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9" r:id="rId17"/>
    <p:sldId id="28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E31CE-63A8-4BD9-A29E-C315D173A0E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E10DD-A074-42FC-B489-579E249FE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hyperlink" Target="http://www.youtube.com/watch?v=D-GzuZjawNI&amp;feature=relate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Using Newton’s Laws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Physics 1425 Lecture 7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56" y="646606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 UVa.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		  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is the normal force from the elevator floor on a person weighing </a:t>
            </a:r>
            <a:r>
              <a:rPr lang="en-US" sz="3600" i="1" dirty="0" smtClean="0"/>
              <a:t>mg</a:t>
            </a:r>
            <a:r>
              <a:rPr lang="en-US" sz="3600" dirty="0" smtClean="0"/>
              <a:t>, if the elevator is accelerating upwards at 0.1</a:t>
            </a:r>
            <a:r>
              <a:rPr lang="en-US" sz="3600" i="1" dirty="0" smtClean="0"/>
              <a:t>g</a:t>
            </a:r>
            <a:r>
              <a:rPr lang="en-US" sz="360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5908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1.1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0.9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		  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is the normal force from the elevator floor on a person weighing </a:t>
            </a:r>
            <a:r>
              <a:rPr lang="en-US" sz="3600" i="1" dirty="0" smtClean="0"/>
              <a:t>mg</a:t>
            </a:r>
            <a:r>
              <a:rPr lang="en-US" sz="3600" dirty="0" smtClean="0"/>
              <a:t>, if the elevator is accelerating upwards at 0.1</a:t>
            </a:r>
            <a:r>
              <a:rPr lang="en-US" sz="3600" i="1" dirty="0" smtClean="0"/>
              <a:t>g</a:t>
            </a:r>
            <a:r>
              <a:rPr lang="en-US" sz="360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00399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1.1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0.9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</a:p>
          <a:p>
            <a:pPr marL="514350" indent="-514350">
              <a:buNone/>
            </a:pPr>
            <a:r>
              <a:rPr lang="en-US" dirty="0" smtClean="0">
                <a:hlinkClick r:id="rId4"/>
              </a:rPr>
              <a:t>Link to movie!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438400" y="3733800"/>
            <a:ext cx="1447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00600" y="3429000"/>
          <a:ext cx="2882900" cy="520700"/>
        </p:xfrm>
        <a:graphic>
          <a:graphicData uri="http://schemas.openxmlformats.org/presentationml/2006/ole">
            <p:oleObj spid="_x0000_s31745" name="Equation" r:id="rId5" imgW="2882880" imgH="5205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0" y="4759656"/>
          <a:ext cx="558800" cy="431800"/>
        </p:xfrm>
        <a:graphic>
          <a:graphicData uri="http://schemas.openxmlformats.org/presentationml/2006/ole">
            <p:oleObj spid="_x0000_s31747" name="Equation" r:id="rId6" imgW="558720" imgH="4316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46544" y="4683456"/>
          <a:ext cx="368300" cy="444500"/>
        </p:xfrm>
        <a:graphic>
          <a:graphicData uri="http://schemas.openxmlformats.org/presentationml/2006/ole">
            <p:oleObj spid="_x0000_s31748" name="Equation" r:id="rId7" imgW="368280" imgH="44424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7315994" y="4114006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020890" y="5175118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658358" y="5003954"/>
            <a:ext cx="2057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Tension!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In Newton’s original statement of his Third Law, he features a horse pulling a rope attached to a stone.  </a:t>
            </a:r>
          </a:p>
          <a:p>
            <a:r>
              <a:rPr lang="en-US" dirty="0" smtClean="0"/>
              <a:t>The tension in the string means that if the stone is subject to a certain force from the horse’s efforts, the horse feels an equal and opposite force from the tug of the string.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string is pulling </a:t>
            </a:r>
            <a:r>
              <a:rPr lang="en-US" b="1" dirty="0" smtClean="0">
                <a:solidFill>
                  <a:srgbClr val="FF0000"/>
                </a:solidFill>
              </a:rPr>
              <a:t>inwards</a:t>
            </a:r>
            <a:r>
              <a:rPr lang="en-US" dirty="0" smtClean="0">
                <a:solidFill>
                  <a:srgbClr val="FF0000"/>
                </a:solidFill>
              </a:rPr>
              <a:t> at both ends.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Tension Puzzle…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the looped end of the string is taken from the hook, put over the pulley, and a one kg mass is hung from that end too.  </a:t>
            </a:r>
            <a:r>
              <a:rPr lang="en-US" dirty="0" smtClean="0">
                <a:solidFill>
                  <a:srgbClr val="FFFF00"/>
                </a:solidFill>
              </a:rPr>
              <a:t>What will the spring scale read now?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   About the same</a:t>
            </a:r>
          </a:p>
          <a:p>
            <a:pPr marL="514350" indent="-514350">
              <a:buAutoNum type="alphaUcPeriod"/>
            </a:pPr>
            <a:r>
              <a:rPr lang="en-US" dirty="0" smtClean="0"/>
              <a:t>   About double</a:t>
            </a:r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 one kg mass hangs from the string, </a:t>
            </a:r>
            <a:r>
              <a:rPr lang="en-US" dirty="0" smtClean="0">
                <a:solidFill>
                  <a:srgbClr val="FFFF00"/>
                </a:solidFill>
              </a:rPr>
              <a:t>the other end is looped over a hook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 descr="C:\Users\Michael\Desktop\MyDocsWorkComputerMay09\02Phys152\tens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64" y="3331192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Tension Puzzle 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did the experiment, this is what we saw: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33600"/>
            <a:ext cx="3657600" cy="4525963"/>
          </a:xfrm>
        </p:spPr>
        <p:txBody>
          <a:bodyPr/>
          <a:lstStyle/>
          <a:p>
            <a:r>
              <a:rPr lang="en-US" dirty="0" smtClean="0"/>
              <a:t>The tension in the string is the weight of one kg, 9.8N.  In the first case, the string was pulling the hook with 9.8N force, </a:t>
            </a:r>
            <a:r>
              <a:rPr lang="en-US" dirty="0" smtClean="0">
                <a:solidFill>
                  <a:srgbClr val="FFFF00"/>
                </a:solidFill>
              </a:rPr>
              <a:t>and the hook was pulling right back! </a:t>
            </a:r>
          </a:p>
          <a:p>
            <a:endParaRPr lang="en-US" dirty="0"/>
          </a:p>
        </p:txBody>
      </p:sp>
      <p:pic>
        <p:nvPicPr>
          <p:cNvPr id="5" name="Picture 2" descr="C:\Users\Michael\Desktop\MyDocsWorkComputerMay09\02Phys152\tens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264" y="3154912"/>
            <a:ext cx="4368799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apply Newton’s Laws to find how a body moves, we must focus on </a:t>
            </a:r>
            <a:r>
              <a:rPr lang="en-US" dirty="0" smtClean="0">
                <a:solidFill>
                  <a:srgbClr val="FFFF00"/>
                </a:solidFill>
              </a:rPr>
              <a:t>that body alone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the (vector) forces acting 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diagram showing all the forces on one body (or even part of a body) is called a “</a:t>
            </a:r>
            <a:r>
              <a:rPr lang="en-US" dirty="0" smtClean="0">
                <a:solidFill>
                  <a:srgbClr val="FFFF00"/>
                </a:solidFill>
              </a:rPr>
              <a:t>free body diagram</a:t>
            </a:r>
            <a:r>
              <a:rPr lang="en-US" dirty="0" smtClean="0"/>
              <a:t>”—we’ve “freed” the body from the rest of the system, representing everything else just by </a:t>
            </a:r>
            <a:r>
              <a:rPr lang="en-US" dirty="0" smtClean="0">
                <a:solidFill>
                  <a:srgbClr val="FFFF00"/>
                </a:solidFill>
              </a:rPr>
              <a:t>the forces on this body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net (total) force </a:t>
            </a:r>
            <a:r>
              <a:rPr lang="en-US" dirty="0" smtClean="0"/>
              <a:t>then goes into     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p:oleObj spid="_x0000_s23554" name="Equation" r:id="rId4" imgW="147312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strings shown are </a:t>
            </a:r>
          </a:p>
          <a:p>
            <a:pPr>
              <a:buNone/>
            </a:pPr>
            <a:r>
              <a:rPr lang="en-US" dirty="0" smtClean="0"/>
              <a:t>all at 120° to each other. </a:t>
            </a:r>
          </a:p>
          <a:p>
            <a:pPr>
              <a:buNone/>
            </a:pPr>
            <a:r>
              <a:rPr lang="en-US" dirty="0" smtClean="0"/>
              <a:t>For the vertical string, </a:t>
            </a:r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smtClean="0"/>
              <a:t>Mg</a:t>
            </a:r>
            <a:r>
              <a:rPr lang="en-US" dirty="0" smtClean="0"/>
              <a:t>. What is </a:t>
            </a:r>
            <a:r>
              <a:rPr lang="en-US" i="1" dirty="0" smtClean="0"/>
              <a:t>T</a:t>
            </a:r>
            <a:r>
              <a:rPr lang="en-US" dirty="0" smtClean="0"/>
              <a:t> in one </a:t>
            </a:r>
          </a:p>
          <a:p>
            <a:pPr>
              <a:buNone/>
            </a:pPr>
            <a:r>
              <a:rPr lang="en-US" dirty="0" smtClean="0"/>
              <a:t>of the sloping strings?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  <a:r>
              <a:rPr lang="en-US" dirty="0" smtClean="0"/>
              <a:t>/2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  <a:r>
              <a:rPr lang="en-US" dirty="0" smtClean="0"/>
              <a:t>/√3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strings shown are all at 120° to each other. For the vertical string,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i="1" dirty="0" smtClean="0"/>
              <a:t>Mg</a:t>
            </a:r>
            <a:r>
              <a:rPr lang="en-US" sz="2400" dirty="0" smtClean="0"/>
              <a:t>. What is </a:t>
            </a:r>
            <a:r>
              <a:rPr lang="en-US" sz="2400" i="1" dirty="0" smtClean="0"/>
              <a:t>T</a:t>
            </a:r>
            <a:r>
              <a:rPr lang="en-US" sz="2400" dirty="0" smtClean="0"/>
              <a:t> in one of the sloping strings?</a:t>
            </a:r>
          </a:p>
          <a:p>
            <a:pPr marL="514350" indent="-514350">
              <a:buAutoNum type="alphaUcPeriod"/>
            </a:pPr>
            <a:r>
              <a:rPr lang="en-US" sz="2400" i="1" dirty="0" smtClean="0"/>
              <a:t>Mg</a:t>
            </a:r>
            <a:r>
              <a:rPr lang="en-US" sz="2400" dirty="0" smtClean="0"/>
              <a:t>/2</a:t>
            </a:r>
          </a:p>
          <a:p>
            <a:pPr marL="514350" indent="-514350">
              <a:buAutoNum type="alphaUcPeriod"/>
            </a:pPr>
            <a:r>
              <a:rPr lang="en-US" sz="2400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sz="2400" i="1" dirty="0" smtClean="0"/>
              <a:t>Mg</a:t>
            </a:r>
            <a:r>
              <a:rPr lang="en-US" sz="2400" dirty="0" smtClean="0"/>
              <a:t>/√3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The knot where the strings meet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isn’t moving</a:t>
            </a:r>
            <a:r>
              <a:rPr lang="en-US" sz="2400" dirty="0" smtClean="0">
                <a:solidFill>
                  <a:srgbClr val="FFFF00"/>
                </a:solidFill>
              </a:rPr>
              <a:t>—so the three forces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acting there add to zero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r>
              <a:rPr lang="en-US" sz="2400" dirty="0" smtClean="0"/>
              <a:t>They form an equilateral </a:t>
            </a:r>
          </a:p>
          <a:p>
            <a:pPr marL="514350" indent="-514350">
              <a:buNone/>
            </a:pPr>
            <a:r>
              <a:rPr lang="en-US" sz="2400" dirty="0" smtClean="0"/>
              <a:t>triangle,  so all forces have the</a:t>
            </a:r>
          </a:p>
          <a:p>
            <a:pPr marL="514350" indent="-514350">
              <a:buNone/>
            </a:pPr>
            <a:r>
              <a:rPr lang="en-US" sz="2400" dirty="0" smtClean="0"/>
              <a:t>same magnitude (you can also balance vertical components.)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1670712" y="3102592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800000" flipH="1">
            <a:off x="3906984" y="55435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800000">
            <a:off x="3906984" y="48577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533900" y="521970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Explanation…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The knot where the strings meet </a:t>
            </a:r>
            <a:r>
              <a:rPr lang="en-US" sz="2400" dirty="0" smtClean="0">
                <a:solidFill>
                  <a:srgbClr val="FF0000"/>
                </a:solidFill>
              </a:rPr>
              <a:t>isn’t moving</a:t>
            </a:r>
            <a:r>
              <a:rPr lang="en-US" sz="2400" dirty="0" smtClean="0">
                <a:solidFill>
                  <a:srgbClr val="FFFF00"/>
                </a:solidFill>
              </a:rPr>
              <a:t>—so the three forces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acting there add to zero</a:t>
            </a:r>
            <a:r>
              <a:rPr lang="en-US" sz="2400" dirty="0" smtClean="0"/>
              <a:t>.  If you add together three vectors, the sum is the vector going from the </a:t>
            </a:r>
          </a:p>
          <a:p>
            <a:pPr marL="514350" indent="-514350">
              <a:buNone/>
            </a:pPr>
            <a:r>
              <a:rPr lang="en-US" sz="2400" dirty="0" smtClean="0"/>
              <a:t>tail of the first vector to the head of the last </a:t>
            </a:r>
          </a:p>
          <a:p>
            <a:pPr marL="514350" indent="-514350">
              <a:buNone/>
            </a:pPr>
            <a:r>
              <a:rPr lang="en-US" sz="2400" dirty="0" smtClean="0"/>
              <a:t>one.  If they add to zero, the head of the last must </a:t>
            </a:r>
          </a:p>
          <a:p>
            <a:pPr marL="514350" indent="-514350">
              <a:buNone/>
            </a:pPr>
            <a:r>
              <a:rPr lang="en-US" sz="2400" dirty="0" smtClean="0"/>
              <a:t>be at the tail of the first! So they form a triangle—</a:t>
            </a:r>
          </a:p>
          <a:p>
            <a:pPr marL="514350" indent="-514350">
              <a:buNone/>
            </a:pPr>
            <a:r>
              <a:rPr lang="en-US" sz="2400" dirty="0" smtClean="0"/>
              <a:t>And the sides of this triangle must be in the direction of the original forces: drawing the angles right determines the relative lengths of the sides. 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You can also balance vertical components: the slanting strings are at 30° to the horizontal, so the sloping string tension force has a vertical component equal to Tsin30 = T/2.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1800000" flipH="1">
            <a:off x="3906984" y="55435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800000">
            <a:off x="3906984" y="48577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533900" y="521970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Today’s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0" y="2286000"/>
            <a:ext cx="8366080" cy="36115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Weight:</a:t>
            </a:r>
            <a:r>
              <a:rPr lang="en-US" sz="3600" dirty="0" smtClean="0"/>
              <a:t>  the force of gravity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The Normal Force:</a:t>
            </a:r>
            <a:r>
              <a:rPr lang="en-US" sz="3600" dirty="0" smtClean="0"/>
              <a:t> </a:t>
            </a:r>
            <a:r>
              <a:rPr lang="en-US" sz="3600" dirty="0" smtClean="0"/>
              <a:t> a surface pushes back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Free Body Diagrams: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finding </a:t>
            </a:r>
            <a:r>
              <a:rPr lang="en-US" sz="3600" dirty="0" smtClean="0"/>
              <a:t>the </a:t>
            </a:r>
            <a:r>
              <a:rPr lang="en-US" sz="3600" i="1" dirty="0" smtClean="0"/>
              <a:t>total</a:t>
            </a:r>
            <a:r>
              <a:rPr lang="en-US" sz="3600" dirty="0" smtClean="0"/>
              <a:t> force on a body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Weight: the Force of Gravity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 introduced the idea of a </a:t>
            </a:r>
            <a:r>
              <a:rPr lang="en-US" dirty="0" smtClean="0">
                <a:solidFill>
                  <a:srgbClr val="FFFF00"/>
                </a:solidFill>
              </a:rPr>
              <a:t>gravitational force</a:t>
            </a:r>
            <a:r>
              <a:rPr lang="en-US" dirty="0" smtClean="0"/>
              <a:t> to explain Galileo’s “natural downward acceleration”.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Previously, force was only used to describe </a:t>
            </a:r>
            <a:r>
              <a:rPr lang="en-US" dirty="0" smtClean="0">
                <a:solidFill>
                  <a:srgbClr val="FFFF00"/>
                </a:solidFill>
              </a:rPr>
              <a:t>direct physical contact </a:t>
            </a:r>
            <a:r>
              <a:rPr lang="en-US" dirty="0" smtClean="0"/>
              <a:t>forces, the idea of a gravitational force seemed weird—kind of irrational and magical.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Weight and Inertial Mass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falling objects have the </a:t>
            </a:r>
            <a:r>
              <a:rPr lang="en-US" dirty="0" smtClean="0">
                <a:solidFill>
                  <a:srgbClr val="FFFF00"/>
                </a:solidFill>
              </a:rPr>
              <a:t>same</a:t>
            </a:r>
            <a:r>
              <a:rPr lang="en-US" dirty="0" smtClean="0"/>
              <a:t> acceleration (when air resistance is eliminated), so applying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gravitational </a:t>
            </a:r>
            <a:r>
              <a:rPr lang="en-US" dirty="0" smtClean="0">
                <a:solidFill>
                  <a:srgbClr val="FFFF00"/>
                </a:solidFill>
              </a:rPr>
              <a:t>force</a:t>
            </a:r>
            <a:r>
              <a:rPr lang="en-US" dirty="0" smtClean="0"/>
              <a:t> on an object—its </a:t>
            </a:r>
            <a:r>
              <a:rPr lang="en-US" dirty="0" smtClean="0">
                <a:solidFill>
                  <a:srgbClr val="FFFF00"/>
                </a:solidFill>
              </a:rPr>
              <a:t>weight—must be directly proportional to its inertial mass</a:t>
            </a:r>
            <a:r>
              <a:rPr lang="en-US" dirty="0" smtClean="0"/>
              <a:t>.  (It isn’t obvious why this should be true!)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an object is </a:t>
            </a:r>
            <a:r>
              <a:rPr lang="en-US" dirty="0" smtClean="0">
                <a:solidFill>
                  <a:srgbClr val="FFFF00"/>
                </a:solidFill>
              </a:rPr>
              <a:t>taken to the Moon</a:t>
            </a:r>
            <a:r>
              <a:rPr lang="en-US" dirty="0" smtClean="0"/>
              <a:t>, its inertial mass </a:t>
            </a:r>
            <a:r>
              <a:rPr lang="en-US" i="1" dirty="0" smtClean="0"/>
              <a:t>doesn’t change</a:t>
            </a:r>
            <a:r>
              <a:rPr lang="en-US" dirty="0" smtClean="0"/>
              <a:t>—it takes the same energy to accelerate a car.  But its weight </a:t>
            </a:r>
            <a:r>
              <a:rPr lang="en-US" i="1" dirty="0" smtClean="0"/>
              <a:t>does</a:t>
            </a:r>
            <a:r>
              <a:rPr lang="en-US" dirty="0" smtClean="0"/>
              <a:t> change.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590800"/>
          <a:ext cx="2171700" cy="520700"/>
        </p:xfrm>
        <a:graphic>
          <a:graphicData uri="http://schemas.openxmlformats.org/presentationml/2006/ole">
            <p:oleObj spid="_x0000_s1026" name="Equation" r:id="rId4" imgW="2171520" imgH="520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Normal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Right now, the force of gravity is pulling us all downwards—but we’re not moving!</a:t>
            </a:r>
          </a:p>
          <a:p>
            <a:endParaRPr lang="en-US" dirty="0" smtClean="0"/>
          </a:p>
          <a:p>
            <a:r>
              <a:rPr lang="en-US" dirty="0" smtClean="0"/>
              <a:t>What about                ?</a:t>
            </a:r>
          </a:p>
          <a:p>
            <a:endParaRPr lang="en-US" dirty="0" smtClean="0"/>
          </a:p>
          <a:p>
            <a:r>
              <a:rPr lang="en-US" dirty="0" smtClean="0"/>
              <a:t>Remember      is the </a:t>
            </a:r>
            <a:r>
              <a:rPr lang="en-US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force on a body.</a:t>
            </a:r>
          </a:p>
          <a:p>
            <a:endParaRPr lang="en-US" dirty="0" smtClean="0"/>
          </a:p>
          <a:p>
            <a:r>
              <a:rPr lang="en-US" dirty="0" smtClean="0"/>
              <a:t>If the floor disappears, I </a:t>
            </a:r>
            <a:r>
              <a:rPr lang="en-US" dirty="0" smtClean="0">
                <a:solidFill>
                  <a:srgbClr val="FFFF00"/>
                </a:solidFill>
              </a:rPr>
              <a:t>will</a:t>
            </a:r>
            <a:r>
              <a:rPr lang="en-US" dirty="0" smtClean="0"/>
              <a:t> accelerate downwards!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 flipV="1">
          <a:off x="2974644" y="3076620"/>
          <a:ext cx="1257300" cy="520700"/>
        </p:xfrm>
        <a:graphic>
          <a:graphicData uri="http://schemas.openxmlformats.org/presentationml/2006/ole">
            <p:oleObj spid="_x0000_s2050" name="Equation" r:id="rId4" imgW="1257120" imgH="5205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167120"/>
          <a:ext cx="330200" cy="431800"/>
        </p:xfrm>
        <a:graphic>
          <a:graphicData uri="http://schemas.openxmlformats.org/presentationml/2006/ole">
            <p:oleObj spid="_x0000_s2051" name="Equation" r:id="rId5" imgW="33012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Conclusion: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FF00"/>
                </a:solidFill>
              </a:rPr>
              <a:t>floor</a:t>
            </a:r>
            <a:r>
              <a:rPr lang="en-US" dirty="0" smtClean="0"/>
              <a:t> is providing the force balancing that of gravity: it’s called the </a:t>
            </a:r>
            <a:r>
              <a:rPr lang="en-US" dirty="0" smtClean="0">
                <a:solidFill>
                  <a:srgbClr val="FFFF00"/>
                </a:solidFill>
              </a:rPr>
              <a:t>normal force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  <a:r>
              <a:rPr lang="en-US" dirty="0" smtClean="0"/>
              <a:t>  how can something as inert and immoveable as the floor provide a force?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Clue: how does a spring balance provide a force to measure weight?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Force and Springiness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tomatoes are put on the scale, it moves down, compressing a spring until the spring’s force balances gravity.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floor is elastic too!  Where you stand, it sags a little, and pushes back like a very stiff spring.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743869"/>
            <a:ext cx="3048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		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stand on roller skates facing a wall. I reach out and push against the wall, I accelerate backwards.  What force caused my acceleration?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09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My arm and back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My pushing against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normal force from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Friction between the skates and the floor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		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stand on roller skates facing a wall. I reach out and push against the wall, I accelerate backwards.  What force caused my acceleration?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My arm and back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My pushing against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normal force from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Friction between the skates and the floor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A body can only be accelerated by an </a:t>
            </a:r>
            <a:r>
              <a:rPr lang="en-US" i="1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>
                <a:solidFill>
                  <a:srgbClr val="FF0000"/>
                </a:solidFill>
              </a:rPr>
              <a:t> force—and friction only helps if I actively push against the floor, as in skating.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324600" y="4546976"/>
            <a:ext cx="1219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889</Words>
  <Application>Microsoft Office PowerPoint</Application>
  <PresentationFormat>On-screen Show (4:3)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Using Newton’s Laws</vt:lpstr>
      <vt:lpstr>Today’s Topics</vt:lpstr>
      <vt:lpstr>Weight: the Force of Gravity</vt:lpstr>
      <vt:lpstr>Weight and Inertial Mass</vt:lpstr>
      <vt:lpstr>The Normal Force</vt:lpstr>
      <vt:lpstr>The Normal Force</vt:lpstr>
      <vt:lpstr>Normal Force and Springiness</vt:lpstr>
      <vt:lpstr>     Clicker Question I stand on roller skates facing a wall. I reach out and push against the wall, I accelerate backwards.  What force caused my acceleration?</vt:lpstr>
      <vt:lpstr>     Clicker Question I stand on roller skates facing a wall. I reach out and push against the wall, I accelerate backwards.  What force caused my acceleration?</vt:lpstr>
      <vt:lpstr>       Clicker Question What is the normal force from the elevator floor on a person weighing mg, if the elevator is accelerating upwards at 0.1g?</vt:lpstr>
      <vt:lpstr>       Clicker Question What is the normal force from the elevator floor on a person weighing mg, if the elevator is accelerating upwards at 0.1g?</vt:lpstr>
      <vt:lpstr>Tension!</vt:lpstr>
      <vt:lpstr>Tension Puzzle… </vt:lpstr>
      <vt:lpstr>Tension Puzzle Answered</vt:lpstr>
      <vt:lpstr>Free Body Diagrams</vt:lpstr>
      <vt:lpstr>Clicker Question</vt:lpstr>
      <vt:lpstr>Clicker Question Answer</vt:lpstr>
      <vt:lpstr>Further Explanation…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Newton’s Laws</dc:title>
  <dc:creator>Michael</dc:creator>
  <cp:lastModifiedBy>Michael Fowler</cp:lastModifiedBy>
  <cp:revision>26</cp:revision>
  <dcterms:created xsi:type="dcterms:W3CDTF">2010-01-26T15:19:40Z</dcterms:created>
  <dcterms:modified xsi:type="dcterms:W3CDTF">2010-06-17T19:11:22Z</dcterms:modified>
</cp:coreProperties>
</file>