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3" r:id="rId3"/>
    <p:sldId id="276" r:id="rId4"/>
    <p:sldId id="284" r:id="rId5"/>
    <p:sldId id="285" r:id="rId6"/>
    <p:sldId id="286" r:id="rId7"/>
    <p:sldId id="287" r:id="rId8"/>
    <p:sldId id="288" r:id="rId9"/>
    <p:sldId id="289" r:id="rId10"/>
    <p:sldId id="290" r:id="rId11"/>
    <p:sldId id="291" r:id="rId12"/>
    <p:sldId id="292" r:id="rId13"/>
    <p:sldId id="293" r:id="rId14"/>
    <p:sldId id="294" r:id="rId15"/>
    <p:sldId id="295" r:id="rId16"/>
    <p:sldId id="297" r:id="rId17"/>
    <p:sldId id="298" r:id="rId18"/>
    <p:sldId id="299" r:id="rId19"/>
    <p:sldId id="300" r:id="rId20"/>
    <p:sldId id="301" r:id="rId21"/>
    <p:sldId id="302" r:id="rId22"/>
    <p:sldId id="303"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FF6600"/>
    <a:srgbClr val="94332C"/>
    <a:srgbClr val="4D4D4D"/>
    <a:srgbClr val="DC7A30"/>
    <a:srgbClr val="800000"/>
    <a:srgbClr val="CC6600"/>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7" autoAdjust="0"/>
  </p:normalViewPr>
  <p:slideViewPr>
    <p:cSldViewPr>
      <p:cViewPr varScale="1">
        <p:scale>
          <a:sx n="72" d="100"/>
          <a:sy n="7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53081-2CEC-490B-BECA-B001E3C6F9AF}" type="datetimeFigureOut">
              <a:rPr lang="en-US" smtClean="0"/>
              <a:pPr/>
              <a:t>6/18/2010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3BCD-8F69-42D8-9601-2E0A22E5B4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E15283-495C-4BDE-93A0-87B0466D587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E2879-4EF7-4D75-BF14-8D664F2D9FE9}" type="datetimeFigureOut">
              <a:rPr lang="en-US" smtClean="0"/>
              <a:pPr/>
              <a:t>6/18/2010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E2879-4EF7-4D75-BF14-8D664F2D9FE9}" type="datetimeFigureOut">
              <a:rPr lang="en-US" smtClean="0"/>
              <a:pPr/>
              <a:t>6/18/2010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E2879-4EF7-4D75-BF14-8D664F2D9FE9}" type="datetimeFigureOut">
              <a:rPr lang="en-US" smtClean="0"/>
              <a:pPr/>
              <a:t>6/18/2010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E2879-4EF7-4D75-BF14-8D664F2D9FE9}" type="datetimeFigureOut">
              <a:rPr lang="en-US" smtClean="0"/>
              <a:pPr/>
              <a:t>6/18/2010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6/18/2010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6/18/2010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E2879-4EF7-4D75-BF14-8D664F2D9FE9}" type="datetimeFigureOut">
              <a:rPr lang="en-US" smtClean="0"/>
              <a:pPr/>
              <a:t>6/18/2010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513F-31F2-42C8-B35A-B54282B2D9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Zentralfriedhof_Vienna_-_Boltzmann.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physicsworld.com/cws/article/news/26939/1/Demon2"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niverse-review.ca/I01-09-demon.jp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Feynman_ratchet.jp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Feynman_ratchet.jp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3600"/>
            <a:ext cx="8458200" cy="1470025"/>
          </a:xfrm>
        </p:spPr>
        <p:txBody>
          <a:bodyPr>
            <a:normAutofit/>
          </a:bodyPr>
          <a:lstStyle/>
          <a:p>
            <a:r>
              <a:rPr lang="en-US" sz="4000" smtClean="0">
                <a:solidFill>
                  <a:schemeClr val="bg1"/>
                </a:solidFill>
              </a:rPr>
              <a:t>Entropy</a:t>
            </a:r>
            <a:endParaRPr lang="en-US" sz="4000" dirty="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dirty="0" smtClean="0"/>
              <a:t>Physics 1425 </a:t>
            </a:r>
            <a:r>
              <a:rPr lang="en-US" smtClean="0"/>
              <a:t>Lecture 36</a:t>
            </a:r>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dirty="0" smtClean="0">
                <a:solidFill>
                  <a:srgbClr val="FF0000"/>
                </a:solidFill>
              </a:rPr>
              <a:t>Michael Fowler, UVa </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Microscopic States of a Gas</a:t>
            </a:r>
            <a:endParaRPr lang="en-US">
              <a:solidFill>
                <a:srgbClr val="FFFF00"/>
              </a:solidFill>
            </a:endParaRPr>
          </a:p>
        </p:txBody>
      </p:sp>
      <p:sp>
        <p:nvSpPr>
          <p:cNvPr id="3" name="Content Placeholder 2"/>
          <p:cNvSpPr>
            <a:spLocks noGrp="1"/>
          </p:cNvSpPr>
          <p:nvPr>
            <p:ph idx="1"/>
          </p:nvPr>
        </p:nvSpPr>
        <p:spPr>
          <a:xfrm>
            <a:off x="457200" y="1600200"/>
            <a:ext cx="5105400" cy="4953000"/>
          </a:xfrm>
        </p:spPr>
        <p:txBody>
          <a:bodyPr>
            <a:normAutofit fontScale="85000" lnSpcReduction="10000"/>
          </a:bodyPr>
          <a:lstStyle/>
          <a:p>
            <a:r>
              <a:rPr lang="en-US" smtClean="0"/>
              <a:t>Imagine you wanted to know </a:t>
            </a:r>
            <a:r>
              <a:rPr lang="en-US" i="1" smtClean="0"/>
              <a:t>everything </a:t>
            </a:r>
            <a:r>
              <a:rPr lang="en-US" smtClean="0"/>
              <a:t>about a gas at one instant: what would that mean?</a:t>
            </a:r>
          </a:p>
          <a:p>
            <a:r>
              <a:rPr lang="en-US" smtClean="0"/>
              <a:t>First, you’d need the </a:t>
            </a:r>
            <a:r>
              <a:rPr lang="en-US" smtClean="0">
                <a:solidFill>
                  <a:srgbClr val="FFFF00"/>
                </a:solidFill>
              </a:rPr>
              <a:t>position of every molecule</a:t>
            </a:r>
            <a:r>
              <a:rPr lang="en-US" smtClean="0"/>
              <a:t>: you could draw a picture with dots indicating where each one was.</a:t>
            </a:r>
          </a:p>
          <a:p>
            <a:r>
              <a:rPr lang="en-US" smtClean="0"/>
              <a:t>But that’s not all: you need to know all the </a:t>
            </a:r>
            <a:r>
              <a:rPr lang="en-US" i="1" smtClean="0">
                <a:solidFill>
                  <a:srgbClr val="FFFF00"/>
                </a:solidFill>
              </a:rPr>
              <a:t>velocities</a:t>
            </a:r>
            <a:r>
              <a:rPr lang="en-US" smtClean="0"/>
              <a:t> as well!  </a:t>
            </a:r>
          </a:p>
          <a:p>
            <a:r>
              <a:rPr lang="en-US" smtClean="0"/>
              <a:t>You could put lots of dots in a “velocity space”…</a:t>
            </a:r>
            <a:endParaRPr lang="en-US"/>
          </a:p>
        </p:txBody>
      </p:sp>
      <p:grpSp>
        <p:nvGrpSpPr>
          <p:cNvPr id="16" name="Group 15"/>
          <p:cNvGrpSpPr/>
          <p:nvPr/>
        </p:nvGrpSpPr>
        <p:grpSpPr>
          <a:xfrm>
            <a:off x="6324600" y="2209800"/>
            <a:ext cx="2133600" cy="1981200"/>
            <a:chOff x="6324600" y="2743200"/>
            <a:chExt cx="2133600" cy="1981200"/>
          </a:xfrm>
        </p:grpSpPr>
        <p:cxnSp>
          <p:nvCxnSpPr>
            <p:cNvPr id="5" name="Straight Arrow Connector 4"/>
            <p:cNvCxnSpPr/>
            <p:nvPr/>
          </p:nvCxnSpPr>
          <p:spPr>
            <a:xfrm flipV="1">
              <a:off x="6324600" y="3352800"/>
              <a:ext cx="2057400" cy="609600"/>
            </a:xfrm>
            <a:prstGeom prst="straightConnector1">
              <a:avLst/>
            </a:prstGeom>
            <a:ln w="22225">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00800" y="3429000"/>
              <a:ext cx="2057400" cy="609600"/>
            </a:xfrm>
            <a:prstGeom prst="straightConnector1">
              <a:avLst/>
            </a:prstGeom>
            <a:ln w="22225">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275320" y="3733006"/>
              <a:ext cx="1981200" cy="1588"/>
            </a:xfrm>
            <a:prstGeom prst="straightConnector1">
              <a:avLst/>
            </a:prstGeom>
            <a:ln w="22225">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48600" y="3886200"/>
              <a:ext cx="533400" cy="400110"/>
            </a:xfrm>
            <a:prstGeom prst="rect">
              <a:avLst/>
            </a:prstGeom>
            <a:noFill/>
          </p:spPr>
          <p:txBody>
            <a:bodyPr wrap="square" rtlCol="0">
              <a:spAutoFit/>
            </a:bodyPr>
            <a:lstStyle/>
            <a:p>
              <a:r>
                <a:rPr lang="en-US" sz="2000" i="1" smtClean="0"/>
                <a:t>v</a:t>
              </a:r>
              <a:r>
                <a:rPr lang="en-US" sz="2000" i="1" baseline="-25000" smtClean="0"/>
                <a:t>x</a:t>
              </a:r>
              <a:endParaRPr lang="en-US" sz="2000" i="1" baseline="-25000"/>
            </a:p>
          </p:txBody>
        </p:sp>
        <p:sp>
          <p:nvSpPr>
            <p:cNvPr id="13" name="TextBox 12"/>
            <p:cNvSpPr txBox="1"/>
            <p:nvPr/>
          </p:nvSpPr>
          <p:spPr>
            <a:xfrm>
              <a:off x="7787641" y="3032759"/>
              <a:ext cx="533400" cy="400110"/>
            </a:xfrm>
            <a:prstGeom prst="rect">
              <a:avLst/>
            </a:prstGeom>
            <a:noFill/>
          </p:spPr>
          <p:txBody>
            <a:bodyPr wrap="square" rtlCol="0">
              <a:spAutoFit/>
            </a:bodyPr>
            <a:lstStyle/>
            <a:p>
              <a:r>
                <a:rPr lang="en-US" sz="2000" i="1" smtClean="0"/>
                <a:t>v</a:t>
              </a:r>
              <a:r>
                <a:rPr lang="en-US" sz="2000" i="1" baseline="-25000" smtClean="0"/>
                <a:t>y</a:t>
              </a:r>
              <a:endParaRPr lang="en-US" sz="2000" i="1" baseline="-25000"/>
            </a:p>
          </p:txBody>
        </p:sp>
        <p:sp>
          <p:nvSpPr>
            <p:cNvPr id="14" name="TextBox 13"/>
            <p:cNvSpPr txBox="1"/>
            <p:nvPr/>
          </p:nvSpPr>
          <p:spPr>
            <a:xfrm>
              <a:off x="6912430" y="2819400"/>
              <a:ext cx="533400" cy="400110"/>
            </a:xfrm>
            <a:prstGeom prst="rect">
              <a:avLst/>
            </a:prstGeom>
            <a:noFill/>
          </p:spPr>
          <p:txBody>
            <a:bodyPr wrap="square" rtlCol="0">
              <a:spAutoFit/>
            </a:bodyPr>
            <a:lstStyle/>
            <a:p>
              <a:r>
                <a:rPr lang="en-US" sz="2000" i="1" smtClean="0"/>
                <a:t>v</a:t>
              </a:r>
              <a:r>
                <a:rPr lang="en-US" sz="2000" i="1" baseline="-25000" smtClean="0"/>
                <a:t>z</a:t>
              </a:r>
              <a:endParaRPr lang="en-US" sz="2000" i="1" baseline="-25000"/>
            </a:p>
          </p:txBody>
        </p:sp>
      </p:grpSp>
      <p:sp>
        <p:nvSpPr>
          <p:cNvPr id="15" name="TextBox 14"/>
          <p:cNvSpPr txBox="1"/>
          <p:nvPr/>
        </p:nvSpPr>
        <p:spPr>
          <a:xfrm>
            <a:off x="5715000" y="4724400"/>
            <a:ext cx="3124200" cy="923330"/>
          </a:xfrm>
          <a:prstGeom prst="rect">
            <a:avLst/>
          </a:prstGeom>
          <a:noFill/>
          <a:ln w="25400">
            <a:solidFill>
              <a:srgbClr val="FF0000"/>
            </a:solidFill>
          </a:ln>
        </p:spPr>
        <p:txBody>
          <a:bodyPr wrap="square" rtlCol="0">
            <a:spAutoFit/>
          </a:bodyPr>
          <a:lstStyle/>
          <a:p>
            <a:r>
              <a:rPr lang="en-US" smtClean="0"/>
              <a:t>One dot in this 3D space would represent the velocity of one molecule at an instant.</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Molecular Velocities</a:t>
            </a:r>
            <a:endParaRPr lang="en-US">
              <a:solidFill>
                <a:srgbClr val="FFFF00"/>
              </a:solidFill>
            </a:endParaRPr>
          </a:p>
        </p:txBody>
      </p:sp>
      <p:sp>
        <p:nvSpPr>
          <p:cNvPr id="3" name="Content Placeholder 2"/>
          <p:cNvSpPr>
            <a:spLocks noGrp="1"/>
          </p:cNvSpPr>
          <p:nvPr>
            <p:ph sz="half" idx="1"/>
          </p:nvPr>
        </p:nvSpPr>
        <p:spPr>
          <a:xfrm>
            <a:off x="304800" y="1752600"/>
            <a:ext cx="5334000" cy="5105400"/>
          </a:xfrm>
        </p:spPr>
        <p:txBody>
          <a:bodyPr>
            <a:normAutofit/>
          </a:bodyPr>
          <a:lstStyle/>
          <a:p>
            <a:r>
              <a:rPr lang="en-US" smtClean="0"/>
              <a:t>Recall the  rms molecular velocity is given by</a:t>
            </a:r>
          </a:p>
          <a:p>
            <a:r>
              <a:rPr lang="en-US" smtClean="0"/>
              <a:t>The actual velocity distribution is pretty complicated, but is well represented by this fuzzy blue sphere of radius proportional to </a:t>
            </a:r>
            <a:r>
              <a:rPr lang="en-US" i="1" smtClean="0"/>
              <a:t>v</a:t>
            </a:r>
            <a:r>
              <a:rPr lang="en-US" baseline="-25000" smtClean="0"/>
              <a:t>rms</a:t>
            </a:r>
            <a:r>
              <a:rPr lang="en-US" smtClean="0"/>
              <a:t>, meaning  </a:t>
            </a:r>
            <a:r>
              <a:rPr lang="en-US" smtClean="0">
                <a:sym typeface="Euclid Symbol"/>
              </a:rPr>
              <a:t></a:t>
            </a:r>
            <a:r>
              <a:rPr lang="en-US" i="1" smtClean="0">
                <a:sym typeface="Euclid Symbol"/>
              </a:rPr>
              <a:t>T</a:t>
            </a:r>
            <a:r>
              <a:rPr lang="en-US" smtClean="0">
                <a:sym typeface="Euclid Symbol"/>
              </a:rPr>
              <a:t>.</a:t>
            </a:r>
            <a:r>
              <a:rPr lang="en-US" smtClean="0"/>
              <a:t> </a:t>
            </a:r>
          </a:p>
          <a:p>
            <a:r>
              <a:rPr lang="en-US" smtClean="0"/>
              <a:t>So, with lots of collisions, a molecule wanders around a </a:t>
            </a:r>
            <a:r>
              <a:rPr lang="en-US" smtClean="0">
                <a:solidFill>
                  <a:srgbClr val="FFFF00"/>
                </a:solidFill>
              </a:rPr>
              <a:t>volume of velocity space </a:t>
            </a:r>
            <a:r>
              <a:rPr lang="en-US" smtClean="0">
                <a:solidFill>
                  <a:srgbClr val="FFFF00"/>
                </a:solidFill>
                <a:sym typeface="Euclid Symbol"/>
              </a:rPr>
              <a:t> </a:t>
            </a:r>
            <a:r>
              <a:rPr lang="en-US" i="1" smtClean="0">
                <a:solidFill>
                  <a:srgbClr val="FFFF00"/>
                </a:solidFill>
                <a:sym typeface="Euclid Symbol"/>
              </a:rPr>
              <a:t>T </a:t>
            </a:r>
            <a:r>
              <a:rPr lang="en-US" baseline="30000" smtClean="0">
                <a:solidFill>
                  <a:srgbClr val="FFFF00"/>
                </a:solidFill>
                <a:sym typeface="Euclid Symbol"/>
              </a:rPr>
              <a:t>3/2</a:t>
            </a:r>
            <a:r>
              <a:rPr lang="en-US" smtClean="0">
                <a:sym typeface="Euclid Symbol"/>
              </a:rPr>
              <a:t>, the volume of this sphere.</a:t>
            </a:r>
            <a:endParaRPr lang="en-US" baseline="30000"/>
          </a:p>
        </p:txBody>
      </p:sp>
      <p:sp>
        <p:nvSpPr>
          <p:cNvPr id="4" name="Content Placeholder 3"/>
          <p:cNvSpPr>
            <a:spLocks noGrp="1"/>
          </p:cNvSpPr>
          <p:nvPr>
            <p:ph sz="half" idx="2"/>
          </p:nvPr>
        </p:nvSpPr>
        <p:spPr>
          <a:xfrm>
            <a:off x="5410200" y="1524000"/>
            <a:ext cx="3276600" cy="4525963"/>
          </a:xfrm>
        </p:spPr>
        <p:txBody>
          <a:bodyPr>
            <a:normAutofit/>
          </a:bodyPr>
          <a:lstStyle/>
          <a:p>
            <a:r>
              <a:rPr lang="en-US" smtClean="0">
                <a:solidFill>
                  <a:schemeClr val="bg2">
                    <a:lumMod val="50000"/>
                  </a:schemeClr>
                </a:solidFill>
              </a:rPr>
              <a:t>Z</a:t>
            </a:r>
            <a:r>
              <a:rPr lang="en-US" smtClean="0"/>
              <a:t> </a:t>
            </a:r>
            <a:endParaRPr lang="en-US"/>
          </a:p>
        </p:txBody>
      </p:sp>
      <p:grpSp>
        <p:nvGrpSpPr>
          <p:cNvPr id="18" name="Group 17"/>
          <p:cNvGrpSpPr/>
          <p:nvPr/>
        </p:nvGrpSpPr>
        <p:grpSpPr>
          <a:xfrm>
            <a:off x="5768256" y="1981200"/>
            <a:ext cx="3147144" cy="3124200"/>
            <a:chOff x="5234857" y="2209800"/>
            <a:chExt cx="3147144" cy="3124200"/>
          </a:xfrm>
        </p:grpSpPr>
        <p:sp>
          <p:nvSpPr>
            <p:cNvPr id="12" name="Oval 11"/>
            <p:cNvSpPr/>
            <p:nvPr/>
          </p:nvSpPr>
          <p:spPr>
            <a:xfrm>
              <a:off x="5234857" y="2209800"/>
              <a:ext cx="3147144" cy="3124200"/>
            </a:xfrm>
            <a:prstGeom prst="ellipse">
              <a:avLst/>
            </a:prstGeom>
            <a:gradFill>
              <a:gsLst>
                <a:gs pos="36000">
                  <a:schemeClr val="bg2">
                    <a:lumMod val="60000"/>
                    <a:lumOff val="40000"/>
                  </a:schemeClr>
                </a:gs>
                <a:gs pos="50000">
                  <a:schemeClr val="accent1">
                    <a:tint val="44500"/>
                    <a:satMod val="160000"/>
                  </a:schemeClr>
                </a:gs>
                <a:gs pos="100000">
                  <a:schemeClr val="accent1">
                    <a:tint val="23500"/>
                    <a:satMod val="16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714995" y="2673529"/>
              <a:ext cx="2449290" cy="2216334"/>
              <a:chOff x="6172200" y="2514600"/>
              <a:chExt cx="2133600" cy="1981200"/>
            </a:xfrm>
          </p:grpSpPr>
          <p:cxnSp>
            <p:nvCxnSpPr>
              <p:cNvPr id="6" name="Straight Arrow Connector 5"/>
              <p:cNvCxnSpPr/>
              <p:nvPr/>
            </p:nvCxnSpPr>
            <p:spPr>
              <a:xfrm flipV="1">
                <a:off x="6172200" y="3124200"/>
                <a:ext cx="20574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248400" y="3200400"/>
                <a:ext cx="20574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122920" y="3504406"/>
                <a:ext cx="1981200"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96200" y="3657600"/>
                <a:ext cx="533400" cy="400110"/>
              </a:xfrm>
              <a:prstGeom prst="rect">
                <a:avLst/>
              </a:prstGeom>
              <a:noFill/>
              <a:ln>
                <a:noFill/>
              </a:ln>
            </p:spPr>
            <p:txBody>
              <a:bodyPr wrap="square" rtlCol="0">
                <a:spAutoFit/>
              </a:bodyPr>
              <a:lstStyle/>
              <a:p>
                <a:r>
                  <a:rPr lang="en-US" sz="2000" i="1" smtClean="0">
                    <a:solidFill>
                      <a:srgbClr val="000000"/>
                    </a:solidFill>
                  </a:rPr>
                  <a:t>v</a:t>
                </a:r>
                <a:r>
                  <a:rPr lang="en-US" sz="2000" i="1" baseline="-25000" smtClean="0">
                    <a:solidFill>
                      <a:srgbClr val="000000"/>
                    </a:solidFill>
                  </a:rPr>
                  <a:t>x</a:t>
                </a:r>
                <a:endParaRPr lang="en-US" sz="2000" i="1" baseline="-25000">
                  <a:solidFill>
                    <a:srgbClr val="000000"/>
                  </a:solidFill>
                </a:endParaRPr>
              </a:p>
            </p:txBody>
          </p:sp>
          <p:sp>
            <p:nvSpPr>
              <p:cNvPr id="10" name="TextBox 9"/>
              <p:cNvSpPr txBox="1"/>
              <p:nvPr/>
            </p:nvSpPr>
            <p:spPr>
              <a:xfrm>
                <a:off x="7635241" y="2804159"/>
                <a:ext cx="533400" cy="400110"/>
              </a:xfrm>
              <a:prstGeom prst="rect">
                <a:avLst/>
              </a:prstGeom>
              <a:noFill/>
              <a:ln>
                <a:noFill/>
              </a:ln>
            </p:spPr>
            <p:txBody>
              <a:bodyPr wrap="square" rtlCol="0">
                <a:spAutoFit/>
              </a:bodyPr>
              <a:lstStyle/>
              <a:p>
                <a:r>
                  <a:rPr lang="en-US" sz="2000" i="1" smtClean="0">
                    <a:solidFill>
                      <a:srgbClr val="000000"/>
                    </a:solidFill>
                  </a:rPr>
                  <a:t>v</a:t>
                </a:r>
                <a:r>
                  <a:rPr lang="en-US" sz="2000" i="1" baseline="-25000" smtClean="0">
                    <a:solidFill>
                      <a:srgbClr val="000000"/>
                    </a:solidFill>
                  </a:rPr>
                  <a:t>y</a:t>
                </a:r>
                <a:endParaRPr lang="en-US" sz="2000" i="1" baseline="-25000">
                  <a:solidFill>
                    <a:srgbClr val="000000"/>
                  </a:solidFill>
                </a:endParaRPr>
              </a:p>
            </p:txBody>
          </p:sp>
          <p:sp>
            <p:nvSpPr>
              <p:cNvPr id="11" name="TextBox 10"/>
              <p:cNvSpPr txBox="1"/>
              <p:nvPr/>
            </p:nvSpPr>
            <p:spPr>
              <a:xfrm>
                <a:off x="6760030" y="2590800"/>
                <a:ext cx="533400" cy="400110"/>
              </a:xfrm>
              <a:prstGeom prst="rect">
                <a:avLst/>
              </a:prstGeom>
              <a:noFill/>
              <a:ln>
                <a:noFill/>
              </a:ln>
            </p:spPr>
            <p:txBody>
              <a:bodyPr wrap="square" rtlCol="0">
                <a:spAutoFit/>
              </a:bodyPr>
              <a:lstStyle/>
              <a:p>
                <a:r>
                  <a:rPr lang="en-US" sz="2000" i="1" smtClean="0">
                    <a:solidFill>
                      <a:srgbClr val="000000"/>
                    </a:solidFill>
                  </a:rPr>
                  <a:t>v</a:t>
                </a:r>
                <a:r>
                  <a:rPr lang="en-US" sz="2000" i="1" baseline="-25000" smtClean="0">
                    <a:solidFill>
                      <a:srgbClr val="000000"/>
                    </a:solidFill>
                  </a:rPr>
                  <a:t>z</a:t>
                </a:r>
                <a:endParaRPr lang="en-US" sz="2000" i="1" baseline="-25000">
                  <a:solidFill>
                    <a:srgbClr val="000000"/>
                  </a:solidFill>
                </a:endParaRPr>
              </a:p>
            </p:txBody>
          </p:sp>
        </p:grpSp>
      </p:grpSp>
      <p:graphicFrame>
        <p:nvGraphicFramePr>
          <p:cNvPr id="19" name="Object 18"/>
          <p:cNvGraphicFramePr>
            <a:graphicFrameLocks noChangeAspect="1"/>
          </p:cNvGraphicFramePr>
          <p:nvPr/>
        </p:nvGraphicFramePr>
        <p:xfrm>
          <a:off x="3461655" y="2096589"/>
          <a:ext cx="2057400" cy="685800"/>
        </p:xfrm>
        <a:graphic>
          <a:graphicData uri="http://schemas.openxmlformats.org/presentationml/2006/ole">
            <p:oleObj spid="_x0000_s188418" name="Equation" r:id="rId4" imgW="799920" imgH="266400" progId="Equation.DSMT4">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mtClean="0">
                <a:solidFill>
                  <a:srgbClr val="FFFF00"/>
                </a:solidFill>
              </a:rPr>
              <a:t>How Does Entropy Vary with Temperature at Constant Volume?</a:t>
            </a:r>
            <a:endParaRPr lang="en-US">
              <a:solidFill>
                <a:srgbClr val="FFFF00"/>
              </a:solidFill>
            </a:endParaRPr>
          </a:p>
        </p:txBody>
      </p:sp>
      <p:sp>
        <p:nvSpPr>
          <p:cNvPr id="3" name="Content Placeholder 2"/>
          <p:cNvSpPr>
            <a:spLocks noGrp="1"/>
          </p:cNvSpPr>
          <p:nvPr>
            <p:ph idx="1"/>
          </p:nvPr>
        </p:nvSpPr>
        <p:spPr>
          <a:xfrm>
            <a:off x="117567" y="1752600"/>
            <a:ext cx="8686800" cy="4876800"/>
          </a:xfrm>
        </p:spPr>
        <p:txBody>
          <a:bodyPr>
            <a:normAutofit lnSpcReduction="10000"/>
          </a:bodyPr>
          <a:lstStyle/>
          <a:p>
            <a:r>
              <a:rPr lang="en-US" smtClean="0"/>
              <a:t>Let’s heat an ideal monatomic gas from </a:t>
            </a:r>
            <a:r>
              <a:rPr lang="en-US" i="1" smtClean="0"/>
              <a:t>T</a:t>
            </a:r>
            <a:r>
              <a:rPr lang="en-US" smtClean="0"/>
              <a:t> to 2</a:t>
            </a:r>
            <a:r>
              <a:rPr lang="en-US" i="1" smtClean="0"/>
              <a:t>T</a:t>
            </a:r>
            <a:r>
              <a:rPr lang="en-US" smtClean="0"/>
              <a:t> at constant </a:t>
            </a:r>
            <a:r>
              <a:rPr lang="en-US" i="1" smtClean="0"/>
              <a:t>V</a:t>
            </a:r>
            <a:r>
              <a:rPr lang="en-US" smtClean="0"/>
              <a:t>.</a:t>
            </a:r>
          </a:p>
          <a:p>
            <a:endParaRPr lang="en-US" smtClean="0"/>
          </a:p>
          <a:p>
            <a:endParaRPr lang="en-US" smtClean="0"/>
          </a:p>
          <a:p>
            <a:r>
              <a:rPr lang="en-US" smtClean="0"/>
              <a:t>Remember when we </a:t>
            </a:r>
            <a:r>
              <a:rPr lang="en-US" smtClean="0">
                <a:solidFill>
                  <a:srgbClr val="FFFF00"/>
                </a:solidFill>
              </a:rPr>
              <a:t>doubled the volume of space</a:t>
            </a:r>
            <a:r>
              <a:rPr lang="en-US" smtClean="0"/>
              <a:t>, each molecule had </a:t>
            </a:r>
            <a:r>
              <a:rPr lang="en-US" i="1" smtClean="0"/>
              <a:t>k</a:t>
            </a:r>
            <a:r>
              <a:rPr lang="en-US" smtClean="0"/>
              <a:t>ln2 more entropy.</a:t>
            </a:r>
          </a:p>
          <a:p>
            <a:r>
              <a:rPr lang="en-US" smtClean="0"/>
              <a:t>Doubling the temperature has increased the volume of </a:t>
            </a:r>
            <a:r>
              <a:rPr lang="en-US" smtClean="0">
                <a:solidFill>
                  <a:srgbClr val="FFFF00"/>
                </a:solidFill>
              </a:rPr>
              <a:t>velocity</a:t>
            </a:r>
            <a:r>
              <a:rPr lang="en-US" smtClean="0"/>
              <a:t> space by the volume of the sphere having radius </a:t>
            </a:r>
            <a:r>
              <a:rPr lang="en-US" smtClean="0">
                <a:sym typeface="Euclid Symbol"/>
              </a:rPr>
              <a:t>T: </a:t>
            </a:r>
            <a:r>
              <a:rPr lang="en-US" smtClean="0">
                <a:solidFill>
                  <a:srgbClr val="FFFF00"/>
                </a:solidFill>
                <a:sym typeface="Euclid Symbol"/>
              </a:rPr>
              <a:t>this volume has increased by a factor 2</a:t>
            </a:r>
            <a:r>
              <a:rPr lang="en-US" baseline="30000" smtClean="0">
                <a:solidFill>
                  <a:srgbClr val="FFFF00"/>
                </a:solidFill>
                <a:sym typeface="Euclid Symbol"/>
              </a:rPr>
              <a:t>3/2</a:t>
            </a:r>
            <a:r>
              <a:rPr lang="en-US" smtClean="0">
                <a:sym typeface="Euclid Symbol"/>
              </a:rPr>
              <a:t>: this gives the right </a:t>
            </a:r>
            <a:r>
              <a:rPr lang="el-GR" smtClean="0">
                <a:sym typeface="Euclid Symbol"/>
              </a:rPr>
              <a:t>Δ</a:t>
            </a:r>
            <a:r>
              <a:rPr lang="en-US" i="1" smtClean="0">
                <a:sym typeface="Euclid Symbol"/>
              </a:rPr>
              <a:t>S</a:t>
            </a:r>
            <a:r>
              <a:rPr lang="en-US" smtClean="0">
                <a:sym typeface="Euclid Symbol"/>
              </a:rPr>
              <a:t>!   </a:t>
            </a:r>
            <a:endParaRPr lang="en-US" smtClean="0"/>
          </a:p>
          <a:p>
            <a:endParaRPr lang="en-US"/>
          </a:p>
        </p:txBody>
      </p:sp>
      <p:graphicFrame>
        <p:nvGraphicFramePr>
          <p:cNvPr id="4" name="Object 3"/>
          <p:cNvGraphicFramePr>
            <a:graphicFrameLocks noChangeAspect="1"/>
          </p:cNvGraphicFramePr>
          <p:nvPr/>
        </p:nvGraphicFramePr>
        <p:xfrm>
          <a:off x="1447800" y="2743200"/>
          <a:ext cx="6726766" cy="1066800"/>
        </p:xfrm>
        <a:graphic>
          <a:graphicData uri="http://schemas.openxmlformats.org/presentationml/2006/ole">
            <p:oleObj spid="_x0000_s189442" name="Equation" r:id="rId4" imgW="2882880" imgH="457200" progId="Equation.DSMT4">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FFFF00"/>
                </a:solidFill>
              </a:rPr>
              <a:t>S</a:t>
            </a:r>
            <a:r>
              <a:rPr lang="en-US" smtClean="0">
                <a:solidFill>
                  <a:srgbClr val="FFFF00"/>
                </a:solidFill>
              </a:rPr>
              <a:t> = </a:t>
            </a:r>
            <a:r>
              <a:rPr lang="en-US" i="1" smtClean="0">
                <a:solidFill>
                  <a:srgbClr val="FFFF00"/>
                </a:solidFill>
              </a:rPr>
              <a:t>k</a:t>
            </a:r>
            <a:r>
              <a:rPr lang="en-US" smtClean="0">
                <a:solidFill>
                  <a:srgbClr val="FFFF00"/>
                </a:solidFill>
              </a:rPr>
              <a:t>ln</a:t>
            </a:r>
            <a:r>
              <a:rPr lang="en-US" i="1" smtClean="0">
                <a:solidFill>
                  <a:srgbClr val="FFFF00"/>
                </a:solidFill>
              </a:rPr>
              <a:t>W</a:t>
            </a:r>
            <a:endParaRPr lang="en-US" i="1">
              <a:solidFill>
                <a:srgbClr val="FFFF00"/>
              </a:solidFill>
            </a:endParaRPr>
          </a:p>
        </p:txBody>
      </p:sp>
      <p:sp>
        <p:nvSpPr>
          <p:cNvPr id="3" name="Content Placeholder 2"/>
          <p:cNvSpPr>
            <a:spLocks noGrp="1"/>
          </p:cNvSpPr>
          <p:nvPr>
            <p:ph sz="half" idx="1"/>
          </p:nvPr>
        </p:nvSpPr>
        <p:spPr>
          <a:xfrm>
            <a:off x="391885" y="1473926"/>
            <a:ext cx="4419600" cy="5029200"/>
          </a:xfrm>
          <a:ln w="31750">
            <a:noFill/>
          </a:ln>
        </p:spPr>
        <p:txBody>
          <a:bodyPr>
            <a:normAutofit lnSpcReduction="10000"/>
          </a:bodyPr>
          <a:lstStyle/>
          <a:p>
            <a:r>
              <a:rPr lang="en-US" u="sng" smtClean="0"/>
              <a:t>Bottom Line</a:t>
            </a:r>
            <a:r>
              <a:rPr lang="en-US" smtClean="0"/>
              <a:t>: </a:t>
            </a:r>
            <a:r>
              <a:rPr lang="en-US" smtClean="0">
                <a:solidFill>
                  <a:srgbClr val="FFFF00"/>
                </a:solidFill>
              </a:rPr>
              <a:t>the entropy per molecule is </a:t>
            </a:r>
            <a:r>
              <a:rPr lang="en-US" i="1" smtClean="0">
                <a:solidFill>
                  <a:srgbClr val="FFFF00"/>
                </a:solidFill>
              </a:rPr>
              <a:t>k</a:t>
            </a:r>
            <a:r>
              <a:rPr lang="en-US" smtClean="0">
                <a:solidFill>
                  <a:srgbClr val="FFFF00"/>
                </a:solidFill>
              </a:rPr>
              <a:t> times the log of the total amount of space— ordinary space </a:t>
            </a:r>
            <a:r>
              <a:rPr lang="en-US" i="1" smtClean="0">
                <a:solidFill>
                  <a:srgbClr val="FFFF00"/>
                </a:solidFill>
              </a:rPr>
              <a:t>and</a:t>
            </a:r>
            <a:r>
              <a:rPr lang="en-US" smtClean="0">
                <a:solidFill>
                  <a:srgbClr val="FFFF00"/>
                </a:solidFill>
              </a:rPr>
              <a:t> “velocity space” together—</a:t>
            </a:r>
            <a:r>
              <a:rPr lang="en-US" smtClean="0"/>
              <a:t>the molecule is free to wander around in.  This combination is called “</a:t>
            </a:r>
            <a:r>
              <a:rPr lang="en-US" smtClean="0">
                <a:solidFill>
                  <a:srgbClr val="FFFF00"/>
                </a:solidFill>
              </a:rPr>
              <a:t>phase space</a:t>
            </a:r>
            <a:r>
              <a:rPr lang="en-US" smtClean="0"/>
              <a:t>”, written </a:t>
            </a:r>
            <a:r>
              <a:rPr lang="en-US" i="1" smtClean="0">
                <a:solidFill>
                  <a:srgbClr val="FFFF00"/>
                </a:solidFill>
              </a:rPr>
              <a:t>W</a:t>
            </a:r>
            <a:r>
              <a:rPr lang="en-US" smtClean="0"/>
              <a:t>.</a:t>
            </a:r>
          </a:p>
          <a:p>
            <a:r>
              <a:rPr lang="en-US" smtClean="0"/>
              <a:t>This was Boltzmann’s great achievement, and his epitaph.</a:t>
            </a:r>
            <a:endParaRPr lang="en-US"/>
          </a:p>
        </p:txBody>
      </p:sp>
      <p:pic>
        <p:nvPicPr>
          <p:cNvPr id="190466" name="Picture 2">
            <a:hlinkClick r:id="rId3"/>
          </p:cNvPr>
          <p:cNvPicPr>
            <a:picLocks noGrp="1" noChangeAspect="1" noChangeArrowheads="1"/>
          </p:cNvPicPr>
          <p:nvPr>
            <p:ph sz="half" idx="2"/>
          </p:nvPr>
        </p:nvPicPr>
        <p:blipFill>
          <a:blip r:embed="rId4" cstate="print"/>
          <a:srcRect/>
          <a:stretch>
            <a:fillRect/>
          </a:stretch>
        </p:blipFill>
        <p:spPr bwMode="auto">
          <a:xfrm>
            <a:off x="5122664" y="1612020"/>
            <a:ext cx="3640336" cy="4853782"/>
          </a:xfrm>
          <a:prstGeom prst="rect">
            <a:avLst/>
          </a:prstGeom>
          <a:noFill/>
          <a:ln w="9525">
            <a:noFill/>
            <a:miter lim="800000"/>
            <a:headEnd/>
            <a:tailEnd/>
          </a:ln>
        </p:spPr>
      </p:pic>
      <p:cxnSp>
        <p:nvCxnSpPr>
          <p:cNvPr id="6" name="Straight Arrow Connector 5"/>
          <p:cNvCxnSpPr/>
          <p:nvPr/>
        </p:nvCxnSpPr>
        <p:spPr>
          <a:xfrm>
            <a:off x="2286000" y="6019800"/>
            <a:ext cx="16002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FFFF00"/>
                </a:solidFill>
              </a:rPr>
              <a:t>Entropy and Heat Flow  </a:t>
            </a:r>
            <a:endParaRPr lang="en-US">
              <a:solidFill>
                <a:srgbClr val="FFFF00"/>
              </a:solidFill>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smtClean="0"/>
              <a:t>Heat flow between objects at different temperatures invariably causes entropy to rise.</a:t>
            </a:r>
          </a:p>
          <a:p>
            <a:r>
              <a:rPr lang="en-US" smtClean="0"/>
              <a:t>Suppose heat </a:t>
            </a:r>
            <a:r>
              <a:rPr lang="el-GR" smtClean="0"/>
              <a:t>Δ</a:t>
            </a:r>
            <a:r>
              <a:rPr lang="en-US" i="1" smtClean="0"/>
              <a:t>Q</a:t>
            </a:r>
            <a:r>
              <a:rPr lang="en-US" smtClean="0"/>
              <a:t> flows from temperature </a:t>
            </a:r>
            <a:r>
              <a:rPr lang="en-US" i="1" smtClean="0"/>
              <a:t>T</a:t>
            </a:r>
            <a:r>
              <a:rPr lang="en-US" baseline="-25000" smtClean="0"/>
              <a:t>1</a:t>
            </a:r>
            <a:r>
              <a:rPr lang="en-US" smtClean="0"/>
              <a:t> to </a:t>
            </a:r>
            <a:r>
              <a:rPr lang="en-US" i="1" smtClean="0"/>
              <a:t>T</a:t>
            </a:r>
            <a:r>
              <a:rPr lang="en-US" baseline="-25000" smtClean="0"/>
              <a:t>2</a:t>
            </a:r>
            <a:r>
              <a:rPr lang="en-US" smtClean="0"/>
              <a:t> (</a:t>
            </a:r>
            <a:r>
              <a:rPr lang="en-US" i="1" smtClean="0"/>
              <a:t>T</a:t>
            </a:r>
            <a:r>
              <a:rPr lang="en-US" baseline="-25000" smtClean="0"/>
              <a:t>1</a:t>
            </a:r>
            <a:r>
              <a:rPr lang="en-US" smtClean="0"/>
              <a:t> &gt; </a:t>
            </a:r>
            <a:r>
              <a:rPr lang="en-US" i="1" smtClean="0"/>
              <a:t>T</a:t>
            </a:r>
            <a:r>
              <a:rPr lang="en-US" baseline="-25000" smtClean="0"/>
              <a:t>2</a:t>
            </a:r>
            <a:r>
              <a:rPr lang="en-US" smtClean="0"/>
              <a:t>, of course) then</a:t>
            </a:r>
          </a:p>
          <a:p>
            <a:endParaRPr lang="en-US" smtClean="0"/>
          </a:p>
          <a:p>
            <a:endParaRPr lang="en-US" smtClean="0"/>
          </a:p>
          <a:p>
            <a:endParaRPr lang="en-US" smtClean="0"/>
          </a:p>
          <a:p>
            <a:r>
              <a:rPr lang="en-US" smtClean="0"/>
              <a:t>Unless we are trying to heat the cooler object, this is wasting heat which could have been used to drive a heat engine between the two temperatures.</a:t>
            </a:r>
          </a:p>
          <a:p>
            <a:pPr>
              <a:buNone/>
            </a:pPr>
            <a:r>
              <a:rPr lang="en-US" smtClean="0"/>
              <a:t>	</a:t>
            </a:r>
            <a:endParaRPr lang="en-US"/>
          </a:p>
        </p:txBody>
      </p:sp>
      <p:grpSp>
        <p:nvGrpSpPr>
          <p:cNvPr id="4" name="Group 3"/>
          <p:cNvGrpSpPr/>
          <p:nvPr/>
        </p:nvGrpSpPr>
        <p:grpSpPr>
          <a:xfrm>
            <a:off x="6096000" y="317863"/>
            <a:ext cx="2286000" cy="1066800"/>
            <a:chOff x="5943600" y="2971800"/>
            <a:chExt cx="1674222" cy="838200"/>
          </a:xfrm>
        </p:grpSpPr>
        <p:sp>
          <p:nvSpPr>
            <p:cNvPr id="5" name="Rectangle 4"/>
            <p:cNvSpPr/>
            <p:nvPr/>
          </p:nvSpPr>
          <p:spPr>
            <a:xfrm>
              <a:off x="5943600" y="2971800"/>
              <a:ext cx="8382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79622" y="2971800"/>
              <a:ext cx="838200" cy="838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53200" y="3200400"/>
              <a:ext cx="609600" cy="484632"/>
            </a:xfrm>
            <a:prstGeom prst="rightArrow">
              <a:avLst/>
            </a:prstGeom>
            <a:solidFill>
              <a:srgbClr val="DC7A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7"/>
          <p:cNvGraphicFramePr>
            <a:graphicFrameLocks noChangeAspect="1"/>
          </p:cNvGraphicFramePr>
          <p:nvPr/>
        </p:nvGraphicFramePr>
        <p:xfrm>
          <a:off x="1828800" y="3276600"/>
          <a:ext cx="5293895" cy="1143000"/>
        </p:xfrm>
        <a:graphic>
          <a:graphicData uri="http://schemas.openxmlformats.org/presentationml/2006/ole">
            <p:oleObj spid="_x0000_s222210" name="Equation" r:id="rId4" imgW="2234880" imgH="482400" progId="Equation.DSMT4">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FFFF00"/>
                </a:solidFill>
              </a:rPr>
              <a:t>Entropy and Heat Flow  </a:t>
            </a:r>
            <a:endParaRPr lang="en-US">
              <a:solidFill>
                <a:srgbClr val="FFFF00"/>
              </a:solidFill>
            </a:endParaRPr>
          </a:p>
        </p:txBody>
      </p:sp>
      <p:sp>
        <p:nvSpPr>
          <p:cNvPr id="3" name="Content Placeholder 2"/>
          <p:cNvSpPr>
            <a:spLocks noGrp="1"/>
          </p:cNvSpPr>
          <p:nvPr>
            <p:ph idx="1"/>
          </p:nvPr>
        </p:nvSpPr>
        <p:spPr>
          <a:xfrm>
            <a:off x="457200" y="1756956"/>
            <a:ext cx="8229600" cy="4572000"/>
          </a:xfrm>
        </p:spPr>
        <p:txBody>
          <a:bodyPr>
            <a:normAutofit/>
          </a:bodyPr>
          <a:lstStyle/>
          <a:p>
            <a:r>
              <a:rPr lang="en-US" smtClean="0">
                <a:solidFill>
                  <a:srgbClr val="FFFF00"/>
                </a:solidFill>
              </a:rPr>
              <a:t>No energy is lost </a:t>
            </a:r>
            <a:r>
              <a:rPr lang="en-US" smtClean="0"/>
              <a:t>in this heat flow—it’s just spread around more evenly.  The entropy increase implies that the energy is “taking up more space”.</a:t>
            </a:r>
          </a:p>
          <a:p>
            <a:r>
              <a:rPr lang="en-US" smtClean="0"/>
              <a:t>This means, though, that </a:t>
            </a:r>
            <a:r>
              <a:rPr lang="en-US" smtClean="0">
                <a:solidFill>
                  <a:srgbClr val="FFFF00"/>
                </a:solidFill>
              </a:rPr>
              <a:t>the energy is less available to do work</a:t>
            </a:r>
            <a:r>
              <a:rPr lang="en-US" smtClean="0"/>
              <a:t>.  We can extract useful work from </a:t>
            </a:r>
            <a:r>
              <a:rPr lang="en-US" i="1" smtClean="0"/>
              <a:t>temperature differences</a:t>
            </a:r>
            <a:r>
              <a:rPr lang="en-US" smtClean="0"/>
              <a:t>—having the energy concentrated in part of the system.</a:t>
            </a:r>
            <a:endParaRPr lang="en-US"/>
          </a:p>
        </p:txBody>
      </p:sp>
      <p:grpSp>
        <p:nvGrpSpPr>
          <p:cNvPr id="4" name="Group 3"/>
          <p:cNvGrpSpPr/>
          <p:nvPr/>
        </p:nvGrpSpPr>
        <p:grpSpPr>
          <a:xfrm>
            <a:off x="6096000" y="317863"/>
            <a:ext cx="2286000" cy="1066800"/>
            <a:chOff x="5943600" y="2971800"/>
            <a:chExt cx="1674222" cy="838200"/>
          </a:xfrm>
        </p:grpSpPr>
        <p:sp>
          <p:nvSpPr>
            <p:cNvPr id="5" name="Rectangle 4"/>
            <p:cNvSpPr/>
            <p:nvPr/>
          </p:nvSpPr>
          <p:spPr>
            <a:xfrm>
              <a:off x="5943600" y="2971800"/>
              <a:ext cx="8382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79622" y="2971800"/>
              <a:ext cx="838200" cy="838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53200" y="3200400"/>
              <a:ext cx="609600" cy="484632"/>
            </a:xfrm>
            <a:prstGeom prst="rightArrow">
              <a:avLst/>
            </a:prstGeom>
            <a:solidFill>
              <a:srgbClr val="DC7A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Entropy and Disorder</a:t>
            </a:r>
            <a:endParaRPr lang="en-US">
              <a:solidFill>
                <a:srgbClr val="FFFF00"/>
              </a:solidFill>
            </a:endParaRPr>
          </a:p>
        </p:txBody>
      </p:sp>
      <p:sp>
        <p:nvSpPr>
          <p:cNvPr id="3" name="Content Placeholder 2"/>
          <p:cNvSpPr>
            <a:spLocks noGrp="1"/>
          </p:cNvSpPr>
          <p:nvPr>
            <p:ph sz="half" idx="1"/>
          </p:nvPr>
        </p:nvSpPr>
        <p:spPr>
          <a:xfrm>
            <a:off x="457200" y="1600200"/>
            <a:ext cx="5105400" cy="5029200"/>
          </a:xfrm>
        </p:spPr>
        <p:txBody>
          <a:bodyPr>
            <a:normAutofit/>
          </a:bodyPr>
          <a:lstStyle/>
          <a:p>
            <a:r>
              <a:rPr lang="en-US" smtClean="0"/>
              <a:t>Suppose we have a partitioned box with </a:t>
            </a:r>
            <a:r>
              <a:rPr lang="en-US" smtClean="0">
                <a:solidFill>
                  <a:srgbClr val="FF0000"/>
                </a:solidFill>
              </a:rPr>
              <a:t>red</a:t>
            </a:r>
            <a:r>
              <a:rPr lang="en-US" smtClean="0"/>
              <a:t> molecules on one side, </a:t>
            </a:r>
            <a:r>
              <a:rPr lang="en-US" smtClean="0">
                <a:solidFill>
                  <a:srgbClr val="00B050"/>
                </a:solidFill>
              </a:rPr>
              <a:t>green</a:t>
            </a:r>
            <a:r>
              <a:rPr lang="en-US" smtClean="0"/>
              <a:t> on the other. </a:t>
            </a:r>
          </a:p>
          <a:p>
            <a:r>
              <a:rPr lang="en-US" smtClean="0"/>
              <a:t>We remove the partition and let them mix—clearly this is more disordered.</a:t>
            </a:r>
          </a:p>
          <a:p>
            <a:r>
              <a:rPr lang="en-US" smtClean="0"/>
              <a:t>Think of tossing a coin for each molecule to decide which half to put it in.  What are the chances of getting the top arrangement?</a:t>
            </a:r>
            <a:endParaRPr lang="en-US"/>
          </a:p>
        </p:txBody>
      </p:sp>
      <p:sp>
        <p:nvSpPr>
          <p:cNvPr id="4" name="Content Placeholder 3"/>
          <p:cNvSpPr>
            <a:spLocks noGrp="1"/>
          </p:cNvSpPr>
          <p:nvPr>
            <p:ph sz="half" idx="2"/>
          </p:nvPr>
        </p:nvSpPr>
        <p:spPr>
          <a:xfrm>
            <a:off x="5638800" y="1600200"/>
            <a:ext cx="3200400" cy="4525963"/>
          </a:xfrm>
        </p:spPr>
        <p:txBody>
          <a:bodyPr>
            <a:normAutofit/>
          </a:bodyPr>
          <a:lstStyle/>
          <a:p>
            <a:r>
              <a:rPr lang="en-US" smtClean="0">
                <a:solidFill>
                  <a:schemeClr val="bg2">
                    <a:lumMod val="50000"/>
                  </a:schemeClr>
                </a:solidFill>
              </a:rPr>
              <a:t>x</a:t>
            </a:r>
            <a:endParaRPr lang="en-US">
              <a:solidFill>
                <a:schemeClr val="bg2">
                  <a:lumMod val="50000"/>
                </a:schemeClr>
              </a:solidFill>
            </a:endParaRPr>
          </a:p>
        </p:txBody>
      </p:sp>
      <p:grpSp>
        <p:nvGrpSpPr>
          <p:cNvPr id="5" name="Group 4"/>
          <p:cNvGrpSpPr/>
          <p:nvPr/>
        </p:nvGrpSpPr>
        <p:grpSpPr>
          <a:xfrm>
            <a:off x="5867400" y="1981200"/>
            <a:ext cx="2895600" cy="1447800"/>
            <a:chOff x="3429000" y="2133600"/>
            <a:chExt cx="2590800" cy="1219200"/>
          </a:xfrm>
        </p:grpSpPr>
        <p:sp>
          <p:nvSpPr>
            <p:cNvPr id="6" name="Rectangle 5"/>
            <p:cNvSpPr/>
            <p:nvPr/>
          </p:nvSpPr>
          <p:spPr>
            <a:xfrm>
              <a:off x="3429000" y="2133600"/>
              <a:ext cx="2590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971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743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2438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2514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48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20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578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3200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67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102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57800" y="2362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2514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7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15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2362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338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624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10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814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912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864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292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768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386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386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6" idx="0"/>
              <a:endCxn id="6" idx="2"/>
            </p:cNvCxnSpPr>
            <p:nvPr/>
          </p:nvCxnSpPr>
          <p:spPr>
            <a:xfrm rot="16200000" flipH="1">
              <a:off x="41148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8006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7400" y="2667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191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14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57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626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867400" y="3962400"/>
            <a:ext cx="2895600" cy="1524000"/>
            <a:chOff x="5867400" y="3962400"/>
            <a:chExt cx="2895600" cy="1524000"/>
          </a:xfrm>
        </p:grpSpPr>
        <p:sp>
          <p:nvSpPr>
            <p:cNvPr id="68" name="Rectangle 67"/>
            <p:cNvSpPr/>
            <p:nvPr/>
          </p:nvSpPr>
          <p:spPr>
            <a:xfrm>
              <a:off x="5867400" y="3962400"/>
              <a:ext cx="2895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7912"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8242" y="4914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43736"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28901"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39889"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398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80548"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98054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36042" y="5010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236042" y="4819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398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54724"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955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469559"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73406"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58571" y="4438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214065" y="4724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958571"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54724"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00365"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0218"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5383"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58571"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8242"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17912"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65712"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895383" y="4248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06371" y="4438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576701" y="5295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06371" y="5105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3077" y="4248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4065"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62418"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20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106924"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920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447583"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6241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62418"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217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277253" y="5200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21759"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491536"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150877"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639889"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576701"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469559"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128901"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532748"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532748"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384395"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576701"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150877"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0877"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633882"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52565"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558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04212"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037729"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Entropy and Disorder</a:t>
            </a:r>
            <a:endParaRPr lang="en-US">
              <a:solidFill>
                <a:srgbClr val="FFFF00"/>
              </a:solidFill>
            </a:endParaRPr>
          </a:p>
        </p:txBody>
      </p:sp>
      <p:sp>
        <p:nvSpPr>
          <p:cNvPr id="3" name="Content Placeholder 2"/>
          <p:cNvSpPr>
            <a:spLocks noGrp="1"/>
          </p:cNvSpPr>
          <p:nvPr>
            <p:ph sz="half" idx="1"/>
          </p:nvPr>
        </p:nvSpPr>
        <p:spPr>
          <a:xfrm>
            <a:off x="457200" y="1600200"/>
            <a:ext cx="5105400" cy="5105400"/>
          </a:xfrm>
        </p:spPr>
        <p:txBody>
          <a:bodyPr>
            <a:normAutofit fontScale="92500"/>
          </a:bodyPr>
          <a:lstStyle/>
          <a:p>
            <a:r>
              <a:rPr lang="en-US" smtClean="0"/>
              <a:t>What are the chances of getting the top arrangement?</a:t>
            </a:r>
          </a:p>
          <a:p>
            <a:r>
              <a:rPr lang="en-US" smtClean="0"/>
              <a:t>For 60 molecules, 1 in 2</a:t>
            </a:r>
            <a:r>
              <a:rPr lang="en-US" baseline="30000" smtClean="0"/>
              <a:t>60</a:t>
            </a:r>
            <a:r>
              <a:rPr lang="en-US" smtClean="0"/>
              <a:t>, or about one in a billion billion. It’s like the random walk: the chance of every step being in the same direction.  And, just as most random walks end near where they start, meaning roughly equal numbers of steps each way, most molecule arrangements have roughly equal numbers each side.</a:t>
            </a:r>
            <a:endParaRPr lang="en-US"/>
          </a:p>
        </p:txBody>
      </p:sp>
      <p:sp>
        <p:nvSpPr>
          <p:cNvPr id="4" name="Content Placeholder 3"/>
          <p:cNvSpPr>
            <a:spLocks noGrp="1"/>
          </p:cNvSpPr>
          <p:nvPr>
            <p:ph sz="half" idx="2"/>
          </p:nvPr>
        </p:nvSpPr>
        <p:spPr>
          <a:xfrm>
            <a:off x="5638800" y="1600200"/>
            <a:ext cx="3200400" cy="4525963"/>
          </a:xfrm>
        </p:spPr>
        <p:txBody>
          <a:bodyPr>
            <a:normAutofit fontScale="92500"/>
          </a:bodyPr>
          <a:lstStyle/>
          <a:p>
            <a:r>
              <a:rPr lang="en-US" smtClean="0">
                <a:solidFill>
                  <a:schemeClr val="bg2">
                    <a:lumMod val="50000"/>
                  </a:schemeClr>
                </a:solidFill>
              </a:rPr>
              <a:t>x</a:t>
            </a:r>
            <a:endParaRPr lang="en-US">
              <a:solidFill>
                <a:schemeClr val="bg2">
                  <a:lumMod val="50000"/>
                </a:schemeClr>
              </a:solidFill>
            </a:endParaRPr>
          </a:p>
        </p:txBody>
      </p:sp>
      <p:grpSp>
        <p:nvGrpSpPr>
          <p:cNvPr id="5" name="Group 4"/>
          <p:cNvGrpSpPr/>
          <p:nvPr/>
        </p:nvGrpSpPr>
        <p:grpSpPr>
          <a:xfrm>
            <a:off x="5867400" y="1981200"/>
            <a:ext cx="2895600" cy="1447800"/>
            <a:chOff x="3429000" y="2133600"/>
            <a:chExt cx="2590800" cy="1219200"/>
          </a:xfrm>
        </p:grpSpPr>
        <p:sp>
          <p:nvSpPr>
            <p:cNvPr id="6" name="Rectangle 5"/>
            <p:cNvSpPr/>
            <p:nvPr/>
          </p:nvSpPr>
          <p:spPr>
            <a:xfrm>
              <a:off x="3429000" y="2133600"/>
              <a:ext cx="2590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971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743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2438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2514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48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20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578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3200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67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102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57800" y="2362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2514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7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15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2362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338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624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10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814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912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864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292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768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386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386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6" idx="0"/>
              <a:endCxn id="6" idx="2"/>
            </p:cNvCxnSpPr>
            <p:nvPr/>
          </p:nvCxnSpPr>
          <p:spPr>
            <a:xfrm rot="16200000" flipH="1">
              <a:off x="41148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8006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7400" y="2667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191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14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57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626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28"/>
          <p:cNvGrpSpPr/>
          <p:nvPr/>
        </p:nvGrpSpPr>
        <p:grpSpPr>
          <a:xfrm>
            <a:off x="5867400" y="3962400"/>
            <a:ext cx="2895600" cy="1524000"/>
            <a:chOff x="5867400" y="3962400"/>
            <a:chExt cx="2895600" cy="1524000"/>
          </a:xfrm>
        </p:grpSpPr>
        <p:sp>
          <p:nvSpPr>
            <p:cNvPr id="68" name="Rectangle 67"/>
            <p:cNvSpPr/>
            <p:nvPr/>
          </p:nvSpPr>
          <p:spPr>
            <a:xfrm>
              <a:off x="5867400" y="3962400"/>
              <a:ext cx="2895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7912"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8242" y="4914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43736"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28901"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39889"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398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80548"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98054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36042" y="5010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236042" y="4819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398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54724"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955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469559"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73406"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58571" y="4438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214065" y="4724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958571"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54724"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00365"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0218"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5383"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58571"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8242"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17912"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65712"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895383" y="4248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06371" y="4438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576701" y="5295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06371" y="5105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3077" y="4248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4065"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62418"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20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106924"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920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447583"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6241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62418"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217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277253" y="5200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21759"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491536"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150877"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639889"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576701"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469559"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128901"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532748"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532748"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384395"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576701"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150877"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0877"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633882"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52565"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558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04212"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037729"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Entropy and Disorder</a:t>
            </a:r>
            <a:endParaRPr lang="en-US">
              <a:solidFill>
                <a:srgbClr val="FFFF00"/>
              </a:solidFill>
            </a:endParaRPr>
          </a:p>
        </p:txBody>
      </p:sp>
      <p:sp>
        <p:nvSpPr>
          <p:cNvPr id="3" name="Content Placeholder 2"/>
          <p:cNvSpPr>
            <a:spLocks noGrp="1"/>
          </p:cNvSpPr>
          <p:nvPr>
            <p:ph sz="half" idx="1"/>
          </p:nvPr>
        </p:nvSpPr>
        <p:spPr>
          <a:xfrm>
            <a:off x="152400" y="1600200"/>
            <a:ext cx="6172200" cy="5105400"/>
          </a:xfrm>
        </p:spPr>
        <p:txBody>
          <a:bodyPr>
            <a:normAutofit/>
          </a:bodyPr>
          <a:lstStyle/>
          <a:p>
            <a:r>
              <a:rPr lang="en-US" smtClean="0"/>
              <a:t>The entropy can be thought of as the ln of the number of arrangements of molecules corresponding to the observed macroscopic state.  This is the amount of “phase space” for that state.  There’s only one left-right arrangement giving the upper picture, a multitude look like the bottom, with roughly equal mixing. </a:t>
            </a:r>
          </a:p>
          <a:p>
            <a:r>
              <a:rPr lang="en-US" smtClean="0"/>
              <a:t>So, the lower picture is the higher entropy.</a:t>
            </a:r>
            <a:endParaRPr lang="en-US"/>
          </a:p>
        </p:txBody>
      </p:sp>
      <p:sp>
        <p:nvSpPr>
          <p:cNvPr id="4" name="Content Placeholder 3"/>
          <p:cNvSpPr>
            <a:spLocks noGrp="1"/>
          </p:cNvSpPr>
          <p:nvPr>
            <p:ph sz="half" idx="2"/>
          </p:nvPr>
        </p:nvSpPr>
        <p:spPr>
          <a:xfrm>
            <a:off x="6172200" y="1600200"/>
            <a:ext cx="2667000" cy="4525963"/>
          </a:xfrm>
        </p:spPr>
        <p:txBody>
          <a:bodyPr>
            <a:normAutofit/>
          </a:bodyPr>
          <a:lstStyle/>
          <a:p>
            <a:r>
              <a:rPr lang="en-US" smtClean="0">
                <a:solidFill>
                  <a:schemeClr val="bg2">
                    <a:lumMod val="50000"/>
                  </a:schemeClr>
                </a:solidFill>
              </a:rPr>
              <a:t>x</a:t>
            </a:r>
            <a:endParaRPr lang="en-US">
              <a:solidFill>
                <a:schemeClr val="bg2">
                  <a:lumMod val="50000"/>
                </a:schemeClr>
              </a:solidFill>
            </a:endParaRPr>
          </a:p>
        </p:txBody>
      </p:sp>
      <p:grpSp>
        <p:nvGrpSpPr>
          <p:cNvPr id="5" name="Group 4"/>
          <p:cNvGrpSpPr/>
          <p:nvPr/>
        </p:nvGrpSpPr>
        <p:grpSpPr>
          <a:xfrm>
            <a:off x="6629400" y="1981200"/>
            <a:ext cx="2133600" cy="1143000"/>
            <a:chOff x="3429000" y="2133600"/>
            <a:chExt cx="2590800" cy="1219200"/>
          </a:xfrm>
        </p:grpSpPr>
        <p:sp>
          <p:nvSpPr>
            <p:cNvPr id="6" name="Rectangle 5"/>
            <p:cNvSpPr/>
            <p:nvPr/>
          </p:nvSpPr>
          <p:spPr>
            <a:xfrm>
              <a:off x="3429000" y="2133600"/>
              <a:ext cx="2590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971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743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2438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2514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48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20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578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3200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67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102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57800" y="2362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2514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7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15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2362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338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624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10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814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912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864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292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768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386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386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6" idx="0"/>
              <a:endCxn id="6" idx="2"/>
            </p:cNvCxnSpPr>
            <p:nvPr/>
          </p:nvCxnSpPr>
          <p:spPr>
            <a:xfrm rot="16200000" flipH="1">
              <a:off x="41148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8006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7400" y="2667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191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14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57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626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28"/>
          <p:cNvGrpSpPr/>
          <p:nvPr/>
        </p:nvGrpSpPr>
        <p:grpSpPr>
          <a:xfrm>
            <a:off x="6629400" y="3962400"/>
            <a:ext cx="2133600" cy="1143000"/>
            <a:chOff x="5867400" y="3962400"/>
            <a:chExt cx="2895600" cy="1524000"/>
          </a:xfrm>
        </p:grpSpPr>
        <p:sp>
          <p:nvSpPr>
            <p:cNvPr id="68" name="Rectangle 67"/>
            <p:cNvSpPr/>
            <p:nvPr/>
          </p:nvSpPr>
          <p:spPr>
            <a:xfrm>
              <a:off x="5867400" y="3962400"/>
              <a:ext cx="2895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7912"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8242" y="4914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43736"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28901"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39889"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398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80548"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98054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36042" y="5010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236042" y="4819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398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54724"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955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469559"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73406"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58571" y="4438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214065" y="4724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958571"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54724"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00365"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0218"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5383"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58571"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8242"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17912"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65712"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895383" y="4248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06371" y="4438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576701" y="5295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06371" y="5105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3077" y="4248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4065"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62418"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20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106924"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920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447583"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6241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62418"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217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277253" y="5200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21759"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491536"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150877"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639889"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576701"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469559"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128901"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532748"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532748"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384395"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576701"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150877"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0877"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633882"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52565"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558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04212"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037729"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3300"/>
                </a:solidFill>
              </a:rPr>
              <a:t>Maxwell’s Demon</a:t>
            </a:r>
            <a:endParaRPr lang="en-US">
              <a:solidFill>
                <a:srgbClr val="FF3300"/>
              </a:solidFill>
            </a:endParaRPr>
          </a:p>
        </p:txBody>
      </p:sp>
      <p:sp>
        <p:nvSpPr>
          <p:cNvPr id="3" name="Content Placeholder 2"/>
          <p:cNvSpPr>
            <a:spLocks noGrp="1"/>
          </p:cNvSpPr>
          <p:nvPr>
            <p:ph sz="half" idx="1"/>
          </p:nvPr>
        </p:nvSpPr>
        <p:spPr>
          <a:xfrm>
            <a:off x="457200" y="1600200"/>
            <a:ext cx="4800600" cy="4525963"/>
          </a:xfrm>
        </p:spPr>
        <p:txBody>
          <a:bodyPr/>
          <a:lstStyle/>
          <a:p>
            <a:r>
              <a:rPr lang="en-US" smtClean="0"/>
              <a:t>It occurred to Maxwell that a tiny creature he called his demon should be able to decrease entropy, and </a:t>
            </a:r>
            <a:r>
              <a:rPr lang="en-US" smtClean="0">
                <a:solidFill>
                  <a:srgbClr val="FFFF00"/>
                </a:solidFill>
              </a:rPr>
              <a:t>violate the Second Law</a:t>
            </a:r>
            <a:r>
              <a:rPr lang="en-US" smtClean="0"/>
              <a:t>,  if it were quick enough and could see molecules … </a:t>
            </a:r>
            <a:endParaRPr lang="en-US"/>
          </a:p>
        </p:txBody>
      </p:sp>
      <p:pic>
        <p:nvPicPr>
          <p:cNvPr id="224259" name="Picture 3">
            <a:hlinkClick r:id="rId3"/>
          </p:cNvPr>
          <p:cNvPicPr>
            <a:picLocks noGrp="1" noChangeAspect="1" noChangeArrowheads="1"/>
          </p:cNvPicPr>
          <p:nvPr>
            <p:ph sz="half" idx="2"/>
          </p:nvPr>
        </p:nvPicPr>
        <p:blipFill>
          <a:blip r:embed="rId4" cstate="print"/>
          <a:srcRect/>
          <a:stretch>
            <a:fillRect/>
          </a:stretch>
        </p:blipFill>
        <p:spPr bwMode="auto">
          <a:xfrm>
            <a:off x="5366467" y="1600200"/>
            <a:ext cx="3396533"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First and Second Laws of Thermodynamics</a:t>
            </a:r>
            <a:endParaRPr lang="en-US">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smtClean="0"/>
              <a:t>A quick review….</a:t>
            </a:r>
          </a:p>
          <a:p>
            <a:r>
              <a:rPr lang="en-US" smtClean="0">
                <a:solidFill>
                  <a:srgbClr val="FFFF00"/>
                </a:solidFill>
              </a:rPr>
              <a:t>First Law: </a:t>
            </a:r>
            <a:r>
              <a:rPr lang="en-US" smtClean="0"/>
              <a:t>total energy conserved in any process</a:t>
            </a:r>
            <a:r>
              <a:rPr lang="en-US" smtClean="0">
                <a:solidFill>
                  <a:srgbClr val="FFFF00"/>
                </a:solidFill>
              </a:rPr>
              <a:t>: joules in = joules out</a:t>
            </a:r>
          </a:p>
          <a:p>
            <a:r>
              <a:rPr lang="en-US" smtClean="0">
                <a:solidFill>
                  <a:srgbClr val="FFFF00"/>
                </a:solidFill>
              </a:rPr>
              <a:t>Second Law</a:t>
            </a:r>
            <a:r>
              <a:rPr lang="en-US" smtClean="0"/>
              <a:t>: heat only flows one way, and we can’t turn heat into just work, etc…</a:t>
            </a:r>
          </a:p>
          <a:p>
            <a:r>
              <a:rPr lang="en-US" smtClean="0"/>
              <a:t>This Second Law sounds a bit vague compared with the First Law!</a:t>
            </a:r>
          </a:p>
          <a:p>
            <a:r>
              <a:rPr lang="en-US" smtClean="0"/>
              <a:t>Can it be stated more precisely, more </a:t>
            </a:r>
            <a:r>
              <a:rPr lang="en-US" i="1" smtClean="0"/>
              <a:t>numerically</a:t>
            </a:r>
            <a:r>
              <a:rPr lang="en-US" smtClean="0"/>
              <a:t>, like the First Law?</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3300"/>
                </a:solidFill>
              </a:rPr>
              <a:t>Maxwell’s Demon</a:t>
            </a:r>
            <a:endParaRPr lang="en-US">
              <a:solidFill>
                <a:srgbClr val="FF3300"/>
              </a:solidFill>
            </a:endParaRPr>
          </a:p>
        </p:txBody>
      </p:sp>
      <p:sp>
        <p:nvSpPr>
          <p:cNvPr id="3" name="Content Placeholder 2"/>
          <p:cNvSpPr>
            <a:spLocks noGrp="1"/>
          </p:cNvSpPr>
          <p:nvPr>
            <p:ph sz="half" idx="1"/>
          </p:nvPr>
        </p:nvSpPr>
        <p:spPr>
          <a:xfrm>
            <a:off x="304800" y="1561011"/>
            <a:ext cx="4800600" cy="4876800"/>
          </a:xfrm>
        </p:spPr>
        <p:txBody>
          <a:bodyPr>
            <a:normAutofit/>
          </a:bodyPr>
          <a:lstStyle/>
          <a:p>
            <a:r>
              <a:rPr lang="en-US" smtClean="0"/>
              <a:t>The idea is that the demon could open and close a little trap door fast enough as the molecules bounced around that they could be sorted out as shown…</a:t>
            </a:r>
          </a:p>
          <a:p>
            <a:endParaRPr lang="en-US" smtClean="0"/>
          </a:p>
          <a:p>
            <a:r>
              <a:rPr lang="en-US" smtClean="0">
                <a:solidFill>
                  <a:srgbClr val="FFFF00"/>
                </a:solidFill>
              </a:rPr>
              <a:t>What’s wrong with this argument?</a:t>
            </a:r>
          </a:p>
        </p:txBody>
      </p:sp>
      <p:pic>
        <p:nvPicPr>
          <p:cNvPr id="225282" name="Picture 2">
            <a:hlinkClick r:id="rId3"/>
          </p:cNvPr>
          <p:cNvPicPr>
            <a:picLocks noGrp="1" noChangeAspect="1" noChangeArrowheads="1"/>
          </p:cNvPicPr>
          <p:nvPr>
            <p:ph sz="half" idx="2"/>
          </p:nvPr>
        </p:nvPicPr>
        <p:blipFill>
          <a:blip r:embed="rId4" cstate="print"/>
          <a:srcRect/>
          <a:stretch>
            <a:fillRect/>
          </a:stretch>
        </p:blipFill>
        <p:spPr bwMode="auto">
          <a:xfrm>
            <a:off x="5253037" y="1643856"/>
            <a:ext cx="3743325" cy="4286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smtClean="0">
                <a:solidFill>
                  <a:srgbClr val="FFFF00"/>
                </a:solidFill>
              </a:rPr>
              <a:t>What’s wrong (if anything) with Maxwell’s argument that the Second law could be violated by a nimble enough demon?</a:t>
            </a:r>
          </a:p>
          <a:p>
            <a:pPr marL="514350" indent="-514350">
              <a:buAutoNum type="alphaUcPeriod"/>
            </a:pPr>
            <a:r>
              <a:rPr lang="en-US" smtClean="0"/>
              <a:t>Nothing—it could happen.</a:t>
            </a:r>
          </a:p>
          <a:p>
            <a:pPr marL="514350" indent="-514350">
              <a:buAutoNum type="alphaUcPeriod"/>
            </a:pPr>
            <a:r>
              <a:rPr lang="en-US" smtClean="0"/>
              <a:t>Nothing could be miniaturized to the extent needed.</a:t>
            </a:r>
          </a:p>
          <a:p>
            <a:pPr marL="514350" indent="-514350">
              <a:buAutoNum type="alphaUcPeriod"/>
            </a:pPr>
            <a:r>
              <a:rPr lang="en-US" smtClean="0"/>
              <a:t>The sorting machine (aka demon) would itself generate entropy doing this, which would likely save the Second Law.</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Feynman’s Ratchet</a:t>
            </a:r>
            <a:endParaRPr lang="en-US">
              <a:solidFill>
                <a:srgbClr val="FFFF00"/>
              </a:solidFill>
            </a:endParaRPr>
          </a:p>
        </p:txBody>
      </p:sp>
      <p:sp>
        <p:nvSpPr>
          <p:cNvPr id="3" name="Content Placeholder 2"/>
          <p:cNvSpPr>
            <a:spLocks noGrp="1"/>
          </p:cNvSpPr>
          <p:nvPr>
            <p:ph sz="half" idx="1"/>
          </p:nvPr>
        </p:nvSpPr>
        <p:spPr>
          <a:xfrm>
            <a:off x="457200" y="1600200"/>
            <a:ext cx="4495800" cy="4525963"/>
          </a:xfrm>
        </p:spPr>
        <p:txBody>
          <a:bodyPr/>
          <a:lstStyle/>
          <a:p>
            <a:r>
              <a:rPr lang="en-US" smtClean="0"/>
              <a:t>A tiny paddle is hit randomly by molecules flying around, but can only turn one way—there’s a ratchet wheel. </a:t>
            </a:r>
          </a:p>
          <a:p>
            <a:r>
              <a:rPr lang="en-US" smtClean="0"/>
              <a:t>So, maybe the random heat energy of the flying molecules </a:t>
            </a:r>
            <a:r>
              <a:rPr lang="en-US" i="1" smtClean="0"/>
              <a:t>can</a:t>
            </a:r>
            <a:r>
              <a:rPr lang="en-US" smtClean="0"/>
              <a:t> be harnessed as useful mechanical energy?</a:t>
            </a:r>
            <a:endParaRPr lang="en-US"/>
          </a:p>
        </p:txBody>
      </p:sp>
      <p:pic>
        <p:nvPicPr>
          <p:cNvPr id="226307" name="Picture 3">
            <a:hlinkClick r:id="rId3"/>
          </p:cNvPr>
          <p:cNvPicPr>
            <a:picLocks noGrp="1" noChangeAspect="1" noChangeArrowheads="1"/>
          </p:cNvPicPr>
          <p:nvPr>
            <p:ph sz="half" idx="2"/>
          </p:nvPr>
        </p:nvPicPr>
        <p:blipFill>
          <a:blip r:embed="rId4" cstate="print"/>
          <a:srcRect/>
          <a:stretch>
            <a:fillRect/>
          </a:stretch>
        </p:blipFill>
        <p:spPr bwMode="auto">
          <a:xfrm>
            <a:off x="4922523" y="1710880"/>
            <a:ext cx="4038600" cy="225152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Feynman’s Ratchet</a:t>
            </a:r>
            <a:endParaRPr lang="en-US">
              <a:solidFill>
                <a:srgbClr val="FFFF00"/>
              </a:solidFill>
            </a:endParaRPr>
          </a:p>
        </p:txBody>
      </p:sp>
      <p:sp>
        <p:nvSpPr>
          <p:cNvPr id="3" name="Content Placeholder 2"/>
          <p:cNvSpPr>
            <a:spLocks noGrp="1"/>
          </p:cNvSpPr>
          <p:nvPr>
            <p:ph sz="half" idx="1"/>
          </p:nvPr>
        </p:nvSpPr>
        <p:spPr>
          <a:xfrm>
            <a:off x="228600" y="1600200"/>
            <a:ext cx="4648200" cy="4953000"/>
          </a:xfrm>
        </p:spPr>
        <p:txBody>
          <a:bodyPr>
            <a:normAutofit/>
          </a:bodyPr>
          <a:lstStyle/>
          <a:p>
            <a:r>
              <a:rPr lang="en-US" smtClean="0"/>
              <a:t>It works for the first few molecules, but then the ratchet itself gets hot, jiggles around, and the wheel is equally likely to move either way.</a:t>
            </a:r>
          </a:p>
          <a:p>
            <a:r>
              <a:rPr lang="en-US" u="sng" smtClean="0"/>
              <a:t>Bottom Line:</a:t>
            </a:r>
            <a:r>
              <a:rPr lang="en-US" smtClean="0"/>
              <a:t> no machine can be devised, </a:t>
            </a:r>
            <a:r>
              <a:rPr lang="en-US" smtClean="0">
                <a:solidFill>
                  <a:srgbClr val="FFFF00"/>
                </a:solidFill>
              </a:rPr>
              <a:t>even of molecular size</a:t>
            </a:r>
            <a:r>
              <a:rPr lang="en-US" smtClean="0"/>
              <a:t>, to </a:t>
            </a:r>
            <a:r>
              <a:rPr lang="en-US" smtClean="0">
                <a:solidFill>
                  <a:srgbClr val="FFFF00"/>
                </a:solidFill>
              </a:rPr>
              <a:t>just</a:t>
            </a:r>
            <a:r>
              <a:rPr lang="en-US" smtClean="0"/>
              <a:t> extract heat energy, cooling the gas,  and generate work.</a:t>
            </a:r>
            <a:endParaRPr lang="en-US"/>
          </a:p>
        </p:txBody>
      </p:sp>
      <p:pic>
        <p:nvPicPr>
          <p:cNvPr id="226307" name="Picture 3">
            <a:hlinkClick r:id="rId3"/>
          </p:cNvPr>
          <p:cNvPicPr>
            <a:picLocks noGrp="1" noChangeAspect="1" noChangeArrowheads="1"/>
          </p:cNvPicPr>
          <p:nvPr>
            <p:ph sz="half" idx="2"/>
          </p:nvPr>
        </p:nvPicPr>
        <p:blipFill>
          <a:blip r:embed="rId4" cstate="print"/>
          <a:srcRect/>
          <a:stretch>
            <a:fillRect/>
          </a:stretch>
        </p:blipFill>
        <p:spPr bwMode="auto">
          <a:xfrm>
            <a:off x="4800600" y="1710880"/>
            <a:ext cx="4038600" cy="225152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lstStyle/>
          <a:p>
            <a:r>
              <a:rPr lang="en-US" smtClean="0">
                <a:solidFill>
                  <a:srgbClr val="FFFF00"/>
                </a:solidFill>
              </a:rPr>
              <a:t>Back to the Carnot Cycle…</a:t>
            </a:r>
            <a:endParaRPr lang="en-US">
              <a:solidFill>
                <a:srgbClr val="FFFF00"/>
              </a:solidFill>
            </a:endParaRPr>
          </a:p>
        </p:txBody>
      </p:sp>
      <p:sp>
        <p:nvSpPr>
          <p:cNvPr id="3" name="Content Placeholder 2"/>
          <p:cNvSpPr>
            <a:spLocks noGrp="1"/>
          </p:cNvSpPr>
          <p:nvPr>
            <p:ph sz="half" idx="1"/>
          </p:nvPr>
        </p:nvSpPr>
        <p:spPr>
          <a:xfrm>
            <a:off x="0" y="1447800"/>
            <a:ext cx="4572000" cy="5257800"/>
          </a:xfrm>
        </p:spPr>
        <p:txBody>
          <a:bodyPr>
            <a:normAutofit fontScale="92500"/>
          </a:bodyPr>
          <a:lstStyle/>
          <a:p>
            <a:r>
              <a:rPr lang="en-US" smtClean="0"/>
              <a:t>But this time think of it as showing </a:t>
            </a:r>
            <a:r>
              <a:rPr lang="en-US" smtClean="0">
                <a:solidFill>
                  <a:srgbClr val="FFFF00"/>
                </a:solidFill>
              </a:rPr>
              <a:t>two different routes from </a:t>
            </a:r>
            <a:r>
              <a:rPr lang="en-US" i="1" smtClean="0">
                <a:solidFill>
                  <a:srgbClr val="FFFF00"/>
                </a:solidFill>
              </a:rPr>
              <a:t>a</a:t>
            </a:r>
            <a:r>
              <a:rPr lang="en-US" smtClean="0">
                <a:solidFill>
                  <a:srgbClr val="FFFF00"/>
                </a:solidFill>
              </a:rPr>
              <a:t> to </a:t>
            </a:r>
            <a:r>
              <a:rPr lang="en-US" i="1" smtClean="0">
                <a:solidFill>
                  <a:srgbClr val="FFFF00"/>
                </a:solidFill>
              </a:rPr>
              <a:t>c</a:t>
            </a:r>
            <a:r>
              <a:rPr lang="en-US" smtClean="0">
                <a:solidFill>
                  <a:srgbClr val="FFFF00"/>
                </a:solidFill>
              </a:rPr>
              <a:t>: </a:t>
            </a:r>
            <a:r>
              <a:rPr lang="en-US" i="1" smtClean="0">
                <a:solidFill>
                  <a:srgbClr val="FFFF00"/>
                </a:solidFill>
              </a:rPr>
              <a:t>abc</a:t>
            </a:r>
            <a:r>
              <a:rPr lang="en-US" smtClean="0">
                <a:solidFill>
                  <a:srgbClr val="FFFF00"/>
                </a:solidFill>
              </a:rPr>
              <a:t> and </a:t>
            </a:r>
            <a:r>
              <a:rPr lang="en-US" i="1" smtClean="0">
                <a:solidFill>
                  <a:srgbClr val="FFFF00"/>
                </a:solidFill>
              </a:rPr>
              <a:t>adc</a:t>
            </a:r>
            <a:r>
              <a:rPr lang="en-US" smtClean="0"/>
              <a:t>.</a:t>
            </a:r>
          </a:p>
          <a:p>
            <a:r>
              <a:rPr lang="en-US" smtClean="0"/>
              <a:t>We know that the total change in a state variable, </a:t>
            </a:r>
            <a:r>
              <a:rPr lang="en-US" i="1" smtClean="0"/>
              <a:t>P</a:t>
            </a:r>
            <a:r>
              <a:rPr lang="en-US" smtClean="0"/>
              <a:t>, </a:t>
            </a:r>
            <a:r>
              <a:rPr lang="en-US" i="1" smtClean="0"/>
              <a:t>V</a:t>
            </a:r>
            <a:r>
              <a:rPr lang="en-US" smtClean="0"/>
              <a:t> or </a:t>
            </a:r>
            <a:r>
              <a:rPr lang="en-US" i="1" smtClean="0"/>
              <a:t>T</a:t>
            </a:r>
            <a:r>
              <a:rPr lang="en-US" smtClean="0"/>
              <a:t>, from </a:t>
            </a:r>
            <a:r>
              <a:rPr lang="en-US" i="1" smtClean="0"/>
              <a:t>a</a:t>
            </a:r>
            <a:r>
              <a:rPr lang="en-US" smtClean="0"/>
              <a:t> to </a:t>
            </a:r>
            <a:r>
              <a:rPr lang="en-US" i="1" smtClean="0"/>
              <a:t>c</a:t>
            </a:r>
            <a:r>
              <a:rPr lang="en-US" smtClean="0"/>
              <a:t> doesn’t depend on which path we take.</a:t>
            </a:r>
          </a:p>
          <a:p>
            <a:r>
              <a:rPr lang="en-US" smtClean="0"/>
              <a:t>BUT the total heat flow into the gas DOES depend on path!  </a:t>
            </a:r>
            <a:r>
              <a:rPr lang="en-US" smtClean="0">
                <a:solidFill>
                  <a:srgbClr val="FFFF00"/>
                </a:solidFill>
              </a:rPr>
              <a:t>The “amount of heat” in the gas is meaningless.</a:t>
            </a:r>
            <a:endParaRPr lang="en-US">
              <a:solidFill>
                <a:srgbClr val="FFFF00"/>
              </a:solidFill>
            </a:endParaRPr>
          </a:p>
        </p:txBody>
      </p:sp>
      <p:pic>
        <p:nvPicPr>
          <p:cNvPr id="5" name="Content Placeholder 4" descr="carnot.png"/>
          <p:cNvPicPr>
            <a:picLocks noGrp="1" noChangeAspect="1"/>
          </p:cNvPicPr>
          <p:nvPr>
            <p:ph sz="half" idx="2"/>
          </p:nvPr>
        </p:nvPicPr>
        <p:blipFill>
          <a:blip r:embed="rId3" cstate="print"/>
          <a:stretch>
            <a:fillRect/>
          </a:stretch>
        </p:blipFill>
        <p:spPr>
          <a:xfrm>
            <a:off x="4495801" y="1676400"/>
            <a:ext cx="4511402" cy="4216539"/>
          </a:xfrm>
        </p:spPr>
      </p:pic>
      <p:sp>
        <p:nvSpPr>
          <p:cNvPr id="6" name="TextBox 5"/>
          <p:cNvSpPr txBox="1"/>
          <p:nvPr/>
        </p:nvSpPr>
        <p:spPr>
          <a:xfrm>
            <a:off x="5651863" y="3071948"/>
            <a:ext cx="457200" cy="400110"/>
          </a:xfrm>
          <a:prstGeom prst="rect">
            <a:avLst/>
          </a:prstGeom>
          <a:noFill/>
        </p:spPr>
        <p:txBody>
          <a:bodyPr wrap="square" rtlCol="0">
            <a:spAutoFit/>
          </a:bodyPr>
          <a:lstStyle/>
          <a:p>
            <a:r>
              <a:rPr lang="en-US" sz="2000" i="1" smtClean="0">
                <a:solidFill>
                  <a:srgbClr val="000000"/>
                </a:solidFill>
              </a:rPr>
              <a:t>a</a:t>
            </a:r>
            <a:endParaRPr lang="en-US" sz="2000" i="1">
              <a:solidFill>
                <a:srgbClr val="000000"/>
              </a:solidFill>
            </a:endParaRPr>
          </a:p>
        </p:txBody>
      </p:sp>
      <p:sp>
        <p:nvSpPr>
          <p:cNvPr id="7" name="TextBox 6"/>
          <p:cNvSpPr txBox="1"/>
          <p:nvPr/>
        </p:nvSpPr>
        <p:spPr>
          <a:xfrm>
            <a:off x="6305003" y="3843142"/>
            <a:ext cx="457200" cy="400110"/>
          </a:xfrm>
          <a:prstGeom prst="rect">
            <a:avLst/>
          </a:prstGeom>
          <a:noFill/>
        </p:spPr>
        <p:txBody>
          <a:bodyPr wrap="square" rtlCol="0">
            <a:spAutoFit/>
          </a:bodyPr>
          <a:lstStyle/>
          <a:p>
            <a:r>
              <a:rPr lang="en-US" sz="2000" i="1" smtClean="0">
                <a:solidFill>
                  <a:srgbClr val="000000"/>
                </a:solidFill>
              </a:rPr>
              <a:t>b</a:t>
            </a:r>
            <a:endParaRPr lang="en-US" sz="2000" i="1">
              <a:solidFill>
                <a:srgbClr val="000000"/>
              </a:solidFill>
            </a:endParaRPr>
          </a:p>
        </p:txBody>
      </p:sp>
      <p:sp>
        <p:nvSpPr>
          <p:cNvPr id="8" name="TextBox 7"/>
          <p:cNvSpPr txBox="1"/>
          <p:nvPr/>
        </p:nvSpPr>
        <p:spPr>
          <a:xfrm>
            <a:off x="6096000" y="4311227"/>
            <a:ext cx="457200" cy="400110"/>
          </a:xfrm>
          <a:prstGeom prst="rect">
            <a:avLst/>
          </a:prstGeom>
          <a:noFill/>
        </p:spPr>
        <p:txBody>
          <a:bodyPr wrap="square" rtlCol="0">
            <a:spAutoFit/>
          </a:bodyPr>
          <a:lstStyle/>
          <a:p>
            <a:r>
              <a:rPr lang="en-US" sz="2000" i="1" smtClean="0">
                <a:solidFill>
                  <a:srgbClr val="000000"/>
                </a:solidFill>
              </a:rPr>
              <a:t>d</a:t>
            </a:r>
            <a:endParaRPr lang="en-US" sz="2000" i="1">
              <a:solidFill>
                <a:srgbClr val="000000"/>
              </a:solidFill>
            </a:endParaRPr>
          </a:p>
        </p:txBody>
      </p:sp>
      <p:sp>
        <p:nvSpPr>
          <p:cNvPr id="9" name="TextBox 8"/>
          <p:cNvSpPr txBox="1"/>
          <p:nvPr/>
        </p:nvSpPr>
        <p:spPr>
          <a:xfrm>
            <a:off x="7025641" y="4387427"/>
            <a:ext cx="457200" cy="400110"/>
          </a:xfrm>
          <a:prstGeom prst="rect">
            <a:avLst/>
          </a:prstGeom>
          <a:noFill/>
        </p:spPr>
        <p:txBody>
          <a:bodyPr wrap="square" rtlCol="0">
            <a:spAutoFit/>
          </a:bodyPr>
          <a:lstStyle/>
          <a:p>
            <a:r>
              <a:rPr lang="en-US" sz="2000" i="1" smtClean="0">
                <a:solidFill>
                  <a:srgbClr val="000000"/>
                </a:solidFill>
              </a:rPr>
              <a:t>c</a:t>
            </a:r>
            <a:endParaRPr lang="en-US" sz="2000" i="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lstStyle/>
          <a:p>
            <a:r>
              <a:rPr lang="en-US" smtClean="0">
                <a:solidFill>
                  <a:srgbClr val="FFFF00"/>
                </a:solidFill>
              </a:rPr>
              <a:t>Back to the Carnot Cycle…</a:t>
            </a:r>
            <a:endParaRPr lang="en-US">
              <a:solidFill>
                <a:srgbClr val="FFFF00"/>
              </a:solidFill>
            </a:endParaRPr>
          </a:p>
        </p:txBody>
      </p:sp>
      <p:sp>
        <p:nvSpPr>
          <p:cNvPr id="3" name="Content Placeholder 2"/>
          <p:cNvSpPr>
            <a:spLocks noGrp="1"/>
          </p:cNvSpPr>
          <p:nvPr>
            <p:ph sz="half" idx="1"/>
          </p:nvPr>
        </p:nvSpPr>
        <p:spPr>
          <a:xfrm>
            <a:off x="0" y="1524000"/>
            <a:ext cx="4495800" cy="5257800"/>
          </a:xfrm>
        </p:spPr>
        <p:txBody>
          <a:bodyPr>
            <a:normAutofit/>
          </a:bodyPr>
          <a:lstStyle/>
          <a:p>
            <a:r>
              <a:rPr lang="en-US" sz="2600" smtClean="0">
                <a:solidFill>
                  <a:schemeClr val="bg1"/>
                </a:solidFill>
              </a:rPr>
              <a:t>However, the heat input </a:t>
            </a:r>
            <a:r>
              <a:rPr lang="en-US" sz="2600" i="1" smtClean="0">
                <a:solidFill>
                  <a:schemeClr val="bg1"/>
                </a:solidFill>
              </a:rPr>
              <a:t>Q</a:t>
            </a:r>
            <a:r>
              <a:rPr lang="en-US" sz="2600" baseline="-25000" smtClean="0">
                <a:solidFill>
                  <a:schemeClr val="bg1"/>
                </a:solidFill>
              </a:rPr>
              <a:t>H</a:t>
            </a:r>
            <a:r>
              <a:rPr lang="en-US" sz="2600" smtClean="0">
                <a:solidFill>
                  <a:schemeClr val="bg1"/>
                </a:solidFill>
              </a:rPr>
              <a:t> along </a:t>
            </a:r>
            <a:r>
              <a:rPr lang="en-US" sz="2600" i="1" smtClean="0">
                <a:solidFill>
                  <a:schemeClr val="bg1"/>
                </a:solidFill>
              </a:rPr>
              <a:t>abc</a:t>
            </a:r>
            <a:r>
              <a:rPr lang="en-US" sz="2600" smtClean="0">
                <a:solidFill>
                  <a:schemeClr val="bg1"/>
                </a:solidFill>
              </a:rPr>
              <a:t> </a:t>
            </a:r>
            <a:r>
              <a:rPr lang="en-US" sz="2600" smtClean="0">
                <a:solidFill>
                  <a:srgbClr val="FFFF00"/>
                </a:solidFill>
              </a:rPr>
              <a:t>is</a:t>
            </a:r>
            <a:r>
              <a:rPr lang="en-US" sz="2600" smtClean="0">
                <a:solidFill>
                  <a:schemeClr val="bg1"/>
                </a:solidFill>
              </a:rPr>
              <a:t> related to the heat input </a:t>
            </a:r>
            <a:r>
              <a:rPr lang="en-US" sz="2600" i="1" smtClean="0">
                <a:solidFill>
                  <a:schemeClr val="bg1"/>
                </a:solidFill>
              </a:rPr>
              <a:t>Q</a:t>
            </a:r>
            <a:r>
              <a:rPr lang="en-US" sz="2600" baseline="-25000" smtClean="0">
                <a:solidFill>
                  <a:schemeClr val="bg1"/>
                </a:solidFill>
              </a:rPr>
              <a:t>L</a:t>
            </a:r>
            <a:r>
              <a:rPr lang="en-US" sz="2600" smtClean="0">
                <a:solidFill>
                  <a:schemeClr val="bg1"/>
                </a:solidFill>
              </a:rPr>
              <a:t> along </a:t>
            </a:r>
            <a:r>
              <a:rPr lang="en-US" sz="2600" i="1" smtClean="0">
                <a:solidFill>
                  <a:schemeClr val="bg1"/>
                </a:solidFill>
              </a:rPr>
              <a:t>adc</a:t>
            </a:r>
            <a:r>
              <a:rPr lang="en-US" sz="2600" smtClean="0">
                <a:solidFill>
                  <a:schemeClr val="bg1"/>
                </a:solidFill>
              </a:rPr>
              <a:t>:</a:t>
            </a:r>
          </a:p>
          <a:p>
            <a:endParaRPr lang="en-US" smtClean="0">
              <a:solidFill>
                <a:schemeClr val="bg1"/>
              </a:solidFill>
            </a:endParaRPr>
          </a:p>
          <a:p>
            <a:pPr>
              <a:buNone/>
            </a:pPr>
            <a:endParaRPr lang="en-US" smtClean="0">
              <a:solidFill>
                <a:schemeClr val="bg1"/>
              </a:solidFill>
            </a:endParaRPr>
          </a:p>
          <a:p>
            <a:r>
              <a:rPr lang="en-US" sz="2600" smtClean="0">
                <a:solidFill>
                  <a:schemeClr val="bg1"/>
                </a:solidFill>
              </a:rPr>
              <a:t>Clausius defined “en</a:t>
            </a:r>
            <a:r>
              <a:rPr lang="en-US" sz="2600" b="1" smtClean="0">
                <a:solidFill>
                  <a:schemeClr val="bg1"/>
                </a:solidFill>
              </a:rPr>
              <a:t>t</a:t>
            </a:r>
            <a:r>
              <a:rPr lang="en-US" sz="2600" smtClean="0">
                <a:solidFill>
                  <a:schemeClr val="bg1"/>
                </a:solidFill>
              </a:rPr>
              <a:t>ropy” by: </a:t>
            </a:r>
            <a:r>
              <a:rPr lang="en-US" sz="2600" smtClean="0">
                <a:solidFill>
                  <a:srgbClr val="FFFF00"/>
                </a:solidFill>
              </a:rPr>
              <a:t>the entropy change along a half Carnot cycle is</a:t>
            </a:r>
          </a:p>
          <a:p>
            <a:endParaRPr lang="en-US" sz="2600" smtClean="0">
              <a:solidFill>
                <a:schemeClr val="bg1"/>
              </a:solidFill>
            </a:endParaRPr>
          </a:p>
          <a:p>
            <a:endParaRPr lang="en-US" sz="2600" smtClean="0">
              <a:solidFill>
                <a:schemeClr val="bg1"/>
              </a:solidFill>
            </a:endParaRPr>
          </a:p>
          <a:p>
            <a:r>
              <a:rPr lang="en-US" sz="2600" smtClean="0">
                <a:solidFill>
                  <a:srgbClr val="FFFF00"/>
                </a:solidFill>
              </a:rPr>
              <a:t>This</a:t>
            </a:r>
            <a:r>
              <a:rPr lang="en-US" sz="2600" smtClean="0">
                <a:solidFill>
                  <a:schemeClr val="bg1"/>
                </a:solidFill>
              </a:rPr>
              <a:t> doesn’t depend on path!</a:t>
            </a:r>
          </a:p>
          <a:p>
            <a:endParaRPr lang="en-US">
              <a:solidFill>
                <a:srgbClr val="FFFF00"/>
              </a:solidFill>
            </a:endParaRPr>
          </a:p>
        </p:txBody>
      </p:sp>
      <p:pic>
        <p:nvPicPr>
          <p:cNvPr id="5" name="Content Placeholder 4" descr="carnot.png"/>
          <p:cNvPicPr>
            <a:picLocks noGrp="1" noChangeAspect="1"/>
          </p:cNvPicPr>
          <p:nvPr>
            <p:ph sz="half" idx="2"/>
          </p:nvPr>
        </p:nvPicPr>
        <p:blipFill>
          <a:blip r:embed="rId4" cstate="print"/>
          <a:stretch>
            <a:fillRect/>
          </a:stretch>
        </p:blipFill>
        <p:spPr>
          <a:xfrm>
            <a:off x="4506324" y="1676400"/>
            <a:ext cx="4511402" cy="4216539"/>
          </a:xfrm>
        </p:spPr>
      </p:pic>
      <p:sp>
        <p:nvSpPr>
          <p:cNvPr id="6" name="TextBox 5"/>
          <p:cNvSpPr txBox="1"/>
          <p:nvPr/>
        </p:nvSpPr>
        <p:spPr>
          <a:xfrm>
            <a:off x="5651863" y="3071948"/>
            <a:ext cx="457200" cy="400110"/>
          </a:xfrm>
          <a:prstGeom prst="rect">
            <a:avLst/>
          </a:prstGeom>
          <a:noFill/>
        </p:spPr>
        <p:txBody>
          <a:bodyPr wrap="square" rtlCol="0">
            <a:spAutoFit/>
          </a:bodyPr>
          <a:lstStyle/>
          <a:p>
            <a:r>
              <a:rPr lang="en-US" sz="2000" i="1" smtClean="0">
                <a:solidFill>
                  <a:srgbClr val="000000"/>
                </a:solidFill>
              </a:rPr>
              <a:t>a</a:t>
            </a:r>
            <a:endParaRPr lang="en-US" sz="2000" i="1">
              <a:solidFill>
                <a:srgbClr val="000000"/>
              </a:solidFill>
            </a:endParaRPr>
          </a:p>
        </p:txBody>
      </p:sp>
      <p:sp>
        <p:nvSpPr>
          <p:cNvPr id="7" name="TextBox 6"/>
          <p:cNvSpPr txBox="1"/>
          <p:nvPr/>
        </p:nvSpPr>
        <p:spPr>
          <a:xfrm>
            <a:off x="6305003" y="3843142"/>
            <a:ext cx="457200" cy="400110"/>
          </a:xfrm>
          <a:prstGeom prst="rect">
            <a:avLst/>
          </a:prstGeom>
          <a:noFill/>
        </p:spPr>
        <p:txBody>
          <a:bodyPr wrap="square" rtlCol="0">
            <a:spAutoFit/>
          </a:bodyPr>
          <a:lstStyle/>
          <a:p>
            <a:r>
              <a:rPr lang="en-US" sz="2000" i="1" smtClean="0">
                <a:solidFill>
                  <a:srgbClr val="000000"/>
                </a:solidFill>
              </a:rPr>
              <a:t>b</a:t>
            </a:r>
            <a:endParaRPr lang="en-US" sz="2000" i="1">
              <a:solidFill>
                <a:srgbClr val="000000"/>
              </a:solidFill>
            </a:endParaRPr>
          </a:p>
        </p:txBody>
      </p:sp>
      <p:sp>
        <p:nvSpPr>
          <p:cNvPr id="8" name="TextBox 7"/>
          <p:cNvSpPr txBox="1"/>
          <p:nvPr/>
        </p:nvSpPr>
        <p:spPr>
          <a:xfrm>
            <a:off x="6096000" y="4311227"/>
            <a:ext cx="457200" cy="400110"/>
          </a:xfrm>
          <a:prstGeom prst="rect">
            <a:avLst/>
          </a:prstGeom>
          <a:noFill/>
        </p:spPr>
        <p:txBody>
          <a:bodyPr wrap="square" rtlCol="0">
            <a:spAutoFit/>
          </a:bodyPr>
          <a:lstStyle/>
          <a:p>
            <a:r>
              <a:rPr lang="en-US" sz="2000" i="1" smtClean="0">
                <a:solidFill>
                  <a:srgbClr val="000000"/>
                </a:solidFill>
              </a:rPr>
              <a:t>d</a:t>
            </a:r>
            <a:endParaRPr lang="en-US" sz="2000" i="1">
              <a:solidFill>
                <a:srgbClr val="000000"/>
              </a:solidFill>
            </a:endParaRPr>
          </a:p>
        </p:txBody>
      </p:sp>
      <p:sp>
        <p:nvSpPr>
          <p:cNvPr id="9" name="TextBox 8"/>
          <p:cNvSpPr txBox="1"/>
          <p:nvPr/>
        </p:nvSpPr>
        <p:spPr>
          <a:xfrm>
            <a:off x="7025641" y="4387427"/>
            <a:ext cx="457200" cy="400110"/>
          </a:xfrm>
          <a:prstGeom prst="rect">
            <a:avLst/>
          </a:prstGeom>
          <a:noFill/>
        </p:spPr>
        <p:txBody>
          <a:bodyPr wrap="square" rtlCol="0">
            <a:spAutoFit/>
          </a:bodyPr>
          <a:lstStyle/>
          <a:p>
            <a:r>
              <a:rPr lang="en-US" sz="2000" i="1" smtClean="0">
                <a:solidFill>
                  <a:srgbClr val="000000"/>
                </a:solidFill>
              </a:rPr>
              <a:t>c</a:t>
            </a:r>
            <a:endParaRPr lang="en-US" sz="2000" i="1">
              <a:solidFill>
                <a:srgbClr val="000000"/>
              </a:solidFill>
            </a:endParaRPr>
          </a:p>
        </p:txBody>
      </p:sp>
      <p:graphicFrame>
        <p:nvGraphicFramePr>
          <p:cNvPr id="10" name="Object 9"/>
          <p:cNvGraphicFramePr>
            <a:graphicFrameLocks noChangeAspect="1"/>
          </p:cNvGraphicFramePr>
          <p:nvPr/>
        </p:nvGraphicFramePr>
        <p:xfrm>
          <a:off x="1541930" y="2743200"/>
          <a:ext cx="1506070" cy="1066800"/>
        </p:xfrm>
        <a:graphic>
          <a:graphicData uri="http://schemas.openxmlformats.org/presentationml/2006/ole">
            <p:oleObj spid="_x0000_s185346" name="Equation" r:id="rId5" imgW="609480" imgH="431640" progId="Equation.DSMT4">
              <p:embed/>
            </p:oleObj>
          </a:graphicData>
        </a:graphic>
      </p:graphicFrame>
      <p:graphicFrame>
        <p:nvGraphicFramePr>
          <p:cNvPr id="11" name="Object 10"/>
          <p:cNvGraphicFramePr>
            <a:graphicFrameLocks noChangeAspect="1"/>
          </p:cNvGraphicFramePr>
          <p:nvPr/>
        </p:nvGraphicFramePr>
        <p:xfrm>
          <a:off x="1440427" y="5029200"/>
          <a:ext cx="1607573" cy="1038224"/>
        </p:xfrm>
        <a:graphic>
          <a:graphicData uri="http://schemas.openxmlformats.org/presentationml/2006/ole">
            <p:oleObj spid="_x0000_s185347" name="Equation" r:id="rId6" imgW="609480" imgH="393480" progId="Equation.DSMT4">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Different Reversible Paths from </a:t>
            </a:r>
            <a:r>
              <a:rPr lang="en-US" i="1" smtClean="0">
                <a:solidFill>
                  <a:srgbClr val="FFFF00"/>
                </a:solidFill>
              </a:rPr>
              <a:t>a</a:t>
            </a:r>
            <a:r>
              <a:rPr lang="en-US" smtClean="0">
                <a:solidFill>
                  <a:srgbClr val="FFFF00"/>
                </a:solidFill>
              </a:rPr>
              <a:t> to </a:t>
            </a:r>
            <a:r>
              <a:rPr lang="en-US" i="1" smtClean="0">
                <a:solidFill>
                  <a:srgbClr val="FFFF00"/>
                </a:solidFill>
              </a:rPr>
              <a:t>c</a:t>
            </a:r>
            <a:endParaRPr lang="en-US" i="1">
              <a:solidFill>
                <a:srgbClr val="FFFF00"/>
              </a:solidFill>
            </a:endParaRPr>
          </a:p>
        </p:txBody>
      </p:sp>
      <p:sp>
        <p:nvSpPr>
          <p:cNvPr id="3" name="Content Placeholder 2"/>
          <p:cNvSpPr>
            <a:spLocks noGrp="1"/>
          </p:cNvSpPr>
          <p:nvPr>
            <p:ph sz="half" idx="1"/>
          </p:nvPr>
        </p:nvSpPr>
        <p:spPr>
          <a:xfrm>
            <a:off x="326570" y="1447800"/>
            <a:ext cx="5943600" cy="4572000"/>
          </a:xfrm>
        </p:spPr>
        <p:txBody>
          <a:bodyPr>
            <a:normAutofit fontScale="92500"/>
          </a:bodyPr>
          <a:lstStyle/>
          <a:p>
            <a:r>
              <a:rPr lang="en-US" smtClean="0"/>
              <a:t>Now suppose we follow the path </a:t>
            </a:r>
            <a:r>
              <a:rPr lang="en-US" i="1" smtClean="0">
                <a:solidFill>
                  <a:srgbClr val="FF0000"/>
                </a:solidFill>
              </a:rPr>
              <a:t>aefgc</a:t>
            </a:r>
            <a:r>
              <a:rPr lang="en-US" smtClean="0"/>
              <a:t>, where </a:t>
            </a:r>
            <a:r>
              <a:rPr lang="en-US" i="1" smtClean="0"/>
              <a:t>efgd</a:t>
            </a:r>
            <a:r>
              <a:rPr lang="en-US" smtClean="0"/>
              <a:t> is a little Carnot cycle. Then the </a:t>
            </a:r>
            <a:r>
              <a:rPr lang="en-US" smtClean="0">
                <a:solidFill>
                  <a:srgbClr val="FFFF00"/>
                </a:solidFill>
              </a:rPr>
              <a:t>entropy</a:t>
            </a:r>
            <a:r>
              <a:rPr lang="en-US" smtClean="0"/>
              <a:t> change </a:t>
            </a:r>
            <a:r>
              <a:rPr lang="en-US" i="1" smtClean="0">
                <a:solidFill>
                  <a:srgbClr val="FF0000"/>
                </a:solidFill>
              </a:rPr>
              <a:t>efg</a:t>
            </a:r>
            <a:r>
              <a:rPr lang="en-US" smtClean="0"/>
              <a:t> is the same as </a:t>
            </a:r>
            <a:r>
              <a:rPr lang="en-US" i="1" smtClean="0">
                <a:solidFill>
                  <a:schemeClr val="bg2">
                    <a:lumMod val="60000"/>
                    <a:lumOff val="40000"/>
                  </a:schemeClr>
                </a:solidFill>
              </a:rPr>
              <a:t>edg</a:t>
            </a:r>
            <a:r>
              <a:rPr lang="en-US" smtClean="0"/>
              <a:t>, so the total entropy change along this path from </a:t>
            </a:r>
            <a:r>
              <a:rPr lang="en-US" i="1" smtClean="0"/>
              <a:t>a</a:t>
            </a:r>
            <a:r>
              <a:rPr lang="en-US" smtClean="0"/>
              <a:t> to </a:t>
            </a:r>
            <a:r>
              <a:rPr lang="en-US" i="1" smtClean="0"/>
              <a:t>c</a:t>
            </a:r>
            <a:r>
              <a:rPr lang="en-US" smtClean="0"/>
              <a:t> is the same as </a:t>
            </a:r>
            <a:r>
              <a:rPr lang="en-US" i="1" smtClean="0"/>
              <a:t>adc</a:t>
            </a:r>
            <a:r>
              <a:rPr lang="en-US" smtClean="0"/>
              <a:t>. </a:t>
            </a:r>
          </a:p>
          <a:p>
            <a:r>
              <a:rPr lang="en-US" smtClean="0"/>
              <a:t>By adding lots of little Carnot zigzags like this, we can get from any reversible path from </a:t>
            </a:r>
            <a:r>
              <a:rPr lang="en-US" i="1" smtClean="0"/>
              <a:t>a</a:t>
            </a:r>
            <a:r>
              <a:rPr lang="en-US" smtClean="0"/>
              <a:t> to </a:t>
            </a:r>
            <a:r>
              <a:rPr lang="en-US" i="1" smtClean="0"/>
              <a:t>c</a:t>
            </a:r>
            <a:r>
              <a:rPr lang="en-US" smtClean="0"/>
              <a:t> to any other reversible path, and define the entropy change from </a:t>
            </a:r>
            <a:r>
              <a:rPr lang="en-US" i="1" smtClean="0"/>
              <a:t>a</a:t>
            </a:r>
            <a:r>
              <a:rPr lang="en-US" smtClean="0"/>
              <a:t> to </a:t>
            </a:r>
            <a:r>
              <a:rPr lang="en-US" i="1" smtClean="0"/>
              <a:t>c</a:t>
            </a:r>
            <a:r>
              <a:rPr lang="en-US" smtClean="0"/>
              <a:t>  </a:t>
            </a:r>
            <a:r>
              <a:rPr lang="en-US" u="sng" smtClean="0"/>
              <a:t>unambiguously</a:t>
            </a:r>
            <a:r>
              <a:rPr lang="en-US" smtClean="0"/>
              <a:t> as: </a:t>
            </a:r>
          </a:p>
          <a:p>
            <a:endParaRPr lang="en-US" smtClean="0"/>
          </a:p>
          <a:p>
            <a:endParaRPr lang="en-US"/>
          </a:p>
        </p:txBody>
      </p:sp>
      <p:sp>
        <p:nvSpPr>
          <p:cNvPr id="4" name="Content Placeholder 3"/>
          <p:cNvSpPr>
            <a:spLocks noGrp="1"/>
          </p:cNvSpPr>
          <p:nvPr>
            <p:ph sz="half" idx="2"/>
          </p:nvPr>
        </p:nvSpPr>
        <p:spPr>
          <a:xfrm>
            <a:off x="6248400" y="1600200"/>
            <a:ext cx="2438400" cy="4525963"/>
          </a:xfrm>
        </p:spPr>
        <p:txBody>
          <a:bodyPr>
            <a:normAutofit fontScale="92500"/>
          </a:bodyPr>
          <a:lstStyle/>
          <a:p>
            <a:r>
              <a:rPr lang="en-US" smtClean="0">
                <a:solidFill>
                  <a:schemeClr val="bg2">
                    <a:lumMod val="50000"/>
                  </a:schemeClr>
                </a:solidFill>
              </a:rPr>
              <a:t>z</a:t>
            </a:r>
            <a:endParaRPr lang="en-US">
              <a:solidFill>
                <a:schemeClr val="bg2">
                  <a:lumMod val="50000"/>
                </a:schemeClr>
              </a:solidFill>
            </a:endParaRPr>
          </a:p>
        </p:txBody>
      </p:sp>
      <p:grpSp>
        <p:nvGrpSpPr>
          <p:cNvPr id="22" name="Group 21"/>
          <p:cNvGrpSpPr/>
          <p:nvPr/>
        </p:nvGrpSpPr>
        <p:grpSpPr>
          <a:xfrm>
            <a:off x="6603274" y="1915885"/>
            <a:ext cx="2616926" cy="1506099"/>
            <a:chOff x="6374674" y="1915885"/>
            <a:chExt cx="2616926" cy="1506099"/>
          </a:xfrm>
        </p:grpSpPr>
        <p:grpSp>
          <p:nvGrpSpPr>
            <p:cNvPr id="13" name="Group 12"/>
            <p:cNvGrpSpPr/>
            <p:nvPr/>
          </p:nvGrpSpPr>
          <p:grpSpPr>
            <a:xfrm>
              <a:off x="6590211" y="2223097"/>
              <a:ext cx="2015094" cy="1053503"/>
              <a:chOff x="6089913" y="2885908"/>
              <a:chExt cx="2015094" cy="1053503"/>
            </a:xfrm>
          </p:grpSpPr>
          <p:sp>
            <p:nvSpPr>
              <p:cNvPr id="5" name="Freeform 4"/>
              <p:cNvSpPr/>
              <p:nvPr/>
            </p:nvSpPr>
            <p:spPr>
              <a:xfrm>
                <a:off x="6100763" y="2900362"/>
                <a:ext cx="1193074" cy="409303"/>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rot="21402576">
                <a:off x="6411083" y="3535902"/>
                <a:ext cx="1573797" cy="403509"/>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rot="2747485">
                <a:off x="5895042" y="3109195"/>
                <a:ext cx="705183" cy="258609"/>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rot="1316510">
                <a:off x="7218417" y="3466986"/>
                <a:ext cx="886590" cy="277925"/>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252829" y="3351287"/>
                <a:ext cx="424535" cy="166234"/>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4455458" flipV="1">
                <a:off x="6630615" y="3601600"/>
                <a:ext cx="275087" cy="55578"/>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3000000">
                <a:off x="5947131" y="3039681"/>
                <a:ext cx="464129" cy="178566"/>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rot="21402576">
                <a:off x="6863317" y="3701124"/>
                <a:ext cx="1132367" cy="217753"/>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343814" y="23133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p:cNvSpPr txBox="1"/>
            <p:nvPr/>
          </p:nvSpPr>
          <p:spPr>
            <a:xfrm>
              <a:off x="6374674" y="1915885"/>
              <a:ext cx="457200" cy="400110"/>
            </a:xfrm>
            <a:prstGeom prst="rect">
              <a:avLst/>
            </a:prstGeom>
            <a:noFill/>
          </p:spPr>
          <p:txBody>
            <a:bodyPr wrap="square" rtlCol="0">
              <a:spAutoFit/>
            </a:bodyPr>
            <a:lstStyle/>
            <a:p>
              <a:r>
                <a:rPr lang="en-US" sz="2000" i="1" smtClean="0"/>
                <a:t>a</a:t>
              </a:r>
              <a:endParaRPr lang="en-US" sz="2000" i="1"/>
            </a:p>
          </p:txBody>
        </p:sp>
        <p:sp>
          <p:nvSpPr>
            <p:cNvPr id="15" name="TextBox 14"/>
            <p:cNvSpPr txBox="1"/>
            <p:nvPr/>
          </p:nvSpPr>
          <p:spPr>
            <a:xfrm>
              <a:off x="6629400" y="2828107"/>
              <a:ext cx="457200" cy="400110"/>
            </a:xfrm>
            <a:prstGeom prst="rect">
              <a:avLst/>
            </a:prstGeom>
            <a:noFill/>
          </p:spPr>
          <p:txBody>
            <a:bodyPr wrap="square" rtlCol="0">
              <a:spAutoFit/>
            </a:bodyPr>
            <a:lstStyle/>
            <a:p>
              <a:r>
                <a:rPr lang="en-US" sz="2000" i="1" smtClean="0"/>
                <a:t>d</a:t>
              </a:r>
              <a:endParaRPr lang="en-US" sz="2000" i="1"/>
            </a:p>
          </p:txBody>
        </p:sp>
        <p:sp>
          <p:nvSpPr>
            <p:cNvPr id="16" name="TextBox 15"/>
            <p:cNvSpPr txBox="1"/>
            <p:nvPr/>
          </p:nvSpPr>
          <p:spPr>
            <a:xfrm>
              <a:off x="8534400" y="3021874"/>
              <a:ext cx="457200" cy="400110"/>
            </a:xfrm>
            <a:prstGeom prst="rect">
              <a:avLst/>
            </a:prstGeom>
            <a:noFill/>
          </p:spPr>
          <p:txBody>
            <a:bodyPr wrap="square" rtlCol="0">
              <a:spAutoFit/>
            </a:bodyPr>
            <a:lstStyle/>
            <a:p>
              <a:r>
                <a:rPr lang="en-US" sz="2000" i="1" smtClean="0"/>
                <a:t>c</a:t>
              </a:r>
              <a:endParaRPr lang="en-US" sz="2000" i="1"/>
            </a:p>
          </p:txBody>
        </p:sp>
        <p:sp>
          <p:nvSpPr>
            <p:cNvPr id="17" name="TextBox 16"/>
            <p:cNvSpPr txBox="1"/>
            <p:nvPr/>
          </p:nvSpPr>
          <p:spPr>
            <a:xfrm>
              <a:off x="6505304" y="2514600"/>
              <a:ext cx="457200" cy="400110"/>
            </a:xfrm>
            <a:prstGeom prst="rect">
              <a:avLst/>
            </a:prstGeom>
            <a:noFill/>
          </p:spPr>
          <p:txBody>
            <a:bodyPr wrap="square" rtlCol="0">
              <a:spAutoFit/>
            </a:bodyPr>
            <a:lstStyle/>
            <a:p>
              <a:r>
                <a:rPr lang="en-US" sz="2000" i="1" smtClean="0"/>
                <a:t>e</a:t>
              </a:r>
              <a:endParaRPr lang="en-US" sz="2000" i="1"/>
            </a:p>
          </p:txBody>
        </p:sp>
        <p:sp>
          <p:nvSpPr>
            <p:cNvPr id="18" name="TextBox 17"/>
            <p:cNvSpPr txBox="1"/>
            <p:nvPr/>
          </p:nvSpPr>
          <p:spPr>
            <a:xfrm>
              <a:off x="7785463" y="2336074"/>
              <a:ext cx="457200" cy="400110"/>
            </a:xfrm>
            <a:prstGeom prst="rect">
              <a:avLst/>
            </a:prstGeom>
            <a:noFill/>
          </p:spPr>
          <p:txBody>
            <a:bodyPr wrap="square" rtlCol="0">
              <a:spAutoFit/>
            </a:bodyPr>
            <a:lstStyle/>
            <a:p>
              <a:r>
                <a:rPr lang="en-US" sz="2000" i="1" smtClean="0"/>
                <a:t>b</a:t>
              </a:r>
              <a:endParaRPr lang="en-US" sz="2000" i="1"/>
            </a:p>
          </p:txBody>
        </p:sp>
        <p:sp>
          <p:nvSpPr>
            <p:cNvPr id="19" name="TextBox 18"/>
            <p:cNvSpPr txBox="1"/>
            <p:nvPr/>
          </p:nvSpPr>
          <p:spPr>
            <a:xfrm>
              <a:off x="7167156" y="2542904"/>
              <a:ext cx="457200" cy="400110"/>
            </a:xfrm>
            <a:prstGeom prst="rect">
              <a:avLst/>
            </a:prstGeom>
            <a:noFill/>
          </p:spPr>
          <p:txBody>
            <a:bodyPr wrap="square" rtlCol="0">
              <a:spAutoFit/>
            </a:bodyPr>
            <a:lstStyle/>
            <a:p>
              <a:r>
                <a:rPr lang="en-US" sz="2000" i="1" smtClean="0"/>
                <a:t>f</a:t>
              </a:r>
              <a:endParaRPr lang="en-US" sz="2000" i="1"/>
            </a:p>
          </p:txBody>
        </p:sp>
        <p:sp>
          <p:nvSpPr>
            <p:cNvPr id="20" name="TextBox 19"/>
            <p:cNvSpPr txBox="1"/>
            <p:nvPr/>
          </p:nvSpPr>
          <p:spPr>
            <a:xfrm>
              <a:off x="7306493" y="2969607"/>
              <a:ext cx="457200" cy="400110"/>
            </a:xfrm>
            <a:prstGeom prst="rect">
              <a:avLst/>
            </a:prstGeom>
            <a:noFill/>
          </p:spPr>
          <p:txBody>
            <a:bodyPr wrap="square" rtlCol="0">
              <a:spAutoFit/>
            </a:bodyPr>
            <a:lstStyle/>
            <a:p>
              <a:r>
                <a:rPr lang="en-US" sz="2000" i="1" smtClean="0"/>
                <a:t>g</a:t>
              </a:r>
              <a:endParaRPr lang="en-US" sz="2000" i="1"/>
            </a:p>
          </p:txBody>
        </p:sp>
      </p:grpSp>
      <p:graphicFrame>
        <p:nvGraphicFramePr>
          <p:cNvPr id="23" name="Object 22"/>
          <p:cNvGraphicFramePr>
            <a:graphicFrameLocks noChangeAspect="1"/>
          </p:cNvGraphicFramePr>
          <p:nvPr/>
        </p:nvGraphicFramePr>
        <p:xfrm>
          <a:off x="6346825" y="4919663"/>
          <a:ext cx="2397125" cy="1054100"/>
        </p:xfrm>
        <a:graphic>
          <a:graphicData uri="http://schemas.openxmlformats.org/presentationml/2006/ole">
            <p:oleObj spid="_x0000_s186370" name="Equation" r:id="rId4" imgW="952200" imgH="419040" progId="Equation.DSMT4">
              <p:embed/>
            </p:oleObj>
          </a:graphicData>
        </a:graphic>
      </p:graphicFrame>
      <p:sp>
        <p:nvSpPr>
          <p:cNvPr id="24" name="Rectangle 23"/>
          <p:cNvSpPr/>
          <p:nvPr/>
        </p:nvSpPr>
        <p:spPr>
          <a:xfrm>
            <a:off x="6287589" y="4885502"/>
            <a:ext cx="2514600" cy="1219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What about </a:t>
            </a:r>
            <a:r>
              <a:rPr lang="en-US" i="1" smtClean="0">
                <a:solidFill>
                  <a:srgbClr val="FFFF00"/>
                </a:solidFill>
              </a:rPr>
              <a:t>Irreversible</a:t>
            </a:r>
            <a:r>
              <a:rPr lang="en-US" smtClean="0">
                <a:solidFill>
                  <a:srgbClr val="FFFF00"/>
                </a:solidFill>
              </a:rPr>
              <a:t> Paths?</a:t>
            </a:r>
            <a:endParaRPr lang="en-US">
              <a:solidFill>
                <a:srgbClr val="FFFF00"/>
              </a:solidFill>
            </a:endParaRPr>
          </a:p>
        </p:txBody>
      </p:sp>
      <p:sp>
        <p:nvSpPr>
          <p:cNvPr id="3" name="Content Placeholder 2"/>
          <p:cNvSpPr>
            <a:spLocks noGrp="1"/>
          </p:cNvSpPr>
          <p:nvPr>
            <p:ph sz="half" idx="1"/>
          </p:nvPr>
        </p:nvSpPr>
        <p:spPr>
          <a:xfrm>
            <a:off x="457200" y="1534885"/>
            <a:ext cx="5486400" cy="5257800"/>
          </a:xfrm>
        </p:spPr>
        <p:txBody>
          <a:bodyPr>
            <a:normAutofit lnSpcReduction="10000"/>
          </a:bodyPr>
          <a:lstStyle/>
          <a:p>
            <a:r>
              <a:rPr lang="en-US" smtClean="0"/>
              <a:t>Suppose we have an insulated container with a </a:t>
            </a:r>
            <a:r>
              <a:rPr lang="en-US" smtClean="0">
                <a:solidFill>
                  <a:srgbClr val="FF0000"/>
                </a:solidFill>
              </a:rPr>
              <a:t>partition down the middle</a:t>
            </a:r>
            <a:r>
              <a:rPr lang="en-US" smtClean="0"/>
              <a:t>, </a:t>
            </a:r>
            <a:r>
              <a:rPr lang="en-US" smtClean="0">
                <a:solidFill>
                  <a:schemeClr val="bg2">
                    <a:lumMod val="40000"/>
                    <a:lumOff val="60000"/>
                  </a:schemeClr>
                </a:solidFill>
              </a:rPr>
              <a:t>ideal gas </a:t>
            </a:r>
            <a:r>
              <a:rPr lang="en-US" smtClean="0"/>
              <a:t>on one side, vacuum on the other.</a:t>
            </a:r>
          </a:p>
          <a:p>
            <a:r>
              <a:rPr lang="en-US" smtClean="0">
                <a:solidFill>
                  <a:srgbClr val="FFFF00"/>
                </a:solidFill>
              </a:rPr>
              <a:t>The partition is suddenly removed—gas fills the whole space. What happens to the gas temperature?</a:t>
            </a:r>
          </a:p>
          <a:p>
            <a:pPr marL="514350" indent="-514350">
              <a:buAutoNum type="alphaUcPeriod"/>
            </a:pPr>
            <a:r>
              <a:rPr lang="en-US" smtClean="0"/>
              <a:t>It increases.</a:t>
            </a:r>
          </a:p>
          <a:p>
            <a:pPr marL="514350" indent="-514350">
              <a:buAutoNum type="alphaUcPeriod"/>
            </a:pPr>
            <a:r>
              <a:rPr lang="en-US" smtClean="0"/>
              <a:t>It decreases.</a:t>
            </a:r>
          </a:p>
          <a:p>
            <a:pPr marL="514350" indent="-514350">
              <a:buAutoNum type="alphaUcPeriod"/>
            </a:pPr>
            <a:r>
              <a:rPr lang="en-US" smtClean="0"/>
              <a:t>It stays the same.</a:t>
            </a:r>
          </a:p>
          <a:p>
            <a:pPr>
              <a:buNone/>
            </a:pPr>
            <a:r>
              <a:rPr lang="en-US" smtClean="0"/>
              <a:t> </a:t>
            </a:r>
            <a:endParaRPr lang="en-US"/>
          </a:p>
        </p:txBody>
      </p:sp>
      <p:sp>
        <p:nvSpPr>
          <p:cNvPr id="4" name="Content Placeholder 3"/>
          <p:cNvSpPr>
            <a:spLocks noGrp="1"/>
          </p:cNvSpPr>
          <p:nvPr>
            <p:ph sz="half" idx="2"/>
          </p:nvPr>
        </p:nvSpPr>
        <p:spPr>
          <a:xfrm>
            <a:off x="5791200" y="1600200"/>
            <a:ext cx="2971800" cy="4525963"/>
          </a:xfrm>
        </p:spPr>
        <p:txBody>
          <a:bodyPr>
            <a:normAutofit lnSpcReduction="10000"/>
          </a:bodyPr>
          <a:lstStyle/>
          <a:p>
            <a:r>
              <a:rPr lang="en-US" smtClean="0">
                <a:solidFill>
                  <a:schemeClr val="bg2">
                    <a:lumMod val="50000"/>
                  </a:schemeClr>
                </a:solidFill>
              </a:rPr>
              <a:t>Z</a:t>
            </a:r>
            <a:r>
              <a:rPr lang="en-US" smtClean="0"/>
              <a:t> </a:t>
            </a:r>
            <a:endParaRPr lang="en-US"/>
          </a:p>
        </p:txBody>
      </p:sp>
      <p:grpSp>
        <p:nvGrpSpPr>
          <p:cNvPr id="17" name="Group 16"/>
          <p:cNvGrpSpPr/>
          <p:nvPr/>
        </p:nvGrpSpPr>
        <p:grpSpPr>
          <a:xfrm>
            <a:off x="6096000" y="1676400"/>
            <a:ext cx="2667000" cy="2000310"/>
            <a:chOff x="5257800" y="2057400"/>
            <a:chExt cx="2667000" cy="2000310"/>
          </a:xfrm>
        </p:grpSpPr>
        <p:grpSp>
          <p:nvGrpSpPr>
            <p:cNvPr id="10" name="Group 9"/>
            <p:cNvGrpSpPr/>
            <p:nvPr/>
          </p:nvGrpSpPr>
          <p:grpSpPr>
            <a:xfrm>
              <a:off x="5257800" y="2057400"/>
              <a:ext cx="2667000" cy="1219200"/>
              <a:chOff x="5257800" y="2057400"/>
              <a:chExt cx="2667000" cy="1219200"/>
            </a:xfrm>
          </p:grpSpPr>
          <p:sp>
            <p:nvSpPr>
              <p:cNvPr id="5" name="Rectangle 4"/>
              <p:cNvSpPr/>
              <p:nvPr/>
            </p:nvSpPr>
            <p:spPr>
              <a:xfrm>
                <a:off x="5257800" y="2057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0200" y="2209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22098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a:off x="61722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705600" y="2475411"/>
              <a:ext cx="1143000" cy="400110"/>
            </a:xfrm>
            <a:prstGeom prst="rect">
              <a:avLst/>
            </a:prstGeom>
            <a:noFill/>
          </p:spPr>
          <p:txBody>
            <a:bodyPr wrap="square" rtlCol="0">
              <a:spAutoFit/>
            </a:bodyPr>
            <a:lstStyle/>
            <a:p>
              <a:r>
                <a:rPr lang="en-US" sz="2000" smtClean="0">
                  <a:solidFill>
                    <a:srgbClr val="000000"/>
                  </a:solidFill>
                </a:rPr>
                <a:t>vacuum</a:t>
              </a:r>
              <a:endParaRPr lang="en-US" sz="2000">
                <a:solidFill>
                  <a:srgbClr val="000000"/>
                </a:solidFill>
              </a:endParaRPr>
            </a:p>
          </p:txBody>
        </p:sp>
        <p:sp>
          <p:nvSpPr>
            <p:cNvPr id="12" name="TextBox 11"/>
            <p:cNvSpPr txBox="1"/>
            <p:nvPr/>
          </p:nvSpPr>
          <p:spPr>
            <a:xfrm>
              <a:off x="5756367" y="2493312"/>
              <a:ext cx="838200" cy="400110"/>
            </a:xfrm>
            <a:prstGeom prst="rect">
              <a:avLst/>
            </a:prstGeom>
            <a:noFill/>
          </p:spPr>
          <p:txBody>
            <a:bodyPr wrap="square" rtlCol="0">
              <a:spAutoFit/>
            </a:bodyPr>
            <a:lstStyle/>
            <a:p>
              <a:r>
                <a:rPr lang="en-US" sz="2000" smtClean="0"/>
                <a:t>gas</a:t>
              </a:r>
              <a:endParaRPr lang="en-US" sz="2000"/>
            </a:p>
          </p:txBody>
        </p:sp>
        <p:sp>
          <p:nvSpPr>
            <p:cNvPr id="13" name="TextBox 12"/>
            <p:cNvSpPr txBox="1"/>
            <p:nvPr/>
          </p:nvSpPr>
          <p:spPr>
            <a:xfrm>
              <a:off x="5410200" y="3657600"/>
              <a:ext cx="1143000" cy="400110"/>
            </a:xfrm>
            <a:prstGeom prst="rect">
              <a:avLst/>
            </a:prstGeom>
            <a:noFill/>
            <a:ln w="19050">
              <a:solidFill>
                <a:srgbClr val="FF0000"/>
              </a:solidFill>
            </a:ln>
          </p:spPr>
          <p:txBody>
            <a:bodyPr wrap="square" rtlCol="0">
              <a:spAutoFit/>
            </a:bodyPr>
            <a:lstStyle/>
            <a:p>
              <a:pPr algn="ctr"/>
              <a:r>
                <a:rPr lang="en-US" sz="2000" smtClean="0"/>
                <a:t>partition</a:t>
              </a:r>
              <a:endParaRPr lang="en-US" sz="2000"/>
            </a:p>
          </p:txBody>
        </p:sp>
        <p:cxnSp>
          <p:nvCxnSpPr>
            <p:cNvPr id="15" name="Straight Arrow Connector 14"/>
            <p:cNvCxnSpPr/>
            <p:nvPr/>
          </p:nvCxnSpPr>
          <p:spPr>
            <a:xfrm rot="5400000" flipH="1" flipV="1">
              <a:off x="5962650" y="3067050"/>
              <a:ext cx="762000" cy="4191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smtClean="0">
                <a:solidFill>
                  <a:srgbClr val="FFFF00"/>
                </a:solidFill>
              </a:rPr>
              <a:t>What (</a:t>
            </a:r>
            <a:r>
              <a:rPr lang="en-US" i="1" smtClean="0">
                <a:solidFill>
                  <a:srgbClr val="FFFF00"/>
                </a:solidFill>
              </a:rPr>
              <a:t>P</a:t>
            </a:r>
            <a:r>
              <a:rPr lang="en-US" smtClean="0">
                <a:solidFill>
                  <a:srgbClr val="FFFF00"/>
                </a:solidFill>
              </a:rPr>
              <a:t>, </a:t>
            </a:r>
            <a:r>
              <a:rPr lang="en-US" i="1" smtClean="0">
                <a:solidFill>
                  <a:srgbClr val="FFFF00"/>
                </a:solidFill>
              </a:rPr>
              <a:t>V</a:t>
            </a:r>
            <a:r>
              <a:rPr lang="en-US" smtClean="0">
                <a:solidFill>
                  <a:srgbClr val="FFFF00"/>
                </a:solidFill>
              </a:rPr>
              <a:t>) Path Does the Gas Follow?</a:t>
            </a:r>
            <a:endParaRPr lang="en-US">
              <a:solidFill>
                <a:srgbClr val="FFFF00"/>
              </a:solidFill>
            </a:endParaRPr>
          </a:p>
        </p:txBody>
      </p:sp>
      <p:sp>
        <p:nvSpPr>
          <p:cNvPr id="3" name="Content Placeholder 2"/>
          <p:cNvSpPr>
            <a:spLocks noGrp="1"/>
          </p:cNvSpPr>
          <p:nvPr>
            <p:ph sz="half" idx="1"/>
          </p:nvPr>
        </p:nvSpPr>
        <p:spPr>
          <a:xfrm>
            <a:off x="457200" y="1600200"/>
            <a:ext cx="5105400" cy="5029200"/>
          </a:xfrm>
        </p:spPr>
        <p:txBody>
          <a:bodyPr>
            <a:normAutofit/>
          </a:bodyPr>
          <a:lstStyle/>
          <a:p>
            <a:r>
              <a:rPr lang="en-US" smtClean="0"/>
              <a:t>The initial state is </a:t>
            </a:r>
            <a:r>
              <a:rPr lang="en-US" i="1" smtClean="0"/>
              <a:t>P</a:t>
            </a:r>
            <a:r>
              <a:rPr lang="en-US" smtClean="0"/>
              <a:t>, </a:t>
            </a:r>
            <a:r>
              <a:rPr lang="en-US" i="1" smtClean="0"/>
              <a:t>V</a:t>
            </a:r>
            <a:r>
              <a:rPr lang="en-US" smtClean="0"/>
              <a:t>, </a:t>
            </a:r>
            <a:r>
              <a:rPr lang="en-US" i="1" smtClean="0"/>
              <a:t>T</a:t>
            </a:r>
            <a:r>
              <a:rPr lang="en-US" smtClean="0"/>
              <a:t>, say, and some time later </a:t>
            </a:r>
            <a:r>
              <a:rPr lang="en-US" i="1" smtClean="0"/>
              <a:t>P</a:t>
            </a:r>
            <a:r>
              <a:rPr lang="en-US" smtClean="0"/>
              <a:t>/2, 2</a:t>
            </a:r>
            <a:r>
              <a:rPr lang="en-US" i="1" smtClean="0"/>
              <a:t>V</a:t>
            </a:r>
            <a:r>
              <a:rPr lang="en-US" smtClean="0"/>
              <a:t>, </a:t>
            </a:r>
            <a:r>
              <a:rPr lang="en-US" i="1" smtClean="0"/>
              <a:t>T</a:t>
            </a:r>
            <a:r>
              <a:rPr lang="en-US" smtClean="0"/>
              <a:t>. </a:t>
            </a:r>
          </a:p>
          <a:p>
            <a:r>
              <a:rPr lang="en-US" smtClean="0"/>
              <a:t>BUT in getting from one to the other</a:t>
            </a:r>
            <a:r>
              <a:rPr lang="en-US" smtClean="0">
                <a:solidFill>
                  <a:srgbClr val="FFFF00"/>
                </a:solidFill>
              </a:rPr>
              <a:t>, it does not follow a path in the (</a:t>
            </a:r>
            <a:r>
              <a:rPr lang="en-US" i="1" smtClean="0">
                <a:solidFill>
                  <a:srgbClr val="FFFF00"/>
                </a:solidFill>
              </a:rPr>
              <a:t>P</a:t>
            </a:r>
            <a:r>
              <a:rPr lang="en-US" smtClean="0">
                <a:solidFill>
                  <a:srgbClr val="FFFF00"/>
                </a:solidFill>
              </a:rPr>
              <a:t>, </a:t>
            </a:r>
            <a:r>
              <a:rPr lang="en-US" i="1" smtClean="0">
                <a:solidFill>
                  <a:srgbClr val="FFFF00"/>
                </a:solidFill>
              </a:rPr>
              <a:t>V</a:t>
            </a:r>
            <a:r>
              <a:rPr lang="en-US" smtClean="0">
                <a:solidFill>
                  <a:srgbClr val="FFFF00"/>
                </a:solidFill>
              </a:rPr>
              <a:t>) plane!  </a:t>
            </a:r>
            <a:r>
              <a:rPr lang="en-US" smtClean="0"/>
              <a:t>Obviously, </a:t>
            </a:r>
            <a:r>
              <a:rPr lang="en-US" i="1" smtClean="0"/>
              <a:t>P</a:t>
            </a:r>
            <a:r>
              <a:rPr lang="en-US" smtClean="0"/>
              <a:t> varies within the container:</a:t>
            </a:r>
          </a:p>
          <a:p>
            <a:r>
              <a:rPr lang="en-US" smtClean="0"/>
              <a:t>However, the entropy difference between the initial and final states </a:t>
            </a:r>
            <a:r>
              <a:rPr lang="en-US" i="1" smtClean="0"/>
              <a:t>is</a:t>
            </a:r>
            <a:r>
              <a:rPr lang="en-US" smtClean="0"/>
              <a:t> well defined—remember, it’s defined by a </a:t>
            </a:r>
            <a:r>
              <a:rPr lang="en-US" i="1" smtClean="0">
                <a:solidFill>
                  <a:srgbClr val="FFFF00"/>
                </a:solidFill>
              </a:rPr>
              <a:t>reversible</a:t>
            </a:r>
            <a:r>
              <a:rPr lang="en-US" smtClean="0"/>
              <a:t> path...</a:t>
            </a:r>
            <a:endParaRPr lang="en-US"/>
          </a:p>
        </p:txBody>
      </p:sp>
      <p:sp>
        <p:nvSpPr>
          <p:cNvPr id="4" name="Content Placeholder 3"/>
          <p:cNvSpPr>
            <a:spLocks noGrp="1"/>
          </p:cNvSpPr>
          <p:nvPr>
            <p:ph sz="half" idx="2"/>
          </p:nvPr>
        </p:nvSpPr>
        <p:spPr>
          <a:xfrm>
            <a:off x="5791200" y="1600200"/>
            <a:ext cx="2895600" cy="4525963"/>
          </a:xfrm>
        </p:spPr>
        <p:txBody>
          <a:bodyPr>
            <a:normAutofit/>
          </a:bodyPr>
          <a:lstStyle/>
          <a:p>
            <a:r>
              <a:rPr lang="en-US" smtClean="0">
                <a:solidFill>
                  <a:schemeClr val="bg2">
                    <a:lumMod val="50000"/>
                  </a:schemeClr>
                </a:solidFill>
              </a:rPr>
              <a:t>C</a:t>
            </a:r>
            <a:r>
              <a:rPr lang="en-US" smtClean="0"/>
              <a:t> </a:t>
            </a:r>
            <a:endParaRPr lang="en-US"/>
          </a:p>
        </p:txBody>
      </p:sp>
      <p:grpSp>
        <p:nvGrpSpPr>
          <p:cNvPr id="6" name="Group 9"/>
          <p:cNvGrpSpPr/>
          <p:nvPr/>
        </p:nvGrpSpPr>
        <p:grpSpPr>
          <a:xfrm>
            <a:off x="6096000" y="1676400"/>
            <a:ext cx="2667000" cy="1219200"/>
            <a:chOff x="5257800" y="2057400"/>
            <a:chExt cx="2667000" cy="1219200"/>
          </a:xfrm>
        </p:grpSpPr>
        <p:sp>
          <p:nvSpPr>
            <p:cNvPr id="11" name="Rectangle 10"/>
            <p:cNvSpPr/>
            <p:nvPr/>
          </p:nvSpPr>
          <p:spPr>
            <a:xfrm>
              <a:off x="5257800" y="2057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10200" y="2209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29400" y="22098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5400000">
              <a:off x="61722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7543800" y="2094411"/>
            <a:ext cx="1143000" cy="400110"/>
          </a:xfrm>
          <a:prstGeom prst="rect">
            <a:avLst/>
          </a:prstGeom>
          <a:noFill/>
        </p:spPr>
        <p:txBody>
          <a:bodyPr wrap="square" rtlCol="0">
            <a:spAutoFit/>
          </a:bodyPr>
          <a:lstStyle/>
          <a:p>
            <a:r>
              <a:rPr lang="en-US" sz="2000" smtClean="0">
                <a:solidFill>
                  <a:srgbClr val="000000"/>
                </a:solidFill>
              </a:rPr>
              <a:t>vacuum</a:t>
            </a:r>
            <a:endParaRPr lang="en-US" sz="2000">
              <a:solidFill>
                <a:srgbClr val="000000"/>
              </a:solidFill>
            </a:endParaRPr>
          </a:p>
        </p:txBody>
      </p:sp>
      <p:sp>
        <p:nvSpPr>
          <p:cNvPr id="8" name="TextBox 7"/>
          <p:cNvSpPr txBox="1"/>
          <p:nvPr/>
        </p:nvSpPr>
        <p:spPr>
          <a:xfrm>
            <a:off x="6594567" y="2112312"/>
            <a:ext cx="838200" cy="400110"/>
          </a:xfrm>
          <a:prstGeom prst="rect">
            <a:avLst/>
          </a:prstGeom>
          <a:noFill/>
        </p:spPr>
        <p:txBody>
          <a:bodyPr wrap="square" rtlCol="0">
            <a:spAutoFit/>
          </a:bodyPr>
          <a:lstStyle/>
          <a:p>
            <a:r>
              <a:rPr lang="en-US" sz="2000" smtClean="0"/>
              <a:t>gas</a:t>
            </a:r>
            <a:endParaRPr lang="en-US" sz="2000"/>
          </a:p>
        </p:txBody>
      </p:sp>
      <p:sp>
        <p:nvSpPr>
          <p:cNvPr id="23" name="Rectangle 22"/>
          <p:cNvSpPr/>
          <p:nvPr/>
        </p:nvSpPr>
        <p:spPr>
          <a:xfrm>
            <a:off x="6019800" y="31242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72200" y="3276600"/>
            <a:ext cx="2362200" cy="914400"/>
          </a:xfrm>
          <a:prstGeom prst="rect">
            <a:avLst/>
          </a:prstGeom>
          <a:gradFill flip="none" rotWithShape="1">
            <a:gsLst>
              <a:gs pos="0">
                <a:schemeClr val="bg2">
                  <a:lumMod val="60000"/>
                  <a:lumOff val="4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19800" y="4724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72200" y="4876800"/>
            <a:ext cx="2362200" cy="914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i="1" smtClean="0">
                <a:solidFill>
                  <a:srgbClr val="FFFF00"/>
                </a:solidFill>
              </a:rPr>
              <a:t>Reversible</a:t>
            </a:r>
            <a:r>
              <a:rPr lang="en-US" smtClean="0">
                <a:solidFill>
                  <a:srgbClr val="FFFF00"/>
                </a:solidFill>
              </a:rPr>
              <a:t> Path from </a:t>
            </a:r>
            <a:r>
              <a:rPr lang="en-US" i="1" smtClean="0">
                <a:solidFill>
                  <a:srgbClr val="FFFF00"/>
                </a:solidFill>
              </a:rPr>
              <a:t>V</a:t>
            </a:r>
            <a:r>
              <a:rPr lang="en-US" smtClean="0">
                <a:solidFill>
                  <a:srgbClr val="FFFF00"/>
                </a:solidFill>
              </a:rPr>
              <a:t> to 2</a:t>
            </a:r>
            <a:r>
              <a:rPr lang="en-US" i="1" smtClean="0">
                <a:solidFill>
                  <a:srgbClr val="FFFF00"/>
                </a:solidFill>
              </a:rPr>
              <a:t>V</a:t>
            </a:r>
            <a:r>
              <a:rPr lang="en-US" smtClean="0">
                <a:solidFill>
                  <a:srgbClr val="FFFF00"/>
                </a:solidFill>
              </a:rPr>
              <a:t> at Constant </a:t>
            </a:r>
            <a:r>
              <a:rPr lang="en-US" i="1" smtClean="0">
                <a:solidFill>
                  <a:srgbClr val="FFFF00"/>
                </a:solidFill>
              </a:rPr>
              <a:t>T</a:t>
            </a:r>
            <a:endParaRPr lang="en-US" i="1">
              <a:solidFill>
                <a:srgbClr val="FFFF00"/>
              </a:solidFill>
            </a:endParaRPr>
          </a:p>
        </p:txBody>
      </p:sp>
      <p:sp>
        <p:nvSpPr>
          <p:cNvPr id="3" name="Content Placeholder 2"/>
          <p:cNvSpPr>
            <a:spLocks noGrp="1"/>
          </p:cNvSpPr>
          <p:nvPr>
            <p:ph sz="half" idx="1"/>
          </p:nvPr>
        </p:nvSpPr>
        <p:spPr>
          <a:xfrm>
            <a:off x="304800" y="1600200"/>
            <a:ext cx="5334000" cy="5029200"/>
          </a:xfrm>
        </p:spPr>
        <p:txBody>
          <a:bodyPr/>
          <a:lstStyle/>
          <a:p>
            <a:r>
              <a:rPr lang="en-US" smtClean="0"/>
              <a:t>We could get from </a:t>
            </a:r>
            <a:r>
              <a:rPr lang="en-US" i="1" smtClean="0"/>
              <a:t>P</a:t>
            </a:r>
            <a:r>
              <a:rPr lang="en-US" smtClean="0"/>
              <a:t>, </a:t>
            </a:r>
            <a:r>
              <a:rPr lang="en-US" i="1" smtClean="0"/>
              <a:t>V</a:t>
            </a:r>
            <a:r>
              <a:rPr lang="en-US" smtClean="0"/>
              <a:t> to </a:t>
            </a:r>
            <a:r>
              <a:rPr lang="en-US" i="1" smtClean="0"/>
              <a:t>P</a:t>
            </a:r>
            <a:r>
              <a:rPr lang="en-US" smtClean="0"/>
              <a:t>/2, 2</a:t>
            </a:r>
            <a:r>
              <a:rPr lang="en-US" i="1" smtClean="0"/>
              <a:t>V</a:t>
            </a:r>
            <a:r>
              <a:rPr lang="en-US" smtClean="0"/>
              <a:t>  </a:t>
            </a:r>
            <a:r>
              <a:rPr lang="en-US" i="1" smtClean="0"/>
              <a:t>reversibly</a:t>
            </a:r>
            <a:r>
              <a:rPr lang="en-US" smtClean="0"/>
              <a:t> along an </a:t>
            </a:r>
            <a:r>
              <a:rPr lang="en-US" smtClean="0">
                <a:solidFill>
                  <a:srgbClr val="FFFF00"/>
                </a:solidFill>
              </a:rPr>
              <a:t>isotherm</a:t>
            </a:r>
            <a:r>
              <a:rPr lang="en-US" smtClean="0"/>
              <a:t>, replacing that partition with a slow moving piston—but now we must supply heat, since the gas does work.  From an earlier lecture, work done in isothermal expansion is                                 , so for </a:t>
            </a:r>
            <a:r>
              <a:rPr lang="en-US" i="1" smtClean="0"/>
              <a:t>N</a:t>
            </a:r>
            <a:r>
              <a:rPr lang="en-US" smtClean="0"/>
              <a:t> molecules: </a:t>
            </a:r>
            <a:endParaRPr lang="en-US"/>
          </a:p>
        </p:txBody>
      </p:sp>
      <p:sp>
        <p:nvSpPr>
          <p:cNvPr id="4" name="Content Placeholder 3"/>
          <p:cNvSpPr>
            <a:spLocks noGrp="1"/>
          </p:cNvSpPr>
          <p:nvPr>
            <p:ph sz="half" idx="2"/>
          </p:nvPr>
        </p:nvSpPr>
        <p:spPr>
          <a:xfrm>
            <a:off x="5486400" y="1600200"/>
            <a:ext cx="3200400" cy="4525963"/>
          </a:xfrm>
        </p:spPr>
        <p:txBody>
          <a:bodyPr/>
          <a:lstStyle/>
          <a:p>
            <a:r>
              <a:rPr lang="en-US" smtClean="0">
                <a:solidFill>
                  <a:schemeClr val="bg2">
                    <a:lumMod val="50000"/>
                  </a:schemeClr>
                </a:solidFill>
              </a:rPr>
              <a:t>x</a:t>
            </a:r>
            <a:endParaRPr lang="en-US">
              <a:solidFill>
                <a:schemeClr val="bg2">
                  <a:lumMod val="50000"/>
                </a:schemeClr>
              </a:solidFill>
            </a:endParaRPr>
          </a:p>
        </p:txBody>
      </p:sp>
      <p:grpSp>
        <p:nvGrpSpPr>
          <p:cNvPr id="5" name="Group 9"/>
          <p:cNvGrpSpPr/>
          <p:nvPr/>
        </p:nvGrpSpPr>
        <p:grpSpPr>
          <a:xfrm>
            <a:off x="5791200" y="1676400"/>
            <a:ext cx="2667000" cy="1219200"/>
            <a:chOff x="5257800" y="2057400"/>
            <a:chExt cx="2667000" cy="1219200"/>
          </a:xfrm>
        </p:grpSpPr>
        <p:sp>
          <p:nvSpPr>
            <p:cNvPr id="6" name="Rectangle 5"/>
            <p:cNvSpPr/>
            <p:nvPr/>
          </p:nvSpPr>
          <p:spPr>
            <a:xfrm>
              <a:off x="5257800" y="2057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2209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22098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a:off x="61722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7162800" y="2209800"/>
            <a:ext cx="152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791200" y="3337559"/>
            <a:ext cx="3124200" cy="1219200"/>
            <a:chOff x="5791200" y="3429000"/>
            <a:chExt cx="3124200" cy="1219200"/>
          </a:xfrm>
        </p:grpSpPr>
        <p:sp>
          <p:nvSpPr>
            <p:cNvPr id="12" name="Rectangle 11"/>
            <p:cNvSpPr/>
            <p:nvPr/>
          </p:nvSpPr>
          <p:spPr>
            <a:xfrm>
              <a:off x="5791200" y="34290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62800" y="35814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3581400"/>
              <a:ext cx="1600200" cy="9144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a:off x="7086600" y="40386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543800" y="3973285"/>
              <a:ext cx="1371600" cy="1415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793378" y="4953000"/>
            <a:ext cx="3200400" cy="1219200"/>
            <a:chOff x="5715000" y="4953000"/>
            <a:chExt cx="3200400" cy="1219200"/>
          </a:xfrm>
        </p:grpSpPr>
        <p:sp>
          <p:nvSpPr>
            <p:cNvPr id="22" name="Rectangle 21"/>
            <p:cNvSpPr/>
            <p:nvPr/>
          </p:nvSpPr>
          <p:spPr>
            <a:xfrm>
              <a:off x="5715000" y="49530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7400" y="5105400"/>
              <a:ext cx="2362200" cy="914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5400000">
              <a:off x="7772400" y="556042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29600" y="5462452"/>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nvGraphicFramePr>
        <p:xfrm>
          <a:off x="2567940" y="4609011"/>
          <a:ext cx="2613660" cy="533400"/>
        </p:xfrm>
        <a:graphic>
          <a:graphicData uri="http://schemas.openxmlformats.org/presentationml/2006/ole">
            <p:oleObj spid="_x0000_s187394" name="Equation" r:id="rId4" imgW="1244520" imgH="253800" progId="Equation.DSMT4">
              <p:embed/>
            </p:oleObj>
          </a:graphicData>
        </a:graphic>
      </p:graphicFrame>
      <p:graphicFrame>
        <p:nvGraphicFramePr>
          <p:cNvPr id="30" name="Object 29"/>
          <p:cNvGraphicFramePr>
            <a:graphicFrameLocks noChangeAspect="1"/>
          </p:cNvGraphicFramePr>
          <p:nvPr/>
        </p:nvGraphicFramePr>
        <p:xfrm>
          <a:off x="488949" y="5567363"/>
          <a:ext cx="4989405" cy="985837"/>
        </p:xfrm>
        <a:graphic>
          <a:graphicData uri="http://schemas.openxmlformats.org/presentationml/2006/ole">
            <p:oleObj spid="_x0000_s187395" name="Equation" r:id="rId5" imgW="2184120" imgH="431640" progId="Equation.DSMT4">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Entropy Measures Occupied Space</a:t>
            </a:r>
            <a:endParaRPr lang="en-US">
              <a:solidFill>
                <a:srgbClr val="FFFF00"/>
              </a:solidFill>
            </a:endParaRP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smtClean="0"/>
              <a:t>Each time we double the volume </a:t>
            </a:r>
            <a:r>
              <a:rPr lang="en-US" i="1" smtClean="0"/>
              <a:t>V</a:t>
            </a:r>
            <a:r>
              <a:rPr lang="en-US" smtClean="0"/>
              <a:t> a gas can move around in, at constant </a:t>
            </a:r>
            <a:r>
              <a:rPr lang="en-US" i="1" smtClean="0"/>
              <a:t>T</a:t>
            </a:r>
            <a:r>
              <a:rPr lang="en-US" smtClean="0"/>
              <a:t>, the entropy per molecule increases by </a:t>
            </a:r>
            <a:r>
              <a:rPr lang="en-US" i="1" smtClean="0"/>
              <a:t>k</a:t>
            </a:r>
            <a:r>
              <a:rPr lang="en-US" smtClean="0"/>
              <a:t>ln2:  </a:t>
            </a:r>
            <a:r>
              <a:rPr lang="en-US" smtClean="0">
                <a:solidFill>
                  <a:srgbClr val="FFFF00"/>
                </a:solidFill>
              </a:rPr>
              <a:t>entropy is apparently a measure of available space for the molecule to wander around in. </a:t>
            </a:r>
          </a:p>
          <a:p>
            <a:r>
              <a:rPr lang="en-US" smtClean="0">
                <a:solidFill>
                  <a:schemeClr val="bg1"/>
                </a:solidFill>
              </a:rPr>
              <a:t>But what if we double </a:t>
            </a:r>
            <a:r>
              <a:rPr lang="en-US" i="1" smtClean="0">
                <a:solidFill>
                  <a:srgbClr val="FFFF00"/>
                </a:solidFill>
              </a:rPr>
              <a:t>T</a:t>
            </a:r>
            <a:r>
              <a:rPr lang="en-US" smtClean="0">
                <a:solidFill>
                  <a:srgbClr val="FFFF00"/>
                </a:solidFill>
              </a:rPr>
              <a:t> </a:t>
            </a:r>
            <a:r>
              <a:rPr lang="en-US" smtClean="0"/>
              <a:t>at constant </a:t>
            </a:r>
            <a:r>
              <a:rPr lang="en-US" i="1" smtClean="0"/>
              <a:t>V</a:t>
            </a:r>
            <a:r>
              <a:rPr lang="en-US" smtClean="0"/>
              <a:t>? That certainly increases entropy—we had to supply heat, but the molecule’s still stuck in </a:t>
            </a:r>
            <a:r>
              <a:rPr lang="en-US" i="1" smtClean="0"/>
              <a:t>V</a:t>
            </a:r>
            <a:r>
              <a:rPr lang="en-US" smtClean="0"/>
              <a:t>. </a:t>
            </a:r>
          </a:p>
          <a:p>
            <a:r>
              <a:rPr lang="en-US" smtClean="0">
                <a:solidFill>
                  <a:srgbClr val="FFFF00"/>
                </a:solidFill>
              </a:rPr>
              <a:t>So what does that have to do with the space a molecule has to move around in?</a:t>
            </a:r>
            <a:endParaRPr lang="en-US">
              <a:solidFill>
                <a:srgbClr val="FFFF00"/>
              </a:solidFill>
            </a:endParaRPr>
          </a:p>
        </p:txBody>
      </p:sp>
    </p:spTree>
  </p:cSld>
  <p:clrMapOvr>
    <a:masterClrMapping/>
  </p:clrMapOvr>
</p:sld>
</file>

<file path=ppt/theme/theme1.xml><?xml version="1.0" encoding="utf-8"?>
<a:theme xmlns:a="http://schemas.openxmlformats.org/drawingml/2006/main" name="Office Theme">
  <a:themeElements>
    <a:clrScheme name="1425">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29813</TotalTime>
  <Words>1519</Words>
  <Application>Microsoft Office PowerPoint</Application>
  <PresentationFormat>On-screen Show (4:3)</PresentationFormat>
  <Paragraphs>155</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Entropy</vt:lpstr>
      <vt:lpstr>First and Second Laws of Thermodynamics</vt:lpstr>
      <vt:lpstr>Back to the Carnot Cycle…</vt:lpstr>
      <vt:lpstr>Back to the Carnot Cycle…</vt:lpstr>
      <vt:lpstr>Different Reversible Paths from a to c</vt:lpstr>
      <vt:lpstr>What about Irreversible Paths?</vt:lpstr>
      <vt:lpstr>What (P, V) Path Does the Gas Follow?</vt:lpstr>
      <vt:lpstr>Reversible Path from V to 2V at Constant T</vt:lpstr>
      <vt:lpstr>Entropy Measures Occupied Space</vt:lpstr>
      <vt:lpstr>Microscopic States of a Gas</vt:lpstr>
      <vt:lpstr>Molecular Velocities</vt:lpstr>
      <vt:lpstr>How Does Entropy Vary with Temperature at Constant Volume?</vt:lpstr>
      <vt:lpstr>S = klnW</vt:lpstr>
      <vt:lpstr>Entropy and Heat Flow  </vt:lpstr>
      <vt:lpstr>Entropy and Heat Flow  </vt:lpstr>
      <vt:lpstr>Entropy and Disorder</vt:lpstr>
      <vt:lpstr>Entropy and Disorder</vt:lpstr>
      <vt:lpstr>Entropy and Disorder</vt:lpstr>
      <vt:lpstr>Maxwell’s Demon</vt:lpstr>
      <vt:lpstr>Maxwell’s Demon</vt:lpstr>
      <vt:lpstr>Clicker Question</vt:lpstr>
      <vt:lpstr>Feynman’s Ratchet</vt:lpstr>
      <vt:lpstr>Feynman’s Ratchet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about Momentum</dc:title>
  <dc:creator>Michael</dc:creator>
  <cp:lastModifiedBy>Michael</cp:lastModifiedBy>
  <cp:revision>478</cp:revision>
  <dcterms:created xsi:type="dcterms:W3CDTF">2010-03-01T20:42:02Z</dcterms:created>
  <dcterms:modified xsi:type="dcterms:W3CDTF">2010-06-18T14:27:45Z</dcterms:modified>
</cp:coreProperties>
</file>