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72" r:id="rId3"/>
    <p:sldId id="273" r:id="rId4"/>
    <p:sldId id="274" r:id="rId5"/>
    <p:sldId id="275" r:id="rId6"/>
    <p:sldId id="276" r:id="rId7"/>
    <p:sldId id="277" r:id="rId8"/>
    <p:sldId id="278" r:id="rId9"/>
    <p:sldId id="279" r:id="rId10"/>
    <p:sldId id="282"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3300"/>
    <a:srgbClr val="FF6600"/>
    <a:srgbClr val="94332C"/>
    <a:srgbClr val="4D4D4D"/>
    <a:srgbClr val="DC7A30"/>
    <a:srgbClr val="800000"/>
    <a:srgbClr val="CC6600"/>
    <a:srgbClr val="FF99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167" autoAdjust="0"/>
  </p:normalViewPr>
  <p:slideViewPr>
    <p:cSldViewPr>
      <p:cViewPr varScale="1">
        <p:scale>
          <a:sx n="72" d="100"/>
          <a:sy n="72" d="100"/>
        </p:scale>
        <p:origin x="-110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553081-2CEC-490B-BECA-B001E3C6F9AF}" type="datetimeFigureOut">
              <a:rPr lang="en-US" smtClean="0"/>
              <a:pPr/>
              <a:t>6/18/2010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103BCD-8F69-42D8-9601-2E0A22E5B40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5E15283-495C-4BDE-93A0-87B0466D587F}"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6/18/2010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6/18/2010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6/18/2010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6/18/2010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6E2879-4EF7-4D75-BF14-8D664F2D9FE9}" type="datetimeFigureOut">
              <a:rPr lang="en-US" smtClean="0"/>
              <a:pPr/>
              <a:t>6/18/2010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6E2879-4EF7-4D75-BF14-8D664F2D9FE9}" type="datetimeFigureOut">
              <a:rPr lang="en-US" smtClean="0"/>
              <a:pPr/>
              <a:t>6/18/2010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6E2879-4EF7-4D75-BF14-8D664F2D9FE9}" type="datetimeFigureOut">
              <a:rPr lang="en-US" smtClean="0"/>
              <a:pPr/>
              <a:t>6/18/2010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6E2879-4EF7-4D75-BF14-8D664F2D9FE9}" type="datetimeFigureOut">
              <a:rPr lang="en-US" smtClean="0"/>
              <a:pPr/>
              <a:t>6/18/2010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6E2879-4EF7-4D75-BF14-8D664F2D9FE9}" type="datetimeFigureOut">
              <a:rPr lang="en-US" smtClean="0"/>
              <a:pPr/>
              <a:t>6/18/2010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6/18/2010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6/18/2010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E2879-4EF7-4D75-BF14-8D664F2D9FE9}" type="datetimeFigureOut">
              <a:rPr lang="en-US" smtClean="0"/>
              <a:pPr/>
              <a:t>6/18/2010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4513F-31F2-42C8-B35A-B54282B2D96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people.bath.ac.uk/ccsshb/12cyl/"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hyperlink" Target="http://galileoandeinstein.physics.virginia.edu/more_stuff/flashlets/carnot.htm" TargetMode="Externa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1.bin"/><Relationship Id="rId4" Type="http://schemas.openxmlformats.org/officeDocument/2006/relationships/hyperlink" Target="http://galileo.phys.virginia.edu/classes/152.mf1i.spring02/CarnotEngine.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133600"/>
            <a:ext cx="8458200" cy="1470025"/>
          </a:xfrm>
        </p:spPr>
        <p:txBody>
          <a:bodyPr>
            <a:normAutofit/>
          </a:bodyPr>
          <a:lstStyle/>
          <a:p>
            <a:r>
              <a:rPr lang="en-US" sz="4000" smtClean="0">
                <a:solidFill>
                  <a:schemeClr val="bg1"/>
                </a:solidFill>
              </a:rPr>
              <a:t>The Second Law of Thermodynamics:</a:t>
            </a:r>
            <a:br>
              <a:rPr lang="en-US" sz="4000" smtClean="0">
                <a:solidFill>
                  <a:schemeClr val="bg1"/>
                </a:solidFill>
              </a:rPr>
            </a:br>
            <a:r>
              <a:rPr lang="en-US" sz="4000" smtClean="0">
                <a:solidFill>
                  <a:schemeClr val="bg1"/>
                </a:solidFill>
              </a:rPr>
              <a:t>Heat Engines</a:t>
            </a:r>
            <a:endParaRPr lang="en-US" sz="4000" dirty="0">
              <a:solidFill>
                <a:schemeClr val="bg1"/>
              </a:solidFill>
            </a:endParaRPr>
          </a:p>
        </p:txBody>
      </p:sp>
      <p:sp>
        <p:nvSpPr>
          <p:cNvPr id="3" name="Subtitle 2"/>
          <p:cNvSpPr>
            <a:spLocks noGrp="1"/>
          </p:cNvSpPr>
          <p:nvPr>
            <p:ph type="subTitle" idx="1"/>
          </p:nvPr>
        </p:nvSpPr>
        <p:spPr>
          <a:xfrm>
            <a:off x="1143000" y="3886200"/>
            <a:ext cx="6400800" cy="1752600"/>
          </a:xfrm>
        </p:spPr>
        <p:txBody>
          <a:bodyPr/>
          <a:lstStyle/>
          <a:p>
            <a:r>
              <a:rPr lang="en-US" dirty="0" smtClean="0"/>
              <a:t>Physics 1425 </a:t>
            </a:r>
            <a:r>
              <a:rPr lang="en-US" smtClean="0"/>
              <a:t>Lecture 35</a:t>
            </a:r>
          </a:p>
        </p:txBody>
      </p:sp>
      <p:sp>
        <p:nvSpPr>
          <p:cNvPr id="5" name="TextBox 4"/>
          <p:cNvSpPr txBox="1"/>
          <p:nvPr/>
        </p:nvSpPr>
        <p:spPr>
          <a:xfrm>
            <a:off x="433320" y="6321623"/>
            <a:ext cx="2514600" cy="307777"/>
          </a:xfrm>
          <a:prstGeom prst="rect">
            <a:avLst/>
          </a:prstGeom>
          <a:noFill/>
        </p:spPr>
        <p:txBody>
          <a:bodyPr wrap="square" rtlCol="0">
            <a:spAutoFit/>
          </a:bodyPr>
          <a:lstStyle/>
          <a:p>
            <a:r>
              <a:rPr lang="en-US" sz="1400" dirty="0" smtClean="0">
                <a:solidFill>
                  <a:srgbClr val="FF0000"/>
                </a:solidFill>
              </a:rPr>
              <a:t>Michael Fowler, UVa </a:t>
            </a:r>
            <a:endParaRPr lang="en-US" sz="1400"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One Big Diesel Engine…</a:t>
            </a:r>
            <a:endParaRPr lang="en-US">
              <a:solidFill>
                <a:srgbClr val="FFFF00"/>
              </a:solidFill>
            </a:endParaRPr>
          </a:p>
        </p:txBody>
      </p:sp>
      <p:sp>
        <p:nvSpPr>
          <p:cNvPr id="3" name="Content Placeholder 2"/>
          <p:cNvSpPr>
            <a:spLocks noGrp="1"/>
          </p:cNvSpPr>
          <p:nvPr>
            <p:ph sz="half" idx="1"/>
          </p:nvPr>
        </p:nvSpPr>
        <p:spPr>
          <a:xfrm>
            <a:off x="65315" y="1524000"/>
            <a:ext cx="3276600" cy="4724400"/>
          </a:xfrm>
        </p:spPr>
        <p:txBody>
          <a:bodyPr>
            <a:normAutofit fontScale="92500"/>
          </a:bodyPr>
          <a:lstStyle/>
          <a:p>
            <a:r>
              <a:rPr lang="en-US" smtClean="0"/>
              <a:t>This 12 cylinder Diesel engine is 50% efficient (about twice an automobile efficiency), runs at 100 rpm, producing 100,000 hp.</a:t>
            </a:r>
          </a:p>
          <a:p>
            <a:r>
              <a:rPr lang="en-US" smtClean="0"/>
              <a:t>It weighs about 2,000 tons.</a:t>
            </a:r>
          </a:p>
          <a:p>
            <a:r>
              <a:rPr lang="en-US" smtClean="0"/>
              <a:t>Powers a container ship.</a:t>
            </a:r>
            <a:endParaRPr lang="en-US"/>
          </a:p>
        </p:txBody>
      </p:sp>
      <p:pic>
        <p:nvPicPr>
          <p:cNvPr id="177154" name="Picture 2">
            <a:hlinkClick r:id="rId3"/>
          </p:cNvPr>
          <p:cNvPicPr>
            <a:picLocks noGrp="1" noChangeAspect="1" noChangeArrowheads="1"/>
          </p:cNvPicPr>
          <p:nvPr>
            <p:ph sz="half" idx="2"/>
          </p:nvPr>
        </p:nvPicPr>
        <p:blipFill>
          <a:blip r:embed="rId4" cstate="print"/>
          <a:srcRect/>
          <a:stretch>
            <a:fillRect/>
          </a:stretch>
        </p:blipFill>
        <p:spPr bwMode="auto">
          <a:xfrm>
            <a:off x="3323304" y="1678578"/>
            <a:ext cx="5592096" cy="37338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The First Law of Thermodynamics</a:t>
            </a:r>
            <a:endParaRPr lang="en-US">
              <a:solidFill>
                <a:srgbClr val="FFFF00"/>
              </a:solidFill>
            </a:endParaRPr>
          </a:p>
        </p:txBody>
      </p:sp>
      <p:sp>
        <p:nvSpPr>
          <p:cNvPr id="3" name="Content Placeholder 2"/>
          <p:cNvSpPr>
            <a:spLocks noGrp="1"/>
          </p:cNvSpPr>
          <p:nvPr>
            <p:ph idx="1"/>
          </p:nvPr>
        </p:nvSpPr>
        <p:spPr>
          <a:xfrm>
            <a:off x="213359" y="1600200"/>
            <a:ext cx="8839200" cy="4953000"/>
          </a:xfrm>
        </p:spPr>
        <p:txBody>
          <a:bodyPr/>
          <a:lstStyle/>
          <a:p>
            <a:r>
              <a:rPr lang="en-US" smtClean="0"/>
              <a:t>In any process, </a:t>
            </a:r>
            <a:r>
              <a:rPr lang="en-US" smtClean="0">
                <a:solidFill>
                  <a:srgbClr val="FFFF00"/>
                </a:solidFill>
              </a:rPr>
              <a:t>total energy is always conserved</a:t>
            </a:r>
            <a:r>
              <a:rPr lang="en-US" smtClean="0"/>
              <a:t>.</a:t>
            </a:r>
          </a:p>
          <a:p>
            <a:r>
              <a:rPr lang="en-US" smtClean="0"/>
              <a:t>Once it was fully realized that heat is just another form of energy, it was established with many experiments on an immense variety of processes, mechanical, electrical, chemical, nuclear, etc., that in all processes in nature total energy doesn’t change.</a:t>
            </a:r>
          </a:p>
          <a:p>
            <a:r>
              <a:rPr lang="en-US" smtClean="0"/>
              <a:t>So </a:t>
            </a:r>
            <a:r>
              <a:rPr lang="en-US" smtClean="0">
                <a:solidFill>
                  <a:srgbClr val="FFFF00"/>
                </a:solidFill>
              </a:rPr>
              <a:t>only processes that conserve total energy are allowed, but </a:t>
            </a:r>
            <a:r>
              <a:rPr lang="en-US" i="1" smtClean="0">
                <a:solidFill>
                  <a:srgbClr val="FFFF00"/>
                </a:solidFill>
              </a:rPr>
              <a:t>that’s not the whole story </a:t>
            </a:r>
            <a:r>
              <a:rPr lang="en-US" smtClean="0">
                <a:solidFill>
                  <a:srgbClr val="FFFF00"/>
                </a:solidFill>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solidFill>
                  <a:srgbClr val="FFFF00"/>
                </a:solidFill>
              </a:rPr>
              <a:t>The Second Law of Thermodynamics</a:t>
            </a:r>
            <a:endParaRPr lang="en-US"/>
          </a:p>
        </p:txBody>
      </p:sp>
      <p:sp>
        <p:nvSpPr>
          <p:cNvPr id="3" name="Content Placeholder 2"/>
          <p:cNvSpPr>
            <a:spLocks noGrp="1"/>
          </p:cNvSpPr>
          <p:nvPr>
            <p:ph sz="half" idx="1"/>
          </p:nvPr>
        </p:nvSpPr>
        <p:spPr>
          <a:xfrm>
            <a:off x="152400" y="1600200"/>
            <a:ext cx="6781800" cy="5105400"/>
          </a:xfrm>
        </p:spPr>
        <p:txBody>
          <a:bodyPr>
            <a:normAutofit/>
          </a:bodyPr>
          <a:lstStyle/>
          <a:p>
            <a:r>
              <a:rPr lang="en-US" smtClean="0"/>
              <a:t>Extensive experimentation and observation have established that some total energy conserving processes actually </a:t>
            </a:r>
            <a:r>
              <a:rPr lang="en-US" smtClean="0">
                <a:solidFill>
                  <a:srgbClr val="FFFF00"/>
                </a:solidFill>
              </a:rPr>
              <a:t>never occur </a:t>
            </a:r>
            <a:r>
              <a:rPr lang="en-US" smtClean="0"/>
              <a:t>in nature (or in the lab):</a:t>
            </a:r>
          </a:p>
          <a:p>
            <a:pPr>
              <a:buNone/>
            </a:pPr>
            <a:r>
              <a:rPr lang="en-US" smtClean="0"/>
              <a:t>	Heat energy will </a:t>
            </a:r>
            <a:r>
              <a:rPr lang="en-US" u="sng" smtClean="0"/>
              <a:t>never</a:t>
            </a:r>
            <a:r>
              <a:rPr lang="en-US" smtClean="0"/>
              <a:t> flow by itself from a cold body to a hot body.</a:t>
            </a:r>
          </a:p>
          <a:p>
            <a:pPr>
              <a:buNone/>
            </a:pPr>
            <a:r>
              <a:rPr lang="en-US" smtClean="0"/>
              <a:t>	There is no way to devise a cyclic engine that takes heat from a reservoir, does work, and has no waste heat left over.</a:t>
            </a:r>
          </a:p>
          <a:p>
            <a:r>
              <a:rPr lang="en-US" smtClean="0"/>
              <a:t>Both the above are </a:t>
            </a:r>
            <a:r>
              <a:rPr lang="en-US" smtClean="0">
                <a:solidFill>
                  <a:srgbClr val="FFFF00"/>
                </a:solidFill>
              </a:rPr>
              <a:t>Statements of the Second Law</a:t>
            </a:r>
            <a:r>
              <a:rPr lang="en-US" smtClean="0"/>
              <a:t>.</a:t>
            </a:r>
            <a:endParaRPr lang="en-US"/>
          </a:p>
        </p:txBody>
      </p:sp>
      <p:sp>
        <p:nvSpPr>
          <p:cNvPr id="4" name="Content Placeholder 3"/>
          <p:cNvSpPr>
            <a:spLocks noGrp="1"/>
          </p:cNvSpPr>
          <p:nvPr>
            <p:ph sz="half" idx="2"/>
          </p:nvPr>
        </p:nvSpPr>
        <p:spPr>
          <a:xfrm>
            <a:off x="6781800" y="1676400"/>
            <a:ext cx="1676400" cy="4525963"/>
          </a:xfrm>
        </p:spPr>
        <p:txBody>
          <a:bodyPr>
            <a:normAutofit/>
          </a:bodyPr>
          <a:lstStyle/>
          <a:p>
            <a:r>
              <a:rPr lang="en-US" smtClean="0">
                <a:solidFill>
                  <a:schemeClr val="bg2">
                    <a:lumMod val="50000"/>
                  </a:schemeClr>
                </a:solidFill>
              </a:rPr>
              <a:t>Z</a:t>
            </a:r>
            <a:endParaRPr lang="en-US">
              <a:solidFill>
                <a:schemeClr val="bg2">
                  <a:lumMod val="50000"/>
                </a:schemeClr>
              </a:solidFill>
            </a:endParaRPr>
          </a:p>
        </p:txBody>
      </p:sp>
      <p:grpSp>
        <p:nvGrpSpPr>
          <p:cNvPr id="13" name="Group 12"/>
          <p:cNvGrpSpPr/>
          <p:nvPr/>
        </p:nvGrpSpPr>
        <p:grpSpPr>
          <a:xfrm>
            <a:off x="7086600" y="1652396"/>
            <a:ext cx="1905000" cy="1700404"/>
            <a:chOff x="5562600" y="2109596"/>
            <a:chExt cx="2286000" cy="2181608"/>
          </a:xfrm>
        </p:grpSpPr>
        <p:sp>
          <p:nvSpPr>
            <p:cNvPr id="6" name="Rectangle 5"/>
            <p:cNvSpPr/>
            <p:nvPr/>
          </p:nvSpPr>
          <p:spPr>
            <a:xfrm>
              <a:off x="5562600" y="2590800"/>
              <a:ext cx="1144487" cy="1066800"/>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704113" y="2590800"/>
              <a:ext cx="1144487" cy="106680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flipH="1">
              <a:off x="5943600" y="2881745"/>
              <a:ext cx="1524000" cy="616804"/>
            </a:xfrm>
            <a:prstGeom prst="rightArrow">
              <a:avLst/>
            </a:prstGeom>
            <a:solidFill>
              <a:srgbClr val="DC7A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rot="2841673">
              <a:off x="5746493" y="3110104"/>
              <a:ext cx="2133600" cy="228600"/>
            </a:xfrm>
            <a:prstGeom prst="rect">
              <a:avLst/>
            </a:prstGeom>
            <a:solidFill>
              <a:srgbClr val="FF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18758327" flipH="1">
              <a:off x="5670293" y="3062096"/>
              <a:ext cx="2133600" cy="228600"/>
            </a:xfrm>
            <a:prstGeom prst="rect">
              <a:avLst/>
            </a:prstGeom>
            <a:solidFill>
              <a:srgbClr val="FF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p:cNvSpPr/>
          <p:nvPr/>
        </p:nvSpPr>
        <p:spPr>
          <a:xfrm>
            <a:off x="300444" y="3324496"/>
            <a:ext cx="6633756" cy="2390504"/>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43000"/>
          </a:xfrm>
        </p:spPr>
        <p:txBody>
          <a:bodyPr>
            <a:normAutofit fontScale="90000"/>
          </a:bodyPr>
          <a:lstStyle/>
          <a:p>
            <a:r>
              <a:rPr lang="en-US" smtClean="0">
                <a:solidFill>
                  <a:srgbClr val="FFFF00"/>
                </a:solidFill>
              </a:rPr>
              <a:t>Heat, Work and Waste in a Heat Engine</a:t>
            </a:r>
            <a:endParaRPr lang="en-US">
              <a:solidFill>
                <a:srgbClr val="FFFF00"/>
              </a:solidFill>
            </a:endParaRPr>
          </a:p>
        </p:txBody>
      </p:sp>
      <p:sp>
        <p:nvSpPr>
          <p:cNvPr id="3" name="Content Placeholder 2"/>
          <p:cNvSpPr>
            <a:spLocks noGrp="1"/>
          </p:cNvSpPr>
          <p:nvPr>
            <p:ph idx="1"/>
          </p:nvPr>
        </p:nvSpPr>
        <p:spPr>
          <a:xfrm>
            <a:off x="304800" y="1600200"/>
            <a:ext cx="8382000" cy="4953000"/>
          </a:xfrm>
        </p:spPr>
        <p:txBody>
          <a:bodyPr>
            <a:normAutofit/>
          </a:bodyPr>
          <a:lstStyle/>
          <a:p>
            <a:r>
              <a:rPr lang="en-US" smtClean="0"/>
              <a:t>A typical piston heat engine works by supplying heat to a gas, which then expands, pushing the piston and doing work.</a:t>
            </a:r>
          </a:p>
          <a:p>
            <a:r>
              <a:rPr lang="en-US" smtClean="0"/>
              <a:t>For the engine’s next cycle, the gas must be compressed back to the original volume, and while it’s being compressed it must be cooler, otherwise all the work it did expanding would be needed. To keep it cool, it must shed heat—this is the waste heat, which is unavoidable.</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6260"/>
            <a:ext cx="8229600" cy="1143000"/>
          </a:xfrm>
        </p:spPr>
        <p:txBody>
          <a:bodyPr/>
          <a:lstStyle/>
          <a:p>
            <a:r>
              <a:rPr lang="en-US" smtClean="0">
                <a:solidFill>
                  <a:srgbClr val="FFFF00"/>
                </a:solidFill>
              </a:rPr>
              <a:t>Efficiency of a Heat Engine</a:t>
            </a:r>
            <a:endParaRPr lang="en-US">
              <a:solidFill>
                <a:srgbClr val="FFFF00"/>
              </a:solidFill>
            </a:endParaRPr>
          </a:p>
        </p:txBody>
      </p:sp>
      <p:sp>
        <p:nvSpPr>
          <p:cNvPr id="3" name="Content Placeholder 2"/>
          <p:cNvSpPr>
            <a:spLocks noGrp="1"/>
          </p:cNvSpPr>
          <p:nvPr>
            <p:ph sz="half" idx="1"/>
          </p:nvPr>
        </p:nvSpPr>
        <p:spPr>
          <a:xfrm>
            <a:off x="457200" y="1508759"/>
            <a:ext cx="5029200" cy="5257800"/>
          </a:xfrm>
        </p:spPr>
        <p:txBody>
          <a:bodyPr>
            <a:normAutofit lnSpcReduction="10000"/>
          </a:bodyPr>
          <a:lstStyle/>
          <a:p>
            <a:r>
              <a:rPr lang="en-US" smtClean="0"/>
              <a:t>The standard model is an engine taking heat </a:t>
            </a:r>
            <a:r>
              <a:rPr lang="en-US" i="1" smtClean="0"/>
              <a:t>Q</a:t>
            </a:r>
            <a:r>
              <a:rPr lang="en-US" baseline="-25000" smtClean="0"/>
              <a:t>H</a:t>
            </a:r>
            <a:r>
              <a:rPr lang="en-US" smtClean="0"/>
              <a:t> (</a:t>
            </a:r>
            <a:r>
              <a:rPr lang="en-US" smtClean="0">
                <a:solidFill>
                  <a:srgbClr val="FFFF00"/>
                </a:solidFill>
              </a:rPr>
              <a:t>&gt; 0</a:t>
            </a:r>
            <a:r>
              <a:rPr lang="en-US" smtClean="0"/>
              <a:t>) from a “</a:t>
            </a:r>
            <a:r>
              <a:rPr lang="en-US" smtClean="0">
                <a:solidFill>
                  <a:srgbClr val="FF0000"/>
                </a:solidFill>
              </a:rPr>
              <a:t>hot reservoir</a:t>
            </a:r>
            <a:r>
              <a:rPr lang="en-US" smtClean="0"/>
              <a:t>” at constant temperature </a:t>
            </a:r>
            <a:r>
              <a:rPr lang="en-US" i="1" smtClean="0"/>
              <a:t>T</a:t>
            </a:r>
            <a:r>
              <a:rPr lang="en-US" baseline="-25000" smtClean="0"/>
              <a:t>H</a:t>
            </a:r>
            <a:r>
              <a:rPr lang="en-US" smtClean="0"/>
              <a:t>, dumping heat </a:t>
            </a:r>
            <a:r>
              <a:rPr lang="en-US" i="1" smtClean="0"/>
              <a:t>Q</a:t>
            </a:r>
            <a:r>
              <a:rPr lang="en-US" baseline="-25000" smtClean="0"/>
              <a:t>L</a:t>
            </a:r>
            <a:r>
              <a:rPr lang="en-US" smtClean="0"/>
              <a:t> (</a:t>
            </a:r>
            <a:r>
              <a:rPr lang="en-US" smtClean="0">
                <a:solidFill>
                  <a:srgbClr val="FFFF00"/>
                </a:solidFill>
              </a:rPr>
              <a:t>&gt; 0</a:t>
            </a:r>
            <a:r>
              <a:rPr lang="en-US" smtClean="0"/>
              <a:t>) in a “</a:t>
            </a:r>
            <a:r>
              <a:rPr lang="en-US" smtClean="0">
                <a:solidFill>
                  <a:schemeClr val="bg2">
                    <a:lumMod val="60000"/>
                    <a:lumOff val="40000"/>
                  </a:schemeClr>
                </a:solidFill>
              </a:rPr>
              <a:t>cold reservoir</a:t>
            </a:r>
            <a:r>
              <a:rPr lang="en-US" smtClean="0"/>
              <a:t>” at </a:t>
            </a:r>
            <a:r>
              <a:rPr lang="en-US" i="1" smtClean="0"/>
              <a:t>T</a:t>
            </a:r>
            <a:r>
              <a:rPr lang="en-US" baseline="-25000" smtClean="0"/>
              <a:t>L</a:t>
            </a:r>
            <a:r>
              <a:rPr lang="en-US" smtClean="0"/>
              <a:t>, and delivering work </a:t>
            </a:r>
            <a:r>
              <a:rPr lang="en-US" i="1" smtClean="0"/>
              <a:t>W</a:t>
            </a:r>
            <a:r>
              <a:rPr lang="en-US" smtClean="0"/>
              <a:t>, so </a:t>
            </a:r>
          </a:p>
          <a:p>
            <a:pPr algn="ctr">
              <a:buNone/>
            </a:pPr>
            <a:r>
              <a:rPr lang="en-US" i="1" smtClean="0">
                <a:solidFill>
                  <a:srgbClr val="FFFF00"/>
                </a:solidFill>
              </a:rPr>
              <a:t>Q</a:t>
            </a:r>
            <a:r>
              <a:rPr lang="en-US" baseline="-25000" smtClean="0">
                <a:solidFill>
                  <a:srgbClr val="FFFF00"/>
                </a:solidFill>
              </a:rPr>
              <a:t>H</a:t>
            </a:r>
            <a:r>
              <a:rPr lang="en-US" smtClean="0">
                <a:solidFill>
                  <a:srgbClr val="FFFF00"/>
                </a:solidFill>
              </a:rPr>
              <a:t> = </a:t>
            </a:r>
            <a:r>
              <a:rPr lang="en-US" i="1" smtClean="0">
                <a:solidFill>
                  <a:srgbClr val="FFFF00"/>
                </a:solidFill>
              </a:rPr>
              <a:t>Q</a:t>
            </a:r>
            <a:r>
              <a:rPr lang="en-US" baseline="-25000" smtClean="0">
                <a:solidFill>
                  <a:srgbClr val="FFFF00"/>
                </a:solidFill>
              </a:rPr>
              <a:t>L</a:t>
            </a:r>
            <a:r>
              <a:rPr lang="en-US" smtClean="0">
                <a:solidFill>
                  <a:srgbClr val="FFFF00"/>
                </a:solidFill>
              </a:rPr>
              <a:t> + </a:t>
            </a:r>
            <a:r>
              <a:rPr lang="en-US" i="1" smtClean="0">
                <a:solidFill>
                  <a:srgbClr val="FFFF00"/>
                </a:solidFill>
              </a:rPr>
              <a:t>W.</a:t>
            </a:r>
          </a:p>
          <a:p>
            <a:r>
              <a:rPr lang="en-US" smtClean="0"/>
              <a:t>The </a:t>
            </a:r>
            <a:r>
              <a:rPr lang="en-US" smtClean="0">
                <a:solidFill>
                  <a:srgbClr val="FFFF00"/>
                </a:solidFill>
              </a:rPr>
              <a:t>efficiency </a:t>
            </a:r>
            <a:r>
              <a:rPr lang="en-US" i="1" smtClean="0">
                <a:solidFill>
                  <a:srgbClr val="FFFF00"/>
                </a:solidFill>
              </a:rPr>
              <a:t>e</a:t>
            </a:r>
            <a:r>
              <a:rPr lang="en-US" smtClean="0"/>
              <a:t> is defined as </a:t>
            </a:r>
          </a:p>
          <a:p>
            <a:pPr algn="ctr">
              <a:buNone/>
            </a:pPr>
            <a:r>
              <a:rPr lang="en-US" i="1" smtClean="0">
                <a:solidFill>
                  <a:srgbClr val="FFFF00"/>
                </a:solidFill>
              </a:rPr>
              <a:t>e</a:t>
            </a:r>
            <a:r>
              <a:rPr lang="en-US" smtClean="0">
                <a:solidFill>
                  <a:srgbClr val="FFFF00"/>
                </a:solidFill>
              </a:rPr>
              <a:t> = </a:t>
            </a:r>
            <a:r>
              <a:rPr lang="en-US" i="1" smtClean="0">
                <a:solidFill>
                  <a:srgbClr val="FFFF00"/>
                </a:solidFill>
              </a:rPr>
              <a:t>W</a:t>
            </a:r>
            <a:r>
              <a:rPr lang="en-US" smtClean="0">
                <a:solidFill>
                  <a:srgbClr val="FFFF00"/>
                </a:solidFill>
              </a:rPr>
              <a:t>/</a:t>
            </a:r>
            <a:r>
              <a:rPr lang="en-US" i="1" smtClean="0">
                <a:solidFill>
                  <a:srgbClr val="FFFF00"/>
                </a:solidFill>
              </a:rPr>
              <a:t>Q</a:t>
            </a:r>
            <a:r>
              <a:rPr lang="en-US" baseline="-25000" smtClean="0">
                <a:solidFill>
                  <a:srgbClr val="FFFF00"/>
                </a:solidFill>
              </a:rPr>
              <a:t>H</a:t>
            </a:r>
            <a:r>
              <a:rPr lang="en-US" smtClean="0">
                <a:solidFill>
                  <a:srgbClr val="FFFF00"/>
                </a:solidFill>
              </a:rPr>
              <a:t>,</a:t>
            </a:r>
          </a:p>
          <a:p>
            <a:pPr>
              <a:buNone/>
            </a:pPr>
            <a:r>
              <a:rPr lang="en-US" smtClean="0">
                <a:solidFill>
                  <a:schemeClr val="bg1"/>
                </a:solidFill>
              </a:rPr>
              <a:t>	the fraction of the heat energy input delivered as work.  </a:t>
            </a:r>
            <a:endParaRPr lang="en-US">
              <a:solidFill>
                <a:schemeClr val="bg1"/>
              </a:solidFill>
            </a:endParaRPr>
          </a:p>
        </p:txBody>
      </p:sp>
      <p:sp>
        <p:nvSpPr>
          <p:cNvPr id="4" name="Content Placeholder 3"/>
          <p:cNvSpPr>
            <a:spLocks noGrp="1"/>
          </p:cNvSpPr>
          <p:nvPr>
            <p:ph sz="half" idx="2"/>
          </p:nvPr>
        </p:nvSpPr>
        <p:spPr>
          <a:xfrm>
            <a:off x="4648200" y="1600200"/>
            <a:ext cx="4495800" cy="4525963"/>
          </a:xfrm>
        </p:spPr>
        <p:txBody>
          <a:bodyPr>
            <a:normAutofit lnSpcReduction="10000"/>
          </a:bodyPr>
          <a:lstStyle/>
          <a:p>
            <a:r>
              <a:rPr lang="en-US" smtClean="0">
                <a:solidFill>
                  <a:schemeClr val="bg2">
                    <a:lumMod val="50000"/>
                  </a:schemeClr>
                </a:solidFill>
              </a:rPr>
              <a:t>z</a:t>
            </a:r>
            <a:endParaRPr lang="en-US">
              <a:solidFill>
                <a:schemeClr val="bg2">
                  <a:lumMod val="50000"/>
                </a:schemeClr>
              </a:solidFill>
            </a:endParaRPr>
          </a:p>
        </p:txBody>
      </p:sp>
      <p:grpSp>
        <p:nvGrpSpPr>
          <p:cNvPr id="25" name="Group 24"/>
          <p:cNvGrpSpPr/>
          <p:nvPr/>
        </p:nvGrpSpPr>
        <p:grpSpPr>
          <a:xfrm>
            <a:off x="5765074" y="1905000"/>
            <a:ext cx="2997926" cy="3424644"/>
            <a:chOff x="5789022" y="1905000"/>
            <a:chExt cx="2997926" cy="3424644"/>
          </a:xfrm>
        </p:grpSpPr>
        <p:sp>
          <p:nvSpPr>
            <p:cNvPr id="5" name="Rectangle 4"/>
            <p:cNvSpPr/>
            <p:nvPr/>
          </p:nvSpPr>
          <p:spPr>
            <a:xfrm>
              <a:off x="5943600" y="1905000"/>
              <a:ext cx="1828800" cy="6096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6019800" y="4720044"/>
              <a:ext cx="1828800" cy="6096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6396038" y="2514601"/>
              <a:ext cx="2290762" cy="2209800"/>
            </a:xfrm>
            <a:custGeom>
              <a:avLst/>
              <a:gdLst>
                <a:gd name="connsiteX0" fmla="*/ 842962 w 2290762"/>
                <a:gd name="connsiteY0" fmla="*/ 95250 h 1928813"/>
                <a:gd name="connsiteX1" fmla="*/ 0 w 2290762"/>
                <a:gd name="connsiteY1" fmla="*/ 95250 h 1928813"/>
                <a:gd name="connsiteX2" fmla="*/ 4762 w 2290762"/>
                <a:gd name="connsiteY2" fmla="*/ 1928813 h 1928813"/>
                <a:gd name="connsiteX3" fmla="*/ 457200 w 2290762"/>
                <a:gd name="connsiteY3" fmla="*/ 1924050 h 1928813"/>
                <a:gd name="connsiteX4" fmla="*/ 457200 w 2290762"/>
                <a:gd name="connsiteY4" fmla="*/ 1004888 h 1928813"/>
                <a:gd name="connsiteX5" fmla="*/ 590550 w 2290762"/>
                <a:gd name="connsiteY5" fmla="*/ 1190625 h 1928813"/>
                <a:gd name="connsiteX6" fmla="*/ 842962 w 2290762"/>
                <a:gd name="connsiteY6" fmla="*/ 1262063 h 1928813"/>
                <a:gd name="connsiteX7" fmla="*/ 1371600 w 2290762"/>
                <a:gd name="connsiteY7" fmla="*/ 1390650 h 1928813"/>
                <a:gd name="connsiteX8" fmla="*/ 2286000 w 2290762"/>
                <a:gd name="connsiteY8" fmla="*/ 1390650 h 1928813"/>
                <a:gd name="connsiteX9" fmla="*/ 2290762 w 2290762"/>
                <a:gd name="connsiteY9" fmla="*/ 1004888 h 1928813"/>
                <a:gd name="connsiteX10" fmla="*/ 1371600 w 2290762"/>
                <a:gd name="connsiteY10" fmla="*/ 1004888 h 1928813"/>
                <a:gd name="connsiteX11" fmla="*/ 966787 w 2290762"/>
                <a:gd name="connsiteY11" fmla="*/ 895350 h 1928813"/>
                <a:gd name="connsiteX12" fmla="*/ 842962 w 2290762"/>
                <a:gd name="connsiteY12" fmla="*/ 666750 h 1928813"/>
                <a:gd name="connsiteX13" fmla="*/ 842962 w 2290762"/>
                <a:gd name="connsiteY13" fmla="*/ 95250 h 192881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842962 w 2290762"/>
                <a:gd name="connsiteY6" fmla="*/ 1166813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66787 w 2290762"/>
                <a:gd name="connsiteY11" fmla="*/ 8001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842962 w 2290762"/>
                <a:gd name="connsiteY6" fmla="*/ 1166813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66787 w 2290762"/>
                <a:gd name="connsiteY11" fmla="*/ 8001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66787 w 2290762"/>
                <a:gd name="connsiteY11" fmla="*/ 8001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7620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8429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8429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8429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8429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8429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8429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1371600 w 2290762"/>
                <a:gd name="connsiteY6" fmla="*/ 1295400 h 1833563"/>
                <a:gd name="connsiteX7" fmla="*/ 2286000 w 2290762"/>
                <a:gd name="connsiteY7" fmla="*/ 1295400 h 1833563"/>
                <a:gd name="connsiteX8" fmla="*/ 2290762 w 2290762"/>
                <a:gd name="connsiteY8" fmla="*/ 909638 h 1833563"/>
                <a:gd name="connsiteX9" fmla="*/ 1371600 w 2290762"/>
                <a:gd name="connsiteY9" fmla="*/ 909638 h 1833563"/>
                <a:gd name="connsiteX10" fmla="*/ 995362 w 2290762"/>
                <a:gd name="connsiteY10" fmla="*/ 838200 h 1833563"/>
                <a:gd name="connsiteX11" fmla="*/ 842962 w 2290762"/>
                <a:gd name="connsiteY11" fmla="*/ 571500 h 1833563"/>
                <a:gd name="connsiteX12" fmla="*/ 842962 w 2290762"/>
                <a:gd name="connsiteY12"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766762 w 2290762"/>
                <a:gd name="connsiteY5" fmla="*/ 1219200 h 1833563"/>
                <a:gd name="connsiteX6" fmla="*/ 1371600 w 2290762"/>
                <a:gd name="connsiteY6" fmla="*/ 1295400 h 1833563"/>
                <a:gd name="connsiteX7" fmla="*/ 2286000 w 2290762"/>
                <a:gd name="connsiteY7" fmla="*/ 1295400 h 1833563"/>
                <a:gd name="connsiteX8" fmla="*/ 2290762 w 2290762"/>
                <a:gd name="connsiteY8" fmla="*/ 909638 h 1833563"/>
                <a:gd name="connsiteX9" fmla="*/ 1371600 w 2290762"/>
                <a:gd name="connsiteY9" fmla="*/ 909638 h 1833563"/>
                <a:gd name="connsiteX10" fmla="*/ 995362 w 2290762"/>
                <a:gd name="connsiteY10" fmla="*/ 838200 h 1833563"/>
                <a:gd name="connsiteX11" fmla="*/ 842962 w 2290762"/>
                <a:gd name="connsiteY11" fmla="*/ 571500 h 1833563"/>
                <a:gd name="connsiteX12" fmla="*/ 842962 w 2290762"/>
                <a:gd name="connsiteY12"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766762 w 2290762"/>
                <a:gd name="connsiteY5" fmla="*/ 1219200 h 1833563"/>
                <a:gd name="connsiteX6" fmla="*/ 1371600 w 2290762"/>
                <a:gd name="connsiteY6" fmla="*/ 1295400 h 1833563"/>
                <a:gd name="connsiteX7" fmla="*/ 2286000 w 2290762"/>
                <a:gd name="connsiteY7" fmla="*/ 1295400 h 1833563"/>
                <a:gd name="connsiteX8" fmla="*/ 2290762 w 2290762"/>
                <a:gd name="connsiteY8" fmla="*/ 909638 h 1833563"/>
                <a:gd name="connsiteX9" fmla="*/ 1371600 w 2290762"/>
                <a:gd name="connsiteY9" fmla="*/ 909638 h 1833563"/>
                <a:gd name="connsiteX10" fmla="*/ 995362 w 2290762"/>
                <a:gd name="connsiteY10" fmla="*/ 838200 h 1833563"/>
                <a:gd name="connsiteX11" fmla="*/ 842962 w 2290762"/>
                <a:gd name="connsiteY11" fmla="*/ 571500 h 1833563"/>
                <a:gd name="connsiteX12" fmla="*/ 842962 w 2290762"/>
                <a:gd name="connsiteY12"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766762 w 2290762"/>
                <a:gd name="connsiteY5" fmla="*/ 1219200 h 1833563"/>
                <a:gd name="connsiteX6" fmla="*/ 1371600 w 2290762"/>
                <a:gd name="connsiteY6" fmla="*/ 1295400 h 1833563"/>
                <a:gd name="connsiteX7" fmla="*/ 2286000 w 2290762"/>
                <a:gd name="connsiteY7" fmla="*/ 1295400 h 1833563"/>
                <a:gd name="connsiteX8" fmla="*/ 2290762 w 2290762"/>
                <a:gd name="connsiteY8" fmla="*/ 909638 h 1833563"/>
                <a:gd name="connsiteX9" fmla="*/ 1371600 w 2290762"/>
                <a:gd name="connsiteY9" fmla="*/ 909638 h 1833563"/>
                <a:gd name="connsiteX10" fmla="*/ 995362 w 2290762"/>
                <a:gd name="connsiteY10" fmla="*/ 838200 h 1833563"/>
                <a:gd name="connsiteX11" fmla="*/ 842962 w 2290762"/>
                <a:gd name="connsiteY11" fmla="*/ 571500 h 1833563"/>
                <a:gd name="connsiteX12" fmla="*/ 842962 w 2290762"/>
                <a:gd name="connsiteY12"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766762 w 2290762"/>
                <a:gd name="connsiteY5" fmla="*/ 1219200 h 1833563"/>
                <a:gd name="connsiteX6" fmla="*/ 1371600 w 2290762"/>
                <a:gd name="connsiteY6" fmla="*/ 1295400 h 1833563"/>
                <a:gd name="connsiteX7" fmla="*/ 2286000 w 2290762"/>
                <a:gd name="connsiteY7" fmla="*/ 1295400 h 1833563"/>
                <a:gd name="connsiteX8" fmla="*/ 2290762 w 2290762"/>
                <a:gd name="connsiteY8" fmla="*/ 909638 h 1833563"/>
                <a:gd name="connsiteX9" fmla="*/ 1371600 w 2290762"/>
                <a:gd name="connsiteY9" fmla="*/ 909638 h 1833563"/>
                <a:gd name="connsiteX10" fmla="*/ 995362 w 2290762"/>
                <a:gd name="connsiteY10" fmla="*/ 838200 h 1833563"/>
                <a:gd name="connsiteX11" fmla="*/ 842962 w 2290762"/>
                <a:gd name="connsiteY11" fmla="*/ 571500 h 1833563"/>
                <a:gd name="connsiteX12" fmla="*/ 842962 w 2290762"/>
                <a:gd name="connsiteY12" fmla="*/ 0 h 1833563"/>
                <a:gd name="connsiteX0" fmla="*/ 842962 w 2290762"/>
                <a:gd name="connsiteY0" fmla="*/ 0 h 2209800"/>
                <a:gd name="connsiteX1" fmla="*/ 0 w 2290762"/>
                <a:gd name="connsiteY1" fmla="*/ 0 h 2209800"/>
                <a:gd name="connsiteX2" fmla="*/ 4762 w 2290762"/>
                <a:gd name="connsiteY2" fmla="*/ 2209800 h 2209800"/>
                <a:gd name="connsiteX3" fmla="*/ 457200 w 2290762"/>
                <a:gd name="connsiteY3" fmla="*/ 1828800 h 2209800"/>
                <a:gd name="connsiteX4" fmla="*/ 457200 w 2290762"/>
                <a:gd name="connsiteY4" fmla="*/ 909638 h 2209800"/>
                <a:gd name="connsiteX5" fmla="*/ 766762 w 2290762"/>
                <a:gd name="connsiteY5" fmla="*/ 1219200 h 2209800"/>
                <a:gd name="connsiteX6" fmla="*/ 1371600 w 2290762"/>
                <a:gd name="connsiteY6" fmla="*/ 1295400 h 2209800"/>
                <a:gd name="connsiteX7" fmla="*/ 2286000 w 2290762"/>
                <a:gd name="connsiteY7" fmla="*/ 1295400 h 2209800"/>
                <a:gd name="connsiteX8" fmla="*/ 2290762 w 2290762"/>
                <a:gd name="connsiteY8" fmla="*/ 909638 h 2209800"/>
                <a:gd name="connsiteX9" fmla="*/ 1371600 w 2290762"/>
                <a:gd name="connsiteY9" fmla="*/ 909638 h 2209800"/>
                <a:gd name="connsiteX10" fmla="*/ 995362 w 2290762"/>
                <a:gd name="connsiteY10" fmla="*/ 838200 h 2209800"/>
                <a:gd name="connsiteX11" fmla="*/ 842962 w 2290762"/>
                <a:gd name="connsiteY11" fmla="*/ 571500 h 2209800"/>
                <a:gd name="connsiteX12" fmla="*/ 842962 w 2290762"/>
                <a:gd name="connsiteY12" fmla="*/ 0 h 2209800"/>
                <a:gd name="connsiteX0" fmla="*/ 842962 w 2290762"/>
                <a:gd name="connsiteY0" fmla="*/ 0 h 2209800"/>
                <a:gd name="connsiteX1" fmla="*/ 0 w 2290762"/>
                <a:gd name="connsiteY1" fmla="*/ 0 h 2209800"/>
                <a:gd name="connsiteX2" fmla="*/ 4762 w 2290762"/>
                <a:gd name="connsiteY2" fmla="*/ 2209800 h 2209800"/>
                <a:gd name="connsiteX3" fmla="*/ 461962 w 2290762"/>
                <a:gd name="connsiteY3" fmla="*/ 2209799 h 2209800"/>
                <a:gd name="connsiteX4" fmla="*/ 457200 w 2290762"/>
                <a:gd name="connsiteY4" fmla="*/ 909638 h 2209800"/>
                <a:gd name="connsiteX5" fmla="*/ 766762 w 2290762"/>
                <a:gd name="connsiteY5" fmla="*/ 1219200 h 2209800"/>
                <a:gd name="connsiteX6" fmla="*/ 1371600 w 2290762"/>
                <a:gd name="connsiteY6" fmla="*/ 1295400 h 2209800"/>
                <a:gd name="connsiteX7" fmla="*/ 2286000 w 2290762"/>
                <a:gd name="connsiteY7" fmla="*/ 1295400 h 2209800"/>
                <a:gd name="connsiteX8" fmla="*/ 2290762 w 2290762"/>
                <a:gd name="connsiteY8" fmla="*/ 909638 h 2209800"/>
                <a:gd name="connsiteX9" fmla="*/ 1371600 w 2290762"/>
                <a:gd name="connsiteY9" fmla="*/ 909638 h 2209800"/>
                <a:gd name="connsiteX10" fmla="*/ 995362 w 2290762"/>
                <a:gd name="connsiteY10" fmla="*/ 838200 h 2209800"/>
                <a:gd name="connsiteX11" fmla="*/ 842962 w 2290762"/>
                <a:gd name="connsiteY11" fmla="*/ 571500 h 2209800"/>
                <a:gd name="connsiteX12" fmla="*/ 842962 w 2290762"/>
                <a:gd name="connsiteY12" fmla="*/ 0 h 2209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90762" h="2209800">
                  <a:moveTo>
                    <a:pt x="842962" y="0"/>
                  </a:moveTo>
                  <a:lnTo>
                    <a:pt x="0" y="0"/>
                  </a:lnTo>
                  <a:cubicBezTo>
                    <a:pt x="1587" y="611188"/>
                    <a:pt x="3175" y="1598612"/>
                    <a:pt x="4762" y="2209800"/>
                  </a:cubicBezTo>
                  <a:lnTo>
                    <a:pt x="461962" y="2209799"/>
                  </a:lnTo>
                  <a:cubicBezTo>
                    <a:pt x="460375" y="1776412"/>
                    <a:pt x="458787" y="1343025"/>
                    <a:pt x="457200" y="909638"/>
                  </a:cubicBezTo>
                  <a:cubicBezTo>
                    <a:pt x="508794" y="808038"/>
                    <a:pt x="557212" y="1159668"/>
                    <a:pt x="766762" y="1219200"/>
                  </a:cubicBezTo>
                  <a:cubicBezTo>
                    <a:pt x="976312" y="1278732"/>
                    <a:pt x="1092994" y="1270000"/>
                    <a:pt x="1371600" y="1295400"/>
                  </a:cubicBezTo>
                  <a:lnTo>
                    <a:pt x="2286000" y="1295400"/>
                  </a:lnTo>
                  <a:cubicBezTo>
                    <a:pt x="2287587" y="1166813"/>
                    <a:pt x="2289175" y="1038225"/>
                    <a:pt x="2290762" y="909638"/>
                  </a:cubicBezTo>
                  <a:lnTo>
                    <a:pt x="1371600" y="909638"/>
                  </a:lnTo>
                  <a:cubicBezTo>
                    <a:pt x="1155700" y="897732"/>
                    <a:pt x="1083468" y="894556"/>
                    <a:pt x="995362" y="838200"/>
                  </a:cubicBezTo>
                  <a:cubicBezTo>
                    <a:pt x="907256" y="781844"/>
                    <a:pt x="868362" y="711200"/>
                    <a:pt x="842962" y="571500"/>
                  </a:cubicBezTo>
                  <a:lnTo>
                    <a:pt x="842962" y="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5789022" y="3015340"/>
              <a:ext cx="2133600" cy="1219200"/>
            </a:xfrm>
            <a:prstGeom prst="ellipse">
              <a:avLst/>
            </a:prstGeom>
            <a:solidFill>
              <a:schemeClr val="bg1">
                <a:lumMod val="85000"/>
                <a:alpha val="4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rot="5400000">
              <a:off x="6592094" y="2933700"/>
              <a:ext cx="532606" cy="794"/>
            </a:xfrm>
            <a:prstGeom prst="straightConnector1">
              <a:avLst/>
            </a:prstGeom>
            <a:ln w="47625">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a:off x="6439694" y="4380706"/>
              <a:ext cx="532606" cy="794"/>
            </a:xfrm>
            <a:prstGeom prst="straightConnector1">
              <a:avLst/>
            </a:prstGeom>
            <a:ln w="34925">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7772400" y="3631474"/>
              <a:ext cx="532606" cy="794"/>
            </a:xfrm>
            <a:prstGeom prst="straightConnector1">
              <a:avLst/>
            </a:prstGeom>
            <a:ln w="34925">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a:off x="7620000" y="2818606"/>
              <a:ext cx="381794" cy="229394"/>
            </a:xfrm>
            <a:prstGeom prst="straightConnector1">
              <a:avLst/>
            </a:prstGeom>
            <a:ln w="22225">
              <a:solidFill>
                <a:schemeClr val="bg2">
                  <a:lumMod val="40000"/>
                  <a:lumOff val="60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400800" y="2514600"/>
              <a:ext cx="457200" cy="400110"/>
            </a:xfrm>
            <a:prstGeom prst="rect">
              <a:avLst/>
            </a:prstGeom>
            <a:noFill/>
          </p:spPr>
          <p:txBody>
            <a:bodyPr wrap="square" rtlCol="0">
              <a:spAutoFit/>
            </a:bodyPr>
            <a:lstStyle/>
            <a:p>
              <a:r>
                <a:rPr lang="en-US" sz="2000" i="1" smtClean="0">
                  <a:solidFill>
                    <a:srgbClr val="000000"/>
                  </a:solidFill>
                </a:rPr>
                <a:t>Q</a:t>
              </a:r>
              <a:r>
                <a:rPr lang="en-US" sz="2000" baseline="-25000" smtClean="0">
                  <a:solidFill>
                    <a:srgbClr val="000000"/>
                  </a:solidFill>
                </a:rPr>
                <a:t>H</a:t>
              </a:r>
              <a:endParaRPr lang="en-US" sz="2000" baseline="-25000">
                <a:solidFill>
                  <a:srgbClr val="000000"/>
                </a:solidFill>
              </a:endParaRPr>
            </a:p>
          </p:txBody>
        </p:sp>
        <p:sp>
          <p:nvSpPr>
            <p:cNvPr id="20" name="TextBox 19"/>
            <p:cNvSpPr txBox="1"/>
            <p:nvPr/>
          </p:nvSpPr>
          <p:spPr>
            <a:xfrm>
              <a:off x="7186748" y="4800600"/>
              <a:ext cx="533400" cy="400110"/>
            </a:xfrm>
            <a:prstGeom prst="rect">
              <a:avLst/>
            </a:prstGeom>
            <a:noFill/>
          </p:spPr>
          <p:txBody>
            <a:bodyPr wrap="square" rtlCol="0">
              <a:spAutoFit/>
            </a:bodyPr>
            <a:lstStyle/>
            <a:p>
              <a:r>
                <a:rPr lang="en-US" sz="2000" i="1" smtClean="0"/>
                <a:t>T</a:t>
              </a:r>
              <a:r>
                <a:rPr lang="en-US" sz="2000" baseline="-25000" smtClean="0"/>
                <a:t>L</a:t>
              </a:r>
              <a:endParaRPr lang="en-US" sz="2000" baseline="-25000"/>
            </a:p>
          </p:txBody>
        </p:sp>
        <p:sp>
          <p:nvSpPr>
            <p:cNvPr id="21" name="TextBox 20"/>
            <p:cNvSpPr txBox="1"/>
            <p:nvPr/>
          </p:nvSpPr>
          <p:spPr>
            <a:xfrm>
              <a:off x="7086600" y="1981200"/>
              <a:ext cx="457200" cy="400110"/>
            </a:xfrm>
            <a:prstGeom prst="rect">
              <a:avLst/>
            </a:prstGeom>
            <a:noFill/>
          </p:spPr>
          <p:txBody>
            <a:bodyPr wrap="square" rtlCol="0">
              <a:spAutoFit/>
            </a:bodyPr>
            <a:lstStyle/>
            <a:p>
              <a:r>
                <a:rPr lang="en-US" sz="2000" i="1" smtClean="0"/>
                <a:t>T</a:t>
              </a:r>
              <a:r>
                <a:rPr lang="en-US" sz="2000" baseline="-25000" smtClean="0"/>
                <a:t>H</a:t>
              </a:r>
              <a:endParaRPr lang="en-US" sz="2000" baseline="-25000"/>
            </a:p>
          </p:txBody>
        </p:sp>
        <p:sp>
          <p:nvSpPr>
            <p:cNvPr id="22" name="TextBox 21"/>
            <p:cNvSpPr txBox="1"/>
            <p:nvPr/>
          </p:nvSpPr>
          <p:spPr>
            <a:xfrm>
              <a:off x="6324600" y="4132701"/>
              <a:ext cx="457200" cy="400110"/>
            </a:xfrm>
            <a:prstGeom prst="rect">
              <a:avLst/>
            </a:prstGeom>
            <a:noFill/>
          </p:spPr>
          <p:txBody>
            <a:bodyPr wrap="square" rtlCol="0">
              <a:spAutoFit/>
            </a:bodyPr>
            <a:lstStyle/>
            <a:p>
              <a:r>
                <a:rPr lang="en-US" sz="2000" i="1" smtClean="0">
                  <a:solidFill>
                    <a:srgbClr val="000000"/>
                  </a:solidFill>
                </a:rPr>
                <a:t>Q</a:t>
              </a:r>
              <a:r>
                <a:rPr lang="en-US" sz="2000" baseline="-25000" smtClean="0">
                  <a:solidFill>
                    <a:srgbClr val="000000"/>
                  </a:solidFill>
                </a:rPr>
                <a:t>L</a:t>
              </a:r>
              <a:endParaRPr lang="en-US" sz="2000" baseline="-25000">
                <a:solidFill>
                  <a:srgbClr val="000000"/>
                </a:solidFill>
              </a:endParaRPr>
            </a:p>
          </p:txBody>
        </p:sp>
        <p:sp>
          <p:nvSpPr>
            <p:cNvPr id="23" name="TextBox 22"/>
            <p:cNvSpPr txBox="1"/>
            <p:nvPr/>
          </p:nvSpPr>
          <p:spPr>
            <a:xfrm>
              <a:off x="8270967" y="3429000"/>
              <a:ext cx="457200" cy="400110"/>
            </a:xfrm>
            <a:prstGeom prst="rect">
              <a:avLst/>
            </a:prstGeom>
            <a:noFill/>
          </p:spPr>
          <p:txBody>
            <a:bodyPr wrap="square" rtlCol="0">
              <a:spAutoFit/>
            </a:bodyPr>
            <a:lstStyle/>
            <a:p>
              <a:r>
                <a:rPr lang="en-US" sz="2000" i="1" smtClean="0">
                  <a:solidFill>
                    <a:srgbClr val="000000"/>
                  </a:solidFill>
                </a:rPr>
                <a:t>W</a:t>
              </a:r>
              <a:endParaRPr lang="en-US" sz="2000" baseline="-25000">
                <a:solidFill>
                  <a:srgbClr val="000000"/>
                </a:solidFill>
              </a:endParaRPr>
            </a:p>
          </p:txBody>
        </p:sp>
        <p:sp>
          <p:nvSpPr>
            <p:cNvPr id="24" name="TextBox 23"/>
            <p:cNvSpPr txBox="1"/>
            <p:nvPr/>
          </p:nvSpPr>
          <p:spPr>
            <a:xfrm>
              <a:off x="7872548" y="2449285"/>
              <a:ext cx="914400" cy="400110"/>
            </a:xfrm>
            <a:prstGeom prst="rect">
              <a:avLst/>
            </a:prstGeom>
            <a:noFill/>
          </p:spPr>
          <p:txBody>
            <a:bodyPr wrap="square" rtlCol="0">
              <a:spAutoFit/>
            </a:bodyPr>
            <a:lstStyle/>
            <a:p>
              <a:r>
                <a:rPr lang="en-US" sz="2000" i="1" smtClean="0">
                  <a:solidFill>
                    <a:schemeClr val="bg2">
                      <a:lumMod val="40000"/>
                      <a:lumOff val="60000"/>
                    </a:schemeClr>
                  </a:solidFill>
                </a:rPr>
                <a:t>engine</a:t>
              </a:r>
              <a:endParaRPr lang="en-US" sz="2000" baseline="-25000">
                <a:solidFill>
                  <a:schemeClr val="bg2">
                    <a:lumMod val="40000"/>
                    <a:lumOff val="60000"/>
                  </a:schemeClr>
                </a:solidFill>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The Carnot Cycle</a:t>
            </a:r>
            <a:endParaRPr lang="en-US">
              <a:solidFill>
                <a:srgbClr val="FFFF00"/>
              </a:solidFill>
            </a:endParaRPr>
          </a:p>
        </p:txBody>
      </p:sp>
      <p:sp>
        <p:nvSpPr>
          <p:cNvPr id="3" name="Content Placeholder 2"/>
          <p:cNvSpPr>
            <a:spLocks noGrp="1"/>
          </p:cNvSpPr>
          <p:nvPr>
            <p:ph sz="half" idx="1"/>
          </p:nvPr>
        </p:nvSpPr>
        <p:spPr>
          <a:xfrm>
            <a:off x="0" y="1600200"/>
            <a:ext cx="4419600" cy="5105400"/>
          </a:xfrm>
        </p:spPr>
        <p:txBody>
          <a:bodyPr>
            <a:normAutofit fontScale="92500" lnSpcReduction="10000"/>
          </a:bodyPr>
          <a:lstStyle/>
          <a:p>
            <a:r>
              <a:rPr lang="en-US" smtClean="0"/>
              <a:t>This is a model heat engine, using an ideal gas.  The cycle has </a:t>
            </a:r>
            <a:r>
              <a:rPr lang="en-US" smtClean="0">
                <a:solidFill>
                  <a:srgbClr val="FFFF00"/>
                </a:solidFill>
              </a:rPr>
              <a:t>four “legs”</a:t>
            </a:r>
            <a:r>
              <a:rPr lang="en-US" smtClean="0"/>
              <a:t>: along </a:t>
            </a:r>
            <a:r>
              <a:rPr lang="en-US" i="1" smtClean="0">
                <a:solidFill>
                  <a:srgbClr val="FFFF00"/>
                </a:solidFill>
              </a:rPr>
              <a:t>ab</a:t>
            </a:r>
            <a:r>
              <a:rPr lang="en-US" smtClean="0"/>
              <a:t>, an isothermal, the gas takes in heat </a:t>
            </a:r>
            <a:r>
              <a:rPr lang="en-US" i="1" smtClean="0"/>
              <a:t>Q</a:t>
            </a:r>
            <a:r>
              <a:rPr lang="en-US" baseline="-25000" smtClean="0"/>
              <a:t>H</a:t>
            </a:r>
            <a:r>
              <a:rPr lang="en-US" smtClean="0"/>
              <a:t> at </a:t>
            </a:r>
            <a:r>
              <a:rPr lang="en-US" i="1" smtClean="0"/>
              <a:t>T</a:t>
            </a:r>
            <a:r>
              <a:rPr lang="en-US" baseline="-25000" smtClean="0"/>
              <a:t>H</a:t>
            </a:r>
            <a:r>
              <a:rPr lang="en-US" smtClean="0"/>
              <a:t>.  </a:t>
            </a:r>
            <a:r>
              <a:rPr lang="en-US" i="1" smtClean="0">
                <a:solidFill>
                  <a:srgbClr val="FFFF00"/>
                </a:solidFill>
              </a:rPr>
              <a:t>bc</a:t>
            </a:r>
            <a:r>
              <a:rPr lang="en-US" smtClean="0"/>
              <a:t> is adiabatic expansion. The gas is delivering work along </a:t>
            </a:r>
            <a:r>
              <a:rPr lang="en-US" i="1" smtClean="0">
                <a:solidFill>
                  <a:srgbClr val="FFFF00"/>
                </a:solidFill>
              </a:rPr>
              <a:t>abc</a:t>
            </a:r>
            <a:r>
              <a:rPr lang="en-US" smtClean="0"/>
              <a:t>.</a:t>
            </a:r>
          </a:p>
          <a:p>
            <a:r>
              <a:rPr lang="en-US" i="1" smtClean="0">
                <a:solidFill>
                  <a:srgbClr val="FFFF00"/>
                </a:solidFill>
              </a:rPr>
              <a:t>cd </a:t>
            </a:r>
            <a:r>
              <a:rPr lang="en-US" smtClean="0"/>
              <a:t>is isothermal compression, losing heat </a:t>
            </a:r>
            <a:r>
              <a:rPr lang="en-US" i="1" smtClean="0"/>
              <a:t>Q</a:t>
            </a:r>
            <a:r>
              <a:rPr lang="en-US" baseline="-25000" smtClean="0"/>
              <a:t>L</a:t>
            </a:r>
            <a:r>
              <a:rPr lang="en-US" smtClean="0"/>
              <a:t> at </a:t>
            </a:r>
            <a:r>
              <a:rPr lang="en-US" i="1" smtClean="0"/>
              <a:t>T</a:t>
            </a:r>
            <a:r>
              <a:rPr lang="en-US" baseline="-25000" smtClean="0"/>
              <a:t>L</a:t>
            </a:r>
            <a:r>
              <a:rPr lang="en-US" smtClean="0"/>
              <a:t>, </a:t>
            </a:r>
            <a:r>
              <a:rPr lang="en-US" i="1" smtClean="0">
                <a:solidFill>
                  <a:srgbClr val="FFFF00"/>
                </a:solidFill>
              </a:rPr>
              <a:t>da</a:t>
            </a:r>
            <a:r>
              <a:rPr lang="en-US" smtClean="0"/>
              <a:t> is adiabatic compression. </a:t>
            </a:r>
          </a:p>
          <a:p>
            <a:r>
              <a:rPr lang="en-US" smtClean="0">
                <a:solidFill>
                  <a:srgbClr val="FFFF00"/>
                </a:solidFill>
              </a:rPr>
              <a:t>The work delivered equals the area inside the curve.</a:t>
            </a:r>
          </a:p>
          <a:p>
            <a:endParaRPr lang="en-US"/>
          </a:p>
        </p:txBody>
      </p:sp>
      <p:pic>
        <p:nvPicPr>
          <p:cNvPr id="5" name="Content Placeholder 4" descr="carnot.png"/>
          <p:cNvPicPr>
            <a:picLocks noGrp="1" noChangeAspect="1"/>
          </p:cNvPicPr>
          <p:nvPr>
            <p:ph sz="half" idx="2"/>
          </p:nvPr>
        </p:nvPicPr>
        <p:blipFill>
          <a:blip r:embed="rId3" cstate="print"/>
          <a:stretch>
            <a:fillRect/>
          </a:stretch>
        </p:blipFill>
        <p:spPr>
          <a:xfrm>
            <a:off x="4495801" y="1676400"/>
            <a:ext cx="4511402" cy="4216539"/>
          </a:xfrm>
        </p:spPr>
      </p:pic>
      <p:sp>
        <p:nvSpPr>
          <p:cNvPr id="6" name="TextBox 5"/>
          <p:cNvSpPr txBox="1"/>
          <p:nvPr/>
        </p:nvSpPr>
        <p:spPr>
          <a:xfrm>
            <a:off x="5651863" y="3071948"/>
            <a:ext cx="457200" cy="400110"/>
          </a:xfrm>
          <a:prstGeom prst="rect">
            <a:avLst/>
          </a:prstGeom>
          <a:noFill/>
        </p:spPr>
        <p:txBody>
          <a:bodyPr wrap="square" rtlCol="0">
            <a:spAutoFit/>
          </a:bodyPr>
          <a:lstStyle/>
          <a:p>
            <a:r>
              <a:rPr lang="en-US" sz="2000" i="1" smtClean="0">
                <a:solidFill>
                  <a:srgbClr val="000000"/>
                </a:solidFill>
              </a:rPr>
              <a:t>a</a:t>
            </a:r>
            <a:endParaRPr lang="en-US" sz="2000" i="1">
              <a:solidFill>
                <a:srgbClr val="000000"/>
              </a:solidFill>
            </a:endParaRPr>
          </a:p>
        </p:txBody>
      </p:sp>
      <p:sp>
        <p:nvSpPr>
          <p:cNvPr id="7" name="TextBox 6"/>
          <p:cNvSpPr txBox="1"/>
          <p:nvPr/>
        </p:nvSpPr>
        <p:spPr>
          <a:xfrm>
            <a:off x="6305003" y="3843142"/>
            <a:ext cx="457200" cy="400110"/>
          </a:xfrm>
          <a:prstGeom prst="rect">
            <a:avLst/>
          </a:prstGeom>
          <a:noFill/>
        </p:spPr>
        <p:txBody>
          <a:bodyPr wrap="square" rtlCol="0">
            <a:spAutoFit/>
          </a:bodyPr>
          <a:lstStyle/>
          <a:p>
            <a:r>
              <a:rPr lang="en-US" sz="2000" i="1" smtClean="0">
                <a:solidFill>
                  <a:srgbClr val="000000"/>
                </a:solidFill>
              </a:rPr>
              <a:t>b</a:t>
            </a:r>
            <a:endParaRPr lang="en-US" sz="2000" i="1">
              <a:solidFill>
                <a:srgbClr val="000000"/>
              </a:solidFill>
            </a:endParaRPr>
          </a:p>
        </p:txBody>
      </p:sp>
      <p:sp>
        <p:nvSpPr>
          <p:cNvPr id="8" name="TextBox 7"/>
          <p:cNvSpPr txBox="1"/>
          <p:nvPr/>
        </p:nvSpPr>
        <p:spPr>
          <a:xfrm>
            <a:off x="6096000" y="4311227"/>
            <a:ext cx="457200" cy="400110"/>
          </a:xfrm>
          <a:prstGeom prst="rect">
            <a:avLst/>
          </a:prstGeom>
          <a:noFill/>
        </p:spPr>
        <p:txBody>
          <a:bodyPr wrap="square" rtlCol="0">
            <a:spAutoFit/>
          </a:bodyPr>
          <a:lstStyle/>
          <a:p>
            <a:r>
              <a:rPr lang="en-US" sz="2000" i="1" smtClean="0">
                <a:solidFill>
                  <a:srgbClr val="000000"/>
                </a:solidFill>
              </a:rPr>
              <a:t>d</a:t>
            </a:r>
            <a:endParaRPr lang="en-US" sz="2000" i="1">
              <a:solidFill>
                <a:srgbClr val="000000"/>
              </a:solidFill>
            </a:endParaRPr>
          </a:p>
        </p:txBody>
      </p:sp>
      <p:sp>
        <p:nvSpPr>
          <p:cNvPr id="9" name="TextBox 8"/>
          <p:cNvSpPr txBox="1"/>
          <p:nvPr/>
        </p:nvSpPr>
        <p:spPr>
          <a:xfrm>
            <a:off x="7025641" y="4387427"/>
            <a:ext cx="457200" cy="400110"/>
          </a:xfrm>
          <a:prstGeom prst="rect">
            <a:avLst/>
          </a:prstGeom>
          <a:noFill/>
        </p:spPr>
        <p:txBody>
          <a:bodyPr wrap="square" rtlCol="0">
            <a:spAutoFit/>
          </a:bodyPr>
          <a:lstStyle/>
          <a:p>
            <a:r>
              <a:rPr lang="en-US" sz="2000" i="1" smtClean="0">
                <a:solidFill>
                  <a:srgbClr val="000000"/>
                </a:solidFill>
              </a:rPr>
              <a:t>c</a:t>
            </a:r>
            <a:endParaRPr lang="en-US" sz="2000" i="1">
              <a:solidFill>
                <a:srgbClr val="000000"/>
              </a:solidFill>
            </a:endParaRPr>
          </a:p>
        </p:txBody>
      </p:sp>
      <p:sp>
        <p:nvSpPr>
          <p:cNvPr id="10" name="TextBox 9">
            <a:hlinkClick r:id="rId4"/>
          </p:cNvPr>
          <p:cNvSpPr txBox="1"/>
          <p:nvPr/>
        </p:nvSpPr>
        <p:spPr>
          <a:xfrm>
            <a:off x="6172200" y="6019800"/>
            <a:ext cx="1371600" cy="400110"/>
          </a:xfrm>
          <a:prstGeom prst="rect">
            <a:avLst/>
          </a:prstGeom>
          <a:noFill/>
          <a:ln w="22225">
            <a:solidFill>
              <a:srgbClr val="FF0000"/>
            </a:solidFill>
          </a:ln>
        </p:spPr>
        <p:txBody>
          <a:bodyPr wrap="square" rtlCol="0">
            <a:spAutoFit/>
          </a:bodyPr>
          <a:lstStyle/>
          <a:p>
            <a:r>
              <a:rPr lang="en-US" sz="2000" smtClean="0"/>
              <a:t>Animation!</a:t>
            </a:r>
            <a:endParaRPr lang="en-US" sz="2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smtClean="0">
                <a:solidFill>
                  <a:srgbClr val="FFFF00"/>
                </a:solidFill>
              </a:rPr>
              <a:t>Carnot Efficiency</a:t>
            </a:r>
            <a:endParaRPr lang="en-US">
              <a:solidFill>
                <a:srgbClr val="FFFF00"/>
              </a:solidFill>
            </a:endParaRPr>
          </a:p>
        </p:txBody>
      </p:sp>
      <p:sp>
        <p:nvSpPr>
          <p:cNvPr id="3" name="Content Placeholder 2"/>
          <p:cNvSpPr>
            <a:spLocks noGrp="1"/>
          </p:cNvSpPr>
          <p:nvPr>
            <p:ph idx="1"/>
          </p:nvPr>
        </p:nvSpPr>
        <p:spPr>
          <a:xfrm>
            <a:off x="457200" y="1524000"/>
            <a:ext cx="8229600" cy="5105400"/>
          </a:xfrm>
        </p:spPr>
        <p:txBody>
          <a:bodyPr>
            <a:normAutofit fontScale="92500" lnSpcReduction="10000"/>
          </a:bodyPr>
          <a:lstStyle/>
          <a:p>
            <a:r>
              <a:rPr lang="en-US" smtClean="0"/>
              <a:t>Using the equations we have discussed for isotherms and adiabats, it can be proved that the efficiency of a perfect Carnot engine (no friction, slow motion to maintain thermal equilibrium at all times) depends only on the temperatures of the two reservoirs:</a:t>
            </a:r>
          </a:p>
          <a:p>
            <a:endParaRPr lang="en-US" smtClean="0"/>
          </a:p>
          <a:p>
            <a:endParaRPr lang="en-US" smtClean="0"/>
          </a:p>
          <a:p>
            <a:endParaRPr lang="en-US" sz="2800" smtClean="0"/>
          </a:p>
          <a:p>
            <a:r>
              <a:rPr lang="en-US" sz="2800" smtClean="0"/>
              <a:t>The derivation is straightforward algebra, and can be found </a:t>
            </a:r>
            <a:r>
              <a:rPr lang="en-US" sz="2800" smtClean="0">
                <a:hlinkClick r:id="rId4"/>
              </a:rPr>
              <a:t>here</a:t>
            </a:r>
            <a:r>
              <a:rPr lang="en-US" sz="2800" smtClean="0"/>
              <a:t>.</a:t>
            </a:r>
          </a:p>
          <a:p>
            <a:endParaRPr lang="en-US"/>
          </a:p>
        </p:txBody>
      </p:sp>
      <p:graphicFrame>
        <p:nvGraphicFramePr>
          <p:cNvPr id="4" name="Object 3"/>
          <p:cNvGraphicFramePr>
            <a:graphicFrameLocks noChangeAspect="1"/>
          </p:cNvGraphicFramePr>
          <p:nvPr/>
        </p:nvGraphicFramePr>
        <p:xfrm>
          <a:off x="1486534" y="4191000"/>
          <a:ext cx="5829300" cy="1054100"/>
        </p:xfrm>
        <a:graphic>
          <a:graphicData uri="http://schemas.openxmlformats.org/presentationml/2006/ole">
            <p:oleObj spid="_x0000_s148482" name="Equation" r:id="rId5" imgW="5829120" imgH="1054080" progId="Equation.DSMT4">
              <p:embed/>
            </p:oleObj>
          </a:graphicData>
        </a:graphic>
      </p:graphicFrame>
      <p:sp>
        <p:nvSpPr>
          <p:cNvPr id="5" name="Rectangle 4"/>
          <p:cNvSpPr/>
          <p:nvPr/>
        </p:nvSpPr>
        <p:spPr>
          <a:xfrm>
            <a:off x="1256211" y="4064726"/>
            <a:ext cx="6400800" cy="1295400"/>
          </a:xfrm>
          <a:prstGeom prst="rect">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6978" y="274638"/>
            <a:ext cx="8458200" cy="1143000"/>
          </a:xfrm>
        </p:spPr>
        <p:txBody>
          <a:bodyPr/>
          <a:lstStyle/>
          <a:p>
            <a:r>
              <a:rPr lang="en-US" smtClean="0">
                <a:solidFill>
                  <a:srgbClr val="FFFF00"/>
                </a:solidFill>
              </a:rPr>
              <a:t>Reversibility: a Carnot Refrigerator</a:t>
            </a:r>
            <a:endParaRPr lang="en-US">
              <a:solidFill>
                <a:srgbClr val="FFFF00"/>
              </a:solidFill>
            </a:endParaRPr>
          </a:p>
        </p:txBody>
      </p:sp>
      <p:sp>
        <p:nvSpPr>
          <p:cNvPr id="3" name="Content Placeholder 2"/>
          <p:cNvSpPr>
            <a:spLocks noGrp="1"/>
          </p:cNvSpPr>
          <p:nvPr>
            <p:ph sz="half" idx="1"/>
          </p:nvPr>
        </p:nvSpPr>
        <p:spPr>
          <a:xfrm>
            <a:off x="457200" y="1600200"/>
            <a:ext cx="5029200" cy="4876800"/>
          </a:xfrm>
        </p:spPr>
        <p:txBody>
          <a:bodyPr/>
          <a:lstStyle/>
          <a:p>
            <a:r>
              <a:rPr lang="en-US" smtClean="0">
                <a:solidFill>
                  <a:schemeClr val="bg1"/>
                </a:solidFill>
              </a:rPr>
              <a:t>Since each leg of the Carnot cycle is reversible, the whole cycle can be reversed to give a refrigerator: work is put in to take heat from a cold reservoir and deliver it to a hotter one.</a:t>
            </a:r>
          </a:p>
          <a:p>
            <a:pPr algn="ctr">
              <a:buNone/>
            </a:pPr>
            <a:r>
              <a:rPr lang="en-US" i="1" smtClean="0">
                <a:solidFill>
                  <a:srgbClr val="FFFF00"/>
                </a:solidFill>
              </a:rPr>
              <a:t>Q</a:t>
            </a:r>
            <a:r>
              <a:rPr lang="en-US" baseline="-25000" smtClean="0">
                <a:solidFill>
                  <a:srgbClr val="FFFF00"/>
                </a:solidFill>
              </a:rPr>
              <a:t>H</a:t>
            </a:r>
            <a:r>
              <a:rPr lang="en-US" smtClean="0">
                <a:solidFill>
                  <a:srgbClr val="FFFF00"/>
                </a:solidFill>
              </a:rPr>
              <a:t> = </a:t>
            </a:r>
            <a:r>
              <a:rPr lang="en-US" i="1" smtClean="0">
                <a:solidFill>
                  <a:srgbClr val="FFFF00"/>
                </a:solidFill>
              </a:rPr>
              <a:t>Q</a:t>
            </a:r>
            <a:r>
              <a:rPr lang="en-US" baseline="-25000" smtClean="0">
                <a:solidFill>
                  <a:srgbClr val="FFFF00"/>
                </a:solidFill>
              </a:rPr>
              <a:t>L</a:t>
            </a:r>
            <a:r>
              <a:rPr lang="en-US" smtClean="0">
                <a:solidFill>
                  <a:srgbClr val="FFFF00"/>
                </a:solidFill>
              </a:rPr>
              <a:t> + </a:t>
            </a:r>
            <a:r>
              <a:rPr lang="en-US" i="1" smtClean="0">
                <a:solidFill>
                  <a:srgbClr val="FFFF00"/>
                </a:solidFill>
              </a:rPr>
              <a:t>W.</a:t>
            </a:r>
          </a:p>
          <a:p>
            <a:r>
              <a:rPr lang="en-US" smtClean="0"/>
              <a:t>The</a:t>
            </a:r>
            <a:r>
              <a:rPr lang="en-US" smtClean="0">
                <a:solidFill>
                  <a:srgbClr val="FFFF00"/>
                </a:solidFill>
              </a:rPr>
              <a:t> coefficient of performance </a:t>
            </a:r>
            <a:r>
              <a:rPr lang="en-US" smtClean="0"/>
              <a:t> is defined as </a:t>
            </a:r>
          </a:p>
          <a:p>
            <a:pPr algn="ctr">
              <a:buNone/>
            </a:pPr>
            <a:r>
              <a:rPr lang="en-US" smtClean="0">
                <a:solidFill>
                  <a:srgbClr val="FFFF00"/>
                </a:solidFill>
              </a:rPr>
              <a:t>COP = </a:t>
            </a:r>
            <a:r>
              <a:rPr lang="en-US" i="1" smtClean="0">
                <a:solidFill>
                  <a:srgbClr val="FFFF00"/>
                </a:solidFill>
              </a:rPr>
              <a:t>Q</a:t>
            </a:r>
            <a:r>
              <a:rPr lang="en-US" baseline="-25000" smtClean="0">
                <a:solidFill>
                  <a:srgbClr val="FFFF00"/>
                </a:solidFill>
              </a:rPr>
              <a:t>L</a:t>
            </a:r>
            <a:r>
              <a:rPr lang="en-US" smtClean="0">
                <a:solidFill>
                  <a:srgbClr val="FFFF00"/>
                </a:solidFill>
              </a:rPr>
              <a:t>/</a:t>
            </a:r>
            <a:r>
              <a:rPr lang="en-US" i="1" smtClean="0">
                <a:solidFill>
                  <a:srgbClr val="FFFF00"/>
                </a:solidFill>
              </a:rPr>
              <a:t>W</a:t>
            </a:r>
            <a:r>
              <a:rPr lang="en-US" smtClean="0">
                <a:solidFill>
                  <a:srgbClr val="FFFF00"/>
                </a:solidFill>
              </a:rPr>
              <a:t>. </a:t>
            </a:r>
            <a:endParaRPr lang="en-US">
              <a:solidFill>
                <a:srgbClr val="FFFF00"/>
              </a:solidFill>
            </a:endParaRPr>
          </a:p>
        </p:txBody>
      </p:sp>
      <p:sp>
        <p:nvSpPr>
          <p:cNvPr id="4" name="Content Placeholder 3"/>
          <p:cNvSpPr>
            <a:spLocks noGrp="1"/>
          </p:cNvSpPr>
          <p:nvPr>
            <p:ph sz="half" idx="2"/>
          </p:nvPr>
        </p:nvSpPr>
        <p:spPr>
          <a:xfrm>
            <a:off x="5257800" y="1600200"/>
            <a:ext cx="3886200" cy="4525963"/>
          </a:xfrm>
        </p:spPr>
        <p:txBody>
          <a:bodyPr/>
          <a:lstStyle/>
          <a:p>
            <a:r>
              <a:rPr lang="en-US" smtClean="0">
                <a:solidFill>
                  <a:schemeClr val="bg2">
                    <a:lumMod val="50000"/>
                  </a:schemeClr>
                </a:solidFill>
              </a:rPr>
              <a:t>z</a:t>
            </a:r>
            <a:endParaRPr lang="en-US">
              <a:solidFill>
                <a:schemeClr val="bg2">
                  <a:lumMod val="50000"/>
                </a:schemeClr>
              </a:solidFill>
            </a:endParaRPr>
          </a:p>
        </p:txBody>
      </p:sp>
      <p:grpSp>
        <p:nvGrpSpPr>
          <p:cNvPr id="7" name="Group 24"/>
          <p:cNvGrpSpPr/>
          <p:nvPr/>
        </p:nvGrpSpPr>
        <p:grpSpPr>
          <a:xfrm>
            <a:off x="5765074" y="1905000"/>
            <a:ext cx="3010989" cy="3424644"/>
            <a:chOff x="5789022" y="1905000"/>
            <a:chExt cx="3010989" cy="3424644"/>
          </a:xfrm>
        </p:grpSpPr>
        <p:sp>
          <p:nvSpPr>
            <p:cNvPr id="5" name="Rectangle 4"/>
            <p:cNvSpPr/>
            <p:nvPr/>
          </p:nvSpPr>
          <p:spPr>
            <a:xfrm>
              <a:off x="5943600" y="1905000"/>
              <a:ext cx="1828800" cy="6096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6019800" y="4720044"/>
              <a:ext cx="1828800" cy="6096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6396038" y="2514601"/>
              <a:ext cx="2290762" cy="2209800"/>
            </a:xfrm>
            <a:custGeom>
              <a:avLst/>
              <a:gdLst>
                <a:gd name="connsiteX0" fmla="*/ 842962 w 2290762"/>
                <a:gd name="connsiteY0" fmla="*/ 95250 h 1928813"/>
                <a:gd name="connsiteX1" fmla="*/ 0 w 2290762"/>
                <a:gd name="connsiteY1" fmla="*/ 95250 h 1928813"/>
                <a:gd name="connsiteX2" fmla="*/ 4762 w 2290762"/>
                <a:gd name="connsiteY2" fmla="*/ 1928813 h 1928813"/>
                <a:gd name="connsiteX3" fmla="*/ 457200 w 2290762"/>
                <a:gd name="connsiteY3" fmla="*/ 1924050 h 1928813"/>
                <a:gd name="connsiteX4" fmla="*/ 457200 w 2290762"/>
                <a:gd name="connsiteY4" fmla="*/ 1004888 h 1928813"/>
                <a:gd name="connsiteX5" fmla="*/ 590550 w 2290762"/>
                <a:gd name="connsiteY5" fmla="*/ 1190625 h 1928813"/>
                <a:gd name="connsiteX6" fmla="*/ 842962 w 2290762"/>
                <a:gd name="connsiteY6" fmla="*/ 1262063 h 1928813"/>
                <a:gd name="connsiteX7" fmla="*/ 1371600 w 2290762"/>
                <a:gd name="connsiteY7" fmla="*/ 1390650 h 1928813"/>
                <a:gd name="connsiteX8" fmla="*/ 2286000 w 2290762"/>
                <a:gd name="connsiteY8" fmla="*/ 1390650 h 1928813"/>
                <a:gd name="connsiteX9" fmla="*/ 2290762 w 2290762"/>
                <a:gd name="connsiteY9" fmla="*/ 1004888 h 1928813"/>
                <a:gd name="connsiteX10" fmla="*/ 1371600 w 2290762"/>
                <a:gd name="connsiteY10" fmla="*/ 1004888 h 1928813"/>
                <a:gd name="connsiteX11" fmla="*/ 966787 w 2290762"/>
                <a:gd name="connsiteY11" fmla="*/ 895350 h 1928813"/>
                <a:gd name="connsiteX12" fmla="*/ 842962 w 2290762"/>
                <a:gd name="connsiteY12" fmla="*/ 666750 h 1928813"/>
                <a:gd name="connsiteX13" fmla="*/ 842962 w 2290762"/>
                <a:gd name="connsiteY13" fmla="*/ 95250 h 192881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842962 w 2290762"/>
                <a:gd name="connsiteY6" fmla="*/ 1166813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66787 w 2290762"/>
                <a:gd name="connsiteY11" fmla="*/ 8001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842962 w 2290762"/>
                <a:gd name="connsiteY6" fmla="*/ 1166813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66787 w 2290762"/>
                <a:gd name="connsiteY11" fmla="*/ 8001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66787 w 2290762"/>
                <a:gd name="connsiteY11" fmla="*/ 8001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7620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8429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8429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8429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8429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8429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8429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1371600 w 2290762"/>
                <a:gd name="connsiteY6" fmla="*/ 1295400 h 1833563"/>
                <a:gd name="connsiteX7" fmla="*/ 2286000 w 2290762"/>
                <a:gd name="connsiteY7" fmla="*/ 1295400 h 1833563"/>
                <a:gd name="connsiteX8" fmla="*/ 2290762 w 2290762"/>
                <a:gd name="connsiteY8" fmla="*/ 909638 h 1833563"/>
                <a:gd name="connsiteX9" fmla="*/ 1371600 w 2290762"/>
                <a:gd name="connsiteY9" fmla="*/ 909638 h 1833563"/>
                <a:gd name="connsiteX10" fmla="*/ 995362 w 2290762"/>
                <a:gd name="connsiteY10" fmla="*/ 838200 h 1833563"/>
                <a:gd name="connsiteX11" fmla="*/ 842962 w 2290762"/>
                <a:gd name="connsiteY11" fmla="*/ 571500 h 1833563"/>
                <a:gd name="connsiteX12" fmla="*/ 842962 w 2290762"/>
                <a:gd name="connsiteY12"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766762 w 2290762"/>
                <a:gd name="connsiteY5" fmla="*/ 1219200 h 1833563"/>
                <a:gd name="connsiteX6" fmla="*/ 1371600 w 2290762"/>
                <a:gd name="connsiteY6" fmla="*/ 1295400 h 1833563"/>
                <a:gd name="connsiteX7" fmla="*/ 2286000 w 2290762"/>
                <a:gd name="connsiteY7" fmla="*/ 1295400 h 1833563"/>
                <a:gd name="connsiteX8" fmla="*/ 2290762 w 2290762"/>
                <a:gd name="connsiteY8" fmla="*/ 909638 h 1833563"/>
                <a:gd name="connsiteX9" fmla="*/ 1371600 w 2290762"/>
                <a:gd name="connsiteY9" fmla="*/ 909638 h 1833563"/>
                <a:gd name="connsiteX10" fmla="*/ 995362 w 2290762"/>
                <a:gd name="connsiteY10" fmla="*/ 838200 h 1833563"/>
                <a:gd name="connsiteX11" fmla="*/ 842962 w 2290762"/>
                <a:gd name="connsiteY11" fmla="*/ 571500 h 1833563"/>
                <a:gd name="connsiteX12" fmla="*/ 842962 w 2290762"/>
                <a:gd name="connsiteY12"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766762 w 2290762"/>
                <a:gd name="connsiteY5" fmla="*/ 1219200 h 1833563"/>
                <a:gd name="connsiteX6" fmla="*/ 1371600 w 2290762"/>
                <a:gd name="connsiteY6" fmla="*/ 1295400 h 1833563"/>
                <a:gd name="connsiteX7" fmla="*/ 2286000 w 2290762"/>
                <a:gd name="connsiteY7" fmla="*/ 1295400 h 1833563"/>
                <a:gd name="connsiteX8" fmla="*/ 2290762 w 2290762"/>
                <a:gd name="connsiteY8" fmla="*/ 909638 h 1833563"/>
                <a:gd name="connsiteX9" fmla="*/ 1371600 w 2290762"/>
                <a:gd name="connsiteY9" fmla="*/ 909638 h 1833563"/>
                <a:gd name="connsiteX10" fmla="*/ 995362 w 2290762"/>
                <a:gd name="connsiteY10" fmla="*/ 838200 h 1833563"/>
                <a:gd name="connsiteX11" fmla="*/ 842962 w 2290762"/>
                <a:gd name="connsiteY11" fmla="*/ 571500 h 1833563"/>
                <a:gd name="connsiteX12" fmla="*/ 842962 w 2290762"/>
                <a:gd name="connsiteY12"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766762 w 2290762"/>
                <a:gd name="connsiteY5" fmla="*/ 1219200 h 1833563"/>
                <a:gd name="connsiteX6" fmla="*/ 1371600 w 2290762"/>
                <a:gd name="connsiteY6" fmla="*/ 1295400 h 1833563"/>
                <a:gd name="connsiteX7" fmla="*/ 2286000 w 2290762"/>
                <a:gd name="connsiteY7" fmla="*/ 1295400 h 1833563"/>
                <a:gd name="connsiteX8" fmla="*/ 2290762 w 2290762"/>
                <a:gd name="connsiteY8" fmla="*/ 909638 h 1833563"/>
                <a:gd name="connsiteX9" fmla="*/ 1371600 w 2290762"/>
                <a:gd name="connsiteY9" fmla="*/ 909638 h 1833563"/>
                <a:gd name="connsiteX10" fmla="*/ 995362 w 2290762"/>
                <a:gd name="connsiteY10" fmla="*/ 838200 h 1833563"/>
                <a:gd name="connsiteX11" fmla="*/ 842962 w 2290762"/>
                <a:gd name="connsiteY11" fmla="*/ 571500 h 1833563"/>
                <a:gd name="connsiteX12" fmla="*/ 842962 w 2290762"/>
                <a:gd name="connsiteY12"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766762 w 2290762"/>
                <a:gd name="connsiteY5" fmla="*/ 1219200 h 1833563"/>
                <a:gd name="connsiteX6" fmla="*/ 1371600 w 2290762"/>
                <a:gd name="connsiteY6" fmla="*/ 1295400 h 1833563"/>
                <a:gd name="connsiteX7" fmla="*/ 2286000 w 2290762"/>
                <a:gd name="connsiteY7" fmla="*/ 1295400 h 1833563"/>
                <a:gd name="connsiteX8" fmla="*/ 2290762 w 2290762"/>
                <a:gd name="connsiteY8" fmla="*/ 909638 h 1833563"/>
                <a:gd name="connsiteX9" fmla="*/ 1371600 w 2290762"/>
                <a:gd name="connsiteY9" fmla="*/ 909638 h 1833563"/>
                <a:gd name="connsiteX10" fmla="*/ 995362 w 2290762"/>
                <a:gd name="connsiteY10" fmla="*/ 838200 h 1833563"/>
                <a:gd name="connsiteX11" fmla="*/ 842962 w 2290762"/>
                <a:gd name="connsiteY11" fmla="*/ 571500 h 1833563"/>
                <a:gd name="connsiteX12" fmla="*/ 842962 w 2290762"/>
                <a:gd name="connsiteY12" fmla="*/ 0 h 1833563"/>
                <a:gd name="connsiteX0" fmla="*/ 842962 w 2290762"/>
                <a:gd name="connsiteY0" fmla="*/ 0 h 2209800"/>
                <a:gd name="connsiteX1" fmla="*/ 0 w 2290762"/>
                <a:gd name="connsiteY1" fmla="*/ 0 h 2209800"/>
                <a:gd name="connsiteX2" fmla="*/ 4762 w 2290762"/>
                <a:gd name="connsiteY2" fmla="*/ 2209800 h 2209800"/>
                <a:gd name="connsiteX3" fmla="*/ 457200 w 2290762"/>
                <a:gd name="connsiteY3" fmla="*/ 1828800 h 2209800"/>
                <a:gd name="connsiteX4" fmla="*/ 457200 w 2290762"/>
                <a:gd name="connsiteY4" fmla="*/ 909638 h 2209800"/>
                <a:gd name="connsiteX5" fmla="*/ 766762 w 2290762"/>
                <a:gd name="connsiteY5" fmla="*/ 1219200 h 2209800"/>
                <a:gd name="connsiteX6" fmla="*/ 1371600 w 2290762"/>
                <a:gd name="connsiteY6" fmla="*/ 1295400 h 2209800"/>
                <a:gd name="connsiteX7" fmla="*/ 2286000 w 2290762"/>
                <a:gd name="connsiteY7" fmla="*/ 1295400 h 2209800"/>
                <a:gd name="connsiteX8" fmla="*/ 2290762 w 2290762"/>
                <a:gd name="connsiteY8" fmla="*/ 909638 h 2209800"/>
                <a:gd name="connsiteX9" fmla="*/ 1371600 w 2290762"/>
                <a:gd name="connsiteY9" fmla="*/ 909638 h 2209800"/>
                <a:gd name="connsiteX10" fmla="*/ 995362 w 2290762"/>
                <a:gd name="connsiteY10" fmla="*/ 838200 h 2209800"/>
                <a:gd name="connsiteX11" fmla="*/ 842962 w 2290762"/>
                <a:gd name="connsiteY11" fmla="*/ 571500 h 2209800"/>
                <a:gd name="connsiteX12" fmla="*/ 842962 w 2290762"/>
                <a:gd name="connsiteY12" fmla="*/ 0 h 2209800"/>
                <a:gd name="connsiteX0" fmla="*/ 842962 w 2290762"/>
                <a:gd name="connsiteY0" fmla="*/ 0 h 2209800"/>
                <a:gd name="connsiteX1" fmla="*/ 0 w 2290762"/>
                <a:gd name="connsiteY1" fmla="*/ 0 h 2209800"/>
                <a:gd name="connsiteX2" fmla="*/ 4762 w 2290762"/>
                <a:gd name="connsiteY2" fmla="*/ 2209800 h 2209800"/>
                <a:gd name="connsiteX3" fmla="*/ 461962 w 2290762"/>
                <a:gd name="connsiteY3" fmla="*/ 2209799 h 2209800"/>
                <a:gd name="connsiteX4" fmla="*/ 457200 w 2290762"/>
                <a:gd name="connsiteY4" fmla="*/ 909638 h 2209800"/>
                <a:gd name="connsiteX5" fmla="*/ 766762 w 2290762"/>
                <a:gd name="connsiteY5" fmla="*/ 1219200 h 2209800"/>
                <a:gd name="connsiteX6" fmla="*/ 1371600 w 2290762"/>
                <a:gd name="connsiteY6" fmla="*/ 1295400 h 2209800"/>
                <a:gd name="connsiteX7" fmla="*/ 2286000 w 2290762"/>
                <a:gd name="connsiteY7" fmla="*/ 1295400 h 2209800"/>
                <a:gd name="connsiteX8" fmla="*/ 2290762 w 2290762"/>
                <a:gd name="connsiteY8" fmla="*/ 909638 h 2209800"/>
                <a:gd name="connsiteX9" fmla="*/ 1371600 w 2290762"/>
                <a:gd name="connsiteY9" fmla="*/ 909638 h 2209800"/>
                <a:gd name="connsiteX10" fmla="*/ 995362 w 2290762"/>
                <a:gd name="connsiteY10" fmla="*/ 838200 h 2209800"/>
                <a:gd name="connsiteX11" fmla="*/ 842962 w 2290762"/>
                <a:gd name="connsiteY11" fmla="*/ 571500 h 2209800"/>
                <a:gd name="connsiteX12" fmla="*/ 842962 w 2290762"/>
                <a:gd name="connsiteY12" fmla="*/ 0 h 2209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90762" h="2209800">
                  <a:moveTo>
                    <a:pt x="842962" y="0"/>
                  </a:moveTo>
                  <a:lnTo>
                    <a:pt x="0" y="0"/>
                  </a:lnTo>
                  <a:cubicBezTo>
                    <a:pt x="1587" y="611188"/>
                    <a:pt x="3175" y="1598612"/>
                    <a:pt x="4762" y="2209800"/>
                  </a:cubicBezTo>
                  <a:lnTo>
                    <a:pt x="461962" y="2209799"/>
                  </a:lnTo>
                  <a:cubicBezTo>
                    <a:pt x="460375" y="1776412"/>
                    <a:pt x="458787" y="1343025"/>
                    <a:pt x="457200" y="909638"/>
                  </a:cubicBezTo>
                  <a:cubicBezTo>
                    <a:pt x="508794" y="808038"/>
                    <a:pt x="557212" y="1159668"/>
                    <a:pt x="766762" y="1219200"/>
                  </a:cubicBezTo>
                  <a:cubicBezTo>
                    <a:pt x="976312" y="1278732"/>
                    <a:pt x="1092994" y="1270000"/>
                    <a:pt x="1371600" y="1295400"/>
                  </a:cubicBezTo>
                  <a:lnTo>
                    <a:pt x="2286000" y="1295400"/>
                  </a:lnTo>
                  <a:cubicBezTo>
                    <a:pt x="2287587" y="1166813"/>
                    <a:pt x="2289175" y="1038225"/>
                    <a:pt x="2290762" y="909638"/>
                  </a:cubicBezTo>
                  <a:lnTo>
                    <a:pt x="1371600" y="909638"/>
                  </a:lnTo>
                  <a:cubicBezTo>
                    <a:pt x="1155700" y="897732"/>
                    <a:pt x="1083468" y="894556"/>
                    <a:pt x="995362" y="838200"/>
                  </a:cubicBezTo>
                  <a:cubicBezTo>
                    <a:pt x="907256" y="781844"/>
                    <a:pt x="868362" y="711200"/>
                    <a:pt x="842962" y="571500"/>
                  </a:cubicBezTo>
                  <a:lnTo>
                    <a:pt x="842962" y="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5789022" y="3015340"/>
              <a:ext cx="2133600" cy="1219200"/>
            </a:xfrm>
            <a:prstGeom prst="ellipse">
              <a:avLst/>
            </a:prstGeom>
            <a:solidFill>
              <a:schemeClr val="bg1">
                <a:lumMod val="85000"/>
                <a:alpha val="4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rot="16200000" flipV="1">
              <a:off x="6644346" y="2933700"/>
              <a:ext cx="532606" cy="794"/>
            </a:xfrm>
            <a:prstGeom prst="straightConnector1">
              <a:avLst/>
            </a:prstGeom>
            <a:ln w="47625">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16200000" flipV="1">
              <a:off x="6439694" y="4380706"/>
              <a:ext cx="532606" cy="794"/>
            </a:xfrm>
            <a:prstGeom prst="straightConnector1">
              <a:avLst/>
            </a:prstGeom>
            <a:ln w="34925">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7772400" y="3631474"/>
              <a:ext cx="532606" cy="794"/>
            </a:xfrm>
            <a:prstGeom prst="straightConnector1">
              <a:avLst/>
            </a:prstGeom>
            <a:ln w="34925">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a:off x="7620000" y="2818606"/>
              <a:ext cx="381794" cy="229394"/>
            </a:xfrm>
            <a:prstGeom prst="straightConnector1">
              <a:avLst/>
            </a:prstGeom>
            <a:ln w="22225">
              <a:solidFill>
                <a:schemeClr val="bg2">
                  <a:lumMod val="40000"/>
                  <a:lumOff val="60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400800" y="2514600"/>
              <a:ext cx="457200" cy="400110"/>
            </a:xfrm>
            <a:prstGeom prst="rect">
              <a:avLst/>
            </a:prstGeom>
            <a:noFill/>
          </p:spPr>
          <p:txBody>
            <a:bodyPr wrap="square" rtlCol="0">
              <a:spAutoFit/>
            </a:bodyPr>
            <a:lstStyle/>
            <a:p>
              <a:r>
                <a:rPr lang="en-US" sz="2000" i="1" smtClean="0">
                  <a:solidFill>
                    <a:srgbClr val="000000"/>
                  </a:solidFill>
                </a:rPr>
                <a:t>Q</a:t>
              </a:r>
              <a:r>
                <a:rPr lang="en-US" sz="2000" baseline="-25000" smtClean="0">
                  <a:solidFill>
                    <a:srgbClr val="000000"/>
                  </a:solidFill>
                </a:rPr>
                <a:t>H</a:t>
              </a:r>
              <a:endParaRPr lang="en-US" sz="2000" baseline="-25000">
                <a:solidFill>
                  <a:srgbClr val="000000"/>
                </a:solidFill>
              </a:endParaRPr>
            </a:p>
          </p:txBody>
        </p:sp>
        <p:sp>
          <p:nvSpPr>
            <p:cNvPr id="20" name="TextBox 19"/>
            <p:cNvSpPr txBox="1"/>
            <p:nvPr/>
          </p:nvSpPr>
          <p:spPr>
            <a:xfrm>
              <a:off x="7186748" y="4800600"/>
              <a:ext cx="533400" cy="400110"/>
            </a:xfrm>
            <a:prstGeom prst="rect">
              <a:avLst/>
            </a:prstGeom>
            <a:noFill/>
          </p:spPr>
          <p:txBody>
            <a:bodyPr wrap="square" rtlCol="0">
              <a:spAutoFit/>
            </a:bodyPr>
            <a:lstStyle/>
            <a:p>
              <a:r>
                <a:rPr lang="en-US" sz="2000" i="1" smtClean="0"/>
                <a:t>T</a:t>
              </a:r>
              <a:r>
                <a:rPr lang="en-US" sz="2000" baseline="-25000" smtClean="0"/>
                <a:t>L</a:t>
              </a:r>
              <a:endParaRPr lang="en-US" sz="2000" baseline="-25000"/>
            </a:p>
          </p:txBody>
        </p:sp>
        <p:sp>
          <p:nvSpPr>
            <p:cNvPr id="21" name="TextBox 20"/>
            <p:cNvSpPr txBox="1"/>
            <p:nvPr/>
          </p:nvSpPr>
          <p:spPr>
            <a:xfrm>
              <a:off x="7086600" y="1981200"/>
              <a:ext cx="457200" cy="400110"/>
            </a:xfrm>
            <a:prstGeom prst="rect">
              <a:avLst/>
            </a:prstGeom>
            <a:noFill/>
          </p:spPr>
          <p:txBody>
            <a:bodyPr wrap="square" rtlCol="0">
              <a:spAutoFit/>
            </a:bodyPr>
            <a:lstStyle/>
            <a:p>
              <a:r>
                <a:rPr lang="en-US" sz="2000" i="1" smtClean="0"/>
                <a:t>T</a:t>
              </a:r>
              <a:r>
                <a:rPr lang="en-US" sz="2000" baseline="-25000" smtClean="0"/>
                <a:t>H</a:t>
              </a:r>
              <a:endParaRPr lang="en-US" sz="2000" baseline="-25000"/>
            </a:p>
          </p:txBody>
        </p:sp>
        <p:sp>
          <p:nvSpPr>
            <p:cNvPr id="22" name="TextBox 21"/>
            <p:cNvSpPr txBox="1"/>
            <p:nvPr/>
          </p:nvSpPr>
          <p:spPr>
            <a:xfrm>
              <a:off x="6324600" y="4132701"/>
              <a:ext cx="457200" cy="400110"/>
            </a:xfrm>
            <a:prstGeom prst="rect">
              <a:avLst/>
            </a:prstGeom>
            <a:noFill/>
          </p:spPr>
          <p:txBody>
            <a:bodyPr wrap="square" rtlCol="0">
              <a:spAutoFit/>
            </a:bodyPr>
            <a:lstStyle/>
            <a:p>
              <a:r>
                <a:rPr lang="en-US" sz="2000" i="1" smtClean="0">
                  <a:solidFill>
                    <a:srgbClr val="000000"/>
                  </a:solidFill>
                </a:rPr>
                <a:t>Q</a:t>
              </a:r>
              <a:r>
                <a:rPr lang="en-US" sz="2000" baseline="-25000" smtClean="0">
                  <a:solidFill>
                    <a:srgbClr val="000000"/>
                  </a:solidFill>
                </a:rPr>
                <a:t>L</a:t>
              </a:r>
              <a:endParaRPr lang="en-US" sz="2000" baseline="-25000">
                <a:solidFill>
                  <a:srgbClr val="000000"/>
                </a:solidFill>
              </a:endParaRPr>
            </a:p>
          </p:txBody>
        </p:sp>
        <p:sp>
          <p:nvSpPr>
            <p:cNvPr id="23" name="TextBox 22"/>
            <p:cNvSpPr txBox="1"/>
            <p:nvPr/>
          </p:nvSpPr>
          <p:spPr>
            <a:xfrm>
              <a:off x="8270967" y="3429000"/>
              <a:ext cx="457200" cy="400110"/>
            </a:xfrm>
            <a:prstGeom prst="rect">
              <a:avLst/>
            </a:prstGeom>
            <a:noFill/>
          </p:spPr>
          <p:txBody>
            <a:bodyPr wrap="square" rtlCol="0">
              <a:spAutoFit/>
            </a:bodyPr>
            <a:lstStyle/>
            <a:p>
              <a:r>
                <a:rPr lang="en-US" sz="2000" i="1" smtClean="0">
                  <a:solidFill>
                    <a:srgbClr val="000000"/>
                  </a:solidFill>
                </a:rPr>
                <a:t>W</a:t>
              </a:r>
              <a:endParaRPr lang="en-US" sz="2000" baseline="-25000">
                <a:solidFill>
                  <a:srgbClr val="000000"/>
                </a:solidFill>
              </a:endParaRPr>
            </a:p>
          </p:txBody>
        </p:sp>
        <p:sp>
          <p:nvSpPr>
            <p:cNvPr id="24" name="TextBox 23"/>
            <p:cNvSpPr txBox="1"/>
            <p:nvPr/>
          </p:nvSpPr>
          <p:spPr>
            <a:xfrm>
              <a:off x="7885611" y="2475411"/>
              <a:ext cx="914400" cy="400110"/>
            </a:xfrm>
            <a:prstGeom prst="rect">
              <a:avLst/>
            </a:prstGeom>
            <a:noFill/>
          </p:spPr>
          <p:txBody>
            <a:bodyPr wrap="square" rtlCol="0">
              <a:spAutoFit/>
            </a:bodyPr>
            <a:lstStyle/>
            <a:p>
              <a:r>
                <a:rPr lang="en-US" sz="2000" i="1" smtClean="0">
                  <a:solidFill>
                    <a:schemeClr val="bg2">
                      <a:lumMod val="40000"/>
                      <a:lumOff val="60000"/>
                    </a:schemeClr>
                  </a:solidFill>
                </a:rPr>
                <a:t>fridge</a:t>
              </a:r>
              <a:endParaRPr lang="en-US" sz="2000" baseline="-25000">
                <a:solidFill>
                  <a:schemeClr val="bg2">
                    <a:lumMod val="40000"/>
                    <a:lumOff val="60000"/>
                  </a:schemeClr>
                </a:solidFill>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fontScale="90000"/>
          </a:bodyPr>
          <a:lstStyle/>
          <a:p>
            <a:r>
              <a:rPr lang="en-US" smtClean="0">
                <a:solidFill>
                  <a:srgbClr val="FFFF00"/>
                </a:solidFill>
              </a:rPr>
              <a:t>No Engine Can Beat Carnot for Efficiency</a:t>
            </a:r>
            <a:endParaRPr lang="en-US">
              <a:solidFill>
                <a:srgbClr val="FFFF00"/>
              </a:solidFill>
            </a:endParaRPr>
          </a:p>
        </p:txBody>
      </p:sp>
      <p:sp>
        <p:nvSpPr>
          <p:cNvPr id="3" name="Content Placeholder 2"/>
          <p:cNvSpPr>
            <a:spLocks noGrp="1"/>
          </p:cNvSpPr>
          <p:nvPr>
            <p:ph idx="1"/>
          </p:nvPr>
        </p:nvSpPr>
        <p:spPr/>
        <p:txBody>
          <a:bodyPr>
            <a:normAutofit fontScale="92500" lnSpcReduction="10000"/>
          </a:bodyPr>
          <a:lstStyle/>
          <a:p>
            <a:r>
              <a:rPr lang="en-US" smtClean="0"/>
              <a:t>If an engine could be devised taking </a:t>
            </a:r>
            <a:r>
              <a:rPr lang="en-US" i="1" smtClean="0"/>
              <a:t>Q</a:t>
            </a:r>
            <a:r>
              <a:rPr lang="en-US" baseline="-25000" smtClean="0"/>
              <a:t>H</a:t>
            </a:r>
            <a:r>
              <a:rPr lang="en-US" smtClean="0"/>
              <a:t> from the hot reservoir at </a:t>
            </a:r>
            <a:r>
              <a:rPr lang="en-US" i="1" smtClean="0"/>
              <a:t>T</a:t>
            </a:r>
            <a:r>
              <a:rPr lang="en-US" baseline="-25000" smtClean="0"/>
              <a:t>H</a:t>
            </a:r>
            <a:r>
              <a:rPr lang="en-US" smtClean="0"/>
              <a:t> and delivering </a:t>
            </a:r>
            <a:r>
              <a:rPr lang="en-US" i="1" smtClean="0"/>
              <a:t>W</a:t>
            </a:r>
            <a:r>
              <a:rPr lang="en-US" smtClean="0"/>
              <a:t> + </a:t>
            </a:r>
            <a:r>
              <a:rPr lang="el-GR" smtClean="0"/>
              <a:t>Δ</a:t>
            </a:r>
            <a:r>
              <a:rPr lang="en-US" smtClean="0"/>
              <a:t> of work, depositing </a:t>
            </a:r>
            <a:r>
              <a:rPr lang="en-US" i="1" smtClean="0"/>
              <a:t>Q</a:t>
            </a:r>
            <a:r>
              <a:rPr lang="en-US" baseline="-25000" smtClean="0"/>
              <a:t>L</a:t>
            </a:r>
            <a:r>
              <a:rPr lang="en-US" smtClean="0"/>
              <a:t> – </a:t>
            </a:r>
            <a:r>
              <a:rPr lang="el-GR" smtClean="0"/>
              <a:t>Δ</a:t>
            </a:r>
            <a:r>
              <a:rPr lang="en-US" smtClean="0"/>
              <a:t> at </a:t>
            </a:r>
            <a:r>
              <a:rPr lang="en-US" i="1" smtClean="0"/>
              <a:t>T</a:t>
            </a:r>
            <a:r>
              <a:rPr lang="en-US" baseline="-25000" smtClean="0"/>
              <a:t>L</a:t>
            </a:r>
            <a:r>
              <a:rPr lang="en-US" smtClean="0"/>
              <a:t>, where </a:t>
            </a:r>
            <a:r>
              <a:rPr lang="en-US" i="1" smtClean="0"/>
              <a:t>W</a:t>
            </a:r>
            <a:r>
              <a:rPr lang="en-US" smtClean="0"/>
              <a:t>, </a:t>
            </a:r>
            <a:r>
              <a:rPr lang="en-US" i="1" smtClean="0"/>
              <a:t>Q</a:t>
            </a:r>
            <a:r>
              <a:rPr lang="en-US" baseline="-25000" smtClean="0"/>
              <a:t>L</a:t>
            </a:r>
            <a:r>
              <a:rPr lang="en-US" smtClean="0"/>
              <a:t> are the Carnot values, then it could be hooked to a Carnot refrigerator, which would use </a:t>
            </a:r>
            <a:r>
              <a:rPr lang="en-US" i="1" smtClean="0"/>
              <a:t>W</a:t>
            </a:r>
            <a:r>
              <a:rPr lang="en-US" smtClean="0"/>
              <a:t> of its output to take </a:t>
            </a:r>
            <a:r>
              <a:rPr lang="en-US" i="1" smtClean="0"/>
              <a:t>Q</a:t>
            </a:r>
            <a:r>
              <a:rPr lang="en-US" baseline="-25000" smtClean="0"/>
              <a:t>L </a:t>
            </a:r>
            <a:r>
              <a:rPr lang="en-US" smtClean="0"/>
              <a:t>from the lower reservoir and deposit </a:t>
            </a:r>
            <a:r>
              <a:rPr lang="en-US" i="1" smtClean="0"/>
              <a:t>Q</a:t>
            </a:r>
            <a:r>
              <a:rPr lang="en-US" baseline="-25000" smtClean="0"/>
              <a:t>H</a:t>
            </a:r>
            <a:r>
              <a:rPr lang="en-US" smtClean="0"/>
              <a:t> in the upper.</a:t>
            </a:r>
          </a:p>
          <a:p>
            <a:r>
              <a:rPr lang="en-US" smtClean="0"/>
              <a:t>The net result of the coupled engine-refrigerator is to take heat </a:t>
            </a:r>
            <a:r>
              <a:rPr lang="el-GR" smtClean="0"/>
              <a:t>Δ</a:t>
            </a:r>
            <a:r>
              <a:rPr lang="en-US" smtClean="0"/>
              <a:t> from the lower reservoir and deliver it as work, contradicting the Second Law.</a:t>
            </a:r>
            <a:endParaRPr lang="en-US"/>
          </a:p>
        </p:txBody>
      </p:sp>
    </p:spTree>
  </p:cSld>
  <p:clrMapOvr>
    <a:masterClrMapping/>
  </p:clrMapOvr>
</p:sld>
</file>

<file path=ppt/theme/theme1.xml><?xml version="1.0" encoding="utf-8"?>
<a:theme xmlns:a="http://schemas.openxmlformats.org/drawingml/2006/main" name="Office Theme">
  <a:themeElements>
    <a:clrScheme name="1425">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27916</TotalTime>
  <Words>650</Words>
  <Application>Microsoft Office PowerPoint</Application>
  <PresentationFormat>On-screen Show (4:3)</PresentationFormat>
  <Paragraphs>73</Paragraphs>
  <Slides>10</Slides>
  <Notes>10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Office Theme</vt:lpstr>
      <vt:lpstr>Equation</vt:lpstr>
      <vt:lpstr>The Second Law of Thermodynamics: Heat Engines</vt:lpstr>
      <vt:lpstr>The First Law of Thermodynamics</vt:lpstr>
      <vt:lpstr>The Second Law of Thermodynamics</vt:lpstr>
      <vt:lpstr>Heat, Work and Waste in a Heat Engine</vt:lpstr>
      <vt:lpstr>Efficiency of a Heat Engine</vt:lpstr>
      <vt:lpstr>The Carnot Cycle</vt:lpstr>
      <vt:lpstr>Carnot Efficiency</vt:lpstr>
      <vt:lpstr>Reversibility: a Carnot Refrigerator</vt:lpstr>
      <vt:lpstr>No Engine Can Beat Carnot for Efficiency</vt:lpstr>
      <vt:lpstr>One Big Diesel Engine…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More about Momentum</dc:title>
  <dc:creator>Michael</dc:creator>
  <cp:lastModifiedBy>Michael</cp:lastModifiedBy>
  <cp:revision>454</cp:revision>
  <dcterms:created xsi:type="dcterms:W3CDTF">2010-03-01T20:42:02Z</dcterms:created>
  <dcterms:modified xsi:type="dcterms:W3CDTF">2010-06-18T14:26:04Z</dcterms:modified>
</cp:coreProperties>
</file>