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7" r:id="rId2"/>
    <p:sldId id="272" r:id="rId3"/>
    <p:sldId id="273" r:id="rId4"/>
    <p:sldId id="274" r:id="rId5"/>
    <p:sldId id="277" r:id="rId6"/>
    <p:sldId id="278" r:id="rId7"/>
    <p:sldId id="279" r:id="rId8"/>
    <p:sldId id="280" r:id="rId9"/>
    <p:sldId id="282" r:id="rId10"/>
    <p:sldId id="283" r:id="rId11"/>
    <p:sldId id="285" r:id="rId12"/>
    <p:sldId id="284" r:id="rId13"/>
    <p:sldId id="286" r:id="rId14"/>
    <p:sldId id="287" r:id="rId15"/>
    <p:sldId id="288" r:id="rId16"/>
    <p:sldId id="289" r:id="rId17"/>
    <p:sldId id="291" r:id="rId18"/>
    <p:sldId id="290" r:id="rId19"/>
    <p:sldId id="292" r:id="rId20"/>
    <p:sldId id="293" r:id="rId21"/>
    <p:sldId id="294" r:id="rId22"/>
    <p:sldId id="295" r:id="rId23"/>
    <p:sldId id="296" r:id="rId24"/>
    <p:sldId id="297" r:id="rId25"/>
    <p:sldId id="298" r:id="rId26"/>
    <p:sldId id="299" r:id="rId27"/>
    <p:sldId id="302" r:id="rId28"/>
    <p:sldId id="303" r:id="rId29"/>
    <p:sldId id="304" r:id="rId30"/>
    <p:sldId id="300"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94332C"/>
    <a:srgbClr val="4D4D4D"/>
    <a:srgbClr val="DC7A30"/>
    <a:srgbClr val="800000"/>
    <a:srgbClr val="CC6600"/>
    <a:srgbClr val="FF99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167" autoAdjust="0"/>
  </p:normalViewPr>
  <p:slideViewPr>
    <p:cSldViewPr>
      <p:cViewPr varScale="1">
        <p:scale>
          <a:sx n="72" d="100"/>
          <a:sy n="72" d="100"/>
        </p:scale>
        <p:origin x="-110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ichael\AppData\Local\Temp\PV.xls"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sz="850" b="1" i="0" u="none" strike="noStrike" baseline="0">
                <a:solidFill>
                  <a:srgbClr val="000000"/>
                </a:solidFill>
                <a:latin typeface="Arial"/>
                <a:ea typeface="Arial"/>
                <a:cs typeface="Arial"/>
              </a:defRPr>
            </a:pPr>
            <a:r>
              <a:rPr lang="en-US" sz="1200"/>
              <a:t>Isotherms and Adiabats for One Mole</a:t>
            </a:r>
          </a:p>
        </c:rich>
      </c:tx>
      <c:layout>
        <c:manualLayout>
          <c:xMode val="edge"/>
          <c:yMode val="edge"/>
          <c:x val="0.26190675960586951"/>
          <c:y val="6.908205553253223E-2"/>
        </c:manualLayout>
      </c:layout>
      <c:spPr>
        <a:noFill/>
        <a:ln w="25400">
          <a:noFill/>
        </a:ln>
      </c:spPr>
    </c:title>
    <c:plotArea>
      <c:layout>
        <c:manualLayout>
          <c:layoutTarget val="inner"/>
          <c:xMode val="edge"/>
          <c:yMode val="edge"/>
          <c:x val="0.13532125246520721"/>
          <c:y val="0.16997167138810187"/>
          <c:w val="0.81422109534150189"/>
          <c:h val="0.65155807365439355"/>
        </c:manualLayout>
      </c:layout>
      <c:scatterChart>
        <c:scatterStyle val="lineMarker"/>
        <c:ser>
          <c:idx val="0"/>
          <c:order val="0"/>
          <c:spPr>
            <a:ln w="38100">
              <a:solidFill>
                <a:srgbClr val="FF0000"/>
              </a:solidFill>
              <a:prstDash val="solid"/>
            </a:ln>
          </c:spPr>
          <c:marker>
            <c:symbol val="none"/>
          </c:marker>
          <c:xVal>
            <c:numRef>
              <c:f>'Isotherms &amp;Adiabats'!$B$51:$B$233</c:f>
              <c:numCache>
                <c:formatCode>General</c:formatCode>
                <c:ptCount val="183"/>
                <c:pt idx="0">
                  <c:v>2</c:v>
                </c:pt>
                <c:pt idx="1">
                  <c:v>2.04</c:v>
                </c:pt>
                <c:pt idx="2">
                  <c:v>2.08</c:v>
                </c:pt>
                <c:pt idx="3">
                  <c:v>2.12</c:v>
                </c:pt>
                <c:pt idx="4">
                  <c:v>2.16</c:v>
                </c:pt>
                <c:pt idx="5">
                  <c:v>2.2000000000000002</c:v>
                </c:pt>
                <c:pt idx="6">
                  <c:v>2.2400000000000002</c:v>
                </c:pt>
                <c:pt idx="7">
                  <c:v>2.2800000000000002</c:v>
                </c:pt>
                <c:pt idx="8">
                  <c:v>2.3200000000000003</c:v>
                </c:pt>
                <c:pt idx="9">
                  <c:v>2.3600000000000003</c:v>
                </c:pt>
                <c:pt idx="10">
                  <c:v>2.4000000000000004</c:v>
                </c:pt>
                <c:pt idx="11">
                  <c:v>2.4400000000000004</c:v>
                </c:pt>
                <c:pt idx="12">
                  <c:v>2.4800000000000004</c:v>
                </c:pt>
                <c:pt idx="13">
                  <c:v>2.5200000000000005</c:v>
                </c:pt>
                <c:pt idx="14">
                  <c:v>2.5600000000000005</c:v>
                </c:pt>
                <c:pt idx="15">
                  <c:v>2.6000000000000005</c:v>
                </c:pt>
                <c:pt idx="16">
                  <c:v>2.6400000000000006</c:v>
                </c:pt>
                <c:pt idx="17">
                  <c:v>2.6800000000000006</c:v>
                </c:pt>
                <c:pt idx="18">
                  <c:v>2.7200000000000006</c:v>
                </c:pt>
                <c:pt idx="19">
                  <c:v>2.7600000000000011</c:v>
                </c:pt>
                <c:pt idx="20">
                  <c:v>2.8000000000000007</c:v>
                </c:pt>
                <c:pt idx="21">
                  <c:v>2.8400000000000007</c:v>
                </c:pt>
                <c:pt idx="22">
                  <c:v>2.8800000000000008</c:v>
                </c:pt>
                <c:pt idx="23">
                  <c:v>2.9200000000000008</c:v>
                </c:pt>
                <c:pt idx="24">
                  <c:v>2.9600000000000009</c:v>
                </c:pt>
                <c:pt idx="25">
                  <c:v>3.0000000000000009</c:v>
                </c:pt>
                <c:pt idx="26">
                  <c:v>3.0400000000000009</c:v>
                </c:pt>
                <c:pt idx="27">
                  <c:v>3.080000000000001</c:v>
                </c:pt>
                <c:pt idx="28">
                  <c:v>3.120000000000001</c:v>
                </c:pt>
                <c:pt idx="29">
                  <c:v>3.160000000000001</c:v>
                </c:pt>
                <c:pt idx="30">
                  <c:v>3.2000000000000011</c:v>
                </c:pt>
                <c:pt idx="31">
                  <c:v>3.2400000000000011</c:v>
                </c:pt>
                <c:pt idx="32">
                  <c:v>3.2800000000000011</c:v>
                </c:pt>
                <c:pt idx="33">
                  <c:v>3.3200000000000007</c:v>
                </c:pt>
                <c:pt idx="34">
                  <c:v>3.3600000000000008</c:v>
                </c:pt>
                <c:pt idx="35">
                  <c:v>3.4000000000000008</c:v>
                </c:pt>
                <c:pt idx="36">
                  <c:v>3.4400000000000013</c:v>
                </c:pt>
                <c:pt idx="37">
                  <c:v>3.4800000000000013</c:v>
                </c:pt>
                <c:pt idx="38">
                  <c:v>3.5200000000000014</c:v>
                </c:pt>
                <c:pt idx="39">
                  <c:v>3.5600000000000014</c:v>
                </c:pt>
                <c:pt idx="40">
                  <c:v>3.6000000000000014</c:v>
                </c:pt>
                <c:pt idx="41">
                  <c:v>3.6400000000000015</c:v>
                </c:pt>
                <c:pt idx="42">
                  <c:v>3.6800000000000015</c:v>
                </c:pt>
                <c:pt idx="43">
                  <c:v>3.7200000000000015</c:v>
                </c:pt>
                <c:pt idx="44">
                  <c:v>3.7600000000000016</c:v>
                </c:pt>
                <c:pt idx="45">
                  <c:v>3.8000000000000007</c:v>
                </c:pt>
                <c:pt idx="46">
                  <c:v>3.8400000000000007</c:v>
                </c:pt>
                <c:pt idx="47">
                  <c:v>3.8800000000000017</c:v>
                </c:pt>
                <c:pt idx="48">
                  <c:v>3.9200000000000017</c:v>
                </c:pt>
                <c:pt idx="49">
                  <c:v>3.9600000000000017</c:v>
                </c:pt>
                <c:pt idx="50">
                  <c:v>4.0000000000000018</c:v>
                </c:pt>
                <c:pt idx="51">
                  <c:v>4.0400000000000018</c:v>
                </c:pt>
                <c:pt idx="52">
                  <c:v>4.0800000000000018</c:v>
                </c:pt>
                <c:pt idx="53">
                  <c:v>4.1199999999999966</c:v>
                </c:pt>
                <c:pt idx="54">
                  <c:v>4.1599999999999975</c:v>
                </c:pt>
                <c:pt idx="55">
                  <c:v>4.200000000000002</c:v>
                </c:pt>
                <c:pt idx="56">
                  <c:v>4.240000000000002</c:v>
                </c:pt>
                <c:pt idx="57">
                  <c:v>4.280000000000002</c:v>
                </c:pt>
                <c:pt idx="58">
                  <c:v>4.3199999999999985</c:v>
                </c:pt>
                <c:pt idx="59">
                  <c:v>4.3599999999999985</c:v>
                </c:pt>
                <c:pt idx="60">
                  <c:v>4.4000000000000021</c:v>
                </c:pt>
                <c:pt idx="61">
                  <c:v>4.4400000000000022</c:v>
                </c:pt>
                <c:pt idx="62">
                  <c:v>4.4800000000000022</c:v>
                </c:pt>
                <c:pt idx="63">
                  <c:v>4.5200000000000005</c:v>
                </c:pt>
                <c:pt idx="64">
                  <c:v>4.5600000000000005</c:v>
                </c:pt>
                <c:pt idx="65">
                  <c:v>4.6000000000000005</c:v>
                </c:pt>
                <c:pt idx="66">
                  <c:v>4.6400000000000015</c:v>
                </c:pt>
                <c:pt idx="67">
                  <c:v>4.6800000000000015</c:v>
                </c:pt>
                <c:pt idx="68">
                  <c:v>4.7200000000000015</c:v>
                </c:pt>
                <c:pt idx="69">
                  <c:v>4.7600000000000025</c:v>
                </c:pt>
                <c:pt idx="70">
                  <c:v>4.8000000000000025</c:v>
                </c:pt>
                <c:pt idx="71">
                  <c:v>4.8400000000000025</c:v>
                </c:pt>
                <c:pt idx="72">
                  <c:v>4.8800000000000026</c:v>
                </c:pt>
                <c:pt idx="73">
                  <c:v>4.9200000000000026</c:v>
                </c:pt>
                <c:pt idx="74">
                  <c:v>4.9600000000000026</c:v>
                </c:pt>
                <c:pt idx="75">
                  <c:v>5.0000000000000027</c:v>
                </c:pt>
                <c:pt idx="76">
                  <c:v>5.0400000000000027</c:v>
                </c:pt>
                <c:pt idx="77">
                  <c:v>5.0800000000000027</c:v>
                </c:pt>
                <c:pt idx="78">
                  <c:v>5.1199999999999966</c:v>
                </c:pt>
                <c:pt idx="79">
                  <c:v>5.1599999999999975</c:v>
                </c:pt>
                <c:pt idx="80">
                  <c:v>5.2000000000000028</c:v>
                </c:pt>
                <c:pt idx="81">
                  <c:v>5.2400000000000029</c:v>
                </c:pt>
                <c:pt idx="82">
                  <c:v>5.2800000000000029</c:v>
                </c:pt>
                <c:pt idx="83">
                  <c:v>5.3199999999999985</c:v>
                </c:pt>
                <c:pt idx="84">
                  <c:v>5.3599999999999985</c:v>
                </c:pt>
                <c:pt idx="85">
                  <c:v>5.400000000000003</c:v>
                </c:pt>
                <c:pt idx="86">
                  <c:v>5.4400000000000031</c:v>
                </c:pt>
                <c:pt idx="87">
                  <c:v>5.4800000000000031</c:v>
                </c:pt>
                <c:pt idx="88">
                  <c:v>5.5200000000000005</c:v>
                </c:pt>
                <c:pt idx="89">
                  <c:v>5.5600000000000005</c:v>
                </c:pt>
                <c:pt idx="90">
                  <c:v>5.6000000000000005</c:v>
                </c:pt>
                <c:pt idx="91">
                  <c:v>5.6400000000000015</c:v>
                </c:pt>
                <c:pt idx="92">
                  <c:v>5.6800000000000015</c:v>
                </c:pt>
                <c:pt idx="93">
                  <c:v>5.7200000000000015</c:v>
                </c:pt>
                <c:pt idx="94">
                  <c:v>5.7600000000000025</c:v>
                </c:pt>
                <c:pt idx="95">
                  <c:v>5.8000000000000025</c:v>
                </c:pt>
                <c:pt idx="96">
                  <c:v>5.8400000000000025</c:v>
                </c:pt>
                <c:pt idx="97">
                  <c:v>5.8800000000000026</c:v>
                </c:pt>
                <c:pt idx="98">
                  <c:v>5.9200000000000035</c:v>
                </c:pt>
                <c:pt idx="99">
                  <c:v>5.9600000000000035</c:v>
                </c:pt>
                <c:pt idx="100">
                  <c:v>6.0000000000000036</c:v>
                </c:pt>
                <c:pt idx="101">
                  <c:v>6.0400000000000036</c:v>
                </c:pt>
                <c:pt idx="102">
                  <c:v>6.0800000000000036</c:v>
                </c:pt>
                <c:pt idx="103">
                  <c:v>6.1199999999999966</c:v>
                </c:pt>
                <c:pt idx="104">
                  <c:v>6.1599999999999975</c:v>
                </c:pt>
                <c:pt idx="105">
                  <c:v>6.2000000000000037</c:v>
                </c:pt>
                <c:pt idx="106">
                  <c:v>6.2400000000000038</c:v>
                </c:pt>
                <c:pt idx="107">
                  <c:v>6.2800000000000038</c:v>
                </c:pt>
                <c:pt idx="108">
                  <c:v>6.3199999999999985</c:v>
                </c:pt>
                <c:pt idx="109">
                  <c:v>6.3599999999999985</c:v>
                </c:pt>
                <c:pt idx="110">
                  <c:v>6.4000000000000039</c:v>
                </c:pt>
                <c:pt idx="111">
                  <c:v>6.4400000000000039</c:v>
                </c:pt>
                <c:pt idx="112">
                  <c:v>6.4800000000000084</c:v>
                </c:pt>
                <c:pt idx="113">
                  <c:v>6.520000000000004</c:v>
                </c:pt>
                <c:pt idx="114">
                  <c:v>6.5600000000000041</c:v>
                </c:pt>
                <c:pt idx="115">
                  <c:v>6.6000000000000041</c:v>
                </c:pt>
                <c:pt idx="116">
                  <c:v>6.6400000000000041</c:v>
                </c:pt>
                <c:pt idx="117">
                  <c:v>6.6800000000000042</c:v>
                </c:pt>
                <c:pt idx="118">
                  <c:v>6.7200000000000042</c:v>
                </c:pt>
                <c:pt idx="119">
                  <c:v>6.7600000000000042</c:v>
                </c:pt>
                <c:pt idx="120">
                  <c:v>6.8000000000000043</c:v>
                </c:pt>
                <c:pt idx="121">
                  <c:v>6.8400000000000043</c:v>
                </c:pt>
                <c:pt idx="122">
                  <c:v>6.8800000000000043</c:v>
                </c:pt>
                <c:pt idx="123">
                  <c:v>6.9200000000000044</c:v>
                </c:pt>
                <c:pt idx="124">
                  <c:v>6.9600000000000044</c:v>
                </c:pt>
                <c:pt idx="125">
                  <c:v>7.0000000000000044</c:v>
                </c:pt>
                <c:pt idx="126">
                  <c:v>7.0400000000000054</c:v>
                </c:pt>
                <c:pt idx="127">
                  <c:v>7.0800000000000054</c:v>
                </c:pt>
                <c:pt idx="128">
                  <c:v>7.1200000000000045</c:v>
                </c:pt>
                <c:pt idx="129">
                  <c:v>7.1600000000000046</c:v>
                </c:pt>
                <c:pt idx="130">
                  <c:v>7.2000000000000064</c:v>
                </c:pt>
                <c:pt idx="131">
                  <c:v>7.2400000000000064</c:v>
                </c:pt>
                <c:pt idx="132">
                  <c:v>7.2800000000000074</c:v>
                </c:pt>
                <c:pt idx="133">
                  <c:v>7.3200000000000047</c:v>
                </c:pt>
                <c:pt idx="134">
                  <c:v>7.3600000000000048</c:v>
                </c:pt>
                <c:pt idx="135">
                  <c:v>7.4000000000000083</c:v>
                </c:pt>
                <c:pt idx="136">
                  <c:v>7.4400000000000084</c:v>
                </c:pt>
                <c:pt idx="137">
                  <c:v>7.4800000000000084</c:v>
                </c:pt>
                <c:pt idx="138">
                  <c:v>7.5200000000000049</c:v>
                </c:pt>
                <c:pt idx="139">
                  <c:v>7.5600000000000049</c:v>
                </c:pt>
                <c:pt idx="140">
                  <c:v>7.600000000000005</c:v>
                </c:pt>
                <c:pt idx="141">
                  <c:v>7.640000000000005</c:v>
                </c:pt>
                <c:pt idx="142">
                  <c:v>7.680000000000005</c:v>
                </c:pt>
                <c:pt idx="143">
                  <c:v>7.7200000000000051</c:v>
                </c:pt>
                <c:pt idx="144">
                  <c:v>7.7600000000000051</c:v>
                </c:pt>
                <c:pt idx="145">
                  <c:v>7.8000000000000052</c:v>
                </c:pt>
                <c:pt idx="146">
                  <c:v>7.8400000000000052</c:v>
                </c:pt>
                <c:pt idx="147">
                  <c:v>7.8800000000000052</c:v>
                </c:pt>
                <c:pt idx="148">
                  <c:v>7.9200000000000053</c:v>
                </c:pt>
                <c:pt idx="149">
                  <c:v>7.9600000000000053</c:v>
                </c:pt>
                <c:pt idx="150">
                  <c:v>8.0000000000000053</c:v>
                </c:pt>
                <c:pt idx="151">
                  <c:v>8.0400000000000009</c:v>
                </c:pt>
                <c:pt idx="152">
                  <c:v>8.0800000000000036</c:v>
                </c:pt>
                <c:pt idx="153">
                  <c:v>8.120000000000001</c:v>
                </c:pt>
                <c:pt idx="154">
                  <c:v>8.1600000000000037</c:v>
                </c:pt>
                <c:pt idx="155">
                  <c:v>8.2000000000000011</c:v>
                </c:pt>
                <c:pt idx="156">
                  <c:v>8.2399999999999984</c:v>
                </c:pt>
                <c:pt idx="157">
                  <c:v>8.2800000000000011</c:v>
                </c:pt>
                <c:pt idx="158">
                  <c:v>8.3200000000000021</c:v>
                </c:pt>
                <c:pt idx="159">
                  <c:v>8.3600000000000048</c:v>
                </c:pt>
                <c:pt idx="160">
                  <c:v>8.4000000000000021</c:v>
                </c:pt>
                <c:pt idx="161">
                  <c:v>8.44</c:v>
                </c:pt>
                <c:pt idx="162">
                  <c:v>8.4800000000000022</c:v>
                </c:pt>
                <c:pt idx="163">
                  <c:v>8.52</c:v>
                </c:pt>
                <c:pt idx="164">
                  <c:v>8.56</c:v>
                </c:pt>
                <c:pt idx="165">
                  <c:v>8.6000000000000014</c:v>
                </c:pt>
                <c:pt idx="166">
                  <c:v>8.64</c:v>
                </c:pt>
                <c:pt idx="167">
                  <c:v>8.6800000000000015</c:v>
                </c:pt>
                <c:pt idx="168">
                  <c:v>8.7200000000000024</c:v>
                </c:pt>
                <c:pt idx="169">
                  <c:v>8.7600000000000016</c:v>
                </c:pt>
                <c:pt idx="170">
                  <c:v>8.8000000000000025</c:v>
                </c:pt>
                <c:pt idx="171">
                  <c:v>8.8400000000000016</c:v>
                </c:pt>
                <c:pt idx="172">
                  <c:v>8.8800000000000008</c:v>
                </c:pt>
                <c:pt idx="173">
                  <c:v>8.9200000000000017</c:v>
                </c:pt>
                <c:pt idx="174">
                  <c:v>8.9600000000000026</c:v>
                </c:pt>
                <c:pt idx="175">
                  <c:v>9.0000000000000018</c:v>
                </c:pt>
                <c:pt idx="176">
                  <c:v>9.0399999999999867</c:v>
                </c:pt>
                <c:pt idx="177">
                  <c:v>9.0800000000000018</c:v>
                </c:pt>
                <c:pt idx="178">
                  <c:v>9.1199999999999868</c:v>
                </c:pt>
                <c:pt idx="179">
                  <c:v>9.1600000000000019</c:v>
                </c:pt>
                <c:pt idx="180">
                  <c:v>9.1999999999999797</c:v>
                </c:pt>
                <c:pt idx="181">
                  <c:v>9.2399999999999807</c:v>
                </c:pt>
                <c:pt idx="182">
                  <c:v>9.2799999999999798</c:v>
                </c:pt>
              </c:numCache>
            </c:numRef>
          </c:xVal>
          <c:yVal>
            <c:numRef>
              <c:f>'Isotherms &amp;Adiabats'!$C$51:$C$233</c:f>
              <c:numCache>
                <c:formatCode>General</c:formatCode>
                <c:ptCount val="183"/>
                <c:pt idx="0">
                  <c:v>15.311650000000002</c:v>
                </c:pt>
                <c:pt idx="1">
                  <c:v>15.011421568627453</c:v>
                </c:pt>
                <c:pt idx="2">
                  <c:v>14.722740384615387</c:v>
                </c:pt>
                <c:pt idx="3">
                  <c:v>14.444952830188686</c:v>
                </c:pt>
                <c:pt idx="4">
                  <c:v>14.177453703703705</c:v>
                </c:pt>
                <c:pt idx="5">
                  <c:v>13.919681818181836</c:v>
                </c:pt>
                <c:pt idx="6">
                  <c:v>13.671116071428571</c:v>
                </c:pt>
                <c:pt idx="7">
                  <c:v>13.43127192982454</c:v>
                </c:pt>
                <c:pt idx="8">
                  <c:v>13.199698275862072</c:v>
                </c:pt>
                <c:pt idx="9">
                  <c:v>12.975974576271186</c:v>
                </c:pt>
                <c:pt idx="10">
                  <c:v>12.759708333333332</c:v>
                </c:pt>
                <c:pt idx="11">
                  <c:v>12.550532786885274</c:v>
                </c:pt>
                <c:pt idx="12">
                  <c:v>12.348104838709702</c:v>
                </c:pt>
                <c:pt idx="13">
                  <c:v>12.152103174603173</c:v>
                </c:pt>
                <c:pt idx="14">
                  <c:v>11.962226562500016</c:v>
                </c:pt>
                <c:pt idx="15">
                  <c:v>11.778192307692303</c:v>
                </c:pt>
                <c:pt idx="16">
                  <c:v>11.599734848484868</c:v>
                </c:pt>
                <c:pt idx="17">
                  <c:v>11.426604477611956</c:v>
                </c:pt>
                <c:pt idx="18">
                  <c:v>11.258566176470588</c:v>
                </c:pt>
                <c:pt idx="19">
                  <c:v>11.095398550724655</c:v>
                </c:pt>
                <c:pt idx="20">
                  <c:v>10.936892857142873</c:v>
                </c:pt>
                <c:pt idx="21">
                  <c:v>10.782852112676055</c:v>
                </c:pt>
                <c:pt idx="22">
                  <c:v>10.633090277777777</c:v>
                </c:pt>
                <c:pt idx="23">
                  <c:v>10.487431506849342</c:v>
                </c:pt>
                <c:pt idx="24">
                  <c:v>10.345709459459474</c:v>
                </c:pt>
                <c:pt idx="25">
                  <c:v>10.207766666666664</c:v>
                </c:pt>
                <c:pt idx="26">
                  <c:v>10.073453947368424</c:v>
                </c:pt>
                <c:pt idx="27">
                  <c:v>9.9426298701298705</c:v>
                </c:pt>
                <c:pt idx="28">
                  <c:v>9.8151602564102731</c:v>
                </c:pt>
                <c:pt idx="29">
                  <c:v>9.6909177215189839</c:v>
                </c:pt>
                <c:pt idx="30">
                  <c:v>9.5697812500000179</c:v>
                </c:pt>
                <c:pt idx="31">
                  <c:v>9.4516358024691556</c:v>
                </c:pt>
                <c:pt idx="32">
                  <c:v>9.3363719512194923</c:v>
                </c:pt>
                <c:pt idx="33">
                  <c:v>9.2238855421686718</c:v>
                </c:pt>
                <c:pt idx="34">
                  <c:v>9.1140773809523541</c:v>
                </c:pt>
                <c:pt idx="35">
                  <c:v>9.0068529411764686</c:v>
                </c:pt>
                <c:pt idx="36">
                  <c:v>8.9021220930232694</c:v>
                </c:pt>
                <c:pt idx="37">
                  <c:v>8.7997988505747102</c:v>
                </c:pt>
                <c:pt idx="38">
                  <c:v>8.6998011363636341</c:v>
                </c:pt>
                <c:pt idx="39">
                  <c:v>8.6020505617977516</c:v>
                </c:pt>
                <c:pt idx="40">
                  <c:v>8.5064722222222358</c:v>
                </c:pt>
                <c:pt idx="41">
                  <c:v>8.4129945054945026</c:v>
                </c:pt>
                <c:pt idx="42">
                  <c:v>8.3215489130434754</c:v>
                </c:pt>
                <c:pt idx="43">
                  <c:v>8.232069892473115</c:v>
                </c:pt>
                <c:pt idx="44">
                  <c:v>8.1444946808510519</c:v>
                </c:pt>
                <c:pt idx="45">
                  <c:v>8.058763157894731</c:v>
                </c:pt>
                <c:pt idx="46">
                  <c:v>7.9748177083333314</c:v>
                </c:pt>
                <c:pt idx="47">
                  <c:v>7.8926030927835127</c:v>
                </c:pt>
                <c:pt idx="48">
                  <c:v>7.8120663265306085</c:v>
                </c:pt>
                <c:pt idx="49">
                  <c:v>7.7331565656565635</c:v>
                </c:pt>
                <c:pt idx="50">
                  <c:v>7.6558249999999859</c:v>
                </c:pt>
                <c:pt idx="51">
                  <c:v>7.5800247524752455</c:v>
                </c:pt>
                <c:pt idx="52">
                  <c:v>7.5057107843137327</c:v>
                </c:pt>
                <c:pt idx="53">
                  <c:v>7.4328398058252398</c:v>
                </c:pt>
                <c:pt idx="54">
                  <c:v>7.3613701923076924</c:v>
                </c:pt>
                <c:pt idx="55">
                  <c:v>7.2912619047619129</c:v>
                </c:pt>
                <c:pt idx="56">
                  <c:v>7.2224764150943424</c:v>
                </c:pt>
                <c:pt idx="57">
                  <c:v>7.1549766355140072</c:v>
                </c:pt>
                <c:pt idx="58">
                  <c:v>7.0887268518518498</c:v>
                </c:pt>
                <c:pt idx="59">
                  <c:v>7.0236926605504566</c:v>
                </c:pt>
                <c:pt idx="60">
                  <c:v>6.9598409090909064</c:v>
                </c:pt>
                <c:pt idx="61">
                  <c:v>6.8971396396396365</c:v>
                </c:pt>
                <c:pt idx="62">
                  <c:v>6.8355580357142829</c:v>
                </c:pt>
                <c:pt idx="63">
                  <c:v>6.7750663716814135</c:v>
                </c:pt>
                <c:pt idx="64">
                  <c:v>6.7156359649122779</c:v>
                </c:pt>
                <c:pt idx="65">
                  <c:v>6.65723913043478</c:v>
                </c:pt>
                <c:pt idx="66">
                  <c:v>6.5998491379310398</c:v>
                </c:pt>
                <c:pt idx="67">
                  <c:v>6.5434401709401762</c:v>
                </c:pt>
                <c:pt idx="68">
                  <c:v>6.4879872881355807</c:v>
                </c:pt>
                <c:pt idx="69">
                  <c:v>6.4334663865546382</c:v>
                </c:pt>
                <c:pt idx="70">
                  <c:v>6.3798541666666644</c:v>
                </c:pt>
                <c:pt idx="71">
                  <c:v>6.3271280991735495</c:v>
                </c:pt>
                <c:pt idx="72">
                  <c:v>6.2752663934426431</c:v>
                </c:pt>
                <c:pt idx="73">
                  <c:v>6.2242479674796725</c:v>
                </c:pt>
                <c:pt idx="74">
                  <c:v>6.1740524193548394</c:v>
                </c:pt>
                <c:pt idx="75">
                  <c:v>6.1246599999999889</c:v>
                </c:pt>
                <c:pt idx="76">
                  <c:v>6.0760515873015883</c:v>
                </c:pt>
                <c:pt idx="77">
                  <c:v>6.0282086614173203</c:v>
                </c:pt>
                <c:pt idx="78">
                  <c:v>5.9811132812499972</c:v>
                </c:pt>
                <c:pt idx="79">
                  <c:v>5.9347480620155011</c:v>
                </c:pt>
                <c:pt idx="80">
                  <c:v>5.8890961538461513</c:v>
                </c:pt>
                <c:pt idx="81">
                  <c:v>5.8441412213740405</c:v>
                </c:pt>
                <c:pt idx="82">
                  <c:v>5.799867424242434</c:v>
                </c:pt>
                <c:pt idx="83">
                  <c:v>5.7562593984962414</c:v>
                </c:pt>
                <c:pt idx="84">
                  <c:v>5.7133022388059675</c:v>
                </c:pt>
                <c:pt idx="85">
                  <c:v>5.670981481481479</c:v>
                </c:pt>
                <c:pt idx="86">
                  <c:v>5.6292830882352876</c:v>
                </c:pt>
                <c:pt idx="87">
                  <c:v>5.5881934306569319</c:v>
                </c:pt>
                <c:pt idx="88">
                  <c:v>5.5476992753623184</c:v>
                </c:pt>
                <c:pt idx="89">
                  <c:v>5.5077877697841702</c:v>
                </c:pt>
                <c:pt idx="90">
                  <c:v>5.4684464285714274</c:v>
                </c:pt>
                <c:pt idx="91">
                  <c:v>5.4296631205673878</c:v>
                </c:pt>
                <c:pt idx="92">
                  <c:v>5.3914260563380259</c:v>
                </c:pt>
                <c:pt idx="93">
                  <c:v>5.3537237762237737</c:v>
                </c:pt>
                <c:pt idx="94">
                  <c:v>5.3165451388888867</c:v>
                </c:pt>
                <c:pt idx="95">
                  <c:v>5.2798793103448425</c:v>
                </c:pt>
                <c:pt idx="96">
                  <c:v>5.243715753424663</c:v>
                </c:pt>
                <c:pt idx="97">
                  <c:v>5.2080442176870685</c:v>
                </c:pt>
                <c:pt idx="98">
                  <c:v>5.1728547297297265</c:v>
                </c:pt>
                <c:pt idx="99">
                  <c:v>5.1381375838926164</c:v>
                </c:pt>
                <c:pt idx="100">
                  <c:v>5.1038833333333313</c:v>
                </c:pt>
                <c:pt idx="101">
                  <c:v>5.0700827814569509</c:v>
                </c:pt>
                <c:pt idx="102">
                  <c:v>5.0367269736842104</c:v>
                </c:pt>
                <c:pt idx="103">
                  <c:v>5.0038071895424814</c:v>
                </c:pt>
                <c:pt idx="104">
                  <c:v>4.9713149350649406</c:v>
                </c:pt>
                <c:pt idx="105">
                  <c:v>4.9392419354838921</c:v>
                </c:pt>
                <c:pt idx="106">
                  <c:v>4.9075801282051259</c:v>
                </c:pt>
                <c:pt idx="107">
                  <c:v>4.8763216560509495</c:v>
                </c:pt>
                <c:pt idx="108">
                  <c:v>4.8454588607594795</c:v>
                </c:pt>
                <c:pt idx="109">
                  <c:v>4.8149842767295299</c:v>
                </c:pt>
                <c:pt idx="110">
                  <c:v>4.7848906249999965</c:v>
                </c:pt>
                <c:pt idx="111">
                  <c:v>4.7551708074534043</c:v>
                </c:pt>
                <c:pt idx="112">
                  <c:v>4.7258179012345654</c:v>
                </c:pt>
                <c:pt idx="113">
                  <c:v>4.6968251533742311</c:v>
                </c:pt>
                <c:pt idx="114">
                  <c:v>4.6681859756097372</c:v>
                </c:pt>
                <c:pt idx="115">
                  <c:v>4.6398939393939393</c:v>
                </c:pt>
                <c:pt idx="116">
                  <c:v>4.6119427710843404</c:v>
                </c:pt>
                <c:pt idx="117">
                  <c:v>4.584326347305379</c:v>
                </c:pt>
                <c:pt idx="118">
                  <c:v>4.5570386904761886</c:v>
                </c:pt>
                <c:pt idx="119">
                  <c:v>4.5300739644970394</c:v>
                </c:pt>
                <c:pt idx="120">
                  <c:v>4.5034264705882325</c:v>
                </c:pt>
                <c:pt idx="121">
                  <c:v>4.4770906432748534</c:v>
                </c:pt>
                <c:pt idx="122">
                  <c:v>4.4510610465116365</c:v>
                </c:pt>
                <c:pt idx="123">
                  <c:v>4.4253323699421943</c:v>
                </c:pt>
                <c:pt idx="124">
                  <c:v>4.3998994252873622</c:v>
                </c:pt>
                <c:pt idx="125">
                  <c:v>4.374757142857141</c:v>
                </c:pt>
                <c:pt idx="126">
                  <c:v>4.3499005681818081</c:v>
                </c:pt>
                <c:pt idx="127">
                  <c:v>4.3253248587570434</c:v>
                </c:pt>
                <c:pt idx="128">
                  <c:v>4.3010252808988794</c:v>
                </c:pt>
                <c:pt idx="129">
                  <c:v>4.2769972067039088</c:v>
                </c:pt>
                <c:pt idx="130">
                  <c:v>4.2532361111111134</c:v>
                </c:pt>
                <c:pt idx="131">
                  <c:v>4.2297375690607675</c:v>
                </c:pt>
                <c:pt idx="132">
                  <c:v>4.2064972527472495</c:v>
                </c:pt>
                <c:pt idx="133">
                  <c:v>4.1835109289617369</c:v>
                </c:pt>
                <c:pt idx="134">
                  <c:v>4.1607744565217279</c:v>
                </c:pt>
                <c:pt idx="135">
                  <c:v>4.138283783783792</c:v>
                </c:pt>
                <c:pt idx="136">
                  <c:v>4.116034946236538</c:v>
                </c:pt>
                <c:pt idx="137">
                  <c:v>4.094024064171121</c:v>
                </c:pt>
                <c:pt idx="138">
                  <c:v>4.0722473404255304</c:v>
                </c:pt>
                <c:pt idx="139">
                  <c:v>4.0507010582010556</c:v>
                </c:pt>
                <c:pt idx="140">
                  <c:v>4.0293815789473655</c:v>
                </c:pt>
                <c:pt idx="141">
                  <c:v>4.0082853403141394</c:v>
                </c:pt>
                <c:pt idx="142">
                  <c:v>3.9874088541666644</c:v>
                </c:pt>
                <c:pt idx="143">
                  <c:v>3.9667487046632042</c:v>
                </c:pt>
                <c:pt idx="144">
                  <c:v>3.9463015463917555</c:v>
                </c:pt>
                <c:pt idx="145">
                  <c:v>3.9260641025640997</c:v>
                </c:pt>
                <c:pt idx="146">
                  <c:v>3.9060331632653043</c:v>
                </c:pt>
                <c:pt idx="147">
                  <c:v>3.8862055837563427</c:v>
                </c:pt>
                <c:pt idx="148">
                  <c:v>3.8665782828282778</c:v>
                </c:pt>
                <c:pt idx="149">
                  <c:v>3.8471482412060292</c:v>
                </c:pt>
                <c:pt idx="150">
                  <c:v>3.8279124999999978</c:v>
                </c:pt>
                <c:pt idx="151">
                  <c:v>3.8088681592039744</c:v>
                </c:pt>
                <c:pt idx="152">
                  <c:v>3.7900123762376232</c:v>
                </c:pt>
                <c:pt idx="153">
                  <c:v>3.771342364532019</c:v>
                </c:pt>
                <c:pt idx="154">
                  <c:v>3.752855392156857</c:v>
                </c:pt>
                <c:pt idx="155">
                  <c:v>3.7345487804878048</c:v>
                </c:pt>
                <c:pt idx="156">
                  <c:v>3.7164199029126217</c:v>
                </c:pt>
                <c:pt idx="157">
                  <c:v>3.6984661835748742</c:v>
                </c:pt>
                <c:pt idx="158">
                  <c:v>3.6806850961538431</c:v>
                </c:pt>
                <c:pt idx="159">
                  <c:v>3.6630741626794316</c:v>
                </c:pt>
                <c:pt idx="160">
                  <c:v>3.6456309523809605</c:v>
                </c:pt>
                <c:pt idx="161">
                  <c:v>3.6283530805687225</c:v>
                </c:pt>
                <c:pt idx="162">
                  <c:v>3.6112382075471752</c:v>
                </c:pt>
                <c:pt idx="163">
                  <c:v>3.5942840375586877</c:v>
                </c:pt>
                <c:pt idx="164">
                  <c:v>3.5774883177570151</c:v>
                </c:pt>
                <c:pt idx="165">
                  <c:v>3.5608488372093037</c:v>
                </c:pt>
                <c:pt idx="166">
                  <c:v>3.5443634259259298</c:v>
                </c:pt>
                <c:pt idx="167">
                  <c:v>3.5280299539170552</c:v>
                </c:pt>
                <c:pt idx="168">
                  <c:v>3.5118463302752261</c:v>
                </c:pt>
                <c:pt idx="169">
                  <c:v>3.4958105022831067</c:v>
                </c:pt>
                <c:pt idx="170">
                  <c:v>3.4799204545454598</c:v>
                </c:pt>
                <c:pt idx="171">
                  <c:v>3.4641742081448057</c:v>
                </c:pt>
                <c:pt idx="172">
                  <c:v>3.4485698198198227</c:v>
                </c:pt>
                <c:pt idx="173">
                  <c:v>3.4331053811659253</c:v>
                </c:pt>
                <c:pt idx="174">
                  <c:v>3.417779017857149</c:v>
                </c:pt>
                <c:pt idx="175">
                  <c:v>3.4025888888888947</c:v>
                </c:pt>
                <c:pt idx="176">
                  <c:v>3.3875331858407152</c:v>
                </c:pt>
                <c:pt idx="177">
                  <c:v>3.3726101321585924</c:v>
                </c:pt>
                <c:pt idx="178">
                  <c:v>3.3578179824561478</c:v>
                </c:pt>
                <c:pt idx="179">
                  <c:v>3.3431550218340687</c:v>
                </c:pt>
                <c:pt idx="180">
                  <c:v>3.3286195652174002</c:v>
                </c:pt>
                <c:pt idx="181">
                  <c:v>3.3142099567099637</c:v>
                </c:pt>
                <c:pt idx="182">
                  <c:v>3.2999245689655337</c:v>
                </c:pt>
              </c:numCache>
            </c:numRef>
          </c:yVal>
        </c:ser>
        <c:ser>
          <c:idx val="1"/>
          <c:order val="1"/>
          <c:spPr>
            <a:ln w="38100">
              <a:solidFill>
                <a:srgbClr val="3366FF"/>
              </a:solidFill>
              <a:prstDash val="solid"/>
            </a:ln>
          </c:spPr>
          <c:marker>
            <c:symbol val="none"/>
          </c:marker>
          <c:xVal>
            <c:numRef>
              <c:f>'Isotherms &amp;Adiabats'!$B$51:$B$233</c:f>
              <c:numCache>
                <c:formatCode>General</c:formatCode>
                <c:ptCount val="183"/>
                <c:pt idx="0">
                  <c:v>2</c:v>
                </c:pt>
                <c:pt idx="1">
                  <c:v>2.04</c:v>
                </c:pt>
                <c:pt idx="2">
                  <c:v>2.08</c:v>
                </c:pt>
                <c:pt idx="3">
                  <c:v>2.12</c:v>
                </c:pt>
                <c:pt idx="4">
                  <c:v>2.16</c:v>
                </c:pt>
                <c:pt idx="5">
                  <c:v>2.2000000000000002</c:v>
                </c:pt>
                <c:pt idx="6">
                  <c:v>2.2400000000000002</c:v>
                </c:pt>
                <c:pt idx="7">
                  <c:v>2.2800000000000002</c:v>
                </c:pt>
                <c:pt idx="8">
                  <c:v>2.3200000000000003</c:v>
                </c:pt>
                <c:pt idx="9">
                  <c:v>2.3600000000000003</c:v>
                </c:pt>
                <c:pt idx="10">
                  <c:v>2.4000000000000004</c:v>
                </c:pt>
                <c:pt idx="11">
                  <c:v>2.4400000000000004</c:v>
                </c:pt>
                <c:pt idx="12">
                  <c:v>2.4800000000000004</c:v>
                </c:pt>
                <c:pt idx="13">
                  <c:v>2.5200000000000005</c:v>
                </c:pt>
                <c:pt idx="14">
                  <c:v>2.5600000000000005</c:v>
                </c:pt>
                <c:pt idx="15">
                  <c:v>2.6000000000000005</c:v>
                </c:pt>
                <c:pt idx="16">
                  <c:v>2.6400000000000006</c:v>
                </c:pt>
                <c:pt idx="17">
                  <c:v>2.6800000000000006</c:v>
                </c:pt>
                <c:pt idx="18">
                  <c:v>2.7200000000000006</c:v>
                </c:pt>
                <c:pt idx="19">
                  <c:v>2.7600000000000011</c:v>
                </c:pt>
                <c:pt idx="20">
                  <c:v>2.8000000000000007</c:v>
                </c:pt>
                <c:pt idx="21">
                  <c:v>2.8400000000000007</c:v>
                </c:pt>
                <c:pt idx="22">
                  <c:v>2.8800000000000008</c:v>
                </c:pt>
                <c:pt idx="23">
                  <c:v>2.9200000000000008</c:v>
                </c:pt>
                <c:pt idx="24">
                  <c:v>2.9600000000000009</c:v>
                </c:pt>
                <c:pt idx="25">
                  <c:v>3.0000000000000009</c:v>
                </c:pt>
                <c:pt idx="26">
                  <c:v>3.0400000000000009</c:v>
                </c:pt>
                <c:pt idx="27">
                  <c:v>3.080000000000001</c:v>
                </c:pt>
                <c:pt idx="28">
                  <c:v>3.120000000000001</c:v>
                </c:pt>
                <c:pt idx="29">
                  <c:v>3.160000000000001</c:v>
                </c:pt>
                <c:pt idx="30">
                  <c:v>3.2000000000000011</c:v>
                </c:pt>
                <c:pt idx="31">
                  <c:v>3.2400000000000011</c:v>
                </c:pt>
                <c:pt idx="32">
                  <c:v>3.2800000000000011</c:v>
                </c:pt>
                <c:pt idx="33">
                  <c:v>3.3200000000000007</c:v>
                </c:pt>
                <c:pt idx="34">
                  <c:v>3.3600000000000008</c:v>
                </c:pt>
                <c:pt idx="35">
                  <c:v>3.4000000000000008</c:v>
                </c:pt>
                <c:pt idx="36">
                  <c:v>3.4400000000000013</c:v>
                </c:pt>
                <c:pt idx="37">
                  <c:v>3.4800000000000013</c:v>
                </c:pt>
                <c:pt idx="38">
                  <c:v>3.5200000000000014</c:v>
                </c:pt>
                <c:pt idx="39">
                  <c:v>3.5600000000000014</c:v>
                </c:pt>
                <c:pt idx="40">
                  <c:v>3.6000000000000014</c:v>
                </c:pt>
                <c:pt idx="41">
                  <c:v>3.6400000000000015</c:v>
                </c:pt>
                <c:pt idx="42">
                  <c:v>3.6800000000000015</c:v>
                </c:pt>
                <c:pt idx="43">
                  <c:v>3.7200000000000015</c:v>
                </c:pt>
                <c:pt idx="44">
                  <c:v>3.7600000000000016</c:v>
                </c:pt>
                <c:pt idx="45">
                  <c:v>3.8000000000000007</c:v>
                </c:pt>
                <c:pt idx="46">
                  <c:v>3.8400000000000007</c:v>
                </c:pt>
                <c:pt idx="47">
                  <c:v>3.8800000000000017</c:v>
                </c:pt>
                <c:pt idx="48">
                  <c:v>3.9200000000000017</c:v>
                </c:pt>
                <c:pt idx="49">
                  <c:v>3.9600000000000017</c:v>
                </c:pt>
                <c:pt idx="50">
                  <c:v>4.0000000000000018</c:v>
                </c:pt>
                <c:pt idx="51">
                  <c:v>4.0400000000000018</c:v>
                </c:pt>
                <c:pt idx="52">
                  <c:v>4.0800000000000018</c:v>
                </c:pt>
                <c:pt idx="53">
                  <c:v>4.1199999999999966</c:v>
                </c:pt>
                <c:pt idx="54">
                  <c:v>4.1599999999999975</c:v>
                </c:pt>
                <c:pt idx="55">
                  <c:v>4.200000000000002</c:v>
                </c:pt>
                <c:pt idx="56">
                  <c:v>4.240000000000002</c:v>
                </c:pt>
                <c:pt idx="57">
                  <c:v>4.280000000000002</c:v>
                </c:pt>
                <c:pt idx="58">
                  <c:v>4.3199999999999985</c:v>
                </c:pt>
                <c:pt idx="59">
                  <c:v>4.3599999999999985</c:v>
                </c:pt>
                <c:pt idx="60">
                  <c:v>4.4000000000000021</c:v>
                </c:pt>
                <c:pt idx="61">
                  <c:v>4.4400000000000022</c:v>
                </c:pt>
                <c:pt idx="62">
                  <c:v>4.4800000000000022</c:v>
                </c:pt>
                <c:pt idx="63">
                  <c:v>4.5200000000000005</c:v>
                </c:pt>
                <c:pt idx="64">
                  <c:v>4.5600000000000005</c:v>
                </c:pt>
                <c:pt idx="65">
                  <c:v>4.6000000000000005</c:v>
                </c:pt>
                <c:pt idx="66">
                  <c:v>4.6400000000000015</c:v>
                </c:pt>
                <c:pt idx="67">
                  <c:v>4.6800000000000015</c:v>
                </c:pt>
                <c:pt idx="68">
                  <c:v>4.7200000000000015</c:v>
                </c:pt>
                <c:pt idx="69">
                  <c:v>4.7600000000000025</c:v>
                </c:pt>
                <c:pt idx="70">
                  <c:v>4.8000000000000025</c:v>
                </c:pt>
                <c:pt idx="71">
                  <c:v>4.8400000000000025</c:v>
                </c:pt>
                <c:pt idx="72">
                  <c:v>4.8800000000000026</c:v>
                </c:pt>
                <c:pt idx="73">
                  <c:v>4.9200000000000026</c:v>
                </c:pt>
                <c:pt idx="74">
                  <c:v>4.9600000000000026</c:v>
                </c:pt>
                <c:pt idx="75">
                  <c:v>5.0000000000000027</c:v>
                </c:pt>
                <c:pt idx="76">
                  <c:v>5.0400000000000027</c:v>
                </c:pt>
                <c:pt idx="77">
                  <c:v>5.0800000000000027</c:v>
                </c:pt>
                <c:pt idx="78">
                  <c:v>5.1199999999999966</c:v>
                </c:pt>
                <c:pt idx="79">
                  <c:v>5.1599999999999975</c:v>
                </c:pt>
                <c:pt idx="80">
                  <c:v>5.2000000000000028</c:v>
                </c:pt>
                <c:pt idx="81">
                  <c:v>5.2400000000000029</c:v>
                </c:pt>
                <c:pt idx="82">
                  <c:v>5.2800000000000029</c:v>
                </c:pt>
                <c:pt idx="83">
                  <c:v>5.3199999999999985</c:v>
                </c:pt>
                <c:pt idx="84">
                  <c:v>5.3599999999999985</c:v>
                </c:pt>
                <c:pt idx="85">
                  <c:v>5.400000000000003</c:v>
                </c:pt>
                <c:pt idx="86">
                  <c:v>5.4400000000000031</c:v>
                </c:pt>
                <c:pt idx="87">
                  <c:v>5.4800000000000031</c:v>
                </c:pt>
                <c:pt idx="88">
                  <c:v>5.5200000000000005</c:v>
                </c:pt>
                <c:pt idx="89">
                  <c:v>5.5600000000000005</c:v>
                </c:pt>
                <c:pt idx="90">
                  <c:v>5.6000000000000005</c:v>
                </c:pt>
                <c:pt idx="91">
                  <c:v>5.6400000000000015</c:v>
                </c:pt>
                <c:pt idx="92">
                  <c:v>5.6800000000000015</c:v>
                </c:pt>
                <c:pt idx="93">
                  <c:v>5.7200000000000015</c:v>
                </c:pt>
                <c:pt idx="94">
                  <c:v>5.7600000000000025</c:v>
                </c:pt>
                <c:pt idx="95">
                  <c:v>5.8000000000000025</c:v>
                </c:pt>
                <c:pt idx="96">
                  <c:v>5.8400000000000025</c:v>
                </c:pt>
                <c:pt idx="97">
                  <c:v>5.8800000000000026</c:v>
                </c:pt>
                <c:pt idx="98">
                  <c:v>5.9200000000000035</c:v>
                </c:pt>
                <c:pt idx="99">
                  <c:v>5.9600000000000035</c:v>
                </c:pt>
                <c:pt idx="100">
                  <c:v>6.0000000000000036</c:v>
                </c:pt>
                <c:pt idx="101">
                  <c:v>6.0400000000000036</c:v>
                </c:pt>
                <c:pt idx="102">
                  <c:v>6.0800000000000036</c:v>
                </c:pt>
                <c:pt idx="103">
                  <c:v>6.1199999999999966</c:v>
                </c:pt>
                <c:pt idx="104">
                  <c:v>6.1599999999999975</c:v>
                </c:pt>
                <c:pt idx="105">
                  <c:v>6.2000000000000037</c:v>
                </c:pt>
                <c:pt idx="106">
                  <c:v>6.2400000000000038</c:v>
                </c:pt>
                <c:pt idx="107">
                  <c:v>6.2800000000000038</c:v>
                </c:pt>
                <c:pt idx="108">
                  <c:v>6.3199999999999985</c:v>
                </c:pt>
                <c:pt idx="109">
                  <c:v>6.3599999999999985</c:v>
                </c:pt>
                <c:pt idx="110">
                  <c:v>6.4000000000000039</c:v>
                </c:pt>
                <c:pt idx="111">
                  <c:v>6.4400000000000039</c:v>
                </c:pt>
                <c:pt idx="112">
                  <c:v>6.4800000000000084</c:v>
                </c:pt>
                <c:pt idx="113">
                  <c:v>6.520000000000004</c:v>
                </c:pt>
                <c:pt idx="114">
                  <c:v>6.5600000000000041</c:v>
                </c:pt>
                <c:pt idx="115">
                  <c:v>6.6000000000000041</c:v>
                </c:pt>
                <c:pt idx="116">
                  <c:v>6.6400000000000041</c:v>
                </c:pt>
                <c:pt idx="117">
                  <c:v>6.6800000000000042</c:v>
                </c:pt>
                <c:pt idx="118">
                  <c:v>6.7200000000000042</c:v>
                </c:pt>
                <c:pt idx="119">
                  <c:v>6.7600000000000042</c:v>
                </c:pt>
                <c:pt idx="120">
                  <c:v>6.8000000000000043</c:v>
                </c:pt>
                <c:pt idx="121">
                  <c:v>6.8400000000000043</c:v>
                </c:pt>
                <c:pt idx="122">
                  <c:v>6.8800000000000043</c:v>
                </c:pt>
                <c:pt idx="123">
                  <c:v>6.9200000000000044</c:v>
                </c:pt>
                <c:pt idx="124">
                  <c:v>6.9600000000000044</c:v>
                </c:pt>
                <c:pt idx="125">
                  <c:v>7.0000000000000044</c:v>
                </c:pt>
                <c:pt idx="126">
                  <c:v>7.0400000000000054</c:v>
                </c:pt>
                <c:pt idx="127">
                  <c:v>7.0800000000000054</c:v>
                </c:pt>
                <c:pt idx="128">
                  <c:v>7.1200000000000045</c:v>
                </c:pt>
                <c:pt idx="129">
                  <c:v>7.1600000000000046</c:v>
                </c:pt>
                <c:pt idx="130">
                  <c:v>7.2000000000000064</c:v>
                </c:pt>
                <c:pt idx="131">
                  <c:v>7.2400000000000064</c:v>
                </c:pt>
                <c:pt idx="132">
                  <c:v>7.2800000000000074</c:v>
                </c:pt>
                <c:pt idx="133">
                  <c:v>7.3200000000000047</c:v>
                </c:pt>
                <c:pt idx="134">
                  <c:v>7.3600000000000048</c:v>
                </c:pt>
                <c:pt idx="135">
                  <c:v>7.4000000000000083</c:v>
                </c:pt>
                <c:pt idx="136">
                  <c:v>7.4400000000000084</c:v>
                </c:pt>
                <c:pt idx="137">
                  <c:v>7.4800000000000084</c:v>
                </c:pt>
                <c:pt idx="138">
                  <c:v>7.5200000000000049</c:v>
                </c:pt>
                <c:pt idx="139">
                  <c:v>7.5600000000000049</c:v>
                </c:pt>
                <c:pt idx="140">
                  <c:v>7.600000000000005</c:v>
                </c:pt>
                <c:pt idx="141">
                  <c:v>7.640000000000005</c:v>
                </c:pt>
                <c:pt idx="142">
                  <c:v>7.680000000000005</c:v>
                </c:pt>
                <c:pt idx="143">
                  <c:v>7.7200000000000051</c:v>
                </c:pt>
                <c:pt idx="144">
                  <c:v>7.7600000000000051</c:v>
                </c:pt>
                <c:pt idx="145">
                  <c:v>7.8000000000000052</c:v>
                </c:pt>
                <c:pt idx="146">
                  <c:v>7.8400000000000052</c:v>
                </c:pt>
                <c:pt idx="147">
                  <c:v>7.8800000000000052</c:v>
                </c:pt>
                <c:pt idx="148">
                  <c:v>7.9200000000000053</c:v>
                </c:pt>
                <c:pt idx="149">
                  <c:v>7.9600000000000053</c:v>
                </c:pt>
                <c:pt idx="150">
                  <c:v>8.0000000000000053</c:v>
                </c:pt>
                <c:pt idx="151">
                  <c:v>8.0400000000000009</c:v>
                </c:pt>
                <c:pt idx="152">
                  <c:v>8.0800000000000036</c:v>
                </c:pt>
                <c:pt idx="153">
                  <c:v>8.120000000000001</c:v>
                </c:pt>
                <c:pt idx="154">
                  <c:v>8.1600000000000037</c:v>
                </c:pt>
                <c:pt idx="155">
                  <c:v>8.2000000000000011</c:v>
                </c:pt>
                <c:pt idx="156">
                  <c:v>8.2399999999999984</c:v>
                </c:pt>
                <c:pt idx="157">
                  <c:v>8.2800000000000011</c:v>
                </c:pt>
                <c:pt idx="158">
                  <c:v>8.3200000000000021</c:v>
                </c:pt>
                <c:pt idx="159">
                  <c:v>8.3600000000000048</c:v>
                </c:pt>
                <c:pt idx="160">
                  <c:v>8.4000000000000021</c:v>
                </c:pt>
                <c:pt idx="161">
                  <c:v>8.44</c:v>
                </c:pt>
                <c:pt idx="162">
                  <c:v>8.4800000000000022</c:v>
                </c:pt>
                <c:pt idx="163">
                  <c:v>8.52</c:v>
                </c:pt>
                <c:pt idx="164">
                  <c:v>8.56</c:v>
                </c:pt>
                <c:pt idx="165">
                  <c:v>8.6000000000000014</c:v>
                </c:pt>
                <c:pt idx="166">
                  <c:v>8.64</c:v>
                </c:pt>
                <c:pt idx="167">
                  <c:v>8.6800000000000015</c:v>
                </c:pt>
                <c:pt idx="168">
                  <c:v>8.7200000000000024</c:v>
                </c:pt>
                <c:pt idx="169">
                  <c:v>8.7600000000000016</c:v>
                </c:pt>
                <c:pt idx="170">
                  <c:v>8.8000000000000025</c:v>
                </c:pt>
                <c:pt idx="171">
                  <c:v>8.8400000000000016</c:v>
                </c:pt>
                <c:pt idx="172">
                  <c:v>8.8800000000000008</c:v>
                </c:pt>
                <c:pt idx="173">
                  <c:v>8.9200000000000017</c:v>
                </c:pt>
                <c:pt idx="174">
                  <c:v>8.9600000000000026</c:v>
                </c:pt>
                <c:pt idx="175">
                  <c:v>9.0000000000000018</c:v>
                </c:pt>
                <c:pt idx="176">
                  <c:v>9.0399999999999867</c:v>
                </c:pt>
                <c:pt idx="177">
                  <c:v>9.0800000000000018</c:v>
                </c:pt>
                <c:pt idx="178">
                  <c:v>9.1199999999999868</c:v>
                </c:pt>
                <c:pt idx="179">
                  <c:v>9.1600000000000019</c:v>
                </c:pt>
                <c:pt idx="180">
                  <c:v>9.1999999999999797</c:v>
                </c:pt>
                <c:pt idx="181">
                  <c:v>9.2399999999999807</c:v>
                </c:pt>
                <c:pt idx="182">
                  <c:v>9.2799999999999798</c:v>
                </c:pt>
              </c:numCache>
            </c:numRef>
          </c:xVal>
          <c:yVal>
            <c:numRef>
              <c:f>'Isotherms &amp;Adiabats'!$D$51:$D$233</c:f>
              <c:numCache>
                <c:formatCode>General</c:formatCode>
                <c:ptCount val="183"/>
                <c:pt idx="0">
                  <c:v>11.206650000000002</c:v>
                </c:pt>
                <c:pt idx="1">
                  <c:v>10.986911764705868</c:v>
                </c:pt>
                <c:pt idx="2">
                  <c:v>10.775625000000002</c:v>
                </c:pt>
                <c:pt idx="3">
                  <c:v>10.572311320754718</c:v>
                </c:pt>
                <c:pt idx="4">
                  <c:v>10.376527777777779</c:v>
                </c:pt>
                <c:pt idx="5">
                  <c:v>10.187863636363637</c:v>
                </c:pt>
                <c:pt idx="6">
                  <c:v>10.005937500000018</c:v>
                </c:pt>
                <c:pt idx="7">
                  <c:v>9.8303947368421056</c:v>
                </c:pt>
                <c:pt idx="8">
                  <c:v>9.6609051724137931</c:v>
                </c:pt>
                <c:pt idx="9">
                  <c:v>9.4971610169491534</c:v>
                </c:pt>
                <c:pt idx="10">
                  <c:v>9.3388749999999998</c:v>
                </c:pt>
                <c:pt idx="11">
                  <c:v>9.1857786885245734</c:v>
                </c:pt>
                <c:pt idx="12">
                  <c:v>9.037620967741935</c:v>
                </c:pt>
                <c:pt idx="13">
                  <c:v>8.8941666666666706</c:v>
                </c:pt>
                <c:pt idx="14">
                  <c:v>8.7551953125000068</c:v>
                </c:pt>
                <c:pt idx="15">
                  <c:v>8.6205000000000016</c:v>
                </c:pt>
                <c:pt idx="16">
                  <c:v>8.4898863636363728</c:v>
                </c:pt>
                <c:pt idx="17">
                  <c:v>8.3631716417910429</c:v>
                </c:pt>
                <c:pt idx="18">
                  <c:v>8.2401838235294118</c:v>
                </c:pt>
                <c:pt idx="19">
                  <c:v>8.1207608695652205</c:v>
                </c:pt>
                <c:pt idx="20">
                  <c:v>8.0047500000000014</c:v>
                </c:pt>
                <c:pt idx="21">
                  <c:v>7.8920070422535202</c:v>
                </c:pt>
                <c:pt idx="22">
                  <c:v>7.7823958333333323</c:v>
                </c:pt>
                <c:pt idx="23">
                  <c:v>7.6757876712328752</c:v>
                </c:pt>
                <c:pt idx="24">
                  <c:v>7.5720608108108101</c:v>
                </c:pt>
                <c:pt idx="25">
                  <c:v>7.4711000000000034</c:v>
                </c:pt>
                <c:pt idx="26">
                  <c:v>7.3727960526315774</c:v>
                </c:pt>
                <c:pt idx="27">
                  <c:v>7.2770454545454495</c:v>
                </c:pt>
                <c:pt idx="28">
                  <c:v>7.183749999999999</c:v>
                </c:pt>
                <c:pt idx="29">
                  <c:v>7.0928164556961955</c:v>
                </c:pt>
                <c:pt idx="30">
                  <c:v>7.0041562499999808</c:v>
                </c:pt>
                <c:pt idx="31">
                  <c:v>6.9176851851851904</c:v>
                </c:pt>
                <c:pt idx="32">
                  <c:v>6.8333231707317124</c:v>
                </c:pt>
                <c:pt idx="33">
                  <c:v>6.7509939759036133</c:v>
                </c:pt>
                <c:pt idx="34">
                  <c:v>6.6706249999999985</c:v>
                </c:pt>
                <c:pt idx="35">
                  <c:v>6.592147058823528</c:v>
                </c:pt>
                <c:pt idx="36">
                  <c:v>6.5154941860465065</c:v>
                </c:pt>
                <c:pt idx="37">
                  <c:v>6.4406034482758701</c:v>
                </c:pt>
                <c:pt idx="38">
                  <c:v>6.3674147727272539</c:v>
                </c:pt>
                <c:pt idx="39">
                  <c:v>6.2958707865168515</c:v>
                </c:pt>
                <c:pt idx="40">
                  <c:v>6.2259166666666488</c:v>
                </c:pt>
                <c:pt idx="41">
                  <c:v>6.15749999999999</c:v>
                </c:pt>
                <c:pt idx="42">
                  <c:v>6.0905706521739065</c:v>
                </c:pt>
                <c:pt idx="43">
                  <c:v>6.0250806451612808</c:v>
                </c:pt>
                <c:pt idx="44">
                  <c:v>5.9609840425531875</c:v>
                </c:pt>
                <c:pt idx="45">
                  <c:v>5.8982368421052502</c:v>
                </c:pt>
                <c:pt idx="46">
                  <c:v>5.8367968749999966</c:v>
                </c:pt>
                <c:pt idx="47">
                  <c:v>5.7766237113402195</c:v>
                </c:pt>
                <c:pt idx="48">
                  <c:v>5.7176785714285696</c:v>
                </c:pt>
                <c:pt idx="49">
                  <c:v>5.6599242424242355</c:v>
                </c:pt>
                <c:pt idx="50">
                  <c:v>5.6033249999999946</c:v>
                </c:pt>
                <c:pt idx="51">
                  <c:v>5.5478465346534636</c:v>
                </c:pt>
                <c:pt idx="52">
                  <c:v>5.4934558823529391</c:v>
                </c:pt>
                <c:pt idx="53">
                  <c:v>5.4401213592232995</c:v>
                </c:pt>
                <c:pt idx="54">
                  <c:v>5.3878124999999955</c:v>
                </c:pt>
                <c:pt idx="55">
                  <c:v>5.3364999999999982</c:v>
                </c:pt>
                <c:pt idx="56">
                  <c:v>5.2861556603773545</c:v>
                </c:pt>
                <c:pt idx="57">
                  <c:v>5.2367523364485962</c:v>
                </c:pt>
                <c:pt idx="58">
                  <c:v>5.1882638888888923</c:v>
                </c:pt>
                <c:pt idx="59">
                  <c:v>5.1406651376146852</c:v>
                </c:pt>
                <c:pt idx="60">
                  <c:v>5.0939318181818072</c:v>
                </c:pt>
                <c:pt idx="61">
                  <c:v>5.0480405405405389</c:v>
                </c:pt>
                <c:pt idx="62">
                  <c:v>5.0029687499999955</c:v>
                </c:pt>
                <c:pt idx="63">
                  <c:v>4.9586946902654851</c:v>
                </c:pt>
                <c:pt idx="64">
                  <c:v>4.9151973684210475</c:v>
                </c:pt>
                <c:pt idx="65">
                  <c:v>4.8724565217391289</c:v>
                </c:pt>
                <c:pt idx="66">
                  <c:v>4.8304525862068948</c:v>
                </c:pt>
                <c:pt idx="67">
                  <c:v>4.7891666666666683</c:v>
                </c:pt>
                <c:pt idx="68">
                  <c:v>4.7485805084745749</c:v>
                </c:pt>
                <c:pt idx="69">
                  <c:v>4.7086764705882338</c:v>
                </c:pt>
                <c:pt idx="70">
                  <c:v>4.6694374999999955</c:v>
                </c:pt>
                <c:pt idx="71">
                  <c:v>4.6308471074380151</c:v>
                </c:pt>
                <c:pt idx="72">
                  <c:v>4.5928893442622885</c:v>
                </c:pt>
                <c:pt idx="73">
                  <c:v>4.5555487804878032</c:v>
                </c:pt>
                <c:pt idx="74">
                  <c:v>4.5188104838709684</c:v>
                </c:pt>
                <c:pt idx="75">
                  <c:v>4.4826599999999983</c:v>
                </c:pt>
                <c:pt idx="76">
                  <c:v>4.4470833333333397</c:v>
                </c:pt>
                <c:pt idx="77">
                  <c:v>4.4120669291338563</c:v>
                </c:pt>
                <c:pt idx="78">
                  <c:v>4.3775976562499848</c:v>
                </c:pt>
                <c:pt idx="79">
                  <c:v>4.3436627906976897</c:v>
                </c:pt>
                <c:pt idx="80">
                  <c:v>4.3102499999999981</c:v>
                </c:pt>
                <c:pt idx="81">
                  <c:v>4.2773473282442733</c:v>
                </c:pt>
                <c:pt idx="82">
                  <c:v>4.2449431818181891</c:v>
                </c:pt>
                <c:pt idx="83">
                  <c:v>4.2130263157894721</c:v>
                </c:pt>
                <c:pt idx="84">
                  <c:v>4.1815858208955055</c:v>
                </c:pt>
                <c:pt idx="85">
                  <c:v>4.1506111111111093</c:v>
                </c:pt>
                <c:pt idx="86">
                  <c:v>4.1200919117647041</c:v>
                </c:pt>
                <c:pt idx="87">
                  <c:v>4.0900182481751726</c:v>
                </c:pt>
                <c:pt idx="88">
                  <c:v>4.0603804347826093</c:v>
                </c:pt>
                <c:pt idx="89">
                  <c:v>4.0311690647482079</c:v>
                </c:pt>
                <c:pt idx="90">
                  <c:v>4.0023749999999945</c:v>
                </c:pt>
                <c:pt idx="91">
                  <c:v>3.9739893617021282</c:v>
                </c:pt>
                <c:pt idx="92">
                  <c:v>3.9460035211267588</c:v>
                </c:pt>
                <c:pt idx="93">
                  <c:v>3.9184090909090843</c:v>
                </c:pt>
                <c:pt idx="94">
                  <c:v>3.8911979166666648</c:v>
                </c:pt>
                <c:pt idx="95">
                  <c:v>3.8643620689655198</c:v>
                </c:pt>
                <c:pt idx="96">
                  <c:v>3.8378938356164372</c:v>
                </c:pt>
                <c:pt idx="97">
                  <c:v>3.8117857142857128</c:v>
                </c:pt>
                <c:pt idx="98">
                  <c:v>3.7860304054054041</c:v>
                </c:pt>
                <c:pt idx="99">
                  <c:v>3.7606208053691259</c:v>
                </c:pt>
                <c:pt idx="100">
                  <c:v>3.7355499999999977</c:v>
                </c:pt>
                <c:pt idx="101">
                  <c:v>3.7108112582781452</c:v>
                </c:pt>
                <c:pt idx="102">
                  <c:v>3.6863980263157878</c:v>
                </c:pt>
                <c:pt idx="103">
                  <c:v>3.6623039215686237</c:v>
                </c:pt>
                <c:pt idx="104">
                  <c:v>3.6385227272727256</c:v>
                </c:pt>
                <c:pt idx="105">
                  <c:v>3.6150483870967727</c:v>
                </c:pt>
                <c:pt idx="106">
                  <c:v>3.5918749999999977</c:v>
                </c:pt>
                <c:pt idx="107">
                  <c:v>3.5689968152866252</c:v>
                </c:pt>
                <c:pt idx="108">
                  <c:v>3.5464082278480977</c:v>
                </c:pt>
                <c:pt idx="109">
                  <c:v>3.5241037735849052</c:v>
                </c:pt>
                <c:pt idx="110">
                  <c:v>3.5020781249999944</c:v>
                </c:pt>
                <c:pt idx="111">
                  <c:v>3.4803260869565245</c:v>
                </c:pt>
                <c:pt idx="112">
                  <c:v>3.4588425925925907</c:v>
                </c:pt>
                <c:pt idx="113">
                  <c:v>3.4376226993864987</c:v>
                </c:pt>
                <c:pt idx="114">
                  <c:v>3.4166615853658473</c:v>
                </c:pt>
                <c:pt idx="115">
                  <c:v>3.3959545454545439</c:v>
                </c:pt>
                <c:pt idx="116">
                  <c:v>3.3754969879518018</c:v>
                </c:pt>
                <c:pt idx="117">
                  <c:v>3.3552844311377186</c:v>
                </c:pt>
                <c:pt idx="118">
                  <c:v>3.3353124999999939</c:v>
                </c:pt>
                <c:pt idx="119">
                  <c:v>3.3155769230769172</c:v>
                </c:pt>
                <c:pt idx="120">
                  <c:v>3.2960735294117627</c:v>
                </c:pt>
                <c:pt idx="121">
                  <c:v>3.2767982456140352</c:v>
                </c:pt>
                <c:pt idx="122">
                  <c:v>3.2577470930232537</c:v>
                </c:pt>
                <c:pt idx="123">
                  <c:v>3.2389161849710972</c:v>
                </c:pt>
                <c:pt idx="124">
                  <c:v>3.2203017241379381</c:v>
                </c:pt>
                <c:pt idx="125">
                  <c:v>3.2018999999999984</c:v>
                </c:pt>
                <c:pt idx="126">
                  <c:v>3.1837073863636394</c:v>
                </c:pt>
                <c:pt idx="127">
                  <c:v>3.1657203389830491</c:v>
                </c:pt>
                <c:pt idx="128">
                  <c:v>3.1479353932584253</c:v>
                </c:pt>
                <c:pt idx="129">
                  <c:v>3.1303491620111714</c:v>
                </c:pt>
                <c:pt idx="130">
                  <c:v>3.1129583333333239</c:v>
                </c:pt>
                <c:pt idx="131">
                  <c:v>3.0957596685082827</c:v>
                </c:pt>
                <c:pt idx="132">
                  <c:v>3.0787499999999977</c:v>
                </c:pt>
                <c:pt idx="133">
                  <c:v>3.0619262295081953</c:v>
                </c:pt>
                <c:pt idx="134">
                  <c:v>3.045285326086955</c:v>
                </c:pt>
                <c:pt idx="135">
                  <c:v>3.0288243243243231</c:v>
                </c:pt>
                <c:pt idx="136">
                  <c:v>3.0125403225806395</c:v>
                </c:pt>
                <c:pt idx="137">
                  <c:v>2.9964304812834177</c:v>
                </c:pt>
                <c:pt idx="138">
                  <c:v>2.9804920212765942</c:v>
                </c:pt>
                <c:pt idx="139">
                  <c:v>2.9647222222222211</c:v>
                </c:pt>
                <c:pt idx="140">
                  <c:v>2.94911842105263</c:v>
                </c:pt>
                <c:pt idx="141">
                  <c:v>2.9336780104711981</c:v>
                </c:pt>
                <c:pt idx="142">
                  <c:v>2.9183984374999983</c:v>
                </c:pt>
                <c:pt idx="143">
                  <c:v>2.9032772020725433</c:v>
                </c:pt>
                <c:pt idx="144">
                  <c:v>2.8883118556701057</c:v>
                </c:pt>
                <c:pt idx="145">
                  <c:v>2.8734999999999977</c:v>
                </c:pt>
                <c:pt idx="146">
                  <c:v>2.8588392857142804</c:v>
                </c:pt>
                <c:pt idx="147">
                  <c:v>2.8443274111675159</c:v>
                </c:pt>
                <c:pt idx="148">
                  <c:v>2.8299621212121187</c:v>
                </c:pt>
                <c:pt idx="149">
                  <c:v>2.8157412060301477</c:v>
                </c:pt>
                <c:pt idx="150">
                  <c:v>2.8016624999999928</c:v>
                </c:pt>
                <c:pt idx="151">
                  <c:v>2.7877238805970226</c:v>
                </c:pt>
                <c:pt idx="152">
                  <c:v>2.7739232673267407</c:v>
                </c:pt>
                <c:pt idx="153">
                  <c:v>2.7602586206896547</c:v>
                </c:pt>
                <c:pt idx="154">
                  <c:v>2.7467279411764789</c:v>
                </c:pt>
                <c:pt idx="155">
                  <c:v>2.7333292682926911</c:v>
                </c:pt>
                <c:pt idx="156">
                  <c:v>2.7200606796116511</c:v>
                </c:pt>
                <c:pt idx="157">
                  <c:v>2.706920289855077</c:v>
                </c:pt>
                <c:pt idx="158">
                  <c:v>2.6939062500000048</c:v>
                </c:pt>
                <c:pt idx="159">
                  <c:v>2.6810167464114909</c:v>
                </c:pt>
                <c:pt idx="160">
                  <c:v>2.6682500000000013</c:v>
                </c:pt>
                <c:pt idx="161">
                  <c:v>2.6556042654028453</c:v>
                </c:pt>
                <c:pt idx="162">
                  <c:v>2.6430778301886813</c:v>
                </c:pt>
                <c:pt idx="163">
                  <c:v>2.6306690140845053</c:v>
                </c:pt>
                <c:pt idx="164">
                  <c:v>2.6183761682243016</c:v>
                </c:pt>
                <c:pt idx="165">
                  <c:v>2.6061976744186071</c:v>
                </c:pt>
                <c:pt idx="166">
                  <c:v>2.5941319444444515</c:v>
                </c:pt>
                <c:pt idx="167">
                  <c:v>2.5821774193548377</c:v>
                </c:pt>
                <c:pt idx="168">
                  <c:v>2.5703325688073506</c:v>
                </c:pt>
                <c:pt idx="169">
                  <c:v>2.5585958904109622</c:v>
                </c:pt>
                <c:pt idx="170">
                  <c:v>2.5469659090909129</c:v>
                </c:pt>
                <c:pt idx="171">
                  <c:v>2.535441176470592</c:v>
                </c:pt>
                <c:pt idx="172">
                  <c:v>2.5240202702702752</c:v>
                </c:pt>
                <c:pt idx="173">
                  <c:v>2.5127017937219782</c:v>
                </c:pt>
                <c:pt idx="174">
                  <c:v>2.5014843750000044</c:v>
                </c:pt>
                <c:pt idx="175">
                  <c:v>2.4903666666666715</c:v>
                </c:pt>
                <c:pt idx="176">
                  <c:v>2.4793473451327483</c:v>
                </c:pt>
                <c:pt idx="177">
                  <c:v>2.4684251101321637</c:v>
                </c:pt>
                <c:pt idx="178">
                  <c:v>2.4575986842105317</c:v>
                </c:pt>
                <c:pt idx="179">
                  <c:v>2.4468668122270798</c:v>
                </c:pt>
                <c:pt idx="180">
                  <c:v>2.4362282608695707</c:v>
                </c:pt>
                <c:pt idx="181">
                  <c:v>2.425681818181824</c:v>
                </c:pt>
                <c:pt idx="182">
                  <c:v>2.4152262931034527</c:v>
                </c:pt>
              </c:numCache>
            </c:numRef>
          </c:yVal>
        </c:ser>
        <c:ser>
          <c:idx val="2"/>
          <c:order val="2"/>
          <c:spPr>
            <a:ln w="38100">
              <a:solidFill>
                <a:srgbClr val="339966"/>
              </a:solidFill>
              <a:prstDash val="solid"/>
            </a:ln>
          </c:spPr>
          <c:marker>
            <c:symbol val="none"/>
          </c:marker>
          <c:xVal>
            <c:numRef>
              <c:f>'Isotherms &amp;Adiabats'!$B$51:$B$233</c:f>
              <c:numCache>
                <c:formatCode>General</c:formatCode>
                <c:ptCount val="183"/>
                <c:pt idx="0">
                  <c:v>2</c:v>
                </c:pt>
                <c:pt idx="1">
                  <c:v>2.04</c:v>
                </c:pt>
                <c:pt idx="2">
                  <c:v>2.08</c:v>
                </c:pt>
                <c:pt idx="3">
                  <c:v>2.12</c:v>
                </c:pt>
                <c:pt idx="4">
                  <c:v>2.16</c:v>
                </c:pt>
                <c:pt idx="5">
                  <c:v>2.2000000000000002</c:v>
                </c:pt>
                <c:pt idx="6">
                  <c:v>2.2400000000000002</c:v>
                </c:pt>
                <c:pt idx="7">
                  <c:v>2.2800000000000002</c:v>
                </c:pt>
                <c:pt idx="8">
                  <c:v>2.3200000000000003</c:v>
                </c:pt>
                <c:pt idx="9">
                  <c:v>2.3600000000000003</c:v>
                </c:pt>
                <c:pt idx="10">
                  <c:v>2.4000000000000004</c:v>
                </c:pt>
                <c:pt idx="11">
                  <c:v>2.4400000000000004</c:v>
                </c:pt>
                <c:pt idx="12">
                  <c:v>2.4800000000000004</c:v>
                </c:pt>
                <c:pt idx="13">
                  <c:v>2.5200000000000005</c:v>
                </c:pt>
                <c:pt idx="14">
                  <c:v>2.5600000000000005</c:v>
                </c:pt>
                <c:pt idx="15">
                  <c:v>2.6000000000000005</c:v>
                </c:pt>
                <c:pt idx="16">
                  <c:v>2.6400000000000006</c:v>
                </c:pt>
                <c:pt idx="17">
                  <c:v>2.6800000000000006</c:v>
                </c:pt>
                <c:pt idx="18">
                  <c:v>2.7200000000000006</c:v>
                </c:pt>
                <c:pt idx="19">
                  <c:v>2.7600000000000011</c:v>
                </c:pt>
                <c:pt idx="20">
                  <c:v>2.8000000000000007</c:v>
                </c:pt>
                <c:pt idx="21">
                  <c:v>2.8400000000000007</c:v>
                </c:pt>
                <c:pt idx="22">
                  <c:v>2.8800000000000008</c:v>
                </c:pt>
                <c:pt idx="23">
                  <c:v>2.9200000000000008</c:v>
                </c:pt>
                <c:pt idx="24">
                  <c:v>2.9600000000000009</c:v>
                </c:pt>
                <c:pt idx="25">
                  <c:v>3.0000000000000009</c:v>
                </c:pt>
                <c:pt idx="26">
                  <c:v>3.0400000000000009</c:v>
                </c:pt>
                <c:pt idx="27">
                  <c:v>3.080000000000001</c:v>
                </c:pt>
                <c:pt idx="28">
                  <c:v>3.120000000000001</c:v>
                </c:pt>
                <c:pt idx="29">
                  <c:v>3.160000000000001</c:v>
                </c:pt>
                <c:pt idx="30">
                  <c:v>3.2000000000000011</c:v>
                </c:pt>
                <c:pt idx="31">
                  <c:v>3.2400000000000011</c:v>
                </c:pt>
                <c:pt idx="32">
                  <c:v>3.2800000000000011</c:v>
                </c:pt>
                <c:pt idx="33">
                  <c:v>3.3200000000000007</c:v>
                </c:pt>
                <c:pt idx="34">
                  <c:v>3.3600000000000008</c:v>
                </c:pt>
                <c:pt idx="35">
                  <c:v>3.4000000000000008</c:v>
                </c:pt>
                <c:pt idx="36">
                  <c:v>3.4400000000000013</c:v>
                </c:pt>
                <c:pt idx="37">
                  <c:v>3.4800000000000013</c:v>
                </c:pt>
                <c:pt idx="38">
                  <c:v>3.5200000000000014</c:v>
                </c:pt>
                <c:pt idx="39">
                  <c:v>3.5600000000000014</c:v>
                </c:pt>
                <c:pt idx="40">
                  <c:v>3.6000000000000014</c:v>
                </c:pt>
                <c:pt idx="41">
                  <c:v>3.6400000000000015</c:v>
                </c:pt>
                <c:pt idx="42">
                  <c:v>3.6800000000000015</c:v>
                </c:pt>
                <c:pt idx="43">
                  <c:v>3.7200000000000015</c:v>
                </c:pt>
                <c:pt idx="44">
                  <c:v>3.7600000000000016</c:v>
                </c:pt>
                <c:pt idx="45">
                  <c:v>3.8000000000000007</c:v>
                </c:pt>
                <c:pt idx="46">
                  <c:v>3.8400000000000007</c:v>
                </c:pt>
                <c:pt idx="47">
                  <c:v>3.8800000000000017</c:v>
                </c:pt>
                <c:pt idx="48">
                  <c:v>3.9200000000000017</c:v>
                </c:pt>
                <c:pt idx="49">
                  <c:v>3.9600000000000017</c:v>
                </c:pt>
                <c:pt idx="50">
                  <c:v>4.0000000000000018</c:v>
                </c:pt>
                <c:pt idx="51">
                  <c:v>4.0400000000000018</c:v>
                </c:pt>
                <c:pt idx="52">
                  <c:v>4.0800000000000018</c:v>
                </c:pt>
                <c:pt idx="53">
                  <c:v>4.1199999999999966</c:v>
                </c:pt>
                <c:pt idx="54">
                  <c:v>4.1599999999999975</c:v>
                </c:pt>
                <c:pt idx="55">
                  <c:v>4.200000000000002</c:v>
                </c:pt>
                <c:pt idx="56">
                  <c:v>4.240000000000002</c:v>
                </c:pt>
                <c:pt idx="57">
                  <c:v>4.280000000000002</c:v>
                </c:pt>
                <c:pt idx="58">
                  <c:v>4.3199999999999985</c:v>
                </c:pt>
                <c:pt idx="59">
                  <c:v>4.3599999999999985</c:v>
                </c:pt>
                <c:pt idx="60">
                  <c:v>4.4000000000000021</c:v>
                </c:pt>
                <c:pt idx="61">
                  <c:v>4.4400000000000022</c:v>
                </c:pt>
                <c:pt idx="62">
                  <c:v>4.4800000000000022</c:v>
                </c:pt>
                <c:pt idx="63">
                  <c:v>4.5200000000000005</c:v>
                </c:pt>
                <c:pt idx="64">
                  <c:v>4.5600000000000005</c:v>
                </c:pt>
                <c:pt idx="65">
                  <c:v>4.6000000000000005</c:v>
                </c:pt>
                <c:pt idx="66">
                  <c:v>4.6400000000000015</c:v>
                </c:pt>
                <c:pt idx="67">
                  <c:v>4.6800000000000015</c:v>
                </c:pt>
                <c:pt idx="68">
                  <c:v>4.7200000000000015</c:v>
                </c:pt>
                <c:pt idx="69">
                  <c:v>4.7600000000000025</c:v>
                </c:pt>
                <c:pt idx="70">
                  <c:v>4.8000000000000025</c:v>
                </c:pt>
                <c:pt idx="71">
                  <c:v>4.8400000000000025</c:v>
                </c:pt>
                <c:pt idx="72">
                  <c:v>4.8800000000000026</c:v>
                </c:pt>
                <c:pt idx="73">
                  <c:v>4.9200000000000026</c:v>
                </c:pt>
                <c:pt idx="74">
                  <c:v>4.9600000000000026</c:v>
                </c:pt>
                <c:pt idx="75">
                  <c:v>5.0000000000000027</c:v>
                </c:pt>
                <c:pt idx="76">
                  <c:v>5.0400000000000027</c:v>
                </c:pt>
                <c:pt idx="77">
                  <c:v>5.0800000000000027</c:v>
                </c:pt>
                <c:pt idx="78">
                  <c:v>5.1199999999999966</c:v>
                </c:pt>
                <c:pt idx="79">
                  <c:v>5.1599999999999975</c:v>
                </c:pt>
                <c:pt idx="80">
                  <c:v>5.2000000000000028</c:v>
                </c:pt>
                <c:pt idx="81">
                  <c:v>5.2400000000000029</c:v>
                </c:pt>
                <c:pt idx="82">
                  <c:v>5.2800000000000029</c:v>
                </c:pt>
                <c:pt idx="83">
                  <c:v>5.3199999999999985</c:v>
                </c:pt>
                <c:pt idx="84">
                  <c:v>5.3599999999999985</c:v>
                </c:pt>
                <c:pt idx="85">
                  <c:v>5.400000000000003</c:v>
                </c:pt>
                <c:pt idx="86">
                  <c:v>5.4400000000000031</c:v>
                </c:pt>
                <c:pt idx="87">
                  <c:v>5.4800000000000031</c:v>
                </c:pt>
                <c:pt idx="88">
                  <c:v>5.5200000000000005</c:v>
                </c:pt>
                <c:pt idx="89">
                  <c:v>5.5600000000000005</c:v>
                </c:pt>
                <c:pt idx="90">
                  <c:v>5.6000000000000005</c:v>
                </c:pt>
                <c:pt idx="91">
                  <c:v>5.6400000000000015</c:v>
                </c:pt>
                <c:pt idx="92">
                  <c:v>5.6800000000000015</c:v>
                </c:pt>
                <c:pt idx="93">
                  <c:v>5.7200000000000015</c:v>
                </c:pt>
                <c:pt idx="94">
                  <c:v>5.7600000000000025</c:v>
                </c:pt>
                <c:pt idx="95">
                  <c:v>5.8000000000000025</c:v>
                </c:pt>
                <c:pt idx="96">
                  <c:v>5.8400000000000025</c:v>
                </c:pt>
                <c:pt idx="97">
                  <c:v>5.8800000000000026</c:v>
                </c:pt>
                <c:pt idx="98">
                  <c:v>5.9200000000000035</c:v>
                </c:pt>
                <c:pt idx="99">
                  <c:v>5.9600000000000035</c:v>
                </c:pt>
                <c:pt idx="100">
                  <c:v>6.0000000000000036</c:v>
                </c:pt>
                <c:pt idx="101">
                  <c:v>6.0400000000000036</c:v>
                </c:pt>
                <c:pt idx="102">
                  <c:v>6.0800000000000036</c:v>
                </c:pt>
                <c:pt idx="103">
                  <c:v>6.1199999999999966</c:v>
                </c:pt>
                <c:pt idx="104">
                  <c:v>6.1599999999999975</c:v>
                </c:pt>
                <c:pt idx="105">
                  <c:v>6.2000000000000037</c:v>
                </c:pt>
                <c:pt idx="106">
                  <c:v>6.2400000000000038</c:v>
                </c:pt>
                <c:pt idx="107">
                  <c:v>6.2800000000000038</c:v>
                </c:pt>
                <c:pt idx="108">
                  <c:v>6.3199999999999985</c:v>
                </c:pt>
                <c:pt idx="109">
                  <c:v>6.3599999999999985</c:v>
                </c:pt>
                <c:pt idx="110">
                  <c:v>6.4000000000000039</c:v>
                </c:pt>
                <c:pt idx="111">
                  <c:v>6.4400000000000039</c:v>
                </c:pt>
                <c:pt idx="112">
                  <c:v>6.4800000000000084</c:v>
                </c:pt>
                <c:pt idx="113">
                  <c:v>6.520000000000004</c:v>
                </c:pt>
                <c:pt idx="114">
                  <c:v>6.5600000000000041</c:v>
                </c:pt>
                <c:pt idx="115">
                  <c:v>6.6000000000000041</c:v>
                </c:pt>
                <c:pt idx="116">
                  <c:v>6.6400000000000041</c:v>
                </c:pt>
                <c:pt idx="117">
                  <c:v>6.6800000000000042</c:v>
                </c:pt>
                <c:pt idx="118">
                  <c:v>6.7200000000000042</c:v>
                </c:pt>
                <c:pt idx="119">
                  <c:v>6.7600000000000042</c:v>
                </c:pt>
                <c:pt idx="120">
                  <c:v>6.8000000000000043</c:v>
                </c:pt>
                <c:pt idx="121">
                  <c:v>6.8400000000000043</c:v>
                </c:pt>
                <c:pt idx="122">
                  <c:v>6.8800000000000043</c:v>
                </c:pt>
                <c:pt idx="123">
                  <c:v>6.9200000000000044</c:v>
                </c:pt>
                <c:pt idx="124">
                  <c:v>6.9600000000000044</c:v>
                </c:pt>
                <c:pt idx="125">
                  <c:v>7.0000000000000044</c:v>
                </c:pt>
                <c:pt idx="126">
                  <c:v>7.0400000000000054</c:v>
                </c:pt>
                <c:pt idx="127">
                  <c:v>7.0800000000000054</c:v>
                </c:pt>
                <c:pt idx="128">
                  <c:v>7.1200000000000045</c:v>
                </c:pt>
                <c:pt idx="129">
                  <c:v>7.1600000000000046</c:v>
                </c:pt>
                <c:pt idx="130">
                  <c:v>7.2000000000000064</c:v>
                </c:pt>
                <c:pt idx="131">
                  <c:v>7.2400000000000064</c:v>
                </c:pt>
                <c:pt idx="132">
                  <c:v>7.2800000000000074</c:v>
                </c:pt>
                <c:pt idx="133">
                  <c:v>7.3200000000000047</c:v>
                </c:pt>
                <c:pt idx="134">
                  <c:v>7.3600000000000048</c:v>
                </c:pt>
                <c:pt idx="135">
                  <c:v>7.4000000000000083</c:v>
                </c:pt>
                <c:pt idx="136">
                  <c:v>7.4400000000000084</c:v>
                </c:pt>
                <c:pt idx="137">
                  <c:v>7.4800000000000084</c:v>
                </c:pt>
                <c:pt idx="138">
                  <c:v>7.5200000000000049</c:v>
                </c:pt>
                <c:pt idx="139">
                  <c:v>7.5600000000000049</c:v>
                </c:pt>
                <c:pt idx="140">
                  <c:v>7.600000000000005</c:v>
                </c:pt>
                <c:pt idx="141">
                  <c:v>7.640000000000005</c:v>
                </c:pt>
                <c:pt idx="142">
                  <c:v>7.680000000000005</c:v>
                </c:pt>
                <c:pt idx="143">
                  <c:v>7.7200000000000051</c:v>
                </c:pt>
                <c:pt idx="144">
                  <c:v>7.7600000000000051</c:v>
                </c:pt>
                <c:pt idx="145">
                  <c:v>7.8000000000000052</c:v>
                </c:pt>
                <c:pt idx="146">
                  <c:v>7.8400000000000052</c:v>
                </c:pt>
                <c:pt idx="147">
                  <c:v>7.8800000000000052</c:v>
                </c:pt>
                <c:pt idx="148">
                  <c:v>7.9200000000000053</c:v>
                </c:pt>
                <c:pt idx="149">
                  <c:v>7.9600000000000053</c:v>
                </c:pt>
                <c:pt idx="150">
                  <c:v>8.0000000000000053</c:v>
                </c:pt>
                <c:pt idx="151">
                  <c:v>8.0400000000000009</c:v>
                </c:pt>
                <c:pt idx="152">
                  <c:v>8.0800000000000036</c:v>
                </c:pt>
                <c:pt idx="153">
                  <c:v>8.120000000000001</c:v>
                </c:pt>
                <c:pt idx="154">
                  <c:v>8.1600000000000037</c:v>
                </c:pt>
                <c:pt idx="155">
                  <c:v>8.2000000000000011</c:v>
                </c:pt>
                <c:pt idx="156">
                  <c:v>8.2399999999999984</c:v>
                </c:pt>
                <c:pt idx="157">
                  <c:v>8.2800000000000011</c:v>
                </c:pt>
                <c:pt idx="158">
                  <c:v>8.3200000000000021</c:v>
                </c:pt>
                <c:pt idx="159">
                  <c:v>8.3600000000000048</c:v>
                </c:pt>
                <c:pt idx="160">
                  <c:v>8.4000000000000021</c:v>
                </c:pt>
                <c:pt idx="161">
                  <c:v>8.44</c:v>
                </c:pt>
                <c:pt idx="162">
                  <c:v>8.4800000000000022</c:v>
                </c:pt>
                <c:pt idx="163">
                  <c:v>8.52</c:v>
                </c:pt>
                <c:pt idx="164">
                  <c:v>8.56</c:v>
                </c:pt>
                <c:pt idx="165">
                  <c:v>8.6000000000000014</c:v>
                </c:pt>
                <c:pt idx="166">
                  <c:v>8.64</c:v>
                </c:pt>
                <c:pt idx="167">
                  <c:v>8.6800000000000015</c:v>
                </c:pt>
                <c:pt idx="168">
                  <c:v>8.7200000000000024</c:v>
                </c:pt>
                <c:pt idx="169">
                  <c:v>8.7600000000000016</c:v>
                </c:pt>
                <c:pt idx="170">
                  <c:v>8.8000000000000025</c:v>
                </c:pt>
                <c:pt idx="171">
                  <c:v>8.8400000000000016</c:v>
                </c:pt>
                <c:pt idx="172">
                  <c:v>8.8800000000000008</c:v>
                </c:pt>
                <c:pt idx="173">
                  <c:v>8.9200000000000017</c:v>
                </c:pt>
                <c:pt idx="174">
                  <c:v>8.9600000000000026</c:v>
                </c:pt>
                <c:pt idx="175">
                  <c:v>9.0000000000000018</c:v>
                </c:pt>
                <c:pt idx="176">
                  <c:v>9.0399999999999867</c:v>
                </c:pt>
                <c:pt idx="177">
                  <c:v>9.0800000000000018</c:v>
                </c:pt>
                <c:pt idx="178">
                  <c:v>9.1199999999999868</c:v>
                </c:pt>
                <c:pt idx="179">
                  <c:v>9.1600000000000019</c:v>
                </c:pt>
                <c:pt idx="180">
                  <c:v>9.1999999999999797</c:v>
                </c:pt>
                <c:pt idx="181">
                  <c:v>9.2399999999999807</c:v>
                </c:pt>
                <c:pt idx="182">
                  <c:v>9.2799999999999798</c:v>
                </c:pt>
              </c:numCache>
            </c:numRef>
          </c:xVal>
          <c:yVal>
            <c:numRef>
              <c:f>'Isotherms &amp;Adiabats'!$E$51:$E$233</c:f>
              <c:numCache>
                <c:formatCode>General</c:formatCode>
                <c:ptCount val="183"/>
                <c:pt idx="0">
                  <c:v>22.058809352702252</c:v>
                </c:pt>
                <c:pt idx="1">
                  <c:v>21.342936933654446</c:v>
                </c:pt>
                <c:pt idx="2">
                  <c:v>20.663530422746039</c:v>
                </c:pt>
                <c:pt idx="3">
                  <c:v>20.018083465327493</c:v>
                </c:pt>
                <c:pt idx="4">
                  <c:v>19.404304923075273</c:v>
                </c:pt>
                <c:pt idx="5">
                  <c:v>18.820096839034338</c:v>
                </c:pt>
                <c:pt idx="6">
                  <c:v>18.263535009730667</c:v>
                </c:pt>
                <c:pt idx="7">
                  <c:v>17.732851815816861</c:v>
                </c:pt>
                <c:pt idx="8">
                  <c:v>17.226421014484146</c:v>
                </c:pt>
                <c:pt idx="9">
                  <c:v>16.742744240212591</c:v>
                </c:pt>
                <c:pt idx="10">
                  <c:v>16.280438996824746</c:v>
                </c:pt>
                <c:pt idx="11">
                  <c:v>15.83822795447144</c:v>
                </c:pt>
                <c:pt idx="12">
                  <c:v>15.414929391084353</c:v>
                </c:pt>
                <c:pt idx="13">
                  <c:v>15.009448639783209</c:v>
                </c:pt>
                <c:pt idx="14">
                  <c:v>14.620770422381812</c:v>
                </c:pt>
                <c:pt idx="15">
                  <c:v>14.247951965033272</c:v>
                </c:pt>
                <c:pt idx="16">
                  <c:v>13.890116805633452</c:v>
                </c:pt>
                <c:pt idx="17">
                  <c:v>13.546449214234284</c:v>
                </c:pt>
                <c:pt idx="18">
                  <c:v>13.21618915770302</c:v>
                </c:pt>
                <c:pt idx="19">
                  <c:v>12.898627748457798</c:v>
                </c:pt>
                <c:pt idx="20">
                  <c:v>12.593103124522408</c:v>
                </c:pt>
                <c:pt idx="21">
                  <c:v>12.298996714552288</c:v>
                </c:pt>
                <c:pt idx="22">
                  <c:v>12.015729847035624</c:v>
                </c:pt>
                <c:pt idx="23">
                  <c:v>11.742760667693814</c:v>
                </c:pt>
                <c:pt idx="24">
                  <c:v>11.479581333299686</c:v>
                </c:pt>
                <c:pt idx="25">
                  <c:v>11.225715453786821</c:v>
                </c:pt>
                <c:pt idx="26">
                  <c:v>10.98071575771762</c:v>
                </c:pt>
                <c:pt idx="27">
                  <c:v>10.744161958969221</c:v>
                </c:pt>
                <c:pt idx="28">
                  <c:v>10.515658804948076</c:v>
                </c:pt>
                <c:pt idx="29">
                  <c:v>10.294834288792423</c:v>
                </c:pt>
                <c:pt idx="30">
                  <c:v>10.081338009915548</c:v>
                </c:pt>
                <c:pt idx="31">
                  <c:v>9.8748396689086952</c:v>
                </c:pt>
                <c:pt idx="32">
                  <c:v>9.6750276842944487</c:v>
                </c:pt>
                <c:pt idx="33">
                  <c:v>9.4816079199225367</c:v>
                </c:pt>
                <c:pt idx="34">
                  <c:v>9.2943025129502335</c:v>
                </c:pt>
                <c:pt idx="35">
                  <c:v>9.112848793372951</c:v>
                </c:pt>
                <c:pt idx="36">
                  <c:v>8.9369982869754985</c:v>
                </c:pt>
                <c:pt idx="37">
                  <c:v>8.76651579438232</c:v>
                </c:pt>
                <c:pt idx="38">
                  <c:v>8.6011785396026461</c:v>
                </c:pt>
                <c:pt idx="39">
                  <c:v>8.4407753821075051</c:v>
                </c:pt>
                <c:pt idx="40">
                  <c:v>8.2851060870473248</c:v>
                </c:pt>
                <c:pt idx="41">
                  <c:v>8.1339806487300699</c:v>
                </c:pt>
                <c:pt idx="42">
                  <c:v>7.9872186629390294</c:v>
                </c:pt>
                <c:pt idx="43">
                  <c:v>7.8446487440778494</c:v>
                </c:pt>
                <c:pt idx="44">
                  <c:v>7.706107983501183</c:v>
                </c:pt>
                <c:pt idx="45">
                  <c:v>7.5714414457185235</c:v>
                </c:pt>
                <c:pt idx="46">
                  <c:v>7.4405016994579949</c:v>
                </c:pt>
                <c:pt idx="47">
                  <c:v>7.3131483808443862</c:v>
                </c:pt>
                <c:pt idx="48">
                  <c:v>7.1892477861879316</c:v>
                </c:pt>
                <c:pt idx="49">
                  <c:v>7.0686724920990534</c:v>
                </c:pt>
                <c:pt idx="50">
                  <c:v>6.9513010008409184</c:v>
                </c:pt>
                <c:pt idx="51">
                  <c:v>6.8370174090108975</c:v>
                </c:pt>
                <c:pt idx="52">
                  <c:v>6.7257110978032948</c:v>
                </c:pt>
                <c:pt idx="53">
                  <c:v>6.6172764432523135</c:v>
                </c:pt>
                <c:pt idx="54">
                  <c:v>6.5116125449873907</c:v>
                </c:pt>
                <c:pt idx="55">
                  <c:v>6.4086229721535179</c:v>
                </c:pt>
                <c:pt idx="56">
                  <c:v>6.3082155252591408</c:v>
                </c:pt>
                <c:pt idx="57">
                  <c:v>6.2103020128142372</c:v>
                </c:pt>
                <c:pt idx="58">
                  <c:v>6.1147980417116985</c:v>
                </c:pt>
                <c:pt idx="59">
                  <c:v>6.02162282038885</c:v>
                </c:pt>
                <c:pt idx="60">
                  <c:v>5.9306989738807712</c:v>
                </c:pt>
                <c:pt idx="61">
                  <c:v>5.8419523699468545</c:v>
                </c:pt>
                <c:pt idx="62">
                  <c:v>5.7553119555150305</c:v>
                </c:pt>
                <c:pt idx="63">
                  <c:v>5.6707096027454229</c:v>
                </c:pt>
                <c:pt idx="64">
                  <c:v>5.5880799640689016</c:v>
                </c:pt>
                <c:pt idx="65">
                  <c:v>5.5073603356037424</c:v>
                </c:pt>
                <c:pt idx="66">
                  <c:v>5.4284905283984077</c:v>
                </c:pt>
                <c:pt idx="67">
                  <c:v>5.3514127469891859</c:v>
                </c:pt>
                <c:pt idx="68">
                  <c:v>5.2760714747986421</c:v>
                </c:pt>
                <c:pt idx="69">
                  <c:v>5.2024133659356817</c:v>
                </c:pt>
                <c:pt idx="70">
                  <c:v>5.130387142989381</c:v>
                </c:pt>
                <c:pt idx="71">
                  <c:v>5.0599435004375906</c:v>
                </c:pt>
                <c:pt idx="72">
                  <c:v>4.9910350133189292</c:v>
                </c:pt>
                <c:pt idx="73">
                  <c:v>4.9236160508406952</c:v>
                </c:pt>
                <c:pt idx="74">
                  <c:v>4.8576426946185194</c:v>
                </c:pt>
                <c:pt idx="75">
                  <c:v>4.7930726612643983</c:v>
                </c:pt>
                <c:pt idx="76">
                  <c:v>4.7298652290593299</c:v>
                </c:pt>
                <c:pt idx="77">
                  <c:v>4.6679811684645314</c:v>
                </c:pt>
                <c:pt idx="78">
                  <c:v>4.6073826762421151</c:v>
                </c:pt>
                <c:pt idx="79">
                  <c:v>4.5480333129710564</c:v>
                </c:pt>
                <c:pt idx="80">
                  <c:v>4.4898979437589821</c:v>
                </c:pt>
                <c:pt idx="81">
                  <c:v>4.4329426819631594</c:v>
                </c:pt>
                <c:pt idx="82">
                  <c:v>4.377134835746185</c:v>
                </c:pt>
                <c:pt idx="83">
                  <c:v>4.3224428573038907</c:v>
                </c:pt>
                <c:pt idx="84">
                  <c:v>4.2688362946122371</c:v>
                </c:pt>
                <c:pt idx="85">
                  <c:v>4.2162857455512128</c:v>
                </c:pt>
                <c:pt idx="86">
                  <c:v>4.1647628142717315</c:v>
                </c:pt>
                <c:pt idx="87">
                  <c:v>4.1142400696803216</c:v>
                </c:pt>
                <c:pt idx="88">
                  <c:v>4.0646910059243773</c:v>
                </c:pt>
                <c:pt idx="89">
                  <c:v>4.0160900047677517</c:v>
                </c:pt>
                <c:pt idx="90">
                  <c:v>3.9684122997536937</c:v>
                </c:pt>
                <c:pt idx="91">
                  <c:v>3.9216339420577992</c:v>
                </c:pt>
                <c:pt idx="92">
                  <c:v>3.8757317679402892</c:v>
                </c:pt>
                <c:pt idx="93">
                  <c:v>3.8306833677119552</c:v>
                </c:pt>
                <c:pt idx="94">
                  <c:v>3.7864670561333282</c:v>
                </c:pt>
                <c:pt idx="95">
                  <c:v>3.7430618441715646</c:v>
                </c:pt>
                <c:pt idx="96">
                  <c:v>3.7004474120438378</c:v>
                </c:pt>
                <c:pt idx="97">
                  <c:v>3.6586040834804185</c:v>
                </c:pt>
                <c:pt idx="98">
                  <c:v>3.6175128011442381</c:v>
                </c:pt>
                <c:pt idx="99">
                  <c:v>3.5771551031477387</c:v>
                </c:pt>
                <c:pt idx="100">
                  <c:v>3.5375131006109579</c:v>
                </c:pt>
                <c:pt idx="101">
                  <c:v>3.4985694562080973</c:v>
                </c:pt>
                <c:pt idx="102">
                  <c:v>3.460307363652948</c:v>
                </c:pt>
                <c:pt idx="103">
                  <c:v>3.422710528076029</c:v>
                </c:pt>
                <c:pt idx="104">
                  <c:v>3.3857631472493992</c:v>
                </c:pt>
                <c:pt idx="105">
                  <c:v>3.3494498936170567</c:v>
                </c:pt>
                <c:pt idx="106">
                  <c:v>3.3137558970916317</c:v>
                </c:pt>
                <c:pt idx="107">
                  <c:v>3.2786667285799052</c:v>
                </c:pt>
                <c:pt idx="108">
                  <c:v>3.2441683842019198</c:v>
                </c:pt>
                <c:pt idx="109">
                  <c:v>3.2102472701703015</c:v>
                </c:pt>
                <c:pt idx="110">
                  <c:v>3.1768901882982528</c:v>
                </c:pt>
                <c:pt idx="111">
                  <c:v>3.1440843221062682</c:v>
                </c:pt>
                <c:pt idx="112">
                  <c:v>3.1118172234993948</c:v>
                </c:pt>
                <c:pt idx="113">
                  <c:v>3.0800767999882028</c:v>
                </c:pt>
                <c:pt idx="114">
                  <c:v>3.0488513024281105</c:v>
                </c:pt>
                <c:pt idx="115">
                  <c:v>3.0181293132530369</c:v>
                </c:pt>
                <c:pt idx="116">
                  <c:v>2.9878997351806111</c:v>
                </c:pt>
                <c:pt idx="117">
                  <c:v>2.9581517803673076</c:v>
                </c:pt>
                <c:pt idx="118">
                  <c:v>2.928874959993006</c:v>
                </c:pt>
                <c:pt idx="119">
                  <c:v>2.9000590742556587</c:v>
                </c:pt>
                <c:pt idx="120">
                  <c:v>2.8716942027573835</c:v>
                </c:pt>
                <c:pt idx="121">
                  <c:v>2.8437706952646638</c:v>
                </c:pt>
                <c:pt idx="122">
                  <c:v>2.8162791628259867</c:v>
                </c:pt>
                <c:pt idx="123">
                  <c:v>2.7892104692309796</c:v>
                </c:pt>
                <c:pt idx="124">
                  <c:v>2.7625557227961806</c:v>
                </c:pt>
                <c:pt idx="125">
                  <c:v>2.7363062684631032</c:v>
                </c:pt>
                <c:pt idx="126">
                  <c:v>2.7104536801949797</c:v>
                </c:pt>
                <c:pt idx="127">
                  <c:v>2.684989753659365</c:v>
                </c:pt>
                <c:pt idx="128">
                  <c:v>2.6599064991841681</c:v>
                </c:pt>
                <c:pt idx="129">
                  <c:v>2.6351961349756627</c:v>
                </c:pt>
                <c:pt idx="130">
                  <c:v>2.6108510805869916</c:v>
                </c:pt>
                <c:pt idx="131">
                  <c:v>2.5868639506269466</c:v>
                </c:pt>
                <c:pt idx="132">
                  <c:v>2.5632275486986646</c:v>
                </c:pt>
                <c:pt idx="133">
                  <c:v>2.5399348615586952</c:v>
                </c:pt>
                <c:pt idx="134">
                  <c:v>2.5169790534873888</c:v>
                </c:pt>
                <c:pt idx="135">
                  <c:v>2.4943534608616309</c:v>
                </c:pt>
                <c:pt idx="136">
                  <c:v>2.4720515869218329</c:v>
                </c:pt>
                <c:pt idx="137">
                  <c:v>2.4500670967250908</c:v>
                </c:pt>
                <c:pt idx="138">
                  <c:v>2.4283938122769917</c:v>
                </c:pt>
                <c:pt idx="139">
                  <c:v>2.4070257078347654</c:v>
                </c:pt>
                <c:pt idx="140">
                  <c:v>2.3859569053750387</c:v>
                </c:pt>
                <c:pt idx="141">
                  <c:v>2.3651816702193682</c:v>
                </c:pt>
                <c:pt idx="142">
                  <c:v>2.3446944068114441</c:v>
                </c:pt>
                <c:pt idx="143">
                  <c:v>2.3244896546399048</c:v>
                </c:pt>
                <c:pt idx="144">
                  <c:v>2.3045620843009877</c:v>
                </c:pt>
                <c:pt idx="145">
                  <c:v>2.2849064936955226</c:v>
                </c:pt>
                <c:pt idx="146">
                  <c:v>2.2655178043550892</c:v>
                </c:pt>
                <c:pt idx="147">
                  <c:v>2.2463910578922435</c:v>
                </c:pt>
                <c:pt idx="148">
                  <c:v>2.2275214125700566</c:v>
                </c:pt>
                <c:pt idx="149">
                  <c:v>2.2089041399864011</c:v>
                </c:pt>
                <c:pt idx="150">
                  <c:v>2.1905346218685415</c:v>
                </c:pt>
                <c:pt idx="151">
                  <c:v>2.172408346973822</c:v>
                </c:pt>
                <c:pt idx="152">
                  <c:v>2.1545209080925436</c:v>
                </c:pt>
                <c:pt idx="153">
                  <c:v>2.1368679991489672</c:v>
                </c:pt>
                <c:pt idx="154">
                  <c:v>2.1194454123970927</c:v>
                </c:pt>
                <c:pt idx="155">
                  <c:v>2.1022490357072328</c:v>
                </c:pt>
                <c:pt idx="156">
                  <c:v>2.0852748499404412</c:v>
                </c:pt>
                <c:pt idx="157">
                  <c:v>2.0685189264072359</c:v>
                </c:pt>
                <c:pt idx="158">
                  <c:v>2.0519774244077338</c:v>
                </c:pt>
                <c:pt idx="159">
                  <c:v>2.0356465888500153</c:v>
                </c:pt>
                <c:pt idx="160">
                  <c:v>2.0195227479440412</c:v>
                </c:pt>
                <c:pt idx="161">
                  <c:v>2.0036023109682577</c:v>
                </c:pt>
                <c:pt idx="162">
                  <c:v>1.9878817661064001</c:v>
                </c:pt>
                <c:pt idx="163">
                  <c:v>1.9723576783517638</c:v>
                </c:pt>
                <c:pt idx="164">
                  <c:v>1.9570266874767466</c:v>
                </c:pt>
                <c:pt idx="165">
                  <c:v>1.9418855060652567</c:v>
                </c:pt>
                <c:pt idx="166">
                  <c:v>1.9269309176056511</c:v>
                </c:pt>
                <c:pt idx="167">
                  <c:v>1.9121597746422894</c:v>
                </c:pt>
                <c:pt idx="168">
                  <c:v>1.8975689969834173</c:v>
                </c:pt>
                <c:pt idx="169">
                  <c:v>1.8831555699635922</c:v>
                </c:pt>
                <c:pt idx="170">
                  <c:v>1.8689165427586123</c:v>
                </c:pt>
                <c:pt idx="171">
                  <c:v>1.8548490267512869</c:v>
                </c:pt>
                <c:pt idx="172">
                  <c:v>1.8409501939460773</c:v>
                </c:pt>
                <c:pt idx="173">
                  <c:v>1.8272172754311722</c:v>
                </c:pt>
                <c:pt idx="174">
                  <c:v>1.8136475598862114</c:v>
                </c:pt>
                <c:pt idx="175">
                  <c:v>1.8002383921341218</c:v>
                </c:pt>
                <c:pt idx="176">
                  <c:v>1.7869871717357151</c:v>
                </c:pt>
                <c:pt idx="177">
                  <c:v>1.7738913516253176</c:v>
                </c:pt>
                <c:pt idx="178">
                  <c:v>1.7609484367864536</c:v>
                </c:pt>
                <c:pt idx="179">
                  <c:v>1.7481559829658051</c:v>
                </c:pt>
                <c:pt idx="180">
                  <c:v>1.7355115954245381</c:v>
                </c:pt>
                <c:pt idx="181">
                  <c:v>1.7230129277255735</c:v>
                </c:pt>
                <c:pt idx="182">
                  <c:v>1.71065768055559</c:v>
                </c:pt>
              </c:numCache>
            </c:numRef>
          </c:yVal>
        </c:ser>
        <c:ser>
          <c:idx val="3"/>
          <c:order val="3"/>
          <c:spPr>
            <a:ln w="38100">
              <a:solidFill>
                <a:srgbClr val="339966"/>
              </a:solidFill>
              <a:prstDash val="solid"/>
            </a:ln>
          </c:spPr>
          <c:marker>
            <c:symbol val="none"/>
          </c:marker>
          <c:xVal>
            <c:numRef>
              <c:f>'Isotherms &amp;Adiabats'!$B$51:$B$233</c:f>
              <c:numCache>
                <c:formatCode>General</c:formatCode>
                <c:ptCount val="183"/>
                <c:pt idx="0">
                  <c:v>2</c:v>
                </c:pt>
                <c:pt idx="1">
                  <c:v>2.04</c:v>
                </c:pt>
                <c:pt idx="2">
                  <c:v>2.08</c:v>
                </c:pt>
                <c:pt idx="3">
                  <c:v>2.12</c:v>
                </c:pt>
                <c:pt idx="4">
                  <c:v>2.16</c:v>
                </c:pt>
                <c:pt idx="5">
                  <c:v>2.2000000000000002</c:v>
                </c:pt>
                <c:pt idx="6">
                  <c:v>2.2400000000000002</c:v>
                </c:pt>
                <c:pt idx="7">
                  <c:v>2.2800000000000002</c:v>
                </c:pt>
                <c:pt idx="8">
                  <c:v>2.3200000000000003</c:v>
                </c:pt>
                <c:pt idx="9">
                  <c:v>2.3600000000000003</c:v>
                </c:pt>
                <c:pt idx="10">
                  <c:v>2.4000000000000004</c:v>
                </c:pt>
                <c:pt idx="11">
                  <c:v>2.4400000000000004</c:v>
                </c:pt>
                <c:pt idx="12">
                  <c:v>2.4800000000000004</c:v>
                </c:pt>
                <c:pt idx="13">
                  <c:v>2.5200000000000005</c:v>
                </c:pt>
                <c:pt idx="14">
                  <c:v>2.5600000000000005</c:v>
                </c:pt>
                <c:pt idx="15">
                  <c:v>2.6000000000000005</c:v>
                </c:pt>
                <c:pt idx="16">
                  <c:v>2.6400000000000006</c:v>
                </c:pt>
                <c:pt idx="17">
                  <c:v>2.6800000000000006</c:v>
                </c:pt>
                <c:pt idx="18">
                  <c:v>2.7200000000000006</c:v>
                </c:pt>
                <c:pt idx="19">
                  <c:v>2.7600000000000011</c:v>
                </c:pt>
                <c:pt idx="20">
                  <c:v>2.8000000000000007</c:v>
                </c:pt>
                <c:pt idx="21">
                  <c:v>2.8400000000000007</c:v>
                </c:pt>
                <c:pt idx="22">
                  <c:v>2.8800000000000008</c:v>
                </c:pt>
                <c:pt idx="23">
                  <c:v>2.9200000000000008</c:v>
                </c:pt>
                <c:pt idx="24">
                  <c:v>2.9600000000000009</c:v>
                </c:pt>
                <c:pt idx="25">
                  <c:v>3.0000000000000009</c:v>
                </c:pt>
                <c:pt idx="26">
                  <c:v>3.0400000000000009</c:v>
                </c:pt>
                <c:pt idx="27">
                  <c:v>3.080000000000001</c:v>
                </c:pt>
                <c:pt idx="28">
                  <c:v>3.120000000000001</c:v>
                </c:pt>
                <c:pt idx="29">
                  <c:v>3.160000000000001</c:v>
                </c:pt>
                <c:pt idx="30">
                  <c:v>3.2000000000000011</c:v>
                </c:pt>
                <c:pt idx="31">
                  <c:v>3.2400000000000011</c:v>
                </c:pt>
                <c:pt idx="32">
                  <c:v>3.2800000000000011</c:v>
                </c:pt>
                <c:pt idx="33">
                  <c:v>3.3200000000000007</c:v>
                </c:pt>
                <c:pt idx="34">
                  <c:v>3.3600000000000008</c:v>
                </c:pt>
                <c:pt idx="35">
                  <c:v>3.4000000000000008</c:v>
                </c:pt>
                <c:pt idx="36">
                  <c:v>3.4400000000000013</c:v>
                </c:pt>
                <c:pt idx="37">
                  <c:v>3.4800000000000013</c:v>
                </c:pt>
                <c:pt idx="38">
                  <c:v>3.5200000000000014</c:v>
                </c:pt>
                <c:pt idx="39">
                  <c:v>3.5600000000000014</c:v>
                </c:pt>
                <c:pt idx="40">
                  <c:v>3.6000000000000014</c:v>
                </c:pt>
                <c:pt idx="41">
                  <c:v>3.6400000000000015</c:v>
                </c:pt>
                <c:pt idx="42">
                  <c:v>3.6800000000000015</c:v>
                </c:pt>
                <c:pt idx="43">
                  <c:v>3.7200000000000015</c:v>
                </c:pt>
                <c:pt idx="44">
                  <c:v>3.7600000000000016</c:v>
                </c:pt>
                <c:pt idx="45">
                  <c:v>3.8000000000000007</c:v>
                </c:pt>
                <c:pt idx="46">
                  <c:v>3.8400000000000007</c:v>
                </c:pt>
                <c:pt idx="47">
                  <c:v>3.8800000000000017</c:v>
                </c:pt>
                <c:pt idx="48">
                  <c:v>3.9200000000000017</c:v>
                </c:pt>
                <c:pt idx="49">
                  <c:v>3.9600000000000017</c:v>
                </c:pt>
                <c:pt idx="50">
                  <c:v>4.0000000000000018</c:v>
                </c:pt>
                <c:pt idx="51">
                  <c:v>4.0400000000000018</c:v>
                </c:pt>
                <c:pt idx="52">
                  <c:v>4.0800000000000018</c:v>
                </c:pt>
                <c:pt idx="53">
                  <c:v>4.1199999999999966</c:v>
                </c:pt>
                <c:pt idx="54">
                  <c:v>4.1599999999999975</c:v>
                </c:pt>
                <c:pt idx="55">
                  <c:v>4.200000000000002</c:v>
                </c:pt>
                <c:pt idx="56">
                  <c:v>4.240000000000002</c:v>
                </c:pt>
                <c:pt idx="57">
                  <c:v>4.280000000000002</c:v>
                </c:pt>
                <c:pt idx="58">
                  <c:v>4.3199999999999985</c:v>
                </c:pt>
                <c:pt idx="59">
                  <c:v>4.3599999999999985</c:v>
                </c:pt>
                <c:pt idx="60">
                  <c:v>4.4000000000000021</c:v>
                </c:pt>
                <c:pt idx="61">
                  <c:v>4.4400000000000022</c:v>
                </c:pt>
                <c:pt idx="62">
                  <c:v>4.4800000000000022</c:v>
                </c:pt>
                <c:pt idx="63">
                  <c:v>4.5200000000000005</c:v>
                </c:pt>
                <c:pt idx="64">
                  <c:v>4.5600000000000005</c:v>
                </c:pt>
                <c:pt idx="65">
                  <c:v>4.6000000000000005</c:v>
                </c:pt>
                <c:pt idx="66">
                  <c:v>4.6400000000000015</c:v>
                </c:pt>
                <c:pt idx="67">
                  <c:v>4.6800000000000015</c:v>
                </c:pt>
                <c:pt idx="68">
                  <c:v>4.7200000000000015</c:v>
                </c:pt>
                <c:pt idx="69">
                  <c:v>4.7600000000000025</c:v>
                </c:pt>
                <c:pt idx="70">
                  <c:v>4.8000000000000025</c:v>
                </c:pt>
                <c:pt idx="71">
                  <c:v>4.8400000000000025</c:v>
                </c:pt>
                <c:pt idx="72">
                  <c:v>4.8800000000000026</c:v>
                </c:pt>
                <c:pt idx="73">
                  <c:v>4.9200000000000026</c:v>
                </c:pt>
                <c:pt idx="74">
                  <c:v>4.9600000000000026</c:v>
                </c:pt>
                <c:pt idx="75">
                  <c:v>5.0000000000000027</c:v>
                </c:pt>
                <c:pt idx="76">
                  <c:v>5.0400000000000027</c:v>
                </c:pt>
                <c:pt idx="77">
                  <c:v>5.0800000000000027</c:v>
                </c:pt>
                <c:pt idx="78">
                  <c:v>5.1199999999999966</c:v>
                </c:pt>
                <c:pt idx="79">
                  <c:v>5.1599999999999975</c:v>
                </c:pt>
                <c:pt idx="80">
                  <c:v>5.2000000000000028</c:v>
                </c:pt>
                <c:pt idx="81">
                  <c:v>5.2400000000000029</c:v>
                </c:pt>
                <c:pt idx="82">
                  <c:v>5.2800000000000029</c:v>
                </c:pt>
                <c:pt idx="83">
                  <c:v>5.3199999999999985</c:v>
                </c:pt>
                <c:pt idx="84">
                  <c:v>5.3599999999999985</c:v>
                </c:pt>
                <c:pt idx="85">
                  <c:v>5.400000000000003</c:v>
                </c:pt>
                <c:pt idx="86">
                  <c:v>5.4400000000000031</c:v>
                </c:pt>
                <c:pt idx="87">
                  <c:v>5.4800000000000031</c:v>
                </c:pt>
                <c:pt idx="88">
                  <c:v>5.5200000000000005</c:v>
                </c:pt>
                <c:pt idx="89">
                  <c:v>5.5600000000000005</c:v>
                </c:pt>
                <c:pt idx="90">
                  <c:v>5.6000000000000005</c:v>
                </c:pt>
                <c:pt idx="91">
                  <c:v>5.6400000000000015</c:v>
                </c:pt>
                <c:pt idx="92">
                  <c:v>5.6800000000000015</c:v>
                </c:pt>
                <c:pt idx="93">
                  <c:v>5.7200000000000015</c:v>
                </c:pt>
                <c:pt idx="94">
                  <c:v>5.7600000000000025</c:v>
                </c:pt>
                <c:pt idx="95">
                  <c:v>5.8000000000000025</c:v>
                </c:pt>
                <c:pt idx="96">
                  <c:v>5.8400000000000025</c:v>
                </c:pt>
                <c:pt idx="97">
                  <c:v>5.8800000000000026</c:v>
                </c:pt>
                <c:pt idx="98">
                  <c:v>5.9200000000000035</c:v>
                </c:pt>
                <c:pt idx="99">
                  <c:v>5.9600000000000035</c:v>
                </c:pt>
                <c:pt idx="100">
                  <c:v>6.0000000000000036</c:v>
                </c:pt>
                <c:pt idx="101">
                  <c:v>6.0400000000000036</c:v>
                </c:pt>
                <c:pt idx="102">
                  <c:v>6.0800000000000036</c:v>
                </c:pt>
                <c:pt idx="103">
                  <c:v>6.1199999999999966</c:v>
                </c:pt>
                <c:pt idx="104">
                  <c:v>6.1599999999999975</c:v>
                </c:pt>
                <c:pt idx="105">
                  <c:v>6.2000000000000037</c:v>
                </c:pt>
                <c:pt idx="106">
                  <c:v>6.2400000000000038</c:v>
                </c:pt>
                <c:pt idx="107">
                  <c:v>6.2800000000000038</c:v>
                </c:pt>
                <c:pt idx="108">
                  <c:v>6.3199999999999985</c:v>
                </c:pt>
                <c:pt idx="109">
                  <c:v>6.3599999999999985</c:v>
                </c:pt>
                <c:pt idx="110">
                  <c:v>6.4000000000000039</c:v>
                </c:pt>
                <c:pt idx="111">
                  <c:v>6.4400000000000039</c:v>
                </c:pt>
                <c:pt idx="112">
                  <c:v>6.4800000000000084</c:v>
                </c:pt>
                <c:pt idx="113">
                  <c:v>6.520000000000004</c:v>
                </c:pt>
                <c:pt idx="114">
                  <c:v>6.5600000000000041</c:v>
                </c:pt>
                <c:pt idx="115">
                  <c:v>6.6000000000000041</c:v>
                </c:pt>
                <c:pt idx="116">
                  <c:v>6.6400000000000041</c:v>
                </c:pt>
                <c:pt idx="117">
                  <c:v>6.6800000000000042</c:v>
                </c:pt>
                <c:pt idx="118">
                  <c:v>6.7200000000000042</c:v>
                </c:pt>
                <c:pt idx="119">
                  <c:v>6.7600000000000042</c:v>
                </c:pt>
                <c:pt idx="120">
                  <c:v>6.8000000000000043</c:v>
                </c:pt>
                <c:pt idx="121">
                  <c:v>6.8400000000000043</c:v>
                </c:pt>
                <c:pt idx="122">
                  <c:v>6.8800000000000043</c:v>
                </c:pt>
                <c:pt idx="123">
                  <c:v>6.9200000000000044</c:v>
                </c:pt>
                <c:pt idx="124">
                  <c:v>6.9600000000000044</c:v>
                </c:pt>
                <c:pt idx="125">
                  <c:v>7.0000000000000044</c:v>
                </c:pt>
                <c:pt idx="126">
                  <c:v>7.0400000000000054</c:v>
                </c:pt>
                <c:pt idx="127">
                  <c:v>7.0800000000000054</c:v>
                </c:pt>
                <c:pt idx="128">
                  <c:v>7.1200000000000045</c:v>
                </c:pt>
                <c:pt idx="129">
                  <c:v>7.1600000000000046</c:v>
                </c:pt>
                <c:pt idx="130">
                  <c:v>7.2000000000000064</c:v>
                </c:pt>
                <c:pt idx="131">
                  <c:v>7.2400000000000064</c:v>
                </c:pt>
                <c:pt idx="132">
                  <c:v>7.2800000000000074</c:v>
                </c:pt>
                <c:pt idx="133">
                  <c:v>7.3200000000000047</c:v>
                </c:pt>
                <c:pt idx="134">
                  <c:v>7.3600000000000048</c:v>
                </c:pt>
                <c:pt idx="135">
                  <c:v>7.4000000000000083</c:v>
                </c:pt>
                <c:pt idx="136">
                  <c:v>7.4400000000000084</c:v>
                </c:pt>
                <c:pt idx="137">
                  <c:v>7.4800000000000084</c:v>
                </c:pt>
                <c:pt idx="138">
                  <c:v>7.5200000000000049</c:v>
                </c:pt>
                <c:pt idx="139">
                  <c:v>7.5600000000000049</c:v>
                </c:pt>
                <c:pt idx="140">
                  <c:v>7.600000000000005</c:v>
                </c:pt>
                <c:pt idx="141">
                  <c:v>7.640000000000005</c:v>
                </c:pt>
                <c:pt idx="142">
                  <c:v>7.680000000000005</c:v>
                </c:pt>
                <c:pt idx="143">
                  <c:v>7.7200000000000051</c:v>
                </c:pt>
                <c:pt idx="144">
                  <c:v>7.7600000000000051</c:v>
                </c:pt>
                <c:pt idx="145">
                  <c:v>7.8000000000000052</c:v>
                </c:pt>
                <c:pt idx="146">
                  <c:v>7.8400000000000052</c:v>
                </c:pt>
                <c:pt idx="147">
                  <c:v>7.8800000000000052</c:v>
                </c:pt>
                <c:pt idx="148">
                  <c:v>7.9200000000000053</c:v>
                </c:pt>
                <c:pt idx="149">
                  <c:v>7.9600000000000053</c:v>
                </c:pt>
                <c:pt idx="150">
                  <c:v>8.0000000000000053</c:v>
                </c:pt>
                <c:pt idx="151">
                  <c:v>8.0400000000000009</c:v>
                </c:pt>
                <c:pt idx="152">
                  <c:v>8.0800000000000036</c:v>
                </c:pt>
                <c:pt idx="153">
                  <c:v>8.120000000000001</c:v>
                </c:pt>
                <c:pt idx="154">
                  <c:v>8.1600000000000037</c:v>
                </c:pt>
                <c:pt idx="155">
                  <c:v>8.2000000000000011</c:v>
                </c:pt>
                <c:pt idx="156">
                  <c:v>8.2399999999999984</c:v>
                </c:pt>
                <c:pt idx="157">
                  <c:v>8.2800000000000011</c:v>
                </c:pt>
                <c:pt idx="158">
                  <c:v>8.3200000000000021</c:v>
                </c:pt>
                <c:pt idx="159">
                  <c:v>8.3600000000000048</c:v>
                </c:pt>
                <c:pt idx="160">
                  <c:v>8.4000000000000021</c:v>
                </c:pt>
                <c:pt idx="161">
                  <c:v>8.44</c:v>
                </c:pt>
                <c:pt idx="162">
                  <c:v>8.4800000000000022</c:v>
                </c:pt>
                <c:pt idx="163">
                  <c:v>8.52</c:v>
                </c:pt>
                <c:pt idx="164">
                  <c:v>8.56</c:v>
                </c:pt>
                <c:pt idx="165">
                  <c:v>8.6000000000000014</c:v>
                </c:pt>
                <c:pt idx="166">
                  <c:v>8.64</c:v>
                </c:pt>
                <c:pt idx="167">
                  <c:v>8.6800000000000015</c:v>
                </c:pt>
                <c:pt idx="168">
                  <c:v>8.7200000000000024</c:v>
                </c:pt>
                <c:pt idx="169">
                  <c:v>8.7600000000000016</c:v>
                </c:pt>
                <c:pt idx="170">
                  <c:v>8.8000000000000025</c:v>
                </c:pt>
                <c:pt idx="171">
                  <c:v>8.8400000000000016</c:v>
                </c:pt>
                <c:pt idx="172">
                  <c:v>8.8800000000000008</c:v>
                </c:pt>
                <c:pt idx="173">
                  <c:v>8.9200000000000017</c:v>
                </c:pt>
                <c:pt idx="174">
                  <c:v>8.9600000000000026</c:v>
                </c:pt>
                <c:pt idx="175">
                  <c:v>9.0000000000000018</c:v>
                </c:pt>
                <c:pt idx="176">
                  <c:v>9.0399999999999867</c:v>
                </c:pt>
                <c:pt idx="177">
                  <c:v>9.0800000000000018</c:v>
                </c:pt>
                <c:pt idx="178">
                  <c:v>9.1199999999999868</c:v>
                </c:pt>
                <c:pt idx="179">
                  <c:v>9.1600000000000019</c:v>
                </c:pt>
                <c:pt idx="180">
                  <c:v>9.1999999999999797</c:v>
                </c:pt>
                <c:pt idx="181">
                  <c:v>9.2399999999999807</c:v>
                </c:pt>
                <c:pt idx="182">
                  <c:v>9.2799999999999798</c:v>
                </c:pt>
              </c:numCache>
            </c:numRef>
          </c:xVal>
          <c:yVal>
            <c:numRef>
              <c:f>'Isotherms &amp;Adiabats'!$F$51:$F$233</c:f>
              <c:numCache>
                <c:formatCode>General</c:formatCode>
                <c:ptCount val="183"/>
                <c:pt idx="0">
                  <c:v>15.756292394787337</c:v>
                </c:pt>
                <c:pt idx="1">
                  <c:v>15.244954952610318</c:v>
                </c:pt>
                <c:pt idx="2">
                  <c:v>14.759664587675752</c:v>
                </c:pt>
                <c:pt idx="3">
                  <c:v>14.298631046662488</c:v>
                </c:pt>
                <c:pt idx="4">
                  <c:v>13.860217802196622</c:v>
                </c:pt>
                <c:pt idx="5">
                  <c:v>13.442926313595986</c:v>
                </c:pt>
                <c:pt idx="6">
                  <c:v>13.045382149807654</c:v>
                </c:pt>
                <c:pt idx="7">
                  <c:v>12.666322725583445</c:v>
                </c:pt>
                <c:pt idx="8">
                  <c:v>12.304586438917282</c:v>
                </c:pt>
                <c:pt idx="9">
                  <c:v>11.95910302872333</c:v>
                </c:pt>
                <c:pt idx="10">
                  <c:v>11.628884997731985</c:v>
                </c:pt>
                <c:pt idx="11">
                  <c:v>11.313019967479622</c:v>
                </c:pt>
                <c:pt idx="12">
                  <c:v>11.010663850774538</c:v>
                </c:pt>
                <c:pt idx="13">
                  <c:v>10.721034742702273</c:v>
                </c:pt>
                <c:pt idx="14">
                  <c:v>10.443407444558453</c:v>
                </c:pt>
                <c:pt idx="15">
                  <c:v>10.177108546452358</c:v>
                </c:pt>
                <c:pt idx="16">
                  <c:v>9.921512004023894</c:v>
                </c:pt>
                <c:pt idx="17">
                  <c:v>9.6760351530244737</c:v>
                </c:pt>
                <c:pt idx="18">
                  <c:v>9.4401351126450148</c:v>
                </c:pt>
                <c:pt idx="19">
                  <c:v>9.2133055346127186</c:v>
                </c:pt>
                <c:pt idx="20">
                  <c:v>8.9950736603731389</c:v>
                </c:pt>
                <c:pt idx="21">
                  <c:v>8.784997653251633</c:v>
                </c:pt>
                <c:pt idx="22">
                  <c:v>8.5826641764540206</c:v>
                </c:pt>
                <c:pt idx="23">
                  <c:v>8.3876861912098981</c:v>
                </c:pt>
                <c:pt idx="24">
                  <c:v>8.1997009523569027</c:v>
                </c:pt>
                <c:pt idx="25">
                  <c:v>8.0183681812762675</c:v>
                </c:pt>
                <c:pt idx="26">
                  <c:v>7.8433683983697291</c:v>
                </c:pt>
                <c:pt idx="27">
                  <c:v>7.6744013992637337</c:v>
                </c:pt>
                <c:pt idx="28">
                  <c:v>7.5111848606771821</c:v>
                </c:pt>
                <c:pt idx="29">
                  <c:v>7.353453063423169</c:v>
                </c:pt>
                <c:pt idx="30">
                  <c:v>7.2009557213682465</c:v>
                </c:pt>
                <c:pt idx="31">
                  <c:v>7.0534569063633379</c:v>
                </c:pt>
                <c:pt idx="32">
                  <c:v>6.9107340602103253</c:v>
                </c:pt>
                <c:pt idx="33">
                  <c:v>6.7725770856589538</c:v>
                </c:pt>
                <c:pt idx="34">
                  <c:v>6.6387875092501663</c:v>
                </c:pt>
                <c:pt idx="35">
                  <c:v>6.5091777095521124</c:v>
                </c:pt>
                <c:pt idx="36">
                  <c:v>6.3835702049825027</c:v>
                </c:pt>
                <c:pt idx="37">
                  <c:v>6.2617969959873818</c:v>
                </c:pt>
                <c:pt idx="38">
                  <c:v>6.1436989568590326</c:v>
                </c:pt>
                <c:pt idx="39">
                  <c:v>6.0291252729339355</c:v>
                </c:pt>
                <c:pt idx="40">
                  <c:v>5.9179329193195045</c:v>
                </c:pt>
                <c:pt idx="41">
                  <c:v>5.8099861776643396</c:v>
                </c:pt>
                <c:pt idx="42">
                  <c:v>5.7051561878135884</c:v>
                </c:pt>
                <c:pt idx="43">
                  <c:v>5.6033205314841794</c:v>
                </c:pt>
                <c:pt idx="44">
                  <c:v>5.5043628453579805</c:v>
                </c:pt>
                <c:pt idx="45">
                  <c:v>5.4081724612275091</c:v>
                </c:pt>
                <c:pt idx="46">
                  <c:v>5.3146440710414247</c:v>
                </c:pt>
                <c:pt idx="47">
                  <c:v>5.223677414888849</c:v>
                </c:pt>
                <c:pt idx="48">
                  <c:v>5.135176990134231</c:v>
                </c:pt>
                <c:pt idx="49">
                  <c:v>5.0490517800707524</c:v>
                </c:pt>
                <c:pt idx="50">
                  <c:v>4.9652150006006526</c:v>
                </c:pt>
                <c:pt idx="51">
                  <c:v>4.8835838635792053</c:v>
                </c:pt>
                <c:pt idx="52">
                  <c:v>4.8040793555737826</c:v>
                </c:pt>
                <c:pt idx="53">
                  <c:v>4.7266260308945114</c:v>
                </c:pt>
                <c:pt idx="54">
                  <c:v>4.6511518178481355</c:v>
                </c:pt>
                <c:pt idx="55">
                  <c:v>4.5775878372524943</c:v>
                </c:pt>
                <c:pt idx="56">
                  <c:v>4.5058682323279555</c:v>
                </c:pt>
                <c:pt idx="57">
                  <c:v>4.4359300091530196</c:v>
                </c:pt>
                <c:pt idx="58">
                  <c:v>4.3677128869369151</c:v>
                </c:pt>
                <c:pt idx="59">
                  <c:v>4.3011591574206074</c:v>
                </c:pt>
                <c:pt idx="60">
                  <c:v>4.2362135527719724</c:v>
                </c:pt>
                <c:pt idx="61">
                  <c:v>4.1728231213906124</c:v>
                </c:pt>
                <c:pt idx="62">
                  <c:v>4.1109371110821664</c:v>
                </c:pt>
                <c:pt idx="63">
                  <c:v>4.0505068591038675</c:v>
                </c:pt>
                <c:pt idx="64">
                  <c:v>3.9914856886206427</c:v>
                </c:pt>
                <c:pt idx="65">
                  <c:v>3.9338288111455277</c:v>
                </c:pt>
                <c:pt idx="66">
                  <c:v>3.8774932345702977</c:v>
                </c:pt>
                <c:pt idx="67">
                  <c:v>3.8224376764208468</c:v>
                </c:pt>
                <c:pt idx="68">
                  <c:v>3.7686224819990199</c:v>
                </c:pt>
                <c:pt idx="69">
                  <c:v>3.7160095470969203</c:v>
                </c:pt>
                <c:pt idx="70">
                  <c:v>3.6645622449924229</c:v>
                </c:pt>
                <c:pt idx="71">
                  <c:v>3.6142453574554225</c:v>
                </c:pt>
                <c:pt idx="72">
                  <c:v>3.5650250095135188</c:v>
                </c:pt>
                <c:pt idx="73">
                  <c:v>3.5168686077433495</c:v>
                </c:pt>
                <c:pt idx="74">
                  <c:v>3.4697447818703742</c:v>
                </c:pt>
                <c:pt idx="75">
                  <c:v>3.4236233294745704</c:v>
                </c:pt>
                <c:pt idx="76">
                  <c:v>3.378475163613798</c:v>
                </c:pt>
                <c:pt idx="77">
                  <c:v>3.3342722631889568</c:v>
                </c:pt>
                <c:pt idx="78">
                  <c:v>3.2909876258872348</c:v>
                </c:pt>
                <c:pt idx="79">
                  <c:v>3.2485952235507551</c:v>
                </c:pt>
                <c:pt idx="80">
                  <c:v>3.207069959827844</c:v>
                </c:pt>
                <c:pt idx="81">
                  <c:v>3.1663876299736753</c:v>
                </c:pt>
                <c:pt idx="82">
                  <c:v>3.1265248826758585</c:v>
                </c:pt>
                <c:pt idx="83">
                  <c:v>3.0874591837884977</c:v>
                </c:pt>
                <c:pt idx="84">
                  <c:v>3.0491687818658835</c:v>
                </c:pt>
                <c:pt idx="85">
                  <c:v>3.0116326753937179</c:v>
                </c:pt>
                <c:pt idx="86">
                  <c:v>2.9748305816226654</c:v>
                </c:pt>
                <c:pt idx="87">
                  <c:v>2.9387429069145137</c:v>
                </c:pt>
                <c:pt idx="88">
                  <c:v>2.9033507185174123</c:v>
                </c:pt>
                <c:pt idx="89">
                  <c:v>2.8686357176912511</c:v>
                </c:pt>
                <c:pt idx="90">
                  <c:v>2.8345802141097787</c:v>
                </c:pt>
                <c:pt idx="91">
                  <c:v>2.8011671014698543</c:v>
                </c:pt>
                <c:pt idx="92">
                  <c:v>2.7683798342430617</c:v>
                </c:pt>
                <c:pt idx="93">
                  <c:v>2.736202405508533</c:v>
                </c:pt>
                <c:pt idx="94">
                  <c:v>2.704619325809519</c:v>
                </c:pt>
                <c:pt idx="95">
                  <c:v>2.6736156029796843</c:v>
                </c:pt>
                <c:pt idx="96">
                  <c:v>2.6431767228884619</c:v>
                </c:pt>
                <c:pt idx="97">
                  <c:v>2.6132886310574421</c:v>
                </c:pt>
                <c:pt idx="98">
                  <c:v>2.5839377151030316</c:v>
                </c:pt>
                <c:pt idx="99">
                  <c:v>2.5551107879626778</c:v>
                </c:pt>
                <c:pt idx="100">
                  <c:v>2.5267950718649672</c:v>
                </c:pt>
                <c:pt idx="101">
                  <c:v>2.4989781830057769</c:v>
                </c:pt>
                <c:pt idx="102">
                  <c:v>2.4716481168949542</c:v>
                </c:pt>
                <c:pt idx="103">
                  <c:v>2.4447932343400209</c:v>
                </c:pt>
                <c:pt idx="104">
                  <c:v>2.4184022480352847</c:v>
                </c:pt>
                <c:pt idx="105">
                  <c:v>2.3924642097264677</c:v>
                </c:pt>
                <c:pt idx="106">
                  <c:v>2.3669684979225938</c:v>
                </c:pt>
                <c:pt idx="107">
                  <c:v>2.3419048061285022</c:v>
                </c:pt>
                <c:pt idx="108">
                  <c:v>2.3172631315727967</c:v>
                </c:pt>
                <c:pt idx="109">
                  <c:v>2.2930337644073662</c:v>
                </c:pt>
                <c:pt idx="110">
                  <c:v>2.2692072773558998</c:v>
                </c:pt>
                <c:pt idx="111">
                  <c:v>2.2457745157901963</c:v>
                </c:pt>
                <c:pt idx="112">
                  <c:v>2.2227265882138552</c:v>
                </c:pt>
                <c:pt idx="113">
                  <c:v>2.2000548571344378</c:v>
                </c:pt>
                <c:pt idx="114">
                  <c:v>2.1777509303057929</c:v>
                </c:pt>
                <c:pt idx="115">
                  <c:v>2.1558066523235979</c:v>
                </c:pt>
                <c:pt idx="116">
                  <c:v>2.1342140965575802</c:v>
                </c:pt>
                <c:pt idx="117">
                  <c:v>2.1129655574052162</c:v>
                </c:pt>
                <c:pt idx="118">
                  <c:v>2.0920535428521472</c:v>
                </c:pt>
                <c:pt idx="119">
                  <c:v>2.0714707673254753</c:v>
                </c:pt>
                <c:pt idx="120">
                  <c:v>2.0512101448266997</c:v>
                </c:pt>
                <c:pt idx="121">
                  <c:v>2.0312647823319052</c:v>
                </c:pt>
                <c:pt idx="122">
                  <c:v>2.0116279734471347</c:v>
                </c:pt>
                <c:pt idx="123">
                  <c:v>1.9922931923078413</c:v>
                </c:pt>
                <c:pt idx="124">
                  <c:v>1.9732540877115581</c:v>
                </c:pt>
                <c:pt idx="125">
                  <c:v>1.954504477473644</c:v>
                </c:pt>
                <c:pt idx="126">
                  <c:v>1.9360383429964141</c:v>
                </c:pt>
                <c:pt idx="127">
                  <c:v>1.9178498240424</c:v>
                </c:pt>
                <c:pt idx="128">
                  <c:v>1.8999332137029783</c:v>
                </c:pt>
                <c:pt idx="129">
                  <c:v>1.8822829535540484</c:v>
                </c:pt>
                <c:pt idx="130">
                  <c:v>1.8648936289907083</c:v>
                </c:pt>
                <c:pt idx="131">
                  <c:v>1.8477599647335363</c:v>
                </c:pt>
                <c:pt idx="132">
                  <c:v>1.8308768204990413</c:v>
                </c:pt>
                <c:pt idx="133">
                  <c:v>1.8142391868276393</c:v>
                </c:pt>
                <c:pt idx="134">
                  <c:v>1.7978421810624219</c:v>
                </c:pt>
                <c:pt idx="135">
                  <c:v>1.7816810434725938</c:v>
                </c:pt>
                <c:pt idx="136">
                  <c:v>1.7657511335155964</c:v>
                </c:pt>
                <c:pt idx="137">
                  <c:v>1.7500479262322131</c:v>
                </c:pt>
                <c:pt idx="138">
                  <c:v>1.7345670087692773</c:v>
                </c:pt>
                <c:pt idx="139">
                  <c:v>1.7193040770248302</c:v>
                </c:pt>
                <c:pt idx="140">
                  <c:v>1.7042549324107463</c:v>
                </c:pt>
                <c:pt idx="141">
                  <c:v>1.6894154787281201</c:v>
                </c:pt>
                <c:pt idx="142">
                  <c:v>1.6747817191510321</c:v>
                </c:pt>
                <c:pt idx="143">
                  <c:v>1.6603497533142184</c:v>
                </c:pt>
                <c:pt idx="144">
                  <c:v>1.6461157745007102</c:v>
                </c:pt>
                <c:pt idx="145">
                  <c:v>1.6320760669253753</c:v>
                </c:pt>
                <c:pt idx="146">
                  <c:v>1.6182270031107779</c:v>
                </c:pt>
                <c:pt idx="147">
                  <c:v>1.6045650413515982</c:v>
                </c:pt>
                <c:pt idx="148">
                  <c:v>1.5910867232643209</c:v>
                </c:pt>
                <c:pt idx="149">
                  <c:v>1.577788671418858</c:v>
                </c:pt>
                <c:pt idx="150">
                  <c:v>1.5646675870489584</c:v>
                </c:pt>
                <c:pt idx="151">
                  <c:v>1.5517202478384442</c:v>
                </c:pt>
                <c:pt idx="152">
                  <c:v>1.5389435057803849</c:v>
                </c:pt>
                <c:pt idx="153">
                  <c:v>1.526334285106407</c:v>
                </c:pt>
                <c:pt idx="154">
                  <c:v>1.513889580283639</c:v>
                </c:pt>
                <c:pt idx="155">
                  <c:v>1.5016064540765959</c:v>
                </c:pt>
                <c:pt idx="156">
                  <c:v>1.4894820356717431</c:v>
                </c:pt>
                <c:pt idx="157">
                  <c:v>1.4775135188623112</c:v>
                </c:pt>
                <c:pt idx="158">
                  <c:v>1.4656981602912382</c:v>
                </c:pt>
                <c:pt idx="159">
                  <c:v>1.4540332777500098</c:v>
                </c:pt>
                <c:pt idx="160">
                  <c:v>1.4425162485314538</c:v>
                </c:pt>
                <c:pt idx="161">
                  <c:v>1.4311445078344693</c:v>
                </c:pt>
                <c:pt idx="162">
                  <c:v>1.4199155472188574</c:v>
                </c:pt>
                <c:pt idx="163">
                  <c:v>1.4088269131083986</c:v>
                </c:pt>
                <c:pt idx="164">
                  <c:v>1.3978762053405338</c:v>
                </c:pt>
                <c:pt idx="165">
                  <c:v>1.3870610757608968</c:v>
                </c:pt>
                <c:pt idx="166">
                  <c:v>1.3763792268611803</c:v>
                </c:pt>
                <c:pt idx="167">
                  <c:v>1.3658284104587777</c:v>
                </c:pt>
                <c:pt idx="168">
                  <c:v>1.3554064264167289</c:v>
                </c:pt>
                <c:pt idx="169">
                  <c:v>1.3451111214025646</c:v>
                </c:pt>
                <c:pt idx="170">
                  <c:v>1.3349403876847232</c:v>
                </c:pt>
                <c:pt idx="171">
                  <c:v>1.3248921619652063</c:v>
                </c:pt>
                <c:pt idx="172">
                  <c:v>1.3149644242471958</c:v>
                </c:pt>
                <c:pt idx="173">
                  <c:v>1.305155196736554</c:v>
                </c:pt>
                <c:pt idx="174">
                  <c:v>1.2954625427758633</c:v>
                </c:pt>
                <c:pt idx="175">
                  <c:v>1.285884565810089</c:v>
                </c:pt>
                <c:pt idx="176">
                  <c:v>1.2764194083826494</c:v>
                </c:pt>
                <c:pt idx="177">
                  <c:v>1.2670652511609402</c:v>
                </c:pt>
                <c:pt idx="178">
                  <c:v>1.2578203119903204</c:v>
                </c:pt>
                <c:pt idx="179">
                  <c:v>1.2486828449755749</c:v>
                </c:pt>
                <c:pt idx="180">
                  <c:v>1.2396511395889562</c:v>
                </c:pt>
                <c:pt idx="181">
                  <c:v>1.230723519803979</c:v>
                </c:pt>
                <c:pt idx="182">
                  <c:v>1.2218983432539889</c:v>
                </c:pt>
              </c:numCache>
            </c:numRef>
          </c:yVal>
        </c:ser>
        <c:axId val="33762688"/>
        <c:axId val="33805056"/>
      </c:scatterChart>
      <c:valAx>
        <c:axId val="33762688"/>
        <c:scaling>
          <c:orientation val="minMax"/>
        </c:scaling>
        <c:axPos val="b"/>
        <c:title>
          <c:tx>
            <c:rich>
              <a:bodyPr/>
              <a:lstStyle/>
              <a:p>
                <a:pPr>
                  <a:defRPr sz="800" b="1" i="0" u="none" strike="noStrike" baseline="0">
                    <a:solidFill>
                      <a:srgbClr val="000000"/>
                    </a:solidFill>
                    <a:latin typeface="Arial"/>
                    <a:ea typeface="Arial"/>
                    <a:cs typeface="Arial"/>
                  </a:defRPr>
                </a:pPr>
                <a:r>
                  <a:rPr lang="en-US" sz="1200"/>
                  <a:t>Volume in Liters</a:t>
                </a:r>
              </a:p>
            </c:rich>
          </c:tx>
          <c:layout>
            <c:manualLayout>
              <c:xMode val="edge"/>
              <c:yMode val="edge"/>
              <c:x val="0.43119314344845661"/>
              <c:y val="0.89801699716713856"/>
            </c:manualLayout>
          </c:layout>
          <c:spPr>
            <a:noFill/>
            <a:ln w="25400">
              <a:noFill/>
            </a:ln>
          </c:spPr>
        </c:title>
        <c:numFmt formatCode="General" sourceLinked="1"/>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en-US"/>
          </a:p>
        </c:txPr>
        <c:crossAx val="33805056"/>
        <c:crosses val="autoZero"/>
        <c:crossBetween val="midCat"/>
      </c:valAx>
      <c:valAx>
        <c:axId val="33805056"/>
        <c:scaling>
          <c:orientation val="minMax"/>
        </c:scaling>
        <c:axPos val="l"/>
        <c:title>
          <c:tx>
            <c:rich>
              <a:bodyPr/>
              <a:lstStyle/>
              <a:p>
                <a:pPr>
                  <a:defRPr sz="800" b="1" i="0" u="none" strike="noStrike" baseline="0">
                    <a:solidFill>
                      <a:srgbClr val="000000"/>
                    </a:solidFill>
                    <a:latin typeface="Arial"/>
                    <a:ea typeface="Arial"/>
                    <a:cs typeface="Arial"/>
                  </a:defRPr>
                </a:pPr>
                <a:r>
                  <a:rPr lang="en-US" sz="1200"/>
                  <a:t>Pressure in Atmospheres</a:t>
                </a:r>
              </a:p>
            </c:rich>
          </c:tx>
          <c:layout>
            <c:manualLayout>
              <c:xMode val="edge"/>
              <c:yMode val="edge"/>
              <c:x val="3.6697288804124095E-2"/>
              <c:y val="0.286118980169973"/>
            </c:manualLayout>
          </c:layout>
          <c:spPr>
            <a:noFill/>
            <a:ln w="25400">
              <a:noFill/>
            </a:ln>
          </c:spPr>
        </c:title>
        <c:numFmt formatCode="General" sourceLinked="1"/>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en-US"/>
          </a:p>
        </c:txPr>
        <c:crossAx val="33762688"/>
        <c:crosses val="autoZero"/>
        <c:crossBetween val="midCat"/>
      </c:valAx>
      <c:spPr>
        <a:solidFill>
          <a:schemeClr val="bg1"/>
        </a:solidFill>
        <a:ln w="12700">
          <a:solidFill>
            <a:srgbClr val="808080"/>
          </a:solidFill>
          <a:prstDash val="solid"/>
        </a:ln>
      </c:spPr>
    </c:plotArea>
    <c:plotVisOnly val="1"/>
    <c:dispBlanksAs val="gap"/>
  </c:chart>
  <c:spPr>
    <a:solidFill>
      <a:schemeClr val="accent1">
        <a:lumMod val="40000"/>
        <a:lumOff val="60000"/>
      </a:schemeClr>
    </a:solidFill>
    <a:ln w="3175">
      <a:solidFill>
        <a:srgbClr val="000000"/>
      </a:solidFill>
      <a:prstDash val="solid"/>
    </a:ln>
  </c:spPr>
  <c:txPr>
    <a:bodyPr/>
    <a:lstStyle/>
    <a:p>
      <a:pPr>
        <a:defRPr sz="800" b="0" i="0" u="none" strike="noStrike" baseline="0">
          <a:solidFill>
            <a:srgbClr val="000000"/>
          </a:solidFill>
          <a:latin typeface="Arial"/>
          <a:ea typeface="Arial"/>
          <a:cs typeface="Arial"/>
        </a:defRPr>
      </a:pPr>
      <a:endParaRPr lang="en-US"/>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553081-2CEC-490B-BECA-B001E3C6F9AF}" type="datetimeFigureOut">
              <a:rPr lang="en-US" smtClean="0"/>
              <a:pPr/>
              <a:t>6/18/2010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103BCD-8F69-42D8-9601-2E0A22E5B40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5E15283-495C-4BDE-93A0-87B0466D587F}"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30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6/18/2010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6/18/2010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6/18/2010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6/18/2010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6E2879-4EF7-4D75-BF14-8D664F2D9FE9}" type="datetimeFigureOut">
              <a:rPr lang="en-US" smtClean="0"/>
              <a:pPr/>
              <a:t>6/18/2010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6E2879-4EF7-4D75-BF14-8D664F2D9FE9}" type="datetimeFigureOut">
              <a:rPr lang="en-US" smtClean="0"/>
              <a:pPr/>
              <a:t>6/18/2010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6E2879-4EF7-4D75-BF14-8D664F2D9FE9}" type="datetimeFigureOut">
              <a:rPr lang="en-US" smtClean="0"/>
              <a:pPr/>
              <a:t>6/18/2010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6E2879-4EF7-4D75-BF14-8D664F2D9FE9}" type="datetimeFigureOut">
              <a:rPr lang="en-US" smtClean="0"/>
              <a:pPr/>
              <a:t>6/18/2010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6E2879-4EF7-4D75-BF14-8D664F2D9FE9}" type="datetimeFigureOut">
              <a:rPr lang="en-US" smtClean="0"/>
              <a:pPr/>
              <a:t>6/18/2010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6/18/2010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6/18/2010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E2879-4EF7-4D75-BF14-8D664F2D9FE9}" type="datetimeFigureOut">
              <a:rPr lang="en-US" smtClean="0"/>
              <a:pPr/>
              <a:t>6/18/2010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4513F-31F2-42C8-B35A-B54282B2D96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vmlDrawing" Target="../drawings/vmlDrawing3.vml"/><Relationship Id="rId6" Type="http://schemas.openxmlformats.org/officeDocument/2006/relationships/image" Target="../media/image4.png"/><Relationship Id="rId5" Type="http://schemas.openxmlformats.org/officeDocument/2006/relationships/hyperlink" Target="http://image.absoluteastronomy.com/images/encyclopediaimages/t/th/thermally_agitated_molecule.gif" TargetMode="External"/><Relationship Id="rId4" Type="http://schemas.openxmlformats.org/officeDocument/2006/relationships/oleObject" Target="../embeddings/oleObject3.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en.wikipedia.org/wiki/File:Einstein_patentoffice.jpg" TargetMode="External"/><Relationship Id="rId2" Type="http://schemas.openxmlformats.org/officeDocument/2006/relationships/notesSlide" Target="../notesSlides/notesSlide16.xml"/><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en.wikipedia.org/wiki/File:Steinwolle_1600dpi_roxul_rxl80_mit_der_faser.jpg" TargetMode="External"/><Relationship Id="rId2" Type="http://schemas.openxmlformats.org/officeDocument/2006/relationships/notesSlide" Target="../notesSlides/notesSlide25.xml"/><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26.xml.rels><?xml version="1.0" encoding="UTF-8" standalone="yes"?>
<Relationships xmlns="http://schemas.openxmlformats.org/package/2006/relationships"><Relationship Id="rId3" Type="http://schemas.openxmlformats.org/officeDocument/2006/relationships/hyperlink" Target="http://npg2.com/krdo/weatherblog/wordpress/?cat=10" TargetMode="External"/><Relationship Id="rId2" Type="http://schemas.openxmlformats.org/officeDocument/2006/relationships/notesSlide" Target="../notesSlides/notesSlide26.xml"/><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hyperlink" Target="http://www.nasa.gov/centers/goddard/images/content/172159main_polar_radiation_budget_large.gif" TargetMode="External"/><Relationship Id="rId2" Type="http://schemas.openxmlformats.org/officeDocument/2006/relationships/notesSlide" Target="../notesSlides/notesSlide30.xml"/><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ebphysics.davidson.edu/physlet_resources/thermo_paper/thermo/examples/ex20_4.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133600"/>
            <a:ext cx="8458200" cy="1470025"/>
          </a:xfrm>
        </p:spPr>
        <p:txBody>
          <a:bodyPr>
            <a:normAutofit/>
          </a:bodyPr>
          <a:lstStyle/>
          <a:p>
            <a:r>
              <a:rPr lang="en-US" sz="4000" smtClean="0">
                <a:solidFill>
                  <a:schemeClr val="bg1"/>
                </a:solidFill>
              </a:rPr>
              <a:t>Gas Processes and Heat Transport</a:t>
            </a:r>
            <a:endParaRPr lang="en-US" sz="4000" dirty="0">
              <a:solidFill>
                <a:schemeClr val="bg1"/>
              </a:solidFill>
            </a:endParaRPr>
          </a:p>
        </p:txBody>
      </p:sp>
      <p:sp>
        <p:nvSpPr>
          <p:cNvPr id="3" name="Subtitle 2"/>
          <p:cNvSpPr>
            <a:spLocks noGrp="1"/>
          </p:cNvSpPr>
          <p:nvPr>
            <p:ph type="subTitle" idx="1"/>
          </p:nvPr>
        </p:nvSpPr>
        <p:spPr>
          <a:xfrm>
            <a:off x="1143000" y="3886200"/>
            <a:ext cx="6400800" cy="1752600"/>
          </a:xfrm>
        </p:spPr>
        <p:txBody>
          <a:bodyPr/>
          <a:lstStyle/>
          <a:p>
            <a:r>
              <a:rPr lang="en-US" dirty="0" smtClean="0"/>
              <a:t>Physics 1425 </a:t>
            </a:r>
            <a:r>
              <a:rPr lang="en-US" smtClean="0"/>
              <a:t>Lecture 34</a:t>
            </a:r>
          </a:p>
        </p:txBody>
      </p:sp>
      <p:sp>
        <p:nvSpPr>
          <p:cNvPr id="5" name="TextBox 4"/>
          <p:cNvSpPr txBox="1"/>
          <p:nvPr/>
        </p:nvSpPr>
        <p:spPr>
          <a:xfrm>
            <a:off x="433320" y="6321623"/>
            <a:ext cx="2514600" cy="307777"/>
          </a:xfrm>
          <a:prstGeom prst="rect">
            <a:avLst/>
          </a:prstGeom>
          <a:noFill/>
        </p:spPr>
        <p:txBody>
          <a:bodyPr wrap="square" rtlCol="0">
            <a:spAutoFit/>
          </a:bodyPr>
          <a:lstStyle/>
          <a:p>
            <a:r>
              <a:rPr lang="en-US" sz="1400" dirty="0" smtClean="0">
                <a:solidFill>
                  <a:srgbClr val="FF0000"/>
                </a:solidFill>
              </a:rPr>
              <a:t>Michael Fowler, UVa </a:t>
            </a:r>
            <a:endParaRPr lang="en-US" sz="1400"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solidFill>
                  <a:srgbClr val="FFFF00"/>
                </a:solidFill>
              </a:rPr>
              <a:t>Equipartition of Energy:</a:t>
            </a:r>
            <a:br>
              <a:rPr lang="en-US" smtClean="0">
                <a:solidFill>
                  <a:srgbClr val="FFFF00"/>
                </a:solidFill>
              </a:rPr>
            </a:br>
            <a:r>
              <a:rPr lang="en-US" smtClean="0">
                <a:solidFill>
                  <a:srgbClr val="FFFF00"/>
                </a:solidFill>
              </a:rPr>
              <a:t>Degrees of Freedom</a:t>
            </a:r>
            <a:endParaRPr lang="en-US">
              <a:solidFill>
                <a:srgbClr val="FFFF00"/>
              </a:solidFill>
            </a:endParaRPr>
          </a:p>
        </p:txBody>
      </p:sp>
      <p:sp>
        <p:nvSpPr>
          <p:cNvPr id="3" name="Content Placeholder 2"/>
          <p:cNvSpPr>
            <a:spLocks noGrp="1"/>
          </p:cNvSpPr>
          <p:nvPr>
            <p:ph sz="half" idx="1"/>
          </p:nvPr>
        </p:nvSpPr>
        <p:spPr>
          <a:xfrm>
            <a:off x="228600" y="1600200"/>
            <a:ext cx="6248400" cy="5105400"/>
          </a:xfrm>
        </p:spPr>
        <p:txBody>
          <a:bodyPr>
            <a:normAutofit fontScale="92500"/>
          </a:bodyPr>
          <a:lstStyle/>
          <a:p>
            <a:r>
              <a:rPr lang="en-US" smtClean="0"/>
              <a:t>For the ideal </a:t>
            </a:r>
            <a:r>
              <a:rPr lang="en-US" smtClean="0">
                <a:solidFill>
                  <a:srgbClr val="FFFF00"/>
                </a:solidFill>
              </a:rPr>
              <a:t>monatomic</a:t>
            </a:r>
            <a:r>
              <a:rPr lang="en-US" smtClean="0"/>
              <a:t> gas, we say the atoms have </a:t>
            </a:r>
            <a:r>
              <a:rPr lang="en-US" smtClean="0">
                <a:solidFill>
                  <a:srgbClr val="FFFF00"/>
                </a:solidFill>
              </a:rPr>
              <a:t>three degrees of freedom</a:t>
            </a:r>
            <a:r>
              <a:rPr lang="en-US" smtClean="0"/>
              <a:t>, the three different directions </a:t>
            </a:r>
            <a:r>
              <a:rPr lang="en-US" i="1" smtClean="0"/>
              <a:t>x</a:t>
            </a:r>
            <a:r>
              <a:rPr lang="en-US" smtClean="0"/>
              <a:t>, </a:t>
            </a:r>
            <a:r>
              <a:rPr lang="en-US" i="1" smtClean="0"/>
              <a:t>y</a:t>
            </a:r>
            <a:r>
              <a:rPr lang="en-US" smtClean="0"/>
              <a:t>, </a:t>
            </a:r>
            <a:r>
              <a:rPr lang="en-US" i="1" smtClean="0"/>
              <a:t>z</a:t>
            </a:r>
            <a:r>
              <a:rPr lang="en-US" smtClean="0"/>
              <a:t> and the total kinetic energy is                              .                                                             The average atomic </a:t>
            </a:r>
            <a:r>
              <a:rPr lang="en-US" i="1" smtClean="0"/>
              <a:t>KE</a:t>
            </a:r>
            <a:r>
              <a:rPr lang="en-US" smtClean="0"/>
              <a:t> is </a:t>
            </a:r>
            <a:r>
              <a:rPr lang="en-US" smtClean="0">
                <a:solidFill>
                  <a:srgbClr val="FFFF00"/>
                </a:solidFill>
                <a:sym typeface="MS Reference Specialty"/>
              </a:rPr>
              <a:t></a:t>
            </a:r>
            <a:r>
              <a:rPr lang="en-US" i="1" smtClean="0">
                <a:solidFill>
                  <a:srgbClr val="FFFF00"/>
                </a:solidFill>
                <a:sym typeface="MS Reference Specialty"/>
              </a:rPr>
              <a:t>kT</a:t>
            </a:r>
            <a:r>
              <a:rPr lang="en-US" smtClean="0">
                <a:solidFill>
                  <a:srgbClr val="FFFF00"/>
                </a:solidFill>
                <a:sym typeface="MS Reference Specialty"/>
              </a:rPr>
              <a:t> per degree of freedom, for a total </a:t>
            </a:r>
            <a:r>
              <a:rPr lang="en-US" i="1" smtClean="0">
                <a:solidFill>
                  <a:srgbClr val="FFFF00"/>
                </a:solidFill>
                <a:sym typeface="MS Reference Specialty"/>
              </a:rPr>
              <a:t>kT</a:t>
            </a:r>
            <a:r>
              <a:rPr lang="en-US" smtClean="0">
                <a:sym typeface="MS Reference Specialty"/>
              </a:rPr>
              <a:t>.</a:t>
            </a:r>
          </a:p>
          <a:p>
            <a:r>
              <a:rPr lang="en-US" smtClean="0">
                <a:sym typeface="MS Reference Specialty"/>
              </a:rPr>
              <a:t>The </a:t>
            </a:r>
            <a:r>
              <a:rPr lang="en-US" smtClean="0">
                <a:solidFill>
                  <a:srgbClr val="FFFF00"/>
                </a:solidFill>
                <a:sym typeface="MS Reference Specialty"/>
              </a:rPr>
              <a:t>diatomic</a:t>
            </a:r>
            <a:r>
              <a:rPr lang="en-US" smtClean="0">
                <a:sym typeface="MS Reference Specialty"/>
              </a:rPr>
              <a:t> gas has specific heat </a:t>
            </a:r>
            <a:r>
              <a:rPr lang="en-US" smtClean="0">
                <a:solidFill>
                  <a:srgbClr val="FFFF00"/>
                </a:solidFill>
                <a:sym typeface="MS Reference Specialty"/>
              </a:rPr>
              <a:t>2.5</a:t>
            </a:r>
            <a:r>
              <a:rPr lang="en-US" i="1" smtClean="0">
                <a:solidFill>
                  <a:srgbClr val="FFFF00"/>
                </a:solidFill>
                <a:sym typeface="MS Reference Specialty"/>
              </a:rPr>
              <a:t>kT</a:t>
            </a:r>
            <a:r>
              <a:rPr lang="en-US" smtClean="0">
                <a:sym typeface="MS Reference Specialty"/>
              </a:rPr>
              <a:t>: evidently there are </a:t>
            </a:r>
            <a:r>
              <a:rPr lang="en-US" smtClean="0">
                <a:solidFill>
                  <a:srgbClr val="FFFF00"/>
                </a:solidFill>
                <a:sym typeface="MS Reference Specialty"/>
              </a:rPr>
              <a:t>two more </a:t>
            </a:r>
            <a:r>
              <a:rPr lang="en-US" smtClean="0">
                <a:sym typeface="MS Reference Specialty"/>
              </a:rPr>
              <a:t>degrees of freedom: obviously rotation about axes perpendicular to the line of the molecule.</a:t>
            </a:r>
          </a:p>
          <a:p>
            <a:r>
              <a:rPr lang="en-US" smtClean="0">
                <a:sym typeface="MS Reference Specialty"/>
              </a:rPr>
              <a:t>Bigger molecules have many more possibilities, like vibrational energy. </a:t>
            </a:r>
            <a:endParaRPr lang="en-US" smtClean="0"/>
          </a:p>
        </p:txBody>
      </p:sp>
      <p:graphicFrame>
        <p:nvGraphicFramePr>
          <p:cNvPr id="5" name="Object 4"/>
          <p:cNvGraphicFramePr>
            <a:graphicFrameLocks noChangeAspect="1"/>
          </p:cNvGraphicFramePr>
          <p:nvPr/>
        </p:nvGraphicFramePr>
        <p:xfrm>
          <a:off x="3581400" y="2768589"/>
          <a:ext cx="2170611" cy="529915"/>
        </p:xfrm>
        <a:graphic>
          <a:graphicData uri="http://schemas.openxmlformats.org/presentationml/2006/ole">
            <p:oleObj spid="_x0000_s113666" name="Equation" r:id="rId4" imgW="2705040" imgH="660240" progId="Equation.DSMT4">
              <p:embed/>
            </p:oleObj>
          </a:graphicData>
        </a:graphic>
      </p:graphicFrame>
      <p:pic>
        <p:nvPicPr>
          <p:cNvPr id="113668" name="Picture 4">
            <a:hlinkClick r:id="rId5"/>
          </p:cNvPr>
          <p:cNvPicPr>
            <a:picLocks noGrp="1" noChangeAspect="1" noChangeArrowheads="1"/>
          </p:cNvPicPr>
          <p:nvPr>
            <p:ph sz="half" idx="2"/>
          </p:nvPr>
        </p:nvPicPr>
        <p:blipFill>
          <a:blip r:embed="rId6" cstate="print"/>
          <a:srcRect/>
          <a:stretch>
            <a:fillRect/>
          </a:stretch>
        </p:blipFill>
        <p:spPr bwMode="auto">
          <a:xfrm>
            <a:off x="6553200" y="4114800"/>
            <a:ext cx="2286000" cy="2286000"/>
          </a:xfrm>
          <a:prstGeom prst="rect">
            <a:avLst/>
          </a:prstGeom>
          <a:noFill/>
          <a:ln w="9525">
            <a:noFill/>
            <a:miter lim="800000"/>
            <a:headEnd/>
            <a:tailEnd/>
          </a:ln>
        </p:spPr>
      </p:pic>
      <p:grpSp>
        <p:nvGrpSpPr>
          <p:cNvPr id="12" name="Group 11"/>
          <p:cNvGrpSpPr/>
          <p:nvPr/>
        </p:nvGrpSpPr>
        <p:grpSpPr>
          <a:xfrm>
            <a:off x="7315200" y="2438400"/>
            <a:ext cx="838200" cy="685800"/>
            <a:chOff x="6934200" y="2286000"/>
            <a:chExt cx="838200" cy="685800"/>
          </a:xfrm>
        </p:grpSpPr>
        <p:sp>
          <p:nvSpPr>
            <p:cNvPr id="8" name="Oval 7"/>
            <p:cNvSpPr/>
            <p:nvPr/>
          </p:nvSpPr>
          <p:spPr>
            <a:xfrm>
              <a:off x="6934200" y="2667000"/>
              <a:ext cx="304800" cy="3048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7467600" y="2286000"/>
              <a:ext cx="304800" cy="3048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flipV="1">
              <a:off x="7086600" y="2438400"/>
              <a:ext cx="533400" cy="381000"/>
            </a:xfrm>
            <a:prstGeom prst="line">
              <a:avLst/>
            </a:prstGeom>
            <a:ln w="47625"/>
          </p:spPr>
          <p:style>
            <a:lnRef idx="1">
              <a:schemeClr val="accent1"/>
            </a:lnRef>
            <a:fillRef idx="0">
              <a:schemeClr val="accent1"/>
            </a:fillRef>
            <a:effectRef idx="0">
              <a:schemeClr val="accent1"/>
            </a:effectRef>
            <a:fontRef idx="minor">
              <a:schemeClr val="tx1"/>
            </a:fontRef>
          </p:style>
        </p:cxnSp>
      </p:grpSp>
      <p:cxnSp>
        <p:nvCxnSpPr>
          <p:cNvPr id="14" name="Straight Arrow Connector 13"/>
          <p:cNvCxnSpPr/>
          <p:nvPr/>
        </p:nvCxnSpPr>
        <p:spPr>
          <a:xfrm flipV="1">
            <a:off x="5410200" y="5969726"/>
            <a:ext cx="914400" cy="38100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solidFill>
                  <a:srgbClr val="FFFF00"/>
                </a:solidFill>
              </a:rPr>
              <a:t>An Equipartition Puzzle:</a:t>
            </a:r>
            <a:br>
              <a:rPr lang="en-US" smtClean="0">
                <a:solidFill>
                  <a:srgbClr val="FFFF00"/>
                </a:solidFill>
              </a:rPr>
            </a:br>
            <a:r>
              <a:rPr lang="en-US" smtClean="0">
                <a:solidFill>
                  <a:srgbClr val="FFFF00"/>
                </a:solidFill>
              </a:rPr>
              <a:t>Specific Heat of H</a:t>
            </a:r>
            <a:r>
              <a:rPr lang="en-US" baseline="-25000" smtClean="0">
                <a:solidFill>
                  <a:srgbClr val="FFFF00"/>
                </a:solidFill>
              </a:rPr>
              <a:t>2</a:t>
            </a:r>
            <a:r>
              <a:rPr lang="en-US" smtClean="0">
                <a:solidFill>
                  <a:srgbClr val="FFFF00"/>
                </a:solidFill>
              </a:rPr>
              <a:t> as a Function of </a:t>
            </a:r>
            <a:r>
              <a:rPr lang="en-US" i="1" smtClean="0">
                <a:solidFill>
                  <a:srgbClr val="FFFF00"/>
                </a:solidFill>
              </a:rPr>
              <a:t>T</a:t>
            </a:r>
            <a:endParaRPr lang="en-US" i="1">
              <a:solidFill>
                <a:srgbClr val="FFFF00"/>
              </a:solidFill>
            </a:endParaRPr>
          </a:p>
        </p:txBody>
      </p:sp>
      <p:sp>
        <p:nvSpPr>
          <p:cNvPr id="3" name="Content Placeholder 2"/>
          <p:cNvSpPr>
            <a:spLocks noGrp="1"/>
          </p:cNvSpPr>
          <p:nvPr>
            <p:ph idx="1"/>
          </p:nvPr>
        </p:nvSpPr>
        <p:spPr/>
        <p:txBody>
          <a:bodyPr>
            <a:normAutofit/>
          </a:bodyPr>
          <a:lstStyle/>
          <a:p>
            <a:pPr lvl="2">
              <a:buNone/>
            </a:pPr>
            <a:r>
              <a:rPr lang="en-US" sz="3200" smtClean="0"/>
              <a:t>		   </a:t>
            </a:r>
            <a:r>
              <a:rPr lang="en-US" sz="3200" smtClean="0">
                <a:solidFill>
                  <a:srgbClr val="FF0000"/>
                </a:solidFill>
              </a:rPr>
              <a:t>What’s going on here?</a:t>
            </a:r>
            <a:endParaRPr lang="en-US" sz="3200">
              <a:solidFill>
                <a:srgbClr val="FF0000"/>
              </a:solidFill>
            </a:endParaRPr>
          </a:p>
        </p:txBody>
      </p:sp>
      <p:grpSp>
        <p:nvGrpSpPr>
          <p:cNvPr id="22" name="Group 21"/>
          <p:cNvGrpSpPr/>
          <p:nvPr/>
        </p:nvGrpSpPr>
        <p:grpSpPr>
          <a:xfrm>
            <a:off x="592186" y="1586789"/>
            <a:ext cx="7620000" cy="5005994"/>
            <a:chOff x="592186" y="1586789"/>
            <a:chExt cx="7620000" cy="5005994"/>
          </a:xfrm>
        </p:grpSpPr>
        <p:cxnSp>
          <p:nvCxnSpPr>
            <p:cNvPr id="5" name="Straight Arrow Connector 4"/>
            <p:cNvCxnSpPr/>
            <p:nvPr/>
          </p:nvCxnSpPr>
          <p:spPr>
            <a:xfrm>
              <a:off x="1201786" y="6198336"/>
              <a:ext cx="6477000" cy="1588"/>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1203964" y="4826352"/>
              <a:ext cx="6400800" cy="1588"/>
            </a:xfrm>
            <a:prstGeom prst="straightConnector1">
              <a:avLst/>
            </a:prstGeom>
            <a:ln w="12700">
              <a:solidFill>
                <a:schemeClr val="bg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5400000" flipH="1" flipV="1">
              <a:off x="-1103661" y="3891442"/>
              <a:ext cx="4610894" cy="1588"/>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201786" y="3899273"/>
              <a:ext cx="6400800" cy="1588"/>
            </a:xfrm>
            <a:prstGeom prst="straightConnector1">
              <a:avLst/>
            </a:prstGeom>
            <a:ln w="12700">
              <a:solidFill>
                <a:schemeClr val="bg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203964" y="2997936"/>
              <a:ext cx="6400800" cy="1588"/>
            </a:xfrm>
            <a:prstGeom prst="straightConnector1">
              <a:avLst/>
            </a:prstGeom>
            <a:ln w="12700">
              <a:solidFill>
                <a:schemeClr val="bg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946292" y="6198337"/>
              <a:ext cx="533400" cy="381000"/>
            </a:xfrm>
            <a:prstGeom prst="rect">
              <a:avLst/>
            </a:prstGeom>
            <a:noFill/>
          </p:spPr>
          <p:txBody>
            <a:bodyPr wrap="square" rtlCol="0">
              <a:spAutoFit/>
            </a:bodyPr>
            <a:lstStyle/>
            <a:p>
              <a:r>
                <a:rPr lang="en-US" smtClean="0"/>
                <a:t>25</a:t>
              </a:r>
              <a:endParaRPr lang="en-US"/>
            </a:p>
          </p:txBody>
        </p:sp>
        <p:sp>
          <p:nvSpPr>
            <p:cNvPr id="11" name="TextBox 10"/>
            <p:cNvSpPr txBox="1"/>
            <p:nvPr/>
          </p:nvSpPr>
          <p:spPr>
            <a:xfrm>
              <a:off x="1901033" y="6207303"/>
              <a:ext cx="533400" cy="381000"/>
            </a:xfrm>
            <a:prstGeom prst="rect">
              <a:avLst/>
            </a:prstGeom>
            <a:noFill/>
          </p:spPr>
          <p:txBody>
            <a:bodyPr wrap="square" rtlCol="0">
              <a:spAutoFit/>
            </a:bodyPr>
            <a:lstStyle/>
            <a:p>
              <a:r>
                <a:rPr lang="en-US" smtClean="0"/>
                <a:t>50</a:t>
              </a:r>
              <a:endParaRPr lang="en-US"/>
            </a:p>
          </p:txBody>
        </p:sp>
        <p:sp>
          <p:nvSpPr>
            <p:cNvPr id="12" name="TextBox 11"/>
            <p:cNvSpPr txBox="1"/>
            <p:nvPr/>
          </p:nvSpPr>
          <p:spPr>
            <a:xfrm>
              <a:off x="2770614" y="6202821"/>
              <a:ext cx="533400" cy="381000"/>
            </a:xfrm>
            <a:prstGeom prst="rect">
              <a:avLst/>
            </a:prstGeom>
            <a:noFill/>
          </p:spPr>
          <p:txBody>
            <a:bodyPr wrap="square" rtlCol="0">
              <a:spAutoFit/>
            </a:bodyPr>
            <a:lstStyle/>
            <a:p>
              <a:r>
                <a:rPr lang="en-US" smtClean="0"/>
                <a:t>100</a:t>
              </a:r>
              <a:endParaRPr lang="en-US"/>
            </a:p>
          </p:txBody>
        </p:sp>
        <p:sp>
          <p:nvSpPr>
            <p:cNvPr id="13" name="TextBox 12"/>
            <p:cNvSpPr txBox="1"/>
            <p:nvPr/>
          </p:nvSpPr>
          <p:spPr>
            <a:xfrm>
              <a:off x="3662598" y="6211783"/>
              <a:ext cx="533400" cy="381000"/>
            </a:xfrm>
            <a:prstGeom prst="rect">
              <a:avLst/>
            </a:prstGeom>
            <a:noFill/>
          </p:spPr>
          <p:txBody>
            <a:bodyPr wrap="square" rtlCol="0">
              <a:spAutoFit/>
            </a:bodyPr>
            <a:lstStyle/>
            <a:p>
              <a:r>
                <a:rPr lang="en-US" smtClean="0"/>
                <a:t>200</a:t>
              </a:r>
              <a:endParaRPr lang="en-US"/>
            </a:p>
          </p:txBody>
        </p:sp>
        <p:sp>
          <p:nvSpPr>
            <p:cNvPr id="14" name="TextBox 13"/>
            <p:cNvSpPr txBox="1"/>
            <p:nvPr/>
          </p:nvSpPr>
          <p:spPr>
            <a:xfrm>
              <a:off x="4581480" y="6207301"/>
              <a:ext cx="533400" cy="381000"/>
            </a:xfrm>
            <a:prstGeom prst="rect">
              <a:avLst/>
            </a:prstGeom>
            <a:noFill/>
          </p:spPr>
          <p:txBody>
            <a:bodyPr wrap="square" rtlCol="0">
              <a:spAutoFit/>
            </a:bodyPr>
            <a:lstStyle/>
            <a:p>
              <a:r>
                <a:rPr lang="en-US" smtClean="0"/>
                <a:t>400</a:t>
              </a:r>
              <a:endParaRPr lang="en-US"/>
            </a:p>
          </p:txBody>
        </p:sp>
        <p:sp>
          <p:nvSpPr>
            <p:cNvPr id="15" name="TextBox 14"/>
            <p:cNvSpPr txBox="1"/>
            <p:nvPr/>
          </p:nvSpPr>
          <p:spPr>
            <a:xfrm>
              <a:off x="5518292" y="6211783"/>
              <a:ext cx="533400" cy="381000"/>
            </a:xfrm>
            <a:prstGeom prst="rect">
              <a:avLst/>
            </a:prstGeom>
            <a:noFill/>
          </p:spPr>
          <p:txBody>
            <a:bodyPr wrap="square" rtlCol="0">
              <a:spAutoFit/>
            </a:bodyPr>
            <a:lstStyle/>
            <a:p>
              <a:r>
                <a:rPr lang="en-US" smtClean="0"/>
                <a:t>800</a:t>
              </a:r>
              <a:endParaRPr lang="en-US"/>
            </a:p>
          </p:txBody>
        </p:sp>
        <p:sp>
          <p:nvSpPr>
            <p:cNvPr id="16" name="TextBox 15"/>
            <p:cNvSpPr txBox="1"/>
            <p:nvPr/>
          </p:nvSpPr>
          <p:spPr>
            <a:xfrm>
              <a:off x="6352013" y="6218969"/>
              <a:ext cx="762000" cy="369332"/>
            </a:xfrm>
            <a:prstGeom prst="rect">
              <a:avLst/>
            </a:prstGeom>
            <a:noFill/>
          </p:spPr>
          <p:txBody>
            <a:bodyPr wrap="square" rtlCol="0">
              <a:spAutoFit/>
            </a:bodyPr>
            <a:lstStyle/>
            <a:p>
              <a:r>
                <a:rPr lang="en-US" smtClean="0"/>
                <a:t>1600</a:t>
              </a:r>
              <a:endParaRPr lang="en-US"/>
            </a:p>
          </p:txBody>
        </p:sp>
        <p:sp>
          <p:nvSpPr>
            <p:cNvPr id="17" name="TextBox 16"/>
            <p:cNvSpPr txBox="1"/>
            <p:nvPr/>
          </p:nvSpPr>
          <p:spPr>
            <a:xfrm>
              <a:off x="7297786" y="6220748"/>
              <a:ext cx="914400" cy="369332"/>
            </a:xfrm>
            <a:prstGeom prst="rect">
              <a:avLst/>
            </a:prstGeom>
            <a:noFill/>
          </p:spPr>
          <p:txBody>
            <a:bodyPr wrap="square" rtlCol="0">
              <a:spAutoFit/>
            </a:bodyPr>
            <a:lstStyle/>
            <a:p>
              <a:r>
                <a:rPr lang="en-US" smtClean="0"/>
                <a:t>3200</a:t>
              </a:r>
              <a:r>
                <a:rPr lang="en-US" i="1" smtClean="0"/>
                <a:t>K</a:t>
              </a:r>
              <a:endParaRPr lang="en-US" i="1"/>
            </a:p>
          </p:txBody>
        </p:sp>
        <p:sp>
          <p:nvSpPr>
            <p:cNvPr id="18" name="Freeform 17"/>
            <p:cNvSpPr/>
            <p:nvPr/>
          </p:nvSpPr>
          <p:spPr>
            <a:xfrm>
              <a:off x="1201787" y="2997936"/>
              <a:ext cx="6503893" cy="1828800"/>
            </a:xfrm>
            <a:custGeom>
              <a:avLst/>
              <a:gdLst>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029200 w 6239435"/>
                <a:gd name="connsiteY6" fmla="*/ 762000 h 1828800"/>
                <a:gd name="connsiteX7" fmla="*/ 5217459 w 6239435"/>
                <a:gd name="connsiteY7" fmla="*/ 658906 h 1828800"/>
                <a:gd name="connsiteX8" fmla="*/ 5540188 w 6239435"/>
                <a:gd name="connsiteY8" fmla="*/ 201706 h 1828800"/>
                <a:gd name="connsiteX9" fmla="*/ 5970494 w 6239435"/>
                <a:gd name="connsiteY9" fmla="*/ 0 h 1828800"/>
                <a:gd name="connsiteX10" fmla="*/ 6239435 w 6239435"/>
                <a:gd name="connsiteY10" fmla="*/ 0 h 1828800"/>
                <a:gd name="connsiteX11" fmla="*/ 6239435 w 6239435"/>
                <a:gd name="connsiteY11" fmla="*/ 0 h 1828800"/>
                <a:gd name="connsiteX12" fmla="*/ 6239435 w 6239435"/>
                <a:gd name="connsiteY12"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791200 w 6239435"/>
                <a:gd name="connsiteY8" fmla="*/ 76200 h 1828800"/>
                <a:gd name="connsiteX9" fmla="*/ 5970494 w 6239435"/>
                <a:gd name="connsiteY9" fmla="*/ 0 h 1828800"/>
                <a:gd name="connsiteX10" fmla="*/ 6239435 w 6239435"/>
                <a:gd name="connsiteY10" fmla="*/ 0 h 1828800"/>
                <a:gd name="connsiteX11" fmla="*/ 6239435 w 6239435"/>
                <a:gd name="connsiteY11" fmla="*/ 0 h 1828800"/>
                <a:gd name="connsiteX12" fmla="*/ 6239435 w 6239435"/>
                <a:gd name="connsiteY12"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334000 w 6239435"/>
                <a:gd name="connsiteY7" fmla="*/ 4572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181600 w 6239435"/>
                <a:gd name="connsiteY6" fmla="*/ 685800 h 1828800"/>
                <a:gd name="connsiteX7" fmla="*/ 5334000 w 6239435"/>
                <a:gd name="connsiteY7" fmla="*/ 4572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181600 w 6239435"/>
                <a:gd name="connsiteY6" fmla="*/ 685800 h 1828800"/>
                <a:gd name="connsiteX7" fmla="*/ 5334000 w 6239435"/>
                <a:gd name="connsiteY7" fmla="*/ 4572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715000 w 6239435"/>
                <a:gd name="connsiteY7" fmla="*/ 2286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715000 w 6239435"/>
                <a:gd name="connsiteY7" fmla="*/ 2286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715000 w 6239435"/>
                <a:gd name="connsiteY7" fmla="*/ 2286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38400 w 6239435"/>
                <a:gd name="connsiteY3" fmla="*/ 1219200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38400 w 6239435"/>
                <a:gd name="connsiteY3" fmla="*/ 1143000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38400 w 6239435"/>
                <a:gd name="connsiteY3" fmla="*/ 1143000 h 1828800"/>
                <a:gd name="connsiteX4" fmla="*/ 2958353 w 6239435"/>
                <a:gd name="connsiteY4" fmla="*/ 900953 h 1828800"/>
                <a:gd name="connsiteX5" fmla="*/ 4894729 w 6239435"/>
                <a:gd name="connsiteY5" fmla="*/ 914400 h 1828800"/>
                <a:gd name="connsiteX6" fmla="*/ 5562600 w 6239435"/>
                <a:gd name="connsiteY6" fmla="*/ 3810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42247 h 1855694"/>
                <a:gd name="connsiteX1" fmla="*/ 1559859 w 6239435"/>
                <a:gd name="connsiteY1" fmla="*/ 1855694 h 1855694"/>
                <a:gd name="connsiteX2" fmla="*/ 2043953 w 6239435"/>
                <a:gd name="connsiteY2" fmla="*/ 1653988 h 1855694"/>
                <a:gd name="connsiteX3" fmla="*/ 2438400 w 6239435"/>
                <a:gd name="connsiteY3" fmla="*/ 1169894 h 1855694"/>
                <a:gd name="connsiteX4" fmla="*/ 2958353 w 6239435"/>
                <a:gd name="connsiteY4" fmla="*/ 927847 h 1855694"/>
                <a:gd name="connsiteX5" fmla="*/ 4894729 w 6239435"/>
                <a:gd name="connsiteY5" fmla="*/ 941294 h 1855694"/>
                <a:gd name="connsiteX6" fmla="*/ 5562600 w 6239435"/>
                <a:gd name="connsiteY6" fmla="*/ 407894 h 1855694"/>
                <a:gd name="connsiteX7" fmla="*/ 5970494 w 6239435"/>
                <a:gd name="connsiteY7" fmla="*/ 26894 h 1855694"/>
                <a:gd name="connsiteX8" fmla="*/ 6239435 w 6239435"/>
                <a:gd name="connsiteY8" fmla="*/ 26894 h 1855694"/>
                <a:gd name="connsiteX9" fmla="*/ 6239435 w 6239435"/>
                <a:gd name="connsiteY9" fmla="*/ 26894 h 1855694"/>
                <a:gd name="connsiteX10" fmla="*/ 6239435 w 6239435"/>
                <a:gd name="connsiteY10" fmla="*/ 26894 h 1855694"/>
                <a:gd name="connsiteX0" fmla="*/ 0 w 6239435"/>
                <a:gd name="connsiteY0" fmla="*/ 1842247 h 1855694"/>
                <a:gd name="connsiteX1" fmla="*/ 1559859 w 6239435"/>
                <a:gd name="connsiteY1" fmla="*/ 1855694 h 1855694"/>
                <a:gd name="connsiteX2" fmla="*/ 2043953 w 6239435"/>
                <a:gd name="connsiteY2" fmla="*/ 1653988 h 1855694"/>
                <a:gd name="connsiteX3" fmla="*/ 2438400 w 6239435"/>
                <a:gd name="connsiteY3" fmla="*/ 1169894 h 1855694"/>
                <a:gd name="connsiteX4" fmla="*/ 2958353 w 6239435"/>
                <a:gd name="connsiteY4" fmla="*/ 927847 h 1855694"/>
                <a:gd name="connsiteX5" fmla="*/ 4894729 w 6239435"/>
                <a:gd name="connsiteY5" fmla="*/ 941294 h 1855694"/>
                <a:gd name="connsiteX6" fmla="*/ 5562600 w 6239435"/>
                <a:gd name="connsiteY6" fmla="*/ 407894 h 1855694"/>
                <a:gd name="connsiteX7" fmla="*/ 5970494 w 6239435"/>
                <a:gd name="connsiteY7" fmla="*/ 26894 h 1855694"/>
                <a:gd name="connsiteX8" fmla="*/ 6239435 w 6239435"/>
                <a:gd name="connsiteY8" fmla="*/ 26894 h 1855694"/>
                <a:gd name="connsiteX9" fmla="*/ 6239435 w 6239435"/>
                <a:gd name="connsiteY9" fmla="*/ 26894 h 1855694"/>
                <a:gd name="connsiteX10" fmla="*/ 6239435 w 6239435"/>
                <a:gd name="connsiteY10" fmla="*/ 26894 h 1855694"/>
                <a:gd name="connsiteX0" fmla="*/ 0 w 6378388"/>
                <a:gd name="connsiteY0" fmla="*/ 1842247 h 1855694"/>
                <a:gd name="connsiteX1" fmla="*/ 1559859 w 6378388"/>
                <a:gd name="connsiteY1" fmla="*/ 1855694 h 1855694"/>
                <a:gd name="connsiteX2" fmla="*/ 2043953 w 6378388"/>
                <a:gd name="connsiteY2" fmla="*/ 1653988 h 1855694"/>
                <a:gd name="connsiteX3" fmla="*/ 2438400 w 6378388"/>
                <a:gd name="connsiteY3" fmla="*/ 1169894 h 1855694"/>
                <a:gd name="connsiteX4" fmla="*/ 2958353 w 6378388"/>
                <a:gd name="connsiteY4" fmla="*/ 927847 h 1855694"/>
                <a:gd name="connsiteX5" fmla="*/ 4894729 w 6378388"/>
                <a:gd name="connsiteY5" fmla="*/ 941294 h 1855694"/>
                <a:gd name="connsiteX6" fmla="*/ 5562600 w 6378388"/>
                <a:gd name="connsiteY6" fmla="*/ 407894 h 1855694"/>
                <a:gd name="connsiteX7" fmla="*/ 5970494 w 6378388"/>
                <a:gd name="connsiteY7" fmla="*/ 26894 h 1855694"/>
                <a:gd name="connsiteX8" fmla="*/ 6239435 w 6378388"/>
                <a:gd name="connsiteY8" fmla="*/ 26894 h 1855694"/>
                <a:gd name="connsiteX9" fmla="*/ 6239435 w 6378388"/>
                <a:gd name="connsiteY9" fmla="*/ 26894 h 1855694"/>
                <a:gd name="connsiteX10" fmla="*/ 6239435 w 6378388"/>
                <a:gd name="connsiteY10" fmla="*/ 26894 h 1855694"/>
                <a:gd name="connsiteX0" fmla="*/ 0 w 6378388"/>
                <a:gd name="connsiteY0" fmla="*/ 1815353 h 1828800"/>
                <a:gd name="connsiteX1" fmla="*/ 1559859 w 6378388"/>
                <a:gd name="connsiteY1" fmla="*/ 1828800 h 1828800"/>
                <a:gd name="connsiteX2" fmla="*/ 2043953 w 6378388"/>
                <a:gd name="connsiteY2" fmla="*/ 1627094 h 1828800"/>
                <a:gd name="connsiteX3" fmla="*/ 2438400 w 6378388"/>
                <a:gd name="connsiteY3" fmla="*/ 1143000 h 1828800"/>
                <a:gd name="connsiteX4" fmla="*/ 2958353 w 6378388"/>
                <a:gd name="connsiteY4" fmla="*/ 900953 h 1828800"/>
                <a:gd name="connsiteX5" fmla="*/ 4894729 w 6378388"/>
                <a:gd name="connsiteY5" fmla="*/ 914400 h 1828800"/>
                <a:gd name="connsiteX6" fmla="*/ 5562600 w 6378388"/>
                <a:gd name="connsiteY6" fmla="*/ 381000 h 1828800"/>
                <a:gd name="connsiteX7" fmla="*/ 5970494 w 6378388"/>
                <a:gd name="connsiteY7" fmla="*/ 0 h 1828800"/>
                <a:gd name="connsiteX8" fmla="*/ 6239435 w 6378388"/>
                <a:gd name="connsiteY8" fmla="*/ 0 h 1828800"/>
                <a:gd name="connsiteX9" fmla="*/ 6239435 w 6378388"/>
                <a:gd name="connsiteY9" fmla="*/ 0 h 1828800"/>
                <a:gd name="connsiteX10" fmla="*/ 6239435 w 6378388"/>
                <a:gd name="connsiteY10" fmla="*/ 0 h 1828800"/>
                <a:gd name="connsiteX0" fmla="*/ 0 w 6378388"/>
                <a:gd name="connsiteY0" fmla="*/ 1815353 h 1828800"/>
                <a:gd name="connsiteX1" fmla="*/ 1559859 w 6378388"/>
                <a:gd name="connsiteY1" fmla="*/ 1828800 h 1828800"/>
                <a:gd name="connsiteX2" fmla="*/ 2043953 w 6378388"/>
                <a:gd name="connsiteY2" fmla="*/ 1627094 h 1828800"/>
                <a:gd name="connsiteX3" fmla="*/ 2438400 w 6378388"/>
                <a:gd name="connsiteY3" fmla="*/ 1143000 h 1828800"/>
                <a:gd name="connsiteX4" fmla="*/ 2958353 w 6378388"/>
                <a:gd name="connsiteY4" fmla="*/ 900953 h 1828800"/>
                <a:gd name="connsiteX5" fmla="*/ 4894729 w 6378388"/>
                <a:gd name="connsiteY5" fmla="*/ 914400 h 1828800"/>
                <a:gd name="connsiteX6" fmla="*/ 5562600 w 6378388"/>
                <a:gd name="connsiteY6" fmla="*/ 381000 h 1828800"/>
                <a:gd name="connsiteX7" fmla="*/ 5970494 w 6378388"/>
                <a:gd name="connsiteY7" fmla="*/ 0 h 1828800"/>
                <a:gd name="connsiteX8" fmla="*/ 6239435 w 6378388"/>
                <a:gd name="connsiteY8" fmla="*/ 0 h 1828800"/>
                <a:gd name="connsiteX9" fmla="*/ 6239435 w 6378388"/>
                <a:gd name="connsiteY9" fmla="*/ 0 h 1828800"/>
                <a:gd name="connsiteX10" fmla="*/ 6239435 w 6378388"/>
                <a:gd name="connsiteY10" fmla="*/ 0 h 1828800"/>
                <a:gd name="connsiteX0" fmla="*/ 0 w 6378388"/>
                <a:gd name="connsiteY0" fmla="*/ 1815353 h 1828800"/>
                <a:gd name="connsiteX1" fmla="*/ 1559859 w 6378388"/>
                <a:gd name="connsiteY1" fmla="*/ 1828800 h 1828800"/>
                <a:gd name="connsiteX2" fmla="*/ 2043953 w 6378388"/>
                <a:gd name="connsiteY2" fmla="*/ 1627094 h 1828800"/>
                <a:gd name="connsiteX3" fmla="*/ 2438400 w 6378388"/>
                <a:gd name="connsiteY3" fmla="*/ 1143000 h 1828800"/>
                <a:gd name="connsiteX4" fmla="*/ 2958353 w 6378388"/>
                <a:gd name="connsiteY4" fmla="*/ 900953 h 1828800"/>
                <a:gd name="connsiteX5" fmla="*/ 4894729 w 6378388"/>
                <a:gd name="connsiteY5" fmla="*/ 914400 h 1828800"/>
                <a:gd name="connsiteX6" fmla="*/ 5562600 w 6378388"/>
                <a:gd name="connsiteY6" fmla="*/ 381000 h 1828800"/>
                <a:gd name="connsiteX7" fmla="*/ 5970494 w 6378388"/>
                <a:gd name="connsiteY7" fmla="*/ 0 h 1828800"/>
                <a:gd name="connsiteX8" fmla="*/ 6239435 w 6378388"/>
                <a:gd name="connsiteY8" fmla="*/ 0 h 1828800"/>
                <a:gd name="connsiteX9" fmla="*/ 6239435 w 6378388"/>
                <a:gd name="connsiteY9" fmla="*/ 0 h 1828800"/>
                <a:gd name="connsiteX10" fmla="*/ 6239435 w 6378388"/>
                <a:gd name="connsiteY10" fmla="*/ 0 h 1828800"/>
                <a:gd name="connsiteX0" fmla="*/ 0 w 6503893"/>
                <a:gd name="connsiteY0" fmla="*/ 1815353 h 1828800"/>
                <a:gd name="connsiteX1" fmla="*/ 1559859 w 6503893"/>
                <a:gd name="connsiteY1" fmla="*/ 1828800 h 1828800"/>
                <a:gd name="connsiteX2" fmla="*/ 2043953 w 6503893"/>
                <a:gd name="connsiteY2" fmla="*/ 1627094 h 1828800"/>
                <a:gd name="connsiteX3" fmla="*/ 2438400 w 6503893"/>
                <a:gd name="connsiteY3" fmla="*/ 1143000 h 1828800"/>
                <a:gd name="connsiteX4" fmla="*/ 2958353 w 6503893"/>
                <a:gd name="connsiteY4" fmla="*/ 900953 h 1828800"/>
                <a:gd name="connsiteX5" fmla="*/ 4894729 w 6503893"/>
                <a:gd name="connsiteY5" fmla="*/ 914400 h 1828800"/>
                <a:gd name="connsiteX6" fmla="*/ 5562600 w 6503893"/>
                <a:gd name="connsiteY6" fmla="*/ 381000 h 1828800"/>
                <a:gd name="connsiteX7" fmla="*/ 6095999 w 6503893"/>
                <a:gd name="connsiteY7" fmla="*/ 0 h 1828800"/>
                <a:gd name="connsiteX8" fmla="*/ 6239435 w 6503893"/>
                <a:gd name="connsiteY8" fmla="*/ 0 h 1828800"/>
                <a:gd name="connsiteX9" fmla="*/ 6239435 w 6503893"/>
                <a:gd name="connsiteY9" fmla="*/ 0 h 1828800"/>
                <a:gd name="connsiteX10" fmla="*/ 6239435 w 6503893"/>
                <a:gd name="connsiteY10" fmla="*/ 0 h 1828800"/>
                <a:gd name="connsiteX0" fmla="*/ 0 w 6503893"/>
                <a:gd name="connsiteY0" fmla="*/ 1815353 h 1828800"/>
                <a:gd name="connsiteX1" fmla="*/ 1559859 w 6503893"/>
                <a:gd name="connsiteY1" fmla="*/ 1828800 h 1828800"/>
                <a:gd name="connsiteX2" fmla="*/ 2043953 w 6503893"/>
                <a:gd name="connsiteY2" fmla="*/ 1627094 h 1828800"/>
                <a:gd name="connsiteX3" fmla="*/ 2438400 w 6503893"/>
                <a:gd name="connsiteY3" fmla="*/ 1143000 h 1828800"/>
                <a:gd name="connsiteX4" fmla="*/ 2971799 w 6503893"/>
                <a:gd name="connsiteY4" fmla="*/ 914400 h 1828800"/>
                <a:gd name="connsiteX5" fmla="*/ 4894729 w 6503893"/>
                <a:gd name="connsiteY5" fmla="*/ 914400 h 1828800"/>
                <a:gd name="connsiteX6" fmla="*/ 5562600 w 6503893"/>
                <a:gd name="connsiteY6" fmla="*/ 381000 h 1828800"/>
                <a:gd name="connsiteX7" fmla="*/ 6095999 w 6503893"/>
                <a:gd name="connsiteY7" fmla="*/ 0 h 1828800"/>
                <a:gd name="connsiteX8" fmla="*/ 6239435 w 6503893"/>
                <a:gd name="connsiteY8" fmla="*/ 0 h 1828800"/>
                <a:gd name="connsiteX9" fmla="*/ 6239435 w 6503893"/>
                <a:gd name="connsiteY9" fmla="*/ 0 h 1828800"/>
                <a:gd name="connsiteX10" fmla="*/ 6239435 w 6503893"/>
                <a:gd name="connsiteY10"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503893" h="1828800">
                  <a:moveTo>
                    <a:pt x="0" y="1815353"/>
                  </a:moveTo>
                  <a:lnTo>
                    <a:pt x="1559859" y="1828800"/>
                  </a:lnTo>
                  <a:cubicBezTo>
                    <a:pt x="1900518" y="1797424"/>
                    <a:pt x="1889312" y="1745876"/>
                    <a:pt x="2043953" y="1627094"/>
                  </a:cubicBezTo>
                  <a:lnTo>
                    <a:pt x="2438400" y="1143000"/>
                  </a:lnTo>
                  <a:cubicBezTo>
                    <a:pt x="2590800" y="1021977"/>
                    <a:pt x="2570629" y="948018"/>
                    <a:pt x="2971799" y="914400"/>
                  </a:cubicBezTo>
                  <a:lnTo>
                    <a:pt x="4894729" y="914400"/>
                  </a:lnTo>
                  <a:cubicBezTo>
                    <a:pt x="5290670" y="840441"/>
                    <a:pt x="5401235" y="605118"/>
                    <a:pt x="5562600" y="381000"/>
                  </a:cubicBezTo>
                  <a:cubicBezTo>
                    <a:pt x="5728447" y="134471"/>
                    <a:pt x="5810623" y="22412"/>
                    <a:pt x="6095999" y="0"/>
                  </a:cubicBezTo>
                  <a:cubicBezTo>
                    <a:pt x="6503893" y="13447"/>
                    <a:pt x="6149788" y="0"/>
                    <a:pt x="6239435" y="0"/>
                  </a:cubicBezTo>
                  <a:lnTo>
                    <a:pt x="6239435" y="0"/>
                  </a:lnTo>
                  <a:lnTo>
                    <a:pt x="6239435" y="0"/>
                  </a:lnTo>
                </a:path>
              </a:pathLst>
            </a:custGeom>
            <a:ln w="444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TextBox 18"/>
            <p:cNvSpPr txBox="1"/>
            <p:nvPr/>
          </p:nvSpPr>
          <p:spPr>
            <a:xfrm>
              <a:off x="592186" y="4627223"/>
              <a:ext cx="838200" cy="369332"/>
            </a:xfrm>
            <a:prstGeom prst="rect">
              <a:avLst/>
            </a:prstGeom>
            <a:noFill/>
          </p:spPr>
          <p:txBody>
            <a:bodyPr wrap="square" rtlCol="0">
              <a:spAutoFit/>
            </a:bodyPr>
            <a:lstStyle/>
            <a:p>
              <a:r>
                <a:rPr lang="en-US" smtClean="0"/>
                <a:t>1.5</a:t>
              </a:r>
              <a:r>
                <a:rPr lang="en-US" i="1" smtClean="0"/>
                <a:t>R</a:t>
              </a:r>
              <a:endParaRPr lang="en-US" i="1"/>
            </a:p>
          </p:txBody>
        </p:sp>
        <p:sp>
          <p:nvSpPr>
            <p:cNvPr id="20" name="TextBox 19"/>
            <p:cNvSpPr txBox="1"/>
            <p:nvPr/>
          </p:nvSpPr>
          <p:spPr>
            <a:xfrm>
              <a:off x="618312" y="3710645"/>
              <a:ext cx="838200" cy="369332"/>
            </a:xfrm>
            <a:prstGeom prst="rect">
              <a:avLst/>
            </a:prstGeom>
            <a:noFill/>
          </p:spPr>
          <p:txBody>
            <a:bodyPr wrap="square" rtlCol="0">
              <a:spAutoFit/>
            </a:bodyPr>
            <a:lstStyle/>
            <a:p>
              <a:r>
                <a:rPr lang="en-US" smtClean="0"/>
                <a:t>2.5</a:t>
              </a:r>
              <a:r>
                <a:rPr lang="en-US" i="1" smtClean="0"/>
                <a:t>R</a:t>
              </a:r>
              <a:endParaRPr lang="en-US" i="1"/>
            </a:p>
          </p:txBody>
        </p:sp>
        <p:sp>
          <p:nvSpPr>
            <p:cNvPr id="21" name="TextBox 20"/>
            <p:cNvSpPr txBox="1"/>
            <p:nvPr/>
          </p:nvSpPr>
          <p:spPr>
            <a:xfrm>
              <a:off x="620490" y="2831078"/>
              <a:ext cx="838200" cy="369332"/>
            </a:xfrm>
            <a:prstGeom prst="rect">
              <a:avLst/>
            </a:prstGeom>
            <a:noFill/>
          </p:spPr>
          <p:txBody>
            <a:bodyPr wrap="square" rtlCol="0">
              <a:spAutoFit/>
            </a:bodyPr>
            <a:lstStyle/>
            <a:p>
              <a:r>
                <a:rPr lang="en-US" smtClean="0"/>
                <a:t>3.5</a:t>
              </a:r>
              <a:r>
                <a:rPr lang="en-US" i="1" smtClean="0"/>
                <a:t>R</a:t>
              </a:r>
              <a:endParaRPr lang="en-US" i="1"/>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solidFill>
                  <a:srgbClr val="FFFF00"/>
                </a:solidFill>
              </a:rPr>
              <a:t>An Equipartition Puzzle:</a:t>
            </a:r>
            <a:br>
              <a:rPr lang="en-US" smtClean="0">
                <a:solidFill>
                  <a:srgbClr val="FFFF00"/>
                </a:solidFill>
              </a:rPr>
            </a:br>
            <a:r>
              <a:rPr lang="en-US" smtClean="0">
                <a:solidFill>
                  <a:srgbClr val="FFFF00"/>
                </a:solidFill>
              </a:rPr>
              <a:t>Specific Heat of H</a:t>
            </a:r>
            <a:r>
              <a:rPr lang="en-US" baseline="-25000" smtClean="0">
                <a:solidFill>
                  <a:srgbClr val="FFFF00"/>
                </a:solidFill>
              </a:rPr>
              <a:t>2</a:t>
            </a:r>
            <a:r>
              <a:rPr lang="en-US" smtClean="0">
                <a:solidFill>
                  <a:srgbClr val="FFFF00"/>
                </a:solidFill>
              </a:rPr>
              <a:t> as a Function of </a:t>
            </a:r>
            <a:r>
              <a:rPr lang="en-US" i="1" smtClean="0">
                <a:solidFill>
                  <a:srgbClr val="FFFF00"/>
                </a:solidFill>
              </a:rPr>
              <a:t>T</a:t>
            </a:r>
            <a:endParaRPr lang="en-US" i="1">
              <a:solidFill>
                <a:srgbClr val="FFFF00"/>
              </a:solidFill>
            </a:endParaRPr>
          </a:p>
        </p:txBody>
      </p:sp>
      <p:sp>
        <p:nvSpPr>
          <p:cNvPr id="3" name="Content Placeholder 2"/>
          <p:cNvSpPr>
            <a:spLocks noGrp="1"/>
          </p:cNvSpPr>
          <p:nvPr>
            <p:ph idx="1"/>
          </p:nvPr>
        </p:nvSpPr>
        <p:spPr/>
        <p:txBody>
          <a:bodyPr>
            <a:normAutofit/>
          </a:bodyPr>
          <a:lstStyle/>
          <a:p>
            <a:pPr lvl="2">
              <a:buNone/>
            </a:pPr>
            <a:r>
              <a:rPr lang="en-US" sz="3200" smtClean="0"/>
              <a:t>		   </a:t>
            </a:r>
            <a:r>
              <a:rPr lang="en-US" sz="3200" smtClean="0">
                <a:solidFill>
                  <a:srgbClr val="FF0000"/>
                </a:solidFill>
              </a:rPr>
              <a:t>What’s going on here?</a:t>
            </a:r>
            <a:endParaRPr lang="en-US" sz="3200">
              <a:solidFill>
                <a:srgbClr val="FF0000"/>
              </a:solidFill>
            </a:endParaRPr>
          </a:p>
        </p:txBody>
      </p:sp>
      <p:grpSp>
        <p:nvGrpSpPr>
          <p:cNvPr id="26" name="Group 25"/>
          <p:cNvGrpSpPr/>
          <p:nvPr/>
        </p:nvGrpSpPr>
        <p:grpSpPr>
          <a:xfrm>
            <a:off x="592186" y="1586789"/>
            <a:ext cx="7620000" cy="5005994"/>
            <a:chOff x="592186" y="1586789"/>
            <a:chExt cx="7620000" cy="5005994"/>
          </a:xfrm>
        </p:grpSpPr>
        <p:cxnSp>
          <p:nvCxnSpPr>
            <p:cNvPr id="5" name="Straight Arrow Connector 4"/>
            <p:cNvCxnSpPr/>
            <p:nvPr/>
          </p:nvCxnSpPr>
          <p:spPr>
            <a:xfrm>
              <a:off x="1201786" y="6198336"/>
              <a:ext cx="6477000" cy="1588"/>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1203964" y="4826352"/>
              <a:ext cx="6400800" cy="1588"/>
            </a:xfrm>
            <a:prstGeom prst="straightConnector1">
              <a:avLst/>
            </a:prstGeom>
            <a:ln w="12700">
              <a:solidFill>
                <a:schemeClr val="bg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5400000" flipH="1" flipV="1">
              <a:off x="-1103661" y="3891442"/>
              <a:ext cx="4610894" cy="1588"/>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201786" y="3899273"/>
              <a:ext cx="6400800" cy="1588"/>
            </a:xfrm>
            <a:prstGeom prst="straightConnector1">
              <a:avLst/>
            </a:prstGeom>
            <a:ln w="12700">
              <a:solidFill>
                <a:schemeClr val="bg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203964" y="2997936"/>
              <a:ext cx="6400800" cy="1588"/>
            </a:xfrm>
            <a:prstGeom prst="straightConnector1">
              <a:avLst/>
            </a:prstGeom>
            <a:ln w="12700">
              <a:solidFill>
                <a:schemeClr val="bg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946292" y="6198337"/>
              <a:ext cx="533400" cy="381000"/>
            </a:xfrm>
            <a:prstGeom prst="rect">
              <a:avLst/>
            </a:prstGeom>
            <a:noFill/>
          </p:spPr>
          <p:txBody>
            <a:bodyPr wrap="square" rtlCol="0">
              <a:spAutoFit/>
            </a:bodyPr>
            <a:lstStyle/>
            <a:p>
              <a:r>
                <a:rPr lang="en-US" smtClean="0"/>
                <a:t>25</a:t>
              </a:r>
              <a:endParaRPr lang="en-US"/>
            </a:p>
          </p:txBody>
        </p:sp>
        <p:sp>
          <p:nvSpPr>
            <p:cNvPr id="11" name="TextBox 10"/>
            <p:cNvSpPr txBox="1"/>
            <p:nvPr/>
          </p:nvSpPr>
          <p:spPr>
            <a:xfrm>
              <a:off x="1901033" y="6207303"/>
              <a:ext cx="533400" cy="381000"/>
            </a:xfrm>
            <a:prstGeom prst="rect">
              <a:avLst/>
            </a:prstGeom>
            <a:noFill/>
          </p:spPr>
          <p:txBody>
            <a:bodyPr wrap="square" rtlCol="0">
              <a:spAutoFit/>
            </a:bodyPr>
            <a:lstStyle/>
            <a:p>
              <a:r>
                <a:rPr lang="en-US" smtClean="0"/>
                <a:t>50</a:t>
              </a:r>
              <a:endParaRPr lang="en-US"/>
            </a:p>
          </p:txBody>
        </p:sp>
        <p:sp>
          <p:nvSpPr>
            <p:cNvPr id="12" name="TextBox 11"/>
            <p:cNvSpPr txBox="1"/>
            <p:nvPr/>
          </p:nvSpPr>
          <p:spPr>
            <a:xfrm>
              <a:off x="2770614" y="6202821"/>
              <a:ext cx="533400" cy="381000"/>
            </a:xfrm>
            <a:prstGeom prst="rect">
              <a:avLst/>
            </a:prstGeom>
            <a:noFill/>
          </p:spPr>
          <p:txBody>
            <a:bodyPr wrap="square" rtlCol="0">
              <a:spAutoFit/>
            </a:bodyPr>
            <a:lstStyle/>
            <a:p>
              <a:r>
                <a:rPr lang="en-US" smtClean="0"/>
                <a:t>100</a:t>
              </a:r>
              <a:endParaRPr lang="en-US"/>
            </a:p>
          </p:txBody>
        </p:sp>
        <p:sp>
          <p:nvSpPr>
            <p:cNvPr id="13" name="TextBox 12"/>
            <p:cNvSpPr txBox="1"/>
            <p:nvPr/>
          </p:nvSpPr>
          <p:spPr>
            <a:xfrm>
              <a:off x="3662598" y="6211783"/>
              <a:ext cx="533400" cy="381000"/>
            </a:xfrm>
            <a:prstGeom prst="rect">
              <a:avLst/>
            </a:prstGeom>
            <a:noFill/>
          </p:spPr>
          <p:txBody>
            <a:bodyPr wrap="square" rtlCol="0">
              <a:spAutoFit/>
            </a:bodyPr>
            <a:lstStyle/>
            <a:p>
              <a:r>
                <a:rPr lang="en-US" smtClean="0"/>
                <a:t>200</a:t>
              </a:r>
              <a:endParaRPr lang="en-US"/>
            </a:p>
          </p:txBody>
        </p:sp>
        <p:sp>
          <p:nvSpPr>
            <p:cNvPr id="14" name="TextBox 13"/>
            <p:cNvSpPr txBox="1"/>
            <p:nvPr/>
          </p:nvSpPr>
          <p:spPr>
            <a:xfrm>
              <a:off x="4581480" y="6207301"/>
              <a:ext cx="533400" cy="381000"/>
            </a:xfrm>
            <a:prstGeom prst="rect">
              <a:avLst/>
            </a:prstGeom>
            <a:noFill/>
          </p:spPr>
          <p:txBody>
            <a:bodyPr wrap="square" rtlCol="0">
              <a:spAutoFit/>
            </a:bodyPr>
            <a:lstStyle/>
            <a:p>
              <a:r>
                <a:rPr lang="en-US" smtClean="0"/>
                <a:t>400</a:t>
              </a:r>
              <a:endParaRPr lang="en-US"/>
            </a:p>
          </p:txBody>
        </p:sp>
        <p:sp>
          <p:nvSpPr>
            <p:cNvPr id="15" name="TextBox 14"/>
            <p:cNvSpPr txBox="1"/>
            <p:nvPr/>
          </p:nvSpPr>
          <p:spPr>
            <a:xfrm>
              <a:off x="5518292" y="6211783"/>
              <a:ext cx="533400" cy="381000"/>
            </a:xfrm>
            <a:prstGeom prst="rect">
              <a:avLst/>
            </a:prstGeom>
            <a:noFill/>
          </p:spPr>
          <p:txBody>
            <a:bodyPr wrap="square" rtlCol="0">
              <a:spAutoFit/>
            </a:bodyPr>
            <a:lstStyle/>
            <a:p>
              <a:r>
                <a:rPr lang="en-US" smtClean="0"/>
                <a:t>800</a:t>
              </a:r>
              <a:endParaRPr lang="en-US"/>
            </a:p>
          </p:txBody>
        </p:sp>
        <p:sp>
          <p:nvSpPr>
            <p:cNvPr id="16" name="TextBox 15"/>
            <p:cNvSpPr txBox="1"/>
            <p:nvPr/>
          </p:nvSpPr>
          <p:spPr>
            <a:xfrm>
              <a:off x="6352013" y="6218969"/>
              <a:ext cx="762000" cy="369332"/>
            </a:xfrm>
            <a:prstGeom prst="rect">
              <a:avLst/>
            </a:prstGeom>
            <a:noFill/>
          </p:spPr>
          <p:txBody>
            <a:bodyPr wrap="square" rtlCol="0">
              <a:spAutoFit/>
            </a:bodyPr>
            <a:lstStyle/>
            <a:p>
              <a:r>
                <a:rPr lang="en-US" smtClean="0"/>
                <a:t>1600</a:t>
              </a:r>
              <a:endParaRPr lang="en-US"/>
            </a:p>
          </p:txBody>
        </p:sp>
        <p:sp>
          <p:nvSpPr>
            <p:cNvPr id="17" name="TextBox 16"/>
            <p:cNvSpPr txBox="1"/>
            <p:nvPr/>
          </p:nvSpPr>
          <p:spPr>
            <a:xfrm>
              <a:off x="7297786" y="6220748"/>
              <a:ext cx="914400" cy="369332"/>
            </a:xfrm>
            <a:prstGeom prst="rect">
              <a:avLst/>
            </a:prstGeom>
            <a:noFill/>
          </p:spPr>
          <p:txBody>
            <a:bodyPr wrap="square" rtlCol="0">
              <a:spAutoFit/>
            </a:bodyPr>
            <a:lstStyle/>
            <a:p>
              <a:r>
                <a:rPr lang="en-US" smtClean="0"/>
                <a:t>3200</a:t>
              </a:r>
              <a:r>
                <a:rPr lang="en-US" i="1" smtClean="0"/>
                <a:t>K</a:t>
              </a:r>
              <a:endParaRPr lang="en-US" i="1"/>
            </a:p>
          </p:txBody>
        </p:sp>
        <p:sp>
          <p:nvSpPr>
            <p:cNvPr id="18" name="Freeform 17"/>
            <p:cNvSpPr/>
            <p:nvPr/>
          </p:nvSpPr>
          <p:spPr>
            <a:xfrm>
              <a:off x="1201787" y="2997936"/>
              <a:ext cx="6503893" cy="1828800"/>
            </a:xfrm>
            <a:custGeom>
              <a:avLst/>
              <a:gdLst>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029200 w 6239435"/>
                <a:gd name="connsiteY6" fmla="*/ 762000 h 1828800"/>
                <a:gd name="connsiteX7" fmla="*/ 5217459 w 6239435"/>
                <a:gd name="connsiteY7" fmla="*/ 658906 h 1828800"/>
                <a:gd name="connsiteX8" fmla="*/ 5540188 w 6239435"/>
                <a:gd name="connsiteY8" fmla="*/ 201706 h 1828800"/>
                <a:gd name="connsiteX9" fmla="*/ 5970494 w 6239435"/>
                <a:gd name="connsiteY9" fmla="*/ 0 h 1828800"/>
                <a:gd name="connsiteX10" fmla="*/ 6239435 w 6239435"/>
                <a:gd name="connsiteY10" fmla="*/ 0 h 1828800"/>
                <a:gd name="connsiteX11" fmla="*/ 6239435 w 6239435"/>
                <a:gd name="connsiteY11" fmla="*/ 0 h 1828800"/>
                <a:gd name="connsiteX12" fmla="*/ 6239435 w 6239435"/>
                <a:gd name="connsiteY12"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791200 w 6239435"/>
                <a:gd name="connsiteY8" fmla="*/ 76200 h 1828800"/>
                <a:gd name="connsiteX9" fmla="*/ 5970494 w 6239435"/>
                <a:gd name="connsiteY9" fmla="*/ 0 h 1828800"/>
                <a:gd name="connsiteX10" fmla="*/ 6239435 w 6239435"/>
                <a:gd name="connsiteY10" fmla="*/ 0 h 1828800"/>
                <a:gd name="connsiteX11" fmla="*/ 6239435 w 6239435"/>
                <a:gd name="connsiteY11" fmla="*/ 0 h 1828800"/>
                <a:gd name="connsiteX12" fmla="*/ 6239435 w 6239435"/>
                <a:gd name="connsiteY12"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334000 w 6239435"/>
                <a:gd name="connsiteY7" fmla="*/ 4572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181600 w 6239435"/>
                <a:gd name="connsiteY6" fmla="*/ 685800 h 1828800"/>
                <a:gd name="connsiteX7" fmla="*/ 5334000 w 6239435"/>
                <a:gd name="connsiteY7" fmla="*/ 4572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181600 w 6239435"/>
                <a:gd name="connsiteY6" fmla="*/ 685800 h 1828800"/>
                <a:gd name="connsiteX7" fmla="*/ 5334000 w 6239435"/>
                <a:gd name="connsiteY7" fmla="*/ 4572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715000 w 6239435"/>
                <a:gd name="connsiteY7" fmla="*/ 2286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715000 w 6239435"/>
                <a:gd name="connsiteY7" fmla="*/ 2286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715000 w 6239435"/>
                <a:gd name="connsiteY7" fmla="*/ 2286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38400 w 6239435"/>
                <a:gd name="connsiteY3" fmla="*/ 1219200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38400 w 6239435"/>
                <a:gd name="connsiteY3" fmla="*/ 1143000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38400 w 6239435"/>
                <a:gd name="connsiteY3" fmla="*/ 1143000 h 1828800"/>
                <a:gd name="connsiteX4" fmla="*/ 2958353 w 6239435"/>
                <a:gd name="connsiteY4" fmla="*/ 900953 h 1828800"/>
                <a:gd name="connsiteX5" fmla="*/ 4894729 w 6239435"/>
                <a:gd name="connsiteY5" fmla="*/ 914400 h 1828800"/>
                <a:gd name="connsiteX6" fmla="*/ 5562600 w 6239435"/>
                <a:gd name="connsiteY6" fmla="*/ 3810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42247 h 1855694"/>
                <a:gd name="connsiteX1" fmla="*/ 1559859 w 6239435"/>
                <a:gd name="connsiteY1" fmla="*/ 1855694 h 1855694"/>
                <a:gd name="connsiteX2" fmla="*/ 2043953 w 6239435"/>
                <a:gd name="connsiteY2" fmla="*/ 1653988 h 1855694"/>
                <a:gd name="connsiteX3" fmla="*/ 2438400 w 6239435"/>
                <a:gd name="connsiteY3" fmla="*/ 1169894 h 1855694"/>
                <a:gd name="connsiteX4" fmla="*/ 2958353 w 6239435"/>
                <a:gd name="connsiteY4" fmla="*/ 927847 h 1855694"/>
                <a:gd name="connsiteX5" fmla="*/ 4894729 w 6239435"/>
                <a:gd name="connsiteY5" fmla="*/ 941294 h 1855694"/>
                <a:gd name="connsiteX6" fmla="*/ 5562600 w 6239435"/>
                <a:gd name="connsiteY6" fmla="*/ 407894 h 1855694"/>
                <a:gd name="connsiteX7" fmla="*/ 5970494 w 6239435"/>
                <a:gd name="connsiteY7" fmla="*/ 26894 h 1855694"/>
                <a:gd name="connsiteX8" fmla="*/ 6239435 w 6239435"/>
                <a:gd name="connsiteY8" fmla="*/ 26894 h 1855694"/>
                <a:gd name="connsiteX9" fmla="*/ 6239435 w 6239435"/>
                <a:gd name="connsiteY9" fmla="*/ 26894 h 1855694"/>
                <a:gd name="connsiteX10" fmla="*/ 6239435 w 6239435"/>
                <a:gd name="connsiteY10" fmla="*/ 26894 h 1855694"/>
                <a:gd name="connsiteX0" fmla="*/ 0 w 6239435"/>
                <a:gd name="connsiteY0" fmla="*/ 1842247 h 1855694"/>
                <a:gd name="connsiteX1" fmla="*/ 1559859 w 6239435"/>
                <a:gd name="connsiteY1" fmla="*/ 1855694 h 1855694"/>
                <a:gd name="connsiteX2" fmla="*/ 2043953 w 6239435"/>
                <a:gd name="connsiteY2" fmla="*/ 1653988 h 1855694"/>
                <a:gd name="connsiteX3" fmla="*/ 2438400 w 6239435"/>
                <a:gd name="connsiteY3" fmla="*/ 1169894 h 1855694"/>
                <a:gd name="connsiteX4" fmla="*/ 2958353 w 6239435"/>
                <a:gd name="connsiteY4" fmla="*/ 927847 h 1855694"/>
                <a:gd name="connsiteX5" fmla="*/ 4894729 w 6239435"/>
                <a:gd name="connsiteY5" fmla="*/ 941294 h 1855694"/>
                <a:gd name="connsiteX6" fmla="*/ 5562600 w 6239435"/>
                <a:gd name="connsiteY6" fmla="*/ 407894 h 1855694"/>
                <a:gd name="connsiteX7" fmla="*/ 5970494 w 6239435"/>
                <a:gd name="connsiteY7" fmla="*/ 26894 h 1855694"/>
                <a:gd name="connsiteX8" fmla="*/ 6239435 w 6239435"/>
                <a:gd name="connsiteY8" fmla="*/ 26894 h 1855694"/>
                <a:gd name="connsiteX9" fmla="*/ 6239435 w 6239435"/>
                <a:gd name="connsiteY9" fmla="*/ 26894 h 1855694"/>
                <a:gd name="connsiteX10" fmla="*/ 6239435 w 6239435"/>
                <a:gd name="connsiteY10" fmla="*/ 26894 h 1855694"/>
                <a:gd name="connsiteX0" fmla="*/ 0 w 6378388"/>
                <a:gd name="connsiteY0" fmla="*/ 1842247 h 1855694"/>
                <a:gd name="connsiteX1" fmla="*/ 1559859 w 6378388"/>
                <a:gd name="connsiteY1" fmla="*/ 1855694 h 1855694"/>
                <a:gd name="connsiteX2" fmla="*/ 2043953 w 6378388"/>
                <a:gd name="connsiteY2" fmla="*/ 1653988 h 1855694"/>
                <a:gd name="connsiteX3" fmla="*/ 2438400 w 6378388"/>
                <a:gd name="connsiteY3" fmla="*/ 1169894 h 1855694"/>
                <a:gd name="connsiteX4" fmla="*/ 2958353 w 6378388"/>
                <a:gd name="connsiteY4" fmla="*/ 927847 h 1855694"/>
                <a:gd name="connsiteX5" fmla="*/ 4894729 w 6378388"/>
                <a:gd name="connsiteY5" fmla="*/ 941294 h 1855694"/>
                <a:gd name="connsiteX6" fmla="*/ 5562600 w 6378388"/>
                <a:gd name="connsiteY6" fmla="*/ 407894 h 1855694"/>
                <a:gd name="connsiteX7" fmla="*/ 5970494 w 6378388"/>
                <a:gd name="connsiteY7" fmla="*/ 26894 h 1855694"/>
                <a:gd name="connsiteX8" fmla="*/ 6239435 w 6378388"/>
                <a:gd name="connsiteY8" fmla="*/ 26894 h 1855694"/>
                <a:gd name="connsiteX9" fmla="*/ 6239435 w 6378388"/>
                <a:gd name="connsiteY9" fmla="*/ 26894 h 1855694"/>
                <a:gd name="connsiteX10" fmla="*/ 6239435 w 6378388"/>
                <a:gd name="connsiteY10" fmla="*/ 26894 h 1855694"/>
                <a:gd name="connsiteX0" fmla="*/ 0 w 6378388"/>
                <a:gd name="connsiteY0" fmla="*/ 1815353 h 1828800"/>
                <a:gd name="connsiteX1" fmla="*/ 1559859 w 6378388"/>
                <a:gd name="connsiteY1" fmla="*/ 1828800 h 1828800"/>
                <a:gd name="connsiteX2" fmla="*/ 2043953 w 6378388"/>
                <a:gd name="connsiteY2" fmla="*/ 1627094 h 1828800"/>
                <a:gd name="connsiteX3" fmla="*/ 2438400 w 6378388"/>
                <a:gd name="connsiteY3" fmla="*/ 1143000 h 1828800"/>
                <a:gd name="connsiteX4" fmla="*/ 2958353 w 6378388"/>
                <a:gd name="connsiteY4" fmla="*/ 900953 h 1828800"/>
                <a:gd name="connsiteX5" fmla="*/ 4894729 w 6378388"/>
                <a:gd name="connsiteY5" fmla="*/ 914400 h 1828800"/>
                <a:gd name="connsiteX6" fmla="*/ 5562600 w 6378388"/>
                <a:gd name="connsiteY6" fmla="*/ 381000 h 1828800"/>
                <a:gd name="connsiteX7" fmla="*/ 5970494 w 6378388"/>
                <a:gd name="connsiteY7" fmla="*/ 0 h 1828800"/>
                <a:gd name="connsiteX8" fmla="*/ 6239435 w 6378388"/>
                <a:gd name="connsiteY8" fmla="*/ 0 h 1828800"/>
                <a:gd name="connsiteX9" fmla="*/ 6239435 w 6378388"/>
                <a:gd name="connsiteY9" fmla="*/ 0 h 1828800"/>
                <a:gd name="connsiteX10" fmla="*/ 6239435 w 6378388"/>
                <a:gd name="connsiteY10" fmla="*/ 0 h 1828800"/>
                <a:gd name="connsiteX0" fmla="*/ 0 w 6378388"/>
                <a:gd name="connsiteY0" fmla="*/ 1815353 h 1828800"/>
                <a:gd name="connsiteX1" fmla="*/ 1559859 w 6378388"/>
                <a:gd name="connsiteY1" fmla="*/ 1828800 h 1828800"/>
                <a:gd name="connsiteX2" fmla="*/ 2043953 w 6378388"/>
                <a:gd name="connsiteY2" fmla="*/ 1627094 h 1828800"/>
                <a:gd name="connsiteX3" fmla="*/ 2438400 w 6378388"/>
                <a:gd name="connsiteY3" fmla="*/ 1143000 h 1828800"/>
                <a:gd name="connsiteX4" fmla="*/ 2958353 w 6378388"/>
                <a:gd name="connsiteY4" fmla="*/ 900953 h 1828800"/>
                <a:gd name="connsiteX5" fmla="*/ 4894729 w 6378388"/>
                <a:gd name="connsiteY5" fmla="*/ 914400 h 1828800"/>
                <a:gd name="connsiteX6" fmla="*/ 5562600 w 6378388"/>
                <a:gd name="connsiteY6" fmla="*/ 381000 h 1828800"/>
                <a:gd name="connsiteX7" fmla="*/ 5970494 w 6378388"/>
                <a:gd name="connsiteY7" fmla="*/ 0 h 1828800"/>
                <a:gd name="connsiteX8" fmla="*/ 6239435 w 6378388"/>
                <a:gd name="connsiteY8" fmla="*/ 0 h 1828800"/>
                <a:gd name="connsiteX9" fmla="*/ 6239435 w 6378388"/>
                <a:gd name="connsiteY9" fmla="*/ 0 h 1828800"/>
                <a:gd name="connsiteX10" fmla="*/ 6239435 w 6378388"/>
                <a:gd name="connsiteY10" fmla="*/ 0 h 1828800"/>
                <a:gd name="connsiteX0" fmla="*/ 0 w 6378388"/>
                <a:gd name="connsiteY0" fmla="*/ 1815353 h 1828800"/>
                <a:gd name="connsiteX1" fmla="*/ 1559859 w 6378388"/>
                <a:gd name="connsiteY1" fmla="*/ 1828800 h 1828800"/>
                <a:gd name="connsiteX2" fmla="*/ 2043953 w 6378388"/>
                <a:gd name="connsiteY2" fmla="*/ 1627094 h 1828800"/>
                <a:gd name="connsiteX3" fmla="*/ 2438400 w 6378388"/>
                <a:gd name="connsiteY3" fmla="*/ 1143000 h 1828800"/>
                <a:gd name="connsiteX4" fmla="*/ 2958353 w 6378388"/>
                <a:gd name="connsiteY4" fmla="*/ 900953 h 1828800"/>
                <a:gd name="connsiteX5" fmla="*/ 4894729 w 6378388"/>
                <a:gd name="connsiteY5" fmla="*/ 914400 h 1828800"/>
                <a:gd name="connsiteX6" fmla="*/ 5562600 w 6378388"/>
                <a:gd name="connsiteY6" fmla="*/ 381000 h 1828800"/>
                <a:gd name="connsiteX7" fmla="*/ 5970494 w 6378388"/>
                <a:gd name="connsiteY7" fmla="*/ 0 h 1828800"/>
                <a:gd name="connsiteX8" fmla="*/ 6239435 w 6378388"/>
                <a:gd name="connsiteY8" fmla="*/ 0 h 1828800"/>
                <a:gd name="connsiteX9" fmla="*/ 6239435 w 6378388"/>
                <a:gd name="connsiteY9" fmla="*/ 0 h 1828800"/>
                <a:gd name="connsiteX10" fmla="*/ 6239435 w 6378388"/>
                <a:gd name="connsiteY10" fmla="*/ 0 h 1828800"/>
                <a:gd name="connsiteX0" fmla="*/ 0 w 6503893"/>
                <a:gd name="connsiteY0" fmla="*/ 1815353 h 1828800"/>
                <a:gd name="connsiteX1" fmla="*/ 1559859 w 6503893"/>
                <a:gd name="connsiteY1" fmla="*/ 1828800 h 1828800"/>
                <a:gd name="connsiteX2" fmla="*/ 2043953 w 6503893"/>
                <a:gd name="connsiteY2" fmla="*/ 1627094 h 1828800"/>
                <a:gd name="connsiteX3" fmla="*/ 2438400 w 6503893"/>
                <a:gd name="connsiteY3" fmla="*/ 1143000 h 1828800"/>
                <a:gd name="connsiteX4" fmla="*/ 2958353 w 6503893"/>
                <a:gd name="connsiteY4" fmla="*/ 900953 h 1828800"/>
                <a:gd name="connsiteX5" fmla="*/ 4894729 w 6503893"/>
                <a:gd name="connsiteY5" fmla="*/ 914400 h 1828800"/>
                <a:gd name="connsiteX6" fmla="*/ 5562600 w 6503893"/>
                <a:gd name="connsiteY6" fmla="*/ 381000 h 1828800"/>
                <a:gd name="connsiteX7" fmla="*/ 6095999 w 6503893"/>
                <a:gd name="connsiteY7" fmla="*/ 0 h 1828800"/>
                <a:gd name="connsiteX8" fmla="*/ 6239435 w 6503893"/>
                <a:gd name="connsiteY8" fmla="*/ 0 h 1828800"/>
                <a:gd name="connsiteX9" fmla="*/ 6239435 w 6503893"/>
                <a:gd name="connsiteY9" fmla="*/ 0 h 1828800"/>
                <a:gd name="connsiteX10" fmla="*/ 6239435 w 6503893"/>
                <a:gd name="connsiteY10" fmla="*/ 0 h 1828800"/>
                <a:gd name="connsiteX0" fmla="*/ 0 w 6503893"/>
                <a:gd name="connsiteY0" fmla="*/ 1815353 h 1828800"/>
                <a:gd name="connsiteX1" fmla="*/ 1559859 w 6503893"/>
                <a:gd name="connsiteY1" fmla="*/ 1828800 h 1828800"/>
                <a:gd name="connsiteX2" fmla="*/ 2043953 w 6503893"/>
                <a:gd name="connsiteY2" fmla="*/ 1627094 h 1828800"/>
                <a:gd name="connsiteX3" fmla="*/ 2438400 w 6503893"/>
                <a:gd name="connsiteY3" fmla="*/ 1143000 h 1828800"/>
                <a:gd name="connsiteX4" fmla="*/ 2971799 w 6503893"/>
                <a:gd name="connsiteY4" fmla="*/ 914400 h 1828800"/>
                <a:gd name="connsiteX5" fmla="*/ 4894729 w 6503893"/>
                <a:gd name="connsiteY5" fmla="*/ 914400 h 1828800"/>
                <a:gd name="connsiteX6" fmla="*/ 5562600 w 6503893"/>
                <a:gd name="connsiteY6" fmla="*/ 381000 h 1828800"/>
                <a:gd name="connsiteX7" fmla="*/ 6095999 w 6503893"/>
                <a:gd name="connsiteY7" fmla="*/ 0 h 1828800"/>
                <a:gd name="connsiteX8" fmla="*/ 6239435 w 6503893"/>
                <a:gd name="connsiteY8" fmla="*/ 0 h 1828800"/>
                <a:gd name="connsiteX9" fmla="*/ 6239435 w 6503893"/>
                <a:gd name="connsiteY9" fmla="*/ 0 h 1828800"/>
                <a:gd name="connsiteX10" fmla="*/ 6239435 w 6503893"/>
                <a:gd name="connsiteY10"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503893" h="1828800">
                  <a:moveTo>
                    <a:pt x="0" y="1815353"/>
                  </a:moveTo>
                  <a:lnTo>
                    <a:pt x="1559859" y="1828800"/>
                  </a:lnTo>
                  <a:cubicBezTo>
                    <a:pt x="1900518" y="1797424"/>
                    <a:pt x="1889312" y="1745876"/>
                    <a:pt x="2043953" y="1627094"/>
                  </a:cubicBezTo>
                  <a:lnTo>
                    <a:pt x="2438400" y="1143000"/>
                  </a:lnTo>
                  <a:cubicBezTo>
                    <a:pt x="2590800" y="1021977"/>
                    <a:pt x="2570629" y="948018"/>
                    <a:pt x="2971799" y="914400"/>
                  </a:cubicBezTo>
                  <a:lnTo>
                    <a:pt x="4894729" y="914400"/>
                  </a:lnTo>
                  <a:cubicBezTo>
                    <a:pt x="5290670" y="840441"/>
                    <a:pt x="5401235" y="605118"/>
                    <a:pt x="5562600" y="381000"/>
                  </a:cubicBezTo>
                  <a:cubicBezTo>
                    <a:pt x="5728447" y="134471"/>
                    <a:pt x="5810623" y="22412"/>
                    <a:pt x="6095999" y="0"/>
                  </a:cubicBezTo>
                  <a:cubicBezTo>
                    <a:pt x="6503893" y="13447"/>
                    <a:pt x="6149788" y="0"/>
                    <a:pt x="6239435" y="0"/>
                  </a:cubicBezTo>
                  <a:lnTo>
                    <a:pt x="6239435" y="0"/>
                  </a:lnTo>
                  <a:lnTo>
                    <a:pt x="6239435" y="0"/>
                  </a:lnTo>
                </a:path>
              </a:pathLst>
            </a:custGeom>
            <a:ln w="444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TextBox 18"/>
            <p:cNvSpPr txBox="1"/>
            <p:nvPr/>
          </p:nvSpPr>
          <p:spPr>
            <a:xfrm>
              <a:off x="592186" y="4627223"/>
              <a:ext cx="838200" cy="369332"/>
            </a:xfrm>
            <a:prstGeom prst="rect">
              <a:avLst/>
            </a:prstGeom>
            <a:noFill/>
          </p:spPr>
          <p:txBody>
            <a:bodyPr wrap="square" rtlCol="0">
              <a:spAutoFit/>
            </a:bodyPr>
            <a:lstStyle/>
            <a:p>
              <a:r>
                <a:rPr lang="en-US" smtClean="0"/>
                <a:t>1.5</a:t>
              </a:r>
              <a:r>
                <a:rPr lang="en-US" i="1" smtClean="0"/>
                <a:t>R</a:t>
              </a:r>
              <a:endParaRPr lang="en-US" i="1"/>
            </a:p>
          </p:txBody>
        </p:sp>
        <p:sp>
          <p:nvSpPr>
            <p:cNvPr id="20" name="TextBox 19"/>
            <p:cNvSpPr txBox="1"/>
            <p:nvPr/>
          </p:nvSpPr>
          <p:spPr>
            <a:xfrm>
              <a:off x="618312" y="3710645"/>
              <a:ext cx="838200" cy="369332"/>
            </a:xfrm>
            <a:prstGeom prst="rect">
              <a:avLst/>
            </a:prstGeom>
            <a:noFill/>
          </p:spPr>
          <p:txBody>
            <a:bodyPr wrap="square" rtlCol="0">
              <a:spAutoFit/>
            </a:bodyPr>
            <a:lstStyle/>
            <a:p>
              <a:r>
                <a:rPr lang="en-US" smtClean="0"/>
                <a:t>2.5</a:t>
              </a:r>
              <a:r>
                <a:rPr lang="en-US" i="1" smtClean="0"/>
                <a:t>R</a:t>
              </a:r>
              <a:endParaRPr lang="en-US" i="1"/>
            </a:p>
          </p:txBody>
        </p:sp>
        <p:sp>
          <p:nvSpPr>
            <p:cNvPr id="21" name="TextBox 20"/>
            <p:cNvSpPr txBox="1"/>
            <p:nvPr/>
          </p:nvSpPr>
          <p:spPr>
            <a:xfrm>
              <a:off x="620490" y="2831078"/>
              <a:ext cx="838200" cy="369332"/>
            </a:xfrm>
            <a:prstGeom prst="rect">
              <a:avLst/>
            </a:prstGeom>
            <a:noFill/>
          </p:spPr>
          <p:txBody>
            <a:bodyPr wrap="square" rtlCol="0">
              <a:spAutoFit/>
            </a:bodyPr>
            <a:lstStyle/>
            <a:p>
              <a:r>
                <a:rPr lang="en-US" smtClean="0"/>
                <a:t>3.5</a:t>
              </a:r>
              <a:r>
                <a:rPr lang="en-US" i="1" smtClean="0"/>
                <a:t>R</a:t>
              </a:r>
              <a:endParaRPr lang="en-US" i="1"/>
            </a:p>
          </p:txBody>
        </p:sp>
        <p:sp>
          <p:nvSpPr>
            <p:cNvPr id="22" name="TextBox 21"/>
            <p:cNvSpPr txBox="1"/>
            <p:nvPr/>
          </p:nvSpPr>
          <p:spPr>
            <a:xfrm>
              <a:off x="1365056" y="5151118"/>
              <a:ext cx="5111944" cy="923330"/>
            </a:xfrm>
            <a:prstGeom prst="rect">
              <a:avLst/>
            </a:prstGeom>
            <a:noFill/>
            <a:ln w="15875">
              <a:solidFill>
                <a:srgbClr val="FF0000"/>
              </a:solidFill>
            </a:ln>
          </p:spPr>
          <p:txBody>
            <a:bodyPr wrap="square" rtlCol="0">
              <a:spAutoFit/>
            </a:bodyPr>
            <a:lstStyle/>
            <a:p>
              <a:r>
                <a:rPr lang="en-US" smtClean="0"/>
                <a:t>At low temperatures, H</a:t>
              </a:r>
              <a:r>
                <a:rPr lang="en-US" baseline="-25000" smtClean="0"/>
                <a:t>2</a:t>
              </a:r>
              <a:r>
                <a:rPr lang="en-US" smtClean="0"/>
                <a:t> acts like a </a:t>
              </a:r>
              <a:r>
                <a:rPr lang="en-US" smtClean="0">
                  <a:solidFill>
                    <a:srgbClr val="FFFF00"/>
                  </a:solidFill>
                </a:rPr>
                <a:t>monatomic gas</a:t>
              </a:r>
              <a:r>
                <a:rPr lang="en-US" smtClean="0"/>
                <a:t>.  </a:t>
              </a:r>
              <a:r>
                <a:rPr lang="en-US" smtClean="0">
                  <a:solidFill>
                    <a:srgbClr val="FFFF00"/>
                  </a:solidFill>
                </a:rPr>
                <a:t>No</a:t>
              </a:r>
              <a:r>
                <a:rPr lang="en-US" smtClean="0"/>
                <a:t> thermal energy is going into the rotational modes, </a:t>
              </a:r>
              <a:r>
                <a:rPr lang="en-US" smtClean="0">
                  <a:solidFill>
                    <a:srgbClr val="FFFF00"/>
                  </a:solidFill>
                </a:rPr>
                <a:t>even though the molecules are colliding</a:t>
              </a:r>
              <a:r>
                <a:rPr lang="en-US" smtClean="0"/>
                <a:t>!</a:t>
              </a:r>
              <a:endParaRPr lang="en-US"/>
            </a:p>
          </p:txBody>
        </p:sp>
        <p:cxnSp>
          <p:nvCxnSpPr>
            <p:cNvPr id="24" name="Straight Arrow Connector 23"/>
            <p:cNvCxnSpPr>
              <a:stCxn id="22" idx="0"/>
            </p:cNvCxnSpPr>
            <p:nvPr/>
          </p:nvCxnSpPr>
          <p:spPr>
            <a:xfrm rot="16200000" flipV="1">
              <a:off x="3180803" y="4410893"/>
              <a:ext cx="198118" cy="1282332"/>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27" name="TextBox 26"/>
          <p:cNvSpPr txBox="1"/>
          <p:nvPr/>
        </p:nvSpPr>
        <p:spPr>
          <a:xfrm>
            <a:off x="5334000" y="4267200"/>
            <a:ext cx="3657600" cy="369332"/>
          </a:xfrm>
          <a:prstGeom prst="rect">
            <a:avLst/>
          </a:prstGeom>
          <a:noFill/>
          <a:ln w="19050">
            <a:solidFill>
              <a:srgbClr val="FF0000"/>
            </a:solidFill>
          </a:ln>
        </p:spPr>
        <p:txBody>
          <a:bodyPr wrap="square" rtlCol="0">
            <a:spAutoFit/>
          </a:bodyPr>
          <a:lstStyle/>
          <a:p>
            <a:r>
              <a:rPr lang="en-US" smtClean="0"/>
              <a:t>Rotational modes getting their share.</a:t>
            </a:r>
            <a:endParaRPr lang="en-US"/>
          </a:p>
        </p:txBody>
      </p:sp>
      <p:cxnSp>
        <p:nvCxnSpPr>
          <p:cNvPr id="29" name="Straight Arrow Connector 28"/>
          <p:cNvCxnSpPr>
            <a:stCxn id="27" idx="1"/>
          </p:cNvCxnSpPr>
          <p:nvPr/>
        </p:nvCxnSpPr>
        <p:spPr>
          <a:xfrm rot="10800000">
            <a:off x="5181600" y="3962400"/>
            <a:ext cx="152400" cy="489466"/>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3657600" y="2602468"/>
            <a:ext cx="2971800" cy="369332"/>
          </a:xfrm>
          <a:prstGeom prst="rect">
            <a:avLst/>
          </a:prstGeom>
          <a:noFill/>
          <a:ln w="19050">
            <a:solidFill>
              <a:srgbClr val="FF0000"/>
            </a:solidFill>
          </a:ln>
        </p:spPr>
        <p:txBody>
          <a:bodyPr wrap="square" rtlCol="0">
            <a:spAutoFit/>
          </a:bodyPr>
          <a:lstStyle/>
          <a:p>
            <a:r>
              <a:rPr lang="en-US" smtClean="0"/>
              <a:t>Vibrational mode kicking in.</a:t>
            </a:r>
            <a:endParaRPr lang="en-US"/>
          </a:p>
        </p:txBody>
      </p:sp>
      <p:cxnSp>
        <p:nvCxnSpPr>
          <p:cNvPr id="33" name="Straight Arrow Connector 32"/>
          <p:cNvCxnSpPr>
            <a:stCxn id="31" idx="3"/>
          </p:cNvCxnSpPr>
          <p:nvPr/>
        </p:nvCxnSpPr>
        <p:spPr>
          <a:xfrm>
            <a:off x="6629400" y="2787134"/>
            <a:ext cx="381000" cy="184666"/>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solidFill>
                  <a:srgbClr val="FFFF00"/>
                </a:solidFill>
              </a:rPr>
              <a:t>Puzzle Answered: the Quantum Theory</a:t>
            </a:r>
            <a:endParaRPr lang="en-US">
              <a:solidFill>
                <a:srgbClr val="FFFF00"/>
              </a:solidFill>
            </a:endParaRPr>
          </a:p>
        </p:txBody>
      </p:sp>
      <p:sp>
        <p:nvSpPr>
          <p:cNvPr id="3" name="Content Placeholder 2"/>
          <p:cNvSpPr>
            <a:spLocks noGrp="1"/>
          </p:cNvSpPr>
          <p:nvPr>
            <p:ph idx="1"/>
          </p:nvPr>
        </p:nvSpPr>
        <p:spPr>
          <a:xfrm>
            <a:off x="152400" y="1524000"/>
            <a:ext cx="8534400" cy="5105400"/>
          </a:xfrm>
        </p:spPr>
        <p:txBody>
          <a:bodyPr>
            <a:normAutofit fontScale="92500" lnSpcReduction="10000"/>
          </a:bodyPr>
          <a:lstStyle/>
          <a:p>
            <a:r>
              <a:rPr lang="en-US" u="sng" smtClean="0">
                <a:solidFill>
                  <a:srgbClr val="FFFF00"/>
                </a:solidFill>
              </a:rPr>
              <a:t>Newton’s Laws don’t work here</a:t>
            </a:r>
            <a:r>
              <a:rPr lang="en-US" smtClean="0">
                <a:solidFill>
                  <a:srgbClr val="FFFF00"/>
                </a:solidFill>
              </a:rPr>
              <a:t>.  </a:t>
            </a:r>
            <a:r>
              <a:rPr lang="en-US" smtClean="0"/>
              <a:t>This temperature dependence of the specific heat of real H</a:t>
            </a:r>
            <a:r>
              <a:rPr lang="en-US" baseline="-25000" smtClean="0"/>
              <a:t>2</a:t>
            </a:r>
            <a:r>
              <a:rPr lang="en-US" smtClean="0"/>
              <a:t> gas can </a:t>
            </a:r>
            <a:r>
              <a:rPr lang="en-US" i="1" smtClean="0"/>
              <a:t>only</a:t>
            </a:r>
            <a:r>
              <a:rPr lang="en-US" smtClean="0"/>
              <a:t> be understood with </a:t>
            </a:r>
            <a:r>
              <a:rPr lang="en-US" smtClean="0">
                <a:solidFill>
                  <a:srgbClr val="FFFF00"/>
                </a:solidFill>
              </a:rPr>
              <a:t>quantum mechanics</a:t>
            </a:r>
            <a:r>
              <a:rPr lang="en-US" smtClean="0"/>
              <a:t>!</a:t>
            </a:r>
          </a:p>
          <a:p>
            <a:r>
              <a:rPr lang="en-US" smtClean="0"/>
              <a:t>It turns out that the </a:t>
            </a:r>
            <a:r>
              <a:rPr lang="en-US" smtClean="0">
                <a:solidFill>
                  <a:srgbClr val="FFFF00"/>
                </a:solidFill>
              </a:rPr>
              <a:t>angular momentum of a spinning object can only have values which are whole numbers times </a:t>
            </a:r>
            <a:r>
              <a:rPr lang="en-US" smtClean="0">
                <a:solidFill>
                  <a:srgbClr val="FFFF00"/>
                </a:solidFill>
                <a:latin typeface="Cambria Math"/>
                <a:ea typeface="Cambria Math"/>
              </a:rPr>
              <a:t>ℏ</a:t>
            </a:r>
            <a:r>
              <a:rPr lang="en-US" smtClean="0">
                <a:latin typeface="Cambria Math"/>
                <a:ea typeface="Cambria Math"/>
              </a:rPr>
              <a:t>,</a:t>
            </a:r>
            <a:r>
              <a:rPr lang="en-US" smtClean="0">
                <a:latin typeface="Cambria Math"/>
                <a:ea typeface="Cambria Math"/>
                <a:sym typeface="Euclid Extra"/>
              </a:rPr>
              <a:t> </a:t>
            </a:r>
            <a:r>
              <a:rPr lang="en-US" smtClean="0">
                <a:latin typeface="Calibri" pitchFamily="34" charset="0"/>
                <a:ea typeface="Cambria Math"/>
                <a:sym typeface="Euclid Extra"/>
              </a:rPr>
              <a:t>where </a:t>
            </a:r>
            <a:r>
              <a:rPr lang="en-US" smtClean="0">
                <a:latin typeface="Cambria Math"/>
                <a:ea typeface="Cambria Math"/>
              </a:rPr>
              <a:t>ℏ</a:t>
            </a:r>
            <a:r>
              <a:rPr lang="en-US" smtClean="0">
                <a:latin typeface="Calibri" pitchFamily="34" charset="0"/>
                <a:ea typeface="Cambria Math"/>
                <a:sym typeface="Euclid Extra"/>
              </a:rPr>
              <a:t> is Planck’s constant/2</a:t>
            </a:r>
            <a:r>
              <a:rPr lang="el-GR" smtClean="0">
                <a:latin typeface="Calibri" pitchFamily="34" charset="0"/>
                <a:ea typeface="Cambria Math"/>
                <a:sym typeface="Euclid Extra"/>
              </a:rPr>
              <a:t>π</a:t>
            </a:r>
            <a:r>
              <a:rPr lang="en-US" smtClean="0">
                <a:latin typeface="Calibri" pitchFamily="34" charset="0"/>
                <a:ea typeface="Cambria Math"/>
                <a:sym typeface="Euclid Extra"/>
              </a:rPr>
              <a:t>, </a:t>
            </a:r>
            <a:r>
              <a:rPr lang="en-US" smtClean="0">
                <a:latin typeface="Cambria Math"/>
                <a:ea typeface="Cambria Math"/>
              </a:rPr>
              <a:t>ℏ</a:t>
            </a:r>
            <a:r>
              <a:rPr lang="en-US" smtClean="0">
                <a:latin typeface="Calibri" pitchFamily="34" charset="0"/>
                <a:ea typeface="Cambria Math"/>
                <a:sym typeface="Euclid Extra"/>
              </a:rPr>
              <a:t> = 1.06 x 10</a:t>
            </a:r>
            <a:r>
              <a:rPr lang="en-US" baseline="30000" smtClean="0">
                <a:latin typeface="Calibri" pitchFamily="34" charset="0"/>
                <a:ea typeface="Cambria Math"/>
                <a:sym typeface="Euclid Extra"/>
              </a:rPr>
              <a:t>-34 </a:t>
            </a:r>
            <a:r>
              <a:rPr lang="en-US" smtClean="0">
                <a:latin typeface="Calibri" pitchFamily="34" charset="0"/>
                <a:ea typeface="Cambria Math"/>
                <a:sym typeface="Euclid Extra"/>
              </a:rPr>
              <a:t>J∙sec.</a:t>
            </a:r>
          </a:p>
          <a:p>
            <a:r>
              <a:rPr lang="en-US" smtClean="0">
                <a:latin typeface="Calibri" pitchFamily="34" charset="0"/>
                <a:ea typeface="Cambria Math"/>
                <a:sym typeface="Euclid Extra"/>
              </a:rPr>
              <a:t>The H</a:t>
            </a:r>
            <a:r>
              <a:rPr lang="en-US" baseline="-25000" smtClean="0">
                <a:latin typeface="Calibri" pitchFamily="34" charset="0"/>
                <a:ea typeface="Cambria Math"/>
                <a:sym typeface="Euclid Extra"/>
              </a:rPr>
              <a:t>2</a:t>
            </a:r>
            <a:r>
              <a:rPr lang="en-US" smtClean="0">
                <a:latin typeface="Calibri" pitchFamily="34" charset="0"/>
                <a:ea typeface="Cambria Math"/>
                <a:sym typeface="Euclid Extra"/>
              </a:rPr>
              <a:t> molecule has such a tiny moment of inertia it takes quite a kick to spin it fast enough for the minimum allowed angular momentum—so it doesn’t get to spin at low temperatures. </a:t>
            </a:r>
            <a:endParaRPr lang="en-US" smtClean="0">
              <a:latin typeface="Calibri" pitchFamily="34" charset="0"/>
            </a:endParaRPr>
          </a:p>
          <a:p>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Molar Specific Heat of Solids</a:t>
            </a:r>
            <a:endParaRPr lang="en-US">
              <a:solidFill>
                <a:srgbClr val="FFFF00"/>
              </a:solidFill>
            </a:endParaRPr>
          </a:p>
        </p:txBody>
      </p:sp>
      <p:sp>
        <p:nvSpPr>
          <p:cNvPr id="3" name="Content Placeholder 2"/>
          <p:cNvSpPr>
            <a:spLocks noGrp="1"/>
          </p:cNvSpPr>
          <p:nvPr>
            <p:ph sz="half" idx="1"/>
          </p:nvPr>
        </p:nvSpPr>
        <p:spPr>
          <a:xfrm>
            <a:off x="228600" y="1524000"/>
            <a:ext cx="5943600" cy="5181600"/>
          </a:xfrm>
        </p:spPr>
        <p:txBody>
          <a:bodyPr>
            <a:normAutofit lnSpcReduction="10000"/>
          </a:bodyPr>
          <a:lstStyle/>
          <a:p>
            <a:r>
              <a:rPr lang="en-US" smtClean="0"/>
              <a:t>Many simple solids, such as elements, can be pictured as a lattice of balls connected by springs, a 3-D version of this:</a:t>
            </a:r>
          </a:p>
          <a:p>
            <a:r>
              <a:rPr lang="en-US" smtClean="0"/>
              <a:t>Each atom acts like an oscillator with three degrees of freedom, each degree has both </a:t>
            </a:r>
            <a:r>
              <a:rPr lang="en-US" i="1" smtClean="0"/>
              <a:t>KE</a:t>
            </a:r>
            <a:r>
              <a:rPr lang="en-US" smtClean="0"/>
              <a:t> and </a:t>
            </a:r>
            <a:r>
              <a:rPr lang="en-US" i="1" smtClean="0"/>
              <a:t>PE</a:t>
            </a:r>
            <a:r>
              <a:rPr lang="en-US" smtClean="0"/>
              <a:t>, suggesting a molar specific heat of 3</a:t>
            </a:r>
            <a:r>
              <a:rPr lang="en-US" i="1" smtClean="0"/>
              <a:t>R</a:t>
            </a:r>
            <a:r>
              <a:rPr lang="en-US" smtClean="0"/>
              <a:t>. </a:t>
            </a:r>
          </a:p>
          <a:p>
            <a:r>
              <a:rPr lang="en-US" smtClean="0"/>
              <a:t>This is just the Dulong Petit value, and works well for many elements </a:t>
            </a:r>
            <a:r>
              <a:rPr lang="en-US" u="sng" smtClean="0">
                <a:solidFill>
                  <a:srgbClr val="FF0000"/>
                </a:solidFill>
              </a:rPr>
              <a:t>except at low temperatures</a:t>
            </a:r>
            <a:r>
              <a:rPr lang="en-US" smtClean="0">
                <a:solidFill>
                  <a:srgbClr val="FF0000"/>
                </a:solidFill>
              </a:rPr>
              <a:t> …</a:t>
            </a:r>
          </a:p>
        </p:txBody>
      </p:sp>
      <p:sp>
        <p:nvSpPr>
          <p:cNvPr id="4" name="Content Placeholder 3"/>
          <p:cNvSpPr>
            <a:spLocks noGrp="1"/>
          </p:cNvSpPr>
          <p:nvPr>
            <p:ph sz="half" idx="2"/>
          </p:nvPr>
        </p:nvSpPr>
        <p:spPr>
          <a:xfrm>
            <a:off x="6172200" y="1600200"/>
            <a:ext cx="2590800" cy="4525963"/>
          </a:xfrm>
        </p:spPr>
        <p:txBody>
          <a:bodyPr>
            <a:normAutofit lnSpcReduction="10000"/>
          </a:bodyPr>
          <a:lstStyle/>
          <a:p>
            <a:r>
              <a:rPr lang="en-US" smtClean="0">
                <a:solidFill>
                  <a:schemeClr val="bg2">
                    <a:lumMod val="50000"/>
                  </a:schemeClr>
                </a:solidFill>
              </a:rPr>
              <a:t>H</a:t>
            </a:r>
            <a:r>
              <a:rPr lang="en-US" smtClean="0"/>
              <a:t> </a:t>
            </a:r>
            <a:endParaRPr lang="en-US"/>
          </a:p>
        </p:txBody>
      </p:sp>
      <p:grpSp>
        <p:nvGrpSpPr>
          <p:cNvPr id="281" name="Group 280"/>
          <p:cNvGrpSpPr/>
          <p:nvPr/>
        </p:nvGrpSpPr>
        <p:grpSpPr>
          <a:xfrm>
            <a:off x="6326778" y="2314304"/>
            <a:ext cx="2360022" cy="2501537"/>
            <a:chOff x="5867400" y="2603863"/>
            <a:chExt cx="3045822" cy="3051260"/>
          </a:xfrm>
        </p:grpSpPr>
        <p:sp>
          <p:nvSpPr>
            <p:cNvPr id="78" name="Oval 77"/>
            <p:cNvSpPr/>
            <p:nvPr/>
          </p:nvSpPr>
          <p:spPr>
            <a:xfrm>
              <a:off x="8456022" y="5192485"/>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8" name="Group 187"/>
            <p:cNvGrpSpPr/>
            <p:nvPr/>
          </p:nvGrpSpPr>
          <p:grpSpPr>
            <a:xfrm>
              <a:off x="5867400" y="2603863"/>
              <a:ext cx="3034937" cy="1358539"/>
              <a:chOff x="5867400" y="2603863"/>
              <a:chExt cx="3034937" cy="1358539"/>
            </a:xfrm>
          </p:grpSpPr>
          <p:grpSp>
            <p:nvGrpSpPr>
              <p:cNvPr id="171" name="Group 43"/>
              <p:cNvGrpSpPr/>
              <p:nvPr/>
            </p:nvGrpSpPr>
            <p:grpSpPr>
              <a:xfrm rot="16200000">
                <a:off x="5652951" y="3390901"/>
                <a:ext cx="914403" cy="228600"/>
                <a:chOff x="5562600" y="2895076"/>
                <a:chExt cx="1600200" cy="610648"/>
              </a:xfrm>
            </p:grpSpPr>
            <p:sp>
              <p:nvSpPr>
                <p:cNvPr id="172" name="Rectangle 171"/>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ectangle 172"/>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4" name="Group 173"/>
                <p:cNvGrpSpPr/>
                <p:nvPr/>
              </p:nvGrpSpPr>
              <p:grpSpPr>
                <a:xfrm>
                  <a:off x="5943600" y="2895600"/>
                  <a:ext cx="227210" cy="610124"/>
                  <a:chOff x="5640190" y="2895076"/>
                  <a:chExt cx="227210" cy="610124"/>
                </a:xfrm>
              </p:grpSpPr>
              <p:sp>
                <p:nvSpPr>
                  <p:cNvPr id="186"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5" name="Group 10"/>
                <p:cNvGrpSpPr/>
                <p:nvPr/>
              </p:nvGrpSpPr>
              <p:grpSpPr>
                <a:xfrm>
                  <a:off x="6248400" y="2895600"/>
                  <a:ext cx="227210" cy="610124"/>
                  <a:chOff x="5640190" y="2895076"/>
                  <a:chExt cx="227210" cy="610124"/>
                </a:xfrm>
              </p:grpSpPr>
              <p:sp>
                <p:nvSpPr>
                  <p:cNvPr id="184" name="Rectangle 183"/>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Rectangle 184"/>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6" name="Group 13"/>
                <p:cNvGrpSpPr/>
                <p:nvPr/>
              </p:nvGrpSpPr>
              <p:grpSpPr>
                <a:xfrm>
                  <a:off x="6553200" y="2895600"/>
                  <a:ext cx="227210" cy="610124"/>
                  <a:chOff x="5640190" y="2895076"/>
                  <a:chExt cx="227210" cy="610124"/>
                </a:xfrm>
              </p:grpSpPr>
              <p:sp>
                <p:nvSpPr>
                  <p:cNvPr id="182" name="Rectangle 181"/>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Rectangle 182"/>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7" name="Group 16"/>
                <p:cNvGrpSpPr/>
                <p:nvPr/>
              </p:nvGrpSpPr>
              <p:grpSpPr>
                <a:xfrm>
                  <a:off x="6858000" y="2895600"/>
                  <a:ext cx="227210" cy="610124"/>
                  <a:chOff x="5640190" y="2895076"/>
                  <a:chExt cx="227210" cy="610124"/>
                </a:xfrm>
              </p:grpSpPr>
              <p:sp>
                <p:nvSpPr>
                  <p:cNvPr id="180" name="Rectangle 179"/>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Rectangle 180"/>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8" name="Rectangle 177"/>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Rectangle 178"/>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0" name="Group 43"/>
              <p:cNvGrpSpPr/>
              <p:nvPr/>
            </p:nvGrpSpPr>
            <p:grpSpPr>
              <a:xfrm rot="16200000">
                <a:off x="8217625" y="3327764"/>
                <a:ext cx="914403" cy="228600"/>
                <a:chOff x="5562600" y="2895076"/>
                <a:chExt cx="1600200" cy="610648"/>
              </a:xfrm>
            </p:grpSpPr>
            <p:sp>
              <p:nvSpPr>
                <p:cNvPr id="121" name="Rectangle 12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12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3" name="Group 122"/>
                <p:cNvGrpSpPr/>
                <p:nvPr/>
              </p:nvGrpSpPr>
              <p:grpSpPr>
                <a:xfrm>
                  <a:off x="5943600" y="2895600"/>
                  <a:ext cx="227210" cy="610124"/>
                  <a:chOff x="5640190" y="2895076"/>
                  <a:chExt cx="227210" cy="610124"/>
                </a:xfrm>
              </p:grpSpPr>
              <p:sp>
                <p:nvSpPr>
                  <p:cNvPr id="135"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4" name="Group 10"/>
                <p:cNvGrpSpPr/>
                <p:nvPr/>
              </p:nvGrpSpPr>
              <p:grpSpPr>
                <a:xfrm>
                  <a:off x="6248400" y="2895600"/>
                  <a:ext cx="227210" cy="610124"/>
                  <a:chOff x="5640190" y="2895076"/>
                  <a:chExt cx="227210" cy="610124"/>
                </a:xfrm>
              </p:grpSpPr>
              <p:sp>
                <p:nvSpPr>
                  <p:cNvPr id="133" name="Rectangle 13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13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5" name="Group 13"/>
                <p:cNvGrpSpPr/>
                <p:nvPr/>
              </p:nvGrpSpPr>
              <p:grpSpPr>
                <a:xfrm>
                  <a:off x="6553200" y="2895600"/>
                  <a:ext cx="227210" cy="610124"/>
                  <a:chOff x="5640190" y="2895076"/>
                  <a:chExt cx="227210" cy="610124"/>
                </a:xfrm>
              </p:grpSpPr>
              <p:sp>
                <p:nvSpPr>
                  <p:cNvPr id="131" name="Rectangle 13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Rectangle 13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6" name="Group 16"/>
                <p:cNvGrpSpPr/>
                <p:nvPr/>
              </p:nvGrpSpPr>
              <p:grpSpPr>
                <a:xfrm>
                  <a:off x="6858000" y="2895600"/>
                  <a:ext cx="227210" cy="610124"/>
                  <a:chOff x="5640190" y="2895076"/>
                  <a:chExt cx="227210" cy="610124"/>
                </a:xfrm>
              </p:grpSpPr>
              <p:sp>
                <p:nvSpPr>
                  <p:cNvPr id="129" name="Rectangle 12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7" name="Rectangle 126"/>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127"/>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0" name="Group 43"/>
              <p:cNvGrpSpPr/>
              <p:nvPr/>
            </p:nvGrpSpPr>
            <p:grpSpPr>
              <a:xfrm rot="16200000">
                <a:off x="6943994" y="3373483"/>
                <a:ext cx="914403" cy="228600"/>
                <a:chOff x="5562600" y="2895076"/>
                <a:chExt cx="1600200" cy="610648"/>
              </a:xfrm>
            </p:grpSpPr>
            <p:sp>
              <p:nvSpPr>
                <p:cNvPr id="61" name="Rectangle 6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5943600" y="2895600"/>
                  <a:ext cx="227210" cy="610124"/>
                  <a:chOff x="5640190" y="2895076"/>
                  <a:chExt cx="227210" cy="610124"/>
                </a:xfrm>
              </p:grpSpPr>
              <p:sp>
                <p:nvSpPr>
                  <p:cNvPr id="75"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4" name="Group 10"/>
                <p:cNvGrpSpPr/>
                <p:nvPr/>
              </p:nvGrpSpPr>
              <p:grpSpPr>
                <a:xfrm>
                  <a:off x="6248400" y="2895600"/>
                  <a:ext cx="227210" cy="610124"/>
                  <a:chOff x="5640190" y="2895076"/>
                  <a:chExt cx="227210" cy="610124"/>
                </a:xfrm>
              </p:grpSpPr>
              <p:sp>
                <p:nvSpPr>
                  <p:cNvPr id="73" name="Rectangle 7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5" name="Group 13"/>
                <p:cNvGrpSpPr/>
                <p:nvPr/>
              </p:nvGrpSpPr>
              <p:grpSpPr>
                <a:xfrm>
                  <a:off x="6553200" y="2895600"/>
                  <a:ext cx="227210" cy="610124"/>
                  <a:chOff x="5640190" y="2895076"/>
                  <a:chExt cx="227210" cy="610124"/>
                </a:xfrm>
              </p:grpSpPr>
              <p:sp>
                <p:nvSpPr>
                  <p:cNvPr id="71" name="Rectangle 7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6" name="Group 16"/>
                <p:cNvGrpSpPr/>
                <p:nvPr/>
              </p:nvGrpSpPr>
              <p:grpSpPr>
                <a:xfrm>
                  <a:off x="6858000" y="2895600"/>
                  <a:ext cx="227210" cy="610124"/>
                  <a:chOff x="5640190" y="2895076"/>
                  <a:chExt cx="227210" cy="610124"/>
                </a:xfrm>
              </p:grpSpPr>
              <p:sp>
                <p:nvSpPr>
                  <p:cNvPr id="69" name="Rectangle 6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7" name="Rectangle 66"/>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9" name="Group 118"/>
              <p:cNvGrpSpPr/>
              <p:nvPr/>
            </p:nvGrpSpPr>
            <p:grpSpPr>
              <a:xfrm>
                <a:off x="5867400" y="2603863"/>
                <a:ext cx="3034937" cy="481148"/>
                <a:chOff x="5867400" y="2603863"/>
                <a:chExt cx="3034937" cy="481148"/>
              </a:xfrm>
            </p:grpSpPr>
            <p:grpSp>
              <p:nvGrpSpPr>
                <p:cNvPr id="79" name="Group 78"/>
                <p:cNvGrpSpPr/>
                <p:nvPr/>
              </p:nvGrpSpPr>
              <p:grpSpPr>
                <a:xfrm>
                  <a:off x="5867400" y="2616926"/>
                  <a:ext cx="2638714" cy="468085"/>
                  <a:chOff x="6128655" y="2616926"/>
                  <a:chExt cx="2638714" cy="468085"/>
                </a:xfrm>
              </p:grpSpPr>
              <p:grpSp>
                <p:nvGrpSpPr>
                  <p:cNvPr id="40" name="Group 39"/>
                  <p:cNvGrpSpPr/>
                  <p:nvPr/>
                </p:nvGrpSpPr>
                <p:grpSpPr>
                  <a:xfrm>
                    <a:off x="6128655" y="2627811"/>
                    <a:ext cx="1338945" cy="457200"/>
                    <a:chOff x="6128655" y="2627811"/>
                    <a:chExt cx="1338945" cy="457200"/>
                  </a:xfrm>
                </p:grpSpPr>
                <p:grpSp>
                  <p:nvGrpSpPr>
                    <p:cNvPr id="22" name="Group 43"/>
                    <p:cNvGrpSpPr/>
                    <p:nvPr/>
                  </p:nvGrpSpPr>
                  <p:grpSpPr>
                    <a:xfrm>
                      <a:off x="6553200" y="2743200"/>
                      <a:ext cx="914400" cy="228600"/>
                      <a:chOff x="5562600" y="2895076"/>
                      <a:chExt cx="1600200" cy="610648"/>
                    </a:xfrm>
                  </p:grpSpPr>
                  <p:sp>
                    <p:nvSpPr>
                      <p:cNvPr id="23" name="Rectangle 2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p:cNvGrpSpPr/>
                      <p:nvPr/>
                    </p:nvGrpSpPr>
                    <p:grpSpPr>
                      <a:xfrm>
                        <a:off x="5943600" y="2895600"/>
                        <a:ext cx="227210" cy="610124"/>
                        <a:chOff x="5640190" y="2895076"/>
                        <a:chExt cx="227210" cy="610124"/>
                      </a:xfrm>
                    </p:grpSpPr>
                    <p:sp>
                      <p:nvSpPr>
                        <p:cNvPr id="37"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6" name="Group 10"/>
                      <p:cNvGrpSpPr/>
                      <p:nvPr/>
                    </p:nvGrpSpPr>
                    <p:grpSpPr>
                      <a:xfrm>
                        <a:off x="6248400" y="2895600"/>
                        <a:ext cx="227210" cy="610124"/>
                        <a:chOff x="5640190" y="2895076"/>
                        <a:chExt cx="227210" cy="610124"/>
                      </a:xfrm>
                    </p:grpSpPr>
                    <p:sp>
                      <p:nvSpPr>
                        <p:cNvPr id="35" name="Rectangle 34"/>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13"/>
                      <p:cNvGrpSpPr/>
                      <p:nvPr/>
                    </p:nvGrpSpPr>
                    <p:grpSpPr>
                      <a:xfrm>
                        <a:off x="6553200" y="2895600"/>
                        <a:ext cx="227210" cy="610124"/>
                        <a:chOff x="5640190" y="2895076"/>
                        <a:chExt cx="227210" cy="610124"/>
                      </a:xfrm>
                    </p:grpSpPr>
                    <p:sp>
                      <p:nvSpPr>
                        <p:cNvPr id="33" name="Rectangle 3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16"/>
                      <p:cNvGrpSpPr/>
                      <p:nvPr/>
                    </p:nvGrpSpPr>
                    <p:grpSpPr>
                      <a:xfrm>
                        <a:off x="6858000" y="2895600"/>
                        <a:ext cx="227210" cy="610124"/>
                        <a:chOff x="5640190" y="2895076"/>
                        <a:chExt cx="227210" cy="610124"/>
                      </a:xfrm>
                    </p:grpSpPr>
                    <p:sp>
                      <p:nvSpPr>
                        <p:cNvPr id="31" name="Rectangle 3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Rectangle 28"/>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Oval 38"/>
                    <p:cNvSpPr/>
                    <p:nvPr/>
                  </p:nvSpPr>
                  <p:spPr>
                    <a:xfrm>
                      <a:off x="6128655" y="2627811"/>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2" name="Group 43"/>
                  <p:cNvGrpSpPr/>
                  <p:nvPr/>
                </p:nvGrpSpPr>
                <p:grpSpPr>
                  <a:xfrm>
                    <a:off x="7852966" y="2732315"/>
                    <a:ext cx="914403" cy="228600"/>
                    <a:chOff x="5562600" y="2895076"/>
                    <a:chExt cx="1600200" cy="610648"/>
                  </a:xfrm>
                </p:grpSpPr>
                <p:sp>
                  <p:nvSpPr>
                    <p:cNvPr id="44" name="Rectangle 43"/>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p:cNvGrpSpPr/>
                    <p:nvPr/>
                  </p:nvGrpSpPr>
                  <p:grpSpPr>
                    <a:xfrm>
                      <a:off x="5943600" y="2895600"/>
                      <a:ext cx="227210" cy="610124"/>
                      <a:chOff x="5640190" y="2895076"/>
                      <a:chExt cx="227210" cy="610124"/>
                    </a:xfrm>
                  </p:grpSpPr>
                  <p:sp>
                    <p:nvSpPr>
                      <p:cNvPr id="58"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7" name="Group 10"/>
                    <p:cNvGrpSpPr/>
                    <p:nvPr/>
                  </p:nvGrpSpPr>
                  <p:grpSpPr>
                    <a:xfrm>
                      <a:off x="6248400" y="2895600"/>
                      <a:ext cx="227210" cy="610124"/>
                      <a:chOff x="5640190" y="2895076"/>
                      <a:chExt cx="227210" cy="610124"/>
                    </a:xfrm>
                  </p:grpSpPr>
                  <p:sp>
                    <p:nvSpPr>
                      <p:cNvPr id="56" name="Rectangle 55"/>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8" name="Group 13"/>
                    <p:cNvGrpSpPr/>
                    <p:nvPr/>
                  </p:nvGrpSpPr>
                  <p:grpSpPr>
                    <a:xfrm>
                      <a:off x="6553200" y="2895600"/>
                      <a:ext cx="227210" cy="610124"/>
                      <a:chOff x="5640190" y="2895076"/>
                      <a:chExt cx="227210" cy="610124"/>
                    </a:xfrm>
                  </p:grpSpPr>
                  <p:sp>
                    <p:nvSpPr>
                      <p:cNvPr id="54" name="Rectangle 53"/>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9" name="Group 16"/>
                    <p:cNvGrpSpPr/>
                    <p:nvPr/>
                  </p:nvGrpSpPr>
                  <p:grpSpPr>
                    <a:xfrm>
                      <a:off x="6858000" y="2895600"/>
                      <a:ext cx="227210" cy="610124"/>
                      <a:chOff x="5640190" y="2895076"/>
                      <a:chExt cx="227210" cy="610124"/>
                    </a:xfrm>
                  </p:grpSpPr>
                  <p:sp>
                    <p:nvSpPr>
                      <p:cNvPr id="52" name="Rectangle 51"/>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Rectangle 49"/>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Oval 42"/>
                  <p:cNvSpPr/>
                  <p:nvPr/>
                </p:nvSpPr>
                <p:spPr>
                  <a:xfrm>
                    <a:off x="7428411" y="2616926"/>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0" name="Oval 79"/>
                <p:cNvSpPr/>
                <p:nvPr/>
              </p:nvSpPr>
              <p:spPr>
                <a:xfrm>
                  <a:off x="8445137" y="2603863"/>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99" name="Group 98"/>
            <p:cNvGrpSpPr/>
            <p:nvPr/>
          </p:nvGrpSpPr>
          <p:grpSpPr>
            <a:xfrm rot="5400000">
              <a:off x="7614556" y="4766853"/>
              <a:ext cx="457200" cy="1308464"/>
              <a:chOff x="6045926" y="3733799"/>
              <a:chExt cx="457200" cy="1308464"/>
            </a:xfrm>
          </p:grpSpPr>
          <p:grpSp>
            <p:nvGrpSpPr>
              <p:cNvPr id="81" name="Group 43"/>
              <p:cNvGrpSpPr/>
              <p:nvPr/>
            </p:nvGrpSpPr>
            <p:grpSpPr>
              <a:xfrm rot="16200000">
                <a:off x="5829299" y="4076701"/>
                <a:ext cx="914403" cy="228600"/>
                <a:chOff x="5562600" y="2895076"/>
                <a:chExt cx="1600200" cy="610648"/>
              </a:xfrm>
            </p:grpSpPr>
            <p:sp>
              <p:nvSpPr>
                <p:cNvPr id="82" name="Rectangle 81"/>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4" name="Group 83"/>
                <p:cNvGrpSpPr/>
                <p:nvPr/>
              </p:nvGrpSpPr>
              <p:grpSpPr>
                <a:xfrm>
                  <a:off x="5943600" y="2895600"/>
                  <a:ext cx="227210" cy="610124"/>
                  <a:chOff x="5640190" y="2895076"/>
                  <a:chExt cx="227210" cy="610124"/>
                </a:xfrm>
              </p:grpSpPr>
              <p:sp>
                <p:nvSpPr>
                  <p:cNvPr id="96"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5" name="Group 10"/>
                <p:cNvGrpSpPr/>
                <p:nvPr/>
              </p:nvGrpSpPr>
              <p:grpSpPr>
                <a:xfrm>
                  <a:off x="6248400" y="2895600"/>
                  <a:ext cx="227210" cy="610124"/>
                  <a:chOff x="5640190" y="2895076"/>
                  <a:chExt cx="227210" cy="610124"/>
                </a:xfrm>
              </p:grpSpPr>
              <p:sp>
                <p:nvSpPr>
                  <p:cNvPr id="94" name="Rectangle 93"/>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6" name="Group 13"/>
                <p:cNvGrpSpPr/>
                <p:nvPr/>
              </p:nvGrpSpPr>
              <p:grpSpPr>
                <a:xfrm>
                  <a:off x="6553200" y="2895600"/>
                  <a:ext cx="227210" cy="610124"/>
                  <a:chOff x="5640190" y="2895076"/>
                  <a:chExt cx="227210" cy="610124"/>
                </a:xfrm>
              </p:grpSpPr>
              <p:sp>
                <p:nvSpPr>
                  <p:cNvPr id="92" name="Rectangle 91"/>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92"/>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7" name="Group 16"/>
                <p:cNvGrpSpPr/>
                <p:nvPr/>
              </p:nvGrpSpPr>
              <p:grpSpPr>
                <a:xfrm>
                  <a:off x="6858000" y="2895600"/>
                  <a:ext cx="227210" cy="610124"/>
                  <a:chOff x="5640190" y="2895076"/>
                  <a:chExt cx="227210" cy="610124"/>
                </a:xfrm>
              </p:grpSpPr>
              <p:sp>
                <p:nvSpPr>
                  <p:cNvPr id="90" name="Rectangle 89"/>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90"/>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8" name="Rectangle 87"/>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8" name="Oval 97"/>
              <p:cNvSpPr/>
              <p:nvPr/>
            </p:nvSpPr>
            <p:spPr>
              <a:xfrm>
                <a:off x="6045926" y="4585063"/>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9" name="Group 188"/>
            <p:cNvGrpSpPr/>
            <p:nvPr/>
          </p:nvGrpSpPr>
          <p:grpSpPr>
            <a:xfrm>
              <a:off x="5867400" y="3886200"/>
              <a:ext cx="3034937" cy="1358539"/>
              <a:chOff x="5867400" y="2603863"/>
              <a:chExt cx="3034937" cy="1358539"/>
            </a:xfrm>
          </p:grpSpPr>
          <p:grpSp>
            <p:nvGrpSpPr>
              <p:cNvPr id="190" name="Group 43"/>
              <p:cNvGrpSpPr/>
              <p:nvPr/>
            </p:nvGrpSpPr>
            <p:grpSpPr>
              <a:xfrm rot="16200000">
                <a:off x="5652952" y="3390902"/>
                <a:ext cx="914403" cy="228600"/>
                <a:chOff x="5562600" y="2895076"/>
                <a:chExt cx="1600200" cy="610648"/>
              </a:xfrm>
            </p:grpSpPr>
            <p:sp>
              <p:nvSpPr>
                <p:cNvPr id="265" name="Rectangle 264"/>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6" name="Rectangle 265"/>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7" name="Group 266"/>
                <p:cNvGrpSpPr/>
                <p:nvPr/>
              </p:nvGrpSpPr>
              <p:grpSpPr>
                <a:xfrm>
                  <a:off x="5943600" y="2895600"/>
                  <a:ext cx="227210" cy="610124"/>
                  <a:chOff x="5640190" y="2895076"/>
                  <a:chExt cx="227210" cy="610124"/>
                </a:xfrm>
              </p:grpSpPr>
              <p:sp>
                <p:nvSpPr>
                  <p:cNvPr id="279"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0"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68" name="Group 10"/>
                <p:cNvGrpSpPr/>
                <p:nvPr/>
              </p:nvGrpSpPr>
              <p:grpSpPr>
                <a:xfrm>
                  <a:off x="6248400" y="2895600"/>
                  <a:ext cx="227210" cy="610124"/>
                  <a:chOff x="5640190" y="2895076"/>
                  <a:chExt cx="227210" cy="610124"/>
                </a:xfrm>
              </p:grpSpPr>
              <p:sp>
                <p:nvSpPr>
                  <p:cNvPr id="277" name="Rectangle 276"/>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8" name="Rectangle 277"/>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69" name="Group 13"/>
                <p:cNvGrpSpPr/>
                <p:nvPr/>
              </p:nvGrpSpPr>
              <p:grpSpPr>
                <a:xfrm>
                  <a:off x="6553200" y="2895600"/>
                  <a:ext cx="227210" cy="610124"/>
                  <a:chOff x="5640190" y="2895076"/>
                  <a:chExt cx="227210" cy="610124"/>
                </a:xfrm>
              </p:grpSpPr>
              <p:sp>
                <p:nvSpPr>
                  <p:cNvPr id="275" name="Rectangle 274"/>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6" name="Rectangle 275"/>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0" name="Group 16"/>
                <p:cNvGrpSpPr/>
                <p:nvPr/>
              </p:nvGrpSpPr>
              <p:grpSpPr>
                <a:xfrm>
                  <a:off x="6858000" y="2895600"/>
                  <a:ext cx="227210" cy="610124"/>
                  <a:chOff x="5640190" y="2895076"/>
                  <a:chExt cx="227210" cy="610124"/>
                </a:xfrm>
              </p:grpSpPr>
              <p:sp>
                <p:nvSpPr>
                  <p:cNvPr id="273" name="Rectangle 27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4" name="Rectangle 27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1" name="Rectangle 270"/>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2" name="Rectangle 271"/>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1" name="Group 43"/>
              <p:cNvGrpSpPr/>
              <p:nvPr/>
            </p:nvGrpSpPr>
            <p:grpSpPr>
              <a:xfrm rot="16200000">
                <a:off x="8217626" y="3327765"/>
                <a:ext cx="914403" cy="228600"/>
                <a:chOff x="5562600" y="2895076"/>
                <a:chExt cx="1600200" cy="610648"/>
              </a:xfrm>
            </p:grpSpPr>
            <p:sp>
              <p:nvSpPr>
                <p:cNvPr id="249" name="Rectangle 24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0" name="Rectangle 24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1" name="Group 250"/>
                <p:cNvGrpSpPr/>
                <p:nvPr/>
              </p:nvGrpSpPr>
              <p:grpSpPr>
                <a:xfrm>
                  <a:off x="5943600" y="2895600"/>
                  <a:ext cx="227210" cy="610124"/>
                  <a:chOff x="5640190" y="2895076"/>
                  <a:chExt cx="227210" cy="610124"/>
                </a:xfrm>
              </p:grpSpPr>
              <p:sp>
                <p:nvSpPr>
                  <p:cNvPr id="263"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4"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2" name="Group 10"/>
                <p:cNvGrpSpPr/>
                <p:nvPr/>
              </p:nvGrpSpPr>
              <p:grpSpPr>
                <a:xfrm>
                  <a:off x="6248400" y="2895600"/>
                  <a:ext cx="227210" cy="610124"/>
                  <a:chOff x="5640190" y="2895076"/>
                  <a:chExt cx="227210" cy="610124"/>
                </a:xfrm>
              </p:grpSpPr>
              <p:sp>
                <p:nvSpPr>
                  <p:cNvPr id="261" name="Rectangle 26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2" name="Rectangle 26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3" name="Group 13"/>
                <p:cNvGrpSpPr/>
                <p:nvPr/>
              </p:nvGrpSpPr>
              <p:grpSpPr>
                <a:xfrm>
                  <a:off x="6553200" y="2895600"/>
                  <a:ext cx="227210" cy="610124"/>
                  <a:chOff x="5640190" y="2895076"/>
                  <a:chExt cx="227210" cy="610124"/>
                </a:xfrm>
              </p:grpSpPr>
              <p:sp>
                <p:nvSpPr>
                  <p:cNvPr id="259" name="Rectangle 25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0" name="Rectangle 25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4" name="Group 16"/>
                <p:cNvGrpSpPr/>
                <p:nvPr/>
              </p:nvGrpSpPr>
              <p:grpSpPr>
                <a:xfrm>
                  <a:off x="6858000" y="2895600"/>
                  <a:ext cx="227210" cy="610124"/>
                  <a:chOff x="5640190" y="2895076"/>
                  <a:chExt cx="227210" cy="610124"/>
                </a:xfrm>
              </p:grpSpPr>
              <p:sp>
                <p:nvSpPr>
                  <p:cNvPr id="257" name="Rectangle 256"/>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8" name="Rectangle 257"/>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5" name="Rectangle 254"/>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6" name="Rectangle 255"/>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2" name="Group 43"/>
              <p:cNvGrpSpPr/>
              <p:nvPr/>
            </p:nvGrpSpPr>
            <p:grpSpPr>
              <a:xfrm rot="16200000">
                <a:off x="6943995" y="3373484"/>
                <a:ext cx="914403" cy="228600"/>
                <a:chOff x="5562600" y="2895076"/>
                <a:chExt cx="1600200" cy="610648"/>
              </a:xfrm>
            </p:grpSpPr>
            <p:sp>
              <p:nvSpPr>
                <p:cNvPr id="233" name="Rectangle 23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4" name="Rectangle 23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5" name="Group 234"/>
                <p:cNvGrpSpPr/>
                <p:nvPr/>
              </p:nvGrpSpPr>
              <p:grpSpPr>
                <a:xfrm>
                  <a:off x="5943600" y="2895600"/>
                  <a:ext cx="227210" cy="610124"/>
                  <a:chOff x="5640190" y="2895076"/>
                  <a:chExt cx="227210" cy="610124"/>
                </a:xfrm>
              </p:grpSpPr>
              <p:sp>
                <p:nvSpPr>
                  <p:cNvPr id="247"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8"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6" name="Group 10"/>
                <p:cNvGrpSpPr/>
                <p:nvPr/>
              </p:nvGrpSpPr>
              <p:grpSpPr>
                <a:xfrm>
                  <a:off x="6248400" y="2895600"/>
                  <a:ext cx="227210" cy="610124"/>
                  <a:chOff x="5640190" y="2895076"/>
                  <a:chExt cx="227210" cy="610124"/>
                </a:xfrm>
              </p:grpSpPr>
              <p:sp>
                <p:nvSpPr>
                  <p:cNvPr id="245" name="Rectangle 244"/>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6" name="Rectangle 245"/>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7" name="Group 13"/>
                <p:cNvGrpSpPr/>
                <p:nvPr/>
              </p:nvGrpSpPr>
              <p:grpSpPr>
                <a:xfrm>
                  <a:off x="6553200" y="2895600"/>
                  <a:ext cx="227210" cy="610124"/>
                  <a:chOff x="5640190" y="2895076"/>
                  <a:chExt cx="227210" cy="610124"/>
                </a:xfrm>
              </p:grpSpPr>
              <p:sp>
                <p:nvSpPr>
                  <p:cNvPr id="243" name="Rectangle 24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4" name="Rectangle 24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8" name="Group 16"/>
                <p:cNvGrpSpPr/>
                <p:nvPr/>
              </p:nvGrpSpPr>
              <p:grpSpPr>
                <a:xfrm>
                  <a:off x="6858000" y="2895600"/>
                  <a:ext cx="227210" cy="610124"/>
                  <a:chOff x="5640190" y="2895076"/>
                  <a:chExt cx="227210" cy="610124"/>
                </a:xfrm>
              </p:grpSpPr>
              <p:sp>
                <p:nvSpPr>
                  <p:cNvPr id="241" name="Rectangle 24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2" name="Rectangle 24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9" name="Rectangle 238"/>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0" name="Rectangle 239"/>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3" name="Group 192"/>
              <p:cNvGrpSpPr/>
              <p:nvPr/>
            </p:nvGrpSpPr>
            <p:grpSpPr>
              <a:xfrm>
                <a:off x="5867400" y="2603863"/>
                <a:ext cx="3034937" cy="481148"/>
                <a:chOff x="5867400" y="2603863"/>
                <a:chExt cx="3034937" cy="481148"/>
              </a:xfrm>
            </p:grpSpPr>
            <p:grpSp>
              <p:nvGrpSpPr>
                <p:cNvPr id="194" name="Group 193"/>
                <p:cNvGrpSpPr/>
                <p:nvPr/>
              </p:nvGrpSpPr>
              <p:grpSpPr>
                <a:xfrm>
                  <a:off x="5867400" y="2616926"/>
                  <a:ext cx="2638714" cy="468085"/>
                  <a:chOff x="6128655" y="2616926"/>
                  <a:chExt cx="2638714" cy="468085"/>
                </a:xfrm>
              </p:grpSpPr>
              <p:grpSp>
                <p:nvGrpSpPr>
                  <p:cNvPr id="196" name="Group 195"/>
                  <p:cNvGrpSpPr/>
                  <p:nvPr/>
                </p:nvGrpSpPr>
                <p:grpSpPr>
                  <a:xfrm>
                    <a:off x="6128655" y="2627811"/>
                    <a:ext cx="1338958" cy="457200"/>
                    <a:chOff x="6128655" y="2627811"/>
                    <a:chExt cx="1338958" cy="457200"/>
                  </a:xfrm>
                </p:grpSpPr>
                <p:grpSp>
                  <p:nvGrpSpPr>
                    <p:cNvPr id="215" name="Group 43"/>
                    <p:cNvGrpSpPr/>
                    <p:nvPr/>
                  </p:nvGrpSpPr>
                  <p:grpSpPr>
                    <a:xfrm>
                      <a:off x="6553210" y="2743200"/>
                      <a:ext cx="914403" cy="228600"/>
                      <a:chOff x="5562600" y="2895076"/>
                      <a:chExt cx="1600200" cy="610648"/>
                    </a:xfrm>
                  </p:grpSpPr>
                  <p:sp>
                    <p:nvSpPr>
                      <p:cNvPr id="217" name="Rectangle 216"/>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8" name="Rectangle 217"/>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9" name="Group 218"/>
                      <p:cNvGrpSpPr/>
                      <p:nvPr/>
                    </p:nvGrpSpPr>
                    <p:grpSpPr>
                      <a:xfrm>
                        <a:off x="5943600" y="2895600"/>
                        <a:ext cx="227210" cy="610124"/>
                        <a:chOff x="5640190" y="2895076"/>
                        <a:chExt cx="227210" cy="610124"/>
                      </a:xfrm>
                    </p:grpSpPr>
                    <p:sp>
                      <p:nvSpPr>
                        <p:cNvPr id="231"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2"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20" name="Group 10"/>
                      <p:cNvGrpSpPr/>
                      <p:nvPr/>
                    </p:nvGrpSpPr>
                    <p:grpSpPr>
                      <a:xfrm>
                        <a:off x="6248400" y="2895600"/>
                        <a:ext cx="227210" cy="610124"/>
                        <a:chOff x="5640190" y="2895076"/>
                        <a:chExt cx="227210" cy="610124"/>
                      </a:xfrm>
                    </p:grpSpPr>
                    <p:sp>
                      <p:nvSpPr>
                        <p:cNvPr id="229" name="Rectangle 22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0" name="Rectangle 22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21" name="Group 13"/>
                      <p:cNvGrpSpPr/>
                      <p:nvPr/>
                    </p:nvGrpSpPr>
                    <p:grpSpPr>
                      <a:xfrm>
                        <a:off x="6553200" y="2895600"/>
                        <a:ext cx="227210" cy="610124"/>
                        <a:chOff x="5640190" y="2895076"/>
                        <a:chExt cx="227210" cy="610124"/>
                      </a:xfrm>
                    </p:grpSpPr>
                    <p:sp>
                      <p:nvSpPr>
                        <p:cNvPr id="227" name="Rectangle 226"/>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8" name="Rectangle 227"/>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22" name="Group 16"/>
                      <p:cNvGrpSpPr/>
                      <p:nvPr/>
                    </p:nvGrpSpPr>
                    <p:grpSpPr>
                      <a:xfrm>
                        <a:off x="6858000" y="2895600"/>
                        <a:ext cx="227210" cy="610124"/>
                        <a:chOff x="5640190" y="2895076"/>
                        <a:chExt cx="227210" cy="610124"/>
                      </a:xfrm>
                    </p:grpSpPr>
                    <p:sp>
                      <p:nvSpPr>
                        <p:cNvPr id="225" name="Rectangle 224"/>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6" name="Rectangle 225"/>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3" name="Rectangle 222"/>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4" name="Rectangle 223"/>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6" name="Oval 215"/>
                    <p:cNvSpPr/>
                    <p:nvPr/>
                  </p:nvSpPr>
                  <p:spPr>
                    <a:xfrm>
                      <a:off x="6128655" y="2627811"/>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7" name="Group 43"/>
                  <p:cNvGrpSpPr/>
                  <p:nvPr/>
                </p:nvGrpSpPr>
                <p:grpSpPr>
                  <a:xfrm>
                    <a:off x="7852966" y="2732315"/>
                    <a:ext cx="914403" cy="228600"/>
                    <a:chOff x="5562600" y="2895076"/>
                    <a:chExt cx="1600200" cy="610648"/>
                  </a:xfrm>
                </p:grpSpPr>
                <p:sp>
                  <p:nvSpPr>
                    <p:cNvPr id="199" name="Rectangle 19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 name="Rectangle 19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1" name="Group 200"/>
                    <p:cNvGrpSpPr/>
                    <p:nvPr/>
                  </p:nvGrpSpPr>
                  <p:grpSpPr>
                    <a:xfrm>
                      <a:off x="5943600" y="2895600"/>
                      <a:ext cx="227210" cy="610124"/>
                      <a:chOff x="5640190" y="2895076"/>
                      <a:chExt cx="227210" cy="610124"/>
                    </a:xfrm>
                  </p:grpSpPr>
                  <p:sp>
                    <p:nvSpPr>
                      <p:cNvPr id="213"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2" name="Group 10"/>
                    <p:cNvGrpSpPr/>
                    <p:nvPr/>
                  </p:nvGrpSpPr>
                  <p:grpSpPr>
                    <a:xfrm>
                      <a:off x="6248400" y="2895600"/>
                      <a:ext cx="227210" cy="610124"/>
                      <a:chOff x="5640190" y="2895076"/>
                      <a:chExt cx="227210" cy="610124"/>
                    </a:xfrm>
                  </p:grpSpPr>
                  <p:sp>
                    <p:nvSpPr>
                      <p:cNvPr id="211" name="Rectangle 21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2" name="Rectangle 21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3" name="Group 13"/>
                    <p:cNvGrpSpPr/>
                    <p:nvPr/>
                  </p:nvGrpSpPr>
                  <p:grpSpPr>
                    <a:xfrm>
                      <a:off x="6553200" y="2895600"/>
                      <a:ext cx="227210" cy="610124"/>
                      <a:chOff x="5640190" y="2895076"/>
                      <a:chExt cx="227210" cy="610124"/>
                    </a:xfrm>
                  </p:grpSpPr>
                  <p:sp>
                    <p:nvSpPr>
                      <p:cNvPr id="209" name="Rectangle 20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0" name="Rectangle 20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4" name="Group 16"/>
                    <p:cNvGrpSpPr/>
                    <p:nvPr/>
                  </p:nvGrpSpPr>
                  <p:grpSpPr>
                    <a:xfrm>
                      <a:off x="6858000" y="2895600"/>
                      <a:ext cx="227210" cy="610124"/>
                      <a:chOff x="5640190" y="2895076"/>
                      <a:chExt cx="227210" cy="610124"/>
                    </a:xfrm>
                  </p:grpSpPr>
                  <p:sp>
                    <p:nvSpPr>
                      <p:cNvPr id="207" name="Rectangle 206"/>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 name="Rectangle 207"/>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5" name="Rectangle 204"/>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 name="Rectangle 205"/>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8" name="Oval 197"/>
                  <p:cNvSpPr/>
                  <p:nvPr/>
                </p:nvSpPr>
                <p:spPr>
                  <a:xfrm>
                    <a:off x="7428411" y="2616926"/>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5" name="Oval 194"/>
                <p:cNvSpPr/>
                <p:nvPr/>
              </p:nvSpPr>
              <p:spPr>
                <a:xfrm>
                  <a:off x="8445137" y="2603863"/>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00" name="Group 99"/>
            <p:cNvGrpSpPr/>
            <p:nvPr/>
          </p:nvGrpSpPr>
          <p:grpSpPr>
            <a:xfrm rot="5400000">
              <a:off x="6309359" y="4772291"/>
              <a:ext cx="457200" cy="1308464"/>
              <a:chOff x="6045926" y="3733799"/>
              <a:chExt cx="457200" cy="1308464"/>
            </a:xfrm>
          </p:grpSpPr>
          <p:grpSp>
            <p:nvGrpSpPr>
              <p:cNvPr id="101" name="Group 43"/>
              <p:cNvGrpSpPr/>
              <p:nvPr/>
            </p:nvGrpSpPr>
            <p:grpSpPr>
              <a:xfrm rot="16200000">
                <a:off x="5829300" y="4076702"/>
                <a:ext cx="914403" cy="228600"/>
                <a:chOff x="5562600" y="2895076"/>
                <a:chExt cx="1600200" cy="610648"/>
              </a:xfrm>
            </p:grpSpPr>
            <p:sp>
              <p:nvSpPr>
                <p:cNvPr id="103" name="Rectangle 10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5" name="Group 104"/>
                <p:cNvGrpSpPr/>
                <p:nvPr/>
              </p:nvGrpSpPr>
              <p:grpSpPr>
                <a:xfrm>
                  <a:off x="5943600" y="2895600"/>
                  <a:ext cx="227210" cy="610124"/>
                  <a:chOff x="5640190" y="2895076"/>
                  <a:chExt cx="227210" cy="610124"/>
                </a:xfrm>
              </p:grpSpPr>
              <p:sp>
                <p:nvSpPr>
                  <p:cNvPr id="117"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6" name="Group 10"/>
                <p:cNvGrpSpPr/>
                <p:nvPr/>
              </p:nvGrpSpPr>
              <p:grpSpPr>
                <a:xfrm>
                  <a:off x="6248400" y="2895600"/>
                  <a:ext cx="227210" cy="610124"/>
                  <a:chOff x="5640190" y="2895076"/>
                  <a:chExt cx="227210" cy="610124"/>
                </a:xfrm>
              </p:grpSpPr>
              <p:sp>
                <p:nvSpPr>
                  <p:cNvPr id="115" name="Rectangle 114"/>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115"/>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7" name="Group 13"/>
                <p:cNvGrpSpPr/>
                <p:nvPr/>
              </p:nvGrpSpPr>
              <p:grpSpPr>
                <a:xfrm>
                  <a:off x="6553200" y="2895600"/>
                  <a:ext cx="227210" cy="610124"/>
                  <a:chOff x="5640190" y="2895076"/>
                  <a:chExt cx="227210" cy="610124"/>
                </a:xfrm>
              </p:grpSpPr>
              <p:sp>
                <p:nvSpPr>
                  <p:cNvPr id="113" name="Rectangle 11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8" name="Group 16"/>
                <p:cNvGrpSpPr/>
                <p:nvPr/>
              </p:nvGrpSpPr>
              <p:grpSpPr>
                <a:xfrm>
                  <a:off x="6858000" y="2895600"/>
                  <a:ext cx="227210" cy="610124"/>
                  <a:chOff x="5640190" y="2895076"/>
                  <a:chExt cx="227210" cy="610124"/>
                </a:xfrm>
              </p:grpSpPr>
              <p:sp>
                <p:nvSpPr>
                  <p:cNvPr id="111" name="Rectangle 11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9" name="Rectangle 108"/>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109"/>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2" name="Oval 101"/>
              <p:cNvSpPr/>
              <p:nvPr/>
            </p:nvSpPr>
            <p:spPr>
              <a:xfrm>
                <a:off x="6045926" y="4585063"/>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cxnSp>
        <p:nvCxnSpPr>
          <p:cNvPr id="283" name="Straight Arrow Connector 282"/>
          <p:cNvCxnSpPr/>
          <p:nvPr/>
        </p:nvCxnSpPr>
        <p:spPr>
          <a:xfrm>
            <a:off x="2917370" y="2930433"/>
            <a:ext cx="2209800" cy="15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260" y="274638"/>
            <a:ext cx="8686800" cy="1143000"/>
          </a:xfrm>
        </p:spPr>
        <p:txBody>
          <a:bodyPr>
            <a:noAutofit/>
          </a:bodyPr>
          <a:lstStyle/>
          <a:p>
            <a:r>
              <a:rPr lang="en-US" sz="3600" smtClean="0">
                <a:solidFill>
                  <a:srgbClr val="FFFF00"/>
                </a:solidFill>
              </a:rPr>
              <a:t>Molar Specific Heats of </a:t>
            </a:r>
            <a:r>
              <a:rPr lang="en-US" sz="3600" smtClean="0">
                <a:solidFill>
                  <a:srgbClr val="FF0000"/>
                </a:solidFill>
              </a:rPr>
              <a:t>Copper</a:t>
            </a:r>
            <a:r>
              <a:rPr lang="en-US" sz="3600" smtClean="0">
                <a:solidFill>
                  <a:srgbClr val="FFFF00"/>
                </a:solidFill>
              </a:rPr>
              <a:t> and </a:t>
            </a:r>
            <a:r>
              <a:rPr lang="en-US" sz="3600" smtClean="0">
                <a:solidFill>
                  <a:schemeClr val="accent1">
                    <a:lumMod val="20000"/>
                    <a:lumOff val="80000"/>
                  </a:schemeClr>
                </a:solidFill>
              </a:rPr>
              <a:t>Diamond</a:t>
            </a:r>
            <a:endParaRPr lang="en-US" sz="3600" i="1">
              <a:solidFill>
                <a:schemeClr val="accent1">
                  <a:lumMod val="20000"/>
                  <a:lumOff val="80000"/>
                </a:schemeClr>
              </a:solidFill>
            </a:endParaRPr>
          </a:p>
        </p:txBody>
      </p:sp>
      <p:sp>
        <p:nvSpPr>
          <p:cNvPr id="3" name="Content Placeholder 2"/>
          <p:cNvSpPr>
            <a:spLocks noGrp="1"/>
          </p:cNvSpPr>
          <p:nvPr>
            <p:ph idx="1"/>
          </p:nvPr>
        </p:nvSpPr>
        <p:spPr>
          <a:xfrm>
            <a:off x="533400" y="1524000"/>
            <a:ext cx="8229600" cy="4525963"/>
          </a:xfrm>
        </p:spPr>
        <p:txBody>
          <a:bodyPr>
            <a:normAutofit/>
          </a:bodyPr>
          <a:lstStyle/>
          <a:p>
            <a:pPr lvl="2">
              <a:buNone/>
            </a:pPr>
            <a:r>
              <a:rPr lang="en-US" sz="3200" smtClean="0"/>
              <a:t>		</a:t>
            </a:r>
            <a:endParaRPr lang="en-US" sz="3200">
              <a:solidFill>
                <a:srgbClr val="FF0000"/>
              </a:solidFill>
            </a:endParaRPr>
          </a:p>
        </p:txBody>
      </p:sp>
      <p:grpSp>
        <p:nvGrpSpPr>
          <p:cNvPr id="27" name="Group 26"/>
          <p:cNvGrpSpPr/>
          <p:nvPr/>
        </p:nvGrpSpPr>
        <p:grpSpPr>
          <a:xfrm>
            <a:off x="899164" y="1508411"/>
            <a:ext cx="7443652" cy="5005994"/>
            <a:chOff x="1068983" y="1521474"/>
            <a:chExt cx="7443652" cy="5005994"/>
          </a:xfrm>
        </p:grpSpPr>
        <p:sp>
          <p:nvSpPr>
            <p:cNvPr id="19" name="TextBox 18"/>
            <p:cNvSpPr txBox="1"/>
            <p:nvPr/>
          </p:nvSpPr>
          <p:spPr>
            <a:xfrm>
              <a:off x="1197430" y="4822370"/>
              <a:ext cx="838200" cy="369332"/>
            </a:xfrm>
            <a:prstGeom prst="rect">
              <a:avLst/>
            </a:prstGeom>
            <a:noFill/>
          </p:spPr>
          <p:txBody>
            <a:bodyPr wrap="square" rtlCol="0">
              <a:spAutoFit/>
            </a:bodyPr>
            <a:lstStyle/>
            <a:p>
              <a:r>
                <a:rPr lang="en-US" i="1" smtClean="0"/>
                <a:t>R</a:t>
              </a:r>
              <a:endParaRPr lang="en-US" i="1"/>
            </a:p>
          </p:txBody>
        </p:sp>
        <p:sp>
          <p:nvSpPr>
            <p:cNvPr id="21" name="TextBox 20"/>
            <p:cNvSpPr txBox="1"/>
            <p:nvPr/>
          </p:nvSpPr>
          <p:spPr>
            <a:xfrm>
              <a:off x="1095104" y="3488569"/>
              <a:ext cx="838200" cy="369332"/>
            </a:xfrm>
            <a:prstGeom prst="rect">
              <a:avLst/>
            </a:prstGeom>
            <a:noFill/>
          </p:spPr>
          <p:txBody>
            <a:bodyPr wrap="square" rtlCol="0">
              <a:spAutoFit/>
            </a:bodyPr>
            <a:lstStyle/>
            <a:p>
              <a:r>
                <a:rPr lang="en-US" smtClean="0"/>
                <a:t>2</a:t>
              </a:r>
              <a:r>
                <a:rPr lang="en-US" i="1" smtClean="0"/>
                <a:t>R</a:t>
              </a:r>
              <a:endParaRPr lang="en-US" i="1"/>
            </a:p>
          </p:txBody>
        </p:sp>
        <p:grpSp>
          <p:nvGrpSpPr>
            <p:cNvPr id="26" name="Group 25"/>
            <p:cNvGrpSpPr/>
            <p:nvPr/>
          </p:nvGrpSpPr>
          <p:grpSpPr>
            <a:xfrm>
              <a:off x="1068983" y="1521474"/>
              <a:ext cx="7443652" cy="5005994"/>
              <a:chOff x="468085" y="1560663"/>
              <a:chExt cx="7443652" cy="5005994"/>
            </a:xfrm>
          </p:grpSpPr>
          <p:cxnSp>
            <p:nvCxnSpPr>
              <p:cNvPr id="5" name="Straight Arrow Connector 4"/>
              <p:cNvCxnSpPr/>
              <p:nvPr/>
            </p:nvCxnSpPr>
            <p:spPr>
              <a:xfrm>
                <a:off x="901337" y="6172210"/>
                <a:ext cx="6477000" cy="1588"/>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5400000" flipH="1" flipV="1">
                <a:off x="-1404110" y="3865316"/>
                <a:ext cx="4610894" cy="1588"/>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645843" y="6172211"/>
                <a:ext cx="533400" cy="381000"/>
              </a:xfrm>
              <a:prstGeom prst="rect">
                <a:avLst/>
              </a:prstGeom>
              <a:noFill/>
            </p:spPr>
            <p:txBody>
              <a:bodyPr wrap="square" rtlCol="0">
                <a:spAutoFit/>
              </a:bodyPr>
              <a:lstStyle/>
              <a:p>
                <a:r>
                  <a:rPr lang="en-US" smtClean="0"/>
                  <a:t>0</a:t>
                </a:r>
                <a:endParaRPr lang="en-US"/>
              </a:p>
            </p:txBody>
          </p:sp>
          <p:sp>
            <p:nvSpPr>
              <p:cNvPr id="11" name="TextBox 10"/>
              <p:cNvSpPr txBox="1"/>
              <p:nvPr/>
            </p:nvSpPr>
            <p:spPr>
              <a:xfrm>
                <a:off x="1600584" y="6181177"/>
                <a:ext cx="533400" cy="381000"/>
              </a:xfrm>
              <a:prstGeom prst="rect">
                <a:avLst/>
              </a:prstGeom>
              <a:noFill/>
            </p:spPr>
            <p:txBody>
              <a:bodyPr wrap="square" rtlCol="0">
                <a:spAutoFit/>
              </a:bodyPr>
              <a:lstStyle/>
              <a:p>
                <a:r>
                  <a:rPr lang="en-US" smtClean="0"/>
                  <a:t>200</a:t>
                </a:r>
                <a:endParaRPr lang="en-US"/>
              </a:p>
            </p:txBody>
          </p:sp>
          <p:sp>
            <p:nvSpPr>
              <p:cNvPr id="12" name="TextBox 11"/>
              <p:cNvSpPr txBox="1"/>
              <p:nvPr/>
            </p:nvSpPr>
            <p:spPr>
              <a:xfrm>
                <a:off x="2470165" y="6176695"/>
                <a:ext cx="533400" cy="381000"/>
              </a:xfrm>
              <a:prstGeom prst="rect">
                <a:avLst/>
              </a:prstGeom>
              <a:noFill/>
            </p:spPr>
            <p:txBody>
              <a:bodyPr wrap="square" rtlCol="0">
                <a:spAutoFit/>
              </a:bodyPr>
              <a:lstStyle/>
              <a:p>
                <a:r>
                  <a:rPr lang="en-US" smtClean="0"/>
                  <a:t>400</a:t>
                </a:r>
                <a:endParaRPr lang="en-US"/>
              </a:p>
            </p:txBody>
          </p:sp>
          <p:sp>
            <p:nvSpPr>
              <p:cNvPr id="13" name="TextBox 12"/>
              <p:cNvSpPr txBox="1"/>
              <p:nvPr/>
            </p:nvSpPr>
            <p:spPr>
              <a:xfrm>
                <a:off x="3362149" y="6185657"/>
                <a:ext cx="533400" cy="381000"/>
              </a:xfrm>
              <a:prstGeom prst="rect">
                <a:avLst/>
              </a:prstGeom>
              <a:noFill/>
            </p:spPr>
            <p:txBody>
              <a:bodyPr wrap="square" rtlCol="0">
                <a:spAutoFit/>
              </a:bodyPr>
              <a:lstStyle/>
              <a:p>
                <a:r>
                  <a:rPr lang="en-US" smtClean="0"/>
                  <a:t>600</a:t>
                </a:r>
                <a:endParaRPr lang="en-US"/>
              </a:p>
            </p:txBody>
          </p:sp>
          <p:sp>
            <p:nvSpPr>
              <p:cNvPr id="14" name="TextBox 13"/>
              <p:cNvSpPr txBox="1"/>
              <p:nvPr/>
            </p:nvSpPr>
            <p:spPr>
              <a:xfrm>
                <a:off x="4281031" y="6181175"/>
                <a:ext cx="533400" cy="381000"/>
              </a:xfrm>
              <a:prstGeom prst="rect">
                <a:avLst/>
              </a:prstGeom>
              <a:noFill/>
            </p:spPr>
            <p:txBody>
              <a:bodyPr wrap="square" rtlCol="0">
                <a:spAutoFit/>
              </a:bodyPr>
              <a:lstStyle/>
              <a:p>
                <a:r>
                  <a:rPr lang="en-US" smtClean="0"/>
                  <a:t>800</a:t>
                </a:r>
                <a:endParaRPr lang="en-US"/>
              </a:p>
            </p:txBody>
          </p:sp>
          <p:sp>
            <p:nvSpPr>
              <p:cNvPr id="15" name="TextBox 14"/>
              <p:cNvSpPr txBox="1"/>
              <p:nvPr/>
            </p:nvSpPr>
            <p:spPr>
              <a:xfrm>
                <a:off x="5109751" y="6185657"/>
                <a:ext cx="762000" cy="369332"/>
              </a:xfrm>
              <a:prstGeom prst="rect">
                <a:avLst/>
              </a:prstGeom>
              <a:noFill/>
            </p:spPr>
            <p:txBody>
              <a:bodyPr wrap="square" rtlCol="0">
                <a:spAutoFit/>
              </a:bodyPr>
              <a:lstStyle/>
              <a:p>
                <a:r>
                  <a:rPr lang="en-US" smtClean="0"/>
                  <a:t>1000</a:t>
                </a:r>
                <a:endParaRPr lang="en-US"/>
              </a:p>
            </p:txBody>
          </p:sp>
          <p:sp>
            <p:nvSpPr>
              <p:cNvPr id="16" name="TextBox 15"/>
              <p:cNvSpPr txBox="1"/>
              <p:nvPr/>
            </p:nvSpPr>
            <p:spPr>
              <a:xfrm>
                <a:off x="6051564" y="6192843"/>
                <a:ext cx="762000" cy="369332"/>
              </a:xfrm>
              <a:prstGeom prst="rect">
                <a:avLst/>
              </a:prstGeom>
              <a:noFill/>
            </p:spPr>
            <p:txBody>
              <a:bodyPr wrap="square" rtlCol="0">
                <a:spAutoFit/>
              </a:bodyPr>
              <a:lstStyle/>
              <a:p>
                <a:r>
                  <a:rPr lang="en-US" smtClean="0"/>
                  <a:t>1200</a:t>
                </a:r>
                <a:endParaRPr lang="en-US"/>
              </a:p>
            </p:txBody>
          </p:sp>
          <p:sp>
            <p:nvSpPr>
              <p:cNvPr id="17" name="TextBox 16"/>
              <p:cNvSpPr txBox="1"/>
              <p:nvPr/>
            </p:nvSpPr>
            <p:spPr>
              <a:xfrm>
                <a:off x="6997337" y="6194622"/>
                <a:ext cx="914400" cy="369332"/>
              </a:xfrm>
              <a:prstGeom prst="rect">
                <a:avLst/>
              </a:prstGeom>
              <a:noFill/>
            </p:spPr>
            <p:txBody>
              <a:bodyPr wrap="square" rtlCol="0">
                <a:spAutoFit/>
              </a:bodyPr>
              <a:lstStyle/>
              <a:p>
                <a:r>
                  <a:rPr lang="en-US" smtClean="0"/>
                  <a:t>1400</a:t>
                </a:r>
                <a:r>
                  <a:rPr lang="en-US" i="1" smtClean="0"/>
                  <a:t>K</a:t>
                </a:r>
                <a:endParaRPr lang="en-US" i="1"/>
              </a:p>
            </p:txBody>
          </p:sp>
          <p:sp>
            <p:nvSpPr>
              <p:cNvPr id="18" name="Freeform 17"/>
              <p:cNvSpPr/>
              <p:nvPr/>
            </p:nvSpPr>
            <p:spPr>
              <a:xfrm>
                <a:off x="918752" y="2527298"/>
                <a:ext cx="6320248" cy="3699329"/>
              </a:xfrm>
              <a:custGeom>
                <a:avLst/>
                <a:gdLst>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029200 w 6239435"/>
                  <a:gd name="connsiteY6" fmla="*/ 762000 h 1828800"/>
                  <a:gd name="connsiteX7" fmla="*/ 5217459 w 6239435"/>
                  <a:gd name="connsiteY7" fmla="*/ 658906 h 1828800"/>
                  <a:gd name="connsiteX8" fmla="*/ 5540188 w 6239435"/>
                  <a:gd name="connsiteY8" fmla="*/ 201706 h 1828800"/>
                  <a:gd name="connsiteX9" fmla="*/ 5970494 w 6239435"/>
                  <a:gd name="connsiteY9" fmla="*/ 0 h 1828800"/>
                  <a:gd name="connsiteX10" fmla="*/ 6239435 w 6239435"/>
                  <a:gd name="connsiteY10" fmla="*/ 0 h 1828800"/>
                  <a:gd name="connsiteX11" fmla="*/ 6239435 w 6239435"/>
                  <a:gd name="connsiteY11" fmla="*/ 0 h 1828800"/>
                  <a:gd name="connsiteX12" fmla="*/ 6239435 w 6239435"/>
                  <a:gd name="connsiteY12"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791200 w 6239435"/>
                  <a:gd name="connsiteY8" fmla="*/ 76200 h 1828800"/>
                  <a:gd name="connsiteX9" fmla="*/ 5970494 w 6239435"/>
                  <a:gd name="connsiteY9" fmla="*/ 0 h 1828800"/>
                  <a:gd name="connsiteX10" fmla="*/ 6239435 w 6239435"/>
                  <a:gd name="connsiteY10" fmla="*/ 0 h 1828800"/>
                  <a:gd name="connsiteX11" fmla="*/ 6239435 w 6239435"/>
                  <a:gd name="connsiteY11" fmla="*/ 0 h 1828800"/>
                  <a:gd name="connsiteX12" fmla="*/ 6239435 w 6239435"/>
                  <a:gd name="connsiteY12"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334000 w 6239435"/>
                  <a:gd name="connsiteY7" fmla="*/ 4572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181600 w 6239435"/>
                  <a:gd name="connsiteY6" fmla="*/ 685800 h 1828800"/>
                  <a:gd name="connsiteX7" fmla="*/ 5334000 w 6239435"/>
                  <a:gd name="connsiteY7" fmla="*/ 4572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181600 w 6239435"/>
                  <a:gd name="connsiteY6" fmla="*/ 685800 h 1828800"/>
                  <a:gd name="connsiteX7" fmla="*/ 5334000 w 6239435"/>
                  <a:gd name="connsiteY7" fmla="*/ 4572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715000 w 6239435"/>
                  <a:gd name="connsiteY7" fmla="*/ 2286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715000 w 6239435"/>
                  <a:gd name="connsiteY7" fmla="*/ 2286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715000 w 6239435"/>
                  <a:gd name="connsiteY7" fmla="*/ 2286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38400 w 6239435"/>
                  <a:gd name="connsiteY3" fmla="*/ 1219200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38400 w 6239435"/>
                  <a:gd name="connsiteY3" fmla="*/ 1143000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38400 w 6239435"/>
                  <a:gd name="connsiteY3" fmla="*/ 1143000 h 1828800"/>
                  <a:gd name="connsiteX4" fmla="*/ 2958353 w 6239435"/>
                  <a:gd name="connsiteY4" fmla="*/ 900953 h 1828800"/>
                  <a:gd name="connsiteX5" fmla="*/ 4894729 w 6239435"/>
                  <a:gd name="connsiteY5" fmla="*/ 914400 h 1828800"/>
                  <a:gd name="connsiteX6" fmla="*/ 5562600 w 6239435"/>
                  <a:gd name="connsiteY6" fmla="*/ 3810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42247 h 1855694"/>
                  <a:gd name="connsiteX1" fmla="*/ 1559859 w 6239435"/>
                  <a:gd name="connsiteY1" fmla="*/ 1855694 h 1855694"/>
                  <a:gd name="connsiteX2" fmla="*/ 2043953 w 6239435"/>
                  <a:gd name="connsiteY2" fmla="*/ 1653988 h 1855694"/>
                  <a:gd name="connsiteX3" fmla="*/ 2438400 w 6239435"/>
                  <a:gd name="connsiteY3" fmla="*/ 1169894 h 1855694"/>
                  <a:gd name="connsiteX4" fmla="*/ 2958353 w 6239435"/>
                  <a:gd name="connsiteY4" fmla="*/ 927847 h 1855694"/>
                  <a:gd name="connsiteX5" fmla="*/ 4894729 w 6239435"/>
                  <a:gd name="connsiteY5" fmla="*/ 941294 h 1855694"/>
                  <a:gd name="connsiteX6" fmla="*/ 5562600 w 6239435"/>
                  <a:gd name="connsiteY6" fmla="*/ 407894 h 1855694"/>
                  <a:gd name="connsiteX7" fmla="*/ 5970494 w 6239435"/>
                  <a:gd name="connsiteY7" fmla="*/ 26894 h 1855694"/>
                  <a:gd name="connsiteX8" fmla="*/ 6239435 w 6239435"/>
                  <a:gd name="connsiteY8" fmla="*/ 26894 h 1855694"/>
                  <a:gd name="connsiteX9" fmla="*/ 6239435 w 6239435"/>
                  <a:gd name="connsiteY9" fmla="*/ 26894 h 1855694"/>
                  <a:gd name="connsiteX10" fmla="*/ 6239435 w 6239435"/>
                  <a:gd name="connsiteY10" fmla="*/ 26894 h 1855694"/>
                  <a:gd name="connsiteX0" fmla="*/ 0 w 6239435"/>
                  <a:gd name="connsiteY0" fmla="*/ 1842247 h 1855694"/>
                  <a:gd name="connsiteX1" fmla="*/ 1559859 w 6239435"/>
                  <a:gd name="connsiteY1" fmla="*/ 1855694 h 1855694"/>
                  <a:gd name="connsiteX2" fmla="*/ 2043953 w 6239435"/>
                  <a:gd name="connsiteY2" fmla="*/ 1653988 h 1855694"/>
                  <a:gd name="connsiteX3" fmla="*/ 2438400 w 6239435"/>
                  <a:gd name="connsiteY3" fmla="*/ 1169894 h 1855694"/>
                  <a:gd name="connsiteX4" fmla="*/ 2958353 w 6239435"/>
                  <a:gd name="connsiteY4" fmla="*/ 927847 h 1855694"/>
                  <a:gd name="connsiteX5" fmla="*/ 4894729 w 6239435"/>
                  <a:gd name="connsiteY5" fmla="*/ 941294 h 1855694"/>
                  <a:gd name="connsiteX6" fmla="*/ 5562600 w 6239435"/>
                  <a:gd name="connsiteY6" fmla="*/ 407894 h 1855694"/>
                  <a:gd name="connsiteX7" fmla="*/ 5970494 w 6239435"/>
                  <a:gd name="connsiteY7" fmla="*/ 26894 h 1855694"/>
                  <a:gd name="connsiteX8" fmla="*/ 6239435 w 6239435"/>
                  <a:gd name="connsiteY8" fmla="*/ 26894 h 1855694"/>
                  <a:gd name="connsiteX9" fmla="*/ 6239435 w 6239435"/>
                  <a:gd name="connsiteY9" fmla="*/ 26894 h 1855694"/>
                  <a:gd name="connsiteX10" fmla="*/ 6239435 w 6239435"/>
                  <a:gd name="connsiteY10" fmla="*/ 26894 h 1855694"/>
                  <a:gd name="connsiteX0" fmla="*/ 0 w 6378388"/>
                  <a:gd name="connsiteY0" fmla="*/ 1842247 h 1855694"/>
                  <a:gd name="connsiteX1" fmla="*/ 1559859 w 6378388"/>
                  <a:gd name="connsiteY1" fmla="*/ 1855694 h 1855694"/>
                  <a:gd name="connsiteX2" fmla="*/ 2043953 w 6378388"/>
                  <a:gd name="connsiteY2" fmla="*/ 1653988 h 1855694"/>
                  <a:gd name="connsiteX3" fmla="*/ 2438400 w 6378388"/>
                  <a:gd name="connsiteY3" fmla="*/ 1169894 h 1855694"/>
                  <a:gd name="connsiteX4" fmla="*/ 2958353 w 6378388"/>
                  <a:gd name="connsiteY4" fmla="*/ 927847 h 1855694"/>
                  <a:gd name="connsiteX5" fmla="*/ 4894729 w 6378388"/>
                  <a:gd name="connsiteY5" fmla="*/ 941294 h 1855694"/>
                  <a:gd name="connsiteX6" fmla="*/ 5562600 w 6378388"/>
                  <a:gd name="connsiteY6" fmla="*/ 407894 h 1855694"/>
                  <a:gd name="connsiteX7" fmla="*/ 5970494 w 6378388"/>
                  <a:gd name="connsiteY7" fmla="*/ 26894 h 1855694"/>
                  <a:gd name="connsiteX8" fmla="*/ 6239435 w 6378388"/>
                  <a:gd name="connsiteY8" fmla="*/ 26894 h 1855694"/>
                  <a:gd name="connsiteX9" fmla="*/ 6239435 w 6378388"/>
                  <a:gd name="connsiteY9" fmla="*/ 26894 h 1855694"/>
                  <a:gd name="connsiteX10" fmla="*/ 6239435 w 6378388"/>
                  <a:gd name="connsiteY10" fmla="*/ 26894 h 1855694"/>
                  <a:gd name="connsiteX0" fmla="*/ 0 w 6378388"/>
                  <a:gd name="connsiteY0" fmla="*/ 1815353 h 1828800"/>
                  <a:gd name="connsiteX1" fmla="*/ 1559859 w 6378388"/>
                  <a:gd name="connsiteY1" fmla="*/ 1828800 h 1828800"/>
                  <a:gd name="connsiteX2" fmla="*/ 2043953 w 6378388"/>
                  <a:gd name="connsiteY2" fmla="*/ 1627094 h 1828800"/>
                  <a:gd name="connsiteX3" fmla="*/ 2438400 w 6378388"/>
                  <a:gd name="connsiteY3" fmla="*/ 1143000 h 1828800"/>
                  <a:gd name="connsiteX4" fmla="*/ 2958353 w 6378388"/>
                  <a:gd name="connsiteY4" fmla="*/ 900953 h 1828800"/>
                  <a:gd name="connsiteX5" fmla="*/ 4894729 w 6378388"/>
                  <a:gd name="connsiteY5" fmla="*/ 914400 h 1828800"/>
                  <a:gd name="connsiteX6" fmla="*/ 5562600 w 6378388"/>
                  <a:gd name="connsiteY6" fmla="*/ 381000 h 1828800"/>
                  <a:gd name="connsiteX7" fmla="*/ 5970494 w 6378388"/>
                  <a:gd name="connsiteY7" fmla="*/ 0 h 1828800"/>
                  <a:gd name="connsiteX8" fmla="*/ 6239435 w 6378388"/>
                  <a:gd name="connsiteY8" fmla="*/ 0 h 1828800"/>
                  <a:gd name="connsiteX9" fmla="*/ 6239435 w 6378388"/>
                  <a:gd name="connsiteY9" fmla="*/ 0 h 1828800"/>
                  <a:gd name="connsiteX10" fmla="*/ 6239435 w 6378388"/>
                  <a:gd name="connsiteY10" fmla="*/ 0 h 1828800"/>
                  <a:gd name="connsiteX0" fmla="*/ 0 w 6378388"/>
                  <a:gd name="connsiteY0" fmla="*/ 1815353 h 1828800"/>
                  <a:gd name="connsiteX1" fmla="*/ 1559859 w 6378388"/>
                  <a:gd name="connsiteY1" fmla="*/ 1828800 h 1828800"/>
                  <a:gd name="connsiteX2" fmla="*/ 2043953 w 6378388"/>
                  <a:gd name="connsiteY2" fmla="*/ 1627094 h 1828800"/>
                  <a:gd name="connsiteX3" fmla="*/ 2438400 w 6378388"/>
                  <a:gd name="connsiteY3" fmla="*/ 1143000 h 1828800"/>
                  <a:gd name="connsiteX4" fmla="*/ 2958353 w 6378388"/>
                  <a:gd name="connsiteY4" fmla="*/ 900953 h 1828800"/>
                  <a:gd name="connsiteX5" fmla="*/ 4894729 w 6378388"/>
                  <a:gd name="connsiteY5" fmla="*/ 914400 h 1828800"/>
                  <a:gd name="connsiteX6" fmla="*/ 5562600 w 6378388"/>
                  <a:gd name="connsiteY6" fmla="*/ 381000 h 1828800"/>
                  <a:gd name="connsiteX7" fmla="*/ 5970494 w 6378388"/>
                  <a:gd name="connsiteY7" fmla="*/ 0 h 1828800"/>
                  <a:gd name="connsiteX8" fmla="*/ 6239435 w 6378388"/>
                  <a:gd name="connsiteY8" fmla="*/ 0 h 1828800"/>
                  <a:gd name="connsiteX9" fmla="*/ 6239435 w 6378388"/>
                  <a:gd name="connsiteY9" fmla="*/ 0 h 1828800"/>
                  <a:gd name="connsiteX10" fmla="*/ 6239435 w 6378388"/>
                  <a:gd name="connsiteY10" fmla="*/ 0 h 1828800"/>
                  <a:gd name="connsiteX0" fmla="*/ 0 w 6378388"/>
                  <a:gd name="connsiteY0" fmla="*/ 1815353 h 1828800"/>
                  <a:gd name="connsiteX1" fmla="*/ 1559859 w 6378388"/>
                  <a:gd name="connsiteY1" fmla="*/ 1828800 h 1828800"/>
                  <a:gd name="connsiteX2" fmla="*/ 2043953 w 6378388"/>
                  <a:gd name="connsiteY2" fmla="*/ 1627094 h 1828800"/>
                  <a:gd name="connsiteX3" fmla="*/ 2438400 w 6378388"/>
                  <a:gd name="connsiteY3" fmla="*/ 1143000 h 1828800"/>
                  <a:gd name="connsiteX4" fmla="*/ 2958353 w 6378388"/>
                  <a:gd name="connsiteY4" fmla="*/ 900953 h 1828800"/>
                  <a:gd name="connsiteX5" fmla="*/ 4894729 w 6378388"/>
                  <a:gd name="connsiteY5" fmla="*/ 914400 h 1828800"/>
                  <a:gd name="connsiteX6" fmla="*/ 5562600 w 6378388"/>
                  <a:gd name="connsiteY6" fmla="*/ 381000 h 1828800"/>
                  <a:gd name="connsiteX7" fmla="*/ 5970494 w 6378388"/>
                  <a:gd name="connsiteY7" fmla="*/ 0 h 1828800"/>
                  <a:gd name="connsiteX8" fmla="*/ 6239435 w 6378388"/>
                  <a:gd name="connsiteY8" fmla="*/ 0 h 1828800"/>
                  <a:gd name="connsiteX9" fmla="*/ 6239435 w 6378388"/>
                  <a:gd name="connsiteY9" fmla="*/ 0 h 1828800"/>
                  <a:gd name="connsiteX10" fmla="*/ 6239435 w 6378388"/>
                  <a:gd name="connsiteY10" fmla="*/ 0 h 1828800"/>
                  <a:gd name="connsiteX0" fmla="*/ 0 w 6503893"/>
                  <a:gd name="connsiteY0" fmla="*/ 1815353 h 1828800"/>
                  <a:gd name="connsiteX1" fmla="*/ 1559859 w 6503893"/>
                  <a:gd name="connsiteY1" fmla="*/ 1828800 h 1828800"/>
                  <a:gd name="connsiteX2" fmla="*/ 2043953 w 6503893"/>
                  <a:gd name="connsiteY2" fmla="*/ 1627094 h 1828800"/>
                  <a:gd name="connsiteX3" fmla="*/ 2438400 w 6503893"/>
                  <a:gd name="connsiteY3" fmla="*/ 1143000 h 1828800"/>
                  <a:gd name="connsiteX4" fmla="*/ 2958353 w 6503893"/>
                  <a:gd name="connsiteY4" fmla="*/ 900953 h 1828800"/>
                  <a:gd name="connsiteX5" fmla="*/ 4894729 w 6503893"/>
                  <a:gd name="connsiteY5" fmla="*/ 914400 h 1828800"/>
                  <a:gd name="connsiteX6" fmla="*/ 5562600 w 6503893"/>
                  <a:gd name="connsiteY6" fmla="*/ 381000 h 1828800"/>
                  <a:gd name="connsiteX7" fmla="*/ 6095999 w 6503893"/>
                  <a:gd name="connsiteY7" fmla="*/ 0 h 1828800"/>
                  <a:gd name="connsiteX8" fmla="*/ 6239435 w 6503893"/>
                  <a:gd name="connsiteY8" fmla="*/ 0 h 1828800"/>
                  <a:gd name="connsiteX9" fmla="*/ 6239435 w 6503893"/>
                  <a:gd name="connsiteY9" fmla="*/ 0 h 1828800"/>
                  <a:gd name="connsiteX10" fmla="*/ 6239435 w 6503893"/>
                  <a:gd name="connsiteY10" fmla="*/ 0 h 1828800"/>
                  <a:gd name="connsiteX0" fmla="*/ 0 w 6503893"/>
                  <a:gd name="connsiteY0" fmla="*/ 1815353 h 1828800"/>
                  <a:gd name="connsiteX1" fmla="*/ 1559859 w 6503893"/>
                  <a:gd name="connsiteY1" fmla="*/ 1828800 h 1828800"/>
                  <a:gd name="connsiteX2" fmla="*/ 2043953 w 6503893"/>
                  <a:gd name="connsiteY2" fmla="*/ 1627094 h 1828800"/>
                  <a:gd name="connsiteX3" fmla="*/ 2438400 w 6503893"/>
                  <a:gd name="connsiteY3" fmla="*/ 1143000 h 1828800"/>
                  <a:gd name="connsiteX4" fmla="*/ 2971799 w 6503893"/>
                  <a:gd name="connsiteY4" fmla="*/ 914400 h 1828800"/>
                  <a:gd name="connsiteX5" fmla="*/ 4894729 w 6503893"/>
                  <a:gd name="connsiteY5" fmla="*/ 914400 h 1828800"/>
                  <a:gd name="connsiteX6" fmla="*/ 5562600 w 6503893"/>
                  <a:gd name="connsiteY6" fmla="*/ 381000 h 1828800"/>
                  <a:gd name="connsiteX7" fmla="*/ 6095999 w 6503893"/>
                  <a:gd name="connsiteY7" fmla="*/ 0 h 1828800"/>
                  <a:gd name="connsiteX8" fmla="*/ 6239435 w 6503893"/>
                  <a:gd name="connsiteY8" fmla="*/ 0 h 1828800"/>
                  <a:gd name="connsiteX9" fmla="*/ 6239435 w 6503893"/>
                  <a:gd name="connsiteY9" fmla="*/ 0 h 1828800"/>
                  <a:gd name="connsiteX10" fmla="*/ 6239435 w 6503893"/>
                  <a:gd name="connsiteY10" fmla="*/ 0 h 1828800"/>
                  <a:gd name="connsiteX0" fmla="*/ 0 w 6486480"/>
                  <a:gd name="connsiteY0" fmla="*/ 3174264 h 3174264"/>
                  <a:gd name="connsiteX1" fmla="*/ 1542446 w 6486480"/>
                  <a:gd name="connsiteY1" fmla="*/ 1828800 h 3174264"/>
                  <a:gd name="connsiteX2" fmla="*/ 2026540 w 6486480"/>
                  <a:gd name="connsiteY2" fmla="*/ 1627094 h 3174264"/>
                  <a:gd name="connsiteX3" fmla="*/ 2420987 w 6486480"/>
                  <a:gd name="connsiteY3" fmla="*/ 1143000 h 3174264"/>
                  <a:gd name="connsiteX4" fmla="*/ 2954386 w 6486480"/>
                  <a:gd name="connsiteY4" fmla="*/ 914400 h 3174264"/>
                  <a:gd name="connsiteX5" fmla="*/ 4877316 w 6486480"/>
                  <a:gd name="connsiteY5" fmla="*/ 914400 h 3174264"/>
                  <a:gd name="connsiteX6" fmla="*/ 5545187 w 6486480"/>
                  <a:gd name="connsiteY6" fmla="*/ 381000 h 3174264"/>
                  <a:gd name="connsiteX7" fmla="*/ 6078586 w 6486480"/>
                  <a:gd name="connsiteY7" fmla="*/ 0 h 3174264"/>
                  <a:gd name="connsiteX8" fmla="*/ 6222022 w 6486480"/>
                  <a:gd name="connsiteY8" fmla="*/ 0 h 3174264"/>
                  <a:gd name="connsiteX9" fmla="*/ 6222022 w 6486480"/>
                  <a:gd name="connsiteY9" fmla="*/ 0 h 3174264"/>
                  <a:gd name="connsiteX10" fmla="*/ 6222022 w 6486480"/>
                  <a:gd name="connsiteY10" fmla="*/ 0 h 3174264"/>
                  <a:gd name="connsiteX0" fmla="*/ 0 w 6486480"/>
                  <a:gd name="connsiteY0" fmla="*/ 3174264 h 3174264"/>
                  <a:gd name="connsiteX1" fmla="*/ 1523999 w 6486480"/>
                  <a:gd name="connsiteY1" fmla="*/ 1802664 h 3174264"/>
                  <a:gd name="connsiteX2" fmla="*/ 2026540 w 6486480"/>
                  <a:gd name="connsiteY2" fmla="*/ 1627094 h 3174264"/>
                  <a:gd name="connsiteX3" fmla="*/ 2420987 w 6486480"/>
                  <a:gd name="connsiteY3" fmla="*/ 1143000 h 3174264"/>
                  <a:gd name="connsiteX4" fmla="*/ 2954386 w 6486480"/>
                  <a:gd name="connsiteY4" fmla="*/ 914400 h 3174264"/>
                  <a:gd name="connsiteX5" fmla="*/ 4877316 w 6486480"/>
                  <a:gd name="connsiteY5" fmla="*/ 914400 h 3174264"/>
                  <a:gd name="connsiteX6" fmla="*/ 5545187 w 6486480"/>
                  <a:gd name="connsiteY6" fmla="*/ 381000 h 3174264"/>
                  <a:gd name="connsiteX7" fmla="*/ 6078586 w 6486480"/>
                  <a:gd name="connsiteY7" fmla="*/ 0 h 3174264"/>
                  <a:gd name="connsiteX8" fmla="*/ 6222022 w 6486480"/>
                  <a:gd name="connsiteY8" fmla="*/ 0 h 3174264"/>
                  <a:gd name="connsiteX9" fmla="*/ 6222022 w 6486480"/>
                  <a:gd name="connsiteY9" fmla="*/ 0 h 3174264"/>
                  <a:gd name="connsiteX10" fmla="*/ 6222022 w 6486480"/>
                  <a:gd name="connsiteY10" fmla="*/ 0 h 3174264"/>
                  <a:gd name="connsiteX0" fmla="*/ 0 w 6486480"/>
                  <a:gd name="connsiteY0" fmla="*/ 3174264 h 3174264"/>
                  <a:gd name="connsiteX1" fmla="*/ 1523999 w 6486480"/>
                  <a:gd name="connsiteY1" fmla="*/ 1802664 h 3174264"/>
                  <a:gd name="connsiteX2" fmla="*/ 2026540 w 6486480"/>
                  <a:gd name="connsiteY2" fmla="*/ 1627094 h 3174264"/>
                  <a:gd name="connsiteX3" fmla="*/ 2420987 w 6486480"/>
                  <a:gd name="connsiteY3" fmla="*/ 1143000 h 3174264"/>
                  <a:gd name="connsiteX4" fmla="*/ 2954386 w 6486480"/>
                  <a:gd name="connsiteY4" fmla="*/ 914400 h 3174264"/>
                  <a:gd name="connsiteX5" fmla="*/ 4877316 w 6486480"/>
                  <a:gd name="connsiteY5" fmla="*/ 914400 h 3174264"/>
                  <a:gd name="connsiteX6" fmla="*/ 5545187 w 6486480"/>
                  <a:gd name="connsiteY6" fmla="*/ 381000 h 3174264"/>
                  <a:gd name="connsiteX7" fmla="*/ 6078586 w 6486480"/>
                  <a:gd name="connsiteY7" fmla="*/ 0 h 3174264"/>
                  <a:gd name="connsiteX8" fmla="*/ 6222022 w 6486480"/>
                  <a:gd name="connsiteY8" fmla="*/ 0 h 3174264"/>
                  <a:gd name="connsiteX9" fmla="*/ 6222022 w 6486480"/>
                  <a:gd name="connsiteY9" fmla="*/ 0 h 3174264"/>
                  <a:gd name="connsiteX10" fmla="*/ 6222022 w 6486480"/>
                  <a:gd name="connsiteY10" fmla="*/ 0 h 3174264"/>
                  <a:gd name="connsiteX0" fmla="*/ 0 w 6486480"/>
                  <a:gd name="connsiteY0" fmla="*/ 3174264 h 3174264"/>
                  <a:gd name="connsiteX1" fmla="*/ 2026540 w 6486480"/>
                  <a:gd name="connsiteY1" fmla="*/ 1627094 h 3174264"/>
                  <a:gd name="connsiteX2" fmla="*/ 2420987 w 6486480"/>
                  <a:gd name="connsiteY2" fmla="*/ 1143000 h 3174264"/>
                  <a:gd name="connsiteX3" fmla="*/ 2954386 w 6486480"/>
                  <a:gd name="connsiteY3" fmla="*/ 914400 h 3174264"/>
                  <a:gd name="connsiteX4" fmla="*/ 4877316 w 6486480"/>
                  <a:gd name="connsiteY4" fmla="*/ 914400 h 3174264"/>
                  <a:gd name="connsiteX5" fmla="*/ 5545187 w 6486480"/>
                  <a:gd name="connsiteY5" fmla="*/ 381000 h 3174264"/>
                  <a:gd name="connsiteX6" fmla="*/ 6078586 w 6486480"/>
                  <a:gd name="connsiteY6" fmla="*/ 0 h 3174264"/>
                  <a:gd name="connsiteX7" fmla="*/ 6222022 w 6486480"/>
                  <a:gd name="connsiteY7" fmla="*/ 0 h 3174264"/>
                  <a:gd name="connsiteX8" fmla="*/ 6222022 w 6486480"/>
                  <a:gd name="connsiteY8" fmla="*/ 0 h 3174264"/>
                  <a:gd name="connsiteX9" fmla="*/ 6222022 w 6486480"/>
                  <a:gd name="connsiteY9" fmla="*/ 0 h 3174264"/>
                  <a:gd name="connsiteX0" fmla="*/ 0 w 6486480"/>
                  <a:gd name="connsiteY0" fmla="*/ 3174264 h 3174264"/>
                  <a:gd name="connsiteX1" fmla="*/ 1367248 w 6486480"/>
                  <a:gd name="connsiteY1" fmla="*/ 2285990 h 3174264"/>
                  <a:gd name="connsiteX2" fmla="*/ 2420987 w 6486480"/>
                  <a:gd name="connsiteY2" fmla="*/ 1143000 h 3174264"/>
                  <a:gd name="connsiteX3" fmla="*/ 2954386 w 6486480"/>
                  <a:gd name="connsiteY3" fmla="*/ 914400 h 3174264"/>
                  <a:gd name="connsiteX4" fmla="*/ 4877316 w 6486480"/>
                  <a:gd name="connsiteY4" fmla="*/ 914400 h 3174264"/>
                  <a:gd name="connsiteX5" fmla="*/ 5545187 w 6486480"/>
                  <a:gd name="connsiteY5" fmla="*/ 381000 h 3174264"/>
                  <a:gd name="connsiteX6" fmla="*/ 6078586 w 6486480"/>
                  <a:gd name="connsiteY6" fmla="*/ 0 h 3174264"/>
                  <a:gd name="connsiteX7" fmla="*/ 6222022 w 6486480"/>
                  <a:gd name="connsiteY7" fmla="*/ 0 h 3174264"/>
                  <a:gd name="connsiteX8" fmla="*/ 6222022 w 6486480"/>
                  <a:gd name="connsiteY8" fmla="*/ 0 h 3174264"/>
                  <a:gd name="connsiteX9" fmla="*/ 6222022 w 6486480"/>
                  <a:gd name="connsiteY9" fmla="*/ 0 h 3174264"/>
                  <a:gd name="connsiteX0" fmla="*/ 0 w 6486480"/>
                  <a:gd name="connsiteY0" fmla="*/ 3174264 h 3174264"/>
                  <a:gd name="connsiteX1" fmla="*/ 1367248 w 6486480"/>
                  <a:gd name="connsiteY1" fmla="*/ 2285990 h 3174264"/>
                  <a:gd name="connsiteX2" fmla="*/ 2053048 w 6486480"/>
                  <a:gd name="connsiteY2" fmla="*/ 1371590 h 3174264"/>
                  <a:gd name="connsiteX3" fmla="*/ 2954386 w 6486480"/>
                  <a:gd name="connsiteY3" fmla="*/ 914400 h 3174264"/>
                  <a:gd name="connsiteX4" fmla="*/ 4877316 w 6486480"/>
                  <a:gd name="connsiteY4" fmla="*/ 914400 h 3174264"/>
                  <a:gd name="connsiteX5" fmla="*/ 5545187 w 6486480"/>
                  <a:gd name="connsiteY5" fmla="*/ 381000 h 3174264"/>
                  <a:gd name="connsiteX6" fmla="*/ 6078586 w 6486480"/>
                  <a:gd name="connsiteY6" fmla="*/ 0 h 3174264"/>
                  <a:gd name="connsiteX7" fmla="*/ 6222022 w 6486480"/>
                  <a:gd name="connsiteY7" fmla="*/ 0 h 3174264"/>
                  <a:gd name="connsiteX8" fmla="*/ 6222022 w 6486480"/>
                  <a:gd name="connsiteY8" fmla="*/ 0 h 3174264"/>
                  <a:gd name="connsiteX9" fmla="*/ 6222022 w 6486480"/>
                  <a:gd name="connsiteY9" fmla="*/ 0 h 3174264"/>
                  <a:gd name="connsiteX0" fmla="*/ 0 w 6486480"/>
                  <a:gd name="connsiteY0" fmla="*/ 3174264 h 3174264"/>
                  <a:gd name="connsiteX1" fmla="*/ 1367248 w 6486480"/>
                  <a:gd name="connsiteY1" fmla="*/ 2285990 h 3174264"/>
                  <a:gd name="connsiteX2" fmla="*/ 2053048 w 6486480"/>
                  <a:gd name="connsiteY2" fmla="*/ 1371590 h 3174264"/>
                  <a:gd name="connsiteX3" fmla="*/ 3119848 w 6486480"/>
                  <a:gd name="connsiteY3" fmla="*/ 457190 h 3174264"/>
                  <a:gd name="connsiteX4" fmla="*/ 4877316 w 6486480"/>
                  <a:gd name="connsiteY4" fmla="*/ 914400 h 3174264"/>
                  <a:gd name="connsiteX5" fmla="*/ 5545187 w 6486480"/>
                  <a:gd name="connsiteY5" fmla="*/ 381000 h 3174264"/>
                  <a:gd name="connsiteX6" fmla="*/ 6078586 w 6486480"/>
                  <a:gd name="connsiteY6" fmla="*/ 0 h 3174264"/>
                  <a:gd name="connsiteX7" fmla="*/ 6222022 w 6486480"/>
                  <a:gd name="connsiteY7" fmla="*/ 0 h 3174264"/>
                  <a:gd name="connsiteX8" fmla="*/ 6222022 w 6486480"/>
                  <a:gd name="connsiteY8" fmla="*/ 0 h 3174264"/>
                  <a:gd name="connsiteX9" fmla="*/ 6222022 w 6486480"/>
                  <a:gd name="connsiteY9" fmla="*/ 0 h 3174264"/>
                  <a:gd name="connsiteX0" fmla="*/ 0 w 6486480"/>
                  <a:gd name="connsiteY0" fmla="*/ 3553033 h 3553033"/>
                  <a:gd name="connsiteX1" fmla="*/ 1367248 w 6486480"/>
                  <a:gd name="connsiteY1" fmla="*/ 2664759 h 3553033"/>
                  <a:gd name="connsiteX2" fmla="*/ 2053048 w 6486480"/>
                  <a:gd name="connsiteY2" fmla="*/ 1750359 h 3553033"/>
                  <a:gd name="connsiteX3" fmla="*/ 3119848 w 6486480"/>
                  <a:gd name="connsiteY3" fmla="*/ 835959 h 3553033"/>
                  <a:gd name="connsiteX4" fmla="*/ 4491448 w 6486480"/>
                  <a:gd name="connsiteY4" fmla="*/ 73959 h 3553033"/>
                  <a:gd name="connsiteX5" fmla="*/ 5545187 w 6486480"/>
                  <a:gd name="connsiteY5" fmla="*/ 759769 h 3553033"/>
                  <a:gd name="connsiteX6" fmla="*/ 6078586 w 6486480"/>
                  <a:gd name="connsiteY6" fmla="*/ 378769 h 3553033"/>
                  <a:gd name="connsiteX7" fmla="*/ 6222022 w 6486480"/>
                  <a:gd name="connsiteY7" fmla="*/ 378769 h 3553033"/>
                  <a:gd name="connsiteX8" fmla="*/ 6222022 w 6486480"/>
                  <a:gd name="connsiteY8" fmla="*/ 378769 h 3553033"/>
                  <a:gd name="connsiteX9" fmla="*/ 6222022 w 6486480"/>
                  <a:gd name="connsiteY9" fmla="*/ 378769 h 3553033"/>
                  <a:gd name="connsiteX0" fmla="*/ 0 w 6486480"/>
                  <a:gd name="connsiteY0" fmla="*/ 3553033 h 3553033"/>
                  <a:gd name="connsiteX1" fmla="*/ 1367248 w 6486480"/>
                  <a:gd name="connsiteY1" fmla="*/ 2664759 h 3553033"/>
                  <a:gd name="connsiteX2" fmla="*/ 2053048 w 6486480"/>
                  <a:gd name="connsiteY2" fmla="*/ 1750359 h 3553033"/>
                  <a:gd name="connsiteX3" fmla="*/ 3119848 w 6486480"/>
                  <a:gd name="connsiteY3" fmla="*/ 835959 h 3553033"/>
                  <a:gd name="connsiteX4" fmla="*/ 4491448 w 6486480"/>
                  <a:gd name="connsiteY4" fmla="*/ 73959 h 3553033"/>
                  <a:gd name="connsiteX5" fmla="*/ 5482048 w 6486480"/>
                  <a:gd name="connsiteY5" fmla="*/ 759760 h 3553033"/>
                  <a:gd name="connsiteX6" fmla="*/ 6078586 w 6486480"/>
                  <a:gd name="connsiteY6" fmla="*/ 378769 h 3553033"/>
                  <a:gd name="connsiteX7" fmla="*/ 6222022 w 6486480"/>
                  <a:gd name="connsiteY7" fmla="*/ 378769 h 3553033"/>
                  <a:gd name="connsiteX8" fmla="*/ 6222022 w 6486480"/>
                  <a:gd name="connsiteY8" fmla="*/ 378769 h 3553033"/>
                  <a:gd name="connsiteX9" fmla="*/ 6222022 w 6486480"/>
                  <a:gd name="connsiteY9" fmla="*/ 378769 h 3553033"/>
                  <a:gd name="connsiteX0" fmla="*/ 0 w 6486480"/>
                  <a:gd name="connsiteY0" fmla="*/ 3555272 h 3555272"/>
                  <a:gd name="connsiteX1" fmla="*/ 1367248 w 6486480"/>
                  <a:gd name="connsiteY1" fmla="*/ 2666998 h 3555272"/>
                  <a:gd name="connsiteX2" fmla="*/ 2053048 w 6486480"/>
                  <a:gd name="connsiteY2" fmla="*/ 1752598 h 3555272"/>
                  <a:gd name="connsiteX3" fmla="*/ 3119848 w 6486480"/>
                  <a:gd name="connsiteY3" fmla="*/ 838198 h 3555272"/>
                  <a:gd name="connsiteX4" fmla="*/ 4491448 w 6486480"/>
                  <a:gd name="connsiteY4" fmla="*/ 76198 h 3555272"/>
                  <a:gd name="connsiteX5" fmla="*/ 6078586 w 6486480"/>
                  <a:gd name="connsiteY5" fmla="*/ 381008 h 3555272"/>
                  <a:gd name="connsiteX6" fmla="*/ 6222022 w 6486480"/>
                  <a:gd name="connsiteY6" fmla="*/ 381008 h 3555272"/>
                  <a:gd name="connsiteX7" fmla="*/ 6222022 w 6486480"/>
                  <a:gd name="connsiteY7" fmla="*/ 381008 h 3555272"/>
                  <a:gd name="connsiteX8" fmla="*/ 6222022 w 6486480"/>
                  <a:gd name="connsiteY8" fmla="*/ 381008 h 3555272"/>
                  <a:gd name="connsiteX0" fmla="*/ 0 w 6499542"/>
                  <a:gd name="connsiteY0" fmla="*/ 3555272 h 3555272"/>
                  <a:gd name="connsiteX1" fmla="*/ 1367248 w 6499542"/>
                  <a:gd name="connsiteY1" fmla="*/ 2666998 h 3555272"/>
                  <a:gd name="connsiteX2" fmla="*/ 2053048 w 6499542"/>
                  <a:gd name="connsiteY2" fmla="*/ 1752598 h 3555272"/>
                  <a:gd name="connsiteX3" fmla="*/ 3119848 w 6499542"/>
                  <a:gd name="connsiteY3" fmla="*/ 838198 h 3555272"/>
                  <a:gd name="connsiteX4" fmla="*/ 4491448 w 6499542"/>
                  <a:gd name="connsiteY4" fmla="*/ 76198 h 3555272"/>
                  <a:gd name="connsiteX5" fmla="*/ 6091648 w 6499542"/>
                  <a:gd name="connsiteY5" fmla="*/ 380999 h 3555272"/>
                  <a:gd name="connsiteX6" fmla="*/ 6222022 w 6499542"/>
                  <a:gd name="connsiteY6" fmla="*/ 381008 h 3555272"/>
                  <a:gd name="connsiteX7" fmla="*/ 6222022 w 6499542"/>
                  <a:gd name="connsiteY7" fmla="*/ 381008 h 3555272"/>
                  <a:gd name="connsiteX8" fmla="*/ 6222022 w 6499542"/>
                  <a:gd name="connsiteY8" fmla="*/ 381008 h 3555272"/>
                  <a:gd name="connsiteX0" fmla="*/ 0 w 6222022"/>
                  <a:gd name="connsiteY0" fmla="*/ 3555272 h 3555272"/>
                  <a:gd name="connsiteX1" fmla="*/ 1367248 w 6222022"/>
                  <a:gd name="connsiteY1" fmla="*/ 2666998 h 3555272"/>
                  <a:gd name="connsiteX2" fmla="*/ 2053048 w 6222022"/>
                  <a:gd name="connsiteY2" fmla="*/ 1752598 h 3555272"/>
                  <a:gd name="connsiteX3" fmla="*/ 3119848 w 6222022"/>
                  <a:gd name="connsiteY3" fmla="*/ 838198 h 3555272"/>
                  <a:gd name="connsiteX4" fmla="*/ 4491448 w 6222022"/>
                  <a:gd name="connsiteY4" fmla="*/ 76198 h 3555272"/>
                  <a:gd name="connsiteX5" fmla="*/ 6222022 w 6222022"/>
                  <a:gd name="connsiteY5" fmla="*/ 381008 h 3555272"/>
                  <a:gd name="connsiteX6" fmla="*/ 6222022 w 6222022"/>
                  <a:gd name="connsiteY6" fmla="*/ 381008 h 3555272"/>
                  <a:gd name="connsiteX7" fmla="*/ 6222022 w 6222022"/>
                  <a:gd name="connsiteY7" fmla="*/ 381008 h 3555272"/>
                  <a:gd name="connsiteX0" fmla="*/ 0 w 6320248"/>
                  <a:gd name="connsiteY0" fmla="*/ 3555273 h 3555273"/>
                  <a:gd name="connsiteX1" fmla="*/ 1367248 w 6320248"/>
                  <a:gd name="connsiteY1" fmla="*/ 2666999 h 3555273"/>
                  <a:gd name="connsiteX2" fmla="*/ 2053048 w 6320248"/>
                  <a:gd name="connsiteY2" fmla="*/ 1752599 h 3555273"/>
                  <a:gd name="connsiteX3" fmla="*/ 3119848 w 6320248"/>
                  <a:gd name="connsiteY3" fmla="*/ 838199 h 3555273"/>
                  <a:gd name="connsiteX4" fmla="*/ 4491448 w 6320248"/>
                  <a:gd name="connsiteY4" fmla="*/ 76199 h 3555273"/>
                  <a:gd name="connsiteX5" fmla="*/ 6222022 w 6320248"/>
                  <a:gd name="connsiteY5" fmla="*/ 381009 h 3555273"/>
                  <a:gd name="connsiteX6" fmla="*/ 6222022 w 6320248"/>
                  <a:gd name="connsiteY6" fmla="*/ 381009 h 3555273"/>
                  <a:gd name="connsiteX7" fmla="*/ 6320248 w 6320248"/>
                  <a:gd name="connsiteY7" fmla="*/ 0 h 3555273"/>
                  <a:gd name="connsiteX0" fmla="*/ 0 w 6320248"/>
                  <a:gd name="connsiteY0" fmla="*/ 3555273 h 3555273"/>
                  <a:gd name="connsiteX1" fmla="*/ 1367248 w 6320248"/>
                  <a:gd name="connsiteY1" fmla="*/ 2666999 h 3555273"/>
                  <a:gd name="connsiteX2" fmla="*/ 2053048 w 6320248"/>
                  <a:gd name="connsiteY2" fmla="*/ 1752599 h 3555273"/>
                  <a:gd name="connsiteX3" fmla="*/ 3119848 w 6320248"/>
                  <a:gd name="connsiteY3" fmla="*/ 838199 h 3555273"/>
                  <a:gd name="connsiteX4" fmla="*/ 4491448 w 6320248"/>
                  <a:gd name="connsiteY4" fmla="*/ 76199 h 3555273"/>
                  <a:gd name="connsiteX5" fmla="*/ 6222022 w 6320248"/>
                  <a:gd name="connsiteY5" fmla="*/ 381009 h 3555273"/>
                  <a:gd name="connsiteX6" fmla="*/ 6320248 w 6320248"/>
                  <a:gd name="connsiteY6" fmla="*/ 0 h 3555273"/>
                  <a:gd name="connsiteX0" fmla="*/ 0 w 6320248"/>
                  <a:gd name="connsiteY0" fmla="*/ 3618774 h 3618774"/>
                  <a:gd name="connsiteX1" fmla="*/ 1367248 w 6320248"/>
                  <a:gd name="connsiteY1" fmla="*/ 2730500 h 3618774"/>
                  <a:gd name="connsiteX2" fmla="*/ 2053048 w 6320248"/>
                  <a:gd name="connsiteY2" fmla="*/ 1816100 h 3618774"/>
                  <a:gd name="connsiteX3" fmla="*/ 3119848 w 6320248"/>
                  <a:gd name="connsiteY3" fmla="*/ 901700 h 3618774"/>
                  <a:gd name="connsiteX4" fmla="*/ 4491448 w 6320248"/>
                  <a:gd name="connsiteY4" fmla="*/ 139700 h 3618774"/>
                  <a:gd name="connsiteX5" fmla="*/ 6320248 w 6320248"/>
                  <a:gd name="connsiteY5" fmla="*/ 63501 h 3618774"/>
                  <a:gd name="connsiteX0" fmla="*/ 0 w 6320248"/>
                  <a:gd name="connsiteY0" fmla="*/ 3618774 h 3618774"/>
                  <a:gd name="connsiteX1" fmla="*/ 1367248 w 6320248"/>
                  <a:gd name="connsiteY1" fmla="*/ 2730500 h 3618774"/>
                  <a:gd name="connsiteX2" fmla="*/ 2053048 w 6320248"/>
                  <a:gd name="connsiteY2" fmla="*/ 1816100 h 3618774"/>
                  <a:gd name="connsiteX3" fmla="*/ 3119848 w 6320248"/>
                  <a:gd name="connsiteY3" fmla="*/ 901700 h 3618774"/>
                  <a:gd name="connsiteX4" fmla="*/ 4491448 w 6320248"/>
                  <a:gd name="connsiteY4" fmla="*/ 139700 h 3618774"/>
                  <a:gd name="connsiteX5" fmla="*/ 6320248 w 6320248"/>
                  <a:gd name="connsiteY5" fmla="*/ 63501 h 3618774"/>
                  <a:gd name="connsiteX0" fmla="*/ 0 w 6320248"/>
                  <a:gd name="connsiteY0" fmla="*/ 3618774 h 3618774"/>
                  <a:gd name="connsiteX1" fmla="*/ 1367248 w 6320248"/>
                  <a:gd name="connsiteY1" fmla="*/ 2730500 h 3618774"/>
                  <a:gd name="connsiteX2" fmla="*/ 2053048 w 6320248"/>
                  <a:gd name="connsiteY2" fmla="*/ 1816100 h 3618774"/>
                  <a:gd name="connsiteX3" fmla="*/ 3119848 w 6320248"/>
                  <a:gd name="connsiteY3" fmla="*/ 901700 h 3618774"/>
                  <a:gd name="connsiteX4" fmla="*/ 4491448 w 6320248"/>
                  <a:gd name="connsiteY4" fmla="*/ 139700 h 3618774"/>
                  <a:gd name="connsiteX5" fmla="*/ 6320248 w 6320248"/>
                  <a:gd name="connsiteY5" fmla="*/ 63501 h 3618774"/>
                  <a:gd name="connsiteX0" fmla="*/ 0 w 6320248"/>
                  <a:gd name="connsiteY0" fmla="*/ 3618774 h 3618774"/>
                  <a:gd name="connsiteX1" fmla="*/ 1367248 w 6320248"/>
                  <a:gd name="connsiteY1" fmla="*/ 2730500 h 3618774"/>
                  <a:gd name="connsiteX2" fmla="*/ 2053048 w 6320248"/>
                  <a:gd name="connsiteY2" fmla="*/ 1816100 h 3618774"/>
                  <a:gd name="connsiteX3" fmla="*/ 3119848 w 6320248"/>
                  <a:gd name="connsiteY3" fmla="*/ 901700 h 3618774"/>
                  <a:gd name="connsiteX4" fmla="*/ 4491448 w 6320248"/>
                  <a:gd name="connsiteY4" fmla="*/ 139700 h 3618774"/>
                  <a:gd name="connsiteX5" fmla="*/ 6320248 w 6320248"/>
                  <a:gd name="connsiteY5" fmla="*/ 63501 h 3618774"/>
                  <a:gd name="connsiteX0" fmla="*/ 0 w 6320248"/>
                  <a:gd name="connsiteY0" fmla="*/ 3618774 h 3699329"/>
                  <a:gd name="connsiteX1" fmla="*/ 1367248 w 6320248"/>
                  <a:gd name="connsiteY1" fmla="*/ 2730500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2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2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2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2 h 3699329"/>
                  <a:gd name="connsiteX3" fmla="*/ 3119848 w 6320248"/>
                  <a:gd name="connsiteY3" fmla="*/ 901702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2 h 3699329"/>
                  <a:gd name="connsiteX3" fmla="*/ 3119848 w 6320248"/>
                  <a:gd name="connsiteY3" fmla="*/ 901702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2 h 3699329"/>
                  <a:gd name="connsiteX3" fmla="*/ 3119848 w 6320248"/>
                  <a:gd name="connsiteY3" fmla="*/ 901702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129248 w 6320248"/>
                  <a:gd name="connsiteY2" fmla="*/ 1816102 h 3699329"/>
                  <a:gd name="connsiteX3" fmla="*/ 3119848 w 6320248"/>
                  <a:gd name="connsiteY3" fmla="*/ 901702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129248 w 6320248"/>
                  <a:gd name="connsiteY2" fmla="*/ 1816102 h 3699329"/>
                  <a:gd name="connsiteX3" fmla="*/ 3119848 w 6320248"/>
                  <a:gd name="connsiteY3" fmla="*/ 901702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129248 w 6320248"/>
                  <a:gd name="connsiteY2" fmla="*/ 1816102 h 3699329"/>
                  <a:gd name="connsiteX3" fmla="*/ 3119848 w 6320248"/>
                  <a:gd name="connsiteY3" fmla="*/ 901702 h 3699329"/>
                  <a:gd name="connsiteX4" fmla="*/ 4491448 w 6320248"/>
                  <a:gd name="connsiteY4" fmla="*/ 139700 h 3699329"/>
                  <a:gd name="connsiteX5" fmla="*/ 6320248 w 6320248"/>
                  <a:gd name="connsiteY5" fmla="*/ 63501 h 3699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20248" h="3699329">
                    <a:moveTo>
                      <a:pt x="0" y="3618774"/>
                    </a:moveTo>
                    <a:cubicBezTo>
                      <a:pt x="847635" y="3699329"/>
                      <a:pt x="1029790" y="3111501"/>
                      <a:pt x="1367248" y="2730502"/>
                    </a:cubicBezTo>
                    <a:cubicBezTo>
                      <a:pt x="1730832" y="2310314"/>
                      <a:pt x="1837148" y="2120902"/>
                      <a:pt x="2129248" y="1816102"/>
                    </a:cubicBezTo>
                    <a:cubicBezTo>
                      <a:pt x="2421348" y="1511302"/>
                      <a:pt x="2726148" y="1181102"/>
                      <a:pt x="3119848" y="901702"/>
                    </a:cubicBezTo>
                    <a:cubicBezTo>
                      <a:pt x="3513548" y="622302"/>
                      <a:pt x="3958048" y="279400"/>
                      <a:pt x="4491448" y="139700"/>
                    </a:cubicBezTo>
                    <a:cubicBezTo>
                      <a:pt x="5024848" y="0"/>
                      <a:pt x="5939248" y="79376"/>
                      <a:pt x="6320248" y="63501"/>
                    </a:cubicBezTo>
                  </a:path>
                </a:pathLst>
              </a:custGeom>
              <a:ln w="444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TextBox 21"/>
              <p:cNvSpPr txBox="1"/>
              <p:nvPr/>
            </p:nvSpPr>
            <p:spPr>
              <a:xfrm>
                <a:off x="468085" y="2323011"/>
                <a:ext cx="838200" cy="369332"/>
              </a:xfrm>
              <a:prstGeom prst="rect">
                <a:avLst/>
              </a:prstGeom>
              <a:noFill/>
            </p:spPr>
            <p:txBody>
              <a:bodyPr wrap="square" rtlCol="0">
                <a:spAutoFit/>
              </a:bodyPr>
              <a:lstStyle/>
              <a:p>
                <a:r>
                  <a:rPr lang="en-US" smtClean="0"/>
                  <a:t>3</a:t>
                </a:r>
                <a:r>
                  <a:rPr lang="en-US" i="1" smtClean="0"/>
                  <a:t>R</a:t>
                </a:r>
                <a:endParaRPr lang="en-US" i="1"/>
              </a:p>
            </p:txBody>
          </p:sp>
          <p:sp>
            <p:nvSpPr>
              <p:cNvPr id="25" name="Freeform 24"/>
              <p:cNvSpPr/>
              <p:nvPr/>
            </p:nvSpPr>
            <p:spPr>
              <a:xfrm>
                <a:off x="914401" y="2540726"/>
                <a:ext cx="6324600" cy="3657600"/>
              </a:xfrm>
              <a:custGeom>
                <a:avLst/>
                <a:gdLst>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029200 w 6239435"/>
                  <a:gd name="connsiteY6" fmla="*/ 762000 h 1828800"/>
                  <a:gd name="connsiteX7" fmla="*/ 5217459 w 6239435"/>
                  <a:gd name="connsiteY7" fmla="*/ 658906 h 1828800"/>
                  <a:gd name="connsiteX8" fmla="*/ 5540188 w 6239435"/>
                  <a:gd name="connsiteY8" fmla="*/ 201706 h 1828800"/>
                  <a:gd name="connsiteX9" fmla="*/ 5970494 w 6239435"/>
                  <a:gd name="connsiteY9" fmla="*/ 0 h 1828800"/>
                  <a:gd name="connsiteX10" fmla="*/ 6239435 w 6239435"/>
                  <a:gd name="connsiteY10" fmla="*/ 0 h 1828800"/>
                  <a:gd name="connsiteX11" fmla="*/ 6239435 w 6239435"/>
                  <a:gd name="connsiteY11" fmla="*/ 0 h 1828800"/>
                  <a:gd name="connsiteX12" fmla="*/ 6239435 w 6239435"/>
                  <a:gd name="connsiteY12"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791200 w 6239435"/>
                  <a:gd name="connsiteY8" fmla="*/ 76200 h 1828800"/>
                  <a:gd name="connsiteX9" fmla="*/ 5970494 w 6239435"/>
                  <a:gd name="connsiteY9" fmla="*/ 0 h 1828800"/>
                  <a:gd name="connsiteX10" fmla="*/ 6239435 w 6239435"/>
                  <a:gd name="connsiteY10" fmla="*/ 0 h 1828800"/>
                  <a:gd name="connsiteX11" fmla="*/ 6239435 w 6239435"/>
                  <a:gd name="connsiteY11" fmla="*/ 0 h 1828800"/>
                  <a:gd name="connsiteX12" fmla="*/ 6239435 w 6239435"/>
                  <a:gd name="connsiteY12"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334000 w 6239435"/>
                  <a:gd name="connsiteY7" fmla="*/ 4572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181600 w 6239435"/>
                  <a:gd name="connsiteY6" fmla="*/ 685800 h 1828800"/>
                  <a:gd name="connsiteX7" fmla="*/ 5334000 w 6239435"/>
                  <a:gd name="connsiteY7" fmla="*/ 4572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181600 w 6239435"/>
                  <a:gd name="connsiteY6" fmla="*/ 685800 h 1828800"/>
                  <a:gd name="connsiteX7" fmla="*/ 5334000 w 6239435"/>
                  <a:gd name="connsiteY7" fmla="*/ 4572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715000 w 6239435"/>
                  <a:gd name="connsiteY7" fmla="*/ 2286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715000 w 6239435"/>
                  <a:gd name="connsiteY7" fmla="*/ 2286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715000 w 6239435"/>
                  <a:gd name="connsiteY7" fmla="*/ 2286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38400 w 6239435"/>
                  <a:gd name="connsiteY3" fmla="*/ 1219200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38400 w 6239435"/>
                  <a:gd name="connsiteY3" fmla="*/ 1143000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38400 w 6239435"/>
                  <a:gd name="connsiteY3" fmla="*/ 1143000 h 1828800"/>
                  <a:gd name="connsiteX4" fmla="*/ 2958353 w 6239435"/>
                  <a:gd name="connsiteY4" fmla="*/ 900953 h 1828800"/>
                  <a:gd name="connsiteX5" fmla="*/ 4894729 w 6239435"/>
                  <a:gd name="connsiteY5" fmla="*/ 914400 h 1828800"/>
                  <a:gd name="connsiteX6" fmla="*/ 5562600 w 6239435"/>
                  <a:gd name="connsiteY6" fmla="*/ 3810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42247 h 1855694"/>
                  <a:gd name="connsiteX1" fmla="*/ 1559859 w 6239435"/>
                  <a:gd name="connsiteY1" fmla="*/ 1855694 h 1855694"/>
                  <a:gd name="connsiteX2" fmla="*/ 2043953 w 6239435"/>
                  <a:gd name="connsiteY2" fmla="*/ 1653988 h 1855694"/>
                  <a:gd name="connsiteX3" fmla="*/ 2438400 w 6239435"/>
                  <a:gd name="connsiteY3" fmla="*/ 1169894 h 1855694"/>
                  <a:gd name="connsiteX4" fmla="*/ 2958353 w 6239435"/>
                  <a:gd name="connsiteY4" fmla="*/ 927847 h 1855694"/>
                  <a:gd name="connsiteX5" fmla="*/ 4894729 w 6239435"/>
                  <a:gd name="connsiteY5" fmla="*/ 941294 h 1855694"/>
                  <a:gd name="connsiteX6" fmla="*/ 5562600 w 6239435"/>
                  <a:gd name="connsiteY6" fmla="*/ 407894 h 1855694"/>
                  <a:gd name="connsiteX7" fmla="*/ 5970494 w 6239435"/>
                  <a:gd name="connsiteY7" fmla="*/ 26894 h 1855694"/>
                  <a:gd name="connsiteX8" fmla="*/ 6239435 w 6239435"/>
                  <a:gd name="connsiteY8" fmla="*/ 26894 h 1855694"/>
                  <a:gd name="connsiteX9" fmla="*/ 6239435 w 6239435"/>
                  <a:gd name="connsiteY9" fmla="*/ 26894 h 1855694"/>
                  <a:gd name="connsiteX10" fmla="*/ 6239435 w 6239435"/>
                  <a:gd name="connsiteY10" fmla="*/ 26894 h 1855694"/>
                  <a:gd name="connsiteX0" fmla="*/ 0 w 6239435"/>
                  <a:gd name="connsiteY0" fmla="*/ 1842247 h 1855694"/>
                  <a:gd name="connsiteX1" fmla="*/ 1559859 w 6239435"/>
                  <a:gd name="connsiteY1" fmla="*/ 1855694 h 1855694"/>
                  <a:gd name="connsiteX2" fmla="*/ 2043953 w 6239435"/>
                  <a:gd name="connsiteY2" fmla="*/ 1653988 h 1855694"/>
                  <a:gd name="connsiteX3" fmla="*/ 2438400 w 6239435"/>
                  <a:gd name="connsiteY3" fmla="*/ 1169894 h 1855694"/>
                  <a:gd name="connsiteX4" fmla="*/ 2958353 w 6239435"/>
                  <a:gd name="connsiteY4" fmla="*/ 927847 h 1855694"/>
                  <a:gd name="connsiteX5" fmla="*/ 4894729 w 6239435"/>
                  <a:gd name="connsiteY5" fmla="*/ 941294 h 1855694"/>
                  <a:gd name="connsiteX6" fmla="*/ 5562600 w 6239435"/>
                  <a:gd name="connsiteY6" fmla="*/ 407894 h 1855694"/>
                  <a:gd name="connsiteX7" fmla="*/ 5970494 w 6239435"/>
                  <a:gd name="connsiteY7" fmla="*/ 26894 h 1855694"/>
                  <a:gd name="connsiteX8" fmla="*/ 6239435 w 6239435"/>
                  <a:gd name="connsiteY8" fmla="*/ 26894 h 1855694"/>
                  <a:gd name="connsiteX9" fmla="*/ 6239435 w 6239435"/>
                  <a:gd name="connsiteY9" fmla="*/ 26894 h 1855694"/>
                  <a:gd name="connsiteX10" fmla="*/ 6239435 w 6239435"/>
                  <a:gd name="connsiteY10" fmla="*/ 26894 h 1855694"/>
                  <a:gd name="connsiteX0" fmla="*/ 0 w 6378388"/>
                  <a:gd name="connsiteY0" fmla="*/ 1842247 h 1855694"/>
                  <a:gd name="connsiteX1" fmla="*/ 1559859 w 6378388"/>
                  <a:gd name="connsiteY1" fmla="*/ 1855694 h 1855694"/>
                  <a:gd name="connsiteX2" fmla="*/ 2043953 w 6378388"/>
                  <a:gd name="connsiteY2" fmla="*/ 1653988 h 1855694"/>
                  <a:gd name="connsiteX3" fmla="*/ 2438400 w 6378388"/>
                  <a:gd name="connsiteY3" fmla="*/ 1169894 h 1855694"/>
                  <a:gd name="connsiteX4" fmla="*/ 2958353 w 6378388"/>
                  <a:gd name="connsiteY4" fmla="*/ 927847 h 1855694"/>
                  <a:gd name="connsiteX5" fmla="*/ 4894729 w 6378388"/>
                  <a:gd name="connsiteY5" fmla="*/ 941294 h 1855694"/>
                  <a:gd name="connsiteX6" fmla="*/ 5562600 w 6378388"/>
                  <a:gd name="connsiteY6" fmla="*/ 407894 h 1855694"/>
                  <a:gd name="connsiteX7" fmla="*/ 5970494 w 6378388"/>
                  <a:gd name="connsiteY7" fmla="*/ 26894 h 1855694"/>
                  <a:gd name="connsiteX8" fmla="*/ 6239435 w 6378388"/>
                  <a:gd name="connsiteY8" fmla="*/ 26894 h 1855694"/>
                  <a:gd name="connsiteX9" fmla="*/ 6239435 w 6378388"/>
                  <a:gd name="connsiteY9" fmla="*/ 26894 h 1855694"/>
                  <a:gd name="connsiteX10" fmla="*/ 6239435 w 6378388"/>
                  <a:gd name="connsiteY10" fmla="*/ 26894 h 1855694"/>
                  <a:gd name="connsiteX0" fmla="*/ 0 w 6378388"/>
                  <a:gd name="connsiteY0" fmla="*/ 1815353 h 1828800"/>
                  <a:gd name="connsiteX1" fmla="*/ 1559859 w 6378388"/>
                  <a:gd name="connsiteY1" fmla="*/ 1828800 h 1828800"/>
                  <a:gd name="connsiteX2" fmla="*/ 2043953 w 6378388"/>
                  <a:gd name="connsiteY2" fmla="*/ 1627094 h 1828800"/>
                  <a:gd name="connsiteX3" fmla="*/ 2438400 w 6378388"/>
                  <a:gd name="connsiteY3" fmla="*/ 1143000 h 1828800"/>
                  <a:gd name="connsiteX4" fmla="*/ 2958353 w 6378388"/>
                  <a:gd name="connsiteY4" fmla="*/ 900953 h 1828800"/>
                  <a:gd name="connsiteX5" fmla="*/ 4894729 w 6378388"/>
                  <a:gd name="connsiteY5" fmla="*/ 914400 h 1828800"/>
                  <a:gd name="connsiteX6" fmla="*/ 5562600 w 6378388"/>
                  <a:gd name="connsiteY6" fmla="*/ 381000 h 1828800"/>
                  <a:gd name="connsiteX7" fmla="*/ 5970494 w 6378388"/>
                  <a:gd name="connsiteY7" fmla="*/ 0 h 1828800"/>
                  <a:gd name="connsiteX8" fmla="*/ 6239435 w 6378388"/>
                  <a:gd name="connsiteY8" fmla="*/ 0 h 1828800"/>
                  <a:gd name="connsiteX9" fmla="*/ 6239435 w 6378388"/>
                  <a:gd name="connsiteY9" fmla="*/ 0 h 1828800"/>
                  <a:gd name="connsiteX10" fmla="*/ 6239435 w 6378388"/>
                  <a:gd name="connsiteY10" fmla="*/ 0 h 1828800"/>
                  <a:gd name="connsiteX0" fmla="*/ 0 w 6378388"/>
                  <a:gd name="connsiteY0" fmla="*/ 1815353 h 1828800"/>
                  <a:gd name="connsiteX1" fmla="*/ 1559859 w 6378388"/>
                  <a:gd name="connsiteY1" fmla="*/ 1828800 h 1828800"/>
                  <a:gd name="connsiteX2" fmla="*/ 2043953 w 6378388"/>
                  <a:gd name="connsiteY2" fmla="*/ 1627094 h 1828800"/>
                  <a:gd name="connsiteX3" fmla="*/ 2438400 w 6378388"/>
                  <a:gd name="connsiteY3" fmla="*/ 1143000 h 1828800"/>
                  <a:gd name="connsiteX4" fmla="*/ 2958353 w 6378388"/>
                  <a:gd name="connsiteY4" fmla="*/ 900953 h 1828800"/>
                  <a:gd name="connsiteX5" fmla="*/ 4894729 w 6378388"/>
                  <a:gd name="connsiteY5" fmla="*/ 914400 h 1828800"/>
                  <a:gd name="connsiteX6" fmla="*/ 5562600 w 6378388"/>
                  <a:gd name="connsiteY6" fmla="*/ 381000 h 1828800"/>
                  <a:gd name="connsiteX7" fmla="*/ 5970494 w 6378388"/>
                  <a:gd name="connsiteY7" fmla="*/ 0 h 1828800"/>
                  <a:gd name="connsiteX8" fmla="*/ 6239435 w 6378388"/>
                  <a:gd name="connsiteY8" fmla="*/ 0 h 1828800"/>
                  <a:gd name="connsiteX9" fmla="*/ 6239435 w 6378388"/>
                  <a:gd name="connsiteY9" fmla="*/ 0 h 1828800"/>
                  <a:gd name="connsiteX10" fmla="*/ 6239435 w 6378388"/>
                  <a:gd name="connsiteY10" fmla="*/ 0 h 1828800"/>
                  <a:gd name="connsiteX0" fmla="*/ 0 w 6378388"/>
                  <a:gd name="connsiteY0" fmla="*/ 1815353 h 1828800"/>
                  <a:gd name="connsiteX1" fmla="*/ 1559859 w 6378388"/>
                  <a:gd name="connsiteY1" fmla="*/ 1828800 h 1828800"/>
                  <a:gd name="connsiteX2" fmla="*/ 2043953 w 6378388"/>
                  <a:gd name="connsiteY2" fmla="*/ 1627094 h 1828800"/>
                  <a:gd name="connsiteX3" fmla="*/ 2438400 w 6378388"/>
                  <a:gd name="connsiteY3" fmla="*/ 1143000 h 1828800"/>
                  <a:gd name="connsiteX4" fmla="*/ 2958353 w 6378388"/>
                  <a:gd name="connsiteY4" fmla="*/ 900953 h 1828800"/>
                  <a:gd name="connsiteX5" fmla="*/ 4894729 w 6378388"/>
                  <a:gd name="connsiteY5" fmla="*/ 914400 h 1828800"/>
                  <a:gd name="connsiteX6" fmla="*/ 5562600 w 6378388"/>
                  <a:gd name="connsiteY6" fmla="*/ 381000 h 1828800"/>
                  <a:gd name="connsiteX7" fmla="*/ 5970494 w 6378388"/>
                  <a:gd name="connsiteY7" fmla="*/ 0 h 1828800"/>
                  <a:gd name="connsiteX8" fmla="*/ 6239435 w 6378388"/>
                  <a:gd name="connsiteY8" fmla="*/ 0 h 1828800"/>
                  <a:gd name="connsiteX9" fmla="*/ 6239435 w 6378388"/>
                  <a:gd name="connsiteY9" fmla="*/ 0 h 1828800"/>
                  <a:gd name="connsiteX10" fmla="*/ 6239435 w 6378388"/>
                  <a:gd name="connsiteY10" fmla="*/ 0 h 1828800"/>
                  <a:gd name="connsiteX0" fmla="*/ 0 w 6503893"/>
                  <a:gd name="connsiteY0" fmla="*/ 1815353 h 1828800"/>
                  <a:gd name="connsiteX1" fmla="*/ 1559859 w 6503893"/>
                  <a:gd name="connsiteY1" fmla="*/ 1828800 h 1828800"/>
                  <a:gd name="connsiteX2" fmla="*/ 2043953 w 6503893"/>
                  <a:gd name="connsiteY2" fmla="*/ 1627094 h 1828800"/>
                  <a:gd name="connsiteX3" fmla="*/ 2438400 w 6503893"/>
                  <a:gd name="connsiteY3" fmla="*/ 1143000 h 1828800"/>
                  <a:gd name="connsiteX4" fmla="*/ 2958353 w 6503893"/>
                  <a:gd name="connsiteY4" fmla="*/ 900953 h 1828800"/>
                  <a:gd name="connsiteX5" fmla="*/ 4894729 w 6503893"/>
                  <a:gd name="connsiteY5" fmla="*/ 914400 h 1828800"/>
                  <a:gd name="connsiteX6" fmla="*/ 5562600 w 6503893"/>
                  <a:gd name="connsiteY6" fmla="*/ 381000 h 1828800"/>
                  <a:gd name="connsiteX7" fmla="*/ 6095999 w 6503893"/>
                  <a:gd name="connsiteY7" fmla="*/ 0 h 1828800"/>
                  <a:gd name="connsiteX8" fmla="*/ 6239435 w 6503893"/>
                  <a:gd name="connsiteY8" fmla="*/ 0 h 1828800"/>
                  <a:gd name="connsiteX9" fmla="*/ 6239435 w 6503893"/>
                  <a:gd name="connsiteY9" fmla="*/ 0 h 1828800"/>
                  <a:gd name="connsiteX10" fmla="*/ 6239435 w 6503893"/>
                  <a:gd name="connsiteY10" fmla="*/ 0 h 1828800"/>
                  <a:gd name="connsiteX0" fmla="*/ 0 w 6503893"/>
                  <a:gd name="connsiteY0" fmla="*/ 1815353 h 1828800"/>
                  <a:gd name="connsiteX1" fmla="*/ 1559859 w 6503893"/>
                  <a:gd name="connsiteY1" fmla="*/ 1828800 h 1828800"/>
                  <a:gd name="connsiteX2" fmla="*/ 2043953 w 6503893"/>
                  <a:gd name="connsiteY2" fmla="*/ 1627094 h 1828800"/>
                  <a:gd name="connsiteX3" fmla="*/ 2438400 w 6503893"/>
                  <a:gd name="connsiteY3" fmla="*/ 1143000 h 1828800"/>
                  <a:gd name="connsiteX4" fmla="*/ 2971799 w 6503893"/>
                  <a:gd name="connsiteY4" fmla="*/ 914400 h 1828800"/>
                  <a:gd name="connsiteX5" fmla="*/ 4894729 w 6503893"/>
                  <a:gd name="connsiteY5" fmla="*/ 914400 h 1828800"/>
                  <a:gd name="connsiteX6" fmla="*/ 5562600 w 6503893"/>
                  <a:gd name="connsiteY6" fmla="*/ 381000 h 1828800"/>
                  <a:gd name="connsiteX7" fmla="*/ 6095999 w 6503893"/>
                  <a:gd name="connsiteY7" fmla="*/ 0 h 1828800"/>
                  <a:gd name="connsiteX8" fmla="*/ 6239435 w 6503893"/>
                  <a:gd name="connsiteY8" fmla="*/ 0 h 1828800"/>
                  <a:gd name="connsiteX9" fmla="*/ 6239435 w 6503893"/>
                  <a:gd name="connsiteY9" fmla="*/ 0 h 1828800"/>
                  <a:gd name="connsiteX10" fmla="*/ 6239435 w 6503893"/>
                  <a:gd name="connsiteY10" fmla="*/ 0 h 1828800"/>
                  <a:gd name="connsiteX0" fmla="*/ 0 w 6486480"/>
                  <a:gd name="connsiteY0" fmla="*/ 3174264 h 3174264"/>
                  <a:gd name="connsiteX1" fmla="*/ 1542446 w 6486480"/>
                  <a:gd name="connsiteY1" fmla="*/ 1828800 h 3174264"/>
                  <a:gd name="connsiteX2" fmla="*/ 2026540 w 6486480"/>
                  <a:gd name="connsiteY2" fmla="*/ 1627094 h 3174264"/>
                  <a:gd name="connsiteX3" fmla="*/ 2420987 w 6486480"/>
                  <a:gd name="connsiteY3" fmla="*/ 1143000 h 3174264"/>
                  <a:gd name="connsiteX4" fmla="*/ 2954386 w 6486480"/>
                  <a:gd name="connsiteY4" fmla="*/ 914400 h 3174264"/>
                  <a:gd name="connsiteX5" fmla="*/ 4877316 w 6486480"/>
                  <a:gd name="connsiteY5" fmla="*/ 914400 h 3174264"/>
                  <a:gd name="connsiteX6" fmla="*/ 5545187 w 6486480"/>
                  <a:gd name="connsiteY6" fmla="*/ 381000 h 3174264"/>
                  <a:gd name="connsiteX7" fmla="*/ 6078586 w 6486480"/>
                  <a:gd name="connsiteY7" fmla="*/ 0 h 3174264"/>
                  <a:gd name="connsiteX8" fmla="*/ 6222022 w 6486480"/>
                  <a:gd name="connsiteY8" fmla="*/ 0 h 3174264"/>
                  <a:gd name="connsiteX9" fmla="*/ 6222022 w 6486480"/>
                  <a:gd name="connsiteY9" fmla="*/ 0 h 3174264"/>
                  <a:gd name="connsiteX10" fmla="*/ 6222022 w 6486480"/>
                  <a:gd name="connsiteY10" fmla="*/ 0 h 3174264"/>
                  <a:gd name="connsiteX0" fmla="*/ 0 w 6486480"/>
                  <a:gd name="connsiteY0" fmla="*/ 3174264 h 3174264"/>
                  <a:gd name="connsiteX1" fmla="*/ 1523999 w 6486480"/>
                  <a:gd name="connsiteY1" fmla="*/ 1802664 h 3174264"/>
                  <a:gd name="connsiteX2" fmla="*/ 2026540 w 6486480"/>
                  <a:gd name="connsiteY2" fmla="*/ 1627094 h 3174264"/>
                  <a:gd name="connsiteX3" fmla="*/ 2420987 w 6486480"/>
                  <a:gd name="connsiteY3" fmla="*/ 1143000 h 3174264"/>
                  <a:gd name="connsiteX4" fmla="*/ 2954386 w 6486480"/>
                  <a:gd name="connsiteY4" fmla="*/ 914400 h 3174264"/>
                  <a:gd name="connsiteX5" fmla="*/ 4877316 w 6486480"/>
                  <a:gd name="connsiteY5" fmla="*/ 914400 h 3174264"/>
                  <a:gd name="connsiteX6" fmla="*/ 5545187 w 6486480"/>
                  <a:gd name="connsiteY6" fmla="*/ 381000 h 3174264"/>
                  <a:gd name="connsiteX7" fmla="*/ 6078586 w 6486480"/>
                  <a:gd name="connsiteY7" fmla="*/ 0 h 3174264"/>
                  <a:gd name="connsiteX8" fmla="*/ 6222022 w 6486480"/>
                  <a:gd name="connsiteY8" fmla="*/ 0 h 3174264"/>
                  <a:gd name="connsiteX9" fmla="*/ 6222022 w 6486480"/>
                  <a:gd name="connsiteY9" fmla="*/ 0 h 3174264"/>
                  <a:gd name="connsiteX10" fmla="*/ 6222022 w 6486480"/>
                  <a:gd name="connsiteY10" fmla="*/ 0 h 3174264"/>
                  <a:gd name="connsiteX0" fmla="*/ 0 w 6486480"/>
                  <a:gd name="connsiteY0" fmla="*/ 3174264 h 3174264"/>
                  <a:gd name="connsiteX1" fmla="*/ 1523999 w 6486480"/>
                  <a:gd name="connsiteY1" fmla="*/ 1802664 h 3174264"/>
                  <a:gd name="connsiteX2" fmla="*/ 2026540 w 6486480"/>
                  <a:gd name="connsiteY2" fmla="*/ 1627094 h 3174264"/>
                  <a:gd name="connsiteX3" fmla="*/ 2420987 w 6486480"/>
                  <a:gd name="connsiteY3" fmla="*/ 1143000 h 3174264"/>
                  <a:gd name="connsiteX4" fmla="*/ 2954386 w 6486480"/>
                  <a:gd name="connsiteY4" fmla="*/ 914400 h 3174264"/>
                  <a:gd name="connsiteX5" fmla="*/ 4877316 w 6486480"/>
                  <a:gd name="connsiteY5" fmla="*/ 914400 h 3174264"/>
                  <a:gd name="connsiteX6" fmla="*/ 5545187 w 6486480"/>
                  <a:gd name="connsiteY6" fmla="*/ 381000 h 3174264"/>
                  <a:gd name="connsiteX7" fmla="*/ 6078586 w 6486480"/>
                  <a:gd name="connsiteY7" fmla="*/ 0 h 3174264"/>
                  <a:gd name="connsiteX8" fmla="*/ 6222022 w 6486480"/>
                  <a:gd name="connsiteY8" fmla="*/ 0 h 3174264"/>
                  <a:gd name="connsiteX9" fmla="*/ 6222022 w 6486480"/>
                  <a:gd name="connsiteY9" fmla="*/ 0 h 3174264"/>
                  <a:gd name="connsiteX10" fmla="*/ 6222022 w 6486480"/>
                  <a:gd name="connsiteY10" fmla="*/ 0 h 3174264"/>
                  <a:gd name="connsiteX0" fmla="*/ 0 w 6486480"/>
                  <a:gd name="connsiteY0" fmla="*/ 3174264 h 3174264"/>
                  <a:gd name="connsiteX1" fmla="*/ 2026540 w 6486480"/>
                  <a:gd name="connsiteY1" fmla="*/ 1627094 h 3174264"/>
                  <a:gd name="connsiteX2" fmla="*/ 2420987 w 6486480"/>
                  <a:gd name="connsiteY2" fmla="*/ 1143000 h 3174264"/>
                  <a:gd name="connsiteX3" fmla="*/ 2954386 w 6486480"/>
                  <a:gd name="connsiteY3" fmla="*/ 914400 h 3174264"/>
                  <a:gd name="connsiteX4" fmla="*/ 4877316 w 6486480"/>
                  <a:gd name="connsiteY4" fmla="*/ 914400 h 3174264"/>
                  <a:gd name="connsiteX5" fmla="*/ 5545187 w 6486480"/>
                  <a:gd name="connsiteY5" fmla="*/ 381000 h 3174264"/>
                  <a:gd name="connsiteX6" fmla="*/ 6078586 w 6486480"/>
                  <a:gd name="connsiteY6" fmla="*/ 0 h 3174264"/>
                  <a:gd name="connsiteX7" fmla="*/ 6222022 w 6486480"/>
                  <a:gd name="connsiteY7" fmla="*/ 0 h 3174264"/>
                  <a:gd name="connsiteX8" fmla="*/ 6222022 w 6486480"/>
                  <a:gd name="connsiteY8" fmla="*/ 0 h 3174264"/>
                  <a:gd name="connsiteX9" fmla="*/ 6222022 w 6486480"/>
                  <a:gd name="connsiteY9" fmla="*/ 0 h 3174264"/>
                  <a:gd name="connsiteX0" fmla="*/ 0 w 6486480"/>
                  <a:gd name="connsiteY0" fmla="*/ 3174264 h 3174264"/>
                  <a:gd name="connsiteX1" fmla="*/ 1367248 w 6486480"/>
                  <a:gd name="connsiteY1" fmla="*/ 2285990 h 3174264"/>
                  <a:gd name="connsiteX2" fmla="*/ 2420987 w 6486480"/>
                  <a:gd name="connsiteY2" fmla="*/ 1143000 h 3174264"/>
                  <a:gd name="connsiteX3" fmla="*/ 2954386 w 6486480"/>
                  <a:gd name="connsiteY3" fmla="*/ 914400 h 3174264"/>
                  <a:gd name="connsiteX4" fmla="*/ 4877316 w 6486480"/>
                  <a:gd name="connsiteY4" fmla="*/ 914400 h 3174264"/>
                  <a:gd name="connsiteX5" fmla="*/ 5545187 w 6486480"/>
                  <a:gd name="connsiteY5" fmla="*/ 381000 h 3174264"/>
                  <a:gd name="connsiteX6" fmla="*/ 6078586 w 6486480"/>
                  <a:gd name="connsiteY6" fmla="*/ 0 h 3174264"/>
                  <a:gd name="connsiteX7" fmla="*/ 6222022 w 6486480"/>
                  <a:gd name="connsiteY7" fmla="*/ 0 h 3174264"/>
                  <a:gd name="connsiteX8" fmla="*/ 6222022 w 6486480"/>
                  <a:gd name="connsiteY8" fmla="*/ 0 h 3174264"/>
                  <a:gd name="connsiteX9" fmla="*/ 6222022 w 6486480"/>
                  <a:gd name="connsiteY9" fmla="*/ 0 h 3174264"/>
                  <a:gd name="connsiteX0" fmla="*/ 0 w 6486480"/>
                  <a:gd name="connsiteY0" fmla="*/ 3174264 h 3174264"/>
                  <a:gd name="connsiteX1" fmla="*/ 1367248 w 6486480"/>
                  <a:gd name="connsiteY1" fmla="*/ 2285990 h 3174264"/>
                  <a:gd name="connsiteX2" fmla="*/ 2053048 w 6486480"/>
                  <a:gd name="connsiteY2" fmla="*/ 1371590 h 3174264"/>
                  <a:gd name="connsiteX3" fmla="*/ 2954386 w 6486480"/>
                  <a:gd name="connsiteY3" fmla="*/ 914400 h 3174264"/>
                  <a:gd name="connsiteX4" fmla="*/ 4877316 w 6486480"/>
                  <a:gd name="connsiteY4" fmla="*/ 914400 h 3174264"/>
                  <a:gd name="connsiteX5" fmla="*/ 5545187 w 6486480"/>
                  <a:gd name="connsiteY5" fmla="*/ 381000 h 3174264"/>
                  <a:gd name="connsiteX6" fmla="*/ 6078586 w 6486480"/>
                  <a:gd name="connsiteY6" fmla="*/ 0 h 3174264"/>
                  <a:gd name="connsiteX7" fmla="*/ 6222022 w 6486480"/>
                  <a:gd name="connsiteY7" fmla="*/ 0 h 3174264"/>
                  <a:gd name="connsiteX8" fmla="*/ 6222022 w 6486480"/>
                  <a:gd name="connsiteY8" fmla="*/ 0 h 3174264"/>
                  <a:gd name="connsiteX9" fmla="*/ 6222022 w 6486480"/>
                  <a:gd name="connsiteY9" fmla="*/ 0 h 3174264"/>
                  <a:gd name="connsiteX0" fmla="*/ 0 w 6486480"/>
                  <a:gd name="connsiteY0" fmla="*/ 3174264 h 3174264"/>
                  <a:gd name="connsiteX1" fmla="*/ 1367248 w 6486480"/>
                  <a:gd name="connsiteY1" fmla="*/ 2285990 h 3174264"/>
                  <a:gd name="connsiteX2" fmla="*/ 2053048 w 6486480"/>
                  <a:gd name="connsiteY2" fmla="*/ 1371590 h 3174264"/>
                  <a:gd name="connsiteX3" fmla="*/ 3119848 w 6486480"/>
                  <a:gd name="connsiteY3" fmla="*/ 457190 h 3174264"/>
                  <a:gd name="connsiteX4" fmla="*/ 4877316 w 6486480"/>
                  <a:gd name="connsiteY4" fmla="*/ 914400 h 3174264"/>
                  <a:gd name="connsiteX5" fmla="*/ 5545187 w 6486480"/>
                  <a:gd name="connsiteY5" fmla="*/ 381000 h 3174264"/>
                  <a:gd name="connsiteX6" fmla="*/ 6078586 w 6486480"/>
                  <a:gd name="connsiteY6" fmla="*/ 0 h 3174264"/>
                  <a:gd name="connsiteX7" fmla="*/ 6222022 w 6486480"/>
                  <a:gd name="connsiteY7" fmla="*/ 0 h 3174264"/>
                  <a:gd name="connsiteX8" fmla="*/ 6222022 w 6486480"/>
                  <a:gd name="connsiteY8" fmla="*/ 0 h 3174264"/>
                  <a:gd name="connsiteX9" fmla="*/ 6222022 w 6486480"/>
                  <a:gd name="connsiteY9" fmla="*/ 0 h 3174264"/>
                  <a:gd name="connsiteX0" fmla="*/ 0 w 6486480"/>
                  <a:gd name="connsiteY0" fmla="*/ 3553033 h 3553033"/>
                  <a:gd name="connsiteX1" fmla="*/ 1367248 w 6486480"/>
                  <a:gd name="connsiteY1" fmla="*/ 2664759 h 3553033"/>
                  <a:gd name="connsiteX2" fmla="*/ 2053048 w 6486480"/>
                  <a:gd name="connsiteY2" fmla="*/ 1750359 h 3553033"/>
                  <a:gd name="connsiteX3" fmla="*/ 3119848 w 6486480"/>
                  <a:gd name="connsiteY3" fmla="*/ 835959 h 3553033"/>
                  <a:gd name="connsiteX4" fmla="*/ 4491448 w 6486480"/>
                  <a:gd name="connsiteY4" fmla="*/ 73959 h 3553033"/>
                  <a:gd name="connsiteX5" fmla="*/ 5545187 w 6486480"/>
                  <a:gd name="connsiteY5" fmla="*/ 759769 h 3553033"/>
                  <a:gd name="connsiteX6" fmla="*/ 6078586 w 6486480"/>
                  <a:gd name="connsiteY6" fmla="*/ 378769 h 3553033"/>
                  <a:gd name="connsiteX7" fmla="*/ 6222022 w 6486480"/>
                  <a:gd name="connsiteY7" fmla="*/ 378769 h 3553033"/>
                  <a:gd name="connsiteX8" fmla="*/ 6222022 w 6486480"/>
                  <a:gd name="connsiteY8" fmla="*/ 378769 h 3553033"/>
                  <a:gd name="connsiteX9" fmla="*/ 6222022 w 6486480"/>
                  <a:gd name="connsiteY9" fmla="*/ 378769 h 3553033"/>
                  <a:gd name="connsiteX0" fmla="*/ 0 w 6486480"/>
                  <a:gd name="connsiteY0" fmla="*/ 3553033 h 3553033"/>
                  <a:gd name="connsiteX1" fmla="*/ 1367248 w 6486480"/>
                  <a:gd name="connsiteY1" fmla="*/ 2664759 h 3553033"/>
                  <a:gd name="connsiteX2" fmla="*/ 2053048 w 6486480"/>
                  <a:gd name="connsiteY2" fmla="*/ 1750359 h 3553033"/>
                  <a:gd name="connsiteX3" fmla="*/ 3119848 w 6486480"/>
                  <a:gd name="connsiteY3" fmla="*/ 835959 h 3553033"/>
                  <a:gd name="connsiteX4" fmla="*/ 4491448 w 6486480"/>
                  <a:gd name="connsiteY4" fmla="*/ 73959 h 3553033"/>
                  <a:gd name="connsiteX5" fmla="*/ 5482048 w 6486480"/>
                  <a:gd name="connsiteY5" fmla="*/ 759760 h 3553033"/>
                  <a:gd name="connsiteX6" fmla="*/ 6078586 w 6486480"/>
                  <a:gd name="connsiteY6" fmla="*/ 378769 h 3553033"/>
                  <a:gd name="connsiteX7" fmla="*/ 6222022 w 6486480"/>
                  <a:gd name="connsiteY7" fmla="*/ 378769 h 3553033"/>
                  <a:gd name="connsiteX8" fmla="*/ 6222022 w 6486480"/>
                  <a:gd name="connsiteY8" fmla="*/ 378769 h 3553033"/>
                  <a:gd name="connsiteX9" fmla="*/ 6222022 w 6486480"/>
                  <a:gd name="connsiteY9" fmla="*/ 378769 h 3553033"/>
                  <a:gd name="connsiteX0" fmla="*/ 0 w 6486480"/>
                  <a:gd name="connsiteY0" fmla="*/ 3555272 h 3555272"/>
                  <a:gd name="connsiteX1" fmla="*/ 1367248 w 6486480"/>
                  <a:gd name="connsiteY1" fmla="*/ 2666998 h 3555272"/>
                  <a:gd name="connsiteX2" fmla="*/ 2053048 w 6486480"/>
                  <a:gd name="connsiteY2" fmla="*/ 1752598 h 3555272"/>
                  <a:gd name="connsiteX3" fmla="*/ 3119848 w 6486480"/>
                  <a:gd name="connsiteY3" fmla="*/ 838198 h 3555272"/>
                  <a:gd name="connsiteX4" fmla="*/ 4491448 w 6486480"/>
                  <a:gd name="connsiteY4" fmla="*/ 76198 h 3555272"/>
                  <a:gd name="connsiteX5" fmla="*/ 6078586 w 6486480"/>
                  <a:gd name="connsiteY5" fmla="*/ 381008 h 3555272"/>
                  <a:gd name="connsiteX6" fmla="*/ 6222022 w 6486480"/>
                  <a:gd name="connsiteY6" fmla="*/ 381008 h 3555272"/>
                  <a:gd name="connsiteX7" fmla="*/ 6222022 w 6486480"/>
                  <a:gd name="connsiteY7" fmla="*/ 381008 h 3555272"/>
                  <a:gd name="connsiteX8" fmla="*/ 6222022 w 6486480"/>
                  <a:gd name="connsiteY8" fmla="*/ 381008 h 3555272"/>
                  <a:gd name="connsiteX0" fmla="*/ 0 w 6499542"/>
                  <a:gd name="connsiteY0" fmla="*/ 3555272 h 3555272"/>
                  <a:gd name="connsiteX1" fmla="*/ 1367248 w 6499542"/>
                  <a:gd name="connsiteY1" fmla="*/ 2666998 h 3555272"/>
                  <a:gd name="connsiteX2" fmla="*/ 2053048 w 6499542"/>
                  <a:gd name="connsiteY2" fmla="*/ 1752598 h 3555272"/>
                  <a:gd name="connsiteX3" fmla="*/ 3119848 w 6499542"/>
                  <a:gd name="connsiteY3" fmla="*/ 838198 h 3555272"/>
                  <a:gd name="connsiteX4" fmla="*/ 4491448 w 6499542"/>
                  <a:gd name="connsiteY4" fmla="*/ 76198 h 3555272"/>
                  <a:gd name="connsiteX5" fmla="*/ 6091648 w 6499542"/>
                  <a:gd name="connsiteY5" fmla="*/ 380999 h 3555272"/>
                  <a:gd name="connsiteX6" fmla="*/ 6222022 w 6499542"/>
                  <a:gd name="connsiteY6" fmla="*/ 381008 h 3555272"/>
                  <a:gd name="connsiteX7" fmla="*/ 6222022 w 6499542"/>
                  <a:gd name="connsiteY7" fmla="*/ 381008 h 3555272"/>
                  <a:gd name="connsiteX8" fmla="*/ 6222022 w 6499542"/>
                  <a:gd name="connsiteY8" fmla="*/ 381008 h 3555272"/>
                  <a:gd name="connsiteX0" fmla="*/ 0 w 6222022"/>
                  <a:gd name="connsiteY0" fmla="*/ 3555272 h 3555272"/>
                  <a:gd name="connsiteX1" fmla="*/ 1367248 w 6222022"/>
                  <a:gd name="connsiteY1" fmla="*/ 2666998 h 3555272"/>
                  <a:gd name="connsiteX2" fmla="*/ 2053048 w 6222022"/>
                  <a:gd name="connsiteY2" fmla="*/ 1752598 h 3555272"/>
                  <a:gd name="connsiteX3" fmla="*/ 3119848 w 6222022"/>
                  <a:gd name="connsiteY3" fmla="*/ 838198 h 3555272"/>
                  <a:gd name="connsiteX4" fmla="*/ 4491448 w 6222022"/>
                  <a:gd name="connsiteY4" fmla="*/ 76198 h 3555272"/>
                  <a:gd name="connsiteX5" fmla="*/ 6222022 w 6222022"/>
                  <a:gd name="connsiteY5" fmla="*/ 381008 h 3555272"/>
                  <a:gd name="connsiteX6" fmla="*/ 6222022 w 6222022"/>
                  <a:gd name="connsiteY6" fmla="*/ 381008 h 3555272"/>
                  <a:gd name="connsiteX7" fmla="*/ 6222022 w 6222022"/>
                  <a:gd name="connsiteY7" fmla="*/ 381008 h 3555272"/>
                  <a:gd name="connsiteX0" fmla="*/ 0 w 6320248"/>
                  <a:gd name="connsiteY0" fmla="*/ 3555273 h 3555273"/>
                  <a:gd name="connsiteX1" fmla="*/ 1367248 w 6320248"/>
                  <a:gd name="connsiteY1" fmla="*/ 2666999 h 3555273"/>
                  <a:gd name="connsiteX2" fmla="*/ 2053048 w 6320248"/>
                  <a:gd name="connsiteY2" fmla="*/ 1752599 h 3555273"/>
                  <a:gd name="connsiteX3" fmla="*/ 3119848 w 6320248"/>
                  <a:gd name="connsiteY3" fmla="*/ 838199 h 3555273"/>
                  <a:gd name="connsiteX4" fmla="*/ 4491448 w 6320248"/>
                  <a:gd name="connsiteY4" fmla="*/ 76199 h 3555273"/>
                  <a:gd name="connsiteX5" fmla="*/ 6222022 w 6320248"/>
                  <a:gd name="connsiteY5" fmla="*/ 381009 h 3555273"/>
                  <a:gd name="connsiteX6" fmla="*/ 6222022 w 6320248"/>
                  <a:gd name="connsiteY6" fmla="*/ 381009 h 3555273"/>
                  <a:gd name="connsiteX7" fmla="*/ 6320248 w 6320248"/>
                  <a:gd name="connsiteY7" fmla="*/ 0 h 3555273"/>
                  <a:gd name="connsiteX0" fmla="*/ 0 w 6320248"/>
                  <a:gd name="connsiteY0" fmla="*/ 3555273 h 3555273"/>
                  <a:gd name="connsiteX1" fmla="*/ 1367248 w 6320248"/>
                  <a:gd name="connsiteY1" fmla="*/ 2666999 h 3555273"/>
                  <a:gd name="connsiteX2" fmla="*/ 2053048 w 6320248"/>
                  <a:gd name="connsiteY2" fmla="*/ 1752599 h 3555273"/>
                  <a:gd name="connsiteX3" fmla="*/ 3119848 w 6320248"/>
                  <a:gd name="connsiteY3" fmla="*/ 838199 h 3555273"/>
                  <a:gd name="connsiteX4" fmla="*/ 4491448 w 6320248"/>
                  <a:gd name="connsiteY4" fmla="*/ 76199 h 3555273"/>
                  <a:gd name="connsiteX5" fmla="*/ 6222022 w 6320248"/>
                  <a:gd name="connsiteY5" fmla="*/ 381009 h 3555273"/>
                  <a:gd name="connsiteX6" fmla="*/ 6320248 w 6320248"/>
                  <a:gd name="connsiteY6" fmla="*/ 0 h 3555273"/>
                  <a:gd name="connsiteX0" fmla="*/ 0 w 6320248"/>
                  <a:gd name="connsiteY0" fmla="*/ 3618774 h 3618774"/>
                  <a:gd name="connsiteX1" fmla="*/ 1367248 w 6320248"/>
                  <a:gd name="connsiteY1" fmla="*/ 2730500 h 3618774"/>
                  <a:gd name="connsiteX2" fmla="*/ 2053048 w 6320248"/>
                  <a:gd name="connsiteY2" fmla="*/ 1816100 h 3618774"/>
                  <a:gd name="connsiteX3" fmla="*/ 3119848 w 6320248"/>
                  <a:gd name="connsiteY3" fmla="*/ 901700 h 3618774"/>
                  <a:gd name="connsiteX4" fmla="*/ 4491448 w 6320248"/>
                  <a:gd name="connsiteY4" fmla="*/ 139700 h 3618774"/>
                  <a:gd name="connsiteX5" fmla="*/ 6320248 w 6320248"/>
                  <a:gd name="connsiteY5" fmla="*/ 63501 h 3618774"/>
                  <a:gd name="connsiteX0" fmla="*/ 0 w 6320248"/>
                  <a:gd name="connsiteY0" fmla="*/ 3618774 h 3618774"/>
                  <a:gd name="connsiteX1" fmla="*/ 1367248 w 6320248"/>
                  <a:gd name="connsiteY1" fmla="*/ 2730500 h 3618774"/>
                  <a:gd name="connsiteX2" fmla="*/ 2053048 w 6320248"/>
                  <a:gd name="connsiteY2" fmla="*/ 1816100 h 3618774"/>
                  <a:gd name="connsiteX3" fmla="*/ 3119848 w 6320248"/>
                  <a:gd name="connsiteY3" fmla="*/ 901700 h 3618774"/>
                  <a:gd name="connsiteX4" fmla="*/ 4491448 w 6320248"/>
                  <a:gd name="connsiteY4" fmla="*/ 139700 h 3618774"/>
                  <a:gd name="connsiteX5" fmla="*/ 6320248 w 6320248"/>
                  <a:gd name="connsiteY5" fmla="*/ 63501 h 3618774"/>
                  <a:gd name="connsiteX0" fmla="*/ 0 w 6320248"/>
                  <a:gd name="connsiteY0" fmla="*/ 3618774 h 3618774"/>
                  <a:gd name="connsiteX1" fmla="*/ 1367248 w 6320248"/>
                  <a:gd name="connsiteY1" fmla="*/ 2730500 h 3618774"/>
                  <a:gd name="connsiteX2" fmla="*/ 2053048 w 6320248"/>
                  <a:gd name="connsiteY2" fmla="*/ 1816100 h 3618774"/>
                  <a:gd name="connsiteX3" fmla="*/ 3119848 w 6320248"/>
                  <a:gd name="connsiteY3" fmla="*/ 901700 h 3618774"/>
                  <a:gd name="connsiteX4" fmla="*/ 4491448 w 6320248"/>
                  <a:gd name="connsiteY4" fmla="*/ 139700 h 3618774"/>
                  <a:gd name="connsiteX5" fmla="*/ 6320248 w 6320248"/>
                  <a:gd name="connsiteY5" fmla="*/ 63501 h 3618774"/>
                  <a:gd name="connsiteX0" fmla="*/ 0 w 6320248"/>
                  <a:gd name="connsiteY0" fmla="*/ 3618774 h 3618774"/>
                  <a:gd name="connsiteX1" fmla="*/ 1367248 w 6320248"/>
                  <a:gd name="connsiteY1" fmla="*/ 2730500 h 3618774"/>
                  <a:gd name="connsiteX2" fmla="*/ 2053048 w 6320248"/>
                  <a:gd name="connsiteY2" fmla="*/ 1816100 h 3618774"/>
                  <a:gd name="connsiteX3" fmla="*/ 3119848 w 6320248"/>
                  <a:gd name="connsiteY3" fmla="*/ 901700 h 3618774"/>
                  <a:gd name="connsiteX4" fmla="*/ 4491448 w 6320248"/>
                  <a:gd name="connsiteY4" fmla="*/ 139700 h 3618774"/>
                  <a:gd name="connsiteX5" fmla="*/ 6320248 w 6320248"/>
                  <a:gd name="connsiteY5" fmla="*/ 63501 h 3618774"/>
                  <a:gd name="connsiteX0" fmla="*/ 0 w 6320248"/>
                  <a:gd name="connsiteY0" fmla="*/ 3618774 h 3699329"/>
                  <a:gd name="connsiteX1" fmla="*/ 1367248 w 6320248"/>
                  <a:gd name="connsiteY1" fmla="*/ 2730500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2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2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2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2 h 3699329"/>
                  <a:gd name="connsiteX3" fmla="*/ 3119848 w 6320248"/>
                  <a:gd name="connsiteY3" fmla="*/ 901702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2 h 3699329"/>
                  <a:gd name="connsiteX3" fmla="*/ 3119848 w 6320248"/>
                  <a:gd name="connsiteY3" fmla="*/ 901702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2 h 3699329"/>
                  <a:gd name="connsiteX3" fmla="*/ 3119848 w 6320248"/>
                  <a:gd name="connsiteY3" fmla="*/ 901702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129248 w 6320248"/>
                  <a:gd name="connsiteY2" fmla="*/ 1816102 h 3699329"/>
                  <a:gd name="connsiteX3" fmla="*/ 3119848 w 6320248"/>
                  <a:gd name="connsiteY3" fmla="*/ 901702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129248 w 6320248"/>
                  <a:gd name="connsiteY2" fmla="*/ 1816102 h 3699329"/>
                  <a:gd name="connsiteX3" fmla="*/ 3119848 w 6320248"/>
                  <a:gd name="connsiteY3" fmla="*/ 901702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129248 w 6320248"/>
                  <a:gd name="connsiteY2" fmla="*/ 1816102 h 3699329"/>
                  <a:gd name="connsiteX3" fmla="*/ 3119848 w 6320248"/>
                  <a:gd name="connsiteY3" fmla="*/ 901702 h 3699329"/>
                  <a:gd name="connsiteX4" fmla="*/ 4491448 w 6320248"/>
                  <a:gd name="connsiteY4" fmla="*/ 139700 h 3699329"/>
                  <a:gd name="connsiteX5" fmla="*/ 6320248 w 6320248"/>
                  <a:gd name="connsiteY5" fmla="*/ 63501 h 3699329"/>
                  <a:gd name="connsiteX0" fmla="*/ 1233586 w 38703628"/>
                  <a:gd name="connsiteY0" fmla="*/ 3622403 h 3702958"/>
                  <a:gd name="connsiteX1" fmla="*/ 2600834 w 38703628"/>
                  <a:gd name="connsiteY1" fmla="*/ 2734131 h 3702958"/>
                  <a:gd name="connsiteX2" fmla="*/ 3362834 w 38703628"/>
                  <a:gd name="connsiteY2" fmla="*/ 1819731 h 3702958"/>
                  <a:gd name="connsiteX3" fmla="*/ 4353434 w 38703628"/>
                  <a:gd name="connsiteY3" fmla="*/ 905331 h 3702958"/>
                  <a:gd name="connsiteX4" fmla="*/ 5725034 w 38703628"/>
                  <a:gd name="connsiteY4" fmla="*/ 143329 h 3702958"/>
                  <a:gd name="connsiteX5" fmla="*/ 38703628 w 38703628"/>
                  <a:gd name="connsiteY5" fmla="*/ 45358 h 3702958"/>
                  <a:gd name="connsiteX0" fmla="*/ 1210569 w 38680611"/>
                  <a:gd name="connsiteY0" fmla="*/ 3644174 h 3724729"/>
                  <a:gd name="connsiteX1" fmla="*/ 2577817 w 38680611"/>
                  <a:gd name="connsiteY1" fmla="*/ 2755902 h 3724729"/>
                  <a:gd name="connsiteX2" fmla="*/ 3339817 w 38680611"/>
                  <a:gd name="connsiteY2" fmla="*/ 1841502 h 3724729"/>
                  <a:gd name="connsiteX3" fmla="*/ 4330417 w 38680611"/>
                  <a:gd name="connsiteY3" fmla="*/ 927102 h 3724729"/>
                  <a:gd name="connsiteX4" fmla="*/ 5725032 w 38680611"/>
                  <a:gd name="connsiteY4" fmla="*/ 143329 h 3724729"/>
                  <a:gd name="connsiteX5" fmla="*/ 38680611 w 38680611"/>
                  <a:gd name="connsiteY5" fmla="*/ 67129 h 3724729"/>
                  <a:gd name="connsiteX0" fmla="*/ 0 w 37470042"/>
                  <a:gd name="connsiteY0" fmla="*/ 3644174 h 3724729"/>
                  <a:gd name="connsiteX1" fmla="*/ 1367248 w 37470042"/>
                  <a:gd name="connsiteY1" fmla="*/ 2755902 h 3724729"/>
                  <a:gd name="connsiteX2" fmla="*/ 2129248 w 37470042"/>
                  <a:gd name="connsiteY2" fmla="*/ 1841502 h 3724729"/>
                  <a:gd name="connsiteX3" fmla="*/ 3119848 w 37470042"/>
                  <a:gd name="connsiteY3" fmla="*/ 927102 h 3724729"/>
                  <a:gd name="connsiteX4" fmla="*/ 4514463 w 37470042"/>
                  <a:gd name="connsiteY4" fmla="*/ 143329 h 3724729"/>
                  <a:gd name="connsiteX5" fmla="*/ 37470042 w 37470042"/>
                  <a:gd name="connsiteY5" fmla="*/ 67129 h 3724729"/>
                  <a:gd name="connsiteX0" fmla="*/ 0 w 37470042"/>
                  <a:gd name="connsiteY0" fmla="*/ 3644173 h 3724728"/>
                  <a:gd name="connsiteX1" fmla="*/ 1367248 w 37470042"/>
                  <a:gd name="connsiteY1" fmla="*/ 2755901 h 3724728"/>
                  <a:gd name="connsiteX2" fmla="*/ 2129248 w 37470042"/>
                  <a:gd name="connsiteY2" fmla="*/ 1841501 h 3724728"/>
                  <a:gd name="connsiteX3" fmla="*/ 3119848 w 37470042"/>
                  <a:gd name="connsiteY3" fmla="*/ 927101 h 3724728"/>
                  <a:gd name="connsiteX4" fmla="*/ 4514457 w 37470042"/>
                  <a:gd name="connsiteY4" fmla="*/ 143329 h 3724728"/>
                  <a:gd name="connsiteX5" fmla="*/ 37470042 w 37470042"/>
                  <a:gd name="connsiteY5" fmla="*/ 67128 h 3724728"/>
                  <a:gd name="connsiteX0" fmla="*/ 0 w 37470042"/>
                  <a:gd name="connsiteY0" fmla="*/ 3644174 h 3724729"/>
                  <a:gd name="connsiteX1" fmla="*/ 1367248 w 37470042"/>
                  <a:gd name="connsiteY1" fmla="*/ 2755902 h 3724729"/>
                  <a:gd name="connsiteX2" fmla="*/ 2129248 w 37470042"/>
                  <a:gd name="connsiteY2" fmla="*/ 1841502 h 3724729"/>
                  <a:gd name="connsiteX3" fmla="*/ 3119848 w 37470042"/>
                  <a:gd name="connsiteY3" fmla="*/ 927102 h 3724729"/>
                  <a:gd name="connsiteX4" fmla="*/ 4514457 w 37470042"/>
                  <a:gd name="connsiteY4" fmla="*/ 143329 h 3724729"/>
                  <a:gd name="connsiteX5" fmla="*/ 37470042 w 37470042"/>
                  <a:gd name="connsiteY5" fmla="*/ 67129 h 3724729"/>
                  <a:gd name="connsiteX0" fmla="*/ 1210575 w 38680617"/>
                  <a:gd name="connsiteY0" fmla="*/ 3644174 h 3724729"/>
                  <a:gd name="connsiteX1" fmla="*/ 2577823 w 38680617"/>
                  <a:gd name="connsiteY1" fmla="*/ 2755902 h 3724729"/>
                  <a:gd name="connsiteX2" fmla="*/ 3339823 w 38680617"/>
                  <a:gd name="connsiteY2" fmla="*/ 1841502 h 3724729"/>
                  <a:gd name="connsiteX3" fmla="*/ 4330423 w 38680617"/>
                  <a:gd name="connsiteY3" fmla="*/ 927102 h 3724729"/>
                  <a:gd name="connsiteX4" fmla="*/ 5725032 w 38680617"/>
                  <a:gd name="connsiteY4" fmla="*/ 143329 h 3724729"/>
                  <a:gd name="connsiteX5" fmla="*/ 38680617 w 38680617"/>
                  <a:gd name="connsiteY5" fmla="*/ 67129 h 3724729"/>
                  <a:gd name="connsiteX0" fmla="*/ 0 w 37470042"/>
                  <a:gd name="connsiteY0" fmla="*/ 3644174 h 3724729"/>
                  <a:gd name="connsiteX1" fmla="*/ 1367248 w 37470042"/>
                  <a:gd name="connsiteY1" fmla="*/ 2755902 h 3724729"/>
                  <a:gd name="connsiteX2" fmla="*/ 2129248 w 37470042"/>
                  <a:gd name="connsiteY2" fmla="*/ 1841502 h 3724729"/>
                  <a:gd name="connsiteX3" fmla="*/ 3119848 w 37470042"/>
                  <a:gd name="connsiteY3" fmla="*/ 927102 h 3724729"/>
                  <a:gd name="connsiteX4" fmla="*/ 4514457 w 37470042"/>
                  <a:gd name="connsiteY4" fmla="*/ 143329 h 3724729"/>
                  <a:gd name="connsiteX5" fmla="*/ 37470042 w 37470042"/>
                  <a:gd name="connsiteY5" fmla="*/ 67129 h 3724729"/>
                  <a:gd name="connsiteX0" fmla="*/ 0 w 37470042"/>
                  <a:gd name="connsiteY0" fmla="*/ 3631474 h 3712029"/>
                  <a:gd name="connsiteX1" fmla="*/ 1367248 w 37470042"/>
                  <a:gd name="connsiteY1" fmla="*/ 2743202 h 3712029"/>
                  <a:gd name="connsiteX2" fmla="*/ 2129248 w 37470042"/>
                  <a:gd name="connsiteY2" fmla="*/ 1828802 h 3712029"/>
                  <a:gd name="connsiteX3" fmla="*/ 3119848 w 37470042"/>
                  <a:gd name="connsiteY3" fmla="*/ 914402 h 3712029"/>
                  <a:gd name="connsiteX4" fmla="*/ 4514457 w 37470042"/>
                  <a:gd name="connsiteY4" fmla="*/ 130629 h 3712029"/>
                  <a:gd name="connsiteX5" fmla="*/ 7223135 w 37470042"/>
                  <a:gd name="connsiteY5" fmla="*/ 130630 h 3712029"/>
                  <a:gd name="connsiteX6" fmla="*/ 37470042 w 37470042"/>
                  <a:gd name="connsiteY6" fmla="*/ 54429 h 3712029"/>
                  <a:gd name="connsiteX0" fmla="*/ 0 w 37470042"/>
                  <a:gd name="connsiteY0" fmla="*/ 3631474 h 3712029"/>
                  <a:gd name="connsiteX1" fmla="*/ 1367248 w 37470042"/>
                  <a:gd name="connsiteY1" fmla="*/ 2743202 h 3712029"/>
                  <a:gd name="connsiteX2" fmla="*/ 2129248 w 37470042"/>
                  <a:gd name="connsiteY2" fmla="*/ 1828802 h 3712029"/>
                  <a:gd name="connsiteX3" fmla="*/ 3119848 w 37470042"/>
                  <a:gd name="connsiteY3" fmla="*/ 914402 h 3712029"/>
                  <a:gd name="connsiteX4" fmla="*/ 4514457 w 37470042"/>
                  <a:gd name="connsiteY4" fmla="*/ 130629 h 3712029"/>
                  <a:gd name="connsiteX5" fmla="*/ 7223135 w 37470042"/>
                  <a:gd name="connsiteY5" fmla="*/ 130630 h 3712029"/>
                  <a:gd name="connsiteX6" fmla="*/ 6887773 w 37470042"/>
                  <a:gd name="connsiteY6" fmla="*/ 113213 h 3712029"/>
                  <a:gd name="connsiteX7" fmla="*/ 37470042 w 37470042"/>
                  <a:gd name="connsiteY7" fmla="*/ 54429 h 3712029"/>
                  <a:gd name="connsiteX0" fmla="*/ 0 w 37470042"/>
                  <a:gd name="connsiteY0" fmla="*/ 3577045 h 3657600"/>
                  <a:gd name="connsiteX1" fmla="*/ 1367248 w 37470042"/>
                  <a:gd name="connsiteY1" fmla="*/ 2688773 h 3657600"/>
                  <a:gd name="connsiteX2" fmla="*/ 2129248 w 37470042"/>
                  <a:gd name="connsiteY2" fmla="*/ 1774373 h 3657600"/>
                  <a:gd name="connsiteX3" fmla="*/ 3119848 w 37470042"/>
                  <a:gd name="connsiteY3" fmla="*/ 859973 h 3657600"/>
                  <a:gd name="connsiteX4" fmla="*/ 4514457 w 37470042"/>
                  <a:gd name="connsiteY4" fmla="*/ 152401 h 3657600"/>
                  <a:gd name="connsiteX5" fmla="*/ 7223135 w 37470042"/>
                  <a:gd name="connsiteY5" fmla="*/ 76201 h 3657600"/>
                  <a:gd name="connsiteX6" fmla="*/ 6887773 w 37470042"/>
                  <a:gd name="connsiteY6" fmla="*/ 58784 h 3657600"/>
                  <a:gd name="connsiteX7" fmla="*/ 37470042 w 37470042"/>
                  <a:gd name="connsiteY7" fmla="*/ 0 h 3657600"/>
                  <a:gd name="connsiteX0" fmla="*/ 0 w 37470042"/>
                  <a:gd name="connsiteY0" fmla="*/ 3577045 h 3657600"/>
                  <a:gd name="connsiteX1" fmla="*/ 1367248 w 37470042"/>
                  <a:gd name="connsiteY1" fmla="*/ 2688773 h 3657600"/>
                  <a:gd name="connsiteX2" fmla="*/ 2129248 w 37470042"/>
                  <a:gd name="connsiteY2" fmla="*/ 1774373 h 3657600"/>
                  <a:gd name="connsiteX3" fmla="*/ 3119848 w 37470042"/>
                  <a:gd name="connsiteY3" fmla="*/ 859973 h 3657600"/>
                  <a:gd name="connsiteX4" fmla="*/ 4514457 w 37470042"/>
                  <a:gd name="connsiteY4" fmla="*/ 152401 h 3657600"/>
                  <a:gd name="connsiteX5" fmla="*/ 7223135 w 37470042"/>
                  <a:gd name="connsiteY5" fmla="*/ 76201 h 3657600"/>
                  <a:gd name="connsiteX6" fmla="*/ 6771688 w 37470042"/>
                  <a:gd name="connsiteY6" fmla="*/ 76200 h 3657600"/>
                  <a:gd name="connsiteX7" fmla="*/ 37470042 w 37470042"/>
                  <a:gd name="connsiteY7" fmla="*/ 0 h 3657600"/>
                  <a:gd name="connsiteX0" fmla="*/ 0 w 37470042"/>
                  <a:gd name="connsiteY0" fmla="*/ 3577045 h 3657600"/>
                  <a:gd name="connsiteX1" fmla="*/ 1367248 w 37470042"/>
                  <a:gd name="connsiteY1" fmla="*/ 2688773 h 3657600"/>
                  <a:gd name="connsiteX2" fmla="*/ 2129248 w 37470042"/>
                  <a:gd name="connsiteY2" fmla="*/ 1774373 h 3657600"/>
                  <a:gd name="connsiteX3" fmla="*/ 3119848 w 37470042"/>
                  <a:gd name="connsiteY3" fmla="*/ 859973 h 3657600"/>
                  <a:gd name="connsiteX4" fmla="*/ 4514457 w 37470042"/>
                  <a:gd name="connsiteY4" fmla="*/ 152401 h 3657600"/>
                  <a:gd name="connsiteX5" fmla="*/ 7223135 w 37470042"/>
                  <a:gd name="connsiteY5" fmla="*/ 76201 h 3657600"/>
                  <a:gd name="connsiteX6" fmla="*/ 37470042 w 37470042"/>
                  <a:gd name="connsiteY6" fmla="*/ 0 h 3657600"/>
                  <a:gd name="connsiteX0" fmla="*/ 0 w 37470042"/>
                  <a:gd name="connsiteY0" fmla="*/ 3577045 h 3657600"/>
                  <a:gd name="connsiteX1" fmla="*/ 1367248 w 37470042"/>
                  <a:gd name="connsiteY1" fmla="*/ 2688773 h 3657600"/>
                  <a:gd name="connsiteX2" fmla="*/ 2129248 w 37470042"/>
                  <a:gd name="connsiteY2" fmla="*/ 1774373 h 3657600"/>
                  <a:gd name="connsiteX3" fmla="*/ 3119848 w 37470042"/>
                  <a:gd name="connsiteY3" fmla="*/ 859973 h 3657600"/>
                  <a:gd name="connsiteX4" fmla="*/ 4514457 w 37470042"/>
                  <a:gd name="connsiteY4" fmla="*/ 152401 h 3657600"/>
                  <a:gd name="connsiteX5" fmla="*/ 7223135 w 37470042"/>
                  <a:gd name="connsiteY5" fmla="*/ 0 h 3657600"/>
                  <a:gd name="connsiteX6" fmla="*/ 37470042 w 37470042"/>
                  <a:gd name="connsiteY6" fmla="*/ 0 h 3657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470042" h="3657600">
                    <a:moveTo>
                      <a:pt x="0" y="3577045"/>
                    </a:moveTo>
                    <a:cubicBezTo>
                      <a:pt x="847635" y="3657600"/>
                      <a:pt x="1029790" y="3069772"/>
                      <a:pt x="1367248" y="2688773"/>
                    </a:cubicBezTo>
                    <a:cubicBezTo>
                      <a:pt x="1730832" y="2268585"/>
                      <a:pt x="1837148" y="2079173"/>
                      <a:pt x="2129248" y="1774373"/>
                    </a:cubicBezTo>
                    <a:cubicBezTo>
                      <a:pt x="2421348" y="1469573"/>
                      <a:pt x="2722313" y="1130302"/>
                      <a:pt x="3119848" y="859973"/>
                    </a:cubicBezTo>
                    <a:cubicBezTo>
                      <a:pt x="3517383" y="589644"/>
                      <a:pt x="3830576" y="295730"/>
                      <a:pt x="4514457" y="152401"/>
                    </a:cubicBezTo>
                    <a:cubicBezTo>
                      <a:pt x="5198338" y="9072"/>
                      <a:pt x="6827582" y="2903"/>
                      <a:pt x="7223135" y="0"/>
                    </a:cubicBezTo>
                    <a:lnTo>
                      <a:pt x="37470042" y="0"/>
                    </a:lnTo>
                  </a:path>
                </a:pathLst>
              </a:custGeom>
              <a:ln w="444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sp>
        <p:nvSpPr>
          <p:cNvPr id="28" name="TextBox 27"/>
          <p:cNvSpPr txBox="1"/>
          <p:nvPr/>
        </p:nvSpPr>
        <p:spPr>
          <a:xfrm>
            <a:off x="4822370" y="4382594"/>
            <a:ext cx="3429000" cy="1200329"/>
          </a:xfrm>
          <a:prstGeom prst="rect">
            <a:avLst/>
          </a:prstGeom>
          <a:noFill/>
        </p:spPr>
        <p:txBody>
          <a:bodyPr wrap="square" rtlCol="0">
            <a:spAutoFit/>
          </a:bodyPr>
          <a:lstStyle/>
          <a:p>
            <a:r>
              <a:rPr lang="en-US" smtClean="0"/>
              <a:t>Amost all elements are like copper:  3</a:t>
            </a:r>
            <a:r>
              <a:rPr lang="en-US" i="1" smtClean="0"/>
              <a:t>R</a:t>
            </a:r>
            <a:r>
              <a:rPr lang="en-US" smtClean="0"/>
              <a:t> at room temperature.  </a:t>
            </a:r>
            <a:r>
              <a:rPr lang="en-US" smtClean="0">
                <a:solidFill>
                  <a:srgbClr val="FFFF00"/>
                </a:solidFill>
              </a:rPr>
              <a:t>What’s so special about diamond?</a:t>
            </a:r>
          </a:p>
          <a:p>
            <a:r>
              <a:rPr lang="en-US" smtClean="0"/>
              <a:t>It took Einstein to figure it out…</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smtClean="0">
                <a:solidFill>
                  <a:srgbClr val="FFFF00"/>
                </a:solidFill>
              </a:rPr>
              <a:t>Einstein Solves the Puzzle</a:t>
            </a:r>
            <a:endParaRPr lang="en-US">
              <a:solidFill>
                <a:srgbClr val="FFFF00"/>
              </a:solidFill>
            </a:endParaRPr>
          </a:p>
        </p:txBody>
      </p:sp>
      <p:sp>
        <p:nvSpPr>
          <p:cNvPr id="3" name="Content Placeholder 2"/>
          <p:cNvSpPr>
            <a:spLocks noGrp="1"/>
          </p:cNvSpPr>
          <p:nvPr>
            <p:ph sz="half" idx="1"/>
          </p:nvPr>
        </p:nvSpPr>
        <p:spPr>
          <a:xfrm>
            <a:off x="0" y="1295400"/>
            <a:ext cx="7010400" cy="5334000"/>
          </a:xfrm>
        </p:spPr>
        <p:txBody>
          <a:bodyPr>
            <a:normAutofit lnSpcReduction="10000"/>
          </a:bodyPr>
          <a:lstStyle/>
          <a:p>
            <a:r>
              <a:rPr lang="en-US" sz="2400" smtClean="0">
                <a:solidFill>
                  <a:schemeClr val="bg1"/>
                </a:solidFill>
              </a:rPr>
              <a:t>Einstein</a:t>
            </a:r>
            <a:r>
              <a:rPr lang="en-US" sz="2400" smtClean="0">
                <a:solidFill>
                  <a:srgbClr val="FF0000"/>
                </a:solidFill>
              </a:rPr>
              <a:t> </a:t>
            </a:r>
            <a:r>
              <a:rPr lang="en-US" sz="2400" smtClean="0">
                <a:solidFill>
                  <a:schemeClr val="bg1"/>
                </a:solidFill>
              </a:rPr>
              <a:t>assumed each atom was basically a 3D mass-on-a-spring oscillator. </a:t>
            </a:r>
          </a:p>
          <a:p>
            <a:r>
              <a:rPr lang="en-US" sz="2400" smtClean="0">
                <a:solidFill>
                  <a:schemeClr val="bg1"/>
                </a:solidFill>
              </a:rPr>
              <a:t>The difference with </a:t>
            </a:r>
            <a:r>
              <a:rPr lang="en-US" sz="2400" smtClean="0">
                <a:solidFill>
                  <a:srgbClr val="FFFF00"/>
                </a:solidFill>
              </a:rPr>
              <a:t>diamond</a:t>
            </a:r>
            <a:r>
              <a:rPr lang="en-US" sz="2400" smtClean="0">
                <a:solidFill>
                  <a:schemeClr val="bg1"/>
                </a:solidFill>
              </a:rPr>
              <a:t> is that its masses are quite small (carbon) and its springs are very strong—diamond is </a:t>
            </a:r>
            <a:r>
              <a:rPr lang="en-US" sz="2400" i="1" smtClean="0">
                <a:solidFill>
                  <a:schemeClr val="bg1"/>
                </a:solidFill>
              </a:rPr>
              <a:t>hard</a:t>
            </a:r>
            <a:r>
              <a:rPr lang="en-US" sz="2400" smtClean="0">
                <a:solidFill>
                  <a:schemeClr val="bg1"/>
                </a:solidFill>
              </a:rPr>
              <a:t>! This means the oscillators have </a:t>
            </a:r>
            <a:r>
              <a:rPr lang="en-US" sz="2400" smtClean="0">
                <a:solidFill>
                  <a:srgbClr val="FFFF00"/>
                </a:solidFill>
              </a:rPr>
              <a:t>very high frequency </a:t>
            </a:r>
            <a:r>
              <a:rPr lang="el-GR" sz="2400" i="1" smtClean="0">
                <a:solidFill>
                  <a:srgbClr val="FFFF00"/>
                </a:solidFill>
              </a:rPr>
              <a:t>ω</a:t>
            </a:r>
            <a:r>
              <a:rPr lang="en-US" sz="2400" i="1" smtClean="0">
                <a:solidFill>
                  <a:schemeClr val="bg1"/>
                </a:solidFill>
              </a:rPr>
              <a:t>.</a:t>
            </a:r>
          </a:p>
          <a:p>
            <a:r>
              <a:rPr lang="en-US" sz="2400" smtClean="0">
                <a:solidFill>
                  <a:srgbClr val="FFFF00"/>
                </a:solidFill>
              </a:rPr>
              <a:t>Einstein suggested </a:t>
            </a:r>
            <a:r>
              <a:rPr lang="en-US" sz="2400" smtClean="0">
                <a:solidFill>
                  <a:schemeClr val="bg1"/>
                </a:solidFill>
              </a:rPr>
              <a:t>that like the rotators, </a:t>
            </a:r>
            <a:r>
              <a:rPr lang="en-US" sz="2400" smtClean="0">
                <a:solidFill>
                  <a:srgbClr val="FFFF00"/>
                </a:solidFill>
              </a:rPr>
              <a:t>these oscillators could only absorb energy in chunks</a:t>
            </a:r>
            <a:r>
              <a:rPr lang="en-US" sz="2400" smtClean="0">
                <a:solidFill>
                  <a:schemeClr val="bg1"/>
                </a:solidFill>
              </a:rPr>
              <a:t>, called </a:t>
            </a:r>
            <a:r>
              <a:rPr lang="en-US" sz="2400" smtClean="0">
                <a:solidFill>
                  <a:srgbClr val="FFFF00"/>
                </a:solidFill>
              </a:rPr>
              <a:t>quanta</a:t>
            </a:r>
            <a:r>
              <a:rPr lang="en-US" sz="2400" smtClean="0">
                <a:solidFill>
                  <a:schemeClr val="bg1"/>
                </a:solidFill>
              </a:rPr>
              <a:t>, and one chunk was </a:t>
            </a:r>
            <a:r>
              <a:rPr lang="en-US" sz="2400" smtClean="0">
                <a:solidFill>
                  <a:srgbClr val="FFFF00"/>
                </a:solidFill>
                <a:latin typeface="Cambria Math"/>
                <a:ea typeface="Cambria Math"/>
              </a:rPr>
              <a:t>ℏ</a:t>
            </a:r>
            <a:r>
              <a:rPr lang="el-GR" sz="2400" i="1" smtClean="0">
                <a:solidFill>
                  <a:srgbClr val="FFFF00"/>
                </a:solidFill>
                <a:latin typeface="Cambria Math"/>
                <a:ea typeface="Cambria Math"/>
              </a:rPr>
              <a:t>ω</a:t>
            </a:r>
            <a:r>
              <a:rPr lang="en-US" sz="2400" smtClean="0">
                <a:solidFill>
                  <a:schemeClr val="bg1"/>
                </a:solidFill>
                <a:latin typeface="Cambria Math"/>
                <a:ea typeface="Cambria Math"/>
              </a:rPr>
              <a:t> – </a:t>
            </a:r>
            <a:r>
              <a:rPr lang="en-US" sz="2400" smtClean="0">
                <a:solidFill>
                  <a:schemeClr val="bg1"/>
                </a:solidFill>
                <a:latin typeface="Calibri" pitchFamily="34" charset="0"/>
                <a:ea typeface="Cambria Math"/>
              </a:rPr>
              <a:t>the same </a:t>
            </a:r>
            <a:r>
              <a:rPr lang="en-US" sz="2400" smtClean="0">
                <a:solidFill>
                  <a:schemeClr val="bg1"/>
                </a:solidFill>
                <a:latin typeface="Cambria Math"/>
                <a:ea typeface="Cambria Math"/>
              </a:rPr>
              <a:t>ℏ </a:t>
            </a:r>
            <a:r>
              <a:rPr lang="en-US" sz="2400" smtClean="0">
                <a:solidFill>
                  <a:schemeClr val="bg1"/>
                </a:solidFill>
                <a:ea typeface="Cambria Math"/>
              </a:rPr>
              <a:t>as the rotators. </a:t>
            </a:r>
          </a:p>
          <a:p>
            <a:r>
              <a:rPr lang="en-US" sz="2400" smtClean="0">
                <a:solidFill>
                  <a:schemeClr val="bg1"/>
                </a:solidFill>
                <a:ea typeface="Cambria Math"/>
              </a:rPr>
              <a:t>That means higher frequency diamond oscillators could only absorb energy in bigger chunks—so they </a:t>
            </a:r>
            <a:r>
              <a:rPr lang="en-US" sz="2400" smtClean="0">
                <a:solidFill>
                  <a:srgbClr val="FFFF00"/>
                </a:solidFill>
                <a:ea typeface="Cambria Math"/>
              </a:rPr>
              <a:t>froze out </a:t>
            </a:r>
            <a:r>
              <a:rPr lang="en-US" sz="2400" smtClean="0">
                <a:solidFill>
                  <a:schemeClr val="bg1"/>
                </a:solidFill>
                <a:ea typeface="Cambria Math"/>
              </a:rPr>
              <a:t>at low temperatures.</a:t>
            </a:r>
          </a:p>
          <a:p>
            <a:r>
              <a:rPr lang="en-US" sz="2400" smtClean="0">
                <a:solidFill>
                  <a:schemeClr val="bg1"/>
                </a:solidFill>
                <a:ea typeface="Cambria Math"/>
              </a:rPr>
              <a:t>Copper’s oscillators freeze out too—but at lower </a:t>
            </a:r>
            <a:r>
              <a:rPr lang="en-US" sz="2400" i="1" smtClean="0">
                <a:solidFill>
                  <a:schemeClr val="bg1"/>
                </a:solidFill>
                <a:ea typeface="Cambria Math"/>
              </a:rPr>
              <a:t>T</a:t>
            </a:r>
            <a:r>
              <a:rPr lang="en-US" sz="2400" smtClean="0">
                <a:solidFill>
                  <a:schemeClr val="bg1"/>
                </a:solidFill>
                <a:ea typeface="Cambria Math"/>
              </a:rPr>
              <a:t>.</a:t>
            </a:r>
          </a:p>
        </p:txBody>
      </p:sp>
      <p:grpSp>
        <p:nvGrpSpPr>
          <p:cNvPr id="5" name="Group 280"/>
          <p:cNvGrpSpPr/>
          <p:nvPr/>
        </p:nvGrpSpPr>
        <p:grpSpPr>
          <a:xfrm>
            <a:off x="7121434" y="4184471"/>
            <a:ext cx="1793966" cy="2063929"/>
            <a:chOff x="5867400" y="2603863"/>
            <a:chExt cx="3045822" cy="3051260"/>
          </a:xfrm>
        </p:grpSpPr>
        <p:sp>
          <p:nvSpPr>
            <p:cNvPr id="78" name="Oval 77"/>
            <p:cNvSpPr/>
            <p:nvPr/>
          </p:nvSpPr>
          <p:spPr>
            <a:xfrm>
              <a:off x="8456022" y="5192485"/>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187"/>
            <p:cNvGrpSpPr/>
            <p:nvPr/>
          </p:nvGrpSpPr>
          <p:grpSpPr>
            <a:xfrm>
              <a:off x="5867400" y="2603863"/>
              <a:ext cx="3034937" cy="1358539"/>
              <a:chOff x="5867400" y="2603863"/>
              <a:chExt cx="3034937" cy="1358539"/>
            </a:xfrm>
          </p:grpSpPr>
          <p:grpSp>
            <p:nvGrpSpPr>
              <p:cNvPr id="7" name="Group 43"/>
              <p:cNvGrpSpPr/>
              <p:nvPr/>
            </p:nvGrpSpPr>
            <p:grpSpPr>
              <a:xfrm rot="16200000">
                <a:off x="5652951" y="3390901"/>
                <a:ext cx="914403" cy="228600"/>
                <a:chOff x="5562600" y="2895076"/>
                <a:chExt cx="1600200" cy="610648"/>
              </a:xfrm>
            </p:grpSpPr>
            <p:sp>
              <p:nvSpPr>
                <p:cNvPr id="172" name="Rectangle 171"/>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ectangle 172"/>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73"/>
                <p:cNvGrpSpPr/>
                <p:nvPr/>
              </p:nvGrpSpPr>
              <p:grpSpPr>
                <a:xfrm>
                  <a:off x="5943600" y="2895600"/>
                  <a:ext cx="227210" cy="610124"/>
                  <a:chOff x="5640190" y="2895076"/>
                  <a:chExt cx="227210" cy="610124"/>
                </a:xfrm>
              </p:grpSpPr>
              <p:sp>
                <p:nvSpPr>
                  <p:cNvPr id="186"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 name="Group 10"/>
                <p:cNvGrpSpPr/>
                <p:nvPr/>
              </p:nvGrpSpPr>
              <p:grpSpPr>
                <a:xfrm>
                  <a:off x="6248400" y="2895600"/>
                  <a:ext cx="227210" cy="610124"/>
                  <a:chOff x="5640190" y="2895076"/>
                  <a:chExt cx="227210" cy="610124"/>
                </a:xfrm>
              </p:grpSpPr>
              <p:sp>
                <p:nvSpPr>
                  <p:cNvPr id="184" name="Rectangle 183"/>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Rectangle 184"/>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 name="Group 13"/>
                <p:cNvGrpSpPr/>
                <p:nvPr/>
              </p:nvGrpSpPr>
              <p:grpSpPr>
                <a:xfrm>
                  <a:off x="6553200" y="2895600"/>
                  <a:ext cx="227210" cy="610124"/>
                  <a:chOff x="5640190" y="2895076"/>
                  <a:chExt cx="227210" cy="610124"/>
                </a:xfrm>
              </p:grpSpPr>
              <p:sp>
                <p:nvSpPr>
                  <p:cNvPr id="182" name="Rectangle 181"/>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Rectangle 182"/>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 name="Group 16"/>
                <p:cNvGrpSpPr/>
                <p:nvPr/>
              </p:nvGrpSpPr>
              <p:grpSpPr>
                <a:xfrm>
                  <a:off x="6858000" y="2895600"/>
                  <a:ext cx="227210" cy="610124"/>
                  <a:chOff x="5640190" y="2895076"/>
                  <a:chExt cx="227210" cy="610124"/>
                </a:xfrm>
              </p:grpSpPr>
              <p:sp>
                <p:nvSpPr>
                  <p:cNvPr id="180" name="Rectangle 179"/>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Rectangle 180"/>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8" name="Rectangle 177"/>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Rectangle 178"/>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43"/>
              <p:cNvGrpSpPr/>
              <p:nvPr/>
            </p:nvGrpSpPr>
            <p:grpSpPr>
              <a:xfrm rot="16200000">
                <a:off x="8217625" y="3327764"/>
                <a:ext cx="914403" cy="228600"/>
                <a:chOff x="5562600" y="2895076"/>
                <a:chExt cx="1600200" cy="610648"/>
              </a:xfrm>
            </p:grpSpPr>
            <p:sp>
              <p:nvSpPr>
                <p:cNvPr id="121" name="Rectangle 12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12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2"/>
                <p:cNvGrpSpPr/>
                <p:nvPr/>
              </p:nvGrpSpPr>
              <p:grpSpPr>
                <a:xfrm>
                  <a:off x="5943600" y="2895600"/>
                  <a:ext cx="227210" cy="610124"/>
                  <a:chOff x="5640190" y="2895076"/>
                  <a:chExt cx="227210" cy="610124"/>
                </a:xfrm>
              </p:grpSpPr>
              <p:sp>
                <p:nvSpPr>
                  <p:cNvPr id="135"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 name="Group 10"/>
                <p:cNvGrpSpPr/>
                <p:nvPr/>
              </p:nvGrpSpPr>
              <p:grpSpPr>
                <a:xfrm>
                  <a:off x="6248400" y="2895600"/>
                  <a:ext cx="227210" cy="610124"/>
                  <a:chOff x="5640190" y="2895076"/>
                  <a:chExt cx="227210" cy="610124"/>
                </a:xfrm>
              </p:grpSpPr>
              <p:sp>
                <p:nvSpPr>
                  <p:cNvPr id="133" name="Rectangle 13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13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3"/>
                <p:cNvGrpSpPr/>
                <p:nvPr/>
              </p:nvGrpSpPr>
              <p:grpSpPr>
                <a:xfrm>
                  <a:off x="6553200" y="2895600"/>
                  <a:ext cx="227210" cy="610124"/>
                  <a:chOff x="5640190" y="2895076"/>
                  <a:chExt cx="227210" cy="610124"/>
                </a:xfrm>
              </p:grpSpPr>
              <p:sp>
                <p:nvSpPr>
                  <p:cNvPr id="131" name="Rectangle 13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Rectangle 13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 name="Group 16"/>
                <p:cNvGrpSpPr/>
                <p:nvPr/>
              </p:nvGrpSpPr>
              <p:grpSpPr>
                <a:xfrm>
                  <a:off x="6858000" y="2895600"/>
                  <a:ext cx="227210" cy="610124"/>
                  <a:chOff x="5640190" y="2895076"/>
                  <a:chExt cx="227210" cy="610124"/>
                </a:xfrm>
              </p:grpSpPr>
              <p:sp>
                <p:nvSpPr>
                  <p:cNvPr id="129" name="Rectangle 12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7" name="Rectangle 126"/>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127"/>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43"/>
              <p:cNvGrpSpPr/>
              <p:nvPr/>
            </p:nvGrpSpPr>
            <p:grpSpPr>
              <a:xfrm rot="16200000">
                <a:off x="6943994" y="3373483"/>
                <a:ext cx="914403" cy="228600"/>
                <a:chOff x="5562600" y="2895076"/>
                <a:chExt cx="1600200" cy="610648"/>
              </a:xfrm>
            </p:grpSpPr>
            <p:sp>
              <p:nvSpPr>
                <p:cNvPr id="61" name="Rectangle 6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62"/>
                <p:cNvGrpSpPr/>
                <p:nvPr/>
              </p:nvGrpSpPr>
              <p:grpSpPr>
                <a:xfrm>
                  <a:off x="5943600" y="2895600"/>
                  <a:ext cx="227210" cy="610124"/>
                  <a:chOff x="5640190" y="2895076"/>
                  <a:chExt cx="227210" cy="610124"/>
                </a:xfrm>
              </p:grpSpPr>
              <p:sp>
                <p:nvSpPr>
                  <p:cNvPr id="75"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 name="Group 10"/>
                <p:cNvGrpSpPr/>
                <p:nvPr/>
              </p:nvGrpSpPr>
              <p:grpSpPr>
                <a:xfrm>
                  <a:off x="6248400" y="2895600"/>
                  <a:ext cx="227210" cy="610124"/>
                  <a:chOff x="5640190" y="2895076"/>
                  <a:chExt cx="227210" cy="610124"/>
                </a:xfrm>
              </p:grpSpPr>
              <p:sp>
                <p:nvSpPr>
                  <p:cNvPr id="73" name="Rectangle 7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3"/>
                <p:cNvGrpSpPr/>
                <p:nvPr/>
              </p:nvGrpSpPr>
              <p:grpSpPr>
                <a:xfrm>
                  <a:off x="6553200" y="2895600"/>
                  <a:ext cx="227210" cy="610124"/>
                  <a:chOff x="5640190" y="2895076"/>
                  <a:chExt cx="227210" cy="610124"/>
                </a:xfrm>
              </p:grpSpPr>
              <p:sp>
                <p:nvSpPr>
                  <p:cNvPr id="71" name="Rectangle 7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16"/>
                <p:cNvGrpSpPr/>
                <p:nvPr/>
              </p:nvGrpSpPr>
              <p:grpSpPr>
                <a:xfrm>
                  <a:off x="6858000" y="2895600"/>
                  <a:ext cx="227210" cy="610124"/>
                  <a:chOff x="5640190" y="2895076"/>
                  <a:chExt cx="227210" cy="610124"/>
                </a:xfrm>
              </p:grpSpPr>
              <p:sp>
                <p:nvSpPr>
                  <p:cNvPr id="69" name="Rectangle 6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7" name="Rectangle 66"/>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2" name="Group 118"/>
              <p:cNvGrpSpPr/>
              <p:nvPr/>
            </p:nvGrpSpPr>
            <p:grpSpPr>
              <a:xfrm>
                <a:off x="5867400" y="2603863"/>
                <a:ext cx="3034937" cy="481148"/>
                <a:chOff x="5867400" y="2603863"/>
                <a:chExt cx="3034937" cy="481148"/>
              </a:xfrm>
            </p:grpSpPr>
            <p:grpSp>
              <p:nvGrpSpPr>
                <p:cNvPr id="25" name="Group 78"/>
                <p:cNvGrpSpPr/>
                <p:nvPr/>
              </p:nvGrpSpPr>
              <p:grpSpPr>
                <a:xfrm>
                  <a:off x="5867400" y="2616926"/>
                  <a:ext cx="2638714" cy="468085"/>
                  <a:chOff x="6128655" y="2616926"/>
                  <a:chExt cx="2638714" cy="468085"/>
                </a:xfrm>
              </p:grpSpPr>
              <p:grpSp>
                <p:nvGrpSpPr>
                  <p:cNvPr id="26" name="Group 39"/>
                  <p:cNvGrpSpPr/>
                  <p:nvPr/>
                </p:nvGrpSpPr>
                <p:grpSpPr>
                  <a:xfrm>
                    <a:off x="6128655" y="2627811"/>
                    <a:ext cx="1338945" cy="457200"/>
                    <a:chOff x="6128655" y="2627811"/>
                    <a:chExt cx="1338945" cy="457200"/>
                  </a:xfrm>
                </p:grpSpPr>
                <p:grpSp>
                  <p:nvGrpSpPr>
                    <p:cNvPr id="27" name="Group 43"/>
                    <p:cNvGrpSpPr/>
                    <p:nvPr/>
                  </p:nvGrpSpPr>
                  <p:grpSpPr>
                    <a:xfrm>
                      <a:off x="6553200" y="2743200"/>
                      <a:ext cx="914400" cy="228600"/>
                      <a:chOff x="5562600" y="2895076"/>
                      <a:chExt cx="1600200" cy="610648"/>
                    </a:xfrm>
                  </p:grpSpPr>
                  <p:sp>
                    <p:nvSpPr>
                      <p:cNvPr id="23" name="Rectangle 2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8" name="Group 24"/>
                      <p:cNvGrpSpPr/>
                      <p:nvPr/>
                    </p:nvGrpSpPr>
                    <p:grpSpPr>
                      <a:xfrm>
                        <a:off x="5943600" y="2895600"/>
                        <a:ext cx="227210" cy="610124"/>
                        <a:chOff x="5640190" y="2895076"/>
                        <a:chExt cx="227210" cy="610124"/>
                      </a:xfrm>
                    </p:grpSpPr>
                    <p:sp>
                      <p:nvSpPr>
                        <p:cNvPr id="37"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5" name="Group 10"/>
                      <p:cNvGrpSpPr/>
                      <p:nvPr/>
                    </p:nvGrpSpPr>
                    <p:grpSpPr>
                      <a:xfrm>
                        <a:off x="6248400" y="2895600"/>
                        <a:ext cx="227210" cy="610124"/>
                        <a:chOff x="5640190" y="2895076"/>
                        <a:chExt cx="227210" cy="610124"/>
                      </a:xfrm>
                    </p:grpSpPr>
                    <p:sp>
                      <p:nvSpPr>
                        <p:cNvPr id="35" name="Rectangle 34"/>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6" name="Group 13"/>
                      <p:cNvGrpSpPr/>
                      <p:nvPr/>
                    </p:nvGrpSpPr>
                    <p:grpSpPr>
                      <a:xfrm>
                        <a:off x="6553200" y="2895600"/>
                        <a:ext cx="227210" cy="610124"/>
                        <a:chOff x="5640190" y="2895076"/>
                        <a:chExt cx="227210" cy="610124"/>
                      </a:xfrm>
                    </p:grpSpPr>
                    <p:sp>
                      <p:nvSpPr>
                        <p:cNvPr id="33" name="Rectangle 3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7" name="Group 16"/>
                      <p:cNvGrpSpPr/>
                      <p:nvPr/>
                    </p:nvGrpSpPr>
                    <p:grpSpPr>
                      <a:xfrm>
                        <a:off x="6858000" y="2895600"/>
                        <a:ext cx="227210" cy="610124"/>
                        <a:chOff x="5640190" y="2895076"/>
                        <a:chExt cx="227210" cy="610124"/>
                      </a:xfrm>
                    </p:grpSpPr>
                    <p:sp>
                      <p:nvSpPr>
                        <p:cNvPr id="31" name="Rectangle 3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Rectangle 28"/>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Oval 38"/>
                    <p:cNvSpPr/>
                    <p:nvPr/>
                  </p:nvSpPr>
                  <p:spPr>
                    <a:xfrm>
                      <a:off x="6128655" y="2627811"/>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8" name="Group 43"/>
                  <p:cNvGrpSpPr/>
                  <p:nvPr/>
                </p:nvGrpSpPr>
                <p:grpSpPr>
                  <a:xfrm>
                    <a:off x="7852966" y="2732315"/>
                    <a:ext cx="914403" cy="228600"/>
                    <a:chOff x="5562600" y="2895076"/>
                    <a:chExt cx="1600200" cy="610648"/>
                  </a:xfrm>
                </p:grpSpPr>
                <p:sp>
                  <p:nvSpPr>
                    <p:cNvPr id="44" name="Rectangle 43"/>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1" name="Group 45"/>
                    <p:cNvGrpSpPr/>
                    <p:nvPr/>
                  </p:nvGrpSpPr>
                  <p:grpSpPr>
                    <a:xfrm>
                      <a:off x="5943600" y="2895600"/>
                      <a:ext cx="227210" cy="610124"/>
                      <a:chOff x="5640190" y="2895076"/>
                      <a:chExt cx="227210" cy="610124"/>
                    </a:xfrm>
                  </p:grpSpPr>
                  <p:sp>
                    <p:nvSpPr>
                      <p:cNvPr id="58"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2" name="Group 10"/>
                    <p:cNvGrpSpPr/>
                    <p:nvPr/>
                  </p:nvGrpSpPr>
                  <p:grpSpPr>
                    <a:xfrm>
                      <a:off x="6248400" y="2895600"/>
                      <a:ext cx="227210" cy="610124"/>
                      <a:chOff x="5640190" y="2895076"/>
                      <a:chExt cx="227210" cy="610124"/>
                    </a:xfrm>
                  </p:grpSpPr>
                  <p:sp>
                    <p:nvSpPr>
                      <p:cNvPr id="56" name="Rectangle 55"/>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3" name="Group 13"/>
                    <p:cNvGrpSpPr/>
                    <p:nvPr/>
                  </p:nvGrpSpPr>
                  <p:grpSpPr>
                    <a:xfrm>
                      <a:off x="6553200" y="2895600"/>
                      <a:ext cx="227210" cy="610124"/>
                      <a:chOff x="5640190" y="2895076"/>
                      <a:chExt cx="227210" cy="610124"/>
                    </a:xfrm>
                  </p:grpSpPr>
                  <p:sp>
                    <p:nvSpPr>
                      <p:cNvPr id="54" name="Rectangle 53"/>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4" name="Group 16"/>
                    <p:cNvGrpSpPr/>
                    <p:nvPr/>
                  </p:nvGrpSpPr>
                  <p:grpSpPr>
                    <a:xfrm>
                      <a:off x="6858000" y="2895600"/>
                      <a:ext cx="227210" cy="610124"/>
                      <a:chOff x="5640190" y="2895076"/>
                      <a:chExt cx="227210" cy="610124"/>
                    </a:xfrm>
                  </p:grpSpPr>
                  <p:sp>
                    <p:nvSpPr>
                      <p:cNvPr id="52" name="Rectangle 51"/>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Rectangle 49"/>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Oval 42"/>
                  <p:cNvSpPr/>
                  <p:nvPr/>
                </p:nvSpPr>
                <p:spPr>
                  <a:xfrm>
                    <a:off x="7428411" y="2616926"/>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0" name="Oval 79"/>
                <p:cNvSpPr/>
                <p:nvPr/>
              </p:nvSpPr>
              <p:spPr>
                <a:xfrm>
                  <a:off x="8445137" y="2603863"/>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267" name="Group 98"/>
            <p:cNvGrpSpPr/>
            <p:nvPr/>
          </p:nvGrpSpPr>
          <p:grpSpPr>
            <a:xfrm rot="5400000">
              <a:off x="7614556" y="4766853"/>
              <a:ext cx="457200" cy="1308464"/>
              <a:chOff x="6045926" y="3733799"/>
              <a:chExt cx="457200" cy="1308464"/>
            </a:xfrm>
          </p:grpSpPr>
          <p:grpSp>
            <p:nvGrpSpPr>
              <p:cNvPr id="268" name="Group 43"/>
              <p:cNvGrpSpPr/>
              <p:nvPr/>
            </p:nvGrpSpPr>
            <p:grpSpPr>
              <a:xfrm rot="16200000">
                <a:off x="5829299" y="4076701"/>
                <a:ext cx="914403" cy="228600"/>
                <a:chOff x="5562600" y="2895076"/>
                <a:chExt cx="1600200" cy="610648"/>
              </a:xfrm>
            </p:grpSpPr>
            <p:sp>
              <p:nvSpPr>
                <p:cNvPr id="82" name="Rectangle 81"/>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9" name="Group 83"/>
                <p:cNvGrpSpPr/>
                <p:nvPr/>
              </p:nvGrpSpPr>
              <p:grpSpPr>
                <a:xfrm>
                  <a:off x="5943600" y="2895600"/>
                  <a:ext cx="227210" cy="610124"/>
                  <a:chOff x="5640190" y="2895076"/>
                  <a:chExt cx="227210" cy="610124"/>
                </a:xfrm>
              </p:grpSpPr>
              <p:sp>
                <p:nvSpPr>
                  <p:cNvPr id="96"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0" name="Group 10"/>
                <p:cNvGrpSpPr/>
                <p:nvPr/>
              </p:nvGrpSpPr>
              <p:grpSpPr>
                <a:xfrm>
                  <a:off x="6248400" y="2895600"/>
                  <a:ext cx="227210" cy="610124"/>
                  <a:chOff x="5640190" y="2895076"/>
                  <a:chExt cx="227210" cy="610124"/>
                </a:xfrm>
              </p:grpSpPr>
              <p:sp>
                <p:nvSpPr>
                  <p:cNvPr id="94" name="Rectangle 93"/>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1" name="Group 13"/>
                <p:cNvGrpSpPr/>
                <p:nvPr/>
              </p:nvGrpSpPr>
              <p:grpSpPr>
                <a:xfrm>
                  <a:off x="6553200" y="2895600"/>
                  <a:ext cx="227210" cy="610124"/>
                  <a:chOff x="5640190" y="2895076"/>
                  <a:chExt cx="227210" cy="610124"/>
                </a:xfrm>
              </p:grpSpPr>
              <p:sp>
                <p:nvSpPr>
                  <p:cNvPr id="92" name="Rectangle 91"/>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92"/>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2" name="Group 16"/>
                <p:cNvGrpSpPr/>
                <p:nvPr/>
              </p:nvGrpSpPr>
              <p:grpSpPr>
                <a:xfrm>
                  <a:off x="6858000" y="2895600"/>
                  <a:ext cx="227210" cy="610124"/>
                  <a:chOff x="5640190" y="2895076"/>
                  <a:chExt cx="227210" cy="610124"/>
                </a:xfrm>
              </p:grpSpPr>
              <p:sp>
                <p:nvSpPr>
                  <p:cNvPr id="90" name="Rectangle 89"/>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90"/>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8" name="Rectangle 87"/>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8" name="Oval 97"/>
              <p:cNvSpPr/>
              <p:nvPr/>
            </p:nvSpPr>
            <p:spPr>
              <a:xfrm>
                <a:off x="6045926" y="4585063"/>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4" name="Group 188"/>
            <p:cNvGrpSpPr/>
            <p:nvPr/>
          </p:nvGrpSpPr>
          <p:grpSpPr>
            <a:xfrm>
              <a:off x="5867400" y="3886200"/>
              <a:ext cx="3034937" cy="1358539"/>
              <a:chOff x="5867400" y="2603863"/>
              <a:chExt cx="3034937" cy="1358539"/>
            </a:xfrm>
          </p:grpSpPr>
          <p:grpSp>
            <p:nvGrpSpPr>
              <p:cNvPr id="285" name="Group 43"/>
              <p:cNvGrpSpPr/>
              <p:nvPr/>
            </p:nvGrpSpPr>
            <p:grpSpPr>
              <a:xfrm rot="16200000">
                <a:off x="5652952" y="3390902"/>
                <a:ext cx="914403" cy="228600"/>
                <a:chOff x="5562600" y="2895076"/>
                <a:chExt cx="1600200" cy="610648"/>
              </a:xfrm>
            </p:grpSpPr>
            <p:sp>
              <p:nvSpPr>
                <p:cNvPr id="265" name="Rectangle 264"/>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6" name="Rectangle 265"/>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86" name="Group 266"/>
                <p:cNvGrpSpPr/>
                <p:nvPr/>
              </p:nvGrpSpPr>
              <p:grpSpPr>
                <a:xfrm>
                  <a:off x="5943600" y="2895600"/>
                  <a:ext cx="227210" cy="610124"/>
                  <a:chOff x="5640190" y="2895076"/>
                  <a:chExt cx="227210" cy="610124"/>
                </a:xfrm>
              </p:grpSpPr>
              <p:sp>
                <p:nvSpPr>
                  <p:cNvPr id="279"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0"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7" name="Group 10"/>
                <p:cNvGrpSpPr/>
                <p:nvPr/>
              </p:nvGrpSpPr>
              <p:grpSpPr>
                <a:xfrm>
                  <a:off x="6248400" y="2895600"/>
                  <a:ext cx="227210" cy="610124"/>
                  <a:chOff x="5640190" y="2895076"/>
                  <a:chExt cx="227210" cy="610124"/>
                </a:xfrm>
              </p:grpSpPr>
              <p:sp>
                <p:nvSpPr>
                  <p:cNvPr id="277" name="Rectangle 276"/>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8" name="Rectangle 277"/>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0" name="Group 13"/>
                <p:cNvGrpSpPr/>
                <p:nvPr/>
              </p:nvGrpSpPr>
              <p:grpSpPr>
                <a:xfrm>
                  <a:off x="6553200" y="2895600"/>
                  <a:ext cx="227210" cy="610124"/>
                  <a:chOff x="5640190" y="2895076"/>
                  <a:chExt cx="227210" cy="610124"/>
                </a:xfrm>
              </p:grpSpPr>
              <p:sp>
                <p:nvSpPr>
                  <p:cNvPr id="275" name="Rectangle 274"/>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6" name="Rectangle 275"/>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1" name="Group 16"/>
                <p:cNvGrpSpPr/>
                <p:nvPr/>
              </p:nvGrpSpPr>
              <p:grpSpPr>
                <a:xfrm>
                  <a:off x="6858000" y="2895600"/>
                  <a:ext cx="227210" cy="610124"/>
                  <a:chOff x="5640190" y="2895076"/>
                  <a:chExt cx="227210" cy="610124"/>
                </a:xfrm>
              </p:grpSpPr>
              <p:sp>
                <p:nvSpPr>
                  <p:cNvPr id="273" name="Rectangle 27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4" name="Rectangle 27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1" name="Rectangle 270"/>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2" name="Rectangle 271"/>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2" name="Group 43"/>
              <p:cNvGrpSpPr/>
              <p:nvPr/>
            </p:nvGrpSpPr>
            <p:grpSpPr>
              <a:xfrm rot="16200000">
                <a:off x="8217626" y="3327765"/>
                <a:ext cx="914403" cy="228600"/>
                <a:chOff x="5562600" y="2895076"/>
                <a:chExt cx="1600200" cy="610648"/>
              </a:xfrm>
            </p:grpSpPr>
            <p:sp>
              <p:nvSpPr>
                <p:cNvPr id="249" name="Rectangle 24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0" name="Rectangle 24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250"/>
                <p:cNvGrpSpPr/>
                <p:nvPr/>
              </p:nvGrpSpPr>
              <p:grpSpPr>
                <a:xfrm>
                  <a:off x="5943600" y="2895600"/>
                  <a:ext cx="227210" cy="610124"/>
                  <a:chOff x="5640190" y="2895076"/>
                  <a:chExt cx="227210" cy="610124"/>
                </a:xfrm>
              </p:grpSpPr>
              <p:sp>
                <p:nvSpPr>
                  <p:cNvPr id="263"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4"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7" name="Group 10"/>
                <p:cNvGrpSpPr/>
                <p:nvPr/>
              </p:nvGrpSpPr>
              <p:grpSpPr>
                <a:xfrm>
                  <a:off x="6248400" y="2895600"/>
                  <a:ext cx="227210" cy="610124"/>
                  <a:chOff x="5640190" y="2895076"/>
                  <a:chExt cx="227210" cy="610124"/>
                </a:xfrm>
              </p:grpSpPr>
              <p:sp>
                <p:nvSpPr>
                  <p:cNvPr id="261" name="Rectangle 26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2" name="Rectangle 26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8" name="Group 13"/>
                <p:cNvGrpSpPr/>
                <p:nvPr/>
              </p:nvGrpSpPr>
              <p:grpSpPr>
                <a:xfrm>
                  <a:off x="6553200" y="2895600"/>
                  <a:ext cx="227210" cy="610124"/>
                  <a:chOff x="5640190" y="2895076"/>
                  <a:chExt cx="227210" cy="610124"/>
                </a:xfrm>
              </p:grpSpPr>
              <p:sp>
                <p:nvSpPr>
                  <p:cNvPr id="259" name="Rectangle 25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0" name="Rectangle 25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9" name="Group 16"/>
                <p:cNvGrpSpPr/>
                <p:nvPr/>
              </p:nvGrpSpPr>
              <p:grpSpPr>
                <a:xfrm>
                  <a:off x="6858000" y="2895600"/>
                  <a:ext cx="227210" cy="610124"/>
                  <a:chOff x="5640190" y="2895076"/>
                  <a:chExt cx="227210" cy="610124"/>
                </a:xfrm>
              </p:grpSpPr>
              <p:sp>
                <p:nvSpPr>
                  <p:cNvPr id="257" name="Rectangle 256"/>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8" name="Rectangle 257"/>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5" name="Rectangle 254"/>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6" name="Rectangle 255"/>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0" name="Group 43"/>
              <p:cNvGrpSpPr/>
              <p:nvPr/>
            </p:nvGrpSpPr>
            <p:grpSpPr>
              <a:xfrm rot="16200000">
                <a:off x="6943995" y="3373484"/>
                <a:ext cx="914403" cy="228600"/>
                <a:chOff x="5562600" y="2895076"/>
                <a:chExt cx="1600200" cy="610648"/>
              </a:xfrm>
            </p:grpSpPr>
            <p:sp>
              <p:nvSpPr>
                <p:cNvPr id="233" name="Rectangle 23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4" name="Rectangle 23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234"/>
                <p:cNvGrpSpPr/>
                <p:nvPr/>
              </p:nvGrpSpPr>
              <p:grpSpPr>
                <a:xfrm>
                  <a:off x="5943600" y="2895600"/>
                  <a:ext cx="227210" cy="610124"/>
                  <a:chOff x="5640190" y="2895076"/>
                  <a:chExt cx="227210" cy="610124"/>
                </a:xfrm>
              </p:grpSpPr>
              <p:sp>
                <p:nvSpPr>
                  <p:cNvPr id="247"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8"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4" name="Group 10"/>
                <p:cNvGrpSpPr/>
                <p:nvPr/>
              </p:nvGrpSpPr>
              <p:grpSpPr>
                <a:xfrm>
                  <a:off x="6248400" y="2895600"/>
                  <a:ext cx="227210" cy="610124"/>
                  <a:chOff x="5640190" y="2895076"/>
                  <a:chExt cx="227210" cy="610124"/>
                </a:xfrm>
              </p:grpSpPr>
              <p:sp>
                <p:nvSpPr>
                  <p:cNvPr id="245" name="Rectangle 244"/>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6" name="Rectangle 245"/>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5" name="Group 13"/>
                <p:cNvGrpSpPr/>
                <p:nvPr/>
              </p:nvGrpSpPr>
              <p:grpSpPr>
                <a:xfrm>
                  <a:off x="6553200" y="2895600"/>
                  <a:ext cx="227210" cy="610124"/>
                  <a:chOff x="5640190" y="2895076"/>
                  <a:chExt cx="227210" cy="610124"/>
                </a:xfrm>
              </p:grpSpPr>
              <p:sp>
                <p:nvSpPr>
                  <p:cNvPr id="243" name="Rectangle 24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4" name="Rectangle 24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6" name="Group 16"/>
                <p:cNvGrpSpPr/>
                <p:nvPr/>
              </p:nvGrpSpPr>
              <p:grpSpPr>
                <a:xfrm>
                  <a:off x="6858000" y="2895600"/>
                  <a:ext cx="227210" cy="610124"/>
                  <a:chOff x="5640190" y="2895076"/>
                  <a:chExt cx="227210" cy="610124"/>
                </a:xfrm>
              </p:grpSpPr>
              <p:sp>
                <p:nvSpPr>
                  <p:cNvPr id="241" name="Rectangle 24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2" name="Rectangle 24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9" name="Rectangle 238"/>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0" name="Rectangle 239"/>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192"/>
              <p:cNvGrpSpPr/>
              <p:nvPr/>
            </p:nvGrpSpPr>
            <p:grpSpPr>
              <a:xfrm>
                <a:off x="5867400" y="2603863"/>
                <a:ext cx="3034937" cy="481148"/>
                <a:chOff x="5867400" y="2603863"/>
                <a:chExt cx="3034937" cy="481148"/>
              </a:xfrm>
            </p:grpSpPr>
            <p:grpSp>
              <p:nvGrpSpPr>
                <p:cNvPr id="79" name="Group 193"/>
                <p:cNvGrpSpPr/>
                <p:nvPr/>
              </p:nvGrpSpPr>
              <p:grpSpPr>
                <a:xfrm>
                  <a:off x="5867400" y="2616926"/>
                  <a:ext cx="2638714" cy="468085"/>
                  <a:chOff x="6128655" y="2616926"/>
                  <a:chExt cx="2638714" cy="468085"/>
                </a:xfrm>
              </p:grpSpPr>
              <p:grpSp>
                <p:nvGrpSpPr>
                  <p:cNvPr id="81" name="Group 195"/>
                  <p:cNvGrpSpPr/>
                  <p:nvPr/>
                </p:nvGrpSpPr>
                <p:grpSpPr>
                  <a:xfrm>
                    <a:off x="6128655" y="2627811"/>
                    <a:ext cx="1338958" cy="457200"/>
                    <a:chOff x="6128655" y="2627811"/>
                    <a:chExt cx="1338958" cy="457200"/>
                  </a:xfrm>
                </p:grpSpPr>
                <p:grpSp>
                  <p:nvGrpSpPr>
                    <p:cNvPr id="84" name="Group 43"/>
                    <p:cNvGrpSpPr/>
                    <p:nvPr/>
                  </p:nvGrpSpPr>
                  <p:grpSpPr>
                    <a:xfrm>
                      <a:off x="6553210" y="2743200"/>
                      <a:ext cx="914403" cy="228600"/>
                      <a:chOff x="5562600" y="2895076"/>
                      <a:chExt cx="1600200" cy="610648"/>
                    </a:xfrm>
                  </p:grpSpPr>
                  <p:sp>
                    <p:nvSpPr>
                      <p:cNvPr id="217" name="Rectangle 216"/>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8" name="Rectangle 217"/>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5" name="Group 218"/>
                      <p:cNvGrpSpPr/>
                      <p:nvPr/>
                    </p:nvGrpSpPr>
                    <p:grpSpPr>
                      <a:xfrm>
                        <a:off x="5943600" y="2895600"/>
                        <a:ext cx="227210" cy="610124"/>
                        <a:chOff x="5640190" y="2895076"/>
                        <a:chExt cx="227210" cy="610124"/>
                      </a:xfrm>
                    </p:grpSpPr>
                    <p:sp>
                      <p:nvSpPr>
                        <p:cNvPr id="231"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2"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6" name="Group 10"/>
                      <p:cNvGrpSpPr/>
                      <p:nvPr/>
                    </p:nvGrpSpPr>
                    <p:grpSpPr>
                      <a:xfrm>
                        <a:off x="6248400" y="2895600"/>
                        <a:ext cx="227210" cy="610124"/>
                        <a:chOff x="5640190" y="2895076"/>
                        <a:chExt cx="227210" cy="610124"/>
                      </a:xfrm>
                    </p:grpSpPr>
                    <p:sp>
                      <p:nvSpPr>
                        <p:cNvPr id="229" name="Rectangle 22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0" name="Rectangle 22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7" name="Group 13"/>
                      <p:cNvGrpSpPr/>
                      <p:nvPr/>
                    </p:nvGrpSpPr>
                    <p:grpSpPr>
                      <a:xfrm>
                        <a:off x="6553200" y="2895600"/>
                        <a:ext cx="227210" cy="610124"/>
                        <a:chOff x="5640190" y="2895076"/>
                        <a:chExt cx="227210" cy="610124"/>
                      </a:xfrm>
                    </p:grpSpPr>
                    <p:sp>
                      <p:nvSpPr>
                        <p:cNvPr id="227" name="Rectangle 226"/>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8" name="Rectangle 227"/>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9" name="Group 16"/>
                      <p:cNvGrpSpPr/>
                      <p:nvPr/>
                    </p:nvGrpSpPr>
                    <p:grpSpPr>
                      <a:xfrm>
                        <a:off x="6858000" y="2895600"/>
                        <a:ext cx="227210" cy="610124"/>
                        <a:chOff x="5640190" y="2895076"/>
                        <a:chExt cx="227210" cy="610124"/>
                      </a:xfrm>
                    </p:grpSpPr>
                    <p:sp>
                      <p:nvSpPr>
                        <p:cNvPr id="225" name="Rectangle 224"/>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6" name="Rectangle 225"/>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3" name="Rectangle 222"/>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4" name="Rectangle 223"/>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6" name="Oval 215"/>
                    <p:cNvSpPr/>
                    <p:nvPr/>
                  </p:nvSpPr>
                  <p:spPr>
                    <a:xfrm>
                      <a:off x="6128655" y="2627811"/>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0" name="Group 43"/>
                  <p:cNvGrpSpPr/>
                  <p:nvPr/>
                </p:nvGrpSpPr>
                <p:grpSpPr>
                  <a:xfrm>
                    <a:off x="7852966" y="2732315"/>
                    <a:ext cx="914403" cy="228600"/>
                    <a:chOff x="5562600" y="2895076"/>
                    <a:chExt cx="1600200" cy="610648"/>
                  </a:xfrm>
                </p:grpSpPr>
                <p:sp>
                  <p:nvSpPr>
                    <p:cNvPr id="199" name="Rectangle 19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 name="Rectangle 19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1" name="Group 200"/>
                    <p:cNvGrpSpPr/>
                    <p:nvPr/>
                  </p:nvGrpSpPr>
                  <p:grpSpPr>
                    <a:xfrm>
                      <a:off x="5943600" y="2895600"/>
                      <a:ext cx="227210" cy="610124"/>
                      <a:chOff x="5640190" y="2895076"/>
                      <a:chExt cx="227210" cy="610124"/>
                    </a:xfrm>
                  </p:grpSpPr>
                  <p:sp>
                    <p:nvSpPr>
                      <p:cNvPr id="213"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5" name="Group 10"/>
                    <p:cNvGrpSpPr/>
                    <p:nvPr/>
                  </p:nvGrpSpPr>
                  <p:grpSpPr>
                    <a:xfrm>
                      <a:off x="6248400" y="2895600"/>
                      <a:ext cx="227210" cy="610124"/>
                      <a:chOff x="5640190" y="2895076"/>
                      <a:chExt cx="227210" cy="610124"/>
                    </a:xfrm>
                  </p:grpSpPr>
                  <p:sp>
                    <p:nvSpPr>
                      <p:cNvPr id="211" name="Rectangle 21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2" name="Rectangle 21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6" name="Group 13"/>
                    <p:cNvGrpSpPr/>
                    <p:nvPr/>
                  </p:nvGrpSpPr>
                  <p:grpSpPr>
                    <a:xfrm>
                      <a:off x="6553200" y="2895600"/>
                      <a:ext cx="227210" cy="610124"/>
                      <a:chOff x="5640190" y="2895076"/>
                      <a:chExt cx="227210" cy="610124"/>
                    </a:xfrm>
                  </p:grpSpPr>
                  <p:sp>
                    <p:nvSpPr>
                      <p:cNvPr id="209" name="Rectangle 20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0" name="Rectangle 20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7" name="Group 16"/>
                    <p:cNvGrpSpPr/>
                    <p:nvPr/>
                  </p:nvGrpSpPr>
                  <p:grpSpPr>
                    <a:xfrm>
                      <a:off x="6858000" y="2895600"/>
                      <a:ext cx="227210" cy="610124"/>
                      <a:chOff x="5640190" y="2895076"/>
                      <a:chExt cx="227210" cy="610124"/>
                    </a:xfrm>
                  </p:grpSpPr>
                  <p:sp>
                    <p:nvSpPr>
                      <p:cNvPr id="207" name="Rectangle 206"/>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 name="Rectangle 207"/>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5" name="Rectangle 204"/>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 name="Rectangle 205"/>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8" name="Oval 197"/>
                  <p:cNvSpPr/>
                  <p:nvPr/>
                </p:nvSpPr>
                <p:spPr>
                  <a:xfrm>
                    <a:off x="7428411" y="2616926"/>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5" name="Oval 194"/>
                <p:cNvSpPr/>
                <p:nvPr/>
              </p:nvSpPr>
              <p:spPr>
                <a:xfrm>
                  <a:off x="8445137" y="2603863"/>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08" name="Group 99"/>
            <p:cNvGrpSpPr/>
            <p:nvPr/>
          </p:nvGrpSpPr>
          <p:grpSpPr>
            <a:xfrm rot="5400000">
              <a:off x="6309359" y="4772291"/>
              <a:ext cx="457200" cy="1308464"/>
              <a:chOff x="6045926" y="3733799"/>
              <a:chExt cx="457200" cy="1308464"/>
            </a:xfrm>
          </p:grpSpPr>
          <p:grpSp>
            <p:nvGrpSpPr>
              <p:cNvPr id="119" name="Group 43"/>
              <p:cNvGrpSpPr/>
              <p:nvPr/>
            </p:nvGrpSpPr>
            <p:grpSpPr>
              <a:xfrm rot="16200000">
                <a:off x="5829300" y="4076702"/>
                <a:ext cx="914403" cy="228600"/>
                <a:chOff x="5562600" y="2895076"/>
                <a:chExt cx="1600200" cy="610648"/>
              </a:xfrm>
            </p:grpSpPr>
            <p:sp>
              <p:nvSpPr>
                <p:cNvPr id="103" name="Rectangle 10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0" name="Group 104"/>
                <p:cNvGrpSpPr/>
                <p:nvPr/>
              </p:nvGrpSpPr>
              <p:grpSpPr>
                <a:xfrm>
                  <a:off x="5943600" y="2895600"/>
                  <a:ext cx="227210" cy="610124"/>
                  <a:chOff x="5640190" y="2895076"/>
                  <a:chExt cx="227210" cy="610124"/>
                </a:xfrm>
              </p:grpSpPr>
              <p:sp>
                <p:nvSpPr>
                  <p:cNvPr id="117"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3" name="Group 10"/>
                <p:cNvGrpSpPr/>
                <p:nvPr/>
              </p:nvGrpSpPr>
              <p:grpSpPr>
                <a:xfrm>
                  <a:off x="6248400" y="2895600"/>
                  <a:ext cx="227210" cy="610124"/>
                  <a:chOff x="5640190" y="2895076"/>
                  <a:chExt cx="227210" cy="610124"/>
                </a:xfrm>
              </p:grpSpPr>
              <p:sp>
                <p:nvSpPr>
                  <p:cNvPr id="115" name="Rectangle 114"/>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115"/>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4" name="Group 13"/>
                <p:cNvGrpSpPr/>
                <p:nvPr/>
              </p:nvGrpSpPr>
              <p:grpSpPr>
                <a:xfrm>
                  <a:off x="6553200" y="2895600"/>
                  <a:ext cx="227210" cy="610124"/>
                  <a:chOff x="5640190" y="2895076"/>
                  <a:chExt cx="227210" cy="610124"/>
                </a:xfrm>
              </p:grpSpPr>
              <p:sp>
                <p:nvSpPr>
                  <p:cNvPr id="113" name="Rectangle 11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5" name="Group 16"/>
                <p:cNvGrpSpPr/>
                <p:nvPr/>
              </p:nvGrpSpPr>
              <p:grpSpPr>
                <a:xfrm>
                  <a:off x="6858000" y="2895600"/>
                  <a:ext cx="227210" cy="610124"/>
                  <a:chOff x="5640190" y="2895076"/>
                  <a:chExt cx="227210" cy="610124"/>
                </a:xfrm>
              </p:grpSpPr>
              <p:sp>
                <p:nvSpPr>
                  <p:cNvPr id="111" name="Rectangle 11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9" name="Rectangle 108"/>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109"/>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2" name="Oval 101"/>
              <p:cNvSpPr/>
              <p:nvPr/>
            </p:nvSpPr>
            <p:spPr>
              <a:xfrm>
                <a:off x="6045926" y="4585063"/>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pic>
        <p:nvPicPr>
          <p:cNvPr id="135169" name="Picture 1">
            <a:hlinkClick r:id="rId3"/>
          </p:cNvPr>
          <p:cNvPicPr>
            <a:picLocks noGrp="1" noChangeAspect="1" noChangeArrowheads="1"/>
          </p:cNvPicPr>
          <p:nvPr>
            <p:ph sz="half" idx="2"/>
          </p:nvPr>
        </p:nvPicPr>
        <p:blipFill>
          <a:blip r:embed="rId4" cstate="print"/>
          <a:srcRect/>
          <a:stretch>
            <a:fillRect/>
          </a:stretch>
        </p:blipFill>
        <p:spPr bwMode="auto">
          <a:xfrm>
            <a:off x="7133761" y="1491405"/>
            <a:ext cx="1705439" cy="222933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Clicker Question</a:t>
            </a:r>
            <a:endParaRPr lang="en-US">
              <a:solidFill>
                <a:srgbClr val="FFFF00"/>
              </a:solidFill>
            </a:endParaRPr>
          </a:p>
        </p:txBody>
      </p:sp>
      <p:sp>
        <p:nvSpPr>
          <p:cNvPr id="3" name="Content Placeholder 2"/>
          <p:cNvSpPr>
            <a:spLocks noGrp="1"/>
          </p:cNvSpPr>
          <p:nvPr>
            <p:ph idx="1"/>
          </p:nvPr>
        </p:nvSpPr>
        <p:spPr>
          <a:xfrm>
            <a:off x="457200" y="1600200"/>
            <a:ext cx="8229600" cy="5029200"/>
          </a:xfrm>
        </p:spPr>
        <p:txBody>
          <a:bodyPr/>
          <a:lstStyle/>
          <a:p>
            <a:r>
              <a:rPr lang="en-US" smtClean="0"/>
              <a:t>At the liquid nitrogen boiling temperature (77K) the molar specific heat of copper is about half its room temperature value.</a:t>
            </a:r>
          </a:p>
          <a:p>
            <a:r>
              <a:rPr lang="en-US" smtClean="0"/>
              <a:t>What would you expect the molar specific heat of lead to be at that temperature?</a:t>
            </a:r>
          </a:p>
          <a:p>
            <a:pPr marL="514350" indent="-514350">
              <a:buAutoNum type="alphaUcPeriod"/>
            </a:pPr>
            <a:r>
              <a:rPr lang="en-US" smtClean="0"/>
              <a:t>Less than copper</a:t>
            </a:r>
          </a:p>
          <a:p>
            <a:pPr marL="514350" indent="-514350">
              <a:buAutoNum type="alphaUcPeriod"/>
            </a:pPr>
            <a:r>
              <a:rPr lang="en-US" smtClean="0"/>
              <a:t>The same as copper</a:t>
            </a:r>
          </a:p>
          <a:p>
            <a:pPr marL="514350" indent="-514350">
              <a:buAutoNum type="alphaUcPeriod"/>
            </a:pPr>
            <a:r>
              <a:rPr lang="en-US" smtClean="0"/>
              <a:t>Higher than copper.</a:t>
            </a:r>
          </a:p>
          <a:p>
            <a:pPr marL="514350" indent="-514350">
              <a:buNone/>
            </a:pPr>
            <a:r>
              <a:rPr lang="en-US" sz="2400" u="sng" smtClean="0">
                <a:solidFill>
                  <a:srgbClr val="FF0000"/>
                </a:solidFill>
              </a:rPr>
              <a:t>Hint</a:t>
            </a:r>
            <a:r>
              <a:rPr lang="en-US" sz="2400" smtClean="0">
                <a:solidFill>
                  <a:srgbClr val="FF0000"/>
                </a:solidFill>
              </a:rPr>
              <a:t>:  think of the atom oscillators.  Is lead hard?   Is it heavy?</a:t>
            </a:r>
          </a:p>
          <a:p>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solidFill>
                  <a:srgbClr val="FFFF00"/>
                </a:solidFill>
              </a:rPr>
              <a:t>Adiabatic Expansion of an Ideal Gas</a:t>
            </a:r>
            <a:endParaRPr lang="en-US">
              <a:solidFill>
                <a:srgbClr val="FFFF00"/>
              </a:solidFill>
            </a:endParaRPr>
          </a:p>
        </p:txBody>
      </p:sp>
      <p:sp>
        <p:nvSpPr>
          <p:cNvPr id="3" name="Content Placeholder 2"/>
          <p:cNvSpPr>
            <a:spLocks noGrp="1"/>
          </p:cNvSpPr>
          <p:nvPr>
            <p:ph idx="1"/>
          </p:nvPr>
        </p:nvSpPr>
        <p:spPr>
          <a:xfrm>
            <a:off x="304800" y="1600200"/>
            <a:ext cx="8382000" cy="4525963"/>
          </a:xfrm>
        </p:spPr>
        <p:txBody>
          <a:bodyPr/>
          <a:lstStyle/>
          <a:p>
            <a:r>
              <a:rPr lang="en-US" smtClean="0"/>
              <a:t>“Adiabatic” is Greek for “nothing gets through”—here it means no heat gets into or out of the gas.  Therefore, for one mole, </a:t>
            </a:r>
          </a:p>
          <a:p>
            <a:pPr algn="ctr">
              <a:buNone/>
            </a:pPr>
            <a:r>
              <a:rPr lang="en-US" smtClean="0"/>
              <a:t>	</a:t>
            </a:r>
            <a:r>
              <a:rPr lang="en-US" i="1" smtClean="0"/>
              <a:t>dE</a:t>
            </a:r>
            <a:r>
              <a:rPr lang="en-US" baseline="-25000" smtClean="0"/>
              <a:t>int</a:t>
            </a:r>
            <a:r>
              <a:rPr lang="en-US" smtClean="0"/>
              <a:t> = </a:t>
            </a:r>
            <a:r>
              <a:rPr lang="en-US" i="1" smtClean="0">
                <a:solidFill>
                  <a:srgbClr val="FFFF00"/>
                </a:solidFill>
              </a:rPr>
              <a:t>C</a:t>
            </a:r>
            <a:r>
              <a:rPr lang="en-US" i="1" baseline="-25000" smtClean="0">
                <a:solidFill>
                  <a:srgbClr val="FFFF00"/>
                </a:solidFill>
              </a:rPr>
              <a:t>V </a:t>
            </a:r>
            <a:r>
              <a:rPr lang="en-US" i="1" smtClean="0">
                <a:solidFill>
                  <a:srgbClr val="FFFF00"/>
                </a:solidFill>
              </a:rPr>
              <a:t>dT</a:t>
            </a:r>
            <a:r>
              <a:rPr lang="en-US" smtClean="0">
                <a:solidFill>
                  <a:srgbClr val="FFFF00"/>
                </a:solidFill>
              </a:rPr>
              <a:t> = -</a:t>
            </a:r>
            <a:r>
              <a:rPr lang="en-US" i="1" smtClean="0">
                <a:solidFill>
                  <a:srgbClr val="FFFF00"/>
                </a:solidFill>
              </a:rPr>
              <a:t>PdV</a:t>
            </a:r>
          </a:p>
          <a:p>
            <a:r>
              <a:rPr lang="en-US" smtClean="0"/>
              <a:t>From </a:t>
            </a:r>
            <a:r>
              <a:rPr lang="en-US" i="1" smtClean="0"/>
              <a:t>PV</a:t>
            </a:r>
            <a:r>
              <a:rPr lang="en-US" smtClean="0"/>
              <a:t> = </a:t>
            </a:r>
            <a:r>
              <a:rPr lang="en-US" i="1" smtClean="0"/>
              <a:t>RT</a:t>
            </a:r>
            <a:r>
              <a:rPr lang="en-US" smtClean="0"/>
              <a:t>, </a:t>
            </a:r>
            <a:r>
              <a:rPr lang="en-US" i="1" smtClean="0"/>
              <a:t>RdT</a:t>
            </a:r>
            <a:r>
              <a:rPr lang="en-US" smtClean="0"/>
              <a:t> = </a:t>
            </a:r>
            <a:r>
              <a:rPr lang="en-US" i="1" smtClean="0"/>
              <a:t>PdV</a:t>
            </a:r>
            <a:r>
              <a:rPr lang="en-US" smtClean="0"/>
              <a:t> + </a:t>
            </a:r>
            <a:r>
              <a:rPr lang="en-US" i="1" smtClean="0"/>
              <a:t>VdP</a:t>
            </a:r>
            <a:r>
              <a:rPr lang="en-US" smtClean="0"/>
              <a:t>, putting that </a:t>
            </a:r>
            <a:r>
              <a:rPr lang="en-US" i="1" smtClean="0"/>
              <a:t>dT</a:t>
            </a:r>
            <a:r>
              <a:rPr lang="en-US" smtClean="0"/>
              <a:t> in the equation, and defining </a:t>
            </a:r>
            <a:r>
              <a:rPr lang="el-GR" i="1" smtClean="0"/>
              <a:t>γ</a:t>
            </a:r>
            <a:r>
              <a:rPr lang="en-US" smtClean="0"/>
              <a:t> = </a:t>
            </a:r>
            <a:r>
              <a:rPr lang="en-US" i="1" smtClean="0"/>
              <a:t>C</a:t>
            </a:r>
            <a:r>
              <a:rPr lang="en-US" i="1" baseline="-25000" smtClean="0"/>
              <a:t>P</a:t>
            </a:r>
            <a:r>
              <a:rPr lang="en-US" smtClean="0"/>
              <a:t>/</a:t>
            </a:r>
            <a:r>
              <a:rPr lang="en-US" i="1" smtClean="0"/>
              <a:t>C</a:t>
            </a:r>
            <a:r>
              <a:rPr lang="en-US" i="1" baseline="-25000" smtClean="0"/>
              <a:t>V</a:t>
            </a:r>
            <a:r>
              <a:rPr lang="en-US" smtClean="0"/>
              <a:t>, we can show that </a:t>
            </a:r>
            <a:r>
              <a:rPr lang="en-US" i="1" smtClean="0"/>
              <a:t>VdP</a:t>
            </a:r>
            <a:r>
              <a:rPr lang="en-US" smtClean="0"/>
              <a:t> + </a:t>
            </a:r>
            <a:r>
              <a:rPr lang="el-GR" i="1" smtClean="0"/>
              <a:t>γ</a:t>
            </a:r>
            <a:r>
              <a:rPr lang="en-US" i="1" smtClean="0"/>
              <a:t>PdV </a:t>
            </a:r>
            <a:r>
              <a:rPr lang="en-US" smtClean="0"/>
              <a:t>= 0, which integrates to</a:t>
            </a:r>
          </a:p>
          <a:p>
            <a:pPr algn="ctr">
              <a:buNone/>
            </a:pPr>
            <a:r>
              <a:rPr lang="en-US" smtClean="0"/>
              <a:t>	</a:t>
            </a:r>
            <a:r>
              <a:rPr lang="en-US" i="1" smtClean="0">
                <a:solidFill>
                  <a:srgbClr val="FFFF00"/>
                </a:solidFill>
              </a:rPr>
              <a:t>PV</a:t>
            </a:r>
            <a:r>
              <a:rPr lang="en-US" i="1" baseline="30000" smtClean="0">
                <a:solidFill>
                  <a:srgbClr val="FFFF00"/>
                </a:solidFill>
              </a:rPr>
              <a:t> </a:t>
            </a:r>
            <a:r>
              <a:rPr lang="el-GR" i="1" baseline="30000" smtClean="0">
                <a:solidFill>
                  <a:srgbClr val="FFFF00"/>
                </a:solidFill>
              </a:rPr>
              <a:t>γ</a:t>
            </a:r>
            <a:r>
              <a:rPr lang="en-US" smtClean="0">
                <a:solidFill>
                  <a:srgbClr val="FFFF00"/>
                </a:solidFill>
              </a:rPr>
              <a:t> = constant.</a:t>
            </a:r>
            <a:endParaRPr lang="en-US">
              <a:solidFill>
                <a:srgbClr val="FFFF00"/>
              </a:solidFill>
            </a:endParaRPr>
          </a:p>
        </p:txBody>
      </p:sp>
      <p:sp>
        <p:nvSpPr>
          <p:cNvPr id="4" name="Rectangle 3"/>
          <p:cNvSpPr/>
          <p:nvPr/>
        </p:nvSpPr>
        <p:spPr>
          <a:xfrm>
            <a:off x="3239589" y="5344885"/>
            <a:ext cx="2819400" cy="609600"/>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Clicker Question</a:t>
            </a:r>
            <a:endParaRPr lang="en-US">
              <a:solidFill>
                <a:srgbClr val="FFFF00"/>
              </a:solidFill>
            </a:endParaRPr>
          </a:p>
        </p:txBody>
      </p:sp>
      <p:sp>
        <p:nvSpPr>
          <p:cNvPr id="3" name="Content Placeholder 2"/>
          <p:cNvSpPr>
            <a:spLocks noGrp="1"/>
          </p:cNvSpPr>
          <p:nvPr>
            <p:ph idx="1"/>
          </p:nvPr>
        </p:nvSpPr>
        <p:spPr>
          <a:xfrm>
            <a:off x="320041" y="1534885"/>
            <a:ext cx="8458200" cy="4876800"/>
          </a:xfrm>
        </p:spPr>
        <p:txBody>
          <a:bodyPr>
            <a:normAutofit lnSpcReduction="10000"/>
          </a:bodyPr>
          <a:lstStyle/>
          <a:p>
            <a:r>
              <a:rPr lang="en-US" smtClean="0"/>
              <a:t>Two identical cylinders contain the same volume </a:t>
            </a:r>
            <a:r>
              <a:rPr lang="en-US" i="1" smtClean="0"/>
              <a:t>V</a:t>
            </a:r>
            <a:r>
              <a:rPr lang="en-US" smtClean="0"/>
              <a:t> of ideal gas, initially at the same temperature and pressure. </a:t>
            </a:r>
          </a:p>
          <a:p>
            <a:r>
              <a:rPr lang="en-US" smtClean="0"/>
              <a:t>Gas A is then compressed adiabatically to ½</a:t>
            </a:r>
            <a:r>
              <a:rPr lang="en-US" i="1" smtClean="0"/>
              <a:t>V</a:t>
            </a:r>
            <a:r>
              <a:rPr lang="en-US" smtClean="0"/>
              <a:t>, and gas B is compressed isothermally to ½</a:t>
            </a:r>
            <a:r>
              <a:rPr lang="en-US" i="1" smtClean="0"/>
              <a:t>V.  </a:t>
            </a:r>
          </a:p>
          <a:p>
            <a:r>
              <a:rPr lang="en-US" smtClean="0"/>
              <a:t>Which is now at the greater pressure?</a:t>
            </a:r>
          </a:p>
          <a:p>
            <a:pPr marL="514350" indent="-514350">
              <a:buAutoNum type="alphaUcPeriod"/>
            </a:pPr>
            <a:r>
              <a:rPr lang="en-US" smtClean="0"/>
              <a:t>A</a:t>
            </a:r>
          </a:p>
          <a:p>
            <a:pPr marL="514350" indent="-514350">
              <a:buAutoNum type="alphaUcPeriod"/>
            </a:pPr>
            <a:r>
              <a:rPr lang="en-US" smtClean="0"/>
              <a:t>B</a:t>
            </a:r>
          </a:p>
          <a:p>
            <a:pPr marL="514350" indent="-514350">
              <a:buAutoNum type="alphaUcPeriod"/>
            </a:pPr>
            <a:r>
              <a:rPr lang="en-US" smtClean="0"/>
              <a:t>They’re equal.</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The First Law of Thermodynamics</a:t>
            </a:r>
            <a:endParaRPr lang="en-US">
              <a:solidFill>
                <a:srgbClr val="FFFF00"/>
              </a:solidFill>
            </a:endParaRPr>
          </a:p>
        </p:txBody>
      </p:sp>
      <p:sp>
        <p:nvSpPr>
          <p:cNvPr id="3" name="Content Placeholder 2"/>
          <p:cNvSpPr>
            <a:spLocks noGrp="1"/>
          </p:cNvSpPr>
          <p:nvPr>
            <p:ph idx="1"/>
          </p:nvPr>
        </p:nvSpPr>
        <p:spPr>
          <a:xfrm>
            <a:off x="213359" y="1600200"/>
            <a:ext cx="8839200" cy="4953000"/>
          </a:xfrm>
        </p:spPr>
        <p:txBody>
          <a:bodyPr/>
          <a:lstStyle/>
          <a:p>
            <a:r>
              <a:rPr lang="en-US" smtClean="0"/>
              <a:t>A closed system has a total internal energy </a:t>
            </a:r>
            <a:r>
              <a:rPr lang="en-US" i="1" smtClean="0">
                <a:solidFill>
                  <a:srgbClr val="FFFF00"/>
                </a:solidFill>
              </a:rPr>
              <a:t>E</a:t>
            </a:r>
            <a:r>
              <a:rPr lang="en-US" baseline="-25000" smtClean="0">
                <a:solidFill>
                  <a:srgbClr val="FFFF00"/>
                </a:solidFill>
              </a:rPr>
              <a:t>int</a:t>
            </a:r>
            <a:r>
              <a:rPr lang="en-US" smtClean="0"/>
              <a:t>.</a:t>
            </a:r>
          </a:p>
          <a:p>
            <a:r>
              <a:rPr lang="en-US" smtClean="0">
                <a:solidFill>
                  <a:srgbClr val="FFFF00"/>
                </a:solidFill>
              </a:rPr>
              <a:t>This energy can be changed in two different ways: </a:t>
            </a:r>
          </a:p>
          <a:p>
            <a:pPr marL="514350" indent="-514350">
              <a:buAutoNum type="alphaUcPeriod"/>
            </a:pPr>
            <a:r>
              <a:rPr lang="en-US" smtClean="0"/>
              <a:t>The system can do </a:t>
            </a:r>
            <a:r>
              <a:rPr lang="en-US" smtClean="0">
                <a:solidFill>
                  <a:srgbClr val="FFFF00"/>
                </a:solidFill>
              </a:rPr>
              <a:t>work</a:t>
            </a:r>
            <a:r>
              <a:rPr lang="en-US" smtClean="0"/>
              <a:t> </a:t>
            </a:r>
            <a:r>
              <a:rPr lang="en-US" i="1" smtClean="0">
                <a:solidFill>
                  <a:srgbClr val="FFFF00"/>
                </a:solidFill>
              </a:rPr>
              <a:t>W</a:t>
            </a:r>
            <a:r>
              <a:rPr lang="en-US" smtClean="0"/>
              <a:t>, or have work done on it, -</a:t>
            </a:r>
            <a:r>
              <a:rPr lang="en-US" i="1" smtClean="0"/>
              <a:t>W.</a:t>
            </a:r>
          </a:p>
          <a:p>
            <a:pPr marL="514350" indent="-514350">
              <a:buAutoNum type="alphaUcPeriod"/>
            </a:pPr>
            <a:r>
              <a:rPr lang="en-US" smtClean="0">
                <a:solidFill>
                  <a:srgbClr val="FFFF00"/>
                </a:solidFill>
              </a:rPr>
              <a:t>Heat </a:t>
            </a:r>
            <a:r>
              <a:rPr lang="en-US" i="1" smtClean="0">
                <a:solidFill>
                  <a:srgbClr val="FFFF00"/>
                </a:solidFill>
              </a:rPr>
              <a:t>Q</a:t>
            </a:r>
            <a:r>
              <a:rPr lang="en-US" smtClean="0"/>
              <a:t> can flow into the system, or </a:t>
            </a:r>
            <a:r>
              <a:rPr lang="en-US" smtClean="0">
                <a:solidFill>
                  <a:srgbClr val="FFFF00"/>
                </a:solidFill>
              </a:rPr>
              <a:t>-</a:t>
            </a:r>
            <a:r>
              <a:rPr lang="en-US" i="1" smtClean="0">
                <a:solidFill>
                  <a:srgbClr val="FFFF00"/>
                </a:solidFill>
              </a:rPr>
              <a:t>Q</a:t>
            </a:r>
            <a:r>
              <a:rPr lang="en-US" smtClean="0"/>
              <a:t> flow out.</a:t>
            </a:r>
          </a:p>
          <a:p>
            <a:pPr marL="514350" indent="-514350"/>
            <a:r>
              <a:rPr lang="en-US" smtClean="0"/>
              <a:t>The First Law is just total energy conservation:</a:t>
            </a:r>
          </a:p>
          <a:p>
            <a:pPr marL="514350" indent="-514350" algn="ctr">
              <a:buNone/>
            </a:pPr>
            <a:r>
              <a:rPr lang="en-US" i="1" smtClean="0">
                <a:solidFill>
                  <a:srgbClr val="FFFF00"/>
                </a:solidFill>
              </a:rPr>
              <a:t> </a:t>
            </a:r>
            <a:r>
              <a:rPr lang="el-GR" i="1" smtClean="0">
                <a:solidFill>
                  <a:srgbClr val="FFFF00"/>
                </a:solidFill>
              </a:rPr>
              <a:t>Δ</a:t>
            </a:r>
            <a:r>
              <a:rPr lang="en-US" i="1" smtClean="0">
                <a:solidFill>
                  <a:srgbClr val="FFFF00"/>
                </a:solidFill>
              </a:rPr>
              <a:t>E</a:t>
            </a:r>
            <a:r>
              <a:rPr lang="en-US" baseline="-25000" smtClean="0">
                <a:solidFill>
                  <a:srgbClr val="FFFF00"/>
                </a:solidFill>
              </a:rPr>
              <a:t>int </a:t>
            </a:r>
            <a:r>
              <a:rPr lang="en-US" smtClean="0">
                <a:solidFill>
                  <a:srgbClr val="FFFF00"/>
                </a:solidFill>
              </a:rPr>
              <a:t> = </a:t>
            </a:r>
            <a:r>
              <a:rPr lang="en-US" i="1" smtClean="0">
                <a:solidFill>
                  <a:srgbClr val="FFFF00"/>
                </a:solidFill>
              </a:rPr>
              <a:t>Q</a:t>
            </a:r>
            <a:r>
              <a:rPr lang="en-US" smtClean="0">
                <a:solidFill>
                  <a:srgbClr val="FFFF00"/>
                </a:solidFill>
              </a:rPr>
              <a:t> – </a:t>
            </a:r>
            <a:r>
              <a:rPr lang="en-US" i="1" smtClean="0">
                <a:solidFill>
                  <a:srgbClr val="FFFF00"/>
                </a:solidFill>
              </a:rPr>
              <a:t>W</a:t>
            </a:r>
          </a:p>
          <a:p>
            <a:pPr marL="514350" indent="-514350"/>
            <a:r>
              <a:rPr lang="en-US" smtClean="0">
                <a:solidFill>
                  <a:srgbClr val="FFFF00"/>
                </a:solidFill>
              </a:rPr>
              <a:t>Change in internal energy = heat in – work done.</a:t>
            </a:r>
            <a:endParaRPr lang="en-US" smtClean="0"/>
          </a:p>
        </p:txBody>
      </p:sp>
      <p:sp>
        <p:nvSpPr>
          <p:cNvPr id="4" name="Rectangle 3"/>
          <p:cNvSpPr/>
          <p:nvPr/>
        </p:nvSpPr>
        <p:spPr>
          <a:xfrm>
            <a:off x="3352800" y="5007430"/>
            <a:ext cx="2667000" cy="6096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Isotherms and Adiabats</a:t>
            </a:r>
            <a:endParaRPr lang="en-US">
              <a:solidFill>
                <a:srgbClr val="FFFF00"/>
              </a:solidFill>
            </a:endParaRPr>
          </a:p>
        </p:txBody>
      </p:sp>
      <p:sp>
        <p:nvSpPr>
          <p:cNvPr id="3" name="Content Placeholder 2"/>
          <p:cNvSpPr>
            <a:spLocks noGrp="1"/>
          </p:cNvSpPr>
          <p:nvPr>
            <p:ph sz="half" idx="1"/>
          </p:nvPr>
        </p:nvSpPr>
        <p:spPr>
          <a:xfrm>
            <a:off x="139337" y="1556655"/>
            <a:ext cx="3657600" cy="5105400"/>
          </a:xfrm>
        </p:spPr>
        <p:txBody>
          <a:bodyPr>
            <a:normAutofit lnSpcReduction="10000"/>
          </a:bodyPr>
          <a:lstStyle/>
          <a:p>
            <a:r>
              <a:rPr lang="en-US" smtClean="0">
                <a:solidFill>
                  <a:srgbClr val="00B050"/>
                </a:solidFill>
              </a:rPr>
              <a:t>Adiabats</a:t>
            </a:r>
            <a:r>
              <a:rPr lang="en-US" smtClean="0"/>
              <a:t> are steeper than </a:t>
            </a:r>
            <a:r>
              <a:rPr lang="en-US" smtClean="0">
                <a:solidFill>
                  <a:srgbClr val="FF0000"/>
                </a:solidFill>
              </a:rPr>
              <a:t>isoth</a:t>
            </a:r>
            <a:r>
              <a:rPr lang="en-US" smtClean="0">
                <a:solidFill>
                  <a:schemeClr val="bg2">
                    <a:lumMod val="40000"/>
                    <a:lumOff val="60000"/>
                  </a:schemeClr>
                </a:solidFill>
              </a:rPr>
              <a:t>erms</a:t>
            </a:r>
            <a:r>
              <a:rPr lang="en-US" smtClean="0"/>
              <a:t> because work done compressing the gas along the adiabat all goes into internal energy—the gas heats up.  Compressing along the isotherm, the gas continuously sheds heat.</a:t>
            </a:r>
            <a:endParaRPr lang="en-US"/>
          </a:p>
        </p:txBody>
      </p:sp>
      <p:sp>
        <p:nvSpPr>
          <p:cNvPr id="4" name="Content Placeholder 3"/>
          <p:cNvSpPr>
            <a:spLocks noGrp="1"/>
          </p:cNvSpPr>
          <p:nvPr>
            <p:ph sz="half" idx="2"/>
          </p:nvPr>
        </p:nvSpPr>
        <p:spPr>
          <a:xfrm>
            <a:off x="3810000" y="1600200"/>
            <a:ext cx="4876800" cy="4525963"/>
          </a:xfrm>
        </p:spPr>
        <p:txBody>
          <a:bodyPr>
            <a:normAutofit lnSpcReduction="10000"/>
          </a:bodyPr>
          <a:lstStyle/>
          <a:p>
            <a:r>
              <a:rPr lang="en-US" smtClean="0">
                <a:solidFill>
                  <a:schemeClr val="bg2">
                    <a:lumMod val="50000"/>
                  </a:schemeClr>
                </a:solidFill>
              </a:rPr>
              <a:t>a</a:t>
            </a:r>
            <a:endParaRPr lang="en-US">
              <a:solidFill>
                <a:schemeClr val="bg2">
                  <a:lumMod val="50000"/>
                </a:schemeClr>
              </a:solidFill>
            </a:endParaRPr>
          </a:p>
        </p:txBody>
      </p:sp>
      <p:graphicFrame>
        <p:nvGraphicFramePr>
          <p:cNvPr id="5" name="Chart 4"/>
          <p:cNvGraphicFramePr>
            <a:graphicFrameLocks/>
          </p:cNvGraphicFramePr>
          <p:nvPr/>
        </p:nvGraphicFramePr>
        <p:xfrm>
          <a:off x="3962400" y="1828800"/>
          <a:ext cx="4648200" cy="4343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mtClean="0"/>
              <a:t>     </a:t>
            </a:r>
            <a:r>
              <a:rPr lang="en-US" smtClean="0">
                <a:solidFill>
                  <a:srgbClr val="FFC000"/>
                </a:solidFill>
              </a:rPr>
              <a:t>Heat Conduction </a:t>
            </a:r>
            <a:endParaRPr lang="en-US">
              <a:solidFill>
                <a:srgbClr val="FFC000"/>
              </a:solidFill>
            </a:endParaRPr>
          </a:p>
        </p:txBody>
      </p:sp>
      <p:sp>
        <p:nvSpPr>
          <p:cNvPr id="3" name="Content Placeholder 2"/>
          <p:cNvSpPr>
            <a:spLocks noGrp="1"/>
          </p:cNvSpPr>
          <p:nvPr>
            <p:ph idx="1"/>
          </p:nvPr>
        </p:nvSpPr>
        <p:spPr/>
        <p:txBody>
          <a:bodyPr/>
          <a:lstStyle/>
          <a:p>
            <a:r>
              <a:rPr lang="en-US" smtClean="0"/>
              <a:t>Heat conduction through solids acts just like a fluid flow—that’s why the caloric theory worked so well. The flow of heat down a rod is proportional to the temperature gradient (like a river flowing downhill), proportional to the cross-section area of the rod (like water in a pipe) and varies from material to material depending on the “thermal conductivity” </a:t>
            </a:r>
            <a:r>
              <a:rPr lang="en-US" i="1" smtClean="0"/>
              <a:t>k</a:t>
            </a:r>
            <a:r>
              <a:rPr lang="en-US" smtClean="0"/>
              <a:t>,  a property of the material.</a:t>
            </a:r>
            <a:endParaRPr lang="en-US"/>
          </a:p>
        </p:txBody>
      </p:sp>
      <p:sp>
        <p:nvSpPr>
          <p:cNvPr id="9" name="Can 8"/>
          <p:cNvSpPr/>
          <p:nvPr/>
        </p:nvSpPr>
        <p:spPr>
          <a:xfrm rot="16200000">
            <a:off x="6475476" y="-608076"/>
            <a:ext cx="611124" cy="2894076"/>
          </a:xfrm>
          <a:prstGeom prst="can">
            <a:avLst/>
          </a:prstGeom>
          <a:gradFill flip="none" rotWithShape="1">
            <a:gsLst>
              <a:gs pos="0">
                <a:srgbClr val="000082"/>
              </a:gs>
              <a:gs pos="30000">
                <a:srgbClr val="66008F"/>
              </a:gs>
              <a:gs pos="64999">
                <a:srgbClr val="BA0066"/>
              </a:gs>
              <a:gs pos="89999">
                <a:srgbClr val="FF0000"/>
              </a:gs>
              <a:gs pos="100000">
                <a:srgbClr val="FF8200"/>
              </a:gs>
            </a:gsLst>
            <a:lin ang="14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43000"/>
          </a:xfrm>
        </p:spPr>
        <p:txBody>
          <a:bodyPr/>
          <a:lstStyle/>
          <a:p>
            <a:pPr algn="l"/>
            <a:r>
              <a:rPr lang="en-US" smtClean="0"/>
              <a:t> </a:t>
            </a:r>
            <a:r>
              <a:rPr lang="en-US" smtClean="0">
                <a:solidFill>
                  <a:srgbClr val="FFC000"/>
                </a:solidFill>
              </a:rPr>
              <a:t>Heat Flow down a Rod </a:t>
            </a:r>
            <a:endParaRPr lang="en-US">
              <a:solidFill>
                <a:srgbClr val="FFC000"/>
              </a:solidFill>
            </a:endParaRPr>
          </a:p>
        </p:txBody>
      </p:sp>
      <p:sp>
        <p:nvSpPr>
          <p:cNvPr id="3" name="Content Placeholder 2"/>
          <p:cNvSpPr>
            <a:spLocks noGrp="1"/>
          </p:cNvSpPr>
          <p:nvPr>
            <p:ph idx="1"/>
          </p:nvPr>
        </p:nvSpPr>
        <p:spPr>
          <a:xfrm>
            <a:off x="152400" y="1905000"/>
            <a:ext cx="8534400" cy="4525963"/>
          </a:xfrm>
        </p:spPr>
        <p:txBody>
          <a:bodyPr/>
          <a:lstStyle/>
          <a:p>
            <a:r>
              <a:rPr lang="en-US" smtClean="0"/>
              <a:t>For a rod of material with thermal conductivity </a:t>
            </a:r>
            <a:r>
              <a:rPr lang="en-US" i="1" smtClean="0"/>
              <a:t>k</a:t>
            </a:r>
            <a:r>
              <a:rPr lang="en-US" smtClean="0"/>
              <a:t>, length </a:t>
            </a:r>
            <a:r>
              <a:rPr lang="en-US" i="1" smtClean="0"/>
              <a:t>ℓ</a:t>
            </a:r>
            <a:r>
              <a:rPr lang="en-US" smtClean="0"/>
              <a:t> and cross-section area </a:t>
            </a:r>
            <a:r>
              <a:rPr lang="en-US" i="1" smtClean="0"/>
              <a:t>A</a:t>
            </a:r>
            <a:r>
              <a:rPr lang="en-US" smtClean="0"/>
              <a:t>, the heat flow </a:t>
            </a:r>
            <a:r>
              <a:rPr lang="el-GR" smtClean="0"/>
              <a:t>Δ</a:t>
            </a:r>
            <a:r>
              <a:rPr lang="en-US" i="1" smtClean="0"/>
              <a:t>Q</a:t>
            </a:r>
            <a:r>
              <a:rPr lang="en-US" smtClean="0"/>
              <a:t> in time </a:t>
            </a:r>
            <a:r>
              <a:rPr lang="el-GR" smtClean="0"/>
              <a:t>Δ</a:t>
            </a:r>
            <a:r>
              <a:rPr lang="en-US" i="1" smtClean="0"/>
              <a:t>t</a:t>
            </a:r>
            <a:r>
              <a:rPr lang="en-US" smtClean="0"/>
              <a:t> is given by: </a:t>
            </a:r>
          </a:p>
          <a:p>
            <a:endParaRPr lang="en-US" smtClean="0"/>
          </a:p>
          <a:p>
            <a:endParaRPr lang="en-US" smtClean="0"/>
          </a:p>
          <a:p>
            <a:pPr>
              <a:buNone/>
            </a:pPr>
            <a:r>
              <a:rPr lang="en-US" smtClean="0"/>
              <a:t>	or differentially</a:t>
            </a:r>
            <a:endParaRPr lang="en-US"/>
          </a:p>
        </p:txBody>
      </p:sp>
      <p:sp>
        <p:nvSpPr>
          <p:cNvPr id="9" name="Can 8"/>
          <p:cNvSpPr/>
          <p:nvPr/>
        </p:nvSpPr>
        <p:spPr>
          <a:xfrm rot="16200000">
            <a:off x="7064825" y="-584128"/>
            <a:ext cx="611124" cy="2894076"/>
          </a:xfrm>
          <a:prstGeom prst="can">
            <a:avLst/>
          </a:prstGeom>
          <a:gradFill flip="none" rotWithShape="1">
            <a:gsLst>
              <a:gs pos="0">
                <a:srgbClr val="000082"/>
              </a:gs>
              <a:gs pos="30000">
                <a:srgbClr val="66008F"/>
              </a:gs>
              <a:gs pos="64999">
                <a:srgbClr val="BA0066"/>
              </a:gs>
              <a:gs pos="89999">
                <a:srgbClr val="FF0000"/>
              </a:gs>
              <a:gs pos="100000">
                <a:srgbClr val="FF8200"/>
              </a:gs>
            </a:gsLst>
            <a:lin ang="14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Object 4"/>
          <p:cNvGraphicFramePr>
            <a:graphicFrameLocks noChangeAspect="1"/>
          </p:cNvGraphicFramePr>
          <p:nvPr/>
        </p:nvGraphicFramePr>
        <p:xfrm>
          <a:off x="3124200" y="3581400"/>
          <a:ext cx="2552700" cy="952500"/>
        </p:xfrm>
        <a:graphic>
          <a:graphicData uri="http://schemas.openxmlformats.org/presentationml/2006/ole">
            <p:oleObj spid="_x0000_s124930" name="Equation" r:id="rId4" imgW="2552400" imgH="952200" progId="Equation.DSMT4">
              <p:embed/>
            </p:oleObj>
          </a:graphicData>
        </a:graphic>
      </p:graphicFrame>
      <p:graphicFrame>
        <p:nvGraphicFramePr>
          <p:cNvPr id="6" name="Object 5"/>
          <p:cNvGraphicFramePr>
            <a:graphicFrameLocks noChangeAspect="1"/>
          </p:cNvGraphicFramePr>
          <p:nvPr/>
        </p:nvGraphicFramePr>
        <p:xfrm>
          <a:off x="3200400" y="5410200"/>
          <a:ext cx="2336800" cy="952500"/>
        </p:xfrm>
        <a:graphic>
          <a:graphicData uri="http://schemas.openxmlformats.org/presentationml/2006/ole">
            <p:oleObj spid="_x0000_s124931" name="Equation" r:id="rId5" imgW="2336760" imgH="952200" progId="Equation.DSMT4">
              <p:embed/>
            </p:oleObj>
          </a:graphicData>
        </a:graphic>
      </p:graphicFrame>
      <p:cxnSp>
        <p:nvCxnSpPr>
          <p:cNvPr id="8" name="Straight Arrow Connector 7"/>
          <p:cNvCxnSpPr/>
          <p:nvPr/>
        </p:nvCxnSpPr>
        <p:spPr>
          <a:xfrm rot="5400000" flipH="1" flipV="1">
            <a:off x="4343400" y="990600"/>
            <a:ext cx="1524000" cy="152400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43000"/>
          </a:xfrm>
        </p:spPr>
        <p:txBody>
          <a:bodyPr>
            <a:normAutofit fontScale="90000"/>
          </a:bodyPr>
          <a:lstStyle/>
          <a:p>
            <a:r>
              <a:rPr lang="en-US" smtClean="0">
                <a:solidFill>
                  <a:srgbClr val="FFFF00"/>
                </a:solidFill>
              </a:rPr>
              <a:t>Microscopic Picture of Heat Conduction</a:t>
            </a:r>
            <a:endParaRPr lang="en-US">
              <a:solidFill>
                <a:srgbClr val="FFFF00"/>
              </a:solidFill>
            </a:endParaRPr>
          </a:p>
        </p:txBody>
      </p:sp>
      <p:sp>
        <p:nvSpPr>
          <p:cNvPr id="3" name="Content Placeholder 2"/>
          <p:cNvSpPr>
            <a:spLocks noGrp="1"/>
          </p:cNvSpPr>
          <p:nvPr>
            <p:ph idx="1"/>
          </p:nvPr>
        </p:nvSpPr>
        <p:spPr>
          <a:xfrm>
            <a:off x="457200" y="1600200"/>
            <a:ext cx="8229600" cy="4953000"/>
          </a:xfrm>
        </p:spPr>
        <p:txBody>
          <a:bodyPr>
            <a:normAutofit lnSpcReduction="10000"/>
          </a:bodyPr>
          <a:lstStyle/>
          <a:p>
            <a:r>
              <a:rPr lang="en-US" smtClean="0"/>
              <a:t>If one end of a nonmetallic rod is heated, the atom near that end vibrate more vigorously and emit tiny sound waves, called phonons, that travel down the rod.  These go at the speed of sound, but are easily scattered by impurities or lattice defects, so they actually diffuse down the rod, like molecules in a gas, and in comparable times—they move at similar speeds to molecules and in many solids have mean free paths of tens or hundreds of atomic spacings.</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Heat Conduction in Metals</a:t>
            </a:r>
            <a:endParaRPr lang="en-US">
              <a:solidFill>
                <a:srgbClr val="FFFF00"/>
              </a:solidFill>
            </a:endParaRPr>
          </a:p>
        </p:txBody>
      </p:sp>
      <p:sp>
        <p:nvSpPr>
          <p:cNvPr id="3" name="Content Placeholder 2"/>
          <p:cNvSpPr>
            <a:spLocks noGrp="1"/>
          </p:cNvSpPr>
          <p:nvPr>
            <p:ph idx="1"/>
          </p:nvPr>
        </p:nvSpPr>
        <p:spPr>
          <a:xfrm>
            <a:off x="152400" y="1600200"/>
            <a:ext cx="8686800" cy="4876800"/>
          </a:xfrm>
        </p:spPr>
        <p:txBody>
          <a:bodyPr>
            <a:normAutofit fontScale="92500"/>
          </a:bodyPr>
          <a:lstStyle/>
          <a:p>
            <a:r>
              <a:rPr lang="en-US" smtClean="0"/>
              <a:t>Metals are shiny materials that conduct electricity well. Both these properties are due to the presence of large numbers of “</a:t>
            </a:r>
            <a:r>
              <a:rPr lang="en-US" smtClean="0">
                <a:solidFill>
                  <a:srgbClr val="FFFF00"/>
                </a:solidFill>
              </a:rPr>
              <a:t>free electrons</a:t>
            </a:r>
            <a:r>
              <a:rPr lang="en-US" smtClean="0"/>
              <a:t>”—electrons not bound to individual atoms, but free to move through the material.  (We’ll understand why that makes them shiny next semester.)</a:t>
            </a:r>
          </a:p>
          <a:p>
            <a:r>
              <a:rPr lang="en-US" smtClean="0"/>
              <a:t>The </a:t>
            </a:r>
            <a:r>
              <a:rPr lang="en-US" smtClean="0">
                <a:solidFill>
                  <a:srgbClr val="FFFF00"/>
                </a:solidFill>
              </a:rPr>
              <a:t>electrons are excellent conductors of heat</a:t>
            </a:r>
            <a:r>
              <a:rPr lang="en-US" smtClean="0"/>
              <a:t>—they move very fast and have long mean free paths.</a:t>
            </a:r>
          </a:p>
          <a:p>
            <a:r>
              <a:rPr lang="en-US" smtClean="0">
                <a:solidFill>
                  <a:srgbClr val="FFFF00"/>
                </a:solidFill>
              </a:rPr>
              <a:t>Metals typically conduct heat a hundred times better than nonmetals. </a:t>
            </a:r>
            <a:endParaRPr lang="en-US">
              <a:solidFill>
                <a:srgbClr val="FFFF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Heat Insulators</a:t>
            </a:r>
            <a:endParaRPr lang="en-US">
              <a:solidFill>
                <a:srgbClr val="FFFF00"/>
              </a:solidFill>
            </a:endParaRPr>
          </a:p>
        </p:txBody>
      </p:sp>
      <p:sp>
        <p:nvSpPr>
          <p:cNvPr id="3" name="Content Placeholder 2"/>
          <p:cNvSpPr>
            <a:spLocks noGrp="1"/>
          </p:cNvSpPr>
          <p:nvPr>
            <p:ph sz="half" idx="1"/>
          </p:nvPr>
        </p:nvSpPr>
        <p:spPr>
          <a:xfrm>
            <a:off x="300444" y="1521822"/>
            <a:ext cx="5867400" cy="4955178"/>
          </a:xfrm>
        </p:spPr>
        <p:txBody>
          <a:bodyPr>
            <a:normAutofit lnSpcReduction="10000"/>
          </a:bodyPr>
          <a:lstStyle/>
          <a:p>
            <a:r>
              <a:rPr lang="en-US" smtClean="0"/>
              <a:t>Heat insulators are solids that are in fact mostly air—rockwall insulation has a density about 12% that of water, it’s just full of tiny holes filled with air, and air is a poor </a:t>
            </a:r>
            <a:r>
              <a:rPr lang="en-US" i="1" smtClean="0"/>
              <a:t>conductor</a:t>
            </a:r>
            <a:r>
              <a:rPr lang="en-US" smtClean="0"/>
              <a:t> of heat—heat moves through the atmosphere by convection and radiation. These holes are too small for convection currents to get set up.</a:t>
            </a:r>
          </a:p>
          <a:p>
            <a:r>
              <a:rPr lang="en-US" smtClean="0"/>
              <a:t>Goosedown and polyurethane are even better heat insulators, but lack structural strength.</a:t>
            </a:r>
            <a:endParaRPr lang="en-US"/>
          </a:p>
        </p:txBody>
      </p:sp>
      <p:pic>
        <p:nvPicPr>
          <p:cNvPr id="148482" name="Picture 2">
            <a:hlinkClick r:id="rId3"/>
          </p:cNvPr>
          <p:cNvPicPr>
            <a:picLocks noGrp="1" noChangeAspect="1" noChangeArrowheads="1"/>
          </p:cNvPicPr>
          <p:nvPr>
            <p:ph sz="half" idx="2"/>
          </p:nvPr>
        </p:nvPicPr>
        <p:blipFill>
          <a:blip r:embed="rId4" cstate="print"/>
          <a:srcRect/>
          <a:stretch>
            <a:fillRect/>
          </a:stretch>
        </p:blipFill>
        <p:spPr bwMode="auto">
          <a:xfrm>
            <a:off x="6381750" y="1681956"/>
            <a:ext cx="2381250" cy="4362450"/>
          </a:xfrm>
          <a:prstGeom prst="rect">
            <a:avLst/>
          </a:prstGeom>
          <a:noFill/>
          <a:ln w="9525">
            <a:noFill/>
            <a:miter lim="800000"/>
            <a:headEnd/>
            <a:tailEnd/>
          </a:ln>
        </p:spPr>
      </p:pic>
      <p:cxnSp>
        <p:nvCxnSpPr>
          <p:cNvPr id="7" name="Straight Arrow Connector 6"/>
          <p:cNvCxnSpPr/>
          <p:nvPr/>
        </p:nvCxnSpPr>
        <p:spPr>
          <a:xfrm>
            <a:off x="5867400" y="2172789"/>
            <a:ext cx="3810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3197"/>
            <a:ext cx="8229600" cy="1143000"/>
          </a:xfrm>
        </p:spPr>
        <p:txBody>
          <a:bodyPr/>
          <a:lstStyle/>
          <a:p>
            <a:r>
              <a:rPr lang="en-US" smtClean="0">
                <a:solidFill>
                  <a:srgbClr val="FFFF00"/>
                </a:solidFill>
              </a:rPr>
              <a:t>Convection</a:t>
            </a:r>
            <a:r>
              <a:rPr lang="en-US" smtClean="0"/>
              <a:t> </a:t>
            </a:r>
            <a:endParaRPr lang="en-US"/>
          </a:p>
        </p:txBody>
      </p:sp>
      <p:sp>
        <p:nvSpPr>
          <p:cNvPr id="3" name="Content Placeholder 2"/>
          <p:cNvSpPr>
            <a:spLocks noGrp="1"/>
          </p:cNvSpPr>
          <p:nvPr>
            <p:ph sz="half" idx="1"/>
          </p:nvPr>
        </p:nvSpPr>
        <p:spPr>
          <a:xfrm>
            <a:off x="228600" y="1371600"/>
            <a:ext cx="4267200" cy="5486399"/>
          </a:xfrm>
        </p:spPr>
        <p:txBody>
          <a:bodyPr>
            <a:normAutofit lnSpcReduction="10000"/>
          </a:bodyPr>
          <a:lstStyle/>
          <a:p>
            <a:r>
              <a:rPr lang="en-US" sz="2400" smtClean="0"/>
              <a:t>If a fluid is heated from below, like the atmosphere over hot ground, the less dense air moves upwards.  If it contains moisture, this may eventually condense out as the temperature drops below the dew point, forming a cloud.</a:t>
            </a:r>
          </a:p>
          <a:p>
            <a:r>
              <a:rPr lang="en-US" sz="2400" smtClean="0"/>
              <a:t>Convection works </a:t>
            </a:r>
            <a:r>
              <a:rPr lang="en-US" sz="2400" i="1" smtClean="0"/>
              <a:t>upside down</a:t>
            </a:r>
            <a:r>
              <a:rPr lang="en-US" sz="2400" smtClean="0">
                <a:solidFill>
                  <a:schemeClr val="bg2">
                    <a:lumMod val="40000"/>
                    <a:lumOff val="60000"/>
                  </a:schemeClr>
                </a:solidFill>
              </a:rPr>
              <a:t> </a:t>
            </a:r>
            <a:r>
              <a:rPr lang="en-US" sz="2400" smtClean="0"/>
              <a:t>to cool a lake from the surface downwards as winter begins—</a:t>
            </a:r>
            <a:r>
              <a:rPr lang="en-US" sz="2400" smtClean="0">
                <a:solidFill>
                  <a:srgbClr val="FFFF00"/>
                </a:solidFill>
              </a:rPr>
              <a:t>BUT stops at 4</a:t>
            </a:r>
            <a:r>
              <a:rPr lang="en-US" sz="2400" smtClean="0">
                <a:solidFill>
                  <a:srgbClr val="FFFF00"/>
                </a:solidFill>
                <a:sym typeface="Symbol"/>
              </a:rPr>
              <a:t>C</a:t>
            </a:r>
            <a:r>
              <a:rPr lang="en-US" sz="2400" smtClean="0">
                <a:sym typeface="Symbol"/>
              </a:rPr>
              <a:t> – below that temperature the water’s density </a:t>
            </a:r>
            <a:r>
              <a:rPr lang="en-US" sz="2400" i="1" smtClean="0">
                <a:sym typeface="Symbol"/>
              </a:rPr>
              <a:t>decreases</a:t>
            </a:r>
            <a:r>
              <a:rPr lang="en-US" sz="2400" smtClean="0">
                <a:sym typeface="Symbol"/>
              </a:rPr>
              <a:t>, and the cold stays on top.</a:t>
            </a:r>
            <a:endParaRPr lang="en-US" sz="2400"/>
          </a:p>
        </p:txBody>
      </p:sp>
      <p:pic>
        <p:nvPicPr>
          <p:cNvPr id="149506" name="Picture 2">
            <a:hlinkClick r:id="rId3"/>
          </p:cNvPr>
          <p:cNvPicPr>
            <a:picLocks noGrp="1" noChangeAspect="1" noChangeArrowheads="1"/>
          </p:cNvPicPr>
          <p:nvPr>
            <p:ph sz="half" idx="2"/>
          </p:nvPr>
        </p:nvPicPr>
        <p:blipFill>
          <a:blip r:embed="rId4" cstate="print"/>
          <a:srcRect/>
          <a:stretch>
            <a:fillRect/>
          </a:stretch>
        </p:blipFill>
        <p:spPr bwMode="auto">
          <a:xfrm>
            <a:off x="4572000" y="1535022"/>
            <a:ext cx="4376208" cy="3282156"/>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Radiation</a:t>
            </a:r>
            <a:endParaRPr lang="en-US">
              <a:solidFill>
                <a:srgbClr val="FFFF00"/>
              </a:solidFill>
            </a:endParaRPr>
          </a:p>
        </p:txBody>
      </p:sp>
      <p:sp>
        <p:nvSpPr>
          <p:cNvPr id="3" name="Content Placeholder 2"/>
          <p:cNvSpPr>
            <a:spLocks noGrp="1"/>
          </p:cNvSpPr>
          <p:nvPr>
            <p:ph idx="1"/>
          </p:nvPr>
        </p:nvSpPr>
        <p:spPr>
          <a:xfrm>
            <a:off x="457200" y="1371600"/>
            <a:ext cx="8229600" cy="5257800"/>
          </a:xfrm>
        </p:spPr>
        <p:txBody>
          <a:bodyPr>
            <a:normAutofit fontScale="92500" lnSpcReduction="10000"/>
          </a:bodyPr>
          <a:lstStyle/>
          <a:p>
            <a:r>
              <a:rPr lang="en-US" smtClean="0"/>
              <a:t>All bodies radiate thermal energy: this radiation is electromagnetic waves generated by the motion of electric charges oscillating with the heat vibrations in the solid. (This will be discussed much more next semester.) </a:t>
            </a:r>
          </a:p>
          <a:p>
            <a:r>
              <a:rPr lang="en-US" smtClean="0"/>
              <a:t>The intensity of radiation from a surface, in </a:t>
            </a:r>
            <a:r>
              <a:rPr lang="en-US" smtClean="0">
                <a:solidFill>
                  <a:srgbClr val="FFFF00"/>
                </a:solidFill>
              </a:rPr>
              <a:t>watts/sq m</a:t>
            </a:r>
            <a:r>
              <a:rPr lang="en-US" smtClean="0"/>
              <a:t>, depends on the surface material: it’s proportional to an experimentally determined </a:t>
            </a:r>
            <a:r>
              <a:rPr lang="en-US" smtClean="0">
                <a:solidFill>
                  <a:srgbClr val="FFFF00"/>
                </a:solidFill>
              </a:rPr>
              <a:t>coefficient of emissivity</a:t>
            </a:r>
            <a:r>
              <a:rPr lang="en-US" smtClean="0"/>
              <a:t>, called </a:t>
            </a:r>
            <a:r>
              <a:rPr lang="en-US" i="1" smtClean="0"/>
              <a:t>e</a:t>
            </a:r>
            <a:r>
              <a:rPr lang="en-US" smtClean="0"/>
              <a:t> or </a:t>
            </a:r>
            <a:r>
              <a:rPr lang="en-US" i="1" smtClean="0">
                <a:solidFill>
                  <a:srgbClr val="FFFF00"/>
                </a:solidFill>
                <a:sym typeface="Symbol"/>
              </a:rPr>
              <a:t></a:t>
            </a:r>
            <a:r>
              <a:rPr lang="en-US" smtClean="0">
                <a:sym typeface="Symbol"/>
              </a:rPr>
              <a:t>, varying from 0 to 1, 1 being the best possible radiator.</a:t>
            </a:r>
          </a:p>
          <a:p>
            <a:r>
              <a:rPr lang="en-US" i="1" smtClean="0">
                <a:solidFill>
                  <a:srgbClr val="FFFF00"/>
                </a:solidFill>
                <a:sym typeface="Symbol"/>
              </a:rPr>
              <a:t></a:t>
            </a:r>
            <a:r>
              <a:rPr lang="en-US" smtClean="0">
                <a:solidFill>
                  <a:srgbClr val="FFFF00"/>
                </a:solidFill>
                <a:sym typeface="Symbol"/>
              </a:rPr>
              <a:t> = 1 is called a perfect black body</a:t>
            </a:r>
            <a:r>
              <a:rPr lang="en-US" smtClean="0">
                <a:sym typeface="Symbol"/>
              </a:rPr>
              <a:t>.</a:t>
            </a:r>
          </a:p>
          <a:p>
            <a:endParaRPr lang="en-US" smtClean="0">
              <a:sym typeface="Symbol"/>
            </a:endParaRPr>
          </a:p>
          <a:p>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Solar Radiation</a:t>
            </a:r>
            <a:endParaRPr lang="en-US">
              <a:solidFill>
                <a:srgbClr val="FFFF00"/>
              </a:solidFill>
            </a:endParaRPr>
          </a:p>
        </p:txBody>
      </p:sp>
      <p:sp>
        <p:nvSpPr>
          <p:cNvPr id="3" name="Content Placeholder 2"/>
          <p:cNvSpPr>
            <a:spLocks noGrp="1"/>
          </p:cNvSpPr>
          <p:nvPr>
            <p:ph idx="1"/>
          </p:nvPr>
        </p:nvSpPr>
        <p:spPr>
          <a:xfrm>
            <a:off x="97970" y="1600200"/>
            <a:ext cx="8915400" cy="4525963"/>
          </a:xfrm>
        </p:spPr>
        <p:txBody>
          <a:bodyPr/>
          <a:lstStyle/>
          <a:p>
            <a:r>
              <a:rPr lang="en-US" smtClean="0"/>
              <a:t>The intensity of black body radiation varies with absolute temperature, </a:t>
            </a:r>
          </a:p>
          <a:p>
            <a:pPr algn="ctr">
              <a:buNone/>
            </a:pPr>
            <a:r>
              <a:rPr lang="en-US" i="1" smtClean="0">
                <a:solidFill>
                  <a:srgbClr val="FFFF00"/>
                </a:solidFill>
              </a:rPr>
              <a:t>I</a:t>
            </a:r>
            <a:r>
              <a:rPr lang="en-US" smtClean="0">
                <a:solidFill>
                  <a:srgbClr val="FFFF00"/>
                </a:solidFill>
              </a:rPr>
              <a:t> = </a:t>
            </a:r>
            <a:r>
              <a:rPr lang="en-US" i="1" smtClean="0">
                <a:solidFill>
                  <a:srgbClr val="FFFF00"/>
                </a:solidFill>
                <a:sym typeface="Symbol"/>
              </a:rPr>
              <a:t>T</a:t>
            </a:r>
            <a:r>
              <a:rPr lang="en-US" baseline="30000" smtClean="0">
                <a:solidFill>
                  <a:srgbClr val="FFFF00"/>
                </a:solidFill>
                <a:sym typeface="Symbol"/>
              </a:rPr>
              <a:t>4</a:t>
            </a:r>
            <a:r>
              <a:rPr lang="en-US" smtClean="0">
                <a:solidFill>
                  <a:srgbClr val="FFFF00"/>
                </a:solidFill>
                <a:sym typeface="Symbol"/>
              </a:rPr>
              <a:t> watts/m</a:t>
            </a:r>
            <a:r>
              <a:rPr lang="en-US" baseline="30000" smtClean="0">
                <a:solidFill>
                  <a:srgbClr val="FFFF00"/>
                </a:solidFill>
                <a:sym typeface="Symbol"/>
              </a:rPr>
              <a:t>2</a:t>
            </a:r>
          </a:p>
          <a:p>
            <a:pPr>
              <a:buNone/>
            </a:pPr>
            <a:r>
              <a:rPr lang="en-US" smtClean="0">
                <a:sym typeface="Symbol"/>
              </a:rPr>
              <a:t>  where Stefan’s constant </a:t>
            </a:r>
            <a:r>
              <a:rPr lang="en-US" i="1" smtClean="0">
                <a:sym typeface="Symbol"/>
              </a:rPr>
              <a:t></a:t>
            </a:r>
            <a:r>
              <a:rPr lang="en-US" smtClean="0">
                <a:sym typeface="Symbol"/>
              </a:rPr>
              <a:t> = 5.67 x 10</a:t>
            </a:r>
            <a:r>
              <a:rPr lang="en-US" baseline="30000" smtClean="0">
                <a:sym typeface="Symbol"/>
              </a:rPr>
              <a:t>-8</a:t>
            </a:r>
            <a:r>
              <a:rPr lang="en-US" smtClean="0">
                <a:sym typeface="Symbol"/>
              </a:rPr>
              <a:t> watts/m</a:t>
            </a:r>
            <a:r>
              <a:rPr lang="en-US" baseline="30000" smtClean="0">
                <a:sym typeface="Symbol"/>
              </a:rPr>
              <a:t>2</a:t>
            </a:r>
            <a:r>
              <a:rPr lang="en-US" smtClean="0">
                <a:sym typeface="Symbol"/>
              </a:rPr>
              <a:t>∙K</a:t>
            </a:r>
            <a:r>
              <a:rPr lang="en-US" baseline="30000" smtClean="0">
                <a:sym typeface="Symbol"/>
              </a:rPr>
              <a:t>4</a:t>
            </a:r>
            <a:r>
              <a:rPr lang="en-US" smtClean="0">
                <a:sym typeface="Symbol"/>
              </a:rPr>
              <a:t>.</a:t>
            </a:r>
          </a:p>
          <a:p>
            <a:r>
              <a:rPr lang="en-US" smtClean="0"/>
              <a:t>The sun, at 5780K, radiates about </a:t>
            </a:r>
            <a:r>
              <a:rPr lang="en-US" smtClean="0">
                <a:solidFill>
                  <a:srgbClr val="FFFF00"/>
                </a:solidFill>
              </a:rPr>
              <a:t>60 megawatts </a:t>
            </a:r>
            <a:r>
              <a:rPr lang="en-US" smtClean="0"/>
              <a:t>per square meter of surface.  This reaches Earth at an intensity of </a:t>
            </a:r>
            <a:r>
              <a:rPr lang="en-US" smtClean="0">
                <a:solidFill>
                  <a:srgbClr val="FFFF00"/>
                </a:solidFill>
              </a:rPr>
              <a:t>1.35kW/sq m</a:t>
            </a:r>
            <a:r>
              <a:rPr lang="en-US" smtClean="0"/>
              <a:t> (above the atmosphere), this is called the </a:t>
            </a:r>
            <a:r>
              <a:rPr lang="en-US" smtClean="0">
                <a:solidFill>
                  <a:srgbClr val="FFFF00"/>
                </a:solidFill>
              </a:rPr>
              <a:t>solar constant</a:t>
            </a:r>
            <a:r>
              <a:rPr lang="en-US" smtClean="0"/>
              <a: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Radiation Equilibrium</a:t>
            </a:r>
            <a:endParaRPr lang="en-US">
              <a:solidFill>
                <a:srgbClr val="FFFF00"/>
              </a:solidFill>
            </a:endParaRPr>
          </a:p>
        </p:txBody>
      </p:sp>
      <p:sp>
        <p:nvSpPr>
          <p:cNvPr id="3" name="Content Placeholder 2"/>
          <p:cNvSpPr>
            <a:spLocks noGrp="1"/>
          </p:cNvSpPr>
          <p:nvPr>
            <p:ph idx="1"/>
          </p:nvPr>
        </p:nvSpPr>
        <p:spPr>
          <a:xfrm>
            <a:off x="457200" y="1600200"/>
            <a:ext cx="8229600" cy="4953000"/>
          </a:xfrm>
        </p:spPr>
        <p:txBody>
          <a:bodyPr>
            <a:normAutofit fontScale="92500"/>
          </a:bodyPr>
          <a:lstStyle/>
          <a:p>
            <a:r>
              <a:rPr lang="en-US" smtClean="0"/>
              <a:t>You are currently radiating energy proportional to the </a:t>
            </a:r>
            <a:r>
              <a:rPr lang="en-US" smtClean="0">
                <a:solidFill>
                  <a:srgbClr val="FFFF00"/>
                </a:solidFill>
              </a:rPr>
              <a:t>fourth power of your temperature </a:t>
            </a:r>
            <a:r>
              <a:rPr lang="en-US" smtClean="0"/>
              <a:t>in kelvins.  But so is everyone else, and the walls, etc., so </a:t>
            </a:r>
            <a:r>
              <a:rPr lang="en-US" smtClean="0">
                <a:solidFill>
                  <a:srgbClr val="FFFF00"/>
                </a:solidFill>
              </a:rPr>
              <a:t>you are also receiving radiant energy.</a:t>
            </a:r>
          </a:p>
          <a:p>
            <a:r>
              <a:rPr lang="en-US" smtClean="0"/>
              <a:t>If an object is left in a constant temperature room, it reaches that temperature and stays there. </a:t>
            </a:r>
            <a:r>
              <a:rPr lang="en-US" smtClean="0">
                <a:solidFill>
                  <a:srgbClr val="FFFF00"/>
                </a:solidFill>
              </a:rPr>
              <a:t>This means its ability to absorb radiant energy must exactly equal its emissivity</a:t>
            </a:r>
            <a:r>
              <a:rPr lang="en-US" smtClean="0"/>
              <a:t>. </a:t>
            </a:r>
          </a:p>
          <a:p>
            <a:r>
              <a:rPr lang="en-US" smtClean="0"/>
              <a:t>Before reaching equilibrium, the energy transfer rate per sq m of surface is </a:t>
            </a:r>
            <a:r>
              <a:rPr lang="en-US" i="1" smtClean="0">
                <a:sym typeface="Symbol"/>
              </a:rPr>
              <a:t>  </a:t>
            </a:r>
            <a:r>
              <a:rPr lang="en-US" smtClean="0">
                <a:sym typeface="Symbol"/>
              </a:rPr>
              <a:t>(</a:t>
            </a:r>
            <a:r>
              <a:rPr lang="en-US" i="1" smtClean="0">
                <a:sym typeface="Symbol"/>
              </a:rPr>
              <a:t>T</a:t>
            </a:r>
            <a:r>
              <a:rPr lang="en-US" baseline="-25000" smtClean="0">
                <a:sym typeface="Symbol"/>
              </a:rPr>
              <a:t>obj</a:t>
            </a:r>
            <a:r>
              <a:rPr lang="en-US" baseline="30000" smtClean="0">
                <a:sym typeface="Symbol"/>
              </a:rPr>
              <a:t>4 </a:t>
            </a:r>
            <a:r>
              <a:rPr lang="en-US" smtClean="0">
                <a:sym typeface="Symbol"/>
              </a:rPr>
              <a:t> - </a:t>
            </a:r>
            <a:r>
              <a:rPr lang="en-US" i="1" smtClean="0">
                <a:sym typeface="Symbol"/>
              </a:rPr>
              <a:t>T</a:t>
            </a:r>
            <a:r>
              <a:rPr lang="en-US" baseline="-25000" smtClean="0">
                <a:sym typeface="Symbol"/>
              </a:rPr>
              <a:t>room</a:t>
            </a:r>
            <a:r>
              <a:rPr lang="en-US" baseline="30000" smtClean="0">
                <a:sym typeface="Symbol"/>
              </a:rPr>
              <a:t>4</a:t>
            </a:r>
            <a:r>
              <a:rPr lang="en-US" smtClean="0">
                <a:sym typeface="Symbol"/>
              </a:rPr>
              <a:t>).</a:t>
            </a:r>
            <a:endParaRPr lang="en-US" baseline="30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States of an Ideal Gas</a:t>
            </a:r>
            <a:endParaRPr lang="en-US">
              <a:solidFill>
                <a:srgbClr val="FFFF00"/>
              </a:solidFill>
            </a:endParaRPr>
          </a:p>
        </p:txBody>
      </p:sp>
      <p:sp>
        <p:nvSpPr>
          <p:cNvPr id="3" name="Content Placeholder 2"/>
          <p:cNvSpPr>
            <a:spLocks noGrp="1"/>
          </p:cNvSpPr>
          <p:nvPr>
            <p:ph sz="half" idx="1"/>
          </p:nvPr>
        </p:nvSpPr>
        <p:spPr>
          <a:xfrm>
            <a:off x="304800" y="1600200"/>
            <a:ext cx="5410200" cy="5257800"/>
          </a:xfrm>
        </p:spPr>
        <p:txBody>
          <a:bodyPr>
            <a:normAutofit lnSpcReduction="10000"/>
          </a:bodyPr>
          <a:lstStyle/>
          <a:p>
            <a:r>
              <a:rPr lang="en-US" smtClean="0"/>
              <a:t>Suppose we have </a:t>
            </a:r>
            <a:r>
              <a:rPr lang="en-US" i="1" smtClean="0"/>
              <a:t>n</a:t>
            </a:r>
            <a:r>
              <a:rPr lang="en-US" smtClean="0"/>
              <a:t> moles of an ideal gas in equilibrium in a piston.  The “state” of the gas can be defined by giving the </a:t>
            </a:r>
            <a:r>
              <a:rPr lang="en-US" smtClean="0">
                <a:solidFill>
                  <a:srgbClr val="FFFF00"/>
                </a:solidFill>
              </a:rPr>
              <a:t>state variables </a:t>
            </a:r>
            <a:r>
              <a:rPr lang="en-US" i="1" smtClean="0">
                <a:solidFill>
                  <a:srgbClr val="FFFF00"/>
                </a:solidFill>
              </a:rPr>
              <a:t>P</a:t>
            </a:r>
            <a:r>
              <a:rPr lang="en-US" smtClean="0">
                <a:solidFill>
                  <a:srgbClr val="FFFF00"/>
                </a:solidFill>
              </a:rPr>
              <a:t>, </a:t>
            </a:r>
            <a:r>
              <a:rPr lang="en-US" i="1" smtClean="0">
                <a:solidFill>
                  <a:srgbClr val="FFFF00"/>
                </a:solidFill>
              </a:rPr>
              <a:t>V.  </a:t>
            </a:r>
            <a:r>
              <a:rPr lang="en-US" smtClean="0">
                <a:solidFill>
                  <a:srgbClr val="FFFF00"/>
                </a:solidFill>
              </a:rPr>
              <a:t>The gas state is a point in the (</a:t>
            </a:r>
            <a:r>
              <a:rPr lang="en-US" i="1" smtClean="0">
                <a:solidFill>
                  <a:srgbClr val="FFFF00"/>
                </a:solidFill>
              </a:rPr>
              <a:t>P</a:t>
            </a:r>
            <a:r>
              <a:rPr lang="en-US" smtClean="0">
                <a:solidFill>
                  <a:srgbClr val="FFFF00"/>
                </a:solidFill>
              </a:rPr>
              <a:t>, </a:t>
            </a:r>
            <a:r>
              <a:rPr lang="en-US" i="1" smtClean="0">
                <a:solidFill>
                  <a:srgbClr val="FFFF00"/>
                </a:solidFill>
              </a:rPr>
              <a:t>V</a:t>
            </a:r>
            <a:r>
              <a:rPr lang="en-US" smtClean="0">
                <a:solidFill>
                  <a:srgbClr val="FFFF00"/>
                </a:solidFill>
              </a:rPr>
              <a:t>) plane</a:t>
            </a:r>
            <a:r>
              <a:rPr lang="en-US" smtClean="0"/>
              <a:t>.</a:t>
            </a:r>
          </a:p>
          <a:p>
            <a:r>
              <a:rPr lang="en-US" smtClean="0"/>
              <a:t>If heat is exchanged or work done, the gas state variables </a:t>
            </a:r>
            <a:r>
              <a:rPr lang="en-US" smtClean="0">
                <a:solidFill>
                  <a:srgbClr val="FFFF00"/>
                </a:solidFill>
              </a:rPr>
              <a:t>trace a path</a:t>
            </a:r>
            <a:r>
              <a:rPr lang="en-US" smtClean="0"/>
              <a:t> in the (</a:t>
            </a:r>
            <a:r>
              <a:rPr lang="en-US" i="1" smtClean="0"/>
              <a:t>P</a:t>
            </a:r>
            <a:r>
              <a:rPr lang="en-US" smtClean="0"/>
              <a:t>, </a:t>
            </a:r>
            <a:r>
              <a:rPr lang="en-US" i="1" smtClean="0"/>
              <a:t>V</a:t>
            </a:r>
            <a:r>
              <a:rPr lang="en-US" smtClean="0"/>
              <a:t>) plane.</a:t>
            </a:r>
          </a:p>
          <a:p>
            <a:r>
              <a:rPr lang="en-US" smtClean="0"/>
              <a:t>If the gas moves along an </a:t>
            </a:r>
            <a:r>
              <a:rPr lang="en-US" smtClean="0">
                <a:solidFill>
                  <a:srgbClr val="FFFF00"/>
                </a:solidFill>
              </a:rPr>
              <a:t>isotherm </a:t>
            </a:r>
            <a:r>
              <a:rPr lang="en-US" i="1" smtClean="0">
                <a:solidFill>
                  <a:srgbClr val="FFFF00"/>
                </a:solidFill>
              </a:rPr>
              <a:t>PV</a:t>
            </a:r>
            <a:r>
              <a:rPr lang="en-US" smtClean="0">
                <a:solidFill>
                  <a:srgbClr val="FFFF00"/>
                </a:solidFill>
              </a:rPr>
              <a:t> = constant</a:t>
            </a:r>
            <a:r>
              <a:rPr lang="en-US" smtClean="0"/>
              <a:t>, its internal energy stays the same.</a:t>
            </a:r>
            <a:endParaRPr lang="en-US"/>
          </a:p>
        </p:txBody>
      </p:sp>
      <p:sp>
        <p:nvSpPr>
          <p:cNvPr id="4" name="Content Placeholder 3"/>
          <p:cNvSpPr>
            <a:spLocks noGrp="1"/>
          </p:cNvSpPr>
          <p:nvPr>
            <p:ph sz="half" idx="2"/>
          </p:nvPr>
        </p:nvSpPr>
        <p:spPr>
          <a:xfrm>
            <a:off x="5715000" y="1600200"/>
            <a:ext cx="3200400" cy="4525963"/>
          </a:xfrm>
        </p:spPr>
        <p:txBody>
          <a:bodyPr>
            <a:normAutofit lnSpcReduction="10000"/>
          </a:bodyPr>
          <a:lstStyle/>
          <a:p>
            <a:r>
              <a:rPr lang="en-US" smtClean="0">
                <a:solidFill>
                  <a:schemeClr val="bg2">
                    <a:lumMod val="50000"/>
                  </a:schemeClr>
                </a:solidFill>
              </a:rPr>
              <a:t>Z</a:t>
            </a:r>
            <a:r>
              <a:rPr lang="en-US" smtClean="0"/>
              <a:t> </a:t>
            </a:r>
            <a:endParaRPr lang="en-US"/>
          </a:p>
        </p:txBody>
      </p:sp>
      <p:grpSp>
        <p:nvGrpSpPr>
          <p:cNvPr id="5" name="Group 4"/>
          <p:cNvGrpSpPr/>
          <p:nvPr/>
        </p:nvGrpSpPr>
        <p:grpSpPr>
          <a:xfrm>
            <a:off x="5900050" y="1828800"/>
            <a:ext cx="2939150" cy="2600700"/>
            <a:chOff x="1556650" y="4038600"/>
            <a:chExt cx="2939150" cy="2600700"/>
          </a:xfrm>
        </p:grpSpPr>
        <p:grpSp>
          <p:nvGrpSpPr>
            <p:cNvPr id="6" name="Group 11"/>
            <p:cNvGrpSpPr/>
            <p:nvPr/>
          </p:nvGrpSpPr>
          <p:grpSpPr>
            <a:xfrm>
              <a:off x="1905000" y="4038616"/>
              <a:ext cx="2590800" cy="2210110"/>
              <a:chOff x="913606" y="304800"/>
              <a:chExt cx="5868194" cy="5868988"/>
            </a:xfrm>
          </p:grpSpPr>
          <p:cxnSp>
            <p:nvCxnSpPr>
              <p:cNvPr id="9" name="Straight Arrow Connector 8"/>
              <p:cNvCxnSpPr/>
              <p:nvPr/>
            </p:nvCxnSpPr>
            <p:spPr>
              <a:xfrm>
                <a:off x="914400" y="6172200"/>
                <a:ext cx="5867400"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flipH="1" flipV="1">
                <a:off x="-2020094" y="3238500"/>
                <a:ext cx="5868194" cy="7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Freeform 10"/>
              <p:cNvSpPr/>
              <p:nvPr/>
            </p:nvSpPr>
            <p:spPr>
              <a:xfrm>
                <a:off x="1448790" y="688769"/>
                <a:ext cx="4952010" cy="4916384"/>
              </a:xfrm>
              <a:custGeom>
                <a:avLst/>
                <a:gdLst>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52010" h="4916384">
                    <a:moveTo>
                      <a:pt x="0" y="0"/>
                    </a:moveTo>
                    <a:cubicBezTo>
                      <a:pt x="126670" y="609600"/>
                      <a:pt x="166254" y="1221179"/>
                      <a:pt x="380010" y="1828800"/>
                    </a:cubicBezTo>
                    <a:cubicBezTo>
                      <a:pt x="593766" y="2436421"/>
                      <a:pt x="831273" y="3182587"/>
                      <a:pt x="1282535" y="3645725"/>
                    </a:cubicBezTo>
                    <a:cubicBezTo>
                      <a:pt x="1733797" y="4108863"/>
                      <a:pt x="2476005" y="4395849"/>
                      <a:pt x="3087584" y="4607626"/>
                    </a:cubicBezTo>
                    <a:cubicBezTo>
                      <a:pt x="3699163" y="4819403"/>
                      <a:pt x="4641272" y="4864924"/>
                      <a:pt x="4952010" y="4916384"/>
                    </a:cubicBezTo>
                    <a:lnTo>
                      <a:pt x="4952010" y="4916384"/>
                    </a:lnTo>
                  </a:path>
                </a:pathLst>
              </a:custGeom>
              <a:ln w="19050">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7" name="TextBox 6"/>
            <p:cNvSpPr txBox="1"/>
            <p:nvPr/>
          </p:nvSpPr>
          <p:spPr>
            <a:xfrm>
              <a:off x="1556650" y="4280075"/>
              <a:ext cx="609600" cy="400110"/>
            </a:xfrm>
            <a:prstGeom prst="rect">
              <a:avLst/>
            </a:prstGeom>
            <a:noFill/>
          </p:spPr>
          <p:txBody>
            <a:bodyPr wrap="square" rtlCol="0">
              <a:spAutoFit/>
            </a:bodyPr>
            <a:lstStyle/>
            <a:p>
              <a:r>
                <a:rPr lang="en-US" sz="2000" i="1" smtClean="0"/>
                <a:t>P</a:t>
              </a:r>
              <a:endParaRPr lang="en-US" sz="2000" i="1"/>
            </a:p>
          </p:txBody>
        </p:sp>
        <p:sp>
          <p:nvSpPr>
            <p:cNvPr id="8" name="TextBox 7"/>
            <p:cNvSpPr txBox="1"/>
            <p:nvPr/>
          </p:nvSpPr>
          <p:spPr>
            <a:xfrm>
              <a:off x="3869375" y="6239190"/>
              <a:ext cx="609600" cy="400110"/>
            </a:xfrm>
            <a:prstGeom prst="rect">
              <a:avLst/>
            </a:prstGeom>
            <a:noFill/>
          </p:spPr>
          <p:txBody>
            <a:bodyPr wrap="square" rtlCol="0">
              <a:spAutoFit/>
            </a:bodyPr>
            <a:lstStyle/>
            <a:p>
              <a:r>
                <a:rPr lang="en-US" sz="2000" i="1" smtClean="0"/>
                <a:t>V</a:t>
              </a:r>
              <a:endParaRPr lang="en-US" sz="2000" i="1"/>
            </a:p>
          </p:txBody>
        </p:sp>
      </p:grpSp>
      <p:sp>
        <p:nvSpPr>
          <p:cNvPr id="12" name="TextBox 11"/>
          <p:cNvSpPr txBox="1"/>
          <p:nvPr/>
        </p:nvSpPr>
        <p:spPr>
          <a:xfrm>
            <a:off x="6172200" y="4495800"/>
            <a:ext cx="2667000" cy="1200329"/>
          </a:xfrm>
          <a:prstGeom prst="rect">
            <a:avLst/>
          </a:prstGeom>
          <a:noFill/>
          <a:ln w="25400">
            <a:solidFill>
              <a:srgbClr val="FF0000"/>
            </a:solidFill>
          </a:ln>
        </p:spPr>
        <p:txBody>
          <a:bodyPr wrap="square" rtlCol="0">
            <a:spAutoFit/>
          </a:bodyPr>
          <a:lstStyle/>
          <a:p>
            <a:r>
              <a:rPr lang="en-US" smtClean="0"/>
              <a:t>The temperature (and therefore internal energy) is constant along an isotherm, </a:t>
            </a:r>
            <a:r>
              <a:rPr lang="en-US" i="1" smtClean="0"/>
              <a:t>PV</a:t>
            </a:r>
            <a:r>
              <a:rPr lang="en-US" smtClean="0"/>
              <a:t> = const. </a:t>
            </a:r>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0530" name="Picture 2">
            <a:hlinkClick r:id="rId3"/>
          </p:cNvPr>
          <p:cNvPicPr>
            <a:picLocks noChangeAspect="1" noChangeArrowheads="1"/>
          </p:cNvPicPr>
          <p:nvPr/>
        </p:nvPicPr>
        <p:blipFill>
          <a:blip r:embed="rId4" cstate="print"/>
          <a:srcRect/>
          <a:stretch>
            <a:fillRect/>
          </a:stretch>
        </p:blipFill>
        <p:spPr bwMode="auto">
          <a:xfrm>
            <a:off x="-228600" y="0"/>
            <a:ext cx="9389045" cy="701654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The Gas Does Some Work</a:t>
            </a:r>
            <a:endParaRPr lang="en-US">
              <a:solidFill>
                <a:srgbClr val="FFFF00"/>
              </a:solidFill>
            </a:endParaRPr>
          </a:p>
        </p:txBody>
      </p:sp>
      <p:sp>
        <p:nvSpPr>
          <p:cNvPr id="3" name="Content Placeholder 2"/>
          <p:cNvSpPr>
            <a:spLocks noGrp="1"/>
          </p:cNvSpPr>
          <p:nvPr>
            <p:ph sz="half" idx="1"/>
          </p:nvPr>
        </p:nvSpPr>
        <p:spPr>
          <a:xfrm>
            <a:off x="228600" y="1600200"/>
            <a:ext cx="6248400" cy="4525963"/>
          </a:xfrm>
        </p:spPr>
        <p:txBody>
          <a:bodyPr/>
          <a:lstStyle/>
          <a:p>
            <a:r>
              <a:rPr lang="en-US" smtClean="0"/>
              <a:t>The gas pressure </a:t>
            </a:r>
            <a:r>
              <a:rPr lang="en-US" i="1" smtClean="0"/>
              <a:t>P</a:t>
            </a:r>
            <a:r>
              <a:rPr lang="en-US" smtClean="0"/>
              <a:t> means the force from the gas on the piston, of area </a:t>
            </a:r>
            <a:r>
              <a:rPr lang="en-US" i="1" smtClean="0"/>
              <a:t>A</a:t>
            </a:r>
            <a:r>
              <a:rPr lang="en-US" smtClean="0"/>
              <a:t>, is </a:t>
            </a:r>
            <a:r>
              <a:rPr lang="en-US" i="1" smtClean="0"/>
              <a:t>PA</a:t>
            </a:r>
            <a:r>
              <a:rPr lang="en-US" smtClean="0"/>
              <a:t>.  This means that if the piston moves up a distance </a:t>
            </a:r>
            <a:r>
              <a:rPr lang="en-US" i="1" smtClean="0"/>
              <a:t>dℓ</a:t>
            </a:r>
            <a:r>
              <a:rPr lang="en-US" smtClean="0"/>
              <a:t>, the work done by the gas, force x distance = </a:t>
            </a:r>
            <a:r>
              <a:rPr lang="en-US" i="1" smtClean="0"/>
              <a:t>PAdℓ</a:t>
            </a:r>
            <a:r>
              <a:rPr lang="en-US" smtClean="0"/>
              <a:t> =</a:t>
            </a:r>
            <a:r>
              <a:rPr lang="en-US" i="1" smtClean="0"/>
              <a:t>PdV.</a:t>
            </a:r>
          </a:p>
          <a:p>
            <a:r>
              <a:rPr lang="en-US" smtClean="0"/>
              <a:t>The work done by the gas in expanding  </a:t>
            </a:r>
            <a:r>
              <a:rPr lang="en-US" smtClean="0">
                <a:solidFill>
                  <a:srgbClr val="FFFF00"/>
                </a:solidFill>
              </a:rPr>
              <a:t>isothermally</a:t>
            </a:r>
            <a:r>
              <a:rPr lang="en-US" smtClean="0"/>
              <a:t>, along </a:t>
            </a:r>
            <a:r>
              <a:rPr lang="en-US" i="1" smtClean="0"/>
              <a:t>PV</a:t>
            </a:r>
            <a:r>
              <a:rPr lang="en-US" smtClean="0"/>
              <a:t> = </a:t>
            </a:r>
            <a:r>
              <a:rPr lang="en-US" i="1" smtClean="0"/>
              <a:t>nRT</a:t>
            </a:r>
            <a:r>
              <a:rPr lang="en-US" smtClean="0"/>
              <a:t>, is</a:t>
            </a:r>
            <a:endParaRPr lang="en-US"/>
          </a:p>
        </p:txBody>
      </p:sp>
      <p:sp>
        <p:nvSpPr>
          <p:cNvPr id="4" name="Content Placeholder 3"/>
          <p:cNvSpPr>
            <a:spLocks noGrp="1"/>
          </p:cNvSpPr>
          <p:nvPr>
            <p:ph sz="half" idx="2"/>
          </p:nvPr>
        </p:nvSpPr>
        <p:spPr>
          <a:xfrm>
            <a:off x="6324600" y="1600200"/>
            <a:ext cx="2362200" cy="4525963"/>
          </a:xfrm>
        </p:spPr>
        <p:txBody>
          <a:bodyPr/>
          <a:lstStyle/>
          <a:p>
            <a:r>
              <a:rPr lang="en-US" smtClean="0">
                <a:solidFill>
                  <a:schemeClr val="bg2">
                    <a:lumMod val="50000"/>
                  </a:schemeClr>
                </a:solidFill>
              </a:rPr>
              <a:t>a</a:t>
            </a:r>
            <a:endParaRPr lang="en-US">
              <a:solidFill>
                <a:schemeClr val="bg2">
                  <a:lumMod val="50000"/>
                </a:schemeClr>
              </a:solidFill>
            </a:endParaRPr>
          </a:p>
        </p:txBody>
      </p:sp>
      <p:grpSp>
        <p:nvGrpSpPr>
          <p:cNvPr id="23" name="Group 22"/>
          <p:cNvGrpSpPr/>
          <p:nvPr/>
        </p:nvGrpSpPr>
        <p:grpSpPr>
          <a:xfrm>
            <a:off x="6805746" y="1981200"/>
            <a:ext cx="2338254" cy="3505200"/>
            <a:chOff x="6272346" y="1981200"/>
            <a:chExt cx="2338254" cy="3505200"/>
          </a:xfrm>
        </p:grpSpPr>
        <p:sp>
          <p:nvSpPr>
            <p:cNvPr id="9" name="Oval 8"/>
            <p:cNvSpPr/>
            <p:nvPr/>
          </p:nvSpPr>
          <p:spPr>
            <a:xfrm>
              <a:off x="6272346" y="5029200"/>
              <a:ext cx="1188720" cy="457200"/>
            </a:xfrm>
            <a:prstGeom prst="ellipse">
              <a:avLst/>
            </a:prstGeom>
            <a:solidFill>
              <a:srgbClr val="9433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rot="5400000">
              <a:off x="4950822" y="3886200"/>
              <a:ext cx="2743200" cy="0"/>
            </a:xfrm>
            <a:prstGeom prst="line">
              <a:avLst/>
            </a:prstGeom>
            <a:ln w="1270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6019800" y="3886200"/>
              <a:ext cx="2743200" cy="0"/>
            </a:xfrm>
            <a:prstGeom prst="line">
              <a:avLst/>
            </a:prstGeom>
            <a:ln w="1270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6413863" y="5079274"/>
              <a:ext cx="914400" cy="30480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6400800" y="3733800"/>
              <a:ext cx="914400" cy="304800"/>
            </a:xfrm>
            <a:prstGeom prst="ellipse">
              <a:avLst/>
            </a:prstGeom>
            <a:solidFill>
              <a:schemeClr val="bg2">
                <a:lumMod val="40000"/>
                <a:lumOff val="60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6400800" y="3581400"/>
              <a:ext cx="914400" cy="304800"/>
            </a:xfrm>
            <a:prstGeom prst="ellipse">
              <a:avLst/>
            </a:prstGeom>
            <a:solidFill>
              <a:schemeClr val="bg2">
                <a:lumMod val="40000"/>
                <a:lumOff val="60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781800" y="1981200"/>
              <a:ext cx="152400" cy="17526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7620000" y="4419600"/>
              <a:ext cx="990600" cy="400110"/>
            </a:xfrm>
            <a:prstGeom prst="rect">
              <a:avLst/>
            </a:prstGeom>
            <a:noFill/>
          </p:spPr>
          <p:txBody>
            <a:bodyPr wrap="square" rtlCol="0">
              <a:spAutoFit/>
            </a:bodyPr>
            <a:lstStyle/>
            <a:p>
              <a:r>
                <a:rPr lang="en-US" sz="2000" smtClean="0"/>
                <a:t>Area </a:t>
              </a:r>
              <a:r>
                <a:rPr lang="en-US" sz="2000" i="1" smtClean="0"/>
                <a:t>A</a:t>
              </a:r>
              <a:endParaRPr lang="en-US" sz="2000" i="1"/>
            </a:p>
          </p:txBody>
        </p:sp>
        <p:cxnSp>
          <p:nvCxnSpPr>
            <p:cNvPr id="15" name="Straight Arrow Connector 14"/>
            <p:cNvCxnSpPr>
              <a:stCxn id="13" idx="1"/>
            </p:cNvCxnSpPr>
            <p:nvPr/>
          </p:nvCxnSpPr>
          <p:spPr>
            <a:xfrm rot="10800000">
              <a:off x="7010400" y="4114813"/>
              <a:ext cx="609600" cy="50484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7696200" y="3581400"/>
              <a:ext cx="838200" cy="381000"/>
            </a:xfrm>
            <a:prstGeom prst="rect">
              <a:avLst/>
            </a:prstGeom>
            <a:noFill/>
          </p:spPr>
          <p:txBody>
            <a:bodyPr wrap="square" rtlCol="0">
              <a:spAutoFit/>
            </a:bodyPr>
            <a:lstStyle/>
            <a:p>
              <a:r>
                <a:rPr lang="en-US" i="1" smtClean="0"/>
                <a:t>dℓ</a:t>
              </a:r>
              <a:endParaRPr lang="en-US" i="1"/>
            </a:p>
          </p:txBody>
        </p:sp>
        <p:cxnSp>
          <p:nvCxnSpPr>
            <p:cNvPr id="21" name="Straight Arrow Connector 20"/>
            <p:cNvCxnSpPr/>
            <p:nvPr/>
          </p:nvCxnSpPr>
          <p:spPr>
            <a:xfrm rot="9840000">
              <a:off x="7315200" y="3794760"/>
              <a:ext cx="381000" cy="381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aphicFrame>
        <p:nvGraphicFramePr>
          <p:cNvPr id="24" name="Object 23"/>
          <p:cNvGraphicFramePr>
            <a:graphicFrameLocks noChangeAspect="1"/>
          </p:cNvGraphicFramePr>
          <p:nvPr/>
        </p:nvGraphicFramePr>
        <p:xfrm>
          <a:off x="459378" y="5234215"/>
          <a:ext cx="5956300" cy="1231900"/>
        </p:xfrm>
        <a:graphic>
          <a:graphicData uri="http://schemas.openxmlformats.org/presentationml/2006/ole">
            <p:oleObj spid="_x0000_s91138" name="Equation" r:id="rId4" imgW="5956200" imgH="1231560" progId="Equation.DSMT4">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9" name="Straight Connector 28"/>
          <p:cNvCxnSpPr>
            <a:stCxn id="19" idx="1"/>
          </p:cNvCxnSpPr>
          <p:nvPr/>
        </p:nvCxnSpPr>
        <p:spPr>
          <a:xfrm flipV="1">
            <a:off x="7010400" y="5334000"/>
            <a:ext cx="0" cy="5334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solidFill>
                  <a:srgbClr val="FFFF00"/>
                </a:solidFill>
              </a:rPr>
              <a:t>States of an Ideal Gas</a:t>
            </a:r>
            <a:endParaRPr lang="en-US">
              <a:solidFill>
                <a:srgbClr val="FFFF00"/>
              </a:solidFill>
            </a:endParaRPr>
          </a:p>
        </p:txBody>
      </p:sp>
      <p:sp>
        <p:nvSpPr>
          <p:cNvPr id="3" name="Content Placeholder 2"/>
          <p:cNvSpPr>
            <a:spLocks noGrp="1"/>
          </p:cNvSpPr>
          <p:nvPr>
            <p:ph sz="half" idx="1"/>
          </p:nvPr>
        </p:nvSpPr>
        <p:spPr>
          <a:xfrm>
            <a:off x="152400" y="1600200"/>
            <a:ext cx="5562600" cy="5257800"/>
          </a:xfrm>
        </p:spPr>
        <p:txBody>
          <a:bodyPr>
            <a:normAutofit/>
          </a:bodyPr>
          <a:lstStyle/>
          <a:p>
            <a:r>
              <a:rPr lang="en-US" smtClean="0"/>
              <a:t>Note that the work done by the gas in </a:t>
            </a:r>
            <a:r>
              <a:rPr lang="en-US" smtClean="0">
                <a:solidFill>
                  <a:srgbClr val="FFFF00"/>
                </a:solidFill>
              </a:rPr>
              <a:t>isothermal</a:t>
            </a:r>
            <a:r>
              <a:rPr lang="en-US" smtClean="0"/>
              <a:t> expansion</a:t>
            </a:r>
          </a:p>
          <a:p>
            <a:endParaRPr lang="en-US" smtClean="0"/>
          </a:p>
          <a:p>
            <a:endParaRPr lang="en-US" smtClean="0"/>
          </a:p>
          <a:p>
            <a:pPr>
              <a:buNone/>
            </a:pPr>
            <a:r>
              <a:rPr lang="en-US" smtClean="0"/>
              <a:t>	is just the </a:t>
            </a:r>
            <a:r>
              <a:rPr lang="en-US" u="sng" smtClean="0"/>
              <a:t>area under the path</a:t>
            </a:r>
            <a:r>
              <a:rPr lang="en-US" smtClean="0"/>
              <a:t>—and in fact this must be true of the work done along </a:t>
            </a:r>
            <a:r>
              <a:rPr lang="en-US" i="1" smtClean="0"/>
              <a:t>any</a:t>
            </a:r>
            <a:r>
              <a:rPr lang="en-US" smtClean="0"/>
              <a:t> path.</a:t>
            </a:r>
          </a:p>
          <a:p>
            <a:r>
              <a:rPr lang="en-US" smtClean="0"/>
              <a:t>The gas clearly does </a:t>
            </a:r>
            <a:r>
              <a:rPr lang="en-US" i="1" smtClean="0"/>
              <a:t>less</a:t>
            </a:r>
            <a:r>
              <a:rPr lang="en-US" smtClean="0"/>
              <a:t> work going from A to B on the </a:t>
            </a:r>
            <a:r>
              <a:rPr lang="en-US" smtClean="0">
                <a:solidFill>
                  <a:srgbClr val="FF0000"/>
                </a:solidFill>
              </a:rPr>
              <a:t>red</a:t>
            </a:r>
            <a:r>
              <a:rPr lang="en-US" smtClean="0"/>
              <a:t> path.</a:t>
            </a:r>
          </a:p>
          <a:p>
            <a:r>
              <a:rPr lang="en-US" smtClean="0">
                <a:solidFill>
                  <a:srgbClr val="FF0000"/>
                </a:solidFill>
              </a:rPr>
              <a:t>This means less heat is supplied to the gas along the red path!</a:t>
            </a:r>
          </a:p>
          <a:p>
            <a:endParaRPr lang="en-US"/>
          </a:p>
        </p:txBody>
      </p:sp>
      <p:sp>
        <p:nvSpPr>
          <p:cNvPr id="4" name="Content Placeholder 3"/>
          <p:cNvSpPr>
            <a:spLocks noGrp="1"/>
          </p:cNvSpPr>
          <p:nvPr>
            <p:ph sz="half" idx="2"/>
          </p:nvPr>
        </p:nvSpPr>
        <p:spPr>
          <a:xfrm>
            <a:off x="5715000" y="1600200"/>
            <a:ext cx="3200400" cy="4525963"/>
          </a:xfrm>
        </p:spPr>
        <p:txBody>
          <a:bodyPr>
            <a:normAutofit/>
          </a:bodyPr>
          <a:lstStyle/>
          <a:p>
            <a:r>
              <a:rPr lang="en-US" smtClean="0">
                <a:solidFill>
                  <a:schemeClr val="bg2">
                    <a:lumMod val="50000"/>
                  </a:schemeClr>
                </a:solidFill>
              </a:rPr>
              <a:t>Z</a:t>
            </a:r>
            <a:r>
              <a:rPr lang="en-US" smtClean="0"/>
              <a:t> </a:t>
            </a:r>
            <a:endParaRPr lang="en-US"/>
          </a:p>
        </p:txBody>
      </p:sp>
      <p:graphicFrame>
        <p:nvGraphicFramePr>
          <p:cNvPr id="109570" name="Object 2"/>
          <p:cNvGraphicFramePr>
            <a:graphicFrameLocks noChangeAspect="1"/>
          </p:cNvGraphicFramePr>
          <p:nvPr/>
        </p:nvGraphicFramePr>
        <p:xfrm>
          <a:off x="785948" y="2536370"/>
          <a:ext cx="4648200" cy="961355"/>
        </p:xfrm>
        <a:graphic>
          <a:graphicData uri="http://schemas.openxmlformats.org/presentationml/2006/ole">
            <p:oleObj spid="_x0000_s109570" name="Equation" r:id="rId4" imgW="5956200" imgH="1231560" progId="Equation.DSMT4">
              <p:embed/>
            </p:oleObj>
          </a:graphicData>
        </a:graphic>
      </p:graphicFrame>
      <p:sp>
        <p:nvSpPr>
          <p:cNvPr id="14" name="Freeform 13"/>
          <p:cNvSpPr/>
          <p:nvPr/>
        </p:nvSpPr>
        <p:spPr>
          <a:xfrm>
            <a:off x="6977750" y="2741007"/>
            <a:ext cx="692331" cy="914400"/>
          </a:xfrm>
          <a:custGeom>
            <a:avLst/>
            <a:gdLst>
              <a:gd name="connsiteX0" fmla="*/ 0 w 692331"/>
              <a:gd name="connsiteY0" fmla="*/ 914400 h 914400"/>
              <a:gd name="connsiteX1" fmla="*/ 13063 w 692331"/>
              <a:gd name="connsiteY1" fmla="*/ 0 h 914400"/>
              <a:gd name="connsiteX2" fmla="*/ 169817 w 692331"/>
              <a:gd name="connsiteY2" fmla="*/ 222068 h 914400"/>
              <a:gd name="connsiteX3" fmla="*/ 404949 w 692331"/>
              <a:gd name="connsiteY3" fmla="*/ 378823 h 914400"/>
              <a:gd name="connsiteX4" fmla="*/ 679269 w 692331"/>
              <a:gd name="connsiteY4" fmla="*/ 496388 h 914400"/>
              <a:gd name="connsiteX5" fmla="*/ 692331 w 692331"/>
              <a:gd name="connsiteY5" fmla="*/ 914400 h 914400"/>
              <a:gd name="connsiteX6" fmla="*/ 0 w 692331"/>
              <a:gd name="connsiteY6" fmla="*/ 9144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92331" h="914400">
                <a:moveTo>
                  <a:pt x="0" y="914400"/>
                </a:moveTo>
                <a:lnTo>
                  <a:pt x="13063" y="0"/>
                </a:lnTo>
                <a:lnTo>
                  <a:pt x="169817" y="222068"/>
                </a:lnTo>
                <a:lnTo>
                  <a:pt x="404949" y="378823"/>
                </a:lnTo>
                <a:lnTo>
                  <a:pt x="679269" y="496388"/>
                </a:lnTo>
                <a:lnTo>
                  <a:pt x="692331" y="914400"/>
                </a:lnTo>
                <a:lnTo>
                  <a:pt x="0" y="9144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11"/>
          <p:cNvGrpSpPr/>
          <p:nvPr/>
        </p:nvGrpSpPr>
        <p:grpSpPr>
          <a:xfrm>
            <a:off x="6368150" y="1447800"/>
            <a:ext cx="2590800" cy="2210110"/>
            <a:chOff x="913606" y="304800"/>
            <a:chExt cx="5868194" cy="5868988"/>
          </a:xfrm>
        </p:grpSpPr>
        <p:cxnSp>
          <p:nvCxnSpPr>
            <p:cNvPr id="9" name="Straight Arrow Connector 8"/>
            <p:cNvCxnSpPr/>
            <p:nvPr/>
          </p:nvCxnSpPr>
          <p:spPr>
            <a:xfrm>
              <a:off x="914400" y="6172200"/>
              <a:ext cx="58674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flipH="1" flipV="1">
              <a:off x="-2020094" y="3238500"/>
              <a:ext cx="5868194" cy="79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Freeform 10"/>
            <p:cNvSpPr/>
            <p:nvPr/>
          </p:nvSpPr>
          <p:spPr>
            <a:xfrm>
              <a:off x="1448790" y="688769"/>
              <a:ext cx="4952010" cy="4916384"/>
            </a:xfrm>
            <a:custGeom>
              <a:avLst/>
              <a:gdLst>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52010" h="4916384">
                  <a:moveTo>
                    <a:pt x="0" y="0"/>
                  </a:moveTo>
                  <a:cubicBezTo>
                    <a:pt x="126670" y="609600"/>
                    <a:pt x="166254" y="1221179"/>
                    <a:pt x="380010" y="1828800"/>
                  </a:cubicBezTo>
                  <a:cubicBezTo>
                    <a:pt x="593766" y="2436421"/>
                    <a:pt x="831273" y="3182587"/>
                    <a:pt x="1282535" y="3645725"/>
                  </a:cubicBezTo>
                  <a:cubicBezTo>
                    <a:pt x="1733797" y="4108863"/>
                    <a:pt x="2476005" y="4395849"/>
                    <a:pt x="3087584" y="4607626"/>
                  </a:cubicBezTo>
                  <a:cubicBezTo>
                    <a:pt x="3699163" y="4819403"/>
                    <a:pt x="4641272" y="4864924"/>
                    <a:pt x="4952010" y="4916384"/>
                  </a:cubicBezTo>
                  <a:lnTo>
                    <a:pt x="4952010" y="4916384"/>
                  </a:lnTo>
                </a:path>
              </a:pathLst>
            </a:cu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7" name="TextBox 6"/>
          <p:cNvSpPr txBox="1"/>
          <p:nvPr/>
        </p:nvSpPr>
        <p:spPr>
          <a:xfrm>
            <a:off x="6019800" y="1689259"/>
            <a:ext cx="609600" cy="400110"/>
          </a:xfrm>
          <a:prstGeom prst="rect">
            <a:avLst/>
          </a:prstGeom>
          <a:noFill/>
          <a:ln w="28575">
            <a:noFill/>
          </a:ln>
        </p:spPr>
        <p:txBody>
          <a:bodyPr wrap="square" rtlCol="0">
            <a:spAutoFit/>
          </a:bodyPr>
          <a:lstStyle/>
          <a:p>
            <a:r>
              <a:rPr lang="en-US" sz="2000" i="1" smtClean="0"/>
              <a:t>P</a:t>
            </a:r>
            <a:endParaRPr lang="en-US" sz="2000" i="1"/>
          </a:p>
        </p:txBody>
      </p:sp>
      <p:sp>
        <p:nvSpPr>
          <p:cNvPr id="8" name="TextBox 7"/>
          <p:cNvSpPr txBox="1"/>
          <p:nvPr/>
        </p:nvSpPr>
        <p:spPr>
          <a:xfrm>
            <a:off x="8332525" y="3648374"/>
            <a:ext cx="609600" cy="400110"/>
          </a:xfrm>
          <a:prstGeom prst="rect">
            <a:avLst/>
          </a:prstGeom>
          <a:noFill/>
          <a:ln w="28575">
            <a:noFill/>
          </a:ln>
        </p:spPr>
        <p:txBody>
          <a:bodyPr wrap="square" rtlCol="0">
            <a:spAutoFit/>
          </a:bodyPr>
          <a:lstStyle/>
          <a:p>
            <a:r>
              <a:rPr lang="en-US" sz="2000" i="1" smtClean="0"/>
              <a:t>V</a:t>
            </a:r>
            <a:endParaRPr lang="en-US" sz="2000" i="1"/>
          </a:p>
        </p:txBody>
      </p:sp>
      <p:sp>
        <p:nvSpPr>
          <p:cNvPr id="15" name="TextBox 14"/>
          <p:cNvSpPr txBox="1"/>
          <p:nvPr/>
        </p:nvSpPr>
        <p:spPr>
          <a:xfrm>
            <a:off x="6834057" y="3657584"/>
            <a:ext cx="609600" cy="400110"/>
          </a:xfrm>
          <a:prstGeom prst="rect">
            <a:avLst/>
          </a:prstGeom>
          <a:noFill/>
          <a:ln w="28575">
            <a:noFill/>
          </a:ln>
        </p:spPr>
        <p:txBody>
          <a:bodyPr wrap="square" rtlCol="0">
            <a:spAutoFit/>
          </a:bodyPr>
          <a:lstStyle/>
          <a:p>
            <a:r>
              <a:rPr lang="en-US" sz="2000" i="1" smtClean="0"/>
              <a:t>V</a:t>
            </a:r>
            <a:r>
              <a:rPr lang="en-US" sz="2000" baseline="-25000" smtClean="0"/>
              <a:t>A</a:t>
            </a:r>
            <a:endParaRPr lang="en-US" sz="2000" baseline="-25000"/>
          </a:p>
        </p:txBody>
      </p:sp>
      <p:sp>
        <p:nvSpPr>
          <p:cNvPr id="16" name="TextBox 15"/>
          <p:cNvSpPr txBox="1"/>
          <p:nvPr/>
        </p:nvSpPr>
        <p:spPr>
          <a:xfrm>
            <a:off x="7511150" y="3644521"/>
            <a:ext cx="609600" cy="400110"/>
          </a:xfrm>
          <a:prstGeom prst="rect">
            <a:avLst/>
          </a:prstGeom>
          <a:noFill/>
          <a:ln w="28575">
            <a:noFill/>
          </a:ln>
        </p:spPr>
        <p:txBody>
          <a:bodyPr wrap="square" rtlCol="0">
            <a:spAutoFit/>
          </a:bodyPr>
          <a:lstStyle/>
          <a:p>
            <a:r>
              <a:rPr lang="en-US" sz="2000" i="1" smtClean="0"/>
              <a:t>V</a:t>
            </a:r>
            <a:r>
              <a:rPr lang="en-US" sz="2000" baseline="-25000" smtClean="0"/>
              <a:t>B</a:t>
            </a:r>
            <a:endParaRPr lang="en-US" sz="2000" baseline="-25000"/>
          </a:p>
        </p:txBody>
      </p:sp>
      <p:sp>
        <p:nvSpPr>
          <p:cNvPr id="19" name="Freeform 18"/>
          <p:cNvSpPr/>
          <p:nvPr/>
        </p:nvSpPr>
        <p:spPr>
          <a:xfrm>
            <a:off x="7010400" y="5867400"/>
            <a:ext cx="698870" cy="420174"/>
          </a:xfrm>
          <a:custGeom>
            <a:avLst/>
            <a:gdLst>
              <a:gd name="connsiteX0" fmla="*/ 0 w 692331"/>
              <a:gd name="connsiteY0" fmla="*/ 914400 h 914400"/>
              <a:gd name="connsiteX1" fmla="*/ 13063 w 692331"/>
              <a:gd name="connsiteY1" fmla="*/ 0 h 914400"/>
              <a:gd name="connsiteX2" fmla="*/ 169817 w 692331"/>
              <a:gd name="connsiteY2" fmla="*/ 222068 h 914400"/>
              <a:gd name="connsiteX3" fmla="*/ 404949 w 692331"/>
              <a:gd name="connsiteY3" fmla="*/ 378823 h 914400"/>
              <a:gd name="connsiteX4" fmla="*/ 679269 w 692331"/>
              <a:gd name="connsiteY4" fmla="*/ 496388 h 914400"/>
              <a:gd name="connsiteX5" fmla="*/ 692331 w 692331"/>
              <a:gd name="connsiteY5" fmla="*/ 914400 h 914400"/>
              <a:gd name="connsiteX6" fmla="*/ 0 w 692331"/>
              <a:gd name="connsiteY6" fmla="*/ 914400 h 914400"/>
              <a:gd name="connsiteX0" fmla="*/ 0 w 692331"/>
              <a:gd name="connsiteY0" fmla="*/ 914400 h 914400"/>
              <a:gd name="connsiteX1" fmla="*/ 13063 w 692331"/>
              <a:gd name="connsiteY1" fmla="*/ 0 h 914400"/>
              <a:gd name="connsiteX2" fmla="*/ 145861 w 692331"/>
              <a:gd name="connsiteY2" fmla="*/ 189426 h 914400"/>
              <a:gd name="connsiteX3" fmla="*/ 404949 w 692331"/>
              <a:gd name="connsiteY3" fmla="*/ 378823 h 914400"/>
              <a:gd name="connsiteX4" fmla="*/ 679269 w 692331"/>
              <a:gd name="connsiteY4" fmla="*/ 496388 h 914400"/>
              <a:gd name="connsiteX5" fmla="*/ 692331 w 692331"/>
              <a:gd name="connsiteY5" fmla="*/ 914400 h 914400"/>
              <a:gd name="connsiteX6" fmla="*/ 0 w 692331"/>
              <a:gd name="connsiteY6" fmla="*/ 914400 h 914400"/>
              <a:gd name="connsiteX0" fmla="*/ 0 w 692331"/>
              <a:gd name="connsiteY0" fmla="*/ 914400 h 914400"/>
              <a:gd name="connsiteX1" fmla="*/ 13063 w 692331"/>
              <a:gd name="connsiteY1" fmla="*/ 0 h 914400"/>
              <a:gd name="connsiteX2" fmla="*/ 404949 w 692331"/>
              <a:gd name="connsiteY2" fmla="*/ 378823 h 914400"/>
              <a:gd name="connsiteX3" fmla="*/ 679269 w 692331"/>
              <a:gd name="connsiteY3" fmla="*/ 496388 h 914400"/>
              <a:gd name="connsiteX4" fmla="*/ 692331 w 692331"/>
              <a:gd name="connsiteY4" fmla="*/ 914400 h 914400"/>
              <a:gd name="connsiteX5" fmla="*/ 0 w 692331"/>
              <a:gd name="connsiteY5" fmla="*/ 914400 h 914400"/>
              <a:gd name="connsiteX0" fmla="*/ 0 w 692331"/>
              <a:gd name="connsiteY0" fmla="*/ 914400 h 914400"/>
              <a:gd name="connsiteX1" fmla="*/ 13063 w 692331"/>
              <a:gd name="connsiteY1" fmla="*/ 0 h 914400"/>
              <a:gd name="connsiteX2" fmla="*/ 374461 w 692331"/>
              <a:gd name="connsiteY2" fmla="*/ 418026 h 914400"/>
              <a:gd name="connsiteX3" fmla="*/ 679269 w 692331"/>
              <a:gd name="connsiteY3" fmla="*/ 496388 h 914400"/>
              <a:gd name="connsiteX4" fmla="*/ 692331 w 692331"/>
              <a:gd name="connsiteY4" fmla="*/ 914400 h 914400"/>
              <a:gd name="connsiteX5" fmla="*/ 0 w 692331"/>
              <a:gd name="connsiteY5" fmla="*/ 914400 h 914400"/>
              <a:gd name="connsiteX0" fmla="*/ 0 w 692331"/>
              <a:gd name="connsiteY0" fmla="*/ 914400 h 914400"/>
              <a:gd name="connsiteX1" fmla="*/ 13063 w 692331"/>
              <a:gd name="connsiteY1" fmla="*/ 0 h 914400"/>
              <a:gd name="connsiteX2" fmla="*/ 679269 w 692331"/>
              <a:gd name="connsiteY2" fmla="*/ 496388 h 914400"/>
              <a:gd name="connsiteX3" fmla="*/ 692331 w 692331"/>
              <a:gd name="connsiteY3" fmla="*/ 914400 h 914400"/>
              <a:gd name="connsiteX4" fmla="*/ 0 w 692331"/>
              <a:gd name="connsiteY4" fmla="*/ 914400 h 914400"/>
              <a:gd name="connsiteX0" fmla="*/ 0 w 692331"/>
              <a:gd name="connsiteY0" fmla="*/ 420174 h 420174"/>
              <a:gd name="connsiteX1" fmla="*/ 69661 w 692331"/>
              <a:gd name="connsiteY1" fmla="*/ 0 h 420174"/>
              <a:gd name="connsiteX2" fmla="*/ 679269 w 692331"/>
              <a:gd name="connsiteY2" fmla="*/ 2162 h 420174"/>
              <a:gd name="connsiteX3" fmla="*/ 692331 w 692331"/>
              <a:gd name="connsiteY3" fmla="*/ 420174 h 420174"/>
              <a:gd name="connsiteX4" fmla="*/ 0 w 692331"/>
              <a:gd name="connsiteY4" fmla="*/ 420174 h 420174"/>
              <a:gd name="connsiteX0" fmla="*/ 6539 w 698870"/>
              <a:gd name="connsiteY0" fmla="*/ 420174 h 420174"/>
              <a:gd name="connsiteX1" fmla="*/ 0 w 698870"/>
              <a:gd name="connsiteY1" fmla="*/ 0 h 420174"/>
              <a:gd name="connsiteX2" fmla="*/ 685808 w 698870"/>
              <a:gd name="connsiteY2" fmla="*/ 2162 h 420174"/>
              <a:gd name="connsiteX3" fmla="*/ 698870 w 698870"/>
              <a:gd name="connsiteY3" fmla="*/ 420174 h 420174"/>
              <a:gd name="connsiteX4" fmla="*/ 6539 w 698870"/>
              <a:gd name="connsiteY4" fmla="*/ 420174 h 4201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8870" h="420174">
                <a:moveTo>
                  <a:pt x="6539" y="420174"/>
                </a:moveTo>
                <a:lnTo>
                  <a:pt x="0" y="0"/>
                </a:lnTo>
                <a:lnTo>
                  <a:pt x="685808" y="2162"/>
                </a:lnTo>
                <a:lnTo>
                  <a:pt x="698870" y="420174"/>
                </a:lnTo>
                <a:lnTo>
                  <a:pt x="6539" y="420174"/>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1"/>
          <p:cNvGrpSpPr/>
          <p:nvPr/>
        </p:nvGrpSpPr>
        <p:grpSpPr>
          <a:xfrm>
            <a:off x="6407339" y="4079967"/>
            <a:ext cx="2590800" cy="2210110"/>
            <a:chOff x="913606" y="304800"/>
            <a:chExt cx="5868194" cy="5868988"/>
          </a:xfrm>
        </p:grpSpPr>
        <p:cxnSp>
          <p:nvCxnSpPr>
            <p:cNvPr id="25" name="Straight Arrow Connector 24"/>
            <p:cNvCxnSpPr/>
            <p:nvPr/>
          </p:nvCxnSpPr>
          <p:spPr>
            <a:xfrm>
              <a:off x="914400" y="6172200"/>
              <a:ext cx="58674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5400000" flipH="1" flipV="1">
              <a:off x="-2020094" y="3238500"/>
              <a:ext cx="5868194" cy="79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Freeform 26"/>
            <p:cNvSpPr/>
            <p:nvPr/>
          </p:nvSpPr>
          <p:spPr>
            <a:xfrm>
              <a:off x="1448790" y="688769"/>
              <a:ext cx="4952010" cy="4916384"/>
            </a:xfrm>
            <a:custGeom>
              <a:avLst/>
              <a:gdLst>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52010" h="4916384">
                  <a:moveTo>
                    <a:pt x="0" y="0"/>
                  </a:moveTo>
                  <a:cubicBezTo>
                    <a:pt x="126670" y="609600"/>
                    <a:pt x="166254" y="1221179"/>
                    <a:pt x="380010" y="1828800"/>
                  </a:cubicBezTo>
                  <a:cubicBezTo>
                    <a:pt x="593766" y="2436421"/>
                    <a:pt x="831273" y="3182587"/>
                    <a:pt x="1282535" y="3645725"/>
                  </a:cubicBezTo>
                  <a:cubicBezTo>
                    <a:pt x="1733797" y="4108863"/>
                    <a:pt x="2476005" y="4395849"/>
                    <a:pt x="3087584" y="4607626"/>
                  </a:cubicBezTo>
                  <a:cubicBezTo>
                    <a:pt x="3699163" y="4819403"/>
                    <a:pt x="4641272" y="4864924"/>
                    <a:pt x="4952010" y="4916384"/>
                  </a:cubicBezTo>
                  <a:lnTo>
                    <a:pt x="4952010" y="4916384"/>
                  </a:lnTo>
                </a:path>
              </a:pathLst>
            </a:cu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21" name="TextBox 20"/>
          <p:cNvSpPr txBox="1"/>
          <p:nvPr/>
        </p:nvSpPr>
        <p:spPr>
          <a:xfrm>
            <a:off x="6058989" y="4321426"/>
            <a:ext cx="609600" cy="400110"/>
          </a:xfrm>
          <a:prstGeom prst="rect">
            <a:avLst/>
          </a:prstGeom>
          <a:noFill/>
          <a:ln w="28575">
            <a:noFill/>
          </a:ln>
        </p:spPr>
        <p:txBody>
          <a:bodyPr wrap="square" rtlCol="0">
            <a:spAutoFit/>
          </a:bodyPr>
          <a:lstStyle/>
          <a:p>
            <a:r>
              <a:rPr lang="en-US" sz="2000" i="1" smtClean="0"/>
              <a:t>P</a:t>
            </a:r>
            <a:endParaRPr lang="en-US" sz="2000" i="1"/>
          </a:p>
        </p:txBody>
      </p:sp>
      <p:sp>
        <p:nvSpPr>
          <p:cNvPr id="22" name="TextBox 21"/>
          <p:cNvSpPr txBox="1"/>
          <p:nvPr/>
        </p:nvSpPr>
        <p:spPr>
          <a:xfrm>
            <a:off x="8371714" y="6280541"/>
            <a:ext cx="609600" cy="400110"/>
          </a:xfrm>
          <a:prstGeom prst="rect">
            <a:avLst/>
          </a:prstGeom>
          <a:noFill/>
          <a:ln w="28575">
            <a:noFill/>
          </a:ln>
        </p:spPr>
        <p:txBody>
          <a:bodyPr wrap="square" rtlCol="0">
            <a:spAutoFit/>
          </a:bodyPr>
          <a:lstStyle/>
          <a:p>
            <a:r>
              <a:rPr lang="en-US" sz="2000" i="1" smtClean="0"/>
              <a:t>V</a:t>
            </a:r>
            <a:endParaRPr lang="en-US" sz="2000" i="1"/>
          </a:p>
        </p:txBody>
      </p:sp>
      <p:sp>
        <p:nvSpPr>
          <p:cNvPr id="23" name="TextBox 22"/>
          <p:cNvSpPr txBox="1"/>
          <p:nvPr/>
        </p:nvSpPr>
        <p:spPr>
          <a:xfrm>
            <a:off x="6873246" y="6289751"/>
            <a:ext cx="609600" cy="400110"/>
          </a:xfrm>
          <a:prstGeom prst="rect">
            <a:avLst/>
          </a:prstGeom>
          <a:noFill/>
          <a:ln w="28575">
            <a:noFill/>
          </a:ln>
        </p:spPr>
        <p:txBody>
          <a:bodyPr wrap="square" rtlCol="0">
            <a:spAutoFit/>
          </a:bodyPr>
          <a:lstStyle/>
          <a:p>
            <a:r>
              <a:rPr lang="en-US" sz="2000" i="1" smtClean="0"/>
              <a:t>V</a:t>
            </a:r>
            <a:r>
              <a:rPr lang="en-US" sz="2000" baseline="-25000" smtClean="0"/>
              <a:t>A</a:t>
            </a:r>
            <a:endParaRPr lang="en-US" sz="2000" baseline="-25000"/>
          </a:p>
        </p:txBody>
      </p:sp>
      <p:sp>
        <p:nvSpPr>
          <p:cNvPr id="24" name="TextBox 23"/>
          <p:cNvSpPr txBox="1"/>
          <p:nvPr/>
        </p:nvSpPr>
        <p:spPr>
          <a:xfrm>
            <a:off x="7550339" y="6276688"/>
            <a:ext cx="609600" cy="400110"/>
          </a:xfrm>
          <a:prstGeom prst="rect">
            <a:avLst/>
          </a:prstGeom>
          <a:noFill/>
          <a:ln w="28575">
            <a:noFill/>
          </a:ln>
        </p:spPr>
        <p:txBody>
          <a:bodyPr wrap="square" rtlCol="0">
            <a:spAutoFit/>
          </a:bodyPr>
          <a:lstStyle/>
          <a:p>
            <a:r>
              <a:rPr lang="en-US" sz="2000" i="1" smtClean="0"/>
              <a:t>V</a:t>
            </a:r>
            <a:r>
              <a:rPr lang="en-US" sz="2000" baseline="-25000" smtClean="0"/>
              <a:t>B</a:t>
            </a:r>
            <a:endParaRPr lang="en-US" sz="2000" baseline="-25000"/>
          </a:p>
        </p:txBody>
      </p:sp>
      <p:cxnSp>
        <p:nvCxnSpPr>
          <p:cNvPr id="30" name="Straight Connector 29"/>
          <p:cNvCxnSpPr/>
          <p:nvPr/>
        </p:nvCxnSpPr>
        <p:spPr>
          <a:xfrm>
            <a:off x="7005637" y="5867400"/>
            <a:ext cx="681053" cy="215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6929844" y="2464526"/>
            <a:ext cx="609600" cy="400110"/>
          </a:xfrm>
          <a:prstGeom prst="rect">
            <a:avLst/>
          </a:prstGeom>
          <a:noFill/>
          <a:ln w="28575">
            <a:noFill/>
          </a:ln>
        </p:spPr>
        <p:txBody>
          <a:bodyPr wrap="square" rtlCol="0">
            <a:spAutoFit/>
          </a:bodyPr>
          <a:lstStyle/>
          <a:p>
            <a:r>
              <a:rPr lang="en-US" sz="2000" smtClean="0">
                <a:solidFill>
                  <a:schemeClr val="bg1"/>
                </a:solidFill>
              </a:rPr>
              <a:t>A</a:t>
            </a:r>
            <a:endParaRPr lang="en-US" sz="2000">
              <a:solidFill>
                <a:schemeClr val="bg1"/>
              </a:solidFill>
            </a:endParaRPr>
          </a:p>
        </p:txBody>
      </p:sp>
      <p:sp>
        <p:nvSpPr>
          <p:cNvPr id="33" name="TextBox 32"/>
          <p:cNvSpPr txBox="1"/>
          <p:nvPr/>
        </p:nvSpPr>
        <p:spPr>
          <a:xfrm>
            <a:off x="7493726" y="2874312"/>
            <a:ext cx="609600" cy="400110"/>
          </a:xfrm>
          <a:prstGeom prst="rect">
            <a:avLst/>
          </a:prstGeom>
          <a:noFill/>
          <a:ln w="28575">
            <a:noFill/>
          </a:ln>
        </p:spPr>
        <p:txBody>
          <a:bodyPr wrap="square" rtlCol="0">
            <a:spAutoFit/>
          </a:bodyPr>
          <a:lstStyle/>
          <a:p>
            <a:r>
              <a:rPr lang="en-US" sz="2000" smtClean="0">
                <a:solidFill>
                  <a:schemeClr val="bg1"/>
                </a:solidFill>
              </a:rPr>
              <a:t>B</a:t>
            </a:r>
            <a:endParaRPr lang="en-US" sz="200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9" name="Straight Connector 28"/>
          <p:cNvCxnSpPr>
            <a:stCxn id="19" idx="1"/>
          </p:cNvCxnSpPr>
          <p:nvPr/>
        </p:nvCxnSpPr>
        <p:spPr>
          <a:xfrm flipV="1">
            <a:off x="7010400" y="5334000"/>
            <a:ext cx="0" cy="5334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solidFill>
                  <a:srgbClr val="FFFF00"/>
                </a:solidFill>
              </a:rPr>
              <a:t>Clicker Question</a:t>
            </a:r>
            <a:endParaRPr lang="en-US">
              <a:solidFill>
                <a:srgbClr val="FFFF00"/>
              </a:solidFill>
            </a:endParaRPr>
          </a:p>
        </p:txBody>
      </p:sp>
      <p:sp>
        <p:nvSpPr>
          <p:cNvPr id="3" name="Content Placeholder 2"/>
          <p:cNvSpPr>
            <a:spLocks noGrp="1"/>
          </p:cNvSpPr>
          <p:nvPr>
            <p:ph sz="half" idx="1"/>
          </p:nvPr>
        </p:nvSpPr>
        <p:spPr>
          <a:xfrm>
            <a:off x="152400" y="1600200"/>
            <a:ext cx="5715000" cy="5257800"/>
          </a:xfrm>
        </p:spPr>
        <p:txBody>
          <a:bodyPr>
            <a:normAutofit/>
          </a:bodyPr>
          <a:lstStyle/>
          <a:p>
            <a:r>
              <a:rPr lang="en-US" smtClean="0">
                <a:solidFill>
                  <a:srgbClr val="FFFF00"/>
                </a:solidFill>
              </a:rPr>
              <a:t>What is the </a:t>
            </a:r>
            <a:r>
              <a:rPr lang="en-US" i="1" smtClean="0">
                <a:solidFill>
                  <a:srgbClr val="FFFF00"/>
                </a:solidFill>
              </a:rPr>
              <a:t>true</a:t>
            </a:r>
            <a:r>
              <a:rPr lang="en-US" smtClean="0">
                <a:solidFill>
                  <a:srgbClr val="FFFF00"/>
                </a:solidFill>
              </a:rPr>
              <a:t> heat difference between state A and state B?</a:t>
            </a:r>
          </a:p>
          <a:p>
            <a:pPr marL="514350" indent="-514350">
              <a:buAutoNum type="alphaUcPeriod"/>
            </a:pPr>
            <a:r>
              <a:rPr lang="en-US" smtClean="0"/>
              <a:t>The heat needed to get from state A to state B along the isotherm.</a:t>
            </a:r>
          </a:p>
          <a:p>
            <a:pPr marL="514350" indent="-514350">
              <a:buAutoNum type="alphaUcPeriod"/>
            </a:pPr>
            <a:r>
              <a:rPr lang="en-US" smtClean="0"/>
              <a:t>The heat supplied going along the red route.</a:t>
            </a:r>
          </a:p>
          <a:p>
            <a:pPr marL="514350" indent="-514350">
              <a:buAutoNum type="alphaUcPeriod"/>
            </a:pPr>
            <a:r>
              <a:rPr lang="en-US" smtClean="0"/>
              <a:t>The heat needed along a minimal heat transfer route, which may be different from either.</a:t>
            </a:r>
          </a:p>
          <a:p>
            <a:pPr marL="514350" indent="-514350">
              <a:buAutoNum type="alphaUcPeriod"/>
            </a:pPr>
            <a:r>
              <a:rPr lang="en-US" smtClean="0"/>
              <a:t>The question doesn’t make sense.</a:t>
            </a:r>
            <a:endParaRPr lang="en-US"/>
          </a:p>
        </p:txBody>
      </p:sp>
      <p:sp>
        <p:nvSpPr>
          <p:cNvPr id="4" name="Content Placeholder 3"/>
          <p:cNvSpPr>
            <a:spLocks noGrp="1"/>
          </p:cNvSpPr>
          <p:nvPr>
            <p:ph sz="half" idx="2"/>
          </p:nvPr>
        </p:nvSpPr>
        <p:spPr>
          <a:xfrm>
            <a:off x="5715000" y="1600200"/>
            <a:ext cx="3200400" cy="4525963"/>
          </a:xfrm>
        </p:spPr>
        <p:txBody>
          <a:bodyPr>
            <a:normAutofit/>
          </a:bodyPr>
          <a:lstStyle/>
          <a:p>
            <a:r>
              <a:rPr lang="en-US" smtClean="0">
                <a:solidFill>
                  <a:schemeClr val="bg2">
                    <a:lumMod val="50000"/>
                  </a:schemeClr>
                </a:solidFill>
              </a:rPr>
              <a:t>Z</a:t>
            </a:r>
            <a:r>
              <a:rPr lang="en-US" smtClean="0"/>
              <a:t> </a:t>
            </a:r>
            <a:endParaRPr lang="en-US"/>
          </a:p>
        </p:txBody>
      </p:sp>
      <p:sp>
        <p:nvSpPr>
          <p:cNvPr id="14" name="Freeform 13"/>
          <p:cNvSpPr/>
          <p:nvPr/>
        </p:nvSpPr>
        <p:spPr>
          <a:xfrm>
            <a:off x="6977750" y="2741007"/>
            <a:ext cx="692331" cy="914400"/>
          </a:xfrm>
          <a:custGeom>
            <a:avLst/>
            <a:gdLst>
              <a:gd name="connsiteX0" fmla="*/ 0 w 692331"/>
              <a:gd name="connsiteY0" fmla="*/ 914400 h 914400"/>
              <a:gd name="connsiteX1" fmla="*/ 13063 w 692331"/>
              <a:gd name="connsiteY1" fmla="*/ 0 h 914400"/>
              <a:gd name="connsiteX2" fmla="*/ 169817 w 692331"/>
              <a:gd name="connsiteY2" fmla="*/ 222068 h 914400"/>
              <a:gd name="connsiteX3" fmla="*/ 404949 w 692331"/>
              <a:gd name="connsiteY3" fmla="*/ 378823 h 914400"/>
              <a:gd name="connsiteX4" fmla="*/ 679269 w 692331"/>
              <a:gd name="connsiteY4" fmla="*/ 496388 h 914400"/>
              <a:gd name="connsiteX5" fmla="*/ 692331 w 692331"/>
              <a:gd name="connsiteY5" fmla="*/ 914400 h 914400"/>
              <a:gd name="connsiteX6" fmla="*/ 0 w 692331"/>
              <a:gd name="connsiteY6" fmla="*/ 9144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92331" h="914400">
                <a:moveTo>
                  <a:pt x="0" y="914400"/>
                </a:moveTo>
                <a:lnTo>
                  <a:pt x="13063" y="0"/>
                </a:lnTo>
                <a:lnTo>
                  <a:pt x="169817" y="222068"/>
                </a:lnTo>
                <a:lnTo>
                  <a:pt x="404949" y="378823"/>
                </a:lnTo>
                <a:lnTo>
                  <a:pt x="679269" y="496388"/>
                </a:lnTo>
                <a:lnTo>
                  <a:pt x="692331" y="914400"/>
                </a:lnTo>
                <a:lnTo>
                  <a:pt x="0" y="9144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 name="Group 11"/>
          <p:cNvGrpSpPr/>
          <p:nvPr/>
        </p:nvGrpSpPr>
        <p:grpSpPr>
          <a:xfrm>
            <a:off x="6368150" y="1447800"/>
            <a:ext cx="2590800" cy="2210110"/>
            <a:chOff x="913606" y="304800"/>
            <a:chExt cx="5868194" cy="5868988"/>
          </a:xfrm>
        </p:grpSpPr>
        <p:cxnSp>
          <p:nvCxnSpPr>
            <p:cNvPr id="9" name="Straight Arrow Connector 8"/>
            <p:cNvCxnSpPr/>
            <p:nvPr/>
          </p:nvCxnSpPr>
          <p:spPr>
            <a:xfrm>
              <a:off x="914400" y="6172200"/>
              <a:ext cx="58674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flipH="1" flipV="1">
              <a:off x="-2020094" y="3238500"/>
              <a:ext cx="5868194" cy="79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Freeform 10"/>
            <p:cNvSpPr/>
            <p:nvPr/>
          </p:nvSpPr>
          <p:spPr>
            <a:xfrm>
              <a:off x="1448790" y="688769"/>
              <a:ext cx="4952010" cy="4916384"/>
            </a:xfrm>
            <a:custGeom>
              <a:avLst/>
              <a:gdLst>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52010" h="4916384">
                  <a:moveTo>
                    <a:pt x="0" y="0"/>
                  </a:moveTo>
                  <a:cubicBezTo>
                    <a:pt x="126670" y="609600"/>
                    <a:pt x="166254" y="1221179"/>
                    <a:pt x="380010" y="1828800"/>
                  </a:cubicBezTo>
                  <a:cubicBezTo>
                    <a:pt x="593766" y="2436421"/>
                    <a:pt x="831273" y="3182587"/>
                    <a:pt x="1282535" y="3645725"/>
                  </a:cubicBezTo>
                  <a:cubicBezTo>
                    <a:pt x="1733797" y="4108863"/>
                    <a:pt x="2476005" y="4395849"/>
                    <a:pt x="3087584" y="4607626"/>
                  </a:cubicBezTo>
                  <a:cubicBezTo>
                    <a:pt x="3699163" y="4819403"/>
                    <a:pt x="4641272" y="4864924"/>
                    <a:pt x="4952010" y="4916384"/>
                  </a:cubicBezTo>
                  <a:lnTo>
                    <a:pt x="4952010" y="4916384"/>
                  </a:lnTo>
                </a:path>
              </a:pathLst>
            </a:cu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7" name="TextBox 6"/>
          <p:cNvSpPr txBox="1"/>
          <p:nvPr/>
        </p:nvSpPr>
        <p:spPr>
          <a:xfrm>
            <a:off x="6019800" y="1689259"/>
            <a:ext cx="609600" cy="400110"/>
          </a:xfrm>
          <a:prstGeom prst="rect">
            <a:avLst/>
          </a:prstGeom>
          <a:noFill/>
          <a:ln w="28575">
            <a:noFill/>
          </a:ln>
        </p:spPr>
        <p:txBody>
          <a:bodyPr wrap="square" rtlCol="0">
            <a:spAutoFit/>
          </a:bodyPr>
          <a:lstStyle/>
          <a:p>
            <a:r>
              <a:rPr lang="en-US" sz="2000" i="1" smtClean="0"/>
              <a:t>P</a:t>
            </a:r>
            <a:endParaRPr lang="en-US" sz="2000" i="1"/>
          </a:p>
        </p:txBody>
      </p:sp>
      <p:sp>
        <p:nvSpPr>
          <p:cNvPr id="8" name="TextBox 7"/>
          <p:cNvSpPr txBox="1"/>
          <p:nvPr/>
        </p:nvSpPr>
        <p:spPr>
          <a:xfrm>
            <a:off x="8332525" y="3648374"/>
            <a:ext cx="609600" cy="400110"/>
          </a:xfrm>
          <a:prstGeom prst="rect">
            <a:avLst/>
          </a:prstGeom>
          <a:noFill/>
          <a:ln w="28575">
            <a:noFill/>
          </a:ln>
        </p:spPr>
        <p:txBody>
          <a:bodyPr wrap="square" rtlCol="0">
            <a:spAutoFit/>
          </a:bodyPr>
          <a:lstStyle/>
          <a:p>
            <a:r>
              <a:rPr lang="en-US" sz="2000" i="1" smtClean="0"/>
              <a:t>V</a:t>
            </a:r>
            <a:endParaRPr lang="en-US" sz="2000" i="1"/>
          </a:p>
        </p:txBody>
      </p:sp>
      <p:sp>
        <p:nvSpPr>
          <p:cNvPr id="15" name="TextBox 14"/>
          <p:cNvSpPr txBox="1"/>
          <p:nvPr/>
        </p:nvSpPr>
        <p:spPr>
          <a:xfrm>
            <a:off x="6834057" y="3657584"/>
            <a:ext cx="609600" cy="400110"/>
          </a:xfrm>
          <a:prstGeom prst="rect">
            <a:avLst/>
          </a:prstGeom>
          <a:noFill/>
          <a:ln w="28575">
            <a:noFill/>
          </a:ln>
        </p:spPr>
        <p:txBody>
          <a:bodyPr wrap="square" rtlCol="0">
            <a:spAutoFit/>
          </a:bodyPr>
          <a:lstStyle/>
          <a:p>
            <a:r>
              <a:rPr lang="en-US" sz="2000" i="1" smtClean="0"/>
              <a:t>V</a:t>
            </a:r>
            <a:r>
              <a:rPr lang="en-US" sz="2000" baseline="-25000" smtClean="0"/>
              <a:t>A</a:t>
            </a:r>
            <a:endParaRPr lang="en-US" sz="2000" baseline="-25000"/>
          </a:p>
        </p:txBody>
      </p:sp>
      <p:sp>
        <p:nvSpPr>
          <p:cNvPr id="16" name="TextBox 15"/>
          <p:cNvSpPr txBox="1"/>
          <p:nvPr/>
        </p:nvSpPr>
        <p:spPr>
          <a:xfrm>
            <a:off x="7511150" y="3644521"/>
            <a:ext cx="609600" cy="400110"/>
          </a:xfrm>
          <a:prstGeom prst="rect">
            <a:avLst/>
          </a:prstGeom>
          <a:noFill/>
          <a:ln w="28575">
            <a:noFill/>
          </a:ln>
        </p:spPr>
        <p:txBody>
          <a:bodyPr wrap="square" rtlCol="0">
            <a:spAutoFit/>
          </a:bodyPr>
          <a:lstStyle/>
          <a:p>
            <a:r>
              <a:rPr lang="en-US" sz="2000" i="1" smtClean="0"/>
              <a:t>V</a:t>
            </a:r>
            <a:r>
              <a:rPr lang="en-US" sz="2000" baseline="-25000" smtClean="0"/>
              <a:t>B</a:t>
            </a:r>
            <a:endParaRPr lang="en-US" sz="2000" baseline="-25000"/>
          </a:p>
        </p:txBody>
      </p:sp>
      <p:sp>
        <p:nvSpPr>
          <p:cNvPr id="19" name="Freeform 18"/>
          <p:cNvSpPr/>
          <p:nvPr/>
        </p:nvSpPr>
        <p:spPr>
          <a:xfrm>
            <a:off x="7010400" y="5867400"/>
            <a:ext cx="698870" cy="420174"/>
          </a:xfrm>
          <a:custGeom>
            <a:avLst/>
            <a:gdLst>
              <a:gd name="connsiteX0" fmla="*/ 0 w 692331"/>
              <a:gd name="connsiteY0" fmla="*/ 914400 h 914400"/>
              <a:gd name="connsiteX1" fmla="*/ 13063 w 692331"/>
              <a:gd name="connsiteY1" fmla="*/ 0 h 914400"/>
              <a:gd name="connsiteX2" fmla="*/ 169817 w 692331"/>
              <a:gd name="connsiteY2" fmla="*/ 222068 h 914400"/>
              <a:gd name="connsiteX3" fmla="*/ 404949 w 692331"/>
              <a:gd name="connsiteY3" fmla="*/ 378823 h 914400"/>
              <a:gd name="connsiteX4" fmla="*/ 679269 w 692331"/>
              <a:gd name="connsiteY4" fmla="*/ 496388 h 914400"/>
              <a:gd name="connsiteX5" fmla="*/ 692331 w 692331"/>
              <a:gd name="connsiteY5" fmla="*/ 914400 h 914400"/>
              <a:gd name="connsiteX6" fmla="*/ 0 w 692331"/>
              <a:gd name="connsiteY6" fmla="*/ 914400 h 914400"/>
              <a:gd name="connsiteX0" fmla="*/ 0 w 692331"/>
              <a:gd name="connsiteY0" fmla="*/ 914400 h 914400"/>
              <a:gd name="connsiteX1" fmla="*/ 13063 w 692331"/>
              <a:gd name="connsiteY1" fmla="*/ 0 h 914400"/>
              <a:gd name="connsiteX2" fmla="*/ 145861 w 692331"/>
              <a:gd name="connsiteY2" fmla="*/ 189426 h 914400"/>
              <a:gd name="connsiteX3" fmla="*/ 404949 w 692331"/>
              <a:gd name="connsiteY3" fmla="*/ 378823 h 914400"/>
              <a:gd name="connsiteX4" fmla="*/ 679269 w 692331"/>
              <a:gd name="connsiteY4" fmla="*/ 496388 h 914400"/>
              <a:gd name="connsiteX5" fmla="*/ 692331 w 692331"/>
              <a:gd name="connsiteY5" fmla="*/ 914400 h 914400"/>
              <a:gd name="connsiteX6" fmla="*/ 0 w 692331"/>
              <a:gd name="connsiteY6" fmla="*/ 914400 h 914400"/>
              <a:gd name="connsiteX0" fmla="*/ 0 w 692331"/>
              <a:gd name="connsiteY0" fmla="*/ 914400 h 914400"/>
              <a:gd name="connsiteX1" fmla="*/ 13063 w 692331"/>
              <a:gd name="connsiteY1" fmla="*/ 0 h 914400"/>
              <a:gd name="connsiteX2" fmla="*/ 404949 w 692331"/>
              <a:gd name="connsiteY2" fmla="*/ 378823 h 914400"/>
              <a:gd name="connsiteX3" fmla="*/ 679269 w 692331"/>
              <a:gd name="connsiteY3" fmla="*/ 496388 h 914400"/>
              <a:gd name="connsiteX4" fmla="*/ 692331 w 692331"/>
              <a:gd name="connsiteY4" fmla="*/ 914400 h 914400"/>
              <a:gd name="connsiteX5" fmla="*/ 0 w 692331"/>
              <a:gd name="connsiteY5" fmla="*/ 914400 h 914400"/>
              <a:gd name="connsiteX0" fmla="*/ 0 w 692331"/>
              <a:gd name="connsiteY0" fmla="*/ 914400 h 914400"/>
              <a:gd name="connsiteX1" fmla="*/ 13063 w 692331"/>
              <a:gd name="connsiteY1" fmla="*/ 0 h 914400"/>
              <a:gd name="connsiteX2" fmla="*/ 374461 w 692331"/>
              <a:gd name="connsiteY2" fmla="*/ 418026 h 914400"/>
              <a:gd name="connsiteX3" fmla="*/ 679269 w 692331"/>
              <a:gd name="connsiteY3" fmla="*/ 496388 h 914400"/>
              <a:gd name="connsiteX4" fmla="*/ 692331 w 692331"/>
              <a:gd name="connsiteY4" fmla="*/ 914400 h 914400"/>
              <a:gd name="connsiteX5" fmla="*/ 0 w 692331"/>
              <a:gd name="connsiteY5" fmla="*/ 914400 h 914400"/>
              <a:gd name="connsiteX0" fmla="*/ 0 w 692331"/>
              <a:gd name="connsiteY0" fmla="*/ 914400 h 914400"/>
              <a:gd name="connsiteX1" fmla="*/ 13063 w 692331"/>
              <a:gd name="connsiteY1" fmla="*/ 0 h 914400"/>
              <a:gd name="connsiteX2" fmla="*/ 679269 w 692331"/>
              <a:gd name="connsiteY2" fmla="*/ 496388 h 914400"/>
              <a:gd name="connsiteX3" fmla="*/ 692331 w 692331"/>
              <a:gd name="connsiteY3" fmla="*/ 914400 h 914400"/>
              <a:gd name="connsiteX4" fmla="*/ 0 w 692331"/>
              <a:gd name="connsiteY4" fmla="*/ 914400 h 914400"/>
              <a:gd name="connsiteX0" fmla="*/ 0 w 692331"/>
              <a:gd name="connsiteY0" fmla="*/ 420174 h 420174"/>
              <a:gd name="connsiteX1" fmla="*/ 69661 w 692331"/>
              <a:gd name="connsiteY1" fmla="*/ 0 h 420174"/>
              <a:gd name="connsiteX2" fmla="*/ 679269 w 692331"/>
              <a:gd name="connsiteY2" fmla="*/ 2162 h 420174"/>
              <a:gd name="connsiteX3" fmla="*/ 692331 w 692331"/>
              <a:gd name="connsiteY3" fmla="*/ 420174 h 420174"/>
              <a:gd name="connsiteX4" fmla="*/ 0 w 692331"/>
              <a:gd name="connsiteY4" fmla="*/ 420174 h 420174"/>
              <a:gd name="connsiteX0" fmla="*/ 6539 w 698870"/>
              <a:gd name="connsiteY0" fmla="*/ 420174 h 420174"/>
              <a:gd name="connsiteX1" fmla="*/ 0 w 698870"/>
              <a:gd name="connsiteY1" fmla="*/ 0 h 420174"/>
              <a:gd name="connsiteX2" fmla="*/ 685808 w 698870"/>
              <a:gd name="connsiteY2" fmla="*/ 2162 h 420174"/>
              <a:gd name="connsiteX3" fmla="*/ 698870 w 698870"/>
              <a:gd name="connsiteY3" fmla="*/ 420174 h 420174"/>
              <a:gd name="connsiteX4" fmla="*/ 6539 w 698870"/>
              <a:gd name="connsiteY4" fmla="*/ 420174 h 4201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8870" h="420174">
                <a:moveTo>
                  <a:pt x="6539" y="420174"/>
                </a:moveTo>
                <a:lnTo>
                  <a:pt x="0" y="0"/>
                </a:lnTo>
                <a:lnTo>
                  <a:pt x="685808" y="2162"/>
                </a:lnTo>
                <a:lnTo>
                  <a:pt x="698870" y="420174"/>
                </a:lnTo>
                <a:lnTo>
                  <a:pt x="6539" y="420174"/>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11"/>
          <p:cNvGrpSpPr/>
          <p:nvPr/>
        </p:nvGrpSpPr>
        <p:grpSpPr>
          <a:xfrm>
            <a:off x="6407339" y="4079967"/>
            <a:ext cx="2590800" cy="2210110"/>
            <a:chOff x="913606" y="304800"/>
            <a:chExt cx="5868194" cy="5868988"/>
          </a:xfrm>
        </p:grpSpPr>
        <p:cxnSp>
          <p:nvCxnSpPr>
            <p:cNvPr id="25" name="Straight Arrow Connector 24"/>
            <p:cNvCxnSpPr/>
            <p:nvPr/>
          </p:nvCxnSpPr>
          <p:spPr>
            <a:xfrm>
              <a:off x="914400" y="6172200"/>
              <a:ext cx="58674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5400000" flipH="1" flipV="1">
              <a:off x="-2020094" y="3238500"/>
              <a:ext cx="5868194" cy="79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Freeform 26"/>
            <p:cNvSpPr/>
            <p:nvPr/>
          </p:nvSpPr>
          <p:spPr>
            <a:xfrm>
              <a:off x="1448790" y="688769"/>
              <a:ext cx="4952010" cy="4916384"/>
            </a:xfrm>
            <a:custGeom>
              <a:avLst/>
              <a:gdLst>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52010" h="4916384">
                  <a:moveTo>
                    <a:pt x="0" y="0"/>
                  </a:moveTo>
                  <a:cubicBezTo>
                    <a:pt x="126670" y="609600"/>
                    <a:pt x="166254" y="1221179"/>
                    <a:pt x="380010" y="1828800"/>
                  </a:cubicBezTo>
                  <a:cubicBezTo>
                    <a:pt x="593766" y="2436421"/>
                    <a:pt x="831273" y="3182587"/>
                    <a:pt x="1282535" y="3645725"/>
                  </a:cubicBezTo>
                  <a:cubicBezTo>
                    <a:pt x="1733797" y="4108863"/>
                    <a:pt x="2476005" y="4395849"/>
                    <a:pt x="3087584" y="4607626"/>
                  </a:cubicBezTo>
                  <a:cubicBezTo>
                    <a:pt x="3699163" y="4819403"/>
                    <a:pt x="4641272" y="4864924"/>
                    <a:pt x="4952010" y="4916384"/>
                  </a:cubicBezTo>
                  <a:lnTo>
                    <a:pt x="4952010" y="4916384"/>
                  </a:lnTo>
                </a:path>
              </a:pathLst>
            </a:cu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21" name="TextBox 20"/>
          <p:cNvSpPr txBox="1"/>
          <p:nvPr/>
        </p:nvSpPr>
        <p:spPr>
          <a:xfrm>
            <a:off x="6058989" y="4321426"/>
            <a:ext cx="609600" cy="400110"/>
          </a:xfrm>
          <a:prstGeom prst="rect">
            <a:avLst/>
          </a:prstGeom>
          <a:noFill/>
          <a:ln w="28575">
            <a:noFill/>
          </a:ln>
        </p:spPr>
        <p:txBody>
          <a:bodyPr wrap="square" rtlCol="0">
            <a:spAutoFit/>
          </a:bodyPr>
          <a:lstStyle/>
          <a:p>
            <a:r>
              <a:rPr lang="en-US" sz="2000" i="1" smtClean="0"/>
              <a:t>P</a:t>
            </a:r>
            <a:endParaRPr lang="en-US" sz="2000" i="1"/>
          </a:p>
        </p:txBody>
      </p:sp>
      <p:sp>
        <p:nvSpPr>
          <p:cNvPr id="22" name="TextBox 21"/>
          <p:cNvSpPr txBox="1"/>
          <p:nvPr/>
        </p:nvSpPr>
        <p:spPr>
          <a:xfrm>
            <a:off x="8371714" y="6280541"/>
            <a:ext cx="609600" cy="400110"/>
          </a:xfrm>
          <a:prstGeom prst="rect">
            <a:avLst/>
          </a:prstGeom>
          <a:noFill/>
          <a:ln w="28575">
            <a:noFill/>
          </a:ln>
        </p:spPr>
        <p:txBody>
          <a:bodyPr wrap="square" rtlCol="0">
            <a:spAutoFit/>
          </a:bodyPr>
          <a:lstStyle/>
          <a:p>
            <a:r>
              <a:rPr lang="en-US" sz="2000" i="1" smtClean="0"/>
              <a:t>V</a:t>
            </a:r>
            <a:endParaRPr lang="en-US" sz="2000" i="1"/>
          </a:p>
        </p:txBody>
      </p:sp>
      <p:sp>
        <p:nvSpPr>
          <p:cNvPr id="23" name="TextBox 22"/>
          <p:cNvSpPr txBox="1"/>
          <p:nvPr/>
        </p:nvSpPr>
        <p:spPr>
          <a:xfrm>
            <a:off x="6873246" y="6289751"/>
            <a:ext cx="609600" cy="400110"/>
          </a:xfrm>
          <a:prstGeom prst="rect">
            <a:avLst/>
          </a:prstGeom>
          <a:noFill/>
          <a:ln w="28575">
            <a:noFill/>
          </a:ln>
        </p:spPr>
        <p:txBody>
          <a:bodyPr wrap="square" rtlCol="0">
            <a:spAutoFit/>
          </a:bodyPr>
          <a:lstStyle/>
          <a:p>
            <a:r>
              <a:rPr lang="en-US" sz="2000" i="1" smtClean="0"/>
              <a:t>V</a:t>
            </a:r>
            <a:r>
              <a:rPr lang="en-US" sz="2000" baseline="-25000" smtClean="0"/>
              <a:t>A</a:t>
            </a:r>
            <a:endParaRPr lang="en-US" sz="2000" baseline="-25000"/>
          </a:p>
        </p:txBody>
      </p:sp>
      <p:sp>
        <p:nvSpPr>
          <p:cNvPr id="24" name="TextBox 23"/>
          <p:cNvSpPr txBox="1"/>
          <p:nvPr/>
        </p:nvSpPr>
        <p:spPr>
          <a:xfrm>
            <a:off x="7550339" y="6276688"/>
            <a:ext cx="609600" cy="400110"/>
          </a:xfrm>
          <a:prstGeom prst="rect">
            <a:avLst/>
          </a:prstGeom>
          <a:noFill/>
          <a:ln w="28575">
            <a:noFill/>
          </a:ln>
        </p:spPr>
        <p:txBody>
          <a:bodyPr wrap="square" rtlCol="0">
            <a:spAutoFit/>
          </a:bodyPr>
          <a:lstStyle/>
          <a:p>
            <a:r>
              <a:rPr lang="en-US" sz="2000" i="1" smtClean="0"/>
              <a:t>V</a:t>
            </a:r>
            <a:r>
              <a:rPr lang="en-US" sz="2000" baseline="-25000" smtClean="0"/>
              <a:t>B</a:t>
            </a:r>
            <a:endParaRPr lang="en-US" sz="2000" baseline="-25000"/>
          </a:p>
        </p:txBody>
      </p:sp>
      <p:cxnSp>
        <p:nvCxnSpPr>
          <p:cNvPr id="30" name="Straight Connector 29"/>
          <p:cNvCxnSpPr/>
          <p:nvPr/>
        </p:nvCxnSpPr>
        <p:spPr>
          <a:xfrm>
            <a:off x="7005637" y="5867400"/>
            <a:ext cx="681053" cy="215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6929844" y="2464526"/>
            <a:ext cx="609600" cy="400110"/>
          </a:xfrm>
          <a:prstGeom prst="rect">
            <a:avLst/>
          </a:prstGeom>
          <a:noFill/>
          <a:ln w="28575">
            <a:noFill/>
          </a:ln>
        </p:spPr>
        <p:txBody>
          <a:bodyPr wrap="square" rtlCol="0">
            <a:spAutoFit/>
          </a:bodyPr>
          <a:lstStyle/>
          <a:p>
            <a:r>
              <a:rPr lang="en-US" sz="2000" smtClean="0">
                <a:solidFill>
                  <a:schemeClr val="bg1"/>
                </a:solidFill>
              </a:rPr>
              <a:t>A</a:t>
            </a:r>
            <a:endParaRPr lang="en-US" sz="2000">
              <a:solidFill>
                <a:schemeClr val="bg1"/>
              </a:solidFill>
            </a:endParaRPr>
          </a:p>
        </p:txBody>
      </p:sp>
      <p:sp>
        <p:nvSpPr>
          <p:cNvPr id="33" name="TextBox 32"/>
          <p:cNvSpPr txBox="1"/>
          <p:nvPr/>
        </p:nvSpPr>
        <p:spPr>
          <a:xfrm>
            <a:off x="7493726" y="2874312"/>
            <a:ext cx="609600" cy="400110"/>
          </a:xfrm>
          <a:prstGeom prst="rect">
            <a:avLst/>
          </a:prstGeom>
          <a:noFill/>
          <a:ln w="28575">
            <a:noFill/>
          </a:ln>
        </p:spPr>
        <p:txBody>
          <a:bodyPr wrap="square" rtlCol="0">
            <a:spAutoFit/>
          </a:bodyPr>
          <a:lstStyle/>
          <a:p>
            <a:r>
              <a:rPr lang="en-US" sz="2000" smtClean="0">
                <a:solidFill>
                  <a:schemeClr val="bg1"/>
                </a:solidFill>
              </a:rPr>
              <a:t>B</a:t>
            </a:r>
            <a:endParaRPr lang="en-US" sz="2000">
              <a:solidFill>
                <a:schemeClr val="bg1"/>
              </a:solidFill>
            </a:endParaRPr>
          </a:p>
        </p:txBody>
      </p:sp>
      <p:cxnSp>
        <p:nvCxnSpPr>
          <p:cNvPr id="31" name="Straight Arrow Connector 30"/>
          <p:cNvCxnSpPr/>
          <p:nvPr/>
        </p:nvCxnSpPr>
        <p:spPr>
          <a:xfrm>
            <a:off x="5029200" y="4038600"/>
            <a:ext cx="1524000" cy="10668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534400" cy="1143000"/>
          </a:xfrm>
        </p:spPr>
        <p:txBody>
          <a:bodyPr>
            <a:normAutofit fontScale="90000"/>
          </a:bodyPr>
          <a:lstStyle/>
          <a:p>
            <a:r>
              <a:rPr lang="en-US" smtClean="0">
                <a:solidFill>
                  <a:srgbClr val="FFFF00"/>
                </a:solidFill>
              </a:rPr>
              <a:t>Specific Heats of a Mole of Ideal Gas: </a:t>
            </a:r>
            <a:r>
              <a:rPr lang="en-US" i="1" smtClean="0">
                <a:solidFill>
                  <a:srgbClr val="FFFF00"/>
                </a:solidFill>
              </a:rPr>
              <a:t>C</a:t>
            </a:r>
            <a:r>
              <a:rPr lang="en-US" i="1" baseline="-25000" smtClean="0">
                <a:solidFill>
                  <a:srgbClr val="FFFF00"/>
                </a:solidFill>
              </a:rPr>
              <a:t>V</a:t>
            </a:r>
            <a:r>
              <a:rPr lang="en-US" smtClean="0">
                <a:solidFill>
                  <a:srgbClr val="FFFF00"/>
                </a:solidFill>
              </a:rPr>
              <a:t> </a:t>
            </a:r>
            <a:endParaRPr lang="en-US">
              <a:solidFill>
                <a:srgbClr val="FFFF00"/>
              </a:solidFill>
            </a:endParaRPr>
          </a:p>
        </p:txBody>
      </p:sp>
      <p:sp>
        <p:nvSpPr>
          <p:cNvPr id="3" name="Content Placeholder 2"/>
          <p:cNvSpPr>
            <a:spLocks noGrp="1"/>
          </p:cNvSpPr>
          <p:nvPr>
            <p:ph idx="1"/>
          </p:nvPr>
        </p:nvSpPr>
        <p:spPr>
          <a:xfrm>
            <a:off x="304800" y="1600200"/>
            <a:ext cx="8382000" cy="5105400"/>
          </a:xfrm>
        </p:spPr>
        <p:txBody>
          <a:bodyPr>
            <a:normAutofit lnSpcReduction="10000"/>
          </a:bodyPr>
          <a:lstStyle/>
          <a:p>
            <a:r>
              <a:rPr lang="en-US" smtClean="0"/>
              <a:t>If we heat up a gas by 1</a:t>
            </a:r>
            <a:r>
              <a:rPr lang="en-US" smtClean="0">
                <a:sym typeface="Symbol"/>
              </a:rPr>
              <a:t>C </a:t>
            </a:r>
            <a:r>
              <a:rPr lang="en-US" smtClean="0"/>
              <a:t>at constant </a:t>
            </a:r>
            <a:r>
              <a:rPr lang="en-US" smtClean="0">
                <a:solidFill>
                  <a:srgbClr val="FFFF00"/>
                </a:solidFill>
              </a:rPr>
              <a:t>pressure</a:t>
            </a:r>
            <a:r>
              <a:rPr lang="en-US" smtClean="0"/>
              <a:t>, it will expand and do work, so we </a:t>
            </a:r>
            <a:r>
              <a:rPr lang="en-US" smtClean="0">
                <a:solidFill>
                  <a:srgbClr val="FFFF00"/>
                </a:solidFill>
              </a:rPr>
              <a:t>must supply more heat </a:t>
            </a:r>
            <a:r>
              <a:rPr lang="en-US" smtClean="0"/>
              <a:t>(to do this work) than if it is heated by 1</a:t>
            </a:r>
            <a:r>
              <a:rPr lang="en-US" smtClean="0">
                <a:sym typeface="Symbol"/>
              </a:rPr>
              <a:t>C when </a:t>
            </a:r>
            <a:r>
              <a:rPr lang="en-US" smtClean="0"/>
              <a:t>kept at constant </a:t>
            </a:r>
            <a:r>
              <a:rPr lang="en-US" smtClean="0">
                <a:solidFill>
                  <a:srgbClr val="FFFF00"/>
                </a:solidFill>
              </a:rPr>
              <a:t>volume</a:t>
            </a:r>
            <a:r>
              <a:rPr lang="en-US" smtClean="0"/>
              <a:t>. </a:t>
            </a:r>
          </a:p>
          <a:p>
            <a:r>
              <a:rPr lang="en-US" smtClean="0"/>
              <a:t>Recall that the internal energy of a mole of gas is </a:t>
            </a:r>
            <a:r>
              <a:rPr lang="en-US" i="1" smtClean="0"/>
              <a:t>E</a:t>
            </a:r>
            <a:r>
              <a:rPr lang="en-US" baseline="-25000" smtClean="0"/>
              <a:t>int</a:t>
            </a:r>
            <a:r>
              <a:rPr lang="en-US" smtClean="0"/>
              <a:t> = </a:t>
            </a:r>
            <a:r>
              <a:rPr lang="en-US" smtClean="0">
                <a:sym typeface="MS Reference Specialty"/>
              </a:rPr>
              <a:t></a:t>
            </a:r>
            <a:r>
              <a:rPr lang="en-US" i="1" smtClean="0">
                <a:sym typeface="MS Reference Specialty"/>
              </a:rPr>
              <a:t>N</a:t>
            </a:r>
            <a:r>
              <a:rPr lang="en-US" baseline="-25000" smtClean="0">
                <a:sym typeface="MS Reference Specialty"/>
              </a:rPr>
              <a:t>A</a:t>
            </a:r>
            <a:r>
              <a:rPr lang="en-US" i="1" smtClean="0">
                <a:sym typeface="MS Reference Specialty"/>
              </a:rPr>
              <a:t>kT</a:t>
            </a:r>
            <a:r>
              <a:rPr lang="en-US" smtClean="0">
                <a:sym typeface="MS Reference Specialty"/>
              </a:rPr>
              <a:t> = </a:t>
            </a:r>
            <a:r>
              <a:rPr lang="en-US" i="1" smtClean="0">
                <a:sym typeface="MS Reference Specialty"/>
              </a:rPr>
              <a:t>RT</a:t>
            </a:r>
            <a:r>
              <a:rPr lang="en-US" smtClean="0">
                <a:sym typeface="MS Reference Specialty"/>
              </a:rPr>
              <a:t>.  </a:t>
            </a:r>
          </a:p>
          <a:p>
            <a:r>
              <a:rPr lang="en-US" smtClean="0">
                <a:sym typeface="MS Reference Specialty"/>
              </a:rPr>
              <a:t>Therefore, the heat energy input to raise the temperature </a:t>
            </a:r>
            <a:r>
              <a:rPr lang="en-US" smtClean="0"/>
              <a:t>1</a:t>
            </a:r>
            <a:r>
              <a:rPr lang="en-US" smtClean="0">
                <a:sym typeface="Symbol"/>
              </a:rPr>
              <a:t>C at constant volume, the constant volume specific heat </a:t>
            </a:r>
            <a:r>
              <a:rPr lang="en-US" i="1" smtClean="0">
                <a:sym typeface="Symbol"/>
              </a:rPr>
              <a:t>C</a:t>
            </a:r>
            <a:r>
              <a:rPr lang="en-US" i="1" baseline="-25000" smtClean="0">
                <a:sym typeface="Symbol"/>
              </a:rPr>
              <a:t>V</a:t>
            </a:r>
            <a:r>
              <a:rPr lang="en-US" smtClean="0">
                <a:sym typeface="Symbol"/>
              </a:rPr>
              <a:t> is just</a:t>
            </a:r>
          </a:p>
          <a:p>
            <a:pPr algn="ctr">
              <a:buNone/>
            </a:pPr>
            <a:r>
              <a:rPr lang="en-US" i="1" smtClean="0">
                <a:solidFill>
                  <a:srgbClr val="FFFF00"/>
                </a:solidFill>
                <a:sym typeface="Symbol"/>
              </a:rPr>
              <a:t>C</a:t>
            </a:r>
            <a:r>
              <a:rPr lang="en-US" i="1" baseline="-25000" smtClean="0">
                <a:solidFill>
                  <a:srgbClr val="FFFF00"/>
                </a:solidFill>
                <a:sym typeface="Symbol"/>
              </a:rPr>
              <a:t>V</a:t>
            </a:r>
            <a:r>
              <a:rPr lang="en-US" smtClean="0">
                <a:solidFill>
                  <a:srgbClr val="FFFF00"/>
                </a:solidFill>
                <a:sym typeface="Symbol"/>
              </a:rPr>
              <a:t> = </a:t>
            </a:r>
            <a:r>
              <a:rPr lang="en-US" smtClean="0">
                <a:solidFill>
                  <a:srgbClr val="FFFF00"/>
                </a:solidFill>
                <a:sym typeface="MS Reference Specialty"/>
              </a:rPr>
              <a:t></a:t>
            </a:r>
            <a:r>
              <a:rPr lang="en-US" i="1" smtClean="0">
                <a:solidFill>
                  <a:srgbClr val="FFFF00"/>
                </a:solidFill>
                <a:sym typeface="MS Reference Specialty"/>
              </a:rPr>
              <a:t>R  </a:t>
            </a:r>
            <a:r>
              <a:rPr lang="en-US" smtClean="0">
                <a:sym typeface="MS Reference Specialty"/>
              </a:rPr>
              <a:t>(</a:t>
            </a:r>
            <a:r>
              <a:rPr lang="en-US" i="1" smtClean="0">
                <a:sym typeface="MS Reference Specialty"/>
              </a:rPr>
              <a:t>R </a:t>
            </a:r>
            <a:r>
              <a:rPr lang="en-US" smtClean="0">
                <a:sym typeface="MS Reference Specialty"/>
              </a:rPr>
              <a:t>=</a:t>
            </a:r>
            <a:r>
              <a:rPr lang="en-US" i="1" smtClean="0">
                <a:sym typeface="MS Reference Specialty"/>
              </a:rPr>
              <a:t> </a:t>
            </a:r>
            <a:r>
              <a:rPr lang="en-US" smtClean="0">
                <a:sym typeface="MS Reference Specialty"/>
              </a:rPr>
              <a:t>8.3 J/mol∙K)</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534400" cy="1143000"/>
          </a:xfrm>
        </p:spPr>
        <p:txBody>
          <a:bodyPr>
            <a:normAutofit fontScale="90000"/>
          </a:bodyPr>
          <a:lstStyle/>
          <a:p>
            <a:r>
              <a:rPr lang="en-US" smtClean="0">
                <a:solidFill>
                  <a:srgbClr val="FFFF00"/>
                </a:solidFill>
              </a:rPr>
              <a:t>Specific Heats of a Mole of Ideal Gas: </a:t>
            </a:r>
            <a:r>
              <a:rPr lang="en-US" i="1" smtClean="0">
                <a:solidFill>
                  <a:srgbClr val="FFFF00"/>
                </a:solidFill>
              </a:rPr>
              <a:t>C</a:t>
            </a:r>
            <a:r>
              <a:rPr lang="en-US" i="1" baseline="-25000" smtClean="0">
                <a:solidFill>
                  <a:srgbClr val="FFFF00"/>
                </a:solidFill>
              </a:rPr>
              <a:t>P</a:t>
            </a:r>
            <a:r>
              <a:rPr lang="en-US" smtClean="0">
                <a:solidFill>
                  <a:srgbClr val="FFFF00"/>
                </a:solidFill>
              </a:rPr>
              <a:t> </a:t>
            </a:r>
            <a:endParaRPr lang="en-US">
              <a:solidFill>
                <a:srgbClr val="FFFF00"/>
              </a:solidFill>
            </a:endParaRPr>
          </a:p>
        </p:txBody>
      </p:sp>
      <p:sp>
        <p:nvSpPr>
          <p:cNvPr id="3" name="Content Placeholder 2"/>
          <p:cNvSpPr>
            <a:spLocks noGrp="1"/>
          </p:cNvSpPr>
          <p:nvPr>
            <p:ph idx="1"/>
          </p:nvPr>
        </p:nvSpPr>
        <p:spPr>
          <a:xfrm>
            <a:off x="304800" y="1447800"/>
            <a:ext cx="8382000" cy="5257800"/>
          </a:xfrm>
        </p:spPr>
        <p:txBody>
          <a:bodyPr>
            <a:normAutofit lnSpcReduction="10000"/>
          </a:bodyPr>
          <a:lstStyle/>
          <a:p>
            <a:r>
              <a:rPr lang="en-US" smtClean="0">
                <a:sym typeface="Symbol"/>
              </a:rPr>
              <a:t>The constant volume specific heat </a:t>
            </a:r>
            <a:r>
              <a:rPr lang="en-US" i="1" smtClean="0">
                <a:sym typeface="Symbol"/>
              </a:rPr>
              <a:t>C</a:t>
            </a:r>
            <a:r>
              <a:rPr lang="en-US" i="1" baseline="-25000" smtClean="0">
                <a:sym typeface="Symbol"/>
              </a:rPr>
              <a:t>V</a:t>
            </a:r>
            <a:r>
              <a:rPr lang="en-US" smtClean="0">
                <a:sym typeface="Symbol"/>
              </a:rPr>
              <a:t> is just</a:t>
            </a:r>
          </a:p>
          <a:p>
            <a:pPr algn="ctr">
              <a:buNone/>
            </a:pPr>
            <a:r>
              <a:rPr lang="en-US" i="1" smtClean="0">
                <a:solidFill>
                  <a:srgbClr val="FFFF00"/>
                </a:solidFill>
                <a:sym typeface="Symbol"/>
              </a:rPr>
              <a:t>C</a:t>
            </a:r>
            <a:r>
              <a:rPr lang="en-US" i="1" baseline="-25000" smtClean="0">
                <a:solidFill>
                  <a:srgbClr val="FFFF00"/>
                </a:solidFill>
                <a:sym typeface="Symbol"/>
              </a:rPr>
              <a:t>V</a:t>
            </a:r>
            <a:r>
              <a:rPr lang="en-US" smtClean="0">
                <a:solidFill>
                  <a:srgbClr val="FFFF00"/>
                </a:solidFill>
                <a:sym typeface="Symbol"/>
              </a:rPr>
              <a:t> = </a:t>
            </a:r>
            <a:r>
              <a:rPr lang="en-US" smtClean="0">
                <a:solidFill>
                  <a:srgbClr val="FFFF00"/>
                </a:solidFill>
                <a:sym typeface="MS Reference Specialty"/>
              </a:rPr>
              <a:t></a:t>
            </a:r>
            <a:r>
              <a:rPr lang="en-US" i="1" smtClean="0">
                <a:solidFill>
                  <a:srgbClr val="FFFF00"/>
                </a:solidFill>
                <a:sym typeface="MS Reference Specialty"/>
              </a:rPr>
              <a:t>R  </a:t>
            </a:r>
            <a:r>
              <a:rPr lang="en-US" smtClean="0">
                <a:sym typeface="MS Reference Specialty"/>
              </a:rPr>
              <a:t>(</a:t>
            </a:r>
            <a:r>
              <a:rPr lang="en-US" i="1" smtClean="0">
                <a:sym typeface="MS Reference Specialty"/>
              </a:rPr>
              <a:t>R </a:t>
            </a:r>
            <a:r>
              <a:rPr lang="en-US" smtClean="0">
                <a:sym typeface="MS Reference Specialty"/>
              </a:rPr>
              <a:t>=</a:t>
            </a:r>
            <a:r>
              <a:rPr lang="en-US" i="1" smtClean="0">
                <a:sym typeface="MS Reference Specialty"/>
              </a:rPr>
              <a:t> </a:t>
            </a:r>
            <a:r>
              <a:rPr lang="en-US" smtClean="0">
                <a:sym typeface="MS Reference Specialty"/>
              </a:rPr>
              <a:t>8.3 J/mol∙K)</a:t>
            </a:r>
          </a:p>
          <a:p>
            <a:r>
              <a:rPr lang="en-US" smtClean="0">
                <a:sym typeface="MS Reference Specialty"/>
              </a:rPr>
              <a:t>For one mole of gas, </a:t>
            </a:r>
            <a:r>
              <a:rPr lang="en-US" i="1" smtClean="0">
                <a:solidFill>
                  <a:srgbClr val="FFFF00"/>
                </a:solidFill>
                <a:sym typeface="MS Reference Specialty"/>
              </a:rPr>
              <a:t>PV</a:t>
            </a:r>
            <a:r>
              <a:rPr lang="en-US" smtClean="0">
                <a:solidFill>
                  <a:srgbClr val="FFFF00"/>
                </a:solidFill>
                <a:sym typeface="MS Reference Specialty"/>
              </a:rPr>
              <a:t> = </a:t>
            </a:r>
            <a:r>
              <a:rPr lang="en-US" i="1" smtClean="0">
                <a:solidFill>
                  <a:srgbClr val="FFFF00"/>
                </a:solidFill>
                <a:sym typeface="MS Reference Specialty"/>
              </a:rPr>
              <a:t>RT</a:t>
            </a:r>
            <a:r>
              <a:rPr lang="en-US" smtClean="0">
                <a:sym typeface="MS Reference Specialty"/>
              </a:rPr>
              <a:t>, so at constant pressure</a:t>
            </a:r>
            <a:r>
              <a:rPr lang="en-US" i="1" smtClean="0">
                <a:sym typeface="MS Reference Specialty"/>
              </a:rPr>
              <a:t> </a:t>
            </a:r>
            <a:r>
              <a:rPr lang="en-US" i="1" smtClean="0">
                <a:solidFill>
                  <a:srgbClr val="FFFF00"/>
                </a:solidFill>
                <a:sym typeface="MS Reference Specialty"/>
              </a:rPr>
              <a:t>P</a:t>
            </a:r>
            <a:r>
              <a:rPr lang="el-GR" smtClean="0">
                <a:solidFill>
                  <a:srgbClr val="FFFF00"/>
                </a:solidFill>
                <a:sym typeface="MS Reference Specialty"/>
              </a:rPr>
              <a:t>Δ</a:t>
            </a:r>
            <a:r>
              <a:rPr lang="en-US" i="1" smtClean="0">
                <a:solidFill>
                  <a:srgbClr val="FFFF00"/>
                </a:solidFill>
                <a:sym typeface="MS Reference Specialty"/>
              </a:rPr>
              <a:t>V</a:t>
            </a:r>
            <a:r>
              <a:rPr lang="en-US" smtClean="0">
                <a:solidFill>
                  <a:srgbClr val="FFFF00"/>
                </a:solidFill>
                <a:sym typeface="MS Reference Specialty"/>
              </a:rPr>
              <a:t> = </a:t>
            </a:r>
            <a:r>
              <a:rPr lang="en-US" i="1" smtClean="0">
                <a:solidFill>
                  <a:srgbClr val="FFFF00"/>
                </a:solidFill>
                <a:sym typeface="MS Reference Specialty"/>
              </a:rPr>
              <a:t>R</a:t>
            </a:r>
            <a:r>
              <a:rPr lang="el-GR" smtClean="0">
                <a:solidFill>
                  <a:srgbClr val="FFFF00"/>
                </a:solidFill>
                <a:sym typeface="MS Reference Specialty"/>
              </a:rPr>
              <a:t>Δ</a:t>
            </a:r>
            <a:r>
              <a:rPr lang="en-US" i="1" smtClean="0">
                <a:solidFill>
                  <a:srgbClr val="FFFF00"/>
                </a:solidFill>
                <a:sym typeface="MS Reference Specialty"/>
              </a:rPr>
              <a:t>T = R </a:t>
            </a:r>
            <a:r>
              <a:rPr lang="en-US" smtClean="0">
                <a:sym typeface="MS Reference Specialty"/>
              </a:rPr>
              <a:t>for a temperature increase of </a:t>
            </a:r>
            <a:r>
              <a:rPr lang="en-US" smtClean="0"/>
              <a:t>1</a:t>
            </a:r>
            <a:r>
              <a:rPr lang="en-US" smtClean="0">
                <a:sym typeface="Symbol"/>
              </a:rPr>
              <a:t>C (or equivalently 1K). </a:t>
            </a:r>
          </a:p>
          <a:p>
            <a:r>
              <a:rPr lang="en-US" smtClean="0">
                <a:sym typeface="Symbol"/>
              </a:rPr>
              <a:t>This equation also tells us the </a:t>
            </a:r>
            <a:r>
              <a:rPr lang="en-US" smtClean="0">
                <a:solidFill>
                  <a:srgbClr val="FFFF00"/>
                </a:solidFill>
                <a:sym typeface="Symbol"/>
              </a:rPr>
              <a:t>work done in expanding at constant pressure,</a:t>
            </a:r>
            <a:r>
              <a:rPr lang="en-US" i="1" smtClean="0">
                <a:solidFill>
                  <a:srgbClr val="FFFF00"/>
                </a:solidFill>
                <a:sym typeface="MS Reference Specialty"/>
              </a:rPr>
              <a:t> P</a:t>
            </a:r>
            <a:r>
              <a:rPr lang="el-GR" smtClean="0">
                <a:solidFill>
                  <a:srgbClr val="FFFF00"/>
                </a:solidFill>
                <a:sym typeface="MS Reference Specialty"/>
              </a:rPr>
              <a:t>Δ</a:t>
            </a:r>
            <a:r>
              <a:rPr lang="en-US" i="1" smtClean="0">
                <a:solidFill>
                  <a:srgbClr val="FFFF00"/>
                </a:solidFill>
                <a:sym typeface="MS Reference Specialty"/>
              </a:rPr>
              <a:t>V</a:t>
            </a:r>
            <a:r>
              <a:rPr lang="en-US" smtClean="0">
                <a:solidFill>
                  <a:srgbClr val="FFFF00"/>
                </a:solidFill>
                <a:sym typeface="MS Reference Specialty"/>
              </a:rPr>
              <a:t> </a:t>
            </a:r>
            <a:r>
              <a:rPr lang="en-US" i="1" smtClean="0">
                <a:solidFill>
                  <a:srgbClr val="FFFF00"/>
                </a:solidFill>
                <a:sym typeface="MS Reference Specialty"/>
              </a:rPr>
              <a:t>= R</a:t>
            </a:r>
            <a:r>
              <a:rPr lang="en-US" smtClean="0">
                <a:solidFill>
                  <a:srgbClr val="FFFF00"/>
                </a:solidFill>
                <a:sym typeface="Symbol"/>
              </a:rPr>
              <a:t>  </a:t>
            </a:r>
            <a:r>
              <a:rPr lang="en-US" smtClean="0">
                <a:sym typeface="Symbol"/>
              </a:rPr>
              <a:t>for one degree—so an extra </a:t>
            </a:r>
            <a:r>
              <a:rPr lang="en-US" i="1" smtClean="0">
                <a:sym typeface="Symbol"/>
              </a:rPr>
              <a:t>R</a:t>
            </a:r>
            <a:r>
              <a:rPr lang="en-US" smtClean="0">
                <a:sym typeface="Symbol"/>
              </a:rPr>
              <a:t> Joules of energy must be supplied above that needed for </a:t>
            </a:r>
            <a:r>
              <a:rPr lang="en-US" i="1" smtClean="0">
                <a:sym typeface="Symbol"/>
              </a:rPr>
              <a:t>C</a:t>
            </a:r>
            <a:r>
              <a:rPr lang="en-US" i="1" baseline="-25000" smtClean="0">
                <a:sym typeface="Symbol"/>
              </a:rPr>
              <a:t>V</a:t>
            </a:r>
            <a:r>
              <a:rPr lang="en-US" smtClean="0">
                <a:sym typeface="Symbol"/>
              </a:rPr>
              <a:t>,</a:t>
            </a:r>
          </a:p>
          <a:p>
            <a:pPr algn="ctr">
              <a:buNone/>
            </a:pPr>
            <a:r>
              <a:rPr lang="en-US" i="1" smtClean="0">
                <a:solidFill>
                  <a:srgbClr val="FFFF00"/>
                </a:solidFill>
                <a:sym typeface="Symbol"/>
              </a:rPr>
              <a:t>C</a:t>
            </a:r>
            <a:r>
              <a:rPr lang="en-US" i="1" baseline="-25000" smtClean="0">
                <a:solidFill>
                  <a:srgbClr val="FFFF00"/>
                </a:solidFill>
                <a:sym typeface="Symbol"/>
              </a:rPr>
              <a:t>P</a:t>
            </a:r>
            <a:r>
              <a:rPr lang="en-US" smtClean="0">
                <a:solidFill>
                  <a:srgbClr val="FFFF00"/>
                </a:solidFill>
                <a:sym typeface="Symbol"/>
              </a:rPr>
              <a:t> = </a:t>
            </a:r>
            <a:r>
              <a:rPr lang="en-US" i="1" smtClean="0">
                <a:solidFill>
                  <a:srgbClr val="FFFF00"/>
                </a:solidFill>
                <a:sym typeface="Symbol"/>
              </a:rPr>
              <a:t>C</a:t>
            </a:r>
            <a:r>
              <a:rPr lang="en-US" i="1" baseline="-25000" smtClean="0">
                <a:solidFill>
                  <a:srgbClr val="FFFF00"/>
                </a:solidFill>
                <a:sym typeface="Symbol"/>
              </a:rPr>
              <a:t>V</a:t>
            </a:r>
            <a:r>
              <a:rPr lang="en-US" smtClean="0">
                <a:solidFill>
                  <a:srgbClr val="FFFF00"/>
                </a:solidFill>
                <a:sym typeface="Symbol"/>
              </a:rPr>
              <a:t> + </a:t>
            </a:r>
            <a:r>
              <a:rPr lang="en-US" i="1" smtClean="0">
                <a:solidFill>
                  <a:srgbClr val="FFFF00"/>
                </a:solidFill>
                <a:sym typeface="Symbol"/>
              </a:rPr>
              <a:t>R</a:t>
            </a:r>
            <a:r>
              <a:rPr lang="en-US" smtClean="0">
                <a:solidFill>
                  <a:srgbClr val="FFFF00"/>
                </a:solidFill>
                <a:sym typeface="Symbol"/>
              </a:rPr>
              <a:t> = </a:t>
            </a:r>
            <a:r>
              <a:rPr lang="en-US" smtClean="0">
                <a:solidFill>
                  <a:srgbClr val="FFFF00"/>
                </a:solidFill>
                <a:latin typeface="Cambria Math"/>
                <a:ea typeface="Cambria Math"/>
                <a:sym typeface="MS Reference Specialty"/>
              </a:rPr>
              <a:t>⁵/₂</a:t>
            </a:r>
            <a:r>
              <a:rPr lang="en-US" i="1" smtClean="0">
                <a:solidFill>
                  <a:srgbClr val="FFFF00"/>
                </a:solidFill>
                <a:sym typeface="Symbol"/>
              </a:rPr>
              <a:t> R</a:t>
            </a:r>
          </a:p>
          <a:p>
            <a:endParaRPr lang="en-US" smtClean="0">
              <a:sym typeface="Symbol"/>
            </a:endParaRPr>
          </a:p>
          <a:p>
            <a:endParaRPr lang="en-US"/>
          </a:p>
        </p:txBody>
      </p:sp>
      <p:sp>
        <p:nvSpPr>
          <p:cNvPr id="4" name="Rectangle 3"/>
          <p:cNvSpPr/>
          <p:nvPr/>
        </p:nvSpPr>
        <p:spPr>
          <a:xfrm>
            <a:off x="2743200" y="5752011"/>
            <a:ext cx="3429000" cy="685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Molar Specific Heats of Real Gases</a:t>
            </a:r>
            <a:endParaRPr lang="en-US">
              <a:solidFill>
                <a:srgbClr val="FFFF00"/>
              </a:solidFill>
            </a:endParaRPr>
          </a:p>
        </p:txBody>
      </p:sp>
      <p:sp>
        <p:nvSpPr>
          <p:cNvPr id="3" name="Content Placeholder 2"/>
          <p:cNvSpPr>
            <a:spLocks noGrp="1"/>
          </p:cNvSpPr>
          <p:nvPr>
            <p:ph idx="1"/>
          </p:nvPr>
        </p:nvSpPr>
        <p:spPr>
          <a:xfrm>
            <a:off x="228600" y="1600200"/>
            <a:ext cx="8610600" cy="4800600"/>
          </a:xfrm>
        </p:spPr>
        <p:txBody>
          <a:bodyPr>
            <a:normAutofit fontScale="92500" lnSpcReduction="20000"/>
          </a:bodyPr>
          <a:lstStyle/>
          <a:p>
            <a:r>
              <a:rPr lang="en-US" smtClean="0"/>
              <a:t>For monatomic gases (He, Ne, Ar) at room temperature, the ideal gas values </a:t>
            </a:r>
            <a:r>
              <a:rPr lang="en-US" i="1" smtClean="0"/>
              <a:t>C</a:t>
            </a:r>
            <a:r>
              <a:rPr lang="en-US" i="1" baseline="-25000" smtClean="0"/>
              <a:t>V</a:t>
            </a:r>
            <a:r>
              <a:rPr lang="en-US" smtClean="0"/>
              <a:t> = </a:t>
            </a:r>
            <a:r>
              <a:rPr lang="en-US" smtClean="0">
                <a:sym typeface="MS Reference Specialty"/>
              </a:rPr>
              <a:t></a:t>
            </a:r>
            <a:r>
              <a:rPr lang="en-US" i="1" smtClean="0">
                <a:sym typeface="MS Reference Specialty"/>
              </a:rPr>
              <a:t>R</a:t>
            </a:r>
            <a:r>
              <a:rPr lang="en-US" smtClean="0">
                <a:sym typeface="MS Reference Specialty"/>
              </a:rPr>
              <a:t> and </a:t>
            </a:r>
            <a:r>
              <a:rPr lang="en-US" i="1" smtClean="0">
                <a:sym typeface="MS Reference Specialty"/>
              </a:rPr>
              <a:t>C</a:t>
            </a:r>
            <a:r>
              <a:rPr lang="en-US" i="1" baseline="-25000" smtClean="0">
                <a:sym typeface="MS Reference Specialty"/>
              </a:rPr>
              <a:t>P</a:t>
            </a:r>
            <a:r>
              <a:rPr lang="en-US" i="1" smtClean="0">
                <a:sym typeface="MS Reference Specialty"/>
              </a:rPr>
              <a:t> </a:t>
            </a:r>
            <a:r>
              <a:rPr lang="en-US" smtClean="0">
                <a:sym typeface="MS Reference Specialty"/>
              </a:rPr>
              <a:t>= </a:t>
            </a:r>
            <a:r>
              <a:rPr lang="en-US" i="1" smtClean="0">
                <a:sym typeface="MS Reference Specialty"/>
              </a:rPr>
              <a:t>C</a:t>
            </a:r>
            <a:r>
              <a:rPr lang="en-US" i="1" baseline="-25000" smtClean="0">
                <a:sym typeface="MS Reference Specialty"/>
              </a:rPr>
              <a:t>V</a:t>
            </a:r>
            <a:r>
              <a:rPr lang="en-US" smtClean="0">
                <a:sym typeface="MS Reference Specialty"/>
              </a:rPr>
              <a:t> + </a:t>
            </a:r>
            <a:r>
              <a:rPr lang="en-US" i="1" smtClean="0">
                <a:sym typeface="MS Reference Specialty"/>
              </a:rPr>
              <a:t>R</a:t>
            </a:r>
            <a:r>
              <a:rPr lang="en-US" smtClean="0">
                <a:sym typeface="MS Reference Specialty"/>
              </a:rPr>
              <a:t> are good to three significant figures.</a:t>
            </a:r>
          </a:p>
          <a:p>
            <a:r>
              <a:rPr lang="en-US" smtClean="0">
                <a:solidFill>
                  <a:srgbClr val="FFFF00"/>
                </a:solidFill>
                <a:sym typeface="MS Reference Specialty"/>
              </a:rPr>
              <a:t>BUT for diatomic gases, </a:t>
            </a:r>
            <a:r>
              <a:rPr lang="en-US" i="1" smtClean="0">
                <a:solidFill>
                  <a:srgbClr val="FFFF00"/>
                </a:solidFill>
              </a:rPr>
              <a:t>C</a:t>
            </a:r>
            <a:r>
              <a:rPr lang="en-US" i="1" baseline="-25000" smtClean="0">
                <a:solidFill>
                  <a:srgbClr val="FFFF00"/>
                </a:solidFill>
              </a:rPr>
              <a:t>V</a:t>
            </a:r>
            <a:r>
              <a:rPr lang="en-US" smtClean="0">
                <a:solidFill>
                  <a:srgbClr val="FFFF00"/>
                </a:solidFill>
              </a:rPr>
              <a:t> = (5/2)</a:t>
            </a:r>
            <a:r>
              <a:rPr lang="en-US" i="1" smtClean="0">
                <a:solidFill>
                  <a:srgbClr val="FFFF00"/>
                </a:solidFill>
                <a:sym typeface="MS Reference Specialty"/>
              </a:rPr>
              <a:t>R,</a:t>
            </a:r>
            <a:r>
              <a:rPr lang="en-US" smtClean="0">
                <a:solidFill>
                  <a:srgbClr val="FFFF00"/>
                </a:solidFill>
                <a:sym typeface="MS Reference Specialty"/>
              </a:rPr>
              <a:t> </a:t>
            </a:r>
            <a:r>
              <a:rPr lang="en-US" i="1" smtClean="0">
                <a:solidFill>
                  <a:srgbClr val="FFFF00"/>
                </a:solidFill>
                <a:sym typeface="MS Reference Specialty"/>
              </a:rPr>
              <a:t>C</a:t>
            </a:r>
            <a:r>
              <a:rPr lang="en-US" i="1" baseline="-25000" smtClean="0">
                <a:solidFill>
                  <a:srgbClr val="FFFF00"/>
                </a:solidFill>
                <a:sym typeface="MS Reference Specialty"/>
              </a:rPr>
              <a:t>P</a:t>
            </a:r>
            <a:r>
              <a:rPr lang="en-US" i="1" smtClean="0">
                <a:solidFill>
                  <a:srgbClr val="FFFF00"/>
                </a:solidFill>
                <a:sym typeface="MS Reference Specialty"/>
              </a:rPr>
              <a:t> </a:t>
            </a:r>
            <a:r>
              <a:rPr lang="en-US" smtClean="0">
                <a:solidFill>
                  <a:srgbClr val="FFFF00"/>
                </a:solidFill>
                <a:sym typeface="MS Reference Specialty"/>
              </a:rPr>
              <a:t>= </a:t>
            </a:r>
            <a:r>
              <a:rPr lang="en-US" i="1" smtClean="0">
                <a:solidFill>
                  <a:srgbClr val="FFFF00"/>
                </a:solidFill>
                <a:sym typeface="MS Reference Specialty"/>
              </a:rPr>
              <a:t>C</a:t>
            </a:r>
            <a:r>
              <a:rPr lang="en-US" i="1" baseline="-25000" smtClean="0">
                <a:solidFill>
                  <a:srgbClr val="FFFF00"/>
                </a:solidFill>
                <a:sym typeface="MS Reference Specialty"/>
              </a:rPr>
              <a:t>V</a:t>
            </a:r>
            <a:r>
              <a:rPr lang="en-US" smtClean="0">
                <a:solidFill>
                  <a:srgbClr val="FFFF00"/>
                </a:solidFill>
                <a:sym typeface="MS Reference Specialty"/>
              </a:rPr>
              <a:t> + </a:t>
            </a:r>
            <a:r>
              <a:rPr lang="en-US" i="1" smtClean="0">
                <a:solidFill>
                  <a:srgbClr val="FFFF00"/>
                </a:solidFill>
                <a:sym typeface="MS Reference Specialty"/>
              </a:rPr>
              <a:t>R</a:t>
            </a:r>
            <a:r>
              <a:rPr lang="en-US" smtClean="0">
                <a:solidFill>
                  <a:srgbClr val="FFFF00"/>
                </a:solidFill>
                <a:sym typeface="MS Reference Specialty"/>
              </a:rPr>
              <a:t>!</a:t>
            </a:r>
          </a:p>
          <a:p>
            <a:r>
              <a:rPr lang="en-US" smtClean="0">
                <a:sym typeface="MS Reference Specialty"/>
              </a:rPr>
              <a:t>Visualize the diatomic molecules as little dumbbells flying around. When two collide, they can set each other </a:t>
            </a:r>
            <a:r>
              <a:rPr lang="en-US" smtClean="0">
                <a:solidFill>
                  <a:srgbClr val="FFFF00"/>
                </a:solidFill>
                <a:sym typeface="MS Reference Specialty"/>
              </a:rPr>
              <a:t>spinning</a:t>
            </a:r>
            <a:r>
              <a:rPr lang="en-US" smtClean="0">
                <a:sym typeface="MS Reference Specialty"/>
              </a:rPr>
              <a:t>. </a:t>
            </a:r>
          </a:p>
          <a:p>
            <a:r>
              <a:rPr lang="en-US" smtClean="0">
                <a:sym typeface="MS Reference Specialty"/>
              </a:rPr>
              <a:t>It can be shown by applying Newton’s laws to the collisions that </a:t>
            </a:r>
            <a:r>
              <a:rPr lang="en-US" smtClean="0">
                <a:solidFill>
                  <a:srgbClr val="FFFF00"/>
                </a:solidFill>
                <a:sym typeface="MS Reference Specialty"/>
              </a:rPr>
              <a:t>on average the spinning motion will have equal energy </a:t>
            </a:r>
            <a:r>
              <a:rPr lang="en-US" smtClean="0">
                <a:sym typeface="MS Reference Specialty"/>
              </a:rPr>
              <a:t>with the translational motion: this is called the </a:t>
            </a:r>
            <a:r>
              <a:rPr lang="en-US" smtClean="0">
                <a:solidFill>
                  <a:srgbClr val="FFFF00"/>
                </a:solidFill>
                <a:sym typeface="MS Reference Specialty"/>
                <a:hlinkClick r:id="rId3"/>
              </a:rPr>
              <a:t>Equipartition of Energy</a:t>
            </a:r>
            <a:r>
              <a:rPr lang="en-US" smtClean="0">
                <a:solidFill>
                  <a:srgbClr val="FFFF00"/>
                </a:solidFill>
                <a:sym typeface="MS Reference Specialty"/>
              </a:rPr>
              <a:t> (link!)</a:t>
            </a:r>
            <a:r>
              <a:rPr lang="en-US" smtClean="0">
                <a:sym typeface="MS Reference Specialty"/>
              </a:rPr>
              <a:t>.</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1425">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27730</TotalTime>
  <Words>2171</Words>
  <Application>Microsoft Office PowerPoint</Application>
  <PresentationFormat>On-screen Show (4:3)</PresentationFormat>
  <Paragraphs>226</Paragraphs>
  <Slides>30</Slides>
  <Notes>30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2" baseType="lpstr">
      <vt:lpstr>Office Theme</vt:lpstr>
      <vt:lpstr>Equation</vt:lpstr>
      <vt:lpstr>Gas Processes and Heat Transport</vt:lpstr>
      <vt:lpstr>The First Law of Thermodynamics</vt:lpstr>
      <vt:lpstr>States of an Ideal Gas</vt:lpstr>
      <vt:lpstr>The Gas Does Some Work</vt:lpstr>
      <vt:lpstr>States of an Ideal Gas</vt:lpstr>
      <vt:lpstr>Clicker Question</vt:lpstr>
      <vt:lpstr>Specific Heats of a Mole of Ideal Gas: CV </vt:lpstr>
      <vt:lpstr>Specific Heats of a Mole of Ideal Gas: CP </vt:lpstr>
      <vt:lpstr>Molar Specific Heats of Real Gases</vt:lpstr>
      <vt:lpstr>Equipartition of Energy: Degrees of Freedom</vt:lpstr>
      <vt:lpstr>An Equipartition Puzzle: Specific Heat of H2 as a Function of T</vt:lpstr>
      <vt:lpstr>An Equipartition Puzzle: Specific Heat of H2 as a Function of T</vt:lpstr>
      <vt:lpstr>Puzzle Answered: the Quantum Theory</vt:lpstr>
      <vt:lpstr>Molar Specific Heat of Solids</vt:lpstr>
      <vt:lpstr>Molar Specific Heats of Copper and Diamond</vt:lpstr>
      <vt:lpstr>Einstein Solves the Puzzle</vt:lpstr>
      <vt:lpstr>Clicker Question</vt:lpstr>
      <vt:lpstr>Adiabatic Expansion of an Ideal Gas</vt:lpstr>
      <vt:lpstr>Clicker Question</vt:lpstr>
      <vt:lpstr>Isotherms and Adiabats</vt:lpstr>
      <vt:lpstr>     Heat Conduction </vt:lpstr>
      <vt:lpstr> Heat Flow down a Rod </vt:lpstr>
      <vt:lpstr>Microscopic Picture of Heat Conduction</vt:lpstr>
      <vt:lpstr>Heat Conduction in Metals</vt:lpstr>
      <vt:lpstr>Heat Insulators</vt:lpstr>
      <vt:lpstr>Convection </vt:lpstr>
      <vt:lpstr>Radiation</vt:lpstr>
      <vt:lpstr>Solar Radiation</vt:lpstr>
      <vt:lpstr>Radiation Equilibrium</vt:lpstr>
      <vt:lpstr>Slide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More about Momentum</dc:title>
  <dc:creator>Michael</dc:creator>
  <cp:lastModifiedBy>Michael</cp:lastModifiedBy>
  <cp:revision>446</cp:revision>
  <dcterms:created xsi:type="dcterms:W3CDTF">2010-03-01T20:42:02Z</dcterms:created>
  <dcterms:modified xsi:type="dcterms:W3CDTF">2010-06-18T14:24:02Z</dcterms:modified>
</cp:coreProperties>
</file>