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2" r:id="rId6"/>
    <p:sldId id="263" r:id="rId7"/>
    <p:sldId id="264" r:id="rId8"/>
    <p:sldId id="265" r:id="rId9"/>
    <p:sldId id="266" r:id="rId10"/>
    <p:sldId id="267" r:id="rId11"/>
    <p:sldId id="268" r:id="rId12"/>
    <p:sldId id="270" r:id="rId13"/>
    <p:sldId id="269"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D4D4D"/>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67" autoAdjust="0"/>
  </p:normalViewPr>
  <p:slideViewPr>
    <p:cSldViewPr>
      <p:cViewPr varScale="1">
        <p:scale>
          <a:sx n="72" d="100"/>
          <a:sy n="7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6/18/2010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6/18/2010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6/18/2010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6/18/2010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6/18/2010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boomeria.org/chemlectures/textass2/firstsemass.html"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alileo.phys.virginia.edu/classes/252/kinetic_theory.htm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hyperlink" Target="http://www.phy.ntnu.edu.tw/ntnujava/index.php?topic=25" TargetMode="Externa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alileoandeinstein.physics.virginia.edu/more_stuff/Applets/Piston/jarapplet.htm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Kinetic Theory of Gases</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31</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Average Speed of Air Molecules</a:t>
            </a:r>
            <a:endParaRPr lang="en-US">
              <a:solidFill>
                <a:srgbClr val="FFFF00"/>
              </a:solidFill>
            </a:endParaRPr>
          </a:p>
        </p:txBody>
      </p:sp>
      <p:sp>
        <p:nvSpPr>
          <p:cNvPr id="3" name="Content Placeholder 2"/>
          <p:cNvSpPr>
            <a:spLocks noGrp="1"/>
          </p:cNvSpPr>
          <p:nvPr>
            <p:ph idx="1"/>
          </p:nvPr>
        </p:nvSpPr>
        <p:spPr>
          <a:xfrm>
            <a:off x="228600" y="1600200"/>
            <a:ext cx="8458200" cy="4525963"/>
          </a:xfrm>
        </p:spPr>
        <p:txBody>
          <a:bodyPr>
            <a:normAutofit/>
          </a:bodyPr>
          <a:lstStyle/>
          <a:p>
            <a:r>
              <a:rPr lang="en-US" smtClean="0"/>
              <a:t>Maxwell  and co were very smart guys—they figured out accurately the average speed of air molecules </a:t>
            </a:r>
            <a:r>
              <a:rPr lang="en-US" i="1" smtClean="0"/>
              <a:t>before they had any idea how big the molecules were</a:t>
            </a:r>
            <a:r>
              <a:rPr lang="en-US" smtClean="0"/>
              <a:t>!</a:t>
            </a:r>
          </a:p>
          <a:p>
            <a:r>
              <a:rPr lang="en-US" smtClean="0"/>
              <a:t>They just used</a:t>
            </a:r>
          </a:p>
          <a:p>
            <a:endParaRPr lang="en-US" smtClean="0"/>
          </a:p>
          <a:p>
            <a:endParaRPr lang="en-US" smtClean="0"/>
          </a:p>
          <a:p>
            <a:pPr>
              <a:buNone/>
            </a:pPr>
            <a:r>
              <a:rPr lang="en-US" smtClean="0"/>
              <a:t>	where </a:t>
            </a:r>
            <a:r>
              <a:rPr lang="en-US" i="1" smtClean="0"/>
              <a:t>M</a:t>
            </a:r>
            <a:r>
              <a:rPr lang="en-US" smtClean="0"/>
              <a:t> is the total mass of the gas in the box. </a:t>
            </a:r>
            <a:endParaRPr lang="en-US"/>
          </a:p>
        </p:txBody>
      </p:sp>
      <p:graphicFrame>
        <p:nvGraphicFramePr>
          <p:cNvPr id="4" name="Object 3"/>
          <p:cNvGraphicFramePr>
            <a:graphicFrameLocks noChangeAspect="1"/>
          </p:cNvGraphicFramePr>
          <p:nvPr/>
        </p:nvGraphicFramePr>
        <p:xfrm>
          <a:off x="1625600" y="4419600"/>
          <a:ext cx="5765800" cy="787400"/>
        </p:xfrm>
        <a:graphic>
          <a:graphicData uri="http://schemas.openxmlformats.org/presentationml/2006/ole">
            <p:oleObj spid="_x0000_s5122" name="Equation" r:id="rId4" imgW="5765760" imgH="78732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Average Speed of Air Molecules</a:t>
            </a:r>
            <a:endParaRPr lang="en-US">
              <a:solidFill>
                <a:srgbClr val="FFFF00"/>
              </a:solidFill>
            </a:endParaRPr>
          </a:p>
        </p:txBody>
      </p:sp>
      <p:sp>
        <p:nvSpPr>
          <p:cNvPr id="3" name="Content Placeholder 2"/>
          <p:cNvSpPr>
            <a:spLocks noGrp="1"/>
          </p:cNvSpPr>
          <p:nvPr>
            <p:ph idx="1"/>
          </p:nvPr>
        </p:nvSpPr>
        <p:spPr>
          <a:xfrm>
            <a:off x="121024" y="1600200"/>
            <a:ext cx="8915400" cy="4953000"/>
          </a:xfrm>
        </p:spPr>
        <p:txBody>
          <a:bodyPr>
            <a:normAutofit/>
          </a:bodyPr>
          <a:lstStyle/>
          <a:p>
            <a:r>
              <a:rPr lang="en-US" smtClean="0"/>
              <a:t>Let’s see what                        gives for the speed of air molecules in this room (we are, of course, averaging here over oxygen and nitrogen plus a tiny amount of other stuff).</a:t>
            </a:r>
          </a:p>
          <a:p>
            <a:r>
              <a:rPr lang="en-US" smtClean="0"/>
              <a:t>Let’s take a </a:t>
            </a:r>
            <a:r>
              <a:rPr lang="en-US" smtClean="0">
                <a:solidFill>
                  <a:srgbClr val="FFFF00"/>
                </a:solidFill>
              </a:rPr>
              <a:t>one meter cube</a:t>
            </a:r>
            <a:r>
              <a:rPr lang="en-US" smtClean="0"/>
              <a:t>:  it will contain about 1.3 kg of air.  The pressure </a:t>
            </a:r>
            <a:r>
              <a:rPr lang="en-US" i="1" smtClean="0"/>
              <a:t>P</a:t>
            </a:r>
            <a:r>
              <a:rPr lang="en-US" smtClean="0"/>
              <a:t> = 10</a:t>
            </a:r>
            <a:r>
              <a:rPr lang="en-US" baseline="30000" smtClean="0"/>
              <a:t>5</a:t>
            </a:r>
            <a:r>
              <a:rPr lang="en-US" smtClean="0"/>
              <a:t> N/m</a:t>
            </a:r>
            <a:r>
              <a:rPr lang="en-US" baseline="30000" smtClean="0"/>
              <a:t>2</a:t>
            </a:r>
            <a:r>
              <a:rPr lang="en-US" smtClean="0"/>
              <a:t>, close enough, so</a:t>
            </a:r>
          </a:p>
          <a:p>
            <a:endParaRPr lang="en-US" smtClean="0"/>
          </a:p>
          <a:p>
            <a:pPr>
              <a:buNone/>
            </a:pPr>
            <a:r>
              <a:rPr lang="en-US" smtClean="0"/>
              <a:t>	giving the root mean square value                            .                             </a:t>
            </a:r>
            <a:endParaRPr lang="en-US"/>
          </a:p>
        </p:txBody>
      </p:sp>
      <p:graphicFrame>
        <p:nvGraphicFramePr>
          <p:cNvPr id="4" name="Object 3"/>
          <p:cNvGraphicFramePr>
            <a:graphicFrameLocks noChangeAspect="1"/>
          </p:cNvGraphicFramePr>
          <p:nvPr/>
        </p:nvGraphicFramePr>
        <p:xfrm>
          <a:off x="3014830" y="1549742"/>
          <a:ext cx="1993900" cy="609600"/>
        </p:xfrm>
        <a:graphic>
          <a:graphicData uri="http://schemas.openxmlformats.org/presentationml/2006/ole">
            <p:oleObj spid="_x0000_s6146" name="Equation" r:id="rId4" imgW="1993680" imgH="609480" progId="Equation.DSMT4">
              <p:embed/>
            </p:oleObj>
          </a:graphicData>
        </a:graphic>
      </p:graphicFrame>
      <p:graphicFrame>
        <p:nvGraphicFramePr>
          <p:cNvPr id="6" name="Object 5"/>
          <p:cNvGraphicFramePr>
            <a:graphicFrameLocks noChangeAspect="1"/>
          </p:cNvGraphicFramePr>
          <p:nvPr/>
        </p:nvGraphicFramePr>
        <p:xfrm>
          <a:off x="2514600" y="5181600"/>
          <a:ext cx="3225800" cy="609600"/>
        </p:xfrm>
        <a:graphic>
          <a:graphicData uri="http://schemas.openxmlformats.org/presentationml/2006/ole">
            <p:oleObj spid="_x0000_s6148" name="Equation" r:id="rId5" imgW="3225600" imgH="609480" progId="Equation.DSMT4">
              <p:embed/>
            </p:oleObj>
          </a:graphicData>
        </a:graphic>
      </p:graphicFrame>
      <p:graphicFrame>
        <p:nvGraphicFramePr>
          <p:cNvPr id="7" name="Object 6"/>
          <p:cNvGraphicFramePr>
            <a:graphicFrameLocks noChangeAspect="1"/>
          </p:cNvGraphicFramePr>
          <p:nvPr/>
        </p:nvGraphicFramePr>
        <p:xfrm>
          <a:off x="6392863" y="5675313"/>
          <a:ext cx="2400300" cy="635000"/>
        </p:xfrm>
        <a:graphic>
          <a:graphicData uri="http://schemas.openxmlformats.org/presentationml/2006/ole">
            <p:oleObj spid="_x0000_s6149" name="Equation" r:id="rId6" imgW="2400120" imgH="63468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Since oxygen, nitrogen and helium all satisfy the same gas law </a:t>
            </a:r>
            <a:r>
              <a:rPr lang="en-US" i="1" smtClean="0"/>
              <a:t>PV</a:t>
            </a:r>
            <a:r>
              <a:rPr lang="en-US" smtClean="0"/>
              <a:t> = </a:t>
            </a:r>
            <a:r>
              <a:rPr lang="en-US" i="1" smtClean="0"/>
              <a:t>nRT</a:t>
            </a:r>
            <a:r>
              <a:rPr lang="en-US" smtClean="0"/>
              <a:t> at room temperature, we conclude that:</a:t>
            </a:r>
          </a:p>
          <a:p>
            <a:pPr marL="514350" indent="-514350">
              <a:buAutoNum type="alphaUcPeriod"/>
            </a:pPr>
            <a:r>
              <a:rPr lang="en-US" smtClean="0"/>
              <a:t>All have the same (rms) root mean square average molecular speed</a:t>
            </a:r>
          </a:p>
          <a:p>
            <a:pPr marL="514350" indent="-514350">
              <a:buAutoNum type="alphaUcPeriod"/>
            </a:pPr>
            <a:r>
              <a:rPr lang="en-US" smtClean="0"/>
              <a:t>All have the same average molecular kinetic energy</a:t>
            </a:r>
          </a:p>
          <a:p>
            <a:pPr marL="514350" indent="-514350">
              <a:buAutoNum type="alphaUcPeriod"/>
            </a:pPr>
            <a:r>
              <a:rPr lang="en-US" smtClean="0"/>
              <a:t>Neither of the above is true.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If we take the average speed of oxygen molecules in this room to be 480 m/s, what would be the average speed of helium atoms that leaked from a balloon into the room?</a:t>
            </a:r>
          </a:p>
          <a:p>
            <a:pPr marL="514350" indent="-514350">
              <a:buAutoNum type="alphaUcPeriod"/>
            </a:pPr>
            <a:r>
              <a:rPr lang="en-US" smtClean="0"/>
              <a:t>480 m/s</a:t>
            </a:r>
          </a:p>
          <a:p>
            <a:pPr marL="514350" indent="-514350">
              <a:buAutoNum type="alphaUcPeriod"/>
            </a:pPr>
            <a:r>
              <a:rPr lang="en-US" smtClean="0"/>
              <a:t>960 m/s</a:t>
            </a:r>
          </a:p>
          <a:p>
            <a:pPr marL="514350" indent="-514350">
              <a:buAutoNum type="alphaUcPeriod"/>
            </a:pPr>
            <a:r>
              <a:rPr lang="en-US" smtClean="0"/>
              <a:t>1360 m/s</a:t>
            </a:r>
          </a:p>
          <a:p>
            <a:pPr marL="514350" indent="-514350">
              <a:buAutoNum type="alphaUcPeriod"/>
            </a:pPr>
            <a:r>
              <a:rPr lang="en-US" smtClean="0"/>
              <a:t>1920 m/s</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Speed Distribution</a:t>
            </a:r>
            <a:endParaRPr lang="en-US">
              <a:solidFill>
                <a:srgbClr val="FFFF00"/>
              </a:solidFill>
            </a:endParaRPr>
          </a:p>
        </p:txBody>
      </p:sp>
      <p:sp>
        <p:nvSpPr>
          <p:cNvPr id="3" name="Content Placeholder 2"/>
          <p:cNvSpPr>
            <a:spLocks noGrp="1"/>
          </p:cNvSpPr>
          <p:nvPr>
            <p:ph idx="1"/>
          </p:nvPr>
        </p:nvSpPr>
        <p:spPr>
          <a:xfrm>
            <a:off x="381000" y="1676400"/>
            <a:ext cx="8229600" cy="5029200"/>
          </a:xfrm>
        </p:spPr>
        <p:txBody>
          <a:bodyPr>
            <a:normAutofit lnSpcReduction="10000"/>
          </a:bodyPr>
          <a:lstStyle/>
          <a:p>
            <a:r>
              <a:rPr lang="en-US" smtClean="0"/>
              <a:t>Although the molecules fly freely almost all of the time, they </a:t>
            </a:r>
            <a:r>
              <a:rPr lang="en-US" i="1" smtClean="0"/>
              <a:t>do</a:t>
            </a:r>
            <a:r>
              <a:rPr lang="en-US" smtClean="0"/>
              <a:t> collide occasionally.</a:t>
            </a:r>
          </a:p>
          <a:p>
            <a:r>
              <a:rPr lang="en-US" smtClean="0"/>
              <a:t>  Assuming random elastic collisions, there will be transfer of energy, typically of order </a:t>
            </a:r>
            <a:r>
              <a:rPr lang="en-US" i="1" smtClean="0">
                <a:solidFill>
                  <a:srgbClr val="FFFF00"/>
                </a:solidFill>
              </a:rPr>
              <a:t>kT</a:t>
            </a:r>
            <a:r>
              <a:rPr lang="en-US" smtClean="0"/>
              <a:t>, from one to another in a collision.</a:t>
            </a:r>
          </a:p>
          <a:p>
            <a:r>
              <a:rPr lang="en-US" smtClean="0"/>
              <a:t>The chances of a particular molecule picking up </a:t>
            </a:r>
            <a:r>
              <a:rPr lang="en-US" i="1" smtClean="0">
                <a:solidFill>
                  <a:srgbClr val="FFFF00"/>
                </a:solidFill>
              </a:rPr>
              <a:t>kT</a:t>
            </a:r>
            <a:r>
              <a:rPr lang="en-US" smtClean="0">
                <a:solidFill>
                  <a:srgbClr val="FFFF00"/>
                </a:solidFill>
              </a:rPr>
              <a:t> </a:t>
            </a:r>
            <a:r>
              <a:rPr lang="en-US" i="1" smtClean="0">
                <a:solidFill>
                  <a:srgbClr val="FFFF00"/>
                </a:solidFill>
              </a:rPr>
              <a:t>n</a:t>
            </a:r>
            <a:r>
              <a:rPr lang="en-US" smtClean="0"/>
              <a:t> times in a row is similar to the chances of a coin toss coming up heads </a:t>
            </a:r>
            <a:r>
              <a:rPr lang="en-US" i="1" smtClean="0">
                <a:solidFill>
                  <a:srgbClr val="FFFF00"/>
                </a:solidFill>
              </a:rPr>
              <a:t>n</a:t>
            </a:r>
            <a:r>
              <a:rPr lang="en-US" smtClean="0"/>
              <a:t> times in a row…. that is, high energies are </a:t>
            </a:r>
            <a:r>
              <a:rPr lang="en-US" i="1" smtClean="0"/>
              <a:t>exponentially unlikely</a:t>
            </a:r>
            <a:r>
              <a:rPr lang="en-US" smtClean="0"/>
              <a:t>.</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Maxwell’s Speed Distribution</a:t>
            </a:r>
            <a:endParaRPr lang="en-US">
              <a:solidFill>
                <a:srgbClr val="FFFF00"/>
              </a:solidFill>
            </a:endParaRPr>
          </a:p>
        </p:txBody>
      </p:sp>
      <p:sp>
        <p:nvSpPr>
          <p:cNvPr id="3" name="Content Placeholder 2"/>
          <p:cNvSpPr>
            <a:spLocks noGrp="1"/>
          </p:cNvSpPr>
          <p:nvPr>
            <p:ph idx="1"/>
          </p:nvPr>
        </p:nvSpPr>
        <p:spPr>
          <a:xfrm>
            <a:off x="457200" y="1371600"/>
            <a:ext cx="8305800" cy="5105400"/>
          </a:xfrm>
        </p:spPr>
        <p:txBody>
          <a:bodyPr>
            <a:normAutofit lnSpcReduction="10000"/>
          </a:bodyPr>
          <a:lstStyle/>
          <a:p>
            <a:r>
              <a:rPr lang="en-US" sz="2800" smtClean="0"/>
              <a:t>Maxwell did the math precisely, and found the probability of a molecule having a high energy at a given moment did drop exponentially with energy:</a:t>
            </a:r>
          </a:p>
          <a:p>
            <a:endParaRPr lang="en-US" sz="2800" smtClean="0"/>
          </a:p>
          <a:p>
            <a:pPr>
              <a:buNone/>
            </a:pPr>
            <a:endParaRPr lang="en-US" sz="2800" smtClean="0"/>
          </a:p>
          <a:p>
            <a:pPr>
              <a:buNone/>
            </a:pPr>
            <a:r>
              <a:rPr lang="en-US" sz="2800" smtClean="0"/>
              <a:t>	meaning that for each extra </a:t>
            </a:r>
            <a:r>
              <a:rPr lang="en-US" sz="2800" i="1" smtClean="0"/>
              <a:t>kT</a:t>
            </a:r>
            <a:r>
              <a:rPr lang="en-US" sz="2800" smtClean="0"/>
              <a:t> of energy, the probability of finding a particle with that energy drops by 1/</a:t>
            </a:r>
            <a:r>
              <a:rPr lang="en-US" sz="2800" i="1" smtClean="0"/>
              <a:t>e</a:t>
            </a:r>
            <a:r>
              <a:rPr lang="en-US" sz="2800" smtClean="0"/>
              <a:t> </a:t>
            </a:r>
            <a:r>
              <a:rPr lang="en-US" sz="2800" smtClean="0">
                <a:sym typeface="Symbol"/>
              </a:rPr>
              <a:t> </a:t>
            </a:r>
            <a:r>
              <a:rPr lang="en-US" sz="2800" smtClean="0"/>
              <a:t>0.37 —more than a factor of 2, because the average amount picked up per collision is less that </a:t>
            </a:r>
            <a:r>
              <a:rPr lang="en-US" sz="2800" i="1" smtClean="0"/>
              <a:t>kT</a:t>
            </a:r>
            <a:r>
              <a:rPr lang="en-US" sz="2800" smtClean="0"/>
              <a:t>.</a:t>
            </a:r>
          </a:p>
          <a:p>
            <a:endParaRPr lang="en-US" sz="2400" smtClean="0">
              <a:solidFill>
                <a:srgbClr val="FFFF00"/>
              </a:solidFill>
            </a:endParaRPr>
          </a:p>
          <a:p>
            <a:r>
              <a:rPr lang="en-US" sz="2400" smtClean="0">
                <a:solidFill>
                  <a:srgbClr val="FFFF00"/>
                </a:solidFill>
              </a:rPr>
              <a:t>(Maxwell’s exact result is                                                      .)</a:t>
            </a:r>
          </a:p>
          <a:p>
            <a:endParaRPr lang="en-US"/>
          </a:p>
        </p:txBody>
      </p:sp>
      <p:graphicFrame>
        <p:nvGraphicFramePr>
          <p:cNvPr id="4" name="Object 3"/>
          <p:cNvGraphicFramePr>
            <a:graphicFrameLocks noChangeAspect="1"/>
          </p:cNvGraphicFramePr>
          <p:nvPr/>
        </p:nvGraphicFramePr>
        <p:xfrm>
          <a:off x="1715589" y="2734493"/>
          <a:ext cx="5410200" cy="572701"/>
        </p:xfrm>
        <a:graphic>
          <a:graphicData uri="http://schemas.openxmlformats.org/presentationml/2006/ole">
            <p:oleObj spid="_x0000_s7170" name="Equation" r:id="rId4" imgW="5638680" imgH="596880" progId="Equation.DSMT4">
              <p:embed/>
            </p:oleObj>
          </a:graphicData>
        </a:graphic>
      </p:graphicFrame>
      <p:graphicFrame>
        <p:nvGraphicFramePr>
          <p:cNvPr id="5" name="Object 4"/>
          <p:cNvGraphicFramePr>
            <a:graphicFrameLocks noChangeAspect="1"/>
          </p:cNvGraphicFramePr>
          <p:nvPr/>
        </p:nvGraphicFramePr>
        <p:xfrm>
          <a:off x="4027715" y="5718862"/>
          <a:ext cx="3581400" cy="810390"/>
        </p:xfrm>
        <a:graphic>
          <a:graphicData uri="http://schemas.openxmlformats.org/presentationml/2006/ole">
            <p:oleObj spid="_x0000_s7171" name="Equation" r:id="rId5" imgW="5219640" imgH="118080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Escaping from a Planet</a:t>
            </a:r>
            <a:endParaRPr lang="en-US">
              <a:solidFill>
                <a:srgbClr val="FFFF00"/>
              </a:solidFill>
            </a:endParaRPr>
          </a:p>
        </p:txBody>
      </p:sp>
      <p:sp>
        <p:nvSpPr>
          <p:cNvPr id="3" name="Content Placeholder 2"/>
          <p:cNvSpPr>
            <a:spLocks noGrp="1"/>
          </p:cNvSpPr>
          <p:nvPr>
            <p:ph idx="1"/>
          </p:nvPr>
        </p:nvSpPr>
        <p:spPr>
          <a:xfrm>
            <a:off x="228600" y="1371600"/>
            <a:ext cx="8686800" cy="5486400"/>
          </a:xfrm>
        </p:spPr>
        <p:txBody>
          <a:bodyPr>
            <a:normAutofit lnSpcReduction="10000"/>
          </a:bodyPr>
          <a:lstStyle/>
          <a:p>
            <a:r>
              <a:rPr lang="en-US" smtClean="0"/>
              <a:t>Maxwell’s speed distribution makes it quite easy to predict which gases can escape from planetary atmospheres. </a:t>
            </a:r>
          </a:p>
          <a:p>
            <a:r>
              <a:rPr lang="en-US" smtClean="0"/>
              <a:t>For the Earth, </a:t>
            </a:r>
            <a:r>
              <a:rPr lang="en-US" i="1" smtClean="0"/>
              <a:t>v</a:t>
            </a:r>
            <a:r>
              <a:rPr lang="en-US" baseline="-25000" smtClean="0"/>
              <a:t>escape</a:t>
            </a:r>
            <a:r>
              <a:rPr lang="en-US" smtClean="0"/>
              <a:t> = 11 km/sec.</a:t>
            </a:r>
          </a:p>
          <a:p>
            <a:r>
              <a:rPr lang="en-US" smtClean="0"/>
              <a:t>The upper atmosphere has parts as hot as 1000K.</a:t>
            </a:r>
          </a:p>
          <a:p>
            <a:r>
              <a:rPr lang="en-US" smtClean="0"/>
              <a:t>The speed distribution includes                                  where we’ve used                    . </a:t>
            </a:r>
          </a:p>
          <a:p>
            <a:r>
              <a:rPr lang="en-US" smtClean="0"/>
              <a:t>For H</a:t>
            </a:r>
            <a:r>
              <a:rPr lang="en-US" baseline="-25000" smtClean="0"/>
              <a:t>2</a:t>
            </a:r>
            <a:r>
              <a:rPr lang="en-US" smtClean="0"/>
              <a:t>, at 1000K, the fraction of molecules at escape velocity is of order 10</a:t>
            </a:r>
            <a:r>
              <a:rPr lang="en-US" baseline="30000" smtClean="0"/>
              <a:t>-6</a:t>
            </a:r>
            <a:r>
              <a:rPr lang="en-US" smtClean="0"/>
              <a:t>, for He 10</a:t>
            </a:r>
            <a:r>
              <a:rPr lang="en-US" baseline="30000" smtClean="0"/>
              <a:t>-12</a:t>
            </a:r>
            <a:r>
              <a:rPr lang="en-US" smtClean="0"/>
              <a:t>, for O</a:t>
            </a:r>
            <a:r>
              <a:rPr lang="en-US" baseline="-25000" smtClean="0"/>
              <a:t>2</a:t>
            </a:r>
            <a:r>
              <a:rPr lang="en-US" smtClean="0"/>
              <a:t>  10</a:t>
            </a:r>
            <a:r>
              <a:rPr lang="en-US" baseline="30000" smtClean="0"/>
              <a:t>-79</a:t>
            </a:r>
            <a:r>
              <a:rPr lang="en-US" smtClean="0"/>
              <a:t>.   This means the H</a:t>
            </a:r>
            <a:r>
              <a:rPr lang="en-US" baseline="-25000" smtClean="0"/>
              <a:t>2</a:t>
            </a:r>
            <a:r>
              <a:rPr lang="en-US" smtClean="0"/>
              <a:t> will escape almost instantly, the He pretty quickly, and the O</a:t>
            </a:r>
            <a:r>
              <a:rPr lang="en-US" baseline="-25000" smtClean="0"/>
              <a:t>2</a:t>
            </a:r>
            <a:r>
              <a:rPr lang="en-US" smtClean="0"/>
              <a:t> never.                                      </a:t>
            </a:r>
            <a:endParaRPr lang="en-US"/>
          </a:p>
        </p:txBody>
      </p:sp>
      <p:graphicFrame>
        <p:nvGraphicFramePr>
          <p:cNvPr id="4" name="Object 3"/>
          <p:cNvGraphicFramePr>
            <a:graphicFrameLocks noChangeAspect="1"/>
          </p:cNvGraphicFramePr>
          <p:nvPr/>
        </p:nvGraphicFramePr>
        <p:xfrm>
          <a:off x="5918200" y="3709147"/>
          <a:ext cx="3149600" cy="571500"/>
        </p:xfrm>
        <a:graphic>
          <a:graphicData uri="http://schemas.openxmlformats.org/presentationml/2006/ole">
            <p:oleObj spid="_x0000_s8194" name="Equation" r:id="rId4" imgW="3149280" imgH="571320" progId="Equation.DSMT4">
              <p:embed/>
            </p:oleObj>
          </a:graphicData>
        </a:graphic>
      </p:graphicFrame>
      <p:graphicFrame>
        <p:nvGraphicFramePr>
          <p:cNvPr id="5" name="Object 4"/>
          <p:cNvGraphicFramePr>
            <a:graphicFrameLocks noChangeAspect="1"/>
          </p:cNvGraphicFramePr>
          <p:nvPr/>
        </p:nvGraphicFramePr>
        <p:xfrm>
          <a:off x="3767292" y="4244787"/>
          <a:ext cx="1755778" cy="533401"/>
        </p:xfrm>
        <a:graphic>
          <a:graphicData uri="http://schemas.openxmlformats.org/presentationml/2006/ole">
            <p:oleObj spid="_x0000_s8195" name="Equation" r:id="rId5" imgW="2006280" imgH="60948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600200"/>
            <a:ext cx="8458200" cy="4525963"/>
          </a:xfrm>
        </p:spPr>
        <p:txBody>
          <a:bodyPr/>
          <a:lstStyle/>
          <a:p>
            <a:r>
              <a:rPr lang="en-US" smtClean="0"/>
              <a:t>Which of the following gases would you expect to be dominant in the Martian atmosphere?</a:t>
            </a:r>
          </a:p>
          <a:p>
            <a:pPr marL="514350" indent="-514350">
              <a:buAutoNum type="alphaUcPeriod"/>
            </a:pPr>
            <a:r>
              <a:rPr lang="en-US" smtClean="0"/>
              <a:t>H</a:t>
            </a:r>
            <a:r>
              <a:rPr lang="en-US" baseline="-25000" smtClean="0"/>
              <a:t>2</a:t>
            </a:r>
          </a:p>
          <a:p>
            <a:pPr marL="514350" indent="-514350">
              <a:buAutoNum type="alphaUcPeriod"/>
            </a:pPr>
            <a:r>
              <a:rPr lang="en-US" smtClean="0"/>
              <a:t>He</a:t>
            </a:r>
          </a:p>
          <a:p>
            <a:pPr marL="514350" indent="-514350">
              <a:buAutoNum type="alphaUcPeriod"/>
            </a:pPr>
            <a:r>
              <a:rPr lang="en-US" smtClean="0"/>
              <a:t>N</a:t>
            </a:r>
            <a:r>
              <a:rPr lang="en-US" baseline="-25000" smtClean="0"/>
              <a:t>2</a:t>
            </a:r>
          </a:p>
          <a:p>
            <a:pPr marL="514350" indent="-514350">
              <a:buAutoNum type="alphaUcPeriod"/>
            </a:pPr>
            <a:r>
              <a:rPr lang="en-US" smtClean="0"/>
              <a:t>H</a:t>
            </a:r>
            <a:r>
              <a:rPr lang="en-US" baseline="-25000" smtClean="0"/>
              <a:t>2</a:t>
            </a:r>
            <a:r>
              <a:rPr lang="en-US" smtClean="0"/>
              <a:t>0</a:t>
            </a:r>
          </a:p>
          <a:p>
            <a:pPr marL="514350" indent="-514350">
              <a:buAutoNum type="alphaUcPeriod"/>
            </a:pPr>
            <a:r>
              <a:rPr lang="en-US" smtClean="0"/>
              <a:t>CO</a:t>
            </a:r>
            <a:r>
              <a:rPr lang="en-US" baseline="-25000" smtClean="0"/>
              <a:t>2</a:t>
            </a:r>
            <a:endParaRPr lang="en-US" baseline="-25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Real Gases</a:t>
            </a:r>
            <a:endParaRPr lang="en-US">
              <a:solidFill>
                <a:srgbClr val="FFFF00"/>
              </a:solidFill>
            </a:endParaRPr>
          </a:p>
        </p:txBody>
      </p:sp>
      <p:sp>
        <p:nvSpPr>
          <p:cNvPr id="3" name="Content Placeholder 2"/>
          <p:cNvSpPr>
            <a:spLocks noGrp="1"/>
          </p:cNvSpPr>
          <p:nvPr>
            <p:ph sz="half" idx="1"/>
          </p:nvPr>
        </p:nvSpPr>
        <p:spPr>
          <a:xfrm>
            <a:off x="0" y="1295400"/>
            <a:ext cx="4648200" cy="5562600"/>
          </a:xfrm>
        </p:spPr>
        <p:txBody>
          <a:bodyPr>
            <a:normAutofit lnSpcReduction="10000"/>
          </a:bodyPr>
          <a:lstStyle/>
          <a:p>
            <a:r>
              <a:rPr lang="en-US" smtClean="0"/>
              <a:t>(This is of course chemistry.)</a:t>
            </a:r>
          </a:p>
          <a:p>
            <a:r>
              <a:rPr lang="en-US" smtClean="0">
                <a:solidFill>
                  <a:srgbClr val="FFFF00"/>
                </a:solidFill>
              </a:rPr>
              <a:t>Water</a:t>
            </a:r>
            <a:r>
              <a:rPr lang="en-US" smtClean="0"/>
              <a:t> has the three phases as shown on this pressure/ temperature graph.</a:t>
            </a:r>
          </a:p>
          <a:p>
            <a:r>
              <a:rPr lang="en-US" smtClean="0"/>
              <a:t>They meet at the “</a:t>
            </a:r>
            <a:r>
              <a:rPr lang="en-US" smtClean="0">
                <a:solidFill>
                  <a:srgbClr val="FFFF00"/>
                </a:solidFill>
              </a:rPr>
              <a:t>triple point</a:t>
            </a:r>
            <a:r>
              <a:rPr lang="en-US" smtClean="0"/>
              <a:t>” a definite </a:t>
            </a:r>
            <a:r>
              <a:rPr lang="en-US" i="1" smtClean="0">
                <a:solidFill>
                  <a:srgbClr val="FFFF00"/>
                </a:solidFill>
              </a:rPr>
              <a:t>P</a:t>
            </a:r>
            <a:r>
              <a:rPr lang="en-US" smtClean="0"/>
              <a:t> and </a:t>
            </a:r>
            <a:r>
              <a:rPr lang="en-US" i="1" smtClean="0">
                <a:solidFill>
                  <a:srgbClr val="FFFF00"/>
                </a:solidFill>
              </a:rPr>
              <a:t>T</a:t>
            </a:r>
            <a:r>
              <a:rPr lang="en-US" smtClean="0"/>
              <a:t>, useful as a reference point in fixing temperatures. </a:t>
            </a:r>
          </a:p>
          <a:p>
            <a:r>
              <a:rPr lang="en-US" smtClean="0"/>
              <a:t>Freezing and boiling points vary with pressure.</a:t>
            </a:r>
          </a:p>
          <a:p>
            <a:r>
              <a:rPr lang="en-US" smtClean="0"/>
              <a:t>At the </a:t>
            </a:r>
            <a:r>
              <a:rPr lang="en-US" smtClean="0">
                <a:solidFill>
                  <a:srgbClr val="FFFF00"/>
                </a:solidFill>
              </a:rPr>
              <a:t>critical point</a:t>
            </a:r>
            <a:r>
              <a:rPr lang="en-US" smtClean="0"/>
              <a:t>, liquid and vapor become the same.</a:t>
            </a:r>
            <a:endParaRPr lang="en-US"/>
          </a:p>
        </p:txBody>
      </p:sp>
      <p:pic>
        <p:nvPicPr>
          <p:cNvPr id="9219" name="Picture 3">
            <a:hlinkClick r:id="rId3"/>
          </p:cNvPr>
          <p:cNvPicPr>
            <a:picLocks noGrp="1" noChangeAspect="1" noChangeArrowheads="1"/>
          </p:cNvPicPr>
          <p:nvPr>
            <p:ph sz="half" idx="2"/>
          </p:nvPr>
        </p:nvPicPr>
        <p:blipFill>
          <a:blip r:embed="rId4" cstate="print"/>
          <a:srcRect/>
          <a:stretch>
            <a:fillRect/>
          </a:stretch>
        </p:blipFill>
        <p:spPr bwMode="auto">
          <a:xfrm>
            <a:off x="4953000" y="1676400"/>
            <a:ext cx="4038600" cy="3422141"/>
          </a:xfrm>
          <a:prstGeom prst="rect">
            <a:avLst/>
          </a:prstGeom>
          <a:noFill/>
          <a:ln w="9525">
            <a:noFill/>
            <a:miter lim="800000"/>
            <a:headEnd/>
            <a:tailEnd/>
          </a:ln>
        </p:spPr>
      </p:pic>
      <p:sp>
        <p:nvSpPr>
          <p:cNvPr id="8" name="TextBox 7"/>
          <p:cNvSpPr txBox="1"/>
          <p:nvPr/>
        </p:nvSpPr>
        <p:spPr>
          <a:xfrm>
            <a:off x="5079274" y="5549537"/>
            <a:ext cx="3733800" cy="923330"/>
          </a:xfrm>
          <a:prstGeom prst="rect">
            <a:avLst/>
          </a:prstGeom>
          <a:noFill/>
          <a:ln w="25400">
            <a:solidFill>
              <a:srgbClr val="FF0000"/>
            </a:solidFill>
          </a:ln>
        </p:spPr>
        <p:txBody>
          <a:bodyPr wrap="square" rtlCol="0">
            <a:spAutoFit/>
          </a:bodyPr>
          <a:lstStyle/>
          <a:p>
            <a:r>
              <a:rPr lang="en-US" smtClean="0"/>
              <a:t>The solid-liquid dividing line slopes </a:t>
            </a:r>
            <a:r>
              <a:rPr lang="en-US" i="1" smtClean="0"/>
              <a:t>forwards</a:t>
            </a:r>
            <a:r>
              <a:rPr lang="en-US" smtClean="0"/>
              <a:t> for almost all substances—water is an exception.</a:t>
            </a:r>
            <a:endParaRPr lang="en-US"/>
          </a:p>
        </p:txBody>
      </p:sp>
      <p:cxnSp>
        <p:nvCxnSpPr>
          <p:cNvPr id="10" name="Straight Arrow Connector 9"/>
          <p:cNvCxnSpPr/>
          <p:nvPr/>
        </p:nvCxnSpPr>
        <p:spPr>
          <a:xfrm flipV="1">
            <a:off x="2667000" y="2438400"/>
            <a:ext cx="5791200" cy="312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962400" y="3276600"/>
            <a:ext cx="2819400" cy="990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Vapor Pressure and Humidity</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mtClean="0"/>
              <a:t>The H</a:t>
            </a:r>
            <a:r>
              <a:rPr lang="en-US" baseline="-25000" smtClean="0"/>
              <a:t>2</a:t>
            </a:r>
            <a:r>
              <a:rPr lang="en-US" smtClean="0"/>
              <a:t>O molecules in liquid water strongly attract each other, holding the liquid together.  But these molecules are still jiggling around, with a Maxwell speed distribution. This means a fraction of them near the surface are moving </a:t>
            </a:r>
            <a:r>
              <a:rPr lang="en-US" smtClean="0">
                <a:solidFill>
                  <a:srgbClr val="FFFF00"/>
                </a:solidFill>
              </a:rPr>
              <a:t>fast enough to </a:t>
            </a:r>
            <a:r>
              <a:rPr lang="en-US" u="sng" smtClean="0">
                <a:solidFill>
                  <a:srgbClr val="FFFF00"/>
                </a:solidFill>
              </a:rPr>
              <a:t>escape</a:t>
            </a:r>
            <a:r>
              <a:rPr lang="en-US" smtClean="0">
                <a:solidFill>
                  <a:srgbClr val="FFFF00"/>
                </a:solidFill>
              </a:rPr>
              <a:t>, forming a vapor above the surface</a:t>
            </a:r>
            <a:r>
              <a:rPr lang="en-US" smtClean="0"/>
              <a:t>.</a:t>
            </a:r>
          </a:p>
          <a:p>
            <a:r>
              <a:rPr lang="en-US" smtClean="0"/>
              <a:t>In a closed container, with enough water present, an </a:t>
            </a:r>
            <a:r>
              <a:rPr lang="en-US" smtClean="0">
                <a:solidFill>
                  <a:srgbClr val="FFFF00"/>
                </a:solidFill>
              </a:rPr>
              <a:t>equilibrium</a:t>
            </a:r>
            <a:r>
              <a:rPr lang="en-US" smtClean="0"/>
              <a:t> situation is reached between escaping and returning molecules.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Bernoulli’s Picture</a:t>
            </a:r>
            <a:endParaRPr lang="en-US">
              <a:solidFill>
                <a:srgbClr val="FFFF00"/>
              </a:solidFill>
            </a:endParaRPr>
          </a:p>
        </p:txBody>
      </p:sp>
      <p:sp>
        <p:nvSpPr>
          <p:cNvPr id="3" name="Content Placeholder 2"/>
          <p:cNvSpPr>
            <a:spLocks noGrp="1"/>
          </p:cNvSpPr>
          <p:nvPr>
            <p:ph sz="half" idx="1"/>
          </p:nvPr>
        </p:nvSpPr>
        <p:spPr>
          <a:xfrm>
            <a:off x="457200" y="1600200"/>
            <a:ext cx="4953000" cy="5257800"/>
          </a:xfrm>
        </p:spPr>
        <p:txBody>
          <a:bodyPr>
            <a:normAutofit fontScale="92500" lnSpcReduction="10000"/>
          </a:bodyPr>
          <a:lstStyle/>
          <a:p>
            <a:r>
              <a:rPr lang="en-US" smtClean="0"/>
              <a:t>Daniel Bernoulli, in 1738, was  the first to understand air pressure in terms of molecules—he visualized them shooting around very </a:t>
            </a:r>
            <a:r>
              <a:rPr lang="en-US" smtClean="0"/>
              <a:t>rapidly </a:t>
            </a:r>
            <a:r>
              <a:rPr lang="en-US" smtClean="0"/>
              <a:t>in a closed container, supporting a weight as shown by constantly bouncing off the underside of the piston.</a:t>
            </a:r>
          </a:p>
          <a:p>
            <a:r>
              <a:rPr lang="en-US" smtClean="0"/>
              <a:t> Given more room, they would rush in to fill the new space, just as a gas is observed to do.</a:t>
            </a:r>
          </a:p>
          <a:p>
            <a:pPr>
              <a:buNone/>
            </a:pPr>
            <a:r>
              <a:rPr lang="en-US" smtClean="0"/>
              <a:t> </a:t>
            </a:r>
          </a:p>
          <a:p>
            <a:r>
              <a:rPr lang="en-US" smtClean="0">
                <a:solidFill>
                  <a:srgbClr val="FF0000"/>
                </a:solidFill>
              </a:rPr>
              <a:t>No-one believed him.</a:t>
            </a:r>
            <a:endParaRPr lang="en-US">
              <a:solidFill>
                <a:srgbClr val="FF0000"/>
              </a:solidFill>
            </a:endParaRPr>
          </a:p>
        </p:txBody>
      </p:sp>
      <p:pic>
        <p:nvPicPr>
          <p:cNvPr id="1026" name="Picture 2">
            <a:hlinkClick r:id="rId3"/>
          </p:cNvPr>
          <p:cNvPicPr>
            <a:picLocks noGrp="1" noChangeAspect="1" noChangeArrowheads="1"/>
          </p:cNvPicPr>
          <p:nvPr>
            <p:ph sz="half" idx="2"/>
          </p:nvPr>
        </p:nvPicPr>
        <p:blipFill>
          <a:blip r:embed="rId4" cstate="print"/>
          <a:srcRect/>
          <a:stretch>
            <a:fillRect/>
          </a:stretch>
        </p:blipFill>
        <p:spPr bwMode="auto">
          <a:xfrm>
            <a:off x="5638800" y="1767205"/>
            <a:ext cx="3133759" cy="3642995"/>
          </a:xfrm>
          <a:prstGeom prst="rect">
            <a:avLst/>
          </a:prstGeom>
          <a:noFill/>
          <a:ln w="9525">
            <a:noFill/>
            <a:miter lim="800000"/>
            <a:headEnd/>
            <a:tailEnd/>
          </a:ln>
        </p:spPr>
      </p:pic>
      <p:sp>
        <p:nvSpPr>
          <p:cNvPr id="6" name="TextBox 5"/>
          <p:cNvSpPr txBox="1"/>
          <p:nvPr/>
        </p:nvSpPr>
        <p:spPr>
          <a:xfrm>
            <a:off x="6477000" y="5943600"/>
            <a:ext cx="1447800" cy="381000"/>
          </a:xfrm>
          <a:prstGeom prst="rect">
            <a:avLst/>
          </a:prstGeom>
          <a:noFill/>
          <a:ln w="19050">
            <a:solidFill>
              <a:srgbClr val="FF0000"/>
            </a:solidFill>
          </a:ln>
        </p:spPr>
        <p:txBody>
          <a:bodyPr wrap="square" rtlCol="0">
            <a:spAutoFit/>
          </a:bodyPr>
          <a:lstStyle/>
          <a:p>
            <a:r>
              <a:rPr lang="en-US" smtClean="0">
                <a:hlinkClick r:id="rId5"/>
              </a:rPr>
              <a:t>Applet here.</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Water and Vapor in Equilibrium</a:t>
            </a:r>
            <a:endParaRPr lang="en-US">
              <a:solidFill>
                <a:srgbClr val="FFFF00"/>
              </a:solidFill>
            </a:endParaRPr>
          </a:p>
        </p:txBody>
      </p:sp>
      <p:sp>
        <p:nvSpPr>
          <p:cNvPr id="3" name="Content Placeholder 2"/>
          <p:cNvSpPr>
            <a:spLocks noGrp="1"/>
          </p:cNvSpPr>
          <p:nvPr>
            <p:ph sz="half" idx="1"/>
          </p:nvPr>
        </p:nvSpPr>
        <p:spPr>
          <a:xfrm>
            <a:off x="457200" y="1613263"/>
            <a:ext cx="5791200" cy="5000896"/>
          </a:xfrm>
        </p:spPr>
        <p:txBody>
          <a:bodyPr>
            <a:normAutofit/>
          </a:bodyPr>
          <a:lstStyle/>
          <a:p>
            <a:r>
              <a:rPr lang="en-US" smtClean="0"/>
              <a:t>In equilibrium in a closed container, the molecules in the vapor have the same average kinetic energy as the air molecules, so exert pressure on the walls of the container proportionate to their numbers.</a:t>
            </a:r>
          </a:p>
          <a:p>
            <a:r>
              <a:rPr lang="en-US" smtClean="0"/>
              <a:t> This is the </a:t>
            </a:r>
            <a:r>
              <a:rPr lang="en-US" smtClean="0">
                <a:solidFill>
                  <a:srgbClr val="FFFF00"/>
                </a:solidFill>
              </a:rPr>
              <a:t>saturated vapor pressure</a:t>
            </a:r>
            <a:r>
              <a:rPr lang="en-US" smtClean="0"/>
              <a:t>.  It varies with temperature like e</a:t>
            </a:r>
            <a:r>
              <a:rPr lang="en-US" baseline="30000" smtClean="0"/>
              <a:t>−</a:t>
            </a:r>
            <a:r>
              <a:rPr lang="en-US" i="1" baseline="30000" smtClean="0"/>
              <a:t>a</a:t>
            </a:r>
            <a:r>
              <a:rPr lang="en-US" baseline="30000" smtClean="0"/>
              <a:t>/</a:t>
            </a:r>
            <a:r>
              <a:rPr lang="en-US" i="1" baseline="30000" smtClean="0"/>
              <a:t>T</a:t>
            </a:r>
            <a:r>
              <a:rPr lang="en-US" smtClean="0"/>
              <a:t>, not surprising since its origin is molecules fast enough to escape.</a:t>
            </a:r>
            <a:endParaRPr lang="en-US" baseline="30000" smtClean="0"/>
          </a:p>
        </p:txBody>
      </p:sp>
      <p:sp>
        <p:nvSpPr>
          <p:cNvPr id="4" name="Content Placeholder 3"/>
          <p:cNvSpPr>
            <a:spLocks noGrp="1"/>
          </p:cNvSpPr>
          <p:nvPr>
            <p:ph sz="half" idx="2"/>
          </p:nvPr>
        </p:nvSpPr>
        <p:spPr>
          <a:xfrm>
            <a:off x="6553200" y="1600200"/>
            <a:ext cx="2133600" cy="4525963"/>
          </a:xfrm>
        </p:spPr>
        <p:txBody>
          <a:bodyPr>
            <a:normAutofit/>
          </a:bodyPr>
          <a:lstStyle/>
          <a:p>
            <a:r>
              <a:rPr lang="en-US" smtClean="0">
                <a:solidFill>
                  <a:schemeClr val="bg2">
                    <a:lumMod val="50000"/>
                  </a:schemeClr>
                </a:solidFill>
              </a:rPr>
              <a:t>a</a:t>
            </a:r>
            <a:endParaRPr lang="en-US">
              <a:solidFill>
                <a:schemeClr val="bg2">
                  <a:lumMod val="50000"/>
                </a:schemeClr>
              </a:solidFill>
            </a:endParaRPr>
          </a:p>
        </p:txBody>
      </p:sp>
      <p:sp>
        <p:nvSpPr>
          <p:cNvPr id="6" name="Rectangle 5"/>
          <p:cNvSpPr/>
          <p:nvPr/>
        </p:nvSpPr>
        <p:spPr>
          <a:xfrm>
            <a:off x="7315200" y="2971800"/>
            <a:ext cx="990600" cy="6096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334250" y="3581400"/>
            <a:ext cx="990600" cy="6096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15200" y="2971800"/>
            <a:ext cx="990600" cy="1219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67525" y="1905000"/>
            <a:ext cx="1828800" cy="369332"/>
          </a:xfrm>
          <a:prstGeom prst="rect">
            <a:avLst/>
          </a:prstGeom>
          <a:noFill/>
          <a:ln>
            <a:solidFill>
              <a:srgbClr val="FF0000"/>
            </a:solidFill>
          </a:ln>
        </p:spPr>
        <p:txBody>
          <a:bodyPr wrap="square" rtlCol="0">
            <a:spAutoFit/>
          </a:bodyPr>
          <a:lstStyle/>
          <a:p>
            <a:r>
              <a:rPr lang="en-US" smtClean="0"/>
              <a:t>Air + water vapor</a:t>
            </a:r>
            <a:endParaRPr lang="en-US"/>
          </a:p>
        </p:txBody>
      </p:sp>
      <p:sp>
        <p:nvSpPr>
          <p:cNvPr id="10" name="TextBox 9"/>
          <p:cNvSpPr txBox="1"/>
          <p:nvPr/>
        </p:nvSpPr>
        <p:spPr>
          <a:xfrm>
            <a:off x="7429500" y="4953000"/>
            <a:ext cx="838200" cy="369332"/>
          </a:xfrm>
          <a:prstGeom prst="rect">
            <a:avLst/>
          </a:prstGeom>
          <a:noFill/>
          <a:ln>
            <a:solidFill>
              <a:srgbClr val="FF0000"/>
            </a:solidFill>
          </a:ln>
        </p:spPr>
        <p:txBody>
          <a:bodyPr wrap="square" rtlCol="0">
            <a:spAutoFit/>
          </a:bodyPr>
          <a:lstStyle/>
          <a:p>
            <a:r>
              <a:rPr lang="en-US" smtClean="0"/>
              <a:t>Water</a:t>
            </a:r>
            <a:endParaRPr lang="en-US"/>
          </a:p>
        </p:txBody>
      </p:sp>
      <p:cxnSp>
        <p:nvCxnSpPr>
          <p:cNvPr id="12" name="Straight Arrow Connector 11"/>
          <p:cNvCxnSpPr/>
          <p:nvPr/>
        </p:nvCxnSpPr>
        <p:spPr>
          <a:xfrm rot="16200000" flipV="1">
            <a:off x="7296149" y="4400550"/>
            <a:ext cx="1066800" cy="381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60000" flipV="1">
            <a:off x="7267575" y="2800350"/>
            <a:ext cx="1066800" cy="381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Water Vapor Pressure</a:t>
            </a:r>
            <a:endParaRPr lang="en-US">
              <a:solidFill>
                <a:srgbClr val="FFFF00"/>
              </a:solidFill>
            </a:endParaRPr>
          </a:p>
        </p:txBody>
      </p:sp>
      <p:sp>
        <p:nvSpPr>
          <p:cNvPr id="3" name="Content Placeholder 2"/>
          <p:cNvSpPr>
            <a:spLocks noGrp="1"/>
          </p:cNvSpPr>
          <p:nvPr>
            <p:ph idx="1"/>
          </p:nvPr>
        </p:nvSpPr>
        <p:spPr>
          <a:xfrm>
            <a:off x="304800" y="1600200"/>
            <a:ext cx="8382000" cy="4953000"/>
          </a:xfrm>
        </p:spPr>
        <p:txBody>
          <a:bodyPr/>
          <a:lstStyle/>
          <a:p>
            <a:r>
              <a:rPr lang="en-US" smtClean="0"/>
              <a:t>At room temperature, saturated vapor pressure is about 2.5% of atmospheric pressure.</a:t>
            </a:r>
          </a:p>
          <a:p>
            <a:r>
              <a:rPr lang="en-US" smtClean="0"/>
              <a:t>At 100</a:t>
            </a:r>
            <a:r>
              <a:rPr lang="en-US" smtClean="0">
                <a:sym typeface="Symbol"/>
              </a:rPr>
              <a:t>C, it </a:t>
            </a:r>
            <a:r>
              <a:rPr lang="en-US" smtClean="0">
                <a:solidFill>
                  <a:srgbClr val="FFFF00"/>
                </a:solidFill>
                <a:sym typeface="Symbol"/>
              </a:rPr>
              <a:t>equals</a:t>
            </a:r>
            <a:r>
              <a:rPr lang="en-US" smtClean="0">
                <a:sym typeface="Symbol"/>
              </a:rPr>
              <a:t> atmospheric pressure: this means small bubbles formed in the liquid by fast moving molecules coming together are no longer crushed by the surrounding atmospheric pressure, the water boils.</a:t>
            </a:r>
          </a:p>
          <a:p>
            <a:r>
              <a:rPr lang="en-US" smtClean="0">
                <a:sym typeface="Symbol"/>
              </a:rPr>
              <a:t>In mountain resorts like Aspen, water boils at a lower temperature, producing inferior tea.</a:t>
            </a:r>
          </a:p>
          <a:p>
            <a:endParaRPr lang="en-US" smtClean="0"/>
          </a:p>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Relative Humidity and Dew Point</a:t>
            </a:r>
            <a:endParaRPr lang="en-US">
              <a:solidFill>
                <a:srgbClr val="FFFF00"/>
              </a:solidFill>
            </a:endParaRPr>
          </a:p>
        </p:txBody>
      </p:sp>
      <p:sp>
        <p:nvSpPr>
          <p:cNvPr id="3" name="Content Placeholder 2"/>
          <p:cNvSpPr>
            <a:spLocks noGrp="1"/>
          </p:cNvSpPr>
          <p:nvPr>
            <p:ph idx="1"/>
          </p:nvPr>
        </p:nvSpPr>
        <p:spPr>
          <a:xfrm>
            <a:off x="304800" y="1600200"/>
            <a:ext cx="8382000" cy="5029200"/>
          </a:xfrm>
        </p:spPr>
        <p:txBody>
          <a:bodyPr>
            <a:normAutofit lnSpcReduction="10000"/>
          </a:bodyPr>
          <a:lstStyle/>
          <a:p>
            <a:r>
              <a:rPr lang="en-US" smtClean="0"/>
              <a:t>If water is constantly boiled off in a closed room, it is not possible to establish an equilibrium situation with vapor pressure above the saturated value for that temperature —further water will condense out on the walls, etc.  At this point, relative humidity = 100%.</a:t>
            </a:r>
          </a:p>
          <a:p>
            <a:r>
              <a:rPr lang="en-US" smtClean="0">
                <a:solidFill>
                  <a:srgbClr val="FFFF00"/>
                </a:solidFill>
              </a:rPr>
              <a:t>Relative humidity = </a:t>
            </a:r>
          </a:p>
          <a:p>
            <a:pPr>
              <a:buNone/>
            </a:pPr>
            <a:r>
              <a:rPr lang="en-US" smtClean="0">
                <a:solidFill>
                  <a:srgbClr val="FFFF00"/>
                </a:solidFill>
              </a:rPr>
              <a:t>	vapor pressure/saturated vapor pressure</a:t>
            </a:r>
          </a:p>
          <a:p>
            <a:pPr>
              <a:buNone/>
            </a:pPr>
            <a:r>
              <a:rPr lang="en-US" smtClean="0">
                <a:solidFill>
                  <a:srgbClr val="FFFF00"/>
                </a:solidFill>
              </a:rPr>
              <a:t>Dew point: </a:t>
            </a:r>
            <a:r>
              <a:rPr lang="en-US" smtClean="0">
                <a:solidFill>
                  <a:schemeClr val="bg1"/>
                </a:solidFill>
              </a:rPr>
              <a:t>temperature at which dew forms—that is, water condenses out as the air cools. </a:t>
            </a: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One Dimensional, One Molecule Gas</a:t>
            </a:r>
            <a:endParaRPr lang="en-US">
              <a:solidFill>
                <a:srgbClr val="FFFF00"/>
              </a:solidFill>
            </a:endParaRPr>
          </a:p>
        </p:txBody>
      </p:sp>
      <p:sp>
        <p:nvSpPr>
          <p:cNvPr id="3" name="Content Placeholder 2"/>
          <p:cNvSpPr>
            <a:spLocks noGrp="1"/>
          </p:cNvSpPr>
          <p:nvPr>
            <p:ph sz="half" idx="1"/>
          </p:nvPr>
        </p:nvSpPr>
        <p:spPr>
          <a:xfrm>
            <a:off x="152400" y="1600200"/>
            <a:ext cx="5486400" cy="5029200"/>
          </a:xfrm>
        </p:spPr>
        <p:txBody>
          <a:bodyPr>
            <a:normAutofit fontScale="92500" lnSpcReduction="10000"/>
          </a:bodyPr>
          <a:lstStyle/>
          <a:p>
            <a:r>
              <a:rPr lang="en-US" smtClean="0"/>
              <a:t>The </a:t>
            </a:r>
            <a:r>
              <a:rPr lang="en-US" smtClean="0">
                <a:solidFill>
                  <a:srgbClr val="FF0000"/>
                </a:solidFill>
              </a:rPr>
              <a:t>molecule</a:t>
            </a:r>
            <a:r>
              <a:rPr lang="en-US" smtClean="0"/>
              <a:t> roundtrips in time 2</a:t>
            </a:r>
            <a:r>
              <a:rPr lang="en-US" i="1" smtClean="0"/>
              <a:t>L</a:t>
            </a:r>
            <a:r>
              <a:rPr lang="en-US" smtClean="0"/>
              <a:t>/</a:t>
            </a:r>
            <a:r>
              <a:rPr lang="en-US" i="1" smtClean="0"/>
              <a:t>v</a:t>
            </a:r>
            <a:r>
              <a:rPr lang="en-US" smtClean="0"/>
              <a:t>, so it bounces off the piston </a:t>
            </a:r>
            <a:r>
              <a:rPr lang="en-US" i="1" smtClean="0"/>
              <a:t>v</a:t>
            </a:r>
            <a:r>
              <a:rPr lang="en-US" smtClean="0"/>
              <a:t>/2</a:t>
            </a:r>
            <a:r>
              <a:rPr lang="en-US" i="1" smtClean="0"/>
              <a:t>L</a:t>
            </a:r>
            <a:r>
              <a:rPr lang="en-US" smtClean="0"/>
              <a:t> times per sec, each time delivering momentum 2</a:t>
            </a:r>
            <a:r>
              <a:rPr lang="en-US" i="1" smtClean="0"/>
              <a:t>mv</a:t>
            </a:r>
            <a:r>
              <a:rPr lang="en-US" smtClean="0"/>
              <a:t>, so the </a:t>
            </a:r>
            <a:r>
              <a:rPr lang="en-US" smtClean="0">
                <a:solidFill>
                  <a:srgbClr val="00B050"/>
                </a:solidFill>
              </a:rPr>
              <a:t>piston</a:t>
            </a:r>
            <a:r>
              <a:rPr lang="en-US" smtClean="0"/>
              <a:t> will pick up momentum from this “gas” at rate 2</a:t>
            </a:r>
            <a:r>
              <a:rPr lang="en-US" i="1" smtClean="0"/>
              <a:t>mv</a:t>
            </a:r>
            <a:r>
              <a:rPr lang="en-US" smtClean="0"/>
              <a:t> x </a:t>
            </a:r>
            <a:r>
              <a:rPr lang="en-US" i="1" smtClean="0"/>
              <a:t>v</a:t>
            </a:r>
            <a:r>
              <a:rPr lang="en-US" smtClean="0"/>
              <a:t>/2</a:t>
            </a:r>
            <a:r>
              <a:rPr lang="en-US" i="1" smtClean="0"/>
              <a:t>L</a:t>
            </a:r>
            <a:r>
              <a:rPr lang="en-US" smtClean="0"/>
              <a:t> per second. </a:t>
            </a:r>
          </a:p>
          <a:p>
            <a:r>
              <a:rPr lang="en-US" smtClean="0">
                <a:solidFill>
                  <a:srgbClr val="FFFF00"/>
                </a:solidFill>
              </a:rPr>
              <a:t>Force from gas on piston:</a:t>
            </a:r>
          </a:p>
          <a:p>
            <a:pPr>
              <a:buNone/>
            </a:pPr>
            <a:r>
              <a:rPr lang="en-US" smtClean="0">
                <a:solidFill>
                  <a:srgbClr val="FFFF00"/>
                </a:solidFill>
              </a:rPr>
              <a:t>	 </a:t>
            </a:r>
            <a:r>
              <a:rPr lang="en-US" i="1" smtClean="0">
                <a:solidFill>
                  <a:srgbClr val="FFFF00"/>
                </a:solidFill>
              </a:rPr>
              <a:t>F </a:t>
            </a:r>
            <a:r>
              <a:rPr lang="en-US" smtClean="0">
                <a:solidFill>
                  <a:srgbClr val="FFFF00"/>
                </a:solidFill>
              </a:rPr>
              <a:t>= rate of change of momentum = </a:t>
            </a:r>
            <a:r>
              <a:rPr lang="en-US" i="1" smtClean="0">
                <a:solidFill>
                  <a:srgbClr val="FFFF00"/>
                </a:solidFill>
              </a:rPr>
              <a:t>mv</a:t>
            </a:r>
            <a:r>
              <a:rPr lang="en-US" baseline="30000" smtClean="0">
                <a:solidFill>
                  <a:srgbClr val="FFFF00"/>
                </a:solidFill>
              </a:rPr>
              <a:t>2</a:t>
            </a:r>
            <a:r>
              <a:rPr lang="en-US" smtClean="0">
                <a:solidFill>
                  <a:srgbClr val="FFFF00"/>
                </a:solidFill>
              </a:rPr>
              <a:t>/</a:t>
            </a:r>
            <a:r>
              <a:rPr lang="en-US" i="1" smtClean="0">
                <a:solidFill>
                  <a:srgbClr val="FFFF00"/>
                </a:solidFill>
              </a:rPr>
              <a:t>L</a:t>
            </a:r>
            <a:r>
              <a:rPr lang="en-US" smtClean="0">
                <a:solidFill>
                  <a:srgbClr val="FFFF00"/>
                </a:solidFill>
              </a:rPr>
              <a:t>.  An equal opposite force must be supplied from outside to keep the piston at rest.</a:t>
            </a:r>
          </a:p>
          <a:p>
            <a:r>
              <a:rPr lang="en-US" smtClean="0">
                <a:solidFill>
                  <a:srgbClr val="FFFF00"/>
                </a:solidFill>
                <a:hlinkClick r:id="rId3"/>
              </a:rPr>
              <a:t>Animation!</a:t>
            </a:r>
            <a:endParaRPr lang="en-US">
              <a:solidFill>
                <a:srgbClr val="FFFF00"/>
              </a:solidFill>
            </a:endParaRPr>
          </a:p>
        </p:txBody>
      </p:sp>
      <p:sp>
        <p:nvSpPr>
          <p:cNvPr id="4" name="Content Placeholder 3"/>
          <p:cNvSpPr>
            <a:spLocks noGrp="1"/>
          </p:cNvSpPr>
          <p:nvPr>
            <p:ph sz="half" idx="2"/>
          </p:nvPr>
        </p:nvSpPr>
        <p:spPr>
          <a:xfrm>
            <a:off x="5562600" y="1600200"/>
            <a:ext cx="3124200" cy="4525963"/>
          </a:xfrm>
        </p:spPr>
        <p:txBody>
          <a:bodyPr>
            <a:normAutofit fontScale="92500" lnSpcReduction="10000"/>
          </a:bodyPr>
          <a:lstStyle/>
          <a:p>
            <a:r>
              <a:rPr lang="en-US" smtClean="0">
                <a:solidFill>
                  <a:schemeClr val="bg2">
                    <a:lumMod val="50000"/>
                  </a:schemeClr>
                </a:solidFill>
              </a:rPr>
              <a:t>V</a:t>
            </a:r>
            <a:r>
              <a:rPr lang="en-US" smtClean="0"/>
              <a:t>  </a:t>
            </a:r>
            <a:endParaRPr lang="en-US"/>
          </a:p>
        </p:txBody>
      </p:sp>
      <p:grpSp>
        <p:nvGrpSpPr>
          <p:cNvPr id="21" name="Group 20"/>
          <p:cNvGrpSpPr/>
          <p:nvPr/>
        </p:nvGrpSpPr>
        <p:grpSpPr>
          <a:xfrm>
            <a:off x="5791200" y="1295403"/>
            <a:ext cx="3048000" cy="5147075"/>
            <a:chOff x="5830389" y="1295403"/>
            <a:chExt cx="3048000" cy="5147075"/>
          </a:xfrm>
        </p:grpSpPr>
        <p:sp>
          <p:nvSpPr>
            <p:cNvPr id="6" name="Rectangle 5"/>
            <p:cNvSpPr/>
            <p:nvPr/>
          </p:nvSpPr>
          <p:spPr>
            <a:xfrm>
              <a:off x="7162800" y="1600200"/>
              <a:ext cx="304800" cy="3962400"/>
            </a:xfrm>
            <a:prstGeom prst="rect">
              <a:avLst/>
            </a:prstGeom>
            <a:solidFill>
              <a:schemeClr val="bg1"/>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252063" y="45720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rot="5400000" flipH="1" flipV="1">
              <a:off x="6781800" y="3886200"/>
              <a:ext cx="1066800" cy="158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980112" y="3771900"/>
              <a:ext cx="3582988" cy="1588"/>
            </a:xfrm>
            <a:prstGeom prst="straightConnector1">
              <a:avLst/>
            </a:prstGeom>
            <a:ln w="22225">
              <a:solidFill>
                <a:schemeClr val="bg2">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08074" y="3638490"/>
              <a:ext cx="533400" cy="400110"/>
            </a:xfrm>
            <a:prstGeom prst="rect">
              <a:avLst/>
            </a:prstGeom>
            <a:noFill/>
          </p:spPr>
          <p:txBody>
            <a:bodyPr wrap="square" rtlCol="0">
              <a:spAutoFit/>
            </a:bodyPr>
            <a:lstStyle/>
            <a:p>
              <a:r>
                <a:rPr lang="en-US" sz="2000" i="1" smtClean="0"/>
                <a:t>v</a:t>
              </a:r>
              <a:endParaRPr lang="en-US" sz="2000" i="1"/>
            </a:p>
          </p:txBody>
        </p:sp>
        <p:sp>
          <p:nvSpPr>
            <p:cNvPr id="14" name="TextBox 13"/>
            <p:cNvSpPr txBox="1"/>
            <p:nvPr/>
          </p:nvSpPr>
          <p:spPr>
            <a:xfrm>
              <a:off x="7837715" y="3270071"/>
              <a:ext cx="533400" cy="400110"/>
            </a:xfrm>
            <a:prstGeom prst="rect">
              <a:avLst/>
            </a:prstGeom>
            <a:noFill/>
          </p:spPr>
          <p:txBody>
            <a:bodyPr wrap="square" rtlCol="0">
              <a:spAutoFit/>
            </a:bodyPr>
            <a:lstStyle/>
            <a:p>
              <a:r>
                <a:rPr lang="en-US" sz="2000" i="1" smtClean="0"/>
                <a:t>L</a:t>
              </a:r>
              <a:endParaRPr lang="en-US" sz="2000" i="1"/>
            </a:p>
          </p:txBody>
        </p:sp>
        <p:sp>
          <p:nvSpPr>
            <p:cNvPr id="15" name="TextBox 14"/>
            <p:cNvSpPr txBox="1"/>
            <p:nvPr/>
          </p:nvSpPr>
          <p:spPr>
            <a:xfrm>
              <a:off x="5830389" y="5734592"/>
              <a:ext cx="3048000" cy="707886"/>
            </a:xfrm>
            <a:prstGeom prst="rect">
              <a:avLst/>
            </a:prstGeom>
            <a:noFill/>
            <a:ln w="25400">
              <a:solidFill>
                <a:srgbClr val="FF0000"/>
              </a:solidFill>
            </a:ln>
          </p:spPr>
          <p:txBody>
            <a:bodyPr wrap="square" rtlCol="0">
              <a:spAutoFit/>
            </a:bodyPr>
            <a:lstStyle/>
            <a:p>
              <a:r>
                <a:rPr lang="en-US" sz="2000" smtClean="0"/>
                <a:t>1-D gas:  molecule bounces between ends of cylinder.</a:t>
              </a:r>
              <a:endParaRPr lang="en-US" sz="2000"/>
            </a:p>
          </p:txBody>
        </p:sp>
        <p:sp>
          <p:nvSpPr>
            <p:cNvPr id="18" name="Rectangle 17"/>
            <p:cNvSpPr/>
            <p:nvPr/>
          </p:nvSpPr>
          <p:spPr>
            <a:xfrm>
              <a:off x="7192054" y="1833555"/>
              <a:ext cx="256032" cy="152400"/>
            </a:xfrm>
            <a:prstGeom prst="rect">
              <a:avLst/>
            </a:prstGeom>
            <a:gradFill flip="none" rotWithShape="1">
              <a:gsLst>
                <a:gs pos="0">
                  <a:srgbClr val="00B050"/>
                </a:gs>
                <a:gs pos="50000">
                  <a:schemeClr val="accent1">
                    <a:tint val="44500"/>
                    <a:satMod val="160000"/>
                  </a:schemeClr>
                </a:gs>
                <a:gs pos="100000">
                  <a:schemeClr val="accent1">
                    <a:tint val="23500"/>
                    <a:satMod val="160000"/>
                  </a:schemeClr>
                </a:gs>
              </a:gsLst>
              <a:lin ang="10800000" scaled="1"/>
              <a:tileRect/>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a:stCxn id="18" idx="0"/>
            </p:cNvCxnSpPr>
            <p:nvPr/>
          </p:nvCxnSpPr>
          <p:spPr>
            <a:xfrm rot="5400000" flipH="1" flipV="1">
              <a:off x="7055090" y="1560383"/>
              <a:ext cx="538153" cy="819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Molecule in a Two-Dimensional Box</a:t>
            </a:r>
            <a:endParaRPr lang="en-US">
              <a:solidFill>
                <a:srgbClr val="FFFF00"/>
              </a:solidFill>
            </a:endParaRPr>
          </a:p>
        </p:txBody>
      </p:sp>
      <p:sp>
        <p:nvSpPr>
          <p:cNvPr id="3" name="Content Placeholder 2"/>
          <p:cNvSpPr>
            <a:spLocks noGrp="1"/>
          </p:cNvSpPr>
          <p:nvPr>
            <p:ph sz="half" idx="1"/>
          </p:nvPr>
        </p:nvSpPr>
        <p:spPr>
          <a:xfrm>
            <a:off x="304800" y="1447800"/>
            <a:ext cx="4800600" cy="5105400"/>
          </a:xfrm>
        </p:spPr>
        <p:txBody>
          <a:bodyPr>
            <a:normAutofit fontScale="92500"/>
          </a:bodyPr>
          <a:lstStyle/>
          <a:p>
            <a:r>
              <a:rPr lang="en-US" smtClean="0"/>
              <a:t>Assume perfectly elastic collisions with all walls.</a:t>
            </a:r>
          </a:p>
          <a:p>
            <a:r>
              <a:rPr lang="en-US" smtClean="0"/>
              <a:t>The molecule will follow a </a:t>
            </a:r>
            <a:r>
              <a:rPr lang="en-US" smtClean="0">
                <a:solidFill>
                  <a:srgbClr val="FFFF00"/>
                </a:solidFill>
              </a:rPr>
              <a:t>zigzag</a:t>
            </a:r>
            <a:r>
              <a:rPr lang="en-US" smtClean="0"/>
              <a:t> path, the time between collisions with the same end, say the end at </a:t>
            </a:r>
            <a:r>
              <a:rPr lang="en-US" i="1" smtClean="0"/>
              <a:t>x</a:t>
            </a:r>
            <a:r>
              <a:rPr lang="en-US" smtClean="0"/>
              <a:t> = </a:t>
            </a:r>
            <a:r>
              <a:rPr lang="en-US" i="1" smtClean="0"/>
              <a:t>L</a:t>
            </a:r>
            <a:r>
              <a:rPr lang="en-US" smtClean="0"/>
              <a:t>,  is now 2</a:t>
            </a:r>
            <a:r>
              <a:rPr lang="en-US" i="1" smtClean="0"/>
              <a:t>L</a:t>
            </a:r>
            <a:r>
              <a:rPr lang="en-US" smtClean="0"/>
              <a:t>/</a:t>
            </a:r>
            <a:r>
              <a:rPr lang="en-US" i="1" smtClean="0"/>
              <a:t>v</a:t>
            </a:r>
            <a:r>
              <a:rPr lang="en-US" i="1" baseline="-25000" smtClean="0"/>
              <a:t>x</a:t>
            </a:r>
            <a:r>
              <a:rPr lang="en-US" smtClean="0"/>
              <a:t>, and the momentum transferred per collision is 2</a:t>
            </a:r>
            <a:r>
              <a:rPr lang="en-US" i="1" smtClean="0"/>
              <a:t>mv</a:t>
            </a:r>
            <a:r>
              <a:rPr lang="en-US" i="1" baseline="-25000" smtClean="0"/>
              <a:t>x</a:t>
            </a:r>
            <a:r>
              <a:rPr lang="en-US" i="1" smtClean="0"/>
              <a:t>, so </a:t>
            </a:r>
            <a:r>
              <a:rPr lang="en-US" smtClean="0"/>
              <a:t>the average force on the end is </a:t>
            </a:r>
            <a:r>
              <a:rPr lang="en-US" i="1" smtClean="0"/>
              <a:t>mv</a:t>
            </a:r>
            <a:r>
              <a:rPr lang="en-US" i="1" baseline="-25000" smtClean="0"/>
              <a:t>x</a:t>
            </a:r>
            <a:r>
              <a:rPr lang="en-US" baseline="30000" smtClean="0"/>
              <a:t>2</a:t>
            </a:r>
            <a:r>
              <a:rPr lang="en-US" smtClean="0"/>
              <a:t>/</a:t>
            </a:r>
            <a:r>
              <a:rPr lang="en-US" i="1" smtClean="0"/>
              <a:t>L</a:t>
            </a:r>
            <a:r>
              <a:rPr lang="en-US" smtClean="0"/>
              <a:t>.   </a:t>
            </a:r>
          </a:p>
          <a:p>
            <a:r>
              <a:rPr lang="en-US" smtClean="0">
                <a:solidFill>
                  <a:srgbClr val="FFFF00"/>
                </a:solidFill>
              </a:rPr>
              <a:t>This will still hold good in </a:t>
            </a:r>
            <a:r>
              <a:rPr lang="en-US" i="1" smtClean="0">
                <a:solidFill>
                  <a:srgbClr val="FFFF00"/>
                </a:solidFill>
              </a:rPr>
              <a:t>three</a:t>
            </a:r>
            <a:r>
              <a:rPr lang="en-US" smtClean="0">
                <a:solidFill>
                  <a:srgbClr val="FFFF00"/>
                </a:solidFill>
              </a:rPr>
              <a:t> dimensions.</a:t>
            </a:r>
            <a:endParaRPr lang="en-US">
              <a:solidFill>
                <a:srgbClr val="FFFF00"/>
              </a:solidFill>
            </a:endParaRPr>
          </a:p>
        </p:txBody>
      </p:sp>
      <p:sp>
        <p:nvSpPr>
          <p:cNvPr id="4" name="Content Placeholder 3"/>
          <p:cNvSpPr>
            <a:spLocks noGrp="1"/>
          </p:cNvSpPr>
          <p:nvPr>
            <p:ph sz="half" idx="2"/>
          </p:nvPr>
        </p:nvSpPr>
        <p:spPr>
          <a:xfrm>
            <a:off x="5410200" y="1676400"/>
            <a:ext cx="3124200" cy="4525963"/>
          </a:xfrm>
        </p:spPr>
        <p:txBody>
          <a:bodyPr>
            <a:normAutofit fontScale="92500"/>
          </a:bodyPr>
          <a:lstStyle/>
          <a:p>
            <a:r>
              <a:rPr lang="en-US" smtClean="0">
                <a:solidFill>
                  <a:schemeClr val="bg2">
                    <a:lumMod val="50000"/>
                  </a:schemeClr>
                </a:solidFill>
              </a:rPr>
              <a:t>a</a:t>
            </a:r>
            <a:endParaRPr lang="en-US">
              <a:solidFill>
                <a:schemeClr val="bg2">
                  <a:lumMod val="50000"/>
                </a:schemeClr>
              </a:solidFill>
            </a:endParaRPr>
          </a:p>
        </p:txBody>
      </p:sp>
      <p:grpSp>
        <p:nvGrpSpPr>
          <p:cNvPr id="39" name="Group 38"/>
          <p:cNvGrpSpPr/>
          <p:nvPr/>
        </p:nvGrpSpPr>
        <p:grpSpPr>
          <a:xfrm>
            <a:off x="5577841" y="1829594"/>
            <a:ext cx="3261359" cy="3192590"/>
            <a:chOff x="5577841" y="1829594"/>
            <a:chExt cx="3261359" cy="3192590"/>
          </a:xfrm>
        </p:grpSpPr>
        <p:grpSp>
          <p:nvGrpSpPr>
            <p:cNvPr id="31" name="Group 30"/>
            <p:cNvGrpSpPr/>
            <p:nvPr/>
          </p:nvGrpSpPr>
          <p:grpSpPr>
            <a:xfrm>
              <a:off x="5867400" y="2514599"/>
              <a:ext cx="2590800" cy="2507585"/>
              <a:chOff x="5715000" y="2514599"/>
              <a:chExt cx="2590800" cy="2507585"/>
            </a:xfrm>
          </p:grpSpPr>
          <p:grpSp>
            <p:nvGrpSpPr>
              <p:cNvPr id="21" name="Group 20"/>
              <p:cNvGrpSpPr/>
              <p:nvPr/>
            </p:nvGrpSpPr>
            <p:grpSpPr>
              <a:xfrm>
                <a:off x="5715000" y="2514599"/>
                <a:ext cx="2590800" cy="1752601"/>
                <a:chOff x="5715000" y="2514599"/>
                <a:chExt cx="2590800" cy="1752601"/>
              </a:xfrm>
            </p:grpSpPr>
            <p:sp>
              <p:nvSpPr>
                <p:cNvPr id="5" name="Rectangle 4"/>
                <p:cNvSpPr/>
                <p:nvPr/>
              </p:nvSpPr>
              <p:spPr>
                <a:xfrm>
                  <a:off x="5715000" y="2514600"/>
                  <a:ext cx="2590800" cy="1676400"/>
                </a:xfrm>
                <a:prstGeom prst="rect">
                  <a:avLst/>
                </a:prstGeom>
                <a:solidFill>
                  <a:schemeClr val="bg1"/>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028507" y="3492137"/>
                  <a:ext cx="109728" cy="10972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flipH="1" flipV="1">
                  <a:off x="5850853" y="2770632"/>
                  <a:ext cx="990600" cy="4785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flipH="1" flipV="1">
                  <a:off x="6909377" y="2990523"/>
                  <a:ext cx="1643745" cy="7833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V="1">
                  <a:off x="6351595" y="2944804"/>
                  <a:ext cx="1643745" cy="7833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V="1">
                  <a:off x="8077200" y="2590800"/>
                  <a:ext cx="304800" cy="152400"/>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7260553" y="3152721"/>
                  <a:ext cx="1397726" cy="678832"/>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V="1">
                  <a:off x="6122996" y="2944804"/>
                  <a:ext cx="1643745" cy="7833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5497068" y="2961132"/>
                  <a:ext cx="1752600" cy="8595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grpSp>
          <p:cxnSp>
            <p:nvCxnSpPr>
              <p:cNvPr id="23" name="Straight Arrow Connector 22"/>
              <p:cNvCxnSpPr/>
              <p:nvPr/>
            </p:nvCxnSpPr>
            <p:spPr>
              <a:xfrm rot="5400000" flipH="1" flipV="1">
                <a:off x="6448478" y="3190166"/>
                <a:ext cx="20465" cy="698429"/>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791200" y="4572000"/>
                <a:ext cx="2514600" cy="1588"/>
              </a:xfrm>
              <a:prstGeom prst="straightConnector1">
                <a:avLst/>
              </a:prstGeom>
              <a:ln w="25400">
                <a:solidFill>
                  <a:schemeClr val="bg2">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927671" y="4622074"/>
                <a:ext cx="533400" cy="400110"/>
              </a:xfrm>
              <a:prstGeom prst="rect">
                <a:avLst/>
              </a:prstGeom>
              <a:noFill/>
            </p:spPr>
            <p:txBody>
              <a:bodyPr wrap="square" rtlCol="0">
                <a:spAutoFit/>
              </a:bodyPr>
              <a:lstStyle/>
              <a:p>
                <a:r>
                  <a:rPr lang="en-US" sz="2000" i="1" smtClean="0"/>
                  <a:t>L</a:t>
                </a:r>
                <a:endParaRPr lang="en-US" sz="2000" i="1"/>
              </a:p>
            </p:txBody>
          </p:sp>
          <p:sp>
            <p:nvSpPr>
              <p:cNvPr id="27" name="TextBox 26"/>
              <p:cNvSpPr txBox="1"/>
              <p:nvPr/>
            </p:nvSpPr>
            <p:spPr>
              <a:xfrm>
                <a:off x="6263641" y="3413759"/>
                <a:ext cx="533400" cy="400110"/>
              </a:xfrm>
              <a:prstGeom prst="rect">
                <a:avLst/>
              </a:prstGeom>
              <a:noFill/>
            </p:spPr>
            <p:txBody>
              <a:bodyPr wrap="square" rtlCol="0">
                <a:spAutoFit/>
              </a:bodyPr>
              <a:lstStyle/>
              <a:p>
                <a:r>
                  <a:rPr lang="en-US" sz="2000" i="1" smtClean="0">
                    <a:solidFill>
                      <a:srgbClr val="000000"/>
                    </a:solidFill>
                  </a:rPr>
                  <a:t>v</a:t>
                </a:r>
                <a:r>
                  <a:rPr lang="en-US" sz="2000" i="1" baseline="-25000" smtClean="0">
                    <a:solidFill>
                      <a:srgbClr val="000000"/>
                    </a:solidFill>
                  </a:rPr>
                  <a:t>x</a:t>
                </a:r>
                <a:endParaRPr lang="en-US" sz="2000" i="1" baseline="-25000">
                  <a:solidFill>
                    <a:srgbClr val="000000"/>
                  </a:solidFill>
                </a:endParaRPr>
              </a:p>
            </p:txBody>
          </p:sp>
          <p:sp>
            <p:nvSpPr>
              <p:cNvPr id="28" name="TextBox 27"/>
              <p:cNvSpPr txBox="1"/>
              <p:nvPr/>
            </p:nvSpPr>
            <p:spPr>
              <a:xfrm>
                <a:off x="5745482" y="2880359"/>
                <a:ext cx="533400" cy="400110"/>
              </a:xfrm>
              <a:prstGeom prst="rect">
                <a:avLst/>
              </a:prstGeom>
              <a:noFill/>
            </p:spPr>
            <p:txBody>
              <a:bodyPr wrap="square" rtlCol="0">
                <a:spAutoFit/>
              </a:bodyPr>
              <a:lstStyle/>
              <a:p>
                <a:r>
                  <a:rPr lang="en-US" sz="2000" i="1" smtClean="0">
                    <a:solidFill>
                      <a:srgbClr val="000000"/>
                    </a:solidFill>
                  </a:rPr>
                  <a:t>v</a:t>
                </a:r>
                <a:r>
                  <a:rPr lang="en-US" sz="2000" i="1" baseline="-25000" smtClean="0">
                    <a:solidFill>
                      <a:srgbClr val="000000"/>
                    </a:solidFill>
                  </a:rPr>
                  <a:t>y</a:t>
                </a:r>
                <a:endParaRPr lang="en-US" sz="2000" i="1" baseline="-25000">
                  <a:solidFill>
                    <a:srgbClr val="000000"/>
                  </a:solidFill>
                </a:endParaRPr>
              </a:p>
            </p:txBody>
          </p:sp>
          <p:cxnSp>
            <p:nvCxnSpPr>
              <p:cNvPr id="30" name="Straight Arrow Connector 29"/>
              <p:cNvCxnSpPr>
                <a:stCxn id="6" idx="0"/>
              </p:cNvCxnSpPr>
              <p:nvPr/>
            </p:nvCxnSpPr>
            <p:spPr>
              <a:xfrm rot="5400000" flipH="1" flipV="1">
                <a:off x="5715217" y="3111355"/>
                <a:ext cx="748937" cy="12629"/>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cxnSp>
          <p:nvCxnSpPr>
            <p:cNvPr id="33" name="Straight Arrow Connector 32"/>
            <p:cNvCxnSpPr/>
            <p:nvPr/>
          </p:nvCxnSpPr>
          <p:spPr>
            <a:xfrm>
              <a:off x="5867400" y="4204063"/>
              <a:ext cx="2971800" cy="1588"/>
            </a:xfrm>
            <a:prstGeom prst="straightConnector1">
              <a:avLst/>
            </a:prstGeom>
            <a:ln w="25400">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flipH="1" flipV="1">
              <a:off x="4686300" y="3009900"/>
              <a:ext cx="2362200" cy="1588"/>
            </a:xfrm>
            <a:prstGeom prst="straightConnector1">
              <a:avLst/>
            </a:prstGeom>
            <a:ln w="25400">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590904" y="4112622"/>
              <a:ext cx="381000" cy="400110"/>
            </a:xfrm>
            <a:prstGeom prst="rect">
              <a:avLst/>
            </a:prstGeom>
            <a:noFill/>
          </p:spPr>
          <p:txBody>
            <a:bodyPr wrap="square" rtlCol="0">
              <a:spAutoFit/>
            </a:bodyPr>
            <a:lstStyle/>
            <a:p>
              <a:r>
                <a:rPr lang="en-US" sz="2000" smtClean="0"/>
                <a:t>0</a:t>
              </a:r>
              <a:endParaRPr lang="en-US" sz="2000"/>
            </a:p>
          </p:txBody>
        </p:sp>
        <p:sp>
          <p:nvSpPr>
            <p:cNvPr id="37" name="TextBox 36"/>
            <p:cNvSpPr txBox="1"/>
            <p:nvPr/>
          </p:nvSpPr>
          <p:spPr>
            <a:xfrm>
              <a:off x="8421189" y="4151811"/>
              <a:ext cx="381000" cy="400110"/>
            </a:xfrm>
            <a:prstGeom prst="rect">
              <a:avLst/>
            </a:prstGeom>
            <a:noFill/>
          </p:spPr>
          <p:txBody>
            <a:bodyPr wrap="square" rtlCol="0">
              <a:spAutoFit/>
            </a:bodyPr>
            <a:lstStyle/>
            <a:p>
              <a:r>
                <a:rPr lang="en-US" sz="2000" i="1" smtClean="0"/>
                <a:t>x</a:t>
              </a:r>
              <a:endParaRPr lang="en-US" sz="2000" i="1"/>
            </a:p>
          </p:txBody>
        </p:sp>
        <p:sp>
          <p:nvSpPr>
            <p:cNvPr id="38" name="TextBox 37"/>
            <p:cNvSpPr txBox="1"/>
            <p:nvPr/>
          </p:nvSpPr>
          <p:spPr>
            <a:xfrm>
              <a:off x="5577841" y="2002970"/>
              <a:ext cx="381000" cy="400110"/>
            </a:xfrm>
            <a:prstGeom prst="rect">
              <a:avLst/>
            </a:prstGeom>
            <a:noFill/>
          </p:spPr>
          <p:txBody>
            <a:bodyPr wrap="square" rtlCol="0">
              <a:spAutoFit/>
            </a:bodyPr>
            <a:lstStyle/>
            <a:p>
              <a:r>
                <a:rPr lang="en-US" sz="2000" i="1" smtClean="0"/>
                <a:t>y</a:t>
              </a:r>
              <a:endParaRPr lang="en-US" sz="2000" i="1"/>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391400" cy="1143000"/>
          </a:xfrm>
        </p:spPr>
        <p:txBody>
          <a:bodyPr/>
          <a:lstStyle/>
          <a:p>
            <a:pPr algn="l"/>
            <a:r>
              <a:rPr lang="en-US" i="1" smtClean="0">
                <a:solidFill>
                  <a:srgbClr val="FFFF00"/>
                </a:solidFill>
              </a:rPr>
              <a:t>N</a:t>
            </a:r>
            <a:r>
              <a:rPr lang="en-US" smtClean="0">
                <a:solidFill>
                  <a:srgbClr val="FFFF00"/>
                </a:solidFill>
              </a:rPr>
              <a:t> Molecules in an </a:t>
            </a:r>
            <a:r>
              <a:rPr lang="en-US" i="1" smtClean="0">
                <a:solidFill>
                  <a:srgbClr val="FFFF00"/>
                </a:solidFill>
              </a:rPr>
              <a:t>L </a:t>
            </a:r>
            <a:r>
              <a:rPr lang="en-US" smtClean="0">
                <a:solidFill>
                  <a:srgbClr val="FFFF00"/>
                </a:solidFill>
              </a:rPr>
              <a:t>x </a:t>
            </a:r>
            <a:r>
              <a:rPr lang="en-US" i="1" smtClean="0">
                <a:solidFill>
                  <a:srgbClr val="FFFF00"/>
                </a:solidFill>
              </a:rPr>
              <a:t>L </a:t>
            </a:r>
            <a:r>
              <a:rPr lang="en-US" smtClean="0">
                <a:solidFill>
                  <a:srgbClr val="FFFF00"/>
                </a:solidFill>
              </a:rPr>
              <a:t>x </a:t>
            </a:r>
            <a:r>
              <a:rPr lang="en-US" i="1" smtClean="0">
                <a:solidFill>
                  <a:srgbClr val="FFFF00"/>
                </a:solidFill>
              </a:rPr>
              <a:t>L</a:t>
            </a:r>
            <a:r>
              <a:rPr lang="en-US" smtClean="0">
                <a:solidFill>
                  <a:srgbClr val="FFFF00"/>
                </a:solidFill>
              </a:rPr>
              <a:t> Cube  </a:t>
            </a:r>
            <a:endParaRPr lang="en-US"/>
          </a:p>
        </p:txBody>
      </p:sp>
      <p:sp>
        <p:nvSpPr>
          <p:cNvPr id="3" name="Content Placeholder 2"/>
          <p:cNvSpPr>
            <a:spLocks noGrp="1"/>
          </p:cNvSpPr>
          <p:nvPr>
            <p:ph idx="1"/>
          </p:nvPr>
        </p:nvSpPr>
        <p:spPr>
          <a:xfrm>
            <a:off x="381000" y="1905000"/>
            <a:ext cx="8229600" cy="4267200"/>
          </a:xfrm>
        </p:spPr>
        <p:txBody>
          <a:bodyPr/>
          <a:lstStyle/>
          <a:p>
            <a:r>
              <a:rPr lang="en-US" smtClean="0"/>
              <a:t>Assume first that we have a very large number </a:t>
            </a:r>
            <a:r>
              <a:rPr lang="en-US" i="1" smtClean="0"/>
              <a:t>N</a:t>
            </a:r>
            <a:r>
              <a:rPr lang="en-US" smtClean="0"/>
              <a:t> of molecules bouncing around, so small that they don’t hit each other, each follows its own zigzag path.</a:t>
            </a:r>
          </a:p>
          <a:p>
            <a:r>
              <a:rPr lang="en-US" smtClean="0"/>
              <a:t> The force on the right-hand wall at </a:t>
            </a:r>
            <a:r>
              <a:rPr lang="en-US" i="1" smtClean="0"/>
              <a:t>x</a:t>
            </a:r>
            <a:r>
              <a:rPr lang="en-US" smtClean="0"/>
              <a:t> = </a:t>
            </a:r>
            <a:r>
              <a:rPr lang="en-US" i="1" smtClean="0"/>
              <a:t>L</a:t>
            </a:r>
            <a:r>
              <a:rPr lang="en-US" smtClean="0"/>
              <a:t> is just the sum of the forces from each one, so</a:t>
            </a:r>
          </a:p>
          <a:p>
            <a:pPr algn="ctr"/>
            <a:r>
              <a:rPr lang="en-US" i="1" smtClean="0">
                <a:solidFill>
                  <a:srgbClr val="FFFF00"/>
                </a:solidFill>
              </a:rPr>
              <a:t>F</a:t>
            </a:r>
            <a:r>
              <a:rPr lang="en-US" smtClean="0">
                <a:solidFill>
                  <a:srgbClr val="FFFF00"/>
                </a:solidFill>
              </a:rPr>
              <a:t> = </a:t>
            </a:r>
            <a:r>
              <a:rPr lang="en-US" i="1" smtClean="0">
                <a:solidFill>
                  <a:srgbClr val="FFFF00"/>
                </a:solidFill>
              </a:rPr>
              <a:t>mv</a:t>
            </a:r>
            <a:r>
              <a:rPr lang="en-US" i="1" baseline="-25000" smtClean="0">
                <a:solidFill>
                  <a:srgbClr val="FFFF00"/>
                </a:solidFill>
              </a:rPr>
              <a:t>x</a:t>
            </a:r>
            <a:r>
              <a:rPr lang="en-US" baseline="-25000" smtClean="0">
                <a:solidFill>
                  <a:srgbClr val="FFFF00"/>
                </a:solidFill>
              </a:rPr>
              <a:t>1</a:t>
            </a:r>
            <a:r>
              <a:rPr lang="en-US" baseline="30000" smtClean="0">
                <a:solidFill>
                  <a:srgbClr val="FFFF00"/>
                </a:solidFill>
              </a:rPr>
              <a:t>2</a:t>
            </a:r>
            <a:r>
              <a:rPr lang="en-US" smtClean="0">
                <a:solidFill>
                  <a:srgbClr val="FFFF00"/>
                </a:solidFill>
              </a:rPr>
              <a:t>/</a:t>
            </a:r>
            <a:r>
              <a:rPr lang="en-US" i="1" smtClean="0">
                <a:solidFill>
                  <a:srgbClr val="FFFF00"/>
                </a:solidFill>
              </a:rPr>
              <a:t>L </a:t>
            </a:r>
            <a:r>
              <a:rPr lang="en-US" smtClean="0">
                <a:solidFill>
                  <a:srgbClr val="FFFF00"/>
                </a:solidFill>
              </a:rPr>
              <a:t>+</a:t>
            </a:r>
            <a:r>
              <a:rPr lang="en-US" i="1" smtClean="0">
                <a:solidFill>
                  <a:srgbClr val="FFFF00"/>
                </a:solidFill>
              </a:rPr>
              <a:t>mv</a:t>
            </a:r>
            <a:r>
              <a:rPr lang="en-US" i="1" baseline="-25000" smtClean="0">
                <a:solidFill>
                  <a:srgbClr val="FFFF00"/>
                </a:solidFill>
              </a:rPr>
              <a:t>x</a:t>
            </a:r>
            <a:r>
              <a:rPr lang="en-US" baseline="-25000" smtClean="0">
                <a:solidFill>
                  <a:srgbClr val="FFFF00"/>
                </a:solidFill>
              </a:rPr>
              <a:t>2</a:t>
            </a:r>
            <a:r>
              <a:rPr lang="en-US" baseline="30000" smtClean="0">
                <a:solidFill>
                  <a:srgbClr val="FFFF00"/>
                </a:solidFill>
              </a:rPr>
              <a:t>2</a:t>
            </a:r>
            <a:r>
              <a:rPr lang="en-US" smtClean="0">
                <a:solidFill>
                  <a:srgbClr val="FFFF00"/>
                </a:solidFill>
              </a:rPr>
              <a:t>/</a:t>
            </a:r>
            <a:r>
              <a:rPr lang="en-US" i="1" smtClean="0">
                <a:solidFill>
                  <a:srgbClr val="FFFF00"/>
                </a:solidFill>
              </a:rPr>
              <a:t>L </a:t>
            </a:r>
            <a:r>
              <a:rPr lang="en-US" smtClean="0">
                <a:solidFill>
                  <a:srgbClr val="FFFF00"/>
                </a:solidFill>
              </a:rPr>
              <a:t>+</a:t>
            </a:r>
            <a:r>
              <a:rPr lang="en-US" i="1" smtClean="0">
                <a:solidFill>
                  <a:srgbClr val="FFFF00"/>
                </a:solidFill>
              </a:rPr>
              <a:t>mv</a:t>
            </a:r>
            <a:r>
              <a:rPr lang="en-US" i="1" baseline="-25000" smtClean="0">
                <a:solidFill>
                  <a:srgbClr val="FFFF00"/>
                </a:solidFill>
              </a:rPr>
              <a:t>x</a:t>
            </a:r>
            <a:r>
              <a:rPr lang="en-US" baseline="-25000" smtClean="0">
                <a:solidFill>
                  <a:srgbClr val="FFFF00"/>
                </a:solidFill>
              </a:rPr>
              <a:t>3</a:t>
            </a:r>
            <a:r>
              <a:rPr lang="en-US" baseline="30000" smtClean="0">
                <a:solidFill>
                  <a:srgbClr val="FFFF00"/>
                </a:solidFill>
              </a:rPr>
              <a:t>2</a:t>
            </a:r>
            <a:r>
              <a:rPr lang="en-US" smtClean="0">
                <a:solidFill>
                  <a:srgbClr val="FFFF00"/>
                </a:solidFill>
              </a:rPr>
              <a:t>/</a:t>
            </a:r>
            <a:r>
              <a:rPr lang="en-US" i="1" smtClean="0">
                <a:solidFill>
                  <a:srgbClr val="FFFF00"/>
                </a:solidFill>
              </a:rPr>
              <a:t>L </a:t>
            </a:r>
            <a:r>
              <a:rPr lang="en-US" smtClean="0">
                <a:solidFill>
                  <a:srgbClr val="FFFF00"/>
                </a:solidFill>
              </a:rPr>
              <a:t>+ … + </a:t>
            </a:r>
            <a:r>
              <a:rPr lang="en-US" i="1" smtClean="0">
                <a:solidFill>
                  <a:srgbClr val="FFFF00"/>
                </a:solidFill>
              </a:rPr>
              <a:t>mv</a:t>
            </a:r>
            <a:r>
              <a:rPr lang="en-US" i="1" baseline="-25000" smtClean="0">
                <a:solidFill>
                  <a:srgbClr val="FFFF00"/>
                </a:solidFill>
              </a:rPr>
              <a:t>xN</a:t>
            </a:r>
            <a:r>
              <a:rPr lang="en-US" baseline="30000" smtClean="0">
                <a:solidFill>
                  <a:srgbClr val="FFFF00"/>
                </a:solidFill>
              </a:rPr>
              <a:t>2</a:t>
            </a:r>
            <a:r>
              <a:rPr lang="en-US" smtClean="0">
                <a:solidFill>
                  <a:srgbClr val="FFFF00"/>
                </a:solidFill>
              </a:rPr>
              <a:t>/</a:t>
            </a:r>
            <a:r>
              <a:rPr lang="en-US" i="1" smtClean="0">
                <a:solidFill>
                  <a:srgbClr val="FFFF00"/>
                </a:solidFill>
              </a:rPr>
              <a:t>L </a:t>
            </a:r>
            <a:r>
              <a:rPr lang="en-US" i="1" smtClean="0"/>
              <a:t>.</a:t>
            </a:r>
            <a:endParaRPr lang="en-US" i="1"/>
          </a:p>
        </p:txBody>
      </p:sp>
      <p:sp>
        <p:nvSpPr>
          <p:cNvPr id="4" name="Cube 3"/>
          <p:cNvSpPr/>
          <p:nvPr/>
        </p:nvSpPr>
        <p:spPr>
          <a:xfrm>
            <a:off x="8080248" y="381000"/>
            <a:ext cx="758952" cy="838200"/>
          </a:xfrm>
          <a:prstGeom prst="cub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Bar Means Average</a:t>
            </a:r>
            <a:endParaRPr lang="en-US">
              <a:solidFill>
                <a:srgbClr val="FFFF00"/>
              </a:solidFill>
            </a:endParaRPr>
          </a:p>
        </p:txBody>
      </p:sp>
      <p:sp>
        <p:nvSpPr>
          <p:cNvPr id="3" name="Content Placeholder 2"/>
          <p:cNvSpPr>
            <a:spLocks noGrp="1"/>
          </p:cNvSpPr>
          <p:nvPr>
            <p:ph idx="1"/>
          </p:nvPr>
        </p:nvSpPr>
        <p:spPr/>
        <p:txBody>
          <a:bodyPr>
            <a:normAutofit lnSpcReduction="10000"/>
          </a:bodyPr>
          <a:lstStyle/>
          <a:p>
            <a:r>
              <a:rPr lang="en-US" smtClean="0"/>
              <a:t>The force on the wall depends on the sum</a:t>
            </a:r>
          </a:p>
          <a:p>
            <a:endParaRPr lang="en-US" smtClean="0"/>
          </a:p>
          <a:p>
            <a:r>
              <a:rPr lang="en-US" smtClean="0"/>
              <a:t>We don’t need the </a:t>
            </a:r>
            <a:r>
              <a:rPr lang="en-US" i="1" smtClean="0"/>
              <a:t>individual</a:t>
            </a:r>
            <a:r>
              <a:rPr lang="en-US" smtClean="0"/>
              <a:t> values </a:t>
            </a:r>
            <a:r>
              <a:rPr lang="en-US" i="1" smtClean="0"/>
              <a:t>v</a:t>
            </a:r>
            <a:r>
              <a:rPr lang="en-US" i="1" baseline="-25000" smtClean="0"/>
              <a:t>x</a:t>
            </a:r>
            <a:r>
              <a:rPr lang="en-US" baseline="-25000" smtClean="0"/>
              <a:t>1</a:t>
            </a:r>
            <a:r>
              <a:rPr lang="en-US" baseline="30000" smtClean="0"/>
              <a:t>2</a:t>
            </a:r>
            <a:r>
              <a:rPr lang="en-US" smtClean="0"/>
              <a:t>, etc., just the </a:t>
            </a:r>
            <a:r>
              <a:rPr lang="en-US" i="1" smtClean="0"/>
              <a:t>average</a:t>
            </a:r>
            <a:r>
              <a:rPr lang="en-US" smtClean="0"/>
              <a:t>, written </a:t>
            </a:r>
            <a:r>
              <a:rPr lang="en-US" smtClean="0">
                <a:solidFill>
                  <a:srgbClr val="FFFF00"/>
                </a:solidFill>
              </a:rPr>
              <a:t>with a bar</a:t>
            </a:r>
            <a:r>
              <a:rPr lang="en-US" smtClean="0"/>
              <a:t>:</a:t>
            </a:r>
          </a:p>
          <a:p>
            <a:endParaRPr lang="en-US" smtClean="0"/>
          </a:p>
          <a:p>
            <a:endParaRPr lang="en-US" smtClean="0"/>
          </a:p>
          <a:p>
            <a:endParaRPr lang="en-US" smtClean="0"/>
          </a:p>
          <a:p>
            <a:r>
              <a:rPr lang="en-US" smtClean="0"/>
              <a:t>So the force on the wall is:  </a:t>
            </a:r>
            <a:endParaRPr lang="en-US"/>
          </a:p>
        </p:txBody>
      </p:sp>
      <p:graphicFrame>
        <p:nvGraphicFramePr>
          <p:cNvPr id="4" name="Object 3"/>
          <p:cNvGraphicFramePr>
            <a:graphicFrameLocks noChangeAspect="1"/>
          </p:cNvGraphicFramePr>
          <p:nvPr/>
        </p:nvGraphicFramePr>
        <p:xfrm>
          <a:off x="2673350" y="2141402"/>
          <a:ext cx="3657600" cy="533400"/>
        </p:xfrm>
        <a:graphic>
          <a:graphicData uri="http://schemas.openxmlformats.org/presentationml/2006/ole">
            <p:oleObj spid="_x0000_s1026" name="Equation" r:id="rId4" imgW="3657600" imgH="533160" progId="Equation.DSMT4">
              <p:embed/>
            </p:oleObj>
          </a:graphicData>
        </a:graphic>
      </p:graphicFrame>
      <p:graphicFrame>
        <p:nvGraphicFramePr>
          <p:cNvPr id="5" name="Object 4"/>
          <p:cNvGraphicFramePr>
            <a:graphicFrameLocks noChangeAspect="1"/>
          </p:cNvGraphicFramePr>
          <p:nvPr/>
        </p:nvGraphicFramePr>
        <p:xfrm>
          <a:off x="2264230" y="3797300"/>
          <a:ext cx="4495800" cy="1003300"/>
        </p:xfrm>
        <a:graphic>
          <a:graphicData uri="http://schemas.openxmlformats.org/presentationml/2006/ole">
            <p:oleObj spid="_x0000_s1027" name="Equation" r:id="rId5" imgW="4495680" imgH="1002960" progId="Equation.DSMT4">
              <p:embed/>
            </p:oleObj>
          </a:graphicData>
        </a:graphic>
      </p:graphicFrame>
      <p:graphicFrame>
        <p:nvGraphicFramePr>
          <p:cNvPr id="6" name="Object 5"/>
          <p:cNvGraphicFramePr>
            <a:graphicFrameLocks noChangeAspect="1"/>
          </p:cNvGraphicFramePr>
          <p:nvPr/>
        </p:nvGraphicFramePr>
        <p:xfrm>
          <a:off x="5501641" y="4902926"/>
          <a:ext cx="1752600" cy="1066800"/>
        </p:xfrm>
        <a:graphic>
          <a:graphicData uri="http://schemas.openxmlformats.org/presentationml/2006/ole">
            <p:oleObj spid="_x0000_s1028" name="Equation" r:id="rId6" imgW="1752480" imgH="1066680" progId="Equation.DSMT4">
              <p:embed/>
            </p:oleObj>
          </a:graphicData>
        </a:graphic>
      </p:graphicFrame>
      <p:sp>
        <p:nvSpPr>
          <p:cNvPr id="7" name="Rectangle 6"/>
          <p:cNvSpPr/>
          <p:nvPr/>
        </p:nvSpPr>
        <p:spPr>
          <a:xfrm>
            <a:off x="5334000" y="4789715"/>
            <a:ext cx="2133600" cy="1295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2362200" y="533400"/>
            <a:ext cx="762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rmAutofit fontScale="90000"/>
          </a:bodyPr>
          <a:lstStyle/>
          <a:p>
            <a:r>
              <a:rPr lang="en-US" smtClean="0">
                <a:solidFill>
                  <a:srgbClr val="FFFF00"/>
                </a:solidFill>
              </a:rPr>
              <a:t>Gas Molecules Have </a:t>
            </a:r>
            <a:r>
              <a:rPr lang="en-US" i="1" smtClean="0">
                <a:solidFill>
                  <a:srgbClr val="FFFF00"/>
                </a:solidFill>
              </a:rPr>
              <a:t>Random</a:t>
            </a:r>
            <a:r>
              <a:rPr lang="en-US" smtClean="0">
                <a:solidFill>
                  <a:srgbClr val="FFFF00"/>
                </a:solidFill>
              </a:rPr>
              <a:t> Velocities…</a:t>
            </a:r>
            <a:endParaRPr lang="en-US">
              <a:solidFill>
                <a:srgbClr val="FFFF00"/>
              </a:solidFill>
            </a:endParaRPr>
          </a:p>
        </p:txBody>
      </p:sp>
      <p:sp>
        <p:nvSpPr>
          <p:cNvPr id="3" name="Content Placeholder 2"/>
          <p:cNvSpPr>
            <a:spLocks noGrp="1"/>
          </p:cNvSpPr>
          <p:nvPr>
            <p:ph idx="1"/>
          </p:nvPr>
        </p:nvSpPr>
        <p:spPr>
          <a:xfrm>
            <a:off x="228600" y="1600200"/>
            <a:ext cx="8458200" cy="4724400"/>
          </a:xfrm>
        </p:spPr>
        <p:txBody>
          <a:bodyPr/>
          <a:lstStyle/>
          <a:p>
            <a:r>
              <a:rPr lang="en-US" smtClean="0"/>
              <a:t>Gravity has a negligible effect on the speeds, so </a:t>
            </a:r>
            <a:r>
              <a:rPr lang="en-US" smtClean="0">
                <a:solidFill>
                  <a:srgbClr val="FFFF00"/>
                </a:solidFill>
              </a:rPr>
              <a:t>all directions look the same </a:t>
            </a:r>
            <a:r>
              <a:rPr lang="en-US" smtClean="0"/>
              <a:t>to the gas molecules. </a:t>
            </a:r>
          </a:p>
          <a:p>
            <a:r>
              <a:rPr lang="en-US" smtClean="0"/>
              <a:t>This means:</a:t>
            </a:r>
          </a:p>
          <a:p>
            <a:pPr>
              <a:buNone/>
            </a:pPr>
            <a:r>
              <a:rPr lang="en-US" smtClean="0"/>
              <a:t>	and since the molecular speed squared</a:t>
            </a:r>
          </a:p>
          <a:p>
            <a:endParaRPr lang="en-US" smtClean="0"/>
          </a:p>
          <a:p>
            <a:pPr>
              <a:buNone/>
            </a:pPr>
            <a:r>
              <a:rPr lang="en-US" smtClean="0"/>
              <a:t>	it follows that</a:t>
            </a:r>
            <a:endParaRPr lang="en-US"/>
          </a:p>
        </p:txBody>
      </p:sp>
      <p:graphicFrame>
        <p:nvGraphicFramePr>
          <p:cNvPr id="4" name="Object 3"/>
          <p:cNvGraphicFramePr>
            <a:graphicFrameLocks noChangeAspect="1"/>
          </p:cNvGraphicFramePr>
          <p:nvPr/>
        </p:nvGraphicFramePr>
        <p:xfrm>
          <a:off x="3297649" y="3124200"/>
          <a:ext cx="1879600" cy="660400"/>
        </p:xfrm>
        <a:graphic>
          <a:graphicData uri="http://schemas.openxmlformats.org/presentationml/2006/ole">
            <p:oleObj spid="_x0000_s2050" name="Equation" r:id="rId4" imgW="1879560" imgH="660240" progId="Equation.DSMT4">
              <p:embed/>
            </p:oleObj>
          </a:graphicData>
        </a:graphic>
      </p:graphicFrame>
      <p:graphicFrame>
        <p:nvGraphicFramePr>
          <p:cNvPr id="5" name="Object 4"/>
          <p:cNvGraphicFramePr>
            <a:graphicFrameLocks noChangeAspect="1"/>
          </p:cNvGraphicFramePr>
          <p:nvPr/>
        </p:nvGraphicFramePr>
        <p:xfrm>
          <a:off x="3048000" y="4419600"/>
          <a:ext cx="2540000" cy="584200"/>
        </p:xfrm>
        <a:graphic>
          <a:graphicData uri="http://schemas.openxmlformats.org/presentationml/2006/ole">
            <p:oleObj spid="_x0000_s2051" name="Equation" r:id="rId5" imgW="2539800" imgH="583920" progId="Equation.DSMT4">
              <p:embed/>
            </p:oleObj>
          </a:graphicData>
        </a:graphic>
      </p:graphicFrame>
      <p:graphicFrame>
        <p:nvGraphicFramePr>
          <p:cNvPr id="6" name="Object 5"/>
          <p:cNvGraphicFramePr>
            <a:graphicFrameLocks noChangeAspect="1"/>
          </p:cNvGraphicFramePr>
          <p:nvPr/>
        </p:nvGraphicFramePr>
        <p:xfrm>
          <a:off x="3822700" y="5558244"/>
          <a:ext cx="1358900" cy="609600"/>
        </p:xfrm>
        <a:graphic>
          <a:graphicData uri="http://schemas.openxmlformats.org/presentationml/2006/ole">
            <p:oleObj spid="_x0000_s2052" name="Equation" r:id="rId6" imgW="1358640" imgH="609480" progId="Equation.DSMT4">
              <p:embed/>
            </p:oleObj>
          </a:graphicData>
        </a:graphic>
      </p:graphicFrame>
      <p:sp>
        <p:nvSpPr>
          <p:cNvPr id="7" name="Rectangle 6"/>
          <p:cNvSpPr/>
          <p:nvPr/>
        </p:nvSpPr>
        <p:spPr>
          <a:xfrm>
            <a:off x="3581400" y="5412378"/>
            <a:ext cx="1828800" cy="914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Relating Pressure to Molecular Energy</a:t>
            </a:r>
            <a:endParaRPr lang="en-US">
              <a:solidFill>
                <a:srgbClr val="FFFF00"/>
              </a:solidFill>
            </a:endParaRPr>
          </a:p>
        </p:txBody>
      </p:sp>
      <p:sp>
        <p:nvSpPr>
          <p:cNvPr id="3" name="Content Placeholder 2"/>
          <p:cNvSpPr>
            <a:spLocks noGrp="1"/>
          </p:cNvSpPr>
          <p:nvPr>
            <p:ph idx="1"/>
          </p:nvPr>
        </p:nvSpPr>
        <p:spPr>
          <a:xfrm>
            <a:off x="304800" y="1600200"/>
            <a:ext cx="8534400" cy="5257800"/>
          </a:xfrm>
        </p:spPr>
        <p:txBody>
          <a:bodyPr>
            <a:normAutofit/>
          </a:bodyPr>
          <a:lstStyle/>
          <a:p>
            <a:r>
              <a:rPr lang="en-US" sz="2800" smtClean="0"/>
              <a:t>Our gas of molecules is in an </a:t>
            </a:r>
            <a:r>
              <a:rPr lang="en-US" sz="2800" i="1" smtClean="0"/>
              <a:t>L</a:t>
            </a:r>
            <a:r>
              <a:rPr lang="en-US" sz="2800" smtClean="0"/>
              <a:t> x </a:t>
            </a:r>
            <a:r>
              <a:rPr lang="en-US" sz="2800" i="1" smtClean="0"/>
              <a:t>L</a:t>
            </a:r>
            <a:r>
              <a:rPr lang="en-US" sz="2800" smtClean="0"/>
              <a:t> x </a:t>
            </a:r>
            <a:r>
              <a:rPr lang="en-US" sz="2800" i="1" smtClean="0"/>
              <a:t>L</a:t>
            </a:r>
            <a:r>
              <a:rPr lang="en-US" sz="2800" smtClean="0"/>
              <a:t> cube, the force on one wall (which has </a:t>
            </a:r>
            <a:r>
              <a:rPr lang="en-US" sz="2800" smtClean="0">
                <a:solidFill>
                  <a:srgbClr val="FFFF00"/>
                </a:solidFill>
              </a:rPr>
              <a:t>area </a:t>
            </a:r>
            <a:r>
              <a:rPr lang="en-US" sz="2800" i="1" smtClean="0">
                <a:solidFill>
                  <a:srgbClr val="FFFF00"/>
                </a:solidFill>
              </a:rPr>
              <a:t>L</a:t>
            </a:r>
            <a:r>
              <a:rPr lang="en-US" sz="2800" baseline="30000" smtClean="0">
                <a:solidFill>
                  <a:srgbClr val="FFFF00"/>
                </a:solidFill>
              </a:rPr>
              <a:t>2</a:t>
            </a:r>
            <a:r>
              <a:rPr lang="en-US" sz="2800" smtClean="0"/>
              <a:t>) is</a:t>
            </a:r>
          </a:p>
          <a:p>
            <a:endParaRPr lang="en-US" sz="2800" smtClean="0"/>
          </a:p>
          <a:p>
            <a:endParaRPr lang="en-US" sz="2800" smtClean="0"/>
          </a:p>
          <a:p>
            <a:endParaRPr lang="en-US" sz="2800" smtClean="0"/>
          </a:p>
          <a:p>
            <a:r>
              <a:rPr lang="en-US" sz="2800" smtClean="0"/>
              <a:t>So the </a:t>
            </a:r>
            <a:r>
              <a:rPr lang="en-US" sz="2800" smtClean="0">
                <a:solidFill>
                  <a:srgbClr val="FFFF00"/>
                </a:solidFill>
              </a:rPr>
              <a:t>pressure </a:t>
            </a:r>
            <a:r>
              <a:rPr lang="en-US" sz="2800" i="1" smtClean="0">
                <a:solidFill>
                  <a:srgbClr val="FFFF00"/>
                </a:solidFill>
              </a:rPr>
              <a:t>P</a:t>
            </a:r>
            <a:r>
              <a:rPr lang="en-US" sz="2800" smtClean="0"/>
              <a:t>, force per unit area, is (</a:t>
            </a:r>
            <a:r>
              <a:rPr lang="en-US" sz="2800" i="1" smtClean="0"/>
              <a:t>V</a:t>
            </a:r>
            <a:r>
              <a:rPr lang="en-US" sz="2800" smtClean="0"/>
              <a:t> = </a:t>
            </a:r>
            <a:r>
              <a:rPr lang="en-US" sz="2800" i="1" smtClean="0"/>
              <a:t>L</a:t>
            </a:r>
            <a:r>
              <a:rPr lang="en-US" sz="2800" baseline="30000" smtClean="0"/>
              <a:t>3</a:t>
            </a:r>
            <a:r>
              <a:rPr lang="en-US" sz="2800" smtClean="0"/>
              <a:t>)</a:t>
            </a:r>
          </a:p>
          <a:p>
            <a:pPr>
              <a:buNone/>
            </a:pPr>
            <a:endParaRPr lang="en-US" sz="2800" smtClean="0"/>
          </a:p>
          <a:p>
            <a:endParaRPr lang="en-US" sz="2800" smtClean="0"/>
          </a:p>
          <a:p>
            <a:pPr lvl="1"/>
            <a:endParaRPr lang="en-US" smtClean="0"/>
          </a:p>
          <a:p>
            <a:r>
              <a:rPr lang="en-US" sz="2800" smtClean="0"/>
              <a:t>Now we’ll multiply both sides by </a:t>
            </a:r>
            <a:r>
              <a:rPr lang="en-US" sz="2800" i="1" smtClean="0"/>
              <a:t>V</a:t>
            </a:r>
            <a:r>
              <a:rPr lang="en-US" sz="2800" smtClean="0"/>
              <a:t> …</a:t>
            </a:r>
            <a:endParaRPr lang="en-US" sz="2800"/>
          </a:p>
        </p:txBody>
      </p:sp>
      <p:graphicFrame>
        <p:nvGraphicFramePr>
          <p:cNvPr id="4" name="Object 3"/>
          <p:cNvGraphicFramePr>
            <a:graphicFrameLocks noChangeAspect="1"/>
          </p:cNvGraphicFramePr>
          <p:nvPr/>
        </p:nvGraphicFramePr>
        <p:xfrm>
          <a:off x="2743200" y="2654300"/>
          <a:ext cx="3162300" cy="1079500"/>
        </p:xfrm>
        <a:graphic>
          <a:graphicData uri="http://schemas.openxmlformats.org/presentationml/2006/ole">
            <p:oleObj spid="_x0000_s3074" name="Equation" r:id="rId4" imgW="3162240" imgH="1079280" progId="Equation.DSMT4">
              <p:embed/>
            </p:oleObj>
          </a:graphicData>
        </a:graphic>
      </p:graphicFrame>
      <p:graphicFrame>
        <p:nvGraphicFramePr>
          <p:cNvPr id="5" name="Object 4"/>
          <p:cNvGraphicFramePr>
            <a:graphicFrameLocks noChangeAspect="1"/>
          </p:cNvGraphicFramePr>
          <p:nvPr/>
        </p:nvGraphicFramePr>
        <p:xfrm>
          <a:off x="2025650" y="4673600"/>
          <a:ext cx="4787900" cy="1270000"/>
        </p:xfrm>
        <a:graphic>
          <a:graphicData uri="http://schemas.openxmlformats.org/presentationml/2006/ole">
            <p:oleObj spid="_x0000_s3075" name="Equation" r:id="rId5" imgW="4787640" imgH="126972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smtClean="0">
                <a:solidFill>
                  <a:srgbClr val="FFFF00"/>
                </a:solidFill>
              </a:rPr>
              <a:t> Finding the Ideal Gas Law</a:t>
            </a:r>
            <a:endParaRPr lang="en-US">
              <a:solidFill>
                <a:srgbClr val="FFFF00"/>
              </a:solidFill>
            </a:endParaRPr>
          </a:p>
        </p:txBody>
      </p:sp>
      <p:sp>
        <p:nvSpPr>
          <p:cNvPr id="3" name="Content Placeholder 2"/>
          <p:cNvSpPr>
            <a:spLocks noGrp="1"/>
          </p:cNvSpPr>
          <p:nvPr>
            <p:ph idx="1"/>
          </p:nvPr>
        </p:nvSpPr>
        <p:spPr>
          <a:xfrm>
            <a:off x="304800" y="1219200"/>
            <a:ext cx="8534400" cy="5638800"/>
          </a:xfrm>
        </p:spPr>
        <p:txBody>
          <a:bodyPr>
            <a:normAutofit fontScale="92500"/>
          </a:bodyPr>
          <a:lstStyle/>
          <a:p>
            <a:r>
              <a:rPr lang="en-US" smtClean="0"/>
              <a:t>We’ve established that </a:t>
            </a:r>
          </a:p>
          <a:p>
            <a:pPr>
              <a:buNone/>
            </a:pPr>
            <a:r>
              <a:rPr lang="en-US" smtClean="0"/>
              <a:t>	and we know that for very weakly interacting gases, </a:t>
            </a:r>
            <a:r>
              <a:rPr lang="en-US" i="1" smtClean="0"/>
              <a:t>PV</a:t>
            </a:r>
            <a:r>
              <a:rPr lang="en-US" smtClean="0"/>
              <a:t> = </a:t>
            </a:r>
            <a:r>
              <a:rPr lang="en-US" i="1" smtClean="0"/>
              <a:t>nRT</a:t>
            </a:r>
            <a:r>
              <a:rPr lang="en-US" smtClean="0"/>
              <a:t>.  </a:t>
            </a:r>
            <a:r>
              <a:rPr lang="en-US" i="1" smtClean="0"/>
              <a:t>These two equations must be the same</a:t>
            </a:r>
            <a:r>
              <a:rPr lang="en-US" smtClean="0"/>
              <a:t>!  </a:t>
            </a:r>
          </a:p>
          <a:p>
            <a:r>
              <a:rPr lang="en-US" smtClean="0"/>
              <a:t>The equivalence is most simply expressed using </a:t>
            </a:r>
            <a:r>
              <a:rPr lang="en-US" smtClean="0">
                <a:solidFill>
                  <a:srgbClr val="FFFF00"/>
                </a:solidFill>
              </a:rPr>
              <a:t>Boltzmann’s constant, </a:t>
            </a:r>
            <a:r>
              <a:rPr lang="en-US" i="1" smtClean="0">
                <a:solidFill>
                  <a:srgbClr val="FFFF00"/>
                </a:solidFill>
              </a:rPr>
              <a:t>k</a:t>
            </a:r>
            <a:r>
              <a:rPr lang="en-US" smtClean="0">
                <a:solidFill>
                  <a:srgbClr val="FFFF00"/>
                </a:solidFill>
              </a:rPr>
              <a:t> = </a:t>
            </a:r>
            <a:r>
              <a:rPr lang="en-US" i="1" smtClean="0">
                <a:solidFill>
                  <a:srgbClr val="FFFF00"/>
                </a:solidFill>
              </a:rPr>
              <a:t>R</a:t>
            </a:r>
            <a:r>
              <a:rPr lang="en-US" smtClean="0">
                <a:solidFill>
                  <a:srgbClr val="FFFF00"/>
                </a:solidFill>
              </a:rPr>
              <a:t>/</a:t>
            </a:r>
            <a:r>
              <a:rPr lang="en-US" i="1" smtClean="0">
                <a:solidFill>
                  <a:srgbClr val="FFFF00"/>
                </a:solidFill>
              </a:rPr>
              <a:t>N</a:t>
            </a:r>
            <a:r>
              <a:rPr lang="en-US" i="1" baseline="-25000" smtClean="0">
                <a:solidFill>
                  <a:srgbClr val="FFFF00"/>
                </a:solidFill>
              </a:rPr>
              <a:t>A  </a:t>
            </a:r>
            <a:r>
              <a:rPr lang="en-US" smtClean="0">
                <a:solidFill>
                  <a:srgbClr val="FFFF00"/>
                </a:solidFill>
              </a:rPr>
              <a:t>(= 1.38 x 10</a:t>
            </a:r>
            <a:r>
              <a:rPr lang="en-US" baseline="30000" smtClean="0">
                <a:solidFill>
                  <a:srgbClr val="FFFF00"/>
                </a:solidFill>
              </a:rPr>
              <a:t>-23</a:t>
            </a:r>
            <a:r>
              <a:rPr lang="en-US" smtClean="0">
                <a:solidFill>
                  <a:srgbClr val="FFFF00"/>
                </a:solidFill>
              </a:rPr>
              <a:t> J/K)</a:t>
            </a:r>
            <a:r>
              <a:rPr lang="en-US" i="1" smtClean="0"/>
              <a:t>.  </a:t>
            </a:r>
          </a:p>
          <a:p>
            <a:pPr>
              <a:buNone/>
            </a:pPr>
            <a:r>
              <a:rPr lang="en-US" i="1" smtClean="0"/>
              <a:t>	PV </a:t>
            </a:r>
            <a:r>
              <a:rPr lang="en-US" smtClean="0"/>
              <a:t>=</a:t>
            </a:r>
            <a:r>
              <a:rPr lang="en-US" i="1" smtClean="0"/>
              <a:t>nRT</a:t>
            </a:r>
            <a:r>
              <a:rPr lang="en-US" smtClean="0"/>
              <a:t> = </a:t>
            </a:r>
            <a:r>
              <a:rPr lang="en-US" i="1" smtClean="0"/>
              <a:t>nN</a:t>
            </a:r>
            <a:r>
              <a:rPr lang="en-US" i="1" baseline="-25000" smtClean="0"/>
              <a:t>A</a:t>
            </a:r>
            <a:r>
              <a:rPr lang="en-US" i="1" smtClean="0"/>
              <a:t>kT = NkT</a:t>
            </a:r>
            <a:r>
              <a:rPr lang="en-US" smtClean="0"/>
              <a:t>, so</a:t>
            </a:r>
          </a:p>
          <a:p>
            <a:pPr>
              <a:buNone/>
            </a:pPr>
            <a:endParaRPr lang="en-US" smtClean="0"/>
          </a:p>
          <a:p>
            <a:pPr>
              <a:buNone/>
            </a:pPr>
            <a:endParaRPr lang="en-US" smtClean="0"/>
          </a:p>
          <a:p>
            <a:r>
              <a:rPr lang="en-US" u="sng" smtClean="0">
                <a:solidFill>
                  <a:srgbClr val="FFFF00"/>
                </a:solidFill>
              </a:rPr>
              <a:t>Absolute temperature is proportional to average molecular kinetic energy</a:t>
            </a:r>
            <a:r>
              <a:rPr lang="en-US" smtClean="0">
                <a:solidFill>
                  <a:srgbClr val="FFFF00"/>
                </a:solidFill>
              </a:rPr>
              <a:t>. </a:t>
            </a:r>
            <a:endParaRPr lang="en-US" i="1" smtClean="0">
              <a:solidFill>
                <a:srgbClr val="FFFF00"/>
              </a:solidFill>
            </a:endParaRPr>
          </a:p>
        </p:txBody>
      </p:sp>
      <p:graphicFrame>
        <p:nvGraphicFramePr>
          <p:cNvPr id="4" name="Object 3"/>
          <p:cNvGraphicFramePr>
            <a:graphicFrameLocks noChangeAspect="1"/>
          </p:cNvGraphicFramePr>
          <p:nvPr/>
        </p:nvGraphicFramePr>
        <p:xfrm>
          <a:off x="4585063" y="1092926"/>
          <a:ext cx="2806700" cy="787400"/>
        </p:xfrm>
        <a:graphic>
          <a:graphicData uri="http://schemas.openxmlformats.org/presentationml/2006/ole">
            <p:oleObj spid="_x0000_s4098" name="Equation" r:id="rId4" imgW="2806560" imgH="787320" progId="Equation.DSMT4">
              <p:embed/>
            </p:oleObj>
          </a:graphicData>
        </a:graphic>
      </p:graphicFrame>
      <p:graphicFrame>
        <p:nvGraphicFramePr>
          <p:cNvPr id="5" name="Object 4"/>
          <p:cNvGraphicFramePr>
            <a:graphicFrameLocks noChangeAspect="1"/>
          </p:cNvGraphicFramePr>
          <p:nvPr/>
        </p:nvGraphicFramePr>
        <p:xfrm>
          <a:off x="3609704" y="4572000"/>
          <a:ext cx="2006600" cy="609600"/>
        </p:xfrm>
        <a:graphic>
          <a:graphicData uri="http://schemas.openxmlformats.org/presentationml/2006/ole">
            <p:oleObj spid="_x0000_s4099" name="Equation" r:id="rId5" imgW="2006280" imgH="609480" progId="Equation.DSMT4">
              <p:embed/>
            </p:oleObj>
          </a:graphicData>
        </a:graphic>
      </p:graphicFrame>
      <p:sp>
        <p:nvSpPr>
          <p:cNvPr id="6" name="Rectangle 5"/>
          <p:cNvSpPr/>
          <p:nvPr/>
        </p:nvSpPr>
        <p:spPr>
          <a:xfrm>
            <a:off x="3509556" y="4393474"/>
            <a:ext cx="2209800" cy="990600"/>
          </a:xfrm>
          <a:prstGeom prst="rect">
            <a:avLst/>
          </a:prstGeom>
          <a:noFill/>
          <a:ln w="508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22671</TotalTime>
  <Words>1263</Words>
  <Application>Microsoft Office PowerPoint</Application>
  <PresentationFormat>On-screen Show (4:3)</PresentationFormat>
  <Paragraphs>158</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Equation</vt:lpstr>
      <vt:lpstr>Kinetic Theory of Gases</vt:lpstr>
      <vt:lpstr>Bernoulli’s Picture</vt:lpstr>
      <vt:lpstr>One Dimensional, One Molecule Gas</vt:lpstr>
      <vt:lpstr>Molecule in a Two-Dimensional Box</vt:lpstr>
      <vt:lpstr>N Molecules in an L x L x L Cube  </vt:lpstr>
      <vt:lpstr>Bar Means Average</vt:lpstr>
      <vt:lpstr>Gas Molecules Have Random Velocities…</vt:lpstr>
      <vt:lpstr>Relating Pressure to Molecular Energy</vt:lpstr>
      <vt:lpstr> Finding the Ideal Gas Law</vt:lpstr>
      <vt:lpstr>Average Speed of Air Molecules</vt:lpstr>
      <vt:lpstr>Average Speed of Air Molecules</vt:lpstr>
      <vt:lpstr>Clicker Question</vt:lpstr>
      <vt:lpstr>Clicker Question</vt:lpstr>
      <vt:lpstr>The Speed Distribution</vt:lpstr>
      <vt:lpstr>Maxwell’s Speed Distribution</vt:lpstr>
      <vt:lpstr>Escaping from a Planet</vt:lpstr>
      <vt:lpstr>Clicker Question</vt:lpstr>
      <vt:lpstr>Real Gases</vt:lpstr>
      <vt:lpstr>Vapor Pressure and Humidity</vt:lpstr>
      <vt:lpstr>Water and Vapor in Equilibrium</vt:lpstr>
      <vt:lpstr>Water Vapor Pressure</vt:lpstr>
      <vt:lpstr>Relative Humidity and Dew Point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340</cp:revision>
  <dcterms:created xsi:type="dcterms:W3CDTF">2010-03-01T20:42:02Z</dcterms:created>
  <dcterms:modified xsi:type="dcterms:W3CDTF">2010-06-18T14:06:19Z</dcterms:modified>
</cp:coreProperties>
</file>