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6" r:id="rId15"/>
    <p:sldId id="279" r:id="rId16"/>
    <p:sldId id="270" r:id="rId17"/>
    <p:sldId id="278" r:id="rId18"/>
    <p:sldId id="271" r:id="rId19"/>
    <p:sldId id="272" r:id="rId20"/>
    <p:sldId id="273" r:id="rId21"/>
    <p:sldId id="274"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000000"/>
    <a:srgbClr val="800000"/>
    <a:srgbClr val="CC6600"/>
    <a:srgbClr val="FF99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67" autoAdjust="0"/>
  </p:normalViewPr>
  <p:slideViewPr>
    <p:cSldViewPr>
      <p:cViewPr varScale="1">
        <p:scale>
          <a:sx n="72" d="100"/>
          <a:sy n="72" d="100"/>
        </p:scale>
        <p:origin x="-11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6/18/2010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E2879-4EF7-4D75-BF14-8D664F2D9FE9}" type="datetimeFigureOut">
              <a:rPr lang="en-US" smtClean="0"/>
              <a:pPr/>
              <a:t>6/18/2010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E2879-4EF7-4D75-BF14-8D664F2D9FE9}" type="datetimeFigureOut">
              <a:rPr lang="en-US" smtClean="0"/>
              <a:pPr/>
              <a:t>6/18/2010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E2879-4EF7-4D75-BF14-8D664F2D9FE9}" type="datetimeFigureOut">
              <a:rPr lang="en-US" smtClean="0"/>
              <a:pPr/>
              <a:t>6/18/2010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6/18/2010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6/18/2010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6/18/2010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6/18/2010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galileo.phys.virginia.edu/classes/109N/more_stuff/Applets/brownian/brownian.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galileo.phys.virginia.edu/classes/152.mf1i.spring02/UVaBrownianDemo.mpg"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William_Shakespear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William_Shakespear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http://brunelleschi.imss.fi.it/museum/esim.asp?c=404007"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Thermometer"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3600"/>
            <a:ext cx="8458200" cy="1470025"/>
          </a:xfrm>
        </p:spPr>
        <p:txBody>
          <a:bodyPr>
            <a:normAutofit/>
          </a:bodyPr>
          <a:lstStyle/>
          <a:p>
            <a:r>
              <a:rPr lang="en-US" sz="4000" smtClean="0">
                <a:solidFill>
                  <a:schemeClr val="bg1"/>
                </a:solidFill>
              </a:rPr>
              <a:t>Temperature, Expansion, Ideal Gas Law</a:t>
            </a:r>
            <a:endParaRPr lang="en-US" sz="4000" dirty="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dirty="0" smtClean="0"/>
              <a:t>Physics 1425 </a:t>
            </a:r>
            <a:r>
              <a:rPr lang="en-US" smtClean="0"/>
              <a:t>Lecture 30</a:t>
            </a:r>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dirty="0" smtClean="0">
                <a:solidFill>
                  <a:srgbClr val="FF0000"/>
                </a:solidFill>
              </a:rPr>
              <a:t>Michael Fowler, UVa </a:t>
            </a:r>
            <a:endParaRPr lang="en-US" sz="14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Thermal Expansion</a:t>
            </a:r>
            <a:endParaRPr lang="en-US">
              <a:solidFill>
                <a:srgbClr val="FFFF00"/>
              </a:solidFill>
            </a:endParaRPr>
          </a:p>
        </p:txBody>
      </p:sp>
      <p:sp>
        <p:nvSpPr>
          <p:cNvPr id="3" name="Content Placeholder 2"/>
          <p:cNvSpPr>
            <a:spLocks noGrp="1"/>
          </p:cNvSpPr>
          <p:nvPr>
            <p:ph idx="1"/>
          </p:nvPr>
        </p:nvSpPr>
        <p:spPr>
          <a:xfrm>
            <a:off x="457200" y="1600200"/>
            <a:ext cx="8229600" cy="4724400"/>
          </a:xfrm>
        </p:spPr>
        <p:txBody>
          <a:bodyPr>
            <a:normAutofit/>
          </a:bodyPr>
          <a:lstStyle/>
          <a:p>
            <a:r>
              <a:rPr lang="en-US" smtClean="0"/>
              <a:t>A solid rod will increase in length when heated, typically by of order 10</a:t>
            </a:r>
            <a:r>
              <a:rPr lang="en-US" baseline="30000" smtClean="0"/>
              <a:t>-5</a:t>
            </a:r>
            <a:r>
              <a:rPr lang="en-US" smtClean="0"/>
              <a:t> of its original length for each degree celsius (centigrade). (It will expand by the same proportion in the other directions too.)</a:t>
            </a:r>
          </a:p>
          <a:p>
            <a:r>
              <a:rPr lang="en-US" smtClean="0"/>
              <a:t>This means there will only be a change of one part in 1,000 over a 100</a:t>
            </a:r>
            <a:r>
              <a:rPr lang="en-US" smtClean="0">
                <a:sym typeface="Symbol"/>
              </a:rPr>
              <a:t></a:t>
            </a:r>
            <a:r>
              <a:rPr lang="en-US" smtClean="0"/>
              <a:t>C temperature range, so these changes are not visible to the naked eye, some device is needed to detect them.</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Thermal Expansion Notation</a:t>
            </a:r>
            <a:endParaRPr lang="en-US">
              <a:solidFill>
                <a:srgbClr val="FFFF00"/>
              </a:solidFill>
            </a:endParaRPr>
          </a:p>
        </p:txBody>
      </p:sp>
      <p:sp>
        <p:nvSpPr>
          <p:cNvPr id="3" name="Content Placeholder 2"/>
          <p:cNvSpPr>
            <a:spLocks noGrp="1"/>
          </p:cNvSpPr>
          <p:nvPr>
            <p:ph idx="1"/>
          </p:nvPr>
        </p:nvSpPr>
        <p:spPr>
          <a:xfrm>
            <a:off x="457200" y="1600200"/>
            <a:ext cx="8229600" cy="4724400"/>
          </a:xfrm>
        </p:spPr>
        <p:txBody>
          <a:bodyPr>
            <a:normAutofit/>
          </a:bodyPr>
          <a:lstStyle/>
          <a:p>
            <a:r>
              <a:rPr lang="en-US" smtClean="0"/>
              <a:t>The coefficient of </a:t>
            </a:r>
            <a:r>
              <a:rPr lang="en-US" u="sng" smtClean="0"/>
              <a:t>linear</a:t>
            </a:r>
            <a:r>
              <a:rPr lang="en-US" smtClean="0"/>
              <a:t> expansion, denoted by </a:t>
            </a:r>
            <a:r>
              <a:rPr lang="en-US" i="1" smtClean="0">
                <a:solidFill>
                  <a:srgbClr val="FFFF00"/>
                </a:solidFill>
                <a:sym typeface="Symbol"/>
              </a:rPr>
              <a:t></a:t>
            </a:r>
            <a:r>
              <a:rPr lang="en-US" smtClean="0">
                <a:sym typeface="Symbol"/>
              </a:rPr>
              <a:t>, is defined by </a:t>
            </a:r>
            <a:r>
              <a:rPr lang="el-GR" smtClean="0">
                <a:solidFill>
                  <a:srgbClr val="FFFF00"/>
                </a:solidFill>
                <a:sym typeface="Symbol"/>
              </a:rPr>
              <a:t>Δ</a:t>
            </a:r>
            <a:r>
              <a:rPr lang="el-GR" i="1" smtClean="0">
                <a:solidFill>
                  <a:srgbClr val="FFFF00"/>
                </a:solidFill>
                <a:sym typeface="Symbol"/>
              </a:rPr>
              <a:t>ℓ</a:t>
            </a:r>
            <a:r>
              <a:rPr lang="en-US" smtClean="0">
                <a:solidFill>
                  <a:srgbClr val="FFFF00"/>
                </a:solidFill>
                <a:sym typeface="Symbol"/>
              </a:rPr>
              <a:t>/</a:t>
            </a:r>
            <a:r>
              <a:rPr lang="el-GR" i="1" smtClean="0">
                <a:solidFill>
                  <a:srgbClr val="FFFF00"/>
                </a:solidFill>
                <a:sym typeface="Symbol"/>
              </a:rPr>
              <a:t>ℓ</a:t>
            </a:r>
            <a:r>
              <a:rPr lang="en-US" baseline="-25000" smtClean="0">
                <a:solidFill>
                  <a:srgbClr val="FFFF00"/>
                </a:solidFill>
                <a:sym typeface="Symbol"/>
              </a:rPr>
              <a:t>0</a:t>
            </a:r>
            <a:r>
              <a:rPr lang="en-US" smtClean="0">
                <a:solidFill>
                  <a:srgbClr val="FFFF00"/>
                </a:solidFill>
                <a:sym typeface="Symbol"/>
              </a:rPr>
              <a:t> = </a:t>
            </a:r>
            <a:r>
              <a:rPr lang="el-GR" i="1" smtClean="0">
                <a:solidFill>
                  <a:srgbClr val="FFFF00"/>
                </a:solidFill>
                <a:sym typeface="Symbol"/>
              </a:rPr>
              <a:t></a:t>
            </a:r>
            <a:r>
              <a:rPr lang="el-GR" smtClean="0">
                <a:solidFill>
                  <a:srgbClr val="FFFF00"/>
                </a:solidFill>
                <a:sym typeface="Symbol"/>
              </a:rPr>
              <a:t>Δ</a:t>
            </a:r>
            <a:r>
              <a:rPr lang="en-US" i="1" smtClean="0">
                <a:solidFill>
                  <a:srgbClr val="FFFF00"/>
                </a:solidFill>
                <a:sym typeface="Symbol"/>
              </a:rPr>
              <a:t>T</a:t>
            </a:r>
            <a:r>
              <a:rPr lang="en-US" i="1" smtClean="0">
                <a:sym typeface="Symbol"/>
              </a:rPr>
              <a:t>.</a:t>
            </a:r>
          </a:p>
          <a:p>
            <a:pPr>
              <a:buNone/>
            </a:pPr>
            <a:endParaRPr lang="en-US" i="1" smtClean="0">
              <a:sym typeface="Symbol"/>
            </a:endParaRPr>
          </a:p>
          <a:p>
            <a:r>
              <a:rPr lang="en-US" i="1" smtClean="0">
                <a:sym typeface="Symbol"/>
              </a:rPr>
              <a:t> </a:t>
            </a:r>
            <a:r>
              <a:rPr lang="en-US" smtClean="0">
                <a:sym typeface="Symbol"/>
              </a:rPr>
              <a:t>= 1.2 x 10</a:t>
            </a:r>
            <a:r>
              <a:rPr lang="en-US" baseline="30000" smtClean="0">
                <a:sym typeface="Symbol"/>
              </a:rPr>
              <a:t>-5</a:t>
            </a:r>
            <a:r>
              <a:rPr lang="en-US" smtClean="0">
                <a:sym typeface="Symbol"/>
              </a:rPr>
              <a:t> for iron, 0.9 x 10</a:t>
            </a:r>
            <a:r>
              <a:rPr lang="en-US" baseline="30000" smtClean="0">
                <a:sym typeface="Symbol"/>
              </a:rPr>
              <a:t>-5</a:t>
            </a:r>
            <a:r>
              <a:rPr lang="en-US" smtClean="0">
                <a:sym typeface="Symbol"/>
              </a:rPr>
              <a:t> for glass.</a:t>
            </a:r>
          </a:p>
          <a:p>
            <a:pPr>
              <a:buNone/>
            </a:pPr>
            <a:endParaRPr lang="en-US" smtClean="0">
              <a:sym typeface="Symbol"/>
            </a:endParaRPr>
          </a:p>
          <a:p>
            <a:r>
              <a:rPr lang="en-US" smtClean="0">
                <a:sym typeface="Symbol"/>
              </a:rPr>
              <a:t>The coefficient of </a:t>
            </a:r>
            <a:r>
              <a:rPr lang="en-US" u="sng" smtClean="0">
                <a:sym typeface="Symbol"/>
              </a:rPr>
              <a:t>volume</a:t>
            </a:r>
            <a:r>
              <a:rPr lang="en-US" smtClean="0">
                <a:sym typeface="Symbol"/>
              </a:rPr>
              <a:t> expansion </a:t>
            </a:r>
            <a:r>
              <a:rPr lang="en-US" i="1" smtClean="0">
                <a:solidFill>
                  <a:srgbClr val="FFFF00"/>
                </a:solidFill>
                <a:sym typeface="Symbol"/>
              </a:rPr>
              <a:t></a:t>
            </a:r>
            <a:endParaRPr lang="en-US" i="1" smtClean="0">
              <a:solidFill>
                <a:srgbClr val="FFFF00"/>
              </a:solidFill>
            </a:endParaRPr>
          </a:p>
          <a:p>
            <a:pPr>
              <a:buNone/>
            </a:pPr>
            <a:r>
              <a:rPr lang="en-US" smtClean="0">
                <a:sym typeface="Symbol"/>
              </a:rPr>
              <a:t>	 is defined by </a:t>
            </a:r>
            <a:r>
              <a:rPr lang="el-GR" smtClean="0">
                <a:solidFill>
                  <a:srgbClr val="FFFF00"/>
                </a:solidFill>
                <a:sym typeface="Symbol"/>
              </a:rPr>
              <a:t>Δ</a:t>
            </a:r>
            <a:r>
              <a:rPr lang="en-US" i="1" smtClean="0">
                <a:solidFill>
                  <a:srgbClr val="FFFF00"/>
                </a:solidFill>
                <a:sym typeface="Symbol"/>
              </a:rPr>
              <a:t>V</a:t>
            </a:r>
            <a:r>
              <a:rPr lang="en-US" smtClean="0">
                <a:solidFill>
                  <a:srgbClr val="FFFF00"/>
                </a:solidFill>
                <a:sym typeface="Symbol"/>
              </a:rPr>
              <a:t>/</a:t>
            </a:r>
            <a:r>
              <a:rPr lang="en-US" i="1" smtClean="0">
                <a:solidFill>
                  <a:srgbClr val="FFFF00"/>
                </a:solidFill>
                <a:sym typeface="Symbol"/>
              </a:rPr>
              <a:t>V</a:t>
            </a:r>
            <a:r>
              <a:rPr lang="en-US" baseline="-25000" smtClean="0">
                <a:solidFill>
                  <a:srgbClr val="FFFF00"/>
                </a:solidFill>
                <a:sym typeface="Symbol"/>
              </a:rPr>
              <a:t>0</a:t>
            </a:r>
            <a:r>
              <a:rPr lang="en-US" smtClean="0">
                <a:solidFill>
                  <a:srgbClr val="FFFF00"/>
                </a:solidFill>
                <a:sym typeface="Symbol"/>
              </a:rPr>
              <a:t> = </a:t>
            </a:r>
            <a:r>
              <a:rPr lang="en-US" i="1" smtClean="0">
                <a:solidFill>
                  <a:srgbClr val="FFFF00"/>
                </a:solidFill>
                <a:sym typeface="Symbol"/>
              </a:rPr>
              <a:t></a:t>
            </a:r>
            <a:r>
              <a:rPr lang="el-GR" smtClean="0">
                <a:solidFill>
                  <a:srgbClr val="FFFF00"/>
                </a:solidFill>
                <a:sym typeface="Symbol"/>
              </a:rPr>
              <a:t>Δ</a:t>
            </a:r>
            <a:r>
              <a:rPr lang="en-US" i="1" smtClean="0">
                <a:solidFill>
                  <a:srgbClr val="FFFF00"/>
                </a:solidFill>
                <a:sym typeface="Symbol"/>
              </a:rPr>
              <a:t>T.</a:t>
            </a:r>
          </a:p>
          <a:p>
            <a:pPr>
              <a:buNone/>
            </a:pPr>
            <a:endParaRPr lang="en-US" smtClean="0">
              <a:sym typeface="Symbo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rmAutofit fontScale="90000"/>
          </a:bodyPr>
          <a:lstStyle/>
          <a:p>
            <a:r>
              <a:rPr lang="en-US" smtClean="0">
                <a:solidFill>
                  <a:srgbClr val="FFFF00"/>
                </a:solidFill>
              </a:rPr>
              <a:t>Relating Linear and Volume Expansion</a:t>
            </a:r>
            <a:endParaRPr lang="en-US">
              <a:solidFill>
                <a:srgbClr val="FFFF00"/>
              </a:solidFill>
            </a:endParaRPr>
          </a:p>
        </p:txBody>
      </p:sp>
      <p:sp>
        <p:nvSpPr>
          <p:cNvPr id="3" name="Content Placeholder 2"/>
          <p:cNvSpPr>
            <a:spLocks noGrp="1"/>
          </p:cNvSpPr>
          <p:nvPr>
            <p:ph idx="1"/>
          </p:nvPr>
        </p:nvSpPr>
        <p:spPr>
          <a:xfrm>
            <a:off x="457200" y="1600200"/>
            <a:ext cx="8458200" cy="4953000"/>
          </a:xfrm>
        </p:spPr>
        <p:txBody>
          <a:bodyPr/>
          <a:lstStyle/>
          <a:p>
            <a:r>
              <a:rPr lang="en-US" smtClean="0"/>
              <a:t>Imagine a cube of solid of side </a:t>
            </a:r>
            <a:r>
              <a:rPr lang="en-US" i="1" smtClean="0"/>
              <a:t>L</a:t>
            </a:r>
            <a:r>
              <a:rPr lang="en-US" smtClean="0"/>
              <a:t>, volume </a:t>
            </a:r>
            <a:r>
              <a:rPr lang="en-US" i="1" smtClean="0">
                <a:solidFill>
                  <a:srgbClr val="FFFF00"/>
                </a:solidFill>
              </a:rPr>
              <a:t>V</a:t>
            </a:r>
            <a:r>
              <a:rPr lang="en-US" smtClean="0">
                <a:solidFill>
                  <a:srgbClr val="FFFF00"/>
                </a:solidFill>
              </a:rPr>
              <a:t> = </a:t>
            </a:r>
            <a:r>
              <a:rPr lang="en-US" i="1" smtClean="0">
                <a:solidFill>
                  <a:srgbClr val="FFFF00"/>
                </a:solidFill>
              </a:rPr>
              <a:t>L</a:t>
            </a:r>
            <a:r>
              <a:rPr lang="en-US" baseline="30000" smtClean="0">
                <a:solidFill>
                  <a:srgbClr val="FFFF00"/>
                </a:solidFill>
              </a:rPr>
              <a:t>3</a:t>
            </a:r>
            <a:r>
              <a:rPr lang="en-US" smtClean="0"/>
              <a:t>.</a:t>
            </a:r>
          </a:p>
          <a:p>
            <a:r>
              <a:rPr lang="en-US" smtClean="0"/>
              <a:t>On increasing the temperature by </a:t>
            </a:r>
            <a:r>
              <a:rPr lang="el-GR" smtClean="0"/>
              <a:t>Δ</a:t>
            </a:r>
            <a:r>
              <a:rPr lang="en-US" i="1" smtClean="0"/>
              <a:t>T</a:t>
            </a:r>
            <a:r>
              <a:rPr lang="en-US" smtClean="0"/>
              <a:t>, the length of each side goes from </a:t>
            </a:r>
            <a:r>
              <a:rPr lang="en-US" i="1" smtClean="0">
                <a:solidFill>
                  <a:srgbClr val="FFFF00"/>
                </a:solidFill>
              </a:rPr>
              <a:t>L</a:t>
            </a:r>
            <a:r>
              <a:rPr lang="en-US" smtClean="0">
                <a:solidFill>
                  <a:srgbClr val="FFFF00"/>
                </a:solidFill>
              </a:rPr>
              <a:t> to </a:t>
            </a:r>
            <a:r>
              <a:rPr lang="en-US" i="1" smtClean="0">
                <a:solidFill>
                  <a:srgbClr val="FFFF00"/>
                </a:solidFill>
              </a:rPr>
              <a:t>L</a:t>
            </a:r>
            <a:r>
              <a:rPr lang="en-US" smtClean="0">
                <a:solidFill>
                  <a:srgbClr val="FFFF00"/>
                </a:solidFill>
              </a:rPr>
              <a:t>(1 + </a:t>
            </a:r>
            <a:r>
              <a:rPr lang="en-US" i="1" smtClean="0">
                <a:solidFill>
                  <a:srgbClr val="FFFF00"/>
                </a:solidFill>
                <a:sym typeface="Symbol"/>
              </a:rPr>
              <a:t></a:t>
            </a:r>
            <a:r>
              <a:rPr lang="el-GR" smtClean="0">
                <a:solidFill>
                  <a:srgbClr val="FFFF00"/>
                </a:solidFill>
                <a:sym typeface="Symbol"/>
              </a:rPr>
              <a:t>Δ</a:t>
            </a:r>
            <a:r>
              <a:rPr lang="en-US" i="1" smtClean="0">
                <a:solidFill>
                  <a:srgbClr val="FFFF00"/>
                </a:solidFill>
                <a:sym typeface="Symbol"/>
              </a:rPr>
              <a:t>T</a:t>
            </a:r>
            <a:r>
              <a:rPr lang="en-US" smtClean="0">
                <a:solidFill>
                  <a:srgbClr val="FFFF00"/>
                </a:solidFill>
                <a:sym typeface="Symbol"/>
              </a:rPr>
              <a:t>), </a:t>
            </a:r>
            <a:r>
              <a:rPr lang="en-US" smtClean="0">
                <a:sym typeface="Symbol"/>
              </a:rPr>
              <a:t>so the </a:t>
            </a:r>
            <a:r>
              <a:rPr lang="en-US" smtClean="0">
                <a:solidFill>
                  <a:srgbClr val="FFFF00"/>
                </a:solidFill>
                <a:sym typeface="Symbol"/>
              </a:rPr>
              <a:t>volume increases from </a:t>
            </a:r>
            <a:r>
              <a:rPr lang="en-US" i="1" smtClean="0">
                <a:solidFill>
                  <a:srgbClr val="FFFF00"/>
                </a:solidFill>
              </a:rPr>
              <a:t>L</a:t>
            </a:r>
            <a:r>
              <a:rPr lang="en-US" baseline="30000" smtClean="0">
                <a:solidFill>
                  <a:srgbClr val="FFFF00"/>
                </a:solidFill>
              </a:rPr>
              <a:t>3</a:t>
            </a:r>
            <a:r>
              <a:rPr lang="en-US" smtClean="0">
                <a:solidFill>
                  <a:srgbClr val="FFFF00"/>
                </a:solidFill>
              </a:rPr>
              <a:t> to </a:t>
            </a:r>
            <a:r>
              <a:rPr lang="en-US" i="1" smtClean="0">
                <a:solidFill>
                  <a:srgbClr val="FFFF00"/>
                </a:solidFill>
              </a:rPr>
              <a:t>L</a:t>
            </a:r>
            <a:r>
              <a:rPr lang="en-US" baseline="30000" smtClean="0">
                <a:solidFill>
                  <a:srgbClr val="FFFF00"/>
                </a:solidFill>
              </a:rPr>
              <a:t>3</a:t>
            </a:r>
            <a:r>
              <a:rPr lang="en-US" smtClean="0">
                <a:solidFill>
                  <a:srgbClr val="FFFF00"/>
                </a:solidFill>
              </a:rPr>
              <a:t>(1 + </a:t>
            </a:r>
            <a:r>
              <a:rPr lang="en-US" i="1" smtClean="0">
                <a:solidFill>
                  <a:srgbClr val="FFFF00"/>
                </a:solidFill>
                <a:sym typeface="Symbol"/>
              </a:rPr>
              <a:t></a:t>
            </a:r>
            <a:r>
              <a:rPr lang="el-GR" smtClean="0">
                <a:solidFill>
                  <a:srgbClr val="FFFF00"/>
                </a:solidFill>
                <a:sym typeface="Symbol"/>
              </a:rPr>
              <a:t>Δ</a:t>
            </a:r>
            <a:r>
              <a:rPr lang="en-US" i="1" smtClean="0">
                <a:solidFill>
                  <a:srgbClr val="FFFF00"/>
                </a:solidFill>
                <a:sym typeface="Symbol"/>
              </a:rPr>
              <a:t>T</a:t>
            </a:r>
            <a:r>
              <a:rPr lang="en-US" smtClean="0">
                <a:solidFill>
                  <a:srgbClr val="FFFF00"/>
                </a:solidFill>
                <a:sym typeface="Symbol"/>
              </a:rPr>
              <a:t>)</a:t>
            </a:r>
            <a:r>
              <a:rPr lang="en-US" baseline="30000" smtClean="0">
                <a:solidFill>
                  <a:srgbClr val="FFFF00"/>
                </a:solidFill>
                <a:sym typeface="Symbol"/>
              </a:rPr>
              <a:t>3</a:t>
            </a:r>
            <a:r>
              <a:rPr lang="en-US" smtClean="0">
                <a:sym typeface="Symbol"/>
              </a:rPr>
              <a:t>.</a:t>
            </a:r>
          </a:p>
          <a:p>
            <a:r>
              <a:rPr lang="en-US" sz="2800" smtClean="0">
                <a:sym typeface="Symbol"/>
              </a:rPr>
              <a:t>Now </a:t>
            </a:r>
            <a:r>
              <a:rPr lang="en-US" sz="2800" i="1" smtClean="0">
                <a:sym typeface="Symbol"/>
              </a:rPr>
              <a:t></a:t>
            </a:r>
            <a:r>
              <a:rPr lang="el-GR" sz="2800" smtClean="0">
                <a:sym typeface="Symbol"/>
              </a:rPr>
              <a:t>Δ</a:t>
            </a:r>
            <a:r>
              <a:rPr lang="en-US" sz="2800" i="1" smtClean="0">
                <a:sym typeface="Symbol"/>
              </a:rPr>
              <a:t>T </a:t>
            </a:r>
            <a:r>
              <a:rPr lang="en-US" sz="2800" smtClean="0">
                <a:sym typeface="Symbol"/>
              </a:rPr>
              <a:t>is a very small number, so </a:t>
            </a:r>
          </a:p>
          <a:p>
            <a:pPr>
              <a:buNone/>
            </a:pPr>
            <a:r>
              <a:rPr lang="en-US" sz="2800" i="1" smtClean="0"/>
              <a:t>	L</a:t>
            </a:r>
            <a:r>
              <a:rPr lang="en-US" sz="2800" baseline="30000" smtClean="0"/>
              <a:t>3</a:t>
            </a:r>
            <a:r>
              <a:rPr lang="en-US" sz="2800" smtClean="0"/>
              <a:t>(1 + </a:t>
            </a:r>
            <a:r>
              <a:rPr lang="en-US" sz="2800" i="1" smtClean="0">
                <a:sym typeface="Symbol"/>
              </a:rPr>
              <a:t></a:t>
            </a:r>
            <a:r>
              <a:rPr lang="el-GR" sz="2800" smtClean="0">
                <a:sym typeface="Symbol"/>
              </a:rPr>
              <a:t>Δ</a:t>
            </a:r>
            <a:r>
              <a:rPr lang="en-US" sz="2800" i="1" smtClean="0">
                <a:sym typeface="Symbol"/>
              </a:rPr>
              <a:t>T</a:t>
            </a:r>
            <a:r>
              <a:rPr lang="en-US" sz="2800" smtClean="0">
                <a:sym typeface="Symbol"/>
              </a:rPr>
              <a:t>)</a:t>
            </a:r>
            <a:r>
              <a:rPr lang="en-US" sz="2800" baseline="30000" smtClean="0">
                <a:sym typeface="Symbol"/>
              </a:rPr>
              <a:t>3 </a:t>
            </a:r>
            <a:r>
              <a:rPr lang="en-US" sz="2800" smtClean="0">
                <a:sym typeface="Symbol"/>
              </a:rPr>
              <a:t>= </a:t>
            </a:r>
            <a:r>
              <a:rPr lang="en-US" sz="2800" i="1" smtClean="0"/>
              <a:t>L</a:t>
            </a:r>
            <a:r>
              <a:rPr lang="en-US" sz="2800" baseline="30000" smtClean="0"/>
              <a:t>3</a:t>
            </a:r>
            <a:r>
              <a:rPr lang="en-US" sz="2800" smtClean="0"/>
              <a:t>(1 + 3</a:t>
            </a:r>
            <a:r>
              <a:rPr lang="en-US" sz="2800" i="1" smtClean="0">
                <a:sym typeface="Symbol"/>
              </a:rPr>
              <a:t></a:t>
            </a:r>
            <a:r>
              <a:rPr lang="el-GR" sz="2800" smtClean="0">
                <a:sym typeface="Symbol"/>
              </a:rPr>
              <a:t>Δ</a:t>
            </a:r>
            <a:r>
              <a:rPr lang="en-US" sz="2800" i="1" smtClean="0">
                <a:sym typeface="Symbol"/>
              </a:rPr>
              <a:t>T </a:t>
            </a:r>
            <a:r>
              <a:rPr lang="en-US" sz="2800" smtClean="0">
                <a:sym typeface="Symbol"/>
              </a:rPr>
              <a:t>+ 3(</a:t>
            </a:r>
            <a:r>
              <a:rPr lang="en-US" sz="2800" i="1" smtClean="0">
                <a:sym typeface="Symbol"/>
              </a:rPr>
              <a:t></a:t>
            </a:r>
            <a:r>
              <a:rPr lang="el-GR" sz="2800" smtClean="0">
                <a:sym typeface="Symbol"/>
              </a:rPr>
              <a:t>Δ</a:t>
            </a:r>
            <a:r>
              <a:rPr lang="en-US" sz="2800" i="1" smtClean="0">
                <a:sym typeface="Symbol"/>
              </a:rPr>
              <a:t>T</a:t>
            </a:r>
            <a:r>
              <a:rPr lang="en-US" sz="2800" smtClean="0">
                <a:sym typeface="Symbol"/>
              </a:rPr>
              <a:t>)</a:t>
            </a:r>
            <a:r>
              <a:rPr lang="en-US" sz="2800" baseline="30000" smtClean="0">
                <a:sym typeface="Symbol"/>
              </a:rPr>
              <a:t>2</a:t>
            </a:r>
            <a:r>
              <a:rPr lang="en-US" sz="2800" smtClean="0">
                <a:sym typeface="Symbol"/>
              </a:rPr>
              <a:t> + (</a:t>
            </a:r>
            <a:r>
              <a:rPr lang="en-US" sz="2800" i="1" smtClean="0">
                <a:sym typeface="Symbol"/>
              </a:rPr>
              <a:t></a:t>
            </a:r>
            <a:r>
              <a:rPr lang="el-GR" sz="2800" smtClean="0">
                <a:sym typeface="Symbol"/>
              </a:rPr>
              <a:t>Δ</a:t>
            </a:r>
            <a:r>
              <a:rPr lang="en-US" sz="2800" i="1" smtClean="0">
                <a:sym typeface="Symbol"/>
              </a:rPr>
              <a:t>T</a:t>
            </a:r>
            <a:r>
              <a:rPr lang="en-US" sz="2800" smtClean="0">
                <a:sym typeface="Symbol"/>
              </a:rPr>
              <a:t>)</a:t>
            </a:r>
            <a:r>
              <a:rPr lang="en-US" sz="2800" baseline="30000" smtClean="0">
                <a:sym typeface="Symbol"/>
              </a:rPr>
              <a:t>3</a:t>
            </a:r>
            <a:r>
              <a:rPr lang="en-US" sz="2800" smtClean="0">
                <a:sym typeface="Symbol"/>
              </a:rPr>
              <a:t>)</a:t>
            </a:r>
          </a:p>
          <a:p>
            <a:pPr>
              <a:buNone/>
            </a:pPr>
            <a:r>
              <a:rPr lang="en-US" sz="2800" smtClean="0">
                <a:sym typeface="Symbol"/>
              </a:rPr>
              <a:t>			      =	</a:t>
            </a:r>
            <a:r>
              <a:rPr lang="en-US" sz="2800" i="1" smtClean="0"/>
              <a:t>L</a:t>
            </a:r>
            <a:r>
              <a:rPr lang="en-US" sz="2800" baseline="30000" smtClean="0"/>
              <a:t>3</a:t>
            </a:r>
            <a:r>
              <a:rPr lang="en-US" sz="2800" smtClean="0"/>
              <a:t>(1 + 3</a:t>
            </a:r>
            <a:r>
              <a:rPr lang="en-US" sz="2800" i="1" smtClean="0">
                <a:sym typeface="Symbol"/>
              </a:rPr>
              <a:t></a:t>
            </a:r>
            <a:r>
              <a:rPr lang="el-GR" sz="2800" smtClean="0">
                <a:sym typeface="Symbol"/>
              </a:rPr>
              <a:t>Δ</a:t>
            </a:r>
            <a:r>
              <a:rPr lang="en-US" sz="2800" i="1" smtClean="0">
                <a:sym typeface="Symbol"/>
              </a:rPr>
              <a:t>T</a:t>
            </a:r>
            <a:r>
              <a:rPr lang="en-US" sz="2800" smtClean="0">
                <a:sym typeface="Symbol"/>
              </a:rPr>
              <a:t>) – those other terms are </a:t>
            </a:r>
            <a:r>
              <a:rPr lang="en-US" sz="2800" i="1" smtClean="0">
                <a:sym typeface="Symbol"/>
              </a:rPr>
              <a:t>really</a:t>
            </a:r>
            <a:r>
              <a:rPr lang="en-US" sz="2800" smtClean="0">
                <a:sym typeface="Symbol"/>
              </a:rPr>
              <a:t> tiny!</a:t>
            </a:r>
            <a:r>
              <a:rPr lang="en-US" smtClean="0">
                <a:sym typeface="Symbol"/>
              </a:rPr>
              <a:t>   (for solids, </a:t>
            </a:r>
            <a:r>
              <a:rPr lang="en-US" i="1" smtClean="0">
                <a:sym typeface="Symbol"/>
              </a:rPr>
              <a:t> </a:t>
            </a:r>
            <a:r>
              <a:rPr lang="en-US" smtClean="0">
                <a:latin typeface="Euclid"/>
                <a:sym typeface="Symbol"/>
              </a:rPr>
              <a:t>~10</a:t>
            </a:r>
            <a:r>
              <a:rPr lang="en-US" baseline="30000" smtClean="0">
                <a:latin typeface="Euclid"/>
                <a:sym typeface="Symbol"/>
              </a:rPr>
              <a:t>-5</a:t>
            </a:r>
            <a:r>
              <a:rPr lang="en-US" smtClean="0">
                <a:latin typeface="Euclid"/>
                <a:sym typeface="Symbol"/>
              </a:rPr>
              <a:t>)</a:t>
            </a:r>
            <a:endParaRPr lang="en-US" baseline="30000" smtClean="0">
              <a:sym typeface="Symbol"/>
            </a:endParaRPr>
          </a:p>
          <a:p>
            <a:r>
              <a:rPr lang="en-US" smtClean="0">
                <a:sym typeface="Symbol"/>
              </a:rPr>
              <a:t>Recall the volume goes to </a:t>
            </a:r>
            <a:r>
              <a:rPr lang="en-US" i="1" smtClean="0">
                <a:sym typeface="Symbol"/>
              </a:rPr>
              <a:t>V</a:t>
            </a:r>
            <a:r>
              <a:rPr lang="en-US" smtClean="0"/>
              <a:t>(1 + </a:t>
            </a:r>
            <a:r>
              <a:rPr lang="en-US" i="1" smtClean="0">
                <a:sym typeface="Symbol"/>
              </a:rPr>
              <a:t></a:t>
            </a:r>
            <a:r>
              <a:rPr lang="el-GR" smtClean="0">
                <a:sym typeface="Symbol"/>
              </a:rPr>
              <a:t>Δ</a:t>
            </a:r>
            <a:r>
              <a:rPr lang="en-US" i="1" smtClean="0">
                <a:sym typeface="Symbol"/>
              </a:rPr>
              <a:t>T</a:t>
            </a:r>
            <a:r>
              <a:rPr lang="en-US" smtClean="0">
                <a:sym typeface="Symbol"/>
              </a:rPr>
              <a:t>): so  </a:t>
            </a:r>
            <a:r>
              <a:rPr lang="en-US" i="1" smtClean="0">
                <a:solidFill>
                  <a:srgbClr val="FFFF00"/>
                </a:solidFill>
                <a:sym typeface="Symbol"/>
              </a:rPr>
              <a:t></a:t>
            </a:r>
            <a:r>
              <a:rPr lang="en-US" smtClean="0">
                <a:solidFill>
                  <a:srgbClr val="FFFF00"/>
                </a:solidFill>
                <a:sym typeface="Symbol"/>
              </a:rPr>
              <a:t> = 3</a:t>
            </a:r>
            <a:r>
              <a:rPr lang="en-US" i="1" smtClean="0">
                <a:solidFill>
                  <a:srgbClr val="FFFF00"/>
                </a:solidFill>
                <a:sym typeface="Symbol"/>
              </a:rPr>
              <a:t></a:t>
            </a:r>
          </a:p>
          <a:p>
            <a:pPr>
              <a:buNone/>
            </a:pPr>
            <a:endParaRPr lang="en-US" baseline="30000"/>
          </a:p>
        </p:txBody>
      </p:sp>
      <p:sp>
        <p:nvSpPr>
          <p:cNvPr id="4" name="Rectangle 3"/>
          <p:cNvSpPr/>
          <p:nvPr/>
        </p:nvSpPr>
        <p:spPr>
          <a:xfrm>
            <a:off x="7550725" y="5710050"/>
            <a:ext cx="1295400" cy="762000"/>
          </a:xfrm>
          <a:prstGeom prst="rect">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sz="half" idx="1"/>
          </p:nvPr>
        </p:nvSpPr>
        <p:spPr>
          <a:xfrm>
            <a:off x="457200" y="1600200"/>
            <a:ext cx="5791200" cy="4953000"/>
          </a:xfrm>
        </p:spPr>
        <p:txBody>
          <a:bodyPr>
            <a:normAutofit/>
          </a:bodyPr>
          <a:lstStyle/>
          <a:p>
            <a:r>
              <a:rPr lang="en-US" smtClean="0"/>
              <a:t>I have a </a:t>
            </a:r>
            <a:r>
              <a:rPr lang="en-US" smtClean="0">
                <a:solidFill>
                  <a:srgbClr val="FFFF00"/>
                </a:solidFill>
              </a:rPr>
              <a:t>square brass plate with a hole in it</a:t>
            </a:r>
            <a:r>
              <a:rPr lang="en-US" smtClean="0"/>
              <a:t>.  I put it in the oven until it reaches a </a:t>
            </a:r>
            <a:r>
              <a:rPr lang="en-US" smtClean="0">
                <a:solidFill>
                  <a:srgbClr val="FFFF00"/>
                </a:solidFill>
              </a:rPr>
              <a:t>high uniform temperature</a:t>
            </a:r>
            <a:r>
              <a:rPr lang="en-US" smtClean="0"/>
              <a:t>, then immediately </a:t>
            </a:r>
            <a:r>
              <a:rPr lang="en-US" smtClean="0">
                <a:solidFill>
                  <a:srgbClr val="FFFF00"/>
                </a:solidFill>
              </a:rPr>
              <a:t>measure the hole </a:t>
            </a:r>
            <a:r>
              <a:rPr lang="en-US" smtClean="0"/>
              <a:t>very accurately.  </a:t>
            </a:r>
          </a:p>
          <a:p>
            <a:r>
              <a:rPr lang="en-US" smtClean="0"/>
              <a:t>What do I find?</a:t>
            </a:r>
          </a:p>
          <a:p>
            <a:pPr marL="514350" indent="-514350">
              <a:buAutoNum type="alphaUcPeriod"/>
            </a:pPr>
            <a:r>
              <a:rPr lang="en-US" smtClean="0"/>
              <a:t>The hole is bigger than it was before heating.</a:t>
            </a:r>
          </a:p>
          <a:p>
            <a:pPr marL="514350" indent="-514350">
              <a:buAutoNum type="alphaUcPeriod"/>
            </a:pPr>
            <a:r>
              <a:rPr lang="en-US" smtClean="0"/>
              <a:t>The hole is smaller.</a:t>
            </a:r>
          </a:p>
          <a:p>
            <a:pPr marL="514350" indent="-514350">
              <a:buAutoNum type="alphaUcPeriod"/>
            </a:pPr>
            <a:r>
              <a:rPr lang="en-US" smtClean="0"/>
              <a:t>It’s the same size. </a:t>
            </a:r>
          </a:p>
          <a:p>
            <a:endParaRPr lang="en-US"/>
          </a:p>
        </p:txBody>
      </p:sp>
      <p:sp>
        <p:nvSpPr>
          <p:cNvPr id="4" name="Content Placeholder 3"/>
          <p:cNvSpPr>
            <a:spLocks noGrp="1"/>
          </p:cNvSpPr>
          <p:nvPr>
            <p:ph sz="half" idx="2"/>
          </p:nvPr>
        </p:nvSpPr>
        <p:spPr>
          <a:xfrm>
            <a:off x="5638800" y="1600200"/>
            <a:ext cx="3048000" cy="4525963"/>
          </a:xfrm>
        </p:spPr>
        <p:txBody>
          <a:bodyPr>
            <a:normAutofit/>
          </a:bodyPr>
          <a:lstStyle/>
          <a:p>
            <a:r>
              <a:rPr lang="en-US" smtClean="0">
                <a:solidFill>
                  <a:schemeClr val="bg2">
                    <a:lumMod val="50000"/>
                  </a:schemeClr>
                </a:solidFill>
              </a:rPr>
              <a:t>z</a:t>
            </a:r>
            <a:endParaRPr lang="en-US">
              <a:solidFill>
                <a:schemeClr val="bg2">
                  <a:lumMod val="50000"/>
                </a:schemeClr>
              </a:solidFill>
            </a:endParaRPr>
          </a:p>
        </p:txBody>
      </p:sp>
      <p:grpSp>
        <p:nvGrpSpPr>
          <p:cNvPr id="7" name="Group 6"/>
          <p:cNvGrpSpPr/>
          <p:nvPr/>
        </p:nvGrpSpPr>
        <p:grpSpPr>
          <a:xfrm>
            <a:off x="6553200" y="3124200"/>
            <a:ext cx="1828800" cy="1828800"/>
            <a:chOff x="5484425" y="3432950"/>
            <a:chExt cx="1828800" cy="1828800"/>
          </a:xfrm>
        </p:grpSpPr>
        <p:sp>
          <p:nvSpPr>
            <p:cNvPr id="5" name="Rectangle 4"/>
            <p:cNvSpPr/>
            <p:nvPr/>
          </p:nvSpPr>
          <p:spPr>
            <a:xfrm>
              <a:off x="5484425" y="3432950"/>
              <a:ext cx="1828800" cy="1828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122725" y="4078175"/>
              <a:ext cx="533400" cy="533400"/>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a:xfrm>
            <a:off x="304800" y="1676400"/>
            <a:ext cx="8534400" cy="4800600"/>
          </a:xfrm>
        </p:spPr>
        <p:txBody>
          <a:bodyPr>
            <a:normAutofit/>
          </a:bodyPr>
          <a:lstStyle/>
          <a:p>
            <a:r>
              <a:rPr lang="en-US" sz="2800" smtClean="0"/>
              <a:t>Coefficient of linear expansion of aluminum: </a:t>
            </a:r>
            <a:r>
              <a:rPr lang="en-US" sz="2800" smtClean="0">
                <a:solidFill>
                  <a:srgbClr val="FFFF00"/>
                </a:solidFill>
              </a:rPr>
              <a:t>2.5 x 10</a:t>
            </a:r>
            <a:r>
              <a:rPr lang="en-US" sz="2800" baseline="30000" smtClean="0">
                <a:solidFill>
                  <a:srgbClr val="FFFF00"/>
                </a:solidFill>
              </a:rPr>
              <a:t>-5</a:t>
            </a:r>
            <a:r>
              <a:rPr lang="en-US" sz="2800" smtClean="0"/>
              <a:t>. </a:t>
            </a:r>
          </a:p>
          <a:p>
            <a:r>
              <a:rPr lang="en-US" sz="2800" smtClean="0"/>
              <a:t>An aluminum plate </a:t>
            </a:r>
            <a:r>
              <a:rPr lang="en-US" sz="2800" smtClean="0">
                <a:solidFill>
                  <a:srgbClr val="FFFF00"/>
                </a:solidFill>
              </a:rPr>
              <a:t>2cm x 3cm</a:t>
            </a:r>
            <a:r>
              <a:rPr lang="en-US" sz="2800" smtClean="0"/>
              <a:t> is heated through </a:t>
            </a:r>
            <a:r>
              <a:rPr lang="en-US" sz="2800" smtClean="0">
                <a:solidFill>
                  <a:srgbClr val="FFFF00"/>
                </a:solidFill>
              </a:rPr>
              <a:t>10</a:t>
            </a:r>
            <a:r>
              <a:rPr lang="en-US" sz="2800" smtClean="0">
                <a:solidFill>
                  <a:srgbClr val="FFFF00"/>
                </a:solidFill>
                <a:sym typeface="Symbol"/>
              </a:rPr>
              <a:t>C</a:t>
            </a:r>
            <a:r>
              <a:rPr lang="en-US" sz="2800" smtClean="0">
                <a:sym typeface="Symbol"/>
              </a:rPr>
              <a:t>.</a:t>
            </a:r>
          </a:p>
          <a:p>
            <a:pPr>
              <a:buNone/>
            </a:pPr>
            <a:r>
              <a:rPr lang="en-US" sz="2800" smtClean="0">
                <a:sym typeface="Symbol"/>
              </a:rPr>
              <a:t>	By how much does its </a:t>
            </a:r>
            <a:r>
              <a:rPr lang="en-US" sz="2800" smtClean="0">
                <a:solidFill>
                  <a:srgbClr val="FFFF00"/>
                </a:solidFill>
                <a:sym typeface="Symbol"/>
              </a:rPr>
              <a:t>area</a:t>
            </a:r>
            <a:r>
              <a:rPr lang="en-US" sz="2800" smtClean="0">
                <a:sym typeface="Symbol"/>
              </a:rPr>
              <a:t> increase?</a:t>
            </a:r>
          </a:p>
          <a:p>
            <a:endParaRPr lang="en-US" sz="2800" smtClean="0">
              <a:sym typeface="Symbol"/>
            </a:endParaRPr>
          </a:p>
          <a:p>
            <a:pPr marL="457200" indent="-457200">
              <a:buAutoNum type="alphaUcPeriod"/>
            </a:pPr>
            <a:r>
              <a:rPr lang="en-US" sz="2800" smtClean="0">
                <a:sym typeface="Symbol"/>
              </a:rPr>
              <a:t>1.5 x 10</a:t>
            </a:r>
            <a:r>
              <a:rPr lang="en-US" sz="2800" baseline="30000" smtClean="0">
                <a:sym typeface="Symbol"/>
              </a:rPr>
              <a:t>-3</a:t>
            </a:r>
            <a:r>
              <a:rPr lang="en-US" sz="2800" smtClean="0">
                <a:sym typeface="Symbol"/>
              </a:rPr>
              <a:t> cm</a:t>
            </a:r>
            <a:r>
              <a:rPr lang="en-US" sz="2800" baseline="30000" smtClean="0">
                <a:sym typeface="Symbol"/>
              </a:rPr>
              <a:t>2</a:t>
            </a:r>
            <a:r>
              <a:rPr lang="en-US" sz="2800" smtClean="0">
                <a:sym typeface="Symbol"/>
              </a:rPr>
              <a:t>.</a:t>
            </a:r>
          </a:p>
          <a:p>
            <a:pPr marL="457200" indent="-457200">
              <a:buAutoNum type="alphaUcPeriod"/>
            </a:pPr>
            <a:r>
              <a:rPr lang="en-US" sz="2800" smtClean="0">
                <a:sym typeface="Symbol"/>
              </a:rPr>
              <a:t>3.0 x 10</a:t>
            </a:r>
            <a:r>
              <a:rPr lang="en-US" sz="2800" baseline="30000" smtClean="0">
                <a:sym typeface="Symbol"/>
              </a:rPr>
              <a:t>-3</a:t>
            </a:r>
            <a:r>
              <a:rPr lang="en-US" sz="2800" smtClean="0">
                <a:sym typeface="Symbol"/>
              </a:rPr>
              <a:t> cm</a:t>
            </a:r>
            <a:r>
              <a:rPr lang="en-US" sz="2800" baseline="30000" smtClean="0">
                <a:sym typeface="Symbol"/>
              </a:rPr>
              <a:t>2</a:t>
            </a:r>
            <a:r>
              <a:rPr lang="en-US" sz="2800" smtClean="0">
                <a:sym typeface="Symbol"/>
              </a:rPr>
              <a:t>.</a:t>
            </a:r>
          </a:p>
          <a:p>
            <a:pPr marL="457200" indent="-457200">
              <a:buAutoNum type="alphaUcPeriod"/>
            </a:pPr>
            <a:r>
              <a:rPr lang="en-US" sz="2800" smtClean="0">
                <a:sym typeface="Symbol"/>
              </a:rPr>
              <a:t>4.5 x 10</a:t>
            </a:r>
            <a:r>
              <a:rPr lang="en-US" sz="2800" baseline="30000" smtClean="0">
                <a:sym typeface="Symbol"/>
              </a:rPr>
              <a:t>-3</a:t>
            </a:r>
            <a:r>
              <a:rPr lang="en-US" sz="2800" smtClean="0">
                <a:sym typeface="Symbol"/>
              </a:rPr>
              <a:t> cm</a:t>
            </a:r>
            <a:r>
              <a:rPr lang="en-US" sz="2800" baseline="30000" smtClean="0">
                <a:sym typeface="Symbol"/>
              </a:rPr>
              <a:t>2</a:t>
            </a:r>
            <a:r>
              <a:rPr lang="en-US" sz="2800" smtClean="0">
                <a:sym typeface="Symbol"/>
              </a:rPr>
              <a:t>.</a:t>
            </a:r>
          </a:p>
          <a:p>
            <a:pPr marL="457200" indent="-457200">
              <a:buAutoNum type="alphaUcPeriod"/>
            </a:pPr>
            <a:r>
              <a:rPr lang="en-US" sz="2800" smtClean="0">
                <a:sym typeface="Symbol"/>
              </a:rPr>
              <a:t>6.0 x 10</a:t>
            </a:r>
            <a:r>
              <a:rPr lang="en-US" sz="2800" baseline="30000" smtClean="0">
                <a:sym typeface="Symbol"/>
              </a:rPr>
              <a:t>-3</a:t>
            </a:r>
            <a:r>
              <a:rPr lang="en-US" sz="2800" smtClean="0">
                <a:sym typeface="Symbol"/>
              </a:rPr>
              <a:t> cm</a:t>
            </a:r>
            <a:r>
              <a:rPr lang="en-US" sz="2800" baseline="30000" smtClean="0">
                <a:sym typeface="Symbol"/>
              </a:rPr>
              <a:t>2</a:t>
            </a:r>
            <a:r>
              <a:rPr lang="en-US" sz="2800" smtClean="0">
                <a:sym typeface="Symbol"/>
              </a:rPr>
              <a:t>.</a:t>
            </a:r>
            <a:endParaRPr lang="en-US" sz="28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a:xfrm>
            <a:off x="304800" y="1676400"/>
            <a:ext cx="8534400" cy="4800600"/>
          </a:xfrm>
        </p:spPr>
        <p:txBody>
          <a:bodyPr>
            <a:normAutofit/>
          </a:bodyPr>
          <a:lstStyle/>
          <a:p>
            <a:r>
              <a:rPr lang="en-US" sz="2800" dirty="0" smtClean="0"/>
              <a:t>Coefficient of linear expansion of aluminum: </a:t>
            </a:r>
            <a:r>
              <a:rPr lang="en-US" sz="2800" dirty="0" smtClean="0">
                <a:solidFill>
                  <a:srgbClr val="FFFF00"/>
                </a:solidFill>
              </a:rPr>
              <a:t>2.5 x 10</a:t>
            </a:r>
            <a:r>
              <a:rPr lang="en-US" sz="2800" baseline="30000" dirty="0" smtClean="0">
                <a:solidFill>
                  <a:srgbClr val="FFFF00"/>
                </a:solidFill>
              </a:rPr>
              <a:t>-5</a:t>
            </a:r>
            <a:r>
              <a:rPr lang="en-US" sz="2800" dirty="0" smtClean="0"/>
              <a:t>. </a:t>
            </a:r>
          </a:p>
          <a:p>
            <a:r>
              <a:rPr lang="en-US" sz="2800" dirty="0" smtClean="0"/>
              <a:t>A solid aluminum sphere is heated through </a:t>
            </a:r>
            <a:r>
              <a:rPr lang="en-US" sz="2800" dirty="0" smtClean="0">
                <a:solidFill>
                  <a:srgbClr val="FFFF00"/>
                </a:solidFill>
              </a:rPr>
              <a:t>1</a:t>
            </a:r>
            <a:r>
              <a:rPr lang="en-US" sz="2800" dirty="0" smtClean="0">
                <a:solidFill>
                  <a:srgbClr val="FFFF00"/>
                </a:solidFill>
                <a:sym typeface="Symbol"/>
              </a:rPr>
              <a:t>C</a:t>
            </a:r>
            <a:r>
              <a:rPr lang="en-US" sz="2800" dirty="0" smtClean="0">
                <a:sym typeface="Symbol"/>
              </a:rPr>
              <a:t>.</a:t>
            </a:r>
          </a:p>
          <a:p>
            <a:pPr>
              <a:buNone/>
            </a:pPr>
            <a:r>
              <a:rPr lang="en-US" sz="2800" dirty="0" smtClean="0">
                <a:sym typeface="Symbol"/>
              </a:rPr>
              <a:t>	What is its fractional change in </a:t>
            </a:r>
            <a:r>
              <a:rPr lang="en-US" sz="2800" dirty="0" smtClean="0">
                <a:solidFill>
                  <a:srgbClr val="FFFF00"/>
                </a:solidFill>
                <a:sym typeface="Symbol"/>
              </a:rPr>
              <a:t>density</a:t>
            </a:r>
            <a:r>
              <a:rPr lang="en-US" sz="2800" dirty="0" smtClean="0">
                <a:sym typeface="Symbol"/>
              </a:rPr>
              <a:t>?</a:t>
            </a:r>
          </a:p>
          <a:p>
            <a:endParaRPr lang="en-US" sz="2800" dirty="0" smtClean="0">
              <a:sym typeface="Symbol"/>
            </a:endParaRPr>
          </a:p>
          <a:p>
            <a:pPr marL="457200" indent="-457200">
              <a:buAutoNum type="alphaUcPeriod"/>
            </a:pPr>
            <a:r>
              <a:rPr lang="en-US" sz="2800" dirty="0" smtClean="0">
                <a:sym typeface="Symbol"/>
              </a:rPr>
              <a:t>2.5 x 10</a:t>
            </a:r>
            <a:r>
              <a:rPr lang="en-US" sz="2800" baseline="30000" dirty="0" smtClean="0">
                <a:sym typeface="Symbol"/>
              </a:rPr>
              <a:t>-5</a:t>
            </a:r>
            <a:r>
              <a:rPr lang="en-US" sz="2800" dirty="0" smtClean="0">
                <a:sym typeface="Symbol"/>
              </a:rPr>
              <a:t> cm</a:t>
            </a:r>
            <a:r>
              <a:rPr lang="en-US" sz="2800" baseline="30000" dirty="0" smtClean="0">
                <a:sym typeface="Symbol"/>
              </a:rPr>
              <a:t>2</a:t>
            </a:r>
            <a:r>
              <a:rPr lang="en-US" sz="2800" dirty="0" smtClean="0">
                <a:sym typeface="Symbol"/>
              </a:rPr>
              <a:t>.</a:t>
            </a:r>
          </a:p>
          <a:p>
            <a:pPr marL="457200" indent="-457200">
              <a:buAutoNum type="alphaUcPeriod"/>
            </a:pPr>
            <a:r>
              <a:rPr lang="en-US" sz="2800" dirty="0" smtClean="0">
                <a:sym typeface="Symbol"/>
              </a:rPr>
              <a:t>5.0 x 10</a:t>
            </a:r>
            <a:r>
              <a:rPr lang="en-US" sz="2800" baseline="30000" dirty="0" smtClean="0">
                <a:sym typeface="Symbol"/>
              </a:rPr>
              <a:t>-5</a:t>
            </a:r>
            <a:r>
              <a:rPr lang="en-US" sz="2800" dirty="0" smtClean="0">
                <a:sym typeface="Symbol"/>
              </a:rPr>
              <a:t> cm</a:t>
            </a:r>
            <a:r>
              <a:rPr lang="en-US" sz="2800" baseline="30000" dirty="0" smtClean="0">
                <a:sym typeface="Symbol"/>
              </a:rPr>
              <a:t>2</a:t>
            </a:r>
            <a:r>
              <a:rPr lang="en-US" sz="2800" dirty="0" smtClean="0">
                <a:sym typeface="Symbol"/>
              </a:rPr>
              <a:t>.</a:t>
            </a:r>
          </a:p>
          <a:p>
            <a:pPr marL="457200" indent="-457200">
              <a:buAutoNum type="alphaUcPeriod"/>
            </a:pPr>
            <a:r>
              <a:rPr lang="en-US" sz="2800" dirty="0" smtClean="0">
                <a:sym typeface="Symbol"/>
              </a:rPr>
              <a:t>7.5 x 10</a:t>
            </a:r>
            <a:r>
              <a:rPr lang="en-US" sz="2800" baseline="30000" dirty="0" smtClean="0">
                <a:sym typeface="Symbol"/>
              </a:rPr>
              <a:t>-5</a:t>
            </a:r>
            <a:r>
              <a:rPr lang="en-US" sz="2800" dirty="0" smtClean="0">
                <a:sym typeface="Symbol"/>
              </a:rPr>
              <a:t> cm</a:t>
            </a:r>
            <a:r>
              <a:rPr lang="en-US" sz="2800" baseline="30000" dirty="0" smtClean="0">
                <a:sym typeface="Symbol"/>
              </a:rPr>
              <a:t>2</a:t>
            </a:r>
            <a:r>
              <a:rPr lang="en-US" sz="2800" dirty="0" smtClean="0">
                <a:sym typeface="Symbol"/>
              </a:rPr>
              <a:t>.</a:t>
            </a:r>
          </a:p>
          <a:p>
            <a:pPr marL="457200" indent="-457200">
              <a:buAutoNum type="alphaUcPeriod"/>
            </a:pPr>
            <a:r>
              <a:rPr lang="en-US" sz="2800" dirty="0" smtClean="0">
                <a:sym typeface="Symbol"/>
              </a:rPr>
              <a:t>-7.5 x 10</a:t>
            </a:r>
            <a:r>
              <a:rPr lang="en-US" sz="2800" baseline="30000" dirty="0" smtClean="0">
                <a:sym typeface="Symbol"/>
              </a:rPr>
              <a:t>-5</a:t>
            </a:r>
            <a:r>
              <a:rPr lang="en-US" sz="2800" dirty="0" smtClean="0">
                <a:sym typeface="Symbol"/>
              </a:rPr>
              <a:t> cm</a:t>
            </a:r>
            <a:r>
              <a:rPr lang="en-US" sz="2800" baseline="30000" dirty="0" smtClean="0">
                <a:sym typeface="Symbol"/>
              </a:rPr>
              <a:t>2</a:t>
            </a:r>
            <a:r>
              <a:rPr lang="en-US" sz="2800" dirty="0" smtClean="0">
                <a:sym typeface="Symbol"/>
              </a:rPr>
              <a:t>.</a:t>
            </a:r>
          </a:p>
          <a:p>
            <a:pPr marL="457200" indent="-457200">
              <a:buFont typeface="Arial" pitchFamily="34" charset="0"/>
              <a:buAutoNum type="alphaUcPeriod"/>
            </a:pPr>
            <a:r>
              <a:rPr lang="en-US" sz="2800" dirty="0" smtClean="0">
                <a:sym typeface="Symbol"/>
              </a:rPr>
              <a:t>-2.5 x 10</a:t>
            </a:r>
            <a:r>
              <a:rPr lang="en-US" sz="2800" baseline="30000" dirty="0" smtClean="0">
                <a:sym typeface="Symbol"/>
              </a:rPr>
              <a:t>-5</a:t>
            </a:r>
            <a:r>
              <a:rPr lang="en-US" sz="2800" dirty="0" smtClean="0">
                <a:sym typeface="Symbol"/>
              </a:rPr>
              <a:t> cm</a:t>
            </a:r>
            <a:r>
              <a:rPr lang="en-US" sz="2800" baseline="30000" dirty="0" smtClean="0">
                <a:sym typeface="Symbol"/>
              </a:rPr>
              <a:t>2</a:t>
            </a:r>
            <a:r>
              <a:rPr lang="en-US" sz="2800" dirty="0" smtClean="0">
                <a:sym typeface="Symbol"/>
              </a:rPr>
              <a:t>.</a:t>
            </a:r>
          </a:p>
          <a:p>
            <a:pPr marL="457200" indent="-457200">
              <a:buAutoNum type="alphaUcPeriod"/>
            </a:pPr>
            <a:endParaRPr lang="en-US" sz="2800" dirty="0" smtClean="0">
              <a:sym typeface="Symbol"/>
            </a:endParaRPr>
          </a:p>
          <a:p>
            <a:pPr marL="457200" indent="-457200">
              <a:buAutoNum type="alphaUcPeriod"/>
            </a:pPr>
            <a:endParaRPr lang="en-US" sz="28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smtClean="0">
                <a:solidFill>
                  <a:srgbClr val="FFFF00"/>
                </a:solidFill>
              </a:rPr>
              <a:t>Volume Expansion Coefficients for Liquids</a:t>
            </a:r>
            <a:endParaRPr lang="en-US">
              <a:solidFill>
                <a:srgbClr val="FFFF00"/>
              </a:solidFill>
            </a:endParaRPr>
          </a:p>
        </p:txBody>
      </p:sp>
      <p:sp>
        <p:nvSpPr>
          <p:cNvPr id="3" name="Content Placeholder 2"/>
          <p:cNvSpPr>
            <a:spLocks noGrp="1"/>
          </p:cNvSpPr>
          <p:nvPr>
            <p:ph sz="half" idx="1"/>
          </p:nvPr>
        </p:nvSpPr>
        <p:spPr>
          <a:xfrm>
            <a:off x="457200" y="1528950"/>
            <a:ext cx="3581400" cy="4953000"/>
          </a:xfrm>
          <a:ln w="25400">
            <a:solidFill>
              <a:srgbClr val="FF0000"/>
            </a:solidFill>
          </a:ln>
        </p:spPr>
        <p:txBody>
          <a:bodyPr>
            <a:normAutofit/>
          </a:bodyPr>
          <a:lstStyle/>
          <a:p>
            <a:r>
              <a:rPr lang="en-US" sz="2400" smtClean="0"/>
              <a:t>Most </a:t>
            </a:r>
            <a:r>
              <a:rPr lang="en-US" sz="2400" smtClean="0">
                <a:solidFill>
                  <a:srgbClr val="FFFF00"/>
                </a:solidFill>
              </a:rPr>
              <a:t>common organic liquids have coefficients around 10</a:t>
            </a:r>
            <a:r>
              <a:rPr lang="en-US" sz="2400" baseline="30000" smtClean="0">
                <a:solidFill>
                  <a:srgbClr val="FFFF00"/>
                </a:solidFill>
              </a:rPr>
              <a:t>-3</a:t>
            </a:r>
            <a:r>
              <a:rPr lang="en-US" sz="2400" smtClean="0"/>
              <a:t>:  </a:t>
            </a:r>
            <a:r>
              <a:rPr lang="en-US" sz="2400" i="1" smtClean="0"/>
              <a:t>much</a:t>
            </a:r>
            <a:r>
              <a:rPr lang="en-US" sz="2400" smtClean="0"/>
              <a:t> greater than solids, and a good reason for not filling a gas tank to the very top!</a:t>
            </a:r>
          </a:p>
          <a:p>
            <a:r>
              <a:rPr lang="en-US" sz="2400" smtClean="0"/>
              <a:t>But </a:t>
            </a:r>
            <a:r>
              <a:rPr lang="en-US" sz="2400" u="sng" smtClean="0"/>
              <a:t>mercury</a:t>
            </a:r>
            <a:r>
              <a:rPr lang="en-US" sz="2400" smtClean="0"/>
              <a:t> has a low expansion coefficient for a liquid: 1.8 x 10</a:t>
            </a:r>
            <a:r>
              <a:rPr lang="en-US" sz="2400" baseline="30000" smtClean="0"/>
              <a:t>-4</a:t>
            </a:r>
            <a:r>
              <a:rPr lang="en-US" sz="2400" smtClean="0"/>
              <a:t>. (Still 20 times that for glass—  mercury thermometers work fine.)</a:t>
            </a:r>
            <a:endParaRPr lang="en-US" sz="2400" baseline="30000"/>
          </a:p>
        </p:txBody>
      </p:sp>
      <p:graphicFrame>
        <p:nvGraphicFramePr>
          <p:cNvPr id="5" name="Content Placeholder 4"/>
          <p:cNvGraphicFramePr>
            <a:graphicFrameLocks noGrp="1"/>
          </p:cNvGraphicFramePr>
          <p:nvPr>
            <p:ph sz="half" idx="2"/>
          </p:nvPr>
        </p:nvGraphicFramePr>
        <p:xfrm>
          <a:off x="5655625" y="3611882"/>
          <a:ext cx="2209800" cy="3093718"/>
        </p:xfrm>
        <a:graphic>
          <a:graphicData uri="http://schemas.openxmlformats.org/drawingml/2006/table">
            <a:tbl>
              <a:tblPr firstRow="1" bandRow="1">
                <a:tableStyleId>{5C22544A-7EE6-4342-B048-85BDC9FD1C3A}</a:tableStyleId>
              </a:tblPr>
              <a:tblGrid>
                <a:gridCol w="1035844"/>
                <a:gridCol w="1173956"/>
              </a:tblGrid>
              <a:tr h="691150">
                <a:tc>
                  <a:txBody>
                    <a:bodyPr/>
                    <a:lstStyle/>
                    <a:p>
                      <a:r>
                        <a:rPr lang="en-US" smtClean="0">
                          <a:sym typeface="Symbol"/>
                        </a:rPr>
                        <a:t>C range</a:t>
                      </a:r>
                      <a:endParaRPr lang="en-US"/>
                    </a:p>
                  </a:txBody>
                  <a:tcPr>
                    <a:solidFill>
                      <a:schemeClr val="bg2">
                        <a:lumMod val="75000"/>
                      </a:schemeClr>
                    </a:solidFill>
                  </a:tcPr>
                </a:tc>
                <a:tc>
                  <a:txBody>
                    <a:bodyPr/>
                    <a:lstStyle/>
                    <a:p>
                      <a:r>
                        <a:rPr lang="en-US" smtClean="0">
                          <a:sym typeface="Symbol"/>
                        </a:rPr>
                        <a:t> (units 10</a:t>
                      </a:r>
                      <a:r>
                        <a:rPr lang="en-US" baseline="30000" smtClean="0">
                          <a:sym typeface="Symbol"/>
                        </a:rPr>
                        <a:t>-3</a:t>
                      </a:r>
                      <a:r>
                        <a:rPr lang="en-US" smtClean="0">
                          <a:sym typeface="Symbol"/>
                        </a:rPr>
                        <a:t>) H</a:t>
                      </a:r>
                      <a:r>
                        <a:rPr lang="en-US" baseline="-25000" smtClean="0">
                          <a:sym typeface="Symbol"/>
                        </a:rPr>
                        <a:t>2</a:t>
                      </a:r>
                      <a:r>
                        <a:rPr lang="en-US" smtClean="0">
                          <a:sym typeface="Symbol"/>
                        </a:rPr>
                        <a:t>O</a:t>
                      </a:r>
                      <a:endParaRPr lang="en-US"/>
                    </a:p>
                  </a:txBody>
                  <a:tcPr>
                    <a:solidFill>
                      <a:schemeClr val="bg2">
                        <a:lumMod val="75000"/>
                      </a:schemeClr>
                    </a:solidFill>
                  </a:tcPr>
                </a:tc>
              </a:tr>
              <a:tr h="400428">
                <a:tc>
                  <a:txBody>
                    <a:bodyPr/>
                    <a:lstStyle/>
                    <a:p>
                      <a:r>
                        <a:rPr lang="en-US" smtClean="0"/>
                        <a:t>10-20</a:t>
                      </a:r>
                      <a:endParaRPr lang="en-US"/>
                    </a:p>
                  </a:txBody>
                  <a:tcPr>
                    <a:solidFill>
                      <a:schemeClr val="bg2">
                        <a:lumMod val="75000"/>
                      </a:schemeClr>
                    </a:solidFill>
                  </a:tcPr>
                </a:tc>
                <a:tc>
                  <a:txBody>
                    <a:bodyPr/>
                    <a:lstStyle/>
                    <a:p>
                      <a:r>
                        <a:rPr lang="en-US" smtClean="0"/>
                        <a:t>0.15</a:t>
                      </a:r>
                      <a:endParaRPr lang="en-US"/>
                    </a:p>
                  </a:txBody>
                  <a:tcPr>
                    <a:solidFill>
                      <a:schemeClr val="bg2">
                        <a:lumMod val="75000"/>
                      </a:schemeClr>
                    </a:solidFill>
                  </a:tcPr>
                </a:tc>
              </a:tr>
              <a:tr h="400428">
                <a:tc>
                  <a:txBody>
                    <a:bodyPr/>
                    <a:lstStyle/>
                    <a:p>
                      <a:r>
                        <a:rPr lang="en-US" smtClean="0"/>
                        <a:t>20-30</a:t>
                      </a:r>
                      <a:endParaRPr lang="en-US"/>
                    </a:p>
                  </a:txBody>
                  <a:tcPr>
                    <a:solidFill>
                      <a:schemeClr val="bg2">
                        <a:lumMod val="75000"/>
                      </a:schemeClr>
                    </a:solidFill>
                  </a:tcPr>
                </a:tc>
                <a:tc>
                  <a:txBody>
                    <a:bodyPr/>
                    <a:lstStyle/>
                    <a:p>
                      <a:r>
                        <a:rPr lang="en-US" smtClean="0"/>
                        <a:t>0.25</a:t>
                      </a:r>
                      <a:endParaRPr lang="en-US"/>
                    </a:p>
                  </a:txBody>
                  <a:tcPr>
                    <a:solidFill>
                      <a:schemeClr val="bg2">
                        <a:lumMod val="75000"/>
                      </a:schemeClr>
                    </a:solidFill>
                  </a:tcPr>
                </a:tc>
              </a:tr>
              <a:tr h="400428">
                <a:tc>
                  <a:txBody>
                    <a:bodyPr/>
                    <a:lstStyle/>
                    <a:p>
                      <a:r>
                        <a:rPr lang="en-US" smtClean="0"/>
                        <a:t>30-40</a:t>
                      </a:r>
                      <a:endParaRPr lang="en-US"/>
                    </a:p>
                  </a:txBody>
                  <a:tcPr>
                    <a:solidFill>
                      <a:schemeClr val="bg2">
                        <a:lumMod val="75000"/>
                      </a:schemeClr>
                    </a:solidFill>
                  </a:tcPr>
                </a:tc>
                <a:tc>
                  <a:txBody>
                    <a:bodyPr/>
                    <a:lstStyle/>
                    <a:p>
                      <a:r>
                        <a:rPr lang="en-US" smtClean="0"/>
                        <a:t>0.35</a:t>
                      </a:r>
                      <a:endParaRPr lang="en-US"/>
                    </a:p>
                  </a:txBody>
                  <a:tcPr>
                    <a:solidFill>
                      <a:schemeClr val="bg2">
                        <a:lumMod val="75000"/>
                      </a:schemeClr>
                    </a:solidFill>
                  </a:tcPr>
                </a:tc>
              </a:tr>
              <a:tr h="400428">
                <a:tc>
                  <a:txBody>
                    <a:bodyPr/>
                    <a:lstStyle/>
                    <a:p>
                      <a:r>
                        <a:rPr lang="en-US" smtClean="0"/>
                        <a:t>40-60</a:t>
                      </a:r>
                      <a:endParaRPr lang="en-US"/>
                    </a:p>
                  </a:txBody>
                  <a:tcPr>
                    <a:solidFill>
                      <a:schemeClr val="bg2">
                        <a:lumMod val="75000"/>
                      </a:schemeClr>
                    </a:solidFill>
                  </a:tcPr>
                </a:tc>
                <a:tc>
                  <a:txBody>
                    <a:bodyPr/>
                    <a:lstStyle/>
                    <a:p>
                      <a:r>
                        <a:rPr lang="en-US" smtClean="0"/>
                        <a:t>0.46</a:t>
                      </a:r>
                      <a:endParaRPr lang="en-US"/>
                    </a:p>
                  </a:txBody>
                  <a:tcPr>
                    <a:solidFill>
                      <a:schemeClr val="bg2">
                        <a:lumMod val="75000"/>
                      </a:schemeClr>
                    </a:solidFill>
                  </a:tcPr>
                </a:tc>
              </a:tr>
              <a:tr h="400428">
                <a:tc>
                  <a:txBody>
                    <a:bodyPr/>
                    <a:lstStyle/>
                    <a:p>
                      <a:r>
                        <a:rPr lang="en-US" smtClean="0"/>
                        <a:t>60-80</a:t>
                      </a:r>
                      <a:endParaRPr lang="en-US"/>
                    </a:p>
                  </a:txBody>
                  <a:tcPr>
                    <a:solidFill>
                      <a:schemeClr val="bg2">
                        <a:lumMod val="75000"/>
                      </a:schemeClr>
                    </a:solidFill>
                  </a:tcPr>
                </a:tc>
                <a:tc>
                  <a:txBody>
                    <a:bodyPr/>
                    <a:lstStyle/>
                    <a:p>
                      <a:r>
                        <a:rPr lang="en-US" smtClean="0"/>
                        <a:t>0.59</a:t>
                      </a:r>
                      <a:endParaRPr lang="en-US"/>
                    </a:p>
                  </a:txBody>
                  <a:tcPr>
                    <a:solidFill>
                      <a:schemeClr val="bg2">
                        <a:lumMod val="75000"/>
                      </a:schemeClr>
                    </a:solidFill>
                  </a:tcPr>
                </a:tc>
              </a:tr>
              <a:tr h="400428">
                <a:tc>
                  <a:txBody>
                    <a:bodyPr/>
                    <a:lstStyle/>
                    <a:p>
                      <a:r>
                        <a:rPr lang="en-US" smtClean="0"/>
                        <a:t>80-100</a:t>
                      </a:r>
                      <a:endParaRPr lang="en-US"/>
                    </a:p>
                  </a:txBody>
                  <a:tcPr>
                    <a:solidFill>
                      <a:schemeClr val="bg2">
                        <a:lumMod val="75000"/>
                      </a:schemeClr>
                    </a:solidFill>
                  </a:tcPr>
                </a:tc>
                <a:tc>
                  <a:txBody>
                    <a:bodyPr/>
                    <a:lstStyle/>
                    <a:p>
                      <a:r>
                        <a:rPr lang="en-US" smtClean="0"/>
                        <a:t>0.70</a:t>
                      </a:r>
                      <a:endParaRPr lang="en-US"/>
                    </a:p>
                  </a:txBody>
                  <a:tcPr>
                    <a:solidFill>
                      <a:schemeClr val="bg2">
                        <a:lumMod val="75000"/>
                      </a:schemeClr>
                    </a:solidFill>
                  </a:tcPr>
                </a:tc>
              </a:tr>
            </a:tbl>
          </a:graphicData>
        </a:graphic>
      </p:graphicFrame>
      <p:sp>
        <p:nvSpPr>
          <p:cNvPr id="6" name="TextBox 5"/>
          <p:cNvSpPr txBox="1"/>
          <p:nvPr/>
        </p:nvSpPr>
        <p:spPr>
          <a:xfrm>
            <a:off x="4419600" y="1524000"/>
            <a:ext cx="4572000" cy="1938992"/>
          </a:xfrm>
          <a:prstGeom prst="rect">
            <a:avLst/>
          </a:prstGeom>
          <a:noFill/>
          <a:ln w="34925">
            <a:solidFill>
              <a:schemeClr val="accent1"/>
            </a:solidFill>
          </a:ln>
        </p:spPr>
        <p:txBody>
          <a:bodyPr wrap="square" rtlCol="0">
            <a:spAutoFit/>
          </a:bodyPr>
          <a:lstStyle/>
          <a:p>
            <a:r>
              <a:rPr lang="en-US" sz="2400" smtClean="0"/>
              <a:t>Water, unlike almost all other liquids, expands when cooling from 4</a:t>
            </a:r>
            <a:r>
              <a:rPr lang="en-US" sz="2400" smtClean="0">
                <a:sym typeface="Symbol"/>
              </a:rPr>
              <a:t>C to freezing.  It also has a highly variable coefficient of expansion over its whole temperature range:</a:t>
            </a:r>
            <a:endParaRPr lang="en-US"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a:xfrm>
            <a:off x="457200" y="1524000"/>
            <a:ext cx="8229600" cy="5105400"/>
          </a:xfrm>
        </p:spPr>
        <p:txBody>
          <a:bodyPr>
            <a:noAutofit/>
          </a:bodyPr>
          <a:lstStyle/>
          <a:p>
            <a:r>
              <a:rPr lang="en-US" sz="2800" smtClean="0"/>
              <a:t>A manufacturer of mercury in glass thermometers decides to </a:t>
            </a:r>
            <a:r>
              <a:rPr lang="en-US" sz="2800" smtClean="0">
                <a:solidFill>
                  <a:srgbClr val="FFFF00"/>
                </a:solidFill>
              </a:rPr>
              <a:t>upgrade his product to Pyrex </a:t>
            </a:r>
            <a:r>
              <a:rPr lang="en-US" sz="2800" smtClean="0"/>
              <a:t>glass, which holds up better to high heat because it has a lower coefficient of expansion.  He makes the new thermometers </a:t>
            </a:r>
            <a:r>
              <a:rPr lang="en-US" sz="2800" smtClean="0">
                <a:solidFill>
                  <a:srgbClr val="FFFF00"/>
                </a:solidFill>
              </a:rPr>
              <a:t>identical</a:t>
            </a:r>
            <a:r>
              <a:rPr lang="en-US" sz="2800" smtClean="0"/>
              <a:t> to the old in all dimensions.  </a:t>
            </a:r>
          </a:p>
          <a:p>
            <a:r>
              <a:rPr lang="en-US" sz="2800" smtClean="0"/>
              <a:t>To check his product, he puts a new one and an old one together in water, and heats the water slowly. What does he see?</a:t>
            </a:r>
          </a:p>
          <a:p>
            <a:pPr marL="457200" indent="-457200">
              <a:buAutoNum type="alphaUcPeriod"/>
            </a:pPr>
            <a:r>
              <a:rPr lang="en-US" sz="2800" smtClean="0"/>
              <a:t>The mercury in the new one rises faster.</a:t>
            </a:r>
          </a:p>
          <a:p>
            <a:pPr marL="457200" indent="-457200">
              <a:buAutoNum type="alphaUcPeriod"/>
            </a:pPr>
            <a:r>
              <a:rPr lang="en-US" sz="2800" smtClean="0"/>
              <a:t>The mercury in the old one rises faster.</a:t>
            </a:r>
          </a:p>
          <a:p>
            <a:pPr marL="457200" indent="-457200">
              <a:buAutoNum type="alphaUcPeriod"/>
            </a:pPr>
            <a:r>
              <a:rPr lang="en-US" sz="2800" smtClean="0"/>
              <a:t>They both rise at the same rate.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Boyle’s Law</a:t>
            </a:r>
            <a:endParaRPr lang="en-US">
              <a:solidFill>
                <a:srgbClr val="FFFF00"/>
              </a:solidFill>
            </a:endParaRPr>
          </a:p>
        </p:txBody>
      </p:sp>
      <p:sp>
        <p:nvSpPr>
          <p:cNvPr id="3" name="Content Placeholder 2"/>
          <p:cNvSpPr>
            <a:spLocks noGrp="1"/>
          </p:cNvSpPr>
          <p:nvPr>
            <p:ph sz="half" idx="1"/>
          </p:nvPr>
        </p:nvSpPr>
        <p:spPr>
          <a:xfrm>
            <a:off x="304800" y="1528950"/>
            <a:ext cx="4953000" cy="4948050"/>
          </a:xfrm>
          <a:ln w="15875">
            <a:solidFill>
              <a:srgbClr val="FF0000"/>
            </a:solidFill>
          </a:ln>
        </p:spPr>
        <p:txBody>
          <a:bodyPr>
            <a:normAutofit lnSpcReduction="10000"/>
          </a:bodyPr>
          <a:lstStyle/>
          <a:p>
            <a:r>
              <a:rPr lang="en-US" sz="2400" smtClean="0"/>
              <a:t>Boyle (born in 1627, the 14</a:t>
            </a:r>
            <a:r>
              <a:rPr lang="en-US" sz="2400" baseline="30000" smtClean="0"/>
              <a:t>th</a:t>
            </a:r>
            <a:r>
              <a:rPr lang="en-US" sz="2400" smtClean="0"/>
              <a:t> child of the Earl of Cork) discovered his Law himself.  He used a U-shaped glass tube, closed at one end, open at the other. He first carefully poured in mercury, with the tube almost horizontal so the </a:t>
            </a:r>
            <a:r>
              <a:rPr lang="en-US" sz="2400" smtClean="0">
                <a:solidFill>
                  <a:srgbClr val="FFFF00"/>
                </a:solidFill>
              </a:rPr>
              <a:t>trapped air was at atmospheric pressure</a:t>
            </a:r>
            <a:r>
              <a:rPr lang="en-US" sz="2400" smtClean="0"/>
              <a:t>: the levels in the two arms were equal.</a:t>
            </a:r>
          </a:p>
          <a:p>
            <a:r>
              <a:rPr lang="en-US" sz="2400" smtClean="0"/>
              <a:t>He then poured in </a:t>
            </a:r>
            <a:r>
              <a:rPr lang="en-US" sz="2400" smtClean="0">
                <a:solidFill>
                  <a:srgbClr val="FFFF00"/>
                </a:solidFill>
              </a:rPr>
              <a:t>thirty inches more of mercury</a:t>
            </a:r>
            <a:r>
              <a:rPr lang="en-US" sz="2400" smtClean="0"/>
              <a:t>, that’s </a:t>
            </a:r>
            <a:r>
              <a:rPr lang="en-US" sz="2400" smtClean="0">
                <a:solidFill>
                  <a:srgbClr val="FFFF00"/>
                </a:solidFill>
              </a:rPr>
              <a:t>one atmosphere</a:t>
            </a:r>
            <a:r>
              <a:rPr lang="en-US" sz="2400" smtClean="0"/>
              <a:t>, and found the </a:t>
            </a:r>
            <a:r>
              <a:rPr lang="en-US" sz="2400" smtClean="0">
                <a:solidFill>
                  <a:srgbClr val="FFFF00"/>
                </a:solidFill>
              </a:rPr>
              <a:t>trapped air now had half the original volume</a:t>
            </a:r>
            <a:r>
              <a:rPr lang="en-US" sz="2400" smtClean="0"/>
              <a:t>.</a:t>
            </a:r>
            <a:endParaRPr lang="en-US" sz="2400"/>
          </a:p>
        </p:txBody>
      </p:sp>
      <p:grpSp>
        <p:nvGrpSpPr>
          <p:cNvPr id="26" name="Group 25"/>
          <p:cNvGrpSpPr/>
          <p:nvPr/>
        </p:nvGrpSpPr>
        <p:grpSpPr>
          <a:xfrm>
            <a:off x="5943600" y="1752600"/>
            <a:ext cx="2743201" cy="4267200"/>
            <a:chOff x="5181599" y="990600"/>
            <a:chExt cx="3352801" cy="5257800"/>
          </a:xfrm>
        </p:grpSpPr>
        <p:sp>
          <p:nvSpPr>
            <p:cNvPr id="20" name="Freeform 19"/>
            <p:cNvSpPr/>
            <p:nvPr/>
          </p:nvSpPr>
          <p:spPr>
            <a:xfrm>
              <a:off x="7197964" y="4238114"/>
              <a:ext cx="173984" cy="486977"/>
            </a:xfrm>
            <a:custGeom>
              <a:avLst/>
              <a:gdLst>
                <a:gd name="connsiteX0" fmla="*/ 28575 w 247650"/>
                <a:gd name="connsiteY0" fmla="*/ 790575 h 790575"/>
                <a:gd name="connsiteX1" fmla="*/ 0 w 247650"/>
                <a:gd name="connsiteY1" fmla="*/ 0 h 790575"/>
                <a:gd name="connsiteX2" fmla="*/ 219075 w 247650"/>
                <a:gd name="connsiteY2" fmla="*/ 0 h 790575"/>
                <a:gd name="connsiteX3" fmla="*/ 247650 w 247650"/>
                <a:gd name="connsiteY3" fmla="*/ 781050 h 790575"/>
                <a:gd name="connsiteX4" fmla="*/ 28575 w 247650"/>
                <a:gd name="connsiteY4" fmla="*/ 790575 h 790575"/>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49212 w 268287"/>
                <a:gd name="connsiteY0" fmla="*/ 876300 h 876300"/>
                <a:gd name="connsiteX1" fmla="*/ 20637 w 268287"/>
                <a:gd name="connsiteY1" fmla="*/ 85725 h 876300"/>
                <a:gd name="connsiteX2" fmla="*/ 125412 w 268287"/>
                <a:gd name="connsiteY2" fmla="*/ 0 h 876300"/>
                <a:gd name="connsiteX3" fmla="*/ 239712 w 268287"/>
                <a:gd name="connsiteY3" fmla="*/ 85725 h 876300"/>
                <a:gd name="connsiteX4" fmla="*/ 268287 w 268287"/>
                <a:gd name="connsiteY4" fmla="*/ 866775 h 876300"/>
                <a:gd name="connsiteX5" fmla="*/ 49212 w 268287"/>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47737 h 947737"/>
                <a:gd name="connsiteX1" fmla="*/ 20637 w 277813"/>
                <a:gd name="connsiteY1" fmla="*/ 157162 h 947737"/>
                <a:gd name="connsiteX2" fmla="*/ 125412 w 277813"/>
                <a:gd name="connsiteY2" fmla="*/ 71437 h 947737"/>
                <a:gd name="connsiteX3" fmla="*/ 277813 w 277813"/>
                <a:gd name="connsiteY3" fmla="*/ 147637 h 947737"/>
                <a:gd name="connsiteX4" fmla="*/ 268287 w 277813"/>
                <a:gd name="connsiteY4" fmla="*/ 938212 h 947737"/>
                <a:gd name="connsiteX5" fmla="*/ 49212 w 277813"/>
                <a:gd name="connsiteY5" fmla="*/ 947737 h 947737"/>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50800 w 279401"/>
                <a:gd name="connsiteY0" fmla="*/ 876300 h 876300"/>
                <a:gd name="connsiteX1" fmla="*/ 22225 w 279401"/>
                <a:gd name="connsiteY1" fmla="*/ 85725 h 876300"/>
                <a:gd name="connsiteX2" fmla="*/ 127000 w 279401"/>
                <a:gd name="connsiteY2" fmla="*/ 0 h 876300"/>
                <a:gd name="connsiteX3" fmla="*/ 279401 w 279401"/>
                <a:gd name="connsiteY3" fmla="*/ 76200 h 876300"/>
                <a:gd name="connsiteX4" fmla="*/ 269875 w 279401"/>
                <a:gd name="connsiteY4" fmla="*/ 866775 h 876300"/>
                <a:gd name="connsiteX5" fmla="*/ 50800 w 279401"/>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50511 w 277813"/>
                <a:gd name="connsiteY1" fmla="*/ 54769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50714 h 950714"/>
                <a:gd name="connsiteX1" fmla="*/ 50511 w 277813"/>
                <a:gd name="connsiteY1" fmla="*/ 129183 h 950714"/>
                <a:gd name="connsiteX2" fmla="*/ 125412 w 277813"/>
                <a:gd name="connsiteY2" fmla="*/ 74414 h 950714"/>
                <a:gd name="connsiteX3" fmla="*/ 277813 w 277813"/>
                <a:gd name="connsiteY3" fmla="*/ 150614 h 950714"/>
                <a:gd name="connsiteX4" fmla="*/ 268287 w 277813"/>
                <a:gd name="connsiteY4" fmla="*/ 941189 h 950714"/>
                <a:gd name="connsiteX5" fmla="*/ 49212 w 277813"/>
                <a:gd name="connsiteY5" fmla="*/ 950714 h 950714"/>
                <a:gd name="connsiteX0" fmla="*/ 23090 w 251691"/>
                <a:gd name="connsiteY0" fmla="*/ 950714 h 950714"/>
                <a:gd name="connsiteX1" fmla="*/ 24389 w 251691"/>
                <a:gd name="connsiteY1" fmla="*/ 129183 h 950714"/>
                <a:gd name="connsiteX2" fmla="*/ 125412 w 251691"/>
                <a:gd name="connsiteY2" fmla="*/ 19646 h 950714"/>
                <a:gd name="connsiteX3" fmla="*/ 251691 w 251691"/>
                <a:gd name="connsiteY3" fmla="*/ 150614 h 950714"/>
                <a:gd name="connsiteX4" fmla="*/ 242165 w 251691"/>
                <a:gd name="connsiteY4" fmla="*/ 941189 h 950714"/>
                <a:gd name="connsiteX5" fmla="*/ 23090 w 251691"/>
                <a:gd name="connsiteY5" fmla="*/ 950714 h 950714"/>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 name="connsiteX0" fmla="*/ 0 w 228601"/>
                <a:gd name="connsiteY0" fmla="*/ 987920 h 987920"/>
                <a:gd name="connsiteX1" fmla="*/ 1299 w 228601"/>
                <a:gd name="connsiteY1" fmla="*/ 166389 h 987920"/>
                <a:gd name="connsiteX2" fmla="*/ 102322 w 228601"/>
                <a:gd name="connsiteY2" fmla="*/ 2083 h 987920"/>
                <a:gd name="connsiteX3" fmla="*/ 228601 w 228601"/>
                <a:gd name="connsiteY3" fmla="*/ 166389 h 987920"/>
                <a:gd name="connsiteX4" fmla="*/ 219075 w 228601"/>
                <a:gd name="connsiteY4" fmla="*/ 978395 h 987920"/>
                <a:gd name="connsiteX5" fmla="*/ 0 w 228601"/>
                <a:gd name="connsiteY5" fmla="*/ 987920 h 987920"/>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1" h="987919">
                  <a:moveTo>
                    <a:pt x="0" y="987919"/>
                  </a:moveTo>
                  <a:lnTo>
                    <a:pt x="1299" y="166388"/>
                  </a:lnTo>
                  <a:cubicBezTo>
                    <a:pt x="2807" y="91973"/>
                    <a:pt x="25843" y="0"/>
                    <a:pt x="102322" y="2083"/>
                  </a:cubicBezTo>
                  <a:cubicBezTo>
                    <a:pt x="191340" y="8929"/>
                    <a:pt x="228466" y="67567"/>
                    <a:pt x="228601" y="166388"/>
                  </a:cubicBezTo>
                  <a:lnTo>
                    <a:pt x="219075" y="978394"/>
                  </a:lnTo>
                  <a:lnTo>
                    <a:pt x="0" y="987919"/>
                  </a:lnTo>
                  <a:close/>
                </a:path>
              </a:pathLst>
            </a:cu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5181599" y="4173600"/>
              <a:ext cx="1340030" cy="2074800"/>
            </a:xfrm>
            <a:custGeom>
              <a:avLst/>
              <a:gdLst>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48685 w 1815922"/>
                <a:gd name="connsiteY4" fmla="*/ 3565301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90164 w 1815922"/>
                <a:gd name="connsiteY4" fmla="*/ 2949262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965916 w 1815922"/>
                <a:gd name="connsiteY2" fmla="*/ 3850783 h 3850783"/>
                <a:gd name="connsiteX3" fmla="*/ 1777285 w 1815922"/>
                <a:gd name="connsiteY3" fmla="*/ 2955701 h 3850783"/>
                <a:gd name="connsiteX4" fmla="*/ 1815922 w 1815922"/>
                <a:gd name="connsiteY4" fmla="*/ 0 h 3850783"/>
                <a:gd name="connsiteX5" fmla="*/ 1584102 w 1815922"/>
                <a:gd name="connsiteY5" fmla="*/ 0 h 3850783"/>
                <a:gd name="connsiteX6" fmla="*/ 1596981 w 1815922"/>
                <a:gd name="connsiteY6" fmla="*/ 2833352 h 3850783"/>
                <a:gd name="connsiteX7" fmla="*/ 1390919 w 1815922"/>
                <a:gd name="connsiteY7" fmla="*/ 3335628 h 3850783"/>
                <a:gd name="connsiteX8" fmla="*/ 991674 w 1815922"/>
                <a:gd name="connsiteY8" fmla="*/ 3580326 h 3850783"/>
                <a:gd name="connsiteX9" fmla="*/ 463640 w 1815922"/>
                <a:gd name="connsiteY9" fmla="*/ 3387143 h 3850783"/>
                <a:gd name="connsiteX10" fmla="*/ 321972 w 1815922"/>
                <a:gd name="connsiteY10" fmla="*/ 3065171 h 3850783"/>
                <a:gd name="connsiteX11" fmla="*/ 321972 w 1815922"/>
                <a:gd name="connsiteY11" fmla="*/ 862884 h 3850783"/>
                <a:gd name="connsiteX12" fmla="*/ 0 w 1815922"/>
                <a:gd name="connsiteY12" fmla="*/ 862884 h 3850783"/>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0919 w 1815922"/>
                <a:gd name="connsiteY7" fmla="*/ 3335628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6285 w 1815922"/>
                <a:gd name="connsiteY7" fmla="*/ 33367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243885 w 1815922"/>
                <a:gd name="connsiteY7" fmla="*/ 32605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246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1008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715037"/>
                <a:gd name="connsiteY0" fmla="*/ 8221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221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29557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76211" h="3895860">
                  <a:moveTo>
                    <a:pt x="0" y="898300"/>
                  </a:moveTo>
                  <a:lnTo>
                    <a:pt x="0" y="3031900"/>
                  </a:lnTo>
                  <a:cubicBezTo>
                    <a:pt x="5434" y="3357896"/>
                    <a:pt x="268310" y="3895860"/>
                    <a:pt x="914400" y="3886200"/>
                  </a:cubicBezTo>
                  <a:cubicBezTo>
                    <a:pt x="1470338" y="3882981"/>
                    <a:pt x="1776211" y="3328115"/>
                    <a:pt x="1752600" y="2971800"/>
                  </a:cubicBezTo>
                  <a:lnTo>
                    <a:pt x="1715037" y="0"/>
                  </a:lnTo>
                  <a:lnTo>
                    <a:pt x="1483217" y="0"/>
                  </a:lnTo>
                  <a:lnTo>
                    <a:pt x="1524000" y="2971800"/>
                  </a:lnTo>
                  <a:cubicBezTo>
                    <a:pt x="1534800" y="3420884"/>
                    <a:pt x="1227116" y="3673027"/>
                    <a:pt x="914400" y="3717700"/>
                  </a:cubicBezTo>
                  <a:cubicBezTo>
                    <a:pt x="573312" y="3742049"/>
                    <a:pt x="240205" y="3399083"/>
                    <a:pt x="228600" y="3031900"/>
                  </a:cubicBezTo>
                  <a:cubicBezTo>
                    <a:pt x="231104" y="2309610"/>
                    <a:pt x="226096" y="1620590"/>
                    <a:pt x="228600" y="898300"/>
                  </a:cubicBezTo>
                  <a:lnTo>
                    <a:pt x="0" y="898300"/>
                  </a:lnTo>
                  <a:close/>
                </a:path>
              </a:pathLst>
            </a:custGeom>
            <a:solidFill>
              <a:srgbClr val="4D4D4D"/>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5185193" y="4173601"/>
              <a:ext cx="173984" cy="486977"/>
            </a:xfrm>
            <a:custGeom>
              <a:avLst/>
              <a:gdLst>
                <a:gd name="connsiteX0" fmla="*/ 28575 w 247650"/>
                <a:gd name="connsiteY0" fmla="*/ 790575 h 790575"/>
                <a:gd name="connsiteX1" fmla="*/ 0 w 247650"/>
                <a:gd name="connsiteY1" fmla="*/ 0 h 790575"/>
                <a:gd name="connsiteX2" fmla="*/ 219075 w 247650"/>
                <a:gd name="connsiteY2" fmla="*/ 0 h 790575"/>
                <a:gd name="connsiteX3" fmla="*/ 247650 w 247650"/>
                <a:gd name="connsiteY3" fmla="*/ 781050 h 790575"/>
                <a:gd name="connsiteX4" fmla="*/ 28575 w 247650"/>
                <a:gd name="connsiteY4" fmla="*/ 790575 h 790575"/>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49212 w 268287"/>
                <a:gd name="connsiteY0" fmla="*/ 876300 h 876300"/>
                <a:gd name="connsiteX1" fmla="*/ 20637 w 268287"/>
                <a:gd name="connsiteY1" fmla="*/ 85725 h 876300"/>
                <a:gd name="connsiteX2" fmla="*/ 125412 w 268287"/>
                <a:gd name="connsiteY2" fmla="*/ 0 h 876300"/>
                <a:gd name="connsiteX3" fmla="*/ 239712 w 268287"/>
                <a:gd name="connsiteY3" fmla="*/ 85725 h 876300"/>
                <a:gd name="connsiteX4" fmla="*/ 268287 w 268287"/>
                <a:gd name="connsiteY4" fmla="*/ 866775 h 876300"/>
                <a:gd name="connsiteX5" fmla="*/ 49212 w 268287"/>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47737 h 947737"/>
                <a:gd name="connsiteX1" fmla="*/ 20637 w 277813"/>
                <a:gd name="connsiteY1" fmla="*/ 157162 h 947737"/>
                <a:gd name="connsiteX2" fmla="*/ 125412 w 277813"/>
                <a:gd name="connsiteY2" fmla="*/ 71437 h 947737"/>
                <a:gd name="connsiteX3" fmla="*/ 277813 w 277813"/>
                <a:gd name="connsiteY3" fmla="*/ 147637 h 947737"/>
                <a:gd name="connsiteX4" fmla="*/ 268287 w 277813"/>
                <a:gd name="connsiteY4" fmla="*/ 938212 h 947737"/>
                <a:gd name="connsiteX5" fmla="*/ 49212 w 277813"/>
                <a:gd name="connsiteY5" fmla="*/ 947737 h 947737"/>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50800 w 279401"/>
                <a:gd name="connsiteY0" fmla="*/ 876300 h 876300"/>
                <a:gd name="connsiteX1" fmla="*/ 22225 w 279401"/>
                <a:gd name="connsiteY1" fmla="*/ 85725 h 876300"/>
                <a:gd name="connsiteX2" fmla="*/ 127000 w 279401"/>
                <a:gd name="connsiteY2" fmla="*/ 0 h 876300"/>
                <a:gd name="connsiteX3" fmla="*/ 279401 w 279401"/>
                <a:gd name="connsiteY3" fmla="*/ 76200 h 876300"/>
                <a:gd name="connsiteX4" fmla="*/ 269875 w 279401"/>
                <a:gd name="connsiteY4" fmla="*/ 866775 h 876300"/>
                <a:gd name="connsiteX5" fmla="*/ 50800 w 279401"/>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50511 w 277813"/>
                <a:gd name="connsiteY1" fmla="*/ 54769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50714 h 950714"/>
                <a:gd name="connsiteX1" fmla="*/ 50511 w 277813"/>
                <a:gd name="connsiteY1" fmla="*/ 129183 h 950714"/>
                <a:gd name="connsiteX2" fmla="*/ 125412 w 277813"/>
                <a:gd name="connsiteY2" fmla="*/ 74414 h 950714"/>
                <a:gd name="connsiteX3" fmla="*/ 277813 w 277813"/>
                <a:gd name="connsiteY3" fmla="*/ 150614 h 950714"/>
                <a:gd name="connsiteX4" fmla="*/ 268287 w 277813"/>
                <a:gd name="connsiteY4" fmla="*/ 941189 h 950714"/>
                <a:gd name="connsiteX5" fmla="*/ 49212 w 277813"/>
                <a:gd name="connsiteY5" fmla="*/ 950714 h 950714"/>
                <a:gd name="connsiteX0" fmla="*/ 23090 w 251691"/>
                <a:gd name="connsiteY0" fmla="*/ 950714 h 950714"/>
                <a:gd name="connsiteX1" fmla="*/ 24389 w 251691"/>
                <a:gd name="connsiteY1" fmla="*/ 129183 h 950714"/>
                <a:gd name="connsiteX2" fmla="*/ 125412 w 251691"/>
                <a:gd name="connsiteY2" fmla="*/ 19646 h 950714"/>
                <a:gd name="connsiteX3" fmla="*/ 251691 w 251691"/>
                <a:gd name="connsiteY3" fmla="*/ 150614 h 950714"/>
                <a:gd name="connsiteX4" fmla="*/ 242165 w 251691"/>
                <a:gd name="connsiteY4" fmla="*/ 941189 h 950714"/>
                <a:gd name="connsiteX5" fmla="*/ 23090 w 251691"/>
                <a:gd name="connsiteY5" fmla="*/ 950714 h 950714"/>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 name="connsiteX0" fmla="*/ 0 w 228601"/>
                <a:gd name="connsiteY0" fmla="*/ 987920 h 987920"/>
                <a:gd name="connsiteX1" fmla="*/ 1299 w 228601"/>
                <a:gd name="connsiteY1" fmla="*/ 166389 h 987920"/>
                <a:gd name="connsiteX2" fmla="*/ 102322 w 228601"/>
                <a:gd name="connsiteY2" fmla="*/ 2083 h 987920"/>
                <a:gd name="connsiteX3" fmla="*/ 228601 w 228601"/>
                <a:gd name="connsiteY3" fmla="*/ 166389 h 987920"/>
                <a:gd name="connsiteX4" fmla="*/ 219075 w 228601"/>
                <a:gd name="connsiteY4" fmla="*/ 978395 h 987920"/>
                <a:gd name="connsiteX5" fmla="*/ 0 w 228601"/>
                <a:gd name="connsiteY5" fmla="*/ 987920 h 987920"/>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1" h="987919">
                  <a:moveTo>
                    <a:pt x="0" y="987919"/>
                  </a:moveTo>
                  <a:lnTo>
                    <a:pt x="1299" y="166388"/>
                  </a:lnTo>
                  <a:cubicBezTo>
                    <a:pt x="2807" y="91973"/>
                    <a:pt x="25843" y="0"/>
                    <a:pt x="102322" y="2083"/>
                  </a:cubicBezTo>
                  <a:cubicBezTo>
                    <a:pt x="191340" y="8929"/>
                    <a:pt x="228466" y="67567"/>
                    <a:pt x="228601" y="166388"/>
                  </a:cubicBezTo>
                  <a:lnTo>
                    <a:pt x="219075" y="978394"/>
                  </a:lnTo>
                  <a:lnTo>
                    <a:pt x="0" y="987919"/>
                  </a:lnTo>
                  <a:close/>
                </a:path>
              </a:pathLst>
            </a:cu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6306205" y="990600"/>
              <a:ext cx="173984" cy="3669977"/>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7194370" y="1329292"/>
              <a:ext cx="1340030" cy="4838466"/>
            </a:xfrm>
            <a:custGeom>
              <a:avLst/>
              <a:gdLst>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48685 w 1815922"/>
                <a:gd name="connsiteY4" fmla="*/ 3565301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90164 w 1815922"/>
                <a:gd name="connsiteY4" fmla="*/ 2949262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965916 w 1815922"/>
                <a:gd name="connsiteY2" fmla="*/ 3850783 h 3850783"/>
                <a:gd name="connsiteX3" fmla="*/ 1777285 w 1815922"/>
                <a:gd name="connsiteY3" fmla="*/ 2955701 h 3850783"/>
                <a:gd name="connsiteX4" fmla="*/ 1815922 w 1815922"/>
                <a:gd name="connsiteY4" fmla="*/ 0 h 3850783"/>
                <a:gd name="connsiteX5" fmla="*/ 1584102 w 1815922"/>
                <a:gd name="connsiteY5" fmla="*/ 0 h 3850783"/>
                <a:gd name="connsiteX6" fmla="*/ 1596981 w 1815922"/>
                <a:gd name="connsiteY6" fmla="*/ 2833352 h 3850783"/>
                <a:gd name="connsiteX7" fmla="*/ 1390919 w 1815922"/>
                <a:gd name="connsiteY7" fmla="*/ 3335628 h 3850783"/>
                <a:gd name="connsiteX8" fmla="*/ 991674 w 1815922"/>
                <a:gd name="connsiteY8" fmla="*/ 3580326 h 3850783"/>
                <a:gd name="connsiteX9" fmla="*/ 463640 w 1815922"/>
                <a:gd name="connsiteY9" fmla="*/ 3387143 h 3850783"/>
                <a:gd name="connsiteX10" fmla="*/ 321972 w 1815922"/>
                <a:gd name="connsiteY10" fmla="*/ 3065171 h 3850783"/>
                <a:gd name="connsiteX11" fmla="*/ 321972 w 1815922"/>
                <a:gd name="connsiteY11" fmla="*/ 862884 h 3850783"/>
                <a:gd name="connsiteX12" fmla="*/ 0 w 1815922"/>
                <a:gd name="connsiteY12" fmla="*/ 862884 h 3850783"/>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0919 w 1815922"/>
                <a:gd name="connsiteY7" fmla="*/ 3335628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6285 w 1815922"/>
                <a:gd name="connsiteY7" fmla="*/ 33367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243885 w 1815922"/>
                <a:gd name="connsiteY7" fmla="*/ 32605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246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1008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715037"/>
                <a:gd name="connsiteY0" fmla="*/ 8221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221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29557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6087645 h 9085205"/>
                <a:gd name="connsiteX1" fmla="*/ 0 w 1776211"/>
                <a:gd name="connsiteY1" fmla="*/ 8221245 h 9085205"/>
                <a:gd name="connsiteX2" fmla="*/ 914400 w 1776211"/>
                <a:gd name="connsiteY2" fmla="*/ 9075545 h 9085205"/>
                <a:gd name="connsiteX3" fmla="*/ 1752600 w 1776211"/>
                <a:gd name="connsiteY3" fmla="*/ 8161145 h 9085205"/>
                <a:gd name="connsiteX4" fmla="*/ 1715037 w 1776211"/>
                <a:gd name="connsiteY4" fmla="*/ 5189345 h 9085205"/>
                <a:gd name="connsiteX5" fmla="*/ 1436578 w 1776211"/>
                <a:gd name="connsiteY5" fmla="*/ 0 h 9085205"/>
                <a:gd name="connsiteX6" fmla="*/ 1524000 w 1776211"/>
                <a:gd name="connsiteY6" fmla="*/ 8161145 h 9085205"/>
                <a:gd name="connsiteX7" fmla="*/ 914400 w 1776211"/>
                <a:gd name="connsiteY7" fmla="*/ 8907045 h 9085205"/>
                <a:gd name="connsiteX8" fmla="*/ 228600 w 1776211"/>
                <a:gd name="connsiteY8" fmla="*/ 8221245 h 9085205"/>
                <a:gd name="connsiteX9" fmla="*/ 228600 w 1776211"/>
                <a:gd name="connsiteY9" fmla="*/ 6087645 h 9085205"/>
                <a:gd name="connsiteX10" fmla="*/ 0 w 1776211"/>
                <a:gd name="connsiteY10" fmla="*/ 6087645 h 9085205"/>
                <a:gd name="connsiteX0" fmla="*/ 0 w 1776211"/>
                <a:gd name="connsiteY0" fmla="*/ 6087645 h 9085205"/>
                <a:gd name="connsiteX1" fmla="*/ 0 w 1776211"/>
                <a:gd name="connsiteY1" fmla="*/ 8221245 h 9085205"/>
                <a:gd name="connsiteX2" fmla="*/ 914400 w 1776211"/>
                <a:gd name="connsiteY2" fmla="*/ 9075545 h 9085205"/>
                <a:gd name="connsiteX3" fmla="*/ 1752600 w 1776211"/>
                <a:gd name="connsiteY3" fmla="*/ 8161145 h 9085205"/>
                <a:gd name="connsiteX4" fmla="*/ 1641803 w 1776211"/>
                <a:gd name="connsiteY4" fmla="*/ 0 h 9085205"/>
                <a:gd name="connsiteX5" fmla="*/ 1436578 w 1776211"/>
                <a:gd name="connsiteY5" fmla="*/ 0 h 9085205"/>
                <a:gd name="connsiteX6" fmla="*/ 1524000 w 1776211"/>
                <a:gd name="connsiteY6" fmla="*/ 8161145 h 9085205"/>
                <a:gd name="connsiteX7" fmla="*/ 914400 w 1776211"/>
                <a:gd name="connsiteY7" fmla="*/ 8907045 h 9085205"/>
                <a:gd name="connsiteX8" fmla="*/ 228600 w 1776211"/>
                <a:gd name="connsiteY8" fmla="*/ 8221245 h 9085205"/>
                <a:gd name="connsiteX9" fmla="*/ 228600 w 1776211"/>
                <a:gd name="connsiteY9" fmla="*/ 6087645 h 9085205"/>
                <a:gd name="connsiteX10" fmla="*/ 0 w 1776211"/>
                <a:gd name="connsiteY10" fmla="*/ 6087645 h 9085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76211" h="9085205">
                  <a:moveTo>
                    <a:pt x="0" y="6087645"/>
                  </a:moveTo>
                  <a:lnTo>
                    <a:pt x="0" y="8221245"/>
                  </a:lnTo>
                  <a:cubicBezTo>
                    <a:pt x="5434" y="8547241"/>
                    <a:pt x="268310" y="9085205"/>
                    <a:pt x="914400" y="9075545"/>
                  </a:cubicBezTo>
                  <a:cubicBezTo>
                    <a:pt x="1470338" y="9072326"/>
                    <a:pt x="1776211" y="8517460"/>
                    <a:pt x="1752600" y="8161145"/>
                  </a:cubicBezTo>
                  <a:lnTo>
                    <a:pt x="1641803" y="0"/>
                  </a:lnTo>
                  <a:lnTo>
                    <a:pt x="1436578" y="0"/>
                  </a:lnTo>
                  <a:lnTo>
                    <a:pt x="1524000" y="8161145"/>
                  </a:lnTo>
                  <a:cubicBezTo>
                    <a:pt x="1534800" y="8610229"/>
                    <a:pt x="1227116" y="8862372"/>
                    <a:pt x="914400" y="8907045"/>
                  </a:cubicBezTo>
                  <a:cubicBezTo>
                    <a:pt x="573312" y="8931394"/>
                    <a:pt x="240205" y="8588428"/>
                    <a:pt x="228600" y="8221245"/>
                  </a:cubicBezTo>
                  <a:cubicBezTo>
                    <a:pt x="231104" y="7498955"/>
                    <a:pt x="226096" y="6809935"/>
                    <a:pt x="228600" y="6087645"/>
                  </a:cubicBezTo>
                  <a:lnTo>
                    <a:pt x="0" y="6087645"/>
                  </a:lnTo>
                  <a:close/>
                </a:path>
              </a:pathLst>
            </a:custGeom>
            <a:solidFill>
              <a:srgbClr val="4D4D4D"/>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8270212" y="990600"/>
              <a:ext cx="163109" cy="35482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Content Placeholder 27"/>
          <p:cNvSpPr>
            <a:spLocks noGrp="1"/>
          </p:cNvSpPr>
          <p:nvPr>
            <p:ph sz="half" idx="2"/>
          </p:nvPr>
        </p:nvSpPr>
        <p:spPr>
          <a:xfrm>
            <a:off x="5562600" y="1600200"/>
            <a:ext cx="3124200" cy="4525963"/>
          </a:xfrm>
        </p:spPr>
        <p:txBody>
          <a:bodyPr>
            <a:normAutofit lnSpcReduction="10000"/>
          </a:bodyPr>
          <a:lstStyle/>
          <a:p>
            <a:r>
              <a:rPr lang="en-US" smtClean="0">
                <a:solidFill>
                  <a:schemeClr val="bg2">
                    <a:lumMod val="50000"/>
                  </a:schemeClr>
                </a:solidFill>
              </a:rPr>
              <a:t>m</a:t>
            </a:r>
            <a:endParaRPr lang="en-US">
              <a:solidFill>
                <a:schemeClr val="bg2">
                  <a:lumMod val="50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Boyle’s Law</a:t>
            </a:r>
            <a:endParaRPr lang="en-US">
              <a:solidFill>
                <a:srgbClr val="FFFF00"/>
              </a:solidFill>
            </a:endParaRPr>
          </a:p>
        </p:txBody>
      </p:sp>
      <p:sp>
        <p:nvSpPr>
          <p:cNvPr id="3" name="Content Placeholder 2"/>
          <p:cNvSpPr>
            <a:spLocks noGrp="1"/>
          </p:cNvSpPr>
          <p:nvPr>
            <p:ph sz="half" idx="1"/>
          </p:nvPr>
        </p:nvSpPr>
        <p:spPr>
          <a:xfrm>
            <a:off x="304800" y="1422075"/>
            <a:ext cx="5410200" cy="5207325"/>
          </a:xfrm>
          <a:ln w="15875">
            <a:solidFill>
              <a:srgbClr val="FF0000"/>
            </a:solidFill>
          </a:ln>
        </p:spPr>
        <p:txBody>
          <a:bodyPr>
            <a:normAutofit/>
          </a:bodyPr>
          <a:lstStyle/>
          <a:p>
            <a:r>
              <a:rPr lang="en-US" sz="2200" smtClean="0"/>
              <a:t>Boyle knew that fast compression heats a gas, so before measuring the volume at the higher pressure, he waited for the air to cool back down. He repeated the experiment at different added pressures. </a:t>
            </a:r>
          </a:p>
          <a:p>
            <a:r>
              <a:rPr lang="en-US" sz="2200" smtClean="0"/>
              <a:t>He found that </a:t>
            </a:r>
            <a:r>
              <a:rPr lang="en-US" sz="2200" smtClean="0">
                <a:solidFill>
                  <a:srgbClr val="FFFF00"/>
                </a:solidFill>
              </a:rPr>
              <a:t>at constant temperature </a:t>
            </a:r>
            <a:r>
              <a:rPr lang="en-US" sz="2200" i="1" smtClean="0">
                <a:solidFill>
                  <a:srgbClr val="FFFF00"/>
                </a:solidFill>
              </a:rPr>
              <a:t>T</a:t>
            </a:r>
            <a:r>
              <a:rPr lang="en-US" sz="2200" smtClean="0">
                <a:solidFill>
                  <a:srgbClr val="FFFF00"/>
                </a:solidFill>
              </a:rPr>
              <a:t>,  pressure x volume = constant</a:t>
            </a:r>
            <a:r>
              <a:rPr lang="en-US" sz="2200" smtClean="0"/>
              <a:t>.</a:t>
            </a:r>
            <a:endParaRPr lang="en-US" sz="2200"/>
          </a:p>
        </p:txBody>
      </p:sp>
      <p:grpSp>
        <p:nvGrpSpPr>
          <p:cNvPr id="4" name="Group 25"/>
          <p:cNvGrpSpPr/>
          <p:nvPr/>
        </p:nvGrpSpPr>
        <p:grpSpPr>
          <a:xfrm>
            <a:off x="5943600" y="1752600"/>
            <a:ext cx="2743201" cy="4267200"/>
            <a:chOff x="5181599" y="990600"/>
            <a:chExt cx="3352801" cy="5257800"/>
          </a:xfrm>
        </p:grpSpPr>
        <p:sp>
          <p:nvSpPr>
            <p:cNvPr id="20" name="Freeform 19"/>
            <p:cNvSpPr/>
            <p:nvPr/>
          </p:nvSpPr>
          <p:spPr>
            <a:xfrm>
              <a:off x="7197964" y="4238114"/>
              <a:ext cx="173984" cy="486977"/>
            </a:xfrm>
            <a:custGeom>
              <a:avLst/>
              <a:gdLst>
                <a:gd name="connsiteX0" fmla="*/ 28575 w 247650"/>
                <a:gd name="connsiteY0" fmla="*/ 790575 h 790575"/>
                <a:gd name="connsiteX1" fmla="*/ 0 w 247650"/>
                <a:gd name="connsiteY1" fmla="*/ 0 h 790575"/>
                <a:gd name="connsiteX2" fmla="*/ 219075 w 247650"/>
                <a:gd name="connsiteY2" fmla="*/ 0 h 790575"/>
                <a:gd name="connsiteX3" fmla="*/ 247650 w 247650"/>
                <a:gd name="connsiteY3" fmla="*/ 781050 h 790575"/>
                <a:gd name="connsiteX4" fmla="*/ 28575 w 247650"/>
                <a:gd name="connsiteY4" fmla="*/ 790575 h 790575"/>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49212 w 268287"/>
                <a:gd name="connsiteY0" fmla="*/ 876300 h 876300"/>
                <a:gd name="connsiteX1" fmla="*/ 20637 w 268287"/>
                <a:gd name="connsiteY1" fmla="*/ 85725 h 876300"/>
                <a:gd name="connsiteX2" fmla="*/ 125412 w 268287"/>
                <a:gd name="connsiteY2" fmla="*/ 0 h 876300"/>
                <a:gd name="connsiteX3" fmla="*/ 239712 w 268287"/>
                <a:gd name="connsiteY3" fmla="*/ 85725 h 876300"/>
                <a:gd name="connsiteX4" fmla="*/ 268287 w 268287"/>
                <a:gd name="connsiteY4" fmla="*/ 866775 h 876300"/>
                <a:gd name="connsiteX5" fmla="*/ 49212 w 268287"/>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47737 h 947737"/>
                <a:gd name="connsiteX1" fmla="*/ 20637 w 277813"/>
                <a:gd name="connsiteY1" fmla="*/ 157162 h 947737"/>
                <a:gd name="connsiteX2" fmla="*/ 125412 w 277813"/>
                <a:gd name="connsiteY2" fmla="*/ 71437 h 947737"/>
                <a:gd name="connsiteX3" fmla="*/ 277813 w 277813"/>
                <a:gd name="connsiteY3" fmla="*/ 147637 h 947737"/>
                <a:gd name="connsiteX4" fmla="*/ 268287 w 277813"/>
                <a:gd name="connsiteY4" fmla="*/ 938212 h 947737"/>
                <a:gd name="connsiteX5" fmla="*/ 49212 w 277813"/>
                <a:gd name="connsiteY5" fmla="*/ 947737 h 947737"/>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50800 w 279401"/>
                <a:gd name="connsiteY0" fmla="*/ 876300 h 876300"/>
                <a:gd name="connsiteX1" fmla="*/ 22225 w 279401"/>
                <a:gd name="connsiteY1" fmla="*/ 85725 h 876300"/>
                <a:gd name="connsiteX2" fmla="*/ 127000 w 279401"/>
                <a:gd name="connsiteY2" fmla="*/ 0 h 876300"/>
                <a:gd name="connsiteX3" fmla="*/ 279401 w 279401"/>
                <a:gd name="connsiteY3" fmla="*/ 76200 h 876300"/>
                <a:gd name="connsiteX4" fmla="*/ 269875 w 279401"/>
                <a:gd name="connsiteY4" fmla="*/ 866775 h 876300"/>
                <a:gd name="connsiteX5" fmla="*/ 50800 w 279401"/>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50511 w 277813"/>
                <a:gd name="connsiteY1" fmla="*/ 54769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50714 h 950714"/>
                <a:gd name="connsiteX1" fmla="*/ 50511 w 277813"/>
                <a:gd name="connsiteY1" fmla="*/ 129183 h 950714"/>
                <a:gd name="connsiteX2" fmla="*/ 125412 w 277813"/>
                <a:gd name="connsiteY2" fmla="*/ 74414 h 950714"/>
                <a:gd name="connsiteX3" fmla="*/ 277813 w 277813"/>
                <a:gd name="connsiteY3" fmla="*/ 150614 h 950714"/>
                <a:gd name="connsiteX4" fmla="*/ 268287 w 277813"/>
                <a:gd name="connsiteY4" fmla="*/ 941189 h 950714"/>
                <a:gd name="connsiteX5" fmla="*/ 49212 w 277813"/>
                <a:gd name="connsiteY5" fmla="*/ 950714 h 950714"/>
                <a:gd name="connsiteX0" fmla="*/ 23090 w 251691"/>
                <a:gd name="connsiteY0" fmla="*/ 950714 h 950714"/>
                <a:gd name="connsiteX1" fmla="*/ 24389 w 251691"/>
                <a:gd name="connsiteY1" fmla="*/ 129183 h 950714"/>
                <a:gd name="connsiteX2" fmla="*/ 125412 w 251691"/>
                <a:gd name="connsiteY2" fmla="*/ 19646 h 950714"/>
                <a:gd name="connsiteX3" fmla="*/ 251691 w 251691"/>
                <a:gd name="connsiteY3" fmla="*/ 150614 h 950714"/>
                <a:gd name="connsiteX4" fmla="*/ 242165 w 251691"/>
                <a:gd name="connsiteY4" fmla="*/ 941189 h 950714"/>
                <a:gd name="connsiteX5" fmla="*/ 23090 w 251691"/>
                <a:gd name="connsiteY5" fmla="*/ 950714 h 950714"/>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 name="connsiteX0" fmla="*/ 0 w 228601"/>
                <a:gd name="connsiteY0" fmla="*/ 987920 h 987920"/>
                <a:gd name="connsiteX1" fmla="*/ 1299 w 228601"/>
                <a:gd name="connsiteY1" fmla="*/ 166389 h 987920"/>
                <a:gd name="connsiteX2" fmla="*/ 102322 w 228601"/>
                <a:gd name="connsiteY2" fmla="*/ 2083 h 987920"/>
                <a:gd name="connsiteX3" fmla="*/ 228601 w 228601"/>
                <a:gd name="connsiteY3" fmla="*/ 166389 h 987920"/>
                <a:gd name="connsiteX4" fmla="*/ 219075 w 228601"/>
                <a:gd name="connsiteY4" fmla="*/ 978395 h 987920"/>
                <a:gd name="connsiteX5" fmla="*/ 0 w 228601"/>
                <a:gd name="connsiteY5" fmla="*/ 987920 h 987920"/>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1" h="987919">
                  <a:moveTo>
                    <a:pt x="0" y="987919"/>
                  </a:moveTo>
                  <a:lnTo>
                    <a:pt x="1299" y="166388"/>
                  </a:lnTo>
                  <a:cubicBezTo>
                    <a:pt x="2807" y="91973"/>
                    <a:pt x="25843" y="0"/>
                    <a:pt x="102322" y="2083"/>
                  </a:cubicBezTo>
                  <a:cubicBezTo>
                    <a:pt x="191340" y="8929"/>
                    <a:pt x="228466" y="67567"/>
                    <a:pt x="228601" y="166388"/>
                  </a:cubicBezTo>
                  <a:lnTo>
                    <a:pt x="219075" y="978394"/>
                  </a:lnTo>
                  <a:lnTo>
                    <a:pt x="0" y="987919"/>
                  </a:lnTo>
                  <a:close/>
                </a:path>
              </a:pathLst>
            </a:cu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5181599" y="4173600"/>
              <a:ext cx="1340030" cy="2074800"/>
            </a:xfrm>
            <a:custGeom>
              <a:avLst/>
              <a:gdLst>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48685 w 1815922"/>
                <a:gd name="connsiteY4" fmla="*/ 3565301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90164 w 1815922"/>
                <a:gd name="connsiteY4" fmla="*/ 2949262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965916 w 1815922"/>
                <a:gd name="connsiteY2" fmla="*/ 3850783 h 3850783"/>
                <a:gd name="connsiteX3" fmla="*/ 1777285 w 1815922"/>
                <a:gd name="connsiteY3" fmla="*/ 2955701 h 3850783"/>
                <a:gd name="connsiteX4" fmla="*/ 1815922 w 1815922"/>
                <a:gd name="connsiteY4" fmla="*/ 0 h 3850783"/>
                <a:gd name="connsiteX5" fmla="*/ 1584102 w 1815922"/>
                <a:gd name="connsiteY5" fmla="*/ 0 h 3850783"/>
                <a:gd name="connsiteX6" fmla="*/ 1596981 w 1815922"/>
                <a:gd name="connsiteY6" fmla="*/ 2833352 h 3850783"/>
                <a:gd name="connsiteX7" fmla="*/ 1390919 w 1815922"/>
                <a:gd name="connsiteY7" fmla="*/ 3335628 h 3850783"/>
                <a:gd name="connsiteX8" fmla="*/ 991674 w 1815922"/>
                <a:gd name="connsiteY8" fmla="*/ 3580326 h 3850783"/>
                <a:gd name="connsiteX9" fmla="*/ 463640 w 1815922"/>
                <a:gd name="connsiteY9" fmla="*/ 3387143 h 3850783"/>
                <a:gd name="connsiteX10" fmla="*/ 321972 w 1815922"/>
                <a:gd name="connsiteY10" fmla="*/ 3065171 h 3850783"/>
                <a:gd name="connsiteX11" fmla="*/ 321972 w 1815922"/>
                <a:gd name="connsiteY11" fmla="*/ 862884 h 3850783"/>
                <a:gd name="connsiteX12" fmla="*/ 0 w 1815922"/>
                <a:gd name="connsiteY12" fmla="*/ 862884 h 3850783"/>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0919 w 1815922"/>
                <a:gd name="connsiteY7" fmla="*/ 3335628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6285 w 1815922"/>
                <a:gd name="connsiteY7" fmla="*/ 33367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243885 w 1815922"/>
                <a:gd name="connsiteY7" fmla="*/ 32605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246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1008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715037"/>
                <a:gd name="connsiteY0" fmla="*/ 8221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221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29557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76211" h="3895860">
                  <a:moveTo>
                    <a:pt x="0" y="898300"/>
                  </a:moveTo>
                  <a:lnTo>
                    <a:pt x="0" y="3031900"/>
                  </a:lnTo>
                  <a:cubicBezTo>
                    <a:pt x="5434" y="3357896"/>
                    <a:pt x="268310" y="3895860"/>
                    <a:pt x="914400" y="3886200"/>
                  </a:cubicBezTo>
                  <a:cubicBezTo>
                    <a:pt x="1470338" y="3882981"/>
                    <a:pt x="1776211" y="3328115"/>
                    <a:pt x="1752600" y="2971800"/>
                  </a:cubicBezTo>
                  <a:lnTo>
                    <a:pt x="1715037" y="0"/>
                  </a:lnTo>
                  <a:lnTo>
                    <a:pt x="1483217" y="0"/>
                  </a:lnTo>
                  <a:lnTo>
                    <a:pt x="1524000" y="2971800"/>
                  </a:lnTo>
                  <a:cubicBezTo>
                    <a:pt x="1534800" y="3420884"/>
                    <a:pt x="1227116" y="3673027"/>
                    <a:pt x="914400" y="3717700"/>
                  </a:cubicBezTo>
                  <a:cubicBezTo>
                    <a:pt x="573312" y="3742049"/>
                    <a:pt x="240205" y="3399083"/>
                    <a:pt x="228600" y="3031900"/>
                  </a:cubicBezTo>
                  <a:cubicBezTo>
                    <a:pt x="231104" y="2309610"/>
                    <a:pt x="226096" y="1620590"/>
                    <a:pt x="228600" y="898300"/>
                  </a:cubicBezTo>
                  <a:lnTo>
                    <a:pt x="0" y="898300"/>
                  </a:lnTo>
                  <a:close/>
                </a:path>
              </a:pathLst>
            </a:custGeom>
            <a:solidFill>
              <a:srgbClr val="4D4D4D"/>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5185193" y="4173601"/>
              <a:ext cx="173984" cy="486977"/>
            </a:xfrm>
            <a:custGeom>
              <a:avLst/>
              <a:gdLst>
                <a:gd name="connsiteX0" fmla="*/ 28575 w 247650"/>
                <a:gd name="connsiteY0" fmla="*/ 790575 h 790575"/>
                <a:gd name="connsiteX1" fmla="*/ 0 w 247650"/>
                <a:gd name="connsiteY1" fmla="*/ 0 h 790575"/>
                <a:gd name="connsiteX2" fmla="*/ 219075 w 247650"/>
                <a:gd name="connsiteY2" fmla="*/ 0 h 790575"/>
                <a:gd name="connsiteX3" fmla="*/ 247650 w 247650"/>
                <a:gd name="connsiteY3" fmla="*/ 781050 h 790575"/>
                <a:gd name="connsiteX4" fmla="*/ 28575 w 247650"/>
                <a:gd name="connsiteY4" fmla="*/ 790575 h 790575"/>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49212 w 268287"/>
                <a:gd name="connsiteY0" fmla="*/ 876300 h 876300"/>
                <a:gd name="connsiteX1" fmla="*/ 20637 w 268287"/>
                <a:gd name="connsiteY1" fmla="*/ 85725 h 876300"/>
                <a:gd name="connsiteX2" fmla="*/ 125412 w 268287"/>
                <a:gd name="connsiteY2" fmla="*/ 0 h 876300"/>
                <a:gd name="connsiteX3" fmla="*/ 239712 w 268287"/>
                <a:gd name="connsiteY3" fmla="*/ 85725 h 876300"/>
                <a:gd name="connsiteX4" fmla="*/ 268287 w 268287"/>
                <a:gd name="connsiteY4" fmla="*/ 866775 h 876300"/>
                <a:gd name="connsiteX5" fmla="*/ 49212 w 268287"/>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47737 h 947737"/>
                <a:gd name="connsiteX1" fmla="*/ 20637 w 277813"/>
                <a:gd name="connsiteY1" fmla="*/ 157162 h 947737"/>
                <a:gd name="connsiteX2" fmla="*/ 125412 w 277813"/>
                <a:gd name="connsiteY2" fmla="*/ 71437 h 947737"/>
                <a:gd name="connsiteX3" fmla="*/ 277813 w 277813"/>
                <a:gd name="connsiteY3" fmla="*/ 147637 h 947737"/>
                <a:gd name="connsiteX4" fmla="*/ 268287 w 277813"/>
                <a:gd name="connsiteY4" fmla="*/ 938212 h 947737"/>
                <a:gd name="connsiteX5" fmla="*/ 49212 w 277813"/>
                <a:gd name="connsiteY5" fmla="*/ 947737 h 947737"/>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50800 w 279401"/>
                <a:gd name="connsiteY0" fmla="*/ 876300 h 876300"/>
                <a:gd name="connsiteX1" fmla="*/ 22225 w 279401"/>
                <a:gd name="connsiteY1" fmla="*/ 85725 h 876300"/>
                <a:gd name="connsiteX2" fmla="*/ 127000 w 279401"/>
                <a:gd name="connsiteY2" fmla="*/ 0 h 876300"/>
                <a:gd name="connsiteX3" fmla="*/ 279401 w 279401"/>
                <a:gd name="connsiteY3" fmla="*/ 76200 h 876300"/>
                <a:gd name="connsiteX4" fmla="*/ 269875 w 279401"/>
                <a:gd name="connsiteY4" fmla="*/ 866775 h 876300"/>
                <a:gd name="connsiteX5" fmla="*/ 50800 w 279401"/>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50511 w 277813"/>
                <a:gd name="connsiteY1" fmla="*/ 54769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50714 h 950714"/>
                <a:gd name="connsiteX1" fmla="*/ 50511 w 277813"/>
                <a:gd name="connsiteY1" fmla="*/ 129183 h 950714"/>
                <a:gd name="connsiteX2" fmla="*/ 125412 w 277813"/>
                <a:gd name="connsiteY2" fmla="*/ 74414 h 950714"/>
                <a:gd name="connsiteX3" fmla="*/ 277813 w 277813"/>
                <a:gd name="connsiteY3" fmla="*/ 150614 h 950714"/>
                <a:gd name="connsiteX4" fmla="*/ 268287 w 277813"/>
                <a:gd name="connsiteY4" fmla="*/ 941189 h 950714"/>
                <a:gd name="connsiteX5" fmla="*/ 49212 w 277813"/>
                <a:gd name="connsiteY5" fmla="*/ 950714 h 950714"/>
                <a:gd name="connsiteX0" fmla="*/ 23090 w 251691"/>
                <a:gd name="connsiteY0" fmla="*/ 950714 h 950714"/>
                <a:gd name="connsiteX1" fmla="*/ 24389 w 251691"/>
                <a:gd name="connsiteY1" fmla="*/ 129183 h 950714"/>
                <a:gd name="connsiteX2" fmla="*/ 125412 w 251691"/>
                <a:gd name="connsiteY2" fmla="*/ 19646 h 950714"/>
                <a:gd name="connsiteX3" fmla="*/ 251691 w 251691"/>
                <a:gd name="connsiteY3" fmla="*/ 150614 h 950714"/>
                <a:gd name="connsiteX4" fmla="*/ 242165 w 251691"/>
                <a:gd name="connsiteY4" fmla="*/ 941189 h 950714"/>
                <a:gd name="connsiteX5" fmla="*/ 23090 w 251691"/>
                <a:gd name="connsiteY5" fmla="*/ 950714 h 950714"/>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 name="connsiteX0" fmla="*/ 0 w 228601"/>
                <a:gd name="connsiteY0" fmla="*/ 987920 h 987920"/>
                <a:gd name="connsiteX1" fmla="*/ 1299 w 228601"/>
                <a:gd name="connsiteY1" fmla="*/ 166389 h 987920"/>
                <a:gd name="connsiteX2" fmla="*/ 102322 w 228601"/>
                <a:gd name="connsiteY2" fmla="*/ 2083 h 987920"/>
                <a:gd name="connsiteX3" fmla="*/ 228601 w 228601"/>
                <a:gd name="connsiteY3" fmla="*/ 166389 h 987920"/>
                <a:gd name="connsiteX4" fmla="*/ 219075 w 228601"/>
                <a:gd name="connsiteY4" fmla="*/ 978395 h 987920"/>
                <a:gd name="connsiteX5" fmla="*/ 0 w 228601"/>
                <a:gd name="connsiteY5" fmla="*/ 987920 h 987920"/>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1" h="987919">
                  <a:moveTo>
                    <a:pt x="0" y="987919"/>
                  </a:moveTo>
                  <a:lnTo>
                    <a:pt x="1299" y="166388"/>
                  </a:lnTo>
                  <a:cubicBezTo>
                    <a:pt x="2807" y="91973"/>
                    <a:pt x="25843" y="0"/>
                    <a:pt x="102322" y="2083"/>
                  </a:cubicBezTo>
                  <a:cubicBezTo>
                    <a:pt x="191340" y="8929"/>
                    <a:pt x="228466" y="67567"/>
                    <a:pt x="228601" y="166388"/>
                  </a:cubicBezTo>
                  <a:lnTo>
                    <a:pt x="219075" y="978394"/>
                  </a:lnTo>
                  <a:lnTo>
                    <a:pt x="0" y="987919"/>
                  </a:lnTo>
                  <a:close/>
                </a:path>
              </a:pathLst>
            </a:cu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6306205" y="990600"/>
              <a:ext cx="173984" cy="3669977"/>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7194370" y="1329292"/>
              <a:ext cx="1340030" cy="4838466"/>
            </a:xfrm>
            <a:custGeom>
              <a:avLst/>
              <a:gdLst>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48685 w 1815922"/>
                <a:gd name="connsiteY4" fmla="*/ 3565301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90164 w 1815922"/>
                <a:gd name="connsiteY4" fmla="*/ 2949262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965916 w 1815922"/>
                <a:gd name="connsiteY2" fmla="*/ 3850783 h 3850783"/>
                <a:gd name="connsiteX3" fmla="*/ 1777285 w 1815922"/>
                <a:gd name="connsiteY3" fmla="*/ 2955701 h 3850783"/>
                <a:gd name="connsiteX4" fmla="*/ 1815922 w 1815922"/>
                <a:gd name="connsiteY4" fmla="*/ 0 h 3850783"/>
                <a:gd name="connsiteX5" fmla="*/ 1584102 w 1815922"/>
                <a:gd name="connsiteY5" fmla="*/ 0 h 3850783"/>
                <a:gd name="connsiteX6" fmla="*/ 1596981 w 1815922"/>
                <a:gd name="connsiteY6" fmla="*/ 2833352 h 3850783"/>
                <a:gd name="connsiteX7" fmla="*/ 1390919 w 1815922"/>
                <a:gd name="connsiteY7" fmla="*/ 3335628 h 3850783"/>
                <a:gd name="connsiteX8" fmla="*/ 991674 w 1815922"/>
                <a:gd name="connsiteY8" fmla="*/ 3580326 h 3850783"/>
                <a:gd name="connsiteX9" fmla="*/ 463640 w 1815922"/>
                <a:gd name="connsiteY9" fmla="*/ 3387143 h 3850783"/>
                <a:gd name="connsiteX10" fmla="*/ 321972 w 1815922"/>
                <a:gd name="connsiteY10" fmla="*/ 3065171 h 3850783"/>
                <a:gd name="connsiteX11" fmla="*/ 321972 w 1815922"/>
                <a:gd name="connsiteY11" fmla="*/ 862884 h 3850783"/>
                <a:gd name="connsiteX12" fmla="*/ 0 w 1815922"/>
                <a:gd name="connsiteY12" fmla="*/ 862884 h 3850783"/>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0919 w 1815922"/>
                <a:gd name="connsiteY7" fmla="*/ 3335628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6285 w 1815922"/>
                <a:gd name="connsiteY7" fmla="*/ 33367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243885 w 1815922"/>
                <a:gd name="connsiteY7" fmla="*/ 32605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246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1008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715037"/>
                <a:gd name="connsiteY0" fmla="*/ 8221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221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29557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6087645 h 9085205"/>
                <a:gd name="connsiteX1" fmla="*/ 0 w 1776211"/>
                <a:gd name="connsiteY1" fmla="*/ 8221245 h 9085205"/>
                <a:gd name="connsiteX2" fmla="*/ 914400 w 1776211"/>
                <a:gd name="connsiteY2" fmla="*/ 9075545 h 9085205"/>
                <a:gd name="connsiteX3" fmla="*/ 1752600 w 1776211"/>
                <a:gd name="connsiteY3" fmla="*/ 8161145 h 9085205"/>
                <a:gd name="connsiteX4" fmla="*/ 1715037 w 1776211"/>
                <a:gd name="connsiteY4" fmla="*/ 5189345 h 9085205"/>
                <a:gd name="connsiteX5" fmla="*/ 1436578 w 1776211"/>
                <a:gd name="connsiteY5" fmla="*/ 0 h 9085205"/>
                <a:gd name="connsiteX6" fmla="*/ 1524000 w 1776211"/>
                <a:gd name="connsiteY6" fmla="*/ 8161145 h 9085205"/>
                <a:gd name="connsiteX7" fmla="*/ 914400 w 1776211"/>
                <a:gd name="connsiteY7" fmla="*/ 8907045 h 9085205"/>
                <a:gd name="connsiteX8" fmla="*/ 228600 w 1776211"/>
                <a:gd name="connsiteY8" fmla="*/ 8221245 h 9085205"/>
                <a:gd name="connsiteX9" fmla="*/ 228600 w 1776211"/>
                <a:gd name="connsiteY9" fmla="*/ 6087645 h 9085205"/>
                <a:gd name="connsiteX10" fmla="*/ 0 w 1776211"/>
                <a:gd name="connsiteY10" fmla="*/ 6087645 h 9085205"/>
                <a:gd name="connsiteX0" fmla="*/ 0 w 1776211"/>
                <a:gd name="connsiteY0" fmla="*/ 6087645 h 9085205"/>
                <a:gd name="connsiteX1" fmla="*/ 0 w 1776211"/>
                <a:gd name="connsiteY1" fmla="*/ 8221245 h 9085205"/>
                <a:gd name="connsiteX2" fmla="*/ 914400 w 1776211"/>
                <a:gd name="connsiteY2" fmla="*/ 9075545 h 9085205"/>
                <a:gd name="connsiteX3" fmla="*/ 1752600 w 1776211"/>
                <a:gd name="connsiteY3" fmla="*/ 8161145 h 9085205"/>
                <a:gd name="connsiteX4" fmla="*/ 1641803 w 1776211"/>
                <a:gd name="connsiteY4" fmla="*/ 0 h 9085205"/>
                <a:gd name="connsiteX5" fmla="*/ 1436578 w 1776211"/>
                <a:gd name="connsiteY5" fmla="*/ 0 h 9085205"/>
                <a:gd name="connsiteX6" fmla="*/ 1524000 w 1776211"/>
                <a:gd name="connsiteY6" fmla="*/ 8161145 h 9085205"/>
                <a:gd name="connsiteX7" fmla="*/ 914400 w 1776211"/>
                <a:gd name="connsiteY7" fmla="*/ 8907045 h 9085205"/>
                <a:gd name="connsiteX8" fmla="*/ 228600 w 1776211"/>
                <a:gd name="connsiteY8" fmla="*/ 8221245 h 9085205"/>
                <a:gd name="connsiteX9" fmla="*/ 228600 w 1776211"/>
                <a:gd name="connsiteY9" fmla="*/ 6087645 h 9085205"/>
                <a:gd name="connsiteX10" fmla="*/ 0 w 1776211"/>
                <a:gd name="connsiteY10" fmla="*/ 6087645 h 9085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76211" h="9085205">
                  <a:moveTo>
                    <a:pt x="0" y="6087645"/>
                  </a:moveTo>
                  <a:lnTo>
                    <a:pt x="0" y="8221245"/>
                  </a:lnTo>
                  <a:cubicBezTo>
                    <a:pt x="5434" y="8547241"/>
                    <a:pt x="268310" y="9085205"/>
                    <a:pt x="914400" y="9075545"/>
                  </a:cubicBezTo>
                  <a:cubicBezTo>
                    <a:pt x="1470338" y="9072326"/>
                    <a:pt x="1776211" y="8517460"/>
                    <a:pt x="1752600" y="8161145"/>
                  </a:cubicBezTo>
                  <a:lnTo>
                    <a:pt x="1641803" y="0"/>
                  </a:lnTo>
                  <a:lnTo>
                    <a:pt x="1436578" y="0"/>
                  </a:lnTo>
                  <a:lnTo>
                    <a:pt x="1524000" y="8161145"/>
                  </a:lnTo>
                  <a:cubicBezTo>
                    <a:pt x="1534800" y="8610229"/>
                    <a:pt x="1227116" y="8862372"/>
                    <a:pt x="914400" y="8907045"/>
                  </a:cubicBezTo>
                  <a:cubicBezTo>
                    <a:pt x="573312" y="8931394"/>
                    <a:pt x="240205" y="8588428"/>
                    <a:pt x="228600" y="8221245"/>
                  </a:cubicBezTo>
                  <a:cubicBezTo>
                    <a:pt x="231104" y="7498955"/>
                    <a:pt x="226096" y="6809935"/>
                    <a:pt x="228600" y="6087645"/>
                  </a:cubicBezTo>
                  <a:lnTo>
                    <a:pt x="0" y="6087645"/>
                  </a:lnTo>
                  <a:close/>
                </a:path>
              </a:pathLst>
            </a:custGeom>
            <a:solidFill>
              <a:srgbClr val="4D4D4D"/>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8270212" y="990600"/>
              <a:ext cx="163109" cy="35482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Content Placeholder 27"/>
          <p:cNvSpPr>
            <a:spLocks noGrp="1"/>
          </p:cNvSpPr>
          <p:nvPr>
            <p:ph sz="half" idx="2"/>
          </p:nvPr>
        </p:nvSpPr>
        <p:spPr>
          <a:xfrm>
            <a:off x="5791200" y="1524000"/>
            <a:ext cx="2971800" cy="4525963"/>
          </a:xfrm>
        </p:spPr>
        <p:txBody>
          <a:bodyPr>
            <a:normAutofit/>
          </a:bodyPr>
          <a:lstStyle/>
          <a:p>
            <a:r>
              <a:rPr lang="en-US" smtClean="0">
                <a:solidFill>
                  <a:schemeClr val="bg2">
                    <a:lumMod val="50000"/>
                  </a:schemeClr>
                </a:solidFill>
              </a:rPr>
              <a:t>m</a:t>
            </a:r>
            <a:endParaRPr lang="en-US">
              <a:solidFill>
                <a:schemeClr val="bg2">
                  <a:lumMod val="50000"/>
                </a:schemeClr>
              </a:solidFill>
            </a:endParaRPr>
          </a:p>
        </p:txBody>
      </p:sp>
      <p:grpSp>
        <p:nvGrpSpPr>
          <p:cNvPr id="18" name="Group 17"/>
          <p:cNvGrpSpPr/>
          <p:nvPr/>
        </p:nvGrpSpPr>
        <p:grpSpPr>
          <a:xfrm>
            <a:off x="1699150" y="3955475"/>
            <a:ext cx="2939150" cy="2600700"/>
            <a:chOff x="1556650" y="4038600"/>
            <a:chExt cx="2939150" cy="2600700"/>
          </a:xfrm>
        </p:grpSpPr>
        <p:grpSp>
          <p:nvGrpSpPr>
            <p:cNvPr id="12" name="Group 11"/>
            <p:cNvGrpSpPr/>
            <p:nvPr/>
          </p:nvGrpSpPr>
          <p:grpSpPr>
            <a:xfrm>
              <a:off x="1905000" y="4038600"/>
              <a:ext cx="2590800" cy="2209800"/>
              <a:chOff x="913606" y="304800"/>
              <a:chExt cx="5868194" cy="5868988"/>
            </a:xfrm>
          </p:grpSpPr>
          <p:cxnSp>
            <p:nvCxnSpPr>
              <p:cNvPr id="13" name="Straight Arrow Connector 12"/>
              <p:cNvCxnSpPr/>
              <p:nvPr/>
            </p:nvCxnSpPr>
            <p:spPr>
              <a:xfrm>
                <a:off x="914400" y="6172200"/>
                <a:ext cx="58674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flipH="1" flipV="1">
                <a:off x="-2020094" y="3238500"/>
                <a:ext cx="5868194"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Freeform 14"/>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1905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6" name="TextBox 15"/>
            <p:cNvSpPr txBox="1"/>
            <p:nvPr/>
          </p:nvSpPr>
          <p:spPr>
            <a:xfrm>
              <a:off x="1556650" y="4280075"/>
              <a:ext cx="609600" cy="400110"/>
            </a:xfrm>
            <a:prstGeom prst="rect">
              <a:avLst/>
            </a:prstGeom>
            <a:noFill/>
          </p:spPr>
          <p:txBody>
            <a:bodyPr wrap="square" rtlCol="0">
              <a:spAutoFit/>
            </a:bodyPr>
            <a:lstStyle/>
            <a:p>
              <a:r>
                <a:rPr lang="en-US" sz="2000" i="1" smtClean="0"/>
                <a:t>P</a:t>
              </a:r>
              <a:endParaRPr lang="en-US" sz="2000" i="1"/>
            </a:p>
          </p:txBody>
        </p:sp>
        <p:sp>
          <p:nvSpPr>
            <p:cNvPr id="17" name="TextBox 16"/>
            <p:cNvSpPr txBox="1"/>
            <p:nvPr/>
          </p:nvSpPr>
          <p:spPr>
            <a:xfrm>
              <a:off x="3869375" y="6239190"/>
              <a:ext cx="609600" cy="400110"/>
            </a:xfrm>
            <a:prstGeom prst="rect">
              <a:avLst/>
            </a:prstGeom>
            <a:noFill/>
          </p:spPr>
          <p:txBody>
            <a:bodyPr wrap="square" rtlCol="0">
              <a:spAutoFit/>
            </a:bodyPr>
            <a:lstStyle/>
            <a:p>
              <a:r>
                <a:rPr lang="en-US" sz="2000" i="1" smtClean="0"/>
                <a:t>V</a:t>
              </a:r>
              <a:endParaRPr lang="en-US" sz="2000" i="1"/>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Everything’s Made of Atoms</a:t>
            </a:r>
            <a:endParaRPr lang="en-US">
              <a:solidFill>
                <a:srgbClr val="FFFF00"/>
              </a:solidFill>
            </a:endParaRPr>
          </a:p>
        </p:txBody>
      </p:sp>
      <p:sp>
        <p:nvSpPr>
          <p:cNvPr id="3" name="Content Placeholder 2"/>
          <p:cNvSpPr>
            <a:spLocks noGrp="1"/>
          </p:cNvSpPr>
          <p:nvPr>
            <p:ph idx="1"/>
          </p:nvPr>
        </p:nvSpPr>
        <p:spPr>
          <a:xfrm>
            <a:off x="457200" y="1469575"/>
            <a:ext cx="8229600" cy="5257800"/>
          </a:xfrm>
        </p:spPr>
        <p:txBody>
          <a:bodyPr>
            <a:normAutofit lnSpcReduction="10000"/>
          </a:bodyPr>
          <a:lstStyle/>
          <a:p>
            <a:r>
              <a:rPr lang="en-US" smtClean="0"/>
              <a:t>This idea was only fully accepted about 100 years ago—in part because of Einstein’s analysis of </a:t>
            </a:r>
            <a:r>
              <a:rPr lang="en-US" smtClean="0">
                <a:solidFill>
                  <a:srgbClr val="FFFF00"/>
                </a:solidFill>
              </a:rPr>
              <a:t>Brownian motion</a:t>
            </a:r>
            <a:r>
              <a:rPr lang="en-US" smtClean="0"/>
              <a:t>.         </a:t>
            </a:r>
            <a:endParaRPr lang="en-US" sz="2800" smtClean="0"/>
          </a:p>
          <a:p>
            <a:r>
              <a:rPr lang="en-US" smtClean="0"/>
              <a:t>Brown, who studied the sex life of plants, noticed a lot of jiggling pollen grains under his microscope in 1827. He assumed it was because they were alive, but later found the identical jiggling with definitely dead stone powder.</a:t>
            </a:r>
          </a:p>
          <a:p>
            <a:r>
              <a:rPr lang="en-US" smtClean="0"/>
              <a:t>This was not understood for half a century….!   </a:t>
            </a:r>
            <a:r>
              <a:rPr lang="en-US" smtClean="0">
                <a:hlinkClick r:id="rId3"/>
              </a:rPr>
              <a:t> Applet</a:t>
            </a:r>
            <a:r>
              <a:rPr lang="en-US" smtClean="0"/>
              <a:t>  </a:t>
            </a:r>
            <a:r>
              <a:rPr lang="en-US" smtClean="0">
                <a:hlinkClick r:id="rId4"/>
              </a:rPr>
              <a:t>Movie</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Expansion Coefficient for Gases</a:t>
            </a:r>
            <a:endParaRPr lang="en-US">
              <a:solidFill>
                <a:srgbClr val="FFFF00"/>
              </a:solidFill>
            </a:endParaRPr>
          </a:p>
        </p:txBody>
      </p:sp>
      <p:sp>
        <p:nvSpPr>
          <p:cNvPr id="3" name="Content Placeholder 2"/>
          <p:cNvSpPr>
            <a:spLocks noGrp="1"/>
          </p:cNvSpPr>
          <p:nvPr>
            <p:ph sz="half" idx="1"/>
          </p:nvPr>
        </p:nvSpPr>
        <p:spPr>
          <a:xfrm>
            <a:off x="457200" y="1325877"/>
            <a:ext cx="4495800" cy="5074924"/>
          </a:xfrm>
        </p:spPr>
        <p:txBody>
          <a:bodyPr>
            <a:normAutofit lnSpcReduction="10000"/>
          </a:bodyPr>
          <a:lstStyle/>
          <a:p>
            <a:r>
              <a:rPr lang="en-US" sz="3200" u="sng" smtClean="0">
                <a:solidFill>
                  <a:srgbClr val="FFFF00"/>
                </a:solidFill>
              </a:rPr>
              <a:t>Charles’s Law</a:t>
            </a:r>
          </a:p>
          <a:p>
            <a:r>
              <a:rPr lang="en-US" sz="2400" smtClean="0"/>
              <a:t>A century after Boyle, Charles discovered that </a:t>
            </a:r>
            <a:r>
              <a:rPr lang="en-US" sz="2400" smtClean="0">
                <a:solidFill>
                  <a:srgbClr val="FFFF00"/>
                </a:solidFill>
              </a:rPr>
              <a:t>at constant pressure</a:t>
            </a:r>
            <a:r>
              <a:rPr lang="en-US" sz="2400" smtClean="0"/>
              <a:t>, and far from liquefaction, </a:t>
            </a:r>
            <a:r>
              <a:rPr lang="en-US" sz="2400" smtClean="0">
                <a:solidFill>
                  <a:srgbClr val="FFFF00"/>
                </a:solidFill>
              </a:rPr>
              <a:t>all gases have the same expansion coefficient</a:t>
            </a:r>
            <a:r>
              <a:rPr lang="en-US" sz="2400" smtClean="0"/>
              <a:t>, in fact</a:t>
            </a:r>
          </a:p>
          <a:p>
            <a:pPr>
              <a:buNone/>
            </a:pPr>
            <a:r>
              <a:rPr lang="en-US" sz="2400" i="1" smtClean="0"/>
              <a:t>	</a:t>
            </a:r>
            <a:r>
              <a:rPr lang="en-US" i="1" smtClean="0"/>
              <a:t>V</a:t>
            </a:r>
            <a:r>
              <a:rPr lang="en-US" smtClean="0"/>
              <a:t>(</a:t>
            </a:r>
            <a:r>
              <a:rPr lang="en-US" i="1" smtClean="0"/>
              <a:t>T </a:t>
            </a:r>
            <a:r>
              <a:rPr lang="en-US" smtClean="0">
                <a:sym typeface="Symbol"/>
              </a:rPr>
              <a:t>C) = </a:t>
            </a:r>
            <a:r>
              <a:rPr lang="en-US" i="1" smtClean="0"/>
              <a:t>V</a:t>
            </a:r>
            <a:r>
              <a:rPr lang="en-US" smtClean="0"/>
              <a:t>(0</a:t>
            </a:r>
            <a:r>
              <a:rPr lang="en-US" i="1" smtClean="0"/>
              <a:t> </a:t>
            </a:r>
            <a:r>
              <a:rPr lang="en-US" smtClean="0">
                <a:sym typeface="Symbol"/>
              </a:rPr>
              <a:t>C)(1 + </a:t>
            </a:r>
            <a:r>
              <a:rPr lang="en-US" i="1" smtClean="0">
                <a:sym typeface="Symbol"/>
              </a:rPr>
              <a:t>T</a:t>
            </a:r>
            <a:r>
              <a:rPr lang="en-US" smtClean="0">
                <a:sym typeface="Symbol"/>
              </a:rPr>
              <a:t>/273)</a:t>
            </a:r>
          </a:p>
          <a:p>
            <a:r>
              <a:rPr lang="en-US" sz="2400" smtClean="0">
                <a:sym typeface="Symbol"/>
              </a:rPr>
              <a:t>This suggests the gas </a:t>
            </a:r>
            <a:r>
              <a:rPr lang="en-US" sz="2400" smtClean="0">
                <a:solidFill>
                  <a:srgbClr val="FFFF00"/>
                </a:solidFill>
                <a:sym typeface="Symbol"/>
              </a:rPr>
              <a:t>volume shrinks to zero at −273</a:t>
            </a:r>
            <a:r>
              <a:rPr lang="en-US" sz="2400" smtClean="0">
                <a:sym typeface="Symbol"/>
              </a:rPr>
              <a:t>, but of course it liquefies first. </a:t>
            </a:r>
          </a:p>
          <a:p>
            <a:r>
              <a:rPr lang="en-US" sz="2400" smtClean="0">
                <a:sym typeface="Symbol"/>
              </a:rPr>
              <a:t>The </a:t>
            </a:r>
            <a:r>
              <a:rPr lang="en-US" sz="2400" u="sng" smtClean="0">
                <a:sym typeface="Symbol"/>
              </a:rPr>
              <a:t>Kelvin temperature scale</a:t>
            </a:r>
            <a:r>
              <a:rPr lang="en-US" sz="2400" smtClean="0">
                <a:sym typeface="Symbol"/>
              </a:rPr>
              <a:t>:</a:t>
            </a:r>
          </a:p>
          <a:p>
            <a:r>
              <a:rPr lang="en-US" sz="2400" smtClean="0">
                <a:sym typeface="Symbol"/>
              </a:rPr>
              <a:t>T (K) = T (C) + 273.15</a:t>
            </a:r>
            <a:endParaRPr lang="en-US" sz="2400"/>
          </a:p>
        </p:txBody>
      </p:sp>
      <p:sp>
        <p:nvSpPr>
          <p:cNvPr id="4" name="Content Placeholder 3"/>
          <p:cNvSpPr>
            <a:spLocks noGrp="1"/>
          </p:cNvSpPr>
          <p:nvPr>
            <p:ph sz="half" idx="2"/>
          </p:nvPr>
        </p:nvSpPr>
        <p:spPr>
          <a:xfrm>
            <a:off x="5181600" y="1600200"/>
            <a:ext cx="3657600" cy="4525963"/>
          </a:xfrm>
        </p:spPr>
        <p:txBody>
          <a:bodyPr>
            <a:normAutofit lnSpcReduction="10000"/>
          </a:bodyPr>
          <a:lstStyle/>
          <a:p>
            <a:r>
              <a:rPr lang="en-US" smtClean="0">
                <a:solidFill>
                  <a:schemeClr val="bg2">
                    <a:lumMod val="50000"/>
                  </a:schemeClr>
                </a:solidFill>
              </a:rPr>
              <a:t>a</a:t>
            </a:r>
            <a:endParaRPr lang="en-US">
              <a:solidFill>
                <a:schemeClr val="bg2">
                  <a:lumMod val="50000"/>
                </a:schemeClr>
              </a:solidFill>
            </a:endParaRPr>
          </a:p>
        </p:txBody>
      </p:sp>
      <p:cxnSp>
        <p:nvCxnSpPr>
          <p:cNvPr id="6" name="Straight Arrow Connector 5"/>
          <p:cNvCxnSpPr/>
          <p:nvPr/>
        </p:nvCxnSpPr>
        <p:spPr>
          <a:xfrm rot="5400000" flipH="1" flipV="1">
            <a:off x="6361906" y="2475706"/>
            <a:ext cx="1600200" cy="1588"/>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867400" y="3275806"/>
            <a:ext cx="2819400" cy="1588"/>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6477000" y="1828006"/>
            <a:ext cx="1828800" cy="1067594"/>
          </a:xfrm>
          <a:prstGeom prst="line">
            <a:avLst/>
          </a:prstGeom>
          <a:ln w="28575">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823182" y="1828006"/>
            <a:ext cx="609600" cy="400110"/>
          </a:xfrm>
          <a:prstGeom prst="rect">
            <a:avLst/>
          </a:prstGeom>
          <a:noFill/>
        </p:spPr>
        <p:txBody>
          <a:bodyPr wrap="square" rtlCol="0">
            <a:spAutoFit/>
          </a:bodyPr>
          <a:lstStyle/>
          <a:p>
            <a:r>
              <a:rPr lang="en-US" sz="2000" i="1" smtClean="0"/>
              <a:t>V</a:t>
            </a:r>
            <a:endParaRPr lang="en-US" sz="2000" i="1"/>
          </a:p>
        </p:txBody>
      </p:sp>
      <p:sp>
        <p:nvSpPr>
          <p:cNvPr id="18" name="TextBox 17"/>
          <p:cNvSpPr txBox="1"/>
          <p:nvPr/>
        </p:nvSpPr>
        <p:spPr>
          <a:xfrm>
            <a:off x="6895011" y="3337548"/>
            <a:ext cx="533400" cy="369332"/>
          </a:xfrm>
          <a:prstGeom prst="rect">
            <a:avLst/>
          </a:prstGeom>
          <a:noFill/>
        </p:spPr>
        <p:txBody>
          <a:bodyPr wrap="square" rtlCol="0">
            <a:spAutoFit/>
          </a:bodyPr>
          <a:lstStyle/>
          <a:p>
            <a:r>
              <a:rPr lang="en-US" smtClean="0"/>
              <a:t>0</a:t>
            </a:r>
            <a:r>
              <a:rPr lang="en-US" smtClean="0">
                <a:sym typeface="Symbol"/>
              </a:rPr>
              <a:t>C</a:t>
            </a:r>
            <a:endParaRPr lang="en-US"/>
          </a:p>
        </p:txBody>
      </p:sp>
      <p:sp>
        <p:nvSpPr>
          <p:cNvPr id="19" name="TextBox 18"/>
          <p:cNvSpPr txBox="1"/>
          <p:nvPr/>
        </p:nvSpPr>
        <p:spPr>
          <a:xfrm>
            <a:off x="7354389" y="3336765"/>
            <a:ext cx="838200" cy="369332"/>
          </a:xfrm>
          <a:prstGeom prst="rect">
            <a:avLst/>
          </a:prstGeom>
          <a:noFill/>
        </p:spPr>
        <p:txBody>
          <a:bodyPr wrap="square" rtlCol="0">
            <a:spAutoFit/>
          </a:bodyPr>
          <a:lstStyle/>
          <a:p>
            <a:r>
              <a:rPr lang="en-US" smtClean="0"/>
              <a:t>100</a:t>
            </a:r>
            <a:r>
              <a:rPr lang="en-US" smtClean="0">
                <a:sym typeface="Symbol"/>
              </a:rPr>
              <a:t>C</a:t>
            </a:r>
            <a:endParaRPr lang="en-US"/>
          </a:p>
        </p:txBody>
      </p:sp>
      <p:cxnSp>
        <p:nvCxnSpPr>
          <p:cNvPr id="21" name="Straight Connector 20"/>
          <p:cNvCxnSpPr/>
          <p:nvPr/>
        </p:nvCxnSpPr>
        <p:spPr>
          <a:xfrm rot="5400000" flipH="1" flipV="1">
            <a:off x="7734300" y="3237706"/>
            <a:ext cx="76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8205652" y="3250474"/>
            <a:ext cx="457200" cy="400110"/>
          </a:xfrm>
          <a:prstGeom prst="rect">
            <a:avLst/>
          </a:prstGeom>
          <a:noFill/>
        </p:spPr>
        <p:txBody>
          <a:bodyPr wrap="square" rtlCol="0">
            <a:spAutoFit/>
          </a:bodyPr>
          <a:lstStyle/>
          <a:p>
            <a:r>
              <a:rPr lang="en-US" sz="2000" i="1" smtClean="0"/>
              <a:t>T</a:t>
            </a:r>
            <a:endParaRPr lang="en-US" sz="2000" i="1"/>
          </a:p>
        </p:txBody>
      </p:sp>
      <p:cxnSp>
        <p:nvCxnSpPr>
          <p:cNvPr id="27" name="Straight Connector 26"/>
          <p:cNvCxnSpPr/>
          <p:nvPr/>
        </p:nvCxnSpPr>
        <p:spPr>
          <a:xfrm flipV="1">
            <a:off x="5867400" y="2895600"/>
            <a:ext cx="609600" cy="381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grpSp>
        <p:nvGrpSpPr>
          <p:cNvPr id="43" name="Group 42"/>
          <p:cNvGrpSpPr/>
          <p:nvPr/>
        </p:nvGrpSpPr>
        <p:grpSpPr>
          <a:xfrm>
            <a:off x="5747660" y="4343400"/>
            <a:ext cx="3168534" cy="1991302"/>
            <a:chOff x="5747660" y="4343400"/>
            <a:chExt cx="3168534" cy="1991302"/>
          </a:xfrm>
        </p:grpSpPr>
        <p:cxnSp>
          <p:nvCxnSpPr>
            <p:cNvPr id="13" name="Straight Arrow Connector 12"/>
            <p:cNvCxnSpPr/>
            <p:nvPr/>
          </p:nvCxnSpPr>
          <p:spPr>
            <a:xfrm rot="5400000" flipH="1" flipV="1">
              <a:off x="5296694" y="5142706"/>
              <a:ext cx="1600200" cy="1588"/>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096794" y="5942806"/>
              <a:ext cx="2819400" cy="1588"/>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6705600" y="4495006"/>
              <a:ext cx="1829594" cy="1067594"/>
            </a:xfrm>
            <a:prstGeom prst="line">
              <a:avLst/>
            </a:prstGeom>
            <a:ln w="28575">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747660" y="4460962"/>
              <a:ext cx="609600" cy="400110"/>
            </a:xfrm>
            <a:prstGeom prst="rect">
              <a:avLst/>
            </a:prstGeom>
            <a:noFill/>
          </p:spPr>
          <p:txBody>
            <a:bodyPr wrap="square" rtlCol="0">
              <a:spAutoFit/>
            </a:bodyPr>
            <a:lstStyle/>
            <a:p>
              <a:r>
                <a:rPr lang="en-US" sz="2000" i="1" smtClean="0"/>
                <a:t>V</a:t>
              </a:r>
              <a:endParaRPr lang="en-US" sz="2000" i="1"/>
            </a:p>
          </p:txBody>
        </p:sp>
        <p:sp>
          <p:nvSpPr>
            <p:cNvPr id="24" name="TextBox 23"/>
            <p:cNvSpPr txBox="1"/>
            <p:nvPr/>
          </p:nvSpPr>
          <p:spPr>
            <a:xfrm>
              <a:off x="8408126" y="5893526"/>
              <a:ext cx="457200" cy="400110"/>
            </a:xfrm>
            <a:prstGeom prst="rect">
              <a:avLst/>
            </a:prstGeom>
            <a:noFill/>
          </p:spPr>
          <p:txBody>
            <a:bodyPr wrap="square" rtlCol="0">
              <a:spAutoFit/>
            </a:bodyPr>
            <a:lstStyle/>
            <a:p>
              <a:r>
                <a:rPr lang="en-US" sz="2000" i="1" smtClean="0"/>
                <a:t>T</a:t>
              </a:r>
              <a:endParaRPr lang="en-US" sz="2000" i="1"/>
            </a:p>
          </p:txBody>
        </p:sp>
        <p:cxnSp>
          <p:nvCxnSpPr>
            <p:cNvPr id="31" name="Straight Connector 30"/>
            <p:cNvCxnSpPr/>
            <p:nvPr/>
          </p:nvCxnSpPr>
          <p:spPr>
            <a:xfrm flipV="1">
              <a:off x="6133011" y="5538652"/>
              <a:ext cx="609600" cy="381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220096" y="4552408"/>
              <a:ext cx="2133600" cy="400110"/>
            </a:xfrm>
            <a:prstGeom prst="rect">
              <a:avLst/>
            </a:prstGeom>
            <a:noFill/>
          </p:spPr>
          <p:txBody>
            <a:bodyPr wrap="square" rtlCol="0">
              <a:spAutoFit/>
            </a:bodyPr>
            <a:lstStyle/>
            <a:p>
              <a:r>
                <a:rPr lang="en-US" sz="2000" i="1" smtClean="0">
                  <a:solidFill>
                    <a:srgbClr val="FFFF00"/>
                  </a:solidFill>
                </a:rPr>
                <a:t>V</a:t>
              </a:r>
              <a:r>
                <a:rPr lang="en-US" sz="2000" smtClean="0">
                  <a:solidFill>
                    <a:srgbClr val="FFFF00"/>
                  </a:solidFill>
                </a:rPr>
                <a:t> </a:t>
              </a:r>
              <a:r>
                <a:rPr lang="en-US" sz="2000" smtClean="0">
                  <a:solidFill>
                    <a:srgbClr val="FFFF00"/>
                  </a:solidFill>
                  <a:sym typeface="Symbol"/>
                </a:rPr>
                <a:t> </a:t>
              </a:r>
              <a:r>
                <a:rPr lang="en-US" sz="2000" i="1" smtClean="0">
                  <a:solidFill>
                    <a:srgbClr val="FFFF00"/>
                  </a:solidFill>
                  <a:sym typeface="Symbol"/>
                </a:rPr>
                <a:t>T</a:t>
              </a:r>
              <a:r>
                <a:rPr lang="en-US" sz="2000" smtClean="0">
                  <a:solidFill>
                    <a:srgbClr val="FFFF00"/>
                  </a:solidFill>
                  <a:sym typeface="Symbol"/>
                </a:rPr>
                <a:t> in kelvins</a:t>
              </a:r>
              <a:endParaRPr lang="en-US" sz="2000">
                <a:solidFill>
                  <a:srgbClr val="FFFF00"/>
                </a:solidFill>
              </a:endParaRPr>
            </a:p>
          </p:txBody>
        </p:sp>
        <p:cxnSp>
          <p:nvCxnSpPr>
            <p:cNvPr id="34" name="Straight Connector 33"/>
            <p:cNvCxnSpPr/>
            <p:nvPr/>
          </p:nvCxnSpPr>
          <p:spPr>
            <a:xfrm rot="5400000">
              <a:off x="6972300" y="5905500"/>
              <a:ext cx="76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7810500" y="5905500"/>
              <a:ext cx="76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7426233" y="5952307"/>
              <a:ext cx="838200" cy="369332"/>
            </a:xfrm>
            <a:prstGeom prst="rect">
              <a:avLst/>
            </a:prstGeom>
            <a:noFill/>
          </p:spPr>
          <p:txBody>
            <a:bodyPr wrap="square" rtlCol="0">
              <a:spAutoFit/>
            </a:bodyPr>
            <a:lstStyle/>
            <a:p>
              <a:r>
                <a:rPr lang="en-US" smtClean="0"/>
                <a:t>400 K</a:t>
              </a:r>
              <a:endParaRPr lang="en-US"/>
            </a:p>
          </p:txBody>
        </p:sp>
        <p:sp>
          <p:nvSpPr>
            <p:cNvPr id="41" name="TextBox 40"/>
            <p:cNvSpPr txBox="1"/>
            <p:nvPr/>
          </p:nvSpPr>
          <p:spPr>
            <a:xfrm>
              <a:off x="6640285" y="5965370"/>
              <a:ext cx="762000" cy="369332"/>
            </a:xfrm>
            <a:prstGeom prst="rect">
              <a:avLst/>
            </a:prstGeom>
            <a:noFill/>
          </p:spPr>
          <p:txBody>
            <a:bodyPr wrap="square" rtlCol="0">
              <a:spAutoFit/>
            </a:bodyPr>
            <a:lstStyle/>
            <a:p>
              <a:r>
                <a:rPr lang="en-US" smtClean="0"/>
                <a:t>200 K</a:t>
              </a:r>
              <a:endParaRPr lang="en-US"/>
            </a:p>
          </p:txBody>
        </p:sp>
        <p:sp>
          <p:nvSpPr>
            <p:cNvPr id="42" name="TextBox 41"/>
            <p:cNvSpPr txBox="1"/>
            <p:nvPr/>
          </p:nvSpPr>
          <p:spPr>
            <a:xfrm>
              <a:off x="5802085" y="5941422"/>
              <a:ext cx="609600" cy="369332"/>
            </a:xfrm>
            <a:prstGeom prst="rect">
              <a:avLst/>
            </a:prstGeom>
            <a:noFill/>
          </p:spPr>
          <p:txBody>
            <a:bodyPr wrap="square" rtlCol="0">
              <a:spAutoFit/>
            </a:bodyPr>
            <a:lstStyle/>
            <a:p>
              <a:r>
                <a:rPr lang="en-US" smtClean="0"/>
                <a:t>0 K</a:t>
              </a:r>
              <a:endParaRPr lang="en-US"/>
            </a:p>
          </p:txBody>
        </p:sp>
      </p:grpSp>
      <p:sp>
        <p:nvSpPr>
          <p:cNvPr id="44" name="Rectangle 43"/>
          <p:cNvSpPr/>
          <p:nvPr/>
        </p:nvSpPr>
        <p:spPr>
          <a:xfrm>
            <a:off x="809896" y="3825241"/>
            <a:ext cx="4114800" cy="570411"/>
          </a:xfrm>
          <a:prstGeom prst="rect">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 Ideal Gas Law</a:t>
            </a:r>
            <a:endParaRPr lang="en-US">
              <a:solidFill>
                <a:srgbClr val="FFFF00"/>
              </a:solidFill>
            </a:endParaRPr>
          </a:p>
        </p:txBody>
      </p:sp>
      <p:sp>
        <p:nvSpPr>
          <p:cNvPr id="3" name="Content Placeholder 2"/>
          <p:cNvSpPr>
            <a:spLocks noGrp="1"/>
          </p:cNvSpPr>
          <p:nvPr>
            <p:ph idx="1"/>
          </p:nvPr>
        </p:nvSpPr>
        <p:spPr>
          <a:xfrm>
            <a:off x="304800" y="1600200"/>
            <a:ext cx="8382000" cy="4525963"/>
          </a:xfrm>
        </p:spPr>
        <p:txBody>
          <a:bodyPr/>
          <a:lstStyle/>
          <a:p>
            <a:r>
              <a:rPr lang="en-US" smtClean="0"/>
              <a:t>We can combine Boyle’s law and Charles’s law to find  </a:t>
            </a:r>
            <a:r>
              <a:rPr lang="en-US" i="1" smtClean="0"/>
              <a:t>PV</a:t>
            </a:r>
            <a:r>
              <a:rPr lang="en-US" smtClean="0"/>
              <a:t> </a:t>
            </a:r>
            <a:r>
              <a:rPr lang="en-US" smtClean="0">
                <a:sym typeface="Symbol"/>
              </a:rPr>
              <a:t> </a:t>
            </a:r>
            <a:r>
              <a:rPr lang="en-US" i="1" smtClean="0">
                <a:sym typeface="Symbol"/>
              </a:rPr>
              <a:t>T</a:t>
            </a:r>
            <a:r>
              <a:rPr lang="en-US" smtClean="0">
                <a:sym typeface="Symbol"/>
              </a:rPr>
              <a:t> for gases well away from liquefaction.  Note this also implies that at constant volume, </a:t>
            </a:r>
            <a:r>
              <a:rPr lang="en-US" i="1" smtClean="0">
                <a:sym typeface="Symbol"/>
              </a:rPr>
              <a:t>P</a:t>
            </a:r>
            <a:r>
              <a:rPr lang="en-US" smtClean="0">
                <a:sym typeface="Symbol"/>
              </a:rPr>
              <a:t>  </a:t>
            </a:r>
            <a:r>
              <a:rPr lang="en-US" i="1" smtClean="0">
                <a:sym typeface="Symbol"/>
              </a:rPr>
              <a:t>T</a:t>
            </a:r>
            <a:r>
              <a:rPr lang="en-US" smtClean="0">
                <a:sym typeface="Symbol"/>
              </a:rPr>
              <a:t>.</a:t>
            </a:r>
          </a:p>
          <a:p>
            <a:r>
              <a:rPr lang="en-US" smtClean="0">
                <a:sym typeface="Symbol"/>
              </a:rPr>
              <a:t>The standard notation for this Ideal Gas Law is:</a:t>
            </a:r>
          </a:p>
          <a:p>
            <a:pPr algn="ctr">
              <a:buNone/>
            </a:pPr>
            <a:r>
              <a:rPr lang="en-US" sz="3600" i="1" smtClean="0">
                <a:solidFill>
                  <a:srgbClr val="FFFF00"/>
                </a:solidFill>
                <a:sym typeface="Symbol"/>
              </a:rPr>
              <a:t>PV</a:t>
            </a:r>
            <a:r>
              <a:rPr lang="en-US" sz="3600" smtClean="0">
                <a:solidFill>
                  <a:srgbClr val="FFFF00"/>
                </a:solidFill>
                <a:sym typeface="Symbol"/>
              </a:rPr>
              <a:t> = </a:t>
            </a:r>
            <a:r>
              <a:rPr lang="en-US" sz="3600" i="1" smtClean="0">
                <a:solidFill>
                  <a:srgbClr val="FFFF00"/>
                </a:solidFill>
                <a:sym typeface="Symbol"/>
              </a:rPr>
              <a:t>nRT</a:t>
            </a:r>
          </a:p>
          <a:p>
            <a:pPr>
              <a:buNone/>
            </a:pPr>
            <a:r>
              <a:rPr lang="en-US" smtClean="0">
                <a:sym typeface="Symbol"/>
              </a:rPr>
              <a:t>for </a:t>
            </a:r>
            <a:r>
              <a:rPr lang="en-US" i="1" smtClean="0">
                <a:sym typeface="Symbol"/>
              </a:rPr>
              <a:t>n</a:t>
            </a:r>
            <a:r>
              <a:rPr lang="en-US" smtClean="0">
                <a:sym typeface="Symbol"/>
              </a:rPr>
              <a:t> moles of gas, </a:t>
            </a:r>
            <a:r>
              <a:rPr lang="en-US" i="1" smtClean="0">
                <a:sym typeface="Symbol"/>
              </a:rPr>
              <a:t>R</a:t>
            </a:r>
            <a:r>
              <a:rPr lang="en-US" smtClean="0">
                <a:sym typeface="Symbol"/>
              </a:rPr>
              <a:t> = 8.314 J/(mol.K) is the </a:t>
            </a:r>
            <a:r>
              <a:rPr lang="en-US" u="sng" smtClean="0">
                <a:sym typeface="Symbol"/>
              </a:rPr>
              <a:t>universal gas constant</a:t>
            </a:r>
            <a:r>
              <a:rPr lang="en-US" smtClean="0">
                <a:sym typeface="Symbol"/>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Gas Law Exercise</a:t>
            </a:r>
            <a:endParaRPr lang="en-US">
              <a:solidFill>
                <a:srgbClr val="FFFF00"/>
              </a:solidFill>
            </a:endParaRPr>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r>
              <a:rPr lang="en-US" smtClean="0"/>
              <a:t>100.0 </a:t>
            </a:r>
            <a:r>
              <a:rPr lang="en-US"/>
              <a:t>L of oxygen at </a:t>
            </a:r>
            <a:r>
              <a:rPr lang="en-US" smtClean="0"/>
              <a:t>2</a:t>
            </a:r>
            <a:r>
              <a:rPr lang="en-US" smtClean="0"/>
              <a:t>7.0°C and </a:t>
            </a:r>
            <a:r>
              <a:rPr lang="en-US"/>
              <a:t>absolute pressure </a:t>
            </a:r>
            <a:r>
              <a:rPr lang="en-US" smtClean="0"/>
              <a:t>10</a:t>
            </a:r>
            <a:r>
              <a:rPr lang="en-US" smtClean="0"/>
              <a:t> </a:t>
            </a:r>
            <a:r>
              <a:rPr lang="en-US"/>
              <a:t>atm are compressed to </a:t>
            </a:r>
            <a:r>
              <a:rPr lang="en-US" smtClean="0"/>
              <a:t>50.0 </a:t>
            </a:r>
            <a:r>
              <a:rPr lang="en-US" smtClean="0"/>
              <a:t>L.  The gas is subsequently taken to </a:t>
            </a:r>
            <a:r>
              <a:rPr lang="en-US" smtClean="0"/>
              <a:t>17</a:t>
            </a:r>
            <a:r>
              <a:rPr lang="en-US" smtClean="0"/>
              <a:t>7.0°C</a:t>
            </a:r>
            <a:r>
              <a:rPr lang="en-US" smtClean="0"/>
              <a:t>. </a:t>
            </a:r>
            <a:r>
              <a:rPr lang="en-US" smtClean="0"/>
              <a:t> What is the final pressure?</a:t>
            </a:r>
            <a:endParaRPr lang="en-US" smtClean="0"/>
          </a:p>
          <a:p>
            <a:r>
              <a:rPr lang="en-US" i="1" smtClean="0"/>
              <a:t>P</a:t>
            </a:r>
            <a:r>
              <a:rPr lang="en-US" baseline="-25000" smtClean="0"/>
              <a:t>1</a:t>
            </a:r>
            <a:r>
              <a:rPr lang="en-US" i="1" smtClean="0"/>
              <a:t>V</a:t>
            </a:r>
            <a:r>
              <a:rPr lang="en-US" baseline="-25000" smtClean="0"/>
              <a:t>1</a:t>
            </a:r>
            <a:r>
              <a:rPr lang="en-US" smtClean="0"/>
              <a:t>/</a:t>
            </a:r>
            <a:r>
              <a:rPr lang="en-US" i="1" smtClean="0"/>
              <a:t>T</a:t>
            </a:r>
            <a:r>
              <a:rPr lang="en-US" baseline="-25000" smtClean="0"/>
              <a:t>1</a:t>
            </a:r>
            <a:r>
              <a:rPr lang="en-US" smtClean="0"/>
              <a:t> = </a:t>
            </a:r>
            <a:r>
              <a:rPr lang="en-US" i="1" smtClean="0"/>
              <a:t>P</a:t>
            </a:r>
            <a:r>
              <a:rPr lang="en-US" baseline="-25000" smtClean="0"/>
              <a:t>2</a:t>
            </a:r>
            <a:r>
              <a:rPr lang="en-US" i="1" smtClean="0"/>
              <a:t>V</a:t>
            </a:r>
            <a:r>
              <a:rPr lang="en-US" baseline="-25000" smtClean="0"/>
              <a:t>2</a:t>
            </a:r>
            <a:r>
              <a:rPr lang="en-US" smtClean="0"/>
              <a:t>/</a:t>
            </a:r>
            <a:r>
              <a:rPr lang="en-US" i="1" smtClean="0"/>
              <a:t>T</a:t>
            </a:r>
            <a:r>
              <a:rPr lang="en-US" baseline="-25000" smtClean="0"/>
              <a:t>2</a:t>
            </a:r>
            <a:r>
              <a:rPr lang="en-US" smtClean="0"/>
              <a:t>:   so </a:t>
            </a:r>
            <a:r>
              <a:rPr lang="en-US" i="1" smtClean="0"/>
              <a:t>P</a:t>
            </a:r>
            <a:r>
              <a:rPr lang="en-US" baseline="-25000" smtClean="0"/>
              <a:t>2</a:t>
            </a:r>
            <a:r>
              <a:rPr lang="en-US" smtClean="0"/>
              <a:t> = </a:t>
            </a:r>
            <a:r>
              <a:rPr lang="en-US" i="1" smtClean="0"/>
              <a:t>P</a:t>
            </a:r>
            <a:r>
              <a:rPr lang="en-US" baseline="-25000" smtClean="0"/>
              <a:t>1</a:t>
            </a:r>
            <a:r>
              <a:rPr lang="en-US" smtClean="0"/>
              <a:t>(</a:t>
            </a:r>
            <a:r>
              <a:rPr lang="en-US" i="1" smtClean="0"/>
              <a:t>V</a:t>
            </a:r>
            <a:r>
              <a:rPr lang="en-US" baseline="-25000" smtClean="0"/>
              <a:t>1</a:t>
            </a:r>
            <a:r>
              <a:rPr lang="en-US" smtClean="0"/>
              <a:t>/</a:t>
            </a:r>
            <a:r>
              <a:rPr lang="en-US" i="1" smtClean="0"/>
              <a:t>V</a:t>
            </a:r>
            <a:r>
              <a:rPr lang="en-US" baseline="-25000" smtClean="0"/>
              <a:t>2</a:t>
            </a:r>
            <a:r>
              <a:rPr lang="en-US" smtClean="0"/>
              <a:t>)(</a:t>
            </a:r>
            <a:r>
              <a:rPr lang="en-US" i="1" smtClean="0"/>
              <a:t>T</a:t>
            </a:r>
            <a:r>
              <a:rPr lang="en-US" baseline="-25000" smtClean="0"/>
              <a:t>2</a:t>
            </a:r>
            <a:r>
              <a:rPr lang="en-US" smtClean="0"/>
              <a:t>/</a:t>
            </a:r>
            <a:r>
              <a:rPr lang="en-US" i="1" smtClean="0"/>
              <a:t>T</a:t>
            </a:r>
            <a:r>
              <a:rPr lang="en-US" baseline="-25000" smtClean="0"/>
              <a:t>1</a:t>
            </a:r>
            <a:r>
              <a:rPr lang="en-US" smtClean="0"/>
              <a:t>)</a:t>
            </a:r>
          </a:p>
          <a:p>
            <a:pPr>
              <a:buNone/>
            </a:pPr>
            <a:r>
              <a:rPr lang="en-US"/>
              <a:t>	</a:t>
            </a:r>
            <a:r>
              <a:rPr lang="en-US" i="1" smtClean="0"/>
              <a:t>P</a:t>
            </a:r>
            <a:r>
              <a:rPr lang="en-US" baseline="-25000" smtClean="0"/>
              <a:t>2</a:t>
            </a:r>
            <a:r>
              <a:rPr lang="en-US" smtClean="0"/>
              <a:t> = </a:t>
            </a:r>
            <a:r>
              <a:rPr lang="en-US" smtClean="0"/>
              <a:t>10</a:t>
            </a:r>
            <a:r>
              <a:rPr lang="en-US" smtClean="0"/>
              <a:t>x(100/50)x(450/300) = 30 atm.</a:t>
            </a:r>
            <a:endParaRPr lang="en-US" smtClean="0"/>
          </a:p>
          <a:p>
            <a:pPr>
              <a:buNone/>
            </a:pPr>
            <a:endParaRPr lang="en-US" smtClean="0"/>
          </a:p>
          <a:p>
            <a:pPr>
              <a:buNone/>
            </a:pPr>
            <a:r>
              <a:rPr lang="en-US" sz="2400" u="sng" smtClean="0">
                <a:solidFill>
                  <a:srgbClr val="FF0000"/>
                </a:solidFill>
              </a:rPr>
              <a:t>On homework</a:t>
            </a:r>
            <a:r>
              <a:rPr lang="en-US" sz="2400" smtClean="0">
                <a:solidFill>
                  <a:srgbClr val="FF0000"/>
                </a:solidFill>
              </a:rPr>
              <a:t>: (1) watch out for gauge pressure and absolute pressure! (2) the gas law always has </a:t>
            </a:r>
            <a:r>
              <a:rPr lang="en-US" sz="2400" i="1" smtClean="0">
                <a:solidFill>
                  <a:srgbClr val="FF0000"/>
                </a:solidFill>
              </a:rPr>
              <a:t>T</a:t>
            </a:r>
            <a:r>
              <a:rPr lang="en-US" sz="2400" smtClean="0">
                <a:solidFill>
                  <a:srgbClr val="FF0000"/>
                </a:solidFill>
              </a:rPr>
              <a:t> in kelvins. (3) for given volume of gas and temperature, the pressure is determined by the </a:t>
            </a:r>
            <a:r>
              <a:rPr lang="en-US" sz="2400" u="sng" smtClean="0">
                <a:solidFill>
                  <a:srgbClr val="FF0000"/>
                </a:solidFill>
              </a:rPr>
              <a:t>total number of molecules</a:t>
            </a:r>
            <a:r>
              <a:rPr lang="en-US" sz="2400" smtClean="0">
                <a:solidFill>
                  <a:srgbClr val="FF0000"/>
                </a:solidFill>
              </a:rPr>
              <a:t> (which could be single atoms, for example He) and </a:t>
            </a:r>
            <a:r>
              <a:rPr lang="en-US" sz="2400" i="1" u="sng" smtClean="0">
                <a:solidFill>
                  <a:srgbClr val="FF0000"/>
                </a:solidFill>
              </a:rPr>
              <a:t>not</a:t>
            </a:r>
            <a:r>
              <a:rPr lang="en-US" sz="2400" smtClean="0">
                <a:solidFill>
                  <a:srgbClr val="FF0000"/>
                </a:solidFill>
              </a:rPr>
              <a:t> by the masses of the atoms.  10</a:t>
            </a:r>
            <a:r>
              <a:rPr lang="en-US" sz="2400" baseline="30000" smtClean="0">
                <a:solidFill>
                  <a:srgbClr val="FF0000"/>
                </a:solidFill>
              </a:rPr>
              <a:t>22</a:t>
            </a:r>
            <a:r>
              <a:rPr lang="en-US" sz="2400" smtClean="0">
                <a:solidFill>
                  <a:srgbClr val="FF0000"/>
                </a:solidFill>
              </a:rPr>
              <a:t> He atoms will exert the </a:t>
            </a:r>
            <a:r>
              <a:rPr lang="en-US" sz="2400" u="sng" smtClean="0">
                <a:solidFill>
                  <a:srgbClr val="FF0000"/>
                </a:solidFill>
              </a:rPr>
              <a:t>same pressure</a:t>
            </a:r>
            <a:r>
              <a:rPr lang="en-US" sz="2400" smtClean="0">
                <a:solidFill>
                  <a:srgbClr val="FF0000"/>
                </a:solidFill>
              </a:rPr>
              <a:t> as 10</a:t>
            </a:r>
            <a:r>
              <a:rPr lang="en-US" sz="2400" baseline="30000" smtClean="0">
                <a:solidFill>
                  <a:srgbClr val="FF0000"/>
                </a:solidFill>
              </a:rPr>
              <a:t>22</a:t>
            </a:r>
            <a:r>
              <a:rPr lang="en-US" sz="2400" smtClean="0">
                <a:solidFill>
                  <a:srgbClr val="FF0000"/>
                </a:solidFill>
              </a:rPr>
              <a:t> oxygen molecules at given </a:t>
            </a:r>
            <a:r>
              <a:rPr lang="en-US" sz="2400" i="1" smtClean="0">
                <a:solidFill>
                  <a:srgbClr val="FF0000"/>
                </a:solidFill>
              </a:rPr>
              <a:t>T</a:t>
            </a:r>
            <a:r>
              <a:rPr lang="en-US" sz="2400" smtClean="0">
                <a:solidFill>
                  <a:srgbClr val="FF0000"/>
                </a:solidFill>
              </a:rPr>
              <a:t>, </a:t>
            </a:r>
            <a:r>
              <a:rPr lang="en-US" sz="2400" i="1" smtClean="0">
                <a:solidFill>
                  <a:srgbClr val="FF0000"/>
                </a:solidFill>
              </a:rPr>
              <a:t>V</a:t>
            </a:r>
            <a:r>
              <a:rPr lang="en-US" sz="2400" smtClean="0">
                <a:solidFill>
                  <a:srgbClr val="FF0000"/>
                </a:solidFill>
              </a:rPr>
              <a:t>.  </a:t>
            </a:r>
            <a:endParaRPr lang="en-US" sz="2400">
              <a:solidFill>
                <a:srgbClr val="FF0000"/>
              </a:solidFill>
            </a:endParaRPr>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Size and Mass of Atoms</a:t>
            </a:r>
            <a:endParaRPr lang="en-US">
              <a:solidFill>
                <a:srgbClr val="FFFF00"/>
              </a:solidFill>
            </a:endParaRPr>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smtClean="0"/>
              <a:t>The hydrogen atom is about </a:t>
            </a:r>
            <a:r>
              <a:rPr lang="en-US" smtClean="0">
                <a:solidFill>
                  <a:srgbClr val="FFFF00"/>
                </a:solidFill>
              </a:rPr>
              <a:t>10</a:t>
            </a:r>
            <a:r>
              <a:rPr lang="en-US" baseline="30000" smtClean="0">
                <a:solidFill>
                  <a:srgbClr val="FFFF00"/>
                </a:solidFill>
              </a:rPr>
              <a:t>-10</a:t>
            </a:r>
            <a:r>
              <a:rPr lang="en-US" smtClean="0">
                <a:solidFill>
                  <a:srgbClr val="FFFF00"/>
                </a:solidFill>
              </a:rPr>
              <a:t> m</a:t>
            </a:r>
            <a:r>
              <a:rPr lang="en-US" smtClean="0"/>
              <a:t> across, others are a few times bigger. </a:t>
            </a:r>
          </a:p>
          <a:p>
            <a:r>
              <a:rPr lang="en-US" smtClean="0"/>
              <a:t>Avogadro’s Number: </a:t>
            </a:r>
            <a:r>
              <a:rPr lang="en-US" i="1" smtClean="0"/>
              <a:t>N</a:t>
            </a:r>
            <a:r>
              <a:rPr lang="en-US" baseline="-25000" smtClean="0"/>
              <a:t>A</a:t>
            </a:r>
            <a:r>
              <a:rPr lang="en-US" i="1" smtClean="0"/>
              <a:t> </a:t>
            </a:r>
            <a:r>
              <a:rPr lang="en-US" smtClean="0"/>
              <a:t>= 6.02 x 10</a:t>
            </a:r>
            <a:r>
              <a:rPr lang="en-US" baseline="30000" smtClean="0"/>
              <a:t>23</a:t>
            </a:r>
            <a:r>
              <a:rPr lang="en-US" smtClean="0"/>
              <a:t>, the number of atoms (or molecules) in one gram-mole, 22.4 L volume at NTP.</a:t>
            </a:r>
          </a:p>
          <a:p>
            <a:r>
              <a:rPr lang="en-US" smtClean="0"/>
              <a:t>The atomic mass unit is </a:t>
            </a:r>
            <a:r>
              <a:rPr lang="en-US" smtClean="0">
                <a:solidFill>
                  <a:srgbClr val="FFFF00"/>
                </a:solidFill>
              </a:rPr>
              <a:t>1.66 x 10</a:t>
            </a:r>
            <a:r>
              <a:rPr lang="en-US" baseline="30000" smtClean="0">
                <a:solidFill>
                  <a:srgbClr val="FFFF00"/>
                </a:solidFill>
              </a:rPr>
              <a:t>-27</a:t>
            </a:r>
            <a:r>
              <a:rPr lang="en-US" smtClean="0">
                <a:solidFill>
                  <a:srgbClr val="FFFF00"/>
                </a:solidFill>
              </a:rPr>
              <a:t> kg</a:t>
            </a:r>
            <a:r>
              <a:rPr lang="en-US" smtClean="0"/>
              <a:t>. The mass of a molecule in amu = mass of </a:t>
            </a:r>
            <a:r>
              <a:rPr lang="en-US" i="1" smtClean="0"/>
              <a:t>N</a:t>
            </a:r>
            <a:r>
              <a:rPr lang="en-US" baseline="-25000" smtClean="0"/>
              <a:t>A</a:t>
            </a:r>
            <a:r>
              <a:rPr lang="en-US" smtClean="0"/>
              <a:t> atoms in grams: one gram mole of H</a:t>
            </a:r>
            <a:r>
              <a:rPr lang="en-US" baseline="-25000" smtClean="0"/>
              <a:t>2</a:t>
            </a:r>
            <a:r>
              <a:rPr lang="en-US" smtClean="0"/>
              <a:t>O is 18 grams.</a:t>
            </a:r>
          </a:p>
          <a:p>
            <a:r>
              <a:rPr lang="en-US" smtClean="0">
                <a:solidFill>
                  <a:srgbClr val="FFFF00"/>
                </a:solidFill>
              </a:rPr>
              <a:t>NOTE:</a:t>
            </a:r>
            <a:r>
              <a:rPr lang="en-US" smtClean="0"/>
              <a:t> this is just a </a:t>
            </a:r>
            <a:r>
              <a:rPr lang="en-US" u="sng" smtClean="0"/>
              <a:t>reminder</a:t>
            </a:r>
            <a:r>
              <a:rPr lang="en-US" smtClean="0"/>
              <a:t>—you should be very familiar with all this from chemistry!</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a:xfrm>
            <a:off x="457200" y="1600200"/>
            <a:ext cx="8229600" cy="4953000"/>
          </a:xfrm>
        </p:spPr>
        <p:txBody>
          <a:bodyPr/>
          <a:lstStyle/>
          <a:p>
            <a:r>
              <a:rPr lang="en-US" sz="2800" smtClean="0"/>
              <a:t>Assume the molecules Shakespeare breathed out in his last breath (say, one liter) are now uniformly distributed throughout the atmosphere.  What is the probability you breathed one in just now, in your most recent breath?</a:t>
            </a:r>
          </a:p>
          <a:p>
            <a:pPr marL="514350" indent="-514350">
              <a:buAutoNum type="alphaUcPeriod"/>
            </a:pPr>
            <a:r>
              <a:rPr lang="en-US" sz="2800" smtClean="0"/>
              <a:t>1 in 10,000</a:t>
            </a:r>
          </a:p>
          <a:p>
            <a:pPr marL="514350" indent="-514350">
              <a:buAutoNum type="alphaUcPeriod"/>
            </a:pPr>
            <a:r>
              <a:rPr lang="en-US" sz="2800" smtClean="0"/>
              <a:t>1 in 1,000</a:t>
            </a:r>
          </a:p>
          <a:p>
            <a:pPr marL="514350" indent="-514350">
              <a:buAutoNum type="alphaUcPeriod"/>
            </a:pPr>
            <a:r>
              <a:rPr lang="en-US" sz="2800" smtClean="0"/>
              <a:t>1 in 100</a:t>
            </a:r>
          </a:p>
          <a:p>
            <a:pPr marL="514350" indent="-514350">
              <a:buAutoNum type="alphaUcPeriod"/>
            </a:pPr>
            <a:r>
              <a:rPr lang="en-US" sz="2800" smtClean="0"/>
              <a:t>1 in 10</a:t>
            </a:r>
          </a:p>
          <a:p>
            <a:pPr marL="514350" indent="-514350">
              <a:buAutoNum type="alphaUcPeriod"/>
            </a:pPr>
            <a:r>
              <a:rPr lang="en-US" sz="2800" smtClean="0"/>
              <a:t>More likely than not.</a:t>
            </a:r>
          </a:p>
          <a:p>
            <a:pPr marL="514350" indent="-514350">
              <a:buAutoNum type="alphaUcPeriod"/>
            </a:pPr>
            <a:endParaRPr lang="en-US" smtClean="0"/>
          </a:p>
          <a:p>
            <a:endParaRPr lang="en-US" smtClean="0"/>
          </a:p>
          <a:p>
            <a:endParaRPr lang="en-US"/>
          </a:p>
        </p:txBody>
      </p:sp>
      <p:pic>
        <p:nvPicPr>
          <p:cNvPr id="106499" name="Picture 3">
            <a:hlinkClick r:id="rId3"/>
          </p:cNvPr>
          <p:cNvPicPr>
            <a:picLocks noChangeAspect="1" noChangeArrowheads="1"/>
          </p:cNvPicPr>
          <p:nvPr/>
        </p:nvPicPr>
        <p:blipFill>
          <a:blip r:embed="rId4" cstate="print"/>
          <a:srcRect/>
          <a:stretch>
            <a:fillRect/>
          </a:stretch>
        </p:blipFill>
        <p:spPr bwMode="auto">
          <a:xfrm>
            <a:off x="5181600" y="3716020"/>
            <a:ext cx="1676400" cy="215138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Answer</a:t>
            </a:r>
            <a:endParaRPr lang="en-US">
              <a:solidFill>
                <a:srgbClr val="FFFF00"/>
              </a:solidFill>
            </a:endParaRPr>
          </a:p>
        </p:txBody>
      </p:sp>
      <p:sp>
        <p:nvSpPr>
          <p:cNvPr id="3" name="Content Placeholder 2"/>
          <p:cNvSpPr>
            <a:spLocks noGrp="1"/>
          </p:cNvSpPr>
          <p:nvPr>
            <p:ph idx="1"/>
          </p:nvPr>
        </p:nvSpPr>
        <p:spPr>
          <a:xfrm>
            <a:off x="457200" y="1600200"/>
            <a:ext cx="8229600" cy="4953000"/>
          </a:xfrm>
        </p:spPr>
        <p:txBody>
          <a:bodyPr/>
          <a:lstStyle/>
          <a:p>
            <a:pPr marL="514350" indent="-514350">
              <a:buNone/>
            </a:pPr>
            <a:r>
              <a:rPr lang="en-US" smtClean="0"/>
              <a:t>The answer is: </a:t>
            </a:r>
            <a:r>
              <a:rPr lang="en-US" u="sng" smtClean="0"/>
              <a:t>more likely than not.</a:t>
            </a:r>
          </a:p>
          <a:p>
            <a:pPr marL="514350" indent="-514350">
              <a:buNone/>
            </a:pPr>
            <a:endParaRPr lang="en-US" smtClean="0"/>
          </a:p>
          <a:p>
            <a:pPr marL="514350" indent="-514350">
              <a:buNone/>
            </a:pPr>
            <a:r>
              <a:rPr lang="en-US" smtClean="0"/>
              <a:t>There are 6 X 10</a:t>
            </a:r>
            <a:r>
              <a:rPr lang="en-US" baseline="30000" smtClean="0"/>
              <a:t>23</a:t>
            </a:r>
            <a:r>
              <a:rPr lang="en-US" smtClean="0"/>
              <a:t> molecules in 22.4 L, so about 3 X 10</a:t>
            </a:r>
            <a:r>
              <a:rPr lang="en-US" baseline="30000" smtClean="0"/>
              <a:t>22</a:t>
            </a:r>
            <a:r>
              <a:rPr lang="en-US" smtClean="0"/>
              <a:t> in one liter.</a:t>
            </a:r>
          </a:p>
          <a:p>
            <a:pPr marL="514350" indent="-514350">
              <a:buNone/>
            </a:pPr>
            <a:endParaRPr lang="en-US" smtClean="0"/>
          </a:p>
          <a:p>
            <a:pPr marL="514350" indent="-514350">
              <a:buNone/>
            </a:pPr>
            <a:r>
              <a:rPr lang="en-US" smtClean="0"/>
              <a:t>The Earth’s atmosphere has volume 4</a:t>
            </a:r>
            <a:r>
              <a:rPr lang="el-GR" smtClean="0"/>
              <a:t>π</a:t>
            </a:r>
            <a:r>
              <a:rPr lang="en-US" i="1" smtClean="0"/>
              <a:t>R</a:t>
            </a:r>
            <a:r>
              <a:rPr lang="en-US" baseline="30000" smtClean="0"/>
              <a:t>2</a:t>
            </a:r>
            <a:r>
              <a:rPr lang="en-US" i="1" smtClean="0"/>
              <a:t>d</a:t>
            </a:r>
            <a:r>
              <a:rPr lang="en-US" smtClean="0"/>
              <a:t>, take </a:t>
            </a:r>
            <a:r>
              <a:rPr lang="en-US" i="1" smtClean="0"/>
              <a:t>R</a:t>
            </a:r>
            <a:r>
              <a:rPr lang="en-US" smtClean="0"/>
              <a:t> = 6 x 10</a:t>
            </a:r>
            <a:r>
              <a:rPr lang="en-US" baseline="30000" smtClean="0"/>
              <a:t>6</a:t>
            </a:r>
            <a:r>
              <a:rPr lang="en-US" smtClean="0"/>
              <a:t> m, </a:t>
            </a:r>
            <a:r>
              <a:rPr lang="en-US" i="1" smtClean="0"/>
              <a:t>d</a:t>
            </a:r>
            <a:r>
              <a:rPr lang="en-US" smtClean="0"/>
              <a:t> = 2 x 10</a:t>
            </a:r>
            <a:r>
              <a:rPr lang="en-US" baseline="30000" smtClean="0"/>
              <a:t>4</a:t>
            </a:r>
            <a:r>
              <a:rPr lang="en-US" smtClean="0"/>
              <a:t> m. This gives a volume about 10</a:t>
            </a:r>
            <a:r>
              <a:rPr lang="en-US" baseline="30000" smtClean="0"/>
              <a:t>15</a:t>
            </a:r>
            <a:r>
              <a:rPr lang="en-US" smtClean="0"/>
              <a:t> m</a:t>
            </a:r>
            <a:r>
              <a:rPr lang="en-US" baseline="30000" smtClean="0"/>
              <a:t>3</a:t>
            </a:r>
            <a:r>
              <a:rPr lang="en-US" smtClean="0"/>
              <a:t>, or 10</a:t>
            </a:r>
            <a:r>
              <a:rPr lang="en-US" baseline="30000" smtClean="0"/>
              <a:t>21</a:t>
            </a:r>
            <a:r>
              <a:rPr lang="en-US" smtClean="0"/>
              <a:t> L. </a:t>
            </a:r>
          </a:p>
          <a:p>
            <a:pPr marL="514350" indent="-514350">
              <a:buNone/>
            </a:pPr>
            <a:endParaRPr lang="en-US" smtClean="0"/>
          </a:p>
          <a:p>
            <a:endParaRPr lang="en-US" smtClean="0"/>
          </a:p>
          <a:p>
            <a:endParaRPr lang="en-US"/>
          </a:p>
        </p:txBody>
      </p:sp>
      <p:pic>
        <p:nvPicPr>
          <p:cNvPr id="106499" name="Picture 3">
            <a:hlinkClick r:id="rId3"/>
          </p:cNvPr>
          <p:cNvPicPr>
            <a:picLocks noChangeAspect="1" noChangeArrowheads="1"/>
          </p:cNvPicPr>
          <p:nvPr/>
        </p:nvPicPr>
        <p:blipFill>
          <a:blip r:embed="rId4" cstate="print"/>
          <a:srcRect/>
          <a:stretch>
            <a:fillRect/>
          </a:stretch>
        </p:blipFill>
        <p:spPr bwMode="auto">
          <a:xfrm>
            <a:off x="7086600" y="304800"/>
            <a:ext cx="1676400" cy="215138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Measuring Temperature</a:t>
            </a:r>
            <a:endParaRPr lang="en-US">
              <a:solidFill>
                <a:srgbClr val="FFFF00"/>
              </a:solidFill>
            </a:endParaRPr>
          </a:p>
        </p:txBody>
      </p:sp>
      <p:sp>
        <p:nvSpPr>
          <p:cNvPr id="3" name="Content Placeholder 2"/>
          <p:cNvSpPr>
            <a:spLocks noGrp="1"/>
          </p:cNvSpPr>
          <p:nvPr>
            <p:ph sz="half" idx="1"/>
          </p:nvPr>
        </p:nvSpPr>
        <p:spPr>
          <a:xfrm>
            <a:off x="457200" y="1600200"/>
            <a:ext cx="5562600" cy="5029200"/>
          </a:xfrm>
        </p:spPr>
        <p:txBody>
          <a:bodyPr>
            <a:normAutofit lnSpcReduction="10000"/>
          </a:bodyPr>
          <a:lstStyle/>
          <a:p>
            <a:r>
              <a:rPr lang="en-US" smtClean="0"/>
              <a:t>We can tell by touch if something is hot or cold, but this is unreliable. The first serious attempt to measure temperature was by Galileo in 1597.</a:t>
            </a:r>
          </a:p>
          <a:p>
            <a:r>
              <a:rPr lang="en-US" smtClean="0"/>
              <a:t>A glass bulb has a long thin neck, the end of which is immersed in liquid.</a:t>
            </a:r>
          </a:p>
          <a:p>
            <a:r>
              <a:rPr lang="en-US" smtClean="0"/>
              <a:t>As the temperature varies, the gas in the bulb changes volume, sucking up liquid or pushing it down.</a:t>
            </a:r>
            <a:endParaRPr lang="en-US"/>
          </a:p>
        </p:txBody>
      </p:sp>
      <p:pic>
        <p:nvPicPr>
          <p:cNvPr id="107523" name="Picture 3">
            <a:hlinkClick r:id="rId3"/>
          </p:cNvPr>
          <p:cNvPicPr>
            <a:picLocks noGrp="1" noChangeAspect="1" noChangeArrowheads="1"/>
          </p:cNvPicPr>
          <p:nvPr>
            <p:ph sz="half" idx="2"/>
          </p:nvPr>
        </p:nvPicPr>
        <p:blipFill>
          <a:blip r:embed="rId4" cstate="print"/>
          <a:stretch>
            <a:fillRect/>
          </a:stretch>
        </p:blipFill>
        <p:spPr bwMode="auto">
          <a:xfrm>
            <a:off x="6443391" y="2184242"/>
            <a:ext cx="1966913" cy="2921158"/>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p:txBody>
          <a:bodyPr/>
          <a:lstStyle/>
          <a:p>
            <a:r>
              <a:rPr lang="en-US" smtClean="0"/>
              <a:t>Why was Galileo’s thermometer no good for comparing temperatures from day to day?</a:t>
            </a:r>
          </a:p>
          <a:p>
            <a:pPr marL="514350" indent="-514350">
              <a:buAutoNum type="alphaUcPeriod"/>
            </a:pPr>
            <a:endParaRPr lang="en-US" smtClean="0"/>
          </a:p>
          <a:p>
            <a:pPr marL="514350" indent="-514350">
              <a:buAutoNum type="alphaUcPeriod"/>
            </a:pPr>
            <a:r>
              <a:rPr lang="en-US" smtClean="0"/>
              <a:t>The fluid would evaporate.</a:t>
            </a:r>
          </a:p>
          <a:p>
            <a:pPr marL="514350" indent="-514350">
              <a:buAutoNum type="alphaUcPeriod"/>
            </a:pPr>
            <a:r>
              <a:rPr lang="en-US" smtClean="0"/>
              <a:t>The gas expansion was too small to see clearly.</a:t>
            </a:r>
          </a:p>
          <a:p>
            <a:pPr marL="514350" indent="-514350">
              <a:buAutoNum type="alphaUcPeriod"/>
            </a:pPr>
            <a:r>
              <a:rPr lang="en-US" smtClean="0"/>
              <a:t>This instrument is also a barometer. </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Thermometers</a:t>
            </a:r>
            <a:endParaRPr lang="en-US">
              <a:solidFill>
                <a:srgbClr val="FFFF00"/>
              </a:solidFill>
            </a:endParaRPr>
          </a:p>
        </p:txBody>
      </p:sp>
      <p:sp>
        <p:nvSpPr>
          <p:cNvPr id="3" name="Content Placeholder 2"/>
          <p:cNvSpPr>
            <a:spLocks noGrp="1"/>
          </p:cNvSpPr>
          <p:nvPr>
            <p:ph sz="half" idx="1"/>
          </p:nvPr>
        </p:nvSpPr>
        <p:spPr>
          <a:xfrm>
            <a:off x="457200" y="1600200"/>
            <a:ext cx="5410200" cy="5029200"/>
          </a:xfrm>
        </p:spPr>
        <p:txBody>
          <a:bodyPr/>
          <a:lstStyle/>
          <a:p>
            <a:r>
              <a:rPr lang="en-US" dirty="0" smtClean="0"/>
              <a:t>Many thermometers use the </a:t>
            </a:r>
            <a:r>
              <a:rPr lang="en-US" dirty="0" smtClean="0">
                <a:solidFill>
                  <a:srgbClr val="FFFF00"/>
                </a:solidFill>
              </a:rPr>
              <a:t>expansion of a liquid </a:t>
            </a:r>
            <a:r>
              <a:rPr lang="en-US" dirty="0" smtClean="0"/>
              <a:t>as a measure of temperature.  </a:t>
            </a:r>
          </a:p>
          <a:p>
            <a:r>
              <a:rPr lang="en-US" dirty="0" smtClean="0">
                <a:solidFill>
                  <a:srgbClr val="FFFF00"/>
                </a:solidFill>
              </a:rPr>
              <a:t>You should be familiar </a:t>
            </a:r>
            <a:r>
              <a:rPr lang="en-US" dirty="0" smtClean="0"/>
              <a:t>with the two standard temperature scales and how to convert between them.</a:t>
            </a:r>
          </a:p>
          <a:p>
            <a:r>
              <a:rPr lang="en-US" dirty="0" smtClean="0">
                <a:solidFill>
                  <a:srgbClr val="FFFF00"/>
                </a:solidFill>
              </a:rPr>
              <a:t>Bimetallic strips</a:t>
            </a:r>
            <a:r>
              <a:rPr lang="en-US" dirty="0" smtClean="0"/>
              <a:t>, two metals with differing expansion rates welded together, bend when heated, and make very robust thermometers.</a:t>
            </a:r>
            <a:endParaRPr lang="en-US" dirty="0"/>
          </a:p>
        </p:txBody>
      </p:sp>
      <p:pic>
        <p:nvPicPr>
          <p:cNvPr id="108546" name="Picture 2">
            <a:hlinkClick r:id="rId3"/>
          </p:cNvPr>
          <p:cNvPicPr>
            <a:picLocks noGrp="1" noChangeAspect="1" noChangeArrowheads="1"/>
          </p:cNvPicPr>
          <p:nvPr>
            <p:ph sz="half" idx="2"/>
          </p:nvPr>
        </p:nvPicPr>
        <p:blipFill>
          <a:blip r:embed="rId4" cstate="print"/>
          <a:stretch>
            <a:fillRect/>
          </a:stretch>
        </p:blipFill>
        <p:spPr bwMode="auto">
          <a:xfrm>
            <a:off x="6193096" y="1752600"/>
            <a:ext cx="2417504" cy="46482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Zeroth Law of Thermodynamics</a:t>
            </a:r>
            <a:endParaRPr lang="en-US">
              <a:solidFill>
                <a:srgbClr val="FFFF00"/>
              </a:solidFill>
            </a:endParaRPr>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r>
              <a:rPr lang="en-US" smtClean="0"/>
              <a:t>If two things at different temperatures are in thermal contact, so heat can flow, and no heat is being supplied from or being drained to the environment, </a:t>
            </a:r>
            <a:r>
              <a:rPr lang="en-US" smtClean="0">
                <a:solidFill>
                  <a:srgbClr val="FFFF00"/>
                </a:solidFill>
              </a:rPr>
              <a:t>they will reach the same temperature</a:t>
            </a:r>
            <a:r>
              <a:rPr lang="en-US" smtClean="0"/>
              <a:t>. They are then said to be in “</a:t>
            </a:r>
            <a:r>
              <a:rPr lang="en-US" u="sng" smtClean="0"/>
              <a:t>thermal equilibrium</a:t>
            </a:r>
            <a:r>
              <a:rPr lang="en-US" smtClean="0"/>
              <a:t>”.</a:t>
            </a:r>
          </a:p>
          <a:p>
            <a:r>
              <a:rPr lang="en-US" smtClean="0">
                <a:solidFill>
                  <a:srgbClr val="FFFF00"/>
                </a:solidFill>
              </a:rPr>
              <a:t>The Zeroth Law states that if </a:t>
            </a:r>
            <a:r>
              <a:rPr lang="en-US" i="1" smtClean="0">
                <a:solidFill>
                  <a:srgbClr val="FFFF00"/>
                </a:solidFill>
              </a:rPr>
              <a:t>A</a:t>
            </a:r>
            <a:r>
              <a:rPr lang="en-US" smtClean="0">
                <a:solidFill>
                  <a:srgbClr val="FFFF00"/>
                </a:solidFill>
              </a:rPr>
              <a:t> is in thermal equilibrium with </a:t>
            </a:r>
            <a:r>
              <a:rPr lang="en-US" i="1" smtClean="0">
                <a:solidFill>
                  <a:srgbClr val="FFFF00"/>
                </a:solidFill>
              </a:rPr>
              <a:t>B</a:t>
            </a:r>
            <a:r>
              <a:rPr lang="en-US" smtClean="0">
                <a:solidFill>
                  <a:srgbClr val="FFFF00"/>
                </a:solidFill>
              </a:rPr>
              <a:t>, and </a:t>
            </a:r>
            <a:r>
              <a:rPr lang="en-US" i="1" smtClean="0">
                <a:solidFill>
                  <a:srgbClr val="FFFF00"/>
                </a:solidFill>
              </a:rPr>
              <a:t>B</a:t>
            </a:r>
            <a:r>
              <a:rPr lang="en-US" smtClean="0">
                <a:solidFill>
                  <a:srgbClr val="FFFF00"/>
                </a:solidFill>
              </a:rPr>
              <a:t> is with </a:t>
            </a:r>
            <a:r>
              <a:rPr lang="en-US" i="1" smtClean="0">
                <a:solidFill>
                  <a:srgbClr val="FFFF00"/>
                </a:solidFill>
              </a:rPr>
              <a:t>C</a:t>
            </a:r>
            <a:r>
              <a:rPr lang="en-US" smtClean="0">
                <a:solidFill>
                  <a:srgbClr val="FFFF00"/>
                </a:solidFill>
              </a:rPr>
              <a:t>, then </a:t>
            </a:r>
            <a:r>
              <a:rPr lang="en-US" i="1" smtClean="0">
                <a:solidFill>
                  <a:srgbClr val="FFFF00"/>
                </a:solidFill>
              </a:rPr>
              <a:t>A</a:t>
            </a:r>
            <a:r>
              <a:rPr lang="en-US" smtClean="0">
                <a:solidFill>
                  <a:srgbClr val="FFFF00"/>
                </a:solidFill>
              </a:rPr>
              <a:t> will be with </a:t>
            </a:r>
            <a:r>
              <a:rPr lang="en-US" i="1" smtClean="0">
                <a:solidFill>
                  <a:srgbClr val="FFFF00"/>
                </a:solidFill>
              </a:rPr>
              <a:t>C</a:t>
            </a:r>
            <a:r>
              <a:rPr lang="en-US" smtClean="0">
                <a:solidFill>
                  <a:srgbClr val="FFFF00"/>
                </a:solidFill>
              </a:rPr>
              <a:t>.  </a:t>
            </a:r>
          </a:p>
          <a:p>
            <a:r>
              <a:rPr lang="en-US" smtClean="0"/>
              <a:t>If this wasn’t true, thermometers would be </a:t>
            </a:r>
            <a:r>
              <a:rPr lang="en-US" i="1" smtClean="0"/>
              <a:t>meaningless</a:t>
            </a:r>
            <a:r>
              <a:rPr lang="en-US" smtClean="0"/>
              <a:t>—but thermodynamics guys like to see it written down… </a:t>
            </a:r>
            <a:endParaRPr lang="en-US"/>
          </a:p>
        </p:txBody>
      </p:sp>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21159</TotalTime>
  <Words>1445</Words>
  <Application>Microsoft Office PowerPoint</Application>
  <PresentationFormat>On-screen Show (4:3)</PresentationFormat>
  <Paragraphs>173</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Temperature, Expansion, Ideal Gas Law</vt:lpstr>
      <vt:lpstr>Everything’s Made of Atoms</vt:lpstr>
      <vt:lpstr>Size and Mass of Atoms</vt:lpstr>
      <vt:lpstr>Clicker Question</vt:lpstr>
      <vt:lpstr>Clicker Answer</vt:lpstr>
      <vt:lpstr>Measuring Temperature</vt:lpstr>
      <vt:lpstr>Clicker Question</vt:lpstr>
      <vt:lpstr>Thermometers</vt:lpstr>
      <vt:lpstr>Zeroth Law of Thermodynamics</vt:lpstr>
      <vt:lpstr>Thermal Expansion</vt:lpstr>
      <vt:lpstr>Thermal Expansion Notation</vt:lpstr>
      <vt:lpstr>Relating Linear and Volume Expansion</vt:lpstr>
      <vt:lpstr>Clicker Question</vt:lpstr>
      <vt:lpstr>Clicker Question</vt:lpstr>
      <vt:lpstr>Clicker Question</vt:lpstr>
      <vt:lpstr>Volume Expansion Coefficients for Liquids</vt:lpstr>
      <vt:lpstr>Clicker Question</vt:lpstr>
      <vt:lpstr>Boyle’s Law</vt:lpstr>
      <vt:lpstr>Boyle’s Law</vt:lpstr>
      <vt:lpstr>Expansion Coefficient for Gases</vt:lpstr>
      <vt:lpstr>The Ideal Gas Law</vt:lpstr>
      <vt:lpstr>Gas Law Exercise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Momentum</dc:title>
  <dc:creator>Michael</dc:creator>
  <cp:lastModifiedBy>Michael</cp:lastModifiedBy>
  <cp:revision>309</cp:revision>
  <dcterms:created xsi:type="dcterms:W3CDTF">2010-03-01T20:42:02Z</dcterms:created>
  <dcterms:modified xsi:type="dcterms:W3CDTF">2010-06-18T14:03:31Z</dcterms:modified>
</cp:coreProperties>
</file>