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85" r:id="rId3"/>
    <p:sldId id="286" r:id="rId4"/>
    <p:sldId id="287" r:id="rId5"/>
    <p:sldId id="293" r:id="rId6"/>
    <p:sldId id="294" r:id="rId7"/>
    <p:sldId id="289" r:id="rId8"/>
    <p:sldId id="290" r:id="rId9"/>
    <p:sldId id="291" r:id="rId10"/>
    <p:sldId id="292" r:id="rId11"/>
    <p:sldId id="297" r:id="rId12"/>
    <p:sldId id="296" r:id="rId13"/>
    <p:sldId id="29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800000"/>
    <a:srgbClr val="CC66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67" autoAdjust="0"/>
  </p:normalViewPr>
  <p:slideViewPr>
    <p:cSldViewPr>
      <p:cViewPr>
        <p:scale>
          <a:sx n="80" d="100"/>
          <a:sy n="80" d="100"/>
        </p:scale>
        <p:origin x="-864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53081-2CEC-490B-BECA-B001E3C6F9AF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03BCD-8F69-42D8-9601-2E0A22E5B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galileo.phys.virginia.edu/classes/152.mf1i.spring02/DampedOsc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galileo.phys.virginia.edu/classes/152.mf1i.spring02/DampedDrivenOsc.xl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hyperlink" Target="http://www.youtube.com/watch?v=3mclp9QmCG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3600"/>
            <a:ext cx="8153400" cy="1470025"/>
          </a:xfrm>
        </p:spPr>
        <p:txBody>
          <a:bodyPr>
            <a:normAutofit/>
          </a:bodyPr>
          <a:lstStyle/>
          <a:p>
            <a:r>
              <a:rPr lang="en-US" sz="4000" smtClean="0">
                <a:solidFill>
                  <a:schemeClr val="bg1"/>
                </a:solidFill>
              </a:rPr>
              <a:t>Damped and Driven </a:t>
            </a:r>
            <a:r>
              <a:rPr lang="en-US" sz="4000" dirty="0" smtClean="0">
                <a:solidFill>
                  <a:schemeClr val="bg1"/>
                </a:solidFill>
              </a:rPr>
              <a:t>Harmonic Motion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400800" cy="1752600"/>
          </a:xfrm>
        </p:spPr>
        <p:txBody>
          <a:bodyPr/>
          <a:lstStyle/>
          <a:p>
            <a:r>
              <a:rPr lang="en-US" dirty="0" smtClean="0"/>
              <a:t>Physics 1425 </a:t>
            </a:r>
            <a:r>
              <a:rPr lang="en-US" smtClean="0"/>
              <a:t>Lecture 29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Michael Fowler, UVa 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1036638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rgbClr val="FFFF00"/>
                </a:solidFill>
              </a:rPr>
              <a:t>Ideal Damping for Shock Absorbers?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81400" cy="4724400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Critical damping is </a:t>
            </a:r>
            <a:r>
              <a:rPr lang="en-US" smtClean="0">
                <a:solidFill>
                  <a:srgbClr val="FFFF00"/>
                </a:solidFill>
              </a:rPr>
              <a:t>not</a:t>
            </a:r>
            <a:r>
              <a:rPr lang="en-US" smtClean="0">
                <a:solidFill>
                  <a:schemeClr val="bg1"/>
                </a:solidFill>
              </a:rPr>
              <a:t> the best choice: </a:t>
            </a:r>
            <a:r>
              <a:rPr lang="en-US" smtClean="0">
                <a:solidFill>
                  <a:srgbClr val="FFFF00"/>
                </a:solidFill>
              </a:rPr>
              <a:t>underdamping gives a quicker response</a:t>
            </a:r>
            <a:r>
              <a:rPr lang="en-US" smtClean="0">
                <a:solidFill>
                  <a:schemeClr val="bg1"/>
                </a:solidFill>
              </a:rPr>
              <a:t>, and the overshoot can be very small.</a:t>
            </a:r>
          </a:p>
          <a:p>
            <a:endParaRPr lang="en-US" smtClean="0">
              <a:solidFill>
                <a:schemeClr val="bg1"/>
              </a:solidFill>
            </a:endParaRPr>
          </a:p>
          <a:p>
            <a:r>
              <a:rPr lang="en-US" smtClean="0">
                <a:solidFill>
                  <a:schemeClr val="bg1"/>
                </a:solidFill>
              </a:rPr>
              <a:t>Explore this for yourself: download the </a:t>
            </a:r>
            <a:r>
              <a:rPr lang="en-US" smtClean="0">
                <a:solidFill>
                  <a:schemeClr val="bg1"/>
                </a:solidFill>
                <a:hlinkClick r:id="rId3"/>
              </a:rPr>
              <a:t>spreadsheet</a:t>
            </a:r>
            <a:r>
              <a:rPr lang="en-US" smtClean="0">
                <a:solidFill>
                  <a:schemeClr val="bg1"/>
                </a:solidFill>
              </a:rPr>
              <a:t>!</a:t>
            </a:r>
            <a:endParaRPr lang="en-US">
              <a:solidFill>
                <a:schemeClr val="bg1"/>
              </a:solidFill>
            </a:endParaRPr>
          </a:p>
        </p:txBody>
      </p:sp>
      <p:pic>
        <p:nvPicPr>
          <p:cNvPr id="7577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1219200"/>
            <a:ext cx="4691502" cy="2917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67200" y="4114800"/>
            <a:ext cx="4653562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The Damped Driven Oscillator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smtClean="0"/>
              <a:t>We now consider a damped oscillator with an external harmonic driving force. </a:t>
            </a:r>
          </a:p>
          <a:p>
            <a:r>
              <a:rPr lang="en-US" smtClean="0"/>
              <a:t>We’ll look at the case where the oscillator is well underdamped, and so will oscillate naturally at                     .</a:t>
            </a:r>
          </a:p>
          <a:p>
            <a:r>
              <a:rPr lang="en-US" smtClean="0"/>
              <a:t> The external driving force is in general at a different frequency, the equation of motion is:</a:t>
            </a:r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95600" y="3657600"/>
          <a:ext cx="1828800" cy="533400"/>
        </p:xfrm>
        <a:graphic>
          <a:graphicData uri="http://schemas.openxmlformats.org/presentationml/2006/ole">
            <p:oleObj spid="_x0000_s94210" name="Equation" r:id="rId4" imgW="1828800" imgH="53316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70924" y="5398325"/>
          <a:ext cx="7561385" cy="685800"/>
        </p:xfrm>
        <a:graphic>
          <a:graphicData uri="http://schemas.openxmlformats.org/presentationml/2006/ole">
            <p:oleObj spid="_x0000_s94211" name="Equation" r:id="rId5" imgW="5460840" imgH="495000" progId="Equation.DSMT4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628400" y="5376549"/>
            <a:ext cx="7848600" cy="731325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The Damped Driven Oscillator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1675" y="1376550"/>
            <a:ext cx="4191000" cy="4525963"/>
          </a:xfrm>
        </p:spPr>
        <p:txBody>
          <a:bodyPr/>
          <a:lstStyle/>
          <a:p>
            <a:r>
              <a:rPr lang="en-US" sz="2400" smtClean="0">
                <a:solidFill>
                  <a:srgbClr val="FFFF00"/>
                </a:solidFill>
              </a:rPr>
              <a:t>If the driving frequency is far from the natural frequency, there is only a small response, even  with no damping. Here the driving frequency is about twice the natural frequency</a:t>
            </a:r>
            <a:r>
              <a:rPr lang="en-US" smtClean="0">
                <a:solidFill>
                  <a:srgbClr val="FFFF00"/>
                </a:solidFill>
              </a:rPr>
              <a:t>.</a:t>
            </a:r>
            <a:endParaRPr lang="en-US">
              <a:solidFill>
                <a:srgbClr val="FFFF00"/>
              </a:solidFill>
            </a:endParaRPr>
          </a:p>
        </p:txBody>
      </p:sp>
      <p:pic>
        <p:nvPicPr>
          <p:cNvPr id="9523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495441"/>
            <a:ext cx="3962400" cy="239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23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4267200"/>
            <a:ext cx="4041359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23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4267200"/>
            <a:ext cx="4114800" cy="2482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The Damped Driven Oscillator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5257800"/>
          </a:xfrm>
        </p:spPr>
        <p:txBody>
          <a:bodyPr>
            <a:normAutofit/>
          </a:bodyPr>
          <a:lstStyle/>
          <a:p>
            <a:r>
              <a:rPr lang="en-US" smtClean="0"/>
              <a:t>This shows the oscillator with the same strength of external driving force, but at its natural frequency.</a:t>
            </a:r>
          </a:p>
          <a:p>
            <a:r>
              <a:rPr lang="en-US" smtClean="0"/>
              <a:t>The amplitude increases until damping energy losses equal external power input: this is </a:t>
            </a:r>
            <a:r>
              <a:rPr lang="en-US" b="1" smtClean="0">
                <a:solidFill>
                  <a:srgbClr val="FFFF00"/>
                </a:solidFill>
              </a:rPr>
              <a:t>resonance</a:t>
            </a:r>
            <a:r>
              <a:rPr lang="en-US" smtClean="0"/>
              <a:t>.</a:t>
            </a:r>
          </a:p>
          <a:p>
            <a:r>
              <a:rPr lang="en-US" sz="2000" smtClean="0">
                <a:hlinkClick r:id="rId3"/>
              </a:rPr>
              <a:t>Spreadsheet link!</a:t>
            </a:r>
            <a:endParaRPr lang="en-US" sz="2000" smtClean="0"/>
          </a:p>
          <a:p>
            <a:r>
              <a:rPr lang="en-US" sz="2000" smtClean="0">
                <a:hlinkClick r:id="rId4"/>
              </a:rPr>
              <a:t>Tacoma Narrows Bridge</a:t>
            </a:r>
            <a:r>
              <a:rPr lang="en-US" sz="2000" smtClean="0"/>
              <a:t>.</a:t>
            </a:r>
            <a:endParaRPr lang="en-US" sz="2000"/>
          </a:p>
        </p:txBody>
      </p:sp>
      <p:pic>
        <p:nvPicPr>
          <p:cNvPr id="9318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4114800"/>
            <a:ext cx="4038600" cy="2436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8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24400" y="1447800"/>
            <a:ext cx="4041359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Damped Harmonic Motion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572000" cy="5105400"/>
          </a:xfrm>
        </p:spPr>
        <p:txBody>
          <a:bodyPr/>
          <a:lstStyle/>
          <a:p>
            <a:r>
              <a:rPr lang="en-US" smtClean="0"/>
              <a:t>In the real world, oscillators experience damping forces: friction, air resistance, etc.</a:t>
            </a:r>
          </a:p>
          <a:p>
            <a:r>
              <a:rPr lang="en-US" smtClean="0"/>
              <a:t>These forces always oppose the motion: as an example, we consider a force </a:t>
            </a:r>
            <a:r>
              <a:rPr lang="en-US" i="1" smtClean="0"/>
              <a:t>F</a:t>
            </a:r>
            <a:r>
              <a:rPr lang="en-US" smtClean="0"/>
              <a:t> = −</a:t>
            </a:r>
            <a:r>
              <a:rPr lang="en-US" i="1" smtClean="0"/>
              <a:t>bv</a:t>
            </a:r>
            <a:r>
              <a:rPr lang="en-US" smtClean="0"/>
              <a:t> proportional to velocity.</a:t>
            </a:r>
          </a:p>
          <a:p>
            <a:r>
              <a:rPr lang="en-US" smtClean="0"/>
              <a:t>Then </a:t>
            </a:r>
            <a:r>
              <a:rPr lang="en-US" i="1" smtClean="0"/>
              <a:t>F</a:t>
            </a:r>
            <a:r>
              <a:rPr lang="en-US" smtClean="0"/>
              <a:t> = </a:t>
            </a:r>
            <a:r>
              <a:rPr lang="en-US" i="1" smtClean="0"/>
              <a:t>ma</a:t>
            </a:r>
            <a:r>
              <a:rPr lang="en-US" smtClean="0"/>
              <a:t> becomes:</a:t>
            </a:r>
          </a:p>
          <a:p>
            <a:pPr>
              <a:buNone/>
            </a:pPr>
            <a:r>
              <a:rPr lang="en-US" smtClean="0"/>
              <a:t>		</a:t>
            </a:r>
            <a:r>
              <a:rPr lang="en-US" i="1" smtClean="0">
                <a:solidFill>
                  <a:srgbClr val="FFFF00"/>
                </a:solidFill>
              </a:rPr>
              <a:t>ma</a:t>
            </a:r>
            <a:r>
              <a:rPr lang="en-US" smtClean="0">
                <a:solidFill>
                  <a:srgbClr val="FFFF00"/>
                </a:solidFill>
              </a:rPr>
              <a:t> = −</a:t>
            </a:r>
            <a:r>
              <a:rPr lang="en-US" i="1" smtClean="0">
                <a:solidFill>
                  <a:srgbClr val="FFFF00"/>
                </a:solidFill>
              </a:rPr>
              <a:t>kx</a:t>
            </a:r>
            <a:r>
              <a:rPr lang="en-US" smtClean="0">
                <a:solidFill>
                  <a:srgbClr val="FFFF00"/>
                </a:solidFill>
              </a:rPr>
              <a:t> −</a:t>
            </a:r>
            <a:r>
              <a:rPr lang="en-US" i="1" smtClean="0">
                <a:solidFill>
                  <a:srgbClr val="FFFF00"/>
                </a:solidFill>
              </a:rPr>
              <a:t>bv</a:t>
            </a:r>
          </a:p>
          <a:p>
            <a:r>
              <a:rPr lang="en-US" smtClean="0">
                <a:solidFill>
                  <a:schemeClr val="bg1"/>
                </a:solidFill>
              </a:rPr>
              <a:t>That is, 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C</a:t>
            </a:r>
            <a:r>
              <a:rPr lang="en-US" smtClean="0"/>
              <a:t> </a:t>
            </a:r>
            <a:endParaRPr lang="en-US"/>
          </a:p>
        </p:txBody>
      </p:sp>
      <p:sp>
        <p:nvSpPr>
          <p:cNvPr id="12" name="Rectangle 11"/>
          <p:cNvSpPr/>
          <p:nvPr/>
        </p:nvSpPr>
        <p:spPr>
          <a:xfrm flipH="1">
            <a:off x="5310673" y="2663308"/>
            <a:ext cx="71535" cy="568327"/>
          </a:xfrm>
          <a:prstGeom prst="rect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57"/>
          <p:cNvGrpSpPr/>
          <p:nvPr/>
        </p:nvGrpSpPr>
        <p:grpSpPr>
          <a:xfrm>
            <a:off x="5437915" y="2723855"/>
            <a:ext cx="2058087" cy="568816"/>
            <a:chOff x="6123147" y="4190475"/>
            <a:chExt cx="2192310" cy="610125"/>
          </a:xfrm>
        </p:grpSpPr>
        <p:grpSp>
          <p:nvGrpSpPr>
            <p:cNvPr id="20" name="Group 44"/>
            <p:cNvGrpSpPr/>
            <p:nvPr/>
          </p:nvGrpSpPr>
          <p:grpSpPr>
            <a:xfrm>
              <a:off x="6123147" y="4190475"/>
              <a:ext cx="314457" cy="609600"/>
              <a:chOff x="6123147" y="4190475"/>
              <a:chExt cx="314457" cy="609600"/>
            </a:xfrm>
          </p:grpSpPr>
          <p:sp>
            <p:nvSpPr>
              <p:cNvPr id="33" name="Rectangle 32"/>
              <p:cNvSpPr/>
              <p:nvPr/>
            </p:nvSpPr>
            <p:spPr>
              <a:xfrm rot="-1500000">
                <a:off x="6361404" y="4190475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Rectangle 33"/>
              <p:cNvSpPr/>
              <p:nvPr/>
            </p:nvSpPr>
            <p:spPr>
              <a:xfrm rot="1500000" flipH="1">
                <a:off x="6123147" y="4190475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1" name="Group 45"/>
            <p:cNvGrpSpPr/>
            <p:nvPr/>
          </p:nvGrpSpPr>
          <p:grpSpPr>
            <a:xfrm>
              <a:off x="6629400" y="4191000"/>
              <a:ext cx="314457" cy="609600"/>
              <a:chOff x="6123147" y="4190475"/>
              <a:chExt cx="314457" cy="609600"/>
            </a:xfrm>
          </p:grpSpPr>
          <p:sp>
            <p:nvSpPr>
              <p:cNvPr id="31" name="Rectangle 30"/>
              <p:cNvSpPr/>
              <p:nvPr/>
            </p:nvSpPr>
            <p:spPr>
              <a:xfrm rot="-1500000">
                <a:off x="6361404" y="4190475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" name="Rectangle 31"/>
              <p:cNvSpPr/>
              <p:nvPr/>
            </p:nvSpPr>
            <p:spPr>
              <a:xfrm rot="1500000" flipH="1">
                <a:off x="6123147" y="4190475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2" name="Group 48"/>
            <p:cNvGrpSpPr/>
            <p:nvPr/>
          </p:nvGrpSpPr>
          <p:grpSpPr>
            <a:xfrm>
              <a:off x="7086600" y="4191000"/>
              <a:ext cx="314457" cy="609600"/>
              <a:chOff x="6123147" y="4190475"/>
              <a:chExt cx="314457" cy="609600"/>
            </a:xfrm>
          </p:grpSpPr>
          <p:sp>
            <p:nvSpPr>
              <p:cNvPr id="29" name="Rectangle 28"/>
              <p:cNvSpPr/>
              <p:nvPr/>
            </p:nvSpPr>
            <p:spPr>
              <a:xfrm rot="-1500000">
                <a:off x="6361404" y="4190475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" name="Rectangle 29"/>
              <p:cNvSpPr/>
              <p:nvPr/>
            </p:nvSpPr>
            <p:spPr>
              <a:xfrm rot="1500000" flipH="1">
                <a:off x="6123147" y="4190475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3" name="Group 51"/>
            <p:cNvGrpSpPr/>
            <p:nvPr/>
          </p:nvGrpSpPr>
          <p:grpSpPr>
            <a:xfrm>
              <a:off x="7543800" y="4191000"/>
              <a:ext cx="314457" cy="609600"/>
              <a:chOff x="6123147" y="4190475"/>
              <a:chExt cx="314457" cy="609600"/>
            </a:xfrm>
          </p:grpSpPr>
          <p:sp>
            <p:nvSpPr>
              <p:cNvPr id="27" name="Rectangle 26"/>
              <p:cNvSpPr/>
              <p:nvPr/>
            </p:nvSpPr>
            <p:spPr>
              <a:xfrm rot="-1500000">
                <a:off x="6361404" y="4190475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" name="Rectangle 27"/>
              <p:cNvSpPr/>
              <p:nvPr/>
            </p:nvSpPr>
            <p:spPr>
              <a:xfrm rot="1500000" flipH="1">
                <a:off x="6123147" y="4190475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4" name="Group 54"/>
            <p:cNvGrpSpPr/>
            <p:nvPr/>
          </p:nvGrpSpPr>
          <p:grpSpPr>
            <a:xfrm>
              <a:off x="8001000" y="4191000"/>
              <a:ext cx="314457" cy="609600"/>
              <a:chOff x="6123147" y="4190475"/>
              <a:chExt cx="314457" cy="609600"/>
            </a:xfrm>
          </p:grpSpPr>
          <p:sp>
            <p:nvSpPr>
              <p:cNvPr id="25" name="Rectangle 24"/>
              <p:cNvSpPr/>
              <p:nvPr/>
            </p:nvSpPr>
            <p:spPr>
              <a:xfrm rot="-1500000">
                <a:off x="6361404" y="4190475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 rot="1500000" flipH="1">
                <a:off x="6123147" y="4190475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14" name="Rectangle 13"/>
          <p:cNvSpPr/>
          <p:nvPr/>
        </p:nvSpPr>
        <p:spPr>
          <a:xfrm flipH="1">
            <a:off x="7528249" y="2675315"/>
            <a:ext cx="71535" cy="568327"/>
          </a:xfrm>
          <a:prstGeom prst="rect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953000" y="2318108"/>
            <a:ext cx="357673" cy="1349775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884437" y="3737340"/>
            <a:ext cx="688141" cy="1480"/>
          </a:xfrm>
          <a:prstGeom prst="straightConnector1">
            <a:avLst/>
          </a:prstGeom>
          <a:ln w="25400">
            <a:solidFill>
              <a:schemeClr val="tx2">
                <a:lumMod val="20000"/>
                <a:lumOff val="8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536375" y="3770474"/>
            <a:ext cx="1359159" cy="34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Extension </a:t>
            </a:r>
            <a:r>
              <a:rPr lang="en-US" i="1" dirty="0" smtClean="0"/>
              <a:t>x</a:t>
            </a:r>
            <a:endParaRPr lang="en-US" i="1" dirty="0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6521722" y="2240067"/>
          <a:ext cx="1028364" cy="274533"/>
        </p:xfrm>
        <a:graphic>
          <a:graphicData uri="http://schemas.openxmlformats.org/presentationml/2006/ole">
            <p:oleObj spid="_x0000_s70658" name="Equation" r:id="rId4" imgW="1180800" imgH="317160" progId="Equation.DSMT4">
              <p:embed/>
            </p:oleObj>
          </a:graphicData>
        </a:graphic>
      </p:graphicFrame>
      <p:cxnSp>
        <p:nvCxnSpPr>
          <p:cNvPr id="19" name="Straight Arrow Connector 18"/>
          <p:cNvCxnSpPr>
            <a:stCxn id="14" idx="0"/>
          </p:cNvCxnSpPr>
          <p:nvPr/>
        </p:nvCxnSpPr>
        <p:spPr>
          <a:xfrm rot="16200000" flipV="1">
            <a:off x="7009628" y="2120921"/>
            <a:ext cx="1480" cy="11087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Object 37"/>
          <p:cNvGraphicFramePr>
            <a:graphicFrameLocks noChangeAspect="1"/>
          </p:cNvGraphicFramePr>
          <p:nvPr/>
        </p:nvGraphicFramePr>
        <p:xfrm>
          <a:off x="7924800" y="2262250"/>
          <a:ext cx="1039812" cy="274638"/>
        </p:xfrm>
        <a:graphic>
          <a:graphicData uri="http://schemas.openxmlformats.org/presentationml/2006/ole">
            <p:oleObj spid="_x0000_s70659" name="Equation" r:id="rId5" imgW="1193760" imgH="317160" progId="Equation.DSMT4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288986" y="1905000"/>
            <a:ext cx="1645298" cy="373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Spring’s force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10673" y="3311001"/>
            <a:ext cx="3147527" cy="355204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72"/>
          <p:cNvGrpSpPr/>
          <p:nvPr/>
        </p:nvGrpSpPr>
        <p:grpSpPr>
          <a:xfrm>
            <a:off x="7604431" y="2665178"/>
            <a:ext cx="715347" cy="639367"/>
            <a:chOff x="7160825" y="2519550"/>
            <a:chExt cx="762000" cy="685800"/>
          </a:xfrm>
        </p:grpSpPr>
        <p:sp>
          <p:nvSpPr>
            <p:cNvPr id="10" name="Rounded Rectangle 9"/>
            <p:cNvSpPr/>
            <p:nvPr/>
          </p:nvSpPr>
          <p:spPr>
            <a:xfrm>
              <a:off x="7160825" y="2519550"/>
              <a:ext cx="762000" cy="68580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8900000" scaled="1"/>
              <a:tileRect/>
            </a:gra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334000" y="26195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000000"/>
                  </a:solidFill>
                </a:rPr>
                <a:t>m</a:t>
              </a:r>
              <a:endParaRPr lang="en-US" sz="2400" b="1" i="1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36" name="Straight Arrow Connector 35"/>
          <p:cNvCxnSpPr>
            <a:stCxn id="10" idx="0"/>
          </p:cNvCxnSpPr>
          <p:nvPr/>
        </p:nvCxnSpPr>
        <p:spPr>
          <a:xfrm rot="16200000" flipH="1">
            <a:off x="8399741" y="2227542"/>
            <a:ext cx="1822" cy="877095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713025" y="1900050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</a:rPr>
              <a:t>  Drag force</a:t>
            </a:r>
          </a:p>
          <a:p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41" name="Object 40"/>
          <p:cNvGraphicFramePr>
            <a:graphicFrameLocks noChangeAspect="1"/>
          </p:cNvGraphicFramePr>
          <p:nvPr/>
        </p:nvGraphicFramePr>
        <p:xfrm>
          <a:off x="1752600" y="5791200"/>
          <a:ext cx="4330700" cy="406400"/>
        </p:xfrm>
        <a:graphic>
          <a:graphicData uri="http://schemas.openxmlformats.org/presentationml/2006/ole">
            <p:oleObj spid="_x0000_s70660" name="Equation" r:id="rId6" imgW="4330440" imgH="406080" progId="Equation.DSMT4">
              <p:embed/>
            </p:oleObj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5105400" y="4197925"/>
            <a:ext cx="3276600" cy="92333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The direction of drag force shown is on the assumption that the mass is moving to the </a:t>
            </a:r>
            <a:r>
              <a:rPr lang="en-US" i="1" smtClean="0"/>
              <a:t>left</a:t>
            </a:r>
            <a:r>
              <a:rPr lang="en-US" smtClean="0"/>
              <a:t>.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Underdamped Motion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>
            <a:normAutofit/>
          </a:bodyPr>
          <a:lstStyle/>
          <a:p>
            <a:r>
              <a:rPr lang="en-US" smtClean="0"/>
              <a:t>The equation of motion</a:t>
            </a:r>
          </a:p>
          <a:p>
            <a:endParaRPr lang="en-US" smtClean="0"/>
          </a:p>
          <a:p>
            <a:pPr>
              <a:buNone/>
            </a:pPr>
            <a:r>
              <a:rPr lang="en-US" smtClean="0"/>
              <a:t>	has solution </a:t>
            </a:r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smtClean="0"/>
              <a:t>	where</a:t>
            </a:r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smtClean="0">
                <a:solidFill>
                  <a:srgbClr val="FF0000"/>
                </a:solidFill>
              </a:rPr>
              <a:t>Plot: </a:t>
            </a:r>
            <a:r>
              <a:rPr lang="en-US" i="1" smtClean="0">
                <a:solidFill>
                  <a:srgbClr val="FF0000"/>
                </a:solidFill>
              </a:rPr>
              <a:t>m</a:t>
            </a:r>
            <a:r>
              <a:rPr lang="en-US" smtClean="0">
                <a:solidFill>
                  <a:srgbClr val="FF0000"/>
                </a:solidFill>
              </a:rPr>
              <a:t> = 1, </a:t>
            </a:r>
            <a:r>
              <a:rPr lang="en-US" i="1" smtClean="0">
                <a:solidFill>
                  <a:srgbClr val="FF0000"/>
                </a:solidFill>
              </a:rPr>
              <a:t>k</a:t>
            </a:r>
            <a:r>
              <a:rPr lang="en-US" smtClean="0">
                <a:solidFill>
                  <a:srgbClr val="FF0000"/>
                </a:solidFill>
              </a:rPr>
              <a:t> = 4, </a:t>
            </a:r>
            <a:r>
              <a:rPr lang="en-US" i="1" smtClean="0">
                <a:solidFill>
                  <a:srgbClr val="FF0000"/>
                </a:solidFill>
              </a:rPr>
              <a:t>b</a:t>
            </a:r>
            <a:r>
              <a:rPr lang="en-US" smtClean="0">
                <a:solidFill>
                  <a:srgbClr val="FF0000"/>
                </a:solidFill>
              </a:rPr>
              <a:t> = 0.11</a:t>
            </a:r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</p:txBody>
      </p:sp>
      <p:pic>
        <p:nvPicPr>
          <p:cNvPr id="7270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1447800"/>
            <a:ext cx="4114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0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3962400"/>
            <a:ext cx="4129088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09600" y="2209801"/>
          <a:ext cx="4102100" cy="384948"/>
        </p:xfrm>
        <a:graphic>
          <a:graphicData uri="http://schemas.openxmlformats.org/presentationml/2006/ole">
            <p:oleObj spid="_x0000_s72708" name="Equation" r:id="rId6" imgW="4330440" imgH="40608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524000" y="3124200"/>
          <a:ext cx="2298700" cy="381132"/>
        </p:xfrm>
        <a:graphic>
          <a:graphicData uri="http://schemas.openxmlformats.org/presentationml/2006/ole">
            <p:oleObj spid="_x0000_s72709" name="Equation" r:id="rId7" imgW="2450880" imgH="40608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990600" y="4214750"/>
          <a:ext cx="3356100" cy="1093439"/>
        </p:xfrm>
        <a:graphic>
          <a:graphicData uri="http://schemas.openxmlformats.org/presentationml/2006/ole">
            <p:oleObj spid="_x0000_s72710" name="Equation" r:id="rId8" imgW="3936960" imgH="12826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Underdamped Motion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876800"/>
          </a:xfrm>
        </p:spPr>
        <p:txBody>
          <a:bodyPr>
            <a:normAutofit/>
          </a:bodyPr>
          <a:lstStyle/>
          <a:p>
            <a:r>
              <a:rPr lang="en-US" smtClean="0"/>
              <a:t>The point to note here is that the damping can cause rapid decay of the oscillations </a:t>
            </a:r>
            <a:r>
              <a:rPr lang="en-US" smtClean="0">
                <a:solidFill>
                  <a:srgbClr val="FFFF00"/>
                </a:solidFill>
              </a:rPr>
              <a:t>without</a:t>
            </a:r>
            <a:r>
              <a:rPr lang="en-US" smtClean="0"/>
              <a:t> a perceptible change in the period (around 0.04% for </a:t>
            </a:r>
            <a:r>
              <a:rPr lang="en-US" i="1" smtClean="0"/>
              <a:t>b</a:t>
            </a:r>
            <a:r>
              <a:rPr lang="en-US" smtClean="0"/>
              <a:t> = 0.11, </a:t>
            </a:r>
            <a:r>
              <a:rPr lang="en-US" i="1" smtClean="0"/>
              <a:t>k</a:t>
            </a:r>
            <a:r>
              <a:rPr lang="en-US" smtClean="0"/>
              <a:t> = 4, </a:t>
            </a:r>
            <a:r>
              <a:rPr lang="en-US" i="1" smtClean="0"/>
              <a:t>m</a:t>
            </a:r>
            <a:r>
              <a:rPr lang="en-US" smtClean="0"/>
              <a:t> = 1).</a:t>
            </a:r>
          </a:p>
          <a:p>
            <a:pPr>
              <a:buNone/>
            </a:pPr>
            <a:r>
              <a:rPr lang="en-US" smtClean="0"/>
              <a:t>	</a:t>
            </a:r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</p:txBody>
      </p:sp>
      <p:pic>
        <p:nvPicPr>
          <p:cNvPr id="7270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1447800"/>
            <a:ext cx="4114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0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3962400"/>
            <a:ext cx="4129088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Underdamped Motion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267200" cy="4876800"/>
          </a:xfrm>
        </p:spPr>
        <p:txBody>
          <a:bodyPr>
            <a:normAutofit/>
          </a:bodyPr>
          <a:lstStyle/>
          <a:p>
            <a:r>
              <a:rPr lang="en-US" smtClean="0"/>
              <a:t>Compare the curve with the equation: the successive position maxima follow an </a:t>
            </a:r>
            <a:r>
              <a:rPr lang="en-US" smtClean="0">
                <a:solidFill>
                  <a:srgbClr val="FFFF00"/>
                </a:solidFill>
              </a:rPr>
              <a:t>exponential</a:t>
            </a:r>
            <a:r>
              <a:rPr lang="en-US" smtClean="0"/>
              <a:t> curve           , so any maximum reached is, say, 90% of the previous maximum.</a:t>
            </a:r>
          </a:p>
          <a:p>
            <a:r>
              <a:rPr lang="en-US" smtClean="0"/>
              <a:t>Remember the </a:t>
            </a:r>
            <a:r>
              <a:rPr lang="en-US" smtClean="0">
                <a:solidFill>
                  <a:srgbClr val="FFFF00"/>
                </a:solidFill>
              </a:rPr>
              <a:t>energy</a:t>
            </a:r>
            <a:r>
              <a:rPr lang="en-US" smtClean="0"/>
              <a:t> at maximum displacement is </a:t>
            </a:r>
            <a:r>
              <a:rPr lang="en-US" smtClean="0">
                <a:solidFill>
                  <a:srgbClr val="FFFF00"/>
                </a:solidFill>
              </a:rPr>
              <a:t>½</a:t>
            </a:r>
            <a:r>
              <a:rPr lang="en-US" i="1" smtClean="0">
                <a:solidFill>
                  <a:srgbClr val="FFFF00"/>
                </a:solidFill>
              </a:rPr>
              <a:t>kx</a:t>
            </a:r>
            <a:r>
              <a:rPr lang="en-US" baseline="30000" smtClean="0">
                <a:solidFill>
                  <a:srgbClr val="FFFF00"/>
                </a:solidFill>
              </a:rPr>
              <a:t>2</a:t>
            </a:r>
            <a:r>
              <a:rPr lang="en-US" smtClean="0"/>
              <a:t>.</a:t>
            </a:r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</p:txBody>
      </p:sp>
      <p:pic>
        <p:nvPicPr>
          <p:cNvPr id="7270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6312" y="2200275"/>
            <a:ext cx="4129088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856956" y="5003800"/>
          <a:ext cx="3829844" cy="635000"/>
        </p:xfrm>
        <a:graphic>
          <a:graphicData uri="http://schemas.openxmlformats.org/presentationml/2006/ole">
            <p:oleObj spid="_x0000_s89090" name="Equation" r:id="rId5" imgW="2450880" imgH="40608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362700" y="3317175"/>
          <a:ext cx="812800" cy="406400"/>
        </p:xfrm>
        <a:graphic>
          <a:graphicData uri="http://schemas.openxmlformats.org/presentationml/2006/ole">
            <p:oleObj spid="_x0000_s89091" name="Equation" r:id="rId6" imgW="812520" imgH="406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Question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</a:t>
            </a:r>
            <a:r>
              <a:rPr lang="en-US" smtClean="0">
                <a:solidFill>
                  <a:srgbClr val="FFFF00"/>
                </a:solidFill>
              </a:rPr>
              <a:t>amplitude</a:t>
            </a:r>
            <a:r>
              <a:rPr lang="en-US" smtClean="0"/>
              <a:t> in a damped oscillator reaches half its original value after </a:t>
            </a:r>
            <a:r>
              <a:rPr lang="en-US" smtClean="0">
                <a:solidFill>
                  <a:srgbClr val="FFFF00"/>
                </a:solidFill>
              </a:rPr>
              <a:t>four</a:t>
            </a:r>
            <a:r>
              <a:rPr lang="en-US" smtClean="0"/>
              <a:t> cycles.  At which point does the oscillator have only half its original </a:t>
            </a:r>
            <a:r>
              <a:rPr lang="en-US" smtClean="0">
                <a:solidFill>
                  <a:srgbClr val="FFFF00"/>
                </a:solidFill>
              </a:rPr>
              <a:t>energy</a:t>
            </a:r>
            <a:r>
              <a:rPr lang="en-US" smtClean="0"/>
              <a:t>?</a:t>
            </a:r>
          </a:p>
          <a:p>
            <a:pPr marL="514350" indent="-514350">
              <a:buAutoNum type="alphaUcPeriod"/>
            </a:pPr>
            <a:r>
              <a:rPr lang="en-US" smtClean="0"/>
              <a:t>2 cycles</a:t>
            </a:r>
          </a:p>
          <a:p>
            <a:pPr marL="514350" indent="-514350">
              <a:buAutoNum type="alphaUcPeriod"/>
            </a:pPr>
            <a:r>
              <a:rPr lang="en-US" smtClean="0"/>
              <a:t>4 cycles</a:t>
            </a:r>
          </a:p>
          <a:p>
            <a:pPr marL="514350" indent="-514350">
              <a:buAutoNum type="alphaUcPeriod"/>
            </a:pPr>
            <a:r>
              <a:rPr lang="en-US" smtClean="0"/>
              <a:t>8 cycles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Not So Underdamped Motion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3657600" cy="4419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smtClean="0"/>
              <a:t>Even when the damping absorbs 98% of the energy in one period, the change in the </a:t>
            </a:r>
            <a:r>
              <a:rPr lang="en-US" sz="3200" smtClean="0">
                <a:solidFill>
                  <a:srgbClr val="FFFF00"/>
                </a:solidFill>
              </a:rPr>
              <a:t>length</a:t>
            </a:r>
            <a:r>
              <a:rPr lang="en-US" sz="3200" smtClean="0"/>
              <a:t> of the period is only around 10%! 	</a:t>
            </a:r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525963"/>
          </a:xfrm>
        </p:spPr>
        <p:txBody>
          <a:bodyPr/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747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1425" y="1905000"/>
            <a:ext cx="505777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Critical Damping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550" y="1600200"/>
            <a:ext cx="3962400" cy="4953000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As the  damping is further increased, </a:t>
            </a:r>
            <a:r>
              <a:rPr lang="en-US" smtClean="0">
                <a:solidFill>
                  <a:srgbClr val="FFFF00"/>
                </a:solidFill>
              </a:rPr>
              <a:t>the period lengthens until at </a:t>
            </a:r>
            <a:r>
              <a:rPr lang="en-US" i="1" smtClean="0">
                <a:solidFill>
                  <a:srgbClr val="FFFF00"/>
                </a:solidFill>
              </a:rPr>
              <a:t>b</a:t>
            </a:r>
            <a:r>
              <a:rPr lang="en-US" baseline="30000" smtClean="0">
                <a:solidFill>
                  <a:srgbClr val="FFFF00"/>
                </a:solidFill>
              </a:rPr>
              <a:t>2</a:t>
            </a:r>
            <a:r>
              <a:rPr lang="en-US" smtClean="0">
                <a:solidFill>
                  <a:srgbClr val="FFFF00"/>
                </a:solidFill>
              </a:rPr>
              <a:t> = 4</a:t>
            </a:r>
            <a:r>
              <a:rPr lang="en-US" i="1" smtClean="0">
                <a:solidFill>
                  <a:srgbClr val="FFFF00"/>
                </a:solidFill>
              </a:rPr>
              <a:t>mk</a:t>
            </a:r>
            <a:r>
              <a:rPr lang="en-US" smtClean="0">
                <a:solidFill>
                  <a:srgbClr val="FFFF00"/>
                </a:solidFill>
              </a:rPr>
              <a:t> it becomes infinite</a:t>
            </a:r>
            <a:r>
              <a:rPr lang="en-US" smtClean="0"/>
              <a:t>, and the amplitude decays exponentially.</a:t>
            </a:r>
          </a:p>
          <a:p>
            <a:endParaRPr lang="en-US" smtClean="0"/>
          </a:p>
          <a:p>
            <a:r>
              <a:rPr lang="en-US" smtClean="0">
                <a:solidFill>
                  <a:srgbClr val="FF0000"/>
                </a:solidFill>
              </a:rPr>
              <a:t>(</a:t>
            </a:r>
            <a:r>
              <a:rPr lang="en-US" sz="2200" smtClean="0">
                <a:solidFill>
                  <a:srgbClr val="FF0000"/>
                </a:solidFill>
              </a:rPr>
              <a:t>Actually, in this one case a prefactor </a:t>
            </a:r>
            <a:r>
              <a:rPr lang="en-US" sz="2200" i="1" smtClean="0">
                <a:solidFill>
                  <a:srgbClr val="FF0000"/>
                </a:solidFill>
              </a:rPr>
              <a:t>A</a:t>
            </a:r>
            <a:r>
              <a:rPr lang="en-US" sz="2200" smtClean="0">
                <a:solidFill>
                  <a:srgbClr val="FF0000"/>
                </a:solidFill>
              </a:rPr>
              <a:t> + </a:t>
            </a:r>
            <a:r>
              <a:rPr lang="en-US" sz="2200" i="1" smtClean="0">
                <a:solidFill>
                  <a:srgbClr val="FF0000"/>
                </a:solidFill>
              </a:rPr>
              <a:t>Bt </a:t>
            </a:r>
            <a:r>
              <a:rPr lang="en-US" sz="2200" smtClean="0">
                <a:solidFill>
                  <a:srgbClr val="FF0000"/>
                </a:solidFill>
              </a:rPr>
              <a:t>is needed to match initial conditions—we’ll ignore this minor refinement.</a:t>
            </a:r>
            <a:r>
              <a:rPr lang="en-US" sz="2400" smtClean="0">
                <a:solidFill>
                  <a:srgbClr val="FF0000"/>
                </a:solidFill>
              </a:rPr>
              <a:t>)</a:t>
            </a:r>
            <a:endParaRPr lang="en-US" sz="2400">
              <a:solidFill>
                <a:srgbClr val="FF0000"/>
              </a:solidFill>
            </a:endParaRPr>
          </a:p>
        </p:txBody>
      </p:sp>
      <p:pic>
        <p:nvPicPr>
          <p:cNvPr id="7577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07825" y="1981200"/>
            <a:ext cx="4691502" cy="2917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smtClean="0">
                <a:solidFill>
                  <a:srgbClr val="FFFF00"/>
                </a:solidFill>
              </a:rPr>
              <a:t>Over</a:t>
            </a:r>
            <a:r>
              <a:rPr lang="en-US" smtClean="0">
                <a:solidFill>
                  <a:srgbClr val="FFFF00"/>
                </a:solidFill>
              </a:rPr>
              <a:t>damping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209800"/>
            <a:ext cx="3581400" cy="3276600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Doubling the damping  beyond critical damping just doubles the time for the amplitude to decay by a given amount.</a:t>
            </a:r>
            <a:endParaRPr lang="en-US">
              <a:solidFill>
                <a:schemeClr val="bg1"/>
              </a:solidFill>
            </a:endParaRPr>
          </a:p>
        </p:txBody>
      </p:sp>
      <p:pic>
        <p:nvPicPr>
          <p:cNvPr id="7577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1219200"/>
            <a:ext cx="4691502" cy="2917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325" y="3962400"/>
            <a:ext cx="46767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18474</TotalTime>
  <Words>510</Words>
  <Application>Microsoft Office PowerPoint</Application>
  <PresentationFormat>On-screen Show (4:3)</PresentationFormat>
  <Paragraphs>98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Equation</vt:lpstr>
      <vt:lpstr>Damped and Driven Harmonic Motion</vt:lpstr>
      <vt:lpstr>Damped Harmonic Motion</vt:lpstr>
      <vt:lpstr>Underdamped Motion</vt:lpstr>
      <vt:lpstr>Underdamped Motion</vt:lpstr>
      <vt:lpstr>Underdamped Motion</vt:lpstr>
      <vt:lpstr>Clicker Question</vt:lpstr>
      <vt:lpstr>Not So Underdamped Motion</vt:lpstr>
      <vt:lpstr>Critical Damping</vt:lpstr>
      <vt:lpstr>Overdamping</vt:lpstr>
      <vt:lpstr>Ideal Damping for Shock Absorbers?</vt:lpstr>
      <vt:lpstr>The Damped Driven Oscillator</vt:lpstr>
      <vt:lpstr>The Damped Driven Oscillator</vt:lpstr>
      <vt:lpstr>The Damped Driven Oscillator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about Momentum</dc:title>
  <dc:creator>Michael</dc:creator>
  <cp:lastModifiedBy>Michael</cp:lastModifiedBy>
  <cp:revision>282</cp:revision>
  <dcterms:created xsi:type="dcterms:W3CDTF">2010-03-01T20:42:02Z</dcterms:created>
  <dcterms:modified xsi:type="dcterms:W3CDTF">2010-06-18T13:23:08Z</dcterms:modified>
</cp:coreProperties>
</file>