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62" r:id="rId3"/>
    <p:sldId id="259" r:id="rId4"/>
    <p:sldId id="260" r:id="rId5"/>
    <p:sldId id="261" r:id="rId6"/>
    <p:sldId id="263" r:id="rId7"/>
    <p:sldId id="272" r:id="rId8"/>
    <p:sldId id="273" r:id="rId9"/>
    <p:sldId id="274" r:id="rId10"/>
    <p:sldId id="275" r:id="rId11"/>
    <p:sldId id="266" r:id="rId12"/>
    <p:sldId id="276" r:id="rId13"/>
    <p:sldId id="267" r:id="rId14"/>
    <p:sldId id="277" r:id="rId15"/>
    <p:sldId id="278" r:id="rId16"/>
    <p:sldId id="279"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0000"/>
    <a:srgbClr val="CC66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p:scale>
          <a:sx n="80" d="100"/>
          <a:sy n="80" d="100"/>
        </p:scale>
        <p:origin x="-8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7A55C6-1827-4E1B-ABF7-9F2055D8174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williamsclass.com/EighthScienceWork/Atmosphere/barometerTori.jpg"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ath.nyu.edu/~crorres/Archimedes/Crown/Vitruvius.htm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www.math.nyu.edu/~crorres/Archimedes/Crown/CrownIntro.html"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6858000" cy="1470025"/>
          </a:xfrm>
        </p:spPr>
        <p:txBody>
          <a:bodyPr>
            <a:normAutofit/>
          </a:bodyPr>
          <a:lstStyle/>
          <a:p>
            <a:r>
              <a:rPr lang="en-US" sz="4000" smtClean="0">
                <a:solidFill>
                  <a:schemeClr val="bg1"/>
                </a:solidFill>
              </a:rPr>
              <a:t>Hydrostatics</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25</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Pressure and Depth II</a:t>
            </a:r>
            <a:endParaRPr lang="en-US">
              <a:solidFill>
                <a:srgbClr val="FFFF00"/>
              </a:solidFill>
            </a:endParaRPr>
          </a:p>
        </p:txBody>
      </p:sp>
      <p:sp>
        <p:nvSpPr>
          <p:cNvPr id="3" name="Content Placeholder 2"/>
          <p:cNvSpPr>
            <a:spLocks noGrp="1"/>
          </p:cNvSpPr>
          <p:nvPr>
            <p:ph sz="half" idx="1"/>
          </p:nvPr>
        </p:nvSpPr>
        <p:spPr>
          <a:xfrm>
            <a:off x="457200" y="1646237"/>
            <a:ext cx="5181600" cy="4525963"/>
          </a:xfrm>
        </p:spPr>
        <p:txBody>
          <a:bodyPr/>
          <a:lstStyle/>
          <a:p>
            <a:r>
              <a:rPr lang="en-US" smtClean="0"/>
              <a:t>Imagine a small cylinder of the fluid as shown. Since the fluid is at rest, the pressure forces on the ends of the cylinder must balance. </a:t>
            </a:r>
          </a:p>
          <a:p>
            <a:r>
              <a:rPr lang="en-US" smtClean="0"/>
              <a:t>Therefore, </a:t>
            </a:r>
            <a:r>
              <a:rPr lang="en-US" smtClean="0">
                <a:solidFill>
                  <a:srgbClr val="FFFF00"/>
                </a:solidFill>
              </a:rPr>
              <a:t>at a given depth</a:t>
            </a:r>
            <a:r>
              <a:rPr lang="en-US" smtClean="0"/>
              <a:t>, throughout a static, connected fluid, </a:t>
            </a:r>
            <a:r>
              <a:rPr lang="en-US" smtClean="0">
                <a:solidFill>
                  <a:srgbClr val="FFFF00"/>
                </a:solidFill>
              </a:rPr>
              <a:t>the pressure is the same</a:t>
            </a:r>
            <a:r>
              <a:rPr lang="en-US" smtClean="0"/>
              <a:t>.</a:t>
            </a:r>
            <a:endParaRPr lang="en-US"/>
          </a:p>
        </p:txBody>
      </p:sp>
      <p:sp>
        <p:nvSpPr>
          <p:cNvPr id="4" name="Content Placeholder 3"/>
          <p:cNvSpPr>
            <a:spLocks noGrp="1"/>
          </p:cNvSpPr>
          <p:nvPr>
            <p:ph sz="half" idx="2"/>
          </p:nvPr>
        </p:nvSpPr>
        <p:spPr>
          <a:xfrm>
            <a:off x="5791200" y="1600200"/>
            <a:ext cx="2895600" cy="4525963"/>
          </a:xfrm>
        </p:spPr>
        <p:txBody>
          <a:bodyPr/>
          <a:lstStyle/>
          <a:p>
            <a:r>
              <a:rPr lang="en-US" smtClean="0">
                <a:solidFill>
                  <a:schemeClr val="bg2">
                    <a:lumMod val="50000"/>
                  </a:schemeClr>
                </a:solidFill>
              </a:rPr>
              <a:t>c</a:t>
            </a:r>
            <a:endParaRPr lang="en-US">
              <a:solidFill>
                <a:schemeClr val="bg2">
                  <a:lumMod val="50000"/>
                </a:schemeClr>
              </a:solidFill>
            </a:endParaRPr>
          </a:p>
        </p:txBody>
      </p:sp>
      <p:grpSp>
        <p:nvGrpSpPr>
          <p:cNvPr id="15" name="Group 14"/>
          <p:cNvGrpSpPr/>
          <p:nvPr/>
        </p:nvGrpSpPr>
        <p:grpSpPr>
          <a:xfrm>
            <a:off x="6172202" y="2133600"/>
            <a:ext cx="2438398" cy="2362200"/>
            <a:chOff x="5638800" y="1828800"/>
            <a:chExt cx="2438398" cy="2362200"/>
          </a:xfrm>
        </p:grpSpPr>
        <p:sp>
          <p:nvSpPr>
            <p:cNvPr id="5" name="Trapezoid 4"/>
            <p:cNvSpPr/>
            <p:nvPr/>
          </p:nvSpPr>
          <p:spPr>
            <a:xfrm flipH="1">
              <a:off x="5638800" y="2590800"/>
              <a:ext cx="2438398" cy="1600200"/>
            </a:xfrm>
            <a:prstGeom prst="trapezoid">
              <a:avLst>
                <a:gd name="adj" fmla="val 56169"/>
              </a:avLst>
            </a:prstGeom>
            <a:ln w="412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553200" y="1838860"/>
              <a:ext cx="609600" cy="762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flipH="1" flipV="1">
              <a:off x="6146322" y="2209800"/>
              <a:ext cx="762000" cy="0"/>
            </a:xfrm>
            <a:prstGeom prst="line">
              <a:avLst/>
            </a:prstGeom>
            <a:ln w="444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6791860" y="2209800"/>
              <a:ext cx="762000" cy="0"/>
            </a:xfrm>
            <a:prstGeom prst="line">
              <a:avLst/>
            </a:prstGeom>
            <a:ln w="444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Flowchart: Direct Access Storage 10"/>
            <p:cNvSpPr/>
            <p:nvPr/>
          </p:nvSpPr>
          <p:spPr>
            <a:xfrm>
              <a:off x="6400800" y="3810000"/>
              <a:ext cx="381000" cy="228600"/>
            </a:xfrm>
            <a:prstGeom prst="flowChartMagneticDrum">
              <a:avLst/>
            </a:prstGeom>
            <a:solidFill>
              <a:schemeClr val="bg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a:off x="6710544" y="3921828"/>
              <a:ext cx="3810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H="1">
              <a:off x="6019800" y="3932710"/>
              <a:ext cx="3810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1401762"/>
          </a:xfrm>
        </p:spPr>
        <p:txBody>
          <a:bodyPr>
            <a:normAutofit/>
          </a:bodyPr>
          <a:lstStyle/>
          <a:p>
            <a:pPr eaLnBrk="1" hangingPunct="1"/>
            <a:r>
              <a:rPr lang="en-US" smtClean="0">
                <a:solidFill>
                  <a:srgbClr val="FFFF00"/>
                </a:solidFill>
              </a:rPr>
              <a:t>Clicker Question</a:t>
            </a:r>
          </a:p>
        </p:txBody>
      </p:sp>
      <p:sp>
        <p:nvSpPr>
          <p:cNvPr id="2051" name="Rectangle 5"/>
          <p:cNvSpPr>
            <a:spLocks noGrp="1" noChangeArrowheads="1"/>
          </p:cNvSpPr>
          <p:nvPr>
            <p:ph type="body" sz="half" idx="1"/>
          </p:nvPr>
        </p:nvSpPr>
        <p:spPr>
          <a:xfrm>
            <a:off x="457200" y="1600200"/>
            <a:ext cx="5181600" cy="5029200"/>
          </a:xfrm>
        </p:spPr>
        <p:txBody>
          <a:bodyPr>
            <a:normAutofit/>
          </a:bodyPr>
          <a:lstStyle/>
          <a:p>
            <a:pPr marL="533400" indent="-533400"/>
            <a:r>
              <a:rPr lang="en-US" smtClean="0"/>
              <a:t>The pressure on the bottom of a conical container of fluid is less towards the edges because there is less fluid above the base there.</a:t>
            </a:r>
          </a:p>
          <a:p>
            <a:pPr marL="533400" indent="-533400" eaLnBrk="1" hangingPunct="1">
              <a:buFontTx/>
              <a:buAutoNum type="alphaUcPeriod"/>
            </a:pPr>
            <a:endParaRPr lang="en-US" smtClean="0"/>
          </a:p>
          <a:p>
            <a:pPr marL="533400" indent="-533400" eaLnBrk="1" hangingPunct="1">
              <a:buFontTx/>
              <a:buAutoNum type="alphaUcPeriod"/>
            </a:pPr>
            <a:r>
              <a:rPr lang="en-US" smtClean="0"/>
              <a:t>True.</a:t>
            </a:r>
          </a:p>
          <a:p>
            <a:pPr marL="533400" indent="-533400" eaLnBrk="1" hangingPunct="1">
              <a:buFontTx/>
              <a:buAutoNum type="alphaUcPeriod"/>
            </a:pPr>
            <a:r>
              <a:rPr lang="en-US" smtClean="0"/>
              <a:t>False.</a:t>
            </a:r>
          </a:p>
        </p:txBody>
      </p:sp>
      <p:sp>
        <p:nvSpPr>
          <p:cNvPr id="2052"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 name="Group 12"/>
          <p:cNvGrpSpPr>
            <a:grpSpLocks noChangeAspect="1"/>
          </p:cNvGrpSpPr>
          <p:nvPr/>
        </p:nvGrpSpPr>
        <p:grpSpPr bwMode="auto">
          <a:xfrm>
            <a:off x="5257800" y="2895600"/>
            <a:ext cx="3352800" cy="2835275"/>
            <a:chOff x="3975" y="72"/>
            <a:chExt cx="4260" cy="5184"/>
          </a:xfrm>
        </p:grpSpPr>
        <p:sp>
          <p:nvSpPr>
            <p:cNvPr id="2054" name="AutoShape 13"/>
            <p:cNvSpPr>
              <a:spLocks noChangeAspect="1" noChangeArrowheads="1" noTextEdit="1"/>
            </p:cNvSpPr>
            <p:nvPr/>
          </p:nvSpPr>
          <p:spPr bwMode="auto">
            <a:xfrm>
              <a:off x="3975" y="72"/>
              <a:ext cx="4260" cy="5184"/>
            </a:xfrm>
            <a:prstGeom prst="rect">
              <a:avLst/>
            </a:prstGeom>
            <a:noFill/>
            <a:ln w="9525">
              <a:noFill/>
              <a:miter lim="800000"/>
              <a:headEnd/>
              <a:tailEnd/>
            </a:ln>
          </p:spPr>
          <p:txBody>
            <a:bodyPr/>
            <a:lstStyle/>
            <a:p>
              <a:endParaRPr lang="en-US"/>
            </a:p>
          </p:txBody>
        </p:sp>
        <p:sp>
          <p:nvSpPr>
            <p:cNvPr id="2055" name="AutoShape 14"/>
            <p:cNvSpPr>
              <a:spLocks noChangeArrowheads="1"/>
            </p:cNvSpPr>
            <p:nvPr/>
          </p:nvSpPr>
          <p:spPr bwMode="auto">
            <a:xfrm rot="10800000">
              <a:off x="5040" y="2023"/>
              <a:ext cx="2872" cy="2730"/>
            </a:xfrm>
            <a:custGeom>
              <a:avLst/>
              <a:gdLst>
                <a:gd name="T0" fmla="*/ 334 w 21600"/>
                <a:gd name="T1" fmla="*/ 173 h 21600"/>
                <a:gd name="T2" fmla="*/ 191 w 21600"/>
                <a:gd name="T3" fmla="*/ 345 h 21600"/>
                <a:gd name="T4" fmla="*/ 48 w 21600"/>
                <a:gd name="T5" fmla="*/ 173 h 21600"/>
                <a:gd name="T6" fmla="*/ 191 w 21600"/>
                <a:gd name="T7" fmla="*/ 0 h 21600"/>
                <a:gd name="T8" fmla="*/ 0 60000 65536"/>
                <a:gd name="T9" fmla="*/ 0 60000 65536"/>
                <a:gd name="T10" fmla="*/ 0 60000 65536"/>
                <a:gd name="T11" fmla="*/ 0 60000 65536"/>
                <a:gd name="T12" fmla="*/ 4497 w 21600"/>
                <a:gd name="T13" fmla="*/ 4502 h 21600"/>
                <a:gd name="T14" fmla="*/ 17103 w 21600"/>
                <a:gd name="T15" fmla="*/ 1709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66FF"/>
            </a:solidFill>
            <a:ln w="9525">
              <a:solidFill>
                <a:srgbClr val="000000"/>
              </a:solidFill>
              <a:miter lim="800000"/>
              <a:headEnd/>
              <a:tailEnd/>
            </a:ln>
          </p:spPr>
          <p:txBody>
            <a:bodyPr/>
            <a:lstStyle/>
            <a:p>
              <a:endParaRPr lang="en-US"/>
            </a:p>
          </p:txBody>
        </p:sp>
        <p:sp>
          <p:nvSpPr>
            <p:cNvPr id="2056" name="AutoShape 15"/>
            <p:cNvSpPr>
              <a:spLocks noChangeArrowheads="1"/>
            </p:cNvSpPr>
            <p:nvPr/>
          </p:nvSpPr>
          <p:spPr bwMode="auto">
            <a:xfrm rot="10800000">
              <a:off x="5766" y="611"/>
              <a:ext cx="1432" cy="1440"/>
            </a:xfrm>
            <a:custGeom>
              <a:avLst/>
              <a:gdLst>
                <a:gd name="T0" fmla="*/ 83 w 21600"/>
                <a:gd name="T1" fmla="*/ 48 h 21600"/>
                <a:gd name="T2" fmla="*/ 47 w 21600"/>
                <a:gd name="T3" fmla="*/ 96 h 21600"/>
                <a:gd name="T4" fmla="*/ 12 w 21600"/>
                <a:gd name="T5" fmla="*/ 48 h 21600"/>
                <a:gd name="T6" fmla="*/ 47 w 21600"/>
                <a:gd name="T7" fmla="*/ 0 h 21600"/>
                <a:gd name="T8" fmla="*/ 0 60000 65536"/>
                <a:gd name="T9" fmla="*/ 0 60000 65536"/>
                <a:gd name="T10" fmla="*/ 0 60000 65536"/>
                <a:gd name="T11" fmla="*/ 0 60000 65536"/>
                <a:gd name="T12" fmla="*/ 4495 w 21600"/>
                <a:gd name="T13" fmla="*/ 4500 h 21600"/>
                <a:gd name="T14" fmla="*/ 17105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a:lstStyle/>
            <a:p>
              <a:endParaRPr lang="en-US"/>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1401762"/>
          </a:xfrm>
        </p:spPr>
        <p:txBody>
          <a:bodyPr>
            <a:normAutofit/>
          </a:bodyPr>
          <a:lstStyle/>
          <a:p>
            <a:pPr eaLnBrk="1" hangingPunct="1"/>
            <a:r>
              <a:rPr lang="en-US" smtClean="0">
                <a:solidFill>
                  <a:srgbClr val="FFFF00"/>
                </a:solidFill>
              </a:rPr>
              <a:t>Clicker Question</a:t>
            </a:r>
          </a:p>
        </p:txBody>
      </p:sp>
      <p:sp>
        <p:nvSpPr>
          <p:cNvPr id="2051" name="Rectangle 5"/>
          <p:cNvSpPr>
            <a:spLocks noGrp="1" noChangeArrowheads="1"/>
          </p:cNvSpPr>
          <p:nvPr>
            <p:ph type="body" sz="half" idx="1"/>
          </p:nvPr>
        </p:nvSpPr>
        <p:spPr>
          <a:xfrm>
            <a:off x="457200" y="1600200"/>
            <a:ext cx="5181600" cy="5029200"/>
          </a:xfrm>
        </p:spPr>
        <p:txBody>
          <a:bodyPr>
            <a:normAutofit/>
          </a:bodyPr>
          <a:lstStyle/>
          <a:p>
            <a:pPr marL="533400" indent="-533400"/>
            <a:r>
              <a:rPr lang="en-US" smtClean="0"/>
              <a:t>The pressure on the bottom of a conical container of fluid is less towards the edges because there is less fluid above the base there.</a:t>
            </a:r>
          </a:p>
          <a:p>
            <a:pPr marL="533400" indent="-533400" eaLnBrk="1" hangingPunct="1">
              <a:buFontTx/>
              <a:buAutoNum type="alphaUcPeriod"/>
            </a:pPr>
            <a:endParaRPr lang="en-US" smtClean="0"/>
          </a:p>
          <a:p>
            <a:pPr marL="533400" indent="-533400" eaLnBrk="1" hangingPunct="1">
              <a:buFontTx/>
              <a:buAutoNum type="alphaUcPeriod"/>
            </a:pPr>
            <a:r>
              <a:rPr lang="en-US" smtClean="0"/>
              <a:t>True.</a:t>
            </a:r>
          </a:p>
          <a:p>
            <a:pPr marL="533400" indent="-533400" eaLnBrk="1" hangingPunct="1">
              <a:buFontTx/>
              <a:buAutoNum type="alphaUcPeriod"/>
            </a:pPr>
            <a:r>
              <a:rPr lang="en-US" smtClean="0">
                <a:solidFill>
                  <a:srgbClr val="FFFF00"/>
                </a:solidFill>
              </a:rPr>
              <a:t>False.</a:t>
            </a:r>
            <a:r>
              <a:rPr lang="en-US" smtClean="0"/>
              <a:t>                    But why?</a:t>
            </a:r>
          </a:p>
        </p:txBody>
      </p:sp>
      <p:sp>
        <p:nvSpPr>
          <p:cNvPr id="2052"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 name="Group 12"/>
          <p:cNvGrpSpPr>
            <a:grpSpLocks noChangeAspect="1"/>
          </p:cNvGrpSpPr>
          <p:nvPr/>
        </p:nvGrpSpPr>
        <p:grpSpPr bwMode="auto">
          <a:xfrm>
            <a:off x="5257800" y="2895600"/>
            <a:ext cx="3352800" cy="2835275"/>
            <a:chOff x="3975" y="72"/>
            <a:chExt cx="4260" cy="5184"/>
          </a:xfrm>
        </p:grpSpPr>
        <p:sp>
          <p:nvSpPr>
            <p:cNvPr id="2054" name="AutoShape 13"/>
            <p:cNvSpPr>
              <a:spLocks noChangeAspect="1" noChangeArrowheads="1" noTextEdit="1"/>
            </p:cNvSpPr>
            <p:nvPr/>
          </p:nvSpPr>
          <p:spPr bwMode="auto">
            <a:xfrm>
              <a:off x="3975" y="72"/>
              <a:ext cx="4260" cy="5184"/>
            </a:xfrm>
            <a:prstGeom prst="rect">
              <a:avLst/>
            </a:prstGeom>
            <a:noFill/>
            <a:ln w="9525">
              <a:noFill/>
              <a:miter lim="800000"/>
              <a:headEnd/>
              <a:tailEnd/>
            </a:ln>
          </p:spPr>
          <p:txBody>
            <a:bodyPr/>
            <a:lstStyle/>
            <a:p>
              <a:endParaRPr lang="en-US"/>
            </a:p>
          </p:txBody>
        </p:sp>
        <p:sp>
          <p:nvSpPr>
            <p:cNvPr id="2055" name="AutoShape 14"/>
            <p:cNvSpPr>
              <a:spLocks noChangeArrowheads="1"/>
            </p:cNvSpPr>
            <p:nvPr/>
          </p:nvSpPr>
          <p:spPr bwMode="auto">
            <a:xfrm rot="10800000">
              <a:off x="5040" y="2023"/>
              <a:ext cx="2872" cy="2730"/>
            </a:xfrm>
            <a:custGeom>
              <a:avLst/>
              <a:gdLst>
                <a:gd name="T0" fmla="*/ 334 w 21600"/>
                <a:gd name="T1" fmla="*/ 173 h 21600"/>
                <a:gd name="T2" fmla="*/ 191 w 21600"/>
                <a:gd name="T3" fmla="*/ 345 h 21600"/>
                <a:gd name="T4" fmla="*/ 48 w 21600"/>
                <a:gd name="T5" fmla="*/ 173 h 21600"/>
                <a:gd name="T6" fmla="*/ 191 w 21600"/>
                <a:gd name="T7" fmla="*/ 0 h 21600"/>
                <a:gd name="T8" fmla="*/ 0 60000 65536"/>
                <a:gd name="T9" fmla="*/ 0 60000 65536"/>
                <a:gd name="T10" fmla="*/ 0 60000 65536"/>
                <a:gd name="T11" fmla="*/ 0 60000 65536"/>
                <a:gd name="T12" fmla="*/ 4497 w 21600"/>
                <a:gd name="T13" fmla="*/ 4502 h 21600"/>
                <a:gd name="T14" fmla="*/ 17103 w 21600"/>
                <a:gd name="T15" fmla="*/ 1709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66FF"/>
            </a:solidFill>
            <a:ln w="9525">
              <a:solidFill>
                <a:srgbClr val="000000"/>
              </a:solidFill>
              <a:miter lim="800000"/>
              <a:headEnd/>
              <a:tailEnd/>
            </a:ln>
          </p:spPr>
          <p:txBody>
            <a:bodyPr/>
            <a:lstStyle/>
            <a:p>
              <a:endParaRPr lang="en-US"/>
            </a:p>
          </p:txBody>
        </p:sp>
        <p:sp>
          <p:nvSpPr>
            <p:cNvPr id="2056" name="AutoShape 15"/>
            <p:cNvSpPr>
              <a:spLocks noChangeArrowheads="1"/>
            </p:cNvSpPr>
            <p:nvPr/>
          </p:nvSpPr>
          <p:spPr bwMode="auto">
            <a:xfrm rot="10800000">
              <a:off x="5766" y="611"/>
              <a:ext cx="1432" cy="1440"/>
            </a:xfrm>
            <a:custGeom>
              <a:avLst/>
              <a:gdLst>
                <a:gd name="T0" fmla="*/ 83 w 21600"/>
                <a:gd name="T1" fmla="*/ 48 h 21600"/>
                <a:gd name="T2" fmla="*/ 47 w 21600"/>
                <a:gd name="T3" fmla="*/ 96 h 21600"/>
                <a:gd name="T4" fmla="*/ 12 w 21600"/>
                <a:gd name="T5" fmla="*/ 48 h 21600"/>
                <a:gd name="T6" fmla="*/ 47 w 21600"/>
                <a:gd name="T7" fmla="*/ 0 h 21600"/>
                <a:gd name="T8" fmla="*/ 0 60000 65536"/>
                <a:gd name="T9" fmla="*/ 0 60000 65536"/>
                <a:gd name="T10" fmla="*/ 0 60000 65536"/>
                <a:gd name="T11" fmla="*/ 0 60000 65536"/>
                <a:gd name="T12" fmla="*/ 4495 w 21600"/>
                <a:gd name="T13" fmla="*/ 4500 h 21600"/>
                <a:gd name="T14" fmla="*/ 17105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a:lstStyle/>
            <a:p>
              <a:endParaRPr lang="en-US"/>
            </a:p>
          </p:txBody>
        </p:sp>
      </p:grpSp>
      <p:cxnSp>
        <p:nvCxnSpPr>
          <p:cNvPr id="10" name="Straight Arrow Connector 9"/>
          <p:cNvCxnSpPr/>
          <p:nvPr/>
        </p:nvCxnSpPr>
        <p:spPr>
          <a:xfrm rot="10800000">
            <a:off x="2362200" y="6096000"/>
            <a:ext cx="11430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PQuestion"/>
          <p:cNvSpPr>
            <a:spLocks noGrp="1" noChangeArrowheads="1"/>
          </p:cNvSpPr>
          <p:nvPr>
            <p:ph type="title"/>
          </p:nvPr>
        </p:nvSpPr>
        <p:spPr>
          <a:xfrm>
            <a:off x="457200" y="228600"/>
            <a:ext cx="8229600" cy="3200400"/>
          </a:xfrm>
        </p:spPr>
        <p:txBody>
          <a:bodyPr/>
          <a:lstStyle/>
          <a:p>
            <a:pPr algn="l" eaLnBrk="1" hangingPunct="1"/>
            <a:r>
              <a:rPr lang="en-US" sz="2800" smtClean="0"/>
              <a:t>A beaker of water, about three quarters full, is standing on a spring scale.  I immerse a piece of solid metal (not touching the beaker with it) until the water level just reaches the top of the beaker.  I  note how much the scale reading increased.  Next I take out the piece of metal, and pour in water until the beaker is full.  This time, the scale</a:t>
            </a:r>
          </a:p>
        </p:txBody>
      </p:sp>
      <p:sp>
        <p:nvSpPr>
          <p:cNvPr id="3075" name="Rectangle 7"/>
          <p:cNvSpPr>
            <a:spLocks noGrp="1" noChangeArrowheads="1"/>
          </p:cNvSpPr>
          <p:nvPr>
            <p:ph type="body" idx="1"/>
          </p:nvPr>
        </p:nvSpPr>
        <p:spPr>
          <a:xfrm>
            <a:off x="457200" y="3810000"/>
            <a:ext cx="8229600" cy="2316163"/>
          </a:xfrm>
        </p:spPr>
        <p:txBody>
          <a:bodyPr/>
          <a:lstStyle/>
          <a:p>
            <a:pPr marL="609600" indent="-609600" eaLnBrk="1" hangingPunct="1">
              <a:buFontTx/>
              <a:buAutoNum type="alphaUcPeriod"/>
            </a:pPr>
            <a:r>
              <a:rPr lang="en-US" sz="2800" smtClean="0"/>
              <a:t>Registers a smaller increase</a:t>
            </a:r>
          </a:p>
          <a:p>
            <a:pPr marL="609600" indent="-609600" eaLnBrk="1" hangingPunct="1">
              <a:buFontTx/>
              <a:buAutoNum type="alphaUcPeriod"/>
            </a:pPr>
            <a:r>
              <a:rPr lang="en-US" sz="2800" smtClean="0"/>
              <a:t>Registers a larger increase</a:t>
            </a:r>
          </a:p>
          <a:p>
            <a:pPr marL="609600" indent="-609600" eaLnBrk="1" hangingPunct="1">
              <a:buFontTx/>
              <a:buAutoNum type="alphaUcPeriod"/>
            </a:pPr>
            <a:r>
              <a:rPr lang="en-US" sz="2800" smtClean="0"/>
              <a:t>Registers the same increase</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Pascal’s Principle</a:t>
            </a:r>
            <a:endParaRPr lang="en-US">
              <a:solidFill>
                <a:srgbClr val="FFFF00"/>
              </a:solidFill>
            </a:endParaRPr>
          </a:p>
        </p:txBody>
      </p:sp>
      <p:sp>
        <p:nvSpPr>
          <p:cNvPr id="3" name="Content Placeholder 2"/>
          <p:cNvSpPr>
            <a:spLocks noGrp="1"/>
          </p:cNvSpPr>
          <p:nvPr>
            <p:ph sz="half" idx="1"/>
          </p:nvPr>
        </p:nvSpPr>
        <p:spPr>
          <a:xfrm>
            <a:off x="228600" y="1600200"/>
            <a:ext cx="4343400" cy="5029200"/>
          </a:xfrm>
        </p:spPr>
        <p:txBody>
          <a:bodyPr>
            <a:normAutofit/>
          </a:bodyPr>
          <a:lstStyle/>
          <a:p>
            <a:r>
              <a:rPr lang="en-US" u="sng" smtClean="0"/>
              <a:t>Added</a:t>
            </a:r>
            <a:r>
              <a:rPr lang="en-US" smtClean="0"/>
              <a:t> pressure to a fluid is transmitted through the fluid.  This </a:t>
            </a:r>
            <a:r>
              <a:rPr lang="en-US" smtClean="0">
                <a:solidFill>
                  <a:srgbClr val="FFFF00"/>
                </a:solidFill>
              </a:rPr>
              <a:t>increased pressure is still equal at equal depths.</a:t>
            </a:r>
            <a:endParaRPr lang="en-US" smtClean="0"/>
          </a:p>
          <a:p>
            <a:r>
              <a:rPr lang="en-US" smtClean="0"/>
              <a:t>The ratio of the </a:t>
            </a:r>
            <a:r>
              <a:rPr lang="en-US" u="sng" smtClean="0"/>
              <a:t>balanced</a:t>
            </a:r>
            <a:r>
              <a:rPr lang="en-US" smtClean="0"/>
              <a:t> weights here is the ratio of the </a:t>
            </a:r>
            <a:r>
              <a:rPr lang="en-US" smtClean="0">
                <a:solidFill>
                  <a:srgbClr val="00B050"/>
                </a:solidFill>
              </a:rPr>
              <a:t>green</a:t>
            </a:r>
            <a:r>
              <a:rPr lang="en-US" smtClean="0"/>
              <a:t>/</a:t>
            </a:r>
            <a:r>
              <a:rPr lang="en-US" smtClean="0">
                <a:solidFill>
                  <a:srgbClr val="FF0000"/>
                </a:solidFill>
              </a:rPr>
              <a:t>red</a:t>
            </a:r>
            <a:r>
              <a:rPr lang="en-US" smtClean="0"/>
              <a:t> areas.</a:t>
            </a:r>
          </a:p>
          <a:p>
            <a:r>
              <a:rPr lang="en-US" smtClean="0"/>
              <a:t>A small push on the small weight raises the big one—but not by much!</a:t>
            </a:r>
            <a:endParaRPr lang="en-US"/>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x</a:t>
            </a:r>
            <a:endParaRPr lang="en-US">
              <a:solidFill>
                <a:schemeClr val="bg2">
                  <a:lumMod val="50000"/>
                </a:schemeClr>
              </a:solidFill>
            </a:endParaRPr>
          </a:p>
        </p:txBody>
      </p:sp>
      <p:grpSp>
        <p:nvGrpSpPr>
          <p:cNvPr id="24" name="Group 23"/>
          <p:cNvGrpSpPr/>
          <p:nvPr/>
        </p:nvGrpSpPr>
        <p:grpSpPr>
          <a:xfrm>
            <a:off x="5029200" y="2133601"/>
            <a:ext cx="3886200" cy="2057399"/>
            <a:chOff x="5486400" y="2946555"/>
            <a:chExt cx="3048000" cy="1374511"/>
          </a:xfrm>
        </p:grpSpPr>
        <p:grpSp>
          <p:nvGrpSpPr>
            <p:cNvPr id="9" name="Group 8"/>
            <p:cNvGrpSpPr/>
            <p:nvPr/>
          </p:nvGrpSpPr>
          <p:grpSpPr>
            <a:xfrm>
              <a:off x="5486400" y="3330466"/>
              <a:ext cx="3048000" cy="990600"/>
              <a:chOff x="5486400" y="3276600"/>
              <a:chExt cx="3048000" cy="990600"/>
            </a:xfrm>
          </p:grpSpPr>
          <p:sp>
            <p:nvSpPr>
              <p:cNvPr id="7" name="Rectangle 6"/>
              <p:cNvSpPr/>
              <p:nvPr/>
            </p:nvSpPr>
            <p:spPr>
              <a:xfrm>
                <a:off x="5486400" y="3581400"/>
                <a:ext cx="3048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5486400" y="3276600"/>
                <a:ext cx="3048000" cy="9906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p:cNvSpPr/>
              <p:nvPr/>
            </p:nvSpPr>
            <p:spPr>
              <a:xfrm>
                <a:off x="6477000" y="3581400"/>
                <a:ext cx="1828800" cy="5334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494252" y="3293852"/>
                <a:ext cx="1828800" cy="8382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1" name="Flowchart: Magnetic Disk 10"/>
            <p:cNvSpPr/>
            <p:nvPr/>
          </p:nvSpPr>
          <p:spPr>
            <a:xfrm>
              <a:off x="5509022" y="3502534"/>
              <a:ext cx="973264" cy="152400"/>
            </a:xfrm>
            <a:prstGeom prst="flowChartMagneticDisk">
              <a:avLst/>
            </a:prstGeom>
            <a:solidFill>
              <a:srgbClr val="00B050"/>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a:off x="8341424" y="3589024"/>
              <a:ext cx="180926" cy="52718"/>
            </a:xfrm>
            <a:prstGeom prst="flowChartMagneticDisk">
              <a:avLst/>
            </a:prstGeom>
            <a:solidFill>
              <a:srgbClr val="FF0000"/>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5778321" y="2946555"/>
              <a:ext cx="457200" cy="581184"/>
              <a:chOff x="6324600" y="2619216"/>
              <a:chExt cx="457200" cy="581184"/>
            </a:xfrm>
          </p:grpSpPr>
          <p:sp>
            <p:nvSpPr>
              <p:cNvPr id="16" name="Trapezoid 15"/>
              <p:cNvSpPr/>
              <p:nvPr/>
            </p:nvSpPr>
            <p:spPr>
              <a:xfrm>
                <a:off x="6324600" y="2819400"/>
                <a:ext cx="457200" cy="381000"/>
              </a:xfrm>
              <a:prstGeom prst="trapezoid">
                <a:avLst/>
              </a:prstGeom>
              <a:gradFill flip="none" rotWithShape="1">
                <a:gsLst>
                  <a:gs pos="0">
                    <a:schemeClr val="bg1">
                      <a:lumMod val="50000"/>
                    </a:schemeClr>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477000" y="2619216"/>
                <a:ext cx="152400" cy="1524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530181" y="2781837"/>
                <a:ext cx="45719" cy="45719"/>
              </a:xfrm>
              <a:prstGeom prst="rect">
                <a:avLst/>
              </a:prstGeom>
              <a:solidFill>
                <a:schemeClr val="bg1">
                  <a:lumMod val="65000"/>
                </a:schemeClr>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8351949" y="3446169"/>
              <a:ext cx="152400" cy="152400"/>
              <a:chOff x="6324600" y="2619216"/>
              <a:chExt cx="457200" cy="581184"/>
            </a:xfrm>
          </p:grpSpPr>
          <p:sp>
            <p:nvSpPr>
              <p:cNvPr id="21" name="Trapezoid 20"/>
              <p:cNvSpPr/>
              <p:nvPr/>
            </p:nvSpPr>
            <p:spPr>
              <a:xfrm>
                <a:off x="6324600" y="2819400"/>
                <a:ext cx="457200" cy="381000"/>
              </a:xfrm>
              <a:prstGeom prst="trapezoid">
                <a:avLst/>
              </a:prstGeom>
              <a:gradFill flip="none" rotWithShape="1">
                <a:gsLst>
                  <a:gs pos="0">
                    <a:schemeClr val="bg1">
                      <a:lumMod val="50000"/>
                    </a:schemeClr>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77000" y="2619216"/>
                <a:ext cx="152400" cy="1524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530181" y="2781837"/>
                <a:ext cx="45719" cy="45719"/>
              </a:xfrm>
              <a:prstGeom prst="rect">
                <a:avLst/>
              </a:prstGeom>
              <a:solidFill>
                <a:schemeClr val="bg1">
                  <a:lumMod val="65000"/>
                </a:schemeClr>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TextBox 24"/>
          <p:cNvSpPr txBox="1"/>
          <p:nvPr/>
        </p:nvSpPr>
        <p:spPr>
          <a:xfrm>
            <a:off x="5257800" y="4999672"/>
            <a:ext cx="3429000" cy="1477328"/>
          </a:xfrm>
          <a:prstGeom prst="rect">
            <a:avLst/>
          </a:prstGeom>
          <a:noFill/>
          <a:ln w="22225">
            <a:solidFill>
              <a:srgbClr val="FF0000"/>
            </a:solidFill>
          </a:ln>
        </p:spPr>
        <p:txBody>
          <a:bodyPr wrap="square" rtlCol="0">
            <a:spAutoFit/>
          </a:bodyPr>
          <a:lstStyle/>
          <a:p>
            <a:r>
              <a:rPr lang="en-US" smtClean="0"/>
              <a:t>This is effectively a </a:t>
            </a:r>
            <a:r>
              <a:rPr lang="en-US" smtClean="0">
                <a:solidFill>
                  <a:srgbClr val="FFFF00"/>
                </a:solidFill>
              </a:rPr>
              <a:t>lever</a:t>
            </a:r>
            <a:r>
              <a:rPr lang="en-US" smtClean="0"/>
              <a:t>:  the fluid is almost incompressible, so the distances traveled in small displacements are </a:t>
            </a:r>
            <a:r>
              <a:rPr lang="en-US" i="1" smtClean="0"/>
              <a:t>inverse</a:t>
            </a:r>
            <a:r>
              <a:rPr lang="en-US" smtClean="0"/>
              <a:t> to the areas, hence to the forces.</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chemeClr val="bg2">
                    <a:lumMod val="40000"/>
                    <a:lumOff val="60000"/>
                  </a:schemeClr>
                </a:solidFill>
              </a:rPr>
              <a:t>Atmospheric Pressure</a:t>
            </a:r>
            <a:endParaRPr lang="en-US">
              <a:solidFill>
                <a:schemeClr val="bg2">
                  <a:lumMod val="40000"/>
                  <a:lumOff val="60000"/>
                </a:schemeClr>
              </a:solidFill>
            </a:endParaRPr>
          </a:p>
        </p:txBody>
      </p:sp>
      <p:sp>
        <p:nvSpPr>
          <p:cNvPr id="3" name="Content Placeholder 2"/>
          <p:cNvSpPr>
            <a:spLocks noGrp="1"/>
          </p:cNvSpPr>
          <p:nvPr>
            <p:ph sz="half" idx="1"/>
          </p:nvPr>
        </p:nvSpPr>
        <p:spPr>
          <a:xfrm>
            <a:off x="0" y="1447800"/>
            <a:ext cx="6019800" cy="5410200"/>
          </a:xfrm>
        </p:spPr>
        <p:txBody>
          <a:bodyPr>
            <a:normAutofit/>
          </a:bodyPr>
          <a:lstStyle/>
          <a:p>
            <a:r>
              <a:rPr lang="en-US" smtClean="0">
                <a:solidFill>
                  <a:schemeClr val="bg2">
                    <a:lumMod val="40000"/>
                    <a:lumOff val="60000"/>
                  </a:schemeClr>
                </a:solidFill>
              </a:rPr>
              <a:t>We live at the bottom of an ocean of air.  </a:t>
            </a:r>
            <a:r>
              <a:rPr lang="en-US" smtClean="0"/>
              <a:t>The pressure varies, but is close to 10</a:t>
            </a:r>
            <a:r>
              <a:rPr lang="en-US" baseline="30000" smtClean="0"/>
              <a:t>5</a:t>
            </a:r>
            <a:r>
              <a:rPr lang="en-US" smtClean="0"/>
              <a:t> N/m</a:t>
            </a:r>
            <a:r>
              <a:rPr lang="en-US" baseline="30000" smtClean="0"/>
              <a:t>2</a:t>
            </a:r>
            <a:r>
              <a:rPr lang="en-US" smtClean="0"/>
              <a:t>, or 100 kPa. (or 1 atm.)</a:t>
            </a:r>
          </a:p>
          <a:p>
            <a:r>
              <a:rPr lang="en-US" smtClean="0"/>
              <a:t>One form of barometer has an inverted glass </a:t>
            </a:r>
            <a:r>
              <a:rPr lang="en-US" smtClean="0">
                <a:solidFill>
                  <a:srgbClr val="FFFF00"/>
                </a:solidFill>
              </a:rPr>
              <a:t>tube, closed at the top, open at the bottom</a:t>
            </a:r>
            <a:r>
              <a:rPr lang="en-US" smtClean="0"/>
              <a:t>, containing mercury, the bottom open end immersed in a pool of mercury.</a:t>
            </a:r>
          </a:p>
          <a:p>
            <a:r>
              <a:rPr lang="en-US" smtClean="0">
                <a:solidFill>
                  <a:srgbClr val="FFFF00"/>
                </a:solidFill>
              </a:rPr>
              <a:t>The </a:t>
            </a:r>
            <a:r>
              <a:rPr lang="en-US" smtClean="0">
                <a:solidFill>
                  <a:schemeClr val="bg2">
                    <a:lumMod val="40000"/>
                    <a:lumOff val="60000"/>
                  </a:schemeClr>
                </a:solidFill>
              </a:rPr>
              <a:t>atmospheric pressure</a:t>
            </a:r>
            <a:r>
              <a:rPr lang="en-US" smtClean="0">
                <a:solidFill>
                  <a:srgbClr val="FFFF00"/>
                </a:solidFill>
              </a:rPr>
              <a:t> outside is balanced by the </a:t>
            </a:r>
            <a:r>
              <a:rPr lang="el-GR" i="1" smtClean="0">
                <a:solidFill>
                  <a:srgbClr val="FFFF00"/>
                </a:solidFill>
              </a:rPr>
              <a:t>ρ</a:t>
            </a:r>
            <a:r>
              <a:rPr lang="en-US" i="1" smtClean="0">
                <a:solidFill>
                  <a:srgbClr val="FFFF00"/>
                </a:solidFill>
              </a:rPr>
              <a:t>gh </a:t>
            </a:r>
            <a:r>
              <a:rPr lang="en-US" smtClean="0">
                <a:solidFill>
                  <a:srgbClr val="FFFF00"/>
                </a:solidFill>
              </a:rPr>
              <a:t>of the mercury column—above the column is a </a:t>
            </a:r>
            <a:r>
              <a:rPr lang="en-US" u="sng" smtClean="0"/>
              <a:t>vacuum</a:t>
            </a:r>
            <a:r>
              <a:rPr lang="en-US" smtClean="0">
                <a:solidFill>
                  <a:srgbClr val="FFFF00"/>
                </a:solidFill>
              </a:rPr>
              <a:t>, so no pressure.</a:t>
            </a:r>
            <a:endParaRPr lang="en-US">
              <a:solidFill>
                <a:srgbClr val="FFFF00"/>
              </a:solidFill>
            </a:endParaRPr>
          </a:p>
        </p:txBody>
      </p:sp>
      <p:pic>
        <p:nvPicPr>
          <p:cNvPr id="1026" name="Picture 2">
            <a:hlinkClick r:id="rId3"/>
          </p:cNvPr>
          <p:cNvPicPr>
            <a:picLocks noGrp="1" noChangeAspect="1" noChangeArrowheads="1"/>
          </p:cNvPicPr>
          <p:nvPr>
            <p:ph sz="half" idx="2"/>
          </p:nvPr>
        </p:nvPicPr>
        <p:blipFill>
          <a:blip r:embed="rId4" cstate="print"/>
          <a:srcRect/>
          <a:stretch>
            <a:fillRect/>
          </a:stretch>
        </p:blipFill>
        <p:spPr bwMode="auto">
          <a:xfrm>
            <a:off x="6172201" y="1752600"/>
            <a:ext cx="2609160" cy="444975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fontScale="90000"/>
          </a:bodyPr>
          <a:lstStyle/>
          <a:p>
            <a:r>
              <a:rPr lang="en-US" smtClean="0">
                <a:solidFill>
                  <a:srgbClr val="FFFF00"/>
                </a:solidFill>
              </a:rPr>
              <a:t>Absolute Pressure and Gauge Pressure</a:t>
            </a:r>
            <a:endParaRPr lang="en-US">
              <a:solidFill>
                <a:srgbClr val="FFFF00"/>
              </a:solidFill>
            </a:endParaRPr>
          </a:p>
        </p:txBody>
      </p:sp>
      <p:sp>
        <p:nvSpPr>
          <p:cNvPr id="3" name="Content Placeholder 2"/>
          <p:cNvSpPr>
            <a:spLocks noGrp="1"/>
          </p:cNvSpPr>
          <p:nvPr>
            <p:ph sz="half" idx="1"/>
          </p:nvPr>
        </p:nvSpPr>
        <p:spPr>
          <a:xfrm>
            <a:off x="457200" y="1600200"/>
            <a:ext cx="5486400" cy="5257800"/>
          </a:xfrm>
        </p:spPr>
        <p:txBody>
          <a:bodyPr/>
          <a:lstStyle/>
          <a:p>
            <a:r>
              <a:rPr lang="en-US" smtClean="0"/>
              <a:t>A common pressure gauge is the manometer, a U-tube with liquid. The pressure difference between the two sides is </a:t>
            </a:r>
            <a:r>
              <a:rPr lang="el-GR" i="1" smtClean="0"/>
              <a:t>ρ</a:t>
            </a:r>
            <a:r>
              <a:rPr lang="en-US" i="1" smtClean="0"/>
              <a:t>g</a:t>
            </a:r>
            <a:r>
              <a:rPr lang="en-US" smtClean="0"/>
              <a:t>H.</a:t>
            </a:r>
          </a:p>
          <a:p>
            <a:r>
              <a:rPr lang="en-US" u="sng" smtClean="0"/>
              <a:t>Tire</a:t>
            </a:r>
            <a:r>
              <a:rPr lang="en-US" smtClean="0"/>
              <a:t> pressures, for example, are measured </a:t>
            </a:r>
            <a:r>
              <a:rPr lang="en-US" smtClean="0">
                <a:solidFill>
                  <a:srgbClr val="FFFF00"/>
                </a:solidFill>
              </a:rPr>
              <a:t>relative to atmospheric pressure</a:t>
            </a:r>
            <a:r>
              <a:rPr lang="en-US" smtClean="0"/>
              <a:t>: this is called </a:t>
            </a:r>
            <a:r>
              <a:rPr lang="en-US" u="sng" smtClean="0"/>
              <a:t>gauge</a:t>
            </a:r>
            <a:r>
              <a:rPr lang="en-US" smtClean="0"/>
              <a:t> pressure.</a:t>
            </a:r>
          </a:p>
          <a:p>
            <a:r>
              <a:rPr lang="en-US" u="sng" smtClean="0"/>
              <a:t>Absolute</a:t>
            </a:r>
            <a:r>
              <a:rPr lang="en-US" smtClean="0"/>
              <a:t> pressure is relative to a vacuum. The </a:t>
            </a:r>
            <a:r>
              <a:rPr lang="en-US" u="sng" smtClean="0"/>
              <a:t>absolute</a:t>
            </a:r>
            <a:r>
              <a:rPr lang="en-US" smtClean="0"/>
              <a:t> pressure in a swimming pool = </a:t>
            </a:r>
            <a:r>
              <a:rPr lang="el-GR" i="1" smtClean="0"/>
              <a:t>ρ</a:t>
            </a:r>
            <a:r>
              <a:rPr lang="en-US" i="1" smtClean="0"/>
              <a:t>gh </a:t>
            </a:r>
            <a:r>
              <a:rPr lang="en-US" smtClean="0"/>
              <a:t>+ 1 atm.</a:t>
            </a:r>
            <a:endParaRPr lang="en-US"/>
          </a:p>
        </p:txBody>
      </p:sp>
      <p:pic>
        <p:nvPicPr>
          <p:cNvPr id="2050" name="Picture 2"/>
          <p:cNvPicPr>
            <a:picLocks noGrp="1" noChangeAspect="1" noChangeArrowheads="1"/>
          </p:cNvPicPr>
          <p:nvPr>
            <p:ph sz="half" idx="2"/>
          </p:nvPr>
        </p:nvPicPr>
        <p:blipFill>
          <a:blip r:embed="rId3" cstate="print"/>
          <a:srcRect/>
          <a:stretch>
            <a:fillRect/>
          </a:stretch>
        </p:blipFill>
        <p:spPr bwMode="auto">
          <a:xfrm>
            <a:off x="6248400" y="1402937"/>
            <a:ext cx="2209799" cy="4920486"/>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3382962"/>
          </a:xfrm>
        </p:spPr>
        <p:txBody>
          <a:bodyPr>
            <a:normAutofit/>
          </a:bodyPr>
          <a:lstStyle/>
          <a:p>
            <a:pPr algn="l">
              <a:defRPr/>
            </a:pPr>
            <a:r>
              <a:rPr lang="en-US" sz="2800" dirty="0" smtClean="0">
                <a:latin typeface="+mn-lt"/>
              </a:rPr>
              <a:t>In September 1776, </a:t>
            </a:r>
            <a:r>
              <a:rPr lang="en-US" sz="2800" dirty="0" smtClean="0">
                <a:solidFill>
                  <a:srgbClr val="FF0000"/>
                </a:solidFill>
                <a:latin typeface="+mn-lt"/>
              </a:rPr>
              <a:t>Thomas Jefferson </a:t>
            </a:r>
            <a:r>
              <a:rPr lang="en-US" sz="2800" dirty="0" smtClean="0">
                <a:latin typeface="+mn-lt"/>
              </a:rPr>
              <a:t>found a mercury barometer at Monticello read 29.44 inches of mercury; taking it down to the </a:t>
            </a:r>
            <a:r>
              <a:rPr lang="en-US" sz="2800" dirty="0" err="1" smtClean="0">
                <a:latin typeface="+mn-lt"/>
              </a:rPr>
              <a:t>Rivanna</a:t>
            </a:r>
            <a:r>
              <a:rPr lang="en-US" sz="2800" dirty="0" smtClean="0">
                <a:latin typeface="+mn-lt"/>
              </a:rPr>
              <a:t> tobacco landing it read 30.06.  </a:t>
            </a:r>
            <a:br>
              <a:rPr lang="en-US" sz="2800" dirty="0" smtClean="0">
                <a:latin typeface="+mn-lt"/>
              </a:rPr>
            </a:br>
            <a:r>
              <a:rPr lang="en-US" sz="2800" dirty="0" smtClean="0">
                <a:latin typeface="+mn-lt"/>
              </a:rPr>
              <a:t/>
            </a:r>
            <a:br>
              <a:rPr lang="en-US" sz="2800" dirty="0" smtClean="0">
                <a:latin typeface="+mn-lt"/>
              </a:rPr>
            </a:br>
            <a:r>
              <a:rPr lang="en-US" sz="2800" dirty="0" smtClean="0">
                <a:latin typeface="+mn-lt"/>
              </a:rPr>
              <a:t>Taking air to </a:t>
            </a:r>
            <a:r>
              <a:rPr lang="en-US" sz="2800" smtClean="0">
                <a:latin typeface="+mn-lt"/>
              </a:rPr>
              <a:t>weigh 1.17 </a:t>
            </a:r>
            <a:r>
              <a:rPr lang="en-US" sz="2800" dirty="0" smtClean="0">
                <a:latin typeface="+mn-lt"/>
              </a:rPr>
              <a:t>kg/m</a:t>
            </a:r>
            <a:r>
              <a:rPr lang="en-US" sz="2800" baseline="30000" dirty="0" smtClean="0">
                <a:latin typeface="+mn-lt"/>
              </a:rPr>
              <a:t>3</a:t>
            </a:r>
            <a:r>
              <a:rPr lang="en-US" sz="2800" dirty="0" smtClean="0">
                <a:latin typeface="+mn-lt"/>
              </a:rPr>
              <a:t> and Hg 13,600 kg/m</a:t>
            </a:r>
            <a:r>
              <a:rPr lang="en-US" sz="2800" baseline="30000" dirty="0" smtClean="0">
                <a:latin typeface="+mn-lt"/>
              </a:rPr>
              <a:t>3</a:t>
            </a:r>
            <a:r>
              <a:rPr lang="en-US" sz="2800" dirty="0" smtClean="0">
                <a:latin typeface="+mn-lt"/>
              </a:rPr>
              <a:t>, how </a:t>
            </a:r>
            <a:r>
              <a:rPr lang="en-US" sz="2800" smtClean="0">
                <a:latin typeface="+mn-lt"/>
              </a:rPr>
              <a:t>high did he find Monticello to be </a:t>
            </a:r>
            <a:r>
              <a:rPr lang="en-US" sz="2800" dirty="0" smtClean="0">
                <a:latin typeface="+mn-lt"/>
              </a:rPr>
              <a:t>above the </a:t>
            </a:r>
            <a:r>
              <a:rPr lang="en-US" sz="2800" dirty="0" err="1" smtClean="0">
                <a:latin typeface="+mn-lt"/>
              </a:rPr>
              <a:t>Rivanna</a:t>
            </a:r>
            <a:r>
              <a:rPr lang="en-US" sz="2800" dirty="0" smtClean="0">
                <a:latin typeface="+mn-lt"/>
              </a:rPr>
              <a:t>?</a:t>
            </a:r>
            <a:endParaRPr lang="en-US" sz="2800" dirty="0">
              <a:latin typeface="+mn-lt"/>
            </a:endParaRPr>
          </a:p>
        </p:txBody>
      </p:sp>
      <p:sp>
        <p:nvSpPr>
          <p:cNvPr id="5123" name="Content Placeholder 2"/>
          <p:cNvSpPr>
            <a:spLocks noGrp="1"/>
          </p:cNvSpPr>
          <p:nvPr>
            <p:ph idx="1"/>
          </p:nvPr>
        </p:nvSpPr>
        <p:spPr>
          <a:xfrm>
            <a:off x="457200" y="3733800"/>
            <a:ext cx="8229600" cy="2392363"/>
          </a:xfrm>
        </p:spPr>
        <p:txBody>
          <a:bodyPr/>
          <a:lstStyle/>
          <a:p>
            <a:pPr marL="514350" indent="-514350">
              <a:buFontTx/>
              <a:buAutoNum type="alphaUcPeriod"/>
            </a:pPr>
            <a:r>
              <a:rPr lang="en-US" smtClean="0"/>
              <a:t>500 ft</a:t>
            </a:r>
          </a:p>
          <a:p>
            <a:pPr marL="514350" indent="-514350">
              <a:buFontTx/>
              <a:buAutoNum type="alphaUcPeriod"/>
            </a:pPr>
            <a:r>
              <a:rPr lang="en-US" smtClean="0"/>
              <a:t>550</a:t>
            </a:r>
          </a:p>
          <a:p>
            <a:pPr marL="514350" indent="-514350">
              <a:buFontTx/>
              <a:buAutoNum type="alphaUcPeriod"/>
            </a:pPr>
            <a:r>
              <a:rPr lang="en-US" smtClean="0"/>
              <a:t>600</a:t>
            </a:r>
          </a:p>
          <a:p>
            <a:pPr marL="514350" indent="-514350">
              <a:buFontTx/>
              <a:buAutoNum type="alphaUcPeriod"/>
            </a:pPr>
            <a:r>
              <a:rPr lang="en-US" smtClean="0"/>
              <a:t>650</a:t>
            </a:r>
          </a:p>
        </p:txBody>
      </p:sp>
      <p:sp>
        <p:nvSpPr>
          <p:cNvPr id="4" name="TextBox 3"/>
          <p:cNvSpPr txBox="1"/>
          <p:nvPr/>
        </p:nvSpPr>
        <p:spPr>
          <a:xfrm>
            <a:off x="4704600" y="4903525"/>
            <a:ext cx="4114800" cy="1754326"/>
          </a:xfrm>
          <a:prstGeom prst="rect">
            <a:avLst/>
          </a:prstGeom>
          <a:noFill/>
          <a:ln w="19050">
            <a:solidFill>
              <a:srgbClr val="FF0000"/>
            </a:solidFill>
          </a:ln>
        </p:spPr>
        <p:txBody>
          <a:bodyPr wrap="square" rtlCol="0">
            <a:spAutoFit/>
          </a:bodyPr>
          <a:lstStyle/>
          <a:p>
            <a:r>
              <a:rPr lang="en-US" smtClean="0">
                <a:solidFill>
                  <a:srgbClr val="FFFF00"/>
                </a:solidFill>
              </a:rPr>
              <a:t>Footnote:</a:t>
            </a:r>
            <a:r>
              <a:rPr lang="en-US" smtClean="0"/>
              <a:t>  Jefferson found the density of air in tables he had from England. The density varies with altitude, temperature and barometric pressure.</a:t>
            </a:r>
          </a:p>
          <a:p>
            <a:r>
              <a:rPr lang="en-US" smtClean="0"/>
              <a:t>(He bought the barometer in Philadelphia, on July the 5th of that year.)</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smtClean="0">
                <a:solidFill>
                  <a:srgbClr val="FFFF00"/>
                </a:solidFill>
              </a:rPr>
              <a:t>Basic Concepts</a:t>
            </a:r>
            <a:endParaRPr lang="en-US" sz="4800">
              <a:solidFill>
                <a:srgbClr val="FFFF00"/>
              </a:solidFill>
            </a:endParaRPr>
          </a:p>
        </p:txBody>
      </p:sp>
      <p:sp>
        <p:nvSpPr>
          <p:cNvPr id="3" name="Content Placeholder 2"/>
          <p:cNvSpPr>
            <a:spLocks noGrp="1"/>
          </p:cNvSpPr>
          <p:nvPr>
            <p:ph idx="1"/>
          </p:nvPr>
        </p:nvSpPr>
        <p:spPr>
          <a:xfrm>
            <a:off x="642250" y="2895600"/>
            <a:ext cx="8229600" cy="3048000"/>
          </a:xfrm>
        </p:spPr>
        <p:txBody>
          <a:bodyPr>
            <a:normAutofit/>
          </a:bodyPr>
          <a:lstStyle/>
          <a:p>
            <a:r>
              <a:rPr lang="en-US" sz="4000" smtClean="0"/>
              <a:t>Density</a:t>
            </a:r>
          </a:p>
          <a:p>
            <a:r>
              <a:rPr lang="en-US" sz="4000" smtClean="0"/>
              <a:t>Pressure:  Pascal’s Principle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Crown and the Bathtub</a:t>
            </a:r>
            <a:endParaRPr lang="en-US">
              <a:solidFill>
                <a:srgbClr val="FFFF00"/>
              </a:solidFill>
            </a:endParaRPr>
          </a:p>
        </p:txBody>
      </p:sp>
      <p:sp>
        <p:nvSpPr>
          <p:cNvPr id="3" name="Content Placeholder 2"/>
          <p:cNvSpPr>
            <a:spLocks noGrp="1"/>
          </p:cNvSpPr>
          <p:nvPr>
            <p:ph sz="half" idx="1"/>
          </p:nvPr>
        </p:nvSpPr>
        <p:spPr>
          <a:xfrm>
            <a:off x="457200" y="1447800"/>
            <a:ext cx="5029200" cy="5105400"/>
          </a:xfrm>
        </p:spPr>
        <p:txBody>
          <a:bodyPr/>
          <a:lstStyle/>
          <a:p>
            <a:r>
              <a:rPr lang="en-US" smtClean="0"/>
              <a:t>Around 250 BC, the king of Syracuse commissioned a </a:t>
            </a:r>
            <a:r>
              <a:rPr lang="en-US" smtClean="0">
                <a:solidFill>
                  <a:srgbClr val="FFFF00"/>
                </a:solidFill>
              </a:rPr>
              <a:t>new crown</a:t>
            </a:r>
            <a:r>
              <a:rPr lang="en-US" smtClean="0"/>
              <a:t>,and gave the goldsmith about </a:t>
            </a:r>
            <a:r>
              <a:rPr lang="en-US" smtClean="0">
                <a:solidFill>
                  <a:srgbClr val="FFFF00"/>
                </a:solidFill>
              </a:rPr>
              <a:t>1 kg of gold </a:t>
            </a:r>
            <a:r>
              <a:rPr lang="en-US" smtClean="0"/>
              <a:t>(size of a D battery).   A 1 kg crown was duly delivered, </a:t>
            </a:r>
            <a:r>
              <a:rPr lang="en-US" smtClean="0">
                <a:solidFill>
                  <a:srgbClr val="FFFF00"/>
                </a:solidFill>
              </a:rPr>
              <a:t>but</a:t>
            </a:r>
            <a:r>
              <a:rPr lang="en-US" smtClean="0"/>
              <a:t> the king suspected it had </a:t>
            </a:r>
            <a:r>
              <a:rPr lang="en-US" smtClean="0">
                <a:solidFill>
                  <a:srgbClr val="FFFF00"/>
                </a:solidFill>
              </a:rPr>
              <a:t>silver</a:t>
            </a:r>
            <a:r>
              <a:rPr lang="en-US" smtClean="0"/>
              <a:t> mixed in (much cheaper!).</a:t>
            </a:r>
          </a:p>
          <a:p>
            <a:r>
              <a:rPr lang="en-US" smtClean="0"/>
              <a:t>How could he find out without messing up the crown?  He asked his friend Archimedes…</a:t>
            </a:r>
            <a:endParaRPr lang="en-US"/>
          </a:p>
        </p:txBody>
      </p:sp>
      <p:pic>
        <p:nvPicPr>
          <p:cNvPr id="196610" name="Picture 2">
            <a:hlinkClick r:id="rId3"/>
          </p:cNvPr>
          <p:cNvPicPr>
            <a:picLocks noGrp="1" noChangeAspect="1" noChangeArrowheads="1"/>
          </p:cNvPicPr>
          <p:nvPr>
            <p:ph sz="half" idx="2"/>
          </p:nvPr>
        </p:nvPicPr>
        <p:blipFill>
          <a:blip r:embed="rId4" cstate="print"/>
          <a:srcRect/>
          <a:stretch>
            <a:fillRect/>
          </a:stretch>
        </p:blipFill>
        <p:spPr bwMode="auto">
          <a:xfrm>
            <a:off x="5715000" y="4245718"/>
            <a:ext cx="3200400" cy="2379877"/>
          </a:xfrm>
          <a:prstGeom prst="rect">
            <a:avLst/>
          </a:prstGeom>
          <a:noFill/>
          <a:ln w="9525">
            <a:noFill/>
            <a:miter lim="800000"/>
            <a:headEnd/>
            <a:tailEnd/>
          </a:ln>
        </p:spPr>
      </p:pic>
      <p:pic>
        <p:nvPicPr>
          <p:cNvPr id="196611" name="Picture 3">
            <a:hlinkClick r:id="rId5"/>
          </p:cNvPr>
          <p:cNvPicPr>
            <a:picLocks noChangeAspect="1" noChangeArrowheads="1"/>
          </p:cNvPicPr>
          <p:nvPr/>
        </p:nvPicPr>
        <p:blipFill>
          <a:blip r:embed="rId6" cstate="print"/>
          <a:srcRect/>
          <a:stretch>
            <a:fillRect/>
          </a:stretch>
        </p:blipFill>
        <p:spPr bwMode="auto">
          <a:xfrm>
            <a:off x="5715000" y="1549400"/>
            <a:ext cx="3200400" cy="2400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 Dense Problem</a:t>
            </a:r>
            <a:endParaRPr lang="en-US">
              <a:solidFill>
                <a:srgbClr val="FFFF00"/>
              </a:solidFill>
            </a:endParaRPr>
          </a:p>
        </p:txBody>
      </p:sp>
      <p:sp>
        <p:nvSpPr>
          <p:cNvPr id="3" name="Content Placeholder 2"/>
          <p:cNvSpPr>
            <a:spLocks noGrp="1"/>
          </p:cNvSpPr>
          <p:nvPr>
            <p:ph sz="half" idx="1"/>
          </p:nvPr>
        </p:nvSpPr>
        <p:spPr>
          <a:xfrm>
            <a:off x="457200" y="1460500"/>
            <a:ext cx="6019800" cy="5245100"/>
          </a:xfrm>
        </p:spPr>
        <p:txBody>
          <a:bodyPr>
            <a:normAutofit/>
          </a:bodyPr>
          <a:lstStyle/>
          <a:p>
            <a:r>
              <a:rPr lang="en-US" smtClean="0"/>
              <a:t>Archimedes knew that one kg of solid silver would be almost </a:t>
            </a:r>
            <a:r>
              <a:rPr lang="en-US" u="sng" smtClean="0"/>
              <a:t>twice the volume</a:t>
            </a:r>
            <a:r>
              <a:rPr lang="en-US" smtClean="0"/>
              <a:t> of the </a:t>
            </a:r>
            <a:r>
              <a:rPr lang="en-US" smtClean="0">
                <a:solidFill>
                  <a:srgbClr val="FFFF00"/>
                </a:solidFill>
              </a:rPr>
              <a:t>one kg of gold</a:t>
            </a:r>
            <a:r>
              <a:rPr lang="en-US" smtClean="0"/>
              <a:t>.</a:t>
            </a:r>
          </a:p>
          <a:p>
            <a:r>
              <a:rPr lang="en-US" smtClean="0"/>
              <a:t>But how do you measure the </a:t>
            </a:r>
            <a:r>
              <a:rPr lang="en-US" u="sng" smtClean="0"/>
              <a:t>volume</a:t>
            </a:r>
            <a:r>
              <a:rPr lang="en-US" smtClean="0"/>
              <a:t> of a crown?</a:t>
            </a:r>
          </a:p>
          <a:p>
            <a:r>
              <a:rPr lang="en-US" smtClean="0"/>
              <a:t>The answer came to him in the bathtub … if he filled the tub to the brim, then got in, the water spilled was </a:t>
            </a:r>
            <a:r>
              <a:rPr lang="en-US" u="sng" smtClean="0"/>
              <a:t>exactly equal to his own volume</a:t>
            </a:r>
            <a:r>
              <a:rPr lang="en-US" smtClean="0"/>
              <a:t>!</a:t>
            </a:r>
          </a:p>
          <a:p>
            <a:r>
              <a:rPr lang="en-US" smtClean="0"/>
              <a:t>So, dunk the crown in a bucket filled to  the brim—measure the outflow.</a:t>
            </a:r>
            <a:endParaRPr lang="en-US"/>
          </a:p>
        </p:txBody>
      </p:sp>
      <p:sp>
        <p:nvSpPr>
          <p:cNvPr id="4" name="Content Placeholder 3"/>
          <p:cNvSpPr>
            <a:spLocks noGrp="1"/>
          </p:cNvSpPr>
          <p:nvPr>
            <p:ph sz="half" idx="2"/>
          </p:nvPr>
        </p:nvSpPr>
        <p:spPr>
          <a:xfrm>
            <a:off x="6553200" y="1600200"/>
            <a:ext cx="2133600" cy="4525963"/>
          </a:xfrm>
        </p:spPr>
        <p:txBody>
          <a:bodyPr>
            <a:normAutofit/>
          </a:bodyPr>
          <a:lstStyle/>
          <a:p>
            <a:r>
              <a:rPr lang="en-US" smtClean="0">
                <a:solidFill>
                  <a:schemeClr val="bg2">
                    <a:lumMod val="50000"/>
                  </a:schemeClr>
                </a:solidFill>
              </a:rPr>
              <a:t>x</a:t>
            </a:r>
            <a:endParaRPr lang="en-US">
              <a:solidFill>
                <a:schemeClr val="bg2">
                  <a:lumMod val="50000"/>
                </a:schemeClr>
              </a:solidFill>
            </a:endParaRPr>
          </a:p>
        </p:txBody>
      </p:sp>
      <p:sp>
        <p:nvSpPr>
          <p:cNvPr id="6" name="Flowchart: Magnetic Disk 5"/>
          <p:cNvSpPr/>
          <p:nvPr/>
        </p:nvSpPr>
        <p:spPr>
          <a:xfrm>
            <a:off x="7315200" y="3962400"/>
            <a:ext cx="762000" cy="1069848"/>
          </a:xfrm>
          <a:prstGeom prst="flowChartMagneticDisk">
            <a:avLst/>
          </a:prstGeom>
          <a:solidFill>
            <a:schemeClr val="bg1">
              <a:lumMod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992057" y="3124200"/>
            <a:ext cx="1447800" cy="400110"/>
          </a:xfrm>
          <a:prstGeom prst="rect">
            <a:avLst/>
          </a:prstGeom>
          <a:noFill/>
        </p:spPr>
        <p:txBody>
          <a:bodyPr wrap="square" rtlCol="0">
            <a:spAutoFit/>
          </a:bodyPr>
          <a:lstStyle/>
          <a:p>
            <a:r>
              <a:rPr lang="en-US" sz="2000" smtClean="0">
                <a:solidFill>
                  <a:srgbClr val="FFFF00"/>
                </a:solidFill>
              </a:rPr>
              <a:t>One kg gold</a:t>
            </a:r>
            <a:endParaRPr lang="en-US" sz="2000">
              <a:solidFill>
                <a:srgbClr val="FFFF00"/>
              </a:solidFill>
            </a:endParaRPr>
          </a:p>
        </p:txBody>
      </p:sp>
      <p:sp>
        <p:nvSpPr>
          <p:cNvPr id="9" name="TextBox 8"/>
          <p:cNvSpPr txBox="1"/>
          <p:nvPr/>
        </p:nvSpPr>
        <p:spPr>
          <a:xfrm>
            <a:off x="6925734" y="5181600"/>
            <a:ext cx="1549400" cy="400110"/>
          </a:xfrm>
          <a:prstGeom prst="rect">
            <a:avLst/>
          </a:prstGeom>
          <a:noFill/>
        </p:spPr>
        <p:txBody>
          <a:bodyPr wrap="square" rtlCol="0">
            <a:spAutoFit/>
          </a:bodyPr>
          <a:lstStyle/>
          <a:p>
            <a:r>
              <a:rPr lang="en-US" sz="2000" smtClean="0">
                <a:solidFill>
                  <a:schemeClr val="bg1">
                    <a:lumMod val="85000"/>
                  </a:schemeClr>
                </a:solidFill>
              </a:rPr>
              <a:t>One kg silver</a:t>
            </a:r>
            <a:endParaRPr lang="en-US" sz="2000">
              <a:solidFill>
                <a:schemeClr val="bg1">
                  <a:lumMod val="85000"/>
                </a:schemeClr>
              </a:solidFill>
            </a:endParaRPr>
          </a:p>
        </p:txBody>
      </p:sp>
      <p:grpSp>
        <p:nvGrpSpPr>
          <p:cNvPr id="15" name="Group 14"/>
          <p:cNvGrpSpPr/>
          <p:nvPr/>
        </p:nvGrpSpPr>
        <p:grpSpPr>
          <a:xfrm>
            <a:off x="7416801" y="1851378"/>
            <a:ext cx="762000" cy="1199670"/>
            <a:chOff x="7292622" y="1851378"/>
            <a:chExt cx="762000" cy="1199670"/>
          </a:xfrm>
        </p:grpSpPr>
        <p:sp>
          <p:nvSpPr>
            <p:cNvPr id="5" name="Flowchart: Magnetic Disk 4"/>
            <p:cNvSpPr/>
            <p:nvPr/>
          </p:nvSpPr>
          <p:spPr>
            <a:xfrm>
              <a:off x="7315200" y="2133600"/>
              <a:ext cx="533400" cy="917448"/>
            </a:xfrm>
            <a:prstGeom prst="flowChartMagneticDisk">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flipH="1">
              <a:off x="7315200" y="2286000"/>
              <a:ext cx="533400" cy="1588"/>
            </a:xfrm>
            <a:prstGeom prst="straightConnector1">
              <a:avLst/>
            </a:prstGeom>
            <a:ln w="22225">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92622" y="1851378"/>
              <a:ext cx="762000" cy="307777"/>
            </a:xfrm>
            <a:prstGeom prst="rect">
              <a:avLst/>
            </a:prstGeom>
            <a:noFill/>
          </p:spPr>
          <p:txBody>
            <a:bodyPr wrap="square" rtlCol="0">
              <a:spAutoFit/>
            </a:bodyPr>
            <a:lstStyle/>
            <a:p>
              <a:r>
                <a:rPr lang="en-US" sz="1400" smtClean="0">
                  <a:solidFill>
                    <a:schemeClr val="bg1">
                      <a:lumMod val="85000"/>
                    </a:schemeClr>
                  </a:solidFill>
                </a:rPr>
                <a:t>3 cm</a:t>
              </a:r>
              <a:endParaRPr lang="en-US" sz="1400">
                <a:solidFill>
                  <a:schemeClr val="bg1">
                    <a:lumMod val="85000"/>
                  </a:schemeClr>
                </a:solidFil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Density</a:t>
            </a:r>
            <a:endParaRPr lang="en-US">
              <a:solidFill>
                <a:srgbClr val="FFFF0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b="1" smtClean="0">
                <a:solidFill>
                  <a:srgbClr val="FFFF00"/>
                </a:solidFill>
              </a:rPr>
              <a:t>        Density is mass per unit volume. </a:t>
            </a:r>
          </a:p>
          <a:p>
            <a:pPr>
              <a:buNone/>
            </a:pPr>
            <a:endParaRPr lang="en-US" b="1" smtClean="0">
              <a:solidFill>
                <a:srgbClr val="FFFF00"/>
              </a:solidFill>
            </a:endParaRPr>
          </a:p>
          <a:p>
            <a:r>
              <a:rPr lang="en-US" smtClean="0"/>
              <a:t>Standard notation:  </a:t>
            </a:r>
            <a:r>
              <a:rPr lang="en-US" smtClean="0">
                <a:sym typeface="Euclid Symbol"/>
              </a:rPr>
              <a:t> </a:t>
            </a:r>
            <a:r>
              <a:rPr lang="el-GR" sz="3600" i="1" smtClean="0">
                <a:sym typeface="Euclid Symbol"/>
              </a:rPr>
              <a:t>ρ</a:t>
            </a:r>
            <a:r>
              <a:rPr lang="en-US" sz="3600" smtClean="0">
                <a:sym typeface="Euclid Symbol"/>
              </a:rPr>
              <a:t> = </a:t>
            </a:r>
            <a:r>
              <a:rPr lang="en-US" sz="3600" i="1" smtClean="0">
                <a:sym typeface="Euclid Symbol"/>
              </a:rPr>
              <a:t>M</a:t>
            </a:r>
            <a:r>
              <a:rPr lang="en-US" sz="3600" smtClean="0">
                <a:sym typeface="Euclid Symbol"/>
              </a:rPr>
              <a:t>/</a:t>
            </a:r>
            <a:r>
              <a:rPr lang="en-US" sz="3600" i="1" smtClean="0">
                <a:sym typeface="Euclid Symbol"/>
              </a:rPr>
              <a:t>V</a:t>
            </a:r>
          </a:p>
          <a:p>
            <a:pPr>
              <a:buNone/>
            </a:pPr>
            <a:endParaRPr lang="en-US" sz="3600" i="1" smtClean="0"/>
          </a:p>
          <a:p>
            <a:r>
              <a:rPr lang="en-US" u="sng" smtClean="0">
                <a:solidFill>
                  <a:srgbClr val="FFFF00"/>
                </a:solidFill>
              </a:rPr>
              <a:t>Our units:  kg/m</a:t>
            </a:r>
            <a:r>
              <a:rPr lang="en-US" u="sng" baseline="30000" smtClean="0">
                <a:solidFill>
                  <a:srgbClr val="FFFF00"/>
                </a:solidFill>
              </a:rPr>
              <a:t>3</a:t>
            </a:r>
            <a:r>
              <a:rPr lang="en-US" smtClean="0"/>
              <a:t>, kilograms per cubic meter.</a:t>
            </a:r>
          </a:p>
          <a:p>
            <a:r>
              <a:rPr lang="en-US" smtClean="0">
                <a:solidFill>
                  <a:srgbClr val="FFFF00"/>
                </a:solidFill>
              </a:rPr>
              <a:t>Gold: 19,300 kg/m</a:t>
            </a:r>
            <a:r>
              <a:rPr lang="en-US" baseline="30000" smtClean="0">
                <a:solidFill>
                  <a:srgbClr val="FFFF00"/>
                </a:solidFill>
              </a:rPr>
              <a:t>3</a:t>
            </a:r>
            <a:r>
              <a:rPr lang="en-US" smtClean="0"/>
              <a:t>.    </a:t>
            </a:r>
            <a:r>
              <a:rPr lang="en-US" smtClean="0">
                <a:solidFill>
                  <a:schemeClr val="bg1">
                    <a:lumMod val="85000"/>
                  </a:schemeClr>
                </a:solidFill>
              </a:rPr>
              <a:t>Silver: 10,500 kg/m</a:t>
            </a:r>
            <a:r>
              <a:rPr lang="en-US" baseline="30000" smtClean="0">
                <a:solidFill>
                  <a:schemeClr val="bg1">
                    <a:lumMod val="85000"/>
                  </a:schemeClr>
                </a:solidFill>
              </a:rPr>
              <a:t>3</a:t>
            </a:r>
            <a:r>
              <a:rPr lang="en-US" smtClean="0">
                <a:solidFill>
                  <a:schemeClr val="bg1">
                    <a:lumMod val="85000"/>
                  </a:schemeClr>
                </a:solidFill>
              </a:rPr>
              <a:t>.</a:t>
            </a:r>
          </a:p>
          <a:p>
            <a:r>
              <a:rPr lang="en-US" smtClean="0">
                <a:solidFill>
                  <a:schemeClr val="bg1">
                    <a:lumMod val="50000"/>
                  </a:schemeClr>
                </a:solidFill>
              </a:rPr>
              <a:t>Granite:  2,700 kg/m</a:t>
            </a:r>
            <a:r>
              <a:rPr lang="en-US" baseline="30000" smtClean="0">
                <a:solidFill>
                  <a:schemeClr val="bg1">
                    <a:lumMod val="50000"/>
                  </a:schemeClr>
                </a:solidFill>
              </a:rPr>
              <a:t>3</a:t>
            </a:r>
            <a:r>
              <a:rPr lang="en-US" smtClean="0">
                <a:solidFill>
                  <a:schemeClr val="bg1">
                    <a:lumMod val="50000"/>
                  </a:schemeClr>
                </a:solidFill>
              </a:rPr>
              <a:t>.    </a:t>
            </a:r>
            <a:r>
              <a:rPr lang="en-US" smtClean="0">
                <a:solidFill>
                  <a:schemeClr val="bg2">
                    <a:lumMod val="40000"/>
                    <a:lumOff val="60000"/>
                  </a:schemeClr>
                </a:solidFill>
              </a:rPr>
              <a:t>Water:  1,000 kg/m</a:t>
            </a:r>
            <a:r>
              <a:rPr lang="en-US" baseline="30000" smtClean="0">
                <a:solidFill>
                  <a:schemeClr val="bg2">
                    <a:lumMod val="40000"/>
                    <a:lumOff val="60000"/>
                  </a:schemeClr>
                </a:solidFill>
              </a:rPr>
              <a:t>3</a:t>
            </a:r>
            <a:r>
              <a:rPr lang="en-US" smtClean="0">
                <a:solidFill>
                  <a:schemeClr val="bg2">
                    <a:lumMod val="40000"/>
                    <a:lumOff val="60000"/>
                  </a:schemeClr>
                </a:solidFill>
              </a:rPr>
              <a:t>.</a:t>
            </a:r>
          </a:p>
          <a:p>
            <a:r>
              <a:rPr lang="en-US" smtClean="0"/>
              <a:t>Air:  1.29 kg/m</a:t>
            </a:r>
            <a:r>
              <a:rPr lang="en-US" baseline="30000" smtClean="0"/>
              <a:t>3</a:t>
            </a:r>
            <a:r>
              <a:rPr lang="en-US" smtClean="0"/>
              <a:t>.      Helium: 0.179 kg/m</a:t>
            </a:r>
            <a:r>
              <a:rPr lang="en-US" baseline="30000" smtClean="0"/>
              <a:t>3</a:t>
            </a:r>
            <a:r>
              <a:rPr lang="en-US" smtClean="0"/>
              <a:t>.</a:t>
            </a:r>
            <a:endParaRPr lang="en-US"/>
          </a:p>
        </p:txBody>
      </p:sp>
      <p:sp>
        <p:nvSpPr>
          <p:cNvPr id="4" name="Rectangle 3"/>
          <p:cNvSpPr/>
          <p:nvPr/>
        </p:nvSpPr>
        <p:spPr>
          <a:xfrm>
            <a:off x="1295400" y="1600200"/>
            <a:ext cx="5943600" cy="60960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038600" y="2746023"/>
            <a:ext cx="1905000" cy="7620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a:xfrm>
            <a:off x="457200" y="1752600"/>
            <a:ext cx="8229600" cy="4648200"/>
          </a:xfrm>
        </p:spPr>
        <p:txBody>
          <a:bodyPr>
            <a:normAutofit/>
          </a:bodyPr>
          <a:lstStyle/>
          <a:p>
            <a:r>
              <a:rPr lang="en-US" smtClean="0"/>
              <a:t>Assuming the average student in this class weighs 70 kg, what is the volume of that average student’s body?</a:t>
            </a:r>
          </a:p>
          <a:p>
            <a:pPr marL="514350" indent="-514350">
              <a:buAutoNum type="alphaUcPeriod"/>
            </a:pPr>
            <a:r>
              <a:rPr lang="en-US" smtClean="0"/>
              <a:t>0.7 m</a:t>
            </a:r>
            <a:r>
              <a:rPr lang="en-US" baseline="30000" smtClean="0"/>
              <a:t>3</a:t>
            </a:r>
          </a:p>
          <a:p>
            <a:pPr marL="514350" indent="-514350">
              <a:buAutoNum type="alphaUcPeriod"/>
            </a:pPr>
            <a:r>
              <a:rPr lang="en-US" smtClean="0"/>
              <a:t>0.4 m</a:t>
            </a:r>
            <a:r>
              <a:rPr lang="en-US" baseline="30000" smtClean="0"/>
              <a:t>3</a:t>
            </a:r>
          </a:p>
          <a:p>
            <a:pPr marL="514350" indent="-514350">
              <a:buAutoNum type="alphaUcPeriod"/>
            </a:pPr>
            <a:r>
              <a:rPr lang="en-US" smtClean="0"/>
              <a:t>0.2 m</a:t>
            </a:r>
            <a:r>
              <a:rPr lang="en-US" baseline="30000" smtClean="0"/>
              <a:t>3</a:t>
            </a:r>
          </a:p>
          <a:p>
            <a:pPr marL="514350" indent="-514350">
              <a:buAutoNum type="alphaUcPeriod"/>
            </a:pPr>
            <a:r>
              <a:rPr lang="en-US" smtClean="0"/>
              <a:t>0.1 m</a:t>
            </a:r>
            <a:r>
              <a:rPr lang="en-US" baseline="30000" smtClean="0"/>
              <a:t>3</a:t>
            </a:r>
          </a:p>
          <a:p>
            <a:pPr marL="514350" indent="-514350">
              <a:buAutoNum type="alphaUcPeriod"/>
            </a:pPr>
            <a:r>
              <a:rPr lang="en-US" smtClean="0"/>
              <a:t>0.07m</a:t>
            </a:r>
            <a:r>
              <a:rPr lang="en-US" baseline="30000" smtClean="0"/>
              <a:t>3</a:t>
            </a: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Pressure</a:t>
            </a:r>
            <a:endParaRPr lang="en-US">
              <a:solidFill>
                <a:srgbClr val="FFFF00"/>
              </a:solidFill>
            </a:endParaRPr>
          </a:p>
        </p:txBody>
      </p:sp>
      <p:sp>
        <p:nvSpPr>
          <p:cNvPr id="3" name="Content Placeholder 2"/>
          <p:cNvSpPr>
            <a:spLocks noGrp="1"/>
          </p:cNvSpPr>
          <p:nvPr>
            <p:ph idx="1"/>
          </p:nvPr>
        </p:nvSpPr>
        <p:spPr/>
        <p:txBody>
          <a:bodyPr/>
          <a:lstStyle/>
          <a:p>
            <a:r>
              <a:rPr lang="en-US" smtClean="0"/>
              <a:t>If an object is immersed in a fluid, the fluid exerts a force on every element of the object’s surface area.  </a:t>
            </a:r>
          </a:p>
          <a:p>
            <a:r>
              <a:rPr lang="en-US" smtClean="0"/>
              <a:t>For object and fluid at rest, the force is perpendicular to the element of area, and proportional to that (small) area.</a:t>
            </a:r>
          </a:p>
          <a:p>
            <a:r>
              <a:rPr lang="en-US" smtClean="0"/>
              <a:t>The </a:t>
            </a:r>
            <a:r>
              <a:rPr lang="en-US" smtClean="0">
                <a:solidFill>
                  <a:srgbClr val="FFFF00"/>
                </a:solidFill>
              </a:rPr>
              <a:t>pressure is the force per unit area</a:t>
            </a:r>
            <a:r>
              <a:rPr lang="en-US" smtClean="0"/>
              <a:t>, measured in N/m</a:t>
            </a:r>
            <a:r>
              <a:rPr lang="en-US" baseline="30000" smtClean="0"/>
              <a:t>2</a:t>
            </a:r>
            <a:r>
              <a:rPr lang="en-US" smtClean="0"/>
              <a:t>, called Pascals, or lb/sq in.</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Pressure Same in all Directions</a:t>
            </a:r>
            <a:endParaRPr lang="en-US">
              <a:solidFill>
                <a:srgbClr val="FFFF00"/>
              </a:solidFill>
            </a:endParaRPr>
          </a:p>
        </p:txBody>
      </p:sp>
      <p:sp>
        <p:nvSpPr>
          <p:cNvPr id="3" name="Content Placeholder 2"/>
          <p:cNvSpPr>
            <a:spLocks noGrp="1"/>
          </p:cNvSpPr>
          <p:nvPr>
            <p:ph sz="half" idx="1"/>
          </p:nvPr>
        </p:nvSpPr>
        <p:spPr>
          <a:xfrm>
            <a:off x="457200" y="1600200"/>
            <a:ext cx="5562600" cy="5029200"/>
          </a:xfrm>
        </p:spPr>
        <p:txBody>
          <a:bodyPr>
            <a:normAutofit/>
          </a:bodyPr>
          <a:lstStyle/>
          <a:p>
            <a:r>
              <a:rPr lang="en-US" smtClean="0"/>
              <a:t>At a point inside a fluid at rest, the pressure on a small area doesn’t depend on which way the area is pointing.</a:t>
            </a:r>
          </a:p>
          <a:p>
            <a:r>
              <a:rPr lang="en-US" smtClean="0"/>
              <a:t>Imagine a small triangular wedge of the fluid, all at rest.  The pressure forces on the sides must balance: they add to zero.</a:t>
            </a:r>
          </a:p>
          <a:p>
            <a:r>
              <a:rPr lang="en-US" smtClean="0"/>
              <a:t>The balance means the forces are </a:t>
            </a:r>
            <a:r>
              <a:rPr lang="en-US" u="sng" smtClean="0"/>
              <a:t>proportional</a:t>
            </a:r>
            <a:r>
              <a:rPr lang="en-US" smtClean="0"/>
              <a:t> to the little areas, so the </a:t>
            </a:r>
            <a:r>
              <a:rPr lang="en-US" smtClean="0">
                <a:solidFill>
                  <a:srgbClr val="FFFF00"/>
                </a:solidFill>
              </a:rPr>
              <a:t>pressure is the same</a:t>
            </a:r>
            <a:r>
              <a:rPr lang="en-US" smtClean="0"/>
              <a:t>.</a:t>
            </a:r>
            <a:endParaRPr lang="en-US"/>
          </a:p>
        </p:txBody>
      </p:sp>
      <p:sp>
        <p:nvSpPr>
          <p:cNvPr id="4" name="Content Placeholder 3"/>
          <p:cNvSpPr>
            <a:spLocks noGrp="1"/>
          </p:cNvSpPr>
          <p:nvPr>
            <p:ph sz="half" idx="2"/>
          </p:nvPr>
        </p:nvSpPr>
        <p:spPr>
          <a:xfrm>
            <a:off x="6096000" y="1600200"/>
            <a:ext cx="2590800" cy="4525963"/>
          </a:xfrm>
        </p:spPr>
        <p:txBody>
          <a:bodyPr>
            <a:normAutofit/>
          </a:bodyPr>
          <a:lstStyle/>
          <a:p>
            <a:r>
              <a:rPr lang="en-US" smtClean="0">
                <a:solidFill>
                  <a:schemeClr val="bg2">
                    <a:lumMod val="50000"/>
                  </a:schemeClr>
                </a:solidFill>
              </a:rPr>
              <a:t>l</a:t>
            </a:r>
            <a:endParaRPr lang="en-US">
              <a:solidFill>
                <a:schemeClr val="bg2">
                  <a:lumMod val="50000"/>
                </a:schemeClr>
              </a:solidFill>
            </a:endParaRPr>
          </a:p>
        </p:txBody>
      </p:sp>
      <p:grpSp>
        <p:nvGrpSpPr>
          <p:cNvPr id="37" name="Group 36"/>
          <p:cNvGrpSpPr/>
          <p:nvPr/>
        </p:nvGrpSpPr>
        <p:grpSpPr>
          <a:xfrm>
            <a:off x="6324600" y="1828800"/>
            <a:ext cx="2362200" cy="2209800"/>
            <a:chOff x="6324600" y="1828800"/>
            <a:chExt cx="2362200" cy="2209800"/>
          </a:xfrm>
        </p:grpSpPr>
        <p:sp>
          <p:nvSpPr>
            <p:cNvPr id="6" name="Rectangle 5"/>
            <p:cNvSpPr/>
            <p:nvPr/>
          </p:nvSpPr>
          <p:spPr>
            <a:xfrm>
              <a:off x="6324600" y="1828800"/>
              <a:ext cx="2362200" cy="2209800"/>
            </a:xfrm>
            <a:prstGeom prst="rect">
              <a:avLst/>
            </a:prstGeom>
            <a:ln w="508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p:cNvSpPr/>
            <p:nvPr/>
          </p:nvSpPr>
          <p:spPr>
            <a:xfrm rot="10800000" flipV="1">
              <a:off x="7315200" y="2819400"/>
              <a:ext cx="533400" cy="304800"/>
            </a:xfrm>
            <a:prstGeom prst="rtTriangl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6200000" flipH="1">
              <a:off x="7047090" y="2418645"/>
              <a:ext cx="609600" cy="457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1100000" flipV="1">
              <a:off x="7826954" y="2971277"/>
              <a:ext cx="508003" cy="4356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7310350" y="3445139"/>
              <a:ext cx="643467"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7086600" y="4648201"/>
            <a:ext cx="492807" cy="686233"/>
            <a:chOff x="7086600" y="4648201"/>
            <a:chExt cx="492807" cy="686233"/>
          </a:xfrm>
        </p:grpSpPr>
        <p:cxnSp>
          <p:nvCxnSpPr>
            <p:cNvPr id="19" name="Straight Arrow Connector 18"/>
            <p:cNvCxnSpPr/>
            <p:nvPr/>
          </p:nvCxnSpPr>
          <p:spPr>
            <a:xfrm rot="16200000" flipH="1">
              <a:off x="6993794" y="4748821"/>
              <a:ext cx="678419" cy="49280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320000" flipV="1">
              <a:off x="7227135" y="4972681"/>
              <a:ext cx="667710" cy="2656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500000">
              <a:off x="7086600" y="4648201"/>
              <a:ext cx="487290" cy="4427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Pressure and Depth</a:t>
            </a:r>
            <a:endParaRPr lang="en-US">
              <a:solidFill>
                <a:srgbClr val="FFFF00"/>
              </a:solidFill>
            </a:endParaRPr>
          </a:p>
        </p:txBody>
      </p:sp>
      <p:sp>
        <p:nvSpPr>
          <p:cNvPr id="3" name="Content Placeholder 2"/>
          <p:cNvSpPr>
            <a:spLocks noGrp="1"/>
          </p:cNvSpPr>
          <p:nvPr>
            <p:ph sz="half" idx="1"/>
          </p:nvPr>
        </p:nvSpPr>
        <p:spPr>
          <a:xfrm>
            <a:off x="152400" y="1600200"/>
            <a:ext cx="5486400" cy="5105400"/>
          </a:xfrm>
        </p:spPr>
        <p:txBody>
          <a:bodyPr>
            <a:normAutofit/>
          </a:bodyPr>
          <a:lstStyle/>
          <a:p>
            <a:r>
              <a:rPr lang="en-US" sz="3200" smtClean="0"/>
              <a:t>For a container with vertical sides, the total force on the base. Pressure x area = </a:t>
            </a:r>
            <a:r>
              <a:rPr lang="en-US" sz="3200" i="1" smtClean="0"/>
              <a:t>PA</a:t>
            </a:r>
            <a:r>
              <a:rPr lang="en-US" sz="3200" smtClean="0"/>
              <a:t>  is equal to the weight.</a:t>
            </a:r>
          </a:p>
          <a:p>
            <a:r>
              <a:rPr lang="en-US" sz="3200" smtClean="0"/>
              <a:t>Weight </a:t>
            </a:r>
            <a:r>
              <a:rPr lang="en-US" sz="3200" i="1" smtClean="0"/>
              <a:t>W</a:t>
            </a:r>
            <a:r>
              <a:rPr lang="en-US" sz="3200" smtClean="0"/>
              <a:t> = </a:t>
            </a:r>
            <a:r>
              <a:rPr lang="en-US" sz="3200" i="1" smtClean="0"/>
              <a:t>Mg</a:t>
            </a:r>
            <a:r>
              <a:rPr lang="en-US" sz="3200" smtClean="0"/>
              <a:t> = </a:t>
            </a:r>
            <a:r>
              <a:rPr lang="el-GR" sz="3200" i="1" smtClean="0"/>
              <a:t>ρ</a:t>
            </a:r>
            <a:r>
              <a:rPr lang="en-US" sz="3200" i="1" smtClean="0"/>
              <a:t>Vg </a:t>
            </a:r>
            <a:r>
              <a:rPr lang="en-US" sz="3200" smtClean="0"/>
              <a:t>= </a:t>
            </a:r>
            <a:r>
              <a:rPr lang="el-GR" sz="3200" i="1" smtClean="0"/>
              <a:t>ρ</a:t>
            </a:r>
            <a:r>
              <a:rPr lang="en-US" sz="3200" i="1" smtClean="0"/>
              <a:t>Ahg.</a:t>
            </a:r>
          </a:p>
          <a:p>
            <a:r>
              <a:rPr lang="en-US" sz="3200" smtClean="0"/>
              <a:t>Hence  </a:t>
            </a:r>
            <a:r>
              <a:rPr lang="en-US" sz="3200" i="1" smtClean="0"/>
              <a:t>   </a:t>
            </a:r>
            <a:r>
              <a:rPr lang="en-US" sz="3600" i="1" smtClean="0"/>
              <a:t>P </a:t>
            </a:r>
            <a:r>
              <a:rPr lang="en-US" sz="3600" smtClean="0"/>
              <a:t>=</a:t>
            </a:r>
            <a:r>
              <a:rPr lang="en-US" sz="3600" i="1" smtClean="0"/>
              <a:t> </a:t>
            </a:r>
            <a:r>
              <a:rPr lang="el-GR" sz="3600" i="1" smtClean="0"/>
              <a:t>ρ</a:t>
            </a:r>
            <a:r>
              <a:rPr lang="en-US" sz="3600" i="1" smtClean="0"/>
              <a:t>gh</a:t>
            </a:r>
          </a:p>
          <a:p>
            <a:pPr>
              <a:buNone/>
            </a:pPr>
            <a:endParaRPr lang="en-US" sz="3600" i="1" smtClean="0"/>
          </a:p>
          <a:p>
            <a:r>
              <a:rPr lang="en-US" smtClean="0">
                <a:solidFill>
                  <a:schemeClr val="bg2">
                    <a:lumMod val="60000"/>
                    <a:lumOff val="40000"/>
                  </a:schemeClr>
                </a:solidFill>
              </a:rPr>
              <a:t>Notice that here </a:t>
            </a:r>
            <a:r>
              <a:rPr lang="en-US" i="1" smtClean="0">
                <a:solidFill>
                  <a:schemeClr val="bg2">
                    <a:lumMod val="60000"/>
                    <a:lumOff val="40000"/>
                  </a:schemeClr>
                </a:solidFill>
              </a:rPr>
              <a:t>h</a:t>
            </a:r>
            <a:r>
              <a:rPr lang="en-US" smtClean="0">
                <a:solidFill>
                  <a:schemeClr val="bg2">
                    <a:lumMod val="60000"/>
                    <a:lumOff val="40000"/>
                  </a:schemeClr>
                </a:solidFill>
              </a:rPr>
              <a:t> means </a:t>
            </a:r>
            <a:r>
              <a:rPr lang="en-US" u="sng" smtClean="0">
                <a:solidFill>
                  <a:schemeClr val="bg2">
                    <a:lumMod val="60000"/>
                    <a:lumOff val="40000"/>
                  </a:schemeClr>
                </a:solidFill>
              </a:rPr>
              <a:t>depth</a:t>
            </a:r>
            <a:r>
              <a:rPr lang="en-US" smtClean="0">
                <a:solidFill>
                  <a:schemeClr val="bg2">
                    <a:lumMod val="60000"/>
                    <a:lumOff val="40000"/>
                  </a:schemeClr>
                </a:solidFill>
              </a:rPr>
              <a:t>—the height of fluid above you!  </a:t>
            </a:r>
            <a:endParaRPr lang="en-US">
              <a:solidFill>
                <a:schemeClr val="bg2">
                  <a:lumMod val="60000"/>
                  <a:lumOff val="40000"/>
                </a:schemeClr>
              </a:solidFill>
            </a:endParaRPr>
          </a:p>
        </p:txBody>
      </p:sp>
      <p:sp>
        <p:nvSpPr>
          <p:cNvPr id="4" name="Content Placeholder 3"/>
          <p:cNvSpPr>
            <a:spLocks noGrp="1"/>
          </p:cNvSpPr>
          <p:nvPr>
            <p:ph sz="half" idx="2"/>
          </p:nvPr>
        </p:nvSpPr>
        <p:spPr>
          <a:xfrm>
            <a:off x="5791200" y="1524000"/>
            <a:ext cx="2971800" cy="4525963"/>
          </a:xfrm>
        </p:spPr>
        <p:txBody>
          <a:bodyPr>
            <a:normAutofit/>
          </a:bodyPr>
          <a:lstStyle/>
          <a:p>
            <a:r>
              <a:rPr lang="en-US" smtClean="0">
                <a:solidFill>
                  <a:schemeClr val="bg2">
                    <a:lumMod val="50000"/>
                  </a:schemeClr>
                </a:solidFill>
              </a:rPr>
              <a:t> A</a:t>
            </a:r>
            <a:r>
              <a:rPr lang="en-US" smtClean="0"/>
              <a:t> </a:t>
            </a:r>
            <a:endParaRPr lang="en-US"/>
          </a:p>
        </p:txBody>
      </p:sp>
      <p:sp>
        <p:nvSpPr>
          <p:cNvPr id="11" name="TextBox 10"/>
          <p:cNvSpPr txBox="1"/>
          <p:nvPr/>
        </p:nvSpPr>
        <p:spPr>
          <a:xfrm>
            <a:off x="5867400" y="3657600"/>
            <a:ext cx="685800" cy="400110"/>
          </a:xfrm>
          <a:prstGeom prst="rect">
            <a:avLst/>
          </a:prstGeom>
          <a:noFill/>
        </p:spPr>
        <p:txBody>
          <a:bodyPr wrap="square" rtlCol="0">
            <a:spAutoFit/>
          </a:bodyPr>
          <a:lstStyle/>
          <a:p>
            <a:r>
              <a:rPr lang="en-US" sz="2000" i="1" smtClean="0"/>
              <a:t>h</a:t>
            </a:r>
            <a:endParaRPr lang="en-US" sz="2000" i="1"/>
          </a:p>
        </p:txBody>
      </p:sp>
      <p:grpSp>
        <p:nvGrpSpPr>
          <p:cNvPr id="14" name="Group 13"/>
          <p:cNvGrpSpPr/>
          <p:nvPr/>
        </p:nvGrpSpPr>
        <p:grpSpPr>
          <a:xfrm>
            <a:off x="6246812" y="2277374"/>
            <a:ext cx="2211388" cy="2687811"/>
            <a:chOff x="6246812" y="2277374"/>
            <a:chExt cx="2211388" cy="2687811"/>
          </a:xfrm>
        </p:grpSpPr>
        <p:sp>
          <p:nvSpPr>
            <p:cNvPr id="7" name="Rectangle 6"/>
            <p:cNvSpPr/>
            <p:nvPr/>
          </p:nvSpPr>
          <p:spPr>
            <a:xfrm>
              <a:off x="6629400" y="3124200"/>
              <a:ext cx="1828800" cy="144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604956" y="2277374"/>
              <a:ext cx="1828800" cy="22860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Arrow Connector 9"/>
            <p:cNvCxnSpPr/>
            <p:nvPr/>
          </p:nvCxnSpPr>
          <p:spPr>
            <a:xfrm rot="5400000">
              <a:off x="5523706" y="3848100"/>
              <a:ext cx="1447800" cy="1588"/>
            </a:xfrm>
            <a:prstGeom prst="straightConnector1">
              <a:avLst/>
            </a:prstGeom>
            <a:ln w="22225">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781800" y="4565075"/>
              <a:ext cx="1447800" cy="400110"/>
            </a:xfrm>
            <a:prstGeom prst="rect">
              <a:avLst/>
            </a:prstGeom>
            <a:noFill/>
          </p:spPr>
          <p:txBody>
            <a:bodyPr wrap="square" rtlCol="0">
              <a:spAutoFit/>
            </a:bodyPr>
            <a:lstStyle/>
            <a:p>
              <a:r>
                <a:rPr lang="en-US" sz="2000" i="1" smtClean="0"/>
                <a:t>base area A</a:t>
              </a:r>
              <a:endParaRPr lang="en-US" sz="2000" i="1"/>
            </a:p>
          </p:txBody>
        </p:sp>
      </p:grpSp>
      <p:sp>
        <p:nvSpPr>
          <p:cNvPr id="13" name="Rectangle 12"/>
          <p:cNvSpPr/>
          <p:nvPr/>
        </p:nvSpPr>
        <p:spPr>
          <a:xfrm>
            <a:off x="1981200" y="4231575"/>
            <a:ext cx="1600200" cy="8382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GUID" val="45DF9A1403914F0AB3A6EF7160134614"/>
  <p:tag name="SLIDEID" val="45DF9A1403914F0AB3A6EF7160134614"/>
  <p:tag name="SLIDEORDER" val="1"/>
  <p:tag name="SLIDETYPE" val="Q"/>
  <p:tag name="DEMOGRAPHIC" val="False"/>
  <p:tag name="SPEEDSCORING" val="False"/>
  <p:tag name="VALUES" val="3¤2¤2"/>
  <p:tag name="QUESTIONALIAS" val="A piece of iron hanging on a string is lowered into a beaker of water on a spring scale, the water level reaches the top of the beaker and the scale registers an increase. If instead you immerse your hand so the water level reaches the top, the scale"/>
  <p:tag name="ANSWERSALIAS" val="registers the same increase.¤registers a smaller increase.¤registers a larger increase."/>
  <p:tag name="RESPONSESGATHERED" val="True"/>
  <p:tag name="TOTALRESPONSES" val="35"/>
  <p:tag name="SLICED" val="False"/>
  <p:tag name="RESPONSES" val="USB[00E95B],1,50,2;2;2;2;-;2;3;1;1;1;1;1;-;2;1;2;-;-;1;-;1;2;1;1;2;2;-;-;1;-;1;1;1;2;2;1;-;1;1;1;2;1;2;3;-;-;-;-;-;-;"/>
  <p:tag name="CHARTSTRINGSTD" val="19 14 2"/>
  <p:tag name="CHARTSTRINGREV" val="2 14 19"/>
  <p:tag name="CHARTSTRINGSTDPER" val="0.542857142857143 0.4 0.0571428571428571"/>
  <p:tag name="CHARTSTRINGREVPER" val="0.0571428571428571 0.4 0.542857142857143"/>
</p:tagLst>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16188</TotalTime>
  <Words>1023</Words>
  <Application>Microsoft Office PowerPoint</Application>
  <PresentationFormat>On-screen Show (4:3)</PresentationFormat>
  <Paragraphs>108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Hydrostatics</vt:lpstr>
      <vt:lpstr>Basic Concepts</vt:lpstr>
      <vt:lpstr>The Crown and the Bathtub</vt:lpstr>
      <vt:lpstr>A Dense Problem</vt:lpstr>
      <vt:lpstr>Density</vt:lpstr>
      <vt:lpstr>Clicker Question</vt:lpstr>
      <vt:lpstr>Pressure</vt:lpstr>
      <vt:lpstr>Pressure Same in all Directions</vt:lpstr>
      <vt:lpstr>Pressure and Depth</vt:lpstr>
      <vt:lpstr>Pressure and Depth II</vt:lpstr>
      <vt:lpstr>Clicker Question</vt:lpstr>
      <vt:lpstr>Clicker Question</vt:lpstr>
      <vt:lpstr>A beaker of water, about three quarters full, is standing on a spring scale.  I immerse a piece of solid metal (not touching the beaker with it) until the water level just reaches the top of the beaker.  I  note how much the scale reading increased.  Next I take out the piece of metal, and pour in water until the beaker is full.  This time, the scale</vt:lpstr>
      <vt:lpstr>Pascal’s Principle</vt:lpstr>
      <vt:lpstr>Atmospheric Pressure</vt:lpstr>
      <vt:lpstr>Absolute Pressure and Gauge Pressure</vt:lpstr>
      <vt:lpstr>In September 1776, Thomas Jefferson found a mercury barometer at Monticello read 29.44 inches of mercury; taking it down to the Rivanna tobacco landing it read 30.06.    Taking air to weigh 1.17 kg/m3 and Hg 13,600 kg/m3, how high did he find Monticello to be above the Rivanna?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 Fowler</cp:lastModifiedBy>
  <cp:revision>224</cp:revision>
  <dcterms:created xsi:type="dcterms:W3CDTF">2010-03-01T20:42:02Z</dcterms:created>
  <dcterms:modified xsi:type="dcterms:W3CDTF">2010-06-17T21:04:03Z</dcterms:modified>
</cp:coreProperties>
</file>