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Default Extension="vml" ContentType="application/vnd.openxmlformats-officedocument.vmlDrawing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7" r:id="rId2"/>
    <p:sldId id="286" r:id="rId3"/>
    <p:sldId id="287" r:id="rId4"/>
    <p:sldId id="288" r:id="rId5"/>
    <p:sldId id="289" r:id="rId6"/>
    <p:sldId id="290" r:id="rId7"/>
    <p:sldId id="291" r:id="rId8"/>
    <p:sldId id="285" r:id="rId9"/>
    <p:sldId id="292" r:id="rId10"/>
    <p:sldId id="293" r:id="rId11"/>
    <p:sldId id="294" r:id="rId12"/>
    <p:sldId id="302" r:id="rId13"/>
    <p:sldId id="295" r:id="rId14"/>
    <p:sldId id="296" r:id="rId15"/>
    <p:sldId id="297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CC6600"/>
    <a:srgbClr val="FF9900"/>
    <a:srgbClr val="8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image" Target="../media/image5.wmf"/><Relationship Id="rId7" Type="http://schemas.openxmlformats.org/officeDocument/2006/relationships/image" Target="../media/image9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6" Type="http://schemas.openxmlformats.org/officeDocument/2006/relationships/image" Target="../media/image8.wmf"/><Relationship Id="rId5" Type="http://schemas.openxmlformats.org/officeDocument/2006/relationships/image" Target="../media/image7.wmf"/><Relationship Id="rId10" Type="http://schemas.openxmlformats.org/officeDocument/2006/relationships/image" Target="../media/image12.wmf"/><Relationship Id="rId4" Type="http://schemas.openxmlformats.org/officeDocument/2006/relationships/image" Target="../media/image6.wmf"/><Relationship Id="rId9" Type="http://schemas.openxmlformats.org/officeDocument/2006/relationships/image" Target="../media/image1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5" Type="http://schemas.openxmlformats.org/officeDocument/2006/relationships/image" Target="../media/image17.wmf"/><Relationship Id="rId4" Type="http://schemas.openxmlformats.org/officeDocument/2006/relationships/image" Target="../media/image16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28.wmf"/><Relationship Id="rId3" Type="http://schemas.openxmlformats.org/officeDocument/2006/relationships/image" Target="../media/image23.wmf"/><Relationship Id="rId7" Type="http://schemas.openxmlformats.org/officeDocument/2006/relationships/image" Target="../media/image27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Relationship Id="rId6" Type="http://schemas.openxmlformats.org/officeDocument/2006/relationships/image" Target="../media/image26.wmf"/><Relationship Id="rId11" Type="http://schemas.openxmlformats.org/officeDocument/2006/relationships/image" Target="../media/image31.wmf"/><Relationship Id="rId5" Type="http://schemas.openxmlformats.org/officeDocument/2006/relationships/image" Target="../media/image25.wmf"/><Relationship Id="rId10" Type="http://schemas.openxmlformats.org/officeDocument/2006/relationships/image" Target="../media/image30.wmf"/><Relationship Id="rId4" Type="http://schemas.openxmlformats.org/officeDocument/2006/relationships/image" Target="../media/image24.wmf"/><Relationship Id="rId9" Type="http://schemas.openxmlformats.org/officeDocument/2006/relationships/image" Target="../media/image29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32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35.wmf"/><Relationship Id="rId7" Type="http://schemas.openxmlformats.org/officeDocument/2006/relationships/image" Target="../media/image39.wmf"/><Relationship Id="rId2" Type="http://schemas.openxmlformats.org/officeDocument/2006/relationships/image" Target="../media/image34.wmf"/><Relationship Id="rId1" Type="http://schemas.openxmlformats.org/officeDocument/2006/relationships/image" Target="../media/image33.wmf"/><Relationship Id="rId6" Type="http://schemas.openxmlformats.org/officeDocument/2006/relationships/image" Target="../media/image38.wmf"/><Relationship Id="rId5" Type="http://schemas.openxmlformats.org/officeDocument/2006/relationships/image" Target="../media/image37.wmf"/><Relationship Id="rId4" Type="http://schemas.openxmlformats.org/officeDocument/2006/relationships/image" Target="../media/image3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553081-2CEC-490B-BECA-B001E3C6F9AF}" type="datetimeFigureOut">
              <a:rPr lang="en-US" smtClean="0"/>
              <a:pPr/>
              <a:t>6/17/2010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103BCD-8F69-42D8-9601-2E0A22E5B40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E15283-495C-4BDE-93A0-87B0466D587F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103BCD-8F69-42D8-9601-2E0A22E5B40C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103BCD-8F69-42D8-9601-2E0A22E5B40C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103BCD-8F69-42D8-9601-2E0A22E5B40C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103BCD-8F69-42D8-9601-2E0A22E5B40C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103BCD-8F69-42D8-9601-2E0A22E5B40C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103BCD-8F69-42D8-9601-2E0A22E5B40C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103BCD-8F69-42D8-9601-2E0A22E5B40C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103BCD-8F69-42D8-9601-2E0A22E5B40C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103BCD-8F69-42D8-9601-2E0A22E5B40C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103BCD-8F69-42D8-9601-2E0A22E5B40C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103BCD-8F69-42D8-9601-2E0A22E5B40C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103BCD-8F69-42D8-9601-2E0A22E5B40C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103BCD-8F69-42D8-9601-2E0A22E5B40C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103BCD-8F69-42D8-9601-2E0A22E5B40C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E2879-4EF7-4D75-BF14-8D664F2D9FE9}" type="datetimeFigureOut">
              <a:rPr lang="en-US" smtClean="0"/>
              <a:pPr/>
              <a:t>6/17/2010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4513F-31F2-42C8-B35A-B54282B2D9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E2879-4EF7-4D75-BF14-8D664F2D9FE9}" type="datetimeFigureOut">
              <a:rPr lang="en-US" smtClean="0"/>
              <a:pPr/>
              <a:t>6/17/2010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4513F-31F2-42C8-B35A-B54282B2D9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E2879-4EF7-4D75-BF14-8D664F2D9FE9}" type="datetimeFigureOut">
              <a:rPr lang="en-US" smtClean="0"/>
              <a:pPr/>
              <a:t>6/17/2010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4513F-31F2-42C8-B35A-B54282B2D9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E2879-4EF7-4D75-BF14-8D664F2D9FE9}" type="datetimeFigureOut">
              <a:rPr lang="en-US" smtClean="0"/>
              <a:pPr/>
              <a:t>6/17/2010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4513F-31F2-42C8-B35A-B54282B2D9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E2879-4EF7-4D75-BF14-8D664F2D9FE9}" type="datetimeFigureOut">
              <a:rPr lang="en-US" smtClean="0"/>
              <a:pPr/>
              <a:t>6/17/2010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4513F-31F2-42C8-B35A-B54282B2D9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E2879-4EF7-4D75-BF14-8D664F2D9FE9}" type="datetimeFigureOut">
              <a:rPr lang="en-US" smtClean="0"/>
              <a:pPr/>
              <a:t>6/17/2010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4513F-31F2-42C8-B35A-B54282B2D9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E2879-4EF7-4D75-BF14-8D664F2D9FE9}" type="datetimeFigureOut">
              <a:rPr lang="en-US" smtClean="0"/>
              <a:pPr/>
              <a:t>6/17/2010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4513F-31F2-42C8-B35A-B54282B2D9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E2879-4EF7-4D75-BF14-8D664F2D9FE9}" type="datetimeFigureOut">
              <a:rPr lang="en-US" smtClean="0"/>
              <a:pPr/>
              <a:t>6/17/2010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4513F-31F2-42C8-B35A-B54282B2D9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E2879-4EF7-4D75-BF14-8D664F2D9FE9}" type="datetimeFigureOut">
              <a:rPr lang="en-US" smtClean="0"/>
              <a:pPr/>
              <a:t>6/17/2010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4513F-31F2-42C8-B35A-B54282B2D9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E2879-4EF7-4D75-BF14-8D664F2D9FE9}" type="datetimeFigureOut">
              <a:rPr lang="en-US" smtClean="0"/>
              <a:pPr/>
              <a:t>6/17/2010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4513F-31F2-42C8-B35A-B54282B2D9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E2879-4EF7-4D75-BF14-8D664F2D9FE9}" type="datetimeFigureOut">
              <a:rPr lang="en-US" smtClean="0"/>
              <a:pPr/>
              <a:t>6/17/2010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4513F-31F2-42C8-B35A-B54282B2D9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6E2879-4EF7-4D75-BF14-8D664F2D9FE9}" type="datetimeFigureOut">
              <a:rPr lang="en-US" smtClean="0"/>
              <a:pPr/>
              <a:t>6/17/2010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54513F-31F2-42C8-B35A-B54282B2D96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13" Type="http://schemas.openxmlformats.org/officeDocument/2006/relationships/oleObject" Target="../embeddings/oleObject10.bin"/><Relationship Id="rId3" Type="http://schemas.openxmlformats.org/officeDocument/2006/relationships/notesSlide" Target="../notesSlides/notesSlide10.xml"/><Relationship Id="rId7" Type="http://schemas.openxmlformats.org/officeDocument/2006/relationships/oleObject" Target="../embeddings/oleObject4.bin"/><Relationship Id="rId12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11" Type="http://schemas.openxmlformats.org/officeDocument/2006/relationships/oleObject" Target="../embeddings/oleObject8.bin"/><Relationship Id="rId5" Type="http://schemas.openxmlformats.org/officeDocument/2006/relationships/oleObject" Target="../embeddings/oleObject2.bin"/><Relationship Id="rId10" Type="http://schemas.openxmlformats.org/officeDocument/2006/relationships/oleObject" Target="../embeddings/oleObject7.bin"/><Relationship Id="rId4" Type="http://schemas.openxmlformats.org/officeDocument/2006/relationships/oleObject" Target="../embeddings/oleObject1.bin"/><Relationship Id="rId9" Type="http://schemas.openxmlformats.org/officeDocument/2006/relationships/oleObject" Target="../embeddings/oleObject6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5.bin"/><Relationship Id="rId3" Type="http://schemas.openxmlformats.org/officeDocument/2006/relationships/notesSlide" Target="../notesSlides/notesSlide11.xml"/><Relationship Id="rId7" Type="http://schemas.openxmlformats.org/officeDocument/2006/relationships/oleObject" Target="../embeddings/oleObject14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13.bin"/><Relationship Id="rId5" Type="http://schemas.openxmlformats.org/officeDocument/2006/relationships/oleObject" Target="../embeddings/oleObject12.bin"/><Relationship Id="rId4" Type="http://schemas.openxmlformats.org/officeDocument/2006/relationships/oleObject" Target="../embeddings/oleObject11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0.bin"/><Relationship Id="rId13" Type="http://schemas.openxmlformats.org/officeDocument/2006/relationships/oleObject" Target="../embeddings/oleObject25.bin"/><Relationship Id="rId3" Type="http://schemas.openxmlformats.org/officeDocument/2006/relationships/notesSlide" Target="../notesSlides/notesSlide12.xml"/><Relationship Id="rId7" Type="http://schemas.openxmlformats.org/officeDocument/2006/relationships/oleObject" Target="../embeddings/oleObject19.bin"/><Relationship Id="rId12" Type="http://schemas.openxmlformats.org/officeDocument/2006/relationships/oleObject" Target="../embeddings/oleObject24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8.bin"/><Relationship Id="rId11" Type="http://schemas.openxmlformats.org/officeDocument/2006/relationships/oleObject" Target="../embeddings/oleObject23.bin"/><Relationship Id="rId5" Type="http://schemas.openxmlformats.org/officeDocument/2006/relationships/oleObject" Target="../embeddings/oleObject17.bin"/><Relationship Id="rId10" Type="http://schemas.openxmlformats.org/officeDocument/2006/relationships/oleObject" Target="../embeddings/oleObject22.bin"/><Relationship Id="rId4" Type="http://schemas.openxmlformats.org/officeDocument/2006/relationships/oleObject" Target="../embeddings/oleObject16.bin"/><Relationship Id="rId9" Type="http://schemas.openxmlformats.org/officeDocument/2006/relationships/oleObject" Target="../embeddings/oleObject21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0.bin"/><Relationship Id="rId13" Type="http://schemas.openxmlformats.org/officeDocument/2006/relationships/oleObject" Target="../embeddings/oleObject35.bin"/><Relationship Id="rId3" Type="http://schemas.openxmlformats.org/officeDocument/2006/relationships/notesSlide" Target="../notesSlides/notesSlide13.xml"/><Relationship Id="rId7" Type="http://schemas.openxmlformats.org/officeDocument/2006/relationships/oleObject" Target="../embeddings/oleObject29.bin"/><Relationship Id="rId12" Type="http://schemas.openxmlformats.org/officeDocument/2006/relationships/oleObject" Target="../embeddings/oleObject34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28.bin"/><Relationship Id="rId11" Type="http://schemas.openxmlformats.org/officeDocument/2006/relationships/oleObject" Target="../embeddings/oleObject33.bin"/><Relationship Id="rId5" Type="http://schemas.openxmlformats.org/officeDocument/2006/relationships/oleObject" Target="../embeddings/oleObject27.bin"/><Relationship Id="rId10" Type="http://schemas.openxmlformats.org/officeDocument/2006/relationships/oleObject" Target="../embeddings/oleObject32.bin"/><Relationship Id="rId4" Type="http://schemas.openxmlformats.org/officeDocument/2006/relationships/oleObject" Target="../embeddings/oleObject26.bin"/><Relationship Id="rId9" Type="http://schemas.openxmlformats.org/officeDocument/2006/relationships/oleObject" Target="../embeddings/oleObject31.bin"/><Relationship Id="rId14" Type="http://schemas.openxmlformats.org/officeDocument/2006/relationships/oleObject" Target="../embeddings/oleObject36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37.bin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2.bin"/><Relationship Id="rId3" Type="http://schemas.openxmlformats.org/officeDocument/2006/relationships/notesSlide" Target="../notesSlides/notesSlide15.xml"/><Relationship Id="rId7" Type="http://schemas.openxmlformats.org/officeDocument/2006/relationships/oleObject" Target="../embeddings/oleObject41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40.bin"/><Relationship Id="rId5" Type="http://schemas.openxmlformats.org/officeDocument/2006/relationships/oleObject" Target="../embeddings/oleObject39.bin"/><Relationship Id="rId10" Type="http://schemas.openxmlformats.org/officeDocument/2006/relationships/oleObject" Target="../embeddings/oleObject44.bin"/><Relationship Id="rId4" Type="http://schemas.openxmlformats.org/officeDocument/2006/relationships/oleObject" Target="../embeddings/oleObject38.bin"/><Relationship Id="rId9" Type="http://schemas.openxmlformats.org/officeDocument/2006/relationships/oleObject" Target="../embeddings/oleObject43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galileoandeinstein.physics.virginia.edu/142E/varying_I.AVI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galileoandeinstein.physics.virginia.edu/142E/varying_I.AVI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5"/>
            <a:ext cx="6858000" cy="1470025"/>
          </a:xfrm>
        </p:spPr>
        <p:txBody>
          <a:bodyPr>
            <a:normAutofit/>
          </a:bodyPr>
          <a:lstStyle/>
          <a:p>
            <a:r>
              <a:rPr lang="en-US" sz="4000" smtClean="0">
                <a:solidFill>
                  <a:schemeClr val="bg1"/>
                </a:solidFill>
              </a:rPr>
              <a:t>Angular Momentum</a:t>
            </a:r>
            <a:endParaRPr lang="en-US" sz="400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886200"/>
            <a:ext cx="6400800" cy="1752600"/>
          </a:xfrm>
        </p:spPr>
        <p:txBody>
          <a:bodyPr/>
          <a:lstStyle/>
          <a:p>
            <a:r>
              <a:rPr lang="en-US" smtClean="0"/>
              <a:t>Physics 1425 Lecture 21</a:t>
            </a:r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33320" y="6321623"/>
            <a:ext cx="2514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smtClean="0">
                <a:solidFill>
                  <a:srgbClr val="FF0000"/>
                </a:solidFill>
              </a:rPr>
              <a:t>Michael Fowler, UVa </a:t>
            </a:r>
            <a:endParaRPr lang="en-US" sz="140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rgbClr val="FFFF00"/>
                </a:solidFill>
              </a:rPr>
              <a:t>Torque as a Vector</a:t>
            </a:r>
            <a:endParaRPr lang="en-US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610600" cy="5486400"/>
          </a:xfrm>
        </p:spPr>
        <p:txBody>
          <a:bodyPr/>
          <a:lstStyle/>
          <a:p>
            <a:r>
              <a:rPr lang="en-US" smtClean="0"/>
              <a:t>Suppose we have a wheel spinning about a fixed axis: then      always points along the axis—so                       	        points along the axis too.</a:t>
            </a:r>
          </a:p>
          <a:p>
            <a:r>
              <a:rPr lang="en-US" smtClean="0"/>
              <a:t>If we want to write a vector equation</a:t>
            </a:r>
          </a:p>
          <a:p>
            <a:endParaRPr lang="en-US" smtClean="0"/>
          </a:p>
          <a:p>
            <a:pPr>
              <a:buNone/>
            </a:pPr>
            <a:r>
              <a:rPr lang="en-US" smtClean="0"/>
              <a:t>	it’s clear that the vector      is parallel to the vector              : so     </a:t>
            </a:r>
            <a:r>
              <a:rPr lang="en-US" smtClean="0">
                <a:solidFill>
                  <a:srgbClr val="FFFF00"/>
                </a:solidFill>
              </a:rPr>
              <a:t>points along the axis too!</a:t>
            </a:r>
          </a:p>
          <a:p>
            <a:r>
              <a:rPr lang="en-US" smtClean="0">
                <a:solidFill>
                  <a:srgbClr val="FFFF00"/>
                </a:solidFill>
              </a:rPr>
              <a:t>BUT</a:t>
            </a:r>
            <a:r>
              <a:rPr lang="en-US" smtClean="0"/>
              <a:t> this vector    ,  is, remember made of two other vectors: the force      and the place     where it acts!</a:t>
            </a:r>
            <a:endParaRPr lang="en-US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400837" y="1930758"/>
          <a:ext cx="381000" cy="444500"/>
        </p:xfrm>
        <a:graphic>
          <a:graphicData uri="http://schemas.openxmlformats.org/presentationml/2006/ole">
            <p:oleObj spid="_x0000_s1026" name="Equation" r:id="rId4" imgW="152280" imgH="177480" progId="Equation.DSMT4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715854" y="2409005"/>
          <a:ext cx="1277484" cy="483373"/>
        </p:xfrm>
        <a:graphic>
          <a:graphicData uri="http://schemas.openxmlformats.org/presentationml/2006/ole">
            <p:oleObj spid="_x0000_s1027" name="Equation" r:id="rId5" imgW="469800" imgH="177480" progId="Equation.DSMT4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4470400" y="1960563"/>
          <a:ext cx="203200" cy="342900"/>
        </p:xfrm>
        <a:graphic>
          <a:graphicData uri="http://schemas.openxmlformats.org/presentationml/2006/ole">
            <p:oleObj spid="_x0000_s1028" name="Equation" r:id="rId6" imgW="203040" imgH="342720" progId="Equation.DSMT4">
              <p:embed/>
            </p:oleObj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2971800" y="3657600"/>
          <a:ext cx="2628900" cy="342900"/>
        </p:xfrm>
        <a:graphic>
          <a:graphicData uri="http://schemas.openxmlformats.org/presentationml/2006/ole">
            <p:oleObj spid="_x0000_s1029" name="Equation" r:id="rId7" imgW="2628720" imgH="342720" progId="Equation.DSMT4">
              <p:embed/>
            </p:oleObj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4824210" y="4241442"/>
          <a:ext cx="241300" cy="342900"/>
        </p:xfrm>
        <a:graphic>
          <a:graphicData uri="http://schemas.openxmlformats.org/presentationml/2006/ole">
            <p:oleObj spid="_x0000_s1030" name="Equation" r:id="rId8" imgW="241200" imgH="342720" progId="Equation.DSMT4">
              <p:embed/>
            </p:oleObj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1926820" y="4710447"/>
          <a:ext cx="1092200" cy="342900"/>
        </p:xfrm>
        <a:graphic>
          <a:graphicData uri="http://schemas.openxmlformats.org/presentationml/2006/ole">
            <p:oleObj spid="_x0000_s1031" name="Equation" r:id="rId9" imgW="1091880" imgH="342720" progId="Equation.DSMT4">
              <p:embed/>
            </p:oleObj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3783168" y="4721178"/>
          <a:ext cx="241300" cy="342900"/>
        </p:xfrm>
        <a:graphic>
          <a:graphicData uri="http://schemas.openxmlformats.org/presentationml/2006/ole">
            <p:oleObj spid="_x0000_s1032" name="Equation" r:id="rId10" imgW="241200" imgH="342720" progId="Equation.DSMT4">
              <p:embed/>
            </p:oleObj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/>
        </p:nvGraphicFramePr>
        <p:xfrm>
          <a:off x="3402168" y="5292678"/>
          <a:ext cx="241300" cy="342900"/>
        </p:xfrm>
        <a:graphic>
          <a:graphicData uri="http://schemas.openxmlformats.org/presentationml/2006/ole">
            <p:oleObj spid="_x0000_s1033" name="Equation" r:id="rId11" imgW="241200" imgH="342720" progId="Equation.DSMT4">
              <p:embed/>
            </p:oleObj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/>
        </p:nvGraphicFramePr>
        <p:xfrm>
          <a:off x="4738353" y="5724657"/>
          <a:ext cx="317500" cy="406400"/>
        </p:xfrm>
        <a:graphic>
          <a:graphicData uri="http://schemas.openxmlformats.org/presentationml/2006/ole">
            <p:oleObj spid="_x0000_s1034" name="Equation" r:id="rId12" imgW="317160" imgH="406080" progId="Equation.DSMT4">
              <p:embed/>
            </p:oleObj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/>
        </p:nvGraphicFramePr>
        <p:xfrm>
          <a:off x="7506237" y="5765800"/>
          <a:ext cx="228600" cy="330200"/>
        </p:xfrm>
        <a:graphic>
          <a:graphicData uri="http://schemas.openxmlformats.org/presentationml/2006/ole">
            <p:oleObj spid="_x0000_s1035" name="Equation" r:id="rId13" imgW="228600" imgH="33012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mtClean="0">
                <a:solidFill>
                  <a:srgbClr val="FFFF00"/>
                </a:solidFill>
              </a:rPr>
              <a:t>Recalling an Earlier Torque</a:t>
            </a:r>
            <a:endParaRPr lang="en-US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510046"/>
            <a:ext cx="4800600" cy="5347953"/>
          </a:xfrm>
        </p:spPr>
        <p:txBody>
          <a:bodyPr>
            <a:normAutofit/>
          </a:bodyPr>
          <a:lstStyle/>
          <a:p>
            <a:r>
              <a:rPr lang="en-US" smtClean="0">
                <a:solidFill>
                  <a:schemeClr val="bg1"/>
                </a:solidFill>
              </a:rPr>
              <a:t>Only the component of </a:t>
            </a:r>
            <a:r>
              <a:rPr lang="en-US" i="1" smtClean="0">
                <a:solidFill>
                  <a:srgbClr val="FFFF00"/>
                </a:solidFill>
              </a:rPr>
              <a:t>F</a:t>
            </a:r>
            <a:r>
              <a:rPr lang="en-US" smtClean="0">
                <a:solidFill>
                  <a:schemeClr val="bg1"/>
                </a:solidFill>
              </a:rPr>
              <a:t> perpendicular to the arm exerts torque</a:t>
            </a:r>
          </a:p>
          <a:p>
            <a:pPr>
              <a:buNone/>
            </a:pPr>
            <a:r>
              <a:rPr lang="en-US" smtClean="0">
                <a:solidFill>
                  <a:schemeClr val="bg1"/>
                </a:solidFill>
              </a:rPr>
              <a:t>	</a:t>
            </a:r>
          </a:p>
          <a:p>
            <a:r>
              <a:rPr lang="en-US" smtClean="0">
                <a:solidFill>
                  <a:schemeClr val="bg1"/>
                </a:solidFill>
              </a:rPr>
              <a:t>We can see the direction of       is perpendicular to both            	   and towards us. </a:t>
            </a:r>
          </a:p>
          <a:p>
            <a:r>
              <a:rPr lang="en-US" smtClean="0">
                <a:solidFill>
                  <a:schemeClr val="bg1"/>
                </a:solidFill>
              </a:rPr>
              <a:t>We </a:t>
            </a:r>
            <a:r>
              <a:rPr lang="en-US" smtClean="0">
                <a:solidFill>
                  <a:srgbClr val="FFFF00"/>
                </a:solidFill>
              </a:rPr>
              <a:t>define</a:t>
            </a:r>
            <a:r>
              <a:rPr lang="en-US" smtClean="0">
                <a:solidFill>
                  <a:schemeClr val="bg1"/>
                </a:solidFill>
              </a:rPr>
              <a:t> the </a:t>
            </a:r>
            <a:r>
              <a:rPr lang="en-US" smtClean="0">
                <a:solidFill>
                  <a:srgbClr val="FFFF00"/>
                </a:solidFill>
              </a:rPr>
              <a:t>vector cross product </a:t>
            </a:r>
            <a:r>
              <a:rPr lang="en-US" smtClean="0">
                <a:solidFill>
                  <a:schemeClr val="bg1"/>
                </a:solidFill>
              </a:rPr>
              <a:t>                     to have this direction, and magnitude 	        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4038600" cy="4525963"/>
          </a:xfrm>
        </p:spPr>
        <p:txBody>
          <a:bodyPr>
            <a:normAutofit/>
          </a:bodyPr>
          <a:lstStyle/>
          <a:p>
            <a:r>
              <a:rPr lang="en-US" smtClean="0">
                <a:solidFill>
                  <a:schemeClr val="bg2">
                    <a:lumMod val="50000"/>
                  </a:schemeClr>
                </a:solidFill>
              </a:rPr>
              <a:t>Kids on seesaw</a:t>
            </a:r>
            <a:endParaRPr lang="en-US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8452839" y="4013916"/>
            <a:ext cx="76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smtClean="0"/>
              <a:t>F</a:t>
            </a:r>
            <a:endParaRPr lang="en-US" sz="2000" i="1"/>
          </a:p>
        </p:txBody>
      </p:sp>
      <p:graphicFrame>
        <p:nvGraphicFramePr>
          <p:cNvPr id="44" name="Object 43"/>
          <p:cNvGraphicFramePr>
            <a:graphicFrameLocks noChangeAspect="1"/>
          </p:cNvGraphicFramePr>
          <p:nvPr/>
        </p:nvGraphicFramePr>
        <p:xfrm>
          <a:off x="1403350" y="2971800"/>
          <a:ext cx="1866900" cy="355600"/>
        </p:xfrm>
        <a:graphic>
          <a:graphicData uri="http://schemas.openxmlformats.org/presentationml/2006/ole">
            <p:oleObj spid="_x0000_s2050" name="Equation" r:id="rId4" imgW="1866600" imgH="355320" progId="Equation.DSMT4">
              <p:embed/>
            </p:oleObj>
          </a:graphicData>
        </a:graphic>
      </p:graphicFrame>
      <p:grpSp>
        <p:nvGrpSpPr>
          <p:cNvPr id="25" name="Group 24"/>
          <p:cNvGrpSpPr/>
          <p:nvPr/>
        </p:nvGrpSpPr>
        <p:grpSpPr>
          <a:xfrm>
            <a:off x="5257800" y="2590800"/>
            <a:ext cx="3785316" cy="2338590"/>
            <a:chOff x="5257800" y="3733800"/>
            <a:chExt cx="3785316" cy="2338590"/>
          </a:xfrm>
        </p:grpSpPr>
        <p:sp>
          <p:nvSpPr>
            <p:cNvPr id="20" name="TextBox 19"/>
            <p:cNvSpPr txBox="1"/>
            <p:nvPr/>
          </p:nvSpPr>
          <p:spPr>
            <a:xfrm>
              <a:off x="8281116" y="4419600"/>
              <a:ext cx="7620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i="1" smtClean="0">
                  <a:sym typeface="Symbol"/>
                </a:rPr>
                <a:t> </a:t>
              </a:r>
              <a:endParaRPr lang="en-US" sz="2000" i="1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5257800" y="4724400"/>
              <a:ext cx="2743200" cy="76200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Smiley Face 26"/>
            <p:cNvSpPr/>
            <p:nvPr/>
          </p:nvSpPr>
          <p:spPr>
            <a:xfrm>
              <a:off x="7086600" y="4191000"/>
              <a:ext cx="533400" cy="533400"/>
            </a:xfrm>
            <a:prstGeom prst="smileyFac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Isosceles Triangle 28"/>
            <p:cNvSpPr/>
            <p:nvPr/>
          </p:nvSpPr>
          <p:spPr>
            <a:xfrm>
              <a:off x="6324600" y="4776990"/>
              <a:ext cx="679704" cy="1295400"/>
            </a:xfrm>
            <a:prstGeom prst="triangl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1" name="Straight Arrow Connector 30"/>
            <p:cNvCxnSpPr/>
            <p:nvPr/>
          </p:nvCxnSpPr>
          <p:spPr>
            <a:xfrm rot="16440000" flipH="1">
              <a:off x="6857016" y="5221059"/>
              <a:ext cx="1066800" cy="76200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Arrow Connector 31"/>
            <p:cNvCxnSpPr/>
            <p:nvPr/>
          </p:nvCxnSpPr>
          <p:spPr>
            <a:xfrm>
              <a:off x="6629400" y="4114800"/>
              <a:ext cx="1447800" cy="1588"/>
            </a:xfrm>
            <a:prstGeom prst="straightConnector1">
              <a:avLst/>
            </a:prstGeom>
            <a:ln w="31750">
              <a:solidFill>
                <a:schemeClr val="bg1"/>
              </a:solidFill>
              <a:prstDash val="dash"/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Arrow Connector 33"/>
            <p:cNvCxnSpPr/>
            <p:nvPr/>
          </p:nvCxnSpPr>
          <p:spPr>
            <a:xfrm rot="16200000" flipH="1">
              <a:off x="6566688" y="4851650"/>
              <a:ext cx="533399" cy="379783"/>
            </a:xfrm>
            <a:prstGeom prst="straightConnector1">
              <a:avLst/>
            </a:prstGeom>
            <a:ln w="31750">
              <a:solidFill>
                <a:schemeClr val="bg1"/>
              </a:solidFill>
              <a:prstDash val="dash"/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Arrow Connector 34"/>
            <p:cNvCxnSpPr/>
            <p:nvPr/>
          </p:nvCxnSpPr>
          <p:spPr>
            <a:xfrm rot="8820000" flipH="1" flipV="1">
              <a:off x="7913902" y="4440036"/>
              <a:ext cx="1066800" cy="76200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-120000" flipH="1">
              <a:off x="5638800" y="4775379"/>
              <a:ext cx="2362200" cy="1257300"/>
            </a:xfrm>
            <a:prstGeom prst="line">
              <a:avLst/>
            </a:prstGeom>
            <a:ln w="31750">
              <a:solidFill>
                <a:schemeClr val="accent1">
                  <a:lumMod val="60000"/>
                  <a:lumOff val="4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TextBox 39"/>
            <p:cNvSpPr txBox="1"/>
            <p:nvPr/>
          </p:nvSpPr>
          <p:spPr>
            <a:xfrm>
              <a:off x="7242222" y="3733800"/>
              <a:ext cx="7620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i="1" smtClean="0"/>
                <a:t>r</a:t>
              </a:r>
              <a:endParaRPr lang="en-US" sz="2000" i="1"/>
            </a:p>
          </p:txBody>
        </p:sp>
        <p:cxnSp>
          <p:nvCxnSpPr>
            <p:cNvPr id="45" name="Straight Arrow Connector 44"/>
            <p:cNvCxnSpPr/>
            <p:nvPr/>
          </p:nvCxnSpPr>
          <p:spPr>
            <a:xfrm>
              <a:off x="8001000" y="4763037"/>
              <a:ext cx="914400" cy="1588"/>
            </a:xfrm>
            <a:prstGeom prst="straightConnector1">
              <a:avLst/>
            </a:prstGeom>
            <a:ln w="31750">
              <a:solidFill>
                <a:schemeClr val="accent1">
                  <a:lumMod val="40000"/>
                  <a:lumOff val="60000"/>
                </a:schemeClr>
              </a:solidFill>
              <a:prstDash val="dash"/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28" name="Object 27"/>
          <p:cNvGraphicFramePr>
            <a:graphicFrameLocks noChangeAspect="1"/>
          </p:cNvGraphicFramePr>
          <p:nvPr/>
        </p:nvGraphicFramePr>
        <p:xfrm>
          <a:off x="4648200" y="3467100"/>
          <a:ext cx="241300" cy="342900"/>
        </p:xfrm>
        <a:graphic>
          <a:graphicData uri="http://schemas.openxmlformats.org/presentationml/2006/ole">
            <p:oleObj spid="_x0000_s2051" name="Equation" r:id="rId5" imgW="241200" imgH="342720" progId="Equation.DSMT4">
              <p:embed/>
            </p:oleObj>
          </a:graphicData>
        </a:graphic>
      </p:graphicFrame>
      <p:graphicFrame>
        <p:nvGraphicFramePr>
          <p:cNvPr id="30" name="Object 29"/>
          <p:cNvGraphicFramePr>
            <a:graphicFrameLocks noChangeAspect="1"/>
          </p:cNvGraphicFramePr>
          <p:nvPr/>
        </p:nvGraphicFramePr>
        <p:xfrm>
          <a:off x="750195" y="4240368"/>
          <a:ext cx="647700" cy="482600"/>
        </p:xfrm>
        <a:graphic>
          <a:graphicData uri="http://schemas.openxmlformats.org/presentationml/2006/ole">
            <p:oleObj spid="_x0000_s2052" name="Equation" r:id="rId6" imgW="647640" imgH="482400" progId="Equation.DSMT4">
              <p:embed/>
            </p:oleObj>
          </a:graphicData>
        </a:graphic>
      </p:graphicFrame>
      <p:graphicFrame>
        <p:nvGraphicFramePr>
          <p:cNvPr id="33" name="Object 32"/>
          <p:cNvGraphicFramePr>
            <a:graphicFrameLocks noChangeAspect="1"/>
          </p:cNvGraphicFramePr>
          <p:nvPr/>
        </p:nvGraphicFramePr>
        <p:xfrm>
          <a:off x="2057400" y="5180526"/>
          <a:ext cx="1409700" cy="419100"/>
        </p:xfrm>
        <a:graphic>
          <a:graphicData uri="http://schemas.openxmlformats.org/presentationml/2006/ole">
            <p:oleObj spid="_x0000_s2053" name="Equation" r:id="rId7" imgW="1409400" imgH="419040" progId="Equation.DSMT4">
              <p:embed/>
            </p:oleObj>
          </a:graphicData>
        </a:graphic>
      </p:graphicFrame>
      <p:graphicFrame>
        <p:nvGraphicFramePr>
          <p:cNvPr id="36" name="Object 35"/>
          <p:cNvGraphicFramePr>
            <a:graphicFrameLocks noChangeAspect="1"/>
          </p:cNvGraphicFramePr>
          <p:nvPr/>
        </p:nvGraphicFramePr>
        <p:xfrm>
          <a:off x="609600" y="6094926"/>
          <a:ext cx="1270000" cy="355600"/>
        </p:xfrm>
        <a:graphic>
          <a:graphicData uri="http://schemas.openxmlformats.org/presentationml/2006/ole">
            <p:oleObj spid="_x0000_s2054" name="Equation" r:id="rId8" imgW="1269720" imgH="35532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rgbClr val="FFFF00"/>
                </a:solidFill>
              </a:rPr>
              <a:t>More Torque…</a:t>
            </a:r>
            <a:endParaRPr lang="en-US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371600"/>
            <a:ext cx="4114800" cy="5486400"/>
          </a:xfrm>
        </p:spPr>
        <p:txBody>
          <a:bodyPr>
            <a:normAutofit/>
          </a:bodyPr>
          <a:lstStyle/>
          <a:p>
            <a:r>
              <a:rPr lang="en-US" sz="2600" smtClean="0"/>
              <a:t>Expressing the force vector      as a sum of components        (“fperp”)    perpendicular to the lever arm and       parallel to the arm, it’s clear that only       has leverage, that is, torque, about O.               	has magnitude </a:t>
            </a:r>
            <a:r>
              <a:rPr lang="en-US" sz="2600" i="1" smtClean="0"/>
              <a:t>F</a:t>
            </a:r>
            <a:r>
              <a:rPr lang="en-US" sz="2600" smtClean="0"/>
              <a:t>sin</a:t>
            </a:r>
            <a:r>
              <a:rPr lang="en-US" sz="2600" i="1" smtClean="0">
                <a:sym typeface="Symbol"/>
              </a:rPr>
              <a:t></a:t>
            </a:r>
            <a:r>
              <a:rPr lang="en-US" sz="2600" smtClean="0"/>
              <a:t> ,         so </a:t>
            </a:r>
            <a:r>
              <a:rPr lang="el-GR" sz="2600" i="1" smtClean="0"/>
              <a:t>τ</a:t>
            </a:r>
            <a:r>
              <a:rPr lang="en-US" sz="2600" smtClean="0"/>
              <a:t> = </a:t>
            </a:r>
            <a:r>
              <a:rPr lang="en-US" sz="2600" i="1" smtClean="0"/>
              <a:t>rF</a:t>
            </a:r>
            <a:r>
              <a:rPr lang="en-US" sz="2600" smtClean="0"/>
              <a:t>sin</a:t>
            </a:r>
            <a:r>
              <a:rPr lang="en-US" sz="2600" i="1" smtClean="0">
                <a:sym typeface="Symbol"/>
              </a:rPr>
              <a:t> .</a:t>
            </a:r>
          </a:p>
          <a:p>
            <a:r>
              <a:rPr lang="en-US" sz="2600" smtClean="0">
                <a:sym typeface="Symbol"/>
              </a:rPr>
              <a:t>Alternatively, keep      and measure </a:t>
            </a:r>
            <a:r>
              <a:rPr lang="en-US" sz="2600" i="1" smtClean="0">
                <a:sym typeface="Symbol"/>
              </a:rPr>
              <a:t>its</a:t>
            </a:r>
            <a:r>
              <a:rPr lang="en-US" sz="2600" smtClean="0">
                <a:sym typeface="Symbol"/>
              </a:rPr>
              <a:t> lever arm about O:  that’s  </a:t>
            </a:r>
            <a:r>
              <a:rPr lang="en-US" sz="2600" i="1" smtClean="0">
                <a:sym typeface="Symbol"/>
              </a:rPr>
              <a:t>r</a:t>
            </a:r>
            <a:r>
              <a:rPr lang="en-US" sz="2600" smtClean="0">
                <a:sym typeface="Symbol"/>
              </a:rPr>
              <a:t>sin</a:t>
            </a:r>
            <a:r>
              <a:rPr lang="en-US" sz="2600" i="1" smtClean="0">
                <a:sym typeface="Symbol"/>
              </a:rPr>
              <a:t></a:t>
            </a:r>
            <a:r>
              <a:rPr lang="en-US" sz="2600" smtClean="0">
                <a:sym typeface="Symbol"/>
              </a:rPr>
              <a:t>  .</a:t>
            </a:r>
            <a:endParaRPr lang="en-US" sz="260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mtClean="0"/>
              <a:t>x</a:t>
            </a:r>
            <a:endParaRPr lang="en-US"/>
          </a:p>
        </p:txBody>
      </p:sp>
      <p:grpSp>
        <p:nvGrpSpPr>
          <p:cNvPr id="26" name="Group 25"/>
          <p:cNvGrpSpPr/>
          <p:nvPr/>
        </p:nvGrpSpPr>
        <p:grpSpPr>
          <a:xfrm>
            <a:off x="4800600" y="1524000"/>
            <a:ext cx="3197502" cy="1771710"/>
            <a:chOff x="4800600" y="1524000"/>
            <a:chExt cx="3197502" cy="1771710"/>
          </a:xfrm>
        </p:grpSpPr>
        <p:sp>
          <p:nvSpPr>
            <p:cNvPr id="5" name="Oval 4"/>
            <p:cNvSpPr/>
            <p:nvPr/>
          </p:nvSpPr>
          <p:spPr>
            <a:xfrm>
              <a:off x="5181600" y="2667000"/>
              <a:ext cx="152400" cy="1524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5329704" y="2717442"/>
              <a:ext cx="1528296" cy="45719"/>
            </a:xfrm>
            <a:prstGeom prst="rect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" name="Straight Arrow Connector 7"/>
            <p:cNvCxnSpPr>
              <a:stCxn id="6" idx="3"/>
            </p:cNvCxnSpPr>
            <p:nvPr/>
          </p:nvCxnSpPr>
          <p:spPr>
            <a:xfrm flipV="1">
              <a:off x="6858000" y="1600200"/>
              <a:ext cx="1066800" cy="1140102"/>
            </a:xfrm>
            <a:prstGeom prst="straightConnector1">
              <a:avLst/>
            </a:prstGeom>
            <a:ln w="3175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>
              <a:stCxn id="6" idx="3"/>
            </p:cNvCxnSpPr>
            <p:nvPr/>
          </p:nvCxnSpPr>
          <p:spPr>
            <a:xfrm flipV="1">
              <a:off x="6858000" y="1600200"/>
              <a:ext cx="1588" cy="1140102"/>
            </a:xfrm>
            <a:prstGeom prst="straightConnector1">
              <a:avLst/>
            </a:prstGeom>
            <a:ln w="31750">
              <a:solidFill>
                <a:srgbClr val="FF0000"/>
              </a:solidFill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/>
            <p:nvPr/>
          </p:nvCxnSpPr>
          <p:spPr>
            <a:xfrm rot="5400000" flipV="1">
              <a:off x="7427257" y="2172355"/>
              <a:ext cx="1588" cy="1140102"/>
            </a:xfrm>
            <a:prstGeom prst="straightConnector1">
              <a:avLst/>
            </a:prstGeom>
            <a:ln w="31750">
              <a:solidFill>
                <a:srgbClr val="FF0000"/>
              </a:solidFill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4800600" y="2667000"/>
              <a:ext cx="5334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smtClean="0"/>
                <a:t>O</a:t>
              </a:r>
              <a:endParaRPr lang="en-US" sz="2000"/>
            </a:p>
          </p:txBody>
        </p:sp>
        <p:cxnSp>
          <p:nvCxnSpPr>
            <p:cNvPr id="14" name="Straight Arrow Connector 13"/>
            <p:cNvCxnSpPr/>
            <p:nvPr/>
          </p:nvCxnSpPr>
          <p:spPr>
            <a:xfrm>
              <a:off x="5257800" y="2971800"/>
              <a:ext cx="1597302" cy="1588"/>
            </a:xfrm>
            <a:prstGeom prst="straightConnector1">
              <a:avLst/>
            </a:prstGeom>
            <a:ln w="22225">
              <a:solidFill>
                <a:schemeClr val="accent1">
                  <a:lumMod val="20000"/>
                  <a:lumOff val="80000"/>
                </a:schemeClr>
              </a:solidFill>
              <a:prstDash val="dash"/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TextBox 15"/>
            <p:cNvSpPr txBox="1"/>
            <p:nvPr/>
          </p:nvSpPr>
          <p:spPr>
            <a:xfrm>
              <a:off x="5931795" y="2895600"/>
              <a:ext cx="5334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i="1" smtClean="0"/>
                <a:t>r</a:t>
              </a:r>
              <a:endParaRPr lang="en-US" sz="2000" i="1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6983568" y="2387958"/>
              <a:ext cx="5334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i="1" smtClean="0">
                  <a:sym typeface="Symbol"/>
                </a:rPr>
                <a:t></a:t>
              </a:r>
              <a:endParaRPr lang="en-US" sz="2000" i="1"/>
            </a:p>
          </p:txBody>
        </p:sp>
        <p:graphicFrame>
          <p:nvGraphicFramePr>
            <p:cNvPr id="18" name="Object 17"/>
            <p:cNvGraphicFramePr>
              <a:graphicFrameLocks noChangeAspect="1"/>
            </p:cNvGraphicFramePr>
            <p:nvPr/>
          </p:nvGraphicFramePr>
          <p:xfrm>
            <a:off x="7543800" y="1905000"/>
            <a:ext cx="297656" cy="381000"/>
          </p:xfrm>
          <a:graphic>
            <a:graphicData uri="http://schemas.openxmlformats.org/presentationml/2006/ole">
              <p:oleObj spid="_x0000_s50178" name="Equation" r:id="rId4" imgW="317160" imgH="406080" progId="Equation.DSMT4">
                <p:embed/>
              </p:oleObj>
            </a:graphicData>
          </a:graphic>
        </p:graphicFrame>
        <p:graphicFrame>
          <p:nvGraphicFramePr>
            <p:cNvPr id="19" name="Object 18"/>
            <p:cNvGraphicFramePr>
              <a:graphicFrameLocks noChangeAspect="1"/>
            </p:cNvGraphicFramePr>
            <p:nvPr/>
          </p:nvGraphicFramePr>
          <p:xfrm>
            <a:off x="7543800" y="2743200"/>
            <a:ext cx="309563" cy="511175"/>
          </p:xfrm>
          <a:graphic>
            <a:graphicData uri="http://schemas.openxmlformats.org/presentationml/2006/ole">
              <p:oleObj spid="_x0000_s50179" name="Equation" r:id="rId5" imgW="330120" imgH="545760" progId="Equation.DSMT4">
                <p:embed/>
              </p:oleObj>
            </a:graphicData>
          </a:graphic>
        </p:graphicFrame>
        <p:graphicFrame>
          <p:nvGraphicFramePr>
            <p:cNvPr id="20" name="Object 19"/>
            <p:cNvGraphicFramePr>
              <a:graphicFrameLocks noChangeAspect="1"/>
            </p:cNvGraphicFramePr>
            <p:nvPr/>
          </p:nvGraphicFramePr>
          <p:xfrm>
            <a:off x="6451242" y="1524000"/>
            <a:ext cx="381000" cy="476250"/>
          </p:xfrm>
          <a:graphic>
            <a:graphicData uri="http://schemas.openxmlformats.org/presentationml/2006/ole">
              <p:oleObj spid="_x0000_s50180" name="Equation" r:id="rId6" imgW="406080" imgH="507960" progId="Equation.DSMT4">
                <p:embed/>
              </p:oleObj>
            </a:graphicData>
          </a:graphic>
        </p:graphicFrame>
      </p:grpSp>
      <p:graphicFrame>
        <p:nvGraphicFramePr>
          <p:cNvPr id="21" name="Object 20"/>
          <p:cNvGraphicFramePr>
            <a:graphicFrameLocks noChangeAspect="1"/>
          </p:cNvGraphicFramePr>
          <p:nvPr/>
        </p:nvGraphicFramePr>
        <p:xfrm>
          <a:off x="1524000" y="1752600"/>
          <a:ext cx="297656" cy="381000"/>
        </p:xfrm>
        <a:graphic>
          <a:graphicData uri="http://schemas.openxmlformats.org/presentationml/2006/ole">
            <p:oleObj spid="_x0000_s50181" name="Equation" r:id="rId7" imgW="317160" imgH="406080" progId="Equation.DSMT4">
              <p:embed/>
            </p:oleObj>
          </a:graphicData>
        </a:graphic>
      </p:graphicFrame>
      <p:graphicFrame>
        <p:nvGraphicFramePr>
          <p:cNvPr id="22" name="Object 21"/>
          <p:cNvGraphicFramePr>
            <a:graphicFrameLocks noChangeAspect="1"/>
          </p:cNvGraphicFramePr>
          <p:nvPr/>
        </p:nvGraphicFramePr>
        <p:xfrm>
          <a:off x="2362200" y="2190750"/>
          <a:ext cx="381000" cy="476250"/>
        </p:xfrm>
        <a:graphic>
          <a:graphicData uri="http://schemas.openxmlformats.org/presentationml/2006/ole">
            <p:oleObj spid="_x0000_s50182" name="Equation" r:id="rId8" imgW="406080" imgH="507960" progId="Equation.DSMT4">
              <p:embed/>
            </p:oleObj>
          </a:graphicData>
        </a:graphic>
      </p:graphicFrame>
      <p:graphicFrame>
        <p:nvGraphicFramePr>
          <p:cNvPr id="23" name="Object 22"/>
          <p:cNvGraphicFramePr>
            <a:graphicFrameLocks noChangeAspect="1"/>
          </p:cNvGraphicFramePr>
          <p:nvPr/>
        </p:nvGraphicFramePr>
        <p:xfrm>
          <a:off x="1828800" y="2971800"/>
          <a:ext cx="309563" cy="511175"/>
        </p:xfrm>
        <a:graphic>
          <a:graphicData uri="http://schemas.openxmlformats.org/presentationml/2006/ole">
            <p:oleObj spid="_x0000_s50183" name="Equation" r:id="rId9" imgW="330120" imgH="545760" progId="Equation.DSMT4">
              <p:embed/>
            </p:oleObj>
          </a:graphicData>
        </a:graphic>
      </p:graphicFrame>
      <p:graphicFrame>
        <p:nvGraphicFramePr>
          <p:cNvPr id="24" name="Object 23"/>
          <p:cNvGraphicFramePr>
            <a:graphicFrameLocks noChangeAspect="1"/>
          </p:cNvGraphicFramePr>
          <p:nvPr/>
        </p:nvGraphicFramePr>
        <p:xfrm>
          <a:off x="3734874" y="3371313"/>
          <a:ext cx="381000" cy="476250"/>
        </p:xfrm>
        <a:graphic>
          <a:graphicData uri="http://schemas.openxmlformats.org/presentationml/2006/ole">
            <p:oleObj spid="_x0000_s50184" name="Equation" r:id="rId10" imgW="406080" imgH="507960" progId="Equation.DSMT4">
              <p:embed/>
            </p:oleObj>
          </a:graphicData>
        </a:graphic>
      </p:graphicFrame>
      <p:graphicFrame>
        <p:nvGraphicFramePr>
          <p:cNvPr id="25" name="Object 24"/>
          <p:cNvGraphicFramePr>
            <a:graphicFrameLocks noChangeAspect="1"/>
          </p:cNvGraphicFramePr>
          <p:nvPr/>
        </p:nvGraphicFramePr>
        <p:xfrm>
          <a:off x="736242" y="4514313"/>
          <a:ext cx="381000" cy="476250"/>
        </p:xfrm>
        <a:graphic>
          <a:graphicData uri="http://schemas.openxmlformats.org/presentationml/2006/ole">
            <p:oleObj spid="_x0000_s50185" name="Equation" r:id="rId11" imgW="406080" imgH="507960" progId="Equation.DSMT4">
              <p:embed/>
            </p:oleObj>
          </a:graphicData>
        </a:graphic>
      </p:graphicFrame>
      <p:sp>
        <p:nvSpPr>
          <p:cNvPr id="28" name="Oval 27"/>
          <p:cNvSpPr/>
          <p:nvPr/>
        </p:nvSpPr>
        <p:spPr>
          <a:xfrm>
            <a:off x="5105400" y="4800600"/>
            <a:ext cx="152400" cy="152400"/>
          </a:xfrm>
          <a:prstGeom prst="ellipse">
            <a:avLst/>
          </a:prstGeom>
          <a:solidFill>
            <a:schemeClr val="bg1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5253504" y="4851042"/>
            <a:ext cx="1528296" cy="45719"/>
          </a:xfrm>
          <a:prstGeom prst="rect">
            <a:avLst/>
          </a:prstGeom>
          <a:solidFill>
            <a:schemeClr val="tx1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0" name="Straight Arrow Connector 29"/>
          <p:cNvCxnSpPr>
            <a:stCxn id="29" idx="3"/>
          </p:cNvCxnSpPr>
          <p:nvPr/>
        </p:nvCxnSpPr>
        <p:spPr>
          <a:xfrm flipV="1">
            <a:off x="6781800" y="3733800"/>
            <a:ext cx="1066800" cy="1140102"/>
          </a:xfrm>
          <a:prstGeom prst="straightConnector1">
            <a:avLst/>
          </a:prstGeom>
          <a:ln w="317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rot="5400000" flipV="1">
            <a:off x="7351057" y="4305955"/>
            <a:ext cx="1588" cy="1140102"/>
          </a:xfrm>
          <a:prstGeom prst="straightConnector1">
            <a:avLst/>
          </a:prstGeom>
          <a:ln w="31750">
            <a:solidFill>
              <a:schemeClr val="bg2">
                <a:lumMod val="20000"/>
                <a:lumOff val="80000"/>
              </a:schemeClr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4724400" y="4800600"/>
            <a:ext cx="533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smtClean="0"/>
              <a:t>O</a:t>
            </a:r>
            <a:endParaRPr lang="en-US" sz="2000"/>
          </a:p>
        </p:txBody>
      </p:sp>
      <p:cxnSp>
        <p:nvCxnSpPr>
          <p:cNvPr id="34" name="Straight Arrow Connector 33"/>
          <p:cNvCxnSpPr/>
          <p:nvPr/>
        </p:nvCxnSpPr>
        <p:spPr>
          <a:xfrm>
            <a:off x="5181600" y="4648200"/>
            <a:ext cx="1597302" cy="1588"/>
          </a:xfrm>
          <a:prstGeom prst="straightConnector1">
            <a:avLst/>
          </a:prstGeom>
          <a:ln w="22225">
            <a:solidFill>
              <a:schemeClr val="accent1">
                <a:lumMod val="20000"/>
                <a:lumOff val="80000"/>
              </a:schemeClr>
            </a:solidFill>
            <a:prstDash val="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5855595" y="4191000"/>
            <a:ext cx="533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smtClean="0"/>
              <a:t>r</a:t>
            </a:r>
            <a:endParaRPr lang="en-US" sz="2000" i="1"/>
          </a:p>
        </p:txBody>
      </p:sp>
      <p:sp>
        <p:nvSpPr>
          <p:cNvPr id="36" name="TextBox 35"/>
          <p:cNvSpPr txBox="1"/>
          <p:nvPr/>
        </p:nvSpPr>
        <p:spPr>
          <a:xfrm>
            <a:off x="6907368" y="4521558"/>
            <a:ext cx="533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smtClean="0">
                <a:sym typeface="Symbol"/>
              </a:rPr>
              <a:t></a:t>
            </a:r>
            <a:endParaRPr lang="en-US" sz="2000" i="1"/>
          </a:p>
        </p:txBody>
      </p:sp>
      <p:graphicFrame>
        <p:nvGraphicFramePr>
          <p:cNvPr id="37" name="Object 36"/>
          <p:cNvGraphicFramePr>
            <a:graphicFrameLocks noChangeAspect="1"/>
          </p:cNvGraphicFramePr>
          <p:nvPr/>
        </p:nvGraphicFramePr>
        <p:xfrm>
          <a:off x="7467600" y="4038600"/>
          <a:ext cx="297656" cy="381000"/>
        </p:xfrm>
        <a:graphic>
          <a:graphicData uri="http://schemas.openxmlformats.org/presentationml/2006/ole">
            <p:oleObj spid="_x0000_s50186" name="Equation" r:id="rId12" imgW="317160" imgH="406080" progId="Equation.DSMT4">
              <p:embed/>
            </p:oleObj>
          </a:graphicData>
        </a:graphic>
      </p:graphicFrame>
      <p:cxnSp>
        <p:nvCxnSpPr>
          <p:cNvPr id="53" name="Straight Arrow Connector 52"/>
          <p:cNvCxnSpPr/>
          <p:nvPr/>
        </p:nvCxnSpPr>
        <p:spPr>
          <a:xfrm flipV="1">
            <a:off x="5715000" y="4876800"/>
            <a:ext cx="1066800" cy="1140102"/>
          </a:xfrm>
          <a:prstGeom prst="straightConnector1">
            <a:avLst/>
          </a:prstGeom>
          <a:ln w="31750">
            <a:solidFill>
              <a:srgbClr val="FF0000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5181600" y="4876800"/>
            <a:ext cx="838200" cy="762000"/>
          </a:xfrm>
          <a:prstGeom prst="line">
            <a:avLst/>
          </a:prstGeom>
          <a:ln w="22225">
            <a:solidFill>
              <a:schemeClr val="bg2">
                <a:lumMod val="20000"/>
                <a:lumOff val="80000"/>
              </a:schemeClr>
            </a:solidFill>
            <a:prstDash val="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6" name="Object 55"/>
          <p:cNvGraphicFramePr>
            <a:graphicFrameLocks noChangeAspect="1"/>
          </p:cNvGraphicFramePr>
          <p:nvPr/>
        </p:nvGraphicFramePr>
        <p:xfrm>
          <a:off x="3162837" y="5410200"/>
          <a:ext cx="297656" cy="381000"/>
        </p:xfrm>
        <a:graphic>
          <a:graphicData uri="http://schemas.openxmlformats.org/presentationml/2006/ole">
            <p:oleObj spid="_x0000_s50192" name="Equation" r:id="rId13" imgW="317160" imgH="406080" progId="Equation.DSMT4">
              <p:embed/>
            </p:oleObj>
          </a:graphicData>
        </a:graphic>
      </p:graphicFrame>
      <p:sp>
        <p:nvSpPr>
          <p:cNvPr id="57" name="TextBox 56"/>
          <p:cNvSpPr txBox="1"/>
          <p:nvPr/>
        </p:nvSpPr>
        <p:spPr>
          <a:xfrm>
            <a:off x="6250548" y="4837089"/>
            <a:ext cx="533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smtClean="0">
                <a:sym typeface="Symbol"/>
              </a:rPr>
              <a:t></a:t>
            </a:r>
            <a:endParaRPr lang="en-US" sz="2000" i="1"/>
          </a:p>
        </p:txBody>
      </p:sp>
      <p:sp>
        <p:nvSpPr>
          <p:cNvPr id="58" name="TextBox 57"/>
          <p:cNvSpPr txBox="1"/>
          <p:nvPr/>
        </p:nvSpPr>
        <p:spPr>
          <a:xfrm>
            <a:off x="4901484" y="5168721"/>
            <a:ext cx="1066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smtClean="0"/>
              <a:t>r</a:t>
            </a:r>
            <a:r>
              <a:rPr lang="en-US" sz="2000" smtClean="0"/>
              <a:t>sin</a:t>
            </a:r>
            <a:r>
              <a:rPr lang="en-US" sz="2000" i="1" smtClean="0">
                <a:sym typeface="Symbol"/>
              </a:rPr>
              <a:t></a:t>
            </a:r>
            <a:endParaRPr lang="en-US" sz="2000" i="1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>
                <a:solidFill>
                  <a:srgbClr val="FF0000"/>
                </a:solidFill>
              </a:rPr>
              <a:t>Definition:</a:t>
            </a:r>
            <a:r>
              <a:rPr lang="en-US" smtClean="0">
                <a:solidFill>
                  <a:srgbClr val="FFFF00"/>
                </a:solidFill>
              </a:rPr>
              <a:t> The Vector Cross Product</a:t>
            </a:r>
            <a:endParaRPr lang="en-US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5029200"/>
          </a:xfrm>
        </p:spPr>
        <p:txBody>
          <a:bodyPr/>
          <a:lstStyle/>
          <a:p>
            <a:endParaRPr lang="en-US" smtClean="0"/>
          </a:p>
          <a:p>
            <a:r>
              <a:rPr lang="en-US" smtClean="0"/>
              <a:t>The </a:t>
            </a:r>
            <a:r>
              <a:rPr lang="en-US" smtClean="0">
                <a:solidFill>
                  <a:srgbClr val="FF0000"/>
                </a:solidFill>
              </a:rPr>
              <a:t>magnitude</a:t>
            </a:r>
            <a:r>
              <a:rPr lang="en-US" smtClean="0"/>
              <a:t> </a:t>
            </a:r>
            <a:r>
              <a:rPr lang="en-US" i="1" smtClean="0"/>
              <a:t>C</a:t>
            </a:r>
            <a:r>
              <a:rPr lang="en-US" smtClean="0"/>
              <a:t> is  </a:t>
            </a:r>
            <a:r>
              <a:rPr lang="en-US" i="1" smtClean="0"/>
              <a:t>AB</a:t>
            </a:r>
            <a:r>
              <a:rPr lang="en-US" smtClean="0"/>
              <a:t>sin</a:t>
            </a:r>
            <a:r>
              <a:rPr lang="en-US" i="1" smtClean="0">
                <a:sym typeface="Symbol"/>
              </a:rPr>
              <a:t> </a:t>
            </a:r>
            <a:r>
              <a:rPr lang="en-US" smtClean="0">
                <a:sym typeface="Symbol"/>
              </a:rPr>
              <a:t>, where </a:t>
            </a:r>
            <a:r>
              <a:rPr lang="en-US" i="1" smtClean="0">
                <a:sym typeface="Symbol"/>
              </a:rPr>
              <a:t></a:t>
            </a:r>
            <a:r>
              <a:rPr lang="en-US" smtClean="0">
                <a:sym typeface="Symbol"/>
              </a:rPr>
              <a:t>  is the angle between the vectors           .</a:t>
            </a:r>
          </a:p>
          <a:p>
            <a:r>
              <a:rPr lang="en-US" smtClean="0">
                <a:sym typeface="Symbol"/>
              </a:rPr>
              <a:t>The </a:t>
            </a:r>
            <a:r>
              <a:rPr lang="en-US" smtClean="0">
                <a:solidFill>
                  <a:srgbClr val="FF0000"/>
                </a:solidFill>
                <a:sym typeface="Symbol"/>
              </a:rPr>
              <a:t>direction</a:t>
            </a:r>
            <a:r>
              <a:rPr lang="en-US" smtClean="0">
                <a:sym typeface="Symbol"/>
              </a:rPr>
              <a:t> of      is perpendicular to both  and     , and is your right thumb direction if your curling fingers go from    to    . 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mtClean="0">
                <a:solidFill>
                  <a:schemeClr val="bg2">
                    <a:lumMod val="50000"/>
                  </a:schemeClr>
                </a:solidFill>
              </a:rPr>
              <a:t>g</a:t>
            </a:r>
            <a:endParaRPr lang="en-US">
              <a:solidFill>
                <a:schemeClr val="bg2">
                  <a:lumMod val="50000"/>
                </a:schemeClr>
              </a:solidFill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5565893" y="2264865"/>
            <a:ext cx="1977907" cy="2232009"/>
            <a:chOff x="5565893" y="2264865"/>
            <a:chExt cx="1977907" cy="2232009"/>
          </a:xfrm>
        </p:grpSpPr>
        <p:cxnSp>
          <p:nvCxnSpPr>
            <p:cNvPr id="6" name="Straight Arrow Connector 5"/>
            <p:cNvCxnSpPr/>
            <p:nvPr/>
          </p:nvCxnSpPr>
          <p:spPr>
            <a:xfrm>
              <a:off x="5791200" y="4039674"/>
              <a:ext cx="1752600" cy="457200"/>
            </a:xfrm>
            <a:prstGeom prst="straightConnector1">
              <a:avLst/>
            </a:prstGeom>
            <a:ln w="31750">
              <a:solidFill>
                <a:srgbClr val="FFFF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Arrow Connector 6"/>
            <p:cNvCxnSpPr/>
            <p:nvPr/>
          </p:nvCxnSpPr>
          <p:spPr>
            <a:xfrm flipV="1">
              <a:off x="5791200" y="3581400"/>
              <a:ext cx="1752600" cy="457200"/>
            </a:xfrm>
            <a:prstGeom prst="straightConnector1">
              <a:avLst/>
            </a:prstGeom>
            <a:ln w="31750">
              <a:solidFill>
                <a:srgbClr val="FFFF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Arrow Connector 7"/>
            <p:cNvCxnSpPr/>
            <p:nvPr/>
          </p:nvCxnSpPr>
          <p:spPr>
            <a:xfrm rot="-6300000">
              <a:off x="4918193" y="2912565"/>
              <a:ext cx="1752600" cy="457200"/>
            </a:xfrm>
            <a:prstGeom prst="straightConnector1">
              <a:avLst/>
            </a:prstGeom>
            <a:ln w="31750">
              <a:solidFill>
                <a:srgbClr val="FFFF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12" name="Object 11"/>
          <p:cNvGraphicFramePr>
            <a:graphicFrameLocks noChangeAspect="1"/>
          </p:cNvGraphicFramePr>
          <p:nvPr/>
        </p:nvGraphicFramePr>
        <p:xfrm>
          <a:off x="6895563" y="4406721"/>
          <a:ext cx="292100" cy="419100"/>
        </p:xfrm>
        <a:graphic>
          <a:graphicData uri="http://schemas.openxmlformats.org/presentationml/2006/ole">
            <p:oleObj spid="_x0000_s3074" name="Equation" r:id="rId4" imgW="291960" imgH="419040" progId="Equation.DSMT4">
              <p:embed/>
            </p:oleObj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/>
        </p:nvGraphicFramePr>
        <p:xfrm>
          <a:off x="6934200" y="3200400"/>
          <a:ext cx="292100" cy="406400"/>
        </p:xfrm>
        <a:graphic>
          <a:graphicData uri="http://schemas.openxmlformats.org/presentationml/2006/ole">
            <p:oleObj spid="_x0000_s3075" name="Equation" r:id="rId5" imgW="291960" imgH="406080" progId="Equation.DSMT4">
              <p:embed/>
            </p:oleObj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/>
        </p:nvGraphicFramePr>
        <p:xfrm>
          <a:off x="5855595" y="2387958"/>
          <a:ext cx="304800" cy="431800"/>
        </p:xfrm>
        <a:graphic>
          <a:graphicData uri="http://schemas.openxmlformats.org/presentationml/2006/ole">
            <p:oleObj spid="_x0000_s3076" name="Equation" r:id="rId6" imgW="304560" imgH="431640" progId="Equation.DSMT4">
              <p:embed/>
            </p:oleObj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/>
        </p:nvGraphicFramePr>
        <p:xfrm>
          <a:off x="6400800" y="3860800"/>
          <a:ext cx="241300" cy="330200"/>
        </p:xfrm>
        <a:graphic>
          <a:graphicData uri="http://schemas.openxmlformats.org/presentationml/2006/ole">
            <p:oleObj spid="_x0000_s3077" name="Equation" r:id="rId7" imgW="241200" imgH="330120" progId="Equation.DSMT4">
              <p:embed/>
            </p:oleObj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/>
        </p:nvGraphicFramePr>
        <p:xfrm>
          <a:off x="1295399" y="1524000"/>
          <a:ext cx="2010335" cy="584200"/>
        </p:xfrm>
        <a:graphic>
          <a:graphicData uri="http://schemas.openxmlformats.org/presentationml/2006/ole">
            <p:oleObj spid="_x0000_s3078" name="Equation" r:id="rId8" imgW="1485720" imgH="431640" progId="Equation.DSMT4">
              <p:embed/>
            </p:oleObj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/>
        </p:nvGraphicFramePr>
        <p:xfrm>
          <a:off x="2146300" y="3378558"/>
          <a:ext cx="673100" cy="495300"/>
        </p:xfrm>
        <a:graphic>
          <a:graphicData uri="http://schemas.openxmlformats.org/presentationml/2006/ole">
            <p:oleObj spid="_x0000_s3079" name="Equation" r:id="rId9" imgW="672840" imgH="495000" progId="Equation.DSMT4">
              <p:embed/>
            </p:oleObj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/>
        </p:nvGraphicFramePr>
        <p:xfrm>
          <a:off x="3276600" y="3886200"/>
          <a:ext cx="304800" cy="431800"/>
        </p:xfrm>
        <a:graphic>
          <a:graphicData uri="http://schemas.openxmlformats.org/presentationml/2006/ole">
            <p:oleObj spid="_x0000_s3080" name="Equation" r:id="rId10" imgW="304560" imgH="431640" progId="Equation.DSMT4">
              <p:embed/>
            </p:oleObj>
          </a:graphicData>
        </a:graphic>
      </p:graphicFrame>
      <p:graphicFrame>
        <p:nvGraphicFramePr>
          <p:cNvPr id="19" name="Object 18"/>
          <p:cNvGraphicFramePr>
            <a:graphicFrameLocks noChangeAspect="1"/>
          </p:cNvGraphicFramePr>
          <p:nvPr/>
        </p:nvGraphicFramePr>
        <p:xfrm>
          <a:off x="4100847" y="4329447"/>
          <a:ext cx="292100" cy="419100"/>
        </p:xfrm>
        <a:graphic>
          <a:graphicData uri="http://schemas.openxmlformats.org/presentationml/2006/ole">
            <p:oleObj spid="_x0000_s3081" name="Equation" r:id="rId11" imgW="291960" imgH="419040" progId="Equation.DSMT4">
              <p:embed/>
            </p:oleObj>
          </a:graphicData>
        </a:graphic>
      </p:graphicFrame>
      <p:graphicFrame>
        <p:nvGraphicFramePr>
          <p:cNvPr id="20" name="Object 19"/>
          <p:cNvGraphicFramePr>
            <a:graphicFrameLocks noChangeAspect="1"/>
          </p:cNvGraphicFramePr>
          <p:nvPr/>
        </p:nvGraphicFramePr>
        <p:xfrm>
          <a:off x="1536879" y="4774842"/>
          <a:ext cx="292100" cy="406400"/>
        </p:xfrm>
        <a:graphic>
          <a:graphicData uri="http://schemas.openxmlformats.org/presentationml/2006/ole">
            <p:oleObj spid="_x0000_s3082" name="Equation" r:id="rId12" imgW="291960" imgH="406080" progId="Equation.DSMT4">
              <p:embed/>
            </p:oleObj>
          </a:graphicData>
        </a:graphic>
      </p:graphicFrame>
      <p:graphicFrame>
        <p:nvGraphicFramePr>
          <p:cNvPr id="21" name="Object 20"/>
          <p:cNvGraphicFramePr>
            <a:graphicFrameLocks noChangeAspect="1"/>
          </p:cNvGraphicFramePr>
          <p:nvPr/>
        </p:nvGraphicFramePr>
        <p:xfrm>
          <a:off x="4191000" y="5611968"/>
          <a:ext cx="292100" cy="419100"/>
        </p:xfrm>
        <a:graphic>
          <a:graphicData uri="http://schemas.openxmlformats.org/presentationml/2006/ole">
            <p:oleObj spid="_x0000_s3083" name="Equation" r:id="rId13" imgW="291960" imgH="419040" progId="Equation.DSMT4">
              <p:embed/>
            </p:oleObj>
          </a:graphicData>
        </a:graphic>
      </p:graphicFrame>
      <p:graphicFrame>
        <p:nvGraphicFramePr>
          <p:cNvPr id="22" name="Object 21"/>
          <p:cNvGraphicFramePr>
            <a:graphicFrameLocks noChangeAspect="1"/>
          </p:cNvGraphicFramePr>
          <p:nvPr/>
        </p:nvGraphicFramePr>
        <p:xfrm>
          <a:off x="1254615" y="6032679"/>
          <a:ext cx="292100" cy="406400"/>
        </p:xfrm>
        <a:graphic>
          <a:graphicData uri="http://schemas.openxmlformats.org/presentationml/2006/ole">
            <p:oleObj spid="_x0000_s3084" name="Equation" r:id="rId14" imgW="291960" imgH="40608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5162"/>
          </a:xfrm>
        </p:spPr>
        <p:txBody>
          <a:bodyPr>
            <a:normAutofit fontScale="90000"/>
          </a:bodyPr>
          <a:lstStyle/>
          <a:p>
            <a:r>
              <a:rPr lang="en-US" sz="4900" smtClean="0">
                <a:solidFill>
                  <a:srgbClr val="FFFF00"/>
                </a:solidFill>
              </a:rPr>
              <a:t>Clicker Question</a:t>
            </a:r>
            <a:r>
              <a:rPr lang="en-US" smtClean="0"/>
              <a:t/>
            </a:r>
            <a:br>
              <a:rPr lang="en-US" smtClean="0"/>
            </a:br>
            <a:r>
              <a:rPr lang="en-US" sz="4000" smtClean="0"/>
              <a:t>Assume          are </a:t>
            </a:r>
            <a:r>
              <a:rPr lang="en-US" sz="4000" smtClean="0">
                <a:solidFill>
                  <a:srgbClr val="FFFF00"/>
                </a:solidFill>
              </a:rPr>
              <a:t>nonzero</a:t>
            </a:r>
            <a:r>
              <a:rPr lang="en-US" sz="4000" smtClean="0"/>
              <a:t> vectors.</a:t>
            </a:r>
            <a:br>
              <a:rPr lang="en-US" sz="4000" smtClean="0"/>
            </a:br>
            <a:r>
              <a:rPr lang="en-US" sz="4000" smtClean="0"/>
              <a:t>Which pair of statements below is correct?</a:t>
            </a:r>
            <a:endParaRPr lang="en-US" sz="40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840163"/>
          </a:xfrm>
        </p:spPr>
        <p:txBody>
          <a:bodyPr/>
          <a:lstStyle/>
          <a:p>
            <a:pPr marL="514350" indent="-514350">
              <a:buAutoNum type="alphaUcPeriod"/>
            </a:pPr>
            <a:r>
              <a:rPr lang="en-US" smtClean="0"/>
              <a:t>The cross product depends on the order of the factors, and since both vectors are nonzero, it can never be zero.</a:t>
            </a:r>
          </a:p>
          <a:p>
            <a:pPr marL="514350" indent="-514350">
              <a:buAutoNum type="alphaUcPeriod"/>
            </a:pPr>
            <a:r>
              <a:rPr lang="en-US" smtClean="0"/>
              <a:t>Depends on order , can be zero.</a:t>
            </a:r>
          </a:p>
          <a:p>
            <a:pPr marL="514350" indent="-514350">
              <a:buAutoNum type="alphaUcPeriod"/>
            </a:pPr>
            <a:r>
              <a:rPr lang="en-US" smtClean="0"/>
              <a:t>Doesn’t depend on order, cannot be zero.</a:t>
            </a:r>
          </a:p>
          <a:p>
            <a:pPr marL="514350" indent="-514350">
              <a:buAutoNum type="alphaUcPeriod"/>
            </a:pPr>
            <a:r>
              <a:rPr lang="en-US" smtClean="0"/>
              <a:t>Doesn’tg depend on order, can be zero.</a:t>
            </a:r>
            <a:endParaRPr lang="en-US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944968" y="979869"/>
          <a:ext cx="838200" cy="616789"/>
        </p:xfrm>
        <a:graphic>
          <a:graphicData uri="http://schemas.openxmlformats.org/presentationml/2006/ole">
            <p:oleObj spid="_x0000_s37890" name="Equation" r:id="rId4" imgW="672840" imgH="49500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534400" cy="1143000"/>
          </a:xfrm>
        </p:spPr>
        <p:txBody>
          <a:bodyPr>
            <a:normAutofit fontScale="90000"/>
          </a:bodyPr>
          <a:lstStyle/>
          <a:p>
            <a:r>
              <a:rPr lang="en-US" smtClean="0">
                <a:solidFill>
                  <a:srgbClr val="FFFF00"/>
                </a:solidFill>
              </a:rPr>
              <a:t>The Vector Cross Product in Components</a:t>
            </a:r>
            <a:endParaRPr lang="en-US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5029200"/>
          </a:xfrm>
        </p:spPr>
        <p:txBody>
          <a:bodyPr>
            <a:normAutofit/>
          </a:bodyPr>
          <a:lstStyle/>
          <a:p>
            <a:r>
              <a:rPr lang="en-US" smtClean="0"/>
              <a:t>Recall we defined the unit vectors                 pointing along the </a:t>
            </a:r>
            <a:r>
              <a:rPr lang="en-US" i="1" smtClean="0"/>
              <a:t>x</a:t>
            </a:r>
            <a:r>
              <a:rPr lang="en-US" smtClean="0"/>
              <a:t>, </a:t>
            </a:r>
            <a:r>
              <a:rPr lang="en-US" i="1" smtClean="0"/>
              <a:t>y</a:t>
            </a:r>
            <a:r>
              <a:rPr lang="en-US" smtClean="0"/>
              <a:t>, </a:t>
            </a:r>
            <a:r>
              <a:rPr lang="en-US" i="1" smtClean="0"/>
              <a:t>z</a:t>
            </a:r>
            <a:r>
              <a:rPr lang="en-US" smtClean="0"/>
              <a:t> axes respectively, and a vector can be expressed as                                      </a:t>
            </a:r>
          </a:p>
          <a:p>
            <a:r>
              <a:rPr lang="en-US" smtClean="0"/>
              <a:t>Now</a:t>
            </a:r>
          </a:p>
          <a:p>
            <a:r>
              <a:rPr lang="en-US" smtClean="0"/>
              <a:t>So  </a:t>
            </a:r>
          </a:p>
          <a:p>
            <a:pPr>
              <a:buNone/>
            </a:pPr>
            <a:r>
              <a:rPr lang="en-US" smtClean="0"/>
              <a:t>                                  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mtClean="0">
                <a:solidFill>
                  <a:schemeClr val="bg2">
                    <a:lumMod val="50000"/>
                  </a:schemeClr>
                </a:solidFill>
              </a:rPr>
              <a:t>g</a:t>
            </a:r>
            <a:endParaRPr lang="en-US">
              <a:solidFill>
                <a:schemeClr val="bg2">
                  <a:lumMod val="50000"/>
                </a:schemeClr>
              </a:solidFill>
            </a:endParaRPr>
          </a:p>
        </p:txBody>
      </p:sp>
      <p:grpSp>
        <p:nvGrpSpPr>
          <p:cNvPr id="26" name="Group 25"/>
          <p:cNvGrpSpPr/>
          <p:nvPr/>
        </p:nvGrpSpPr>
        <p:grpSpPr>
          <a:xfrm>
            <a:off x="5794493" y="1553665"/>
            <a:ext cx="1977907" cy="2561135"/>
            <a:chOff x="5565893" y="2264865"/>
            <a:chExt cx="1977907" cy="2561135"/>
          </a:xfrm>
        </p:grpSpPr>
        <p:grpSp>
          <p:nvGrpSpPr>
            <p:cNvPr id="5" name="Group 10"/>
            <p:cNvGrpSpPr/>
            <p:nvPr/>
          </p:nvGrpSpPr>
          <p:grpSpPr>
            <a:xfrm>
              <a:off x="5565893" y="2264865"/>
              <a:ext cx="1977907" cy="2232009"/>
              <a:chOff x="5565893" y="2264865"/>
              <a:chExt cx="1977907" cy="2232009"/>
            </a:xfrm>
          </p:grpSpPr>
          <p:cxnSp>
            <p:nvCxnSpPr>
              <p:cNvPr id="6" name="Straight Arrow Connector 5"/>
              <p:cNvCxnSpPr/>
              <p:nvPr/>
            </p:nvCxnSpPr>
            <p:spPr>
              <a:xfrm>
                <a:off x="5791200" y="4039674"/>
                <a:ext cx="1752600" cy="457200"/>
              </a:xfrm>
              <a:prstGeom prst="straightConnector1">
                <a:avLst/>
              </a:prstGeom>
              <a:ln w="31750">
                <a:solidFill>
                  <a:srgbClr val="FFFF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" name="Straight Arrow Connector 6"/>
              <p:cNvCxnSpPr/>
              <p:nvPr/>
            </p:nvCxnSpPr>
            <p:spPr>
              <a:xfrm flipV="1">
                <a:off x="5791200" y="3581400"/>
                <a:ext cx="1752600" cy="457200"/>
              </a:xfrm>
              <a:prstGeom prst="straightConnector1">
                <a:avLst/>
              </a:prstGeom>
              <a:ln w="31750">
                <a:solidFill>
                  <a:srgbClr val="FFFF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Straight Arrow Connector 7"/>
              <p:cNvCxnSpPr/>
              <p:nvPr/>
            </p:nvCxnSpPr>
            <p:spPr>
              <a:xfrm rot="-6300000">
                <a:off x="4918193" y="2912565"/>
                <a:ext cx="1752600" cy="457200"/>
              </a:xfrm>
              <a:prstGeom prst="straightConnector1">
                <a:avLst/>
              </a:prstGeom>
              <a:ln w="31750">
                <a:solidFill>
                  <a:srgbClr val="FFFF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aphicFrame>
          <p:nvGraphicFramePr>
            <p:cNvPr id="12" name="Object 11"/>
            <p:cNvGraphicFramePr>
              <a:graphicFrameLocks noChangeAspect="1"/>
            </p:cNvGraphicFramePr>
            <p:nvPr/>
          </p:nvGraphicFramePr>
          <p:xfrm>
            <a:off x="6953250" y="4406900"/>
            <a:ext cx="177800" cy="419100"/>
          </p:xfrm>
          <a:graphic>
            <a:graphicData uri="http://schemas.openxmlformats.org/presentationml/2006/ole">
              <p:oleObj spid="_x0000_s38914" name="Equation" r:id="rId4" imgW="177480" imgH="419040" progId="Equation.DSMT4">
                <p:embed/>
              </p:oleObj>
            </a:graphicData>
          </a:graphic>
        </p:graphicFrame>
        <p:graphicFrame>
          <p:nvGraphicFramePr>
            <p:cNvPr id="13" name="Object 12"/>
            <p:cNvGraphicFramePr>
              <a:graphicFrameLocks noChangeAspect="1"/>
            </p:cNvGraphicFramePr>
            <p:nvPr/>
          </p:nvGraphicFramePr>
          <p:xfrm>
            <a:off x="6965950" y="3155950"/>
            <a:ext cx="228600" cy="495300"/>
          </p:xfrm>
          <a:graphic>
            <a:graphicData uri="http://schemas.openxmlformats.org/presentationml/2006/ole">
              <p:oleObj spid="_x0000_s38915" name="Equation" r:id="rId5" imgW="228600" imgH="495000" progId="Equation.DSMT4">
                <p:embed/>
              </p:oleObj>
            </a:graphicData>
          </a:graphic>
        </p:graphicFrame>
        <p:graphicFrame>
          <p:nvGraphicFramePr>
            <p:cNvPr id="14" name="Object 13"/>
            <p:cNvGraphicFramePr>
              <a:graphicFrameLocks noChangeAspect="1"/>
            </p:cNvGraphicFramePr>
            <p:nvPr/>
          </p:nvGraphicFramePr>
          <p:xfrm>
            <a:off x="5888038" y="2381250"/>
            <a:ext cx="241300" cy="444500"/>
          </p:xfrm>
          <a:graphic>
            <a:graphicData uri="http://schemas.openxmlformats.org/presentationml/2006/ole">
              <p:oleObj spid="_x0000_s38916" name="Equation" r:id="rId6" imgW="241200" imgH="444240" progId="Equation.DSMT4">
                <p:embed/>
              </p:oleObj>
            </a:graphicData>
          </a:graphic>
        </p:graphicFrame>
      </p:grpSp>
      <p:graphicFrame>
        <p:nvGraphicFramePr>
          <p:cNvPr id="19" name="Object 18"/>
          <p:cNvGraphicFramePr>
            <a:graphicFrameLocks noChangeAspect="1"/>
          </p:cNvGraphicFramePr>
          <p:nvPr/>
        </p:nvGraphicFramePr>
        <p:xfrm>
          <a:off x="1447800" y="3733800"/>
          <a:ext cx="2997200" cy="584200"/>
        </p:xfrm>
        <a:graphic>
          <a:graphicData uri="http://schemas.openxmlformats.org/presentationml/2006/ole">
            <p:oleObj spid="_x0000_s38921" name="Equation" r:id="rId7" imgW="2997000" imgH="583920" progId="Equation.DSMT4">
              <p:embed/>
            </p:oleObj>
          </a:graphicData>
        </a:graphic>
      </p:graphicFrame>
      <p:graphicFrame>
        <p:nvGraphicFramePr>
          <p:cNvPr id="23" name="Object 22"/>
          <p:cNvGraphicFramePr>
            <a:graphicFrameLocks noChangeAspect="1"/>
          </p:cNvGraphicFramePr>
          <p:nvPr/>
        </p:nvGraphicFramePr>
        <p:xfrm>
          <a:off x="2793642" y="2032537"/>
          <a:ext cx="838200" cy="520700"/>
        </p:xfrm>
        <a:graphic>
          <a:graphicData uri="http://schemas.openxmlformats.org/presentationml/2006/ole">
            <p:oleObj spid="_x0000_s38925" name="Equation" r:id="rId8" imgW="838080" imgH="520560" progId="Equation.DSMT4">
              <p:embed/>
            </p:oleObj>
          </a:graphicData>
        </a:graphic>
      </p:graphicFrame>
      <p:graphicFrame>
        <p:nvGraphicFramePr>
          <p:cNvPr id="24" name="Object 23"/>
          <p:cNvGraphicFramePr>
            <a:graphicFrameLocks noChangeAspect="1"/>
          </p:cNvGraphicFramePr>
          <p:nvPr/>
        </p:nvGraphicFramePr>
        <p:xfrm>
          <a:off x="1917700" y="4419600"/>
          <a:ext cx="4864100" cy="533400"/>
        </p:xfrm>
        <a:graphic>
          <a:graphicData uri="http://schemas.openxmlformats.org/presentationml/2006/ole">
            <p:oleObj spid="_x0000_s38926" name="Equation" r:id="rId9" imgW="4863960" imgH="533160" progId="Equation.DSMT4">
              <p:embed/>
            </p:oleObj>
          </a:graphicData>
        </a:graphic>
      </p:graphicFrame>
      <p:graphicFrame>
        <p:nvGraphicFramePr>
          <p:cNvPr id="25" name="Object 24"/>
          <p:cNvGraphicFramePr>
            <a:graphicFrameLocks noChangeAspect="1"/>
          </p:cNvGraphicFramePr>
          <p:nvPr/>
        </p:nvGraphicFramePr>
        <p:xfrm>
          <a:off x="1473200" y="5194300"/>
          <a:ext cx="6756400" cy="1435100"/>
        </p:xfrm>
        <a:graphic>
          <a:graphicData uri="http://schemas.openxmlformats.org/presentationml/2006/ole">
            <p:oleObj spid="_x0000_s38927" name="Equation" r:id="rId10" imgW="6756120" imgH="143496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rgbClr val="FFFF00"/>
                </a:solidFill>
              </a:rPr>
              <a:t>A New Look for </a:t>
            </a:r>
            <a:r>
              <a:rPr lang="el-GR" i="1" smtClean="0">
                <a:solidFill>
                  <a:srgbClr val="FFFF00"/>
                </a:solidFill>
              </a:rPr>
              <a:t>τ</a:t>
            </a:r>
            <a:r>
              <a:rPr lang="en-US" smtClean="0">
                <a:solidFill>
                  <a:srgbClr val="FFFF00"/>
                </a:solidFill>
              </a:rPr>
              <a:t> = </a:t>
            </a:r>
            <a:r>
              <a:rPr lang="en-US" i="1" smtClean="0">
                <a:solidFill>
                  <a:srgbClr val="FFFF00"/>
                </a:solidFill>
              </a:rPr>
              <a:t>I</a:t>
            </a:r>
            <a:r>
              <a:rPr lang="el-GR" i="1" smtClean="0">
                <a:solidFill>
                  <a:srgbClr val="FFFF00"/>
                </a:solidFill>
              </a:rPr>
              <a:t>α</a:t>
            </a:r>
            <a:endParaRPr lang="en-US" i="1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We’ve seen how </a:t>
            </a:r>
            <a:r>
              <a:rPr lang="el-GR" i="1" smtClean="0"/>
              <a:t>τ</a:t>
            </a:r>
            <a:r>
              <a:rPr lang="en-US" smtClean="0"/>
              <a:t> = </a:t>
            </a:r>
            <a:r>
              <a:rPr lang="en-US" i="1" smtClean="0"/>
              <a:t>I</a:t>
            </a:r>
            <a:r>
              <a:rPr lang="el-GR" i="1" smtClean="0"/>
              <a:t>α</a:t>
            </a:r>
            <a:r>
              <a:rPr lang="en-US" i="1" smtClean="0"/>
              <a:t> </a:t>
            </a:r>
            <a:r>
              <a:rPr lang="en-US" smtClean="0"/>
              <a:t>works for a body rotating about a </a:t>
            </a:r>
            <a:r>
              <a:rPr lang="en-US" smtClean="0">
                <a:solidFill>
                  <a:srgbClr val="FFFF00"/>
                </a:solidFill>
              </a:rPr>
              <a:t>fixed axis</a:t>
            </a:r>
            <a:r>
              <a:rPr lang="en-US" i="1" smtClean="0"/>
              <a:t>.</a:t>
            </a:r>
          </a:p>
          <a:p>
            <a:r>
              <a:rPr lang="el-GR" i="1" u="sng" smtClean="0"/>
              <a:t>τ</a:t>
            </a:r>
            <a:r>
              <a:rPr lang="en-US" u="sng" smtClean="0"/>
              <a:t> = </a:t>
            </a:r>
            <a:r>
              <a:rPr lang="en-US" i="1" u="sng" smtClean="0"/>
              <a:t>I</a:t>
            </a:r>
            <a:r>
              <a:rPr lang="el-GR" i="1" u="sng" smtClean="0"/>
              <a:t>α</a:t>
            </a:r>
            <a:r>
              <a:rPr lang="en-US" i="1" u="sng" smtClean="0"/>
              <a:t> i</a:t>
            </a:r>
            <a:r>
              <a:rPr lang="en-US" u="sng" smtClean="0"/>
              <a:t>s not true in general</a:t>
            </a:r>
            <a:r>
              <a:rPr lang="en-US" smtClean="0"/>
              <a:t> if the axis of rotation is </a:t>
            </a:r>
            <a:r>
              <a:rPr lang="en-US" i="1" smtClean="0"/>
              <a:t>itself</a:t>
            </a:r>
            <a:r>
              <a:rPr lang="en-US" smtClean="0"/>
              <a:t> accelerating</a:t>
            </a:r>
          </a:p>
          <a:p>
            <a:r>
              <a:rPr lang="en-US" smtClean="0">
                <a:solidFill>
                  <a:srgbClr val="FFFF00"/>
                </a:solidFill>
              </a:rPr>
              <a:t>BUT it IS true if the axis is through the CM, and isn’t changing direction!</a:t>
            </a:r>
          </a:p>
          <a:p>
            <a:r>
              <a:rPr lang="en-US" smtClean="0"/>
              <a:t>This is quite tricky to prove—it’s in the book</a:t>
            </a:r>
          </a:p>
          <a:p>
            <a:r>
              <a:rPr lang="en-US" smtClean="0"/>
              <a:t>And  </a:t>
            </a:r>
            <a:r>
              <a:rPr lang="el-GR" i="1" smtClean="0">
                <a:solidFill>
                  <a:srgbClr val="FFFF00"/>
                </a:solidFill>
              </a:rPr>
              <a:t>τ</a:t>
            </a:r>
            <a:r>
              <a:rPr lang="en-US" baseline="-25000" smtClean="0">
                <a:solidFill>
                  <a:srgbClr val="FFFF00"/>
                </a:solidFill>
              </a:rPr>
              <a:t>CM</a:t>
            </a:r>
            <a:r>
              <a:rPr lang="en-US" smtClean="0">
                <a:solidFill>
                  <a:srgbClr val="FFFF00"/>
                </a:solidFill>
              </a:rPr>
              <a:t> = </a:t>
            </a:r>
            <a:r>
              <a:rPr lang="en-US" i="1" smtClean="0">
                <a:solidFill>
                  <a:srgbClr val="FFFF00"/>
                </a:solidFill>
              </a:rPr>
              <a:t>I</a:t>
            </a:r>
            <a:r>
              <a:rPr lang="en-US" baseline="-25000" smtClean="0">
                <a:solidFill>
                  <a:srgbClr val="FFFF00"/>
                </a:solidFill>
              </a:rPr>
              <a:t>CM</a:t>
            </a:r>
            <a:r>
              <a:rPr lang="el-GR" i="1" smtClean="0">
                <a:solidFill>
                  <a:srgbClr val="FFFF00"/>
                </a:solidFill>
              </a:rPr>
              <a:t>α</a:t>
            </a:r>
            <a:r>
              <a:rPr lang="en-US" baseline="-25000" smtClean="0">
                <a:solidFill>
                  <a:srgbClr val="FFFF00"/>
                </a:solidFill>
              </a:rPr>
              <a:t>CM</a:t>
            </a:r>
            <a:r>
              <a:rPr lang="en-US" i="1" smtClean="0">
                <a:solidFill>
                  <a:srgbClr val="FFFF00"/>
                </a:solidFill>
              </a:rPr>
              <a:t>  </a:t>
            </a:r>
            <a:r>
              <a:rPr lang="en-US" smtClean="0"/>
              <a:t>is often useful, as we’ll see.</a:t>
            </a:r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1676400" y="5410200"/>
            <a:ext cx="2133600" cy="685800"/>
          </a:xfrm>
          <a:prstGeom prst="rect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9067800" cy="1219200"/>
          </a:xfrm>
        </p:spPr>
        <p:txBody>
          <a:bodyPr>
            <a:normAutofit/>
          </a:bodyPr>
          <a:lstStyle/>
          <a:p>
            <a:r>
              <a:rPr lang="en-US" u="sng" smtClean="0">
                <a:solidFill>
                  <a:srgbClr val="FFFF00"/>
                </a:solidFill>
              </a:rPr>
              <a:t>Forces</a:t>
            </a:r>
            <a:r>
              <a:rPr lang="en-US" smtClean="0">
                <a:solidFill>
                  <a:srgbClr val="FFFF00"/>
                </a:solidFill>
              </a:rPr>
              <a:t> on Hoop Rolling Down Ramp</a:t>
            </a:r>
            <a:endParaRPr lang="en-US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143000"/>
            <a:ext cx="4419600" cy="5715000"/>
          </a:xfrm>
        </p:spPr>
        <p:txBody>
          <a:bodyPr>
            <a:normAutofit/>
          </a:bodyPr>
          <a:lstStyle/>
          <a:p>
            <a:r>
              <a:rPr lang="en-US" sz="2400" smtClean="0"/>
              <a:t>Take no slipping, so </a:t>
            </a:r>
          </a:p>
          <a:p>
            <a:pPr>
              <a:buNone/>
            </a:pPr>
            <a:r>
              <a:rPr lang="en-US" sz="2400" i="1" smtClean="0">
                <a:solidFill>
                  <a:srgbClr val="FFFF00"/>
                </a:solidFill>
              </a:rPr>
              <a:t>        	    v</a:t>
            </a:r>
            <a:r>
              <a:rPr lang="en-US" sz="2400" smtClean="0">
                <a:solidFill>
                  <a:srgbClr val="FFFF00"/>
                </a:solidFill>
              </a:rPr>
              <a:t> = </a:t>
            </a:r>
            <a:r>
              <a:rPr lang="en-US" sz="2400" i="1" smtClean="0">
                <a:solidFill>
                  <a:srgbClr val="FFFF00"/>
                </a:solidFill>
              </a:rPr>
              <a:t>R</a:t>
            </a:r>
            <a:r>
              <a:rPr lang="el-GR" sz="2400" i="1" smtClean="0">
                <a:solidFill>
                  <a:srgbClr val="FFFF00"/>
                </a:solidFill>
              </a:rPr>
              <a:t>ω</a:t>
            </a:r>
            <a:r>
              <a:rPr lang="en-US" sz="2400" i="1" smtClean="0">
                <a:solidFill>
                  <a:srgbClr val="FFFF00"/>
                </a:solidFill>
              </a:rPr>
              <a:t>,  a = R</a:t>
            </a:r>
            <a:r>
              <a:rPr lang="el-GR" sz="2400" i="1" smtClean="0">
                <a:solidFill>
                  <a:srgbClr val="FFFF00"/>
                </a:solidFill>
              </a:rPr>
              <a:t>α</a:t>
            </a:r>
            <a:endParaRPr lang="en-US" sz="2400" i="1" smtClean="0">
              <a:solidFill>
                <a:srgbClr val="FFFF00"/>
              </a:solidFill>
            </a:endParaRPr>
          </a:p>
          <a:p>
            <a:r>
              <a:rPr lang="en-US" sz="2400" smtClean="0">
                <a:solidFill>
                  <a:schemeClr val="bg1"/>
                </a:solidFill>
              </a:rPr>
              <a:t>Translational accn</a:t>
            </a:r>
            <a:r>
              <a:rPr lang="en-US" sz="2400" i="1" smtClean="0">
                <a:solidFill>
                  <a:schemeClr val="bg1"/>
                </a:solidFill>
              </a:rPr>
              <a:t> </a:t>
            </a:r>
            <a:r>
              <a:rPr lang="en-US" sz="2400" i="1" smtClean="0">
                <a:solidFill>
                  <a:srgbClr val="FFFF00"/>
                </a:solidFill>
              </a:rPr>
              <a:t>F</a:t>
            </a:r>
            <a:r>
              <a:rPr lang="en-US" sz="2400" smtClean="0">
                <a:solidFill>
                  <a:srgbClr val="FFFF00"/>
                </a:solidFill>
              </a:rPr>
              <a:t> = </a:t>
            </a:r>
            <a:r>
              <a:rPr lang="en-US" sz="2400" i="1" smtClean="0">
                <a:solidFill>
                  <a:srgbClr val="FFFF00"/>
                </a:solidFill>
              </a:rPr>
              <a:t>ma</a:t>
            </a:r>
            <a:r>
              <a:rPr lang="en-US" sz="2400" smtClean="0">
                <a:solidFill>
                  <a:schemeClr val="bg1"/>
                </a:solidFill>
              </a:rPr>
              <a:t>:</a:t>
            </a:r>
          </a:p>
          <a:p>
            <a:pPr>
              <a:buNone/>
            </a:pPr>
            <a:r>
              <a:rPr lang="en-US" sz="2400" smtClean="0">
                <a:solidFill>
                  <a:schemeClr val="bg1"/>
                </a:solidFill>
              </a:rPr>
              <a:t>		  </a:t>
            </a:r>
            <a:r>
              <a:rPr lang="en-US" sz="2400" i="1" smtClean="0">
                <a:solidFill>
                  <a:srgbClr val="FFFF00"/>
                </a:solidFill>
              </a:rPr>
              <a:t>mg</a:t>
            </a:r>
            <a:r>
              <a:rPr lang="en-US" sz="2400" smtClean="0">
                <a:solidFill>
                  <a:srgbClr val="FFFF00"/>
                </a:solidFill>
              </a:rPr>
              <a:t>sin</a:t>
            </a:r>
            <a:r>
              <a:rPr lang="en-US" sz="2400" i="1" smtClean="0">
                <a:solidFill>
                  <a:srgbClr val="FFFF00"/>
                </a:solidFill>
                <a:sym typeface="Symbol"/>
              </a:rPr>
              <a:t></a:t>
            </a:r>
            <a:r>
              <a:rPr lang="en-US" sz="2400" smtClean="0">
                <a:solidFill>
                  <a:srgbClr val="FFFF00"/>
                </a:solidFill>
                <a:sym typeface="Symbol"/>
              </a:rPr>
              <a:t> - </a:t>
            </a:r>
            <a:r>
              <a:rPr lang="en-US" sz="2400" i="1" smtClean="0">
                <a:solidFill>
                  <a:srgbClr val="FFFF00"/>
                </a:solidFill>
                <a:sym typeface="Symbol"/>
              </a:rPr>
              <a:t>F</a:t>
            </a:r>
            <a:r>
              <a:rPr lang="en-US" sz="2400" i="1" baseline="-25000" smtClean="0">
                <a:solidFill>
                  <a:srgbClr val="FFFF00"/>
                </a:solidFill>
                <a:sym typeface="Symbol"/>
              </a:rPr>
              <a:t>fr</a:t>
            </a:r>
            <a:r>
              <a:rPr lang="en-US" sz="2400" smtClean="0">
                <a:solidFill>
                  <a:srgbClr val="FFFF00"/>
                </a:solidFill>
                <a:sym typeface="Symbol"/>
              </a:rPr>
              <a:t> = </a:t>
            </a:r>
            <a:r>
              <a:rPr lang="en-US" sz="2400" i="1" smtClean="0">
                <a:solidFill>
                  <a:srgbClr val="FFFF00"/>
                </a:solidFill>
                <a:sym typeface="Symbol"/>
              </a:rPr>
              <a:t>ma</a:t>
            </a:r>
          </a:p>
          <a:p>
            <a:r>
              <a:rPr lang="en-US" sz="2400" smtClean="0">
                <a:solidFill>
                  <a:schemeClr val="bg1"/>
                </a:solidFill>
              </a:rPr>
              <a:t>Rotational</a:t>
            </a:r>
            <a:r>
              <a:rPr lang="en-US" sz="2400" i="1" smtClean="0">
                <a:solidFill>
                  <a:schemeClr val="bg1"/>
                </a:solidFill>
              </a:rPr>
              <a:t>  </a:t>
            </a:r>
            <a:r>
              <a:rPr lang="en-US" sz="2400" smtClean="0">
                <a:solidFill>
                  <a:schemeClr val="bg1"/>
                </a:solidFill>
              </a:rPr>
              <a:t>accn</a:t>
            </a:r>
            <a:r>
              <a:rPr lang="en-US" sz="2400" i="1" smtClean="0">
                <a:solidFill>
                  <a:schemeClr val="bg1"/>
                </a:solidFill>
              </a:rPr>
              <a:t>  </a:t>
            </a:r>
            <a:r>
              <a:rPr lang="el-GR" sz="2400" i="1" smtClean="0">
                <a:solidFill>
                  <a:srgbClr val="FFFF00"/>
                </a:solidFill>
              </a:rPr>
              <a:t>τ</a:t>
            </a:r>
            <a:r>
              <a:rPr lang="en-US" sz="2400" baseline="-25000" smtClean="0">
                <a:solidFill>
                  <a:srgbClr val="FFFF00"/>
                </a:solidFill>
              </a:rPr>
              <a:t>CM</a:t>
            </a:r>
            <a:r>
              <a:rPr lang="en-US" sz="2400" smtClean="0">
                <a:solidFill>
                  <a:srgbClr val="FFFF00"/>
                </a:solidFill>
              </a:rPr>
              <a:t> = </a:t>
            </a:r>
            <a:r>
              <a:rPr lang="en-US" sz="2400" i="1" smtClean="0">
                <a:solidFill>
                  <a:srgbClr val="FFFF00"/>
                </a:solidFill>
              </a:rPr>
              <a:t>I</a:t>
            </a:r>
            <a:r>
              <a:rPr lang="en-US" sz="2400" baseline="-25000" smtClean="0">
                <a:solidFill>
                  <a:srgbClr val="FFFF00"/>
                </a:solidFill>
              </a:rPr>
              <a:t>CM</a:t>
            </a:r>
            <a:r>
              <a:rPr lang="el-GR" sz="2400" i="1" smtClean="0">
                <a:solidFill>
                  <a:srgbClr val="FFFF00"/>
                </a:solidFill>
              </a:rPr>
              <a:t>α</a:t>
            </a:r>
            <a:r>
              <a:rPr lang="en-US" sz="2400" baseline="-25000" smtClean="0">
                <a:solidFill>
                  <a:srgbClr val="FFFF00"/>
                </a:solidFill>
              </a:rPr>
              <a:t>CM</a:t>
            </a:r>
            <a:r>
              <a:rPr lang="en-US" sz="2400" smtClean="0">
                <a:solidFill>
                  <a:schemeClr val="bg1"/>
                </a:solidFill>
              </a:rPr>
              <a:t>: </a:t>
            </a:r>
          </a:p>
          <a:p>
            <a:pPr>
              <a:buNone/>
            </a:pPr>
            <a:r>
              <a:rPr lang="en-US" sz="2400" i="1" smtClean="0">
                <a:solidFill>
                  <a:schemeClr val="bg1"/>
                </a:solidFill>
              </a:rPr>
              <a:t>		   </a:t>
            </a:r>
            <a:r>
              <a:rPr lang="en-US" sz="2400" i="1" smtClean="0">
                <a:solidFill>
                  <a:srgbClr val="FFFF00"/>
                </a:solidFill>
              </a:rPr>
              <a:t>F</a:t>
            </a:r>
            <a:r>
              <a:rPr lang="en-US" sz="2400" i="1" baseline="-25000" smtClean="0">
                <a:solidFill>
                  <a:srgbClr val="FFFF00"/>
                </a:solidFill>
              </a:rPr>
              <a:t>fr</a:t>
            </a:r>
            <a:r>
              <a:rPr lang="en-US" sz="2400" i="1" smtClean="0">
                <a:solidFill>
                  <a:srgbClr val="FFFF00"/>
                </a:solidFill>
              </a:rPr>
              <a:t>R = mR</a:t>
            </a:r>
            <a:r>
              <a:rPr lang="en-US" sz="2400" baseline="30000" smtClean="0">
                <a:solidFill>
                  <a:srgbClr val="FFFF00"/>
                </a:solidFill>
              </a:rPr>
              <a:t>2</a:t>
            </a:r>
            <a:r>
              <a:rPr lang="el-GR" sz="2400" i="1" smtClean="0">
                <a:solidFill>
                  <a:srgbClr val="FFFF00"/>
                </a:solidFill>
              </a:rPr>
              <a:t>α</a:t>
            </a:r>
            <a:r>
              <a:rPr lang="en-US" sz="2400" i="1" smtClean="0">
                <a:solidFill>
                  <a:srgbClr val="FFFF00"/>
                </a:solidFill>
              </a:rPr>
              <a:t> = mRa</a:t>
            </a:r>
          </a:p>
          <a:p>
            <a:pPr>
              <a:buNone/>
            </a:pPr>
            <a:r>
              <a:rPr lang="en-US" sz="2400" smtClean="0">
                <a:solidFill>
                  <a:schemeClr val="bg1"/>
                </a:solidFill>
              </a:rPr>
              <a:t>	so</a:t>
            </a:r>
            <a:r>
              <a:rPr lang="en-US" sz="2400" i="1" smtClean="0">
                <a:solidFill>
                  <a:srgbClr val="FFFF00"/>
                </a:solidFill>
              </a:rPr>
              <a:t> F</a:t>
            </a:r>
            <a:r>
              <a:rPr lang="en-US" sz="2400" i="1" baseline="-25000" smtClean="0">
                <a:solidFill>
                  <a:srgbClr val="FFFF00"/>
                </a:solidFill>
              </a:rPr>
              <a:t>fr</a:t>
            </a:r>
            <a:r>
              <a:rPr lang="en-US" sz="2400" i="1" smtClean="0">
                <a:solidFill>
                  <a:srgbClr val="FFFF00"/>
                </a:solidFill>
              </a:rPr>
              <a:t> = ma </a:t>
            </a:r>
            <a:r>
              <a:rPr lang="en-US" sz="2400" smtClean="0">
                <a:solidFill>
                  <a:schemeClr val="bg1"/>
                </a:solidFill>
              </a:rPr>
              <a:t>and</a:t>
            </a:r>
            <a:r>
              <a:rPr lang="en-US" sz="2400" i="1" smtClean="0">
                <a:solidFill>
                  <a:srgbClr val="FFFF00"/>
                </a:solidFill>
              </a:rPr>
              <a:t> </a:t>
            </a:r>
          </a:p>
          <a:p>
            <a:pPr>
              <a:buNone/>
            </a:pPr>
            <a:r>
              <a:rPr lang="en-US" sz="2400" i="1" smtClean="0">
                <a:solidFill>
                  <a:srgbClr val="FFFF00"/>
                </a:solidFill>
              </a:rPr>
              <a:t>	          mg</a:t>
            </a:r>
            <a:r>
              <a:rPr lang="en-US" sz="2400" smtClean="0">
                <a:solidFill>
                  <a:srgbClr val="FFFF00"/>
                </a:solidFill>
              </a:rPr>
              <a:t>sin</a:t>
            </a:r>
            <a:r>
              <a:rPr lang="en-US" sz="2400" i="1" smtClean="0">
                <a:solidFill>
                  <a:srgbClr val="FFFF00"/>
                </a:solidFill>
                <a:sym typeface="Symbol"/>
              </a:rPr>
              <a:t></a:t>
            </a:r>
            <a:r>
              <a:rPr lang="en-US" sz="2400" smtClean="0">
                <a:solidFill>
                  <a:srgbClr val="FFFF00"/>
                </a:solidFill>
                <a:sym typeface="Symbol"/>
              </a:rPr>
              <a:t>  = 2</a:t>
            </a:r>
            <a:r>
              <a:rPr lang="en-US" sz="2400" i="1" smtClean="0">
                <a:solidFill>
                  <a:srgbClr val="FFFF00"/>
                </a:solidFill>
                <a:sym typeface="Symbol"/>
              </a:rPr>
              <a:t>ma,</a:t>
            </a:r>
          </a:p>
          <a:p>
            <a:r>
              <a:rPr lang="en-US" sz="2400" i="1" smtClean="0">
                <a:solidFill>
                  <a:srgbClr val="FFFF00"/>
                </a:solidFill>
              </a:rPr>
              <a:t>a = </a:t>
            </a:r>
            <a:r>
              <a:rPr lang="en-US" sz="2400" smtClean="0">
                <a:solidFill>
                  <a:srgbClr val="FFFF00"/>
                </a:solidFill>
              </a:rPr>
              <a:t>(</a:t>
            </a:r>
            <a:r>
              <a:rPr lang="en-US" sz="2400" i="1" smtClean="0">
                <a:solidFill>
                  <a:srgbClr val="FFFF00"/>
                </a:solidFill>
              </a:rPr>
              <a:t>g</a:t>
            </a:r>
            <a:r>
              <a:rPr lang="en-US" sz="2400" smtClean="0">
                <a:solidFill>
                  <a:srgbClr val="FFFF00"/>
                </a:solidFill>
              </a:rPr>
              <a:t>sin</a:t>
            </a:r>
            <a:r>
              <a:rPr lang="en-US" sz="2400" i="1" smtClean="0">
                <a:solidFill>
                  <a:srgbClr val="FFFF00"/>
                </a:solidFill>
                <a:sym typeface="Symbol"/>
              </a:rPr>
              <a:t> </a:t>
            </a:r>
            <a:r>
              <a:rPr lang="en-US" sz="2400" smtClean="0">
                <a:solidFill>
                  <a:srgbClr val="FFFF00"/>
                </a:solidFill>
                <a:sym typeface="Symbol"/>
              </a:rPr>
              <a:t>)/2:  </a:t>
            </a:r>
          </a:p>
          <a:p>
            <a:pPr>
              <a:buNone/>
            </a:pPr>
            <a:r>
              <a:rPr lang="en-US" sz="2400" smtClean="0">
                <a:solidFill>
                  <a:schemeClr val="bg1"/>
                </a:solidFill>
                <a:sym typeface="Symbol"/>
              </a:rPr>
              <a:t>	the acceleration is </a:t>
            </a:r>
            <a:r>
              <a:rPr lang="en-US" sz="2400" smtClean="0">
                <a:solidFill>
                  <a:srgbClr val="FFFF00"/>
                </a:solidFill>
                <a:sym typeface="Symbol"/>
              </a:rPr>
              <a:t>one-half</a:t>
            </a:r>
            <a:r>
              <a:rPr lang="en-US" sz="2400" smtClean="0">
                <a:solidFill>
                  <a:schemeClr val="bg1"/>
                </a:solidFill>
                <a:sym typeface="Symbol"/>
              </a:rPr>
              <a:t> that of a sliding frictionless </a:t>
            </a:r>
            <a:r>
              <a:rPr lang="en-US" sz="2400" i="1" smtClean="0">
                <a:solidFill>
                  <a:schemeClr val="bg1"/>
                </a:solidFill>
                <a:sym typeface="Symbol"/>
              </a:rPr>
              <a:t>block—and independent of mass or radius</a:t>
            </a:r>
            <a:r>
              <a:rPr lang="en-US" sz="2400" smtClean="0">
                <a:solidFill>
                  <a:schemeClr val="bg1"/>
                </a:solidFill>
                <a:sym typeface="Symbol"/>
              </a:rPr>
              <a:t>.</a:t>
            </a:r>
            <a:endParaRPr lang="en-US" sz="2400" smtClean="0">
              <a:solidFill>
                <a:schemeClr val="bg1"/>
              </a:solidFill>
            </a:endParaRPr>
          </a:p>
          <a:p>
            <a:endParaRPr lang="en-US" sz="2400" i="1">
              <a:solidFill>
                <a:srgbClr val="FFFF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mtClean="0">
                <a:solidFill>
                  <a:schemeClr val="bg2">
                    <a:lumMod val="50000"/>
                  </a:schemeClr>
                </a:solidFill>
              </a:rPr>
              <a:t>x</a:t>
            </a:r>
            <a:endParaRPr lang="en-US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" name="Right Triangle 4"/>
          <p:cNvSpPr/>
          <p:nvPr/>
        </p:nvSpPr>
        <p:spPr>
          <a:xfrm>
            <a:off x="4500563" y="2819400"/>
            <a:ext cx="3886200" cy="990600"/>
          </a:xfrm>
          <a:prstGeom prst="rtTriangle">
            <a:avLst/>
          </a:prstGeom>
          <a:solidFill>
            <a:srgbClr val="800000"/>
          </a:solidFill>
          <a:ln w="9525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5570109" y="1432437"/>
            <a:ext cx="1828800" cy="1828800"/>
          </a:xfrm>
          <a:prstGeom prst="ellipse">
            <a:avLst/>
          </a:prstGeom>
          <a:noFill/>
          <a:ln w="635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Arrow Connector 13"/>
          <p:cNvCxnSpPr/>
          <p:nvPr/>
        </p:nvCxnSpPr>
        <p:spPr>
          <a:xfrm rot="-180000">
            <a:off x="6494101" y="2360872"/>
            <a:ext cx="1735499" cy="534728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7467600" y="2343090"/>
            <a:ext cx="1600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smtClean="0"/>
              <a:t>mg</a:t>
            </a:r>
            <a:r>
              <a:rPr lang="en-US" sz="2000" smtClean="0"/>
              <a:t>sin</a:t>
            </a:r>
            <a:r>
              <a:rPr lang="en-US" sz="2000" i="1" smtClean="0">
                <a:sym typeface="Symbol"/>
              </a:rPr>
              <a:t></a:t>
            </a:r>
            <a:endParaRPr lang="en-US" sz="2000" i="1"/>
          </a:p>
        </p:txBody>
      </p:sp>
      <p:cxnSp>
        <p:nvCxnSpPr>
          <p:cNvPr id="10" name="Straight Arrow Connector 9"/>
          <p:cNvCxnSpPr/>
          <p:nvPr/>
        </p:nvCxnSpPr>
        <p:spPr>
          <a:xfrm rot="10440000">
            <a:off x="5230899" y="2951156"/>
            <a:ext cx="990600" cy="357390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5486400" y="3048000"/>
            <a:ext cx="533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smtClean="0"/>
              <a:t>F</a:t>
            </a:r>
            <a:r>
              <a:rPr lang="en-US" sz="2000" i="1" baseline="-25000" smtClean="0"/>
              <a:t>fr</a:t>
            </a:r>
            <a:endParaRPr lang="en-US" sz="2000" i="1" baseline="-25000"/>
          </a:p>
        </p:txBody>
      </p:sp>
      <p:sp>
        <p:nvSpPr>
          <p:cNvPr id="13" name="TextBox 12"/>
          <p:cNvSpPr txBox="1"/>
          <p:nvPr/>
        </p:nvSpPr>
        <p:spPr>
          <a:xfrm>
            <a:off x="4876800" y="4343400"/>
            <a:ext cx="3657600" cy="1938992"/>
          </a:xfrm>
          <a:prstGeom prst="rect">
            <a:avLst/>
          </a:prstGeom>
          <a:noFill/>
          <a:ln w="2222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smtClean="0"/>
              <a:t>The </a:t>
            </a:r>
            <a:r>
              <a:rPr lang="en-US" sz="2000" smtClean="0">
                <a:solidFill>
                  <a:srgbClr val="FFFF00"/>
                </a:solidFill>
              </a:rPr>
              <a:t>only</a:t>
            </a:r>
            <a:r>
              <a:rPr lang="en-US" sz="2000" smtClean="0"/>
              <a:t> force having torque about the center of the hoop (its CM) is the </a:t>
            </a:r>
            <a:r>
              <a:rPr lang="en-US" sz="2000" smtClean="0">
                <a:solidFill>
                  <a:srgbClr val="FFFF00"/>
                </a:solidFill>
              </a:rPr>
              <a:t>frictional force</a:t>
            </a:r>
            <a:r>
              <a:rPr lang="en-US" sz="2000" smtClean="0"/>
              <a:t>: the total gravitational force and the normal force both act through the center.</a:t>
            </a:r>
            <a:endParaRPr lang="en-US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9067800" cy="1219200"/>
          </a:xfrm>
        </p:spPr>
        <p:txBody>
          <a:bodyPr>
            <a:normAutofit/>
          </a:bodyPr>
          <a:lstStyle/>
          <a:p>
            <a:r>
              <a:rPr lang="en-US" smtClean="0">
                <a:solidFill>
                  <a:srgbClr val="FFFF00"/>
                </a:solidFill>
              </a:rPr>
              <a:t>Yet </a:t>
            </a:r>
            <a:r>
              <a:rPr lang="en-US" i="1" smtClean="0">
                <a:solidFill>
                  <a:srgbClr val="FFFF00"/>
                </a:solidFill>
              </a:rPr>
              <a:t>Another</a:t>
            </a:r>
            <a:r>
              <a:rPr lang="en-US" smtClean="0">
                <a:solidFill>
                  <a:srgbClr val="FFFF00"/>
                </a:solidFill>
              </a:rPr>
              <a:t> Look at That Hoop… </a:t>
            </a:r>
            <a:endParaRPr lang="en-US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143000"/>
            <a:ext cx="4419600" cy="5715000"/>
          </a:xfrm>
        </p:spPr>
        <p:txBody>
          <a:bodyPr>
            <a:normAutofit/>
          </a:bodyPr>
          <a:lstStyle/>
          <a:p>
            <a:r>
              <a:rPr lang="en-US" sz="2400" smtClean="0"/>
              <a:t>Take no slipping, so </a:t>
            </a:r>
          </a:p>
          <a:p>
            <a:pPr>
              <a:buNone/>
            </a:pPr>
            <a:r>
              <a:rPr lang="en-US" sz="2400" i="1" smtClean="0">
                <a:solidFill>
                  <a:srgbClr val="FFFF00"/>
                </a:solidFill>
              </a:rPr>
              <a:t>        	    v</a:t>
            </a:r>
            <a:r>
              <a:rPr lang="en-US" sz="2400" smtClean="0">
                <a:solidFill>
                  <a:srgbClr val="FFFF00"/>
                </a:solidFill>
              </a:rPr>
              <a:t> = </a:t>
            </a:r>
            <a:r>
              <a:rPr lang="en-US" sz="2400" i="1" smtClean="0">
                <a:solidFill>
                  <a:srgbClr val="FFFF00"/>
                </a:solidFill>
              </a:rPr>
              <a:t>R</a:t>
            </a:r>
            <a:r>
              <a:rPr lang="el-GR" sz="2400" i="1" smtClean="0">
                <a:solidFill>
                  <a:srgbClr val="FFFF00"/>
                </a:solidFill>
              </a:rPr>
              <a:t>ω</a:t>
            </a:r>
            <a:r>
              <a:rPr lang="en-US" sz="2400" i="1" smtClean="0">
                <a:solidFill>
                  <a:srgbClr val="FFFF00"/>
                </a:solidFill>
              </a:rPr>
              <a:t>,  a = R</a:t>
            </a:r>
            <a:r>
              <a:rPr lang="el-GR" sz="2400" i="1" smtClean="0">
                <a:solidFill>
                  <a:srgbClr val="FFFF00"/>
                </a:solidFill>
              </a:rPr>
              <a:t>α</a:t>
            </a:r>
            <a:endParaRPr lang="en-US" sz="2400" i="1" smtClean="0">
              <a:solidFill>
                <a:srgbClr val="FFFF00"/>
              </a:solidFill>
            </a:endParaRPr>
          </a:p>
          <a:p>
            <a:r>
              <a:rPr lang="en-US" sz="2400" smtClean="0">
                <a:solidFill>
                  <a:schemeClr val="bg1"/>
                </a:solidFill>
              </a:rPr>
              <a:t>Since there’s no slipping</a:t>
            </a:r>
            <a:r>
              <a:rPr lang="en-US" sz="2400" smtClean="0">
                <a:solidFill>
                  <a:srgbClr val="FFFF00"/>
                </a:solidFill>
              </a:rPr>
              <a:t>,  the point on the hoop in contact with the ramp is momentarily at rest</a:t>
            </a:r>
            <a:r>
              <a:rPr lang="en-US" sz="2400" smtClean="0">
                <a:solidFill>
                  <a:schemeClr val="bg1"/>
                </a:solidFill>
              </a:rPr>
              <a:t>, and the hoop is rotating </a:t>
            </a:r>
            <a:r>
              <a:rPr lang="en-US" sz="2400" i="1" smtClean="0">
                <a:solidFill>
                  <a:schemeClr val="bg1"/>
                </a:solidFill>
              </a:rPr>
              <a:t>about that point</a:t>
            </a:r>
            <a:r>
              <a:rPr lang="en-US" sz="2400" smtClean="0">
                <a:solidFill>
                  <a:schemeClr val="bg1"/>
                </a:solidFill>
              </a:rPr>
              <a:t>.</a:t>
            </a:r>
          </a:p>
          <a:p>
            <a:r>
              <a:rPr lang="en-US" sz="2400" smtClean="0">
                <a:solidFill>
                  <a:schemeClr val="bg1"/>
                </a:solidFill>
              </a:rPr>
              <a:t>The only torque about that point is gravity—</a:t>
            </a:r>
            <a:r>
              <a:rPr lang="el-GR" sz="2400" i="1" smtClean="0">
                <a:solidFill>
                  <a:schemeClr val="bg1"/>
                </a:solidFill>
              </a:rPr>
              <a:t>τ</a:t>
            </a:r>
            <a:r>
              <a:rPr lang="en-US" sz="2400" smtClean="0">
                <a:solidFill>
                  <a:schemeClr val="bg1"/>
                </a:solidFill>
              </a:rPr>
              <a:t> = </a:t>
            </a:r>
            <a:r>
              <a:rPr lang="en-US" sz="2400" i="1" smtClean="0">
                <a:solidFill>
                  <a:schemeClr val="bg1"/>
                </a:solidFill>
              </a:rPr>
              <a:t>mgR</a:t>
            </a:r>
            <a:r>
              <a:rPr lang="en-US" sz="2400" smtClean="0">
                <a:solidFill>
                  <a:schemeClr val="bg1"/>
                </a:solidFill>
              </a:rPr>
              <a:t>sin</a:t>
            </a:r>
            <a:r>
              <a:rPr lang="en-US" sz="2400" i="1" smtClean="0">
                <a:solidFill>
                  <a:schemeClr val="bg1"/>
                </a:solidFill>
                <a:sym typeface="Symbol"/>
              </a:rPr>
              <a:t></a:t>
            </a:r>
          </a:p>
          <a:p>
            <a:r>
              <a:rPr lang="en-US" sz="2400" smtClean="0">
                <a:solidFill>
                  <a:schemeClr val="bg1"/>
                </a:solidFill>
                <a:sym typeface="Symbol"/>
              </a:rPr>
              <a:t>The </a:t>
            </a:r>
            <a:r>
              <a:rPr lang="en-US" sz="2400" smtClean="0">
                <a:solidFill>
                  <a:srgbClr val="FFFF00"/>
                </a:solidFill>
                <a:sym typeface="Symbol"/>
              </a:rPr>
              <a:t>moment of inertia about that point</a:t>
            </a:r>
            <a:r>
              <a:rPr lang="en-US" sz="2400" smtClean="0">
                <a:solidFill>
                  <a:schemeClr val="bg1"/>
                </a:solidFill>
                <a:sym typeface="Symbol"/>
              </a:rPr>
              <a:t>, from the parallel axis theorem, is </a:t>
            </a:r>
            <a:r>
              <a:rPr lang="en-US" sz="2400" i="1" smtClean="0">
                <a:solidFill>
                  <a:schemeClr val="bg1"/>
                </a:solidFill>
                <a:sym typeface="Symbol"/>
              </a:rPr>
              <a:t>I</a:t>
            </a:r>
            <a:r>
              <a:rPr lang="en-US" sz="2400" baseline="-25000" smtClean="0">
                <a:solidFill>
                  <a:schemeClr val="bg1"/>
                </a:solidFill>
                <a:sym typeface="Symbol"/>
              </a:rPr>
              <a:t>CM</a:t>
            </a:r>
            <a:r>
              <a:rPr lang="en-US" sz="2400" smtClean="0">
                <a:solidFill>
                  <a:schemeClr val="bg1"/>
                </a:solidFill>
                <a:sym typeface="Symbol"/>
              </a:rPr>
              <a:t> + </a:t>
            </a:r>
            <a:r>
              <a:rPr lang="en-US" sz="2400" i="1" smtClean="0">
                <a:solidFill>
                  <a:schemeClr val="bg1"/>
                </a:solidFill>
                <a:sym typeface="Symbol"/>
              </a:rPr>
              <a:t>mR</a:t>
            </a:r>
            <a:r>
              <a:rPr lang="en-US" sz="2400" baseline="30000" smtClean="0">
                <a:solidFill>
                  <a:schemeClr val="bg1"/>
                </a:solidFill>
                <a:sym typeface="Symbol"/>
              </a:rPr>
              <a:t>2</a:t>
            </a:r>
            <a:r>
              <a:rPr lang="en-US" sz="2400" smtClean="0">
                <a:solidFill>
                  <a:schemeClr val="bg1"/>
                </a:solidFill>
                <a:sym typeface="Symbol"/>
              </a:rPr>
              <a:t>= </a:t>
            </a:r>
            <a:r>
              <a:rPr lang="en-US" sz="2400" smtClean="0">
                <a:solidFill>
                  <a:srgbClr val="FFFF00"/>
                </a:solidFill>
                <a:sym typeface="Symbol"/>
              </a:rPr>
              <a:t>2</a:t>
            </a:r>
            <a:r>
              <a:rPr lang="en-US" sz="2400" i="1" smtClean="0">
                <a:solidFill>
                  <a:srgbClr val="FFFF00"/>
                </a:solidFill>
                <a:sym typeface="Symbol"/>
              </a:rPr>
              <a:t>mR</a:t>
            </a:r>
            <a:r>
              <a:rPr lang="en-US" sz="2400" baseline="30000" smtClean="0">
                <a:solidFill>
                  <a:srgbClr val="FFFF00"/>
                </a:solidFill>
                <a:sym typeface="Symbol"/>
              </a:rPr>
              <a:t>2</a:t>
            </a:r>
            <a:r>
              <a:rPr lang="en-US" sz="2400" smtClean="0">
                <a:solidFill>
                  <a:schemeClr val="bg1"/>
                </a:solidFill>
                <a:sym typeface="Symbol"/>
              </a:rPr>
              <a:t>, so </a:t>
            </a:r>
            <a:r>
              <a:rPr lang="en-US" sz="2400" i="1" smtClean="0">
                <a:solidFill>
                  <a:schemeClr val="bg1"/>
                </a:solidFill>
              </a:rPr>
              <a:t>mgR</a:t>
            </a:r>
            <a:r>
              <a:rPr lang="en-US" sz="2400" smtClean="0">
                <a:solidFill>
                  <a:schemeClr val="bg1"/>
                </a:solidFill>
              </a:rPr>
              <a:t>sin</a:t>
            </a:r>
            <a:r>
              <a:rPr lang="en-US" sz="2400" i="1" smtClean="0">
                <a:solidFill>
                  <a:schemeClr val="bg1"/>
                </a:solidFill>
                <a:sym typeface="Symbol"/>
              </a:rPr>
              <a:t>  </a:t>
            </a:r>
            <a:r>
              <a:rPr lang="en-US" sz="2400" smtClean="0">
                <a:solidFill>
                  <a:schemeClr val="bg1"/>
                </a:solidFill>
                <a:sym typeface="Symbol"/>
              </a:rPr>
              <a:t>= 2</a:t>
            </a:r>
            <a:r>
              <a:rPr lang="en-US" sz="2400" i="1" smtClean="0">
                <a:solidFill>
                  <a:schemeClr val="bg1"/>
                </a:solidFill>
                <a:sym typeface="Symbol"/>
              </a:rPr>
              <a:t>mR</a:t>
            </a:r>
            <a:r>
              <a:rPr lang="en-US" sz="2400" baseline="30000" smtClean="0">
                <a:solidFill>
                  <a:schemeClr val="bg1"/>
                </a:solidFill>
                <a:sym typeface="Symbol"/>
              </a:rPr>
              <a:t>2</a:t>
            </a:r>
            <a:r>
              <a:rPr lang="en-US" sz="2400" smtClean="0">
                <a:solidFill>
                  <a:schemeClr val="bg1"/>
                </a:solidFill>
                <a:sym typeface="Symbol"/>
              </a:rPr>
              <a:t>α, and </a:t>
            </a:r>
            <a:r>
              <a:rPr lang="en-US" sz="2400" i="1" smtClean="0">
                <a:solidFill>
                  <a:schemeClr val="bg1"/>
                </a:solidFill>
                <a:sym typeface="Symbol"/>
              </a:rPr>
              <a:t>a</a:t>
            </a:r>
            <a:r>
              <a:rPr lang="en-US" sz="2400" smtClean="0">
                <a:solidFill>
                  <a:schemeClr val="bg1"/>
                </a:solidFill>
                <a:sym typeface="Symbol"/>
              </a:rPr>
              <a:t> = </a:t>
            </a:r>
            <a:r>
              <a:rPr lang="el-GR" sz="2400" i="1" smtClean="0">
                <a:solidFill>
                  <a:schemeClr val="bg1"/>
                </a:solidFill>
                <a:sym typeface="Symbol"/>
              </a:rPr>
              <a:t>α</a:t>
            </a:r>
            <a:r>
              <a:rPr lang="en-US" sz="2400" smtClean="0">
                <a:solidFill>
                  <a:schemeClr val="bg1"/>
                </a:solidFill>
                <a:sym typeface="Symbol"/>
              </a:rPr>
              <a:t>/</a:t>
            </a:r>
            <a:r>
              <a:rPr lang="en-US" sz="2400" i="1" smtClean="0">
                <a:solidFill>
                  <a:schemeClr val="bg1"/>
                </a:solidFill>
                <a:sym typeface="Symbol"/>
              </a:rPr>
              <a:t>R</a:t>
            </a:r>
            <a:r>
              <a:rPr lang="en-US" sz="2400" smtClean="0">
                <a:solidFill>
                  <a:schemeClr val="bg1"/>
                </a:solidFill>
                <a:sym typeface="Symbol"/>
              </a:rPr>
              <a:t> = (</a:t>
            </a:r>
            <a:r>
              <a:rPr lang="en-US" sz="2400" i="1" smtClean="0">
                <a:solidFill>
                  <a:schemeClr val="bg1"/>
                </a:solidFill>
              </a:rPr>
              <a:t>g</a:t>
            </a:r>
            <a:r>
              <a:rPr lang="en-US" sz="2400" smtClean="0">
                <a:solidFill>
                  <a:schemeClr val="bg1"/>
                </a:solidFill>
              </a:rPr>
              <a:t>sin</a:t>
            </a:r>
            <a:r>
              <a:rPr lang="en-US" sz="2400" i="1" smtClean="0">
                <a:solidFill>
                  <a:schemeClr val="bg1"/>
                </a:solidFill>
                <a:sym typeface="Symbol"/>
              </a:rPr>
              <a:t> </a:t>
            </a:r>
            <a:r>
              <a:rPr lang="en-US" sz="2400" smtClean="0">
                <a:solidFill>
                  <a:schemeClr val="bg1"/>
                </a:solidFill>
                <a:sym typeface="Symbol"/>
              </a:rPr>
              <a:t>)/2.</a:t>
            </a:r>
            <a:endParaRPr lang="en-US" sz="2400" baseline="3000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mtClean="0">
                <a:solidFill>
                  <a:schemeClr val="bg2">
                    <a:lumMod val="50000"/>
                  </a:schemeClr>
                </a:solidFill>
              </a:rPr>
              <a:t>x</a:t>
            </a:r>
            <a:endParaRPr lang="en-US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7620000" y="2908479"/>
            <a:ext cx="1219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smtClean="0"/>
              <a:t>mg</a:t>
            </a:r>
            <a:r>
              <a:rPr lang="en-US" sz="2000" smtClean="0"/>
              <a:t>sin</a:t>
            </a:r>
            <a:r>
              <a:rPr lang="en-US" sz="2000" i="1" smtClean="0">
                <a:sym typeface="Symbol"/>
              </a:rPr>
              <a:t></a:t>
            </a:r>
            <a:endParaRPr lang="en-US" sz="2000" i="1"/>
          </a:p>
        </p:txBody>
      </p:sp>
      <p:grpSp>
        <p:nvGrpSpPr>
          <p:cNvPr id="7" name="Group 14"/>
          <p:cNvGrpSpPr/>
          <p:nvPr/>
        </p:nvGrpSpPr>
        <p:grpSpPr>
          <a:xfrm>
            <a:off x="4648200" y="2042037"/>
            <a:ext cx="3886200" cy="2377563"/>
            <a:chOff x="4500563" y="1432437"/>
            <a:chExt cx="3886200" cy="2377563"/>
          </a:xfrm>
        </p:grpSpPr>
        <p:sp>
          <p:nvSpPr>
            <p:cNvPr id="5" name="Right Triangle 4"/>
            <p:cNvSpPr/>
            <p:nvPr/>
          </p:nvSpPr>
          <p:spPr>
            <a:xfrm>
              <a:off x="4500563" y="2819400"/>
              <a:ext cx="3886200" cy="990600"/>
            </a:xfrm>
            <a:prstGeom prst="rtTriangle">
              <a:avLst/>
            </a:prstGeom>
            <a:solidFill>
              <a:srgbClr val="800000"/>
            </a:solidFill>
            <a:ln w="9525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/>
            <p:cNvSpPr/>
            <p:nvPr/>
          </p:nvSpPr>
          <p:spPr>
            <a:xfrm>
              <a:off x="5570109" y="1432437"/>
              <a:ext cx="1828800" cy="1828800"/>
            </a:xfrm>
            <a:prstGeom prst="ellipse">
              <a:avLst/>
            </a:prstGeom>
            <a:noFill/>
            <a:ln w="635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4" name="Straight Arrow Connector 13"/>
            <p:cNvCxnSpPr/>
            <p:nvPr/>
          </p:nvCxnSpPr>
          <p:spPr>
            <a:xfrm rot="-180000">
              <a:off x="6494101" y="2360872"/>
              <a:ext cx="1735499" cy="534728"/>
            </a:xfrm>
            <a:prstGeom prst="straightConnector1">
              <a:avLst/>
            </a:prstGeom>
            <a:ln w="38100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 rot="10440000">
              <a:off x="5230899" y="2951156"/>
              <a:ext cx="990600" cy="357390"/>
            </a:xfrm>
            <a:prstGeom prst="straightConnector1">
              <a:avLst/>
            </a:prstGeom>
            <a:ln w="38100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Box 11"/>
            <p:cNvSpPr txBox="1"/>
            <p:nvPr/>
          </p:nvSpPr>
          <p:spPr>
            <a:xfrm>
              <a:off x="5486400" y="3048000"/>
              <a:ext cx="5334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i="1" smtClean="0"/>
                <a:t>F</a:t>
              </a:r>
              <a:r>
                <a:rPr lang="en-US" sz="2000" i="1" baseline="-25000" smtClean="0"/>
                <a:t>fr</a:t>
              </a:r>
              <a:endParaRPr lang="en-US" sz="2000" i="1" baseline="-25000"/>
            </a:p>
          </p:txBody>
        </p:sp>
      </p:grpSp>
      <p:sp>
        <p:nvSpPr>
          <p:cNvPr id="13" name="Oval 12"/>
          <p:cNvSpPr/>
          <p:nvPr/>
        </p:nvSpPr>
        <p:spPr>
          <a:xfrm rot="1140000" flipH="1" flipV="1">
            <a:off x="6362696" y="3805237"/>
            <a:ext cx="45719" cy="76200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rgbClr val="FFFF00"/>
                </a:solidFill>
              </a:rPr>
              <a:t>Clicker Question</a:t>
            </a:r>
            <a:endParaRPr lang="en-US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572000" cy="4525963"/>
          </a:xfrm>
        </p:spPr>
        <p:txBody>
          <a:bodyPr>
            <a:normAutofit lnSpcReduction="10000"/>
          </a:bodyPr>
          <a:lstStyle/>
          <a:p>
            <a:r>
              <a:rPr lang="en-US" smtClean="0"/>
              <a:t>A wooden yo-yo with red string rests on a table top.   I pull the string horizontally from the bottom. What will the yo-yo do? (Assume ordinary smooth wood.)</a:t>
            </a:r>
          </a:p>
          <a:p>
            <a:pPr>
              <a:buNone/>
            </a:pPr>
            <a:endParaRPr lang="en-US" smtClean="0"/>
          </a:p>
          <a:p>
            <a:pPr marL="514350" indent="-514350">
              <a:buAutoNum type="alphaUcPeriod"/>
            </a:pPr>
            <a:r>
              <a:rPr lang="en-US" smtClean="0"/>
              <a:t>Roll towards me.</a:t>
            </a:r>
          </a:p>
          <a:p>
            <a:pPr marL="514350" indent="-514350">
              <a:buAutoNum type="alphaUcPeriod"/>
            </a:pPr>
            <a:r>
              <a:rPr lang="en-US" smtClean="0"/>
              <a:t>Roll away from me.</a:t>
            </a:r>
          </a:p>
          <a:p>
            <a:pPr marL="514350" indent="-514350">
              <a:buAutoNum type="alphaUcPeriod"/>
            </a:pPr>
            <a:r>
              <a:rPr lang="en-US" smtClean="0"/>
              <a:t>Slide towards me.</a:t>
            </a:r>
          </a:p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295400"/>
            <a:ext cx="4419600" cy="4800600"/>
          </a:xfrm>
        </p:spPr>
        <p:txBody>
          <a:bodyPr>
            <a:normAutofit lnSpcReduction="10000"/>
          </a:bodyPr>
          <a:lstStyle/>
          <a:p>
            <a:r>
              <a:rPr lang="en-US" smtClean="0">
                <a:solidFill>
                  <a:schemeClr val="bg2">
                    <a:lumMod val="50000"/>
                  </a:schemeClr>
                </a:solidFill>
              </a:rPr>
              <a:t>u</a:t>
            </a:r>
            <a:endParaRPr lang="en-US">
              <a:solidFill>
                <a:schemeClr val="bg2">
                  <a:lumMod val="50000"/>
                </a:schemeClr>
              </a:solidFill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4964136" y="2466843"/>
            <a:ext cx="3762376" cy="2981325"/>
            <a:chOff x="4964136" y="2466843"/>
            <a:chExt cx="3762376" cy="2981325"/>
          </a:xfrm>
        </p:grpSpPr>
        <p:sp>
          <p:nvSpPr>
            <p:cNvPr id="8" name="Oval 7"/>
            <p:cNvSpPr/>
            <p:nvPr/>
          </p:nvSpPr>
          <p:spPr>
            <a:xfrm>
              <a:off x="5335611" y="2466843"/>
              <a:ext cx="2362200" cy="2362200"/>
            </a:xfrm>
            <a:prstGeom prst="ellipse">
              <a:avLst/>
            </a:prstGeom>
            <a:solidFill>
              <a:srgbClr val="FFFF00"/>
            </a:solidFill>
            <a:ln w="19050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5754711" y="2876418"/>
              <a:ext cx="1524000" cy="1524000"/>
            </a:xfrm>
            <a:prstGeom prst="ellipse">
              <a:avLst/>
            </a:prstGeom>
            <a:solidFill>
              <a:srgbClr val="FFC000"/>
            </a:solidFill>
            <a:ln w="34925">
              <a:solidFill>
                <a:srgbClr val="FF000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4964136" y="4838568"/>
              <a:ext cx="3733800" cy="609600"/>
            </a:xfrm>
            <a:prstGeom prst="rect">
              <a:avLst/>
            </a:prstGeom>
            <a:blipFill>
              <a:blip r:embed="rId3" cstate="print"/>
              <a:tile tx="0" ty="0" sx="100000" sy="100000" flip="none" algn="tl"/>
            </a:blipFill>
            <a:ln w="0">
              <a:solidFill>
                <a:srgbClr val="CC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 rot="16200000" flipH="1">
              <a:off x="7616849" y="3300280"/>
              <a:ext cx="9525" cy="2209800"/>
            </a:xfrm>
            <a:prstGeom prst="line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rgbClr val="FFFF00"/>
                </a:solidFill>
              </a:rPr>
              <a:t>Clicker Answer</a:t>
            </a:r>
            <a:endParaRPr lang="en-US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572000" cy="4525963"/>
          </a:xfrm>
        </p:spPr>
        <p:txBody>
          <a:bodyPr>
            <a:normAutofit lnSpcReduction="10000"/>
          </a:bodyPr>
          <a:lstStyle/>
          <a:p>
            <a:r>
              <a:rPr lang="en-US" smtClean="0"/>
              <a:t>A wooden yo-yo with red string rests on a table top.   I pull the string horizontally from the bottom. What will the yo-yo do? (Assume ordinary smooth wood.)</a:t>
            </a:r>
          </a:p>
          <a:p>
            <a:pPr>
              <a:buNone/>
            </a:pPr>
            <a:endParaRPr lang="en-US" smtClean="0"/>
          </a:p>
          <a:p>
            <a:pPr marL="514350" indent="-514350">
              <a:buAutoNum type="alphaUcPeriod"/>
            </a:pPr>
            <a:r>
              <a:rPr lang="en-US" smtClean="0">
                <a:solidFill>
                  <a:srgbClr val="FFFF00"/>
                </a:solidFill>
              </a:rPr>
              <a:t>Roll towards me.</a:t>
            </a:r>
          </a:p>
          <a:p>
            <a:pPr marL="514350" indent="-514350">
              <a:buAutoNum type="alphaUcPeriod"/>
            </a:pPr>
            <a:r>
              <a:rPr lang="en-US" smtClean="0"/>
              <a:t>Roll away from me.</a:t>
            </a:r>
          </a:p>
          <a:p>
            <a:pPr marL="514350" indent="-514350">
              <a:buAutoNum type="alphaUcPeriod"/>
            </a:pPr>
            <a:r>
              <a:rPr lang="en-US" smtClean="0"/>
              <a:t>Slide towards me.</a:t>
            </a:r>
          </a:p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295400"/>
            <a:ext cx="4419600" cy="4800600"/>
          </a:xfrm>
        </p:spPr>
        <p:txBody>
          <a:bodyPr>
            <a:normAutofit lnSpcReduction="10000"/>
          </a:bodyPr>
          <a:lstStyle/>
          <a:p>
            <a:r>
              <a:rPr lang="en-US" smtClean="0">
                <a:solidFill>
                  <a:schemeClr val="bg2">
                    <a:lumMod val="50000"/>
                  </a:schemeClr>
                </a:solidFill>
              </a:rPr>
              <a:t>u</a:t>
            </a:r>
            <a:endParaRPr lang="en-US">
              <a:solidFill>
                <a:schemeClr val="bg2">
                  <a:lumMod val="50000"/>
                </a:schemeClr>
              </a:solidFill>
            </a:endParaRPr>
          </a:p>
        </p:txBody>
      </p:sp>
      <p:grpSp>
        <p:nvGrpSpPr>
          <p:cNvPr id="5" name="Group 13"/>
          <p:cNvGrpSpPr/>
          <p:nvPr/>
        </p:nvGrpSpPr>
        <p:grpSpPr>
          <a:xfrm>
            <a:off x="4964136" y="1666875"/>
            <a:ext cx="3762376" cy="2981325"/>
            <a:chOff x="4964136" y="2466843"/>
            <a:chExt cx="3762376" cy="2981325"/>
          </a:xfrm>
        </p:grpSpPr>
        <p:sp>
          <p:nvSpPr>
            <p:cNvPr id="8" name="Oval 7"/>
            <p:cNvSpPr/>
            <p:nvPr/>
          </p:nvSpPr>
          <p:spPr>
            <a:xfrm>
              <a:off x="5335611" y="2466843"/>
              <a:ext cx="2362200" cy="2362200"/>
            </a:xfrm>
            <a:prstGeom prst="ellipse">
              <a:avLst/>
            </a:prstGeom>
            <a:solidFill>
              <a:srgbClr val="FFFF00"/>
            </a:solidFill>
            <a:ln w="19050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5754711" y="2876418"/>
              <a:ext cx="1524000" cy="1524000"/>
            </a:xfrm>
            <a:prstGeom prst="ellipse">
              <a:avLst/>
            </a:prstGeom>
            <a:solidFill>
              <a:srgbClr val="FFC000"/>
            </a:solidFill>
            <a:ln w="34925">
              <a:solidFill>
                <a:srgbClr val="FF000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4964136" y="4838568"/>
              <a:ext cx="3733800" cy="609600"/>
            </a:xfrm>
            <a:prstGeom prst="rect">
              <a:avLst/>
            </a:prstGeom>
            <a:blipFill>
              <a:blip r:embed="rId3" cstate="print"/>
              <a:tile tx="0" ty="0" sx="100000" sy="100000" flip="none" algn="tl"/>
            </a:blipFill>
            <a:ln w="0">
              <a:solidFill>
                <a:srgbClr val="CC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 rot="16200000" flipH="1">
              <a:off x="7616849" y="3300280"/>
              <a:ext cx="9525" cy="2209800"/>
            </a:xfrm>
            <a:prstGeom prst="line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TextBox 10"/>
          <p:cNvSpPr txBox="1"/>
          <p:nvPr/>
        </p:nvSpPr>
        <p:spPr>
          <a:xfrm>
            <a:off x="4800600" y="5105400"/>
            <a:ext cx="3352800" cy="1631216"/>
          </a:xfrm>
          <a:prstGeom prst="rect">
            <a:avLst/>
          </a:prstGeom>
          <a:noFill/>
          <a:ln w="2222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smtClean="0"/>
              <a:t>The key is to measure torque about the stationary point of contact of the yo-yo with the table.  Clearly the torque is clockwise!</a:t>
            </a:r>
            <a:endParaRPr lang="en-US" sz="2000"/>
          </a:p>
        </p:txBody>
      </p:sp>
      <p:cxnSp>
        <p:nvCxnSpPr>
          <p:cNvPr id="14" name="Straight Arrow Connector 13"/>
          <p:cNvCxnSpPr>
            <a:stCxn id="11" idx="0"/>
          </p:cNvCxnSpPr>
          <p:nvPr/>
        </p:nvCxnSpPr>
        <p:spPr>
          <a:xfrm rot="16200000" flipV="1">
            <a:off x="4762500" y="3390900"/>
            <a:ext cx="381000" cy="304800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rgbClr val="FFFF00"/>
                </a:solidFill>
              </a:rPr>
              <a:t>Clicker Question</a:t>
            </a:r>
            <a:endParaRPr lang="en-US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4267200" cy="4876800"/>
          </a:xfrm>
        </p:spPr>
        <p:txBody>
          <a:bodyPr>
            <a:normAutofit fontScale="92500"/>
          </a:bodyPr>
          <a:lstStyle/>
          <a:p>
            <a:r>
              <a:rPr lang="en-US" smtClean="0"/>
              <a:t>A wooden yo-yo with red string rests on a table top.       I pull the string </a:t>
            </a:r>
            <a:r>
              <a:rPr lang="en-US" smtClean="0">
                <a:solidFill>
                  <a:srgbClr val="FF0000"/>
                </a:solidFill>
              </a:rPr>
              <a:t>along a line that passes through the point of contact</a:t>
            </a:r>
            <a:r>
              <a:rPr lang="en-US" smtClean="0"/>
              <a:t>.   What will the yo-yo do? (Assume ordinary smooth wood.)</a:t>
            </a:r>
          </a:p>
          <a:p>
            <a:pPr>
              <a:buNone/>
            </a:pPr>
            <a:endParaRPr lang="en-US" smtClean="0"/>
          </a:p>
          <a:p>
            <a:pPr marL="514350" indent="-514350">
              <a:buAutoNum type="alphaUcPeriod"/>
            </a:pPr>
            <a:r>
              <a:rPr lang="en-US" smtClean="0"/>
              <a:t>Roll towards me.</a:t>
            </a:r>
          </a:p>
          <a:p>
            <a:pPr marL="514350" indent="-514350">
              <a:buAutoNum type="alphaUcPeriod"/>
            </a:pPr>
            <a:r>
              <a:rPr lang="en-US" smtClean="0"/>
              <a:t>Roll away from me.</a:t>
            </a:r>
          </a:p>
          <a:p>
            <a:pPr marL="514350" indent="-514350">
              <a:buAutoNum type="alphaUcPeriod"/>
            </a:pPr>
            <a:r>
              <a:rPr lang="en-US" smtClean="0"/>
              <a:t>Slide towards me.</a:t>
            </a:r>
          </a:p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295400"/>
            <a:ext cx="4419600" cy="4800600"/>
          </a:xfrm>
        </p:spPr>
        <p:txBody>
          <a:bodyPr>
            <a:normAutofit fontScale="92500"/>
          </a:bodyPr>
          <a:lstStyle/>
          <a:p>
            <a:r>
              <a:rPr lang="en-US" smtClean="0">
                <a:solidFill>
                  <a:schemeClr val="bg2">
                    <a:lumMod val="50000"/>
                  </a:schemeClr>
                </a:solidFill>
              </a:rPr>
              <a:t>u</a:t>
            </a:r>
            <a:endParaRPr lang="en-US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5335611" y="2466843"/>
            <a:ext cx="2362200" cy="2362200"/>
          </a:xfrm>
          <a:prstGeom prst="ellipse">
            <a:avLst/>
          </a:prstGeom>
          <a:solidFill>
            <a:srgbClr val="FFFF00"/>
          </a:solidFill>
          <a:ln w="1905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5754711" y="2876418"/>
            <a:ext cx="1524000" cy="1524000"/>
          </a:xfrm>
          <a:prstGeom prst="ellipse">
            <a:avLst/>
          </a:prstGeom>
          <a:solidFill>
            <a:srgbClr val="FFC000"/>
          </a:solidFill>
          <a:ln w="34925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4964136" y="4838568"/>
            <a:ext cx="3733800" cy="609600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ln w="0">
            <a:solidFill>
              <a:srgbClr val="CC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 rot="13020000" flipH="1">
            <a:off x="7735781" y="2194095"/>
            <a:ext cx="9525" cy="2209800"/>
          </a:xfrm>
          <a:prstGeom prst="line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rot="5100000">
            <a:off x="6261572" y="4246972"/>
            <a:ext cx="851966" cy="807126"/>
          </a:xfrm>
          <a:prstGeom prst="line">
            <a:avLst/>
          </a:prstGeom>
          <a:ln w="381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rgbClr val="FFFF00"/>
                </a:solidFill>
              </a:rPr>
              <a:t>Varying Moment of Inertia</a:t>
            </a:r>
            <a:endParaRPr lang="en-US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smtClean="0"/>
              <a:t>Recall Newton wrote his Second Law  </a:t>
            </a:r>
            <a:r>
              <a:rPr lang="en-US" i="1" smtClean="0"/>
              <a:t>F</a:t>
            </a:r>
            <a:r>
              <a:rPr lang="en-US" smtClean="0"/>
              <a:t> = </a:t>
            </a:r>
            <a:r>
              <a:rPr lang="en-US" i="1" smtClean="0"/>
              <a:t>dp</a:t>
            </a:r>
            <a:r>
              <a:rPr lang="en-US" smtClean="0"/>
              <a:t>/</a:t>
            </a:r>
            <a:r>
              <a:rPr lang="en-US" i="1" smtClean="0"/>
              <a:t>dt</a:t>
            </a:r>
            <a:r>
              <a:rPr lang="en-US" smtClean="0"/>
              <a:t>, allowing </a:t>
            </a:r>
            <a:r>
              <a:rPr lang="en-US" i="1" smtClean="0"/>
              <a:t>m</a:t>
            </a:r>
            <a:r>
              <a:rPr lang="en-US" smtClean="0"/>
              <a:t> to vary as well as </a:t>
            </a:r>
            <a:r>
              <a:rPr lang="en-US" i="1" smtClean="0"/>
              <a:t>v.</a:t>
            </a:r>
          </a:p>
          <a:p>
            <a:r>
              <a:rPr lang="en-US" smtClean="0"/>
              <a:t>We should write the rotational version </a:t>
            </a:r>
          </a:p>
          <a:p>
            <a:r>
              <a:rPr lang="el-GR" i="1" smtClean="0">
                <a:solidFill>
                  <a:srgbClr val="FFFF00"/>
                </a:solidFill>
              </a:rPr>
              <a:t>τ</a:t>
            </a:r>
            <a:r>
              <a:rPr lang="en-US" smtClean="0">
                <a:solidFill>
                  <a:srgbClr val="FFFF00"/>
                </a:solidFill>
              </a:rPr>
              <a:t> = </a:t>
            </a:r>
            <a:r>
              <a:rPr lang="en-US" i="1" smtClean="0">
                <a:solidFill>
                  <a:srgbClr val="FFFF00"/>
                </a:solidFill>
              </a:rPr>
              <a:t>d</a:t>
            </a:r>
            <a:r>
              <a:rPr lang="en-US" smtClean="0">
                <a:solidFill>
                  <a:srgbClr val="FFFF00"/>
                </a:solidFill>
              </a:rPr>
              <a:t>(</a:t>
            </a:r>
            <a:r>
              <a:rPr lang="en-US" i="1" smtClean="0">
                <a:solidFill>
                  <a:srgbClr val="FFFF00"/>
                </a:solidFill>
              </a:rPr>
              <a:t>I</a:t>
            </a:r>
            <a:r>
              <a:rPr lang="el-GR" i="1" smtClean="0">
                <a:solidFill>
                  <a:srgbClr val="FFFF00"/>
                </a:solidFill>
              </a:rPr>
              <a:t>ω</a:t>
            </a:r>
            <a:r>
              <a:rPr lang="en-US" smtClean="0">
                <a:solidFill>
                  <a:srgbClr val="FFFF00"/>
                </a:solidFill>
              </a:rPr>
              <a:t>)/</a:t>
            </a:r>
            <a:r>
              <a:rPr lang="en-US" i="1" smtClean="0">
                <a:solidFill>
                  <a:srgbClr val="FFFF00"/>
                </a:solidFill>
              </a:rPr>
              <a:t>dt</a:t>
            </a:r>
            <a:r>
              <a:rPr lang="en-US" smtClean="0"/>
              <a:t>, and in fact varying </a:t>
            </a:r>
            <a:r>
              <a:rPr lang="en-US" i="1" smtClean="0"/>
              <a:t>I</a:t>
            </a:r>
            <a:r>
              <a:rPr lang="en-US" smtClean="0"/>
              <a:t>’s are far more common than varying </a:t>
            </a:r>
            <a:r>
              <a:rPr lang="en-US" i="1" smtClean="0"/>
              <a:t>m</a:t>
            </a:r>
            <a:r>
              <a:rPr lang="en-US" smtClean="0"/>
              <a:t>’s.</a:t>
            </a:r>
            <a:endParaRPr lang="en-US"/>
          </a:p>
        </p:txBody>
      </p:sp>
      <p:pic>
        <p:nvPicPr>
          <p:cNvPr id="11" name="Content Placeholder 10" descr="amanda.bmp">
            <a:hlinkClick r:id="rId3"/>
          </p:cNvPr>
          <p:cNvPicPr>
            <a:picLocks noGrp="1" noChangeAspect="1"/>
          </p:cNvPicPr>
          <p:nvPr>
            <p:ph sz="half" idx="2"/>
          </p:nvPr>
        </p:nvPicPr>
        <p:blipFill>
          <a:blip r:embed="rId4" cstate="print"/>
          <a:stretch>
            <a:fillRect/>
          </a:stretch>
        </p:blipFill>
        <p:spPr>
          <a:xfrm>
            <a:off x="5334000" y="1725791"/>
            <a:ext cx="2843213" cy="4065409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rgbClr val="FFFF00"/>
                </a:solidFill>
              </a:rPr>
              <a:t>Clicker Question</a:t>
            </a:r>
            <a:endParaRPr lang="en-US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5791200" cy="5562600"/>
          </a:xfrm>
        </p:spPr>
        <p:txBody>
          <a:bodyPr>
            <a:normAutofit/>
          </a:bodyPr>
          <a:lstStyle/>
          <a:p>
            <a:r>
              <a:rPr lang="en-US" smtClean="0"/>
              <a:t>Assume that when she pulls herself inwards, the angular velocity increases by a factor of 3.</a:t>
            </a:r>
          </a:p>
          <a:p>
            <a:r>
              <a:rPr lang="en-US" smtClean="0"/>
              <a:t>What happens to 1: </a:t>
            </a:r>
            <a:r>
              <a:rPr lang="en-US" smtClean="0">
                <a:solidFill>
                  <a:srgbClr val="FFFF00"/>
                </a:solidFill>
              </a:rPr>
              <a:t>total angular momentum</a:t>
            </a:r>
            <a:r>
              <a:rPr lang="en-US" smtClean="0"/>
              <a:t> and 2: </a:t>
            </a:r>
            <a:r>
              <a:rPr lang="en-US" smtClean="0">
                <a:solidFill>
                  <a:srgbClr val="FFFF00"/>
                </a:solidFill>
              </a:rPr>
              <a:t>rotational kinetic energy</a:t>
            </a:r>
            <a:r>
              <a:rPr lang="en-US" smtClean="0"/>
              <a:t>?</a:t>
            </a:r>
          </a:p>
          <a:p>
            <a:pPr marL="514350" indent="-514350">
              <a:buAutoNum type="alphaUcPeriod"/>
            </a:pPr>
            <a:r>
              <a:rPr lang="en-US" smtClean="0"/>
              <a:t>No change, no change</a:t>
            </a:r>
          </a:p>
          <a:p>
            <a:pPr marL="514350" indent="-514350">
              <a:buAutoNum type="alphaUcPeriod"/>
            </a:pPr>
            <a:r>
              <a:rPr lang="en-US" smtClean="0"/>
              <a:t>No change, x3 increase.</a:t>
            </a:r>
          </a:p>
          <a:p>
            <a:pPr marL="514350" indent="-514350">
              <a:buAutoNum type="alphaUcPeriod"/>
            </a:pPr>
            <a:r>
              <a:rPr lang="en-US" smtClean="0"/>
              <a:t>x3 increase, x3 increase</a:t>
            </a:r>
          </a:p>
          <a:p>
            <a:pPr marL="514350" indent="-514350">
              <a:buAutoNum type="alphaUcPeriod"/>
            </a:pPr>
            <a:r>
              <a:rPr lang="en-US" smtClean="0"/>
              <a:t>x3 increase, x9 increase</a:t>
            </a:r>
            <a:endParaRPr lang="en-US"/>
          </a:p>
        </p:txBody>
      </p:sp>
      <p:pic>
        <p:nvPicPr>
          <p:cNvPr id="11" name="Content Placeholder 10" descr="amanda.bmp">
            <a:hlinkClick r:id="rId3"/>
          </p:cNvPr>
          <p:cNvPicPr>
            <a:picLocks noGrp="1" noChangeAspect="1"/>
          </p:cNvPicPr>
          <p:nvPr>
            <p:ph sz="half" idx="2"/>
          </p:nvPr>
        </p:nvPicPr>
        <p:blipFill>
          <a:blip r:embed="rId4" cstate="print"/>
          <a:stretch>
            <a:fillRect/>
          </a:stretch>
        </p:blipFill>
        <p:spPr>
          <a:xfrm>
            <a:off x="6629399" y="2286000"/>
            <a:ext cx="1905001" cy="2617609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1425">
      <a:dk1>
        <a:srgbClr val="FFFFFF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FF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10052</TotalTime>
  <Words>683</Words>
  <Application>Microsoft Office PowerPoint</Application>
  <PresentationFormat>On-screen Show (4:3)</PresentationFormat>
  <Paragraphs>124</Paragraphs>
  <Slides>15</Slides>
  <Notes>15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Office Theme</vt:lpstr>
      <vt:lpstr>Equation</vt:lpstr>
      <vt:lpstr>Angular Momentum</vt:lpstr>
      <vt:lpstr>A New Look for τ = Iα</vt:lpstr>
      <vt:lpstr>Forces on Hoop Rolling Down Ramp</vt:lpstr>
      <vt:lpstr>Yet Another Look at That Hoop… </vt:lpstr>
      <vt:lpstr>Clicker Question</vt:lpstr>
      <vt:lpstr>Clicker Answer</vt:lpstr>
      <vt:lpstr>Clicker Question</vt:lpstr>
      <vt:lpstr>Varying Moment of Inertia</vt:lpstr>
      <vt:lpstr>Clicker Question</vt:lpstr>
      <vt:lpstr>Torque as a Vector</vt:lpstr>
      <vt:lpstr>Recalling an Earlier Torque</vt:lpstr>
      <vt:lpstr>More Torque…</vt:lpstr>
      <vt:lpstr>Definition: The Vector Cross Product</vt:lpstr>
      <vt:lpstr>Clicker Question Assume          are nonzero vectors. Which pair of statements below is correct?</vt:lpstr>
      <vt:lpstr>The Vector Cross Product in Components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More about Momentum</dc:title>
  <dc:creator>Michael</dc:creator>
  <cp:lastModifiedBy>Michael Fowler</cp:lastModifiedBy>
  <cp:revision>134</cp:revision>
  <dcterms:created xsi:type="dcterms:W3CDTF">2010-03-01T20:42:02Z</dcterms:created>
  <dcterms:modified xsi:type="dcterms:W3CDTF">2010-06-17T20:56:25Z</dcterms:modified>
</cp:coreProperties>
</file>