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1" r:id="rId3"/>
    <p:sldId id="292" r:id="rId4"/>
    <p:sldId id="293" r:id="rId5"/>
    <p:sldId id="294" r:id="rId6"/>
    <p:sldId id="295" r:id="rId7"/>
    <p:sldId id="304" r:id="rId8"/>
    <p:sldId id="307" r:id="rId9"/>
    <p:sldId id="306" r:id="rId10"/>
    <p:sldId id="309" r:id="rId11"/>
    <p:sldId id="296" r:id="rId12"/>
    <p:sldId id="297" r:id="rId13"/>
    <p:sldId id="298" r:id="rId14"/>
    <p:sldId id="300" r:id="rId15"/>
    <p:sldId id="301" r:id="rId16"/>
    <p:sldId id="308" r:id="rId17"/>
    <p:sldId id="310" r:id="rId18"/>
    <p:sldId id="312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molab.phys.virginia.edu/demos/pictures/1q2050.av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alileoandeinstein.physics.virginia.edu/more_stuff/flashlets/fallingcoins.m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Rotational Dynamics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20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On a Roll…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6019800" cy="5181600"/>
          </a:xfrm>
        </p:spPr>
        <p:txBody>
          <a:bodyPr>
            <a:normAutofit/>
          </a:bodyPr>
          <a:lstStyle/>
          <a:p>
            <a:r>
              <a:rPr lang="en-US" smtClean="0"/>
              <a:t>This roll (0.1 m diameter, 0.1 m sheets) rolls across the table, unwinding three sheets per second. </a:t>
            </a:r>
          </a:p>
          <a:p>
            <a:r>
              <a:rPr lang="en-US" smtClean="0">
                <a:solidFill>
                  <a:srgbClr val="FFFF00"/>
                </a:solidFill>
              </a:rPr>
              <a:t>Give its CM velocity, </a:t>
            </a:r>
            <a:r>
              <a:rPr lang="en-US" i="1" smtClean="0">
                <a:solidFill>
                  <a:srgbClr val="FFFF00"/>
                </a:solidFill>
              </a:rPr>
              <a:t>and</a:t>
            </a:r>
            <a:r>
              <a:rPr lang="en-US" smtClean="0">
                <a:solidFill>
                  <a:srgbClr val="FFFF00"/>
                </a:solidFill>
              </a:rPr>
              <a:t> the angular velocity about the CM in radians/sec.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	</a:t>
            </a:r>
            <a:r>
              <a:rPr lang="en-US" smtClean="0">
                <a:solidFill>
                  <a:schemeClr val="bg1"/>
                </a:solidFill>
              </a:rPr>
              <a:t>A. 0.3, 6</a:t>
            </a:r>
          </a:p>
          <a:p>
            <a:pPr>
              <a:buNone/>
            </a:pPr>
            <a:r>
              <a:rPr lang="en-US" smtClean="0"/>
              <a:t>	B. 0.3, 3</a:t>
            </a:r>
          </a:p>
          <a:p>
            <a:pPr>
              <a:buNone/>
            </a:pPr>
            <a:r>
              <a:rPr lang="en-US" smtClean="0"/>
              <a:t>	C. 0.6, 6</a:t>
            </a:r>
          </a:p>
          <a:p>
            <a:pPr>
              <a:buNone/>
            </a:pPr>
            <a:r>
              <a:rPr lang="en-US" smtClean="0"/>
              <a:t>	D. 0.3, 3</a:t>
            </a:r>
            <a:r>
              <a:rPr lang="el-GR" smtClean="0"/>
              <a:t>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781800" y="2514600"/>
            <a:ext cx="1714500" cy="2286000"/>
            <a:chOff x="6172200" y="914400"/>
            <a:chExt cx="1714500" cy="2286000"/>
          </a:xfrm>
        </p:grpSpPr>
        <p:grpSp>
          <p:nvGrpSpPr>
            <p:cNvPr id="6" name="Group 3"/>
            <p:cNvGrpSpPr/>
            <p:nvPr/>
          </p:nvGrpSpPr>
          <p:grpSpPr>
            <a:xfrm>
              <a:off x="6172200" y="914400"/>
              <a:ext cx="1219200" cy="914400"/>
              <a:chOff x="6781800" y="3276600"/>
              <a:chExt cx="1219200" cy="914400"/>
            </a:xfrm>
          </p:grpSpPr>
          <p:grpSp>
            <p:nvGrpSpPr>
              <p:cNvPr id="12" name="Group 6"/>
              <p:cNvGrpSpPr/>
              <p:nvPr/>
            </p:nvGrpSpPr>
            <p:grpSpPr>
              <a:xfrm>
                <a:off x="6781800" y="3276600"/>
                <a:ext cx="1219200" cy="914400"/>
                <a:chOff x="6781800" y="3276600"/>
                <a:chExt cx="914400" cy="685800"/>
              </a:xfrm>
            </p:grpSpPr>
            <p:sp>
              <p:nvSpPr>
                <p:cNvPr id="14" name="Flowchart: Direct Access Storage 13"/>
                <p:cNvSpPr/>
                <p:nvPr/>
              </p:nvSpPr>
              <p:spPr>
                <a:xfrm flipH="1">
                  <a:off x="6781800" y="3276600"/>
                  <a:ext cx="914400" cy="685800"/>
                </a:xfrm>
                <a:prstGeom prst="flowChartMagneticDrum">
                  <a:avLst/>
                </a:prstGeom>
                <a:solidFill>
                  <a:schemeClr val="tx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886575" y="3505200"/>
                  <a:ext cx="45719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7162800" y="3505200"/>
                <a:ext cx="838200" cy="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Flowchart: Data 6"/>
            <p:cNvSpPr/>
            <p:nvPr/>
          </p:nvSpPr>
          <p:spPr>
            <a:xfrm flipH="1">
              <a:off x="6381750" y="18288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 flipH="1">
              <a:off x="6600825" y="22860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/>
            <p:cNvSpPr/>
            <p:nvPr/>
          </p:nvSpPr>
          <p:spPr>
            <a:xfrm flipH="1">
              <a:off x="6819900" y="27432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 flipH="1">
              <a:off x="6705600" y="25146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H="1">
              <a:off x="6400800" y="19050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>
            <a:stCxn id="18" idx="0"/>
          </p:cNvCxnSpPr>
          <p:nvPr/>
        </p:nvCxnSpPr>
        <p:spPr>
          <a:xfrm rot="16200000" flipV="1">
            <a:off x="2851599" y="3461199"/>
            <a:ext cx="850004" cy="19811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4876800"/>
            <a:ext cx="2590800" cy="163121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Remember </a:t>
            </a:r>
            <a:r>
              <a:rPr lang="el-GR" sz="2000" i="1" smtClean="0">
                <a:solidFill>
                  <a:srgbClr val="FFFF00"/>
                </a:solidFill>
              </a:rPr>
              <a:t>ω</a:t>
            </a:r>
            <a:r>
              <a:rPr lang="en-US" sz="2000" smtClean="0">
                <a:solidFill>
                  <a:srgbClr val="FFFF00"/>
                </a:solidFill>
              </a:rPr>
              <a:t> = </a:t>
            </a:r>
            <a:r>
              <a:rPr lang="en-US" sz="2000" i="1" smtClean="0">
                <a:solidFill>
                  <a:srgbClr val="FFFF00"/>
                </a:solidFill>
              </a:rPr>
              <a:t>vr</a:t>
            </a:r>
            <a:r>
              <a:rPr lang="en-US" sz="2000" smtClean="0"/>
              <a:t>, and three sheets in one second is 6 radians—almost a complete revolution.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 hoop is rolling down a ramp (without slipping) at </a:t>
            </a:r>
            <a:r>
              <a:rPr lang="en-US" i="1" smtClean="0"/>
              <a:t>v</a:t>
            </a:r>
            <a:r>
              <a:rPr lang="en-US" smtClean="0"/>
              <a:t> m/sec.</a:t>
            </a:r>
          </a:p>
          <a:p>
            <a:r>
              <a:rPr lang="en-US" smtClean="0"/>
              <a:t>How fast is the </a:t>
            </a:r>
            <a:r>
              <a:rPr lang="en-US" smtClean="0">
                <a:solidFill>
                  <a:srgbClr val="FFFF00"/>
                </a:solidFill>
              </a:rPr>
              <a:t>point</a:t>
            </a:r>
            <a:r>
              <a:rPr lang="en-US" smtClean="0"/>
              <a:t> on the hoop </a:t>
            </a:r>
            <a:r>
              <a:rPr lang="en-US" smtClean="0">
                <a:solidFill>
                  <a:srgbClr val="FFFF00"/>
                </a:solidFill>
              </a:rPr>
              <a:t>furthest </a:t>
            </a:r>
            <a:r>
              <a:rPr lang="en-US" smtClean="0"/>
              <a:t>from the ramp moving?</a:t>
            </a:r>
          </a:p>
          <a:p>
            <a:r>
              <a:rPr lang="en-US" smtClean="0"/>
              <a:t>A.  </a:t>
            </a:r>
            <a:r>
              <a:rPr lang="en-US" i="1" smtClean="0"/>
              <a:t>v</a:t>
            </a:r>
            <a:r>
              <a:rPr lang="en-US" smtClean="0"/>
              <a:t> m/sec</a:t>
            </a:r>
          </a:p>
          <a:p>
            <a:r>
              <a:rPr lang="en-US" smtClean="0"/>
              <a:t>B.  2</a:t>
            </a:r>
            <a:r>
              <a:rPr lang="en-US" i="1" smtClean="0"/>
              <a:t>v</a:t>
            </a:r>
            <a:r>
              <a:rPr lang="en-US" smtClean="0"/>
              <a:t> m/sec</a:t>
            </a:r>
          </a:p>
          <a:p>
            <a:r>
              <a:rPr lang="en-US" smtClean="0"/>
              <a:t>C.  4</a:t>
            </a:r>
            <a:r>
              <a:rPr lang="en-US" i="1" smtClean="0"/>
              <a:t>v</a:t>
            </a:r>
            <a:r>
              <a:rPr lang="en-US" smtClean="0"/>
              <a:t> m/sec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4724400" y="3200400"/>
            <a:ext cx="3886200" cy="990600"/>
          </a:xfrm>
          <a:prstGeom prst="rtTriangle">
            <a:avLst/>
          </a:prstGeom>
          <a:solidFill>
            <a:srgbClr val="C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1905000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38116" y="2856963"/>
            <a:ext cx="1371600" cy="457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H="1" flipV="1">
            <a:off x="7468674" y="1944711"/>
            <a:ext cx="45719" cy="76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Hoop Rolling Down Ramp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191000" cy="55626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If there’s no slipping, </a:t>
            </a:r>
            <a:r>
              <a:rPr lang="en-US" sz="2400" smtClean="0">
                <a:solidFill>
                  <a:srgbClr val="FFFF00"/>
                </a:solidFill>
              </a:rPr>
              <a:t>the point on the hoop in contact with the ramp is at </a:t>
            </a:r>
            <a:r>
              <a:rPr lang="en-US" sz="2400" i="1" smtClean="0">
                <a:solidFill>
                  <a:srgbClr val="FFFF00"/>
                </a:solidFill>
              </a:rPr>
              <a:t>rest</a:t>
            </a:r>
            <a:r>
              <a:rPr lang="en-US" sz="2400" i="1" smtClean="0"/>
              <a:t>—the hoop is at that instant rotating about that point. </a:t>
            </a:r>
          </a:p>
          <a:p>
            <a:r>
              <a:rPr lang="en-US" sz="2400" smtClean="0"/>
              <a:t>So if the center is moving at </a:t>
            </a:r>
            <a:r>
              <a:rPr lang="en-US" sz="2400" i="1" smtClean="0"/>
              <a:t>v</a:t>
            </a:r>
            <a:r>
              <a:rPr lang="en-US" sz="2400" smtClean="0"/>
              <a:t>, the “top” point is moving at 2</a:t>
            </a:r>
            <a:r>
              <a:rPr lang="en-US" sz="2400" i="1" smtClean="0"/>
              <a:t>v</a:t>
            </a:r>
            <a:r>
              <a:rPr lang="en-US" sz="2400" smtClean="0"/>
              <a:t>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Relative to the center</a:t>
            </a:r>
            <a:r>
              <a:rPr lang="en-US" sz="2400" smtClean="0"/>
              <a:t>,  all points are moving at </a:t>
            </a:r>
            <a:r>
              <a:rPr lang="en-US" sz="2400" smtClean="0">
                <a:solidFill>
                  <a:srgbClr val="FFFF00"/>
                </a:solidFill>
              </a:rPr>
              <a:t>speed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r>
              <a:rPr lang="en-US" sz="2400" smtClean="0"/>
              <a:t> tangentially.</a:t>
            </a:r>
          </a:p>
          <a:p>
            <a:r>
              <a:rPr lang="en-US" sz="2400" smtClean="0"/>
              <a:t>Hence, since the bottom’s at rest:       </a:t>
            </a:r>
            <a:r>
              <a:rPr lang="en-US" i="1" smtClean="0">
                <a:solidFill>
                  <a:srgbClr val="FFFF00"/>
                </a:solidFill>
              </a:rPr>
              <a:t>v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l-GR" i="1" smtClean="0">
                <a:solidFill>
                  <a:srgbClr val="FFFF00"/>
                </a:solidFill>
              </a:rPr>
              <a:t>ω</a:t>
            </a:r>
            <a:endParaRPr lang="en-US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rgbClr val="FFFF00"/>
                </a:solidFill>
              </a:rPr>
              <a:t>The “</a:t>
            </a:r>
            <a:r>
              <a:rPr lang="en-US" sz="2400" u="sng" smtClean="0">
                <a:solidFill>
                  <a:srgbClr val="FFFF00"/>
                </a:solidFill>
              </a:rPr>
              <a:t>no slip</a:t>
            </a:r>
            <a:r>
              <a:rPr lang="en-US" sz="2400" smtClean="0">
                <a:solidFill>
                  <a:srgbClr val="FFFF00"/>
                </a:solidFill>
              </a:rPr>
              <a:t>” condition.</a:t>
            </a:r>
          </a:p>
          <a:p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46075" y="1473717"/>
            <a:ext cx="1952194" cy="577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21360000">
            <a:off x="6505360" y="232588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0" y="2438400"/>
            <a:ext cx="1371600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Velocities </a:t>
            </a:r>
            <a:r>
              <a:rPr lang="en-US" sz="2000" smtClean="0">
                <a:solidFill>
                  <a:srgbClr val="FFFF00"/>
                </a:solidFill>
              </a:rPr>
              <a:t>relative to ramp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5800" y="6248400"/>
            <a:ext cx="3962400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Velocities </a:t>
            </a:r>
            <a:r>
              <a:rPr lang="en-US" sz="2000" smtClean="0">
                <a:solidFill>
                  <a:srgbClr val="FFFF00"/>
                </a:solidFill>
              </a:rPr>
              <a:t>relative to center of hoop </a:t>
            </a:r>
            <a:endParaRPr lang="en-US" sz="2000">
              <a:solidFill>
                <a:srgbClr val="FFFF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310409" y="4191000"/>
            <a:ext cx="2385791" cy="1858231"/>
            <a:chOff x="5855067" y="4416152"/>
            <a:chExt cx="2385791" cy="1858231"/>
          </a:xfrm>
        </p:grpSpPr>
        <p:grpSp>
          <p:nvGrpSpPr>
            <p:cNvPr id="27" name="Group 26"/>
            <p:cNvGrpSpPr/>
            <p:nvPr/>
          </p:nvGrpSpPr>
          <p:grpSpPr>
            <a:xfrm>
              <a:off x="5855067" y="4416152"/>
              <a:ext cx="2385791" cy="1858231"/>
              <a:chOff x="5855067" y="4416152"/>
              <a:chExt cx="2385791" cy="1858231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6096000" y="4420674"/>
                <a:ext cx="1828800" cy="1828800"/>
              </a:xfrm>
              <a:prstGeom prst="ellipse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rot="-240000">
                <a:off x="7250258" y="4416152"/>
                <a:ext cx="990600" cy="35739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0560000">
                <a:off x="5855067" y="5916993"/>
                <a:ext cx="990600" cy="35739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Arc 23"/>
              <p:cNvSpPr/>
              <p:nvPr/>
            </p:nvSpPr>
            <p:spPr>
              <a:xfrm rot="14435223">
                <a:off x="6463026" y="4935782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rot="514786" flipV="1">
                <a:off x="6659201" y="4947583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6553200" y="5257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smtClean="0"/>
                <a:t>ω</a:t>
              </a:r>
              <a:endParaRPr lang="en-US" sz="2000" i="1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781800" y="2133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endParaRPr lang="en-US" sz="2000" i="1"/>
          </a:p>
        </p:txBody>
      </p:sp>
      <p:sp>
        <p:nvSpPr>
          <p:cNvPr id="33" name="TextBox 32"/>
          <p:cNvSpPr txBox="1"/>
          <p:nvPr/>
        </p:nvSpPr>
        <p:spPr>
          <a:xfrm>
            <a:off x="7620000" y="1437069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2v</a:t>
            </a:r>
            <a:endParaRPr lang="en-US" sz="2000" i="1"/>
          </a:p>
        </p:txBody>
      </p:sp>
      <p:sp>
        <p:nvSpPr>
          <p:cNvPr id="34" name="TextBox 33"/>
          <p:cNvSpPr txBox="1"/>
          <p:nvPr/>
        </p:nvSpPr>
        <p:spPr>
          <a:xfrm>
            <a:off x="7049037" y="4025721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l-GR" sz="2000" i="1" smtClean="0"/>
              <a:t>ω</a:t>
            </a:r>
            <a:endParaRPr lang="en-US" sz="2000" i="1"/>
          </a:p>
        </p:txBody>
      </p:sp>
      <p:sp>
        <p:nvSpPr>
          <p:cNvPr id="26" name="Oval 25"/>
          <p:cNvSpPr/>
          <p:nvPr/>
        </p:nvSpPr>
        <p:spPr>
          <a:xfrm rot="840000" flipH="1" flipV="1">
            <a:off x="6694624" y="1423985"/>
            <a:ext cx="45719" cy="777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295400" y="5372100"/>
            <a:ext cx="12954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u="sng" smtClean="0">
                <a:solidFill>
                  <a:srgbClr val="FFFF00"/>
                </a:solidFill>
              </a:rPr>
              <a:t>Total</a:t>
            </a:r>
            <a:r>
              <a:rPr lang="en-US" smtClean="0">
                <a:solidFill>
                  <a:srgbClr val="FFFF00"/>
                </a:solidFill>
              </a:rPr>
              <a:t> Kinetic Energy of Rolling Hoop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r>
              <a:rPr lang="en-US" smtClean="0"/>
              <a:t>Suppose as usual the hoop is made of many small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and the mass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is moving at    .  Then the </a:t>
            </a:r>
            <a:r>
              <a:rPr lang="en-US" smtClean="0">
                <a:solidFill>
                  <a:srgbClr val="FFFF00"/>
                </a:solidFill>
              </a:rPr>
              <a:t>total KE is                </a:t>
            </a:r>
            <a:r>
              <a:rPr lang="en-US" smtClean="0"/>
              <a:t>.</a:t>
            </a:r>
          </a:p>
          <a:p>
            <a:r>
              <a:rPr lang="en-US" smtClean="0"/>
              <a:t>This total kinetic energy depends on </a:t>
            </a:r>
            <a:r>
              <a:rPr lang="en-US" smtClean="0">
                <a:solidFill>
                  <a:srgbClr val="FFFF00"/>
                </a:solidFill>
              </a:rPr>
              <a:t>both</a:t>
            </a:r>
            <a:r>
              <a:rPr lang="en-US" smtClean="0"/>
              <a:t> the </a:t>
            </a:r>
            <a:r>
              <a:rPr lang="en-US" smtClean="0">
                <a:solidFill>
                  <a:srgbClr val="FFFF00"/>
                </a:solidFill>
              </a:rPr>
              <a:t>translational motion </a:t>
            </a:r>
            <a:r>
              <a:rPr lang="en-US" smtClean="0"/>
              <a:t>(the center of the hoop is moving) </a:t>
            </a:r>
            <a:r>
              <a:rPr lang="en-US" smtClean="0">
                <a:solidFill>
                  <a:srgbClr val="FFFF00"/>
                </a:solidFill>
              </a:rPr>
              <a:t>and</a:t>
            </a:r>
            <a:r>
              <a:rPr lang="en-US" smtClean="0"/>
              <a:t> the hoop’s </a:t>
            </a:r>
            <a:r>
              <a:rPr lang="en-US" smtClean="0">
                <a:solidFill>
                  <a:srgbClr val="FFFF00"/>
                </a:solidFill>
              </a:rPr>
              <a:t>rotation</a:t>
            </a:r>
            <a:r>
              <a:rPr lang="en-US" smtClean="0"/>
              <a:t> about the center.  </a:t>
            </a:r>
          </a:p>
          <a:p>
            <a:r>
              <a:rPr lang="en-US" smtClean="0">
                <a:solidFill>
                  <a:srgbClr val="FF0000"/>
                </a:solidFill>
              </a:rPr>
              <a:t>How do we sort this out?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1" y="2505612"/>
          <a:ext cx="1536308" cy="885825"/>
        </p:xfrm>
        <a:graphic>
          <a:graphicData uri="http://schemas.openxmlformats.org/presentationml/2006/ole">
            <p:oleObj spid="_x0000_s103428" name="Equation" r:id="rId4" imgW="596880" imgH="342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089900" y="2099829"/>
          <a:ext cx="387350" cy="633846"/>
        </p:xfrm>
        <a:graphic>
          <a:graphicData uri="http://schemas.openxmlformats.org/presentationml/2006/ole">
            <p:oleObj spid="_x0000_s103429" name="Equation" r:id="rId5" imgW="139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Separating Translational and Rotational Kinetic Energies: Details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257800"/>
          </a:xfrm>
        </p:spPr>
        <p:txBody>
          <a:bodyPr/>
          <a:lstStyle/>
          <a:p>
            <a:r>
              <a:rPr lang="en-US" sz="2400" smtClean="0"/>
              <a:t>Suppose we have </a:t>
            </a:r>
            <a:r>
              <a:rPr lang="en-US" sz="2400" smtClean="0">
                <a:solidFill>
                  <a:srgbClr val="FFFF00"/>
                </a:solidFill>
              </a:rPr>
              <a:t>rigid body </a:t>
            </a:r>
            <a:r>
              <a:rPr lang="en-US" sz="2400" smtClean="0"/>
              <a:t>we represent as a collection of masses </a:t>
            </a:r>
            <a:r>
              <a:rPr lang="en-US" sz="2400" i="1" smtClean="0"/>
              <a:t>m</a:t>
            </a:r>
            <a:r>
              <a:rPr lang="en-US" sz="2400" i="1" baseline="-25000" smtClean="0"/>
              <a:t>i</a:t>
            </a:r>
            <a:r>
              <a:rPr lang="en-US" sz="2400" smtClean="0"/>
              <a:t>, with individual velocities     .</a:t>
            </a:r>
          </a:p>
          <a:p>
            <a:r>
              <a:rPr lang="en-US" sz="2400" smtClean="0"/>
              <a:t>Let’s suppose the CM is moving at        , so the total </a:t>
            </a:r>
            <a:r>
              <a:rPr lang="en-US" sz="2400" smtClean="0">
                <a:solidFill>
                  <a:srgbClr val="FFFF00"/>
                </a:solidFill>
              </a:rPr>
              <a:t>linear </a:t>
            </a:r>
            <a:r>
              <a:rPr lang="en-US" sz="2400" smtClean="0"/>
              <a:t>momentum is            , </a:t>
            </a:r>
            <a:r>
              <a:rPr lang="en-US" sz="2400" i="1" smtClean="0"/>
              <a:t>M</a:t>
            </a:r>
            <a:r>
              <a:rPr lang="en-US" sz="2400" smtClean="0"/>
              <a:t> being the total mass.</a:t>
            </a:r>
          </a:p>
          <a:p>
            <a:r>
              <a:rPr lang="en-US" sz="2400" smtClean="0"/>
              <a:t>To </a:t>
            </a:r>
            <a:r>
              <a:rPr lang="en-US" sz="2400" smtClean="0">
                <a:solidFill>
                  <a:srgbClr val="FFFF00"/>
                </a:solidFill>
              </a:rPr>
              <a:t>separate out the rotational motion</a:t>
            </a:r>
            <a:r>
              <a:rPr lang="en-US" sz="2400" smtClean="0"/>
              <a:t>, we’ll write the individual velocities                           : so     is velocity of </a:t>
            </a:r>
            <a:r>
              <a:rPr lang="en-US" sz="2400" i="1" smtClean="0"/>
              <a:t>m</a:t>
            </a:r>
            <a:r>
              <a:rPr lang="en-US" sz="2400" i="1" baseline="-25000" smtClean="0"/>
              <a:t>i</a:t>
            </a:r>
            <a:r>
              <a:rPr lang="en-US" sz="2400" smtClean="0"/>
              <a:t> relative to the CM.</a:t>
            </a:r>
          </a:p>
          <a:p>
            <a:r>
              <a:rPr lang="en-US" sz="2400" smtClean="0"/>
              <a:t>Then the total kinetic energy is 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Because relative to the CM </a:t>
            </a:r>
          </a:p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44921" y="1929684"/>
          <a:ext cx="230885" cy="569340"/>
        </p:xfrm>
        <a:graphic>
          <a:graphicData uri="http://schemas.openxmlformats.org/presentationml/2006/ole">
            <p:oleObj spid="_x0000_s114690" name="Equation" r:id="rId4" imgW="13968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84930" y="2389617"/>
          <a:ext cx="425270" cy="530667"/>
        </p:xfrm>
        <a:graphic>
          <a:graphicData uri="http://schemas.openxmlformats.org/presentationml/2006/ole">
            <p:oleObj spid="_x0000_s114691" name="Equation" r:id="rId5" imgW="291960" imgH="2412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07915" y="2773721"/>
          <a:ext cx="733737" cy="527563"/>
        </p:xfrm>
        <a:graphic>
          <a:graphicData uri="http://schemas.openxmlformats.org/presentationml/2006/ole">
            <p:oleObj spid="_x0000_s114692" name="Equation" r:id="rId6" imgW="507960" imgH="241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0" y="4467225"/>
          <a:ext cx="9150350" cy="1466850"/>
        </p:xfrm>
        <a:graphic>
          <a:graphicData uri="http://schemas.openxmlformats.org/presentationml/2006/ole">
            <p:oleObj spid="_x0000_s114693" name="Equation" r:id="rId7" imgW="3962160" imgH="6346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05883" y="3568521"/>
          <a:ext cx="1712495" cy="533400"/>
        </p:xfrm>
        <a:graphic>
          <a:graphicData uri="http://schemas.openxmlformats.org/presentationml/2006/ole">
            <p:oleObj spid="_x0000_s114694" name="Equation" r:id="rId8" imgW="774360" imgH="241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91000" y="6019800"/>
          <a:ext cx="4316413" cy="809625"/>
        </p:xfrm>
        <a:graphic>
          <a:graphicData uri="http://schemas.openxmlformats.org/presentationml/2006/ole">
            <p:oleObj spid="_x0000_s114695" name="Equation" r:id="rId9" imgW="2234880" imgH="41904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2553237" y="5218089"/>
            <a:ext cx="37338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4696" name="Object 8"/>
          <p:cNvGraphicFramePr>
            <a:graphicFrameLocks noChangeAspect="1"/>
          </p:cNvGraphicFramePr>
          <p:nvPr/>
        </p:nvGraphicFramePr>
        <p:xfrm>
          <a:off x="4181475" y="3581400"/>
          <a:ext cx="336550" cy="504825"/>
        </p:xfrm>
        <a:graphic>
          <a:graphicData uri="http://schemas.openxmlformats.org/presentationml/2006/ole">
            <p:oleObj spid="_x0000_s114696" name="Equation" r:id="rId10" imgW="1522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Total Energy: the </a:t>
            </a:r>
            <a:r>
              <a:rPr lang="en-US" u="sng" smtClean="0">
                <a:solidFill>
                  <a:srgbClr val="FFFF00"/>
                </a:solidFill>
              </a:rPr>
              <a:t>Bottom Line</a:t>
            </a:r>
            <a:endParaRPr lang="en-US" u="sng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 case the last slide was too much</a:t>
            </a:r>
            <a:r>
              <a:rPr lang="en-US" smtClean="0"/>
              <a:t>, what you </a:t>
            </a:r>
            <a:r>
              <a:rPr lang="en-US" i="1" smtClean="0"/>
              <a:t>really</a:t>
            </a:r>
            <a:r>
              <a:rPr lang="en-US" smtClean="0"/>
              <a:t> need is that the </a:t>
            </a:r>
            <a:r>
              <a:rPr lang="en-US" smtClean="0">
                <a:solidFill>
                  <a:srgbClr val="FFFF00"/>
                </a:solidFill>
              </a:rPr>
              <a:t>total kinetic energy </a:t>
            </a:r>
            <a:r>
              <a:rPr lang="en-US" smtClean="0"/>
              <a:t>of a moving, rotating object </a:t>
            </a:r>
            <a:r>
              <a:rPr lang="en-US" smtClean="0">
                <a:solidFill>
                  <a:srgbClr val="FFFF00"/>
                </a:solidFill>
              </a:rPr>
              <a:t>is a sum of two terms</a:t>
            </a:r>
            <a:r>
              <a:rPr lang="en-US" smtClean="0"/>
              <a:t>:</a:t>
            </a:r>
          </a:p>
          <a:p>
            <a:r>
              <a:rPr lang="en-US" smtClean="0">
                <a:solidFill>
                  <a:srgbClr val="FFFF00"/>
                </a:solidFill>
              </a:rPr>
              <a:t>Translational KE</a:t>
            </a:r>
            <a:r>
              <a:rPr lang="en-US" smtClean="0"/>
              <a:t>, the same as if all the mass is moving with the velocity of the center of mass, </a:t>
            </a:r>
            <a:r>
              <a:rPr lang="en-US" smtClean="0">
                <a:solidFill>
                  <a:srgbClr val="FFFF00"/>
                </a:solidFill>
              </a:rPr>
              <a:t>and</a:t>
            </a:r>
            <a:r>
              <a:rPr lang="en-US" smtClean="0"/>
              <a:t> </a:t>
            </a:r>
          </a:p>
          <a:p>
            <a:r>
              <a:rPr lang="en-US" smtClean="0">
                <a:solidFill>
                  <a:srgbClr val="FFFF00"/>
                </a:solidFill>
              </a:rPr>
              <a:t>Rotational KE</a:t>
            </a:r>
            <a:r>
              <a:rPr lang="en-US" smtClean="0"/>
              <a:t>, about the center of mass: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33613" y="5486400"/>
          <a:ext cx="4127500" cy="711200"/>
        </p:xfrm>
        <a:graphic>
          <a:graphicData uri="http://schemas.openxmlformats.org/presentationml/2006/ole">
            <p:oleObj spid="_x0000_s115714" name="Equation" r:id="rId4" imgW="1473120" imgH="2538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09800" y="5410200"/>
            <a:ext cx="41910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Fast Does a Hoop Roll Down a Ramp?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562600"/>
          </a:xfrm>
        </p:spPr>
        <p:txBody>
          <a:bodyPr>
            <a:normAutofit/>
          </a:bodyPr>
          <a:lstStyle/>
          <a:p>
            <a:r>
              <a:rPr lang="en-US" sz="2400" smtClean="0"/>
              <a:t>Assuming no slipping, so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        	      v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The total kinetic energy at an instant: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</a:t>
            </a:r>
            <a:r>
              <a:rPr lang="en-US" sz="2400" i="1" smtClean="0">
                <a:solidFill>
                  <a:srgbClr val="FFFF00"/>
                </a:solidFill>
              </a:rPr>
              <a:t>KE</a:t>
            </a:r>
            <a:r>
              <a:rPr lang="en-US" sz="2400" smtClean="0">
                <a:solidFill>
                  <a:schemeClr val="bg1"/>
                </a:solidFill>
              </a:rPr>
              <a:t> = ½</a:t>
            </a:r>
            <a:r>
              <a:rPr lang="en-US" sz="2400" i="1" smtClean="0">
                <a:solidFill>
                  <a:schemeClr val="bg1"/>
                </a:solidFill>
              </a:rPr>
              <a:t>mv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 + ½</a:t>
            </a:r>
            <a:r>
              <a:rPr lang="en-US" sz="2400" i="1" smtClean="0">
                <a:solidFill>
                  <a:schemeClr val="bg1"/>
                </a:solidFill>
              </a:rPr>
              <a:t>I</a:t>
            </a:r>
            <a:r>
              <a:rPr lang="el-GR" sz="2400" i="1" smtClean="0">
                <a:solidFill>
                  <a:schemeClr val="bg1"/>
                </a:solidFill>
              </a:rPr>
              <a:t>ω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	= ½</a:t>
            </a:r>
            <a:r>
              <a:rPr lang="en-US" sz="2400" i="1" smtClean="0">
                <a:solidFill>
                  <a:schemeClr val="bg1"/>
                </a:solidFill>
              </a:rPr>
              <a:t>mv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 + ½(</a:t>
            </a:r>
            <a:r>
              <a:rPr lang="en-US" sz="2400" i="1" smtClean="0">
                <a:solidFill>
                  <a:schemeClr val="bg1"/>
                </a:solidFill>
              </a:rPr>
              <a:t>mR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r>
              <a:rPr lang="el-GR" sz="2400" i="1" smtClean="0">
                <a:solidFill>
                  <a:schemeClr val="bg1"/>
                </a:solidFill>
              </a:rPr>
              <a:t>ω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r>
              <a:rPr lang="en-US" sz="2400" baseline="30000" smtClean="0">
                <a:solidFill>
                  <a:schemeClr val="bg1"/>
                </a:solidFill>
              </a:rPr>
              <a:t>		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mv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If it’s rolled down through height </a:t>
            </a:r>
            <a:r>
              <a:rPr lang="en-US" sz="2400" i="1" smtClean="0">
                <a:solidFill>
                  <a:schemeClr val="bg1"/>
                </a:solidFill>
              </a:rPr>
              <a:t>h</a:t>
            </a:r>
            <a:r>
              <a:rPr lang="en-US" sz="2400" smtClean="0">
                <a:solidFill>
                  <a:schemeClr val="bg1"/>
                </a:solidFill>
              </a:rPr>
              <a:t> from a standing start, 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</a:t>
            </a:r>
            <a:r>
              <a:rPr lang="en-US" sz="2400" i="1" smtClean="0">
                <a:solidFill>
                  <a:schemeClr val="bg1"/>
                </a:solidFill>
              </a:rPr>
              <a:t>mv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 = </a:t>
            </a:r>
            <a:r>
              <a:rPr lang="en-US" sz="2400" i="1" smtClean="0">
                <a:solidFill>
                  <a:schemeClr val="bg1"/>
                </a:solidFill>
              </a:rPr>
              <a:t>mgh,  </a:t>
            </a:r>
            <a:r>
              <a:rPr lang="en-US" sz="2400" smtClean="0">
                <a:solidFill>
                  <a:schemeClr val="bg1"/>
                </a:solidFill>
              </a:rPr>
              <a:t>so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v = </a:t>
            </a:r>
            <a:r>
              <a:rPr lang="en-US" sz="2400" smtClean="0">
                <a:solidFill>
                  <a:srgbClr val="FFFF00"/>
                </a:solidFill>
              </a:rPr>
              <a:t>√(</a:t>
            </a:r>
            <a:r>
              <a:rPr lang="en-US" sz="2400" i="1" smtClean="0">
                <a:solidFill>
                  <a:srgbClr val="FFFF00"/>
                </a:solidFill>
              </a:rPr>
              <a:t>gh</a:t>
            </a:r>
            <a:r>
              <a:rPr lang="en-US" sz="2400" smtClean="0">
                <a:solidFill>
                  <a:srgbClr val="FFFF00"/>
                </a:solidFill>
              </a:rPr>
              <a:t>)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rgbClr val="FF0000"/>
                </a:solidFill>
              </a:rPr>
              <a:t>For a frictionless sliding mass, 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½</a:t>
            </a:r>
            <a:r>
              <a:rPr lang="en-US" sz="2400" i="1" smtClean="0">
                <a:solidFill>
                  <a:schemeClr val="bg1"/>
                </a:solidFill>
              </a:rPr>
              <a:t>mv</a:t>
            </a:r>
            <a:r>
              <a:rPr lang="en-US" sz="2400" baseline="30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 = </a:t>
            </a:r>
            <a:r>
              <a:rPr lang="en-US" sz="2400" i="1" smtClean="0">
                <a:solidFill>
                  <a:schemeClr val="bg1"/>
                </a:solidFill>
              </a:rPr>
              <a:t>mgh,  </a:t>
            </a:r>
            <a:r>
              <a:rPr lang="en-US" sz="2400" smtClean="0">
                <a:solidFill>
                  <a:schemeClr val="bg1"/>
                </a:solidFill>
              </a:rPr>
              <a:t>so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rgbClr val="FF0000"/>
                </a:solidFill>
              </a:rPr>
              <a:t>v = </a:t>
            </a:r>
            <a:r>
              <a:rPr lang="en-US" sz="2400" smtClean="0">
                <a:solidFill>
                  <a:srgbClr val="FF0000"/>
                </a:solidFill>
              </a:rPr>
              <a:t>√(2</a:t>
            </a:r>
            <a:r>
              <a:rPr lang="en-US" sz="2400" i="1" smtClean="0">
                <a:solidFill>
                  <a:srgbClr val="FF0000"/>
                </a:solidFill>
              </a:rPr>
              <a:t>gh</a:t>
            </a:r>
            <a:r>
              <a:rPr lang="en-US" sz="2400" smtClean="0">
                <a:solidFill>
                  <a:srgbClr val="FF0000"/>
                </a:solidFill>
              </a:rPr>
              <a:t>): </a:t>
            </a:r>
            <a:r>
              <a:rPr lang="en-US" sz="2400" u="sng" smtClean="0">
                <a:solidFill>
                  <a:srgbClr val="FF0000"/>
                </a:solidFill>
              </a:rPr>
              <a:t>faster</a:t>
            </a:r>
            <a:r>
              <a:rPr lang="en-US" sz="2400" smtClean="0">
                <a:solidFill>
                  <a:srgbClr val="FF0000"/>
                </a:solidFill>
              </a:rPr>
              <a:t>!</a:t>
            </a:r>
          </a:p>
          <a:p>
            <a:pPr>
              <a:buNone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21360000">
            <a:off x="6505360" y="232588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81800" y="2133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endParaRPr lang="en-US" sz="2000" i="1"/>
          </a:p>
        </p:txBody>
      </p:sp>
      <p:sp>
        <p:nvSpPr>
          <p:cNvPr id="27" name="TextBox 26"/>
          <p:cNvSpPr txBox="1"/>
          <p:nvPr/>
        </p:nvSpPr>
        <p:spPr>
          <a:xfrm>
            <a:off x="4724400" y="4495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hoop takes </a:t>
            </a:r>
            <a:r>
              <a:rPr lang="en-US" smtClean="0">
                <a:solidFill>
                  <a:srgbClr val="FFFF00"/>
                </a:solidFill>
              </a:rPr>
              <a:t>longer</a:t>
            </a:r>
            <a:r>
              <a:rPr lang="en-US" smtClean="0"/>
              <a:t> to get down than a low-friction sliding block, because the </a:t>
            </a:r>
            <a:r>
              <a:rPr lang="en-US" smtClean="0">
                <a:solidFill>
                  <a:srgbClr val="FFFF00"/>
                </a:solidFill>
              </a:rPr>
              <a:t>same </a:t>
            </a:r>
            <a:r>
              <a:rPr lang="en-US" smtClean="0"/>
              <a:t>loss in potential energy has to supply </a:t>
            </a:r>
            <a:r>
              <a:rPr lang="en-US" smtClean="0">
                <a:solidFill>
                  <a:srgbClr val="FFFF00"/>
                </a:solidFill>
              </a:rPr>
              <a:t>BOTH</a:t>
            </a:r>
            <a:r>
              <a:rPr lang="en-US" smtClean="0"/>
              <a:t> translational </a:t>
            </a:r>
            <a:r>
              <a:rPr lang="en-US" i="1" smtClean="0"/>
              <a:t>KE</a:t>
            </a:r>
            <a:r>
              <a:rPr lang="en-US" smtClean="0"/>
              <a:t> </a:t>
            </a:r>
            <a:r>
              <a:rPr lang="en-US" u="sng" smtClean="0"/>
              <a:t>and</a:t>
            </a:r>
            <a:r>
              <a:rPr lang="en-US" smtClean="0"/>
              <a:t> rotational </a:t>
            </a:r>
            <a:r>
              <a:rPr lang="en-US" i="1" smtClean="0"/>
              <a:t>KE</a:t>
            </a:r>
            <a:r>
              <a:rPr lang="en-US" smtClean="0"/>
              <a:t> for the hoop.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smtClean="0"/>
              <a:t>			  </a:t>
            </a:r>
            <a:r>
              <a:rPr lang="en-US" sz="3600" smtClean="0">
                <a:solidFill>
                  <a:srgbClr val="FFFF00"/>
                </a:solidFill>
              </a:rPr>
              <a:t>Ramp Race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A hoop, a solid cylinder and a solid sphere roll down the same ramp from a standing start.   Who clocks the fastest time?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8194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mtClean="0"/>
              <a:t>The hoop</a:t>
            </a:r>
          </a:p>
          <a:p>
            <a:pPr marL="514350" indent="-514350">
              <a:buAutoNum type="alphaUcPeriod"/>
            </a:pPr>
            <a:r>
              <a:rPr lang="en-US" smtClean="0"/>
              <a:t>The solid cylinder</a:t>
            </a:r>
          </a:p>
          <a:p>
            <a:pPr marL="514350" indent="-514350">
              <a:buAutoNum type="alphaUcPeriod"/>
            </a:pPr>
            <a:r>
              <a:rPr lang="en-US" smtClean="0"/>
              <a:t>The solid sphere</a:t>
            </a:r>
          </a:p>
          <a:p>
            <a:pPr marL="514350" indent="-514350">
              <a:buAutoNum type="alphaUcPeriod"/>
            </a:pPr>
            <a:r>
              <a:rPr lang="en-US" smtClean="0"/>
              <a:t>It depends on the sizes and/or masses.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3124200"/>
          </a:xfrm>
        </p:spPr>
        <p:txBody>
          <a:bodyPr>
            <a:normAutofit/>
          </a:bodyPr>
          <a:lstStyle/>
          <a:p>
            <a:pPr algn="l"/>
            <a:r>
              <a:rPr lang="en-US" sz="2800" smtClean="0"/>
              <a:t>			  </a:t>
            </a:r>
            <a:r>
              <a:rPr lang="en-US" sz="2800" smtClean="0">
                <a:solidFill>
                  <a:srgbClr val="FFFF00"/>
                </a:solidFill>
              </a:rPr>
              <a:t>Ramp Race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A hoop, a solid cylinder and a solid sphere roll down the same ramp from a standing start.   Who clocks the fastest time?</a:t>
            </a:r>
            <a:br>
              <a:rPr lang="en-US" sz="2800" smtClean="0"/>
            </a:br>
            <a:r>
              <a:rPr lang="en-US" sz="2800" u="sng" smtClean="0">
                <a:solidFill>
                  <a:srgbClr val="FFFF00"/>
                </a:solidFill>
              </a:rPr>
              <a:t>The sphere wins</a:t>
            </a:r>
            <a:r>
              <a:rPr lang="en-US" sz="2800" smtClean="0">
                <a:solidFill>
                  <a:srgbClr val="FFFF00"/>
                </a:solidFill>
              </a:rPr>
              <a:t>: its mass is on average closer to the axis of rotation, so it has less rotational </a:t>
            </a:r>
            <a:r>
              <a:rPr lang="en-US" sz="2800" i="1" smtClean="0">
                <a:solidFill>
                  <a:srgbClr val="FFFF00"/>
                </a:solidFill>
              </a:rPr>
              <a:t>KE</a:t>
            </a:r>
            <a:r>
              <a:rPr lang="en-US" sz="2800" smtClean="0">
                <a:solidFill>
                  <a:srgbClr val="FFFF00"/>
                </a:solidFill>
              </a:rPr>
              <a:t> compared with translational </a:t>
            </a:r>
            <a:r>
              <a:rPr lang="en-US" sz="2800" i="1" smtClean="0">
                <a:solidFill>
                  <a:srgbClr val="FFFF00"/>
                </a:solidFill>
              </a:rPr>
              <a:t>KE</a:t>
            </a:r>
            <a:r>
              <a:rPr lang="en-US" sz="2800" smtClean="0">
                <a:solidFill>
                  <a:srgbClr val="FFFF00"/>
                </a:solidFill>
              </a:rPr>
              <a:t>.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819400"/>
          </a:xfrm>
        </p:spPr>
        <p:txBody>
          <a:bodyPr>
            <a:normAutofit fontScale="92500"/>
          </a:bodyPr>
          <a:lstStyle/>
          <a:p>
            <a:pPr marL="514350" indent="-514350">
              <a:buAutoNum type="alphaUcPeriod"/>
            </a:pPr>
            <a:r>
              <a:rPr lang="en-US" smtClean="0"/>
              <a:t>The hoop</a:t>
            </a:r>
          </a:p>
          <a:p>
            <a:pPr marL="514350" indent="-514350">
              <a:buAutoNum type="alphaUcPeriod"/>
            </a:pPr>
            <a:r>
              <a:rPr lang="en-US" smtClean="0"/>
              <a:t>The solid cylinder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</a:rPr>
              <a:t>The solid sphere</a:t>
            </a:r>
          </a:p>
          <a:p>
            <a:pPr marL="514350" indent="-514350">
              <a:buAutoNum type="alphaUcPeriod"/>
            </a:pPr>
            <a:r>
              <a:rPr lang="en-US" smtClean="0"/>
              <a:t>It depends on the sizes and/or masses.</a:t>
            </a:r>
          </a:p>
          <a:p>
            <a:pPr marL="514350" indent="-514350">
              <a:buNone/>
            </a:pPr>
            <a:r>
              <a:rPr lang="en-US" sz="2400" b="1" smtClean="0">
                <a:solidFill>
                  <a:srgbClr val="FF0000"/>
                </a:solidFill>
              </a:rPr>
              <a:t>Note</a:t>
            </a:r>
            <a:r>
              <a:rPr lang="en-US" sz="2400" smtClean="0">
                <a:solidFill>
                  <a:srgbClr val="FF0000"/>
                </a:solidFill>
              </a:rPr>
              <a:t>: for the sphere </a:t>
            </a:r>
            <a:r>
              <a:rPr lang="en-US" sz="2400" i="1" smtClean="0">
                <a:solidFill>
                  <a:srgbClr val="FF0000"/>
                </a:solidFill>
              </a:rPr>
              <a:t>I</a:t>
            </a:r>
            <a:r>
              <a:rPr lang="en-US" sz="2400" smtClean="0">
                <a:solidFill>
                  <a:srgbClr val="FF0000"/>
                </a:solidFill>
              </a:rPr>
              <a:t> = (2/5)</a:t>
            </a:r>
            <a:r>
              <a:rPr lang="en-US" sz="2400" i="1" smtClean="0">
                <a:solidFill>
                  <a:srgbClr val="FF0000"/>
                </a:solidFill>
              </a:rPr>
              <a:t>mR</a:t>
            </a:r>
            <a:r>
              <a:rPr lang="en-US" sz="2400" baseline="30000" smtClean="0">
                <a:solidFill>
                  <a:srgbClr val="FF0000"/>
                </a:solidFill>
              </a:rPr>
              <a:t>2  </a:t>
            </a:r>
            <a:r>
              <a:rPr lang="en-US" sz="2400" smtClean="0">
                <a:solidFill>
                  <a:srgbClr val="FF0000"/>
                </a:solidFill>
              </a:rPr>
              <a:t>solid cylinder  ½</a:t>
            </a:r>
            <a:r>
              <a:rPr lang="en-US" sz="2400" i="1" smtClean="0">
                <a:solidFill>
                  <a:srgbClr val="FF0000"/>
                </a:solidFill>
              </a:rPr>
              <a:t>mR</a:t>
            </a:r>
            <a:r>
              <a:rPr lang="en-US" sz="2400" baseline="30000" smtClean="0">
                <a:solidFill>
                  <a:srgbClr val="FF0000"/>
                </a:solidFill>
              </a:rPr>
              <a:t>2</a:t>
            </a:r>
            <a:r>
              <a:rPr lang="en-US" sz="2400" smtClean="0">
                <a:solidFill>
                  <a:srgbClr val="FF0000"/>
                </a:solidFill>
              </a:rPr>
              <a:t>, hoop </a:t>
            </a:r>
            <a:r>
              <a:rPr lang="en-US" sz="2400" i="1" smtClean="0">
                <a:solidFill>
                  <a:srgbClr val="FF0000"/>
                </a:solidFill>
              </a:rPr>
              <a:t>mR</a:t>
            </a:r>
            <a:r>
              <a:rPr lang="en-US" sz="2400" baseline="30000" smtClean="0">
                <a:solidFill>
                  <a:srgbClr val="FF0000"/>
                </a:solidFill>
              </a:rPr>
              <a:t>2</a:t>
            </a:r>
            <a:r>
              <a:rPr lang="en-US" sz="2400" smtClean="0">
                <a:solidFill>
                  <a:srgbClr val="FF0000"/>
                </a:solidFill>
              </a:rPr>
              <a:t>.</a:t>
            </a:r>
            <a:endParaRPr lang="en-US" sz="2400" baseline="30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 New Look for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We’ve seen how </a:t>
            </a:r>
            <a:r>
              <a:rPr lang="el-GR" i="1" smtClean="0"/>
              <a:t>τ</a:t>
            </a:r>
            <a:r>
              <a:rPr lang="en-US" smtClean="0"/>
              <a:t> = </a:t>
            </a:r>
            <a:r>
              <a:rPr lang="en-US" i="1" smtClean="0"/>
              <a:t>I</a:t>
            </a:r>
            <a:r>
              <a:rPr lang="el-GR" i="1" smtClean="0"/>
              <a:t>α</a:t>
            </a:r>
            <a:r>
              <a:rPr lang="en-US" i="1" smtClean="0"/>
              <a:t> </a:t>
            </a:r>
            <a:r>
              <a:rPr lang="en-US" smtClean="0"/>
              <a:t>works for a body rotating about a </a:t>
            </a:r>
            <a:r>
              <a:rPr lang="en-US" smtClean="0">
                <a:solidFill>
                  <a:srgbClr val="FFFF00"/>
                </a:solidFill>
              </a:rPr>
              <a:t>fixed axis</a:t>
            </a:r>
            <a:r>
              <a:rPr lang="en-US" i="1" smtClean="0"/>
              <a:t>.</a:t>
            </a:r>
          </a:p>
          <a:p>
            <a:r>
              <a:rPr lang="el-GR" i="1" u="sng" smtClean="0"/>
              <a:t>τ</a:t>
            </a:r>
            <a:r>
              <a:rPr lang="en-US" u="sng" smtClean="0"/>
              <a:t> = </a:t>
            </a:r>
            <a:r>
              <a:rPr lang="en-US" i="1" u="sng" smtClean="0"/>
              <a:t>I</a:t>
            </a:r>
            <a:r>
              <a:rPr lang="el-GR" i="1" u="sng" smtClean="0"/>
              <a:t>α</a:t>
            </a:r>
            <a:r>
              <a:rPr lang="en-US" i="1" u="sng" smtClean="0"/>
              <a:t> i</a:t>
            </a:r>
            <a:r>
              <a:rPr lang="en-US" u="sng" smtClean="0"/>
              <a:t>s not true in general</a:t>
            </a:r>
            <a:r>
              <a:rPr lang="en-US" smtClean="0"/>
              <a:t> if the axis of rotation is </a:t>
            </a:r>
            <a:r>
              <a:rPr lang="en-US" i="1" smtClean="0"/>
              <a:t>itself</a:t>
            </a:r>
            <a:r>
              <a:rPr lang="en-US" smtClean="0"/>
              <a:t> accelerating</a:t>
            </a:r>
          </a:p>
          <a:p>
            <a:r>
              <a:rPr lang="en-US" smtClean="0">
                <a:solidFill>
                  <a:srgbClr val="FFFF00"/>
                </a:solidFill>
              </a:rPr>
              <a:t>BUT it IS true if the axis is through the CM, and isn’t changing direction!</a:t>
            </a:r>
          </a:p>
          <a:p>
            <a:r>
              <a:rPr lang="en-US" smtClean="0"/>
              <a:t>This is quite tricky to prove—it’s in the book</a:t>
            </a:r>
          </a:p>
          <a:p>
            <a:r>
              <a:rPr lang="en-US" smtClean="0"/>
              <a:t>And 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i="1" smtClean="0">
                <a:solidFill>
                  <a:srgbClr val="FFFF00"/>
                </a:solidFill>
              </a:rPr>
              <a:t>  </a:t>
            </a:r>
            <a:r>
              <a:rPr lang="en-US" smtClean="0"/>
              <a:t>is often useful, as we’ll see.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6400" y="5410200"/>
            <a:ext cx="2133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z="2800" smtClean="0">
                <a:solidFill>
                  <a:schemeClr val="bg1"/>
                </a:solidFill>
              </a:rPr>
              <a:t>A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chemeClr val="bg1"/>
                </a:solidFill>
              </a:rPr>
              <a:t>uniform rod is free to rotate in a vertical plane about a frictionless hinge at one end.  It is released from rest at an angle of 30°.  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8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(1/3)</a:t>
            </a:r>
            <a:r>
              <a:rPr lang="en-US" sz="28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ML</a:t>
            </a:r>
            <a:r>
              <a:rPr lang="en-US" sz="2800" baseline="30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el-GR" sz="28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τ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</a:t>
            </a:r>
            <a:r>
              <a:rPr lang="en-US" sz="28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Mg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800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</a:t>
            </a: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/2)cos30°)</a:t>
            </a:r>
            <a:r>
              <a:rPr lang="en-US" sz="2800" smtClean="0">
                <a:solidFill>
                  <a:schemeClr val="bg1"/>
                </a:solidFill>
              </a:rPr>
              <a:t/>
            </a:r>
            <a:br>
              <a:rPr lang="en-US" sz="2800" smtClean="0">
                <a:solidFill>
                  <a:schemeClr val="bg1"/>
                </a:solidFill>
              </a:rPr>
            </a:br>
            <a:r>
              <a:rPr lang="en-US" sz="2800" smtClean="0">
                <a:solidFill>
                  <a:schemeClr val="bg1"/>
                </a:solidFill>
              </a:rPr>
              <a:t>The initial </a:t>
            </a:r>
            <a:r>
              <a:rPr lang="en-US" sz="2800" smtClean="0">
                <a:solidFill>
                  <a:srgbClr val="FFFF00"/>
                </a:solidFill>
              </a:rPr>
              <a:t>downward acceleration of the free end</a:t>
            </a:r>
            <a:r>
              <a:rPr lang="en-US" sz="2800" smtClean="0">
                <a:solidFill>
                  <a:schemeClr val="bg1"/>
                </a:solidFill>
              </a:rPr>
              <a:t> of the rod is: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229600" cy="231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smtClean="0"/>
              <a:t>A.  equal to </a:t>
            </a:r>
            <a:r>
              <a:rPr lang="en-US" sz="2800" i="1" smtClean="0"/>
              <a:t>g</a:t>
            </a:r>
          </a:p>
          <a:p>
            <a:pPr>
              <a:buNone/>
            </a:pPr>
            <a:r>
              <a:rPr lang="en-US" sz="2800" smtClean="0"/>
              <a:t>B.   greater than </a:t>
            </a:r>
            <a:r>
              <a:rPr lang="en-US" sz="2800" i="1" smtClean="0"/>
              <a:t>g</a:t>
            </a:r>
          </a:p>
          <a:p>
            <a:pPr>
              <a:buNone/>
            </a:pPr>
            <a:r>
              <a:rPr lang="en-US" sz="2800" smtClean="0"/>
              <a:t>C.  less than </a:t>
            </a:r>
            <a:r>
              <a:rPr lang="en-US" sz="2800" i="1" smtClean="0"/>
              <a:t>g</a:t>
            </a:r>
            <a:endParaRPr lang="en-US" sz="2800"/>
          </a:p>
        </p:txBody>
      </p:sp>
      <p:sp>
        <p:nvSpPr>
          <p:cNvPr id="8" name="Rectangle 7"/>
          <p:cNvSpPr/>
          <p:nvPr/>
        </p:nvSpPr>
        <p:spPr>
          <a:xfrm>
            <a:off x="4267200" y="3505200"/>
            <a:ext cx="9144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-1800000">
            <a:off x="5071363" y="3898549"/>
            <a:ext cx="2667000" cy="762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39741" y="4539807"/>
            <a:ext cx="152400" cy="152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6534950" y="3280040"/>
            <a:ext cx="21689" cy="26549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63484" y="42800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30°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3200400"/>
          </a:xfrm>
        </p:spPr>
        <p:txBody>
          <a:bodyPr>
            <a:normAutofit/>
          </a:bodyPr>
          <a:lstStyle/>
          <a:p>
            <a:pPr algn="l"/>
            <a:r>
              <a:rPr lang="en-US" sz="4000" smtClean="0">
                <a:solidFill>
                  <a:srgbClr val="FFFF00"/>
                </a:solidFill>
              </a:rPr>
              <a:t>		      Clicker Answer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z="2800" smtClean="0">
                <a:solidFill>
                  <a:schemeClr val="bg1"/>
                </a:solidFill>
              </a:rPr>
              <a:t>It’s </a:t>
            </a:r>
            <a:r>
              <a:rPr lang="en-US" sz="2800" i="1" smtClean="0">
                <a:solidFill>
                  <a:schemeClr val="bg1"/>
                </a:solidFill>
              </a:rPr>
              <a:t>greater </a:t>
            </a:r>
            <a:r>
              <a:rPr lang="en-US" sz="2800" smtClean="0">
                <a:solidFill>
                  <a:schemeClr val="bg1"/>
                </a:solidFill>
              </a:rPr>
              <a:t>than </a:t>
            </a:r>
            <a:r>
              <a:rPr lang="en-US" sz="2800" i="1" smtClean="0">
                <a:solidFill>
                  <a:schemeClr val="bg1"/>
                </a:solidFill>
              </a:rPr>
              <a:t>g</a:t>
            </a:r>
            <a:r>
              <a:rPr lang="en-US" sz="2800" smtClean="0">
                <a:solidFill>
                  <a:schemeClr val="bg1"/>
                </a:solidFill>
              </a:rPr>
              <a:t>! The moment of inertia about the hinge is (1/3)</a:t>
            </a:r>
            <a:r>
              <a:rPr lang="en-US" sz="2800" i="1" smtClean="0">
                <a:solidFill>
                  <a:schemeClr val="bg1"/>
                </a:solidFill>
              </a:rPr>
              <a:t>ML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, the torque is (</a:t>
            </a:r>
            <a:r>
              <a:rPr lang="en-US" sz="2800" i="1" smtClean="0">
                <a:solidFill>
                  <a:schemeClr val="bg1"/>
                </a:solidFill>
              </a:rPr>
              <a:t>MgL</a:t>
            </a:r>
            <a:r>
              <a:rPr lang="en-US" sz="2800" smtClean="0">
                <a:solidFill>
                  <a:schemeClr val="bg1"/>
                </a:solidFill>
              </a:rPr>
              <a:t>/2)cos30°,  so the  acceleration is given by </a:t>
            </a:r>
            <a:r>
              <a:rPr lang="el-GR" sz="2800" i="1" smtClean="0">
                <a:solidFill>
                  <a:schemeClr val="bg1"/>
                </a:solidFill>
              </a:rPr>
              <a:t>τ</a:t>
            </a:r>
            <a:r>
              <a:rPr lang="en-US" sz="2800" smtClean="0">
                <a:solidFill>
                  <a:schemeClr val="bg1"/>
                </a:solidFill>
              </a:rPr>
              <a:t> = </a:t>
            </a:r>
            <a:r>
              <a:rPr lang="en-US" sz="2800" i="1" smtClean="0">
                <a:solidFill>
                  <a:schemeClr val="bg1"/>
                </a:solidFill>
              </a:rPr>
              <a:t>I</a:t>
            </a:r>
            <a:r>
              <a:rPr lang="el-GR" sz="2800" i="1" smtClean="0">
                <a:solidFill>
                  <a:schemeClr val="bg1"/>
                </a:solidFill>
              </a:rPr>
              <a:t>α</a:t>
            </a:r>
            <a:r>
              <a:rPr lang="en-US" sz="2800" smtClean="0">
                <a:solidFill>
                  <a:schemeClr val="bg1"/>
                </a:solidFill>
              </a:rPr>
              <a:t>,   </a:t>
            </a:r>
            <a:r>
              <a:rPr lang="el-GR" sz="2800" smtClean="0">
                <a:solidFill>
                  <a:schemeClr val="bg1"/>
                </a:solidFill>
              </a:rPr>
              <a:t>α</a:t>
            </a:r>
            <a:r>
              <a:rPr lang="en-US" sz="2800" smtClean="0">
                <a:solidFill>
                  <a:schemeClr val="bg1"/>
                </a:solidFill>
              </a:rPr>
              <a:t> = (3</a:t>
            </a:r>
            <a:r>
              <a:rPr lang="en-US" sz="2800" i="1" smtClean="0">
                <a:solidFill>
                  <a:schemeClr val="bg1"/>
                </a:solidFill>
              </a:rPr>
              <a:t>g</a:t>
            </a:r>
            <a:r>
              <a:rPr lang="en-US" sz="2800" smtClean="0">
                <a:solidFill>
                  <a:schemeClr val="bg1"/>
                </a:solidFill>
              </a:rPr>
              <a:t>/2</a:t>
            </a:r>
            <a:r>
              <a:rPr lang="en-US" sz="2800" i="1" smtClean="0">
                <a:solidFill>
                  <a:schemeClr val="bg1"/>
                </a:solidFill>
              </a:rPr>
              <a:t>L</a:t>
            </a:r>
            <a:r>
              <a:rPr lang="en-US" sz="2800" smtClean="0">
                <a:solidFill>
                  <a:schemeClr val="bg1"/>
                </a:solidFill>
              </a:rPr>
              <a:t>)cos30°,  the far end accelerates at </a:t>
            </a:r>
            <a:r>
              <a:rPr lang="en-US" sz="2800" i="1" smtClean="0">
                <a:solidFill>
                  <a:schemeClr val="bg1"/>
                </a:solidFill>
              </a:rPr>
              <a:t>L</a:t>
            </a:r>
            <a:r>
              <a:rPr lang="el-GR" sz="2800" i="1" smtClean="0">
                <a:solidFill>
                  <a:schemeClr val="bg1"/>
                </a:solidFill>
              </a:rPr>
              <a:t>α</a:t>
            </a:r>
            <a:r>
              <a:rPr lang="en-US" sz="2800" smtClean="0">
                <a:solidFill>
                  <a:schemeClr val="bg1"/>
                </a:solidFill>
              </a:rPr>
              <a:t> = (3</a:t>
            </a:r>
            <a:r>
              <a:rPr lang="en-US" sz="2800" i="1" smtClean="0">
                <a:solidFill>
                  <a:schemeClr val="bg1"/>
                </a:solidFill>
              </a:rPr>
              <a:t>g</a:t>
            </a:r>
            <a:r>
              <a:rPr lang="en-US" sz="2800" smtClean="0">
                <a:solidFill>
                  <a:schemeClr val="bg1"/>
                </a:solidFill>
              </a:rPr>
              <a:t>/2)cos30°  &gt;  </a:t>
            </a:r>
            <a:r>
              <a:rPr lang="en-US" sz="2800" i="1" smtClean="0">
                <a:solidFill>
                  <a:schemeClr val="bg1"/>
                </a:solidFill>
              </a:rPr>
              <a:t>g</a:t>
            </a:r>
            <a:r>
              <a:rPr lang="en-US" sz="2800" smtClean="0">
                <a:solidFill>
                  <a:schemeClr val="bg1"/>
                </a:solidFill>
              </a:rPr>
              <a:t>.       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743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600" smtClean="0">
                <a:solidFill>
                  <a:schemeClr val="bg2">
                    <a:lumMod val="60000"/>
                    <a:lumOff val="40000"/>
                  </a:schemeClr>
                </a:solidFill>
                <a:hlinkClick r:id="rId3"/>
              </a:rPr>
              <a:t>Ball in cup video</a:t>
            </a:r>
            <a:endParaRPr lang="en-US" sz="160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600" smtClean="0">
                <a:solidFill>
                  <a:schemeClr val="bg2">
                    <a:lumMod val="60000"/>
                    <a:lumOff val="40000"/>
                  </a:schemeClr>
                </a:solidFill>
                <a:hlinkClick r:id="rId4"/>
              </a:rPr>
              <a:t>Falling coins</a:t>
            </a:r>
            <a:endParaRPr lang="en-US" sz="16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3505200"/>
            <a:ext cx="9144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-1800000">
            <a:off x="5071363" y="3898549"/>
            <a:ext cx="2667000" cy="762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39741" y="4539807"/>
            <a:ext cx="152400" cy="152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6534950" y="3280040"/>
            <a:ext cx="21689" cy="26549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63484" y="42800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30°</a:t>
            </a:r>
            <a:endParaRPr lang="en-US"/>
          </a:p>
        </p:txBody>
      </p:sp>
      <p:cxnSp>
        <p:nvCxnSpPr>
          <p:cNvPr id="15" name="Straight Arrow Connector 14"/>
          <p:cNvCxnSpPr>
            <a:stCxn id="9" idx="2"/>
          </p:cNvCxnSpPr>
          <p:nvPr/>
        </p:nvCxnSpPr>
        <p:spPr>
          <a:xfrm rot="5400000">
            <a:off x="5806380" y="4564066"/>
            <a:ext cx="1211955" cy="231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75042" y="46975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/>
              <a:t>Mg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Kinetic Energy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smtClean="0"/>
              <a:t>Imagine a rotating body as composed of many small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at distances 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 from the axis of rotation.</a:t>
            </a:r>
          </a:p>
          <a:p>
            <a:r>
              <a:rPr lang="en-US" smtClean="0"/>
              <a:t>The mass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has speed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l-GR" i="1" smtClean="0"/>
              <a:t>ω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, so </a:t>
            </a:r>
            <a:r>
              <a:rPr lang="en-US" i="1" smtClean="0"/>
              <a:t>KE</a:t>
            </a:r>
            <a:r>
              <a:rPr lang="en-US" smtClean="0"/>
              <a:t> = ½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baseline="30000" smtClean="0"/>
              <a:t>2</a:t>
            </a:r>
            <a:r>
              <a:rPr lang="el-GR" i="1" smtClean="0"/>
              <a:t>ω</a:t>
            </a:r>
            <a:r>
              <a:rPr lang="en-US" baseline="30000" smtClean="0"/>
              <a:t>2</a:t>
            </a:r>
            <a:r>
              <a:rPr lang="en-US" smtClean="0"/>
              <a:t>. </a:t>
            </a:r>
          </a:p>
          <a:p>
            <a:r>
              <a:rPr lang="en-US" smtClean="0"/>
              <a:t>The total </a:t>
            </a:r>
            <a:r>
              <a:rPr lang="en-US" i="1" smtClean="0"/>
              <a:t>KE</a:t>
            </a:r>
            <a:r>
              <a:rPr lang="en-US" smtClean="0"/>
              <a:t> of the rotating body (</a:t>
            </a:r>
            <a:r>
              <a:rPr lang="en-US" smtClean="0">
                <a:solidFill>
                  <a:srgbClr val="FFFF00"/>
                </a:solidFill>
              </a:rPr>
              <a:t>assuming the axis is at rest</a:t>
            </a:r>
            <a:r>
              <a:rPr lang="en-US" smtClean="0"/>
              <a:t>) is</a:t>
            </a:r>
          </a:p>
          <a:p>
            <a:pPr>
              <a:buNone/>
            </a:pPr>
            <a:r>
              <a:rPr lang="en-US" smtClean="0"/>
              <a:t>			</a:t>
            </a:r>
            <a:endParaRPr lang="en-US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0813" y="5104326"/>
          <a:ext cx="3862387" cy="838200"/>
        </p:xfrm>
        <a:graphic>
          <a:graphicData uri="http://schemas.openxmlformats.org/presentationml/2006/ole">
            <p:oleObj spid="_x0000_s93186" name="Equation" r:id="rId4" imgW="1638000" imgH="35532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01721" y="5029200"/>
            <a:ext cx="4191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Torque Power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953000"/>
          </a:xfrm>
        </p:spPr>
        <p:txBody>
          <a:bodyPr>
            <a:normAutofit lnSpcReduction="10000"/>
          </a:bodyPr>
          <a:lstStyle/>
          <a:p>
            <a:r>
              <a:rPr lang="en-US" sz="2800" smtClean="0"/>
              <a:t>If a net torque </a:t>
            </a:r>
            <a:r>
              <a:rPr lang="el-GR" sz="2800" i="1" smtClean="0"/>
              <a:t>τ</a:t>
            </a:r>
            <a:r>
              <a:rPr lang="en-US" sz="2800" smtClean="0"/>
              <a:t> is acting on a rotating body, the net power is the rate of change of rotational energy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So the </a:t>
            </a:r>
            <a:r>
              <a:rPr lang="en-US" sz="2800" smtClean="0">
                <a:solidFill>
                  <a:srgbClr val="FFFF00"/>
                </a:solidFill>
              </a:rPr>
              <a:t>rate of working </a:t>
            </a:r>
            <a:r>
              <a:rPr lang="en-US" sz="2800" smtClean="0"/>
              <a:t>of the torque,</a:t>
            </a:r>
          </a:p>
          <a:p>
            <a:pPr>
              <a:buNone/>
            </a:pPr>
            <a:r>
              <a:rPr lang="en-US" sz="2800" smtClean="0"/>
              <a:t>	</a:t>
            </a:r>
            <a:r>
              <a:rPr lang="en-US" sz="2800" smtClean="0">
                <a:solidFill>
                  <a:srgbClr val="FFFF00"/>
                </a:solidFill>
              </a:rPr>
              <a:t>power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FF00"/>
                </a:solidFill>
              </a:rPr>
              <a:t>= </a:t>
            </a:r>
            <a:r>
              <a:rPr lang="el-GR" sz="2800" i="1" smtClean="0">
                <a:solidFill>
                  <a:srgbClr val="FFFF00"/>
                </a:solidFill>
              </a:rPr>
              <a:t>τω</a:t>
            </a:r>
            <a:r>
              <a:rPr lang="en-US" sz="2800" i="1" smtClean="0">
                <a:solidFill>
                  <a:srgbClr val="FFFF00"/>
                </a:solidFill>
              </a:rPr>
              <a:t>,</a:t>
            </a:r>
            <a:r>
              <a:rPr lang="en-US" sz="2800" smtClean="0">
                <a:solidFill>
                  <a:srgbClr val="FFFF00"/>
                </a:solidFill>
              </a:rPr>
              <a:t> </a:t>
            </a:r>
            <a:r>
              <a:rPr lang="en-US" sz="2800" smtClean="0"/>
              <a:t>its value x the angular velocity.</a:t>
            </a:r>
          </a:p>
          <a:p>
            <a:r>
              <a:rPr lang="en-US" sz="2800" smtClean="0"/>
              <a:t>Total work done over some time period is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This is just like ∫</a:t>
            </a:r>
            <a:r>
              <a:rPr lang="en-US" sz="2800" i="1" smtClean="0"/>
              <a:t>Fdx </a:t>
            </a:r>
            <a:r>
              <a:rPr lang="en-US" sz="2800" smtClean="0"/>
              <a:t>in linear motion.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362200"/>
          <a:ext cx="6813755" cy="914400"/>
        </p:xfrm>
        <a:graphic>
          <a:graphicData uri="http://schemas.openxmlformats.org/presentationml/2006/ole">
            <p:oleObj spid="_x0000_s94210" name="Equation" r:id="rId4" imgW="2933640" imgH="393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4411547"/>
          <a:ext cx="3962400" cy="998653"/>
        </p:xfrm>
        <a:graphic>
          <a:graphicData uri="http://schemas.openxmlformats.org/presentationml/2006/ole">
            <p:oleObj spid="_x0000_s94211" name="Equation" r:id="rId5" imgW="15620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Work Done by a Torque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105400"/>
          </a:xfrm>
        </p:spPr>
        <p:txBody>
          <a:bodyPr>
            <a:normAutofit/>
          </a:bodyPr>
          <a:lstStyle/>
          <a:p>
            <a:r>
              <a:rPr lang="en-US" smtClean="0"/>
              <a:t>Suppose the torque is a force </a:t>
            </a:r>
            <a:r>
              <a:rPr lang="en-US" i="1" smtClean="0">
                <a:solidFill>
                  <a:srgbClr val="FF0000"/>
                </a:solidFill>
              </a:rPr>
              <a:t>F</a:t>
            </a:r>
            <a:r>
              <a:rPr lang="en-US" smtClean="0"/>
              <a:t> acting at a distance </a:t>
            </a:r>
            <a:r>
              <a:rPr lang="en-US" i="1" smtClean="0"/>
              <a:t>r</a:t>
            </a:r>
            <a:r>
              <a:rPr lang="en-US" smtClean="0"/>
              <a:t> from the center as shown.  If the disk turns through an angle </a:t>
            </a:r>
            <a:r>
              <a:rPr lang="en-US" i="1" smtClean="0">
                <a:solidFill>
                  <a:srgbClr val="FFFF00"/>
                </a:solidFill>
              </a:rPr>
              <a:t>d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ym typeface="Symbol"/>
              </a:rPr>
              <a:t>,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the force acts through a distance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ds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rd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 </a:t>
            </a:r>
            <a:r>
              <a:rPr lang="en-US" smtClean="0">
                <a:sym typeface="Symbol"/>
              </a:rPr>
              <a:t>so does work </a:t>
            </a:r>
            <a:r>
              <a:rPr lang="en-US" i="1" smtClean="0">
                <a:sym typeface="Symbol"/>
              </a:rPr>
              <a:t>Fds</a:t>
            </a:r>
            <a:r>
              <a:rPr lang="en-US" smtClean="0">
                <a:sym typeface="Symbol"/>
              </a:rPr>
              <a:t> = </a:t>
            </a:r>
            <a:r>
              <a:rPr lang="en-US" i="1" smtClean="0">
                <a:sym typeface="Symbol"/>
              </a:rPr>
              <a:t>Frd</a:t>
            </a:r>
            <a:r>
              <a:rPr lang="en-US" smtClean="0">
                <a:sym typeface="Symbol"/>
              </a:rPr>
              <a:t>.</a:t>
            </a:r>
          </a:p>
          <a:p>
            <a:r>
              <a:rPr lang="en-US" smtClean="0">
                <a:sym typeface="Symbol"/>
              </a:rPr>
              <a:t>But </a:t>
            </a:r>
            <a:r>
              <a:rPr lang="el-GR" i="1" smtClean="0">
                <a:sym typeface="Symbol"/>
              </a:rPr>
              <a:t>τ</a:t>
            </a:r>
            <a:r>
              <a:rPr lang="en-US" smtClean="0">
                <a:sym typeface="Symbol"/>
              </a:rPr>
              <a:t> = </a:t>
            </a:r>
            <a:r>
              <a:rPr lang="en-US" i="1" smtClean="0">
                <a:sym typeface="Symbol"/>
              </a:rPr>
              <a:t>rF</a:t>
            </a:r>
            <a:r>
              <a:rPr lang="en-US" smtClean="0">
                <a:sym typeface="Symbol"/>
              </a:rPr>
              <a:t>, so the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work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  <a:sym typeface="Symbol"/>
              </a:rPr>
              <a:t>	    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Fds = Frd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l-GR" i="1" smtClean="0">
                <a:solidFill>
                  <a:srgbClr val="FFFF00"/>
                </a:solidFill>
                <a:sym typeface="Symbol"/>
              </a:rPr>
              <a:t>τ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l-GR" i="1" smtClean="0">
                <a:solidFill>
                  <a:srgbClr val="FFFF00"/>
                </a:solidFill>
                <a:sym typeface="Symbol"/>
              </a:rPr>
              <a:t></a:t>
            </a:r>
            <a:endParaRPr lang="en-US" i="1" smtClean="0">
              <a:solidFill>
                <a:srgbClr val="FFFF00"/>
              </a:solidFill>
              <a:sym typeface="Symbol"/>
            </a:endParaRPr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  <a:sym typeface="Symbol"/>
              </a:rPr>
              <a:t>Force x distance = torque x angle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2"/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52706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F</a:t>
            </a:r>
            <a:endParaRPr lang="en-US" sz="2000" i="1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715000" y="2134674"/>
            <a:ext cx="2286000" cy="2469239"/>
            <a:chOff x="5867400" y="2134674"/>
            <a:chExt cx="2286000" cy="2469239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134674"/>
              <a:ext cx="2286000" cy="22860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290516" y="391731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999669" y="3272864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8575" y="2820474"/>
              <a:ext cx="5452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-420000">
              <a:off x="7001116" y="3195287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A Familiar Item…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7162800" cy="3992563"/>
          </a:xfrm>
        </p:spPr>
        <p:txBody>
          <a:bodyPr/>
          <a:lstStyle/>
          <a:p>
            <a:r>
              <a:rPr lang="en-US" sz="2400" smtClean="0"/>
              <a:t>A roll of toilet paper has diameter 0.1m, which happens also to be the length of one sheet.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What is the angle </a:t>
            </a:r>
            <a:r>
              <a:rPr lang="en-US" sz="2400" i="1" smtClean="0">
                <a:solidFill>
                  <a:srgbClr val="FFFF00"/>
                </a:solidFill>
              </a:rPr>
              <a:t>in radians</a:t>
            </a:r>
            <a:r>
              <a:rPr lang="en-US" sz="2400" smtClean="0">
                <a:solidFill>
                  <a:srgbClr val="FFFF00"/>
                </a:solidFill>
              </a:rPr>
              <a:t> subtended at the central line of the roll by one sheet in the outside layer?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A. 1</a:t>
            </a:r>
          </a:p>
          <a:p>
            <a:pPr>
              <a:buNone/>
            </a:pPr>
            <a:r>
              <a:rPr lang="en-US" sz="2400" smtClean="0"/>
              <a:t>     B.  2</a:t>
            </a:r>
          </a:p>
          <a:p>
            <a:pPr>
              <a:buNone/>
            </a:pPr>
            <a:r>
              <a:rPr lang="en-US" sz="2400" smtClean="0"/>
              <a:t>     C.  0.5</a:t>
            </a:r>
          </a:p>
          <a:p>
            <a:pPr>
              <a:buNone/>
            </a:pPr>
            <a:r>
              <a:rPr lang="en-US" sz="2400" smtClean="0"/>
              <a:t>     D.  </a:t>
            </a:r>
            <a:r>
              <a:rPr lang="el-GR" sz="2400" smtClean="0"/>
              <a:t>π</a:t>
            </a:r>
            <a:endParaRPr lang="en-US" sz="2400" smtClean="0"/>
          </a:p>
          <a:p>
            <a:pPr>
              <a:buNone/>
            </a:pPr>
            <a:r>
              <a:rPr lang="en-US" sz="2400" smtClean="0"/>
              <a:t>     E.  1/</a:t>
            </a:r>
            <a:r>
              <a:rPr lang="el-GR" sz="2400" smtClean="0"/>
              <a:t>π</a:t>
            </a:r>
            <a:endParaRPr lang="en-US" sz="2400" smtClean="0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3505200"/>
            <a:ext cx="2743200" cy="2620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J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010400" y="609600"/>
            <a:ext cx="1219200" cy="914400"/>
            <a:chOff x="6781800" y="3276600"/>
            <a:chExt cx="1219200" cy="914400"/>
          </a:xfrm>
        </p:grpSpPr>
        <p:grpSp>
          <p:nvGrpSpPr>
            <p:cNvPr id="7" name="Group 6"/>
            <p:cNvGrpSpPr/>
            <p:nvPr/>
          </p:nvGrpSpPr>
          <p:grpSpPr>
            <a:xfrm>
              <a:off x="6781800" y="3276600"/>
              <a:ext cx="1219200" cy="914400"/>
              <a:chOff x="6781800" y="3276600"/>
              <a:chExt cx="914400" cy="685800"/>
            </a:xfrm>
          </p:grpSpPr>
          <p:sp>
            <p:nvSpPr>
              <p:cNvPr id="5" name="Flowchart: Direct Access Storage 4"/>
              <p:cNvSpPr/>
              <p:nvPr/>
            </p:nvSpPr>
            <p:spPr>
              <a:xfrm flipH="1">
                <a:off x="6781800" y="3276600"/>
                <a:ext cx="914400" cy="685800"/>
              </a:xfrm>
              <a:prstGeom prst="flowChartMagneticDrum">
                <a:avLst/>
              </a:prstGeom>
              <a:solidFill>
                <a:schemeClr val="tx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886575" y="3505200"/>
                <a:ext cx="45719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7162800" y="3505200"/>
              <a:ext cx="83820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A Familiar Item…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7162800" cy="3992563"/>
          </a:xfrm>
        </p:spPr>
        <p:txBody>
          <a:bodyPr/>
          <a:lstStyle/>
          <a:p>
            <a:r>
              <a:rPr lang="en-US" sz="2400" smtClean="0"/>
              <a:t>A roll of toilet paper has diameter 0.1m, which happens also to be the length of one sheet.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What is the angle </a:t>
            </a:r>
            <a:r>
              <a:rPr lang="en-US" sz="2400" i="1" smtClean="0">
                <a:solidFill>
                  <a:srgbClr val="FFFF00"/>
                </a:solidFill>
              </a:rPr>
              <a:t>in radians</a:t>
            </a:r>
            <a:r>
              <a:rPr lang="en-US" sz="2400" smtClean="0">
                <a:solidFill>
                  <a:srgbClr val="FFFF00"/>
                </a:solidFill>
              </a:rPr>
              <a:t> subtended at the central line of the roll by one sheet in the outside layer?</a:t>
            </a:r>
          </a:p>
          <a:p>
            <a:r>
              <a:rPr lang="en-US" smtClean="0"/>
              <a:t>It’s about 2 radians: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/>
          <a:lstStyle/>
          <a:p>
            <a:pPr lvl="2"/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J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7010400" y="609600"/>
            <a:ext cx="1219200" cy="914400"/>
            <a:chOff x="6781800" y="3276600"/>
            <a:chExt cx="1219200" cy="914400"/>
          </a:xfrm>
        </p:grpSpPr>
        <p:grpSp>
          <p:nvGrpSpPr>
            <p:cNvPr id="8" name="Group 6"/>
            <p:cNvGrpSpPr/>
            <p:nvPr/>
          </p:nvGrpSpPr>
          <p:grpSpPr>
            <a:xfrm>
              <a:off x="6781800" y="3276600"/>
              <a:ext cx="1219200" cy="914400"/>
              <a:chOff x="6781800" y="3276600"/>
              <a:chExt cx="914400" cy="685800"/>
            </a:xfrm>
          </p:grpSpPr>
          <p:sp>
            <p:nvSpPr>
              <p:cNvPr id="5" name="Flowchart: Direct Access Storage 4"/>
              <p:cNvSpPr/>
              <p:nvPr/>
            </p:nvSpPr>
            <p:spPr>
              <a:xfrm flipH="1">
                <a:off x="6781800" y="3276600"/>
                <a:ext cx="914400" cy="685800"/>
              </a:xfrm>
              <a:prstGeom prst="flowChartMagneticDrum">
                <a:avLst/>
              </a:prstGeom>
              <a:solidFill>
                <a:schemeClr val="tx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886575" y="3505200"/>
                <a:ext cx="45719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7162800" y="3505200"/>
              <a:ext cx="83820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4562474" y="3419474"/>
            <a:ext cx="1838325" cy="1838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38725" y="3905250"/>
            <a:ext cx="866775" cy="86677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10" idx="0"/>
          </p:cNvCxnSpPr>
          <p:nvPr/>
        </p:nvCxnSpPr>
        <p:spPr>
          <a:xfrm rot="16200000" flipV="1">
            <a:off x="5022056" y="3879055"/>
            <a:ext cx="923926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500000" flipV="1">
            <a:off x="5444125" y="4534151"/>
            <a:ext cx="923926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On a Roll…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6019800" cy="5181600"/>
          </a:xfrm>
        </p:spPr>
        <p:txBody>
          <a:bodyPr>
            <a:normAutofit/>
          </a:bodyPr>
          <a:lstStyle/>
          <a:p>
            <a:r>
              <a:rPr lang="en-US" smtClean="0"/>
              <a:t>This roll (0.1 m diameter, 0.1 m sheets) rolls across the table, unwinding three sheets per second. </a:t>
            </a:r>
          </a:p>
          <a:p>
            <a:r>
              <a:rPr lang="en-US" smtClean="0">
                <a:solidFill>
                  <a:srgbClr val="FFFF00"/>
                </a:solidFill>
              </a:rPr>
              <a:t>Give its CM velocity, </a:t>
            </a:r>
            <a:r>
              <a:rPr lang="en-US" i="1" smtClean="0">
                <a:solidFill>
                  <a:srgbClr val="FFFF00"/>
                </a:solidFill>
              </a:rPr>
              <a:t>and</a:t>
            </a:r>
            <a:r>
              <a:rPr lang="en-US" smtClean="0">
                <a:solidFill>
                  <a:srgbClr val="FFFF00"/>
                </a:solidFill>
              </a:rPr>
              <a:t> the angular velocity about the CM in radians/sec.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	</a:t>
            </a:r>
            <a:r>
              <a:rPr lang="en-US" smtClean="0">
                <a:solidFill>
                  <a:schemeClr val="bg1"/>
                </a:solidFill>
              </a:rPr>
              <a:t>A. 0.3, 6</a:t>
            </a:r>
          </a:p>
          <a:p>
            <a:pPr>
              <a:buNone/>
            </a:pPr>
            <a:r>
              <a:rPr lang="en-US" smtClean="0"/>
              <a:t>	B. 0.3, 3</a:t>
            </a:r>
          </a:p>
          <a:p>
            <a:pPr>
              <a:buNone/>
            </a:pPr>
            <a:r>
              <a:rPr lang="en-US" smtClean="0"/>
              <a:t>	C. 0.6, 6</a:t>
            </a:r>
          </a:p>
          <a:p>
            <a:pPr>
              <a:buNone/>
            </a:pPr>
            <a:r>
              <a:rPr lang="en-US" smtClean="0"/>
              <a:t>	D. 0.3, 3</a:t>
            </a:r>
            <a:r>
              <a:rPr lang="el-GR" smtClean="0"/>
              <a:t>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781800" y="2514600"/>
            <a:ext cx="1714500" cy="2286000"/>
            <a:chOff x="6172200" y="914400"/>
            <a:chExt cx="1714500" cy="2286000"/>
          </a:xfrm>
        </p:grpSpPr>
        <p:grpSp>
          <p:nvGrpSpPr>
            <p:cNvPr id="6" name="Group 3"/>
            <p:cNvGrpSpPr/>
            <p:nvPr/>
          </p:nvGrpSpPr>
          <p:grpSpPr>
            <a:xfrm>
              <a:off x="6172200" y="914400"/>
              <a:ext cx="1219200" cy="914400"/>
              <a:chOff x="6781800" y="3276600"/>
              <a:chExt cx="1219200" cy="914400"/>
            </a:xfrm>
          </p:grpSpPr>
          <p:grpSp>
            <p:nvGrpSpPr>
              <p:cNvPr id="12" name="Group 6"/>
              <p:cNvGrpSpPr/>
              <p:nvPr/>
            </p:nvGrpSpPr>
            <p:grpSpPr>
              <a:xfrm>
                <a:off x="6781800" y="3276600"/>
                <a:ext cx="1219200" cy="914400"/>
                <a:chOff x="6781800" y="3276600"/>
                <a:chExt cx="914400" cy="685800"/>
              </a:xfrm>
            </p:grpSpPr>
            <p:sp>
              <p:nvSpPr>
                <p:cNvPr id="14" name="Flowchart: Direct Access Storage 13"/>
                <p:cNvSpPr/>
                <p:nvPr/>
              </p:nvSpPr>
              <p:spPr>
                <a:xfrm flipH="1">
                  <a:off x="6781800" y="3276600"/>
                  <a:ext cx="914400" cy="685800"/>
                </a:xfrm>
                <a:prstGeom prst="flowChartMagneticDrum">
                  <a:avLst/>
                </a:prstGeom>
                <a:solidFill>
                  <a:schemeClr val="tx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886575" y="3505200"/>
                  <a:ext cx="45719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7162800" y="3505200"/>
                <a:ext cx="838200" cy="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Flowchart: Data 6"/>
            <p:cNvSpPr/>
            <p:nvPr/>
          </p:nvSpPr>
          <p:spPr>
            <a:xfrm flipH="1">
              <a:off x="6381750" y="18288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 flipH="1">
              <a:off x="6600825" y="22860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/>
            <p:cNvSpPr/>
            <p:nvPr/>
          </p:nvSpPr>
          <p:spPr>
            <a:xfrm flipH="1">
              <a:off x="6819900" y="27432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 flipH="1">
              <a:off x="6705600" y="25146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H="1">
              <a:off x="6400800" y="19050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10084</TotalTime>
  <Words>975</Words>
  <Application>Microsoft Office PowerPoint</Application>
  <PresentationFormat>On-screen Show (4:3)</PresentationFormat>
  <Paragraphs>162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More Rotational Dynamics</vt:lpstr>
      <vt:lpstr>     Clicker Question A uniform rod is free to rotate in a vertical plane about a frictionless hinge at one end.  It is released from rest at an angle of 30°.  (I = (1/3)ML2, τ = Mg(L/2)cos30°) The initial downward acceleration of the free end of the rod is:</vt:lpstr>
      <vt:lpstr>        Clicker Answer It’s greater than g! The moment of inertia about the hinge is (1/3)ML2, the torque is (MgL/2)cos30°,  so the  acceleration is given by τ = Iα,   α = (3g/2L)cos30°,  the far end accelerates at Lα = (3g/2)cos30°  &gt;  g.         </vt:lpstr>
      <vt:lpstr>Rotational Kinetic Energy</vt:lpstr>
      <vt:lpstr>Torque Power</vt:lpstr>
      <vt:lpstr>Work Done by a Torque</vt:lpstr>
      <vt:lpstr>A Familiar Item…</vt:lpstr>
      <vt:lpstr>A Familiar Item…</vt:lpstr>
      <vt:lpstr>On a Roll…</vt:lpstr>
      <vt:lpstr>On a Roll…</vt:lpstr>
      <vt:lpstr>Clicker Question</vt:lpstr>
      <vt:lpstr>Hoop Rolling Down Ramp</vt:lpstr>
      <vt:lpstr>Total Kinetic Energy of Rolling Hoop</vt:lpstr>
      <vt:lpstr>Separating Translational and Rotational Kinetic Energies: Details</vt:lpstr>
      <vt:lpstr>Total Energy: the Bottom Line</vt:lpstr>
      <vt:lpstr>How Fast Does a Hoop Roll Down a Ramp?</vt:lpstr>
      <vt:lpstr>     Ramp Race A hoop, a solid cylinder and a solid sphere roll down the same ramp from a standing start.   Who clocks the fastest time?</vt:lpstr>
      <vt:lpstr>     Ramp Race A hoop, a solid cylinder and a solid sphere roll down the same ramp from a standing start.   Who clocks the fastest time? The sphere wins: its mass is on average closer to the axis of rotation, so it has less rotational KE compared with translational KE.</vt:lpstr>
      <vt:lpstr>A New Look for τ = Iα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131</cp:revision>
  <dcterms:created xsi:type="dcterms:W3CDTF">2010-03-01T20:42:02Z</dcterms:created>
  <dcterms:modified xsi:type="dcterms:W3CDTF">2010-06-17T20:55:07Z</dcterms:modified>
</cp:coreProperties>
</file>