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8" r:id="rId12"/>
    <p:sldId id="289" r:id="rId13"/>
    <p:sldId id="284" r:id="rId14"/>
    <p:sldId id="290" r:id="rId15"/>
    <p:sldId id="302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Rotational Dynamics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19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Parallel Axis Theorem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00600"/>
          </a:xfrm>
        </p:spPr>
        <p:txBody>
          <a:bodyPr>
            <a:normAutofit/>
          </a:bodyPr>
          <a:lstStyle/>
          <a:p>
            <a:r>
              <a:rPr lang="en-US" sz="2400" smtClean="0"/>
              <a:t>If we already know </a:t>
            </a:r>
            <a:r>
              <a:rPr lang="en-US" sz="2400" i="1" smtClean="0"/>
              <a:t>I</a:t>
            </a:r>
            <a:r>
              <a:rPr lang="en-US" sz="2400" baseline="-25000" smtClean="0"/>
              <a:t>CM</a:t>
            </a:r>
            <a:r>
              <a:rPr lang="en-US" sz="2400" smtClean="0"/>
              <a:t> about some line through the CM (we take it as the </a:t>
            </a:r>
            <a:r>
              <a:rPr lang="en-US" sz="2400" i="1" smtClean="0"/>
              <a:t>z</a:t>
            </a:r>
            <a:r>
              <a:rPr lang="en-US" sz="2400" smtClean="0"/>
              <a:t>-axis), then </a:t>
            </a:r>
            <a:r>
              <a:rPr lang="en-US" sz="2400" i="1" smtClean="0"/>
              <a:t>I </a:t>
            </a:r>
            <a:r>
              <a:rPr lang="en-US" sz="2400" smtClean="0"/>
              <a:t>about a </a:t>
            </a:r>
            <a:r>
              <a:rPr lang="en-US" sz="2400" smtClean="0">
                <a:solidFill>
                  <a:srgbClr val="FFFF00"/>
                </a:solidFill>
              </a:rPr>
              <a:t>parallel</a:t>
            </a:r>
            <a:r>
              <a:rPr lang="en-US" sz="2400" smtClean="0"/>
              <a:t> line at a distance </a:t>
            </a:r>
            <a:r>
              <a:rPr lang="en-US" sz="2400" i="1" smtClean="0"/>
              <a:t>h</a:t>
            </a:r>
            <a:r>
              <a:rPr lang="en-US" sz="2400" smtClean="0"/>
              <a:t> is </a:t>
            </a:r>
          </a:p>
          <a:p>
            <a:r>
              <a:rPr lang="en-US" i="1" smtClean="0">
                <a:solidFill>
                  <a:srgbClr val="FFFF00"/>
                </a:solidFill>
              </a:rPr>
              <a:t>     </a:t>
            </a:r>
            <a:r>
              <a:rPr lang="en-US" sz="3200" i="1" smtClean="0">
                <a:solidFill>
                  <a:srgbClr val="FFFF00"/>
                </a:solidFill>
              </a:rPr>
              <a:t>I</a:t>
            </a:r>
            <a:r>
              <a:rPr lang="en-US" sz="3200" smtClean="0">
                <a:solidFill>
                  <a:srgbClr val="FFFF00"/>
                </a:solidFill>
              </a:rPr>
              <a:t> = </a:t>
            </a:r>
            <a:r>
              <a:rPr lang="en-US" sz="3200" i="1" smtClean="0">
                <a:solidFill>
                  <a:srgbClr val="FFFF00"/>
                </a:solidFill>
              </a:rPr>
              <a:t>I</a:t>
            </a:r>
            <a:r>
              <a:rPr lang="en-US" sz="3200" baseline="-25000" smtClean="0">
                <a:solidFill>
                  <a:srgbClr val="FFFF00"/>
                </a:solidFill>
              </a:rPr>
              <a:t>CM</a:t>
            </a:r>
            <a:r>
              <a:rPr lang="en-US" sz="3200" smtClean="0">
                <a:solidFill>
                  <a:srgbClr val="FFFF00"/>
                </a:solidFill>
              </a:rPr>
              <a:t> + </a:t>
            </a:r>
            <a:r>
              <a:rPr lang="en-US" sz="3200" i="1" smtClean="0">
                <a:solidFill>
                  <a:srgbClr val="FFFF00"/>
                </a:solidFill>
              </a:rPr>
              <a:t>Mh</a:t>
            </a:r>
            <a:r>
              <a:rPr lang="en-US" sz="3200" baseline="30000" smtClean="0">
                <a:solidFill>
                  <a:srgbClr val="FFFF00"/>
                </a:solidFill>
              </a:rPr>
              <a:t>2</a:t>
            </a:r>
          </a:p>
          <a:p>
            <a:endParaRPr lang="en-US" sz="3200" baseline="30000" smtClean="0">
              <a:solidFill>
                <a:srgbClr val="FFFF00"/>
              </a:solidFill>
            </a:endParaRPr>
          </a:p>
          <a:p>
            <a:r>
              <a:rPr lang="en-US" sz="3200" baseline="30000" smtClean="0">
                <a:solidFill>
                  <a:schemeClr val="bg1"/>
                </a:solidFill>
              </a:rPr>
              <a:t>Here’s the proof:</a:t>
            </a:r>
          </a:p>
          <a:p>
            <a:pPr>
              <a:buNone/>
            </a:pPr>
            <a:endParaRPr lang="en-US" baseline="30000" smtClean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2400" smtClean="0">
                <a:solidFill>
                  <a:srgbClr val="FFFF00"/>
                </a:solidFill>
              </a:rPr>
              <a:t>Moment of inertia </a:t>
            </a:r>
            <a:r>
              <a:rPr lang="en-US" sz="2400" i="1" smtClean="0">
                <a:solidFill>
                  <a:srgbClr val="FFFF00"/>
                </a:solidFill>
              </a:rPr>
              <a:t>I</a:t>
            </a:r>
            <a:r>
              <a:rPr lang="en-US" sz="2400" smtClean="0">
                <a:solidFill>
                  <a:srgbClr val="FFFF00"/>
                </a:solidFill>
              </a:rPr>
              <a:t> about perpendicular axis through </a:t>
            </a:r>
            <a:r>
              <a:rPr lang="en-US" sz="2400" i="1" smtClean="0">
                <a:solidFill>
                  <a:srgbClr val="FFFF00"/>
                </a:solidFill>
              </a:rPr>
              <a:t>A</a:t>
            </a:r>
            <a:r>
              <a:rPr lang="en-US" sz="240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endParaRPr lang="en-US" sz="200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US" sz="20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We prove it for a 2D object—the proof in 3D is exactly the same, taking the line through the CM as the </a:t>
            </a:r>
            <a:r>
              <a:rPr lang="en-US" sz="2000" i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z</a:t>
            </a:r>
            <a:r>
              <a:rPr lang="en-US" sz="20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-axis.</a:t>
            </a:r>
          </a:p>
          <a:p>
            <a:pPr>
              <a:buNone/>
            </a:pPr>
            <a:endParaRPr lang="en-US" sz="2400">
              <a:solidFill>
                <a:srgbClr val="FFFF00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486400" y="1129047"/>
            <a:ext cx="3279822" cy="2820194"/>
            <a:chOff x="5486400" y="1371600"/>
            <a:chExt cx="3279822" cy="2820194"/>
          </a:xfrm>
        </p:grpSpPr>
        <p:sp>
          <p:nvSpPr>
            <p:cNvPr id="6" name="Freeform 5"/>
            <p:cNvSpPr/>
            <p:nvPr/>
          </p:nvSpPr>
          <p:spPr>
            <a:xfrm>
              <a:off x="5486400" y="2057400"/>
              <a:ext cx="2819400" cy="1998372"/>
            </a:xfrm>
            <a:custGeom>
              <a:avLst/>
              <a:gdLst>
                <a:gd name="connsiteX0" fmla="*/ 914400 w 1880315"/>
                <a:gd name="connsiteY0" fmla="*/ 154547 h 1300766"/>
                <a:gd name="connsiteX1" fmla="*/ 1545465 w 1880315"/>
                <a:gd name="connsiteY1" fmla="*/ 115910 h 1300766"/>
                <a:gd name="connsiteX2" fmla="*/ 1880315 w 1880315"/>
                <a:gd name="connsiteY2" fmla="*/ 579549 h 1300766"/>
                <a:gd name="connsiteX3" fmla="*/ 1493949 w 1880315"/>
                <a:gd name="connsiteY3" fmla="*/ 1249251 h 1300766"/>
                <a:gd name="connsiteX4" fmla="*/ 656823 w 1880315"/>
                <a:gd name="connsiteY4" fmla="*/ 1300766 h 1300766"/>
                <a:gd name="connsiteX5" fmla="*/ 0 w 1880315"/>
                <a:gd name="connsiteY5" fmla="*/ 502276 h 1300766"/>
                <a:gd name="connsiteX6" fmla="*/ 412124 w 1880315"/>
                <a:gd name="connsiteY6" fmla="*/ 0 h 1300766"/>
                <a:gd name="connsiteX7" fmla="*/ 914400 w 1880315"/>
                <a:gd name="connsiteY7" fmla="*/ 154547 h 1300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0315" h="1300766">
                  <a:moveTo>
                    <a:pt x="914400" y="154547"/>
                  </a:moveTo>
                  <a:lnTo>
                    <a:pt x="1545465" y="115910"/>
                  </a:lnTo>
                  <a:lnTo>
                    <a:pt x="1880315" y="579549"/>
                  </a:lnTo>
                  <a:lnTo>
                    <a:pt x="1493949" y="1249251"/>
                  </a:lnTo>
                  <a:lnTo>
                    <a:pt x="656823" y="1300766"/>
                  </a:lnTo>
                  <a:lnTo>
                    <a:pt x="0" y="502276"/>
                  </a:lnTo>
                  <a:lnTo>
                    <a:pt x="412124" y="0"/>
                  </a:lnTo>
                  <a:lnTo>
                    <a:pt x="914400" y="154547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5715000" y="3124200"/>
              <a:ext cx="3048000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5551332" y="2808132"/>
              <a:ext cx="2765736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918916" y="3136005"/>
              <a:ext cx="992188" cy="6858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6666706" y="2704306"/>
              <a:ext cx="685800" cy="15398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5816421" y="2539821"/>
              <a:ext cx="1371600" cy="11430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7035084" y="2349321"/>
              <a:ext cx="762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58000" y="307375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CM at </a:t>
              </a:r>
              <a:r>
                <a:rPr lang="en-US" sz="2000" i="1" smtClean="0"/>
                <a:t>O</a:t>
              </a:r>
              <a:endParaRPr lang="en-US" sz="2000" i="1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051185" y="2171163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dm</a:t>
              </a:r>
              <a:r>
                <a:rPr lang="en-US" sz="2000" i="1" baseline="-25000" smtClean="0"/>
                <a:t>i</a:t>
              </a:r>
              <a:endParaRPr lang="en-US" sz="2000" i="1" baseline="-250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84832" y="13716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y</a:t>
              </a:r>
              <a:endParaRPr lang="en-US" sz="2000" i="1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5222" y="307161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x</a:t>
              </a:r>
              <a:endParaRPr lang="en-US" sz="2000" i="1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89242" y="3746679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A</a:t>
              </a:r>
              <a:endParaRPr lang="en-US" sz="2000" i="1"/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6337300" y="3530600"/>
            <a:ext cx="215900" cy="355600"/>
          </p:xfrm>
          <a:graphic>
            <a:graphicData uri="http://schemas.openxmlformats.org/presentationml/2006/ole">
              <p:oleObj spid="_x0000_s64514" name="Equation" r:id="rId4" imgW="215640" imgH="355320" progId="Equation.DSMT4">
                <p:embed/>
              </p:oleObj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/>
          </p:nvGraphicFramePr>
          <p:xfrm>
            <a:off x="6248400" y="2667000"/>
            <a:ext cx="190500" cy="381000"/>
          </p:xfrm>
          <a:graphic>
            <a:graphicData uri="http://schemas.openxmlformats.org/presentationml/2006/ole">
              <p:oleObj spid="_x0000_s64515" name="Equation" r:id="rId5" imgW="190440" imgH="380880" progId="Equation.DSMT4">
                <p:embed/>
              </p:oleObj>
            </a:graphicData>
          </a:graphic>
        </p:graphicFrame>
        <p:graphicFrame>
          <p:nvGraphicFramePr>
            <p:cNvPr id="33" name="Object 32"/>
            <p:cNvGraphicFramePr>
              <a:graphicFrameLocks noChangeAspect="1"/>
            </p:cNvGraphicFramePr>
            <p:nvPr/>
          </p:nvGraphicFramePr>
          <p:xfrm>
            <a:off x="7047963" y="2590442"/>
            <a:ext cx="241300" cy="482600"/>
          </p:xfrm>
          <a:graphic>
            <a:graphicData uri="http://schemas.openxmlformats.org/presentationml/2006/ole">
              <p:oleObj spid="_x0000_s64516" name="Equation" r:id="rId6" imgW="241200" imgH="482400" progId="Equation.DSMT4">
                <p:embed/>
              </p:oleObj>
            </a:graphicData>
          </a:graphic>
        </p:graphicFrame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595312" y="4545530"/>
          <a:ext cx="3748088" cy="2160070"/>
        </p:xfrm>
        <a:graphic>
          <a:graphicData uri="http://schemas.openxmlformats.org/presentationml/2006/ole">
            <p:oleObj spid="_x0000_s64517" name="Equation" r:id="rId7" imgW="4076640" imgH="2349360" progId="Equation.DSMT4">
              <p:embed/>
            </p:oleObj>
          </a:graphicData>
        </a:graphic>
      </p:graphicFrame>
      <p:sp>
        <p:nvSpPr>
          <p:cNvPr id="37" name="Rectangle 36"/>
          <p:cNvSpPr/>
          <p:nvPr/>
        </p:nvSpPr>
        <p:spPr>
          <a:xfrm>
            <a:off x="1091484" y="3225084"/>
            <a:ext cx="24384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/>
          </a:bodyPr>
          <a:lstStyle/>
          <a:p>
            <a:pPr algn="l"/>
            <a:r>
              <a:rPr lang="en-US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Question</a:t>
            </a:r>
            <a:r>
              <a:rPr lang="en-US" smtClean="0"/>
              <a:t/>
            </a:r>
            <a:br>
              <a:rPr lang="en-US" smtClean="0"/>
            </a:br>
            <a:r>
              <a:rPr lang="en-US" sz="2800" smtClean="0"/>
              <a:t>We found the moment of inertia of a rod about a perpendicular line through </a:t>
            </a:r>
            <a:r>
              <a:rPr lang="en-US" sz="2800" smtClean="0">
                <a:solidFill>
                  <a:srgbClr val="FFFF00"/>
                </a:solidFill>
              </a:rPr>
              <a:t>one end </a:t>
            </a:r>
            <a:r>
              <a:rPr lang="en-US" sz="2800" smtClean="0"/>
              <a:t>was         .</a:t>
            </a:r>
            <a:br>
              <a:rPr lang="en-US" sz="2800" smtClean="0"/>
            </a:br>
            <a:r>
              <a:rPr lang="en-US" sz="2800" smtClean="0"/>
              <a:t>Use the </a:t>
            </a:r>
            <a:r>
              <a:rPr lang="en-US" sz="2800" smtClean="0">
                <a:solidFill>
                  <a:srgbClr val="FFFF00"/>
                </a:solidFill>
              </a:rPr>
              <a:t>parallel axis theorem </a:t>
            </a:r>
            <a:r>
              <a:rPr lang="en-US" sz="2800" smtClean="0"/>
              <a:t>to figure out what it is about a perpendicular line through the </a:t>
            </a:r>
            <a:r>
              <a:rPr lang="en-US" sz="2800" smtClean="0">
                <a:solidFill>
                  <a:srgbClr val="FFFF00"/>
                </a:solidFill>
              </a:rPr>
              <a:t>center</a:t>
            </a:r>
            <a:r>
              <a:rPr lang="en-US" sz="2800" smtClean="0"/>
              <a:t> of the rod. 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716" y="3696237"/>
            <a:ext cx="8229600" cy="28194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mtClean="0"/>
              <a:t>A</a:t>
            </a:r>
          </a:p>
          <a:p>
            <a:pPr marL="514350" indent="-514350">
              <a:buNone/>
            </a:pPr>
            <a:r>
              <a:rPr lang="en-US" smtClean="0"/>
              <a:t>B</a:t>
            </a:r>
          </a:p>
          <a:p>
            <a:pPr marL="514350" indent="-514350">
              <a:buNone/>
            </a:pPr>
            <a:r>
              <a:rPr lang="en-US" smtClean="0"/>
              <a:t>C</a:t>
            </a:r>
          </a:p>
          <a:p>
            <a:pPr marL="514350" indent="-514350">
              <a:buNone/>
            </a:pPr>
            <a:r>
              <a:rPr lang="en-US" smtClean="0"/>
              <a:t>D</a:t>
            </a:r>
          </a:p>
          <a:p>
            <a:pPr marL="514350" indent="-514350">
              <a:buNone/>
            </a:pPr>
            <a:r>
              <a:rPr lang="en-US" smtClean="0"/>
              <a:t>E  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12963" y="1498958"/>
          <a:ext cx="711200" cy="431800"/>
        </p:xfrm>
        <a:graphic>
          <a:graphicData uri="http://schemas.openxmlformats.org/presentationml/2006/ole">
            <p:oleObj spid="_x0000_s82946" name="Equation" r:id="rId4" imgW="711000" imgH="4316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93800" y="3733800"/>
          <a:ext cx="711200" cy="431800"/>
        </p:xfrm>
        <a:graphic>
          <a:graphicData uri="http://schemas.openxmlformats.org/presentationml/2006/ole">
            <p:oleObj spid="_x0000_s82949" name="Equation" r:id="rId5" imgW="711000" imgH="4316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43000" y="4267200"/>
          <a:ext cx="787400" cy="419100"/>
        </p:xfrm>
        <a:graphic>
          <a:graphicData uri="http://schemas.openxmlformats.org/presentationml/2006/ole">
            <p:oleObj spid="_x0000_s82950" name="Equation" r:id="rId6" imgW="787320" imgH="419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143000" y="4800600"/>
          <a:ext cx="723900" cy="419100"/>
        </p:xfrm>
        <a:graphic>
          <a:graphicData uri="http://schemas.openxmlformats.org/presentationml/2006/ole">
            <p:oleObj spid="_x0000_s82951" name="Equation" r:id="rId7" imgW="723600" imgH="41904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43000" y="5334000"/>
          <a:ext cx="723900" cy="419100"/>
        </p:xfrm>
        <a:graphic>
          <a:graphicData uri="http://schemas.openxmlformats.org/presentationml/2006/ole">
            <p:oleObj spid="_x0000_s82952" name="Equation" r:id="rId8" imgW="723600" imgH="4190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66800" y="5867400"/>
          <a:ext cx="787400" cy="419100"/>
        </p:xfrm>
        <a:graphic>
          <a:graphicData uri="http://schemas.openxmlformats.org/presentationml/2006/ole">
            <p:oleObj spid="_x0000_s82953" name="Equation" r:id="rId9" imgW="78732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/>
          </a:bodyPr>
          <a:lstStyle/>
          <a:p>
            <a:pPr algn="l"/>
            <a:r>
              <a:rPr lang="en-US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Answer</a:t>
            </a:r>
            <a:r>
              <a:rPr lang="en-US" smtClean="0"/>
              <a:t/>
            </a:r>
            <a:br>
              <a:rPr lang="en-US" smtClean="0"/>
            </a:br>
            <a:r>
              <a:rPr lang="en-US" sz="2800" smtClean="0"/>
              <a:t>We found the moment of inertia of a rod about a perpendicular line through one end was         .</a:t>
            </a:r>
            <a:br>
              <a:rPr lang="en-US" sz="2800" smtClean="0"/>
            </a:br>
            <a:r>
              <a:rPr lang="en-US" sz="2800" smtClean="0"/>
              <a:t>Use the </a:t>
            </a:r>
            <a:r>
              <a:rPr lang="en-US" sz="2800" smtClean="0">
                <a:solidFill>
                  <a:srgbClr val="FFFF00"/>
                </a:solidFill>
              </a:rPr>
              <a:t>parallel axis theorem </a:t>
            </a:r>
            <a:r>
              <a:rPr lang="en-US" sz="2800" smtClean="0"/>
              <a:t>to figure out what it is about a perpendicular line through the center of the rod. 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8194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mtClean="0"/>
              <a:t>A</a:t>
            </a:r>
          </a:p>
          <a:p>
            <a:pPr marL="514350" indent="-514350">
              <a:buNone/>
            </a:pPr>
            <a:r>
              <a:rPr lang="en-US" smtClean="0"/>
              <a:t>B</a:t>
            </a:r>
          </a:p>
          <a:p>
            <a:pPr marL="514350" indent="-514350">
              <a:buNone/>
            </a:pPr>
            <a:r>
              <a:rPr lang="en-US" smtClean="0"/>
              <a:t>C</a:t>
            </a:r>
          </a:p>
          <a:p>
            <a:pPr marL="514350" indent="-514350">
              <a:buNone/>
            </a:pPr>
            <a:r>
              <a:rPr lang="en-US" smtClean="0"/>
              <a:t>D</a:t>
            </a:r>
          </a:p>
          <a:p>
            <a:pPr marL="514350" indent="-514350">
              <a:buNone/>
            </a:pPr>
            <a:r>
              <a:rPr lang="en-US" smtClean="0"/>
              <a:t>E  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12963" y="1498958"/>
          <a:ext cx="711200" cy="431800"/>
        </p:xfrm>
        <a:graphic>
          <a:graphicData uri="http://schemas.openxmlformats.org/presentationml/2006/ole">
            <p:oleObj spid="_x0000_s83970" name="Equation" r:id="rId4" imgW="711000" imgH="4316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93800" y="3733800"/>
          <a:ext cx="711200" cy="431800"/>
        </p:xfrm>
        <a:graphic>
          <a:graphicData uri="http://schemas.openxmlformats.org/presentationml/2006/ole">
            <p:oleObj spid="_x0000_s83971" name="Equation" r:id="rId5" imgW="711000" imgH="4316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43000" y="4267200"/>
          <a:ext cx="787400" cy="419100"/>
        </p:xfrm>
        <a:graphic>
          <a:graphicData uri="http://schemas.openxmlformats.org/presentationml/2006/ole">
            <p:oleObj spid="_x0000_s83972" name="Equation" r:id="rId6" imgW="787320" imgH="419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143000" y="4800600"/>
          <a:ext cx="723900" cy="419100"/>
        </p:xfrm>
        <a:graphic>
          <a:graphicData uri="http://schemas.openxmlformats.org/presentationml/2006/ole">
            <p:oleObj spid="_x0000_s83973" name="Equation" r:id="rId7" imgW="723600" imgH="41904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43000" y="5334000"/>
          <a:ext cx="723900" cy="419100"/>
        </p:xfrm>
        <a:graphic>
          <a:graphicData uri="http://schemas.openxmlformats.org/presentationml/2006/ole">
            <p:oleObj spid="_x0000_s83974" name="Equation" r:id="rId8" imgW="723600" imgH="4190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66800" y="5867400"/>
          <a:ext cx="787400" cy="419100"/>
        </p:xfrm>
        <a:graphic>
          <a:graphicData uri="http://schemas.openxmlformats.org/presentationml/2006/ole">
            <p:oleObj spid="_x0000_s83975" name="Equation" r:id="rId9" imgW="787320" imgH="419040" progId="Equation.DSMT4">
              <p:embed/>
            </p:oleObj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10800000">
            <a:off x="2133600" y="6094412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82284" y="5181600"/>
            <a:ext cx="4090116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The moment of inertia about the CM is </a:t>
            </a:r>
            <a:r>
              <a:rPr lang="en-US" sz="2000" smtClean="0">
                <a:solidFill>
                  <a:srgbClr val="FFFF00"/>
                </a:solidFill>
              </a:rPr>
              <a:t>less</a:t>
            </a:r>
            <a:r>
              <a:rPr lang="en-US" sz="2000" smtClean="0"/>
              <a:t> than about any other parallel axis—the mass is closer to the axle on average.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Perpendicular Axis Theorem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10200" cy="4953000"/>
          </a:xfrm>
        </p:spPr>
        <p:txBody>
          <a:bodyPr/>
          <a:lstStyle/>
          <a:p>
            <a:r>
              <a:rPr lang="en-US" smtClean="0"/>
              <a:t>For a 2D object (a thin plate) the moment of inertia </a:t>
            </a:r>
            <a:r>
              <a:rPr lang="en-US" i="1" smtClean="0"/>
              <a:t>I</a:t>
            </a:r>
            <a:r>
              <a:rPr lang="en-US" i="1" baseline="-25000" smtClean="0"/>
              <a:t>z</a:t>
            </a:r>
            <a:r>
              <a:rPr lang="en-US" smtClean="0"/>
              <a:t> about a perpendicular axis equals the sum of the moments of inertia about any two axes at right angles through the same point in the plane,</a:t>
            </a:r>
          </a:p>
          <a:p>
            <a:pPr>
              <a:buNone/>
            </a:pPr>
            <a:r>
              <a:rPr lang="en-US" i="1" smtClean="0"/>
              <a:t>	                  </a:t>
            </a:r>
            <a:r>
              <a:rPr lang="en-US" sz="3200" i="1" smtClean="0">
                <a:solidFill>
                  <a:srgbClr val="FFFF00"/>
                </a:solidFill>
              </a:rPr>
              <a:t>I</a:t>
            </a:r>
            <a:r>
              <a:rPr lang="en-US" sz="3200" i="1" baseline="-25000" smtClean="0">
                <a:solidFill>
                  <a:srgbClr val="FFFF00"/>
                </a:solidFill>
              </a:rPr>
              <a:t>z</a:t>
            </a:r>
            <a:r>
              <a:rPr lang="en-US" sz="3200" smtClean="0">
                <a:solidFill>
                  <a:srgbClr val="FFFF00"/>
                </a:solidFill>
              </a:rPr>
              <a:t> = </a:t>
            </a:r>
            <a:r>
              <a:rPr lang="en-US" sz="3200" i="1" smtClean="0">
                <a:solidFill>
                  <a:srgbClr val="FFFF00"/>
                </a:solidFill>
              </a:rPr>
              <a:t>I</a:t>
            </a:r>
            <a:r>
              <a:rPr lang="en-US" sz="3200" i="1" baseline="-25000" smtClean="0">
                <a:solidFill>
                  <a:srgbClr val="FFFF00"/>
                </a:solidFill>
              </a:rPr>
              <a:t>x</a:t>
            </a:r>
            <a:r>
              <a:rPr lang="en-US" sz="3200" smtClean="0">
                <a:solidFill>
                  <a:srgbClr val="FFFF00"/>
                </a:solidFill>
              </a:rPr>
              <a:t> + </a:t>
            </a:r>
            <a:r>
              <a:rPr lang="en-US" sz="3200" i="1" smtClean="0">
                <a:solidFill>
                  <a:srgbClr val="FFFF00"/>
                </a:solidFill>
              </a:rPr>
              <a:t>I</a:t>
            </a:r>
            <a:r>
              <a:rPr lang="en-US" sz="3200" i="1" baseline="-25000" smtClean="0">
                <a:solidFill>
                  <a:srgbClr val="FFFF00"/>
                </a:solidFill>
              </a:rPr>
              <a:t>y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Proof: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0"/>
            <a:ext cx="28956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400800" y="3581400"/>
            <a:ext cx="1828800" cy="762000"/>
          </a:xfrm>
          <a:prstGeom prst="ellipse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6515894" y="3151980"/>
            <a:ext cx="1600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6480000">
            <a:off x="6376093" y="4179561"/>
            <a:ext cx="1103717" cy="4494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1820000" flipH="1" flipV="1">
            <a:off x="7280471" y="4186766"/>
            <a:ext cx="1600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990600" y="5829300"/>
          <a:ext cx="4521200" cy="647700"/>
        </p:xfrm>
        <a:graphic>
          <a:graphicData uri="http://schemas.openxmlformats.org/presentationml/2006/ole">
            <p:oleObj spid="_x0000_s65538" name="Equation" r:id="rId4" imgW="4520880" imgH="647640" progId="Equation.DSMT4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2209800" y="4698642"/>
            <a:ext cx="17526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751746" y="4488282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endParaRPr lang="en-US" sz="2000" i="1"/>
          </a:p>
        </p:txBody>
      </p:sp>
      <p:sp>
        <p:nvSpPr>
          <p:cNvPr id="14" name="TextBox 13"/>
          <p:cNvSpPr txBox="1"/>
          <p:nvPr/>
        </p:nvSpPr>
        <p:spPr>
          <a:xfrm>
            <a:off x="8153400" y="41910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y</a:t>
            </a:r>
            <a:endParaRPr lang="en-US" sz="2000" i="1"/>
          </a:p>
        </p:txBody>
      </p:sp>
      <p:sp>
        <p:nvSpPr>
          <p:cNvPr id="15" name="TextBox 14"/>
          <p:cNvSpPr txBox="1"/>
          <p:nvPr/>
        </p:nvSpPr>
        <p:spPr>
          <a:xfrm>
            <a:off x="7315200" y="2511378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z</a:t>
            </a:r>
            <a:endParaRPr lang="en-US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pPr algn="l"/>
            <a:r>
              <a:rPr lang="en-US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Question</a:t>
            </a:r>
            <a:r>
              <a:rPr lang="en-US" smtClean="0"/>
              <a:t/>
            </a:r>
            <a:br>
              <a:rPr lang="en-US" smtClean="0"/>
            </a:br>
            <a:r>
              <a:rPr lang="en-US" sz="2800" smtClean="0"/>
              <a:t>Given that the moment of inertia of a disk about its axle is          , use the </a:t>
            </a:r>
            <a:r>
              <a:rPr lang="en-US" sz="2800" smtClean="0">
                <a:solidFill>
                  <a:srgbClr val="FFFF00"/>
                </a:solidFill>
              </a:rPr>
              <a:t>perpendicular axis theorem </a:t>
            </a:r>
            <a:r>
              <a:rPr lang="en-US" sz="2800" smtClean="0"/>
              <a:t>to find the moment of inertia of a disk about a line through its center and </a:t>
            </a:r>
            <a:r>
              <a:rPr lang="en-US" sz="2800" u="sng" smtClean="0">
                <a:solidFill>
                  <a:srgbClr val="FFFF00"/>
                </a:solidFill>
              </a:rPr>
              <a:t>in its plane</a:t>
            </a:r>
            <a:r>
              <a:rPr lang="en-US" sz="2800" smtClean="0"/>
              <a:t>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pPr>
              <a:buNone/>
            </a:pPr>
            <a:r>
              <a:rPr lang="en-US" smtClean="0"/>
              <a:t>A</a:t>
            </a:r>
          </a:p>
          <a:p>
            <a:pPr>
              <a:buNone/>
            </a:pPr>
            <a:r>
              <a:rPr lang="en-US" smtClean="0"/>
              <a:t>B</a:t>
            </a:r>
          </a:p>
          <a:p>
            <a:pPr>
              <a:buNone/>
            </a:pPr>
            <a:r>
              <a:rPr lang="en-US" smtClean="0"/>
              <a:t>C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1524000"/>
          <a:ext cx="774700" cy="419100"/>
        </p:xfrm>
        <a:graphic>
          <a:graphicData uri="http://schemas.openxmlformats.org/presentationml/2006/ole">
            <p:oleObj spid="_x0000_s84994" name="Equation" r:id="rId4" imgW="774360" imgH="419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3276600"/>
          <a:ext cx="774700" cy="419100"/>
        </p:xfrm>
        <a:graphic>
          <a:graphicData uri="http://schemas.openxmlformats.org/presentationml/2006/ole">
            <p:oleObj spid="_x0000_s84995" name="Equation" r:id="rId5" imgW="77436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32269" y="3810000"/>
          <a:ext cx="774700" cy="419100"/>
        </p:xfrm>
        <a:graphic>
          <a:graphicData uri="http://schemas.openxmlformats.org/presentationml/2006/ole">
            <p:oleObj spid="_x0000_s84996" name="Equation" r:id="rId6" imgW="774360" imgH="419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55700" y="4432479"/>
          <a:ext cx="596900" cy="330200"/>
        </p:xfrm>
        <a:graphic>
          <a:graphicData uri="http://schemas.openxmlformats.org/presentationml/2006/ole">
            <p:oleObj spid="_x0000_s84997" name="Equation" r:id="rId7" imgW="596880" imgH="330120" progId="Equation.DSMT4">
              <p:embed/>
            </p:oleObj>
          </a:graphicData>
        </a:graphic>
      </p:graphicFrame>
      <p:sp>
        <p:nvSpPr>
          <p:cNvPr id="8" name="Oval 7"/>
          <p:cNvSpPr/>
          <p:nvPr/>
        </p:nvSpPr>
        <p:spPr>
          <a:xfrm>
            <a:off x="5105400" y="3378558"/>
            <a:ext cx="1447800" cy="1447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318716" y="4125531"/>
            <a:ext cx="3124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pPr algn="l"/>
            <a:r>
              <a:rPr lang="en-US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Answer</a:t>
            </a:r>
            <a:r>
              <a:rPr lang="en-US" smtClean="0"/>
              <a:t/>
            </a:r>
            <a:br>
              <a:rPr lang="en-US" smtClean="0"/>
            </a:br>
            <a:r>
              <a:rPr lang="en-US" sz="2800" smtClean="0"/>
              <a:t>Given that the moment of inertia of a disk about its axle is          , use the </a:t>
            </a:r>
            <a:r>
              <a:rPr lang="en-US" sz="2800" smtClean="0">
                <a:solidFill>
                  <a:srgbClr val="FFFF00"/>
                </a:solidFill>
              </a:rPr>
              <a:t>perpendicular axis theorem </a:t>
            </a:r>
            <a:r>
              <a:rPr lang="en-US" sz="2800" smtClean="0"/>
              <a:t>to find the moment of inertia of a disk about a line through its center and </a:t>
            </a:r>
            <a:r>
              <a:rPr lang="en-US" sz="2800" u="sng" smtClean="0">
                <a:solidFill>
                  <a:srgbClr val="FFFF00"/>
                </a:solidFill>
              </a:rPr>
              <a:t>in its plane</a:t>
            </a:r>
            <a:r>
              <a:rPr lang="en-US" sz="2800" smtClean="0"/>
              <a:t>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352800"/>
          </a:xfrm>
        </p:spPr>
        <p:txBody>
          <a:bodyPr/>
          <a:lstStyle/>
          <a:p>
            <a:pPr>
              <a:buNone/>
            </a:pPr>
            <a:r>
              <a:rPr lang="en-US" smtClean="0"/>
              <a:t>A</a:t>
            </a:r>
          </a:p>
          <a:p>
            <a:pPr>
              <a:buNone/>
            </a:pPr>
            <a:r>
              <a:rPr lang="en-US" smtClean="0"/>
              <a:t>B</a:t>
            </a:r>
          </a:p>
          <a:p>
            <a:pPr>
              <a:buNone/>
            </a:pPr>
            <a:r>
              <a:rPr lang="en-US" smtClean="0"/>
              <a:t>C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1524000"/>
          <a:ext cx="774700" cy="419100"/>
        </p:xfrm>
        <a:graphic>
          <a:graphicData uri="http://schemas.openxmlformats.org/presentationml/2006/ole">
            <p:oleObj spid="_x0000_s116738" name="Equation" r:id="rId4" imgW="774360" imgH="419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3276600"/>
          <a:ext cx="774700" cy="419100"/>
        </p:xfrm>
        <a:graphic>
          <a:graphicData uri="http://schemas.openxmlformats.org/presentationml/2006/ole">
            <p:oleObj spid="_x0000_s116739" name="Equation" r:id="rId5" imgW="77436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32269" y="3810000"/>
          <a:ext cx="774700" cy="419100"/>
        </p:xfrm>
        <a:graphic>
          <a:graphicData uri="http://schemas.openxmlformats.org/presentationml/2006/ole">
            <p:oleObj spid="_x0000_s116740" name="Equation" r:id="rId6" imgW="774360" imgH="419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55700" y="4432479"/>
          <a:ext cx="596900" cy="330200"/>
        </p:xfrm>
        <a:graphic>
          <a:graphicData uri="http://schemas.openxmlformats.org/presentationml/2006/ole">
            <p:oleObj spid="_x0000_s116741" name="Equation" r:id="rId7" imgW="596880" imgH="330120" progId="Equation.DSMT4">
              <p:embed/>
            </p:oleObj>
          </a:graphicData>
        </a:graphic>
      </p:graphicFrame>
      <p:sp>
        <p:nvSpPr>
          <p:cNvPr id="8" name="Oval 7"/>
          <p:cNvSpPr/>
          <p:nvPr/>
        </p:nvSpPr>
        <p:spPr>
          <a:xfrm>
            <a:off x="5105400" y="3378558"/>
            <a:ext cx="1447800" cy="1447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318716" y="4125531"/>
            <a:ext cx="3124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267200" y="4152900"/>
            <a:ext cx="3124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4038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endParaRPr lang="en-US" sz="2000" i="1"/>
          </a:p>
        </p:txBody>
      </p:sp>
      <p:sp>
        <p:nvSpPr>
          <p:cNvPr id="13" name="TextBox 12"/>
          <p:cNvSpPr txBox="1"/>
          <p:nvPr/>
        </p:nvSpPr>
        <p:spPr>
          <a:xfrm>
            <a:off x="5816958" y="280029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y</a:t>
            </a:r>
            <a:endParaRPr lang="en-US" sz="2000" i="1"/>
          </a:p>
        </p:txBody>
      </p:sp>
      <p:sp>
        <p:nvSpPr>
          <p:cNvPr id="14" name="TextBox 13"/>
          <p:cNvSpPr txBox="1"/>
          <p:nvPr/>
        </p:nvSpPr>
        <p:spPr>
          <a:xfrm>
            <a:off x="609600" y="5029200"/>
            <a:ext cx="4572000" cy="1384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From symmetry, the moment of inertia </a:t>
            </a:r>
            <a:r>
              <a:rPr lang="en-US" sz="2000" i="1" smtClean="0"/>
              <a:t>I</a:t>
            </a:r>
            <a:r>
              <a:rPr lang="en-US" sz="2000" i="1" baseline="-25000" smtClean="0"/>
              <a:t>x</a:t>
            </a:r>
            <a:r>
              <a:rPr lang="en-US" sz="2000" i="1" smtClean="0"/>
              <a:t> </a:t>
            </a:r>
            <a:r>
              <a:rPr lang="en-US" sz="2000" smtClean="0"/>
              <a:t>about the </a:t>
            </a:r>
            <a:r>
              <a:rPr lang="en-US" sz="2000" i="1" smtClean="0"/>
              <a:t>x</a:t>
            </a:r>
            <a:r>
              <a:rPr lang="en-US" sz="2000" smtClean="0"/>
              <a:t>-axis must be the same as </a:t>
            </a:r>
            <a:r>
              <a:rPr lang="en-US" sz="2000" i="1" smtClean="0"/>
              <a:t>I</a:t>
            </a:r>
            <a:r>
              <a:rPr lang="en-US" sz="2000" i="1" baseline="-25000" smtClean="0"/>
              <a:t>y</a:t>
            </a:r>
            <a:r>
              <a:rPr lang="en-US" sz="2000" smtClean="0"/>
              <a:t>, and from the perpendicular axis theorem,  </a:t>
            </a:r>
            <a:r>
              <a:rPr lang="en-US" sz="2400" i="1" smtClean="0"/>
              <a:t>I</a:t>
            </a:r>
            <a:r>
              <a:rPr lang="en-US" sz="2400" i="1" baseline="-25000" smtClean="0"/>
              <a:t>z </a:t>
            </a:r>
            <a:r>
              <a:rPr lang="en-US" sz="2400" smtClean="0"/>
              <a:t>= </a:t>
            </a:r>
            <a:r>
              <a:rPr lang="en-US" sz="2400" i="1" smtClean="0"/>
              <a:t>I</a:t>
            </a:r>
            <a:r>
              <a:rPr lang="en-US" sz="2400" i="1" baseline="-25000" smtClean="0"/>
              <a:t>x</a:t>
            </a:r>
            <a:r>
              <a:rPr lang="en-US" sz="2400" smtClean="0"/>
              <a:t> + </a:t>
            </a:r>
            <a:r>
              <a:rPr lang="en-US" sz="2400" i="1" smtClean="0"/>
              <a:t>I</a:t>
            </a:r>
            <a:r>
              <a:rPr lang="en-US" sz="2400" i="1" baseline="-25000" smtClean="0"/>
              <a:t>y</a:t>
            </a:r>
            <a:r>
              <a:rPr lang="en-US" sz="2000" smtClean="0"/>
              <a:t>.</a:t>
            </a:r>
            <a:endParaRPr lang="en-US" sz="2000"/>
          </a:p>
        </p:txBody>
      </p:sp>
      <p:cxnSp>
        <p:nvCxnSpPr>
          <p:cNvPr id="16" name="Straight Arrow Connector 15"/>
          <p:cNvCxnSpPr>
            <a:stCxn id="14" idx="0"/>
          </p:cNvCxnSpPr>
          <p:nvPr/>
        </p:nvCxnSpPr>
        <p:spPr>
          <a:xfrm rot="16200000" flipV="1">
            <a:off x="1981200" y="4114800"/>
            <a:ext cx="838200" cy="990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Rotational Kinetic Energy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smtClean="0"/>
              <a:t>Imagine a rotating body as composed of many small masses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at distances </a:t>
            </a:r>
            <a:r>
              <a:rPr lang="en-US" i="1" smtClean="0"/>
              <a:t>r</a:t>
            </a:r>
            <a:r>
              <a:rPr lang="en-US" i="1" baseline="-25000" smtClean="0"/>
              <a:t>i</a:t>
            </a:r>
            <a:r>
              <a:rPr lang="en-US" smtClean="0"/>
              <a:t> from the axis of rotation.</a:t>
            </a:r>
          </a:p>
          <a:p>
            <a:r>
              <a:rPr lang="en-US" smtClean="0"/>
              <a:t>The mass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smtClean="0"/>
              <a:t>has speed </a:t>
            </a:r>
            <a:r>
              <a:rPr lang="en-US" i="1" smtClean="0"/>
              <a:t>v</a:t>
            </a:r>
            <a:r>
              <a:rPr lang="en-US" smtClean="0"/>
              <a:t> = </a:t>
            </a:r>
            <a:r>
              <a:rPr lang="el-GR" i="1" smtClean="0"/>
              <a:t>ω</a:t>
            </a:r>
            <a:r>
              <a:rPr lang="en-US" i="1" smtClean="0"/>
              <a:t>r</a:t>
            </a:r>
            <a:r>
              <a:rPr lang="en-US" i="1" baseline="-25000" smtClean="0"/>
              <a:t>i</a:t>
            </a:r>
            <a:r>
              <a:rPr lang="en-US" smtClean="0"/>
              <a:t>, so </a:t>
            </a:r>
            <a:r>
              <a:rPr lang="en-US" i="1" smtClean="0"/>
              <a:t>KE</a:t>
            </a:r>
            <a:r>
              <a:rPr lang="en-US" smtClean="0"/>
              <a:t> = ½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i="1" smtClean="0"/>
              <a:t>r</a:t>
            </a:r>
            <a:r>
              <a:rPr lang="en-US" i="1" baseline="-25000" smtClean="0"/>
              <a:t>i</a:t>
            </a:r>
            <a:r>
              <a:rPr lang="en-US" baseline="30000" smtClean="0"/>
              <a:t>2</a:t>
            </a:r>
            <a:r>
              <a:rPr lang="el-GR" i="1" smtClean="0"/>
              <a:t>ω</a:t>
            </a:r>
            <a:r>
              <a:rPr lang="en-US" baseline="30000" smtClean="0"/>
              <a:t>2</a:t>
            </a:r>
            <a:r>
              <a:rPr lang="en-US" smtClean="0"/>
              <a:t>. </a:t>
            </a:r>
          </a:p>
          <a:p>
            <a:r>
              <a:rPr lang="en-US" smtClean="0"/>
              <a:t>The total </a:t>
            </a:r>
            <a:r>
              <a:rPr lang="en-US" i="1" smtClean="0"/>
              <a:t>KE</a:t>
            </a:r>
            <a:r>
              <a:rPr lang="en-US" smtClean="0"/>
              <a:t> of the rotating body (</a:t>
            </a:r>
            <a:r>
              <a:rPr lang="en-US" smtClean="0">
                <a:solidFill>
                  <a:srgbClr val="FFFF00"/>
                </a:solidFill>
              </a:rPr>
              <a:t>assuming the axis is at rest</a:t>
            </a:r>
            <a:r>
              <a:rPr lang="en-US" smtClean="0"/>
              <a:t>) is</a:t>
            </a:r>
          </a:p>
          <a:p>
            <a:pPr>
              <a:buNone/>
            </a:pPr>
            <a:r>
              <a:rPr lang="en-US" smtClean="0"/>
              <a:t>			</a:t>
            </a:r>
            <a:endParaRPr lang="en-US" baseline="-250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90813" y="5104326"/>
          <a:ext cx="3862387" cy="838200"/>
        </p:xfrm>
        <a:graphic>
          <a:graphicData uri="http://schemas.openxmlformats.org/presentationml/2006/ole">
            <p:oleObj spid="_x0000_s93186" name="Equation" r:id="rId4" imgW="1638000" imgH="35532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501721" y="5029200"/>
            <a:ext cx="41910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Rotational Dynamics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81600" cy="5257800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Newton’s First Law: </a:t>
            </a:r>
            <a:r>
              <a:rPr lang="en-US" smtClean="0"/>
              <a:t>a rotating body will continue to rotate at constant angular velocity as long as there is no torque acting on it.</a:t>
            </a:r>
          </a:p>
          <a:p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Picture a grindstone on a smooth axle.</a:t>
            </a:r>
          </a:p>
          <a:p>
            <a:r>
              <a:rPr lang="en-US" smtClean="0"/>
              <a:t>BUT the axle must be </a:t>
            </a:r>
            <a:r>
              <a:rPr lang="en-US" i="1" smtClean="0"/>
              <a:t>exactly</a:t>
            </a:r>
            <a:r>
              <a:rPr lang="en-US" smtClean="0"/>
              <a:t> at the center of gravity—otherwise gravity will provide a torque, and the rotation will not be at constant velocity!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28194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858000" y="2515137"/>
            <a:ext cx="1066800" cy="2514600"/>
            <a:chOff x="6324600" y="2515137"/>
            <a:chExt cx="1066800" cy="2514600"/>
          </a:xfrm>
        </p:grpSpPr>
        <p:sp>
          <p:nvSpPr>
            <p:cNvPr id="5" name="Flowchart: Magnetic Disk 4"/>
            <p:cNvSpPr/>
            <p:nvPr/>
          </p:nvSpPr>
          <p:spPr>
            <a:xfrm rot="16200000">
              <a:off x="5676900" y="3315237"/>
              <a:ext cx="2514600" cy="914400"/>
            </a:xfrm>
            <a:prstGeom prst="flowChartMagneticDisk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0" scaled="0"/>
              <a:tileRect/>
            </a:gradFill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Direct Access Storage 5"/>
            <p:cNvSpPr/>
            <p:nvPr/>
          </p:nvSpPr>
          <p:spPr>
            <a:xfrm flipH="1">
              <a:off x="6324600" y="3505200"/>
              <a:ext cx="381000" cy="533400"/>
            </a:xfrm>
            <a:prstGeom prst="flowChartMagneticDrum">
              <a:avLst/>
            </a:prstGeom>
            <a:scene3d>
              <a:camera prst="orthographicFront">
                <a:rot lat="600000" lon="6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1295400"/>
          </a:xfrm>
        </p:spPr>
        <p:txBody>
          <a:bodyPr>
            <a:noAutofit/>
          </a:bodyPr>
          <a:lstStyle/>
          <a:p>
            <a:r>
              <a:rPr lang="en-US" sz="3600" smtClean="0">
                <a:solidFill>
                  <a:srgbClr val="FFFF00"/>
                </a:solidFill>
              </a:rPr>
              <a:t>How is Angular Acceleration Related to Torque?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5029200"/>
          </a:xfrm>
        </p:spPr>
        <p:txBody>
          <a:bodyPr/>
          <a:lstStyle/>
          <a:p>
            <a:r>
              <a:rPr lang="en-US" smtClean="0"/>
              <a:t>Think about a tangential force  </a:t>
            </a:r>
            <a:r>
              <a:rPr lang="en-US" i="1" smtClean="0">
                <a:solidFill>
                  <a:srgbClr val="FF0000"/>
                </a:solidFill>
              </a:rPr>
              <a:t>F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applied to a mass </a:t>
            </a:r>
            <a:r>
              <a:rPr lang="en-US" i="1" smtClean="0"/>
              <a:t>m</a:t>
            </a:r>
            <a:r>
              <a:rPr lang="en-US" smtClean="0"/>
              <a:t>  attached to a light disk which can rotate about a fixed axis.  </a:t>
            </a:r>
            <a:r>
              <a:rPr lang="en-US" sz="24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(A </a:t>
            </a:r>
            <a:r>
              <a:rPr lang="en-US" sz="2400" i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radially</a:t>
            </a:r>
            <a:r>
              <a:rPr lang="en-US" sz="24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directed force has zero torque, does nothing.) </a:t>
            </a:r>
          </a:p>
          <a:p>
            <a:r>
              <a:rPr lang="en-US" smtClean="0"/>
              <a:t>The relevant equations are:</a:t>
            </a:r>
          </a:p>
          <a:p>
            <a:pPr>
              <a:buNone/>
            </a:pPr>
            <a:r>
              <a:rPr lang="en-US" i="1" smtClean="0">
                <a:solidFill>
                  <a:srgbClr val="FFFF00"/>
                </a:solidFill>
              </a:rPr>
              <a:t>	    F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ma</a:t>
            </a:r>
            <a:r>
              <a:rPr lang="en-US" smtClean="0">
                <a:solidFill>
                  <a:srgbClr val="FFFF00"/>
                </a:solidFill>
              </a:rPr>
              <a:t>, </a:t>
            </a:r>
            <a:r>
              <a:rPr lang="en-US" i="1" smtClean="0">
                <a:solidFill>
                  <a:srgbClr val="FFFF00"/>
                </a:solidFill>
              </a:rPr>
              <a:t>a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r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r>
              <a:rPr lang="en-US" smtClean="0">
                <a:solidFill>
                  <a:srgbClr val="FFFF00"/>
                </a:solidFill>
              </a:rPr>
              <a:t>,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rF</a:t>
            </a:r>
            <a:r>
              <a:rPr lang="en-US" smtClean="0">
                <a:solidFill>
                  <a:srgbClr val="FFFF00"/>
                </a:solidFill>
              </a:rPr>
              <a:t>.</a:t>
            </a:r>
          </a:p>
          <a:p>
            <a:r>
              <a:rPr lang="en-US" smtClean="0"/>
              <a:t>Therefore </a:t>
            </a:r>
            <a:r>
              <a:rPr lang="en-US" i="1" smtClean="0"/>
              <a:t>F</a:t>
            </a:r>
            <a:r>
              <a:rPr lang="en-US" smtClean="0"/>
              <a:t> = </a:t>
            </a:r>
            <a:r>
              <a:rPr lang="en-US" i="1" smtClean="0"/>
              <a:t>ma</a:t>
            </a:r>
            <a:r>
              <a:rPr lang="en-US" smtClean="0"/>
              <a:t> becomes</a:t>
            </a:r>
          </a:p>
          <a:p>
            <a:pPr>
              <a:buNone/>
            </a:pPr>
            <a:r>
              <a:rPr lang="en-US" sz="3200" i="1" smtClean="0"/>
              <a:t>		</a:t>
            </a:r>
            <a:r>
              <a:rPr lang="en-US" sz="3200" i="1" smtClean="0">
                <a:solidFill>
                  <a:srgbClr val="FFFF00"/>
                </a:solidFill>
              </a:rPr>
              <a:t>    </a:t>
            </a:r>
            <a:r>
              <a:rPr lang="el-GR" sz="3200" i="1" smtClean="0">
                <a:solidFill>
                  <a:srgbClr val="FFFF00"/>
                </a:solidFill>
              </a:rPr>
              <a:t>τ</a:t>
            </a:r>
            <a:r>
              <a:rPr lang="en-US" sz="3200" smtClean="0">
                <a:solidFill>
                  <a:srgbClr val="FFFF00"/>
                </a:solidFill>
              </a:rPr>
              <a:t> = </a:t>
            </a:r>
            <a:r>
              <a:rPr lang="en-US" sz="3200" i="1" smtClean="0">
                <a:solidFill>
                  <a:srgbClr val="FFFF00"/>
                </a:solidFill>
              </a:rPr>
              <a:t>mr</a:t>
            </a:r>
            <a:r>
              <a:rPr lang="en-US" sz="3200" baseline="30000" smtClean="0">
                <a:solidFill>
                  <a:srgbClr val="FFFF00"/>
                </a:solidFill>
              </a:rPr>
              <a:t>2</a:t>
            </a:r>
            <a:r>
              <a:rPr lang="el-GR" sz="3200" i="1" smtClean="0">
                <a:solidFill>
                  <a:srgbClr val="FFFF00"/>
                </a:solidFill>
              </a:rPr>
              <a:t>α</a:t>
            </a:r>
            <a:endParaRPr lang="en-US" sz="3200" i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5814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Vhas zero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867400" y="2439474"/>
            <a:ext cx="2668074" cy="2550809"/>
            <a:chOff x="5867400" y="2439474"/>
            <a:chExt cx="2668074" cy="2550809"/>
          </a:xfrm>
        </p:grpSpPr>
        <p:grpSp>
          <p:nvGrpSpPr>
            <p:cNvPr id="7" name="Group 6"/>
            <p:cNvGrpSpPr/>
            <p:nvPr/>
          </p:nvGrpSpPr>
          <p:grpSpPr>
            <a:xfrm>
              <a:off x="5867400" y="2439474"/>
              <a:ext cx="1981200" cy="1981200"/>
              <a:chOff x="5867400" y="2439474"/>
              <a:chExt cx="1981200" cy="198120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Oval 7"/>
            <p:cNvSpPr/>
            <p:nvPr/>
          </p:nvSpPr>
          <p:spPr>
            <a:xfrm>
              <a:off x="7620000" y="3200400"/>
              <a:ext cx="444321" cy="44432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7174605" y="430368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845121" y="3414533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849674" y="4343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FF0000"/>
                  </a:solidFill>
                </a:rPr>
                <a:t>F</a:t>
              </a:r>
              <a:endParaRPr lang="en-US" sz="2000" i="1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50995" y="307933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000000"/>
                  </a:solidFill>
                </a:rPr>
                <a:t>r</a:t>
              </a:r>
              <a:endParaRPr lang="en-US" sz="2000" i="1">
                <a:solidFill>
                  <a:srgbClr val="00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24600" y="25908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chemeClr val="bg1">
                      <a:lumMod val="50000"/>
                    </a:schemeClr>
                  </a:solidFill>
                </a:rPr>
                <a:t>Light disk</a:t>
              </a:r>
              <a:endParaRPr lang="en-US" i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98348" y="3200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endParaRPr lang="en-US" sz="2000" i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23716" y="3200400"/>
              <a:ext cx="710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chemeClr val="bg1">
                      <a:lumMod val="50000"/>
                    </a:schemeClr>
                  </a:solidFill>
                </a:rPr>
                <a:t>axle</a:t>
              </a:r>
              <a:endParaRPr lang="en-US" i="1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600200" y="5651679"/>
            <a:ext cx="19050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Newton’s Second Law for Rotations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mtClean="0"/>
              <a:t>For the </a:t>
            </a:r>
            <a:r>
              <a:rPr lang="en-US" smtClean="0">
                <a:solidFill>
                  <a:srgbClr val="FFFF00"/>
                </a:solidFill>
              </a:rPr>
              <a:t>special case </a:t>
            </a:r>
            <a:r>
              <a:rPr lang="en-US" smtClean="0"/>
              <a:t>of a mass </a:t>
            </a:r>
            <a:r>
              <a:rPr lang="en-US" i="1" smtClean="0"/>
              <a:t>m</a:t>
            </a:r>
            <a:r>
              <a:rPr lang="en-US" smtClean="0"/>
              <a:t> constrained by a light disk to circle around an axle, the angular acceleration </a:t>
            </a:r>
            <a:r>
              <a:rPr lang="el-GR" i="1" smtClean="0"/>
              <a:t>α</a:t>
            </a:r>
            <a:r>
              <a:rPr lang="en-US" smtClean="0"/>
              <a:t> is proportional to the torque </a:t>
            </a:r>
            <a:r>
              <a:rPr lang="el-GR" i="1" smtClean="0"/>
              <a:t>τ</a:t>
            </a:r>
            <a:r>
              <a:rPr lang="en-US" smtClean="0"/>
              <a:t> </a:t>
            </a:r>
            <a:r>
              <a:rPr lang="en-US" smtClean="0">
                <a:solidFill>
                  <a:srgbClr val="FFFF00"/>
                </a:solidFill>
              </a:rPr>
              <a:t>exactly</a:t>
            </a:r>
            <a:r>
              <a:rPr lang="en-US" smtClean="0"/>
              <a:t> as in the linear case  the acceleration </a:t>
            </a:r>
            <a:r>
              <a:rPr lang="en-US" i="1" smtClean="0"/>
              <a:t>a</a:t>
            </a:r>
            <a:r>
              <a:rPr lang="en-US" smtClean="0"/>
              <a:t> is proportional to the force </a:t>
            </a:r>
            <a:r>
              <a:rPr lang="en-US" i="1" smtClean="0"/>
              <a:t>F</a:t>
            </a:r>
            <a:r>
              <a:rPr lang="en-US" smtClean="0"/>
              <a:t>:</a:t>
            </a:r>
          </a:p>
          <a:p>
            <a:r>
              <a:rPr lang="en-US" smtClean="0"/>
              <a:t>               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mr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r>
              <a:rPr lang="en-US" smtClean="0">
                <a:solidFill>
                  <a:srgbClr val="FFFF00"/>
                </a:solidFill>
              </a:rPr>
              <a:t>               </a:t>
            </a:r>
            <a:r>
              <a:rPr lang="en-US" i="1" smtClean="0">
                <a:solidFill>
                  <a:srgbClr val="FFFF00"/>
                </a:solidFill>
              </a:rPr>
              <a:t>F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ma</a:t>
            </a:r>
          </a:p>
          <a:p>
            <a:pPr>
              <a:buNone/>
            </a:pPr>
            <a:endParaRPr lang="en-US" sz="2400" i="1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mtClean="0"/>
              <a:t> The angular equivalent of inertial mass </a:t>
            </a:r>
            <a:r>
              <a:rPr lang="en-US" i="1" smtClean="0">
                <a:solidFill>
                  <a:srgbClr val="FFFF00"/>
                </a:solidFill>
              </a:rPr>
              <a:t>m</a:t>
            </a:r>
            <a:r>
              <a:rPr lang="en-US" smtClean="0"/>
              <a:t> is the </a:t>
            </a:r>
            <a:r>
              <a:rPr lang="en-US" smtClean="0">
                <a:solidFill>
                  <a:srgbClr val="FFFF00"/>
                </a:solidFill>
              </a:rPr>
              <a:t>moment of inertia </a:t>
            </a:r>
            <a:r>
              <a:rPr lang="en-US" i="1" smtClean="0">
                <a:solidFill>
                  <a:srgbClr val="FFFF00"/>
                </a:solidFill>
              </a:rPr>
              <a:t>mr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n-US" smtClean="0"/>
              <a:t>. 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80810" y="5043153"/>
            <a:ext cx="8077200" cy="12578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62400" y="4458237"/>
            <a:ext cx="914400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More Complicated Rotating Bodies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52578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Suppose now a light disk has several different masses attached at different places, and various forces act on them. As before, radial components cause no rotation, we have a sum of torques. </a:t>
            </a:r>
          </a:p>
          <a:p>
            <a:r>
              <a:rPr lang="en-US" smtClean="0">
                <a:solidFill>
                  <a:srgbClr val="FFFF00"/>
                </a:solidFill>
              </a:rPr>
              <a:t>BUT the rigidity of the disk ensures that a force applied to one mass will cause a torque on the others!  </a:t>
            </a:r>
          </a:p>
          <a:p>
            <a:r>
              <a:rPr lang="en-US" smtClean="0">
                <a:solidFill>
                  <a:srgbClr val="FFFF00"/>
                </a:solidFill>
              </a:rPr>
              <a:t>How do we handle that?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49674" y="43434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rgbClr val="FF0000"/>
                </a:solidFill>
              </a:rPr>
              <a:t>F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endParaRPr lang="en-US" sz="2000" baseline="-25000">
              <a:solidFill>
                <a:srgbClr val="FF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867400" y="2171163"/>
            <a:ext cx="2426595" cy="2819120"/>
            <a:chOff x="5867400" y="2171163"/>
            <a:chExt cx="2426595" cy="2819120"/>
          </a:xfrm>
        </p:grpSpPr>
        <p:grpSp>
          <p:nvGrpSpPr>
            <p:cNvPr id="6" name="Group 6"/>
            <p:cNvGrpSpPr/>
            <p:nvPr/>
          </p:nvGrpSpPr>
          <p:grpSpPr>
            <a:xfrm>
              <a:off x="5867400" y="2439474"/>
              <a:ext cx="1981200" cy="1981200"/>
              <a:chOff x="5867400" y="2439474"/>
              <a:chExt cx="1981200" cy="19812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Oval 6"/>
            <p:cNvSpPr/>
            <p:nvPr/>
          </p:nvSpPr>
          <p:spPr>
            <a:xfrm>
              <a:off x="7620000" y="3200400"/>
              <a:ext cx="444321" cy="44432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7174605" y="430368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845121" y="3414533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150995" y="307933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000000"/>
                  </a:solidFill>
                </a:rPr>
                <a:t>r</a:t>
              </a:r>
              <a:r>
                <a:rPr lang="en-US" sz="2000" baseline="-25000" smtClean="0">
                  <a:solidFill>
                    <a:srgbClr val="000000"/>
                  </a:solidFill>
                </a:rPr>
                <a:t>1</a:t>
              </a:r>
              <a:endParaRPr lang="en-US" sz="2000" baseline="-25000">
                <a:solidFill>
                  <a:srgbClr val="00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608195" y="3200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r>
                <a:rPr lang="en-US" sz="2000" baseline="-25000" smtClean="0"/>
                <a:t>1</a:t>
              </a:r>
              <a:endParaRPr lang="en-US" sz="2000" baseline="-25000"/>
            </a:p>
          </p:txBody>
        </p:sp>
        <p:sp>
          <p:nvSpPr>
            <p:cNvPr id="17" name="Oval 16"/>
            <p:cNvSpPr/>
            <p:nvPr/>
          </p:nvSpPr>
          <p:spPr>
            <a:xfrm>
              <a:off x="6400800" y="2667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096000" y="3733800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010400" y="3657600"/>
              <a:ext cx="304800" cy="3048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88995" y="2667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r>
                <a:rPr lang="en-US" sz="2000" baseline="-25000" smtClean="0"/>
                <a:t>2</a:t>
              </a:r>
              <a:endParaRPr lang="en-US" sz="2000" baseline="-250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78901" y="2171163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FF0000"/>
                  </a:solidFill>
                </a:rPr>
                <a:t>F</a:t>
              </a:r>
              <a:r>
                <a:rPr lang="en-US" sz="2000" baseline="-25000" smtClean="0">
                  <a:solidFill>
                    <a:srgbClr val="FF0000"/>
                  </a:solidFill>
                </a:rPr>
                <a:t>2</a:t>
              </a:r>
              <a:endParaRPr lang="en-US" sz="2000" baseline="-25000">
                <a:solidFill>
                  <a:srgbClr val="FF0000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-1200000" flipH="1" flipV="1">
              <a:off x="6827780" y="2659734"/>
              <a:ext cx="8382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Newton’s Third Law for a Rigid Rotating Body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mtClean="0"/>
              <a:t>If a rigid body is made up of many masses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connected by rigid rods, the force exerted along the rod of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on </a:t>
            </a:r>
            <a:r>
              <a:rPr lang="en-US" i="1" smtClean="0"/>
              <a:t>m</a:t>
            </a:r>
            <a:r>
              <a:rPr lang="en-US" i="1" baseline="-25000" smtClean="0"/>
              <a:t>j</a:t>
            </a:r>
            <a:r>
              <a:rPr lang="en-US" smtClean="0"/>
              <a:t> is equal in magnitude, opposite in direction and along the same line as that of </a:t>
            </a:r>
            <a:r>
              <a:rPr lang="en-US" i="1" smtClean="0"/>
              <a:t>m</a:t>
            </a:r>
            <a:r>
              <a:rPr lang="en-US" i="1" baseline="-25000" smtClean="0"/>
              <a:t>j</a:t>
            </a:r>
            <a:r>
              <a:rPr lang="en-US" i="1" smtClean="0"/>
              <a:t> </a:t>
            </a:r>
            <a:r>
              <a:rPr lang="en-US" smtClean="0"/>
              <a:t>on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, therefore </a:t>
            </a:r>
            <a:r>
              <a:rPr lang="en-US" smtClean="0">
                <a:solidFill>
                  <a:srgbClr val="FFFF00"/>
                </a:solidFill>
              </a:rPr>
              <a:t>the internal torques come in equal and opposite pairs, and cannot contribute to the body’s angular acceleration</a:t>
            </a:r>
            <a:r>
              <a:rPr lang="en-US" smtClean="0"/>
              <a:t>.</a:t>
            </a:r>
          </a:p>
          <a:p>
            <a:r>
              <a:rPr lang="en-US" smtClean="0"/>
              <a:t>It follows that </a:t>
            </a:r>
            <a:r>
              <a:rPr lang="en-US" u="sng" smtClean="0"/>
              <a:t>the angular acceleration is generated by the sum of the </a:t>
            </a:r>
            <a:r>
              <a:rPr lang="en-US" u="sng" smtClean="0">
                <a:solidFill>
                  <a:srgbClr val="FFFF00"/>
                </a:solidFill>
              </a:rPr>
              <a:t>external</a:t>
            </a:r>
            <a:r>
              <a:rPr lang="en-US" u="sng" smtClean="0"/>
              <a:t> torques</a:t>
            </a:r>
            <a:r>
              <a:rPr lang="en-US" smtClean="0"/>
              <a:t>.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Moment of Inertia of a Solid Body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953000" cy="5257800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Consider a flat square plate rotating about a perpendicular axis with angular acceleration </a:t>
            </a:r>
            <a:r>
              <a:rPr lang="el-GR" sz="2400" i="1" smtClean="0"/>
              <a:t>α</a:t>
            </a:r>
            <a:r>
              <a:rPr lang="en-US" sz="2400" smtClean="0"/>
              <a:t>.  One small part of it, </a:t>
            </a:r>
            <a:r>
              <a:rPr lang="el-GR" sz="2400" smtClean="0"/>
              <a:t>Δ</a:t>
            </a:r>
            <a:r>
              <a:rPr lang="en-US" sz="2400" i="1" smtClean="0"/>
              <a:t>m</a:t>
            </a:r>
            <a:r>
              <a:rPr lang="en-US" sz="2400" i="1" baseline="-25000" smtClean="0"/>
              <a:t>i</a:t>
            </a:r>
            <a:r>
              <a:rPr lang="en-US" sz="2400" smtClean="0"/>
              <a:t>, distance </a:t>
            </a:r>
            <a:r>
              <a:rPr lang="en-US" sz="2400" i="1" smtClean="0"/>
              <a:t>r</a:t>
            </a:r>
            <a:r>
              <a:rPr lang="en-US" sz="2400" i="1" baseline="-25000" smtClean="0"/>
              <a:t>i</a:t>
            </a:r>
            <a:r>
              <a:rPr lang="en-US" sz="2400" smtClean="0"/>
              <a:t> from the axle, has equation of motion</a:t>
            </a:r>
          </a:p>
          <a:p>
            <a:endParaRPr lang="en-US" sz="2400" smtClean="0"/>
          </a:p>
          <a:p>
            <a:r>
              <a:rPr lang="en-US" sz="2400" smtClean="0"/>
              <a:t>Adding contributions from all parts of the wheel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i="1" smtClean="0"/>
              <a:t>I</a:t>
            </a:r>
            <a:r>
              <a:rPr lang="en-US" smtClean="0"/>
              <a:t>  is the </a:t>
            </a:r>
            <a:r>
              <a:rPr lang="en-US" smtClean="0">
                <a:solidFill>
                  <a:srgbClr val="FFFF00"/>
                </a:solidFill>
              </a:rPr>
              <a:t>Moment of Inertia.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1242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Z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76116" y="2514600"/>
            <a:ext cx="1828800" cy="1828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96200" y="3124200"/>
            <a:ext cx="152400" cy="1524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00363" y="33023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03312" y="3352800"/>
          <a:ext cx="3621088" cy="533400"/>
        </p:xfrm>
        <a:graphic>
          <a:graphicData uri="http://schemas.openxmlformats.org/presentationml/2006/ole">
            <p:oleObj spid="_x0000_s48130" name="Equation" r:id="rId4" imgW="2844720" imgH="41904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06237" y="317464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smtClean="0">
                <a:solidFill>
                  <a:srgbClr val="000000"/>
                </a:solidFill>
              </a:rPr>
              <a:t>Δ</a:t>
            </a:r>
            <a:r>
              <a:rPr lang="en-US" sz="2000" i="1" smtClean="0">
                <a:solidFill>
                  <a:srgbClr val="000000"/>
                </a:solidFill>
              </a:rPr>
              <a:t>m</a:t>
            </a:r>
            <a:r>
              <a:rPr lang="en-US" sz="2000" i="1" baseline="-25000" smtClean="0">
                <a:solidFill>
                  <a:srgbClr val="000000"/>
                </a:solidFill>
              </a:rPr>
              <a:t>i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4435223">
            <a:off x="6767730" y="2990506"/>
            <a:ext cx="1018643" cy="912912"/>
          </a:xfrm>
          <a:prstGeom prst="arc">
            <a:avLst>
              <a:gd name="adj1" fmla="val 11294701"/>
              <a:gd name="adj2" fmla="val 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14786" flipV="1">
            <a:off x="7409320" y="3881857"/>
            <a:ext cx="104679" cy="620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457200" y="4648200"/>
          <a:ext cx="4914900" cy="1066800"/>
        </p:xfrm>
        <a:graphic>
          <a:graphicData uri="http://schemas.openxmlformats.org/presentationml/2006/ole">
            <p:oleObj spid="_x0000_s48131" name="Equation" r:id="rId5" imgW="386064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Calculating Moments of Inertia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86400" cy="5029200"/>
          </a:xfrm>
        </p:spPr>
        <p:txBody>
          <a:bodyPr/>
          <a:lstStyle/>
          <a:p>
            <a:r>
              <a:rPr lang="en-US" smtClean="0"/>
              <a:t>A </a:t>
            </a:r>
            <a:r>
              <a:rPr lang="en-US" smtClean="0">
                <a:solidFill>
                  <a:srgbClr val="FF0000"/>
                </a:solidFill>
              </a:rPr>
              <a:t>thin hoop of radius </a:t>
            </a:r>
            <a:r>
              <a:rPr lang="en-US" i="1" smtClean="0">
                <a:solidFill>
                  <a:srgbClr val="FF0000"/>
                </a:solidFill>
              </a:rPr>
              <a:t>R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(think a bicycle wheel) has all the mass distance </a:t>
            </a:r>
            <a:r>
              <a:rPr lang="en-US" i="1" smtClean="0"/>
              <a:t>R</a:t>
            </a:r>
            <a:r>
              <a:rPr lang="en-US" smtClean="0"/>
              <a:t> from a perpendicular axle through its center, so its moment of inertia is</a:t>
            </a:r>
          </a:p>
          <a:p>
            <a:pPr>
              <a:buNone/>
            </a:pPr>
            <a:endParaRPr lang="en-US" smtClean="0"/>
          </a:p>
          <a:p>
            <a:r>
              <a:rPr lang="en-US" smtClean="0"/>
              <a:t>A </a:t>
            </a:r>
            <a:r>
              <a:rPr lang="en-US" smtClean="0">
                <a:solidFill>
                  <a:srgbClr val="FF0000"/>
                </a:solidFill>
              </a:rPr>
              <a:t>uniform rod of mass </a:t>
            </a:r>
            <a:r>
              <a:rPr lang="en-US" i="1" smtClean="0">
                <a:solidFill>
                  <a:srgbClr val="FF0000"/>
                </a:solidFill>
              </a:rPr>
              <a:t>M</a:t>
            </a:r>
            <a:r>
              <a:rPr lang="en-US" smtClean="0">
                <a:solidFill>
                  <a:srgbClr val="FF0000"/>
                </a:solidFill>
              </a:rPr>
              <a:t>, length </a:t>
            </a:r>
            <a:r>
              <a:rPr lang="en-US" i="1" smtClean="0">
                <a:solidFill>
                  <a:srgbClr val="FF0000"/>
                </a:solidFill>
              </a:rPr>
              <a:t>L</a:t>
            </a:r>
            <a:r>
              <a:rPr lang="en-US" smtClean="0"/>
              <a:t>, has moment of inertia about one end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0" y="1600200"/>
            <a:ext cx="31242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n-US" b="1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3810000"/>
          <a:ext cx="2451100" cy="622300"/>
        </p:xfrm>
        <a:graphic>
          <a:graphicData uri="http://schemas.openxmlformats.org/presentationml/2006/ole">
            <p:oleObj spid="_x0000_s60418" name="Equation" r:id="rId4" imgW="2450880" imgH="6220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0" y="5486400"/>
          <a:ext cx="3175000" cy="889000"/>
        </p:xfrm>
        <a:graphic>
          <a:graphicData uri="http://schemas.openxmlformats.org/presentationml/2006/ole">
            <p:oleObj spid="_x0000_s60419" name="Equation" r:id="rId5" imgW="3174840" imgH="888840" progId="Equation.DSMT4">
              <p:embed/>
            </p:oleObj>
          </a:graphicData>
        </a:graphic>
      </p:graphicFrame>
      <p:sp>
        <p:nvSpPr>
          <p:cNvPr id="7" name="Oval 6"/>
          <p:cNvSpPr/>
          <p:nvPr/>
        </p:nvSpPr>
        <p:spPr>
          <a:xfrm>
            <a:off x="6337479" y="1570146"/>
            <a:ext cx="1905000" cy="19050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7" idx="6"/>
          </p:cNvCxnSpPr>
          <p:nvPr/>
        </p:nvCxnSpPr>
        <p:spPr>
          <a:xfrm>
            <a:off x="7315200" y="2514600"/>
            <a:ext cx="927279" cy="8046"/>
          </a:xfrm>
          <a:prstGeom prst="straightConnector1">
            <a:avLst/>
          </a:prstGeom>
          <a:ln w="25400">
            <a:solidFill>
              <a:schemeClr val="bg2">
                <a:lumMod val="40000"/>
                <a:lumOff val="6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1074" y="218619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endParaRPr lang="en-US" sz="2000" i="1"/>
          </a:p>
        </p:txBody>
      </p:sp>
      <p:sp>
        <p:nvSpPr>
          <p:cNvPr id="11" name="TextBox 10"/>
          <p:cNvSpPr txBox="1"/>
          <p:nvPr/>
        </p:nvSpPr>
        <p:spPr>
          <a:xfrm>
            <a:off x="6263427" y="5003442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endParaRPr lang="en-US" sz="2000" i="1"/>
          </a:p>
        </p:txBody>
      </p:sp>
      <p:sp>
        <p:nvSpPr>
          <p:cNvPr id="12" name="TextBox 11"/>
          <p:cNvSpPr txBox="1"/>
          <p:nvPr/>
        </p:nvSpPr>
        <p:spPr>
          <a:xfrm>
            <a:off x="7239000" y="4343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L</a:t>
            </a:r>
            <a:endParaRPr lang="en-US" sz="2000" i="1"/>
          </a:p>
        </p:txBody>
      </p:sp>
      <p:sp>
        <p:nvSpPr>
          <p:cNvPr id="13" name="TextBox 12"/>
          <p:cNvSpPr txBox="1"/>
          <p:nvPr/>
        </p:nvSpPr>
        <p:spPr>
          <a:xfrm>
            <a:off x="5943600" y="5562600"/>
            <a:ext cx="2895600" cy="707886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Mass of length </a:t>
            </a:r>
            <a:r>
              <a:rPr lang="en-US" sz="2000" i="1" smtClean="0">
                <a:solidFill>
                  <a:srgbClr val="FFFF00"/>
                </a:solidFill>
              </a:rPr>
              <a:t>dx</a:t>
            </a:r>
            <a:r>
              <a:rPr lang="en-US" sz="2000" smtClean="0"/>
              <a:t> of rod is (</a:t>
            </a:r>
            <a:r>
              <a:rPr lang="en-US" sz="2000" i="1" smtClean="0"/>
              <a:t>M</a:t>
            </a:r>
            <a:r>
              <a:rPr lang="en-US" sz="2000" smtClean="0"/>
              <a:t>/</a:t>
            </a:r>
            <a:r>
              <a:rPr lang="en-US" sz="2000" i="1" smtClean="0"/>
              <a:t>L</a:t>
            </a:r>
            <a:r>
              <a:rPr lang="en-US" sz="2000" smtClean="0"/>
              <a:t>)</a:t>
            </a:r>
            <a:r>
              <a:rPr lang="en-US" sz="2000" i="1" smtClean="0"/>
              <a:t>dx</a:t>
            </a:r>
            <a:r>
              <a:rPr lang="en-US" sz="2000" smtClean="0"/>
              <a:t> </a:t>
            </a:r>
            <a:endParaRPr lang="en-US" sz="20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943600" y="4876800"/>
            <a:ext cx="2743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943600" y="4732446"/>
            <a:ext cx="2756079" cy="1588"/>
          </a:xfrm>
          <a:prstGeom prst="straightConnector1">
            <a:avLst/>
          </a:prstGeom>
          <a:ln w="25400">
            <a:solidFill>
              <a:schemeClr val="bg2">
                <a:lumMod val="40000"/>
                <a:lumOff val="6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42526" y="5052810"/>
            <a:ext cx="927279" cy="8046"/>
          </a:xfrm>
          <a:prstGeom prst="straightConnector1">
            <a:avLst/>
          </a:prstGeom>
          <a:ln w="25400">
            <a:solidFill>
              <a:schemeClr val="bg2">
                <a:lumMod val="40000"/>
                <a:lumOff val="6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752820" y="501739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dx</a:t>
            </a:r>
            <a:endParaRPr lang="en-US" sz="2000" i="1"/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6705600" y="4990563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46005" y="4991637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58000" y="4876800"/>
            <a:ext cx="228600" cy="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613042" y="1942563"/>
            <a:ext cx="2743200" cy="2743200"/>
          </a:xfrm>
          <a:prstGeom prst="ellipse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Disks and Cylinders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953000"/>
          </a:xfrm>
        </p:spPr>
        <p:txBody>
          <a:bodyPr/>
          <a:lstStyle/>
          <a:p>
            <a:r>
              <a:rPr lang="en-US" u="sng" smtClean="0">
                <a:solidFill>
                  <a:srgbClr val="FFC000"/>
                </a:solidFill>
              </a:rPr>
              <a:t>A disk</a:t>
            </a:r>
            <a:r>
              <a:rPr lang="en-US" smtClean="0">
                <a:solidFill>
                  <a:srgbClr val="FFC000"/>
                </a:solidFill>
              </a:rPr>
              <a:t>: mass </a:t>
            </a:r>
            <a:r>
              <a:rPr lang="en-US" i="1" smtClean="0">
                <a:solidFill>
                  <a:srgbClr val="FFC000"/>
                </a:solidFill>
              </a:rPr>
              <a:t>M</a:t>
            </a:r>
            <a:r>
              <a:rPr lang="en-US" smtClean="0">
                <a:solidFill>
                  <a:srgbClr val="FFC000"/>
                </a:solidFill>
              </a:rPr>
              <a:t>, radius </a:t>
            </a:r>
            <a:r>
              <a:rPr lang="en-US" i="1" smtClean="0">
                <a:solidFill>
                  <a:srgbClr val="FFC000"/>
                </a:solidFill>
              </a:rPr>
              <a:t>R</a:t>
            </a:r>
            <a:r>
              <a:rPr lang="en-US" smtClean="0">
                <a:solidFill>
                  <a:srgbClr val="FFC000"/>
                </a:solidFill>
              </a:rPr>
              <a:t>, is a sum of nested rings.</a:t>
            </a:r>
          </a:p>
          <a:p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red</a:t>
            </a: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ring</a:t>
            </a:r>
            <a:r>
              <a:rPr lang="en-US" smtClean="0"/>
              <a:t>, radius </a:t>
            </a:r>
            <a:r>
              <a:rPr lang="en-US" i="1" smtClean="0"/>
              <a:t>r</a:t>
            </a:r>
            <a:r>
              <a:rPr lang="en-US" smtClean="0"/>
              <a:t> and thickness </a:t>
            </a:r>
            <a:r>
              <a:rPr lang="en-US" i="1" smtClean="0"/>
              <a:t>dr</a:t>
            </a:r>
            <a:r>
              <a:rPr lang="en-US" smtClean="0"/>
              <a:t>, has area 2</a:t>
            </a:r>
            <a:r>
              <a:rPr lang="el-GR" smtClean="0"/>
              <a:t>π</a:t>
            </a:r>
            <a:r>
              <a:rPr lang="en-US" i="1" smtClean="0"/>
              <a:t>rdr</a:t>
            </a:r>
            <a:r>
              <a:rPr lang="en-US" smtClean="0"/>
              <a:t>, hence mass </a:t>
            </a:r>
            <a:r>
              <a:rPr lang="en-US" i="1" smtClean="0">
                <a:solidFill>
                  <a:srgbClr val="FF0000"/>
                </a:solidFill>
              </a:rPr>
              <a:t>dm</a:t>
            </a:r>
            <a:r>
              <a:rPr lang="en-US" smtClean="0">
                <a:solidFill>
                  <a:srgbClr val="FF0000"/>
                </a:solidFill>
              </a:rPr>
              <a:t> = </a:t>
            </a:r>
            <a:r>
              <a:rPr lang="en-US" i="1" smtClean="0">
                <a:solidFill>
                  <a:srgbClr val="FF0000"/>
                </a:solidFill>
              </a:rPr>
              <a:t>M</a:t>
            </a:r>
            <a:r>
              <a:rPr lang="en-US" smtClean="0">
                <a:solidFill>
                  <a:srgbClr val="FF0000"/>
                </a:solidFill>
              </a:rPr>
              <a:t>(2</a:t>
            </a:r>
            <a:r>
              <a:rPr lang="el-GR" smtClean="0">
                <a:solidFill>
                  <a:srgbClr val="FF0000"/>
                </a:solidFill>
              </a:rPr>
              <a:t>π</a:t>
            </a:r>
            <a:r>
              <a:rPr lang="en-US" i="1" smtClean="0">
                <a:solidFill>
                  <a:srgbClr val="FF0000"/>
                </a:solidFill>
              </a:rPr>
              <a:t>rdr</a:t>
            </a:r>
            <a:r>
              <a:rPr lang="en-US" smtClean="0">
                <a:solidFill>
                  <a:srgbClr val="FF0000"/>
                </a:solidFill>
              </a:rPr>
              <a:t>/ </a:t>
            </a:r>
            <a:r>
              <a:rPr lang="el-GR" smtClean="0">
                <a:solidFill>
                  <a:srgbClr val="FF0000"/>
                </a:solidFill>
              </a:rPr>
              <a:t>π</a:t>
            </a:r>
            <a:r>
              <a:rPr lang="en-US" i="1" smtClean="0">
                <a:solidFill>
                  <a:srgbClr val="FF0000"/>
                </a:solidFill>
              </a:rPr>
              <a:t>R</a:t>
            </a:r>
            <a:r>
              <a:rPr lang="en-US" baseline="30000" smtClean="0">
                <a:solidFill>
                  <a:srgbClr val="FF0000"/>
                </a:solidFill>
              </a:rPr>
              <a:t>2</a:t>
            </a:r>
            <a:r>
              <a:rPr lang="en-US" smtClean="0">
                <a:solidFill>
                  <a:srgbClr val="FF0000"/>
                </a:solidFill>
              </a:rPr>
              <a:t>).</a:t>
            </a:r>
          </a:p>
          <a:p>
            <a:r>
              <a:rPr lang="en-US" smtClean="0"/>
              <a:t>Adding up rings to make a disk,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u="sng" smtClean="0"/>
              <a:t>A cylinder</a:t>
            </a:r>
            <a:r>
              <a:rPr lang="en-US" smtClean="0"/>
              <a:t> is just a stack of disks, so it’s </a:t>
            </a:r>
            <a:r>
              <a:rPr lang="en-US" u="sng" smtClean="0"/>
              <a:t>also</a:t>
            </a:r>
            <a:r>
              <a:rPr lang="en-US" smtClean="0"/>
              <a:t> ½</a:t>
            </a:r>
            <a:r>
              <a:rPr lang="en-US" i="1" smtClean="0"/>
              <a:t>MR</a:t>
            </a:r>
            <a:r>
              <a:rPr lang="en-US" baseline="30000" smtClean="0"/>
              <a:t>2</a:t>
            </a:r>
            <a:r>
              <a:rPr lang="en-US" smtClean="0"/>
              <a:t> about the axle.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295400"/>
            <a:ext cx="3581400" cy="4525963"/>
          </a:xfrm>
        </p:spPr>
        <p:txBody>
          <a:bodyPr/>
          <a:lstStyle/>
          <a:p>
            <a:r>
              <a:rPr lang="en-US" i="1" smtClean="0">
                <a:solidFill>
                  <a:schemeClr val="bg2">
                    <a:lumMod val="50000"/>
                  </a:schemeClr>
                </a:solidFill>
              </a:rPr>
              <a:t>c</a:t>
            </a:r>
            <a:endParaRPr lang="en-US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32679" y="2387958"/>
            <a:ext cx="1905000" cy="1905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71316" y="2425521"/>
            <a:ext cx="1828800" cy="18288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70879" y="3226158"/>
            <a:ext cx="228600" cy="2286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25450" y="4394916"/>
          <a:ext cx="4813300" cy="889000"/>
        </p:xfrm>
        <a:graphic>
          <a:graphicData uri="http://schemas.openxmlformats.org/presentationml/2006/ole">
            <p:oleObj spid="_x0000_s61442" name="Equation" r:id="rId4" imgW="4813200" imgH="888840" progId="Equation.DSMT4">
              <p:embed/>
            </p:oleObj>
          </a:graphicData>
        </a:graphic>
      </p:graphicFrame>
      <p:sp>
        <p:nvSpPr>
          <p:cNvPr id="16" name="Flowchart: Magnetic Disk 15"/>
          <p:cNvSpPr/>
          <p:nvPr/>
        </p:nvSpPr>
        <p:spPr>
          <a:xfrm>
            <a:off x="6562848" y="5562600"/>
            <a:ext cx="914400" cy="612648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rot="16380000" flipV="1">
            <a:off x="6715257" y="5308242"/>
            <a:ext cx="596721" cy="386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340000" flipH="1" flipV="1">
            <a:off x="6841358" y="6380945"/>
            <a:ext cx="368121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8497</TotalTime>
  <Words>846</Words>
  <Application>Microsoft Office PowerPoint</Application>
  <PresentationFormat>On-screen Show (4:3)</PresentationFormat>
  <Paragraphs>137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Rotational Dynamics</vt:lpstr>
      <vt:lpstr>Rotational Dynamics</vt:lpstr>
      <vt:lpstr>How is Angular Acceleration Related to Torque?</vt:lpstr>
      <vt:lpstr>Newton’s Second Law for Rotations</vt:lpstr>
      <vt:lpstr>More Complicated Rotating Bodies</vt:lpstr>
      <vt:lpstr>Newton’s Third Law for a Rigid Rotating Body</vt:lpstr>
      <vt:lpstr>Moment of Inertia of a Solid Body</vt:lpstr>
      <vt:lpstr>Calculating Moments of Inertia</vt:lpstr>
      <vt:lpstr>Disks and Cylinders</vt:lpstr>
      <vt:lpstr>Parallel Axis Theorem</vt:lpstr>
      <vt:lpstr>     Clicker Question We found the moment of inertia of a rod about a perpendicular line through one end was         . Use the parallel axis theorem to figure out what it is about a perpendicular line through the center of the rod.   </vt:lpstr>
      <vt:lpstr>     Clicker Answer We found the moment of inertia of a rod about a perpendicular line through one end was         . Use the parallel axis theorem to figure out what it is about a perpendicular line through the center of the rod.   </vt:lpstr>
      <vt:lpstr>Perpendicular Axis Theorem</vt:lpstr>
      <vt:lpstr>     Clicker Question Given that the moment of inertia of a disk about its axle is          , use the perpendicular axis theorem to find the moment of inertia of a disk about a line through its center and in its plane.</vt:lpstr>
      <vt:lpstr>     Clicker Answer Given that the moment of inertia of a disk about its axle is          , use the perpendicular axis theorem to find the moment of inertia of a disk about a line through its center and in its plane.</vt:lpstr>
      <vt:lpstr>Rotational Kinetic Energy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 Fowler</cp:lastModifiedBy>
  <cp:revision>114</cp:revision>
  <dcterms:created xsi:type="dcterms:W3CDTF">2010-03-01T20:42:02Z</dcterms:created>
  <dcterms:modified xsi:type="dcterms:W3CDTF">2010-06-17T20:53:59Z</dcterms:modified>
</cp:coreProperties>
</file>