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58" r:id="rId3"/>
    <p:sldId id="259" r:id="rId4"/>
    <p:sldId id="260" r:id="rId5"/>
    <p:sldId id="261" r:id="rId6"/>
    <p:sldId id="263" r:id="rId7"/>
    <p:sldId id="262" r:id="rId8"/>
    <p:sldId id="264" r:id="rId9"/>
    <p:sldId id="265" r:id="rId10"/>
    <p:sldId id="266" r:id="rId11"/>
    <p:sldId id="267" r:id="rId12"/>
    <p:sldId id="270" r:id="rId13"/>
    <p:sldId id="268" r:id="rId14"/>
    <p:sldId id="288" r:id="rId15"/>
    <p:sldId id="271" r:id="rId16"/>
    <p:sldId id="272" r:id="rId17"/>
    <p:sldId id="273" r:id="rId18"/>
    <p:sldId id="274" r:id="rId19"/>
    <p:sldId id="275" r:id="rId20"/>
    <p:sldId id="276" r:id="rId21"/>
    <p:sldId id="283" r:id="rId22"/>
    <p:sldId id="284" r:id="rId23"/>
    <p:sldId id="285" r:id="rId24"/>
    <p:sldId id="286" r:id="rId25"/>
    <p:sldId id="287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553081-2CEC-490B-BECA-B001E3C6F9AF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03BCD-8F69-42D8-9601-2E0A22E5B4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15283-495C-4BDE-93A0-87B0466D587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6858000" cy="1470025"/>
          </a:xfrm>
        </p:spPr>
        <p:txBody>
          <a:bodyPr>
            <a:normAutofit/>
          </a:bodyPr>
          <a:lstStyle/>
          <a:p>
            <a:r>
              <a:rPr lang="en-US" sz="4000" smtClean="0">
                <a:solidFill>
                  <a:schemeClr val="bg1"/>
                </a:solidFill>
              </a:rPr>
              <a:t>Circular Motion </a:t>
            </a:r>
            <a:endParaRPr lang="en-US" sz="400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400800" cy="1752600"/>
          </a:xfrm>
        </p:spPr>
        <p:txBody>
          <a:bodyPr/>
          <a:lstStyle/>
          <a:p>
            <a:r>
              <a:rPr lang="en-US" smtClean="0"/>
              <a:t>Physics 1425 Lecture 18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33320" y="6321623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FF0000"/>
                </a:solidFill>
              </a:rPr>
              <a:t>Michael Fowler, UVa </a:t>
            </a:r>
            <a:endParaRPr lang="en-US" sz="14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Standard Angular Notation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53000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rgbClr val="FFFF00"/>
                </a:solidFill>
              </a:rPr>
              <a:t>Angle:</a:t>
            </a:r>
            <a:r>
              <a:rPr lang="en-US" smtClean="0"/>
              <a:t> theta, </a:t>
            </a:r>
            <a:r>
              <a:rPr lang="en-US" i="1" smtClean="0">
                <a:solidFill>
                  <a:srgbClr val="FFFF00"/>
                </a:solidFill>
                <a:sym typeface="Symbol"/>
              </a:rPr>
              <a:t>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, in radians</a:t>
            </a:r>
            <a:r>
              <a:rPr lang="en-US" smtClean="0">
                <a:sym typeface="Symbol"/>
              </a:rPr>
              <a:t>, measured </a:t>
            </a:r>
            <a:r>
              <a:rPr lang="en-US" u="sng" smtClean="0">
                <a:sym typeface="Symbol"/>
              </a:rPr>
              <a:t>counterclockwise</a:t>
            </a:r>
            <a:r>
              <a:rPr lang="en-US" smtClean="0">
                <a:sym typeface="Symbol"/>
              </a:rPr>
              <a:t> from the </a:t>
            </a:r>
            <a:r>
              <a:rPr lang="en-US" i="1" smtClean="0">
                <a:sym typeface="Symbol"/>
              </a:rPr>
              <a:t>x</a:t>
            </a:r>
            <a:r>
              <a:rPr lang="en-US" smtClean="0">
                <a:sym typeface="Symbol"/>
              </a:rPr>
              <a:t>-axis.</a:t>
            </a:r>
          </a:p>
          <a:p>
            <a:endParaRPr lang="en-US" smtClean="0">
              <a:sym typeface="Symbol"/>
            </a:endParaRPr>
          </a:p>
          <a:p>
            <a:endParaRPr lang="en-US" smtClean="0">
              <a:sym typeface="Symbol"/>
            </a:endParaRPr>
          </a:p>
          <a:p>
            <a:pPr>
              <a:buNone/>
            </a:pPr>
            <a:endParaRPr lang="en-US" smtClean="0">
              <a:sym typeface="Symbol"/>
            </a:endParaRPr>
          </a:p>
          <a:p>
            <a:r>
              <a:rPr lang="en-US" smtClean="0">
                <a:solidFill>
                  <a:srgbClr val="FFFF00"/>
                </a:solidFill>
                <a:sym typeface="Symbol"/>
              </a:rPr>
              <a:t>Angular velocity: </a:t>
            </a:r>
            <a:r>
              <a:rPr lang="en-US" smtClean="0">
                <a:sym typeface="Symbol"/>
              </a:rPr>
              <a:t>omega, </a:t>
            </a:r>
            <a:r>
              <a:rPr lang="el-GR" i="1" smtClean="0">
                <a:solidFill>
                  <a:srgbClr val="FFFF00"/>
                </a:solidFill>
                <a:sym typeface="Symbol"/>
              </a:rPr>
              <a:t>ω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 = </a:t>
            </a:r>
            <a:r>
              <a:rPr lang="en-US" i="1" smtClean="0">
                <a:solidFill>
                  <a:srgbClr val="FFFF00"/>
                </a:solidFill>
                <a:sym typeface="Symbol"/>
              </a:rPr>
              <a:t>d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/</a:t>
            </a:r>
            <a:r>
              <a:rPr lang="en-US" i="1" smtClean="0">
                <a:solidFill>
                  <a:srgbClr val="FFFF00"/>
                </a:solidFill>
                <a:sym typeface="Symbol"/>
              </a:rPr>
              <a:t>dt</a:t>
            </a:r>
            <a:r>
              <a:rPr lang="en-US" smtClean="0">
                <a:sym typeface="Symbol"/>
              </a:rPr>
              <a:t>.</a:t>
            </a:r>
          </a:p>
          <a:p>
            <a:endParaRPr lang="en-US" smtClean="0">
              <a:sym typeface="Symbol"/>
            </a:endParaRPr>
          </a:p>
          <a:p>
            <a:r>
              <a:rPr lang="en-US" smtClean="0">
                <a:solidFill>
                  <a:srgbClr val="FFFF00"/>
                </a:solidFill>
                <a:sym typeface="Symbol"/>
              </a:rPr>
              <a:t>Angular accleration: </a:t>
            </a:r>
            <a:r>
              <a:rPr lang="en-US" smtClean="0">
                <a:sym typeface="Symbol"/>
              </a:rPr>
              <a:t>alpha, </a:t>
            </a:r>
            <a:r>
              <a:rPr lang="el-GR" i="1" smtClean="0">
                <a:solidFill>
                  <a:srgbClr val="FFFF00"/>
                </a:solidFill>
                <a:sym typeface="Symbol"/>
              </a:rPr>
              <a:t>α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 = </a:t>
            </a:r>
            <a:r>
              <a:rPr lang="en-US" i="1" smtClean="0">
                <a:solidFill>
                  <a:srgbClr val="FFFF00"/>
                </a:solidFill>
                <a:sym typeface="Symbol"/>
              </a:rPr>
              <a:t>d</a:t>
            </a:r>
            <a:r>
              <a:rPr lang="el-GR" i="1" smtClean="0">
                <a:solidFill>
                  <a:srgbClr val="FFFF00"/>
                </a:solidFill>
                <a:sym typeface="Symbol"/>
              </a:rPr>
              <a:t>ω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/</a:t>
            </a:r>
            <a:r>
              <a:rPr lang="en-US" i="1" smtClean="0">
                <a:solidFill>
                  <a:srgbClr val="FFFF00"/>
                </a:solidFill>
                <a:sym typeface="Symbol"/>
              </a:rPr>
              <a:t>dt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 = </a:t>
            </a:r>
            <a:r>
              <a:rPr lang="en-US" i="1" smtClean="0">
                <a:solidFill>
                  <a:srgbClr val="FFFF00"/>
                </a:solidFill>
                <a:sym typeface="Symbol"/>
              </a:rPr>
              <a:t>d</a:t>
            </a:r>
            <a:r>
              <a:rPr lang="en-US" baseline="30000" smtClean="0">
                <a:solidFill>
                  <a:srgbClr val="FFFF00"/>
                </a:solidFill>
                <a:sym typeface="Symbol"/>
              </a:rPr>
              <a:t>2</a:t>
            </a:r>
            <a:r>
              <a:rPr lang="en-US" i="1" smtClean="0">
                <a:solidFill>
                  <a:srgbClr val="FFFF00"/>
                </a:solidFill>
                <a:sym typeface="Symbol"/>
              </a:rPr>
              <a:t>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/</a:t>
            </a:r>
            <a:r>
              <a:rPr lang="en-US" i="1" smtClean="0">
                <a:solidFill>
                  <a:srgbClr val="FFFF00"/>
                </a:solidFill>
                <a:sym typeface="Symbol"/>
              </a:rPr>
              <a:t>dt</a:t>
            </a:r>
            <a:r>
              <a:rPr lang="en-US" baseline="30000" smtClean="0">
                <a:solidFill>
                  <a:srgbClr val="FFFF00"/>
                </a:solidFill>
                <a:sym typeface="Symbol"/>
              </a:rPr>
              <a:t>2</a:t>
            </a:r>
            <a:endParaRPr lang="en-US" baseline="30000">
              <a:solidFill>
                <a:srgbClr val="FFFF00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003479" y="1783728"/>
            <a:ext cx="4492587" cy="3931272"/>
            <a:chOff x="2209800" y="1555128"/>
            <a:chExt cx="4492587" cy="3931272"/>
          </a:xfrm>
        </p:grpSpPr>
        <p:sp>
          <p:nvSpPr>
            <p:cNvPr id="4" name="Arc 3"/>
            <p:cNvSpPr/>
            <p:nvPr/>
          </p:nvSpPr>
          <p:spPr>
            <a:xfrm>
              <a:off x="2209800" y="1555128"/>
              <a:ext cx="4281451" cy="3931272"/>
            </a:xfrm>
            <a:prstGeom prst="arc">
              <a:avLst>
                <a:gd name="adj1" fmla="val 20333692"/>
                <a:gd name="adj2" fmla="val 0"/>
              </a:avLst>
            </a:prstGeom>
            <a:ln w="508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4304763" y="3529884"/>
              <a:ext cx="2209800" cy="0"/>
            </a:xfrm>
            <a:prstGeom prst="line">
              <a:avLst/>
            </a:prstGeom>
            <a:ln w="3492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-1260000">
              <a:off x="4201731" y="3145662"/>
              <a:ext cx="2209800" cy="0"/>
            </a:xfrm>
            <a:prstGeom prst="line">
              <a:avLst/>
            </a:prstGeom>
            <a:ln w="3810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 7"/>
            <p:cNvSpPr/>
            <p:nvPr/>
          </p:nvSpPr>
          <p:spPr>
            <a:xfrm>
              <a:off x="6209763" y="2653047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953000" y="3175716"/>
              <a:ext cx="990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>
                  <a:sym typeface="Symbol"/>
                </a:rPr>
                <a:t></a:t>
              </a:r>
              <a:endParaRPr lang="en-US" sz="2000" i="1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016587" y="3441879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x</a:t>
              </a:r>
              <a:endParaRPr lang="en-US" sz="2000" i="1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951669" y="3351726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O</a:t>
              </a:r>
              <a:endParaRPr lang="en-US" sz="2000" i="1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Acceleration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495800" cy="4525963"/>
          </a:xfrm>
        </p:spPr>
        <p:txBody>
          <a:bodyPr/>
          <a:lstStyle/>
          <a:p>
            <a:r>
              <a:rPr lang="en-US" smtClean="0"/>
              <a:t>The tangential speed (along the rim) is </a:t>
            </a:r>
            <a:r>
              <a:rPr lang="en-US" i="1" smtClean="0"/>
              <a:t>v</a:t>
            </a:r>
            <a:r>
              <a:rPr lang="en-US" smtClean="0"/>
              <a:t> = </a:t>
            </a:r>
            <a:r>
              <a:rPr lang="en-US" i="1" smtClean="0"/>
              <a:t>r</a:t>
            </a:r>
            <a:r>
              <a:rPr lang="el-GR" i="1" smtClean="0"/>
              <a:t>ω</a:t>
            </a:r>
            <a:r>
              <a:rPr lang="en-US" smtClean="0"/>
              <a:t>, so the </a:t>
            </a:r>
            <a:r>
              <a:rPr lang="en-US" smtClean="0">
                <a:solidFill>
                  <a:srgbClr val="FFFF00"/>
                </a:solidFill>
              </a:rPr>
              <a:t>tangential</a:t>
            </a:r>
            <a:r>
              <a:rPr lang="en-US" smtClean="0"/>
              <a:t> </a:t>
            </a:r>
            <a:r>
              <a:rPr lang="en-US" smtClean="0">
                <a:solidFill>
                  <a:srgbClr val="FFFF00"/>
                </a:solidFill>
              </a:rPr>
              <a:t>acceleration</a:t>
            </a:r>
            <a:r>
              <a:rPr lang="en-US" smtClean="0"/>
              <a:t> is</a:t>
            </a:r>
          </a:p>
          <a:p>
            <a:r>
              <a:rPr lang="en-US" smtClean="0"/>
              <a:t> </a:t>
            </a:r>
            <a:r>
              <a:rPr lang="en-US" i="1" smtClean="0">
                <a:solidFill>
                  <a:srgbClr val="FFFF00"/>
                </a:solidFill>
              </a:rPr>
              <a:t>a </a:t>
            </a:r>
            <a:r>
              <a:rPr lang="en-US" smtClean="0">
                <a:solidFill>
                  <a:srgbClr val="FFFF00"/>
                </a:solidFill>
              </a:rPr>
              <a:t>= </a:t>
            </a:r>
            <a:r>
              <a:rPr lang="en-US" i="1" smtClean="0">
                <a:solidFill>
                  <a:srgbClr val="FFFF00"/>
                </a:solidFill>
              </a:rPr>
              <a:t>dv</a:t>
            </a:r>
            <a:r>
              <a:rPr lang="en-US" smtClean="0">
                <a:solidFill>
                  <a:srgbClr val="FFFF00"/>
                </a:solidFill>
              </a:rPr>
              <a:t>/</a:t>
            </a:r>
            <a:r>
              <a:rPr lang="en-US" i="1" smtClean="0">
                <a:solidFill>
                  <a:srgbClr val="FFFF00"/>
                </a:solidFill>
              </a:rPr>
              <a:t>dt</a:t>
            </a:r>
            <a:r>
              <a:rPr lang="en-US" smtClean="0">
                <a:solidFill>
                  <a:srgbClr val="FFFF00"/>
                </a:solidFill>
              </a:rPr>
              <a:t> = </a:t>
            </a:r>
            <a:r>
              <a:rPr lang="en-US" i="1" smtClean="0">
                <a:solidFill>
                  <a:srgbClr val="FFFF00"/>
                </a:solidFill>
              </a:rPr>
              <a:t>rd</a:t>
            </a:r>
            <a:r>
              <a:rPr lang="el-GR" i="1" smtClean="0">
                <a:solidFill>
                  <a:srgbClr val="FFFF00"/>
                </a:solidFill>
              </a:rPr>
              <a:t>ω</a:t>
            </a:r>
            <a:r>
              <a:rPr lang="en-US" smtClean="0">
                <a:solidFill>
                  <a:srgbClr val="FFFF00"/>
                </a:solidFill>
              </a:rPr>
              <a:t>/</a:t>
            </a:r>
            <a:r>
              <a:rPr lang="en-US" i="1" smtClean="0">
                <a:solidFill>
                  <a:srgbClr val="FFFF00"/>
                </a:solidFill>
              </a:rPr>
              <a:t>dt</a:t>
            </a:r>
            <a:r>
              <a:rPr lang="en-US" smtClean="0">
                <a:solidFill>
                  <a:srgbClr val="FFFF00"/>
                </a:solidFill>
              </a:rPr>
              <a:t> = </a:t>
            </a:r>
            <a:r>
              <a:rPr lang="en-US" i="1" smtClean="0">
                <a:solidFill>
                  <a:srgbClr val="FFFF00"/>
                </a:solidFill>
              </a:rPr>
              <a:t>r</a:t>
            </a:r>
            <a:r>
              <a:rPr lang="el-GR" i="1" smtClean="0">
                <a:solidFill>
                  <a:srgbClr val="FFFF00"/>
                </a:solidFill>
              </a:rPr>
              <a:t>α</a:t>
            </a:r>
            <a:r>
              <a:rPr lang="en-US" smtClean="0">
                <a:solidFill>
                  <a:srgbClr val="FFFF00"/>
                </a:solidFill>
              </a:rPr>
              <a:t>.</a:t>
            </a:r>
          </a:p>
          <a:p>
            <a:r>
              <a:rPr lang="en-US" smtClean="0"/>
              <a:t>The </a:t>
            </a:r>
            <a:r>
              <a:rPr lang="en-US" smtClean="0">
                <a:solidFill>
                  <a:srgbClr val="FFFF00"/>
                </a:solidFill>
              </a:rPr>
              <a:t>centripetal acceleration </a:t>
            </a:r>
            <a:r>
              <a:rPr lang="en-US" smtClean="0"/>
              <a:t>is</a:t>
            </a:r>
          </a:p>
          <a:p>
            <a:pPr lvl="1">
              <a:buNone/>
            </a:pPr>
            <a:r>
              <a:rPr lang="en-US" sz="2800" smtClean="0">
                <a:solidFill>
                  <a:srgbClr val="FFFF00"/>
                </a:solidFill>
              </a:rPr>
              <a:t>      </a:t>
            </a:r>
            <a:r>
              <a:rPr lang="en-US" sz="2800" i="1" smtClean="0">
                <a:solidFill>
                  <a:srgbClr val="FFFF00"/>
                </a:solidFill>
              </a:rPr>
              <a:t>v</a:t>
            </a:r>
            <a:r>
              <a:rPr lang="en-US" sz="2800" baseline="30000" smtClean="0">
                <a:solidFill>
                  <a:srgbClr val="FFFF00"/>
                </a:solidFill>
              </a:rPr>
              <a:t>2</a:t>
            </a:r>
            <a:r>
              <a:rPr lang="en-US" sz="2800" smtClean="0">
                <a:solidFill>
                  <a:srgbClr val="FFFF00"/>
                </a:solidFill>
              </a:rPr>
              <a:t>/</a:t>
            </a:r>
            <a:r>
              <a:rPr lang="en-US" sz="2800" i="1" smtClean="0">
                <a:solidFill>
                  <a:srgbClr val="FFFF00"/>
                </a:solidFill>
              </a:rPr>
              <a:t>r</a:t>
            </a:r>
            <a:r>
              <a:rPr lang="en-US" sz="2800" smtClean="0">
                <a:solidFill>
                  <a:srgbClr val="FFFF00"/>
                </a:solidFill>
              </a:rPr>
              <a:t> = </a:t>
            </a:r>
            <a:r>
              <a:rPr lang="en-US" sz="2800" i="1" smtClean="0">
                <a:solidFill>
                  <a:srgbClr val="FFFF00"/>
                </a:solidFill>
              </a:rPr>
              <a:t>r</a:t>
            </a:r>
            <a:r>
              <a:rPr lang="el-GR" sz="2800" i="1" smtClean="0">
                <a:solidFill>
                  <a:srgbClr val="FFFF00"/>
                </a:solidFill>
              </a:rPr>
              <a:t>ω</a:t>
            </a:r>
            <a:r>
              <a:rPr lang="en-US" sz="2800" baseline="30000" smtClean="0">
                <a:solidFill>
                  <a:srgbClr val="FFFF00"/>
                </a:solidFill>
              </a:rPr>
              <a:t>2</a:t>
            </a:r>
            <a:r>
              <a:rPr lang="en-US" sz="2800" smtClean="0">
                <a:solidFill>
                  <a:srgbClr val="FFFF00"/>
                </a:solidFill>
              </a:rPr>
              <a:t>.  </a:t>
            </a:r>
            <a:endParaRPr lang="en-US" sz="2800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en-US" smtClean="0"/>
              <a:t> 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017395" y="1828800"/>
            <a:ext cx="3668331" cy="3668331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6"/>
          <p:cNvGrpSpPr/>
          <p:nvPr/>
        </p:nvGrpSpPr>
        <p:grpSpPr>
          <a:xfrm>
            <a:off x="6769995" y="1664595"/>
            <a:ext cx="1942563" cy="2084401"/>
            <a:chOff x="6769995" y="1664595"/>
            <a:chExt cx="1942563" cy="2084401"/>
          </a:xfrm>
        </p:grpSpPr>
        <p:cxnSp>
          <p:nvCxnSpPr>
            <p:cNvPr id="13" name="Straight Connector 12"/>
            <p:cNvCxnSpPr/>
            <p:nvPr/>
          </p:nvCxnSpPr>
          <p:spPr>
            <a:xfrm flipV="1">
              <a:off x="6858000" y="3645258"/>
              <a:ext cx="1821291" cy="12342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6858000" y="2883557"/>
              <a:ext cx="1654027" cy="774043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7340958" y="3287331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smtClean="0">
                  <a:sym typeface="Symbol"/>
                </a:rPr>
                <a:t></a:t>
              </a:r>
              <a:endParaRPr lang="en-US" sz="2400" i="1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487997" y="27432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smtClean="0">
                  <a:sym typeface="Symbol"/>
                </a:rPr>
                <a:t>r</a:t>
              </a:r>
              <a:endParaRPr lang="en-US" sz="2400" i="1"/>
            </a:p>
          </p:txBody>
        </p:sp>
        <p:sp>
          <p:nvSpPr>
            <p:cNvPr id="17" name="Oval 16"/>
            <p:cNvSpPr/>
            <p:nvPr/>
          </p:nvSpPr>
          <p:spPr>
            <a:xfrm>
              <a:off x="8331558" y="2705637"/>
              <a:ext cx="381000" cy="381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6769995" y="2783985"/>
              <a:ext cx="1676400" cy="762000"/>
            </a:xfrm>
            <a:prstGeom prst="straightConnector1">
              <a:avLst/>
            </a:prstGeom>
            <a:ln w="22225"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rot="16200000" flipV="1">
              <a:off x="7582437" y="1893195"/>
              <a:ext cx="1066800" cy="60960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Arc 8"/>
          <p:cNvSpPr/>
          <p:nvPr/>
        </p:nvSpPr>
        <p:spPr>
          <a:xfrm rot="3120437">
            <a:off x="6445639" y="3163791"/>
            <a:ext cx="1018643" cy="912912"/>
          </a:xfrm>
          <a:prstGeom prst="arc">
            <a:avLst>
              <a:gd name="adj1" fmla="val 11294701"/>
              <a:gd name="adj2" fmla="val 0"/>
            </a:avLst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endCxn id="9" idx="0"/>
          </p:cNvCxnSpPr>
          <p:nvPr/>
        </p:nvCxnSpPr>
        <p:spPr>
          <a:xfrm rot="10800000" flipV="1">
            <a:off x="6702880" y="3117111"/>
            <a:ext cx="104679" cy="6204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051442" y="1778358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smtClean="0"/>
              <a:t>v</a:t>
            </a:r>
            <a:endParaRPr lang="en-US" sz="2400" i="1"/>
          </a:p>
        </p:txBody>
      </p:sp>
      <p:sp>
        <p:nvSpPr>
          <p:cNvPr id="12" name="TextBox 11"/>
          <p:cNvSpPr txBox="1"/>
          <p:nvPr/>
        </p:nvSpPr>
        <p:spPr>
          <a:xfrm>
            <a:off x="6831177" y="2753931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smtClean="0"/>
              <a:t>ω</a:t>
            </a:r>
            <a:endParaRPr lang="en-US" sz="2400" i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/>
          <p:cNvCxnSpPr/>
          <p:nvPr/>
        </p:nvCxnSpPr>
        <p:spPr>
          <a:xfrm>
            <a:off x="6477000" y="2514600"/>
            <a:ext cx="1815921" cy="661116"/>
          </a:xfrm>
          <a:prstGeom prst="line">
            <a:avLst/>
          </a:prstGeom>
          <a:ln w="38100">
            <a:solidFill>
              <a:srgbClr val="FFC0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Components of Acceleration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953000" cy="5029200"/>
          </a:xfrm>
        </p:spPr>
        <p:txBody>
          <a:bodyPr>
            <a:normAutofit/>
          </a:bodyPr>
          <a:lstStyle/>
          <a:p>
            <a:r>
              <a:rPr lang="en-US" smtClean="0"/>
              <a:t>The tangential speed (along the rim) is </a:t>
            </a:r>
            <a:r>
              <a:rPr lang="en-US" i="1" smtClean="0"/>
              <a:t>v</a:t>
            </a:r>
            <a:r>
              <a:rPr lang="en-US" smtClean="0"/>
              <a:t> = </a:t>
            </a:r>
            <a:r>
              <a:rPr lang="en-US" i="1" smtClean="0"/>
              <a:t>r</a:t>
            </a:r>
            <a:r>
              <a:rPr lang="el-GR" i="1" smtClean="0"/>
              <a:t>ω</a:t>
            </a:r>
            <a:r>
              <a:rPr lang="en-US" smtClean="0"/>
              <a:t>, so the  </a:t>
            </a:r>
            <a:r>
              <a:rPr lang="en-US" smtClean="0">
                <a:solidFill>
                  <a:srgbClr val="FFFF00"/>
                </a:solidFill>
              </a:rPr>
              <a:t>tangential acceleration</a:t>
            </a:r>
            <a:r>
              <a:rPr lang="en-US" smtClean="0"/>
              <a:t> (parallel to the rim) is</a:t>
            </a:r>
          </a:p>
          <a:p>
            <a:pPr>
              <a:buNone/>
            </a:pPr>
            <a:r>
              <a:rPr lang="en-US" smtClean="0"/>
              <a:t>      </a:t>
            </a:r>
            <a:r>
              <a:rPr lang="en-US" sz="3200" i="1" smtClean="0">
                <a:solidFill>
                  <a:srgbClr val="FFFF00"/>
                </a:solidFill>
              </a:rPr>
              <a:t>dv</a:t>
            </a:r>
            <a:r>
              <a:rPr lang="en-US" sz="3200" smtClean="0">
                <a:solidFill>
                  <a:srgbClr val="FFFF00"/>
                </a:solidFill>
              </a:rPr>
              <a:t>/</a:t>
            </a:r>
            <a:r>
              <a:rPr lang="en-US" sz="3200" i="1" smtClean="0">
                <a:solidFill>
                  <a:srgbClr val="FFFF00"/>
                </a:solidFill>
              </a:rPr>
              <a:t>dt</a:t>
            </a:r>
            <a:r>
              <a:rPr lang="en-US" sz="3200" smtClean="0">
                <a:solidFill>
                  <a:srgbClr val="FFFF00"/>
                </a:solidFill>
              </a:rPr>
              <a:t> = </a:t>
            </a:r>
            <a:r>
              <a:rPr lang="en-US" sz="3200" i="1" smtClean="0">
                <a:solidFill>
                  <a:srgbClr val="FFFF00"/>
                </a:solidFill>
              </a:rPr>
              <a:t>rd</a:t>
            </a:r>
            <a:r>
              <a:rPr lang="el-GR" sz="3200" i="1" smtClean="0">
                <a:solidFill>
                  <a:srgbClr val="FFFF00"/>
                </a:solidFill>
              </a:rPr>
              <a:t>ω</a:t>
            </a:r>
            <a:r>
              <a:rPr lang="en-US" sz="3200" smtClean="0">
                <a:solidFill>
                  <a:srgbClr val="FFFF00"/>
                </a:solidFill>
              </a:rPr>
              <a:t>/</a:t>
            </a:r>
            <a:r>
              <a:rPr lang="en-US" sz="3200" i="1" smtClean="0">
                <a:solidFill>
                  <a:srgbClr val="FFFF00"/>
                </a:solidFill>
              </a:rPr>
              <a:t>dt</a:t>
            </a:r>
            <a:r>
              <a:rPr lang="en-US" sz="3200" smtClean="0">
                <a:solidFill>
                  <a:srgbClr val="FFFF00"/>
                </a:solidFill>
              </a:rPr>
              <a:t> = </a:t>
            </a:r>
            <a:r>
              <a:rPr lang="en-US" sz="3200" i="1" smtClean="0">
                <a:solidFill>
                  <a:srgbClr val="FFFF00"/>
                </a:solidFill>
              </a:rPr>
              <a:t>r</a:t>
            </a:r>
            <a:r>
              <a:rPr lang="el-GR" sz="3200" i="1" smtClean="0">
                <a:solidFill>
                  <a:srgbClr val="FFFF00"/>
                </a:solidFill>
              </a:rPr>
              <a:t>α</a:t>
            </a:r>
            <a:r>
              <a:rPr lang="en-US" sz="3200" smtClean="0">
                <a:solidFill>
                  <a:srgbClr val="FFFF00"/>
                </a:solidFill>
              </a:rPr>
              <a:t>.</a:t>
            </a:r>
          </a:p>
          <a:p>
            <a:pPr>
              <a:buNone/>
            </a:pPr>
            <a:endParaRPr lang="en-US" sz="3200" smtClean="0">
              <a:solidFill>
                <a:srgbClr val="FFFF00"/>
              </a:solidFill>
            </a:endParaRPr>
          </a:p>
          <a:p>
            <a:r>
              <a:rPr lang="en-US" smtClean="0"/>
              <a:t>The </a:t>
            </a:r>
            <a:r>
              <a:rPr lang="en-US" smtClean="0">
                <a:solidFill>
                  <a:srgbClr val="FFFF00"/>
                </a:solidFill>
              </a:rPr>
              <a:t>centripetal acceleration </a:t>
            </a:r>
            <a:r>
              <a:rPr lang="en-US" smtClean="0"/>
              <a:t>is</a:t>
            </a:r>
          </a:p>
          <a:p>
            <a:r>
              <a:rPr lang="en-US" sz="2800" smtClean="0">
                <a:solidFill>
                  <a:srgbClr val="FFFF00"/>
                </a:solidFill>
              </a:rPr>
              <a:t>          </a:t>
            </a:r>
            <a:r>
              <a:rPr lang="en-US" sz="3200" i="1" smtClean="0">
                <a:solidFill>
                  <a:srgbClr val="FFFF00"/>
                </a:solidFill>
              </a:rPr>
              <a:t>v</a:t>
            </a:r>
            <a:r>
              <a:rPr lang="en-US" sz="3200" baseline="30000" smtClean="0">
                <a:solidFill>
                  <a:srgbClr val="FFFF00"/>
                </a:solidFill>
              </a:rPr>
              <a:t>2</a:t>
            </a:r>
            <a:r>
              <a:rPr lang="en-US" sz="3200" smtClean="0">
                <a:solidFill>
                  <a:srgbClr val="FFFF00"/>
                </a:solidFill>
              </a:rPr>
              <a:t>/</a:t>
            </a:r>
            <a:r>
              <a:rPr lang="en-US" sz="3200" i="1" smtClean="0">
                <a:solidFill>
                  <a:srgbClr val="FFFF00"/>
                </a:solidFill>
              </a:rPr>
              <a:t>r</a:t>
            </a:r>
            <a:r>
              <a:rPr lang="en-US" sz="3200" smtClean="0">
                <a:solidFill>
                  <a:srgbClr val="FFFF00"/>
                </a:solidFill>
              </a:rPr>
              <a:t> = </a:t>
            </a:r>
            <a:r>
              <a:rPr lang="en-US" sz="3200" i="1" smtClean="0">
                <a:solidFill>
                  <a:srgbClr val="FFFF00"/>
                </a:solidFill>
              </a:rPr>
              <a:t>r</a:t>
            </a:r>
            <a:r>
              <a:rPr lang="el-GR" sz="3200" i="1" smtClean="0">
                <a:solidFill>
                  <a:srgbClr val="FFFF00"/>
                </a:solidFill>
              </a:rPr>
              <a:t>ω</a:t>
            </a:r>
            <a:r>
              <a:rPr lang="en-US" sz="3200" baseline="30000" smtClean="0">
                <a:solidFill>
                  <a:srgbClr val="FFFF00"/>
                </a:solidFill>
              </a:rPr>
              <a:t>2</a:t>
            </a:r>
            <a:r>
              <a:rPr lang="en-US" sz="3200" smtClean="0">
                <a:solidFill>
                  <a:srgbClr val="FFFF00"/>
                </a:solidFill>
              </a:rPr>
              <a:t>. </a:t>
            </a:r>
          </a:p>
          <a:p>
            <a:r>
              <a:rPr lang="en-US" sz="2000" smtClean="0">
                <a:solidFill>
                  <a:srgbClr val="FF0000"/>
                </a:solidFill>
              </a:rPr>
              <a:t>Note: this formula is useful for comparing accelerations at different radii. </a:t>
            </a:r>
            <a:endParaRPr lang="en-US" sz="200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en-US" smtClean="0"/>
              <a:t> 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800600" y="2122869"/>
            <a:ext cx="3668331" cy="3668331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7137042" y="3214353"/>
            <a:ext cx="1120627" cy="545442"/>
          </a:xfrm>
          <a:prstGeom prst="line">
            <a:avLst/>
          </a:prstGeom>
          <a:ln w="25400">
            <a:solidFill>
              <a:srgbClr val="FFC0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456869" y="3466563"/>
            <a:ext cx="7823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smtClean="0">
                <a:sym typeface="Symbol"/>
              </a:rPr>
              <a:t>r</a:t>
            </a:r>
            <a:r>
              <a:rPr lang="el-GR" sz="2400" i="1" smtClean="0">
                <a:sym typeface="Symbol"/>
              </a:rPr>
              <a:t>ω</a:t>
            </a:r>
            <a:r>
              <a:rPr lang="en-US" sz="2400" baseline="30000" smtClean="0">
                <a:sym typeface="Symbol"/>
              </a:rPr>
              <a:t>2</a:t>
            </a:r>
            <a:endParaRPr lang="en-US" sz="2400" baseline="30000"/>
          </a:p>
        </p:txBody>
      </p:sp>
      <p:sp>
        <p:nvSpPr>
          <p:cNvPr id="17" name="Oval 16"/>
          <p:cNvSpPr/>
          <p:nvPr/>
        </p:nvSpPr>
        <p:spPr>
          <a:xfrm>
            <a:off x="8114763" y="2999706"/>
            <a:ext cx="381000" cy="381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rot="16200000" flipV="1">
            <a:off x="7365642" y="2187264"/>
            <a:ext cx="1066800" cy="609600"/>
          </a:xfrm>
          <a:prstGeom prst="straightConnector1">
            <a:avLst/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848600" y="1976735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smtClean="0"/>
              <a:t>rd</a:t>
            </a:r>
            <a:r>
              <a:rPr lang="el-GR" sz="2400" i="1" smtClean="0"/>
              <a:t>ω</a:t>
            </a:r>
            <a:r>
              <a:rPr lang="en-US" sz="2400" i="1" smtClean="0"/>
              <a:t>/dt</a:t>
            </a:r>
            <a:endParaRPr lang="en-US" sz="2400" i="1"/>
          </a:p>
        </p:txBody>
      </p:sp>
      <p:sp>
        <p:nvSpPr>
          <p:cNvPr id="26" name="TextBox 25"/>
          <p:cNvSpPr txBox="1"/>
          <p:nvPr/>
        </p:nvSpPr>
        <p:spPr>
          <a:xfrm>
            <a:off x="5486400" y="2510135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C000"/>
                </a:solidFill>
                <a:sym typeface="Symbol"/>
              </a:rPr>
              <a:t>total accn</a:t>
            </a:r>
            <a:endParaRPr lang="en-US" sz="2400" baseline="3000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Clicker Question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572000" cy="5029200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1"/>
                </a:solidFill>
              </a:rPr>
              <a:t>A </a:t>
            </a:r>
            <a:r>
              <a:rPr lang="en-US" smtClean="0">
                <a:solidFill>
                  <a:srgbClr val="FF0000"/>
                </a:solidFill>
              </a:rPr>
              <a:t>red</a:t>
            </a:r>
            <a:r>
              <a:rPr lang="en-US" smtClean="0">
                <a:solidFill>
                  <a:schemeClr val="bg1"/>
                </a:solidFill>
              </a:rPr>
              <a:t> ball and a </a:t>
            </a:r>
            <a:r>
              <a:rPr lang="en-US" smtClean="0">
                <a:solidFill>
                  <a:srgbClr val="00B050"/>
                </a:solidFill>
              </a:rPr>
              <a:t>green</a:t>
            </a:r>
            <a:r>
              <a:rPr lang="en-US" smtClean="0">
                <a:solidFill>
                  <a:schemeClr val="bg1"/>
                </a:solidFill>
              </a:rPr>
              <a:t> ball are attached to a wheel as shown. The wheel is rotating at angular velocity </a:t>
            </a:r>
            <a:r>
              <a:rPr lang="el-GR" i="1" smtClean="0">
                <a:solidFill>
                  <a:schemeClr val="bg1"/>
                </a:solidFill>
              </a:rPr>
              <a:t>ω</a:t>
            </a:r>
            <a:r>
              <a:rPr lang="en-US" smtClean="0">
                <a:solidFill>
                  <a:schemeClr val="bg1"/>
                </a:solidFill>
              </a:rPr>
              <a:t>, with </a:t>
            </a:r>
            <a:r>
              <a:rPr lang="en-US" u="sng" smtClean="0">
                <a:solidFill>
                  <a:schemeClr val="bg1"/>
                </a:solidFill>
              </a:rPr>
              <a:t>nonzero</a:t>
            </a:r>
            <a:r>
              <a:rPr lang="en-US" smtClean="0">
                <a:solidFill>
                  <a:schemeClr val="bg1"/>
                </a:solidFill>
              </a:rPr>
              <a:t> angular acceleration </a:t>
            </a:r>
            <a:r>
              <a:rPr lang="el-GR" i="1" smtClean="0">
                <a:solidFill>
                  <a:schemeClr val="bg1"/>
                </a:solidFill>
              </a:rPr>
              <a:t>α</a:t>
            </a:r>
            <a:r>
              <a:rPr lang="en-US" smtClean="0">
                <a:solidFill>
                  <a:schemeClr val="bg1"/>
                </a:solidFill>
              </a:rPr>
              <a:t>.</a:t>
            </a:r>
          </a:p>
          <a:p>
            <a:r>
              <a:rPr lang="en-US" smtClean="0">
                <a:solidFill>
                  <a:schemeClr val="bg1"/>
                </a:solidFill>
              </a:rPr>
              <a:t>Is the </a:t>
            </a:r>
            <a:r>
              <a:rPr lang="en-US" smtClean="0">
                <a:solidFill>
                  <a:srgbClr val="FFFF00"/>
                </a:solidFill>
              </a:rPr>
              <a:t>direction of total acceleration </a:t>
            </a:r>
            <a:r>
              <a:rPr lang="en-US" smtClean="0">
                <a:solidFill>
                  <a:schemeClr val="bg1"/>
                </a:solidFill>
              </a:rPr>
              <a:t>of the </a:t>
            </a:r>
            <a:r>
              <a:rPr lang="en-US" smtClean="0">
                <a:solidFill>
                  <a:srgbClr val="FF0000"/>
                </a:solidFill>
              </a:rPr>
              <a:t>red</a:t>
            </a:r>
            <a:r>
              <a:rPr lang="en-US" smtClean="0">
                <a:solidFill>
                  <a:schemeClr val="bg1"/>
                </a:solidFill>
              </a:rPr>
              <a:t> ball parallel to that of the </a:t>
            </a:r>
            <a:r>
              <a:rPr lang="en-US" smtClean="0">
                <a:solidFill>
                  <a:srgbClr val="00B050"/>
                </a:solidFill>
              </a:rPr>
              <a:t>green</a:t>
            </a:r>
            <a:r>
              <a:rPr lang="en-US" smtClean="0">
                <a:solidFill>
                  <a:schemeClr val="bg1"/>
                </a:solidFill>
              </a:rPr>
              <a:t> ball?</a:t>
            </a:r>
          </a:p>
          <a:p>
            <a:r>
              <a:rPr lang="en-US" smtClean="0">
                <a:solidFill>
                  <a:schemeClr val="bg1"/>
                </a:solidFill>
              </a:rPr>
              <a:t>A   Yes.    B    No.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en-US" smtClean="0"/>
              <a:t> </a:t>
            </a:r>
            <a:endParaRPr lang="en-US"/>
          </a:p>
        </p:txBody>
      </p:sp>
      <p:grpSp>
        <p:nvGrpSpPr>
          <p:cNvPr id="38" name="Group 37"/>
          <p:cNvGrpSpPr/>
          <p:nvPr/>
        </p:nvGrpSpPr>
        <p:grpSpPr>
          <a:xfrm>
            <a:off x="4800600" y="2122869"/>
            <a:ext cx="3695163" cy="3668331"/>
            <a:chOff x="4800600" y="2122869"/>
            <a:chExt cx="3695163" cy="3668331"/>
          </a:xfrm>
        </p:grpSpPr>
        <p:sp>
          <p:nvSpPr>
            <p:cNvPr id="7" name="Oval 6"/>
            <p:cNvSpPr/>
            <p:nvPr/>
          </p:nvSpPr>
          <p:spPr>
            <a:xfrm>
              <a:off x="4800600" y="2122869"/>
              <a:ext cx="3668331" cy="3668331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943600" y="4191000"/>
              <a:ext cx="7823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400" i="1" smtClean="0">
                  <a:sym typeface="Symbol"/>
                </a:rPr>
                <a:t>ω</a:t>
              </a:r>
              <a:endParaRPr lang="en-US" sz="2400" baseline="30000"/>
            </a:p>
          </p:txBody>
        </p:sp>
        <p:sp>
          <p:nvSpPr>
            <p:cNvPr id="17" name="Oval 16"/>
            <p:cNvSpPr/>
            <p:nvPr/>
          </p:nvSpPr>
          <p:spPr>
            <a:xfrm>
              <a:off x="8114763" y="2999706"/>
              <a:ext cx="381000" cy="381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4" name="Group 33"/>
            <p:cNvGrpSpPr/>
            <p:nvPr/>
          </p:nvGrpSpPr>
          <p:grpSpPr>
            <a:xfrm rot="11314786">
              <a:off x="6152923" y="3377196"/>
              <a:ext cx="912912" cy="1018643"/>
              <a:chOff x="6472747" y="3194214"/>
              <a:chExt cx="912912" cy="1018643"/>
            </a:xfrm>
          </p:grpSpPr>
          <p:sp>
            <p:nvSpPr>
              <p:cNvPr id="31" name="Arc 30"/>
              <p:cNvSpPr/>
              <p:nvPr/>
            </p:nvSpPr>
            <p:spPr>
              <a:xfrm rot="3120437">
                <a:off x="6419881" y="3247080"/>
                <a:ext cx="1018643" cy="912912"/>
              </a:xfrm>
              <a:prstGeom prst="arc">
                <a:avLst>
                  <a:gd name="adj1" fmla="val 11294701"/>
                  <a:gd name="adj2" fmla="val 0"/>
                </a:avLst>
              </a:prstGeom>
              <a:ln w="254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2" name="Straight Arrow Connector 31"/>
              <p:cNvCxnSpPr>
                <a:endCxn id="31" idx="0"/>
              </p:cNvCxnSpPr>
              <p:nvPr/>
            </p:nvCxnSpPr>
            <p:spPr>
              <a:xfrm rot="10800000" flipV="1">
                <a:off x="6677122" y="3200400"/>
                <a:ext cx="104679" cy="62044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Oval 34"/>
            <p:cNvSpPr/>
            <p:nvPr/>
          </p:nvSpPr>
          <p:spPr>
            <a:xfrm>
              <a:off x="7315200" y="3310941"/>
              <a:ext cx="457200" cy="4572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Clicker Answer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572000" cy="5410200"/>
          </a:xfrm>
        </p:spPr>
        <p:txBody>
          <a:bodyPr>
            <a:normAutofit/>
          </a:bodyPr>
          <a:lstStyle/>
          <a:p>
            <a:r>
              <a:rPr lang="en-US" sz="2000" smtClean="0">
                <a:solidFill>
                  <a:schemeClr val="bg1"/>
                </a:solidFill>
              </a:rPr>
              <a:t>A </a:t>
            </a:r>
            <a:r>
              <a:rPr lang="en-US" sz="2000" smtClean="0">
                <a:solidFill>
                  <a:srgbClr val="FF0000"/>
                </a:solidFill>
              </a:rPr>
              <a:t>red</a:t>
            </a:r>
            <a:r>
              <a:rPr lang="en-US" sz="2000" smtClean="0">
                <a:solidFill>
                  <a:schemeClr val="bg1"/>
                </a:solidFill>
              </a:rPr>
              <a:t> ball and a </a:t>
            </a:r>
            <a:r>
              <a:rPr lang="en-US" sz="2000" smtClean="0">
                <a:solidFill>
                  <a:srgbClr val="00B050"/>
                </a:solidFill>
              </a:rPr>
              <a:t>green</a:t>
            </a:r>
            <a:r>
              <a:rPr lang="en-US" sz="2000" smtClean="0">
                <a:solidFill>
                  <a:schemeClr val="bg1"/>
                </a:solidFill>
              </a:rPr>
              <a:t> ball are attached to a wheel as shown. The wheel is rotating at angular velocity </a:t>
            </a:r>
            <a:r>
              <a:rPr lang="el-GR" sz="2000" i="1" smtClean="0">
                <a:solidFill>
                  <a:schemeClr val="bg1"/>
                </a:solidFill>
              </a:rPr>
              <a:t>ω</a:t>
            </a:r>
            <a:r>
              <a:rPr lang="en-US" sz="2000" smtClean="0">
                <a:solidFill>
                  <a:schemeClr val="bg1"/>
                </a:solidFill>
              </a:rPr>
              <a:t>, with </a:t>
            </a:r>
            <a:r>
              <a:rPr lang="en-US" sz="2000" u="sng" smtClean="0">
                <a:solidFill>
                  <a:schemeClr val="bg1"/>
                </a:solidFill>
              </a:rPr>
              <a:t>nonzero</a:t>
            </a:r>
            <a:r>
              <a:rPr lang="en-US" sz="2000" smtClean="0">
                <a:solidFill>
                  <a:schemeClr val="bg1"/>
                </a:solidFill>
              </a:rPr>
              <a:t> angular acceleration </a:t>
            </a:r>
            <a:r>
              <a:rPr lang="el-GR" sz="2000" i="1" smtClean="0">
                <a:solidFill>
                  <a:schemeClr val="bg1"/>
                </a:solidFill>
              </a:rPr>
              <a:t>α</a:t>
            </a:r>
            <a:r>
              <a:rPr lang="en-US" sz="2000" smtClean="0">
                <a:solidFill>
                  <a:schemeClr val="bg1"/>
                </a:solidFill>
              </a:rPr>
              <a:t>.</a:t>
            </a:r>
          </a:p>
          <a:p>
            <a:r>
              <a:rPr lang="en-US" sz="2000" smtClean="0">
                <a:solidFill>
                  <a:schemeClr val="bg1"/>
                </a:solidFill>
              </a:rPr>
              <a:t>Is the </a:t>
            </a:r>
            <a:r>
              <a:rPr lang="en-US" sz="2000" smtClean="0">
                <a:solidFill>
                  <a:srgbClr val="FFFF00"/>
                </a:solidFill>
              </a:rPr>
              <a:t>direction of total acceleration </a:t>
            </a:r>
            <a:r>
              <a:rPr lang="en-US" sz="2000" smtClean="0">
                <a:solidFill>
                  <a:schemeClr val="bg1"/>
                </a:solidFill>
              </a:rPr>
              <a:t>of the </a:t>
            </a:r>
            <a:r>
              <a:rPr lang="en-US" sz="2000" smtClean="0">
                <a:solidFill>
                  <a:srgbClr val="FF0000"/>
                </a:solidFill>
              </a:rPr>
              <a:t>red</a:t>
            </a:r>
            <a:r>
              <a:rPr lang="en-US" sz="2000" smtClean="0">
                <a:solidFill>
                  <a:schemeClr val="bg1"/>
                </a:solidFill>
              </a:rPr>
              <a:t> ball parallel to that of the </a:t>
            </a:r>
            <a:r>
              <a:rPr lang="en-US" sz="2000" smtClean="0">
                <a:solidFill>
                  <a:srgbClr val="00B050"/>
                </a:solidFill>
              </a:rPr>
              <a:t>green</a:t>
            </a:r>
            <a:r>
              <a:rPr lang="en-US" sz="2000" smtClean="0">
                <a:solidFill>
                  <a:schemeClr val="bg1"/>
                </a:solidFill>
              </a:rPr>
              <a:t> ball?</a:t>
            </a:r>
          </a:p>
          <a:p>
            <a:r>
              <a:rPr lang="en-US" sz="2000" u="sng" smtClean="0">
                <a:solidFill>
                  <a:schemeClr val="bg1"/>
                </a:solidFill>
              </a:rPr>
              <a:t>A   </a:t>
            </a:r>
            <a:r>
              <a:rPr lang="en-US" sz="2000" u="sng" smtClean="0">
                <a:solidFill>
                  <a:srgbClr val="FFFF00"/>
                </a:solidFill>
              </a:rPr>
              <a:t>Yes</a:t>
            </a:r>
            <a:r>
              <a:rPr lang="en-US" sz="2000" i="1" smtClean="0">
                <a:solidFill>
                  <a:srgbClr val="FFFF00"/>
                </a:solidFill>
              </a:rPr>
              <a:t>.</a:t>
            </a:r>
            <a:r>
              <a:rPr lang="en-US" sz="2000" i="1" smtClean="0">
                <a:solidFill>
                  <a:schemeClr val="bg1"/>
                </a:solidFill>
              </a:rPr>
              <a:t>    </a:t>
            </a:r>
            <a:r>
              <a:rPr lang="en-US" sz="2000" smtClean="0">
                <a:solidFill>
                  <a:schemeClr val="bg1"/>
                </a:solidFill>
              </a:rPr>
              <a:t>B    No.</a:t>
            </a:r>
          </a:p>
          <a:p>
            <a:r>
              <a:rPr lang="en-US" sz="2000" smtClean="0">
                <a:solidFill>
                  <a:schemeClr val="bg1"/>
                </a:solidFill>
              </a:rPr>
              <a:t>The tangential acceleration of the red ball is </a:t>
            </a:r>
            <a:r>
              <a:rPr lang="en-US" sz="2000" i="1" smtClean="0">
                <a:solidFill>
                  <a:schemeClr val="bg1"/>
                </a:solidFill>
              </a:rPr>
              <a:t>r</a:t>
            </a:r>
            <a:r>
              <a:rPr lang="el-GR" sz="2000" i="1" smtClean="0">
                <a:solidFill>
                  <a:schemeClr val="bg1"/>
                </a:solidFill>
              </a:rPr>
              <a:t>α</a:t>
            </a:r>
            <a:r>
              <a:rPr lang="en-US" sz="2000" smtClean="0">
                <a:solidFill>
                  <a:schemeClr val="bg1"/>
                </a:solidFill>
              </a:rPr>
              <a:t>, its centripetal acceleration is </a:t>
            </a:r>
            <a:r>
              <a:rPr lang="en-US" sz="2000" i="1" smtClean="0">
                <a:solidFill>
                  <a:schemeClr val="bg1"/>
                </a:solidFill>
              </a:rPr>
              <a:t>r</a:t>
            </a:r>
            <a:r>
              <a:rPr lang="el-GR" sz="2000" i="1" smtClean="0">
                <a:solidFill>
                  <a:schemeClr val="bg1"/>
                </a:solidFill>
              </a:rPr>
              <a:t>ω</a:t>
            </a:r>
            <a:r>
              <a:rPr lang="en-US" sz="2000" baseline="30000" smtClean="0">
                <a:solidFill>
                  <a:schemeClr val="bg1"/>
                </a:solidFill>
              </a:rPr>
              <a:t>2</a:t>
            </a:r>
            <a:r>
              <a:rPr lang="en-US" sz="2000" smtClean="0">
                <a:solidFill>
                  <a:schemeClr val="bg1"/>
                </a:solidFill>
              </a:rPr>
              <a:t>. </a:t>
            </a:r>
          </a:p>
          <a:p>
            <a:r>
              <a:rPr lang="en-US" sz="2000" smtClean="0">
                <a:solidFill>
                  <a:srgbClr val="FFFF00"/>
                </a:solidFill>
              </a:rPr>
              <a:t>The green ball has the same values for the angular variables </a:t>
            </a:r>
            <a:r>
              <a:rPr lang="el-GR" sz="2000" i="1" smtClean="0">
                <a:solidFill>
                  <a:srgbClr val="FFFF00"/>
                </a:solidFill>
              </a:rPr>
              <a:t>α</a:t>
            </a:r>
            <a:r>
              <a:rPr lang="en-US" sz="2000" smtClean="0">
                <a:solidFill>
                  <a:srgbClr val="FFFF00"/>
                </a:solidFill>
              </a:rPr>
              <a:t> and </a:t>
            </a:r>
            <a:r>
              <a:rPr lang="el-GR" sz="2000" i="1" smtClean="0">
                <a:solidFill>
                  <a:srgbClr val="FFFF00"/>
                </a:solidFill>
              </a:rPr>
              <a:t>ω</a:t>
            </a:r>
            <a:r>
              <a:rPr lang="en-US" sz="2000" smtClean="0">
                <a:solidFill>
                  <a:schemeClr val="bg1"/>
                </a:solidFill>
              </a:rPr>
              <a:t>, so if it is at half the radius of the red ball, BOTH components of the acceleration are less by a factor of 2.</a:t>
            </a: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en-US" smtClean="0"/>
              <a:t> </a:t>
            </a:r>
            <a:endParaRPr lang="en-US"/>
          </a:p>
        </p:txBody>
      </p:sp>
      <p:grpSp>
        <p:nvGrpSpPr>
          <p:cNvPr id="5" name="Group 37"/>
          <p:cNvGrpSpPr/>
          <p:nvPr/>
        </p:nvGrpSpPr>
        <p:grpSpPr>
          <a:xfrm>
            <a:off x="4800600" y="2122869"/>
            <a:ext cx="3695163" cy="3668331"/>
            <a:chOff x="4800600" y="2122869"/>
            <a:chExt cx="3695163" cy="3668331"/>
          </a:xfrm>
        </p:grpSpPr>
        <p:sp>
          <p:nvSpPr>
            <p:cNvPr id="7" name="Oval 6"/>
            <p:cNvSpPr/>
            <p:nvPr/>
          </p:nvSpPr>
          <p:spPr>
            <a:xfrm>
              <a:off x="4800600" y="2122869"/>
              <a:ext cx="3668331" cy="3668331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943600" y="4191000"/>
              <a:ext cx="7823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400" i="1" smtClean="0">
                  <a:sym typeface="Symbol"/>
                </a:rPr>
                <a:t>ω</a:t>
              </a:r>
              <a:endParaRPr lang="en-US" sz="2400" baseline="30000"/>
            </a:p>
          </p:txBody>
        </p:sp>
        <p:sp>
          <p:nvSpPr>
            <p:cNvPr id="17" name="Oval 16"/>
            <p:cNvSpPr/>
            <p:nvPr/>
          </p:nvSpPr>
          <p:spPr>
            <a:xfrm>
              <a:off x="8114763" y="2999706"/>
              <a:ext cx="381000" cy="381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33"/>
            <p:cNvGrpSpPr/>
            <p:nvPr/>
          </p:nvGrpSpPr>
          <p:grpSpPr>
            <a:xfrm rot="11314786">
              <a:off x="6152923" y="3377196"/>
              <a:ext cx="912912" cy="1018643"/>
              <a:chOff x="6472747" y="3194214"/>
              <a:chExt cx="912912" cy="1018643"/>
            </a:xfrm>
          </p:grpSpPr>
          <p:sp>
            <p:nvSpPr>
              <p:cNvPr id="31" name="Arc 30"/>
              <p:cNvSpPr/>
              <p:nvPr/>
            </p:nvSpPr>
            <p:spPr>
              <a:xfrm rot="3120437">
                <a:off x="6419881" y="3247080"/>
                <a:ext cx="1018643" cy="912912"/>
              </a:xfrm>
              <a:prstGeom prst="arc">
                <a:avLst>
                  <a:gd name="adj1" fmla="val 11294701"/>
                  <a:gd name="adj2" fmla="val 0"/>
                </a:avLst>
              </a:prstGeom>
              <a:ln w="254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2" name="Straight Arrow Connector 31"/>
              <p:cNvCxnSpPr>
                <a:endCxn id="31" idx="0"/>
              </p:cNvCxnSpPr>
              <p:nvPr/>
            </p:nvCxnSpPr>
            <p:spPr>
              <a:xfrm rot="10800000" flipV="1">
                <a:off x="6677122" y="3200400"/>
                <a:ext cx="104679" cy="62044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Oval 34"/>
            <p:cNvSpPr/>
            <p:nvPr/>
          </p:nvSpPr>
          <p:spPr>
            <a:xfrm>
              <a:off x="7315200" y="3310941"/>
              <a:ext cx="457200" cy="4572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Angular  Velocity as a Vector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371600"/>
            <a:ext cx="5181600" cy="5486400"/>
          </a:xfrm>
        </p:spPr>
        <p:txBody>
          <a:bodyPr>
            <a:normAutofit fontScale="92500"/>
          </a:bodyPr>
          <a:lstStyle/>
          <a:p>
            <a:r>
              <a:rPr lang="en-US" smtClean="0"/>
              <a:t>It will turn out to be essential later to represent angular velocity as a </a:t>
            </a:r>
            <a:r>
              <a:rPr lang="en-US" u="sng" smtClean="0">
                <a:solidFill>
                  <a:schemeClr val="bg1"/>
                </a:solidFill>
              </a:rPr>
              <a:t>vector</a:t>
            </a:r>
            <a:r>
              <a:rPr lang="en-US" smtClean="0"/>
              <a:t>, with magnitude equal to the angular speed (radians per second) and direction along the axis of rotation.</a:t>
            </a:r>
          </a:p>
          <a:p>
            <a:r>
              <a:rPr lang="en-US" smtClean="0"/>
              <a:t>The convention, the “</a:t>
            </a:r>
            <a:r>
              <a:rPr lang="en-US" smtClean="0">
                <a:solidFill>
                  <a:srgbClr val="FFFF00"/>
                </a:solidFill>
              </a:rPr>
              <a:t>right hand rule</a:t>
            </a:r>
            <a:r>
              <a:rPr lang="en-US" smtClean="0"/>
              <a:t>” is given by curling up your right-hand fingers, your thumb pointing away from the palm, then if the fingers curl in the direction of rotation, the thumb is in the direction of      .  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cene3d>
            <a:camera prst="isometricOffAxis1Top"/>
            <a:lightRig rig="threePt" dir="t"/>
          </a:scene3d>
        </p:spPr>
        <p:txBody>
          <a:bodyPr>
            <a:normAutofit fontScale="92500"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Flowchart: Magnetic Disk 6"/>
          <p:cNvSpPr/>
          <p:nvPr/>
        </p:nvSpPr>
        <p:spPr>
          <a:xfrm>
            <a:off x="5410200" y="3276600"/>
            <a:ext cx="2514600" cy="914400"/>
          </a:xfrm>
          <a:prstGeom prst="flowChartMagneticDisk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0" scaled="0"/>
            <a:tileRect/>
          </a:gradFill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c 15"/>
          <p:cNvSpPr/>
          <p:nvPr/>
        </p:nvSpPr>
        <p:spPr>
          <a:xfrm rot="16140000">
            <a:off x="6256823" y="2946813"/>
            <a:ext cx="176722" cy="912912"/>
          </a:xfrm>
          <a:prstGeom prst="arc">
            <a:avLst>
              <a:gd name="adj1" fmla="val 11294701"/>
              <a:gd name="adj2" fmla="val 0"/>
            </a:avLst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rot="19140000">
            <a:off x="6347194" y="3456389"/>
            <a:ext cx="69679" cy="58941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 flipH="1" flipV="1">
            <a:off x="5943600" y="2743200"/>
            <a:ext cx="1371600" cy="1588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6692721" y="2464158"/>
          <a:ext cx="304800" cy="355600"/>
        </p:xfrm>
        <a:graphic>
          <a:graphicData uri="http://schemas.openxmlformats.org/presentationml/2006/ole">
            <p:oleObj spid="_x0000_s1026" name="Equation" r:id="rId4" imgW="304560" imgH="355320" progId="Equation.DSMT4">
              <p:embed/>
            </p:oleObj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2069205" y="6236237"/>
          <a:ext cx="304800" cy="355600"/>
        </p:xfrm>
        <a:graphic>
          <a:graphicData uri="http://schemas.openxmlformats.org/presentationml/2006/ole">
            <p:oleObj spid="_x0000_s1027" name="Equation" r:id="rId5" imgW="304560" imgH="3553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smtClean="0">
                <a:solidFill>
                  <a:srgbClr val="FFFF00"/>
                </a:solidFill>
              </a:rPr>
              <a:t>Constant</a:t>
            </a:r>
            <a:r>
              <a:rPr lang="en-US" smtClean="0">
                <a:solidFill>
                  <a:srgbClr val="FFFF00"/>
                </a:solidFill>
              </a:rPr>
              <a:t> Angular Acceleration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sz="2800" smtClean="0"/>
              <a:t>The formulas for angular velocity and position as functions of time for </a:t>
            </a:r>
            <a:r>
              <a:rPr lang="en-US" sz="2800" smtClean="0">
                <a:solidFill>
                  <a:srgbClr val="FFFF00"/>
                </a:solidFill>
              </a:rPr>
              <a:t>constant</a:t>
            </a:r>
            <a:r>
              <a:rPr lang="en-US" sz="2800" smtClean="0"/>
              <a:t> angular acceleration are precisely analogous to those for constant linear acceleration derived previously:</a:t>
            </a:r>
          </a:p>
          <a:p>
            <a:endParaRPr lang="en-US" sz="2800" smtClean="0"/>
          </a:p>
          <a:p>
            <a:endParaRPr lang="en-US" sz="2800" smtClean="0"/>
          </a:p>
          <a:p>
            <a:pPr>
              <a:buNone/>
            </a:pPr>
            <a:endParaRPr lang="en-US" sz="2800" smtClean="0"/>
          </a:p>
          <a:p>
            <a:endParaRPr lang="en-US" sz="2800" smtClean="0"/>
          </a:p>
          <a:p>
            <a:r>
              <a:rPr lang="en-US" sz="2800" smtClean="0"/>
              <a:t>Just be sure before you use these formulas that you really </a:t>
            </a:r>
            <a:r>
              <a:rPr lang="en-US" sz="2800" i="1" smtClean="0"/>
              <a:t>do</a:t>
            </a:r>
            <a:r>
              <a:rPr lang="en-US" sz="2800" smtClean="0"/>
              <a:t> have </a:t>
            </a:r>
            <a:r>
              <a:rPr lang="en-US" sz="2800" smtClean="0">
                <a:solidFill>
                  <a:srgbClr val="FFFF00"/>
                </a:solidFill>
              </a:rPr>
              <a:t>constant</a:t>
            </a:r>
            <a:r>
              <a:rPr lang="en-US" sz="2800" smtClean="0"/>
              <a:t> acceleration!</a:t>
            </a:r>
            <a:endParaRPr lang="en-US" sz="280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19400" y="3505200"/>
          <a:ext cx="3505200" cy="1866900"/>
        </p:xfrm>
        <a:graphic>
          <a:graphicData uri="http://schemas.openxmlformats.org/presentationml/2006/ole">
            <p:oleObj spid="_x0000_s2050" name="Equation" r:id="rId4" imgW="3504960" imgH="1866600" progId="Equation.DSMT4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2475963" y="3378558"/>
            <a:ext cx="4191000" cy="2057400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rgbClr val="FFFF00"/>
                </a:solidFill>
              </a:rPr>
              <a:t>Torque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510047"/>
            <a:ext cx="4953000" cy="5105400"/>
          </a:xfrm>
        </p:spPr>
        <p:txBody>
          <a:bodyPr>
            <a:normAutofit/>
          </a:bodyPr>
          <a:lstStyle/>
          <a:p>
            <a:r>
              <a:rPr lang="en-US" smtClean="0"/>
              <a:t>The two kids shown have the same </a:t>
            </a:r>
            <a:r>
              <a:rPr lang="en-US" smtClean="0">
                <a:solidFill>
                  <a:srgbClr val="FF0000"/>
                </a:solidFill>
              </a:rPr>
              <a:t>torque</a:t>
            </a:r>
            <a:r>
              <a:rPr lang="en-US" smtClean="0"/>
              <a:t> about the axle:</a:t>
            </a:r>
          </a:p>
          <a:p>
            <a:r>
              <a:rPr lang="en-US" b="1" smtClean="0">
                <a:solidFill>
                  <a:srgbClr val="FFFF00"/>
                </a:solidFill>
              </a:rPr>
              <a:t>Torque = force x distance from the axle of the force’s line of action.</a:t>
            </a:r>
          </a:p>
          <a:p>
            <a:r>
              <a:rPr lang="en-US" smtClean="0">
                <a:solidFill>
                  <a:schemeClr val="bg1"/>
                </a:solidFill>
              </a:rPr>
              <a:t>Notation:  torque</a:t>
            </a:r>
          </a:p>
          <a:p>
            <a:endParaRPr lang="en-US" smtClean="0">
              <a:solidFill>
                <a:schemeClr val="bg1"/>
              </a:solidFill>
            </a:endParaRPr>
          </a:p>
          <a:p>
            <a:endParaRPr lang="en-US" smtClean="0">
              <a:solidFill>
                <a:srgbClr val="FFFF00"/>
              </a:solidFill>
            </a:endParaRPr>
          </a:p>
          <a:p>
            <a:r>
              <a:rPr lang="en-US" sz="2400" smtClean="0">
                <a:solidFill>
                  <a:schemeClr val="bg1"/>
                </a:solidFill>
              </a:rPr>
              <a:t>Torque is also called “moment of a force” the distance </a:t>
            </a:r>
            <a:r>
              <a:rPr lang="en-US" sz="2400" i="1" smtClean="0">
                <a:solidFill>
                  <a:schemeClr val="bg1"/>
                </a:solidFill>
              </a:rPr>
              <a:t>d</a:t>
            </a:r>
            <a:r>
              <a:rPr lang="en-US" sz="2400" smtClean="0">
                <a:solidFill>
                  <a:schemeClr val="bg1"/>
                </a:solidFill>
              </a:rPr>
              <a:t> the “moment arm”.</a:t>
            </a:r>
          </a:p>
          <a:p>
            <a:pPr>
              <a:buNone/>
            </a:pPr>
            <a:endParaRPr lang="en-US" sz="2400" b="1" smtClean="0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Kids on seesaw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5663484" y="2438400"/>
            <a:ext cx="3023316" cy="1881390"/>
            <a:chOff x="5663484" y="2438400"/>
            <a:chExt cx="3023316" cy="1881390"/>
          </a:xfrm>
        </p:grpSpPr>
        <p:grpSp>
          <p:nvGrpSpPr>
            <p:cNvPr id="9" name="Group 17"/>
            <p:cNvGrpSpPr/>
            <p:nvPr/>
          </p:nvGrpSpPr>
          <p:grpSpPr>
            <a:xfrm>
              <a:off x="5663484" y="2438400"/>
              <a:ext cx="2870916" cy="1881390"/>
              <a:chOff x="5410200" y="2438400"/>
              <a:chExt cx="2870916" cy="1881390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5410200" y="2971800"/>
                <a:ext cx="2743200" cy="76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Smiley Face 5"/>
              <p:cNvSpPr/>
              <p:nvPr/>
            </p:nvSpPr>
            <p:spPr>
              <a:xfrm>
                <a:off x="5791200" y="2438400"/>
                <a:ext cx="533400" cy="533400"/>
              </a:xfrm>
              <a:prstGeom prst="smileyFac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Smiley Face 6"/>
              <p:cNvSpPr/>
              <p:nvPr/>
            </p:nvSpPr>
            <p:spPr>
              <a:xfrm>
                <a:off x="7900116" y="2590800"/>
                <a:ext cx="381000" cy="381000"/>
              </a:xfrm>
              <a:prstGeom prst="smileyFac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Isosceles Triangle 7"/>
              <p:cNvSpPr/>
              <p:nvPr/>
            </p:nvSpPr>
            <p:spPr>
              <a:xfrm>
                <a:off x="6477000" y="3024390"/>
                <a:ext cx="679704" cy="1295400"/>
              </a:xfrm>
              <a:prstGeom prst="triangl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Arrow Connector 9"/>
              <p:cNvCxnSpPr/>
              <p:nvPr/>
            </p:nvCxnSpPr>
            <p:spPr>
              <a:xfrm rot="16320000" flipH="1">
                <a:off x="7804866" y="3257550"/>
                <a:ext cx="609600" cy="3810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 rot="16440000" flipH="1">
                <a:off x="5549184" y="3464952"/>
                <a:ext cx="1066800" cy="7620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>
                <a:off x="6084195" y="3276600"/>
                <a:ext cx="762000" cy="1588"/>
              </a:xfrm>
              <a:prstGeom prst="straightConnector1">
                <a:avLst/>
              </a:prstGeom>
              <a:ln w="31750">
                <a:solidFill>
                  <a:schemeClr val="bg1"/>
                </a:solidFill>
                <a:prstDash val="dash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>
                <a:off x="6819363" y="3276600"/>
                <a:ext cx="1295400" cy="1588"/>
              </a:xfrm>
              <a:prstGeom prst="straightConnector1">
                <a:avLst/>
              </a:prstGeom>
              <a:ln w="31750">
                <a:solidFill>
                  <a:schemeClr val="bg1"/>
                </a:solidFill>
                <a:prstDash val="dash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TextBox 18"/>
            <p:cNvSpPr txBox="1"/>
            <p:nvPr/>
          </p:nvSpPr>
          <p:spPr>
            <a:xfrm>
              <a:off x="6324600" y="3200400"/>
              <a:ext cx="381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x</a:t>
              </a:r>
              <a:endParaRPr lang="en-US" sz="2000" i="1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943600" y="3911958"/>
              <a:ext cx="762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/>
                <a:t>2</a:t>
              </a:r>
              <a:r>
                <a:rPr lang="en-US" sz="2000" i="1" smtClean="0"/>
                <a:t>mg</a:t>
              </a:r>
              <a:endParaRPr lang="en-US" sz="2000" i="1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302321" y="3197178"/>
              <a:ext cx="53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/>
                <a:t>2</a:t>
              </a:r>
              <a:r>
                <a:rPr lang="en-US" sz="2000" i="1" smtClean="0"/>
                <a:t>x</a:t>
              </a:r>
              <a:endParaRPr lang="en-US" sz="2000" i="1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077200" y="3480516"/>
              <a:ext cx="609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mg</a:t>
              </a:r>
              <a:endParaRPr lang="en-US" sz="2000" i="1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304800" y="2514600"/>
            <a:ext cx="4419600" cy="125568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1511300" y="4597400"/>
          <a:ext cx="2451100" cy="431800"/>
        </p:xfrm>
        <a:graphic>
          <a:graphicData uri="http://schemas.openxmlformats.org/presentationml/2006/ole">
            <p:oleObj spid="_x0000_s44034" name="Equation" r:id="rId4" imgW="2450880" imgH="431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rgbClr val="FFFF00"/>
                </a:solidFill>
              </a:rPr>
              <a:t>More Ways to Balance Torques…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510046"/>
            <a:ext cx="4495800" cy="5347953"/>
          </a:xfrm>
        </p:spPr>
        <p:txBody>
          <a:bodyPr>
            <a:normAutofit lnSpcReduction="10000"/>
          </a:bodyPr>
          <a:lstStyle/>
          <a:p>
            <a:r>
              <a:rPr lang="en-US" smtClean="0">
                <a:solidFill>
                  <a:schemeClr val="bg1"/>
                </a:solidFill>
              </a:rPr>
              <a:t>The two forces can act on the same side of the axle.</a:t>
            </a:r>
          </a:p>
          <a:p>
            <a:r>
              <a:rPr lang="en-US" smtClean="0">
                <a:solidFill>
                  <a:schemeClr val="bg1"/>
                </a:solidFill>
              </a:rPr>
              <a:t>The force does not need to be perpendicular to the lever arm: BUT only its component perpendicular to the arm exerts torque</a:t>
            </a:r>
          </a:p>
          <a:p>
            <a:pPr>
              <a:buNone/>
            </a:pPr>
            <a:r>
              <a:rPr lang="en-US" smtClean="0">
                <a:solidFill>
                  <a:schemeClr val="bg1"/>
                </a:solidFill>
              </a:rPr>
              <a:t>	</a:t>
            </a:r>
          </a:p>
          <a:p>
            <a:r>
              <a:rPr lang="en-US" smtClean="0">
                <a:solidFill>
                  <a:schemeClr val="bg1"/>
                </a:solidFill>
              </a:rPr>
              <a:t>Alternatively, one can draw the whole line of action of the force and find the perpendicular distance.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Kids on seesaw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0" y="2057400"/>
            <a:ext cx="27432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miley Face 5"/>
          <p:cNvSpPr/>
          <p:nvPr/>
        </p:nvSpPr>
        <p:spPr>
          <a:xfrm>
            <a:off x="7010400" y="1524000"/>
            <a:ext cx="533400" cy="533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>
            <a:off x="6400800" y="2109990"/>
            <a:ext cx="679704" cy="129540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rot="5280000" flipH="1" flipV="1">
            <a:off x="7728666" y="1746909"/>
            <a:ext cx="609600" cy="381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6440000" flipH="1">
            <a:off x="6757026" y="2550552"/>
            <a:ext cx="1066800" cy="76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281116" y="44196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>
                <a:sym typeface="Symbol"/>
              </a:rPr>
              <a:t> </a:t>
            </a:r>
            <a:endParaRPr lang="en-US" sz="2000" i="1"/>
          </a:p>
        </p:txBody>
      </p:sp>
      <p:sp>
        <p:nvSpPr>
          <p:cNvPr id="26" name="Rectangle 25"/>
          <p:cNvSpPr/>
          <p:nvPr/>
        </p:nvSpPr>
        <p:spPr>
          <a:xfrm>
            <a:off x="5257800" y="4724400"/>
            <a:ext cx="27432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miley Face 26"/>
          <p:cNvSpPr/>
          <p:nvPr/>
        </p:nvSpPr>
        <p:spPr>
          <a:xfrm>
            <a:off x="7086600" y="4191000"/>
            <a:ext cx="533400" cy="533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Isosceles Triangle 28"/>
          <p:cNvSpPr/>
          <p:nvPr/>
        </p:nvSpPr>
        <p:spPr>
          <a:xfrm>
            <a:off x="6324600" y="4776990"/>
            <a:ext cx="679704" cy="129540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/>
          <p:nvPr/>
        </p:nvCxnSpPr>
        <p:spPr>
          <a:xfrm rot="16440000" flipH="1">
            <a:off x="6857016" y="5221059"/>
            <a:ext cx="1066800" cy="76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6629400" y="4114800"/>
            <a:ext cx="1447800" cy="1588"/>
          </a:xfrm>
          <a:prstGeom prst="straightConnector1">
            <a:avLst/>
          </a:prstGeom>
          <a:ln w="31750">
            <a:solidFill>
              <a:schemeClr val="bg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16200000" flipH="1">
            <a:off x="6566688" y="4851650"/>
            <a:ext cx="533399" cy="379783"/>
          </a:xfrm>
          <a:prstGeom prst="straightConnector1">
            <a:avLst/>
          </a:prstGeom>
          <a:ln w="31750">
            <a:solidFill>
              <a:schemeClr val="bg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8820000" flipH="1" flipV="1">
            <a:off x="7913902" y="4440036"/>
            <a:ext cx="1066800" cy="76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-120000" flipH="1">
            <a:off x="5638800" y="4775379"/>
            <a:ext cx="2362200" cy="1257300"/>
          </a:xfrm>
          <a:prstGeom prst="line">
            <a:avLst/>
          </a:prstGeom>
          <a:ln w="3175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8452839" y="4013916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F</a:t>
            </a:r>
            <a:endParaRPr lang="en-US" sz="2000" i="1"/>
          </a:p>
        </p:txBody>
      </p:sp>
      <p:sp>
        <p:nvSpPr>
          <p:cNvPr id="40" name="TextBox 39"/>
          <p:cNvSpPr txBox="1"/>
          <p:nvPr/>
        </p:nvSpPr>
        <p:spPr>
          <a:xfrm>
            <a:off x="7242222" y="3733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d</a:t>
            </a:r>
            <a:endParaRPr lang="en-US" sz="2000" i="1"/>
          </a:p>
        </p:txBody>
      </p:sp>
      <p:sp>
        <p:nvSpPr>
          <p:cNvPr id="41" name="TextBox 40"/>
          <p:cNvSpPr txBox="1"/>
          <p:nvPr/>
        </p:nvSpPr>
        <p:spPr>
          <a:xfrm>
            <a:off x="7046889" y="3025464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2</a:t>
            </a:r>
            <a:r>
              <a:rPr lang="en-US" sz="2000" i="1" smtClean="0"/>
              <a:t>mg</a:t>
            </a:r>
            <a:endParaRPr lang="en-US" sz="2000" i="1"/>
          </a:p>
        </p:txBody>
      </p:sp>
      <p:sp>
        <p:nvSpPr>
          <p:cNvPr id="42" name="TextBox 41"/>
          <p:cNvSpPr txBox="1"/>
          <p:nvPr/>
        </p:nvSpPr>
        <p:spPr>
          <a:xfrm>
            <a:off x="7773474" y="11430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mg</a:t>
            </a:r>
            <a:endParaRPr lang="en-US" sz="2000" i="1"/>
          </a:p>
        </p:txBody>
      </p:sp>
      <p:graphicFrame>
        <p:nvGraphicFramePr>
          <p:cNvPr id="44" name="Object 43"/>
          <p:cNvGraphicFramePr>
            <a:graphicFrameLocks noChangeAspect="1"/>
          </p:cNvGraphicFramePr>
          <p:nvPr/>
        </p:nvGraphicFramePr>
        <p:xfrm>
          <a:off x="1622736" y="4394916"/>
          <a:ext cx="1930400" cy="355600"/>
        </p:xfrm>
        <a:graphic>
          <a:graphicData uri="http://schemas.openxmlformats.org/presentationml/2006/ole">
            <p:oleObj spid="_x0000_s45058" name="Equation" r:id="rId4" imgW="1930320" imgH="355320" progId="Equation.DSMT4">
              <p:embed/>
            </p:oleObj>
          </a:graphicData>
        </a:graphic>
      </p:graphicFrame>
      <p:cxnSp>
        <p:nvCxnSpPr>
          <p:cNvPr id="45" name="Straight Arrow Connector 44"/>
          <p:cNvCxnSpPr/>
          <p:nvPr/>
        </p:nvCxnSpPr>
        <p:spPr>
          <a:xfrm>
            <a:off x="8001000" y="4763037"/>
            <a:ext cx="914400" cy="1588"/>
          </a:xfrm>
          <a:prstGeom prst="straightConnector1">
            <a:avLst/>
          </a:prstGeom>
          <a:ln w="31750">
            <a:solidFill>
              <a:schemeClr val="accent1">
                <a:lumMod val="40000"/>
                <a:lumOff val="60000"/>
              </a:schemeClr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Rotational Dynamics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181600" cy="5257800"/>
          </a:xfrm>
        </p:spPr>
        <p:txBody>
          <a:bodyPr>
            <a:normAutofit lnSpcReduction="10000"/>
          </a:bodyPr>
          <a:lstStyle/>
          <a:p>
            <a:r>
              <a:rPr lang="en-US" smtClean="0">
                <a:solidFill>
                  <a:srgbClr val="FFFF00"/>
                </a:solidFill>
              </a:rPr>
              <a:t>Newton’s First Law: </a:t>
            </a:r>
            <a:r>
              <a:rPr lang="en-US" smtClean="0"/>
              <a:t>a rotating body will continue to rotate at constant angular velocity as long as there is no torque acting on it.</a:t>
            </a:r>
          </a:p>
          <a:p>
            <a:r>
              <a:rPr lang="en-US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Picture a grindstone on a smooth axle.</a:t>
            </a:r>
          </a:p>
          <a:p>
            <a:r>
              <a:rPr lang="en-US" smtClean="0"/>
              <a:t>BUT the axle must be </a:t>
            </a:r>
            <a:r>
              <a:rPr lang="en-US" i="1" smtClean="0"/>
              <a:t>exactly</a:t>
            </a:r>
            <a:r>
              <a:rPr lang="en-US" smtClean="0"/>
              <a:t> at the center of gravity—otherwise gravity will provide a torque, and the rotation will not be at constant velocity!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7400" y="1600200"/>
            <a:ext cx="2819400" cy="4525963"/>
          </a:xfrm>
        </p:spPr>
        <p:txBody>
          <a:bodyPr>
            <a:normAutofit lnSpcReduction="10000"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 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858000" y="2515137"/>
            <a:ext cx="1066800" cy="2514600"/>
            <a:chOff x="6324600" y="2515137"/>
            <a:chExt cx="1066800" cy="2514600"/>
          </a:xfrm>
        </p:grpSpPr>
        <p:sp>
          <p:nvSpPr>
            <p:cNvPr id="5" name="Flowchart: Magnetic Disk 4"/>
            <p:cNvSpPr/>
            <p:nvPr/>
          </p:nvSpPr>
          <p:spPr>
            <a:xfrm rot="16200000">
              <a:off x="5676900" y="3315237"/>
              <a:ext cx="2514600" cy="914400"/>
            </a:xfrm>
            <a:prstGeom prst="flowChartMagneticDisk">
              <a:avLst/>
            </a:prstGeom>
            <a:gradFill flip="none" rotWithShape="1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0" scaled="0"/>
              <a:tileRect/>
            </a:gradFill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Flowchart: Direct Access Storage 5"/>
            <p:cNvSpPr/>
            <p:nvPr/>
          </p:nvSpPr>
          <p:spPr>
            <a:xfrm flipH="1">
              <a:off x="6324600" y="3505200"/>
              <a:ext cx="381000" cy="533400"/>
            </a:xfrm>
            <a:prstGeom prst="flowChartMagneticDrum">
              <a:avLst/>
            </a:prstGeom>
            <a:scene3d>
              <a:camera prst="orthographicFront">
                <a:rot lat="600000" lon="60000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How Far is it Around a Circle?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752600"/>
            <a:ext cx="4724400" cy="4876800"/>
          </a:xfrm>
        </p:spPr>
        <p:txBody>
          <a:bodyPr>
            <a:normAutofit fontScale="92500"/>
          </a:bodyPr>
          <a:lstStyle/>
          <a:p>
            <a:r>
              <a:rPr lang="en-US" smtClean="0"/>
              <a:t>A </a:t>
            </a:r>
            <a:r>
              <a:rPr lang="en-US" smtClean="0">
                <a:solidFill>
                  <a:srgbClr val="FF0000"/>
                </a:solidFill>
              </a:rPr>
              <a:t>regular hexagon </a:t>
            </a:r>
            <a:r>
              <a:rPr lang="en-US" smtClean="0"/>
              <a:t>(6 sides) can be made by putting together 6 equilateral triangles (all sides equal).</a:t>
            </a:r>
          </a:p>
          <a:p>
            <a:r>
              <a:rPr lang="en-US" smtClean="0"/>
              <a:t>The radius of the </a:t>
            </a:r>
            <a:r>
              <a:rPr lang="en-US" smtClean="0">
                <a:solidFill>
                  <a:srgbClr val="00B050"/>
                </a:solidFill>
              </a:rPr>
              <a:t>circle</a:t>
            </a:r>
            <a:r>
              <a:rPr lang="en-US" smtClean="0"/>
              <a:t> = 1.</a:t>
            </a:r>
          </a:p>
          <a:p>
            <a:r>
              <a:rPr lang="en-US" smtClean="0"/>
              <a:t>The distance all the way round the hexagon (</a:t>
            </a:r>
            <a:r>
              <a:rPr lang="en-US" smtClean="0">
                <a:solidFill>
                  <a:srgbClr val="FF0000"/>
                </a:solidFill>
              </a:rPr>
              <a:t>red path</a:t>
            </a:r>
            <a:r>
              <a:rPr lang="en-US" smtClean="0"/>
              <a:t>) = 6. </a:t>
            </a:r>
          </a:p>
          <a:p>
            <a:r>
              <a:rPr lang="en-US" smtClean="0"/>
              <a:t>The distance all the way round the circle (</a:t>
            </a:r>
            <a:r>
              <a:rPr lang="en-US" smtClean="0">
                <a:solidFill>
                  <a:srgbClr val="00B050"/>
                </a:solidFill>
              </a:rPr>
              <a:t>green path</a:t>
            </a:r>
            <a:r>
              <a:rPr lang="en-US" smtClean="0"/>
              <a:t>) is a little more: in fact, it’s </a:t>
            </a:r>
            <a:r>
              <a:rPr lang="en-US" b="1" smtClean="0">
                <a:solidFill>
                  <a:srgbClr val="FFFF00"/>
                </a:solidFill>
              </a:rPr>
              <a:t>2</a:t>
            </a:r>
            <a:r>
              <a:rPr lang="el-GR" b="1" smtClean="0">
                <a:solidFill>
                  <a:srgbClr val="FFFF00"/>
                </a:solidFill>
              </a:rPr>
              <a:t>π</a:t>
            </a:r>
            <a:r>
              <a:rPr lang="en-US" b="1" i="1" smtClean="0">
                <a:solidFill>
                  <a:srgbClr val="FFFF00"/>
                </a:solidFill>
              </a:rPr>
              <a:t>r</a:t>
            </a:r>
            <a:r>
              <a:rPr lang="en-US" b="1" smtClean="0">
                <a:solidFill>
                  <a:srgbClr val="FFFF00"/>
                </a:solidFill>
              </a:rPr>
              <a:t> = 6.283…</a:t>
            </a:r>
            <a:endParaRPr lang="en-US" b="1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5105400" y="2133600"/>
            <a:ext cx="3673536" cy="3673536"/>
            <a:chOff x="5105400" y="2133600"/>
            <a:chExt cx="3673536" cy="3673536"/>
          </a:xfrm>
        </p:grpSpPr>
        <p:sp>
          <p:nvSpPr>
            <p:cNvPr id="13" name="Oval 12"/>
            <p:cNvSpPr/>
            <p:nvPr/>
          </p:nvSpPr>
          <p:spPr>
            <a:xfrm>
              <a:off x="5105400" y="2133600"/>
              <a:ext cx="3673536" cy="3673536"/>
            </a:xfrm>
            <a:prstGeom prst="ellipse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Hexagon 4"/>
            <p:cNvSpPr/>
            <p:nvPr/>
          </p:nvSpPr>
          <p:spPr>
            <a:xfrm rot="18000000">
              <a:off x="5127024" y="2378136"/>
              <a:ext cx="3657600" cy="3200400"/>
            </a:xfrm>
            <a:prstGeom prst="hexagon">
              <a:avLst>
                <a:gd name="adj" fmla="val 28330"/>
                <a:gd name="vf" fmla="val 115470"/>
              </a:avLst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" name="Straight Connector 16"/>
          <p:cNvCxnSpPr>
            <a:stCxn id="5" idx="5"/>
            <a:endCxn id="5" idx="2"/>
          </p:cNvCxnSpPr>
          <p:nvPr/>
        </p:nvCxnSpPr>
        <p:spPr>
          <a:xfrm rot="10800000" flipH="1" flipV="1">
            <a:off x="6031075" y="2379651"/>
            <a:ext cx="1849498" cy="31973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0"/>
            <a:endCxn id="5" idx="3"/>
          </p:cNvCxnSpPr>
          <p:nvPr/>
        </p:nvCxnSpPr>
        <p:spPr>
          <a:xfrm rot="16200000" flipH="1" flipV="1">
            <a:off x="5372037" y="3063936"/>
            <a:ext cx="3167574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5" idx="4"/>
            <a:endCxn id="5" idx="1"/>
          </p:cNvCxnSpPr>
          <p:nvPr/>
        </p:nvCxnSpPr>
        <p:spPr>
          <a:xfrm rot="10800000" flipH="1" flipV="1">
            <a:off x="5108948" y="3976822"/>
            <a:ext cx="3693752" cy="3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95400"/>
          </a:xfrm>
        </p:spPr>
        <p:txBody>
          <a:bodyPr>
            <a:noAutofit/>
          </a:bodyPr>
          <a:lstStyle/>
          <a:p>
            <a:r>
              <a:rPr lang="en-US" sz="3600" smtClean="0">
                <a:solidFill>
                  <a:srgbClr val="FFFF00"/>
                </a:solidFill>
              </a:rPr>
              <a:t>How is </a:t>
            </a:r>
            <a:r>
              <a:rPr lang="en-US" sz="3600" i="1" smtClean="0">
                <a:solidFill>
                  <a:srgbClr val="FFFF00"/>
                </a:solidFill>
              </a:rPr>
              <a:t>Angular</a:t>
            </a:r>
            <a:r>
              <a:rPr lang="en-US" sz="3600" smtClean="0">
                <a:solidFill>
                  <a:srgbClr val="FFFF00"/>
                </a:solidFill>
              </a:rPr>
              <a:t> Acceleration Related to Torque?</a:t>
            </a:r>
            <a:endParaRPr lang="en-US" sz="360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800600" cy="5029200"/>
          </a:xfrm>
        </p:spPr>
        <p:txBody>
          <a:bodyPr/>
          <a:lstStyle/>
          <a:p>
            <a:r>
              <a:rPr lang="en-US" smtClean="0"/>
              <a:t>Think about a tangential force  </a:t>
            </a:r>
            <a:r>
              <a:rPr lang="en-US" i="1" smtClean="0">
                <a:solidFill>
                  <a:srgbClr val="FF0000"/>
                </a:solidFill>
              </a:rPr>
              <a:t>F</a:t>
            </a:r>
            <a:r>
              <a:rPr lang="en-US" smtClean="0">
                <a:solidFill>
                  <a:srgbClr val="FF0000"/>
                </a:solidFill>
              </a:rPr>
              <a:t> </a:t>
            </a:r>
            <a:r>
              <a:rPr lang="en-US" smtClean="0"/>
              <a:t>applied to a mass </a:t>
            </a:r>
            <a:r>
              <a:rPr lang="en-US" i="1" smtClean="0"/>
              <a:t>m</a:t>
            </a:r>
            <a:r>
              <a:rPr lang="en-US" smtClean="0"/>
              <a:t>  attached to a light disk which can rotate about a fixed axis.  </a:t>
            </a:r>
            <a:r>
              <a:rPr lang="en-US" sz="240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(A </a:t>
            </a:r>
            <a:r>
              <a:rPr lang="en-US" sz="2400" i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radially</a:t>
            </a:r>
            <a:r>
              <a:rPr lang="en-US" sz="240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directed force has zero torque, so does nothing.) </a:t>
            </a:r>
          </a:p>
          <a:p>
            <a:r>
              <a:rPr lang="en-US" smtClean="0"/>
              <a:t>The relevant equations are:</a:t>
            </a:r>
          </a:p>
          <a:p>
            <a:pPr>
              <a:buNone/>
            </a:pPr>
            <a:r>
              <a:rPr lang="en-US" i="1" smtClean="0">
                <a:solidFill>
                  <a:srgbClr val="FFFF00"/>
                </a:solidFill>
              </a:rPr>
              <a:t>	    F</a:t>
            </a:r>
            <a:r>
              <a:rPr lang="en-US" smtClean="0">
                <a:solidFill>
                  <a:srgbClr val="FFFF00"/>
                </a:solidFill>
              </a:rPr>
              <a:t> = </a:t>
            </a:r>
            <a:r>
              <a:rPr lang="en-US" i="1" smtClean="0">
                <a:solidFill>
                  <a:srgbClr val="FFFF00"/>
                </a:solidFill>
              </a:rPr>
              <a:t>ma</a:t>
            </a:r>
            <a:r>
              <a:rPr lang="en-US" smtClean="0">
                <a:solidFill>
                  <a:srgbClr val="FFFF00"/>
                </a:solidFill>
              </a:rPr>
              <a:t>, </a:t>
            </a:r>
            <a:r>
              <a:rPr lang="en-US" i="1" smtClean="0">
                <a:solidFill>
                  <a:srgbClr val="FFFF00"/>
                </a:solidFill>
              </a:rPr>
              <a:t>a</a:t>
            </a:r>
            <a:r>
              <a:rPr lang="en-US" smtClean="0">
                <a:solidFill>
                  <a:srgbClr val="FFFF00"/>
                </a:solidFill>
              </a:rPr>
              <a:t> = </a:t>
            </a:r>
            <a:r>
              <a:rPr lang="en-US" i="1" smtClean="0">
                <a:solidFill>
                  <a:srgbClr val="FFFF00"/>
                </a:solidFill>
              </a:rPr>
              <a:t>r</a:t>
            </a:r>
            <a:r>
              <a:rPr lang="el-GR" i="1" smtClean="0">
                <a:solidFill>
                  <a:srgbClr val="FFFF00"/>
                </a:solidFill>
              </a:rPr>
              <a:t>α</a:t>
            </a:r>
            <a:r>
              <a:rPr lang="en-US" smtClean="0">
                <a:solidFill>
                  <a:srgbClr val="FFFF00"/>
                </a:solidFill>
              </a:rPr>
              <a:t>, </a:t>
            </a:r>
            <a:r>
              <a:rPr lang="el-GR" i="1" smtClean="0">
                <a:solidFill>
                  <a:srgbClr val="FFFF00"/>
                </a:solidFill>
              </a:rPr>
              <a:t>τ</a:t>
            </a:r>
            <a:r>
              <a:rPr lang="en-US" smtClean="0">
                <a:solidFill>
                  <a:srgbClr val="FFFF00"/>
                </a:solidFill>
              </a:rPr>
              <a:t> = </a:t>
            </a:r>
            <a:r>
              <a:rPr lang="en-US" i="1" smtClean="0">
                <a:solidFill>
                  <a:srgbClr val="FFFF00"/>
                </a:solidFill>
              </a:rPr>
              <a:t>rF</a:t>
            </a:r>
            <a:r>
              <a:rPr lang="en-US" smtClean="0">
                <a:solidFill>
                  <a:srgbClr val="FFFF00"/>
                </a:solidFill>
              </a:rPr>
              <a:t>.</a:t>
            </a:r>
          </a:p>
          <a:p>
            <a:r>
              <a:rPr lang="en-US" smtClean="0"/>
              <a:t>Therefore </a:t>
            </a:r>
            <a:r>
              <a:rPr lang="en-US" i="1" smtClean="0"/>
              <a:t>F</a:t>
            </a:r>
            <a:r>
              <a:rPr lang="en-US" smtClean="0"/>
              <a:t> = </a:t>
            </a:r>
            <a:r>
              <a:rPr lang="en-US" i="1" smtClean="0"/>
              <a:t>ma</a:t>
            </a:r>
            <a:r>
              <a:rPr lang="en-US" smtClean="0"/>
              <a:t> becomes</a:t>
            </a:r>
          </a:p>
          <a:p>
            <a:pPr>
              <a:buNone/>
            </a:pPr>
            <a:r>
              <a:rPr lang="en-US" sz="3200" i="1" smtClean="0"/>
              <a:t>		</a:t>
            </a:r>
            <a:r>
              <a:rPr lang="en-US" sz="3200" i="1" smtClean="0">
                <a:solidFill>
                  <a:srgbClr val="FFFF00"/>
                </a:solidFill>
              </a:rPr>
              <a:t>    </a:t>
            </a:r>
            <a:r>
              <a:rPr lang="el-GR" sz="3200" i="1" smtClean="0">
                <a:solidFill>
                  <a:srgbClr val="FFFF00"/>
                </a:solidFill>
              </a:rPr>
              <a:t>τ</a:t>
            </a:r>
            <a:r>
              <a:rPr lang="en-US" sz="3200" smtClean="0">
                <a:solidFill>
                  <a:srgbClr val="FFFF00"/>
                </a:solidFill>
              </a:rPr>
              <a:t> = </a:t>
            </a:r>
            <a:r>
              <a:rPr lang="en-US" sz="3200" i="1" smtClean="0">
                <a:solidFill>
                  <a:srgbClr val="FFFF00"/>
                </a:solidFill>
              </a:rPr>
              <a:t>mr</a:t>
            </a:r>
            <a:r>
              <a:rPr lang="en-US" sz="3200" baseline="30000" smtClean="0">
                <a:solidFill>
                  <a:srgbClr val="FFFF00"/>
                </a:solidFill>
              </a:rPr>
              <a:t>2</a:t>
            </a:r>
            <a:r>
              <a:rPr lang="el-GR" sz="3200" i="1" smtClean="0">
                <a:solidFill>
                  <a:srgbClr val="FFFF00"/>
                </a:solidFill>
              </a:rPr>
              <a:t>α</a:t>
            </a:r>
            <a:endParaRPr lang="en-US" sz="3200" i="1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600200"/>
            <a:ext cx="3581400" cy="4525963"/>
          </a:xfrm>
        </p:spPr>
        <p:txBody>
          <a:bodyPr/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Vhas zero 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5867400" y="2439474"/>
            <a:ext cx="2668074" cy="2550809"/>
            <a:chOff x="5867400" y="2439474"/>
            <a:chExt cx="2668074" cy="2550809"/>
          </a:xfrm>
        </p:grpSpPr>
        <p:grpSp>
          <p:nvGrpSpPr>
            <p:cNvPr id="7" name="Group 6"/>
            <p:cNvGrpSpPr/>
            <p:nvPr/>
          </p:nvGrpSpPr>
          <p:grpSpPr>
            <a:xfrm>
              <a:off x="5867400" y="2439474"/>
              <a:ext cx="1981200" cy="1981200"/>
              <a:chOff x="5867400" y="2439474"/>
              <a:chExt cx="1981200" cy="1981200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5867400" y="2439474"/>
                <a:ext cx="1981200" cy="19812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6769995" y="3340995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" name="Oval 7"/>
            <p:cNvSpPr/>
            <p:nvPr/>
          </p:nvSpPr>
          <p:spPr>
            <a:xfrm>
              <a:off x="7620000" y="3200400"/>
              <a:ext cx="444321" cy="444321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rot="5400000" flipH="1" flipV="1">
              <a:off x="7174605" y="4303689"/>
              <a:ext cx="137160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6845121" y="3414533"/>
              <a:ext cx="990600" cy="1588"/>
            </a:xfrm>
            <a:prstGeom prst="straightConnector1">
              <a:avLst/>
            </a:prstGeom>
            <a:ln w="28575">
              <a:solidFill>
                <a:schemeClr val="tx2">
                  <a:lumMod val="10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7849674" y="4343400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>
                  <a:solidFill>
                    <a:srgbClr val="FF0000"/>
                  </a:solidFill>
                </a:rPr>
                <a:t>F</a:t>
              </a:r>
              <a:endParaRPr lang="en-US" sz="2000" i="1">
                <a:solidFill>
                  <a:srgbClr val="FF0000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150995" y="3079332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>
                  <a:solidFill>
                    <a:srgbClr val="000000"/>
                  </a:solidFill>
                </a:rPr>
                <a:t>r</a:t>
              </a:r>
              <a:endParaRPr lang="en-US" sz="2000" i="1">
                <a:solidFill>
                  <a:srgbClr val="000000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324600" y="2590800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smtClean="0">
                  <a:solidFill>
                    <a:schemeClr val="bg1">
                      <a:lumMod val="50000"/>
                    </a:schemeClr>
                  </a:solidFill>
                </a:rPr>
                <a:t>Light disk</a:t>
              </a:r>
              <a:endParaRPr lang="en-US" i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698348" y="3200400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m</a:t>
              </a:r>
              <a:endParaRPr lang="en-US" sz="2000" i="1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223716" y="3200400"/>
              <a:ext cx="7104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smtClean="0">
                  <a:solidFill>
                    <a:schemeClr val="bg1">
                      <a:lumMod val="50000"/>
                    </a:schemeClr>
                  </a:solidFill>
                </a:rPr>
                <a:t>axle</a:t>
              </a:r>
              <a:endParaRPr lang="en-US" i="1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1" name="Rectangle 20"/>
          <p:cNvSpPr/>
          <p:nvPr/>
        </p:nvSpPr>
        <p:spPr>
          <a:xfrm>
            <a:off x="1600200" y="5651679"/>
            <a:ext cx="1905000" cy="6858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95400"/>
          </a:xfrm>
        </p:spPr>
        <p:txBody>
          <a:bodyPr>
            <a:noAutofit/>
          </a:bodyPr>
          <a:lstStyle/>
          <a:p>
            <a:r>
              <a:rPr lang="en-US" sz="3600" smtClean="0">
                <a:solidFill>
                  <a:srgbClr val="FFFF00"/>
                </a:solidFill>
              </a:rPr>
              <a:t>Kinds of Equilibrium</a:t>
            </a:r>
            <a:endParaRPr lang="en-US" sz="360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105400" cy="5105400"/>
          </a:xfrm>
        </p:spPr>
        <p:txBody>
          <a:bodyPr>
            <a:normAutofit/>
          </a:bodyPr>
          <a:lstStyle/>
          <a:p>
            <a:r>
              <a:rPr lang="en-US" sz="2400" smtClean="0">
                <a:solidFill>
                  <a:schemeClr val="bg1"/>
                </a:solidFill>
              </a:rPr>
              <a:t>Suppose now the light disk is in a vertical plane, free to rotate about a horizontal axis.</a:t>
            </a:r>
          </a:p>
          <a:p>
            <a:r>
              <a:rPr lang="en-US" sz="2400" smtClean="0">
                <a:solidFill>
                  <a:schemeClr val="bg1"/>
                </a:solidFill>
              </a:rPr>
              <a:t>If the </a:t>
            </a:r>
            <a:r>
              <a:rPr lang="en-US" sz="2400" smtClean="0">
                <a:solidFill>
                  <a:srgbClr val="FF0000"/>
                </a:solidFill>
              </a:rPr>
              <a:t>red mass</a:t>
            </a:r>
            <a:r>
              <a:rPr lang="en-US" sz="2400" smtClean="0">
                <a:solidFill>
                  <a:schemeClr val="bg1"/>
                </a:solidFill>
              </a:rPr>
              <a:t> is </a:t>
            </a:r>
            <a:r>
              <a:rPr lang="en-US" sz="2400" smtClean="0">
                <a:solidFill>
                  <a:srgbClr val="FFFF00"/>
                </a:solidFill>
              </a:rPr>
              <a:t>at rest at the lowest point</a:t>
            </a:r>
            <a:r>
              <a:rPr lang="en-US" sz="2400" smtClean="0">
                <a:solidFill>
                  <a:schemeClr val="bg1"/>
                </a:solidFill>
              </a:rPr>
              <a:t>, and is then displaced slightly, the torque from the gravitational force </a:t>
            </a:r>
            <a:r>
              <a:rPr lang="en-US" sz="2400" i="1" smtClean="0">
                <a:solidFill>
                  <a:schemeClr val="bg1"/>
                </a:solidFill>
              </a:rPr>
              <a:t>mg</a:t>
            </a:r>
            <a:r>
              <a:rPr lang="en-US" sz="2400" smtClean="0">
                <a:solidFill>
                  <a:schemeClr val="bg1"/>
                </a:solidFill>
              </a:rPr>
              <a:t> will pull it back towards the center.  This is called </a:t>
            </a:r>
            <a:r>
              <a:rPr lang="en-US" sz="2400" smtClean="0">
                <a:solidFill>
                  <a:srgbClr val="FFFF00"/>
                </a:solidFill>
              </a:rPr>
              <a:t>stable equilibrium</a:t>
            </a:r>
            <a:r>
              <a:rPr lang="en-US" sz="2400" smtClean="0">
                <a:solidFill>
                  <a:schemeClr val="bg1"/>
                </a:solidFill>
              </a:rPr>
              <a:t>.</a:t>
            </a:r>
          </a:p>
          <a:p>
            <a:r>
              <a:rPr lang="en-US" sz="2400" smtClean="0">
                <a:solidFill>
                  <a:schemeClr val="bg1"/>
                </a:solidFill>
              </a:rPr>
              <a:t>The </a:t>
            </a:r>
            <a:r>
              <a:rPr lang="en-US" sz="2400" smtClean="0">
                <a:solidFill>
                  <a:srgbClr val="FF0000"/>
                </a:solidFill>
              </a:rPr>
              <a:t>red mass </a:t>
            </a:r>
            <a:r>
              <a:rPr lang="en-US" sz="2400" smtClean="0">
                <a:solidFill>
                  <a:schemeClr val="bg1"/>
                </a:solidFill>
              </a:rPr>
              <a:t>can be </a:t>
            </a:r>
            <a:r>
              <a:rPr lang="en-US" sz="2400" smtClean="0">
                <a:solidFill>
                  <a:srgbClr val="FFFF00"/>
                </a:solidFill>
              </a:rPr>
              <a:t>at rest at the topmost point</a:t>
            </a:r>
            <a:r>
              <a:rPr lang="en-US" sz="2400" smtClean="0">
                <a:solidFill>
                  <a:schemeClr val="bg1"/>
                </a:solidFill>
              </a:rPr>
              <a:t>—but this is </a:t>
            </a:r>
            <a:r>
              <a:rPr lang="en-US" sz="2400" i="1" smtClean="0">
                <a:solidFill>
                  <a:srgbClr val="FFFF00"/>
                </a:solidFill>
              </a:rPr>
              <a:t>unstable</a:t>
            </a:r>
            <a:r>
              <a:rPr lang="en-US" sz="2400" smtClean="0">
                <a:solidFill>
                  <a:srgbClr val="FFFF00"/>
                </a:solidFill>
              </a:rPr>
              <a:t> equilibrium. </a:t>
            </a:r>
          </a:p>
          <a:p>
            <a:r>
              <a:rPr lang="en-US" sz="2400" smtClean="0">
                <a:solidFill>
                  <a:schemeClr val="bg1"/>
                </a:solidFill>
              </a:rPr>
              <a:t>If </a:t>
            </a:r>
            <a:r>
              <a:rPr lang="en-US" sz="2400" i="1" smtClean="0">
                <a:solidFill>
                  <a:schemeClr val="bg1"/>
                </a:solidFill>
              </a:rPr>
              <a:t>g</a:t>
            </a:r>
            <a:r>
              <a:rPr lang="en-US" sz="2400" smtClean="0">
                <a:solidFill>
                  <a:schemeClr val="bg1"/>
                </a:solidFill>
              </a:rPr>
              <a:t> = 0, we have </a:t>
            </a:r>
            <a:r>
              <a:rPr lang="en-US" sz="2400" smtClean="0">
                <a:solidFill>
                  <a:srgbClr val="FFFF00"/>
                </a:solidFill>
              </a:rPr>
              <a:t>neutral equilibrium</a:t>
            </a:r>
            <a:r>
              <a:rPr lang="en-US" sz="2400" smtClean="0">
                <a:solidFill>
                  <a:schemeClr val="bg1"/>
                </a:solidFill>
              </a:rPr>
              <a:t>.</a:t>
            </a:r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600200"/>
            <a:ext cx="3581400" cy="4525963"/>
          </a:xfrm>
        </p:spPr>
        <p:txBody>
          <a:bodyPr/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Vhas zero 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867400" y="2362200"/>
            <a:ext cx="1981200" cy="19812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795753" y="330343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34200" y="4038600"/>
            <a:ext cx="444321" cy="444321"/>
          </a:xfrm>
          <a:prstGeom prst="ellipse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rot="16200000" flipH="1">
            <a:off x="6477794" y="4953280"/>
            <a:ext cx="13716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324600" y="2514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smtClean="0">
                <a:solidFill>
                  <a:schemeClr val="bg1">
                    <a:lumMod val="50000"/>
                  </a:schemeClr>
                </a:solidFill>
              </a:rPr>
              <a:t>Light disk</a:t>
            </a:r>
            <a:endParaRPr lang="en-US" i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46699" y="4834941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mg</a:t>
            </a:r>
            <a:endParaRPr lang="en-US" sz="2000" i="1"/>
          </a:p>
        </p:txBody>
      </p:sp>
      <p:sp>
        <p:nvSpPr>
          <p:cNvPr id="19" name="TextBox 18"/>
          <p:cNvSpPr txBox="1"/>
          <p:nvPr/>
        </p:nvSpPr>
        <p:spPr>
          <a:xfrm>
            <a:off x="6223716" y="3124200"/>
            <a:ext cx="710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smtClean="0">
                <a:solidFill>
                  <a:schemeClr val="bg1">
                    <a:lumMod val="50000"/>
                  </a:schemeClr>
                </a:solidFill>
              </a:rPr>
              <a:t>axle</a:t>
            </a:r>
            <a:endParaRPr lang="en-US" i="1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Newton’s Second Law for Rotations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For the </a:t>
            </a:r>
            <a:r>
              <a:rPr lang="en-US" smtClean="0">
                <a:solidFill>
                  <a:srgbClr val="FFFF00"/>
                </a:solidFill>
              </a:rPr>
              <a:t>special case </a:t>
            </a:r>
            <a:r>
              <a:rPr lang="en-US" smtClean="0"/>
              <a:t>of a mass </a:t>
            </a:r>
            <a:r>
              <a:rPr lang="en-US" i="1" smtClean="0"/>
              <a:t>m</a:t>
            </a:r>
            <a:r>
              <a:rPr lang="en-US" smtClean="0"/>
              <a:t> constrained by a light disk to circle around an axle, the angular acceleration </a:t>
            </a:r>
            <a:r>
              <a:rPr lang="el-GR" i="1" smtClean="0"/>
              <a:t>α</a:t>
            </a:r>
            <a:r>
              <a:rPr lang="en-US" smtClean="0"/>
              <a:t> is proportional to the torque </a:t>
            </a:r>
            <a:r>
              <a:rPr lang="el-GR" i="1" smtClean="0"/>
              <a:t>τ</a:t>
            </a:r>
            <a:r>
              <a:rPr lang="en-US" smtClean="0"/>
              <a:t> </a:t>
            </a:r>
            <a:r>
              <a:rPr lang="en-US" smtClean="0">
                <a:solidFill>
                  <a:srgbClr val="FFFF00"/>
                </a:solidFill>
              </a:rPr>
              <a:t>exactly</a:t>
            </a:r>
            <a:r>
              <a:rPr lang="en-US" smtClean="0"/>
              <a:t> as in the linear case  the acceleration </a:t>
            </a:r>
            <a:r>
              <a:rPr lang="en-US" i="1" smtClean="0"/>
              <a:t>a</a:t>
            </a:r>
            <a:r>
              <a:rPr lang="en-US" smtClean="0"/>
              <a:t> is proportional to the force </a:t>
            </a:r>
            <a:r>
              <a:rPr lang="en-US" i="1" smtClean="0"/>
              <a:t>F</a:t>
            </a:r>
            <a:r>
              <a:rPr lang="en-US" smtClean="0"/>
              <a:t>.</a:t>
            </a:r>
          </a:p>
          <a:p>
            <a:pPr>
              <a:buNone/>
            </a:pPr>
            <a:r>
              <a:rPr lang="en-US" smtClean="0"/>
              <a:t> </a:t>
            </a:r>
          </a:p>
          <a:p>
            <a:r>
              <a:rPr lang="en-US" smtClean="0"/>
              <a:t>The angular equivalent of inertial mass </a:t>
            </a:r>
            <a:r>
              <a:rPr lang="en-US" i="1" smtClean="0"/>
              <a:t>m</a:t>
            </a:r>
            <a:r>
              <a:rPr lang="en-US" smtClean="0"/>
              <a:t> is the </a:t>
            </a:r>
            <a:r>
              <a:rPr lang="en-US" smtClean="0">
                <a:solidFill>
                  <a:srgbClr val="FFFF00"/>
                </a:solidFill>
              </a:rPr>
              <a:t>moment of inertia </a:t>
            </a:r>
            <a:r>
              <a:rPr lang="en-US" i="1" smtClean="0">
                <a:solidFill>
                  <a:srgbClr val="FFFF00"/>
                </a:solidFill>
              </a:rPr>
              <a:t>mr</a:t>
            </a:r>
            <a:r>
              <a:rPr lang="en-US" baseline="30000" smtClean="0">
                <a:solidFill>
                  <a:srgbClr val="FFFF00"/>
                </a:solidFill>
              </a:rPr>
              <a:t>2</a:t>
            </a:r>
            <a:r>
              <a:rPr lang="en-US" smtClean="0"/>
              <a:t>. 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55052" y="4722251"/>
            <a:ext cx="7924800" cy="125783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More Complicated Rotating Bodies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029200" cy="5029200"/>
          </a:xfrm>
        </p:spPr>
        <p:txBody>
          <a:bodyPr/>
          <a:lstStyle/>
          <a:p>
            <a:r>
              <a:rPr lang="en-US" smtClean="0"/>
              <a:t>Suppose now a light disk has several different masses attached at different places, and various forces act on them. As before, radial components cause no rotation, we have a sum of torques. </a:t>
            </a:r>
          </a:p>
          <a:p>
            <a:r>
              <a:rPr lang="en-US" smtClean="0">
                <a:solidFill>
                  <a:srgbClr val="FFFF00"/>
                </a:solidFill>
              </a:rPr>
              <a:t>BUT the rigid disk will cause a force on one mass to cause a torque on all the others!  How do we handle </a:t>
            </a:r>
            <a:r>
              <a:rPr lang="en-US" i="1" smtClean="0">
                <a:solidFill>
                  <a:srgbClr val="FFFF00"/>
                </a:solidFill>
              </a:rPr>
              <a:t>that</a:t>
            </a:r>
            <a:r>
              <a:rPr lang="en-US" smtClean="0">
                <a:solidFill>
                  <a:srgbClr val="FFFF00"/>
                </a:solidFill>
              </a:rPr>
              <a:t>?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600200"/>
            <a:ext cx="3352800" cy="4525963"/>
          </a:xfrm>
        </p:spPr>
        <p:txBody>
          <a:bodyPr/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en-US" smtClean="0"/>
              <a:t> </a:t>
            </a: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849674" y="434340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>
                <a:solidFill>
                  <a:srgbClr val="FF0000"/>
                </a:solidFill>
              </a:rPr>
              <a:t>F</a:t>
            </a:r>
            <a:r>
              <a:rPr lang="en-US" sz="2000" baseline="-25000" smtClean="0">
                <a:solidFill>
                  <a:srgbClr val="FF0000"/>
                </a:solidFill>
              </a:rPr>
              <a:t>1</a:t>
            </a:r>
            <a:endParaRPr lang="en-US" sz="2000" baseline="-25000">
              <a:solidFill>
                <a:srgbClr val="FF0000"/>
              </a:solidFill>
            </a:endParaRPr>
          </a:p>
        </p:txBody>
      </p:sp>
      <p:grpSp>
        <p:nvGrpSpPr>
          <p:cNvPr id="5" name="Group 23"/>
          <p:cNvGrpSpPr/>
          <p:nvPr/>
        </p:nvGrpSpPr>
        <p:grpSpPr>
          <a:xfrm>
            <a:off x="5867400" y="2171163"/>
            <a:ext cx="2426595" cy="2819120"/>
            <a:chOff x="5867400" y="2171163"/>
            <a:chExt cx="2426595" cy="2819120"/>
          </a:xfrm>
        </p:grpSpPr>
        <p:grpSp>
          <p:nvGrpSpPr>
            <p:cNvPr id="6" name="Group 6"/>
            <p:cNvGrpSpPr/>
            <p:nvPr/>
          </p:nvGrpSpPr>
          <p:grpSpPr>
            <a:xfrm>
              <a:off x="5867400" y="2439474"/>
              <a:ext cx="1981200" cy="1981200"/>
              <a:chOff x="5867400" y="2439474"/>
              <a:chExt cx="1981200" cy="1981200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5867400" y="2439474"/>
                <a:ext cx="1981200" cy="19812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6769995" y="3340995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Oval 6"/>
            <p:cNvSpPr/>
            <p:nvPr/>
          </p:nvSpPr>
          <p:spPr>
            <a:xfrm>
              <a:off x="7620000" y="3200400"/>
              <a:ext cx="444321" cy="444321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 rot="5400000" flipH="1" flipV="1">
              <a:off x="7174605" y="4303689"/>
              <a:ext cx="137160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6845121" y="3414533"/>
              <a:ext cx="990600" cy="1588"/>
            </a:xfrm>
            <a:prstGeom prst="straightConnector1">
              <a:avLst/>
            </a:prstGeom>
            <a:ln w="28575">
              <a:solidFill>
                <a:schemeClr val="tx2">
                  <a:lumMod val="10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7150995" y="3079332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>
                  <a:solidFill>
                    <a:srgbClr val="000000"/>
                  </a:solidFill>
                </a:rPr>
                <a:t>r</a:t>
              </a:r>
              <a:r>
                <a:rPr lang="en-US" sz="2000" baseline="-25000" smtClean="0">
                  <a:solidFill>
                    <a:srgbClr val="000000"/>
                  </a:solidFill>
                </a:rPr>
                <a:t>1</a:t>
              </a:r>
              <a:endParaRPr lang="en-US" sz="2000" baseline="-25000">
                <a:solidFill>
                  <a:srgbClr val="000000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608195" y="3200400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m</a:t>
              </a:r>
              <a:r>
                <a:rPr lang="en-US" sz="2000" baseline="-25000" smtClean="0"/>
                <a:t>1</a:t>
              </a:r>
              <a:endParaRPr lang="en-US" sz="2000" baseline="-25000"/>
            </a:p>
          </p:txBody>
        </p:sp>
        <p:sp>
          <p:nvSpPr>
            <p:cNvPr id="17" name="Oval 16"/>
            <p:cNvSpPr/>
            <p:nvPr/>
          </p:nvSpPr>
          <p:spPr>
            <a:xfrm>
              <a:off x="6400800" y="2667000"/>
              <a:ext cx="457200" cy="457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6096000" y="3733800"/>
              <a:ext cx="381000" cy="381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7010400" y="3657600"/>
              <a:ext cx="304800" cy="3048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388995" y="2667000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m</a:t>
              </a:r>
              <a:r>
                <a:rPr lang="en-US" sz="2000" baseline="-25000" smtClean="0"/>
                <a:t>2</a:t>
              </a:r>
              <a:endParaRPr lang="en-US" sz="2000" baseline="-2500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178901" y="2171163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>
                  <a:solidFill>
                    <a:srgbClr val="FF0000"/>
                  </a:solidFill>
                </a:rPr>
                <a:t>F</a:t>
              </a:r>
              <a:r>
                <a:rPr lang="en-US" sz="2000" baseline="-25000" smtClean="0">
                  <a:solidFill>
                    <a:srgbClr val="FF0000"/>
                  </a:solidFill>
                </a:rPr>
                <a:t>2</a:t>
              </a:r>
              <a:endParaRPr lang="en-US" sz="2000" baseline="-25000">
                <a:solidFill>
                  <a:srgbClr val="FF0000"/>
                </a:solidFill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rot="-1200000" flipH="1" flipV="1">
              <a:off x="6827780" y="2659734"/>
              <a:ext cx="83820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solidFill>
                  <a:srgbClr val="FFFF00"/>
                </a:solidFill>
              </a:rPr>
              <a:t>Newton’s Third Law for a Rigid Rotating Body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smtClean="0"/>
              <a:t>If a rigid body is made up of many masses </a:t>
            </a:r>
            <a:r>
              <a:rPr lang="en-US" i="1" smtClean="0"/>
              <a:t>m</a:t>
            </a:r>
            <a:r>
              <a:rPr lang="en-US" i="1" baseline="-25000" smtClean="0"/>
              <a:t>i</a:t>
            </a:r>
            <a:r>
              <a:rPr lang="en-US" smtClean="0"/>
              <a:t> connected by rigid rods, the force exerted along the rod of </a:t>
            </a:r>
            <a:r>
              <a:rPr lang="en-US" i="1" smtClean="0"/>
              <a:t>m</a:t>
            </a:r>
            <a:r>
              <a:rPr lang="en-US" i="1" baseline="-25000" smtClean="0"/>
              <a:t>i</a:t>
            </a:r>
            <a:r>
              <a:rPr lang="en-US" smtClean="0"/>
              <a:t> on </a:t>
            </a:r>
            <a:r>
              <a:rPr lang="en-US" i="1" smtClean="0"/>
              <a:t>m</a:t>
            </a:r>
            <a:r>
              <a:rPr lang="en-US" i="1" baseline="-25000" smtClean="0"/>
              <a:t>j</a:t>
            </a:r>
            <a:r>
              <a:rPr lang="en-US" smtClean="0"/>
              <a:t> is equal in magnitude and opposite in direction to that of </a:t>
            </a:r>
            <a:r>
              <a:rPr lang="en-US" i="1" smtClean="0"/>
              <a:t>m</a:t>
            </a:r>
            <a:r>
              <a:rPr lang="en-US" i="1" baseline="-25000" smtClean="0"/>
              <a:t>j</a:t>
            </a:r>
            <a:r>
              <a:rPr lang="en-US" i="1" smtClean="0"/>
              <a:t> </a:t>
            </a:r>
            <a:r>
              <a:rPr lang="en-US" smtClean="0"/>
              <a:t>on </a:t>
            </a:r>
            <a:r>
              <a:rPr lang="en-US" i="1" smtClean="0"/>
              <a:t>m</a:t>
            </a:r>
            <a:r>
              <a:rPr lang="en-US" i="1" baseline="-25000" smtClean="0"/>
              <a:t>i</a:t>
            </a:r>
            <a:r>
              <a:rPr lang="en-US" smtClean="0"/>
              <a:t>, therefore </a:t>
            </a:r>
            <a:r>
              <a:rPr lang="en-US" smtClean="0">
                <a:solidFill>
                  <a:srgbClr val="FFFF00"/>
                </a:solidFill>
              </a:rPr>
              <a:t>the internal torques come in equal and opposite pairs, and therefore cannot contribute to the angular acceleration</a:t>
            </a:r>
            <a:r>
              <a:rPr lang="en-US" smtClean="0"/>
              <a:t>.</a:t>
            </a:r>
          </a:p>
          <a:p>
            <a:r>
              <a:rPr lang="en-US" smtClean="0"/>
              <a:t>It follows that the angular acceleration is generated by the sum of the </a:t>
            </a:r>
            <a:r>
              <a:rPr lang="en-US" smtClean="0">
                <a:solidFill>
                  <a:srgbClr val="FFFF00"/>
                </a:solidFill>
              </a:rPr>
              <a:t>external</a:t>
            </a:r>
            <a:r>
              <a:rPr lang="en-US" smtClean="0"/>
              <a:t> torques. </a:t>
            </a:r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Moment of Inertia of a Solid Body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953000" cy="5257800"/>
          </a:xfrm>
        </p:spPr>
        <p:txBody>
          <a:bodyPr>
            <a:normAutofit lnSpcReduction="10000"/>
          </a:bodyPr>
          <a:lstStyle/>
          <a:p>
            <a:r>
              <a:rPr lang="en-US" sz="2400" smtClean="0"/>
              <a:t>Consider a flat square plate rotating about a perpendicular axis with angular acceleration </a:t>
            </a:r>
            <a:r>
              <a:rPr lang="el-GR" sz="2400" i="1" smtClean="0"/>
              <a:t>α</a:t>
            </a:r>
            <a:r>
              <a:rPr lang="en-US" sz="2400" smtClean="0"/>
              <a:t>.  One small part of it, </a:t>
            </a:r>
            <a:r>
              <a:rPr lang="el-GR" sz="2400" smtClean="0"/>
              <a:t>Δ</a:t>
            </a:r>
            <a:r>
              <a:rPr lang="en-US" sz="2400" i="1" smtClean="0"/>
              <a:t>m</a:t>
            </a:r>
            <a:r>
              <a:rPr lang="en-US" sz="2400" i="1" baseline="-25000" smtClean="0"/>
              <a:t>i</a:t>
            </a:r>
            <a:r>
              <a:rPr lang="en-US" sz="2400" smtClean="0"/>
              <a:t>, distance </a:t>
            </a:r>
            <a:r>
              <a:rPr lang="en-US" sz="2400" i="1" smtClean="0"/>
              <a:t>r</a:t>
            </a:r>
            <a:r>
              <a:rPr lang="en-US" sz="2400" i="1" baseline="-25000" smtClean="0"/>
              <a:t>i</a:t>
            </a:r>
            <a:r>
              <a:rPr lang="en-US" sz="2400" smtClean="0"/>
              <a:t> from the axle, has equation of motion</a:t>
            </a:r>
          </a:p>
          <a:p>
            <a:endParaRPr lang="en-US" sz="2400" smtClean="0"/>
          </a:p>
          <a:p>
            <a:r>
              <a:rPr lang="en-US" sz="2400" smtClean="0"/>
              <a:t>Adding contributions from all parts of the wheel</a:t>
            </a:r>
          </a:p>
          <a:p>
            <a:endParaRPr lang="en-US" sz="2400" smtClean="0"/>
          </a:p>
          <a:p>
            <a:endParaRPr lang="en-US" sz="2400" smtClean="0"/>
          </a:p>
          <a:p>
            <a:endParaRPr lang="en-US" sz="2400" smtClean="0"/>
          </a:p>
          <a:p>
            <a:r>
              <a:rPr lang="en-US" i="1" smtClean="0"/>
              <a:t>I</a:t>
            </a:r>
            <a:r>
              <a:rPr lang="en-US" smtClean="0"/>
              <a:t>  is the </a:t>
            </a:r>
            <a:r>
              <a:rPr lang="en-US" smtClean="0">
                <a:solidFill>
                  <a:srgbClr val="FFFF00"/>
                </a:solidFill>
              </a:rPr>
              <a:t>Moment of Inertia.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8800" y="1600200"/>
            <a:ext cx="3124200" cy="4525963"/>
          </a:xfrm>
        </p:spPr>
        <p:txBody>
          <a:bodyPr>
            <a:normAutofit lnSpcReduction="10000"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Z</a:t>
            </a:r>
            <a:r>
              <a:rPr lang="en-US" smtClean="0"/>
              <a:t> </a:t>
            </a: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376116" y="2514600"/>
            <a:ext cx="1828800" cy="1828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96200" y="3124200"/>
            <a:ext cx="152400" cy="152400"/>
          </a:xfrm>
          <a:prstGeom prst="rect">
            <a:avLst/>
          </a:prstGeom>
          <a:solidFill>
            <a:srgbClr val="FF9900"/>
          </a:solidFill>
          <a:ln w="952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200363" y="3302358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103312" y="3352800"/>
          <a:ext cx="3621088" cy="533400"/>
        </p:xfrm>
        <a:graphic>
          <a:graphicData uri="http://schemas.openxmlformats.org/presentationml/2006/ole">
            <p:oleObj spid="_x0000_s115714" name="Equation" r:id="rId4" imgW="2844720" imgH="419040" progId="Equation.DSMT4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506237" y="3174642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smtClean="0">
                <a:solidFill>
                  <a:srgbClr val="000000"/>
                </a:solidFill>
              </a:rPr>
              <a:t>Δ</a:t>
            </a:r>
            <a:r>
              <a:rPr lang="en-US" sz="2000" i="1" smtClean="0">
                <a:solidFill>
                  <a:srgbClr val="000000"/>
                </a:solidFill>
              </a:rPr>
              <a:t>m</a:t>
            </a:r>
            <a:r>
              <a:rPr lang="en-US" sz="2000" i="1" baseline="-25000" smtClean="0">
                <a:solidFill>
                  <a:srgbClr val="000000"/>
                </a:solidFill>
              </a:rPr>
              <a:t>i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1" name="Arc 10"/>
          <p:cNvSpPr/>
          <p:nvPr/>
        </p:nvSpPr>
        <p:spPr>
          <a:xfrm rot="14435223">
            <a:off x="6767730" y="2990506"/>
            <a:ext cx="1018643" cy="912912"/>
          </a:xfrm>
          <a:prstGeom prst="arc">
            <a:avLst>
              <a:gd name="adj1" fmla="val 11294701"/>
              <a:gd name="adj2" fmla="val 0"/>
            </a:avLst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rot="514786" flipV="1">
            <a:off x="7409320" y="3881857"/>
            <a:ext cx="104679" cy="6204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131" name="Object 3"/>
          <p:cNvGraphicFramePr>
            <a:graphicFrameLocks noChangeAspect="1"/>
          </p:cNvGraphicFramePr>
          <p:nvPr/>
        </p:nvGraphicFramePr>
        <p:xfrm>
          <a:off x="457200" y="4648200"/>
          <a:ext cx="4914900" cy="1066800"/>
        </p:xfrm>
        <a:graphic>
          <a:graphicData uri="http://schemas.openxmlformats.org/presentationml/2006/ole">
            <p:oleObj spid="_x0000_s115715" name="Equation" r:id="rId5" imgW="3860640" imgH="838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Arcs Subtending Angles: the Radian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447800"/>
            <a:ext cx="4495800" cy="5105400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It’s 360° all the way round the circle, that’s 60° from each of the equilateral triangles.</a:t>
            </a:r>
          </a:p>
          <a:p>
            <a:r>
              <a:rPr lang="en-US" smtClean="0"/>
              <a:t>We say that the </a:t>
            </a:r>
            <a:r>
              <a:rPr lang="en-US" smtClean="0">
                <a:solidFill>
                  <a:srgbClr val="00B050"/>
                </a:solidFill>
              </a:rPr>
              <a:t>arc</a:t>
            </a:r>
            <a:r>
              <a:rPr lang="en-US" smtClean="0"/>
              <a:t> of circle between </a:t>
            </a:r>
            <a:r>
              <a:rPr lang="en-US" i="1" smtClean="0"/>
              <a:t>A</a:t>
            </a:r>
            <a:r>
              <a:rPr lang="en-US" smtClean="0"/>
              <a:t> and </a:t>
            </a:r>
            <a:r>
              <a:rPr lang="en-US" i="1" smtClean="0"/>
              <a:t>B</a:t>
            </a:r>
            <a:r>
              <a:rPr lang="en-US" smtClean="0"/>
              <a:t> </a:t>
            </a:r>
            <a:r>
              <a:rPr lang="en-US" smtClean="0">
                <a:solidFill>
                  <a:srgbClr val="00B050"/>
                </a:solidFill>
              </a:rPr>
              <a:t>“subtends” an angle of 60° </a:t>
            </a:r>
            <a:r>
              <a:rPr lang="en-US" smtClean="0"/>
              <a:t>at the center of the circle.</a:t>
            </a:r>
          </a:p>
          <a:p>
            <a:r>
              <a:rPr lang="en-US" smtClean="0">
                <a:solidFill>
                  <a:srgbClr val="FFFF00"/>
                </a:solidFill>
              </a:rPr>
              <a:t>One  </a:t>
            </a:r>
            <a:r>
              <a:rPr lang="en-US" u="sng" smtClean="0">
                <a:solidFill>
                  <a:srgbClr val="FFFF00"/>
                </a:solidFill>
              </a:rPr>
              <a:t>radian</a:t>
            </a:r>
            <a:r>
              <a:rPr lang="en-US" smtClean="0">
                <a:solidFill>
                  <a:srgbClr val="FFFF00"/>
                </a:solidFill>
              </a:rPr>
              <a:t> is defined as the </a:t>
            </a:r>
            <a:r>
              <a:rPr lang="en-US" u="sng" smtClean="0">
                <a:solidFill>
                  <a:srgbClr val="FFFF00"/>
                </a:solidFill>
              </a:rPr>
              <a:t>angle</a:t>
            </a:r>
            <a:r>
              <a:rPr lang="en-US" smtClean="0">
                <a:solidFill>
                  <a:srgbClr val="FFFF00"/>
                </a:solidFill>
              </a:rPr>
              <a:t> subtended by an arc equal in length to the radius of the circle.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5105400" y="2019837"/>
            <a:ext cx="3697300" cy="3787299"/>
            <a:chOff x="5105400" y="2019837"/>
            <a:chExt cx="3697300" cy="3787299"/>
          </a:xfrm>
        </p:grpSpPr>
        <p:grpSp>
          <p:nvGrpSpPr>
            <p:cNvPr id="6" name="Group 14"/>
            <p:cNvGrpSpPr/>
            <p:nvPr/>
          </p:nvGrpSpPr>
          <p:grpSpPr>
            <a:xfrm>
              <a:off x="5105400" y="2133600"/>
              <a:ext cx="3673536" cy="3673536"/>
              <a:chOff x="5105400" y="2133600"/>
              <a:chExt cx="3673536" cy="3673536"/>
            </a:xfrm>
          </p:grpSpPr>
          <p:sp>
            <p:nvSpPr>
              <p:cNvPr id="13" name="Oval 12"/>
              <p:cNvSpPr/>
              <p:nvPr/>
            </p:nvSpPr>
            <p:spPr>
              <a:xfrm>
                <a:off x="5105400" y="2133600"/>
                <a:ext cx="3673536" cy="3673536"/>
              </a:xfrm>
              <a:prstGeom prst="ellipse">
                <a:avLst/>
              </a:prstGeom>
              <a:noFill/>
              <a:ln w="381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Hexagon 4"/>
              <p:cNvSpPr/>
              <p:nvPr/>
            </p:nvSpPr>
            <p:spPr>
              <a:xfrm rot="18000000">
                <a:off x="5127024" y="2378136"/>
                <a:ext cx="3657600" cy="3200400"/>
              </a:xfrm>
              <a:prstGeom prst="hexagon">
                <a:avLst>
                  <a:gd name="adj" fmla="val 28330"/>
                  <a:gd name="vf" fmla="val 115470"/>
                </a:avLst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7" name="Straight Connector 16"/>
            <p:cNvCxnSpPr>
              <a:stCxn id="5" idx="5"/>
              <a:endCxn id="5" idx="2"/>
            </p:cNvCxnSpPr>
            <p:nvPr/>
          </p:nvCxnSpPr>
          <p:spPr>
            <a:xfrm rot="10800000" flipH="1" flipV="1">
              <a:off x="6031075" y="2379651"/>
              <a:ext cx="1849498" cy="319737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5" idx="0"/>
              <a:endCxn id="5" idx="3"/>
            </p:cNvCxnSpPr>
            <p:nvPr/>
          </p:nvCxnSpPr>
          <p:spPr>
            <a:xfrm rot="16200000" flipH="1" flipV="1">
              <a:off x="5372037" y="3063936"/>
              <a:ext cx="3167574" cy="1828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5" idx="4"/>
              <a:endCxn id="5" idx="1"/>
            </p:cNvCxnSpPr>
            <p:nvPr/>
          </p:nvCxnSpPr>
          <p:spPr>
            <a:xfrm rot="10800000" flipH="1" flipV="1">
              <a:off x="5108948" y="3976822"/>
              <a:ext cx="3693752" cy="30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809449" y="2019837"/>
              <a:ext cx="838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A</a:t>
              </a:r>
              <a:endParaRPr lang="en-US" sz="2000" i="1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786353" y="2023059"/>
              <a:ext cx="838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B</a:t>
              </a:r>
              <a:endParaRPr lang="en-US" sz="2000" i="1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720627" y="3432222"/>
              <a:ext cx="838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/>
                <a:t>60°</a:t>
              </a:r>
              <a:endParaRPr lang="en-US" sz="2000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Clicker Question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One radian is: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en-US" smtClean="0"/>
              <a:t>60°</a:t>
            </a:r>
          </a:p>
          <a:p>
            <a:pPr marL="514350" indent="-514350">
              <a:buAutoNum type="alphaUcPeriod"/>
            </a:pPr>
            <a:r>
              <a:rPr lang="en-US" smtClean="0"/>
              <a:t>120°</a:t>
            </a:r>
          </a:p>
          <a:p>
            <a:pPr marL="514350" indent="-514350">
              <a:buAutoNum type="alphaUcPeriod"/>
            </a:pPr>
            <a:r>
              <a:rPr lang="en-US" smtClean="0"/>
              <a:t>A bit less that 60°</a:t>
            </a:r>
          </a:p>
          <a:p>
            <a:pPr marL="514350" indent="-514350">
              <a:buAutoNum type="alphaUcPeriod"/>
            </a:pPr>
            <a:r>
              <a:rPr lang="en-US" smtClean="0"/>
              <a:t>A bit more than 60°</a:t>
            </a:r>
          </a:p>
          <a:p>
            <a:pPr marL="514350" indent="-514350">
              <a:buAutoNum type="alphaUcPeriod"/>
            </a:pPr>
            <a:r>
              <a:rPr lang="en-US" smtClean="0"/>
              <a:t>None of the above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Clicker Answer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One radian is: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114800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en-US" smtClean="0"/>
              <a:t>60°</a:t>
            </a:r>
          </a:p>
          <a:p>
            <a:pPr marL="514350" indent="-514350">
              <a:buAutoNum type="alphaUcPeriod"/>
            </a:pPr>
            <a:r>
              <a:rPr lang="en-US" smtClean="0"/>
              <a:t>120°</a:t>
            </a:r>
          </a:p>
          <a:p>
            <a:pPr marL="514350" indent="-514350">
              <a:buAutoNum type="alphaUcPeriod"/>
            </a:pPr>
            <a:r>
              <a:rPr lang="en-US" smtClean="0">
                <a:solidFill>
                  <a:srgbClr val="FFFF00"/>
                </a:solidFill>
              </a:rPr>
              <a:t>A bit less than 60°</a:t>
            </a:r>
          </a:p>
          <a:p>
            <a:pPr marL="514350" indent="-514350">
              <a:buAutoNum type="alphaUcPeriod"/>
            </a:pPr>
            <a:r>
              <a:rPr lang="en-US" smtClean="0"/>
              <a:t>A bit more than 60°</a:t>
            </a:r>
          </a:p>
          <a:p>
            <a:pPr marL="514350" indent="-514350">
              <a:buAutoNum type="alphaUcPeriod"/>
            </a:pPr>
            <a:r>
              <a:rPr lang="en-US" smtClean="0"/>
              <a:t>None of the above</a:t>
            </a:r>
            <a:endParaRPr lang="en-US"/>
          </a:p>
        </p:txBody>
      </p:sp>
      <p:cxnSp>
        <p:nvCxnSpPr>
          <p:cNvPr id="5" name="Straight Arrow Connector 4"/>
          <p:cNvCxnSpPr>
            <a:stCxn id="6" idx="0"/>
          </p:cNvCxnSpPr>
          <p:nvPr/>
        </p:nvCxnSpPr>
        <p:spPr>
          <a:xfrm rot="16200000" flipV="1">
            <a:off x="4953000" y="2895600"/>
            <a:ext cx="1066800" cy="228600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257800" y="4572000"/>
            <a:ext cx="2743200" cy="20313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The </a:t>
            </a:r>
            <a:r>
              <a:rPr lang="en-US" smtClean="0">
                <a:solidFill>
                  <a:srgbClr val="FF0000"/>
                </a:solidFill>
              </a:rPr>
              <a:t>straight line </a:t>
            </a:r>
            <a:r>
              <a:rPr lang="en-US" smtClean="0"/>
              <a:t>distance from </a:t>
            </a:r>
            <a:r>
              <a:rPr lang="en-US" i="1" smtClean="0"/>
              <a:t>A</a:t>
            </a:r>
            <a:r>
              <a:rPr lang="en-US" smtClean="0"/>
              <a:t> to </a:t>
            </a:r>
            <a:r>
              <a:rPr lang="en-US" i="1" smtClean="0"/>
              <a:t>B</a:t>
            </a:r>
            <a:r>
              <a:rPr lang="en-US" smtClean="0"/>
              <a:t> is one side of an equilateral triangle, exactly one radius, the </a:t>
            </a:r>
            <a:r>
              <a:rPr lang="en-US" smtClean="0">
                <a:solidFill>
                  <a:srgbClr val="00B050"/>
                </a:solidFill>
              </a:rPr>
              <a:t>arc</a:t>
            </a:r>
            <a:r>
              <a:rPr lang="en-US" smtClean="0"/>
              <a:t> from </a:t>
            </a:r>
            <a:r>
              <a:rPr lang="en-US" i="1" smtClean="0"/>
              <a:t>A</a:t>
            </a:r>
            <a:r>
              <a:rPr lang="en-US" smtClean="0"/>
              <a:t> to </a:t>
            </a:r>
            <a:r>
              <a:rPr lang="en-US" i="1" smtClean="0"/>
              <a:t>B</a:t>
            </a:r>
            <a:r>
              <a:rPr lang="en-US" smtClean="0"/>
              <a:t> is a bit further—so 60° is a little </a:t>
            </a:r>
            <a:r>
              <a:rPr lang="en-US" i="1" smtClean="0"/>
              <a:t>more</a:t>
            </a:r>
            <a:r>
              <a:rPr lang="en-US" smtClean="0"/>
              <a:t> than one radian.</a:t>
            </a:r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6248400" y="1205247"/>
            <a:ext cx="2554300" cy="2718516"/>
            <a:chOff x="6248400" y="1205247"/>
            <a:chExt cx="2554300" cy="2718516"/>
          </a:xfrm>
        </p:grpSpPr>
        <p:grpSp>
          <p:nvGrpSpPr>
            <p:cNvPr id="9" name="Group 14"/>
            <p:cNvGrpSpPr/>
            <p:nvPr/>
          </p:nvGrpSpPr>
          <p:grpSpPr>
            <a:xfrm>
              <a:off x="6248400" y="1374351"/>
              <a:ext cx="2537883" cy="2549412"/>
              <a:chOff x="5105400" y="2133600"/>
              <a:chExt cx="3673536" cy="3673536"/>
            </a:xfrm>
          </p:grpSpPr>
          <p:sp>
            <p:nvSpPr>
              <p:cNvPr id="16" name="Oval 15"/>
              <p:cNvSpPr/>
              <p:nvPr/>
            </p:nvSpPr>
            <p:spPr>
              <a:xfrm>
                <a:off x="5105400" y="2133600"/>
                <a:ext cx="3673536" cy="3673536"/>
              </a:xfrm>
              <a:prstGeom prst="ellipse">
                <a:avLst/>
              </a:prstGeom>
              <a:noFill/>
              <a:ln w="381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Hexagon 16"/>
              <p:cNvSpPr/>
              <p:nvPr/>
            </p:nvSpPr>
            <p:spPr>
              <a:xfrm rot="18000000">
                <a:off x="5127024" y="2378136"/>
                <a:ext cx="3657600" cy="3200400"/>
              </a:xfrm>
              <a:prstGeom prst="hexagon">
                <a:avLst>
                  <a:gd name="adj" fmla="val 28330"/>
                  <a:gd name="vf" fmla="val 115470"/>
                </a:avLst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0" name="Straight Connector 9"/>
            <p:cNvCxnSpPr>
              <a:stCxn id="17" idx="5"/>
              <a:endCxn id="17" idx="2"/>
            </p:cNvCxnSpPr>
            <p:nvPr/>
          </p:nvCxnSpPr>
          <p:spPr>
            <a:xfrm rot="10800000" flipH="1" flipV="1">
              <a:off x="6887908" y="1545109"/>
              <a:ext cx="1277736" cy="22189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17" idx="0"/>
              <a:endCxn id="17" idx="3"/>
            </p:cNvCxnSpPr>
            <p:nvPr/>
          </p:nvCxnSpPr>
          <p:spPr>
            <a:xfrm rot="16200000" flipH="1" flipV="1">
              <a:off x="6427637" y="2022868"/>
              <a:ext cx="2198278" cy="12634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17" idx="4"/>
              <a:endCxn id="17" idx="1"/>
            </p:cNvCxnSpPr>
            <p:nvPr/>
          </p:nvCxnSpPr>
          <p:spPr>
            <a:xfrm rot="10800000" flipH="1" flipV="1">
              <a:off x="6250851" y="2653536"/>
              <a:ext cx="2551849" cy="21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6696159" y="1205247"/>
              <a:ext cx="579075" cy="2776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A</a:t>
              </a:r>
              <a:endParaRPr lang="en-US" sz="2000" i="1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126309" y="1207483"/>
              <a:ext cx="579075" cy="2776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B</a:t>
              </a:r>
              <a:endParaRPr lang="en-US" sz="2000" i="1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299893" y="2146797"/>
              <a:ext cx="579075" cy="2776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/>
                <a:t>60°</a:t>
              </a:r>
              <a:endParaRPr lang="en-US" sz="2000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Full Circle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 smtClean="0"/>
              <a:t>For a circular path of radius </a:t>
            </a:r>
            <a:r>
              <a:rPr lang="en-US" i="1" smtClean="0"/>
              <a:t>r</a:t>
            </a:r>
            <a:r>
              <a:rPr lang="en-US" smtClean="0"/>
              <a:t>, if you walk         </a:t>
            </a:r>
            <a:r>
              <a:rPr lang="en-US" smtClean="0">
                <a:solidFill>
                  <a:srgbClr val="FFFF00"/>
                </a:solidFill>
              </a:rPr>
              <a:t>a distance </a:t>
            </a:r>
            <a:r>
              <a:rPr lang="en-US" i="1" smtClean="0">
                <a:solidFill>
                  <a:srgbClr val="FFFF00"/>
                </a:solidFill>
              </a:rPr>
              <a:t>r</a:t>
            </a:r>
            <a:r>
              <a:rPr lang="en-US" smtClean="0">
                <a:solidFill>
                  <a:srgbClr val="FFFF00"/>
                </a:solidFill>
              </a:rPr>
              <a:t> along the path</a:t>
            </a:r>
            <a:r>
              <a:rPr lang="en-US" smtClean="0"/>
              <a:t>, you have gone around </a:t>
            </a:r>
            <a:r>
              <a:rPr lang="en-US" smtClean="0">
                <a:solidFill>
                  <a:srgbClr val="FFFF00"/>
                </a:solidFill>
              </a:rPr>
              <a:t>an angle of one radian </a:t>
            </a:r>
            <a:r>
              <a:rPr lang="en-US" smtClean="0"/>
              <a:t>relative to the center.</a:t>
            </a:r>
          </a:p>
          <a:p>
            <a:r>
              <a:rPr lang="en-US" smtClean="0"/>
              <a:t>If you walk all the way around the path, you have of course gone through 360°.</a:t>
            </a:r>
          </a:p>
          <a:p>
            <a:r>
              <a:rPr lang="en-US" smtClean="0"/>
              <a:t>BUT you’ve walked a total distance </a:t>
            </a:r>
            <a:r>
              <a:rPr lang="en-US" smtClean="0">
                <a:solidFill>
                  <a:srgbClr val="FFFF00"/>
                </a:solidFill>
              </a:rPr>
              <a:t>2</a:t>
            </a:r>
            <a:r>
              <a:rPr lang="el-GR" smtClean="0">
                <a:solidFill>
                  <a:srgbClr val="FFFF00"/>
                </a:solidFill>
              </a:rPr>
              <a:t>π</a:t>
            </a:r>
            <a:r>
              <a:rPr lang="en-US" i="1" smtClean="0">
                <a:solidFill>
                  <a:srgbClr val="FFFF00"/>
                </a:solidFill>
              </a:rPr>
              <a:t>r</a:t>
            </a:r>
            <a:r>
              <a:rPr lang="en-US" smtClean="0"/>
              <a:t>, and therefore around an angle of 2</a:t>
            </a:r>
            <a:r>
              <a:rPr lang="el-GR" smtClean="0"/>
              <a:t>π</a:t>
            </a:r>
            <a:r>
              <a:rPr lang="en-US" smtClean="0"/>
              <a:t> radians.</a:t>
            </a:r>
          </a:p>
          <a:p>
            <a:r>
              <a:rPr lang="en-US" smtClean="0"/>
              <a:t>Conclusion:  </a:t>
            </a:r>
            <a:r>
              <a:rPr lang="en-US" sz="3600" smtClean="0">
                <a:solidFill>
                  <a:srgbClr val="FFFF00"/>
                </a:solidFill>
              </a:rPr>
              <a:t>360° = 2</a:t>
            </a:r>
            <a:r>
              <a:rPr lang="el-GR" sz="3600" smtClean="0">
                <a:solidFill>
                  <a:srgbClr val="FFFF00"/>
                </a:solidFill>
              </a:rPr>
              <a:t>π</a:t>
            </a:r>
            <a:r>
              <a:rPr lang="en-US" sz="3600" smtClean="0">
                <a:solidFill>
                  <a:srgbClr val="FFFF00"/>
                </a:solidFill>
              </a:rPr>
              <a:t> radians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868768" y="5840568"/>
            <a:ext cx="3505200" cy="685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Radians and Trig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572000" cy="4525963"/>
          </a:xfrm>
        </p:spPr>
        <p:txBody>
          <a:bodyPr>
            <a:normAutofit lnSpcReduction="10000"/>
          </a:bodyPr>
          <a:lstStyle/>
          <a:p>
            <a:r>
              <a:rPr lang="en-US" smtClean="0">
                <a:solidFill>
                  <a:srgbClr val="FFFF00"/>
                </a:solidFill>
              </a:rPr>
              <a:t>Measuring the angle </a:t>
            </a:r>
            <a:r>
              <a:rPr lang="en-US" i="1" smtClean="0">
                <a:solidFill>
                  <a:srgbClr val="FFFF00"/>
                </a:solidFill>
                <a:sym typeface="Symbol"/>
              </a:rPr>
              <a:t>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  </a:t>
            </a:r>
            <a:r>
              <a:rPr lang="en-US" u="sng" smtClean="0">
                <a:solidFill>
                  <a:srgbClr val="FFFF00"/>
                </a:solidFill>
                <a:sym typeface="Symbol"/>
              </a:rPr>
              <a:t>in radians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,</a:t>
            </a:r>
          </a:p>
          <a:p>
            <a:pPr>
              <a:buNone/>
            </a:pPr>
            <a:endParaRPr lang="en-US" smtClean="0">
              <a:solidFill>
                <a:srgbClr val="FFFF00"/>
              </a:solidFill>
              <a:sym typeface="Symbol"/>
            </a:endParaRPr>
          </a:p>
          <a:p>
            <a:r>
              <a:rPr lang="en-US" i="1" smtClean="0">
                <a:sym typeface="Symbol"/>
              </a:rPr>
              <a:t></a:t>
            </a:r>
            <a:r>
              <a:rPr lang="en-US" smtClean="0">
                <a:sym typeface="Symbol"/>
              </a:rPr>
              <a:t> = (length </a:t>
            </a:r>
            <a:r>
              <a:rPr lang="en-US" smtClean="0">
                <a:solidFill>
                  <a:srgbClr val="00B050"/>
                </a:solidFill>
                <a:sym typeface="Symbol"/>
              </a:rPr>
              <a:t>green arc</a:t>
            </a:r>
            <a:r>
              <a:rPr lang="en-US" smtClean="0">
                <a:sym typeface="Symbol"/>
              </a:rPr>
              <a:t>)/</a:t>
            </a:r>
            <a:r>
              <a:rPr lang="en-US" i="1" smtClean="0">
                <a:sym typeface="Symbol"/>
              </a:rPr>
              <a:t>r</a:t>
            </a:r>
          </a:p>
          <a:p>
            <a:pPr>
              <a:buNone/>
            </a:pPr>
            <a:r>
              <a:rPr lang="en-US" smtClean="0">
                <a:sym typeface="Symbol"/>
              </a:rPr>
              <a:t>	                and</a:t>
            </a:r>
          </a:p>
          <a:p>
            <a:r>
              <a:rPr lang="en-US" smtClean="0">
                <a:sym typeface="Symbol"/>
              </a:rPr>
              <a:t>sin</a:t>
            </a:r>
            <a:r>
              <a:rPr lang="en-US" i="1" smtClean="0">
                <a:sym typeface="Symbol"/>
              </a:rPr>
              <a:t></a:t>
            </a:r>
            <a:r>
              <a:rPr lang="en-US" smtClean="0">
                <a:sym typeface="Symbol"/>
              </a:rPr>
              <a:t> = (length </a:t>
            </a:r>
            <a:r>
              <a:rPr lang="en-US" smtClean="0">
                <a:solidFill>
                  <a:srgbClr val="FF0000"/>
                </a:solidFill>
                <a:sym typeface="Symbol"/>
              </a:rPr>
              <a:t>red line</a:t>
            </a:r>
            <a:r>
              <a:rPr lang="en-US" smtClean="0">
                <a:sym typeface="Symbol"/>
              </a:rPr>
              <a:t>)/</a:t>
            </a:r>
            <a:r>
              <a:rPr lang="en-US" i="1" smtClean="0">
                <a:sym typeface="Symbol"/>
              </a:rPr>
              <a:t>r</a:t>
            </a:r>
          </a:p>
          <a:p>
            <a:endParaRPr lang="en-US" smtClean="0">
              <a:sym typeface="Symbol"/>
            </a:endParaRPr>
          </a:p>
          <a:p>
            <a:r>
              <a:rPr lang="en-US" sz="3600" smtClean="0">
                <a:solidFill>
                  <a:srgbClr val="FFFF00"/>
                </a:solidFill>
                <a:sym typeface="Symbol"/>
              </a:rPr>
              <a:t>so for small angles </a:t>
            </a:r>
          </a:p>
          <a:p>
            <a:pPr>
              <a:buNone/>
            </a:pPr>
            <a:r>
              <a:rPr lang="en-US" sz="3600" smtClean="0">
                <a:solidFill>
                  <a:srgbClr val="FFFF00"/>
                </a:solidFill>
                <a:sym typeface="Symbol"/>
              </a:rPr>
              <a:t>          sin</a:t>
            </a:r>
            <a:r>
              <a:rPr lang="en-US" sz="3600" i="1" smtClean="0">
                <a:solidFill>
                  <a:srgbClr val="FFFF00"/>
                </a:solidFill>
                <a:sym typeface="Symbol"/>
              </a:rPr>
              <a:t></a:t>
            </a:r>
            <a:r>
              <a:rPr lang="en-US" sz="3600" smtClean="0">
                <a:solidFill>
                  <a:srgbClr val="FFFF00"/>
                </a:solidFill>
                <a:sym typeface="Symbol"/>
              </a:rPr>
              <a:t>  ≈ </a:t>
            </a:r>
            <a:r>
              <a:rPr lang="en-US" sz="3600" i="1" smtClean="0">
                <a:solidFill>
                  <a:srgbClr val="FFFF00"/>
                </a:solidFill>
                <a:sym typeface="Symbol"/>
              </a:rPr>
              <a:t></a:t>
            </a:r>
          </a:p>
          <a:p>
            <a:endParaRPr lang="en-US" smtClean="0">
              <a:sym typeface="Symbol"/>
            </a:endParaRPr>
          </a:p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5017395" y="1600200"/>
            <a:ext cx="3668331" cy="3668331"/>
            <a:chOff x="5017395" y="1600200"/>
            <a:chExt cx="3668331" cy="3668331"/>
          </a:xfrm>
        </p:grpSpPr>
        <p:sp>
          <p:nvSpPr>
            <p:cNvPr id="5" name="Oval 4"/>
            <p:cNvSpPr/>
            <p:nvPr/>
          </p:nvSpPr>
          <p:spPr>
            <a:xfrm>
              <a:off x="5017395" y="1600200"/>
              <a:ext cx="3668331" cy="3668331"/>
            </a:xfrm>
            <a:prstGeom prst="ellipse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>
              <a:endCxn id="6" idx="2"/>
            </p:cNvCxnSpPr>
            <p:nvPr/>
          </p:nvCxnSpPr>
          <p:spPr>
            <a:xfrm flipV="1">
              <a:off x="6858000" y="3416658"/>
              <a:ext cx="1821291" cy="12342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endCxn id="6" idx="0"/>
            </p:cNvCxnSpPr>
            <p:nvPr/>
          </p:nvCxnSpPr>
          <p:spPr>
            <a:xfrm flipV="1">
              <a:off x="6858000" y="2654957"/>
              <a:ext cx="1654027" cy="774043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6" idx="0"/>
            </p:cNvCxnSpPr>
            <p:nvPr/>
          </p:nvCxnSpPr>
          <p:spPr>
            <a:xfrm rot="16200000" flipH="1">
              <a:off x="8136191" y="3030792"/>
              <a:ext cx="774043" cy="2237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7328079" y="3097368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>
                  <a:sym typeface="Symbol"/>
                </a:rPr>
                <a:t></a:t>
              </a:r>
              <a:endParaRPr lang="en-US" sz="2000" i="1"/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flipV="1">
              <a:off x="6769995" y="2555385"/>
              <a:ext cx="1676400" cy="762000"/>
            </a:xfrm>
            <a:prstGeom prst="straightConnector1">
              <a:avLst/>
            </a:prstGeom>
            <a:ln w="22225"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7449360" y="2553237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>
                  <a:sym typeface="Symbol"/>
                </a:rPr>
                <a:t>r</a:t>
              </a:r>
              <a:endParaRPr lang="en-US" sz="2000" i="1"/>
            </a:p>
          </p:txBody>
        </p:sp>
      </p:grpSp>
      <p:sp>
        <p:nvSpPr>
          <p:cNvPr id="6" name="Arc 5"/>
          <p:cNvSpPr/>
          <p:nvPr/>
        </p:nvSpPr>
        <p:spPr>
          <a:xfrm>
            <a:off x="4397840" y="1451022"/>
            <a:ext cx="4281451" cy="3931272"/>
          </a:xfrm>
          <a:prstGeom prst="arc">
            <a:avLst>
              <a:gd name="adj1" fmla="val 20333692"/>
              <a:gd name="adj2" fmla="val 0"/>
            </a:avLst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smtClean="0">
                <a:solidFill>
                  <a:srgbClr val="FFFF00"/>
                </a:solidFill>
              </a:rPr>
              <a:t>Units</a:t>
            </a:r>
            <a:r>
              <a:rPr lang="en-US" smtClean="0">
                <a:solidFill>
                  <a:srgbClr val="FFFF00"/>
                </a:solidFill>
              </a:rPr>
              <a:t> for Angular Velocity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953000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rgbClr val="FFFF00"/>
                </a:solidFill>
              </a:rPr>
              <a:t>How fast is something rotating?</a:t>
            </a:r>
          </a:p>
          <a:p>
            <a:r>
              <a:rPr lang="en-US" smtClean="0"/>
              <a:t>Car engine: units </a:t>
            </a:r>
            <a:r>
              <a:rPr lang="en-US" smtClean="0">
                <a:solidFill>
                  <a:srgbClr val="FFFF00"/>
                </a:solidFill>
              </a:rPr>
              <a:t>rpm</a:t>
            </a:r>
            <a:r>
              <a:rPr lang="en-US" smtClean="0"/>
              <a:t>, revs per minute, </a:t>
            </a:r>
            <a:r>
              <a:rPr lang="en-US" smtClean="0">
                <a:solidFill>
                  <a:srgbClr val="FF0000"/>
                </a:solidFill>
              </a:rPr>
              <a:t>redlines</a:t>
            </a:r>
            <a:r>
              <a:rPr lang="en-US" smtClean="0"/>
              <a:t> around 6,000 rpm or 100 revs/sec.</a:t>
            </a:r>
          </a:p>
          <a:p>
            <a:r>
              <a:rPr lang="en-US" smtClean="0"/>
              <a:t>1 Hertz, written  </a:t>
            </a:r>
            <a:r>
              <a:rPr lang="en-US" smtClean="0">
                <a:solidFill>
                  <a:srgbClr val="FFFF00"/>
                </a:solidFill>
              </a:rPr>
              <a:t>1Hz</a:t>
            </a:r>
            <a:r>
              <a:rPr lang="en-US" smtClean="0"/>
              <a:t>, means one cycle/sec, used for electrical generators, circuits.  (Often called the </a:t>
            </a:r>
            <a:r>
              <a:rPr lang="en-US" smtClean="0">
                <a:solidFill>
                  <a:srgbClr val="FFFF00"/>
                </a:solidFill>
              </a:rPr>
              <a:t>rotational frequency</a:t>
            </a:r>
            <a:r>
              <a:rPr lang="en-US" smtClean="0"/>
              <a:t>, and written </a:t>
            </a:r>
            <a:r>
              <a:rPr lang="en-US" i="1" smtClean="0">
                <a:solidFill>
                  <a:srgbClr val="FFFF00"/>
                </a:solidFill>
              </a:rPr>
              <a:t>f</a:t>
            </a:r>
            <a:r>
              <a:rPr lang="en-US" smtClean="0"/>
              <a:t>.)</a:t>
            </a:r>
          </a:p>
          <a:p>
            <a:r>
              <a:rPr lang="en-US" smtClean="0"/>
              <a:t>Second hand on watch turns at 1 rpm, or 6°/sec.</a:t>
            </a:r>
          </a:p>
          <a:p>
            <a:r>
              <a:rPr lang="en-US" smtClean="0"/>
              <a:t>Earth goes round Sun at very close to 1°/day</a:t>
            </a:r>
          </a:p>
          <a:p>
            <a:r>
              <a:rPr lang="en-US" sz="2200" smtClean="0">
                <a:solidFill>
                  <a:srgbClr val="FF0000"/>
                </a:solidFill>
              </a:rPr>
              <a:t>(probably why the degree was the original measure of angle.)</a:t>
            </a:r>
            <a:endParaRPr lang="en-US" sz="22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Angular Speed and Rim Speed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447800"/>
            <a:ext cx="39624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smtClean="0"/>
              <a:t>If a wheel of radius </a:t>
            </a:r>
            <a:r>
              <a:rPr lang="en-US" i="1" smtClean="0"/>
              <a:t>r</a:t>
            </a:r>
            <a:r>
              <a:rPr lang="en-US" smtClean="0"/>
              <a:t> rotates one </a:t>
            </a:r>
            <a:r>
              <a:rPr lang="en-US" smtClean="0">
                <a:solidFill>
                  <a:srgbClr val="FFFF00"/>
                </a:solidFill>
              </a:rPr>
              <a:t>revolution</a:t>
            </a:r>
            <a:r>
              <a:rPr lang="en-US" smtClean="0"/>
              <a:t> per second, a </a:t>
            </a:r>
            <a:r>
              <a:rPr lang="en-US" smtClean="0">
                <a:solidFill>
                  <a:srgbClr val="FF0000"/>
                </a:solidFill>
              </a:rPr>
              <a:t>ball</a:t>
            </a:r>
            <a:r>
              <a:rPr lang="en-US" smtClean="0"/>
              <a:t> on the rim is moving at speed    </a:t>
            </a:r>
            <a:r>
              <a:rPr lang="en-US" i="1" smtClean="0"/>
              <a:t>v</a:t>
            </a:r>
            <a:r>
              <a:rPr lang="en-US" smtClean="0"/>
              <a:t> = 2</a:t>
            </a:r>
            <a:r>
              <a:rPr lang="el-GR" smtClean="0"/>
              <a:t>π</a:t>
            </a:r>
            <a:r>
              <a:rPr lang="en-US" i="1" smtClean="0"/>
              <a:t>r</a:t>
            </a:r>
            <a:r>
              <a:rPr lang="en-US" smtClean="0"/>
              <a:t> m/sec.</a:t>
            </a:r>
          </a:p>
          <a:p>
            <a:r>
              <a:rPr lang="en-US" smtClean="0"/>
              <a:t>If it rotates at one </a:t>
            </a:r>
            <a:r>
              <a:rPr lang="en-US" smtClean="0">
                <a:solidFill>
                  <a:srgbClr val="FFFF00"/>
                </a:solidFill>
              </a:rPr>
              <a:t>radian</a:t>
            </a:r>
            <a:r>
              <a:rPr lang="en-US" smtClean="0"/>
              <a:t> per sec,  </a:t>
            </a:r>
            <a:r>
              <a:rPr lang="en-US" i="1" smtClean="0"/>
              <a:t>v</a:t>
            </a:r>
            <a:r>
              <a:rPr lang="en-US" smtClean="0"/>
              <a:t> = </a:t>
            </a:r>
            <a:r>
              <a:rPr lang="en-US" i="1" smtClean="0"/>
              <a:t>r</a:t>
            </a:r>
            <a:r>
              <a:rPr lang="en-US" smtClean="0"/>
              <a:t> m/sec.</a:t>
            </a:r>
          </a:p>
          <a:p>
            <a:r>
              <a:rPr lang="en-US" smtClean="0"/>
              <a:t>If it rotates at </a:t>
            </a:r>
            <a:r>
              <a:rPr lang="el-GR" i="1" smtClean="0"/>
              <a:t>ω</a:t>
            </a:r>
            <a:r>
              <a:rPr lang="en-US" smtClean="0"/>
              <a:t> rad/sec, </a:t>
            </a:r>
            <a:r>
              <a:rPr lang="en-US" i="1" smtClean="0"/>
              <a:t>v</a:t>
            </a:r>
            <a:r>
              <a:rPr lang="en-US" smtClean="0"/>
              <a:t>  =  </a:t>
            </a:r>
            <a:r>
              <a:rPr lang="el-GR" i="1" smtClean="0"/>
              <a:t>ω</a:t>
            </a:r>
            <a:r>
              <a:rPr lang="en-US" i="1" smtClean="0"/>
              <a:t>r</a:t>
            </a:r>
            <a:r>
              <a:rPr lang="en-US" smtClean="0"/>
              <a:t> m/sec.</a:t>
            </a:r>
          </a:p>
          <a:p>
            <a:r>
              <a:rPr lang="en-US" smtClean="0">
                <a:solidFill>
                  <a:srgbClr val="FFFF00"/>
                </a:solidFill>
              </a:rPr>
              <a:t>we’ll measure angular velocities in radians per second and often use</a:t>
            </a:r>
          </a:p>
          <a:p>
            <a:r>
              <a:rPr lang="en-US" smtClean="0">
                <a:solidFill>
                  <a:srgbClr val="FFFF00"/>
                </a:solidFill>
              </a:rPr>
              <a:t>           </a:t>
            </a:r>
            <a:r>
              <a:rPr lang="en-US" sz="3900" i="1" smtClean="0">
                <a:solidFill>
                  <a:srgbClr val="FFFF00"/>
                </a:solidFill>
              </a:rPr>
              <a:t>v</a:t>
            </a:r>
            <a:r>
              <a:rPr lang="en-US" sz="3900" smtClean="0">
                <a:solidFill>
                  <a:srgbClr val="FFFF00"/>
                </a:solidFill>
              </a:rPr>
              <a:t>  = </a:t>
            </a:r>
            <a:r>
              <a:rPr lang="el-GR" sz="3900" i="1" smtClean="0">
                <a:solidFill>
                  <a:srgbClr val="FFFF00"/>
                </a:solidFill>
              </a:rPr>
              <a:t>ω</a:t>
            </a:r>
            <a:r>
              <a:rPr lang="en-US" sz="3900" i="1" smtClean="0">
                <a:solidFill>
                  <a:srgbClr val="FFFF00"/>
                </a:solidFill>
              </a:rPr>
              <a:t>r</a:t>
            </a:r>
            <a:endParaRPr lang="en-US" sz="3900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5017395" y="1664595"/>
            <a:ext cx="3695163" cy="3832536"/>
            <a:chOff x="5017395" y="1664595"/>
            <a:chExt cx="3695163" cy="3832536"/>
          </a:xfrm>
        </p:grpSpPr>
        <p:sp>
          <p:nvSpPr>
            <p:cNvPr id="6" name="Oval 5"/>
            <p:cNvSpPr/>
            <p:nvPr/>
          </p:nvSpPr>
          <p:spPr>
            <a:xfrm>
              <a:off x="5017395" y="1828800"/>
              <a:ext cx="3668331" cy="3668331"/>
            </a:xfrm>
            <a:prstGeom prst="ellipse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6769995" y="1664595"/>
              <a:ext cx="1942563" cy="2084401"/>
              <a:chOff x="6769995" y="1664595"/>
              <a:chExt cx="1942563" cy="2084401"/>
            </a:xfrm>
          </p:grpSpPr>
          <p:cxnSp>
            <p:nvCxnSpPr>
              <p:cNvPr id="7" name="Straight Connector 6"/>
              <p:cNvCxnSpPr/>
              <p:nvPr/>
            </p:nvCxnSpPr>
            <p:spPr>
              <a:xfrm flipV="1">
                <a:off x="6858000" y="3645258"/>
                <a:ext cx="1821291" cy="1234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 flipV="1">
                <a:off x="6858000" y="2883557"/>
                <a:ext cx="1654027" cy="774043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7340958" y="3287331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smtClean="0">
                    <a:sym typeface="Symbol"/>
                  </a:rPr>
                  <a:t></a:t>
                </a:r>
                <a:endParaRPr lang="en-US" sz="2400" i="1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7487997" y="27432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smtClean="0">
                    <a:sym typeface="Symbol"/>
                  </a:rPr>
                  <a:t>r</a:t>
                </a:r>
                <a:endParaRPr lang="en-US" sz="2400" i="1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8331558" y="2705637"/>
                <a:ext cx="381000" cy="3810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 flipV="1">
                <a:off x="6769995" y="2783985"/>
                <a:ext cx="1676400" cy="762000"/>
              </a:xfrm>
              <a:prstGeom prst="straightConnector1">
                <a:avLst/>
              </a:prstGeom>
              <a:ln w="22225">
                <a:prstDash val="dash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 rot="16200000" flipV="1">
                <a:off x="7582437" y="1893195"/>
                <a:ext cx="1066800" cy="609600"/>
              </a:xfrm>
              <a:prstGeom prst="straightConnector1">
                <a:avLst/>
              </a:prstGeom>
              <a:ln w="3810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" name="Arc 19"/>
            <p:cNvSpPr/>
            <p:nvPr/>
          </p:nvSpPr>
          <p:spPr>
            <a:xfrm rot="3120437">
              <a:off x="6419881" y="3247080"/>
              <a:ext cx="1018643" cy="912912"/>
            </a:xfrm>
            <a:prstGeom prst="arc">
              <a:avLst>
                <a:gd name="adj1" fmla="val 11294701"/>
                <a:gd name="adj2" fmla="val 0"/>
              </a:avLst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Arrow Connector 21"/>
            <p:cNvCxnSpPr>
              <a:endCxn id="20" idx="0"/>
            </p:cNvCxnSpPr>
            <p:nvPr/>
          </p:nvCxnSpPr>
          <p:spPr>
            <a:xfrm rot="10800000" flipV="1">
              <a:off x="6677122" y="3200400"/>
              <a:ext cx="104679" cy="62044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8051442" y="1778358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smtClean="0"/>
                <a:t>v</a:t>
              </a:r>
              <a:endParaRPr lang="en-US" sz="2400" i="1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689508" y="2805447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smtClean="0"/>
                <a:t>ω</a:t>
              </a:r>
              <a:endParaRPr lang="en-US" sz="2400" i="1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1206321" y="5537916"/>
            <a:ext cx="1905000" cy="685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876800" y="5921514"/>
            <a:ext cx="3581400" cy="70788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smtClean="0"/>
              <a:t>Note: </a:t>
            </a:r>
            <a:r>
              <a:rPr lang="el-GR" sz="2000" i="1" smtClean="0"/>
              <a:t>ω</a:t>
            </a:r>
            <a:r>
              <a:rPr lang="en-US" sz="2000" smtClean="0"/>
              <a:t> = 2</a:t>
            </a:r>
            <a:r>
              <a:rPr lang="el-GR" sz="2000" smtClean="0"/>
              <a:t>π</a:t>
            </a:r>
            <a:r>
              <a:rPr lang="en-US" sz="2000" i="1" smtClean="0"/>
              <a:t>f</a:t>
            </a:r>
            <a:r>
              <a:rPr lang="en-US" sz="2000" smtClean="0"/>
              <a:t>, if </a:t>
            </a:r>
            <a:r>
              <a:rPr lang="en-US" sz="2000" i="1" smtClean="0"/>
              <a:t>f</a:t>
            </a:r>
            <a:r>
              <a:rPr lang="en-US" sz="2000" smtClean="0"/>
              <a:t> is the frequency in cycles per second.</a:t>
            </a:r>
            <a:endParaRPr lang="en-US"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1425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7380</TotalTime>
  <Words>1653</Words>
  <Application>Microsoft Office PowerPoint</Application>
  <PresentationFormat>On-screen Show (4:3)</PresentationFormat>
  <Paragraphs>226</Paragraphs>
  <Slides>25</Slides>
  <Notes>25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Office Theme</vt:lpstr>
      <vt:lpstr>Equation</vt:lpstr>
      <vt:lpstr>Circular Motion </vt:lpstr>
      <vt:lpstr>How Far is it Around a Circle?</vt:lpstr>
      <vt:lpstr>Arcs Subtending Angles: the Radian</vt:lpstr>
      <vt:lpstr>Clicker Question One radian is:</vt:lpstr>
      <vt:lpstr>Clicker Answer One radian is:</vt:lpstr>
      <vt:lpstr>Full Circle</vt:lpstr>
      <vt:lpstr>Radians and Trig</vt:lpstr>
      <vt:lpstr>Units for Angular Velocity</vt:lpstr>
      <vt:lpstr>Angular Speed and Rim Speed</vt:lpstr>
      <vt:lpstr>Standard Angular Notation</vt:lpstr>
      <vt:lpstr>Acceleration</vt:lpstr>
      <vt:lpstr>Components of Acceleration</vt:lpstr>
      <vt:lpstr>Clicker Question</vt:lpstr>
      <vt:lpstr>Clicker Answer</vt:lpstr>
      <vt:lpstr>Angular  Velocity as a Vector</vt:lpstr>
      <vt:lpstr>Constant Angular Acceleration</vt:lpstr>
      <vt:lpstr>Torque</vt:lpstr>
      <vt:lpstr>More Ways to Balance Torques…</vt:lpstr>
      <vt:lpstr>Rotational Dynamics</vt:lpstr>
      <vt:lpstr>How is Angular Acceleration Related to Torque?</vt:lpstr>
      <vt:lpstr>Kinds of Equilibrium</vt:lpstr>
      <vt:lpstr>Newton’s Second Law for Rotations</vt:lpstr>
      <vt:lpstr>More Complicated Rotating Bodies</vt:lpstr>
      <vt:lpstr>Newton’s Third Law for a Rigid Rotating Body</vt:lpstr>
      <vt:lpstr>Moment of Inertia of a Solid Body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about Momentum</dc:title>
  <dc:creator>Michael</dc:creator>
  <cp:lastModifiedBy>Michael Fowler</cp:lastModifiedBy>
  <cp:revision>89</cp:revision>
  <dcterms:created xsi:type="dcterms:W3CDTF">2010-03-01T20:42:02Z</dcterms:created>
  <dcterms:modified xsi:type="dcterms:W3CDTF">2010-06-17T20:52:47Z</dcterms:modified>
</cp:coreProperties>
</file>