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chemeClr val="bg1"/>
                </a:solidFill>
              </a:rPr>
              <a:t>Center of Mass 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smtClean="0"/>
              <a:t>Physics 1425 Lecture 17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Michael Fowler, UVa </a:t>
            </a:r>
            <a:endParaRPr lang="en-US" sz="1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Center of Mass and Center of Gravity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10047"/>
            <a:ext cx="4267200" cy="5105400"/>
          </a:xfrm>
        </p:spPr>
        <p:txBody>
          <a:bodyPr>
            <a:normAutofit/>
          </a:bodyPr>
          <a:lstStyle/>
          <a:p>
            <a:r>
              <a:rPr lang="en-US" sz="2400" smtClean="0"/>
              <a:t>Everyone knows that if one kid has twice the weight, the other kid must sit twice as far from the axle to balance.</a:t>
            </a:r>
          </a:p>
          <a:p>
            <a:r>
              <a:rPr lang="en-US" sz="2400" smtClean="0"/>
              <a:t>Each kid then has the same </a:t>
            </a:r>
            <a:r>
              <a:rPr lang="en-US" sz="2400" smtClean="0">
                <a:solidFill>
                  <a:srgbClr val="FF0000"/>
                </a:solidFill>
              </a:rPr>
              <a:t>torque</a:t>
            </a:r>
            <a:r>
              <a:rPr lang="en-US" sz="2400" smtClean="0"/>
              <a:t> about the axle:</a:t>
            </a:r>
          </a:p>
          <a:p>
            <a:r>
              <a:rPr lang="en-US" sz="2400" b="1" smtClean="0">
                <a:solidFill>
                  <a:srgbClr val="FFFF00"/>
                </a:solidFill>
              </a:rPr>
              <a:t>Torque = force x distance from the axle of the force’s line of action.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The gravitational forces balance about the axle: it’s at the </a:t>
            </a:r>
            <a:r>
              <a:rPr lang="en-US" sz="2400" smtClean="0">
                <a:solidFill>
                  <a:srgbClr val="FFFF00"/>
                </a:solidFill>
              </a:rPr>
              <a:t>center of gravity—aka the center of mass.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Kids on seesaw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410200" y="2438400"/>
            <a:ext cx="2870916" cy="1881390"/>
            <a:chOff x="5410200" y="2438400"/>
            <a:chExt cx="2870916" cy="1881390"/>
          </a:xfrm>
        </p:grpSpPr>
        <p:sp>
          <p:nvSpPr>
            <p:cNvPr id="5" name="Rectangle 4"/>
            <p:cNvSpPr/>
            <p:nvPr/>
          </p:nvSpPr>
          <p:spPr>
            <a:xfrm>
              <a:off x="5410200" y="2971800"/>
              <a:ext cx="2743200" cy="76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iley Face 5"/>
            <p:cNvSpPr/>
            <p:nvPr/>
          </p:nvSpPr>
          <p:spPr>
            <a:xfrm>
              <a:off x="5791200" y="2438400"/>
              <a:ext cx="533400" cy="533400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iley Face 6"/>
            <p:cNvSpPr/>
            <p:nvPr/>
          </p:nvSpPr>
          <p:spPr>
            <a:xfrm>
              <a:off x="7900116" y="2590800"/>
              <a:ext cx="381000" cy="381000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6477000" y="3024390"/>
              <a:ext cx="679704" cy="129540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16320000" flipH="1">
              <a:off x="7804866" y="3257550"/>
              <a:ext cx="609600" cy="381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440000" flipH="1">
              <a:off x="5549184" y="3464952"/>
              <a:ext cx="1066800" cy="762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6084195" y="3276600"/>
              <a:ext cx="762000" cy="1588"/>
            </a:xfrm>
            <a:prstGeom prst="straightConnector1">
              <a:avLst/>
            </a:prstGeom>
            <a:ln w="31750">
              <a:solidFill>
                <a:schemeClr val="bg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6819363" y="3276600"/>
              <a:ext cx="1295400" cy="1588"/>
            </a:xfrm>
            <a:prstGeom prst="straightConnector1">
              <a:avLst/>
            </a:prstGeom>
            <a:ln w="31750">
              <a:solidFill>
                <a:schemeClr val="bg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6324600" y="32004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x</a:t>
            </a:r>
            <a:endParaRPr lang="en-US" sz="2000" i="1"/>
          </a:p>
        </p:txBody>
      </p:sp>
      <p:sp>
        <p:nvSpPr>
          <p:cNvPr id="20" name="TextBox 19"/>
          <p:cNvSpPr txBox="1"/>
          <p:nvPr/>
        </p:nvSpPr>
        <p:spPr>
          <a:xfrm>
            <a:off x="5715000" y="3911958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2</a:t>
            </a:r>
            <a:r>
              <a:rPr lang="en-US" sz="2000" i="1" smtClean="0"/>
              <a:t>mg</a:t>
            </a:r>
            <a:endParaRPr lang="en-US" sz="2000" i="1"/>
          </a:p>
        </p:txBody>
      </p:sp>
      <p:sp>
        <p:nvSpPr>
          <p:cNvPr id="21" name="TextBox 20"/>
          <p:cNvSpPr txBox="1"/>
          <p:nvPr/>
        </p:nvSpPr>
        <p:spPr>
          <a:xfrm>
            <a:off x="6539247" y="2638233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CM</a:t>
            </a:r>
            <a:endParaRPr lang="en-US" sz="2000"/>
          </a:p>
        </p:txBody>
      </p:sp>
      <p:sp>
        <p:nvSpPr>
          <p:cNvPr id="22" name="TextBox 21"/>
          <p:cNvSpPr txBox="1"/>
          <p:nvPr/>
        </p:nvSpPr>
        <p:spPr>
          <a:xfrm>
            <a:off x="7302321" y="3197178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2</a:t>
            </a:r>
            <a:r>
              <a:rPr lang="en-US" sz="2000" i="1" smtClean="0"/>
              <a:t>x</a:t>
            </a:r>
            <a:endParaRPr lang="en-US" sz="2000" i="1"/>
          </a:p>
        </p:txBody>
      </p:sp>
      <p:sp>
        <p:nvSpPr>
          <p:cNvPr id="23" name="TextBox 22"/>
          <p:cNvSpPr txBox="1"/>
          <p:nvPr/>
        </p:nvSpPr>
        <p:spPr>
          <a:xfrm>
            <a:off x="7886163" y="3480516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mg</a:t>
            </a:r>
            <a:endParaRPr lang="en-US" sz="2000" i="1"/>
          </a:p>
        </p:txBody>
      </p:sp>
      <p:sp>
        <p:nvSpPr>
          <p:cNvPr id="24" name="Rectangle 23"/>
          <p:cNvSpPr/>
          <p:nvPr/>
        </p:nvSpPr>
        <p:spPr>
          <a:xfrm>
            <a:off x="252209" y="3899079"/>
            <a:ext cx="3976353" cy="11054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Center of Mass in One Dimension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en-US" smtClean="0"/>
              <a:t>Recall the center of mass of two objects is defined by  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Notice that </a:t>
            </a:r>
            <a:r>
              <a:rPr lang="en-US" smtClean="0">
                <a:solidFill>
                  <a:srgbClr val="FFFF00"/>
                </a:solidFill>
              </a:rPr>
              <a:t>if we take x</a:t>
            </a:r>
            <a:r>
              <a:rPr lang="en-US" baseline="-25000" smtClean="0">
                <a:solidFill>
                  <a:srgbClr val="FFFF00"/>
                </a:solidFill>
              </a:rPr>
              <a:t>CM</a:t>
            </a:r>
            <a:r>
              <a:rPr lang="en-US" smtClean="0">
                <a:solidFill>
                  <a:srgbClr val="FFFF00"/>
                </a:solidFill>
              </a:rPr>
              <a:t> as the origin </a:t>
            </a:r>
            <a:r>
              <a:rPr lang="en-US" smtClean="0"/>
              <a:t>(the </a:t>
            </a:r>
            <a:r>
              <a:rPr lang="en-US" smtClean="0">
                <a:solidFill>
                  <a:srgbClr val="FFFF00"/>
                </a:solidFill>
              </a:rPr>
              <a:t>center of mass frame</a:t>
            </a:r>
            <a:r>
              <a:rPr lang="en-US" smtClean="0"/>
              <a:t>) then the equation is just </a:t>
            </a:r>
          </a:p>
          <a:p>
            <a:endParaRPr lang="en-US" smtClean="0"/>
          </a:p>
          <a:p>
            <a:pPr>
              <a:buNone/>
            </a:pPr>
            <a:r>
              <a:rPr lang="en-US" smtClean="0"/>
              <a:t> precisely the balance equation from before (one of those </a:t>
            </a:r>
            <a:r>
              <a:rPr lang="en-US" i="1" smtClean="0"/>
              <a:t>x</a:t>
            </a:r>
            <a:r>
              <a:rPr lang="en-US" smtClean="0"/>
              <a:t>’s is negative, of course).                                   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74850" y="2717800"/>
          <a:ext cx="5778500" cy="558800"/>
        </p:xfrm>
        <a:graphic>
          <a:graphicData uri="http://schemas.openxmlformats.org/presentationml/2006/ole">
            <p:oleObj spid="_x0000_s62466" name="Equation" r:id="rId4" imgW="5778360" imgH="55872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895600" y="4622541"/>
          <a:ext cx="3276600" cy="635259"/>
        </p:xfrm>
        <a:graphic>
          <a:graphicData uri="http://schemas.openxmlformats.org/presentationml/2006/ole">
            <p:oleObj spid="_x0000_s62468" name="Equation" r:id="rId5" imgW="248904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CM of Several Objects in One Dimension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general formula is: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But before putting in numbers, it’s worth staring at the system to see if it’s symmetric about any point!</a:t>
            </a:r>
          </a:p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62200" y="2209800"/>
          <a:ext cx="3898900" cy="2133600"/>
        </p:xfrm>
        <a:graphic>
          <a:graphicData uri="http://schemas.openxmlformats.org/presentationml/2006/ole">
            <p:oleObj spid="_x0000_s63490" name="Equation" r:id="rId4" imgW="3898800" imgH="2133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Add Another Kid to the Seesaw…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10047"/>
            <a:ext cx="4267200" cy="5105400"/>
          </a:xfrm>
        </p:spPr>
        <p:txBody>
          <a:bodyPr>
            <a:normAutofit fontScale="92500"/>
          </a:bodyPr>
          <a:lstStyle/>
          <a:p>
            <a:r>
              <a:rPr lang="en-US" smtClean="0">
                <a:solidFill>
                  <a:schemeClr val="bg1"/>
                </a:solidFill>
              </a:rPr>
              <a:t>For the three to be in balance, the sum of the torques about the axle must be zero, so:</a:t>
            </a:r>
          </a:p>
          <a:p>
            <a:endParaRPr lang="en-US" smtClean="0">
              <a:solidFill>
                <a:schemeClr val="bg1"/>
              </a:solidFill>
            </a:endParaRPr>
          </a:p>
          <a:p>
            <a:r>
              <a:rPr lang="en-US" smtClean="0">
                <a:solidFill>
                  <a:schemeClr val="bg1"/>
                </a:solidFill>
              </a:rPr>
              <a:t>That is to say, the </a:t>
            </a:r>
            <a:r>
              <a:rPr lang="en-US" i="1" smtClean="0">
                <a:solidFill>
                  <a:schemeClr val="bg1"/>
                </a:solidFill>
              </a:rPr>
              <a:t>x</a:t>
            </a:r>
            <a:r>
              <a:rPr lang="en-US" smtClean="0">
                <a:solidFill>
                  <a:schemeClr val="bg1"/>
                </a:solidFill>
              </a:rPr>
              <a:t> coordinate of the center of mass must be the same as the </a:t>
            </a:r>
            <a:r>
              <a:rPr lang="en-US" i="1" smtClean="0">
                <a:solidFill>
                  <a:schemeClr val="bg1"/>
                </a:solidFill>
              </a:rPr>
              <a:t>x</a:t>
            </a:r>
            <a:r>
              <a:rPr lang="en-US" smtClean="0">
                <a:solidFill>
                  <a:schemeClr val="bg1"/>
                </a:solidFill>
              </a:rPr>
              <a:t>-coordinate of the axle.</a:t>
            </a:r>
          </a:p>
          <a:p>
            <a:r>
              <a:rPr lang="en-US" smtClean="0">
                <a:solidFill>
                  <a:schemeClr val="bg1"/>
                </a:solidFill>
              </a:rPr>
              <a:t>This is clearly extendable to </a:t>
            </a:r>
            <a:r>
              <a:rPr lang="en-US" i="1" smtClean="0">
                <a:solidFill>
                  <a:schemeClr val="bg1"/>
                </a:solidFill>
              </a:rPr>
              <a:t>any</a:t>
            </a:r>
            <a:r>
              <a:rPr lang="en-US" smtClean="0">
                <a:solidFill>
                  <a:schemeClr val="bg1"/>
                </a:solidFill>
              </a:rPr>
              <a:t> number of masses ….</a:t>
            </a:r>
          </a:p>
          <a:p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Kids on seesaw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4876800" y="2514600"/>
            <a:ext cx="3962400" cy="2286000"/>
            <a:chOff x="5302872" y="1834374"/>
            <a:chExt cx="3231528" cy="1899426"/>
          </a:xfrm>
        </p:grpSpPr>
        <p:sp>
          <p:nvSpPr>
            <p:cNvPr id="19" name="TextBox 18"/>
            <p:cNvSpPr txBox="1"/>
            <p:nvPr/>
          </p:nvSpPr>
          <p:spPr>
            <a:xfrm>
              <a:off x="8127642" y="234309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x</a:t>
              </a:r>
              <a:r>
                <a:rPr lang="en-US" sz="2000" baseline="-25000" smtClean="0"/>
                <a:t>2</a:t>
              </a:r>
              <a:endParaRPr lang="en-US" sz="2000" baseline="-2500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772400" y="2936376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m</a:t>
              </a:r>
              <a:r>
                <a:rPr lang="en-US" sz="2000" baseline="-25000" smtClean="0"/>
                <a:t>2</a:t>
              </a:r>
              <a:r>
                <a:rPr lang="en-US" sz="2000" i="1" smtClean="0"/>
                <a:t>g</a:t>
              </a:r>
              <a:endParaRPr lang="en-US" sz="2000" i="1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5302872" y="1834374"/>
              <a:ext cx="3054444" cy="1899426"/>
              <a:chOff x="5302872" y="2438400"/>
              <a:chExt cx="3054444" cy="189942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5410200" y="2971800"/>
                <a:ext cx="2743200" cy="76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Smiley Face 5"/>
              <p:cNvSpPr/>
              <p:nvPr/>
            </p:nvSpPr>
            <p:spPr>
              <a:xfrm>
                <a:off x="5340435" y="2438400"/>
                <a:ext cx="533400" cy="533400"/>
              </a:xfrm>
              <a:prstGeom prst="smileyFac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Smiley Face 6"/>
              <p:cNvSpPr/>
              <p:nvPr/>
            </p:nvSpPr>
            <p:spPr>
              <a:xfrm>
                <a:off x="7900116" y="2514600"/>
                <a:ext cx="457200" cy="457200"/>
              </a:xfrm>
              <a:prstGeom prst="smileyFac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Isosceles Triangle 7"/>
              <p:cNvSpPr/>
              <p:nvPr/>
            </p:nvSpPr>
            <p:spPr>
              <a:xfrm>
                <a:off x="6477000" y="3024390"/>
                <a:ext cx="679704" cy="1295400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 rot="16380000" flipH="1">
                <a:off x="7814243" y="3297184"/>
                <a:ext cx="637985" cy="3818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rot="16440000" flipH="1">
                <a:off x="5091537" y="3464952"/>
                <a:ext cx="1066800" cy="7620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5302872" y="3937716"/>
                <a:ext cx="76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smtClean="0"/>
                  <a:t>m</a:t>
                </a:r>
                <a:r>
                  <a:rPr lang="en-US" sz="2000" baseline="-25000" smtClean="0"/>
                  <a:t>1</a:t>
                </a:r>
                <a:r>
                  <a:rPr lang="en-US" sz="2000" i="1" smtClean="0"/>
                  <a:t>g</a:t>
                </a:r>
                <a:endParaRPr lang="en-US" sz="2000" i="1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539247" y="2638233"/>
                <a:ext cx="685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smtClean="0"/>
                  <a:t>CM</a:t>
                </a:r>
                <a:endParaRPr lang="en-US" sz="200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315200" y="2944968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smtClean="0"/>
                  <a:t>x</a:t>
                </a:r>
                <a:r>
                  <a:rPr lang="en-US" sz="2000" baseline="-25000" smtClean="0"/>
                  <a:t>3</a:t>
                </a:r>
                <a:endParaRPr lang="en-US" sz="2000" baseline="-25000"/>
              </a:p>
            </p:txBody>
          </p:sp>
          <p:sp>
            <p:nvSpPr>
              <p:cNvPr id="25" name="Smiley Face 24"/>
              <p:cNvSpPr/>
              <p:nvPr/>
            </p:nvSpPr>
            <p:spPr>
              <a:xfrm>
                <a:off x="7164948" y="2580069"/>
                <a:ext cx="381000" cy="381000"/>
              </a:xfrm>
              <a:prstGeom prst="smileyFac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7056546" y="3407538"/>
                <a:ext cx="76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smtClean="0"/>
                  <a:t>m</a:t>
                </a:r>
                <a:r>
                  <a:rPr lang="en-US" sz="2000" baseline="-25000" smtClean="0"/>
                  <a:t>3</a:t>
                </a:r>
                <a:r>
                  <a:rPr lang="en-US" sz="2000" i="1" smtClean="0"/>
                  <a:t>g</a:t>
                </a:r>
                <a:endParaRPr lang="en-US" sz="2000" i="1"/>
              </a:p>
            </p:txBody>
          </p:sp>
          <p:cxnSp>
            <p:nvCxnSpPr>
              <p:cNvPr id="29" name="Straight Arrow Connector 28"/>
              <p:cNvCxnSpPr/>
              <p:nvPr/>
            </p:nvCxnSpPr>
            <p:spPr>
              <a:xfrm rot="16200000" flipH="1">
                <a:off x="7137042" y="3276600"/>
                <a:ext cx="457202" cy="1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/>
              <p:cNvSpPr txBox="1"/>
              <p:nvPr/>
            </p:nvSpPr>
            <p:spPr>
              <a:xfrm>
                <a:off x="5599089" y="2929941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smtClean="0"/>
                  <a:t>x</a:t>
                </a:r>
                <a:r>
                  <a:rPr lang="en-US" sz="2000" baseline="-25000" smtClean="0"/>
                  <a:t>1</a:t>
                </a:r>
                <a:endParaRPr lang="en-US" sz="2000" baseline="-2500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493101" y="2971800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smtClean="0"/>
                  <a:t>O</a:t>
                </a:r>
                <a:endParaRPr lang="en-US" sz="2000" baseline="-25000"/>
              </a:p>
            </p:txBody>
          </p:sp>
        </p:grpSp>
      </p:grpSp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660400" y="3175000"/>
          <a:ext cx="3606800" cy="482600"/>
        </p:xfrm>
        <a:graphic>
          <a:graphicData uri="http://schemas.openxmlformats.org/presentationml/2006/ole">
            <p:oleObj spid="_x0000_s64514" name="Equation" r:id="rId4" imgW="360648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Some Gymnastics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10047"/>
            <a:ext cx="4267200" cy="51054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The equation</a:t>
            </a:r>
          </a:p>
          <a:p>
            <a:endParaRPr lang="en-US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mtClean="0">
                <a:solidFill>
                  <a:schemeClr val="bg1"/>
                </a:solidFill>
              </a:rPr>
              <a:t>	is still correct even if one kid is hanging by his hands below the seesaw! </a:t>
            </a:r>
          </a:p>
          <a:p>
            <a:r>
              <a:rPr lang="en-US" smtClean="0">
                <a:solidFill>
                  <a:schemeClr val="bg1"/>
                </a:solidFill>
              </a:rPr>
              <a:t>The center of mass is not </a:t>
            </a:r>
            <a:r>
              <a:rPr lang="en-US" i="1" smtClean="0">
                <a:solidFill>
                  <a:schemeClr val="bg1"/>
                </a:solidFill>
              </a:rPr>
              <a:t>at</a:t>
            </a:r>
            <a:r>
              <a:rPr lang="en-US" smtClean="0">
                <a:solidFill>
                  <a:schemeClr val="bg1"/>
                </a:solidFill>
              </a:rPr>
              <a:t> the balance point (the axle) but </a:t>
            </a:r>
            <a:r>
              <a:rPr lang="en-US" i="1" smtClean="0">
                <a:solidFill>
                  <a:schemeClr val="bg1"/>
                </a:solidFill>
              </a:rPr>
              <a:t>is in the same vertical straight line</a:t>
            </a:r>
            <a:r>
              <a:rPr lang="en-US" smtClean="0">
                <a:solidFill>
                  <a:schemeClr val="bg1"/>
                </a:solidFill>
              </a:rPr>
              <a:t>.</a:t>
            </a:r>
          </a:p>
          <a:p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743200"/>
            <a:ext cx="4038600" cy="31543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Kids on seesaw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609600" y="1981200"/>
          <a:ext cx="3606800" cy="482600"/>
        </p:xfrm>
        <a:graphic>
          <a:graphicData uri="http://schemas.openxmlformats.org/presentationml/2006/ole">
            <p:oleObj spid="_x0000_s65538" name="Equation" r:id="rId4" imgW="3606480" imgH="482400" progId="Equation.DSMT4">
              <p:embed/>
            </p:oleObj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8082570" y="3099516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x</a:t>
            </a:r>
            <a:r>
              <a:rPr lang="en-US" sz="2000" baseline="-25000" smtClean="0"/>
              <a:t>2</a:t>
            </a:r>
            <a:endParaRPr lang="en-US" sz="2000" baseline="-25000"/>
          </a:p>
        </p:txBody>
      </p:sp>
      <p:sp>
        <p:nvSpPr>
          <p:cNvPr id="43" name="TextBox 42"/>
          <p:cNvSpPr txBox="1"/>
          <p:nvPr/>
        </p:nvSpPr>
        <p:spPr>
          <a:xfrm>
            <a:off x="7727328" y="3692802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m</a:t>
            </a:r>
            <a:r>
              <a:rPr lang="en-US" sz="2000" baseline="-25000" smtClean="0"/>
              <a:t>2</a:t>
            </a:r>
            <a:r>
              <a:rPr lang="en-US" sz="2000" i="1" smtClean="0"/>
              <a:t>g</a:t>
            </a:r>
            <a:endParaRPr lang="en-US" sz="2000" i="1"/>
          </a:p>
        </p:txBody>
      </p:sp>
      <p:sp>
        <p:nvSpPr>
          <p:cNvPr id="45" name="Rectangle 44"/>
          <p:cNvSpPr/>
          <p:nvPr/>
        </p:nvSpPr>
        <p:spPr>
          <a:xfrm>
            <a:off x="5365128" y="3124200"/>
            <a:ext cx="2743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Smiley Face 45"/>
          <p:cNvSpPr/>
          <p:nvPr/>
        </p:nvSpPr>
        <p:spPr>
          <a:xfrm>
            <a:off x="5295363" y="3200400"/>
            <a:ext cx="533400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miley Face 46"/>
          <p:cNvSpPr/>
          <p:nvPr/>
        </p:nvSpPr>
        <p:spPr>
          <a:xfrm>
            <a:off x="7855044" y="2667000"/>
            <a:ext cx="457200" cy="4572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Isosceles Triangle 47"/>
          <p:cNvSpPr/>
          <p:nvPr/>
        </p:nvSpPr>
        <p:spPr>
          <a:xfrm>
            <a:off x="6431928" y="3176790"/>
            <a:ext cx="679704" cy="12954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rot="16380000" flipH="1">
            <a:off x="7769171" y="3449584"/>
            <a:ext cx="637985" cy="3818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6440000" flipH="1">
            <a:off x="5046465" y="4230459"/>
            <a:ext cx="1066800" cy="76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257800" y="470529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m</a:t>
            </a:r>
            <a:r>
              <a:rPr lang="en-US" sz="2000" baseline="-25000" smtClean="0"/>
              <a:t>1</a:t>
            </a:r>
            <a:r>
              <a:rPr lang="en-US" sz="2000" i="1" smtClean="0"/>
              <a:t>g</a:t>
            </a:r>
            <a:endParaRPr lang="en-US" sz="2000" i="1"/>
          </a:p>
        </p:txBody>
      </p:sp>
      <p:sp>
        <p:nvSpPr>
          <p:cNvPr id="52" name="TextBox 51"/>
          <p:cNvSpPr txBox="1"/>
          <p:nvPr/>
        </p:nvSpPr>
        <p:spPr>
          <a:xfrm>
            <a:off x="5688168" y="16764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CM somewhere on this line:</a:t>
            </a:r>
            <a:endParaRPr lang="en-US" sz="2000"/>
          </a:p>
        </p:txBody>
      </p:sp>
      <p:sp>
        <p:nvSpPr>
          <p:cNvPr id="53" name="TextBox 52"/>
          <p:cNvSpPr txBox="1"/>
          <p:nvPr/>
        </p:nvSpPr>
        <p:spPr>
          <a:xfrm>
            <a:off x="7270128" y="3097368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x</a:t>
            </a:r>
            <a:r>
              <a:rPr lang="en-US" sz="2000" baseline="-25000" smtClean="0"/>
              <a:t>3</a:t>
            </a:r>
            <a:endParaRPr lang="en-US" sz="2000" baseline="-25000"/>
          </a:p>
        </p:txBody>
      </p:sp>
      <p:sp>
        <p:nvSpPr>
          <p:cNvPr id="54" name="Smiley Face 53"/>
          <p:cNvSpPr/>
          <p:nvPr/>
        </p:nvSpPr>
        <p:spPr>
          <a:xfrm>
            <a:off x="7119876" y="2732469"/>
            <a:ext cx="381000" cy="3810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7011474" y="3559938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m</a:t>
            </a:r>
            <a:r>
              <a:rPr lang="en-US" sz="2000" baseline="-25000" smtClean="0"/>
              <a:t>3</a:t>
            </a:r>
            <a:r>
              <a:rPr lang="en-US" sz="2000" i="1" smtClean="0"/>
              <a:t>g</a:t>
            </a:r>
            <a:endParaRPr lang="en-US" sz="2000" i="1"/>
          </a:p>
        </p:txBody>
      </p:sp>
      <p:cxnSp>
        <p:nvCxnSpPr>
          <p:cNvPr id="56" name="Straight Arrow Connector 55"/>
          <p:cNvCxnSpPr/>
          <p:nvPr/>
        </p:nvCxnSpPr>
        <p:spPr>
          <a:xfrm rot="16200000" flipH="1">
            <a:off x="7091970" y="3429000"/>
            <a:ext cx="457202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396247" y="2767884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x</a:t>
            </a:r>
            <a:r>
              <a:rPr lang="en-US" sz="2000" baseline="-25000" smtClean="0"/>
              <a:t>1</a:t>
            </a:r>
            <a:endParaRPr lang="en-US" sz="2000" baseline="-25000"/>
          </a:p>
        </p:txBody>
      </p:sp>
      <p:sp>
        <p:nvSpPr>
          <p:cNvPr id="58" name="TextBox 57"/>
          <p:cNvSpPr txBox="1"/>
          <p:nvPr/>
        </p:nvSpPr>
        <p:spPr>
          <a:xfrm>
            <a:off x="6448029" y="3124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O</a:t>
            </a:r>
            <a:endParaRPr lang="en-US" sz="2000" baseline="-25000"/>
          </a:p>
        </p:txBody>
      </p:sp>
      <p:cxnSp>
        <p:nvCxnSpPr>
          <p:cNvPr id="44" name="Straight Connector 43"/>
          <p:cNvCxnSpPr/>
          <p:nvPr/>
        </p:nvCxnSpPr>
        <p:spPr>
          <a:xfrm rot="5400000" flipH="1" flipV="1">
            <a:off x="4723326" y="4267200"/>
            <a:ext cx="4114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Center of Mass of a Two-Dimensional Object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5720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Think of some shape cut out of cardboard.  </a:t>
            </a:r>
          </a:p>
          <a:p>
            <a:r>
              <a:rPr lang="en-US" smtClean="0"/>
              <a:t>Hang it vertically by pushing a pin through some point. </a:t>
            </a:r>
          </a:p>
          <a:p>
            <a:r>
              <a:rPr lang="en-US" smtClean="0"/>
              <a:t>Think of it as made up of many small </a:t>
            </a:r>
            <a:r>
              <a:rPr lang="en-US" smtClean="0">
                <a:solidFill>
                  <a:srgbClr val="FFFF00"/>
                </a:solidFill>
              </a:rPr>
              <a:t>masses—when it’s hanging at rest, the center of mass will be somewhere on the vertical line through the pin.   </a:t>
            </a:r>
            <a:r>
              <a:rPr lang="en-US" u="sng" smtClean="0">
                <a:solidFill>
                  <a:srgbClr val="FFFF00"/>
                </a:solidFill>
              </a:rPr>
              <a:t>Draw the line.</a:t>
            </a:r>
          </a:p>
          <a:p>
            <a:r>
              <a:rPr lang="en-US" smtClean="0"/>
              <a:t>Repeat with the pin somewhere else: the lines you drew meet at the CM.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352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</a:p>
          <a:p>
            <a:endParaRPr lang="en-US"/>
          </a:p>
        </p:txBody>
      </p:sp>
      <p:sp>
        <p:nvSpPr>
          <p:cNvPr id="5" name="Moon 4"/>
          <p:cNvSpPr/>
          <p:nvPr/>
        </p:nvSpPr>
        <p:spPr>
          <a:xfrm rot="19043348">
            <a:off x="6061138" y="2665087"/>
            <a:ext cx="1583937" cy="2290010"/>
          </a:xfrm>
          <a:prstGeom prst="moon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6515637" y="2362200"/>
            <a:ext cx="152400" cy="76200"/>
          </a:xfrm>
          <a:prstGeom prst="straightConnector1">
            <a:avLst/>
          </a:prstGeom>
          <a:ln w="317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289460" y="3815903"/>
            <a:ext cx="2731398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05904" y="5369415"/>
            <a:ext cx="3429000" cy="101566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smtClean="0">
                <a:solidFill>
                  <a:srgbClr val="FF0000"/>
                </a:solidFill>
              </a:rPr>
              <a:t>Tip</a:t>
            </a:r>
            <a:r>
              <a:rPr lang="en-US" sz="2000" smtClean="0">
                <a:solidFill>
                  <a:srgbClr val="FF0000"/>
                </a:solidFill>
              </a:rPr>
              <a:t>:  if the object is symmetric about some line, the center of mass will be </a:t>
            </a:r>
            <a:r>
              <a:rPr lang="en-US" sz="2000" i="1" smtClean="0">
                <a:solidFill>
                  <a:srgbClr val="FF0000"/>
                </a:solidFill>
              </a:rPr>
              <a:t>on that line</a:t>
            </a:r>
            <a:r>
              <a:rPr lang="en-US" sz="2000" smtClean="0">
                <a:solidFill>
                  <a:srgbClr val="FF0000"/>
                </a:solidFill>
              </a:rPr>
              <a:t>!</a:t>
            </a:r>
            <a:endParaRPr lang="en-US" sz="20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Three Equal Masses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29200" cy="4800600"/>
          </a:xfrm>
        </p:spPr>
        <p:txBody>
          <a:bodyPr>
            <a:normAutofit/>
          </a:bodyPr>
          <a:lstStyle/>
          <a:p>
            <a:r>
              <a:rPr lang="en-US" sz="2400" smtClean="0"/>
              <a:t>If we have three equal masses at the corners of a triangle, </a:t>
            </a:r>
            <a:r>
              <a:rPr lang="en-US" sz="2400" smtClean="0">
                <a:solidFill>
                  <a:srgbClr val="FFFF00"/>
                </a:solidFill>
              </a:rPr>
              <a:t>the center of mass of two of them is the half-way point on the side joining them</a:t>
            </a:r>
            <a:r>
              <a:rPr lang="en-US" sz="2400" smtClean="0"/>
              <a:t>.</a:t>
            </a:r>
          </a:p>
          <a:p>
            <a:r>
              <a:rPr lang="en-US" sz="2400" smtClean="0">
                <a:solidFill>
                  <a:srgbClr val="FFFF00"/>
                </a:solidFill>
              </a:rPr>
              <a:t>We can replace them by a mass 2</a:t>
            </a:r>
            <a:r>
              <a:rPr lang="en-US" sz="2400" i="1" smtClean="0">
                <a:solidFill>
                  <a:srgbClr val="FFFF00"/>
                </a:solidFill>
              </a:rPr>
              <a:t>m</a:t>
            </a:r>
            <a:r>
              <a:rPr lang="en-US" sz="2400" smtClean="0">
                <a:solidFill>
                  <a:srgbClr val="FFFF00"/>
                </a:solidFill>
              </a:rPr>
              <a:t> at that point</a:t>
            </a:r>
            <a:r>
              <a:rPr lang="en-US" sz="2400" smtClean="0"/>
              <a:t>, then the CM of </a:t>
            </a:r>
            <a:r>
              <a:rPr lang="en-US" sz="2400" i="1" smtClean="0"/>
              <a:t>all three masses </a:t>
            </a:r>
            <a:r>
              <a:rPr lang="en-US" sz="2400" smtClean="0"/>
              <a:t>is on the line from the other vertex to that point, one-third of the way up.</a:t>
            </a:r>
          </a:p>
          <a:p>
            <a:r>
              <a:rPr lang="en-US" sz="2400" smtClean="0"/>
              <a:t>This is the </a:t>
            </a:r>
            <a:r>
              <a:rPr lang="en-US" sz="2400" smtClean="0">
                <a:solidFill>
                  <a:srgbClr val="FF0000"/>
                </a:solidFill>
              </a:rPr>
              <a:t>centroid</a:t>
            </a:r>
            <a:r>
              <a:rPr lang="en-US" sz="2400" smtClean="0"/>
              <a:t> of the triangle, and is at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1200" y="1600200"/>
            <a:ext cx="3048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q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943600" y="39624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629400" y="27432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382000" y="37338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096000" y="3886200"/>
            <a:ext cx="2438400" cy="228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086600" y="3746679"/>
            <a:ext cx="533400" cy="533400"/>
          </a:xfrm>
          <a:prstGeom prst="ellipse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16200000" flipH="1">
            <a:off x="6527979" y="3188058"/>
            <a:ext cx="1066800" cy="5334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543800" y="28956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CM</a:t>
            </a:r>
            <a:endParaRPr lang="en-US" sz="2000"/>
          </a:p>
        </p:txBody>
      </p:sp>
      <p:sp>
        <p:nvSpPr>
          <p:cNvPr id="18" name="TextBox 17"/>
          <p:cNvSpPr txBox="1"/>
          <p:nvPr/>
        </p:nvSpPr>
        <p:spPr>
          <a:xfrm>
            <a:off x="6781800" y="24384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m</a:t>
            </a:r>
            <a:endParaRPr lang="en-US" sz="2000" i="1"/>
          </a:p>
        </p:txBody>
      </p:sp>
      <p:sp>
        <p:nvSpPr>
          <p:cNvPr id="19" name="TextBox 18"/>
          <p:cNvSpPr txBox="1"/>
          <p:nvPr/>
        </p:nvSpPr>
        <p:spPr>
          <a:xfrm>
            <a:off x="5791200" y="4267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m</a:t>
            </a:r>
            <a:endParaRPr lang="en-US" sz="2000" i="1"/>
          </a:p>
        </p:txBody>
      </p:sp>
      <p:sp>
        <p:nvSpPr>
          <p:cNvPr id="20" name="TextBox 19"/>
          <p:cNvSpPr txBox="1"/>
          <p:nvPr/>
        </p:nvSpPr>
        <p:spPr>
          <a:xfrm>
            <a:off x="8382000" y="40386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m</a:t>
            </a:r>
            <a:endParaRPr lang="en-US" sz="2000" i="1"/>
          </a:p>
        </p:txBody>
      </p:sp>
      <p:sp>
        <p:nvSpPr>
          <p:cNvPr id="21" name="TextBox 20"/>
          <p:cNvSpPr txBox="1"/>
          <p:nvPr/>
        </p:nvSpPr>
        <p:spPr>
          <a:xfrm>
            <a:off x="7111284" y="4227489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(2</a:t>
            </a:r>
            <a:r>
              <a:rPr lang="en-US" sz="2000" i="1" smtClean="0"/>
              <a:t>m</a:t>
            </a:r>
            <a:r>
              <a:rPr lang="en-US" sz="2000" smtClean="0"/>
              <a:t>)</a:t>
            </a:r>
            <a:endParaRPr lang="en-US" sz="2000"/>
          </a:p>
        </p:txBody>
      </p:sp>
      <p:cxnSp>
        <p:nvCxnSpPr>
          <p:cNvPr id="23" name="Straight Arrow Connector 22"/>
          <p:cNvCxnSpPr/>
          <p:nvPr/>
        </p:nvCxnSpPr>
        <p:spPr>
          <a:xfrm rot="10800000" flipV="1">
            <a:off x="7162800" y="3276600"/>
            <a:ext cx="457200" cy="3048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2286000" y="5512158"/>
          <a:ext cx="2057400" cy="883403"/>
        </p:xfrm>
        <a:graphic>
          <a:graphicData uri="http://schemas.openxmlformats.org/presentationml/2006/ole">
            <p:oleObj spid="_x0000_s66563" name="Equation" r:id="rId4" imgW="2247840" imgH="9651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Center of Mass of a Solid Triangle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419600" cy="5562600"/>
          </a:xfrm>
        </p:spPr>
        <p:txBody>
          <a:bodyPr>
            <a:normAutofit/>
          </a:bodyPr>
          <a:lstStyle/>
          <a:p>
            <a:r>
              <a:rPr lang="en-US" sz="2000" smtClean="0"/>
              <a:t>We’ll take a right-angled triangle.  The  </a:t>
            </a:r>
            <a:r>
              <a:rPr lang="en-US" sz="2000" i="1" smtClean="0"/>
              <a:t>x</a:t>
            </a:r>
            <a:r>
              <a:rPr lang="en-US" sz="2000" smtClean="0"/>
              <a:t>-coordinate of the CM is found by the integral generalization of the sum                               </a:t>
            </a:r>
          </a:p>
          <a:p>
            <a:endParaRPr lang="en-US" sz="2000" smtClean="0"/>
          </a:p>
          <a:p>
            <a:r>
              <a:rPr lang="en-US" sz="2000" smtClean="0"/>
              <a:t>If the triangle has area mass density </a:t>
            </a:r>
            <a:r>
              <a:rPr lang="el-GR" sz="2000" i="1" smtClean="0"/>
              <a:t>ρ</a:t>
            </a:r>
            <a:r>
              <a:rPr lang="en-US" sz="2000" smtClean="0"/>
              <a:t> kg/m</a:t>
            </a:r>
            <a:r>
              <a:rPr lang="en-US" sz="2000" baseline="30000" smtClean="0"/>
              <a:t>2</a:t>
            </a:r>
            <a:r>
              <a:rPr lang="en-US" sz="2000" smtClean="0"/>
              <a:t>, the strip shown has mass </a:t>
            </a:r>
            <a:r>
              <a:rPr lang="el-GR" sz="2000" i="1" smtClean="0"/>
              <a:t>ρ</a:t>
            </a:r>
            <a:r>
              <a:rPr lang="en-US" sz="2000" i="1" smtClean="0"/>
              <a:t>y</a:t>
            </a:r>
            <a:r>
              <a:rPr lang="el-GR" sz="2000" smtClean="0"/>
              <a:t>Δ</a:t>
            </a:r>
            <a:r>
              <a:rPr lang="en-US" sz="2000" i="1" smtClean="0"/>
              <a:t>x, </a:t>
            </a:r>
            <a:r>
              <a:rPr lang="en-US" sz="2000" smtClean="0"/>
              <a:t>and </a:t>
            </a:r>
            <a:r>
              <a:rPr lang="en-US" sz="2000" i="1" smtClean="0"/>
              <a:t>M</a:t>
            </a:r>
            <a:r>
              <a:rPr lang="en-US" sz="2000" smtClean="0"/>
              <a:t> = ½ </a:t>
            </a:r>
            <a:r>
              <a:rPr lang="el-GR" sz="2000" i="1" smtClean="0"/>
              <a:t>ρ</a:t>
            </a:r>
            <a:r>
              <a:rPr lang="en-US" sz="2000" i="1" smtClean="0"/>
              <a:t>ab, </a:t>
            </a:r>
            <a:r>
              <a:rPr lang="en-US" sz="2000" smtClean="0"/>
              <a:t>so</a:t>
            </a:r>
          </a:p>
          <a:p>
            <a:endParaRPr lang="en-US" sz="2000" smtClean="0"/>
          </a:p>
          <a:p>
            <a:endParaRPr lang="en-US" sz="2000" smtClean="0"/>
          </a:p>
          <a:p>
            <a:pPr>
              <a:buNone/>
            </a:pPr>
            <a:r>
              <a:rPr lang="en-US" sz="2000" smtClean="0"/>
              <a:t>	from which the CM is at (2/3)</a:t>
            </a:r>
            <a:r>
              <a:rPr lang="en-US" sz="2000" i="1" smtClean="0"/>
              <a:t>a</a:t>
            </a:r>
            <a:r>
              <a:rPr lang="en-US" sz="2000" smtClean="0"/>
              <a:t>.</a:t>
            </a:r>
          </a:p>
          <a:p>
            <a:pPr>
              <a:buNone/>
            </a:pPr>
            <a:endParaRPr lang="en-US" sz="2000" smtClean="0"/>
          </a:p>
          <a:p>
            <a:r>
              <a:rPr lang="en-US" sz="2000" smtClean="0">
                <a:solidFill>
                  <a:srgbClr val="FF0000"/>
                </a:solidFill>
              </a:rPr>
              <a:t>Bottom line: the CM of the solid triangle is at the same point as the CM of three equal masses at the corners!</a:t>
            </a:r>
          </a:p>
          <a:p>
            <a:endParaRPr lang="en-US" sz="24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8006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 flipH="1">
            <a:off x="5257800" y="3124200"/>
            <a:ext cx="2743200" cy="1371600"/>
          </a:xfrm>
          <a:prstGeom prst="rt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1666743" y="2003026"/>
          <a:ext cx="1981200" cy="816374"/>
        </p:xfrm>
        <a:graphic>
          <a:graphicData uri="http://schemas.openxmlformats.org/presentationml/2006/ole">
            <p:oleObj spid="_x0000_s67586" name="Equation" r:id="rId4" imgW="2527200" imgH="1041120" progId="Equation.DSMT4">
              <p:embed/>
            </p:oleObj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5105400" y="4709887"/>
            <a:ext cx="2947116" cy="14513"/>
          </a:xfrm>
          <a:prstGeom prst="straightConnector1">
            <a:avLst/>
          </a:prstGeom>
          <a:ln w="22225">
            <a:solidFill>
              <a:schemeClr val="bg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7443547" y="3822202"/>
            <a:ext cx="1523206" cy="1588"/>
          </a:xfrm>
          <a:prstGeom prst="straightConnector1">
            <a:avLst/>
          </a:prstGeom>
          <a:ln w="22225">
            <a:solidFill>
              <a:schemeClr val="bg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961032" y="4202805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x</a:t>
            </a:r>
            <a:endParaRPr lang="en-US" sz="2000" i="1"/>
          </a:p>
        </p:txBody>
      </p:sp>
      <p:sp>
        <p:nvSpPr>
          <p:cNvPr id="15" name="TextBox 14"/>
          <p:cNvSpPr txBox="1"/>
          <p:nvPr/>
        </p:nvSpPr>
        <p:spPr>
          <a:xfrm>
            <a:off x="8215647" y="3618963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b</a:t>
            </a:r>
            <a:endParaRPr lang="en-US" sz="2000" i="1"/>
          </a:p>
        </p:txBody>
      </p:sp>
      <p:sp>
        <p:nvSpPr>
          <p:cNvPr id="16" name="TextBox 15"/>
          <p:cNvSpPr txBox="1"/>
          <p:nvPr/>
        </p:nvSpPr>
        <p:spPr>
          <a:xfrm>
            <a:off x="6553200" y="4800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a</a:t>
            </a:r>
            <a:endParaRPr lang="en-US" sz="2000" i="1"/>
          </a:p>
        </p:txBody>
      </p:sp>
      <p:sp>
        <p:nvSpPr>
          <p:cNvPr id="18" name="TextBox 17"/>
          <p:cNvSpPr txBox="1"/>
          <p:nvPr/>
        </p:nvSpPr>
        <p:spPr>
          <a:xfrm>
            <a:off x="4930464" y="4230711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O</a:t>
            </a:r>
            <a:endParaRPr lang="en-US" sz="2000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6707211" y="4000500"/>
            <a:ext cx="9906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6821511" y="3962400"/>
            <a:ext cx="106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315200" y="41910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x </a:t>
            </a:r>
            <a:r>
              <a:rPr lang="en-US" sz="2000" smtClean="0"/>
              <a:t>+</a:t>
            </a:r>
            <a:r>
              <a:rPr lang="el-GR" sz="2000" smtClean="0"/>
              <a:t>Δ</a:t>
            </a:r>
            <a:r>
              <a:rPr lang="en-US" sz="2000" i="1" smtClean="0"/>
              <a:t>x </a:t>
            </a:r>
            <a:endParaRPr lang="en-US" sz="2000" i="1"/>
          </a:p>
        </p:txBody>
      </p:sp>
      <p:sp>
        <p:nvSpPr>
          <p:cNvPr id="24" name="TextBox 23"/>
          <p:cNvSpPr txBox="1"/>
          <p:nvPr/>
        </p:nvSpPr>
        <p:spPr>
          <a:xfrm>
            <a:off x="5562600" y="5334000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The height </a:t>
            </a:r>
            <a:r>
              <a:rPr lang="en-US" sz="2000" i="1" smtClean="0"/>
              <a:t>y</a:t>
            </a:r>
            <a:r>
              <a:rPr lang="en-US" sz="2000" smtClean="0"/>
              <a:t> of the strip at </a:t>
            </a:r>
            <a:r>
              <a:rPr lang="en-US" sz="2000" i="1" smtClean="0"/>
              <a:t>x</a:t>
            </a:r>
            <a:r>
              <a:rPr lang="en-US" sz="2000" smtClean="0"/>
              <a:t> is given by </a:t>
            </a:r>
            <a:r>
              <a:rPr lang="en-US" sz="2000" i="1" smtClean="0"/>
              <a:t>y</a:t>
            </a:r>
            <a:r>
              <a:rPr lang="en-US" sz="2000" smtClean="0"/>
              <a:t>/</a:t>
            </a:r>
            <a:r>
              <a:rPr lang="en-US" sz="2000" i="1" smtClean="0"/>
              <a:t>b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smtClean="0"/>
              <a:t>/</a:t>
            </a:r>
            <a:r>
              <a:rPr lang="en-US" sz="2000" i="1" smtClean="0"/>
              <a:t>a, </a:t>
            </a:r>
            <a:r>
              <a:rPr lang="en-US" sz="2000" smtClean="0"/>
              <a:t>from similar triangles.</a:t>
            </a:r>
            <a:endParaRPr lang="en-US" sz="2000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6769715" y="3974485"/>
            <a:ext cx="1066800" cy="1588"/>
          </a:xfrm>
          <a:prstGeom prst="straightConnector1">
            <a:avLst/>
          </a:prstGeom>
          <a:ln w="22225">
            <a:solidFill>
              <a:schemeClr val="bg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290516" y="37146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y</a:t>
            </a:r>
            <a:endParaRPr lang="en-US" sz="2000" i="1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228600" y="3733801"/>
          <a:ext cx="4876800" cy="768962"/>
        </p:xfrm>
        <a:graphic>
          <a:graphicData uri="http://schemas.openxmlformats.org/presentationml/2006/ole">
            <p:oleObj spid="_x0000_s67587" name="Equation" r:id="rId5" imgW="7251480" imgH="11430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</TotalTime>
  <Words>561</Words>
  <Application>Microsoft Office PowerPoint</Application>
  <PresentationFormat>On-screen Show (4:3)</PresentationFormat>
  <Paragraphs>99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Center of Mass </vt:lpstr>
      <vt:lpstr>Center of Mass and Center of Gravity</vt:lpstr>
      <vt:lpstr>Center of Mass in One Dimension</vt:lpstr>
      <vt:lpstr>CM of Several Objects in One Dimension</vt:lpstr>
      <vt:lpstr>Add Another Kid to the Seesaw…</vt:lpstr>
      <vt:lpstr>Some Gymnastics</vt:lpstr>
      <vt:lpstr>Center of Mass of a Two-Dimensional Object</vt:lpstr>
      <vt:lpstr>Three Equal Masses</vt:lpstr>
      <vt:lpstr>Center of Mass of a Solid Triangle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Momentum</dc:title>
  <dc:creator>Michael</dc:creator>
  <cp:lastModifiedBy>Michael Fowler</cp:lastModifiedBy>
  <cp:revision>34</cp:revision>
  <dcterms:created xsi:type="dcterms:W3CDTF">2010-03-01T20:42:02Z</dcterms:created>
  <dcterms:modified xsi:type="dcterms:W3CDTF">2010-06-17T20:51:00Z</dcterms:modified>
</cp:coreProperties>
</file>