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75" r:id="rId12"/>
    <p:sldId id="276" r:id="rId13"/>
    <p:sldId id="27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203"/>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A98359-B976-4DB0-B8FF-B6499830D0C5}"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DE9918-2B60-4A66-90B9-09FAA2036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D7E54-760C-4400-B254-2ED7C93D94C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1D7E54-760C-4400-B254-2ED7C93D94C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1D7E54-760C-4400-B254-2ED7C93D94C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1D7E54-760C-4400-B254-2ED7C93D94C6}"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1D7E54-760C-4400-B254-2ED7C93D94C6}"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D7E54-760C-4400-B254-2ED7C93D94C6}"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D7E54-760C-4400-B254-2ED7C93D94C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E578-7A32-45D8-A079-DE754AA079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D7E54-760C-4400-B254-2ED7C93D94C6}"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0E578-7A32-45D8-A079-DE754AA079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19.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6.xml"/><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Momentum</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I drop a hard rubber ball on to the floor from a height of one meter.  As it bounces, it is squashed 1 cm at maximum.  </a:t>
            </a:r>
            <a:r>
              <a:rPr lang="en-US" sz="2800" i="1" smtClean="0"/>
              <a:t>Very  approximately</a:t>
            </a:r>
            <a:r>
              <a:rPr lang="en-US" sz="2800" smtClean="0"/>
              <a:t>, what is the force it feels from the floor at the moment in the middle of the bounce when it is at rest?</a:t>
            </a:r>
            <a:endParaRPr lang="en-US" sz="2800"/>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a:t>
            </a:r>
            <a:r>
              <a:rPr lang="en-US" smtClean="0"/>
              <a:t>g</a:t>
            </a:r>
          </a:p>
          <a:p>
            <a:pPr marL="514350" indent="-514350">
              <a:buAutoNum type="alphaUcPeriod"/>
            </a:pPr>
            <a:r>
              <a:rPr lang="en-US" smtClean="0"/>
              <a:t>5 mg</a:t>
            </a:r>
          </a:p>
          <a:p>
            <a:pPr marL="514350" indent="-514350">
              <a:buAutoNum type="alphaUcPeriod"/>
            </a:pPr>
            <a:r>
              <a:rPr lang="en-US" smtClean="0"/>
              <a:t>10 mg</a:t>
            </a:r>
          </a:p>
          <a:p>
            <a:pPr marL="514350" indent="-514350">
              <a:buAutoNum type="alphaUcPeriod"/>
            </a:pPr>
            <a:r>
              <a:rPr lang="en-US" smtClean="0"/>
              <a:t>25 mg</a:t>
            </a:r>
          </a:p>
          <a:p>
            <a:pPr marL="514350" indent="-514350">
              <a:buAutoNum type="alphaUcPeriod"/>
            </a:pPr>
            <a:r>
              <a:rPr lang="en-US" smtClean="0"/>
              <a:t>100 mg</a:t>
            </a:r>
            <a:endParaRPr lang="en-US"/>
          </a:p>
        </p:txBody>
      </p:sp>
      <p:cxnSp>
        <p:nvCxnSpPr>
          <p:cNvPr id="5" name="Straight Arrow Connector 4"/>
          <p:cNvCxnSpPr/>
          <p:nvPr/>
        </p:nvCxnSpPr>
        <p:spPr>
          <a:xfrm rot="10800000">
            <a:off x="2362200" y="5867400"/>
            <a:ext cx="1371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733800" y="4038600"/>
            <a:ext cx="5257800" cy="2308324"/>
          </a:xfrm>
          <a:prstGeom prst="rect">
            <a:avLst/>
          </a:prstGeom>
          <a:noFill/>
        </p:spPr>
        <p:txBody>
          <a:bodyPr wrap="square" rtlCol="0">
            <a:spAutoFit/>
          </a:bodyPr>
          <a:lstStyle/>
          <a:p>
            <a:r>
              <a:rPr lang="en-US" sz="2400" smtClean="0">
                <a:solidFill>
                  <a:srgbClr val="FF0000"/>
                </a:solidFill>
              </a:rPr>
              <a:t>Impulsive forces are </a:t>
            </a:r>
            <a:r>
              <a:rPr lang="en-US" sz="2400" u="sng" smtClean="0">
                <a:solidFill>
                  <a:srgbClr val="FF0000"/>
                </a:solidFill>
              </a:rPr>
              <a:t>big</a:t>
            </a:r>
            <a:r>
              <a:rPr lang="en-US" sz="2400" smtClean="0">
                <a:solidFill>
                  <a:srgbClr val="FF0000"/>
                </a:solidFill>
              </a:rPr>
              <a:t>!  The velocity v gained in falling  1 meter was lost in 1 cm.  From v</a:t>
            </a:r>
            <a:r>
              <a:rPr lang="en-US" sz="2400" baseline="30000" smtClean="0">
                <a:solidFill>
                  <a:srgbClr val="FF0000"/>
                </a:solidFill>
              </a:rPr>
              <a:t>2</a:t>
            </a:r>
            <a:r>
              <a:rPr lang="en-US" sz="2400" smtClean="0">
                <a:solidFill>
                  <a:srgbClr val="FF0000"/>
                </a:solidFill>
              </a:rPr>
              <a:t> = 2ax, if we take the deceleration on hitting the floor to be constant, it is about 100g.  This is an approximation, but in the right ballpark.</a:t>
            </a:r>
            <a:endParaRPr lang="en-US" sz="24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Center of Mass of Two Particles</a:t>
            </a:r>
            <a:endParaRPr lang="en-US">
              <a:solidFill>
                <a:srgbClr val="FFFF00"/>
              </a:solidFill>
            </a:endParaRPr>
          </a:p>
        </p:txBody>
      </p:sp>
      <p:sp>
        <p:nvSpPr>
          <p:cNvPr id="3" name="Content Placeholder 2"/>
          <p:cNvSpPr>
            <a:spLocks noGrp="1"/>
          </p:cNvSpPr>
          <p:nvPr>
            <p:ph sz="half" idx="1"/>
          </p:nvPr>
        </p:nvSpPr>
        <p:spPr>
          <a:xfrm>
            <a:off x="152400" y="1600200"/>
            <a:ext cx="4343400" cy="4525963"/>
          </a:xfrm>
        </p:spPr>
        <p:txBody>
          <a:bodyPr/>
          <a:lstStyle/>
          <a:p>
            <a:r>
              <a:rPr lang="en-US" smtClean="0"/>
              <a:t>If the two particles are at the ends of a light rod, their center of mass </a:t>
            </a:r>
            <a:r>
              <a:rPr lang="en-US" i="1" err="1" smtClean="0"/>
              <a:t>x</a:t>
            </a:r>
            <a:r>
              <a:rPr lang="en-US" baseline="-25000" err="1" smtClean="0"/>
              <a:t>CM</a:t>
            </a:r>
            <a:r>
              <a:rPr lang="en-US" smtClean="0"/>
              <a:t> is the point about which they would balance:</a:t>
            </a:r>
          </a:p>
          <a:p>
            <a:endParaRPr lang="en-US"/>
          </a:p>
          <a:p>
            <a:pPr>
              <a:buNone/>
            </a:pPr>
            <a:r>
              <a:rPr lang="en-US" smtClean="0"/>
              <a:t>	and from this  </a:t>
            </a:r>
            <a:endParaRPr lang="en-US"/>
          </a:p>
        </p:txBody>
      </p:sp>
      <p:sp>
        <p:nvSpPr>
          <p:cNvPr id="4" name="Content Placeholder 3"/>
          <p:cNvSpPr>
            <a:spLocks noGrp="1"/>
          </p:cNvSpPr>
          <p:nvPr>
            <p:ph sz="half" idx="2"/>
          </p:nvPr>
        </p:nvSpPr>
        <p:spPr/>
        <p:txBody>
          <a:bodyPr/>
          <a:lstStyle/>
          <a:p>
            <a:r>
              <a:rPr lang="en-US" smtClean="0">
                <a:solidFill>
                  <a:schemeClr val="tx2">
                    <a:lumMod val="50000"/>
                  </a:schemeClr>
                </a:solidFill>
              </a:rPr>
              <a:t>A</a:t>
            </a:r>
            <a:r>
              <a:rPr lang="en-US" smtClean="0"/>
              <a:t> </a:t>
            </a:r>
            <a:endParaRPr lang="en-US"/>
          </a:p>
        </p:txBody>
      </p:sp>
      <p:sp>
        <p:nvSpPr>
          <p:cNvPr id="5" name="Rectangle 4"/>
          <p:cNvSpPr/>
          <p:nvPr/>
        </p:nvSpPr>
        <p:spPr>
          <a:xfrm>
            <a:off x="5791200" y="2819400"/>
            <a:ext cx="1905000" cy="45719"/>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73521" y="2603679"/>
            <a:ext cx="457200" cy="4572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5126" y="2642316"/>
            <a:ext cx="381000" cy="3810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6503832" y="2869842"/>
            <a:ext cx="354168" cy="9401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5638800" y="2362200"/>
            <a:ext cx="990600"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640131" y="2362200"/>
            <a:ext cx="1208469" cy="1588"/>
          </a:xfrm>
          <a:prstGeom prst="straightConnector1">
            <a:avLst/>
          </a:prstGeom>
          <a:ln w="25400">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91390" y="1943637"/>
            <a:ext cx="1295400" cy="400110"/>
          </a:xfrm>
          <a:prstGeom prst="rect">
            <a:avLst/>
          </a:prstGeom>
          <a:noFill/>
        </p:spPr>
        <p:txBody>
          <a:bodyPr wrap="square" rtlCol="0">
            <a:spAutoFit/>
          </a:bodyPr>
          <a:lstStyle/>
          <a:p>
            <a:r>
              <a:rPr lang="en-US" sz="2000" i="1" err="1" smtClean="0"/>
              <a:t>x</a:t>
            </a:r>
            <a:r>
              <a:rPr lang="en-US" sz="2000" baseline="-25000" err="1" smtClean="0"/>
              <a:t>CM</a:t>
            </a:r>
            <a:r>
              <a:rPr lang="en-US" sz="2000" smtClean="0"/>
              <a:t> - </a:t>
            </a:r>
            <a:r>
              <a:rPr lang="en-US" sz="2000" i="1" err="1" smtClean="0"/>
              <a:t>x</a:t>
            </a:r>
            <a:r>
              <a:rPr lang="en-US" sz="2000" baseline="-25000" err="1" smtClean="0"/>
              <a:t>A</a:t>
            </a:r>
            <a:endParaRPr lang="en-US" sz="2000" baseline="-25000"/>
          </a:p>
        </p:txBody>
      </p:sp>
      <p:sp>
        <p:nvSpPr>
          <p:cNvPr id="16" name="TextBox 15"/>
          <p:cNvSpPr txBox="1"/>
          <p:nvPr/>
        </p:nvSpPr>
        <p:spPr>
          <a:xfrm>
            <a:off x="6780726" y="1941488"/>
            <a:ext cx="1243884" cy="400110"/>
          </a:xfrm>
          <a:prstGeom prst="rect">
            <a:avLst/>
          </a:prstGeom>
          <a:noFill/>
        </p:spPr>
        <p:txBody>
          <a:bodyPr wrap="square" rtlCol="0">
            <a:spAutoFit/>
          </a:bodyPr>
          <a:lstStyle/>
          <a:p>
            <a:r>
              <a:rPr lang="en-US" sz="2000" i="1" smtClean="0"/>
              <a:t>x</a:t>
            </a:r>
            <a:r>
              <a:rPr lang="en-US" sz="2000" baseline="-25000" smtClean="0"/>
              <a:t>B </a:t>
            </a:r>
            <a:r>
              <a:rPr lang="en-US" sz="2000" smtClean="0"/>
              <a:t>- </a:t>
            </a:r>
            <a:r>
              <a:rPr lang="en-US" sz="2000" i="1" smtClean="0"/>
              <a:t>x</a:t>
            </a:r>
            <a:r>
              <a:rPr lang="en-US" sz="2000" baseline="-25000" smtClean="0"/>
              <a:t>CM</a:t>
            </a:r>
            <a:endParaRPr lang="en-US" sz="2000" baseline="-25000"/>
          </a:p>
        </p:txBody>
      </p:sp>
      <p:cxnSp>
        <p:nvCxnSpPr>
          <p:cNvPr id="20" name="Straight Arrow Connector 19"/>
          <p:cNvCxnSpPr/>
          <p:nvPr/>
        </p:nvCxnSpPr>
        <p:spPr>
          <a:xfrm rot="5400000" flipH="1" flipV="1">
            <a:off x="4343400" y="2895600"/>
            <a:ext cx="1828800" cy="1588"/>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3"/>
          </p:cNvCxnSpPr>
          <p:nvPr/>
        </p:nvCxnSpPr>
        <p:spPr>
          <a:xfrm>
            <a:off x="5257800" y="3810000"/>
            <a:ext cx="3429000" cy="53182"/>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410200" y="2563968"/>
            <a:ext cx="914400" cy="461665"/>
          </a:xfrm>
          <a:prstGeom prst="rect">
            <a:avLst/>
          </a:prstGeom>
          <a:noFill/>
        </p:spPr>
        <p:txBody>
          <a:bodyPr wrap="square" rtlCol="0">
            <a:spAutoFit/>
          </a:bodyPr>
          <a:lstStyle/>
          <a:p>
            <a:r>
              <a:rPr lang="en-US" sz="2400" i="1" smtClean="0">
                <a:solidFill>
                  <a:srgbClr val="002060"/>
                </a:solidFill>
              </a:rPr>
              <a:t>m</a:t>
            </a:r>
            <a:r>
              <a:rPr lang="en-US" sz="2400" baseline="-25000" smtClean="0">
                <a:solidFill>
                  <a:srgbClr val="002060"/>
                </a:solidFill>
              </a:rPr>
              <a:t>A</a:t>
            </a:r>
            <a:endParaRPr lang="en-US" sz="2400" baseline="-25000">
              <a:solidFill>
                <a:srgbClr val="002060"/>
              </a:solidFill>
            </a:endParaRPr>
          </a:p>
        </p:txBody>
      </p:sp>
      <p:sp>
        <p:nvSpPr>
          <p:cNvPr id="24" name="TextBox 23"/>
          <p:cNvSpPr txBox="1"/>
          <p:nvPr/>
        </p:nvSpPr>
        <p:spPr>
          <a:xfrm>
            <a:off x="7608195" y="2576847"/>
            <a:ext cx="914400" cy="461665"/>
          </a:xfrm>
          <a:prstGeom prst="rect">
            <a:avLst/>
          </a:prstGeom>
          <a:noFill/>
        </p:spPr>
        <p:txBody>
          <a:bodyPr wrap="square" rtlCol="0">
            <a:spAutoFit/>
          </a:bodyPr>
          <a:lstStyle/>
          <a:p>
            <a:r>
              <a:rPr lang="en-US" sz="2400" i="1" smtClean="0">
                <a:solidFill>
                  <a:srgbClr val="002060"/>
                </a:solidFill>
              </a:rPr>
              <a:t>m</a:t>
            </a:r>
            <a:r>
              <a:rPr lang="en-US" sz="2400" baseline="-25000" smtClean="0">
                <a:solidFill>
                  <a:srgbClr val="002060"/>
                </a:solidFill>
              </a:rPr>
              <a:t>B</a:t>
            </a:r>
            <a:endParaRPr lang="en-US" sz="2400" baseline="-25000">
              <a:solidFill>
                <a:srgbClr val="002060"/>
              </a:solidFill>
            </a:endParaRPr>
          </a:p>
        </p:txBody>
      </p:sp>
      <p:sp>
        <p:nvSpPr>
          <p:cNvPr id="25" name="TextBox 24"/>
          <p:cNvSpPr txBox="1"/>
          <p:nvPr/>
        </p:nvSpPr>
        <p:spPr>
          <a:xfrm>
            <a:off x="5482113" y="3794974"/>
            <a:ext cx="513003" cy="461665"/>
          </a:xfrm>
          <a:prstGeom prst="rect">
            <a:avLst/>
          </a:prstGeom>
          <a:noFill/>
        </p:spPr>
        <p:txBody>
          <a:bodyPr wrap="square" rtlCol="0">
            <a:spAutoFit/>
          </a:bodyPr>
          <a:lstStyle/>
          <a:p>
            <a:r>
              <a:rPr lang="en-US" sz="2400" i="1" smtClean="0"/>
              <a:t>x</a:t>
            </a:r>
            <a:r>
              <a:rPr lang="en-US" sz="2400" baseline="-25000" smtClean="0"/>
              <a:t>A</a:t>
            </a:r>
            <a:endParaRPr lang="en-US" sz="2400" baseline="-25000"/>
          </a:p>
        </p:txBody>
      </p:sp>
      <p:sp>
        <p:nvSpPr>
          <p:cNvPr id="26" name="TextBox 25"/>
          <p:cNvSpPr txBox="1"/>
          <p:nvPr/>
        </p:nvSpPr>
        <p:spPr>
          <a:xfrm>
            <a:off x="6428706" y="3784242"/>
            <a:ext cx="609600" cy="461665"/>
          </a:xfrm>
          <a:prstGeom prst="rect">
            <a:avLst/>
          </a:prstGeom>
          <a:noFill/>
        </p:spPr>
        <p:txBody>
          <a:bodyPr wrap="square" rtlCol="0">
            <a:spAutoFit/>
          </a:bodyPr>
          <a:lstStyle/>
          <a:p>
            <a:r>
              <a:rPr lang="en-US" sz="2400" i="1" smtClean="0"/>
              <a:t>x</a:t>
            </a:r>
            <a:r>
              <a:rPr lang="en-US" sz="2400" baseline="-25000" smtClean="0"/>
              <a:t>CM</a:t>
            </a:r>
            <a:endParaRPr lang="en-US" sz="2400" baseline="-25000"/>
          </a:p>
        </p:txBody>
      </p:sp>
      <p:sp>
        <p:nvSpPr>
          <p:cNvPr id="27" name="TextBox 26"/>
          <p:cNvSpPr txBox="1"/>
          <p:nvPr/>
        </p:nvSpPr>
        <p:spPr>
          <a:xfrm>
            <a:off x="7784205" y="3782094"/>
            <a:ext cx="609600" cy="461665"/>
          </a:xfrm>
          <a:prstGeom prst="rect">
            <a:avLst/>
          </a:prstGeom>
          <a:noFill/>
        </p:spPr>
        <p:txBody>
          <a:bodyPr wrap="square" rtlCol="0">
            <a:spAutoFit/>
          </a:bodyPr>
          <a:lstStyle/>
          <a:p>
            <a:r>
              <a:rPr lang="en-US" sz="2400" i="1" smtClean="0"/>
              <a:t>x</a:t>
            </a:r>
            <a:r>
              <a:rPr lang="en-US" sz="2400" baseline="-25000" smtClean="0"/>
              <a:t>B</a:t>
            </a:r>
            <a:endParaRPr lang="en-US" sz="2400" baseline="-25000"/>
          </a:p>
        </p:txBody>
      </p:sp>
      <p:sp>
        <p:nvSpPr>
          <p:cNvPr id="29" name="TextBox 28"/>
          <p:cNvSpPr txBox="1"/>
          <p:nvPr/>
        </p:nvSpPr>
        <p:spPr>
          <a:xfrm>
            <a:off x="8155548" y="3479442"/>
            <a:ext cx="457200" cy="461665"/>
          </a:xfrm>
          <a:prstGeom prst="rect">
            <a:avLst/>
          </a:prstGeom>
          <a:noFill/>
        </p:spPr>
        <p:txBody>
          <a:bodyPr wrap="square" rtlCol="0">
            <a:spAutoFit/>
          </a:bodyPr>
          <a:lstStyle/>
          <a:p>
            <a:r>
              <a:rPr lang="en-US" sz="2400" i="1" smtClean="0"/>
              <a:t>x</a:t>
            </a:r>
            <a:endParaRPr lang="en-US" sz="2400" i="1"/>
          </a:p>
        </p:txBody>
      </p:sp>
      <p:sp>
        <p:nvSpPr>
          <p:cNvPr id="30" name="TextBox 29"/>
          <p:cNvSpPr txBox="1"/>
          <p:nvPr/>
        </p:nvSpPr>
        <p:spPr>
          <a:xfrm>
            <a:off x="4953000" y="3642573"/>
            <a:ext cx="457200" cy="461665"/>
          </a:xfrm>
          <a:prstGeom prst="rect">
            <a:avLst/>
          </a:prstGeom>
          <a:noFill/>
        </p:spPr>
        <p:txBody>
          <a:bodyPr wrap="square" rtlCol="0">
            <a:spAutoFit/>
          </a:bodyPr>
          <a:lstStyle/>
          <a:p>
            <a:r>
              <a:rPr lang="en-US" sz="2400" smtClean="0"/>
              <a:t>0</a:t>
            </a:r>
            <a:endParaRPr lang="en-US" sz="2400"/>
          </a:p>
        </p:txBody>
      </p:sp>
      <p:graphicFrame>
        <p:nvGraphicFramePr>
          <p:cNvPr id="31" name="Object 30"/>
          <p:cNvGraphicFramePr>
            <a:graphicFrameLocks noChangeAspect="1"/>
          </p:cNvGraphicFramePr>
          <p:nvPr/>
        </p:nvGraphicFramePr>
        <p:xfrm>
          <a:off x="4502150" y="2041525"/>
          <a:ext cx="114300" cy="177800"/>
        </p:xfrm>
        <a:graphic>
          <a:graphicData uri="http://schemas.openxmlformats.org/presentationml/2006/ole">
            <p:oleObj spid="_x0000_s6146" name="Equation" r:id="rId4" imgW="114120" imgH="177480" progId="Equation.DSMT4">
              <p:embed/>
            </p:oleObj>
          </a:graphicData>
        </a:graphic>
      </p:graphicFrame>
      <p:graphicFrame>
        <p:nvGraphicFramePr>
          <p:cNvPr id="32" name="Object 31"/>
          <p:cNvGraphicFramePr>
            <a:graphicFrameLocks noChangeAspect="1"/>
          </p:cNvGraphicFramePr>
          <p:nvPr/>
        </p:nvGraphicFramePr>
        <p:xfrm>
          <a:off x="457200" y="3847563"/>
          <a:ext cx="3886200" cy="442987"/>
        </p:xfrm>
        <a:graphic>
          <a:graphicData uri="http://schemas.openxmlformats.org/presentationml/2006/ole">
            <p:oleObj spid="_x0000_s6147" name="Equation" r:id="rId5" imgW="4902120" imgH="558720" progId="Equation.DSMT4">
              <p:embed/>
            </p:oleObj>
          </a:graphicData>
        </a:graphic>
      </p:graphicFrame>
      <p:graphicFrame>
        <p:nvGraphicFramePr>
          <p:cNvPr id="33" name="Object 32"/>
          <p:cNvGraphicFramePr>
            <a:graphicFrameLocks noChangeAspect="1"/>
          </p:cNvGraphicFramePr>
          <p:nvPr/>
        </p:nvGraphicFramePr>
        <p:xfrm>
          <a:off x="946150" y="5003800"/>
          <a:ext cx="3238500" cy="1054100"/>
        </p:xfrm>
        <a:graphic>
          <a:graphicData uri="http://schemas.openxmlformats.org/presentationml/2006/ole">
            <p:oleObj spid="_x0000_s6148" name="Equation" r:id="rId6" imgW="3238200" imgH="1054080" progId="Equation.DSMT4">
              <p:embed/>
            </p:oleObj>
          </a:graphicData>
        </a:graphic>
      </p:graphicFrame>
      <p:sp>
        <p:nvSpPr>
          <p:cNvPr id="34" name="TextBox 33"/>
          <p:cNvSpPr txBox="1"/>
          <p:nvPr/>
        </p:nvSpPr>
        <p:spPr>
          <a:xfrm>
            <a:off x="5257800" y="4648200"/>
            <a:ext cx="3276600" cy="1015663"/>
          </a:xfrm>
          <a:prstGeom prst="rect">
            <a:avLst/>
          </a:prstGeom>
          <a:noFill/>
        </p:spPr>
        <p:txBody>
          <a:bodyPr wrap="square" rtlCol="0">
            <a:spAutoFit/>
          </a:bodyPr>
          <a:lstStyle/>
          <a:p>
            <a:r>
              <a:rPr lang="en-US" sz="2000" smtClean="0">
                <a:solidFill>
                  <a:srgbClr val="FF0000"/>
                </a:solidFill>
              </a:rPr>
              <a:t>If the rod isn’t parallel to the x-axis, we need the </a:t>
            </a:r>
            <a:r>
              <a:rPr lang="en-US" sz="2000" b="1" smtClean="0">
                <a:solidFill>
                  <a:srgbClr val="FF0000"/>
                </a:solidFill>
              </a:rPr>
              <a:t>three-dimensional </a:t>
            </a:r>
            <a:r>
              <a:rPr lang="en-US" sz="2000" smtClean="0">
                <a:solidFill>
                  <a:srgbClr val="FF0000"/>
                </a:solidFill>
              </a:rPr>
              <a:t>version:</a:t>
            </a:r>
            <a:endParaRPr lang="en-US" sz="2000">
              <a:solidFill>
                <a:srgbClr val="FF0000"/>
              </a:solidFill>
            </a:endParaRPr>
          </a:p>
        </p:txBody>
      </p:sp>
      <p:graphicFrame>
        <p:nvGraphicFramePr>
          <p:cNvPr id="35" name="Object 34"/>
          <p:cNvGraphicFramePr>
            <a:graphicFrameLocks noChangeAspect="1"/>
          </p:cNvGraphicFramePr>
          <p:nvPr/>
        </p:nvGraphicFramePr>
        <p:xfrm>
          <a:off x="5410200" y="5638800"/>
          <a:ext cx="2628900" cy="920670"/>
        </p:xfrm>
        <a:graphic>
          <a:graphicData uri="http://schemas.openxmlformats.org/presentationml/2006/ole">
            <p:oleObj spid="_x0000_s6149" name="Equation" r:id="rId7" imgW="3009600" imgH="1054080" progId="Equation.DSMT4">
              <p:embed/>
            </p:oleObj>
          </a:graphicData>
        </a:graphic>
      </p:graphicFrame>
      <p:sp>
        <p:nvSpPr>
          <p:cNvPr id="36" name="Rectangle 35"/>
          <p:cNvSpPr/>
          <p:nvPr/>
        </p:nvSpPr>
        <p:spPr>
          <a:xfrm>
            <a:off x="5105400" y="4648200"/>
            <a:ext cx="3581400" cy="2057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rmAutofit fontScale="90000"/>
          </a:bodyPr>
          <a:lstStyle/>
          <a:p>
            <a:r>
              <a:rPr lang="en-US" smtClean="0">
                <a:solidFill>
                  <a:srgbClr val="FFFF00"/>
                </a:solidFill>
              </a:rPr>
              <a:t>Center of Mass and Total Momentum</a:t>
            </a:r>
            <a:endParaRPr lang="en-US">
              <a:solidFill>
                <a:srgbClr val="FFFF00"/>
              </a:solidFill>
            </a:endParaRPr>
          </a:p>
        </p:txBody>
      </p:sp>
      <p:sp>
        <p:nvSpPr>
          <p:cNvPr id="3" name="Content Placeholder 2"/>
          <p:cNvSpPr>
            <a:spLocks noGrp="1"/>
          </p:cNvSpPr>
          <p:nvPr>
            <p:ph idx="1"/>
          </p:nvPr>
        </p:nvSpPr>
        <p:spPr>
          <a:xfrm>
            <a:off x="381000" y="1371600"/>
            <a:ext cx="8229600" cy="5029200"/>
          </a:xfrm>
        </p:spPr>
        <p:txBody>
          <a:bodyPr>
            <a:noAutofit/>
          </a:bodyPr>
          <a:lstStyle/>
          <a:p>
            <a:r>
              <a:rPr lang="en-US" sz="2800" smtClean="0"/>
              <a:t>For two particles, writing the total mass</a:t>
            </a:r>
          </a:p>
          <a:p>
            <a:endParaRPr lang="en-US" sz="2800"/>
          </a:p>
          <a:p>
            <a:pPr>
              <a:buNone/>
            </a:pPr>
            <a:r>
              <a:rPr lang="en-US" sz="2800" smtClean="0"/>
              <a:t>	the center of mass is given by </a:t>
            </a:r>
          </a:p>
          <a:p>
            <a:pPr>
              <a:buNone/>
            </a:pPr>
            <a:endParaRPr lang="en-US" sz="2800"/>
          </a:p>
          <a:p>
            <a:pPr>
              <a:buNone/>
            </a:pPr>
            <a:r>
              <a:rPr lang="en-US" sz="2800"/>
              <a:t>a</a:t>
            </a:r>
            <a:r>
              <a:rPr lang="en-US" sz="2800" smtClean="0"/>
              <a:t>nd differentiating to find its time dependence</a:t>
            </a:r>
          </a:p>
          <a:p>
            <a:pPr>
              <a:buNone/>
            </a:pPr>
            <a:endParaRPr lang="en-US" sz="2800"/>
          </a:p>
          <a:p>
            <a:pPr>
              <a:buNone/>
            </a:pPr>
            <a:endParaRPr lang="en-US" sz="2800" smtClean="0"/>
          </a:p>
          <a:p>
            <a:pPr>
              <a:buNone/>
            </a:pPr>
            <a:r>
              <a:rPr lang="en-US" sz="2800" b="1" u="sng" smtClean="0">
                <a:solidFill>
                  <a:srgbClr val="FF0000"/>
                </a:solidFill>
              </a:rPr>
              <a:t>Bottom line</a:t>
            </a:r>
            <a:r>
              <a:rPr lang="en-US" sz="2800" smtClean="0">
                <a:solidFill>
                  <a:srgbClr val="FF0000"/>
                </a:solidFill>
              </a:rPr>
              <a:t>:  the </a:t>
            </a:r>
            <a:r>
              <a:rPr lang="en-US" sz="2800" smtClean="0">
                <a:solidFill>
                  <a:schemeClr val="bg1"/>
                </a:solidFill>
              </a:rPr>
              <a:t>total momentum </a:t>
            </a:r>
            <a:r>
              <a:rPr lang="en-US" sz="2800" smtClean="0">
                <a:solidFill>
                  <a:srgbClr val="FF0000"/>
                </a:solidFill>
              </a:rPr>
              <a:t>of the system equals the </a:t>
            </a:r>
            <a:r>
              <a:rPr lang="en-US" sz="2800" smtClean="0">
                <a:solidFill>
                  <a:schemeClr val="bg1"/>
                </a:solidFill>
              </a:rPr>
              <a:t>total mass </a:t>
            </a:r>
            <a:r>
              <a:rPr lang="en-US" sz="2800" smtClean="0">
                <a:solidFill>
                  <a:srgbClr val="FF0000"/>
                </a:solidFill>
              </a:rPr>
              <a:t>multiplied by the </a:t>
            </a:r>
            <a:r>
              <a:rPr lang="en-US" sz="2800" smtClean="0">
                <a:solidFill>
                  <a:schemeClr val="bg1"/>
                </a:solidFill>
              </a:rPr>
              <a:t>CM velocity</a:t>
            </a:r>
            <a:r>
              <a:rPr lang="en-US" sz="2800" smtClean="0">
                <a:solidFill>
                  <a:srgbClr val="FF0000"/>
                </a:solidFill>
              </a:rPr>
              <a:t>.</a:t>
            </a:r>
            <a:endParaRPr lang="en-US" sz="2800">
              <a:solidFill>
                <a:srgbClr val="FF0000"/>
              </a:solidFill>
            </a:endParaRPr>
          </a:p>
        </p:txBody>
      </p:sp>
      <p:graphicFrame>
        <p:nvGraphicFramePr>
          <p:cNvPr id="4" name="Object 3"/>
          <p:cNvGraphicFramePr>
            <a:graphicFrameLocks noChangeAspect="1"/>
          </p:cNvGraphicFramePr>
          <p:nvPr/>
        </p:nvGraphicFramePr>
        <p:xfrm>
          <a:off x="3429000" y="1905000"/>
          <a:ext cx="2184400" cy="482600"/>
        </p:xfrm>
        <a:graphic>
          <a:graphicData uri="http://schemas.openxmlformats.org/presentationml/2006/ole">
            <p:oleObj spid="_x0000_s7170" name="Equation" r:id="rId4" imgW="2184120" imgH="482400" progId="Equation.DSMT4">
              <p:embed/>
            </p:oleObj>
          </a:graphicData>
        </a:graphic>
      </p:graphicFrame>
      <p:graphicFrame>
        <p:nvGraphicFramePr>
          <p:cNvPr id="5" name="Object 4"/>
          <p:cNvGraphicFramePr>
            <a:graphicFrameLocks noChangeAspect="1"/>
          </p:cNvGraphicFramePr>
          <p:nvPr/>
        </p:nvGraphicFramePr>
        <p:xfrm>
          <a:off x="2895600" y="2895600"/>
          <a:ext cx="3251200" cy="482600"/>
        </p:xfrm>
        <a:graphic>
          <a:graphicData uri="http://schemas.openxmlformats.org/presentationml/2006/ole">
            <p:oleObj spid="_x0000_s7171" name="Equation" r:id="rId5" imgW="3251160" imgH="482400" progId="Equation.DSMT4">
              <p:embed/>
            </p:oleObj>
          </a:graphicData>
        </a:graphic>
      </p:graphicFrame>
      <p:graphicFrame>
        <p:nvGraphicFramePr>
          <p:cNvPr id="6" name="Object 5"/>
          <p:cNvGraphicFramePr>
            <a:graphicFrameLocks noChangeAspect="1"/>
          </p:cNvGraphicFramePr>
          <p:nvPr/>
        </p:nvGraphicFramePr>
        <p:xfrm>
          <a:off x="1564427" y="4138410"/>
          <a:ext cx="5842000" cy="546100"/>
        </p:xfrm>
        <a:graphic>
          <a:graphicData uri="http://schemas.openxmlformats.org/presentationml/2006/ole">
            <p:oleObj spid="_x0000_s7172" name="Equation" r:id="rId6" imgW="5841720" imgH="54576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Motion of the Center of Mass</a:t>
            </a:r>
            <a:endParaRPr lang="en-US">
              <a:solidFill>
                <a:srgbClr val="FFFF00"/>
              </a:solidFill>
            </a:endParaRPr>
          </a:p>
        </p:txBody>
      </p:sp>
      <p:sp>
        <p:nvSpPr>
          <p:cNvPr id="3" name="Content Placeholder 2"/>
          <p:cNvSpPr>
            <a:spLocks noGrp="1"/>
          </p:cNvSpPr>
          <p:nvPr>
            <p:ph idx="1"/>
          </p:nvPr>
        </p:nvSpPr>
        <p:spPr>
          <a:xfrm>
            <a:off x="457200" y="1600200"/>
            <a:ext cx="8229600" cy="5257800"/>
          </a:xfrm>
        </p:spPr>
        <p:txBody>
          <a:bodyPr/>
          <a:lstStyle/>
          <a:p>
            <a:r>
              <a:rPr lang="en-US" smtClean="0"/>
              <a:t>We saw earlier that the </a:t>
            </a:r>
            <a:r>
              <a:rPr lang="en-US" i="1" smtClean="0"/>
              <a:t>total </a:t>
            </a:r>
            <a:r>
              <a:rPr lang="en-US" smtClean="0"/>
              <a:t>momentum of a system is only changed by external forces:</a:t>
            </a:r>
          </a:p>
          <a:p>
            <a:endParaRPr lang="en-US"/>
          </a:p>
          <a:p>
            <a:endParaRPr lang="en-US" smtClean="0"/>
          </a:p>
          <a:p>
            <a:r>
              <a:rPr lang="en-US" smtClean="0"/>
              <a:t>We now see that                   .</a:t>
            </a:r>
          </a:p>
          <a:p>
            <a:r>
              <a:rPr lang="en-US" i="1" smtClean="0"/>
              <a:t>It follows that the motion of the center of mass is as if </a:t>
            </a:r>
            <a:r>
              <a:rPr lang="en-US" smtClean="0"/>
              <a:t>all</a:t>
            </a:r>
            <a:r>
              <a:rPr lang="en-US" i="1" smtClean="0"/>
              <a:t> the mass were concentrated there, and </a:t>
            </a:r>
            <a:r>
              <a:rPr lang="en-US" smtClean="0"/>
              <a:t>all</a:t>
            </a:r>
            <a:r>
              <a:rPr lang="en-US" i="1" smtClean="0"/>
              <a:t> the external forces acted there.</a:t>
            </a:r>
          </a:p>
          <a:p>
            <a:r>
              <a:rPr lang="en-US" smtClean="0"/>
              <a:t>For </a:t>
            </a:r>
            <a:r>
              <a:rPr lang="en-US" smtClean="0">
                <a:solidFill>
                  <a:srgbClr val="FFFF00"/>
                </a:solidFill>
              </a:rPr>
              <a:t>zero</a:t>
            </a:r>
            <a:r>
              <a:rPr lang="en-US" smtClean="0"/>
              <a:t> external forces,         </a:t>
            </a:r>
            <a:r>
              <a:rPr lang="en-US" smtClean="0">
                <a:solidFill>
                  <a:srgbClr val="FFFF00"/>
                </a:solidFill>
              </a:rPr>
              <a:t>is constant</a:t>
            </a:r>
            <a:r>
              <a:rPr lang="en-US" smtClean="0"/>
              <a:t>.</a:t>
            </a:r>
            <a:endParaRPr lang="en-US"/>
          </a:p>
        </p:txBody>
      </p:sp>
      <p:graphicFrame>
        <p:nvGraphicFramePr>
          <p:cNvPr id="4" name="Object 3"/>
          <p:cNvGraphicFramePr>
            <a:graphicFrameLocks noChangeAspect="1"/>
          </p:cNvGraphicFramePr>
          <p:nvPr/>
        </p:nvGraphicFramePr>
        <p:xfrm>
          <a:off x="2895600" y="2667000"/>
          <a:ext cx="3175000" cy="952500"/>
        </p:xfrm>
        <a:graphic>
          <a:graphicData uri="http://schemas.openxmlformats.org/presentationml/2006/ole">
            <p:oleObj spid="_x0000_s8194" name="Equation" r:id="rId4" imgW="3174840" imgH="952200" progId="Equation.DSMT4">
              <p:embed/>
            </p:oleObj>
          </a:graphicData>
        </a:graphic>
      </p:graphicFrame>
      <p:graphicFrame>
        <p:nvGraphicFramePr>
          <p:cNvPr id="5" name="Object 4"/>
          <p:cNvGraphicFramePr>
            <a:graphicFrameLocks noChangeAspect="1"/>
          </p:cNvGraphicFramePr>
          <p:nvPr/>
        </p:nvGraphicFramePr>
        <p:xfrm>
          <a:off x="3810000" y="3860442"/>
          <a:ext cx="1612900" cy="546100"/>
        </p:xfrm>
        <a:graphic>
          <a:graphicData uri="http://schemas.openxmlformats.org/presentationml/2006/ole">
            <p:oleObj spid="_x0000_s8195" name="Equation" r:id="rId5" imgW="1612800" imgH="545760" progId="Equation.DSMT4">
              <p:embed/>
            </p:oleObj>
          </a:graphicData>
        </a:graphic>
      </p:graphicFrame>
      <p:graphicFrame>
        <p:nvGraphicFramePr>
          <p:cNvPr id="6" name="Object 5"/>
          <p:cNvGraphicFramePr>
            <a:graphicFrameLocks noChangeAspect="1"/>
          </p:cNvGraphicFramePr>
          <p:nvPr/>
        </p:nvGraphicFramePr>
        <p:xfrm>
          <a:off x="4978758" y="6045558"/>
          <a:ext cx="584200" cy="482600"/>
        </p:xfrm>
        <a:graphic>
          <a:graphicData uri="http://schemas.openxmlformats.org/presentationml/2006/ole">
            <p:oleObj spid="_x0000_s8196" name="Equation" r:id="rId6" imgW="583920" imgH="48240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Physics Definition of Momentum</a:t>
            </a:r>
            <a:endParaRPr lang="en-US">
              <a:solidFill>
                <a:srgbClr val="FFFF00"/>
              </a:solidFill>
            </a:endParaRPr>
          </a:p>
        </p:txBody>
      </p:sp>
      <p:sp>
        <p:nvSpPr>
          <p:cNvPr id="3" name="Content Placeholder 2"/>
          <p:cNvSpPr>
            <a:spLocks noGrp="1"/>
          </p:cNvSpPr>
          <p:nvPr>
            <p:ph idx="1"/>
          </p:nvPr>
        </p:nvSpPr>
        <p:spPr>
          <a:xfrm>
            <a:off x="381000" y="1524000"/>
            <a:ext cx="8229600" cy="4953000"/>
          </a:xfrm>
        </p:spPr>
        <p:txBody>
          <a:bodyPr/>
          <a:lstStyle/>
          <a:p>
            <a:r>
              <a:rPr lang="en-US" smtClean="0"/>
              <a:t>Momentum is another word (like work, energy, etc.) from everyday life that has a </a:t>
            </a:r>
            <a:r>
              <a:rPr lang="en-US" smtClean="0">
                <a:solidFill>
                  <a:srgbClr val="FFFF00"/>
                </a:solidFill>
              </a:rPr>
              <a:t>precise meaning when used in physics</a:t>
            </a:r>
            <a:r>
              <a:rPr lang="en-US" smtClean="0"/>
              <a:t>.</a:t>
            </a:r>
          </a:p>
          <a:p>
            <a:r>
              <a:rPr lang="en-US" smtClean="0"/>
              <a:t>To begin with, we discuss </a:t>
            </a:r>
            <a:r>
              <a:rPr lang="en-US" smtClean="0">
                <a:solidFill>
                  <a:srgbClr val="FFFF00"/>
                </a:solidFill>
              </a:rPr>
              <a:t>point particles </a:t>
            </a:r>
            <a:r>
              <a:rPr lang="en-US" smtClean="0"/>
              <a:t>(or small enough bodies they can be considered points).  We’ll get to bigger things soon.</a:t>
            </a:r>
          </a:p>
          <a:p>
            <a:r>
              <a:rPr lang="en-US" smtClean="0"/>
              <a:t>The momentum of a particle of mass </a:t>
            </a:r>
            <a:r>
              <a:rPr lang="en-US" i="1" smtClean="0">
                <a:solidFill>
                  <a:srgbClr val="FFFF00"/>
                </a:solidFill>
              </a:rPr>
              <a:t>m</a:t>
            </a:r>
            <a:r>
              <a:rPr lang="en-US" smtClean="0"/>
              <a:t> moving with velocity    is written</a:t>
            </a:r>
          </a:p>
          <a:p>
            <a:endParaRPr lang="en-US"/>
          </a:p>
        </p:txBody>
      </p:sp>
      <p:graphicFrame>
        <p:nvGraphicFramePr>
          <p:cNvPr id="4" name="Object 3"/>
          <p:cNvGraphicFramePr>
            <a:graphicFrameLocks noChangeAspect="1"/>
          </p:cNvGraphicFramePr>
          <p:nvPr/>
        </p:nvGraphicFramePr>
        <p:xfrm>
          <a:off x="4279005" y="5179451"/>
          <a:ext cx="304800" cy="448235"/>
        </p:xfrm>
        <a:graphic>
          <a:graphicData uri="http://schemas.openxmlformats.org/presentationml/2006/ole">
            <p:oleObj spid="_x0000_s1026" name="Equation" r:id="rId4" imgW="215640" imgH="317160" progId="Equation.DSMT4">
              <p:embed/>
            </p:oleObj>
          </a:graphicData>
        </a:graphic>
      </p:graphicFrame>
      <p:graphicFrame>
        <p:nvGraphicFramePr>
          <p:cNvPr id="5" name="Object 4"/>
          <p:cNvGraphicFramePr>
            <a:graphicFrameLocks noChangeAspect="1"/>
          </p:cNvGraphicFramePr>
          <p:nvPr/>
        </p:nvGraphicFramePr>
        <p:xfrm>
          <a:off x="3852863" y="5867400"/>
          <a:ext cx="1481137" cy="546100"/>
        </p:xfrm>
        <a:graphic>
          <a:graphicData uri="http://schemas.openxmlformats.org/presentationml/2006/ole">
            <p:oleObj spid="_x0000_s1027" name="Equation" r:id="rId5" imgW="1066680" imgH="393480" progId="Equation.DSMT4">
              <p:embed/>
            </p:oleObj>
          </a:graphicData>
        </a:graphic>
      </p:graphicFrame>
      <p:sp>
        <p:nvSpPr>
          <p:cNvPr id="6" name="Rectangle 5"/>
          <p:cNvSpPr/>
          <p:nvPr/>
        </p:nvSpPr>
        <p:spPr>
          <a:xfrm>
            <a:off x="3581400" y="5715000"/>
            <a:ext cx="2057400" cy="838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Momentum and Newton’s Second Law</a:t>
            </a:r>
            <a:endParaRPr lang="en-US">
              <a:solidFill>
                <a:srgbClr val="FFFF00"/>
              </a:solidFill>
            </a:endParaRPr>
          </a:p>
        </p:txBody>
      </p:sp>
      <p:sp>
        <p:nvSpPr>
          <p:cNvPr id="3" name="Content Placeholder 2"/>
          <p:cNvSpPr>
            <a:spLocks noGrp="1"/>
          </p:cNvSpPr>
          <p:nvPr>
            <p:ph idx="1"/>
          </p:nvPr>
        </p:nvSpPr>
        <p:spPr>
          <a:xfrm>
            <a:off x="533400" y="1524000"/>
            <a:ext cx="8229600" cy="5029200"/>
          </a:xfrm>
        </p:spPr>
        <p:txBody>
          <a:bodyPr>
            <a:normAutofit lnSpcReduction="10000"/>
          </a:bodyPr>
          <a:lstStyle/>
          <a:p>
            <a:r>
              <a:rPr lang="en-US" smtClean="0"/>
              <a:t>We’ve written Newton’s Second Law as</a:t>
            </a:r>
          </a:p>
          <a:p>
            <a:endParaRPr lang="en-US"/>
          </a:p>
          <a:p>
            <a:endParaRPr lang="en-US" smtClean="0"/>
          </a:p>
          <a:p>
            <a:r>
              <a:rPr lang="en-US" smtClean="0"/>
              <a:t>In fact Newton wrote it</a:t>
            </a:r>
          </a:p>
          <a:p>
            <a:endParaRPr lang="en-US"/>
          </a:p>
          <a:p>
            <a:endParaRPr lang="en-US" sz="2000" smtClean="0">
              <a:solidFill>
                <a:srgbClr val="FF0000"/>
              </a:solidFill>
            </a:endParaRPr>
          </a:p>
          <a:p>
            <a:r>
              <a:rPr lang="en-US" sz="2000" smtClean="0">
                <a:solidFill>
                  <a:srgbClr val="FF0000"/>
                </a:solidFill>
              </a:rPr>
              <a:t>(of course, in a different notation).</a:t>
            </a:r>
          </a:p>
          <a:p>
            <a:r>
              <a:rPr lang="en-US" sz="2800" smtClean="0">
                <a:solidFill>
                  <a:schemeClr val="bg1"/>
                </a:solidFill>
              </a:rPr>
              <a:t>This difference becomes important in relativity</a:t>
            </a:r>
            <a:r>
              <a:rPr lang="en-US" sz="2800" i="1" smtClean="0">
                <a:solidFill>
                  <a:schemeClr val="bg1"/>
                </a:solidFill>
              </a:rPr>
              <a:t>—nothing can be accelerated beyond the speed of light</a:t>
            </a:r>
            <a:r>
              <a:rPr lang="en-US" sz="2800" smtClean="0">
                <a:solidFill>
                  <a:schemeClr val="bg1"/>
                </a:solidFill>
              </a:rPr>
              <a:t>, near that speed an applied force will cause an </a:t>
            </a:r>
            <a:r>
              <a:rPr lang="en-US" sz="2800" smtClean="0">
                <a:solidFill>
                  <a:srgbClr val="FFFF00"/>
                </a:solidFill>
              </a:rPr>
              <a:t>increase in the mass </a:t>
            </a:r>
            <a:r>
              <a:rPr lang="en-US" sz="2800" smtClean="0">
                <a:solidFill>
                  <a:schemeClr val="bg1"/>
                </a:solidFill>
              </a:rPr>
              <a:t>of an object. </a:t>
            </a:r>
          </a:p>
          <a:p>
            <a:endParaRPr lang="en-US"/>
          </a:p>
        </p:txBody>
      </p:sp>
      <p:graphicFrame>
        <p:nvGraphicFramePr>
          <p:cNvPr id="4" name="Object 3"/>
          <p:cNvGraphicFramePr>
            <a:graphicFrameLocks noChangeAspect="1"/>
          </p:cNvGraphicFramePr>
          <p:nvPr/>
        </p:nvGraphicFramePr>
        <p:xfrm>
          <a:off x="3429000" y="2246289"/>
          <a:ext cx="2184400" cy="838200"/>
        </p:xfrm>
        <a:graphic>
          <a:graphicData uri="http://schemas.openxmlformats.org/presentationml/2006/ole">
            <p:oleObj spid="_x0000_s2050" name="Equation" r:id="rId4" imgW="2184120" imgH="838080" progId="Equation.DSMT4">
              <p:embed/>
            </p:oleObj>
          </a:graphicData>
        </a:graphic>
      </p:graphicFrame>
      <p:graphicFrame>
        <p:nvGraphicFramePr>
          <p:cNvPr id="5" name="Object 4"/>
          <p:cNvGraphicFramePr>
            <a:graphicFrameLocks noChangeAspect="1"/>
          </p:cNvGraphicFramePr>
          <p:nvPr/>
        </p:nvGraphicFramePr>
        <p:xfrm>
          <a:off x="3441879" y="3654378"/>
          <a:ext cx="2273300" cy="838200"/>
        </p:xfrm>
        <a:graphic>
          <a:graphicData uri="http://schemas.openxmlformats.org/presentationml/2006/ole">
            <p:oleObj spid="_x0000_s2051" name="Equation" r:id="rId5" imgW="2273040" imgH="83808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Momentum and Newton’s </a:t>
            </a:r>
            <a:r>
              <a:rPr lang="en-US" i="1" smtClean="0">
                <a:solidFill>
                  <a:srgbClr val="FFFF00"/>
                </a:solidFill>
              </a:rPr>
              <a:t>Third</a:t>
            </a:r>
            <a:r>
              <a:rPr lang="en-US" smtClean="0">
                <a:solidFill>
                  <a:srgbClr val="FFFF00"/>
                </a:solidFill>
              </a:rPr>
              <a:t> Law</a:t>
            </a:r>
            <a:endParaRPr lang="en-US">
              <a:solidFill>
                <a:srgbClr val="FFFF00"/>
              </a:solidFill>
            </a:endParaRPr>
          </a:p>
        </p:txBody>
      </p:sp>
      <p:sp>
        <p:nvSpPr>
          <p:cNvPr id="3" name="Content Placeholder 2"/>
          <p:cNvSpPr>
            <a:spLocks noGrp="1"/>
          </p:cNvSpPr>
          <p:nvPr>
            <p:ph idx="1"/>
          </p:nvPr>
        </p:nvSpPr>
        <p:spPr>
          <a:xfrm>
            <a:off x="533400" y="1371600"/>
            <a:ext cx="8229600" cy="5029200"/>
          </a:xfrm>
        </p:spPr>
        <p:txBody>
          <a:bodyPr>
            <a:normAutofit lnSpcReduction="10000"/>
          </a:bodyPr>
          <a:lstStyle/>
          <a:p>
            <a:r>
              <a:rPr lang="en-US" sz="2400" smtClean="0"/>
              <a:t>If two particles are interacting, Newton’s Third Law tells us the force from </a:t>
            </a:r>
            <a:r>
              <a:rPr lang="en-US" sz="2400" i="1" smtClean="0">
                <a:solidFill>
                  <a:srgbClr val="FFFF00"/>
                </a:solidFill>
              </a:rPr>
              <a:t>A</a:t>
            </a:r>
            <a:r>
              <a:rPr lang="en-US" sz="2400" smtClean="0"/>
              <a:t> on </a:t>
            </a:r>
            <a:r>
              <a:rPr lang="en-US" sz="2400" i="1" smtClean="0">
                <a:solidFill>
                  <a:srgbClr val="FFFF00"/>
                </a:solidFill>
              </a:rPr>
              <a:t>B</a:t>
            </a:r>
            <a:r>
              <a:rPr lang="en-US" sz="2400" smtClean="0"/>
              <a:t> and from </a:t>
            </a:r>
            <a:r>
              <a:rPr lang="en-US" sz="2400" i="1" smtClean="0">
                <a:solidFill>
                  <a:srgbClr val="FFFF00"/>
                </a:solidFill>
              </a:rPr>
              <a:t>B</a:t>
            </a:r>
            <a:r>
              <a:rPr lang="en-US" sz="2400" smtClean="0"/>
              <a:t> on </a:t>
            </a:r>
            <a:r>
              <a:rPr lang="en-US" sz="2400" i="1" smtClean="0">
                <a:solidFill>
                  <a:srgbClr val="FFFF00"/>
                </a:solidFill>
              </a:rPr>
              <a:t>A</a:t>
            </a:r>
            <a:r>
              <a:rPr lang="en-US" sz="2400" smtClean="0"/>
              <a:t> are </a:t>
            </a:r>
            <a:r>
              <a:rPr lang="en-US" sz="2400" smtClean="0">
                <a:solidFill>
                  <a:srgbClr val="FFFF00"/>
                </a:solidFill>
              </a:rPr>
              <a:t>equal and opposite</a:t>
            </a:r>
            <a:r>
              <a:rPr lang="en-US" sz="2400" smtClean="0"/>
              <a:t>:</a:t>
            </a:r>
          </a:p>
          <a:p>
            <a:endParaRPr lang="en-US" sz="2400" smtClean="0"/>
          </a:p>
          <a:p>
            <a:pPr>
              <a:buNone/>
            </a:pPr>
            <a:endParaRPr lang="en-US" sz="2400" smtClean="0"/>
          </a:p>
          <a:p>
            <a:r>
              <a:rPr lang="en-US" sz="2400" smtClean="0"/>
              <a:t>Assuming for the moment that no other forces are present, the two </a:t>
            </a:r>
            <a:r>
              <a:rPr lang="en-US" sz="2400" err="1" smtClean="0"/>
              <a:t>momenta</a:t>
            </a:r>
            <a:r>
              <a:rPr lang="en-US" sz="2400" smtClean="0"/>
              <a:t> change at rates</a:t>
            </a:r>
            <a:endParaRPr lang="en-US" sz="2400"/>
          </a:p>
          <a:p>
            <a:endParaRPr lang="en-US" sz="2400" smtClean="0">
              <a:solidFill>
                <a:srgbClr val="FF0000"/>
              </a:solidFill>
            </a:endParaRPr>
          </a:p>
          <a:p>
            <a:endParaRPr lang="en-US" sz="2400" smtClean="0"/>
          </a:p>
          <a:p>
            <a:r>
              <a:rPr lang="en-US" sz="2400" smtClean="0"/>
              <a:t>From which</a:t>
            </a:r>
          </a:p>
          <a:p>
            <a:endParaRPr lang="en-US" sz="2400"/>
          </a:p>
          <a:p>
            <a:endParaRPr lang="en-US" sz="2400" smtClean="0"/>
          </a:p>
          <a:p>
            <a:r>
              <a:rPr lang="en-US" sz="2800" u="sng" smtClean="0">
                <a:solidFill>
                  <a:srgbClr val="FFFF00"/>
                </a:solidFill>
              </a:rPr>
              <a:t>Total momentum</a:t>
            </a:r>
            <a:r>
              <a:rPr lang="en-US" sz="2800" smtClean="0">
                <a:solidFill>
                  <a:srgbClr val="FFFF00"/>
                </a:solidFill>
              </a:rPr>
              <a:t> does not change: it </a:t>
            </a:r>
            <a:r>
              <a:rPr lang="en-US" sz="2800" u="sng" smtClean="0">
                <a:solidFill>
                  <a:srgbClr val="FFFF00"/>
                </a:solidFill>
              </a:rPr>
              <a:t>is conserved</a:t>
            </a:r>
            <a:r>
              <a:rPr lang="en-US" sz="2800" smtClean="0">
                <a:solidFill>
                  <a:srgbClr val="FFFF00"/>
                </a:solidFill>
              </a:rPr>
              <a:t>.</a:t>
            </a:r>
          </a:p>
          <a:p>
            <a:endParaRPr lang="en-US" sz="2400"/>
          </a:p>
        </p:txBody>
      </p:sp>
      <p:graphicFrame>
        <p:nvGraphicFramePr>
          <p:cNvPr id="4" name="Object 3"/>
          <p:cNvGraphicFramePr>
            <a:graphicFrameLocks noChangeAspect="1"/>
          </p:cNvGraphicFramePr>
          <p:nvPr/>
        </p:nvGraphicFramePr>
        <p:xfrm>
          <a:off x="3810000" y="2209800"/>
          <a:ext cx="1562100" cy="482600"/>
        </p:xfrm>
        <a:graphic>
          <a:graphicData uri="http://schemas.openxmlformats.org/presentationml/2006/ole">
            <p:oleObj spid="_x0000_s3074" name="Equation" r:id="rId4" imgW="1562040" imgH="482400" progId="Equation.DSMT4">
              <p:embed/>
            </p:oleObj>
          </a:graphicData>
        </a:graphic>
      </p:graphicFrame>
      <p:graphicFrame>
        <p:nvGraphicFramePr>
          <p:cNvPr id="5" name="Object 4"/>
          <p:cNvGraphicFramePr>
            <a:graphicFrameLocks noChangeAspect="1"/>
          </p:cNvGraphicFramePr>
          <p:nvPr/>
        </p:nvGraphicFramePr>
        <p:xfrm>
          <a:off x="2743200" y="3630033"/>
          <a:ext cx="3505200" cy="789567"/>
        </p:xfrm>
        <a:graphic>
          <a:graphicData uri="http://schemas.openxmlformats.org/presentationml/2006/ole">
            <p:oleObj spid="_x0000_s3075" name="Equation" r:id="rId5" imgW="3720960" imgH="838080" progId="Equation.DSMT4">
              <p:embed/>
            </p:oleObj>
          </a:graphicData>
        </a:graphic>
      </p:graphicFrame>
      <p:graphicFrame>
        <p:nvGraphicFramePr>
          <p:cNvPr id="6" name="Object 5"/>
          <p:cNvGraphicFramePr>
            <a:graphicFrameLocks noChangeAspect="1"/>
          </p:cNvGraphicFramePr>
          <p:nvPr/>
        </p:nvGraphicFramePr>
        <p:xfrm>
          <a:off x="3429000" y="4648200"/>
          <a:ext cx="2336800" cy="838200"/>
        </p:xfrm>
        <a:graphic>
          <a:graphicData uri="http://schemas.openxmlformats.org/presentationml/2006/ole">
            <p:oleObj spid="_x0000_s3076" name="Equation" r:id="rId6" imgW="2336760" imgH="83808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  Lots More Particles….</a:t>
            </a:r>
            <a:endParaRPr lang="en-US">
              <a:solidFill>
                <a:srgbClr val="FFFF00"/>
              </a:solidFill>
            </a:endParaRPr>
          </a:p>
        </p:txBody>
      </p:sp>
      <p:sp>
        <p:nvSpPr>
          <p:cNvPr id="3" name="Content Placeholder 2"/>
          <p:cNvSpPr>
            <a:spLocks noGrp="1"/>
          </p:cNvSpPr>
          <p:nvPr>
            <p:ph idx="1"/>
          </p:nvPr>
        </p:nvSpPr>
        <p:spPr>
          <a:xfrm>
            <a:off x="457200" y="1371600"/>
            <a:ext cx="8229600" cy="5029200"/>
          </a:xfrm>
        </p:spPr>
        <p:txBody>
          <a:bodyPr>
            <a:normAutofit fontScale="92500"/>
          </a:bodyPr>
          <a:lstStyle/>
          <a:p>
            <a:r>
              <a:rPr lang="en-US" sz="2800" smtClean="0"/>
              <a:t>Suppose we have a large number of particles, interacting with each other with forces        , and also acted on by external forces, like gravity or electric fields.</a:t>
            </a:r>
          </a:p>
          <a:p>
            <a:r>
              <a:rPr lang="en-US" sz="2800" smtClean="0"/>
              <a:t>One of the particles will have rate of change of momentum</a:t>
            </a:r>
          </a:p>
          <a:p>
            <a:endParaRPr lang="en-US" sz="2800"/>
          </a:p>
          <a:p>
            <a:r>
              <a:rPr lang="en-US" sz="2800" smtClean="0"/>
              <a:t>If we add together the equations for </a:t>
            </a:r>
            <a:r>
              <a:rPr lang="en-US" sz="2800" smtClean="0">
                <a:solidFill>
                  <a:srgbClr val="FFFF00"/>
                </a:solidFill>
              </a:rPr>
              <a:t>all</a:t>
            </a:r>
            <a:r>
              <a:rPr lang="en-US" sz="2800" smtClean="0"/>
              <a:t> the particles, </a:t>
            </a:r>
            <a:r>
              <a:rPr lang="en-US" sz="2800" smtClean="0">
                <a:solidFill>
                  <a:srgbClr val="FFFF00"/>
                </a:solidFill>
              </a:rPr>
              <a:t>the internal forces cancel in pairs</a:t>
            </a:r>
            <a:r>
              <a:rPr lang="en-US" sz="2800" smtClean="0"/>
              <a:t>, leaving</a:t>
            </a:r>
          </a:p>
          <a:p>
            <a:endParaRPr lang="en-US" sz="2800"/>
          </a:p>
          <a:p>
            <a:endParaRPr lang="en-US" sz="2800" smtClean="0"/>
          </a:p>
          <a:p>
            <a:r>
              <a:rPr lang="en-US" sz="2800" smtClean="0">
                <a:solidFill>
                  <a:srgbClr val="FF0000"/>
                </a:solidFill>
              </a:rPr>
              <a:t>The total momentum is </a:t>
            </a:r>
            <a:r>
              <a:rPr lang="en-US" sz="2800" u="sng" smtClean="0">
                <a:solidFill>
                  <a:srgbClr val="FF0000"/>
                </a:solidFill>
              </a:rPr>
              <a:t>only</a:t>
            </a:r>
            <a:r>
              <a:rPr lang="en-US" sz="2800" smtClean="0">
                <a:solidFill>
                  <a:srgbClr val="FF0000"/>
                </a:solidFill>
              </a:rPr>
              <a:t> changed by </a:t>
            </a:r>
            <a:r>
              <a:rPr lang="en-US" sz="2800" u="sng" smtClean="0">
                <a:solidFill>
                  <a:srgbClr val="FF0000"/>
                </a:solidFill>
              </a:rPr>
              <a:t>external</a:t>
            </a:r>
            <a:r>
              <a:rPr lang="en-US" sz="2800" smtClean="0">
                <a:solidFill>
                  <a:srgbClr val="FF0000"/>
                </a:solidFill>
              </a:rPr>
              <a:t> forces.</a:t>
            </a:r>
            <a:endParaRPr lang="en-US" sz="2800">
              <a:solidFill>
                <a:srgbClr val="FF0000"/>
              </a:solidFill>
            </a:endParaRPr>
          </a:p>
        </p:txBody>
      </p:sp>
      <p:graphicFrame>
        <p:nvGraphicFramePr>
          <p:cNvPr id="4" name="Object 3"/>
          <p:cNvGraphicFramePr>
            <a:graphicFrameLocks noChangeAspect="1"/>
          </p:cNvGraphicFramePr>
          <p:nvPr/>
        </p:nvGraphicFramePr>
        <p:xfrm>
          <a:off x="3023316" y="3124200"/>
          <a:ext cx="2794000" cy="889000"/>
        </p:xfrm>
        <a:graphic>
          <a:graphicData uri="http://schemas.openxmlformats.org/presentationml/2006/ole">
            <p:oleObj spid="_x0000_s4098" name="Equation" r:id="rId4" imgW="2793960" imgH="888840" progId="Equation.DSMT4">
              <p:embed/>
            </p:oleObj>
          </a:graphicData>
        </a:graphic>
      </p:graphicFrame>
      <p:graphicFrame>
        <p:nvGraphicFramePr>
          <p:cNvPr id="5" name="Object 4"/>
          <p:cNvGraphicFramePr>
            <a:graphicFrameLocks noChangeAspect="1"/>
          </p:cNvGraphicFramePr>
          <p:nvPr/>
        </p:nvGraphicFramePr>
        <p:xfrm>
          <a:off x="2865438" y="4851400"/>
          <a:ext cx="3175000" cy="952500"/>
        </p:xfrm>
        <a:graphic>
          <a:graphicData uri="http://schemas.openxmlformats.org/presentationml/2006/ole">
            <p:oleObj spid="_x0000_s4099" name="Equation" r:id="rId5" imgW="3174840" imgH="952200" progId="Equation.DSMT4">
              <p:embed/>
            </p:oleObj>
          </a:graphicData>
        </a:graphic>
      </p:graphicFrame>
      <p:graphicFrame>
        <p:nvGraphicFramePr>
          <p:cNvPr id="6" name="Object 5"/>
          <p:cNvGraphicFramePr>
            <a:graphicFrameLocks noChangeAspect="1"/>
          </p:cNvGraphicFramePr>
          <p:nvPr/>
        </p:nvGraphicFramePr>
        <p:xfrm>
          <a:off x="4648200" y="1752600"/>
          <a:ext cx="533400" cy="477838"/>
        </p:xfrm>
        <a:graphic>
          <a:graphicData uri="http://schemas.openxmlformats.org/presentationml/2006/ole">
            <p:oleObj spid="_x0000_s4100" name="Equation" r:id="rId6" imgW="609480" imgH="5457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Impulsive Force</a:t>
            </a:r>
            <a:endParaRPr lang="en-US">
              <a:solidFill>
                <a:srgbClr val="FFFF00"/>
              </a:solidFill>
            </a:endParaRPr>
          </a:p>
        </p:txBody>
      </p:sp>
      <p:sp>
        <p:nvSpPr>
          <p:cNvPr id="3" name="Content Placeholder 2"/>
          <p:cNvSpPr>
            <a:spLocks noGrp="1"/>
          </p:cNvSpPr>
          <p:nvPr>
            <p:ph idx="1"/>
          </p:nvPr>
        </p:nvSpPr>
        <p:spPr>
          <a:xfrm>
            <a:off x="457200" y="1524000"/>
            <a:ext cx="8229600" cy="5029200"/>
          </a:xfrm>
        </p:spPr>
        <p:txBody>
          <a:bodyPr>
            <a:normAutofit/>
          </a:bodyPr>
          <a:lstStyle/>
          <a:p>
            <a:r>
              <a:rPr lang="en-US" sz="2800" smtClean="0"/>
              <a:t>A </a:t>
            </a:r>
            <a:r>
              <a:rPr lang="en-US" sz="2800" smtClean="0">
                <a:solidFill>
                  <a:srgbClr val="FFFF00"/>
                </a:solidFill>
              </a:rPr>
              <a:t>large force operating for a very short time </a:t>
            </a:r>
            <a:r>
              <a:rPr lang="en-US" sz="2800" smtClean="0"/>
              <a:t>is often termed an </a:t>
            </a:r>
            <a:r>
              <a:rPr lang="en-US" sz="2800" i="1" smtClean="0"/>
              <a:t>impulse</a:t>
            </a:r>
            <a:r>
              <a:rPr lang="en-US" sz="2800" smtClean="0"/>
              <a:t>. </a:t>
            </a:r>
          </a:p>
          <a:p>
            <a:r>
              <a:rPr lang="en-US" sz="2800" smtClean="0"/>
              <a:t>If the force     operates for a time      , the </a:t>
            </a:r>
            <a:r>
              <a:rPr lang="en-US" sz="2800" smtClean="0">
                <a:solidFill>
                  <a:srgbClr val="FFFF00"/>
                </a:solidFill>
              </a:rPr>
              <a:t>impulse</a:t>
            </a:r>
          </a:p>
          <a:p>
            <a:pPr>
              <a:buNone/>
            </a:pPr>
            <a:r>
              <a:rPr lang="en-US" sz="2800" smtClean="0">
                <a:solidFill>
                  <a:srgbClr val="FFFF00"/>
                </a:solidFill>
              </a:rPr>
              <a:t>        </a:t>
            </a:r>
            <a:r>
              <a:rPr lang="en-US" sz="2800" smtClean="0"/>
              <a:t>                    </a:t>
            </a:r>
          </a:p>
          <a:p>
            <a:r>
              <a:rPr lang="en-US" sz="2800" smtClean="0"/>
              <a:t>Impulsive forces usually </a:t>
            </a:r>
            <a:r>
              <a:rPr lang="en-US" sz="2800" smtClean="0">
                <a:solidFill>
                  <a:srgbClr val="FFFF00"/>
                </a:solidFill>
              </a:rPr>
              <a:t>vary</a:t>
            </a:r>
            <a:r>
              <a:rPr lang="en-US" sz="2800" smtClean="0"/>
              <a:t> rapidly with time (as when a bat hits a ball), and then</a:t>
            </a:r>
          </a:p>
          <a:p>
            <a:endParaRPr lang="en-US" sz="2800"/>
          </a:p>
          <a:p>
            <a:r>
              <a:rPr lang="en-US" sz="2800" smtClean="0"/>
              <a:t>An impulsive force causes </a:t>
            </a:r>
            <a:r>
              <a:rPr lang="en-US" sz="2800" i="1" smtClean="0"/>
              <a:t>a change in momentum equal to the impulse</a:t>
            </a:r>
            <a:r>
              <a:rPr lang="en-US" sz="2800" smtClean="0"/>
              <a:t>:</a:t>
            </a:r>
            <a:endParaRPr lang="en-US" sz="2800"/>
          </a:p>
        </p:txBody>
      </p:sp>
      <p:graphicFrame>
        <p:nvGraphicFramePr>
          <p:cNvPr id="4" name="Object 3"/>
          <p:cNvGraphicFramePr>
            <a:graphicFrameLocks noChangeAspect="1"/>
          </p:cNvGraphicFramePr>
          <p:nvPr/>
        </p:nvGraphicFramePr>
        <p:xfrm>
          <a:off x="2540358" y="2483745"/>
          <a:ext cx="320040" cy="400050"/>
        </p:xfrm>
        <a:graphic>
          <a:graphicData uri="http://schemas.openxmlformats.org/presentationml/2006/ole">
            <p:oleObj spid="_x0000_s5122" name="Equation" r:id="rId4" imgW="304560" imgH="380880" progId="Equation.DSMT4">
              <p:embed/>
            </p:oleObj>
          </a:graphicData>
        </a:graphic>
      </p:graphicFrame>
      <p:graphicFrame>
        <p:nvGraphicFramePr>
          <p:cNvPr id="5" name="Object 4"/>
          <p:cNvGraphicFramePr>
            <a:graphicFrameLocks noChangeAspect="1"/>
          </p:cNvGraphicFramePr>
          <p:nvPr/>
        </p:nvGraphicFramePr>
        <p:xfrm>
          <a:off x="5672113" y="2528553"/>
          <a:ext cx="460376" cy="381000"/>
        </p:xfrm>
        <a:graphic>
          <a:graphicData uri="http://schemas.openxmlformats.org/presentationml/2006/ole">
            <p:oleObj spid="_x0000_s5123" name="Equation" r:id="rId5" imgW="368280" imgH="304560" progId="Equation.DSMT4">
              <p:embed/>
            </p:oleObj>
          </a:graphicData>
        </a:graphic>
      </p:graphicFrame>
      <p:graphicFrame>
        <p:nvGraphicFramePr>
          <p:cNvPr id="6" name="Object 5"/>
          <p:cNvGraphicFramePr>
            <a:graphicFrameLocks noChangeAspect="1"/>
          </p:cNvGraphicFramePr>
          <p:nvPr/>
        </p:nvGraphicFramePr>
        <p:xfrm>
          <a:off x="3962400" y="2971800"/>
          <a:ext cx="1498938" cy="484032"/>
        </p:xfrm>
        <a:graphic>
          <a:graphicData uri="http://schemas.openxmlformats.org/presentationml/2006/ole">
            <p:oleObj spid="_x0000_s5124" name="Equation" r:id="rId6" imgW="1218960" imgH="393480" progId="Equation.DSMT4">
              <p:embed/>
            </p:oleObj>
          </a:graphicData>
        </a:graphic>
      </p:graphicFrame>
      <p:graphicFrame>
        <p:nvGraphicFramePr>
          <p:cNvPr id="7" name="Object 6"/>
          <p:cNvGraphicFramePr>
            <a:graphicFrameLocks noChangeAspect="1"/>
          </p:cNvGraphicFramePr>
          <p:nvPr/>
        </p:nvGraphicFramePr>
        <p:xfrm>
          <a:off x="3352800" y="4343400"/>
          <a:ext cx="2057400" cy="657225"/>
        </p:xfrm>
        <a:graphic>
          <a:graphicData uri="http://schemas.openxmlformats.org/presentationml/2006/ole">
            <p:oleObj spid="_x0000_s5125" name="Equation" r:id="rId7" imgW="1828800" imgH="583920" progId="Equation.DSMT4">
              <p:embed/>
            </p:oleObj>
          </a:graphicData>
        </a:graphic>
      </p:graphicFrame>
      <p:graphicFrame>
        <p:nvGraphicFramePr>
          <p:cNvPr id="8" name="Object 7"/>
          <p:cNvGraphicFramePr>
            <a:graphicFrameLocks noChangeAspect="1"/>
          </p:cNvGraphicFramePr>
          <p:nvPr/>
        </p:nvGraphicFramePr>
        <p:xfrm>
          <a:off x="2146300" y="5715000"/>
          <a:ext cx="4635500" cy="838200"/>
        </p:xfrm>
        <a:graphic>
          <a:graphicData uri="http://schemas.openxmlformats.org/presentationml/2006/ole">
            <p:oleObj spid="_x0000_s5126" name="Equation" r:id="rId8" imgW="4635360" imgH="8380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fontScale="90000"/>
          </a:bodyPr>
          <a:lstStyle/>
          <a:p>
            <a:pPr algn="l"/>
            <a:r>
              <a:rPr lang="en-US" smtClean="0"/>
              <a:t>		    </a:t>
            </a:r>
            <a:r>
              <a:rPr lang="en-US" smtClean="0">
                <a:solidFill>
                  <a:srgbClr val="FFFF00"/>
                </a:solidFill>
              </a:rPr>
              <a:t>Clicker Question</a:t>
            </a:r>
            <a:r>
              <a:rPr lang="en-US" smtClean="0"/>
              <a:t/>
            </a:r>
            <a:br>
              <a:rPr lang="en-US" smtClean="0"/>
            </a:br>
            <a:r>
              <a:rPr lang="en-US" sz="3600" smtClean="0"/>
              <a:t>Two balls of putty of equal mass approach each other from opposite directions at equal speeds. They stick together and come to rest.</a:t>
            </a:r>
            <a:br>
              <a:rPr lang="en-US" sz="3600" smtClean="0"/>
            </a:br>
            <a:r>
              <a:rPr lang="en-US" sz="3600" smtClean="0"/>
              <a:t>Was momentum conserved in this collision?</a:t>
            </a:r>
            <a:endParaRPr lang="en-US" sz="3600"/>
          </a:p>
        </p:txBody>
      </p:sp>
      <p:sp>
        <p:nvSpPr>
          <p:cNvPr id="3" name="Content Placeholder 2"/>
          <p:cNvSpPr>
            <a:spLocks noGrp="1"/>
          </p:cNvSpPr>
          <p:nvPr>
            <p:ph idx="1"/>
          </p:nvPr>
        </p:nvSpPr>
        <p:spPr>
          <a:xfrm>
            <a:off x="457200" y="3581400"/>
            <a:ext cx="8229600" cy="2544763"/>
          </a:xfrm>
        </p:spPr>
        <p:txBody>
          <a:bodyPr/>
          <a:lstStyle/>
          <a:p>
            <a:pPr marL="514350" indent="-514350">
              <a:buAutoNum type="alphaUcPeriod"/>
            </a:pPr>
            <a:r>
              <a:rPr lang="en-US" smtClean="0"/>
              <a:t>Yes</a:t>
            </a:r>
          </a:p>
          <a:p>
            <a:pPr marL="514350" indent="-514350">
              <a:buAutoNum type="alphaUcPeriod"/>
            </a:pPr>
            <a:r>
              <a:rPr lang="en-US" smtClean="0"/>
              <a:t>No</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3810000"/>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a:t>
            </a:r>
            <a:endParaRPr lang="en-US" sz="2800"/>
          </a:p>
        </p:txBody>
      </p:sp>
      <p:sp>
        <p:nvSpPr>
          <p:cNvPr id="3" name="Content Placeholder 2"/>
          <p:cNvSpPr>
            <a:spLocks noGrp="1"/>
          </p:cNvSpPr>
          <p:nvPr>
            <p:ph idx="1"/>
          </p:nvPr>
        </p:nvSpPr>
        <p:spPr>
          <a:xfrm>
            <a:off x="457200" y="4419600"/>
            <a:ext cx="8229600" cy="1706563"/>
          </a:xfrm>
        </p:spPr>
        <p:txBody>
          <a:bodyPr>
            <a:noAutofit/>
          </a:bodyPr>
          <a:lstStyle/>
          <a:p>
            <a:pPr marL="514350" indent="-514350">
              <a:buAutoNum type="alphaUcPeriod"/>
            </a:pPr>
            <a:r>
              <a:rPr lang="en-US" sz="2800" smtClean="0"/>
              <a:t>The pendulum swung more when the bullet bounced off</a:t>
            </a:r>
            <a:endParaRPr lang="en-US" sz="2800"/>
          </a:p>
          <a:p>
            <a:pPr marL="514350" indent="-514350">
              <a:buAutoNum type="alphaUcPeriod"/>
            </a:pPr>
            <a:r>
              <a:rPr lang="en-US" sz="2800" smtClean="0"/>
              <a:t>The pendulum swung more when the bullet stayed with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a:bodyPr>
          <a:lstStyle/>
          <a:p>
            <a:pPr algn="l"/>
            <a:r>
              <a:rPr lang="en-US" smtClean="0"/>
              <a:t>		    </a:t>
            </a:r>
            <a:r>
              <a:rPr lang="en-US" smtClean="0">
                <a:solidFill>
                  <a:srgbClr val="FFFF00"/>
                </a:solidFill>
              </a:rPr>
              <a:t>Clicker Question</a:t>
            </a:r>
            <a:r>
              <a:rPr lang="en-US" smtClean="0"/>
              <a:t/>
            </a:r>
            <a:br>
              <a:rPr lang="en-US" smtClean="0"/>
            </a:br>
            <a:r>
              <a:rPr lang="en-US" sz="2800" smtClean="0"/>
              <a:t>I drop a hard rubber ball on to the floor from a height of one meter.  As it bounces, it is squashed 1 cm at maximum.  </a:t>
            </a:r>
            <a:r>
              <a:rPr lang="en-US" sz="2800" i="1" smtClean="0"/>
              <a:t>Very  approximately</a:t>
            </a:r>
            <a:r>
              <a:rPr lang="en-US" sz="2800" smtClean="0"/>
              <a:t>, what is the force it feels from the floor at the moment in the middle of the bounce when it is at rest?</a:t>
            </a:r>
            <a:endParaRPr lang="en-US" sz="2800"/>
          </a:p>
        </p:txBody>
      </p:sp>
      <p:sp>
        <p:nvSpPr>
          <p:cNvPr id="3" name="Content Placeholder 2"/>
          <p:cNvSpPr>
            <a:spLocks noGrp="1"/>
          </p:cNvSpPr>
          <p:nvPr>
            <p:ph idx="1"/>
          </p:nvPr>
        </p:nvSpPr>
        <p:spPr>
          <a:xfrm>
            <a:off x="457200" y="3581400"/>
            <a:ext cx="8229600" cy="2544763"/>
          </a:xfrm>
        </p:spPr>
        <p:txBody>
          <a:bodyPr>
            <a:normAutofit fontScale="92500" lnSpcReduction="10000"/>
          </a:bodyPr>
          <a:lstStyle/>
          <a:p>
            <a:pPr marL="514350" indent="-514350">
              <a:buAutoNum type="alphaUcPeriod"/>
            </a:pPr>
            <a:r>
              <a:rPr lang="en-US"/>
              <a:t>m</a:t>
            </a:r>
            <a:r>
              <a:rPr lang="en-US" smtClean="0"/>
              <a:t>g</a:t>
            </a:r>
          </a:p>
          <a:p>
            <a:pPr marL="514350" indent="-514350">
              <a:buAutoNum type="alphaUcPeriod"/>
            </a:pPr>
            <a:r>
              <a:rPr lang="en-US" smtClean="0"/>
              <a:t>5 mg</a:t>
            </a:r>
          </a:p>
          <a:p>
            <a:pPr marL="514350" indent="-514350">
              <a:buAutoNum type="alphaUcPeriod"/>
            </a:pPr>
            <a:r>
              <a:rPr lang="en-US" smtClean="0"/>
              <a:t>10 mg</a:t>
            </a:r>
          </a:p>
          <a:p>
            <a:pPr marL="514350" indent="-514350">
              <a:buAutoNum type="alphaUcPeriod"/>
            </a:pPr>
            <a:r>
              <a:rPr lang="en-US" smtClean="0"/>
              <a:t>25 mg</a:t>
            </a:r>
          </a:p>
          <a:p>
            <a:pPr marL="514350" indent="-514350">
              <a:buAutoNum type="alphaUcPeriod"/>
            </a:pPr>
            <a:r>
              <a:rPr lang="en-US" smtClean="0"/>
              <a:t>100 mg</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TotalTime>
  <Words>574</Words>
  <Application>Microsoft Office PowerPoint</Application>
  <PresentationFormat>On-screen Show (4:3)</PresentationFormat>
  <Paragraphs>105</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Equation</vt:lpstr>
      <vt:lpstr>Momentum</vt:lpstr>
      <vt:lpstr>Physics Definition of Momentum</vt:lpstr>
      <vt:lpstr>Momentum and Newton’s Second Law</vt:lpstr>
      <vt:lpstr>Momentum and Newton’s Third Law</vt:lpstr>
      <vt:lpstr>  Lots More Particles….</vt:lpstr>
      <vt:lpstr>Impulsive Force</vt:lpstr>
      <vt:lpstr>      Clicker Question Two balls of putty of equal mass approach each other from opposite directions at equal speeds. They stick together and come to rest. Was momentum conserved in this collision?</vt:lpstr>
      <vt:lpstr>    Clicker Question A pendulum consists of a wooden ball hanging motionless on a string.  A bullet is shot horizontally, hitting the pendulum head-on on its equator.  The bullet bounces back, the pendulum swings.  On a second attempt, after the pendulum is again at rest, the bullet penetrates and stays in the wood. Which caused the bigger swing?</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      Clicker Question I drop a hard rubber ball on to the floor from a height of one meter.  As it bounces, it is squashed 1 cm at maximum.  Very  approximately, what is the force it feels from the floor at the moment in the middle of the bounce when it is at rest?</vt:lpstr>
      <vt:lpstr>Center of Mass of Two Particles</vt:lpstr>
      <vt:lpstr>Center of Mass and Total Momentum</vt:lpstr>
      <vt:lpstr>Motion of the Center of Mass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Momentum</dc:title>
  <dc:creator>Michael</dc:creator>
  <cp:lastModifiedBy>Michael Fowler</cp:lastModifiedBy>
  <cp:revision>21</cp:revision>
  <dcterms:created xsi:type="dcterms:W3CDTF">2010-02-27T16:49:57Z</dcterms:created>
  <dcterms:modified xsi:type="dcterms:W3CDTF">2010-06-17T20:48:18Z</dcterms:modified>
</cp:coreProperties>
</file>