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62" r:id="rId7"/>
    <p:sldId id="269" r:id="rId8"/>
    <p:sldId id="270" r:id="rId9"/>
    <p:sldId id="271" r:id="rId10"/>
    <p:sldId id="272" r:id="rId11"/>
    <p:sldId id="273" r:id="rId12"/>
    <p:sldId id="27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139732-843C-422C-A328-E1469D50BADA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E4A91A-05D0-4942-AA9D-110D09AB4A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15283-495C-4BDE-93A0-87B0466D587F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4A91A-05D0-4942-AA9D-110D09AB4A7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4A91A-05D0-4942-AA9D-110D09AB4A7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4A91A-05D0-4942-AA9D-110D09AB4A7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4A91A-05D0-4942-AA9D-110D09AB4A7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4A91A-05D0-4942-AA9D-110D09AB4A7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4A91A-05D0-4942-AA9D-110D09AB4A7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4A91A-05D0-4942-AA9D-110D09AB4A7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4A91A-05D0-4942-AA9D-110D09AB4A7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4A91A-05D0-4942-AA9D-110D09AB4A7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4A91A-05D0-4942-AA9D-110D09AB4A7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4A91A-05D0-4942-AA9D-110D09AB4A7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60F4-2F78-4770-BF99-8096D4A07706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0E933-972E-4D1A-961E-7CF65E0E38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60F4-2F78-4770-BF99-8096D4A07706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0E933-972E-4D1A-961E-7CF65E0E38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60F4-2F78-4770-BF99-8096D4A07706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0E933-972E-4D1A-961E-7CF65E0E38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60F4-2F78-4770-BF99-8096D4A07706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0E933-972E-4D1A-961E-7CF65E0E38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60F4-2F78-4770-BF99-8096D4A07706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0E933-972E-4D1A-961E-7CF65E0E38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60F4-2F78-4770-BF99-8096D4A07706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0E933-972E-4D1A-961E-7CF65E0E38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60F4-2F78-4770-BF99-8096D4A07706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0E933-972E-4D1A-961E-7CF65E0E38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60F4-2F78-4770-BF99-8096D4A07706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0E933-972E-4D1A-961E-7CF65E0E38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60F4-2F78-4770-BF99-8096D4A07706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0E933-972E-4D1A-961E-7CF65E0E38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60F4-2F78-4770-BF99-8096D4A07706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0E933-972E-4D1A-961E-7CF65E0E38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660F4-2F78-4770-BF99-8096D4A07706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0E933-972E-4D1A-961E-7CF65E0E38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660F4-2F78-4770-BF99-8096D4A07706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0E933-972E-4D1A-961E-7CF65E0E38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6858000" cy="1470025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More Energy Topics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6400800" cy="1752600"/>
          </a:xfrm>
        </p:spPr>
        <p:txBody>
          <a:bodyPr/>
          <a:lstStyle/>
          <a:p>
            <a:r>
              <a:rPr lang="en-US" dirty="0" smtClean="0"/>
              <a:t>Physics 1425 Lecture 14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33320" y="6321623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Michael Fowler, UVa 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Power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dirty="0" smtClean="0"/>
              <a:t>In physics, power means </a:t>
            </a:r>
            <a:r>
              <a:rPr lang="en-US" i="1" dirty="0" smtClean="0"/>
              <a:t>rate of working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Work is measured in joules, so power is measured in joules per second.</a:t>
            </a:r>
          </a:p>
          <a:p>
            <a:r>
              <a:rPr lang="en-US" dirty="0" smtClean="0"/>
              <a:t>The unit of work is the </a:t>
            </a:r>
            <a:r>
              <a:rPr lang="en-US" dirty="0" smtClean="0">
                <a:solidFill>
                  <a:srgbClr val="FF0000"/>
                </a:solidFill>
              </a:rPr>
              <a:t>watt</a:t>
            </a:r>
            <a:r>
              <a:rPr lang="en-US" dirty="0" smtClean="0"/>
              <a:t>:</a:t>
            </a:r>
          </a:p>
          <a:p>
            <a:pPr algn="ctr">
              <a:buNone/>
            </a:pPr>
            <a:r>
              <a:rPr lang="en-US" sz="3600" dirty="0" smtClean="0"/>
              <a:t>1 watt = 1 joule per second</a:t>
            </a:r>
          </a:p>
          <a:p>
            <a:r>
              <a:rPr lang="en-US" dirty="0" smtClean="0"/>
              <a:t>Another unit of power is the </a:t>
            </a:r>
            <a:r>
              <a:rPr lang="en-US" dirty="0" smtClean="0">
                <a:solidFill>
                  <a:srgbClr val="FFFF00"/>
                </a:solidFill>
              </a:rPr>
              <a:t>horsepower</a:t>
            </a:r>
            <a:r>
              <a:rPr lang="en-US" dirty="0" smtClean="0"/>
              <a:t>:</a:t>
            </a:r>
          </a:p>
          <a:p>
            <a:r>
              <a:rPr lang="en-US" dirty="0" smtClean="0"/>
              <a:t>1 horsepower (1 hp) = 746 watts.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Note: </a:t>
            </a:r>
            <a:r>
              <a:rPr lang="en-US" sz="2800" u="sng" dirty="0" smtClean="0">
                <a:solidFill>
                  <a:srgbClr val="FF0000"/>
                </a:solidFill>
              </a:rPr>
              <a:t>electrical power</a:t>
            </a:r>
            <a:r>
              <a:rPr lang="en-US" sz="2800" dirty="0" smtClean="0">
                <a:solidFill>
                  <a:srgbClr val="FF0000"/>
                </a:solidFill>
              </a:rPr>
              <a:t>   (more next semester)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1 kW = 1,000 watts,  1 kWh = 3,600,000 joules.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05000" y="3810000"/>
            <a:ext cx="5410200" cy="762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01962"/>
          </a:xfrm>
        </p:spPr>
        <p:txBody>
          <a:bodyPr/>
          <a:lstStyle/>
          <a:p>
            <a:pPr algn="l"/>
            <a:r>
              <a:rPr lang="en-US" dirty="0" smtClean="0"/>
              <a:t>		  </a:t>
            </a:r>
            <a:r>
              <a:rPr lang="en-US" dirty="0" smtClean="0">
                <a:solidFill>
                  <a:srgbClr val="FFFF00"/>
                </a:solidFill>
              </a:rPr>
              <a:t>Clicker Question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Ordinary steps have height about 17cm. Suppose you walk upstairs at 3 steps per second, and you weigh 70kg.  What is your approximate rate of working?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57600"/>
            <a:ext cx="8229600" cy="2468563"/>
          </a:xfrm>
        </p:spPr>
        <p:txBody>
          <a:bodyPr/>
          <a:lstStyle/>
          <a:p>
            <a:pPr marL="514350" indent="-514350">
              <a:buAutoNum type="alphaUcPeriod"/>
            </a:pPr>
            <a:r>
              <a:rPr lang="en-US" dirty="0" smtClean="0"/>
              <a:t>0.1 hp</a:t>
            </a:r>
          </a:p>
          <a:p>
            <a:pPr marL="514350" indent="-514350">
              <a:buAutoNum type="alphaUcPeriod"/>
            </a:pPr>
            <a:r>
              <a:rPr lang="en-US" dirty="0" smtClean="0"/>
              <a:t>0.25 hp</a:t>
            </a:r>
          </a:p>
          <a:p>
            <a:pPr marL="514350" indent="-514350">
              <a:buAutoNum type="alphaUcPeriod"/>
            </a:pPr>
            <a:r>
              <a:rPr lang="en-US" dirty="0" smtClean="0"/>
              <a:t>0.5 hp</a:t>
            </a:r>
          </a:p>
          <a:p>
            <a:pPr marL="514350" indent="-514350">
              <a:buAutoNum type="alphaUcPeriod"/>
            </a:pPr>
            <a:r>
              <a:rPr lang="en-US" dirty="0" smtClean="0"/>
              <a:t>1 hp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067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		    </a:t>
            </a:r>
            <a:r>
              <a:rPr lang="en-US" dirty="0" smtClean="0">
                <a:solidFill>
                  <a:srgbClr val="FFFF00"/>
                </a:solidFill>
              </a:rPr>
              <a:t>Clicker Question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An automobile weighing 2,000 kg accelerates on a level road from rest to 30 m/sec in 9 </a:t>
            </a:r>
            <a:r>
              <a:rPr lang="en-US" sz="3600" dirty="0" err="1" smtClean="0"/>
              <a:t>secs</a:t>
            </a:r>
            <a:r>
              <a:rPr lang="en-US" sz="3600" dirty="0" smtClean="0"/>
              <a:t>.  Ignoring friction, etc., what was its average power output during this period?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86200"/>
            <a:ext cx="8229600" cy="2239963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lphaUcPeriod"/>
            </a:pPr>
            <a:r>
              <a:rPr lang="en-US" dirty="0" smtClean="0"/>
              <a:t>50 hp</a:t>
            </a:r>
          </a:p>
          <a:p>
            <a:pPr marL="514350" indent="-514350">
              <a:buAutoNum type="alphaUcPeriod"/>
            </a:pPr>
            <a:r>
              <a:rPr lang="en-US" dirty="0" smtClean="0"/>
              <a:t>130 hp</a:t>
            </a:r>
          </a:p>
          <a:p>
            <a:pPr marL="514350" indent="-514350">
              <a:buAutoNum type="alphaUcPeriod"/>
            </a:pPr>
            <a:r>
              <a:rPr lang="en-US" dirty="0" smtClean="0"/>
              <a:t>180 hp</a:t>
            </a:r>
          </a:p>
          <a:p>
            <a:pPr marL="514350" indent="-514350">
              <a:buAutoNum type="alphaUcPeriod"/>
            </a:pPr>
            <a:r>
              <a:rPr lang="en-US" dirty="0" smtClean="0"/>
              <a:t>250 hp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Topics for Today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743200"/>
            <a:ext cx="7010400" cy="2438400"/>
          </a:xfrm>
        </p:spPr>
        <p:txBody>
          <a:bodyPr/>
          <a:lstStyle/>
          <a:p>
            <a:r>
              <a:rPr lang="en-US" dirty="0" smtClean="0"/>
              <a:t>Overall Energy Conservation</a:t>
            </a:r>
          </a:p>
          <a:p>
            <a:r>
              <a:rPr lang="en-US" dirty="0" smtClean="0"/>
              <a:t>Gravitation and Escape Velocity</a:t>
            </a:r>
          </a:p>
          <a:p>
            <a:r>
              <a:rPr lang="en-US" dirty="0" smtClean="0"/>
              <a:t>Power</a:t>
            </a:r>
          </a:p>
          <a:p>
            <a:r>
              <a:rPr lang="en-US" dirty="0" smtClean="0"/>
              <a:t>Equilibrium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Overall Energy Conservation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In the real world, there’s lots of friction, air resistance, etc., so even for a well-designed roller coaster,  </a:t>
            </a:r>
            <a:r>
              <a:rPr lang="en-US" i="1" dirty="0" err="1" smtClean="0"/>
              <a:t>mgh</a:t>
            </a:r>
            <a:r>
              <a:rPr lang="en-US" dirty="0" smtClean="0"/>
              <a:t> + ½</a:t>
            </a:r>
            <a:r>
              <a:rPr lang="en-US" i="1" dirty="0" smtClean="0"/>
              <a:t>mv</a:t>
            </a:r>
            <a:r>
              <a:rPr lang="en-US" baseline="30000" dirty="0" smtClean="0"/>
              <a:t>2</a:t>
            </a:r>
            <a:r>
              <a:rPr lang="en-US" dirty="0" smtClean="0"/>
              <a:t> gradually goes down.</a:t>
            </a:r>
            <a:endParaRPr lang="en-US" dirty="0"/>
          </a:p>
          <a:p>
            <a:r>
              <a:rPr lang="en-US" dirty="0" smtClean="0"/>
              <a:t>Experimentally, loss of mechanical energy is invariably accompanied by the production of heat: and the amount of heat produced, properly measured, equals the mechanical energy lost.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Heat is K.E. and P.E. of molecules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Mechanical energy lost to  </a:t>
            </a:r>
            <a:r>
              <a:rPr lang="en-US" dirty="0" smtClean="0">
                <a:solidFill>
                  <a:srgbClr val="FFFF00"/>
                </a:solidFill>
              </a:rPr>
              <a:t>air resistance  </a:t>
            </a:r>
            <a:r>
              <a:rPr lang="en-US" dirty="0" smtClean="0"/>
              <a:t>almost all goes to speed up the air molecules.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Friction</a:t>
            </a:r>
            <a:r>
              <a:rPr lang="en-US" dirty="0" smtClean="0"/>
              <a:t> transfers energy mainly to microscopic vibrations of the surface: think of the atoms and molecules as balls held together with springs (the bonds), the balls will gain kinetic energy, the springs potential energy.</a:t>
            </a:r>
          </a:p>
          <a:p>
            <a:r>
              <a:rPr lang="en-US" dirty="0" smtClean="0"/>
              <a:t>These molecular energies are </a:t>
            </a:r>
            <a:r>
              <a:rPr lang="en-US" dirty="0" smtClean="0">
                <a:solidFill>
                  <a:srgbClr val="FFFF00"/>
                </a:solidFill>
              </a:rPr>
              <a:t>random and disorganized</a:t>
            </a:r>
            <a:r>
              <a:rPr lang="en-US" dirty="0" smtClean="0"/>
              <a:t>—not so easy to utilize as macroscopic energy.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971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		   </a:t>
            </a:r>
            <a:r>
              <a:rPr lang="en-US" smtClean="0">
                <a:solidFill>
                  <a:srgbClr val="FFFF00"/>
                </a:solidFill>
              </a:rPr>
              <a:t>Clicker Question</a:t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z="2200" smtClean="0">
                <a:solidFill>
                  <a:srgbClr val="FF0000"/>
                </a:solidFill>
              </a:rPr>
              <a:t>Just FYI – not for credit!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What is the approximate average speed of the oxygen molecules in your nose right now?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24200"/>
            <a:ext cx="8229600" cy="3001963"/>
          </a:xfrm>
        </p:spPr>
        <p:txBody>
          <a:bodyPr/>
          <a:lstStyle/>
          <a:p>
            <a:pPr marL="514350" indent="-514350">
              <a:buAutoNum type="alphaUcPeriod"/>
            </a:pPr>
            <a:r>
              <a:rPr lang="en-US" dirty="0" smtClean="0"/>
              <a:t>5 cm/sec</a:t>
            </a:r>
          </a:p>
          <a:p>
            <a:pPr marL="514350" indent="-514350">
              <a:buAutoNum type="alphaUcPeriod"/>
            </a:pPr>
            <a:r>
              <a:rPr lang="en-US" dirty="0" smtClean="0"/>
              <a:t>50 cm/sec</a:t>
            </a:r>
          </a:p>
          <a:p>
            <a:pPr marL="514350" indent="-514350">
              <a:buAutoNum type="alphaUcPeriod"/>
            </a:pPr>
            <a:r>
              <a:rPr lang="en-US" dirty="0" smtClean="0"/>
              <a:t>5 m/sec</a:t>
            </a:r>
          </a:p>
          <a:p>
            <a:pPr marL="514350" indent="-514350">
              <a:buAutoNum type="alphaUcPeriod"/>
            </a:pPr>
            <a:r>
              <a:rPr lang="en-US" dirty="0" smtClean="0"/>
              <a:t>50 m/sec</a:t>
            </a:r>
          </a:p>
          <a:p>
            <a:pPr marL="514350" indent="-514350">
              <a:buAutoNum type="alphaUcPeriod"/>
            </a:pPr>
            <a:r>
              <a:rPr lang="en-US" dirty="0" smtClean="0"/>
              <a:t>500 m/sec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Other Kinds of Energy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Electrical:</a:t>
            </a:r>
            <a:r>
              <a:rPr lang="en-US" dirty="0" smtClean="0"/>
              <a:t>  electrostatic, magnetic, chemical (as in a charged battery).  Unlike heat, energy properly stored electrically is almost fully recoverable.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Electromagnetic radiation: </a:t>
            </a:r>
            <a:r>
              <a:rPr lang="en-US" dirty="0" smtClean="0"/>
              <a:t>light, heat, radio waves, etc., are all ways to transmit energy.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Nuclear energy: </a:t>
            </a:r>
            <a:r>
              <a:rPr lang="en-US" dirty="0" smtClean="0"/>
              <a:t>energy stored in large nuclei during a star’s explosion can be recovered. </a:t>
            </a:r>
          </a:p>
          <a:p>
            <a:r>
              <a:rPr lang="en-US" u="sng" dirty="0" smtClean="0">
                <a:solidFill>
                  <a:srgbClr val="FF0000"/>
                </a:solidFill>
              </a:rPr>
              <a:t>Bottom line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n-US" i="1" dirty="0" smtClean="0">
                <a:solidFill>
                  <a:srgbClr val="FF0000"/>
                </a:solidFill>
              </a:rPr>
              <a:t>total</a:t>
            </a:r>
            <a:r>
              <a:rPr lang="en-US" dirty="0" smtClean="0">
                <a:solidFill>
                  <a:srgbClr val="FF0000"/>
                </a:solidFill>
              </a:rPr>
              <a:t> energy is </a:t>
            </a:r>
            <a:r>
              <a:rPr lang="en-US" i="1" dirty="0" smtClean="0">
                <a:solidFill>
                  <a:srgbClr val="FF0000"/>
                </a:solidFill>
              </a:rPr>
              <a:t>always</a:t>
            </a:r>
            <a:r>
              <a:rPr lang="en-US" dirty="0" smtClean="0">
                <a:solidFill>
                  <a:srgbClr val="FF0000"/>
                </a:solidFill>
              </a:rPr>
              <a:t> conserved!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Gravitational Potential Energy…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038600" cy="4906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…</a:t>
            </a:r>
            <a:r>
              <a:rPr lang="en-US" sz="2400" i="1" dirty="0" smtClean="0"/>
              <a:t>on a bigger scale</a:t>
            </a:r>
            <a:r>
              <a:rPr lang="en-US" sz="2400" dirty="0" smtClean="0"/>
              <a:t>!</a:t>
            </a:r>
          </a:p>
          <a:p>
            <a:r>
              <a:rPr lang="en-US" sz="2400" dirty="0" smtClean="0"/>
              <a:t>For a mass </a:t>
            </a:r>
            <a:r>
              <a:rPr lang="en-US" sz="2400" i="1" dirty="0" smtClean="0"/>
              <a:t>m</a:t>
            </a:r>
            <a:r>
              <a:rPr lang="en-US" sz="2400" dirty="0" smtClean="0"/>
              <a:t> lifted to a point </a:t>
            </a:r>
            <a:r>
              <a:rPr lang="en-US" sz="2400" i="1" dirty="0" smtClean="0"/>
              <a:t>r</a:t>
            </a:r>
            <a:r>
              <a:rPr lang="en-US" sz="2400" dirty="0" smtClean="0"/>
              <a:t> from the Earth’s center, far above the Earth’s surface, the work done to lift it is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If </a:t>
            </a:r>
            <a:r>
              <a:rPr lang="en-US" sz="2400" i="1" dirty="0" smtClean="0"/>
              <a:t>r</a:t>
            </a:r>
            <a:r>
              <a:rPr lang="en-US" sz="2400" dirty="0" smtClean="0"/>
              <a:t> = </a:t>
            </a:r>
            <a:r>
              <a:rPr lang="en-US" sz="2400" i="1" dirty="0" err="1" smtClean="0"/>
              <a:t>r</a:t>
            </a:r>
            <a:r>
              <a:rPr lang="en-US" sz="2400" baseline="-25000" dirty="0" err="1" smtClean="0"/>
              <a:t>E</a:t>
            </a:r>
            <a:r>
              <a:rPr lang="en-US" sz="2400" dirty="0" smtClean="0"/>
              <a:t> +</a:t>
            </a:r>
            <a:r>
              <a:rPr lang="en-US" sz="2400" i="1" dirty="0" smtClean="0"/>
              <a:t>h</a:t>
            </a:r>
            <a:r>
              <a:rPr lang="en-US" sz="2400" dirty="0" smtClean="0"/>
              <a:t>, with </a:t>
            </a:r>
            <a:r>
              <a:rPr lang="en-US" sz="2400" i="1" dirty="0" smtClean="0"/>
              <a:t>h</a:t>
            </a:r>
            <a:r>
              <a:rPr lang="en-US" sz="2400" dirty="0" smtClean="0"/>
              <a:t> small,</a:t>
            </a:r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267200" y="1524000"/>
            <a:ext cx="4495800" cy="502920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A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343400" y="1752600"/>
            <a:ext cx="4343400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3238500" y="3771900"/>
            <a:ext cx="40386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2286000" y="3810000"/>
            <a:ext cx="4114800" cy="0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eeform 12"/>
          <p:cNvSpPr/>
          <p:nvPr/>
        </p:nvSpPr>
        <p:spPr>
          <a:xfrm>
            <a:off x="5257800" y="2514600"/>
            <a:ext cx="3657600" cy="2871988"/>
          </a:xfrm>
          <a:custGeom>
            <a:avLst/>
            <a:gdLst>
              <a:gd name="connsiteX0" fmla="*/ 0 w 3670479"/>
              <a:gd name="connsiteY0" fmla="*/ 2947116 h 2947116"/>
              <a:gd name="connsiteX1" fmla="*/ 888642 w 3670479"/>
              <a:gd name="connsiteY1" fmla="*/ 1092558 h 2947116"/>
              <a:gd name="connsiteX2" fmla="*/ 2743200 w 3670479"/>
              <a:gd name="connsiteY2" fmla="*/ 178158 h 2947116"/>
              <a:gd name="connsiteX3" fmla="*/ 3670479 w 3670479"/>
              <a:gd name="connsiteY3" fmla="*/ 23612 h 2947116"/>
              <a:gd name="connsiteX4" fmla="*/ 3670479 w 3670479"/>
              <a:gd name="connsiteY4" fmla="*/ 23612 h 2947116"/>
              <a:gd name="connsiteX0" fmla="*/ 0 w 3670479"/>
              <a:gd name="connsiteY0" fmla="*/ 2923504 h 2923504"/>
              <a:gd name="connsiteX1" fmla="*/ 888642 w 3670479"/>
              <a:gd name="connsiteY1" fmla="*/ 1068946 h 2923504"/>
              <a:gd name="connsiteX2" fmla="*/ 1841679 w 3670479"/>
              <a:gd name="connsiteY2" fmla="*/ 509788 h 2923504"/>
              <a:gd name="connsiteX3" fmla="*/ 2743200 w 3670479"/>
              <a:gd name="connsiteY3" fmla="*/ 154546 h 2923504"/>
              <a:gd name="connsiteX4" fmla="*/ 3670479 w 3670479"/>
              <a:gd name="connsiteY4" fmla="*/ 0 h 2923504"/>
              <a:gd name="connsiteX5" fmla="*/ 3670479 w 3670479"/>
              <a:gd name="connsiteY5" fmla="*/ 0 h 2923504"/>
              <a:gd name="connsiteX0" fmla="*/ 0 w 3670479"/>
              <a:gd name="connsiteY0" fmla="*/ 2923504 h 2923504"/>
              <a:gd name="connsiteX1" fmla="*/ 888642 w 3670479"/>
              <a:gd name="connsiteY1" fmla="*/ 1068946 h 2923504"/>
              <a:gd name="connsiteX2" fmla="*/ 1841679 w 3670479"/>
              <a:gd name="connsiteY2" fmla="*/ 433588 h 2923504"/>
              <a:gd name="connsiteX3" fmla="*/ 2743200 w 3670479"/>
              <a:gd name="connsiteY3" fmla="*/ 154546 h 2923504"/>
              <a:gd name="connsiteX4" fmla="*/ 3670479 w 3670479"/>
              <a:gd name="connsiteY4" fmla="*/ 0 h 2923504"/>
              <a:gd name="connsiteX5" fmla="*/ 3670479 w 3670479"/>
              <a:gd name="connsiteY5" fmla="*/ 0 h 2923504"/>
              <a:gd name="connsiteX0" fmla="*/ 0 w 3670479"/>
              <a:gd name="connsiteY0" fmla="*/ 2923504 h 2923504"/>
              <a:gd name="connsiteX1" fmla="*/ 888642 w 3670479"/>
              <a:gd name="connsiteY1" fmla="*/ 1068946 h 2923504"/>
              <a:gd name="connsiteX2" fmla="*/ 1841679 w 3670479"/>
              <a:gd name="connsiteY2" fmla="*/ 433588 h 2923504"/>
              <a:gd name="connsiteX3" fmla="*/ 2743200 w 3670479"/>
              <a:gd name="connsiteY3" fmla="*/ 154546 h 2923504"/>
              <a:gd name="connsiteX4" fmla="*/ 3670479 w 3670479"/>
              <a:gd name="connsiteY4" fmla="*/ 0 h 2923504"/>
              <a:gd name="connsiteX5" fmla="*/ 3670479 w 3670479"/>
              <a:gd name="connsiteY5" fmla="*/ 0 h 2923504"/>
              <a:gd name="connsiteX0" fmla="*/ 0 w 3670479"/>
              <a:gd name="connsiteY0" fmla="*/ 2923504 h 2923504"/>
              <a:gd name="connsiteX1" fmla="*/ 888642 w 3670479"/>
              <a:gd name="connsiteY1" fmla="*/ 1068946 h 2923504"/>
              <a:gd name="connsiteX2" fmla="*/ 1841679 w 3670479"/>
              <a:gd name="connsiteY2" fmla="*/ 433588 h 2923504"/>
              <a:gd name="connsiteX3" fmla="*/ 2743200 w 3670479"/>
              <a:gd name="connsiteY3" fmla="*/ 154546 h 2923504"/>
              <a:gd name="connsiteX4" fmla="*/ 3670479 w 3670479"/>
              <a:gd name="connsiteY4" fmla="*/ 0 h 2923504"/>
              <a:gd name="connsiteX5" fmla="*/ 3670479 w 3670479"/>
              <a:gd name="connsiteY5" fmla="*/ 0 h 2923504"/>
              <a:gd name="connsiteX0" fmla="*/ 0 w 3670479"/>
              <a:gd name="connsiteY0" fmla="*/ 2923504 h 2923504"/>
              <a:gd name="connsiteX1" fmla="*/ 888642 w 3670479"/>
              <a:gd name="connsiteY1" fmla="*/ 1068946 h 2923504"/>
              <a:gd name="connsiteX2" fmla="*/ 1841679 w 3670479"/>
              <a:gd name="connsiteY2" fmla="*/ 433588 h 2923504"/>
              <a:gd name="connsiteX3" fmla="*/ 2743200 w 3670479"/>
              <a:gd name="connsiteY3" fmla="*/ 154546 h 2923504"/>
              <a:gd name="connsiteX4" fmla="*/ 3670479 w 3670479"/>
              <a:gd name="connsiteY4" fmla="*/ 0 h 2923504"/>
              <a:gd name="connsiteX5" fmla="*/ 3670479 w 3670479"/>
              <a:gd name="connsiteY5" fmla="*/ 0 h 2923504"/>
              <a:gd name="connsiteX0" fmla="*/ 0 w 3670479"/>
              <a:gd name="connsiteY0" fmla="*/ 2923504 h 2923504"/>
              <a:gd name="connsiteX1" fmla="*/ 888642 w 3670479"/>
              <a:gd name="connsiteY1" fmla="*/ 1068946 h 2923504"/>
              <a:gd name="connsiteX2" fmla="*/ 1841679 w 3670479"/>
              <a:gd name="connsiteY2" fmla="*/ 433588 h 2923504"/>
              <a:gd name="connsiteX3" fmla="*/ 2743200 w 3670479"/>
              <a:gd name="connsiteY3" fmla="*/ 154546 h 2923504"/>
              <a:gd name="connsiteX4" fmla="*/ 3670479 w 3670479"/>
              <a:gd name="connsiteY4" fmla="*/ 0 h 2923504"/>
              <a:gd name="connsiteX5" fmla="*/ 3670479 w 3670479"/>
              <a:gd name="connsiteY5" fmla="*/ 0 h 2923504"/>
              <a:gd name="connsiteX0" fmla="*/ 0 w 3670479"/>
              <a:gd name="connsiteY0" fmla="*/ 2923504 h 2923504"/>
              <a:gd name="connsiteX1" fmla="*/ 888642 w 3670479"/>
              <a:gd name="connsiteY1" fmla="*/ 1068946 h 2923504"/>
              <a:gd name="connsiteX2" fmla="*/ 1841679 w 3670479"/>
              <a:gd name="connsiteY2" fmla="*/ 433588 h 2923504"/>
              <a:gd name="connsiteX3" fmla="*/ 2743200 w 3670479"/>
              <a:gd name="connsiteY3" fmla="*/ 154546 h 2923504"/>
              <a:gd name="connsiteX4" fmla="*/ 3670479 w 3670479"/>
              <a:gd name="connsiteY4" fmla="*/ 0 h 2923504"/>
              <a:gd name="connsiteX5" fmla="*/ 3670479 w 3670479"/>
              <a:gd name="connsiteY5" fmla="*/ 0 h 2923504"/>
              <a:gd name="connsiteX0" fmla="*/ 0 w 3657600"/>
              <a:gd name="connsiteY0" fmla="*/ 2871988 h 2871988"/>
              <a:gd name="connsiteX1" fmla="*/ 875763 w 3657600"/>
              <a:gd name="connsiteY1" fmla="*/ 1068946 h 2871988"/>
              <a:gd name="connsiteX2" fmla="*/ 1828800 w 3657600"/>
              <a:gd name="connsiteY2" fmla="*/ 433588 h 2871988"/>
              <a:gd name="connsiteX3" fmla="*/ 2730321 w 3657600"/>
              <a:gd name="connsiteY3" fmla="*/ 154546 h 2871988"/>
              <a:gd name="connsiteX4" fmla="*/ 3657600 w 3657600"/>
              <a:gd name="connsiteY4" fmla="*/ 0 h 2871988"/>
              <a:gd name="connsiteX5" fmla="*/ 3657600 w 3657600"/>
              <a:gd name="connsiteY5" fmla="*/ 0 h 2871988"/>
              <a:gd name="connsiteX0" fmla="*/ 0 w 3657600"/>
              <a:gd name="connsiteY0" fmla="*/ 2871988 h 2871988"/>
              <a:gd name="connsiteX1" fmla="*/ 914399 w 3657600"/>
              <a:gd name="connsiteY1" fmla="*/ 1119388 h 2871988"/>
              <a:gd name="connsiteX2" fmla="*/ 1828800 w 3657600"/>
              <a:gd name="connsiteY2" fmla="*/ 433588 h 2871988"/>
              <a:gd name="connsiteX3" fmla="*/ 2730321 w 3657600"/>
              <a:gd name="connsiteY3" fmla="*/ 154546 h 2871988"/>
              <a:gd name="connsiteX4" fmla="*/ 3657600 w 3657600"/>
              <a:gd name="connsiteY4" fmla="*/ 0 h 2871988"/>
              <a:gd name="connsiteX5" fmla="*/ 3657600 w 3657600"/>
              <a:gd name="connsiteY5" fmla="*/ 0 h 2871988"/>
              <a:gd name="connsiteX0" fmla="*/ 0 w 3657600"/>
              <a:gd name="connsiteY0" fmla="*/ 2871988 h 2871988"/>
              <a:gd name="connsiteX1" fmla="*/ 914399 w 3657600"/>
              <a:gd name="connsiteY1" fmla="*/ 1043188 h 2871988"/>
              <a:gd name="connsiteX2" fmla="*/ 1828800 w 3657600"/>
              <a:gd name="connsiteY2" fmla="*/ 433588 h 2871988"/>
              <a:gd name="connsiteX3" fmla="*/ 2730321 w 3657600"/>
              <a:gd name="connsiteY3" fmla="*/ 154546 h 2871988"/>
              <a:gd name="connsiteX4" fmla="*/ 3657600 w 3657600"/>
              <a:gd name="connsiteY4" fmla="*/ 0 h 2871988"/>
              <a:gd name="connsiteX5" fmla="*/ 3657600 w 3657600"/>
              <a:gd name="connsiteY5" fmla="*/ 0 h 2871988"/>
              <a:gd name="connsiteX0" fmla="*/ 0 w 3657600"/>
              <a:gd name="connsiteY0" fmla="*/ 2871988 h 2871988"/>
              <a:gd name="connsiteX1" fmla="*/ 914399 w 3657600"/>
              <a:gd name="connsiteY1" fmla="*/ 1043188 h 2871988"/>
              <a:gd name="connsiteX2" fmla="*/ 1828800 w 3657600"/>
              <a:gd name="connsiteY2" fmla="*/ 433588 h 2871988"/>
              <a:gd name="connsiteX3" fmla="*/ 2730321 w 3657600"/>
              <a:gd name="connsiteY3" fmla="*/ 154546 h 2871988"/>
              <a:gd name="connsiteX4" fmla="*/ 3657600 w 3657600"/>
              <a:gd name="connsiteY4" fmla="*/ 0 h 2871988"/>
              <a:gd name="connsiteX5" fmla="*/ 3657600 w 3657600"/>
              <a:gd name="connsiteY5" fmla="*/ 0 h 2871988"/>
              <a:gd name="connsiteX0" fmla="*/ 0 w 3657600"/>
              <a:gd name="connsiteY0" fmla="*/ 2871988 h 2871988"/>
              <a:gd name="connsiteX1" fmla="*/ 914399 w 3657600"/>
              <a:gd name="connsiteY1" fmla="*/ 1043188 h 2871988"/>
              <a:gd name="connsiteX2" fmla="*/ 1828800 w 3657600"/>
              <a:gd name="connsiteY2" fmla="*/ 433588 h 2871988"/>
              <a:gd name="connsiteX3" fmla="*/ 2730321 w 3657600"/>
              <a:gd name="connsiteY3" fmla="*/ 154546 h 2871988"/>
              <a:gd name="connsiteX4" fmla="*/ 3657600 w 3657600"/>
              <a:gd name="connsiteY4" fmla="*/ 0 h 2871988"/>
              <a:gd name="connsiteX5" fmla="*/ 3657600 w 3657600"/>
              <a:gd name="connsiteY5" fmla="*/ 0 h 2871988"/>
              <a:gd name="connsiteX0" fmla="*/ 0 w 3657600"/>
              <a:gd name="connsiteY0" fmla="*/ 2871988 h 2871988"/>
              <a:gd name="connsiteX1" fmla="*/ 914399 w 3657600"/>
              <a:gd name="connsiteY1" fmla="*/ 1043188 h 2871988"/>
              <a:gd name="connsiteX2" fmla="*/ 1828800 w 3657600"/>
              <a:gd name="connsiteY2" fmla="*/ 433588 h 2871988"/>
              <a:gd name="connsiteX3" fmla="*/ 2730321 w 3657600"/>
              <a:gd name="connsiteY3" fmla="*/ 154546 h 2871988"/>
              <a:gd name="connsiteX4" fmla="*/ 3657600 w 3657600"/>
              <a:gd name="connsiteY4" fmla="*/ 0 h 2871988"/>
              <a:gd name="connsiteX5" fmla="*/ 3657600 w 3657600"/>
              <a:gd name="connsiteY5" fmla="*/ 0 h 2871988"/>
              <a:gd name="connsiteX0" fmla="*/ 0 w 3657600"/>
              <a:gd name="connsiteY0" fmla="*/ 2871988 h 2871988"/>
              <a:gd name="connsiteX1" fmla="*/ 914399 w 3657600"/>
              <a:gd name="connsiteY1" fmla="*/ 1043188 h 2871988"/>
              <a:gd name="connsiteX2" fmla="*/ 1828800 w 3657600"/>
              <a:gd name="connsiteY2" fmla="*/ 433588 h 2871988"/>
              <a:gd name="connsiteX3" fmla="*/ 2730321 w 3657600"/>
              <a:gd name="connsiteY3" fmla="*/ 154546 h 2871988"/>
              <a:gd name="connsiteX4" fmla="*/ 3657600 w 3657600"/>
              <a:gd name="connsiteY4" fmla="*/ 0 h 2871988"/>
              <a:gd name="connsiteX5" fmla="*/ 3657600 w 3657600"/>
              <a:gd name="connsiteY5" fmla="*/ 0 h 2871988"/>
              <a:gd name="connsiteX0" fmla="*/ 0 w 3657600"/>
              <a:gd name="connsiteY0" fmla="*/ 2871988 h 2871988"/>
              <a:gd name="connsiteX1" fmla="*/ 914399 w 3657600"/>
              <a:gd name="connsiteY1" fmla="*/ 1043188 h 2871988"/>
              <a:gd name="connsiteX2" fmla="*/ 1828800 w 3657600"/>
              <a:gd name="connsiteY2" fmla="*/ 433588 h 2871988"/>
              <a:gd name="connsiteX3" fmla="*/ 2730321 w 3657600"/>
              <a:gd name="connsiteY3" fmla="*/ 154546 h 2871988"/>
              <a:gd name="connsiteX4" fmla="*/ 3657600 w 3657600"/>
              <a:gd name="connsiteY4" fmla="*/ 0 h 2871988"/>
              <a:gd name="connsiteX5" fmla="*/ 3657600 w 3657600"/>
              <a:gd name="connsiteY5" fmla="*/ 0 h 2871988"/>
              <a:gd name="connsiteX0" fmla="*/ 0 w 3657600"/>
              <a:gd name="connsiteY0" fmla="*/ 2871988 h 2871988"/>
              <a:gd name="connsiteX1" fmla="*/ 914399 w 3657600"/>
              <a:gd name="connsiteY1" fmla="*/ 1043188 h 2871988"/>
              <a:gd name="connsiteX2" fmla="*/ 1828800 w 3657600"/>
              <a:gd name="connsiteY2" fmla="*/ 433588 h 2871988"/>
              <a:gd name="connsiteX3" fmla="*/ 2730321 w 3657600"/>
              <a:gd name="connsiteY3" fmla="*/ 154546 h 2871988"/>
              <a:gd name="connsiteX4" fmla="*/ 3657600 w 3657600"/>
              <a:gd name="connsiteY4" fmla="*/ 0 h 2871988"/>
              <a:gd name="connsiteX5" fmla="*/ 3657600 w 3657600"/>
              <a:gd name="connsiteY5" fmla="*/ 0 h 2871988"/>
              <a:gd name="connsiteX0" fmla="*/ 0 w 3657600"/>
              <a:gd name="connsiteY0" fmla="*/ 2871988 h 2871988"/>
              <a:gd name="connsiteX1" fmla="*/ 914399 w 3657600"/>
              <a:gd name="connsiteY1" fmla="*/ 1043188 h 2871988"/>
              <a:gd name="connsiteX2" fmla="*/ 1828800 w 3657600"/>
              <a:gd name="connsiteY2" fmla="*/ 433588 h 2871988"/>
              <a:gd name="connsiteX3" fmla="*/ 2730321 w 3657600"/>
              <a:gd name="connsiteY3" fmla="*/ 154546 h 2871988"/>
              <a:gd name="connsiteX4" fmla="*/ 3657600 w 3657600"/>
              <a:gd name="connsiteY4" fmla="*/ 0 h 2871988"/>
              <a:gd name="connsiteX5" fmla="*/ 3657600 w 3657600"/>
              <a:gd name="connsiteY5" fmla="*/ 0 h 2871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57600" h="2871988">
                <a:moveTo>
                  <a:pt x="0" y="2871988"/>
                </a:moveTo>
                <a:cubicBezTo>
                  <a:pt x="215721" y="2175455"/>
                  <a:pt x="457199" y="1504681"/>
                  <a:pt x="914399" y="1043188"/>
                </a:cubicBezTo>
                <a:cubicBezTo>
                  <a:pt x="1378509" y="629588"/>
                  <a:pt x="1402388" y="638778"/>
                  <a:pt x="1828800" y="433588"/>
                </a:cubicBezTo>
                <a:cubicBezTo>
                  <a:pt x="2412642" y="228599"/>
                  <a:pt x="2425521" y="226811"/>
                  <a:pt x="2730321" y="154546"/>
                </a:cubicBezTo>
                <a:cubicBezTo>
                  <a:pt x="3035121" y="82281"/>
                  <a:pt x="3657600" y="0"/>
                  <a:pt x="3657600" y="0"/>
                </a:cubicBezTo>
                <a:lnTo>
                  <a:pt x="3657600" y="0"/>
                </a:lnTo>
              </a:path>
            </a:pathLst>
          </a:cu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152400" y="3886200"/>
          <a:ext cx="4070350" cy="947890"/>
        </p:xfrm>
        <a:graphic>
          <a:graphicData uri="http://schemas.openxmlformats.org/presentationml/2006/ole">
            <p:oleObj spid="_x0000_s2050" name="Equation" r:id="rId4" imgW="4635360" imgH="1079280" progId="Equation.DSMT4">
              <p:embed/>
            </p:oleObj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0" y="5486400"/>
          <a:ext cx="4375150" cy="835572"/>
        </p:xfrm>
        <a:graphic>
          <a:graphicData uri="http://schemas.openxmlformats.org/presentationml/2006/ole">
            <p:oleObj spid="_x0000_s2051" name="Equation" r:id="rId5" imgW="4787640" imgH="914400" progId="Equation.DSMT4">
              <p:embed/>
            </p:oleObj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4051479" y="1398432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5094669" y="12954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/>
              <a:t>r</a:t>
            </a:r>
            <a:r>
              <a:rPr lang="en-US" sz="2400" i="1" baseline="-25000" dirty="0" err="1" smtClean="0"/>
              <a:t>E</a:t>
            </a:r>
            <a:endParaRPr lang="en-US" sz="2400" i="1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7815333" y="1359795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r</a:t>
            </a:r>
            <a:endParaRPr lang="en-US" sz="2400" i="1" dirty="0"/>
          </a:p>
        </p:txBody>
      </p:sp>
      <p:sp>
        <p:nvSpPr>
          <p:cNvPr id="22" name="TextBox 21"/>
          <p:cNvSpPr txBox="1"/>
          <p:nvPr/>
        </p:nvSpPr>
        <p:spPr>
          <a:xfrm>
            <a:off x="6858000" y="32766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U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i="1" dirty="0" smtClean="0">
                <a:solidFill>
                  <a:srgbClr val="FF0000"/>
                </a:solidFill>
              </a:rPr>
              <a:t>r</a:t>
            </a:r>
            <a:r>
              <a:rPr lang="en-US" sz="2400" dirty="0" smtClean="0">
                <a:solidFill>
                  <a:srgbClr val="FF0000"/>
                </a:solidFill>
              </a:rPr>
              <a:t>) = -</a:t>
            </a:r>
            <a:r>
              <a:rPr lang="en-US" sz="2400" i="1" dirty="0" err="1" smtClean="0">
                <a:solidFill>
                  <a:srgbClr val="FF0000"/>
                </a:solidFill>
              </a:rPr>
              <a:t>GMm</a:t>
            </a:r>
            <a:r>
              <a:rPr lang="en-US" sz="2400" dirty="0" smtClean="0">
                <a:solidFill>
                  <a:srgbClr val="FF0000"/>
                </a:solidFill>
              </a:rPr>
              <a:t>/</a:t>
            </a:r>
            <a:r>
              <a:rPr lang="en-US" sz="2400" i="1" dirty="0" smtClean="0">
                <a:solidFill>
                  <a:srgbClr val="FF0000"/>
                </a:solidFill>
              </a:rPr>
              <a:t>r</a:t>
            </a:r>
            <a:endParaRPr lang="en-US" sz="2400" i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867400" y="4572000"/>
            <a:ext cx="2514600" cy="175432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In astronomy, the custom is to take the zero of gravitational  potential energy at infinity instead of at the Earth’s surface.</a:t>
            </a:r>
            <a:endParaRPr lang="en-US" dirty="0"/>
          </a:p>
        </p:txBody>
      </p:sp>
      <p:sp>
        <p:nvSpPr>
          <p:cNvPr id="2053" name="AutoShape 5" descr="view-source:file:///C:/Users/Michael/Documents/Doc4_files/image001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Escape!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038600" cy="5105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We’ve figured out the work needed to get </a:t>
            </a:r>
            <a:r>
              <a:rPr lang="en-US" sz="2400" i="1" dirty="0" smtClean="0"/>
              <a:t>m</a:t>
            </a:r>
            <a:r>
              <a:rPr lang="en-US" sz="2400" dirty="0" smtClean="0"/>
              <a:t> from here to </a:t>
            </a:r>
            <a:r>
              <a:rPr lang="en-US" sz="2400" i="1" dirty="0" smtClean="0"/>
              <a:t>r</a:t>
            </a:r>
            <a:r>
              <a:rPr lang="en-US" sz="2400" dirty="0" smtClean="0"/>
              <a:t>, </a:t>
            </a:r>
          </a:p>
          <a:p>
            <a:endParaRPr lang="en-US" sz="2400" dirty="0"/>
          </a:p>
          <a:p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and plotted the potential energy formula that comes from that:</a:t>
            </a:r>
          </a:p>
          <a:p>
            <a:pPr>
              <a:buNone/>
            </a:pPr>
            <a:endParaRPr lang="en-US" sz="2400" dirty="0"/>
          </a:p>
          <a:p>
            <a:r>
              <a:rPr lang="en-US" sz="2400" dirty="0" smtClean="0"/>
              <a:t>A mass leaving </a:t>
            </a:r>
            <a:r>
              <a:rPr lang="en-US" sz="2400" i="1" dirty="0" err="1" smtClean="0"/>
              <a:t>r</a:t>
            </a:r>
            <a:r>
              <a:rPr lang="en-US" sz="2400" i="1" baseline="-25000" dirty="0" err="1" smtClean="0"/>
              <a:t>E</a:t>
            </a:r>
            <a:r>
              <a:rPr lang="en-US" sz="2400" dirty="0" smtClean="0"/>
              <a:t> at </a:t>
            </a:r>
            <a:r>
              <a:rPr lang="en-US" sz="2400" i="1" dirty="0" smtClean="0"/>
              <a:t>v</a:t>
            </a:r>
            <a:r>
              <a:rPr lang="en-US" sz="2400" dirty="0" smtClean="0"/>
              <a:t> will get all the way—</a:t>
            </a:r>
            <a:r>
              <a:rPr lang="en-US" sz="2400" dirty="0" smtClean="0">
                <a:solidFill>
                  <a:srgbClr val="FFFF00"/>
                </a:solidFill>
              </a:rPr>
              <a:t>escape</a:t>
            </a:r>
            <a:r>
              <a:rPr lang="en-US" sz="2400" dirty="0" smtClean="0"/>
              <a:t>—if: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267200" y="1524000"/>
            <a:ext cx="4495800" cy="502920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A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343400" y="1752600"/>
            <a:ext cx="4343400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3238500" y="3771900"/>
            <a:ext cx="40386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2286000" y="3810000"/>
            <a:ext cx="4114800" cy="0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eeform 12"/>
          <p:cNvSpPr/>
          <p:nvPr/>
        </p:nvSpPr>
        <p:spPr>
          <a:xfrm>
            <a:off x="5257800" y="2514600"/>
            <a:ext cx="3657600" cy="2871988"/>
          </a:xfrm>
          <a:custGeom>
            <a:avLst/>
            <a:gdLst>
              <a:gd name="connsiteX0" fmla="*/ 0 w 3670479"/>
              <a:gd name="connsiteY0" fmla="*/ 2947116 h 2947116"/>
              <a:gd name="connsiteX1" fmla="*/ 888642 w 3670479"/>
              <a:gd name="connsiteY1" fmla="*/ 1092558 h 2947116"/>
              <a:gd name="connsiteX2" fmla="*/ 2743200 w 3670479"/>
              <a:gd name="connsiteY2" fmla="*/ 178158 h 2947116"/>
              <a:gd name="connsiteX3" fmla="*/ 3670479 w 3670479"/>
              <a:gd name="connsiteY3" fmla="*/ 23612 h 2947116"/>
              <a:gd name="connsiteX4" fmla="*/ 3670479 w 3670479"/>
              <a:gd name="connsiteY4" fmla="*/ 23612 h 2947116"/>
              <a:gd name="connsiteX0" fmla="*/ 0 w 3670479"/>
              <a:gd name="connsiteY0" fmla="*/ 2923504 h 2923504"/>
              <a:gd name="connsiteX1" fmla="*/ 888642 w 3670479"/>
              <a:gd name="connsiteY1" fmla="*/ 1068946 h 2923504"/>
              <a:gd name="connsiteX2" fmla="*/ 1841679 w 3670479"/>
              <a:gd name="connsiteY2" fmla="*/ 509788 h 2923504"/>
              <a:gd name="connsiteX3" fmla="*/ 2743200 w 3670479"/>
              <a:gd name="connsiteY3" fmla="*/ 154546 h 2923504"/>
              <a:gd name="connsiteX4" fmla="*/ 3670479 w 3670479"/>
              <a:gd name="connsiteY4" fmla="*/ 0 h 2923504"/>
              <a:gd name="connsiteX5" fmla="*/ 3670479 w 3670479"/>
              <a:gd name="connsiteY5" fmla="*/ 0 h 2923504"/>
              <a:gd name="connsiteX0" fmla="*/ 0 w 3670479"/>
              <a:gd name="connsiteY0" fmla="*/ 2923504 h 2923504"/>
              <a:gd name="connsiteX1" fmla="*/ 888642 w 3670479"/>
              <a:gd name="connsiteY1" fmla="*/ 1068946 h 2923504"/>
              <a:gd name="connsiteX2" fmla="*/ 1841679 w 3670479"/>
              <a:gd name="connsiteY2" fmla="*/ 433588 h 2923504"/>
              <a:gd name="connsiteX3" fmla="*/ 2743200 w 3670479"/>
              <a:gd name="connsiteY3" fmla="*/ 154546 h 2923504"/>
              <a:gd name="connsiteX4" fmla="*/ 3670479 w 3670479"/>
              <a:gd name="connsiteY4" fmla="*/ 0 h 2923504"/>
              <a:gd name="connsiteX5" fmla="*/ 3670479 w 3670479"/>
              <a:gd name="connsiteY5" fmla="*/ 0 h 2923504"/>
              <a:gd name="connsiteX0" fmla="*/ 0 w 3670479"/>
              <a:gd name="connsiteY0" fmla="*/ 2923504 h 2923504"/>
              <a:gd name="connsiteX1" fmla="*/ 888642 w 3670479"/>
              <a:gd name="connsiteY1" fmla="*/ 1068946 h 2923504"/>
              <a:gd name="connsiteX2" fmla="*/ 1841679 w 3670479"/>
              <a:gd name="connsiteY2" fmla="*/ 433588 h 2923504"/>
              <a:gd name="connsiteX3" fmla="*/ 2743200 w 3670479"/>
              <a:gd name="connsiteY3" fmla="*/ 154546 h 2923504"/>
              <a:gd name="connsiteX4" fmla="*/ 3670479 w 3670479"/>
              <a:gd name="connsiteY4" fmla="*/ 0 h 2923504"/>
              <a:gd name="connsiteX5" fmla="*/ 3670479 w 3670479"/>
              <a:gd name="connsiteY5" fmla="*/ 0 h 2923504"/>
              <a:gd name="connsiteX0" fmla="*/ 0 w 3670479"/>
              <a:gd name="connsiteY0" fmla="*/ 2923504 h 2923504"/>
              <a:gd name="connsiteX1" fmla="*/ 888642 w 3670479"/>
              <a:gd name="connsiteY1" fmla="*/ 1068946 h 2923504"/>
              <a:gd name="connsiteX2" fmla="*/ 1841679 w 3670479"/>
              <a:gd name="connsiteY2" fmla="*/ 433588 h 2923504"/>
              <a:gd name="connsiteX3" fmla="*/ 2743200 w 3670479"/>
              <a:gd name="connsiteY3" fmla="*/ 154546 h 2923504"/>
              <a:gd name="connsiteX4" fmla="*/ 3670479 w 3670479"/>
              <a:gd name="connsiteY4" fmla="*/ 0 h 2923504"/>
              <a:gd name="connsiteX5" fmla="*/ 3670479 w 3670479"/>
              <a:gd name="connsiteY5" fmla="*/ 0 h 2923504"/>
              <a:gd name="connsiteX0" fmla="*/ 0 w 3670479"/>
              <a:gd name="connsiteY0" fmla="*/ 2923504 h 2923504"/>
              <a:gd name="connsiteX1" fmla="*/ 888642 w 3670479"/>
              <a:gd name="connsiteY1" fmla="*/ 1068946 h 2923504"/>
              <a:gd name="connsiteX2" fmla="*/ 1841679 w 3670479"/>
              <a:gd name="connsiteY2" fmla="*/ 433588 h 2923504"/>
              <a:gd name="connsiteX3" fmla="*/ 2743200 w 3670479"/>
              <a:gd name="connsiteY3" fmla="*/ 154546 h 2923504"/>
              <a:gd name="connsiteX4" fmla="*/ 3670479 w 3670479"/>
              <a:gd name="connsiteY4" fmla="*/ 0 h 2923504"/>
              <a:gd name="connsiteX5" fmla="*/ 3670479 w 3670479"/>
              <a:gd name="connsiteY5" fmla="*/ 0 h 2923504"/>
              <a:gd name="connsiteX0" fmla="*/ 0 w 3670479"/>
              <a:gd name="connsiteY0" fmla="*/ 2923504 h 2923504"/>
              <a:gd name="connsiteX1" fmla="*/ 888642 w 3670479"/>
              <a:gd name="connsiteY1" fmla="*/ 1068946 h 2923504"/>
              <a:gd name="connsiteX2" fmla="*/ 1841679 w 3670479"/>
              <a:gd name="connsiteY2" fmla="*/ 433588 h 2923504"/>
              <a:gd name="connsiteX3" fmla="*/ 2743200 w 3670479"/>
              <a:gd name="connsiteY3" fmla="*/ 154546 h 2923504"/>
              <a:gd name="connsiteX4" fmla="*/ 3670479 w 3670479"/>
              <a:gd name="connsiteY4" fmla="*/ 0 h 2923504"/>
              <a:gd name="connsiteX5" fmla="*/ 3670479 w 3670479"/>
              <a:gd name="connsiteY5" fmla="*/ 0 h 2923504"/>
              <a:gd name="connsiteX0" fmla="*/ 0 w 3670479"/>
              <a:gd name="connsiteY0" fmla="*/ 2923504 h 2923504"/>
              <a:gd name="connsiteX1" fmla="*/ 888642 w 3670479"/>
              <a:gd name="connsiteY1" fmla="*/ 1068946 h 2923504"/>
              <a:gd name="connsiteX2" fmla="*/ 1841679 w 3670479"/>
              <a:gd name="connsiteY2" fmla="*/ 433588 h 2923504"/>
              <a:gd name="connsiteX3" fmla="*/ 2743200 w 3670479"/>
              <a:gd name="connsiteY3" fmla="*/ 154546 h 2923504"/>
              <a:gd name="connsiteX4" fmla="*/ 3670479 w 3670479"/>
              <a:gd name="connsiteY4" fmla="*/ 0 h 2923504"/>
              <a:gd name="connsiteX5" fmla="*/ 3670479 w 3670479"/>
              <a:gd name="connsiteY5" fmla="*/ 0 h 2923504"/>
              <a:gd name="connsiteX0" fmla="*/ 0 w 3657600"/>
              <a:gd name="connsiteY0" fmla="*/ 2871988 h 2871988"/>
              <a:gd name="connsiteX1" fmla="*/ 875763 w 3657600"/>
              <a:gd name="connsiteY1" fmla="*/ 1068946 h 2871988"/>
              <a:gd name="connsiteX2" fmla="*/ 1828800 w 3657600"/>
              <a:gd name="connsiteY2" fmla="*/ 433588 h 2871988"/>
              <a:gd name="connsiteX3" fmla="*/ 2730321 w 3657600"/>
              <a:gd name="connsiteY3" fmla="*/ 154546 h 2871988"/>
              <a:gd name="connsiteX4" fmla="*/ 3657600 w 3657600"/>
              <a:gd name="connsiteY4" fmla="*/ 0 h 2871988"/>
              <a:gd name="connsiteX5" fmla="*/ 3657600 w 3657600"/>
              <a:gd name="connsiteY5" fmla="*/ 0 h 2871988"/>
              <a:gd name="connsiteX0" fmla="*/ 0 w 3657600"/>
              <a:gd name="connsiteY0" fmla="*/ 2871988 h 2871988"/>
              <a:gd name="connsiteX1" fmla="*/ 914399 w 3657600"/>
              <a:gd name="connsiteY1" fmla="*/ 1119388 h 2871988"/>
              <a:gd name="connsiteX2" fmla="*/ 1828800 w 3657600"/>
              <a:gd name="connsiteY2" fmla="*/ 433588 h 2871988"/>
              <a:gd name="connsiteX3" fmla="*/ 2730321 w 3657600"/>
              <a:gd name="connsiteY3" fmla="*/ 154546 h 2871988"/>
              <a:gd name="connsiteX4" fmla="*/ 3657600 w 3657600"/>
              <a:gd name="connsiteY4" fmla="*/ 0 h 2871988"/>
              <a:gd name="connsiteX5" fmla="*/ 3657600 w 3657600"/>
              <a:gd name="connsiteY5" fmla="*/ 0 h 2871988"/>
              <a:gd name="connsiteX0" fmla="*/ 0 w 3657600"/>
              <a:gd name="connsiteY0" fmla="*/ 2871988 h 2871988"/>
              <a:gd name="connsiteX1" fmla="*/ 914399 w 3657600"/>
              <a:gd name="connsiteY1" fmla="*/ 1043188 h 2871988"/>
              <a:gd name="connsiteX2" fmla="*/ 1828800 w 3657600"/>
              <a:gd name="connsiteY2" fmla="*/ 433588 h 2871988"/>
              <a:gd name="connsiteX3" fmla="*/ 2730321 w 3657600"/>
              <a:gd name="connsiteY3" fmla="*/ 154546 h 2871988"/>
              <a:gd name="connsiteX4" fmla="*/ 3657600 w 3657600"/>
              <a:gd name="connsiteY4" fmla="*/ 0 h 2871988"/>
              <a:gd name="connsiteX5" fmla="*/ 3657600 w 3657600"/>
              <a:gd name="connsiteY5" fmla="*/ 0 h 2871988"/>
              <a:gd name="connsiteX0" fmla="*/ 0 w 3657600"/>
              <a:gd name="connsiteY0" fmla="*/ 2871988 h 2871988"/>
              <a:gd name="connsiteX1" fmla="*/ 914399 w 3657600"/>
              <a:gd name="connsiteY1" fmla="*/ 1043188 h 2871988"/>
              <a:gd name="connsiteX2" fmla="*/ 1828800 w 3657600"/>
              <a:gd name="connsiteY2" fmla="*/ 433588 h 2871988"/>
              <a:gd name="connsiteX3" fmla="*/ 2730321 w 3657600"/>
              <a:gd name="connsiteY3" fmla="*/ 154546 h 2871988"/>
              <a:gd name="connsiteX4" fmla="*/ 3657600 w 3657600"/>
              <a:gd name="connsiteY4" fmla="*/ 0 h 2871988"/>
              <a:gd name="connsiteX5" fmla="*/ 3657600 w 3657600"/>
              <a:gd name="connsiteY5" fmla="*/ 0 h 2871988"/>
              <a:gd name="connsiteX0" fmla="*/ 0 w 3657600"/>
              <a:gd name="connsiteY0" fmla="*/ 2871988 h 2871988"/>
              <a:gd name="connsiteX1" fmla="*/ 914399 w 3657600"/>
              <a:gd name="connsiteY1" fmla="*/ 1043188 h 2871988"/>
              <a:gd name="connsiteX2" fmla="*/ 1828800 w 3657600"/>
              <a:gd name="connsiteY2" fmla="*/ 433588 h 2871988"/>
              <a:gd name="connsiteX3" fmla="*/ 2730321 w 3657600"/>
              <a:gd name="connsiteY3" fmla="*/ 154546 h 2871988"/>
              <a:gd name="connsiteX4" fmla="*/ 3657600 w 3657600"/>
              <a:gd name="connsiteY4" fmla="*/ 0 h 2871988"/>
              <a:gd name="connsiteX5" fmla="*/ 3657600 w 3657600"/>
              <a:gd name="connsiteY5" fmla="*/ 0 h 2871988"/>
              <a:gd name="connsiteX0" fmla="*/ 0 w 3657600"/>
              <a:gd name="connsiteY0" fmla="*/ 2871988 h 2871988"/>
              <a:gd name="connsiteX1" fmla="*/ 914399 w 3657600"/>
              <a:gd name="connsiteY1" fmla="*/ 1043188 h 2871988"/>
              <a:gd name="connsiteX2" fmla="*/ 1828800 w 3657600"/>
              <a:gd name="connsiteY2" fmla="*/ 433588 h 2871988"/>
              <a:gd name="connsiteX3" fmla="*/ 2730321 w 3657600"/>
              <a:gd name="connsiteY3" fmla="*/ 154546 h 2871988"/>
              <a:gd name="connsiteX4" fmla="*/ 3657600 w 3657600"/>
              <a:gd name="connsiteY4" fmla="*/ 0 h 2871988"/>
              <a:gd name="connsiteX5" fmla="*/ 3657600 w 3657600"/>
              <a:gd name="connsiteY5" fmla="*/ 0 h 2871988"/>
              <a:gd name="connsiteX0" fmla="*/ 0 w 3657600"/>
              <a:gd name="connsiteY0" fmla="*/ 2871988 h 2871988"/>
              <a:gd name="connsiteX1" fmla="*/ 914399 w 3657600"/>
              <a:gd name="connsiteY1" fmla="*/ 1043188 h 2871988"/>
              <a:gd name="connsiteX2" fmla="*/ 1828800 w 3657600"/>
              <a:gd name="connsiteY2" fmla="*/ 433588 h 2871988"/>
              <a:gd name="connsiteX3" fmla="*/ 2730321 w 3657600"/>
              <a:gd name="connsiteY3" fmla="*/ 154546 h 2871988"/>
              <a:gd name="connsiteX4" fmla="*/ 3657600 w 3657600"/>
              <a:gd name="connsiteY4" fmla="*/ 0 h 2871988"/>
              <a:gd name="connsiteX5" fmla="*/ 3657600 w 3657600"/>
              <a:gd name="connsiteY5" fmla="*/ 0 h 2871988"/>
              <a:gd name="connsiteX0" fmla="*/ 0 w 3657600"/>
              <a:gd name="connsiteY0" fmla="*/ 2871988 h 2871988"/>
              <a:gd name="connsiteX1" fmla="*/ 914399 w 3657600"/>
              <a:gd name="connsiteY1" fmla="*/ 1043188 h 2871988"/>
              <a:gd name="connsiteX2" fmla="*/ 1828800 w 3657600"/>
              <a:gd name="connsiteY2" fmla="*/ 433588 h 2871988"/>
              <a:gd name="connsiteX3" fmla="*/ 2730321 w 3657600"/>
              <a:gd name="connsiteY3" fmla="*/ 154546 h 2871988"/>
              <a:gd name="connsiteX4" fmla="*/ 3657600 w 3657600"/>
              <a:gd name="connsiteY4" fmla="*/ 0 h 2871988"/>
              <a:gd name="connsiteX5" fmla="*/ 3657600 w 3657600"/>
              <a:gd name="connsiteY5" fmla="*/ 0 h 2871988"/>
              <a:gd name="connsiteX0" fmla="*/ 0 w 3657600"/>
              <a:gd name="connsiteY0" fmla="*/ 2871988 h 2871988"/>
              <a:gd name="connsiteX1" fmla="*/ 914399 w 3657600"/>
              <a:gd name="connsiteY1" fmla="*/ 1043188 h 2871988"/>
              <a:gd name="connsiteX2" fmla="*/ 1828800 w 3657600"/>
              <a:gd name="connsiteY2" fmla="*/ 433588 h 2871988"/>
              <a:gd name="connsiteX3" fmla="*/ 2730321 w 3657600"/>
              <a:gd name="connsiteY3" fmla="*/ 154546 h 2871988"/>
              <a:gd name="connsiteX4" fmla="*/ 3657600 w 3657600"/>
              <a:gd name="connsiteY4" fmla="*/ 0 h 2871988"/>
              <a:gd name="connsiteX5" fmla="*/ 3657600 w 3657600"/>
              <a:gd name="connsiteY5" fmla="*/ 0 h 2871988"/>
              <a:gd name="connsiteX0" fmla="*/ 0 w 3657600"/>
              <a:gd name="connsiteY0" fmla="*/ 2871988 h 2871988"/>
              <a:gd name="connsiteX1" fmla="*/ 914399 w 3657600"/>
              <a:gd name="connsiteY1" fmla="*/ 1043188 h 2871988"/>
              <a:gd name="connsiteX2" fmla="*/ 1828800 w 3657600"/>
              <a:gd name="connsiteY2" fmla="*/ 433588 h 2871988"/>
              <a:gd name="connsiteX3" fmla="*/ 2730321 w 3657600"/>
              <a:gd name="connsiteY3" fmla="*/ 154546 h 2871988"/>
              <a:gd name="connsiteX4" fmla="*/ 3657600 w 3657600"/>
              <a:gd name="connsiteY4" fmla="*/ 0 h 2871988"/>
              <a:gd name="connsiteX5" fmla="*/ 3657600 w 3657600"/>
              <a:gd name="connsiteY5" fmla="*/ 0 h 2871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57600" h="2871988">
                <a:moveTo>
                  <a:pt x="0" y="2871988"/>
                </a:moveTo>
                <a:cubicBezTo>
                  <a:pt x="215721" y="2175455"/>
                  <a:pt x="457199" y="1504681"/>
                  <a:pt x="914399" y="1043188"/>
                </a:cubicBezTo>
                <a:cubicBezTo>
                  <a:pt x="1378509" y="629588"/>
                  <a:pt x="1402388" y="638778"/>
                  <a:pt x="1828800" y="433588"/>
                </a:cubicBezTo>
                <a:cubicBezTo>
                  <a:pt x="2412642" y="228599"/>
                  <a:pt x="2425521" y="226811"/>
                  <a:pt x="2730321" y="154546"/>
                </a:cubicBezTo>
                <a:cubicBezTo>
                  <a:pt x="3035121" y="82281"/>
                  <a:pt x="3657600" y="0"/>
                  <a:pt x="3657600" y="0"/>
                </a:cubicBezTo>
                <a:lnTo>
                  <a:pt x="3657600" y="0"/>
                </a:lnTo>
              </a:path>
            </a:pathLst>
          </a:cu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0" y="2743200"/>
          <a:ext cx="4070350" cy="947890"/>
        </p:xfrm>
        <a:graphic>
          <a:graphicData uri="http://schemas.openxmlformats.org/presentationml/2006/ole">
            <p:oleObj spid="_x0000_s40962" name="Equation" r:id="rId4" imgW="4635360" imgH="1079280" progId="Equation.DSMT4">
              <p:embed/>
            </p:oleObj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4051479" y="1398432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5094669" y="12954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/>
              <a:t>r</a:t>
            </a:r>
            <a:r>
              <a:rPr lang="en-US" sz="2400" i="1" baseline="-25000" dirty="0" err="1" smtClean="0"/>
              <a:t>E</a:t>
            </a:r>
            <a:endParaRPr lang="en-US" sz="2400" i="1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7815333" y="1359795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r</a:t>
            </a:r>
            <a:endParaRPr lang="en-US" sz="2400" i="1" dirty="0"/>
          </a:p>
        </p:txBody>
      </p:sp>
      <p:sp>
        <p:nvSpPr>
          <p:cNvPr id="22" name="TextBox 21"/>
          <p:cNvSpPr txBox="1"/>
          <p:nvPr/>
        </p:nvSpPr>
        <p:spPr>
          <a:xfrm>
            <a:off x="6858000" y="32766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U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i="1" dirty="0" smtClean="0">
                <a:solidFill>
                  <a:srgbClr val="FF0000"/>
                </a:solidFill>
              </a:rPr>
              <a:t>r</a:t>
            </a:r>
            <a:r>
              <a:rPr lang="en-US" sz="2400" dirty="0" smtClean="0">
                <a:solidFill>
                  <a:srgbClr val="FF0000"/>
                </a:solidFill>
              </a:rPr>
              <a:t>) = -</a:t>
            </a:r>
            <a:r>
              <a:rPr lang="en-US" sz="2400" i="1" dirty="0" err="1" smtClean="0">
                <a:solidFill>
                  <a:srgbClr val="FF0000"/>
                </a:solidFill>
              </a:rPr>
              <a:t>GMm</a:t>
            </a:r>
            <a:r>
              <a:rPr lang="en-US" sz="2400" dirty="0" smtClean="0">
                <a:solidFill>
                  <a:srgbClr val="FF0000"/>
                </a:solidFill>
              </a:rPr>
              <a:t>/</a:t>
            </a:r>
            <a:r>
              <a:rPr lang="en-US" sz="2400" i="1" dirty="0" smtClean="0">
                <a:solidFill>
                  <a:srgbClr val="FF0000"/>
                </a:solidFill>
              </a:rPr>
              <a:t>r</a:t>
            </a:r>
            <a:endParaRPr lang="en-US" sz="2400" i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867400" y="4572000"/>
            <a:ext cx="2514600" cy="175432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In astronomy, the custom is to take the zero of gravitational  potential energy at infinity instead of at the Earth’s surface.</a:t>
            </a:r>
            <a:endParaRPr lang="en-US" dirty="0"/>
          </a:p>
        </p:txBody>
      </p:sp>
      <p:sp>
        <p:nvSpPr>
          <p:cNvPr id="2053" name="AutoShape 5" descr="view-source:file:///C:/Users/Michael/Documents/Doc4_files/image001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838200" y="4800600"/>
          <a:ext cx="2438400" cy="463296"/>
        </p:xfrm>
        <a:graphic>
          <a:graphicData uri="http://schemas.openxmlformats.org/presentationml/2006/ole">
            <p:oleObj spid="_x0000_s40964" name="Equation" r:id="rId5" imgW="2539800" imgH="482400" progId="Equation.DSMT4">
              <p:embed/>
            </p:oleObj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801711" y="6147516"/>
          <a:ext cx="2679700" cy="469900"/>
        </p:xfrm>
        <a:graphic>
          <a:graphicData uri="http://schemas.openxmlformats.org/presentationml/2006/ole">
            <p:oleObj spid="_x0000_s40965" name="Equation" r:id="rId6" imgW="2679480" imgH="469800" progId="Equation.DSMT4">
              <p:embed/>
            </p:oleObj>
          </a:graphicData>
        </a:graphic>
      </p:graphicFrame>
      <p:sp>
        <p:nvSpPr>
          <p:cNvPr id="24" name="Rectangle 23"/>
          <p:cNvSpPr/>
          <p:nvPr/>
        </p:nvSpPr>
        <p:spPr>
          <a:xfrm>
            <a:off x="685800" y="6096000"/>
            <a:ext cx="2819400" cy="6096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Escape Velocity and Orbital Velocity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229600" cy="4953000"/>
          </a:xfrm>
        </p:spPr>
        <p:txBody>
          <a:bodyPr/>
          <a:lstStyle/>
          <a:p>
            <a:r>
              <a:rPr lang="en-US" sz="2400" dirty="0" smtClean="0"/>
              <a:t>We’ve shown that escape velocity, starting at the Earth’s surface, is given by</a:t>
            </a:r>
          </a:p>
          <a:p>
            <a:endParaRPr lang="en-US" sz="2400" dirty="0" smtClean="0"/>
          </a:p>
          <a:p>
            <a:r>
              <a:rPr lang="en-US" sz="2400" dirty="0" smtClean="0"/>
              <a:t>Recall that </a:t>
            </a:r>
            <a:r>
              <a:rPr lang="en-US" sz="2400" i="1" dirty="0" smtClean="0"/>
              <a:t>orbital </a:t>
            </a:r>
            <a:r>
              <a:rPr lang="en-US" sz="2400" dirty="0" smtClean="0"/>
              <a:t>velocity in a circular orbit just above the Earth’s surface is given by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It’s easy to see that 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Escaping takes </a:t>
            </a:r>
            <a:r>
              <a:rPr lang="en-US" sz="2400" dirty="0" smtClean="0">
                <a:solidFill>
                  <a:srgbClr val="FF0000"/>
                </a:solidFill>
              </a:rPr>
              <a:t>twice</a:t>
            </a:r>
            <a:r>
              <a:rPr lang="en-US" sz="2400" dirty="0" smtClean="0"/>
              <a:t> the energy needed to get into low orbit! </a:t>
            </a:r>
          </a:p>
          <a:p>
            <a:endParaRPr lang="en-US" sz="2800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342069" y="2223753"/>
          <a:ext cx="2847306" cy="499291"/>
        </p:xfrm>
        <a:graphic>
          <a:graphicData uri="http://schemas.openxmlformats.org/presentationml/2006/ole">
            <p:oleObj spid="_x0000_s43010" name="Equation" r:id="rId4" imgW="2679480" imgH="46980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496617" y="3609297"/>
          <a:ext cx="2323008" cy="1008849"/>
        </p:xfrm>
        <a:graphic>
          <a:graphicData uri="http://schemas.openxmlformats.org/presentationml/2006/ole">
            <p:oleObj spid="_x0000_s43011" name="Equation" r:id="rId5" imgW="2222280" imgH="96516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657600" y="5029200"/>
          <a:ext cx="2207741" cy="609600"/>
        </p:xfrm>
        <a:graphic>
          <a:graphicData uri="http://schemas.openxmlformats.org/presentationml/2006/ole">
            <p:oleObj spid="_x0000_s43012" name="Equation" r:id="rId6" imgW="1701720" imgH="469800" progId="Equation.DSMT4">
              <p:embed/>
            </p:oleObj>
          </a:graphicData>
        </a:graphic>
      </p:graphicFrame>
      <p:sp>
        <p:nvSpPr>
          <p:cNvPr id="7" name="Rectangle 6"/>
          <p:cNvSpPr/>
          <p:nvPr/>
        </p:nvSpPr>
        <p:spPr>
          <a:xfrm>
            <a:off x="3467637" y="4951926"/>
            <a:ext cx="2514600" cy="838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1425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3074</TotalTime>
  <Words>539</Words>
  <Application>Microsoft Office PowerPoint</Application>
  <PresentationFormat>On-screen Show (4:3)</PresentationFormat>
  <Paragraphs>93</Paragraphs>
  <Slides>12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Equation</vt:lpstr>
      <vt:lpstr>More Energy Topics</vt:lpstr>
      <vt:lpstr>Topics for Today</vt:lpstr>
      <vt:lpstr>Overall Energy Conservation</vt:lpstr>
      <vt:lpstr>Heat is K.E. and P.E. of molecules</vt:lpstr>
      <vt:lpstr>     Clicker Question Just FYI – not for credit! What is the approximate average speed of the oxygen molecules in your nose right now? </vt:lpstr>
      <vt:lpstr>Other Kinds of Energy</vt:lpstr>
      <vt:lpstr>Gravitational Potential Energy…</vt:lpstr>
      <vt:lpstr>Escape! </vt:lpstr>
      <vt:lpstr>Escape Velocity and Orbital Velocity</vt:lpstr>
      <vt:lpstr>Power</vt:lpstr>
      <vt:lpstr>    Clicker Question Ordinary steps have height about 17cm. Suppose you walk upstairs at 3 steps per second, and you weigh 70kg.  What is your approximate rate of working?</vt:lpstr>
      <vt:lpstr>      Clicker Question An automobile weighing 2,000 kg accelerates on a level road from rest to 30 m/sec in 9 secs.  Ignoring friction, etc., what was its average power output during this period?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Energy Topics</dc:title>
  <dc:creator>Michael</dc:creator>
  <cp:lastModifiedBy>Michael Fowler</cp:lastModifiedBy>
  <cp:revision>17</cp:revision>
  <dcterms:created xsi:type="dcterms:W3CDTF">2010-02-23T20:35:16Z</dcterms:created>
  <dcterms:modified xsi:type="dcterms:W3CDTF">2010-06-17T20:46:51Z</dcterms:modified>
</cp:coreProperties>
</file>