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7" autoAdjust="0"/>
  </p:normalViewPr>
  <p:slideViewPr>
    <p:cSldViewPr>
      <p:cViewPr>
        <p:scale>
          <a:sx n="77" d="100"/>
          <a:sy n="77" d="100"/>
        </p:scale>
        <p:origin x="-95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B6470-EBC1-4C40-8110-66BF2AFD5A78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0B0B-906D-4905-A532-14CCEE4B2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A832E-91DE-4EF0-958A-81FE0F31E2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Kinetic Energy and Energy Conservation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13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Different Paths for a Conservative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a conservative force, suppose </a:t>
            </a:r>
            <a:r>
              <a:rPr lang="en-US" dirty="0" smtClean="0">
                <a:solidFill>
                  <a:srgbClr val="FFFF00"/>
                </a:solidFill>
              </a:rPr>
              <a:t>taking an object from point A to point B along path P</a:t>
            </a:r>
            <a:r>
              <a:rPr lang="en-US" baseline="-25000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 requires us to supply work W</a:t>
            </a:r>
            <a:r>
              <a:rPr lang="en-US" baseline="-25000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.  </a:t>
            </a:r>
            <a:r>
              <a:rPr lang="en-US" dirty="0" smtClean="0"/>
              <a:t>Then if we let the object slide back from B to A, the force will fully reimburse us, giving back </a:t>
            </a:r>
            <a:r>
              <a:rPr lang="en-US" i="1" dirty="0" smtClean="0"/>
              <a:t>all</a:t>
            </a:r>
            <a:r>
              <a:rPr lang="en-US" dirty="0" smtClean="0"/>
              <a:t> the work W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Now suppose there’s another path P</a:t>
            </a:r>
            <a:r>
              <a:rPr lang="en-US" baseline="-25000" dirty="0" smtClean="0"/>
              <a:t>2</a:t>
            </a:r>
            <a:r>
              <a:rPr lang="en-US" dirty="0" smtClean="0"/>
              <a:t> from A to B, and </a:t>
            </a:r>
            <a:r>
              <a:rPr lang="en-US" dirty="0" smtClean="0">
                <a:solidFill>
                  <a:srgbClr val="FFFF00"/>
                </a:solidFill>
              </a:rPr>
              <a:t>using </a:t>
            </a:r>
            <a:r>
              <a:rPr lang="en-US" i="1" dirty="0" smtClean="0">
                <a:solidFill>
                  <a:srgbClr val="FFFF00"/>
                </a:solidFill>
              </a:rPr>
              <a:t>that</a:t>
            </a:r>
            <a:r>
              <a:rPr lang="en-US" dirty="0" smtClean="0">
                <a:solidFill>
                  <a:srgbClr val="FFFF00"/>
                </a:solidFill>
              </a:rPr>
              <a:t> path takes less work from us, W</a:t>
            </a:r>
            <a:r>
              <a:rPr lang="en-US" baseline="-25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We can construct a track going from A to B along P</a:t>
            </a:r>
            <a:r>
              <a:rPr lang="en-US" baseline="-25000" dirty="0" smtClean="0"/>
              <a:t>2</a:t>
            </a:r>
            <a:r>
              <a:rPr lang="en-US" dirty="0" smtClean="0"/>
              <a:t> then back along P</a:t>
            </a:r>
            <a:r>
              <a:rPr lang="en-US" baseline="-25000" dirty="0" smtClean="0"/>
              <a:t>1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FF00"/>
                </a:solidFill>
              </a:rPr>
              <a:t>we’ll gain energy!  </a:t>
            </a:r>
            <a:r>
              <a:rPr lang="en-US" dirty="0" smtClean="0"/>
              <a:t>This is a </a:t>
            </a:r>
            <a:r>
              <a:rPr lang="en-US" dirty="0" smtClean="0">
                <a:solidFill>
                  <a:srgbClr val="FFFF00"/>
                </a:solidFill>
              </a:rPr>
              <a:t>perpetual motion machine</a:t>
            </a:r>
            <a:r>
              <a:rPr lang="en-US" dirty="0" smtClean="0"/>
              <a:t>…so what’s wrong?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Potential Energy in a Conservative Field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sz="2800" dirty="0" smtClean="0"/>
              <a:t>Imagine a complicated conservative field, like </a:t>
            </a:r>
            <a:r>
              <a:rPr lang="en-US" sz="2800" dirty="0" smtClean="0">
                <a:solidFill>
                  <a:srgbClr val="FF0000"/>
                </a:solidFill>
              </a:rPr>
              <a:t>gravity from Earth + Moon at any point</a:t>
            </a:r>
            <a:r>
              <a:rPr lang="en-US" sz="2800" dirty="0" smtClean="0"/>
              <a:t>.  We’ve established that the work we need to do to take </a:t>
            </a:r>
            <a:r>
              <a:rPr lang="en-US" sz="2800" dirty="0" smtClean="0">
                <a:solidFill>
                  <a:srgbClr val="FFFF00"/>
                </a:solidFill>
              </a:rPr>
              <a:t>a mass </a:t>
            </a:r>
            <a:r>
              <a:rPr lang="en-US" sz="2800" i="1" dirty="0" smtClean="0">
                <a:solidFill>
                  <a:srgbClr val="FFFF00"/>
                </a:solidFill>
              </a:rPr>
              <a:t>m</a:t>
            </a:r>
            <a:r>
              <a:rPr lang="en-US" sz="2800" dirty="0" smtClean="0"/>
              <a:t> from point       to      ,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depends </a:t>
            </a:r>
            <a:r>
              <a:rPr lang="en-US" sz="2800" i="1" dirty="0" smtClean="0"/>
              <a:t>only</a:t>
            </a:r>
            <a:r>
              <a:rPr lang="en-US" sz="2800" dirty="0" smtClean="0"/>
              <a:t> on the endpoints, </a:t>
            </a:r>
            <a:r>
              <a:rPr lang="en-US" sz="2800" b="1" u="sng" dirty="0" smtClean="0">
                <a:solidFill>
                  <a:srgbClr val="FFFF00"/>
                </a:solidFill>
              </a:rPr>
              <a:t>not the path</a:t>
            </a:r>
            <a:r>
              <a:rPr lang="en-US" sz="2800" dirty="0" smtClean="0"/>
              <a:t>—so we </a:t>
            </a:r>
            <a:r>
              <a:rPr lang="en-US" sz="2800" dirty="0" smtClean="0">
                <a:solidFill>
                  <a:schemeClr val="bg1"/>
                </a:solidFill>
              </a:rPr>
              <a:t>can</a:t>
            </a:r>
            <a:r>
              <a:rPr lang="en-US" sz="2800" dirty="0" smtClean="0">
                <a:solidFill>
                  <a:srgbClr val="FFFF00"/>
                </a:solidFill>
              </a:rPr>
              <a:t> unambiguously </a:t>
            </a:r>
            <a:r>
              <a:rPr lang="en-US" sz="2800" dirty="0" smtClean="0"/>
              <a:t>define a </a:t>
            </a:r>
            <a:r>
              <a:rPr lang="en-US" sz="2800" dirty="0" smtClean="0">
                <a:solidFill>
                  <a:srgbClr val="FFFF00"/>
                </a:solidFill>
              </a:rPr>
              <a:t>potential energy difference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65300" y="2755900"/>
          <a:ext cx="355600" cy="533400"/>
        </p:xfrm>
        <a:graphic>
          <a:graphicData uri="http://schemas.openxmlformats.org/presentationml/2006/ole">
            <p:oleObj spid="_x0000_s27650" name="Equation" r:id="rId4" imgW="355320" imgH="5331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2755900"/>
          <a:ext cx="355600" cy="533400"/>
        </p:xfrm>
        <a:graphic>
          <a:graphicData uri="http://schemas.openxmlformats.org/presentationml/2006/ole">
            <p:oleObj spid="_x0000_s27651" name="Equation" r:id="rId5" imgW="355320" imgH="5331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25800" y="2971800"/>
          <a:ext cx="3352800" cy="1328928"/>
        </p:xfrm>
        <a:graphic>
          <a:graphicData uri="http://schemas.openxmlformats.org/presentationml/2006/ole">
            <p:oleObj spid="_x0000_s27652" name="Equation" r:id="rId6" imgW="3492360" imgH="1384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67000" y="5448300"/>
          <a:ext cx="3962400" cy="1237541"/>
        </p:xfrm>
        <a:graphic>
          <a:graphicData uri="http://schemas.openxmlformats.org/presentationml/2006/ole">
            <p:oleObj spid="_x0000_s27653" name="Equation" r:id="rId7" imgW="4431960" imgH="1384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Potential Energy Determines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If we </a:t>
            </a:r>
            <a:r>
              <a:rPr lang="en-US" dirty="0" smtClean="0">
                <a:solidFill>
                  <a:srgbClr val="FFFF00"/>
                </a:solidFill>
              </a:rPr>
              <a:t>know the potential energy           </a:t>
            </a:r>
            <a:r>
              <a:rPr lang="en-US" dirty="0" smtClean="0"/>
              <a:t>in a complicated gravitational field, how can we </a:t>
            </a:r>
            <a:r>
              <a:rPr lang="en-US" dirty="0" smtClean="0">
                <a:solidFill>
                  <a:srgbClr val="FFFF00"/>
                </a:solidFill>
              </a:rPr>
              <a:t>find the gravitational force </a:t>
            </a:r>
            <a:r>
              <a:rPr lang="en-US" dirty="0" smtClean="0"/>
              <a:t>on a mass </a:t>
            </a:r>
            <a:r>
              <a:rPr lang="en-US" i="1" dirty="0" smtClean="0"/>
              <a:t>m </a:t>
            </a:r>
            <a:r>
              <a:rPr lang="en-US" dirty="0" smtClean="0"/>
              <a:t>at    ?</a:t>
            </a:r>
          </a:p>
          <a:p>
            <a:r>
              <a:rPr lang="en-US" dirty="0" smtClean="0"/>
              <a:t>Take a very short path going in the </a:t>
            </a:r>
            <a:r>
              <a:rPr lang="en-US" i="1" dirty="0" smtClean="0"/>
              <a:t>x</a:t>
            </a:r>
            <a:r>
              <a:rPr lang="en-US" dirty="0" smtClean="0"/>
              <a:t>-direction: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must apply a force 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x</a:t>
            </a:r>
            <a:r>
              <a:rPr lang="en-US" i="1" baseline="-25000" dirty="0" smtClean="0"/>
              <a:t> </a:t>
            </a:r>
            <a:r>
              <a:rPr lang="en-US" i="1" dirty="0" smtClean="0"/>
              <a:t>  </a:t>
            </a:r>
            <a:r>
              <a:rPr lang="en-US" dirty="0" smtClean="0"/>
              <a:t>to</a:t>
            </a:r>
            <a:r>
              <a:rPr lang="en-US" i="1" dirty="0" smtClean="0"/>
              <a:t> </a:t>
            </a:r>
            <a:r>
              <a:rPr lang="en-US" dirty="0" smtClean="0"/>
              <a:t>move this small distance, so the opposing </a:t>
            </a:r>
            <a:r>
              <a:rPr lang="en-US" dirty="0" smtClean="0">
                <a:solidFill>
                  <a:srgbClr val="FFFF00"/>
                </a:solidFill>
              </a:rPr>
              <a:t>gravitational force is  given by          </a:t>
            </a:r>
            <a:r>
              <a:rPr lang="en-US" dirty="0" smtClean="0"/>
              <a:t>                           .</a:t>
            </a:r>
            <a:endParaRPr lang="en-US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70000" y="3771900"/>
          <a:ext cx="6477000" cy="1220479"/>
        </p:xfrm>
        <a:graphic>
          <a:graphicData uri="http://schemas.openxmlformats.org/presentationml/2006/ole">
            <p:oleObj spid="_x0000_s28674" name="Equation" r:id="rId4" imgW="6806880" imgH="12826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8400" y="5917857"/>
          <a:ext cx="3200400" cy="579695"/>
        </p:xfrm>
        <a:graphic>
          <a:graphicData uri="http://schemas.openxmlformats.org/presentationml/2006/ole">
            <p:oleObj spid="_x0000_s28675" name="Equation" r:id="rId5" imgW="3365280" imgH="609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235700" y="1714500"/>
          <a:ext cx="762000" cy="457200"/>
        </p:xfrm>
        <a:graphic>
          <a:graphicData uri="http://schemas.openxmlformats.org/presentationml/2006/ole">
            <p:oleObj spid="_x0000_s28676" name="Equation" r:id="rId6" imgW="1015920" imgH="6094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912100" y="2692400"/>
          <a:ext cx="241300" cy="342900"/>
        </p:xfrm>
        <a:graphic>
          <a:graphicData uri="http://schemas.openxmlformats.org/presentationml/2006/ole">
            <p:oleObj spid="_x0000_s28677" name="Equation" r:id="rId7" imgW="241200" imgH="342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More on Potential Energy and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Since the potential energy is given by integrating the force through a distance, it’s not surprising that we get back the force by differentiating the potential energy.</a:t>
            </a:r>
          </a:p>
          <a:p>
            <a:endParaRPr lang="en-US" sz="2800" dirty="0" smtClean="0"/>
          </a:p>
          <a:p>
            <a:r>
              <a:rPr lang="en-US" sz="2800" dirty="0" smtClean="0"/>
              <a:t>For gravity near the Earth’s surface,                       , taking </a:t>
            </a:r>
            <a:r>
              <a:rPr lang="en-US" sz="2800" i="1" dirty="0" smtClean="0">
                <a:solidFill>
                  <a:srgbClr val="FFFF00"/>
                </a:solidFill>
              </a:rPr>
              <a:t>z</a:t>
            </a:r>
            <a:r>
              <a:rPr lang="en-US" sz="2800" dirty="0" smtClean="0"/>
              <a:t> as vertically up, so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and since </a:t>
            </a:r>
            <a:r>
              <a:rPr lang="en-US" sz="2800" i="1" dirty="0" smtClean="0">
                <a:solidFill>
                  <a:srgbClr val="FFFF00"/>
                </a:solidFill>
              </a:rPr>
              <a:t>U</a:t>
            </a:r>
            <a:r>
              <a:rPr lang="en-US" sz="2800" dirty="0" smtClean="0"/>
              <a:t> doesn’t depend on </a:t>
            </a:r>
            <a:r>
              <a:rPr lang="en-US" sz="2800" i="1" dirty="0" smtClean="0">
                <a:solidFill>
                  <a:srgbClr val="FFFF00"/>
                </a:solidFill>
              </a:rPr>
              <a:t>x</a:t>
            </a:r>
            <a:r>
              <a:rPr lang="en-US" sz="2800" dirty="0" smtClean="0"/>
              <a:t> or </a:t>
            </a:r>
            <a:r>
              <a:rPr lang="en-US" sz="2800" i="1" dirty="0" smtClean="0">
                <a:solidFill>
                  <a:srgbClr val="FFFF00"/>
                </a:solidFill>
              </a:rPr>
              <a:t>y</a:t>
            </a:r>
            <a:r>
              <a:rPr lang="en-US" sz="2800" dirty="0" smtClean="0"/>
              <a:t>, there is no force in those directions.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Reminder!   </a:t>
            </a:r>
            <a:r>
              <a:rPr lang="en-US" sz="2800" dirty="0" smtClean="0"/>
              <a:t>Forces and work depend only on </a:t>
            </a:r>
            <a:r>
              <a:rPr lang="en-US" sz="2800" i="1" dirty="0" smtClean="0"/>
              <a:t>changes</a:t>
            </a:r>
            <a:r>
              <a:rPr lang="en-US" sz="2800" dirty="0" smtClean="0"/>
              <a:t> in potential energy—we can </a:t>
            </a:r>
            <a:r>
              <a:rPr lang="en-US" sz="2800" dirty="0" smtClean="0">
                <a:solidFill>
                  <a:srgbClr val="FFFF00"/>
                </a:solidFill>
              </a:rPr>
              <a:t>set the zero of potential energy wherever is convenient</a:t>
            </a:r>
            <a:r>
              <a:rPr lang="en-US" sz="2800" dirty="0" smtClean="0"/>
              <a:t>, like ground level.                  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10200" y="3288957"/>
          <a:ext cx="1702829" cy="483384"/>
        </p:xfrm>
        <a:graphic>
          <a:graphicData uri="http://schemas.openxmlformats.org/presentationml/2006/ole">
            <p:oleObj spid="_x0000_s29698" name="Equation" r:id="rId4" imgW="1968480" imgH="5587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35291" y="3873843"/>
          <a:ext cx="2984500" cy="431800"/>
        </p:xfrm>
        <a:graphic>
          <a:graphicData uri="http://schemas.openxmlformats.org/presentationml/2006/ole">
            <p:oleObj spid="_x0000_s29699" name="Equation" r:id="rId5" imgW="29844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Potential Energy and Force for a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648200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a spring,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a parabola.</a:t>
            </a:r>
          </a:p>
          <a:p>
            <a:pPr>
              <a:buNone/>
            </a:pPr>
            <a:r>
              <a:rPr lang="en-US" dirty="0" smtClean="0"/>
              <a:t>The force the spring exerts when extended to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It’s worth staring at the 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graph, bearing in mind that </a:t>
            </a:r>
            <a:r>
              <a:rPr lang="en-US" dirty="0" smtClean="0">
                <a:solidFill>
                  <a:srgbClr val="FFFF00"/>
                </a:solidFill>
              </a:rPr>
              <a:t>the force at any point is the </a:t>
            </a:r>
            <a:r>
              <a:rPr lang="en-US" i="1" dirty="0" smtClean="0">
                <a:solidFill>
                  <a:srgbClr val="FFFF00"/>
                </a:solidFill>
              </a:rPr>
              <a:t>negative</a:t>
            </a:r>
            <a:r>
              <a:rPr lang="en-US" dirty="0" smtClean="0">
                <a:solidFill>
                  <a:srgbClr val="FFFF00"/>
                </a:solidFill>
              </a:rPr>
              <a:t> of the slope there</a:t>
            </a:r>
            <a:r>
              <a:rPr lang="en-US" dirty="0" smtClean="0"/>
              <a:t>—see how it gets steeper further away from the origin.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876800" y="2057399"/>
            <a:ext cx="4038600" cy="3505201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75417" y="4800600"/>
            <a:ext cx="34290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" name="Freeform 5"/>
          <p:cNvSpPr/>
          <p:nvPr/>
        </p:nvSpPr>
        <p:spPr>
          <a:xfrm>
            <a:off x="4953000" y="2514600"/>
            <a:ext cx="3534033" cy="2292179"/>
          </a:xfrm>
          <a:custGeom>
            <a:avLst/>
            <a:gdLst>
              <a:gd name="connsiteX0" fmla="*/ 0 w 3534033"/>
              <a:gd name="connsiteY0" fmla="*/ 0 h 2292179"/>
              <a:gd name="connsiteX1" fmla="*/ 308919 w 3534033"/>
              <a:gd name="connsiteY1" fmla="*/ 716692 h 2292179"/>
              <a:gd name="connsiteX2" fmla="*/ 691979 w 3534033"/>
              <a:gd name="connsiteY2" fmla="*/ 1421028 h 2292179"/>
              <a:gd name="connsiteX3" fmla="*/ 1124465 w 3534033"/>
              <a:gd name="connsiteY3" fmla="*/ 1989438 h 2292179"/>
              <a:gd name="connsiteX4" fmla="*/ 1458098 w 3534033"/>
              <a:gd name="connsiteY4" fmla="*/ 2211860 h 2292179"/>
              <a:gd name="connsiteX5" fmla="*/ 1680519 w 3534033"/>
              <a:gd name="connsiteY5" fmla="*/ 2273644 h 2292179"/>
              <a:gd name="connsiteX6" fmla="*/ 1902941 w 3534033"/>
              <a:gd name="connsiteY6" fmla="*/ 2273644 h 2292179"/>
              <a:gd name="connsiteX7" fmla="*/ 2211860 w 3534033"/>
              <a:gd name="connsiteY7" fmla="*/ 2162433 h 2292179"/>
              <a:gd name="connsiteX8" fmla="*/ 2533135 w 3534033"/>
              <a:gd name="connsiteY8" fmla="*/ 1865871 h 2292179"/>
              <a:gd name="connsiteX9" fmla="*/ 2755557 w 3534033"/>
              <a:gd name="connsiteY9" fmla="*/ 1581665 h 2292179"/>
              <a:gd name="connsiteX10" fmla="*/ 2977979 w 3534033"/>
              <a:gd name="connsiteY10" fmla="*/ 1272746 h 2292179"/>
              <a:gd name="connsiteX11" fmla="*/ 3163330 w 3534033"/>
              <a:gd name="connsiteY11" fmla="*/ 914400 h 2292179"/>
              <a:gd name="connsiteX12" fmla="*/ 3311611 w 3534033"/>
              <a:gd name="connsiteY12" fmla="*/ 605482 h 2292179"/>
              <a:gd name="connsiteX13" fmla="*/ 3534033 w 3534033"/>
              <a:gd name="connsiteY13" fmla="*/ 12357 h 2292179"/>
              <a:gd name="connsiteX14" fmla="*/ 3534033 w 3534033"/>
              <a:gd name="connsiteY14" fmla="*/ 12357 h 229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34033" h="2292179">
                <a:moveTo>
                  <a:pt x="0" y="0"/>
                </a:moveTo>
                <a:cubicBezTo>
                  <a:pt x="96794" y="239927"/>
                  <a:pt x="193589" y="479854"/>
                  <a:pt x="308919" y="716692"/>
                </a:cubicBezTo>
                <a:cubicBezTo>
                  <a:pt x="424249" y="953530"/>
                  <a:pt x="556055" y="1208904"/>
                  <a:pt x="691979" y="1421028"/>
                </a:cubicBezTo>
                <a:cubicBezTo>
                  <a:pt x="827903" y="1633152"/>
                  <a:pt x="996779" y="1857633"/>
                  <a:pt x="1124465" y="1989438"/>
                </a:cubicBezTo>
                <a:cubicBezTo>
                  <a:pt x="1252151" y="2121243"/>
                  <a:pt x="1365422" y="2164492"/>
                  <a:pt x="1458098" y="2211860"/>
                </a:cubicBezTo>
                <a:cubicBezTo>
                  <a:pt x="1550774" y="2259228"/>
                  <a:pt x="1606379" y="2263347"/>
                  <a:pt x="1680519" y="2273644"/>
                </a:cubicBezTo>
                <a:cubicBezTo>
                  <a:pt x="1754659" y="2283941"/>
                  <a:pt x="1814384" y="2292179"/>
                  <a:pt x="1902941" y="2273644"/>
                </a:cubicBezTo>
                <a:cubicBezTo>
                  <a:pt x="1991498" y="2255109"/>
                  <a:pt x="2106828" y="2230395"/>
                  <a:pt x="2211860" y="2162433"/>
                </a:cubicBezTo>
                <a:cubicBezTo>
                  <a:pt x="2316892" y="2094471"/>
                  <a:pt x="2442519" y="1962666"/>
                  <a:pt x="2533135" y="1865871"/>
                </a:cubicBezTo>
                <a:cubicBezTo>
                  <a:pt x="2623751" y="1769076"/>
                  <a:pt x="2681416" y="1680519"/>
                  <a:pt x="2755557" y="1581665"/>
                </a:cubicBezTo>
                <a:cubicBezTo>
                  <a:pt x="2829698" y="1482811"/>
                  <a:pt x="2910017" y="1383957"/>
                  <a:pt x="2977979" y="1272746"/>
                </a:cubicBezTo>
                <a:cubicBezTo>
                  <a:pt x="3045941" y="1161535"/>
                  <a:pt x="3107725" y="1025611"/>
                  <a:pt x="3163330" y="914400"/>
                </a:cubicBezTo>
                <a:cubicBezTo>
                  <a:pt x="3218935" y="803189"/>
                  <a:pt x="3249827" y="755822"/>
                  <a:pt x="3311611" y="605482"/>
                </a:cubicBezTo>
                <a:cubicBezTo>
                  <a:pt x="3373395" y="455142"/>
                  <a:pt x="3534033" y="12357"/>
                  <a:pt x="3534033" y="12357"/>
                </a:cubicBezTo>
                <a:lnTo>
                  <a:pt x="3534033" y="12357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740613" y="1905001"/>
            <a:ext cx="4120" cy="288324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01000" y="470791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x</a:t>
            </a:r>
            <a:endParaRPr lang="en-US" sz="28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736488" y="220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U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588213" y="473057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888536" y="1865871"/>
          <a:ext cx="1790700" cy="495300"/>
        </p:xfrm>
        <a:graphic>
          <a:graphicData uri="http://schemas.openxmlformats.org/presentationml/2006/ole">
            <p:oleObj spid="_x0000_s30723" name="Equation" r:id="rId4" imgW="1790640" imgH="4950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85800" y="3676131"/>
          <a:ext cx="3797300" cy="482600"/>
        </p:xfrm>
        <a:graphic>
          <a:graphicData uri="http://schemas.openxmlformats.org/presentationml/2006/ole">
            <p:oleObj spid="_x0000_s30724" name="Equation" r:id="rId5" imgW="37972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Moving Things Have Energy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0198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Energy is the ability to do work: to deliver a force that acts through a distance.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Placing a weight gently on a nail does nothing.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Dropping</a:t>
            </a:r>
            <a:r>
              <a:rPr lang="en-US" dirty="0" smtClean="0"/>
              <a:t> the weight on the nail can drive the nail into the wood.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If the weight is moving </a:t>
            </a:r>
            <a:r>
              <a:rPr lang="en-US" dirty="0" smtClean="0"/>
              <a:t>when it hits the nail, </a:t>
            </a:r>
            <a:r>
              <a:rPr lang="en-US" dirty="0" smtClean="0">
                <a:solidFill>
                  <a:srgbClr val="FFFF00"/>
                </a:solidFill>
              </a:rPr>
              <a:t>it has the ability to do work </a:t>
            </a:r>
            <a:r>
              <a:rPr lang="en-US" dirty="0" smtClean="0"/>
              <a:t>driving the nail in.  </a:t>
            </a:r>
            <a:r>
              <a:rPr lang="en-US" dirty="0" smtClean="0">
                <a:solidFill>
                  <a:srgbClr val="FFFF00"/>
                </a:solidFill>
              </a:rPr>
              <a:t>This is its </a:t>
            </a:r>
            <a:r>
              <a:rPr lang="en-US" i="1" dirty="0" smtClean="0">
                <a:solidFill>
                  <a:srgbClr val="FFFF00"/>
                </a:solidFill>
              </a:rPr>
              <a:t>kinetic energy.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2133600"/>
            <a:ext cx="2133600" cy="3992563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882684" y="4280079"/>
            <a:ext cx="1524000" cy="1511121"/>
            <a:chOff x="6882684" y="4280079"/>
            <a:chExt cx="1524000" cy="1511121"/>
          </a:xfrm>
        </p:grpSpPr>
        <p:sp>
          <p:nvSpPr>
            <p:cNvPr id="5" name="Rectangle 4"/>
            <p:cNvSpPr/>
            <p:nvPr/>
          </p:nvSpPr>
          <p:spPr>
            <a:xfrm>
              <a:off x="6882684" y="5486400"/>
              <a:ext cx="1524000" cy="304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0" y="5181600"/>
              <a:ext cx="45719" cy="304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492284" y="5118279"/>
              <a:ext cx="304800" cy="4571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7213779" y="4698385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 rot="16200000" flipH="1">
            <a:off x="7504626" y="2387421"/>
            <a:ext cx="228599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58100" y="2653584"/>
            <a:ext cx="533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213242" y="2642316"/>
            <a:ext cx="889716" cy="1015284"/>
            <a:chOff x="7213242" y="2642316"/>
            <a:chExt cx="889716" cy="1015284"/>
          </a:xfrm>
        </p:grpSpPr>
        <p:sp>
          <p:nvSpPr>
            <p:cNvPr id="8" name="Trapezoid 7"/>
            <p:cNvSpPr/>
            <p:nvPr/>
          </p:nvSpPr>
          <p:spPr>
            <a:xfrm>
              <a:off x="7239000" y="3048000"/>
              <a:ext cx="838200" cy="609600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518042" y="2642316"/>
              <a:ext cx="228600" cy="228600"/>
            </a:xfrm>
            <a:prstGeom prst="ellipse">
              <a:avLst/>
            </a:prstGeom>
            <a:noFill/>
            <a:ln w="6350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56679" y="2896674"/>
              <a:ext cx="152400" cy="15240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05353" y="32004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5kg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946542" y="3125811"/>
              <a:ext cx="5334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836258" y="3162300"/>
              <a:ext cx="5334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 rot="5400000">
            <a:off x="7124700" y="2628900"/>
            <a:ext cx="381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How Much Work Does the Moving Weight Do?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8674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After contact with the nail, </a:t>
            </a:r>
            <a:r>
              <a:rPr lang="en-US" sz="2400" dirty="0" smtClean="0">
                <a:solidFill>
                  <a:srgbClr val="FFFF00"/>
                </a:solidFill>
              </a:rPr>
              <a:t>the forces between the weight and the nail are equal and opposite.</a:t>
            </a:r>
            <a:r>
              <a:rPr lang="en-US" sz="2400" dirty="0" smtClean="0"/>
              <a:t>  Suppose the nail is driven in a total distance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 going through a small distance </a:t>
            </a:r>
            <a:r>
              <a:rPr lang="el-GR" sz="2400" dirty="0" smtClean="0"/>
              <a:t>Δ</a:t>
            </a:r>
            <a:r>
              <a:rPr lang="en-US" sz="2400" i="1" dirty="0" smtClean="0"/>
              <a:t>x</a:t>
            </a:r>
            <a:r>
              <a:rPr lang="en-US" sz="2400" dirty="0" smtClean="0"/>
              <a:t>, the </a:t>
            </a:r>
            <a:r>
              <a:rPr lang="en-US" sz="2400" dirty="0" smtClean="0">
                <a:solidFill>
                  <a:srgbClr val="FFFF00"/>
                </a:solidFill>
              </a:rPr>
              <a:t>work done on the nail 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W</a:t>
            </a:r>
            <a:r>
              <a:rPr lang="en-US" sz="2400" dirty="0" smtClean="0">
                <a:solidFill>
                  <a:srgbClr val="FFFF00"/>
                </a:solidFill>
              </a:rPr>
              <a:t> =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Meanwhile, for the weight  -</a:t>
            </a:r>
            <a:r>
              <a:rPr lang="en-US" sz="2400" i="1" dirty="0" smtClean="0"/>
              <a:t>F</a:t>
            </a:r>
            <a:r>
              <a:rPr lang="en-US" sz="2400" dirty="0" smtClean="0"/>
              <a:t> = </a:t>
            </a:r>
            <a:r>
              <a:rPr lang="en-US" sz="2400" i="1" dirty="0" smtClean="0"/>
              <a:t>ma</a:t>
            </a:r>
            <a:r>
              <a:rPr lang="en-US" sz="2400" dirty="0" smtClean="0"/>
              <a:t>, the weight has </a:t>
            </a:r>
            <a:r>
              <a:rPr lang="en-US" sz="2400" dirty="0" smtClean="0">
                <a:solidFill>
                  <a:srgbClr val="FFFF00"/>
                </a:solidFill>
              </a:rPr>
              <a:t>slowed down</a:t>
            </a:r>
            <a:r>
              <a:rPr lang="en-US" sz="2400" dirty="0" smtClean="0"/>
              <a:t>:  </a:t>
            </a:r>
            <a:r>
              <a:rPr lang="en-US" sz="2400" dirty="0" smtClean="0">
                <a:solidFill>
                  <a:srgbClr val="FFFF00"/>
                </a:solidFill>
              </a:rPr>
              <a:t>-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 =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v</a:t>
            </a:r>
            <a:r>
              <a:rPr lang="en-US" sz="2400" dirty="0" smtClean="0">
                <a:solidFill>
                  <a:srgbClr val="FFFF00"/>
                </a:solidFill>
              </a:rPr>
              <a:t>/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Therefore 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W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>
                <a:solidFill>
                  <a:srgbClr val="FFFF00"/>
                </a:solidFill>
              </a:rPr>
              <a:t> = -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l-GR" sz="2400" dirty="0" smtClean="0">
                <a:solidFill>
                  <a:srgbClr val="FFFF00"/>
                </a:solidFill>
              </a:rPr>
              <a:t> Δ</a:t>
            </a:r>
            <a:r>
              <a:rPr lang="en-US" sz="2400" i="1" dirty="0" smtClean="0">
                <a:solidFill>
                  <a:srgbClr val="FFFF00"/>
                </a:solidFill>
              </a:rPr>
              <a:t>v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>
                <a:solidFill>
                  <a:srgbClr val="FFFF00"/>
                </a:solidFill>
              </a:rPr>
              <a:t>/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 smtClean="0"/>
              <a:t>Now for small </a:t>
            </a:r>
            <a:r>
              <a:rPr lang="el-GR" sz="2400" dirty="0" smtClean="0"/>
              <a:t>Δ</a:t>
            </a:r>
            <a:r>
              <a:rPr lang="en-US" sz="2400" i="1" dirty="0" smtClean="0"/>
              <a:t>x</a:t>
            </a:r>
            <a:r>
              <a:rPr lang="en-US" sz="2400" dirty="0" smtClean="0"/>
              <a:t>, we can  take </a:t>
            </a:r>
            <a:r>
              <a:rPr lang="el-GR" sz="2400" dirty="0" smtClean="0"/>
              <a:t>Δ</a:t>
            </a:r>
            <a:r>
              <a:rPr lang="en-US" sz="2400" i="1" dirty="0" smtClean="0"/>
              <a:t>x</a:t>
            </a:r>
            <a:r>
              <a:rPr lang="en-US" sz="2400" dirty="0" smtClean="0"/>
              <a:t>/</a:t>
            </a:r>
            <a:r>
              <a:rPr lang="el-GR" sz="2400" dirty="0" smtClean="0"/>
              <a:t>Δ</a:t>
            </a:r>
            <a:r>
              <a:rPr lang="en-US" sz="2400" i="1" dirty="0" smtClean="0"/>
              <a:t>t</a:t>
            </a:r>
            <a:r>
              <a:rPr lang="en-US" sz="2400" dirty="0" smtClean="0"/>
              <a:t> = </a:t>
            </a:r>
            <a:r>
              <a:rPr lang="en-US" sz="2400" i="1" dirty="0" smtClean="0"/>
              <a:t>v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so 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W</a:t>
            </a:r>
            <a:r>
              <a:rPr lang="en-US" sz="2400" dirty="0" smtClean="0">
                <a:solidFill>
                  <a:srgbClr val="FFFF00"/>
                </a:solidFill>
              </a:rPr>
              <a:t> = -</a:t>
            </a:r>
            <a:r>
              <a:rPr lang="en-US" sz="2400" i="1" dirty="0" err="1" smtClean="0">
                <a:solidFill>
                  <a:srgbClr val="FFFF00"/>
                </a:solidFill>
              </a:rPr>
              <a:t>mv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v</a:t>
            </a:r>
            <a:r>
              <a:rPr lang="en-US" sz="2400" i="1" dirty="0" smtClean="0"/>
              <a:t>,  </a:t>
            </a:r>
            <a:r>
              <a:rPr lang="en-US" sz="2400" dirty="0" smtClean="0"/>
              <a:t>and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25908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6324600" y="2057400"/>
            <a:ext cx="2450205" cy="3045326"/>
            <a:chOff x="6324600" y="2057400"/>
            <a:chExt cx="2450205" cy="3045326"/>
          </a:xfrm>
        </p:grpSpPr>
        <p:sp>
          <p:nvSpPr>
            <p:cNvPr id="34" name="TextBox 33"/>
            <p:cNvSpPr txBox="1"/>
            <p:nvPr/>
          </p:nvSpPr>
          <p:spPr>
            <a:xfrm>
              <a:off x="8241405" y="3658674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Δ</a:t>
              </a:r>
              <a:r>
                <a:rPr lang="en-US" sz="2000" i="1" dirty="0" smtClean="0"/>
                <a:t>x</a:t>
              </a:r>
              <a:endParaRPr lang="en-US" sz="2000" i="1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324600" y="2057400"/>
              <a:ext cx="2158284" cy="3045326"/>
              <a:chOff x="5943600" y="2057400"/>
              <a:chExt cx="2158284" cy="3045326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6413679" y="2057400"/>
                <a:ext cx="1297223" cy="1383405"/>
                <a:chOff x="6858000" y="2655195"/>
                <a:chExt cx="1297223" cy="1383405"/>
              </a:xfrm>
            </p:grpSpPr>
            <p:sp>
              <p:nvSpPr>
                <p:cNvPr id="12" name="Trapezoid 11"/>
                <p:cNvSpPr/>
                <p:nvPr/>
              </p:nvSpPr>
              <p:spPr>
                <a:xfrm>
                  <a:off x="6858000" y="3200239"/>
                  <a:ext cx="1212962" cy="838361"/>
                </a:xfrm>
                <a:prstGeom prst="trapezoid">
                  <a:avLst/>
                </a:prstGeom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7274681" y="2655195"/>
                  <a:ext cx="330808" cy="314385"/>
                </a:xfrm>
                <a:prstGeom prst="ellipse">
                  <a:avLst/>
                </a:prstGeom>
                <a:noFill/>
                <a:ln w="63500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7343472" y="2992126"/>
                  <a:ext cx="220538" cy="209590"/>
                </a:xfrm>
                <a:prstGeom prst="rect">
                  <a:avLst/>
                </a:prstGeom>
                <a:solidFill>
                  <a:schemeClr val="tx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7162800" y="3429000"/>
                  <a:ext cx="9924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002060"/>
                      </a:solidFill>
                    </a:rPr>
                    <a:t>5kg</a:t>
                  </a:r>
                  <a:endParaRPr lang="en-US" sz="2400" dirty="0">
                    <a:solidFill>
                      <a:srgbClr val="002060"/>
                    </a:solidFill>
                  </a:endParaRPr>
                </a:p>
              </p:txBody>
            </p:sp>
          </p:grpSp>
          <p:sp>
            <p:nvSpPr>
              <p:cNvPr id="7" name="Rectangle 6"/>
              <p:cNvSpPr/>
              <p:nvPr/>
            </p:nvSpPr>
            <p:spPr>
              <a:xfrm>
                <a:off x="5943600" y="4343400"/>
                <a:ext cx="2158284" cy="759326"/>
              </a:xfrm>
              <a:prstGeom prst="rect">
                <a:avLst/>
              </a:prstGeom>
              <a:blipFill>
                <a:blip r:embed="rId4" cstate="print"/>
                <a:tile tx="0" ty="0" sx="100000" sy="100000" flip="none" algn="tl"/>
              </a:blip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87785" y="3573869"/>
                <a:ext cx="64747" cy="75932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806914" y="3454625"/>
                <a:ext cx="431657" cy="11389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6593168" y="3860185"/>
                <a:ext cx="838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16200000">
                <a:off x="6592094" y="2983348"/>
                <a:ext cx="838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Arrow Connector 28"/>
            <p:cNvCxnSpPr/>
            <p:nvPr/>
          </p:nvCxnSpPr>
          <p:spPr>
            <a:xfrm rot="5400000">
              <a:off x="6743700" y="3771900"/>
              <a:ext cx="685800" cy="1588"/>
            </a:xfrm>
            <a:prstGeom prst="straightConnector1">
              <a:avLst/>
            </a:prstGeom>
            <a:ln w="31750">
              <a:solidFill>
                <a:schemeClr val="bg2">
                  <a:lumMod val="40000"/>
                  <a:lumOff val="6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692721" y="3542763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x</a:t>
              </a:r>
              <a:r>
                <a:rPr lang="en-US" sz="2000" baseline="-25000" dirty="0" smtClean="0"/>
                <a:t>0</a:t>
              </a:r>
              <a:endParaRPr lang="en-US" sz="2000" baseline="-250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7440768" y="3810000"/>
              <a:ext cx="838200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440768" y="3935568"/>
              <a:ext cx="838200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366707" y="2571486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</a:rPr>
                <a:t>-F</a:t>
              </a:r>
              <a:endParaRPr lang="en-US" sz="2400" i="1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52573" y="3886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</a:rPr>
                <a:t>F</a:t>
              </a:r>
              <a:endParaRPr lang="en-US" sz="2400" i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3505200" y="5691188"/>
          <a:ext cx="3914775" cy="1038225"/>
        </p:xfrm>
        <a:graphic>
          <a:graphicData uri="http://schemas.openxmlformats.org/presentationml/2006/ole">
            <p:oleObj spid="_x0000_s1026" name="Equation" r:id="rId5" imgW="4114800" imgH="1091880" progId="Equation.DSMT4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239000" y="5181600"/>
            <a:ext cx="16764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Weight hits nail with speed </a:t>
            </a:r>
            <a:r>
              <a:rPr lang="en-US" i="1" dirty="0" smtClean="0"/>
              <a:t>v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Where Did the Weight’s Energy Come From?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We’ve seen that if the weight hits the nail and comes rapidly to rest, it loses energy </a:t>
            </a:r>
            <a:r>
              <a:rPr lang="en-US" dirty="0" smtClean="0">
                <a:solidFill>
                  <a:srgbClr val="FFFF00"/>
                </a:solidFill>
              </a:rPr>
              <a:t>½ </a:t>
            </a:r>
            <a:r>
              <a:rPr lang="en-US" i="1" dirty="0" smtClean="0">
                <a:solidFill>
                  <a:srgbClr val="FFFF00"/>
                </a:solidFill>
              </a:rPr>
              <a:t>mv</a:t>
            </a:r>
            <a:r>
              <a:rPr lang="en-US" baseline="-25000" dirty="0" smtClean="0">
                <a:solidFill>
                  <a:srgbClr val="FFFF00"/>
                </a:solidFill>
              </a:rPr>
              <a:t>0</a:t>
            </a:r>
            <a:r>
              <a:rPr lang="en-US" baseline="30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This is its </a:t>
            </a:r>
            <a:r>
              <a:rPr lang="en-US" dirty="0" smtClean="0">
                <a:solidFill>
                  <a:srgbClr val="FFFF00"/>
                </a:solidFill>
              </a:rPr>
              <a:t>kinetic energy </a:t>
            </a:r>
            <a:r>
              <a:rPr lang="en-US" i="1" dirty="0" smtClean="0">
                <a:solidFill>
                  <a:srgbClr val="FFFF00"/>
                </a:solidFill>
              </a:rPr>
              <a:t>K</a:t>
            </a:r>
            <a:r>
              <a:rPr lang="en-US" dirty="0" smtClean="0">
                <a:solidFill>
                  <a:srgbClr val="FFFF00"/>
                </a:solidFill>
              </a:rPr>
              <a:t> at speed </a:t>
            </a:r>
            <a:r>
              <a:rPr lang="en-US" i="1" dirty="0" smtClean="0">
                <a:solidFill>
                  <a:srgbClr val="FFFF00"/>
                </a:solidFill>
              </a:rPr>
              <a:t>v</a:t>
            </a:r>
            <a:r>
              <a:rPr lang="en-US" baseline="-25000" dirty="0" smtClean="0">
                <a:solidFill>
                  <a:srgbClr val="FFFF00"/>
                </a:solidFill>
              </a:rPr>
              <a:t>0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Let’s suppose it gained that energy by being dropped from rest at a height </a:t>
            </a:r>
            <a:r>
              <a:rPr lang="en-US" i="1" dirty="0" smtClean="0"/>
              <a:t>h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At uniform acceleration 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= 2</a:t>
            </a:r>
            <a:r>
              <a:rPr lang="en-US" i="1" dirty="0" smtClean="0"/>
              <a:t>gh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the kinetic energy ½ </a:t>
            </a:r>
            <a:r>
              <a:rPr lang="en-US" i="1" dirty="0" smtClean="0"/>
              <a:t>mv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err="1" smtClean="0"/>
              <a:t>mgh</a:t>
            </a:r>
            <a:r>
              <a:rPr lang="en-US" dirty="0" smtClean="0"/>
              <a:t>:  precisely the </a:t>
            </a:r>
            <a:r>
              <a:rPr lang="en-US" dirty="0" smtClean="0">
                <a:solidFill>
                  <a:srgbClr val="FFFF00"/>
                </a:solidFill>
              </a:rPr>
              <a:t>potential energy lost</a:t>
            </a:r>
            <a:r>
              <a:rPr lang="en-US" dirty="0" smtClean="0"/>
              <a:t> in the fall—</a:t>
            </a:r>
            <a:r>
              <a:rPr lang="en-US" dirty="0" smtClean="0">
                <a:solidFill>
                  <a:srgbClr val="FFFF00"/>
                </a:solidFill>
              </a:rPr>
              <a:t>the work done by gravity </a:t>
            </a:r>
            <a:r>
              <a:rPr lang="en-US" i="1" dirty="0" err="1" smtClean="0">
                <a:solidFill>
                  <a:srgbClr val="FFFF00"/>
                </a:solidFill>
              </a:rPr>
              <a:t>mgh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= force </a:t>
            </a:r>
            <a:r>
              <a:rPr lang="en-US" i="1" dirty="0" smtClean="0">
                <a:solidFill>
                  <a:srgbClr val="FFFF00"/>
                </a:solidFill>
              </a:rPr>
              <a:t>mg</a:t>
            </a:r>
            <a:r>
              <a:rPr lang="en-US" dirty="0" smtClean="0">
                <a:solidFill>
                  <a:srgbClr val="FFFF00"/>
                </a:solidFill>
              </a:rPr>
              <a:t> x distance </a:t>
            </a:r>
            <a:r>
              <a:rPr lang="en-US" i="1" dirty="0" smtClean="0">
                <a:solidFill>
                  <a:srgbClr val="FFFF00"/>
                </a:solidFill>
              </a:rPr>
              <a:t>h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 Small Kinetic Energy Change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Suppose the velocity of a mass </a:t>
            </a:r>
            <a:r>
              <a:rPr lang="en-US" i="1" dirty="0" smtClean="0"/>
              <a:t>m</a:t>
            </a:r>
            <a:r>
              <a:rPr lang="en-US" dirty="0" smtClean="0"/>
              <a:t> changes by a tiny amount        as the mass moves through       .            Then the change in kinetic energy </a:t>
            </a:r>
            <a:r>
              <a:rPr lang="en-US" i="1" dirty="0" smtClean="0"/>
              <a:t>K </a:t>
            </a:r>
            <a:r>
              <a:rPr lang="en-US" dirty="0" smtClean="0"/>
              <a:t>is (dropping the </a:t>
            </a:r>
            <a:r>
              <a:rPr lang="en-US" i="1" dirty="0" smtClean="0"/>
              <a:t>very</a:t>
            </a:r>
            <a:r>
              <a:rPr lang="en-US" dirty="0" smtClean="0"/>
              <a:t> tiny (</a:t>
            </a:r>
            <a:r>
              <a:rPr lang="el-GR" dirty="0" smtClean="0"/>
              <a:t>Δ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term)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this depends only on the change in </a:t>
            </a:r>
            <a:r>
              <a:rPr lang="en-US" i="1" dirty="0" smtClean="0"/>
              <a:t>speed</a:t>
            </a:r>
            <a:r>
              <a:rPr lang="en-US" dirty="0" smtClean="0"/>
              <a:t>—the dot product ensures that only the component of         in the direction of     counts.  </a:t>
            </a:r>
            <a:r>
              <a:rPr lang="en-US" dirty="0" smtClean="0">
                <a:solidFill>
                  <a:srgbClr val="FF0000"/>
                </a:solidFill>
              </a:rPr>
              <a:t>The displacement        is of course in direction    . 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81837" y="1941489"/>
          <a:ext cx="533400" cy="373380"/>
        </p:xfrm>
        <a:graphic>
          <a:graphicData uri="http://schemas.openxmlformats.org/presentationml/2006/ole">
            <p:oleObj spid="_x0000_s19458" name="Equation" r:id="rId4" imgW="634680" imgH="4442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1600" y="3505200"/>
          <a:ext cx="8928100" cy="1168400"/>
        </p:xfrm>
        <a:graphic>
          <a:graphicData uri="http://schemas.openxmlformats.org/presentationml/2006/ole">
            <p:oleObj spid="_x0000_s19459" name="Equation" r:id="rId5" imgW="8928000" imgH="1168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85563" y="5648457"/>
          <a:ext cx="546100" cy="393700"/>
        </p:xfrm>
        <a:graphic>
          <a:graphicData uri="http://schemas.openxmlformats.org/presentationml/2006/ole">
            <p:oleObj spid="_x0000_s19461" name="Equation" r:id="rId6" imgW="545760" imgH="393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82684" y="5650605"/>
          <a:ext cx="266700" cy="393700"/>
        </p:xfrm>
        <a:graphic>
          <a:graphicData uri="http://schemas.openxmlformats.org/presentationml/2006/ole">
            <p:oleObj spid="_x0000_s19462" name="Equation" r:id="rId7" imgW="266400" imgH="3934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059738" y="1928813"/>
          <a:ext cx="546100" cy="495300"/>
        </p:xfrm>
        <a:graphic>
          <a:graphicData uri="http://schemas.openxmlformats.org/presentationml/2006/ole">
            <p:oleObj spid="_x0000_s19463" name="Equation" r:id="rId8" imgW="545760" imgH="49500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708579" y="6134637"/>
          <a:ext cx="546100" cy="381000"/>
        </p:xfrm>
        <a:graphic>
          <a:graphicData uri="http://schemas.openxmlformats.org/presentationml/2006/ole">
            <p:oleObj spid="_x0000_s19464" name="Equation" r:id="rId9" imgW="545760" imgH="38088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221017" y="6146442"/>
          <a:ext cx="266700" cy="393700"/>
        </p:xfrm>
        <a:graphic>
          <a:graphicData uri="http://schemas.openxmlformats.org/presentationml/2006/ole">
            <p:oleObj spid="_x0000_s19465" name="Equation" r:id="rId10" imgW="2664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Energy Balance for a Projectile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Consider a projectile acted on only by gravity, moving a distance        in a short time </a:t>
            </a:r>
            <a:r>
              <a:rPr lang="el-GR" dirty="0" smtClean="0"/>
              <a:t>Δ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Gravity does work                               , where </a:t>
            </a:r>
            <a:r>
              <a:rPr lang="en-US" i="1" dirty="0" smtClean="0"/>
              <a:t>U</a:t>
            </a:r>
            <a:r>
              <a:rPr lang="en-US" dirty="0" smtClean="0"/>
              <a:t> is the gravitational potential energy.</a:t>
            </a:r>
          </a:p>
          <a:p>
            <a:r>
              <a:rPr lang="en-US" dirty="0" smtClean="0"/>
              <a:t>The change in velocity                    , so the change in potential energy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The total energy </a:t>
            </a:r>
            <a:r>
              <a:rPr lang="en-US" i="1" dirty="0" smtClean="0"/>
              <a:t>U</a:t>
            </a:r>
            <a:r>
              <a:rPr lang="en-US" dirty="0" smtClean="0"/>
              <a:t> + </a:t>
            </a:r>
            <a:r>
              <a:rPr lang="en-US" i="1" dirty="0" smtClean="0"/>
              <a:t>K</a:t>
            </a:r>
            <a:r>
              <a:rPr lang="en-US" dirty="0" smtClean="0"/>
              <a:t>  does not change.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76975" y="2175078"/>
          <a:ext cx="546100" cy="381000"/>
        </p:xfrm>
        <a:graphic>
          <a:graphicData uri="http://schemas.openxmlformats.org/presentationml/2006/ole">
            <p:oleObj spid="_x0000_s20482" name="Equation" r:id="rId4" imgW="545760" imgH="3808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38600" y="2743200"/>
          <a:ext cx="2755900" cy="482600"/>
        </p:xfrm>
        <a:graphic>
          <a:graphicData uri="http://schemas.openxmlformats.org/presentationml/2006/ole">
            <p:oleObj spid="_x0000_s20483" name="Equation" r:id="rId5" imgW="2755800" imgH="4824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86300" y="3836086"/>
          <a:ext cx="1714500" cy="482600"/>
        </p:xfrm>
        <a:graphic>
          <a:graphicData uri="http://schemas.openxmlformats.org/presentationml/2006/ole">
            <p:oleObj spid="_x0000_s20484" name="Equation" r:id="rId6" imgW="1714320" imgH="482400" progId="Equation.DSMT4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219200" y="4876800"/>
          <a:ext cx="6654800" cy="1066800"/>
        </p:xfrm>
        <a:graphic>
          <a:graphicData uri="http://schemas.openxmlformats.org/presentationml/2006/ole">
            <p:oleObj spid="_x0000_s20485" name="Equation" r:id="rId7" imgW="6654600" imgH="106668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" y="6019800"/>
            <a:ext cx="73152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Conservation of Mechanical Energy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We’ve established that for a projectile acted on only by gravity K.E. + P.E. = a constant, </a:t>
            </a:r>
          </a:p>
          <a:p>
            <a:endParaRPr lang="en-US" dirty="0" smtClean="0"/>
          </a:p>
          <a:p>
            <a:r>
              <a:rPr lang="en-US" dirty="0" smtClean="0"/>
              <a:t>Here </a:t>
            </a:r>
            <a:r>
              <a:rPr lang="en-US" i="1" dirty="0" smtClean="0"/>
              <a:t>E</a:t>
            </a:r>
            <a:r>
              <a:rPr lang="en-US" dirty="0" smtClean="0"/>
              <a:t> is called the total (mechanical) energy.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This is valid if:</a:t>
            </a:r>
          </a:p>
          <a:p>
            <a:pPr marL="514350" indent="-514350">
              <a:buAutoNum type="alphaUcPeriod"/>
            </a:pPr>
            <a:r>
              <a:rPr lang="en-US" dirty="0" smtClean="0"/>
              <a:t>We can neglect air resistance, friction, etc.</a:t>
            </a:r>
          </a:p>
          <a:p>
            <a:pPr marL="514350" indent="-514350">
              <a:buAutoNum type="alphaUcPeriod"/>
            </a:pPr>
            <a:r>
              <a:rPr lang="en-US" dirty="0" smtClean="0"/>
              <a:t>Other forces acting are always perpendicular to the direction of motion: so this will also be true for a </a:t>
            </a:r>
            <a:r>
              <a:rPr lang="en-US" dirty="0" smtClean="0">
                <a:solidFill>
                  <a:srgbClr val="FFFF00"/>
                </a:solidFill>
              </a:rPr>
              <a:t>roller coaster</a:t>
            </a:r>
            <a:r>
              <a:rPr lang="en-US" dirty="0" smtClean="0"/>
              <a:t>, ignoring friction.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2667000"/>
          <a:ext cx="3149600" cy="596900"/>
        </p:xfrm>
        <a:graphic>
          <a:graphicData uri="http://schemas.openxmlformats.org/presentationml/2006/ole">
            <p:oleObj spid="_x0000_s25602" name="Equation" r:id="rId4" imgW="3149280" imgH="596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Springs Conserve Energy, Too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Suppose the spring is fixed to the wall, at the other end a mass </a:t>
            </a:r>
            <a:r>
              <a:rPr lang="en-US" i="1" dirty="0" smtClean="0"/>
              <a:t>m</a:t>
            </a:r>
            <a:r>
              <a:rPr lang="en-US" dirty="0" smtClean="0"/>
              <a:t> slides on a </a:t>
            </a:r>
            <a:r>
              <a:rPr lang="en-US" dirty="0" smtClean="0">
                <a:solidFill>
                  <a:srgbClr val="FFFF00"/>
                </a:solidFill>
              </a:rPr>
              <a:t>frictionless</a:t>
            </a:r>
            <a:r>
              <a:rPr lang="en-US" dirty="0" smtClean="0"/>
              <a:t> surface.</a:t>
            </a:r>
          </a:p>
          <a:p>
            <a:r>
              <a:rPr lang="en-US" dirty="0" smtClean="0"/>
              <a:t>By an </a:t>
            </a:r>
            <a:r>
              <a:rPr lang="en-US" dirty="0" smtClean="0">
                <a:solidFill>
                  <a:srgbClr val="FFFF00"/>
                </a:solidFill>
              </a:rPr>
              <a:t>exactly similar argument </a:t>
            </a:r>
            <a:r>
              <a:rPr lang="en-US" dirty="0" smtClean="0"/>
              <a:t>to that for gravity, we can show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constant total energy.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660900" y="2489200"/>
            <a:ext cx="4114800" cy="1760783"/>
            <a:chOff x="4800600" y="2336800"/>
            <a:chExt cx="4114800" cy="1760783"/>
          </a:xfrm>
        </p:grpSpPr>
        <p:sp>
          <p:nvSpPr>
            <p:cNvPr id="30" name="Rectangle 29"/>
            <p:cNvSpPr/>
            <p:nvPr/>
          </p:nvSpPr>
          <p:spPr>
            <a:xfrm>
              <a:off x="5181600" y="3479800"/>
              <a:ext cx="3733800" cy="304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flipH="1">
              <a:off x="5181600" y="2816178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57"/>
            <p:cNvGrpSpPr/>
            <p:nvPr/>
          </p:nvGrpSpPr>
          <p:grpSpPr>
            <a:xfrm>
              <a:off x="5317140" y="2881122"/>
              <a:ext cx="2192310" cy="610125"/>
              <a:chOff x="6123147" y="4190475"/>
              <a:chExt cx="2192310" cy="610125"/>
            </a:xfrm>
          </p:grpSpPr>
          <p:grpSp>
            <p:nvGrpSpPr>
              <p:cNvPr id="1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5" name="Rectangle 24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3" name="Rectangle 2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" name="Rectangle 7"/>
            <p:cNvSpPr/>
            <p:nvPr/>
          </p:nvSpPr>
          <p:spPr>
            <a:xfrm flipH="1">
              <a:off x="7543800" y="2829057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00600" y="2445909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6858000" y="3615741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616700" y="3728251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Extension </a:t>
              </a:r>
              <a:r>
                <a:rPr lang="en-US" i="1" dirty="0" smtClean="0"/>
                <a:t>x</a:t>
              </a:r>
              <a:endParaRPr lang="en-US" i="1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471630" y="2362200"/>
            <a:ext cx="1181100" cy="317500"/>
          </p:xfrm>
          <a:graphic>
            <a:graphicData uri="http://schemas.openxmlformats.org/presentationml/2006/ole">
              <p:oleObj spid="_x0000_s26626" name="Equation" r:id="rId4" imgW="1180800" imgH="317160" progId="Equation.DSMT4">
                <p:embed/>
              </p:oleObj>
            </a:graphicData>
          </a:graphic>
        </p:graphicFrame>
        <p:cxnSp>
          <p:nvCxnSpPr>
            <p:cNvPr id="13" name="Straight Arrow Connector 12"/>
            <p:cNvCxnSpPr>
              <a:stCxn id="8" idx="0"/>
            </p:cNvCxnSpPr>
            <p:nvPr/>
          </p:nvCxnSpPr>
          <p:spPr>
            <a:xfrm rot="16200000" flipV="1">
              <a:off x="6991350" y="2238507"/>
              <a:ext cx="1588" cy="1181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7620000" y="2743200"/>
              <a:ext cx="762000" cy="762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5100" y="29591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002060"/>
                  </a:solidFill>
                </a:rPr>
                <a:t>m</a:t>
              </a:r>
              <a:endParaRPr lang="en-US" i="1" dirty="0">
                <a:solidFill>
                  <a:srgbClr val="002060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7924800" y="2667000"/>
              <a:ext cx="609600" cy="1588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8013700" y="233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v</a:t>
              </a:r>
              <a:endParaRPr lang="en-US" i="1" dirty="0"/>
            </a:p>
          </p:txBody>
        </p:sp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800100" y="5029200"/>
          <a:ext cx="3187700" cy="596900"/>
        </p:xfrm>
        <a:graphic>
          <a:graphicData uri="http://schemas.openxmlformats.org/presentationml/2006/ole">
            <p:oleObj spid="_x0000_s26627" name="Equation" r:id="rId5" imgW="3187440" imgH="596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Conservative and </a:t>
            </a:r>
            <a:r>
              <a:rPr lang="en-US" dirty="0" err="1" smtClean="0">
                <a:solidFill>
                  <a:srgbClr val="FFFF00"/>
                </a:solidFill>
              </a:rPr>
              <a:t>Nonconservative</a:t>
            </a:r>
            <a:r>
              <a:rPr lang="en-US" dirty="0" smtClean="0">
                <a:solidFill>
                  <a:srgbClr val="FFFF00"/>
                </a:solidFill>
              </a:rPr>
              <a:t> Forces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Gravity and the spring are examples of </a:t>
            </a:r>
            <a:r>
              <a:rPr lang="en-US" dirty="0" smtClean="0">
                <a:solidFill>
                  <a:srgbClr val="FFFF00"/>
                </a:solidFill>
              </a:rPr>
              <a:t>conservative</a:t>
            </a:r>
            <a:r>
              <a:rPr lang="en-US" dirty="0" smtClean="0"/>
              <a:t> forces: if work is done against them, they store it all as potential energy, and it can be used later.  Total mechanical energy is conserved.</a:t>
            </a:r>
          </a:p>
          <a:p>
            <a:r>
              <a:rPr lang="en-US" dirty="0" smtClean="0"/>
              <a:t>Friction is </a:t>
            </a:r>
            <a:r>
              <a:rPr lang="en-US" dirty="0" smtClean="0">
                <a:solidFill>
                  <a:srgbClr val="FFFF00"/>
                </a:solidFill>
              </a:rPr>
              <a:t>not</a:t>
            </a:r>
            <a:r>
              <a:rPr lang="en-US" dirty="0" smtClean="0"/>
              <a:t> a conservative force: work done against friction generates heat, it does not conserve the mechanical energy, little of which can be recovered.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3770</TotalTime>
  <Words>929</Words>
  <Application>Microsoft Office PowerPoint</Application>
  <PresentationFormat>On-screen Show (4:3)</PresentationFormat>
  <Paragraphs>113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Kinetic Energy and Energy Conservation</vt:lpstr>
      <vt:lpstr>Moving Things Have Energy</vt:lpstr>
      <vt:lpstr>How Much Work Does the Moving Weight Do?</vt:lpstr>
      <vt:lpstr>Where Did the Weight’s Energy Come From?</vt:lpstr>
      <vt:lpstr>A Small Kinetic Energy Change</vt:lpstr>
      <vt:lpstr>Energy Balance for a Projectile</vt:lpstr>
      <vt:lpstr>Conservation of Mechanical Energy</vt:lpstr>
      <vt:lpstr>Springs Conserve Energy, Too</vt:lpstr>
      <vt:lpstr>Conservative and Nonconservative Forces</vt:lpstr>
      <vt:lpstr>Different Paths for a Conservative Force</vt:lpstr>
      <vt:lpstr>Potential Energy in a Conservative Field</vt:lpstr>
      <vt:lpstr>Potential Energy Determines Force</vt:lpstr>
      <vt:lpstr>More on Potential Energy and Force</vt:lpstr>
      <vt:lpstr>Potential Energy and Force for a Spring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</dc:creator>
  <cp:lastModifiedBy>Michael Fowler</cp:lastModifiedBy>
  <cp:revision>31</cp:revision>
  <dcterms:created xsi:type="dcterms:W3CDTF">2010-02-19T20:33:34Z</dcterms:created>
  <dcterms:modified xsi:type="dcterms:W3CDTF">2010-06-17T20:45:30Z</dcterms:modified>
</cp:coreProperties>
</file>