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7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2" r:id="rId13"/>
    <p:sldId id="274" r:id="rId14"/>
    <p:sldId id="275" r:id="rId15"/>
    <p:sldId id="276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8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2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19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3.wmf"/><Relationship Id="rId1" Type="http://schemas.openxmlformats.org/officeDocument/2006/relationships/image" Target="../media/image12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19.wmf"/><Relationship Id="rId7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image" Target="../media/image12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CC1C-2962-4BAF-8911-61D98EF55ED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07196-C7AA-4AF2-B41D-3D8719F12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AFB29-12EF-4AAB-9BA5-AF792EF9DC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Circular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519446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 UVa.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the acceleration of a pendulum at the furthest point of its swing?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Downwards.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In the direction it’s about to move.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No acceleration at this point.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the acceleration of a pendulum at the furthest point of its swing?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Downwards.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In the direction it’s about to move.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No acceleration at this point.</a:t>
            </a:r>
          </a:p>
          <a:p>
            <a:pPr marL="609600" indent="-609600" eaLnBrk="1" hangingPunct="1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Consider how the velocity changes from the instant the pendulum is at rest until a very short time later. (Or, from a slightly </a:t>
            </a:r>
            <a:r>
              <a:rPr lang="en-US" sz="2800" i="1" dirty="0" smtClean="0">
                <a:solidFill>
                  <a:srgbClr val="FFFF00"/>
                </a:solidFill>
              </a:rPr>
              <a:t>earlier</a:t>
            </a:r>
            <a:r>
              <a:rPr lang="en-US" sz="2800" dirty="0" smtClean="0">
                <a:solidFill>
                  <a:srgbClr val="FFFF00"/>
                </a:solidFill>
              </a:rPr>
              <a:t> time, but watch the sign.)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7086600" y="3886200"/>
            <a:ext cx="1447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5438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acceleration of a pendulum at the </a:t>
            </a:r>
            <a:r>
              <a:rPr lang="en-US" sz="3200" dirty="0" smtClean="0">
                <a:solidFill>
                  <a:srgbClr val="FFFF00"/>
                </a:solidFill>
              </a:rPr>
              <a:t>midpoint</a:t>
            </a:r>
            <a:r>
              <a:rPr lang="en-US" sz="3200" dirty="0" smtClean="0"/>
              <a:t> of its swing?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Downwards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Upwards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Horizontal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No acceleration at this point.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5438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acceleration of a pendulum at the </a:t>
            </a:r>
            <a:r>
              <a:rPr lang="en-US" sz="3200" dirty="0" smtClean="0">
                <a:solidFill>
                  <a:srgbClr val="FFFF00"/>
                </a:solidFill>
              </a:rPr>
              <a:t>midpoint</a:t>
            </a:r>
            <a:r>
              <a:rPr lang="en-US" sz="3200" dirty="0" smtClean="0"/>
              <a:t> of its swing?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Downwards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Upwards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Horizontal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No acceleration at this point.</a:t>
            </a:r>
          </a:p>
          <a:p>
            <a:pPr marL="609600" indent="-609600" eaLnBrk="1" hangingPunct="1">
              <a:buNone/>
            </a:pPr>
            <a:r>
              <a:rPr lang="en-US" sz="2800" dirty="0" smtClean="0"/>
              <a:t>    The pendulum is not picking up or losing speed at this point, so this is just circular motion.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895600" y="3810000"/>
            <a:ext cx="1752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5438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acceleration of a pendulum </a:t>
            </a:r>
            <a:r>
              <a:rPr lang="en-US" sz="3200" dirty="0" smtClean="0">
                <a:solidFill>
                  <a:srgbClr val="FFFF00"/>
                </a:solidFill>
              </a:rPr>
              <a:t>halfway down </a:t>
            </a:r>
            <a:r>
              <a:rPr lang="en-US" sz="3200" dirty="0" smtClean="0"/>
              <a:t>from the furthest point towards the </a:t>
            </a:r>
            <a:r>
              <a:rPr lang="en-US" sz="3200" dirty="0" smtClean="0">
                <a:solidFill>
                  <a:schemeClr val="bg1"/>
                </a:solidFill>
              </a:rPr>
              <a:t>midpoint</a:t>
            </a:r>
            <a:r>
              <a:rPr lang="en-US" sz="3200" dirty="0" smtClean="0"/>
              <a:t> of its swing?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382000" cy="30781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Downwards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Upwards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Along the path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At some angle to the path, pointing above the path.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At some angle to the path, pointing below the path.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Nonuniform</a:t>
            </a:r>
            <a:r>
              <a:rPr lang="en-US" dirty="0" smtClean="0">
                <a:solidFill>
                  <a:srgbClr val="FFFF00"/>
                </a:solidFill>
              </a:rPr>
              <a:t> Circular Motion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swinging pendulum is an example of </a:t>
            </a:r>
            <a:r>
              <a:rPr lang="en-US" dirty="0" err="1" smtClean="0">
                <a:solidFill>
                  <a:srgbClr val="FFFF00"/>
                </a:solidFill>
              </a:rPr>
              <a:t>nonuniform</a:t>
            </a:r>
            <a:r>
              <a:rPr lang="en-US" dirty="0" smtClean="0"/>
              <a:t> circular motion, as is a car picking up speed on a curve.</a:t>
            </a:r>
          </a:p>
          <a:p>
            <a:r>
              <a:rPr lang="en-US" dirty="0" smtClean="0"/>
              <a:t>Remember </a:t>
            </a:r>
            <a:r>
              <a:rPr lang="en-US" dirty="0" smtClean="0">
                <a:solidFill>
                  <a:srgbClr val="FFFF00"/>
                </a:solidFill>
              </a:rPr>
              <a:t>acceleration is a vector</a:t>
            </a:r>
            <a:r>
              <a:rPr lang="en-US" dirty="0" smtClean="0"/>
              <a:t>: it has a component in the direction of motion (called the </a:t>
            </a:r>
            <a:r>
              <a:rPr lang="en-US" dirty="0" smtClean="0">
                <a:solidFill>
                  <a:srgbClr val="FFFF00"/>
                </a:solidFill>
              </a:rPr>
              <a:t>tangential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component</a:t>
            </a:r>
            <a:r>
              <a:rPr lang="en-US" dirty="0" smtClean="0"/>
              <a:t>) equal to the rate of change of velocity in that direction—the car’s acceleration along the road,  </a:t>
            </a:r>
            <a:r>
              <a:rPr lang="en-US" i="1" dirty="0" err="1" smtClean="0"/>
              <a:t>dv</a:t>
            </a:r>
            <a:r>
              <a:rPr lang="en-US" dirty="0" smtClean="0"/>
              <a:t>/</a:t>
            </a:r>
            <a:r>
              <a:rPr lang="en-US" i="1" dirty="0" err="1" smtClean="0"/>
              <a:t>dt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also has the usual </a:t>
            </a:r>
            <a:r>
              <a:rPr lang="en-US" i="1" dirty="0" smtClean="0"/>
              <a:t>v</a:t>
            </a:r>
            <a:r>
              <a:rPr lang="en-US" baseline="30000" dirty="0" smtClean="0"/>
              <a:t>2</a:t>
            </a:r>
            <a:r>
              <a:rPr lang="en-US" i="1" dirty="0" smtClean="0"/>
              <a:t>/r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centripetal component </a:t>
            </a:r>
            <a:r>
              <a:rPr lang="en-US" dirty="0" smtClean="0"/>
              <a:t>towards the center of the curve.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Drag Forces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two kinds of drag forces: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Viscous drag</a:t>
            </a:r>
            <a:r>
              <a:rPr lang="en-US" dirty="0" smtClean="0"/>
              <a:t>, as in pushing something through molasses. This drag force is </a:t>
            </a:r>
            <a:r>
              <a:rPr lang="en-US" dirty="0" smtClean="0">
                <a:solidFill>
                  <a:srgbClr val="FFFF00"/>
                </a:solidFill>
              </a:rPr>
              <a:t>linear in </a:t>
            </a:r>
            <a:r>
              <a:rPr lang="en-US" i="1" dirty="0" smtClean="0">
                <a:solidFill>
                  <a:srgbClr val="FFFF00"/>
                </a:solidFill>
              </a:rPr>
              <a:t>v</a:t>
            </a:r>
            <a:r>
              <a:rPr lang="en-US" dirty="0" smtClean="0"/>
              <a:t>. It’s relevant for tiny particles in air and water, and small bubbles in molasses, etc.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Inertial drag</a:t>
            </a:r>
            <a:r>
              <a:rPr lang="en-US" dirty="0" smtClean="0"/>
              <a:t>:  the effort involved in shoving air or water out of the way as you move through it. This is </a:t>
            </a:r>
            <a:r>
              <a:rPr lang="en-US" dirty="0" smtClean="0">
                <a:solidFill>
                  <a:srgbClr val="FFFF00"/>
                </a:solidFill>
              </a:rPr>
              <a:t>proportional to </a:t>
            </a:r>
            <a:r>
              <a:rPr lang="en-US" i="1" dirty="0" smtClean="0">
                <a:solidFill>
                  <a:srgbClr val="FFFF00"/>
                </a:solidFill>
              </a:rPr>
              <a:t>v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, and this is the usual drag for cars, boats, etc.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Terminal velocity</a:t>
            </a:r>
            <a:r>
              <a:rPr lang="en-US" dirty="0" smtClean="0"/>
              <a:t>:  for a falling object, the speed at which the drag force equals </a:t>
            </a:r>
            <a:r>
              <a:rPr lang="en-US" i="1" dirty="0" smtClean="0"/>
              <a:t>mg</a:t>
            </a:r>
            <a:r>
              <a:rPr lang="en-US" dirty="0" smtClean="0"/>
              <a:t>, so no </a:t>
            </a:r>
            <a:r>
              <a:rPr lang="en-US" i="1" dirty="0" smtClean="0"/>
              <a:t>net</a:t>
            </a:r>
            <a:r>
              <a:rPr lang="en-US" dirty="0" smtClean="0"/>
              <a:t> force acts, the object falls at constant speed.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Conical Pendulum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953000"/>
          </a:xfrm>
        </p:spPr>
        <p:txBody>
          <a:bodyPr/>
          <a:lstStyle/>
          <a:p>
            <a:r>
              <a:rPr lang="en-US" dirty="0" smtClean="0"/>
              <a:t>A mass moving </a:t>
            </a:r>
            <a:r>
              <a:rPr lang="en-US" dirty="0" smtClean="0">
                <a:solidFill>
                  <a:srgbClr val="FFFF00"/>
                </a:solidFill>
              </a:rPr>
              <a:t>in a horizontal circle</a:t>
            </a:r>
            <a:r>
              <a:rPr lang="en-US" dirty="0" smtClean="0"/>
              <a:t>, suspended by a string or rod from a fixed point above.  </a:t>
            </a:r>
          </a:p>
          <a:p>
            <a:r>
              <a:rPr lang="en-US" dirty="0" smtClean="0"/>
              <a:t>If the tension in the string or rod is </a:t>
            </a:r>
            <a:r>
              <a:rPr lang="en-US" i="1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, and the string is </a:t>
            </a:r>
            <a:r>
              <a:rPr lang="el-GR" dirty="0" smtClean="0">
                <a:solidFill>
                  <a:srgbClr val="FFFF00"/>
                </a:solidFill>
              </a:rPr>
              <a:t>θ</a:t>
            </a:r>
            <a:r>
              <a:rPr lang="en-US" dirty="0" smtClean="0"/>
              <a:t> degrees from the vertical,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58840" y="4818898"/>
          <a:ext cx="2679700" cy="1790700"/>
        </p:xfrm>
        <a:graphic>
          <a:graphicData uri="http://schemas.openxmlformats.org/presentationml/2006/ole">
            <p:oleObj spid="_x0000_s1027" name="Equation" r:id="rId4" imgW="2679480" imgH="179064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715000" y="2133600"/>
            <a:ext cx="25908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3858904"/>
            <a:ext cx="2133600" cy="381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93552" y="390212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cxnSp>
        <p:nvCxnSpPr>
          <p:cNvPr id="13" name="Straight Connector 12"/>
          <p:cNvCxnSpPr>
            <a:endCxn id="8" idx="2"/>
          </p:cNvCxnSpPr>
          <p:nvPr/>
        </p:nvCxnSpPr>
        <p:spPr>
          <a:xfrm rot="5400000" flipH="1" flipV="1">
            <a:off x="5740021" y="2660177"/>
            <a:ext cx="1644555" cy="896203"/>
          </a:xfrm>
          <a:prstGeom prst="line">
            <a:avLst/>
          </a:prstGeom>
          <a:ln w="254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 rot="5400000">
            <a:off x="5334000" y="3962400"/>
            <a:ext cx="3352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100000" flipH="1" flipV="1">
            <a:off x="5937912" y="3187458"/>
            <a:ext cx="854120" cy="5834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4340000" flipH="1" flipV="1">
            <a:off x="5692411" y="4437478"/>
            <a:ext cx="761999" cy="4288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56200" y="311624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17112" y="432406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mg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925" y="271462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sym typeface="Symbol"/>
              </a:rPr>
              <a:t>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		for the Conical Pendulum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953000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>Notice how </a:t>
            </a:r>
            <a:r>
              <a:rPr lang="en-US" dirty="0" smtClean="0">
                <a:solidFill>
                  <a:srgbClr val="FFFF00"/>
                </a:solidFill>
              </a:rPr>
              <a:t>vector addition </a:t>
            </a:r>
            <a:r>
              <a:rPr lang="en-US" dirty="0" smtClean="0"/>
              <a:t>gives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2133600"/>
            <a:ext cx="25908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3858904"/>
            <a:ext cx="2133600" cy="381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93552" y="390212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cxnSp>
        <p:nvCxnSpPr>
          <p:cNvPr id="13" name="Straight Connector 12"/>
          <p:cNvCxnSpPr>
            <a:endCxn id="8" idx="2"/>
          </p:cNvCxnSpPr>
          <p:nvPr/>
        </p:nvCxnSpPr>
        <p:spPr>
          <a:xfrm rot="5400000" flipH="1" flipV="1">
            <a:off x="5740021" y="2660177"/>
            <a:ext cx="1644555" cy="896203"/>
          </a:xfrm>
          <a:prstGeom prst="line">
            <a:avLst/>
          </a:prstGeom>
          <a:ln w="254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 rot="5400000">
            <a:off x="5334000" y="3962400"/>
            <a:ext cx="3352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100000" flipH="1" flipV="1">
            <a:off x="5937912" y="3187458"/>
            <a:ext cx="854120" cy="5834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4340000" flipH="1" flipV="1">
            <a:off x="5692411" y="4437478"/>
            <a:ext cx="761999" cy="4288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56200" y="311624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17112" y="432406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mg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925" y="271462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sym typeface="Symbol"/>
              </a:rPr>
              <a:t></a:t>
            </a:r>
            <a:endParaRPr lang="en-US" sz="2400" i="1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>
            <a:stCxn id="10" idx="6"/>
          </p:cNvCxnSpPr>
          <p:nvPr/>
        </p:nvCxnSpPr>
        <p:spPr>
          <a:xfrm flipV="1">
            <a:off x="6198352" y="4038600"/>
            <a:ext cx="507248" cy="1592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0" y="3962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ma</a:t>
            </a:r>
            <a:endParaRPr lang="en-US" sz="2400" i="1" dirty="0">
              <a:solidFill>
                <a:srgbClr val="FFFF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56312" y="486768"/>
          <a:ext cx="1688473" cy="601640"/>
        </p:xfrm>
        <a:graphic>
          <a:graphicData uri="http://schemas.openxmlformats.org/presentationml/2006/ole">
            <p:oleObj spid="_x0000_s41987" name="Equation" r:id="rId4" imgW="1104840" imgH="39348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354138" y="2590800"/>
          <a:ext cx="2476500" cy="469900"/>
        </p:xfrm>
        <a:graphic>
          <a:graphicData uri="http://schemas.openxmlformats.org/presentationml/2006/ole">
            <p:oleObj spid="_x0000_s41988" name="Equation" r:id="rId5" imgW="2476440" imgH="469800" progId="Equation.DSMT4">
              <p:embed/>
            </p:oleObj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684359" y="3837296"/>
            <a:ext cx="1420949" cy="1483056"/>
            <a:chOff x="1752599" y="3810000"/>
            <a:chExt cx="1420949" cy="1483056"/>
          </a:xfrm>
        </p:grpSpPr>
        <p:cxnSp>
          <p:nvCxnSpPr>
            <p:cNvPr id="27" name="Straight Arrow Connector 26"/>
            <p:cNvCxnSpPr/>
            <p:nvPr/>
          </p:nvCxnSpPr>
          <p:spPr>
            <a:xfrm rot="14340000" flipH="1" flipV="1">
              <a:off x="1502273" y="4214504"/>
              <a:ext cx="1287231" cy="78657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100000" flipH="1" flipV="1">
              <a:off x="1917028" y="4036536"/>
              <a:ext cx="1442849" cy="10701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20000" flipV="1">
              <a:off x="2149953" y="3810000"/>
              <a:ext cx="930421" cy="26893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524000" y="4343400"/>
          <a:ext cx="495300" cy="393700"/>
        </p:xfrm>
        <a:graphic>
          <a:graphicData uri="http://schemas.openxmlformats.org/presentationml/2006/ole">
            <p:oleObj spid="_x0000_s41989" name="Equation" r:id="rId6" imgW="495000" imgH="39348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237096" y="3491552"/>
          <a:ext cx="482600" cy="317500"/>
        </p:xfrm>
        <a:graphic>
          <a:graphicData uri="http://schemas.openxmlformats.org/presentationml/2006/ole">
            <p:oleObj spid="_x0000_s41990" name="Equation" r:id="rId7" imgW="482400" imgH="31716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667000" y="4419600"/>
          <a:ext cx="254000" cy="381000"/>
        </p:xfrm>
        <a:graphic>
          <a:graphicData uri="http://schemas.openxmlformats.org/presentationml/2006/ole">
            <p:oleObj spid="_x0000_s41991" name="Equation" r:id="rId8" imgW="25380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Conical Pendulum as Control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early steam engine: </a:t>
            </a:r>
            <a:r>
              <a:rPr lang="en-US" dirty="0" smtClean="0"/>
              <a:t>as the conical pendulum rotates faster, driven by the engine, the masses rise and the levers cut back the steam supply.</a:t>
            </a:r>
          </a:p>
          <a:p>
            <a:r>
              <a:rPr lang="en-US" dirty="0" smtClean="0"/>
              <a:t>It can be </a:t>
            </a:r>
            <a:r>
              <a:rPr lang="en-US" dirty="0" smtClean="0">
                <a:solidFill>
                  <a:srgbClr val="FFFF00"/>
                </a:solidFill>
              </a:rPr>
              <a:t>preset</a:t>
            </a:r>
            <a:r>
              <a:rPr lang="en-US" dirty="0" smtClean="0"/>
              <a:t> to keep the engine within a given speed range.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80381"/>
            <a:ext cx="32766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>
                <a:solidFill>
                  <a:srgbClr val="FFFF00"/>
                </a:solidFill>
              </a:rPr>
              <a:t> on Flat Circular Road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832" y="1600200"/>
            <a:ext cx="4038600" cy="4953000"/>
          </a:xfrm>
        </p:spPr>
        <p:txBody>
          <a:bodyPr/>
          <a:lstStyle/>
          <a:p>
            <a:r>
              <a:rPr lang="en-US" dirty="0" smtClean="0"/>
              <a:t>For steady speed </a:t>
            </a:r>
            <a:r>
              <a:rPr lang="en-US" i="1" dirty="0" smtClean="0"/>
              <a:t>v</a:t>
            </a:r>
            <a:r>
              <a:rPr lang="en-US" dirty="0" smtClean="0"/>
              <a:t> on a road of radius </a:t>
            </a:r>
            <a:r>
              <a:rPr lang="en-US" i="1" dirty="0" smtClean="0"/>
              <a:t>r</a:t>
            </a:r>
            <a:r>
              <a:rPr lang="en-US" dirty="0" smtClean="0"/>
              <a:t>, there must be a </a:t>
            </a:r>
            <a:r>
              <a:rPr lang="en-US" dirty="0" smtClean="0">
                <a:solidFill>
                  <a:srgbClr val="FFFF00"/>
                </a:solidFill>
              </a:rPr>
              <a:t>centripetal force</a:t>
            </a:r>
            <a:r>
              <a:rPr lang="en-US" dirty="0" smtClean="0"/>
              <a:t> </a:t>
            </a:r>
            <a:r>
              <a:rPr lang="en-US" i="1" dirty="0" smtClean="0"/>
              <a:t>mv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i="1" dirty="0" smtClean="0"/>
              <a:t>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FFFF00"/>
                </a:solidFill>
              </a:rPr>
              <a:t>provided by friction </a:t>
            </a:r>
            <a:r>
              <a:rPr lang="en-US" dirty="0" smtClean="0"/>
              <a:t>between the tires and the road</a:t>
            </a:r>
            <a:r>
              <a:rPr lang="en-US" dirty="0" smtClean="0">
                <a:solidFill>
                  <a:srgbClr val="FFFF00"/>
                </a:solidFill>
              </a:rPr>
              <a:t>:       at maximum nonskid speed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15808" y="1447800"/>
            <a:ext cx="3407392" cy="3352800"/>
            <a:chOff x="4974608" y="1447800"/>
            <a:chExt cx="3407392" cy="3352800"/>
          </a:xfrm>
        </p:grpSpPr>
        <p:sp>
          <p:nvSpPr>
            <p:cNvPr id="5" name="Oval 4"/>
            <p:cNvSpPr/>
            <p:nvPr/>
          </p:nvSpPr>
          <p:spPr>
            <a:xfrm>
              <a:off x="5029200" y="1447800"/>
              <a:ext cx="3352800" cy="3352800"/>
            </a:xfrm>
            <a:prstGeom prst="ellipse">
              <a:avLst/>
            </a:prstGeom>
            <a:noFill/>
            <a:ln w="2063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4608" y="2971800"/>
              <a:ext cx="1524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508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257800" y="3151496"/>
              <a:ext cx="11430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5441950" y="2546350"/>
            <a:ext cx="1689100" cy="469900"/>
          </p:xfrm>
          <a:graphic>
            <a:graphicData uri="http://schemas.openxmlformats.org/presentationml/2006/ole">
              <p:oleObj spid="_x0000_s27650" name="Equation" r:id="rId4" imgW="1688760" imgH="469800" progId="Equation.DSMT4">
                <p:embed/>
              </p:oleObj>
            </a:graphicData>
          </a:graphic>
        </p:graphicFrame>
      </p:grpSp>
      <p:sp>
        <p:nvSpPr>
          <p:cNvPr id="13" name="Rectangle 12"/>
          <p:cNvSpPr/>
          <p:nvPr/>
        </p:nvSpPr>
        <p:spPr>
          <a:xfrm rot="5400000" flipV="1">
            <a:off x="5214012" y="6196652"/>
            <a:ext cx="152400" cy="76200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 flipV="1">
            <a:off x="5469908" y="6188692"/>
            <a:ext cx="152400" cy="76200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6047096"/>
            <a:ext cx="4572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576549" y="5431809"/>
            <a:ext cx="17196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80712" y="6282068"/>
            <a:ext cx="936803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478440" y="5130424"/>
          <a:ext cx="330200" cy="393700"/>
        </p:xfrm>
        <a:graphic>
          <a:graphicData uri="http://schemas.openxmlformats.org/presentationml/2006/ole">
            <p:oleObj spid="_x0000_s27651" name="Equation" r:id="rId5" imgW="330120" imgH="39348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12808" y="5761632"/>
          <a:ext cx="381000" cy="482600"/>
        </p:xfrm>
        <a:graphic>
          <a:graphicData uri="http://schemas.openxmlformats.org/presentationml/2006/ole">
            <p:oleObj spid="_x0000_s27652" name="Equation" r:id="rId6" imgW="380880" imgH="48240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32176" y="5715000"/>
          <a:ext cx="3822700" cy="469900"/>
        </p:xfrm>
        <a:graphic>
          <a:graphicData uri="http://schemas.openxmlformats.org/presentationml/2006/ole">
            <p:oleObj spid="_x0000_s27653" name="Equation" r:id="rId7" imgW="3822480" imgH="469800" progId="Equation.DSMT4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227456" y="5603544"/>
            <a:ext cx="42672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19048" y="6310952"/>
            <a:ext cx="60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05800" y="6324600"/>
            <a:ext cx="60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763904" y="6373504"/>
            <a:ext cx="2514600" cy="228600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Total Road Force on Car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34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actual force          on the car from the road is the </a:t>
            </a:r>
            <a:r>
              <a:rPr lang="en-US" dirty="0" smtClean="0">
                <a:solidFill>
                  <a:srgbClr val="FFFF00"/>
                </a:solidFill>
              </a:rPr>
              <a:t>vector sum </a:t>
            </a:r>
            <a:r>
              <a:rPr lang="en-US" dirty="0" smtClean="0"/>
              <a:t>of the normal force and the frictional force.</a:t>
            </a:r>
          </a:p>
          <a:p>
            <a:r>
              <a:rPr lang="en-US" dirty="0" smtClean="0"/>
              <a:t>Notice the forces on the car have </a:t>
            </a:r>
            <a:r>
              <a:rPr lang="en-US" dirty="0" smtClean="0">
                <a:solidFill>
                  <a:srgbClr val="FFFF00"/>
                </a:solidFill>
              </a:rPr>
              <a:t>the same configuration as the conical pendulum</a:t>
            </a:r>
            <a:r>
              <a:rPr lang="en-US" dirty="0" smtClean="0"/>
              <a:t>!</a:t>
            </a:r>
          </a:p>
          <a:p>
            <a:r>
              <a:rPr lang="en-US" dirty="0" smtClean="0"/>
              <a:t>At maximum nonskid speed,         is at an angle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843520" y="1754872"/>
            <a:ext cx="2970280" cy="4003346"/>
            <a:chOff x="5843520" y="1754872"/>
            <a:chExt cx="2970280" cy="4003346"/>
          </a:xfrm>
        </p:grpSpPr>
        <p:sp>
          <p:nvSpPr>
            <p:cNvPr id="9" name="Rectangle 8"/>
            <p:cNvSpPr/>
            <p:nvPr/>
          </p:nvSpPr>
          <p:spPr>
            <a:xfrm>
              <a:off x="5843520" y="3894160"/>
              <a:ext cx="838200" cy="1524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 flipV="1">
              <a:off x="6052212" y="3757458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5400000" flipV="1">
              <a:off x="6308108" y="3749498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3607902"/>
              <a:ext cx="4572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508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5236985" y="4745215"/>
              <a:ext cx="202441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741779" y="2263765"/>
              <a:ext cx="1937874" cy="9200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318250" y="4648200"/>
            <a:ext cx="495300" cy="393700"/>
          </p:xfrm>
          <a:graphic>
            <a:graphicData uri="http://schemas.openxmlformats.org/presentationml/2006/ole">
              <p:oleObj spid="_x0000_s28674" name="Equation" r:id="rId4" imgW="495000" imgH="393480" progId="Equation.DSMT4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6858000" y="2336800"/>
            <a:ext cx="1955800" cy="482600"/>
          </p:xfrm>
          <a:graphic>
            <a:graphicData uri="http://schemas.openxmlformats.org/presentationml/2006/ole">
              <p:oleObj spid="_x0000_s28675" name="Equation" r:id="rId5" imgW="1955520" imgH="482400" progId="Equation.DSMT4">
                <p:embed/>
              </p:oleObj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01668" y="5902656"/>
          <a:ext cx="3644900" cy="431800"/>
        </p:xfrm>
        <a:graphic>
          <a:graphicData uri="http://schemas.openxmlformats.org/presentationml/2006/ole">
            <p:oleObj spid="_x0000_s28676" name="Equation" r:id="rId6" imgW="3644640" imgH="431640" progId="Equation.DSMT4">
              <p:embed/>
            </p:oleObj>
          </a:graphicData>
        </a:graphic>
      </p:graphicFrame>
      <p:cxnSp>
        <p:nvCxnSpPr>
          <p:cNvPr id="20" name="Straight Connector 19"/>
          <p:cNvCxnSpPr>
            <a:stCxn id="12" idx="0"/>
          </p:cNvCxnSpPr>
          <p:nvPr/>
        </p:nvCxnSpPr>
        <p:spPr>
          <a:xfrm rot="5400000" flipH="1" flipV="1">
            <a:off x="5320749" y="2680251"/>
            <a:ext cx="185530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258632" y="2583984"/>
          <a:ext cx="355600" cy="431800"/>
        </p:xfrm>
        <a:graphic>
          <a:graphicData uri="http://schemas.openxmlformats.org/presentationml/2006/ole">
            <p:oleObj spid="_x0000_s28677" name="Equation" r:id="rId7" imgW="355320" imgH="43164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303896" y="1390936"/>
          <a:ext cx="609600" cy="482600"/>
        </p:xfrm>
        <a:graphic>
          <a:graphicData uri="http://schemas.openxmlformats.org/presentationml/2006/ole">
            <p:oleObj spid="_x0000_s28678" name="Equation" r:id="rId8" imgW="609480" imgH="48240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869744" y="5873088"/>
          <a:ext cx="609600" cy="482600"/>
        </p:xfrm>
        <a:graphic>
          <a:graphicData uri="http://schemas.openxmlformats.org/presentationml/2006/ole">
            <p:oleObj spid="_x0000_s28681" name="Equation" r:id="rId9" imgW="609480" imgH="482400" progId="Equation.DSMT4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5113360" y="5840104"/>
            <a:ext cx="3116240" cy="6096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Banked Road: Sheet of 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The </a:t>
            </a:r>
            <a:r>
              <a:rPr lang="en-US" sz="3000" b="1" dirty="0" smtClean="0"/>
              <a:t>normal force </a:t>
            </a:r>
            <a:r>
              <a:rPr lang="en-US" sz="3000" dirty="0" smtClean="0"/>
              <a:t>is </a:t>
            </a:r>
            <a:r>
              <a:rPr lang="en-US" sz="3000" dirty="0" smtClean="0">
                <a:solidFill>
                  <a:srgbClr val="FFFF00"/>
                </a:solidFill>
              </a:rPr>
              <a:t>always </a:t>
            </a:r>
            <a:r>
              <a:rPr lang="en-US" sz="3000" b="1" dirty="0" smtClean="0">
                <a:solidFill>
                  <a:srgbClr val="FFFF00"/>
                </a:solidFill>
              </a:rPr>
              <a:t>perpendicular</a:t>
            </a:r>
            <a:r>
              <a:rPr lang="en-US" sz="3000" dirty="0" smtClean="0">
                <a:solidFill>
                  <a:srgbClr val="FFFF00"/>
                </a:solidFill>
              </a:rPr>
              <a:t> to the road surface.</a:t>
            </a:r>
          </a:p>
          <a:p>
            <a:r>
              <a:rPr lang="en-US" sz="3000" dirty="0" smtClean="0"/>
              <a:t>  Banking a curved road turns      inward to provide a centripetal force even at </a:t>
            </a:r>
            <a:r>
              <a:rPr lang="en-US" sz="3000" dirty="0" smtClean="0">
                <a:solidFill>
                  <a:srgbClr val="FFFF00"/>
                </a:solidFill>
              </a:rPr>
              <a:t>zero</a:t>
            </a:r>
            <a:r>
              <a:rPr lang="en-US" sz="3000" dirty="0" smtClean="0"/>
              <a:t> friction</a:t>
            </a:r>
            <a:r>
              <a:rPr lang="en-US" sz="3000" dirty="0" smtClean="0">
                <a:solidFill>
                  <a:schemeClr val="bg1"/>
                </a:solidFill>
              </a:rPr>
              <a:t>—</a:t>
            </a:r>
            <a:r>
              <a:rPr lang="en-US" sz="3000" dirty="0" smtClean="0">
                <a:solidFill>
                  <a:srgbClr val="FFFF00"/>
                </a:solidFill>
              </a:rPr>
              <a:t>but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only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for the </a:t>
            </a:r>
            <a:r>
              <a:rPr lang="en-US" sz="3000" i="1" dirty="0" smtClean="0">
                <a:solidFill>
                  <a:srgbClr val="FFFF00"/>
                </a:solidFill>
              </a:rPr>
              <a:t>right speed</a:t>
            </a:r>
            <a:r>
              <a:rPr lang="en-US" sz="3000" dirty="0" smtClean="0"/>
              <a:t>! </a:t>
            </a:r>
          </a:p>
          <a:p>
            <a:endParaRPr lang="en-US" sz="3000" dirty="0" smtClean="0">
              <a:solidFill>
                <a:srgbClr val="FFFF00"/>
              </a:solidFill>
            </a:endParaRPr>
          </a:p>
          <a:p>
            <a:endParaRPr lang="en-US" sz="3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3000" dirty="0" smtClean="0">
              <a:solidFill>
                <a:srgbClr val="FFFF00"/>
              </a:solidFill>
            </a:endParaRPr>
          </a:p>
          <a:p>
            <a:r>
              <a:rPr lang="en-US" sz="3000" dirty="0" smtClean="0">
                <a:solidFill>
                  <a:srgbClr val="FFFF00"/>
                </a:solidFill>
              </a:rPr>
              <a:t>So  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029200" y="1549464"/>
            <a:ext cx="3088944" cy="4208754"/>
            <a:chOff x="5029200" y="1549464"/>
            <a:chExt cx="3088944" cy="4208754"/>
          </a:xfrm>
        </p:grpSpPr>
        <p:sp>
          <p:nvSpPr>
            <p:cNvPr id="6" name="Rectangle 5"/>
            <p:cNvSpPr/>
            <p:nvPr/>
          </p:nvSpPr>
          <p:spPr>
            <a:xfrm rot="1065859">
              <a:off x="5799851" y="3887336"/>
              <a:ext cx="8382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6465859" flipV="1">
              <a:off x="6068275" y="3718021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6465859" flipV="1">
              <a:off x="6314398" y="3788515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1065859">
              <a:off x="6064147" y="3610388"/>
              <a:ext cx="4572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508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5236985" y="4745215"/>
              <a:ext cx="202441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160000" flipH="1" flipV="1">
              <a:off x="5564044" y="2177773"/>
              <a:ext cx="2092546" cy="8359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318250" y="4648200"/>
            <a:ext cx="495300" cy="393700"/>
          </p:xfrm>
          <a:graphic>
            <a:graphicData uri="http://schemas.openxmlformats.org/presentationml/2006/ole">
              <p:oleObj spid="_x0000_s29698" name="Equation" r:id="rId4" imgW="495000" imgH="393480" progId="Equation.DSMT4">
                <p:embed/>
              </p:oleObj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822744" y="2148376"/>
            <a:ext cx="1295400" cy="482600"/>
          </p:xfrm>
          <a:graphic>
            <a:graphicData uri="http://schemas.openxmlformats.org/presentationml/2006/ole">
              <p:oleObj spid="_x0000_s29699" name="Equation" r:id="rId5" imgW="1295280" imgH="482400" progId="Equation.DSMT4">
                <p:embed/>
              </p:oleObj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5029200" y="4191000"/>
              <a:ext cx="259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5562600" y="3886200"/>
            <a:ext cx="228600" cy="317500"/>
          </p:xfrm>
          <a:graphic>
            <a:graphicData uri="http://schemas.openxmlformats.org/presentationml/2006/ole">
              <p:oleObj spid="_x0000_s29700" name="Equation" r:id="rId6" imgW="228600" imgH="317160" progId="Equation.DSMT4">
                <p:embed/>
              </p:oleObj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6270008" y="2681792"/>
            <a:ext cx="228600" cy="317500"/>
          </p:xfrm>
          <a:graphic>
            <a:graphicData uri="http://schemas.openxmlformats.org/presentationml/2006/ole">
              <p:oleObj spid="_x0000_s29704" name="Equation" r:id="rId7" imgW="228600" imgH="317160" progId="Equation.DSMT4">
                <p:embed/>
              </p:oleObj>
            </a:graphicData>
          </a:graphic>
        </p:graphicFrame>
      </p:grp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11200" y="4800600"/>
          <a:ext cx="4457700" cy="457200"/>
        </p:xfrm>
        <a:graphic>
          <a:graphicData uri="http://schemas.openxmlformats.org/presentationml/2006/ole">
            <p:oleObj spid="_x0000_s29701" name="Equation" r:id="rId8" imgW="4457520" imgH="4572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496508" y="5851480"/>
          <a:ext cx="1765300" cy="457200"/>
        </p:xfrm>
        <a:graphic>
          <a:graphicData uri="http://schemas.openxmlformats.org/presentationml/2006/ole">
            <p:oleObj spid="_x0000_s29702" name="Equation" r:id="rId9" imgW="1765080" imgH="457200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1344304" y="5796888"/>
            <a:ext cx="21336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691944" y="2778456"/>
          <a:ext cx="330200" cy="393700"/>
        </p:xfrm>
        <a:graphic>
          <a:graphicData uri="http://schemas.openxmlformats.org/presentationml/2006/ole">
            <p:oleObj spid="_x0000_s29703" name="Equation" r:id="rId10" imgW="330120" imgH="39348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591632" y="5826456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(the same as the conical pendulum)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60000" flipV="1">
            <a:off x="5179221" y="2595924"/>
            <a:ext cx="2090021" cy="6759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Maximum</a:t>
            </a:r>
            <a:r>
              <a:rPr lang="en-US" dirty="0" smtClean="0"/>
              <a:t> Speed on Banked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At maximum speed, friction adds      to     </a:t>
            </a:r>
            <a:r>
              <a:rPr lang="en-US" dirty="0" err="1" smtClean="0"/>
              <a:t>to</a:t>
            </a:r>
            <a:r>
              <a:rPr lang="en-US" dirty="0" smtClean="0"/>
              <a:t> give a total road force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at an angle     to     , where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 only forces acting on the car are          and       , </a:t>
            </a:r>
            <a:r>
              <a:rPr lang="en-US" dirty="0" smtClean="0"/>
              <a:t>so the conical pendulum equation is correct again: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65859">
            <a:off x="5432146" y="3887336"/>
            <a:ext cx="935539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6465859" flipV="1">
            <a:off x="5740591" y="3713596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6465859" flipV="1">
            <a:off x="6015296" y="3784090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65859">
            <a:off x="5727134" y="3610388"/>
            <a:ext cx="510294" cy="152400"/>
          </a:xfrm>
          <a:prstGeom prst="rect">
            <a:avLst/>
          </a:prstGeom>
          <a:solidFill>
            <a:srgbClr val="FF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921462" y="4745123"/>
            <a:ext cx="2024418" cy="17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160000" flipH="1" flipV="1">
            <a:off x="5348219" y="2129235"/>
            <a:ext cx="2092546" cy="933004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010746" y="4648200"/>
          <a:ext cx="552819" cy="393700"/>
        </p:xfrm>
        <a:graphic>
          <a:graphicData uri="http://schemas.openxmlformats.org/presentationml/2006/ole">
            <p:oleObj spid="_x0000_s30722" name="Equation" r:id="rId4" imgW="495000" imgH="3934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961075" y="3093112"/>
          <a:ext cx="2182925" cy="482600"/>
        </p:xfrm>
        <a:graphic>
          <a:graphicData uri="http://schemas.openxmlformats.org/presentationml/2006/ole">
            <p:oleObj spid="_x0000_s30723" name="Equation" r:id="rId5" imgW="1955520" imgH="482400" progId="Equation.DSMT4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572000" y="4191000"/>
            <a:ext cx="2891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67343" y="3886200"/>
          <a:ext cx="255147" cy="317500"/>
        </p:xfrm>
        <a:graphic>
          <a:graphicData uri="http://schemas.openxmlformats.org/presentationml/2006/ole">
            <p:oleObj spid="_x0000_s30724" name="Equation" r:id="rId6" imgW="228600" imgH="31716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998192" y="2667000"/>
          <a:ext cx="255147" cy="317500"/>
        </p:xfrm>
        <a:graphic>
          <a:graphicData uri="http://schemas.openxmlformats.org/presentationml/2006/ole">
            <p:oleObj spid="_x0000_s30727" name="Equation" r:id="rId7" imgW="228600" imgH="31716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-240000">
            <a:off x="5929184" y="3810000"/>
            <a:ext cx="1538416" cy="609600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923165" y="1703696"/>
            <a:ext cx="2458835" cy="2941480"/>
            <a:chOff x="5923165" y="1703696"/>
            <a:chExt cx="2458835" cy="2941480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696496" y="1703696"/>
            <a:ext cx="330200" cy="393700"/>
          </p:xfrm>
          <a:graphic>
            <a:graphicData uri="http://schemas.openxmlformats.org/presentationml/2006/ole">
              <p:oleObj spid="_x0000_s30725" name="Equation" r:id="rId8" imgW="330120" imgH="393480" progId="Equation.DSMT4">
                <p:embed/>
              </p:oleObj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6880752" y="4162576"/>
            <a:ext cx="381000" cy="482600"/>
          </p:xfrm>
          <a:graphic>
            <a:graphicData uri="http://schemas.openxmlformats.org/presentationml/2006/ole">
              <p:oleObj spid="_x0000_s30726" name="Equation" r:id="rId9" imgW="380880" imgH="482400" progId="Equation.DSMT4">
                <p:embed/>
              </p:oleObj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rot="16320000" flipV="1">
              <a:off x="5025662" y="2652346"/>
              <a:ext cx="1861421" cy="6193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6" idx="0"/>
            </p:cNvCxnSpPr>
            <p:nvPr/>
          </p:nvCxnSpPr>
          <p:spPr>
            <a:xfrm rot="5400000" flipH="1" flipV="1">
              <a:off x="6273898" y="1782868"/>
              <a:ext cx="1757369" cy="245883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6251575" y="3017838"/>
            <a:ext cx="355600" cy="431800"/>
          </p:xfrm>
          <a:graphic>
            <a:graphicData uri="http://schemas.openxmlformats.org/presentationml/2006/ole">
              <p:oleObj spid="_x0000_s30728" name="Equation" r:id="rId10" imgW="355320" imgH="431640" progId="Equation.DSMT4">
                <p:embed/>
              </p:oleObj>
            </a:graphicData>
          </a:graphic>
        </p:graphicFrame>
      </p:grp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387520" y="2734096"/>
          <a:ext cx="1955800" cy="482600"/>
        </p:xfrm>
        <a:graphic>
          <a:graphicData uri="http://schemas.openxmlformats.org/presentationml/2006/ole">
            <p:oleObj spid="_x0000_s30729" name="Equation" r:id="rId11" imgW="1955520" imgH="4824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511184" y="1825384"/>
          <a:ext cx="381000" cy="482600"/>
        </p:xfrm>
        <a:graphic>
          <a:graphicData uri="http://schemas.openxmlformats.org/presentationml/2006/ole">
            <p:oleObj spid="_x0000_s30730" name="Equation" r:id="rId12" imgW="380880" imgH="48240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278872" y="1839032"/>
          <a:ext cx="330200" cy="393700"/>
        </p:xfrm>
        <a:graphic>
          <a:graphicData uri="http://schemas.openxmlformats.org/presentationml/2006/ole">
            <p:oleObj spid="_x0000_s30731" name="Equation" r:id="rId13" imgW="330120" imgH="39348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938338" y="3341688"/>
          <a:ext cx="355600" cy="431800"/>
        </p:xfrm>
        <a:graphic>
          <a:graphicData uri="http://schemas.openxmlformats.org/presentationml/2006/ole">
            <p:oleObj spid="_x0000_s30732" name="Equation" r:id="rId14" imgW="355320" imgH="43164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2677232" y="3286832"/>
          <a:ext cx="330200" cy="393700"/>
        </p:xfrm>
        <a:graphic>
          <a:graphicData uri="http://schemas.openxmlformats.org/presentationml/2006/ole">
            <p:oleObj spid="_x0000_s30733" name="Equation" r:id="rId15" imgW="330120" imgH="39348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898525" y="3833813"/>
          <a:ext cx="2882900" cy="431800"/>
        </p:xfrm>
        <a:graphic>
          <a:graphicData uri="http://schemas.openxmlformats.org/presentationml/2006/ole">
            <p:oleObj spid="_x0000_s30734" name="Equation" r:id="rId16" imgW="2882880" imgH="43164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326944" y="4720984"/>
          <a:ext cx="609600" cy="482600"/>
        </p:xfrm>
        <a:graphic>
          <a:graphicData uri="http://schemas.openxmlformats.org/presentationml/2006/ole">
            <p:oleObj spid="_x0000_s30735" name="Equation" r:id="rId17" imgW="609480" imgH="48240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616260" y="4802080"/>
          <a:ext cx="495300" cy="393700"/>
        </p:xfrm>
        <a:graphic>
          <a:graphicData uri="http://schemas.openxmlformats.org/presentationml/2006/ole">
            <p:oleObj spid="_x0000_s30736" name="Equation" r:id="rId18" imgW="495000" imgH="39348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035050" y="6096000"/>
          <a:ext cx="2946400" cy="495300"/>
        </p:xfrm>
        <a:graphic>
          <a:graphicData uri="http://schemas.openxmlformats.org/presentationml/2006/ole">
            <p:oleObj spid="_x0000_s30737" name="Equation" r:id="rId19" imgW="2946240" imgH="49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Speed on Banked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4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Here are the two forces acting on the car,          and       .</a:t>
            </a:r>
          </a:p>
          <a:p>
            <a:r>
              <a:rPr lang="en-US" dirty="0" smtClean="0"/>
              <a:t>Racing tires can have coefficient of friction </a:t>
            </a:r>
            <a:r>
              <a:rPr lang="el-GR" i="1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 close to 1,  so from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can be </a:t>
            </a:r>
            <a:r>
              <a:rPr lang="en-US" dirty="0" smtClean="0">
                <a:solidFill>
                  <a:srgbClr val="FFFF00"/>
                </a:solidFill>
              </a:rPr>
              <a:t>45°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Now                                     , so for </a:t>
            </a:r>
            <a:r>
              <a:rPr lang="en-US" i="1" dirty="0" smtClean="0"/>
              <a:t>banking angle </a:t>
            </a:r>
            <a:r>
              <a:rPr lang="en-US" dirty="0" smtClean="0"/>
              <a:t>45°, 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l-GR" i="1" dirty="0" smtClean="0"/>
              <a:t>μ</a:t>
            </a:r>
            <a:r>
              <a:rPr lang="en-US" baseline="-25000" dirty="0" smtClean="0"/>
              <a:t>s </a:t>
            </a:r>
            <a:r>
              <a:rPr lang="en-US" dirty="0" smtClean="0"/>
              <a:t>= 1, </a:t>
            </a:r>
            <a:r>
              <a:rPr lang="en-US" i="1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max</a:t>
            </a:r>
            <a:r>
              <a:rPr lang="en-US" dirty="0" smtClean="0">
                <a:solidFill>
                  <a:srgbClr val="FFFF00"/>
                </a:solidFill>
              </a:rPr>
              <a:t> is infinite! 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65859">
            <a:off x="5432146" y="3887336"/>
            <a:ext cx="935539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6465859" flipV="1">
            <a:off x="5740591" y="3713596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6465859" flipV="1">
            <a:off x="6015296" y="3784090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65859">
            <a:off x="5727134" y="3610388"/>
            <a:ext cx="510294" cy="152400"/>
          </a:xfrm>
          <a:prstGeom prst="rect">
            <a:avLst/>
          </a:prstGeom>
          <a:solidFill>
            <a:srgbClr val="FF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921462" y="4745123"/>
            <a:ext cx="2024418" cy="17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010746" y="4648200"/>
          <a:ext cx="552819" cy="393700"/>
        </p:xfrm>
        <a:graphic>
          <a:graphicData uri="http://schemas.openxmlformats.org/presentationml/2006/ole">
            <p:oleObj spid="_x0000_s31746" name="Equation" r:id="rId4" imgW="495000" imgH="3934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98427" y="2599904"/>
          <a:ext cx="679450" cy="482600"/>
        </p:xfrm>
        <a:graphic>
          <a:graphicData uri="http://schemas.openxmlformats.org/presentationml/2006/ole">
            <p:oleObj spid="_x0000_s31747" name="Equation" r:id="rId5" imgW="609480" imgH="482400" progId="Equation.DSMT4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572000" y="4191000"/>
            <a:ext cx="2891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67343" y="3886200"/>
          <a:ext cx="255147" cy="317500"/>
        </p:xfrm>
        <a:graphic>
          <a:graphicData uri="http://schemas.openxmlformats.org/presentationml/2006/ole">
            <p:oleObj spid="_x0000_s31748" name="Equation" r:id="rId6" imgW="228600" imgH="317160" progId="Equation.DSMT4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rot="16320000" flipV="1">
            <a:off x="5025662" y="2652346"/>
            <a:ext cx="1861421" cy="6193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0"/>
          </p:cNvCxnSpPr>
          <p:nvPr/>
        </p:nvCxnSpPr>
        <p:spPr>
          <a:xfrm rot="5400000" flipH="1" flipV="1">
            <a:off x="6273898" y="1782868"/>
            <a:ext cx="1757369" cy="24588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991225" y="2813050"/>
          <a:ext cx="876300" cy="431800"/>
        </p:xfrm>
        <a:graphic>
          <a:graphicData uri="http://schemas.openxmlformats.org/presentationml/2006/ole">
            <p:oleObj spid="_x0000_s31752" name="Equation" r:id="rId7" imgW="876240" imgH="43164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84225" y="4702175"/>
          <a:ext cx="355600" cy="431800"/>
        </p:xfrm>
        <a:graphic>
          <a:graphicData uri="http://schemas.openxmlformats.org/presentationml/2006/ole">
            <p:oleObj spid="_x0000_s31756" name="Equation" r:id="rId8" imgW="355320" imgH="43164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717550" y="4141788"/>
          <a:ext cx="2908300" cy="431800"/>
        </p:xfrm>
        <a:graphic>
          <a:graphicData uri="http://schemas.openxmlformats.org/presentationml/2006/ole">
            <p:oleObj spid="_x0000_s31758" name="Equation" r:id="rId9" imgW="2908080" imgH="43164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200400" y="1828800"/>
          <a:ext cx="609600" cy="482600"/>
        </p:xfrm>
        <a:graphic>
          <a:graphicData uri="http://schemas.openxmlformats.org/presentationml/2006/ole">
            <p:oleObj spid="_x0000_s31759" name="Equation" r:id="rId10" imgW="609480" imgH="48240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260144" y="2326944"/>
          <a:ext cx="495300" cy="393700"/>
        </p:xfrm>
        <a:graphic>
          <a:graphicData uri="http://schemas.openxmlformats.org/presentationml/2006/ole">
            <p:oleObj spid="_x0000_s31760" name="Equation" r:id="rId11" imgW="495000" imgH="39348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416050" y="5181600"/>
          <a:ext cx="2946400" cy="495300"/>
        </p:xfrm>
        <a:graphic>
          <a:graphicData uri="http://schemas.openxmlformats.org/presentationml/2006/ole">
            <p:oleObj spid="_x0000_s31761" name="Equation" r:id="rId12" imgW="2946240" imgH="49500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397992" y="5974312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(Of course, as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becomes </a:t>
            </a:r>
            <a:r>
              <a:rPr lang="en-US" i="1" dirty="0" smtClean="0">
                <a:solidFill>
                  <a:srgbClr val="FF0000"/>
                </a:solidFill>
              </a:rPr>
              <a:t>very </a:t>
            </a:r>
            <a:r>
              <a:rPr lang="en-US" dirty="0" smtClean="0">
                <a:solidFill>
                  <a:srgbClr val="FF0000"/>
                </a:solidFill>
              </a:rPr>
              <a:t>large, so does the centripetal force </a:t>
            </a:r>
            <a:r>
              <a:rPr lang="en-US" b="1" dirty="0" smtClean="0">
                <a:solidFill>
                  <a:srgbClr val="FF0000"/>
                </a:solidFill>
              </a:rPr>
              <a:t>and therefore the normal force</a:t>
            </a:r>
            <a:r>
              <a:rPr lang="en-US" dirty="0" smtClean="0">
                <a:solidFill>
                  <a:srgbClr val="FF0000"/>
                </a:solidFill>
              </a:rPr>
              <a:t>—something will give!)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729</Words>
  <Application>Microsoft Office PowerPoint</Application>
  <PresentationFormat>On-screen Show (4:3)</PresentationFormat>
  <Paragraphs>104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More Circular Motion</vt:lpstr>
      <vt:lpstr>The Conical Pendulum</vt:lpstr>
      <vt:lpstr>  for the Conical Pendulum</vt:lpstr>
      <vt:lpstr>Conical Pendulum as Control</vt:lpstr>
      <vt:lpstr>Car on Flat Circular Road</vt:lpstr>
      <vt:lpstr>Total Road Force on Car</vt:lpstr>
      <vt:lpstr>Banked Road: Sheet of Ice</vt:lpstr>
      <vt:lpstr>Maximum Speed on Banked Road</vt:lpstr>
      <vt:lpstr>Maximum Speed on Banked Road</vt:lpstr>
      <vt:lpstr>     Clicker Question  What is the direction of the acceleration of a pendulum at the furthest point of its swing?</vt:lpstr>
      <vt:lpstr>     Clicker Question  What is the direction of the acceleration of a pendulum at the furthest point of its swing?</vt:lpstr>
      <vt:lpstr>       Clicker Question What is the direction of acceleration of a pendulum at the midpoint of its swing?</vt:lpstr>
      <vt:lpstr>       Clicker Question What is the direction of acceleration of a pendulum at the midpoint of its swing?</vt:lpstr>
      <vt:lpstr>       Clicker Question What is the direction of acceleration of a pendulum halfway down from the furthest point towards the midpoint of its swing?</vt:lpstr>
      <vt:lpstr>Nonuniform Circular Motion</vt:lpstr>
      <vt:lpstr>Drag Forces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Circular Motion</dc:title>
  <dc:creator>Michael</dc:creator>
  <cp:lastModifiedBy>Michael Fowler</cp:lastModifiedBy>
  <cp:revision>34</cp:revision>
  <dcterms:created xsi:type="dcterms:W3CDTF">2010-02-06T20:42:08Z</dcterms:created>
  <dcterms:modified xsi:type="dcterms:W3CDTF">2010-06-17T19:29:09Z</dcterms:modified>
</cp:coreProperties>
</file>