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78" y="87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30299D-EE67-4998-B6F1-F07CD2A3CD08}" type="datetimeFigureOut">
              <a:rPr lang="en-US" smtClean="0"/>
              <a:pPr/>
              <a:t>1/9/2010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EA3ED1-97AC-428A-8603-CFBA7A53814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4EA3ED1-97AC-428A-8603-CFBA7A53814A}"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C46CA0-4DE0-4E71-9324-CF1CD377FDC1}" type="datetimeFigureOut">
              <a:rPr lang="en-US" smtClean="0"/>
              <a:pPr/>
              <a:t>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38E7A1-D10B-433D-B3CA-522A32AB29D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C46CA0-4DE0-4E71-9324-CF1CD377FDC1}" type="datetimeFigureOut">
              <a:rPr lang="en-US" smtClean="0"/>
              <a:pPr/>
              <a:t>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38E7A1-D10B-433D-B3CA-522A32AB29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C46CA0-4DE0-4E71-9324-CF1CD377FDC1}" type="datetimeFigureOut">
              <a:rPr lang="en-US" smtClean="0"/>
              <a:pPr/>
              <a:t>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38E7A1-D10B-433D-B3CA-522A32AB29D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C46CA0-4DE0-4E71-9324-CF1CD377FDC1}" type="datetimeFigureOut">
              <a:rPr lang="en-US" smtClean="0"/>
              <a:pPr/>
              <a:t>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38E7A1-D10B-433D-B3CA-522A32AB29D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C46CA0-4DE0-4E71-9324-CF1CD377FDC1}" type="datetimeFigureOut">
              <a:rPr lang="en-US" smtClean="0"/>
              <a:pPr/>
              <a:t>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38E7A1-D10B-433D-B3CA-522A32AB29D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C46CA0-4DE0-4E71-9324-CF1CD377FDC1}" type="datetimeFigureOut">
              <a:rPr lang="en-US" smtClean="0"/>
              <a:pPr/>
              <a:t>1/9/2010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38E7A1-D10B-433D-B3CA-522A32AB29D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C46CA0-4DE0-4E71-9324-CF1CD377FDC1}" type="datetimeFigureOut">
              <a:rPr lang="en-US" smtClean="0"/>
              <a:pPr/>
              <a:t>1/9/2010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38E7A1-D10B-433D-B3CA-522A32AB29D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C46CA0-4DE0-4E71-9324-CF1CD377FDC1}" type="datetimeFigureOut">
              <a:rPr lang="en-US" smtClean="0"/>
              <a:pPr/>
              <a:t>1/9/2010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38E7A1-D10B-433D-B3CA-522A32AB29D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C46CA0-4DE0-4E71-9324-CF1CD377FDC1}" type="datetimeFigureOut">
              <a:rPr lang="en-US" smtClean="0"/>
              <a:pPr/>
              <a:t>1/9/2010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38E7A1-D10B-433D-B3CA-522A32AB29D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C46CA0-4DE0-4E71-9324-CF1CD377FDC1}" type="datetimeFigureOut">
              <a:rPr lang="en-US" smtClean="0"/>
              <a:pPr/>
              <a:t>1/9/2010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38E7A1-D10B-433D-B3CA-522A32AB29D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C46CA0-4DE0-4E71-9324-CF1CD377FDC1}" type="datetimeFigureOut">
              <a:rPr lang="en-US" smtClean="0"/>
              <a:pPr/>
              <a:t>1/9/2010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38E7A1-D10B-433D-B3CA-522A32AB29D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C46CA0-4DE0-4E71-9324-CF1CD377FDC1}" type="datetimeFigureOut">
              <a:rPr lang="en-US" smtClean="0"/>
              <a:pPr/>
              <a:t>1/9/2010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38E7A1-D10B-433D-B3CA-522A32AB29D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981200"/>
          </a:xfrm>
        </p:spPr>
        <p:txBody>
          <a:bodyPr>
            <a:normAutofit/>
          </a:bodyPr>
          <a:lstStyle/>
          <a:p>
            <a:pPr algn="l"/>
            <a:r>
              <a:rPr lang="en-US" sz="2400" dirty="0" smtClean="0"/>
              <a:t>D is the top of the Dubai tower, F is the far horizon, C is the center of the Earth.  DF is perpendicular to FC. </a:t>
            </a:r>
            <a:br>
              <a:rPr lang="en-US" sz="2400" dirty="0" smtClean="0"/>
            </a:br>
            <a:r>
              <a:rPr lang="en-US" sz="2400" dirty="0" smtClean="0"/>
              <a:t>If the radius of the Earth is R, and the tower has height h, and the furthest visible distance is d, then R</a:t>
            </a:r>
            <a:r>
              <a:rPr lang="en-US" sz="2400" baseline="30000" dirty="0" smtClean="0"/>
              <a:t>2</a:t>
            </a:r>
            <a:r>
              <a:rPr lang="en-US" sz="2400" dirty="0" smtClean="0"/>
              <a:t> + d</a:t>
            </a:r>
            <a:r>
              <a:rPr lang="en-US" sz="2400" baseline="30000" dirty="0" smtClean="0"/>
              <a:t>2</a:t>
            </a:r>
            <a:r>
              <a:rPr lang="en-US" sz="2400" dirty="0" smtClean="0"/>
              <a:t> = (R + h)</a:t>
            </a:r>
            <a:r>
              <a:rPr lang="en-US" sz="2400" baseline="30000" dirty="0" smtClean="0"/>
              <a:t>2</a:t>
            </a:r>
            <a:r>
              <a:rPr lang="en-US" sz="2400" dirty="0" smtClean="0"/>
              <a:t>.</a:t>
            </a:r>
            <a:endParaRPr lang="en-US" sz="2400" dirty="0"/>
          </a:p>
        </p:txBody>
      </p:sp>
      <p:sp>
        <p:nvSpPr>
          <p:cNvPr id="4" name="Oval 3"/>
          <p:cNvSpPr/>
          <p:nvPr/>
        </p:nvSpPr>
        <p:spPr>
          <a:xfrm>
            <a:off x="2921358" y="2704563"/>
            <a:ext cx="3276600" cy="3276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rot="-120000" flipV="1">
            <a:off x="3705226" y="2595557"/>
            <a:ext cx="566737" cy="323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3549741" y="3308260"/>
            <a:ext cx="1738644" cy="3037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flipH="1">
            <a:off x="3449930" y="3221332"/>
            <a:ext cx="1394138" cy="850004"/>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101921" y="2274195"/>
            <a:ext cx="533400" cy="369332"/>
          </a:xfrm>
          <a:prstGeom prst="rect">
            <a:avLst/>
          </a:prstGeom>
          <a:noFill/>
        </p:spPr>
        <p:txBody>
          <a:bodyPr wrap="square" rtlCol="0">
            <a:spAutoFit/>
          </a:bodyPr>
          <a:lstStyle/>
          <a:p>
            <a:r>
              <a:rPr lang="en-US" dirty="0"/>
              <a:t>D</a:t>
            </a:r>
          </a:p>
        </p:txBody>
      </p:sp>
      <p:sp>
        <p:nvSpPr>
          <p:cNvPr id="27" name="TextBox 26"/>
          <p:cNvSpPr txBox="1"/>
          <p:nvPr/>
        </p:nvSpPr>
        <p:spPr>
          <a:xfrm>
            <a:off x="3479442" y="2654121"/>
            <a:ext cx="381000" cy="369332"/>
          </a:xfrm>
          <a:prstGeom prst="rect">
            <a:avLst/>
          </a:prstGeom>
          <a:noFill/>
        </p:spPr>
        <p:txBody>
          <a:bodyPr wrap="square" rtlCol="0">
            <a:spAutoFit/>
          </a:bodyPr>
          <a:lstStyle/>
          <a:p>
            <a:r>
              <a:rPr lang="en-US" dirty="0"/>
              <a:t>F</a:t>
            </a:r>
          </a:p>
        </p:txBody>
      </p:sp>
      <p:sp>
        <p:nvSpPr>
          <p:cNvPr id="28" name="TextBox 27"/>
          <p:cNvSpPr txBox="1"/>
          <p:nvPr/>
        </p:nvSpPr>
        <p:spPr>
          <a:xfrm>
            <a:off x="4483995" y="4268274"/>
            <a:ext cx="381000" cy="381000"/>
          </a:xfrm>
          <a:prstGeom prst="rect">
            <a:avLst/>
          </a:prstGeom>
          <a:noFill/>
        </p:spPr>
        <p:txBody>
          <a:bodyPr wrap="square" rtlCol="0">
            <a:spAutoFit/>
          </a:bodyPr>
          <a:lstStyle/>
          <a:p>
            <a:r>
              <a:rPr lang="en-US" dirty="0" smtClean="0"/>
              <a:t>C</a:t>
            </a:r>
            <a:endParaRPr lang="en-US" dirty="0"/>
          </a:p>
        </p:txBody>
      </p:sp>
      <p:sp>
        <p:nvSpPr>
          <p:cNvPr id="10" name="TextBox 9"/>
          <p:cNvSpPr txBox="1"/>
          <p:nvPr/>
        </p:nvSpPr>
        <p:spPr>
          <a:xfrm>
            <a:off x="381000" y="6248400"/>
            <a:ext cx="8763000" cy="369332"/>
          </a:xfrm>
          <a:prstGeom prst="rect">
            <a:avLst/>
          </a:prstGeom>
          <a:noFill/>
        </p:spPr>
        <p:txBody>
          <a:bodyPr wrap="square" rtlCol="0">
            <a:spAutoFit/>
          </a:bodyPr>
          <a:lstStyle/>
          <a:p>
            <a:r>
              <a:rPr lang="en-US" dirty="0" smtClean="0"/>
              <a:t>So d</a:t>
            </a:r>
            <a:r>
              <a:rPr lang="en-US" baseline="30000" dirty="0" smtClean="0"/>
              <a:t>2</a:t>
            </a:r>
            <a:r>
              <a:rPr lang="en-US" dirty="0" smtClean="0"/>
              <a:t> = 2Rh + h</a:t>
            </a:r>
            <a:r>
              <a:rPr lang="en-US" baseline="30000" dirty="0" smtClean="0"/>
              <a:t>2</a:t>
            </a:r>
            <a:r>
              <a:rPr lang="en-US" dirty="0" smtClean="0"/>
              <a:t>, but h is much smaller than R, so the h</a:t>
            </a:r>
            <a:r>
              <a:rPr lang="en-US" baseline="30000" dirty="0" smtClean="0"/>
              <a:t>2</a:t>
            </a:r>
            <a:r>
              <a:rPr lang="en-US" dirty="0" smtClean="0"/>
              <a:t> is negligible, we can say d</a:t>
            </a:r>
            <a:r>
              <a:rPr lang="en-US" baseline="30000" dirty="0" smtClean="0"/>
              <a:t>2</a:t>
            </a:r>
            <a:r>
              <a:rPr lang="en-US" dirty="0" smtClean="0"/>
              <a:t> = 2Rh.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61</Words>
  <Application>Microsoft Office PowerPoint</Application>
  <PresentationFormat>On-screen Show (4:3)</PresentationFormat>
  <Paragraphs>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D is the top of the Dubai tower, F is the far horizon, C is the center of the Earth.  DF is perpendicular to FC.  If the radius of the Earth is R, and the tower has height h, and the furthest visible distance is d, then R2 + d2 = (R + h)2.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Michael</dc:creator>
  <cp:lastModifiedBy>Michael</cp:lastModifiedBy>
  <cp:revision>4</cp:revision>
  <dcterms:created xsi:type="dcterms:W3CDTF">2010-01-09T19:31:32Z</dcterms:created>
  <dcterms:modified xsi:type="dcterms:W3CDTF">2010-01-10T03:30:38Z</dcterms:modified>
</cp:coreProperties>
</file>