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58" r:id="rId6"/>
    <p:sldId id="273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108AA-FFD7-4459-BC54-6E9322FCC3E3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C3A73-B01F-4A22-925A-F3AA78165C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C3A73-B01F-4A22-925A-F3AA78165C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08ED-A0B2-40AC-B9A4-D9022A1149C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C2598-2F43-455F-85C6-3039AAEC1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8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47402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 UVa.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brass cube and a flat brass disk of the same weight are on a flat board.  The board is gradually tilted until sliding begins.  Which slides first?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brass cube  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flat brass disk   </a:t>
            </a:r>
          </a:p>
          <a:p>
            <a:pPr marL="514350" indent="-514350">
              <a:buAutoNum type="alphaUcPeriod"/>
            </a:pPr>
            <a:r>
              <a:rPr lang="en-US" dirty="0" smtClean="0"/>
              <a:t>Both at the same time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4648200" y="3352800"/>
            <a:ext cx="762000" cy="914400"/>
          </a:xfrm>
          <a:prstGeom prst="cub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5867400" y="3886200"/>
            <a:ext cx="2743200" cy="152400"/>
          </a:xfrm>
          <a:prstGeom prst="can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scene3d>
            <a:camera prst="orthographicFront">
              <a:rot lat="210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Frictional Force is Independent of Contact Area…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/>
          <a:lstStyle/>
          <a:p>
            <a:r>
              <a:rPr lang="en-US" dirty="0" smtClean="0"/>
              <a:t>Both will begin to slide </a:t>
            </a:r>
            <a:r>
              <a:rPr lang="en-US" dirty="0" smtClean="0">
                <a:solidFill>
                  <a:srgbClr val="FFFF00"/>
                </a:solidFill>
              </a:rPr>
              <a:t>at the same time!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The disk has </a:t>
            </a:r>
            <a:r>
              <a:rPr lang="en-US" dirty="0" smtClean="0">
                <a:solidFill>
                  <a:srgbClr val="FFFF00"/>
                </a:solidFill>
              </a:rPr>
              <a:t>far more surface on the board</a:t>
            </a:r>
            <a:r>
              <a:rPr lang="en-US" dirty="0" smtClean="0"/>
              <a:t>, but </a:t>
            </a:r>
            <a:r>
              <a:rPr lang="en-US" dirty="0" smtClean="0">
                <a:solidFill>
                  <a:srgbClr val="FF0000"/>
                </a:solidFill>
              </a:rPr>
              <a:t>experimentally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/>
              <a:t> static frictional force, just before it begins to slide, depends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on the </a:t>
            </a:r>
            <a:r>
              <a:rPr lang="en-US" dirty="0" smtClean="0">
                <a:solidFill>
                  <a:srgbClr val="FF0000"/>
                </a:solidFill>
              </a:rPr>
              <a:t>materials</a:t>
            </a:r>
            <a:r>
              <a:rPr lang="en-US" dirty="0" smtClean="0"/>
              <a:t> of the surfaces and the pressure between them, that is, the </a:t>
            </a:r>
            <a:r>
              <a:rPr lang="en-US" dirty="0" smtClean="0">
                <a:solidFill>
                  <a:srgbClr val="FF0000"/>
                </a:solidFill>
              </a:rPr>
              <a:t>normal force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 for Block on Slope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At maximum pre-slide angle    :</a:t>
            </a: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/>
              <a:t>Note frictional force </a:t>
            </a:r>
          </a:p>
          <a:p>
            <a:pPr>
              <a:buNone/>
            </a:pPr>
            <a:r>
              <a:rPr lang="en-US" dirty="0" smtClean="0"/>
              <a:t>is </a:t>
            </a:r>
            <a:r>
              <a:rPr lang="en-US" dirty="0" smtClean="0">
                <a:solidFill>
                  <a:srgbClr val="FFFF00"/>
                </a:solidFill>
              </a:rPr>
              <a:t>parallel to surface</a:t>
            </a:r>
            <a:r>
              <a:rPr lang="en-US" dirty="0" smtClean="0"/>
              <a:t>.  </a:t>
            </a:r>
          </a:p>
          <a:p>
            <a:pPr>
              <a:buNone/>
            </a:pPr>
            <a:r>
              <a:rPr lang="en-US" dirty="0" smtClean="0"/>
              <a:t>Forces on block must 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dd to zero </a:t>
            </a:r>
            <a:r>
              <a:rPr lang="en-US" dirty="0" smtClean="0">
                <a:solidFill>
                  <a:srgbClr val="FFFF00"/>
                </a:solidFill>
              </a:rPr>
              <a:t>as vectors </a:t>
            </a:r>
          </a:p>
          <a:p>
            <a:pPr>
              <a:buNone/>
            </a:pPr>
            <a:r>
              <a:rPr lang="en-US" dirty="0" smtClean="0"/>
              <a:t>since it is at rest.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Notice: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160968">
            <a:off x="5591115" y="3471164"/>
            <a:ext cx="762000" cy="76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4648200" y="3810000"/>
            <a:ext cx="2667000" cy="9144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680000">
            <a:off x="5063308" y="3933379"/>
            <a:ext cx="798990" cy="3063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5152941" y="2695660"/>
            <a:ext cx="2221753" cy="8201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789553" y="5040247"/>
            <a:ext cx="2470837" cy="103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131256" y="4370696"/>
          <a:ext cx="254000" cy="342900"/>
        </p:xfrm>
        <a:graphic>
          <a:graphicData uri="http://schemas.openxmlformats.org/presentationml/2006/ole">
            <p:oleObj spid="_x0000_s3074" name="Equation" r:id="rId4" imgW="253800" imgH="342720" progId="Equation.DSMT4">
              <p:embed/>
            </p:oleObj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7600664" y="1975512"/>
            <a:ext cx="838200" cy="2514598"/>
            <a:chOff x="7696200" y="2057400"/>
            <a:chExt cx="838200" cy="2514598"/>
          </a:xfrm>
        </p:grpSpPr>
        <p:cxnSp>
          <p:nvCxnSpPr>
            <p:cNvPr id="8" name="Straight Arrow Connector 7"/>
            <p:cNvCxnSpPr/>
            <p:nvPr/>
          </p:nvCxnSpPr>
          <p:spPr>
            <a:xfrm rot="10680000">
              <a:off x="7696200" y="4259081"/>
              <a:ext cx="798990" cy="3063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7293809" y="3331408"/>
              <a:ext cx="2470837" cy="103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7013458" y="2758212"/>
              <a:ext cx="2221753" cy="8201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8257648" y="2665872"/>
            <a:ext cx="254000" cy="342900"/>
          </p:xfrm>
          <a:graphic>
            <a:graphicData uri="http://schemas.openxmlformats.org/presentationml/2006/ole">
              <p:oleObj spid="_x0000_s3075" name="Equation" r:id="rId5" imgW="253800" imgH="342720" progId="Equation.DSMT4">
                <p:embed/>
              </p:oleObj>
            </a:graphicData>
          </a:graphic>
        </p:graphicFrame>
      </p:grp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548952" y="1629768"/>
          <a:ext cx="254000" cy="342900"/>
        </p:xfrm>
        <a:graphic>
          <a:graphicData uri="http://schemas.openxmlformats.org/presentationml/2006/ole">
            <p:oleObj spid="_x0000_s3076" name="Equation" r:id="rId6" imgW="253800" imgH="34272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6092208" y="5478440"/>
          <a:ext cx="558800" cy="330200"/>
        </p:xfrm>
        <a:graphic>
          <a:graphicData uri="http://schemas.openxmlformats.org/presentationml/2006/ole">
            <p:oleObj spid="_x0000_s3077" name="Equation" r:id="rId7" imgW="558720" imgH="33012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421460" y="2762536"/>
          <a:ext cx="368300" cy="342900"/>
        </p:xfrm>
        <a:graphic>
          <a:graphicData uri="http://schemas.openxmlformats.org/presentationml/2006/ole">
            <p:oleObj spid="_x0000_s3078" name="Equation" r:id="rId8" imgW="368280" imgH="34272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8489664" y="3200400"/>
          <a:ext cx="558800" cy="330200"/>
        </p:xfrm>
        <a:graphic>
          <a:graphicData uri="http://schemas.openxmlformats.org/presentationml/2006/ole">
            <p:oleObj spid="_x0000_s3079" name="Equation" r:id="rId9" imgW="558720" imgH="33012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7620000" y="3048000"/>
          <a:ext cx="368300" cy="342900"/>
        </p:xfrm>
        <a:graphic>
          <a:graphicData uri="http://schemas.openxmlformats.org/presentationml/2006/ole">
            <p:oleObj spid="_x0000_s3080" name="Equation" r:id="rId10" imgW="368280" imgH="34272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5257800" y="4089400"/>
          <a:ext cx="431800" cy="482600"/>
        </p:xfrm>
        <a:graphic>
          <a:graphicData uri="http://schemas.openxmlformats.org/presentationml/2006/ole">
            <p:oleObj spid="_x0000_s3081" name="Equation" r:id="rId11" imgW="431640" imgH="4824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7762875" y="4300538"/>
          <a:ext cx="431800" cy="482600"/>
        </p:xfrm>
        <a:graphic>
          <a:graphicData uri="http://schemas.openxmlformats.org/presentationml/2006/ole">
            <p:oleObj spid="_x0000_s3082" name="Equation" r:id="rId12" imgW="431640" imgH="48240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931988" y="5680075"/>
          <a:ext cx="2032000" cy="482600"/>
        </p:xfrm>
        <a:graphic>
          <a:graphicData uri="http://schemas.openxmlformats.org/presentationml/2006/ole">
            <p:oleObj spid="_x0000_s3083" name="Equation" r:id="rId13" imgW="2031840" imgH="482400" progId="Equation.DSMT4">
              <p:embed/>
            </p:oleObj>
          </a:graphicData>
        </a:graphic>
      </p:graphicFrame>
      <p:sp>
        <p:nvSpPr>
          <p:cNvPr id="35" name="Rectangle 34"/>
          <p:cNvSpPr/>
          <p:nvPr/>
        </p:nvSpPr>
        <p:spPr>
          <a:xfrm>
            <a:off x="361664" y="5633112"/>
            <a:ext cx="38100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Coefficient of Static Friction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magnitude of the </a:t>
            </a:r>
            <a:r>
              <a:rPr lang="en-US" dirty="0" smtClean="0">
                <a:solidFill>
                  <a:srgbClr val="FFFF00"/>
                </a:solidFill>
              </a:rPr>
              <a:t>maximum</a:t>
            </a:r>
            <a:r>
              <a:rPr lang="en-US" dirty="0" smtClean="0"/>
              <a:t> static frictional force (just before sliding) is found to be </a:t>
            </a:r>
            <a:r>
              <a:rPr lang="en-US" dirty="0" smtClean="0">
                <a:solidFill>
                  <a:srgbClr val="FFFF00"/>
                </a:solidFill>
              </a:rPr>
              <a:t>directly proportional to the normal force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is called the </a:t>
            </a:r>
            <a:r>
              <a:rPr lang="en-US" dirty="0" smtClean="0">
                <a:solidFill>
                  <a:srgbClr val="FFFF00"/>
                </a:solidFill>
              </a:rPr>
              <a:t>coefficient of static friction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     is the tilt angle where sliding begins,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13100" y="3613150"/>
          <a:ext cx="2374900" cy="571500"/>
        </p:xfrm>
        <a:graphic>
          <a:graphicData uri="http://schemas.openxmlformats.org/presentationml/2006/ole">
            <p:oleObj spid="_x0000_s1026" name="Equation" r:id="rId4" imgW="2374560" imgH="57132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074152" y="3505200"/>
            <a:ext cx="25908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45192" y="4612944"/>
          <a:ext cx="431800" cy="482600"/>
        </p:xfrm>
        <a:graphic>
          <a:graphicData uri="http://schemas.openxmlformats.org/presentationml/2006/ole">
            <p:oleObj spid="_x0000_s1027" name="Equation" r:id="rId5" imgW="431640" imgH="482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36950" y="5842000"/>
          <a:ext cx="1790700" cy="482600"/>
        </p:xfrm>
        <a:graphic>
          <a:graphicData uri="http://schemas.openxmlformats.org/presentationml/2006/ole">
            <p:oleObj spid="_x0000_s1028" name="Equation" r:id="rId6" imgW="1790640" imgH="4824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35374" y="5228586"/>
          <a:ext cx="393700" cy="482600"/>
        </p:xfrm>
        <a:graphic>
          <a:graphicData uri="http://schemas.openxmlformats.org/presentationml/2006/ole">
            <p:oleObj spid="_x0000_s1029" name="Equation" r:id="rId7" imgW="3934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 Steep a Hill Can a Car Climb?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Assuming a powerful </a:t>
            </a:r>
          </a:p>
          <a:p>
            <a:pPr>
              <a:buNone/>
            </a:pPr>
            <a:r>
              <a:rPr lang="en-US" sz="2800" dirty="0" smtClean="0"/>
              <a:t>engine, the incline is </a:t>
            </a:r>
          </a:p>
          <a:p>
            <a:pPr>
              <a:buNone/>
            </a:pPr>
            <a:r>
              <a:rPr lang="en-US" sz="2800" dirty="0" smtClean="0"/>
              <a:t>limited by the coefficient</a:t>
            </a:r>
          </a:p>
          <a:p>
            <a:pPr>
              <a:buNone/>
            </a:pPr>
            <a:r>
              <a:rPr lang="en-US" sz="2800" dirty="0" smtClean="0"/>
              <a:t>of static friction</a:t>
            </a:r>
            <a:r>
              <a:rPr lang="en-US" sz="2800" dirty="0" smtClean="0">
                <a:solidFill>
                  <a:srgbClr val="FFFF00"/>
                </a:solidFill>
              </a:rPr>
              <a:t>.  The 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friction force from the road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will push the car up the hill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provided: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Bottom line: </a:t>
            </a:r>
            <a:r>
              <a:rPr lang="en-US" sz="2400" dirty="0" smtClean="0">
                <a:solidFill>
                  <a:srgbClr val="FF0000"/>
                </a:solidFill>
              </a:rPr>
              <a:t>if the car can be parked on the hill,                       ,              and the engine is strong enough, it can climb the hill!</a:t>
            </a:r>
          </a:p>
          <a:p>
            <a:pPr>
              <a:buNone/>
            </a:pP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257800" y="2819400"/>
            <a:ext cx="2971800" cy="762000"/>
            <a:chOff x="5562600" y="2819400"/>
            <a:chExt cx="2971800" cy="762000"/>
          </a:xfrm>
        </p:grpSpPr>
        <p:sp>
          <p:nvSpPr>
            <p:cNvPr id="4" name="Right Triangle 3"/>
            <p:cNvSpPr/>
            <p:nvPr/>
          </p:nvSpPr>
          <p:spPr>
            <a:xfrm>
              <a:off x="5562600" y="2819400"/>
              <a:ext cx="2971800" cy="762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apezoid 5"/>
            <p:cNvSpPr/>
            <p:nvPr/>
          </p:nvSpPr>
          <p:spPr>
            <a:xfrm rot="840000">
              <a:off x="6570264" y="2925168"/>
              <a:ext cx="685800" cy="152400"/>
            </a:xfrm>
            <a:prstGeom prst="trapezoid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999024" y="3034352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637360" y="2944504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/>
            <p:cNvSpPr/>
            <p:nvPr/>
          </p:nvSpPr>
          <p:spPr>
            <a:xfrm rot="960000">
              <a:off x="6871648" y="2846696"/>
              <a:ext cx="381000" cy="152400"/>
            </a:xfrm>
            <a:prstGeom prst="trapezoid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rot="5400000">
            <a:off x="5753894" y="3847306"/>
            <a:ext cx="1752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780000">
            <a:off x="6620789" y="3048914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5652448" y="2743200"/>
            <a:ext cx="973023" cy="2320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104788" y="2048614"/>
            <a:ext cx="1430225" cy="380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858000" y="4013200"/>
          <a:ext cx="558800" cy="330200"/>
        </p:xfrm>
        <a:graphic>
          <a:graphicData uri="http://schemas.openxmlformats.org/presentationml/2006/ole">
            <p:oleObj spid="_x0000_s28674" name="Equation" r:id="rId4" imgW="558720" imgH="33012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334912" y="2909248"/>
          <a:ext cx="1346200" cy="431800"/>
        </p:xfrm>
        <a:graphic>
          <a:graphicData uri="http://schemas.openxmlformats.org/presentationml/2006/ole">
            <p:oleObj spid="_x0000_s28675" name="Equation" r:id="rId5" imgW="1346040" imgH="43164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890984" y="1959592"/>
          <a:ext cx="2146300" cy="419100"/>
        </p:xfrm>
        <a:graphic>
          <a:graphicData uri="http://schemas.openxmlformats.org/presentationml/2006/ole">
            <p:oleObj spid="_x0000_s28676" name="Equation" r:id="rId6" imgW="2145960" imgH="41904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840288" y="2252663"/>
          <a:ext cx="1612900" cy="482600"/>
        </p:xfrm>
        <a:graphic>
          <a:graphicData uri="http://schemas.openxmlformats.org/presentationml/2006/ole">
            <p:oleObj spid="_x0000_s28677" name="Equation" r:id="rId7" imgW="1612800" imgH="48240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528763" y="5045075"/>
          <a:ext cx="5511800" cy="482600"/>
        </p:xfrm>
        <a:graphic>
          <a:graphicData uri="http://schemas.openxmlformats.org/presentationml/2006/ole">
            <p:oleObj spid="_x0000_s28678" name="Equation" r:id="rId8" imgW="5511600" imgH="4824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972300" y="5773760"/>
          <a:ext cx="1485900" cy="482600"/>
        </p:xfrm>
        <a:graphic>
          <a:graphicData uri="http://schemas.openxmlformats.org/presentationml/2006/ole">
            <p:oleObj spid="_x0000_s28679" name="Equation" r:id="rId9" imgW="148572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Looking more closely…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81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It seems odd that the frictional force doesn’t depend on the size of the area of contact. 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>
                <a:solidFill>
                  <a:srgbClr val="FF0000"/>
                </a:solidFill>
              </a:rPr>
              <a:t>But in fact, the observed “area of contact” is an </a:t>
            </a:r>
            <a:r>
              <a:rPr lang="en-US" sz="2600" i="1" dirty="0" smtClean="0">
                <a:solidFill>
                  <a:srgbClr val="FF0000"/>
                </a:solidFill>
              </a:rPr>
              <a:t>illusion</a:t>
            </a:r>
            <a:r>
              <a:rPr lang="en-US" sz="2600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sz="2600" dirty="0" smtClean="0"/>
              <a:t>Microscopically, the surfaces are rough, </a:t>
            </a:r>
            <a:r>
              <a:rPr lang="en-US" sz="2600" dirty="0" smtClean="0">
                <a:solidFill>
                  <a:srgbClr val="FFFF00"/>
                </a:solidFill>
              </a:rPr>
              <a:t>the area of </a:t>
            </a:r>
            <a:r>
              <a:rPr lang="en-US" sz="2600" u="sng" dirty="0" smtClean="0">
                <a:solidFill>
                  <a:srgbClr val="FFFF00"/>
                </a:solidFill>
              </a:rPr>
              <a:t>true</a:t>
            </a:r>
            <a:r>
              <a:rPr lang="en-US" sz="2600" dirty="0" smtClean="0">
                <a:solidFill>
                  <a:srgbClr val="FFFF00"/>
                </a:solidFill>
              </a:rPr>
              <a:t> contact is much smaller</a:t>
            </a:r>
            <a:r>
              <a:rPr lang="en-US" sz="2600" dirty="0" smtClean="0"/>
              <a:t>, and </a:t>
            </a:r>
            <a:r>
              <a:rPr lang="en-US" sz="2600" dirty="0" smtClean="0">
                <a:solidFill>
                  <a:srgbClr val="FFFF00"/>
                </a:solidFill>
              </a:rPr>
              <a:t>that</a:t>
            </a:r>
            <a:r>
              <a:rPr lang="en-US" sz="2600" dirty="0" smtClean="0"/>
              <a:t> area </a:t>
            </a:r>
            <a:r>
              <a:rPr lang="en-US" sz="2600" dirty="0" smtClean="0">
                <a:solidFill>
                  <a:srgbClr val="FFFF00"/>
                </a:solidFill>
              </a:rPr>
              <a:t>increases</a:t>
            </a:r>
            <a:r>
              <a:rPr lang="en-US" sz="2600" dirty="0" smtClean="0"/>
              <a:t> linearly with the normal force. These tiny areas weld or bond, holding the surfaces together until sideways force breaks these bonds.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If </a:t>
            </a:r>
            <a:r>
              <a:rPr lang="en-US" sz="2600" dirty="0" smtClean="0">
                <a:solidFill>
                  <a:srgbClr val="FF0000"/>
                </a:solidFill>
              </a:rPr>
              <a:t>atomically smooth </a:t>
            </a:r>
            <a:r>
              <a:rPr lang="en-US" sz="2600" dirty="0" smtClean="0"/>
              <a:t>surfaces are put together, they </a:t>
            </a:r>
            <a:r>
              <a:rPr lang="en-US" sz="2600" i="1" dirty="0" smtClean="0"/>
              <a:t>will </a:t>
            </a:r>
            <a:r>
              <a:rPr lang="en-US" sz="2600" dirty="0" smtClean="0"/>
              <a:t>bond all over:  an almost infinite friction coefficient!</a:t>
            </a:r>
            <a:endParaRPr lang="en-US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Sliding:  Kinetic Friction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frictional drag force when one surface slides over another is determined by the </a:t>
            </a:r>
            <a:r>
              <a:rPr lang="en-US" sz="2800" dirty="0" smtClean="0">
                <a:solidFill>
                  <a:srgbClr val="FFFF00"/>
                </a:solidFill>
              </a:rPr>
              <a:t>coefficient of kinetic friction: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r>
              <a:rPr lang="en-US" sz="2800" dirty="0" smtClean="0"/>
              <a:t>Just as in the static case, there is no dependence on the </a:t>
            </a:r>
            <a:r>
              <a:rPr lang="en-US" sz="2800" i="1" dirty="0" smtClean="0"/>
              <a:t>observed</a:t>
            </a:r>
            <a:r>
              <a:rPr lang="en-US" sz="2800" dirty="0" smtClean="0"/>
              <a:t> area of contact, the force is </a:t>
            </a:r>
            <a:r>
              <a:rPr lang="en-US" sz="2800" dirty="0" smtClean="0">
                <a:solidFill>
                  <a:srgbClr val="FFFF00"/>
                </a:solidFill>
              </a:rPr>
              <a:t>independent of sliding speed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FFFF00"/>
                </a:solidFill>
              </a:rPr>
              <a:t>proportional to the normal force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It must be that                  , or the cube on the tilted board would stop as soon as it started to slide!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21088" y="2970213"/>
          <a:ext cx="1651000" cy="482600"/>
        </p:xfrm>
        <a:graphic>
          <a:graphicData uri="http://schemas.openxmlformats.org/presentationml/2006/ole">
            <p:oleObj spid="_x0000_s4098" name="Equation" r:id="rId4" imgW="1650960" imgH="4824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429000" y="2825088"/>
            <a:ext cx="20574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15016" y="5900384"/>
          <a:ext cx="1358900" cy="482600"/>
        </p:xfrm>
        <a:graphic>
          <a:graphicData uri="http://schemas.openxmlformats.org/presentationml/2006/ole">
            <p:oleObj spid="_x0000_s4099" name="Equation" r:id="rId5" imgW="13586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944562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FFFF00"/>
                </a:solidFill>
              </a:rPr>
              <a:t>Friction Coefficients are Very Approximate…</a:t>
            </a:r>
            <a:endParaRPr lang="en-US" sz="3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There’s a reason tables of friction coefficients often give </a:t>
            </a:r>
            <a:r>
              <a:rPr lang="en-US" dirty="0" smtClean="0">
                <a:solidFill>
                  <a:srgbClr val="FFFF00"/>
                </a:solidFill>
              </a:rPr>
              <a:t>only one significant figure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Surfaces vary </a:t>
            </a:r>
            <a:r>
              <a:rPr lang="en-US" dirty="0" smtClean="0">
                <a:solidFill>
                  <a:srgbClr val="FFFF00"/>
                </a:solidFill>
              </a:rPr>
              <a:t>greatly</a:t>
            </a:r>
            <a:r>
              <a:rPr lang="en-US" dirty="0" smtClean="0"/>
              <a:t> on a microscopic scale: they oxidize, have thin films of water, other surface impurities, all of which can affect the bonding strength at true contact, and therefore the friction. 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Claimed friction coefficients for lubricated or greasy surfaces are 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to be trusted even less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: an actual </a:t>
            </a:r>
            <a:r>
              <a:rPr lang="en-US" dirty="0" smtClean="0">
                <a:solidFill>
                  <a:srgbClr val="FFFF00"/>
                </a:solidFill>
              </a:rPr>
              <a:t>layer of oil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between surfaces gives a viscous drag almost independent of normal force, and dependent on speed!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</TotalTime>
  <Words>554</Words>
  <Application>Microsoft Office PowerPoint</Application>
  <PresentationFormat>On-screen Show (4:3)</PresentationFormat>
  <Paragraphs>67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Friction</vt:lpstr>
      <vt:lpstr>Warm Up Question</vt:lpstr>
      <vt:lpstr>Frictional Force is Independent of Contact Area…</vt:lpstr>
      <vt:lpstr>Free Body Diagram for Block on Slope</vt:lpstr>
      <vt:lpstr>Coefficient of Static Friction</vt:lpstr>
      <vt:lpstr>How Steep a Hill Can a Car Climb?</vt:lpstr>
      <vt:lpstr>Looking more closely…</vt:lpstr>
      <vt:lpstr>Sliding:  Kinetic Friction</vt:lpstr>
      <vt:lpstr>Friction Coefficients are Very Approximate…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Friction</dc:title>
  <dc:creator>Michael</dc:creator>
  <cp:lastModifiedBy>Michael Fowler</cp:lastModifiedBy>
  <cp:revision>29</cp:revision>
  <dcterms:created xsi:type="dcterms:W3CDTF">2010-01-29T11:20:45Z</dcterms:created>
  <dcterms:modified xsi:type="dcterms:W3CDTF">2010-06-17T19:13:43Z</dcterms:modified>
</cp:coreProperties>
</file>