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81" r:id="rId14"/>
    <p:sldId id="282" r:id="rId15"/>
    <p:sldId id="277" r:id="rId16"/>
    <p:sldId id="278" r:id="rId17"/>
    <p:sldId id="279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DF9AF-3D41-4DAB-8321-6EC021B3C43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F1225-09AB-4D7D-B175-A28A4BE35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3BC67-30FA-419B-AF4A-BDABAA3A6E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hyperlink" Target="http://startswithabang.com/?p=1718" TargetMode="Externa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iihs.org/video.aspx/info/50thcrash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Newton’s Laws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6443246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Michael Fowler,  UVa.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Newton’s Second Law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relation between force, mass and acceleration can now be written: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the magnitude of the force </a:t>
            </a:r>
            <a:r>
              <a:rPr lang="en-US" i="1" dirty="0" smtClean="0">
                <a:solidFill>
                  <a:srgbClr val="FFFF00"/>
                </a:solidFill>
              </a:rPr>
              <a:t>F</a:t>
            </a:r>
            <a:r>
              <a:rPr lang="en-US" dirty="0" smtClean="0"/>
              <a:t> is measured in </a:t>
            </a:r>
            <a:r>
              <a:rPr lang="en-US" dirty="0" err="1" smtClean="0"/>
              <a:t>Newtons</a:t>
            </a:r>
            <a:r>
              <a:rPr lang="en-US" dirty="0" smtClean="0"/>
              <a:t>, the mass is in kilograms and the acceleration is in meters per second per second.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This is Newton’s Second Law.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2895600"/>
          <a:ext cx="1257300" cy="444500"/>
        </p:xfrm>
        <a:graphic>
          <a:graphicData uri="http://schemas.openxmlformats.org/presentationml/2006/ole">
            <p:oleObj spid="_x0000_s2050" name="Equation" r:id="rId4" imgW="1257120" imgH="44424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415352" y="2841008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Means </a:t>
            </a:r>
            <a:r>
              <a:rPr lang="en-US" i="1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Force!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Newton’s Second Law,                gives the acceleration of a body of mass </a:t>
            </a:r>
            <a:r>
              <a:rPr lang="en-US" i="1" dirty="0" smtClean="0"/>
              <a:t>m</a:t>
            </a:r>
            <a:r>
              <a:rPr lang="en-US" dirty="0" smtClean="0"/>
              <a:t> acted on by a </a:t>
            </a:r>
            <a:r>
              <a:rPr lang="en-US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force    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Air resistance and friction </a:t>
            </a:r>
            <a:r>
              <a:rPr lang="en-US" dirty="0" smtClean="0"/>
              <a:t>contribute nonzero forces, which might or might not be small.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car accelerating along a road is also being acted on by </a:t>
            </a:r>
            <a:r>
              <a:rPr lang="en-US" dirty="0" smtClean="0">
                <a:solidFill>
                  <a:srgbClr val="FFFF00"/>
                </a:solidFill>
              </a:rPr>
              <a:t>gravity</a:t>
            </a:r>
            <a:r>
              <a:rPr lang="en-US" dirty="0" smtClean="0"/>
              <a:t>—but that is usually cancelled out by the upward force of support from the road, called the </a:t>
            </a:r>
            <a:r>
              <a:rPr lang="en-US" dirty="0" smtClean="0">
                <a:solidFill>
                  <a:srgbClr val="FFFF00"/>
                </a:solidFill>
              </a:rPr>
              <a:t>normal</a:t>
            </a:r>
            <a:r>
              <a:rPr lang="en-US" dirty="0" smtClean="0"/>
              <a:t> force.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18664" y="318448"/>
          <a:ext cx="512261" cy="669880"/>
        </p:xfrm>
        <a:graphic>
          <a:graphicData uri="http://schemas.openxmlformats.org/presentationml/2006/ole">
            <p:oleObj spid="_x0000_s33794" name="Equation" r:id="rId4" imgW="330120" imgH="4316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20904" y="1240808"/>
          <a:ext cx="1257300" cy="469900"/>
        </p:xfrm>
        <a:graphic>
          <a:graphicData uri="http://schemas.openxmlformats.org/presentationml/2006/ole">
            <p:oleObj spid="_x0000_s33795" name="Equation" r:id="rId5" imgW="1257120" imgH="4698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44504" y="2108576"/>
          <a:ext cx="330200" cy="457200"/>
        </p:xfrm>
        <a:graphic>
          <a:graphicData uri="http://schemas.openxmlformats.org/presentationml/2006/ole">
            <p:oleObj spid="_x0000_s33796" name="Equation" r:id="rId6" imgW="33012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Inertial Frames of Reference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Recall a frame of reference is a set of axes, like three perpendicular rulers, to measure position, plus a clock to track time, so motion can be precisely described.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 inertial frame is one in which Newton’s First Law is obeyed.</a:t>
            </a:r>
          </a:p>
          <a:p>
            <a:r>
              <a:rPr lang="en-US" dirty="0" smtClean="0"/>
              <a:t>If frame A is inertial, and frame B is moving at constant velocity relative to frame A, then frame B is also inertial.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Relative Velocity and Inertial Frames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If a body is moving at </a:t>
            </a:r>
            <a:r>
              <a:rPr lang="en-US" dirty="0" smtClean="0">
                <a:solidFill>
                  <a:srgbClr val="FFFF00"/>
                </a:solidFill>
              </a:rPr>
              <a:t>constant</a:t>
            </a:r>
            <a:r>
              <a:rPr lang="en-US" dirty="0" smtClean="0"/>
              <a:t> velocity      in frame B, and </a:t>
            </a:r>
            <a:r>
              <a:rPr lang="en-US" dirty="0" smtClean="0">
                <a:solidFill>
                  <a:srgbClr val="FFFF00"/>
                </a:solidFill>
              </a:rPr>
              <a:t>frame B is moving at constant velocity      relative to frame A</a:t>
            </a:r>
            <a:r>
              <a:rPr lang="en-US" dirty="0" smtClean="0"/>
              <a:t>, then the body is moving at </a:t>
            </a:r>
            <a:r>
              <a:rPr lang="en-US" dirty="0" smtClean="0">
                <a:solidFill>
                  <a:srgbClr val="FFFF00"/>
                </a:solidFill>
              </a:rPr>
              <a:t>constant</a:t>
            </a:r>
            <a:r>
              <a:rPr lang="en-US" dirty="0" smtClean="0"/>
              <a:t> velocity                     relative to frame A.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FFFF00"/>
                </a:solidFill>
              </a:rPr>
              <a:t>constant velocity    of frame B relative to frame A, the acceleration</a:t>
            </a:r>
            <a:r>
              <a:rPr lang="en-US" dirty="0" smtClean="0"/>
              <a:t> of a body measured in frame A equals its acceleration in frame B: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91400" y="1485328"/>
          <a:ext cx="368300" cy="482600"/>
        </p:xfrm>
        <a:graphic>
          <a:graphicData uri="http://schemas.openxmlformats.org/presentationml/2006/ole">
            <p:oleObj spid="_x0000_s61442" name="Equation" r:id="rId4" imgW="368280" imgH="4824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13296" y="2456592"/>
          <a:ext cx="241300" cy="355600"/>
        </p:xfrm>
        <a:graphic>
          <a:graphicData uri="http://schemas.openxmlformats.org/presentationml/2006/ole">
            <p:oleObj spid="_x0000_s61443" name="Equation" r:id="rId5" imgW="241200" imgH="3553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75360" y="2929336"/>
          <a:ext cx="1714500" cy="482600"/>
        </p:xfrm>
        <a:graphic>
          <a:graphicData uri="http://schemas.openxmlformats.org/presentationml/2006/ole">
            <p:oleObj spid="_x0000_s61444" name="Equation" r:id="rId6" imgW="1714320" imgH="4824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3252" y="4030640"/>
          <a:ext cx="241300" cy="355600"/>
        </p:xfrm>
        <a:graphic>
          <a:graphicData uri="http://schemas.openxmlformats.org/presentationml/2006/ole">
            <p:oleObj spid="_x0000_s61445" name="Equation" r:id="rId7" imgW="24120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82544" y="5509152"/>
          <a:ext cx="3606800" cy="952500"/>
        </p:xfrm>
        <a:graphic>
          <a:graphicData uri="http://schemas.openxmlformats.org/presentationml/2006/ole">
            <p:oleObj spid="_x0000_s61446" name="Equation" r:id="rId8" imgW="3606480" imgH="952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Relative Acceleration and </a:t>
            </a:r>
            <a:r>
              <a:rPr lang="en-US" sz="3600" dirty="0" err="1" smtClean="0">
                <a:solidFill>
                  <a:srgbClr val="FFFF00"/>
                </a:solidFill>
              </a:rPr>
              <a:t>Noninertial</a:t>
            </a:r>
            <a:r>
              <a:rPr lang="en-US" sz="3600" dirty="0" smtClean="0">
                <a:solidFill>
                  <a:srgbClr val="FFFF00"/>
                </a:solidFill>
              </a:rPr>
              <a:t> Frames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frame A is inertial, and frame B is </a:t>
            </a:r>
            <a:r>
              <a:rPr lang="en-US" dirty="0" smtClean="0">
                <a:solidFill>
                  <a:srgbClr val="FFFF00"/>
                </a:solidFill>
              </a:rPr>
              <a:t>accelerating</a:t>
            </a:r>
            <a:r>
              <a:rPr lang="en-US" dirty="0" smtClean="0"/>
              <a:t> with respect to frame A, then frame B is </a:t>
            </a:r>
            <a:r>
              <a:rPr lang="en-US" dirty="0" err="1" smtClean="0">
                <a:solidFill>
                  <a:srgbClr val="FFFF00"/>
                </a:solidFill>
              </a:rPr>
              <a:t>noninertial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Examples: inside an accelerating car; on a rotating carousel.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 body in an accelerating car will only stay at rest relative to the car if acted on by some force </a:t>
            </a:r>
            <a:r>
              <a:rPr lang="en-US" dirty="0" smtClean="0"/>
              <a:t>(the seat, for example).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</a:t>
            </a:r>
            <a:r>
              <a:rPr lang="en-US" dirty="0" smtClean="0">
                <a:solidFill>
                  <a:srgbClr val="FFFF00"/>
                </a:solidFill>
              </a:rPr>
              <a:t>Third Law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two bodies interact, the force on B from A is equal in magnitude to the force on A from B, and opposite in direction 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In the example shown here, the glove suffers a force exactly equal in magnitude to that felt by the face.</a:t>
            </a:r>
            <a:endParaRPr lang="en-US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1" y="1653142"/>
            <a:ext cx="3657600" cy="432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76800" y="64008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  <a:hlinkClick r:id="rId5"/>
              </a:rPr>
              <a:t>http://startswithabang.com/?p=1718</a:t>
            </a:r>
            <a:endParaRPr lang="en-US" sz="1400" dirty="0">
              <a:solidFill>
                <a:srgbClr val="FFFF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96704" y="3831608"/>
          <a:ext cx="1778000" cy="546100"/>
        </p:xfrm>
        <a:graphic>
          <a:graphicData uri="http://schemas.openxmlformats.org/presentationml/2006/ole">
            <p:oleObj spid="_x0000_s36867" name="Equation" r:id="rId6" imgW="1777680" imgH="54576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1317008" y="3755408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Action and Reaction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Newton’s Third Law is often stated as “</a:t>
            </a:r>
            <a:r>
              <a:rPr lang="en-US" dirty="0" smtClean="0">
                <a:solidFill>
                  <a:srgbClr val="FFFF00"/>
                </a:solidFill>
              </a:rPr>
              <a:t>action equals reaction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action</a:t>
            </a:r>
            <a:r>
              <a:rPr lang="en-US" dirty="0" smtClean="0"/>
              <a:t> is body A pushing on body B.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reaction </a:t>
            </a:r>
            <a:r>
              <a:rPr lang="en-US" dirty="0" smtClean="0"/>
              <a:t>is the inevitable opposite force:  B pushing back on A.</a:t>
            </a:r>
          </a:p>
          <a:p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Very Important!  </a:t>
            </a:r>
            <a:r>
              <a:rPr lang="en-US" sz="3600" dirty="0" smtClean="0">
                <a:solidFill>
                  <a:srgbClr val="FFFF00"/>
                </a:solidFill>
              </a:rPr>
              <a:t>The action and the reaction </a:t>
            </a:r>
            <a:r>
              <a:rPr lang="en-US" sz="3600" i="1" dirty="0" smtClean="0">
                <a:solidFill>
                  <a:srgbClr val="FFFF00"/>
                </a:solidFill>
              </a:rPr>
              <a:t>always</a:t>
            </a:r>
            <a:r>
              <a:rPr lang="en-US" sz="3600" dirty="0" smtClean="0">
                <a:solidFill>
                  <a:srgbClr val="FFFF00"/>
                </a:solidFill>
              </a:rPr>
              <a:t> act on different bodies!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648200"/>
            <a:ext cx="83058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Action and Reaction…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a car and a truck collide, the force of the truck on the car equals the force of the car on the truck…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BUT an equal force on a smaller object will have a different result!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4036159" cy="267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5486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http://www.massachusettsinjurylawyerblog.com/car-accident.jpg</a:t>
            </a:r>
            <a:endParaRPr lang="en-US" sz="12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6248400"/>
            <a:ext cx="49530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2">
                    <a:lumMod val="40000"/>
                    <a:lumOff val="60000"/>
                  </a:schemeClr>
                </a:solidFill>
                <a:hlinkClick r:id="rId4"/>
              </a:rPr>
              <a:t>And here’s another example, with masses about equal …</a:t>
            </a:r>
            <a:r>
              <a:rPr lang="en-US" sz="1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en-US" sz="1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		  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If I jump upwards, I leave the ground with nonzero upward velocity—I accelerated upwards.  Applying              , what force caused that upwards acceleration?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8229600" cy="1981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The force of my leg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force of my pressure on the floor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reaction force from the floor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4648" y="2652404"/>
          <a:ext cx="1257300" cy="444500"/>
        </p:xfrm>
        <a:graphic>
          <a:graphicData uri="http://schemas.openxmlformats.org/presentationml/2006/ole">
            <p:oleObj spid="_x0000_s62466" name="Equation" r:id="rId4" imgW="125712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I jump upwards, I leave the ground with nonzero upward velocity—I accelerated upwards.  Applying              , what force caused that upwards acceleration?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3505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The force of my leg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force of my pressure on the floor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reaction force from the floor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>
                <a:solidFill>
                  <a:srgbClr val="FFFF00"/>
                </a:solidFill>
              </a:rPr>
              <a:t>Acceleration of a body can only be caused by an </a:t>
            </a:r>
            <a:r>
              <a:rPr lang="en-US" i="1" dirty="0" smtClean="0">
                <a:solidFill>
                  <a:srgbClr val="FFFF00"/>
                </a:solidFill>
              </a:rPr>
              <a:t>outside</a:t>
            </a:r>
            <a:r>
              <a:rPr lang="en-US" dirty="0" smtClean="0">
                <a:solidFill>
                  <a:srgbClr val="FFFF00"/>
                </a:solidFill>
              </a:rPr>
              <a:t> force acting on the body!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4648" y="1572904"/>
          <a:ext cx="1257300" cy="444500"/>
        </p:xfrm>
        <a:graphic>
          <a:graphicData uri="http://schemas.openxmlformats.org/presentationml/2006/ole">
            <p:oleObj spid="_x0000_s63490" name="Equation" r:id="rId4" imgW="1257120" imgH="444240" progId="Equation.DSMT4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6629400" y="4343400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1000" y="5257800"/>
            <a:ext cx="81534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Newton Extended Galileo’s Picture of Motion to Include Forces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Galileo said: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Natural horizontal motion is at constant velocity </a:t>
            </a:r>
            <a:r>
              <a:rPr lang="en-US" dirty="0" smtClean="0"/>
              <a:t>unless </a:t>
            </a:r>
            <a:r>
              <a:rPr lang="en-US" dirty="0" smtClean="0">
                <a:solidFill>
                  <a:srgbClr val="FFFF00"/>
                </a:solidFill>
              </a:rPr>
              <a:t>a force </a:t>
            </a:r>
            <a:r>
              <a:rPr lang="en-US" dirty="0" smtClean="0"/>
              <a:t>acts: a push from behind will cause acceleration, friction will cause negative acceleration (that is, deceleration).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Natural vertical motion is constant downward acceleration…  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Newton Said </a:t>
            </a:r>
            <a:r>
              <a:rPr lang="en-US" dirty="0" smtClean="0">
                <a:solidFill>
                  <a:srgbClr val="FFFF00"/>
                </a:solidFill>
              </a:rPr>
              <a:t>They’re the Same Thing!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76800"/>
          </a:xfrm>
        </p:spPr>
        <p:txBody>
          <a:bodyPr/>
          <a:lstStyle/>
          <a:p>
            <a:r>
              <a:rPr lang="en-US" dirty="0" smtClean="0"/>
              <a:t>The “natural vertical motion” is at constant acceleration </a:t>
            </a:r>
            <a:r>
              <a:rPr lang="en-US" dirty="0" smtClean="0">
                <a:solidFill>
                  <a:srgbClr val="FFFF00"/>
                </a:solidFill>
              </a:rPr>
              <a:t>because there’s a constant force acting </a:t>
            </a:r>
            <a:r>
              <a:rPr lang="en-US" dirty="0" smtClean="0"/>
              <a:t>– the force of </a:t>
            </a:r>
            <a:r>
              <a:rPr lang="en-US" dirty="0" smtClean="0">
                <a:solidFill>
                  <a:srgbClr val="FFFF00"/>
                </a:solidFill>
              </a:rPr>
              <a:t>gravity</a:t>
            </a:r>
            <a:r>
              <a:rPr lang="en-US" dirty="0" smtClean="0"/>
              <a:t>!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Without that force, </a:t>
            </a:r>
            <a:r>
              <a:rPr lang="en-US" dirty="0" smtClean="0">
                <a:solidFill>
                  <a:srgbClr val="FFFF00"/>
                </a:solidFill>
              </a:rPr>
              <a:t>vertical</a:t>
            </a:r>
            <a:r>
              <a:rPr lang="en-US" dirty="0" smtClean="0">
                <a:solidFill>
                  <a:srgbClr val="FF0000"/>
                </a:solidFill>
              </a:rPr>
              <a:t> motion would be at constant velocity.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Look again at the </a:t>
            </a:r>
            <a:r>
              <a:rPr lang="en-US" dirty="0" smtClean="0">
                <a:solidFill>
                  <a:srgbClr val="FFFF00"/>
                </a:solidFill>
              </a:rPr>
              <a:t>path of a projectile</a:t>
            </a:r>
            <a:r>
              <a:rPr lang="en-US" dirty="0" smtClean="0"/>
              <a:t>: without gravity, it would be a straight line.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73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Vector Picture of Projectile Motion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4038600" cy="44196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Position</a:t>
            </a:r>
            <a:r>
              <a:rPr lang="en-US" dirty="0" smtClean="0"/>
              <a:t> at 1 second intervals (notice it </a:t>
            </a:r>
            <a:r>
              <a:rPr lang="en-US" dirty="0" smtClean="0">
                <a:solidFill>
                  <a:srgbClr val="FFFF00"/>
                </a:solidFill>
              </a:rPr>
              <a:t>falls below straight line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 =0 trajectory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810000" cy="41148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Velocities and Speeds </a:t>
            </a:r>
            <a:r>
              <a:rPr lang="en-US" dirty="0" smtClean="0"/>
              <a:t>at 1 second intervals.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470412" y="3698828"/>
            <a:ext cx="2278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137162" y="3525137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573631" y="3571081"/>
            <a:ext cx="1828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60000" flipV="1">
            <a:off x="729334" y="3810000"/>
            <a:ext cx="832766" cy="1908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66113" y="3962400"/>
            <a:ext cx="1896112" cy="4048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7021" y="3994897"/>
            <a:ext cx="2868179" cy="5009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33461" y="3509963"/>
            <a:ext cx="1667435" cy="1911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220000">
            <a:off x="6767851" y="3063143"/>
            <a:ext cx="846532" cy="37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773066" y="3929511"/>
            <a:ext cx="854636" cy="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773066" y="4789101"/>
            <a:ext cx="854636" cy="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526741" y="3706345"/>
            <a:ext cx="1685365" cy="6499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530383" y="3715590"/>
            <a:ext cx="1694329" cy="14612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519733" y="2638430"/>
            <a:ext cx="167640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429000" y="1524000"/>
          <a:ext cx="2159000" cy="533400"/>
        </p:xfrm>
        <a:graphic>
          <a:graphicData uri="http://schemas.openxmlformats.org/presentationml/2006/ole">
            <p:oleObj spid="_x0000_s1026" name="Equation" r:id="rId4" imgW="2158920" imgH="533160" progId="Equation.DSMT4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3200400" y="1447800"/>
            <a:ext cx="2667000" cy="762000"/>
          </a:xfrm>
          <a:prstGeom prst="rect">
            <a:avLst/>
          </a:prstGeom>
          <a:noFill/>
          <a:ln w="31750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838200" y="2514600"/>
          <a:ext cx="1066800" cy="482600"/>
        </p:xfrm>
        <a:graphic>
          <a:graphicData uri="http://schemas.openxmlformats.org/presentationml/2006/ole">
            <p:oleObj spid="_x0000_s1027" name="Equation" r:id="rId5" imgW="1066680" imgH="482400" progId="Equation.DSMT4">
              <p:embed/>
            </p:oleObj>
          </a:graphicData>
        </a:graphic>
      </p:graphicFrame>
      <p:cxnSp>
        <p:nvCxnSpPr>
          <p:cNvPr id="74" name="Straight Arrow Connector 73"/>
          <p:cNvCxnSpPr/>
          <p:nvPr/>
        </p:nvCxnSpPr>
        <p:spPr>
          <a:xfrm>
            <a:off x="1981200" y="2817812"/>
            <a:ext cx="762000" cy="777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23"/>
          <p:cNvGrpSpPr/>
          <p:nvPr/>
        </p:nvGrpSpPr>
        <p:grpSpPr>
          <a:xfrm rot="20024910">
            <a:off x="476250" y="3292903"/>
            <a:ext cx="3200400" cy="1588"/>
            <a:chOff x="762000" y="2743200"/>
            <a:chExt cx="3200400" cy="158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8288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7620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8956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Newton’s First Law of Motion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Newton’s First Law is that an object continues to move at constant velocity unless acted on by external forces.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Unlike Galileo’s horizontal motion law, this applies for </a:t>
            </a:r>
            <a:r>
              <a:rPr lang="en-US" dirty="0" smtClean="0">
                <a:solidFill>
                  <a:srgbClr val="FFFF00"/>
                </a:solidFill>
              </a:rPr>
              <a:t>motion in any direction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(This was hard to accept, because forces were considered to arise only from </a:t>
            </a:r>
            <a:r>
              <a:rPr lang="en-US" dirty="0" smtClean="0">
                <a:solidFill>
                  <a:srgbClr val="FFFF00"/>
                </a:solidFill>
              </a:rPr>
              <a:t>contact</a:t>
            </a:r>
            <a:r>
              <a:rPr lang="en-US" dirty="0" smtClean="0"/>
              <a:t>, a push or pull, and this “force of gravity” seemed magical.)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578592"/>
            <a:ext cx="8610600" cy="152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Relating Change in Velocity to Force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can </a:t>
            </a:r>
            <a:r>
              <a:rPr lang="en-US" i="1" dirty="0" smtClean="0"/>
              <a:t>only</a:t>
            </a:r>
            <a:r>
              <a:rPr lang="en-US" dirty="0" smtClean="0"/>
              <a:t> be done </a:t>
            </a:r>
            <a:r>
              <a:rPr lang="en-US" dirty="0" smtClean="0">
                <a:solidFill>
                  <a:srgbClr val="FF0000"/>
                </a:solidFill>
              </a:rPr>
              <a:t>experimentally</a:t>
            </a:r>
            <a:r>
              <a:rPr lang="en-US" dirty="0" smtClean="0"/>
              <a:t>:  Newton did many experiments.</a:t>
            </a:r>
          </a:p>
          <a:p>
            <a:r>
              <a:rPr lang="en-US" dirty="0" smtClean="0"/>
              <a:t>Care must be taken to make sure forces like friction, etc., are negligibly small.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Take two objects made of the same material (iron, say) one twice the volume of the other, apply the same force.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The one with </a:t>
            </a:r>
            <a:r>
              <a:rPr lang="en-US" dirty="0" smtClean="0">
                <a:solidFill>
                  <a:srgbClr val="FF0000"/>
                </a:solidFill>
              </a:rPr>
              <a:t>twice the stuff accelerates at half the rate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Force and Acceleration 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181600"/>
          </a:xfrm>
        </p:spPr>
        <p:txBody>
          <a:bodyPr/>
          <a:lstStyle/>
          <a:p>
            <a:r>
              <a:rPr lang="en-US" dirty="0" smtClean="0"/>
              <a:t>Many experiments lead to the conclusion that </a:t>
            </a:r>
            <a:r>
              <a:rPr lang="en-US" dirty="0" smtClean="0">
                <a:solidFill>
                  <a:srgbClr val="FFFF00"/>
                </a:solidFill>
              </a:rPr>
              <a:t>a given force </a:t>
            </a:r>
            <a:r>
              <a:rPr lang="en-US" dirty="0" smtClean="0"/>
              <a:t>(such as a spring extended by a measured amount) </a:t>
            </a:r>
            <a:r>
              <a:rPr lang="en-US" dirty="0" smtClean="0">
                <a:solidFill>
                  <a:srgbClr val="FFFF00"/>
                </a:solidFill>
              </a:rPr>
              <a:t>accelerates an object in the direction of the force at a rate inversely proportional to the “amount of stuff” in the object.</a:t>
            </a:r>
          </a:p>
          <a:p>
            <a:r>
              <a:rPr lang="en-US" dirty="0" smtClean="0"/>
              <a:t>This amount of stuff is called the </a:t>
            </a:r>
            <a:r>
              <a:rPr lang="en-US" dirty="0" smtClean="0">
                <a:solidFill>
                  <a:srgbClr val="FFFF00"/>
                </a:solidFill>
              </a:rPr>
              <a:t>mass</a:t>
            </a:r>
            <a:r>
              <a:rPr lang="en-US" dirty="0" smtClean="0"/>
              <a:t>, or inertial mass, of the object: it </a:t>
            </a:r>
            <a:r>
              <a:rPr lang="en-US" dirty="0" smtClean="0">
                <a:solidFill>
                  <a:srgbClr val="FFFF00"/>
                </a:solidFill>
              </a:rPr>
              <a:t>measures</a:t>
            </a:r>
            <a:r>
              <a:rPr lang="en-US" dirty="0" smtClean="0"/>
              <a:t> the object’s </a:t>
            </a:r>
            <a:r>
              <a:rPr lang="en-US" dirty="0" smtClean="0">
                <a:solidFill>
                  <a:srgbClr val="FFFF00"/>
                </a:solidFill>
              </a:rPr>
              <a:t>resistance to being accelerated</a:t>
            </a:r>
            <a:r>
              <a:rPr lang="en-US" dirty="0" smtClean="0"/>
              <a:t>: the object’s </a:t>
            </a:r>
            <a:r>
              <a:rPr lang="en-US" dirty="0" smtClean="0">
                <a:solidFill>
                  <a:srgbClr val="FFFF00"/>
                </a:solidFill>
              </a:rPr>
              <a:t>inertia</a:t>
            </a:r>
            <a:r>
              <a:rPr lang="en-US" dirty="0" smtClean="0"/>
              <a:t>.  It is denoted by </a:t>
            </a:r>
            <a:r>
              <a:rPr lang="en-US" i="1" dirty="0" smtClean="0">
                <a:solidFill>
                  <a:srgbClr val="FFFF00"/>
                </a:solidFill>
              </a:rPr>
              <a:t>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Force and Acceleration 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It is also found that </a:t>
            </a:r>
            <a:r>
              <a:rPr lang="en-US" dirty="0" smtClean="0">
                <a:solidFill>
                  <a:srgbClr val="FFFF00"/>
                </a:solidFill>
              </a:rPr>
              <a:t>doubling the force </a:t>
            </a:r>
            <a:r>
              <a:rPr lang="en-US" dirty="0" smtClean="0"/>
              <a:t>(pulling with two identical springs, for example) </a:t>
            </a:r>
            <a:r>
              <a:rPr lang="en-US" dirty="0" smtClean="0">
                <a:solidFill>
                  <a:srgbClr val="FFFF00"/>
                </a:solidFill>
              </a:rPr>
              <a:t>doubles the acceleration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bottom line is: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Acceleration is proportional to applied force (and of course in the same direction).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Acceleration is </a:t>
            </a:r>
            <a:r>
              <a:rPr lang="en-US" i="1" dirty="0" smtClean="0">
                <a:solidFill>
                  <a:srgbClr val="FFFF00"/>
                </a:solidFill>
              </a:rPr>
              <a:t>inversely</a:t>
            </a:r>
            <a:r>
              <a:rPr lang="en-US" dirty="0" smtClean="0">
                <a:solidFill>
                  <a:srgbClr val="FFFF00"/>
                </a:solidFill>
              </a:rPr>
              <a:t> proportional to mass.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Units for Force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already have a unit for mass, the kg, and acceleration, m/s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define the magnitude of the </a:t>
            </a:r>
            <a:r>
              <a:rPr lang="en-US" dirty="0" smtClean="0">
                <a:solidFill>
                  <a:srgbClr val="FFFF00"/>
                </a:solidFill>
              </a:rPr>
              <a:t>unit force </a:t>
            </a:r>
            <a:r>
              <a:rPr lang="en-US" dirty="0" smtClean="0">
                <a:solidFill>
                  <a:srgbClr val="FF0000"/>
                </a:solidFill>
              </a:rPr>
              <a:t>as that force which </a:t>
            </a:r>
            <a:r>
              <a:rPr lang="en-US" dirty="0" smtClean="0">
                <a:solidFill>
                  <a:srgbClr val="FFFF00"/>
                </a:solidFill>
              </a:rPr>
              <a:t>accelerates one kilogram at one meter per second per second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This unit force is </a:t>
            </a:r>
            <a:r>
              <a:rPr lang="en-US" dirty="0">
                <a:solidFill>
                  <a:srgbClr val="FFFF00"/>
                </a:solidFill>
              </a:rPr>
              <a:t>o</a:t>
            </a:r>
            <a:r>
              <a:rPr lang="en-US" dirty="0" smtClean="0">
                <a:solidFill>
                  <a:srgbClr val="FFFF00"/>
                </a:solidFill>
              </a:rPr>
              <a:t>ne Newton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1062</Words>
  <Application>Microsoft Office PowerPoint</Application>
  <PresentationFormat>On-screen Show (4:3)</PresentationFormat>
  <Paragraphs>130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Newton’s Laws</vt:lpstr>
      <vt:lpstr>Newton Extended Galileo’s Picture of Motion to Include Forces</vt:lpstr>
      <vt:lpstr>Newton Said They’re the Same Thing!</vt:lpstr>
      <vt:lpstr>Vector Picture of Projectile Motion</vt:lpstr>
      <vt:lpstr>Newton’s First Law of Motion</vt:lpstr>
      <vt:lpstr>Relating Change in Velocity to Force</vt:lpstr>
      <vt:lpstr>Force and Acceleration I</vt:lpstr>
      <vt:lpstr>Force and Acceleration II</vt:lpstr>
      <vt:lpstr>Units for Force</vt:lpstr>
      <vt:lpstr>Newton’s Second Law</vt:lpstr>
      <vt:lpstr>Means Total Force!</vt:lpstr>
      <vt:lpstr>Inertial Frames of Reference</vt:lpstr>
      <vt:lpstr>Relative Velocity and Inertial Frames</vt:lpstr>
      <vt:lpstr>Relative Acceleration and Noninertial Frames</vt:lpstr>
      <vt:lpstr>Newton’s Third Law</vt:lpstr>
      <vt:lpstr>Action and Reaction</vt:lpstr>
      <vt:lpstr>More Action and Reaction…</vt:lpstr>
      <vt:lpstr>       Clicker Question  If I jump upwards, I leave the ground with nonzero upward velocity—I accelerated upwards.  Applying              , what force caused that upwards acceleration? </vt:lpstr>
      <vt:lpstr>If I jump upwards, I leave the ground with nonzero upward velocity—I accelerated upwards.  Applying              , what force caused that upwards acceleration?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Laws</dc:title>
  <dc:creator>Michael</dc:creator>
  <cp:lastModifiedBy>Michael Fowler</cp:lastModifiedBy>
  <cp:revision>28</cp:revision>
  <dcterms:created xsi:type="dcterms:W3CDTF">2010-01-21T11:14:40Z</dcterms:created>
  <dcterms:modified xsi:type="dcterms:W3CDTF">2010-06-17T19:07:41Z</dcterms:modified>
</cp:coreProperties>
</file>