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1" r:id="rId3"/>
    <p:sldId id="257" r:id="rId4"/>
    <p:sldId id="258" r:id="rId5"/>
    <p:sldId id="261" r:id="rId6"/>
    <p:sldId id="262" r:id="rId7"/>
    <p:sldId id="263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2" r:id="rId17"/>
    <p:sldId id="28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40.wmf"/><Relationship Id="rId4" Type="http://schemas.openxmlformats.org/officeDocument/2006/relationships/image" Target="../media/image4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5.wmf"/><Relationship Id="rId2" Type="http://schemas.openxmlformats.org/officeDocument/2006/relationships/image" Target="../media/image19.wmf"/><Relationship Id="rId1" Type="http://schemas.openxmlformats.org/officeDocument/2006/relationships/image" Target="../media/image17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6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7" Type="http://schemas.openxmlformats.org/officeDocument/2006/relationships/image" Target="../media/image33.wmf"/><Relationship Id="rId2" Type="http://schemas.openxmlformats.org/officeDocument/2006/relationships/image" Target="../media/image3.wmf"/><Relationship Id="rId1" Type="http://schemas.openxmlformats.org/officeDocument/2006/relationships/image" Target="../media/image29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74E9F-23FE-4455-AA3F-6B449C78B37E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268CD-A13E-48D4-94C1-52F4E9D4AA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F22-602F-439B-ACF3-F17F68CB256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1598-25A3-45B9-AA82-81EBEDF5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F22-602F-439B-ACF3-F17F68CB256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1598-25A3-45B9-AA82-81EBEDF5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F22-602F-439B-ACF3-F17F68CB256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1598-25A3-45B9-AA82-81EBEDF5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F22-602F-439B-ACF3-F17F68CB256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1598-25A3-45B9-AA82-81EBEDF5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F22-602F-439B-ACF3-F17F68CB256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1598-25A3-45B9-AA82-81EBEDF5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F22-602F-439B-ACF3-F17F68CB256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1598-25A3-45B9-AA82-81EBEDF5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F22-602F-439B-ACF3-F17F68CB256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1598-25A3-45B9-AA82-81EBEDF5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F22-602F-439B-ACF3-F17F68CB256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1598-25A3-45B9-AA82-81EBEDF5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F22-602F-439B-ACF3-F17F68CB256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1598-25A3-45B9-AA82-81EBEDF5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F22-602F-439B-ACF3-F17F68CB256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1598-25A3-45B9-AA82-81EBEDF5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F22-602F-439B-ACF3-F17F68CB256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1598-25A3-45B9-AA82-81EBEDF5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67F22-602F-439B-ACF3-F17F68CB256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F1598-25A3-45B9-AA82-81EBEDF5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10" Type="http://schemas.openxmlformats.org/officeDocument/2006/relationships/oleObject" Target="../embeddings/oleObject50.bin"/><Relationship Id="rId4" Type="http://schemas.openxmlformats.org/officeDocument/2006/relationships/oleObject" Target="../embeddings/oleObject44.bin"/><Relationship Id="rId9" Type="http://schemas.openxmlformats.org/officeDocument/2006/relationships/oleObject" Target="../embeddings/oleObject4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10" Type="http://schemas.openxmlformats.org/officeDocument/2006/relationships/oleObject" Target="../embeddings/oleObject57.bin"/><Relationship Id="rId4" Type="http://schemas.openxmlformats.org/officeDocument/2006/relationships/oleObject" Target="../embeddings/oleObject51.bin"/><Relationship Id="rId9" Type="http://schemas.openxmlformats.org/officeDocument/2006/relationships/oleObject" Target="../embeddings/oleObject5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0.bin"/><Relationship Id="rId11" Type="http://schemas.openxmlformats.org/officeDocument/2006/relationships/oleObject" Target="../embeddings/oleObject65.bin"/><Relationship Id="rId5" Type="http://schemas.openxmlformats.org/officeDocument/2006/relationships/oleObject" Target="../embeddings/oleObject59.bin"/><Relationship Id="rId10" Type="http://schemas.openxmlformats.org/officeDocument/2006/relationships/oleObject" Target="../embeddings/oleObject64.bin"/><Relationship Id="rId4" Type="http://schemas.openxmlformats.org/officeDocument/2006/relationships/oleObject" Target="../embeddings/oleObject58.bin"/><Relationship Id="rId9" Type="http://schemas.openxmlformats.org/officeDocument/2006/relationships/oleObject" Target="../embeddings/oleObject6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8.bin"/><Relationship Id="rId5" Type="http://schemas.openxmlformats.org/officeDocument/2006/relationships/oleObject" Target="../embeddings/oleObject67.bin"/><Relationship Id="rId4" Type="http://schemas.openxmlformats.org/officeDocument/2006/relationships/oleObject" Target="../embeddings/oleObject6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2.bin"/><Relationship Id="rId5" Type="http://schemas.openxmlformats.org/officeDocument/2006/relationships/oleObject" Target="../embeddings/oleObject71.bin"/><Relationship Id="rId4" Type="http://schemas.openxmlformats.org/officeDocument/2006/relationships/oleObject" Target="../embeddings/oleObject70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5.bin"/><Relationship Id="rId5" Type="http://schemas.openxmlformats.org/officeDocument/2006/relationships/oleObject" Target="../embeddings/oleObject74.bin"/><Relationship Id="rId4" Type="http://schemas.openxmlformats.org/officeDocument/2006/relationships/oleObject" Target="../embeddings/oleObject7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oleObject" Target="../embeddings/oleObject21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5.bin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0.bin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29.bin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37.bin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143000"/>
            <a:ext cx="83820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Motion in Two and Three Dimensions: Vectors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Physics 1425  Lecture 4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8040" y="6470184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Michael Fowler,  UVa.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FF00"/>
                </a:solidFill>
              </a:rPr>
              <a:t>   Average Velocity in Two Dimensions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/>
              <a:t> </a:t>
            </a:r>
            <a:r>
              <a:rPr lang="en-US" sz="3600" dirty="0" smtClean="0"/>
              <a:t>      </a:t>
            </a:r>
            <a:r>
              <a:rPr lang="en-US" sz="3600" dirty="0" smtClean="0">
                <a:solidFill>
                  <a:srgbClr val="FFFF00"/>
                </a:solidFill>
              </a:rPr>
              <a:t>average velocity = displacement/time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1981200"/>
            <a:ext cx="51816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	</a:t>
            </a:r>
            <a:r>
              <a:rPr lang="en-US" dirty="0" smtClean="0"/>
              <a:t>In moving from point      to     , the </a:t>
            </a:r>
            <a:r>
              <a:rPr lang="en-US" dirty="0" smtClean="0">
                <a:solidFill>
                  <a:srgbClr val="FFFF00"/>
                </a:solidFill>
              </a:rPr>
              <a:t>average velocity </a:t>
            </a:r>
            <a:r>
              <a:rPr lang="en-US" dirty="0" smtClean="0"/>
              <a:t>is in the direction             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447800" y="3429000"/>
          <a:ext cx="1574800" cy="1054100"/>
        </p:xfrm>
        <a:graphic>
          <a:graphicData uri="http://schemas.openxmlformats.org/presentationml/2006/ole">
            <p:oleObj spid="_x0000_s30722" name="Equation" r:id="rId4" imgW="1574640" imgH="105408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7853970" y="2031947"/>
          <a:ext cx="279400" cy="482600"/>
        </p:xfrm>
        <a:graphic>
          <a:graphicData uri="http://schemas.openxmlformats.org/presentationml/2006/ole">
            <p:oleObj spid="_x0000_s30724" name="Equation" r:id="rId5" imgW="279360" imgH="482400" progId="Equation.DSMT4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7073900" y="2019837"/>
          <a:ext cx="241300" cy="482600"/>
        </p:xfrm>
        <a:graphic>
          <a:graphicData uri="http://schemas.openxmlformats.org/presentationml/2006/ole">
            <p:oleObj spid="_x0000_s30727" name="Equation" r:id="rId6" imgW="241200" imgH="482400" progId="Equation.DSMT4">
              <p:embed/>
            </p:oleObj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5108613" y="3742383"/>
            <a:ext cx="2019300" cy="2438400"/>
            <a:chOff x="5791200" y="4038600"/>
            <a:chExt cx="2019300" cy="2438400"/>
          </a:xfrm>
        </p:grpSpPr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5905500" y="5067300"/>
              <a:ext cx="1600200" cy="12192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5029200" y="5155842"/>
              <a:ext cx="2362200" cy="228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0800000">
              <a:off x="6324600" y="4063284"/>
              <a:ext cx="990600" cy="8382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2" name="Object 11"/>
            <p:cNvGraphicFramePr>
              <a:graphicFrameLocks noChangeAspect="1"/>
            </p:cNvGraphicFramePr>
            <p:nvPr/>
          </p:nvGraphicFramePr>
          <p:xfrm>
            <a:off x="6781800" y="5562600"/>
            <a:ext cx="241300" cy="482600"/>
          </p:xfrm>
          <a:graphic>
            <a:graphicData uri="http://schemas.openxmlformats.org/presentationml/2006/ole">
              <p:oleObj spid="_x0000_s30723" name="Equation" r:id="rId7" imgW="241200" imgH="482400" progId="Equation.DSMT4">
                <p:embed/>
              </p:oleObj>
            </a:graphicData>
          </a:graphic>
        </p:graphicFrame>
        <p:graphicFrame>
          <p:nvGraphicFramePr>
            <p:cNvPr id="16" name="Object 15"/>
            <p:cNvGraphicFramePr>
              <a:graphicFrameLocks noChangeAspect="1"/>
            </p:cNvGraphicFramePr>
            <p:nvPr/>
          </p:nvGraphicFramePr>
          <p:xfrm>
            <a:off x="6934200" y="4038600"/>
            <a:ext cx="876300" cy="482600"/>
          </p:xfrm>
          <a:graphic>
            <a:graphicData uri="http://schemas.openxmlformats.org/presentationml/2006/ole">
              <p:oleObj spid="_x0000_s30725" name="Equation" r:id="rId8" imgW="876240" imgH="482400" progId="Equation.DSMT4">
                <p:embed/>
              </p:oleObj>
            </a:graphicData>
          </a:graphic>
        </p:graphicFrame>
        <p:graphicFrame>
          <p:nvGraphicFramePr>
            <p:cNvPr id="20" name="Object 19"/>
            <p:cNvGraphicFramePr>
              <a:graphicFrameLocks noChangeAspect="1"/>
            </p:cNvGraphicFramePr>
            <p:nvPr/>
          </p:nvGraphicFramePr>
          <p:xfrm>
            <a:off x="5791200" y="4953000"/>
            <a:ext cx="279400" cy="482600"/>
          </p:xfrm>
          <a:graphic>
            <a:graphicData uri="http://schemas.openxmlformats.org/presentationml/2006/ole">
              <p:oleObj spid="_x0000_s30728" name="Equation" r:id="rId9" imgW="279360" imgH="482400" progId="Equation.DSMT4">
                <p:embed/>
              </p:oleObj>
            </a:graphicData>
          </a:graphic>
        </p:graphicFrame>
      </p:grp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5369256" y="2871685"/>
          <a:ext cx="876300" cy="482600"/>
        </p:xfrm>
        <a:graphic>
          <a:graphicData uri="http://schemas.openxmlformats.org/presentationml/2006/ole">
            <p:oleObj spid="_x0000_s30729" name="Equation" r:id="rId10" imgW="876240" imgH="482400" progId="Equation.DSMT4">
              <p:embed/>
            </p:oleObj>
          </a:graphicData>
        </a:graphic>
      </p:graphicFrame>
      <p:sp>
        <p:nvSpPr>
          <p:cNvPr id="23" name="Rectangle 22"/>
          <p:cNvSpPr/>
          <p:nvPr/>
        </p:nvSpPr>
        <p:spPr>
          <a:xfrm>
            <a:off x="1295400" y="3250842"/>
            <a:ext cx="1981200" cy="15240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 cmpd="sng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096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Instantaneous Velocity </a:t>
            </a:r>
            <a:r>
              <a:rPr lang="en-US" dirty="0" smtClean="0">
                <a:solidFill>
                  <a:srgbClr val="FFFF00"/>
                </a:solidFill>
              </a:rPr>
              <a:t>in Two Dimensions</a:t>
            </a:r>
            <a:br>
              <a:rPr lang="en-US" dirty="0" smtClean="0">
                <a:solidFill>
                  <a:srgbClr val="FFFF00"/>
                </a:solidFill>
              </a:rPr>
            </a:b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2133600"/>
            <a:ext cx="4343400" cy="4419600"/>
          </a:xfrm>
        </p:spPr>
        <p:txBody>
          <a:bodyPr/>
          <a:lstStyle/>
          <a:p>
            <a:endParaRPr lang="en-US" dirty="0" smtClean="0">
              <a:solidFill>
                <a:srgbClr val="92D050"/>
              </a:solidFill>
            </a:endParaRPr>
          </a:p>
          <a:p>
            <a:endParaRPr lang="en-US" dirty="0" smtClean="0">
              <a:solidFill>
                <a:srgbClr val="92D050"/>
              </a:solidFill>
            </a:endParaRPr>
          </a:p>
          <a:p>
            <a:endParaRPr lang="en-US" dirty="0" smtClean="0">
              <a:solidFill>
                <a:srgbClr val="92D050"/>
              </a:solidFill>
            </a:endParaRPr>
          </a:p>
          <a:p>
            <a:endParaRPr lang="en-US" dirty="0" smtClean="0">
              <a:solidFill>
                <a:srgbClr val="92D050"/>
              </a:solidFill>
            </a:endParaRPr>
          </a:p>
          <a:p>
            <a:endParaRPr lang="en-US" dirty="0" smtClean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92D050"/>
                </a:solidFill>
              </a:rPr>
              <a:t>Note:         is small, but that </a:t>
            </a:r>
            <a:r>
              <a:rPr lang="en-US" dirty="0" smtClean="0"/>
              <a:t>doesn’t</a:t>
            </a:r>
            <a:r>
              <a:rPr lang="en-US" dirty="0" smtClean="0">
                <a:solidFill>
                  <a:srgbClr val="92D050"/>
                </a:solidFill>
              </a:rPr>
              <a:t> mean     has to be small—       is small too!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447800"/>
            <a:ext cx="4191000" cy="52578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	Defined as the </a:t>
            </a:r>
            <a:r>
              <a:rPr lang="en-US" dirty="0" smtClean="0">
                <a:solidFill>
                  <a:srgbClr val="92D050"/>
                </a:solidFill>
              </a:rPr>
              <a:t>average velocity over a vanishingly small time interval </a:t>
            </a:r>
            <a:r>
              <a:rPr lang="en-US" dirty="0" smtClean="0">
                <a:solidFill>
                  <a:srgbClr val="FFFF00"/>
                </a:solidFill>
              </a:rPr>
              <a:t>: points in direction of motion at that instant:</a:t>
            </a:r>
            <a:endParaRPr lang="en-US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62000" y="2209800"/>
          <a:ext cx="2743200" cy="1041400"/>
        </p:xfrm>
        <a:graphic>
          <a:graphicData uri="http://schemas.openxmlformats.org/presentationml/2006/ole">
            <p:oleObj spid="_x0000_s31746" name="Equation" r:id="rId4" imgW="2743200" imgH="1041120" progId="Equation.DSMT4">
              <p:embed/>
            </p:oleObj>
          </a:graphicData>
        </a:graphic>
      </p:graphicFrame>
      <p:grpSp>
        <p:nvGrpSpPr>
          <p:cNvPr id="28" name="Group 27"/>
          <p:cNvGrpSpPr/>
          <p:nvPr/>
        </p:nvGrpSpPr>
        <p:grpSpPr>
          <a:xfrm>
            <a:off x="6705600" y="3962400"/>
            <a:ext cx="1181100" cy="2542506"/>
            <a:chOff x="5638800" y="3810000"/>
            <a:chExt cx="1181100" cy="2542506"/>
          </a:xfrm>
        </p:grpSpPr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5064125" y="5095206"/>
              <a:ext cx="2133600" cy="381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4911725" y="5095206"/>
              <a:ext cx="2286000" cy="228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1760000">
              <a:off x="6142194" y="4093340"/>
              <a:ext cx="192110" cy="12664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2" name="Object 11"/>
            <p:cNvGraphicFramePr>
              <a:graphicFrameLocks noChangeAspect="1"/>
            </p:cNvGraphicFramePr>
            <p:nvPr/>
          </p:nvGraphicFramePr>
          <p:xfrm>
            <a:off x="6248400" y="5029200"/>
            <a:ext cx="241300" cy="482600"/>
          </p:xfrm>
          <a:graphic>
            <a:graphicData uri="http://schemas.openxmlformats.org/presentationml/2006/ole">
              <p:oleObj spid="_x0000_s31747" name="Equation" r:id="rId5" imgW="241200" imgH="482400" progId="Equation.DSMT4">
                <p:embed/>
              </p:oleObj>
            </a:graphicData>
          </a:graphic>
        </p:graphicFrame>
        <p:graphicFrame>
          <p:nvGraphicFramePr>
            <p:cNvPr id="16" name="Object 15"/>
            <p:cNvGraphicFramePr>
              <a:graphicFrameLocks noChangeAspect="1"/>
            </p:cNvGraphicFramePr>
            <p:nvPr/>
          </p:nvGraphicFramePr>
          <p:xfrm>
            <a:off x="6324600" y="3810000"/>
            <a:ext cx="495300" cy="342900"/>
          </p:xfrm>
          <a:graphic>
            <a:graphicData uri="http://schemas.openxmlformats.org/presentationml/2006/ole">
              <p:oleObj spid="_x0000_s31749" name="Equation" r:id="rId6" imgW="495000" imgH="342720" progId="Equation.DSMT4">
                <p:embed/>
              </p:oleObj>
            </a:graphicData>
          </a:graphic>
        </p:graphicFrame>
        <p:graphicFrame>
          <p:nvGraphicFramePr>
            <p:cNvPr id="20" name="Object 19"/>
            <p:cNvGraphicFramePr>
              <a:graphicFrameLocks noChangeAspect="1"/>
            </p:cNvGraphicFramePr>
            <p:nvPr/>
          </p:nvGraphicFramePr>
          <p:xfrm>
            <a:off x="5638800" y="4876800"/>
            <a:ext cx="279400" cy="482600"/>
          </p:xfrm>
          <a:graphic>
            <a:graphicData uri="http://schemas.openxmlformats.org/presentationml/2006/ole">
              <p:oleObj spid="_x0000_s31751" name="Equation" r:id="rId7" imgW="279360" imgH="482400" progId="Equation.DSMT4">
                <p:embed/>
              </p:oleObj>
            </a:graphicData>
          </a:graphic>
        </p:graphicFrame>
      </p:grpSp>
      <p:sp>
        <p:nvSpPr>
          <p:cNvPr id="23" name="Rectangle 22"/>
          <p:cNvSpPr/>
          <p:nvPr/>
        </p:nvSpPr>
        <p:spPr>
          <a:xfrm>
            <a:off x="609600" y="2107842"/>
            <a:ext cx="3124200" cy="12954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 cmpd="sng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1511300" y="4748905"/>
          <a:ext cx="546100" cy="444500"/>
        </p:xfrm>
        <a:graphic>
          <a:graphicData uri="http://schemas.openxmlformats.org/presentationml/2006/ole">
            <p:oleObj spid="_x0000_s31753" name="Equation" r:id="rId8" imgW="545760" imgH="444240" progId="Equation.DSMT4">
              <p:embed/>
            </p:oleObj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2539284" y="5639874"/>
          <a:ext cx="457200" cy="431800"/>
        </p:xfrm>
        <a:graphic>
          <a:graphicData uri="http://schemas.openxmlformats.org/presentationml/2006/ole">
            <p:oleObj spid="_x0000_s31754" name="Equation" r:id="rId9" imgW="457200" imgH="431640" progId="Equation.DSMT4">
              <p:embed/>
            </p:oleObj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3315237" y="5194479"/>
          <a:ext cx="241300" cy="355600"/>
        </p:xfrm>
        <a:graphic>
          <a:graphicData uri="http://schemas.openxmlformats.org/presentationml/2006/ole">
            <p:oleObj spid="_x0000_s31755" name="Equation" r:id="rId10" imgW="241200" imgH="3553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Average Acceleration </a:t>
            </a:r>
            <a:r>
              <a:rPr lang="en-US" dirty="0" smtClean="0"/>
              <a:t>in Two Dimensions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Car moving along curving road: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800" dirty="0" smtClean="0"/>
              <a:t>	</a:t>
            </a:r>
          </a:p>
          <a:p>
            <a:pPr lvl="1">
              <a:buNone/>
            </a:pPr>
            <a:r>
              <a:rPr lang="en-US" sz="2400" dirty="0" smtClean="0"/>
              <a:t>	</a:t>
            </a:r>
            <a:r>
              <a:rPr lang="en-US" sz="3000" dirty="0" smtClean="0">
                <a:solidFill>
                  <a:srgbClr val="92D050"/>
                </a:solidFill>
              </a:rPr>
              <a:t>Note that the velocity vectors </a:t>
            </a:r>
            <a:r>
              <a:rPr lang="en-US" sz="3000" b="1" i="1" dirty="0" smtClean="0">
                <a:solidFill>
                  <a:srgbClr val="FFFF00"/>
                </a:solidFill>
              </a:rPr>
              <a:t>tails</a:t>
            </a:r>
            <a:r>
              <a:rPr lang="en-US" sz="3000" dirty="0" smtClean="0">
                <a:solidFill>
                  <a:srgbClr val="FFFF00"/>
                </a:solidFill>
              </a:rPr>
              <a:t> must be together to find the difference </a:t>
            </a:r>
            <a:r>
              <a:rPr lang="en-US" sz="3000" dirty="0" smtClean="0">
                <a:solidFill>
                  <a:srgbClr val="92D050"/>
                </a:solidFill>
              </a:rPr>
              <a:t>between them.</a:t>
            </a:r>
            <a:endParaRPr lang="en-US" sz="3000" dirty="0">
              <a:solidFill>
                <a:srgbClr val="92D050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600200" y="2743200"/>
            <a:ext cx="2893275" cy="594754"/>
          </a:xfrm>
          <a:custGeom>
            <a:avLst/>
            <a:gdLst>
              <a:gd name="connsiteX0" fmla="*/ 0 w 2942823"/>
              <a:gd name="connsiteY0" fmla="*/ 510862 h 628919"/>
              <a:gd name="connsiteX1" fmla="*/ 566671 w 2942823"/>
              <a:gd name="connsiteY1" fmla="*/ 163132 h 628919"/>
              <a:gd name="connsiteX2" fmla="*/ 1223493 w 2942823"/>
              <a:gd name="connsiteY2" fmla="*/ 21465 h 628919"/>
              <a:gd name="connsiteX3" fmla="*/ 1751527 w 2942823"/>
              <a:gd name="connsiteY3" fmla="*/ 34344 h 628919"/>
              <a:gd name="connsiteX4" fmla="*/ 2369713 w 2942823"/>
              <a:gd name="connsiteY4" fmla="*/ 176011 h 628919"/>
              <a:gd name="connsiteX5" fmla="*/ 2859110 w 2942823"/>
              <a:gd name="connsiteY5" fmla="*/ 562378 h 628919"/>
              <a:gd name="connsiteX6" fmla="*/ 2871989 w 2942823"/>
              <a:gd name="connsiteY6" fmla="*/ 575256 h 628919"/>
              <a:gd name="connsiteX7" fmla="*/ 2871989 w 2942823"/>
              <a:gd name="connsiteY7" fmla="*/ 575256 h 628919"/>
              <a:gd name="connsiteX0" fmla="*/ 0 w 2893275"/>
              <a:gd name="connsiteY0" fmla="*/ 510862 h 594754"/>
              <a:gd name="connsiteX1" fmla="*/ 566671 w 2893275"/>
              <a:gd name="connsiteY1" fmla="*/ 163132 h 594754"/>
              <a:gd name="connsiteX2" fmla="*/ 1223493 w 2893275"/>
              <a:gd name="connsiteY2" fmla="*/ 21465 h 594754"/>
              <a:gd name="connsiteX3" fmla="*/ 1751527 w 2893275"/>
              <a:gd name="connsiteY3" fmla="*/ 34344 h 594754"/>
              <a:gd name="connsiteX4" fmla="*/ 2369713 w 2893275"/>
              <a:gd name="connsiteY4" fmla="*/ 176011 h 594754"/>
              <a:gd name="connsiteX5" fmla="*/ 2667000 w 2893275"/>
              <a:gd name="connsiteY5" fmla="*/ 381000 h 594754"/>
              <a:gd name="connsiteX6" fmla="*/ 2859110 w 2893275"/>
              <a:gd name="connsiteY6" fmla="*/ 562378 h 594754"/>
              <a:gd name="connsiteX7" fmla="*/ 2871989 w 2893275"/>
              <a:gd name="connsiteY7" fmla="*/ 575256 h 594754"/>
              <a:gd name="connsiteX8" fmla="*/ 2871989 w 2893275"/>
              <a:gd name="connsiteY8" fmla="*/ 575256 h 594754"/>
              <a:gd name="connsiteX0" fmla="*/ 0 w 2893275"/>
              <a:gd name="connsiteY0" fmla="*/ 510862 h 594754"/>
              <a:gd name="connsiteX1" fmla="*/ 566671 w 2893275"/>
              <a:gd name="connsiteY1" fmla="*/ 163132 h 594754"/>
              <a:gd name="connsiteX2" fmla="*/ 1223493 w 2893275"/>
              <a:gd name="connsiteY2" fmla="*/ 21465 h 594754"/>
              <a:gd name="connsiteX3" fmla="*/ 1751527 w 2893275"/>
              <a:gd name="connsiteY3" fmla="*/ 34344 h 594754"/>
              <a:gd name="connsiteX4" fmla="*/ 2369713 w 2893275"/>
              <a:gd name="connsiteY4" fmla="*/ 176011 h 594754"/>
              <a:gd name="connsiteX5" fmla="*/ 2667000 w 2893275"/>
              <a:gd name="connsiteY5" fmla="*/ 381000 h 594754"/>
              <a:gd name="connsiteX6" fmla="*/ 2859110 w 2893275"/>
              <a:gd name="connsiteY6" fmla="*/ 562378 h 594754"/>
              <a:gd name="connsiteX7" fmla="*/ 2871989 w 2893275"/>
              <a:gd name="connsiteY7" fmla="*/ 575256 h 594754"/>
              <a:gd name="connsiteX8" fmla="*/ 2871989 w 2893275"/>
              <a:gd name="connsiteY8" fmla="*/ 575256 h 594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93275" h="594754">
                <a:moveTo>
                  <a:pt x="0" y="510862"/>
                </a:moveTo>
                <a:cubicBezTo>
                  <a:pt x="181378" y="377780"/>
                  <a:pt x="362756" y="244698"/>
                  <a:pt x="566671" y="163132"/>
                </a:cubicBezTo>
                <a:cubicBezTo>
                  <a:pt x="770586" y="81566"/>
                  <a:pt x="1026017" y="42930"/>
                  <a:pt x="1223493" y="21465"/>
                </a:cubicBezTo>
                <a:cubicBezTo>
                  <a:pt x="1420969" y="0"/>
                  <a:pt x="1560490" y="8586"/>
                  <a:pt x="1751527" y="34344"/>
                </a:cubicBezTo>
                <a:cubicBezTo>
                  <a:pt x="1942564" y="60102"/>
                  <a:pt x="2217134" y="118235"/>
                  <a:pt x="2369713" y="176011"/>
                </a:cubicBezTo>
                <a:cubicBezTo>
                  <a:pt x="2522292" y="233787"/>
                  <a:pt x="2585434" y="316606"/>
                  <a:pt x="2667000" y="381000"/>
                </a:cubicBezTo>
                <a:lnTo>
                  <a:pt x="2859110" y="562378"/>
                </a:lnTo>
                <a:cubicBezTo>
                  <a:pt x="2893275" y="594754"/>
                  <a:pt x="2871989" y="575256"/>
                  <a:pt x="2871989" y="575256"/>
                </a:cubicBezTo>
                <a:lnTo>
                  <a:pt x="2871989" y="575256"/>
                </a:lnTo>
              </a:path>
            </a:pathLst>
          </a:cu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endCxn id="5" idx="1"/>
          </p:cNvCxnSpPr>
          <p:nvPr/>
        </p:nvCxnSpPr>
        <p:spPr>
          <a:xfrm rot="16200000" flipV="1">
            <a:off x="1507902" y="3565301"/>
            <a:ext cx="2122868" cy="80492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5" idx="3"/>
          </p:cNvCxnSpPr>
          <p:nvPr/>
        </p:nvCxnSpPr>
        <p:spPr>
          <a:xfrm rot="5400000" flipH="1" flipV="1">
            <a:off x="2035936" y="3713408"/>
            <a:ext cx="2251656" cy="3799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1"/>
          </p:cNvCxnSpPr>
          <p:nvPr/>
        </p:nvCxnSpPr>
        <p:spPr>
          <a:xfrm flipV="1">
            <a:off x="2166871" y="2514600"/>
            <a:ext cx="1033529" cy="391732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3"/>
          </p:cNvCxnSpPr>
          <p:nvPr/>
        </p:nvCxnSpPr>
        <p:spPr>
          <a:xfrm>
            <a:off x="3351728" y="2777544"/>
            <a:ext cx="1525072" cy="270456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6324600" y="2362200"/>
          <a:ext cx="1689100" cy="1054100"/>
        </p:xfrm>
        <a:graphic>
          <a:graphicData uri="http://schemas.openxmlformats.org/presentationml/2006/ole">
            <p:oleObj spid="_x0000_s32770" name="Equation" r:id="rId4" imgW="1688760" imgH="1054080" progId="Equation.DSMT4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2057400" y="3657600"/>
          <a:ext cx="241300" cy="482600"/>
        </p:xfrm>
        <a:graphic>
          <a:graphicData uri="http://schemas.openxmlformats.org/presentationml/2006/ole">
            <p:oleObj spid="_x0000_s32771" name="Equation" r:id="rId5" imgW="241200" imgH="482400" progId="Equation.DSMT4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333750" y="3886200"/>
          <a:ext cx="279400" cy="482600"/>
        </p:xfrm>
        <a:graphic>
          <a:graphicData uri="http://schemas.openxmlformats.org/presentationml/2006/ole">
            <p:oleObj spid="_x0000_s32772" name="Equation" r:id="rId6" imgW="279360" imgH="482400" progId="Equation.DSMT4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2412642" y="2234484"/>
          <a:ext cx="279400" cy="482600"/>
        </p:xfrm>
        <a:graphic>
          <a:graphicData uri="http://schemas.openxmlformats.org/presentationml/2006/ole">
            <p:oleObj spid="_x0000_s32773" name="Equation" r:id="rId7" imgW="279360" imgH="482400" progId="Equation.DSMT4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165600" y="2463800"/>
          <a:ext cx="330200" cy="482600"/>
        </p:xfrm>
        <a:graphic>
          <a:graphicData uri="http://schemas.openxmlformats.org/presentationml/2006/ole">
            <p:oleObj spid="_x0000_s32774" name="Equation" r:id="rId8" imgW="330120" imgH="482400" progId="Equation.DSMT4">
              <p:embed/>
            </p:oleObj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V="1">
            <a:off x="6205467" y="4139484"/>
            <a:ext cx="1033529" cy="391732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207615" y="4533363"/>
            <a:ext cx="1525072" cy="270456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6424410" y="3810000"/>
          <a:ext cx="279400" cy="482600"/>
        </p:xfrm>
        <a:graphic>
          <a:graphicData uri="http://schemas.openxmlformats.org/presentationml/2006/ole">
            <p:oleObj spid="_x0000_s32775" name="Equation" r:id="rId9" imgW="279360" imgH="482400" progId="Equation.DSMT4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6781800" y="4648200"/>
          <a:ext cx="330200" cy="482600"/>
        </p:xfrm>
        <a:graphic>
          <a:graphicData uri="http://schemas.openxmlformats.org/presentationml/2006/ole">
            <p:oleObj spid="_x0000_s32776" name="Equation" r:id="rId10" imgW="330120" imgH="482400" progId="Equation.DSMT4">
              <p:embed/>
            </p:oleObj>
          </a:graphicData>
        </a:graphic>
      </p:graphicFrame>
      <p:cxnSp>
        <p:nvCxnSpPr>
          <p:cNvPr id="25" name="Straight Arrow Connector 24"/>
          <p:cNvCxnSpPr/>
          <p:nvPr/>
        </p:nvCxnSpPr>
        <p:spPr>
          <a:xfrm rot="16200000" flipH="1">
            <a:off x="7124700" y="4229100"/>
            <a:ext cx="685800" cy="45720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7535754" y="4153437"/>
          <a:ext cx="965200" cy="482600"/>
        </p:xfrm>
        <a:graphic>
          <a:graphicData uri="http://schemas.openxmlformats.org/presentationml/2006/ole">
            <p:oleObj spid="_x0000_s32777" name="Equation" r:id="rId11" imgW="96516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Instantaneous Acceleration </a:t>
            </a:r>
            <a:r>
              <a:rPr lang="en-US" dirty="0" smtClean="0"/>
              <a:t>in Two Dimensions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800" dirty="0" smtClean="0"/>
              <a:t>	</a:t>
            </a:r>
          </a:p>
          <a:p>
            <a:pPr lvl="1">
              <a:buNone/>
            </a:pPr>
            <a:r>
              <a:rPr lang="en-US" sz="2400" dirty="0" smtClean="0"/>
              <a:t>	</a:t>
            </a:r>
            <a:endParaRPr lang="en-US" sz="3000" dirty="0">
              <a:solidFill>
                <a:srgbClr val="92D050"/>
              </a:solidFill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3029487" y="2366138"/>
          <a:ext cx="2717800" cy="1041400"/>
        </p:xfrm>
        <a:graphic>
          <a:graphicData uri="http://schemas.openxmlformats.org/presentationml/2006/ole">
            <p:oleObj spid="_x0000_s33794" name="Equation" r:id="rId4" imgW="2717640" imgH="1041120" progId="Equation.DSMT4">
              <p:embed/>
            </p:oleObj>
          </a:graphicData>
        </a:graphic>
      </p:graphicFrame>
      <p:grpSp>
        <p:nvGrpSpPr>
          <p:cNvPr id="36" name="Group 35"/>
          <p:cNvGrpSpPr/>
          <p:nvPr/>
        </p:nvGrpSpPr>
        <p:grpSpPr>
          <a:xfrm>
            <a:off x="2971800" y="4114800"/>
            <a:ext cx="3202002" cy="1153373"/>
            <a:chOff x="2971800" y="4114800"/>
            <a:chExt cx="3202002" cy="1153373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2971800" y="4501162"/>
              <a:ext cx="2590800" cy="193184"/>
            </a:xfrm>
            <a:prstGeom prst="straightConnector1">
              <a:avLst/>
            </a:prstGeom>
            <a:ln w="25400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2983605" y="4490430"/>
              <a:ext cx="2642316" cy="559158"/>
            </a:xfrm>
            <a:prstGeom prst="straightConnector1">
              <a:avLst/>
            </a:prstGeom>
            <a:ln w="25400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2" name="Object 21"/>
            <p:cNvGraphicFramePr>
              <a:graphicFrameLocks noChangeAspect="1"/>
            </p:cNvGraphicFramePr>
            <p:nvPr/>
          </p:nvGraphicFramePr>
          <p:xfrm>
            <a:off x="4066515" y="4114800"/>
            <a:ext cx="279400" cy="482600"/>
          </p:xfrm>
          <a:graphic>
            <a:graphicData uri="http://schemas.openxmlformats.org/presentationml/2006/ole">
              <p:oleObj spid="_x0000_s33799" name="Equation" r:id="rId5" imgW="279360" imgH="482400" progId="Equation.DSMT4">
                <p:embed/>
              </p:oleObj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/>
          </p:nvGraphicFramePr>
          <p:xfrm>
            <a:off x="4076172" y="4785573"/>
            <a:ext cx="330200" cy="482600"/>
          </p:xfrm>
          <a:graphic>
            <a:graphicData uri="http://schemas.openxmlformats.org/presentationml/2006/ole">
              <p:oleObj spid="_x0000_s33800" name="Equation" r:id="rId6" imgW="330120" imgH="482400" progId="Equation.DSMT4">
                <p:embed/>
              </p:oleObj>
            </a:graphicData>
          </a:graphic>
        </p:graphicFrame>
        <p:cxnSp>
          <p:nvCxnSpPr>
            <p:cNvPr id="25" name="Straight Arrow Connector 24"/>
            <p:cNvCxnSpPr/>
            <p:nvPr/>
          </p:nvCxnSpPr>
          <p:spPr>
            <a:xfrm rot="16200000" flipH="1">
              <a:off x="5410200" y="4833866"/>
              <a:ext cx="342363" cy="89079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6" name="Object 25"/>
            <p:cNvGraphicFramePr>
              <a:graphicFrameLocks noChangeAspect="1"/>
            </p:cNvGraphicFramePr>
            <p:nvPr/>
          </p:nvGraphicFramePr>
          <p:xfrm>
            <a:off x="5678502" y="4639617"/>
            <a:ext cx="495300" cy="355600"/>
          </p:xfrm>
          <a:graphic>
            <a:graphicData uri="http://schemas.openxmlformats.org/presentationml/2006/ole">
              <p:oleObj spid="_x0000_s33801" name="Equation" r:id="rId7" imgW="495000" imgH="355320" progId="Equation.DSMT4">
                <p:embed/>
              </p:oleObj>
            </a:graphicData>
          </a:graphic>
        </p:graphicFrame>
      </p:grpSp>
      <p:sp>
        <p:nvSpPr>
          <p:cNvPr id="37" name="Rectangle 36"/>
          <p:cNvSpPr/>
          <p:nvPr/>
        </p:nvSpPr>
        <p:spPr>
          <a:xfrm>
            <a:off x="2514600" y="2209800"/>
            <a:ext cx="3886200" cy="1371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10969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Acceleration in Vector Components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458200" cy="5334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800" dirty="0" smtClean="0"/>
              <a:t>	</a:t>
            </a:r>
          </a:p>
          <a:p>
            <a:pPr lvl="1">
              <a:buNone/>
            </a:pPr>
            <a:r>
              <a:rPr lang="en-US" sz="2400" dirty="0" smtClean="0"/>
              <a:t>	</a:t>
            </a:r>
          </a:p>
          <a:p>
            <a:pPr lvl="1">
              <a:buNone/>
            </a:pPr>
            <a:r>
              <a:rPr lang="en-US" dirty="0" smtClean="0"/>
              <a:t>Writing                                                 and matching: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as you would expect from the one-dimensional case. 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2362200" y="1905000"/>
          <a:ext cx="3975100" cy="1079500"/>
        </p:xfrm>
        <a:graphic>
          <a:graphicData uri="http://schemas.openxmlformats.org/presentationml/2006/ole">
            <p:oleObj spid="_x0000_s34818" name="Equation" r:id="rId4" imgW="3974760" imgH="1079280" progId="Equation.DSMT4">
              <p:embed/>
            </p:oleObj>
          </a:graphicData>
        </a:graphic>
      </p:graphicFrame>
      <p:sp>
        <p:nvSpPr>
          <p:cNvPr id="37" name="Rectangle 36"/>
          <p:cNvSpPr/>
          <p:nvPr/>
        </p:nvSpPr>
        <p:spPr>
          <a:xfrm>
            <a:off x="1752600" y="1676400"/>
            <a:ext cx="5029200" cy="1371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062761" y="3586770"/>
          <a:ext cx="3632200" cy="635000"/>
        </p:xfrm>
        <a:graphic>
          <a:graphicData uri="http://schemas.openxmlformats.org/presentationml/2006/ole">
            <p:oleObj spid="_x0000_s34822" name="Equation" r:id="rId5" imgW="3632040" imgH="634680" progId="Equation.DSMT4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746733" y="4661414"/>
          <a:ext cx="3352800" cy="1003300"/>
        </p:xfrm>
        <a:graphic>
          <a:graphicData uri="http://schemas.openxmlformats.org/presentationml/2006/ole">
            <p:oleObj spid="_x0000_s34823" name="Equation" r:id="rId6" imgW="3352680" imgH="1002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4900" dirty="0" smtClean="0">
                <a:solidFill>
                  <a:srgbClr val="FFFF00"/>
                </a:solidFill>
              </a:rPr>
              <a:t>		  Clicker Question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car is moving around a circular track at a constant speed. What can you say about its acceleration?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2895599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dirty="0" smtClean="0"/>
              <a:t>It’s along the track</a:t>
            </a:r>
          </a:p>
          <a:p>
            <a:pPr marL="514350" indent="-514350">
              <a:buAutoNum type="alphaUcPeriod"/>
            </a:pPr>
            <a:r>
              <a:rPr lang="en-US" dirty="0" smtClean="0"/>
              <a:t>It’s outwards, away from the center of the circle</a:t>
            </a:r>
          </a:p>
          <a:p>
            <a:pPr marL="514350" indent="-514350">
              <a:buAutoNum type="alphaUcPeriod"/>
            </a:pPr>
            <a:r>
              <a:rPr lang="en-US" dirty="0" smtClean="0"/>
              <a:t>It’s inwards</a:t>
            </a:r>
          </a:p>
          <a:p>
            <a:pPr marL="514350" indent="-514350">
              <a:buAutoNum type="alphaUcPeriod"/>
            </a:pPr>
            <a:r>
              <a:rPr lang="en-US" dirty="0" smtClean="0"/>
              <a:t>There is no acceleration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sz="4900" dirty="0" smtClean="0">
                <a:solidFill>
                  <a:srgbClr val="FFFF00"/>
                </a:solidFill>
              </a:rPr>
              <a:t>Relative Velocity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solidFill>
                  <a:srgbClr val="00B050"/>
                </a:solidFill>
              </a:rPr>
              <a:t>Running Across a Ship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144963"/>
          </a:xfrm>
        </p:spPr>
        <p:txBody>
          <a:bodyPr/>
          <a:lstStyle/>
          <a:p>
            <a:r>
              <a:rPr lang="en-US" dirty="0" smtClean="0"/>
              <a:t>A cruise ship is going north at 4 m/s through still water.</a:t>
            </a:r>
          </a:p>
          <a:p>
            <a:r>
              <a:rPr lang="en-US" dirty="0" smtClean="0"/>
              <a:t>You jog at 3 m/s directly across</a:t>
            </a:r>
          </a:p>
          <a:p>
            <a:pPr>
              <a:buNone/>
            </a:pPr>
            <a:r>
              <a:rPr lang="en-US" dirty="0" smtClean="0"/>
              <a:t> the ship from one side to the other.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What is your velocity </a:t>
            </a:r>
            <a:r>
              <a:rPr lang="en-US" i="1" dirty="0" smtClean="0">
                <a:solidFill>
                  <a:srgbClr val="FFFF00"/>
                </a:solidFill>
              </a:rPr>
              <a:t>relative to the water</a:t>
            </a:r>
            <a:r>
              <a:rPr lang="en-US" dirty="0" smtClean="0">
                <a:solidFill>
                  <a:srgbClr val="FFFF00"/>
                </a:solidFill>
              </a:rPr>
              <a:t>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Pentagon 3"/>
          <p:cNvSpPr/>
          <p:nvPr/>
        </p:nvSpPr>
        <p:spPr>
          <a:xfrm rot="16200000">
            <a:off x="6736080" y="3447289"/>
            <a:ext cx="1435608" cy="484632"/>
          </a:xfrm>
          <a:prstGeom prst="homePlat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4" idx="2"/>
            <a:endCxn id="4" idx="0"/>
          </p:cNvCxnSpPr>
          <p:nvPr/>
        </p:nvCxnSpPr>
        <p:spPr>
          <a:xfrm flipH="1">
            <a:off x="7211568" y="3810763"/>
            <a:ext cx="484632" cy="158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7232142" y="2709045"/>
            <a:ext cx="457201" cy="13716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240"/>
            <a:ext cx="8229600" cy="1143000"/>
          </a:xfrm>
        </p:spPr>
        <p:txBody>
          <a:bodyPr/>
          <a:lstStyle/>
          <a:p>
            <a:r>
              <a:rPr lang="en-US" dirty="0" smtClean="0"/>
              <a:t>Relative Velocities </a:t>
            </a:r>
            <a:r>
              <a:rPr lang="en-US" dirty="0" smtClean="0">
                <a:solidFill>
                  <a:srgbClr val="FFFF00"/>
                </a:solidFill>
              </a:rPr>
              <a:t>Just Add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4304"/>
            <a:ext cx="8229600" cy="5285096"/>
          </a:xfrm>
        </p:spPr>
        <p:txBody>
          <a:bodyPr>
            <a:normAutofit/>
          </a:bodyPr>
          <a:lstStyle/>
          <a:p>
            <a:r>
              <a:rPr lang="en-US" dirty="0" smtClean="0"/>
              <a:t>If the </a:t>
            </a:r>
            <a:r>
              <a:rPr lang="en-US" dirty="0" smtClean="0">
                <a:solidFill>
                  <a:srgbClr val="FFFF00"/>
                </a:solidFill>
              </a:rPr>
              <a:t>ship’s velocity relative to the water</a:t>
            </a:r>
            <a:r>
              <a:rPr lang="en-US" dirty="0" smtClean="0"/>
              <a:t> is    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 smtClean="0">
                <a:solidFill>
                  <a:srgbClr val="00B050"/>
                </a:solidFill>
              </a:rPr>
              <a:t>your velocity relative to the ship</a:t>
            </a:r>
            <a:r>
              <a:rPr lang="en-US" dirty="0" smtClean="0"/>
              <a:t> is      </a:t>
            </a:r>
          </a:p>
          <a:p>
            <a:endParaRPr lang="en-US" dirty="0" smtClean="0"/>
          </a:p>
          <a:p>
            <a:r>
              <a:rPr lang="en-US" dirty="0" smtClean="0"/>
              <a:t>Then </a:t>
            </a:r>
            <a:r>
              <a:rPr lang="en-US" dirty="0" smtClean="0">
                <a:solidFill>
                  <a:srgbClr val="FF0000"/>
                </a:solidFill>
              </a:rPr>
              <a:t>your velocity relative to the water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is 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sz="2800" dirty="0" smtClean="0"/>
              <a:t>Hint:  think how far you are </a:t>
            </a:r>
            <a:r>
              <a:rPr lang="en-US" sz="2800" i="1" dirty="0" smtClean="0"/>
              <a:t>displaced</a:t>
            </a:r>
            <a:r>
              <a:rPr lang="en-US" sz="2800" dirty="0" smtClean="0"/>
              <a:t> in one second!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036256" y="1430736"/>
          <a:ext cx="279400" cy="482600"/>
        </p:xfrm>
        <a:graphic>
          <a:graphicData uri="http://schemas.openxmlformats.org/presentationml/2006/ole">
            <p:oleObj spid="_x0000_s58370" name="Equation" r:id="rId4" imgW="279360" imgH="4824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383440" y="2601032"/>
          <a:ext cx="330200" cy="482600"/>
        </p:xfrm>
        <a:graphic>
          <a:graphicData uri="http://schemas.openxmlformats.org/presentationml/2006/ole">
            <p:oleObj spid="_x0000_s58371" name="Equation" r:id="rId5" imgW="330120" imgH="4824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878240" y="4626592"/>
          <a:ext cx="977900" cy="482600"/>
        </p:xfrm>
        <a:graphic>
          <a:graphicData uri="http://schemas.openxmlformats.org/presentationml/2006/ole">
            <p:oleObj spid="_x0000_s58372" name="Equation" r:id="rId6" imgW="977760" imgH="482400" progId="Equation.DSMT4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3505200" y="4572000"/>
            <a:ext cx="1752600" cy="609600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6896100" y="5143500"/>
            <a:ext cx="1143000" cy="1588"/>
          </a:xfrm>
          <a:prstGeom prst="straightConnector1">
            <a:avLst/>
          </a:prstGeom>
          <a:ln w="349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6629400" y="4572000"/>
            <a:ext cx="838200" cy="1588"/>
          </a:xfrm>
          <a:prstGeom prst="straightConnector1">
            <a:avLst/>
          </a:prstGeom>
          <a:ln w="349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V="1">
            <a:off x="6515100" y="4762500"/>
            <a:ext cx="1143000" cy="762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Today’s Topics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the previous lecture, we analyzed the motion of a particle moving vertically under gravity.</a:t>
            </a:r>
          </a:p>
          <a:p>
            <a:r>
              <a:rPr lang="en-US" dirty="0" smtClean="0"/>
              <a:t>In this lecture and the next, we’ll generalize to the case of a particle moving in two or three dimensions under gravity, like a </a:t>
            </a:r>
            <a:r>
              <a:rPr lang="en-US" dirty="0" smtClean="0">
                <a:solidFill>
                  <a:srgbClr val="FFFF00"/>
                </a:solidFill>
              </a:rPr>
              <a:t>projectile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First</a:t>
            </a:r>
            <a:r>
              <a:rPr lang="en-US" dirty="0" smtClean="0"/>
              <a:t> we must generalize displacement, velocity and acceleration to two and three dimensions: these generalizations are </a:t>
            </a:r>
            <a:r>
              <a:rPr lang="en-US" dirty="0" smtClean="0">
                <a:solidFill>
                  <a:srgbClr val="FFFF00"/>
                </a:solidFill>
              </a:rPr>
              <a:t>vectors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Displacement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410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We’ll work usually in two dimensions—the  three dimensional description is very similar.</a:t>
            </a:r>
          </a:p>
          <a:p>
            <a:r>
              <a:rPr lang="en-US" sz="2400" dirty="0" smtClean="0"/>
              <a:t>Suppose we move a ball </a:t>
            </a:r>
          </a:p>
          <a:p>
            <a:pPr>
              <a:buNone/>
            </a:pPr>
            <a:r>
              <a:rPr lang="en-US" sz="2400" dirty="0" smtClean="0"/>
              <a:t>	from point </a:t>
            </a:r>
            <a:r>
              <a:rPr lang="en-US" sz="2400" dirty="0" smtClean="0">
                <a:solidFill>
                  <a:srgbClr val="FFFF00"/>
                </a:solidFill>
              </a:rPr>
              <a:t>A</a:t>
            </a:r>
            <a:r>
              <a:rPr lang="en-US" sz="2400" dirty="0" smtClean="0"/>
              <a:t> to point </a:t>
            </a:r>
            <a:r>
              <a:rPr lang="en-US" sz="2400" dirty="0" smtClean="0">
                <a:solidFill>
                  <a:srgbClr val="FFFF00"/>
                </a:solidFill>
              </a:rPr>
              <a:t>B</a:t>
            </a:r>
            <a:r>
              <a:rPr lang="en-US" sz="2400" dirty="0" smtClean="0"/>
              <a:t> on a </a:t>
            </a:r>
          </a:p>
          <a:p>
            <a:pPr>
              <a:buNone/>
            </a:pPr>
            <a:r>
              <a:rPr lang="en-US" sz="2400" dirty="0" smtClean="0"/>
              <a:t>	tabletop.  This </a:t>
            </a:r>
            <a:r>
              <a:rPr lang="en-US" sz="2400" dirty="0" smtClean="0">
                <a:solidFill>
                  <a:srgbClr val="FFFF00"/>
                </a:solidFill>
              </a:rPr>
              <a:t>displacement</a:t>
            </a:r>
          </a:p>
          <a:p>
            <a:pPr>
              <a:buNone/>
            </a:pPr>
            <a:r>
              <a:rPr lang="en-US" sz="2400" dirty="0" smtClean="0"/>
              <a:t>	can be fully described by </a:t>
            </a:r>
          </a:p>
          <a:p>
            <a:pPr>
              <a:buNone/>
            </a:pPr>
            <a:r>
              <a:rPr lang="en-US" sz="2400" dirty="0" smtClean="0"/>
              <a:t>	giving a </a:t>
            </a:r>
            <a:r>
              <a:rPr lang="en-US" sz="2400" dirty="0" smtClean="0">
                <a:solidFill>
                  <a:srgbClr val="FFFF00"/>
                </a:solidFill>
              </a:rPr>
              <a:t>distance</a:t>
            </a:r>
            <a:r>
              <a:rPr lang="en-US" sz="2400" dirty="0" smtClean="0"/>
              <a:t> and a </a:t>
            </a:r>
            <a:r>
              <a:rPr lang="en-US" sz="2400" dirty="0" smtClean="0">
                <a:solidFill>
                  <a:srgbClr val="FFFF00"/>
                </a:solidFill>
              </a:rPr>
              <a:t>direction</a:t>
            </a:r>
            <a:r>
              <a:rPr lang="en-US" sz="2400" dirty="0" smtClean="0"/>
              <a:t>.  </a:t>
            </a:r>
          </a:p>
          <a:p>
            <a:r>
              <a:rPr lang="en-US" sz="2400" dirty="0" smtClean="0"/>
              <a:t>Both can be represented by an arrow,  the length some agreed scale:  arrow length 10 cm representing 1 m displacement, say.</a:t>
            </a:r>
          </a:p>
          <a:p>
            <a:r>
              <a:rPr lang="en-US" sz="2400" dirty="0" smtClean="0"/>
              <a:t>This is a </a:t>
            </a:r>
            <a:r>
              <a:rPr lang="en-US" sz="2400" dirty="0" smtClean="0">
                <a:solidFill>
                  <a:srgbClr val="FFFF00"/>
                </a:solidFill>
              </a:rPr>
              <a:t>vector, written with an arrow     </a:t>
            </a:r>
            <a:r>
              <a:rPr lang="en-US" sz="2400" dirty="0" smtClean="0"/>
              <a:t>:  it has </a:t>
            </a:r>
            <a:r>
              <a:rPr lang="en-US" sz="2400" dirty="0" smtClean="0">
                <a:solidFill>
                  <a:srgbClr val="FFFF00"/>
                </a:solidFill>
              </a:rPr>
              <a:t>magnitude</a:t>
            </a:r>
            <a:r>
              <a:rPr lang="en-US" sz="2400" dirty="0" smtClean="0"/>
              <a:t>, meaning its length, written          , and direction.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783240" y="3638264"/>
            <a:ext cx="533400" cy="533400"/>
          </a:xfrm>
          <a:prstGeom prst="ellipse">
            <a:avLst/>
          </a:prstGeom>
          <a:solidFill>
            <a:srgbClr val="FF0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181367" y="1809464"/>
            <a:ext cx="533400" cy="533400"/>
          </a:xfrm>
          <a:prstGeom prst="ellipse">
            <a:avLst/>
          </a:prstGeom>
          <a:solidFill>
            <a:srgbClr val="FF0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5833682" y="2240601"/>
            <a:ext cx="1905000" cy="1447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704269" y="5330778"/>
          <a:ext cx="241300" cy="342900"/>
        </p:xfrm>
        <a:graphic>
          <a:graphicData uri="http://schemas.openxmlformats.org/presentationml/2006/ole">
            <p:oleObj spid="_x0000_s3074" name="Equation" r:id="rId4" imgW="241200" imgH="34272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420674" y="5664558"/>
          <a:ext cx="532326" cy="464079"/>
        </p:xfrm>
        <a:graphic>
          <a:graphicData uri="http://schemas.openxmlformats.org/presentationml/2006/ole">
            <p:oleObj spid="_x0000_s3075" name="Equation" r:id="rId5" imgW="49500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Displacement as a Vector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move the ball a </a:t>
            </a:r>
            <a:r>
              <a:rPr lang="en-US" i="1" dirty="0" smtClean="0"/>
              <a:t>second </a:t>
            </a:r>
            <a:r>
              <a:rPr lang="en-US" dirty="0" smtClean="0"/>
              <a:t>time. It is evident that the total displacement , the sum of the two, called the </a:t>
            </a:r>
            <a:r>
              <a:rPr lang="en-US" dirty="0" smtClean="0">
                <a:solidFill>
                  <a:srgbClr val="FFFF00"/>
                </a:solidFill>
              </a:rPr>
              <a:t>resultant</a:t>
            </a:r>
            <a:r>
              <a:rPr lang="en-US" dirty="0" smtClean="0"/>
              <a:t>, is given by adding the two  vectors tip to tail as shown: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Adding displacement vectors</a:t>
            </a:r>
            <a:r>
              <a:rPr lang="en-US" dirty="0"/>
              <a:t> </a:t>
            </a:r>
            <a:r>
              <a:rPr lang="en-US" dirty="0" smtClean="0"/>
              <a:t>(and notation!):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791200" y="5105400"/>
            <a:ext cx="457200" cy="457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010400" y="3505200"/>
            <a:ext cx="457200" cy="457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19800" y="2819400"/>
            <a:ext cx="457200" cy="457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5829300" y="3924300"/>
            <a:ext cx="1600200" cy="1219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4953000" y="4025721"/>
            <a:ext cx="23622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6248400" y="2920284"/>
            <a:ext cx="9906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6705600" y="4419600"/>
          <a:ext cx="241300" cy="482600"/>
        </p:xfrm>
        <a:graphic>
          <a:graphicData uri="http://schemas.openxmlformats.org/presentationml/2006/ole">
            <p:oleObj spid="_x0000_s1026" name="Equation" r:id="rId4" imgW="241200" imgH="482400" progId="Equation.DSMT4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778842" y="2959995"/>
          <a:ext cx="279400" cy="482600"/>
        </p:xfrm>
        <a:graphic>
          <a:graphicData uri="http://schemas.openxmlformats.org/presentationml/2006/ole">
            <p:oleObj spid="_x0000_s1027" name="Equation" r:id="rId5" imgW="279360" imgH="482400" progId="Equation.DSMT4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192510" y="3721995"/>
          <a:ext cx="876300" cy="482600"/>
        </p:xfrm>
        <a:graphic>
          <a:graphicData uri="http://schemas.openxmlformats.org/presentationml/2006/ole">
            <p:oleObj spid="_x0000_s1028" name="Equation" r:id="rId6" imgW="87624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Adding Vectors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You can see that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vector      represents a </a:t>
            </a:r>
            <a:r>
              <a:rPr lang="en-US" dirty="0" smtClean="0">
                <a:solidFill>
                  <a:srgbClr val="FFFF00"/>
                </a:solidFill>
              </a:rPr>
              <a:t>displacement</a:t>
            </a:r>
            <a:r>
              <a:rPr lang="en-US" dirty="0" smtClean="0"/>
              <a:t>, like saying walk 3 meters in a north-east direction:  </a:t>
            </a:r>
            <a:r>
              <a:rPr lang="en-US" dirty="0" smtClean="0">
                <a:solidFill>
                  <a:srgbClr val="FFFF00"/>
                </a:solidFill>
              </a:rPr>
              <a:t>it works from any starting point.</a:t>
            </a:r>
          </a:p>
          <a:p>
            <a:pPr>
              <a:buNone/>
            </a:pPr>
            <a:r>
              <a:rPr lang="en-US" dirty="0"/>
              <a:t>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Adding  vectors :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791200" y="5105400"/>
            <a:ext cx="457200" cy="457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010400" y="3505200"/>
            <a:ext cx="457200" cy="457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19800" y="2819400"/>
            <a:ext cx="457200" cy="457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5829300" y="3924300"/>
            <a:ext cx="1600200" cy="1219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4953000" y="4012842"/>
            <a:ext cx="23622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6248400" y="2920284"/>
            <a:ext cx="9906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6705600" y="4419600"/>
          <a:ext cx="241300" cy="482600"/>
        </p:xfrm>
        <a:graphic>
          <a:graphicData uri="http://schemas.openxmlformats.org/presentationml/2006/ole">
            <p:oleObj spid="_x0000_s21506" name="Equation" r:id="rId4" imgW="241200" imgH="482400" progId="Equation.DSMT4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778842" y="2959995"/>
          <a:ext cx="279400" cy="482600"/>
        </p:xfrm>
        <a:graphic>
          <a:graphicData uri="http://schemas.openxmlformats.org/presentationml/2006/ole">
            <p:oleObj spid="_x0000_s21507" name="Equation" r:id="rId5" imgW="279360" imgH="482400" progId="Equation.DSMT4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1296474" y="2325711"/>
          <a:ext cx="2247900" cy="482600"/>
        </p:xfrm>
        <a:graphic>
          <a:graphicData uri="http://schemas.openxmlformats.org/presentationml/2006/ole">
            <p:oleObj spid="_x0000_s21509" name="Equation" r:id="rId6" imgW="2247840" imgH="482400" progId="Equation.DSMT4">
              <p:embed/>
            </p:oleObj>
          </a:graphicData>
        </a:graphic>
      </p:graphicFrame>
      <p:cxnSp>
        <p:nvCxnSpPr>
          <p:cNvPr id="15" name="Straight Arrow Connector 14"/>
          <p:cNvCxnSpPr/>
          <p:nvPr/>
        </p:nvCxnSpPr>
        <p:spPr>
          <a:xfrm rot="10800000">
            <a:off x="5004516" y="4471116"/>
            <a:ext cx="9906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4838700" y="3073221"/>
            <a:ext cx="1600200" cy="1219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5372637" y="3249768"/>
          <a:ext cx="241300" cy="482600"/>
        </p:xfrm>
        <a:graphic>
          <a:graphicData uri="http://schemas.openxmlformats.org/presentationml/2006/ole">
            <p:oleObj spid="_x0000_s21510" name="Equation" r:id="rId7" imgW="241200" imgH="482400" progId="Equation.DSMT4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5334000" y="4953000"/>
          <a:ext cx="279400" cy="482600"/>
        </p:xfrm>
        <a:graphic>
          <a:graphicData uri="http://schemas.openxmlformats.org/presentationml/2006/ole">
            <p:oleObj spid="_x0000_s21511" name="Equation" r:id="rId8" imgW="279360" imgH="482400" progId="Equation.DSMT4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2399763" y="3007215"/>
          <a:ext cx="241300" cy="482600"/>
        </p:xfrm>
        <a:graphic>
          <a:graphicData uri="http://schemas.openxmlformats.org/presentationml/2006/ole">
            <p:oleObj spid="_x0000_s21512" name="Equation" r:id="rId9" imgW="24120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Subtracting Vectors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It’s pretty easy: just ask, what vector has to be added to     </a:t>
            </a:r>
            <a:r>
              <a:rPr lang="en-US" dirty="0" err="1" smtClean="0"/>
              <a:t>to</a:t>
            </a:r>
            <a:r>
              <a:rPr lang="en-US" dirty="0" smtClean="0"/>
              <a:t> get      ?</a:t>
            </a:r>
          </a:p>
          <a:p>
            <a:r>
              <a:rPr lang="en-US" dirty="0" smtClean="0"/>
              <a:t>The answer must be</a:t>
            </a:r>
          </a:p>
          <a:p>
            <a:endParaRPr lang="en-US" dirty="0" smtClean="0"/>
          </a:p>
          <a:p>
            <a:r>
              <a:rPr lang="en-US" dirty="0" smtClean="0"/>
              <a:t>To construct it, put the </a:t>
            </a:r>
            <a:r>
              <a:rPr lang="en-US" b="1" i="1" dirty="0" smtClean="0">
                <a:solidFill>
                  <a:srgbClr val="FFFF00"/>
                </a:solidFill>
              </a:rPr>
              <a:t>tails</a:t>
            </a:r>
            <a:r>
              <a:rPr lang="en-US" dirty="0" smtClean="0">
                <a:solidFill>
                  <a:srgbClr val="FFFF00"/>
                </a:solidFill>
              </a:rPr>
              <a:t> of     ,     together</a:t>
            </a:r>
            <a:r>
              <a:rPr lang="en-US" dirty="0" smtClean="0"/>
              <a:t>, and draw the vector </a:t>
            </a:r>
            <a:r>
              <a:rPr lang="en-US" dirty="0" smtClean="0">
                <a:solidFill>
                  <a:srgbClr val="FFFF00"/>
                </a:solidFill>
              </a:rPr>
              <a:t>from the head of      to the head of     .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i="1" dirty="0" smtClean="0"/>
              <a:t>Finding </a:t>
            </a:r>
            <a:r>
              <a:rPr lang="en-US" i="1" dirty="0" smtClean="0"/>
              <a:t>the difference</a:t>
            </a:r>
            <a:r>
              <a:rPr lang="en-US" dirty="0" smtClean="0"/>
              <a:t>: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258704" y="2528949"/>
          <a:ext cx="254000" cy="355600"/>
        </p:xfrm>
        <a:graphic>
          <a:graphicData uri="http://schemas.openxmlformats.org/presentationml/2006/ole">
            <p:oleObj spid="_x0000_s22530" name="Equation" r:id="rId4" imgW="253800" imgH="35532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542763" y="2425521"/>
          <a:ext cx="266700" cy="457200"/>
        </p:xfrm>
        <a:graphic>
          <a:graphicData uri="http://schemas.openxmlformats.org/presentationml/2006/ole">
            <p:oleObj spid="_x0000_s22531" name="Equation" r:id="rId5" imgW="266400" imgH="4572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936750" y="3429000"/>
          <a:ext cx="850900" cy="457200"/>
        </p:xfrm>
        <a:graphic>
          <a:graphicData uri="http://schemas.openxmlformats.org/presentationml/2006/ole">
            <p:oleObj spid="_x0000_s22532" name="Equation" r:id="rId6" imgW="850680" imgH="4572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981200" y="4495800"/>
          <a:ext cx="254000" cy="355600"/>
        </p:xfrm>
        <a:graphic>
          <a:graphicData uri="http://schemas.openxmlformats.org/presentationml/2006/ole">
            <p:oleObj spid="_x0000_s22533" name="Equation" r:id="rId7" imgW="253800" imgH="35532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362200" y="4405647"/>
          <a:ext cx="266700" cy="457200"/>
        </p:xfrm>
        <a:graphic>
          <a:graphicData uri="http://schemas.openxmlformats.org/presentationml/2006/ole">
            <p:oleObj spid="_x0000_s22536" name="Equation" r:id="rId8" imgW="266400" imgH="45720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429000" y="5333642"/>
          <a:ext cx="254000" cy="355600"/>
        </p:xfrm>
        <a:graphic>
          <a:graphicData uri="http://schemas.openxmlformats.org/presentationml/2006/ole">
            <p:oleObj spid="_x0000_s22537" name="Equation" r:id="rId9" imgW="253800" imgH="35532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667000" y="5663484"/>
          <a:ext cx="266700" cy="457200"/>
        </p:xfrm>
        <a:graphic>
          <a:graphicData uri="http://schemas.openxmlformats.org/presentationml/2006/ole">
            <p:oleObj spid="_x0000_s22538" name="Equation" r:id="rId10" imgW="266400" imgH="457200" progId="Equation.DSMT4">
              <p:embed/>
            </p:oleObj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5257800" y="3886200"/>
            <a:ext cx="213360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5257800" y="3581400"/>
            <a:ext cx="19050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V="1">
            <a:off x="6896100" y="3848100"/>
            <a:ext cx="7620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6248400" y="4191000"/>
          <a:ext cx="254000" cy="355600"/>
        </p:xfrm>
        <a:graphic>
          <a:graphicData uri="http://schemas.openxmlformats.org/presentationml/2006/ole">
            <p:oleObj spid="_x0000_s22539" name="Equation" r:id="rId11" imgW="253800" imgH="355320" progId="Equation.DSMT4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6147516" y="3250842"/>
          <a:ext cx="266700" cy="457200"/>
        </p:xfrm>
        <a:graphic>
          <a:graphicData uri="http://schemas.openxmlformats.org/presentationml/2006/ole">
            <p:oleObj spid="_x0000_s22540" name="Equation" r:id="rId12" imgW="266400" imgH="457200" progId="Equation.DSMT4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7342032" y="3616815"/>
          <a:ext cx="850900" cy="457200"/>
        </p:xfrm>
        <a:graphic>
          <a:graphicData uri="http://schemas.openxmlformats.org/presentationml/2006/ole">
            <p:oleObj spid="_x0000_s22541" name="Equation" r:id="rId13" imgW="85068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Multiplying Vectors by Numbers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the </a:t>
            </a:r>
            <a:r>
              <a:rPr lang="en-US" dirty="0" smtClean="0">
                <a:solidFill>
                  <a:srgbClr val="FFFF00"/>
                </a:solidFill>
              </a:rPr>
              <a:t>length</a:t>
            </a:r>
            <a:r>
              <a:rPr lang="en-US" dirty="0" smtClean="0"/>
              <a:t> changes:  the direction stays the same.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Multiplying and adding or subtracting: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371600" y="5334000"/>
            <a:ext cx="1066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429000" y="3048000"/>
            <a:ext cx="2057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248400" y="3048000"/>
            <a:ext cx="1066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881390" y="3111321"/>
          <a:ext cx="254000" cy="355600"/>
        </p:xfrm>
        <a:graphic>
          <a:graphicData uri="http://schemas.openxmlformats.org/presentationml/2006/ole">
            <p:oleObj spid="_x0000_s23554" name="Equation" r:id="rId4" imgW="253800" imgH="35532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267200" y="3124200"/>
          <a:ext cx="469900" cy="355600"/>
        </p:xfrm>
        <a:graphic>
          <a:graphicData uri="http://schemas.openxmlformats.org/presentationml/2006/ole">
            <p:oleObj spid="_x0000_s23555" name="Equation" r:id="rId5" imgW="469800" imgH="35532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6584950" y="3124200"/>
          <a:ext cx="495300" cy="355600"/>
        </p:xfrm>
        <a:graphic>
          <a:graphicData uri="http://schemas.openxmlformats.org/presentationml/2006/ole">
            <p:oleObj spid="_x0000_s23556" name="Equation" r:id="rId6" imgW="495000" imgH="355320" progId="Equation.DSMT4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752600" y="5410200"/>
          <a:ext cx="254000" cy="355600"/>
        </p:xfrm>
        <a:graphic>
          <a:graphicData uri="http://schemas.openxmlformats.org/presentationml/2006/ole">
            <p:oleObj spid="_x0000_s23557" name="Equation" r:id="rId7" imgW="253800" imgH="355320" progId="Equation.DSMT4">
              <p:embed/>
            </p:oleObj>
          </a:graphicData>
        </a:graphic>
      </p:graphicFrame>
      <p:cxnSp>
        <p:nvCxnSpPr>
          <p:cNvPr id="16" name="Straight Arrow Connector 15"/>
          <p:cNvCxnSpPr/>
          <p:nvPr/>
        </p:nvCxnSpPr>
        <p:spPr>
          <a:xfrm>
            <a:off x="3352800" y="5029200"/>
            <a:ext cx="533400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352800" y="5257800"/>
          <a:ext cx="266700" cy="457200"/>
        </p:xfrm>
        <a:graphic>
          <a:graphicData uri="http://schemas.openxmlformats.org/presentationml/2006/ole">
            <p:oleObj spid="_x0000_s23558" name="Equation" r:id="rId8" imgW="266400" imgH="457200" progId="Equation.DSMT4">
              <p:embed/>
            </p:oleObj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5638800" y="5943600"/>
            <a:ext cx="2057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648200" y="5029200"/>
          <a:ext cx="1244600" cy="457200"/>
        </p:xfrm>
        <a:graphic>
          <a:graphicData uri="http://schemas.openxmlformats.org/presentationml/2006/ole">
            <p:oleObj spid="_x0000_s23559" name="Equation" r:id="rId9" imgW="1244520" imgH="457200" progId="Equation.DSMT4">
              <p:embed/>
            </p:oleObj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rot="10800000">
            <a:off x="6248400" y="4876800"/>
            <a:ext cx="1447800" cy="1066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5448300" y="5067300"/>
            <a:ext cx="1066800" cy="685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600200" y="3048000"/>
            <a:ext cx="1066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Vector Components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6482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Vectors can be related to the more familiar Cartesian coordinates  (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) of a point </a:t>
            </a:r>
            <a:r>
              <a:rPr lang="en-US" i="1" dirty="0" smtClean="0"/>
              <a:t>P</a:t>
            </a:r>
            <a:r>
              <a:rPr lang="en-US" dirty="0" smtClean="0"/>
              <a:t> in a plane: suppose </a:t>
            </a:r>
            <a:r>
              <a:rPr lang="en-US" i="1" dirty="0" smtClean="0"/>
              <a:t>P</a:t>
            </a:r>
            <a:r>
              <a:rPr lang="en-US" dirty="0" smtClean="0"/>
              <a:t> is reached from the origin by a displacement </a:t>
            </a:r>
          </a:p>
          <a:p>
            <a:r>
              <a:rPr lang="en-US" dirty="0" smtClean="0"/>
              <a:t>Then     can be written as the </a:t>
            </a:r>
            <a:r>
              <a:rPr lang="en-US" dirty="0" smtClean="0">
                <a:solidFill>
                  <a:srgbClr val="FFFF00"/>
                </a:solidFill>
              </a:rPr>
              <a:t>sum of successive displacements in the </a:t>
            </a:r>
            <a:r>
              <a:rPr lang="en-US" i="1" dirty="0" smtClean="0">
                <a:solidFill>
                  <a:srgbClr val="FFFF00"/>
                </a:solidFill>
              </a:rPr>
              <a:t>x</a:t>
            </a:r>
            <a:r>
              <a:rPr lang="en-US" dirty="0" smtClean="0">
                <a:solidFill>
                  <a:srgbClr val="FFFF00"/>
                </a:solidFill>
              </a:rPr>
              <a:t>- and </a:t>
            </a:r>
            <a:r>
              <a:rPr lang="en-US" i="1" dirty="0" smtClean="0">
                <a:solidFill>
                  <a:srgbClr val="FFFF00"/>
                </a:solidFill>
              </a:rPr>
              <a:t>y</a:t>
            </a:r>
            <a:r>
              <a:rPr lang="en-US" dirty="0" smtClean="0">
                <a:solidFill>
                  <a:srgbClr val="FFFF00"/>
                </a:solidFill>
              </a:rPr>
              <a:t>-directions:</a:t>
            </a:r>
          </a:p>
          <a:p>
            <a:r>
              <a:rPr lang="en-US" dirty="0" smtClean="0"/>
              <a:t>These are called the </a:t>
            </a:r>
            <a:r>
              <a:rPr lang="en-US" dirty="0" smtClean="0">
                <a:solidFill>
                  <a:srgbClr val="FFFF00"/>
                </a:solidFill>
              </a:rPr>
              <a:t>components</a:t>
            </a:r>
            <a:r>
              <a:rPr lang="en-US" dirty="0" smtClean="0"/>
              <a:t> of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9624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Define          to be  vectors of </a:t>
            </a:r>
            <a:r>
              <a:rPr lang="en-US" dirty="0" smtClean="0">
                <a:solidFill>
                  <a:srgbClr val="FFFF00"/>
                </a:solidFill>
              </a:rPr>
              <a:t>unit length </a:t>
            </a:r>
            <a:r>
              <a:rPr lang="en-US" dirty="0" smtClean="0"/>
              <a:t>parallel to the 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 axes respectively.   The components are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641242" y="3555642"/>
          <a:ext cx="304800" cy="355600"/>
        </p:xfrm>
        <a:graphic>
          <a:graphicData uri="http://schemas.openxmlformats.org/presentationml/2006/ole">
            <p:oleObj spid="_x0000_s2050" name="Equation" r:id="rId4" imgW="304560" imgH="35532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434921" y="4008546"/>
          <a:ext cx="241300" cy="342900"/>
        </p:xfrm>
        <a:graphic>
          <a:graphicData uri="http://schemas.openxmlformats.org/presentationml/2006/ole">
            <p:oleObj spid="_x0000_s2051" name="Equation" r:id="rId5" imgW="241200" imgH="34272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400800" y="1548684"/>
          <a:ext cx="533400" cy="520700"/>
        </p:xfrm>
        <a:graphic>
          <a:graphicData uri="http://schemas.openxmlformats.org/presentationml/2006/ole">
            <p:oleObj spid="_x0000_s2052" name="Equation" r:id="rId6" imgW="533160" imgH="520560" progId="Equation.DSMT4">
              <p:embed/>
            </p:oleObj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5715000" y="3899873"/>
            <a:ext cx="2787650" cy="2119927"/>
            <a:chOff x="5943600" y="3671273"/>
            <a:chExt cx="2787650" cy="2119927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5943600" y="5410200"/>
              <a:ext cx="2362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5943600" y="5410200"/>
              <a:ext cx="1447800" cy="1588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5943600" y="4419600"/>
              <a:ext cx="1371600" cy="990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 flipH="1" flipV="1">
              <a:off x="5080179" y="4546779"/>
              <a:ext cx="17526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16320000" flipV="1">
              <a:off x="6864733" y="4877594"/>
              <a:ext cx="953294" cy="37306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0" name="Object 19"/>
            <p:cNvGraphicFramePr>
              <a:graphicFrameLocks noChangeAspect="1"/>
            </p:cNvGraphicFramePr>
            <p:nvPr/>
          </p:nvGraphicFramePr>
          <p:xfrm>
            <a:off x="6464300" y="5422900"/>
            <a:ext cx="326209" cy="368300"/>
          </p:xfrm>
          <a:graphic>
            <a:graphicData uri="http://schemas.openxmlformats.org/presentationml/2006/ole">
              <p:oleObj spid="_x0000_s2053" name="Equation" r:id="rId7" imgW="393480" imgH="444240" progId="Equation.DSMT4">
                <p:embed/>
              </p:oleObj>
            </a:graphicData>
          </a:graphic>
        </p:graphicFrame>
        <p:graphicFrame>
          <p:nvGraphicFramePr>
            <p:cNvPr id="21" name="Object 20"/>
            <p:cNvGraphicFramePr>
              <a:graphicFrameLocks noChangeAspect="1"/>
            </p:cNvGraphicFramePr>
            <p:nvPr/>
          </p:nvGraphicFramePr>
          <p:xfrm>
            <a:off x="7381136" y="4756485"/>
            <a:ext cx="300407" cy="411162"/>
          </p:xfrm>
          <a:graphic>
            <a:graphicData uri="http://schemas.openxmlformats.org/presentationml/2006/ole">
              <p:oleObj spid="_x0000_s2054" name="Equation" r:id="rId8" imgW="380880" imgH="520560" progId="Equation.DSMT4">
                <p:embed/>
              </p:oleObj>
            </a:graphicData>
          </a:graphic>
        </p:graphicFrame>
        <p:graphicFrame>
          <p:nvGraphicFramePr>
            <p:cNvPr id="22" name="Object 21"/>
            <p:cNvGraphicFramePr>
              <a:graphicFrameLocks noChangeAspect="1"/>
            </p:cNvGraphicFramePr>
            <p:nvPr/>
          </p:nvGraphicFramePr>
          <p:xfrm>
            <a:off x="7315200" y="3962400"/>
            <a:ext cx="1416050" cy="431800"/>
          </p:xfrm>
          <a:graphic>
            <a:graphicData uri="http://schemas.openxmlformats.org/presentationml/2006/ole">
              <p:oleObj spid="_x0000_s2055" name="Equation" r:id="rId9" imgW="1714320" imgH="520560" progId="Equation.DSMT4">
                <p:embed/>
              </p:oleObj>
            </a:graphicData>
          </a:graphic>
        </p:graphicFrame>
      </p:grp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2895600" y="6019800"/>
          <a:ext cx="304800" cy="355600"/>
        </p:xfrm>
        <a:graphic>
          <a:graphicData uri="http://schemas.openxmlformats.org/presentationml/2006/ole">
            <p:oleObj spid="_x0000_s2057" name="Equation" r:id="rId10" imgW="304560" imgH="355320" progId="Equation.DSMT4">
              <p:embed/>
            </p:oleObj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7747000" y="3131601"/>
          <a:ext cx="787400" cy="430212"/>
        </p:xfrm>
        <a:graphic>
          <a:graphicData uri="http://schemas.openxmlformats.org/presentationml/2006/ole">
            <p:oleObj spid="_x0000_s2058" name="Equation" r:id="rId11" imgW="952200" imgH="5205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How     Relates to (</a:t>
            </a:r>
            <a:r>
              <a:rPr lang="en-US" i="1" dirty="0" smtClean="0">
                <a:solidFill>
                  <a:srgbClr val="FFFF00"/>
                </a:solidFill>
              </a:rPr>
              <a:t>x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i="1" dirty="0" smtClean="0">
                <a:solidFill>
                  <a:srgbClr val="FFFF00"/>
                </a:solidFill>
              </a:rPr>
              <a:t>y</a:t>
            </a:r>
            <a:r>
              <a:rPr lang="en-US" dirty="0" smtClean="0">
                <a:solidFill>
                  <a:srgbClr val="FFFF00"/>
                </a:solidFill>
              </a:rPr>
              <a:t>)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6482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The length  (magnitude)</a:t>
            </a:r>
          </a:p>
          <a:p>
            <a:pPr>
              <a:buNone/>
            </a:pPr>
            <a:r>
              <a:rPr lang="en-US" dirty="0" smtClean="0"/>
              <a:t>	of     is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angle between the vector and the </a:t>
            </a:r>
            <a:r>
              <a:rPr lang="en-US" i="1" dirty="0" smtClean="0"/>
              <a:t>x</a:t>
            </a:r>
            <a:r>
              <a:rPr lang="en-US" dirty="0" smtClean="0"/>
              <a:t>-axis is given by: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76400"/>
            <a:ext cx="3962400" cy="4800599"/>
          </a:xfrm>
        </p:spPr>
        <p:txBody>
          <a:bodyPr>
            <a:normAutofit/>
          </a:bodyPr>
          <a:lstStyle/>
          <a:p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a</a:t>
            </a:r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65916" y="2185116"/>
          <a:ext cx="241300" cy="342900"/>
        </p:xfrm>
        <a:graphic>
          <a:graphicData uri="http://schemas.openxmlformats.org/presentationml/2006/ole">
            <p:oleObj spid="_x0000_s29699" name="Equation" r:id="rId4" imgW="241200" imgH="342720" progId="Equation.DSMT4">
              <p:embed/>
            </p:oleObj>
          </a:graphicData>
        </a:graphic>
      </p:graphicFrame>
      <p:grpSp>
        <p:nvGrpSpPr>
          <p:cNvPr id="27" name="Group 26"/>
          <p:cNvGrpSpPr/>
          <p:nvPr/>
        </p:nvGrpSpPr>
        <p:grpSpPr>
          <a:xfrm>
            <a:off x="5574405" y="2732469"/>
            <a:ext cx="2787650" cy="2119927"/>
            <a:chOff x="5943600" y="3671273"/>
            <a:chExt cx="2787650" cy="2119927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5943600" y="5410200"/>
              <a:ext cx="2362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5943600" y="5410200"/>
              <a:ext cx="1447800" cy="1588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5943600" y="4419600"/>
              <a:ext cx="1371600" cy="990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 flipH="1" flipV="1">
              <a:off x="5080179" y="4546779"/>
              <a:ext cx="17526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16320000" flipV="1">
              <a:off x="6864733" y="4877594"/>
              <a:ext cx="953294" cy="37306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0" name="Object 19"/>
            <p:cNvGraphicFramePr>
              <a:graphicFrameLocks noChangeAspect="1"/>
            </p:cNvGraphicFramePr>
            <p:nvPr/>
          </p:nvGraphicFramePr>
          <p:xfrm>
            <a:off x="6464300" y="5422900"/>
            <a:ext cx="326209" cy="368300"/>
          </p:xfrm>
          <a:graphic>
            <a:graphicData uri="http://schemas.openxmlformats.org/presentationml/2006/ole">
              <p:oleObj spid="_x0000_s29701" name="Equation" r:id="rId5" imgW="393480" imgH="444240" progId="Equation.DSMT4">
                <p:embed/>
              </p:oleObj>
            </a:graphicData>
          </a:graphic>
        </p:graphicFrame>
        <p:graphicFrame>
          <p:nvGraphicFramePr>
            <p:cNvPr id="21" name="Object 20"/>
            <p:cNvGraphicFramePr>
              <a:graphicFrameLocks noChangeAspect="1"/>
            </p:cNvGraphicFramePr>
            <p:nvPr/>
          </p:nvGraphicFramePr>
          <p:xfrm>
            <a:off x="7381136" y="4756485"/>
            <a:ext cx="300407" cy="411162"/>
          </p:xfrm>
          <a:graphic>
            <a:graphicData uri="http://schemas.openxmlformats.org/presentationml/2006/ole">
              <p:oleObj spid="_x0000_s29702" name="Equation" r:id="rId6" imgW="380880" imgH="520560" progId="Equation.DSMT4">
                <p:embed/>
              </p:oleObj>
            </a:graphicData>
          </a:graphic>
        </p:graphicFrame>
        <p:graphicFrame>
          <p:nvGraphicFramePr>
            <p:cNvPr id="22" name="Object 21"/>
            <p:cNvGraphicFramePr>
              <a:graphicFrameLocks noChangeAspect="1"/>
            </p:cNvGraphicFramePr>
            <p:nvPr/>
          </p:nvGraphicFramePr>
          <p:xfrm>
            <a:off x="7315200" y="3962400"/>
            <a:ext cx="1416050" cy="431800"/>
          </p:xfrm>
          <a:graphic>
            <a:graphicData uri="http://schemas.openxmlformats.org/presentationml/2006/ole">
              <p:oleObj spid="_x0000_s29703" name="Equation" r:id="rId7" imgW="1714320" imgH="520560" progId="Equation.DSMT4">
                <p:embed/>
              </p:oleObj>
            </a:graphicData>
          </a:graphic>
        </p:graphicFrame>
        <p:graphicFrame>
          <p:nvGraphicFramePr>
            <p:cNvPr id="24" name="Object 23"/>
            <p:cNvGraphicFramePr>
              <a:graphicFrameLocks noChangeAspect="1"/>
            </p:cNvGraphicFramePr>
            <p:nvPr/>
          </p:nvGraphicFramePr>
          <p:xfrm>
            <a:off x="6323526" y="5056032"/>
            <a:ext cx="254000" cy="342900"/>
          </p:xfrm>
          <a:graphic>
            <a:graphicData uri="http://schemas.openxmlformats.org/presentationml/2006/ole">
              <p:oleObj spid="_x0000_s29704" name="Equation" r:id="rId8" imgW="253800" imgH="342720" progId="Equation.DSMT4">
                <p:embed/>
              </p:oleObj>
            </a:graphicData>
          </a:graphic>
        </p:graphicFrame>
      </p:grp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3212205" y="530482"/>
          <a:ext cx="381000" cy="541421"/>
        </p:xfrm>
        <a:graphic>
          <a:graphicData uri="http://schemas.openxmlformats.org/presentationml/2006/ole">
            <p:oleObj spid="_x0000_s29706" name="Equation" r:id="rId9" imgW="241200" imgH="342720" progId="Equation.DSMT4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1511300" y="2844800"/>
          <a:ext cx="2222500" cy="660400"/>
        </p:xfrm>
        <a:graphic>
          <a:graphicData uri="http://schemas.openxmlformats.org/presentationml/2006/ole">
            <p:oleObj spid="_x0000_s29707" name="Equation" r:id="rId10" imgW="2222280" imgH="660240" progId="Equation.DSMT4">
              <p:embed/>
            </p:oleObj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1600200" y="5219700"/>
          <a:ext cx="1612900" cy="952500"/>
        </p:xfrm>
        <a:graphic>
          <a:graphicData uri="http://schemas.openxmlformats.org/presentationml/2006/ole">
            <p:oleObj spid="_x0000_s29709" name="Equation" r:id="rId11" imgW="1612800" imgH="95220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24406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2563</TotalTime>
  <Words>520</Words>
  <Application>Microsoft Office PowerPoint</Application>
  <PresentationFormat>On-screen Show (4:3)</PresentationFormat>
  <Paragraphs>127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Equation</vt:lpstr>
      <vt:lpstr>Motion in Two and Three Dimensions: Vectors </vt:lpstr>
      <vt:lpstr>Today’s Topics</vt:lpstr>
      <vt:lpstr>Displacement</vt:lpstr>
      <vt:lpstr>Displacement as a Vector</vt:lpstr>
      <vt:lpstr>Adding Vectors</vt:lpstr>
      <vt:lpstr>Subtracting Vectors</vt:lpstr>
      <vt:lpstr>Multiplying Vectors by Numbers </vt:lpstr>
      <vt:lpstr>Vector Components</vt:lpstr>
      <vt:lpstr>How     Relates to (x, y)</vt:lpstr>
      <vt:lpstr>   Average Velocity in Two Dimensions        average velocity = displacement/time</vt:lpstr>
      <vt:lpstr> Instantaneous Velocity in Two Dimensions </vt:lpstr>
      <vt:lpstr>Average Acceleration in Two Dimensions</vt:lpstr>
      <vt:lpstr>Instantaneous Acceleration in Two Dimensions</vt:lpstr>
      <vt:lpstr>Acceleration in Vector Components </vt:lpstr>
      <vt:lpstr>    Clicker Question A car is moving around a circular track at a constant speed. What can you say about its acceleration? </vt:lpstr>
      <vt:lpstr>Relative Velocity Running Across a Ship</vt:lpstr>
      <vt:lpstr>Relative Velocities Just Add…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in Two and Three Dimensions: Vectors</dc:title>
  <dc:creator>Michael</dc:creator>
  <cp:lastModifiedBy>Michael Fowler</cp:lastModifiedBy>
  <cp:revision>41</cp:revision>
  <dcterms:created xsi:type="dcterms:W3CDTF">2010-01-14T20:33:26Z</dcterms:created>
  <dcterms:modified xsi:type="dcterms:W3CDTF">2010-06-17T19:00:25Z</dcterms:modified>
</cp:coreProperties>
</file>