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B68B7-76B5-4B7F-A942-1172A39FACF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9499C-725B-4D06-A0DC-03F69F910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DCC0-2EC4-4DBE-B022-CABDEF06082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Freely Falling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688" y="644288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Michael Fowler,  UVa.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Galileo’s Ramp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Galileo argued that his two-sided pendulum was like two ramps,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 smtClean="0"/>
              <a:t>one steep and one shallow, and a ball rolling to the bottom would have the same speed from either side.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And why not take one side </a:t>
            </a:r>
            <a:r>
              <a:rPr lang="en-US" sz="2800" dirty="0" smtClean="0">
                <a:solidFill>
                  <a:srgbClr val="FFFF00"/>
                </a:solidFill>
              </a:rPr>
              <a:t>vertically</a:t>
            </a:r>
            <a:r>
              <a:rPr lang="en-US" sz="2800" dirty="0" smtClean="0"/>
              <a:t> steep?  Then the ball would just be falling!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52625" y="2600326"/>
            <a:ext cx="4419600" cy="1438274"/>
            <a:chOff x="1257301" y="2905126"/>
            <a:chExt cx="2209799" cy="790573"/>
          </a:xfrm>
        </p:grpSpPr>
        <p:sp>
          <p:nvSpPr>
            <p:cNvPr id="11" name="Arc 10"/>
            <p:cNvSpPr/>
            <p:nvPr/>
          </p:nvSpPr>
          <p:spPr>
            <a:xfrm rot="6436687">
              <a:off x="2705100" y="3124199"/>
              <a:ext cx="609600" cy="533400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 flipH="1" flipV="1">
              <a:off x="3078576" y="3091115"/>
              <a:ext cx="574513" cy="20253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2"/>
            </p:cNvCxnSpPr>
            <p:nvPr/>
          </p:nvCxnSpPr>
          <p:spPr>
            <a:xfrm rot="10800000">
              <a:off x="1257301" y="3200399"/>
              <a:ext cx="1662071" cy="48154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443037" y="3081338"/>
              <a:ext cx="171450" cy="17145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443162" y="2357437"/>
              <a:ext cx="22517" cy="175865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Rolling Down the Ramp is Slow Mo Falling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rolling down the ramp the ball picks up the same speed that it would by just </a:t>
            </a:r>
            <a:r>
              <a:rPr lang="en-US" i="1" dirty="0" smtClean="0"/>
              <a:t>falling</a:t>
            </a:r>
            <a:r>
              <a:rPr lang="en-US" dirty="0" smtClean="0"/>
              <a:t> the same </a:t>
            </a:r>
            <a:r>
              <a:rPr lang="en-US" i="1" dirty="0" smtClean="0"/>
              <a:t>vertical</a:t>
            </a:r>
            <a:r>
              <a:rPr lang="en-US" dirty="0" smtClean="0"/>
              <a:t> distance, timing the slow roll can check Galileo’s claim that speed is picked up </a:t>
            </a:r>
            <a:r>
              <a:rPr lang="en-US" i="1" dirty="0" smtClean="0"/>
              <a:t>uniformly</a:t>
            </a:r>
            <a:r>
              <a:rPr lang="en-US" dirty="0" smtClean="0"/>
              <a:t> in falling!</a:t>
            </a:r>
          </a:p>
          <a:p>
            <a:endParaRPr lang="en-US" dirty="0" smtClean="0"/>
          </a:p>
          <a:p>
            <a:r>
              <a:rPr lang="en-US" dirty="0" smtClean="0"/>
              <a:t>In particular, Galileo </a:t>
            </a:r>
            <a:r>
              <a:rPr lang="en-US" dirty="0" smtClean="0">
                <a:solidFill>
                  <a:srgbClr val="FFFF00"/>
                </a:solidFill>
              </a:rPr>
              <a:t>compared the times </a:t>
            </a:r>
            <a:r>
              <a:rPr lang="en-US" dirty="0" smtClean="0"/>
              <a:t>for the </a:t>
            </a:r>
            <a:r>
              <a:rPr lang="en-US" dirty="0" smtClean="0">
                <a:solidFill>
                  <a:srgbClr val="FFFF00"/>
                </a:solidFill>
              </a:rPr>
              <a:t>full distance </a:t>
            </a:r>
            <a:r>
              <a:rPr lang="en-US" dirty="0" smtClean="0"/>
              <a:t>roll and that for </a:t>
            </a:r>
            <a:r>
              <a:rPr lang="en-US" dirty="0" smtClean="0">
                <a:solidFill>
                  <a:srgbClr val="FFFF00"/>
                </a:solidFill>
              </a:rPr>
              <a:t>one-quarter of the full distance</a:t>
            </a:r>
            <a:r>
              <a:rPr lang="en-US" dirty="0" smtClean="0"/>
              <a:t>.  We’ll do this.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Galileo’s Ramp Experiment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Galileo found that in </a:t>
            </a:r>
            <a:r>
              <a:rPr lang="en-US" dirty="0" smtClean="0">
                <a:solidFill>
                  <a:srgbClr val="FFFF00"/>
                </a:solidFill>
              </a:rPr>
              <a:t>twice the time</a:t>
            </a:r>
            <a:r>
              <a:rPr lang="en-US" dirty="0" smtClean="0"/>
              <a:t>, the ball rolled </a:t>
            </a:r>
            <a:r>
              <a:rPr lang="en-US" i="1" dirty="0" smtClean="0">
                <a:solidFill>
                  <a:srgbClr val="FFFF00"/>
                </a:solidFill>
              </a:rPr>
              <a:t>four</a:t>
            </a:r>
            <a:r>
              <a:rPr lang="en-US" dirty="0" smtClean="0">
                <a:solidFill>
                  <a:srgbClr val="FFFF00"/>
                </a:solidFill>
              </a:rPr>
              <a:t> times the distance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agrees with the constant acceleration formula for motion starting from rest at the origin: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 also checked many other distances and found good agreement.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399" y="3810000"/>
          <a:ext cx="2307771" cy="914400"/>
        </p:xfrm>
        <a:graphic>
          <a:graphicData uri="http://schemas.openxmlformats.org/presentationml/2006/ole">
            <p:oleObj spid="_x0000_s1026" name="Equation" r:id="rId4" imgW="134604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in rolling down the ramp from rest at the top the ball is moving at 4 m/s at the bottom.  What is its speed </a:t>
            </a:r>
            <a:r>
              <a:rPr lang="en-US" dirty="0" smtClean="0">
                <a:solidFill>
                  <a:srgbClr val="FFFF00"/>
                </a:solidFill>
              </a:rPr>
              <a:t>half way down </a:t>
            </a:r>
            <a:r>
              <a:rPr lang="en-US" dirty="0" smtClean="0"/>
              <a:t>the ramp?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A.  2 m/s</a:t>
            </a:r>
          </a:p>
          <a:p>
            <a:pPr>
              <a:buNone/>
            </a:pPr>
            <a:r>
              <a:rPr lang="en-US" dirty="0" smtClean="0"/>
              <a:t>		B.  less than 2 m/s</a:t>
            </a:r>
          </a:p>
          <a:p>
            <a:pPr>
              <a:buNone/>
            </a:pPr>
            <a:r>
              <a:rPr lang="en-US" dirty="0" smtClean="0"/>
              <a:t>		C.  more than 2 m/s.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(Neglect friction.)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Due to Gravity </a:t>
            </a:r>
            <a:r>
              <a:rPr lang="en-US" i="1" dirty="0" smtClean="0"/>
              <a:t>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Having established that in the absence of air resistance all objects fall (near the Earth’s surface) with the same acceleration </a:t>
            </a:r>
            <a:r>
              <a:rPr lang="en-US" sz="2800" i="1" dirty="0" smtClean="0"/>
              <a:t>g</a:t>
            </a:r>
            <a:r>
              <a:rPr lang="en-US" sz="2800" dirty="0" smtClean="0"/>
              <a:t>,  </a:t>
            </a:r>
            <a:r>
              <a:rPr lang="en-US" sz="2800" i="1" dirty="0" smtClean="0"/>
              <a:t>g</a:t>
            </a:r>
            <a:r>
              <a:rPr lang="en-US" sz="2800" dirty="0" smtClean="0"/>
              <a:t> can be measured by timing a fall and using                  </a:t>
            </a:r>
            <a:r>
              <a:rPr lang="en-US" sz="1600" dirty="0" smtClean="0"/>
              <a:t>      </a:t>
            </a:r>
            <a:r>
              <a:rPr lang="en-US" sz="1600" dirty="0" smtClean="0">
                <a:solidFill>
                  <a:srgbClr val="FF0000"/>
                </a:solidFill>
              </a:rPr>
              <a:t>Demo: chain of spaced weights.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Taking upwards as positive</a:t>
            </a:r>
            <a:r>
              <a:rPr lang="en-US" sz="2800" dirty="0" smtClean="0"/>
              <a:t>, velocity and position as functions of time will look like this: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03688" y="2819400"/>
          <a:ext cx="1395412" cy="501650"/>
        </p:xfrm>
        <a:graphic>
          <a:graphicData uri="http://schemas.openxmlformats.org/presentationml/2006/ole">
            <p:oleObj spid="_x0000_s35843" name="Equation" r:id="rId4" imgW="1485720" imgH="533160" progId="Equation.DSMT4">
              <p:embed/>
            </p:oleObj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104900" y="4791075"/>
            <a:ext cx="6515100" cy="1753394"/>
            <a:chOff x="1104900" y="4791075"/>
            <a:chExt cx="6515100" cy="1753394"/>
          </a:xfrm>
        </p:grpSpPr>
        <p:grpSp>
          <p:nvGrpSpPr>
            <p:cNvPr id="19" name="Group 18"/>
            <p:cNvGrpSpPr/>
            <p:nvPr/>
          </p:nvGrpSpPr>
          <p:grpSpPr>
            <a:xfrm>
              <a:off x="1580356" y="4791075"/>
              <a:ext cx="5411788" cy="1753394"/>
              <a:chOff x="1370806" y="3962400"/>
              <a:chExt cx="5411788" cy="1753394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1371600" y="4343400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 flipH="1" flipV="1">
                <a:off x="533400" y="4876800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371600" y="4343400"/>
                <a:ext cx="1676400" cy="91440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4953794" y="4266406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4115594" y="4799806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4962526" y="4268789"/>
                <a:ext cx="1447800" cy="1217612"/>
              </a:xfrm>
              <a:custGeom>
                <a:avLst/>
                <a:gdLst>
                  <a:gd name="connsiteX0" fmla="*/ 177800 w 1482725"/>
                  <a:gd name="connsiteY0" fmla="*/ 180975 h 1209675"/>
                  <a:gd name="connsiteX1" fmla="*/ 34925 w 1482725"/>
                  <a:gd name="connsiteY1" fmla="*/ 19050 h 1209675"/>
                  <a:gd name="connsiteX2" fmla="*/ 387350 w 1482725"/>
                  <a:gd name="connsiteY2" fmla="*/ 66675 h 1209675"/>
                  <a:gd name="connsiteX3" fmla="*/ 787400 w 1482725"/>
                  <a:gd name="connsiteY3" fmla="*/ 285750 h 1209675"/>
                  <a:gd name="connsiteX4" fmla="*/ 1120775 w 1482725"/>
                  <a:gd name="connsiteY4" fmla="*/ 571500 h 1209675"/>
                  <a:gd name="connsiteX5" fmla="*/ 1349375 w 1482725"/>
                  <a:gd name="connsiteY5" fmla="*/ 933450 h 1209675"/>
                  <a:gd name="connsiteX6" fmla="*/ 1463675 w 1482725"/>
                  <a:gd name="connsiteY6" fmla="*/ 1171575 h 1209675"/>
                  <a:gd name="connsiteX7" fmla="*/ 1463675 w 1482725"/>
                  <a:gd name="connsiteY7" fmla="*/ 1162050 h 1209675"/>
                  <a:gd name="connsiteX8" fmla="*/ 1463675 w 1482725"/>
                  <a:gd name="connsiteY8" fmla="*/ 1162050 h 1209675"/>
                  <a:gd name="connsiteX0" fmla="*/ 177800 w 1482725"/>
                  <a:gd name="connsiteY0" fmla="*/ 236538 h 1217613"/>
                  <a:gd name="connsiteX1" fmla="*/ 34925 w 1482725"/>
                  <a:gd name="connsiteY1" fmla="*/ 26988 h 1217613"/>
                  <a:gd name="connsiteX2" fmla="*/ 387350 w 1482725"/>
                  <a:gd name="connsiteY2" fmla="*/ 74613 h 1217613"/>
                  <a:gd name="connsiteX3" fmla="*/ 787400 w 1482725"/>
                  <a:gd name="connsiteY3" fmla="*/ 293688 h 1217613"/>
                  <a:gd name="connsiteX4" fmla="*/ 1120775 w 1482725"/>
                  <a:gd name="connsiteY4" fmla="*/ 579438 h 1217613"/>
                  <a:gd name="connsiteX5" fmla="*/ 1349375 w 1482725"/>
                  <a:gd name="connsiteY5" fmla="*/ 941388 h 1217613"/>
                  <a:gd name="connsiteX6" fmla="*/ 1463675 w 1482725"/>
                  <a:gd name="connsiteY6" fmla="*/ 1179513 h 1217613"/>
                  <a:gd name="connsiteX7" fmla="*/ 1463675 w 1482725"/>
                  <a:gd name="connsiteY7" fmla="*/ 1169988 h 1217613"/>
                  <a:gd name="connsiteX8" fmla="*/ 1463675 w 1482725"/>
                  <a:gd name="connsiteY8" fmla="*/ 1169988 h 1217613"/>
                  <a:gd name="connsiteX0" fmla="*/ 177800 w 1482725"/>
                  <a:gd name="connsiteY0" fmla="*/ 236537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177800 w 1482725"/>
                  <a:gd name="connsiteY0" fmla="*/ 236536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0 w 1447800"/>
                  <a:gd name="connsiteY0" fmla="*/ 26987 h 1217612"/>
                  <a:gd name="connsiteX1" fmla="*/ 352425 w 1447800"/>
                  <a:gd name="connsiteY1" fmla="*/ 74612 h 1217612"/>
                  <a:gd name="connsiteX2" fmla="*/ 752475 w 1447800"/>
                  <a:gd name="connsiteY2" fmla="*/ 293687 h 1217612"/>
                  <a:gd name="connsiteX3" fmla="*/ 1085850 w 1447800"/>
                  <a:gd name="connsiteY3" fmla="*/ 579437 h 1217612"/>
                  <a:gd name="connsiteX4" fmla="*/ 1314450 w 1447800"/>
                  <a:gd name="connsiteY4" fmla="*/ 941387 h 1217612"/>
                  <a:gd name="connsiteX5" fmla="*/ 1428750 w 1447800"/>
                  <a:gd name="connsiteY5" fmla="*/ 1179512 h 1217612"/>
                  <a:gd name="connsiteX6" fmla="*/ 1428750 w 1447800"/>
                  <a:gd name="connsiteY6" fmla="*/ 1169987 h 1217612"/>
                  <a:gd name="connsiteX7" fmla="*/ 1428750 w 1447800"/>
                  <a:gd name="connsiteY7" fmla="*/ 1169987 h 1217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47800" h="1217612">
                    <a:moveTo>
                      <a:pt x="0" y="26987"/>
                    </a:moveTo>
                    <a:cubicBezTo>
                      <a:pt x="34925" y="0"/>
                      <a:pt x="227013" y="30162"/>
                      <a:pt x="352425" y="74612"/>
                    </a:cubicBezTo>
                    <a:cubicBezTo>
                      <a:pt x="477837" y="119062"/>
                      <a:pt x="630237" y="209549"/>
                      <a:pt x="752475" y="293687"/>
                    </a:cubicBezTo>
                    <a:cubicBezTo>
                      <a:pt x="874713" y="377825"/>
                      <a:pt x="992188" y="471487"/>
                      <a:pt x="1085850" y="579437"/>
                    </a:cubicBezTo>
                    <a:cubicBezTo>
                      <a:pt x="1179512" y="687387"/>
                      <a:pt x="1257300" y="841375"/>
                      <a:pt x="1314450" y="941387"/>
                    </a:cubicBezTo>
                    <a:cubicBezTo>
                      <a:pt x="1371600" y="1041399"/>
                      <a:pt x="1409700" y="1141412"/>
                      <a:pt x="1428750" y="1179512"/>
                    </a:cubicBezTo>
                    <a:cubicBezTo>
                      <a:pt x="1447800" y="1217612"/>
                      <a:pt x="1428750" y="1169987"/>
                      <a:pt x="1428750" y="1169987"/>
                    </a:cubicBezTo>
                    <a:lnTo>
                      <a:pt x="1428750" y="1169987"/>
                    </a:lnTo>
                  </a:path>
                </a:pathLst>
              </a:cu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848225" y="493395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10325" y="4800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</a:t>
              </a:r>
              <a:endParaRPr lang="en-US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86300" y="5943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57300" y="49815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47975" y="48672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</a:t>
              </a:r>
              <a:endParaRPr lang="en-US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04900" y="5867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705100" y="55361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 = - </a:t>
              </a:r>
              <a:r>
                <a:rPr lang="en-US" i="1" dirty="0" err="1" smtClean="0"/>
                <a:t>gt</a:t>
              </a:r>
              <a:endParaRPr lang="en-US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48400" y="54102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 = -½</a:t>
              </a:r>
              <a:r>
                <a:rPr lang="en-US" i="1" dirty="0" smtClean="0"/>
                <a:t>gt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 Thrown Vertically Upwards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Having chosen </a:t>
            </a:r>
            <a:r>
              <a:rPr lang="en-US" sz="2800" dirty="0" smtClean="0">
                <a:solidFill>
                  <a:srgbClr val="FFFF00"/>
                </a:solidFill>
              </a:rPr>
              <a:t>upwards as positive</a:t>
            </a:r>
            <a:r>
              <a:rPr lang="en-US" sz="2800" dirty="0" smtClean="0"/>
              <a:t>, the 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>
                <a:solidFill>
                  <a:srgbClr val="FFFF00"/>
                </a:solidFill>
              </a:rPr>
              <a:t> = -9.8 m/s</a:t>
            </a:r>
            <a:r>
              <a:rPr lang="en-US" sz="2800" baseline="30000" dirty="0" smtClean="0">
                <a:solidFill>
                  <a:srgbClr val="FFFF00"/>
                </a:solidFill>
              </a:rPr>
              <a:t>2</a:t>
            </a:r>
            <a:r>
              <a:rPr lang="en-US" sz="2800" dirty="0" smtClean="0">
                <a:solidFill>
                  <a:srgbClr val="FFFF00"/>
                </a:solidFill>
              </a:rPr>
              <a:t>. </a:t>
            </a:r>
          </a:p>
          <a:p>
            <a:r>
              <a:rPr lang="en-US" sz="2800" dirty="0" smtClean="0"/>
              <a:t>While the ball is moving upwards it is </a:t>
            </a:r>
            <a:r>
              <a:rPr lang="en-US" sz="2800" i="1" dirty="0" smtClean="0">
                <a:solidFill>
                  <a:srgbClr val="FFFF00"/>
                </a:solidFill>
              </a:rPr>
              <a:t>losing speed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/>
              <a:t>at this rate.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velocity/time graph:</a:t>
            </a:r>
          </a:p>
          <a:p>
            <a:pPr>
              <a:buNone/>
            </a:pPr>
            <a:r>
              <a:rPr lang="en-US" sz="2800" i="1" dirty="0" smtClean="0"/>
              <a:t>		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FF00"/>
                </a:solidFill>
              </a:rPr>
              <a:t>v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i="1" dirty="0" smtClean="0">
                <a:solidFill>
                  <a:srgbClr val="FFFF00"/>
                </a:solidFill>
              </a:rPr>
              <a:t>t</a:t>
            </a:r>
            <a:r>
              <a:rPr lang="en-US" sz="2800" dirty="0" smtClean="0">
                <a:solidFill>
                  <a:srgbClr val="FFFF00"/>
                </a:solidFill>
              </a:rPr>
              <a:t>) = </a:t>
            </a:r>
            <a:r>
              <a:rPr lang="en-US" sz="2800" i="1" dirty="0" smtClean="0">
                <a:solidFill>
                  <a:srgbClr val="FFFF00"/>
                </a:solidFill>
              </a:rPr>
              <a:t>v</a:t>
            </a:r>
            <a:r>
              <a:rPr lang="en-US" sz="2800" baseline="-25000" dirty="0" smtClean="0">
                <a:solidFill>
                  <a:srgbClr val="FFFF00"/>
                </a:solidFill>
              </a:rPr>
              <a:t>0</a:t>
            </a:r>
            <a:r>
              <a:rPr lang="en-US" sz="2800" dirty="0" smtClean="0">
                <a:solidFill>
                  <a:srgbClr val="FFFF00"/>
                </a:solidFill>
              </a:rPr>
              <a:t> – </a:t>
            </a:r>
            <a:r>
              <a:rPr lang="en-US" sz="2800" i="1" dirty="0" err="1" smtClean="0">
                <a:solidFill>
                  <a:srgbClr val="FFFF00"/>
                </a:solidFill>
              </a:rPr>
              <a:t>gt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FF00"/>
                </a:solidFill>
              </a:rPr>
              <a:t>slope</a:t>
            </a:r>
            <a:r>
              <a:rPr lang="en-US" sz="2800" dirty="0" smtClean="0"/>
              <a:t> of the line is the </a:t>
            </a:r>
            <a:r>
              <a:rPr lang="en-US" sz="2800" dirty="0" smtClean="0">
                <a:solidFill>
                  <a:srgbClr val="FFFF00"/>
                </a:solidFill>
              </a:rPr>
              <a:t>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endParaRPr lang="en-US" sz="2400" baseline="-25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dirty="0" smtClean="0"/>
              <a:t>Clicker Question</a:t>
            </a:r>
            <a:br>
              <a:rPr lang="en-US" dirty="0" smtClean="0"/>
            </a:br>
            <a:r>
              <a:rPr lang="en-US" sz="3200" dirty="0" smtClean="0">
                <a:solidFill>
                  <a:srgbClr val="FFFF00"/>
                </a:solidFill>
              </a:rPr>
              <a:t>A ball is thrown  vertically upwards. What is the direction of its acceleration </a:t>
            </a:r>
            <a:r>
              <a:rPr lang="en-US" sz="3200" i="1" dirty="0" smtClean="0">
                <a:solidFill>
                  <a:srgbClr val="FFFF00"/>
                </a:solidFill>
              </a:rPr>
              <a:t>at the highest point </a:t>
            </a:r>
            <a:r>
              <a:rPr lang="en-US" sz="3200" dirty="0" smtClean="0">
                <a:solidFill>
                  <a:srgbClr val="FFFF00"/>
                </a:solidFill>
              </a:rPr>
              <a:t>it reaches?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Downwards</a:t>
            </a:r>
          </a:p>
          <a:p>
            <a:pPr marL="514350" indent="-514350">
              <a:buAutoNum type="alphaUcPeriod"/>
            </a:pPr>
            <a:r>
              <a:rPr lang="en-US" dirty="0" smtClean="0"/>
              <a:t>Upwards</a:t>
            </a:r>
          </a:p>
          <a:p>
            <a:pPr marL="514350" indent="-514350">
              <a:buAutoNum type="alphaUcPeriod"/>
            </a:pPr>
            <a:r>
              <a:rPr lang="en-US" dirty="0" smtClean="0"/>
              <a:t>At that point, the acceleration is zero.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>
                <a:solidFill>
                  <a:srgbClr val="FFFF00"/>
                </a:solidFill>
              </a:rPr>
              <a:t> = -9.8 m/s</a:t>
            </a:r>
            <a:r>
              <a:rPr lang="en-US" sz="2800" baseline="30000" dirty="0" smtClean="0">
                <a:solidFill>
                  <a:srgbClr val="FFFF00"/>
                </a:solidFill>
              </a:rPr>
              <a:t>2</a:t>
            </a:r>
            <a:r>
              <a:rPr lang="en-US" sz="2800" dirty="0" smtClean="0">
                <a:solidFill>
                  <a:srgbClr val="FFFF00"/>
                </a:solidFill>
              </a:rPr>
              <a:t> at </a:t>
            </a:r>
            <a:r>
              <a:rPr lang="en-US" sz="2800" i="1" dirty="0" smtClean="0">
                <a:solidFill>
                  <a:srgbClr val="FFFF00"/>
                </a:solidFill>
              </a:rPr>
              <a:t>all times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That includes the topmost point!</a:t>
            </a:r>
          </a:p>
          <a:p>
            <a:pPr>
              <a:buNone/>
            </a:pPr>
            <a:r>
              <a:rPr lang="en-US" sz="2800" dirty="0" smtClean="0"/>
              <a:t>Remember the acceleration is </a:t>
            </a:r>
          </a:p>
          <a:p>
            <a:pPr>
              <a:buNone/>
            </a:pPr>
            <a:r>
              <a:rPr lang="en-US" sz="2800" dirty="0" smtClean="0"/>
              <a:t>the </a:t>
            </a:r>
            <a:r>
              <a:rPr lang="en-US" sz="2800" i="1" dirty="0" smtClean="0"/>
              <a:t>rate of change </a:t>
            </a:r>
            <a:r>
              <a:rPr lang="en-US" sz="2800" dirty="0" smtClean="0"/>
              <a:t>of velocity,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so even if </a:t>
            </a:r>
            <a:r>
              <a:rPr lang="en-US" sz="2800" i="1" dirty="0" smtClean="0"/>
              <a:t>v</a:t>
            </a:r>
            <a:r>
              <a:rPr lang="en-US" sz="2800" dirty="0" smtClean="0"/>
              <a:t> = 0 at some instant</a:t>
            </a:r>
          </a:p>
          <a:p>
            <a:pPr>
              <a:buNone/>
            </a:pPr>
            <a:r>
              <a:rPr lang="en-US" sz="2800" i="1" dirty="0" smtClean="0"/>
              <a:t>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it </a:t>
            </a:r>
            <a:r>
              <a:rPr lang="en-US" sz="2800" i="1" dirty="0" smtClean="0"/>
              <a:t>isn’t</a:t>
            </a:r>
            <a:r>
              <a:rPr lang="en-US" sz="2800" dirty="0" smtClean="0"/>
              <a:t> zero any other point </a:t>
            </a:r>
            <a:r>
              <a:rPr lang="en-US" sz="2800" i="1" dirty="0" smtClean="0"/>
              <a:t>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endParaRPr lang="en-US" sz="2400" baseline="-250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33600" y="4191000"/>
          <a:ext cx="2311400" cy="914400"/>
        </p:xfrm>
        <a:graphic>
          <a:graphicData uri="http://schemas.openxmlformats.org/presentationml/2006/ole">
            <p:oleObj spid="_x0000_s39938" name="Equation" r:id="rId4" imgW="2311200" imgH="91440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913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topmost point</a:t>
            </a:r>
            <a:endParaRPr lang="en-US" sz="2400" i="1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991350" y="5048250"/>
            <a:ext cx="990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lecture, we analyzed one-dimensional motion, defining displacement, velocity, and acceleration and finding formulas for motion at constant acceleration.</a:t>
            </a:r>
          </a:p>
          <a:p>
            <a:endParaRPr lang="en-US" dirty="0" smtClean="0"/>
          </a:p>
          <a:p>
            <a:r>
              <a:rPr lang="en-US" dirty="0" smtClean="0"/>
              <a:t>Today we’ll apply those formulas to objects falling, but first we’ll review how we know that </a:t>
            </a:r>
            <a:r>
              <a:rPr lang="en-US" smtClean="0"/>
              <a:t>falling motion </a:t>
            </a:r>
            <a:r>
              <a:rPr lang="en-US" i="1" dirty="0" smtClean="0"/>
              <a:t>is </a:t>
            </a:r>
            <a:r>
              <a:rPr lang="en-US" dirty="0" smtClean="0"/>
              <a:t>at constant acceleration.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Galileo’s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Before Galileo, it was believed that falling objects quickly reached a natural speed, proportional to weight, then fell at that speed.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Galileo argued that in fact falling objects continue to </a:t>
            </a:r>
            <a:r>
              <a:rPr lang="en-US" i="1" dirty="0" smtClean="0">
                <a:solidFill>
                  <a:srgbClr val="FFFF00"/>
                </a:solidFill>
              </a:rPr>
              <a:t>pick up </a:t>
            </a:r>
            <a:r>
              <a:rPr lang="en-US" dirty="0" smtClean="0">
                <a:solidFill>
                  <a:srgbClr val="FFFF00"/>
                </a:solidFill>
              </a:rPr>
              <a:t>speed</a:t>
            </a:r>
            <a:r>
              <a:rPr lang="en-US" dirty="0" smtClean="0"/>
              <a:t> (unless air resistance dominates) and that this acceleration is the same for all objects.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But how to convince people?</a:t>
            </a:r>
            <a:r>
              <a:rPr lang="en-US" dirty="0" smtClean="0"/>
              <a:t> Watching a falling object, it’s all over so quickly.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Dropping a Brick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Galileo claimed people already knew this without realizing it: </a:t>
            </a:r>
          </a:p>
          <a:p>
            <a:endParaRPr lang="en-US" dirty="0"/>
          </a:p>
          <a:p>
            <a:r>
              <a:rPr lang="en-US" dirty="0" smtClean="0"/>
              <a:t>Imagine </a:t>
            </a:r>
            <a:r>
              <a:rPr lang="en-US" dirty="0" smtClean="0">
                <a:solidFill>
                  <a:srgbClr val="FFFF00"/>
                </a:solidFill>
              </a:rPr>
              <a:t>driving a nail into a board by dropping a weight on it </a:t>
            </a:r>
            <a:r>
              <a:rPr lang="en-US" dirty="0" smtClean="0"/>
              <a:t>from various heights.  Everyone already knows that </a:t>
            </a:r>
            <a:r>
              <a:rPr lang="en-US" dirty="0" smtClean="0">
                <a:solidFill>
                  <a:srgbClr val="FFFF00"/>
                </a:solidFill>
              </a:rPr>
              <a:t>the further it falls, the more impact</a:t>
            </a:r>
            <a:r>
              <a:rPr lang="en-US" dirty="0" smtClean="0"/>
              <a:t>—which must mean it’s moving </a:t>
            </a:r>
            <a:r>
              <a:rPr lang="en-US" dirty="0" smtClean="0">
                <a:solidFill>
                  <a:srgbClr val="FFFF00"/>
                </a:solidFill>
              </a:rPr>
              <a:t>faster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But how much faster?   </a:t>
            </a:r>
            <a:r>
              <a:rPr lang="en-US" dirty="0" smtClean="0"/>
              <a:t>Not so easy to tell!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Is there some way to slow down the motion?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Slowing down the motion…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feather falls slowly—but Galileo argued that </a:t>
            </a:r>
            <a:r>
              <a:rPr lang="en-US" i="1" dirty="0" smtClean="0"/>
              <a:t>that </a:t>
            </a:r>
            <a:r>
              <a:rPr lang="en-US" dirty="0" smtClean="0"/>
              <a:t>motion (fairly steady speed) was dominated by air resistance, so was </a:t>
            </a:r>
            <a:r>
              <a:rPr lang="en-US" dirty="0" smtClean="0">
                <a:solidFill>
                  <a:srgbClr val="FFFF00"/>
                </a:solidFill>
              </a:rPr>
              <a:t>unlike </a:t>
            </a:r>
            <a:r>
              <a:rPr lang="en-US" dirty="0" smtClean="0"/>
              <a:t>ordinary falling of a weighty object.</a:t>
            </a:r>
          </a:p>
          <a:p>
            <a:endParaRPr lang="en-US" dirty="0"/>
          </a:p>
          <a:p>
            <a:r>
              <a:rPr lang="en-US" dirty="0" smtClean="0"/>
              <a:t>He found another way to slow things down … here’s his experiment—in two parts, the pendulum and the ramp.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Two-Timing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Pendulum with peg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he took a pendulum swinging freely back and forth, then he introduced a </a:t>
            </a:r>
            <a:r>
              <a:rPr lang="en-US" dirty="0" smtClean="0">
                <a:solidFill>
                  <a:srgbClr val="FF0000"/>
                </a:solidFill>
              </a:rPr>
              <a:t>fixed peg </a:t>
            </a:r>
            <a:r>
              <a:rPr lang="en-US" dirty="0" smtClean="0"/>
              <a:t>directly below the point the pendulum hangs from.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876300" y="3162300"/>
            <a:ext cx="2667000" cy="914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57647" y="4876800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3237" y="3657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740000" flipV="1">
            <a:off x="3257550" y="3629025"/>
            <a:ext cx="14478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Two-Timing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Pendulum with peg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 smtClean="0"/>
              <a:t>The pendulum will now move around a tighter arc on the right-hand side.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697084" y="3046366"/>
            <a:ext cx="1501681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632" y="4314825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2408749" y="3826903"/>
            <a:ext cx="609602" cy="533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438400" y="368335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Clicker Question: Which is correct?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The pendulum is moving </a:t>
            </a:r>
            <a:r>
              <a:rPr lang="en-US" sz="2800" dirty="0" smtClean="0">
                <a:solidFill>
                  <a:srgbClr val="FFFF00"/>
                </a:solidFill>
              </a:rPr>
              <a:t>faster</a:t>
            </a:r>
            <a:r>
              <a:rPr lang="en-US" sz="2800" dirty="0" smtClean="0"/>
              <a:t> at the lowest point when it is </a:t>
            </a:r>
            <a:r>
              <a:rPr lang="en-US" sz="2800" dirty="0" smtClean="0">
                <a:solidFill>
                  <a:srgbClr val="FFFF00"/>
                </a:solidFill>
              </a:rPr>
              <a:t>coming in from the left </a:t>
            </a:r>
            <a:r>
              <a:rPr lang="en-US" sz="2800" dirty="0" smtClean="0"/>
              <a:t>(from the wider arc).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The pendulum is moving </a:t>
            </a:r>
            <a:r>
              <a:rPr lang="en-US" sz="2800" dirty="0" smtClean="0">
                <a:solidFill>
                  <a:srgbClr val="FFFF00"/>
                </a:solidFill>
              </a:rPr>
              <a:t>faster</a:t>
            </a:r>
            <a:r>
              <a:rPr lang="en-US" sz="2800" dirty="0" smtClean="0"/>
              <a:t> at the bottom when it is </a:t>
            </a:r>
            <a:r>
              <a:rPr lang="en-US" sz="2800" dirty="0" smtClean="0">
                <a:solidFill>
                  <a:srgbClr val="FFFF00"/>
                </a:solidFill>
              </a:rPr>
              <a:t>coming in from the right </a:t>
            </a:r>
            <a:r>
              <a:rPr lang="en-US" sz="2800" dirty="0" smtClean="0"/>
              <a:t>(from the tighter arc).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The pendulum speed at the bottom is the </a:t>
            </a:r>
            <a:r>
              <a:rPr lang="en-US" sz="2800" dirty="0" smtClean="0">
                <a:solidFill>
                  <a:srgbClr val="FFFF00"/>
                </a:solidFill>
              </a:rPr>
              <a:t>same either way</a:t>
            </a:r>
            <a:r>
              <a:rPr lang="en-US" sz="2800" dirty="0" smtClean="0"/>
              <a:t>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/>
              <a:t> </a:t>
            </a:r>
            <a:r>
              <a:rPr lang="en-US" sz="2800" dirty="0" smtClean="0"/>
              <a:t>	(All neglecting the small effects of air resistance.)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Clicker 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	The pendulum speed at the bottom is the </a:t>
            </a:r>
            <a:r>
              <a:rPr lang="en-US" dirty="0" smtClean="0">
                <a:solidFill>
                  <a:srgbClr val="FFFF00"/>
                </a:solidFill>
              </a:rPr>
              <a:t>same either way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Because as it </a:t>
            </a:r>
            <a:r>
              <a:rPr lang="en-US" i="1" dirty="0" smtClean="0"/>
              <a:t>leaves</a:t>
            </a:r>
            <a:r>
              <a:rPr lang="en-US" dirty="0" smtClean="0"/>
              <a:t> the peg swinging back, it gets back to its original height, essentially,  </a:t>
            </a:r>
            <a:r>
              <a:rPr lang="en-US" i="1" dirty="0" smtClean="0"/>
              <a:t>just as it did when the peg wasn’t there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How high it gets obviously depends on how fast it’s moving at the bottom—so it must be </a:t>
            </a:r>
            <a:r>
              <a:rPr lang="en-US" dirty="0" smtClean="0">
                <a:solidFill>
                  <a:srgbClr val="FFFF00"/>
                </a:solidFill>
              </a:rPr>
              <a:t>the same</a:t>
            </a:r>
            <a:r>
              <a:rPr lang="en-US" dirty="0" smtClean="0"/>
              <a:t> in both cases.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753</Words>
  <Application>Microsoft Office PowerPoint</Application>
  <PresentationFormat>On-screen Show (4:3)</PresentationFormat>
  <Paragraphs>125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Freely Falling Objects</vt:lpstr>
      <vt:lpstr>Today’s Topics</vt:lpstr>
      <vt:lpstr>Galileo’s Idea</vt:lpstr>
      <vt:lpstr>Dropping a Brick</vt:lpstr>
      <vt:lpstr>Slowing down the motion…</vt:lpstr>
      <vt:lpstr>A Two-Timing Pendulum</vt:lpstr>
      <vt:lpstr>A Two-Timing Pendulum</vt:lpstr>
      <vt:lpstr>Clicker Question: Which is correct?</vt:lpstr>
      <vt:lpstr>Clicker Answer</vt:lpstr>
      <vt:lpstr>Galileo’s Ramp Idea</vt:lpstr>
      <vt:lpstr>Rolling Down the Ramp is Slow Mo Falling</vt:lpstr>
      <vt:lpstr>Galileo’s Ramp Experiment Result</vt:lpstr>
      <vt:lpstr>Clicker Question</vt:lpstr>
      <vt:lpstr>Acceleration Due to Gravity g</vt:lpstr>
      <vt:lpstr>Ball Thrown Vertically Upwards</vt:lpstr>
      <vt:lpstr>Clicker Question A ball is thrown  vertically upwards. What is the direction of its acceleration at the highest point it reaches?</vt:lpstr>
      <vt:lpstr>Clicker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Freely Falling Objects</dc:title>
  <dc:creator>Michael</dc:creator>
  <cp:lastModifiedBy>Michael Fowler</cp:lastModifiedBy>
  <cp:revision>22</cp:revision>
  <dcterms:created xsi:type="dcterms:W3CDTF">2010-01-13T19:46:40Z</dcterms:created>
  <dcterms:modified xsi:type="dcterms:W3CDTF">2010-06-17T18:52:06Z</dcterms:modified>
</cp:coreProperties>
</file>