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79" r:id="rId3"/>
    <p:sldId id="256" r:id="rId4"/>
    <p:sldId id="257" r:id="rId5"/>
    <p:sldId id="258" r:id="rId6"/>
    <p:sldId id="259" r:id="rId7"/>
    <p:sldId id="262" r:id="rId8"/>
    <p:sldId id="263" r:id="rId9"/>
    <p:sldId id="266" r:id="rId10"/>
    <p:sldId id="268" r:id="rId11"/>
    <p:sldId id="269" r:id="rId12"/>
    <p:sldId id="270" r:id="rId13"/>
    <p:sldId id="272" r:id="rId14"/>
    <p:sldId id="271" r:id="rId15"/>
    <p:sldId id="273" r:id="rId16"/>
    <p:sldId id="274" r:id="rId17"/>
    <p:sldId id="275" r:id="rId18"/>
    <p:sldId id="276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0" autoAdjust="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F7241-4D4B-445C-B2E3-62A7F8510A6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27346-4882-466D-B91E-5DB24EF69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ACEB-FB38-40EB-8A1C-C7F27C1ED63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9289-6F3C-45EC-8A9F-2159DEDD1CF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One-Dimensional Motion: Displacement, Velocity, Acceleration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/>
          <a:p>
            <a:r>
              <a:rPr lang="en-US" dirty="0" smtClean="0"/>
              <a:t>Physics 1425 Lecture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360" y="6394342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Michael Fowler,  UVa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Average Trip Speed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You drive 60 miles at 60 mph, then 60 miles at 30 mph.  What was your average speed?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229600" cy="2133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40 mph</a:t>
            </a:r>
          </a:p>
          <a:p>
            <a:pPr marL="514350" indent="-514350">
              <a:buAutoNum type="alphaUcPeriod"/>
            </a:pPr>
            <a:r>
              <a:rPr lang="en-US" dirty="0" smtClean="0"/>
              <a:t>45 mph</a:t>
            </a:r>
          </a:p>
          <a:p>
            <a:pPr marL="514350" indent="-514350">
              <a:buAutoNum type="alphaUcPeriod"/>
            </a:pPr>
            <a:r>
              <a:rPr lang="en-US" dirty="0" smtClean="0"/>
              <a:t>47.5 mph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Average Trip Speed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You drive 60 miles at 60 mph, then 60 miles at 30 mph.  What was your average speed?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1"/>
            <a:ext cx="8229600" cy="2133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40 mph</a:t>
            </a:r>
          </a:p>
          <a:p>
            <a:pPr marL="514350" indent="-514350">
              <a:buAutoNum type="alphaUcPeriod"/>
            </a:pPr>
            <a:r>
              <a:rPr lang="en-US" dirty="0" smtClean="0"/>
              <a:t>45 mph</a:t>
            </a:r>
          </a:p>
          <a:p>
            <a:pPr marL="514350" indent="-514350">
              <a:buAutoNum type="alphaUcPeriod"/>
            </a:pPr>
            <a:r>
              <a:rPr lang="en-US" dirty="0" smtClean="0"/>
              <a:t>47.5 mph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Total distance = 120 miles, time taken = 3 hours.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67000" y="2819400"/>
            <a:ext cx="1524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Average acceleration = velocity change/time taken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Notice that acceleration relates to change in velocity exactly as velocity relates to change in displacement.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Velocity is a vector, so </a:t>
            </a:r>
            <a:r>
              <a:rPr lang="en-US" sz="2800" dirty="0" smtClean="0">
                <a:solidFill>
                  <a:srgbClr val="FFFF00"/>
                </a:solidFill>
              </a:rPr>
              <a:t>acceleration is a vector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400" dirty="0" smtClean="0"/>
              <a:t>Taking </a:t>
            </a:r>
            <a:r>
              <a:rPr lang="en-US" sz="2400" dirty="0" smtClean="0">
                <a:solidFill>
                  <a:srgbClr val="FFFF00"/>
                </a:solidFill>
              </a:rPr>
              <a:t>displacement towards Richmond as positive</a:t>
            </a:r>
            <a:r>
              <a:rPr lang="en-US" sz="2400" dirty="0" smtClean="0"/>
              <a:t>:</a:t>
            </a:r>
          </a:p>
          <a:p>
            <a:r>
              <a:rPr lang="en-US" sz="2400" i="1" dirty="0" smtClean="0"/>
              <a:t>Slowing down </a:t>
            </a:r>
            <a:r>
              <a:rPr lang="en-US" sz="2400" dirty="0" smtClean="0"/>
              <a:t>while driving </a:t>
            </a:r>
            <a:r>
              <a:rPr lang="en-US" sz="2400" i="1" dirty="0" smtClean="0"/>
              <a:t>to Richmond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FF00"/>
                </a:solidFill>
              </a:rPr>
              <a:t>negative acceleration</a:t>
            </a:r>
            <a:r>
              <a:rPr lang="en-US" sz="2400" dirty="0" smtClean="0"/>
              <a:t>. </a:t>
            </a:r>
          </a:p>
          <a:p>
            <a:r>
              <a:rPr lang="en-US" sz="2400" i="1" dirty="0" smtClean="0"/>
              <a:t>Speeding up </a:t>
            </a:r>
            <a:r>
              <a:rPr lang="en-US" sz="2400" dirty="0" smtClean="0"/>
              <a:t>driving </a:t>
            </a:r>
            <a:r>
              <a:rPr lang="en-US" sz="2400" i="1" dirty="0" smtClean="0"/>
              <a:t>to Skyline Drive</a:t>
            </a:r>
            <a:r>
              <a:rPr lang="en-US" sz="2400" dirty="0" smtClean="0"/>
              <a:t>: </a:t>
            </a:r>
            <a:r>
              <a:rPr lang="en-US" sz="2400" i="1" dirty="0" smtClean="0">
                <a:solidFill>
                  <a:srgbClr val="FFFF00"/>
                </a:solidFill>
              </a:rPr>
              <a:t>also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negative acceleration!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24200" y="1828800"/>
          <a:ext cx="2311400" cy="914400"/>
        </p:xfrm>
        <a:graphic>
          <a:graphicData uri="http://schemas.openxmlformats.org/presentationml/2006/ole">
            <p:oleObj spid="_x0000_s63492" name="Equation" r:id="rId4" imgW="231120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525963"/>
          </a:xfrm>
        </p:spPr>
        <p:txBody>
          <a:bodyPr/>
          <a:lstStyle/>
          <a:p>
            <a:r>
              <a:rPr lang="en-US" sz="2800" dirty="0" smtClean="0"/>
              <a:t>This is just like the definition of instantaneous velocity:</a:t>
            </a:r>
          </a:p>
          <a:p>
            <a:r>
              <a:rPr lang="en-US" sz="2800" dirty="0" smtClean="0"/>
              <a:t>The instantaneous acceleration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acceleration at time </a:t>
            </a:r>
            <a:r>
              <a:rPr lang="en-US" sz="2800" i="1" dirty="0" smtClean="0"/>
              <a:t>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is the </a:t>
            </a:r>
          </a:p>
          <a:p>
            <a:pPr>
              <a:buNone/>
            </a:pPr>
            <a:r>
              <a:rPr lang="en-US" sz="2800" dirty="0" smtClean="0"/>
              <a:t>     slope of the velocity graph </a:t>
            </a:r>
            <a:r>
              <a:rPr lang="en-US" sz="2800" i="1" dirty="0" smtClean="0"/>
              <a:t>v</a:t>
            </a:r>
            <a:r>
              <a:rPr lang="en-US" sz="2800" dirty="0" smtClean="0"/>
              <a:t>(</a:t>
            </a:r>
            <a:r>
              <a:rPr lang="en-US" sz="2800" i="1" dirty="0" smtClean="0"/>
              <a:t>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      at that time.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743200"/>
          <a:ext cx="2730500" cy="952500"/>
        </p:xfrm>
        <a:graphic>
          <a:graphicData uri="http://schemas.openxmlformats.org/presentationml/2006/ole">
            <p:oleObj spid="_x0000_s71682" name="Equation" r:id="rId4" imgW="2730240" imgH="952200" progId="Equation.DSMT4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629400" y="5562600"/>
            <a:ext cx="16764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5829300" y="4762500"/>
            <a:ext cx="1600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638925" y="4419600"/>
            <a:ext cx="1504950" cy="1143000"/>
          </a:xfrm>
          <a:custGeom>
            <a:avLst/>
            <a:gdLst>
              <a:gd name="connsiteX0" fmla="*/ 0 w 1590675"/>
              <a:gd name="connsiteY0" fmla="*/ 1177925 h 1177925"/>
              <a:gd name="connsiteX1" fmla="*/ 1047750 w 1590675"/>
              <a:gd name="connsiteY1" fmla="*/ 320675 h 1177925"/>
              <a:gd name="connsiteX2" fmla="*/ 1504950 w 1590675"/>
              <a:gd name="connsiteY2" fmla="*/ 34925 h 1177925"/>
              <a:gd name="connsiteX3" fmla="*/ 1562100 w 1590675"/>
              <a:gd name="connsiteY3" fmla="*/ 111125 h 1177925"/>
              <a:gd name="connsiteX4" fmla="*/ 1543050 w 1590675"/>
              <a:gd name="connsiteY4" fmla="*/ 73025 h 1177925"/>
              <a:gd name="connsiteX0" fmla="*/ 0 w 1587500"/>
              <a:gd name="connsiteY0" fmla="*/ 1184275 h 1184275"/>
              <a:gd name="connsiteX1" fmla="*/ 1047750 w 1587500"/>
              <a:gd name="connsiteY1" fmla="*/ 327025 h 1184275"/>
              <a:gd name="connsiteX2" fmla="*/ 1504950 w 1587500"/>
              <a:gd name="connsiteY2" fmla="*/ 41275 h 1184275"/>
              <a:gd name="connsiteX3" fmla="*/ 1543050 w 1587500"/>
              <a:gd name="connsiteY3" fmla="*/ 79375 h 1184275"/>
              <a:gd name="connsiteX0" fmla="*/ 0 w 1504950"/>
              <a:gd name="connsiteY0" fmla="*/ 1143000 h 1143000"/>
              <a:gd name="connsiteX1" fmla="*/ 1047750 w 1504950"/>
              <a:gd name="connsiteY1" fmla="*/ 285750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409575 w 1504950"/>
              <a:gd name="connsiteY1" fmla="*/ 723900 h 1143000"/>
              <a:gd name="connsiteX2" fmla="*/ 752475 w 1504950"/>
              <a:gd name="connsiteY2" fmla="*/ 361949 h 1143000"/>
              <a:gd name="connsiteX3" fmla="*/ 1504950 w 1504950"/>
              <a:gd name="connsiteY3" fmla="*/ 0 h 1143000"/>
              <a:gd name="connsiteX0" fmla="*/ 0 w 1504950"/>
              <a:gd name="connsiteY0" fmla="*/ 1143000 h 1143000"/>
              <a:gd name="connsiteX1" fmla="*/ 371475 w 1504950"/>
              <a:gd name="connsiteY1" fmla="*/ 685800 h 1143000"/>
              <a:gd name="connsiteX2" fmla="*/ 752475 w 1504950"/>
              <a:gd name="connsiteY2" fmla="*/ 361949 h 1143000"/>
              <a:gd name="connsiteX3" fmla="*/ 1504950 w 1504950"/>
              <a:gd name="connsiteY3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4950" h="1143000">
                <a:moveTo>
                  <a:pt x="0" y="1143000"/>
                </a:moveTo>
                <a:lnTo>
                  <a:pt x="371475" y="685800"/>
                </a:lnTo>
                <a:cubicBezTo>
                  <a:pt x="496887" y="555625"/>
                  <a:pt x="563563" y="476249"/>
                  <a:pt x="752475" y="361949"/>
                </a:cubicBezTo>
                <a:cubicBezTo>
                  <a:pt x="941387" y="247649"/>
                  <a:pt x="1422400" y="41275"/>
                  <a:pt x="1504950" y="0"/>
                </a:cubicBezTo>
              </a:path>
            </a:pathLst>
          </a:cu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91325" y="4362450"/>
            <a:ext cx="1143000" cy="838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724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91375" y="550545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34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16200000" flipH="1">
            <a:off x="6948487" y="5195888"/>
            <a:ext cx="704853" cy="285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Units for One-Dimensional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39925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Displacement:</a:t>
            </a:r>
            <a:r>
              <a:rPr lang="en-US" sz="2800" dirty="0" smtClean="0"/>
              <a:t> meters  (can be positive or negative)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92D050"/>
                </a:solidFill>
              </a:rPr>
              <a:t>Velocity</a:t>
            </a:r>
            <a:r>
              <a:rPr lang="en-US" sz="2800" dirty="0" smtClean="0"/>
              <a:t> = rate of change of </a:t>
            </a:r>
            <a:r>
              <a:rPr lang="en-US" sz="2800" dirty="0" smtClean="0">
                <a:solidFill>
                  <a:srgbClr val="FF0000"/>
                </a:solidFill>
              </a:rPr>
              <a:t>displacement</a:t>
            </a:r>
            <a:r>
              <a:rPr lang="en-US" sz="2800" dirty="0" smtClean="0"/>
              <a:t>,  </a:t>
            </a:r>
            <a:r>
              <a:rPr lang="en-US" sz="2800" dirty="0" smtClean="0">
                <a:solidFill>
                  <a:srgbClr val="92D050"/>
                </a:solidFill>
              </a:rPr>
              <a:t>units:</a:t>
            </a:r>
          </a:p>
          <a:p>
            <a:pPr>
              <a:buNone/>
            </a:pPr>
            <a:r>
              <a:rPr lang="en-US" sz="2800" dirty="0" smtClean="0"/>
              <a:t>	Meters per second, written </a:t>
            </a:r>
            <a:r>
              <a:rPr lang="en-US" sz="2800" dirty="0" smtClean="0">
                <a:solidFill>
                  <a:srgbClr val="92D050"/>
                </a:solidFill>
              </a:rPr>
              <a:t>m/s</a:t>
            </a:r>
            <a:r>
              <a:rPr lang="en-US" sz="2800" dirty="0" smtClean="0"/>
              <a:t> or m.sec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>
                <a:solidFill>
                  <a:srgbClr val="FFC000"/>
                </a:solidFill>
              </a:rPr>
              <a:t>Acceleration</a:t>
            </a:r>
            <a:r>
              <a:rPr lang="en-US" sz="2800" dirty="0" smtClean="0"/>
              <a:t> = rate of change of </a:t>
            </a:r>
            <a:r>
              <a:rPr lang="en-US" sz="2800" dirty="0" smtClean="0">
                <a:solidFill>
                  <a:srgbClr val="92D050"/>
                </a:solidFill>
              </a:rPr>
              <a:t>velocity</a:t>
            </a:r>
            <a:r>
              <a:rPr lang="en-US" sz="2800" dirty="0" smtClean="0"/>
              <a:t>,  </a:t>
            </a:r>
            <a:r>
              <a:rPr lang="en-US" sz="2800" dirty="0" smtClean="0">
                <a:solidFill>
                  <a:srgbClr val="FFC000"/>
                </a:solidFill>
              </a:rPr>
              <a:t>units:</a:t>
            </a:r>
          </a:p>
          <a:p>
            <a:pPr>
              <a:buNone/>
            </a:pPr>
            <a:r>
              <a:rPr lang="en-US" sz="2800" dirty="0" smtClean="0"/>
              <a:t>	Meters per second per second, written </a:t>
            </a:r>
            <a:r>
              <a:rPr lang="en-US" sz="2800" dirty="0" smtClean="0">
                <a:solidFill>
                  <a:srgbClr val="FFC000"/>
                </a:solidFill>
              </a:rPr>
              <a:t>m/s</a:t>
            </a:r>
            <a:r>
              <a:rPr lang="en-US" sz="2800" baseline="30000" dirty="0" smtClean="0">
                <a:solidFill>
                  <a:srgbClr val="FFC000"/>
                </a:solidFill>
              </a:rPr>
              <a:t>2</a:t>
            </a:r>
            <a:r>
              <a:rPr lang="en-US" sz="2800" dirty="0" smtClean="0"/>
              <a:t> or m.sec</a:t>
            </a:r>
            <a:r>
              <a:rPr lang="en-US" sz="2800" baseline="30000" dirty="0" smtClean="0"/>
              <a:t>-2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Constant acceleration means the rate of change of velocity is constant.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solution to this equation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Check with an example</a:t>
            </a:r>
            <a:r>
              <a:rPr lang="en-US" sz="2400" dirty="0" smtClean="0">
                <a:solidFill>
                  <a:srgbClr val="FFFF00"/>
                </a:solidFill>
              </a:rPr>
              <a:t>:  </a:t>
            </a:r>
            <a:r>
              <a:rPr lang="en-US" sz="2400" dirty="0" smtClean="0">
                <a:solidFill>
                  <a:srgbClr val="FF0000"/>
                </a:solidFill>
              </a:rPr>
              <a:t>a car traveling at 10 m/s accelerates steadily at 2 m/s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.  How fast is it going after 2 </a:t>
            </a:r>
            <a:r>
              <a:rPr lang="en-US" sz="2400" dirty="0" err="1" smtClean="0">
                <a:solidFill>
                  <a:srgbClr val="FF0000"/>
                </a:solidFill>
              </a:rPr>
              <a:t>secs</a:t>
            </a:r>
            <a:r>
              <a:rPr lang="en-US" sz="2400" dirty="0" smtClean="0">
                <a:solidFill>
                  <a:srgbClr val="FF0000"/>
                </a:solidFill>
              </a:rPr>
              <a:t>?  After 4 </a:t>
            </a:r>
            <a:r>
              <a:rPr lang="en-US" sz="2400" dirty="0" err="1" smtClean="0">
                <a:solidFill>
                  <a:srgbClr val="FF0000"/>
                </a:solidFill>
              </a:rPr>
              <a:t>secs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2590800"/>
          <a:ext cx="3048000" cy="952500"/>
        </p:xfrm>
        <a:graphic>
          <a:graphicData uri="http://schemas.openxmlformats.org/presentationml/2006/ole">
            <p:oleObj spid="_x0000_s72706" name="Equation" r:id="rId4" imgW="3047760" imgH="9522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05200" y="4495800"/>
          <a:ext cx="1714500" cy="482600"/>
        </p:xfrm>
        <a:graphic>
          <a:graphicData uri="http://schemas.openxmlformats.org/presentationml/2006/ole">
            <p:oleObj spid="_x0000_s72707" name="Equation" r:id="rId5" imgW="171432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Distance Moved at Constant Acceleration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At constant acceleration,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solution of this equation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Here </a:t>
            </a:r>
            <a:r>
              <a:rPr lang="en-US" sz="2800" i="1" dirty="0" smtClean="0">
                <a:solidFill>
                  <a:srgbClr val="FF0000"/>
                </a:solidFill>
              </a:rPr>
              <a:t>x</a:t>
            </a:r>
            <a:r>
              <a:rPr lang="en-US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 is the beginning position, </a:t>
            </a:r>
            <a:r>
              <a:rPr lang="en-US" sz="2800" i="1" dirty="0" smtClean="0">
                <a:solidFill>
                  <a:srgbClr val="FF0000"/>
                </a:solidFill>
              </a:rPr>
              <a:t>v</a:t>
            </a:r>
            <a:r>
              <a:rPr lang="en-US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 the beginning velocity,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 the constant acceleration.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Exercise</a:t>
            </a:r>
            <a:r>
              <a:rPr lang="en-US" sz="2800" dirty="0" smtClean="0">
                <a:solidFill>
                  <a:srgbClr val="FF0000"/>
                </a:solidFill>
              </a:rPr>
              <a:t>: check this by finding </a:t>
            </a:r>
            <a:r>
              <a:rPr lang="en-US" sz="2800" i="1" dirty="0" err="1" smtClean="0">
                <a:solidFill>
                  <a:srgbClr val="FF0000"/>
                </a:solidFill>
              </a:rPr>
              <a:t>dx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i="1" dirty="0" err="1" smtClean="0">
                <a:solidFill>
                  <a:srgbClr val="FF0000"/>
                </a:solidFill>
              </a:rPr>
              <a:t>dt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1450" y="2362200"/>
          <a:ext cx="2984500" cy="952500"/>
        </p:xfrm>
        <a:graphic>
          <a:graphicData uri="http://schemas.openxmlformats.org/presentationml/2006/ole">
            <p:oleObj spid="_x0000_s73730" name="Equation" r:id="rId4" imgW="2984400" imgH="9522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52700" y="4067175"/>
          <a:ext cx="3365500" cy="533400"/>
        </p:xfrm>
        <a:graphic>
          <a:graphicData uri="http://schemas.openxmlformats.org/presentationml/2006/ole">
            <p:oleObj spid="_x0000_s73731" name="Equation" r:id="rId5" imgW="336528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about Constant Acceleration…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At </a:t>
            </a:r>
            <a:r>
              <a:rPr lang="en-US" sz="2400" dirty="0" smtClean="0">
                <a:solidFill>
                  <a:srgbClr val="FFC000"/>
                </a:solidFill>
              </a:rPr>
              <a:t>constant acceleration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smtClean="0"/>
              <a:t>   the graph of </a:t>
            </a:r>
            <a:r>
              <a:rPr lang="en-US" sz="2400" dirty="0" smtClean="0">
                <a:solidFill>
                  <a:srgbClr val="92D050"/>
                </a:solidFill>
              </a:rPr>
              <a:t>velocity</a:t>
            </a:r>
            <a:r>
              <a:rPr lang="en-US" sz="2400" dirty="0" smtClean="0"/>
              <a:t> as a </a:t>
            </a:r>
          </a:p>
          <a:p>
            <a:pPr>
              <a:buNone/>
            </a:pPr>
            <a:r>
              <a:rPr lang="en-US" sz="2400" dirty="0" smtClean="0"/>
              <a:t>   function of time </a:t>
            </a:r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 =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at</a:t>
            </a:r>
          </a:p>
          <a:p>
            <a:pPr>
              <a:buNone/>
            </a:pPr>
            <a:r>
              <a:rPr lang="en-US" sz="2400" dirty="0" smtClean="0"/>
              <a:t>   is </a:t>
            </a:r>
            <a:r>
              <a:rPr lang="en-US" sz="2400" dirty="0" smtClean="0">
                <a:solidFill>
                  <a:srgbClr val="92D050"/>
                </a:solidFill>
              </a:rPr>
              <a:t>a straight line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v</a:t>
            </a:r>
            <a:r>
              <a:rPr lang="en-US" sz="2400" dirty="0" smtClean="0"/>
              <a:t> =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at </a:t>
            </a:r>
            <a:r>
              <a:rPr lang="en-US" sz="2400" i="1" dirty="0" smtClean="0"/>
              <a:t>t</a:t>
            </a:r>
            <a:r>
              <a:rPr lang="en-US" sz="2400" dirty="0" smtClean="0"/>
              <a:t> = 0, and </a:t>
            </a:r>
            <a:r>
              <a:rPr lang="en-US" sz="2400" i="1" dirty="0" smtClean="0"/>
              <a:t>v</a:t>
            </a:r>
            <a:r>
              <a:rPr lang="en-US" sz="2400" dirty="0" smtClean="0"/>
              <a:t> =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at </a:t>
            </a:r>
            <a:r>
              <a:rPr lang="en-US" sz="2400" i="1" dirty="0" smtClean="0"/>
              <a:t>t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the </a:t>
            </a:r>
            <a:r>
              <a:rPr lang="en-US" sz="2400" dirty="0" smtClean="0">
                <a:solidFill>
                  <a:srgbClr val="92D050"/>
                </a:solidFill>
              </a:rPr>
              <a:t>average velocity</a:t>
            </a:r>
            <a:r>
              <a:rPr lang="en-US" sz="2400" dirty="0" smtClean="0"/>
              <a:t> over the time interval 0 to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is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IMPORTANT!   This formula is </a:t>
            </a:r>
            <a:r>
              <a:rPr lang="en-US" sz="2400" dirty="0" smtClean="0">
                <a:solidFill>
                  <a:srgbClr val="FF0000"/>
                </a:solidFill>
              </a:rPr>
              <a:t>unlikely to be correct </a:t>
            </a:r>
            <a:r>
              <a:rPr lang="en-US" sz="2400" dirty="0" smtClean="0"/>
              <a:t>at </a:t>
            </a:r>
            <a:r>
              <a:rPr lang="en-US" sz="2400" i="1" dirty="0" err="1" smtClean="0"/>
              <a:t>nonconstant</a:t>
            </a:r>
            <a:r>
              <a:rPr lang="en-US" sz="2400" i="1" dirty="0" smtClean="0"/>
              <a:t> </a:t>
            </a:r>
            <a:r>
              <a:rPr lang="en-US" sz="2400" dirty="0" smtClean="0"/>
              <a:t>acceleration.</a:t>
            </a:r>
          </a:p>
          <a:p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>
            <a:off x="5525294" y="2628107"/>
            <a:ext cx="17526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00800" y="3505200"/>
            <a:ext cx="17526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400800" y="2133600"/>
            <a:ext cx="1371600" cy="533400"/>
          </a:xfrm>
          <a:prstGeom prst="line">
            <a:avLst/>
          </a:pr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72200" y="3429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072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2895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3505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00800" y="2133600"/>
            <a:ext cx="1371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76950" y="18954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429000" y="4724400"/>
          <a:ext cx="1790700" cy="939800"/>
        </p:xfrm>
        <a:graphic>
          <a:graphicData uri="http://schemas.openxmlformats.org/presentationml/2006/ole">
            <p:oleObj spid="_x0000_s74754" name="Equation" r:id="rId4" imgW="1790640" imgH="93960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7086600" y="2819400"/>
            <a:ext cx="1371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Acceleration Formulas</a:t>
            </a:r>
            <a:endParaRPr lang="en-US" dirty="0"/>
          </a:p>
        </p:txBody>
      </p:sp>
      <p:graphicFrame>
        <p:nvGraphicFramePr>
          <p:cNvPr id="75779" name="Object 3"/>
          <p:cNvGraphicFramePr>
            <a:graphicFrameLocks noChangeAspect="1"/>
          </p:cNvGraphicFramePr>
          <p:nvPr>
            <p:ph idx="1"/>
          </p:nvPr>
        </p:nvGraphicFramePr>
        <p:xfrm>
          <a:off x="2692400" y="1498600"/>
          <a:ext cx="1911684" cy="558800"/>
        </p:xfrm>
        <a:graphic>
          <a:graphicData uri="http://schemas.openxmlformats.org/presentationml/2006/ole">
            <p:oleObj spid="_x0000_s75779" name="Equation" r:id="rId4" imgW="1650960" imgH="482400" progId="Equation.DSMT4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2692400" y="2057401"/>
          <a:ext cx="2729552" cy="609600"/>
        </p:xfrm>
        <a:graphic>
          <a:graphicData uri="http://schemas.openxmlformats.org/presentationml/2006/ole">
            <p:oleObj spid="_x0000_s75780" name="Equation" r:id="rId5" imgW="2857320" imgH="533160" progId="Equation.DSMT4">
              <p:embed/>
            </p:oleObj>
          </a:graphicData>
        </a:graphic>
      </p:graphicFrame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2733675" y="2876550"/>
          <a:ext cx="1701800" cy="939800"/>
        </p:xfrm>
        <a:graphic>
          <a:graphicData uri="http://schemas.openxmlformats.org/presentationml/2006/ole">
            <p:oleObj spid="_x0000_s75781" name="Equation" r:id="rId6" imgW="1701720" imgH="939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24150" y="4010025"/>
          <a:ext cx="3200400" cy="571500"/>
        </p:xfrm>
        <a:graphic>
          <a:graphicData uri="http://schemas.openxmlformats.org/presentationml/2006/ole">
            <p:oleObj spid="_x0000_s75782" name="Equation" r:id="rId7" imgW="3200400" imgH="57132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49530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formulas are </a:t>
            </a:r>
            <a:r>
              <a:rPr lang="en-US" sz="2000" dirty="0" smtClean="0">
                <a:solidFill>
                  <a:srgbClr val="FFFF00"/>
                </a:solidFill>
              </a:rPr>
              <a:t>worth memorizing</a:t>
            </a:r>
            <a:r>
              <a:rPr lang="en-US" sz="2000" dirty="0" smtClean="0"/>
              <a:t>:  the last one is simply derived by eliminating </a:t>
            </a:r>
            <a:r>
              <a:rPr lang="en-US" sz="2000" i="1" dirty="0" smtClean="0"/>
              <a:t>t</a:t>
            </a:r>
            <a:r>
              <a:rPr lang="en-US" sz="2000" dirty="0" smtClean="0"/>
              <a:t> between the first two.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400300" y="1514475"/>
            <a:ext cx="3733800" cy="320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/>
          <a:lstStyle/>
          <a:p>
            <a:pPr algn="l"/>
            <a:r>
              <a:rPr lang="en-US" sz="2800" smtClean="0"/>
              <a:t>The picture below shows time (4.56 secs) and speed  (321 mph) for a standing start quarter mile at Indianapolis. </a:t>
            </a:r>
            <a:br>
              <a:rPr lang="en-US" sz="2800" smtClean="0"/>
            </a:br>
            <a:r>
              <a:rPr lang="en-US" sz="2800" smtClean="0"/>
              <a:t>Assuming constant acceleration, what was the approximate horizontal g-force on the driver?</a:t>
            </a:r>
          </a:p>
        </p:txBody>
      </p:sp>
      <p:sp>
        <p:nvSpPr>
          <p:cNvPr id="307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276600"/>
            <a:ext cx="4038600" cy="2849563"/>
          </a:xfrm>
        </p:spPr>
        <p:txBody>
          <a:bodyPr/>
          <a:lstStyle/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0.3g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0.8g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1.5g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3g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 smtClean="0"/>
              <a:t>5g</a:t>
            </a:r>
          </a:p>
        </p:txBody>
      </p:sp>
      <p:pic>
        <p:nvPicPr>
          <p:cNvPr id="307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3276600"/>
            <a:ext cx="4038600" cy="303371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lecture covered measurement, units, accuracy, significant figures, estimation.</a:t>
            </a:r>
          </a:p>
          <a:p>
            <a:r>
              <a:rPr lang="en-US" dirty="0" smtClean="0"/>
              <a:t>Today we’ll focus on motion along a straight line: distance and displacement, average and instantaneous velocity and acceleration, </a:t>
            </a:r>
            <a:r>
              <a:rPr lang="en-US" dirty="0" smtClean="0">
                <a:solidFill>
                  <a:srgbClr val="FFFF00"/>
                </a:solidFill>
              </a:rPr>
              <a:t>the importance of sign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We’ll discuss the important </a:t>
            </a:r>
            <a:r>
              <a:rPr lang="en-US" dirty="0" smtClean="0">
                <a:solidFill>
                  <a:srgbClr val="FFFF00"/>
                </a:solidFill>
              </a:rPr>
              <a:t>constant acceleration formulas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7772400" cy="1066800"/>
          </a:xfrm>
        </p:spPr>
        <p:txBody>
          <a:bodyPr/>
          <a:lstStyle/>
          <a:p>
            <a:r>
              <a:rPr lang="en-US" dirty="0" smtClean="0"/>
              <a:t>Kinematics: Describing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4724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Kinematics</a:t>
            </a:r>
            <a:r>
              <a:rPr lang="en-US" dirty="0" smtClean="0"/>
              <a:t> describes </a:t>
            </a:r>
            <a:r>
              <a:rPr lang="en-US" i="1" dirty="0" smtClean="0">
                <a:solidFill>
                  <a:srgbClr val="FFFF00"/>
                </a:solidFill>
              </a:rPr>
              <a:t>quantitatively</a:t>
            </a:r>
            <a:r>
              <a:rPr lang="en-US" dirty="0" smtClean="0"/>
              <a:t> how a body moves through space.  </a:t>
            </a:r>
          </a:p>
          <a:p>
            <a:pPr algn="l"/>
            <a:r>
              <a:rPr lang="en-US" dirty="0" smtClean="0"/>
              <a:t>We’ll begin by treating the body as rigid and non-rotating, so we can fully describe the motion by following its center.</a:t>
            </a:r>
          </a:p>
          <a:p>
            <a:pPr algn="l"/>
            <a:r>
              <a:rPr lang="en-US" sz="2800" dirty="0" smtClean="0">
                <a:solidFill>
                  <a:srgbClr val="FFFF00"/>
                </a:solidFill>
              </a:rPr>
              <a:t>Dynamics</a:t>
            </a:r>
            <a:r>
              <a:rPr lang="en-US" sz="2800" dirty="0" smtClean="0"/>
              <a:t> accounts for the observed motion in terms of forces, etc.  We’ll get to that later.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CC99"/>
                </a:solidFill>
              </a:rPr>
              <a:t>Measuring Motion: a Frame of Reference</a:t>
            </a:r>
            <a:endParaRPr lang="en-US" sz="3600" dirty="0">
              <a:solidFill>
                <a:srgbClr val="FFCC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Frame of reference: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800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measure </a:t>
            </a:r>
            <a:r>
              <a:rPr lang="en-US" dirty="0" smtClean="0">
                <a:solidFill>
                  <a:srgbClr val="FFFF00"/>
                </a:solidFill>
              </a:rPr>
              <a:t>motion</a:t>
            </a:r>
            <a:r>
              <a:rPr lang="en-US" dirty="0" smtClean="0"/>
              <a:t>, we must first measure </a:t>
            </a:r>
            <a:r>
              <a:rPr lang="en-US" dirty="0" smtClean="0">
                <a:solidFill>
                  <a:srgbClr val="FFFF00"/>
                </a:solidFill>
              </a:rPr>
              <a:t>position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We measure position relative to some fixed point 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, called the </a:t>
            </a:r>
            <a:r>
              <a:rPr lang="en-US" dirty="0" smtClean="0">
                <a:solidFill>
                  <a:srgbClr val="FFFF00"/>
                </a:solidFill>
              </a:rPr>
              <a:t>origin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We give the </a:t>
            </a:r>
            <a:r>
              <a:rPr lang="en-US" dirty="0" smtClean="0">
                <a:solidFill>
                  <a:srgbClr val="FF0000"/>
                </a:solidFill>
              </a:rPr>
              <a:t>ball’s</a:t>
            </a:r>
            <a:r>
              <a:rPr lang="en-US" dirty="0" smtClean="0"/>
              <a:t> location as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i="1" dirty="0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 we reach it from 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 by moving </a:t>
            </a:r>
            <a:r>
              <a:rPr lang="en-US" i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meters along the </a:t>
            </a:r>
            <a:r>
              <a:rPr lang="en-US" i="1" dirty="0" smtClean="0"/>
              <a:t>x</a:t>
            </a:r>
            <a:r>
              <a:rPr lang="en-US" dirty="0" smtClean="0"/>
              <a:t>-axis, followed by </a:t>
            </a:r>
            <a:r>
              <a:rPr lang="en-US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parallel to the </a:t>
            </a:r>
            <a:r>
              <a:rPr lang="en-US" i="1" dirty="0" smtClean="0"/>
              <a:t>y</a:t>
            </a:r>
            <a:r>
              <a:rPr lang="en-US" dirty="0" smtClean="0"/>
              <a:t>-axis and finally </a:t>
            </a:r>
            <a:r>
              <a:rPr lang="en-US" i="1" dirty="0" smtClean="0">
                <a:solidFill>
                  <a:srgbClr val="FF0000"/>
                </a:solidFill>
              </a:rPr>
              <a:t>z</a:t>
            </a:r>
            <a:r>
              <a:rPr lang="en-US" dirty="0" smtClean="0"/>
              <a:t> parallel to the </a:t>
            </a:r>
            <a:r>
              <a:rPr lang="en-US" i="1" dirty="0" smtClean="0"/>
              <a:t>z</a:t>
            </a:r>
            <a:r>
              <a:rPr lang="en-US" dirty="0" smtClean="0"/>
              <a:t>-axis.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-6840000">
            <a:off x="553836" y="2750256"/>
            <a:ext cx="1447800" cy="60960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50292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FF00"/>
                </a:solidFill>
              </a:rPr>
              <a:t>The frame can be envisioned as three meter sticks at right angles to each other, like the beginning of the frame of a structure. </a:t>
            </a:r>
            <a:endParaRPr lang="en-US" i="1" dirty="0">
              <a:solidFill>
                <a:srgbClr val="FFFF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90600" y="2362200"/>
            <a:ext cx="1885950" cy="2264807"/>
            <a:chOff x="1771650" y="2419350"/>
            <a:chExt cx="1885950" cy="2264807"/>
          </a:xfrm>
        </p:grpSpPr>
        <p:grpSp>
          <p:nvGrpSpPr>
            <p:cNvPr id="10" name="Group 9"/>
            <p:cNvGrpSpPr/>
            <p:nvPr/>
          </p:nvGrpSpPr>
          <p:grpSpPr>
            <a:xfrm>
              <a:off x="2066926" y="3353874"/>
              <a:ext cx="1490663" cy="1151452"/>
              <a:chOff x="2066926" y="3353874"/>
              <a:chExt cx="1490663" cy="1151452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2066926" y="3895726"/>
                <a:ext cx="1447800" cy="60960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300000" flipV="1">
                <a:off x="2109789" y="3353874"/>
                <a:ext cx="1447800" cy="60960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2819400" y="29718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71650" y="37719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O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48000" y="431482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FF00"/>
                  </a:solidFill>
                </a:rPr>
                <a:t>x</a:t>
              </a:r>
              <a:endParaRPr lang="en-US" i="1" dirty="0">
                <a:solidFill>
                  <a:srgbClr val="FFFF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57550" y="341947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FF00"/>
                  </a:solidFill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09775" y="241935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FF00"/>
                  </a:solidFill>
                </a:rPr>
                <a:t>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9400" y="26670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(</a:t>
              </a:r>
              <a:r>
                <a:rPr lang="en-US" i="1" dirty="0" smtClean="0">
                  <a:solidFill>
                    <a:srgbClr val="FF0000"/>
                  </a:solidFill>
                </a:rPr>
                <a:t>x, y, z</a:t>
              </a:r>
              <a:r>
                <a:rPr lang="en-US" dirty="0" smtClean="0">
                  <a:solidFill>
                    <a:srgbClr val="FF0000"/>
                  </a:solidFill>
                </a:rPr>
                <a:t>)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C99"/>
                </a:solidFill>
              </a:rPr>
              <a:t>One-Dimensional Motion: Distance Traveled and Displacement</a:t>
            </a:r>
            <a:endParaRPr lang="en-US" sz="3200" dirty="0">
              <a:solidFill>
                <a:srgbClr val="FFCC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frame of reference </a:t>
            </a:r>
            <a:r>
              <a:rPr lang="en-US" dirty="0" smtClean="0"/>
              <a:t>in one dimension is just a </a:t>
            </a:r>
            <a:r>
              <a:rPr lang="en-US" dirty="0" smtClean="0">
                <a:solidFill>
                  <a:srgbClr val="FFFF00"/>
                </a:solidFill>
              </a:rPr>
              <a:t>line</a:t>
            </a:r>
            <a:r>
              <a:rPr lang="en-US" dirty="0" smtClean="0"/>
              <a:t>!</a:t>
            </a:r>
          </a:p>
          <a:p>
            <a:r>
              <a:rPr lang="en-US" dirty="0" smtClean="0"/>
              <a:t>Think of a straight road.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26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Driving a car, the </a:t>
            </a:r>
            <a:r>
              <a:rPr lang="en-US" dirty="0" smtClean="0">
                <a:solidFill>
                  <a:srgbClr val="FFFF00"/>
                </a:solidFill>
              </a:rPr>
              <a:t>distance</a:t>
            </a:r>
            <a:r>
              <a:rPr lang="en-US" dirty="0" smtClean="0"/>
              <a:t> traveled is what the odometer reads.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displacement</a:t>
            </a:r>
            <a:r>
              <a:rPr lang="en-US" dirty="0" smtClean="0"/>
              <a:t> is the difference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from where you started 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) to where you finished (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They’re only the same </a:t>
            </a:r>
            <a:r>
              <a:rPr lang="en-US" i="1" dirty="0" smtClean="0"/>
              <a:t>if you only go in one direction</a:t>
            </a:r>
            <a:r>
              <a:rPr lang="en-US" dirty="0" smtClean="0"/>
              <a:t>!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66800" y="4038600"/>
            <a:ext cx="3200400" cy="1588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19275" y="404812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57450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7244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time we’ve made explicit that the </a:t>
            </a:r>
            <a:r>
              <a:rPr lang="en-US" sz="2000" i="1" dirty="0" smtClean="0"/>
              <a:t>x</a:t>
            </a:r>
            <a:r>
              <a:rPr lang="en-US" sz="2000" dirty="0" smtClean="0"/>
              <a:t>-axis also extends in the </a:t>
            </a:r>
            <a:r>
              <a:rPr lang="en-US" sz="2000" i="1" dirty="0" smtClean="0"/>
              <a:t>negative</a:t>
            </a:r>
            <a:r>
              <a:rPr lang="en-US" sz="2000" dirty="0" smtClean="0"/>
              <a:t> direction, so we can label all possible positions.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52525" y="404812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6957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x</a:t>
            </a:r>
            <a:endParaRPr lang="en-US" i="1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914525" y="4038600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295400" y="4038600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533650" y="4029075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and </a:t>
            </a:r>
            <a:r>
              <a:rPr lang="en-US" dirty="0" smtClean="0">
                <a:solidFill>
                  <a:srgbClr val="FF0000"/>
                </a:solidFill>
              </a:rPr>
              <a:t>Displacement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Take I-64 as straight, </a:t>
            </a:r>
            <a:r>
              <a:rPr lang="en-US" dirty="0" smtClean="0">
                <a:solidFill>
                  <a:srgbClr val="FFFF00"/>
                </a:solidFill>
              </a:rPr>
              <a:t>count Richmond direction as positive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Drive to </a:t>
            </a:r>
            <a:r>
              <a:rPr lang="en-US" dirty="0" smtClean="0">
                <a:solidFill>
                  <a:srgbClr val="FFFF00"/>
                </a:solidFill>
              </a:rPr>
              <a:t>Richmond</a:t>
            </a:r>
            <a:r>
              <a:rPr lang="en-US" dirty="0" smtClean="0"/>
              <a:t>: distance = 120 km (approx),  </a:t>
            </a:r>
            <a:r>
              <a:rPr lang="en-US" dirty="0" smtClean="0">
                <a:solidFill>
                  <a:srgbClr val="FF0000"/>
                </a:solidFill>
              </a:rPr>
              <a:t>displacement = 120 km</a:t>
            </a:r>
            <a:r>
              <a:rPr lang="en-US" dirty="0" smtClean="0"/>
              <a:t>.</a:t>
            </a:r>
          </a:p>
          <a:p>
            <a:r>
              <a:rPr lang="en-US" dirty="0" smtClean="0"/>
              <a:t>Drive to </a:t>
            </a:r>
            <a:r>
              <a:rPr lang="en-US" dirty="0" smtClean="0">
                <a:solidFill>
                  <a:srgbClr val="FFFF00"/>
                </a:solidFill>
              </a:rPr>
              <a:t>Richmond and half way back</a:t>
            </a:r>
            <a:r>
              <a:rPr lang="en-US" dirty="0" smtClean="0"/>
              <a:t>:</a:t>
            </a:r>
          </a:p>
          <a:p>
            <a:r>
              <a:rPr lang="en-US" dirty="0" smtClean="0"/>
              <a:t>Distance = 180 km,  </a:t>
            </a:r>
            <a:r>
              <a:rPr lang="en-US" dirty="0" smtClean="0">
                <a:solidFill>
                  <a:srgbClr val="FF0000"/>
                </a:solidFill>
              </a:rPr>
              <a:t>displacement = 60 km</a:t>
            </a:r>
            <a:r>
              <a:rPr lang="en-US" dirty="0" smtClean="0"/>
              <a:t>.</a:t>
            </a:r>
          </a:p>
          <a:p>
            <a:r>
              <a:rPr lang="en-US" dirty="0" smtClean="0"/>
              <a:t>Drive to closest </a:t>
            </a:r>
            <a:r>
              <a:rPr lang="en-US" dirty="0" smtClean="0">
                <a:solidFill>
                  <a:srgbClr val="FFFF00"/>
                </a:solidFill>
              </a:rPr>
              <a:t>Skyline Drive </a:t>
            </a:r>
            <a:r>
              <a:rPr lang="en-US" dirty="0" smtClean="0"/>
              <a:t>entrance:</a:t>
            </a:r>
          </a:p>
          <a:p>
            <a:r>
              <a:rPr lang="en-US" dirty="0" smtClean="0"/>
              <a:t>Distance = 35 km,  </a:t>
            </a:r>
            <a:r>
              <a:rPr lang="en-US" dirty="0" smtClean="0">
                <a:solidFill>
                  <a:srgbClr val="FF0000"/>
                </a:solidFill>
              </a:rPr>
              <a:t>displacement = -35 km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Displacement is a </a:t>
            </a:r>
            <a:r>
              <a:rPr lang="en-US" dirty="0" smtClean="0">
                <a:solidFill>
                  <a:srgbClr val="FFFF00"/>
                </a:solidFill>
              </a:rPr>
              <a:t>Vector!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</a:rPr>
              <a:t>displacement</a:t>
            </a:r>
            <a:r>
              <a:rPr lang="en-US" sz="2800" dirty="0" smtClean="0"/>
              <a:t> along a straight line has </a:t>
            </a:r>
            <a:r>
              <a:rPr lang="en-US" sz="2800" dirty="0" smtClean="0">
                <a:solidFill>
                  <a:srgbClr val="FFFF00"/>
                </a:solidFill>
              </a:rPr>
              <a:t>magnitude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FF00"/>
                </a:solidFill>
              </a:rPr>
              <a:t>direction</a:t>
            </a:r>
            <a:r>
              <a:rPr lang="en-US" sz="2800" dirty="0" smtClean="0"/>
              <a:t>: + or – .   That means it’s a </a:t>
            </a:r>
            <a:r>
              <a:rPr lang="en-US" sz="2800" dirty="0" smtClean="0">
                <a:solidFill>
                  <a:srgbClr val="FFFF00"/>
                </a:solidFill>
              </a:rPr>
              <a:t>vector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If the displacement </a:t>
            </a:r>
            <a:r>
              <a:rPr lang="el-GR" sz="2800" dirty="0" smtClean="0"/>
              <a:t>Δ</a:t>
            </a:r>
            <a:r>
              <a:rPr lang="en-US" sz="2800" i="1" dirty="0" smtClean="0"/>
              <a:t>x</a:t>
            </a:r>
            <a:r>
              <a:rPr lang="en-US" sz="2800" dirty="0" smtClean="0"/>
              <a:t> =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magnitude</a:t>
            </a:r>
            <a:r>
              <a:rPr lang="en-US" sz="2800" dirty="0" smtClean="0"/>
              <a:t> is written</a:t>
            </a:r>
          </a:p>
          <a:p>
            <a:pPr algn="ctr">
              <a:buNone/>
            </a:pPr>
            <a:r>
              <a:rPr lang="en-US" sz="2800" dirty="0" smtClean="0"/>
              <a:t>   |</a:t>
            </a:r>
            <a:r>
              <a:rPr lang="el-GR" sz="2800" dirty="0" smtClean="0"/>
              <a:t>Δ</a:t>
            </a:r>
            <a:r>
              <a:rPr lang="en-US" sz="2800" i="1" dirty="0" smtClean="0"/>
              <a:t>x</a:t>
            </a:r>
            <a:r>
              <a:rPr lang="en-US" sz="2800" dirty="0" smtClean="0"/>
              <a:t>| = |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|.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Direction</a:t>
            </a:r>
            <a:r>
              <a:rPr lang="en-US" sz="2800" dirty="0" smtClean="0"/>
              <a:t> is indicated by attaching an arrowhead</a:t>
            </a:r>
          </a:p>
          <a:p>
            <a:pPr>
              <a:buNone/>
            </a:pPr>
            <a:r>
              <a:rPr lang="en-US" sz="2800" dirty="0" smtClean="0"/>
              <a:t>to the displacement :   </a:t>
            </a:r>
          </a:p>
          <a:p>
            <a:pPr>
              <a:buNone/>
            </a:pPr>
            <a:r>
              <a:rPr lang="en-US" sz="2800" dirty="0" smtClean="0"/>
              <a:t>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Charlottesville to Richmond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             Charlottesville to Skyline Drive</a:t>
            </a:r>
          </a:p>
          <a:p>
            <a:pPr>
              <a:buNone/>
            </a:pP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3400" y="5791200"/>
            <a:ext cx="20574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9600" y="6248400"/>
            <a:ext cx="838200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Speed and Average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Average speed = distance car driven/time taken.</a:t>
            </a:r>
          </a:p>
          <a:p>
            <a:r>
              <a:rPr lang="en-US" sz="2800" dirty="0" smtClean="0"/>
              <a:t>Average velocity = </a:t>
            </a:r>
            <a:r>
              <a:rPr lang="en-US" sz="2800" dirty="0" smtClean="0">
                <a:solidFill>
                  <a:srgbClr val="FF0000"/>
                </a:solidFill>
              </a:rPr>
              <a:t>displacement</a:t>
            </a:r>
            <a:r>
              <a:rPr lang="en-US" sz="2800" dirty="0" smtClean="0"/>
              <a:t>/time taken</a:t>
            </a:r>
          </a:p>
          <a:p>
            <a:pPr>
              <a:buNone/>
            </a:pPr>
            <a:r>
              <a:rPr lang="en-US" sz="2800" dirty="0" smtClean="0"/>
              <a:t>  so </a:t>
            </a:r>
            <a:r>
              <a:rPr lang="en-US" sz="2800" dirty="0" smtClean="0">
                <a:solidFill>
                  <a:srgbClr val="FFFF00"/>
                </a:solidFill>
              </a:rPr>
              <a:t>average velocity is a vector!</a:t>
            </a:r>
            <a:r>
              <a:rPr lang="en-US" sz="2800" dirty="0" smtClean="0"/>
              <a:t>  It can be </a:t>
            </a:r>
            <a:r>
              <a:rPr lang="en-US" sz="2800" dirty="0" smtClean="0">
                <a:solidFill>
                  <a:srgbClr val="FFFF00"/>
                </a:solidFill>
              </a:rPr>
              <a:t>negative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Formula for average velocity: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92D050"/>
                </a:solidFill>
              </a:rPr>
              <a:t>Example: round trip to Richmond. </a:t>
            </a:r>
          </a:p>
          <a:p>
            <a:pPr>
              <a:buNone/>
            </a:pPr>
            <a:r>
              <a:rPr lang="en-US" sz="2800" dirty="0" smtClean="0"/>
              <a:t>     Average speed = 60 mph ≈ 27 m/sec.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    Average </a:t>
            </a:r>
            <a:r>
              <a:rPr lang="en-US" sz="2800" i="1" dirty="0" smtClean="0">
                <a:solidFill>
                  <a:srgbClr val="FFFF00"/>
                </a:solidFill>
              </a:rPr>
              <a:t>velocity</a:t>
            </a:r>
            <a:r>
              <a:rPr lang="en-US" sz="2800" dirty="0" smtClean="0">
                <a:solidFill>
                  <a:srgbClr val="FFFF00"/>
                </a:solidFill>
              </a:rPr>
              <a:t> = zero!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81600" y="3505200"/>
          <a:ext cx="2362200" cy="914400"/>
        </p:xfrm>
        <a:graphic>
          <a:graphicData uri="http://schemas.openxmlformats.org/presentationml/2006/ole">
            <p:oleObj spid="_x0000_s1026" name="Equation" r:id="rId4" imgW="23619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That’s the velocity at </a:t>
            </a:r>
            <a:r>
              <a:rPr lang="en-US" dirty="0" smtClean="0">
                <a:solidFill>
                  <a:srgbClr val="FFFF00"/>
                </a:solidFill>
              </a:rPr>
              <a:t>one moment of time</a:t>
            </a:r>
            <a:r>
              <a:rPr lang="en-US" dirty="0" smtClean="0"/>
              <a:t>: car speedometer gives instantaneous speed.</a:t>
            </a:r>
          </a:p>
          <a:p>
            <a:r>
              <a:rPr lang="en-US" dirty="0" smtClean="0"/>
              <a:t>To find this, need to find car’s displacement in a very short time interval (to minimize speed variation).</a:t>
            </a:r>
          </a:p>
          <a:p>
            <a:r>
              <a:rPr lang="en-US" dirty="0" smtClean="0"/>
              <a:t>Mathematically, we write: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“</a:t>
            </a:r>
            <a:r>
              <a:rPr lang="en-US" dirty="0" err="1" smtClean="0"/>
              <a:t>lim</a:t>
            </a:r>
            <a:r>
              <a:rPr lang="en-US" dirty="0" smtClean="0"/>
              <a:t>” just means taking a succession of shorter and shorter time intervals at the moment in time.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73650" y="3841750"/>
          <a:ext cx="2755900" cy="1041400"/>
        </p:xfrm>
        <a:graphic>
          <a:graphicData uri="http://schemas.openxmlformats.org/presentationml/2006/ole">
            <p:oleObj spid="_x0000_s30722" name="Equation" r:id="rId4" imgW="275580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989</Words>
  <Application>Microsoft Office PowerPoint</Application>
  <PresentationFormat>On-screen Show (4:3)</PresentationFormat>
  <Paragraphs>169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One-Dimensional Motion: Displacement, Velocity, Acceleration</vt:lpstr>
      <vt:lpstr>Today’s Topics</vt:lpstr>
      <vt:lpstr>Kinematics: Describing Motion</vt:lpstr>
      <vt:lpstr>Measuring Motion: a Frame of Reference</vt:lpstr>
      <vt:lpstr>One-Dimensional Motion: Distance Traveled and Displacement</vt:lpstr>
      <vt:lpstr>Distance and Displacement</vt:lpstr>
      <vt:lpstr>Displacement is a Vector!</vt:lpstr>
      <vt:lpstr>Average Speed and Average Velocity</vt:lpstr>
      <vt:lpstr>Instantaneous  Velocity</vt:lpstr>
      <vt:lpstr>  Average Trip Speed  You drive 60 miles at 60 mph, then 60 miles at 30 mph.  What was your average speed? </vt:lpstr>
      <vt:lpstr>  Average Trip Speed You drive 60 miles at 60 mph, then 60 miles at 30 mph.  What was your average speed? </vt:lpstr>
      <vt:lpstr>Acceleration</vt:lpstr>
      <vt:lpstr>Instantaneous Acceleration</vt:lpstr>
      <vt:lpstr>Our Units for One-Dimensional Motion</vt:lpstr>
      <vt:lpstr>Constant Acceleration</vt:lpstr>
      <vt:lpstr>Distance Moved at Constant Acceleration</vt:lpstr>
      <vt:lpstr>More about Constant Acceleration…</vt:lpstr>
      <vt:lpstr>Constant Acceleration Formulas</vt:lpstr>
      <vt:lpstr>The picture below shows time (4.56 secs) and speed  (321 mph) for a standing start quarter mile at Indianapolis.  Assuming constant acceleration, what was the approximate horizontal g-force on the driver?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Kinematics: Describing Motion</dc:title>
  <dc:creator>Michael</dc:creator>
  <cp:lastModifiedBy>Michael Fowler</cp:lastModifiedBy>
  <cp:revision>33</cp:revision>
  <dcterms:created xsi:type="dcterms:W3CDTF">2010-01-10T02:37:56Z</dcterms:created>
  <dcterms:modified xsi:type="dcterms:W3CDTF">2010-06-17T18:49:21Z</dcterms:modified>
</cp:coreProperties>
</file>