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75072-2802-40F7-9C13-AB1DC9B95FD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EF301-DC4D-42EF-9CED-2BF54BED40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489B3-8D65-4546-845D-5DC0128F2EDB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61652-3240-4814-B1A6-015B8CE244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26.png"/><Relationship Id="rId9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Work and Energy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12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Dot Product in Components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6019800" cy="4876800"/>
          </a:xfrm>
        </p:spPr>
        <p:txBody>
          <a:bodyPr/>
          <a:lstStyle/>
          <a:p>
            <a:r>
              <a:rPr lang="en-US" dirty="0" smtClean="0"/>
              <a:t>Recall we introduced three orthogonal unit  vectors              pointing in the directions of the 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 and </a:t>
            </a:r>
            <a:r>
              <a:rPr lang="en-US" i="1" dirty="0" smtClean="0"/>
              <a:t>z</a:t>
            </a:r>
            <a:r>
              <a:rPr lang="en-US" dirty="0" smtClean="0"/>
              <a:t> axes respectively.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Note</a:t>
            </a:r>
          </a:p>
          <a:p>
            <a:endParaRPr lang="en-US" dirty="0" smtClean="0"/>
          </a:p>
          <a:p>
            <a:r>
              <a:rPr lang="en-US" dirty="0" smtClean="0"/>
              <a:t>Writing                                      we find</a:t>
            </a:r>
          </a:p>
          <a:p>
            <a:endParaRPr lang="en-US" dirty="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178300" y="2045595"/>
          <a:ext cx="774700" cy="495300"/>
        </p:xfrm>
        <a:graphic>
          <a:graphicData uri="http://schemas.openxmlformats.org/presentationml/2006/ole">
            <p:oleObj spid="_x0000_s33796" name="Equation" r:id="rId4" imgW="774360" imgH="495000" progId="Equation.DSMT4">
              <p:embed/>
            </p:oleObj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6323526" y="1334831"/>
            <a:ext cx="2438400" cy="2285206"/>
            <a:chOff x="5562600" y="2058194"/>
            <a:chExt cx="2438400" cy="2285206"/>
          </a:xfrm>
        </p:grpSpPr>
        <p:grpSp>
          <p:nvGrpSpPr>
            <p:cNvPr id="21" name="Group 20"/>
            <p:cNvGrpSpPr/>
            <p:nvPr/>
          </p:nvGrpSpPr>
          <p:grpSpPr>
            <a:xfrm>
              <a:off x="5562600" y="2058194"/>
              <a:ext cx="2438400" cy="2285206"/>
              <a:chOff x="5562600" y="2058194"/>
              <a:chExt cx="2438400" cy="2285206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5867400" y="3810000"/>
                <a:ext cx="1981200" cy="2286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5867400" y="2971800"/>
                <a:ext cx="1524000" cy="8382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5400000" flipH="1" flipV="1">
                <a:off x="4991100" y="2933700"/>
                <a:ext cx="1752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562600" y="36576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O</a:t>
                </a:r>
                <a:endParaRPr lang="en-US" i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467600" y="39624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x</a:t>
                </a:r>
                <a:endParaRPr lang="en-US" i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010400" y="27432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y</a:t>
                </a:r>
                <a:endParaRPr lang="en-US" i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625921" y="21336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z</a:t>
                </a:r>
                <a:endParaRPr lang="en-US" i="1" dirty="0"/>
              </a:p>
            </p:txBody>
          </p:sp>
        </p:grpSp>
        <p:cxnSp>
          <p:nvCxnSpPr>
            <p:cNvPr id="23" name="Straight Arrow Connector 22"/>
            <p:cNvCxnSpPr/>
            <p:nvPr/>
          </p:nvCxnSpPr>
          <p:spPr>
            <a:xfrm rot="-120000">
              <a:off x="5867400" y="3797121"/>
              <a:ext cx="990600" cy="152400"/>
            </a:xfrm>
            <a:prstGeom prst="straightConnector1">
              <a:avLst/>
            </a:prstGeom>
            <a:ln w="3492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-2220000">
              <a:off x="5826437" y="3483316"/>
              <a:ext cx="990600" cy="152400"/>
            </a:xfrm>
            <a:prstGeom prst="straightConnector1">
              <a:avLst/>
            </a:prstGeom>
            <a:ln w="3492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-5940000">
              <a:off x="5380751" y="3223020"/>
              <a:ext cx="990600" cy="152400"/>
            </a:xfrm>
            <a:prstGeom prst="straightConnector1">
              <a:avLst/>
            </a:prstGeom>
            <a:ln w="3492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25"/>
            <p:cNvGraphicFramePr>
              <a:graphicFrameLocks noChangeAspect="1"/>
            </p:cNvGraphicFramePr>
            <p:nvPr/>
          </p:nvGraphicFramePr>
          <p:xfrm>
            <a:off x="6159500" y="3886200"/>
            <a:ext cx="165100" cy="393700"/>
          </p:xfrm>
          <a:graphic>
            <a:graphicData uri="http://schemas.openxmlformats.org/presentationml/2006/ole">
              <p:oleObj spid="_x0000_s33797" name="Equation" r:id="rId5" imgW="164880" imgH="393480" progId="Equation.DSMT4">
                <p:embed/>
              </p:oleObj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/>
          </p:nvGraphicFramePr>
          <p:xfrm>
            <a:off x="6096000" y="3112294"/>
            <a:ext cx="215900" cy="469900"/>
          </p:xfrm>
          <a:graphic>
            <a:graphicData uri="http://schemas.openxmlformats.org/presentationml/2006/ole">
              <p:oleObj spid="_x0000_s33798" name="Equation" r:id="rId6" imgW="215640" imgH="469800" progId="Equation.DSMT4">
                <p:embed/>
              </p:oleObj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/>
          </p:nvGraphicFramePr>
          <p:xfrm>
            <a:off x="5588358" y="2946579"/>
            <a:ext cx="228600" cy="419100"/>
          </p:xfrm>
          <a:graphic>
            <a:graphicData uri="http://schemas.openxmlformats.org/presentationml/2006/ole">
              <p:oleObj spid="_x0000_s33799" name="Equation" r:id="rId7" imgW="228600" imgH="419040" progId="Equation.DSMT4">
                <p:embed/>
              </p:oleObj>
            </a:graphicData>
          </a:graphic>
        </p:graphicFrame>
      </p:grp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447800" y="3911421"/>
          <a:ext cx="4724400" cy="495300"/>
        </p:xfrm>
        <a:graphic>
          <a:graphicData uri="http://schemas.openxmlformats.org/presentationml/2006/ole">
            <p:oleObj spid="_x0000_s33800" name="Equation" r:id="rId8" imgW="4724280" imgH="495000" progId="Equation.DSMT4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1778000" y="4940300"/>
          <a:ext cx="2794000" cy="546100"/>
        </p:xfrm>
        <a:graphic>
          <a:graphicData uri="http://schemas.openxmlformats.org/presentationml/2006/ole">
            <p:oleObj spid="_x0000_s33801" name="Equation" r:id="rId9" imgW="2793960" imgH="54576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514600" y="5715000"/>
          <a:ext cx="3848100" cy="533400"/>
        </p:xfrm>
        <a:graphic>
          <a:graphicData uri="http://schemas.openxmlformats.org/presentationml/2006/ole">
            <p:oleObj spid="_x0000_s33803" name="Equation" r:id="rId10" imgW="3848040" imgH="533160" progId="Equation.DSMT4">
              <p:embed/>
            </p:oleObj>
          </a:graphicData>
        </a:graphic>
      </p:graphicFrame>
      <p:sp>
        <p:nvSpPr>
          <p:cNvPr id="34" name="Rectangle 33"/>
          <p:cNvSpPr/>
          <p:nvPr/>
        </p:nvSpPr>
        <p:spPr>
          <a:xfrm>
            <a:off x="2209800" y="5562600"/>
            <a:ext cx="4419600" cy="8382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and Negative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r>
              <a:rPr lang="en-US" dirty="0" smtClean="0"/>
              <a:t>As the loop the loop car climbs a small distance      , the force of gravity        does work                            . This is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/>
              <a:t> on the way up—the angle between the two vectors is more than 90°.</a:t>
            </a:r>
          </a:p>
          <a:p>
            <a:r>
              <a:rPr lang="en-US" dirty="0" smtClean="0"/>
              <a:t>Total work around part of the loop can be written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981200"/>
            <a:ext cx="2056271" cy="145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5715000" y="3962400"/>
            <a:ext cx="2057400" cy="2057400"/>
          </a:xfrm>
          <a:prstGeom prst="ellipse">
            <a:avLst/>
          </a:prstGeom>
          <a:noFill/>
          <a:ln w="476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nip Same Side Corner Rectangle 6"/>
          <p:cNvSpPr/>
          <p:nvPr/>
        </p:nvSpPr>
        <p:spPr>
          <a:xfrm rot="13328048">
            <a:off x="7094359" y="4264182"/>
            <a:ext cx="533400" cy="228600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6823733" y="4911068"/>
            <a:ext cx="1168295" cy="329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5840000" flipV="1">
            <a:off x="7658098" y="4533899"/>
            <a:ext cx="304800" cy="76202"/>
          </a:xfrm>
          <a:prstGeom prst="straightConnector1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908442" y="4761963"/>
          <a:ext cx="495300" cy="393700"/>
        </p:xfrm>
        <a:graphic>
          <a:graphicData uri="http://schemas.openxmlformats.org/presentationml/2006/ole">
            <p:oleObj spid="_x0000_s35842" name="Equation" r:id="rId5" imgW="495000" imgH="39348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7924442" y="4432479"/>
          <a:ext cx="431800" cy="304800"/>
        </p:xfrm>
        <a:graphic>
          <a:graphicData uri="http://schemas.openxmlformats.org/presentationml/2006/ole">
            <p:oleObj spid="_x0000_s35843" name="Equation" r:id="rId6" imgW="431640" imgH="30456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253247" y="2138028"/>
          <a:ext cx="431800" cy="304800"/>
        </p:xfrm>
        <a:graphic>
          <a:graphicData uri="http://schemas.openxmlformats.org/presentationml/2006/ole">
            <p:oleObj spid="_x0000_s35844" name="Equation" r:id="rId7" imgW="431640" imgH="30456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683358" y="2553237"/>
          <a:ext cx="495300" cy="393700"/>
        </p:xfrm>
        <a:graphic>
          <a:graphicData uri="http://schemas.openxmlformats.org/presentationml/2006/ole">
            <p:oleObj spid="_x0000_s35845" name="Equation" r:id="rId8" imgW="495000" imgH="39348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763331" y="2908479"/>
          <a:ext cx="2095500" cy="482600"/>
        </p:xfrm>
        <a:graphic>
          <a:graphicData uri="http://schemas.openxmlformats.org/presentationml/2006/ole">
            <p:oleObj spid="_x0000_s35846" name="Equation" r:id="rId9" imgW="2095200" imgH="482400" progId="Equation.DSMT4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990600" y="5657850"/>
          <a:ext cx="3365500" cy="1054100"/>
        </p:xfrm>
        <a:graphic>
          <a:graphicData uri="http://schemas.openxmlformats.org/presentationml/2006/ole">
            <p:oleObj spid="_x0000_s35847" name="Equation" r:id="rId10" imgW="3365280" imgH="1054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Work done by any </a:t>
            </a:r>
            <a:r>
              <a:rPr lang="en-US" dirty="0" smtClean="0">
                <a:solidFill>
                  <a:srgbClr val="FF0000"/>
                </a:solidFill>
              </a:rPr>
              <a:t>Force</a:t>
            </a:r>
            <a:r>
              <a:rPr lang="en-US" dirty="0" smtClean="0">
                <a:solidFill>
                  <a:srgbClr val="FFFF00"/>
                </a:solidFill>
              </a:rPr>
              <a:t> along any </a:t>
            </a:r>
            <a:r>
              <a:rPr 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Path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95300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expression for work done along a path is general</a:t>
            </a:r>
            <a:r>
              <a:rPr lang="en-US" dirty="0" smtClean="0"/>
              <a:t>: just break the path into small pieces, add the work for each piece, then go to the limit of tinier pieces to give an integral: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5181600"/>
          <a:ext cx="3403600" cy="1054100"/>
        </p:xfrm>
        <a:graphic>
          <a:graphicData uri="http://schemas.openxmlformats.org/presentationml/2006/ole">
            <p:oleObj spid="_x0000_s36866" name="Equation" r:id="rId4" imgW="3403440" imgH="1054080" progId="Equation.DSMT4">
              <p:embed/>
            </p:oleObj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5859820" y="1752600"/>
            <a:ext cx="1607780" cy="3034047"/>
            <a:chOff x="5434884" y="1995153"/>
            <a:chExt cx="1607780" cy="3034047"/>
          </a:xfrm>
        </p:grpSpPr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5715000" y="3962400"/>
              <a:ext cx="304800" cy="1524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6196884" y="3581400"/>
              <a:ext cx="356316" cy="113763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968284" y="3671553"/>
              <a:ext cx="228600" cy="2286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6200000" flipV="1">
              <a:off x="6495777" y="2669685"/>
              <a:ext cx="304800" cy="2286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6502758" y="2071353"/>
              <a:ext cx="304800" cy="1524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6363774" y="2465769"/>
              <a:ext cx="381000" cy="1588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6463047" y="3356022"/>
              <a:ext cx="304800" cy="1524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6536025" y="3068388"/>
              <a:ext cx="381000" cy="76200"/>
            </a:xfrm>
            <a:prstGeom prst="straightConnector1">
              <a:avLst/>
            </a:prstGeom>
            <a:ln w="38100">
              <a:solidFill>
                <a:schemeClr val="tx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5434884" y="3873321"/>
            <a:ext cx="381000" cy="381000"/>
          </p:xfrm>
          <a:graphic>
            <a:graphicData uri="http://schemas.openxmlformats.org/presentationml/2006/ole">
              <p:oleObj spid="_x0000_s36867" name="Equation" r:id="rId5" imgW="431640" imgH="431640" progId="Equation.DSMT4">
                <p:embed/>
              </p:oleObj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/>
          </p:nvGraphicFramePr>
          <p:xfrm>
            <a:off x="5610894" y="3504126"/>
            <a:ext cx="414338" cy="381000"/>
          </p:xfrm>
          <a:graphic>
            <a:graphicData uri="http://schemas.openxmlformats.org/presentationml/2006/ole">
              <p:oleObj spid="_x0000_s36869" name="Equation" r:id="rId6" imgW="469800" imgH="431640" progId="Equation.DSMT4">
                <p:embed/>
              </p:oleObj>
            </a:graphicData>
          </a:graphic>
        </p:graphicFrame>
        <p:graphicFrame>
          <p:nvGraphicFramePr>
            <p:cNvPr id="24" name="Object 23"/>
            <p:cNvGraphicFramePr>
              <a:graphicFrameLocks noChangeAspect="1"/>
            </p:cNvGraphicFramePr>
            <p:nvPr/>
          </p:nvGraphicFramePr>
          <p:xfrm>
            <a:off x="6057363" y="3224010"/>
            <a:ext cx="403225" cy="381000"/>
          </p:xfrm>
          <a:graphic>
            <a:graphicData uri="http://schemas.openxmlformats.org/presentationml/2006/ole">
              <p:oleObj spid="_x0000_s36870" name="Equation" r:id="rId7" imgW="457200" imgH="431640" progId="Equation.DSMT4">
                <p:embed/>
              </p:oleObj>
            </a:graphicData>
          </a:graphic>
        </p:graphicFrame>
        <p:graphicFrame>
          <p:nvGraphicFramePr>
            <p:cNvPr id="25" name="Object 24"/>
            <p:cNvGraphicFramePr>
              <a:graphicFrameLocks noChangeAspect="1"/>
            </p:cNvGraphicFramePr>
            <p:nvPr/>
          </p:nvGraphicFramePr>
          <p:xfrm>
            <a:off x="6628326" y="3415047"/>
            <a:ext cx="414338" cy="381000"/>
          </p:xfrm>
          <a:graphic>
            <a:graphicData uri="http://schemas.openxmlformats.org/presentationml/2006/ole">
              <p:oleObj spid="_x0000_s36871" name="Equation" r:id="rId8" imgW="469800" imgH="431640" progId="Equation.DSMT4">
                <p:embed/>
              </p:oleObj>
            </a:graphicData>
          </a:graphic>
        </p:graphicFrame>
        <p:cxnSp>
          <p:nvCxnSpPr>
            <p:cNvPr id="27" name="Straight Arrow Connector 26"/>
            <p:cNvCxnSpPr/>
            <p:nvPr/>
          </p:nvCxnSpPr>
          <p:spPr>
            <a:xfrm rot="16200000" flipH="1">
              <a:off x="5638800" y="4343400"/>
              <a:ext cx="838200" cy="5334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6200000" flipH="1">
              <a:off x="6248400" y="3886200"/>
              <a:ext cx="914400" cy="304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" name="Object 29"/>
            <p:cNvGraphicFramePr>
              <a:graphicFrameLocks noChangeAspect="1"/>
            </p:cNvGraphicFramePr>
            <p:nvPr/>
          </p:nvGraphicFramePr>
          <p:xfrm>
            <a:off x="5701047" y="4495800"/>
            <a:ext cx="254668" cy="403225"/>
          </p:xfrm>
          <a:graphic>
            <a:graphicData uri="http://schemas.openxmlformats.org/presentationml/2006/ole">
              <p:oleObj spid="_x0000_s36872" name="Equation" r:id="rId9" imgW="304560" imgH="482400" progId="Equation.DSMT4">
                <p:embed/>
              </p:oleObj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6413679" y="3886200"/>
            <a:ext cx="285750" cy="403225"/>
          </p:xfrm>
          <a:graphic>
            <a:graphicData uri="http://schemas.openxmlformats.org/presentationml/2006/ole">
              <p:oleObj spid="_x0000_s36873" name="Equation" r:id="rId10" imgW="342720" imgH="482400" progId="Equation.DSMT4">
                <p:embed/>
              </p:oleObj>
            </a:graphicData>
          </a:graphic>
        </p:graphicFrame>
      </p:grp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4953000" y="5501494"/>
          <a:ext cx="3657600" cy="1051706"/>
        </p:xfrm>
        <a:graphic>
          <a:graphicData uri="http://schemas.openxmlformats.org/presentationml/2006/ole">
            <p:oleObj spid="_x0000_s36874" name="Equation" r:id="rId11" imgW="3974760" imgH="1143000" progId="Equation.DSMT4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800600" y="50292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FF00"/>
                </a:solidFill>
              </a:rPr>
              <a:t>In components: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724400" y="5105400"/>
            <a:ext cx="4191000" cy="15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Force of a Stretched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926" y="1600200"/>
            <a:ext cx="41910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a spring is pulled to extend beyond its natural length by a distance </a:t>
            </a:r>
            <a:r>
              <a:rPr lang="en-US" i="1" dirty="0" smtClean="0"/>
              <a:t>x</a:t>
            </a:r>
            <a:r>
              <a:rPr lang="en-US" dirty="0" smtClean="0"/>
              <a:t>, it will pull back with a force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i="1" dirty="0" smtClean="0">
                <a:solidFill>
                  <a:srgbClr val="FFFF00"/>
                </a:solidFill>
              </a:rPr>
              <a:t>k</a:t>
            </a:r>
            <a:r>
              <a:rPr lang="en-US" dirty="0" smtClean="0"/>
              <a:t> is called the “</a:t>
            </a:r>
            <a:r>
              <a:rPr lang="en-US" dirty="0" smtClean="0">
                <a:solidFill>
                  <a:srgbClr val="FFFF00"/>
                </a:solidFill>
              </a:rPr>
              <a:t>spring constant</a:t>
            </a:r>
            <a:r>
              <a:rPr lang="en-US" dirty="0" smtClean="0"/>
              <a:t>”.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The same linear force is also generated when the spring is </a:t>
            </a:r>
            <a:r>
              <a:rPr lang="en-US" i="1" dirty="0" smtClean="0">
                <a:solidFill>
                  <a:srgbClr val="FF0000"/>
                </a:solidFill>
              </a:rPr>
              <a:t>compressed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562600" y="2869318"/>
            <a:ext cx="1600200" cy="610648"/>
            <a:chOff x="5562600" y="2895076"/>
            <a:chExt cx="1600200" cy="610648"/>
          </a:xfrm>
        </p:grpSpPr>
        <p:sp>
          <p:nvSpPr>
            <p:cNvPr id="5" name="Rectangle 4"/>
            <p:cNvSpPr/>
            <p:nvPr/>
          </p:nvSpPr>
          <p:spPr>
            <a:xfrm rot="-900000">
              <a:off x="5791200" y="2895600"/>
              <a:ext cx="76200" cy="6096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900000" flipH="1">
              <a:off x="5640190" y="289507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5943600" y="2895600"/>
              <a:ext cx="227210" cy="610124"/>
              <a:chOff x="5640190" y="2895076"/>
              <a:chExt cx="227210" cy="610124"/>
            </a:xfrm>
          </p:grpSpPr>
          <p:sp>
            <p:nvSpPr>
              <p:cNvPr id="9" name="Rectangle 8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248400" y="2895600"/>
              <a:ext cx="227210" cy="610124"/>
              <a:chOff x="5640190" y="2895076"/>
              <a:chExt cx="227210" cy="610124"/>
            </a:xfrm>
          </p:grpSpPr>
          <p:sp>
            <p:nvSpPr>
              <p:cNvPr id="12" name="Rectangle 11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553200" y="2895600"/>
              <a:ext cx="227210" cy="610124"/>
              <a:chOff x="5640190" y="2895076"/>
              <a:chExt cx="227210" cy="610124"/>
            </a:xfrm>
          </p:grpSpPr>
          <p:sp>
            <p:nvSpPr>
              <p:cNvPr id="15" name="Rectangle 1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858000" y="2895600"/>
              <a:ext cx="227210" cy="610124"/>
              <a:chOff x="5640190" y="2895076"/>
              <a:chExt cx="227210" cy="610124"/>
            </a:xfrm>
          </p:grpSpPr>
          <p:sp>
            <p:nvSpPr>
              <p:cNvPr id="18" name="Rectangle 17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 flipH="1">
              <a:off x="5562600" y="289507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7086600" y="2895600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5181600" y="2437326"/>
            <a:ext cx="381000" cy="14478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562600" y="2667000"/>
            <a:ext cx="1600200" cy="1588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5105400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600163" y="2274195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Natural length</a:t>
            </a:r>
            <a:endParaRPr lang="en-US" dirty="0"/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676400" y="3644900"/>
          <a:ext cx="1181100" cy="317500"/>
        </p:xfrm>
        <a:graphic>
          <a:graphicData uri="http://schemas.openxmlformats.org/presentationml/2006/ole">
            <p:oleObj spid="_x0000_s39938" name="Equation" r:id="rId4" imgW="1180800" imgH="317160" progId="Equation.DSMT4">
              <p:embed/>
            </p:oleObj>
          </a:graphicData>
        </a:graphic>
      </p:graphicFrame>
      <p:grpSp>
        <p:nvGrpSpPr>
          <p:cNvPr id="62" name="Group 61"/>
          <p:cNvGrpSpPr/>
          <p:nvPr/>
        </p:nvGrpSpPr>
        <p:grpSpPr>
          <a:xfrm>
            <a:off x="5181600" y="4144717"/>
            <a:ext cx="3200400" cy="1646483"/>
            <a:chOff x="5181600" y="3851859"/>
            <a:chExt cx="3200400" cy="1646483"/>
          </a:xfrm>
        </p:grpSpPr>
        <p:sp>
          <p:nvSpPr>
            <p:cNvPr id="41" name="Rectangle 40"/>
            <p:cNvSpPr/>
            <p:nvPr/>
          </p:nvSpPr>
          <p:spPr>
            <a:xfrm flipH="1">
              <a:off x="5562600" y="4305837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5698140" y="4370781"/>
              <a:ext cx="2192310" cy="610125"/>
              <a:chOff x="6123147" y="4190475"/>
              <a:chExt cx="2192310" cy="610125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3" name="Rectangle 5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9" name="Rectangle 58"/>
            <p:cNvSpPr/>
            <p:nvPr/>
          </p:nvSpPr>
          <p:spPr>
            <a:xfrm flipH="1">
              <a:off x="7924800" y="4318716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81600" y="3935568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7239000" y="5105400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6934200" y="512901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Extension </a:t>
              </a:r>
              <a:r>
                <a:rPr lang="en-US" i="1" dirty="0" smtClean="0"/>
                <a:t>x</a:t>
              </a:r>
              <a:endParaRPr lang="en-US" i="1" dirty="0"/>
            </a:p>
          </p:txBody>
        </p:sp>
        <p:graphicFrame>
          <p:nvGraphicFramePr>
            <p:cNvPr id="72" name="Object 71"/>
            <p:cNvGraphicFramePr>
              <a:graphicFrameLocks noChangeAspect="1"/>
            </p:cNvGraphicFramePr>
            <p:nvPr/>
          </p:nvGraphicFramePr>
          <p:xfrm>
            <a:off x="6852630" y="3851859"/>
            <a:ext cx="1181100" cy="317500"/>
          </p:xfrm>
          <a:graphic>
            <a:graphicData uri="http://schemas.openxmlformats.org/presentationml/2006/ole">
              <p:oleObj spid="_x0000_s39939" name="Equation" r:id="rId5" imgW="1180800" imgH="317160" progId="Equation.DSMT4">
                <p:embed/>
              </p:oleObj>
            </a:graphicData>
          </a:graphic>
        </p:graphicFrame>
        <p:cxnSp>
          <p:nvCxnSpPr>
            <p:cNvPr id="74" name="Straight Arrow Connector 73"/>
            <p:cNvCxnSpPr>
              <a:stCxn id="59" idx="0"/>
            </p:cNvCxnSpPr>
            <p:nvPr/>
          </p:nvCxnSpPr>
          <p:spPr>
            <a:xfrm rot="16200000" flipV="1">
              <a:off x="7372350" y="3728166"/>
              <a:ext cx="1588" cy="11811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604716" y="3785316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Spring’s force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Work done in </a:t>
            </a:r>
            <a:r>
              <a:rPr lang="en-US" i="1" dirty="0" smtClean="0">
                <a:solidFill>
                  <a:srgbClr val="FFFF00"/>
                </a:solidFill>
              </a:rPr>
              <a:t>Stretching</a:t>
            </a:r>
            <a:r>
              <a:rPr lang="en-US" dirty="0" smtClean="0">
                <a:solidFill>
                  <a:srgbClr val="FFFF00"/>
                </a:solidFill>
              </a:rPr>
              <a:t> a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44768"/>
            <a:ext cx="4342326" cy="541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work from an </a:t>
            </a:r>
            <a:r>
              <a:rPr lang="en-US" dirty="0" smtClean="0">
                <a:solidFill>
                  <a:srgbClr val="FFFF00"/>
                </a:solidFill>
              </a:rPr>
              <a:t>external</a:t>
            </a:r>
            <a:r>
              <a:rPr lang="en-US" dirty="0" smtClean="0">
                <a:solidFill>
                  <a:schemeClr val="bg1"/>
                </a:solidFill>
              </a:rPr>
              <a:t> force needed to stretch the spring from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                     ,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	so the </a:t>
            </a:r>
            <a:r>
              <a:rPr lang="en-US" dirty="0" smtClean="0">
                <a:solidFill>
                  <a:srgbClr val="FFFF00"/>
                </a:solidFill>
              </a:rPr>
              <a:t>total</a:t>
            </a:r>
            <a:r>
              <a:rPr lang="en-US" dirty="0" smtClean="0">
                <a:solidFill>
                  <a:schemeClr val="bg1"/>
                </a:solidFill>
              </a:rPr>
              <a:t> work to stretch from the natural length to an extension </a:t>
            </a:r>
            <a:r>
              <a:rPr lang="en-US" i="1" dirty="0" smtClean="0">
                <a:solidFill>
                  <a:schemeClr val="bg1"/>
                </a:solidFill>
              </a:rPr>
              <a:t>x</a:t>
            </a:r>
            <a:r>
              <a:rPr lang="en-US" baseline="-25000" dirty="0" smtClean="0">
                <a:solidFill>
                  <a:schemeClr val="bg1"/>
                </a:solidFill>
              </a:rPr>
              <a:t>0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endParaRPr lang="en-US" baseline="-25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aseline="-25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This work is stored by the spring as </a:t>
            </a:r>
            <a:r>
              <a:rPr lang="en-US" dirty="0" smtClean="0">
                <a:solidFill>
                  <a:srgbClr val="FFFF00"/>
                </a:solidFill>
              </a:rPr>
              <a:t>potential energy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en-US" baseline="-25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aseline="-25000" dirty="0" smtClean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rot="16200000" flipH="1">
            <a:off x="4863921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4953000" y="2274195"/>
            <a:ext cx="2094963" cy="1610931"/>
            <a:chOff x="4953000" y="2274195"/>
            <a:chExt cx="2094963" cy="1610931"/>
          </a:xfrm>
        </p:grpSpPr>
        <p:grpSp>
          <p:nvGrpSpPr>
            <p:cNvPr id="7" name="Group 43"/>
            <p:cNvGrpSpPr/>
            <p:nvPr/>
          </p:nvGrpSpPr>
          <p:grpSpPr>
            <a:xfrm>
              <a:off x="5334000" y="2869318"/>
              <a:ext cx="1600200" cy="610648"/>
              <a:chOff x="5562600" y="2895076"/>
              <a:chExt cx="1600200" cy="610648"/>
            </a:xfrm>
          </p:grpSpPr>
          <p:sp>
            <p:nvSpPr>
              <p:cNvPr id="5" name="Rectangle 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59436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9" name="Rectangle 8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2484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2" name="Rectangle 11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65532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8580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Rectangle 19"/>
              <p:cNvSpPr/>
              <p:nvPr/>
            </p:nvSpPr>
            <p:spPr>
              <a:xfrm flipH="1">
                <a:off x="556260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 flipH="1">
                <a:off x="7086600" y="2895600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4953000" y="24373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334000" y="2667000"/>
              <a:ext cx="160020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371563" y="2274195"/>
              <a:ext cx="16764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Natural length</a:t>
              </a:r>
              <a:endParaRPr lang="en-US" dirty="0"/>
            </a:p>
          </p:txBody>
        </p:sp>
      </p:grpSp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7849316" y="4318716"/>
          <a:ext cx="977900" cy="317500"/>
        </p:xfrm>
        <a:graphic>
          <a:graphicData uri="http://schemas.openxmlformats.org/presentationml/2006/ole">
            <p:oleObj spid="_x0000_s41987" name="Equation" r:id="rId4" imgW="977760" imgH="317160" progId="Equation.DSMT4">
              <p:embed/>
            </p:oleObj>
          </a:graphicData>
        </a:graphic>
      </p:graphicFrame>
      <p:sp>
        <p:nvSpPr>
          <p:cNvPr id="41" name="Rectangle 40"/>
          <p:cNvSpPr/>
          <p:nvPr/>
        </p:nvSpPr>
        <p:spPr>
          <a:xfrm flipH="1">
            <a:off x="5334000" y="4522495"/>
            <a:ext cx="76200" cy="609600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57"/>
          <p:cNvGrpSpPr/>
          <p:nvPr/>
        </p:nvGrpSpPr>
        <p:grpSpPr>
          <a:xfrm>
            <a:off x="5469540" y="4587439"/>
            <a:ext cx="2192310" cy="610125"/>
            <a:chOff x="6123147" y="4190475"/>
            <a:chExt cx="2192310" cy="610125"/>
          </a:xfrm>
        </p:grpSpPr>
        <p:grpSp>
          <p:nvGrpSpPr>
            <p:cNvPr id="23" name="Group 44"/>
            <p:cNvGrpSpPr/>
            <p:nvPr/>
          </p:nvGrpSpPr>
          <p:grpSpPr>
            <a:xfrm>
              <a:off x="6123147" y="4190475"/>
              <a:ext cx="314457" cy="609600"/>
              <a:chOff x="6123147" y="4190475"/>
              <a:chExt cx="314457" cy="609600"/>
            </a:xfrm>
          </p:grpSpPr>
          <p:sp>
            <p:nvSpPr>
              <p:cNvPr id="43" name="Rectangle 42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45"/>
            <p:cNvGrpSpPr/>
            <p:nvPr/>
          </p:nvGrpSpPr>
          <p:grpSpPr>
            <a:xfrm>
              <a:off x="6629400" y="4191000"/>
              <a:ext cx="314457" cy="609600"/>
              <a:chOff x="6123147" y="4190475"/>
              <a:chExt cx="314457" cy="609600"/>
            </a:xfrm>
          </p:grpSpPr>
          <p:sp>
            <p:nvSpPr>
              <p:cNvPr id="47" name="Rectangle 46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48"/>
            <p:cNvGrpSpPr/>
            <p:nvPr/>
          </p:nvGrpSpPr>
          <p:grpSpPr>
            <a:xfrm>
              <a:off x="7086600" y="4191000"/>
              <a:ext cx="314457" cy="609600"/>
              <a:chOff x="6123147" y="4190475"/>
              <a:chExt cx="314457" cy="609600"/>
            </a:xfrm>
          </p:grpSpPr>
          <p:sp>
            <p:nvSpPr>
              <p:cNvPr id="50" name="Rectangle 49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51"/>
            <p:cNvGrpSpPr/>
            <p:nvPr/>
          </p:nvGrpSpPr>
          <p:grpSpPr>
            <a:xfrm>
              <a:off x="7543800" y="4191000"/>
              <a:ext cx="314457" cy="609600"/>
              <a:chOff x="6123147" y="4190475"/>
              <a:chExt cx="314457" cy="609600"/>
            </a:xfrm>
          </p:grpSpPr>
          <p:sp>
            <p:nvSpPr>
              <p:cNvPr id="53" name="Rectangle 52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54"/>
            <p:cNvGrpSpPr/>
            <p:nvPr/>
          </p:nvGrpSpPr>
          <p:grpSpPr>
            <a:xfrm>
              <a:off x="8001000" y="4191000"/>
              <a:ext cx="314457" cy="609600"/>
              <a:chOff x="6123147" y="4190475"/>
              <a:chExt cx="314457" cy="609600"/>
            </a:xfrm>
          </p:grpSpPr>
          <p:sp>
            <p:nvSpPr>
              <p:cNvPr id="56" name="Rectangle 55"/>
              <p:cNvSpPr/>
              <p:nvPr/>
            </p:nvSpPr>
            <p:spPr>
              <a:xfrm rot="-1500000">
                <a:off x="6361404" y="4190475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 rot="1500000" flipH="1">
                <a:off x="6123147" y="4190475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9" name="Rectangle 58"/>
          <p:cNvSpPr/>
          <p:nvPr/>
        </p:nvSpPr>
        <p:spPr>
          <a:xfrm flipH="1">
            <a:off x="7696200" y="4535374"/>
            <a:ext cx="76200" cy="609600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953000" y="4152226"/>
            <a:ext cx="381000" cy="144780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7010400" y="5322058"/>
            <a:ext cx="733020" cy="1588"/>
          </a:xfrm>
          <a:prstGeom prst="straightConnector1">
            <a:avLst/>
          </a:prstGeom>
          <a:ln w="25400">
            <a:solidFill>
              <a:schemeClr val="tx2">
                <a:lumMod val="20000"/>
                <a:lumOff val="8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705600" y="53456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Extension </a:t>
            </a:r>
            <a:r>
              <a:rPr lang="en-US" i="1" dirty="0" smtClean="0"/>
              <a:t>x</a:t>
            </a:r>
            <a:endParaRPr lang="en-US" i="1" dirty="0"/>
          </a:p>
        </p:txBody>
      </p:sp>
      <p:cxnSp>
        <p:nvCxnSpPr>
          <p:cNvPr id="74" name="Straight Arrow Connector 73"/>
          <p:cNvCxnSpPr/>
          <p:nvPr/>
        </p:nvCxnSpPr>
        <p:spPr>
          <a:xfrm rot="5400000" flipH="1" flipV="1">
            <a:off x="8362156" y="4259698"/>
            <a:ext cx="1588" cy="11811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58827" y="3974205"/>
            <a:ext cx="1548684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External</a:t>
            </a:r>
            <a:r>
              <a:rPr lang="en-US" dirty="0" smtClean="0"/>
              <a:t> force</a:t>
            </a:r>
            <a:endParaRPr lang="en-US" dirty="0"/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/>
        </p:nvGraphicFramePr>
        <p:xfrm>
          <a:off x="977721" y="2831205"/>
          <a:ext cx="2679700" cy="317500"/>
        </p:xfrm>
        <a:graphic>
          <a:graphicData uri="http://schemas.openxmlformats.org/presentationml/2006/ole">
            <p:oleObj spid="_x0000_s41988" name="Equation" r:id="rId5" imgW="2679480" imgH="317160" progId="Equation.DSMT4">
              <p:embed/>
            </p:oleObj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/>
        </p:nvGraphicFramePr>
        <p:xfrm>
          <a:off x="990600" y="4711163"/>
          <a:ext cx="2679700" cy="1041400"/>
        </p:xfrm>
        <a:graphic>
          <a:graphicData uri="http://schemas.openxmlformats.org/presentationml/2006/ole">
            <p:oleObj spid="_x0000_s41989" name="Equation" r:id="rId6" imgW="267948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Total Work as </a:t>
            </a:r>
            <a:r>
              <a:rPr lang="en-US" i="1" dirty="0" smtClean="0">
                <a:solidFill>
                  <a:srgbClr val="FFFF00"/>
                </a:solidFill>
              </a:rPr>
              <a:t>Area Under Curve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4267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Plotting a graph of external force </a:t>
            </a:r>
            <a:r>
              <a:rPr lang="en-US" i="1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i="1" dirty="0" err="1" smtClean="0">
                <a:solidFill>
                  <a:srgbClr val="FF0000"/>
                </a:solidFill>
              </a:rPr>
              <a:t>kx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as a function of </a:t>
            </a:r>
            <a:r>
              <a:rPr lang="en-US" i="1" dirty="0" smtClean="0"/>
              <a:t>x</a:t>
            </a:r>
            <a:r>
              <a:rPr lang="en-US" dirty="0" smtClean="0"/>
              <a:t>, the work to stretch the spring from</a:t>
            </a:r>
          </a:p>
          <a:p>
            <a:pPr>
              <a:buNone/>
            </a:pPr>
            <a:r>
              <a:rPr lang="en-US" sz="2400" dirty="0" smtClean="0"/>
              <a:t>	 </a:t>
            </a:r>
            <a:r>
              <a:rPr lang="en-US" dirty="0" smtClean="0"/>
              <a:t>                             , just the </a:t>
            </a:r>
            <a:r>
              <a:rPr lang="en-US" i="1" dirty="0" smtClean="0"/>
              <a:t>incremental area under the curve</a:t>
            </a:r>
            <a:r>
              <a:rPr lang="en-US" dirty="0" smtClean="0"/>
              <a:t>, so the </a:t>
            </a:r>
            <a:r>
              <a:rPr lang="en-US" dirty="0" smtClean="0">
                <a:solidFill>
                  <a:srgbClr val="FFFF00"/>
                </a:solidFill>
              </a:rPr>
              <a:t>total </a:t>
            </a:r>
            <a:r>
              <a:rPr lang="en-US" dirty="0" smtClean="0"/>
              <a:t>work is the </a:t>
            </a:r>
            <a:r>
              <a:rPr lang="en-US" dirty="0" smtClean="0">
                <a:solidFill>
                  <a:srgbClr val="FFFF00"/>
                </a:solidFill>
              </a:rPr>
              <a:t>total</a:t>
            </a:r>
            <a:r>
              <a:rPr lang="en-US" dirty="0" smtClean="0"/>
              <a:t> area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14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457200" y="3200400"/>
          <a:ext cx="2603500" cy="317500"/>
        </p:xfrm>
        <a:graphic>
          <a:graphicData uri="http://schemas.openxmlformats.org/presentationml/2006/ole">
            <p:oleObj spid="_x0000_s58370" name="Equation" r:id="rId4" imgW="2679480" imgH="317160" progId="Equation.DSMT4">
              <p:embed/>
            </p:oleObj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838200" y="4749800"/>
          <a:ext cx="2628900" cy="1041400"/>
        </p:xfrm>
        <a:graphic>
          <a:graphicData uri="http://schemas.openxmlformats.org/presentationml/2006/ole">
            <p:oleObj spid="_x0000_s58371" name="Equation" r:id="rId5" imgW="2628720" imgH="1041120" progId="Equation.DSMT4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772400" y="35528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x</a:t>
            </a:r>
            <a:endParaRPr lang="en-US" sz="24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4191000" y="46482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Area under this “curve” =½ base x height= ½</a:t>
            </a:r>
            <a:r>
              <a:rPr lang="en-US" i="1" dirty="0" smtClean="0"/>
              <a:t>kx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In fact, the total work done is the area under the force/distance curve for </a:t>
            </a:r>
            <a:r>
              <a:rPr lang="en-US" i="1" dirty="0" smtClean="0">
                <a:solidFill>
                  <a:srgbClr val="FFFF00"/>
                </a:solidFill>
              </a:rPr>
              <a:t>any</a:t>
            </a:r>
            <a:r>
              <a:rPr lang="en-US" dirty="0" smtClean="0">
                <a:solidFill>
                  <a:srgbClr val="FFFF00"/>
                </a:solidFill>
              </a:rPr>
              <a:t> curve: it’s a sum of little areas </a:t>
            </a:r>
            <a:r>
              <a:rPr lang="en-US" i="1" dirty="0" smtClean="0">
                <a:solidFill>
                  <a:srgbClr val="FFFF00"/>
                </a:solidFill>
              </a:rPr>
              <a:t>F</a:t>
            </a:r>
            <a:r>
              <a:rPr lang="el-GR" dirty="0" smtClean="0">
                <a:solidFill>
                  <a:srgbClr val="FFFF00"/>
                </a:solidFill>
              </a:rPr>
              <a:t>Δ</a:t>
            </a:r>
            <a:r>
              <a:rPr lang="en-US" i="1" dirty="0" smtClean="0">
                <a:solidFill>
                  <a:srgbClr val="FFFF00"/>
                </a:solidFill>
              </a:rPr>
              <a:t>x</a:t>
            </a:r>
            <a:r>
              <a:rPr lang="en-US" dirty="0" smtClean="0">
                <a:solidFill>
                  <a:srgbClr val="FFFF00"/>
                </a:solidFill>
              </a:rPr>
              <a:t> corresponding to work for </a:t>
            </a:r>
            <a:r>
              <a:rPr lang="el-GR" dirty="0" smtClean="0">
                <a:solidFill>
                  <a:srgbClr val="FFFF00"/>
                </a:solidFill>
              </a:rPr>
              <a:t>Δ</a:t>
            </a:r>
            <a:r>
              <a:rPr lang="en-US" i="1" dirty="0" smtClean="0">
                <a:solidFill>
                  <a:srgbClr val="FFFF00"/>
                </a:solidFill>
              </a:rPr>
              <a:t>x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162424" y="4591050"/>
            <a:ext cx="4829175" cy="12954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5105400" y="1676400"/>
            <a:ext cx="3248025" cy="2533650"/>
            <a:chOff x="5181600" y="1828800"/>
            <a:chExt cx="3248025" cy="2533650"/>
          </a:xfrm>
        </p:grpSpPr>
        <p:sp>
          <p:nvSpPr>
            <p:cNvPr id="18" name="TextBox 17"/>
            <p:cNvSpPr txBox="1"/>
            <p:nvPr/>
          </p:nvSpPr>
          <p:spPr>
            <a:xfrm>
              <a:off x="6486525" y="390078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x</a:t>
              </a:r>
              <a:r>
                <a:rPr lang="en-US" sz="2400" i="1" baseline="-25000" dirty="0" smtClean="0"/>
                <a:t>0</a:t>
              </a:r>
              <a:endParaRPr lang="en-US" sz="2400" i="1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181600" y="1828800"/>
              <a:ext cx="3248025" cy="2360828"/>
              <a:chOff x="5229225" y="1987037"/>
              <a:chExt cx="3248025" cy="2360828"/>
            </a:xfrm>
          </p:grpSpPr>
          <p:sp>
            <p:nvSpPr>
              <p:cNvPr id="7" name="Right Triangle 6"/>
              <p:cNvSpPr/>
              <p:nvPr/>
            </p:nvSpPr>
            <p:spPr>
              <a:xfrm rot="5400000" flipH="1" flipV="1">
                <a:off x="5956479" y="2209800"/>
                <a:ext cx="1371600" cy="2133600"/>
              </a:xfrm>
              <a:prstGeom prst="rt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5562600" y="3962400"/>
                <a:ext cx="2895600" cy="794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10800000">
                <a:off x="5567364" y="1987037"/>
                <a:ext cx="1588" cy="1981200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0800000" flipH="1">
                <a:off x="5567363" y="2203094"/>
                <a:ext cx="2743200" cy="17526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229225" y="2209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FF0000"/>
                    </a:solidFill>
                  </a:rPr>
                  <a:t>F</a:t>
                </a:r>
                <a:endParaRPr lang="en-US" sz="2400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38862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/>
                  <a:t>0</a:t>
                </a:r>
                <a:endParaRPr lang="en-US" sz="2400" i="1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791450" y="2971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FF0000"/>
                    </a:solidFill>
                  </a:rPr>
                  <a:t>kx</a:t>
                </a:r>
                <a:r>
                  <a:rPr lang="en-US" sz="2400" i="1" baseline="-25000" dirty="0" smtClean="0">
                    <a:solidFill>
                      <a:srgbClr val="FF0000"/>
                    </a:solidFill>
                  </a:rPr>
                  <a:t>0</a:t>
                </a:r>
                <a:endParaRPr lang="en-US" sz="2400" i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5610225" y="4181475"/>
                <a:ext cx="2133600" cy="1588"/>
              </a:xfrm>
              <a:prstGeom prst="straightConnector1">
                <a:avLst/>
              </a:prstGeom>
              <a:ln w="22225">
                <a:solidFill>
                  <a:schemeClr val="bg1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rot="5400000" flipH="1" flipV="1">
                <a:off x="7115969" y="3266281"/>
                <a:ext cx="1371600" cy="158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6410325" y="3571875"/>
                <a:ext cx="762000" cy="0"/>
              </a:xfrm>
              <a:prstGeom prst="line">
                <a:avLst/>
              </a:prstGeom>
              <a:ln w="158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>
                <a:off x="6296025" y="3619500"/>
                <a:ext cx="685800" cy="0"/>
              </a:xfrm>
              <a:prstGeom prst="line">
                <a:avLst/>
              </a:prstGeom>
              <a:ln w="15875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6477000" y="28956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600" dirty="0" smtClean="0"/>
                  <a:t>Δ</a:t>
                </a:r>
                <a:r>
                  <a:rPr lang="en-US" sz="1600" i="1" dirty="0" smtClean="0"/>
                  <a:t>x</a:t>
                </a:r>
                <a:endParaRPr lang="en-US" sz="1600" i="1" dirty="0"/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 rot="5400000" flipH="1" flipV="1">
                <a:off x="6352778" y="3581797"/>
                <a:ext cx="762794" cy="1588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prstDash val="dash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/>
              <p:cNvSpPr txBox="1"/>
              <p:nvPr/>
            </p:nvSpPr>
            <p:spPr>
              <a:xfrm>
                <a:off x="6734175" y="33528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i="1" dirty="0" err="1" smtClean="0">
                    <a:solidFill>
                      <a:srgbClr val="FF0000"/>
                    </a:solidFill>
                  </a:rPr>
                  <a:t>kx</a:t>
                </a:r>
                <a:endParaRPr lang="en-US" sz="1600" i="1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What is Work and What Isn’t?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physics, </a:t>
            </a:r>
            <a:r>
              <a:rPr lang="en-US" dirty="0" smtClean="0">
                <a:solidFill>
                  <a:srgbClr val="FF0000"/>
                </a:solidFill>
              </a:rPr>
              <a:t>work has a very restricted meaning</a:t>
            </a:r>
            <a:r>
              <a:rPr lang="en-US" dirty="0">
                <a:solidFill>
                  <a:srgbClr val="FF0000"/>
                </a:solidFill>
              </a:rPr>
              <a:t>!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i="1" dirty="0" smtClean="0"/>
              <a:t>Doing homework isn’t work.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Carrying somebody a mile on a level road isn’t work…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Lifting a stick of butter three feet </a:t>
            </a:r>
            <a:r>
              <a:rPr lang="en-US" i="1" dirty="0" smtClean="0">
                <a:solidFill>
                  <a:srgbClr val="FFFF00"/>
                </a:solidFill>
              </a:rPr>
              <a:t>is</a:t>
            </a:r>
            <a:r>
              <a:rPr lang="en-US" dirty="0" smtClean="0">
                <a:solidFill>
                  <a:srgbClr val="FFFF00"/>
                </a:solidFill>
              </a:rPr>
              <a:t> work—in fact, about one unit of work.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Work is </a:t>
            </a:r>
            <a:r>
              <a:rPr lang="en-US" i="1" dirty="0" smtClean="0">
                <a:solidFill>
                  <a:srgbClr val="FFFF00"/>
                </a:solidFill>
              </a:rPr>
              <a:t>only</a:t>
            </a:r>
            <a:r>
              <a:rPr lang="en-US" dirty="0" smtClean="0">
                <a:solidFill>
                  <a:srgbClr val="FFFF00"/>
                </a:solidFill>
              </a:rPr>
              <a:t> done by a </a:t>
            </a:r>
            <a:r>
              <a:rPr lang="en-US" i="1" dirty="0" smtClean="0">
                <a:solidFill>
                  <a:srgbClr val="FFFF00"/>
                </a:solidFill>
              </a:rPr>
              <a:t>force</a:t>
            </a:r>
            <a:r>
              <a:rPr lang="en-US" dirty="0" smtClean="0">
                <a:solidFill>
                  <a:srgbClr val="FFFF00"/>
                </a:solidFill>
              </a:rPr>
              <a:t>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5257800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nd, the force </a:t>
            </a:r>
            <a:r>
              <a:rPr lang="en-US" dirty="0" smtClean="0">
                <a:solidFill>
                  <a:srgbClr val="FFFF00"/>
                </a:solidFill>
              </a:rPr>
              <a:t>has to move something!</a:t>
            </a:r>
          </a:p>
          <a:p>
            <a:r>
              <a:rPr lang="en-US" dirty="0" smtClean="0"/>
              <a:t>Suppose I lift one kilogram up one meter…</a:t>
            </a:r>
          </a:p>
          <a:p>
            <a:r>
              <a:rPr lang="en-US" dirty="0" smtClean="0"/>
              <a:t>I do it at a slow steady speed—my force just balances its weight, let’s say 10 </a:t>
            </a:r>
            <a:r>
              <a:rPr lang="en-US" dirty="0" err="1" smtClean="0"/>
              <a:t>Newtons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FF00"/>
                </a:solidFill>
              </a:rPr>
              <a:t>Definition: </a:t>
            </a:r>
            <a:r>
              <a:rPr lang="en-US" dirty="0" smtClean="0">
                <a:solidFill>
                  <a:srgbClr val="FFFF00"/>
                </a:solidFill>
              </a:rPr>
              <a:t>  </a:t>
            </a:r>
            <a:r>
              <a:rPr lang="en-US" i="1" dirty="0" smtClean="0"/>
              <a:t>if I push with 1 Newton through 1 meter, I do work 1 Joule.</a:t>
            </a:r>
          </a:p>
          <a:p>
            <a:endParaRPr lang="en-US" dirty="0"/>
          </a:p>
          <a:p>
            <a:r>
              <a:rPr lang="en-US" dirty="0" smtClean="0"/>
              <a:t>So lifting that kilogram took 10 Joules of work.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038600"/>
            <a:ext cx="7696200" cy="13716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Only motion </a:t>
            </a:r>
            <a:r>
              <a:rPr lang="en-US" i="1" dirty="0" smtClean="0">
                <a:solidFill>
                  <a:srgbClr val="FFFF00"/>
                </a:solidFill>
              </a:rPr>
              <a:t>in the direction of the force </a:t>
            </a:r>
            <a:r>
              <a:rPr lang="en-US" dirty="0" smtClean="0">
                <a:solidFill>
                  <a:srgbClr val="FFFF00"/>
                </a:solidFill>
              </a:rPr>
              <a:t>counts 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 smtClean="0"/>
              <a:t>Carrying the weight straight across the room at constant height does </a:t>
            </a:r>
            <a:r>
              <a:rPr lang="en-US" dirty="0" smtClean="0">
                <a:solidFill>
                  <a:srgbClr val="FF0000"/>
                </a:solidFill>
              </a:rPr>
              <a:t>no work </a:t>
            </a:r>
            <a:r>
              <a:rPr lang="en-US" dirty="0" smtClean="0"/>
              <a:t>on the weight.</a:t>
            </a:r>
          </a:p>
          <a:p>
            <a:r>
              <a:rPr lang="en-US" dirty="0" smtClean="0"/>
              <a:t>After all, it could have been just sliding across on ice—and the ice does no work!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What about pushing a box at constant velocity up a frictionless slope?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Pushing a box up a frictionless slope…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Suppose we push a box of mass </a:t>
            </a:r>
            <a:r>
              <a:rPr lang="en-US" i="1" dirty="0" smtClean="0"/>
              <a:t>m</a:t>
            </a:r>
            <a:r>
              <a:rPr lang="en-US" dirty="0" smtClean="0"/>
              <a:t> at a steady speed 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distance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dirty="0" smtClean="0"/>
              <a:t> up a frictionless slope of angle </a:t>
            </a:r>
            <a:r>
              <a:rPr lang="el-GR" i="1" dirty="0" smtClean="0"/>
              <a:t>α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work done is </a:t>
            </a:r>
          </a:p>
          <a:p>
            <a:pPr>
              <a:buNone/>
            </a:pPr>
            <a:r>
              <a:rPr lang="en-US" i="1" dirty="0" smtClean="0"/>
              <a:t>	FL</a:t>
            </a:r>
            <a:r>
              <a:rPr lang="en-US" dirty="0" smtClean="0"/>
              <a:t> = </a:t>
            </a:r>
            <a:r>
              <a:rPr lang="en-US" i="1" dirty="0" err="1" smtClean="0"/>
              <a:t>mgL</a:t>
            </a:r>
            <a:r>
              <a:rPr lang="en-US" dirty="0" err="1" smtClean="0"/>
              <a:t>sin</a:t>
            </a:r>
            <a:r>
              <a:rPr lang="el-GR" i="1" dirty="0" smtClean="0"/>
              <a:t>α</a:t>
            </a:r>
            <a:r>
              <a:rPr lang="en-US" dirty="0" smtClean="0"/>
              <a:t> = </a:t>
            </a:r>
            <a:r>
              <a:rPr lang="en-US" i="1" dirty="0" err="1" smtClean="0">
                <a:solidFill>
                  <a:srgbClr val="FFFF00"/>
                </a:solidFill>
              </a:rPr>
              <a:t>mgh</a:t>
            </a:r>
            <a:endParaRPr lang="en-US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i="1" dirty="0" smtClean="0"/>
              <a:t>h</a:t>
            </a:r>
            <a:r>
              <a:rPr lang="en-US" dirty="0" smtClean="0"/>
              <a:t> is the height gained.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Meanwhile, gravity is doing </a:t>
            </a:r>
            <a:r>
              <a:rPr lang="en-US" i="1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>
                <a:solidFill>
                  <a:srgbClr val="FF0000"/>
                </a:solidFill>
              </a:rPr>
              <a:t> work… its force is directed </a:t>
            </a:r>
            <a:r>
              <a:rPr lang="en-US" i="1" dirty="0" smtClean="0">
                <a:solidFill>
                  <a:srgbClr val="FF0000"/>
                </a:solidFill>
              </a:rPr>
              <a:t>opposite to the motion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5" name="Right Triangle 4"/>
          <p:cNvSpPr/>
          <p:nvPr/>
        </p:nvSpPr>
        <p:spPr>
          <a:xfrm flipH="1">
            <a:off x="5105400" y="2944968"/>
            <a:ext cx="3429000" cy="91440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760000">
            <a:off x="6577328" y="2819378"/>
            <a:ext cx="838200" cy="533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841642" y="3058731"/>
            <a:ext cx="7620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800600" y="2057400"/>
            <a:ext cx="3810000" cy="1066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8192294" y="3375079"/>
            <a:ext cx="990600" cy="158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57306" y="2197995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5959701" y="2855889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F</a:t>
            </a:r>
            <a:endParaRPr lang="en-US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8661042" y="3174642"/>
            <a:ext cx="50871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</a:t>
            </a:r>
            <a:endParaRPr lang="en-US" i="1" dirty="0"/>
          </a:p>
        </p:txBody>
      </p:sp>
      <p:grpSp>
        <p:nvGrpSpPr>
          <p:cNvPr id="34" name="Group 33"/>
          <p:cNvGrpSpPr/>
          <p:nvPr/>
        </p:nvGrpSpPr>
        <p:grpSpPr>
          <a:xfrm>
            <a:off x="5654901" y="3058731"/>
            <a:ext cx="1920027" cy="2348527"/>
            <a:chOff x="5675289" y="3137873"/>
            <a:chExt cx="1920027" cy="2348527"/>
          </a:xfrm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5842974" y="4305300"/>
              <a:ext cx="2348527" cy="13673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6274158" y="3148884"/>
              <a:ext cx="762000" cy="228600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6200000" flipH="1">
              <a:off x="5676900" y="4076700"/>
              <a:ext cx="1981200" cy="685800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397578" y="3154254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/>
                <a:t>mg</a:t>
              </a:r>
              <a:r>
                <a:rPr lang="en-US" dirty="0" err="1" smtClean="0"/>
                <a:t>sin</a:t>
              </a:r>
              <a:r>
                <a:rPr lang="el-GR" i="1" dirty="0" smtClean="0"/>
                <a:t>α</a:t>
              </a:r>
              <a:endParaRPr lang="en-US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85716" y="3999963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mg</a:t>
              </a:r>
              <a:endParaRPr lang="en-US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75289" y="4012842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/>
                <a:t>mg</a:t>
              </a:r>
              <a:r>
                <a:rPr lang="en-US" dirty="0" err="1" smtClean="0"/>
                <a:t>cos</a:t>
              </a:r>
              <a:r>
                <a:rPr lang="el-GR" i="1" dirty="0" smtClean="0"/>
                <a:t>α</a:t>
              </a:r>
              <a:endParaRPr lang="en-US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…and letting it slide back down.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4958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Letting the box go at the top, the force of gravity along the slope, </a:t>
            </a:r>
            <a:r>
              <a:rPr lang="en-US" i="1" dirty="0" err="1" smtClean="0"/>
              <a:t>mgL</a:t>
            </a:r>
            <a:r>
              <a:rPr lang="en-US" dirty="0" err="1" smtClean="0"/>
              <a:t>sin</a:t>
            </a:r>
            <a:r>
              <a:rPr lang="el-GR" i="1" dirty="0" smtClean="0"/>
              <a:t>α</a:t>
            </a:r>
            <a:r>
              <a:rPr lang="en-US" i="1" dirty="0" smtClean="0"/>
              <a:t>, </a:t>
            </a:r>
            <a:r>
              <a:rPr lang="en-US" dirty="0" smtClean="0"/>
              <a:t>will do </a:t>
            </a:r>
            <a:r>
              <a:rPr lang="en-US" dirty="0" smtClean="0">
                <a:solidFill>
                  <a:srgbClr val="FFFF00"/>
                </a:solidFill>
              </a:rPr>
              <a:t>exactly</a:t>
            </a:r>
            <a:r>
              <a:rPr lang="en-US" dirty="0" smtClean="0"/>
              <a:t> as much work on the box on the way down as we did pushing it up.</a:t>
            </a:r>
          </a:p>
          <a:p>
            <a:r>
              <a:rPr lang="en-US" dirty="0" smtClean="0"/>
              <a:t>Evidently, the work we did raising the box was </a:t>
            </a:r>
            <a:r>
              <a:rPr lang="en-US" i="1" dirty="0" smtClean="0"/>
              <a:t>stored</a:t>
            </a:r>
            <a:r>
              <a:rPr lang="en-US" dirty="0" smtClean="0"/>
              <a:t> by gravity.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This “stored work” is called </a:t>
            </a:r>
            <a:r>
              <a:rPr lang="en-US" b="1" dirty="0" smtClean="0">
                <a:solidFill>
                  <a:srgbClr val="FFFF00"/>
                </a:solidFill>
              </a:rPr>
              <a:t>potential energy </a:t>
            </a:r>
            <a:r>
              <a:rPr lang="en-US" dirty="0" smtClean="0">
                <a:solidFill>
                  <a:srgbClr val="FFFF00"/>
                </a:solidFill>
              </a:rPr>
              <a:t>and is written  </a:t>
            </a:r>
            <a:r>
              <a:rPr lang="en-US" sz="2600" i="1" dirty="0" smtClean="0">
                <a:solidFill>
                  <a:srgbClr val="FFFF00"/>
                </a:solidFill>
              </a:rPr>
              <a:t>U</a:t>
            </a:r>
            <a:r>
              <a:rPr lang="en-US" sz="2600" dirty="0" smtClean="0">
                <a:solidFill>
                  <a:srgbClr val="FFFF00"/>
                </a:solidFill>
              </a:rPr>
              <a:t> = </a:t>
            </a:r>
            <a:r>
              <a:rPr lang="en-US" sz="2600" i="1" dirty="0" err="1" smtClean="0">
                <a:solidFill>
                  <a:srgbClr val="FFFF00"/>
                </a:solidFill>
              </a:rPr>
              <a:t>mgh</a:t>
            </a:r>
            <a:endParaRPr lang="en-US" sz="2600" i="1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5" name="Right Triangle 4"/>
          <p:cNvSpPr/>
          <p:nvPr/>
        </p:nvSpPr>
        <p:spPr>
          <a:xfrm flipH="1">
            <a:off x="5105400" y="2944968"/>
            <a:ext cx="3429000" cy="91440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760000">
            <a:off x="6577328" y="2819378"/>
            <a:ext cx="838200" cy="533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800600" y="2057400"/>
            <a:ext cx="3810000" cy="1066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8192294" y="3375079"/>
            <a:ext cx="990600" cy="158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57306" y="2197995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8661042" y="3174642"/>
            <a:ext cx="50871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</a:t>
            </a:r>
            <a:endParaRPr lang="en-US" i="1" dirty="0"/>
          </a:p>
        </p:txBody>
      </p:sp>
      <p:grpSp>
        <p:nvGrpSpPr>
          <p:cNvPr id="7" name="Group 33"/>
          <p:cNvGrpSpPr/>
          <p:nvPr/>
        </p:nvGrpSpPr>
        <p:grpSpPr>
          <a:xfrm>
            <a:off x="5654901" y="3058731"/>
            <a:ext cx="1920027" cy="2348527"/>
            <a:chOff x="5675289" y="3137873"/>
            <a:chExt cx="1920027" cy="2348527"/>
          </a:xfrm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5842974" y="4305300"/>
              <a:ext cx="2348527" cy="13673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6274158" y="3148884"/>
              <a:ext cx="762000" cy="228600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6200000" flipH="1">
              <a:off x="5676900" y="4076700"/>
              <a:ext cx="1981200" cy="685800"/>
            </a:xfrm>
            <a:prstGeom prst="straightConnector1">
              <a:avLst/>
            </a:prstGeom>
            <a:ln w="22225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397578" y="3154254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/>
                <a:t>mg</a:t>
              </a:r>
              <a:r>
                <a:rPr lang="en-US" dirty="0" err="1" smtClean="0"/>
                <a:t>sin</a:t>
              </a:r>
              <a:r>
                <a:rPr lang="el-GR" i="1" dirty="0" smtClean="0"/>
                <a:t>α</a:t>
              </a:r>
              <a:endParaRPr lang="en-US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85716" y="3999963"/>
              <a:ext cx="609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mg</a:t>
              </a:r>
              <a:endParaRPr lang="en-US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75289" y="4012842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/>
                <a:t>mg</a:t>
              </a:r>
              <a:r>
                <a:rPr lang="en-US" dirty="0" err="1" smtClean="0"/>
                <a:t>cos</a:t>
              </a:r>
              <a:r>
                <a:rPr lang="el-GR" i="1" dirty="0" smtClean="0"/>
                <a:t>α</a:t>
              </a:r>
              <a:endParaRPr lang="en-US" i="1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752600" y="6108700"/>
            <a:ext cx="11430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</a:rPr>
              <a:t>Energy</a:t>
            </a:r>
            <a:r>
              <a:rPr lang="en-US" dirty="0" smtClean="0">
                <a:solidFill>
                  <a:srgbClr val="FFFF00"/>
                </a:solidFill>
              </a:rPr>
              <a:t> is the Ability to </a:t>
            </a:r>
            <a:r>
              <a:rPr lang="en-US" dirty="0">
                <a:solidFill>
                  <a:srgbClr val="FFFF00"/>
                </a:solidFill>
              </a:rPr>
              <a:t>D</a:t>
            </a:r>
            <a:r>
              <a:rPr lang="en-US" dirty="0" smtClean="0">
                <a:solidFill>
                  <a:srgbClr val="FFFF00"/>
                </a:solidFill>
              </a:rPr>
              <a:t>o Work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established that pushing the box up a frictionless slope against gravity stores—in gravity—the ability to do work on the box on its way back down.</a:t>
            </a:r>
          </a:p>
          <a:p>
            <a:r>
              <a:rPr lang="en-US" dirty="0" smtClean="0"/>
              <a:t>This “stored work” is called </a:t>
            </a:r>
            <a:r>
              <a:rPr lang="en-US" dirty="0" smtClean="0">
                <a:solidFill>
                  <a:srgbClr val="FFFF00"/>
                </a:solidFill>
              </a:rPr>
              <a:t>potential energy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Notice it </a:t>
            </a:r>
            <a:r>
              <a:rPr lang="en-US" dirty="0" smtClean="0">
                <a:solidFill>
                  <a:srgbClr val="FFFF00"/>
                </a:solidFill>
              </a:rPr>
              <a:t>depends</a:t>
            </a:r>
            <a:r>
              <a:rPr lang="en-US" dirty="0" smtClean="0"/>
              <a:t> </a:t>
            </a:r>
            <a:r>
              <a:rPr lang="en-US" i="1" dirty="0" smtClean="0"/>
              <a:t>not</a:t>
            </a:r>
            <a:r>
              <a:rPr lang="en-US" dirty="0" smtClean="0"/>
              <a:t> on the slope, but </a:t>
            </a:r>
            <a:r>
              <a:rPr lang="en-US" dirty="0" smtClean="0">
                <a:solidFill>
                  <a:srgbClr val="FFFF00"/>
                </a:solidFill>
              </a:rPr>
              <a:t>only on the </a:t>
            </a:r>
            <a:r>
              <a:rPr lang="en-US" u="sng" dirty="0" smtClean="0">
                <a:solidFill>
                  <a:srgbClr val="FFFF00"/>
                </a:solidFill>
              </a:rPr>
              <a:t>net height gained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28999" y="5562600"/>
          <a:ext cx="2322871" cy="685800"/>
        </p:xfrm>
        <a:graphic>
          <a:graphicData uri="http://schemas.openxmlformats.org/presentationml/2006/ole">
            <p:oleObj spid="_x0000_s3073" name="Equation" r:id="rId4" imgW="1333440" imgH="39348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276600" y="5384442"/>
            <a:ext cx="2667000" cy="1066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What if you push the box </a:t>
            </a:r>
            <a:r>
              <a:rPr lang="en-US" i="1" dirty="0" smtClean="0">
                <a:solidFill>
                  <a:srgbClr val="FFFF00"/>
                </a:solidFill>
              </a:rPr>
              <a:t>horizontally</a:t>
            </a:r>
            <a:r>
              <a:rPr lang="en-US" dirty="0" smtClean="0">
                <a:solidFill>
                  <a:srgbClr val="FFFF00"/>
                </a:solidFill>
              </a:rPr>
              <a:t>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box only moves up the slope, so </a:t>
            </a:r>
            <a:r>
              <a:rPr lang="en-US" dirty="0" smtClean="0">
                <a:solidFill>
                  <a:srgbClr val="FFFF00"/>
                </a:solidFill>
              </a:rPr>
              <a:t>only the component of force in that direction does any work.</a:t>
            </a:r>
          </a:p>
          <a:p>
            <a:r>
              <a:rPr lang="en-US" dirty="0" smtClean="0"/>
              <a:t>If the box moves a small distance </a:t>
            </a:r>
            <a:r>
              <a:rPr lang="en-US" i="1" dirty="0" err="1" smtClean="0"/>
              <a:t>ds</a:t>
            </a:r>
            <a:r>
              <a:rPr lang="en-US" dirty="0" smtClean="0"/>
              <a:t>, the work done</a:t>
            </a:r>
          </a:p>
          <a:p>
            <a:r>
              <a:rPr lang="en-US" i="1" dirty="0" smtClean="0">
                <a:solidFill>
                  <a:srgbClr val="FFFF00"/>
                </a:solidFill>
              </a:rPr>
              <a:t>    </a:t>
            </a:r>
            <a:r>
              <a:rPr lang="en-US" i="1" dirty="0" err="1" smtClean="0">
                <a:solidFill>
                  <a:srgbClr val="FFFF00"/>
                </a:solidFill>
              </a:rPr>
              <a:t>dW</a:t>
            </a:r>
            <a:r>
              <a:rPr lang="en-US" dirty="0" smtClean="0">
                <a:solidFill>
                  <a:srgbClr val="FFFF00"/>
                </a:solidFill>
              </a:rPr>
              <a:t> = (</a:t>
            </a:r>
            <a:r>
              <a:rPr lang="en-US" i="1" dirty="0" err="1" smtClean="0">
                <a:solidFill>
                  <a:srgbClr val="FFFF00"/>
                </a:solidFill>
              </a:rPr>
              <a:t>F</a:t>
            </a:r>
            <a:r>
              <a:rPr lang="en-US" dirty="0" err="1" smtClean="0">
                <a:solidFill>
                  <a:srgbClr val="FFFF00"/>
                </a:solidFill>
              </a:rPr>
              <a:t>cos</a:t>
            </a:r>
            <a:r>
              <a:rPr lang="el-GR" i="1" dirty="0" smtClean="0">
                <a:solidFill>
                  <a:srgbClr val="FFFF00"/>
                </a:solidFill>
              </a:rPr>
              <a:t>α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r>
              <a:rPr lang="en-US" i="1" dirty="0" err="1" smtClean="0">
                <a:solidFill>
                  <a:srgbClr val="FFFF00"/>
                </a:solidFill>
              </a:rPr>
              <a:t>ds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This vector combination comes up a lot: we give it a special name…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5" name="Right Triangle 4"/>
          <p:cNvSpPr/>
          <p:nvPr/>
        </p:nvSpPr>
        <p:spPr>
          <a:xfrm flipH="1">
            <a:off x="5105400" y="2944968"/>
            <a:ext cx="3429000" cy="91440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760000">
            <a:off x="7278155" y="2645631"/>
            <a:ext cx="838200" cy="5334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8192294" y="3375079"/>
            <a:ext cx="990600" cy="158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661042" y="3174642"/>
            <a:ext cx="508716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</a:t>
            </a:r>
            <a:endParaRPr lang="en-US" i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940121" y="3006420"/>
            <a:ext cx="2348527" cy="13673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4724260" y="3276740"/>
            <a:ext cx="611748" cy="154268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181600" y="3071610"/>
            <a:ext cx="2030848" cy="585990"/>
          </a:xfrm>
          <a:prstGeom prst="straightConnector1">
            <a:avLst/>
          </a:prstGeom>
          <a:ln w="2222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20580000">
            <a:off x="5371795" y="3119186"/>
            <a:ext cx="86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F</a:t>
            </a:r>
            <a:r>
              <a:rPr lang="en-US" dirty="0" err="1" smtClean="0"/>
              <a:t>cos</a:t>
            </a:r>
            <a:r>
              <a:rPr lang="el-GR" i="1" dirty="0" smtClean="0"/>
              <a:t>α</a:t>
            </a:r>
            <a:endParaRPr lang="en-US" i="1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890260" y="2590800"/>
          <a:ext cx="281940" cy="352425"/>
        </p:xfrm>
        <a:graphic>
          <a:graphicData uri="http://schemas.openxmlformats.org/presentationml/2006/ole">
            <p:oleObj spid="_x0000_s1026" name="Equation" r:id="rId4" imgW="304560" imgH="380880" progId="Equation.DSMT4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250113" y="2162175"/>
          <a:ext cx="352425" cy="284163"/>
        </p:xfrm>
        <a:graphic>
          <a:graphicData uri="http://schemas.openxmlformats.org/presentationml/2006/ole">
            <p:oleObj spid="_x0000_s1027" name="Equation" r:id="rId5" imgW="393480" imgH="317160" progId="Equation.DSMT4">
              <p:embed/>
            </p:oleObj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480000" flipV="1">
            <a:off x="7382648" y="2464171"/>
            <a:ext cx="381000" cy="1524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086637" y="5982237"/>
          <a:ext cx="1714500" cy="393700"/>
        </p:xfrm>
        <a:graphic>
          <a:graphicData uri="http://schemas.openxmlformats.org/presentationml/2006/ole">
            <p:oleObj spid="_x0000_s1029" name="Equation" r:id="rId6" imgW="171432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3152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The Vector Dot Product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dot product </a:t>
            </a:r>
            <a:r>
              <a:rPr lang="en-US" dirty="0" smtClean="0"/>
              <a:t>of two vectors is defined by: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i="1" dirty="0" smtClean="0">
                <a:solidFill>
                  <a:srgbClr val="FFFF00"/>
                </a:solidFill>
              </a:rPr>
              <a:t>A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FFFF00"/>
                </a:solidFill>
              </a:rPr>
              <a:t>B</a:t>
            </a:r>
            <a:r>
              <a:rPr lang="en-US" dirty="0" smtClean="0"/>
              <a:t> are the lengths of the vectors, and </a:t>
            </a:r>
          </a:p>
          <a:p>
            <a:pPr>
              <a:buNone/>
            </a:pPr>
            <a:r>
              <a:rPr lang="en-US" dirty="0" smtClean="0"/>
              <a:t>	   is the angle between them.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Alternately:</a:t>
            </a:r>
            <a:r>
              <a:rPr lang="en-US" dirty="0" smtClean="0"/>
              <a:t>  The dot product is the length of     multiplied by the </a:t>
            </a:r>
            <a:r>
              <a:rPr lang="en-US" dirty="0" smtClean="0">
                <a:solidFill>
                  <a:srgbClr val="FFFF00"/>
                </a:solidFill>
              </a:rPr>
              <a:t>length of the component of      in the direction of</a:t>
            </a:r>
            <a:r>
              <a:rPr lang="en-US" dirty="0" smtClean="0"/>
              <a:t>    . </a:t>
            </a:r>
          </a:p>
          <a:p>
            <a:r>
              <a:rPr lang="en-US" dirty="0" smtClean="0"/>
              <a:t>From this </a:t>
            </a:r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rgbClr val="FFFF00"/>
                </a:solidFill>
              </a:rPr>
              <a:t>perpendicular</a:t>
            </a:r>
            <a:r>
              <a:rPr lang="en-US" dirty="0" smtClean="0"/>
              <a:t>,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39648" y="355242"/>
          <a:ext cx="1194619" cy="685800"/>
        </p:xfrm>
        <a:graphic>
          <a:graphicData uri="http://schemas.openxmlformats.org/presentationml/2006/ole">
            <p:oleObj spid="_x0000_s29698" name="Equation" r:id="rId4" imgW="685800" imgH="3934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29000" y="2286000"/>
          <a:ext cx="2260600" cy="406400"/>
        </p:xfrm>
        <a:graphic>
          <a:graphicData uri="http://schemas.openxmlformats.org/presentationml/2006/ole">
            <p:oleObj spid="_x0000_s29699" name="Equation" r:id="rId5" imgW="2260440" imgH="4060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38200" y="3505200"/>
          <a:ext cx="228600" cy="317500"/>
        </p:xfrm>
        <a:graphic>
          <a:graphicData uri="http://schemas.openxmlformats.org/presentationml/2006/ole">
            <p:oleObj spid="_x0000_s29700" name="Equation" r:id="rId6" imgW="228600" imgH="3171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267163" y="3988158"/>
          <a:ext cx="279400" cy="393700"/>
        </p:xfrm>
        <a:graphic>
          <a:graphicData uri="http://schemas.openxmlformats.org/presentationml/2006/ole">
            <p:oleObj spid="_x0000_s29701" name="Equation" r:id="rId7" imgW="279360" imgH="393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432084" y="4509753"/>
          <a:ext cx="279400" cy="381000"/>
        </p:xfrm>
        <a:graphic>
          <a:graphicData uri="http://schemas.openxmlformats.org/presentationml/2006/ole">
            <p:oleObj spid="_x0000_s29702" name="Equation" r:id="rId8" imgW="279360" imgH="3808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11600" y="4964805"/>
          <a:ext cx="279400" cy="393700"/>
        </p:xfrm>
        <a:graphic>
          <a:graphicData uri="http://schemas.openxmlformats.org/presentationml/2006/ole">
            <p:oleObj spid="_x0000_s29703" name="Equation" r:id="rId9" imgW="279360" imgH="39348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27300" y="5524500"/>
          <a:ext cx="3594100" cy="609600"/>
        </p:xfrm>
        <a:graphic>
          <a:graphicData uri="http://schemas.openxmlformats.org/presentationml/2006/ole">
            <p:oleObj spid="_x0000_s29704" name="Equation" r:id="rId10" imgW="3593880" imgH="60948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248400" y="6172200"/>
          <a:ext cx="1295400" cy="406400"/>
        </p:xfrm>
        <a:graphic>
          <a:graphicData uri="http://schemas.openxmlformats.org/presentationml/2006/ole">
            <p:oleObj spid="_x0000_s29705" name="Equation" r:id="rId11" imgW="129528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2876</TotalTime>
  <Words>757</Words>
  <Application>Microsoft Office PowerPoint</Application>
  <PresentationFormat>On-screen Show (4:3)</PresentationFormat>
  <Paragraphs>136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Work and Energy</vt:lpstr>
      <vt:lpstr>What is Work and What Isn’t?</vt:lpstr>
      <vt:lpstr>Work is only done by a force…</vt:lpstr>
      <vt:lpstr>Only motion in the direction of the force counts …</vt:lpstr>
      <vt:lpstr>Pushing a box up a frictionless slope…</vt:lpstr>
      <vt:lpstr>…and letting it slide back down.</vt:lpstr>
      <vt:lpstr>Energy is the Ability to Do Work</vt:lpstr>
      <vt:lpstr>What if you push the box horizontally?</vt:lpstr>
      <vt:lpstr>The Vector Dot Product </vt:lpstr>
      <vt:lpstr>Dot Product in Components</vt:lpstr>
      <vt:lpstr>Positive and Negative Work</vt:lpstr>
      <vt:lpstr>Work done by any Force along any Path</vt:lpstr>
      <vt:lpstr>Force of a Stretched Spring</vt:lpstr>
      <vt:lpstr>Work done in Stretching a Spring</vt:lpstr>
      <vt:lpstr>Total Work as Area Under Curve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and Energy</dc:title>
  <dc:creator>Michael</dc:creator>
  <cp:lastModifiedBy>Michael Fowler</cp:lastModifiedBy>
  <cp:revision>39</cp:revision>
  <dcterms:created xsi:type="dcterms:W3CDTF">2010-02-14T11:29:26Z</dcterms:created>
  <dcterms:modified xsi:type="dcterms:W3CDTF">2010-06-17T19:34:27Z</dcterms:modified>
</cp:coreProperties>
</file>