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3" r:id="rId27"/>
    <p:sldId id="281" r:id="rId28"/>
    <p:sldId id="282"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FF42C9-1FC9-4101-B050-2E2D073410A0}" type="datetimeFigureOut">
              <a:rPr lang="en-US" smtClean="0"/>
              <a:pPr/>
              <a:t>6/17/2010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E15283-495C-4BDE-93A0-87B0466D587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27</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28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23BAACA-D8F7-42CB-8D0A-27F434846F96}"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D88992-043C-4E4C-BB16-33313274D7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3BAACA-D8F7-42CB-8D0A-27F434846F96}"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D88992-043C-4E4C-BB16-33313274D7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3BAACA-D8F7-42CB-8D0A-27F434846F96}"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D88992-043C-4E4C-BB16-33313274D7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3BAACA-D8F7-42CB-8D0A-27F434846F96}"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D88992-043C-4E4C-BB16-33313274D7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3BAACA-D8F7-42CB-8D0A-27F434846F96}"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D88992-043C-4E4C-BB16-33313274D7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23BAACA-D8F7-42CB-8D0A-27F434846F96}" type="datetimeFigureOut">
              <a:rPr lang="en-US" smtClean="0"/>
              <a:pPr/>
              <a:t>6/17/2010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D88992-043C-4E4C-BB16-33313274D7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23BAACA-D8F7-42CB-8D0A-27F434846F96}" type="datetimeFigureOut">
              <a:rPr lang="en-US" smtClean="0"/>
              <a:pPr/>
              <a:t>6/17/2010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D88992-043C-4E4C-BB16-33313274D7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23BAACA-D8F7-42CB-8D0A-27F434846F96}" type="datetimeFigureOut">
              <a:rPr lang="en-US" smtClean="0"/>
              <a:pPr/>
              <a:t>6/17/2010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D88992-043C-4E4C-BB16-33313274D7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3BAACA-D8F7-42CB-8D0A-27F434846F96}" type="datetimeFigureOut">
              <a:rPr lang="en-US" smtClean="0"/>
              <a:pPr/>
              <a:t>6/17/2010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D88992-043C-4E4C-BB16-33313274D7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3BAACA-D8F7-42CB-8D0A-27F434846F96}" type="datetimeFigureOut">
              <a:rPr lang="en-US" smtClean="0"/>
              <a:pPr/>
              <a:t>6/17/2010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D88992-043C-4E4C-BB16-33313274D7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3BAACA-D8F7-42CB-8D0A-27F434846F96}" type="datetimeFigureOut">
              <a:rPr lang="en-US" smtClean="0"/>
              <a:pPr/>
              <a:t>6/17/2010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D88992-043C-4E4C-BB16-33313274D7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3BAACA-D8F7-42CB-8D0A-27F434846F96}" type="datetimeFigureOut">
              <a:rPr lang="en-US" smtClean="0"/>
              <a:pPr/>
              <a:t>6/17/2010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D88992-043C-4E4C-BB16-33313274D767}"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3.bin"/></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4.xml"/><Relationship Id="rId5" Type="http://schemas.openxmlformats.org/officeDocument/2006/relationships/hyperlink" Target="http://www.youtube.com/watch?v=vWlCm0X0QC0" TargetMode="External"/><Relationship Id="rId4" Type="http://schemas.openxmlformats.org/officeDocument/2006/relationships/hyperlink" Target="http://www.youtube.com/watch?v=EE9TMwXnx-s&amp;NR=1"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oleObject" Target="../embeddings/oleObject5.bin"/><Relationship Id="rId4" Type="http://schemas.openxmlformats.org/officeDocument/2006/relationships/oleObject" Target="../embeddings/oleObject4.bin"/></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4.xml"/><Relationship Id="rId4" Type="http://schemas.openxmlformats.org/officeDocument/2006/relationships/hyperlink" Target="http://geology.com/nasa/nasa-universe-pictures.shtml" TargetMode="Externa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4.xml"/><Relationship Id="rId1" Type="http://schemas.openxmlformats.org/officeDocument/2006/relationships/vmlDrawing" Target="../drawings/vmlDrawing4.vml"/><Relationship Id="rId6" Type="http://schemas.openxmlformats.org/officeDocument/2006/relationships/oleObject" Target="../embeddings/oleObject8.bin"/><Relationship Id="rId5" Type="http://schemas.openxmlformats.org/officeDocument/2006/relationships/oleObject" Target="../embeddings/oleObject7.bin"/><Relationship Id="rId4" Type="http://schemas.openxmlformats.org/officeDocument/2006/relationships/oleObject" Target="../embeddings/oleObject6.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hyperlink" Target="http://galileoandeinstein.physics.virginia.edu/more_stuff/flashlets/kepler6.htm" TargetMode="External"/><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oleObject" Target="../embeddings/oleObject10.bin"/><Relationship Id="rId4" Type="http://schemas.openxmlformats.org/officeDocument/2006/relationships/oleObject" Target="../embeddings/oleObject9.bin"/></Relationships>
</file>

<file path=ppt/slides/_rels/slide24.xml.rels><?xml version="1.0" encoding="UTF-8" standalone="yes"?>
<Relationships xmlns="http://schemas.openxmlformats.org/package/2006/relationships"><Relationship Id="rId3" Type="http://schemas.openxmlformats.org/officeDocument/2006/relationships/hyperlink" Target="http://galileoandeinstein.physics.virginia.edu/more_stuff/flashlets/ShootMars22.swf" TargetMode="External"/><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hyperlink" Target="http://galileoandeinstein.physics.virginia.edu/more_stuff/flashlets/Slingshot.htm"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galileoandeinstein.physics.virginia.edu/tns61.htm"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Gravitation</a:t>
            </a:r>
            <a:endParaRPr lang="en-US" dirty="0"/>
          </a:p>
        </p:txBody>
      </p:sp>
      <p:sp>
        <p:nvSpPr>
          <p:cNvPr id="3" name="Subtitle 2"/>
          <p:cNvSpPr>
            <a:spLocks noGrp="1"/>
          </p:cNvSpPr>
          <p:nvPr>
            <p:ph type="subTitle" idx="1"/>
          </p:nvPr>
        </p:nvSpPr>
        <p:spPr/>
        <p:txBody>
          <a:bodyPr/>
          <a:lstStyle/>
          <a:p>
            <a:r>
              <a:rPr lang="en-US" dirty="0" smtClean="0"/>
              <a:t>Physics 1425 Lecture 11</a:t>
            </a:r>
            <a:endParaRPr lang="en-US" dirty="0"/>
          </a:p>
        </p:txBody>
      </p:sp>
      <p:sp>
        <p:nvSpPr>
          <p:cNvPr id="5" name="TextBox 4"/>
          <p:cNvSpPr txBox="1"/>
          <p:nvPr/>
        </p:nvSpPr>
        <p:spPr>
          <a:xfrm>
            <a:off x="433320" y="6321623"/>
            <a:ext cx="2514600" cy="307777"/>
          </a:xfrm>
          <a:prstGeom prst="rect">
            <a:avLst/>
          </a:prstGeom>
          <a:noFill/>
        </p:spPr>
        <p:txBody>
          <a:bodyPr wrap="square" rtlCol="0">
            <a:spAutoFit/>
          </a:bodyPr>
          <a:lstStyle/>
          <a:p>
            <a:r>
              <a:rPr lang="en-US" sz="1400" dirty="0" smtClean="0">
                <a:solidFill>
                  <a:srgbClr val="FF0000"/>
                </a:solidFill>
              </a:rPr>
              <a:t>Michael Fowler, UVa </a:t>
            </a:r>
            <a:endParaRPr lang="en-US" sz="1400"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Clicker Answer</a:t>
            </a:r>
            <a:endParaRPr lang="en-US" dirty="0">
              <a:solidFill>
                <a:srgbClr val="FFFF00"/>
              </a:solidFill>
            </a:endParaRPr>
          </a:p>
        </p:txBody>
      </p:sp>
      <p:sp>
        <p:nvSpPr>
          <p:cNvPr id="3" name="Content Placeholder 2"/>
          <p:cNvSpPr>
            <a:spLocks noGrp="1"/>
          </p:cNvSpPr>
          <p:nvPr>
            <p:ph idx="1"/>
          </p:nvPr>
        </p:nvSpPr>
        <p:spPr>
          <a:xfrm>
            <a:off x="457200" y="1981200"/>
            <a:ext cx="8229600" cy="4525963"/>
          </a:xfrm>
        </p:spPr>
        <p:txBody>
          <a:bodyPr/>
          <a:lstStyle/>
          <a:p>
            <a:r>
              <a:rPr lang="en-US" dirty="0" smtClean="0"/>
              <a:t>You </a:t>
            </a:r>
            <a:r>
              <a:rPr lang="en-US" i="1" dirty="0" smtClean="0"/>
              <a:t>do</a:t>
            </a:r>
            <a:r>
              <a:rPr lang="en-US" dirty="0" smtClean="0"/>
              <a:t> need further information!</a:t>
            </a:r>
          </a:p>
          <a:p>
            <a:r>
              <a:rPr lang="en-US" dirty="0" smtClean="0"/>
              <a:t>Using                                  will give you </a:t>
            </a:r>
            <a:r>
              <a:rPr lang="en-US" i="1" dirty="0" err="1" smtClean="0"/>
              <a:t>GM</a:t>
            </a:r>
            <a:r>
              <a:rPr lang="en-US" baseline="-25000" dirty="0" err="1" smtClean="0"/>
              <a:t>earth</a:t>
            </a:r>
            <a:r>
              <a:rPr lang="en-US" dirty="0" smtClean="0"/>
              <a:t> , but you </a:t>
            </a:r>
            <a:r>
              <a:rPr lang="en-US" dirty="0" smtClean="0">
                <a:solidFill>
                  <a:srgbClr val="FFFF00"/>
                </a:solidFill>
              </a:rPr>
              <a:t>don’t know the mass of the Earth!</a:t>
            </a:r>
          </a:p>
          <a:p>
            <a:pPr>
              <a:buNone/>
            </a:pPr>
            <a:endParaRPr lang="en-US" dirty="0" smtClean="0">
              <a:solidFill>
                <a:srgbClr val="FFFF00"/>
              </a:solidFill>
            </a:endParaRPr>
          </a:p>
          <a:p>
            <a:r>
              <a:rPr lang="en-US" dirty="0" smtClean="0"/>
              <a:t>The </a:t>
            </a:r>
            <a:r>
              <a:rPr lang="en-US" i="1" dirty="0" smtClean="0"/>
              <a:t>only</a:t>
            </a:r>
            <a:r>
              <a:rPr lang="en-US" dirty="0" smtClean="0"/>
              <a:t> way to determine </a:t>
            </a:r>
            <a:r>
              <a:rPr lang="en-US" i="1" dirty="0" smtClean="0"/>
              <a:t>G</a:t>
            </a:r>
            <a:r>
              <a:rPr lang="en-US" dirty="0" smtClean="0"/>
              <a:t> is to measure the attractive force between two </a:t>
            </a:r>
            <a:r>
              <a:rPr lang="en-US" i="1" dirty="0" smtClean="0"/>
              <a:t>known</a:t>
            </a:r>
            <a:r>
              <a:rPr lang="en-US" dirty="0" smtClean="0"/>
              <a:t> masses.</a:t>
            </a:r>
            <a:endParaRPr lang="en-US" dirty="0"/>
          </a:p>
        </p:txBody>
      </p:sp>
      <p:graphicFrame>
        <p:nvGraphicFramePr>
          <p:cNvPr id="4" name="Object 3"/>
          <p:cNvGraphicFramePr>
            <a:graphicFrameLocks noChangeAspect="1"/>
          </p:cNvGraphicFramePr>
          <p:nvPr/>
        </p:nvGraphicFramePr>
        <p:xfrm>
          <a:off x="2030103" y="2631744"/>
          <a:ext cx="2768401" cy="492456"/>
        </p:xfrm>
        <a:graphic>
          <a:graphicData uri="http://schemas.openxmlformats.org/presentationml/2006/ole">
            <p:oleObj spid="_x0000_s3074" name="Equation" r:id="rId4" imgW="2641320" imgH="469800" progId="Equation.DSMT4">
              <p:embed/>
            </p:oleObj>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Measuring </a:t>
            </a:r>
            <a:r>
              <a:rPr lang="en-US" i="1" dirty="0" smtClean="0">
                <a:solidFill>
                  <a:srgbClr val="FFFF00"/>
                </a:solidFill>
              </a:rPr>
              <a:t>G</a:t>
            </a:r>
            <a:endParaRPr lang="en-US" i="1" dirty="0">
              <a:solidFill>
                <a:srgbClr val="FFFF00"/>
              </a:solidFill>
            </a:endParaRPr>
          </a:p>
        </p:txBody>
      </p:sp>
      <p:sp>
        <p:nvSpPr>
          <p:cNvPr id="3" name="Content Placeholder 2"/>
          <p:cNvSpPr>
            <a:spLocks noGrp="1"/>
          </p:cNvSpPr>
          <p:nvPr>
            <p:ph sz="half" idx="1"/>
          </p:nvPr>
        </p:nvSpPr>
        <p:spPr>
          <a:xfrm>
            <a:off x="152400" y="1600200"/>
            <a:ext cx="3886200" cy="5029200"/>
          </a:xfrm>
        </p:spPr>
        <p:txBody>
          <a:bodyPr>
            <a:normAutofit lnSpcReduction="10000"/>
          </a:bodyPr>
          <a:lstStyle/>
          <a:p>
            <a:r>
              <a:rPr lang="en-US" dirty="0" smtClean="0"/>
              <a:t>G was first measured in </a:t>
            </a:r>
            <a:r>
              <a:rPr lang="en-US" dirty="0" smtClean="0">
                <a:solidFill>
                  <a:srgbClr val="FFFF00"/>
                </a:solidFill>
              </a:rPr>
              <a:t>1798</a:t>
            </a:r>
            <a:r>
              <a:rPr lang="en-US" dirty="0" smtClean="0"/>
              <a:t> by a wealthy English aristocrat, </a:t>
            </a:r>
            <a:r>
              <a:rPr lang="en-US" dirty="0" smtClean="0">
                <a:solidFill>
                  <a:srgbClr val="FFFF00"/>
                </a:solidFill>
              </a:rPr>
              <a:t>Cavendish</a:t>
            </a:r>
            <a:r>
              <a:rPr lang="en-US" dirty="0" smtClean="0"/>
              <a:t>.  It was a very expensive experiment—the apparatus is ten feet high, in its own constructed room. He measured  a                </a:t>
            </a:r>
            <a:r>
              <a:rPr lang="en-US" b="1" dirty="0" smtClean="0">
                <a:solidFill>
                  <a:srgbClr val="FFFF00"/>
                </a:solidFill>
              </a:rPr>
              <a:t>10</a:t>
            </a:r>
            <a:r>
              <a:rPr lang="en-US" b="1" baseline="30000" dirty="0" smtClean="0">
                <a:solidFill>
                  <a:srgbClr val="FFFF00"/>
                </a:solidFill>
              </a:rPr>
              <a:t>-7</a:t>
            </a:r>
            <a:r>
              <a:rPr lang="en-US" b="1" dirty="0" smtClean="0">
                <a:solidFill>
                  <a:srgbClr val="FFFF00"/>
                </a:solidFill>
              </a:rPr>
              <a:t> Newton</a:t>
            </a:r>
            <a:r>
              <a:rPr lang="en-US" dirty="0" smtClean="0"/>
              <a:t> attraction between lead balls.</a:t>
            </a:r>
            <a:endParaRPr lang="en-US" dirty="0"/>
          </a:p>
        </p:txBody>
      </p:sp>
      <p:pic>
        <p:nvPicPr>
          <p:cNvPr id="2053" name="Picture 5"/>
          <p:cNvPicPr>
            <a:picLocks noGrp="1" noChangeAspect="1" noChangeArrowheads="1"/>
          </p:cNvPicPr>
          <p:nvPr>
            <p:ph sz="half" idx="2"/>
          </p:nvPr>
        </p:nvPicPr>
        <p:blipFill>
          <a:blip r:embed="rId3" cstate="print"/>
          <a:srcRect/>
          <a:stretch>
            <a:fillRect/>
          </a:stretch>
        </p:blipFill>
        <p:spPr bwMode="auto">
          <a:xfrm>
            <a:off x="4275159" y="1752600"/>
            <a:ext cx="4699097" cy="3522643"/>
          </a:xfrm>
          <a:prstGeom prst="rect">
            <a:avLst/>
          </a:prstGeom>
          <a:noFill/>
          <a:ln w="9525">
            <a:noFill/>
            <a:miter lim="800000"/>
            <a:headEnd/>
            <a:tailEnd/>
          </a:ln>
        </p:spPr>
      </p:pic>
      <p:sp>
        <p:nvSpPr>
          <p:cNvPr id="17" name="TextBox 16"/>
          <p:cNvSpPr txBox="1"/>
          <p:nvPr/>
        </p:nvSpPr>
        <p:spPr>
          <a:xfrm>
            <a:off x="4648200" y="6172200"/>
            <a:ext cx="4495800" cy="307777"/>
          </a:xfrm>
          <a:prstGeom prst="rect">
            <a:avLst/>
          </a:prstGeom>
          <a:noFill/>
        </p:spPr>
        <p:txBody>
          <a:bodyPr wrap="square" rtlCol="0">
            <a:spAutoFit/>
          </a:bodyPr>
          <a:lstStyle/>
          <a:p>
            <a:r>
              <a:rPr lang="en-US" sz="1400" dirty="0" smtClean="0">
                <a:hlinkClick r:id="rId4"/>
              </a:rPr>
              <a:t>http://www.youtube.com/watch?v=EE9TMwXnx-s&amp;NR=1</a:t>
            </a:r>
            <a:endParaRPr lang="en-US" sz="1400" dirty="0"/>
          </a:p>
        </p:txBody>
      </p:sp>
      <p:sp>
        <p:nvSpPr>
          <p:cNvPr id="18" name="TextBox 17"/>
          <p:cNvSpPr txBox="1"/>
          <p:nvPr/>
        </p:nvSpPr>
        <p:spPr>
          <a:xfrm>
            <a:off x="4724400" y="5867400"/>
            <a:ext cx="4114800" cy="307777"/>
          </a:xfrm>
          <a:prstGeom prst="rect">
            <a:avLst/>
          </a:prstGeom>
          <a:noFill/>
        </p:spPr>
        <p:txBody>
          <a:bodyPr wrap="square" rtlCol="0">
            <a:spAutoFit/>
          </a:bodyPr>
          <a:lstStyle/>
          <a:p>
            <a:r>
              <a:rPr lang="en-US" sz="1400" dirty="0" smtClean="0">
                <a:hlinkClick r:id="rId5"/>
              </a:rPr>
              <a:t>http://www.youtube.com/watch?v=vWlCm0X0QC0</a:t>
            </a:r>
            <a:endParaRPr lang="en-US" sz="1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Weighing the Earth</a:t>
            </a:r>
            <a:endParaRPr lang="en-US" dirty="0">
              <a:solidFill>
                <a:srgbClr val="FFFF00"/>
              </a:solidFill>
            </a:endParaRPr>
          </a:p>
        </p:txBody>
      </p:sp>
      <p:sp>
        <p:nvSpPr>
          <p:cNvPr id="3" name="Content Placeholder 2"/>
          <p:cNvSpPr>
            <a:spLocks noGrp="1"/>
          </p:cNvSpPr>
          <p:nvPr>
            <p:ph sz="half" idx="1"/>
          </p:nvPr>
        </p:nvSpPr>
        <p:spPr>
          <a:xfrm>
            <a:off x="152400" y="1600200"/>
            <a:ext cx="5867400" cy="5029200"/>
          </a:xfrm>
        </p:spPr>
        <p:txBody>
          <a:bodyPr>
            <a:normAutofit fontScale="92500" lnSpcReduction="20000"/>
          </a:bodyPr>
          <a:lstStyle/>
          <a:p>
            <a:r>
              <a:rPr lang="en-US" dirty="0" smtClean="0"/>
              <a:t>Cavendish called his experiment  “weighing the Earth”:  he knew the inverse square law, the big balls had masses of about 150 kg, and were about 0.25 meters away from the small balls.</a:t>
            </a:r>
          </a:p>
          <a:p>
            <a:r>
              <a:rPr lang="en-US" dirty="0" smtClean="0"/>
              <a:t>Comparing the attraction of the small balls to the big balls with the small balls’ attraction to the Earth (the ratio was about 10</a:t>
            </a:r>
            <a:r>
              <a:rPr lang="en-US" baseline="30000" dirty="0" smtClean="0"/>
              <a:t>-8</a:t>
            </a:r>
            <a:r>
              <a:rPr lang="en-US" dirty="0" smtClean="0"/>
              <a:t>) and allowing for the different </a:t>
            </a:r>
            <a:r>
              <a:rPr lang="en-US" i="1" dirty="0" err="1" smtClean="0"/>
              <a:t>r</a:t>
            </a:r>
            <a:r>
              <a:rPr lang="en-US" dirty="0" err="1" smtClean="0"/>
              <a:t>’s</a:t>
            </a:r>
            <a:r>
              <a:rPr lang="en-US" dirty="0" smtClean="0"/>
              <a:t> (ratio about 3x10</a:t>
            </a:r>
            <a:r>
              <a:rPr lang="en-US" baseline="30000" dirty="0" smtClean="0"/>
              <a:t>6</a:t>
            </a:r>
            <a:r>
              <a:rPr lang="en-US" dirty="0" smtClean="0"/>
              <a:t>) he found the mass of the Earth to be 6x10</a:t>
            </a:r>
            <a:r>
              <a:rPr lang="en-US" baseline="30000" dirty="0" smtClean="0"/>
              <a:t>24</a:t>
            </a:r>
            <a:r>
              <a:rPr lang="en-US" dirty="0" smtClean="0"/>
              <a:t> kg, with about a 2% error from the known modern value. </a:t>
            </a:r>
            <a:endParaRPr lang="en-US" dirty="0"/>
          </a:p>
        </p:txBody>
      </p:sp>
      <p:pic>
        <p:nvPicPr>
          <p:cNvPr id="34818" name="Picture 2"/>
          <p:cNvPicPr>
            <a:picLocks noGrp="1" noChangeAspect="1" noChangeArrowheads="1"/>
          </p:cNvPicPr>
          <p:nvPr>
            <p:ph sz="half" idx="2"/>
          </p:nvPr>
        </p:nvPicPr>
        <p:blipFill>
          <a:blip r:embed="rId3" cstate="print"/>
          <a:srcRect/>
          <a:stretch>
            <a:fillRect/>
          </a:stretch>
        </p:blipFill>
        <p:spPr bwMode="auto">
          <a:xfrm>
            <a:off x="6319082" y="1793544"/>
            <a:ext cx="2117796" cy="2133600"/>
          </a:xfrm>
          <a:prstGeom prst="rect">
            <a:avLst/>
          </a:prstGeom>
          <a:noFill/>
          <a:ln w="9525">
            <a:noFill/>
            <a:miter lim="800000"/>
            <a:headEnd/>
            <a:tailEnd/>
          </a:ln>
        </p:spPr>
      </p:pic>
      <p:sp>
        <p:nvSpPr>
          <p:cNvPr id="6" name="TextBox 5"/>
          <p:cNvSpPr txBox="1"/>
          <p:nvPr/>
        </p:nvSpPr>
        <p:spPr>
          <a:xfrm>
            <a:off x="5937912" y="4327464"/>
            <a:ext cx="2971800" cy="923330"/>
          </a:xfrm>
          <a:prstGeom prst="rect">
            <a:avLst/>
          </a:prstGeom>
          <a:noFill/>
          <a:ln w="28575">
            <a:solidFill>
              <a:srgbClr val="FF0000"/>
            </a:solidFill>
          </a:ln>
        </p:spPr>
        <p:txBody>
          <a:bodyPr wrap="square" rtlCol="0">
            <a:spAutoFit/>
          </a:bodyPr>
          <a:lstStyle/>
          <a:p>
            <a:r>
              <a:rPr lang="en-US" dirty="0" smtClean="0">
                <a:solidFill>
                  <a:srgbClr val="FF0000"/>
                </a:solidFill>
              </a:rPr>
              <a:t>The value of </a:t>
            </a:r>
            <a:r>
              <a:rPr lang="en-US" i="1" dirty="0" smtClean="0">
                <a:solidFill>
                  <a:srgbClr val="FF0000"/>
                </a:solidFill>
              </a:rPr>
              <a:t>G </a:t>
            </a:r>
            <a:r>
              <a:rPr lang="en-US" dirty="0" smtClean="0">
                <a:solidFill>
                  <a:srgbClr val="FF0000"/>
                </a:solidFill>
              </a:rPr>
              <a:t>is 6.67x10</a:t>
            </a:r>
            <a:r>
              <a:rPr lang="en-US" baseline="30000" dirty="0" smtClean="0">
                <a:solidFill>
                  <a:srgbClr val="FF0000"/>
                </a:solidFill>
              </a:rPr>
              <a:t>-11</a:t>
            </a:r>
            <a:r>
              <a:rPr lang="en-US" dirty="0" smtClean="0">
                <a:solidFill>
                  <a:srgbClr val="FF0000"/>
                </a:solidFill>
              </a:rPr>
              <a:t>.</a:t>
            </a:r>
          </a:p>
          <a:p>
            <a:r>
              <a:rPr lang="en-US" dirty="0" smtClean="0">
                <a:solidFill>
                  <a:srgbClr val="FF0000"/>
                </a:solidFill>
              </a:rPr>
              <a:t>Cavendish ‘s measurements give </a:t>
            </a:r>
            <a:r>
              <a:rPr lang="en-US" i="1" dirty="0" smtClean="0">
                <a:solidFill>
                  <a:srgbClr val="FF0000"/>
                </a:solidFill>
              </a:rPr>
              <a:t>G</a:t>
            </a:r>
            <a:r>
              <a:rPr lang="en-US" dirty="0" smtClean="0">
                <a:solidFill>
                  <a:srgbClr val="FF0000"/>
                </a:solidFill>
              </a:rPr>
              <a:t> = 6.75x10</a:t>
            </a:r>
            <a:r>
              <a:rPr lang="en-US" baseline="30000" dirty="0" smtClean="0">
                <a:solidFill>
                  <a:srgbClr val="FF0000"/>
                </a:solidFill>
              </a:rPr>
              <a:t>-11</a:t>
            </a:r>
            <a:r>
              <a:rPr lang="en-US" dirty="0" smtClean="0">
                <a:solidFill>
                  <a:srgbClr val="FF0000"/>
                </a:solidFill>
              </a:rPr>
              <a:t>.</a:t>
            </a:r>
            <a:endParaRPr lang="en-US" dirty="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Weighing the Sun…</a:t>
            </a:r>
            <a:endParaRPr lang="en-US" dirty="0">
              <a:solidFill>
                <a:srgbClr val="FFFF00"/>
              </a:solidFill>
            </a:endParaRPr>
          </a:p>
        </p:txBody>
      </p:sp>
      <p:sp>
        <p:nvSpPr>
          <p:cNvPr id="3" name="Content Placeholder 2"/>
          <p:cNvSpPr>
            <a:spLocks noGrp="1"/>
          </p:cNvSpPr>
          <p:nvPr>
            <p:ph idx="1"/>
          </p:nvPr>
        </p:nvSpPr>
        <p:spPr>
          <a:xfrm>
            <a:off x="457200" y="1600200"/>
            <a:ext cx="8229600" cy="4800600"/>
          </a:xfrm>
        </p:spPr>
        <p:txBody>
          <a:bodyPr>
            <a:normAutofit/>
          </a:bodyPr>
          <a:lstStyle/>
          <a:p>
            <a:r>
              <a:rPr lang="en-US" sz="2800" dirty="0" smtClean="0"/>
              <a:t>Once we know </a:t>
            </a:r>
            <a:r>
              <a:rPr lang="en-US" sz="2800" i="1" dirty="0" smtClean="0"/>
              <a:t>G</a:t>
            </a:r>
            <a:r>
              <a:rPr lang="en-US" sz="2800" dirty="0" smtClean="0"/>
              <a:t>, we can find the mass of the Sun.</a:t>
            </a:r>
          </a:p>
          <a:p>
            <a:r>
              <a:rPr lang="en-US" sz="2800" dirty="0" smtClean="0"/>
              <a:t>Taking the Earth’s orbit around the Sun to be a circle, the Sun’s gravity providing the centripetal force, </a:t>
            </a:r>
            <a:r>
              <a:rPr lang="en-US" sz="2800" i="1" dirty="0" smtClean="0"/>
              <a:t>F</a:t>
            </a:r>
            <a:r>
              <a:rPr lang="en-US" sz="2800" dirty="0" smtClean="0"/>
              <a:t> = </a:t>
            </a:r>
            <a:r>
              <a:rPr lang="en-US" sz="2800" i="1" dirty="0" smtClean="0"/>
              <a:t>ma</a:t>
            </a:r>
            <a:r>
              <a:rPr lang="en-US" sz="2800" dirty="0" smtClean="0"/>
              <a:t> is</a:t>
            </a:r>
          </a:p>
          <a:p>
            <a:endParaRPr lang="en-US" sz="2800" dirty="0" smtClean="0"/>
          </a:p>
          <a:p>
            <a:pPr>
              <a:buNone/>
            </a:pPr>
            <a:r>
              <a:rPr lang="en-US" sz="2800" dirty="0" smtClean="0"/>
              <a:t>	simplifying to </a:t>
            </a:r>
          </a:p>
          <a:p>
            <a:pPr>
              <a:buNone/>
            </a:pPr>
            <a:endParaRPr lang="en-US" sz="2800" dirty="0" smtClean="0"/>
          </a:p>
          <a:p>
            <a:pPr>
              <a:buNone/>
            </a:pPr>
            <a:r>
              <a:rPr lang="en-US" sz="2800" dirty="0" smtClean="0"/>
              <a:t>Putting in </a:t>
            </a:r>
            <a:r>
              <a:rPr lang="en-US" sz="2800" i="1" dirty="0" smtClean="0"/>
              <a:t>v</a:t>
            </a:r>
            <a:r>
              <a:rPr lang="en-US" sz="2800" dirty="0" smtClean="0"/>
              <a:t> = 30 km/sec , </a:t>
            </a:r>
            <a:r>
              <a:rPr lang="en-US" sz="2800" i="1" dirty="0" smtClean="0"/>
              <a:t>r</a:t>
            </a:r>
            <a:r>
              <a:rPr lang="en-US" sz="2800" dirty="0" smtClean="0"/>
              <a:t> = 150x10</a:t>
            </a:r>
            <a:r>
              <a:rPr lang="en-US" sz="2800" baseline="30000" dirty="0" smtClean="0"/>
              <a:t>6</a:t>
            </a:r>
            <a:r>
              <a:rPr lang="en-US" sz="2800" dirty="0" smtClean="0"/>
              <a:t> km, </a:t>
            </a:r>
            <a:r>
              <a:rPr lang="en-US" sz="2800" i="1" dirty="0" smtClean="0"/>
              <a:t>G</a:t>
            </a:r>
            <a:r>
              <a:rPr lang="en-US" sz="2800" dirty="0" smtClean="0"/>
              <a:t> =6.7x10</a:t>
            </a:r>
            <a:r>
              <a:rPr lang="en-US" sz="2800" baseline="30000" dirty="0" smtClean="0"/>
              <a:t>-11</a:t>
            </a:r>
            <a:r>
              <a:rPr lang="en-US" sz="2800" dirty="0" smtClean="0"/>
              <a:t>,                we find </a:t>
            </a:r>
            <a:r>
              <a:rPr lang="en-US" sz="2800" i="1" dirty="0" smtClean="0">
                <a:solidFill>
                  <a:srgbClr val="FFFF00"/>
                </a:solidFill>
              </a:rPr>
              <a:t>M</a:t>
            </a:r>
            <a:r>
              <a:rPr lang="en-US" sz="2800" dirty="0" smtClean="0">
                <a:solidFill>
                  <a:srgbClr val="FFFF00"/>
                </a:solidFill>
              </a:rPr>
              <a:t> = 2x10</a:t>
            </a:r>
            <a:r>
              <a:rPr lang="en-US" sz="2800" baseline="30000" dirty="0" smtClean="0">
                <a:solidFill>
                  <a:srgbClr val="FFFF00"/>
                </a:solidFill>
              </a:rPr>
              <a:t>30</a:t>
            </a:r>
            <a:r>
              <a:rPr lang="en-US" sz="2800" dirty="0" smtClean="0">
                <a:solidFill>
                  <a:srgbClr val="FFFF00"/>
                </a:solidFill>
              </a:rPr>
              <a:t> kg</a:t>
            </a:r>
            <a:r>
              <a:rPr lang="en-US" sz="2800" dirty="0" smtClean="0"/>
              <a:t>.</a:t>
            </a:r>
            <a:endParaRPr lang="en-US" sz="2800" dirty="0"/>
          </a:p>
        </p:txBody>
      </p:sp>
      <p:graphicFrame>
        <p:nvGraphicFramePr>
          <p:cNvPr id="4" name="Object 3"/>
          <p:cNvGraphicFramePr>
            <a:graphicFrameLocks noChangeAspect="1"/>
          </p:cNvGraphicFramePr>
          <p:nvPr/>
        </p:nvGraphicFramePr>
        <p:xfrm>
          <a:off x="3276600" y="3124200"/>
          <a:ext cx="1866900" cy="876300"/>
        </p:xfrm>
        <a:graphic>
          <a:graphicData uri="http://schemas.openxmlformats.org/presentationml/2006/ole">
            <p:oleObj spid="_x0000_s33794" name="Equation" r:id="rId4" imgW="1866600" imgH="876240" progId="Equation.DSMT4">
              <p:embed/>
            </p:oleObj>
          </a:graphicData>
        </a:graphic>
      </p:graphicFrame>
      <p:graphicFrame>
        <p:nvGraphicFramePr>
          <p:cNvPr id="5" name="Object 4"/>
          <p:cNvGraphicFramePr>
            <a:graphicFrameLocks noChangeAspect="1"/>
          </p:cNvGraphicFramePr>
          <p:nvPr/>
        </p:nvGraphicFramePr>
        <p:xfrm>
          <a:off x="3530600" y="4419600"/>
          <a:ext cx="1498600" cy="381000"/>
        </p:xfrm>
        <a:graphic>
          <a:graphicData uri="http://schemas.openxmlformats.org/presentationml/2006/ole">
            <p:oleObj spid="_x0000_s33795" name="Equation" r:id="rId5" imgW="1498320" imgH="380880" progId="Equation.DSMT4">
              <p:embed/>
            </p:oleObj>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Weighing a Galaxy…</a:t>
            </a:r>
            <a:endParaRPr lang="en-US" dirty="0">
              <a:solidFill>
                <a:srgbClr val="FFFF00"/>
              </a:solidFill>
            </a:endParaRPr>
          </a:p>
        </p:txBody>
      </p:sp>
      <p:sp>
        <p:nvSpPr>
          <p:cNvPr id="3" name="Content Placeholder 2"/>
          <p:cNvSpPr>
            <a:spLocks noGrp="1"/>
          </p:cNvSpPr>
          <p:nvPr>
            <p:ph sz="half" idx="1"/>
          </p:nvPr>
        </p:nvSpPr>
        <p:spPr>
          <a:xfrm>
            <a:off x="326408" y="1371600"/>
            <a:ext cx="4038600" cy="5257800"/>
          </a:xfrm>
        </p:spPr>
        <p:txBody>
          <a:bodyPr>
            <a:normAutofit/>
          </a:bodyPr>
          <a:lstStyle/>
          <a:p>
            <a:r>
              <a:rPr lang="en-US" dirty="0" smtClean="0"/>
              <a:t>We can estimate the mass of a galaxy by measuring the centripetal acceleration of an outer star. We can also estimate it by just counting stars—but the mass turns out to be much greater that the total mass of visible stars.  Most of the mass is dark matter.</a:t>
            </a:r>
            <a:endParaRPr lang="en-US" dirty="0"/>
          </a:p>
        </p:txBody>
      </p:sp>
      <p:pic>
        <p:nvPicPr>
          <p:cNvPr id="39938" name="Picture 2"/>
          <p:cNvPicPr>
            <a:picLocks noGrp="1" noChangeAspect="1" noChangeArrowheads="1"/>
          </p:cNvPicPr>
          <p:nvPr>
            <p:ph sz="half" idx="2"/>
          </p:nvPr>
        </p:nvPicPr>
        <p:blipFill>
          <a:blip r:embed="rId3" cstate="print"/>
          <a:srcRect/>
          <a:stretch>
            <a:fillRect/>
          </a:stretch>
        </p:blipFill>
        <p:spPr bwMode="auto">
          <a:xfrm>
            <a:off x="4648200" y="2060235"/>
            <a:ext cx="4038600" cy="3605893"/>
          </a:xfrm>
          <a:prstGeom prst="rect">
            <a:avLst/>
          </a:prstGeom>
          <a:noFill/>
          <a:ln w="9525">
            <a:noFill/>
            <a:miter lim="800000"/>
            <a:headEnd/>
            <a:tailEnd/>
          </a:ln>
        </p:spPr>
      </p:pic>
      <p:sp>
        <p:nvSpPr>
          <p:cNvPr id="6" name="TextBox 5"/>
          <p:cNvSpPr txBox="1"/>
          <p:nvPr/>
        </p:nvSpPr>
        <p:spPr>
          <a:xfrm>
            <a:off x="4860880" y="6019800"/>
            <a:ext cx="3886200" cy="276999"/>
          </a:xfrm>
          <a:prstGeom prst="rect">
            <a:avLst/>
          </a:prstGeom>
          <a:noFill/>
        </p:spPr>
        <p:txBody>
          <a:bodyPr wrap="square" rtlCol="0">
            <a:spAutoFit/>
          </a:bodyPr>
          <a:lstStyle/>
          <a:p>
            <a:r>
              <a:rPr lang="en-US" sz="1200" dirty="0" smtClean="0">
                <a:hlinkClick r:id="rId4"/>
              </a:rPr>
              <a:t>http://geology.com/nasa/nasa-universe-pictures.shtml</a:t>
            </a:r>
            <a:endParaRPr lang="en-US" sz="1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Vector Form of Gravitational Force</a:t>
            </a:r>
            <a:endParaRPr lang="en-US" dirty="0">
              <a:solidFill>
                <a:srgbClr val="FFFF00"/>
              </a:solidFill>
            </a:endParaRPr>
          </a:p>
        </p:txBody>
      </p:sp>
      <p:sp>
        <p:nvSpPr>
          <p:cNvPr id="3" name="Content Placeholder 2"/>
          <p:cNvSpPr>
            <a:spLocks noGrp="1"/>
          </p:cNvSpPr>
          <p:nvPr>
            <p:ph sz="half" idx="1"/>
          </p:nvPr>
        </p:nvSpPr>
        <p:spPr>
          <a:xfrm>
            <a:off x="457200" y="1371600"/>
            <a:ext cx="4038600" cy="4953000"/>
          </a:xfrm>
        </p:spPr>
        <p:txBody>
          <a:bodyPr>
            <a:normAutofit fontScale="92500"/>
          </a:bodyPr>
          <a:lstStyle/>
          <a:p>
            <a:r>
              <a:rPr lang="en-US" dirty="0" smtClean="0"/>
              <a:t>The gravitational force is of course a vector, the attraction of sphere B on sphere A points from the center of A towards that of B,</a:t>
            </a:r>
          </a:p>
          <a:p>
            <a:endParaRPr lang="en-US" dirty="0" smtClean="0"/>
          </a:p>
          <a:p>
            <a:endParaRPr lang="en-US" dirty="0" smtClean="0"/>
          </a:p>
          <a:p>
            <a:pPr>
              <a:buNone/>
            </a:pPr>
            <a:r>
              <a:rPr lang="en-US" dirty="0" smtClean="0"/>
              <a:t>	where        is a unit vector pointing from A to B.</a:t>
            </a:r>
          </a:p>
          <a:p>
            <a:r>
              <a:rPr lang="en-US" dirty="0" smtClean="0"/>
              <a:t>The total force on A is </a:t>
            </a:r>
            <a:endParaRPr lang="en-US" dirty="0"/>
          </a:p>
        </p:txBody>
      </p:sp>
      <p:sp>
        <p:nvSpPr>
          <p:cNvPr id="4" name="Content Placeholder 3"/>
          <p:cNvSpPr>
            <a:spLocks noGrp="1"/>
          </p:cNvSpPr>
          <p:nvPr>
            <p:ph sz="half" idx="2"/>
          </p:nvPr>
        </p:nvSpPr>
        <p:spPr/>
        <p:txBody>
          <a:bodyPr>
            <a:normAutofit fontScale="92500"/>
          </a:bodyPr>
          <a:lstStyle/>
          <a:p>
            <a:r>
              <a:rPr lang="en-US" dirty="0" smtClean="0">
                <a:solidFill>
                  <a:schemeClr val="bg2">
                    <a:lumMod val="50000"/>
                  </a:schemeClr>
                </a:solidFill>
              </a:rPr>
              <a:t>A</a:t>
            </a:r>
            <a:endParaRPr lang="en-US" dirty="0">
              <a:solidFill>
                <a:schemeClr val="bg2">
                  <a:lumMod val="50000"/>
                </a:schemeClr>
              </a:solidFill>
            </a:endParaRPr>
          </a:p>
        </p:txBody>
      </p:sp>
      <p:sp>
        <p:nvSpPr>
          <p:cNvPr id="5" name="Oval 4"/>
          <p:cNvSpPr/>
          <p:nvPr/>
        </p:nvSpPr>
        <p:spPr>
          <a:xfrm>
            <a:off x="5562600" y="2362200"/>
            <a:ext cx="457200" cy="457200"/>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7121856" y="2704528"/>
            <a:ext cx="838200" cy="838200"/>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5475024" y="4106840"/>
            <a:ext cx="685800" cy="685800"/>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5340816" y="2155208"/>
            <a:ext cx="381000" cy="369332"/>
          </a:xfrm>
          <a:prstGeom prst="rect">
            <a:avLst/>
          </a:prstGeom>
          <a:noFill/>
        </p:spPr>
        <p:txBody>
          <a:bodyPr wrap="square" rtlCol="0">
            <a:spAutoFit/>
          </a:bodyPr>
          <a:lstStyle/>
          <a:p>
            <a:r>
              <a:rPr lang="en-US" dirty="0" smtClean="0"/>
              <a:t>A</a:t>
            </a:r>
            <a:endParaRPr lang="en-US" dirty="0"/>
          </a:p>
        </p:txBody>
      </p:sp>
      <p:sp>
        <p:nvSpPr>
          <p:cNvPr id="10" name="TextBox 9"/>
          <p:cNvSpPr txBox="1"/>
          <p:nvPr/>
        </p:nvSpPr>
        <p:spPr>
          <a:xfrm>
            <a:off x="7786048" y="2520288"/>
            <a:ext cx="381000" cy="369332"/>
          </a:xfrm>
          <a:prstGeom prst="rect">
            <a:avLst/>
          </a:prstGeom>
          <a:noFill/>
        </p:spPr>
        <p:txBody>
          <a:bodyPr wrap="square" rtlCol="0">
            <a:spAutoFit/>
          </a:bodyPr>
          <a:lstStyle/>
          <a:p>
            <a:r>
              <a:rPr lang="en-US" dirty="0" smtClean="0"/>
              <a:t>B</a:t>
            </a:r>
            <a:endParaRPr lang="en-US" dirty="0"/>
          </a:p>
        </p:txBody>
      </p:sp>
      <p:sp>
        <p:nvSpPr>
          <p:cNvPr id="11" name="TextBox 10"/>
          <p:cNvSpPr txBox="1"/>
          <p:nvPr/>
        </p:nvSpPr>
        <p:spPr>
          <a:xfrm>
            <a:off x="5486400" y="4724400"/>
            <a:ext cx="381000" cy="369332"/>
          </a:xfrm>
          <a:prstGeom prst="rect">
            <a:avLst/>
          </a:prstGeom>
          <a:noFill/>
        </p:spPr>
        <p:txBody>
          <a:bodyPr wrap="square" rtlCol="0">
            <a:spAutoFit/>
          </a:bodyPr>
          <a:lstStyle/>
          <a:p>
            <a:r>
              <a:rPr lang="en-US" dirty="0" smtClean="0"/>
              <a:t>C</a:t>
            </a:r>
            <a:endParaRPr lang="en-US" dirty="0"/>
          </a:p>
        </p:txBody>
      </p:sp>
      <p:cxnSp>
        <p:nvCxnSpPr>
          <p:cNvPr id="13" name="Straight Arrow Connector 12"/>
          <p:cNvCxnSpPr/>
          <p:nvPr/>
        </p:nvCxnSpPr>
        <p:spPr>
          <a:xfrm rot="16440000" flipH="1">
            <a:off x="5512128" y="2842576"/>
            <a:ext cx="609892" cy="5174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5160000" flipH="1" flipV="1">
            <a:off x="5519673" y="4145871"/>
            <a:ext cx="609892" cy="5174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5796888" y="2563504"/>
            <a:ext cx="734090" cy="225269"/>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10800000">
            <a:off x="6817670" y="2897872"/>
            <a:ext cx="734090" cy="225269"/>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420000" flipV="1">
            <a:off x="5791200" y="4065896"/>
            <a:ext cx="567056" cy="38341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11220000" flipV="1">
            <a:off x="7018046" y="3143677"/>
            <a:ext cx="567056" cy="38341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21" name="Object 20"/>
          <p:cNvGraphicFramePr>
            <a:graphicFrameLocks noChangeAspect="1"/>
          </p:cNvGraphicFramePr>
          <p:nvPr/>
        </p:nvGraphicFramePr>
        <p:xfrm>
          <a:off x="1447800" y="3810000"/>
          <a:ext cx="2438400" cy="914400"/>
        </p:xfrm>
        <a:graphic>
          <a:graphicData uri="http://schemas.openxmlformats.org/presentationml/2006/ole">
            <p:oleObj spid="_x0000_s40962" name="Equation" r:id="rId4" imgW="2438280" imgH="914400" progId="Equation.DSMT4">
              <p:embed/>
            </p:oleObj>
          </a:graphicData>
        </a:graphic>
      </p:graphicFrame>
      <p:graphicFrame>
        <p:nvGraphicFramePr>
          <p:cNvPr id="22" name="Object 21"/>
          <p:cNvGraphicFramePr>
            <a:graphicFrameLocks noChangeAspect="1"/>
          </p:cNvGraphicFramePr>
          <p:nvPr/>
        </p:nvGraphicFramePr>
        <p:xfrm>
          <a:off x="1847564" y="4826000"/>
          <a:ext cx="419100" cy="431800"/>
        </p:xfrm>
        <a:graphic>
          <a:graphicData uri="http://schemas.openxmlformats.org/presentationml/2006/ole">
            <p:oleObj spid="_x0000_s40963" name="Equation" r:id="rId5" imgW="419040" imgH="431640" progId="Equation.DSMT4">
              <p:embed/>
            </p:oleObj>
          </a:graphicData>
        </a:graphic>
      </p:graphicFrame>
      <p:graphicFrame>
        <p:nvGraphicFramePr>
          <p:cNvPr id="23" name="Object 22"/>
          <p:cNvGraphicFramePr>
            <a:graphicFrameLocks noChangeAspect="1"/>
          </p:cNvGraphicFramePr>
          <p:nvPr/>
        </p:nvGraphicFramePr>
        <p:xfrm>
          <a:off x="3921456" y="5660408"/>
          <a:ext cx="2184400" cy="482600"/>
        </p:xfrm>
        <a:graphic>
          <a:graphicData uri="http://schemas.openxmlformats.org/presentationml/2006/ole">
            <p:oleObj spid="_x0000_s40964" name="Equation" r:id="rId6" imgW="2184120" imgH="482400" progId="Equation.DSMT4">
              <p:embed/>
            </p:oleObj>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Massive Spherical Shell</a:t>
            </a:r>
            <a:endParaRPr lang="en-US" dirty="0">
              <a:solidFill>
                <a:srgbClr val="FFFF00"/>
              </a:solidFill>
            </a:endParaRPr>
          </a:p>
        </p:txBody>
      </p:sp>
      <p:sp>
        <p:nvSpPr>
          <p:cNvPr id="3" name="Content Placeholder 2"/>
          <p:cNvSpPr>
            <a:spLocks noGrp="1"/>
          </p:cNvSpPr>
          <p:nvPr>
            <p:ph sz="half" idx="1"/>
          </p:nvPr>
        </p:nvSpPr>
        <p:spPr>
          <a:xfrm>
            <a:off x="0" y="1600200"/>
            <a:ext cx="5410200" cy="5257800"/>
          </a:xfrm>
        </p:spPr>
        <p:txBody>
          <a:bodyPr>
            <a:normAutofit lnSpcReduction="10000"/>
          </a:bodyPr>
          <a:lstStyle/>
          <a:p>
            <a:r>
              <a:rPr lang="en-US" dirty="0" smtClean="0"/>
              <a:t>Imagine a massive hollow uniform spherical shell.</a:t>
            </a:r>
          </a:p>
          <a:p>
            <a:r>
              <a:rPr lang="en-US" dirty="0" smtClean="0">
                <a:solidFill>
                  <a:srgbClr val="FFFF00"/>
                </a:solidFill>
              </a:rPr>
              <a:t>The gravitational force is the sum of the attractive forces from all parts of the shell.</a:t>
            </a:r>
          </a:p>
          <a:p>
            <a:r>
              <a:rPr lang="en-US" dirty="0" smtClean="0">
                <a:solidFill>
                  <a:srgbClr val="FFFF00"/>
                </a:solidFill>
              </a:rPr>
              <a:t>Inside the shell, this force is zero everywhere!  </a:t>
            </a:r>
            <a:r>
              <a:rPr lang="en-US" dirty="0" smtClean="0"/>
              <a:t>Smaller closer areas balance larger more distant areas. </a:t>
            </a:r>
          </a:p>
          <a:p>
            <a:r>
              <a:rPr lang="en-US" dirty="0" smtClean="0">
                <a:solidFill>
                  <a:srgbClr val="FFFF00"/>
                </a:solidFill>
              </a:rPr>
              <a:t>Outside the shell</a:t>
            </a:r>
            <a:r>
              <a:rPr lang="en-US" dirty="0" smtClean="0"/>
              <a:t>, Newton proved the force was </a:t>
            </a:r>
            <a:r>
              <a:rPr lang="en-US" dirty="0" smtClean="0">
                <a:solidFill>
                  <a:srgbClr val="FFFF00"/>
                </a:solidFill>
              </a:rPr>
              <a:t>the same as if all the mass were at the center</a:t>
            </a:r>
            <a:r>
              <a:rPr lang="en-US" dirty="0" smtClean="0"/>
              <a:t>.  </a:t>
            </a:r>
          </a:p>
          <a:p>
            <a:endParaRPr lang="en-US" dirty="0"/>
          </a:p>
        </p:txBody>
      </p:sp>
      <p:sp>
        <p:nvSpPr>
          <p:cNvPr id="4" name="Content Placeholder 3"/>
          <p:cNvSpPr>
            <a:spLocks noGrp="1"/>
          </p:cNvSpPr>
          <p:nvPr>
            <p:ph sz="half" idx="2"/>
          </p:nvPr>
        </p:nvSpPr>
        <p:spPr>
          <a:xfrm>
            <a:off x="5562600" y="1600200"/>
            <a:ext cx="3124200" cy="4525963"/>
          </a:xfrm>
        </p:spPr>
        <p:txBody>
          <a:bodyPr>
            <a:normAutofit lnSpcReduction="10000"/>
          </a:bodyPr>
          <a:lstStyle/>
          <a:p>
            <a:r>
              <a:rPr lang="en-US" dirty="0" smtClean="0">
                <a:solidFill>
                  <a:schemeClr val="bg2">
                    <a:lumMod val="50000"/>
                  </a:schemeClr>
                </a:solidFill>
              </a:rPr>
              <a:t>A</a:t>
            </a:r>
            <a:endParaRPr lang="en-US" dirty="0">
              <a:solidFill>
                <a:schemeClr val="bg2">
                  <a:lumMod val="50000"/>
                </a:schemeClr>
              </a:solidFill>
            </a:endParaRPr>
          </a:p>
        </p:txBody>
      </p:sp>
      <p:sp>
        <p:nvSpPr>
          <p:cNvPr id="5" name="Oval 4"/>
          <p:cNvSpPr/>
          <p:nvPr/>
        </p:nvSpPr>
        <p:spPr>
          <a:xfrm>
            <a:off x="5715000" y="2895600"/>
            <a:ext cx="2667000" cy="2667000"/>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5679744" y="2846696"/>
            <a:ext cx="2743200" cy="2743200"/>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a:stCxn id="13" idx="0"/>
          </p:cNvCxnSpPr>
          <p:nvPr/>
        </p:nvCxnSpPr>
        <p:spPr>
          <a:xfrm rot="5400000" flipH="1" flipV="1">
            <a:off x="5907781" y="3363322"/>
            <a:ext cx="2076441" cy="16254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a:endCxn id="11" idx="0"/>
          </p:cNvCxnSpPr>
          <p:nvPr/>
        </p:nvCxnSpPr>
        <p:spPr>
          <a:xfrm flipV="1">
            <a:off x="5921992" y="3553280"/>
            <a:ext cx="2290815" cy="1386072"/>
          </a:xfrm>
          <a:prstGeom prst="line">
            <a:avLst/>
          </a:prstGeom>
        </p:spPr>
        <p:style>
          <a:lnRef idx="1">
            <a:schemeClr val="accent1"/>
          </a:lnRef>
          <a:fillRef idx="0">
            <a:schemeClr val="accent1"/>
          </a:fillRef>
          <a:effectRef idx="0">
            <a:schemeClr val="accent1"/>
          </a:effectRef>
          <a:fontRef idx="minor">
            <a:schemeClr val="tx1"/>
          </a:fontRef>
        </p:style>
      </p:cxnSp>
      <p:sp>
        <p:nvSpPr>
          <p:cNvPr id="11" name="Oval 10"/>
          <p:cNvSpPr/>
          <p:nvPr/>
        </p:nvSpPr>
        <p:spPr>
          <a:xfrm rot="8340000">
            <a:off x="7898540" y="3018445"/>
            <a:ext cx="228600" cy="609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rot="8340000">
            <a:off x="5942820" y="4905509"/>
            <a:ext cx="149974" cy="35194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620962"/>
          </a:xfrm>
        </p:spPr>
        <p:txBody>
          <a:bodyPr>
            <a:normAutofit fontScale="90000"/>
          </a:bodyPr>
          <a:lstStyle/>
          <a:p>
            <a:pPr algn="l"/>
            <a:r>
              <a:rPr lang="en-US" dirty="0" smtClean="0"/>
              <a:t/>
            </a:r>
            <a:br>
              <a:rPr lang="en-US" dirty="0" smtClean="0"/>
            </a:br>
            <a:r>
              <a:rPr lang="en-US" dirty="0" smtClean="0"/>
              <a:t>		    </a:t>
            </a:r>
            <a:r>
              <a:rPr lang="en-US" dirty="0" smtClean="0">
                <a:solidFill>
                  <a:srgbClr val="FFFF00"/>
                </a:solidFill>
              </a:rPr>
              <a:t>Clicker Question</a:t>
            </a:r>
            <a:r>
              <a:rPr lang="en-US" dirty="0" smtClean="0"/>
              <a:t/>
            </a:r>
            <a:br>
              <a:rPr lang="en-US" dirty="0" smtClean="0"/>
            </a:br>
            <a:r>
              <a:rPr lang="en-US" sz="4000" dirty="0" smtClean="0"/>
              <a:t>How will </a:t>
            </a:r>
            <a:r>
              <a:rPr lang="en-US" sz="4000" i="1" dirty="0" smtClean="0"/>
              <a:t>g</a:t>
            </a:r>
            <a:r>
              <a:rPr lang="en-US" sz="4000" dirty="0" smtClean="0"/>
              <a:t> change (if at all) on going from the Earth’s surface to the bottom of a deep mine?</a:t>
            </a:r>
            <a:endParaRPr lang="en-US" sz="4000" dirty="0"/>
          </a:p>
        </p:txBody>
      </p:sp>
      <p:sp>
        <p:nvSpPr>
          <p:cNvPr id="3" name="Content Placeholder 2"/>
          <p:cNvSpPr>
            <a:spLocks noGrp="1"/>
          </p:cNvSpPr>
          <p:nvPr>
            <p:ph idx="1"/>
          </p:nvPr>
        </p:nvSpPr>
        <p:spPr>
          <a:xfrm>
            <a:off x="381000" y="3886200"/>
            <a:ext cx="8229600" cy="2697163"/>
          </a:xfrm>
        </p:spPr>
        <p:txBody>
          <a:bodyPr/>
          <a:lstStyle/>
          <a:p>
            <a:pPr marL="514350" indent="-514350">
              <a:buAutoNum type="alphaUcPeriod"/>
            </a:pPr>
            <a:r>
              <a:rPr lang="en-US" i="1" dirty="0" smtClean="0"/>
              <a:t>g</a:t>
            </a:r>
            <a:r>
              <a:rPr lang="en-US" dirty="0" smtClean="0"/>
              <a:t> will be a bit stronger at the bottom of the mine</a:t>
            </a:r>
          </a:p>
          <a:p>
            <a:pPr marL="514350" indent="-514350">
              <a:buAutoNum type="alphaUcPeriod"/>
            </a:pPr>
            <a:r>
              <a:rPr lang="en-US" dirty="0" smtClean="0"/>
              <a:t>It will be weaker</a:t>
            </a:r>
          </a:p>
          <a:p>
            <a:pPr marL="514350" indent="-514350">
              <a:buAutoNum type="alphaUcPeriod"/>
            </a:pPr>
            <a:r>
              <a:rPr lang="en-US" dirty="0" smtClean="0"/>
              <a:t>It will be the same as at the surface</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58962"/>
          </a:xfrm>
        </p:spPr>
        <p:txBody>
          <a:bodyPr>
            <a:normAutofit/>
          </a:bodyPr>
          <a:lstStyle/>
          <a:p>
            <a:pPr algn="l"/>
            <a:r>
              <a:rPr lang="en-US" dirty="0" smtClean="0"/>
              <a:t>		    </a:t>
            </a:r>
            <a:r>
              <a:rPr lang="en-US" dirty="0" smtClean="0">
                <a:solidFill>
                  <a:srgbClr val="FFFF00"/>
                </a:solidFill>
              </a:rPr>
              <a:t>Clicker Answer</a:t>
            </a:r>
            <a:r>
              <a:rPr lang="en-US" dirty="0" smtClean="0"/>
              <a:t/>
            </a:r>
            <a:br>
              <a:rPr lang="en-US" dirty="0" smtClean="0"/>
            </a:br>
            <a:r>
              <a:rPr lang="en-US" sz="3100" dirty="0" smtClean="0"/>
              <a:t>How will </a:t>
            </a:r>
            <a:r>
              <a:rPr lang="en-US" sz="3100" i="1" dirty="0" smtClean="0"/>
              <a:t>g</a:t>
            </a:r>
            <a:r>
              <a:rPr lang="en-US" sz="3100" dirty="0" smtClean="0"/>
              <a:t> change (if at all) on going from the Earth’s surface to the bottom of a deep mine?</a:t>
            </a:r>
            <a:endParaRPr lang="en-US" sz="3100" dirty="0"/>
          </a:p>
        </p:txBody>
      </p:sp>
      <p:sp>
        <p:nvSpPr>
          <p:cNvPr id="3" name="Content Placeholder 2"/>
          <p:cNvSpPr>
            <a:spLocks noGrp="1"/>
          </p:cNvSpPr>
          <p:nvPr>
            <p:ph idx="1"/>
          </p:nvPr>
        </p:nvSpPr>
        <p:spPr>
          <a:xfrm>
            <a:off x="381000" y="2514600"/>
            <a:ext cx="8229600" cy="4068763"/>
          </a:xfrm>
        </p:spPr>
        <p:txBody>
          <a:bodyPr>
            <a:normAutofit lnSpcReduction="10000"/>
          </a:bodyPr>
          <a:lstStyle/>
          <a:p>
            <a:pPr marL="514350" indent="-514350">
              <a:buNone/>
            </a:pPr>
            <a:r>
              <a:rPr lang="en-US" sz="2800" dirty="0" smtClean="0">
                <a:solidFill>
                  <a:srgbClr val="FFFF00"/>
                </a:solidFill>
              </a:rPr>
              <a:t>It will be </a:t>
            </a:r>
            <a:r>
              <a:rPr lang="en-US" sz="2800" i="1" dirty="0" smtClean="0">
                <a:solidFill>
                  <a:srgbClr val="FFFF00"/>
                </a:solidFill>
              </a:rPr>
              <a:t>weaker</a:t>
            </a:r>
            <a:r>
              <a:rPr lang="en-US" sz="2800" dirty="0" smtClean="0">
                <a:solidFill>
                  <a:srgbClr val="FFFF00"/>
                </a:solidFill>
              </a:rPr>
              <a:t>!</a:t>
            </a:r>
          </a:p>
          <a:p>
            <a:pPr marL="514350" indent="-514350"/>
            <a:r>
              <a:rPr lang="en-US" sz="2800" dirty="0" smtClean="0"/>
              <a:t>Think of the Earth as </a:t>
            </a:r>
            <a:r>
              <a:rPr lang="en-US" sz="2800" dirty="0" smtClean="0">
                <a:solidFill>
                  <a:srgbClr val="FFFF00"/>
                </a:solidFill>
              </a:rPr>
              <a:t>built up of spherical shells</a:t>
            </a:r>
            <a:r>
              <a:rPr lang="en-US" sz="2800" dirty="0" smtClean="0"/>
              <a:t>, like an onion. Down the mine, you’re </a:t>
            </a:r>
            <a:r>
              <a:rPr lang="en-US" sz="2800" dirty="0" smtClean="0">
                <a:solidFill>
                  <a:srgbClr val="FFFF00"/>
                </a:solidFill>
              </a:rPr>
              <a:t>inside the outermost shell</a:t>
            </a:r>
            <a:r>
              <a:rPr lang="en-US" sz="2800" dirty="0" smtClean="0"/>
              <a:t>, so it gives no net gravity.</a:t>
            </a:r>
          </a:p>
          <a:p>
            <a:pPr marL="514350" indent="-514350"/>
            <a:r>
              <a:rPr lang="en-US" sz="2800" dirty="0" smtClean="0"/>
              <a:t>If you’re now </a:t>
            </a:r>
            <a:r>
              <a:rPr lang="en-US" sz="2800" i="1" dirty="0" smtClean="0"/>
              <a:t>r </a:t>
            </a:r>
            <a:r>
              <a:rPr lang="en-US" sz="2800" dirty="0" smtClean="0"/>
              <a:t>meters from the Earth’s center, the remaining shells have volume </a:t>
            </a:r>
            <a:r>
              <a:rPr lang="en-US" sz="2800" i="1" dirty="0" smtClean="0">
                <a:solidFill>
                  <a:srgbClr val="FFFF00"/>
                </a:solidFill>
              </a:rPr>
              <a:t>r</a:t>
            </a:r>
            <a:r>
              <a:rPr lang="en-US" sz="2800" baseline="30000" dirty="0" smtClean="0">
                <a:solidFill>
                  <a:srgbClr val="FFFF00"/>
                </a:solidFill>
              </a:rPr>
              <a:t>3</a:t>
            </a:r>
            <a:r>
              <a:rPr lang="en-US" sz="2800" dirty="0" smtClean="0">
                <a:solidFill>
                  <a:srgbClr val="FFFF00"/>
                </a:solidFill>
              </a:rPr>
              <a:t>/</a:t>
            </a:r>
            <a:r>
              <a:rPr lang="en-US" sz="2800" i="1" dirty="0" smtClean="0">
                <a:solidFill>
                  <a:srgbClr val="FFFF00"/>
                </a:solidFill>
              </a:rPr>
              <a:t>r</a:t>
            </a:r>
            <a:r>
              <a:rPr lang="en-US" sz="2800" baseline="-25000" dirty="0" smtClean="0">
                <a:solidFill>
                  <a:srgbClr val="FFFF00"/>
                </a:solidFill>
              </a:rPr>
              <a:t>earth</a:t>
            </a:r>
            <a:r>
              <a:rPr lang="en-US" sz="2800" baseline="30000" dirty="0" smtClean="0">
                <a:solidFill>
                  <a:srgbClr val="FFFF00"/>
                </a:solidFill>
              </a:rPr>
              <a:t>3</a:t>
            </a:r>
            <a:r>
              <a:rPr lang="en-US" sz="2800" dirty="0" smtClean="0"/>
              <a:t>, but you’re closer to the center so the 1/</a:t>
            </a:r>
            <a:r>
              <a:rPr lang="en-US" sz="2800" i="1" dirty="0" smtClean="0"/>
              <a:t>r</a:t>
            </a:r>
            <a:r>
              <a:rPr lang="en-US" sz="2800" baseline="30000" dirty="0" smtClean="0"/>
              <a:t>2</a:t>
            </a:r>
            <a:r>
              <a:rPr lang="en-US" sz="2800" dirty="0" smtClean="0"/>
              <a:t> helps, but not enough: </a:t>
            </a:r>
            <a:r>
              <a:rPr lang="en-US" sz="2800" i="1" u="sng" dirty="0" smtClean="0">
                <a:solidFill>
                  <a:srgbClr val="FFFF00"/>
                </a:solidFill>
              </a:rPr>
              <a:t>g</a:t>
            </a:r>
            <a:r>
              <a:rPr lang="en-US" sz="2800" u="sng" dirty="0" smtClean="0">
                <a:solidFill>
                  <a:srgbClr val="FFFF00"/>
                </a:solidFill>
              </a:rPr>
              <a:t> is proportional to </a:t>
            </a:r>
            <a:r>
              <a:rPr lang="en-US" sz="2800" i="1" u="sng" dirty="0" smtClean="0">
                <a:solidFill>
                  <a:srgbClr val="FFFF00"/>
                </a:solidFill>
              </a:rPr>
              <a:t>r</a:t>
            </a:r>
            <a:r>
              <a:rPr lang="en-US" sz="2800" dirty="0" smtClean="0"/>
              <a:t>. </a:t>
            </a:r>
          </a:p>
          <a:p>
            <a:pPr marL="514350" indent="-514350"/>
            <a:r>
              <a:rPr lang="en-US" sz="2800" i="1" dirty="0" smtClean="0"/>
              <a:t>Think</a:t>
            </a:r>
            <a:r>
              <a:rPr lang="en-US" sz="2800" dirty="0" smtClean="0"/>
              <a:t>: what is gravity </a:t>
            </a:r>
            <a:r>
              <a:rPr lang="en-US" sz="2800" dirty="0" smtClean="0">
                <a:solidFill>
                  <a:srgbClr val="FFFF00"/>
                </a:solidFill>
              </a:rPr>
              <a:t>at the Earth’s center?</a:t>
            </a:r>
          </a:p>
          <a:p>
            <a:pPr marL="514350" indent="-514350">
              <a:buNone/>
            </a:pPr>
            <a:endParaRPr lang="en-US"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Straight Connector 9"/>
          <p:cNvCxnSpPr/>
          <p:nvPr/>
        </p:nvCxnSpPr>
        <p:spPr>
          <a:xfrm rot="16200000" flipH="1">
            <a:off x="6711002" y="2564143"/>
            <a:ext cx="214952" cy="841044"/>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flipH="1" flipV="1">
            <a:off x="5931374" y="3558370"/>
            <a:ext cx="1779896" cy="835356"/>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274638"/>
            <a:ext cx="8229600" cy="1706562"/>
          </a:xfrm>
        </p:spPr>
        <p:txBody>
          <a:bodyPr>
            <a:noAutofit/>
          </a:bodyPr>
          <a:lstStyle/>
          <a:p>
            <a:pPr algn="l"/>
            <a:r>
              <a:rPr lang="en-US" sz="3600" dirty="0" smtClean="0"/>
              <a:t>		  </a:t>
            </a:r>
            <a:r>
              <a:rPr lang="en-US" sz="4000" dirty="0" smtClean="0">
                <a:solidFill>
                  <a:srgbClr val="FFFF00"/>
                </a:solidFill>
              </a:rPr>
              <a:t>Kepler’s First Law</a:t>
            </a:r>
            <a:r>
              <a:rPr lang="en-US" sz="3600" dirty="0" smtClean="0"/>
              <a:t/>
            </a:r>
            <a:br>
              <a:rPr lang="en-US" sz="3600" dirty="0" smtClean="0"/>
            </a:br>
            <a:r>
              <a:rPr lang="en-US" sz="3200" dirty="0" smtClean="0">
                <a:solidFill>
                  <a:srgbClr val="FF0000"/>
                </a:solidFill>
              </a:rPr>
              <a:t>Each planet moves in an elliptical orbit </a:t>
            </a:r>
            <a:r>
              <a:rPr lang="en-US" sz="3200" dirty="0" smtClean="0"/>
              <a:t>with the </a:t>
            </a:r>
            <a:r>
              <a:rPr lang="en-US" sz="3200" dirty="0" smtClean="0">
                <a:solidFill>
                  <a:srgbClr val="FFFF00"/>
                </a:solidFill>
              </a:rPr>
              <a:t>Sun at one focus</a:t>
            </a:r>
            <a:endParaRPr lang="en-US" sz="3200" dirty="0">
              <a:solidFill>
                <a:srgbClr val="FFFF00"/>
              </a:solidFill>
            </a:endParaRPr>
          </a:p>
        </p:txBody>
      </p:sp>
      <p:sp>
        <p:nvSpPr>
          <p:cNvPr id="3" name="Content Placeholder 2"/>
          <p:cNvSpPr>
            <a:spLocks noGrp="1"/>
          </p:cNvSpPr>
          <p:nvPr>
            <p:ph sz="half" idx="1"/>
          </p:nvPr>
        </p:nvSpPr>
        <p:spPr>
          <a:xfrm>
            <a:off x="228600" y="2133600"/>
            <a:ext cx="4267200" cy="3992563"/>
          </a:xfrm>
        </p:spPr>
        <p:txBody>
          <a:bodyPr>
            <a:normAutofit fontScale="92500"/>
          </a:bodyPr>
          <a:lstStyle/>
          <a:p>
            <a:r>
              <a:rPr lang="en-US" dirty="0" smtClean="0"/>
              <a:t>He deduced this from analyzing many observations.</a:t>
            </a:r>
          </a:p>
          <a:p>
            <a:r>
              <a:rPr lang="en-US" dirty="0" smtClean="0"/>
              <a:t>An ellipse is the set of points P such that PF</a:t>
            </a:r>
            <a:r>
              <a:rPr lang="en-US" baseline="-25000" dirty="0" smtClean="0"/>
              <a:t>1</a:t>
            </a:r>
            <a:r>
              <a:rPr lang="en-US" dirty="0" smtClean="0"/>
              <a:t> +PF</a:t>
            </a:r>
            <a:r>
              <a:rPr lang="en-US" baseline="-25000" dirty="0" smtClean="0"/>
              <a:t>2</a:t>
            </a:r>
            <a:r>
              <a:rPr lang="en-US" dirty="0" smtClean="0"/>
              <a:t> is constant, the points F</a:t>
            </a:r>
            <a:r>
              <a:rPr lang="en-US" baseline="-25000" dirty="0" smtClean="0"/>
              <a:t>1</a:t>
            </a:r>
            <a:r>
              <a:rPr lang="en-US" dirty="0" smtClean="0"/>
              <a:t> and F</a:t>
            </a:r>
            <a:r>
              <a:rPr lang="en-US" baseline="-25000" dirty="0" smtClean="0"/>
              <a:t>2</a:t>
            </a:r>
            <a:r>
              <a:rPr lang="en-US" dirty="0" smtClean="0"/>
              <a:t> are the </a:t>
            </a:r>
            <a:r>
              <a:rPr lang="en-US" dirty="0" smtClean="0">
                <a:solidFill>
                  <a:srgbClr val="FFFF00"/>
                </a:solidFill>
              </a:rPr>
              <a:t>foci</a:t>
            </a:r>
            <a:r>
              <a:rPr lang="en-US" dirty="0" smtClean="0"/>
              <a:t>, PF</a:t>
            </a:r>
            <a:r>
              <a:rPr lang="en-US" baseline="-25000" dirty="0" smtClean="0"/>
              <a:t>1</a:t>
            </a:r>
            <a:r>
              <a:rPr lang="en-US" dirty="0" smtClean="0"/>
              <a:t> means the distance from point P to point F</a:t>
            </a:r>
            <a:r>
              <a:rPr lang="en-US" baseline="-25000" dirty="0" smtClean="0"/>
              <a:t>1</a:t>
            </a:r>
            <a:r>
              <a:rPr lang="en-US" dirty="0" smtClean="0"/>
              <a:t>. </a:t>
            </a:r>
            <a:endParaRPr lang="en-US" dirty="0"/>
          </a:p>
        </p:txBody>
      </p:sp>
      <p:sp>
        <p:nvSpPr>
          <p:cNvPr id="4" name="Content Placeholder 3"/>
          <p:cNvSpPr>
            <a:spLocks noGrp="1"/>
          </p:cNvSpPr>
          <p:nvPr>
            <p:ph sz="half" idx="2"/>
          </p:nvPr>
        </p:nvSpPr>
        <p:spPr>
          <a:xfrm>
            <a:off x="4648200" y="2133600"/>
            <a:ext cx="4038600" cy="3992563"/>
          </a:xfrm>
        </p:spPr>
        <p:txBody>
          <a:bodyPr>
            <a:normAutofit fontScale="92500"/>
          </a:bodyPr>
          <a:lstStyle/>
          <a:p>
            <a:r>
              <a:rPr lang="en-US" dirty="0" smtClean="0">
                <a:solidFill>
                  <a:schemeClr val="bg2">
                    <a:lumMod val="50000"/>
                  </a:schemeClr>
                </a:solidFill>
              </a:rPr>
              <a:t>A</a:t>
            </a:r>
            <a:endParaRPr lang="en-US" dirty="0">
              <a:solidFill>
                <a:schemeClr val="bg2">
                  <a:lumMod val="50000"/>
                </a:schemeClr>
              </a:solidFill>
            </a:endParaRPr>
          </a:p>
        </p:txBody>
      </p:sp>
      <p:sp>
        <p:nvSpPr>
          <p:cNvPr id="5" name="Oval 4"/>
          <p:cNvSpPr/>
          <p:nvPr/>
        </p:nvSpPr>
        <p:spPr>
          <a:xfrm>
            <a:off x="5396498" y="2434984"/>
            <a:ext cx="2000536" cy="2895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6359856" y="2833048"/>
            <a:ext cx="76200" cy="762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365544" y="4827896"/>
            <a:ext cx="76200" cy="762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7250805" y="2895600"/>
            <a:ext cx="533400" cy="381000"/>
          </a:xfrm>
          <a:prstGeom prst="rect">
            <a:avLst/>
          </a:prstGeom>
          <a:noFill/>
        </p:spPr>
        <p:txBody>
          <a:bodyPr wrap="square" rtlCol="0">
            <a:spAutoFit/>
          </a:bodyPr>
          <a:lstStyle/>
          <a:p>
            <a:r>
              <a:rPr lang="en-US" dirty="0" smtClean="0"/>
              <a:t>P</a:t>
            </a:r>
            <a:endParaRPr lang="en-US" dirty="0"/>
          </a:p>
        </p:txBody>
      </p:sp>
      <p:sp>
        <p:nvSpPr>
          <p:cNvPr id="14" name="TextBox 13"/>
          <p:cNvSpPr txBox="1"/>
          <p:nvPr/>
        </p:nvSpPr>
        <p:spPr>
          <a:xfrm>
            <a:off x="6070242" y="2690610"/>
            <a:ext cx="533400" cy="381000"/>
          </a:xfrm>
          <a:prstGeom prst="rect">
            <a:avLst/>
          </a:prstGeom>
          <a:noFill/>
        </p:spPr>
        <p:txBody>
          <a:bodyPr wrap="square" rtlCol="0">
            <a:spAutoFit/>
          </a:bodyPr>
          <a:lstStyle/>
          <a:p>
            <a:r>
              <a:rPr lang="en-US" dirty="0" smtClean="0"/>
              <a:t>F</a:t>
            </a:r>
            <a:r>
              <a:rPr lang="en-US" baseline="-25000" dirty="0" smtClean="0"/>
              <a:t>1</a:t>
            </a:r>
            <a:endParaRPr lang="en-US" baseline="-25000" dirty="0"/>
          </a:p>
        </p:txBody>
      </p:sp>
      <p:sp>
        <p:nvSpPr>
          <p:cNvPr id="15" name="TextBox 14"/>
          <p:cNvSpPr txBox="1"/>
          <p:nvPr/>
        </p:nvSpPr>
        <p:spPr>
          <a:xfrm>
            <a:off x="6078816" y="4712595"/>
            <a:ext cx="533400" cy="381000"/>
          </a:xfrm>
          <a:prstGeom prst="rect">
            <a:avLst/>
          </a:prstGeom>
          <a:noFill/>
        </p:spPr>
        <p:txBody>
          <a:bodyPr wrap="square" rtlCol="0">
            <a:spAutoFit/>
          </a:bodyPr>
          <a:lstStyle/>
          <a:p>
            <a:r>
              <a:rPr lang="en-US" dirty="0" smtClean="0"/>
              <a:t>F</a:t>
            </a:r>
            <a:r>
              <a:rPr lang="en-US" baseline="-25000" dirty="0" smtClean="0"/>
              <a:t>2</a:t>
            </a:r>
            <a:endParaRPr lang="en-US" baseline="-25000" dirty="0"/>
          </a:p>
        </p:txBody>
      </p:sp>
      <p:sp>
        <p:nvSpPr>
          <p:cNvPr id="16" name="TextBox 15"/>
          <p:cNvSpPr txBox="1"/>
          <p:nvPr/>
        </p:nvSpPr>
        <p:spPr>
          <a:xfrm>
            <a:off x="4343400" y="5562600"/>
            <a:ext cx="4267200" cy="1200329"/>
          </a:xfrm>
          <a:prstGeom prst="rect">
            <a:avLst/>
          </a:prstGeom>
          <a:noFill/>
          <a:ln>
            <a:solidFill>
              <a:schemeClr val="bg2">
                <a:lumMod val="40000"/>
                <a:lumOff val="60000"/>
              </a:schemeClr>
            </a:solidFill>
          </a:ln>
        </p:spPr>
        <p:txBody>
          <a:bodyPr wrap="square" rtlCol="0">
            <a:spAutoFit/>
          </a:bodyPr>
          <a:lstStyle/>
          <a:p>
            <a:r>
              <a:rPr lang="en-US" dirty="0" smtClean="0"/>
              <a:t>You can draw an ellipse by fixing the ends of a piece of string at A, B then, keeping the string tight, loop it around a pencil point at P and move the pencil around on paper.</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The Inverse Square Law</a:t>
            </a:r>
            <a:endParaRPr lang="en-US" dirty="0">
              <a:solidFill>
                <a:srgbClr val="FFFF00"/>
              </a:solidFill>
            </a:endParaRPr>
          </a:p>
        </p:txBody>
      </p:sp>
      <p:sp>
        <p:nvSpPr>
          <p:cNvPr id="3" name="Content Placeholder 2"/>
          <p:cNvSpPr>
            <a:spLocks noGrp="1"/>
          </p:cNvSpPr>
          <p:nvPr>
            <p:ph idx="1"/>
          </p:nvPr>
        </p:nvSpPr>
        <p:spPr/>
        <p:txBody>
          <a:bodyPr>
            <a:normAutofit fontScale="92500" lnSpcReduction="10000"/>
          </a:bodyPr>
          <a:lstStyle/>
          <a:p>
            <a:r>
              <a:rPr lang="en-US" dirty="0" smtClean="0">
                <a:solidFill>
                  <a:srgbClr val="FFFF00"/>
                </a:solidFill>
              </a:rPr>
              <a:t>Newton’s idea</a:t>
            </a:r>
            <a:r>
              <a:rPr lang="en-US" dirty="0" smtClean="0"/>
              <a:t>: the centripetal force keeping the Moon circling the Earth is the </a:t>
            </a:r>
            <a:r>
              <a:rPr lang="en-US" i="1" dirty="0" smtClean="0"/>
              <a:t>same</a:t>
            </a:r>
            <a:r>
              <a:rPr lang="en-US" dirty="0" smtClean="0"/>
              <a:t> gravitational force that pulls us to the ground.</a:t>
            </a:r>
          </a:p>
          <a:p>
            <a:r>
              <a:rPr lang="en-US" dirty="0" smtClean="0">
                <a:solidFill>
                  <a:srgbClr val="FFFF00"/>
                </a:solidFill>
              </a:rPr>
              <a:t>BUT</a:t>
            </a:r>
            <a:r>
              <a:rPr lang="en-US" dirty="0" smtClean="0"/>
              <a:t>:  the Moon’s centripetal acceleration is only </a:t>
            </a:r>
            <a:r>
              <a:rPr lang="en-US" dirty="0" smtClean="0">
                <a:solidFill>
                  <a:srgbClr val="FFFF00"/>
                </a:solidFill>
              </a:rPr>
              <a:t>1/3600 of </a:t>
            </a:r>
            <a:r>
              <a:rPr lang="en-US" i="1" dirty="0" smtClean="0">
                <a:solidFill>
                  <a:srgbClr val="FFFF00"/>
                </a:solidFill>
              </a:rPr>
              <a:t>g</a:t>
            </a:r>
            <a:r>
              <a:rPr lang="en-US" dirty="0" smtClean="0"/>
              <a:t>!</a:t>
            </a:r>
          </a:p>
          <a:p>
            <a:r>
              <a:rPr lang="en-US" dirty="0" smtClean="0"/>
              <a:t>The Moon is </a:t>
            </a:r>
            <a:r>
              <a:rPr lang="en-US" dirty="0" smtClean="0">
                <a:solidFill>
                  <a:srgbClr val="FFFF00"/>
                </a:solidFill>
              </a:rPr>
              <a:t>60 times</a:t>
            </a:r>
            <a:r>
              <a:rPr lang="en-US" dirty="0" smtClean="0"/>
              <a:t> further from the Earth’s center than we are.</a:t>
            </a:r>
          </a:p>
          <a:p>
            <a:r>
              <a:rPr lang="en-US" dirty="0" smtClean="0">
                <a:solidFill>
                  <a:srgbClr val="FFFF00"/>
                </a:solidFill>
              </a:rPr>
              <a:t>SO:</a:t>
            </a:r>
            <a:r>
              <a:rPr lang="en-US" dirty="0" smtClean="0"/>
              <a:t> this suggests </a:t>
            </a:r>
            <a:r>
              <a:rPr lang="en-US" dirty="0" smtClean="0">
                <a:solidFill>
                  <a:srgbClr val="FFFF00"/>
                </a:solidFill>
              </a:rPr>
              <a:t>the gravitational pull from the Earth decreases with distance from the Earth’s center as 1/</a:t>
            </a:r>
            <a:r>
              <a:rPr lang="en-US" i="1" dirty="0" smtClean="0">
                <a:solidFill>
                  <a:srgbClr val="FFFF00"/>
                </a:solidFill>
              </a:rPr>
              <a:t>r</a:t>
            </a:r>
            <a:r>
              <a:rPr lang="en-US" baseline="30000" dirty="0" smtClean="0">
                <a:solidFill>
                  <a:srgbClr val="FFFF00"/>
                </a:solidFill>
              </a:rPr>
              <a:t>2</a:t>
            </a:r>
            <a:r>
              <a:rPr lang="en-US" dirty="0" smtClean="0">
                <a:solidFill>
                  <a:srgbClr val="FFFF00"/>
                </a:solidFill>
              </a:rPr>
              <a:t>.</a:t>
            </a:r>
            <a:endParaRPr lang="en-US" dirty="0">
              <a:solidFill>
                <a:srgbClr val="FFFF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Connector 11"/>
          <p:cNvCxnSpPr/>
          <p:nvPr/>
        </p:nvCxnSpPr>
        <p:spPr>
          <a:xfrm rot="5400000" flipH="1" flipV="1">
            <a:off x="5926611" y="3558366"/>
            <a:ext cx="1779896" cy="835356"/>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4729233" y="3979038"/>
            <a:ext cx="33195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16200000" flipH="1">
            <a:off x="6711002" y="2564143"/>
            <a:ext cx="214952" cy="841044"/>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274638"/>
            <a:ext cx="8229600" cy="944562"/>
          </a:xfrm>
        </p:spPr>
        <p:txBody>
          <a:bodyPr>
            <a:noAutofit/>
          </a:bodyPr>
          <a:lstStyle/>
          <a:p>
            <a:r>
              <a:rPr lang="en-US" sz="3600" dirty="0" smtClean="0">
                <a:solidFill>
                  <a:srgbClr val="FFFF00"/>
                </a:solidFill>
              </a:rPr>
              <a:t>About Ellipses…</a:t>
            </a:r>
            <a:endParaRPr lang="en-US" sz="3200" dirty="0">
              <a:solidFill>
                <a:srgbClr val="FFFF00"/>
              </a:solidFill>
            </a:endParaRPr>
          </a:p>
        </p:txBody>
      </p:sp>
      <p:sp>
        <p:nvSpPr>
          <p:cNvPr id="3" name="Content Placeholder 2"/>
          <p:cNvSpPr>
            <a:spLocks noGrp="1"/>
          </p:cNvSpPr>
          <p:nvPr>
            <p:ph sz="half" idx="1"/>
          </p:nvPr>
        </p:nvSpPr>
        <p:spPr>
          <a:xfrm>
            <a:off x="228600" y="1447800"/>
            <a:ext cx="4267200" cy="5181600"/>
          </a:xfrm>
        </p:spPr>
        <p:txBody>
          <a:bodyPr>
            <a:normAutofit lnSpcReduction="10000"/>
          </a:bodyPr>
          <a:lstStyle/>
          <a:p>
            <a:r>
              <a:rPr lang="en-US" sz="2400" dirty="0" smtClean="0"/>
              <a:t>The standard notation is to label the two foci  F</a:t>
            </a:r>
            <a:r>
              <a:rPr lang="en-US" sz="2400" baseline="-25000" dirty="0" smtClean="0"/>
              <a:t>1</a:t>
            </a:r>
            <a:r>
              <a:rPr lang="en-US" sz="2400" dirty="0" smtClean="0"/>
              <a:t>, F</a:t>
            </a:r>
            <a:r>
              <a:rPr lang="en-US" sz="2400" baseline="-25000" dirty="0" smtClean="0"/>
              <a:t>2</a:t>
            </a:r>
            <a:r>
              <a:rPr lang="en-US" sz="2400" dirty="0" smtClean="0"/>
              <a:t>. </a:t>
            </a:r>
            <a:r>
              <a:rPr lang="en-US" sz="2400" dirty="0" smtClean="0">
                <a:solidFill>
                  <a:schemeClr val="bg2">
                    <a:lumMod val="60000"/>
                    <a:lumOff val="40000"/>
                  </a:schemeClr>
                </a:solidFill>
              </a:rPr>
              <a:t>(The term “focus” is used because if a light is placed at F</a:t>
            </a:r>
            <a:r>
              <a:rPr lang="en-US" sz="2400" baseline="-25000" dirty="0" smtClean="0">
                <a:solidFill>
                  <a:schemeClr val="bg2">
                    <a:lumMod val="60000"/>
                    <a:lumOff val="40000"/>
                  </a:schemeClr>
                </a:solidFill>
              </a:rPr>
              <a:t>1</a:t>
            </a:r>
            <a:r>
              <a:rPr lang="en-US" sz="2400" dirty="0" smtClean="0">
                <a:solidFill>
                  <a:schemeClr val="bg2">
                    <a:lumMod val="60000"/>
                    <a:lumOff val="40000"/>
                  </a:schemeClr>
                </a:solidFill>
              </a:rPr>
              <a:t>, and the ellipse is a mirror, the reflected light all goes to F</a:t>
            </a:r>
            <a:r>
              <a:rPr lang="en-US" sz="2400" baseline="-25000" dirty="0" smtClean="0">
                <a:solidFill>
                  <a:schemeClr val="bg2">
                    <a:lumMod val="60000"/>
                    <a:lumOff val="40000"/>
                  </a:schemeClr>
                </a:solidFill>
              </a:rPr>
              <a:t>2</a:t>
            </a:r>
            <a:r>
              <a:rPr lang="en-US" sz="2400" dirty="0" smtClean="0">
                <a:solidFill>
                  <a:schemeClr val="bg2">
                    <a:lumMod val="60000"/>
                    <a:lumOff val="40000"/>
                  </a:schemeClr>
                </a:solidFill>
              </a:rPr>
              <a:t>.) </a:t>
            </a:r>
          </a:p>
          <a:p>
            <a:r>
              <a:rPr lang="en-US" sz="2400" dirty="0" smtClean="0">
                <a:solidFill>
                  <a:srgbClr val="FFFF00"/>
                </a:solidFill>
              </a:rPr>
              <a:t>The </a:t>
            </a:r>
            <a:r>
              <a:rPr lang="en-US" sz="2400" u="sng" dirty="0" smtClean="0">
                <a:solidFill>
                  <a:srgbClr val="FFFF00"/>
                </a:solidFill>
              </a:rPr>
              <a:t>eccentricity</a:t>
            </a:r>
            <a:r>
              <a:rPr lang="en-US" sz="2400" dirty="0" smtClean="0">
                <a:solidFill>
                  <a:srgbClr val="FFFF00"/>
                </a:solidFill>
              </a:rPr>
              <a:t> </a:t>
            </a:r>
            <a:r>
              <a:rPr lang="en-US" sz="2400" i="1" dirty="0" smtClean="0">
                <a:solidFill>
                  <a:srgbClr val="FFFF00"/>
                </a:solidFill>
              </a:rPr>
              <a:t>e</a:t>
            </a:r>
            <a:r>
              <a:rPr lang="en-US" sz="2400" dirty="0" smtClean="0">
                <a:solidFill>
                  <a:srgbClr val="FFFF00"/>
                </a:solidFill>
              </a:rPr>
              <a:t> of the ellipse is how far a focus is from the center C compared with the furthest point of the ellipse.</a:t>
            </a:r>
          </a:p>
          <a:p>
            <a:r>
              <a:rPr lang="en-US" sz="2400" i="1" dirty="0" smtClean="0">
                <a:solidFill>
                  <a:srgbClr val="FF0000"/>
                </a:solidFill>
              </a:rPr>
              <a:t>e</a:t>
            </a:r>
            <a:r>
              <a:rPr lang="en-US" sz="2400" dirty="0" smtClean="0">
                <a:solidFill>
                  <a:srgbClr val="FF0000"/>
                </a:solidFill>
              </a:rPr>
              <a:t> = 0 means a circle: </a:t>
            </a:r>
            <a:r>
              <a:rPr lang="en-US" sz="2400" dirty="0" smtClean="0"/>
              <a:t>most planetary orbits are close to circles—for Earth, </a:t>
            </a:r>
            <a:r>
              <a:rPr lang="en-US" sz="2400" i="1" dirty="0" smtClean="0"/>
              <a:t>e</a:t>
            </a:r>
            <a:r>
              <a:rPr lang="en-US" sz="2400" dirty="0" smtClean="0"/>
              <a:t> = 0.017.</a:t>
            </a:r>
            <a:endParaRPr lang="en-US" sz="2400" dirty="0"/>
          </a:p>
        </p:txBody>
      </p:sp>
      <p:sp>
        <p:nvSpPr>
          <p:cNvPr id="4" name="Content Placeholder 3"/>
          <p:cNvSpPr>
            <a:spLocks noGrp="1"/>
          </p:cNvSpPr>
          <p:nvPr>
            <p:ph sz="half" idx="2"/>
          </p:nvPr>
        </p:nvSpPr>
        <p:spPr>
          <a:xfrm>
            <a:off x="4648200" y="2133600"/>
            <a:ext cx="4038600" cy="3992563"/>
          </a:xfrm>
        </p:spPr>
        <p:txBody>
          <a:bodyPr>
            <a:normAutofit lnSpcReduction="10000"/>
          </a:bodyPr>
          <a:lstStyle/>
          <a:p>
            <a:r>
              <a:rPr lang="en-US" dirty="0" smtClean="0">
                <a:solidFill>
                  <a:schemeClr val="bg2">
                    <a:lumMod val="50000"/>
                  </a:schemeClr>
                </a:solidFill>
              </a:rPr>
              <a:t>A</a:t>
            </a:r>
            <a:endParaRPr lang="en-US" dirty="0">
              <a:solidFill>
                <a:schemeClr val="bg2">
                  <a:lumMod val="50000"/>
                </a:schemeClr>
              </a:solidFill>
            </a:endParaRPr>
          </a:p>
        </p:txBody>
      </p:sp>
      <p:sp>
        <p:nvSpPr>
          <p:cNvPr id="5" name="Oval 4"/>
          <p:cNvSpPr/>
          <p:nvPr/>
        </p:nvSpPr>
        <p:spPr>
          <a:xfrm>
            <a:off x="5401259" y="2434984"/>
            <a:ext cx="2000536" cy="2895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6359856" y="2833048"/>
            <a:ext cx="76200" cy="762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356018" y="4832659"/>
            <a:ext cx="76200" cy="762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7250805" y="2895600"/>
            <a:ext cx="533400" cy="381000"/>
          </a:xfrm>
          <a:prstGeom prst="rect">
            <a:avLst/>
          </a:prstGeom>
          <a:noFill/>
        </p:spPr>
        <p:txBody>
          <a:bodyPr wrap="square" rtlCol="0">
            <a:spAutoFit/>
          </a:bodyPr>
          <a:lstStyle/>
          <a:p>
            <a:r>
              <a:rPr lang="en-US" dirty="0" smtClean="0"/>
              <a:t>P</a:t>
            </a:r>
            <a:endParaRPr lang="en-US" dirty="0"/>
          </a:p>
        </p:txBody>
      </p:sp>
      <p:sp>
        <p:nvSpPr>
          <p:cNvPr id="14" name="TextBox 13"/>
          <p:cNvSpPr txBox="1"/>
          <p:nvPr/>
        </p:nvSpPr>
        <p:spPr>
          <a:xfrm>
            <a:off x="6070242" y="2677731"/>
            <a:ext cx="533400" cy="369332"/>
          </a:xfrm>
          <a:prstGeom prst="rect">
            <a:avLst/>
          </a:prstGeom>
          <a:noFill/>
        </p:spPr>
        <p:txBody>
          <a:bodyPr wrap="square" rtlCol="0">
            <a:spAutoFit/>
          </a:bodyPr>
          <a:lstStyle/>
          <a:p>
            <a:r>
              <a:rPr lang="en-US" dirty="0" smtClean="0"/>
              <a:t>F</a:t>
            </a:r>
            <a:r>
              <a:rPr lang="en-US" baseline="-25000" dirty="0" smtClean="0"/>
              <a:t>1</a:t>
            </a:r>
            <a:endParaRPr lang="en-US" baseline="-25000" dirty="0"/>
          </a:p>
        </p:txBody>
      </p:sp>
      <p:sp>
        <p:nvSpPr>
          <p:cNvPr id="15" name="TextBox 14"/>
          <p:cNvSpPr txBox="1"/>
          <p:nvPr/>
        </p:nvSpPr>
        <p:spPr>
          <a:xfrm>
            <a:off x="6072201" y="4691067"/>
            <a:ext cx="533400" cy="381000"/>
          </a:xfrm>
          <a:prstGeom prst="rect">
            <a:avLst/>
          </a:prstGeom>
          <a:noFill/>
        </p:spPr>
        <p:txBody>
          <a:bodyPr wrap="square" rtlCol="0">
            <a:spAutoFit/>
          </a:bodyPr>
          <a:lstStyle/>
          <a:p>
            <a:r>
              <a:rPr lang="en-US" dirty="0" smtClean="0"/>
              <a:t>F</a:t>
            </a:r>
            <a:r>
              <a:rPr lang="en-US" baseline="-25000" dirty="0" smtClean="0"/>
              <a:t>2</a:t>
            </a:r>
            <a:endParaRPr lang="en-US" baseline="-25000" dirty="0"/>
          </a:p>
        </p:txBody>
      </p:sp>
      <p:cxnSp>
        <p:nvCxnSpPr>
          <p:cNvPr id="20" name="Straight Arrow Connector 19"/>
          <p:cNvCxnSpPr/>
          <p:nvPr/>
        </p:nvCxnSpPr>
        <p:spPr>
          <a:xfrm rot="5400000">
            <a:off x="6782594" y="3885406"/>
            <a:ext cx="2895600" cy="1588"/>
          </a:xfrm>
          <a:prstGeom prst="straightConnector1">
            <a:avLst/>
          </a:prstGeom>
          <a:ln w="25400">
            <a:solidFill>
              <a:schemeClr val="accent1">
                <a:lumMod val="20000"/>
                <a:lumOff val="8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5029200" y="3886200"/>
            <a:ext cx="2743200" cy="0"/>
          </a:xfrm>
          <a:prstGeom prst="line">
            <a:avLst/>
          </a:prstGeom>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6097074" y="3556716"/>
            <a:ext cx="533400" cy="381000"/>
          </a:xfrm>
          <a:prstGeom prst="rect">
            <a:avLst/>
          </a:prstGeom>
          <a:noFill/>
        </p:spPr>
        <p:txBody>
          <a:bodyPr wrap="square" rtlCol="0">
            <a:spAutoFit/>
          </a:bodyPr>
          <a:lstStyle/>
          <a:p>
            <a:r>
              <a:rPr lang="en-US" dirty="0" smtClean="0"/>
              <a:t>C</a:t>
            </a:r>
            <a:endParaRPr lang="en-US" dirty="0"/>
          </a:p>
        </p:txBody>
      </p:sp>
      <p:cxnSp>
        <p:nvCxnSpPr>
          <p:cNvPr id="25" name="Straight Arrow Connector 24"/>
          <p:cNvCxnSpPr/>
          <p:nvPr/>
        </p:nvCxnSpPr>
        <p:spPr>
          <a:xfrm>
            <a:off x="5410200" y="2209800"/>
            <a:ext cx="1981200" cy="1588"/>
          </a:xfrm>
          <a:prstGeom prst="straightConnector1">
            <a:avLst/>
          </a:prstGeom>
          <a:ln w="25400">
            <a:solidFill>
              <a:schemeClr val="accent1">
                <a:lumMod val="20000"/>
                <a:lumOff val="8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rot="5400000" flipH="1" flipV="1">
            <a:off x="5486400" y="3352800"/>
            <a:ext cx="1066800" cy="1588"/>
          </a:xfrm>
          <a:prstGeom prst="straightConnector1">
            <a:avLst/>
          </a:prstGeom>
          <a:ln w="25400">
            <a:solidFill>
              <a:schemeClr val="accent1">
                <a:lumMod val="20000"/>
                <a:lumOff val="8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8179158" y="3671553"/>
            <a:ext cx="533400" cy="381000"/>
          </a:xfrm>
          <a:prstGeom prst="rect">
            <a:avLst/>
          </a:prstGeom>
          <a:noFill/>
        </p:spPr>
        <p:txBody>
          <a:bodyPr wrap="square" rtlCol="0">
            <a:spAutoFit/>
          </a:bodyPr>
          <a:lstStyle/>
          <a:p>
            <a:r>
              <a:rPr lang="en-US" dirty="0" smtClean="0"/>
              <a:t>2</a:t>
            </a:r>
            <a:r>
              <a:rPr lang="en-US" i="1" dirty="0" smtClean="0"/>
              <a:t>a</a:t>
            </a:r>
            <a:endParaRPr lang="en-US" i="1" dirty="0"/>
          </a:p>
        </p:txBody>
      </p:sp>
      <p:sp>
        <p:nvSpPr>
          <p:cNvPr id="29" name="TextBox 28"/>
          <p:cNvSpPr txBox="1"/>
          <p:nvPr/>
        </p:nvSpPr>
        <p:spPr>
          <a:xfrm>
            <a:off x="6190431" y="1885686"/>
            <a:ext cx="533400" cy="381000"/>
          </a:xfrm>
          <a:prstGeom prst="rect">
            <a:avLst/>
          </a:prstGeom>
          <a:noFill/>
        </p:spPr>
        <p:txBody>
          <a:bodyPr wrap="square" rtlCol="0">
            <a:spAutoFit/>
          </a:bodyPr>
          <a:lstStyle/>
          <a:p>
            <a:r>
              <a:rPr lang="en-US" dirty="0" smtClean="0"/>
              <a:t>2</a:t>
            </a:r>
            <a:r>
              <a:rPr lang="en-US" i="1" dirty="0" smtClean="0"/>
              <a:t>b</a:t>
            </a:r>
            <a:endParaRPr lang="en-US" i="1" dirty="0"/>
          </a:p>
        </p:txBody>
      </p:sp>
      <p:sp>
        <p:nvSpPr>
          <p:cNvPr id="30" name="TextBox 29"/>
          <p:cNvSpPr txBox="1"/>
          <p:nvPr/>
        </p:nvSpPr>
        <p:spPr>
          <a:xfrm>
            <a:off x="5638800" y="3148884"/>
            <a:ext cx="533400" cy="381000"/>
          </a:xfrm>
          <a:prstGeom prst="rect">
            <a:avLst/>
          </a:prstGeom>
          <a:noFill/>
        </p:spPr>
        <p:txBody>
          <a:bodyPr wrap="square" rtlCol="0">
            <a:spAutoFit/>
          </a:bodyPr>
          <a:lstStyle/>
          <a:p>
            <a:r>
              <a:rPr lang="en-US" i="1" dirty="0" smtClean="0"/>
              <a:t>ea</a:t>
            </a:r>
            <a:endParaRPr lang="en-US" i="1" dirty="0"/>
          </a:p>
        </p:txBody>
      </p:sp>
      <p:sp>
        <p:nvSpPr>
          <p:cNvPr id="33" name="TextBox 32"/>
          <p:cNvSpPr txBox="1"/>
          <p:nvPr/>
        </p:nvSpPr>
        <p:spPr>
          <a:xfrm>
            <a:off x="5029200" y="5715000"/>
            <a:ext cx="3657600" cy="923330"/>
          </a:xfrm>
          <a:prstGeom prst="rect">
            <a:avLst/>
          </a:prstGeom>
          <a:noFill/>
          <a:ln w="12700">
            <a:solidFill>
              <a:srgbClr val="FF0000"/>
            </a:solidFill>
          </a:ln>
        </p:spPr>
        <p:txBody>
          <a:bodyPr wrap="square" rtlCol="0">
            <a:spAutoFit/>
          </a:bodyPr>
          <a:lstStyle/>
          <a:p>
            <a:r>
              <a:rPr lang="en-US" dirty="0" smtClean="0"/>
              <a:t>2</a:t>
            </a:r>
            <a:r>
              <a:rPr lang="en-US" i="1" dirty="0" smtClean="0"/>
              <a:t>a</a:t>
            </a:r>
            <a:r>
              <a:rPr lang="en-US" dirty="0" smtClean="0"/>
              <a:t> is the length of the “major axis”, 2</a:t>
            </a:r>
            <a:r>
              <a:rPr lang="en-US" i="1" dirty="0" smtClean="0"/>
              <a:t>b</a:t>
            </a:r>
            <a:r>
              <a:rPr lang="en-US" dirty="0" smtClean="0"/>
              <a:t> the length of the “minor axis”      </a:t>
            </a:r>
            <a:r>
              <a:rPr lang="en-US" i="1" dirty="0" smtClean="0"/>
              <a:t>a </a:t>
            </a:r>
            <a:r>
              <a:rPr lang="en-US" dirty="0" smtClean="0"/>
              <a:t> is called the </a:t>
            </a:r>
            <a:r>
              <a:rPr lang="en-US" i="1" dirty="0" err="1" smtClean="0"/>
              <a:t>semimajor</a:t>
            </a:r>
            <a:r>
              <a:rPr lang="en-US" i="1" dirty="0" smtClean="0"/>
              <a:t> axis </a:t>
            </a:r>
            <a:r>
              <a:rPr lang="en-US" dirty="0" smtClean="0"/>
              <a:t>length.</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Freeform 23"/>
          <p:cNvSpPr/>
          <p:nvPr/>
        </p:nvSpPr>
        <p:spPr>
          <a:xfrm flipH="1" flipV="1">
            <a:off x="5681658" y="2905125"/>
            <a:ext cx="709615" cy="2076451"/>
          </a:xfrm>
          <a:custGeom>
            <a:avLst/>
            <a:gdLst>
              <a:gd name="connsiteX0" fmla="*/ 29369 w 1594645"/>
              <a:gd name="connsiteY0" fmla="*/ 309562 h 610393"/>
              <a:gd name="connsiteX1" fmla="*/ 1396207 w 1594645"/>
              <a:gd name="connsiteY1" fmla="*/ 42862 h 610393"/>
              <a:gd name="connsiteX2" fmla="*/ 1219994 w 1594645"/>
              <a:gd name="connsiteY2" fmla="*/ 566737 h 610393"/>
              <a:gd name="connsiteX3" fmla="*/ 29369 w 1594645"/>
              <a:gd name="connsiteY3" fmla="*/ 309562 h 610393"/>
              <a:gd name="connsiteX0" fmla="*/ 57150 w 1481138"/>
              <a:gd name="connsiteY0" fmla="*/ 342900 h 643731"/>
              <a:gd name="connsiteX1" fmla="*/ 904875 w 1481138"/>
              <a:gd name="connsiteY1" fmla="*/ 142875 h 643731"/>
              <a:gd name="connsiteX2" fmla="*/ 1423988 w 1481138"/>
              <a:gd name="connsiteY2" fmla="*/ 76200 h 643731"/>
              <a:gd name="connsiteX3" fmla="*/ 1247775 w 1481138"/>
              <a:gd name="connsiteY3" fmla="*/ 600075 h 643731"/>
              <a:gd name="connsiteX4" fmla="*/ 57150 w 1481138"/>
              <a:gd name="connsiteY4" fmla="*/ 342900 h 643731"/>
              <a:gd name="connsiteX0" fmla="*/ 0 w 1423988"/>
              <a:gd name="connsiteY0" fmla="*/ 342900 h 643731"/>
              <a:gd name="connsiteX1" fmla="*/ 847725 w 1423988"/>
              <a:gd name="connsiteY1" fmla="*/ 142875 h 643731"/>
              <a:gd name="connsiteX2" fmla="*/ 1366838 w 1423988"/>
              <a:gd name="connsiteY2" fmla="*/ 76200 h 643731"/>
              <a:gd name="connsiteX3" fmla="*/ 1190625 w 1423988"/>
              <a:gd name="connsiteY3" fmla="*/ 600075 h 643731"/>
              <a:gd name="connsiteX4" fmla="*/ 0 w 1423988"/>
              <a:gd name="connsiteY4" fmla="*/ 342900 h 643731"/>
              <a:gd name="connsiteX0" fmla="*/ 0 w 1454150"/>
              <a:gd name="connsiteY0" fmla="*/ 342900 h 604837"/>
              <a:gd name="connsiteX1" fmla="*/ 847725 w 1454150"/>
              <a:gd name="connsiteY1" fmla="*/ 142875 h 604837"/>
              <a:gd name="connsiteX2" fmla="*/ 1366838 w 1454150"/>
              <a:gd name="connsiteY2" fmla="*/ 76200 h 604837"/>
              <a:gd name="connsiteX3" fmla="*/ 1381125 w 1454150"/>
              <a:gd name="connsiteY3" fmla="*/ 371475 h 604837"/>
              <a:gd name="connsiteX4" fmla="*/ 1190625 w 1454150"/>
              <a:gd name="connsiteY4" fmla="*/ 600075 h 604837"/>
              <a:gd name="connsiteX5" fmla="*/ 0 w 1454150"/>
              <a:gd name="connsiteY5" fmla="*/ 342900 h 604837"/>
              <a:gd name="connsiteX0" fmla="*/ 0 w 1454150"/>
              <a:gd name="connsiteY0" fmla="*/ 342900 h 600075"/>
              <a:gd name="connsiteX1" fmla="*/ 847725 w 1454150"/>
              <a:gd name="connsiteY1" fmla="*/ 142875 h 600075"/>
              <a:gd name="connsiteX2" fmla="*/ 1366838 w 1454150"/>
              <a:gd name="connsiteY2" fmla="*/ 76200 h 600075"/>
              <a:gd name="connsiteX3" fmla="*/ 1381125 w 1454150"/>
              <a:gd name="connsiteY3" fmla="*/ 371475 h 600075"/>
              <a:gd name="connsiteX4" fmla="*/ 1190625 w 1454150"/>
              <a:gd name="connsiteY4" fmla="*/ 600075 h 600075"/>
              <a:gd name="connsiteX5" fmla="*/ 0 w 1454150"/>
              <a:gd name="connsiteY5" fmla="*/ 342900 h 600075"/>
              <a:gd name="connsiteX0" fmla="*/ 9525 w 1463675"/>
              <a:gd name="connsiteY0" fmla="*/ 342900 h 642938"/>
              <a:gd name="connsiteX1" fmla="*/ 857250 w 1463675"/>
              <a:gd name="connsiteY1" fmla="*/ 142875 h 642938"/>
              <a:gd name="connsiteX2" fmla="*/ 1376363 w 1463675"/>
              <a:gd name="connsiteY2" fmla="*/ 76200 h 642938"/>
              <a:gd name="connsiteX3" fmla="*/ 1390650 w 1463675"/>
              <a:gd name="connsiteY3" fmla="*/ 371475 h 642938"/>
              <a:gd name="connsiteX4" fmla="*/ 1200150 w 1463675"/>
              <a:gd name="connsiteY4" fmla="*/ 600075 h 642938"/>
              <a:gd name="connsiteX5" fmla="*/ 781050 w 1463675"/>
              <a:gd name="connsiteY5" fmla="*/ 600075 h 642938"/>
              <a:gd name="connsiteX6" fmla="*/ 9525 w 1463675"/>
              <a:gd name="connsiteY6" fmla="*/ 342900 h 642938"/>
              <a:gd name="connsiteX0" fmla="*/ 0 w 1454150"/>
              <a:gd name="connsiteY0" fmla="*/ 342900 h 642938"/>
              <a:gd name="connsiteX1" fmla="*/ 847725 w 1454150"/>
              <a:gd name="connsiteY1" fmla="*/ 142875 h 642938"/>
              <a:gd name="connsiteX2" fmla="*/ 1366838 w 1454150"/>
              <a:gd name="connsiteY2" fmla="*/ 76200 h 642938"/>
              <a:gd name="connsiteX3" fmla="*/ 1381125 w 1454150"/>
              <a:gd name="connsiteY3" fmla="*/ 371475 h 642938"/>
              <a:gd name="connsiteX4" fmla="*/ 1190625 w 1454150"/>
              <a:gd name="connsiteY4" fmla="*/ 600075 h 642938"/>
              <a:gd name="connsiteX5" fmla="*/ 771525 w 1454150"/>
              <a:gd name="connsiteY5" fmla="*/ 600075 h 642938"/>
              <a:gd name="connsiteX6" fmla="*/ 0 w 1454150"/>
              <a:gd name="connsiteY6" fmla="*/ 342900 h 642938"/>
              <a:gd name="connsiteX0" fmla="*/ 0 w 1454150"/>
              <a:gd name="connsiteY0" fmla="*/ 342900 h 676274"/>
              <a:gd name="connsiteX1" fmla="*/ 847725 w 1454150"/>
              <a:gd name="connsiteY1" fmla="*/ 142875 h 676274"/>
              <a:gd name="connsiteX2" fmla="*/ 1366838 w 1454150"/>
              <a:gd name="connsiteY2" fmla="*/ 76200 h 676274"/>
              <a:gd name="connsiteX3" fmla="*/ 1381125 w 1454150"/>
              <a:gd name="connsiteY3" fmla="*/ 371475 h 676274"/>
              <a:gd name="connsiteX4" fmla="*/ 1190625 w 1454150"/>
              <a:gd name="connsiteY4" fmla="*/ 600075 h 676274"/>
              <a:gd name="connsiteX5" fmla="*/ 1000125 w 1454150"/>
              <a:gd name="connsiteY5" fmla="*/ 676274 h 676274"/>
              <a:gd name="connsiteX6" fmla="*/ 771525 w 1454150"/>
              <a:gd name="connsiteY6" fmla="*/ 600075 h 676274"/>
              <a:gd name="connsiteX7" fmla="*/ 0 w 1454150"/>
              <a:gd name="connsiteY7" fmla="*/ 342900 h 676274"/>
              <a:gd name="connsiteX0" fmla="*/ 0 w 1454150"/>
              <a:gd name="connsiteY0" fmla="*/ 342900 h 642938"/>
              <a:gd name="connsiteX1" fmla="*/ 847725 w 1454150"/>
              <a:gd name="connsiteY1" fmla="*/ 142875 h 642938"/>
              <a:gd name="connsiteX2" fmla="*/ 1366838 w 1454150"/>
              <a:gd name="connsiteY2" fmla="*/ 76200 h 642938"/>
              <a:gd name="connsiteX3" fmla="*/ 1381125 w 1454150"/>
              <a:gd name="connsiteY3" fmla="*/ 371475 h 642938"/>
              <a:gd name="connsiteX4" fmla="*/ 1190625 w 1454150"/>
              <a:gd name="connsiteY4" fmla="*/ 600075 h 642938"/>
              <a:gd name="connsiteX5" fmla="*/ 771525 w 1454150"/>
              <a:gd name="connsiteY5" fmla="*/ 600075 h 642938"/>
              <a:gd name="connsiteX6" fmla="*/ 0 w 1454150"/>
              <a:gd name="connsiteY6" fmla="*/ 342900 h 642938"/>
              <a:gd name="connsiteX0" fmla="*/ 0 w 1468437"/>
              <a:gd name="connsiteY0" fmla="*/ 352426 h 652464"/>
              <a:gd name="connsiteX1" fmla="*/ 847725 w 1468437"/>
              <a:gd name="connsiteY1" fmla="*/ 152401 h 652464"/>
              <a:gd name="connsiteX2" fmla="*/ 1381125 w 1468437"/>
              <a:gd name="connsiteY2" fmla="*/ 76200 h 652464"/>
              <a:gd name="connsiteX3" fmla="*/ 1381125 w 1468437"/>
              <a:gd name="connsiteY3" fmla="*/ 381001 h 652464"/>
              <a:gd name="connsiteX4" fmla="*/ 1190625 w 1468437"/>
              <a:gd name="connsiteY4" fmla="*/ 609601 h 652464"/>
              <a:gd name="connsiteX5" fmla="*/ 771525 w 1468437"/>
              <a:gd name="connsiteY5" fmla="*/ 609601 h 652464"/>
              <a:gd name="connsiteX6" fmla="*/ 0 w 1468437"/>
              <a:gd name="connsiteY6" fmla="*/ 352426 h 652464"/>
              <a:gd name="connsiteX0" fmla="*/ 0 w 1468437"/>
              <a:gd name="connsiteY0" fmla="*/ 352426 h 652464"/>
              <a:gd name="connsiteX1" fmla="*/ 847725 w 1468437"/>
              <a:gd name="connsiteY1" fmla="*/ 152401 h 652464"/>
              <a:gd name="connsiteX2" fmla="*/ 1381125 w 1468437"/>
              <a:gd name="connsiteY2" fmla="*/ 76200 h 652464"/>
              <a:gd name="connsiteX3" fmla="*/ 1381125 w 1468437"/>
              <a:gd name="connsiteY3" fmla="*/ 381001 h 652464"/>
              <a:gd name="connsiteX4" fmla="*/ 1190625 w 1468437"/>
              <a:gd name="connsiteY4" fmla="*/ 609601 h 652464"/>
              <a:gd name="connsiteX5" fmla="*/ 771525 w 1468437"/>
              <a:gd name="connsiteY5" fmla="*/ 609601 h 652464"/>
              <a:gd name="connsiteX6" fmla="*/ 0 w 1468437"/>
              <a:gd name="connsiteY6" fmla="*/ 352426 h 652464"/>
              <a:gd name="connsiteX0" fmla="*/ 0 w 1468437"/>
              <a:gd name="connsiteY0" fmla="*/ 352426 h 652464"/>
              <a:gd name="connsiteX1" fmla="*/ 847725 w 1468437"/>
              <a:gd name="connsiteY1" fmla="*/ 152401 h 652464"/>
              <a:gd name="connsiteX2" fmla="*/ 1381125 w 1468437"/>
              <a:gd name="connsiteY2" fmla="*/ 76200 h 652464"/>
              <a:gd name="connsiteX3" fmla="*/ 1381125 w 1468437"/>
              <a:gd name="connsiteY3" fmla="*/ 381001 h 652464"/>
              <a:gd name="connsiteX4" fmla="*/ 1190625 w 1468437"/>
              <a:gd name="connsiteY4" fmla="*/ 609601 h 652464"/>
              <a:gd name="connsiteX5" fmla="*/ 771525 w 1468437"/>
              <a:gd name="connsiteY5" fmla="*/ 609601 h 652464"/>
              <a:gd name="connsiteX6" fmla="*/ 0 w 1468437"/>
              <a:gd name="connsiteY6" fmla="*/ 352426 h 652464"/>
              <a:gd name="connsiteX0" fmla="*/ 0 w 1468437"/>
              <a:gd name="connsiteY0" fmla="*/ 352426 h 652464"/>
              <a:gd name="connsiteX1" fmla="*/ 847725 w 1468437"/>
              <a:gd name="connsiteY1" fmla="*/ 152401 h 652464"/>
              <a:gd name="connsiteX2" fmla="*/ 1381125 w 1468437"/>
              <a:gd name="connsiteY2" fmla="*/ 76200 h 652464"/>
              <a:gd name="connsiteX3" fmla="*/ 1381125 w 1468437"/>
              <a:gd name="connsiteY3" fmla="*/ 381001 h 652464"/>
              <a:gd name="connsiteX4" fmla="*/ 1190625 w 1468437"/>
              <a:gd name="connsiteY4" fmla="*/ 609601 h 652464"/>
              <a:gd name="connsiteX5" fmla="*/ 771525 w 1468437"/>
              <a:gd name="connsiteY5" fmla="*/ 609601 h 652464"/>
              <a:gd name="connsiteX6" fmla="*/ 0 w 1468437"/>
              <a:gd name="connsiteY6" fmla="*/ 352426 h 652464"/>
              <a:gd name="connsiteX0" fmla="*/ 0 w 1468437"/>
              <a:gd name="connsiteY0" fmla="*/ 352426 h 652464"/>
              <a:gd name="connsiteX1" fmla="*/ 847725 w 1468437"/>
              <a:gd name="connsiteY1" fmla="*/ 152401 h 652464"/>
              <a:gd name="connsiteX2" fmla="*/ 1381125 w 1468437"/>
              <a:gd name="connsiteY2" fmla="*/ 76200 h 652464"/>
              <a:gd name="connsiteX3" fmla="*/ 1381125 w 1468437"/>
              <a:gd name="connsiteY3" fmla="*/ 381001 h 652464"/>
              <a:gd name="connsiteX4" fmla="*/ 1190625 w 1468437"/>
              <a:gd name="connsiteY4" fmla="*/ 609601 h 652464"/>
              <a:gd name="connsiteX5" fmla="*/ 771525 w 1468437"/>
              <a:gd name="connsiteY5" fmla="*/ 609601 h 652464"/>
              <a:gd name="connsiteX6" fmla="*/ 0 w 1468437"/>
              <a:gd name="connsiteY6" fmla="*/ 352426 h 652464"/>
              <a:gd name="connsiteX0" fmla="*/ 0 w 1381125"/>
              <a:gd name="connsiteY0" fmla="*/ 200025 h 500063"/>
              <a:gd name="connsiteX1" fmla="*/ 847725 w 1381125"/>
              <a:gd name="connsiteY1" fmla="*/ 0 h 500063"/>
              <a:gd name="connsiteX2" fmla="*/ 1381125 w 1381125"/>
              <a:gd name="connsiteY2" fmla="*/ 228600 h 500063"/>
              <a:gd name="connsiteX3" fmla="*/ 1190625 w 1381125"/>
              <a:gd name="connsiteY3" fmla="*/ 457200 h 500063"/>
              <a:gd name="connsiteX4" fmla="*/ 771525 w 1381125"/>
              <a:gd name="connsiteY4" fmla="*/ 457200 h 500063"/>
              <a:gd name="connsiteX5" fmla="*/ 0 w 1381125"/>
              <a:gd name="connsiteY5" fmla="*/ 200025 h 500063"/>
              <a:gd name="connsiteX0" fmla="*/ 0 w 1381125"/>
              <a:gd name="connsiteY0" fmla="*/ 200025 h 500063"/>
              <a:gd name="connsiteX1" fmla="*/ 847725 w 1381125"/>
              <a:gd name="connsiteY1" fmla="*/ 0 h 500063"/>
              <a:gd name="connsiteX2" fmla="*/ 1381125 w 1381125"/>
              <a:gd name="connsiteY2" fmla="*/ 228599 h 500063"/>
              <a:gd name="connsiteX3" fmla="*/ 1190625 w 1381125"/>
              <a:gd name="connsiteY3" fmla="*/ 457200 h 500063"/>
              <a:gd name="connsiteX4" fmla="*/ 771525 w 1381125"/>
              <a:gd name="connsiteY4" fmla="*/ 457200 h 500063"/>
              <a:gd name="connsiteX5" fmla="*/ 0 w 1381125"/>
              <a:gd name="connsiteY5" fmla="*/ 200025 h 500063"/>
              <a:gd name="connsiteX0" fmla="*/ 0 w 1203325"/>
              <a:gd name="connsiteY0" fmla="*/ 200025 h 500063"/>
              <a:gd name="connsiteX1" fmla="*/ 847725 w 1203325"/>
              <a:gd name="connsiteY1" fmla="*/ 0 h 500063"/>
              <a:gd name="connsiteX2" fmla="*/ 1190625 w 1203325"/>
              <a:gd name="connsiteY2" fmla="*/ 457200 h 500063"/>
              <a:gd name="connsiteX3" fmla="*/ 771525 w 1203325"/>
              <a:gd name="connsiteY3" fmla="*/ 457200 h 500063"/>
              <a:gd name="connsiteX4" fmla="*/ 0 w 1203325"/>
              <a:gd name="connsiteY4" fmla="*/ 200025 h 500063"/>
              <a:gd name="connsiteX0" fmla="*/ 0 w 976313"/>
              <a:gd name="connsiteY0" fmla="*/ 200025 h 457200"/>
              <a:gd name="connsiteX1" fmla="*/ 847725 w 976313"/>
              <a:gd name="connsiteY1" fmla="*/ 0 h 457200"/>
              <a:gd name="connsiteX2" fmla="*/ 771525 w 976313"/>
              <a:gd name="connsiteY2" fmla="*/ 457200 h 457200"/>
              <a:gd name="connsiteX3" fmla="*/ 0 w 976313"/>
              <a:gd name="connsiteY3" fmla="*/ 200025 h 457200"/>
              <a:gd name="connsiteX0" fmla="*/ 0 w 997744"/>
              <a:gd name="connsiteY0" fmla="*/ 200025 h 468312"/>
              <a:gd name="connsiteX1" fmla="*/ 847725 w 997744"/>
              <a:gd name="connsiteY1" fmla="*/ 0 h 468312"/>
              <a:gd name="connsiteX2" fmla="*/ 847725 w 997744"/>
              <a:gd name="connsiteY2" fmla="*/ 228599 h 468312"/>
              <a:gd name="connsiteX3" fmla="*/ 771525 w 997744"/>
              <a:gd name="connsiteY3" fmla="*/ 457200 h 468312"/>
              <a:gd name="connsiteX4" fmla="*/ 0 w 997744"/>
              <a:gd name="connsiteY4" fmla="*/ 200025 h 468312"/>
              <a:gd name="connsiteX0" fmla="*/ 0 w 997744"/>
              <a:gd name="connsiteY0" fmla="*/ 200025 h 468312"/>
              <a:gd name="connsiteX1" fmla="*/ 847725 w 997744"/>
              <a:gd name="connsiteY1" fmla="*/ 0 h 468312"/>
              <a:gd name="connsiteX2" fmla="*/ 847724 w 997744"/>
              <a:gd name="connsiteY2" fmla="*/ 228599 h 468312"/>
              <a:gd name="connsiteX3" fmla="*/ 771525 w 997744"/>
              <a:gd name="connsiteY3" fmla="*/ 457200 h 468312"/>
              <a:gd name="connsiteX4" fmla="*/ 0 w 997744"/>
              <a:gd name="connsiteY4" fmla="*/ 200025 h 468312"/>
              <a:gd name="connsiteX0" fmla="*/ 0 w 976313"/>
              <a:gd name="connsiteY0" fmla="*/ 200025 h 457200"/>
              <a:gd name="connsiteX1" fmla="*/ 847725 w 976313"/>
              <a:gd name="connsiteY1" fmla="*/ 0 h 457200"/>
              <a:gd name="connsiteX2" fmla="*/ 771525 w 976313"/>
              <a:gd name="connsiteY2" fmla="*/ 457200 h 457200"/>
              <a:gd name="connsiteX3" fmla="*/ 0 w 976313"/>
              <a:gd name="connsiteY3" fmla="*/ 200025 h 457200"/>
              <a:gd name="connsiteX0" fmla="*/ 0 w 847725"/>
              <a:gd name="connsiteY0" fmla="*/ 200025 h 457200"/>
              <a:gd name="connsiteX1" fmla="*/ 847725 w 847725"/>
              <a:gd name="connsiteY1" fmla="*/ 0 h 457200"/>
              <a:gd name="connsiteX2" fmla="*/ 771525 w 847725"/>
              <a:gd name="connsiteY2" fmla="*/ 457200 h 457200"/>
              <a:gd name="connsiteX3" fmla="*/ 0 w 847725"/>
              <a:gd name="connsiteY3" fmla="*/ 200025 h 457200"/>
              <a:gd name="connsiteX0" fmla="*/ 0 w 2981325"/>
              <a:gd name="connsiteY0" fmla="*/ 200025 h 685799"/>
              <a:gd name="connsiteX1" fmla="*/ 847725 w 2981325"/>
              <a:gd name="connsiteY1" fmla="*/ 0 h 685799"/>
              <a:gd name="connsiteX2" fmla="*/ 2981325 w 2981325"/>
              <a:gd name="connsiteY2" fmla="*/ 685799 h 685799"/>
              <a:gd name="connsiteX3" fmla="*/ 0 w 2981325"/>
              <a:gd name="connsiteY3" fmla="*/ 200025 h 685799"/>
              <a:gd name="connsiteX0" fmla="*/ 0 w 2981325"/>
              <a:gd name="connsiteY0" fmla="*/ 0 h 485774"/>
              <a:gd name="connsiteX1" fmla="*/ 2981325 w 2981325"/>
              <a:gd name="connsiteY1" fmla="*/ 180974 h 485774"/>
              <a:gd name="connsiteX2" fmla="*/ 2981325 w 2981325"/>
              <a:gd name="connsiteY2" fmla="*/ 485774 h 485774"/>
              <a:gd name="connsiteX3" fmla="*/ 0 w 2981325"/>
              <a:gd name="connsiteY3" fmla="*/ 0 h 485774"/>
              <a:gd name="connsiteX0" fmla="*/ 0 w 3133725"/>
              <a:gd name="connsiteY0" fmla="*/ 0 h 409573"/>
              <a:gd name="connsiteX1" fmla="*/ 2981325 w 3133725"/>
              <a:gd name="connsiteY1" fmla="*/ 180974 h 409573"/>
              <a:gd name="connsiteX2" fmla="*/ 3133725 w 3133725"/>
              <a:gd name="connsiteY2" fmla="*/ 409573 h 409573"/>
              <a:gd name="connsiteX3" fmla="*/ 0 w 3133725"/>
              <a:gd name="connsiteY3" fmla="*/ 0 h 409573"/>
              <a:gd name="connsiteX0" fmla="*/ 0 w 838200"/>
              <a:gd name="connsiteY0" fmla="*/ 0 h 228599"/>
              <a:gd name="connsiteX1" fmla="*/ 685800 w 838200"/>
              <a:gd name="connsiteY1" fmla="*/ 0 h 228599"/>
              <a:gd name="connsiteX2" fmla="*/ 838200 w 838200"/>
              <a:gd name="connsiteY2" fmla="*/ 228599 h 228599"/>
              <a:gd name="connsiteX3" fmla="*/ 0 w 838200"/>
              <a:gd name="connsiteY3" fmla="*/ 0 h 228599"/>
              <a:gd name="connsiteX0" fmla="*/ 0 w 838200"/>
              <a:gd name="connsiteY0" fmla="*/ 0 h 228599"/>
              <a:gd name="connsiteX1" fmla="*/ 685799 w 838200"/>
              <a:gd name="connsiteY1" fmla="*/ 0 h 228599"/>
              <a:gd name="connsiteX2" fmla="*/ 838200 w 838200"/>
              <a:gd name="connsiteY2" fmla="*/ 228599 h 228599"/>
              <a:gd name="connsiteX3" fmla="*/ 0 w 838200"/>
              <a:gd name="connsiteY3" fmla="*/ 0 h 228599"/>
              <a:gd name="connsiteX0" fmla="*/ 0 w 838200"/>
              <a:gd name="connsiteY0" fmla="*/ 0 h 228599"/>
              <a:gd name="connsiteX1" fmla="*/ 685799 w 838200"/>
              <a:gd name="connsiteY1" fmla="*/ 0 h 228599"/>
              <a:gd name="connsiteX2" fmla="*/ 838200 w 838200"/>
              <a:gd name="connsiteY2" fmla="*/ 228599 h 228599"/>
              <a:gd name="connsiteX3" fmla="*/ 0 w 838200"/>
              <a:gd name="connsiteY3" fmla="*/ 0 h 228599"/>
              <a:gd name="connsiteX0" fmla="*/ 0 w 838200"/>
              <a:gd name="connsiteY0" fmla="*/ 0 h 228599"/>
              <a:gd name="connsiteX1" fmla="*/ 685799 w 838200"/>
              <a:gd name="connsiteY1" fmla="*/ 0 h 228599"/>
              <a:gd name="connsiteX2" fmla="*/ 838200 w 838200"/>
              <a:gd name="connsiteY2" fmla="*/ 228599 h 228599"/>
              <a:gd name="connsiteX3" fmla="*/ 0 w 838200"/>
              <a:gd name="connsiteY3" fmla="*/ 0 h 228599"/>
              <a:gd name="connsiteX0" fmla="*/ 0 w 685799"/>
              <a:gd name="connsiteY0" fmla="*/ 0 h 258416"/>
              <a:gd name="connsiteX1" fmla="*/ 685799 w 685799"/>
              <a:gd name="connsiteY1" fmla="*/ 0 h 258416"/>
              <a:gd name="connsiteX2" fmla="*/ 0 w 685799"/>
              <a:gd name="connsiteY2" fmla="*/ 258416 h 258416"/>
              <a:gd name="connsiteX3" fmla="*/ 0 w 685799"/>
              <a:gd name="connsiteY3" fmla="*/ 0 h 258416"/>
              <a:gd name="connsiteX0" fmla="*/ 609600 w 685799"/>
              <a:gd name="connsiteY0" fmla="*/ 0 h 268355"/>
              <a:gd name="connsiteX1" fmla="*/ 685799 w 685799"/>
              <a:gd name="connsiteY1" fmla="*/ 9939 h 268355"/>
              <a:gd name="connsiteX2" fmla="*/ 0 w 685799"/>
              <a:gd name="connsiteY2" fmla="*/ 268355 h 268355"/>
              <a:gd name="connsiteX3" fmla="*/ 609600 w 685799"/>
              <a:gd name="connsiteY3" fmla="*/ 0 h 268355"/>
              <a:gd name="connsiteX0" fmla="*/ 609600 w 685800"/>
              <a:gd name="connsiteY0" fmla="*/ 0 h 268355"/>
              <a:gd name="connsiteX1" fmla="*/ 685800 w 685800"/>
              <a:gd name="connsiteY1" fmla="*/ 9939 h 268355"/>
              <a:gd name="connsiteX2" fmla="*/ 0 w 685800"/>
              <a:gd name="connsiteY2" fmla="*/ 268355 h 268355"/>
              <a:gd name="connsiteX3" fmla="*/ 609600 w 685800"/>
              <a:gd name="connsiteY3" fmla="*/ 0 h 268355"/>
            </a:gdLst>
            <a:ahLst/>
            <a:cxnLst>
              <a:cxn ang="0">
                <a:pos x="connsiteX0" y="connsiteY0"/>
              </a:cxn>
              <a:cxn ang="0">
                <a:pos x="connsiteX1" y="connsiteY1"/>
              </a:cxn>
              <a:cxn ang="0">
                <a:pos x="connsiteX2" y="connsiteY2"/>
              </a:cxn>
              <a:cxn ang="0">
                <a:pos x="connsiteX3" y="connsiteY3"/>
              </a:cxn>
            </a:cxnLst>
            <a:rect l="l" t="t" r="r" b="b"/>
            <a:pathLst>
              <a:path w="685800" h="268355">
                <a:moveTo>
                  <a:pt x="609600" y="0"/>
                </a:moveTo>
                <a:lnTo>
                  <a:pt x="685800" y="9939"/>
                </a:lnTo>
                <a:lnTo>
                  <a:pt x="0" y="268355"/>
                </a:lnTo>
                <a:lnTo>
                  <a:pt x="60960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6410327" y="2871785"/>
            <a:ext cx="838200" cy="228599"/>
          </a:xfrm>
          <a:custGeom>
            <a:avLst/>
            <a:gdLst>
              <a:gd name="connsiteX0" fmla="*/ 29369 w 1594645"/>
              <a:gd name="connsiteY0" fmla="*/ 309562 h 610393"/>
              <a:gd name="connsiteX1" fmla="*/ 1396207 w 1594645"/>
              <a:gd name="connsiteY1" fmla="*/ 42862 h 610393"/>
              <a:gd name="connsiteX2" fmla="*/ 1219994 w 1594645"/>
              <a:gd name="connsiteY2" fmla="*/ 566737 h 610393"/>
              <a:gd name="connsiteX3" fmla="*/ 29369 w 1594645"/>
              <a:gd name="connsiteY3" fmla="*/ 309562 h 610393"/>
              <a:gd name="connsiteX0" fmla="*/ 57150 w 1481138"/>
              <a:gd name="connsiteY0" fmla="*/ 342900 h 643731"/>
              <a:gd name="connsiteX1" fmla="*/ 904875 w 1481138"/>
              <a:gd name="connsiteY1" fmla="*/ 142875 h 643731"/>
              <a:gd name="connsiteX2" fmla="*/ 1423988 w 1481138"/>
              <a:gd name="connsiteY2" fmla="*/ 76200 h 643731"/>
              <a:gd name="connsiteX3" fmla="*/ 1247775 w 1481138"/>
              <a:gd name="connsiteY3" fmla="*/ 600075 h 643731"/>
              <a:gd name="connsiteX4" fmla="*/ 57150 w 1481138"/>
              <a:gd name="connsiteY4" fmla="*/ 342900 h 643731"/>
              <a:gd name="connsiteX0" fmla="*/ 0 w 1423988"/>
              <a:gd name="connsiteY0" fmla="*/ 342900 h 643731"/>
              <a:gd name="connsiteX1" fmla="*/ 847725 w 1423988"/>
              <a:gd name="connsiteY1" fmla="*/ 142875 h 643731"/>
              <a:gd name="connsiteX2" fmla="*/ 1366838 w 1423988"/>
              <a:gd name="connsiteY2" fmla="*/ 76200 h 643731"/>
              <a:gd name="connsiteX3" fmla="*/ 1190625 w 1423988"/>
              <a:gd name="connsiteY3" fmla="*/ 600075 h 643731"/>
              <a:gd name="connsiteX4" fmla="*/ 0 w 1423988"/>
              <a:gd name="connsiteY4" fmla="*/ 342900 h 643731"/>
              <a:gd name="connsiteX0" fmla="*/ 0 w 1454150"/>
              <a:gd name="connsiteY0" fmla="*/ 342900 h 604837"/>
              <a:gd name="connsiteX1" fmla="*/ 847725 w 1454150"/>
              <a:gd name="connsiteY1" fmla="*/ 142875 h 604837"/>
              <a:gd name="connsiteX2" fmla="*/ 1366838 w 1454150"/>
              <a:gd name="connsiteY2" fmla="*/ 76200 h 604837"/>
              <a:gd name="connsiteX3" fmla="*/ 1381125 w 1454150"/>
              <a:gd name="connsiteY3" fmla="*/ 371475 h 604837"/>
              <a:gd name="connsiteX4" fmla="*/ 1190625 w 1454150"/>
              <a:gd name="connsiteY4" fmla="*/ 600075 h 604837"/>
              <a:gd name="connsiteX5" fmla="*/ 0 w 1454150"/>
              <a:gd name="connsiteY5" fmla="*/ 342900 h 604837"/>
              <a:gd name="connsiteX0" fmla="*/ 0 w 1454150"/>
              <a:gd name="connsiteY0" fmla="*/ 342900 h 600075"/>
              <a:gd name="connsiteX1" fmla="*/ 847725 w 1454150"/>
              <a:gd name="connsiteY1" fmla="*/ 142875 h 600075"/>
              <a:gd name="connsiteX2" fmla="*/ 1366838 w 1454150"/>
              <a:gd name="connsiteY2" fmla="*/ 76200 h 600075"/>
              <a:gd name="connsiteX3" fmla="*/ 1381125 w 1454150"/>
              <a:gd name="connsiteY3" fmla="*/ 371475 h 600075"/>
              <a:gd name="connsiteX4" fmla="*/ 1190625 w 1454150"/>
              <a:gd name="connsiteY4" fmla="*/ 600075 h 600075"/>
              <a:gd name="connsiteX5" fmla="*/ 0 w 1454150"/>
              <a:gd name="connsiteY5" fmla="*/ 342900 h 600075"/>
              <a:gd name="connsiteX0" fmla="*/ 9525 w 1463675"/>
              <a:gd name="connsiteY0" fmla="*/ 342900 h 642938"/>
              <a:gd name="connsiteX1" fmla="*/ 857250 w 1463675"/>
              <a:gd name="connsiteY1" fmla="*/ 142875 h 642938"/>
              <a:gd name="connsiteX2" fmla="*/ 1376363 w 1463675"/>
              <a:gd name="connsiteY2" fmla="*/ 76200 h 642938"/>
              <a:gd name="connsiteX3" fmla="*/ 1390650 w 1463675"/>
              <a:gd name="connsiteY3" fmla="*/ 371475 h 642938"/>
              <a:gd name="connsiteX4" fmla="*/ 1200150 w 1463675"/>
              <a:gd name="connsiteY4" fmla="*/ 600075 h 642938"/>
              <a:gd name="connsiteX5" fmla="*/ 781050 w 1463675"/>
              <a:gd name="connsiteY5" fmla="*/ 600075 h 642938"/>
              <a:gd name="connsiteX6" fmla="*/ 9525 w 1463675"/>
              <a:gd name="connsiteY6" fmla="*/ 342900 h 642938"/>
              <a:gd name="connsiteX0" fmla="*/ 0 w 1454150"/>
              <a:gd name="connsiteY0" fmla="*/ 342900 h 642938"/>
              <a:gd name="connsiteX1" fmla="*/ 847725 w 1454150"/>
              <a:gd name="connsiteY1" fmla="*/ 142875 h 642938"/>
              <a:gd name="connsiteX2" fmla="*/ 1366838 w 1454150"/>
              <a:gd name="connsiteY2" fmla="*/ 76200 h 642938"/>
              <a:gd name="connsiteX3" fmla="*/ 1381125 w 1454150"/>
              <a:gd name="connsiteY3" fmla="*/ 371475 h 642938"/>
              <a:gd name="connsiteX4" fmla="*/ 1190625 w 1454150"/>
              <a:gd name="connsiteY4" fmla="*/ 600075 h 642938"/>
              <a:gd name="connsiteX5" fmla="*/ 771525 w 1454150"/>
              <a:gd name="connsiteY5" fmla="*/ 600075 h 642938"/>
              <a:gd name="connsiteX6" fmla="*/ 0 w 1454150"/>
              <a:gd name="connsiteY6" fmla="*/ 342900 h 642938"/>
              <a:gd name="connsiteX0" fmla="*/ 0 w 1454150"/>
              <a:gd name="connsiteY0" fmla="*/ 342900 h 676274"/>
              <a:gd name="connsiteX1" fmla="*/ 847725 w 1454150"/>
              <a:gd name="connsiteY1" fmla="*/ 142875 h 676274"/>
              <a:gd name="connsiteX2" fmla="*/ 1366838 w 1454150"/>
              <a:gd name="connsiteY2" fmla="*/ 76200 h 676274"/>
              <a:gd name="connsiteX3" fmla="*/ 1381125 w 1454150"/>
              <a:gd name="connsiteY3" fmla="*/ 371475 h 676274"/>
              <a:gd name="connsiteX4" fmla="*/ 1190625 w 1454150"/>
              <a:gd name="connsiteY4" fmla="*/ 600075 h 676274"/>
              <a:gd name="connsiteX5" fmla="*/ 1000125 w 1454150"/>
              <a:gd name="connsiteY5" fmla="*/ 676274 h 676274"/>
              <a:gd name="connsiteX6" fmla="*/ 771525 w 1454150"/>
              <a:gd name="connsiteY6" fmla="*/ 600075 h 676274"/>
              <a:gd name="connsiteX7" fmla="*/ 0 w 1454150"/>
              <a:gd name="connsiteY7" fmla="*/ 342900 h 676274"/>
              <a:gd name="connsiteX0" fmla="*/ 0 w 1454150"/>
              <a:gd name="connsiteY0" fmla="*/ 342900 h 642938"/>
              <a:gd name="connsiteX1" fmla="*/ 847725 w 1454150"/>
              <a:gd name="connsiteY1" fmla="*/ 142875 h 642938"/>
              <a:gd name="connsiteX2" fmla="*/ 1366838 w 1454150"/>
              <a:gd name="connsiteY2" fmla="*/ 76200 h 642938"/>
              <a:gd name="connsiteX3" fmla="*/ 1381125 w 1454150"/>
              <a:gd name="connsiteY3" fmla="*/ 371475 h 642938"/>
              <a:gd name="connsiteX4" fmla="*/ 1190625 w 1454150"/>
              <a:gd name="connsiteY4" fmla="*/ 600075 h 642938"/>
              <a:gd name="connsiteX5" fmla="*/ 771525 w 1454150"/>
              <a:gd name="connsiteY5" fmla="*/ 600075 h 642938"/>
              <a:gd name="connsiteX6" fmla="*/ 0 w 1454150"/>
              <a:gd name="connsiteY6" fmla="*/ 342900 h 642938"/>
              <a:gd name="connsiteX0" fmla="*/ 0 w 1468437"/>
              <a:gd name="connsiteY0" fmla="*/ 352426 h 652464"/>
              <a:gd name="connsiteX1" fmla="*/ 847725 w 1468437"/>
              <a:gd name="connsiteY1" fmla="*/ 152401 h 652464"/>
              <a:gd name="connsiteX2" fmla="*/ 1381125 w 1468437"/>
              <a:gd name="connsiteY2" fmla="*/ 76200 h 652464"/>
              <a:gd name="connsiteX3" fmla="*/ 1381125 w 1468437"/>
              <a:gd name="connsiteY3" fmla="*/ 381001 h 652464"/>
              <a:gd name="connsiteX4" fmla="*/ 1190625 w 1468437"/>
              <a:gd name="connsiteY4" fmla="*/ 609601 h 652464"/>
              <a:gd name="connsiteX5" fmla="*/ 771525 w 1468437"/>
              <a:gd name="connsiteY5" fmla="*/ 609601 h 652464"/>
              <a:gd name="connsiteX6" fmla="*/ 0 w 1468437"/>
              <a:gd name="connsiteY6" fmla="*/ 352426 h 652464"/>
              <a:gd name="connsiteX0" fmla="*/ 0 w 1468437"/>
              <a:gd name="connsiteY0" fmla="*/ 352426 h 652464"/>
              <a:gd name="connsiteX1" fmla="*/ 847725 w 1468437"/>
              <a:gd name="connsiteY1" fmla="*/ 152401 h 652464"/>
              <a:gd name="connsiteX2" fmla="*/ 1381125 w 1468437"/>
              <a:gd name="connsiteY2" fmla="*/ 76200 h 652464"/>
              <a:gd name="connsiteX3" fmla="*/ 1381125 w 1468437"/>
              <a:gd name="connsiteY3" fmla="*/ 381001 h 652464"/>
              <a:gd name="connsiteX4" fmla="*/ 1190625 w 1468437"/>
              <a:gd name="connsiteY4" fmla="*/ 609601 h 652464"/>
              <a:gd name="connsiteX5" fmla="*/ 771525 w 1468437"/>
              <a:gd name="connsiteY5" fmla="*/ 609601 h 652464"/>
              <a:gd name="connsiteX6" fmla="*/ 0 w 1468437"/>
              <a:gd name="connsiteY6" fmla="*/ 352426 h 652464"/>
              <a:gd name="connsiteX0" fmla="*/ 0 w 1468437"/>
              <a:gd name="connsiteY0" fmla="*/ 352426 h 652464"/>
              <a:gd name="connsiteX1" fmla="*/ 847725 w 1468437"/>
              <a:gd name="connsiteY1" fmla="*/ 152401 h 652464"/>
              <a:gd name="connsiteX2" fmla="*/ 1381125 w 1468437"/>
              <a:gd name="connsiteY2" fmla="*/ 76200 h 652464"/>
              <a:gd name="connsiteX3" fmla="*/ 1381125 w 1468437"/>
              <a:gd name="connsiteY3" fmla="*/ 381001 h 652464"/>
              <a:gd name="connsiteX4" fmla="*/ 1190625 w 1468437"/>
              <a:gd name="connsiteY4" fmla="*/ 609601 h 652464"/>
              <a:gd name="connsiteX5" fmla="*/ 771525 w 1468437"/>
              <a:gd name="connsiteY5" fmla="*/ 609601 h 652464"/>
              <a:gd name="connsiteX6" fmla="*/ 0 w 1468437"/>
              <a:gd name="connsiteY6" fmla="*/ 352426 h 652464"/>
              <a:gd name="connsiteX0" fmla="*/ 0 w 1468437"/>
              <a:gd name="connsiteY0" fmla="*/ 352426 h 652464"/>
              <a:gd name="connsiteX1" fmla="*/ 847725 w 1468437"/>
              <a:gd name="connsiteY1" fmla="*/ 152401 h 652464"/>
              <a:gd name="connsiteX2" fmla="*/ 1381125 w 1468437"/>
              <a:gd name="connsiteY2" fmla="*/ 76200 h 652464"/>
              <a:gd name="connsiteX3" fmla="*/ 1381125 w 1468437"/>
              <a:gd name="connsiteY3" fmla="*/ 381001 h 652464"/>
              <a:gd name="connsiteX4" fmla="*/ 1190625 w 1468437"/>
              <a:gd name="connsiteY4" fmla="*/ 609601 h 652464"/>
              <a:gd name="connsiteX5" fmla="*/ 771525 w 1468437"/>
              <a:gd name="connsiteY5" fmla="*/ 609601 h 652464"/>
              <a:gd name="connsiteX6" fmla="*/ 0 w 1468437"/>
              <a:gd name="connsiteY6" fmla="*/ 352426 h 652464"/>
              <a:gd name="connsiteX0" fmla="*/ 0 w 1468437"/>
              <a:gd name="connsiteY0" fmla="*/ 352426 h 652464"/>
              <a:gd name="connsiteX1" fmla="*/ 847725 w 1468437"/>
              <a:gd name="connsiteY1" fmla="*/ 152401 h 652464"/>
              <a:gd name="connsiteX2" fmla="*/ 1381125 w 1468437"/>
              <a:gd name="connsiteY2" fmla="*/ 76200 h 652464"/>
              <a:gd name="connsiteX3" fmla="*/ 1381125 w 1468437"/>
              <a:gd name="connsiteY3" fmla="*/ 381001 h 652464"/>
              <a:gd name="connsiteX4" fmla="*/ 1190625 w 1468437"/>
              <a:gd name="connsiteY4" fmla="*/ 609601 h 652464"/>
              <a:gd name="connsiteX5" fmla="*/ 771525 w 1468437"/>
              <a:gd name="connsiteY5" fmla="*/ 609601 h 652464"/>
              <a:gd name="connsiteX6" fmla="*/ 0 w 1468437"/>
              <a:gd name="connsiteY6" fmla="*/ 352426 h 652464"/>
              <a:gd name="connsiteX0" fmla="*/ 0 w 1381125"/>
              <a:gd name="connsiteY0" fmla="*/ 200025 h 500063"/>
              <a:gd name="connsiteX1" fmla="*/ 847725 w 1381125"/>
              <a:gd name="connsiteY1" fmla="*/ 0 h 500063"/>
              <a:gd name="connsiteX2" fmla="*/ 1381125 w 1381125"/>
              <a:gd name="connsiteY2" fmla="*/ 228600 h 500063"/>
              <a:gd name="connsiteX3" fmla="*/ 1190625 w 1381125"/>
              <a:gd name="connsiteY3" fmla="*/ 457200 h 500063"/>
              <a:gd name="connsiteX4" fmla="*/ 771525 w 1381125"/>
              <a:gd name="connsiteY4" fmla="*/ 457200 h 500063"/>
              <a:gd name="connsiteX5" fmla="*/ 0 w 1381125"/>
              <a:gd name="connsiteY5" fmla="*/ 200025 h 500063"/>
              <a:gd name="connsiteX0" fmla="*/ 0 w 1381125"/>
              <a:gd name="connsiteY0" fmla="*/ 200025 h 500063"/>
              <a:gd name="connsiteX1" fmla="*/ 847725 w 1381125"/>
              <a:gd name="connsiteY1" fmla="*/ 0 h 500063"/>
              <a:gd name="connsiteX2" fmla="*/ 1381125 w 1381125"/>
              <a:gd name="connsiteY2" fmla="*/ 228599 h 500063"/>
              <a:gd name="connsiteX3" fmla="*/ 1190625 w 1381125"/>
              <a:gd name="connsiteY3" fmla="*/ 457200 h 500063"/>
              <a:gd name="connsiteX4" fmla="*/ 771525 w 1381125"/>
              <a:gd name="connsiteY4" fmla="*/ 457200 h 500063"/>
              <a:gd name="connsiteX5" fmla="*/ 0 w 1381125"/>
              <a:gd name="connsiteY5" fmla="*/ 200025 h 500063"/>
              <a:gd name="connsiteX0" fmla="*/ 0 w 1203325"/>
              <a:gd name="connsiteY0" fmla="*/ 200025 h 500063"/>
              <a:gd name="connsiteX1" fmla="*/ 847725 w 1203325"/>
              <a:gd name="connsiteY1" fmla="*/ 0 h 500063"/>
              <a:gd name="connsiteX2" fmla="*/ 1190625 w 1203325"/>
              <a:gd name="connsiteY2" fmla="*/ 457200 h 500063"/>
              <a:gd name="connsiteX3" fmla="*/ 771525 w 1203325"/>
              <a:gd name="connsiteY3" fmla="*/ 457200 h 500063"/>
              <a:gd name="connsiteX4" fmla="*/ 0 w 1203325"/>
              <a:gd name="connsiteY4" fmla="*/ 200025 h 500063"/>
              <a:gd name="connsiteX0" fmla="*/ 0 w 976313"/>
              <a:gd name="connsiteY0" fmla="*/ 200025 h 457200"/>
              <a:gd name="connsiteX1" fmla="*/ 847725 w 976313"/>
              <a:gd name="connsiteY1" fmla="*/ 0 h 457200"/>
              <a:gd name="connsiteX2" fmla="*/ 771525 w 976313"/>
              <a:gd name="connsiteY2" fmla="*/ 457200 h 457200"/>
              <a:gd name="connsiteX3" fmla="*/ 0 w 976313"/>
              <a:gd name="connsiteY3" fmla="*/ 200025 h 457200"/>
              <a:gd name="connsiteX0" fmla="*/ 0 w 997744"/>
              <a:gd name="connsiteY0" fmla="*/ 200025 h 468312"/>
              <a:gd name="connsiteX1" fmla="*/ 847725 w 997744"/>
              <a:gd name="connsiteY1" fmla="*/ 0 h 468312"/>
              <a:gd name="connsiteX2" fmla="*/ 847725 w 997744"/>
              <a:gd name="connsiteY2" fmla="*/ 228599 h 468312"/>
              <a:gd name="connsiteX3" fmla="*/ 771525 w 997744"/>
              <a:gd name="connsiteY3" fmla="*/ 457200 h 468312"/>
              <a:gd name="connsiteX4" fmla="*/ 0 w 997744"/>
              <a:gd name="connsiteY4" fmla="*/ 200025 h 468312"/>
              <a:gd name="connsiteX0" fmla="*/ 0 w 997744"/>
              <a:gd name="connsiteY0" fmla="*/ 200025 h 468312"/>
              <a:gd name="connsiteX1" fmla="*/ 847725 w 997744"/>
              <a:gd name="connsiteY1" fmla="*/ 0 h 468312"/>
              <a:gd name="connsiteX2" fmla="*/ 847724 w 997744"/>
              <a:gd name="connsiteY2" fmla="*/ 228599 h 468312"/>
              <a:gd name="connsiteX3" fmla="*/ 771525 w 997744"/>
              <a:gd name="connsiteY3" fmla="*/ 457200 h 468312"/>
              <a:gd name="connsiteX4" fmla="*/ 0 w 997744"/>
              <a:gd name="connsiteY4" fmla="*/ 200025 h 468312"/>
              <a:gd name="connsiteX0" fmla="*/ 0 w 976313"/>
              <a:gd name="connsiteY0" fmla="*/ 200025 h 457200"/>
              <a:gd name="connsiteX1" fmla="*/ 847725 w 976313"/>
              <a:gd name="connsiteY1" fmla="*/ 0 h 457200"/>
              <a:gd name="connsiteX2" fmla="*/ 771525 w 976313"/>
              <a:gd name="connsiteY2" fmla="*/ 457200 h 457200"/>
              <a:gd name="connsiteX3" fmla="*/ 0 w 976313"/>
              <a:gd name="connsiteY3" fmla="*/ 200025 h 457200"/>
              <a:gd name="connsiteX0" fmla="*/ 0 w 847725"/>
              <a:gd name="connsiteY0" fmla="*/ 200025 h 457200"/>
              <a:gd name="connsiteX1" fmla="*/ 847725 w 847725"/>
              <a:gd name="connsiteY1" fmla="*/ 0 h 457200"/>
              <a:gd name="connsiteX2" fmla="*/ 771525 w 847725"/>
              <a:gd name="connsiteY2" fmla="*/ 457200 h 457200"/>
              <a:gd name="connsiteX3" fmla="*/ 0 w 847725"/>
              <a:gd name="connsiteY3" fmla="*/ 200025 h 457200"/>
              <a:gd name="connsiteX0" fmla="*/ 0 w 2981325"/>
              <a:gd name="connsiteY0" fmla="*/ 200025 h 685799"/>
              <a:gd name="connsiteX1" fmla="*/ 847725 w 2981325"/>
              <a:gd name="connsiteY1" fmla="*/ 0 h 685799"/>
              <a:gd name="connsiteX2" fmla="*/ 2981325 w 2981325"/>
              <a:gd name="connsiteY2" fmla="*/ 685799 h 685799"/>
              <a:gd name="connsiteX3" fmla="*/ 0 w 2981325"/>
              <a:gd name="connsiteY3" fmla="*/ 200025 h 685799"/>
              <a:gd name="connsiteX0" fmla="*/ 0 w 2981325"/>
              <a:gd name="connsiteY0" fmla="*/ 0 h 485774"/>
              <a:gd name="connsiteX1" fmla="*/ 2981325 w 2981325"/>
              <a:gd name="connsiteY1" fmla="*/ 180974 h 485774"/>
              <a:gd name="connsiteX2" fmla="*/ 2981325 w 2981325"/>
              <a:gd name="connsiteY2" fmla="*/ 485774 h 485774"/>
              <a:gd name="connsiteX3" fmla="*/ 0 w 2981325"/>
              <a:gd name="connsiteY3" fmla="*/ 0 h 485774"/>
              <a:gd name="connsiteX0" fmla="*/ 0 w 3133725"/>
              <a:gd name="connsiteY0" fmla="*/ 0 h 409573"/>
              <a:gd name="connsiteX1" fmla="*/ 2981325 w 3133725"/>
              <a:gd name="connsiteY1" fmla="*/ 180974 h 409573"/>
              <a:gd name="connsiteX2" fmla="*/ 3133725 w 3133725"/>
              <a:gd name="connsiteY2" fmla="*/ 409573 h 409573"/>
              <a:gd name="connsiteX3" fmla="*/ 0 w 3133725"/>
              <a:gd name="connsiteY3" fmla="*/ 0 h 409573"/>
              <a:gd name="connsiteX0" fmla="*/ 0 w 838200"/>
              <a:gd name="connsiteY0" fmla="*/ 0 h 228599"/>
              <a:gd name="connsiteX1" fmla="*/ 685800 w 838200"/>
              <a:gd name="connsiteY1" fmla="*/ 0 h 228599"/>
              <a:gd name="connsiteX2" fmla="*/ 838200 w 838200"/>
              <a:gd name="connsiteY2" fmla="*/ 228599 h 228599"/>
              <a:gd name="connsiteX3" fmla="*/ 0 w 838200"/>
              <a:gd name="connsiteY3" fmla="*/ 0 h 228599"/>
              <a:gd name="connsiteX0" fmla="*/ 0 w 838200"/>
              <a:gd name="connsiteY0" fmla="*/ 0 h 228599"/>
              <a:gd name="connsiteX1" fmla="*/ 685799 w 838200"/>
              <a:gd name="connsiteY1" fmla="*/ 0 h 228599"/>
              <a:gd name="connsiteX2" fmla="*/ 838200 w 838200"/>
              <a:gd name="connsiteY2" fmla="*/ 228599 h 228599"/>
              <a:gd name="connsiteX3" fmla="*/ 0 w 838200"/>
              <a:gd name="connsiteY3" fmla="*/ 0 h 228599"/>
              <a:gd name="connsiteX0" fmla="*/ 0 w 838200"/>
              <a:gd name="connsiteY0" fmla="*/ 0 h 228599"/>
              <a:gd name="connsiteX1" fmla="*/ 685799 w 838200"/>
              <a:gd name="connsiteY1" fmla="*/ 0 h 228599"/>
              <a:gd name="connsiteX2" fmla="*/ 838200 w 838200"/>
              <a:gd name="connsiteY2" fmla="*/ 228599 h 228599"/>
              <a:gd name="connsiteX3" fmla="*/ 0 w 838200"/>
              <a:gd name="connsiteY3" fmla="*/ 0 h 228599"/>
              <a:gd name="connsiteX0" fmla="*/ 0 w 838200"/>
              <a:gd name="connsiteY0" fmla="*/ 0 h 228599"/>
              <a:gd name="connsiteX1" fmla="*/ 685799 w 838200"/>
              <a:gd name="connsiteY1" fmla="*/ 0 h 228599"/>
              <a:gd name="connsiteX2" fmla="*/ 838200 w 838200"/>
              <a:gd name="connsiteY2" fmla="*/ 228599 h 228599"/>
              <a:gd name="connsiteX3" fmla="*/ 0 w 838200"/>
              <a:gd name="connsiteY3" fmla="*/ 0 h 228599"/>
            </a:gdLst>
            <a:ahLst/>
            <a:cxnLst>
              <a:cxn ang="0">
                <a:pos x="connsiteX0" y="connsiteY0"/>
              </a:cxn>
              <a:cxn ang="0">
                <a:pos x="connsiteX1" y="connsiteY1"/>
              </a:cxn>
              <a:cxn ang="0">
                <a:pos x="connsiteX2" y="connsiteY2"/>
              </a:cxn>
              <a:cxn ang="0">
                <a:pos x="connsiteX3" y="connsiteY3"/>
              </a:cxn>
            </a:cxnLst>
            <a:rect l="l" t="t" r="r" b="b"/>
            <a:pathLst>
              <a:path w="838200" h="228599">
                <a:moveTo>
                  <a:pt x="0" y="0"/>
                </a:moveTo>
                <a:lnTo>
                  <a:pt x="685799" y="0"/>
                </a:lnTo>
                <a:lnTo>
                  <a:pt x="838200" y="228599"/>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04800" y="274638"/>
            <a:ext cx="8382000" cy="1706562"/>
          </a:xfrm>
        </p:spPr>
        <p:txBody>
          <a:bodyPr>
            <a:noAutofit/>
          </a:bodyPr>
          <a:lstStyle/>
          <a:p>
            <a:pPr algn="l"/>
            <a:r>
              <a:rPr lang="en-US" sz="3600" dirty="0" smtClean="0"/>
              <a:t>		  </a:t>
            </a:r>
            <a:r>
              <a:rPr lang="en-US" sz="4000" dirty="0" smtClean="0">
                <a:solidFill>
                  <a:srgbClr val="FFFF00"/>
                </a:solidFill>
              </a:rPr>
              <a:t>Kepler’s Second Law</a:t>
            </a:r>
            <a:r>
              <a:rPr lang="en-US" sz="3600" dirty="0" smtClean="0"/>
              <a:t/>
            </a:r>
            <a:br>
              <a:rPr lang="en-US" sz="3600" dirty="0" smtClean="0"/>
            </a:br>
            <a:r>
              <a:rPr lang="en-US" sz="2800" dirty="0" smtClean="0"/>
              <a:t>As the planet moves, a line from the planet to the center of the Sun </a:t>
            </a:r>
            <a:r>
              <a:rPr lang="en-US" sz="2800" dirty="0" smtClean="0">
                <a:solidFill>
                  <a:srgbClr val="FFFF00"/>
                </a:solidFill>
              </a:rPr>
              <a:t>sweeps out equal areas in equal times.</a:t>
            </a:r>
            <a:endParaRPr lang="en-US" sz="2800" dirty="0">
              <a:solidFill>
                <a:srgbClr val="FFFF00"/>
              </a:solidFill>
            </a:endParaRPr>
          </a:p>
        </p:txBody>
      </p:sp>
      <p:sp>
        <p:nvSpPr>
          <p:cNvPr id="3" name="Content Placeholder 2"/>
          <p:cNvSpPr>
            <a:spLocks noGrp="1"/>
          </p:cNvSpPr>
          <p:nvPr>
            <p:ph sz="half" idx="1"/>
          </p:nvPr>
        </p:nvSpPr>
        <p:spPr>
          <a:xfrm>
            <a:off x="228600" y="2133600"/>
            <a:ext cx="4267200" cy="3992563"/>
          </a:xfrm>
        </p:spPr>
        <p:txBody>
          <a:bodyPr>
            <a:normAutofit/>
          </a:bodyPr>
          <a:lstStyle/>
          <a:p>
            <a:r>
              <a:rPr lang="en-US" dirty="0" smtClean="0">
                <a:solidFill>
                  <a:srgbClr val="FFFF00"/>
                </a:solidFill>
              </a:rPr>
              <a:t>Clicker Question:</a:t>
            </a:r>
          </a:p>
          <a:p>
            <a:r>
              <a:rPr lang="en-US" dirty="0" smtClean="0"/>
              <a:t>The Earth is moving fastest in its orbit when:</a:t>
            </a:r>
          </a:p>
          <a:p>
            <a:pPr marL="514350" indent="-514350">
              <a:buAutoNum type="alphaUcPeriod"/>
            </a:pPr>
            <a:r>
              <a:rPr lang="en-US" dirty="0" smtClean="0"/>
              <a:t>It is </a:t>
            </a:r>
            <a:r>
              <a:rPr lang="en-US" dirty="0" smtClean="0">
                <a:solidFill>
                  <a:srgbClr val="FFFF00"/>
                </a:solidFill>
              </a:rPr>
              <a:t>closest</a:t>
            </a:r>
            <a:r>
              <a:rPr lang="en-US" dirty="0" smtClean="0"/>
              <a:t> to the Sun</a:t>
            </a:r>
          </a:p>
          <a:p>
            <a:pPr marL="514350" indent="-514350">
              <a:buAutoNum type="alphaUcPeriod"/>
            </a:pPr>
            <a:r>
              <a:rPr lang="en-US" dirty="0" smtClean="0"/>
              <a:t>When it’s </a:t>
            </a:r>
            <a:r>
              <a:rPr lang="en-US" dirty="0" smtClean="0">
                <a:solidFill>
                  <a:srgbClr val="FFFF00"/>
                </a:solidFill>
              </a:rPr>
              <a:t>furthest</a:t>
            </a:r>
            <a:r>
              <a:rPr lang="en-US" dirty="0" smtClean="0"/>
              <a:t> from the Sun</a:t>
            </a:r>
          </a:p>
          <a:p>
            <a:pPr marL="514350" indent="-514350">
              <a:buAutoNum type="alphaUcPeriod"/>
            </a:pPr>
            <a:r>
              <a:rPr lang="en-US" dirty="0" smtClean="0">
                <a:solidFill>
                  <a:srgbClr val="FFFF00"/>
                </a:solidFill>
              </a:rPr>
              <a:t>Cannot be determined from this Law.</a:t>
            </a:r>
            <a:endParaRPr lang="en-US" dirty="0">
              <a:solidFill>
                <a:srgbClr val="FFFF00"/>
              </a:solidFill>
            </a:endParaRPr>
          </a:p>
        </p:txBody>
      </p:sp>
      <p:sp>
        <p:nvSpPr>
          <p:cNvPr id="4" name="Content Placeholder 3"/>
          <p:cNvSpPr>
            <a:spLocks noGrp="1"/>
          </p:cNvSpPr>
          <p:nvPr>
            <p:ph sz="half" idx="2"/>
          </p:nvPr>
        </p:nvSpPr>
        <p:spPr>
          <a:xfrm>
            <a:off x="4648200" y="2133600"/>
            <a:ext cx="4038600" cy="3992563"/>
          </a:xfrm>
        </p:spPr>
        <p:txBody>
          <a:bodyPr>
            <a:normAutofit/>
          </a:bodyPr>
          <a:lstStyle/>
          <a:p>
            <a:r>
              <a:rPr lang="en-US" dirty="0" smtClean="0">
                <a:solidFill>
                  <a:schemeClr val="bg2">
                    <a:lumMod val="50000"/>
                  </a:schemeClr>
                </a:solidFill>
              </a:rPr>
              <a:t>A</a:t>
            </a:r>
            <a:endParaRPr lang="en-US" dirty="0">
              <a:solidFill>
                <a:schemeClr val="bg2">
                  <a:lumMod val="50000"/>
                </a:schemeClr>
              </a:solidFill>
            </a:endParaRPr>
          </a:p>
        </p:txBody>
      </p:sp>
      <p:sp>
        <p:nvSpPr>
          <p:cNvPr id="5" name="Oval 4"/>
          <p:cNvSpPr/>
          <p:nvPr/>
        </p:nvSpPr>
        <p:spPr>
          <a:xfrm>
            <a:off x="5396498" y="2434984"/>
            <a:ext cx="2000536" cy="2895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6305550" y="2781300"/>
            <a:ext cx="187656" cy="18765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7250805" y="2895600"/>
            <a:ext cx="533400" cy="381000"/>
          </a:xfrm>
          <a:prstGeom prst="rect">
            <a:avLst/>
          </a:prstGeom>
          <a:noFill/>
        </p:spPr>
        <p:txBody>
          <a:bodyPr wrap="square" rtlCol="0">
            <a:spAutoFit/>
          </a:bodyPr>
          <a:lstStyle/>
          <a:p>
            <a:r>
              <a:rPr lang="en-US" dirty="0" smtClean="0"/>
              <a:t>P</a:t>
            </a:r>
            <a:endParaRPr lang="en-US" dirty="0"/>
          </a:p>
        </p:txBody>
      </p:sp>
      <p:sp>
        <p:nvSpPr>
          <p:cNvPr id="14" name="TextBox 13"/>
          <p:cNvSpPr txBox="1"/>
          <p:nvPr/>
        </p:nvSpPr>
        <p:spPr>
          <a:xfrm>
            <a:off x="5800725" y="2686050"/>
            <a:ext cx="736242" cy="369332"/>
          </a:xfrm>
          <a:prstGeom prst="rect">
            <a:avLst/>
          </a:prstGeom>
          <a:noFill/>
        </p:spPr>
        <p:txBody>
          <a:bodyPr wrap="square" rtlCol="0">
            <a:spAutoFit/>
          </a:bodyPr>
          <a:lstStyle/>
          <a:p>
            <a:r>
              <a:rPr lang="en-US" dirty="0" smtClean="0"/>
              <a:t>Sun</a:t>
            </a:r>
            <a:endParaRPr lang="en-US" baseline="-25000" dirty="0"/>
          </a:p>
        </p:txBody>
      </p:sp>
      <p:sp>
        <p:nvSpPr>
          <p:cNvPr id="26" name="TextBox 25"/>
          <p:cNvSpPr txBox="1"/>
          <p:nvPr/>
        </p:nvSpPr>
        <p:spPr>
          <a:xfrm>
            <a:off x="5697834" y="5715000"/>
            <a:ext cx="1295400" cy="369332"/>
          </a:xfrm>
          <a:prstGeom prst="rect">
            <a:avLst/>
          </a:prstGeom>
          <a:noFill/>
        </p:spPr>
        <p:txBody>
          <a:bodyPr wrap="square" rtlCol="0">
            <a:spAutoFit/>
          </a:bodyPr>
          <a:lstStyle/>
          <a:p>
            <a:r>
              <a:rPr lang="en-US" dirty="0" smtClean="0">
                <a:hlinkClick r:id="rId3"/>
              </a:rPr>
              <a:t>Animation!</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58962"/>
          </a:xfrm>
        </p:spPr>
        <p:txBody>
          <a:bodyPr/>
          <a:lstStyle/>
          <a:p>
            <a:r>
              <a:rPr lang="en-US" dirty="0" smtClean="0"/>
              <a:t>Clicker Question</a:t>
            </a:r>
            <a:br>
              <a:rPr lang="en-US" dirty="0" smtClean="0"/>
            </a:br>
            <a:r>
              <a:rPr lang="en-US" dirty="0" smtClean="0"/>
              <a:t>When is Earth closest to the </a:t>
            </a:r>
            <a:r>
              <a:rPr lang="en-US" dirty="0" smtClean="0">
                <a:solidFill>
                  <a:srgbClr val="FFFF00"/>
                </a:solidFill>
              </a:rPr>
              <a:t>Sun</a:t>
            </a:r>
            <a:r>
              <a:rPr lang="en-US" dirty="0" smtClean="0"/>
              <a:t>?</a:t>
            </a:r>
            <a:endParaRPr lang="en-US" dirty="0"/>
          </a:p>
        </p:txBody>
      </p:sp>
      <p:sp>
        <p:nvSpPr>
          <p:cNvPr id="3" name="Content Placeholder 2"/>
          <p:cNvSpPr>
            <a:spLocks noGrp="1"/>
          </p:cNvSpPr>
          <p:nvPr>
            <p:ph idx="1"/>
          </p:nvPr>
        </p:nvSpPr>
        <p:spPr>
          <a:xfrm>
            <a:off x="457200" y="2590800"/>
            <a:ext cx="8229600" cy="3535363"/>
          </a:xfrm>
        </p:spPr>
        <p:txBody>
          <a:bodyPr/>
          <a:lstStyle/>
          <a:p>
            <a:pPr marL="514350" indent="-514350">
              <a:buAutoNum type="alphaUcPeriod"/>
            </a:pPr>
            <a:r>
              <a:rPr lang="en-US" dirty="0" smtClean="0"/>
              <a:t>January</a:t>
            </a:r>
          </a:p>
          <a:p>
            <a:pPr marL="514350" indent="-514350">
              <a:buAutoNum type="alphaUcPeriod"/>
            </a:pPr>
            <a:r>
              <a:rPr lang="en-US" dirty="0" smtClean="0"/>
              <a:t>June</a:t>
            </a:r>
          </a:p>
          <a:p>
            <a:pPr marL="514350" indent="-514350">
              <a:buAutoNum type="alphaUcPeriod"/>
            </a:pPr>
            <a:r>
              <a:rPr lang="en-US" dirty="0" smtClean="0"/>
              <a:t>July</a:t>
            </a:r>
          </a:p>
          <a:p>
            <a:pPr marL="514350" indent="-514350">
              <a:buAutoNum type="alphaUcPeriod"/>
            </a:pPr>
            <a:r>
              <a:rPr lang="en-US" dirty="0" smtClean="0"/>
              <a:t>August</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Kepler’s Third Law</a:t>
            </a:r>
            <a:endParaRPr lang="en-US" dirty="0">
              <a:solidFill>
                <a:srgbClr val="FFFF00"/>
              </a:solidFill>
            </a:endParaRPr>
          </a:p>
        </p:txBody>
      </p:sp>
      <p:sp>
        <p:nvSpPr>
          <p:cNvPr id="3" name="Content Placeholder 2"/>
          <p:cNvSpPr>
            <a:spLocks noGrp="1"/>
          </p:cNvSpPr>
          <p:nvPr>
            <p:ph idx="1"/>
          </p:nvPr>
        </p:nvSpPr>
        <p:spPr>
          <a:xfrm>
            <a:off x="457200" y="1524000"/>
            <a:ext cx="8229600" cy="5029200"/>
          </a:xfrm>
        </p:spPr>
        <p:txBody>
          <a:bodyPr>
            <a:normAutofit lnSpcReduction="10000"/>
          </a:bodyPr>
          <a:lstStyle/>
          <a:p>
            <a:r>
              <a:rPr lang="en-US" sz="2800" dirty="0" smtClean="0"/>
              <a:t>Calling the average distance of a planet from the Sun </a:t>
            </a:r>
            <a:r>
              <a:rPr lang="en-US" sz="2800" i="1" dirty="0" smtClean="0"/>
              <a:t>r</a:t>
            </a:r>
            <a:r>
              <a:rPr lang="en-US" sz="2800" dirty="0" smtClean="0"/>
              <a:t>, and the time for one complete orbit </a:t>
            </a:r>
            <a:r>
              <a:rPr lang="en-US" sz="2800" i="1" dirty="0" smtClean="0"/>
              <a:t>T</a:t>
            </a:r>
            <a:r>
              <a:rPr lang="en-US" sz="2800" dirty="0" smtClean="0"/>
              <a:t>,  then </a:t>
            </a:r>
          </a:p>
          <a:p>
            <a:r>
              <a:rPr lang="en-US" sz="2800" i="1" dirty="0" smtClean="0"/>
              <a:t>T</a:t>
            </a:r>
            <a:r>
              <a:rPr lang="en-US" sz="2800" baseline="30000" dirty="0" smtClean="0"/>
              <a:t>2</a:t>
            </a:r>
            <a:r>
              <a:rPr lang="en-US" sz="2800" dirty="0" smtClean="0"/>
              <a:t>/</a:t>
            </a:r>
            <a:r>
              <a:rPr lang="en-US" sz="2800" i="1" dirty="0" smtClean="0"/>
              <a:t>r</a:t>
            </a:r>
            <a:r>
              <a:rPr lang="en-US" sz="2800" baseline="30000" dirty="0" smtClean="0"/>
              <a:t>3</a:t>
            </a:r>
            <a:r>
              <a:rPr lang="en-US" sz="2800" dirty="0" smtClean="0"/>
              <a:t>  is the same number for all the Sun’s planets.</a:t>
            </a:r>
          </a:p>
          <a:p>
            <a:r>
              <a:rPr lang="en-US" sz="2800" dirty="0" smtClean="0"/>
              <a:t>We can prove this for circular orbits (a good approximation):  </a:t>
            </a:r>
            <a:r>
              <a:rPr lang="en-US" sz="2800" i="1" dirty="0" smtClean="0">
                <a:solidFill>
                  <a:srgbClr val="FFFF00"/>
                </a:solidFill>
              </a:rPr>
              <a:t>F</a:t>
            </a:r>
            <a:r>
              <a:rPr lang="en-US" sz="2800" dirty="0" smtClean="0">
                <a:solidFill>
                  <a:srgbClr val="FFFF00"/>
                </a:solidFill>
              </a:rPr>
              <a:t> = </a:t>
            </a:r>
            <a:r>
              <a:rPr lang="en-US" sz="2800" i="1" dirty="0" smtClean="0">
                <a:solidFill>
                  <a:srgbClr val="FFFF00"/>
                </a:solidFill>
              </a:rPr>
              <a:t>ma</a:t>
            </a:r>
            <a:r>
              <a:rPr lang="en-US" sz="2800" dirty="0" smtClean="0">
                <a:solidFill>
                  <a:srgbClr val="FFFF00"/>
                </a:solidFill>
              </a:rPr>
              <a:t> is</a:t>
            </a:r>
            <a:r>
              <a:rPr lang="en-US" sz="2800" dirty="0" smtClean="0"/>
              <a:t>                                   , and putting in </a:t>
            </a:r>
            <a:r>
              <a:rPr lang="en-US" sz="2800" i="1" dirty="0" smtClean="0">
                <a:solidFill>
                  <a:srgbClr val="FFFF00"/>
                </a:solidFill>
              </a:rPr>
              <a:t>v</a:t>
            </a:r>
            <a:r>
              <a:rPr lang="en-US" sz="2800" dirty="0" smtClean="0">
                <a:solidFill>
                  <a:srgbClr val="FFFF00"/>
                </a:solidFill>
              </a:rPr>
              <a:t> = 2</a:t>
            </a:r>
            <a:r>
              <a:rPr lang="el-GR" sz="2800" dirty="0" smtClean="0">
                <a:solidFill>
                  <a:srgbClr val="FFFF00"/>
                </a:solidFill>
              </a:rPr>
              <a:t>π</a:t>
            </a:r>
            <a:r>
              <a:rPr lang="en-US" sz="2800" i="1" dirty="0" smtClean="0">
                <a:solidFill>
                  <a:srgbClr val="FFFF00"/>
                </a:solidFill>
              </a:rPr>
              <a:t>r</a:t>
            </a:r>
            <a:r>
              <a:rPr lang="en-US" sz="2800" dirty="0" smtClean="0">
                <a:solidFill>
                  <a:srgbClr val="FFFF00"/>
                </a:solidFill>
              </a:rPr>
              <a:t>/</a:t>
            </a:r>
            <a:r>
              <a:rPr lang="en-US" sz="2800" i="1" dirty="0" smtClean="0">
                <a:solidFill>
                  <a:srgbClr val="FFFF00"/>
                </a:solidFill>
              </a:rPr>
              <a:t>T</a:t>
            </a:r>
            <a:r>
              <a:rPr lang="en-US" sz="2800" dirty="0" smtClean="0">
                <a:solidFill>
                  <a:srgbClr val="FFFF00"/>
                </a:solidFill>
              </a:rPr>
              <a:t>  </a:t>
            </a:r>
            <a:r>
              <a:rPr lang="en-US" sz="2800" dirty="0" smtClean="0"/>
              <a:t>gives </a:t>
            </a:r>
          </a:p>
          <a:p>
            <a:endParaRPr lang="en-US" sz="2800" dirty="0" smtClean="0"/>
          </a:p>
          <a:p>
            <a:endParaRPr lang="en-US" sz="2800" dirty="0" smtClean="0"/>
          </a:p>
          <a:p>
            <a:endParaRPr lang="en-US" sz="2800" dirty="0" smtClean="0"/>
          </a:p>
          <a:p>
            <a:endParaRPr lang="en-US" sz="2800" dirty="0" smtClean="0"/>
          </a:p>
          <a:p>
            <a:pPr>
              <a:buNone/>
            </a:pPr>
            <a:r>
              <a:rPr lang="en-US" sz="2800" dirty="0" smtClean="0"/>
              <a:t>the </a:t>
            </a:r>
            <a:r>
              <a:rPr lang="en-US" sz="2800" dirty="0" smtClean="0">
                <a:solidFill>
                  <a:srgbClr val="FFFF00"/>
                </a:solidFill>
              </a:rPr>
              <a:t>same value for all </a:t>
            </a:r>
            <a:r>
              <a:rPr lang="en-US" sz="2800" smtClean="0">
                <a:solidFill>
                  <a:srgbClr val="FFFF00"/>
                </a:solidFill>
              </a:rPr>
              <a:t>the Sun’s planets</a:t>
            </a:r>
            <a:r>
              <a:rPr lang="en-US" sz="2800" dirty="0" smtClean="0"/>
              <a:t>! </a:t>
            </a:r>
            <a:endParaRPr lang="en-US" sz="2800" dirty="0"/>
          </a:p>
        </p:txBody>
      </p:sp>
      <p:graphicFrame>
        <p:nvGraphicFramePr>
          <p:cNvPr id="4" name="Object 3"/>
          <p:cNvGraphicFramePr>
            <a:graphicFrameLocks noChangeAspect="1"/>
          </p:cNvGraphicFramePr>
          <p:nvPr/>
        </p:nvGraphicFramePr>
        <p:xfrm>
          <a:off x="4710447" y="3225084"/>
          <a:ext cx="2705100" cy="381000"/>
        </p:xfrm>
        <a:graphic>
          <a:graphicData uri="http://schemas.openxmlformats.org/presentationml/2006/ole">
            <p:oleObj spid="_x0000_s45058" name="Equation" r:id="rId4" imgW="2705040" imgH="380880" progId="Equation.DSMT4">
              <p:embed/>
            </p:oleObj>
          </a:graphicData>
        </a:graphic>
      </p:graphicFrame>
      <p:graphicFrame>
        <p:nvGraphicFramePr>
          <p:cNvPr id="5" name="Object 4"/>
          <p:cNvGraphicFramePr>
            <a:graphicFrameLocks noChangeAspect="1"/>
          </p:cNvGraphicFramePr>
          <p:nvPr/>
        </p:nvGraphicFramePr>
        <p:xfrm>
          <a:off x="3288404" y="4275783"/>
          <a:ext cx="2669969" cy="1447800"/>
        </p:xfrm>
        <a:graphic>
          <a:graphicData uri="http://schemas.openxmlformats.org/presentationml/2006/ole">
            <p:oleObj spid="_x0000_s45059" name="Equation" r:id="rId5" imgW="1803240" imgH="977760" progId="Equation.DSMT4">
              <p:embed/>
            </p:oleObj>
          </a:graphicData>
        </a:graphic>
      </p:graphicFrame>
      <p:sp>
        <p:nvSpPr>
          <p:cNvPr id="6" name="Rectangle 5"/>
          <p:cNvSpPr/>
          <p:nvPr/>
        </p:nvSpPr>
        <p:spPr>
          <a:xfrm>
            <a:off x="3048000" y="4191000"/>
            <a:ext cx="3124200" cy="16002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Trip to Mars</a:t>
            </a:r>
            <a:endParaRPr lang="en-US" dirty="0">
              <a:solidFill>
                <a:srgbClr val="FFFF00"/>
              </a:solidFill>
            </a:endParaRPr>
          </a:p>
        </p:txBody>
      </p:sp>
      <p:sp>
        <p:nvSpPr>
          <p:cNvPr id="3" name="Content Placeholder 2"/>
          <p:cNvSpPr>
            <a:spLocks noGrp="1"/>
          </p:cNvSpPr>
          <p:nvPr>
            <p:ph sz="half" idx="1"/>
          </p:nvPr>
        </p:nvSpPr>
        <p:spPr>
          <a:xfrm>
            <a:off x="457200" y="1600200"/>
            <a:ext cx="3429000" cy="5029200"/>
          </a:xfrm>
        </p:spPr>
        <p:txBody>
          <a:bodyPr/>
          <a:lstStyle/>
          <a:p>
            <a:r>
              <a:rPr lang="en-US" dirty="0" smtClean="0"/>
              <a:t>The only practical route to Mars is an ellipse taking initial full advantage of the Earth’s own orbital speed, and just getting out far enough to touch Mars’ orbit. Timing is crucial.</a:t>
            </a:r>
          </a:p>
          <a:p>
            <a:r>
              <a:rPr lang="en-US" dirty="0" smtClean="0"/>
              <a:t>Try it </a:t>
            </a:r>
            <a:r>
              <a:rPr lang="en-US" dirty="0" smtClean="0">
                <a:hlinkClick r:id="rId3"/>
              </a:rPr>
              <a:t>here</a:t>
            </a:r>
            <a:r>
              <a:rPr lang="en-US" dirty="0" smtClean="0"/>
              <a:t>.</a:t>
            </a:r>
            <a:endParaRPr lang="en-US" dirty="0"/>
          </a:p>
        </p:txBody>
      </p:sp>
      <p:sp>
        <p:nvSpPr>
          <p:cNvPr id="4" name="Content Placeholder 3"/>
          <p:cNvSpPr>
            <a:spLocks noGrp="1"/>
          </p:cNvSpPr>
          <p:nvPr>
            <p:ph sz="half" idx="2"/>
          </p:nvPr>
        </p:nvSpPr>
        <p:spPr>
          <a:xfrm>
            <a:off x="4114800" y="1600200"/>
            <a:ext cx="4572000" cy="4953000"/>
          </a:xfrm>
        </p:spPr>
        <p:txBody>
          <a:bodyPr/>
          <a:lstStyle/>
          <a:p>
            <a:r>
              <a:rPr lang="en-US" dirty="0" smtClean="0">
                <a:solidFill>
                  <a:schemeClr val="bg2">
                    <a:lumMod val="50000"/>
                  </a:schemeClr>
                </a:solidFill>
              </a:rPr>
              <a:t>a</a:t>
            </a:r>
            <a:endParaRPr lang="en-US" dirty="0">
              <a:solidFill>
                <a:schemeClr val="bg2">
                  <a:lumMod val="50000"/>
                </a:schemeClr>
              </a:solidFill>
            </a:endParaRPr>
          </a:p>
        </p:txBody>
      </p:sp>
      <p:sp>
        <p:nvSpPr>
          <p:cNvPr id="5" name="Oval 4"/>
          <p:cNvSpPr/>
          <p:nvPr/>
        </p:nvSpPr>
        <p:spPr>
          <a:xfrm>
            <a:off x="6323526" y="3822879"/>
            <a:ext cx="152400" cy="152400"/>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5029200" y="2527479"/>
            <a:ext cx="2743200" cy="2743200"/>
          </a:xfrm>
          <a:prstGeom prst="ellipse">
            <a:avLst/>
          </a:prstGeom>
          <a:no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4202805" y="1750452"/>
            <a:ext cx="4421748" cy="442174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5029200" y="2273121"/>
            <a:ext cx="3581400" cy="3276600"/>
          </a:xfrm>
          <a:prstGeom prst="ellipse">
            <a:avLst/>
          </a:prstGeom>
          <a:noFill/>
          <a:ln>
            <a:solidFill>
              <a:srgbClr val="FFFF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The Slingshot</a:t>
            </a:r>
            <a:endParaRPr lang="en-US" dirty="0">
              <a:solidFill>
                <a:srgbClr val="FFFF00"/>
              </a:solidFill>
            </a:endParaRPr>
          </a:p>
        </p:txBody>
      </p:sp>
      <p:sp>
        <p:nvSpPr>
          <p:cNvPr id="3" name="Content Placeholder 2"/>
          <p:cNvSpPr>
            <a:spLocks noGrp="1"/>
          </p:cNvSpPr>
          <p:nvPr>
            <p:ph idx="1"/>
          </p:nvPr>
        </p:nvSpPr>
        <p:spPr>
          <a:xfrm>
            <a:off x="457200" y="2209800"/>
            <a:ext cx="8229600" cy="3352800"/>
          </a:xfrm>
        </p:spPr>
        <p:txBody>
          <a:bodyPr/>
          <a:lstStyle/>
          <a:p>
            <a:r>
              <a:rPr lang="en-US" dirty="0" smtClean="0"/>
              <a:t>The only way to </a:t>
            </a:r>
            <a:r>
              <a:rPr lang="en-US" i="1" dirty="0" smtClean="0"/>
              <a:t>really</a:t>
            </a:r>
            <a:r>
              <a:rPr lang="en-US" dirty="0" smtClean="0"/>
              <a:t> get out there is to use the planets themselves to bump you up to higher speed … well, pull you up.</a:t>
            </a:r>
          </a:p>
          <a:p>
            <a:endParaRPr lang="en-US" dirty="0" smtClean="0"/>
          </a:p>
          <a:p>
            <a:r>
              <a:rPr lang="en-US" dirty="0" smtClean="0"/>
              <a:t>To see how Jupiter is used to get spacecraft further out, check the </a:t>
            </a:r>
            <a:r>
              <a:rPr lang="en-US" dirty="0" smtClean="0">
                <a:hlinkClick r:id="rId3"/>
              </a:rPr>
              <a:t>slingshot animation</a:t>
            </a:r>
            <a:r>
              <a:rPr lang="en-US" dirty="0" smtClean="0"/>
              <a:t>.</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459162"/>
          </a:xfrm>
        </p:spPr>
        <p:txBody>
          <a:bodyPr>
            <a:normAutofit fontScale="90000"/>
          </a:bodyPr>
          <a:lstStyle/>
          <a:p>
            <a:pPr algn="l"/>
            <a:r>
              <a:rPr lang="en-US" sz="3600" dirty="0" smtClean="0"/>
              <a:t>          </a:t>
            </a:r>
            <a:r>
              <a:rPr lang="en-US" sz="3600" dirty="0" smtClean="0">
                <a:solidFill>
                  <a:srgbClr val="FFFF00"/>
                </a:solidFill>
              </a:rPr>
              <a:t>Clicker Question:  dropping an iPod!</a:t>
            </a:r>
            <a:br>
              <a:rPr lang="en-US" sz="3600" dirty="0" smtClean="0">
                <a:solidFill>
                  <a:srgbClr val="FFFF00"/>
                </a:solidFill>
              </a:rPr>
            </a:br>
            <a:r>
              <a:rPr lang="en-US" sz="3600" dirty="0" smtClean="0"/>
              <a:t/>
            </a:r>
            <a:br>
              <a:rPr lang="en-US" sz="3600" dirty="0" smtClean="0"/>
            </a:br>
            <a:r>
              <a:rPr lang="en-US" sz="3200" dirty="0" smtClean="0"/>
              <a:t>An iPod has a built-in accelerometer, which gives a continuous reading of gravity.  Just resting on a table, it reads </a:t>
            </a:r>
            <a:r>
              <a:rPr lang="en-US" sz="3200" i="1" dirty="0" smtClean="0"/>
              <a:t>g</a:t>
            </a:r>
            <a:r>
              <a:rPr lang="en-US" sz="3200" dirty="0" smtClean="0"/>
              <a:t>.</a:t>
            </a:r>
            <a:br>
              <a:rPr lang="en-US" sz="3200" dirty="0" smtClean="0"/>
            </a:br>
            <a:r>
              <a:rPr lang="en-US" sz="3200" dirty="0" smtClean="0"/>
              <a:t/>
            </a:r>
            <a:br>
              <a:rPr lang="en-US" sz="3200" dirty="0" smtClean="0"/>
            </a:br>
            <a:r>
              <a:rPr lang="en-US" sz="3200" dirty="0" smtClean="0">
                <a:solidFill>
                  <a:srgbClr val="FFFF00"/>
                </a:solidFill>
              </a:rPr>
              <a:t>If I drop it, what does it read while falling?</a:t>
            </a:r>
            <a:endParaRPr lang="en-US" sz="3200" dirty="0">
              <a:solidFill>
                <a:srgbClr val="FFFF00"/>
              </a:solidFill>
            </a:endParaRPr>
          </a:p>
        </p:txBody>
      </p:sp>
      <p:sp>
        <p:nvSpPr>
          <p:cNvPr id="3" name="Content Placeholder 2"/>
          <p:cNvSpPr>
            <a:spLocks noGrp="1"/>
          </p:cNvSpPr>
          <p:nvPr>
            <p:ph idx="1"/>
          </p:nvPr>
        </p:nvSpPr>
        <p:spPr>
          <a:xfrm>
            <a:off x="457200" y="3886200"/>
            <a:ext cx="8229600" cy="2667000"/>
          </a:xfrm>
        </p:spPr>
        <p:txBody>
          <a:bodyPr/>
          <a:lstStyle/>
          <a:p>
            <a:pPr marL="514350" indent="-514350">
              <a:buAutoNum type="alphaUcPeriod"/>
            </a:pPr>
            <a:r>
              <a:rPr lang="en-US" dirty="0" smtClean="0"/>
              <a:t>Zero.</a:t>
            </a:r>
          </a:p>
          <a:p>
            <a:pPr marL="514350" indent="-514350">
              <a:buAutoNum type="alphaUcPeriod"/>
            </a:pPr>
            <a:r>
              <a:rPr lang="en-US" i="1" dirty="0" smtClean="0"/>
              <a:t>g</a:t>
            </a:r>
            <a:r>
              <a:rPr lang="en-US" dirty="0" smtClean="0"/>
              <a:t>.</a:t>
            </a:r>
          </a:p>
          <a:p>
            <a:pPr marL="514350" indent="-514350">
              <a:buAutoNum type="alphaUcPeriod"/>
            </a:pPr>
            <a:r>
              <a:rPr lang="en-US" dirty="0" smtClean="0"/>
              <a:t>Less than </a:t>
            </a:r>
            <a:r>
              <a:rPr lang="en-US" i="1" dirty="0" smtClean="0"/>
              <a:t>g</a:t>
            </a:r>
            <a:r>
              <a:rPr lang="en-US" dirty="0" smtClean="0"/>
              <a:t>, but not zero.</a:t>
            </a:r>
          </a:p>
          <a:p>
            <a:pPr marL="514350" indent="-514350">
              <a:buAutoNum type="alphaUcPeriod"/>
            </a:pPr>
            <a:r>
              <a:rPr lang="en-US" dirty="0" smtClean="0"/>
              <a:t>More than </a:t>
            </a:r>
            <a:r>
              <a:rPr lang="en-US" i="1" dirty="0" smtClean="0"/>
              <a:t>g</a:t>
            </a:r>
            <a:r>
              <a:rPr lang="en-US" dirty="0" smtClean="0"/>
              <a:t>.</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Weightlessness in Orbit</a:t>
            </a:r>
            <a:endParaRPr lang="en-US" dirty="0">
              <a:solidFill>
                <a:srgbClr val="FFFF00"/>
              </a:solidFill>
            </a:endParaRPr>
          </a:p>
        </p:txBody>
      </p:sp>
      <p:sp>
        <p:nvSpPr>
          <p:cNvPr id="3" name="Content Placeholder 2"/>
          <p:cNvSpPr>
            <a:spLocks noGrp="1"/>
          </p:cNvSpPr>
          <p:nvPr>
            <p:ph idx="1"/>
          </p:nvPr>
        </p:nvSpPr>
        <p:spPr>
          <a:xfrm>
            <a:off x="457200" y="1600200"/>
            <a:ext cx="8229600" cy="4724400"/>
          </a:xfrm>
        </p:spPr>
        <p:txBody>
          <a:bodyPr>
            <a:normAutofit/>
          </a:bodyPr>
          <a:lstStyle/>
          <a:p>
            <a:r>
              <a:rPr lang="en-US" dirty="0" smtClean="0"/>
              <a:t>We don’t directly feel gravity, we feel the compression of parts of our bodies, perhaps stretching of other parts, supporting us.</a:t>
            </a:r>
          </a:p>
          <a:p>
            <a:r>
              <a:rPr lang="en-US" dirty="0" smtClean="0">
                <a:solidFill>
                  <a:srgbClr val="FFFF00"/>
                </a:solidFill>
              </a:rPr>
              <a:t>The gravitational force on a body is just as strong in a freely falling elevator—but we don’t feel it.</a:t>
            </a:r>
          </a:p>
          <a:p>
            <a:r>
              <a:rPr lang="en-US" dirty="0" smtClean="0"/>
              <a:t>An orbiting spacecraft is in freefall, just like the elevator, so things in it  are “weightless” in the same way. </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Footnote: Galileo already knew this…</a:t>
            </a:r>
            <a:endParaRPr lang="en-US" dirty="0"/>
          </a:p>
        </p:txBody>
      </p:sp>
      <p:sp>
        <p:nvSpPr>
          <p:cNvPr id="3" name="Content Placeholder 2"/>
          <p:cNvSpPr>
            <a:spLocks noGrp="1"/>
          </p:cNvSpPr>
          <p:nvPr>
            <p:ph idx="1"/>
          </p:nvPr>
        </p:nvSpPr>
        <p:spPr>
          <a:xfrm>
            <a:off x="457200" y="1600200"/>
            <a:ext cx="8229600" cy="4572000"/>
          </a:xfrm>
        </p:spPr>
        <p:txBody>
          <a:bodyPr>
            <a:normAutofit fontScale="70000" lnSpcReduction="20000"/>
          </a:bodyPr>
          <a:lstStyle/>
          <a:p>
            <a:r>
              <a:rPr lang="en-US" sz="3600" dirty="0" smtClean="0">
                <a:solidFill>
                  <a:srgbClr val="FFFF00"/>
                </a:solidFill>
              </a:rPr>
              <a:t>He was asked: if a large stone is falling with a small stone on top of it, does the small stone press on the large one?</a:t>
            </a:r>
          </a:p>
          <a:p>
            <a:endParaRPr lang="en-US" dirty="0" smtClean="0"/>
          </a:p>
          <a:p>
            <a:r>
              <a:rPr lang="en-US" sz="3400" dirty="0" smtClean="0">
                <a:solidFill>
                  <a:srgbClr val="FFFF00"/>
                </a:solidFill>
                <a:hlinkClick r:id="rId3"/>
              </a:rPr>
              <a:t>His reply: </a:t>
            </a:r>
            <a:r>
              <a:rPr lang="en-US" sz="3400" dirty="0" smtClean="0">
                <a:solidFill>
                  <a:srgbClr val="FFFF00"/>
                </a:solidFill>
              </a:rPr>
              <a:t>  </a:t>
            </a:r>
            <a:r>
              <a:rPr lang="en-US" sz="3400" dirty="0" smtClean="0"/>
              <a:t>One always feels the pressure upon his shoulders when he prevents the motion of a load resting upon him; but </a:t>
            </a:r>
            <a:r>
              <a:rPr lang="en-US" sz="3400" dirty="0" smtClean="0">
                <a:solidFill>
                  <a:srgbClr val="FFFF00"/>
                </a:solidFill>
              </a:rPr>
              <a:t>if one descends just as rapidly as the load would fall how can it press upon him?</a:t>
            </a:r>
            <a:r>
              <a:rPr lang="en-US" sz="3400" dirty="0" smtClean="0"/>
              <a:t>  Do you not see that this would be the same as trying to strike a man with a lance when he is running away from you with a speed which is equal to, or even greater, than that with which you are following him?  </a:t>
            </a:r>
          </a:p>
          <a:p>
            <a:r>
              <a:rPr lang="en-US" sz="3400" dirty="0" smtClean="0"/>
              <a:t>You must therefore conclude that, </a:t>
            </a:r>
            <a:r>
              <a:rPr lang="en-US" sz="3400" dirty="0" smtClean="0">
                <a:solidFill>
                  <a:srgbClr val="FFFF00"/>
                </a:solidFill>
              </a:rPr>
              <a:t>during free and natural fall, the small stone does not press upon the larger and consequently does not increase its weight as it does when at rest.</a:t>
            </a:r>
            <a:endParaRPr lang="en-US" sz="3400" dirty="0">
              <a:solidFill>
                <a:srgbClr val="FFFF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3600" dirty="0" smtClean="0">
                <a:solidFill>
                  <a:srgbClr val="FFFF00"/>
                </a:solidFill>
              </a:rPr>
              <a:t>Gravitational Attraction is Proportional to Mass</a:t>
            </a:r>
            <a:endParaRPr lang="en-US" sz="3600" dirty="0">
              <a:solidFill>
                <a:srgbClr val="FFFF00"/>
              </a:solidFill>
            </a:endParaRPr>
          </a:p>
        </p:txBody>
      </p:sp>
      <p:sp>
        <p:nvSpPr>
          <p:cNvPr id="3" name="Content Placeholder 2"/>
          <p:cNvSpPr>
            <a:spLocks noGrp="1"/>
          </p:cNvSpPr>
          <p:nvPr>
            <p:ph idx="1"/>
          </p:nvPr>
        </p:nvSpPr>
        <p:spPr/>
        <p:txBody>
          <a:bodyPr/>
          <a:lstStyle/>
          <a:p>
            <a:r>
              <a:rPr lang="en-US" dirty="0" smtClean="0"/>
              <a:t>The gravitational force causes </a:t>
            </a:r>
            <a:r>
              <a:rPr lang="en-US" dirty="0" smtClean="0">
                <a:solidFill>
                  <a:srgbClr val="FFFF00"/>
                </a:solidFill>
              </a:rPr>
              <a:t>everything</a:t>
            </a:r>
            <a:r>
              <a:rPr lang="en-US" dirty="0" smtClean="0"/>
              <a:t> to fall with the </a:t>
            </a:r>
            <a:r>
              <a:rPr lang="en-US" dirty="0" smtClean="0">
                <a:solidFill>
                  <a:srgbClr val="FFFF00"/>
                </a:solidFill>
              </a:rPr>
              <a:t>same acceleration</a:t>
            </a:r>
            <a:r>
              <a:rPr lang="en-US" dirty="0" smtClean="0"/>
              <a:t>:</a:t>
            </a:r>
          </a:p>
          <a:p>
            <a:r>
              <a:rPr lang="en-US" dirty="0" smtClean="0"/>
              <a:t>For downward motion </a:t>
            </a:r>
            <a:r>
              <a:rPr lang="en-US" i="1" dirty="0" err="1" smtClean="0">
                <a:solidFill>
                  <a:srgbClr val="FF0000"/>
                </a:solidFill>
              </a:rPr>
              <a:t>F</a:t>
            </a:r>
            <a:r>
              <a:rPr lang="en-US" baseline="-25000" dirty="0" err="1" smtClean="0">
                <a:solidFill>
                  <a:srgbClr val="FF0000"/>
                </a:solidFill>
              </a:rPr>
              <a:t>grav</a:t>
            </a:r>
            <a:r>
              <a:rPr lang="en-US" dirty="0" smtClean="0">
                <a:solidFill>
                  <a:srgbClr val="FF0000"/>
                </a:solidFill>
              </a:rPr>
              <a:t> = </a:t>
            </a:r>
            <a:r>
              <a:rPr lang="en-US" i="1" dirty="0" smtClean="0">
                <a:solidFill>
                  <a:srgbClr val="FF0000"/>
                </a:solidFill>
              </a:rPr>
              <a:t>ma</a:t>
            </a:r>
            <a:r>
              <a:rPr lang="en-US" dirty="0" smtClean="0">
                <a:solidFill>
                  <a:srgbClr val="FF0000"/>
                </a:solidFill>
              </a:rPr>
              <a:t> = </a:t>
            </a:r>
            <a:r>
              <a:rPr lang="en-US" i="1" dirty="0" smtClean="0">
                <a:solidFill>
                  <a:srgbClr val="FF0000"/>
                </a:solidFill>
              </a:rPr>
              <a:t>mg</a:t>
            </a:r>
          </a:p>
          <a:p>
            <a:r>
              <a:rPr lang="en-US" dirty="0" smtClean="0"/>
              <a:t>That is,  </a:t>
            </a:r>
            <a:r>
              <a:rPr lang="en-US" i="1" dirty="0" err="1" smtClean="0">
                <a:solidFill>
                  <a:srgbClr val="FFFF00"/>
                </a:solidFill>
              </a:rPr>
              <a:t>F</a:t>
            </a:r>
            <a:r>
              <a:rPr lang="en-US" baseline="-25000" dirty="0" err="1" smtClean="0">
                <a:solidFill>
                  <a:srgbClr val="FFFF00"/>
                </a:solidFill>
              </a:rPr>
              <a:t>grav</a:t>
            </a:r>
            <a:r>
              <a:rPr lang="en-US" dirty="0" smtClean="0">
                <a:solidFill>
                  <a:srgbClr val="FFFF00"/>
                </a:solidFill>
              </a:rPr>
              <a:t>/</a:t>
            </a:r>
            <a:r>
              <a:rPr lang="en-US" i="1" dirty="0" smtClean="0">
                <a:solidFill>
                  <a:srgbClr val="FFFF00"/>
                </a:solidFill>
              </a:rPr>
              <a:t>m</a:t>
            </a:r>
            <a:r>
              <a:rPr lang="en-US" dirty="0" smtClean="0"/>
              <a:t>  has the </a:t>
            </a:r>
            <a:r>
              <a:rPr lang="en-US" dirty="0" smtClean="0">
                <a:solidFill>
                  <a:srgbClr val="FFFF00"/>
                </a:solidFill>
              </a:rPr>
              <a:t>same value for all masses.</a:t>
            </a:r>
          </a:p>
          <a:p>
            <a:r>
              <a:rPr lang="en-US" dirty="0" smtClean="0">
                <a:solidFill>
                  <a:srgbClr val="FFFF00"/>
                </a:solidFill>
              </a:rPr>
              <a:t>Conclusion:  </a:t>
            </a:r>
            <a:r>
              <a:rPr lang="en-US" i="1" dirty="0" smtClean="0">
                <a:solidFill>
                  <a:srgbClr val="FFFF00"/>
                </a:solidFill>
              </a:rPr>
              <a:t>F</a:t>
            </a:r>
            <a:r>
              <a:rPr lang="en-US" dirty="0" smtClean="0">
                <a:solidFill>
                  <a:srgbClr val="FFFF00"/>
                </a:solidFill>
              </a:rPr>
              <a:t> </a:t>
            </a:r>
            <a:r>
              <a:rPr lang="en-US" dirty="0" smtClean="0">
                <a:solidFill>
                  <a:srgbClr val="FFFF00"/>
                </a:solidFill>
                <a:sym typeface="Symbol"/>
              </a:rPr>
              <a:t> </a:t>
            </a:r>
            <a:r>
              <a:rPr lang="en-US" i="1" dirty="0" smtClean="0">
                <a:solidFill>
                  <a:srgbClr val="FFFF00"/>
                </a:solidFill>
                <a:sym typeface="Symbol"/>
              </a:rPr>
              <a:t>m</a:t>
            </a:r>
            <a:r>
              <a:rPr lang="en-US" dirty="0" smtClean="0">
                <a:sym typeface="Symbol"/>
              </a:rPr>
              <a:t>: the gravitational force on a mass is proportional to the mass.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2087562"/>
          </a:xfrm>
        </p:spPr>
        <p:txBody>
          <a:bodyPr>
            <a:normAutofit fontScale="90000"/>
          </a:bodyPr>
          <a:lstStyle/>
          <a:p>
            <a:pPr algn="l"/>
            <a:r>
              <a:rPr lang="en-US" dirty="0" smtClean="0"/>
              <a:t>		        </a:t>
            </a:r>
            <a:r>
              <a:rPr lang="en-US" dirty="0" smtClean="0">
                <a:solidFill>
                  <a:srgbClr val="FFFF00"/>
                </a:solidFill>
              </a:rPr>
              <a:t>Clicker Question</a:t>
            </a:r>
            <a:br>
              <a:rPr lang="en-US" dirty="0" smtClean="0">
                <a:solidFill>
                  <a:srgbClr val="FFFF00"/>
                </a:solidFill>
              </a:rPr>
            </a:br>
            <a:r>
              <a:rPr lang="en-US" dirty="0" smtClean="0">
                <a:solidFill>
                  <a:srgbClr val="FFFF00"/>
                </a:solidFill>
              </a:rPr>
              <a:t/>
            </a:r>
            <a:br>
              <a:rPr lang="en-US" dirty="0" smtClean="0">
                <a:solidFill>
                  <a:srgbClr val="FFFF00"/>
                </a:solidFill>
              </a:rPr>
            </a:br>
            <a:r>
              <a:rPr lang="en-US" sz="4000" dirty="0" smtClean="0">
                <a:solidFill>
                  <a:srgbClr val="FFFF00"/>
                </a:solidFill>
              </a:rPr>
              <a:t>Does the </a:t>
            </a:r>
            <a:r>
              <a:rPr lang="en-US" sz="4000" i="1" dirty="0" smtClean="0">
                <a:solidFill>
                  <a:srgbClr val="FFFF00"/>
                </a:solidFill>
              </a:rPr>
              <a:t>Moon</a:t>
            </a:r>
            <a:r>
              <a:rPr lang="en-US" sz="4000" dirty="0" smtClean="0">
                <a:solidFill>
                  <a:srgbClr val="FFFF00"/>
                </a:solidFill>
              </a:rPr>
              <a:t> attract the </a:t>
            </a:r>
            <a:r>
              <a:rPr lang="en-US" sz="4000" i="1" dirty="0" smtClean="0">
                <a:solidFill>
                  <a:srgbClr val="FFFF00"/>
                </a:solidFill>
              </a:rPr>
              <a:t>Earth</a:t>
            </a:r>
            <a:r>
              <a:rPr lang="en-US" sz="4000" dirty="0" smtClean="0">
                <a:solidFill>
                  <a:srgbClr val="FFFF00"/>
                </a:solidFill>
              </a:rPr>
              <a:t> gravitationally?</a:t>
            </a:r>
            <a:br>
              <a:rPr lang="en-US" sz="4000" dirty="0" smtClean="0">
                <a:solidFill>
                  <a:srgbClr val="FFFF00"/>
                </a:solidFill>
              </a:rPr>
            </a:br>
            <a:endParaRPr lang="en-US" sz="4000" dirty="0">
              <a:solidFill>
                <a:srgbClr val="FFFF00"/>
              </a:solidFill>
            </a:endParaRPr>
          </a:p>
        </p:txBody>
      </p:sp>
      <p:sp>
        <p:nvSpPr>
          <p:cNvPr id="3" name="Content Placeholder 2"/>
          <p:cNvSpPr>
            <a:spLocks noGrp="1"/>
          </p:cNvSpPr>
          <p:nvPr>
            <p:ph idx="1"/>
          </p:nvPr>
        </p:nvSpPr>
        <p:spPr>
          <a:xfrm>
            <a:off x="457200" y="2971800"/>
            <a:ext cx="8229600" cy="3154363"/>
          </a:xfrm>
        </p:spPr>
        <p:txBody>
          <a:bodyPr/>
          <a:lstStyle/>
          <a:p>
            <a:pPr marL="514350" indent="-514350">
              <a:buAutoNum type="alphaUcPeriod"/>
            </a:pPr>
            <a:r>
              <a:rPr lang="en-US" dirty="0" smtClean="0"/>
              <a:t>No</a:t>
            </a:r>
          </a:p>
          <a:p>
            <a:pPr marL="514350" indent="-514350">
              <a:buAutoNum type="alphaUcPeriod"/>
            </a:pPr>
            <a:r>
              <a:rPr lang="en-US" dirty="0" smtClean="0"/>
              <a:t>Yes, but with a much weaker force than the Earth attracts the Moon.</a:t>
            </a:r>
          </a:p>
          <a:p>
            <a:pPr marL="514350" indent="-514350">
              <a:buAutoNum type="alphaUcPeriod"/>
            </a:pPr>
            <a:r>
              <a:rPr lang="en-US" dirty="0" smtClean="0"/>
              <a:t>Yes, with the same force the Earth attracts the Moon.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2087562"/>
          </a:xfrm>
        </p:spPr>
        <p:txBody>
          <a:bodyPr>
            <a:normAutofit fontScale="90000"/>
          </a:bodyPr>
          <a:lstStyle/>
          <a:p>
            <a:pPr algn="l"/>
            <a:r>
              <a:rPr lang="en-US" dirty="0" smtClean="0"/>
              <a:t>		        </a:t>
            </a:r>
            <a:r>
              <a:rPr lang="en-US" dirty="0" smtClean="0">
                <a:solidFill>
                  <a:srgbClr val="FFFF00"/>
                </a:solidFill>
              </a:rPr>
              <a:t>Clicker Answer</a:t>
            </a:r>
            <a:br>
              <a:rPr lang="en-US" dirty="0" smtClean="0">
                <a:solidFill>
                  <a:srgbClr val="FFFF00"/>
                </a:solidFill>
              </a:rPr>
            </a:br>
            <a:r>
              <a:rPr lang="en-US" dirty="0" smtClean="0">
                <a:solidFill>
                  <a:srgbClr val="FFFF00"/>
                </a:solidFill>
              </a:rPr>
              <a:t/>
            </a:r>
            <a:br>
              <a:rPr lang="en-US" dirty="0" smtClean="0">
                <a:solidFill>
                  <a:srgbClr val="FFFF00"/>
                </a:solidFill>
              </a:rPr>
            </a:br>
            <a:r>
              <a:rPr lang="en-US" sz="4000" dirty="0" smtClean="0">
                <a:solidFill>
                  <a:srgbClr val="FFFF00"/>
                </a:solidFill>
              </a:rPr>
              <a:t>Does the </a:t>
            </a:r>
            <a:r>
              <a:rPr lang="en-US" sz="4000" i="1" dirty="0" smtClean="0">
                <a:solidFill>
                  <a:srgbClr val="FFFF00"/>
                </a:solidFill>
              </a:rPr>
              <a:t>Moon</a:t>
            </a:r>
            <a:r>
              <a:rPr lang="en-US" sz="4000" dirty="0" smtClean="0">
                <a:solidFill>
                  <a:srgbClr val="FFFF00"/>
                </a:solidFill>
              </a:rPr>
              <a:t> attract the </a:t>
            </a:r>
            <a:r>
              <a:rPr lang="en-US" sz="4000" i="1" dirty="0" smtClean="0">
                <a:solidFill>
                  <a:srgbClr val="FFFF00"/>
                </a:solidFill>
              </a:rPr>
              <a:t>Earth</a:t>
            </a:r>
            <a:r>
              <a:rPr lang="en-US" sz="4000" dirty="0" smtClean="0">
                <a:solidFill>
                  <a:srgbClr val="FFFF00"/>
                </a:solidFill>
              </a:rPr>
              <a:t> gravitationally?</a:t>
            </a:r>
            <a:br>
              <a:rPr lang="en-US" sz="4000" dirty="0" smtClean="0">
                <a:solidFill>
                  <a:srgbClr val="FFFF00"/>
                </a:solidFill>
              </a:rPr>
            </a:br>
            <a:endParaRPr lang="en-US" sz="4000" dirty="0">
              <a:solidFill>
                <a:srgbClr val="FFFF00"/>
              </a:solidFill>
            </a:endParaRPr>
          </a:p>
        </p:txBody>
      </p:sp>
      <p:sp>
        <p:nvSpPr>
          <p:cNvPr id="3" name="Content Placeholder 2"/>
          <p:cNvSpPr>
            <a:spLocks noGrp="1"/>
          </p:cNvSpPr>
          <p:nvPr>
            <p:ph idx="1"/>
          </p:nvPr>
        </p:nvSpPr>
        <p:spPr>
          <a:xfrm>
            <a:off x="457200" y="2971800"/>
            <a:ext cx="8229600" cy="3154363"/>
          </a:xfrm>
        </p:spPr>
        <p:txBody>
          <a:bodyPr>
            <a:normAutofit lnSpcReduction="10000"/>
          </a:bodyPr>
          <a:lstStyle/>
          <a:p>
            <a:pPr marL="514350" indent="-514350"/>
            <a:r>
              <a:rPr lang="en-US" b="1" dirty="0" smtClean="0"/>
              <a:t>Yes</a:t>
            </a:r>
            <a:r>
              <a:rPr lang="en-US" dirty="0" smtClean="0"/>
              <a:t>, </a:t>
            </a:r>
            <a:r>
              <a:rPr lang="en-US" dirty="0" smtClean="0">
                <a:solidFill>
                  <a:srgbClr val="FFFF00"/>
                </a:solidFill>
              </a:rPr>
              <a:t>with the same force </a:t>
            </a:r>
            <a:r>
              <a:rPr lang="en-US" dirty="0" smtClean="0"/>
              <a:t>the Earth attracts the Moon.</a:t>
            </a:r>
          </a:p>
          <a:p>
            <a:pPr marL="514350" indent="-514350">
              <a:buNone/>
            </a:pPr>
            <a:endParaRPr lang="en-US" dirty="0" smtClean="0"/>
          </a:p>
          <a:p>
            <a:pPr marL="514350" indent="-514350"/>
            <a:r>
              <a:rPr lang="en-US" u="sng" dirty="0" smtClean="0"/>
              <a:t>Newton’s Third Law applies here too!</a:t>
            </a:r>
          </a:p>
          <a:p>
            <a:pPr marL="514350" indent="-514350">
              <a:buNone/>
            </a:pPr>
            <a:endParaRPr lang="en-US" u="sng" dirty="0" smtClean="0"/>
          </a:p>
          <a:p>
            <a:pPr marL="514350" indent="-514350"/>
            <a:r>
              <a:rPr lang="en-US" dirty="0" smtClean="0"/>
              <a:t>The attractions are </a:t>
            </a:r>
            <a:r>
              <a:rPr lang="en-US" dirty="0" smtClean="0">
                <a:solidFill>
                  <a:srgbClr val="FF0000"/>
                </a:solidFill>
              </a:rPr>
              <a:t>equal and opposite</a:t>
            </a:r>
            <a:r>
              <a:rPr lang="en-US" dirty="0" smtClean="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858962"/>
          </a:xfrm>
        </p:spPr>
        <p:txBody>
          <a:bodyPr>
            <a:normAutofit/>
          </a:bodyPr>
          <a:lstStyle/>
          <a:p>
            <a:r>
              <a:rPr lang="en-US" dirty="0" smtClean="0">
                <a:solidFill>
                  <a:srgbClr val="FFFF00"/>
                </a:solidFill>
              </a:rPr>
              <a:t>So why doesn’t the </a:t>
            </a:r>
            <a:r>
              <a:rPr lang="en-US" i="1" dirty="0" smtClean="0">
                <a:solidFill>
                  <a:srgbClr val="FFFF00"/>
                </a:solidFill>
              </a:rPr>
              <a:t>Earth</a:t>
            </a:r>
            <a:r>
              <a:rPr lang="en-US" dirty="0" smtClean="0">
                <a:solidFill>
                  <a:srgbClr val="FFFF00"/>
                </a:solidFill>
              </a:rPr>
              <a:t> go round the </a:t>
            </a:r>
            <a:r>
              <a:rPr lang="en-US" i="1" dirty="0" smtClean="0">
                <a:solidFill>
                  <a:srgbClr val="FFFF00"/>
                </a:solidFill>
              </a:rPr>
              <a:t>Moon</a:t>
            </a:r>
            <a:r>
              <a:rPr lang="en-US" dirty="0" smtClean="0">
                <a:solidFill>
                  <a:srgbClr val="FFFF00"/>
                </a:solidFill>
              </a:rPr>
              <a:t>?</a:t>
            </a:r>
            <a:endParaRPr lang="en-US" dirty="0">
              <a:solidFill>
                <a:srgbClr val="FFFF00"/>
              </a:solidFill>
            </a:endParaRPr>
          </a:p>
        </p:txBody>
      </p:sp>
      <p:sp>
        <p:nvSpPr>
          <p:cNvPr id="3" name="Content Placeholder 2"/>
          <p:cNvSpPr>
            <a:spLocks noGrp="1"/>
          </p:cNvSpPr>
          <p:nvPr>
            <p:ph idx="1"/>
          </p:nvPr>
        </p:nvSpPr>
        <p:spPr>
          <a:xfrm>
            <a:off x="457200" y="2514600"/>
            <a:ext cx="8229600" cy="3611563"/>
          </a:xfrm>
        </p:spPr>
        <p:txBody>
          <a:bodyPr/>
          <a:lstStyle/>
          <a:p>
            <a:r>
              <a:rPr lang="en-US" dirty="0" smtClean="0"/>
              <a:t>The moon’s mass is about 1% of the Earth’s mass. </a:t>
            </a:r>
          </a:p>
          <a:p>
            <a:r>
              <a:rPr lang="en-US" dirty="0" smtClean="0"/>
              <a:t>In fact, the Moon’s attraction </a:t>
            </a:r>
            <a:r>
              <a:rPr lang="en-US" i="1" dirty="0" smtClean="0"/>
              <a:t>does</a:t>
            </a:r>
            <a:r>
              <a:rPr lang="en-US" dirty="0" smtClean="0"/>
              <a:t> cause the Earth to go in a circle—both Earth and Moon circle their common center of mass (which is inside the Earth!)  We’ll discuss this more later.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FF00"/>
                </a:solidFill>
              </a:rPr>
              <a:t>Gravitational Attraction is Proportional to </a:t>
            </a:r>
            <a:r>
              <a:rPr lang="en-US" i="1" dirty="0" smtClean="0">
                <a:solidFill>
                  <a:srgbClr val="FFFF00"/>
                </a:solidFill>
              </a:rPr>
              <a:t>Both</a:t>
            </a:r>
            <a:r>
              <a:rPr lang="en-US" dirty="0" smtClean="0">
                <a:solidFill>
                  <a:srgbClr val="FFFF00"/>
                </a:solidFill>
              </a:rPr>
              <a:t> Masses</a:t>
            </a:r>
            <a:endParaRPr lang="en-US" dirty="0">
              <a:solidFill>
                <a:srgbClr val="FFFF00"/>
              </a:solidFill>
            </a:endParaRPr>
          </a:p>
        </p:txBody>
      </p:sp>
      <p:sp>
        <p:nvSpPr>
          <p:cNvPr id="3" name="Content Placeholder 2"/>
          <p:cNvSpPr>
            <a:spLocks noGrp="1"/>
          </p:cNvSpPr>
          <p:nvPr>
            <p:ph idx="1"/>
          </p:nvPr>
        </p:nvSpPr>
        <p:spPr>
          <a:xfrm>
            <a:off x="457200" y="1600200"/>
            <a:ext cx="8229600" cy="4800600"/>
          </a:xfrm>
        </p:spPr>
        <p:txBody>
          <a:bodyPr>
            <a:normAutofit/>
          </a:bodyPr>
          <a:lstStyle/>
          <a:p>
            <a:r>
              <a:rPr lang="en-US" dirty="0" smtClean="0"/>
              <a:t>We’ve already seen, from Galileo’s observation of equal downward acceleration and Newton’s Second Law, that </a:t>
            </a:r>
            <a:r>
              <a:rPr lang="en-US" dirty="0" smtClean="0">
                <a:solidFill>
                  <a:srgbClr val="FFFF00"/>
                </a:solidFill>
              </a:rPr>
              <a:t>the Earth attracts an object with a force proportional to the object’s mass</a:t>
            </a:r>
            <a:r>
              <a:rPr lang="en-US" dirty="0" smtClean="0"/>
              <a:t>.</a:t>
            </a:r>
          </a:p>
          <a:p>
            <a:r>
              <a:rPr lang="en-US" dirty="0" smtClean="0"/>
              <a:t>But from </a:t>
            </a:r>
            <a:r>
              <a:rPr lang="en-US" dirty="0" smtClean="0">
                <a:solidFill>
                  <a:srgbClr val="FFFF00"/>
                </a:solidFill>
              </a:rPr>
              <a:t>Newton’s Third Law</a:t>
            </a:r>
            <a:r>
              <a:rPr lang="en-US" dirty="0" smtClean="0"/>
              <a:t>, the attractions are </a:t>
            </a:r>
            <a:r>
              <a:rPr lang="en-US" dirty="0" smtClean="0">
                <a:solidFill>
                  <a:srgbClr val="FFFF00"/>
                </a:solidFill>
              </a:rPr>
              <a:t>equal and opposite</a:t>
            </a:r>
            <a:r>
              <a:rPr lang="en-US" dirty="0" smtClean="0"/>
              <a:t>—symmetric.</a:t>
            </a:r>
          </a:p>
          <a:p>
            <a:r>
              <a:rPr lang="en-US" dirty="0" smtClean="0">
                <a:solidFill>
                  <a:srgbClr val="FF0000"/>
                </a:solidFill>
              </a:rPr>
              <a:t>Therefore, the attraction is also proportional to the </a:t>
            </a:r>
            <a:r>
              <a:rPr lang="en-US" i="1" dirty="0" smtClean="0">
                <a:solidFill>
                  <a:srgbClr val="FF0000"/>
                </a:solidFill>
              </a:rPr>
              <a:t>Earth’s </a:t>
            </a:r>
            <a:r>
              <a:rPr lang="en-US" dirty="0" smtClean="0">
                <a:solidFill>
                  <a:srgbClr val="FF0000"/>
                </a:solidFill>
              </a:rPr>
              <a:t>mass.</a:t>
            </a:r>
            <a:endParaRPr lang="en-US"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Law of Universal Gravitation</a:t>
            </a:r>
            <a:endParaRPr lang="en-US" dirty="0">
              <a:solidFill>
                <a:srgbClr val="FFFF00"/>
              </a:solidFill>
            </a:endParaRPr>
          </a:p>
        </p:txBody>
      </p:sp>
      <p:sp>
        <p:nvSpPr>
          <p:cNvPr id="3" name="Content Placeholder 2"/>
          <p:cNvSpPr>
            <a:spLocks noGrp="1"/>
          </p:cNvSpPr>
          <p:nvPr>
            <p:ph idx="1"/>
          </p:nvPr>
        </p:nvSpPr>
        <p:spPr>
          <a:xfrm>
            <a:off x="457200" y="1600200"/>
            <a:ext cx="8229600" cy="5029200"/>
          </a:xfrm>
        </p:spPr>
        <p:txBody>
          <a:bodyPr>
            <a:normAutofit fontScale="92500" lnSpcReduction="10000"/>
          </a:bodyPr>
          <a:lstStyle/>
          <a:p>
            <a:r>
              <a:rPr lang="en-US" dirty="0" smtClean="0">
                <a:solidFill>
                  <a:srgbClr val="FF0000"/>
                </a:solidFill>
              </a:rPr>
              <a:t>The story so far:</a:t>
            </a:r>
          </a:p>
          <a:p>
            <a:r>
              <a:rPr lang="en-US" dirty="0" smtClean="0"/>
              <a:t>For two masses </a:t>
            </a:r>
            <a:r>
              <a:rPr lang="en-US" i="1" dirty="0" smtClean="0"/>
              <a:t>m</a:t>
            </a:r>
            <a:r>
              <a:rPr lang="en-US" baseline="-25000" dirty="0" smtClean="0"/>
              <a:t>1</a:t>
            </a:r>
            <a:r>
              <a:rPr lang="en-US" dirty="0" smtClean="0"/>
              <a:t>, </a:t>
            </a:r>
            <a:r>
              <a:rPr lang="en-US" i="1" dirty="0" smtClean="0"/>
              <a:t>m</a:t>
            </a:r>
            <a:r>
              <a:rPr lang="en-US" baseline="-25000" dirty="0" smtClean="0"/>
              <a:t>2</a:t>
            </a:r>
            <a:r>
              <a:rPr lang="en-US" dirty="0" smtClean="0"/>
              <a:t> at a distance </a:t>
            </a:r>
            <a:r>
              <a:rPr lang="en-US" i="1" dirty="0" smtClean="0"/>
              <a:t>r</a:t>
            </a:r>
            <a:r>
              <a:rPr lang="en-US" dirty="0" smtClean="0"/>
              <a:t> apart, the gravitational attraction between them is </a:t>
            </a:r>
            <a:r>
              <a:rPr lang="en-US" dirty="0" smtClean="0">
                <a:solidFill>
                  <a:srgbClr val="FFFF00"/>
                </a:solidFill>
              </a:rPr>
              <a:t>proportional to 1/</a:t>
            </a:r>
            <a:r>
              <a:rPr lang="en-US" i="1" dirty="0" smtClean="0">
                <a:solidFill>
                  <a:srgbClr val="FFFF00"/>
                </a:solidFill>
              </a:rPr>
              <a:t>r</a:t>
            </a:r>
            <a:r>
              <a:rPr lang="en-US" baseline="30000" dirty="0" smtClean="0">
                <a:solidFill>
                  <a:srgbClr val="FFFF00"/>
                </a:solidFill>
              </a:rPr>
              <a:t>2</a:t>
            </a:r>
          </a:p>
          <a:p>
            <a:r>
              <a:rPr lang="en-US" dirty="0" smtClean="0"/>
              <a:t>It is also </a:t>
            </a:r>
            <a:r>
              <a:rPr lang="en-US" dirty="0" smtClean="0">
                <a:solidFill>
                  <a:srgbClr val="FFFF00"/>
                </a:solidFill>
              </a:rPr>
              <a:t>proportional to </a:t>
            </a:r>
            <a:r>
              <a:rPr lang="en-US" i="1" dirty="0" smtClean="0">
                <a:solidFill>
                  <a:srgbClr val="FFFF00"/>
                </a:solidFill>
              </a:rPr>
              <a:t>both</a:t>
            </a:r>
            <a:r>
              <a:rPr lang="en-US" dirty="0" smtClean="0">
                <a:solidFill>
                  <a:srgbClr val="FFFF00"/>
                </a:solidFill>
              </a:rPr>
              <a:t> </a:t>
            </a:r>
            <a:r>
              <a:rPr lang="en-US" i="1" dirty="0" smtClean="0">
                <a:solidFill>
                  <a:srgbClr val="FFFF00"/>
                </a:solidFill>
              </a:rPr>
              <a:t>m</a:t>
            </a:r>
            <a:r>
              <a:rPr lang="en-US" baseline="-25000" dirty="0" smtClean="0">
                <a:solidFill>
                  <a:srgbClr val="FFFF00"/>
                </a:solidFill>
              </a:rPr>
              <a:t>1</a:t>
            </a:r>
            <a:r>
              <a:rPr lang="en-US" dirty="0" smtClean="0">
                <a:solidFill>
                  <a:srgbClr val="FFFF00"/>
                </a:solidFill>
              </a:rPr>
              <a:t> and </a:t>
            </a:r>
            <a:r>
              <a:rPr lang="en-US" i="1" dirty="0" smtClean="0">
                <a:solidFill>
                  <a:srgbClr val="FFFF00"/>
                </a:solidFill>
              </a:rPr>
              <a:t>m</a:t>
            </a:r>
            <a:r>
              <a:rPr lang="en-US" baseline="-25000" dirty="0" smtClean="0">
                <a:solidFill>
                  <a:srgbClr val="FFFF00"/>
                </a:solidFill>
              </a:rPr>
              <a:t>2</a:t>
            </a:r>
            <a:r>
              <a:rPr lang="en-US" dirty="0" smtClean="0"/>
              <a:t>. </a:t>
            </a:r>
          </a:p>
          <a:p>
            <a:r>
              <a:rPr lang="en-US" dirty="0" smtClean="0"/>
              <a:t>Therefore it must have the form</a:t>
            </a:r>
          </a:p>
          <a:p>
            <a:endParaRPr lang="en-US" dirty="0" smtClean="0"/>
          </a:p>
          <a:p>
            <a:pPr>
              <a:buNone/>
            </a:pPr>
            <a:endParaRPr lang="en-US" dirty="0" smtClean="0"/>
          </a:p>
          <a:p>
            <a:pPr>
              <a:buNone/>
            </a:pPr>
            <a:endParaRPr lang="en-US" dirty="0" smtClean="0"/>
          </a:p>
          <a:p>
            <a:pPr>
              <a:buNone/>
            </a:pPr>
            <a:r>
              <a:rPr lang="en-US" dirty="0" smtClean="0"/>
              <a:t>where </a:t>
            </a:r>
            <a:r>
              <a:rPr lang="en-US" i="1" dirty="0" smtClean="0"/>
              <a:t>G</a:t>
            </a:r>
            <a:r>
              <a:rPr lang="en-US" dirty="0" smtClean="0"/>
              <a:t> is some constant.</a:t>
            </a:r>
            <a:endParaRPr lang="en-US" dirty="0"/>
          </a:p>
        </p:txBody>
      </p:sp>
      <p:graphicFrame>
        <p:nvGraphicFramePr>
          <p:cNvPr id="4" name="Object 3"/>
          <p:cNvGraphicFramePr>
            <a:graphicFrameLocks noChangeAspect="1"/>
          </p:cNvGraphicFramePr>
          <p:nvPr/>
        </p:nvGraphicFramePr>
        <p:xfrm>
          <a:off x="3206088" y="4572000"/>
          <a:ext cx="2565400" cy="1226110"/>
        </p:xfrm>
        <a:graphic>
          <a:graphicData uri="http://schemas.openxmlformats.org/presentationml/2006/ole">
            <p:oleObj spid="_x0000_s1026" name="Equation" r:id="rId4" imgW="1726920" imgH="825480" progId="Equation.DSMT4">
              <p:embed/>
            </p:oleObj>
          </a:graphicData>
        </a:graphic>
      </p:graphicFrame>
      <p:sp>
        <p:nvSpPr>
          <p:cNvPr id="5" name="Rectangle 4"/>
          <p:cNvSpPr/>
          <p:nvPr/>
        </p:nvSpPr>
        <p:spPr>
          <a:xfrm>
            <a:off x="2895600" y="4419600"/>
            <a:ext cx="3200400" cy="1524000"/>
          </a:xfrm>
          <a:prstGeom prst="rect">
            <a:avLst/>
          </a:pr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Object 5"/>
          <p:cNvGraphicFramePr>
            <a:graphicFrameLocks noChangeAspect="1"/>
          </p:cNvGraphicFramePr>
          <p:nvPr/>
        </p:nvGraphicFramePr>
        <p:xfrm>
          <a:off x="3200400" y="4572000"/>
          <a:ext cx="2565400" cy="1226110"/>
        </p:xfrm>
        <a:graphic>
          <a:graphicData uri="http://schemas.openxmlformats.org/presentationml/2006/ole">
            <p:oleObj spid="_x0000_s1027" name="Equation" r:id="rId5" imgW="1726920" imgH="825480" progId="Equation.DSMT4">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163762"/>
          </a:xfrm>
        </p:spPr>
        <p:txBody>
          <a:bodyPr/>
          <a:lstStyle/>
          <a:p>
            <a:r>
              <a:rPr lang="en-US" dirty="0" smtClean="0">
                <a:solidFill>
                  <a:srgbClr val="FFFF00"/>
                </a:solidFill>
              </a:rPr>
              <a:t>Clicker Question:</a:t>
            </a:r>
            <a:r>
              <a:rPr lang="en-US" dirty="0" smtClean="0"/>
              <a:t/>
            </a:r>
            <a:br>
              <a:rPr lang="en-US" dirty="0" smtClean="0"/>
            </a:br>
            <a:r>
              <a:rPr lang="en-US" dirty="0" smtClean="0">
                <a:solidFill>
                  <a:srgbClr val="FF0000"/>
                </a:solidFill>
              </a:rPr>
              <a:t>How could </a:t>
            </a:r>
            <a:r>
              <a:rPr lang="en-US" i="1" dirty="0" smtClean="0">
                <a:solidFill>
                  <a:srgbClr val="FF0000"/>
                </a:solidFill>
              </a:rPr>
              <a:t>G</a:t>
            </a:r>
            <a:r>
              <a:rPr lang="en-US" dirty="0" smtClean="0">
                <a:solidFill>
                  <a:srgbClr val="FF0000"/>
                </a:solidFill>
              </a:rPr>
              <a:t> be determined?</a:t>
            </a:r>
            <a:endParaRPr lang="en-US" dirty="0">
              <a:solidFill>
                <a:srgbClr val="FF0000"/>
              </a:solidFill>
            </a:endParaRPr>
          </a:p>
        </p:txBody>
      </p:sp>
      <p:sp>
        <p:nvSpPr>
          <p:cNvPr id="3" name="Content Placeholder 2"/>
          <p:cNvSpPr>
            <a:spLocks noGrp="1"/>
          </p:cNvSpPr>
          <p:nvPr>
            <p:ph idx="1"/>
          </p:nvPr>
        </p:nvSpPr>
        <p:spPr>
          <a:xfrm>
            <a:off x="457200" y="2667000"/>
            <a:ext cx="8229600" cy="3459163"/>
          </a:xfrm>
        </p:spPr>
        <p:txBody>
          <a:bodyPr>
            <a:normAutofit fontScale="92500" lnSpcReduction="10000"/>
          </a:bodyPr>
          <a:lstStyle/>
          <a:p>
            <a:pPr marL="514350" indent="-514350">
              <a:buAutoNum type="alphaUcPeriod"/>
            </a:pPr>
            <a:r>
              <a:rPr lang="en-US" dirty="0" smtClean="0"/>
              <a:t>By accurately measuring the fall of a carefully weighed object</a:t>
            </a:r>
          </a:p>
          <a:p>
            <a:pPr marL="514350" indent="-514350">
              <a:buAutoNum type="alphaUcPeriod"/>
            </a:pPr>
            <a:r>
              <a:rPr lang="en-US" dirty="0" smtClean="0"/>
              <a:t>By observing the satellites of Jupiter</a:t>
            </a:r>
          </a:p>
          <a:p>
            <a:pPr marL="514350" indent="-514350">
              <a:buAutoNum type="alphaUcPeriod"/>
            </a:pPr>
            <a:r>
              <a:rPr lang="en-US" dirty="0" smtClean="0"/>
              <a:t>From calculations based on measuring relative planetary motions in the Solar System</a:t>
            </a:r>
          </a:p>
          <a:p>
            <a:pPr marL="514350" indent="-514350">
              <a:buAutoNum type="alphaUcPeriod"/>
            </a:pPr>
            <a:r>
              <a:rPr lang="en-US" dirty="0" smtClean="0"/>
              <a:t>It can’t be determined in any of these ways without some further information</a:t>
            </a:r>
            <a:endParaRPr lang="en-US" dirty="0"/>
          </a:p>
        </p:txBody>
      </p:sp>
    </p:spTree>
  </p:cSld>
  <p:clrMapOvr>
    <a:masterClrMapping/>
  </p:clrMapOvr>
</p:sld>
</file>

<file path=ppt/theme/theme1.xml><?xml version="1.0" encoding="utf-8"?>
<a:theme xmlns:a="http://schemas.openxmlformats.org/drawingml/2006/main" name="Office Theme">
  <a:themeElements>
    <a:clrScheme name="1425">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2854</TotalTime>
  <Words>1560</Words>
  <Application>Microsoft Office PowerPoint</Application>
  <PresentationFormat>On-screen Show (4:3)</PresentationFormat>
  <Paragraphs>187</Paragraphs>
  <Slides>28</Slides>
  <Notes>27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0" baseType="lpstr">
      <vt:lpstr>Office Theme</vt:lpstr>
      <vt:lpstr>Equation</vt:lpstr>
      <vt:lpstr>Gravitation</vt:lpstr>
      <vt:lpstr>The Inverse Square Law</vt:lpstr>
      <vt:lpstr>Gravitational Attraction is Proportional to Mass</vt:lpstr>
      <vt:lpstr>          Clicker Question  Does the Moon attract the Earth gravitationally? </vt:lpstr>
      <vt:lpstr>          Clicker Answer  Does the Moon attract the Earth gravitationally? </vt:lpstr>
      <vt:lpstr>So why doesn’t the Earth go round the Moon?</vt:lpstr>
      <vt:lpstr>Gravitational Attraction is Proportional to Both Masses</vt:lpstr>
      <vt:lpstr>Law of Universal Gravitation</vt:lpstr>
      <vt:lpstr>Clicker Question: How could G be determined?</vt:lpstr>
      <vt:lpstr>Clicker Answer</vt:lpstr>
      <vt:lpstr>Measuring G</vt:lpstr>
      <vt:lpstr>Weighing the Earth</vt:lpstr>
      <vt:lpstr>Weighing the Sun…</vt:lpstr>
      <vt:lpstr>Weighing a Galaxy…</vt:lpstr>
      <vt:lpstr>Vector Form of Gravitational Force</vt:lpstr>
      <vt:lpstr>Massive Spherical Shell</vt:lpstr>
      <vt:lpstr>       Clicker Question How will g change (if at all) on going from the Earth’s surface to the bottom of a deep mine?</vt:lpstr>
      <vt:lpstr>      Clicker Answer How will g change (if at all) on going from the Earth’s surface to the bottom of a deep mine?</vt:lpstr>
      <vt:lpstr>    Kepler’s First Law Each planet moves in an elliptical orbit with the Sun at one focus</vt:lpstr>
      <vt:lpstr>About Ellipses…</vt:lpstr>
      <vt:lpstr>    Kepler’s Second Law As the planet moves, a line from the planet to the center of the Sun sweeps out equal areas in equal times.</vt:lpstr>
      <vt:lpstr>Clicker Question When is Earth closest to the Sun?</vt:lpstr>
      <vt:lpstr>Kepler’s Third Law</vt:lpstr>
      <vt:lpstr>Trip to Mars</vt:lpstr>
      <vt:lpstr>The Slingshot</vt:lpstr>
      <vt:lpstr>          Clicker Question:  dropping an iPod!  An iPod has a built-in accelerometer, which gives a continuous reading of gravity.  Just resting on a table, it reads g.  If I drop it, what does it read while falling?</vt:lpstr>
      <vt:lpstr>Weightlessness in Orbit</vt:lpstr>
      <vt:lpstr>Footnote: Galileo already knew this…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Gravitation</dc:title>
  <dc:creator>Michael</dc:creator>
  <cp:lastModifiedBy>Michael Fowler</cp:lastModifiedBy>
  <cp:revision>41</cp:revision>
  <dcterms:created xsi:type="dcterms:W3CDTF">2010-02-09T21:01:53Z</dcterms:created>
  <dcterms:modified xsi:type="dcterms:W3CDTF">2010-06-17T19:31:40Z</dcterms:modified>
</cp:coreProperties>
</file>