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bin" ContentType="application/vnd.openxmlformats-officedocument.oleObject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7" r:id="rId2"/>
    <p:sldId id="258" r:id="rId3"/>
    <p:sldId id="277" r:id="rId4"/>
    <p:sldId id="259" r:id="rId5"/>
    <p:sldId id="266" r:id="rId6"/>
    <p:sldId id="267" r:id="rId7"/>
    <p:sldId id="268" r:id="rId8"/>
    <p:sldId id="269" r:id="rId9"/>
    <p:sldId id="270" r:id="rId10"/>
    <p:sldId id="271" r:id="rId11"/>
    <p:sldId id="273" r:id="rId12"/>
    <p:sldId id="272" r:id="rId13"/>
    <p:sldId id="274" r:id="rId14"/>
    <p:sldId id="275" r:id="rId15"/>
    <p:sldId id="276" r:id="rId16"/>
    <p:sldId id="278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5080B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5" Type="http://schemas.openxmlformats.org/officeDocument/2006/relationships/image" Target="../media/image6.wmf"/><Relationship Id="rId4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8.wmf"/><Relationship Id="rId4" Type="http://schemas.openxmlformats.org/officeDocument/2006/relationships/image" Target="../media/image11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3.wmf"/><Relationship Id="rId1" Type="http://schemas.openxmlformats.org/officeDocument/2006/relationships/image" Target="../media/image12.wmf"/><Relationship Id="rId6" Type="http://schemas.openxmlformats.org/officeDocument/2006/relationships/image" Target="../media/image17.wmf"/><Relationship Id="rId5" Type="http://schemas.openxmlformats.org/officeDocument/2006/relationships/image" Target="../media/image16.wmf"/><Relationship Id="rId4" Type="http://schemas.openxmlformats.org/officeDocument/2006/relationships/image" Target="../media/image15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image" Target="../media/image18.wmf"/><Relationship Id="rId1" Type="http://schemas.openxmlformats.org/officeDocument/2006/relationships/image" Target="../media/image12.wmf"/><Relationship Id="rId6" Type="http://schemas.openxmlformats.org/officeDocument/2006/relationships/image" Target="../media/image22.wmf"/><Relationship Id="rId5" Type="http://schemas.openxmlformats.org/officeDocument/2006/relationships/image" Target="../media/image21.wmf"/><Relationship Id="rId4" Type="http://schemas.openxmlformats.org/officeDocument/2006/relationships/image" Target="../media/image20.wmf"/></Relationships>
</file>

<file path=ppt/drawings/_rels/vmlDrawing6.vml.rels><?xml version="1.0" encoding="UTF-8" standalone="yes"?>
<Relationships xmlns="http://schemas.openxmlformats.org/package/2006/relationships"><Relationship Id="rId8" Type="http://schemas.openxmlformats.org/officeDocument/2006/relationships/image" Target="../media/image28.wmf"/><Relationship Id="rId13" Type="http://schemas.openxmlformats.org/officeDocument/2006/relationships/image" Target="../media/image33.wmf"/><Relationship Id="rId3" Type="http://schemas.openxmlformats.org/officeDocument/2006/relationships/image" Target="../media/image19.wmf"/><Relationship Id="rId7" Type="http://schemas.openxmlformats.org/officeDocument/2006/relationships/image" Target="../media/image27.wmf"/><Relationship Id="rId12" Type="http://schemas.openxmlformats.org/officeDocument/2006/relationships/image" Target="../media/image32.wmf"/><Relationship Id="rId2" Type="http://schemas.openxmlformats.org/officeDocument/2006/relationships/image" Target="../media/image23.wmf"/><Relationship Id="rId1" Type="http://schemas.openxmlformats.org/officeDocument/2006/relationships/image" Target="../media/image12.wmf"/><Relationship Id="rId6" Type="http://schemas.openxmlformats.org/officeDocument/2006/relationships/image" Target="../media/image26.wmf"/><Relationship Id="rId11" Type="http://schemas.openxmlformats.org/officeDocument/2006/relationships/image" Target="../media/image31.wmf"/><Relationship Id="rId5" Type="http://schemas.openxmlformats.org/officeDocument/2006/relationships/image" Target="../media/image25.wmf"/><Relationship Id="rId15" Type="http://schemas.openxmlformats.org/officeDocument/2006/relationships/image" Target="../media/image35.wmf"/><Relationship Id="rId10" Type="http://schemas.openxmlformats.org/officeDocument/2006/relationships/image" Target="../media/image30.wmf"/><Relationship Id="rId4" Type="http://schemas.openxmlformats.org/officeDocument/2006/relationships/image" Target="../media/image24.wmf"/><Relationship Id="rId9" Type="http://schemas.openxmlformats.org/officeDocument/2006/relationships/image" Target="../media/image29.wmf"/><Relationship Id="rId14" Type="http://schemas.openxmlformats.org/officeDocument/2006/relationships/image" Target="../media/image34.wmf"/></Relationships>
</file>

<file path=ppt/drawings/_rels/vmlDrawing7.vml.rels><?xml version="1.0" encoding="UTF-8" standalone="yes"?>
<Relationships xmlns="http://schemas.openxmlformats.org/package/2006/relationships"><Relationship Id="rId8" Type="http://schemas.openxmlformats.org/officeDocument/2006/relationships/image" Target="../media/image41.wmf"/><Relationship Id="rId3" Type="http://schemas.openxmlformats.org/officeDocument/2006/relationships/image" Target="../media/image19.wmf"/><Relationship Id="rId7" Type="http://schemas.openxmlformats.org/officeDocument/2006/relationships/image" Target="../media/image40.wmf"/><Relationship Id="rId2" Type="http://schemas.openxmlformats.org/officeDocument/2006/relationships/image" Target="../media/image36.wmf"/><Relationship Id="rId1" Type="http://schemas.openxmlformats.org/officeDocument/2006/relationships/image" Target="../media/image12.wmf"/><Relationship Id="rId6" Type="http://schemas.openxmlformats.org/officeDocument/2006/relationships/image" Target="../media/image39.wmf"/><Relationship Id="rId5" Type="http://schemas.openxmlformats.org/officeDocument/2006/relationships/image" Target="../media/image38.wmf"/><Relationship Id="rId4" Type="http://schemas.openxmlformats.org/officeDocument/2006/relationships/image" Target="../media/image37.wmf"/><Relationship Id="rId9" Type="http://schemas.openxmlformats.org/officeDocument/2006/relationships/image" Target="../media/image4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ACCC1C-2962-4BAF-8911-61D98EF55EDE}" type="datetimeFigureOut">
              <a:rPr lang="en-US" smtClean="0"/>
              <a:pPr/>
              <a:t>6/17/2010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A07196-C7AA-4AF2-B41D-3D8719F12BF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3AFB29-12EF-4AAB-9BA5-AF792EF9DCEC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05EB79-E7EB-492D-95AD-ABD636A982B3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05EB79-E7EB-492D-95AD-ABD636A982B3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05EB79-E7EB-492D-95AD-ABD636A982B3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05EB79-E7EB-492D-95AD-ABD636A982B3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05EB79-E7EB-492D-95AD-ABD636A982B3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A07196-C7AA-4AF2-B41D-3D8719F12BFE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A07196-C7AA-4AF2-B41D-3D8719F12BFE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A07196-C7AA-4AF2-B41D-3D8719F12BFE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A07196-C7AA-4AF2-B41D-3D8719F12BFE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A07196-C7AA-4AF2-B41D-3D8719F12BFE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A07196-C7AA-4AF2-B41D-3D8719F12BFE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A07196-C7AA-4AF2-B41D-3D8719F12BFE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A07196-C7AA-4AF2-B41D-3D8719F12BFE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A07196-C7AA-4AF2-B41D-3D8719F12BFE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A07196-C7AA-4AF2-B41D-3D8719F12BFE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6D01F-4513-475B-8DEB-569CC46CD362}" type="datetimeFigureOut">
              <a:rPr lang="en-US" smtClean="0"/>
              <a:pPr/>
              <a:t>6/17/2010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55444B-1C0B-4148-9418-D402BDBB3C0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6D01F-4513-475B-8DEB-569CC46CD362}" type="datetimeFigureOut">
              <a:rPr lang="en-US" smtClean="0"/>
              <a:pPr/>
              <a:t>6/17/2010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55444B-1C0B-4148-9418-D402BDBB3C0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6D01F-4513-475B-8DEB-569CC46CD362}" type="datetimeFigureOut">
              <a:rPr lang="en-US" smtClean="0"/>
              <a:pPr/>
              <a:t>6/17/2010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55444B-1C0B-4148-9418-D402BDBB3C0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6D01F-4513-475B-8DEB-569CC46CD362}" type="datetimeFigureOut">
              <a:rPr lang="en-US" smtClean="0"/>
              <a:pPr/>
              <a:t>6/17/2010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55444B-1C0B-4148-9418-D402BDBB3C0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6D01F-4513-475B-8DEB-569CC46CD362}" type="datetimeFigureOut">
              <a:rPr lang="en-US" smtClean="0"/>
              <a:pPr/>
              <a:t>6/17/2010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55444B-1C0B-4148-9418-D402BDBB3C0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6D01F-4513-475B-8DEB-569CC46CD362}" type="datetimeFigureOut">
              <a:rPr lang="en-US" smtClean="0"/>
              <a:pPr/>
              <a:t>6/17/2010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55444B-1C0B-4148-9418-D402BDBB3C0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6D01F-4513-475B-8DEB-569CC46CD362}" type="datetimeFigureOut">
              <a:rPr lang="en-US" smtClean="0"/>
              <a:pPr/>
              <a:t>6/17/2010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55444B-1C0B-4148-9418-D402BDBB3C0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6D01F-4513-475B-8DEB-569CC46CD362}" type="datetimeFigureOut">
              <a:rPr lang="en-US" smtClean="0"/>
              <a:pPr/>
              <a:t>6/17/2010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55444B-1C0B-4148-9418-D402BDBB3C0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6D01F-4513-475B-8DEB-569CC46CD362}" type="datetimeFigureOut">
              <a:rPr lang="en-US" smtClean="0"/>
              <a:pPr/>
              <a:t>6/17/2010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55444B-1C0B-4148-9418-D402BDBB3C0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6D01F-4513-475B-8DEB-569CC46CD362}" type="datetimeFigureOut">
              <a:rPr lang="en-US" smtClean="0"/>
              <a:pPr/>
              <a:t>6/17/2010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55444B-1C0B-4148-9418-D402BDBB3C0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6D01F-4513-475B-8DEB-569CC46CD362}" type="datetimeFigureOut">
              <a:rPr lang="en-US" smtClean="0"/>
              <a:pPr/>
              <a:t>6/17/2010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55444B-1C0B-4148-9418-D402BDBB3C0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F6D01F-4513-475B-8DEB-569CC46CD362}" type="datetimeFigureOut">
              <a:rPr lang="en-US" smtClean="0"/>
              <a:pPr/>
              <a:t>6/17/2010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55444B-1C0B-4148-9418-D402BDBB3C0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.bin"/><Relationship Id="rId3" Type="http://schemas.openxmlformats.org/officeDocument/2006/relationships/notesSlide" Target="../notesSlides/notesSlide3.xml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4.bin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7" Type="http://schemas.openxmlformats.org/officeDocument/2006/relationships/oleObject" Target="../embeddings/oleObject10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9.bin"/><Relationship Id="rId5" Type="http://schemas.openxmlformats.org/officeDocument/2006/relationships/oleObject" Target="../embeddings/oleObject8.bin"/><Relationship Id="rId4" Type="http://schemas.openxmlformats.org/officeDocument/2006/relationships/oleObject" Target="../embeddings/oleObject7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5.bin"/><Relationship Id="rId3" Type="http://schemas.openxmlformats.org/officeDocument/2006/relationships/notesSlide" Target="../notesSlides/notesSlide6.xml"/><Relationship Id="rId7" Type="http://schemas.openxmlformats.org/officeDocument/2006/relationships/oleObject" Target="../embeddings/oleObject14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3.bin"/><Relationship Id="rId5" Type="http://schemas.openxmlformats.org/officeDocument/2006/relationships/oleObject" Target="../embeddings/oleObject12.bin"/><Relationship Id="rId4" Type="http://schemas.openxmlformats.org/officeDocument/2006/relationships/oleObject" Target="../embeddings/oleObject11.bin"/><Relationship Id="rId9" Type="http://schemas.openxmlformats.org/officeDocument/2006/relationships/oleObject" Target="../embeddings/oleObject16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1.bin"/><Relationship Id="rId3" Type="http://schemas.openxmlformats.org/officeDocument/2006/relationships/notesSlide" Target="../notesSlides/notesSlide7.xml"/><Relationship Id="rId7" Type="http://schemas.openxmlformats.org/officeDocument/2006/relationships/oleObject" Target="../embeddings/oleObject20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9.bin"/><Relationship Id="rId5" Type="http://schemas.openxmlformats.org/officeDocument/2006/relationships/oleObject" Target="../embeddings/oleObject18.bin"/><Relationship Id="rId10" Type="http://schemas.openxmlformats.org/officeDocument/2006/relationships/oleObject" Target="../embeddings/oleObject23.bin"/><Relationship Id="rId4" Type="http://schemas.openxmlformats.org/officeDocument/2006/relationships/oleObject" Target="../embeddings/oleObject17.bin"/><Relationship Id="rId9" Type="http://schemas.openxmlformats.org/officeDocument/2006/relationships/oleObject" Target="../embeddings/oleObject22.bin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8.bin"/><Relationship Id="rId13" Type="http://schemas.openxmlformats.org/officeDocument/2006/relationships/oleObject" Target="../embeddings/oleObject33.bin"/><Relationship Id="rId18" Type="http://schemas.openxmlformats.org/officeDocument/2006/relationships/oleObject" Target="../embeddings/oleObject38.bin"/><Relationship Id="rId3" Type="http://schemas.openxmlformats.org/officeDocument/2006/relationships/notesSlide" Target="../notesSlides/notesSlide8.xml"/><Relationship Id="rId7" Type="http://schemas.openxmlformats.org/officeDocument/2006/relationships/oleObject" Target="../embeddings/oleObject27.bin"/><Relationship Id="rId12" Type="http://schemas.openxmlformats.org/officeDocument/2006/relationships/oleObject" Target="../embeddings/oleObject32.bin"/><Relationship Id="rId17" Type="http://schemas.openxmlformats.org/officeDocument/2006/relationships/oleObject" Target="../embeddings/oleObject37.bin"/><Relationship Id="rId2" Type="http://schemas.openxmlformats.org/officeDocument/2006/relationships/slideLayout" Target="../slideLayouts/slideLayout4.xml"/><Relationship Id="rId16" Type="http://schemas.openxmlformats.org/officeDocument/2006/relationships/oleObject" Target="../embeddings/oleObject36.bin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26.bin"/><Relationship Id="rId11" Type="http://schemas.openxmlformats.org/officeDocument/2006/relationships/oleObject" Target="../embeddings/oleObject31.bin"/><Relationship Id="rId5" Type="http://schemas.openxmlformats.org/officeDocument/2006/relationships/oleObject" Target="../embeddings/oleObject25.bin"/><Relationship Id="rId15" Type="http://schemas.openxmlformats.org/officeDocument/2006/relationships/oleObject" Target="../embeddings/oleObject35.bin"/><Relationship Id="rId10" Type="http://schemas.openxmlformats.org/officeDocument/2006/relationships/oleObject" Target="../embeddings/oleObject30.bin"/><Relationship Id="rId19" Type="http://schemas.openxmlformats.org/officeDocument/2006/relationships/oleObject" Target="../embeddings/oleObject39.bin"/><Relationship Id="rId4" Type="http://schemas.openxmlformats.org/officeDocument/2006/relationships/oleObject" Target="../embeddings/oleObject24.bin"/><Relationship Id="rId9" Type="http://schemas.openxmlformats.org/officeDocument/2006/relationships/oleObject" Target="../embeddings/oleObject29.bin"/><Relationship Id="rId14" Type="http://schemas.openxmlformats.org/officeDocument/2006/relationships/oleObject" Target="../embeddings/oleObject34.bin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4.bin"/><Relationship Id="rId3" Type="http://schemas.openxmlformats.org/officeDocument/2006/relationships/notesSlide" Target="../notesSlides/notesSlide9.xml"/><Relationship Id="rId7" Type="http://schemas.openxmlformats.org/officeDocument/2006/relationships/oleObject" Target="../embeddings/oleObject43.bin"/><Relationship Id="rId12" Type="http://schemas.openxmlformats.org/officeDocument/2006/relationships/oleObject" Target="../embeddings/oleObject48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42.bin"/><Relationship Id="rId11" Type="http://schemas.openxmlformats.org/officeDocument/2006/relationships/oleObject" Target="../embeddings/oleObject47.bin"/><Relationship Id="rId5" Type="http://schemas.openxmlformats.org/officeDocument/2006/relationships/oleObject" Target="../embeddings/oleObject41.bin"/><Relationship Id="rId10" Type="http://schemas.openxmlformats.org/officeDocument/2006/relationships/oleObject" Target="../embeddings/oleObject46.bin"/><Relationship Id="rId4" Type="http://schemas.openxmlformats.org/officeDocument/2006/relationships/oleObject" Target="../embeddings/oleObject40.bin"/><Relationship Id="rId9" Type="http://schemas.openxmlformats.org/officeDocument/2006/relationships/oleObject" Target="../embeddings/oleObject45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More Circular Motion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Physics 1425 Lecture 10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6200" y="6519446"/>
            <a:ext cx="2743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rgbClr val="FF0000"/>
                </a:solidFill>
              </a:rPr>
              <a:t>Michael Fowler,  UVa.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2392362"/>
          </a:xfrm>
        </p:spPr>
        <p:txBody>
          <a:bodyPr/>
          <a:lstStyle/>
          <a:p>
            <a:pPr algn="l" eaLnBrk="1" hangingPunct="1"/>
            <a:r>
              <a:rPr lang="en-US" sz="2800" dirty="0" smtClean="0"/>
              <a:t>		   </a:t>
            </a:r>
            <a:r>
              <a:rPr lang="en-US" sz="4000" dirty="0" smtClean="0">
                <a:solidFill>
                  <a:srgbClr val="FFFF00"/>
                </a:solidFill>
              </a:rPr>
              <a:t>Clicker Question</a:t>
            </a: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3200" dirty="0" smtClean="0"/>
              <a:t>What is the direction of the acceleration of a pendulum at the furthest point of its swing?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971800"/>
            <a:ext cx="8229600" cy="3154363"/>
          </a:xfrm>
        </p:spPr>
        <p:txBody>
          <a:bodyPr>
            <a:normAutofit/>
          </a:bodyPr>
          <a:lstStyle/>
          <a:p>
            <a:pPr marL="609600" indent="-609600" eaLnBrk="1" hangingPunct="1">
              <a:buFontTx/>
              <a:buAutoNum type="alphaUcPeriod"/>
            </a:pPr>
            <a:r>
              <a:rPr lang="en-US" dirty="0" smtClean="0">
                <a:solidFill>
                  <a:srgbClr val="FF0000"/>
                </a:solidFill>
              </a:rPr>
              <a:t>Downwards.</a:t>
            </a:r>
          </a:p>
          <a:p>
            <a:pPr marL="609600" indent="-609600" eaLnBrk="1" hangingPunct="1">
              <a:buFontTx/>
              <a:buAutoNum type="alphaUcPeriod"/>
            </a:pPr>
            <a:r>
              <a:rPr lang="en-US" dirty="0" smtClean="0">
                <a:solidFill>
                  <a:srgbClr val="FF0000"/>
                </a:solidFill>
              </a:rPr>
              <a:t>In the direction it’s about to move.</a:t>
            </a:r>
          </a:p>
          <a:p>
            <a:pPr marL="609600" indent="-609600" eaLnBrk="1" hangingPunct="1">
              <a:buFontTx/>
              <a:buAutoNum type="alphaUcPeriod"/>
            </a:pPr>
            <a:r>
              <a:rPr lang="en-US" dirty="0" smtClean="0">
                <a:solidFill>
                  <a:srgbClr val="FF0000"/>
                </a:solidFill>
              </a:rPr>
              <a:t>No acceleration at this point.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2392362"/>
          </a:xfrm>
        </p:spPr>
        <p:txBody>
          <a:bodyPr/>
          <a:lstStyle/>
          <a:p>
            <a:pPr algn="l" eaLnBrk="1" hangingPunct="1"/>
            <a:r>
              <a:rPr lang="en-US" sz="2800" dirty="0" smtClean="0"/>
              <a:t>		   </a:t>
            </a:r>
            <a:r>
              <a:rPr lang="en-US" sz="4000" dirty="0" smtClean="0">
                <a:solidFill>
                  <a:srgbClr val="FFFF00"/>
                </a:solidFill>
              </a:rPr>
              <a:t>Clicker Question</a:t>
            </a: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3200" dirty="0" smtClean="0"/>
              <a:t>What is the direction of the acceleration of a pendulum at the furthest point of its swing?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971800"/>
            <a:ext cx="8229600" cy="3154363"/>
          </a:xfrm>
        </p:spPr>
        <p:txBody>
          <a:bodyPr>
            <a:normAutofit/>
          </a:bodyPr>
          <a:lstStyle/>
          <a:p>
            <a:pPr marL="609600" indent="-609600" eaLnBrk="1" hangingPunct="1">
              <a:buFontTx/>
              <a:buAutoNum type="alphaUcPeriod"/>
            </a:pPr>
            <a:r>
              <a:rPr lang="en-US" dirty="0" smtClean="0">
                <a:solidFill>
                  <a:srgbClr val="FF0000"/>
                </a:solidFill>
              </a:rPr>
              <a:t>Downwards.</a:t>
            </a:r>
          </a:p>
          <a:p>
            <a:pPr marL="609600" indent="-609600" eaLnBrk="1" hangingPunct="1">
              <a:buFontTx/>
              <a:buAutoNum type="alphaUcPeriod"/>
            </a:pPr>
            <a:r>
              <a:rPr lang="en-US" dirty="0" smtClean="0">
                <a:solidFill>
                  <a:srgbClr val="FF0000"/>
                </a:solidFill>
              </a:rPr>
              <a:t>In the direction it’s about to move.</a:t>
            </a:r>
          </a:p>
          <a:p>
            <a:pPr marL="609600" indent="-609600" eaLnBrk="1" hangingPunct="1">
              <a:buFontTx/>
              <a:buAutoNum type="alphaUcPeriod"/>
            </a:pPr>
            <a:r>
              <a:rPr lang="en-US" dirty="0" smtClean="0">
                <a:solidFill>
                  <a:srgbClr val="FF0000"/>
                </a:solidFill>
              </a:rPr>
              <a:t>No acceleration at this point.</a:t>
            </a:r>
          </a:p>
          <a:p>
            <a:pPr marL="609600" indent="-609600" eaLnBrk="1" hangingPunct="1">
              <a:buNone/>
            </a:pPr>
            <a:r>
              <a:rPr lang="en-US" sz="2800" dirty="0" smtClean="0">
                <a:solidFill>
                  <a:srgbClr val="FFFF00"/>
                </a:solidFill>
              </a:rPr>
              <a:t>Consider how the velocity changes from the instant the pendulum is at rest until a very short time later. (Or, from a slightly </a:t>
            </a:r>
            <a:r>
              <a:rPr lang="en-US" sz="2800" i="1" dirty="0" smtClean="0">
                <a:solidFill>
                  <a:srgbClr val="FFFF00"/>
                </a:solidFill>
              </a:rPr>
              <a:t>earlier</a:t>
            </a:r>
            <a:r>
              <a:rPr lang="en-US" sz="2800" dirty="0" smtClean="0">
                <a:solidFill>
                  <a:srgbClr val="FFFF00"/>
                </a:solidFill>
              </a:rPr>
              <a:t> time, but watch the sign.)</a:t>
            </a:r>
          </a:p>
        </p:txBody>
      </p:sp>
      <p:cxnSp>
        <p:nvCxnSpPr>
          <p:cNvPr id="7" name="Straight Arrow Connector 6"/>
          <p:cNvCxnSpPr/>
          <p:nvPr/>
        </p:nvCxnSpPr>
        <p:spPr>
          <a:xfrm rot="10800000">
            <a:off x="7086600" y="3886200"/>
            <a:ext cx="1447800" cy="158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74638"/>
            <a:ext cx="7543800" cy="2392362"/>
          </a:xfrm>
        </p:spPr>
        <p:txBody>
          <a:bodyPr/>
          <a:lstStyle/>
          <a:p>
            <a:pPr algn="l" eaLnBrk="1" hangingPunct="1"/>
            <a:r>
              <a:rPr lang="en-US" sz="2800" dirty="0" smtClean="0"/>
              <a:t>		     </a:t>
            </a:r>
            <a:r>
              <a:rPr lang="en-US" sz="4000" dirty="0" smtClean="0">
                <a:solidFill>
                  <a:srgbClr val="FFFF00"/>
                </a:solidFill>
              </a:rPr>
              <a:t>Clicker Question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3200" dirty="0" smtClean="0"/>
              <a:t>What is the direction of acceleration of a pendulum at the </a:t>
            </a:r>
            <a:r>
              <a:rPr lang="en-US" sz="3200" dirty="0" smtClean="0">
                <a:solidFill>
                  <a:srgbClr val="FFFF00"/>
                </a:solidFill>
              </a:rPr>
              <a:t>midpoint</a:t>
            </a:r>
            <a:r>
              <a:rPr lang="en-US" sz="3200" dirty="0" smtClean="0"/>
              <a:t> of its swing?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3048000"/>
            <a:ext cx="8229600" cy="3078163"/>
          </a:xfrm>
        </p:spPr>
        <p:txBody>
          <a:bodyPr/>
          <a:lstStyle/>
          <a:p>
            <a:pPr marL="609600" indent="-609600" eaLnBrk="1" hangingPunct="1">
              <a:buFontTx/>
              <a:buAutoNum type="alphaUcPeriod"/>
            </a:pPr>
            <a:r>
              <a:rPr lang="en-US" sz="2800" dirty="0" smtClean="0">
                <a:solidFill>
                  <a:srgbClr val="FF0000"/>
                </a:solidFill>
              </a:rPr>
              <a:t>Downwards</a:t>
            </a:r>
          </a:p>
          <a:p>
            <a:pPr marL="609600" indent="-609600" eaLnBrk="1" hangingPunct="1">
              <a:buFontTx/>
              <a:buAutoNum type="alphaUcPeriod"/>
            </a:pPr>
            <a:r>
              <a:rPr lang="en-US" sz="2800" dirty="0" smtClean="0">
                <a:solidFill>
                  <a:srgbClr val="FF0000"/>
                </a:solidFill>
              </a:rPr>
              <a:t>Upwards</a:t>
            </a:r>
          </a:p>
          <a:p>
            <a:pPr marL="609600" indent="-609600" eaLnBrk="1" hangingPunct="1">
              <a:buFontTx/>
              <a:buAutoNum type="alphaUcPeriod"/>
            </a:pPr>
            <a:r>
              <a:rPr lang="en-US" sz="2800" dirty="0" smtClean="0">
                <a:solidFill>
                  <a:srgbClr val="FF0000"/>
                </a:solidFill>
              </a:rPr>
              <a:t>Horizontal</a:t>
            </a:r>
          </a:p>
          <a:p>
            <a:pPr marL="609600" indent="-609600" eaLnBrk="1" hangingPunct="1">
              <a:buFontTx/>
              <a:buAutoNum type="alphaUcPeriod"/>
            </a:pPr>
            <a:r>
              <a:rPr lang="en-US" sz="2800" dirty="0" smtClean="0">
                <a:solidFill>
                  <a:srgbClr val="FF0000"/>
                </a:solidFill>
              </a:rPr>
              <a:t>No acceleration at this point.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74638"/>
            <a:ext cx="7543800" cy="2392362"/>
          </a:xfrm>
        </p:spPr>
        <p:txBody>
          <a:bodyPr/>
          <a:lstStyle/>
          <a:p>
            <a:pPr algn="l" eaLnBrk="1" hangingPunct="1"/>
            <a:r>
              <a:rPr lang="en-US" sz="2800" dirty="0" smtClean="0"/>
              <a:t>		     </a:t>
            </a:r>
            <a:r>
              <a:rPr lang="en-US" sz="4000" dirty="0" smtClean="0">
                <a:solidFill>
                  <a:srgbClr val="FFFF00"/>
                </a:solidFill>
              </a:rPr>
              <a:t>Clicker Question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3200" dirty="0" smtClean="0"/>
              <a:t>What is the direction of acceleration of a pendulum at the </a:t>
            </a:r>
            <a:r>
              <a:rPr lang="en-US" sz="3200" dirty="0" smtClean="0">
                <a:solidFill>
                  <a:srgbClr val="FFFF00"/>
                </a:solidFill>
              </a:rPr>
              <a:t>midpoint</a:t>
            </a:r>
            <a:r>
              <a:rPr lang="en-US" sz="3200" dirty="0" smtClean="0"/>
              <a:t> of its swing?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3048000"/>
            <a:ext cx="8229600" cy="3078163"/>
          </a:xfrm>
        </p:spPr>
        <p:txBody>
          <a:bodyPr/>
          <a:lstStyle/>
          <a:p>
            <a:pPr marL="609600" indent="-609600" eaLnBrk="1" hangingPunct="1">
              <a:buFontTx/>
              <a:buAutoNum type="alphaUcPeriod"/>
            </a:pPr>
            <a:r>
              <a:rPr lang="en-US" sz="2800" dirty="0" smtClean="0">
                <a:solidFill>
                  <a:srgbClr val="FF0000"/>
                </a:solidFill>
              </a:rPr>
              <a:t>Downwards</a:t>
            </a:r>
          </a:p>
          <a:p>
            <a:pPr marL="609600" indent="-609600" eaLnBrk="1" hangingPunct="1">
              <a:buFontTx/>
              <a:buAutoNum type="alphaUcPeriod"/>
            </a:pPr>
            <a:r>
              <a:rPr lang="en-US" sz="2800" dirty="0" smtClean="0">
                <a:solidFill>
                  <a:srgbClr val="FF0000"/>
                </a:solidFill>
              </a:rPr>
              <a:t>Upwards</a:t>
            </a:r>
          </a:p>
          <a:p>
            <a:pPr marL="609600" indent="-609600" eaLnBrk="1" hangingPunct="1">
              <a:buFontTx/>
              <a:buAutoNum type="alphaUcPeriod"/>
            </a:pPr>
            <a:r>
              <a:rPr lang="en-US" sz="2800" dirty="0" smtClean="0">
                <a:solidFill>
                  <a:srgbClr val="FF0000"/>
                </a:solidFill>
              </a:rPr>
              <a:t>Horizontal</a:t>
            </a:r>
          </a:p>
          <a:p>
            <a:pPr marL="609600" indent="-609600" eaLnBrk="1" hangingPunct="1">
              <a:buFontTx/>
              <a:buAutoNum type="alphaUcPeriod"/>
            </a:pPr>
            <a:r>
              <a:rPr lang="en-US" sz="2800" dirty="0" smtClean="0">
                <a:solidFill>
                  <a:srgbClr val="FF0000"/>
                </a:solidFill>
              </a:rPr>
              <a:t>No acceleration at this point.</a:t>
            </a:r>
          </a:p>
          <a:p>
            <a:pPr marL="609600" indent="-609600" eaLnBrk="1" hangingPunct="1">
              <a:buNone/>
            </a:pPr>
            <a:r>
              <a:rPr lang="en-US" sz="2800" dirty="0" smtClean="0"/>
              <a:t>    The pendulum is not picking up or losing speed at this point, so this is just circular motion.</a:t>
            </a:r>
          </a:p>
        </p:txBody>
      </p:sp>
      <p:cxnSp>
        <p:nvCxnSpPr>
          <p:cNvPr id="5" name="Straight Arrow Connector 4"/>
          <p:cNvCxnSpPr/>
          <p:nvPr/>
        </p:nvCxnSpPr>
        <p:spPr>
          <a:xfrm rot="10800000">
            <a:off x="2895600" y="3810000"/>
            <a:ext cx="1752600" cy="158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74638"/>
            <a:ext cx="7543800" cy="2392362"/>
          </a:xfrm>
        </p:spPr>
        <p:txBody>
          <a:bodyPr/>
          <a:lstStyle/>
          <a:p>
            <a:pPr algn="l" eaLnBrk="1" hangingPunct="1"/>
            <a:r>
              <a:rPr lang="en-US" sz="2800" dirty="0" smtClean="0"/>
              <a:t>		     </a:t>
            </a:r>
            <a:r>
              <a:rPr lang="en-US" sz="4000" dirty="0" smtClean="0">
                <a:solidFill>
                  <a:srgbClr val="FFFF00"/>
                </a:solidFill>
              </a:rPr>
              <a:t>Clicker Question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3200" dirty="0" smtClean="0"/>
              <a:t>What is the direction of acceleration of a pendulum </a:t>
            </a:r>
            <a:r>
              <a:rPr lang="en-US" sz="3200" dirty="0" smtClean="0">
                <a:solidFill>
                  <a:srgbClr val="FFFF00"/>
                </a:solidFill>
              </a:rPr>
              <a:t>halfway down </a:t>
            </a:r>
            <a:r>
              <a:rPr lang="en-US" sz="3200" dirty="0" smtClean="0"/>
              <a:t>from the furthest point towards the </a:t>
            </a:r>
            <a:r>
              <a:rPr lang="en-US" sz="3200" dirty="0" smtClean="0">
                <a:solidFill>
                  <a:schemeClr val="bg1"/>
                </a:solidFill>
              </a:rPr>
              <a:t>midpoint</a:t>
            </a:r>
            <a:r>
              <a:rPr lang="en-US" sz="3200" dirty="0" smtClean="0"/>
              <a:t> of its swing?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3048000"/>
            <a:ext cx="8382000" cy="3078163"/>
          </a:xfrm>
        </p:spPr>
        <p:txBody>
          <a:bodyPr>
            <a:normAutofit/>
          </a:bodyPr>
          <a:lstStyle/>
          <a:p>
            <a:pPr marL="609600" indent="-609600" eaLnBrk="1" hangingPunct="1">
              <a:buFontTx/>
              <a:buAutoNum type="alphaUcPeriod"/>
            </a:pPr>
            <a:r>
              <a:rPr lang="en-US" sz="2800" dirty="0" smtClean="0">
                <a:solidFill>
                  <a:srgbClr val="FF0000"/>
                </a:solidFill>
              </a:rPr>
              <a:t>Downwards</a:t>
            </a:r>
          </a:p>
          <a:p>
            <a:pPr marL="609600" indent="-609600" eaLnBrk="1" hangingPunct="1">
              <a:buFontTx/>
              <a:buAutoNum type="alphaUcPeriod"/>
            </a:pPr>
            <a:r>
              <a:rPr lang="en-US" sz="2800" dirty="0" smtClean="0">
                <a:solidFill>
                  <a:srgbClr val="FF0000"/>
                </a:solidFill>
              </a:rPr>
              <a:t>Upwards</a:t>
            </a:r>
          </a:p>
          <a:p>
            <a:pPr marL="609600" indent="-609600" eaLnBrk="1" hangingPunct="1">
              <a:buFontTx/>
              <a:buAutoNum type="alphaUcPeriod"/>
            </a:pPr>
            <a:r>
              <a:rPr lang="en-US" sz="2800" dirty="0" smtClean="0">
                <a:solidFill>
                  <a:srgbClr val="FF0000"/>
                </a:solidFill>
              </a:rPr>
              <a:t>Along the path</a:t>
            </a:r>
          </a:p>
          <a:p>
            <a:pPr marL="609600" indent="-609600" eaLnBrk="1" hangingPunct="1">
              <a:buFontTx/>
              <a:buAutoNum type="alphaUcPeriod"/>
            </a:pPr>
            <a:r>
              <a:rPr lang="en-US" sz="2800" dirty="0" smtClean="0">
                <a:solidFill>
                  <a:srgbClr val="FF0000"/>
                </a:solidFill>
              </a:rPr>
              <a:t>At some angle to the path, pointing above the path.</a:t>
            </a:r>
          </a:p>
          <a:p>
            <a:pPr marL="609600" indent="-609600" eaLnBrk="1" hangingPunct="1">
              <a:buFontTx/>
              <a:buAutoNum type="alphaUcPeriod"/>
            </a:pPr>
            <a:r>
              <a:rPr lang="en-US" sz="2800" dirty="0" smtClean="0">
                <a:solidFill>
                  <a:srgbClr val="FF0000"/>
                </a:solidFill>
              </a:rPr>
              <a:t>At some angle to the path, pointing below the path.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solidFill>
                  <a:srgbClr val="FFFF00"/>
                </a:solidFill>
              </a:rPr>
              <a:t>Nonuniform</a:t>
            </a:r>
            <a:r>
              <a:rPr lang="en-US" dirty="0" smtClean="0">
                <a:solidFill>
                  <a:srgbClr val="FFFF00"/>
                </a:solidFill>
              </a:rPr>
              <a:t> Circular Motion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458200" cy="50292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The swinging pendulum is an example of </a:t>
            </a:r>
            <a:r>
              <a:rPr lang="en-US" dirty="0" err="1" smtClean="0">
                <a:solidFill>
                  <a:srgbClr val="FFFF00"/>
                </a:solidFill>
              </a:rPr>
              <a:t>nonuniform</a:t>
            </a:r>
            <a:r>
              <a:rPr lang="en-US" dirty="0" smtClean="0"/>
              <a:t> circular motion, as is a car picking up speed on a curve.</a:t>
            </a:r>
          </a:p>
          <a:p>
            <a:r>
              <a:rPr lang="en-US" dirty="0" smtClean="0"/>
              <a:t>Remember </a:t>
            </a:r>
            <a:r>
              <a:rPr lang="en-US" dirty="0" smtClean="0">
                <a:solidFill>
                  <a:srgbClr val="FFFF00"/>
                </a:solidFill>
              </a:rPr>
              <a:t>acceleration is a vector</a:t>
            </a:r>
            <a:r>
              <a:rPr lang="en-US" dirty="0" smtClean="0"/>
              <a:t>: it has a component in the direction of motion (called the </a:t>
            </a:r>
            <a:r>
              <a:rPr lang="en-US" dirty="0" smtClean="0">
                <a:solidFill>
                  <a:srgbClr val="FFFF00"/>
                </a:solidFill>
              </a:rPr>
              <a:t>tangential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FF00"/>
                </a:solidFill>
              </a:rPr>
              <a:t>component</a:t>
            </a:r>
            <a:r>
              <a:rPr lang="en-US" dirty="0" smtClean="0"/>
              <a:t>) equal to the rate of change of velocity in that direction—the car’s acceleration along the road,  </a:t>
            </a:r>
            <a:r>
              <a:rPr lang="en-US" i="1" dirty="0" err="1" smtClean="0"/>
              <a:t>dv</a:t>
            </a:r>
            <a:r>
              <a:rPr lang="en-US" dirty="0" smtClean="0"/>
              <a:t>/</a:t>
            </a:r>
            <a:r>
              <a:rPr lang="en-US" i="1" dirty="0" err="1" smtClean="0"/>
              <a:t>dt</a:t>
            </a:r>
            <a:r>
              <a:rPr lang="en-US" dirty="0" smtClean="0"/>
              <a:t>.</a:t>
            </a:r>
          </a:p>
          <a:p>
            <a:r>
              <a:rPr lang="en-US" dirty="0" smtClean="0"/>
              <a:t>It also has the usual </a:t>
            </a:r>
            <a:r>
              <a:rPr lang="en-US" i="1" dirty="0" smtClean="0"/>
              <a:t>v</a:t>
            </a:r>
            <a:r>
              <a:rPr lang="en-US" baseline="30000" dirty="0" smtClean="0"/>
              <a:t>2</a:t>
            </a:r>
            <a:r>
              <a:rPr lang="en-US" i="1" dirty="0" smtClean="0"/>
              <a:t>/r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FF00"/>
                </a:solidFill>
              </a:rPr>
              <a:t>centripetal component </a:t>
            </a:r>
            <a:r>
              <a:rPr lang="en-US" dirty="0" smtClean="0"/>
              <a:t>towards the center of the curve. </a:t>
            </a:r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Drag Forces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There are two kinds of drag forces:</a:t>
            </a:r>
          </a:p>
          <a:p>
            <a:r>
              <a:rPr lang="en-US" dirty="0" smtClean="0">
                <a:solidFill>
                  <a:srgbClr val="FFFF00"/>
                </a:solidFill>
              </a:rPr>
              <a:t>Viscous drag</a:t>
            </a:r>
            <a:r>
              <a:rPr lang="en-US" dirty="0" smtClean="0"/>
              <a:t>, as in pushing something through molasses. This drag force is </a:t>
            </a:r>
            <a:r>
              <a:rPr lang="en-US" dirty="0" smtClean="0">
                <a:solidFill>
                  <a:srgbClr val="FFFF00"/>
                </a:solidFill>
              </a:rPr>
              <a:t>linear in </a:t>
            </a:r>
            <a:r>
              <a:rPr lang="en-US" i="1" dirty="0" smtClean="0">
                <a:solidFill>
                  <a:srgbClr val="FFFF00"/>
                </a:solidFill>
              </a:rPr>
              <a:t>v</a:t>
            </a:r>
            <a:r>
              <a:rPr lang="en-US" dirty="0" smtClean="0"/>
              <a:t>. It’s relevant for tiny particles in air and water, and small bubbles in molasses, etc.</a:t>
            </a:r>
          </a:p>
          <a:p>
            <a:r>
              <a:rPr lang="en-US" dirty="0" smtClean="0">
                <a:solidFill>
                  <a:srgbClr val="FFFF00"/>
                </a:solidFill>
              </a:rPr>
              <a:t>Inertial drag</a:t>
            </a:r>
            <a:r>
              <a:rPr lang="en-US" dirty="0" smtClean="0"/>
              <a:t>:  the effort involved in shoving air or water out of the way as you move through it. This is </a:t>
            </a:r>
            <a:r>
              <a:rPr lang="en-US" dirty="0" smtClean="0">
                <a:solidFill>
                  <a:srgbClr val="FFFF00"/>
                </a:solidFill>
              </a:rPr>
              <a:t>proportional to </a:t>
            </a:r>
            <a:r>
              <a:rPr lang="en-US" i="1" dirty="0" smtClean="0">
                <a:solidFill>
                  <a:srgbClr val="FFFF00"/>
                </a:solidFill>
              </a:rPr>
              <a:t>v</a:t>
            </a:r>
            <a:r>
              <a:rPr lang="en-US" baseline="30000" dirty="0" smtClean="0">
                <a:solidFill>
                  <a:srgbClr val="FFFF00"/>
                </a:solidFill>
              </a:rPr>
              <a:t>2</a:t>
            </a:r>
            <a:r>
              <a:rPr lang="en-US" dirty="0" smtClean="0"/>
              <a:t>, and this is the usual drag for cars, boats, etc.</a:t>
            </a:r>
          </a:p>
          <a:p>
            <a:r>
              <a:rPr lang="en-US" dirty="0" smtClean="0">
                <a:solidFill>
                  <a:srgbClr val="FFFF00"/>
                </a:solidFill>
              </a:rPr>
              <a:t>Terminal velocity</a:t>
            </a:r>
            <a:r>
              <a:rPr lang="en-US" dirty="0" smtClean="0"/>
              <a:t>:  for a falling object, the speed at which the drag force equals </a:t>
            </a:r>
            <a:r>
              <a:rPr lang="en-US" i="1" dirty="0" smtClean="0"/>
              <a:t>mg</a:t>
            </a:r>
            <a:r>
              <a:rPr lang="en-US" dirty="0" smtClean="0"/>
              <a:t>, so no </a:t>
            </a:r>
            <a:r>
              <a:rPr lang="en-US" i="1" dirty="0" smtClean="0"/>
              <a:t>net</a:t>
            </a:r>
            <a:r>
              <a:rPr lang="en-US" dirty="0" smtClean="0"/>
              <a:t> force acts, the object falls at constant speed. 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The Conical Pendulum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1600200"/>
            <a:ext cx="4572000" cy="4953000"/>
          </a:xfrm>
        </p:spPr>
        <p:txBody>
          <a:bodyPr/>
          <a:lstStyle/>
          <a:p>
            <a:r>
              <a:rPr lang="en-US" dirty="0" smtClean="0"/>
              <a:t>A mass moving </a:t>
            </a:r>
            <a:r>
              <a:rPr lang="en-US" dirty="0" smtClean="0">
                <a:solidFill>
                  <a:srgbClr val="FFFF00"/>
                </a:solidFill>
              </a:rPr>
              <a:t>in a horizontal circle</a:t>
            </a:r>
            <a:r>
              <a:rPr lang="en-US" dirty="0" smtClean="0"/>
              <a:t>, suspended by a string or rod from a fixed point above.  </a:t>
            </a:r>
          </a:p>
          <a:p>
            <a:r>
              <a:rPr lang="en-US" dirty="0" smtClean="0"/>
              <a:t>If the tension in the string or rod is </a:t>
            </a:r>
            <a:r>
              <a:rPr lang="en-US" i="1" dirty="0" smtClean="0">
                <a:solidFill>
                  <a:srgbClr val="FFFF00"/>
                </a:solidFill>
              </a:rPr>
              <a:t>T</a:t>
            </a:r>
            <a:r>
              <a:rPr lang="en-US" dirty="0" smtClean="0"/>
              <a:t>, and the string is </a:t>
            </a:r>
            <a:r>
              <a:rPr lang="el-GR" dirty="0" smtClean="0">
                <a:solidFill>
                  <a:srgbClr val="FFFF00"/>
                </a:solidFill>
              </a:rPr>
              <a:t>θ</a:t>
            </a:r>
            <a:r>
              <a:rPr lang="en-US" dirty="0" smtClean="0"/>
              <a:t> degrees from the vertical, 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5257800" y="1600200"/>
            <a:ext cx="3429000" cy="4525963"/>
          </a:xfrm>
        </p:spPr>
        <p:txBody>
          <a:bodyPr/>
          <a:lstStyle/>
          <a:p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a</a:t>
            </a:r>
            <a:endParaRPr lang="en-US" dirty="0">
              <a:solidFill>
                <a:schemeClr val="bg2">
                  <a:lumMod val="50000"/>
                </a:schemeClr>
              </a:solidFill>
            </a:endParaRP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1058840" y="4818898"/>
          <a:ext cx="2679700" cy="1790700"/>
        </p:xfrm>
        <a:graphic>
          <a:graphicData uri="http://schemas.openxmlformats.org/presentationml/2006/ole">
            <p:oleObj spid="_x0000_s1027" name="Equation" r:id="rId4" imgW="2679480" imgH="1790640" progId="Equation.DSMT4">
              <p:embed/>
            </p:oleObj>
          </a:graphicData>
        </a:graphic>
      </p:graphicFrame>
      <p:sp>
        <p:nvSpPr>
          <p:cNvPr id="8" name="Rectangle 7"/>
          <p:cNvSpPr/>
          <p:nvPr/>
        </p:nvSpPr>
        <p:spPr>
          <a:xfrm>
            <a:off x="5715000" y="2133600"/>
            <a:ext cx="2590800" cy="152400"/>
          </a:xfrm>
          <a:prstGeom prst="rect">
            <a:avLst/>
          </a:prstGeom>
          <a:solidFill>
            <a:srgbClr val="C00000"/>
          </a:solidFill>
          <a:ln>
            <a:solidFill>
              <a:srgbClr val="05080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6019800" y="3858904"/>
            <a:ext cx="2133600" cy="381000"/>
          </a:xfrm>
          <a:prstGeom prst="ellipse">
            <a:avLst/>
          </a:pr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5893552" y="3902120"/>
            <a:ext cx="304800" cy="304800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i="1" dirty="0"/>
          </a:p>
        </p:txBody>
      </p:sp>
      <p:cxnSp>
        <p:nvCxnSpPr>
          <p:cNvPr id="13" name="Straight Connector 12"/>
          <p:cNvCxnSpPr>
            <a:endCxn id="8" idx="2"/>
          </p:cNvCxnSpPr>
          <p:nvPr/>
        </p:nvCxnSpPr>
        <p:spPr>
          <a:xfrm rot="5400000" flipH="1" flipV="1">
            <a:off x="5740021" y="2660177"/>
            <a:ext cx="1644555" cy="896203"/>
          </a:xfrm>
          <a:prstGeom prst="line">
            <a:avLst/>
          </a:prstGeom>
          <a:ln w="25400">
            <a:solidFill>
              <a:schemeClr val="tx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stCxn id="8" idx="2"/>
          </p:cNvCxnSpPr>
          <p:nvPr/>
        </p:nvCxnSpPr>
        <p:spPr>
          <a:xfrm rot="5400000">
            <a:off x="5334000" y="3962400"/>
            <a:ext cx="3352800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rot="5100000" flipH="1" flipV="1">
            <a:off x="5937912" y="3187458"/>
            <a:ext cx="854120" cy="58344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rot="14340000" flipH="1" flipV="1">
            <a:off x="5692411" y="4437478"/>
            <a:ext cx="761999" cy="42882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6056200" y="3116240"/>
            <a:ext cx="99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solidFill>
                  <a:srgbClr val="FFFF00"/>
                </a:solidFill>
              </a:rPr>
              <a:t>T</a:t>
            </a:r>
            <a:endParaRPr lang="en-US" sz="2400" i="1" dirty="0">
              <a:solidFill>
                <a:srgbClr val="FFFF00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5517112" y="4324064"/>
            <a:ext cx="99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solidFill>
                  <a:srgbClr val="FFFF00"/>
                </a:solidFill>
              </a:rPr>
              <a:t>mg</a:t>
            </a:r>
            <a:endParaRPr lang="en-US" sz="2400" i="1" dirty="0">
              <a:solidFill>
                <a:srgbClr val="FFFF00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6638925" y="2714625"/>
            <a:ext cx="76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solidFill>
                  <a:srgbClr val="FFFF00"/>
                </a:solidFill>
                <a:sym typeface="Symbol"/>
              </a:rPr>
              <a:t></a:t>
            </a:r>
            <a:endParaRPr lang="en-US" sz="2400" i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		for the Conical Pendulum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1600200"/>
            <a:ext cx="4572000" cy="4953000"/>
          </a:xfrm>
          <a:ln>
            <a:solidFill>
              <a:srgbClr val="FFC000"/>
            </a:solidFill>
          </a:ln>
        </p:spPr>
        <p:txBody>
          <a:bodyPr/>
          <a:lstStyle/>
          <a:p>
            <a:r>
              <a:rPr lang="en-US" dirty="0" smtClean="0"/>
              <a:t>Notice how </a:t>
            </a:r>
            <a:r>
              <a:rPr lang="en-US" dirty="0" smtClean="0">
                <a:solidFill>
                  <a:srgbClr val="FFFF00"/>
                </a:solidFill>
              </a:rPr>
              <a:t>vector addition </a:t>
            </a:r>
            <a:r>
              <a:rPr lang="en-US" dirty="0" smtClean="0"/>
              <a:t>gives 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5257800" y="1600200"/>
            <a:ext cx="3429000" cy="4525963"/>
          </a:xfrm>
        </p:spPr>
        <p:txBody>
          <a:bodyPr/>
          <a:lstStyle/>
          <a:p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a</a:t>
            </a:r>
            <a:endParaRPr lang="en-US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715000" y="2133600"/>
            <a:ext cx="2590800" cy="152400"/>
          </a:xfrm>
          <a:prstGeom prst="rect">
            <a:avLst/>
          </a:prstGeom>
          <a:solidFill>
            <a:srgbClr val="C00000"/>
          </a:solidFill>
          <a:ln>
            <a:solidFill>
              <a:srgbClr val="05080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6019800" y="3858904"/>
            <a:ext cx="2133600" cy="381000"/>
          </a:xfrm>
          <a:prstGeom prst="ellipse">
            <a:avLst/>
          </a:pr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5893552" y="3902120"/>
            <a:ext cx="304800" cy="304800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i="1" dirty="0"/>
          </a:p>
        </p:txBody>
      </p:sp>
      <p:cxnSp>
        <p:nvCxnSpPr>
          <p:cNvPr id="13" name="Straight Connector 12"/>
          <p:cNvCxnSpPr>
            <a:endCxn id="8" idx="2"/>
          </p:cNvCxnSpPr>
          <p:nvPr/>
        </p:nvCxnSpPr>
        <p:spPr>
          <a:xfrm rot="5400000" flipH="1" flipV="1">
            <a:off x="5740021" y="2660177"/>
            <a:ext cx="1644555" cy="896203"/>
          </a:xfrm>
          <a:prstGeom prst="line">
            <a:avLst/>
          </a:prstGeom>
          <a:ln w="25400">
            <a:solidFill>
              <a:schemeClr val="tx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stCxn id="8" idx="2"/>
          </p:cNvCxnSpPr>
          <p:nvPr/>
        </p:nvCxnSpPr>
        <p:spPr>
          <a:xfrm rot="5400000">
            <a:off x="5334000" y="3962400"/>
            <a:ext cx="3352800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rot="5100000" flipH="1" flipV="1">
            <a:off x="5937912" y="3187458"/>
            <a:ext cx="854120" cy="58344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rot="14340000" flipH="1" flipV="1">
            <a:off x="5692411" y="4437478"/>
            <a:ext cx="761999" cy="42882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6056200" y="3116240"/>
            <a:ext cx="99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solidFill>
                  <a:srgbClr val="FFFF00"/>
                </a:solidFill>
              </a:rPr>
              <a:t>T</a:t>
            </a:r>
            <a:endParaRPr lang="en-US" sz="2400" i="1" dirty="0">
              <a:solidFill>
                <a:srgbClr val="FFFF00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5517112" y="4324064"/>
            <a:ext cx="99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solidFill>
                  <a:srgbClr val="FFFF00"/>
                </a:solidFill>
              </a:rPr>
              <a:t>mg</a:t>
            </a:r>
            <a:endParaRPr lang="en-US" sz="2400" i="1" dirty="0">
              <a:solidFill>
                <a:srgbClr val="FFFF00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6638925" y="2714625"/>
            <a:ext cx="76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solidFill>
                  <a:srgbClr val="FFFF00"/>
                </a:solidFill>
                <a:sym typeface="Symbol"/>
              </a:rPr>
              <a:t></a:t>
            </a:r>
            <a:endParaRPr lang="en-US" sz="2400" i="1" dirty="0">
              <a:solidFill>
                <a:srgbClr val="FFFF00"/>
              </a:solidFill>
            </a:endParaRPr>
          </a:p>
        </p:txBody>
      </p:sp>
      <p:cxnSp>
        <p:nvCxnSpPr>
          <p:cNvPr id="18" name="Straight Arrow Connector 17"/>
          <p:cNvCxnSpPr>
            <a:stCxn id="10" idx="6"/>
          </p:cNvCxnSpPr>
          <p:nvPr/>
        </p:nvCxnSpPr>
        <p:spPr>
          <a:xfrm flipV="1">
            <a:off x="6198352" y="4038600"/>
            <a:ext cx="507248" cy="15920"/>
          </a:xfrm>
          <a:prstGeom prst="straightConnector1">
            <a:avLst/>
          </a:prstGeom>
          <a:ln w="38100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6096000" y="3962400"/>
            <a:ext cx="99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solidFill>
                  <a:srgbClr val="FFFF00"/>
                </a:solidFill>
              </a:rPr>
              <a:t>ma</a:t>
            </a:r>
            <a:endParaRPr lang="en-US" sz="2400" i="1" dirty="0">
              <a:solidFill>
                <a:srgbClr val="FFFF00"/>
              </a:solidFill>
            </a:endParaRPr>
          </a:p>
        </p:txBody>
      </p:sp>
      <p:graphicFrame>
        <p:nvGraphicFramePr>
          <p:cNvPr id="20" name="Object 19"/>
          <p:cNvGraphicFramePr>
            <a:graphicFrameLocks noChangeAspect="1"/>
          </p:cNvGraphicFramePr>
          <p:nvPr/>
        </p:nvGraphicFramePr>
        <p:xfrm>
          <a:off x="756312" y="486768"/>
          <a:ext cx="1688473" cy="601640"/>
        </p:xfrm>
        <a:graphic>
          <a:graphicData uri="http://schemas.openxmlformats.org/presentationml/2006/ole">
            <p:oleObj spid="_x0000_s41987" name="Equation" r:id="rId4" imgW="1104840" imgH="393480" progId="Equation.DSMT4">
              <p:embed/>
            </p:oleObj>
          </a:graphicData>
        </a:graphic>
      </p:graphicFrame>
      <p:graphicFrame>
        <p:nvGraphicFramePr>
          <p:cNvPr id="23" name="Object 22"/>
          <p:cNvGraphicFramePr>
            <a:graphicFrameLocks noChangeAspect="1"/>
          </p:cNvGraphicFramePr>
          <p:nvPr/>
        </p:nvGraphicFramePr>
        <p:xfrm>
          <a:off x="1354138" y="2590800"/>
          <a:ext cx="2476500" cy="469900"/>
        </p:xfrm>
        <a:graphic>
          <a:graphicData uri="http://schemas.openxmlformats.org/presentationml/2006/ole">
            <p:oleObj spid="_x0000_s41988" name="Equation" r:id="rId5" imgW="2476440" imgH="469800" progId="Equation.DSMT4">
              <p:embed/>
            </p:oleObj>
          </a:graphicData>
        </a:graphic>
      </p:graphicFrame>
      <p:grpSp>
        <p:nvGrpSpPr>
          <p:cNvPr id="38" name="Group 37"/>
          <p:cNvGrpSpPr/>
          <p:nvPr/>
        </p:nvGrpSpPr>
        <p:grpSpPr>
          <a:xfrm>
            <a:off x="1684359" y="3837296"/>
            <a:ext cx="1420949" cy="1483056"/>
            <a:chOff x="1752599" y="3810000"/>
            <a:chExt cx="1420949" cy="1483056"/>
          </a:xfrm>
        </p:grpSpPr>
        <p:cxnSp>
          <p:nvCxnSpPr>
            <p:cNvPr id="27" name="Straight Arrow Connector 26"/>
            <p:cNvCxnSpPr/>
            <p:nvPr/>
          </p:nvCxnSpPr>
          <p:spPr>
            <a:xfrm rot="14340000" flipH="1" flipV="1">
              <a:off x="1502273" y="4214504"/>
              <a:ext cx="1287231" cy="786579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Arrow Connector 27"/>
            <p:cNvCxnSpPr/>
            <p:nvPr/>
          </p:nvCxnSpPr>
          <p:spPr>
            <a:xfrm rot="5100000" flipH="1" flipV="1">
              <a:off x="1917028" y="4036536"/>
              <a:ext cx="1442849" cy="1070191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Arrow Connector 29"/>
            <p:cNvCxnSpPr/>
            <p:nvPr/>
          </p:nvCxnSpPr>
          <p:spPr>
            <a:xfrm rot="120000" flipV="1">
              <a:off x="2149953" y="3810000"/>
              <a:ext cx="930421" cy="26893"/>
            </a:xfrm>
            <a:prstGeom prst="straightConnector1">
              <a:avLst/>
            </a:prstGeom>
            <a:ln w="38100">
              <a:solidFill>
                <a:srgbClr val="FFC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33" name="Object 32"/>
          <p:cNvGraphicFramePr>
            <a:graphicFrameLocks noChangeAspect="1"/>
          </p:cNvGraphicFramePr>
          <p:nvPr/>
        </p:nvGraphicFramePr>
        <p:xfrm>
          <a:off x="1524000" y="4343400"/>
          <a:ext cx="495300" cy="393700"/>
        </p:xfrm>
        <a:graphic>
          <a:graphicData uri="http://schemas.openxmlformats.org/presentationml/2006/ole">
            <p:oleObj spid="_x0000_s41989" name="Equation" r:id="rId6" imgW="495000" imgH="393480" progId="Equation.DSMT4">
              <p:embed/>
            </p:oleObj>
          </a:graphicData>
        </a:graphic>
      </p:graphicFrame>
      <p:graphicFrame>
        <p:nvGraphicFramePr>
          <p:cNvPr id="34" name="Object 33"/>
          <p:cNvGraphicFramePr>
            <a:graphicFrameLocks noChangeAspect="1"/>
          </p:cNvGraphicFramePr>
          <p:nvPr/>
        </p:nvGraphicFramePr>
        <p:xfrm>
          <a:off x="2237096" y="3491552"/>
          <a:ext cx="482600" cy="317500"/>
        </p:xfrm>
        <a:graphic>
          <a:graphicData uri="http://schemas.openxmlformats.org/presentationml/2006/ole">
            <p:oleObj spid="_x0000_s41990" name="Equation" r:id="rId7" imgW="482400" imgH="317160" progId="Equation.DSMT4">
              <p:embed/>
            </p:oleObj>
          </a:graphicData>
        </a:graphic>
      </p:graphicFrame>
      <p:graphicFrame>
        <p:nvGraphicFramePr>
          <p:cNvPr id="35" name="Object 34"/>
          <p:cNvGraphicFramePr>
            <a:graphicFrameLocks noChangeAspect="1"/>
          </p:cNvGraphicFramePr>
          <p:nvPr/>
        </p:nvGraphicFramePr>
        <p:xfrm>
          <a:off x="2667000" y="4419600"/>
          <a:ext cx="254000" cy="381000"/>
        </p:xfrm>
        <a:graphic>
          <a:graphicData uri="http://schemas.openxmlformats.org/presentationml/2006/ole">
            <p:oleObj spid="_x0000_s41991" name="Equation" r:id="rId8" imgW="253800" imgH="38088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Conical Pendulum as Control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An early steam engine: </a:t>
            </a:r>
            <a:r>
              <a:rPr lang="en-US" dirty="0" smtClean="0"/>
              <a:t>as the conical pendulum rotates faster, driven by the engine, the masses rise and the levers cut back the steam supply.</a:t>
            </a:r>
          </a:p>
          <a:p>
            <a:r>
              <a:rPr lang="en-US" dirty="0" smtClean="0"/>
              <a:t>It can be </a:t>
            </a:r>
            <a:r>
              <a:rPr lang="en-US" dirty="0" smtClean="0">
                <a:solidFill>
                  <a:srgbClr val="FFFF00"/>
                </a:solidFill>
              </a:rPr>
              <a:t>preset</a:t>
            </a:r>
            <a:r>
              <a:rPr lang="en-US" dirty="0" smtClean="0"/>
              <a:t> to keep the engine within a given speed range.</a:t>
            </a:r>
            <a:endParaRPr lang="en-US" dirty="0"/>
          </a:p>
        </p:txBody>
      </p:sp>
      <p:pic>
        <p:nvPicPr>
          <p:cNvPr id="5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05400" y="1780381"/>
            <a:ext cx="3276600" cy="436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Car</a:t>
            </a:r>
            <a:r>
              <a:rPr lang="en-US" dirty="0" smtClean="0">
                <a:solidFill>
                  <a:srgbClr val="FFFF00"/>
                </a:solidFill>
              </a:rPr>
              <a:t> on Flat Circular Road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38832" y="1600200"/>
            <a:ext cx="4038600" cy="4953000"/>
          </a:xfrm>
        </p:spPr>
        <p:txBody>
          <a:bodyPr/>
          <a:lstStyle/>
          <a:p>
            <a:r>
              <a:rPr lang="en-US" dirty="0" smtClean="0"/>
              <a:t>For steady speed </a:t>
            </a:r>
            <a:r>
              <a:rPr lang="en-US" i="1" dirty="0" smtClean="0"/>
              <a:t>v</a:t>
            </a:r>
            <a:r>
              <a:rPr lang="en-US" dirty="0" smtClean="0"/>
              <a:t> on a road of radius </a:t>
            </a:r>
            <a:r>
              <a:rPr lang="en-US" i="1" dirty="0" smtClean="0"/>
              <a:t>r</a:t>
            </a:r>
            <a:r>
              <a:rPr lang="en-US" dirty="0" smtClean="0"/>
              <a:t>, there must be a </a:t>
            </a:r>
            <a:r>
              <a:rPr lang="en-US" dirty="0" smtClean="0">
                <a:solidFill>
                  <a:srgbClr val="FFFF00"/>
                </a:solidFill>
              </a:rPr>
              <a:t>centripetal force</a:t>
            </a:r>
            <a:r>
              <a:rPr lang="en-US" dirty="0" smtClean="0"/>
              <a:t> </a:t>
            </a:r>
            <a:r>
              <a:rPr lang="en-US" i="1" dirty="0" smtClean="0"/>
              <a:t>mv</a:t>
            </a:r>
            <a:r>
              <a:rPr lang="en-US" baseline="30000" dirty="0" smtClean="0"/>
              <a:t>2</a:t>
            </a:r>
            <a:r>
              <a:rPr lang="en-US" dirty="0" smtClean="0"/>
              <a:t>/</a:t>
            </a:r>
            <a:r>
              <a:rPr lang="en-US" i="1" dirty="0" smtClean="0"/>
              <a:t>r</a:t>
            </a:r>
            <a:r>
              <a:rPr lang="en-US" dirty="0" smtClean="0"/>
              <a:t>. </a:t>
            </a:r>
          </a:p>
          <a:p>
            <a:r>
              <a:rPr lang="en-US" dirty="0" smtClean="0"/>
              <a:t>This is </a:t>
            </a:r>
            <a:r>
              <a:rPr lang="en-US" dirty="0" smtClean="0">
                <a:solidFill>
                  <a:srgbClr val="FFFF00"/>
                </a:solidFill>
              </a:rPr>
              <a:t>provided by friction </a:t>
            </a:r>
            <a:r>
              <a:rPr lang="en-US" dirty="0" smtClean="0"/>
              <a:t>between the tires and the road</a:t>
            </a:r>
            <a:r>
              <a:rPr lang="en-US" dirty="0" smtClean="0">
                <a:solidFill>
                  <a:srgbClr val="FFFF00"/>
                </a:solidFill>
              </a:rPr>
              <a:t>:       at maximum nonskid speed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47800"/>
            <a:ext cx="4038600" cy="5029200"/>
          </a:xfrm>
        </p:spPr>
        <p:txBody>
          <a:bodyPr/>
          <a:lstStyle/>
          <a:p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a</a:t>
            </a:r>
            <a:endParaRPr lang="en-US" dirty="0">
              <a:solidFill>
                <a:schemeClr val="bg2">
                  <a:lumMod val="50000"/>
                </a:schemeClr>
              </a:solidFill>
            </a:endParaRPr>
          </a:p>
        </p:txBody>
      </p:sp>
      <p:grpSp>
        <p:nvGrpSpPr>
          <p:cNvPr id="20" name="Group 19"/>
          <p:cNvGrpSpPr/>
          <p:nvPr/>
        </p:nvGrpSpPr>
        <p:grpSpPr>
          <a:xfrm>
            <a:off x="5315808" y="1447800"/>
            <a:ext cx="3407392" cy="3352800"/>
            <a:chOff x="4974608" y="1447800"/>
            <a:chExt cx="3407392" cy="3352800"/>
          </a:xfrm>
        </p:grpSpPr>
        <p:sp>
          <p:nvSpPr>
            <p:cNvPr id="5" name="Oval 4"/>
            <p:cNvSpPr/>
            <p:nvPr/>
          </p:nvSpPr>
          <p:spPr>
            <a:xfrm>
              <a:off x="5029200" y="1447800"/>
              <a:ext cx="3352800" cy="3352800"/>
            </a:xfrm>
            <a:prstGeom prst="ellipse">
              <a:avLst/>
            </a:prstGeom>
            <a:noFill/>
            <a:ln w="206375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Rectangle 5"/>
            <p:cNvSpPr/>
            <p:nvPr/>
          </p:nvSpPr>
          <p:spPr>
            <a:xfrm>
              <a:off x="4974608" y="2971800"/>
              <a:ext cx="152400" cy="381000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05080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8" name="Straight Arrow Connector 7"/>
            <p:cNvCxnSpPr/>
            <p:nvPr/>
          </p:nvCxnSpPr>
          <p:spPr>
            <a:xfrm>
              <a:off x="5257800" y="3151496"/>
              <a:ext cx="1143000" cy="1588"/>
            </a:xfrm>
            <a:prstGeom prst="straightConnector1">
              <a:avLst/>
            </a:prstGeom>
            <a:ln>
              <a:solidFill>
                <a:srgbClr val="FF0000"/>
              </a:solidFill>
              <a:tailEnd type="arrow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graphicFrame>
          <p:nvGraphicFramePr>
            <p:cNvPr id="9" name="Object 8"/>
            <p:cNvGraphicFramePr>
              <a:graphicFrameLocks noChangeAspect="1"/>
            </p:cNvGraphicFramePr>
            <p:nvPr/>
          </p:nvGraphicFramePr>
          <p:xfrm>
            <a:off x="5441950" y="2546350"/>
            <a:ext cx="1689100" cy="469900"/>
          </p:xfrm>
          <a:graphic>
            <a:graphicData uri="http://schemas.openxmlformats.org/presentationml/2006/ole">
              <p:oleObj spid="_x0000_s27650" name="Equation" r:id="rId4" imgW="1688760" imgH="469800" progId="Equation.DSMT4">
                <p:embed/>
              </p:oleObj>
            </a:graphicData>
          </a:graphic>
        </p:graphicFrame>
      </p:grpSp>
      <p:sp>
        <p:nvSpPr>
          <p:cNvPr id="13" name="Rectangle 12"/>
          <p:cNvSpPr/>
          <p:nvPr/>
        </p:nvSpPr>
        <p:spPr>
          <a:xfrm rot="5400000" flipV="1">
            <a:off x="5214012" y="6196652"/>
            <a:ext cx="152400" cy="76200"/>
          </a:xfrm>
          <a:prstGeom prst="rect">
            <a:avLst/>
          </a:prstGeom>
          <a:solidFill>
            <a:srgbClr val="05080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 rot="5400000" flipV="1">
            <a:off x="5469908" y="6188692"/>
            <a:ext cx="152400" cy="76200"/>
          </a:xfrm>
          <a:prstGeom prst="rect">
            <a:avLst/>
          </a:prstGeom>
          <a:solidFill>
            <a:srgbClr val="05080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5181600" y="6047096"/>
            <a:ext cx="457200" cy="152400"/>
          </a:xfrm>
          <a:prstGeom prst="rect">
            <a:avLst/>
          </a:prstGeom>
          <a:solidFill>
            <a:srgbClr val="FF0000"/>
          </a:solidFill>
          <a:ln>
            <a:solidFill>
              <a:srgbClr val="05080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" name="Straight Arrow Connector 15"/>
          <p:cNvCxnSpPr/>
          <p:nvPr/>
        </p:nvCxnSpPr>
        <p:spPr>
          <a:xfrm rot="5400000" flipH="1" flipV="1">
            <a:off x="4576549" y="5431809"/>
            <a:ext cx="1719618" cy="158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5480712" y="6282068"/>
            <a:ext cx="936803" cy="158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2" name="Object 21"/>
          <p:cNvGraphicFramePr>
            <a:graphicFrameLocks noChangeAspect="1"/>
          </p:cNvGraphicFramePr>
          <p:nvPr/>
        </p:nvGraphicFramePr>
        <p:xfrm>
          <a:off x="5478440" y="5130424"/>
          <a:ext cx="330200" cy="393700"/>
        </p:xfrm>
        <a:graphic>
          <a:graphicData uri="http://schemas.openxmlformats.org/presentationml/2006/ole">
            <p:oleObj spid="_x0000_s27651" name="Equation" r:id="rId5" imgW="330120" imgH="393480" progId="Equation.DSMT4">
              <p:embed/>
            </p:oleObj>
          </a:graphicData>
        </a:graphic>
      </p:graphicFrame>
      <p:graphicFrame>
        <p:nvGraphicFramePr>
          <p:cNvPr id="23" name="Object 22"/>
          <p:cNvGraphicFramePr>
            <a:graphicFrameLocks noChangeAspect="1"/>
          </p:cNvGraphicFramePr>
          <p:nvPr/>
        </p:nvGraphicFramePr>
        <p:xfrm>
          <a:off x="5812808" y="5761632"/>
          <a:ext cx="381000" cy="482600"/>
        </p:xfrm>
        <a:graphic>
          <a:graphicData uri="http://schemas.openxmlformats.org/presentationml/2006/ole">
            <p:oleObj spid="_x0000_s27652" name="Equation" r:id="rId6" imgW="380880" imgH="482400" progId="Equation.DSMT4">
              <p:embed/>
            </p:oleObj>
          </a:graphicData>
        </a:graphic>
      </p:graphicFrame>
      <p:graphicFrame>
        <p:nvGraphicFramePr>
          <p:cNvPr id="24" name="Object 23"/>
          <p:cNvGraphicFramePr>
            <a:graphicFrameLocks noChangeAspect="1"/>
          </p:cNvGraphicFramePr>
          <p:nvPr/>
        </p:nvGraphicFramePr>
        <p:xfrm>
          <a:off x="432176" y="5715000"/>
          <a:ext cx="3822700" cy="469900"/>
        </p:xfrm>
        <a:graphic>
          <a:graphicData uri="http://schemas.openxmlformats.org/presentationml/2006/ole">
            <p:oleObj spid="_x0000_s27653" name="Equation" r:id="rId7" imgW="3822480" imgH="469800" progId="Equation.DSMT4">
              <p:embed/>
            </p:oleObj>
          </a:graphicData>
        </a:graphic>
      </p:graphicFrame>
      <p:sp>
        <p:nvSpPr>
          <p:cNvPr id="25" name="Rectangle 24"/>
          <p:cNvSpPr/>
          <p:nvPr/>
        </p:nvSpPr>
        <p:spPr>
          <a:xfrm>
            <a:off x="227456" y="5603544"/>
            <a:ext cx="4267200" cy="68580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5119048" y="6310952"/>
            <a:ext cx="609600" cy="1524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8305800" y="6324600"/>
            <a:ext cx="609600" cy="1524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5763904" y="6373504"/>
            <a:ext cx="2514600" cy="228600"/>
          </a:xfrm>
          <a:prstGeom prst="ellipse">
            <a:avLst/>
          </a:prstGeom>
          <a:noFill/>
          <a:ln>
            <a:solidFill>
              <a:srgbClr val="FFFF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Total Road Force on Car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71600"/>
            <a:ext cx="4343400" cy="5105400"/>
          </a:xfrm>
        </p:spPr>
        <p:txBody>
          <a:bodyPr>
            <a:normAutofit/>
          </a:bodyPr>
          <a:lstStyle/>
          <a:p>
            <a:r>
              <a:rPr lang="en-US" dirty="0" smtClean="0"/>
              <a:t>The actual force          on the car from the road is the </a:t>
            </a:r>
            <a:r>
              <a:rPr lang="en-US" dirty="0" smtClean="0">
                <a:solidFill>
                  <a:srgbClr val="FFFF00"/>
                </a:solidFill>
              </a:rPr>
              <a:t>vector sum </a:t>
            </a:r>
            <a:r>
              <a:rPr lang="en-US" dirty="0" smtClean="0"/>
              <a:t>of the normal force and the frictional force.</a:t>
            </a:r>
          </a:p>
          <a:p>
            <a:r>
              <a:rPr lang="en-US" dirty="0" smtClean="0"/>
              <a:t>Notice the forces on the car have </a:t>
            </a:r>
            <a:r>
              <a:rPr lang="en-US" dirty="0" smtClean="0">
                <a:solidFill>
                  <a:srgbClr val="FFFF00"/>
                </a:solidFill>
              </a:rPr>
              <a:t>the same configuration as the conical pendulum</a:t>
            </a:r>
            <a:r>
              <a:rPr lang="en-US" dirty="0" smtClean="0"/>
              <a:t>!</a:t>
            </a:r>
          </a:p>
          <a:p>
            <a:r>
              <a:rPr lang="en-US" dirty="0" smtClean="0"/>
              <a:t>At maximum nonskid speed,         is at an angle 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A </a:t>
            </a:r>
            <a:endParaRPr lang="en-US" dirty="0">
              <a:solidFill>
                <a:schemeClr val="bg2">
                  <a:lumMod val="50000"/>
                </a:schemeClr>
              </a:solidFill>
            </a:endParaRPr>
          </a:p>
        </p:txBody>
      </p:sp>
      <p:grpSp>
        <p:nvGrpSpPr>
          <p:cNvPr id="17" name="Group 16"/>
          <p:cNvGrpSpPr/>
          <p:nvPr/>
        </p:nvGrpSpPr>
        <p:grpSpPr>
          <a:xfrm>
            <a:off x="5843520" y="1754872"/>
            <a:ext cx="2970280" cy="4003346"/>
            <a:chOff x="5843520" y="1754872"/>
            <a:chExt cx="2970280" cy="4003346"/>
          </a:xfrm>
        </p:grpSpPr>
        <p:sp>
          <p:nvSpPr>
            <p:cNvPr id="9" name="Rectangle 8"/>
            <p:cNvSpPr/>
            <p:nvPr/>
          </p:nvSpPr>
          <p:spPr>
            <a:xfrm>
              <a:off x="5843520" y="3894160"/>
              <a:ext cx="838200" cy="152400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 rot="5400000" flipV="1">
              <a:off x="6052212" y="3757458"/>
              <a:ext cx="152400" cy="76200"/>
            </a:xfrm>
            <a:prstGeom prst="rect">
              <a:avLst/>
            </a:prstGeom>
            <a:solidFill>
              <a:srgbClr val="05080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/>
            <p:cNvSpPr/>
            <p:nvPr/>
          </p:nvSpPr>
          <p:spPr>
            <a:xfrm rot="5400000" flipV="1">
              <a:off x="6308108" y="3749498"/>
              <a:ext cx="152400" cy="76200"/>
            </a:xfrm>
            <a:prstGeom prst="rect">
              <a:avLst/>
            </a:prstGeom>
            <a:solidFill>
              <a:srgbClr val="05080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6019800" y="3607902"/>
              <a:ext cx="457200" cy="152400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05080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3" name="Straight Arrow Connector 12"/>
            <p:cNvCxnSpPr/>
            <p:nvPr/>
          </p:nvCxnSpPr>
          <p:spPr>
            <a:xfrm rot="5400000">
              <a:off x="5236985" y="4745215"/>
              <a:ext cx="2024418" cy="1588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Arrow Connector 13"/>
            <p:cNvCxnSpPr/>
            <p:nvPr/>
          </p:nvCxnSpPr>
          <p:spPr>
            <a:xfrm rot="5400000" flipH="1" flipV="1">
              <a:off x="5741779" y="2263765"/>
              <a:ext cx="1937874" cy="920088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aphicFrame>
          <p:nvGraphicFramePr>
            <p:cNvPr id="7" name="Object 6"/>
            <p:cNvGraphicFramePr>
              <a:graphicFrameLocks noChangeAspect="1"/>
            </p:cNvGraphicFramePr>
            <p:nvPr/>
          </p:nvGraphicFramePr>
          <p:xfrm>
            <a:off x="6318250" y="4648200"/>
            <a:ext cx="495300" cy="393700"/>
          </p:xfrm>
          <a:graphic>
            <a:graphicData uri="http://schemas.openxmlformats.org/presentationml/2006/ole">
              <p:oleObj spid="_x0000_s28674" name="Equation" r:id="rId4" imgW="495000" imgH="393480" progId="Equation.DSMT4">
                <p:embed/>
              </p:oleObj>
            </a:graphicData>
          </a:graphic>
        </p:graphicFrame>
        <p:graphicFrame>
          <p:nvGraphicFramePr>
            <p:cNvPr id="8" name="Object 7"/>
            <p:cNvGraphicFramePr>
              <a:graphicFrameLocks noChangeAspect="1"/>
            </p:cNvGraphicFramePr>
            <p:nvPr/>
          </p:nvGraphicFramePr>
          <p:xfrm>
            <a:off x="6858000" y="2336800"/>
            <a:ext cx="1955800" cy="482600"/>
          </p:xfrm>
          <a:graphic>
            <a:graphicData uri="http://schemas.openxmlformats.org/presentationml/2006/ole">
              <p:oleObj spid="_x0000_s28675" name="Equation" r:id="rId5" imgW="1955520" imgH="482400" progId="Equation.DSMT4">
                <p:embed/>
              </p:oleObj>
            </a:graphicData>
          </a:graphic>
        </p:graphicFrame>
      </p:grpSp>
      <p:graphicFrame>
        <p:nvGraphicFramePr>
          <p:cNvPr id="18" name="Object 17"/>
          <p:cNvGraphicFramePr>
            <a:graphicFrameLocks noChangeAspect="1"/>
          </p:cNvGraphicFramePr>
          <p:nvPr/>
        </p:nvGraphicFramePr>
        <p:xfrm>
          <a:off x="4501668" y="5902656"/>
          <a:ext cx="3644900" cy="431800"/>
        </p:xfrm>
        <a:graphic>
          <a:graphicData uri="http://schemas.openxmlformats.org/presentationml/2006/ole">
            <p:oleObj spid="_x0000_s28676" name="Equation" r:id="rId6" imgW="3644640" imgH="431640" progId="Equation.DSMT4">
              <p:embed/>
            </p:oleObj>
          </a:graphicData>
        </a:graphic>
      </p:graphicFrame>
      <p:cxnSp>
        <p:nvCxnSpPr>
          <p:cNvPr id="20" name="Straight Connector 19"/>
          <p:cNvCxnSpPr>
            <a:stCxn id="12" idx="0"/>
          </p:cNvCxnSpPr>
          <p:nvPr/>
        </p:nvCxnSpPr>
        <p:spPr>
          <a:xfrm rot="5400000" flipH="1" flipV="1">
            <a:off x="5320749" y="2680251"/>
            <a:ext cx="1855302" cy="0"/>
          </a:xfrm>
          <a:prstGeom prst="line">
            <a:avLst/>
          </a:prstGeom>
          <a:ln w="1905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1" name="Object 20"/>
          <p:cNvGraphicFramePr>
            <a:graphicFrameLocks noChangeAspect="1"/>
          </p:cNvGraphicFramePr>
          <p:nvPr/>
        </p:nvGraphicFramePr>
        <p:xfrm>
          <a:off x="6258632" y="2583984"/>
          <a:ext cx="355600" cy="431800"/>
        </p:xfrm>
        <a:graphic>
          <a:graphicData uri="http://schemas.openxmlformats.org/presentationml/2006/ole">
            <p:oleObj spid="_x0000_s28677" name="Equation" r:id="rId7" imgW="355320" imgH="431640" progId="Equation.DSMT4">
              <p:embed/>
            </p:oleObj>
          </a:graphicData>
        </a:graphic>
      </p:graphicFrame>
      <p:graphicFrame>
        <p:nvGraphicFramePr>
          <p:cNvPr id="22" name="Object 21"/>
          <p:cNvGraphicFramePr>
            <a:graphicFrameLocks noChangeAspect="1"/>
          </p:cNvGraphicFramePr>
          <p:nvPr/>
        </p:nvGraphicFramePr>
        <p:xfrm>
          <a:off x="3303896" y="1390936"/>
          <a:ext cx="609600" cy="482600"/>
        </p:xfrm>
        <a:graphic>
          <a:graphicData uri="http://schemas.openxmlformats.org/presentationml/2006/ole">
            <p:oleObj spid="_x0000_s28678" name="Equation" r:id="rId8" imgW="609480" imgH="482400" progId="Equation.DSMT4">
              <p:embed/>
            </p:oleObj>
          </a:graphicData>
        </a:graphic>
      </p:graphicFrame>
      <p:graphicFrame>
        <p:nvGraphicFramePr>
          <p:cNvPr id="25" name="Object 24"/>
          <p:cNvGraphicFramePr>
            <a:graphicFrameLocks noChangeAspect="1"/>
          </p:cNvGraphicFramePr>
          <p:nvPr/>
        </p:nvGraphicFramePr>
        <p:xfrm>
          <a:off x="1869744" y="5873088"/>
          <a:ext cx="609600" cy="482600"/>
        </p:xfrm>
        <a:graphic>
          <a:graphicData uri="http://schemas.openxmlformats.org/presentationml/2006/ole">
            <p:oleObj spid="_x0000_s28681" name="Equation" r:id="rId9" imgW="609480" imgH="482400" progId="Equation.DSMT4">
              <p:embed/>
            </p:oleObj>
          </a:graphicData>
        </a:graphic>
      </p:graphicFrame>
      <p:sp>
        <p:nvSpPr>
          <p:cNvPr id="26" name="Rectangle 25"/>
          <p:cNvSpPr/>
          <p:nvPr/>
        </p:nvSpPr>
        <p:spPr>
          <a:xfrm>
            <a:off x="5113360" y="5840104"/>
            <a:ext cx="3116240" cy="609600"/>
          </a:xfrm>
          <a:prstGeom prst="rect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Banked Road: Sheet of 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71600"/>
            <a:ext cx="4038600" cy="5257800"/>
          </a:xfrm>
        </p:spPr>
        <p:txBody>
          <a:bodyPr>
            <a:normAutofit fontScale="92500" lnSpcReduction="20000"/>
          </a:bodyPr>
          <a:lstStyle/>
          <a:p>
            <a:r>
              <a:rPr lang="en-US" sz="3000" dirty="0" smtClean="0"/>
              <a:t>The </a:t>
            </a:r>
            <a:r>
              <a:rPr lang="en-US" sz="3000" b="1" dirty="0" smtClean="0"/>
              <a:t>normal force </a:t>
            </a:r>
            <a:r>
              <a:rPr lang="en-US" sz="3000" dirty="0" smtClean="0"/>
              <a:t>is </a:t>
            </a:r>
            <a:r>
              <a:rPr lang="en-US" sz="3000" dirty="0" smtClean="0">
                <a:solidFill>
                  <a:srgbClr val="FFFF00"/>
                </a:solidFill>
              </a:rPr>
              <a:t>always </a:t>
            </a:r>
            <a:r>
              <a:rPr lang="en-US" sz="3000" b="1" dirty="0" smtClean="0">
                <a:solidFill>
                  <a:srgbClr val="FFFF00"/>
                </a:solidFill>
              </a:rPr>
              <a:t>perpendicular</a:t>
            </a:r>
            <a:r>
              <a:rPr lang="en-US" sz="3000" dirty="0" smtClean="0">
                <a:solidFill>
                  <a:srgbClr val="FFFF00"/>
                </a:solidFill>
              </a:rPr>
              <a:t> to the road surface.</a:t>
            </a:r>
          </a:p>
          <a:p>
            <a:r>
              <a:rPr lang="en-US" sz="3000" dirty="0" smtClean="0"/>
              <a:t>  Banking a curved road turns      inward to provide a centripetal force even at </a:t>
            </a:r>
            <a:r>
              <a:rPr lang="en-US" sz="3000" dirty="0" smtClean="0">
                <a:solidFill>
                  <a:srgbClr val="FFFF00"/>
                </a:solidFill>
              </a:rPr>
              <a:t>zero</a:t>
            </a:r>
            <a:r>
              <a:rPr lang="en-US" sz="3000" dirty="0" smtClean="0"/>
              <a:t> friction</a:t>
            </a:r>
            <a:r>
              <a:rPr lang="en-US" sz="3000" dirty="0" smtClean="0">
                <a:solidFill>
                  <a:schemeClr val="bg1"/>
                </a:solidFill>
              </a:rPr>
              <a:t>—</a:t>
            </a:r>
            <a:r>
              <a:rPr lang="en-US" sz="3000" dirty="0" smtClean="0">
                <a:solidFill>
                  <a:srgbClr val="FFFF00"/>
                </a:solidFill>
              </a:rPr>
              <a:t>but</a:t>
            </a:r>
            <a:r>
              <a:rPr lang="en-US" sz="3000" dirty="0" smtClean="0">
                <a:solidFill>
                  <a:schemeClr val="bg1"/>
                </a:solidFill>
              </a:rPr>
              <a:t> </a:t>
            </a:r>
            <a:r>
              <a:rPr lang="en-US" sz="3000" dirty="0" smtClean="0">
                <a:solidFill>
                  <a:srgbClr val="FFFF00"/>
                </a:solidFill>
              </a:rPr>
              <a:t>only</a:t>
            </a:r>
            <a:r>
              <a:rPr lang="en-US" sz="3000" dirty="0" smtClean="0">
                <a:solidFill>
                  <a:schemeClr val="bg1"/>
                </a:solidFill>
              </a:rPr>
              <a:t> </a:t>
            </a:r>
            <a:r>
              <a:rPr lang="en-US" sz="3000" dirty="0" smtClean="0">
                <a:solidFill>
                  <a:srgbClr val="FFFF00"/>
                </a:solidFill>
              </a:rPr>
              <a:t>for the </a:t>
            </a:r>
            <a:r>
              <a:rPr lang="en-US" sz="3000" i="1" dirty="0" smtClean="0">
                <a:solidFill>
                  <a:srgbClr val="FFFF00"/>
                </a:solidFill>
              </a:rPr>
              <a:t>right speed</a:t>
            </a:r>
            <a:r>
              <a:rPr lang="en-US" sz="3000" dirty="0" smtClean="0"/>
              <a:t>! </a:t>
            </a:r>
          </a:p>
          <a:p>
            <a:endParaRPr lang="en-US" sz="3000" dirty="0" smtClean="0">
              <a:solidFill>
                <a:srgbClr val="FFFF00"/>
              </a:solidFill>
            </a:endParaRPr>
          </a:p>
          <a:p>
            <a:endParaRPr lang="en-US" sz="3000" dirty="0" smtClean="0">
              <a:solidFill>
                <a:srgbClr val="FFFF00"/>
              </a:solidFill>
            </a:endParaRPr>
          </a:p>
          <a:p>
            <a:pPr>
              <a:buNone/>
            </a:pPr>
            <a:endParaRPr lang="en-US" sz="3000" dirty="0" smtClean="0">
              <a:solidFill>
                <a:srgbClr val="FFFF00"/>
              </a:solidFill>
            </a:endParaRPr>
          </a:p>
          <a:p>
            <a:r>
              <a:rPr lang="en-US" sz="3000" dirty="0" smtClean="0">
                <a:solidFill>
                  <a:srgbClr val="FFFF00"/>
                </a:solidFill>
              </a:rPr>
              <a:t>So  </a:t>
            </a:r>
          </a:p>
          <a:p>
            <a:pPr>
              <a:buNone/>
            </a:pP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648200"/>
          </a:xfrm>
        </p:spPr>
        <p:txBody>
          <a:bodyPr>
            <a:normAutofit fontScale="92500" lnSpcReduction="20000"/>
          </a:bodyPr>
          <a:lstStyle/>
          <a:p>
            <a:pPr algn="ctr"/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a</a:t>
            </a:r>
            <a:endParaRPr lang="en-US" dirty="0">
              <a:solidFill>
                <a:schemeClr val="bg2">
                  <a:lumMod val="50000"/>
                </a:schemeClr>
              </a:solidFill>
            </a:endParaRPr>
          </a:p>
        </p:txBody>
      </p:sp>
      <p:grpSp>
        <p:nvGrpSpPr>
          <p:cNvPr id="24" name="Group 23"/>
          <p:cNvGrpSpPr/>
          <p:nvPr/>
        </p:nvGrpSpPr>
        <p:grpSpPr>
          <a:xfrm>
            <a:off x="5029200" y="1549464"/>
            <a:ext cx="3088944" cy="4208754"/>
            <a:chOff x="5029200" y="1549464"/>
            <a:chExt cx="3088944" cy="4208754"/>
          </a:xfrm>
        </p:grpSpPr>
        <p:sp>
          <p:nvSpPr>
            <p:cNvPr id="6" name="Rectangle 5"/>
            <p:cNvSpPr/>
            <p:nvPr/>
          </p:nvSpPr>
          <p:spPr>
            <a:xfrm rot="1065859">
              <a:off x="5799851" y="3887336"/>
              <a:ext cx="838200" cy="15240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ectangle 6"/>
            <p:cNvSpPr/>
            <p:nvPr/>
          </p:nvSpPr>
          <p:spPr>
            <a:xfrm rot="6465859" flipV="1">
              <a:off x="6068275" y="3718021"/>
              <a:ext cx="152400" cy="76200"/>
            </a:xfrm>
            <a:prstGeom prst="rect">
              <a:avLst/>
            </a:prstGeom>
            <a:solidFill>
              <a:srgbClr val="05080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ectangle 7"/>
            <p:cNvSpPr/>
            <p:nvPr/>
          </p:nvSpPr>
          <p:spPr>
            <a:xfrm rot="6465859" flipV="1">
              <a:off x="6314398" y="3788515"/>
              <a:ext cx="152400" cy="76200"/>
            </a:xfrm>
            <a:prstGeom prst="rect">
              <a:avLst/>
            </a:prstGeom>
            <a:solidFill>
              <a:srgbClr val="05080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 rot="1065859">
              <a:off x="6064147" y="3610388"/>
              <a:ext cx="457200" cy="152400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05080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0" name="Straight Arrow Connector 9"/>
            <p:cNvCxnSpPr/>
            <p:nvPr/>
          </p:nvCxnSpPr>
          <p:spPr>
            <a:xfrm rot="5400000">
              <a:off x="5236985" y="4745215"/>
              <a:ext cx="2024418" cy="1588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Arrow Connector 10"/>
            <p:cNvCxnSpPr/>
            <p:nvPr/>
          </p:nvCxnSpPr>
          <p:spPr>
            <a:xfrm rot="5160000" flipH="1" flipV="1">
              <a:off x="5564044" y="2177773"/>
              <a:ext cx="2092546" cy="835928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aphicFrame>
          <p:nvGraphicFramePr>
            <p:cNvPr id="12" name="Object 11"/>
            <p:cNvGraphicFramePr>
              <a:graphicFrameLocks noChangeAspect="1"/>
            </p:cNvGraphicFramePr>
            <p:nvPr/>
          </p:nvGraphicFramePr>
          <p:xfrm>
            <a:off x="6318250" y="4648200"/>
            <a:ext cx="495300" cy="393700"/>
          </p:xfrm>
          <a:graphic>
            <a:graphicData uri="http://schemas.openxmlformats.org/presentationml/2006/ole">
              <p:oleObj spid="_x0000_s29698" name="Equation" r:id="rId4" imgW="495000" imgH="393480" progId="Equation.DSMT4">
                <p:embed/>
              </p:oleObj>
            </a:graphicData>
          </a:graphic>
        </p:graphicFrame>
        <p:graphicFrame>
          <p:nvGraphicFramePr>
            <p:cNvPr id="13" name="Object 12"/>
            <p:cNvGraphicFramePr>
              <a:graphicFrameLocks noChangeAspect="1"/>
            </p:cNvGraphicFramePr>
            <p:nvPr/>
          </p:nvGraphicFramePr>
          <p:xfrm>
            <a:off x="6822744" y="2148376"/>
            <a:ext cx="1295400" cy="482600"/>
          </p:xfrm>
          <a:graphic>
            <a:graphicData uri="http://schemas.openxmlformats.org/presentationml/2006/ole">
              <p:oleObj spid="_x0000_s29699" name="Equation" r:id="rId5" imgW="1295280" imgH="482400" progId="Equation.DSMT4">
                <p:embed/>
              </p:oleObj>
            </a:graphicData>
          </a:graphic>
        </p:graphicFrame>
        <p:cxnSp>
          <p:nvCxnSpPr>
            <p:cNvPr id="16" name="Straight Connector 15"/>
            <p:cNvCxnSpPr/>
            <p:nvPr/>
          </p:nvCxnSpPr>
          <p:spPr>
            <a:xfrm>
              <a:off x="5029200" y="4191000"/>
              <a:ext cx="25908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aphicFrame>
          <p:nvGraphicFramePr>
            <p:cNvPr id="18" name="Object 17"/>
            <p:cNvGraphicFramePr>
              <a:graphicFrameLocks noChangeAspect="1"/>
            </p:cNvGraphicFramePr>
            <p:nvPr/>
          </p:nvGraphicFramePr>
          <p:xfrm>
            <a:off x="5562600" y="3886200"/>
            <a:ext cx="228600" cy="317500"/>
          </p:xfrm>
          <a:graphic>
            <a:graphicData uri="http://schemas.openxmlformats.org/presentationml/2006/ole">
              <p:oleObj spid="_x0000_s29700" name="Equation" r:id="rId6" imgW="228600" imgH="317160" progId="Equation.DSMT4">
                <p:embed/>
              </p:oleObj>
            </a:graphicData>
          </a:graphic>
        </p:graphicFrame>
        <p:graphicFrame>
          <p:nvGraphicFramePr>
            <p:cNvPr id="25" name="Object 24"/>
            <p:cNvGraphicFramePr>
              <a:graphicFrameLocks noChangeAspect="1"/>
            </p:cNvGraphicFramePr>
            <p:nvPr/>
          </p:nvGraphicFramePr>
          <p:xfrm>
            <a:off x="6270008" y="2681792"/>
            <a:ext cx="228600" cy="317500"/>
          </p:xfrm>
          <a:graphic>
            <a:graphicData uri="http://schemas.openxmlformats.org/presentationml/2006/ole">
              <p:oleObj spid="_x0000_s29704" name="Equation" r:id="rId7" imgW="228600" imgH="317160" progId="Equation.DSMT4">
                <p:embed/>
              </p:oleObj>
            </a:graphicData>
          </a:graphic>
        </p:graphicFrame>
      </p:grpSp>
      <p:graphicFrame>
        <p:nvGraphicFramePr>
          <p:cNvPr id="19" name="Object 18"/>
          <p:cNvGraphicFramePr>
            <a:graphicFrameLocks noChangeAspect="1"/>
          </p:cNvGraphicFramePr>
          <p:nvPr/>
        </p:nvGraphicFramePr>
        <p:xfrm>
          <a:off x="711200" y="4800600"/>
          <a:ext cx="4457700" cy="457200"/>
        </p:xfrm>
        <a:graphic>
          <a:graphicData uri="http://schemas.openxmlformats.org/presentationml/2006/ole">
            <p:oleObj spid="_x0000_s29701" name="Equation" r:id="rId8" imgW="4457520" imgH="457200" progId="Equation.DSMT4">
              <p:embed/>
            </p:oleObj>
          </a:graphicData>
        </a:graphic>
      </p:graphicFrame>
      <p:graphicFrame>
        <p:nvGraphicFramePr>
          <p:cNvPr id="20" name="Object 19"/>
          <p:cNvGraphicFramePr>
            <a:graphicFrameLocks noChangeAspect="1"/>
          </p:cNvGraphicFramePr>
          <p:nvPr/>
        </p:nvGraphicFramePr>
        <p:xfrm>
          <a:off x="1496508" y="5851480"/>
          <a:ext cx="1765300" cy="457200"/>
        </p:xfrm>
        <a:graphic>
          <a:graphicData uri="http://schemas.openxmlformats.org/presentationml/2006/ole">
            <p:oleObj spid="_x0000_s29702" name="Equation" r:id="rId9" imgW="1765080" imgH="457200" progId="Equation.DSMT4">
              <p:embed/>
            </p:oleObj>
          </a:graphicData>
        </a:graphic>
      </p:graphicFrame>
      <p:sp>
        <p:nvSpPr>
          <p:cNvPr id="21" name="Rectangle 20"/>
          <p:cNvSpPr/>
          <p:nvPr/>
        </p:nvSpPr>
        <p:spPr>
          <a:xfrm>
            <a:off x="1344304" y="5796888"/>
            <a:ext cx="2133600" cy="60960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2" name="Object 21"/>
          <p:cNvGraphicFramePr>
            <a:graphicFrameLocks noChangeAspect="1"/>
          </p:cNvGraphicFramePr>
          <p:nvPr/>
        </p:nvGraphicFramePr>
        <p:xfrm>
          <a:off x="1691944" y="2778456"/>
          <a:ext cx="330200" cy="393700"/>
        </p:xfrm>
        <a:graphic>
          <a:graphicData uri="http://schemas.openxmlformats.org/presentationml/2006/ole">
            <p:oleObj spid="_x0000_s29703" name="Equation" r:id="rId10" imgW="330120" imgH="393480" progId="Equation.DSMT4">
              <p:embed/>
            </p:oleObj>
          </a:graphicData>
        </a:graphic>
      </p:graphicFrame>
      <p:sp>
        <p:nvSpPr>
          <p:cNvPr id="23" name="TextBox 22"/>
          <p:cNvSpPr txBox="1"/>
          <p:nvPr/>
        </p:nvSpPr>
        <p:spPr>
          <a:xfrm>
            <a:off x="3591632" y="5826456"/>
            <a:ext cx="533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(the same as the conical pendulum)</a:t>
            </a:r>
            <a:endParaRPr lang="en-US" sz="2800" dirty="0">
              <a:solidFill>
                <a:srgbClr val="FF0000"/>
              </a:solidFill>
            </a:endParaRPr>
          </a:p>
        </p:txBody>
      </p:sp>
      <p:cxnSp>
        <p:nvCxnSpPr>
          <p:cNvPr id="27" name="Straight Connector 26"/>
          <p:cNvCxnSpPr/>
          <p:nvPr/>
        </p:nvCxnSpPr>
        <p:spPr>
          <a:xfrm rot="16260000" flipV="1">
            <a:off x="5179221" y="2595924"/>
            <a:ext cx="2090021" cy="67596"/>
          </a:xfrm>
          <a:prstGeom prst="line">
            <a:avLst/>
          </a:prstGeom>
          <a:ln w="1905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Maximum</a:t>
            </a:r>
            <a:r>
              <a:rPr lang="en-US" dirty="0" smtClean="0"/>
              <a:t> Speed on Banked Road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1371600"/>
            <a:ext cx="4267200" cy="5257800"/>
          </a:xfrm>
        </p:spPr>
        <p:txBody>
          <a:bodyPr>
            <a:normAutofit/>
          </a:bodyPr>
          <a:lstStyle/>
          <a:p>
            <a:r>
              <a:rPr lang="en-US" dirty="0" smtClean="0"/>
              <a:t>At maximum speed, friction adds      to     </a:t>
            </a:r>
            <a:r>
              <a:rPr lang="en-US" dirty="0" err="1" smtClean="0"/>
              <a:t>to</a:t>
            </a:r>
            <a:r>
              <a:rPr lang="en-US" dirty="0" smtClean="0"/>
              <a:t> give a total road force </a:t>
            </a:r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at an angle     to     , where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>
                <a:solidFill>
                  <a:srgbClr val="FFFF00"/>
                </a:solidFill>
              </a:rPr>
              <a:t>The only forces acting on the car are          and       , </a:t>
            </a:r>
            <a:r>
              <a:rPr lang="en-US" dirty="0" smtClean="0"/>
              <a:t>so the conical pendulum equation is correct again:         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371600"/>
            <a:ext cx="4038600" cy="4525963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A</a:t>
            </a:r>
            <a:endParaRPr lang="en-US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 rot="1065859">
            <a:off x="5432146" y="3887336"/>
            <a:ext cx="935539" cy="15240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 rot="6465859" flipV="1">
            <a:off x="5740591" y="3713596"/>
            <a:ext cx="152400" cy="85049"/>
          </a:xfrm>
          <a:prstGeom prst="rect">
            <a:avLst/>
          </a:prstGeom>
          <a:solidFill>
            <a:srgbClr val="05080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 rot="6465859" flipV="1">
            <a:off x="6015296" y="3784090"/>
            <a:ext cx="152400" cy="85049"/>
          </a:xfrm>
          <a:prstGeom prst="rect">
            <a:avLst/>
          </a:prstGeom>
          <a:solidFill>
            <a:srgbClr val="05080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 rot="1065859">
            <a:off x="5727134" y="3610388"/>
            <a:ext cx="510294" cy="152400"/>
          </a:xfrm>
          <a:prstGeom prst="rect">
            <a:avLst/>
          </a:prstGeom>
          <a:solidFill>
            <a:srgbClr val="FF0000"/>
          </a:solidFill>
          <a:ln>
            <a:solidFill>
              <a:srgbClr val="05080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Arrow Connector 9"/>
          <p:cNvCxnSpPr/>
          <p:nvPr/>
        </p:nvCxnSpPr>
        <p:spPr>
          <a:xfrm rot="5400000">
            <a:off x="4921462" y="4745123"/>
            <a:ext cx="2024418" cy="1772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rot="5160000" flipH="1" flipV="1">
            <a:off x="5348219" y="2129235"/>
            <a:ext cx="2092546" cy="933004"/>
          </a:xfrm>
          <a:prstGeom prst="straightConnector1">
            <a:avLst/>
          </a:prstGeom>
          <a:ln w="22225">
            <a:solidFill>
              <a:srgbClr val="FF0000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2" name="Object 11"/>
          <p:cNvGraphicFramePr>
            <a:graphicFrameLocks noChangeAspect="1"/>
          </p:cNvGraphicFramePr>
          <p:nvPr/>
        </p:nvGraphicFramePr>
        <p:xfrm>
          <a:off x="6010746" y="4648200"/>
          <a:ext cx="552819" cy="393700"/>
        </p:xfrm>
        <a:graphic>
          <a:graphicData uri="http://schemas.openxmlformats.org/presentationml/2006/ole">
            <p:oleObj spid="_x0000_s30722" name="Equation" r:id="rId4" imgW="495000" imgH="393480" progId="Equation.DSMT4">
              <p:embed/>
            </p:oleObj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/>
        </p:nvGraphicFramePr>
        <p:xfrm>
          <a:off x="6961075" y="3093112"/>
          <a:ext cx="2182925" cy="482600"/>
        </p:xfrm>
        <a:graphic>
          <a:graphicData uri="http://schemas.openxmlformats.org/presentationml/2006/ole">
            <p:oleObj spid="_x0000_s30723" name="Equation" r:id="rId5" imgW="1955520" imgH="482400" progId="Equation.DSMT4">
              <p:embed/>
            </p:oleObj>
          </a:graphicData>
        </a:graphic>
      </p:graphicFrame>
      <p:cxnSp>
        <p:nvCxnSpPr>
          <p:cNvPr id="14" name="Straight Connector 13"/>
          <p:cNvCxnSpPr/>
          <p:nvPr/>
        </p:nvCxnSpPr>
        <p:spPr>
          <a:xfrm>
            <a:off x="4572000" y="4191000"/>
            <a:ext cx="289166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5" name="Object 14"/>
          <p:cNvGraphicFramePr>
            <a:graphicFrameLocks noChangeAspect="1"/>
          </p:cNvGraphicFramePr>
          <p:nvPr/>
        </p:nvGraphicFramePr>
        <p:xfrm>
          <a:off x="5167343" y="3886200"/>
          <a:ext cx="255147" cy="317500"/>
        </p:xfrm>
        <a:graphic>
          <a:graphicData uri="http://schemas.openxmlformats.org/presentationml/2006/ole">
            <p:oleObj spid="_x0000_s30724" name="Equation" r:id="rId6" imgW="228600" imgH="317160" progId="Equation.DSMT4">
              <p:embed/>
            </p:oleObj>
          </a:graphicData>
        </a:graphic>
      </p:graphicFrame>
      <p:graphicFrame>
        <p:nvGraphicFramePr>
          <p:cNvPr id="20" name="Object 19"/>
          <p:cNvGraphicFramePr>
            <a:graphicFrameLocks noChangeAspect="1"/>
          </p:cNvGraphicFramePr>
          <p:nvPr/>
        </p:nvGraphicFramePr>
        <p:xfrm>
          <a:off x="5998192" y="2667000"/>
          <a:ext cx="255147" cy="317500"/>
        </p:xfrm>
        <a:graphic>
          <a:graphicData uri="http://schemas.openxmlformats.org/presentationml/2006/ole">
            <p:oleObj spid="_x0000_s30727" name="Equation" r:id="rId7" imgW="228600" imgH="317160" progId="Equation.DSMT4">
              <p:embed/>
            </p:oleObj>
          </a:graphicData>
        </a:graphic>
      </p:graphicFrame>
      <p:cxnSp>
        <p:nvCxnSpPr>
          <p:cNvPr id="21" name="Straight Arrow Connector 20"/>
          <p:cNvCxnSpPr/>
          <p:nvPr/>
        </p:nvCxnSpPr>
        <p:spPr>
          <a:xfrm rot="-240000">
            <a:off x="5929184" y="3810000"/>
            <a:ext cx="1538416" cy="609600"/>
          </a:xfrm>
          <a:prstGeom prst="straightConnector1">
            <a:avLst/>
          </a:prstGeom>
          <a:ln w="22225">
            <a:solidFill>
              <a:srgbClr val="FF0000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6" name="Group 35"/>
          <p:cNvGrpSpPr/>
          <p:nvPr/>
        </p:nvGrpSpPr>
        <p:grpSpPr>
          <a:xfrm>
            <a:off x="5923165" y="1703696"/>
            <a:ext cx="2458835" cy="2941480"/>
            <a:chOff x="5923165" y="1703696"/>
            <a:chExt cx="2458835" cy="2941480"/>
          </a:xfrm>
        </p:grpSpPr>
        <p:graphicFrame>
          <p:nvGraphicFramePr>
            <p:cNvPr id="16" name="Object 15"/>
            <p:cNvGraphicFramePr>
              <a:graphicFrameLocks noChangeAspect="1"/>
            </p:cNvGraphicFramePr>
            <p:nvPr/>
          </p:nvGraphicFramePr>
          <p:xfrm>
            <a:off x="6696496" y="1703696"/>
            <a:ext cx="330200" cy="393700"/>
          </p:xfrm>
          <a:graphic>
            <a:graphicData uri="http://schemas.openxmlformats.org/presentationml/2006/ole">
              <p:oleObj spid="_x0000_s30725" name="Equation" r:id="rId8" imgW="330120" imgH="393480" progId="Equation.DSMT4">
                <p:embed/>
              </p:oleObj>
            </a:graphicData>
          </a:graphic>
        </p:graphicFrame>
        <p:graphicFrame>
          <p:nvGraphicFramePr>
            <p:cNvPr id="17" name="Object 16"/>
            <p:cNvGraphicFramePr>
              <a:graphicFrameLocks noChangeAspect="1"/>
            </p:cNvGraphicFramePr>
            <p:nvPr/>
          </p:nvGraphicFramePr>
          <p:xfrm>
            <a:off x="6880752" y="4162576"/>
            <a:ext cx="381000" cy="482600"/>
          </p:xfrm>
          <a:graphic>
            <a:graphicData uri="http://schemas.openxmlformats.org/presentationml/2006/ole">
              <p:oleObj spid="_x0000_s30726" name="Equation" r:id="rId9" imgW="380880" imgH="482400" progId="Equation.DSMT4">
                <p:embed/>
              </p:oleObj>
            </a:graphicData>
          </a:graphic>
        </p:graphicFrame>
        <p:cxnSp>
          <p:nvCxnSpPr>
            <p:cNvPr id="19" name="Straight Connector 18"/>
            <p:cNvCxnSpPr/>
            <p:nvPr/>
          </p:nvCxnSpPr>
          <p:spPr>
            <a:xfrm rot="16320000" flipV="1">
              <a:off x="5025662" y="2652346"/>
              <a:ext cx="1861421" cy="61930"/>
            </a:xfrm>
            <a:prstGeom prst="line">
              <a:avLst/>
            </a:prstGeom>
            <a:ln w="19050"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Arrow Connector 24"/>
            <p:cNvCxnSpPr>
              <a:stCxn id="6" idx="0"/>
            </p:cNvCxnSpPr>
            <p:nvPr/>
          </p:nvCxnSpPr>
          <p:spPr>
            <a:xfrm rot="5400000" flipH="1" flipV="1">
              <a:off x="6273898" y="1782868"/>
              <a:ext cx="1757369" cy="2458835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aphicFrame>
          <p:nvGraphicFramePr>
            <p:cNvPr id="26" name="Object 25"/>
            <p:cNvGraphicFramePr>
              <a:graphicFrameLocks noChangeAspect="1"/>
            </p:cNvGraphicFramePr>
            <p:nvPr/>
          </p:nvGraphicFramePr>
          <p:xfrm>
            <a:off x="6251575" y="3017838"/>
            <a:ext cx="355600" cy="431800"/>
          </p:xfrm>
          <a:graphic>
            <a:graphicData uri="http://schemas.openxmlformats.org/presentationml/2006/ole">
              <p:oleObj spid="_x0000_s30728" name="Equation" r:id="rId10" imgW="355320" imgH="431640" progId="Equation.DSMT4">
                <p:embed/>
              </p:oleObj>
            </a:graphicData>
          </a:graphic>
        </p:graphicFrame>
      </p:grpSp>
      <p:graphicFrame>
        <p:nvGraphicFramePr>
          <p:cNvPr id="27" name="Object 26"/>
          <p:cNvGraphicFramePr>
            <a:graphicFrameLocks noChangeAspect="1"/>
          </p:cNvGraphicFramePr>
          <p:nvPr/>
        </p:nvGraphicFramePr>
        <p:xfrm>
          <a:off x="1387520" y="2734096"/>
          <a:ext cx="1955800" cy="482600"/>
        </p:xfrm>
        <a:graphic>
          <a:graphicData uri="http://schemas.openxmlformats.org/presentationml/2006/ole">
            <p:oleObj spid="_x0000_s30729" name="Equation" r:id="rId11" imgW="1955520" imgH="482400" progId="Equation.DSMT4">
              <p:embed/>
            </p:oleObj>
          </a:graphicData>
        </a:graphic>
      </p:graphicFrame>
      <p:graphicFrame>
        <p:nvGraphicFramePr>
          <p:cNvPr id="28" name="Object 27"/>
          <p:cNvGraphicFramePr>
            <a:graphicFrameLocks noChangeAspect="1"/>
          </p:cNvGraphicFramePr>
          <p:nvPr/>
        </p:nvGraphicFramePr>
        <p:xfrm>
          <a:off x="2511184" y="1825384"/>
          <a:ext cx="381000" cy="482600"/>
        </p:xfrm>
        <a:graphic>
          <a:graphicData uri="http://schemas.openxmlformats.org/presentationml/2006/ole">
            <p:oleObj spid="_x0000_s30730" name="Equation" r:id="rId12" imgW="380880" imgH="482400" progId="Equation.DSMT4">
              <p:embed/>
            </p:oleObj>
          </a:graphicData>
        </a:graphic>
      </p:graphicFrame>
      <p:graphicFrame>
        <p:nvGraphicFramePr>
          <p:cNvPr id="29" name="Object 28"/>
          <p:cNvGraphicFramePr>
            <a:graphicFrameLocks noChangeAspect="1"/>
          </p:cNvGraphicFramePr>
          <p:nvPr/>
        </p:nvGraphicFramePr>
        <p:xfrm>
          <a:off x="3278872" y="1839032"/>
          <a:ext cx="330200" cy="393700"/>
        </p:xfrm>
        <a:graphic>
          <a:graphicData uri="http://schemas.openxmlformats.org/presentationml/2006/ole">
            <p:oleObj spid="_x0000_s30731" name="Equation" r:id="rId13" imgW="330120" imgH="393480" progId="Equation.DSMT4">
              <p:embed/>
            </p:oleObj>
          </a:graphicData>
        </a:graphic>
      </p:graphicFrame>
      <p:graphicFrame>
        <p:nvGraphicFramePr>
          <p:cNvPr id="30" name="Object 29"/>
          <p:cNvGraphicFramePr>
            <a:graphicFrameLocks noChangeAspect="1"/>
          </p:cNvGraphicFramePr>
          <p:nvPr/>
        </p:nvGraphicFramePr>
        <p:xfrm>
          <a:off x="1938338" y="3341688"/>
          <a:ext cx="355600" cy="431800"/>
        </p:xfrm>
        <a:graphic>
          <a:graphicData uri="http://schemas.openxmlformats.org/presentationml/2006/ole">
            <p:oleObj spid="_x0000_s30732" name="Equation" r:id="rId14" imgW="355320" imgH="431640" progId="Equation.DSMT4">
              <p:embed/>
            </p:oleObj>
          </a:graphicData>
        </a:graphic>
      </p:graphicFrame>
      <p:graphicFrame>
        <p:nvGraphicFramePr>
          <p:cNvPr id="31" name="Object 30"/>
          <p:cNvGraphicFramePr>
            <a:graphicFrameLocks noChangeAspect="1"/>
          </p:cNvGraphicFramePr>
          <p:nvPr/>
        </p:nvGraphicFramePr>
        <p:xfrm>
          <a:off x="2677232" y="3286832"/>
          <a:ext cx="330200" cy="393700"/>
        </p:xfrm>
        <a:graphic>
          <a:graphicData uri="http://schemas.openxmlformats.org/presentationml/2006/ole">
            <p:oleObj spid="_x0000_s30733" name="Equation" r:id="rId15" imgW="330120" imgH="393480" progId="Equation.DSMT4">
              <p:embed/>
            </p:oleObj>
          </a:graphicData>
        </a:graphic>
      </p:graphicFrame>
      <p:graphicFrame>
        <p:nvGraphicFramePr>
          <p:cNvPr id="32" name="Object 31"/>
          <p:cNvGraphicFramePr>
            <a:graphicFrameLocks noChangeAspect="1"/>
          </p:cNvGraphicFramePr>
          <p:nvPr/>
        </p:nvGraphicFramePr>
        <p:xfrm>
          <a:off x="898525" y="3833813"/>
          <a:ext cx="2882900" cy="431800"/>
        </p:xfrm>
        <a:graphic>
          <a:graphicData uri="http://schemas.openxmlformats.org/presentationml/2006/ole">
            <p:oleObj spid="_x0000_s30734" name="Equation" r:id="rId16" imgW="2882880" imgH="431640" progId="Equation.DSMT4">
              <p:embed/>
            </p:oleObj>
          </a:graphicData>
        </a:graphic>
      </p:graphicFrame>
      <p:graphicFrame>
        <p:nvGraphicFramePr>
          <p:cNvPr id="33" name="Object 32"/>
          <p:cNvGraphicFramePr>
            <a:graphicFrameLocks noChangeAspect="1"/>
          </p:cNvGraphicFramePr>
          <p:nvPr/>
        </p:nvGraphicFramePr>
        <p:xfrm>
          <a:off x="2326944" y="4720984"/>
          <a:ext cx="609600" cy="482600"/>
        </p:xfrm>
        <a:graphic>
          <a:graphicData uri="http://schemas.openxmlformats.org/presentationml/2006/ole">
            <p:oleObj spid="_x0000_s30735" name="Equation" r:id="rId17" imgW="609480" imgH="482400" progId="Equation.DSMT4">
              <p:embed/>
            </p:oleObj>
          </a:graphicData>
        </a:graphic>
      </p:graphicFrame>
      <p:graphicFrame>
        <p:nvGraphicFramePr>
          <p:cNvPr id="34" name="Object 33"/>
          <p:cNvGraphicFramePr>
            <a:graphicFrameLocks noChangeAspect="1"/>
          </p:cNvGraphicFramePr>
          <p:nvPr/>
        </p:nvGraphicFramePr>
        <p:xfrm>
          <a:off x="3616260" y="4802080"/>
          <a:ext cx="495300" cy="393700"/>
        </p:xfrm>
        <a:graphic>
          <a:graphicData uri="http://schemas.openxmlformats.org/presentationml/2006/ole">
            <p:oleObj spid="_x0000_s30736" name="Equation" r:id="rId18" imgW="495000" imgH="393480" progId="Equation.DSMT4">
              <p:embed/>
            </p:oleObj>
          </a:graphicData>
        </a:graphic>
      </p:graphicFrame>
      <p:graphicFrame>
        <p:nvGraphicFramePr>
          <p:cNvPr id="35" name="Object 34"/>
          <p:cNvGraphicFramePr>
            <a:graphicFrameLocks noChangeAspect="1"/>
          </p:cNvGraphicFramePr>
          <p:nvPr/>
        </p:nvGraphicFramePr>
        <p:xfrm>
          <a:off x="1035050" y="6096000"/>
          <a:ext cx="2946400" cy="495300"/>
        </p:xfrm>
        <a:graphic>
          <a:graphicData uri="http://schemas.openxmlformats.org/presentationml/2006/ole">
            <p:oleObj spid="_x0000_s30737" name="Equation" r:id="rId19" imgW="2946240" imgH="49500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Maximum Speed on Banked Road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1371600"/>
            <a:ext cx="4343400" cy="5486400"/>
          </a:xfrm>
        </p:spPr>
        <p:txBody>
          <a:bodyPr>
            <a:normAutofit/>
          </a:bodyPr>
          <a:lstStyle/>
          <a:p>
            <a:r>
              <a:rPr lang="en-US" dirty="0" smtClean="0"/>
              <a:t>Here are the two forces acting on the car,          and       .</a:t>
            </a:r>
          </a:p>
          <a:p>
            <a:r>
              <a:rPr lang="en-US" dirty="0" smtClean="0"/>
              <a:t>Racing tires can have coefficient of friction </a:t>
            </a:r>
            <a:r>
              <a:rPr lang="el-GR" i="1" dirty="0" smtClean="0"/>
              <a:t>μ</a:t>
            </a:r>
            <a:r>
              <a:rPr lang="en-US" baseline="-25000" dirty="0" smtClean="0"/>
              <a:t>s</a:t>
            </a:r>
            <a:r>
              <a:rPr lang="en-US" dirty="0" smtClean="0"/>
              <a:t> close to 1,  so from </a:t>
            </a:r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           can be </a:t>
            </a:r>
            <a:r>
              <a:rPr lang="en-US" dirty="0" smtClean="0">
                <a:solidFill>
                  <a:srgbClr val="FFFF00"/>
                </a:solidFill>
              </a:rPr>
              <a:t>45°</a:t>
            </a:r>
            <a:r>
              <a:rPr lang="en-US" dirty="0" smtClean="0"/>
              <a:t>. </a:t>
            </a:r>
          </a:p>
          <a:p>
            <a:r>
              <a:rPr lang="en-US" dirty="0" smtClean="0"/>
              <a:t>Now                                     , so for </a:t>
            </a:r>
            <a:r>
              <a:rPr lang="en-US" i="1" dirty="0" smtClean="0"/>
              <a:t>banking angle </a:t>
            </a:r>
            <a:r>
              <a:rPr lang="en-US" dirty="0" smtClean="0"/>
              <a:t>45°,  </a:t>
            </a:r>
            <a:r>
              <a:rPr lang="en-US" i="1" dirty="0" smtClean="0"/>
              <a:t>and</a:t>
            </a:r>
            <a:r>
              <a:rPr lang="en-US" dirty="0" smtClean="0"/>
              <a:t> </a:t>
            </a:r>
            <a:r>
              <a:rPr lang="el-GR" i="1" dirty="0" smtClean="0"/>
              <a:t>μ</a:t>
            </a:r>
            <a:r>
              <a:rPr lang="en-US" baseline="-25000" dirty="0" smtClean="0"/>
              <a:t>s </a:t>
            </a:r>
            <a:r>
              <a:rPr lang="en-US" dirty="0" smtClean="0"/>
              <a:t>= 1, </a:t>
            </a:r>
            <a:r>
              <a:rPr lang="en-US" i="1" dirty="0" err="1" smtClean="0">
                <a:solidFill>
                  <a:srgbClr val="FFFF00"/>
                </a:solidFill>
              </a:rPr>
              <a:t>v</a:t>
            </a:r>
            <a:r>
              <a:rPr lang="en-US" baseline="-25000" dirty="0" err="1" smtClean="0">
                <a:solidFill>
                  <a:srgbClr val="FFFF00"/>
                </a:solidFill>
              </a:rPr>
              <a:t>max</a:t>
            </a:r>
            <a:r>
              <a:rPr lang="en-US" dirty="0" smtClean="0">
                <a:solidFill>
                  <a:srgbClr val="FFFF00"/>
                </a:solidFill>
              </a:rPr>
              <a:t> is infinite! </a:t>
            </a:r>
            <a:r>
              <a:rPr lang="en-US" dirty="0" smtClean="0"/>
              <a:t>      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371600"/>
            <a:ext cx="4038600" cy="4525963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A</a:t>
            </a:r>
            <a:endParaRPr lang="en-US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 rot="1065859">
            <a:off x="5432146" y="3887336"/>
            <a:ext cx="935539" cy="15240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 rot="6465859" flipV="1">
            <a:off x="5740591" y="3713596"/>
            <a:ext cx="152400" cy="85049"/>
          </a:xfrm>
          <a:prstGeom prst="rect">
            <a:avLst/>
          </a:prstGeom>
          <a:solidFill>
            <a:srgbClr val="05080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 rot="6465859" flipV="1">
            <a:off x="6015296" y="3784090"/>
            <a:ext cx="152400" cy="85049"/>
          </a:xfrm>
          <a:prstGeom prst="rect">
            <a:avLst/>
          </a:prstGeom>
          <a:solidFill>
            <a:srgbClr val="05080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 rot="1065859">
            <a:off x="5727134" y="3610388"/>
            <a:ext cx="510294" cy="152400"/>
          </a:xfrm>
          <a:prstGeom prst="rect">
            <a:avLst/>
          </a:prstGeom>
          <a:solidFill>
            <a:srgbClr val="FF0000"/>
          </a:solidFill>
          <a:ln>
            <a:solidFill>
              <a:srgbClr val="05080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Arrow Connector 9"/>
          <p:cNvCxnSpPr/>
          <p:nvPr/>
        </p:nvCxnSpPr>
        <p:spPr>
          <a:xfrm rot="5400000">
            <a:off x="4921462" y="4745123"/>
            <a:ext cx="2024418" cy="1772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2" name="Object 11"/>
          <p:cNvGraphicFramePr>
            <a:graphicFrameLocks noChangeAspect="1"/>
          </p:cNvGraphicFramePr>
          <p:nvPr/>
        </p:nvGraphicFramePr>
        <p:xfrm>
          <a:off x="6010746" y="4648200"/>
          <a:ext cx="552819" cy="393700"/>
        </p:xfrm>
        <a:graphic>
          <a:graphicData uri="http://schemas.openxmlformats.org/presentationml/2006/ole">
            <p:oleObj spid="_x0000_s31746" name="Equation" r:id="rId4" imgW="495000" imgH="393480" progId="Equation.DSMT4">
              <p:embed/>
            </p:oleObj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/>
        </p:nvGraphicFramePr>
        <p:xfrm>
          <a:off x="7698427" y="2599904"/>
          <a:ext cx="679450" cy="482600"/>
        </p:xfrm>
        <a:graphic>
          <a:graphicData uri="http://schemas.openxmlformats.org/presentationml/2006/ole">
            <p:oleObj spid="_x0000_s31747" name="Equation" r:id="rId5" imgW="609480" imgH="482400" progId="Equation.DSMT4">
              <p:embed/>
            </p:oleObj>
          </a:graphicData>
        </a:graphic>
      </p:graphicFrame>
      <p:cxnSp>
        <p:nvCxnSpPr>
          <p:cNvPr id="14" name="Straight Connector 13"/>
          <p:cNvCxnSpPr/>
          <p:nvPr/>
        </p:nvCxnSpPr>
        <p:spPr>
          <a:xfrm>
            <a:off x="4572000" y="4191000"/>
            <a:ext cx="289166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5" name="Object 14"/>
          <p:cNvGraphicFramePr>
            <a:graphicFrameLocks noChangeAspect="1"/>
          </p:cNvGraphicFramePr>
          <p:nvPr/>
        </p:nvGraphicFramePr>
        <p:xfrm>
          <a:off x="5167343" y="3886200"/>
          <a:ext cx="255147" cy="317500"/>
        </p:xfrm>
        <a:graphic>
          <a:graphicData uri="http://schemas.openxmlformats.org/presentationml/2006/ole">
            <p:oleObj spid="_x0000_s31748" name="Equation" r:id="rId6" imgW="228600" imgH="317160" progId="Equation.DSMT4">
              <p:embed/>
            </p:oleObj>
          </a:graphicData>
        </a:graphic>
      </p:graphicFrame>
      <p:cxnSp>
        <p:nvCxnSpPr>
          <p:cNvPr id="19" name="Straight Connector 18"/>
          <p:cNvCxnSpPr/>
          <p:nvPr/>
        </p:nvCxnSpPr>
        <p:spPr>
          <a:xfrm rot="16320000" flipV="1">
            <a:off x="5025662" y="2652346"/>
            <a:ext cx="1861421" cy="61930"/>
          </a:xfrm>
          <a:prstGeom prst="line">
            <a:avLst/>
          </a:prstGeom>
          <a:ln w="1905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stCxn id="6" idx="0"/>
          </p:cNvCxnSpPr>
          <p:nvPr/>
        </p:nvCxnSpPr>
        <p:spPr>
          <a:xfrm rot="5400000" flipH="1" flipV="1">
            <a:off x="6273898" y="1782868"/>
            <a:ext cx="1757369" cy="2458835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6" name="Object 25"/>
          <p:cNvGraphicFramePr>
            <a:graphicFrameLocks noChangeAspect="1"/>
          </p:cNvGraphicFramePr>
          <p:nvPr/>
        </p:nvGraphicFramePr>
        <p:xfrm>
          <a:off x="5991225" y="2813050"/>
          <a:ext cx="876300" cy="431800"/>
        </p:xfrm>
        <a:graphic>
          <a:graphicData uri="http://schemas.openxmlformats.org/presentationml/2006/ole">
            <p:oleObj spid="_x0000_s31752" name="Equation" r:id="rId7" imgW="876240" imgH="431640" progId="Equation.DSMT4">
              <p:embed/>
            </p:oleObj>
          </a:graphicData>
        </a:graphic>
      </p:graphicFrame>
      <p:graphicFrame>
        <p:nvGraphicFramePr>
          <p:cNvPr id="30" name="Object 29"/>
          <p:cNvGraphicFramePr>
            <a:graphicFrameLocks noChangeAspect="1"/>
          </p:cNvGraphicFramePr>
          <p:nvPr/>
        </p:nvGraphicFramePr>
        <p:xfrm>
          <a:off x="784225" y="4702175"/>
          <a:ext cx="355600" cy="431800"/>
        </p:xfrm>
        <a:graphic>
          <a:graphicData uri="http://schemas.openxmlformats.org/presentationml/2006/ole">
            <p:oleObj spid="_x0000_s31756" name="Equation" r:id="rId8" imgW="355320" imgH="431640" progId="Equation.DSMT4">
              <p:embed/>
            </p:oleObj>
          </a:graphicData>
        </a:graphic>
      </p:graphicFrame>
      <p:graphicFrame>
        <p:nvGraphicFramePr>
          <p:cNvPr id="32" name="Object 31"/>
          <p:cNvGraphicFramePr>
            <a:graphicFrameLocks noChangeAspect="1"/>
          </p:cNvGraphicFramePr>
          <p:nvPr/>
        </p:nvGraphicFramePr>
        <p:xfrm>
          <a:off x="717550" y="4141788"/>
          <a:ext cx="2908300" cy="431800"/>
        </p:xfrm>
        <a:graphic>
          <a:graphicData uri="http://schemas.openxmlformats.org/presentationml/2006/ole">
            <p:oleObj spid="_x0000_s31758" name="Equation" r:id="rId9" imgW="2908080" imgH="431640" progId="Equation.DSMT4">
              <p:embed/>
            </p:oleObj>
          </a:graphicData>
        </a:graphic>
      </p:graphicFrame>
      <p:graphicFrame>
        <p:nvGraphicFramePr>
          <p:cNvPr id="33" name="Object 32"/>
          <p:cNvGraphicFramePr>
            <a:graphicFrameLocks noChangeAspect="1"/>
          </p:cNvGraphicFramePr>
          <p:nvPr/>
        </p:nvGraphicFramePr>
        <p:xfrm>
          <a:off x="3200400" y="1828800"/>
          <a:ext cx="609600" cy="482600"/>
        </p:xfrm>
        <a:graphic>
          <a:graphicData uri="http://schemas.openxmlformats.org/presentationml/2006/ole">
            <p:oleObj spid="_x0000_s31759" name="Equation" r:id="rId10" imgW="609480" imgH="482400" progId="Equation.DSMT4">
              <p:embed/>
            </p:oleObj>
          </a:graphicData>
        </a:graphic>
      </p:graphicFrame>
      <p:graphicFrame>
        <p:nvGraphicFramePr>
          <p:cNvPr id="34" name="Object 33"/>
          <p:cNvGraphicFramePr>
            <a:graphicFrameLocks noChangeAspect="1"/>
          </p:cNvGraphicFramePr>
          <p:nvPr/>
        </p:nvGraphicFramePr>
        <p:xfrm>
          <a:off x="1260144" y="2326944"/>
          <a:ext cx="495300" cy="393700"/>
        </p:xfrm>
        <a:graphic>
          <a:graphicData uri="http://schemas.openxmlformats.org/presentationml/2006/ole">
            <p:oleObj spid="_x0000_s31760" name="Equation" r:id="rId11" imgW="495000" imgH="393480" progId="Equation.DSMT4">
              <p:embed/>
            </p:oleObj>
          </a:graphicData>
        </a:graphic>
      </p:graphicFrame>
      <p:graphicFrame>
        <p:nvGraphicFramePr>
          <p:cNvPr id="35" name="Object 34"/>
          <p:cNvGraphicFramePr>
            <a:graphicFrameLocks noChangeAspect="1"/>
          </p:cNvGraphicFramePr>
          <p:nvPr/>
        </p:nvGraphicFramePr>
        <p:xfrm>
          <a:off x="1416050" y="5181600"/>
          <a:ext cx="2946400" cy="495300"/>
        </p:xfrm>
        <a:graphic>
          <a:graphicData uri="http://schemas.openxmlformats.org/presentationml/2006/ole">
            <p:oleObj spid="_x0000_s31761" name="Equation" r:id="rId12" imgW="2946240" imgH="495000" progId="Equation.DSMT4">
              <p:embed/>
            </p:oleObj>
          </a:graphicData>
        </a:graphic>
      </p:graphicFrame>
      <p:sp>
        <p:nvSpPr>
          <p:cNvPr id="36" name="TextBox 35"/>
          <p:cNvSpPr txBox="1"/>
          <p:nvPr/>
        </p:nvSpPr>
        <p:spPr>
          <a:xfrm>
            <a:off x="4397992" y="5974312"/>
            <a:ext cx="4572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(Of course, as </a:t>
            </a:r>
            <a:r>
              <a:rPr lang="en-US" i="1" dirty="0" smtClean="0">
                <a:solidFill>
                  <a:srgbClr val="FF0000"/>
                </a:solidFill>
              </a:rPr>
              <a:t>v</a:t>
            </a:r>
            <a:r>
              <a:rPr lang="en-US" dirty="0" smtClean="0">
                <a:solidFill>
                  <a:srgbClr val="FF0000"/>
                </a:solidFill>
              </a:rPr>
              <a:t> becomes </a:t>
            </a:r>
            <a:r>
              <a:rPr lang="en-US" i="1" dirty="0" smtClean="0">
                <a:solidFill>
                  <a:srgbClr val="FF0000"/>
                </a:solidFill>
              </a:rPr>
              <a:t>very </a:t>
            </a:r>
            <a:r>
              <a:rPr lang="en-US" dirty="0" smtClean="0">
                <a:solidFill>
                  <a:srgbClr val="FF0000"/>
                </a:solidFill>
              </a:rPr>
              <a:t>large, so does the centripetal force </a:t>
            </a:r>
            <a:r>
              <a:rPr lang="en-US" b="1" dirty="0" smtClean="0">
                <a:solidFill>
                  <a:srgbClr val="FF0000"/>
                </a:solidFill>
              </a:rPr>
              <a:t>and therefore the normal force</a:t>
            </a:r>
            <a:r>
              <a:rPr lang="en-US" dirty="0" smtClean="0">
                <a:solidFill>
                  <a:srgbClr val="FF0000"/>
                </a:solidFill>
              </a:rPr>
              <a:t>—something will give!)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1425">
      <a:dk1>
        <a:srgbClr val="FFFFFF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FFFF0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1968</TotalTime>
  <Words>729</Words>
  <Application>Microsoft Office PowerPoint</Application>
  <PresentationFormat>On-screen Show (4:3)</PresentationFormat>
  <Paragraphs>104</Paragraphs>
  <Slides>16</Slides>
  <Notes>16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8" baseType="lpstr">
      <vt:lpstr>Office Theme</vt:lpstr>
      <vt:lpstr>Equation</vt:lpstr>
      <vt:lpstr>More Circular Motion</vt:lpstr>
      <vt:lpstr>The Conical Pendulum</vt:lpstr>
      <vt:lpstr>  for the Conical Pendulum</vt:lpstr>
      <vt:lpstr>Conical Pendulum as Control</vt:lpstr>
      <vt:lpstr>Car on Flat Circular Road</vt:lpstr>
      <vt:lpstr>Total Road Force on Car</vt:lpstr>
      <vt:lpstr>Banked Road: Sheet of Ice</vt:lpstr>
      <vt:lpstr>Maximum Speed on Banked Road</vt:lpstr>
      <vt:lpstr>Maximum Speed on Banked Road</vt:lpstr>
      <vt:lpstr>     Clicker Question  What is the direction of the acceleration of a pendulum at the furthest point of its swing?</vt:lpstr>
      <vt:lpstr>     Clicker Question  What is the direction of the acceleration of a pendulum at the furthest point of its swing?</vt:lpstr>
      <vt:lpstr>       Clicker Question What is the direction of acceleration of a pendulum at the midpoint of its swing?</vt:lpstr>
      <vt:lpstr>       Clicker Question What is the direction of acceleration of a pendulum at the midpoint of its swing?</vt:lpstr>
      <vt:lpstr>       Clicker Question What is the direction of acceleration of a pendulum halfway down from the furthest point towards the midpoint of its swing?</vt:lpstr>
      <vt:lpstr>Nonuniform Circular Motion</vt:lpstr>
      <vt:lpstr>Drag Forces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More Circular Motion</dc:title>
  <dc:creator>Michael</dc:creator>
  <cp:lastModifiedBy>Michael Fowler</cp:lastModifiedBy>
  <cp:revision>34</cp:revision>
  <dcterms:created xsi:type="dcterms:W3CDTF">2010-02-06T20:42:08Z</dcterms:created>
  <dcterms:modified xsi:type="dcterms:W3CDTF">2010-06-17T19:29:09Z</dcterms:modified>
</cp:coreProperties>
</file>