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notesSlides/notesSlide286.xml" ContentType="application/vnd.openxmlformats-officedocument.presentationml.notesSlide+xml"/>
  <Override PartName="/ppt/notesSlides/notesSlide302.xml" ContentType="application/vnd.openxmlformats-officedocument.presentationml.notesSlide+xml"/>
  <Override PartName="/ppt/slides/slide218.xml" ContentType="application/vnd.openxmlformats-officedocument.presentationml.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403.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242.xml" ContentType="application/vnd.openxmlformats-officedocument.presentationml.notesSlide+xml"/>
  <Override PartName="/ppt/notesSlides/notesSlide387.xml" ContentType="application/vnd.openxmlformats-officedocument.presentationml.notesSlide+xml"/>
  <Override PartName="/ppt/slides/slide319.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notesSlides/notesSlide318.xml" ContentType="application/vnd.openxmlformats-officedocument.presentationml.notes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notesSlides/notesSlide343.xml" ContentType="application/vnd.openxmlformats-officedocument.presentationml.notesSlide+xml"/>
  <Override PartName="/ppt/slides/slide259.xml" ContentType="application/vnd.openxmlformats-officedocument.presentationml.slide+xml"/>
  <Override PartName="/ppt/notesSlides/notesSlide182.xml" ContentType="application/vnd.openxmlformats-officedocument.presentationml.notesSlide+xml"/>
  <Override PartName="/ppt/notesSlides/notesSlide419.xml" ContentType="application/vnd.openxmlformats-officedocument.presentationml.notes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Default Extension="png" ContentType="image/png"/>
  <Override PartName="/ppt/notesSlides/notesSlide258.xml" ContentType="application/vnd.openxmlformats-officedocument.presentationml.notesSlide+xml"/>
  <Override PartName="/ppt/slides/slide284.xml" ContentType="application/vnd.openxmlformats-officedocument.presentationml.slid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91.xml" ContentType="application/vnd.openxmlformats-officedocument.presentationml.slide+xml"/>
  <Override PartName="/ppt/slides/slide215.xml" ContentType="application/vnd.openxmlformats-officedocument.presentationml.slide+xml"/>
  <Override PartName="/ppt/notesSlides/notesSlide283.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359.xml" ContentType="application/vnd.openxmlformats-officedocument.presentationml.notesSlide+xml"/>
  <Override PartName="/ppt/slides/slide240.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198.xml" ContentType="application/vnd.openxmlformats-officedocument.presentationml.notesSlide+xml"/>
  <Override PartName="/ppt/notesSlides/notesSlide384.xml" ContentType="application/vnd.openxmlformats-officedocument.presentationml.notesSlide+xml"/>
  <Override PartName="/ppt/notesSlides/notesSlide400.xml" ContentType="application/vnd.openxmlformats-officedocument.presentationml.notesSlide+xml"/>
  <Override PartName="/ppt/slides/slide316.xml" ContentType="application/vnd.openxmlformats-officedocument.presentationml.slide+xml"/>
  <Override PartName="/ppt/notesSlides/notesSlide129.xml" ContentType="application/vnd.openxmlformats-officedocument.presentationml.notesSlide+xml"/>
  <Override PartName="/ppt/slides/slide155.xml" ContentType="application/vnd.openxmlformats-officedocument.presentationml.slide+xml"/>
  <Override PartName="/ppt/notesSlides/notesSlide315.xml" ContentType="application/vnd.openxmlformats-officedocument.presentationml.notes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54.xml" ContentType="application/vnd.openxmlformats-officedocument.presentationml.notesSlide+xml"/>
  <Override PartName="/ppt/notesSlides/notesSlide299.xml" ContentType="application/vnd.openxmlformats-officedocument.presentationml.notesSlide+xml"/>
  <Override PartName="/ppt/notesSlides/notesSlide340.xml" ContentType="application/vnd.openxmlformats-officedocument.presentationml.notesSlide+xml"/>
  <Override PartName="/ppt/slides/slide38.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416.xml" ContentType="application/vnd.openxmlformats-officedocument.presentationml.notesSlide+xml"/>
  <Override PartName="/ppt/slides/slide63.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55.xml" ContentType="application/vnd.openxmlformats-officedocument.presentationml.notes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80.xml" ContentType="application/vnd.openxmlformats-officedocument.presentationml.notesSlide+xml"/>
  <Override PartName="/ppt/slides/slide196.xml" ContentType="application/vnd.openxmlformats-officedocument.presentationml.slide+xml"/>
  <Override PartName="/ppt/slides/slide212.xml" ContentType="application/vnd.openxmlformats-officedocument.presentationml.slide+xml"/>
  <Override PartName="/ppt/notesSlides/notesSlide356.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334.xml" ContentType="application/vnd.openxmlformats-officedocument.presentationml.notesSlide+xml"/>
  <Override PartName="/ppt/notesSlides/notesSlide381.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notesSlides/notesSlide312.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notesSlides/notesSlide296.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notesSlides/notesSlide274.xml" ContentType="application/vnd.openxmlformats-officedocument.presentationml.notesSlide+xml"/>
  <Override PartName="/ppt/notesSlides/notesSlide413.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notesSlides/notesSlide397.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328.xml" ContentType="application/vnd.openxmlformats-officedocument.presentationml.notesSlide+xml"/>
  <Override PartName="/ppt/notesSlides/notesSlide375.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notesSlides/notesSlide306.xml" ContentType="application/vnd.openxmlformats-officedocument.presentationml.notesSlide+xml"/>
  <Override PartName="/ppt/notesSlides/notesSlide353.xml" ContentType="application/vnd.openxmlformats-officedocument.presentationml.notes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notesSlides/notesSlide331.xml" ContentType="application/vnd.openxmlformats-officedocument.presentationml.notesSlide+xml"/>
  <Override PartName="/ppt/notesSlides/notesSlide42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notesSlides/notesSlide407.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notesSlides/notesSlide293.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432.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notesSlides/notesSlide224.xml" ContentType="application/vnd.openxmlformats-officedocument.presentationml.notesSlide+xml"/>
  <Override PartName="/ppt/notesSlides/notesSlide271.xml" ContentType="application/vnd.openxmlformats-officedocument.presentationml.notesSlide+xml"/>
  <Override PartName="/ppt/notesSlides/notesSlide369.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347.xml" ContentType="application/vnd.openxmlformats-officedocument.presentationml.notesSlide+xml"/>
  <Override PartName="/ppt/notesSlides/notesSlide394.xml" ContentType="application/vnd.openxmlformats-officedocument.presentationml.notesSlide+xml"/>
  <Override PartName="/ppt/notesSlides/notesSlide41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notesSlides/notesSlide325.xml" ContentType="application/vnd.openxmlformats-officedocument.presentationml.notesSlide+xml"/>
  <Override PartName="/ppt/notesSlides/notesSlide372.xml" ContentType="application/vnd.openxmlformats-officedocument.presentationml.notes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notesSlides/notesSlide303.xml" ContentType="application/vnd.openxmlformats-officedocument.presentationml.notesSlide+xml"/>
  <Override PartName="/ppt/notesSlides/notesSlide350.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Default Extension="bin" ContentType="application/vnd.openxmlformats-officedocument.oleObject"/>
  <Override PartName="/ppt/notesSlides/notesSlide142.xml" ContentType="application/vnd.openxmlformats-officedocument.presentationml.notesSlide+xml"/>
  <Override PartName="/ppt/notesSlides/notesSlide287.xml" ContentType="application/vnd.openxmlformats-officedocument.presentationml.notesSlide+xml"/>
  <Override PartName="/ppt/notesSlides/notesSlide426.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notesSlides/notesSlide404.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notesSlides/notesSlide243.xml" ContentType="application/vnd.openxmlformats-officedocument.presentationml.notesSlide+xml"/>
  <Override PartName="/ppt/notesSlides/notesSlide290.xml" ContentType="application/vnd.openxmlformats-officedocument.presentationml.notesSlide+xml"/>
  <Override PartName="/ppt/notesSlides/notesSlide388.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notesSlides/notesSlide319.xml" ContentType="application/vnd.openxmlformats-officedocument.presentationml.notesSlide+xml"/>
  <Override PartName="/ppt/notesSlides/notesSlide366.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notesSlides/notesSlide344.xml" ContentType="application/vnd.openxmlformats-officedocument.presentationml.notesSlide+xml"/>
  <Override PartName="/ppt/notesSlides/notesSlide391.xml" ContentType="application/vnd.openxmlformats-officedocument.presentationml.notesSlide+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notesSlides/notesSlide322.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notesSlides/notesSlide284.xml" ContentType="application/vnd.openxmlformats-officedocument.presentationml.notesSlide+xml"/>
  <Override PartName="/ppt/notesSlides/notesSlide300.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42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notesSlides/notesSlide401.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notesSlides/notesSlide338.xml" ContentType="application/vnd.openxmlformats-officedocument.presentationml.notesSlide+xml"/>
  <Override PartName="/ppt/notesSlides/notesSlide385.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notesSlides/notesSlide316.xml" ContentType="application/vnd.openxmlformats-officedocument.presentationml.notesSlide+xml"/>
  <Override PartName="/ppt/notesSlides/notesSlide363.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341.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78.xml" ContentType="application/vnd.openxmlformats-officedocument.presentationml.notesSlide+xml"/>
  <Override PartName="/ppt/notesSlides/notesSlide417.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notesSlides/notesSlide379.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notesSlides/notesSlide281.xml" ContentType="application/vnd.openxmlformats-officedocument.presentationml.notesSlide+xml"/>
  <Override PartName="/ppt/notesSlides/notesSlide420.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notesSlides/notesSlide357.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335.xml" ContentType="application/vnd.openxmlformats-officedocument.presentationml.notesSlide+xml"/>
  <Override PartName="/ppt/notesSlides/notesSlide382.xml" ContentType="application/vnd.openxmlformats-officedocument.presentationml.notesSlide+xml"/>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notesSlides/notesSlide313.xml" ContentType="application/vnd.openxmlformats-officedocument.presentationml.notesSlide+xml"/>
  <Override PartName="/ppt/notesSlides/notesSlide360.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notesSlides/notesSlide297.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notesSlides/notesSlide275.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notesSlides/notesSlide398.xml" ContentType="application/vnd.openxmlformats-officedocument.presentationml.notesSlide+xml"/>
  <Override PartName="/ppt/notesSlides/notesSlide41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notesSlides/notesSlide329.xml" ContentType="application/vnd.openxmlformats-officedocument.presentationml.notesSlide+xml"/>
  <Override PartName="/ppt/notesSlides/notesSlide376.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notesSlides/notesSlide307.xml" ContentType="application/vnd.openxmlformats-officedocument.presentationml.notesSlide+xml"/>
  <Override PartName="/ppt/notesSlides/notesSlide354.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notesSlides/notesSlide269.xml" ContentType="application/vnd.openxmlformats-officedocument.presentationml.notesSlide+xml"/>
  <Override PartName="/ppt/notesSlides/notesSlide332.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notesSlides/notesSlide310.xml" ContentType="application/vnd.openxmlformats-officedocument.presentationml.notesSlide+xml"/>
  <Override PartName="/ppt/notesSlides/notesSlide408.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notesSlides/notesSlide294.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notesSlides/notesSlide272.xml" ContentType="application/vnd.openxmlformats-officedocument.presentationml.notesSlide+xml"/>
  <Override PartName="/ppt/notesSlides/notesSlide41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notesSlides/notesSlide348.xml" ContentType="application/vnd.openxmlformats-officedocument.presentationml.notesSlide+xml"/>
  <Override PartName="/ppt/notesSlides/notesSlide395.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326.xml" ContentType="application/vnd.openxmlformats-officedocument.presentationml.notesSlide+xml"/>
  <Override PartName="/ppt/notesSlides/notesSlide373.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notesSlides/notesSlide288.xml" ContentType="application/vnd.openxmlformats-officedocument.presentationml.notesSlide+xml"/>
  <Override PartName="/ppt/notesSlides/notesSlide304.xml" ContentType="application/vnd.openxmlformats-officedocument.presentationml.notesSlide+xml"/>
  <Override PartName="/ppt/notesSlides/notesSlide351.xml" ContentType="application/vnd.openxmlformats-officedocument.presentationml.notes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notesSlides/notesSlide42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notesSlides/notesSlide405.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244.xml" ContentType="application/vnd.openxmlformats-officedocument.presentationml.notesSlide+xml"/>
  <Override PartName="/ppt/notesSlides/notesSlide291.xml" ContentType="application/vnd.openxmlformats-officedocument.presentationml.notesSlide+xml"/>
  <Override PartName="/ppt/notesSlides/notesSlide389.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notesSlides/notesSlide43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notesSlides/notesSlide367.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345.xml" ContentType="application/vnd.openxmlformats-officedocument.presentationml.notesSlide+xml"/>
  <Override PartName="/ppt/notesSlides/notesSlide392.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notesSlides/notesSlide323.xml" ContentType="application/vnd.openxmlformats-officedocument.presentationml.notesSlide+xml"/>
  <Override PartName="/ppt/notesSlides/notesSlide370.xml" ContentType="application/vnd.openxmlformats-officedocument.presentationml.notes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notesSlides/notesSlide30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notesSlides/notesSlide285.xml" ContentType="application/vnd.openxmlformats-officedocument.presentationml.notesSlide+xml"/>
  <Override PartName="/ppt/notesSlides/notesSlide424.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notesSlides/notesSlide339.xml" ContentType="application/vnd.openxmlformats-officedocument.presentationml.notesSlide+xml"/>
  <Override PartName="/ppt/notesSlides/notesSlide386.xml" ContentType="application/vnd.openxmlformats-officedocument.presentationml.notesSlide+xml"/>
  <Override PartName="/ppt/notesSlides/notesSlide40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317.xml" ContentType="application/vnd.openxmlformats-officedocument.presentationml.notesSlide+xml"/>
  <Override PartName="/ppt/notesSlides/notesSlide364.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notesSlides/notesSlide279.xml" ContentType="application/vnd.openxmlformats-officedocument.presentationml.notesSlide+xml"/>
  <Override PartName="/ppt/notesSlides/notesSlide342.xml" ContentType="application/vnd.openxmlformats-officedocument.presentationml.notes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notesSlides/notesSlide320.xml" ContentType="application/vnd.openxmlformats-officedocument.presentationml.notesSlide+xml"/>
  <Override PartName="/ppt/notesSlides/notesSlide41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notesSlides/notesSlide282.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358.xml" ContentType="application/vnd.openxmlformats-officedocument.presentationml.notesSlide+xml"/>
  <Override PartName="/ppt/notesSlides/notesSlide42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336.xml" ContentType="application/vnd.openxmlformats-officedocument.presentationml.notesSlide+xml"/>
  <Override PartName="/ppt/notesSlides/notesSlide383.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notesSlides/notesSlide314.xml" ContentType="application/vnd.openxmlformats-officedocument.presentationml.notesSlide+xml"/>
  <Override PartName="/ppt/notesSlides/notesSlide361.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notesSlides/notesSlide298.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notesSlides/notesSlide276.xml" ContentType="application/vnd.openxmlformats-officedocument.presentationml.notesSlide+xml"/>
  <Override PartName="/ppt/notesSlides/notesSlide415.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notesSlides/notesSlide399.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377.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Default Extension="vml" ContentType="application/vnd.openxmlformats-officedocument.vmlDrawing"/>
  <Override PartName="/ppt/notesSlides/notesSlide210.xml" ContentType="application/vnd.openxmlformats-officedocument.presentationml.notesSlide+xml"/>
  <Override PartName="/ppt/notesSlides/notesSlide308.xml" ContentType="application/vnd.openxmlformats-officedocument.presentationml.notesSlide+xml"/>
  <Override PartName="/ppt/notesSlides/notesSlide355.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notesSlides/notesSlide333.xml" ContentType="application/vnd.openxmlformats-officedocument.presentationml.notesSlide+xml"/>
  <Override PartName="/ppt/notesSlides/notesSlide380.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248.xml" ContentType="application/vnd.openxmlformats-officedocument.presentationml.notesSlide+xml"/>
  <Override PartName="/ppt/notesSlides/notesSlide311.xml" ContentType="application/vnd.openxmlformats-officedocument.presentationml.notesSlide+xml"/>
  <Override PartName="/ppt/notesSlides/notesSlide40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95.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notesSlides/notesSlide226.xml" ContentType="application/vnd.openxmlformats-officedocument.presentationml.notesSlide+xml"/>
  <Override PartName="/ppt/notesSlides/notesSlide273.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349.xml" ContentType="application/vnd.openxmlformats-officedocument.presentationml.notesSlide+xml"/>
  <Override PartName="/ppt/notesSlides/notesSlide396.xml" ContentType="application/vnd.openxmlformats-officedocument.presentationml.notesSlide+xml"/>
  <Override PartName="/ppt/notesSlides/notesSlide41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notesSlides/notesSlide327.xml" ContentType="application/vnd.openxmlformats-officedocument.presentationml.notesSlide+xml"/>
  <Override PartName="/ppt/notesSlides/notesSlide374.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notesSlides/notesSlide305.xml" ContentType="application/vnd.openxmlformats-officedocument.presentationml.notesSlide+xml"/>
  <Override PartName="/ppt/notesSlides/notesSlide352.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notesSlides/notesSlide289.xml" ContentType="application/vnd.openxmlformats-officedocument.presentationml.notesSlide+xml"/>
  <Override PartName="/ppt/notesSlides/notesSlide428.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notesSlides/notesSlide330.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notesSlides/notesSlide406.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Override PartName="/ppt/notesSlides/notesSlide100.xml" ContentType="application/vnd.openxmlformats-officedocument.presentationml.notesSlide+xml"/>
  <Default Extension="jpeg" ContentType="image/jpeg"/>
  <Override PartName="/ppt/notesSlides/notesSlide245.xml" ContentType="application/vnd.openxmlformats-officedocument.presentationml.notesSlide+xml"/>
  <Override PartName="/ppt/notesSlides/notesSlide292.xml" ContentType="application/vnd.openxmlformats-officedocument.presentationml.notesSlide+xml"/>
  <Override PartName="/ppt/notesSlides/notesSlide431.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70.xml" ContentType="application/vnd.openxmlformats-officedocument.presentationml.notesSlide+xml"/>
  <Override PartName="/ppt/notesSlides/notesSlide368.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notesSlides/notesSlide201.xml" ContentType="application/vnd.openxmlformats-officedocument.presentationml.notesSlide+xml"/>
  <Override PartName="/ppt/notesSlides/notesSlide346.xml" ContentType="application/vnd.openxmlformats-officedocument.presentationml.notesSlide+xml"/>
  <Override PartName="/ppt/notesSlides/notesSlide393.xml" ContentType="application/vnd.openxmlformats-officedocument.presentationml.notesSlide+xml"/>
  <Override PartName="/ppt/slides/slide117.xml" ContentType="application/vnd.openxmlformats-officedocument.presentationml.slide+xml"/>
  <Override PartName="/ppt/slides/slide164.xml" ContentType="application/vnd.openxmlformats-officedocument.presentationml.slide+xml"/>
  <Override PartName="/ppt/notesSlides/notesSlide138.xml" ContentType="application/vnd.openxmlformats-officedocument.presentationml.notesSlide+xml"/>
  <Override PartName="/ppt/notesSlides/notesSlide185.xml" ContentType="application/vnd.openxmlformats-officedocument.presentationml.notesSlide+xml"/>
  <Override PartName="/ppt/notesSlides/notesSlide324.xml" ContentType="application/vnd.openxmlformats-officedocument.presentationml.notesSlide+xml"/>
  <Override PartName="/ppt/notesSlides/notesSlide371.xml" ContentType="application/vnd.openxmlformats-officedocument.presentationml.notes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425.xml" ContentType="application/vnd.openxmlformats-officedocument.presentationml.notesSlide+xml"/>
  <Override PartName="/ppt/slides/slide72.xml" ContentType="application/vnd.openxmlformats-officedocument.presentationml.slide+xml"/>
  <Override PartName="/ppt/notesSlides/notesSlide264.xml" ContentType="application/vnd.openxmlformats-officedocument.presentationml.notesSlide+xml"/>
  <Override PartName="/ppt/slides/slide290.xml" ContentType="application/vnd.openxmlformats-officedocument.presentationml.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66.xml" ContentType="application/vnd.openxmlformats-officedocument.presentationml.slide+xml"/>
  <Override PartName="/ppt/notesSlides/notesSlide179.xml" ContentType="application/vnd.openxmlformats-officedocument.presentationml.notesSlide+xml"/>
  <Override PartName="/ppt/slides/slide391.xml" ContentType="application/vnd.openxmlformats-officedocument.presentationml.slide+xml"/>
  <Override PartName="/ppt/notesSlides/notesSlide220.xml" ContentType="application/vnd.openxmlformats-officedocument.presentationml.notesSlide+xml"/>
  <Override PartName="/ppt/notesSlides/notesSlide365.xml" ContentType="application/vnd.openxmlformats-officedocument.presentationml.notesSlide+xml"/>
  <Override PartName="/ppt/slides/slide136.xml" ContentType="application/vnd.openxmlformats-officedocument.presentationml.slide+xml"/>
  <Override PartName="/ppt/notesSlides/notesSlide390.xml" ContentType="application/vnd.openxmlformats-officedocument.presentationml.notesSlide+xml"/>
  <Override PartName="/ppt/slides/slide88.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161.xml" ContentType="application/vnd.openxmlformats-officedocument.presentationml.slide+xml"/>
  <Override PartName="/ppt/notesSlides/notesSlide79.xml" ContentType="application/vnd.openxmlformats-officedocument.presentationml.notesSlide+xml"/>
  <Override PartName="/ppt/notesSlides/notesSlide321.xml" ContentType="application/vnd.openxmlformats-officedocument.presentationml.notesSlide+xml"/>
  <Override PartName="/ppt/slides/slide237.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notesSlides/notesSlide160.xml" ContentType="application/vnd.openxmlformats-officedocument.presentationml.notesSlide+xml"/>
  <Override PartName="/ppt/slides/slide44.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notesSlides/notesSlide422.xml" ContentType="application/vnd.openxmlformats-officedocument.presentationml.notesSlide+xml"/>
  <Override PartName="/ppt/notesSlides/notesSlide35.xml" ContentType="application/vnd.openxmlformats-officedocument.presentationml.notesSlide+xml"/>
  <Override PartName="/ppt/notesSlides/notesSlide261.xml" ContentType="application/vnd.openxmlformats-officedocument.presentationml.notesSlide+xml"/>
  <Override PartName="/ppt/slides/slide338.xml" ContentType="application/vnd.openxmlformats-officedocument.presentationml.slide+xml"/>
  <Override PartName="/ppt/notesSlides/notesSlide60.xml" ContentType="application/vnd.openxmlformats-officedocument.presentationml.notesSlide+xml"/>
  <Override PartName="/ppt/notesSlides/notesSlide337.xml" ContentType="application/vnd.openxmlformats-officedocument.presentationml.notesSlide+xml"/>
  <Override PartName="/ppt/slides/slide177.xml" ContentType="application/vnd.openxmlformats-officedocument.presentationml.slide+xml"/>
  <Override PartName="/ppt/slides/slide363.xml" ContentType="application/vnd.openxmlformats-officedocument.presentationml.slide+xml"/>
  <Override PartName="/ppt/notesSlides/notesSlide176.xml" ContentType="application/vnd.openxmlformats-officedocument.presentationml.notesSlide+xml"/>
  <Override PartName="/ppt/slides/slide108.xml" ContentType="application/vnd.openxmlformats-officedocument.presentationml.slide+xml"/>
  <Override PartName="/ppt/notesSlides/notesSlide362.xml" ContentType="application/vnd.openxmlformats-officedocument.presentationml.notesSlide+xml"/>
  <Override PartName="/ppt/slides/slide278.xml" ContentType="application/vnd.openxmlformats-officedocument.presentationml.slide+xml"/>
  <Override PartName="/ppt/notesSlides/notesSlide107.xml" ContentType="application/vnd.openxmlformats-officedocument.presentationml.notesSlide+xml"/>
  <Override PartName="/ppt/slides/slide85.xml" ContentType="application/vnd.openxmlformats-officedocument.presentationml.slide+xml"/>
  <Override PartName="/ppt/slides/slide133.xml" ContentType="application/vnd.openxmlformats-officedocument.presentationml.slide+xml"/>
  <Override PartName="/ppt/notesSlides/notesSlide132.xml" ContentType="application/vnd.openxmlformats-officedocument.presentationml.notesSlide+xml"/>
  <Override PartName="/ppt/notesSlides/notesSlide277.xml" ContentType="application/vnd.openxmlformats-officedocument.presentationml.notesSlide+xml"/>
  <Override PartName="/ppt/slides/slide209.xml" ContentType="application/vnd.openxmlformats-officedocument.presentationml.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420.xml" ContentType="application/vnd.openxmlformats-officedocument.presentationml.slide+xml"/>
  <Override PartName="/ppt/notesSlides/notesSlide233.xml" ContentType="application/vnd.openxmlformats-officedocument.presentationml.notesSlide+xml"/>
  <Override PartName="/ppt/notesSlides/notesSlide378.xml" ContentType="application/vnd.openxmlformats-officedocument.presentationml.notesSlide+xml"/>
  <Override PartName="/ppt/slides/slide149.xml" ContentType="application/vnd.openxmlformats-officedocument.presentationml.slide+xml"/>
  <Override PartName="/ppt/notesSlides/notesSlide32.xml" ContentType="application/vnd.openxmlformats-officedocument.presentationml.notesSlide+xml"/>
  <Override PartName="/ppt/notesSlides/notesSlide30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4"/>
  </p:notesMasterIdLst>
  <p:sldIdLst>
    <p:sldId id="256" r:id="rId2"/>
    <p:sldId id="276" r:id="rId3"/>
    <p:sldId id="257" r:id="rId4"/>
    <p:sldId id="258" r:id="rId5"/>
    <p:sldId id="259" r:id="rId6"/>
    <p:sldId id="260" r:id="rId7"/>
    <p:sldId id="261" r:id="rId8"/>
    <p:sldId id="262" r:id="rId9"/>
    <p:sldId id="266" r:id="rId10"/>
    <p:sldId id="273" r:id="rId11"/>
    <p:sldId id="263" r:id="rId12"/>
    <p:sldId id="264" r:id="rId13"/>
    <p:sldId id="265" r:id="rId14"/>
    <p:sldId id="268" r:id="rId15"/>
    <p:sldId id="269" r:id="rId16"/>
    <p:sldId id="267" r:id="rId17"/>
    <p:sldId id="270" r:id="rId18"/>
    <p:sldId id="271" r:id="rId19"/>
    <p:sldId id="272"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3" autoAdjust="0"/>
  </p:normalViewPr>
  <p:slideViewPr>
    <p:cSldViewPr>
      <p:cViewPr>
        <p:scale>
          <a:sx n="70" d="100"/>
          <a:sy n="70" d="100"/>
        </p:scale>
        <p:origin x="-116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434"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viewProps" Target="viewProp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3.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s>
</file>

<file path=ppt/drawings/_rels/vmlDrawing102.vml.rels><?xml version="1.0" encoding="UTF-8" standalone="yes"?>
<Relationships xmlns="http://schemas.openxmlformats.org/package/2006/relationships"><Relationship Id="rId2" Type="http://schemas.openxmlformats.org/officeDocument/2006/relationships/image" Target="../media/image311.wmf"/><Relationship Id="rId1" Type="http://schemas.openxmlformats.org/officeDocument/2006/relationships/image" Target="../media/image310.w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313.wmf"/><Relationship Id="rId1" Type="http://schemas.openxmlformats.org/officeDocument/2006/relationships/image" Target="../media/image312.wmf"/></Relationships>
</file>

<file path=ppt/drawings/_rels/vmlDrawing104.vml.rels><?xml version="1.0" encoding="UTF-8" standalone="yes"?>
<Relationships xmlns="http://schemas.openxmlformats.org/package/2006/relationships"><Relationship Id="rId3" Type="http://schemas.openxmlformats.org/officeDocument/2006/relationships/image" Target="../media/image316.wmf"/><Relationship Id="rId2" Type="http://schemas.openxmlformats.org/officeDocument/2006/relationships/image" Target="../media/image315.wmf"/><Relationship Id="rId1" Type="http://schemas.openxmlformats.org/officeDocument/2006/relationships/image" Target="../media/image314.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319.wmf"/><Relationship Id="rId2" Type="http://schemas.openxmlformats.org/officeDocument/2006/relationships/image" Target="../media/image318.wmf"/><Relationship Id="rId1" Type="http://schemas.openxmlformats.org/officeDocument/2006/relationships/image" Target="../media/image317.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322.wmf"/><Relationship Id="rId2" Type="http://schemas.openxmlformats.org/officeDocument/2006/relationships/image" Target="../media/image321.wmf"/><Relationship Id="rId1" Type="http://schemas.openxmlformats.org/officeDocument/2006/relationships/image" Target="../media/image320.wmf"/><Relationship Id="rId5" Type="http://schemas.openxmlformats.org/officeDocument/2006/relationships/image" Target="../media/image324.wmf"/><Relationship Id="rId4" Type="http://schemas.openxmlformats.org/officeDocument/2006/relationships/image" Target="../media/image323.wmf"/></Relationships>
</file>

<file path=ppt/drawings/_rels/vmlDrawing107.vml.rels><?xml version="1.0" encoding="UTF-8" standalone="yes"?>
<Relationships xmlns="http://schemas.openxmlformats.org/package/2006/relationships"><Relationship Id="rId3" Type="http://schemas.openxmlformats.org/officeDocument/2006/relationships/image" Target="../media/image327.wmf"/><Relationship Id="rId2" Type="http://schemas.openxmlformats.org/officeDocument/2006/relationships/image" Target="../media/image326.wmf"/><Relationship Id="rId1" Type="http://schemas.openxmlformats.org/officeDocument/2006/relationships/image" Target="../media/image325.wmf"/><Relationship Id="rId4" Type="http://schemas.openxmlformats.org/officeDocument/2006/relationships/image" Target="../media/image328.wmf"/></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334.wmf"/><Relationship Id="rId2" Type="http://schemas.openxmlformats.org/officeDocument/2006/relationships/image" Target="../media/image333.wmf"/><Relationship Id="rId1" Type="http://schemas.openxmlformats.org/officeDocument/2006/relationships/image" Target="../media/image3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35.wmf"/></Relationships>
</file>

<file path=ppt/drawings/_rels/vmlDrawing111.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 Id="rId4" Type="http://schemas.openxmlformats.org/officeDocument/2006/relationships/image" Target="../media/image339.wmf"/></Relationships>
</file>

<file path=ppt/drawings/_rels/vmlDrawing112.vml.rels><?xml version="1.0" encoding="UTF-8" standalone="yes"?>
<Relationships xmlns="http://schemas.openxmlformats.org/package/2006/relationships"><Relationship Id="rId3" Type="http://schemas.openxmlformats.org/officeDocument/2006/relationships/image" Target="../media/image342.wmf"/><Relationship Id="rId7" Type="http://schemas.openxmlformats.org/officeDocument/2006/relationships/image" Target="../media/image346.wmf"/><Relationship Id="rId2" Type="http://schemas.openxmlformats.org/officeDocument/2006/relationships/image" Target="../media/image341.wmf"/><Relationship Id="rId1" Type="http://schemas.openxmlformats.org/officeDocument/2006/relationships/image" Target="../media/image340.wmf"/><Relationship Id="rId6" Type="http://schemas.openxmlformats.org/officeDocument/2006/relationships/image" Target="../media/image345.wmf"/><Relationship Id="rId5" Type="http://schemas.openxmlformats.org/officeDocument/2006/relationships/image" Target="../media/image344.wmf"/><Relationship Id="rId4" Type="http://schemas.openxmlformats.org/officeDocument/2006/relationships/image" Target="../media/image343.wmf"/></Relationships>
</file>

<file path=ppt/drawings/_rels/vmlDrawing113.vml.rels><?xml version="1.0" encoding="UTF-8" standalone="yes"?>
<Relationships xmlns="http://schemas.openxmlformats.org/package/2006/relationships"><Relationship Id="rId3" Type="http://schemas.openxmlformats.org/officeDocument/2006/relationships/image" Target="../media/image347.wmf"/><Relationship Id="rId7" Type="http://schemas.openxmlformats.org/officeDocument/2006/relationships/image" Target="../media/image351.wmf"/><Relationship Id="rId2" Type="http://schemas.openxmlformats.org/officeDocument/2006/relationships/image" Target="../media/image345.wmf"/><Relationship Id="rId1" Type="http://schemas.openxmlformats.org/officeDocument/2006/relationships/image" Target="../media/image344.wmf"/><Relationship Id="rId6" Type="http://schemas.openxmlformats.org/officeDocument/2006/relationships/image" Target="../media/image350.wmf"/><Relationship Id="rId5" Type="http://schemas.openxmlformats.org/officeDocument/2006/relationships/image" Target="../media/image349.wmf"/><Relationship Id="rId4" Type="http://schemas.openxmlformats.org/officeDocument/2006/relationships/image" Target="../media/image348.wmf"/></Relationships>
</file>

<file path=ppt/drawings/_rels/vmlDrawing114.vml.rels><?xml version="1.0" encoding="UTF-8" standalone="yes"?>
<Relationships xmlns="http://schemas.openxmlformats.org/package/2006/relationships"><Relationship Id="rId3" Type="http://schemas.openxmlformats.org/officeDocument/2006/relationships/image" Target="../media/image354.wmf"/><Relationship Id="rId2" Type="http://schemas.openxmlformats.org/officeDocument/2006/relationships/image" Target="../media/image353.wmf"/><Relationship Id="rId1" Type="http://schemas.openxmlformats.org/officeDocument/2006/relationships/image" Target="../media/image352.wmf"/><Relationship Id="rId6" Type="http://schemas.openxmlformats.org/officeDocument/2006/relationships/image" Target="../media/image357.wmf"/><Relationship Id="rId5" Type="http://schemas.openxmlformats.org/officeDocument/2006/relationships/image" Target="../media/image356.wmf"/><Relationship Id="rId4" Type="http://schemas.openxmlformats.org/officeDocument/2006/relationships/image" Target="../media/image355.wmf"/></Relationships>
</file>

<file path=ppt/drawings/_rels/vmlDrawing115.vml.rels><?xml version="1.0" encoding="UTF-8" standalone="yes"?>
<Relationships xmlns="http://schemas.openxmlformats.org/package/2006/relationships"><Relationship Id="rId2" Type="http://schemas.openxmlformats.org/officeDocument/2006/relationships/image" Target="../media/image359.wmf"/><Relationship Id="rId1" Type="http://schemas.openxmlformats.org/officeDocument/2006/relationships/image" Target="../media/image358.w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60.w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61.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61.w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36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0.vml.rels><?xml version="1.0" encoding="UTF-8" standalone="yes"?>
<Relationships xmlns="http://schemas.openxmlformats.org/package/2006/relationships"><Relationship Id="rId2" Type="http://schemas.openxmlformats.org/officeDocument/2006/relationships/image" Target="../media/image364.wmf"/><Relationship Id="rId1" Type="http://schemas.openxmlformats.org/officeDocument/2006/relationships/image" Target="../media/image363.wmf"/></Relationships>
</file>

<file path=ppt/drawings/_rels/vmlDrawing121.vml.rels><?xml version="1.0" encoding="UTF-8" standalone="yes"?>
<Relationships xmlns="http://schemas.openxmlformats.org/package/2006/relationships"><Relationship Id="rId2" Type="http://schemas.openxmlformats.org/officeDocument/2006/relationships/image" Target="../media/image302.wmf"/><Relationship Id="rId1" Type="http://schemas.openxmlformats.org/officeDocument/2006/relationships/image" Target="../media/image274.w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366.w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366.w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367.w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368.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369.w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370.wmf"/></Relationships>
</file>

<file path=ppt/drawings/_rels/vmlDrawing128.vml.rels><?xml version="1.0" encoding="UTF-8" standalone="yes"?>
<Relationships xmlns="http://schemas.openxmlformats.org/package/2006/relationships"><Relationship Id="rId2" Type="http://schemas.openxmlformats.org/officeDocument/2006/relationships/image" Target="../media/image374.wmf"/><Relationship Id="rId1" Type="http://schemas.openxmlformats.org/officeDocument/2006/relationships/image" Target="../media/image37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2.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51.wmf"/><Relationship Id="rId5" Type="http://schemas.openxmlformats.org/officeDocument/2006/relationships/image" Target="../media/image53.wmf"/><Relationship Id="rId4"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8.wmf"/><Relationship Id="rId2" Type="http://schemas.openxmlformats.org/officeDocument/2006/relationships/image" Target="../media/image28.wmf"/><Relationship Id="rId1" Type="http://schemas.openxmlformats.org/officeDocument/2006/relationships/image" Target="../media/image54.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2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5.wmf"/><Relationship Id="rId4"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6.wmf"/><Relationship Id="rId7" Type="http://schemas.openxmlformats.org/officeDocument/2006/relationships/image" Target="../media/image109.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8.wmf"/><Relationship Id="rId5" Type="http://schemas.openxmlformats.org/officeDocument/2006/relationships/image" Target="../media/image103.wmf"/><Relationship Id="rId4" Type="http://schemas.openxmlformats.org/officeDocument/2006/relationships/image" Target="../media/image107.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0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05.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9" Type="http://schemas.openxmlformats.org/officeDocument/2006/relationships/image" Target="../media/image14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5" Type="http://schemas.openxmlformats.org/officeDocument/2006/relationships/image" Target="../media/image180.wmf"/><Relationship Id="rId4" Type="http://schemas.openxmlformats.org/officeDocument/2006/relationships/image" Target="../media/image179.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31.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05.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4" Type="http://schemas.openxmlformats.org/officeDocument/2006/relationships/image" Target="../media/image187.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88.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96.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image" Target="../media/image209.wmf"/><Relationship Id="rId3" Type="http://schemas.openxmlformats.org/officeDocument/2006/relationships/image" Target="../media/image195.wmf"/><Relationship Id="rId7" Type="http://schemas.openxmlformats.org/officeDocument/2006/relationships/image" Target="../media/image203.wmf"/><Relationship Id="rId12" Type="http://schemas.openxmlformats.org/officeDocument/2006/relationships/image" Target="../media/image208.wmf"/><Relationship Id="rId2" Type="http://schemas.openxmlformats.org/officeDocument/2006/relationships/image" Target="../media/image199.wmf"/><Relationship Id="rId1" Type="http://schemas.openxmlformats.org/officeDocument/2006/relationships/image" Target="../media/image188.wmf"/><Relationship Id="rId6" Type="http://schemas.openxmlformats.org/officeDocument/2006/relationships/image" Target="../media/image202.wmf"/><Relationship Id="rId11" Type="http://schemas.openxmlformats.org/officeDocument/2006/relationships/image" Target="../media/image207.wmf"/><Relationship Id="rId5" Type="http://schemas.openxmlformats.org/officeDocument/2006/relationships/image" Target="../media/image201.wmf"/><Relationship Id="rId15" Type="http://schemas.openxmlformats.org/officeDocument/2006/relationships/image" Target="../media/image211.wmf"/><Relationship Id="rId10" Type="http://schemas.openxmlformats.org/officeDocument/2006/relationships/image" Target="../media/image206.wmf"/><Relationship Id="rId4" Type="http://schemas.openxmlformats.org/officeDocument/2006/relationships/image" Target="../media/image200.wmf"/><Relationship Id="rId9" Type="http://schemas.openxmlformats.org/officeDocument/2006/relationships/image" Target="../media/image205.wmf"/><Relationship Id="rId14" Type="http://schemas.openxmlformats.org/officeDocument/2006/relationships/image" Target="../media/image210.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image" Target="../media/image195.wmf"/><Relationship Id="rId7" Type="http://schemas.openxmlformats.org/officeDocument/2006/relationships/image" Target="../media/image216.wmf"/><Relationship Id="rId2" Type="http://schemas.openxmlformats.org/officeDocument/2006/relationships/image" Target="../media/image212.wmf"/><Relationship Id="rId1" Type="http://schemas.openxmlformats.org/officeDocument/2006/relationships/image" Target="../media/image188.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 Id="rId9" Type="http://schemas.openxmlformats.org/officeDocument/2006/relationships/image" Target="../media/image2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9.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image" Target="../media/image223.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27.wmf"/><Relationship Id="rId1" Type="http://schemas.openxmlformats.org/officeDocument/2006/relationships/image" Target="../media/image226.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image" Target="../media/image229.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31.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s>
</file>

<file path=ppt/drawings/_rels/vmlDrawing77.v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image" Target="../media/image237.wmf"/><Relationship Id="rId7" Type="http://schemas.openxmlformats.org/officeDocument/2006/relationships/image" Target="../media/image241.wmf"/><Relationship Id="rId2" Type="http://schemas.openxmlformats.org/officeDocument/2006/relationships/image" Target="../media/image236.wmf"/><Relationship Id="rId1" Type="http://schemas.openxmlformats.org/officeDocument/2006/relationships/image" Target="../media/image235.wmf"/><Relationship Id="rId6" Type="http://schemas.openxmlformats.org/officeDocument/2006/relationships/image" Target="../media/image240.wmf"/><Relationship Id="rId5" Type="http://schemas.openxmlformats.org/officeDocument/2006/relationships/image" Target="../media/image239.wmf"/><Relationship Id="rId4" Type="http://schemas.openxmlformats.org/officeDocument/2006/relationships/image" Target="../media/image238.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45.wmf"/><Relationship Id="rId7" Type="http://schemas.openxmlformats.org/officeDocument/2006/relationships/image" Target="../media/image249.wmf"/><Relationship Id="rId2" Type="http://schemas.openxmlformats.org/officeDocument/2006/relationships/image" Target="../media/image244.wmf"/><Relationship Id="rId1" Type="http://schemas.openxmlformats.org/officeDocument/2006/relationships/image" Target="../media/image243.wmf"/><Relationship Id="rId6" Type="http://schemas.openxmlformats.org/officeDocument/2006/relationships/image" Target="../media/image248.wmf"/><Relationship Id="rId5" Type="http://schemas.openxmlformats.org/officeDocument/2006/relationships/image" Target="../media/image247.wmf"/><Relationship Id="rId4" Type="http://schemas.openxmlformats.org/officeDocument/2006/relationships/image" Target="../media/image246.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0.v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image" Target="../media/image260.wmf"/><Relationship Id="rId7" Type="http://schemas.openxmlformats.org/officeDocument/2006/relationships/image" Target="../media/image264.wmf"/><Relationship Id="rId2" Type="http://schemas.openxmlformats.org/officeDocument/2006/relationships/image" Target="../media/image259.wmf"/><Relationship Id="rId1" Type="http://schemas.openxmlformats.org/officeDocument/2006/relationships/image" Target="../media/image258.wmf"/><Relationship Id="rId6" Type="http://schemas.openxmlformats.org/officeDocument/2006/relationships/image" Target="../media/image263.wmf"/><Relationship Id="rId5" Type="http://schemas.openxmlformats.org/officeDocument/2006/relationships/image" Target="../media/image262.wmf"/><Relationship Id="rId4" Type="http://schemas.openxmlformats.org/officeDocument/2006/relationships/image" Target="../media/image261.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image" Target="../media/image266.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271.wmf"/><Relationship Id="rId1" Type="http://schemas.openxmlformats.org/officeDocument/2006/relationships/image" Target="../media/image269.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73.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273.wmf"/><Relationship Id="rId1" Type="http://schemas.openxmlformats.org/officeDocument/2006/relationships/image" Target="../media/image274.wmf"/></Relationships>
</file>

<file path=ppt/drawings/_rels/vmlDrawing87.vml.rels><?xml version="1.0" encoding="UTF-8" standalone="yes"?>
<Relationships xmlns="http://schemas.openxmlformats.org/package/2006/relationships"><Relationship Id="rId2" Type="http://schemas.openxmlformats.org/officeDocument/2006/relationships/image" Target="../media/image276.wmf"/><Relationship Id="rId1" Type="http://schemas.openxmlformats.org/officeDocument/2006/relationships/image" Target="../media/image274.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76.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79.wmf"/><Relationship Id="rId7" Type="http://schemas.openxmlformats.org/officeDocument/2006/relationships/image" Target="../media/image283.wmf"/><Relationship Id="rId2" Type="http://schemas.openxmlformats.org/officeDocument/2006/relationships/image" Target="../media/image278.wmf"/><Relationship Id="rId1" Type="http://schemas.openxmlformats.org/officeDocument/2006/relationships/image" Target="../media/image277.wmf"/><Relationship Id="rId6" Type="http://schemas.openxmlformats.org/officeDocument/2006/relationships/image" Target="../media/image282.wmf"/><Relationship Id="rId5" Type="http://schemas.openxmlformats.org/officeDocument/2006/relationships/image" Target="../media/image281.wmf"/><Relationship Id="rId4" Type="http://schemas.openxmlformats.org/officeDocument/2006/relationships/image" Target="../media/image28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86.wmf"/><Relationship Id="rId2" Type="http://schemas.openxmlformats.org/officeDocument/2006/relationships/image" Target="../media/image285.wmf"/><Relationship Id="rId1" Type="http://schemas.openxmlformats.org/officeDocument/2006/relationships/image" Target="../media/image284.wmf"/><Relationship Id="rId4" Type="http://schemas.openxmlformats.org/officeDocument/2006/relationships/image" Target="../media/image287.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88.w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289.wmf"/><Relationship Id="rId1" Type="http://schemas.openxmlformats.org/officeDocument/2006/relationships/image" Target="../media/image267.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 Id="rId4" Type="http://schemas.openxmlformats.org/officeDocument/2006/relationships/image" Target="../media/image293.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296.wmf"/><Relationship Id="rId2" Type="http://schemas.openxmlformats.org/officeDocument/2006/relationships/image" Target="../media/image295.wmf"/><Relationship Id="rId1" Type="http://schemas.openxmlformats.org/officeDocument/2006/relationships/image" Target="../media/image294.wmf"/><Relationship Id="rId4" Type="http://schemas.openxmlformats.org/officeDocument/2006/relationships/image" Target="../media/image297.w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299.wmf"/><Relationship Id="rId1" Type="http://schemas.openxmlformats.org/officeDocument/2006/relationships/image" Target="../media/image298.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301.wmf"/><Relationship Id="rId1" Type="http://schemas.openxmlformats.org/officeDocument/2006/relationships/image" Target="../media/image300.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02.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302.wmf"/><Relationship Id="rId1" Type="http://schemas.openxmlformats.org/officeDocument/2006/relationships/image" Target="../media/image274.wmf"/></Relationships>
</file>

<file path=ppt/drawings/_rels/vmlDrawing99.vml.rels><?xml version="1.0" encoding="UTF-8" standalone="yes"?>
<Relationships xmlns="http://schemas.openxmlformats.org/package/2006/relationships"><Relationship Id="rId2" Type="http://schemas.openxmlformats.org/officeDocument/2006/relationships/image" Target="../media/image304.wmf"/><Relationship Id="rId1" Type="http://schemas.openxmlformats.org/officeDocument/2006/relationships/image" Target="../media/image3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4/30/2010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fld id="{FA89FBA8-2542-417E-9BC5-820E088C76B4}" type="slidenum">
              <a:rPr lang="en-US"/>
              <a:pPr/>
              <a:t>101</a:t>
            </a:fld>
            <a:endParaRPr lang="en-US"/>
          </a:p>
        </p:txBody>
      </p:sp>
      <p:sp>
        <p:nvSpPr>
          <p:cNvPr id="64515" name="Rectangle 2"/>
          <p:cNvSpPr>
            <a:spLocks noGrp="1" noRot="1" noChangeAspect="1" noChangeArrowheads="1" noTextEdit="1"/>
          </p:cNvSpPr>
          <p:nvPr>
            <p:ph type="sldImg"/>
          </p:nvPr>
        </p:nvSpPr>
        <p:spPr>
          <a:xfrm>
            <a:off x="1150938" y="692150"/>
            <a:ext cx="4556125" cy="3416300"/>
          </a:xfrm>
          <a:ln/>
        </p:spPr>
      </p:sp>
      <p:sp>
        <p:nvSpPr>
          <p:cNvPr id="64516" name="Rectangle 3"/>
          <p:cNvSpPr>
            <a:spLocks noGrp="1" noChangeArrowheads="1"/>
          </p:cNvSpPr>
          <p:nvPr>
            <p:ph type="body" idx="1"/>
          </p:nvPr>
        </p:nvSpPr>
        <p:spPr>
          <a:noFill/>
          <a:ln/>
        </p:spPr>
        <p:txBody>
          <a:bodyPr/>
          <a:lstStyle/>
          <a:p>
            <a:r>
              <a:rPr lang="en-US" smtClean="0"/>
              <a:t>Click to add notes</a:t>
            </a:r>
          </a:p>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fld id="{6E45F383-9EF6-4A52-B911-7E0B8224DB9E}" type="slidenum">
              <a:rPr lang="en-US"/>
              <a:pPr/>
              <a:t>102</a:t>
            </a:fld>
            <a:endParaRPr lang="en-US"/>
          </a:p>
        </p:txBody>
      </p:sp>
      <p:sp>
        <p:nvSpPr>
          <p:cNvPr id="65539" name="Rectangle 2"/>
          <p:cNvSpPr>
            <a:spLocks noGrp="1" noRot="1" noChangeAspect="1" noChangeArrowheads="1" noTextEdit="1"/>
          </p:cNvSpPr>
          <p:nvPr>
            <p:ph type="sldImg"/>
          </p:nvPr>
        </p:nvSpPr>
        <p:spPr>
          <a:xfrm>
            <a:off x="1150938" y="692150"/>
            <a:ext cx="4556125" cy="3416300"/>
          </a:xfrm>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2A0F7F6E-74D6-4F26-875C-4ABC2C5D685D}" type="slidenum">
              <a:rPr lang="en-US"/>
              <a:pPr/>
              <a:t>103</a:t>
            </a:fld>
            <a:endParaRPr lang="en-US"/>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p:spPr>
        <p:txBody>
          <a:bodyPr/>
          <a:lstStyle/>
          <a:p>
            <a:r>
              <a:rPr lang="en-US" smtClean="0"/>
              <a:t>Click to add notes</a:t>
            </a:r>
          </a:p>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fld id="{CBBE13A8-4594-48F5-85B4-9AD0B03344CB}" type="slidenum">
              <a:rPr lang="en-US"/>
              <a:pPr/>
              <a:t>104</a:t>
            </a:fld>
            <a:endParaRPr lang="en-US"/>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AC569A05-0E66-4E6C-B94F-EA1E7C11DF16}" type="slidenum">
              <a:rPr lang="en-US"/>
              <a:pPr/>
              <a:t>106</a:t>
            </a:fld>
            <a:endParaRPr lang="en-US"/>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r>
              <a:rPr lang="en-US" smtClean="0"/>
              <a:t>Click to add notes</a:t>
            </a:r>
          </a:p>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6673DC95-43DB-43C4-A8C3-89B74716B58D}" type="slidenum">
              <a:rPr lang="en-US"/>
              <a:pPr/>
              <a:t>107</a:t>
            </a:fld>
            <a:endParaRPr lang="en-US"/>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fld id="{F31BF208-4B78-4C77-BA90-14FF8A89A4C6}" type="slidenum">
              <a:rPr lang="en-US"/>
              <a:pPr/>
              <a:t>110</a:t>
            </a:fld>
            <a:endParaRPr lang="en-US"/>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p:spPr>
        <p:txBody>
          <a:bodyPr/>
          <a:lstStyle/>
          <a:p>
            <a:r>
              <a:rPr lang="en-US" smtClean="0"/>
              <a:t>Click to add notes</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fld id="{2D7872C5-4529-4979-AE49-9F5CB1B9AA5B}" type="slidenum">
              <a:rPr lang="en-US"/>
              <a:pPr/>
              <a:t>111</a:t>
            </a:fld>
            <a:endParaRPr lang="en-US"/>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ABFAD1-2BA3-4D5E-B46E-91AE1334CDBB}"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97F7BDC-DEDC-483C-B62E-403D7153AF58}" type="slidenum">
              <a:rPr lang="en-US"/>
              <a:pPr/>
              <a:t>124</a:t>
            </a:fld>
            <a:endParaRPr lang="en-US"/>
          </a:p>
        </p:txBody>
      </p:sp>
      <p:sp>
        <p:nvSpPr>
          <p:cNvPr id="3942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4A41FF6-119D-4A11-994D-654D350962CA}" type="slidenum">
              <a:rPr lang="en-US"/>
              <a:pPr/>
              <a:t>125</a:t>
            </a:fld>
            <a:endParaRPr lang="en-US"/>
          </a:p>
        </p:txBody>
      </p:sp>
      <p:sp>
        <p:nvSpPr>
          <p:cNvPr id="2918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5B3E773-656E-4C1D-9FE0-94214DF12B2E}" type="slidenum">
              <a:rPr lang="en-US"/>
              <a:pPr/>
              <a:t>126</a:t>
            </a:fld>
            <a:endParaRPr lang="en-US"/>
          </a:p>
        </p:txBody>
      </p:sp>
      <p:sp>
        <p:nvSpPr>
          <p:cNvPr id="39629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F922940-95D1-4D1B-A27C-99E8E9E0F242}" type="slidenum">
              <a:rPr lang="en-US"/>
              <a:pPr/>
              <a:t>127</a:t>
            </a:fld>
            <a:endParaRPr lang="en-US"/>
          </a:p>
        </p:txBody>
      </p:sp>
      <p:sp>
        <p:nvSpPr>
          <p:cNvPr id="29593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95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0086AF-8882-4B28-9F74-D27ABD5DF134}" type="slidenum">
              <a:rPr lang="en-US"/>
              <a:pPr/>
              <a:t>128</a:t>
            </a:fld>
            <a:endParaRPr lang="en-US"/>
          </a:p>
        </p:txBody>
      </p:sp>
      <p:sp>
        <p:nvSpPr>
          <p:cNvPr id="40243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02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8AAF452-A9FB-4C4D-A339-E594F5900DA7}" type="slidenum">
              <a:rPr lang="en-US"/>
              <a:pPr/>
              <a:t>129</a:t>
            </a:fld>
            <a:endParaRPr lang="en-US"/>
          </a:p>
        </p:txBody>
      </p:sp>
      <p:sp>
        <p:nvSpPr>
          <p:cNvPr id="31027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FFE6678-D4DC-484A-818C-BF9F8A7C35AF}" type="slidenum">
              <a:rPr lang="en-US"/>
              <a:pPr/>
              <a:t>130</a:t>
            </a:fld>
            <a:endParaRPr lang="en-US"/>
          </a:p>
        </p:txBody>
      </p:sp>
      <p:sp>
        <p:nvSpPr>
          <p:cNvPr id="40448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BC4ABFA-42C8-4A67-BECF-0F28B1871455}" type="slidenum">
              <a:rPr lang="en-US"/>
              <a:pPr/>
              <a:t>131</a:t>
            </a:fld>
            <a:endParaRPr lang="en-US"/>
          </a:p>
        </p:txBody>
      </p:sp>
      <p:sp>
        <p:nvSpPr>
          <p:cNvPr id="31437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4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33256A-F72D-429D-94A5-46E049BB5ADF}" type="slidenum">
              <a:rPr lang="en-US"/>
              <a:pPr/>
              <a:t>132</a:t>
            </a:fld>
            <a:endParaRPr lang="en-US"/>
          </a:p>
        </p:txBody>
      </p:sp>
      <p:sp>
        <p:nvSpPr>
          <p:cNvPr id="470018" name="Rectangle 2"/>
          <p:cNvSpPr>
            <a:spLocks noGrp="1" noRot="1" noChangeAspect="1" noChangeArrowheads="1" noTextEdit="1"/>
          </p:cNvSpPr>
          <p:nvPr>
            <p:ph type="sldImg"/>
          </p:nvPr>
        </p:nvSpPr>
        <p:spPr>
          <a:xfrm>
            <a:off x="1150938" y="692150"/>
            <a:ext cx="4556125" cy="3416300"/>
          </a:xfrm>
          <a:ln/>
        </p:spPr>
      </p:sp>
      <p:sp>
        <p:nvSpPr>
          <p:cNvPr id="470019"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EA01F1-E810-4923-B69E-8A71FAE35F16}" type="slidenum">
              <a:rPr lang="en-US"/>
              <a:pPr/>
              <a:t>133</a:t>
            </a:fld>
            <a:endParaRPr lang="en-US"/>
          </a:p>
        </p:txBody>
      </p:sp>
      <p:sp>
        <p:nvSpPr>
          <p:cNvPr id="467970" name="Rectangle 2"/>
          <p:cNvSpPr>
            <a:spLocks noGrp="1" noRot="1" noChangeAspect="1" noChangeArrowheads="1" noTextEdit="1"/>
          </p:cNvSpPr>
          <p:nvPr>
            <p:ph type="sldImg"/>
          </p:nvPr>
        </p:nvSpPr>
        <p:spPr>
          <a:xfrm>
            <a:off x="1150938" y="692150"/>
            <a:ext cx="4556125" cy="3416300"/>
          </a:xfrm>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0F1225-09AB-4D7D-B175-A28A4BE35991}"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E10DD-A074-42FC-B489-579E249FE1BE}"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43EC72-3DF5-4BA2-BFE2-468C7B40B930}" type="slidenum">
              <a:rPr lang="en-US"/>
              <a:pPr/>
              <a:t>159</a:t>
            </a:fld>
            <a:endParaRPr lang="en-US"/>
          </a:p>
        </p:txBody>
      </p:sp>
      <p:sp>
        <p:nvSpPr>
          <p:cNvPr id="494594" name="Rectangle 2"/>
          <p:cNvSpPr>
            <a:spLocks noGrp="1" noRot="1" noChangeAspect="1" noChangeArrowheads="1" noTextEdit="1"/>
          </p:cNvSpPr>
          <p:nvPr>
            <p:ph type="sldImg"/>
          </p:nvPr>
        </p:nvSpPr>
        <p:spPr>
          <a:xfrm>
            <a:off x="1150938" y="692150"/>
            <a:ext cx="4556125" cy="3416300"/>
          </a:xfrm>
          <a:ln/>
        </p:spPr>
      </p:sp>
      <p:sp>
        <p:nvSpPr>
          <p:cNvPr id="49459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7DA877E-B5DA-48A5-B702-C25D602501BB}" type="slidenum">
              <a:rPr lang="en-US"/>
              <a:pPr/>
              <a:t>160</a:t>
            </a:fld>
            <a:endParaRPr lang="en-US"/>
          </a:p>
        </p:txBody>
      </p:sp>
      <p:sp>
        <p:nvSpPr>
          <p:cNvPr id="496642" name="Rectangle 2"/>
          <p:cNvSpPr>
            <a:spLocks noGrp="1" noRot="1" noChangeAspect="1" noChangeArrowheads="1" noTextEdit="1"/>
          </p:cNvSpPr>
          <p:nvPr>
            <p:ph type="sldImg"/>
          </p:nvPr>
        </p:nvSpPr>
        <p:spPr>
          <a:xfrm>
            <a:off x="1150938" y="692150"/>
            <a:ext cx="4556125" cy="3416300"/>
          </a:xfrm>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9568A5A-0E9F-49DB-85A4-47CF620B671F}" type="slidenum">
              <a:rPr lang="en-US"/>
              <a:pPr/>
              <a:t>161</a:t>
            </a:fld>
            <a:endParaRPr lang="en-US"/>
          </a:p>
        </p:txBody>
      </p:sp>
      <p:sp>
        <p:nvSpPr>
          <p:cNvPr id="4454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FC0F061-47A1-4862-9A90-404FE9FC6C82}" type="slidenum">
              <a:rPr lang="en-US"/>
              <a:pPr/>
              <a:t>162</a:t>
            </a:fld>
            <a:endParaRPr lang="en-US"/>
          </a:p>
        </p:txBody>
      </p:sp>
      <p:sp>
        <p:nvSpPr>
          <p:cNvPr id="3573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E10DD-A074-42FC-B489-579E249FE1BE}" type="slidenum">
              <a:rPr lang="en-US" smtClean="0"/>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C3A73-B01F-4A22-925A-F3AA78165C25}" type="slidenum">
              <a:rPr lang="en-US" smtClean="0"/>
              <a:pPr/>
              <a:t>169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C3A73-B01F-4A22-925A-F3AA78165C25}" type="slidenum">
              <a:rPr lang="en-US" smtClean="0"/>
              <a:pPr/>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2DA7CF-F599-4C45-97A7-4847B985D194}" type="slidenum">
              <a:rPr lang="en-US"/>
              <a:pPr/>
              <a:t>176</a:t>
            </a:fld>
            <a:endParaRPr lang="en-US"/>
          </a:p>
        </p:txBody>
      </p:sp>
      <p:sp>
        <p:nvSpPr>
          <p:cNvPr id="492546" name="Rectangle 2"/>
          <p:cNvSpPr>
            <a:spLocks noGrp="1" noRot="1" noChangeAspect="1" noChangeArrowheads="1" noTextEdit="1"/>
          </p:cNvSpPr>
          <p:nvPr>
            <p:ph type="sldImg"/>
          </p:nvPr>
        </p:nvSpPr>
        <p:spPr>
          <a:xfrm>
            <a:off x="1150938" y="692150"/>
            <a:ext cx="4554537" cy="3416300"/>
          </a:xfrm>
          <a:ln/>
        </p:spPr>
      </p:sp>
      <p:sp>
        <p:nvSpPr>
          <p:cNvPr id="492547" name="Rectangle 3"/>
          <p:cNvSpPr>
            <a:spLocks noGrp="1" noChangeArrowheads="1"/>
          </p:cNvSpPr>
          <p:nvPr>
            <p:ph type="body" idx="1"/>
          </p:nvPr>
        </p:nvSpPr>
        <p:spPr/>
        <p:txBody>
          <a:bodyPr lIns="91429" tIns="45715" rIns="91429" bIns="45715"/>
          <a:lstStyle/>
          <a:p>
            <a:r>
              <a:rPr lang="en-US"/>
              <a:t>Click to add notes</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F83FDEF-55DF-45ED-8E31-9F2D40F08349}" type="slidenum">
              <a:rPr lang="en-US"/>
              <a:pPr/>
              <a:t>177</a:t>
            </a:fld>
            <a:endParaRPr lang="en-US"/>
          </a:p>
        </p:txBody>
      </p:sp>
      <p:sp>
        <p:nvSpPr>
          <p:cNvPr id="494594" name="Rectangle 2"/>
          <p:cNvSpPr>
            <a:spLocks noGrp="1" noRot="1" noChangeAspect="1" noChangeArrowheads="1" noTextEdit="1"/>
          </p:cNvSpPr>
          <p:nvPr>
            <p:ph type="sldImg"/>
          </p:nvPr>
        </p:nvSpPr>
        <p:spPr>
          <a:xfrm>
            <a:off x="1150938" y="692150"/>
            <a:ext cx="4554537" cy="3416300"/>
          </a:xfrm>
          <a:ln/>
        </p:spPr>
      </p:sp>
      <p:sp>
        <p:nvSpPr>
          <p:cNvPr id="494595" name="Rectangle 3"/>
          <p:cNvSpPr>
            <a:spLocks noGrp="1" noChangeArrowheads="1"/>
          </p:cNvSpPr>
          <p:nvPr>
            <p:ph type="body" idx="1"/>
          </p:nvPr>
        </p:nvSpPr>
        <p:spPr/>
        <p:txBody>
          <a:bodyPr lIns="91429" tIns="45715" rIns="91429" bIns="45715"/>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007E63-4576-40D9-ABB6-546546919C26}" type="slidenum">
              <a:rPr lang="en-US"/>
              <a:pPr/>
              <a:t>179</a:t>
            </a:fld>
            <a:endParaRPr lang="en-US"/>
          </a:p>
        </p:txBody>
      </p:sp>
      <p:sp>
        <p:nvSpPr>
          <p:cNvPr id="504834" name="Rectangle 2"/>
          <p:cNvSpPr>
            <a:spLocks noGrp="1" noRot="1" noChangeAspect="1" noChangeArrowheads="1" noTextEdit="1"/>
          </p:cNvSpPr>
          <p:nvPr>
            <p:ph type="sldImg"/>
          </p:nvPr>
        </p:nvSpPr>
        <p:spPr>
          <a:xfrm>
            <a:off x="1150938" y="692150"/>
            <a:ext cx="4554537" cy="3416300"/>
          </a:xfrm>
          <a:ln/>
        </p:spPr>
      </p:sp>
      <p:sp>
        <p:nvSpPr>
          <p:cNvPr id="504835" name="Rectangle 3"/>
          <p:cNvSpPr>
            <a:spLocks noGrp="1" noChangeArrowheads="1"/>
          </p:cNvSpPr>
          <p:nvPr>
            <p:ph type="body" idx="1"/>
          </p:nvPr>
        </p:nvSpPr>
        <p:spPr/>
        <p:txBody>
          <a:bodyPr lIns="91429" tIns="45715" rIns="91429" bIns="45715"/>
          <a:lstStyle/>
          <a:p>
            <a:pPr>
              <a:lnSpc>
                <a:spcPct val="100000"/>
              </a:lnSpc>
              <a:spcBef>
                <a:spcPct val="0"/>
              </a:spcBef>
            </a:pPr>
            <a:r>
              <a:rPr lang="en-US"/>
              <a:t>Click to add notes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305E76-A029-4AF1-8E7D-118986D54D78}" type="slidenum">
              <a:rPr lang="en-US"/>
              <a:pPr/>
              <a:t>180</a:t>
            </a:fld>
            <a:endParaRPr lang="en-US"/>
          </a:p>
        </p:txBody>
      </p:sp>
      <p:sp>
        <p:nvSpPr>
          <p:cNvPr id="506882" name="Rectangle 2"/>
          <p:cNvSpPr>
            <a:spLocks noGrp="1" noRot="1" noChangeAspect="1" noChangeArrowheads="1" noTextEdit="1"/>
          </p:cNvSpPr>
          <p:nvPr>
            <p:ph type="sldImg"/>
          </p:nvPr>
        </p:nvSpPr>
        <p:spPr>
          <a:xfrm>
            <a:off x="1150938" y="692150"/>
            <a:ext cx="4554537" cy="3416300"/>
          </a:xfrm>
          <a:ln/>
        </p:spPr>
      </p:sp>
      <p:sp>
        <p:nvSpPr>
          <p:cNvPr id="506883" name="Rectangle 3"/>
          <p:cNvSpPr>
            <a:spLocks noGrp="1" noChangeArrowheads="1"/>
          </p:cNvSpPr>
          <p:nvPr>
            <p:ph type="body" idx="1"/>
          </p:nvPr>
        </p:nvSpPr>
        <p:spPr/>
        <p:txBody>
          <a:bodyPr lIns="91429" tIns="45715" rIns="91429" bIns="45715"/>
          <a:lstStyle/>
          <a:p>
            <a:endParaRPr lang="en-US"/>
          </a:p>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F9F53F6-4D8A-446F-90C1-582B2A4DB9AF}" type="slidenum">
              <a:rPr lang="en-US"/>
              <a:pPr/>
              <a:t>181</a:t>
            </a:fld>
            <a:endParaRPr lang="en-US"/>
          </a:p>
        </p:txBody>
      </p:sp>
      <p:sp>
        <p:nvSpPr>
          <p:cNvPr id="508930" name="Rectangle 2"/>
          <p:cNvSpPr>
            <a:spLocks noGrp="1" noRot="1" noChangeAspect="1" noChangeArrowheads="1" noTextEdit="1"/>
          </p:cNvSpPr>
          <p:nvPr>
            <p:ph type="sldImg"/>
          </p:nvPr>
        </p:nvSpPr>
        <p:spPr>
          <a:xfrm>
            <a:off x="1150938" y="692150"/>
            <a:ext cx="4556125" cy="3416300"/>
          </a:xfrm>
          <a:ln/>
        </p:spPr>
      </p:sp>
      <p:sp>
        <p:nvSpPr>
          <p:cNvPr id="508931" name="Rectangle 3"/>
          <p:cNvSpPr>
            <a:spLocks noGrp="1" noChangeArrowheads="1"/>
          </p:cNvSpPr>
          <p:nvPr>
            <p:ph type="body" idx="1"/>
          </p:nvPr>
        </p:nvSpPr>
        <p:spPr/>
        <p:txBody>
          <a:bodyPr/>
          <a:lstStyle/>
          <a:p>
            <a:pPr>
              <a:lnSpc>
                <a:spcPct val="100000"/>
              </a:lnSpc>
              <a:spcBef>
                <a:spcPct val="0"/>
              </a:spcBef>
            </a:pPr>
            <a:r>
              <a:rPr lang="en-US"/>
              <a:t>Click to add notes</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558BFD-0821-47E3-B45A-D30F97782DA1}" type="slidenum">
              <a:rPr lang="en-US"/>
              <a:pPr/>
              <a:t>182</a:t>
            </a:fld>
            <a:endParaRPr lang="en-US"/>
          </a:p>
        </p:txBody>
      </p:sp>
      <p:sp>
        <p:nvSpPr>
          <p:cNvPr id="510978" name="Rectangle 2"/>
          <p:cNvSpPr>
            <a:spLocks noGrp="1" noRot="1" noChangeAspect="1" noChangeArrowheads="1" noTextEdit="1"/>
          </p:cNvSpPr>
          <p:nvPr>
            <p:ph type="sldImg"/>
          </p:nvPr>
        </p:nvSpPr>
        <p:spPr>
          <a:xfrm>
            <a:off x="1150938" y="692150"/>
            <a:ext cx="4556125" cy="3416300"/>
          </a:xfrm>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183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184</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185</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C3A73-B01F-4A22-925A-F3AA78165C25}" type="slidenum">
              <a:rPr lang="en-US" smtClean="0"/>
              <a:pPr/>
              <a:t>186</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187</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188</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AFB29-12EF-4AAB-9BA5-AF792EF9DCEC}" type="slidenum">
              <a:rPr lang="en-US" smtClean="0"/>
              <a:pPr/>
              <a:t>189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190</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191</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192</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193</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194</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195</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196</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197</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198</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199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EA3ED1-97AC-428A-8603-CFBA7A53814A}" type="slidenum">
              <a:rPr lang="en-US" smtClean="0"/>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200</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201</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202</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203</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204</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205</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5D096D5-9654-435F-896A-12755EA909CB}" type="slidenum">
              <a:rPr lang="en-US"/>
              <a:pPr/>
              <a:t>206</a:t>
            </a:fld>
            <a:endParaRPr lang="en-US"/>
          </a:p>
        </p:txBody>
      </p:sp>
      <p:sp>
        <p:nvSpPr>
          <p:cNvPr id="529410" name="Rectangle 2"/>
          <p:cNvSpPr>
            <a:spLocks noGrp="1" noRot="1" noChangeAspect="1" noChangeArrowheads="1" noTextEdit="1"/>
          </p:cNvSpPr>
          <p:nvPr>
            <p:ph type="sldImg"/>
          </p:nvPr>
        </p:nvSpPr>
        <p:spPr>
          <a:xfrm>
            <a:off x="1150938" y="692150"/>
            <a:ext cx="4556125" cy="3416300"/>
          </a:xfrm>
          <a:ln/>
        </p:spPr>
      </p:sp>
      <p:sp>
        <p:nvSpPr>
          <p:cNvPr id="529411"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0AA6A0-0BA9-4E04-8514-E5AEFC792331}" type="slidenum">
              <a:rPr lang="en-US"/>
              <a:pPr/>
              <a:t>207</a:t>
            </a:fld>
            <a:endParaRPr lang="en-US"/>
          </a:p>
        </p:txBody>
      </p:sp>
      <p:sp>
        <p:nvSpPr>
          <p:cNvPr id="531458" name="Rectangle 2"/>
          <p:cNvSpPr>
            <a:spLocks noGrp="1" noRot="1" noChangeAspect="1" noChangeArrowheads="1" noTextEdit="1"/>
          </p:cNvSpPr>
          <p:nvPr>
            <p:ph type="sldImg"/>
          </p:nvPr>
        </p:nvSpPr>
        <p:spPr>
          <a:xfrm>
            <a:off x="1150938" y="692150"/>
            <a:ext cx="4556125" cy="3416300"/>
          </a:xfrm>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208</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7DBD2ED-5F8C-4D66-A2F9-B57C151C78DD}" type="slidenum">
              <a:rPr lang="en-US"/>
              <a:pPr/>
              <a:t>209</a:t>
            </a:fld>
            <a:endParaRPr lang="en-US"/>
          </a:p>
        </p:txBody>
      </p:sp>
      <p:sp>
        <p:nvSpPr>
          <p:cNvPr id="545794" name="Rectangle 2"/>
          <p:cNvSpPr>
            <a:spLocks noGrp="1" noRot="1" noChangeAspect="1" noChangeArrowheads="1" noTextEdit="1"/>
          </p:cNvSpPr>
          <p:nvPr>
            <p:ph type="sldImg"/>
          </p:nvPr>
        </p:nvSpPr>
        <p:spPr>
          <a:xfrm>
            <a:off x="1150938" y="692150"/>
            <a:ext cx="4556125" cy="3416300"/>
          </a:xfrm>
          <a:ln/>
        </p:spPr>
      </p:sp>
      <p:sp>
        <p:nvSpPr>
          <p:cNvPr id="54579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8914739-C828-4F7C-8CB2-513866271F1A}" type="slidenum">
              <a:rPr lang="en-US"/>
              <a:pPr/>
              <a:t>210</a:t>
            </a:fld>
            <a:endParaRPr lang="en-US"/>
          </a:p>
        </p:txBody>
      </p:sp>
      <p:sp>
        <p:nvSpPr>
          <p:cNvPr id="547842" name="Rectangle 2"/>
          <p:cNvSpPr>
            <a:spLocks noGrp="1" noRot="1" noChangeAspect="1" noChangeArrowheads="1" noTextEdit="1"/>
          </p:cNvSpPr>
          <p:nvPr>
            <p:ph type="sldImg"/>
          </p:nvPr>
        </p:nvSpPr>
        <p:spPr>
          <a:xfrm>
            <a:off x="1150938" y="692150"/>
            <a:ext cx="4556125" cy="3416300"/>
          </a:xfrm>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211</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212</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AFB29-12EF-4AAB-9BA5-AF792EF9DCEC}" type="slidenum">
              <a:rPr lang="en-US" smtClean="0"/>
              <a:pPr/>
              <a:t>213</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214</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215</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216</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BD285B-0CD9-4202-A55D-24F086BFCC49}" type="slidenum">
              <a:rPr lang="en-US"/>
              <a:pPr/>
              <a:t>217</a:t>
            </a:fld>
            <a:endParaRPr lang="en-US"/>
          </a:p>
        </p:txBody>
      </p:sp>
      <p:sp>
        <p:nvSpPr>
          <p:cNvPr id="513026" name="Rectangle 2"/>
          <p:cNvSpPr>
            <a:spLocks noGrp="1" noRot="1" noChangeAspect="1" noChangeArrowheads="1" noTextEdit="1"/>
          </p:cNvSpPr>
          <p:nvPr>
            <p:ph type="sldImg"/>
          </p:nvPr>
        </p:nvSpPr>
        <p:spPr>
          <a:xfrm>
            <a:off x="1150938" y="692150"/>
            <a:ext cx="4556125" cy="3416300"/>
          </a:xfrm>
          <a:ln/>
        </p:spPr>
      </p:sp>
      <p:sp>
        <p:nvSpPr>
          <p:cNvPr id="51302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F9A4C1-3440-4CFA-AA61-B7916CB4C29E}" type="slidenum">
              <a:rPr lang="en-US"/>
              <a:pPr/>
              <a:t>218</a:t>
            </a:fld>
            <a:endParaRPr lang="en-US"/>
          </a:p>
        </p:txBody>
      </p:sp>
      <p:sp>
        <p:nvSpPr>
          <p:cNvPr id="515074" name="Rectangle 2"/>
          <p:cNvSpPr>
            <a:spLocks noGrp="1" noRot="1" noChangeAspect="1" noChangeArrowheads="1" noTextEdit="1"/>
          </p:cNvSpPr>
          <p:nvPr>
            <p:ph type="sldImg"/>
          </p:nvPr>
        </p:nvSpPr>
        <p:spPr>
          <a:xfrm>
            <a:off x="1150938" y="692150"/>
            <a:ext cx="4556125" cy="3416300"/>
          </a:xfrm>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1D9E831-9D44-49F1-BB26-DAA778264AFA}" type="slidenum">
              <a:rPr lang="en-US"/>
              <a:pPr/>
              <a:t>219</a:t>
            </a:fld>
            <a:endParaRPr lang="en-US"/>
          </a:p>
        </p:txBody>
      </p:sp>
      <p:sp>
        <p:nvSpPr>
          <p:cNvPr id="533506" name="Rectangle 2"/>
          <p:cNvSpPr>
            <a:spLocks noGrp="1" noRot="1" noChangeAspect="1" noChangeArrowheads="1" noTextEdit="1"/>
          </p:cNvSpPr>
          <p:nvPr>
            <p:ph type="sldImg"/>
          </p:nvPr>
        </p:nvSpPr>
        <p:spPr>
          <a:xfrm>
            <a:off x="1150938" y="692150"/>
            <a:ext cx="4556125" cy="3416300"/>
          </a:xfrm>
          <a:ln/>
        </p:spPr>
      </p:sp>
      <p:sp>
        <p:nvSpPr>
          <p:cNvPr id="53350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22</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CCCFA44-BA0C-4D5F-92AD-A4F17048FAA2}" type="slidenum">
              <a:rPr lang="en-US"/>
              <a:pPr/>
              <a:t>220</a:t>
            </a:fld>
            <a:endParaRPr lang="en-US"/>
          </a:p>
        </p:txBody>
      </p:sp>
      <p:sp>
        <p:nvSpPr>
          <p:cNvPr id="535554" name="Rectangle 2"/>
          <p:cNvSpPr>
            <a:spLocks noGrp="1" noRot="1" noChangeAspect="1" noChangeArrowheads="1" noTextEdit="1"/>
          </p:cNvSpPr>
          <p:nvPr>
            <p:ph type="sldImg"/>
          </p:nvPr>
        </p:nvSpPr>
        <p:spPr>
          <a:xfrm>
            <a:off x="1150938" y="692150"/>
            <a:ext cx="4556125" cy="3416300"/>
          </a:xfrm>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D8B1D9-1854-4D21-A134-960E667125C0}" type="slidenum">
              <a:rPr lang="en-US"/>
              <a:pPr/>
              <a:t>221</a:t>
            </a:fld>
            <a:endParaRPr lang="en-US"/>
          </a:p>
        </p:txBody>
      </p:sp>
      <p:sp>
        <p:nvSpPr>
          <p:cNvPr id="525314" name="Rectangle 2"/>
          <p:cNvSpPr>
            <a:spLocks noGrp="1" noRot="1" noChangeAspect="1" noChangeArrowheads="1" noTextEdit="1"/>
          </p:cNvSpPr>
          <p:nvPr>
            <p:ph type="sldImg"/>
          </p:nvPr>
        </p:nvSpPr>
        <p:spPr>
          <a:xfrm>
            <a:off x="1150938" y="692150"/>
            <a:ext cx="4554537" cy="3416300"/>
          </a:xfrm>
          <a:ln/>
        </p:spPr>
      </p:sp>
      <p:sp>
        <p:nvSpPr>
          <p:cNvPr id="525315" name="Rectangle 3"/>
          <p:cNvSpPr>
            <a:spLocks noGrp="1" noChangeArrowheads="1"/>
          </p:cNvSpPr>
          <p:nvPr>
            <p:ph type="body" idx="1"/>
          </p:nvPr>
        </p:nvSpPr>
        <p:spPr/>
        <p:txBody>
          <a:bodyPr lIns="91429" tIns="45715" rIns="91429" bIns="45715"/>
          <a:lstStyle/>
          <a:p>
            <a:pPr>
              <a:lnSpc>
                <a:spcPct val="100000"/>
              </a:lnSpc>
              <a:spcBef>
                <a:spcPct val="0"/>
              </a:spcBef>
            </a:pPr>
            <a:r>
              <a:rPr lang="en-US"/>
              <a:t>Click to add notes</a:t>
            </a: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F81E256-75B7-475E-AF22-6E04F8AE422E}" type="slidenum">
              <a:rPr lang="en-US"/>
              <a:pPr/>
              <a:t>222</a:t>
            </a:fld>
            <a:endParaRPr lang="en-US"/>
          </a:p>
        </p:txBody>
      </p:sp>
      <p:sp>
        <p:nvSpPr>
          <p:cNvPr id="527362" name="Rectangle 2"/>
          <p:cNvSpPr>
            <a:spLocks noGrp="1" noRot="1" noChangeAspect="1" noChangeArrowheads="1" noTextEdit="1"/>
          </p:cNvSpPr>
          <p:nvPr>
            <p:ph type="sldImg"/>
          </p:nvPr>
        </p:nvSpPr>
        <p:spPr>
          <a:xfrm>
            <a:off x="1150938" y="692150"/>
            <a:ext cx="4554537" cy="3416300"/>
          </a:xfrm>
          <a:ln/>
        </p:spPr>
      </p:sp>
      <p:sp>
        <p:nvSpPr>
          <p:cNvPr id="527363" name="Rectangle 3"/>
          <p:cNvSpPr>
            <a:spLocks noGrp="1" noChangeArrowheads="1"/>
          </p:cNvSpPr>
          <p:nvPr>
            <p:ph type="body" idx="1"/>
          </p:nvPr>
        </p:nvSpPr>
        <p:spPr/>
        <p:txBody>
          <a:bodyPr lIns="91429" tIns="45715" rIns="91429" bIns="45715"/>
          <a:lstStyle/>
          <a:p>
            <a:endParaRPr lang="en-US"/>
          </a:p>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223</a:t>
            </a:fld>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224</a:t>
            </a:fld>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225</a:t>
            </a:fld>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226</a:t>
            </a:fld>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227</a:t>
            </a:fld>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5EB79-E7EB-492D-95AD-ABD636A982B3}" type="slidenum">
              <a:rPr lang="en-US" smtClean="0"/>
              <a:pPr/>
              <a:t>228</a:t>
            </a:fld>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5EB79-E7EB-492D-95AD-ABD636A982B3}" type="slidenum">
              <a:rPr lang="en-US" smtClean="0"/>
              <a:pPr/>
              <a:t>229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23</a:t>
            </a:fld>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5EB79-E7EB-492D-95AD-ABD636A982B3}" type="slidenum">
              <a:rPr lang="en-US" smtClean="0"/>
              <a:pPr/>
              <a:t>230</a:t>
            </a:fld>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5EB79-E7EB-492D-95AD-ABD636A982B3}" type="slidenum">
              <a:rPr lang="en-US" smtClean="0"/>
              <a:pPr/>
              <a:t>231</a:t>
            </a:fld>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5EB79-E7EB-492D-95AD-ABD636A982B3}" type="slidenum">
              <a:rPr lang="en-US" smtClean="0"/>
              <a:pPr/>
              <a:t>232</a:t>
            </a:fld>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233</a:t>
            </a:fld>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A07196-C7AA-4AF2-B41D-3D8719F12BFE}" type="slidenum">
              <a:rPr lang="en-US" smtClean="0"/>
              <a:pPr/>
              <a:t>234</a:t>
            </a:fld>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235</a:t>
            </a:fld>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236</a:t>
            </a:fld>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237</a:t>
            </a:fld>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238</a:t>
            </a:fld>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24</a:t>
            </a:fld>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240</a:t>
            </a:fld>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241</a:t>
            </a:fld>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242</a:t>
            </a:fld>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243</a:t>
            </a:fld>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244</a:t>
            </a:fld>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245</a:t>
            </a:fld>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246</a:t>
            </a:fld>
            <a:endParaRPr 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247</a:t>
            </a:fld>
            <a:endParaRPr 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248</a:t>
            </a:fld>
            <a:endParaRPr 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27346-4882-466D-B91E-5DB24EF69F3D}" type="slidenum">
              <a:rPr lang="en-US" smtClean="0"/>
              <a:pPr/>
              <a:t>25</a:t>
            </a:fld>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250</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251</a:t>
            </a:fld>
            <a:endParaRPr 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252</a:t>
            </a:fld>
            <a:endParaRPr 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253</a:t>
            </a:fld>
            <a:endParaRPr 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254</a:t>
            </a:fld>
            <a:endParaRPr 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255</a:t>
            </a:fld>
            <a:endParaRPr 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256</a:t>
            </a:fld>
            <a:endParaRPr 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257</a:t>
            </a:fld>
            <a:endParaRPr 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258</a:t>
            </a:fld>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27346-4882-466D-B91E-5DB24EF69F3D}" type="slidenum">
              <a:rPr lang="en-US" smtClean="0"/>
              <a:pPr/>
              <a:t>26</a:t>
            </a:fld>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260</a:t>
            </a:fld>
            <a:endParaRPr 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261</a:t>
            </a:fld>
            <a:endParaRPr 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262</a:t>
            </a:fld>
            <a:endParaRPr 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263</a:t>
            </a:fld>
            <a:endParaRPr lang="en-US"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EF301-DC4D-42EF-9CED-2BF54BED408E}" type="slidenum">
              <a:rPr lang="en-US" smtClean="0"/>
              <a:pPr/>
              <a:t>264</a:t>
            </a:fld>
            <a:endParaRPr lang="en-US"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265</a:t>
            </a:fld>
            <a:endParaRPr 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266</a:t>
            </a:fld>
            <a:endParaRPr 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267</a:t>
            </a:fld>
            <a:endParaRPr 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268</a:t>
            </a:fld>
            <a:endParaRPr lang="en-US"/>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269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27</a:t>
            </a:fld>
            <a:endParaRPr 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270</a:t>
            </a:fld>
            <a:endParaRPr lang="en-US"/>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271</a:t>
            </a:fld>
            <a:endParaRPr lang="en-US"/>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272</a:t>
            </a:fld>
            <a:endParaRPr lang="en-US"/>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273</a:t>
            </a:fld>
            <a:endParaRPr lang="en-US"/>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543DA5-6AD3-4767-BEAA-CF799089C349}" type="slidenum">
              <a:rPr lang="en-US"/>
              <a:pPr/>
              <a:t>274</a:t>
            </a:fld>
            <a:endParaRPr lang="en-US"/>
          </a:p>
        </p:txBody>
      </p:sp>
      <p:sp>
        <p:nvSpPr>
          <p:cNvPr id="53043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9EB7CC2-368F-423C-8266-E750C60A45A9}" type="slidenum">
              <a:rPr lang="en-US"/>
              <a:pPr/>
              <a:t>275</a:t>
            </a:fld>
            <a:endParaRPr lang="en-US"/>
          </a:p>
        </p:txBody>
      </p:sp>
      <p:sp>
        <p:nvSpPr>
          <p:cNvPr id="53248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C58C89-3F03-48FE-95F2-5891DE23383C}" type="slidenum">
              <a:rPr lang="en-US"/>
              <a:pPr/>
              <a:t>276</a:t>
            </a:fld>
            <a:endParaRPr lang="en-US"/>
          </a:p>
        </p:txBody>
      </p:sp>
      <p:sp>
        <p:nvSpPr>
          <p:cNvPr id="534530"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6CCA020-ECD9-46C9-A993-418A2ADC71B7}" type="slidenum">
              <a:rPr lang="en-US"/>
              <a:pPr/>
              <a:t>277</a:t>
            </a:fld>
            <a:endParaRPr lang="en-US"/>
          </a:p>
        </p:txBody>
      </p:sp>
      <p:sp>
        <p:nvSpPr>
          <p:cNvPr id="53657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36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736FBDE-05A4-48EE-8B48-79F1542DF434}" type="slidenum">
              <a:rPr lang="en-US"/>
              <a:pPr/>
              <a:t>278</a:t>
            </a:fld>
            <a:endParaRPr lang="en-US"/>
          </a:p>
        </p:txBody>
      </p:sp>
      <p:sp>
        <p:nvSpPr>
          <p:cNvPr id="538626"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00000"/>
              </a:lnSpc>
              <a:spcBef>
                <a:spcPct val="0"/>
              </a:spcBef>
            </a:pPr>
            <a:r>
              <a:rPr lang="en-US"/>
              <a:t>Click to add notes</a:t>
            </a: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1647A25-2EFE-431E-90F8-F877C3D9B265}" type="slidenum">
              <a:rPr lang="en-US"/>
              <a:pPr/>
              <a:t>279</a:t>
            </a:fld>
            <a:endParaRPr lang="en-US"/>
          </a:p>
        </p:txBody>
      </p:sp>
      <p:sp>
        <p:nvSpPr>
          <p:cNvPr id="54067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28</a:t>
            </a:fld>
            <a:endParaRPr 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1647A25-2EFE-431E-90F8-F877C3D9B265}" type="slidenum">
              <a:rPr lang="en-US"/>
              <a:pPr/>
              <a:t>280</a:t>
            </a:fld>
            <a:endParaRPr lang="en-US"/>
          </a:p>
        </p:txBody>
      </p:sp>
      <p:sp>
        <p:nvSpPr>
          <p:cNvPr id="54067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281</a:t>
            </a:fld>
            <a:endParaRPr lang="en-US"/>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282</a:t>
            </a:fld>
            <a:endParaRPr 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283</a:t>
            </a:fld>
            <a:endParaRPr lang="en-US"/>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EF301-DC4D-42EF-9CED-2BF54BED408E}" type="slidenum">
              <a:rPr lang="en-US" smtClean="0"/>
              <a:pPr/>
              <a:t>284</a:t>
            </a:fld>
            <a:endParaRPr lang="en-US"/>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285</a:t>
            </a:fld>
            <a:endParaRPr lang="en-US"/>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286</a:t>
            </a:fld>
            <a:endParaRPr lang="en-US"/>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287</a:t>
            </a:fld>
            <a:endParaRPr lang="en-US"/>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7EF301-DC4D-42EF-9CED-2BF54BED408E}" type="slidenum">
              <a:rPr lang="en-US" smtClean="0"/>
              <a:pPr/>
              <a:t>288</a:t>
            </a:fld>
            <a:endParaRPr lang="en-US"/>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289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C8C6547-B5B3-46C8-AA74-800E802EA562}" type="slidenum">
              <a:rPr lang="en-US"/>
              <a:pPr/>
              <a:t>29</a:t>
            </a:fld>
            <a:endParaRPr lang="en-US"/>
          </a:p>
        </p:txBody>
      </p:sp>
      <p:sp>
        <p:nvSpPr>
          <p:cNvPr id="45261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52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290</a:t>
            </a:fld>
            <a:endParaRPr lang="en-US"/>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291</a:t>
            </a:fld>
            <a:endParaRPr lang="en-US"/>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292</a:t>
            </a:fld>
            <a:endParaRPr lang="en-US"/>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3E8665-7741-4FCF-A119-6665D79D2FE6}" type="slidenum">
              <a:rPr lang="en-US"/>
              <a:pPr/>
              <a:t>293</a:t>
            </a:fld>
            <a:endParaRPr lang="en-US"/>
          </a:p>
        </p:txBody>
      </p:sp>
      <p:sp>
        <p:nvSpPr>
          <p:cNvPr id="55091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50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029970-61C3-4A8E-A302-562C70271E84}" type="slidenum">
              <a:rPr lang="en-US"/>
              <a:pPr/>
              <a:t>294</a:t>
            </a:fld>
            <a:endParaRPr lang="en-US"/>
          </a:p>
        </p:txBody>
      </p:sp>
      <p:sp>
        <p:nvSpPr>
          <p:cNvPr id="55296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52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7D88946-CEA1-4269-8F28-99E33BA84872}" type="slidenum">
              <a:rPr lang="en-US"/>
              <a:pPr/>
              <a:t>295</a:t>
            </a:fld>
            <a:endParaRPr lang="en-US"/>
          </a:p>
        </p:txBody>
      </p:sp>
      <p:sp>
        <p:nvSpPr>
          <p:cNvPr id="56729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67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7C9EED1-96F2-4E1F-9C4D-8640A40CA077}" type="slidenum">
              <a:rPr lang="en-US"/>
              <a:pPr/>
              <a:t>296</a:t>
            </a:fld>
            <a:endParaRPr lang="en-US"/>
          </a:p>
        </p:txBody>
      </p:sp>
      <p:sp>
        <p:nvSpPr>
          <p:cNvPr id="569346"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69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AF3B98F-BFA6-48E5-B6E4-32504F12358D}" type="slidenum">
              <a:rPr lang="en-US"/>
              <a:pPr/>
              <a:t>297</a:t>
            </a:fld>
            <a:endParaRPr lang="en-US"/>
          </a:p>
        </p:txBody>
      </p:sp>
      <p:sp>
        <p:nvSpPr>
          <p:cNvPr id="575490"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75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36413F8-83BC-40A0-BB54-90D278DBFED1}" type="slidenum">
              <a:rPr lang="en-US"/>
              <a:pPr/>
              <a:t>298</a:t>
            </a:fld>
            <a:endParaRPr lang="en-US"/>
          </a:p>
        </p:txBody>
      </p:sp>
      <p:sp>
        <p:nvSpPr>
          <p:cNvPr id="57753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577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299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57D08A5-29C4-447E-AA1C-5F9B9EF1E03A}" type="slidenum">
              <a:rPr lang="en-US"/>
              <a:pPr/>
              <a:t>30</a:t>
            </a:fld>
            <a:endParaRPr lang="en-US"/>
          </a:p>
        </p:txBody>
      </p:sp>
      <p:sp>
        <p:nvSpPr>
          <p:cNvPr id="31846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300</a:t>
            </a:fld>
            <a:endParaRPr 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301</a:t>
            </a:fld>
            <a:endParaRPr lang="en-US"/>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302</a:t>
            </a:fld>
            <a:endParaRPr lang="en-US"/>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303</a:t>
            </a:fld>
            <a:endParaRPr lang="en-US"/>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304</a:t>
            </a:fld>
            <a:endParaRPr lang="en-US"/>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305</a:t>
            </a:fld>
            <a:endParaRPr lang="en-US"/>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10B0B-906D-4905-A532-14CCEE4B2C2B}" type="slidenum">
              <a:rPr lang="en-US" smtClean="0"/>
              <a:pPr/>
              <a:t>306</a:t>
            </a:fld>
            <a:endParaRPr lang="en-US"/>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210B0B-906D-4905-A532-14CCEE4B2C2B}" type="slidenum">
              <a:rPr lang="en-US" smtClean="0"/>
              <a:pPr/>
              <a:t>307</a:t>
            </a:fld>
            <a:endParaRPr lang="en-US"/>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308</a:t>
            </a:fld>
            <a:endParaRPr lang="en-US"/>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984C847-0FA5-4645-935D-D07A14B406EB}" type="slidenum">
              <a:rPr lang="en-US"/>
              <a:pPr/>
              <a:t>309</a:t>
            </a:fld>
            <a:endParaRPr lang="en-US"/>
          </a:p>
        </p:txBody>
      </p:sp>
      <p:sp>
        <p:nvSpPr>
          <p:cNvPr id="704514" name="Rectangle 2"/>
          <p:cNvSpPr>
            <a:spLocks noGrp="1" noRot="1" noChangeAspect="1" noChangeArrowheads="1" noTextEdit="1"/>
          </p:cNvSpPr>
          <p:nvPr>
            <p:ph type="sldImg"/>
          </p:nvPr>
        </p:nvSpPr>
        <p:spPr>
          <a:xfrm>
            <a:off x="1150938" y="692150"/>
            <a:ext cx="4556125" cy="3416300"/>
          </a:xfrm>
          <a:ln/>
        </p:spPr>
      </p:sp>
      <p:sp>
        <p:nvSpPr>
          <p:cNvPr id="70451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A638FB-324F-486A-9578-06152104AED9}" type="slidenum">
              <a:rPr lang="en-US"/>
              <a:pPr/>
              <a:t>31</a:t>
            </a:fld>
            <a:endParaRPr lang="en-US"/>
          </a:p>
        </p:txBody>
      </p:sp>
      <p:sp>
        <p:nvSpPr>
          <p:cNvPr id="45465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454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DA51B65-9306-47C7-BA50-A2C50363223C}" type="slidenum">
              <a:rPr lang="en-US"/>
              <a:pPr/>
              <a:t>310</a:t>
            </a:fld>
            <a:endParaRPr lang="en-US"/>
          </a:p>
        </p:txBody>
      </p:sp>
      <p:sp>
        <p:nvSpPr>
          <p:cNvPr id="706562" name="Rectangle 2"/>
          <p:cNvSpPr>
            <a:spLocks noGrp="1" noRot="1" noChangeAspect="1" noChangeArrowheads="1" noTextEdit="1"/>
          </p:cNvSpPr>
          <p:nvPr>
            <p:ph type="sldImg"/>
          </p:nvPr>
        </p:nvSpPr>
        <p:spPr>
          <a:xfrm>
            <a:off x="1150938" y="692150"/>
            <a:ext cx="4556125" cy="3416300"/>
          </a:xfrm>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E9A376-2903-46D2-95F3-CAF2C1051883}" type="slidenum">
              <a:rPr lang="en-US"/>
              <a:pPr/>
              <a:t>311</a:t>
            </a:fld>
            <a:endParaRPr lang="en-US"/>
          </a:p>
        </p:txBody>
      </p:sp>
      <p:sp>
        <p:nvSpPr>
          <p:cNvPr id="708610" name="Rectangle 2"/>
          <p:cNvSpPr>
            <a:spLocks noGrp="1" noRot="1" noChangeAspect="1" noChangeArrowheads="1" noTextEdit="1"/>
          </p:cNvSpPr>
          <p:nvPr>
            <p:ph type="sldImg"/>
          </p:nvPr>
        </p:nvSpPr>
        <p:spPr>
          <a:xfrm>
            <a:off x="1150938" y="692150"/>
            <a:ext cx="4556125" cy="3416300"/>
          </a:xfrm>
          <a:ln/>
        </p:spPr>
      </p:sp>
      <p:sp>
        <p:nvSpPr>
          <p:cNvPr id="708611"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3A95F74-A530-40BE-94AA-0CFEFC716BC6}" type="slidenum">
              <a:rPr lang="en-US"/>
              <a:pPr/>
              <a:t>312</a:t>
            </a:fld>
            <a:endParaRPr lang="en-US"/>
          </a:p>
        </p:txBody>
      </p:sp>
      <p:sp>
        <p:nvSpPr>
          <p:cNvPr id="710658" name="Rectangle 2"/>
          <p:cNvSpPr>
            <a:spLocks noGrp="1" noRot="1" noChangeAspect="1" noChangeArrowheads="1" noTextEdit="1"/>
          </p:cNvSpPr>
          <p:nvPr>
            <p:ph type="sldImg"/>
          </p:nvPr>
        </p:nvSpPr>
        <p:spPr>
          <a:xfrm>
            <a:off x="1150938" y="692150"/>
            <a:ext cx="4556125" cy="3416300"/>
          </a:xfrm>
          <a:ln/>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732BD7-A0A2-42B3-A65A-9EEC1F934922}" type="slidenum">
              <a:rPr lang="en-US"/>
              <a:pPr/>
              <a:t>313</a:t>
            </a:fld>
            <a:endParaRPr lang="en-US"/>
          </a:p>
        </p:txBody>
      </p:sp>
      <p:sp>
        <p:nvSpPr>
          <p:cNvPr id="720898" name="Rectangle 2"/>
          <p:cNvSpPr>
            <a:spLocks noGrp="1" noRot="1" noChangeAspect="1" noChangeArrowheads="1" noTextEdit="1"/>
          </p:cNvSpPr>
          <p:nvPr>
            <p:ph type="sldImg"/>
          </p:nvPr>
        </p:nvSpPr>
        <p:spPr>
          <a:xfrm>
            <a:off x="1150938" y="692150"/>
            <a:ext cx="4556125" cy="3416300"/>
          </a:xfrm>
          <a:ln/>
        </p:spPr>
      </p:sp>
      <p:sp>
        <p:nvSpPr>
          <p:cNvPr id="720899"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5B080A-4E53-4975-AB59-FF1EE8020793}" type="slidenum">
              <a:rPr lang="en-US"/>
              <a:pPr/>
              <a:t>314</a:t>
            </a:fld>
            <a:endParaRPr lang="en-US"/>
          </a:p>
        </p:txBody>
      </p:sp>
      <p:sp>
        <p:nvSpPr>
          <p:cNvPr id="722946" name="Rectangle 2"/>
          <p:cNvSpPr>
            <a:spLocks noGrp="1" noRot="1" noChangeAspect="1" noChangeArrowheads="1" noTextEdit="1"/>
          </p:cNvSpPr>
          <p:nvPr>
            <p:ph type="sldImg"/>
          </p:nvPr>
        </p:nvSpPr>
        <p:spPr>
          <a:xfrm>
            <a:off x="1150938" y="692150"/>
            <a:ext cx="4556125" cy="3416300"/>
          </a:xfrm>
          <a:ln/>
        </p:spPr>
      </p:sp>
      <p:sp>
        <p:nvSpPr>
          <p:cNvPr id="72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210B0B-906D-4905-A532-14CCEE4B2C2B}" type="slidenum">
              <a:rPr lang="en-US" smtClean="0"/>
              <a:pPr/>
              <a:t>315</a:t>
            </a:fld>
            <a:endParaRPr lang="en-US"/>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316</a:t>
            </a:fld>
            <a:endParaRPr lang="en-US" dirty="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4A91A-05D0-4942-AA9D-110D09AB4A7C}" type="slidenum">
              <a:rPr lang="en-US" smtClean="0"/>
              <a:pPr/>
              <a:t>317</a:t>
            </a:fld>
            <a:endParaRPr lang="en-US"/>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318</a:t>
            </a:fld>
            <a:endParaRPr lang="en-US"/>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CADDF02-7D17-44E4-8DBF-32510736B5FC}" type="slidenum">
              <a:rPr lang="en-US"/>
              <a:pPr/>
              <a:t>319</a:t>
            </a:fld>
            <a:endParaRPr lang="en-US"/>
          </a:p>
        </p:txBody>
      </p:sp>
      <p:sp>
        <p:nvSpPr>
          <p:cNvPr id="745474" name="Rectangle 2"/>
          <p:cNvSpPr>
            <a:spLocks noGrp="1" noRot="1" noChangeAspect="1" noChangeArrowheads="1" noTextEdit="1"/>
          </p:cNvSpPr>
          <p:nvPr>
            <p:ph type="sldImg"/>
          </p:nvPr>
        </p:nvSpPr>
        <p:spPr>
          <a:xfrm>
            <a:off x="1150938" y="692150"/>
            <a:ext cx="4556125" cy="3416300"/>
          </a:xfrm>
          <a:ln/>
        </p:spPr>
      </p:sp>
      <p:sp>
        <p:nvSpPr>
          <p:cNvPr id="74547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375EF6E-F53C-4B43-BB65-6BB2D15DBEAC}" type="slidenum">
              <a:rPr lang="en-US"/>
              <a:pPr/>
              <a:t>32</a:t>
            </a:fld>
            <a:endParaRPr lang="en-US"/>
          </a:p>
        </p:txBody>
      </p:sp>
      <p:sp>
        <p:nvSpPr>
          <p:cNvPr id="2918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4F5FAC6-9053-4199-B226-D2DEBDEA145C}" type="slidenum">
              <a:rPr lang="en-US"/>
              <a:pPr/>
              <a:t>320</a:t>
            </a:fld>
            <a:endParaRPr lang="en-US"/>
          </a:p>
        </p:txBody>
      </p:sp>
      <p:sp>
        <p:nvSpPr>
          <p:cNvPr id="747522" name="Rectangle 2"/>
          <p:cNvSpPr>
            <a:spLocks noGrp="1" noRot="1" noChangeAspect="1" noChangeArrowheads="1" noTextEdit="1"/>
          </p:cNvSpPr>
          <p:nvPr>
            <p:ph type="sldImg"/>
          </p:nvPr>
        </p:nvSpPr>
        <p:spPr>
          <a:xfrm>
            <a:off x="1150938" y="692150"/>
            <a:ext cx="4556125" cy="3416300"/>
          </a:xfrm>
          <a:ln/>
        </p:spPr>
      </p:sp>
      <p:sp>
        <p:nvSpPr>
          <p:cNvPr id="74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AA188C4-B97F-4F0E-92CF-9CBCC6B418D3}" type="slidenum">
              <a:rPr lang="en-US"/>
              <a:pPr/>
              <a:t>321</a:t>
            </a:fld>
            <a:endParaRPr lang="en-US"/>
          </a:p>
        </p:txBody>
      </p:sp>
      <p:sp>
        <p:nvSpPr>
          <p:cNvPr id="749570" name="Rectangle 2"/>
          <p:cNvSpPr>
            <a:spLocks noGrp="1" noRot="1" noChangeAspect="1" noChangeArrowheads="1" noTextEdit="1"/>
          </p:cNvSpPr>
          <p:nvPr>
            <p:ph type="sldImg"/>
          </p:nvPr>
        </p:nvSpPr>
        <p:spPr>
          <a:xfrm>
            <a:off x="1150938" y="692150"/>
            <a:ext cx="4556125" cy="3416300"/>
          </a:xfrm>
          <a:ln/>
        </p:spPr>
      </p:sp>
      <p:sp>
        <p:nvSpPr>
          <p:cNvPr id="749571"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30814CF-1BE0-4A17-B17A-01D1F6BE4740}" type="slidenum">
              <a:rPr lang="en-US"/>
              <a:pPr/>
              <a:t>322</a:t>
            </a:fld>
            <a:endParaRPr lang="en-US"/>
          </a:p>
        </p:txBody>
      </p:sp>
      <p:sp>
        <p:nvSpPr>
          <p:cNvPr id="751618" name="Rectangle 2"/>
          <p:cNvSpPr>
            <a:spLocks noGrp="1" noRot="1" noChangeAspect="1" noChangeArrowheads="1" noTextEdit="1"/>
          </p:cNvSpPr>
          <p:nvPr>
            <p:ph type="sldImg"/>
          </p:nvPr>
        </p:nvSpPr>
        <p:spPr>
          <a:xfrm>
            <a:off x="1150938" y="692150"/>
            <a:ext cx="4556125" cy="3416300"/>
          </a:xfrm>
          <a:ln/>
        </p:spPr>
      </p:sp>
      <p:sp>
        <p:nvSpPr>
          <p:cNvPr id="75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DB857D5-92B2-422B-BAFD-FA829C1EF953}" type="slidenum">
              <a:rPr lang="en-US"/>
              <a:pPr/>
              <a:t>323</a:t>
            </a:fld>
            <a:endParaRPr lang="en-US"/>
          </a:p>
        </p:txBody>
      </p:sp>
      <p:sp>
        <p:nvSpPr>
          <p:cNvPr id="753666" name="Rectangle 2"/>
          <p:cNvSpPr>
            <a:spLocks noGrp="1" noRot="1" noChangeAspect="1" noChangeArrowheads="1" noTextEdit="1"/>
          </p:cNvSpPr>
          <p:nvPr>
            <p:ph type="sldImg"/>
          </p:nvPr>
        </p:nvSpPr>
        <p:spPr>
          <a:xfrm>
            <a:off x="1150938" y="692150"/>
            <a:ext cx="4556125" cy="3416300"/>
          </a:xfrm>
          <a:ln/>
        </p:spPr>
      </p:sp>
      <p:sp>
        <p:nvSpPr>
          <p:cNvPr id="75366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EC2D627-6F20-4263-A312-FEDE461FAE88}" type="slidenum">
              <a:rPr lang="en-US"/>
              <a:pPr/>
              <a:t>324</a:t>
            </a:fld>
            <a:endParaRPr lang="en-US"/>
          </a:p>
        </p:txBody>
      </p:sp>
      <p:sp>
        <p:nvSpPr>
          <p:cNvPr id="755714" name="Rectangle 2"/>
          <p:cNvSpPr>
            <a:spLocks noGrp="1" noRot="1" noChangeAspect="1" noChangeArrowheads="1" noTextEdit="1"/>
          </p:cNvSpPr>
          <p:nvPr>
            <p:ph type="sldImg"/>
          </p:nvPr>
        </p:nvSpPr>
        <p:spPr>
          <a:xfrm>
            <a:off x="1150938" y="692150"/>
            <a:ext cx="4556125" cy="3416300"/>
          </a:xfrm>
          <a:ln/>
        </p:spPr>
      </p:sp>
      <p:sp>
        <p:nvSpPr>
          <p:cNvPr id="75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325</a:t>
            </a:fld>
            <a:endParaRPr lang="en-US"/>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326</a:t>
            </a:fld>
            <a:endParaRPr lang="en-US"/>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327</a:t>
            </a:fld>
            <a:endParaRPr lang="en-US"/>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328</a:t>
            </a:fld>
            <a:endParaRPr lang="en-US"/>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4A91A-05D0-4942-AA9D-110D09AB4A7C}" type="slidenum">
              <a:rPr lang="en-US" smtClean="0"/>
              <a:pPr/>
              <a:t>329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33</a:t>
            </a:fld>
            <a:endParaRPr lang="en-US"/>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330</a:t>
            </a:fld>
            <a:endParaRPr lang="en-US"/>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331</a:t>
            </a:fld>
            <a:endParaRPr lang="en-US"/>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332</a:t>
            </a:fld>
            <a:endParaRPr lang="en-US"/>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E4A91A-05D0-4942-AA9D-110D09AB4A7C}" type="slidenum">
              <a:rPr lang="en-US" smtClean="0"/>
              <a:pPr/>
              <a:t>333</a:t>
            </a:fld>
            <a:endParaRPr lang="en-US"/>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334</a:t>
            </a:fld>
            <a:endParaRPr lang="en-US"/>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335</a:t>
            </a:fld>
            <a:endParaRPr lang="en-US"/>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336</a:t>
            </a:fld>
            <a:endParaRPr lang="en-US"/>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337</a:t>
            </a:fld>
            <a:endParaRPr lang="en-US"/>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338</a:t>
            </a:fld>
            <a:endParaRPr lang="en-US"/>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34</a:t>
            </a:fld>
            <a:endParaRPr lang="en-US"/>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340</a:t>
            </a:fld>
            <a:endParaRPr lang="en-US"/>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341</a:t>
            </a:fld>
            <a:endParaRPr lang="en-US"/>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342</a:t>
            </a:fld>
            <a:endParaRPr lang="en-US"/>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343</a:t>
            </a:fld>
            <a:endParaRPr lang="en-US"/>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BFB48D2-77D7-4BC7-82CA-9949FBBC3869}" type="slidenum">
              <a:rPr lang="en-US"/>
              <a:pPr/>
              <a:t>344</a:t>
            </a:fld>
            <a:endParaRPr lang="en-US"/>
          </a:p>
        </p:txBody>
      </p:sp>
      <p:sp>
        <p:nvSpPr>
          <p:cNvPr id="806914" name="Rectangle 2"/>
          <p:cNvSpPr>
            <a:spLocks noGrp="1" noRot="1" noChangeAspect="1" noChangeArrowheads="1" noTextEdit="1"/>
          </p:cNvSpPr>
          <p:nvPr>
            <p:ph type="sldImg"/>
          </p:nvPr>
        </p:nvSpPr>
        <p:spPr>
          <a:xfrm>
            <a:off x="1150938" y="692150"/>
            <a:ext cx="4556125" cy="3416300"/>
          </a:xfrm>
          <a:ln/>
        </p:spPr>
      </p:sp>
      <p:sp>
        <p:nvSpPr>
          <p:cNvPr id="80691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49F6E2D-40E6-44B9-A698-011C1138C7ED}" type="slidenum">
              <a:rPr lang="en-US"/>
              <a:pPr/>
              <a:t>345</a:t>
            </a:fld>
            <a:endParaRPr lang="en-US"/>
          </a:p>
        </p:txBody>
      </p:sp>
      <p:sp>
        <p:nvSpPr>
          <p:cNvPr id="808962" name="Rectangle 2"/>
          <p:cNvSpPr>
            <a:spLocks noGrp="1" noRot="1" noChangeAspect="1" noChangeArrowheads="1" noTextEdit="1"/>
          </p:cNvSpPr>
          <p:nvPr>
            <p:ph type="sldImg"/>
          </p:nvPr>
        </p:nvSpPr>
        <p:spPr>
          <a:xfrm>
            <a:off x="1150938" y="692150"/>
            <a:ext cx="4556125" cy="3416300"/>
          </a:xfrm>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D1281D-D0DB-47CB-97CB-D95FB8D5187D}" type="slidenum">
              <a:rPr lang="en-US"/>
              <a:pPr/>
              <a:t>346</a:t>
            </a:fld>
            <a:endParaRPr lang="en-US"/>
          </a:p>
        </p:txBody>
      </p:sp>
      <p:sp>
        <p:nvSpPr>
          <p:cNvPr id="827394" name="Rectangle 2"/>
          <p:cNvSpPr>
            <a:spLocks noGrp="1" noRot="1" noChangeAspect="1" noChangeArrowheads="1" noTextEdit="1"/>
          </p:cNvSpPr>
          <p:nvPr>
            <p:ph type="sldImg"/>
          </p:nvPr>
        </p:nvSpPr>
        <p:spPr>
          <a:xfrm>
            <a:off x="1150938" y="692150"/>
            <a:ext cx="4556125" cy="3416300"/>
          </a:xfrm>
          <a:ln/>
        </p:spPr>
      </p:sp>
      <p:sp>
        <p:nvSpPr>
          <p:cNvPr id="82739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C02C052-6C0E-4137-83EF-478762B4B52F}" type="slidenum">
              <a:rPr lang="en-US"/>
              <a:pPr/>
              <a:t>347</a:t>
            </a:fld>
            <a:endParaRPr lang="en-US"/>
          </a:p>
        </p:txBody>
      </p:sp>
      <p:sp>
        <p:nvSpPr>
          <p:cNvPr id="829442" name="Rectangle 2"/>
          <p:cNvSpPr>
            <a:spLocks noGrp="1" noRot="1" noChangeAspect="1" noChangeArrowheads="1" noTextEdit="1"/>
          </p:cNvSpPr>
          <p:nvPr>
            <p:ph type="sldImg"/>
          </p:nvPr>
        </p:nvSpPr>
        <p:spPr>
          <a:xfrm>
            <a:off x="1150938" y="692150"/>
            <a:ext cx="4556125" cy="3416300"/>
          </a:xfrm>
          <a:ln/>
        </p:spPr>
      </p:sp>
      <p:sp>
        <p:nvSpPr>
          <p:cNvPr id="82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9370B60-F751-41A5-9E24-A67849002327}" type="slidenum">
              <a:rPr lang="en-US"/>
              <a:pPr/>
              <a:t>348</a:t>
            </a:fld>
            <a:endParaRPr lang="en-US"/>
          </a:p>
        </p:txBody>
      </p:sp>
      <p:sp>
        <p:nvSpPr>
          <p:cNvPr id="831490" name="Rectangle 2"/>
          <p:cNvSpPr>
            <a:spLocks noGrp="1" noRot="1" noChangeAspect="1" noChangeArrowheads="1" noTextEdit="1"/>
          </p:cNvSpPr>
          <p:nvPr>
            <p:ph type="sldImg"/>
          </p:nvPr>
        </p:nvSpPr>
        <p:spPr>
          <a:xfrm>
            <a:off x="1150938" y="692150"/>
            <a:ext cx="4556125" cy="3416300"/>
          </a:xfrm>
          <a:ln/>
        </p:spPr>
      </p:sp>
      <p:sp>
        <p:nvSpPr>
          <p:cNvPr id="831491"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E26401-FB77-4309-BA6D-C41873B928B1}" type="slidenum">
              <a:rPr lang="en-US"/>
              <a:pPr/>
              <a:t>349</a:t>
            </a:fld>
            <a:endParaRPr lang="en-US"/>
          </a:p>
        </p:txBody>
      </p:sp>
      <p:sp>
        <p:nvSpPr>
          <p:cNvPr id="833538" name="Rectangle 2"/>
          <p:cNvSpPr>
            <a:spLocks noGrp="1" noRot="1" noChangeAspect="1" noChangeArrowheads="1" noTextEdit="1"/>
          </p:cNvSpPr>
          <p:nvPr>
            <p:ph type="sldImg"/>
          </p:nvPr>
        </p:nvSpPr>
        <p:spPr>
          <a:xfrm>
            <a:off x="1150938" y="692150"/>
            <a:ext cx="4556125" cy="3416300"/>
          </a:xfrm>
          <a:ln/>
        </p:spPr>
      </p:sp>
      <p:sp>
        <p:nvSpPr>
          <p:cNvPr id="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D5BDD-987C-4B98-B912-F2D587861BEB}"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Figure 2-10. Caption: Graph of a particle’s position </a:t>
            </a:r>
            <a:r>
              <a:rPr lang="en-US" i="1"/>
              <a:t>x </a:t>
            </a:r>
            <a:r>
              <a:rPr lang="en-US"/>
              <a:t>vs. time .The slope of the straight line P</a:t>
            </a:r>
            <a:r>
              <a:rPr lang="en-US" baseline="-25000"/>
              <a:t>1</a:t>
            </a:r>
            <a:r>
              <a:rPr lang="en-US"/>
              <a:t>P</a:t>
            </a:r>
            <a:r>
              <a:rPr lang="en-US" baseline="-25000"/>
              <a:t>2</a:t>
            </a:r>
            <a:r>
              <a:rPr lang="en-US"/>
              <a:t> represents the average velocity of the particle during the time interval </a:t>
            </a:r>
            <a:r>
              <a:rPr lang="el-GR">
                <a:cs typeface="Arial" charset="0"/>
              </a:rPr>
              <a:t>Δ</a:t>
            </a:r>
            <a:r>
              <a:rPr lang="en-US">
                <a:cs typeface="Arial" charset="0"/>
              </a:rPr>
              <a:t>t = t</a:t>
            </a:r>
            <a:r>
              <a:rPr lang="en-US" baseline="-25000">
                <a:cs typeface="Arial" charset="0"/>
              </a:rPr>
              <a:t>2</a:t>
            </a:r>
            <a:r>
              <a:rPr lang="en-US">
                <a:cs typeface="Arial" charset="0"/>
              </a:rPr>
              <a:t> – t</a:t>
            </a:r>
            <a:r>
              <a:rPr lang="en-US" baseline="-25000">
                <a:cs typeface="Arial" charset="0"/>
              </a:rPr>
              <a:t>1</a:t>
            </a:r>
            <a:r>
              <a:rPr lang="en-US">
                <a:cs typeface="Arial" charset="0"/>
              </a:rPr>
              <a:t>.</a:t>
            </a:r>
          </a:p>
          <a:p>
            <a:r>
              <a:rPr lang="en-US">
                <a:cs typeface="Arial" charset="0"/>
              </a:rPr>
              <a:t>Figure 2-11. Caption: </a:t>
            </a:r>
            <a:r>
              <a:rPr lang="el-GR"/>
              <a:t>Same position vs.</a:t>
            </a:r>
            <a:r>
              <a:rPr lang="en-US"/>
              <a:t> </a:t>
            </a:r>
            <a:r>
              <a:rPr lang="el-GR"/>
              <a:t>time curve as in Fig. 2–10, but note</a:t>
            </a:r>
            <a:r>
              <a:rPr lang="en-US"/>
              <a:t> </a:t>
            </a:r>
            <a:r>
              <a:rPr lang="el-GR"/>
              <a:t>that the average velocity over the time</a:t>
            </a:r>
            <a:r>
              <a:rPr lang="en-US"/>
              <a:t> </a:t>
            </a:r>
            <a:r>
              <a:rPr lang="el-GR"/>
              <a:t>interval</a:t>
            </a:r>
            <a:r>
              <a:rPr lang="en-US"/>
              <a:t> t</a:t>
            </a:r>
            <a:r>
              <a:rPr lang="en-US" baseline="-25000"/>
              <a:t>i</a:t>
            </a:r>
            <a:r>
              <a:rPr lang="en-US"/>
              <a:t> – t</a:t>
            </a:r>
            <a:r>
              <a:rPr lang="en-US" baseline="-25000"/>
              <a:t>1</a:t>
            </a:r>
            <a:r>
              <a:rPr lang="el-GR"/>
              <a:t> (which is the slope of</a:t>
            </a:r>
            <a:r>
              <a:rPr lang="en-US"/>
              <a:t> P</a:t>
            </a:r>
            <a:r>
              <a:rPr lang="en-US" baseline="-25000"/>
              <a:t>1</a:t>
            </a:r>
            <a:r>
              <a:rPr lang="en-US"/>
              <a:t>P</a:t>
            </a:r>
            <a:r>
              <a:rPr lang="en-US" baseline="-25000"/>
              <a:t>i</a:t>
            </a:r>
            <a:r>
              <a:rPr lang="el-GR"/>
              <a:t>) is less than the average velocity</a:t>
            </a:r>
            <a:r>
              <a:rPr lang="en-US"/>
              <a:t> </a:t>
            </a:r>
            <a:r>
              <a:rPr lang="el-GR"/>
              <a:t>over the time interval</a:t>
            </a:r>
            <a:r>
              <a:rPr lang="en-US"/>
              <a:t> t</a:t>
            </a:r>
            <a:r>
              <a:rPr lang="en-US" baseline="-25000"/>
              <a:t>2</a:t>
            </a:r>
            <a:r>
              <a:rPr lang="en-US"/>
              <a:t> – t</a:t>
            </a:r>
            <a:r>
              <a:rPr lang="en-US" baseline="-25000"/>
              <a:t>1</a:t>
            </a:r>
            <a:r>
              <a:rPr lang="en-US"/>
              <a:t>.</a:t>
            </a:r>
            <a:r>
              <a:rPr lang="el-GR"/>
              <a:t> The</a:t>
            </a:r>
            <a:r>
              <a:rPr lang="en-US"/>
              <a:t> </a:t>
            </a:r>
            <a:r>
              <a:rPr lang="el-GR"/>
              <a:t>slope of the thin line tangent to the</a:t>
            </a:r>
            <a:r>
              <a:rPr lang="en-US"/>
              <a:t> </a:t>
            </a:r>
            <a:r>
              <a:rPr lang="el-GR"/>
              <a:t>curve at point</a:t>
            </a:r>
            <a:r>
              <a:rPr lang="en-US"/>
              <a:t> P</a:t>
            </a:r>
            <a:r>
              <a:rPr lang="en-US" baseline="-25000"/>
              <a:t>1</a:t>
            </a:r>
            <a:r>
              <a:rPr lang="el-GR"/>
              <a:t> equals the</a:t>
            </a:r>
            <a:r>
              <a:rPr lang="en-US"/>
              <a:t> </a:t>
            </a:r>
            <a:r>
              <a:rPr lang="el-GR"/>
              <a:t>instantaneous velocity at time t</a:t>
            </a:r>
            <a:r>
              <a:rPr lang="el-GR" baseline="-25000"/>
              <a:t>1</a:t>
            </a:r>
            <a:r>
              <a:rPr lang="el-GR"/>
              <a:t>.</a:t>
            </a:r>
          </a:p>
          <a:p>
            <a:endParaRPr lang="el-GR">
              <a:cs typeface="Arial" charset="0"/>
            </a:endParaRPr>
          </a:p>
          <a:p>
            <a:endParaRPr lang="en-US"/>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38E2334-A003-4BA9-AAD7-7FF93C748F27}" type="slidenum">
              <a:rPr lang="en-US"/>
              <a:pPr/>
              <a:t>350</a:t>
            </a:fld>
            <a:endParaRPr lang="en-US"/>
          </a:p>
        </p:txBody>
      </p:sp>
      <p:sp>
        <p:nvSpPr>
          <p:cNvPr id="868354" name="Rectangle 2"/>
          <p:cNvSpPr>
            <a:spLocks noGrp="1" noRot="1" noChangeAspect="1" noChangeArrowheads="1" noTextEdit="1"/>
          </p:cNvSpPr>
          <p:nvPr>
            <p:ph type="sldImg"/>
          </p:nvPr>
        </p:nvSpPr>
        <p:spPr>
          <a:xfrm>
            <a:off x="1150938" y="692150"/>
            <a:ext cx="4556125" cy="3416300"/>
          </a:xfrm>
          <a:ln/>
        </p:spPr>
      </p:sp>
      <p:sp>
        <p:nvSpPr>
          <p:cNvPr id="86835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A3F7425-DC80-4FA5-BE6F-EC7C21505E6B}" type="slidenum">
              <a:rPr lang="en-US"/>
              <a:pPr/>
              <a:t>351</a:t>
            </a:fld>
            <a:endParaRPr lang="en-US"/>
          </a:p>
        </p:txBody>
      </p:sp>
      <p:sp>
        <p:nvSpPr>
          <p:cNvPr id="870402" name="Rectangle 2"/>
          <p:cNvSpPr>
            <a:spLocks noGrp="1" noRot="1" noChangeAspect="1" noChangeArrowheads="1" noTextEdit="1"/>
          </p:cNvSpPr>
          <p:nvPr>
            <p:ph type="sldImg"/>
          </p:nvPr>
        </p:nvSpPr>
        <p:spPr>
          <a:xfrm>
            <a:off x="1150938" y="692150"/>
            <a:ext cx="4556125" cy="3416300"/>
          </a:xfrm>
          <a:ln/>
        </p:spPr>
      </p:sp>
      <p:sp>
        <p:nvSpPr>
          <p:cNvPr id="87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352</a:t>
            </a:fld>
            <a:endParaRPr lang="en-US"/>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353</a:t>
            </a:fld>
            <a:endParaRPr lang="en-US"/>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354</a:t>
            </a:fld>
            <a:endParaRPr lang="en-US"/>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355</a:t>
            </a:fld>
            <a:endParaRPr lang="en-US"/>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356</a:t>
            </a:fld>
            <a:endParaRPr lang="en-US"/>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357</a:t>
            </a:fld>
            <a:endParaRPr lang="en-US"/>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358</a:t>
            </a:fld>
            <a:endParaRPr lang="en-US"/>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359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36</a:t>
            </a:fld>
            <a:endParaRPr lang="en-US"/>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360</a:t>
            </a:fld>
            <a:endParaRPr lang="en-US"/>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361</a:t>
            </a:fld>
            <a:endParaRPr lang="en-US"/>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362</a:t>
            </a:fld>
            <a:endParaRPr lang="en-US"/>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363</a:t>
            </a:fld>
            <a:endParaRPr lang="en-US"/>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364</a:t>
            </a:fld>
            <a:endParaRPr lang="en-US"/>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365</a:t>
            </a:fld>
            <a:endParaRPr lang="en-US"/>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27346-4882-466D-B91E-5DB24EF69F3D}" type="slidenum">
              <a:rPr lang="en-US" smtClean="0"/>
              <a:pPr/>
              <a:t>366</a:t>
            </a:fld>
            <a:endParaRPr lang="en-US"/>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367</a:t>
            </a:fld>
            <a:endParaRPr lang="en-US"/>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368</a:t>
            </a:fld>
            <a:endParaRPr lang="en-US"/>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369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37</a:t>
            </a:fld>
            <a:endParaRPr lang="en-US"/>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E9918-2B60-4A66-90B9-09FAA20360FE}" type="slidenum">
              <a:rPr lang="en-US" smtClean="0"/>
              <a:pPr/>
              <a:t>370</a:t>
            </a:fld>
            <a:endParaRPr lang="en-US"/>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371</a:t>
            </a:fld>
            <a:endParaRPr lang="en-US"/>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372</a:t>
            </a:fld>
            <a:endParaRPr lang="en-US"/>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373</a:t>
            </a:fld>
            <a:endParaRPr lang="en-US"/>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374</a:t>
            </a:fld>
            <a:endParaRPr lang="en-US"/>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375</a:t>
            </a:fld>
            <a:endParaRPr lang="en-US"/>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376</a:t>
            </a:fld>
            <a:endParaRPr lang="en-US"/>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377</a:t>
            </a:fld>
            <a:endParaRPr lang="en-US"/>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378</a:t>
            </a:fld>
            <a:endParaRPr lang="en-US"/>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379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38</a:t>
            </a:fld>
            <a:endParaRPr lang="en-US"/>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380</a:t>
            </a:fld>
            <a:endParaRPr lang="en-US"/>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381</a:t>
            </a:fld>
            <a:endParaRPr lang="en-US"/>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382</a:t>
            </a:fld>
            <a:endParaRPr lang="en-US"/>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383</a:t>
            </a:fld>
            <a:endParaRPr lang="en-US"/>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384</a:t>
            </a:fld>
            <a:endParaRPr lang="en-US"/>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385</a:t>
            </a:fld>
            <a:endParaRPr lang="en-US"/>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386</a:t>
            </a:fld>
            <a:endParaRPr lang="en-US"/>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387</a:t>
            </a:fld>
            <a:endParaRPr lang="en-US"/>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0E76A3F-7573-497F-AFE5-4A5E9B960452}" type="slidenum">
              <a:rPr lang="en-US"/>
              <a:pPr/>
              <a:t>388</a:t>
            </a:fld>
            <a:endParaRPr lang="en-US"/>
          </a:p>
        </p:txBody>
      </p:sp>
      <p:sp>
        <p:nvSpPr>
          <p:cNvPr id="835586" name="Rectangle 2"/>
          <p:cNvSpPr>
            <a:spLocks noGrp="1" noRot="1" noChangeAspect="1" noChangeArrowheads="1" noTextEdit="1"/>
          </p:cNvSpPr>
          <p:nvPr>
            <p:ph type="sldImg"/>
          </p:nvPr>
        </p:nvSpPr>
        <p:spPr>
          <a:xfrm>
            <a:off x="1150938" y="692150"/>
            <a:ext cx="4556125" cy="3416300"/>
          </a:xfrm>
          <a:ln/>
        </p:spPr>
      </p:sp>
      <p:sp>
        <p:nvSpPr>
          <p:cNvPr id="83558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1E47AA-2232-481D-8EFB-DE6E5B06E313}" type="slidenum">
              <a:rPr lang="en-US"/>
              <a:pPr/>
              <a:t>389</a:t>
            </a:fld>
            <a:endParaRPr lang="en-US"/>
          </a:p>
        </p:txBody>
      </p:sp>
      <p:sp>
        <p:nvSpPr>
          <p:cNvPr id="837634" name="Rectangle 2"/>
          <p:cNvSpPr>
            <a:spLocks noGrp="1" noRot="1" noChangeAspect="1" noChangeArrowheads="1" noTextEdit="1"/>
          </p:cNvSpPr>
          <p:nvPr>
            <p:ph type="sldImg"/>
          </p:nvPr>
        </p:nvSpPr>
        <p:spPr>
          <a:xfrm>
            <a:off x="1150938" y="692150"/>
            <a:ext cx="4556125" cy="3416300"/>
          </a:xfrm>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39</a:t>
            </a:fld>
            <a:endParaRPr lang="en-US"/>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E90B7E-93DA-45ED-8517-5B281BBC5CD4}" type="slidenum">
              <a:rPr lang="en-US"/>
              <a:pPr/>
              <a:t>390</a:t>
            </a:fld>
            <a:endParaRPr lang="en-US"/>
          </a:p>
        </p:txBody>
      </p:sp>
      <p:sp>
        <p:nvSpPr>
          <p:cNvPr id="843778" name="Rectangle 2"/>
          <p:cNvSpPr>
            <a:spLocks noGrp="1" noRot="1" noChangeAspect="1" noChangeArrowheads="1" noTextEdit="1"/>
          </p:cNvSpPr>
          <p:nvPr>
            <p:ph type="sldImg"/>
          </p:nvPr>
        </p:nvSpPr>
        <p:spPr>
          <a:xfrm>
            <a:off x="1150938" y="692150"/>
            <a:ext cx="4556125" cy="3416300"/>
          </a:xfrm>
          <a:ln/>
        </p:spPr>
      </p:sp>
      <p:sp>
        <p:nvSpPr>
          <p:cNvPr id="843779"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0120D4F-3BB8-4F11-B352-BF31D887480B}" type="slidenum">
              <a:rPr lang="en-US"/>
              <a:pPr/>
              <a:t>391</a:t>
            </a:fld>
            <a:endParaRPr lang="en-US"/>
          </a:p>
        </p:txBody>
      </p:sp>
      <p:sp>
        <p:nvSpPr>
          <p:cNvPr id="845826" name="Rectangle 2"/>
          <p:cNvSpPr>
            <a:spLocks noGrp="1" noRot="1" noChangeAspect="1" noChangeArrowheads="1" noTextEdit="1"/>
          </p:cNvSpPr>
          <p:nvPr>
            <p:ph type="sldImg"/>
          </p:nvPr>
        </p:nvSpPr>
        <p:spPr>
          <a:xfrm>
            <a:off x="1150938" y="692150"/>
            <a:ext cx="4556125" cy="34163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DA8E23-0E5A-46D2-83AC-26A1A12A46F7}" type="slidenum">
              <a:rPr lang="en-US"/>
              <a:pPr/>
              <a:t>392</a:t>
            </a:fld>
            <a:endParaRPr lang="en-US"/>
          </a:p>
        </p:txBody>
      </p:sp>
      <p:sp>
        <p:nvSpPr>
          <p:cNvPr id="851970" name="Rectangle 2"/>
          <p:cNvSpPr>
            <a:spLocks noGrp="1" noRot="1" noChangeAspect="1" noChangeArrowheads="1" noTextEdit="1"/>
          </p:cNvSpPr>
          <p:nvPr>
            <p:ph type="sldImg"/>
          </p:nvPr>
        </p:nvSpPr>
        <p:spPr>
          <a:xfrm>
            <a:off x="1150938" y="692150"/>
            <a:ext cx="4556125" cy="3416300"/>
          </a:xfrm>
          <a:ln/>
        </p:spPr>
      </p:sp>
      <p:sp>
        <p:nvSpPr>
          <p:cNvPr id="851971"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DAD0DDB-20B7-4D98-9B99-FBD0AB09F3E7}" type="slidenum">
              <a:rPr lang="en-US"/>
              <a:pPr/>
              <a:t>393</a:t>
            </a:fld>
            <a:endParaRPr lang="en-US"/>
          </a:p>
        </p:txBody>
      </p:sp>
      <p:sp>
        <p:nvSpPr>
          <p:cNvPr id="854018" name="Rectangle 2"/>
          <p:cNvSpPr>
            <a:spLocks noGrp="1" noRot="1" noChangeAspect="1" noChangeArrowheads="1" noTextEdit="1"/>
          </p:cNvSpPr>
          <p:nvPr>
            <p:ph type="sldImg"/>
          </p:nvPr>
        </p:nvSpPr>
        <p:spPr>
          <a:xfrm>
            <a:off x="1150938" y="692150"/>
            <a:ext cx="4556125" cy="3416300"/>
          </a:xfrm>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366A8BA-A495-45F3-94ED-00DFCF74D778}" type="slidenum">
              <a:rPr lang="en-US"/>
              <a:pPr/>
              <a:t>394</a:t>
            </a:fld>
            <a:endParaRPr lang="en-US"/>
          </a:p>
        </p:txBody>
      </p:sp>
      <p:sp>
        <p:nvSpPr>
          <p:cNvPr id="856066" name="Rectangle 2"/>
          <p:cNvSpPr>
            <a:spLocks noGrp="1" noRot="1" noChangeAspect="1" noChangeArrowheads="1" noTextEdit="1"/>
          </p:cNvSpPr>
          <p:nvPr>
            <p:ph type="sldImg"/>
          </p:nvPr>
        </p:nvSpPr>
        <p:spPr>
          <a:xfrm>
            <a:off x="1150938" y="692150"/>
            <a:ext cx="4556125" cy="3416300"/>
          </a:xfrm>
          <a:ln/>
        </p:spPr>
      </p:sp>
      <p:sp>
        <p:nvSpPr>
          <p:cNvPr id="85606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8AB4B65-B328-4AB9-BA05-DF77B8BC66DA}" type="slidenum">
              <a:rPr lang="en-US"/>
              <a:pPr/>
              <a:t>395</a:t>
            </a:fld>
            <a:endParaRPr lang="en-US"/>
          </a:p>
        </p:txBody>
      </p:sp>
      <p:sp>
        <p:nvSpPr>
          <p:cNvPr id="858114" name="Rectangle 2"/>
          <p:cNvSpPr>
            <a:spLocks noGrp="1" noRot="1" noChangeAspect="1" noChangeArrowheads="1" noTextEdit="1"/>
          </p:cNvSpPr>
          <p:nvPr>
            <p:ph type="sldImg"/>
          </p:nvPr>
        </p:nvSpPr>
        <p:spPr>
          <a:xfrm>
            <a:off x="1150938" y="692150"/>
            <a:ext cx="4556125" cy="3416300"/>
          </a:xfrm>
          <a:ln/>
        </p:spPr>
      </p:sp>
      <p:sp>
        <p:nvSpPr>
          <p:cNvPr id="85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92FFA3-3039-4B7E-9858-09BB1FEA45FD}" type="slidenum">
              <a:rPr lang="en-US"/>
              <a:pPr/>
              <a:t>396</a:t>
            </a:fld>
            <a:endParaRPr lang="en-US"/>
          </a:p>
        </p:txBody>
      </p:sp>
      <p:sp>
        <p:nvSpPr>
          <p:cNvPr id="860162" name="Rectangle 2"/>
          <p:cNvSpPr>
            <a:spLocks noGrp="1" noRot="1" noChangeAspect="1" noChangeArrowheads="1" noTextEdit="1"/>
          </p:cNvSpPr>
          <p:nvPr>
            <p:ph type="sldImg"/>
          </p:nvPr>
        </p:nvSpPr>
        <p:spPr>
          <a:xfrm>
            <a:off x="1150938" y="692150"/>
            <a:ext cx="4556125" cy="3416300"/>
          </a:xfrm>
          <a:ln/>
        </p:spPr>
      </p:sp>
      <p:sp>
        <p:nvSpPr>
          <p:cNvPr id="860163"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3EDCD6-DD69-4B95-AA9A-6DD7A455C6EA}" type="slidenum">
              <a:rPr lang="en-US"/>
              <a:pPr/>
              <a:t>397</a:t>
            </a:fld>
            <a:endParaRPr lang="en-US"/>
          </a:p>
        </p:txBody>
      </p:sp>
      <p:sp>
        <p:nvSpPr>
          <p:cNvPr id="862210" name="Rectangle 2"/>
          <p:cNvSpPr>
            <a:spLocks noGrp="1" noRot="1" noChangeAspect="1" noChangeArrowheads="1" noTextEdit="1"/>
          </p:cNvSpPr>
          <p:nvPr>
            <p:ph type="sldImg"/>
          </p:nvPr>
        </p:nvSpPr>
        <p:spPr>
          <a:xfrm>
            <a:off x="1150938" y="692150"/>
            <a:ext cx="4556125" cy="3416300"/>
          </a:xfrm>
          <a:ln/>
        </p:spPr>
      </p:sp>
      <p:sp>
        <p:nvSpPr>
          <p:cNvPr id="86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54B2838-4C05-4ACB-9CDD-580D17BDA0BD}" type="slidenum">
              <a:rPr lang="en-US"/>
              <a:pPr/>
              <a:t>398</a:t>
            </a:fld>
            <a:endParaRPr lang="en-US"/>
          </a:p>
        </p:txBody>
      </p:sp>
      <p:sp>
        <p:nvSpPr>
          <p:cNvPr id="876546" name="Rectangle 2"/>
          <p:cNvSpPr>
            <a:spLocks noGrp="1" noRot="1" noChangeAspect="1" noChangeArrowheads="1" noTextEdit="1"/>
          </p:cNvSpPr>
          <p:nvPr>
            <p:ph type="sldImg"/>
          </p:nvPr>
        </p:nvSpPr>
        <p:spPr>
          <a:xfrm>
            <a:off x="1150938" y="692150"/>
            <a:ext cx="4556125" cy="3416300"/>
          </a:xfrm>
          <a:ln/>
        </p:spPr>
      </p:sp>
      <p:sp>
        <p:nvSpPr>
          <p:cNvPr id="87654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C9FB3A-1A5D-4B0D-8B49-F3A229C62AC3}" type="slidenum">
              <a:rPr lang="en-US"/>
              <a:pPr/>
              <a:t>399</a:t>
            </a:fld>
            <a:endParaRPr lang="en-US"/>
          </a:p>
        </p:txBody>
      </p:sp>
      <p:sp>
        <p:nvSpPr>
          <p:cNvPr id="878594" name="Rectangle 2"/>
          <p:cNvSpPr>
            <a:spLocks noGrp="1" noRot="1" noChangeAspect="1" noChangeArrowheads="1" noTextEdit="1"/>
          </p:cNvSpPr>
          <p:nvPr>
            <p:ph type="sldImg"/>
          </p:nvPr>
        </p:nvSpPr>
        <p:spPr>
          <a:xfrm>
            <a:off x="1150938" y="692150"/>
            <a:ext cx="4556125" cy="3416300"/>
          </a:xfrm>
          <a:ln/>
        </p:spPr>
      </p:sp>
      <p:sp>
        <p:nvSpPr>
          <p:cNvPr id="87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40</a:t>
            </a:fld>
            <a:endParaRPr lang="en-US"/>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9CE7F64-0EB9-4C81-986F-DD2F64EA4BA3}" type="slidenum">
              <a:rPr lang="en-US"/>
              <a:pPr/>
              <a:t>400</a:t>
            </a:fld>
            <a:endParaRPr lang="en-US"/>
          </a:p>
        </p:txBody>
      </p:sp>
      <p:sp>
        <p:nvSpPr>
          <p:cNvPr id="897026" name="Rectangle 2"/>
          <p:cNvSpPr>
            <a:spLocks noGrp="1" noRot="1" noChangeAspect="1" noChangeArrowheads="1" noTextEdit="1"/>
          </p:cNvSpPr>
          <p:nvPr>
            <p:ph type="sldImg"/>
          </p:nvPr>
        </p:nvSpPr>
        <p:spPr>
          <a:xfrm>
            <a:off x="1150938" y="692150"/>
            <a:ext cx="4556125" cy="3416300"/>
          </a:xfrm>
          <a:ln/>
        </p:spPr>
      </p:sp>
      <p:sp>
        <p:nvSpPr>
          <p:cNvPr id="897027"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C884B2A-C0D7-4153-9FFE-D7FF134715E9}" type="slidenum">
              <a:rPr lang="en-US"/>
              <a:pPr/>
              <a:t>401</a:t>
            </a:fld>
            <a:endParaRPr lang="en-US"/>
          </a:p>
        </p:txBody>
      </p:sp>
      <p:sp>
        <p:nvSpPr>
          <p:cNvPr id="899074" name="Rectangle 2"/>
          <p:cNvSpPr>
            <a:spLocks noGrp="1" noRot="1" noChangeAspect="1" noChangeArrowheads="1" noTextEdit="1"/>
          </p:cNvSpPr>
          <p:nvPr>
            <p:ph type="sldImg"/>
          </p:nvPr>
        </p:nvSpPr>
        <p:spPr>
          <a:xfrm>
            <a:off x="1150938" y="692150"/>
            <a:ext cx="4556125" cy="3416300"/>
          </a:xfrm>
          <a:ln/>
        </p:spPr>
      </p:sp>
      <p:sp>
        <p:nvSpPr>
          <p:cNvPr id="89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402</a:t>
            </a:fld>
            <a:endParaRPr lang="en-US"/>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403</a:t>
            </a:fld>
            <a:endParaRPr lang="en-US"/>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404</a:t>
            </a:fld>
            <a:endParaRPr lang="en-US"/>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405</a:t>
            </a:fld>
            <a:endParaRPr lang="en-US"/>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406</a:t>
            </a:fld>
            <a:endParaRPr lang="en-US"/>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407</a:t>
            </a:fld>
            <a:endParaRPr lang="en-US"/>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408</a:t>
            </a:fld>
            <a:endParaRPr lang="en-US"/>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409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41</a:t>
            </a:fld>
            <a:endParaRPr lang="en-US"/>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410</a:t>
            </a:fld>
            <a:endParaRPr lang="en-US"/>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411</a:t>
            </a:fld>
            <a:endParaRPr lang="en-US"/>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412</a:t>
            </a:fld>
            <a:endParaRPr lang="en-US"/>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413</a:t>
            </a:fld>
            <a:endParaRPr lang="en-US"/>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E1FF85-C87F-4AFF-B3AE-151B8B00EB4C}" type="slidenum">
              <a:rPr lang="en-US"/>
              <a:pPr/>
              <a:t>414</a:t>
            </a:fld>
            <a:endParaRPr lang="en-US"/>
          </a:p>
        </p:txBody>
      </p:sp>
      <p:sp>
        <p:nvSpPr>
          <p:cNvPr id="901122" name="Rectangle 2"/>
          <p:cNvSpPr>
            <a:spLocks noGrp="1" noRot="1" noChangeAspect="1" noChangeArrowheads="1" noTextEdit="1"/>
          </p:cNvSpPr>
          <p:nvPr>
            <p:ph type="sldImg"/>
          </p:nvPr>
        </p:nvSpPr>
        <p:spPr>
          <a:xfrm>
            <a:off x="1150938" y="692150"/>
            <a:ext cx="4556125" cy="3416300"/>
          </a:xfrm>
          <a:ln/>
        </p:spPr>
      </p:sp>
      <p:sp>
        <p:nvSpPr>
          <p:cNvPr id="901123"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F14BF5-C2A8-48B4-9E19-98AECE286161}" type="slidenum">
              <a:rPr lang="en-US"/>
              <a:pPr/>
              <a:t>415</a:t>
            </a:fld>
            <a:endParaRPr lang="en-US"/>
          </a:p>
        </p:txBody>
      </p:sp>
      <p:sp>
        <p:nvSpPr>
          <p:cNvPr id="903170" name="Rectangle 2"/>
          <p:cNvSpPr>
            <a:spLocks noGrp="1" noRot="1" noChangeAspect="1" noChangeArrowheads="1" noTextEdit="1"/>
          </p:cNvSpPr>
          <p:nvPr>
            <p:ph type="sldImg"/>
          </p:nvPr>
        </p:nvSpPr>
        <p:spPr>
          <a:xfrm>
            <a:off x="1150938" y="692150"/>
            <a:ext cx="4556125" cy="3416300"/>
          </a:xfrm>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416</a:t>
            </a:fld>
            <a:endParaRPr lang="en-US"/>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417</a:t>
            </a:fld>
            <a:endParaRPr lang="en-US"/>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418</a:t>
            </a:fld>
            <a:endParaRPr lang="en-US"/>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419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42</a:t>
            </a:fld>
            <a:endParaRPr lang="en-US"/>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420</a:t>
            </a:fld>
            <a:endParaRPr lang="en-US"/>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421</a:t>
            </a:fld>
            <a:endParaRPr lang="en-US"/>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FFA0965-3A49-4B9F-A407-0FACB3BCD032}" type="slidenum">
              <a:rPr lang="en-US"/>
              <a:pPr/>
              <a:t>422</a:t>
            </a:fld>
            <a:endParaRPr lang="en-US"/>
          </a:p>
        </p:txBody>
      </p:sp>
      <p:sp>
        <p:nvSpPr>
          <p:cNvPr id="921602" name="Rectangle 2"/>
          <p:cNvSpPr>
            <a:spLocks noGrp="1" noRot="1" noChangeAspect="1" noChangeArrowheads="1" noTextEdit="1"/>
          </p:cNvSpPr>
          <p:nvPr>
            <p:ph type="sldImg"/>
          </p:nvPr>
        </p:nvSpPr>
        <p:spPr>
          <a:xfrm>
            <a:off x="1150938" y="692150"/>
            <a:ext cx="4556125" cy="3416300"/>
          </a:xfrm>
          <a:ln/>
        </p:spPr>
      </p:sp>
      <p:sp>
        <p:nvSpPr>
          <p:cNvPr id="921603"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21D8FA-D628-4E19-9551-C7E13DF3BBAB}" type="slidenum">
              <a:rPr lang="en-US"/>
              <a:pPr/>
              <a:t>423</a:t>
            </a:fld>
            <a:endParaRPr lang="en-US"/>
          </a:p>
        </p:txBody>
      </p:sp>
      <p:sp>
        <p:nvSpPr>
          <p:cNvPr id="923650" name="Rectangle 2"/>
          <p:cNvSpPr>
            <a:spLocks noGrp="1" noRot="1" noChangeAspect="1" noChangeArrowheads="1" noTextEdit="1"/>
          </p:cNvSpPr>
          <p:nvPr>
            <p:ph type="sldImg"/>
          </p:nvPr>
        </p:nvSpPr>
        <p:spPr>
          <a:xfrm>
            <a:off x="1150938" y="692150"/>
            <a:ext cx="4556125" cy="3416300"/>
          </a:xfrm>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DF6A31A-3354-4224-94F8-A4967AE537C5}" type="slidenum">
              <a:rPr lang="en-US"/>
              <a:pPr/>
              <a:t>424</a:t>
            </a:fld>
            <a:endParaRPr lang="en-US"/>
          </a:p>
        </p:txBody>
      </p:sp>
      <p:sp>
        <p:nvSpPr>
          <p:cNvPr id="929794" name="Rectangle 2"/>
          <p:cNvSpPr>
            <a:spLocks noGrp="1" noRot="1" noChangeAspect="1" noChangeArrowheads="1" noTextEdit="1"/>
          </p:cNvSpPr>
          <p:nvPr>
            <p:ph type="sldImg"/>
          </p:nvPr>
        </p:nvSpPr>
        <p:spPr>
          <a:xfrm>
            <a:off x="1150938" y="692150"/>
            <a:ext cx="4556125" cy="3416300"/>
          </a:xfrm>
          <a:ln/>
        </p:spPr>
      </p:sp>
      <p:sp>
        <p:nvSpPr>
          <p:cNvPr id="929795"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5E14F7-D44D-41F4-9723-DD7E71C932B5}" type="slidenum">
              <a:rPr lang="en-US"/>
              <a:pPr/>
              <a:t>425</a:t>
            </a:fld>
            <a:endParaRPr lang="en-US"/>
          </a:p>
        </p:txBody>
      </p:sp>
      <p:sp>
        <p:nvSpPr>
          <p:cNvPr id="931842" name="Rectangle 2"/>
          <p:cNvSpPr>
            <a:spLocks noGrp="1" noRot="1" noChangeAspect="1" noChangeArrowheads="1" noTextEdit="1"/>
          </p:cNvSpPr>
          <p:nvPr>
            <p:ph type="sldImg"/>
          </p:nvPr>
        </p:nvSpPr>
        <p:spPr>
          <a:xfrm>
            <a:off x="1150938" y="692150"/>
            <a:ext cx="4556125" cy="34163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426</a:t>
            </a:fld>
            <a:endParaRPr lang="en-US"/>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427</a:t>
            </a:fld>
            <a:endParaRPr lang="en-US"/>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428</a:t>
            </a:fld>
            <a:endParaRPr lang="en-US"/>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429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43</a:t>
            </a:fld>
            <a:endParaRPr lang="en-US"/>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430</a:t>
            </a:fld>
            <a:endParaRPr lang="en-US"/>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431</a:t>
            </a:fld>
            <a:endParaRPr lang="en-US"/>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432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C27346-4882-466D-B91E-5DB24EF69F3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B7ACEB-FB38-40EB-8A1C-C7F27C1ED63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9499C-725B-4D06-A0DC-03F69F910A6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9499C-725B-4D06-A0DC-03F69F910A6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9499C-725B-4D06-A0DC-03F69F910A6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9499C-725B-4D06-A0DC-03F69F910A6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89499C-725B-4D06-A0DC-03F69F910A6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4882BB1-7035-492A-AA15-D3546A9218E3}" type="slidenum">
              <a:rPr lang="en-US"/>
              <a:pPr/>
              <a:t>74</a:t>
            </a:fld>
            <a:endParaRPr lang="en-US"/>
          </a:p>
        </p:txBody>
      </p:sp>
      <p:sp>
        <p:nvSpPr>
          <p:cNvPr id="30413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D7B4027-E002-4EAF-94D0-32FEE4CD0ECF}" type="slidenum">
              <a:rPr lang="en-US"/>
              <a:pPr/>
              <a:t>75</a:t>
            </a:fld>
            <a:endParaRPr lang="en-US"/>
          </a:p>
        </p:txBody>
      </p:sp>
      <p:sp>
        <p:nvSpPr>
          <p:cNvPr id="382978" name="Rectangle 2"/>
          <p:cNvSpPr>
            <a:spLocks noGrp="1" noRot="1" noChangeAspect="1" noChangeArrowheads="1" noTextEdit="1"/>
          </p:cNvSpPr>
          <p:nvPr>
            <p:ph type="sldImg"/>
          </p:nvPr>
        </p:nvSpPr>
        <p:spPr>
          <a:xfrm>
            <a:off x="1150938" y="692150"/>
            <a:ext cx="4556125" cy="3416300"/>
          </a:xfrm>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A7A7916-4481-4DC1-AE44-530CB262C27B}" type="slidenum">
              <a:rPr lang="en-US"/>
              <a:pPr/>
              <a:t>76</a:t>
            </a:fld>
            <a:endParaRPr lang="en-US"/>
          </a:p>
        </p:txBody>
      </p:sp>
      <p:sp>
        <p:nvSpPr>
          <p:cNvPr id="37888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D9933A-A1F2-4217-8FEC-75A9EB9A84D2}" type="slidenum">
              <a:rPr lang="en-US"/>
              <a:pPr/>
              <a:t>77</a:t>
            </a:fld>
            <a:endParaRPr lang="en-US"/>
          </a:p>
        </p:txBody>
      </p:sp>
      <p:sp>
        <p:nvSpPr>
          <p:cNvPr id="385026" name="Rectangle 2"/>
          <p:cNvSpPr>
            <a:spLocks noGrp="1" noRot="1" noChangeAspect="1" noChangeArrowheads="1" noTextEdit="1"/>
          </p:cNvSpPr>
          <p:nvPr>
            <p:ph type="sldImg"/>
          </p:nvPr>
        </p:nvSpPr>
        <p:spPr>
          <a:xfrm>
            <a:off x="1150938" y="692150"/>
            <a:ext cx="4556125" cy="3416300"/>
          </a:xfrm>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0DE31B0-4556-495D-91F3-371807D7CD6B}" type="slidenum">
              <a:rPr lang="en-US"/>
              <a:pPr/>
              <a:t>78</a:t>
            </a:fld>
            <a:endParaRPr lang="en-US"/>
          </a:p>
        </p:txBody>
      </p:sp>
      <p:sp>
        <p:nvSpPr>
          <p:cNvPr id="38093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2C3DC9B-CF6F-4EAB-9DF8-958AD6949DED}" type="slidenum">
              <a:rPr lang="en-US"/>
              <a:pPr/>
              <a:t>79</a:t>
            </a:fld>
            <a:endParaRPr lang="en-US"/>
          </a:p>
        </p:txBody>
      </p:sp>
      <p:sp>
        <p:nvSpPr>
          <p:cNvPr id="387074" name="Rectangle 2"/>
          <p:cNvSpPr>
            <a:spLocks noGrp="1" noRot="1" noChangeAspect="1" noChangeArrowheads="1" noTextEdit="1"/>
          </p:cNvSpPr>
          <p:nvPr>
            <p:ph type="sldImg"/>
          </p:nvPr>
        </p:nvSpPr>
        <p:spPr>
          <a:xfrm>
            <a:off x="1150938" y="692150"/>
            <a:ext cx="4556125" cy="3416300"/>
          </a:xfrm>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E17686-60AC-44F0-9D8D-0C9BBD47943F}" type="slidenum">
              <a:rPr lang="en-US"/>
              <a:pPr/>
              <a:t>80</a:t>
            </a:fld>
            <a:endParaRPr lang="en-US"/>
          </a:p>
        </p:txBody>
      </p:sp>
      <p:sp>
        <p:nvSpPr>
          <p:cNvPr id="3061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Click to add notes</a:t>
            </a:r>
          </a:p>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121F9E0-2817-46F5-A01E-0D6A24A5FF17}" type="slidenum">
              <a:rPr lang="en-US"/>
              <a:pPr/>
              <a:t>81</a:t>
            </a:fld>
            <a:endParaRPr lang="en-US"/>
          </a:p>
        </p:txBody>
      </p:sp>
      <p:sp>
        <p:nvSpPr>
          <p:cNvPr id="393218" name="Rectangle 2"/>
          <p:cNvSpPr>
            <a:spLocks noGrp="1" noRot="1" noChangeAspect="1" noChangeArrowheads="1" noTextEdit="1"/>
          </p:cNvSpPr>
          <p:nvPr>
            <p:ph type="sldImg"/>
          </p:nvPr>
        </p:nvSpPr>
        <p:spPr>
          <a:xfrm>
            <a:off x="1150938" y="692150"/>
            <a:ext cx="4556125" cy="3416300"/>
          </a:xfrm>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268CD-A13E-48D4-94C1-52F4E9D4AA59}"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2268CD-A13E-48D4-94C1-52F4E9D4AA59}"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F3BC67-30FA-419B-AF4A-BDABAA3A6E8C}"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4/30/2010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4/30/2010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4/30/2010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CA78F24-A064-4815-B34D-57210F0FC70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06A4FCB-97E0-4C1F-B492-2A0E589E66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CC83-96C1-406F-A01E-66880A902F31}" type="datetimeFigureOut">
              <a:rPr lang="en-US" smtClean="0"/>
              <a:pPr/>
              <a:t>4/30/2010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4/30/2010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1CC83-96C1-406F-A01E-66880A902F31}" type="datetimeFigureOut">
              <a:rPr lang="en-US" smtClean="0"/>
              <a:pPr/>
              <a:t>4/30/2010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1CC83-96C1-406F-A01E-66880A902F31}" type="datetimeFigureOut">
              <a:rPr lang="en-US" smtClean="0"/>
              <a:pPr/>
              <a:t>4/30/2010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1CC83-96C1-406F-A01E-66880A902F31}" type="datetimeFigureOut">
              <a:rPr lang="en-US" smtClean="0"/>
              <a:pPr/>
              <a:t>4/30/2010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4/30/2010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4/30/2010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4/30/2010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4/30/2010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ople.virginia.edu/~stt/1425/Spring2010/home.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xml"/><Relationship Id="rId1" Type="http://schemas.openxmlformats.org/officeDocument/2006/relationships/vmlDrawing" Target="../drawings/vmlDrawing28.vml"/><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4.xml"/><Relationship Id="rId1" Type="http://schemas.openxmlformats.org/officeDocument/2006/relationships/vmlDrawing" Target="../drawings/vmlDrawing29.vml"/><Relationship Id="rId5" Type="http://schemas.openxmlformats.org/officeDocument/2006/relationships/oleObject" Target="../embeddings/oleObject100.bin"/><Relationship Id="rId4" Type="http://schemas.openxmlformats.org/officeDocument/2006/relationships/image" Target="../media/image84.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10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102.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oleObject" Target="../embeddings/oleObject105.bin"/><Relationship Id="rId2" Type="http://schemas.openxmlformats.org/officeDocument/2006/relationships/slideLayout" Target="../slideLayouts/slideLayout5.xml"/><Relationship Id="rId1" Type="http://schemas.openxmlformats.org/officeDocument/2006/relationships/vmlDrawing" Target="../drawings/vmlDrawing32.vml"/><Relationship Id="rId6" Type="http://schemas.openxmlformats.org/officeDocument/2006/relationships/oleObject" Target="../embeddings/oleObject104.bin"/><Relationship Id="rId5" Type="http://schemas.openxmlformats.org/officeDocument/2006/relationships/image" Target="../media/image89.png"/><Relationship Id="rId4" Type="http://schemas.openxmlformats.org/officeDocument/2006/relationships/oleObject" Target="../embeddings/oleObject103.bin"/></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notesSlide" Target="../notesSlides/notesSlide109.xml"/><Relationship Id="rId7" Type="http://schemas.openxmlformats.org/officeDocument/2006/relationships/oleObject" Target="../embeddings/oleObject108.bin"/><Relationship Id="rId2" Type="http://schemas.openxmlformats.org/officeDocument/2006/relationships/slideLayout" Target="../slideLayouts/slideLayout5.xml"/><Relationship Id="rId1" Type="http://schemas.openxmlformats.org/officeDocument/2006/relationships/vmlDrawing" Target="../drawings/vmlDrawing33.vml"/><Relationship Id="rId6" Type="http://schemas.openxmlformats.org/officeDocument/2006/relationships/oleObject" Target="../embeddings/oleObject107.bin"/><Relationship Id="rId11" Type="http://schemas.openxmlformats.org/officeDocument/2006/relationships/oleObject" Target="../embeddings/oleObject112.bin"/><Relationship Id="rId5" Type="http://schemas.openxmlformats.org/officeDocument/2006/relationships/oleObject" Target="../embeddings/oleObject106.bin"/><Relationship Id="rId10" Type="http://schemas.openxmlformats.org/officeDocument/2006/relationships/oleObject" Target="../embeddings/oleObject111.bin"/><Relationship Id="rId4" Type="http://schemas.openxmlformats.org/officeDocument/2006/relationships/image" Target="../media/image96.png"/><Relationship Id="rId9" Type="http://schemas.openxmlformats.org/officeDocument/2006/relationships/oleObject" Target="../embeddings/oleObject110.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notesSlide" Target="../notesSlides/notesSlide110.xml"/><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15.bin"/><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notesSlide" Target="../notesSlides/notesSlide111.xml"/><Relationship Id="rId7"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20.bin"/><Relationship Id="rId5" Type="http://schemas.openxmlformats.org/officeDocument/2006/relationships/oleObject" Target="../embeddings/oleObject119.bin"/><Relationship Id="rId4" Type="http://schemas.openxmlformats.org/officeDocument/2006/relationships/oleObject" Target="../embeddings/oleObject118.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4.xml"/><Relationship Id="rId1" Type="http://schemas.openxmlformats.org/officeDocument/2006/relationships/vmlDrawing" Target="../drawings/vmlDrawing36.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125.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CGKilogram.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132.xml"/><Relationship Id="rId7" Type="http://schemas.openxmlformats.org/officeDocument/2006/relationships/oleObject" Target="../embeddings/oleObject132.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133.xml"/><Relationship Id="rId7" Type="http://schemas.openxmlformats.org/officeDocument/2006/relationships/oleObject" Target="../embeddings/oleObject137.bin"/><Relationship Id="rId2" Type="http://schemas.openxmlformats.org/officeDocument/2006/relationships/slideLayout" Target="../slideLayouts/slideLayout13.xml"/><Relationship Id="rId1" Type="http://schemas.openxmlformats.org/officeDocument/2006/relationships/vmlDrawing" Target="../drawings/vmlDrawing40.vml"/><Relationship Id="rId6" Type="http://schemas.openxmlformats.org/officeDocument/2006/relationships/oleObject" Target="../embeddings/oleObject136.bin"/><Relationship Id="rId11" Type="http://schemas.openxmlformats.org/officeDocument/2006/relationships/oleObject" Target="../embeddings/oleObject141.bin"/><Relationship Id="rId5" Type="http://schemas.openxmlformats.org/officeDocument/2006/relationships/oleObject" Target="../embeddings/oleObject135.bin"/><Relationship Id="rId10" Type="http://schemas.openxmlformats.org/officeDocument/2006/relationships/oleObject" Target="../embeddings/oleObject140.bin"/><Relationship Id="rId4" Type="http://schemas.openxmlformats.org/officeDocument/2006/relationships/oleObject" Target="../embeddings/oleObject134.bin"/><Relationship Id="rId9" Type="http://schemas.openxmlformats.org/officeDocument/2006/relationships/oleObject" Target="../embeddings/oleObject139.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notesSlide" Target="../notesSlides/notesSlide135.xml"/><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44.bin"/><Relationship Id="rId5" Type="http://schemas.openxmlformats.org/officeDocument/2006/relationships/oleObject" Target="../embeddings/oleObject143.bin"/><Relationship Id="rId4" Type="http://schemas.openxmlformats.org/officeDocument/2006/relationships/oleObject" Target="../embeddings/oleObject142.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4.xml"/><Relationship Id="rId1" Type="http://schemas.openxmlformats.org/officeDocument/2006/relationships/vmlDrawing" Target="../drawings/vmlDrawing42.vml"/><Relationship Id="rId6" Type="http://schemas.openxmlformats.org/officeDocument/2006/relationships/oleObject" Target="../embeddings/oleObject147.bin"/><Relationship Id="rId5" Type="http://schemas.openxmlformats.org/officeDocument/2006/relationships/hyperlink" Target="http://startswithabang.com/?p=1718" TargetMode="External"/><Relationship Id="rId4" Type="http://schemas.openxmlformats.org/officeDocument/2006/relationships/image" Target="../media/image117.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39.xml"/><Relationship Id="rId1" Type="http://schemas.openxmlformats.org/officeDocument/2006/relationships/slideLayout" Target="../slideLayouts/slideLayout4.xml"/><Relationship Id="rId4" Type="http://schemas.openxmlformats.org/officeDocument/2006/relationships/hyperlink" Target="http://www.iihs.org/video.aspx/info/50thcr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148.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149.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oleObject" Target="../embeddings/oleObject150.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oleObject" Target="../embeddings/oleObject152.bin"/><Relationship Id="rId4" Type="http://schemas.openxmlformats.org/officeDocument/2006/relationships/oleObject" Target="../embeddings/oleObject151.bin"/></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7"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54.bin"/><Relationship Id="rId5" Type="http://schemas.openxmlformats.org/officeDocument/2006/relationships/oleObject" Target="../embeddings/oleObject153.bin"/><Relationship Id="rId4" Type="http://schemas.openxmlformats.org/officeDocument/2006/relationships/hyperlink" Target="http://www.youtube.com/watch?v=D-GzuZjawNI&amp;feature=related" TargetMode="Externa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oleObject" Target="../embeddings/oleObject156.bin"/></Relationships>
</file>

<file path=ppt/slides/_rels/slide1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A2cmlhfdxu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59.bin"/><Relationship Id="rId5" Type="http://schemas.openxmlformats.org/officeDocument/2006/relationships/oleObject" Target="../embeddings/oleObject158.bin"/><Relationship Id="rId4" Type="http://schemas.openxmlformats.org/officeDocument/2006/relationships/oleObject" Target="../embeddings/oleObject157.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62.bin"/><Relationship Id="rId5" Type="http://schemas.openxmlformats.org/officeDocument/2006/relationships/oleObject" Target="../embeddings/oleObject161.bin"/><Relationship Id="rId4" Type="http://schemas.openxmlformats.org/officeDocument/2006/relationships/oleObject" Target="../embeddings/oleObject160.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oleObject" Target="../embeddings/oleObject172.bin"/><Relationship Id="rId3" Type="http://schemas.openxmlformats.org/officeDocument/2006/relationships/notesSlide" Target="../notesSlides/notesSlide171.xml"/><Relationship Id="rId7" Type="http://schemas.openxmlformats.org/officeDocument/2006/relationships/oleObject" Target="../embeddings/oleObject166.bin"/><Relationship Id="rId12"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65.bin"/><Relationship Id="rId11" Type="http://schemas.openxmlformats.org/officeDocument/2006/relationships/oleObject" Target="../embeddings/oleObject170.bin"/><Relationship Id="rId5" Type="http://schemas.openxmlformats.org/officeDocument/2006/relationships/oleObject" Target="../embeddings/oleObject164.bin"/><Relationship Id="rId10" Type="http://schemas.openxmlformats.org/officeDocument/2006/relationships/oleObject" Target="../embeddings/oleObject169.bin"/><Relationship Id="rId4" Type="http://schemas.openxmlformats.org/officeDocument/2006/relationships/oleObject" Target="../embeddings/oleObject163.bin"/><Relationship Id="rId9" Type="http://schemas.openxmlformats.org/officeDocument/2006/relationships/oleObject" Target="../embeddings/oleObject168.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2.xml"/><Relationship Id="rId7"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75.bin"/><Relationship Id="rId5" Type="http://schemas.openxmlformats.org/officeDocument/2006/relationships/oleObject" Target="../embeddings/oleObject174.bin"/><Relationship Id="rId4" Type="http://schemas.openxmlformats.org/officeDocument/2006/relationships/oleObject" Target="../embeddings/oleObject173.bin"/></Relationships>
</file>

<file path=ppt/slides/_rels/slide173.xml.rels><?xml version="1.0" encoding="UTF-8" standalone="yes"?>
<Relationships xmlns="http://schemas.openxmlformats.org/package/2006/relationships"><Relationship Id="rId8" Type="http://schemas.openxmlformats.org/officeDocument/2006/relationships/oleObject" Target="../embeddings/oleObject181.bin"/><Relationship Id="rId3" Type="http://schemas.openxmlformats.org/officeDocument/2006/relationships/notesSlide" Target="../notesSlides/notesSlide173.xml"/><Relationship Id="rId7"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79.bin"/><Relationship Id="rId5" Type="http://schemas.openxmlformats.org/officeDocument/2006/relationships/oleObject" Target="../embeddings/oleObject178.bin"/><Relationship Id="rId4" Type="http://schemas.openxmlformats.org/officeDocument/2006/relationships/oleObject" Target="../embeddings/oleObject177.bin"/><Relationship Id="rId9" Type="http://schemas.openxmlformats.org/officeDocument/2006/relationships/oleObject" Target="../embeddings/oleObject182.bin"/></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oleObject" Target="../embeddings/oleObject184.bin"/><Relationship Id="rId4" Type="http://schemas.openxmlformats.org/officeDocument/2006/relationships/oleObject" Target="../embeddings/oleObject183.bin"/></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Dubail21.jp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90.xml"/><Relationship Id="rId1" Type="http://schemas.openxmlformats.org/officeDocument/2006/relationships/slideLayout" Target="../slideLayouts/slideLayout4.xml"/><Relationship Id="rId4" Type="http://schemas.openxmlformats.org/officeDocument/2006/relationships/hyperlink" Target="http://galileoandeinstein.physics.virginia.edu/more_stuff/flashlets/NewtMtn/NewtMtn.html" TargetMode="Externa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oleObject" Target="../embeddings/oleObject185.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188.bin"/><Relationship Id="rId5" Type="http://schemas.openxmlformats.org/officeDocument/2006/relationships/oleObject" Target="../embeddings/oleObject187.bin"/><Relationship Id="rId4" Type="http://schemas.openxmlformats.org/officeDocument/2006/relationships/oleObject" Target="../embeddings/oleObject186.bin"/></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95.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189.bin"/></Relationships>
</file>

<file path=ppt/slides/_rels/slide19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hyperlink" Target="http://www.youtube.com/watch?v=wiZoVAZGgsw&amp;NR=1" TargetMode="Externa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8" Type="http://schemas.openxmlformats.org/officeDocument/2006/relationships/hyperlink" Target="http://www.youtube.com/watch?v=KNu7vkfhiW0&amp;NR=1" TargetMode="External"/><Relationship Id="rId3" Type="http://schemas.openxmlformats.org/officeDocument/2006/relationships/notesSlide" Target="../notesSlides/notesSlide200.xml"/><Relationship Id="rId7" Type="http://schemas.openxmlformats.org/officeDocument/2006/relationships/hyperlink" Target="http://www.youtube.com/watch?v=rVYUevr2Rag&amp;NR=1" TargetMode="External"/><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195.bin"/><Relationship Id="rId5" Type="http://schemas.openxmlformats.org/officeDocument/2006/relationships/oleObject" Target="../embeddings/oleObject194.bin"/><Relationship Id="rId4" Type="http://schemas.openxmlformats.org/officeDocument/2006/relationships/oleObject" Target="../embeddings/oleObject193.bin"/></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oleObject" Target="../embeddings/oleObject196.bin"/></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hyperlink" Target="http://imgs.xkcd.com/comics/centrifugal_force.png" TargetMode="External"/><Relationship Id="rId2" Type="http://schemas.openxmlformats.org/officeDocument/2006/relationships/notesSlide" Target="../notesSlides/notesSlide208.xml"/><Relationship Id="rId1" Type="http://schemas.openxmlformats.org/officeDocument/2006/relationships/slideLayout" Target="../slideLayouts/slideLayout4.xml"/><Relationship Id="rId4" Type="http://schemas.openxmlformats.org/officeDocument/2006/relationships/image" Target="../media/image172.png"/></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211.xml"/><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212.xml"/><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4.xml"/><Relationship Id="rId1" Type="http://schemas.openxmlformats.org/officeDocument/2006/relationships/vmlDrawing" Target="../drawings/vmlDrawing61.vml"/><Relationship Id="rId4" Type="http://schemas.openxmlformats.org/officeDocument/2006/relationships/oleObject" Target="../embeddings/oleObject197.bin"/></Relationships>
</file>

<file path=ppt/slides/_rels/slide215.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notesSlide" Target="../notesSlides/notesSlide215.xml"/><Relationship Id="rId7" Type="http://schemas.openxmlformats.org/officeDocument/2006/relationships/oleObject" Target="../embeddings/oleObject201.bin"/><Relationship Id="rId2" Type="http://schemas.openxmlformats.org/officeDocument/2006/relationships/slideLayout" Target="../slideLayouts/slideLayout4.xml"/><Relationship Id="rId1" Type="http://schemas.openxmlformats.org/officeDocument/2006/relationships/vmlDrawing" Target="../drawings/vmlDrawing62.vml"/><Relationship Id="rId6" Type="http://schemas.openxmlformats.org/officeDocument/2006/relationships/oleObject" Target="../embeddings/oleObject200.bin"/><Relationship Id="rId5" Type="http://schemas.openxmlformats.org/officeDocument/2006/relationships/oleObject" Target="../embeddings/oleObject199.bin"/><Relationship Id="rId4" Type="http://schemas.openxmlformats.org/officeDocument/2006/relationships/oleObject" Target="../embeddings/oleObject198.bin"/></Relationships>
</file>

<file path=ppt/slides/_rels/slide21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16.xml"/><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vmlDrawing" Target="../drawings/vmlDrawing63.vml"/><Relationship Id="rId5" Type="http://schemas.openxmlformats.org/officeDocument/2006/relationships/oleObject" Target="../embeddings/oleObject204.bin"/><Relationship Id="rId4" Type="http://schemas.openxmlformats.org/officeDocument/2006/relationships/oleObject" Target="../embeddings/oleObject20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vmlDrawing" Target="../drawings/vmlDrawing64.vml"/><Relationship Id="rId5" Type="http://schemas.openxmlformats.org/officeDocument/2006/relationships/oleObject" Target="../embeddings/oleObject206.bin"/><Relationship Id="rId4" Type="http://schemas.openxmlformats.org/officeDocument/2006/relationships/oleObject" Target="../embeddings/oleObject205.bin"/></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3.xml"/><Relationship Id="rId7" Type="http://schemas.openxmlformats.org/officeDocument/2006/relationships/oleObject" Target="../embeddings/oleObject210.bin"/><Relationship Id="rId2" Type="http://schemas.openxmlformats.org/officeDocument/2006/relationships/slideLayout" Target="../slideLayouts/slideLayout4.xml"/><Relationship Id="rId1" Type="http://schemas.openxmlformats.org/officeDocument/2006/relationships/vmlDrawing" Target="../drawings/vmlDrawing65.vml"/><Relationship Id="rId6" Type="http://schemas.openxmlformats.org/officeDocument/2006/relationships/oleObject" Target="../embeddings/oleObject209.bin"/><Relationship Id="rId5" Type="http://schemas.openxmlformats.org/officeDocument/2006/relationships/oleObject" Target="../embeddings/oleObject208.bin"/><Relationship Id="rId4" Type="http://schemas.openxmlformats.org/officeDocument/2006/relationships/oleObject" Target="../embeddings/oleObject207.bin"/></Relationships>
</file>

<file path=ppt/slides/_rels/slide224.xml.rels><?xml version="1.0" encoding="UTF-8" standalone="yes"?>
<Relationships xmlns="http://schemas.openxmlformats.org/package/2006/relationships"><Relationship Id="rId8" Type="http://schemas.openxmlformats.org/officeDocument/2006/relationships/oleObject" Target="../embeddings/oleObject215.bin"/><Relationship Id="rId3" Type="http://schemas.openxmlformats.org/officeDocument/2006/relationships/notesSlide" Target="../notesSlides/notesSlide224.xml"/><Relationship Id="rId7" Type="http://schemas.openxmlformats.org/officeDocument/2006/relationships/oleObject" Target="../embeddings/oleObject214.bin"/><Relationship Id="rId2" Type="http://schemas.openxmlformats.org/officeDocument/2006/relationships/slideLayout" Target="../slideLayouts/slideLayout4.xml"/><Relationship Id="rId1" Type="http://schemas.openxmlformats.org/officeDocument/2006/relationships/vmlDrawing" Target="../drawings/vmlDrawing66.vml"/><Relationship Id="rId6" Type="http://schemas.openxmlformats.org/officeDocument/2006/relationships/oleObject" Target="../embeddings/oleObject213.bin"/><Relationship Id="rId5" Type="http://schemas.openxmlformats.org/officeDocument/2006/relationships/oleObject" Target="../embeddings/oleObject212.bin"/><Relationship Id="rId4" Type="http://schemas.openxmlformats.org/officeDocument/2006/relationships/oleObject" Target="../embeddings/oleObject211.bin"/><Relationship Id="rId9" Type="http://schemas.openxmlformats.org/officeDocument/2006/relationships/oleObject" Target="../embeddings/oleObject216.bin"/></Relationships>
</file>

<file path=ppt/slides/_rels/slide225.xml.rels><?xml version="1.0" encoding="UTF-8" standalone="yes"?>
<Relationships xmlns="http://schemas.openxmlformats.org/package/2006/relationships"><Relationship Id="rId8" Type="http://schemas.openxmlformats.org/officeDocument/2006/relationships/oleObject" Target="../embeddings/oleObject221.bin"/><Relationship Id="rId3" Type="http://schemas.openxmlformats.org/officeDocument/2006/relationships/notesSlide" Target="../notesSlides/notesSlide225.xml"/><Relationship Id="rId7" Type="http://schemas.openxmlformats.org/officeDocument/2006/relationships/oleObject" Target="../embeddings/oleObject220.bin"/><Relationship Id="rId2" Type="http://schemas.openxmlformats.org/officeDocument/2006/relationships/slideLayout" Target="../slideLayouts/slideLayout4.xml"/><Relationship Id="rId1" Type="http://schemas.openxmlformats.org/officeDocument/2006/relationships/vmlDrawing" Target="../drawings/vmlDrawing67.vml"/><Relationship Id="rId6" Type="http://schemas.openxmlformats.org/officeDocument/2006/relationships/oleObject" Target="../embeddings/oleObject219.bin"/><Relationship Id="rId5" Type="http://schemas.openxmlformats.org/officeDocument/2006/relationships/oleObject" Target="../embeddings/oleObject218.bin"/><Relationship Id="rId10" Type="http://schemas.openxmlformats.org/officeDocument/2006/relationships/oleObject" Target="../embeddings/oleObject223.bin"/><Relationship Id="rId4" Type="http://schemas.openxmlformats.org/officeDocument/2006/relationships/oleObject" Target="../embeddings/oleObject217.bin"/><Relationship Id="rId9" Type="http://schemas.openxmlformats.org/officeDocument/2006/relationships/oleObject" Target="../embeddings/oleObject222.bin"/></Relationships>
</file>

<file path=ppt/slides/_rels/slide226.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oleObject" Target="../embeddings/oleObject233.bin"/><Relationship Id="rId18" Type="http://schemas.openxmlformats.org/officeDocument/2006/relationships/oleObject" Target="../embeddings/oleObject238.bin"/><Relationship Id="rId3" Type="http://schemas.openxmlformats.org/officeDocument/2006/relationships/notesSlide" Target="../notesSlides/notesSlide226.xml"/><Relationship Id="rId7" Type="http://schemas.openxmlformats.org/officeDocument/2006/relationships/oleObject" Target="../embeddings/oleObject227.bin"/><Relationship Id="rId12" Type="http://schemas.openxmlformats.org/officeDocument/2006/relationships/oleObject" Target="../embeddings/oleObject232.bin"/><Relationship Id="rId17" Type="http://schemas.openxmlformats.org/officeDocument/2006/relationships/oleObject" Target="../embeddings/oleObject237.bin"/><Relationship Id="rId2" Type="http://schemas.openxmlformats.org/officeDocument/2006/relationships/slideLayout" Target="../slideLayouts/slideLayout4.xml"/><Relationship Id="rId16" Type="http://schemas.openxmlformats.org/officeDocument/2006/relationships/oleObject" Target="../embeddings/oleObject236.bin"/><Relationship Id="rId1" Type="http://schemas.openxmlformats.org/officeDocument/2006/relationships/vmlDrawing" Target="../drawings/vmlDrawing68.vml"/><Relationship Id="rId6" Type="http://schemas.openxmlformats.org/officeDocument/2006/relationships/oleObject" Target="../embeddings/oleObject226.bin"/><Relationship Id="rId11" Type="http://schemas.openxmlformats.org/officeDocument/2006/relationships/oleObject" Target="../embeddings/oleObject231.bin"/><Relationship Id="rId5" Type="http://schemas.openxmlformats.org/officeDocument/2006/relationships/oleObject" Target="../embeddings/oleObject225.bin"/><Relationship Id="rId15" Type="http://schemas.openxmlformats.org/officeDocument/2006/relationships/oleObject" Target="../embeddings/oleObject235.bin"/><Relationship Id="rId10" Type="http://schemas.openxmlformats.org/officeDocument/2006/relationships/oleObject" Target="../embeddings/oleObject230.bin"/><Relationship Id="rId19" Type="http://schemas.openxmlformats.org/officeDocument/2006/relationships/oleObject" Target="../embeddings/oleObject239.bin"/><Relationship Id="rId4" Type="http://schemas.openxmlformats.org/officeDocument/2006/relationships/oleObject" Target="../embeddings/oleObject224.bin"/><Relationship Id="rId9" Type="http://schemas.openxmlformats.org/officeDocument/2006/relationships/oleObject" Target="../embeddings/oleObject229.bin"/><Relationship Id="rId14" Type="http://schemas.openxmlformats.org/officeDocument/2006/relationships/oleObject" Target="../embeddings/oleObject234.bin"/></Relationships>
</file>

<file path=ppt/slides/_rels/slide227.xml.rels><?xml version="1.0" encoding="UTF-8" standalone="yes"?>
<Relationships xmlns="http://schemas.openxmlformats.org/package/2006/relationships"><Relationship Id="rId8" Type="http://schemas.openxmlformats.org/officeDocument/2006/relationships/oleObject" Target="../embeddings/oleObject244.bin"/><Relationship Id="rId3" Type="http://schemas.openxmlformats.org/officeDocument/2006/relationships/notesSlide" Target="../notesSlides/notesSlide227.xml"/><Relationship Id="rId7" Type="http://schemas.openxmlformats.org/officeDocument/2006/relationships/oleObject" Target="../embeddings/oleObject243.bin"/><Relationship Id="rId12" Type="http://schemas.openxmlformats.org/officeDocument/2006/relationships/oleObject" Target="../embeddings/oleObject248.bin"/><Relationship Id="rId2" Type="http://schemas.openxmlformats.org/officeDocument/2006/relationships/slideLayout" Target="../slideLayouts/slideLayout4.xml"/><Relationship Id="rId1" Type="http://schemas.openxmlformats.org/officeDocument/2006/relationships/vmlDrawing" Target="../drawings/vmlDrawing69.vml"/><Relationship Id="rId6" Type="http://schemas.openxmlformats.org/officeDocument/2006/relationships/oleObject" Target="../embeddings/oleObject242.bin"/><Relationship Id="rId11" Type="http://schemas.openxmlformats.org/officeDocument/2006/relationships/oleObject" Target="../embeddings/oleObject247.bin"/><Relationship Id="rId5" Type="http://schemas.openxmlformats.org/officeDocument/2006/relationships/oleObject" Target="../embeddings/oleObject241.bin"/><Relationship Id="rId10" Type="http://schemas.openxmlformats.org/officeDocument/2006/relationships/oleObject" Target="../embeddings/oleObject246.bin"/><Relationship Id="rId4" Type="http://schemas.openxmlformats.org/officeDocument/2006/relationships/oleObject" Target="../embeddings/oleObject240.bin"/><Relationship Id="rId9" Type="http://schemas.openxmlformats.org/officeDocument/2006/relationships/oleObject" Target="../embeddings/oleObject245.bin"/></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oleObject" Target="../embeddings/oleObject250.bin"/><Relationship Id="rId4" Type="http://schemas.openxmlformats.org/officeDocument/2006/relationships/oleObject" Target="../embeddings/oleObject249.bin"/></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vmlDrawing" Target="../drawings/vmlDrawing71.vml"/><Relationship Id="rId4" Type="http://schemas.openxmlformats.org/officeDocument/2006/relationships/oleObject" Target="../embeddings/oleObject251.bin"/></Relationships>
</file>

<file path=ppt/slides/_rels/slide24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45.xml"/><Relationship Id="rId1" Type="http://schemas.openxmlformats.org/officeDocument/2006/relationships/slideLayout" Target="../slideLayouts/slideLayout4.xml"/><Relationship Id="rId5" Type="http://schemas.openxmlformats.org/officeDocument/2006/relationships/hyperlink" Target="http://www.youtube.com/watch?v=vWlCm0X0QC0" TargetMode="External"/><Relationship Id="rId4" Type="http://schemas.openxmlformats.org/officeDocument/2006/relationships/hyperlink" Target="http://www.youtube.com/watch?v=EE9TMwXnx-s&amp;NR=1" TargetMode="External"/></Relationships>
</file>

<file path=ppt/slides/_rels/slide246.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246.xml"/><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vmlDrawing" Target="../drawings/vmlDrawing72.vml"/><Relationship Id="rId5" Type="http://schemas.openxmlformats.org/officeDocument/2006/relationships/oleObject" Target="../embeddings/oleObject253.bin"/><Relationship Id="rId4" Type="http://schemas.openxmlformats.org/officeDocument/2006/relationships/oleObject" Target="../embeddings/oleObject252.bin"/></Relationships>
</file>

<file path=ppt/slides/_rels/slide248.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248.xml"/><Relationship Id="rId1" Type="http://schemas.openxmlformats.org/officeDocument/2006/relationships/slideLayout" Target="../slideLayouts/slideLayout4.xml"/><Relationship Id="rId4" Type="http://schemas.openxmlformats.org/officeDocument/2006/relationships/hyperlink" Target="http://geology.com/nasa/nasa-universe-pictures.shtml" TargetMode="Externa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4.xml"/><Relationship Id="rId1" Type="http://schemas.openxmlformats.org/officeDocument/2006/relationships/vmlDrawing" Target="../drawings/vmlDrawing73.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3" Type="http://schemas.openxmlformats.org/officeDocument/2006/relationships/hyperlink" Target="http://galileoandeinstein.physics.virginia.edu/more_stuff/flashlets/kepler6.htm" TargetMode="External"/><Relationship Id="rId2" Type="http://schemas.openxmlformats.org/officeDocument/2006/relationships/notesSlide" Target="../notesSlides/notesSlide255.xml"/><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vmlDrawing" Target="../drawings/vmlDrawing74.vml"/><Relationship Id="rId5" Type="http://schemas.openxmlformats.org/officeDocument/2006/relationships/oleObject" Target="../embeddings/oleObject258.bin"/><Relationship Id="rId4" Type="http://schemas.openxmlformats.org/officeDocument/2006/relationships/oleObject" Target="../embeddings/oleObject257.bin"/></Relationships>
</file>

<file path=ppt/slides/_rels/slide258.xml.rels><?xml version="1.0" encoding="UTF-8" standalone="yes"?>
<Relationships xmlns="http://schemas.openxmlformats.org/package/2006/relationships"><Relationship Id="rId3" Type="http://schemas.openxmlformats.org/officeDocument/2006/relationships/hyperlink" Target="http://galileoandeinstein.physics.virginia.edu/more_stuff/flashlets/ShootMars22.swf" TargetMode="External"/><Relationship Id="rId2" Type="http://schemas.openxmlformats.org/officeDocument/2006/relationships/notesSlide" Target="../notesSlides/notesSlide258.xml"/><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3" Type="http://schemas.openxmlformats.org/officeDocument/2006/relationships/hyperlink" Target="http://galileoandeinstein.physics.virginia.edu/more_stuff/flashlets/Slingshot.htm" TargetMode="External"/><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hyperlink" Target="http://galileoandeinstein.physics.virginia.edu/tns61.htm" TargetMode="External"/><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oleObject" Target="../embeddings/oleObject25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4.xml"/><Relationship Id="rId1" Type="http://schemas.openxmlformats.org/officeDocument/2006/relationships/vmlDrawing" Target="../drawings/vmlDrawing76.vml"/><Relationship Id="rId6" Type="http://schemas.openxmlformats.org/officeDocument/2006/relationships/oleObject" Target="../embeddings/oleObject262.bin"/><Relationship Id="rId5" Type="http://schemas.openxmlformats.org/officeDocument/2006/relationships/oleObject" Target="../embeddings/oleObject261.bin"/><Relationship Id="rId4" Type="http://schemas.openxmlformats.org/officeDocument/2006/relationships/oleObject" Target="../embeddings/oleObject260.bin"/></Relationships>
</file>

<file path=ppt/slides/_rels/slide271.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notesSlide" Target="../notesSlides/notesSlide271.xml"/><Relationship Id="rId7" Type="http://schemas.openxmlformats.org/officeDocument/2006/relationships/oleObject" Target="../embeddings/oleObject266.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265.bin"/><Relationship Id="rId11" Type="http://schemas.openxmlformats.org/officeDocument/2006/relationships/oleObject" Target="../embeddings/oleObject270.bin"/><Relationship Id="rId5" Type="http://schemas.openxmlformats.org/officeDocument/2006/relationships/oleObject" Target="../embeddings/oleObject264.bin"/><Relationship Id="rId10" Type="http://schemas.openxmlformats.org/officeDocument/2006/relationships/oleObject" Target="../embeddings/oleObject269.bin"/><Relationship Id="rId4" Type="http://schemas.openxmlformats.org/officeDocument/2006/relationships/oleObject" Target="../embeddings/oleObject263.bin"/><Relationship Id="rId9" Type="http://schemas.openxmlformats.org/officeDocument/2006/relationships/oleObject" Target="../embeddings/oleObject268.bin"/></Relationships>
</file>

<file path=ppt/slides/_rels/slide272.xml.rels><?xml version="1.0" encoding="UTF-8" standalone="yes"?>
<Relationships xmlns="http://schemas.openxmlformats.org/package/2006/relationships"><Relationship Id="rId8" Type="http://schemas.openxmlformats.org/officeDocument/2006/relationships/oleObject" Target="../embeddings/oleObject275.bin"/><Relationship Id="rId3" Type="http://schemas.openxmlformats.org/officeDocument/2006/relationships/notesSlide" Target="../notesSlides/notesSlide272.xml"/><Relationship Id="rId7" Type="http://schemas.openxmlformats.org/officeDocument/2006/relationships/oleObject" Target="../embeddings/oleObject274.bin"/><Relationship Id="rId2" Type="http://schemas.openxmlformats.org/officeDocument/2006/relationships/slideLayout" Target="../slideLayouts/slideLayout4.xml"/><Relationship Id="rId1" Type="http://schemas.openxmlformats.org/officeDocument/2006/relationships/vmlDrawing" Target="../drawings/vmlDrawing78.vml"/><Relationship Id="rId6" Type="http://schemas.openxmlformats.org/officeDocument/2006/relationships/oleObject" Target="../embeddings/oleObject273.bin"/><Relationship Id="rId5" Type="http://schemas.openxmlformats.org/officeDocument/2006/relationships/oleObject" Target="../embeddings/oleObject272.bin"/><Relationship Id="rId10" Type="http://schemas.openxmlformats.org/officeDocument/2006/relationships/oleObject" Target="../embeddings/oleObject277.bin"/><Relationship Id="rId4" Type="http://schemas.openxmlformats.org/officeDocument/2006/relationships/oleObject" Target="../embeddings/oleObject271.bin"/><Relationship Id="rId9" Type="http://schemas.openxmlformats.org/officeDocument/2006/relationships/oleObject" Target="../embeddings/oleObject276.bin"/></Relationships>
</file>

<file path=ppt/slides/_rels/slide273.xml.rels><?xml version="1.0" encoding="UTF-8" standalone="yes"?>
<Relationships xmlns="http://schemas.openxmlformats.org/package/2006/relationships"><Relationship Id="rId8" Type="http://schemas.openxmlformats.org/officeDocument/2006/relationships/oleObject" Target="../embeddings/oleObject281.bin"/><Relationship Id="rId3" Type="http://schemas.openxmlformats.org/officeDocument/2006/relationships/notesSlide" Target="../notesSlides/notesSlide273.xml"/><Relationship Id="rId7" Type="http://schemas.openxmlformats.org/officeDocument/2006/relationships/oleObject" Target="../embeddings/oleObject280.bin"/><Relationship Id="rId2" Type="http://schemas.openxmlformats.org/officeDocument/2006/relationships/slideLayout" Target="../slideLayouts/slideLayout4.xml"/><Relationship Id="rId1" Type="http://schemas.openxmlformats.org/officeDocument/2006/relationships/vmlDrawing" Target="../drawings/vmlDrawing79.vml"/><Relationship Id="rId6" Type="http://schemas.openxmlformats.org/officeDocument/2006/relationships/oleObject" Target="../embeddings/oleObject279.bin"/><Relationship Id="rId5" Type="http://schemas.openxmlformats.org/officeDocument/2006/relationships/oleObject" Target="../embeddings/oleObject278.bin"/><Relationship Id="rId10" Type="http://schemas.openxmlformats.org/officeDocument/2006/relationships/oleObject" Target="../embeddings/oleObject283.bin"/><Relationship Id="rId4" Type="http://schemas.openxmlformats.org/officeDocument/2006/relationships/image" Target="../media/image164.png"/><Relationship Id="rId9" Type="http://schemas.openxmlformats.org/officeDocument/2006/relationships/oleObject" Target="../embeddings/oleObject282.bin"/></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256.jpeg"/><Relationship Id="rId2" Type="http://schemas.openxmlformats.org/officeDocument/2006/relationships/notesSlide" Target="../notesSlides/notesSlide278.xml"/><Relationship Id="rId1" Type="http://schemas.openxmlformats.org/officeDocument/2006/relationships/slideLayout" Target="../slideLayouts/slideLayout2.xml"/><Relationship Id="rId4" Type="http://schemas.openxmlformats.org/officeDocument/2006/relationships/image" Target="../media/image257.jpeg"/></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8" Type="http://schemas.openxmlformats.org/officeDocument/2006/relationships/oleObject" Target="../embeddings/oleObject288.bin"/><Relationship Id="rId3" Type="http://schemas.openxmlformats.org/officeDocument/2006/relationships/notesSlide" Target="../notesSlides/notesSlide281.xml"/><Relationship Id="rId7" Type="http://schemas.openxmlformats.org/officeDocument/2006/relationships/oleObject" Target="../embeddings/oleObject287.bin"/><Relationship Id="rId2" Type="http://schemas.openxmlformats.org/officeDocument/2006/relationships/slideLayout" Target="../slideLayouts/slideLayout4.xml"/><Relationship Id="rId1" Type="http://schemas.openxmlformats.org/officeDocument/2006/relationships/vmlDrawing" Target="../drawings/vmlDrawing80.vml"/><Relationship Id="rId6" Type="http://schemas.openxmlformats.org/officeDocument/2006/relationships/oleObject" Target="../embeddings/oleObject286.bin"/><Relationship Id="rId11" Type="http://schemas.openxmlformats.org/officeDocument/2006/relationships/oleObject" Target="../embeddings/oleObject291.bin"/><Relationship Id="rId5" Type="http://schemas.openxmlformats.org/officeDocument/2006/relationships/oleObject" Target="../embeddings/oleObject285.bin"/><Relationship Id="rId10" Type="http://schemas.openxmlformats.org/officeDocument/2006/relationships/oleObject" Target="../embeddings/oleObject290.bin"/><Relationship Id="rId4" Type="http://schemas.openxmlformats.org/officeDocument/2006/relationships/oleObject" Target="../embeddings/oleObject284.bin"/><Relationship Id="rId9" Type="http://schemas.openxmlformats.org/officeDocument/2006/relationships/oleObject" Target="../embeddings/oleObject289.bin"/></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4.xml"/><Relationship Id="rId1" Type="http://schemas.openxmlformats.org/officeDocument/2006/relationships/vmlDrawing" Target="../drawings/vmlDrawing81.vml"/><Relationship Id="rId5" Type="http://schemas.openxmlformats.org/officeDocument/2006/relationships/oleObject" Target="../embeddings/oleObject293.bin"/><Relationship Id="rId4" Type="http://schemas.openxmlformats.org/officeDocument/2006/relationships/oleObject" Target="../embeddings/oleObject292.bin"/></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4.xml"/><Relationship Id="rId1" Type="http://schemas.openxmlformats.org/officeDocument/2006/relationships/vmlDrawing" Target="../drawings/vmlDrawing82.vml"/><Relationship Id="rId6" Type="http://schemas.openxmlformats.org/officeDocument/2006/relationships/oleObject" Target="../embeddings/oleObject296.bin"/><Relationship Id="rId5" Type="http://schemas.openxmlformats.org/officeDocument/2006/relationships/oleObject" Target="../embeddings/oleObject295.bin"/><Relationship Id="rId4" Type="http://schemas.openxmlformats.org/officeDocument/2006/relationships/oleObject" Target="../embeddings/oleObject294.bin"/></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4.xml"/><Relationship Id="rId1" Type="http://schemas.openxmlformats.org/officeDocument/2006/relationships/vmlDrawing" Target="../drawings/vmlDrawing83.vml"/><Relationship Id="rId5" Type="http://schemas.openxmlformats.org/officeDocument/2006/relationships/oleObject" Target="../embeddings/oleObject298.bin"/><Relationship Id="rId4" Type="http://schemas.openxmlformats.org/officeDocument/2006/relationships/oleObject" Target="../embeddings/oleObject297.bin"/></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256.jpeg"/><Relationship Id="rId2" Type="http://schemas.openxmlformats.org/officeDocument/2006/relationships/notesSlide" Target="../notesSlides/notesSlide290.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4.xml"/><Relationship Id="rId1" Type="http://schemas.openxmlformats.org/officeDocument/2006/relationships/vmlDrawing" Target="../drawings/vmlDrawing84.vml"/><Relationship Id="rId5" Type="http://schemas.openxmlformats.org/officeDocument/2006/relationships/oleObject" Target="../embeddings/oleObject299.bin"/><Relationship Id="rId4" Type="http://schemas.openxmlformats.org/officeDocument/2006/relationships/image" Target="../media/image256.jpeg"/></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oleObject" Target="../embeddings/oleObject300.bin"/></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vmlDrawing" Target="../drawings/vmlDrawing86.vml"/><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295.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oleObject" Target="../embeddings/oleObject304.bin"/><Relationship Id="rId5" Type="http://schemas.openxmlformats.org/officeDocument/2006/relationships/oleObject" Target="../embeddings/oleObject303.bin"/><Relationship Id="rId4" Type="http://schemas.openxmlformats.org/officeDocument/2006/relationships/image" Target="../media/image275.png"/></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8" Type="http://schemas.openxmlformats.org/officeDocument/2006/relationships/oleObject" Target="../embeddings/oleObject309.bin"/><Relationship Id="rId3" Type="http://schemas.openxmlformats.org/officeDocument/2006/relationships/notesSlide" Target="../notesSlides/notesSlide298.xml"/><Relationship Id="rId7" Type="http://schemas.openxmlformats.org/officeDocument/2006/relationships/oleObject" Target="../embeddings/oleObject308.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s>
</file>

<file path=ppt/slides/_rels/slide299.xml.rels><?xml version="1.0" encoding="UTF-8" standalone="yes"?>
<Relationships xmlns="http://schemas.openxmlformats.org/package/2006/relationships"><Relationship Id="rId8" Type="http://schemas.openxmlformats.org/officeDocument/2006/relationships/oleObject" Target="../embeddings/oleObject314.bin"/><Relationship Id="rId3" Type="http://schemas.openxmlformats.org/officeDocument/2006/relationships/notesSlide" Target="../notesSlides/notesSlide299.xml"/><Relationship Id="rId7" Type="http://schemas.openxmlformats.org/officeDocument/2006/relationships/oleObject" Target="../embeddings/oleObject313.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oleObject" Target="../embeddings/oleObject312.bin"/><Relationship Id="rId5" Type="http://schemas.openxmlformats.org/officeDocument/2006/relationships/oleObject" Target="../embeddings/oleObject311.bin"/><Relationship Id="rId10" Type="http://schemas.openxmlformats.org/officeDocument/2006/relationships/oleObject" Target="../embeddings/oleObject316.bin"/><Relationship Id="rId4" Type="http://schemas.openxmlformats.org/officeDocument/2006/relationships/oleObject" Target="../embeddings/oleObject310.bin"/><Relationship Id="rId9" Type="http://schemas.openxmlformats.org/officeDocument/2006/relationships/oleObject" Target="../embeddings/oleObject3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300.xml"/><Relationship Id="rId7" Type="http://schemas.openxmlformats.org/officeDocument/2006/relationships/oleObject" Target="../embeddings/oleObject320.bin"/><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oleObject" Target="../embeddings/oleObject319.bin"/><Relationship Id="rId5" Type="http://schemas.openxmlformats.org/officeDocument/2006/relationships/oleObject" Target="../embeddings/oleObject318.bin"/><Relationship Id="rId4" Type="http://schemas.openxmlformats.org/officeDocument/2006/relationships/oleObject" Target="../embeddings/oleObject317.bin"/></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oleObject" Target="../embeddings/oleObject321.bin"/></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4.xml"/><Relationship Id="rId1" Type="http://schemas.openxmlformats.org/officeDocument/2006/relationships/vmlDrawing" Target="../drawings/vmlDrawing92.vml"/><Relationship Id="rId5" Type="http://schemas.openxmlformats.org/officeDocument/2006/relationships/oleObject" Target="../embeddings/oleObject323.bin"/><Relationship Id="rId4" Type="http://schemas.openxmlformats.org/officeDocument/2006/relationships/oleObject" Target="../embeddings/oleObject322.bin"/></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5.xml"/><Relationship Id="rId7" Type="http://schemas.openxmlformats.org/officeDocument/2006/relationships/oleObject" Target="../embeddings/oleObject327.bin"/><Relationship Id="rId2" Type="http://schemas.openxmlformats.org/officeDocument/2006/relationships/slideLayout" Target="../slideLayouts/slideLayout2.xml"/><Relationship Id="rId1" Type="http://schemas.openxmlformats.org/officeDocument/2006/relationships/vmlDrawing" Target="../drawings/vmlDrawing93.vml"/><Relationship Id="rId6" Type="http://schemas.openxmlformats.org/officeDocument/2006/relationships/oleObject" Target="../embeddings/oleObject326.bin"/><Relationship Id="rId5" Type="http://schemas.openxmlformats.org/officeDocument/2006/relationships/oleObject" Target="../embeddings/oleObject325.bin"/><Relationship Id="rId4" Type="http://schemas.openxmlformats.org/officeDocument/2006/relationships/oleObject" Target="../embeddings/oleObject324.bin"/></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6.xml"/><Relationship Id="rId7" Type="http://schemas.openxmlformats.org/officeDocument/2006/relationships/oleObject" Target="../embeddings/oleObject331.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oleObject" Target="../embeddings/oleObject330.bin"/><Relationship Id="rId5" Type="http://schemas.openxmlformats.org/officeDocument/2006/relationships/oleObject" Target="../embeddings/oleObject329.bin"/><Relationship Id="rId4" Type="http://schemas.openxmlformats.org/officeDocument/2006/relationships/oleObject" Target="../embeddings/oleObject328.bin"/></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vmlDrawing" Target="../drawings/vmlDrawing95.vml"/><Relationship Id="rId5" Type="http://schemas.openxmlformats.org/officeDocument/2006/relationships/oleObject" Target="../embeddings/oleObject333.bin"/><Relationship Id="rId4" Type="http://schemas.openxmlformats.org/officeDocument/2006/relationships/oleObject" Target="../embeddings/oleObject332.bin"/></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4.xml"/><Relationship Id="rId1" Type="http://schemas.openxmlformats.org/officeDocument/2006/relationships/vmlDrawing" Target="../drawings/vmlDrawing96.vml"/><Relationship Id="rId5" Type="http://schemas.openxmlformats.org/officeDocument/2006/relationships/oleObject" Target="../embeddings/oleObject335.bin"/><Relationship Id="rId4" Type="http://schemas.openxmlformats.org/officeDocument/2006/relationships/oleObject" Target="../embeddings/oleObject334.bin"/></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vmlDrawing" Target="../drawings/vmlDrawing97.vml"/><Relationship Id="rId4" Type="http://schemas.openxmlformats.org/officeDocument/2006/relationships/oleObject" Target="../embeddings/oleObject336.bin"/></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0.xml.rels><?xml version="1.0" encoding="UTF-8" standalone="yes"?>
<Relationships xmlns="http://schemas.openxmlformats.org/package/2006/relationships"><Relationship Id="rId8" Type="http://schemas.openxmlformats.org/officeDocument/2006/relationships/oleObject" Target="../embeddings/oleObject341.bin"/><Relationship Id="rId3" Type="http://schemas.openxmlformats.org/officeDocument/2006/relationships/notesSlide" Target="../notesSlides/notesSlide320.xml"/><Relationship Id="rId7" Type="http://schemas.openxmlformats.org/officeDocument/2006/relationships/oleObject" Target="../embeddings/oleObject340.bin"/><Relationship Id="rId2" Type="http://schemas.openxmlformats.org/officeDocument/2006/relationships/slideLayout" Target="../slideLayouts/slideLayout2.xml"/><Relationship Id="rId1" Type="http://schemas.openxmlformats.org/officeDocument/2006/relationships/vmlDrawing" Target="../drawings/vmlDrawing98.vml"/><Relationship Id="rId6" Type="http://schemas.openxmlformats.org/officeDocument/2006/relationships/oleObject" Target="../embeddings/oleObject339.bin"/><Relationship Id="rId5" Type="http://schemas.openxmlformats.org/officeDocument/2006/relationships/oleObject" Target="../embeddings/oleObject338.bin"/><Relationship Id="rId4" Type="http://schemas.openxmlformats.org/officeDocument/2006/relationships/oleObject" Target="../embeddings/oleObject337.bin"/></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4.xml"/><Relationship Id="rId1" Type="http://schemas.openxmlformats.org/officeDocument/2006/relationships/vmlDrawing" Target="../drawings/vmlDrawing99.vml"/><Relationship Id="rId5" Type="http://schemas.openxmlformats.org/officeDocument/2006/relationships/oleObject" Target="../embeddings/oleObject343.bin"/><Relationship Id="rId4" Type="http://schemas.openxmlformats.org/officeDocument/2006/relationships/oleObject" Target="../embeddings/oleObject342.bin"/></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4.xml"/><Relationship Id="rId1" Type="http://schemas.openxmlformats.org/officeDocument/2006/relationships/vmlDrawing" Target="../drawings/vmlDrawing100.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2.xml"/><Relationship Id="rId1" Type="http://schemas.openxmlformats.org/officeDocument/2006/relationships/vmlDrawing" Target="../drawings/vmlDrawing101.vml"/><Relationship Id="rId6" Type="http://schemas.openxmlformats.org/officeDocument/2006/relationships/oleObject" Target="../embeddings/oleObject349.bin"/><Relationship Id="rId5" Type="http://schemas.openxmlformats.org/officeDocument/2006/relationships/oleObject" Target="../embeddings/oleObject348.bin"/><Relationship Id="rId4" Type="http://schemas.openxmlformats.org/officeDocument/2006/relationships/oleObject" Target="../embeddings/oleObject347.bin"/></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vmlDrawing" Target="../drawings/vmlDrawing102.vml"/><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6.xml"/><Relationship Id="rId2" Type="http://schemas.openxmlformats.org/officeDocument/2006/relationships/slideLayout" Target="../slideLayouts/slideLayout2.xml"/><Relationship Id="rId1" Type="http://schemas.openxmlformats.org/officeDocument/2006/relationships/vmlDrawing" Target="../drawings/vmlDrawing103.vml"/><Relationship Id="rId5" Type="http://schemas.openxmlformats.org/officeDocument/2006/relationships/oleObject" Target="../embeddings/oleObject353.bin"/><Relationship Id="rId4" Type="http://schemas.openxmlformats.org/officeDocument/2006/relationships/oleObject" Target="../embeddings/oleObject352.bin"/></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vmlDrawing" Target="../drawings/vmlDrawing104.vml"/><Relationship Id="rId6" Type="http://schemas.openxmlformats.org/officeDocument/2006/relationships/oleObject" Target="../embeddings/oleObject356.bin"/><Relationship Id="rId5" Type="http://schemas.openxmlformats.org/officeDocument/2006/relationships/oleObject" Target="../embeddings/oleObject355.bin"/><Relationship Id="rId4" Type="http://schemas.openxmlformats.org/officeDocument/2006/relationships/oleObject" Target="../embeddings/oleObject354.bin"/></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vmlDrawing" Target="../drawings/vmlDrawing105.vml"/><Relationship Id="rId6" Type="http://schemas.openxmlformats.org/officeDocument/2006/relationships/oleObject" Target="../embeddings/oleObject359.bin"/><Relationship Id="rId5" Type="http://schemas.openxmlformats.org/officeDocument/2006/relationships/oleObject" Target="../embeddings/oleObject358.bin"/><Relationship Id="rId4" Type="http://schemas.openxmlformats.org/officeDocument/2006/relationships/oleObject" Target="../embeddings/oleObject357.bin"/></Relationships>
</file>

<file path=ppt/slides/_rels/slide339.xml.rels><?xml version="1.0" encoding="UTF-8" standalone="yes"?>
<Relationships xmlns="http://schemas.openxmlformats.org/package/2006/relationships"><Relationship Id="rId8" Type="http://schemas.openxmlformats.org/officeDocument/2006/relationships/oleObject" Target="../embeddings/oleObject364.bin"/><Relationship Id="rId3" Type="http://schemas.openxmlformats.org/officeDocument/2006/relationships/notesSlide" Target="../notesSlides/notesSlide339.xml"/><Relationship Id="rId7" Type="http://schemas.openxmlformats.org/officeDocument/2006/relationships/oleObject" Target="../embeddings/oleObject363.bin"/><Relationship Id="rId2" Type="http://schemas.openxmlformats.org/officeDocument/2006/relationships/slideLayout" Target="../slideLayouts/slideLayout2.xml"/><Relationship Id="rId1" Type="http://schemas.openxmlformats.org/officeDocument/2006/relationships/vmlDrawing" Target="../drawings/vmlDrawing106.vml"/><Relationship Id="rId6" Type="http://schemas.openxmlformats.org/officeDocument/2006/relationships/oleObject" Target="../embeddings/oleObject362.bin"/><Relationship Id="rId5" Type="http://schemas.openxmlformats.org/officeDocument/2006/relationships/oleObject" Target="../embeddings/oleObject361.bin"/><Relationship Id="rId4" Type="http://schemas.openxmlformats.org/officeDocument/2006/relationships/oleObject" Target="../embeddings/oleObject36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2.xml"/><Relationship Id="rId7" Type="http://schemas.openxmlformats.org/officeDocument/2006/relationships/oleObject" Target="../embeddings/oleObject368.bin"/><Relationship Id="rId2" Type="http://schemas.openxmlformats.org/officeDocument/2006/relationships/slideLayout" Target="../slideLayouts/slideLayout4.xml"/><Relationship Id="rId1" Type="http://schemas.openxmlformats.org/officeDocument/2006/relationships/vmlDrawing" Target="../drawings/vmlDrawing107.vml"/><Relationship Id="rId6" Type="http://schemas.openxmlformats.org/officeDocument/2006/relationships/oleObject" Target="../embeddings/oleObject367.bin"/><Relationship Id="rId5" Type="http://schemas.openxmlformats.org/officeDocument/2006/relationships/oleObject" Target="../embeddings/oleObject366.bin"/><Relationship Id="rId4" Type="http://schemas.openxmlformats.org/officeDocument/2006/relationships/oleObject" Target="../embeddings/oleObject365.bin"/></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vmlDrawing" Target="../drawings/vmlDrawing108.vml"/><Relationship Id="rId6" Type="http://schemas.openxmlformats.org/officeDocument/2006/relationships/oleObject" Target="../embeddings/oleObject371.bin"/><Relationship Id="rId5" Type="http://schemas.openxmlformats.org/officeDocument/2006/relationships/oleObject" Target="../embeddings/oleObject370.bin"/><Relationship Id="rId4" Type="http://schemas.openxmlformats.org/officeDocument/2006/relationships/oleObject" Target="../embeddings/oleObject369.bin"/></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vmlDrawing" Target="../drawings/vmlDrawing109.vml"/><Relationship Id="rId6" Type="http://schemas.openxmlformats.org/officeDocument/2006/relationships/oleObject" Target="../embeddings/oleObject374.bin"/><Relationship Id="rId5" Type="http://schemas.openxmlformats.org/officeDocument/2006/relationships/oleObject" Target="../embeddings/oleObject373.bin"/><Relationship Id="rId4" Type="http://schemas.openxmlformats.org/officeDocument/2006/relationships/oleObject" Target="../embeddings/oleObject372.bin"/></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4.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vmlDrawing" Target="../drawings/vmlDrawing110.vml"/><Relationship Id="rId4" Type="http://schemas.openxmlformats.org/officeDocument/2006/relationships/oleObject" Target="../embeddings/oleObject37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8" Type="http://schemas.openxmlformats.org/officeDocument/2006/relationships/oleObject" Target="../embeddings/oleObject379.bin"/><Relationship Id="rId3" Type="http://schemas.openxmlformats.org/officeDocument/2006/relationships/notesSlide" Target="../notesSlides/notesSlide375.xml"/><Relationship Id="rId7" Type="http://schemas.openxmlformats.org/officeDocument/2006/relationships/oleObject" Target="../embeddings/oleObject378.bin"/><Relationship Id="rId2" Type="http://schemas.openxmlformats.org/officeDocument/2006/relationships/slideLayout" Target="../slideLayouts/slideLayout4.xml"/><Relationship Id="rId1" Type="http://schemas.openxmlformats.org/officeDocument/2006/relationships/vmlDrawing" Target="../drawings/vmlDrawing111.vml"/><Relationship Id="rId6" Type="http://schemas.openxmlformats.org/officeDocument/2006/relationships/oleObject" Target="../embeddings/oleObject377.bin"/><Relationship Id="rId5" Type="http://schemas.openxmlformats.org/officeDocument/2006/relationships/oleObject" Target="../embeddings/oleObject376.bin"/><Relationship Id="rId4" Type="http://schemas.openxmlformats.org/officeDocument/2006/relationships/hyperlink" Target="http://galileoandeinstein.physics.virginia.edu/more_stuff/Applets/Collision/jarapplet.html" TargetMode="External"/></Relationships>
</file>

<file path=ppt/slides/_rels/slide376.xml.rels><?xml version="1.0" encoding="UTF-8" standalone="yes"?>
<Relationships xmlns="http://schemas.openxmlformats.org/package/2006/relationships"><Relationship Id="rId8" Type="http://schemas.openxmlformats.org/officeDocument/2006/relationships/oleObject" Target="../embeddings/oleObject384.bin"/><Relationship Id="rId13" Type="http://schemas.openxmlformats.org/officeDocument/2006/relationships/oleObject" Target="../embeddings/oleObject389.bin"/><Relationship Id="rId3" Type="http://schemas.openxmlformats.org/officeDocument/2006/relationships/notesSlide" Target="../notesSlides/notesSlide376.xml"/><Relationship Id="rId7" Type="http://schemas.openxmlformats.org/officeDocument/2006/relationships/oleObject" Target="../embeddings/oleObject383.bin"/><Relationship Id="rId12" Type="http://schemas.openxmlformats.org/officeDocument/2006/relationships/oleObject" Target="../embeddings/oleObject388.bin"/><Relationship Id="rId2" Type="http://schemas.openxmlformats.org/officeDocument/2006/relationships/slideLayout" Target="../slideLayouts/slideLayout4.xml"/><Relationship Id="rId1" Type="http://schemas.openxmlformats.org/officeDocument/2006/relationships/vmlDrawing" Target="../drawings/vmlDrawing112.vml"/><Relationship Id="rId6" Type="http://schemas.openxmlformats.org/officeDocument/2006/relationships/oleObject" Target="../embeddings/oleObject382.bin"/><Relationship Id="rId11" Type="http://schemas.openxmlformats.org/officeDocument/2006/relationships/oleObject" Target="../embeddings/oleObject387.bin"/><Relationship Id="rId5" Type="http://schemas.openxmlformats.org/officeDocument/2006/relationships/oleObject" Target="../embeddings/oleObject381.bin"/><Relationship Id="rId10" Type="http://schemas.openxmlformats.org/officeDocument/2006/relationships/oleObject" Target="../embeddings/oleObject386.bin"/><Relationship Id="rId4" Type="http://schemas.openxmlformats.org/officeDocument/2006/relationships/oleObject" Target="../embeddings/oleObject380.bin"/><Relationship Id="rId9" Type="http://schemas.openxmlformats.org/officeDocument/2006/relationships/oleObject" Target="../embeddings/oleObject385.bin"/></Relationships>
</file>

<file path=ppt/slides/_rels/slide377.xml.rels><?xml version="1.0" encoding="UTF-8" standalone="yes"?>
<Relationships xmlns="http://schemas.openxmlformats.org/package/2006/relationships"><Relationship Id="rId8" Type="http://schemas.openxmlformats.org/officeDocument/2006/relationships/oleObject" Target="../embeddings/oleObject394.bin"/><Relationship Id="rId3" Type="http://schemas.openxmlformats.org/officeDocument/2006/relationships/notesSlide" Target="../notesSlides/notesSlide377.xml"/><Relationship Id="rId7" Type="http://schemas.openxmlformats.org/officeDocument/2006/relationships/oleObject" Target="../embeddings/oleObject393.bin"/><Relationship Id="rId2" Type="http://schemas.openxmlformats.org/officeDocument/2006/relationships/slideLayout" Target="../slideLayouts/slideLayout2.xml"/><Relationship Id="rId1" Type="http://schemas.openxmlformats.org/officeDocument/2006/relationships/vmlDrawing" Target="../drawings/vmlDrawing113.vml"/><Relationship Id="rId6" Type="http://schemas.openxmlformats.org/officeDocument/2006/relationships/oleObject" Target="../embeddings/oleObject392.bin"/><Relationship Id="rId5" Type="http://schemas.openxmlformats.org/officeDocument/2006/relationships/oleObject" Target="../embeddings/oleObject391.bin"/><Relationship Id="rId10" Type="http://schemas.openxmlformats.org/officeDocument/2006/relationships/oleObject" Target="../embeddings/oleObject396.bin"/><Relationship Id="rId4" Type="http://schemas.openxmlformats.org/officeDocument/2006/relationships/oleObject" Target="../embeddings/oleObject390.bin"/><Relationship Id="rId9" Type="http://schemas.openxmlformats.org/officeDocument/2006/relationships/oleObject" Target="../embeddings/oleObject395.bin"/></Relationships>
</file>

<file path=ppt/slides/_rels/slide378.xml.rels><?xml version="1.0" encoding="UTF-8" standalone="yes"?>
<Relationships xmlns="http://schemas.openxmlformats.org/package/2006/relationships"><Relationship Id="rId8" Type="http://schemas.openxmlformats.org/officeDocument/2006/relationships/oleObject" Target="../embeddings/oleObject401.bin"/><Relationship Id="rId3" Type="http://schemas.openxmlformats.org/officeDocument/2006/relationships/notesSlide" Target="../notesSlides/notesSlide378.xml"/><Relationship Id="rId7" Type="http://schemas.openxmlformats.org/officeDocument/2006/relationships/oleObject" Target="../embeddings/oleObject400.bin"/><Relationship Id="rId2" Type="http://schemas.openxmlformats.org/officeDocument/2006/relationships/slideLayout" Target="../slideLayouts/slideLayout4.xml"/><Relationship Id="rId1" Type="http://schemas.openxmlformats.org/officeDocument/2006/relationships/vmlDrawing" Target="../drawings/vmlDrawing114.vml"/><Relationship Id="rId6" Type="http://schemas.openxmlformats.org/officeDocument/2006/relationships/oleObject" Target="../embeddings/oleObject399.bin"/><Relationship Id="rId5" Type="http://schemas.openxmlformats.org/officeDocument/2006/relationships/oleObject" Target="../embeddings/oleObject398.bin"/><Relationship Id="rId10" Type="http://schemas.openxmlformats.org/officeDocument/2006/relationships/hyperlink" Target="http://galileoandeinstein.physics.virginia.edu/more_stuff/Applets/Collision/jarapplet.html" TargetMode="External"/><Relationship Id="rId4" Type="http://schemas.openxmlformats.org/officeDocument/2006/relationships/oleObject" Target="../embeddings/oleObject397.bin"/><Relationship Id="rId9" Type="http://schemas.openxmlformats.org/officeDocument/2006/relationships/oleObject" Target="../embeddings/oleObject402.bin"/></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vmlDrawing" Target="../drawings/vmlDrawing115.vml"/><Relationship Id="rId5" Type="http://schemas.openxmlformats.org/officeDocument/2006/relationships/oleObject" Target="../embeddings/oleObject404.bin"/><Relationship Id="rId4" Type="http://schemas.openxmlformats.org/officeDocument/2006/relationships/oleObject" Target="../embeddings/oleObject403.bin"/></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vmlDrawing" Target="../drawings/vmlDrawing116.vml"/><Relationship Id="rId4" Type="http://schemas.openxmlformats.org/officeDocument/2006/relationships/oleObject" Target="../embeddings/oleObject405.bin"/></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4.xml"/><Relationship Id="rId1" Type="http://schemas.openxmlformats.org/officeDocument/2006/relationships/vmlDrawing" Target="../drawings/vmlDrawing117.vml"/><Relationship Id="rId4" Type="http://schemas.openxmlformats.org/officeDocument/2006/relationships/oleObject" Target="../embeddings/oleObject406.bin"/></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4.xml"/><Relationship Id="rId1" Type="http://schemas.openxmlformats.org/officeDocument/2006/relationships/vmlDrawing" Target="../drawings/vmlDrawing118.vml"/><Relationship Id="rId4" Type="http://schemas.openxmlformats.org/officeDocument/2006/relationships/oleObject" Target="../embeddings/oleObject407.bin"/></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4.xml"/><Relationship Id="rId1" Type="http://schemas.openxmlformats.org/officeDocument/2006/relationships/vmlDrawing" Target="../drawings/vmlDrawing119.vml"/><Relationship Id="rId4" Type="http://schemas.openxmlformats.org/officeDocument/2006/relationships/oleObject" Target="../embeddings/oleObject408.bin"/></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4.xml"/><Relationship Id="rId1" Type="http://schemas.openxmlformats.org/officeDocument/2006/relationships/vmlDrawing" Target="../drawings/vmlDrawing120.vml"/><Relationship Id="rId5" Type="http://schemas.openxmlformats.org/officeDocument/2006/relationships/oleObject" Target="../embeddings/oleObject410.bin"/><Relationship Id="rId4" Type="http://schemas.openxmlformats.org/officeDocument/2006/relationships/oleObject" Target="../embeddings/oleObject409.bin"/></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8" Type="http://schemas.openxmlformats.org/officeDocument/2006/relationships/oleObject" Target="../embeddings/oleObject415.bin"/><Relationship Id="rId3" Type="http://schemas.openxmlformats.org/officeDocument/2006/relationships/notesSlide" Target="../notesSlides/notesSlide393.xml"/><Relationship Id="rId7" Type="http://schemas.openxmlformats.org/officeDocument/2006/relationships/oleObject" Target="../embeddings/oleObject414.bin"/><Relationship Id="rId2" Type="http://schemas.openxmlformats.org/officeDocument/2006/relationships/slideLayout" Target="../slideLayouts/slideLayout2.xml"/><Relationship Id="rId1" Type="http://schemas.openxmlformats.org/officeDocument/2006/relationships/vmlDrawing" Target="../drawings/vmlDrawing121.vml"/><Relationship Id="rId6" Type="http://schemas.openxmlformats.org/officeDocument/2006/relationships/oleObject" Target="../embeddings/oleObject413.bin"/><Relationship Id="rId5" Type="http://schemas.openxmlformats.org/officeDocument/2006/relationships/oleObject" Target="../embeddings/oleObject412.bin"/><Relationship Id="rId4" Type="http://schemas.openxmlformats.org/officeDocument/2006/relationships/oleObject" Target="../embeddings/oleObject411.bin"/><Relationship Id="rId9" Type="http://schemas.openxmlformats.org/officeDocument/2006/relationships/oleObject" Target="../embeddings/oleObject416.bin"/></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3" Type="http://schemas.openxmlformats.org/officeDocument/2006/relationships/image" Target="../media/image365.png"/><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3" Type="http://schemas.openxmlformats.org/officeDocument/2006/relationships/image" Target="../media/image365.png"/><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4.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4.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4.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4.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4.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vmlDrawing" Target="../drawings/vmlDrawing122.vml"/><Relationship Id="rId5" Type="http://schemas.openxmlformats.org/officeDocument/2006/relationships/oleObject" Target="../embeddings/oleObject418.bin"/><Relationship Id="rId4" Type="http://schemas.openxmlformats.org/officeDocument/2006/relationships/oleObject" Target="../embeddings/oleObject417.bin"/></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2.xml"/><Relationship Id="rId1" Type="http://schemas.openxmlformats.org/officeDocument/2006/relationships/vmlDrawing" Target="../drawings/vmlDrawing123.vml"/><Relationship Id="rId5" Type="http://schemas.openxmlformats.org/officeDocument/2006/relationships/oleObject" Target="../embeddings/oleObject420.bin"/><Relationship Id="rId4" Type="http://schemas.openxmlformats.org/officeDocument/2006/relationships/oleObject" Target="../embeddings/oleObject419.bin"/></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4.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4.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4.xml"/><Relationship Id="rId1" Type="http://schemas.openxmlformats.org/officeDocument/2006/relationships/vmlDrawing" Target="../drawings/vmlDrawing124.vml"/><Relationship Id="rId5" Type="http://schemas.openxmlformats.org/officeDocument/2006/relationships/oleObject" Target="../embeddings/oleObject422.bin"/><Relationship Id="rId4" Type="http://schemas.openxmlformats.org/officeDocument/2006/relationships/oleObject" Target="../embeddings/oleObject421.bin"/></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vmlDrawing" Target="../drawings/vmlDrawing125.vml"/><Relationship Id="rId4" Type="http://schemas.openxmlformats.org/officeDocument/2006/relationships/oleObject" Target="../embeddings/oleObject42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20.xml"/><Relationship Id="rId2" Type="http://schemas.openxmlformats.org/officeDocument/2006/relationships/slideLayout" Target="../slideLayouts/slideLayout4.xml"/><Relationship Id="rId1" Type="http://schemas.openxmlformats.org/officeDocument/2006/relationships/vmlDrawing" Target="../drawings/vmlDrawing126.vml"/><Relationship Id="rId4" Type="http://schemas.openxmlformats.org/officeDocument/2006/relationships/oleObject" Target="../embeddings/oleObject424.bin"/></Relationships>
</file>

<file path=ppt/slides/_rels/slide421.xml.rels><?xml version="1.0" encoding="UTF-8" standalone="yes"?>
<Relationships xmlns="http://schemas.openxmlformats.org/package/2006/relationships"><Relationship Id="rId3" Type="http://schemas.openxmlformats.org/officeDocument/2006/relationships/notesSlide" Target="../notesSlides/notesSlide421.xml"/><Relationship Id="rId2" Type="http://schemas.openxmlformats.org/officeDocument/2006/relationships/slideLayout" Target="../slideLayouts/slideLayout4.xml"/><Relationship Id="rId1" Type="http://schemas.openxmlformats.org/officeDocument/2006/relationships/vmlDrawing" Target="../drawings/vmlDrawing127.vml"/><Relationship Id="rId4" Type="http://schemas.openxmlformats.org/officeDocument/2006/relationships/oleObject" Target="../embeddings/oleObject425.bin"/></Relationships>
</file>

<file path=ppt/slides/_rels/slide422.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3" Type="http://schemas.openxmlformats.org/officeDocument/2006/relationships/image" Target="../media/image372.png"/><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3" Type="http://schemas.openxmlformats.org/officeDocument/2006/relationships/image" Target="../media/image372.png"/><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4.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4.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4.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4.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4.xml"/><Relationship Id="rId1" Type="http://schemas.openxmlformats.org/officeDocument/2006/relationships/vmlDrawing" Target="../drawings/vmlDrawing128.vml"/><Relationship Id="rId5" Type="http://schemas.openxmlformats.org/officeDocument/2006/relationships/oleObject" Target="../embeddings/oleObject427.bin"/><Relationship Id="rId4" Type="http://schemas.openxmlformats.org/officeDocument/2006/relationships/oleObject" Target="../embeddings/oleObject42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lahanas.de/Greeks/AristotleBiol.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8.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69.xml"/><Relationship Id="rId7"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notesSlide" Target="../notesSlides/notesSlide70.xml"/><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71.xml"/><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72.xml"/><Relationship Id="rId7" Type="http://schemas.openxmlformats.org/officeDocument/2006/relationships/oleObject" Target="../embeddings/oleObject49.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48.bin"/><Relationship Id="rId11" Type="http://schemas.openxmlformats.org/officeDocument/2006/relationships/oleObject" Target="../embeddings/oleObject53.bin"/><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oleObject" Target="../embeddings/oleObject46.bin"/><Relationship Id="rId9"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73.xml"/><Relationship Id="rId7" Type="http://schemas.openxmlformats.org/officeDocument/2006/relationships/oleObject" Target="../embeddings/oleObject57.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6.bin"/><Relationship Id="rId11" Type="http://schemas.openxmlformats.org/officeDocument/2006/relationships/oleObject" Target="../embeddings/oleObject61.bin"/><Relationship Id="rId5" Type="http://schemas.openxmlformats.org/officeDocument/2006/relationships/oleObject" Target="../embeddings/oleObject55.bin"/><Relationship Id="rId10" Type="http://schemas.openxmlformats.org/officeDocument/2006/relationships/oleObject" Target="../embeddings/oleObject60.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82.xml"/><Relationship Id="rId7"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64.bin"/><Relationship Id="rId5" Type="http://schemas.openxmlformats.org/officeDocument/2006/relationships/oleObject" Target="../embeddings/oleObject63.bin"/><Relationship Id="rId10" Type="http://schemas.openxmlformats.org/officeDocument/2006/relationships/oleObject" Target="../embeddings/oleObject68.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83.xml"/><Relationship Id="rId7"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oleObject" Target="../embeddings/oleObject70.bin"/><Relationship Id="rId10" Type="http://schemas.openxmlformats.org/officeDocument/2006/relationships/oleObject" Target="../embeddings/oleObject75.bin"/><Relationship Id="rId4" Type="http://schemas.openxmlformats.org/officeDocument/2006/relationships/oleObject" Target="../embeddings/oleObject69.bin"/><Relationship Id="rId9" Type="http://schemas.openxmlformats.org/officeDocument/2006/relationships/oleObject" Target="../embeddings/oleObject74.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84.xml"/><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78.bin"/><Relationship Id="rId11" Type="http://schemas.openxmlformats.org/officeDocument/2006/relationships/oleObject" Target="../embeddings/oleObject83.bin"/><Relationship Id="rId5" Type="http://schemas.openxmlformats.org/officeDocument/2006/relationships/oleObject" Target="../embeddings/oleObject77.bin"/><Relationship Id="rId10" Type="http://schemas.openxmlformats.org/officeDocument/2006/relationships/oleObject" Target="../embeddings/oleObject82.bin"/><Relationship Id="rId4" Type="http://schemas.openxmlformats.org/officeDocument/2006/relationships/oleObject" Target="../embeddings/oleObject76.bin"/><Relationship Id="rId9" Type="http://schemas.openxmlformats.org/officeDocument/2006/relationships/oleObject" Target="../embeddings/oleObject8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galileoandeinstein.physics.virginia.edu/more_stuff/flashlets/CompoundMotion.sw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hyperlink" Target="http://galileoandeinstein.physics.virginia.edu/more_stuff/Applets/ProjectileMotion/jarapple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Physics 1425: General Physics I</a:t>
            </a:r>
            <a:endParaRPr lang="en-US" dirty="0"/>
          </a:p>
        </p:txBody>
      </p:sp>
      <p:sp>
        <p:nvSpPr>
          <p:cNvPr id="3" name="Subtitle 2"/>
          <p:cNvSpPr>
            <a:spLocks noGrp="1"/>
          </p:cNvSpPr>
          <p:nvPr>
            <p:ph type="subTitle" idx="1"/>
          </p:nvPr>
        </p:nvSpPr>
        <p:spPr>
          <a:xfrm>
            <a:off x="1295400" y="1752600"/>
            <a:ext cx="6400800" cy="4648200"/>
          </a:xfrm>
        </p:spPr>
        <p:txBody>
          <a:bodyPr>
            <a:normAutofit/>
          </a:bodyPr>
          <a:lstStyle/>
          <a:p>
            <a:endParaRPr lang="en-US" sz="2400" i="1" dirty="0" smtClean="0"/>
          </a:p>
          <a:p>
            <a:r>
              <a:rPr lang="en-US" sz="2800" i="1" dirty="0" smtClean="0"/>
              <a:t>Spring 2010</a:t>
            </a:r>
          </a:p>
          <a:p>
            <a:endParaRPr lang="en-US" sz="2800" i="1" dirty="0" smtClean="0"/>
          </a:p>
          <a:p>
            <a:r>
              <a:rPr lang="en-US" sz="2800" i="1" dirty="0" smtClean="0"/>
              <a:t>Michael Fowler</a:t>
            </a:r>
          </a:p>
          <a:p>
            <a:r>
              <a:rPr lang="en-US" sz="2800" i="1" dirty="0" smtClean="0"/>
              <a:t>Room 307, Physics</a:t>
            </a:r>
          </a:p>
          <a:p>
            <a:endParaRPr lang="en-US" sz="2800" i="1" dirty="0"/>
          </a:p>
          <a:p>
            <a:r>
              <a:rPr lang="en-US" sz="2800" i="1" dirty="0" smtClean="0">
                <a:hlinkClick r:id="rId3"/>
              </a:rPr>
              <a:t>Home Page</a:t>
            </a:r>
            <a:endParaRPr lang="en-US" sz="2800" i="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smtClean="0"/>
              <a:t>0.0120 has </a:t>
            </a:r>
            <a:r>
              <a:rPr lang="en-US" sz="3600" dirty="0" smtClean="0">
                <a:solidFill>
                  <a:srgbClr val="FFFF00"/>
                </a:solidFill>
              </a:rPr>
              <a:t>three</a:t>
            </a:r>
            <a:r>
              <a:rPr lang="en-US" sz="3600" dirty="0" smtClean="0"/>
              <a:t> significant figures: the </a:t>
            </a:r>
            <a:r>
              <a:rPr lang="en-US" sz="3600" dirty="0" smtClean="0">
                <a:solidFill>
                  <a:srgbClr val="FFFF00"/>
                </a:solidFill>
              </a:rPr>
              <a:t>final three</a:t>
            </a:r>
            <a:r>
              <a:rPr lang="en-US" sz="3600" dirty="0" smtClean="0"/>
              <a:t>, the 120.  </a:t>
            </a:r>
            <a:br>
              <a:rPr lang="en-US" sz="3600" dirty="0" smtClean="0"/>
            </a:br>
            <a:r>
              <a:rPr lang="en-US" sz="3600" dirty="0" smtClean="0"/>
              <a:t/>
            </a:r>
            <a:br>
              <a:rPr lang="en-US" sz="3600" dirty="0" smtClean="0"/>
            </a:br>
            <a:r>
              <a:rPr lang="en-US" sz="3600" dirty="0" smtClean="0"/>
              <a:t>Putting that 0 at the end means the writer believes the true value is closer to 0.0120 than it is to 0.0119 or to 0.0121.</a:t>
            </a:r>
            <a:br>
              <a:rPr lang="en-US" sz="3600" dirty="0" smtClean="0"/>
            </a:br>
            <a:r>
              <a:rPr lang="en-US" sz="3600" dirty="0" smtClean="0"/>
              <a:t/>
            </a:r>
            <a:br>
              <a:rPr lang="en-US" sz="3600" dirty="0" smtClean="0"/>
            </a:br>
            <a:r>
              <a:rPr lang="en-US" sz="3600" dirty="0" smtClean="0"/>
              <a:t>Writing 0.012 would just mean closer to 0.012 than to 0.011 or 0.013, so it could be 0.0116 .</a:t>
            </a:r>
            <a:endParaRPr lang="en-US" sz="36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73162"/>
          </a:xfrm>
        </p:spPr>
        <p:txBody>
          <a:bodyPr>
            <a:normAutofit/>
          </a:bodyPr>
          <a:lstStyle/>
          <a:p>
            <a:r>
              <a:rPr lang="en-US" dirty="0" smtClean="0">
                <a:solidFill>
                  <a:srgbClr val="FFFF00"/>
                </a:solidFill>
              </a:rPr>
              <a:t>Vector Picture of Projectile Motion</a:t>
            </a:r>
            <a:endParaRPr lang="en-US" dirty="0">
              <a:solidFill>
                <a:srgbClr val="FFFF00"/>
              </a:solidFill>
            </a:endParaRPr>
          </a:p>
        </p:txBody>
      </p:sp>
      <p:sp>
        <p:nvSpPr>
          <p:cNvPr id="3" name="Content Placeholder 2"/>
          <p:cNvSpPr>
            <a:spLocks noGrp="1"/>
          </p:cNvSpPr>
          <p:nvPr>
            <p:ph sz="half" idx="1"/>
          </p:nvPr>
        </p:nvSpPr>
        <p:spPr>
          <a:xfrm>
            <a:off x="304800" y="2209800"/>
            <a:ext cx="4038600" cy="4419600"/>
          </a:xfrm>
        </p:spPr>
        <p:txBody>
          <a:bodyPr>
            <a:normAutofit/>
          </a:bodyPr>
          <a:lstStyle/>
          <a:p>
            <a:endParaRPr lang="en-US" dirty="0" smtClean="0">
              <a:solidFill>
                <a:srgbClr val="FFFF00"/>
              </a:solidFill>
            </a:endParaRPr>
          </a:p>
          <a:p>
            <a:endParaRPr lang="en-US" dirty="0" smtClean="0">
              <a:solidFill>
                <a:srgbClr val="FFFF00"/>
              </a:solidFill>
            </a:endParaRPr>
          </a:p>
          <a:p>
            <a:pPr>
              <a:buNone/>
            </a:pPr>
            <a:endParaRPr lang="en-US" dirty="0" smtClean="0">
              <a:solidFill>
                <a:srgbClr val="FFFF00"/>
              </a:solidFill>
            </a:endParaRPr>
          </a:p>
          <a:p>
            <a:endParaRPr lang="en-US" dirty="0" smtClean="0">
              <a:solidFill>
                <a:srgbClr val="FFFF00"/>
              </a:solidFill>
            </a:endParaRPr>
          </a:p>
          <a:p>
            <a:pPr>
              <a:buNone/>
            </a:pPr>
            <a:endParaRPr lang="en-US" dirty="0" smtClean="0">
              <a:solidFill>
                <a:srgbClr val="FFFF00"/>
              </a:solidFill>
            </a:endParaRPr>
          </a:p>
          <a:p>
            <a:pPr>
              <a:buNone/>
            </a:pPr>
            <a:r>
              <a:rPr lang="en-US" dirty="0" smtClean="0">
                <a:solidFill>
                  <a:srgbClr val="FFFF00"/>
                </a:solidFill>
              </a:rPr>
              <a:t>Position</a:t>
            </a:r>
            <a:r>
              <a:rPr lang="en-US" dirty="0" smtClean="0"/>
              <a:t> at 1 second intervals (notice it </a:t>
            </a:r>
            <a:r>
              <a:rPr lang="en-US" dirty="0" smtClean="0">
                <a:solidFill>
                  <a:srgbClr val="FFFF00"/>
                </a:solidFill>
              </a:rPr>
              <a:t>falls below straight line</a:t>
            </a:r>
            <a:r>
              <a:rPr lang="en-US" dirty="0" smtClean="0"/>
              <a:t>: </a:t>
            </a:r>
            <a:r>
              <a:rPr lang="en-US" dirty="0" smtClean="0">
                <a:solidFill>
                  <a:srgbClr val="FF0000"/>
                </a:solidFill>
              </a:rPr>
              <a:t>the </a:t>
            </a:r>
            <a:r>
              <a:rPr lang="en-US" i="1" dirty="0" smtClean="0">
                <a:solidFill>
                  <a:srgbClr val="FF0000"/>
                </a:solidFill>
              </a:rPr>
              <a:t>g</a:t>
            </a:r>
            <a:r>
              <a:rPr lang="en-US" dirty="0" smtClean="0">
                <a:solidFill>
                  <a:srgbClr val="FF0000"/>
                </a:solidFill>
              </a:rPr>
              <a:t> =0 trajectory</a:t>
            </a:r>
            <a:r>
              <a:rPr lang="en-US" dirty="0" smtClean="0"/>
              <a:t>).</a:t>
            </a:r>
          </a:p>
          <a:p>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4" name="Content Placeholder 3"/>
          <p:cNvSpPr>
            <a:spLocks noGrp="1"/>
          </p:cNvSpPr>
          <p:nvPr>
            <p:ph sz="half" idx="2"/>
          </p:nvPr>
        </p:nvSpPr>
        <p:spPr>
          <a:xfrm>
            <a:off x="4724400" y="2286000"/>
            <a:ext cx="3810000" cy="4114800"/>
          </a:xfrm>
        </p:spPr>
        <p:txBody>
          <a:bodyPr>
            <a:normAutofit/>
          </a:bodyPr>
          <a:lstStyle/>
          <a:p>
            <a:endParaRPr lang="en-US" dirty="0" smtClean="0">
              <a:solidFill>
                <a:srgbClr val="FFFF00"/>
              </a:solidFill>
            </a:endParaRPr>
          </a:p>
          <a:p>
            <a:pPr>
              <a:buNone/>
            </a:pPr>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pPr>
              <a:buNone/>
            </a:pPr>
            <a:r>
              <a:rPr lang="en-US" dirty="0" smtClean="0">
                <a:solidFill>
                  <a:srgbClr val="FFFF00"/>
                </a:solidFill>
              </a:rPr>
              <a:t>Velocities and Speeds </a:t>
            </a:r>
            <a:r>
              <a:rPr lang="en-US" dirty="0" smtClean="0"/>
              <a:t>at 1 second intervals.</a:t>
            </a:r>
          </a:p>
          <a:p>
            <a:endParaRPr lang="en-US" dirty="0" smtClean="0"/>
          </a:p>
          <a:p>
            <a:endParaRPr lang="en-US" dirty="0" smtClean="0"/>
          </a:p>
          <a:p>
            <a:endParaRPr lang="en-US" dirty="0" smtClean="0"/>
          </a:p>
          <a:p>
            <a:endParaRPr lang="en-US" dirty="0" smtClean="0"/>
          </a:p>
          <a:p>
            <a:pPr>
              <a:buNone/>
            </a:pPr>
            <a:endParaRPr lang="en-US" dirty="0" smtClean="0"/>
          </a:p>
        </p:txBody>
      </p:sp>
      <p:grpSp>
        <p:nvGrpSpPr>
          <p:cNvPr id="5" name="Group 31"/>
          <p:cNvGrpSpPr/>
          <p:nvPr/>
        </p:nvGrpSpPr>
        <p:grpSpPr>
          <a:xfrm>
            <a:off x="533400" y="2667000"/>
            <a:ext cx="3200400" cy="1842247"/>
            <a:chOff x="444907" y="2424953"/>
            <a:chExt cx="3200400" cy="1842247"/>
          </a:xfrm>
        </p:grpSpPr>
        <p:grpSp>
          <p:nvGrpSpPr>
            <p:cNvPr id="6" name="Group 23"/>
            <p:cNvGrpSpPr/>
            <p:nvPr/>
          </p:nvGrpSpPr>
          <p:grpSpPr>
            <a:xfrm rot="20024910">
              <a:off x="444907" y="3069906"/>
              <a:ext cx="3200400" cy="1588"/>
              <a:chOff x="762000" y="2743200"/>
              <a:chExt cx="3200400" cy="1588"/>
            </a:xfrm>
          </p:grpSpPr>
          <p:cxnSp>
            <p:nvCxnSpPr>
              <p:cNvPr id="7" name="Straight Arrow Connector 6"/>
              <p:cNvCxnSpPr/>
              <p:nvPr/>
            </p:nvCxnSpPr>
            <p:spPr>
              <a:xfrm>
                <a:off x="18288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rot="5400000">
              <a:off x="1410494" y="3466306"/>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096294" y="3273565"/>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542288" y="3338559"/>
              <a:ext cx="1828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9600" y="3581400"/>
              <a:ext cx="9144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58906" y="3706906"/>
              <a:ext cx="1905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6153" y="3810000"/>
              <a:ext cx="2895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2" name="Object 21"/>
          <p:cNvGraphicFramePr>
            <a:graphicFrameLocks noChangeAspect="1"/>
          </p:cNvGraphicFramePr>
          <p:nvPr/>
        </p:nvGraphicFramePr>
        <p:xfrm>
          <a:off x="3429000" y="1524000"/>
          <a:ext cx="2159000" cy="533400"/>
        </p:xfrm>
        <a:graphic>
          <a:graphicData uri="http://schemas.openxmlformats.org/presentationml/2006/ole">
            <p:oleObj spid="_x0000_s28674" name="Equation" r:id="rId4" imgW="2158920" imgH="533160" progId="Equation.DSMT4">
              <p:embed/>
            </p:oleObj>
          </a:graphicData>
        </a:graphic>
      </p:graphicFrame>
      <p:sp>
        <p:nvSpPr>
          <p:cNvPr id="23" name="Rectangle 22"/>
          <p:cNvSpPr/>
          <p:nvPr/>
        </p:nvSpPr>
        <p:spPr>
          <a:xfrm>
            <a:off x="3200400" y="1447800"/>
            <a:ext cx="2667000" cy="762000"/>
          </a:xfrm>
          <a:prstGeom prst="rect">
            <a:avLst/>
          </a:prstGeom>
          <a:noFill/>
          <a:ln w="317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p:cNvGraphicFramePr>
            <a:graphicFrameLocks noChangeAspect="1"/>
          </p:cNvGraphicFramePr>
          <p:nvPr/>
        </p:nvGraphicFramePr>
        <p:xfrm>
          <a:off x="838200" y="2514600"/>
          <a:ext cx="1066800" cy="482600"/>
        </p:xfrm>
        <a:graphic>
          <a:graphicData uri="http://schemas.openxmlformats.org/presentationml/2006/ole">
            <p:oleObj spid="_x0000_s28675" name="Equation" r:id="rId5" imgW="1066680" imgH="482400" progId="Equation.DSMT4">
              <p:embed/>
            </p:oleObj>
          </a:graphicData>
        </a:graphic>
      </p:graphicFrame>
      <p:cxnSp>
        <p:nvCxnSpPr>
          <p:cNvPr id="74" name="Straight Arrow Connector 73"/>
          <p:cNvCxnSpPr/>
          <p:nvPr/>
        </p:nvCxnSpPr>
        <p:spPr>
          <a:xfrm>
            <a:off x="1981200" y="2817812"/>
            <a:ext cx="762000" cy="77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27"/>
          <p:cNvGrpSpPr/>
          <p:nvPr/>
        </p:nvGrpSpPr>
        <p:grpSpPr>
          <a:xfrm>
            <a:off x="5741893" y="2460812"/>
            <a:ext cx="1704979" cy="2578764"/>
            <a:chOff x="5519733" y="2638430"/>
            <a:chExt cx="1704979" cy="2578764"/>
          </a:xfrm>
        </p:grpSpPr>
        <p:cxnSp>
          <p:nvCxnSpPr>
            <p:cNvPr id="30" name="Straight Arrow Connector 29"/>
            <p:cNvCxnSpPr/>
            <p:nvPr/>
          </p:nvCxnSpPr>
          <p:spPr>
            <a:xfrm flipV="1">
              <a:off x="5533461" y="3509963"/>
              <a:ext cx="1667435" cy="191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220000">
              <a:off x="6767851" y="3063143"/>
              <a:ext cx="846532" cy="3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6773066" y="3929511"/>
              <a:ext cx="854636" cy="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773066" y="4789101"/>
              <a:ext cx="854636" cy="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526741" y="3706345"/>
              <a:ext cx="1685365" cy="6499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30383" y="3715590"/>
              <a:ext cx="1694329" cy="14612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519733" y="2638430"/>
              <a:ext cx="16764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42371" name="Rectangle 3"/>
          <p:cNvSpPr>
            <a:spLocks noChangeArrowheads="1"/>
          </p:cNvSpPr>
          <p:nvPr/>
        </p:nvSpPr>
        <p:spPr bwMode="auto">
          <a:xfrm>
            <a:off x="1036638" y="0"/>
            <a:ext cx="7578725"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3.5	    </a:t>
            </a:r>
            <a:r>
              <a:rPr lang="en-US" sz="2800" b="1">
                <a:solidFill>
                  <a:schemeClr val="accent2"/>
                </a:solidFill>
                <a:effectLst>
                  <a:outerShdw blurRad="38100" dist="38100" dir="2700000" algn="tl">
                    <a:srgbClr val="000000"/>
                  </a:outerShdw>
                </a:effectLst>
                <a:latin typeface="Arial" charset="0"/>
              </a:rPr>
              <a:t>Dropping a Package</a:t>
            </a:r>
          </a:p>
        </p:txBody>
      </p:sp>
      <p:sp>
        <p:nvSpPr>
          <p:cNvPr id="442372" name="Rectangle 4"/>
          <p:cNvSpPr>
            <a:spLocks noGrp="1" noChangeArrowheads="1"/>
          </p:cNvSpPr>
          <p:nvPr>
            <p:ph type="body" idx="1"/>
          </p:nvPr>
        </p:nvSpPr>
        <p:spPr>
          <a:xfrm>
            <a:off x="250825" y="958850"/>
            <a:ext cx="3784600" cy="2395538"/>
          </a:xfrm>
        </p:spPr>
        <p:txBody>
          <a:bodyPr>
            <a:normAutofit fontScale="70000" lnSpcReduction="20000"/>
          </a:bodyPr>
          <a:lstStyle/>
          <a:p>
            <a:pPr marL="401638" indent="-401638">
              <a:lnSpc>
                <a:spcPct val="140000"/>
              </a:lnSpc>
              <a:buFont typeface="Monotype Sorts" pitchFamily="48" charset="2"/>
              <a:buNone/>
              <a:defRPr/>
            </a:pPr>
            <a:r>
              <a:rPr lang="en-US" b="1" dirty="0" smtClean="0">
                <a:effectLst>
                  <a:outerShdw blurRad="38100" dist="38100" dir="2700000" algn="tl">
                    <a:srgbClr val="000000"/>
                  </a:outerShdw>
                </a:effectLst>
              </a:rPr>
              <a:t>	You drop a package from a plane flying at constant speed in a straight line.  </a:t>
            </a:r>
            <a:r>
              <a:rPr lang="en-US" b="1" dirty="0" smtClean="0">
                <a:solidFill>
                  <a:srgbClr val="FFFF00"/>
                </a:solidFill>
                <a:effectLst>
                  <a:outerShdw blurRad="38100" dist="38100" dir="2700000" algn="tl">
                    <a:srgbClr val="000000"/>
                  </a:outerShdw>
                </a:effectLst>
              </a:rPr>
              <a:t>Without air resistance</a:t>
            </a:r>
            <a:r>
              <a:rPr lang="en-US" b="1" dirty="0" smtClean="0">
                <a:effectLst>
                  <a:outerShdw blurRad="38100" dist="38100" dir="2700000" algn="tl">
                    <a:srgbClr val="000000"/>
                  </a:outerShdw>
                </a:effectLst>
              </a:rPr>
              <a:t>, the package will:</a:t>
            </a:r>
            <a:endParaRPr lang="en-US" b="1" dirty="0" smtClean="0"/>
          </a:p>
        </p:txBody>
      </p:sp>
      <p:sp>
        <p:nvSpPr>
          <p:cNvPr id="442373" name="Rectangle 5"/>
          <p:cNvSpPr>
            <a:spLocks noChangeArrowheads="1"/>
          </p:cNvSpPr>
          <p:nvPr/>
        </p:nvSpPr>
        <p:spPr bwMode="auto">
          <a:xfrm>
            <a:off x="4413250" y="733425"/>
            <a:ext cx="4349750" cy="2495550"/>
          </a:xfrm>
          <a:prstGeom prst="rect">
            <a:avLst/>
          </a:prstGeom>
          <a:noFill/>
          <a:ln w="9525">
            <a:noFill/>
            <a:miter lim="800000"/>
            <a:headEnd/>
            <a:tailEnd/>
          </a:ln>
          <a:effectLst/>
        </p:spPr>
        <p:txBody>
          <a:bodyPr lIns="90488" tIns="44450" rIns="90488" bIns="44450"/>
          <a:lstStyle/>
          <a:p>
            <a:pPr marL="388938" indent="-388938">
              <a:spcBef>
                <a:spcPct val="30000"/>
              </a:spcBef>
              <a:buClr>
                <a:schemeClr val="accent1"/>
              </a:buClr>
              <a:buSzPct val="75000"/>
              <a:buFont typeface="Monotype Sorts" pitchFamily="48" charset="2"/>
              <a:buNone/>
              <a:defRPr/>
            </a:pPr>
            <a:r>
              <a:rPr lang="en-US" sz="2000" b="1">
                <a:solidFill>
                  <a:schemeClr val="tx2"/>
                </a:solidFill>
                <a:latin typeface="Arial" charset="0"/>
              </a:rPr>
              <a:t>1)  </a:t>
            </a:r>
            <a:r>
              <a:rPr lang="en-US" sz="2000" b="1">
                <a:solidFill>
                  <a:schemeClr val="tx2"/>
                </a:solidFill>
                <a:effectLst>
                  <a:outerShdw blurRad="38100" dist="38100" dir="2700000" algn="tl">
                    <a:srgbClr val="000000"/>
                  </a:outerShdw>
                </a:effectLst>
                <a:latin typeface="Arial" charset="0"/>
              </a:rPr>
              <a:t>quickly lag behind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2)  remain vertically under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3)  move ahead of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4)  not fall at all</a:t>
            </a:r>
            <a:endParaRPr lang="en-US" sz="22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44419" name="Rectangle 3"/>
          <p:cNvSpPr>
            <a:spLocks noGrp="1" noChangeArrowheads="1"/>
          </p:cNvSpPr>
          <p:nvPr>
            <p:ph type="body" idx="1"/>
          </p:nvPr>
        </p:nvSpPr>
        <p:spPr>
          <a:xfrm>
            <a:off x="250825" y="958850"/>
            <a:ext cx="3784600" cy="2395538"/>
          </a:xfrm>
        </p:spPr>
        <p:txBody>
          <a:bodyPr>
            <a:normAutofit fontScale="70000" lnSpcReduction="20000"/>
          </a:bodyPr>
          <a:lstStyle/>
          <a:p>
            <a:pPr marL="401638" indent="-401638">
              <a:lnSpc>
                <a:spcPct val="140000"/>
              </a:lnSpc>
              <a:buFont typeface="Monotype Sorts" pitchFamily="48" charset="2"/>
              <a:buNone/>
              <a:defRPr/>
            </a:pPr>
            <a:r>
              <a:rPr lang="en-US" b="1" dirty="0" smtClean="0">
                <a:effectLst>
                  <a:outerShdw blurRad="38100" dist="38100" dir="2700000" algn="tl">
                    <a:srgbClr val="000000"/>
                  </a:outerShdw>
                </a:effectLst>
              </a:rPr>
              <a:t>	You drop a package from a plane flying at constant speed in a straight line.  </a:t>
            </a:r>
            <a:r>
              <a:rPr lang="en-US" b="1" dirty="0" smtClean="0">
                <a:solidFill>
                  <a:srgbClr val="FFFF00"/>
                </a:solidFill>
                <a:effectLst>
                  <a:outerShdw blurRad="38100" dist="38100" dir="2700000" algn="tl">
                    <a:srgbClr val="000000"/>
                  </a:outerShdw>
                </a:effectLst>
              </a:rPr>
              <a:t>Without air resistance</a:t>
            </a:r>
            <a:r>
              <a:rPr lang="en-US" b="1" dirty="0" smtClean="0">
                <a:effectLst>
                  <a:outerShdw blurRad="38100" dist="38100" dir="2700000" algn="tl">
                    <a:srgbClr val="000000"/>
                  </a:outerShdw>
                </a:effectLst>
              </a:rPr>
              <a:t>, the package will:</a:t>
            </a:r>
            <a:endParaRPr lang="en-US" b="1" dirty="0" smtClean="0"/>
          </a:p>
        </p:txBody>
      </p:sp>
      <p:sp>
        <p:nvSpPr>
          <p:cNvPr id="444420" name="Rectangle 4"/>
          <p:cNvSpPr>
            <a:spLocks noChangeArrowheads="1"/>
          </p:cNvSpPr>
          <p:nvPr/>
        </p:nvSpPr>
        <p:spPr bwMode="auto">
          <a:xfrm>
            <a:off x="4413250" y="733425"/>
            <a:ext cx="4349750" cy="2495550"/>
          </a:xfrm>
          <a:prstGeom prst="rect">
            <a:avLst/>
          </a:prstGeom>
          <a:noFill/>
          <a:ln w="9525">
            <a:noFill/>
            <a:miter lim="800000"/>
            <a:headEnd/>
            <a:tailEnd/>
          </a:ln>
          <a:effectLst/>
        </p:spPr>
        <p:txBody>
          <a:bodyPr lIns="90488" tIns="44450" rIns="90488" bIns="44450"/>
          <a:lstStyle/>
          <a:p>
            <a:pPr marL="388938" indent="-388938">
              <a:spcBef>
                <a:spcPct val="30000"/>
              </a:spcBef>
              <a:buClr>
                <a:schemeClr val="accent1"/>
              </a:buClr>
              <a:buSzPct val="75000"/>
              <a:buFont typeface="Monotype Sorts" pitchFamily="48" charset="2"/>
              <a:buNone/>
              <a:defRPr/>
            </a:pPr>
            <a:r>
              <a:rPr lang="en-US" sz="2000" b="1">
                <a:solidFill>
                  <a:schemeClr val="tx2"/>
                </a:solidFill>
                <a:latin typeface="Arial" charset="0"/>
              </a:rPr>
              <a:t>1)  </a:t>
            </a:r>
            <a:r>
              <a:rPr lang="en-US" sz="2000" b="1">
                <a:solidFill>
                  <a:schemeClr val="tx2"/>
                </a:solidFill>
                <a:effectLst>
                  <a:outerShdw blurRad="38100" dist="38100" dir="2700000" algn="tl">
                    <a:srgbClr val="000000"/>
                  </a:outerShdw>
                </a:effectLst>
                <a:latin typeface="Arial" charset="0"/>
              </a:rPr>
              <a:t>quickly lag behind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2)  remain vertically under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3)  move ahead of the plane while falling</a:t>
            </a:r>
          </a:p>
          <a:p>
            <a:pPr marL="388938" indent="-388938">
              <a:spcBef>
                <a:spcPct val="30000"/>
              </a:spcBef>
              <a:buClr>
                <a:schemeClr val="accent1"/>
              </a:buClr>
              <a:buSzPct val="75000"/>
              <a:buFont typeface="Monotype Sorts" pitchFamily="48" charset="2"/>
              <a:buNone/>
              <a:defRPr/>
            </a:pPr>
            <a:r>
              <a:rPr lang="en-US" sz="2000" b="1">
                <a:solidFill>
                  <a:schemeClr val="tx2"/>
                </a:solidFill>
                <a:effectLst>
                  <a:outerShdw blurRad="38100" dist="38100" dir="2700000" algn="tl">
                    <a:srgbClr val="000000"/>
                  </a:outerShdw>
                </a:effectLst>
                <a:latin typeface="Arial" charset="0"/>
              </a:rPr>
              <a:t>4)  not fall at all</a:t>
            </a:r>
            <a:endParaRPr lang="en-US" sz="2200" b="1">
              <a:effectLst>
                <a:outerShdw blurRad="38100" dist="38100" dir="2700000" algn="tl">
                  <a:srgbClr val="000000"/>
                </a:outerShdw>
              </a:effectLst>
              <a:latin typeface="Arial" charset="0"/>
            </a:endParaRPr>
          </a:p>
        </p:txBody>
      </p:sp>
      <p:pic>
        <p:nvPicPr>
          <p:cNvPr id="32773" name="Picture 5" descr="0119gian0339"/>
          <p:cNvPicPr>
            <a:picLocks noChangeArrowheads="1"/>
          </p:cNvPicPr>
          <p:nvPr/>
        </p:nvPicPr>
        <p:blipFill>
          <a:blip r:embed="rId3" cstate="print">
            <a:lum bright="-6000" contrast="10000"/>
          </a:blip>
          <a:srcRect r="50182"/>
          <a:stretch>
            <a:fillRect/>
          </a:stretch>
        </p:blipFill>
        <p:spPr bwMode="auto">
          <a:xfrm>
            <a:off x="5711825" y="3949700"/>
            <a:ext cx="2513013" cy="1411288"/>
          </a:xfrm>
          <a:prstGeom prst="rect">
            <a:avLst/>
          </a:prstGeom>
          <a:noFill/>
          <a:ln w="9525">
            <a:noFill/>
            <a:miter lim="800000"/>
            <a:headEnd/>
            <a:tailEnd/>
          </a:ln>
        </p:spPr>
      </p:pic>
      <p:sp>
        <p:nvSpPr>
          <p:cNvPr id="32774" name="AutoShape 6"/>
          <p:cNvSpPr>
            <a:spLocks noChangeArrowheads="1"/>
          </p:cNvSpPr>
          <p:nvPr/>
        </p:nvSpPr>
        <p:spPr bwMode="auto">
          <a:xfrm>
            <a:off x="0" y="3600450"/>
            <a:ext cx="5022850" cy="2454275"/>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444423" name="Rectangle 7"/>
          <p:cNvSpPr>
            <a:spLocks noChangeArrowheads="1"/>
          </p:cNvSpPr>
          <p:nvPr/>
        </p:nvSpPr>
        <p:spPr bwMode="auto">
          <a:xfrm>
            <a:off x="-223838" y="3705225"/>
            <a:ext cx="5221288" cy="1717675"/>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defRPr/>
            </a:pPr>
            <a:r>
              <a:rPr lang="en-US" sz="2000" b="1">
                <a:solidFill>
                  <a:srgbClr val="000000"/>
                </a:solidFill>
                <a:latin typeface="Arial" charset="0"/>
              </a:rPr>
              <a:t>	Both the plane and the package have the </a:t>
            </a:r>
            <a:r>
              <a:rPr lang="en-US" sz="2000" b="1" i="1">
                <a:solidFill>
                  <a:schemeClr val="bg1"/>
                </a:solidFill>
                <a:effectLst>
                  <a:outerShdw blurRad="38100" dist="38100" dir="2700000" algn="tl">
                    <a:srgbClr val="000000"/>
                  </a:outerShdw>
                </a:effectLst>
                <a:latin typeface="Arial" charset="0"/>
              </a:rPr>
              <a:t>same</a:t>
            </a:r>
            <a:r>
              <a:rPr lang="en-US" sz="2000" b="1">
                <a:solidFill>
                  <a:schemeClr val="bg1"/>
                </a:solidFill>
                <a:effectLst>
                  <a:outerShdw blurRad="38100" dist="38100" dir="2700000" algn="tl">
                    <a:srgbClr val="000000"/>
                  </a:outerShdw>
                </a:effectLst>
                <a:latin typeface="Arial" charset="0"/>
              </a:rPr>
              <a:t> </a:t>
            </a:r>
            <a:r>
              <a:rPr lang="en-US" sz="2000" b="1" i="1">
                <a:solidFill>
                  <a:schemeClr val="bg1"/>
                </a:solidFill>
                <a:effectLst>
                  <a:outerShdw blurRad="38100" dist="38100" dir="2700000" algn="tl">
                    <a:srgbClr val="000000"/>
                  </a:outerShdw>
                </a:effectLst>
                <a:latin typeface="Arial" charset="0"/>
              </a:rPr>
              <a:t>horizontal</a:t>
            </a:r>
            <a:r>
              <a:rPr lang="en-US" sz="2000" b="1">
                <a:solidFill>
                  <a:schemeClr val="bg1"/>
                </a:solidFill>
                <a:effectLst>
                  <a:outerShdw blurRad="38100" dist="38100" dir="2700000" algn="tl">
                    <a:srgbClr val="000000"/>
                  </a:outerShdw>
                </a:effectLst>
                <a:latin typeface="Arial" charset="0"/>
              </a:rPr>
              <a:t> </a:t>
            </a:r>
            <a:r>
              <a:rPr lang="en-US" sz="2000" b="1" i="1">
                <a:solidFill>
                  <a:schemeClr val="bg1"/>
                </a:solidFill>
                <a:effectLst>
                  <a:outerShdw blurRad="38100" dist="38100" dir="2700000" algn="tl">
                    <a:srgbClr val="000000"/>
                  </a:outerShdw>
                </a:effectLst>
                <a:latin typeface="Arial" charset="0"/>
              </a:rPr>
              <a:t>velocity</a:t>
            </a:r>
            <a:r>
              <a:rPr lang="en-US" sz="2000" b="1">
                <a:solidFill>
                  <a:srgbClr val="000000"/>
                </a:solidFill>
                <a:latin typeface="Arial" charset="0"/>
              </a:rPr>
              <a:t> at the moment of release.  They will </a:t>
            </a:r>
            <a:r>
              <a:rPr lang="en-US" sz="2000" b="1" i="1">
                <a:solidFill>
                  <a:schemeClr val="bg1"/>
                </a:solidFill>
                <a:effectLst>
                  <a:outerShdw blurRad="38100" dist="38100" dir="2700000" algn="tl">
                    <a:srgbClr val="000000"/>
                  </a:outerShdw>
                </a:effectLst>
                <a:latin typeface="Arial" charset="0"/>
              </a:rPr>
              <a:t>maintain</a:t>
            </a:r>
            <a:r>
              <a:rPr lang="en-US" sz="2000" b="1">
                <a:solidFill>
                  <a:srgbClr val="000000"/>
                </a:solidFill>
                <a:latin typeface="Arial" charset="0"/>
              </a:rPr>
              <a:t> this velocity in the </a:t>
            </a:r>
            <a:r>
              <a:rPr lang="en-US" sz="2000" b="1" i="1">
                <a:solidFill>
                  <a:schemeClr val="bg1"/>
                </a:solidFill>
                <a:effectLst>
                  <a:outerShdw blurRad="38100" dist="38100" dir="2700000" algn="tl">
                    <a:srgbClr val="000000"/>
                  </a:outerShdw>
                </a:effectLst>
                <a:latin typeface="Arial" charset="0"/>
              </a:rPr>
              <a:t>x</a:t>
            </a:r>
            <a:r>
              <a:rPr lang="en-US" sz="2000" b="1">
                <a:solidFill>
                  <a:schemeClr val="bg1"/>
                </a:solidFill>
                <a:effectLst>
                  <a:outerShdw blurRad="38100" dist="38100" dir="2700000" algn="tl">
                    <a:srgbClr val="000000"/>
                  </a:outerShdw>
                </a:effectLst>
                <a:latin typeface="Arial" charset="0"/>
              </a:rPr>
              <a:t>-direction</a:t>
            </a:r>
            <a:r>
              <a:rPr lang="en-US" sz="2000" b="1">
                <a:solidFill>
                  <a:srgbClr val="000000"/>
                </a:solidFill>
                <a:latin typeface="Arial" charset="0"/>
              </a:rPr>
              <a:t>, so they stay aligned.</a:t>
            </a:r>
            <a:endParaRPr lang="en-US" sz="2000">
              <a:effectLst>
                <a:outerShdw blurRad="38100" dist="38100" dir="2700000" algn="tl">
                  <a:srgbClr val="000000"/>
                </a:outerShdw>
              </a:effectLst>
              <a:latin typeface="Arial" charset="0"/>
            </a:endParaRPr>
          </a:p>
        </p:txBody>
      </p:sp>
      <p:sp>
        <p:nvSpPr>
          <p:cNvPr id="32776" name="Oval 8"/>
          <p:cNvSpPr>
            <a:spLocks noChangeArrowheads="1"/>
          </p:cNvSpPr>
          <p:nvPr/>
        </p:nvSpPr>
        <p:spPr bwMode="auto">
          <a:xfrm>
            <a:off x="3924300" y="1371600"/>
            <a:ext cx="4918075" cy="774700"/>
          </a:xfrm>
          <a:prstGeom prst="ellipse">
            <a:avLst/>
          </a:prstGeom>
          <a:noFill/>
          <a:ln w="50800">
            <a:solidFill>
              <a:schemeClr val="accent1"/>
            </a:solidFill>
            <a:round/>
            <a:headEnd/>
            <a:tailEnd/>
          </a:ln>
        </p:spPr>
        <p:txBody>
          <a:bodyPr wrap="none" anchor="ctr"/>
          <a:lstStyle/>
          <a:p>
            <a:endParaRPr lang="en-US"/>
          </a:p>
        </p:txBody>
      </p:sp>
      <p:sp>
        <p:nvSpPr>
          <p:cNvPr id="444425" name="Rectangle 9"/>
          <p:cNvSpPr>
            <a:spLocks noChangeArrowheads="1"/>
          </p:cNvSpPr>
          <p:nvPr/>
        </p:nvSpPr>
        <p:spPr bwMode="auto">
          <a:xfrm>
            <a:off x="782638" y="6357938"/>
            <a:ext cx="7686675" cy="500062"/>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defRPr/>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would happen if air resistance is present?</a:t>
            </a:r>
          </a:p>
        </p:txBody>
      </p:sp>
      <p:sp>
        <p:nvSpPr>
          <p:cNvPr id="444426" name="Rectangle 10"/>
          <p:cNvSpPr>
            <a:spLocks noChangeArrowheads="1"/>
          </p:cNvSpPr>
          <p:nvPr/>
        </p:nvSpPr>
        <p:spPr bwMode="auto">
          <a:xfrm>
            <a:off x="1036638" y="0"/>
            <a:ext cx="7578725"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3.5	    </a:t>
            </a:r>
            <a:r>
              <a:rPr lang="en-US" sz="2800" b="1">
                <a:solidFill>
                  <a:schemeClr val="accent2"/>
                </a:solidFill>
                <a:effectLst>
                  <a:outerShdw blurRad="38100" dist="38100" dir="2700000" algn="tl">
                    <a:srgbClr val="000000"/>
                  </a:outerShdw>
                </a:effectLst>
                <a:latin typeface="Arial" charset="0"/>
              </a:rPr>
              <a:t>Dropping a Package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44425"/>
                                        </p:tgtEl>
                                        <p:attrNameLst>
                                          <p:attrName>style.visibility</p:attrName>
                                        </p:attrNameLst>
                                      </p:cBhvr>
                                      <p:to>
                                        <p:strVal val="visible"/>
                                      </p:to>
                                    </p:set>
                                    <p:anim calcmode="lin" valueType="num">
                                      <p:cBhvr additive="base">
                                        <p:cTn id="7" dur="500" fill="hold"/>
                                        <p:tgtEl>
                                          <p:spTgt spid="444425"/>
                                        </p:tgtEl>
                                        <p:attrNameLst>
                                          <p:attrName>ppt_x</p:attrName>
                                        </p:attrNameLst>
                                      </p:cBhvr>
                                      <p:tavLst>
                                        <p:tav tm="0">
                                          <p:val>
                                            <p:strVal val="1+#ppt_w/2"/>
                                          </p:val>
                                        </p:tav>
                                        <p:tav tm="100000">
                                          <p:val>
                                            <p:strVal val="#ppt_x"/>
                                          </p:val>
                                        </p:tav>
                                      </p:tavLst>
                                    </p:anim>
                                    <p:anim calcmode="lin" valueType="num">
                                      <p:cBhvr additive="base">
                                        <p:cTn id="8" dur="500" fill="hold"/>
                                        <p:tgtEl>
                                          <p:spTgt spid="4444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5"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54659" name="Rectangle 3"/>
          <p:cNvSpPr>
            <a:spLocks noChangeArrowheads="1"/>
          </p:cNvSpPr>
          <p:nvPr/>
        </p:nvSpPr>
        <p:spPr bwMode="auto">
          <a:xfrm>
            <a:off x="933450" y="0"/>
            <a:ext cx="7513638"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3.6c	 </a:t>
            </a:r>
            <a:r>
              <a:rPr lang="en-US" sz="2800" b="1">
                <a:solidFill>
                  <a:schemeClr val="accent2"/>
                </a:solidFill>
                <a:effectLst>
                  <a:outerShdw blurRad="38100" dist="38100" dir="2700000" algn="tl">
                    <a:srgbClr val="000000"/>
                  </a:outerShdw>
                </a:effectLst>
                <a:latin typeface="Arial" charset="0"/>
              </a:rPr>
              <a:t>Dropping the Ball III</a:t>
            </a:r>
          </a:p>
        </p:txBody>
      </p:sp>
      <p:sp>
        <p:nvSpPr>
          <p:cNvPr id="37892" name="Rectangle 4"/>
          <p:cNvSpPr>
            <a:spLocks noGrp="1" noChangeArrowheads="1"/>
          </p:cNvSpPr>
          <p:nvPr>
            <p:ph type="body" idx="1"/>
          </p:nvPr>
        </p:nvSpPr>
        <p:spPr>
          <a:xfrm>
            <a:off x="327025" y="850900"/>
            <a:ext cx="3784600" cy="2395538"/>
          </a:xfrm>
          <a:noFill/>
        </p:spPr>
        <p:txBody>
          <a:bodyPr>
            <a:normAutofit fontScale="70000" lnSpcReduction="20000"/>
          </a:bodyPr>
          <a:lstStyle/>
          <a:p>
            <a:pPr marL="401638" indent="-401638">
              <a:lnSpc>
                <a:spcPct val="120000"/>
              </a:lnSpc>
              <a:buFont typeface="Monotype Sorts" pitchFamily="48" charset="2"/>
              <a:buNone/>
            </a:pPr>
            <a:r>
              <a:rPr lang="en-US" b="1" dirty="0" smtClean="0"/>
              <a:t>	A projectile is launched from the ground at an angle of 30</a:t>
            </a:r>
            <a:r>
              <a:rPr lang="en-US" b="1" baseline="30000" dirty="0" smtClean="0">
                <a:latin typeface="Times New Roman" pitchFamily="18" charset="0"/>
                <a:cs typeface="Times New Roman" pitchFamily="18" charset="0"/>
              </a:rPr>
              <a:t>°</a:t>
            </a:r>
            <a:r>
              <a:rPr lang="en-US" b="1" dirty="0" smtClean="0"/>
              <a:t>.  At what point in its trajectory does this projectile have the </a:t>
            </a:r>
            <a:r>
              <a:rPr lang="en-US" b="1" dirty="0" smtClean="0">
                <a:solidFill>
                  <a:schemeClr val="tx2"/>
                </a:solidFill>
              </a:rPr>
              <a:t>least</a:t>
            </a:r>
            <a:r>
              <a:rPr lang="en-US" b="1" dirty="0" smtClean="0"/>
              <a:t> speed?</a:t>
            </a:r>
            <a:br>
              <a:rPr lang="en-US" b="1" dirty="0" smtClean="0"/>
            </a:br>
            <a:endParaRPr lang="en-US" sz="1600" b="1" dirty="0" smtClean="0"/>
          </a:p>
        </p:txBody>
      </p:sp>
      <p:sp>
        <p:nvSpPr>
          <p:cNvPr id="37893" name="Rectangle 5"/>
          <p:cNvSpPr>
            <a:spLocks noChangeArrowheads="1"/>
          </p:cNvSpPr>
          <p:nvPr/>
        </p:nvSpPr>
        <p:spPr bwMode="auto">
          <a:xfrm>
            <a:off x="4249738" y="733425"/>
            <a:ext cx="4894262" cy="2643188"/>
          </a:xfrm>
          <a:prstGeom prst="rect">
            <a:avLst/>
          </a:prstGeom>
          <a:noFill/>
          <a:ln w="9525">
            <a:noFill/>
            <a:miter lim="800000"/>
            <a:headEnd/>
            <a:tailEnd/>
          </a:ln>
        </p:spPr>
        <p:txBody>
          <a:bodyPr lIns="90488" tIns="44450" rIns="90488" bIns="44450"/>
          <a:lstStyle/>
          <a:p>
            <a:pPr marL="388938" indent="-3889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just after it is launched</a:t>
            </a:r>
          </a:p>
          <a:p>
            <a:pPr marL="388938" indent="-3889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the highest point in its flight</a:t>
            </a:r>
          </a:p>
          <a:p>
            <a:pPr marL="388938" indent="-3889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just before it hits the ground</a:t>
            </a:r>
          </a:p>
          <a:p>
            <a:pPr marL="388938" indent="-3889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halfway between the ground and the highest point </a:t>
            </a:r>
          </a:p>
          <a:p>
            <a:pPr marL="388938" indent="-3889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speed is always constant</a:t>
            </a:r>
            <a:endParaRPr lang="en-US" sz="2200" b="1">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38915" name="Rectangle 3"/>
          <p:cNvSpPr>
            <a:spLocks noGrp="1" noChangeArrowheads="1"/>
          </p:cNvSpPr>
          <p:nvPr>
            <p:ph type="body" idx="1"/>
          </p:nvPr>
        </p:nvSpPr>
        <p:spPr>
          <a:xfrm>
            <a:off x="327025" y="850900"/>
            <a:ext cx="3784600" cy="2395538"/>
          </a:xfrm>
          <a:noFill/>
        </p:spPr>
        <p:txBody>
          <a:bodyPr>
            <a:normAutofit fontScale="62500" lnSpcReduction="20000"/>
          </a:bodyPr>
          <a:lstStyle/>
          <a:p>
            <a:pPr marL="401638" indent="-401638">
              <a:lnSpc>
                <a:spcPct val="120000"/>
              </a:lnSpc>
              <a:buFont typeface="Monotype Sorts" pitchFamily="48" charset="2"/>
              <a:buNone/>
            </a:pPr>
            <a:r>
              <a:rPr lang="en-US" b="1" dirty="0" smtClean="0"/>
              <a:t>	A projectile is launched from the ground at an angle of 30</a:t>
            </a:r>
            <a:r>
              <a:rPr lang="en-US" b="1" baseline="30000" dirty="0" smtClean="0">
                <a:cs typeface="Arial" charset="0"/>
              </a:rPr>
              <a:t>º</a:t>
            </a:r>
            <a:r>
              <a:rPr lang="en-US" b="1" dirty="0" smtClean="0"/>
              <a:t>.  At what point in its trajectory does this projectile have the </a:t>
            </a:r>
            <a:r>
              <a:rPr lang="en-US" b="1" dirty="0" smtClean="0">
                <a:solidFill>
                  <a:schemeClr val="tx2"/>
                </a:solidFill>
              </a:rPr>
              <a:t>least</a:t>
            </a:r>
            <a:r>
              <a:rPr lang="en-US" b="1" dirty="0" smtClean="0"/>
              <a:t> speed?</a:t>
            </a:r>
            <a:br>
              <a:rPr lang="en-US" b="1" dirty="0" smtClean="0"/>
            </a:br>
            <a:endParaRPr lang="en-US" b="1" dirty="0" smtClean="0"/>
          </a:p>
        </p:txBody>
      </p:sp>
      <p:sp>
        <p:nvSpPr>
          <p:cNvPr id="38916" name="Rectangle 4"/>
          <p:cNvSpPr>
            <a:spLocks noChangeArrowheads="1"/>
          </p:cNvSpPr>
          <p:nvPr/>
        </p:nvSpPr>
        <p:spPr bwMode="auto">
          <a:xfrm>
            <a:off x="4249738" y="733425"/>
            <a:ext cx="4894262" cy="2643188"/>
          </a:xfrm>
          <a:prstGeom prst="rect">
            <a:avLst/>
          </a:prstGeom>
          <a:noFill/>
          <a:ln w="9525">
            <a:noFill/>
            <a:miter lim="800000"/>
            <a:headEnd/>
            <a:tailEnd/>
          </a:ln>
        </p:spPr>
        <p:txBody>
          <a:bodyPr lIns="90488" tIns="44450" rIns="90488" bIns="44450"/>
          <a:lstStyle/>
          <a:p>
            <a:pPr marL="381000" indent="-381000">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just after it is launched</a:t>
            </a:r>
          </a:p>
          <a:p>
            <a:pPr marL="381000" indent="-381000">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the highest point in its flight</a:t>
            </a:r>
          </a:p>
          <a:p>
            <a:pPr marL="381000" indent="-381000">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just before it hits the ground</a:t>
            </a:r>
          </a:p>
          <a:p>
            <a:pPr marL="381000" indent="-381000">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halfway between the ground and the highest point </a:t>
            </a:r>
          </a:p>
          <a:p>
            <a:pPr marL="381000" indent="-381000">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speed is always constant</a:t>
            </a:r>
            <a:endParaRPr lang="en-US" sz="2200" b="1">
              <a:latin typeface="Arial" charset="0"/>
            </a:endParaRPr>
          </a:p>
        </p:txBody>
      </p:sp>
      <p:sp>
        <p:nvSpPr>
          <p:cNvPr id="38917" name="Oval 5"/>
          <p:cNvSpPr>
            <a:spLocks noChangeArrowheads="1"/>
          </p:cNvSpPr>
          <p:nvPr/>
        </p:nvSpPr>
        <p:spPr bwMode="auto">
          <a:xfrm>
            <a:off x="3983038" y="1150938"/>
            <a:ext cx="4770437" cy="576262"/>
          </a:xfrm>
          <a:prstGeom prst="ellipse">
            <a:avLst/>
          </a:prstGeom>
          <a:noFill/>
          <a:ln w="50800">
            <a:solidFill>
              <a:schemeClr val="accent1"/>
            </a:solidFill>
            <a:round/>
            <a:headEnd/>
            <a:tailEnd/>
          </a:ln>
        </p:spPr>
        <p:txBody>
          <a:bodyPr wrap="none" anchor="ctr"/>
          <a:lstStyle/>
          <a:p>
            <a:endParaRPr lang="en-US"/>
          </a:p>
        </p:txBody>
      </p:sp>
      <p:sp>
        <p:nvSpPr>
          <p:cNvPr id="38918" name="AutoShape 6"/>
          <p:cNvSpPr>
            <a:spLocks noChangeArrowheads="1"/>
          </p:cNvSpPr>
          <p:nvPr/>
        </p:nvSpPr>
        <p:spPr bwMode="auto">
          <a:xfrm>
            <a:off x="252413" y="3862388"/>
            <a:ext cx="3952875" cy="2509837"/>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456711" name="Rectangle 7"/>
          <p:cNvSpPr>
            <a:spLocks noChangeArrowheads="1"/>
          </p:cNvSpPr>
          <p:nvPr/>
        </p:nvSpPr>
        <p:spPr bwMode="auto">
          <a:xfrm>
            <a:off x="173038" y="3860800"/>
            <a:ext cx="3905250" cy="1717675"/>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defRPr/>
            </a:pPr>
            <a:r>
              <a:rPr lang="en-US" sz="2200" b="1">
                <a:solidFill>
                  <a:srgbClr val="000000"/>
                </a:solidFill>
                <a:latin typeface="Arial" charset="0"/>
              </a:rPr>
              <a:t>	</a:t>
            </a:r>
            <a:r>
              <a:rPr lang="en-US" sz="2000" b="1">
                <a:solidFill>
                  <a:srgbClr val="000000"/>
                </a:solidFill>
                <a:latin typeface="Arial" charset="0"/>
              </a:rPr>
              <a:t>The speed is </a:t>
            </a:r>
            <a:r>
              <a:rPr lang="en-US" sz="2000" b="1">
                <a:solidFill>
                  <a:schemeClr val="bg1"/>
                </a:solidFill>
                <a:effectLst>
                  <a:outerShdw blurRad="38100" dist="38100" dir="2700000" algn="tl">
                    <a:srgbClr val="000000"/>
                  </a:outerShdw>
                </a:effectLst>
                <a:latin typeface="Arial" charset="0"/>
              </a:rPr>
              <a:t>smallest</a:t>
            </a:r>
            <a:r>
              <a:rPr lang="en-US" sz="2000" b="1">
                <a:solidFill>
                  <a:srgbClr val="000000"/>
                </a:solidFill>
                <a:latin typeface="Arial" charset="0"/>
              </a:rPr>
              <a:t> at the </a:t>
            </a:r>
            <a:r>
              <a:rPr lang="en-US" sz="2000" b="1">
                <a:solidFill>
                  <a:schemeClr val="bg1"/>
                </a:solidFill>
                <a:effectLst>
                  <a:outerShdw blurRad="38100" dist="38100" dir="2700000" algn="tl">
                    <a:srgbClr val="000000"/>
                  </a:outerShdw>
                </a:effectLst>
                <a:latin typeface="Arial" charset="0"/>
              </a:rPr>
              <a:t>highest point</a:t>
            </a:r>
            <a:r>
              <a:rPr lang="en-US" sz="2000" b="1">
                <a:solidFill>
                  <a:srgbClr val="000000"/>
                </a:solidFill>
                <a:latin typeface="Arial" charset="0"/>
              </a:rPr>
              <a:t> of its flight path because the</a:t>
            </a:r>
            <a:br>
              <a:rPr lang="en-US" sz="2000" b="1">
                <a:solidFill>
                  <a:srgbClr val="000000"/>
                </a:solidFill>
                <a:latin typeface="Arial" charset="0"/>
              </a:rPr>
            </a:br>
            <a:r>
              <a:rPr lang="en-US" sz="2000" b="1" i="1">
                <a:solidFill>
                  <a:srgbClr val="0066FF"/>
                </a:solidFill>
                <a:effectLst>
                  <a:outerShdw blurRad="38100" dist="38100" dir="2700000" algn="tl">
                    <a:srgbClr val="000000"/>
                  </a:outerShdw>
                </a:effectLst>
                <a:latin typeface="Arial" charset="0"/>
              </a:rPr>
              <a:t>y</a:t>
            </a:r>
            <a:r>
              <a:rPr lang="en-US" sz="2000" b="1">
                <a:solidFill>
                  <a:srgbClr val="0066FF"/>
                </a:solidFill>
                <a:effectLst>
                  <a:outerShdw blurRad="38100" dist="38100" dir="2700000" algn="tl">
                    <a:srgbClr val="000000"/>
                  </a:outerShdw>
                </a:effectLst>
                <a:latin typeface="Arial" charset="0"/>
              </a:rPr>
              <a:t>-component of the velocity is zero</a:t>
            </a:r>
            <a:r>
              <a:rPr lang="en-US" sz="2000" b="1">
                <a:solidFill>
                  <a:srgbClr val="000000"/>
                </a:solidFill>
                <a:latin typeface="Arial" charset="0"/>
              </a:rPr>
              <a:t>.</a:t>
            </a:r>
            <a:endParaRPr lang="en-US" sz="2000">
              <a:effectLst>
                <a:outerShdw blurRad="38100" dist="38100" dir="2700000" algn="tl">
                  <a:srgbClr val="000000"/>
                </a:outerShdw>
              </a:effectLst>
              <a:latin typeface="Arial" charset="0"/>
            </a:endParaRPr>
          </a:p>
        </p:txBody>
      </p:sp>
      <p:pic>
        <p:nvPicPr>
          <p:cNvPr id="38920" name="Picture 8"/>
          <p:cNvPicPr>
            <a:picLocks noChangeArrowheads="1"/>
          </p:cNvPicPr>
          <p:nvPr/>
        </p:nvPicPr>
        <p:blipFill>
          <a:blip r:embed="rId3" cstate="print">
            <a:lum bright="-36000" contrast="72000"/>
          </a:blip>
          <a:srcRect l="2394" t="17484" r="3178" b="9625"/>
          <a:stretch>
            <a:fillRect/>
          </a:stretch>
        </p:blipFill>
        <p:spPr bwMode="auto">
          <a:xfrm>
            <a:off x="4316413" y="3683000"/>
            <a:ext cx="4748212" cy="2732088"/>
          </a:xfrm>
          <a:prstGeom prst="rect">
            <a:avLst/>
          </a:prstGeom>
          <a:noFill/>
          <a:ln w="9525">
            <a:noFill/>
            <a:miter lim="800000"/>
            <a:headEnd/>
            <a:tailEnd/>
          </a:ln>
        </p:spPr>
      </p:pic>
      <p:sp>
        <p:nvSpPr>
          <p:cNvPr id="456713" name="Rectangle 9"/>
          <p:cNvSpPr>
            <a:spLocks noChangeArrowheads="1"/>
          </p:cNvSpPr>
          <p:nvPr/>
        </p:nvSpPr>
        <p:spPr bwMode="auto">
          <a:xfrm>
            <a:off x="933450" y="0"/>
            <a:ext cx="7513638"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3.6c	 </a:t>
            </a:r>
            <a:r>
              <a:rPr lang="en-US" sz="2800" b="1">
                <a:solidFill>
                  <a:schemeClr val="accent2"/>
                </a:solidFill>
                <a:effectLst>
                  <a:outerShdw blurRad="38100" dist="38100" dir="2700000" algn="tl">
                    <a:srgbClr val="000000"/>
                  </a:outerShdw>
                </a:effectLst>
                <a:latin typeface="Arial" charset="0"/>
              </a:rPr>
              <a:t>Dropping the Ball III</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 Time</a:t>
            </a:r>
            <a:endParaRPr lang="en-US" dirty="0"/>
          </a:p>
        </p:txBody>
      </p:sp>
      <p:sp>
        <p:nvSpPr>
          <p:cNvPr id="3" name="Content Placeholder 2"/>
          <p:cNvSpPr>
            <a:spLocks noGrp="1"/>
          </p:cNvSpPr>
          <p:nvPr>
            <p:ph sz="half" idx="1"/>
          </p:nvPr>
        </p:nvSpPr>
        <p:spPr>
          <a:xfrm>
            <a:off x="228600" y="1600200"/>
            <a:ext cx="4800600" cy="4525963"/>
          </a:xfrm>
        </p:spPr>
        <p:txBody>
          <a:bodyPr>
            <a:normAutofit lnSpcReduction="10000"/>
          </a:bodyPr>
          <a:lstStyle/>
          <a:p>
            <a:r>
              <a:rPr lang="en-US" dirty="0" smtClean="0"/>
              <a:t>How long does it take the ball to go up and come back down again? </a:t>
            </a:r>
          </a:p>
          <a:p>
            <a:r>
              <a:rPr lang="en-US" dirty="0" smtClean="0"/>
              <a:t>Initial upward velocity </a:t>
            </a:r>
            <a:r>
              <a:rPr lang="en-US" i="1" dirty="0" smtClean="0"/>
              <a:t>v</a:t>
            </a:r>
            <a:r>
              <a:rPr lang="en-US" baseline="-25000" dirty="0" smtClean="0"/>
              <a:t>0</a:t>
            </a:r>
            <a:r>
              <a:rPr lang="en-US" i="1" baseline="-25000" dirty="0" smtClean="0"/>
              <a:t>y</a:t>
            </a:r>
            <a:r>
              <a:rPr lang="en-US" dirty="0" smtClean="0"/>
              <a:t>, upward velocity changes by  –</a:t>
            </a:r>
            <a:r>
              <a:rPr lang="en-US" i="1" dirty="0" smtClean="0"/>
              <a:t>g</a:t>
            </a:r>
            <a:r>
              <a:rPr lang="en-US" dirty="0" smtClean="0"/>
              <a:t> each second, back down at –</a:t>
            </a:r>
            <a:r>
              <a:rPr lang="en-US" i="1" dirty="0" smtClean="0"/>
              <a:t>v</a:t>
            </a:r>
            <a:r>
              <a:rPr lang="en-US" baseline="-25000" dirty="0" smtClean="0"/>
              <a:t>0</a:t>
            </a:r>
            <a:r>
              <a:rPr lang="en-US" i="1" baseline="-25000" dirty="0" smtClean="0"/>
              <a:t>y</a:t>
            </a:r>
            <a:r>
              <a:rPr lang="en-US" dirty="0" smtClean="0"/>
              <a:t>, so </a:t>
            </a:r>
            <a:r>
              <a:rPr lang="en-US" i="1" dirty="0" err="1" smtClean="0"/>
              <a:t>gt</a:t>
            </a:r>
            <a:r>
              <a:rPr lang="en-US" i="1" dirty="0" smtClean="0"/>
              <a:t> </a:t>
            </a:r>
            <a:r>
              <a:rPr lang="en-US" dirty="0" smtClean="0"/>
              <a:t>= 2</a:t>
            </a:r>
            <a:r>
              <a:rPr lang="en-US" i="1" dirty="0" smtClean="0"/>
              <a:t>v</a:t>
            </a:r>
            <a:r>
              <a:rPr lang="en-US" baseline="-25000" dirty="0" smtClean="0"/>
              <a:t>o</a:t>
            </a:r>
            <a:r>
              <a:rPr lang="en-US" i="1" baseline="-25000" dirty="0" smtClean="0"/>
              <a:t>y</a:t>
            </a:r>
          </a:p>
          <a:p>
            <a:endParaRPr lang="en-US" dirty="0" smtClean="0"/>
          </a:p>
          <a:p>
            <a:r>
              <a:rPr lang="en-US" dirty="0" smtClean="0"/>
              <a:t>Hang time:</a:t>
            </a:r>
          </a:p>
          <a:p>
            <a:pPr>
              <a:buNone/>
            </a:pPr>
            <a:r>
              <a:rPr lang="en-US" dirty="0" smtClean="0"/>
              <a:t>		</a:t>
            </a:r>
          </a:p>
        </p:txBody>
      </p:sp>
      <p:pic>
        <p:nvPicPr>
          <p:cNvPr id="24578" name="Picture 2"/>
          <p:cNvPicPr>
            <a:picLocks noGrp="1" noChangeAspect="1" noChangeArrowheads="1"/>
          </p:cNvPicPr>
          <p:nvPr>
            <p:ph sz="half" idx="2"/>
          </p:nvPr>
        </p:nvPicPr>
        <p:blipFill>
          <a:blip r:embed="rId4" cstate="print"/>
          <a:srcRect/>
          <a:stretch>
            <a:fillRect/>
          </a:stretch>
        </p:blipFill>
        <p:spPr bwMode="auto">
          <a:xfrm>
            <a:off x="5610225" y="1752600"/>
            <a:ext cx="2543175" cy="3810000"/>
          </a:xfrm>
          <a:prstGeom prst="rect">
            <a:avLst/>
          </a:prstGeom>
          <a:noFill/>
          <a:ln w="9525">
            <a:noFill/>
            <a:miter lim="800000"/>
            <a:headEnd/>
            <a:tailEnd/>
          </a:ln>
        </p:spPr>
      </p:pic>
      <p:sp>
        <p:nvSpPr>
          <p:cNvPr id="6" name="TextBox 5"/>
          <p:cNvSpPr txBox="1"/>
          <p:nvPr/>
        </p:nvSpPr>
        <p:spPr>
          <a:xfrm>
            <a:off x="5257800" y="6096000"/>
            <a:ext cx="3657600" cy="276999"/>
          </a:xfrm>
          <a:prstGeom prst="rect">
            <a:avLst/>
          </a:prstGeom>
          <a:noFill/>
        </p:spPr>
        <p:txBody>
          <a:bodyPr wrap="square" rtlCol="0">
            <a:spAutoFit/>
          </a:bodyPr>
          <a:lstStyle/>
          <a:p>
            <a:r>
              <a:rPr lang="en-US" sz="1200" dirty="0" smtClean="0"/>
              <a:t>http://curlyr.blogspot.com/2008_09_01_archive.html</a:t>
            </a:r>
            <a:endParaRPr lang="en-US" sz="1200" dirty="0"/>
          </a:p>
        </p:txBody>
      </p:sp>
      <p:graphicFrame>
        <p:nvGraphicFramePr>
          <p:cNvPr id="7" name="Object 6"/>
          <p:cNvGraphicFramePr>
            <a:graphicFrameLocks noChangeAspect="1"/>
          </p:cNvGraphicFramePr>
          <p:nvPr/>
        </p:nvGraphicFramePr>
        <p:xfrm>
          <a:off x="2514600" y="4622800"/>
          <a:ext cx="1308100" cy="1079500"/>
        </p:xfrm>
        <a:graphic>
          <a:graphicData uri="http://schemas.openxmlformats.org/presentationml/2006/ole">
            <p:oleObj spid="_x0000_s29698" name="Equation" r:id="rId5" imgW="1307880" imgH="1079280" progId="Equation.DSMT4">
              <p:embed/>
            </p:oleObj>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58755" name="Rectangle 3"/>
          <p:cNvSpPr>
            <a:spLocks noChangeArrowheads="1"/>
          </p:cNvSpPr>
          <p:nvPr/>
        </p:nvSpPr>
        <p:spPr bwMode="auto">
          <a:xfrm>
            <a:off x="257175" y="827088"/>
            <a:ext cx="2281238" cy="1919287"/>
          </a:xfrm>
          <a:prstGeom prst="rect">
            <a:avLst/>
          </a:prstGeom>
          <a:noFill/>
          <a:ln w="9525">
            <a:noFill/>
            <a:miter lim="800000"/>
            <a:headEnd/>
            <a:tailEnd/>
          </a:ln>
          <a:effectLst/>
        </p:spPr>
        <p:txBody>
          <a:bodyPr lIns="90488" tIns="44450" rIns="90488" bIns="44450"/>
          <a:lstStyle/>
          <a:p>
            <a:pPr marL="401638" indent="-401638">
              <a:lnSpc>
                <a:spcPct val="149000"/>
              </a:lnSpc>
              <a:spcBef>
                <a:spcPct val="30000"/>
              </a:spcBef>
              <a:buClr>
                <a:schemeClr val="accent1"/>
              </a:buClr>
              <a:buSzPct val="75000"/>
              <a:buFont typeface="Monotype Sorts" pitchFamily="48" charset="2"/>
              <a:buNone/>
              <a:defRPr/>
            </a:pPr>
            <a:r>
              <a:rPr lang="en-US" sz="2000" b="1">
                <a:effectLst>
                  <a:outerShdw blurRad="38100" dist="38100" dir="2700000" algn="tl">
                    <a:srgbClr val="000000"/>
                  </a:outerShdw>
                </a:effectLst>
                <a:latin typeface="Arial" charset="0"/>
              </a:rPr>
              <a:t>	Which of the three punts has the longest hang time?</a:t>
            </a:r>
            <a:endParaRPr lang="en-US" sz="2000" b="1">
              <a:latin typeface="Arial" charset="0"/>
            </a:endParaRPr>
          </a:p>
        </p:txBody>
      </p:sp>
      <p:sp>
        <p:nvSpPr>
          <p:cNvPr id="458756" name="Rectangle 4"/>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3.7a	</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Punts I</a:t>
            </a:r>
          </a:p>
        </p:txBody>
      </p:sp>
      <p:grpSp>
        <p:nvGrpSpPr>
          <p:cNvPr id="2" name="Group 5"/>
          <p:cNvGrpSpPr>
            <a:grpSpLocks/>
          </p:cNvGrpSpPr>
          <p:nvPr/>
        </p:nvGrpSpPr>
        <p:grpSpPr bwMode="auto">
          <a:xfrm>
            <a:off x="2586038" y="1131888"/>
            <a:ext cx="6157912" cy="2611437"/>
            <a:chOff x="1629" y="713"/>
            <a:chExt cx="3879" cy="1645"/>
          </a:xfrm>
        </p:grpSpPr>
        <p:sp>
          <p:nvSpPr>
            <p:cNvPr id="1031" name="Text Box 6"/>
            <p:cNvSpPr txBox="1">
              <a:spLocks noChangeArrowheads="1"/>
            </p:cNvSpPr>
            <p:nvPr/>
          </p:nvSpPr>
          <p:spPr bwMode="auto">
            <a:xfrm>
              <a:off x="2137" y="1859"/>
              <a:ext cx="2468" cy="250"/>
            </a:xfrm>
            <a:prstGeom prst="rect">
              <a:avLst/>
            </a:prstGeom>
            <a:solidFill>
              <a:srgbClr val="000000"/>
            </a:solidFill>
            <a:ln w="38100">
              <a:noFill/>
              <a:miter lim="800000"/>
              <a:headEnd type="none" w="sm" len="sm"/>
              <a:tailEnd type="none" w="sm" len="sm"/>
            </a:ln>
          </p:spPr>
          <p:txBody>
            <a:bodyPr wrap="none">
              <a:spAutoFit/>
            </a:bodyPr>
            <a:lstStyle/>
            <a:p>
              <a:r>
                <a:rPr lang="en-US" sz="2000" b="1">
                  <a:solidFill>
                    <a:schemeClr val="tx2"/>
                  </a:solidFill>
                  <a:latin typeface="Arial" charset="0"/>
                </a:rPr>
                <a:t>4)  all have the same hang time</a:t>
              </a:r>
            </a:p>
          </p:txBody>
        </p:sp>
        <p:grpSp>
          <p:nvGrpSpPr>
            <p:cNvPr id="3" name="Group 7"/>
            <p:cNvGrpSpPr>
              <a:grpSpLocks/>
            </p:cNvGrpSpPr>
            <p:nvPr/>
          </p:nvGrpSpPr>
          <p:grpSpPr bwMode="auto">
            <a:xfrm>
              <a:off x="1629" y="713"/>
              <a:ext cx="3879" cy="1645"/>
              <a:chOff x="1629" y="713"/>
              <a:chExt cx="3879" cy="1645"/>
            </a:xfrm>
          </p:grpSpPr>
          <p:graphicFrame>
            <p:nvGraphicFramePr>
              <p:cNvPr id="1026" name="Object 8"/>
              <p:cNvGraphicFramePr>
                <a:graphicFrameLocks noChangeAspect="1"/>
              </p:cNvGraphicFramePr>
              <p:nvPr/>
            </p:nvGraphicFramePr>
            <p:xfrm>
              <a:off x="1673" y="1242"/>
              <a:ext cx="249" cy="279"/>
            </p:xfrm>
            <a:graphic>
              <a:graphicData uri="http://schemas.openxmlformats.org/presentationml/2006/ole">
                <p:oleObj spid="_x0000_s30722" name="Clip" r:id="rId4" imgW="1363680" imgH="1564200" progId="">
                  <p:embed/>
                </p:oleObj>
              </a:graphicData>
            </a:graphic>
          </p:graphicFrame>
          <p:sp>
            <p:nvSpPr>
              <p:cNvPr id="1033" name="Arc 9"/>
              <p:cNvSpPr>
                <a:spLocks/>
              </p:cNvSpPr>
              <p:nvPr/>
            </p:nvSpPr>
            <p:spPr bwMode="auto">
              <a:xfrm>
                <a:off x="1882" y="729"/>
                <a:ext cx="3417" cy="1199"/>
              </a:xfrm>
              <a:custGeom>
                <a:avLst/>
                <a:gdLst>
                  <a:gd name="T0" fmla="*/ 0 w 39123"/>
                  <a:gd name="T1" fmla="*/ 600 h 21600"/>
                  <a:gd name="T2" fmla="*/ 3417 w 39123"/>
                  <a:gd name="T3" fmla="*/ 807 h 21600"/>
                  <a:gd name="T4" fmla="*/ 1634 w 39123"/>
                  <a:gd name="T5" fmla="*/ 1199 h 21600"/>
                  <a:gd name="T6" fmla="*/ 0 60000 65536"/>
                  <a:gd name="T7" fmla="*/ 0 60000 65536"/>
                  <a:gd name="T8" fmla="*/ 0 60000 65536"/>
                  <a:gd name="T9" fmla="*/ 0 w 39123"/>
                  <a:gd name="T10" fmla="*/ 0 h 21600"/>
                  <a:gd name="T11" fmla="*/ 39123 w 39123"/>
                  <a:gd name="T12" fmla="*/ 21600 h 21600"/>
                </a:gdLst>
                <a:ahLst/>
                <a:cxnLst>
                  <a:cxn ang="T6">
                    <a:pos x="T0" y="T1"/>
                  </a:cxn>
                  <a:cxn ang="T7">
                    <a:pos x="T2" y="T3"/>
                  </a:cxn>
                  <a:cxn ang="T8">
                    <a:pos x="T4" y="T5"/>
                  </a:cxn>
                </a:cxnLst>
                <a:rect l="T9" t="T10" r="T11" b="T12"/>
                <a:pathLst>
                  <a:path w="39123" h="21600" fill="none" extrusionOk="0">
                    <a:moveTo>
                      <a:pt x="0" y="10808"/>
                    </a:moveTo>
                    <a:cubicBezTo>
                      <a:pt x="3857" y="4120"/>
                      <a:pt x="10990" y="-1"/>
                      <a:pt x="18711" y="0"/>
                    </a:cubicBezTo>
                    <a:cubicBezTo>
                      <a:pt x="27917" y="0"/>
                      <a:pt x="36111" y="5835"/>
                      <a:pt x="39122" y="14535"/>
                    </a:cubicBezTo>
                  </a:path>
                  <a:path w="39123" h="21600" stroke="0" extrusionOk="0">
                    <a:moveTo>
                      <a:pt x="0" y="10808"/>
                    </a:moveTo>
                    <a:cubicBezTo>
                      <a:pt x="3857" y="4120"/>
                      <a:pt x="10990" y="-1"/>
                      <a:pt x="18711" y="0"/>
                    </a:cubicBezTo>
                    <a:cubicBezTo>
                      <a:pt x="27917" y="0"/>
                      <a:pt x="36111" y="5835"/>
                      <a:pt x="39122" y="14535"/>
                    </a:cubicBezTo>
                    <a:lnTo>
                      <a:pt x="18711" y="21600"/>
                    </a:lnTo>
                    <a:close/>
                  </a:path>
                </a:pathLst>
              </a:custGeom>
              <a:solidFill>
                <a:srgbClr val="000000"/>
              </a:solidFill>
              <a:ln w="38100">
                <a:solidFill>
                  <a:schemeClr val="hlink"/>
                </a:solidFill>
                <a:round/>
                <a:headEnd/>
                <a:tailEnd/>
              </a:ln>
            </p:spPr>
            <p:txBody>
              <a:bodyPr wrap="none" anchor="ctr"/>
              <a:lstStyle/>
              <a:p>
                <a:endParaRPr lang="en-US"/>
              </a:p>
            </p:txBody>
          </p:sp>
          <p:sp>
            <p:nvSpPr>
              <p:cNvPr id="1034" name="Text Box 10"/>
              <p:cNvSpPr txBox="1">
                <a:spLocks noChangeArrowheads="1"/>
              </p:cNvSpPr>
              <p:nvPr/>
            </p:nvSpPr>
            <p:spPr bwMode="auto">
              <a:xfrm>
                <a:off x="2547" y="1574"/>
                <a:ext cx="238" cy="290"/>
              </a:xfrm>
              <a:prstGeom prst="rect">
                <a:avLst/>
              </a:prstGeom>
              <a:solidFill>
                <a:srgbClr val="000000"/>
              </a:solidFill>
              <a:ln w="9525">
                <a:noFill/>
                <a:miter lim="800000"/>
                <a:headEnd/>
                <a:tailEnd/>
              </a:ln>
            </p:spPr>
            <p:txBody>
              <a:bodyPr wrap="none">
                <a:spAutoFit/>
              </a:bodyPr>
              <a:lstStyle/>
              <a:p>
                <a:r>
                  <a:rPr lang="en-US" b="1">
                    <a:solidFill>
                      <a:schemeClr val="accent2"/>
                    </a:solidFill>
                    <a:latin typeface="Tahoma" pitchFamily="34" charset="0"/>
                  </a:rPr>
                  <a:t>1</a:t>
                </a:r>
              </a:p>
            </p:txBody>
          </p:sp>
          <p:sp>
            <p:nvSpPr>
              <p:cNvPr id="1035" name="Text Box 11"/>
              <p:cNvSpPr txBox="1">
                <a:spLocks noChangeArrowheads="1"/>
              </p:cNvSpPr>
              <p:nvPr/>
            </p:nvSpPr>
            <p:spPr bwMode="auto">
              <a:xfrm>
                <a:off x="3787" y="1574"/>
                <a:ext cx="238" cy="290"/>
              </a:xfrm>
              <a:prstGeom prst="rect">
                <a:avLst/>
              </a:prstGeom>
              <a:solidFill>
                <a:srgbClr val="000000"/>
              </a:solidFill>
              <a:ln w="9525">
                <a:noFill/>
                <a:miter lim="800000"/>
                <a:headEnd/>
                <a:tailEnd/>
              </a:ln>
            </p:spPr>
            <p:txBody>
              <a:bodyPr wrap="none">
                <a:spAutoFit/>
              </a:bodyPr>
              <a:lstStyle/>
              <a:p>
                <a:r>
                  <a:rPr lang="en-US" b="1">
                    <a:solidFill>
                      <a:schemeClr val="tx2"/>
                    </a:solidFill>
                    <a:latin typeface="Tahoma" pitchFamily="34" charset="0"/>
                  </a:rPr>
                  <a:t>2</a:t>
                </a:r>
              </a:p>
            </p:txBody>
          </p:sp>
          <p:sp>
            <p:nvSpPr>
              <p:cNvPr id="1036" name="Text Box 12"/>
              <p:cNvSpPr txBox="1">
                <a:spLocks noChangeArrowheads="1"/>
              </p:cNvSpPr>
              <p:nvPr/>
            </p:nvSpPr>
            <p:spPr bwMode="auto">
              <a:xfrm>
                <a:off x="5169" y="1574"/>
                <a:ext cx="238" cy="290"/>
              </a:xfrm>
              <a:prstGeom prst="rect">
                <a:avLst/>
              </a:prstGeom>
              <a:solidFill>
                <a:srgbClr val="000000"/>
              </a:solidFill>
              <a:ln w="9525">
                <a:noFill/>
                <a:miter lim="800000"/>
                <a:headEnd/>
                <a:tailEnd/>
              </a:ln>
            </p:spPr>
            <p:txBody>
              <a:bodyPr wrap="none">
                <a:spAutoFit/>
              </a:bodyPr>
              <a:lstStyle/>
              <a:p>
                <a:r>
                  <a:rPr lang="en-US" b="1">
                    <a:solidFill>
                      <a:schemeClr val="hlink"/>
                    </a:solidFill>
                    <a:latin typeface="Tahoma" pitchFamily="34" charset="0"/>
                  </a:rPr>
                  <a:t>3</a:t>
                </a:r>
              </a:p>
            </p:txBody>
          </p:sp>
          <p:sp>
            <p:nvSpPr>
              <p:cNvPr id="1037" name="Line 13"/>
              <p:cNvSpPr>
                <a:spLocks noChangeShapeType="1"/>
              </p:cNvSpPr>
              <p:nvPr/>
            </p:nvSpPr>
            <p:spPr bwMode="auto">
              <a:xfrm>
                <a:off x="1629" y="1531"/>
                <a:ext cx="3879" cy="0"/>
              </a:xfrm>
              <a:prstGeom prst="line">
                <a:avLst/>
              </a:prstGeom>
              <a:noFill/>
              <a:ln w="38100">
                <a:solidFill>
                  <a:schemeClr val="accent1"/>
                </a:solidFill>
                <a:round/>
                <a:headEnd/>
                <a:tailEnd/>
              </a:ln>
            </p:spPr>
            <p:txBody>
              <a:bodyPr wrap="none" anchor="ctr"/>
              <a:lstStyle/>
              <a:p>
                <a:endParaRPr lang="en-US"/>
              </a:p>
            </p:txBody>
          </p:sp>
          <p:sp>
            <p:nvSpPr>
              <p:cNvPr id="1038" name="Arc 14"/>
              <p:cNvSpPr>
                <a:spLocks/>
              </p:cNvSpPr>
              <p:nvPr/>
            </p:nvSpPr>
            <p:spPr bwMode="auto">
              <a:xfrm rot="-5400000">
                <a:off x="1830" y="774"/>
                <a:ext cx="855" cy="765"/>
              </a:xfrm>
              <a:custGeom>
                <a:avLst/>
                <a:gdLst>
                  <a:gd name="T0" fmla="*/ 280 w 21600"/>
                  <a:gd name="T1" fmla="*/ 0 h 41957"/>
                  <a:gd name="T2" fmla="*/ 57 w 21600"/>
                  <a:gd name="T3" fmla="*/ 765 h 41957"/>
                  <a:gd name="T4" fmla="*/ 0 w 21600"/>
                  <a:gd name="T5" fmla="*/ 372 h 41957"/>
                  <a:gd name="T6" fmla="*/ 0 60000 65536"/>
                  <a:gd name="T7" fmla="*/ 0 60000 65536"/>
                  <a:gd name="T8" fmla="*/ 0 60000 65536"/>
                  <a:gd name="T9" fmla="*/ 0 w 21600"/>
                  <a:gd name="T10" fmla="*/ 0 h 41957"/>
                  <a:gd name="T11" fmla="*/ 21600 w 21600"/>
                  <a:gd name="T12" fmla="*/ 41957 h 41957"/>
                </a:gdLst>
                <a:ahLst/>
                <a:cxnLst>
                  <a:cxn ang="T6">
                    <a:pos x="T0" y="T1"/>
                  </a:cxn>
                  <a:cxn ang="T7">
                    <a:pos x="T2" y="T3"/>
                  </a:cxn>
                  <a:cxn ang="T8">
                    <a:pos x="T4" y="T5"/>
                  </a:cxn>
                </a:cxnLst>
                <a:rect l="T9" t="T10" r="T11" b="T12"/>
                <a:pathLst>
                  <a:path w="21600" h="41957" fill="none" extrusionOk="0">
                    <a:moveTo>
                      <a:pt x="7084" y="-1"/>
                    </a:moveTo>
                    <a:cubicBezTo>
                      <a:pt x="15774" y="3016"/>
                      <a:pt x="21600" y="11206"/>
                      <a:pt x="21600" y="20405"/>
                    </a:cubicBezTo>
                    <a:cubicBezTo>
                      <a:pt x="21600" y="31777"/>
                      <a:pt x="12781" y="41202"/>
                      <a:pt x="1434" y="41957"/>
                    </a:cubicBezTo>
                  </a:path>
                  <a:path w="21600" h="41957" stroke="0" extrusionOk="0">
                    <a:moveTo>
                      <a:pt x="7084" y="-1"/>
                    </a:moveTo>
                    <a:cubicBezTo>
                      <a:pt x="15774" y="3016"/>
                      <a:pt x="21600" y="11206"/>
                      <a:pt x="21600" y="20405"/>
                    </a:cubicBezTo>
                    <a:cubicBezTo>
                      <a:pt x="21600" y="31777"/>
                      <a:pt x="12781" y="41202"/>
                      <a:pt x="1434" y="41957"/>
                    </a:cubicBezTo>
                    <a:lnTo>
                      <a:pt x="0" y="20405"/>
                    </a:lnTo>
                    <a:close/>
                  </a:path>
                </a:pathLst>
              </a:custGeom>
              <a:noFill/>
              <a:ln w="38100">
                <a:solidFill>
                  <a:schemeClr val="accent2"/>
                </a:solidFill>
                <a:round/>
                <a:headEnd/>
                <a:tailEnd/>
              </a:ln>
            </p:spPr>
            <p:txBody>
              <a:bodyPr wrap="none" anchor="ctr"/>
              <a:lstStyle/>
              <a:p>
                <a:endParaRPr lang="en-US"/>
              </a:p>
            </p:txBody>
          </p:sp>
          <p:sp>
            <p:nvSpPr>
              <p:cNvPr id="1039" name="Arc 15"/>
              <p:cNvSpPr>
                <a:spLocks/>
              </p:cNvSpPr>
              <p:nvPr/>
            </p:nvSpPr>
            <p:spPr bwMode="auto">
              <a:xfrm rot="-5400000">
                <a:off x="2082" y="523"/>
                <a:ext cx="1624" cy="2045"/>
              </a:xfrm>
              <a:custGeom>
                <a:avLst/>
                <a:gdLst>
                  <a:gd name="T0" fmla="*/ 1068 w 21600"/>
                  <a:gd name="T1" fmla="*/ 0 h 34899"/>
                  <a:gd name="T2" fmla="*/ 822 w 21600"/>
                  <a:gd name="T3" fmla="*/ 2045 h 34899"/>
                  <a:gd name="T4" fmla="*/ 0 w 21600"/>
                  <a:gd name="T5" fmla="*/ 953 h 34899"/>
                  <a:gd name="T6" fmla="*/ 0 60000 65536"/>
                  <a:gd name="T7" fmla="*/ 0 60000 65536"/>
                  <a:gd name="T8" fmla="*/ 0 60000 65536"/>
                  <a:gd name="T9" fmla="*/ 0 w 21600"/>
                  <a:gd name="T10" fmla="*/ 0 h 34899"/>
                  <a:gd name="T11" fmla="*/ 21600 w 21600"/>
                  <a:gd name="T12" fmla="*/ 34899 h 34899"/>
                </a:gdLst>
                <a:ahLst/>
                <a:cxnLst>
                  <a:cxn ang="T6">
                    <a:pos x="T0" y="T1"/>
                  </a:cxn>
                  <a:cxn ang="T7">
                    <a:pos x="T2" y="T3"/>
                  </a:cxn>
                  <a:cxn ang="T8">
                    <a:pos x="T4" y="T5"/>
                  </a:cxn>
                </a:cxnLst>
                <a:rect l="T9" t="T10" r="T11" b="T12"/>
                <a:pathLst>
                  <a:path w="21600" h="34899" fill="none" extrusionOk="0">
                    <a:moveTo>
                      <a:pt x="14207" y="-1"/>
                    </a:moveTo>
                    <a:cubicBezTo>
                      <a:pt x="18904" y="4101"/>
                      <a:pt x="21600" y="10033"/>
                      <a:pt x="21600" y="16270"/>
                    </a:cubicBezTo>
                    <a:cubicBezTo>
                      <a:pt x="21600" y="23932"/>
                      <a:pt x="17540" y="31020"/>
                      <a:pt x="10932" y="34898"/>
                    </a:cubicBezTo>
                  </a:path>
                  <a:path w="21600" h="34899" stroke="0" extrusionOk="0">
                    <a:moveTo>
                      <a:pt x="14207" y="-1"/>
                    </a:moveTo>
                    <a:cubicBezTo>
                      <a:pt x="18904" y="4101"/>
                      <a:pt x="21600" y="10033"/>
                      <a:pt x="21600" y="16270"/>
                    </a:cubicBezTo>
                    <a:cubicBezTo>
                      <a:pt x="21600" y="23932"/>
                      <a:pt x="17540" y="31020"/>
                      <a:pt x="10932" y="34898"/>
                    </a:cubicBezTo>
                    <a:lnTo>
                      <a:pt x="0" y="16270"/>
                    </a:lnTo>
                    <a:close/>
                  </a:path>
                </a:pathLst>
              </a:custGeom>
              <a:noFill/>
              <a:ln w="38100">
                <a:solidFill>
                  <a:schemeClr val="tx2"/>
                </a:solidFill>
                <a:round/>
                <a:headEnd/>
                <a:tailEnd/>
              </a:ln>
            </p:spPr>
            <p:txBody>
              <a:bodyPr wrap="none" anchor="ctr"/>
              <a:lstStyle/>
              <a:p>
                <a:endParaRPr lang="en-US"/>
              </a:p>
            </p:txBody>
          </p:sp>
          <p:sp>
            <p:nvSpPr>
              <p:cNvPr id="1040" name="Line 16"/>
              <p:cNvSpPr>
                <a:spLocks noChangeShapeType="1"/>
              </p:cNvSpPr>
              <p:nvPr/>
            </p:nvSpPr>
            <p:spPr bwMode="auto">
              <a:xfrm>
                <a:off x="1900" y="713"/>
                <a:ext cx="3600" cy="0"/>
              </a:xfrm>
              <a:prstGeom prst="line">
                <a:avLst/>
              </a:prstGeom>
              <a:noFill/>
              <a:ln w="38100">
                <a:solidFill>
                  <a:schemeClr val="tx1"/>
                </a:solidFill>
                <a:prstDash val="dash"/>
                <a:round/>
                <a:headEnd type="none" w="sm" len="sm"/>
                <a:tailEnd type="none" w="sm" len="sm"/>
              </a:ln>
            </p:spPr>
            <p:txBody>
              <a:bodyPr wrap="none" anchor="ctr"/>
              <a:lstStyle/>
              <a:p>
                <a:endParaRPr lang="en-US"/>
              </a:p>
            </p:txBody>
          </p:sp>
          <p:sp>
            <p:nvSpPr>
              <p:cNvPr id="1041" name="Line 17"/>
              <p:cNvSpPr>
                <a:spLocks noChangeShapeType="1"/>
              </p:cNvSpPr>
              <p:nvPr/>
            </p:nvSpPr>
            <p:spPr bwMode="auto">
              <a:xfrm>
                <a:off x="5462" y="725"/>
                <a:ext cx="0" cy="775"/>
              </a:xfrm>
              <a:prstGeom prst="line">
                <a:avLst/>
              </a:prstGeom>
              <a:noFill/>
              <a:ln w="38100">
                <a:solidFill>
                  <a:schemeClr val="tx1"/>
                </a:solidFill>
                <a:round/>
                <a:headEnd type="triangle" w="med" len="med"/>
                <a:tailEnd type="triangle" w="med" len="med"/>
              </a:ln>
            </p:spPr>
            <p:txBody>
              <a:bodyPr wrap="none" anchor="ctr"/>
              <a:lstStyle/>
              <a:p>
                <a:endParaRPr lang="en-US"/>
              </a:p>
            </p:txBody>
          </p:sp>
          <p:sp>
            <p:nvSpPr>
              <p:cNvPr id="1042" name="Text Box 18"/>
              <p:cNvSpPr txBox="1">
                <a:spLocks noChangeArrowheads="1"/>
              </p:cNvSpPr>
              <p:nvPr/>
            </p:nvSpPr>
            <p:spPr bwMode="auto">
              <a:xfrm>
                <a:off x="5242" y="947"/>
                <a:ext cx="233" cy="288"/>
              </a:xfrm>
              <a:prstGeom prst="rect">
                <a:avLst/>
              </a:prstGeom>
              <a:noFill/>
              <a:ln w="12699">
                <a:noFill/>
                <a:miter lim="800000"/>
                <a:headEnd type="none" w="sm" len="sm"/>
                <a:tailEnd type="none" w="sm" len="sm"/>
              </a:ln>
            </p:spPr>
            <p:txBody>
              <a:bodyPr wrap="none">
                <a:spAutoFit/>
              </a:bodyPr>
              <a:lstStyle/>
              <a:p>
                <a:r>
                  <a:rPr lang="en-US" b="1">
                    <a:latin typeface="Arial" charset="0"/>
                  </a:rPr>
                  <a:t>h</a:t>
                </a:r>
                <a:endParaRPr lang="en-US">
                  <a:latin typeface="Arial" charset="0"/>
                </a:endParaRPr>
              </a:p>
            </p:txBody>
          </p:sp>
        </p:gr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60803" name="Rectangle 3"/>
          <p:cNvSpPr>
            <a:spLocks noChangeArrowheads="1"/>
          </p:cNvSpPr>
          <p:nvPr/>
        </p:nvSpPr>
        <p:spPr bwMode="auto">
          <a:xfrm>
            <a:off x="257175" y="827088"/>
            <a:ext cx="2281238" cy="1919287"/>
          </a:xfrm>
          <a:prstGeom prst="rect">
            <a:avLst/>
          </a:prstGeom>
          <a:noFill/>
          <a:ln w="9525">
            <a:noFill/>
            <a:miter lim="800000"/>
            <a:headEnd/>
            <a:tailEnd/>
          </a:ln>
          <a:effectLst/>
        </p:spPr>
        <p:txBody>
          <a:bodyPr lIns="90488" tIns="44450" rIns="90488" bIns="44450"/>
          <a:lstStyle/>
          <a:p>
            <a:pPr marL="401638" indent="-401638">
              <a:lnSpc>
                <a:spcPct val="149000"/>
              </a:lnSpc>
              <a:spcBef>
                <a:spcPct val="30000"/>
              </a:spcBef>
              <a:buClr>
                <a:schemeClr val="accent1"/>
              </a:buClr>
              <a:buSzPct val="75000"/>
              <a:buFont typeface="Monotype Sorts" pitchFamily="48" charset="2"/>
              <a:buNone/>
              <a:defRPr/>
            </a:pPr>
            <a:r>
              <a:rPr lang="en-US" sz="2000" b="1">
                <a:effectLst>
                  <a:outerShdw blurRad="38100" dist="38100" dir="2700000" algn="tl">
                    <a:srgbClr val="000000"/>
                  </a:outerShdw>
                </a:effectLst>
                <a:latin typeface="Arial" charset="0"/>
              </a:rPr>
              <a:t>	Which of the three punts has the longest hang time?</a:t>
            </a:r>
            <a:endParaRPr lang="en-US" sz="2000" b="1">
              <a:latin typeface="Arial" charset="0"/>
            </a:endParaRPr>
          </a:p>
        </p:txBody>
      </p:sp>
      <p:grpSp>
        <p:nvGrpSpPr>
          <p:cNvPr id="2" name="Group 4"/>
          <p:cNvGrpSpPr>
            <a:grpSpLocks/>
          </p:cNvGrpSpPr>
          <p:nvPr/>
        </p:nvGrpSpPr>
        <p:grpSpPr bwMode="auto">
          <a:xfrm>
            <a:off x="2586038" y="1131888"/>
            <a:ext cx="6157912" cy="2611437"/>
            <a:chOff x="1629" y="713"/>
            <a:chExt cx="3879" cy="1645"/>
          </a:xfrm>
        </p:grpSpPr>
        <p:sp>
          <p:nvSpPr>
            <p:cNvPr id="2059" name="Text Box 5"/>
            <p:cNvSpPr txBox="1">
              <a:spLocks noChangeArrowheads="1"/>
            </p:cNvSpPr>
            <p:nvPr/>
          </p:nvSpPr>
          <p:spPr bwMode="auto">
            <a:xfrm>
              <a:off x="2137" y="1859"/>
              <a:ext cx="2468" cy="250"/>
            </a:xfrm>
            <a:prstGeom prst="rect">
              <a:avLst/>
            </a:prstGeom>
            <a:solidFill>
              <a:srgbClr val="000000"/>
            </a:solidFill>
            <a:ln w="38100">
              <a:noFill/>
              <a:miter lim="800000"/>
              <a:headEnd type="none" w="sm" len="sm"/>
              <a:tailEnd type="none" w="sm" len="sm"/>
            </a:ln>
          </p:spPr>
          <p:txBody>
            <a:bodyPr wrap="none">
              <a:spAutoFit/>
            </a:bodyPr>
            <a:lstStyle/>
            <a:p>
              <a:r>
                <a:rPr lang="en-US" sz="2000" b="1">
                  <a:solidFill>
                    <a:schemeClr val="tx2"/>
                  </a:solidFill>
                  <a:latin typeface="Arial" charset="0"/>
                </a:rPr>
                <a:t>4)  all have the same hang time</a:t>
              </a:r>
            </a:p>
          </p:txBody>
        </p:sp>
        <p:grpSp>
          <p:nvGrpSpPr>
            <p:cNvPr id="3" name="Group 6"/>
            <p:cNvGrpSpPr>
              <a:grpSpLocks/>
            </p:cNvGrpSpPr>
            <p:nvPr/>
          </p:nvGrpSpPr>
          <p:grpSpPr bwMode="auto">
            <a:xfrm>
              <a:off x="1629" y="713"/>
              <a:ext cx="3879" cy="1645"/>
              <a:chOff x="1629" y="713"/>
              <a:chExt cx="3879" cy="1645"/>
            </a:xfrm>
          </p:grpSpPr>
          <p:graphicFrame>
            <p:nvGraphicFramePr>
              <p:cNvPr id="2050" name="Object 7"/>
              <p:cNvGraphicFramePr>
                <a:graphicFrameLocks noChangeAspect="1"/>
              </p:cNvGraphicFramePr>
              <p:nvPr/>
            </p:nvGraphicFramePr>
            <p:xfrm>
              <a:off x="1673" y="1242"/>
              <a:ext cx="249" cy="279"/>
            </p:xfrm>
            <a:graphic>
              <a:graphicData uri="http://schemas.openxmlformats.org/presentationml/2006/ole">
                <p:oleObj spid="_x0000_s31746" name="Clip" r:id="rId4" imgW="1363680" imgH="1564200" progId="">
                  <p:embed/>
                </p:oleObj>
              </a:graphicData>
            </a:graphic>
          </p:graphicFrame>
          <p:sp>
            <p:nvSpPr>
              <p:cNvPr id="2061" name="Arc 8"/>
              <p:cNvSpPr>
                <a:spLocks/>
              </p:cNvSpPr>
              <p:nvPr/>
            </p:nvSpPr>
            <p:spPr bwMode="auto">
              <a:xfrm>
                <a:off x="1882" y="729"/>
                <a:ext cx="3417" cy="1199"/>
              </a:xfrm>
              <a:custGeom>
                <a:avLst/>
                <a:gdLst>
                  <a:gd name="T0" fmla="*/ 0 w 39123"/>
                  <a:gd name="T1" fmla="*/ 600 h 21600"/>
                  <a:gd name="T2" fmla="*/ 3417 w 39123"/>
                  <a:gd name="T3" fmla="*/ 807 h 21600"/>
                  <a:gd name="T4" fmla="*/ 1634 w 39123"/>
                  <a:gd name="T5" fmla="*/ 1199 h 21600"/>
                  <a:gd name="T6" fmla="*/ 0 60000 65536"/>
                  <a:gd name="T7" fmla="*/ 0 60000 65536"/>
                  <a:gd name="T8" fmla="*/ 0 60000 65536"/>
                  <a:gd name="T9" fmla="*/ 0 w 39123"/>
                  <a:gd name="T10" fmla="*/ 0 h 21600"/>
                  <a:gd name="T11" fmla="*/ 39123 w 39123"/>
                  <a:gd name="T12" fmla="*/ 21600 h 21600"/>
                </a:gdLst>
                <a:ahLst/>
                <a:cxnLst>
                  <a:cxn ang="T6">
                    <a:pos x="T0" y="T1"/>
                  </a:cxn>
                  <a:cxn ang="T7">
                    <a:pos x="T2" y="T3"/>
                  </a:cxn>
                  <a:cxn ang="T8">
                    <a:pos x="T4" y="T5"/>
                  </a:cxn>
                </a:cxnLst>
                <a:rect l="T9" t="T10" r="T11" b="T12"/>
                <a:pathLst>
                  <a:path w="39123" h="21600" fill="none" extrusionOk="0">
                    <a:moveTo>
                      <a:pt x="0" y="10808"/>
                    </a:moveTo>
                    <a:cubicBezTo>
                      <a:pt x="3857" y="4120"/>
                      <a:pt x="10990" y="-1"/>
                      <a:pt x="18711" y="0"/>
                    </a:cubicBezTo>
                    <a:cubicBezTo>
                      <a:pt x="27917" y="0"/>
                      <a:pt x="36111" y="5835"/>
                      <a:pt x="39122" y="14535"/>
                    </a:cubicBezTo>
                  </a:path>
                  <a:path w="39123" h="21600" stroke="0" extrusionOk="0">
                    <a:moveTo>
                      <a:pt x="0" y="10808"/>
                    </a:moveTo>
                    <a:cubicBezTo>
                      <a:pt x="3857" y="4120"/>
                      <a:pt x="10990" y="-1"/>
                      <a:pt x="18711" y="0"/>
                    </a:cubicBezTo>
                    <a:cubicBezTo>
                      <a:pt x="27917" y="0"/>
                      <a:pt x="36111" y="5835"/>
                      <a:pt x="39122" y="14535"/>
                    </a:cubicBezTo>
                    <a:lnTo>
                      <a:pt x="18711" y="21600"/>
                    </a:lnTo>
                    <a:close/>
                  </a:path>
                </a:pathLst>
              </a:custGeom>
              <a:solidFill>
                <a:srgbClr val="000000"/>
              </a:solidFill>
              <a:ln w="38100">
                <a:solidFill>
                  <a:schemeClr val="hlink"/>
                </a:solidFill>
                <a:round/>
                <a:headEnd/>
                <a:tailEnd/>
              </a:ln>
            </p:spPr>
            <p:txBody>
              <a:bodyPr wrap="none" anchor="ctr"/>
              <a:lstStyle/>
              <a:p>
                <a:endParaRPr lang="en-US"/>
              </a:p>
            </p:txBody>
          </p:sp>
          <p:sp>
            <p:nvSpPr>
              <p:cNvPr id="2062" name="Text Box 9"/>
              <p:cNvSpPr txBox="1">
                <a:spLocks noChangeArrowheads="1"/>
              </p:cNvSpPr>
              <p:nvPr/>
            </p:nvSpPr>
            <p:spPr bwMode="auto">
              <a:xfrm>
                <a:off x="2547" y="1574"/>
                <a:ext cx="238" cy="290"/>
              </a:xfrm>
              <a:prstGeom prst="rect">
                <a:avLst/>
              </a:prstGeom>
              <a:solidFill>
                <a:srgbClr val="000000"/>
              </a:solidFill>
              <a:ln w="9525">
                <a:noFill/>
                <a:miter lim="800000"/>
                <a:headEnd/>
                <a:tailEnd/>
              </a:ln>
            </p:spPr>
            <p:txBody>
              <a:bodyPr wrap="none">
                <a:spAutoFit/>
              </a:bodyPr>
              <a:lstStyle/>
              <a:p>
                <a:r>
                  <a:rPr lang="en-US" b="1">
                    <a:solidFill>
                      <a:schemeClr val="accent2"/>
                    </a:solidFill>
                    <a:latin typeface="Tahoma" pitchFamily="34" charset="0"/>
                  </a:rPr>
                  <a:t>1</a:t>
                </a:r>
              </a:p>
            </p:txBody>
          </p:sp>
          <p:sp>
            <p:nvSpPr>
              <p:cNvPr id="2063" name="Text Box 10"/>
              <p:cNvSpPr txBox="1">
                <a:spLocks noChangeArrowheads="1"/>
              </p:cNvSpPr>
              <p:nvPr/>
            </p:nvSpPr>
            <p:spPr bwMode="auto">
              <a:xfrm>
                <a:off x="3787" y="1574"/>
                <a:ext cx="238" cy="290"/>
              </a:xfrm>
              <a:prstGeom prst="rect">
                <a:avLst/>
              </a:prstGeom>
              <a:solidFill>
                <a:srgbClr val="000000"/>
              </a:solidFill>
              <a:ln w="9525">
                <a:noFill/>
                <a:miter lim="800000"/>
                <a:headEnd/>
                <a:tailEnd/>
              </a:ln>
            </p:spPr>
            <p:txBody>
              <a:bodyPr wrap="none">
                <a:spAutoFit/>
              </a:bodyPr>
              <a:lstStyle/>
              <a:p>
                <a:r>
                  <a:rPr lang="en-US" b="1">
                    <a:solidFill>
                      <a:schemeClr val="tx2"/>
                    </a:solidFill>
                    <a:latin typeface="Tahoma" pitchFamily="34" charset="0"/>
                  </a:rPr>
                  <a:t>2</a:t>
                </a:r>
              </a:p>
            </p:txBody>
          </p:sp>
          <p:sp>
            <p:nvSpPr>
              <p:cNvPr id="2064" name="Text Box 11"/>
              <p:cNvSpPr txBox="1">
                <a:spLocks noChangeArrowheads="1"/>
              </p:cNvSpPr>
              <p:nvPr/>
            </p:nvSpPr>
            <p:spPr bwMode="auto">
              <a:xfrm>
                <a:off x="5169" y="1574"/>
                <a:ext cx="238" cy="290"/>
              </a:xfrm>
              <a:prstGeom prst="rect">
                <a:avLst/>
              </a:prstGeom>
              <a:solidFill>
                <a:srgbClr val="000000"/>
              </a:solidFill>
              <a:ln w="9525">
                <a:noFill/>
                <a:miter lim="800000"/>
                <a:headEnd/>
                <a:tailEnd/>
              </a:ln>
            </p:spPr>
            <p:txBody>
              <a:bodyPr wrap="none">
                <a:spAutoFit/>
              </a:bodyPr>
              <a:lstStyle/>
              <a:p>
                <a:r>
                  <a:rPr lang="en-US" b="1">
                    <a:solidFill>
                      <a:schemeClr val="hlink"/>
                    </a:solidFill>
                    <a:latin typeface="Tahoma" pitchFamily="34" charset="0"/>
                  </a:rPr>
                  <a:t>3</a:t>
                </a:r>
              </a:p>
            </p:txBody>
          </p:sp>
          <p:sp>
            <p:nvSpPr>
              <p:cNvPr id="2065" name="Line 12"/>
              <p:cNvSpPr>
                <a:spLocks noChangeShapeType="1"/>
              </p:cNvSpPr>
              <p:nvPr/>
            </p:nvSpPr>
            <p:spPr bwMode="auto">
              <a:xfrm>
                <a:off x="1629" y="1531"/>
                <a:ext cx="3879" cy="0"/>
              </a:xfrm>
              <a:prstGeom prst="line">
                <a:avLst/>
              </a:prstGeom>
              <a:noFill/>
              <a:ln w="38100">
                <a:solidFill>
                  <a:schemeClr val="accent1"/>
                </a:solidFill>
                <a:round/>
                <a:headEnd/>
                <a:tailEnd/>
              </a:ln>
            </p:spPr>
            <p:txBody>
              <a:bodyPr wrap="none" anchor="ctr"/>
              <a:lstStyle/>
              <a:p>
                <a:endParaRPr lang="en-US"/>
              </a:p>
            </p:txBody>
          </p:sp>
          <p:sp>
            <p:nvSpPr>
              <p:cNvPr id="2066" name="Arc 13"/>
              <p:cNvSpPr>
                <a:spLocks/>
              </p:cNvSpPr>
              <p:nvPr/>
            </p:nvSpPr>
            <p:spPr bwMode="auto">
              <a:xfrm rot="-5400000">
                <a:off x="1830" y="774"/>
                <a:ext cx="855" cy="765"/>
              </a:xfrm>
              <a:custGeom>
                <a:avLst/>
                <a:gdLst>
                  <a:gd name="T0" fmla="*/ 280 w 21600"/>
                  <a:gd name="T1" fmla="*/ 0 h 41957"/>
                  <a:gd name="T2" fmla="*/ 57 w 21600"/>
                  <a:gd name="T3" fmla="*/ 765 h 41957"/>
                  <a:gd name="T4" fmla="*/ 0 w 21600"/>
                  <a:gd name="T5" fmla="*/ 372 h 41957"/>
                  <a:gd name="T6" fmla="*/ 0 60000 65536"/>
                  <a:gd name="T7" fmla="*/ 0 60000 65536"/>
                  <a:gd name="T8" fmla="*/ 0 60000 65536"/>
                  <a:gd name="T9" fmla="*/ 0 w 21600"/>
                  <a:gd name="T10" fmla="*/ 0 h 41957"/>
                  <a:gd name="T11" fmla="*/ 21600 w 21600"/>
                  <a:gd name="T12" fmla="*/ 41957 h 41957"/>
                </a:gdLst>
                <a:ahLst/>
                <a:cxnLst>
                  <a:cxn ang="T6">
                    <a:pos x="T0" y="T1"/>
                  </a:cxn>
                  <a:cxn ang="T7">
                    <a:pos x="T2" y="T3"/>
                  </a:cxn>
                  <a:cxn ang="T8">
                    <a:pos x="T4" y="T5"/>
                  </a:cxn>
                </a:cxnLst>
                <a:rect l="T9" t="T10" r="T11" b="T12"/>
                <a:pathLst>
                  <a:path w="21600" h="41957" fill="none" extrusionOk="0">
                    <a:moveTo>
                      <a:pt x="7084" y="-1"/>
                    </a:moveTo>
                    <a:cubicBezTo>
                      <a:pt x="15774" y="3016"/>
                      <a:pt x="21600" y="11206"/>
                      <a:pt x="21600" y="20405"/>
                    </a:cubicBezTo>
                    <a:cubicBezTo>
                      <a:pt x="21600" y="31777"/>
                      <a:pt x="12781" y="41202"/>
                      <a:pt x="1434" y="41957"/>
                    </a:cubicBezTo>
                  </a:path>
                  <a:path w="21600" h="41957" stroke="0" extrusionOk="0">
                    <a:moveTo>
                      <a:pt x="7084" y="-1"/>
                    </a:moveTo>
                    <a:cubicBezTo>
                      <a:pt x="15774" y="3016"/>
                      <a:pt x="21600" y="11206"/>
                      <a:pt x="21600" y="20405"/>
                    </a:cubicBezTo>
                    <a:cubicBezTo>
                      <a:pt x="21600" y="31777"/>
                      <a:pt x="12781" y="41202"/>
                      <a:pt x="1434" y="41957"/>
                    </a:cubicBezTo>
                    <a:lnTo>
                      <a:pt x="0" y="20405"/>
                    </a:lnTo>
                    <a:close/>
                  </a:path>
                </a:pathLst>
              </a:custGeom>
              <a:noFill/>
              <a:ln w="38100">
                <a:solidFill>
                  <a:schemeClr val="accent2"/>
                </a:solidFill>
                <a:round/>
                <a:headEnd/>
                <a:tailEnd/>
              </a:ln>
            </p:spPr>
            <p:txBody>
              <a:bodyPr wrap="none" anchor="ctr"/>
              <a:lstStyle/>
              <a:p>
                <a:endParaRPr lang="en-US"/>
              </a:p>
            </p:txBody>
          </p:sp>
          <p:sp>
            <p:nvSpPr>
              <p:cNvPr id="2067" name="Arc 14"/>
              <p:cNvSpPr>
                <a:spLocks/>
              </p:cNvSpPr>
              <p:nvPr/>
            </p:nvSpPr>
            <p:spPr bwMode="auto">
              <a:xfrm rot="-5400000">
                <a:off x="2082" y="523"/>
                <a:ext cx="1624" cy="2045"/>
              </a:xfrm>
              <a:custGeom>
                <a:avLst/>
                <a:gdLst>
                  <a:gd name="T0" fmla="*/ 1068 w 21600"/>
                  <a:gd name="T1" fmla="*/ 0 h 34899"/>
                  <a:gd name="T2" fmla="*/ 822 w 21600"/>
                  <a:gd name="T3" fmla="*/ 2045 h 34899"/>
                  <a:gd name="T4" fmla="*/ 0 w 21600"/>
                  <a:gd name="T5" fmla="*/ 953 h 34899"/>
                  <a:gd name="T6" fmla="*/ 0 60000 65536"/>
                  <a:gd name="T7" fmla="*/ 0 60000 65536"/>
                  <a:gd name="T8" fmla="*/ 0 60000 65536"/>
                  <a:gd name="T9" fmla="*/ 0 w 21600"/>
                  <a:gd name="T10" fmla="*/ 0 h 34899"/>
                  <a:gd name="T11" fmla="*/ 21600 w 21600"/>
                  <a:gd name="T12" fmla="*/ 34899 h 34899"/>
                </a:gdLst>
                <a:ahLst/>
                <a:cxnLst>
                  <a:cxn ang="T6">
                    <a:pos x="T0" y="T1"/>
                  </a:cxn>
                  <a:cxn ang="T7">
                    <a:pos x="T2" y="T3"/>
                  </a:cxn>
                  <a:cxn ang="T8">
                    <a:pos x="T4" y="T5"/>
                  </a:cxn>
                </a:cxnLst>
                <a:rect l="T9" t="T10" r="T11" b="T12"/>
                <a:pathLst>
                  <a:path w="21600" h="34899" fill="none" extrusionOk="0">
                    <a:moveTo>
                      <a:pt x="14207" y="-1"/>
                    </a:moveTo>
                    <a:cubicBezTo>
                      <a:pt x="18904" y="4101"/>
                      <a:pt x="21600" y="10033"/>
                      <a:pt x="21600" y="16270"/>
                    </a:cubicBezTo>
                    <a:cubicBezTo>
                      <a:pt x="21600" y="23932"/>
                      <a:pt x="17540" y="31020"/>
                      <a:pt x="10932" y="34898"/>
                    </a:cubicBezTo>
                  </a:path>
                  <a:path w="21600" h="34899" stroke="0" extrusionOk="0">
                    <a:moveTo>
                      <a:pt x="14207" y="-1"/>
                    </a:moveTo>
                    <a:cubicBezTo>
                      <a:pt x="18904" y="4101"/>
                      <a:pt x="21600" y="10033"/>
                      <a:pt x="21600" y="16270"/>
                    </a:cubicBezTo>
                    <a:cubicBezTo>
                      <a:pt x="21600" y="23932"/>
                      <a:pt x="17540" y="31020"/>
                      <a:pt x="10932" y="34898"/>
                    </a:cubicBezTo>
                    <a:lnTo>
                      <a:pt x="0" y="16270"/>
                    </a:lnTo>
                    <a:close/>
                  </a:path>
                </a:pathLst>
              </a:custGeom>
              <a:noFill/>
              <a:ln w="38100">
                <a:solidFill>
                  <a:schemeClr val="tx2"/>
                </a:solidFill>
                <a:round/>
                <a:headEnd/>
                <a:tailEnd/>
              </a:ln>
            </p:spPr>
            <p:txBody>
              <a:bodyPr wrap="none" anchor="ctr"/>
              <a:lstStyle/>
              <a:p>
                <a:endParaRPr lang="en-US"/>
              </a:p>
            </p:txBody>
          </p:sp>
          <p:sp>
            <p:nvSpPr>
              <p:cNvPr id="2068" name="Line 15"/>
              <p:cNvSpPr>
                <a:spLocks noChangeShapeType="1"/>
              </p:cNvSpPr>
              <p:nvPr/>
            </p:nvSpPr>
            <p:spPr bwMode="auto">
              <a:xfrm>
                <a:off x="1900" y="713"/>
                <a:ext cx="3600" cy="0"/>
              </a:xfrm>
              <a:prstGeom prst="line">
                <a:avLst/>
              </a:prstGeom>
              <a:noFill/>
              <a:ln w="38100">
                <a:solidFill>
                  <a:schemeClr val="tx1"/>
                </a:solidFill>
                <a:prstDash val="dash"/>
                <a:round/>
                <a:headEnd type="none" w="sm" len="sm"/>
                <a:tailEnd type="none" w="sm" len="sm"/>
              </a:ln>
            </p:spPr>
            <p:txBody>
              <a:bodyPr wrap="none" anchor="ctr"/>
              <a:lstStyle/>
              <a:p>
                <a:endParaRPr lang="en-US"/>
              </a:p>
            </p:txBody>
          </p:sp>
          <p:sp>
            <p:nvSpPr>
              <p:cNvPr id="2069" name="Line 16"/>
              <p:cNvSpPr>
                <a:spLocks noChangeShapeType="1"/>
              </p:cNvSpPr>
              <p:nvPr/>
            </p:nvSpPr>
            <p:spPr bwMode="auto">
              <a:xfrm>
                <a:off x="5462" y="725"/>
                <a:ext cx="0" cy="775"/>
              </a:xfrm>
              <a:prstGeom prst="line">
                <a:avLst/>
              </a:prstGeom>
              <a:noFill/>
              <a:ln w="38100">
                <a:solidFill>
                  <a:schemeClr val="tx1"/>
                </a:solidFill>
                <a:round/>
                <a:headEnd type="triangle" w="med" len="med"/>
                <a:tailEnd type="triangle" w="med" len="med"/>
              </a:ln>
            </p:spPr>
            <p:txBody>
              <a:bodyPr wrap="none" anchor="ctr"/>
              <a:lstStyle/>
              <a:p>
                <a:endParaRPr lang="en-US"/>
              </a:p>
            </p:txBody>
          </p:sp>
          <p:sp>
            <p:nvSpPr>
              <p:cNvPr id="2070" name="Text Box 17"/>
              <p:cNvSpPr txBox="1">
                <a:spLocks noChangeArrowheads="1"/>
              </p:cNvSpPr>
              <p:nvPr/>
            </p:nvSpPr>
            <p:spPr bwMode="auto">
              <a:xfrm>
                <a:off x="5242" y="947"/>
                <a:ext cx="233" cy="288"/>
              </a:xfrm>
              <a:prstGeom prst="rect">
                <a:avLst/>
              </a:prstGeom>
              <a:noFill/>
              <a:ln w="12699">
                <a:noFill/>
                <a:miter lim="800000"/>
                <a:headEnd type="none" w="sm" len="sm"/>
                <a:tailEnd type="none" w="sm" len="sm"/>
              </a:ln>
            </p:spPr>
            <p:txBody>
              <a:bodyPr wrap="none">
                <a:spAutoFit/>
              </a:bodyPr>
              <a:lstStyle/>
              <a:p>
                <a:r>
                  <a:rPr lang="en-US" b="1">
                    <a:latin typeface="Arial" charset="0"/>
                  </a:rPr>
                  <a:t>h</a:t>
                </a:r>
                <a:endParaRPr lang="en-US">
                  <a:latin typeface="Arial" charset="0"/>
                </a:endParaRPr>
              </a:p>
            </p:txBody>
          </p:sp>
        </p:grpSp>
      </p:grpSp>
      <p:sp>
        <p:nvSpPr>
          <p:cNvPr id="2054" name="Oval 18"/>
          <p:cNvSpPr>
            <a:spLocks noChangeArrowheads="1"/>
          </p:cNvSpPr>
          <p:nvPr/>
        </p:nvSpPr>
        <p:spPr bwMode="auto">
          <a:xfrm>
            <a:off x="3035300" y="2876550"/>
            <a:ext cx="4938713" cy="614363"/>
          </a:xfrm>
          <a:prstGeom prst="ellipse">
            <a:avLst/>
          </a:prstGeom>
          <a:noFill/>
          <a:ln w="50800">
            <a:solidFill>
              <a:schemeClr val="accent1"/>
            </a:solidFill>
            <a:round/>
            <a:headEnd/>
            <a:tailEnd/>
          </a:ln>
        </p:spPr>
        <p:txBody>
          <a:bodyPr wrap="none" anchor="ctr"/>
          <a:lstStyle/>
          <a:p>
            <a:endParaRPr lang="en-US"/>
          </a:p>
        </p:txBody>
      </p:sp>
      <p:sp>
        <p:nvSpPr>
          <p:cNvPr id="2055" name="AutoShape 19"/>
          <p:cNvSpPr>
            <a:spLocks noChangeArrowheads="1"/>
          </p:cNvSpPr>
          <p:nvPr/>
        </p:nvSpPr>
        <p:spPr bwMode="auto">
          <a:xfrm>
            <a:off x="896938" y="3670300"/>
            <a:ext cx="7162800" cy="1773238"/>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460820" name="Rectangle 20"/>
          <p:cNvSpPr>
            <a:spLocks noChangeArrowheads="1"/>
          </p:cNvSpPr>
          <p:nvPr/>
        </p:nvSpPr>
        <p:spPr bwMode="auto">
          <a:xfrm>
            <a:off x="723900" y="3675063"/>
            <a:ext cx="7334250" cy="2192337"/>
          </a:xfrm>
          <a:prstGeom prst="rect">
            <a:avLst/>
          </a:prstGeom>
          <a:noFill/>
          <a:ln w="9525">
            <a:noFill/>
            <a:miter lim="800000"/>
            <a:headEnd/>
            <a:tailEnd/>
          </a:ln>
          <a:effectLst/>
        </p:spPr>
        <p:txBody>
          <a:bodyPr lIns="90488" tIns="44450" rIns="90488" bIns="44450"/>
          <a:lstStyle/>
          <a:p>
            <a:pPr marL="401638" indent="-401638">
              <a:lnSpc>
                <a:spcPct val="160000"/>
              </a:lnSpc>
              <a:spcBef>
                <a:spcPct val="30000"/>
              </a:spcBef>
              <a:buClr>
                <a:schemeClr val="accent1"/>
              </a:buClr>
              <a:buSzPct val="75000"/>
              <a:buFont typeface="Monotype Sorts" pitchFamily="48" charset="2"/>
              <a:buNone/>
              <a:defRPr/>
            </a:pPr>
            <a:r>
              <a:rPr lang="en-US" sz="2200" b="1">
                <a:solidFill>
                  <a:srgbClr val="000000"/>
                </a:solidFill>
                <a:latin typeface="Arial" charset="0"/>
              </a:rPr>
              <a:t>	</a:t>
            </a:r>
            <a:r>
              <a:rPr lang="en-US" sz="2000" b="1">
                <a:solidFill>
                  <a:srgbClr val="000000"/>
                </a:solidFill>
                <a:latin typeface="Arial" charset="0"/>
              </a:rPr>
              <a:t>The time in the air is determined by the </a:t>
            </a:r>
            <a:r>
              <a:rPr lang="en-US" sz="2000" b="1" i="1">
                <a:solidFill>
                  <a:schemeClr val="bg1"/>
                </a:solidFill>
                <a:effectLst>
                  <a:outerShdw blurRad="38100" dist="38100" dir="2700000" algn="tl">
                    <a:srgbClr val="000000"/>
                  </a:outerShdw>
                </a:effectLst>
                <a:latin typeface="Arial" charset="0"/>
              </a:rPr>
              <a:t>vertical motion</a:t>
            </a:r>
            <a:r>
              <a:rPr lang="en-US" sz="2000" b="1">
                <a:solidFill>
                  <a:srgbClr val="000000"/>
                </a:solidFill>
                <a:latin typeface="Arial" charset="0"/>
              </a:rPr>
              <a:t>!  Because all of the punts reach the </a:t>
            </a:r>
            <a:r>
              <a:rPr lang="en-US" sz="2000" b="1">
                <a:solidFill>
                  <a:srgbClr val="0000FF"/>
                </a:solidFill>
                <a:effectLst>
                  <a:outerShdw blurRad="38100" dist="38100" dir="2700000" algn="tl">
                    <a:srgbClr val="000000"/>
                  </a:outerShdw>
                </a:effectLst>
                <a:latin typeface="Arial" charset="0"/>
              </a:rPr>
              <a:t>same height</a:t>
            </a:r>
            <a:r>
              <a:rPr lang="en-US" sz="2000" b="1">
                <a:solidFill>
                  <a:srgbClr val="000000"/>
                </a:solidFill>
                <a:latin typeface="Arial" charset="0"/>
              </a:rPr>
              <a:t>, they all stay in the air for the </a:t>
            </a:r>
            <a:r>
              <a:rPr lang="en-US" sz="2000" b="1">
                <a:solidFill>
                  <a:srgbClr val="0000FF"/>
                </a:solidFill>
                <a:effectLst>
                  <a:outerShdw blurRad="38100" dist="38100" dir="2700000" algn="tl">
                    <a:srgbClr val="000000"/>
                  </a:outerShdw>
                </a:effectLst>
                <a:latin typeface="Arial" charset="0"/>
              </a:rPr>
              <a:t>same time</a:t>
            </a:r>
            <a:r>
              <a:rPr lang="en-US" sz="2000" b="1">
                <a:solidFill>
                  <a:srgbClr val="000000"/>
                </a:solidFill>
                <a:latin typeface="Arial" charset="0"/>
              </a:rPr>
              <a:t>.</a:t>
            </a:r>
            <a:endParaRPr lang="en-US" sz="2200" b="1">
              <a:solidFill>
                <a:schemeClr val="accent2"/>
              </a:solidFill>
              <a:effectLst>
                <a:outerShdw blurRad="38100" dist="38100" dir="2700000" algn="tl">
                  <a:srgbClr val="000000"/>
                </a:outerShdw>
              </a:effectLst>
              <a:latin typeface="Arial" charset="0"/>
            </a:endParaRPr>
          </a:p>
        </p:txBody>
      </p:sp>
      <p:sp>
        <p:nvSpPr>
          <p:cNvPr id="460821" name="Rectangle 21"/>
          <p:cNvSpPr>
            <a:spLocks noChangeArrowheads="1"/>
          </p:cNvSpPr>
          <p:nvPr/>
        </p:nvSpPr>
        <p:spPr bwMode="auto">
          <a:xfrm>
            <a:off x="825500" y="5864225"/>
            <a:ext cx="7077075" cy="500063"/>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defRPr/>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which one had the greater initial velocity?</a:t>
            </a:r>
          </a:p>
        </p:txBody>
      </p:sp>
      <p:sp>
        <p:nvSpPr>
          <p:cNvPr id="460822" name="Rectangle 22"/>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3.7a	</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Punts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0821"/>
                                        </p:tgtEl>
                                        <p:attrNameLst>
                                          <p:attrName>style.visibility</p:attrName>
                                        </p:attrNameLst>
                                      </p:cBhvr>
                                      <p:to>
                                        <p:strVal val="visible"/>
                                      </p:to>
                                    </p:set>
                                    <p:anim calcmode="lin" valueType="num">
                                      <p:cBhvr additive="base">
                                        <p:cTn id="7" dur="500" fill="hold"/>
                                        <p:tgtEl>
                                          <p:spTgt spid="460821"/>
                                        </p:tgtEl>
                                        <p:attrNameLst>
                                          <p:attrName>ppt_x</p:attrName>
                                        </p:attrNameLst>
                                      </p:cBhvr>
                                      <p:tavLst>
                                        <p:tav tm="0">
                                          <p:val>
                                            <p:strVal val="1+#ppt_w/2"/>
                                          </p:val>
                                        </p:tav>
                                        <p:tav tm="100000">
                                          <p:val>
                                            <p:strVal val="#ppt_x"/>
                                          </p:val>
                                        </p:tav>
                                      </p:tavLst>
                                    </p:anim>
                                    <p:anim calcmode="lin" valueType="num">
                                      <p:cBhvr additive="base">
                                        <p:cTn id="8" dur="500" fill="hold"/>
                                        <p:tgtEl>
                                          <p:spTgt spid="4608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1"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a:t>
            </a:r>
            <a:endParaRPr lang="en-US" dirty="0"/>
          </a:p>
        </p:txBody>
      </p:sp>
      <p:sp>
        <p:nvSpPr>
          <p:cNvPr id="3" name="Text Placeholder 2"/>
          <p:cNvSpPr>
            <a:spLocks noGrp="1"/>
          </p:cNvSpPr>
          <p:nvPr>
            <p:ph type="body" idx="1"/>
          </p:nvPr>
        </p:nvSpPr>
        <p:spPr>
          <a:xfrm>
            <a:off x="457200" y="1535113"/>
            <a:ext cx="4040188" cy="65087"/>
          </a:xfrm>
        </p:spPr>
        <p:txBody>
          <a:bodyPr>
            <a:normAutofit fontScale="25000" lnSpcReduction="200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4" name="Content Placeholder 3"/>
          <p:cNvSpPr>
            <a:spLocks noGrp="1"/>
          </p:cNvSpPr>
          <p:nvPr>
            <p:ph sz="half" idx="2"/>
          </p:nvPr>
        </p:nvSpPr>
        <p:spPr>
          <a:xfrm>
            <a:off x="152400" y="1600200"/>
            <a:ext cx="4419600" cy="4876800"/>
          </a:xfrm>
        </p:spPr>
        <p:txBody>
          <a:bodyPr>
            <a:normAutofit/>
          </a:bodyPr>
          <a:lstStyle/>
          <a:p>
            <a:r>
              <a:rPr lang="en-US" dirty="0" smtClean="0"/>
              <a:t>Given the initial velocity</a:t>
            </a:r>
          </a:p>
          <a:p>
            <a:endParaRPr lang="en-US" dirty="0" smtClean="0"/>
          </a:p>
          <a:p>
            <a:pPr>
              <a:buNone/>
            </a:pPr>
            <a:endParaRPr lang="en-US" dirty="0" smtClean="0"/>
          </a:p>
          <a:p>
            <a:pPr>
              <a:buNone/>
            </a:pPr>
            <a:endParaRPr lang="en-US" dirty="0" smtClean="0"/>
          </a:p>
          <a:p>
            <a:r>
              <a:rPr lang="en-US" dirty="0" smtClean="0"/>
              <a:t>The hang time is                                           </a:t>
            </a:r>
          </a:p>
          <a:p>
            <a:pPr>
              <a:buNone/>
            </a:pPr>
            <a:r>
              <a:rPr lang="en-US" dirty="0" smtClean="0"/>
              <a:t>	and during that time the shell travels a horizontal distance </a:t>
            </a:r>
          </a:p>
          <a:p>
            <a:pPr>
              <a:buNone/>
            </a:pPr>
            <a:endParaRPr lang="en-US" dirty="0" smtClean="0"/>
          </a:p>
          <a:p>
            <a:pPr>
              <a:buNone/>
            </a:pPr>
            <a:r>
              <a:rPr lang="en-US" dirty="0" smtClean="0"/>
              <a:t> </a:t>
            </a:r>
          </a:p>
          <a:p>
            <a:r>
              <a:rPr lang="en-US" dirty="0" smtClean="0"/>
              <a:t>This is the </a:t>
            </a:r>
            <a:r>
              <a:rPr lang="en-US" dirty="0" smtClean="0">
                <a:solidFill>
                  <a:srgbClr val="FFFF00"/>
                </a:solidFill>
              </a:rPr>
              <a:t>range</a:t>
            </a:r>
            <a:r>
              <a:rPr lang="en-US" dirty="0" smtClean="0"/>
              <a:t>.</a:t>
            </a:r>
            <a:endParaRPr lang="en-US" dirty="0"/>
          </a:p>
        </p:txBody>
      </p:sp>
      <p:sp>
        <p:nvSpPr>
          <p:cNvPr id="5" name="Text Placeholder 4"/>
          <p:cNvSpPr>
            <a:spLocks noGrp="1"/>
          </p:cNvSpPr>
          <p:nvPr>
            <p:ph type="body" sz="quarter" idx="3"/>
          </p:nvPr>
        </p:nvSpPr>
        <p:spPr>
          <a:xfrm>
            <a:off x="4876800" y="1447800"/>
            <a:ext cx="4041775" cy="903287"/>
          </a:xfrm>
        </p:spPr>
        <p:txBody>
          <a:bodyPr>
            <a:normAutofit fontScale="25000" lnSpcReduction="20000"/>
          </a:bodyPr>
          <a:lstStyle/>
          <a:p>
            <a:r>
              <a:rPr lang="en-US" sz="8000" dirty="0" smtClean="0"/>
              <a:t>The Paris gun, used by the German army to shell Paris in 1918. Its range was about 80 miles, 130 km.</a:t>
            </a:r>
          </a:p>
          <a:p>
            <a:endParaRPr lang="en-US" dirty="0"/>
          </a:p>
        </p:txBody>
      </p:sp>
      <p:graphicFrame>
        <p:nvGraphicFramePr>
          <p:cNvPr id="8" name="Object 7"/>
          <p:cNvGraphicFramePr>
            <a:graphicFrameLocks noChangeAspect="1"/>
          </p:cNvGraphicFramePr>
          <p:nvPr/>
        </p:nvGraphicFramePr>
        <p:xfrm>
          <a:off x="1206500" y="2209800"/>
          <a:ext cx="2146300" cy="635000"/>
        </p:xfrm>
        <a:graphic>
          <a:graphicData uri="http://schemas.openxmlformats.org/presentationml/2006/ole">
            <p:oleObj spid="_x0000_s32770" name="Equation" r:id="rId4" imgW="2145960" imgH="634680" progId="Equation.DSMT4">
              <p:embed/>
            </p:oleObj>
          </a:graphicData>
        </a:graphic>
      </p:graphicFrame>
      <p:pic>
        <p:nvPicPr>
          <p:cNvPr id="32772" name="Picture 4"/>
          <p:cNvPicPr>
            <a:picLocks noGrp="1" noChangeAspect="1" noChangeArrowheads="1"/>
          </p:cNvPicPr>
          <p:nvPr>
            <p:ph sz="quarter" idx="4"/>
          </p:nvPr>
        </p:nvPicPr>
        <p:blipFill>
          <a:blip r:embed="rId5" cstate="print">
            <a:lum bright="5000" contrast="-30000"/>
          </a:blip>
          <a:stretch>
            <a:fillRect/>
          </a:stretch>
        </p:blipFill>
        <p:spPr bwMode="auto">
          <a:xfrm>
            <a:off x="5054600" y="2362200"/>
            <a:ext cx="3759547" cy="3281060"/>
          </a:xfrm>
          <a:prstGeom prst="rect">
            <a:avLst/>
          </a:prstGeom>
          <a:noFill/>
          <a:ln>
            <a:noFill/>
          </a:ln>
        </p:spPr>
      </p:pic>
      <p:sp>
        <p:nvSpPr>
          <p:cNvPr id="10" name="TextBox 9"/>
          <p:cNvSpPr txBox="1"/>
          <p:nvPr/>
        </p:nvSpPr>
        <p:spPr>
          <a:xfrm>
            <a:off x="5067300" y="5981700"/>
            <a:ext cx="3733800" cy="307777"/>
          </a:xfrm>
          <a:prstGeom prst="rect">
            <a:avLst/>
          </a:prstGeom>
          <a:noFill/>
        </p:spPr>
        <p:txBody>
          <a:bodyPr wrap="square" rtlCol="0">
            <a:spAutoFit/>
          </a:bodyPr>
          <a:lstStyle/>
          <a:p>
            <a:r>
              <a:rPr lang="en-US" sz="1400" dirty="0" smtClean="0"/>
              <a:t>http://en.wikipedia.org/wiki/File:Parisgun2.jpg</a:t>
            </a:r>
            <a:endParaRPr lang="en-US" sz="1400" dirty="0"/>
          </a:p>
        </p:txBody>
      </p:sp>
      <p:graphicFrame>
        <p:nvGraphicFramePr>
          <p:cNvPr id="11" name="Object 10"/>
          <p:cNvGraphicFramePr>
            <a:graphicFrameLocks noChangeAspect="1"/>
          </p:cNvGraphicFramePr>
          <p:nvPr/>
        </p:nvGraphicFramePr>
        <p:xfrm>
          <a:off x="2730500" y="3352800"/>
          <a:ext cx="1765300" cy="533400"/>
        </p:xfrm>
        <a:graphic>
          <a:graphicData uri="http://schemas.openxmlformats.org/presentationml/2006/ole">
            <p:oleObj spid="_x0000_s32771" name="Equation" r:id="rId6" imgW="1765080" imgH="533160" progId="Equation.DSMT4">
              <p:embed/>
            </p:oleObj>
          </a:graphicData>
        </a:graphic>
      </p:graphicFrame>
      <p:graphicFrame>
        <p:nvGraphicFramePr>
          <p:cNvPr id="12" name="Object 11"/>
          <p:cNvGraphicFramePr>
            <a:graphicFrameLocks noChangeAspect="1"/>
          </p:cNvGraphicFramePr>
          <p:nvPr/>
        </p:nvGraphicFramePr>
        <p:xfrm>
          <a:off x="685800" y="4800600"/>
          <a:ext cx="3378200" cy="533400"/>
        </p:xfrm>
        <a:graphic>
          <a:graphicData uri="http://schemas.openxmlformats.org/presentationml/2006/ole">
            <p:oleObj spid="_x0000_s32772" name="Equation" r:id="rId7" imgW="3377880" imgH="533160" progId="Equation.DSMT4">
              <p:embed/>
            </p:oleObj>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Range</a:t>
            </a:r>
            <a:endParaRPr lang="en-US" dirty="0"/>
          </a:p>
        </p:txBody>
      </p:sp>
      <p:sp>
        <p:nvSpPr>
          <p:cNvPr id="3" name="Text Placeholder 2"/>
          <p:cNvSpPr>
            <a:spLocks noGrp="1"/>
          </p:cNvSpPr>
          <p:nvPr>
            <p:ph type="body" idx="1"/>
          </p:nvPr>
        </p:nvSpPr>
        <p:spPr>
          <a:xfrm>
            <a:off x="457200" y="1535113"/>
            <a:ext cx="4040188" cy="141287"/>
          </a:xfrm>
          <a:solidFill>
            <a:schemeClr val="bg2">
              <a:lumMod val="50000"/>
            </a:schemeClr>
          </a:solidFill>
        </p:spPr>
        <p:txBody>
          <a:bodyPr>
            <a:normAutofit fontScale="25000" lnSpcReduction="200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4" name="Content Placeholder 3"/>
          <p:cNvSpPr>
            <a:spLocks noGrp="1"/>
          </p:cNvSpPr>
          <p:nvPr>
            <p:ph sz="half" idx="2"/>
          </p:nvPr>
        </p:nvSpPr>
        <p:spPr>
          <a:xfrm>
            <a:off x="0" y="1828800"/>
            <a:ext cx="6019800" cy="4572000"/>
          </a:xfrm>
        </p:spPr>
        <p:txBody>
          <a:bodyPr>
            <a:normAutofit/>
          </a:bodyPr>
          <a:lstStyle/>
          <a:p>
            <a:r>
              <a:rPr lang="en-US" dirty="0" smtClean="0"/>
              <a:t>Taking the muzzle velocity        as fixed, how do we vary the  angle of firing      to </a:t>
            </a:r>
            <a:r>
              <a:rPr lang="en-US" dirty="0" smtClean="0">
                <a:solidFill>
                  <a:srgbClr val="FFFF00"/>
                </a:solidFill>
              </a:rPr>
              <a:t>maximize the range?</a:t>
            </a:r>
          </a:p>
          <a:p>
            <a:pPr>
              <a:buNone/>
            </a:pPr>
            <a:endParaRPr lang="en-US" dirty="0" smtClean="0">
              <a:solidFill>
                <a:srgbClr val="FFFF00"/>
              </a:solidFill>
            </a:endParaRPr>
          </a:p>
          <a:p>
            <a:r>
              <a:rPr lang="en-US" dirty="0" smtClean="0"/>
              <a:t>Now </a:t>
            </a:r>
          </a:p>
          <a:p>
            <a:r>
              <a:rPr lang="en-US" dirty="0" smtClean="0"/>
              <a:t>So</a:t>
            </a:r>
          </a:p>
          <a:p>
            <a:endParaRPr lang="en-US" dirty="0" smtClean="0"/>
          </a:p>
          <a:p>
            <a:endParaRPr lang="en-US" dirty="0" smtClean="0"/>
          </a:p>
          <a:p>
            <a:endParaRPr lang="en-US" dirty="0" smtClean="0"/>
          </a:p>
          <a:p>
            <a:r>
              <a:rPr lang="en-US" dirty="0" smtClean="0"/>
              <a:t>And </a:t>
            </a:r>
            <a:r>
              <a:rPr lang="en-US" dirty="0" smtClean="0">
                <a:solidFill>
                  <a:srgbClr val="FFFF00"/>
                </a:solidFill>
              </a:rPr>
              <a:t>maximum range                               at 45°  </a:t>
            </a:r>
            <a:endParaRPr lang="en-US" dirty="0">
              <a:solidFill>
                <a:srgbClr val="FFFF00"/>
              </a:solidFill>
            </a:endParaRPr>
          </a:p>
        </p:txBody>
      </p:sp>
      <p:sp>
        <p:nvSpPr>
          <p:cNvPr id="5" name="Text Placeholder 4"/>
          <p:cNvSpPr>
            <a:spLocks noGrp="1"/>
          </p:cNvSpPr>
          <p:nvPr>
            <p:ph type="body" sz="quarter" idx="3"/>
          </p:nvPr>
        </p:nvSpPr>
        <p:spPr>
          <a:xfrm>
            <a:off x="6172200" y="1676400"/>
            <a:ext cx="2616200" cy="422275"/>
          </a:xfrm>
        </p:spPr>
        <p:txBody>
          <a:bodyPr>
            <a:normAutofit lnSpcReduction="10000"/>
          </a:bodyPr>
          <a:lstStyle/>
          <a:p>
            <a:r>
              <a:rPr lang="en-US" sz="1200" dirty="0" smtClean="0"/>
              <a:t>http://www.edupics.com/human-cannon-t10746.jpg</a:t>
            </a:r>
            <a:endParaRPr lang="en-US" sz="1200" dirty="0"/>
          </a:p>
        </p:txBody>
      </p:sp>
      <p:pic>
        <p:nvPicPr>
          <p:cNvPr id="33794" name="Picture 2"/>
          <p:cNvPicPr>
            <a:picLocks noGrp="1" noChangeAspect="1" noChangeArrowheads="1"/>
          </p:cNvPicPr>
          <p:nvPr>
            <p:ph sz="quarter" idx="4"/>
          </p:nvPr>
        </p:nvPicPr>
        <p:blipFill>
          <a:blip r:embed="rId4" cstate="print"/>
          <a:srcRect/>
          <a:stretch>
            <a:fillRect/>
          </a:stretch>
        </p:blipFill>
        <p:spPr bwMode="auto">
          <a:xfrm>
            <a:off x="6096000" y="2286000"/>
            <a:ext cx="2895600" cy="3951288"/>
          </a:xfrm>
          <a:prstGeom prst="rect">
            <a:avLst/>
          </a:prstGeom>
          <a:noFill/>
          <a:ln w="9525">
            <a:noFill/>
            <a:miter lim="800000"/>
            <a:headEnd/>
            <a:tailEnd/>
          </a:ln>
          <a:scene3d>
            <a:camera prst="orthographicFront">
              <a:rot lat="0" lon="10800000" rev="0"/>
            </a:camera>
            <a:lightRig rig="threePt" dir="t"/>
          </a:scene3d>
        </p:spPr>
      </p:pic>
      <p:cxnSp>
        <p:nvCxnSpPr>
          <p:cNvPr id="10" name="Straight Arrow Connector 9"/>
          <p:cNvCxnSpPr/>
          <p:nvPr/>
        </p:nvCxnSpPr>
        <p:spPr>
          <a:xfrm rot="10800000" flipH="1">
            <a:off x="6172200" y="3276600"/>
            <a:ext cx="2743200" cy="1803400"/>
          </a:xfrm>
          <a:prstGeom prst="straightConnector1">
            <a:avLst/>
          </a:prstGeom>
          <a:ln w="31750">
            <a:solidFill>
              <a:schemeClr val="bg2">
                <a:lumMod val="40000"/>
                <a:lumOff val="6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172200" y="5029200"/>
            <a:ext cx="2667000" cy="26988"/>
          </a:xfrm>
          <a:prstGeom prst="straightConnector1">
            <a:avLst/>
          </a:prstGeom>
          <a:ln w="31750">
            <a:solidFill>
              <a:schemeClr val="bg2">
                <a:lumMod val="40000"/>
                <a:lumOff val="60000"/>
              </a:schemeClr>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6477000" y="4775200"/>
          <a:ext cx="235185" cy="317500"/>
        </p:xfrm>
        <a:graphic>
          <a:graphicData uri="http://schemas.openxmlformats.org/presentationml/2006/ole">
            <p:oleObj spid="_x0000_s33794" name="Equation" r:id="rId5" imgW="253800" imgH="342720" progId="Equation.DSMT4">
              <p:embed/>
            </p:oleObj>
          </a:graphicData>
        </a:graphic>
      </p:graphicFrame>
      <p:graphicFrame>
        <p:nvGraphicFramePr>
          <p:cNvPr id="16" name="Object 15"/>
          <p:cNvGraphicFramePr>
            <a:graphicFrameLocks noChangeAspect="1"/>
          </p:cNvGraphicFramePr>
          <p:nvPr/>
        </p:nvGraphicFramePr>
        <p:xfrm>
          <a:off x="8534400" y="2743200"/>
          <a:ext cx="317500" cy="482600"/>
        </p:xfrm>
        <a:graphic>
          <a:graphicData uri="http://schemas.openxmlformats.org/presentationml/2006/ole">
            <p:oleObj spid="_x0000_s33795" name="Equation" r:id="rId6" imgW="317160" imgH="482400" progId="Equation.DSMT4">
              <p:embed/>
            </p:oleObj>
          </a:graphicData>
        </a:graphic>
      </p:graphicFrame>
      <p:graphicFrame>
        <p:nvGraphicFramePr>
          <p:cNvPr id="17" name="Object 16"/>
          <p:cNvGraphicFramePr>
            <a:graphicFrameLocks noChangeAspect="1"/>
          </p:cNvGraphicFramePr>
          <p:nvPr/>
        </p:nvGraphicFramePr>
        <p:xfrm>
          <a:off x="4178300" y="2273300"/>
          <a:ext cx="235185" cy="317500"/>
        </p:xfrm>
        <a:graphic>
          <a:graphicData uri="http://schemas.openxmlformats.org/presentationml/2006/ole">
            <p:oleObj spid="_x0000_s33796" name="Equation" r:id="rId7" imgW="253800" imgH="342720" progId="Equation.DSMT4">
              <p:embed/>
            </p:oleObj>
          </a:graphicData>
        </a:graphic>
      </p:graphicFrame>
      <p:graphicFrame>
        <p:nvGraphicFramePr>
          <p:cNvPr id="18" name="Object 17"/>
          <p:cNvGraphicFramePr>
            <a:graphicFrameLocks noChangeAspect="1"/>
          </p:cNvGraphicFramePr>
          <p:nvPr/>
        </p:nvGraphicFramePr>
        <p:xfrm>
          <a:off x="3759200" y="1841500"/>
          <a:ext cx="317500" cy="482600"/>
        </p:xfrm>
        <a:graphic>
          <a:graphicData uri="http://schemas.openxmlformats.org/presentationml/2006/ole">
            <p:oleObj spid="_x0000_s33797" name="Equation" r:id="rId8" imgW="317160" imgH="482400" progId="Equation.DSMT4">
              <p:embed/>
            </p:oleObj>
          </a:graphicData>
        </a:graphic>
      </p:graphicFrame>
      <p:graphicFrame>
        <p:nvGraphicFramePr>
          <p:cNvPr id="19" name="Object 18"/>
          <p:cNvGraphicFramePr>
            <a:graphicFrameLocks noChangeAspect="1"/>
          </p:cNvGraphicFramePr>
          <p:nvPr/>
        </p:nvGraphicFramePr>
        <p:xfrm>
          <a:off x="1143000" y="3454401"/>
          <a:ext cx="3962400" cy="490917"/>
        </p:xfrm>
        <a:graphic>
          <a:graphicData uri="http://schemas.openxmlformats.org/presentationml/2006/ole">
            <p:oleObj spid="_x0000_s33798" name="Equation" r:id="rId9" imgW="4305240" imgH="533160" progId="Equation.DSMT4">
              <p:embed/>
            </p:oleObj>
          </a:graphicData>
        </a:graphic>
      </p:graphicFrame>
      <p:graphicFrame>
        <p:nvGraphicFramePr>
          <p:cNvPr id="20" name="Object 19"/>
          <p:cNvGraphicFramePr>
            <a:graphicFrameLocks noChangeAspect="1"/>
          </p:cNvGraphicFramePr>
          <p:nvPr/>
        </p:nvGraphicFramePr>
        <p:xfrm>
          <a:off x="609600" y="4267201"/>
          <a:ext cx="4953000" cy="1230157"/>
        </p:xfrm>
        <a:graphic>
          <a:graphicData uri="http://schemas.openxmlformats.org/presentationml/2006/ole">
            <p:oleObj spid="_x0000_s33799" name="Equation" r:id="rId10" imgW="5829120" imgH="1447560" progId="Equation.DSMT4">
              <p:embed/>
            </p:oleObj>
          </a:graphicData>
        </a:graphic>
      </p:graphicFrame>
      <p:graphicFrame>
        <p:nvGraphicFramePr>
          <p:cNvPr id="21" name="Object 20"/>
          <p:cNvGraphicFramePr>
            <a:graphicFrameLocks noChangeAspect="1"/>
          </p:cNvGraphicFramePr>
          <p:nvPr/>
        </p:nvGraphicFramePr>
        <p:xfrm>
          <a:off x="3060700" y="5600700"/>
          <a:ext cx="2006600" cy="533400"/>
        </p:xfrm>
        <a:graphic>
          <a:graphicData uri="http://schemas.openxmlformats.org/presentationml/2006/ole">
            <p:oleObj spid="_x0000_s33800" name="Equation" r:id="rId11" imgW="2006280" imgH="533160" progId="Equation.DSMT4">
              <p:embed/>
            </p:oleObj>
          </a:graphicData>
        </a:graphic>
      </p:graphicFrame>
      <p:sp>
        <p:nvSpPr>
          <p:cNvPr id="22" name="Rectangle 21"/>
          <p:cNvSpPr/>
          <p:nvPr/>
        </p:nvSpPr>
        <p:spPr>
          <a:xfrm>
            <a:off x="3048000" y="5562600"/>
            <a:ext cx="20574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229600" cy="2362200"/>
          </a:xfrm>
        </p:spPr>
        <p:txBody>
          <a:bodyPr>
            <a:normAutofit/>
          </a:bodyPr>
          <a:lstStyle/>
          <a:p>
            <a:pPr algn="l"/>
            <a:r>
              <a:rPr lang="en-US" sz="3200" dirty="0" smtClean="0"/>
              <a:t>			</a:t>
            </a:r>
            <a:r>
              <a:rPr lang="en-US" dirty="0" smtClean="0">
                <a:solidFill>
                  <a:srgbClr val="FF0000"/>
                </a:solidFill>
              </a:rPr>
              <a:t>Important</a:t>
            </a:r>
            <a:r>
              <a:rPr lang="en-US" sz="3200" dirty="0" smtClean="0"/>
              <a:t/>
            </a:r>
            <a:br>
              <a:rPr lang="en-US" sz="3200" dirty="0" smtClean="0"/>
            </a:br>
            <a:r>
              <a:rPr lang="en-US" sz="3200" dirty="0" smtClean="0"/>
              <a:t/>
            </a:r>
            <a:br>
              <a:rPr lang="en-US" sz="3200" dirty="0" smtClean="0"/>
            </a:br>
            <a:r>
              <a:rPr lang="en-US" sz="3200" dirty="0" smtClean="0"/>
              <a:t>The accuracy of output of a calculation cannot exceed  the accuracy of </a:t>
            </a:r>
            <a:r>
              <a:rPr lang="en-US" sz="3200" b="1" dirty="0" smtClean="0">
                <a:solidFill>
                  <a:srgbClr val="FFFF00"/>
                </a:solidFill>
              </a:rPr>
              <a:t>any</a:t>
            </a:r>
            <a:r>
              <a:rPr lang="en-US" sz="3200" dirty="0" smtClean="0"/>
              <a:t> of the input!</a:t>
            </a:r>
            <a:endParaRPr lang="en-US" sz="3200" dirty="0"/>
          </a:p>
        </p:txBody>
      </p:sp>
      <p:sp>
        <p:nvSpPr>
          <p:cNvPr id="3" name="Subtitle 2"/>
          <p:cNvSpPr>
            <a:spLocks noGrp="1"/>
          </p:cNvSpPr>
          <p:nvPr>
            <p:ph type="subTitle" idx="1"/>
          </p:nvPr>
        </p:nvSpPr>
        <p:spPr>
          <a:xfrm>
            <a:off x="381000" y="2971800"/>
            <a:ext cx="8001000" cy="3581400"/>
          </a:xfrm>
        </p:spPr>
        <p:txBody>
          <a:bodyPr>
            <a:normAutofit/>
          </a:bodyPr>
          <a:lstStyle/>
          <a:p>
            <a:r>
              <a:rPr lang="en-US" b="1" dirty="0" smtClean="0">
                <a:solidFill>
                  <a:srgbClr val="FFFF00"/>
                </a:solidFill>
              </a:rPr>
              <a:t>Calculators</a:t>
            </a:r>
            <a:r>
              <a:rPr lang="en-US" dirty="0" smtClean="0">
                <a:solidFill>
                  <a:srgbClr val="FFFF00"/>
                </a:solidFill>
              </a:rPr>
              <a:t> don’t know this—</a:t>
            </a:r>
            <a:r>
              <a:rPr lang="en-US" b="1" dirty="0" smtClean="0">
                <a:solidFill>
                  <a:srgbClr val="FFFF00"/>
                </a:solidFill>
              </a:rPr>
              <a:t>you</a:t>
            </a:r>
            <a:r>
              <a:rPr lang="en-US" dirty="0" smtClean="0">
                <a:solidFill>
                  <a:srgbClr val="FFFF00"/>
                </a:solidFill>
              </a:rPr>
              <a:t> need to:</a:t>
            </a:r>
          </a:p>
          <a:p>
            <a:r>
              <a:rPr lang="en-US" dirty="0" smtClean="0"/>
              <a:t>1.000/7.0 = 0.14  (correct)</a:t>
            </a:r>
          </a:p>
          <a:p>
            <a:r>
              <a:rPr lang="en-US" b="1" dirty="0" smtClean="0">
                <a:solidFill>
                  <a:srgbClr val="FFFF00"/>
                </a:solidFill>
              </a:rPr>
              <a:t>NOT</a:t>
            </a:r>
            <a:r>
              <a:rPr lang="en-US" dirty="0" smtClean="0"/>
              <a:t>   0.142857142857…</a:t>
            </a:r>
          </a:p>
          <a:p>
            <a:endParaRPr lang="en-US" dirty="0" smtClean="0"/>
          </a:p>
          <a:p>
            <a:r>
              <a:rPr lang="en-US" b="1" dirty="0" smtClean="0">
                <a:solidFill>
                  <a:srgbClr val="FFFF00"/>
                </a:solidFill>
              </a:rPr>
              <a:t>DON’T</a:t>
            </a:r>
            <a:r>
              <a:rPr lang="en-US" dirty="0" smtClean="0"/>
              <a:t> write down meaningless digits!</a:t>
            </a:r>
          </a:p>
          <a:p>
            <a:r>
              <a:rPr lang="en-US" dirty="0" smtClean="0"/>
              <a:t>(that 7.0 might more precisely be 7.03 or 6.96)</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AutoShape 2"/>
          <p:cNvSpPr>
            <a:spLocks noChangeArrowheads="1"/>
          </p:cNvSpPr>
          <p:nvPr/>
        </p:nvSpPr>
        <p:spPr bwMode="auto">
          <a:xfrm>
            <a:off x="0" y="0"/>
            <a:ext cx="9144000" cy="3122613"/>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sp>
        <p:nvSpPr>
          <p:cNvPr id="462851" name="Rectangle 3"/>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3.7b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Punts II</a:t>
            </a:r>
          </a:p>
        </p:txBody>
      </p:sp>
      <p:grpSp>
        <p:nvGrpSpPr>
          <p:cNvPr id="2" name="Group 4"/>
          <p:cNvGrpSpPr>
            <a:grpSpLocks/>
          </p:cNvGrpSpPr>
          <p:nvPr/>
        </p:nvGrpSpPr>
        <p:grpSpPr bwMode="auto">
          <a:xfrm>
            <a:off x="4360863" y="3538538"/>
            <a:ext cx="4767262" cy="2189162"/>
            <a:chOff x="0" y="2742"/>
            <a:chExt cx="5017" cy="1631"/>
          </a:xfrm>
        </p:grpSpPr>
        <p:grpSp>
          <p:nvGrpSpPr>
            <p:cNvPr id="3" name="Group 5"/>
            <p:cNvGrpSpPr>
              <a:grpSpLocks/>
            </p:cNvGrpSpPr>
            <p:nvPr/>
          </p:nvGrpSpPr>
          <p:grpSpPr bwMode="auto">
            <a:xfrm>
              <a:off x="489" y="2742"/>
              <a:ext cx="1355" cy="1264"/>
              <a:chOff x="1459" y="2313"/>
              <a:chExt cx="1803" cy="1891"/>
            </a:xfrm>
          </p:grpSpPr>
          <p:grpSp>
            <p:nvGrpSpPr>
              <p:cNvPr id="4" name="Group 6"/>
              <p:cNvGrpSpPr>
                <a:grpSpLocks/>
              </p:cNvGrpSpPr>
              <p:nvPr/>
            </p:nvGrpSpPr>
            <p:grpSpPr bwMode="auto">
              <a:xfrm>
                <a:off x="1459" y="2836"/>
                <a:ext cx="1803" cy="1368"/>
                <a:chOff x="1459" y="2836"/>
                <a:chExt cx="1803" cy="1368"/>
              </a:xfrm>
            </p:grpSpPr>
            <p:sp>
              <p:nvSpPr>
                <p:cNvPr id="3104" name="Freeform 7"/>
                <p:cNvSpPr>
                  <a:spLocks/>
                </p:cNvSpPr>
                <p:nvPr/>
              </p:nvSpPr>
              <p:spPr bwMode="auto">
                <a:xfrm>
                  <a:off x="1736" y="2836"/>
                  <a:ext cx="1286" cy="1060"/>
                </a:xfrm>
                <a:custGeom>
                  <a:avLst/>
                  <a:gdLst>
                    <a:gd name="T0" fmla="*/ 0 w 1286"/>
                    <a:gd name="T1" fmla="*/ 1060 h 1060"/>
                    <a:gd name="T2" fmla="*/ 0 w 1286"/>
                    <a:gd name="T3" fmla="*/ 825 h 1060"/>
                    <a:gd name="T4" fmla="*/ 126 w 1286"/>
                    <a:gd name="T5" fmla="*/ 825 h 1060"/>
                    <a:gd name="T6" fmla="*/ 126 w 1286"/>
                    <a:gd name="T7" fmla="*/ 746 h 1060"/>
                    <a:gd name="T8" fmla="*/ 269 w 1286"/>
                    <a:gd name="T9" fmla="*/ 746 h 1060"/>
                    <a:gd name="T10" fmla="*/ 269 w 1286"/>
                    <a:gd name="T11" fmla="*/ 563 h 1060"/>
                    <a:gd name="T12" fmla="*/ 426 w 1286"/>
                    <a:gd name="T13" fmla="*/ 563 h 1060"/>
                    <a:gd name="T14" fmla="*/ 426 w 1286"/>
                    <a:gd name="T15" fmla="*/ 405 h 1060"/>
                    <a:gd name="T16" fmla="*/ 336 w 1286"/>
                    <a:gd name="T17" fmla="*/ 405 h 1060"/>
                    <a:gd name="T18" fmla="*/ 336 w 1286"/>
                    <a:gd name="T19" fmla="*/ 326 h 1060"/>
                    <a:gd name="T20" fmla="*/ 426 w 1286"/>
                    <a:gd name="T21" fmla="*/ 326 h 1060"/>
                    <a:gd name="T22" fmla="*/ 426 w 1286"/>
                    <a:gd name="T23" fmla="*/ 115 h 1060"/>
                    <a:gd name="T24" fmla="*/ 595 w 1286"/>
                    <a:gd name="T25" fmla="*/ 115 h 1060"/>
                    <a:gd name="T26" fmla="*/ 595 w 1286"/>
                    <a:gd name="T27" fmla="*/ 0 h 1060"/>
                    <a:gd name="T28" fmla="*/ 692 w 1286"/>
                    <a:gd name="T29" fmla="*/ 0 h 1060"/>
                    <a:gd name="T30" fmla="*/ 692 w 1286"/>
                    <a:gd name="T31" fmla="*/ 115 h 1060"/>
                    <a:gd name="T32" fmla="*/ 855 w 1286"/>
                    <a:gd name="T33" fmla="*/ 115 h 1060"/>
                    <a:gd name="T34" fmla="*/ 855 w 1286"/>
                    <a:gd name="T35" fmla="*/ 326 h 1060"/>
                    <a:gd name="T36" fmla="*/ 951 w 1286"/>
                    <a:gd name="T37" fmla="*/ 326 h 1060"/>
                    <a:gd name="T38" fmla="*/ 951 w 1286"/>
                    <a:gd name="T39" fmla="*/ 405 h 1060"/>
                    <a:gd name="T40" fmla="*/ 855 w 1286"/>
                    <a:gd name="T41" fmla="*/ 405 h 1060"/>
                    <a:gd name="T42" fmla="*/ 855 w 1286"/>
                    <a:gd name="T43" fmla="*/ 563 h 1060"/>
                    <a:gd name="T44" fmla="*/ 1018 w 1286"/>
                    <a:gd name="T45" fmla="*/ 563 h 1060"/>
                    <a:gd name="T46" fmla="*/ 1018 w 1286"/>
                    <a:gd name="T47" fmla="*/ 746 h 1060"/>
                    <a:gd name="T48" fmla="*/ 1171 w 1286"/>
                    <a:gd name="T49" fmla="*/ 746 h 1060"/>
                    <a:gd name="T50" fmla="*/ 1171 w 1286"/>
                    <a:gd name="T51" fmla="*/ 825 h 1060"/>
                    <a:gd name="T52" fmla="*/ 1286 w 1286"/>
                    <a:gd name="T53" fmla="*/ 825 h 1060"/>
                    <a:gd name="T54" fmla="*/ 1286 w 1286"/>
                    <a:gd name="T55" fmla="*/ 1060 h 1060"/>
                    <a:gd name="T56" fmla="*/ 0 w 1286"/>
                    <a:gd name="T57" fmla="*/ 1060 h 10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6"/>
                    <a:gd name="T88" fmla="*/ 0 h 1060"/>
                    <a:gd name="T89" fmla="*/ 1286 w 1286"/>
                    <a:gd name="T90" fmla="*/ 1060 h 10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6" h="1060">
                      <a:moveTo>
                        <a:pt x="0" y="1060"/>
                      </a:moveTo>
                      <a:lnTo>
                        <a:pt x="0" y="825"/>
                      </a:lnTo>
                      <a:lnTo>
                        <a:pt x="126" y="825"/>
                      </a:lnTo>
                      <a:lnTo>
                        <a:pt x="126" y="746"/>
                      </a:lnTo>
                      <a:lnTo>
                        <a:pt x="269" y="746"/>
                      </a:lnTo>
                      <a:lnTo>
                        <a:pt x="269" y="563"/>
                      </a:lnTo>
                      <a:lnTo>
                        <a:pt x="426" y="563"/>
                      </a:lnTo>
                      <a:lnTo>
                        <a:pt x="426" y="405"/>
                      </a:lnTo>
                      <a:lnTo>
                        <a:pt x="336" y="405"/>
                      </a:lnTo>
                      <a:lnTo>
                        <a:pt x="336" y="326"/>
                      </a:lnTo>
                      <a:lnTo>
                        <a:pt x="426" y="326"/>
                      </a:lnTo>
                      <a:lnTo>
                        <a:pt x="426" y="115"/>
                      </a:lnTo>
                      <a:lnTo>
                        <a:pt x="595" y="115"/>
                      </a:lnTo>
                      <a:lnTo>
                        <a:pt x="595" y="0"/>
                      </a:lnTo>
                      <a:lnTo>
                        <a:pt x="692" y="0"/>
                      </a:lnTo>
                      <a:lnTo>
                        <a:pt x="692" y="115"/>
                      </a:lnTo>
                      <a:lnTo>
                        <a:pt x="855" y="115"/>
                      </a:lnTo>
                      <a:lnTo>
                        <a:pt x="855" y="326"/>
                      </a:lnTo>
                      <a:lnTo>
                        <a:pt x="951" y="326"/>
                      </a:lnTo>
                      <a:lnTo>
                        <a:pt x="951" y="405"/>
                      </a:lnTo>
                      <a:lnTo>
                        <a:pt x="855" y="405"/>
                      </a:lnTo>
                      <a:lnTo>
                        <a:pt x="855" y="563"/>
                      </a:lnTo>
                      <a:lnTo>
                        <a:pt x="1018" y="563"/>
                      </a:lnTo>
                      <a:lnTo>
                        <a:pt x="1018" y="746"/>
                      </a:lnTo>
                      <a:lnTo>
                        <a:pt x="1171" y="746"/>
                      </a:lnTo>
                      <a:lnTo>
                        <a:pt x="1171" y="825"/>
                      </a:lnTo>
                      <a:lnTo>
                        <a:pt x="1286" y="825"/>
                      </a:lnTo>
                      <a:lnTo>
                        <a:pt x="1286" y="1060"/>
                      </a:lnTo>
                      <a:lnTo>
                        <a:pt x="0" y="1060"/>
                      </a:lnTo>
                      <a:close/>
                    </a:path>
                  </a:pathLst>
                </a:custGeom>
                <a:solidFill>
                  <a:srgbClr val="000000"/>
                </a:solidFill>
                <a:ln w="12700">
                  <a:solidFill>
                    <a:srgbClr val="000000"/>
                  </a:solidFill>
                  <a:prstDash val="solid"/>
                  <a:round/>
                  <a:headEnd/>
                  <a:tailEnd/>
                </a:ln>
              </p:spPr>
              <p:txBody>
                <a:bodyPr/>
                <a:lstStyle/>
                <a:p>
                  <a:endParaRPr lang="en-US"/>
                </a:p>
              </p:txBody>
            </p:sp>
            <p:sp>
              <p:nvSpPr>
                <p:cNvPr id="3105" name="Freeform 8"/>
                <p:cNvSpPr>
                  <a:spLocks/>
                </p:cNvSpPr>
                <p:nvPr/>
              </p:nvSpPr>
              <p:spPr bwMode="auto">
                <a:xfrm>
                  <a:off x="1459" y="3750"/>
                  <a:ext cx="1803" cy="454"/>
                </a:xfrm>
                <a:custGeom>
                  <a:avLst/>
                  <a:gdLst>
                    <a:gd name="T0" fmla="*/ 67 w 1803"/>
                    <a:gd name="T1" fmla="*/ 454 h 454"/>
                    <a:gd name="T2" fmla="*/ 1736 w 1803"/>
                    <a:gd name="T3" fmla="*/ 454 h 454"/>
                    <a:gd name="T4" fmla="*/ 1803 w 1803"/>
                    <a:gd name="T5" fmla="*/ 149 h 454"/>
                    <a:gd name="T6" fmla="*/ 930 w 1803"/>
                    <a:gd name="T7" fmla="*/ 0 h 454"/>
                    <a:gd name="T8" fmla="*/ 0 w 1803"/>
                    <a:gd name="T9" fmla="*/ 140 h 454"/>
                    <a:gd name="T10" fmla="*/ 67 w 1803"/>
                    <a:gd name="T11" fmla="*/ 454 h 454"/>
                    <a:gd name="T12" fmla="*/ 0 60000 65536"/>
                    <a:gd name="T13" fmla="*/ 0 60000 65536"/>
                    <a:gd name="T14" fmla="*/ 0 60000 65536"/>
                    <a:gd name="T15" fmla="*/ 0 60000 65536"/>
                    <a:gd name="T16" fmla="*/ 0 60000 65536"/>
                    <a:gd name="T17" fmla="*/ 0 60000 65536"/>
                    <a:gd name="T18" fmla="*/ 0 w 1803"/>
                    <a:gd name="T19" fmla="*/ 0 h 454"/>
                    <a:gd name="T20" fmla="*/ 1803 w 1803"/>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1803" h="454">
                      <a:moveTo>
                        <a:pt x="67" y="454"/>
                      </a:moveTo>
                      <a:lnTo>
                        <a:pt x="1736" y="454"/>
                      </a:lnTo>
                      <a:lnTo>
                        <a:pt x="1803" y="149"/>
                      </a:lnTo>
                      <a:lnTo>
                        <a:pt x="930" y="0"/>
                      </a:lnTo>
                      <a:lnTo>
                        <a:pt x="0" y="140"/>
                      </a:lnTo>
                      <a:lnTo>
                        <a:pt x="67" y="454"/>
                      </a:lnTo>
                      <a:close/>
                    </a:path>
                  </a:pathLst>
                </a:custGeom>
                <a:solidFill>
                  <a:srgbClr val="000000"/>
                </a:solidFill>
                <a:ln w="12700">
                  <a:solidFill>
                    <a:srgbClr val="000000"/>
                  </a:solidFill>
                  <a:prstDash val="solid"/>
                  <a:round/>
                  <a:headEnd/>
                  <a:tailEnd/>
                </a:ln>
              </p:spPr>
              <p:txBody>
                <a:bodyPr/>
                <a:lstStyle/>
                <a:p>
                  <a:endParaRPr lang="en-US"/>
                </a:p>
              </p:txBody>
            </p:sp>
            <p:sp>
              <p:nvSpPr>
                <p:cNvPr id="3106" name="Freeform 9"/>
                <p:cNvSpPr>
                  <a:spLocks/>
                </p:cNvSpPr>
                <p:nvPr/>
              </p:nvSpPr>
              <p:spPr bwMode="auto">
                <a:xfrm>
                  <a:off x="2389" y="3750"/>
                  <a:ext cx="873" cy="454"/>
                </a:xfrm>
                <a:custGeom>
                  <a:avLst/>
                  <a:gdLst>
                    <a:gd name="T0" fmla="*/ 873 w 873"/>
                    <a:gd name="T1" fmla="*/ 149 h 454"/>
                    <a:gd name="T2" fmla="*/ 806 w 873"/>
                    <a:gd name="T3" fmla="*/ 454 h 454"/>
                    <a:gd name="T4" fmla="*/ 0 w 873"/>
                    <a:gd name="T5" fmla="*/ 454 h 454"/>
                    <a:gd name="T6" fmla="*/ 0 w 873"/>
                    <a:gd name="T7" fmla="*/ 0 h 454"/>
                    <a:gd name="T8" fmla="*/ 873 w 873"/>
                    <a:gd name="T9" fmla="*/ 149 h 454"/>
                    <a:gd name="T10" fmla="*/ 0 60000 65536"/>
                    <a:gd name="T11" fmla="*/ 0 60000 65536"/>
                    <a:gd name="T12" fmla="*/ 0 60000 65536"/>
                    <a:gd name="T13" fmla="*/ 0 60000 65536"/>
                    <a:gd name="T14" fmla="*/ 0 60000 65536"/>
                    <a:gd name="T15" fmla="*/ 0 w 873"/>
                    <a:gd name="T16" fmla="*/ 0 h 454"/>
                    <a:gd name="T17" fmla="*/ 873 w 873"/>
                    <a:gd name="T18" fmla="*/ 454 h 454"/>
                  </a:gdLst>
                  <a:ahLst/>
                  <a:cxnLst>
                    <a:cxn ang="T10">
                      <a:pos x="T0" y="T1"/>
                    </a:cxn>
                    <a:cxn ang="T11">
                      <a:pos x="T2" y="T3"/>
                    </a:cxn>
                    <a:cxn ang="T12">
                      <a:pos x="T4" y="T5"/>
                    </a:cxn>
                    <a:cxn ang="T13">
                      <a:pos x="T6" y="T7"/>
                    </a:cxn>
                    <a:cxn ang="T14">
                      <a:pos x="T8" y="T9"/>
                    </a:cxn>
                  </a:cxnLst>
                  <a:rect l="T15" t="T16" r="T17" b="T18"/>
                  <a:pathLst>
                    <a:path w="873" h="454">
                      <a:moveTo>
                        <a:pt x="873" y="149"/>
                      </a:moveTo>
                      <a:lnTo>
                        <a:pt x="806" y="454"/>
                      </a:lnTo>
                      <a:lnTo>
                        <a:pt x="0" y="454"/>
                      </a:lnTo>
                      <a:lnTo>
                        <a:pt x="0" y="0"/>
                      </a:lnTo>
                      <a:lnTo>
                        <a:pt x="873" y="149"/>
                      </a:lnTo>
                      <a:close/>
                    </a:path>
                  </a:pathLst>
                </a:custGeom>
                <a:solidFill>
                  <a:srgbClr val="C0C0C0"/>
                </a:solidFill>
                <a:ln w="12700">
                  <a:solidFill>
                    <a:srgbClr val="000000"/>
                  </a:solidFill>
                  <a:prstDash val="solid"/>
                  <a:round/>
                  <a:headEnd/>
                  <a:tailEnd/>
                </a:ln>
              </p:spPr>
              <p:txBody>
                <a:bodyPr/>
                <a:lstStyle/>
                <a:p>
                  <a:endParaRPr lang="en-US"/>
                </a:p>
              </p:txBody>
            </p:sp>
          </p:grpSp>
          <p:sp>
            <p:nvSpPr>
              <p:cNvPr id="3094" name="Oval 10"/>
              <p:cNvSpPr>
                <a:spLocks noChangeArrowheads="1"/>
              </p:cNvSpPr>
              <p:nvPr/>
            </p:nvSpPr>
            <p:spPr bwMode="auto">
              <a:xfrm>
                <a:off x="2315" y="3034"/>
                <a:ext cx="118" cy="102"/>
              </a:xfrm>
              <a:prstGeom prst="ellipse">
                <a:avLst/>
              </a:prstGeom>
              <a:solidFill>
                <a:srgbClr val="FFFFFF"/>
              </a:solidFill>
              <a:ln w="12700">
                <a:solidFill>
                  <a:srgbClr val="000000"/>
                </a:solidFill>
                <a:round/>
                <a:headEnd/>
                <a:tailEnd/>
              </a:ln>
            </p:spPr>
            <p:txBody>
              <a:bodyPr/>
              <a:lstStyle/>
              <a:p>
                <a:endParaRPr lang="en-US"/>
              </a:p>
            </p:txBody>
          </p:sp>
          <p:grpSp>
            <p:nvGrpSpPr>
              <p:cNvPr id="5" name="Group 11"/>
              <p:cNvGrpSpPr>
                <a:grpSpLocks/>
              </p:cNvGrpSpPr>
              <p:nvPr/>
            </p:nvGrpSpPr>
            <p:grpSpPr bwMode="auto">
              <a:xfrm>
                <a:off x="2919" y="3595"/>
                <a:ext cx="323" cy="207"/>
                <a:chOff x="2919" y="3595"/>
                <a:chExt cx="323" cy="207"/>
              </a:xfrm>
            </p:grpSpPr>
            <p:sp>
              <p:nvSpPr>
                <p:cNvPr id="3102" name="Freeform 12"/>
                <p:cNvSpPr>
                  <a:spLocks/>
                </p:cNvSpPr>
                <p:nvPr/>
              </p:nvSpPr>
              <p:spPr bwMode="auto">
                <a:xfrm>
                  <a:off x="2919" y="3595"/>
                  <a:ext cx="209" cy="54"/>
                </a:xfrm>
                <a:custGeom>
                  <a:avLst/>
                  <a:gdLst>
                    <a:gd name="T0" fmla="*/ 0 w 209"/>
                    <a:gd name="T1" fmla="*/ 21 h 54"/>
                    <a:gd name="T2" fmla="*/ 209 w 209"/>
                    <a:gd name="T3" fmla="*/ 0 h 54"/>
                    <a:gd name="T4" fmla="*/ 209 w 209"/>
                    <a:gd name="T5" fmla="*/ 33 h 54"/>
                    <a:gd name="T6" fmla="*/ 0 w 209"/>
                    <a:gd name="T7" fmla="*/ 54 h 54"/>
                    <a:gd name="T8" fmla="*/ 0 w 209"/>
                    <a:gd name="T9" fmla="*/ 21 h 54"/>
                    <a:gd name="T10" fmla="*/ 0 60000 65536"/>
                    <a:gd name="T11" fmla="*/ 0 60000 65536"/>
                    <a:gd name="T12" fmla="*/ 0 60000 65536"/>
                    <a:gd name="T13" fmla="*/ 0 60000 65536"/>
                    <a:gd name="T14" fmla="*/ 0 60000 65536"/>
                    <a:gd name="T15" fmla="*/ 0 w 209"/>
                    <a:gd name="T16" fmla="*/ 0 h 54"/>
                    <a:gd name="T17" fmla="*/ 209 w 209"/>
                    <a:gd name="T18" fmla="*/ 54 h 54"/>
                  </a:gdLst>
                  <a:ahLst/>
                  <a:cxnLst>
                    <a:cxn ang="T10">
                      <a:pos x="T0" y="T1"/>
                    </a:cxn>
                    <a:cxn ang="T11">
                      <a:pos x="T2" y="T3"/>
                    </a:cxn>
                    <a:cxn ang="T12">
                      <a:pos x="T4" y="T5"/>
                    </a:cxn>
                    <a:cxn ang="T13">
                      <a:pos x="T6" y="T7"/>
                    </a:cxn>
                    <a:cxn ang="T14">
                      <a:pos x="T8" y="T9"/>
                    </a:cxn>
                  </a:cxnLst>
                  <a:rect l="T15" t="T16" r="T17" b="T18"/>
                  <a:pathLst>
                    <a:path w="209" h="54">
                      <a:moveTo>
                        <a:pt x="0" y="21"/>
                      </a:moveTo>
                      <a:lnTo>
                        <a:pt x="209" y="0"/>
                      </a:lnTo>
                      <a:lnTo>
                        <a:pt x="209" y="33"/>
                      </a:lnTo>
                      <a:lnTo>
                        <a:pt x="0" y="54"/>
                      </a:lnTo>
                      <a:lnTo>
                        <a:pt x="0" y="21"/>
                      </a:lnTo>
                      <a:close/>
                    </a:path>
                  </a:pathLst>
                </a:custGeom>
                <a:solidFill>
                  <a:srgbClr val="000000"/>
                </a:solidFill>
                <a:ln w="12700">
                  <a:solidFill>
                    <a:srgbClr val="000000"/>
                  </a:solidFill>
                  <a:prstDash val="solid"/>
                  <a:round/>
                  <a:headEnd/>
                  <a:tailEnd/>
                </a:ln>
              </p:spPr>
              <p:txBody>
                <a:bodyPr/>
                <a:lstStyle/>
                <a:p>
                  <a:endParaRPr lang="en-US"/>
                </a:p>
              </p:txBody>
            </p:sp>
            <p:sp>
              <p:nvSpPr>
                <p:cNvPr id="3103" name="Freeform 13"/>
                <p:cNvSpPr>
                  <a:spLocks/>
                </p:cNvSpPr>
                <p:nvPr/>
              </p:nvSpPr>
              <p:spPr bwMode="auto">
                <a:xfrm>
                  <a:off x="3033" y="3748"/>
                  <a:ext cx="209" cy="54"/>
                </a:xfrm>
                <a:custGeom>
                  <a:avLst/>
                  <a:gdLst>
                    <a:gd name="T0" fmla="*/ 0 w 209"/>
                    <a:gd name="T1" fmla="*/ 22 h 54"/>
                    <a:gd name="T2" fmla="*/ 208 w 209"/>
                    <a:gd name="T3" fmla="*/ 0 h 54"/>
                    <a:gd name="T4" fmla="*/ 209 w 209"/>
                    <a:gd name="T5" fmla="*/ 33 h 54"/>
                    <a:gd name="T6" fmla="*/ 0 w 209"/>
                    <a:gd name="T7" fmla="*/ 54 h 54"/>
                    <a:gd name="T8" fmla="*/ 0 w 209"/>
                    <a:gd name="T9" fmla="*/ 22 h 54"/>
                    <a:gd name="T10" fmla="*/ 0 60000 65536"/>
                    <a:gd name="T11" fmla="*/ 0 60000 65536"/>
                    <a:gd name="T12" fmla="*/ 0 60000 65536"/>
                    <a:gd name="T13" fmla="*/ 0 60000 65536"/>
                    <a:gd name="T14" fmla="*/ 0 60000 65536"/>
                    <a:gd name="T15" fmla="*/ 0 w 209"/>
                    <a:gd name="T16" fmla="*/ 0 h 54"/>
                    <a:gd name="T17" fmla="*/ 209 w 209"/>
                    <a:gd name="T18" fmla="*/ 54 h 54"/>
                  </a:gdLst>
                  <a:ahLst/>
                  <a:cxnLst>
                    <a:cxn ang="T10">
                      <a:pos x="T0" y="T1"/>
                    </a:cxn>
                    <a:cxn ang="T11">
                      <a:pos x="T2" y="T3"/>
                    </a:cxn>
                    <a:cxn ang="T12">
                      <a:pos x="T4" y="T5"/>
                    </a:cxn>
                    <a:cxn ang="T13">
                      <a:pos x="T6" y="T7"/>
                    </a:cxn>
                    <a:cxn ang="T14">
                      <a:pos x="T8" y="T9"/>
                    </a:cxn>
                  </a:cxnLst>
                  <a:rect l="T15" t="T16" r="T17" b="T18"/>
                  <a:pathLst>
                    <a:path w="209" h="54">
                      <a:moveTo>
                        <a:pt x="0" y="22"/>
                      </a:moveTo>
                      <a:lnTo>
                        <a:pt x="208" y="0"/>
                      </a:lnTo>
                      <a:lnTo>
                        <a:pt x="209" y="33"/>
                      </a:lnTo>
                      <a:lnTo>
                        <a:pt x="0" y="54"/>
                      </a:lnTo>
                      <a:lnTo>
                        <a:pt x="0" y="22"/>
                      </a:lnTo>
                      <a:close/>
                    </a:path>
                  </a:pathLst>
                </a:custGeom>
                <a:solidFill>
                  <a:srgbClr val="000000"/>
                </a:solidFill>
                <a:ln w="12700">
                  <a:solidFill>
                    <a:srgbClr val="000000"/>
                  </a:solidFill>
                  <a:prstDash val="solid"/>
                  <a:round/>
                  <a:headEnd/>
                  <a:tailEnd/>
                </a:ln>
              </p:spPr>
              <p:txBody>
                <a:bodyPr/>
                <a:lstStyle/>
                <a:p>
                  <a:endParaRPr lang="en-US"/>
                </a:p>
              </p:txBody>
            </p:sp>
          </p:grpSp>
          <p:grpSp>
            <p:nvGrpSpPr>
              <p:cNvPr id="6" name="Group 14"/>
              <p:cNvGrpSpPr>
                <a:grpSpLocks/>
              </p:cNvGrpSpPr>
              <p:nvPr/>
            </p:nvGrpSpPr>
            <p:grpSpPr bwMode="auto">
              <a:xfrm>
                <a:off x="1530" y="3585"/>
                <a:ext cx="322" cy="208"/>
                <a:chOff x="1530" y="3585"/>
                <a:chExt cx="322" cy="208"/>
              </a:xfrm>
            </p:grpSpPr>
            <p:sp>
              <p:nvSpPr>
                <p:cNvPr id="3100" name="Freeform 15"/>
                <p:cNvSpPr>
                  <a:spLocks/>
                </p:cNvSpPr>
                <p:nvPr/>
              </p:nvSpPr>
              <p:spPr bwMode="auto">
                <a:xfrm>
                  <a:off x="1642" y="3585"/>
                  <a:ext cx="210" cy="54"/>
                </a:xfrm>
                <a:custGeom>
                  <a:avLst/>
                  <a:gdLst>
                    <a:gd name="T0" fmla="*/ 210 w 210"/>
                    <a:gd name="T1" fmla="*/ 22 h 54"/>
                    <a:gd name="T2" fmla="*/ 1 w 210"/>
                    <a:gd name="T3" fmla="*/ 0 h 54"/>
                    <a:gd name="T4" fmla="*/ 0 w 210"/>
                    <a:gd name="T5" fmla="*/ 33 h 54"/>
                    <a:gd name="T6" fmla="*/ 210 w 210"/>
                    <a:gd name="T7" fmla="*/ 54 h 54"/>
                    <a:gd name="T8" fmla="*/ 210 w 210"/>
                    <a:gd name="T9" fmla="*/ 22 h 54"/>
                    <a:gd name="T10" fmla="*/ 0 60000 65536"/>
                    <a:gd name="T11" fmla="*/ 0 60000 65536"/>
                    <a:gd name="T12" fmla="*/ 0 60000 65536"/>
                    <a:gd name="T13" fmla="*/ 0 60000 65536"/>
                    <a:gd name="T14" fmla="*/ 0 60000 65536"/>
                    <a:gd name="T15" fmla="*/ 0 w 210"/>
                    <a:gd name="T16" fmla="*/ 0 h 54"/>
                    <a:gd name="T17" fmla="*/ 210 w 210"/>
                    <a:gd name="T18" fmla="*/ 54 h 54"/>
                  </a:gdLst>
                  <a:ahLst/>
                  <a:cxnLst>
                    <a:cxn ang="T10">
                      <a:pos x="T0" y="T1"/>
                    </a:cxn>
                    <a:cxn ang="T11">
                      <a:pos x="T2" y="T3"/>
                    </a:cxn>
                    <a:cxn ang="T12">
                      <a:pos x="T4" y="T5"/>
                    </a:cxn>
                    <a:cxn ang="T13">
                      <a:pos x="T6" y="T7"/>
                    </a:cxn>
                    <a:cxn ang="T14">
                      <a:pos x="T8" y="T9"/>
                    </a:cxn>
                  </a:cxnLst>
                  <a:rect l="T15" t="T16" r="T17" b="T18"/>
                  <a:pathLst>
                    <a:path w="210" h="54">
                      <a:moveTo>
                        <a:pt x="210" y="22"/>
                      </a:moveTo>
                      <a:lnTo>
                        <a:pt x="1" y="0"/>
                      </a:lnTo>
                      <a:lnTo>
                        <a:pt x="0" y="33"/>
                      </a:lnTo>
                      <a:lnTo>
                        <a:pt x="210" y="54"/>
                      </a:lnTo>
                      <a:lnTo>
                        <a:pt x="210" y="22"/>
                      </a:lnTo>
                      <a:close/>
                    </a:path>
                  </a:pathLst>
                </a:custGeom>
                <a:solidFill>
                  <a:srgbClr val="000000"/>
                </a:solidFill>
                <a:ln w="12700">
                  <a:solidFill>
                    <a:srgbClr val="000000"/>
                  </a:solidFill>
                  <a:prstDash val="solid"/>
                  <a:round/>
                  <a:headEnd/>
                  <a:tailEnd/>
                </a:ln>
              </p:spPr>
              <p:txBody>
                <a:bodyPr/>
                <a:lstStyle/>
                <a:p>
                  <a:endParaRPr lang="en-US"/>
                </a:p>
              </p:txBody>
            </p:sp>
            <p:sp>
              <p:nvSpPr>
                <p:cNvPr id="3101" name="Freeform 16"/>
                <p:cNvSpPr>
                  <a:spLocks/>
                </p:cNvSpPr>
                <p:nvPr/>
              </p:nvSpPr>
              <p:spPr bwMode="auto">
                <a:xfrm>
                  <a:off x="1530" y="3738"/>
                  <a:ext cx="209" cy="55"/>
                </a:xfrm>
                <a:custGeom>
                  <a:avLst/>
                  <a:gdLst>
                    <a:gd name="T0" fmla="*/ 209 w 209"/>
                    <a:gd name="T1" fmla="*/ 22 h 55"/>
                    <a:gd name="T2" fmla="*/ 0 w 209"/>
                    <a:gd name="T3" fmla="*/ 0 h 55"/>
                    <a:gd name="T4" fmla="*/ 0 w 209"/>
                    <a:gd name="T5" fmla="*/ 33 h 55"/>
                    <a:gd name="T6" fmla="*/ 209 w 209"/>
                    <a:gd name="T7" fmla="*/ 55 h 55"/>
                    <a:gd name="T8" fmla="*/ 209 w 209"/>
                    <a:gd name="T9" fmla="*/ 22 h 55"/>
                    <a:gd name="T10" fmla="*/ 0 60000 65536"/>
                    <a:gd name="T11" fmla="*/ 0 60000 65536"/>
                    <a:gd name="T12" fmla="*/ 0 60000 65536"/>
                    <a:gd name="T13" fmla="*/ 0 60000 65536"/>
                    <a:gd name="T14" fmla="*/ 0 60000 65536"/>
                    <a:gd name="T15" fmla="*/ 0 w 209"/>
                    <a:gd name="T16" fmla="*/ 0 h 55"/>
                    <a:gd name="T17" fmla="*/ 209 w 209"/>
                    <a:gd name="T18" fmla="*/ 55 h 55"/>
                  </a:gdLst>
                  <a:ahLst/>
                  <a:cxnLst>
                    <a:cxn ang="T10">
                      <a:pos x="T0" y="T1"/>
                    </a:cxn>
                    <a:cxn ang="T11">
                      <a:pos x="T2" y="T3"/>
                    </a:cxn>
                    <a:cxn ang="T12">
                      <a:pos x="T4" y="T5"/>
                    </a:cxn>
                    <a:cxn ang="T13">
                      <a:pos x="T6" y="T7"/>
                    </a:cxn>
                    <a:cxn ang="T14">
                      <a:pos x="T8" y="T9"/>
                    </a:cxn>
                  </a:cxnLst>
                  <a:rect l="T15" t="T16" r="T17" b="T18"/>
                  <a:pathLst>
                    <a:path w="209" h="55">
                      <a:moveTo>
                        <a:pt x="209" y="22"/>
                      </a:moveTo>
                      <a:lnTo>
                        <a:pt x="0" y="0"/>
                      </a:lnTo>
                      <a:lnTo>
                        <a:pt x="0" y="33"/>
                      </a:lnTo>
                      <a:lnTo>
                        <a:pt x="209" y="55"/>
                      </a:lnTo>
                      <a:lnTo>
                        <a:pt x="209" y="22"/>
                      </a:lnTo>
                      <a:close/>
                    </a:path>
                  </a:pathLst>
                </a:custGeom>
                <a:solidFill>
                  <a:srgbClr val="000000"/>
                </a:solidFill>
                <a:ln w="12700">
                  <a:solidFill>
                    <a:srgbClr val="000000"/>
                  </a:solidFill>
                  <a:prstDash val="solid"/>
                  <a:round/>
                  <a:headEnd/>
                  <a:tailEnd/>
                </a:ln>
              </p:spPr>
              <p:txBody>
                <a:bodyPr/>
                <a:lstStyle/>
                <a:p>
                  <a:endParaRPr lang="en-US"/>
                </a:p>
              </p:txBody>
            </p:sp>
          </p:grpSp>
          <p:grpSp>
            <p:nvGrpSpPr>
              <p:cNvPr id="7" name="Group 17"/>
              <p:cNvGrpSpPr>
                <a:grpSpLocks/>
              </p:cNvGrpSpPr>
              <p:nvPr/>
            </p:nvGrpSpPr>
            <p:grpSpPr bwMode="auto">
              <a:xfrm>
                <a:off x="2006" y="2313"/>
                <a:ext cx="495" cy="850"/>
                <a:chOff x="2006" y="2313"/>
                <a:chExt cx="495" cy="850"/>
              </a:xfrm>
            </p:grpSpPr>
            <p:sp>
              <p:nvSpPr>
                <p:cNvPr id="3098" name="Freeform 18"/>
                <p:cNvSpPr>
                  <a:spLocks/>
                </p:cNvSpPr>
                <p:nvPr/>
              </p:nvSpPr>
              <p:spPr bwMode="auto">
                <a:xfrm>
                  <a:off x="2243" y="2313"/>
                  <a:ext cx="258" cy="528"/>
                </a:xfrm>
                <a:custGeom>
                  <a:avLst/>
                  <a:gdLst>
                    <a:gd name="T0" fmla="*/ 125 w 258"/>
                    <a:gd name="T1" fmla="*/ 528 h 528"/>
                    <a:gd name="T2" fmla="*/ 125 w 258"/>
                    <a:gd name="T3" fmla="*/ 335 h 528"/>
                    <a:gd name="T4" fmla="*/ 0 w 258"/>
                    <a:gd name="T5" fmla="*/ 335 h 528"/>
                    <a:gd name="T6" fmla="*/ 0 w 258"/>
                    <a:gd name="T7" fmla="*/ 314 h 528"/>
                    <a:gd name="T8" fmla="*/ 125 w 258"/>
                    <a:gd name="T9" fmla="*/ 314 h 528"/>
                    <a:gd name="T10" fmla="*/ 125 w 258"/>
                    <a:gd name="T11" fmla="*/ 91 h 528"/>
                    <a:gd name="T12" fmla="*/ 27 w 258"/>
                    <a:gd name="T13" fmla="*/ 91 h 528"/>
                    <a:gd name="T14" fmla="*/ 27 w 258"/>
                    <a:gd name="T15" fmla="*/ 76 h 528"/>
                    <a:gd name="T16" fmla="*/ 125 w 258"/>
                    <a:gd name="T17" fmla="*/ 76 h 528"/>
                    <a:gd name="T18" fmla="*/ 125 w 258"/>
                    <a:gd name="T19" fmla="*/ 0 h 528"/>
                    <a:gd name="T20" fmla="*/ 143 w 258"/>
                    <a:gd name="T21" fmla="*/ 0 h 528"/>
                    <a:gd name="T22" fmla="*/ 143 w 258"/>
                    <a:gd name="T23" fmla="*/ 76 h 528"/>
                    <a:gd name="T24" fmla="*/ 235 w 258"/>
                    <a:gd name="T25" fmla="*/ 76 h 528"/>
                    <a:gd name="T26" fmla="*/ 235 w 258"/>
                    <a:gd name="T27" fmla="*/ 91 h 528"/>
                    <a:gd name="T28" fmla="*/ 143 w 258"/>
                    <a:gd name="T29" fmla="*/ 91 h 528"/>
                    <a:gd name="T30" fmla="*/ 143 w 258"/>
                    <a:gd name="T31" fmla="*/ 314 h 528"/>
                    <a:gd name="T32" fmla="*/ 258 w 258"/>
                    <a:gd name="T33" fmla="*/ 314 h 528"/>
                    <a:gd name="T34" fmla="*/ 258 w 258"/>
                    <a:gd name="T35" fmla="*/ 335 h 528"/>
                    <a:gd name="T36" fmla="*/ 143 w 258"/>
                    <a:gd name="T37" fmla="*/ 335 h 528"/>
                    <a:gd name="T38" fmla="*/ 144 w 258"/>
                    <a:gd name="T39" fmla="*/ 528 h 528"/>
                    <a:gd name="T40" fmla="*/ 125 w 258"/>
                    <a:gd name="T41" fmla="*/ 528 h 5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8"/>
                    <a:gd name="T64" fmla="*/ 0 h 528"/>
                    <a:gd name="T65" fmla="*/ 258 w 258"/>
                    <a:gd name="T66" fmla="*/ 528 h 5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8" h="528">
                      <a:moveTo>
                        <a:pt x="125" y="528"/>
                      </a:moveTo>
                      <a:lnTo>
                        <a:pt x="125" y="335"/>
                      </a:lnTo>
                      <a:lnTo>
                        <a:pt x="0" y="335"/>
                      </a:lnTo>
                      <a:lnTo>
                        <a:pt x="0" y="314"/>
                      </a:lnTo>
                      <a:lnTo>
                        <a:pt x="125" y="314"/>
                      </a:lnTo>
                      <a:lnTo>
                        <a:pt x="125" y="91"/>
                      </a:lnTo>
                      <a:lnTo>
                        <a:pt x="27" y="91"/>
                      </a:lnTo>
                      <a:lnTo>
                        <a:pt x="27" y="76"/>
                      </a:lnTo>
                      <a:lnTo>
                        <a:pt x="125" y="76"/>
                      </a:lnTo>
                      <a:lnTo>
                        <a:pt x="125" y="0"/>
                      </a:lnTo>
                      <a:lnTo>
                        <a:pt x="143" y="0"/>
                      </a:lnTo>
                      <a:lnTo>
                        <a:pt x="143" y="76"/>
                      </a:lnTo>
                      <a:lnTo>
                        <a:pt x="235" y="76"/>
                      </a:lnTo>
                      <a:lnTo>
                        <a:pt x="235" y="91"/>
                      </a:lnTo>
                      <a:lnTo>
                        <a:pt x="143" y="91"/>
                      </a:lnTo>
                      <a:lnTo>
                        <a:pt x="143" y="314"/>
                      </a:lnTo>
                      <a:lnTo>
                        <a:pt x="258" y="314"/>
                      </a:lnTo>
                      <a:lnTo>
                        <a:pt x="258" y="335"/>
                      </a:lnTo>
                      <a:lnTo>
                        <a:pt x="143" y="335"/>
                      </a:lnTo>
                      <a:lnTo>
                        <a:pt x="144" y="528"/>
                      </a:lnTo>
                      <a:lnTo>
                        <a:pt x="125" y="528"/>
                      </a:lnTo>
                      <a:close/>
                    </a:path>
                  </a:pathLst>
                </a:custGeom>
                <a:solidFill>
                  <a:srgbClr val="000000"/>
                </a:solidFill>
                <a:ln w="12700">
                  <a:solidFill>
                    <a:srgbClr val="000000"/>
                  </a:solidFill>
                  <a:prstDash val="solid"/>
                  <a:round/>
                  <a:headEnd/>
                  <a:tailEnd/>
                </a:ln>
              </p:spPr>
              <p:txBody>
                <a:bodyPr/>
                <a:lstStyle/>
                <a:p>
                  <a:endParaRPr lang="en-US"/>
                </a:p>
              </p:txBody>
            </p:sp>
            <p:sp>
              <p:nvSpPr>
                <p:cNvPr id="3099" name="Freeform 19"/>
                <p:cNvSpPr>
                  <a:spLocks/>
                </p:cNvSpPr>
                <p:nvPr/>
              </p:nvSpPr>
              <p:spPr bwMode="auto">
                <a:xfrm>
                  <a:off x="2006" y="2659"/>
                  <a:ext cx="239" cy="504"/>
                </a:xfrm>
                <a:custGeom>
                  <a:avLst/>
                  <a:gdLst>
                    <a:gd name="T0" fmla="*/ 116 w 239"/>
                    <a:gd name="T1" fmla="*/ 502 h 504"/>
                    <a:gd name="T2" fmla="*/ 116 w 239"/>
                    <a:gd name="T3" fmla="*/ 319 h 504"/>
                    <a:gd name="T4" fmla="*/ 0 w 239"/>
                    <a:gd name="T5" fmla="*/ 319 h 504"/>
                    <a:gd name="T6" fmla="*/ 0 w 239"/>
                    <a:gd name="T7" fmla="*/ 300 h 504"/>
                    <a:gd name="T8" fmla="*/ 116 w 239"/>
                    <a:gd name="T9" fmla="*/ 300 h 504"/>
                    <a:gd name="T10" fmla="*/ 116 w 239"/>
                    <a:gd name="T11" fmla="*/ 87 h 504"/>
                    <a:gd name="T12" fmla="*/ 26 w 239"/>
                    <a:gd name="T13" fmla="*/ 87 h 504"/>
                    <a:gd name="T14" fmla="*/ 26 w 239"/>
                    <a:gd name="T15" fmla="*/ 73 h 504"/>
                    <a:gd name="T16" fmla="*/ 116 w 239"/>
                    <a:gd name="T17" fmla="*/ 73 h 504"/>
                    <a:gd name="T18" fmla="*/ 116 w 239"/>
                    <a:gd name="T19" fmla="*/ 0 h 504"/>
                    <a:gd name="T20" fmla="*/ 133 w 239"/>
                    <a:gd name="T21" fmla="*/ 0 h 504"/>
                    <a:gd name="T22" fmla="*/ 133 w 239"/>
                    <a:gd name="T23" fmla="*/ 73 h 504"/>
                    <a:gd name="T24" fmla="*/ 217 w 239"/>
                    <a:gd name="T25" fmla="*/ 73 h 504"/>
                    <a:gd name="T26" fmla="*/ 217 w 239"/>
                    <a:gd name="T27" fmla="*/ 87 h 504"/>
                    <a:gd name="T28" fmla="*/ 133 w 239"/>
                    <a:gd name="T29" fmla="*/ 87 h 504"/>
                    <a:gd name="T30" fmla="*/ 133 w 239"/>
                    <a:gd name="T31" fmla="*/ 300 h 504"/>
                    <a:gd name="T32" fmla="*/ 239 w 239"/>
                    <a:gd name="T33" fmla="*/ 300 h 504"/>
                    <a:gd name="T34" fmla="*/ 239 w 239"/>
                    <a:gd name="T35" fmla="*/ 319 h 504"/>
                    <a:gd name="T36" fmla="*/ 135 w 239"/>
                    <a:gd name="T37" fmla="*/ 319 h 504"/>
                    <a:gd name="T38" fmla="*/ 135 w 239"/>
                    <a:gd name="T39" fmla="*/ 504 h 504"/>
                    <a:gd name="T40" fmla="*/ 116 w 239"/>
                    <a:gd name="T41" fmla="*/ 502 h 5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504"/>
                    <a:gd name="T65" fmla="*/ 239 w 239"/>
                    <a:gd name="T66" fmla="*/ 504 h 5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504">
                      <a:moveTo>
                        <a:pt x="116" y="502"/>
                      </a:moveTo>
                      <a:lnTo>
                        <a:pt x="116" y="319"/>
                      </a:lnTo>
                      <a:lnTo>
                        <a:pt x="0" y="319"/>
                      </a:lnTo>
                      <a:lnTo>
                        <a:pt x="0" y="300"/>
                      </a:lnTo>
                      <a:lnTo>
                        <a:pt x="116" y="300"/>
                      </a:lnTo>
                      <a:lnTo>
                        <a:pt x="116" y="87"/>
                      </a:lnTo>
                      <a:lnTo>
                        <a:pt x="26" y="87"/>
                      </a:lnTo>
                      <a:lnTo>
                        <a:pt x="26" y="73"/>
                      </a:lnTo>
                      <a:lnTo>
                        <a:pt x="116" y="73"/>
                      </a:lnTo>
                      <a:lnTo>
                        <a:pt x="116" y="0"/>
                      </a:lnTo>
                      <a:lnTo>
                        <a:pt x="133" y="0"/>
                      </a:lnTo>
                      <a:lnTo>
                        <a:pt x="133" y="73"/>
                      </a:lnTo>
                      <a:lnTo>
                        <a:pt x="217" y="73"/>
                      </a:lnTo>
                      <a:lnTo>
                        <a:pt x="217" y="87"/>
                      </a:lnTo>
                      <a:lnTo>
                        <a:pt x="133" y="87"/>
                      </a:lnTo>
                      <a:lnTo>
                        <a:pt x="133" y="300"/>
                      </a:lnTo>
                      <a:lnTo>
                        <a:pt x="239" y="300"/>
                      </a:lnTo>
                      <a:lnTo>
                        <a:pt x="239" y="319"/>
                      </a:lnTo>
                      <a:lnTo>
                        <a:pt x="135" y="319"/>
                      </a:lnTo>
                      <a:lnTo>
                        <a:pt x="135" y="504"/>
                      </a:lnTo>
                      <a:lnTo>
                        <a:pt x="116" y="502"/>
                      </a:lnTo>
                      <a:close/>
                    </a:path>
                  </a:pathLst>
                </a:custGeom>
                <a:solidFill>
                  <a:srgbClr val="000000"/>
                </a:solidFill>
                <a:ln w="12700">
                  <a:solidFill>
                    <a:srgbClr val="000000"/>
                  </a:solidFill>
                  <a:prstDash val="solid"/>
                  <a:round/>
                  <a:headEnd/>
                  <a:tailEnd/>
                </a:ln>
              </p:spPr>
              <p:txBody>
                <a:bodyPr/>
                <a:lstStyle/>
                <a:p>
                  <a:endParaRPr lang="en-US"/>
                </a:p>
              </p:txBody>
            </p:sp>
          </p:grpSp>
        </p:grpSp>
        <p:grpSp>
          <p:nvGrpSpPr>
            <p:cNvPr id="8" name="Group 20"/>
            <p:cNvGrpSpPr>
              <a:grpSpLocks/>
            </p:cNvGrpSpPr>
            <p:nvPr/>
          </p:nvGrpSpPr>
          <p:grpSpPr bwMode="auto">
            <a:xfrm>
              <a:off x="1551" y="3208"/>
              <a:ext cx="2928" cy="409"/>
              <a:chOff x="1248" y="3288"/>
              <a:chExt cx="2928" cy="409"/>
            </a:xfrm>
          </p:grpSpPr>
          <p:sp>
            <p:nvSpPr>
              <p:cNvPr id="3091" name="Arc 21"/>
              <p:cNvSpPr>
                <a:spLocks/>
              </p:cNvSpPr>
              <p:nvPr/>
            </p:nvSpPr>
            <p:spPr bwMode="auto">
              <a:xfrm>
                <a:off x="2736" y="3288"/>
                <a:ext cx="1440" cy="409"/>
              </a:xfrm>
              <a:custGeom>
                <a:avLst/>
                <a:gdLst>
                  <a:gd name="T0" fmla="*/ 0 w 21600"/>
                  <a:gd name="T1" fmla="*/ 0 h 21600"/>
                  <a:gd name="T2" fmla="*/ 1440 w 21600"/>
                  <a:gd name="T3" fmla="*/ 409 h 21600"/>
                  <a:gd name="T4" fmla="*/ 0 w 21600"/>
                  <a:gd name="T5" fmla="*/ 4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FFCC00"/>
                </a:solidFill>
                <a:prstDash val="dash"/>
                <a:round/>
                <a:headEnd type="none" w="sm" len="sm"/>
                <a:tailEnd type="none" w="sm" len="sm"/>
              </a:ln>
            </p:spPr>
            <p:txBody>
              <a:bodyPr wrap="none" anchor="ctr"/>
              <a:lstStyle/>
              <a:p>
                <a:endParaRPr lang="en-US"/>
              </a:p>
            </p:txBody>
          </p:sp>
          <p:sp>
            <p:nvSpPr>
              <p:cNvPr id="3092" name="Arc 22"/>
              <p:cNvSpPr>
                <a:spLocks/>
              </p:cNvSpPr>
              <p:nvPr/>
            </p:nvSpPr>
            <p:spPr bwMode="auto">
              <a:xfrm rot="10800000">
                <a:off x="1248" y="3294"/>
                <a:ext cx="1496" cy="403"/>
              </a:xfrm>
              <a:custGeom>
                <a:avLst/>
                <a:gdLst>
                  <a:gd name="T0" fmla="*/ 1496 w 21600"/>
                  <a:gd name="T1" fmla="*/ 0 h 21654"/>
                  <a:gd name="T2" fmla="*/ 0 w 21600"/>
                  <a:gd name="T3" fmla="*/ 403 h 21654"/>
                  <a:gd name="T4" fmla="*/ 0 w 21600"/>
                  <a:gd name="T5" fmla="*/ 1 h 21654"/>
                  <a:gd name="T6" fmla="*/ 0 60000 65536"/>
                  <a:gd name="T7" fmla="*/ 0 60000 65536"/>
                  <a:gd name="T8" fmla="*/ 0 60000 65536"/>
                  <a:gd name="T9" fmla="*/ 0 w 21600"/>
                  <a:gd name="T10" fmla="*/ 0 h 21654"/>
                  <a:gd name="T11" fmla="*/ 21600 w 21600"/>
                  <a:gd name="T12" fmla="*/ 21654 h 21654"/>
                </a:gdLst>
                <a:ahLst/>
                <a:cxnLst>
                  <a:cxn ang="T6">
                    <a:pos x="T0" y="T1"/>
                  </a:cxn>
                  <a:cxn ang="T7">
                    <a:pos x="T2" y="T3"/>
                  </a:cxn>
                  <a:cxn ang="T8">
                    <a:pos x="T4" y="T5"/>
                  </a:cxn>
                </a:cxnLst>
                <a:rect l="T9" t="T10" r="T11" b="T12"/>
                <a:pathLst>
                  <a:path w="21600" h="21654" fill="none" extrusionOk="0">
                    <a:moveTo>
                      <a:pt x="21599" y="0"/>
                    </a:moveTo>
                    <a:cubicBezTo>
                      <a:pt x="21599" y="18"/>
                      <a:pt x="21600" y="36"/>
                      <a:pt x="21600" y="54"/>
                    </a:cubicBezTo>
                    <a:cubicBezTo>
                      <a:pt x="21600" y="11983"/>
                      <a:pt x="11929" y="21653"/>
                      <a:pt x="0" y="21654"/>
                    </a:cubicBezTo>
                  </a:path>
                  <a:path w="21600" h="21654" stroke="0" extrusionOk="0">
                    <a:moveTo>
                      <a:pt x="21599" y="0"/>
                    </a:moveTo>
                    <a:cubicBezTo>
                      <a:pt x="21599" y="18"/>
                      <a:pt x="21600" y="36"/>
                      <a:pt x="21600" y="54"/>
                    </a:cubicBezTo>
                    <a:cubicBezTo>
                      <a:pt x="21600" y="11983"/>
                      <a:pt x="11929" y="21653"/>
                      <a:pt x="0" y="21654"/>
                    </a:cubicBezTo>
                    <a:lnTo>
                      <a:pt x="0" y="54"/>
                    </a:lnTo>
                    <a:close/>
                  </a:path>
                </a:pathLst>
              </a:custGeom>
              <a:noFill/>
              <a:ln w="38100" cap="rnd">
                <a:solidFill>
                  <a:srgbClr val="FFCC00"/>
                </a:solidFill>
                <a:prstDash val="dash"/>
                <a:round/>
                <a:headEnd type="none" w="sm" len="sm"/>
                <a:tailEnd type="none" w="sm" len="sm"/>
              </a:ln>
            </p:spPr>
            <p:txBody>
              <a:bodyPr wrap="none" anchor="ctr"/>
              <a:lstStyle/>
              <a:p>
                <a:endParaRPr lang="en-US"/>
              </a:p>
            </p:txBody>
          </p:sp>
        </p:grpSp>
        <p:grpSp>
          <p:nvGrpSpPr>
            <p:cNvPr id="9" name="Group 23"/>
            <p:cNvGrpSpPr>
              <a:grpSpLocks/>
            </p:cNvGrpSpPr>
            <p:nvPr/>
          </p:nvGrpSpPr>
          <p:grpSpPr bwMode="auto">
            <a:xfrm>
              <a:off x="1864" y="2777"/>
              <a:ext cx="1456" cy="887"/>
              <a:chOff x="1244" y="2797"/>
              <a:chExt cx="1265" cy="887"/>
            </a:xfrm>
          </p:grpSpPr>
          <p:sp>
            <p:nvSpPr>
              <p:cNvPr id="3089" name="Arc 24"/>
              <p:cNvSpPr>
                <a:spLocks/>
              </p:cNvSpPr>
              <p:nvPr/>
            </p:nvSpPr>
            <p:spPr bwMode="auto">
              <a:xfrm>
                <a:off x="1886" y="2797"/>
                <a:ext cx="623" cy="887"/>
              </a:xfrm>
              <a:custGeom>
                <a:avLst/>
                <a:gdLst>
                  <a:gd name="T0" fmla="*/ 0 w 21635"/>
                  <a:gd name="T1" fmla="*/ 0 h 21600"/>
                  <a:gd name="T2" fmla="*/ 623 w 21635"/>
                  <a:gd name="T3" fmla="*/ 887 h 21600"/>
                  <a:gd name="T4" fmla="*/ 1 w 21635"/>
                  <a:gd name="T5" fmla="*/ 887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0"/>
                    </a:cubicBezTo>
                    <a:cubicBezTo>
                      <a:pt x="11964" y="0"/>
                      <a:pt x="21635" y="9670"/>
                      <a:pt x="21635" y="21600"/>
                    </a:cubicBezTo>
                  </a:path>
                  <a:path w="21635" h="21600" stroke="0" extrusionOk="0">
                    <a:moveTo>
                      <a:pt x="0" y="0"/>
                    </a:moveTo>
                    <a:cubicBezTo>
                      <a:pt x="11" y="0"/>
                      <a:pt x="23" y="-1"/>
                      <a:pt x="35" y="0"/>
                    </a:cubicBezTo>
                    <a:cubicBezTo>
                      <a:pt x="11964" y="0"/>
                      <a:pt x="21635" y="9670"/>
                      <a:pt x="21635" y="21600"/>
                    </a:cubicBezTo>
                    <a:lnTo>
                      <a:pt x="35" y="21600"/>
                    </a:lnTo>
                    <a:close/>
                  </a:path>
                </a:pathLst>
              </a:custGeom>
              <a:noFill/>
              <a:ln w="38100" cap="rnd">
                <a:solidFill>
                  <a:schemeClr val="accent1"/>
                </a:solidFill>
                <a:prstDash val="dash"/>
                <a:round/>
                <a:headEnd type="none" w="sm" len="sm"/>
                <a:tailEnd type="none" w="sm" len="sm"/>
              </a:ln>
            </p:spPr>
            <p:txBody>
              <a:bodyPr wrap="none" anchor="ctr"/>
              <a:lstStyle/>
              <a:p>
                <a:endParaRPr lang="en-US"/>
              </a:p>
            </p:txBody>
          </p:sp>
          <p:sp>
            <p:nvSpPr>
              <p:cNvPr id="3090" name="Arc 25"/>
              <p:cNvSpPr>
                <a:spLocks/>
              </p:cNvSpPr>
              <p:nvPr/>
            </p:nvSpPr>
            <p:spPr bwMode="auto">
              <a:xfrm rot="10800000">
                <a:off x="1244" y="2812"/>
                <a:ext cx="646" cy="871"/>
              </a:xfrm>
              <a:custGeom>
                <a:avLst/>
                <a:gdLst>
                  <a:gd name="T0" fmla="*/ 646 w 21600"/>
                  <a:gd name="T1" fmla="*/ 0 h 21600"/>
                  <a:gd name="T2" fmla="*/ 0 w 21600"/>
                  <a:gd name="T3" fmla="*/ 87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chemeClr val="accent1"/>
                </a:solidFill>
                <a:prstDash val="dash"/>
                <a:round/>
                <a:headEnd type="none" w="sm" len="sm"/>
                <a:tailEnd type="none" w="sm" len="sm"/>
              </a:ln>
            </p:spPr>
            <p:txBody>
              <a:bodyPr wrap="none" anchor="ctr"/>
              <a:lstStyle/>
              <a:p>
                <a:endParaRPr lang="en-US"/>
              </a:p>
            </p:txBody>
          </p:sp>
        </p:grpSp>
        <p:graphicFrame>
          <p:nvGraphicFramePr>
            <p:cNvPr id="3074" name="Object 26"/>
            <p:cNvGraphicFramePr>
              <a:graphicFrameLocks noChangeAspect="1"/>
            </p:cNvGraphicFramePr>
            <p:nvPr/>
          </p:nvGraphicFramePr>
          <p:xfrm>
            <a:off x="1833" y="3853"/>
            <a:ext cx="1580" cy="187"/>
          </p:xfrm>
          <a:graphic>
            <a:graphicData uri="http://schemas.openxmlformats.org/presentationml/2006/ole">
              <p:oleObj spid="_x0000_s34818" name="Clip" r:id="rId4" imgW="2508480" imgH="298080" progId="">
                <p:embed/>
              </p:oleObj>
            </a:graphicData>
          </a:graphic>
        </p:graphicFrame>
        <p:graphicFrame>
          <p:nvGraphicFramePr>
            <p:cNvPr id="3075" name="Object 27"/>
            <p:cNvGraphicFramePr>
              <a:graphicFrameLocks noChangeAspect="1"/>
            </p:cNvGraphicFramePr>
            <p:nvPr/>
          </p:nvGraphicFramePr>
          <p:xfrm>
            <a:off x="0" y="3850"/>
            <a:ext cx="498" cy="188"/>
          </p:xfrm>
          <a:graphic>
            <a:graphicData uri="http://schemas.openxmlformats.org/presentationml/2006/ole">
              <p:oleObj spid="_x0000_s34819" name="Clip" r:id="rId5" imgW="2508480" imgH="298080" progId="">
                <p:embed/>
              </p:oleObj>
            </a:graphicData>
          </a:graphic>
        </p:graphicFrame>
        <p:graphicFrame>
          <p:nvGraphicFramePr>
            <p:cNvPr id="3076" name="Object 28"/>
            <p:cNvGraphicFramePr>
              <a:graphicFrameLocks noChangeAspect="1"/>
            </p:cNvGraphicFramePr>
            <p:nvPr/>
          </p:nvGraphicFramePr>
          <p:xfrm>
            <a:off x="3347" y="3856"/>
            <a:ext cx="1580" cy="187"/>
          </p:xfrm>
          <a:graphic>
            <a:graphicData uri="http://schemas.openxmlformats.org/presentationml/2006/ole">
              <p:oleObj spid="_x0000_s34820" name="Clip" r:id="rId6" imgW="2508480" imgH="298080" progId="">
                <p:embed/>
              </p:oleObj>
            </a:graphicData>
          </a:graphic>
        </p:graphicFrame>
        <p:graphicFrame>
          <p:nvGraphicFramePr>
            <p:cNvPr id="3077" name="Object 29"/>
            <p:cNvGraphicFramePr>
              <a:graphicFrameLocks noChangeAspect="1"/>
            </p:cNvGraphicFramePr>
            <p:nvPr/>
          </p:nvGraphicFramePr>
          <p:xfrm>
            <a:off x="4215" y="3662"/>
            <a:ext cx="802" cy="540"/>
          </p:xfrm>
          <a:graphic>
            <a:graphicData uri="http://schemas.openxmlformats.org/presentationml/2006/ole">
              <p:oleObj spid="_x0000_s34821" name="Clip" r:id="rId7" imgW="4591440" imgH="3090240" progId="">
                <p:embed/>
              </p:oleObj>
            </a:graphicData>
          </a:graphic>
        </p:graphicFrame>
        <p:graphicFrame>
          <p:nvGraphicFramePr>
            <p:cNvPr id="3078" name="Object 30"/>
            <p:cNvGraphicFramePr>
              <a:graphicFrameLocks noChangeAspect="1"/>
            </p:cNvGraphicFramePr>
            <p:nvPr/>
          </p:nvGraphicFramePr>
          <p:xfrm>
            <a:off x="3071" y="3701"/>
            <a:ext cx="802" cy="540"/>
          </p:xfrm>
          <a:graphic>
            <a:graphicData uri="http://schemas.openxmlformats.org/presentationml/2006/ole">
              <p:oleObj spid="_x0000_s34822" name="Clip" r:id="rId8" imgW="4591440" imgH="3090240" progId="">
                <p:embed/>
              </p:oleObj>
            </a:graphicData>
          </a:graphic>
        </p:graphicFrame>
        <p:sp>
          <p:nvSpPr>
            <p:cNvPr id="3087" name="Rectangle 31"/>
            <p:cNvSpPr>
              <a:spLocks noChangeArrowheads="1"/>
            </p:cNvSpPr>
            <p:nvPr/>
          </p:nvSpPr>
          <p:spPr bwMode="auto">
            <a:xfrm>
              <a:off x="2899" y="4032"/>
              <a:ext cx="243" cy="341"/>
            </a:xfrm>
            <a:prstGeom prst="rect">
              <a:avLst/>
            </a:prstGeom>
            <a:solidFill>
              <a:schemeClr val="tx1"/>
            </a:solidFill>
            <a:ln w="9525">
              <a:noFill/>
              <a:miter lim="800000"/>
              <a:headEnd/>
              <a:tailEnd/>
            </a:ln>
          </p:spPr>
          <p:txBody>
            <a:bodyPr lIns="92075" tIns="46038" rIns="92075" bIns="46038">
              <a:spAutoFit/>
            </a:bodyPr>
            <a:lstStyle/>
            <a:p>
              <a:pPr>
                <a:spcBef>
                  <a:spcPct val="50000"/>
                </a:spcBef>
              </a:pPr>
              <a:r>
                <a:rPr lang="en-US" b="1">
                  <a:solidFill>
                    <a:schemeClr val="bg2"/>
                  </a:solidFill>
                  <a:latin typeface="Arial" charset="0"/>
                </a:rPr>
                <a:t>1</a:t>
              </a:r>
              <a:endParaRPr lang="en-US"/>
            </a:p>
          </p:txBody>
        </p:sp>
        <p:sp>
          <p:nvSpPr>
            <p:cNvPr id="3088" name="Rectangle 32"/>
            <p:cNvSpPr>
              <a:spLocks noChangeArrowheads="1"/>
            </p:cNvSpPr>
            <p:nvPr/>
          </p:nvSpPr>
          <p:spPr bwMode="auto">
            <a:xfrm>
              <a:off x="3984" y="4032"/>
              <a:ext cx="265" cy="341"/>
            </a:xfrm>
            <a:prstGeom prst="rect">
              <a:avLst/>
            </a:prstGeom>
            <a:solidFill>
              <a:schemeClr val="tx1"/>
            </a:solidFill>
            <a:ln w="9525">
              <a:noFill/>
              <a:miter lim="800000"/>
              <a:headEnd/>
              <a:tailEnd/>
            </a:ln>
          </p:spPr>
          <p:txBody>
            <a:bodyPr lIns="92075" tIns="46038" rIns="92075" bIns="46038">
              <a:spAutoFit/>
            </a:bodyPr>
            <a:lstStyle/>
            <a:p>
              <a:pPr>
                <a:spcBef>
                  <a:spcPct val="50000"/>
                </a:spcBef>
              </a:pPr>
              <a:r>
                <a:rPr lang="en-US" b="1">
                  <a:solidFill>
                    <a:schemeClr val="bg2"/>
                  </a:solidFill>
                  <a:latin typeface="Arial" charset="0"/>
                </a:rPr>
                <a:t>2</a:t>
              </a:r>
              <a:endParaRPr lang="en-US"/>
            </a:p>
          </p:txBody>
        </p:sp>
      </p:grpSp>
      <p:sp>
        <p:nvSpPr>
          <p:cNvPr id="3082" name="Text Box 33"/>
          <p:cNvSpPr txBox="1">
            <a:spLocks noChangeArrowheads="1"/>
          </p:cNvSpPr>
          <p:nvPr/>
        </p:nvSpPr>
        <p:spPr bwMode="auto">
          <a:xfrm>
            <a:off x="4929188" y="5822950"/>
            <a:ext cx="3756025" cy="457200"/>
          </a:xfrm>
          <a:prstGeom prst="rect">
            <a:avLst/>
          </a:prstGeom>
          <a:solidFill>
            <a:schemeClr val="tx1"/>
          </a:solidFill>
          <a:ln w="12699">
            <a:noFill/>
            <a:miter lim="800000"/>
            <a:headEnd type="none" w="sm" len="sm"/>
            <a:tailEnd type="none" w="sm" len="sm"/>
          </a:ln>
        </p:spPr>
        <p:txBody>
          <a:bodyPr wrap="none">
            <a:spAutoFit/>
          </a:bodyPr>
          <a:lstStyle/>
          <a:p>
            <a:r>
              <a:rPr lang="en-US" b="1">
                <a:solidFill>
                  <a:schemeClr val="bg2"/>
                </a:solidFill>
                <a:latin typeface="Arial" charset="0"/>
              </a:rPr>
              <a:t>3)  both at the same time</a:t>
            </a:r>
            <a:endParaRPr lang="en-US">
              <a:solidFill>
                <a:schemeClr val="bg2"/>
              </a:solidFill>
              <a:latin typeface="Arial" charset="0"/>
            </a:endParaRPr>
          </a:p>
        </p:txBody>
      </p:sp>
      <p:sp>
        <p:nvSpPr>
          <p:cNvPr id="462882" name="Rectangle 34"/>
          <p:cNvSpPr>
            <a:spLocks noGrp="1" noChangeArrowheads="1"/>
          </p:cNvSpPr>
          <p:nvPr>
            <p:ph type="body" idx="1"/>
          </p:nvPr>
        </p:nvSpPr>
        <p:spPr>
          <a:xfrm>
            <a:off x="481013" y="892175"/>
            <a:ext cx="8212137" cy="2149475"/>
          </a:xfrm>
        </p:spPr>
        <p:txBody>
          <a:bodyPr>
            <a:normAutofit fontScale="70000" lnSpcReduction="20000"/>
          </a:bodyPr>
          <a:lstStyle/>
          <a:p>
            <a:pPr marL="401638" indent="-401638">
              <a:lnSpc>
                <a:spcPct val="165000"/>
              </a:lnSpc>
              <a:buFont typeface="Monotype Sorts" pitchFamily="48" charset="2"/>
              <a:buNone/>
              <a:defRPr/>
            </a:pPr>
            <a:r>
              <a:rPr lang="en-US" b="1" dirty="0" smtClean="0">
                <a:effectLst>
                  <a:outerShdw blurRad="38100" dist="38100" dir="2700000" algn="tl">
                    <a:srgbClr val="000000"/>
                  </a:outerShdw>
                </a:effectLst>
              </a:rPr>
              <a:t>	A battleship simultaneously fires two shells at two enemy submarines.  The shells are launched with the </a:t>
            </a:r>
            <a:r>
              <a:rPr lang="en-US" b="1" dirty="0" smtClean="0">
                <a:solidFill>
                  <a:schemeClr val="tx2"/>
                </a:solidFill>
                <a:effectLst>
                  <a:outerShdw blurRad="38100" dist="38100" dir="2700000" algn="tl">
                    <a:srgbClr val="000000"/>
                  </a:outerShdw>
                </a:effectLst>
              </a:rPr>
              <a:t>same</a:t>
            </a:r>
            <a:r>
              <a:rPr lang="en-US" b="1" dirty="0" smtClean="0">
                <a:effectLst>
                  <a:outerShdw blurRad="38100" dist="38100" dir="2700000" algn="tl">
                    <a:srgbClr val="000000"/>
                  </a:outerShdw>
                </a:effectLst>
              </a:rPr>
              <a:t> initial velocity.  If the shells follow the trajectories shown, which submarine gets hit </a:t>
            </a:r>
            <a:r>
              <a:rPr lang="en-US" b="1" dirty="0" smtClean="0">
                <a:solidFill>
                  <a:schemeClr val="tx2"/>
                </a:solidFill>
                <a:effectLst>
                  <a:outerShdw blurRad="38100" dist="38100" dir="2700000" algn="tl">
                    <a:srgbClr val="000000"/>
                  </a:outerShdw>
                </a:effectLst>
              </a:rPr>
              <a:t>first</a:t>
            </a:r>
            <a:r>
              <a:rPr lang="en-US" b="1" dirty="0" smtClean="0">
                <a:effectLst>
                  <a:outerShdw blurRad="38100" dist="38100" dir="2700000" algn="tl">
                    <a:srgbClr val="000000"/>
                  </a:outerShdw>
                </a:effectLst>
              </a:rPr>
              <a:t> ?</a:t>
            </a:r>
            <a:endParaRPr lang="en-US" sz="180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AutoShape 2"/>
          <p:cNvSpPr>
            <a:spLocks noChangeArrowheads="1"/>
          </p:cNvSpPr>
          <p:nvPr/>
        </p:nvSpPr>
        <p:spPr bwMode="auto">
          <a:xfrm>
            <a:off x="0" y="3454400"/>
            <a:ext cx="4357688" cy="2887663"/>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4104" name="AutoShape 3"/>
          <p:cNvSpPr>
            <a:spLocks noChangeArrowheads="1"/>
          </p:cNvSpPr>
          <p:nvPr/>
        </p:nvSpPr>
        <p:spPr bwMode="auto">
          <a:xfrm>
            <a:off x="0" y="0"/>
            <a:ext cx="9144000" cy="3122613"/>
          </a:xfrm>
          <a:prstGeom prst="roundRect">
            <a:avLst>
              <a:gd name="adj" fmla="val 16667"/>
            </a:avLst>
          </a:prstGeom>
          <a:solidFill>
            <a:srgbClr val="000000"/>
          </a:solidFill>
          <a:ln w="38100">
            <a:solidFill>
              <a:srgbClr val="FCFEB9"/>
            </a:solidFill>
            <a:round/>
            <a:headEnd type="none" w="sm" len="sm"/>
            <a:tailEnd type="none" w="sm" len="sm"/>
          </a:ln>
        </p:spPr>
        <p:txBody>
          <a:bodyPr wrap="none" anchor="ctr"/>
          <a:lstStyle/>
          <a:p>
            <a:endParaRPr lang="en-US"/>
          </a:p>
        </p:txBody>
      </p:sp>
      <p:grpSp>
        <p:nvGrpSpPr>
          <p:cNvPr id="2" name="Group 4"/>
          <p:cNvGrpSpPr>
            <a:grpSpLocks/>
          </p:cNvGrpSpPr>
          <p:nvPr/>
        </p:nvGrpSpPr>
        <p:grpSpPr bwMode="auto">
          <a:xfrm>
            <a:off x="4376738" y="3538538"/>
            <a:ext cx="4767262" cy="2189162"/>
            <a:chOff x="0" y="2742"/>
            <a:chExt cx="5017" cy="1631"/>
          </a:xfrm>
        </p:grpSpPr>
        <p:grpSp>
          <p:nvGrpSpPr>
            <p:cNvPr id="3" name="Group 5"/>
            <p:cNvGrpSpPr>
              <a:grpSpLocks/>
            </p:cNvGrpSpPr>
            <p:nvPr/>
          </p:nvGrpSpPr>
          <p:grpSpPr bwMode="auto">
            <a:xfrm>
              <a:off x="489" y="2742"/>
              <a:ext cx="1355" cy="1264"/>
              <a:chOff x="1459" y="2313"/>
              <a:chExt cx="1803" cy="1891"/>
            </a:xfrm>
          </p:grpSpPr>
          <p:grpSp>
            <p:nvGrpSpPr>
              <p:cNvPr id="4" name="Group 6"/>
              <p:cNvGrpSpPr>
                <a:grpSpLocks/>
              </p:cNvGrpSpPr>
              <p:nvPr/>
            </p:nvGrpSpPr>
            <p:grpSpPr bwMode="auto">
              <a:xfrm>
                <a:off x="1459" y="2836"/>
                <a:ext cx="1803" cy="1368"/>
                <a:chOff x="1459" y="2836"/>
                <a:chExt cx="1803" cy="1368"/>
              </a:xfrm>
            </p:grpSpPr>
            <p:sp>
              <p:nvSpPr>
                <p:cNvPr id="4132" name="Freeform 7"/>
                <p:cNvSpPr>
                  <a:spLocks/>
                </p:cNvSpPr>
                <p:nvPr/>
              </p:nvSpPr>
              <p:spPr bwMode="auto">
                <a:xfrm>
                  <a:off x="1736" y="2836"/>
                  <a:ext cx="1286" cy="1060"/>
                </a:xfrm>
                <a:custGeom>
                  <a:avLst/>
                  <a:gdLst>
                    <a:gd name="T0" fmla="*/ 0 w 1286"/>
                    <a:gd name="T1" fmla="*/ 1060 h 1060"/>
                    <a:gd name="T2" fmla="*/ 0 w 1286"/>
                    <a:gd name="T3" fmla="*/ 825 h 1060"/>
                    <a:gd name="T4" fmla="*/ 126 w 1286"/>
                    <a:gd name="T5" fmla="*/ 825 h 1060"/>
                    <a:gd name="T6" fmla="*/ 126 w 1286"/>
                    <a:gd name="T7" fmla="*/ 746 h 1060"/>
                    <a:gd name="T8" fmla="*/ 269 w 1286"/>
                    <a:gd name="T9" fmla="*/ 746 h 1060"/>
                    <a:gd name="T10" fmla="*/ 269 w 1286"/>
                    <a:gd name="T11" fmla="*/ 563 h 1060"/>
                    <a:gd name="T12" fmla="*/ 426 w 1286"/>
                    <a:gd name="T13" fmla="*/ 563 h 1060"/>
                    <a:gd name="T14" fmla="*/ 426 w 1286"/>
                    <a:gd name="T15" fmla="*/ 405 h 1060"/>
                    <a:gd name="T16" fmla="*/ 336 w 1286"/>
                    <a:gd name="T17" fmla="*/ 405 h 1060"/>
                    <a:gd name="T18" fmla="*/ 336 w 1286"/>
                    <a:gd name="T19" fmla="*/ 326 h 1060"/>
                    <a:gd name="T20" fmla="*/ 426 w 1286"/>
                    <a:gd name="T21" fmla="*/ 326 h 1060"/>
                    <a:gd name="T22" fmla="*/ 426 w 1286"/>
                    <a:gd name="T23" fmla="*/ 115 h 1060"/>
                    <a:gd name="T24" fmla="*/ 595 w 1286"/>
                    <a:gd name="T25" fmla="*/ 115 h 1060"/>
                    <a:gd name="T26" fmla="*/ 595 w 1286"/>
                    <a:gd name="T27" fmla="*/ 0 h 1060"/>
                    <a:gd name="T28" fmla="*/ 692 w 1286"/>
                    <a:gd name="T29" fmla="*/ 0 h 1060"/>
                    <a:gd name="T30" fmla="*/ 692 w 1286"/>
                    <a:gd name="T31" fmla="*/ 115 h 1060"/>
                    <a:gd name="T32" fmla="*/ 855 w 1286"/>
                    <a:gd name="T33" fmla="*/ 115 h 1060"/>
                    <a:gd name="T34" fmla="*/ 855 w 1286"/>
                    <a:gd name="T35" fmla="*/ 326 h 1060"/>
                    <a:gd name="T36" fmla="*/ 951 w 1286"/>
                    <a:gd name="T37" fmla="*/ 326 h 1060"/>
                    <a:gd name="T38" fmla="*/ 951 w 1286"/>
                    <a:gd name="T39" fmla="*/ 405 h 1060"/>
                    <a:gd name="T40" fmla="*/ 855 w 1286"/>
                    <a:gd name="T41" fmla="*/ 405 h 1060"/>
                    <a:gd name="T42" fmla="*/ 855 w 1286"/>
                    <a:gd name="T43" fmla="*/ 563 h 1060"/>
                    <a:gd name="T44" fmla="*/ 1018 w 1286"/>
                    <a:gd name="T45" fmla="*/ 563 h 1060"/>
                    <a:gd name="T46" fmla="*/ 1018 w 1286"/>
                    <a:gd name="T47" fmla="*/ 746 h 1060"/>
                    <a:gd name="T48" fmla="*/ 1171 w 1286"/>
                    <a:gd name="T49" fmla="*/ 746 h 1060"/>
                    <a:gd name="T50" fmla="*/ 1171 w 1286"/>
                    <a:gd name="T51" fmla="*/ 825 h 1060"/>
                    <a:gd name="T52" fmla="*/ 1286 w 1286"/>
                    <a:gd name="T53" fmla="*/ 825 h 1060"/>
                    <a:gd name="T54" fmla="*/ 1286 w 1286"/>
                    <a:gd name="T55" fmla="*/ 1060 h 1060"/>
                    <a:gd name="T56" fmla="*/ 0 w 1286"/>
                    <a:gd name="T57" fmla="*/ 1060 h 10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6"/>
                    <a:gd name="T88" fmla="*/ 0 h 1060"/>
                    <a:gd name="T89" fmla="*/ 1286 w 1286"/>
                    <a:gd name="T90" fmla="*/ 1060 h 10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6" h="1060">
                      <a:moveTo>
                        <a:pt x="0" y="1060"/>
                      </a:moveTo>
                      <a:lnTo>
                        <a:pt x="0" y="825"/>
                      </a:lnTo>
                      <a:lnTo>
                        <a:pt x="126" y="825"/>
                      </a:lnTo>
                      <a:lnTo>
                        <a:pt x="126" y="746"/>
                      </a:lnTo>
                      <a:lnTo>
                        <a:pt x="269" y="746"/>
                      </a:lnTo>
                      <a:lnTo>
                        <a:pt x="269" y="563"/>
                      </a:lnTo>
                      <a:lnTo>
                        <a:pt x="426" y="563"/>
                      </a:lnTo>
                      <a:lnTo>
                        <a:pt x="426" y="405"/>
                      </a:lnTo>
                      <a:lnTo>
                        <a:pt x="336" y="405"/>
                      </a:lnTo>
                      <a:lnTo>
                        <a:pt x="336" y="326"/>
                      </a:lnTo>
                      <a:lnTo>
                        <a:pt x="426" y="326"/>
                      </a:lnTo>
                      <a:lnTo>
                        <a:pt x="426" y="115"/>
                      </a:lnTo>
                      <a:lnTo>
                        <a:pt x="595" y="115"/>
                      </a:lnTo>
                      <a:lnTo>
                        <a:pt x="595" y="0"/>
                      </a:lnTo>
                      <a:lnTo>
                        <a:pt x="692" y="0"/>
                      </a:lnTo>
                      <a:lnTo>
                        <a:pt x="692" y="115"/>
                      </a:lnTo>
                      <a:lnTo>
                        <a:pt x="855" y="115"/>
                      </a:lnTo>
                      <a:lnTo>
                        <a:pt x="855" y="326"/>
                      </a:lnTo>
                      <a:lnTo>
                        <a:pt x="951" y="326"/>
                      </a:lnTo>
                      <a:lnTo>
                        <a:pt x="951" y="405"/>
                      </a:lnTo>
                      <a:lnTo>
                        <a:pt x="855" y="405"/>
                      </a:lnTo>
                      <a:lnTo>
                        <a:pt x="855" y="563"/>
                      </a:lnTo>
                      <a:lnTo>
                        <a:pt x="1018" y="563"/>
                      </a:lnTo>
                      <a:lnTo>
                        <a:pt x="1018" y="746"/>
                      </a:lnTo>
                      <a:lnTo>
                        <a:pt x="1171" y="746"/>
                      </a:lnTo>
                      <a:lnTo>
                        <a:pt x="1171" y="825"/>
                      </a:lnTo>
                      <a:lnTo>
                        <a:pt x="1286" y="825"/>
                      </a:lnTo>
                      <a:lnTo>
                        <a:pt x="1286" y="1060"/>
                      </a:lnTo>
                      <a:lnTo>
                        <a:pt x="0" y="1060"/>
                      </a:lnTo>
                      <a:close/>
                    </a:path>
                  </a:pathLst>
                </a:custGeom>
                <a:solidFill>
                  <a:srgbClr val="000000"/>
                </a:solidFill>
                <a:ln w="12700">
                  <a:solidFill>
                    <a:srgbClr val="000000"/>
                  </a:solidFill>
                  <a:prstDash val="solid"/>
                  <a:round/>
                  <a:headEnd/>
                  <a:tailEnd/>
                </a:ln>
              </p:spPr>
              <p:txBody>
                <a:bodyPr/>
                <a:lstStyle/>
                <a:p>
                  <a:endParaRPr lang="en-US"/>
                </a:p>
              </p:txBody>
            </p:sp>
            <p:sp>
              <p:nvSpPr>
                <p:cNvPr id="4133" name="Freeform 8"/>
                <p:cNvSpPr>
                  <a:spLocks/>
                </p:cNvSpPr>
                <p:nvPr/>
              </p:nvSpPr>
              <p:spPr bwMode="auto">
                <a:xfrm>
                  <a:off x="1459" y="3750"/>
                  <a:ext cx="1803" cy="454"/>
                </a:xfrm>
                <a:custGeom>
                  <a:avLst/>
                  <a:gdLst>
                    <a:gd name="T0" fmla="*/ 67 w 1803"/>
                    <a:gd name="T1" fmla="*/ 454 h 454"/>
                    <a:gd name="T2" fmla="*/ 1736 w 1803"/>
                    <a:gd name="T3" fmla="*/ 454 h 454"/>
                    <a:gd name="T4" fmla="*/ 1803 w 1803"/>
                    <a:gd name="T5" fmla="*/ 149 h 454"/>
                    <a:gd name="T6" fmla="*/ 930 w 1803"/>
                    <a:gd name="T7" fmla="*/ 0 h 454"/>
                    <a:gd name="T8" fmla="*/ 0 w 1803"/>
                    <a:gd name="T9" fmla="*/ 140 h 454"/>
                    <a:gd name="T10" fmla="*/ 67 w 1803"/>
                    <a:gd name="T11" fmla="*/ 454 h 454"/>
                    <a:gd name="T12" fmla="*/ 0 60000 65536"/>
                    <a:gd name="T13" fmla="*/ 0 60000 65536"/>
                    <a:gd name="T14" fmla="*/ 0 60000 65536"/>
                    <a:gd name="T15" fmla="*/ 0 60000 65536"/>
                    <a:gd name="T16" fmla="*/ 0 60000 65536"/>
                    <a:gd name="T17" fmla="*/ 0 60000 65536"/>
                    <a:gd name="T18" fmla="*/ 0 w 1803"/>
                    <a:gd name="T19" fmla="*/ 0 h 454"/>
                    <a:gd name="T20" fmla="*/ 1803 w 1803"/>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1803" h="454">
                      <a:moveTo>
                        <a:pt x="67" y="454"/>
                      </a:moveTo>
                      <a:lnTo>
                        <a:pt x="1736" y="454"/>
                      </a:lnTo>
                      <a:lnTo>
                        <a:pt x="1803" y="149"/>
                      </a:lnTo>
                      <a:lnTo>
                        <a:pt x="930" y="0"/>
                      </a:lnTo>
                      <a:lnTo>
                        <a:pt x="0" y="140"/>
                      </a:lnTo>
                      <a:lnTo>
                        <a:pt x="67" y="454"/>
                      </a:lnTo>
                      <a:close/>
                    </a:path>
                  </a:pathLst>
                </a:custGeom>
                <a:solidFill>
                  <a:srgbClr val="000000"/>
                </a:solidFill>
                <a:ln w="12700">
                  <a:solidFill>
                    <a:srgbClr val="000000"/>
                  </a:solidFill>
                  <a:prstDash val="solid"/>
                  <a:round/>
                  <a:headEnd/>
                  <a:tailEnd/>
                </a:ln>
              </p:spPr>
              <p:txBody>
                <a:bodyPr/>
                <a:lstStyle/>
                <a:p>
                  <a:endParaRPr lang="en-US"/>
                </a:p>
              </p:txBody>
            </p:sp>
            <p:sp>
              <p:nvSpPr>
                <p:cNvPr id="4134" name="Freeform 9"/>
                <p:cNvSpPr>
                  <a:spLocks/>
                </p:cNvSpPr>
                <p:nvPr/>
              </p:nvSpPr>
              <p:spPr bwMode="auto">
                <a:xfrm>
                  <a:off x="2389" y="3750"/>
                  <a:ext cx="873" cy="454"/>
                </a:xfrm>
                <a:custGeom>
                  <a:avLst/>
                  <a:gdLst>
                    <a:gd name="T0" fmla="*/ 873 w 873"/>
                    <a:gd name="T1" fmla="*/ 149 h 454"/>
                    <a:gd name="T2" fmla="*/ 806 w 873"/>
                    <a:gd name="T3" fmla="*/ 454 h 454"/>
                    <a:gd name="T4" fmla="*/ 0 w 873"/>
                    <a:gd name="T5" fmla="*/ 454 h 454"/>
                    <a:gd name="T6" fmla="*/ 0 w 873"/>
                    <a:gd name="T7" fmla="*/ 0 h 454"/>
                    <a:gd name="T8" fmla="*/ 873 w 873"/>
                    <a:gd name="T9" fmla="*/ 149 h 454"/>
                    <a:gd name="T10" fmla="*/ 0 60000 65536"/>
                    <a:gd name="T11" fmla="*/ 0 60000 65536"/>
                    <a:gd name="T12" fmla="*/ 0 60000 65536"/>
                    <a:gd name="T13" fmla="*/ 0 60000 65536"/>
                    <a:gd name="T14" fmla="*/ 0 60000 65536"/>
                    <a:gd name="T15" fmla="*/ 0 w 873"/>
                    <a:gd name="T16" fmla="*/ 0 h 454"/>
                    <a:gd name="T17" fmla="*/ 873 w 873"/>
                    <a:gd name="T18" fmla="*/ 454 h 454"/>
                  </a:gdLst>
                  <a:ahLst/>
                  <a:cxnLst>
                    <a:cxn ang="T10">
                      <a:pos x="T0" y="T1"/>
                    </a:cxn>
                    <a:cxn ang="T11">
                      <a:pos x="T2" y="T3"/>
                    </a:cxn>
                    <a:cxn ang="T12">
                      <a:pos x="T4" y="T5"/>
                    </a:cxn>
                    <a:cxn ang="T13">
                      <a:pos x="T6" y="T7"/>
                    </a:cxn>
                    <a:cxn ang="T14">
                      <a:pos x="T8" y="T9"/>
                    </a:cxn>
                  </a:cxnLst>
                  <a:rect l="T15" t="T16" r="T17" b="T18"/>
                  <a:pathLst>
                    <a:path w="873" h="454">
                      <a:moveTo>
                        <a:pt x="873" y="149"/>
                      </a:moveTo>
                      <a:lnTo>
                        <a:pt x="806" y="454"/>
                      </a:lnTo>
                      <a:lnTo>
                        <a:pt x="0" y="454"/>
                      </a:lnTo>
                      <a:lnTo>
                        <a:pt x="0" y="0"/>
                      </a:lnTo>
                      <a:lnTo>
                        <a:pt x="873" y="149"/>
                      </a:lnTo>
                      <a:close/>
                    </a:path>
                  </a:pathLst>
                </a:custGeom>
                <a:solidFill>
                  <a:srgbClr val="C0C0C0"/>
                </a:solidFill>
                <a:ln w="12700">
                  <a:solidFill>
                    <a:srgbClr val="000000"/>
                  </a:solidFill>
                  <a:prstDash val="solid"/>
                  <a:round/>
                  <a:headEnd/>
                  <a:tailEnd/>
                </a:ln>
              </p:spPr>
              <p:txBody>
                <a:bodyPr/>
                <a:lstStyle/>
                <a:p>
                  <a:endParaRPr lang="en-US"/>
                </a:p>
              </p:txBody>
            </p:sp>
          </p:grpSp>
          <p:sp>
            <p:nvSpPr>
              <p:cNvPr id="4122" name="Oval 10"/>
              <p:cNvSpPr>
                <a:spLocks noChangeArrowheads="1"/>
              </p:cNvSpPr>
              <p:nvPr/>
            </p:nvSpPr>
            <p:spPr bwMode="auto">
              <a:xfrm>
                <a:off x="2315" y="3034"/>
                <a:ext cx="118" cy="102"/>
              </a:xfrm>
              <a:prstGeom prst="ellipse">
                <a:avLst/>
              </a:prstGeom>
              <a:solidFill>
                <a:srgbClr val="FFFFFF"/>
              </a:solidFill>
              <a:ln w="12700">
                <a:solidFill>
                  <a:srgbClr val="000000"/>
                </a:solidFill>
                <a:round/>
                <a:headEnd/>
                <a:tailEnd/>
              </a:ln>
            </p:spPr>
            <p:txBody>
              <a:bodyPr/>
              <a:lstStyle/>
              <a:p>
                <a:endParaRPr lang="en-US"/>
              </a:p>
            </p:txBody>
          </p:sp>
          <p:grpSp>
            <p:nvGrpSpPr>
              <p:cNvPr id="5" name="Group 11"/>
              <p:cNvGrpSpPr>
                <a:grpSpLocks/>
              </p:cNvGrpSpPr>
              <p:nvPr/>
            </p:nvGrpSpPr>
            <p:grpSpPr bwMode="auto">
              <a:xfrm>
                <a:off x="2919" y="3595"/>
                <a:ext cx="323" cy="207"/>
                <a:chOff x="2919" y="3595"/>
                <a:chExt cx="323" cy="207"/>
              </a:xfrm>
            </p:grpSpPr>
            <p:sp>
              <p:nvSpPr>
                <p:cNvPr id="4130" name="Freeform 12"/>
                <p:cNvSpPr>
                  <a:spLocks/>
                </p:cNvSpPr>
                <p:nvPr/>
              </p:nvSpPr>
              <p:spPr bwMode="auto">
                <a:xfrm>
                  <a:off x="2919" y="3595"/>
                  <a:ext cx="209" cy="54"/>
                </a:xfrm>
                <a:custGeom>
                  <a:avLst/>
                  <a:gdLst>
                    <a:gd name="T0" fmla="*/ 0 w 209"/>
                    <a:gd name="T1" fmla="*/ 21 h 54"/>
                    <a:gd name="T2" fmla="*/ 209 w 209"/>
                    <a:gd name="T3" fmla="*/ 0 h 54"/>
                    <a:gd name="T4" fmla="*/ 209 w 209"/>
                    <a:gd name="T5" fmla="*/ 33 h 54"/>
                    <a:gd name="T6" fmla="*/ 0 w 209"/>
                    <a:gd name="T7" fmla="*/ 54 h 54"/>
                    <a:gd name="T8" fmla="*/ 0 w 209"/>
                    <a:gd name="T9" fmla="*/ 21 h 54"/>
                    <a:gd name="T10" fmla="*/ 0 60000 65536"/>
                    <a:gd name="T11" fmla="*/ 0 60000 65536"/>
                    <a:gd name="T12" fmla="*/ 0 60000 65536"/>
                    <a:gd name="T13" fmla="*/ 0 60000 65536"/>
                    <a:gd name="T14" fmla="*/ 0 60000 65536"/>
                    <a:gd name="T15" fmla="*/ 0 w 209"/>
                    <a:gd name="T16" fmla="*/ 0 h 54"/>
                    <a:gd name="T17" fmla="*/ 209 w 209"/>
                    <a:gd name="T18" fmla="*/ 54 h 54"/>
                  </a:gdLst>
                  <a:ahLst/>
                  <a:cxnLst>
                    <a:cxn ang="T10">
                      <a:pos x="T0" y="T1"/>
                    </a:cxn>
                    <a:cxn ang="T11">
                      <a:pos x="T2" y="T3"/>
                    </a:cxn>
                    <a:cxn ang="T12">
                      <a:pos x="T4" y="T5"/>
                    </a:cxn>
                    <a:cxn ang="T13">
                      <a:pos x="T6" y="T7"/>
                    </a:cxn>
                    <a:cxn ang="T14">
                      <a:pos x="T8" y="T9"/>
                    </a:cxn>
                  </a:cxnLst>
                  <a:rect l="T15" t="T16" r="T17" b="T18"/>
                  <a:pathLst>
                    <a:path w="209" h="54">
                      <a:moveTo>
                        <a:pt x="0" y="21"/>
                      </a:moveTo>
                      <a:lnTo>
                        <a:pt x="209" y="0"/>
                      </a:lnTo>
                      <a:lnTo>
                        <a:pt x="209" y="33"/>
                      </a:lnTo>
                      <a:lnTo>
                        <a:pt x="0" y="54"/>
                      </a:lnTo>
                      <a:lnTo>
                        <a:pt x="0" y="21"/>
                      </a:lnTo>
                      <a:close/>
                    </a:path>
                  </a:pathLst>
                </a:custGeom>
                <a:solidFill>
                  <a:srgbClr val="000000"/>
                </a:solidFill>
                <a:ln w="12700">
                  <a:solidFill>
                    <a:srgbClr val="000000"/>
                  </a:solidFill>
                  <a:prstDash val="solid"/>
                  <a:round/>
                  <a:headEnd/>
                  <a:tailEnd/>
                </a:ln>
              </p:spPr>
              <p:txBody>
                <a:bodyPr/>
                <a:lstStyle/>
                <a:p>
                  <a:endParaRPr lang="en-US"/>
                </a:p>
              </p:txBody>
            </p:sp>
            <p:sp>
              <p:nvSpPr>
                <p:cNvPr id="4131" name="Freeform 13"/>
                <p:cNvSpPr>
                  <a:spLocks/>
                </p:cNvSpPr>
                <p:nvPr/>
              </p:nvSpPr>
              <p:spPr bwMode="auto">
                <a:xfrm>
                  <a:off x="3033" y="3748"/>
                  <a:ext cx="209" cy="54"/>
                </a:xfrm>
                <a:custGeom>
                  <a:avLst/>
                  <a:gdLst>
                    <a:gd name="T0" fmla="*/ 0 w 209"/>
                    <a:gd name="T1" fmla="*/ 22 h 54"/>
                    <a:gd name="T2" fmla="*/ 208 w 209"/>
                    <a:gd name="T3" fmla="*/ 0 h 54"/>
                    <a:gd name="T4" fmla="*/ 209 w 209"/>
                    <a:gd name="T5" fmla="*/ 33 h 54"/>
                    <a:gd name="T6" fmla="*/ 0 w 209"/>
                    <a:gd name="T7" fmla="*/ 54 h 54"/>
                    <a:gd name="T8" fmla="*/ 0 w 209"/>
                    <a:gd name="T9" fmla="*/ 22 h 54"/>
                    <a:gd name="T10" fmla="*/ 0 60000 65536"/>
                    <a:gd name="T11" fmla="*/ 0 60000 65536"/>
                    <a:gd name="T12" fmla="*/ 0 60000 65536"/>
                    <a:gd name="T13" fmla="*/ 0 60000 65536"/>
                    <a:gd name="T14" fmla="*/ 0 60000 65536"/>
                    <a:gd name="T15" fmla="*/ 0 w 209"/>
                    <a:gd name="T16" fmla="*/ 0 h 54"/>
                    <a:gd name="T17" fmla="*/ 209 w 209"/>
                    <a:gd name="T18" fmla="*/ 54 h 54"/>
                  </a:gdLst>
                  <a:ahLst/>
                  <a:cxnLst>
                    <a:cxn ang="T10">
                      <a:pos x="T0" y="T1"/>
                    </a:cxn>
                    <a:cxn ang="T11">
                      <a:pos x="T2" y="T3"/>
                    </a:cxn>
                    <a:cxn ang="T12">
                      <a:pos x="T4" y="T5"/>
                    </a:cxn>
                    <a:cxn ang="T13">
                      <a:pos x="T6" y="T7"/>
                    </a:cxn>
                    <a:cxn ang="T14">
                      <a:pos x="T8" y="T9"/>
                    </a:cxn>
                  </a:cxnLst>
                  <a:rect l="T15" t="T16" r="T17" b="T18"/>
                  <a:pathLst>
                    <a:path w="209" h="54">
                      <a:moveTo>
                        <a:pt x="0" y="22"/>
                      </a:moveTo>
                      <a:lnTo>
                        <a:pt x="208" y="0"/>
                      </a:lnTo>
                      <a:lnTo>
                        <a:pt x="209" y="33"/>
                      </a:lnTo>
                      <a:lnTo>
                        <a:pt x="0" y="54"/>
                      </a:lnTo>
                      <a:lnTo>
                        <a:pt x="0" y="22"/>
                      </a:lnTo>
                      <a:close/>
                    </a:path>
                  </a:pathLst>
                </a:custGeom>
                <a:solidFill>
                  <a:srgbClr val="000000"/>
                </a:solidFill>
                <a:ln w="12700">
                  <a:solidFill>
                    <a:srgbClr val="000000"/>
                  </a:solidFill>
                  <a:prstDash val="solid"/>
                  <a:round/>
                  <a:headEnd/>
                  <a:tailEnd/>
                </a:ln>
              </p:spPr>
              <p:txBody>
                <a:bodyPr/>
                <a:lstStyle/>
                <a:p>
                  <a:endParaRPr lang="en-US"/>
                </a:p>
              </p:txBody>
            </p:sp>
          </p:grpSp>
          <p:grpSp>
            <p:nvGrpSpPr>
              <p:cNvPr id="6" name="Group 14"/>
              <p:cNvGrpSpPr>
                <a:grpSpLocks/>
              </p:cNvGrpSpPr>
              <p:nvPr/>
            </p:nvGrpSpPr>
            <p:grpSpPr bwMode="auto">
              <a:xfrm>
                <a:off x="1530" y="3585"/>
                <a:ext cx="322" cy="208"/>
                <a:chOff x="1530" y="3585"/>
                <a:chExt cx="322" cy="208"/>
              </a:xfrm>
            </p:grpSpPr>
            <p:sp>
              <p:nvSpPr>
                <p:cNvPr id="4128" name="Freeform 15"/>
                <p:cNvSpPr>
                  <a:spLocks/>
                </p:cNvSpPr>
                <p:nvPr/>
              </p:nvSpPr>
              <p:spPr bwMode="auto">
                <a:xfrm>
                  <a:off x="1642" y="3585"/>
                  <a:ext cx="210" cy="54"/>
                </a:xfrm>
                <a:custGeom>
                  <a:avLst/>
                  <a:gdLst>
                    <a:gd name="T0" fmla="*/ 210 w 210"/>
                    <a:gd name="T1" fmla="*/ 22 h 54"/>
                    <a:gd name="T2" fmla="*/ 1 w 210"/>
                    <a:gd name="T3" fmla="*/ 0 h 54"/>
                    <a:gd name="T4" fmla="*/ 0 w 210"/>
                    <a:gd name="T5" fmla="*/ 33 h 54"/>
                    <a:gd name="T6" fmla="*/ 210 w 210"/>
                    <a:gd name="T7" fmla="*/ 54 h 54"/>
                    <a:gd name="T8" fmla="*/ 210 w 210"/>
                    <a:gd name="T9" fmla="*/ 22 h 54"/>
                    <a:gd name="T10" fmla="*/ 0 60000 65536"/>
                    <a:gd name="T11" fmla="*/ 0 60000 65536"/>
                    <a:gd name="T12" fmla="*/ 0 60000 65536"/>
                    <a:gd name="T13" fmla="*/ 0 60000 65536"/>
                    <a:gd name="T14" fmla="*/ 0 60000 65536"/>
                    <a:gd name="T15" fmla="*/ 0 w 210"/>
                    <a:gd name="T16" fmla="*/ 0 h 54"/>
                    <a:gd name="T17" fmla="*/ 210 w 210"/>
                    <a:gd name="T18" fmla="*/ 54 h 54"/>
                  </a:gdLst>
                  <a:ahLst/>
                  <a:cxnLst>
                    <a:cxn ang="T10">
                      <a:pos x="T0" y="T1"/>
                    </a:cxn>
                    <a:cxn ang="T11">
                      <a:pos x="T2" y="T3"/>
                    </a:cxn>
                    <a:cxn ang="T12">
                      <a:pos x="T4" y="T5"/>
                    </a:cxn>
                    <a:cxn ang="T13">
                      <a:pos x="T6" y="T7"/>
                    </a:cxn>
                    <a:cxn ang="T14">
                      <a:pos x="T8" y="T9"/>
                    </a:cxn>
                  </a:cxnLst>
                  <a:rect l="T15" t="T16" r="T17" b="T18"/>
                  <a:pathLst>
                    <a:path w="210" h="54">
                      <a:moveTo>
                        <a:pt x="210" y="22"/>
                      </a:moveTo>
                      <a:lnTo>
                        <a:pt x="1" y="0"/>
                      </a:lnTo>
                      <a:lnTo>
                        <a:pt x="0" y="33"/>
                      </a:lnTo>
                      <a:lnTo>
                        <a:pt x="210" y="54"/>
                      </a:lnTo>
                      <a:lnTo>
                        <a:pt x="210" y="22"/>
                      </a:lnTo>
                      <a:close/>
                    </a:path>
                  </a:pathLst>
                </a:custGeom>
                <a:solidFill>
                  <a:srgbClr val="000000"/>
                </a:solidFill>
                <a:ln w="12700">
                  <a:solidFill>
                    <a:srgbClr val="000000"/>
                  </a:solidFill>
                  <a:prstDash val="solid"/>
                  <a:round/>
                  <a:headEnd/>
                  <a:tailEnd/>
                </a:ln>
              </p:spPr>
              <p:txBody>
                <a:bodyPr/>
                <a:lstStyle/>
                <a:p>
                  <a:endParaRPr lang="en-US"/>
                </a:p>
              </p:txBody>
            </p:sp>
            <p:sp>
              <p:nvSpPr>
                <p:cNvPr id="4129" name="Freeform 16"/>
                <p:cNvSpPr>
                  <a:spLocks/>
                </p:cNvSpPr>
                <p:nvPr/>
              </p:nvSpPr>
              <p:spPr bwMode="auto">
                <a:xfrm>
                  <a:off x="1530" y="3738"/>
                  <a:ext cx="209" cy="55"/>
                </a:xfrm>
                <a:custGeom>
                  <a:avLst/>
                  <a:gdLst>
                    <a:gd name="T0" fmla="*/ 209 w 209"/>
                    <a:gd name="T1" fmla="*/ 22 h 55"/>
                    <a:gd name="T2" fmla="*/ 0 w 209"/>
                    <a:gd name="T3" fmla="*/ 0 h 55"/>
                    <a:gd name="T4" fmla="*/ 0 w 209"/>
                    <a:gd name="T5" fmla="*/ 33 h 55"/>
                    <a:gd name="T6" fmla="*/ 209 w 209"/>
                    <a:gd name="T7" fmla="*/ 55 h 55"/>
                    <a:gd name="T8" fmla="*/ 209 w 209"/>
                    <a:gd name="T9" fmla="*/ 22 h 55"/>
                    <a:gd name="T10" fmla="*/ 0 60000 65536"/>
                    <a:gd name="T11" fmla="*/ 0 60000 65536"/>
                    <a:gd name="T12" fmla="*/ 0 60000 65536"/>
                    <a:gd name="T13" fmla="*/ 0 60000 65536"/>
                    <a:gd name="T14" fmla="*/ 0 60000 65536"/>
                    <a:gd name="T15" fmla="*/ 0 w 209"/>
                    <a:gd name="T16" fmla="*/ 0 h 55"/>
                    <a:gd name="T17" fmla="*/ 209 w 209"/>
                    <a:gd name="T18" fmla="*/ 55 h 55"/>
                  </a:gdLst>
                  <a:ahLst/>
                  <a:cxnLst>
                    <a:cxn ang="T10">
                      <a:pos x="T0" y="T1"/>
                    </a:cxn>
                    <a:cxn ang="T11">
                      <a:pos x="T2" y="T3"/>
                    </a:cxn>
                    <a:cxn ang="T12">
                      <a:pos x="T4" y="T5"/>
                    </a:cxn>
                    <a:cxn ang="T13">
                      <a:pos x="T6" y="T7"/>
                    </a:cxn>
                    <a:cxn ang="T14">
                      <a:pos x="T8" y="T9"/>
                    </a:cxn>
                  </a:cxnLst>
                  <a:rect l="T15" t="T16" r="T17" b="T18"/>
                  <a:pathLst>
                    <a:path w="209" h="55">
                      <a:moveTo>
                        <a:pt x="209" y="22"/>
                      </a:moveTo>
                      <a:lnTo>
                        <a:pt x="0" y="0"/>
                      </a:lnTo>
                      <a:lnTo>
                        <a:pt x="0" y="33"/>
                      </a:lnTo>
                      <a:lnTo>
                        <a:pt x="209" y="55"/>
                      </a:lnTo>
                      <a:lnTo>
                        <a:pt x="209" y="22"/>
                      </a:lnTo>
                      <a:close/>
                    </a:path>
                  </a:pathLst>
                </a:custGeom>
                <a:solidFill>
                  <a:srgbClr val="000000"/>
                </a:solidFill>
                <a:ln w="12700">
                  <a:solidFill>
                    <a:srgbClr val="000000"/>
                  </a:solidFill>
                  <a:prstDash val="solid"/>
                  <a:round/>
                  <a:headEnd/>
                  <a:tailEnd/>
                </a:ln>
              </p:spPr>
              <p:txBody>
                <a:bodyPr/>
                <a:lstStyle/>
                <a:p>
                  <a:endParaRPr lang="en-US"/>
                </a:p>
              </p:txBody>
            </p:sp>
          </p:grpSp>
          <p:grpSp>
            <p:nvGrpSpPr>
              <p:cNvPr id="7" name="Group 17"/>
              <p:cNvGrpSpPr>
                <a:grpSpLocks/>
              </p:cNvGrpSpPr>
              <p:nvPr/>
            </p:nvGrpSpPr>
            <p:grpSpPr bwMode="auto">
              <a:xfrm>
                <a:off x="2006" y="2313"/>
                <a:ext cx="495" cy="850"/>
                <a:chOff x="2006" y="2313"/>
                <a:chExt cx="495" cy="850"/>
              </a:xfrm>
            </p:grpSpPr>
            <p:sp>
              <p:nvSpPr>
                <p:cNvPr id="4126" name="Freeform 18"/>
                <p:cNvSpPr>
                  <a:spLocks/>
                </p:cNvSpPr>
                <p:nvPr/>
              </p:nvSpPr>
              <p:spPr bwMode="auto">
                <a:xfrm>
                  <a:off x="2243" y="2313"/>
                  <a:ext cx="258" cy="528"/>
                </a:xfrm>
                <a:custGeom>
                  <a:avLst/>
                  <a:gdLst>
                    <a:gd name="T0" fmla="*/ 125 w 258"/>
                    <a:gd name="T1" fmla="*/ 528 h 528"/>
                    <a:gd name="T2" fmla="*/ 125 w 258"/>
                    <a:gd name="T3" fmla="*/ 335 h 528"/>
                    <a:gd name="T4" fmla="*/ 0 w 258"/>
                    <a:gd name="T5" fmla="*/ 335 h 528"/>
                    <a:gd name="T6" fmla="*/ 0 w 258"/>
                    <a:gd name="T7" fmla="*/ 314 h 528"/>
                    <a:gd name="T8" fmla="*/ 125 w 258"/>
                    <a:gd name="T9" fmla="*/ 314 h 528"/>
                    <a:gd name="T10" fmla="*/ 125 w 258"/>
                    <a:gd name="T11" fmla="*/ 91 h 528"/>
                    <a:gd name="T12" fmla="*/ 27 w 258"/>
                    <a:gd name="T13" fmla="*/ 91 h 528"/>
                    <a:gd name="T14" fmla="*/ 27 w 258"/>
                    <a:gd name="T15" fmla="*/ 76 h 528"/>
                    <a:gd name="T16" fmla="*/ 125 w 258"/>
                    <a:gd name="T17" fmla="*/ 76 h 528"/>
                    <a:gd name="T18" fmla="*/ 125 w 258"/>
                    <a:gd name="T19" fmla="*/ 0 h 528"/>
                    <a:gd name="T20" fmla="*/ 143 w 258"/>
                    <a:gd name="T21" fmla="*/ 0 h 528"/>
                    <a:gd name="T22" fmla="*/ 143 w 258"/>
                    <a:gd name="T23" fmla="*/ 76 h 528"/>
                    <a:gd name="T24" fmla="*/ 235 w 258"/>
                    <a:gd name="T25" fmla="*/ 76 h 528"/>
                    <a:gd name="T26" fmla="*/ 235 w 258"/>
                    <a:gd name="T27" fmla="*/ 91 h 528"/>
                    <a:gd name="T28" fmla="*/ 143 w 258"/>
                    <a:gd name="T29" fmla="*/ 91 h 528"/>
                    <a:gd name="T30" fmla="*/ 143 w 258"/>
                    <a:gd name="T31" fmla="*/ 314 h 528"/>
                    <a:gd name="T32" fmla="*/ 258 w 258"/>
                    <a:gd name="T33" fmla="*/ 314 h 528"/>
                    <a:gd name="T34" fmla="*/ 258 w 258"/>
                    <a:gd name="T35" fmla="*/ 335 h 528"/>
                    <a:gd name="T36" fmla="*/ 143 w 258"/>
                    <a:gd name="T37" fmla="*/ 335 h 528"/>
                    <a:gd name="T38" fmla="*/ 144 w 258"/>
                    <a:gd name="T39" fmla="*/ 528 h 528"/>
                    <a:gd name="T40" fmla="*/ 125 w 258"/>
                    <a:gd name="T41" fmla="*/ 528 h 5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8"/>
                    <a:gd name="T64" fmla="*/ 0 h 528"/>
                    <a:gd name="T65" fmla="*/ 258 w 258"/>
                    <a:gd name="T66" fmla="*/ 528 h 5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8" h="528">
                      <a:moveTo>
                        <a:pt x="125" y="528"/>
                      </a:moveTo>
                      <a:lnTo>
                        <a:pt x="125" y="335"/>
                      </a:lnTo>
                      <a:lnTo>
                        <a:pt x="0" y="335"/>
                      </a:lnTo>
                      <a:lnTo>
                        <a:pt x="0" y="314"/>
                      </a:lnTo>
                      <a:lnTo>
                        <a:pt x="125" y="314"/>
                      </a:lnTo>
                      <a:lnTo>
                        <a:pt x="125" y="91"/>
                      </a:lnTo>
                      <a:lnTo>
                        <a:pt x="27" y="91"/>
                      </a:lnTo>
                      <a:lnTo>
                        <a:pt x="27" y="76"/>
                      </a:lnTo>
                      <a:lnTo>
                        <a:pt x="125" y="76"/>
                      </a:lnTo>
                      <a:lnTo>
                        <a:pt x="125" y="0"/>
                      </a:lnTo>
                      <a:lnTo>
                        <a:pt x="143" y="0"/>
                      </a:lnTo>
                      <a:lnTo>
                        <a:pt x="143" y="76"/>
                      </a:lnTo>
                      <a:lnTo>
                        <a:pt x="235" y="76"/>
                      </a:lnTo>
                      <a:lnTo>
                        <a:pt x="235" y="91"/>
                      </a:lnTo>
                      <a:lnTo>
                        <a:pt x="143" y="91"/>
                      </a:lnTo>
                      <a:lnTo>
                        <a:pt x="143" y="314"/>
                      </a:lnTo>
                      <a:lnTo>
                        <a:pt x="258" y="314"/>
                      </a:lnTo>
                      <a:lnTo>
                        <a:pt x="258" y="335"/>
                      </a:lnTo>
                      <a:lnTo>
                        <a:pt x="143" y="335"/>
                      </a:lnTo>
                      <a:lnTo>
                        <a:pt x="144" y="528"/>
                      </a:lnTo>
                      <a:lnTo>
                        <a:pt x="125" y="528"/>
                      </a:lnTo>
                      <a:close/>
                    </a:path>
                  </a:pathLst>
                </a:custGeom>
                <a:solidFill>
                  <a:srgbClr val="000000"/>
                </a:solidFill>
                <a:ln w="12700">
                  <a:solidFill>
                    <a:srgbClr val="000000"/>
                  </a:solidFill>
                  <a:prstDash val="solid"/>
                  <a:round/>
                  <a:headEnd/>
                  <a:tailEnd/>
                </a:ln>
              </p:spPr>
              <p:txBody>
                <a:bodyPr/>
                <a:lstStyle/>
                <a:p>
                  <a:endParaRPr lang="en-US"/>
                </a:p>
              </p:txBody>
            </p:sp>
            <p:sp>
              <p:nvSpPr>
                <p:cNvPr id="4127" name="Freeform 19"/>
                <p:cNvSpPr>
                  <a:spLocks/>
                </p:cNvSpPr>
                <p:nvPr/>
              </p:nvSpPr>
              <p:spPr bwMode="auto">
                <a:xfrm>
                  <a:off x="2006" y="2659"/>
                  <a:ext cx="239" cy="504"/>
                </a:xfrm>
                <a:custGeom>
                  <a:avLst/>
                  <a:gdLst>
                    <a:gd name="T0" fmla="*/ 116 w 239"/>
                    <a:gd name="T1" fmla="*/ 502 h 504"/>
                    <a:gd name="T2" fmla="*/ 116 w 239"/>
                    <a:gd name="T3" fmla="*/ 319 h 504"/>
                    <a:gd name="T4" fmla="*/ 0 w 239"/>
                    <a:gd name="T5" fmla="*/ 319 h 504"/>
                    <a:gd name="T6" fmla="*/ 0 w 239"/>
                    <a:gd name="T7" fmla="*/ 300 h 504"/>
                    <a:gd name="T8" fmla="*/ 116 w 239"/>
                    <a:gd name="T9" fmla="*/ 300 h 504"/>
                    <a:gd name="T10" fmla="*/ 116 w 239"/>
                    <a:gd name="T11" fmla="*/ 87 h 504"/>
                    <a:gd name="T12" fmla="*/ 26 w 239"/>
                    <a:gd name="T13" fmla="*/ 87 h 504"/>
                    <a:gd name="T14" fmla="*/ 26 w 239"/>
                    <a:gd name="T15" fmla="*/ 73 h 504"/>
                    <a:gd name="T16" fmla="*/ 116 w 239"/>
                    <a:gd name="T17" fmla="*/ 73 h 504"/>
                    <a:gd name="T18" fmla="*/ 116 w 239"/>
                    <a:gd name="T19" fmla="*/ 0 h 504"/>
                    <a:gd name="T20" fmla="*/ 133 w 239"/>
                    <a:gd name="T21" fmla="*/ 0 h 504"/>
                    <a:gd name="T22" fmla="*/ 133 w 239"/>
                    <a:gd name="T23" fmla="*/ 73 h 504"/>
                    <a:gd name="T24" fmla="*/ 217 w 239"/>
                    <a:gd name="T25" fmla="*/ 73 h 504"/>
                    <a:gd name="T26" fmla="*/ 217 w 239"/>
                    <a:gd name="T27" fmla="*/ 87 h 504"/>
                    <a:gd name="T28" fmla="*/ 133 w 239"/>
                    <a:gd name="T29" fmla="*/ 87 h 504"/>
                    <a:gd name="T30" fmla="*/ 133 w 239"/>
                    <a:gd name="T31" fmla="*/ 300 h 504"/>
                    <a:gd name="T32" fmla="*/ 239 w 239"/>
                    <a:gd name="T33" fmla="*/ 300 h 504"/>
                    <a:gd name="T34" fmla="*/ 239 w 239"/>
                    <a:gd name="T35" fmla="*/ 319 h 504"/>
                    <a:gd name="T36" fmla="*/ 135 w 239"/>
                    <a:gd name="T37" fmla="*/ 319 h 504"/>
                    <a:gd name="T38" fmla="*/ 135 w 239"/>
                    <a:gd name="T39" fmla="*/ 504 h 504"/>
                    <a:gd name="T40" fmla="*/ 116 w 239"/>
                    <a:gd name="T41" fmla="*/ 502 h 5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504"/>
                    <a:gd name="T65" fmla="*/ 239 w 239"/>
                    <a:gd name="T66" fmla="*/ 504 h 5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504">
                      <a:moveTo>
                        <a:pt x="116" y="502"/>
                      </a:moveTo>
                      <a:lnTo>
                        <a:pt x="116" y="319"/>
                      </a:lnTo>
                      <a:lnTo>
                        <a:pt x="0" y="319"/>
                      </a:lnTo>
                      <a:lnTo>
                        <a:pt x="0" y="300"/>
                      </a:lnTo>
                      <a:lnTo>
                        <a:pt x="116" y="300"/>
                      </a:lnTo>
                      <a:lnTo>
                        <a:pt x="116" y="87"/>
                      </a:lnTo>
                      <a:lnTo>
                        <a:pt x="26" y="87"/>
                      </a:lnTo>
                      <a:lnTo>
                        <a:pt x="26" y="73"/>
                      </a:lnTo>
                      <a:lnTo>
                        <a:pt x="116" y="73"/>
                      </a:lnTo>
                      <a:lnTo>
                        <a:pt x="116" y="0"/>
                      </a:lnTo>
                      <a:lnTo>
                        <a:pt x="133" y="0"/>
                      </a:lnTo>
                      <a:lnTo>
                        <a:pt x="133" y="73"/>
                      </a:lnTo>
                      <a:lnTo>
                        <a:pt x="217" y="73"/>
                      </a:lnTo>
                      <a:lnTo>
                        <a:pt x="217" y="87"/>
                      </a:lnTo>
                      <a:lnTo>
                        <a:pt x="133" y="87"/>
                      </a:lnTo>
                      <a:lnTo>
                        <a:pt x="133" y="300"/>
                      </a:lnTo>
                      <a:lnTo>
                        <a:pt x="239" y="300"/>
                      </a:lnTo>
                      <a:lnTo>
                        <a:pt x="239" y="319"/>
                      </a:lnTo>
                      <a:lnTo>
                        <a:pt x="135" y="319"/>
                      </a:lnTo>
                      <a:lnTo>
                        <a:pt x="135" y="504"/>
                      </a:lnTo>
                      <a:lnTo>
                        <a:pt x="116" y="502"/>
                      </a:lnTo>
                      <a:close/>
                    </a:path>
                  </a:pathLst>
                </a:custGeom>
                <a:solidFill>
                  <a:srgbClr val="000000"/>
                </a:solidFill>
                <a:ln w="12700">
                  <a:solidFill>
                    <a:srgbClr val="000000"/>
                  </a:solidFill>
                  <a:prstDash val="solid"/>
                  <a:round/>
                  <a:headEnd/>
                  <a:tailEnd/>
                </a:ln>
              </p:spPr>
              <p:txBody>
                <a:bodyPr/>
                <a:lstStyle/>
                <a:p>
                  <a:endParaRPr lang="en-US"/>
                </a:p>
              </p:txBody>
            </p:sp>
          </p:grpSp>
        </p:grpSp>
        <p:grpSp>
          <p:nvGrpSpPr>
            <p:cNvPr id="8" name="Group 20"/>
            <p:cNvGrpSpPr>
              <a:grpSpLocks/>
            </p:cNvGrpSpPr>
            <p:nvPr/>
          </p:nvGrpSpPr>
          <p:grpSpPr bwMode="auto">
            <a:xfrm>
              <a:off x="1551" y="3208"/>
              <a:ext cx="2928" cy="409"/>
              <a:chOff x="1248" y="3288"/>
              <a:chExt cx="2928" cy="409"/>
            </a:xfrm>
          </p:grpSpPr>
          <p:sp>
            <p:nvSpPr>
              <p:cNvPr id="4119" name="Arc 21"/>
              <p:cNvSpPr>
                <a:spLocks/>
              </p:cNvSpPr>
              <p:nvPr/>
            </p:nvSpPr>
            <p:spPr bwMode="auto">
              <a:xfrm>
                <a:off x="2736" y="3288"/>
                <a:ext cx="1440" cy="409"/>
              </a:xfrm>
              <a:custGeom>
                <a:avLst/>
                <a:gdLst>
                  <a:gd name="T0" fmla="*/ 0 w 21600"/>
                  <a:gd name="T1" fmla="*/ 0 h 21600"/>
                  <a:gd name="T2" fmla="*/ 1440 w 21600"/>
                  <a:gd name="T3" fmla="*/ 409 h 21600"/>
                  <a:gd name="T4" fmla="*/ 0 w 21600"/>
                  <a:gd name="T5" fmla="*/ 4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FFCC00"/>
                </a:solidFill>
                <a:prstDash val="dash"/>
                <a:round/>
                <a:headEnd type="none" w="sm" len="sm"/>
                <a:tailEnd type="none" w="sm" len="sm"/>
              </a:ln>
            </p:spPr>
            <p:txBody>
              <a:bodyPr wrap="none" anchor="ctr"/>
              <a:lstStyle/>
              <a:p>
                <a:endParaRPr lang="en-US"/>
              </a:p>
            </p:txBody>
          </p:sp>
          <p:sp>
            <p:nvSpPr>
              <p:cNvPr id="4120" name="Arc 22"/>
              <p:cNvSpPr>
                <a:spLocks/>
              </p:cNvSpPr>
              <p:nvPr/>
            </p:nvSpPr>
            <p:spPr bwMode="auto">
              <a:xfrm rot="10800000">
                <a:off x="1248" y="3294"/>
                <a:ext cx="1496" cy="403"/>
              </a:xfrm>
              <a:custGeom>
                <a:avLst/>
                <a:gdLst>
                  <a:gd name="T0" fmla="*/ 1496 w 21600"/>
                  <a:gd name="T1" fmla="*/ 0 h 21654"/>
                  <a:gd name="T2" fmla="*/ 0 w 21600"/>
                  <a:gd name="T3" fmla="*/ 403 h 21654"/>
                  <a:gd name="T4" fmla="*/ 0 w 21600"/>
                  <a:gd name="T5" fmla="*/ 1 h 21654"/>
                  <a:gd name="T6" fmla="*/ 0 60000 65536"/>
                  <a:gd name="T7" fmla="*/ 0 60000 65536"/>
                  <a:gd name="T8" fmla="*/ 0 60000 65536"/>
                  <a:gd name="T9" fmla="*/ 0 w 21600"/>
                  <a:gd name="T10" fmla="*/ 0 h 21654"/>
                  <a:gd name="T11" fmla="*/ 21600 w 21600"/>
                  <a:gd name="T12" fmla="*/ 21654 h 21654"/>
                </a:gdLst>
                <a:ahLst/>
                <a:cxnLst>
                  <a:cxn ang="T6">
                    <a:pos x="T0" y="T1"/>
                  </a:cxn>
                  <a:cxn ang="T7">
                    <a:pos x="T2" y="T3"/>
                  </a:cxn>
                  <a:cxn ang="T8">
                    <a:pos x="T4" y="T5"/>
                  </a:cxn>
                </a:cxnLst>
                <a:rect l="T9" t="T10" r="T11" b="T12"/>
                <a:pathLst>
                  <a:path w="21600" h="21654" fill="none" extrusionOk="0">
                    <a:moveTo>
                      <a:pt x="21599" y="0"/>
                    </a:moveTo>
                    <a:cubicBezTo>
                      <a:pt x="21599" y="18"/>
                      <a:pt x="21600" y="36"/>
                      <a:pt x="21600" y="54"/>
                    </a:cubicBezTo>
                    <a:cubicBezTo>
                      <a:pt x="21600" y="11983"/>
                      <a:pt x="11929" y="21653"/>
                      <a:pt x="0" y="21654"/>
                    </a:cubicBezTo>
                  </a:path>
                  <a:path w="21600" h="21654" stroke="0" extrusionOk="0">
                    <a:moveTo>
                      <a:pt x="21599" y="0"/>
                    </a:moveTo>
                    <a:cubicBezTo>
                      <a:pt x="21599" y="18"/>
                      <a:pt x="21600" y="36"/>
                      <a:pt x="21600" y="54"/>
                    </a:cubicBezTo>
                    <a:cubicBezTo>
                      <a:pt x="21600" y="11983"/>
                      <a:pt x="11929" y="21653"/>
                      <a:pt x="0" y="21654"/>
                    </a:cubicBezTo>
                    <a:lnTo>
                      <a:pt x="0" y="54"/>
                    </a:lnTo>
                    <a:close/>
                  </a:path>
                </a:pathLst>
              </a:custGeom>
              <a:noFill/>
              <a:ln w="38100" cap="rnd">
                <a:solidFill>
                  <a:srgbClr val="FFCC00"/>
                </a:solidFill>
                <a:prstDash val="dash"/>
                <a:round/>
                <a:headEnd type="none" w="sm" len="sm"/>
                <a:tailEnd type="none" w="sm" len="sm"/>
              </a:ln>
            </p:spPr>
            <p:txBody>
              <a:bodyPr wrap="none" anchor="ctr"/>
              <a:lstStyle/>
              <a:p>
                <a:endParaRPr lang="en-US"/>
              </a:p>
            </p:txBody>
          </p:sp>
        </p:grpSp>
        <p:grpSp>
          <p:nvGrpSpPr>
            <p:cNvPr id="9" name="Group 23"/>
            <p:cNvGrpSpPr>
              <a:grpSpLocks/>
            </p:cNvGrpSpPr>
            <p:nvPr/>
          </p:nvGrpSpPr>
          <p:grpSpPr bwMode="auto">
            <a:xfrm>
              <a:off x="1864" y="2777"/>
              <a:ext cx="1456" cy="887"/>
              <a:chOff x="1244" y="2797"/>
              <a:chExt cx="1265" cy="887"/>
            </a:xfrm>
          </p:grpSpPr>
          <p:sp>
            <p:nvSpPr>
              <p:cNvPr id="4117" name="Arc 24"/>
              <p:cNvSpPr>
                <a:spLocks/>
              </p:cNvSpPr>
              <p:nvPr/>
            </p:nvSpPr>
            <p:spPr bwMode="auto">
              <a:xfrm>
                <a:off x="1886" y="2797"/>
                <a:ext cx="623" cy="887"/>
              </a:xfrm>
              <a:custGeom>
                <a:avLst/>
                <a:gdLst>
                  <a:gd name="T0" fmla="*/ 0 w 21635"/>
                  <a:gd name="T1" fmla="*/ 0 h 21600"/>
                  <a:gd name="T2" fmla="*/ 623 w 21635"/>
                  <a:gd name="T3" fmla="*/ 887 h 21600"/>
                  <a:gd name="T4" fmla="*/ 1 w 21635"/>
                  <a:gd name="T5" fmla="*/ 887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0"/>
                    </a:cubicBezTo>
                    <a:cubicBezTo>
                      <a:pt x="11964" y="0"/>
                      <a:pt x="21635" y="9670"/>
                      <a:pt x="21635" y="21600"/>
                    </a:cubicBezTo>
                  </a:path>
                  <a:path w="21635" h="21600" stroke="0" extrusionOk="0">
                    <a:moveTo>
                      <a:pt x="0" y="0"/>
                    </a:moveTo>
                    <a:cubicBezTo>
                      <a:pt x="11" y="0"/>
                      <a:pt x="23" y="-1"/>
                      <a:pt x="35" y="0"/>
                    </a:cubicBezTo>
                    <a:cubicBezTo>
                      <a:pt x="11964" y="0"/>
                      <a:pt x="21635" y="9670"/>
                      <a:pt x="21635" y="21600"/>
                    </a:cubicBezTo>
                    <a:lnTo>
                      <a:pt x="35" y="21600"/>
                    </a:lnTo>
                    <a:close/>
                  </a:path>
                </a:pathLst>
              </a:custGeom>
              <a:noFill/>
              <a:ln w="38100" cap="rnd">
                <a:solidFill>
                  <a:schemeClr val="accent1"/>
                </a:solidFill>
                <a:prstDash val="dash"/>
                <a:round/>
                <a:headEnd type="none" w="sm" len="sm"/>
                <a:tailEnd type="none" w="sm" len="sm"/>
              </a:ln>
            </p:spPr>
            <p:txBody>
              <a:bodyPr wrap="none" anchor="ctr"/>
              <a:lstStyle/>
              <a:p>
                <a:endParaRPr lang="en-US"/>
              </a:p>
            </p:txBody>
          </p:sp>
          <p:sp>
            <p:nvSpPr>
              <p:cNvPr id="4118" name="Arc 25"/>
              <p:cNvSpPr>
                <a:spLocks/>
              </p:cNvSpPr>
              <p:nvPr/>
            </p:nvSpPr>
            <p:spPr bwMode="auto">
              <a:xfrm rot="10800000">
                <a:off x="1244" y="2812"/>
                <a:ext cx="646" cy="871"/>
              </a:xfrm>
              <a:custGeom>
                <a:avLst/>
                <a:gdLst>
                  <a:gd name="T0" fmla="*/ 646 w 21600"/>
                  <a:gd name="T1" fmla="*/ 0 h 21600"/>
                  <a:gd name="T2" fmla="*/ 0 w 21600"/>
                  <a:gd name="T3" fmla="*/ 87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chemeClr val="accent1"/>
                </a:solidFill>
                <a:prstDash val="dash"/>
                <a:round/>
                <a:headEnd type="none" w="sm" len="sm"/>
                <a:tailEnd type="none" w="sm" len="sm"/>
              </a:ln>
            </p:spPr>
            <p:txBody>
              <a:bodyPr wrap="none" anchor="ctr"/>
              <a:lstStyle/>
              <a:p>
                <a:endParaRPr lang="en-US"/>
              </a:p>
            </p:txBody>
          </p:sp>
        </p:grpSp>
        <p:graphicFrame>
          <p:nvGraphicFramePr>
            <p:cNvPr id="4098" name="Object 26"/>
            <p:cNvGraphicFramePr>
              <a:graphicFrameLocks noChangeAspect="1"/>
            </p:cNvGraphicFramePr>
            <p:nvPr/>
          </p:nvGraphicFramePr>
          <p:xfrm>
            <a:off x="1833" y="3853"/>
            <a:ext cx="1580" cy="187"/>
          </p:xfrm>
          <a:graphic>
            <a:graphicData uri="http://schemas.openxmlformats.org/presentationml/2006/ole">
              <p:oleObj spid="_x0000_s35842" name="Clip" r:id="rId4" imgW="2508480" imgH="298080" progId="">
                <p:embed/>
              </p:oleObj>
            </a:graphicData>
          </a:graphic>
        </p:graphicFrame>
        <p:graphicFrame>
          <p:nvGraphicFramePr>
            <p:cNvPr id="4099" name="Object 27"/>
            <p:cNvGraphicFramePr>
              <a:graphicFrameLocks noChangeAspect="1"/>
            </p:cNvGraphicFramePr>
            <p:nvPr/>
          </p:nvGraphicFramePr>
          <p:xfrm>
            <a:off x="0" y="3850"/>
            <a:ext cx="498" cy="188"/>
          </p:xfrm>
          <a:graphic>
            <a:graphicData uri="http://schemas.openxmlformats.org/presentationml/2006/ole">
              <p:oleObj spid="_x0000_s35843" name="Clip" r:id="rId5" imgW="2508480" imgH="298080" progId="">
                <p:embed/>
              </p:oleObj>
            </a:graphicData>
          </a:graphic>
        </p:graphicFrame>
        <p:graphicFrame>
          <p:nvGraphicFramePr>
            <p:cNvPr id="4100" name="Object 28"/>
            <p:cNvGraphicFramePr>
              <a:graphicFrameLocks noChangeAspect="1"/>
            </p:cNvGraphicFramePr>
            <p:nvPr/>
          </p:nvGraphicFramePr>
          <p:xfrm>
            <a:off x="3347" y="3856"/>
            <a:ext cx="1580" cy="187"/>
          </p:xfrm>
          <a:graphic>
            <a:graphicData uri="http://schemas.openxmlformats.org/presentationml/2006/ole">
              <p:oleObj spid="_x0000_s35844" name="Clip" r:id="rId6" imgW="2508480" imgH="298080" progId="">
                <p:embed/>
              </p:oleObj>
            </a:graphicData>
          </a:graphic>
        </p:graphicFrame>
        <p:graphicFrame>
          <p:nvGraphicFramePr>
            <p:cNvPr id="4101" name="Object 29"/>
            <p:cNvGraphicFramePr>
              <a:graphicFrameLocks noChangeAspect="1"/>
            </p:cNvGraphicFramePr>
            <p:nvPr/>
          </p:nvGraphicFramePr>
          <p:xfrm>
            <a:off x="4215" y="3662"/>
            <a:ext cx="802" cy="540"/>
          </p:xfrm>
          <a:graphic>
            <a:graphicData uri="http://schemas.openxmlformats.org/presentationml/2006/ole">
              <p:oleObj spid="_x0000_s35845" name="Clip" r:id="rId7" imgW="4591440" imgH="3090240" progId="">
                <p:embed/>
              </p:oleObj>
            </a:graphicData>
          </a:graphic>
        </p:graphicFrame>
        <p:graphicFrame>
          <p:nvGraphicFramePr>
            <p:cNvPr id="4102" name="Object 30"/>
            <p:cNvGraphicFramePr>
              <a:graphicFrameLocks noChangeAspect="1"/>
            </p:cNvGraphicFramePr>
            <p:nvPr/>
          </p:nvGraphicFramePr>
          <p:xfrm>
            <a:off x="3071" y="3701"/>
            <a:ext cx="802" cy="540"/>
          </p:xfrm>
          <a:graphic>
            <a:graphicData uri="http://schemas.openxmlformats.org/presentationml/2006/ole">
              <p:oleObj spid="_x0000_s35846" name="Clip" r:id="rId8" imgW="4591440" imgH="3090240" progId="">
                <p:embed/>
              </p:oleObj>
            </a:graphicData>
          </a:graphic>
        </p:graphicFrame>
        <p:sp>
          <p:nvSpPr>
            <p:cNvPr id="4115" name="Rectangle 31"/>
            <p:cNvSpPr>
              <a:spLocks noChangeArrowheads="1"/>
            </p:cNvSpPr>
            <p:nvPr/>
          </p:nvSpPr>
          <p:spPr bwMode="auto">
            <a:xfrm>
              <a:off x="2899" y="4032"/>
              <a:ext cx="243" cy="341"/>
            </a:xfrm>
            <a:prstGeom prst="rect">
              <a:avLst/>
            </a:prstGeom>
            <a:solidFill>
              <a:schemeClr val="tx1"/>
            </a:solidFill>
            <a:ln w="9525">
              <a:noFill/>
              <a:miter lim="800000"/>
              <a:headEnd/>
              <a:tailEnd/>
            </a:ln>
          </p:spPr>
          <p:txBody>
            <a:bodyPr lIns="92075" tIns="46038" rIns="92075" bIns="46038">
              <a:spAutoFit/>
            </a:bodyPr>
            <a:lstStyle/>
            <a:p>
              <a:pPr>
                <a:spcBef>
                  <a:spcPct val="50000"/>
                </a:spcBef>
              </a:pPr>
              <a:r>
                <a:rPr lang="en-US" b="1">
                  <a:solidFill>
                    <a:schemeClr val="bg2"/>
                  </a:solidFill>
                  <a:latin typeface="Arial" charset="0"/>
                </a:rPr>
                <a:t>1</a:t>
              </a:r>
              <a:endParaRPr lang="en-US"/>
            </a:p>
          </p:txBody>
        </p:sp>
        <p:sp>
          <p:nvSpPr>
            <p:cNvPr id="4116" name="Rectangle 32"/>
            <p:cNvSpPr>
              <a:spLocks noChangeArrowheads="1"/>
            </p:cNvSpPr>
            <p:nvPr/>
          </p:nvSpPr>
          <p:spPr bwMode="auto">
            <a:xfrm>
              <a:off x="3984" y="4032"/>
              <a:ext cx="265" cy="341"/>
            </a:xfrm>
            <a:prstGeom prst="rect">
              <a:avLst/>
            </a:prstGeom>
            <a:solidFill>
              <a:schemeClr val="tx1"/>
            </a:solidFill>
            <a:ln w="9525">
              <a:noFill/>
              <a:miter lim="800000"/>
              <a:headEnd/>
              <a:tailEnd/>
            </a:ln>
          </p:spPr>
          <p:txBody>
            <a:bodyPr lIns="92075" tIns="46038" rIns="92075" bIns="46038">
              <a:spAutoFit/>
            </a:bodyPr>
            <a:lstStyle/>
            <a:p>
              <a:pPr>
                <a:spcBef>
                  <a:spcPct val="50000"/>
                </a:spcBef>
              </a:pPr>
              <a:r>
                <a:rPr lang="en-US" b="1">
                  <a:solidFill>
                    <a:schemeClr val="bg2"/>
                  </a:solidFill>
                  <a:latin typeface="Arial" charset="0"/>
                </a:rPr>
                <a:t>2</a:t>
              </a:r>
              <a:endParaRPr lang="en-US"/>
            </a:p>
          </p:txBody>
        </p:sp>
      </p:grpSp>
      <p:sp>
        <p:nvSpPr>
          <p:cNvPr id="4106" name="Text Box 33"/>
          <p:cNvSpPr txBox="1">
            <a:spLocks noChangeArrowheads="1"/>
          </p:cNvSpPr>
          <p:nvPr/>
        </p:nvSpPr>
        <p:spPr bwMode="auto">
          <a:xfrm>
            <a:off x="4929188" y="5822950"/>
            <a:ext cx="3756025" cy="457200"/>
          </a:xfrm>
          <a:prstGeom prst="rect">
            <a:avLst/>
          </a:prstGeom>
          <a:solidFill>
            <a:schemeClr val="tx1"/>
          </a:solidFill>
          <a:ln w="12699">
            <a:noFill/>
            <a:miter lim="800000"/>
            <a:headEnd type="none" w="sm" len="sm"/>
            <a:tailEnd type="none" w="sm" len="sm"/>
          </a:ln>
        </p:spPr>
        <p:txBody>
          <a:bodyPr wrap="none">
            <a:spAutoFit/>
          </a:bodyPr>
          <a:lstStyle/>
          <a:p>
            <a:r>
              <a:rPr lang="en-US" b="1">
                <a:solidFill>
                  <a:schemeClr val="bg2"/>
                </a:solidFill>
                <a:latin typeface="Arial" charset="0"/>
              </a:rPr>
              <a:t>3)  both at the same time</a:t>
            </a:r>
            <a:endParaRPr lang="en-US">
              <a:solidFill>
                <a:schemeClr val="bg2"/>
              </a:solidFill>
              <a:latin typeface="Arial" charset="0"/>
            </a:endParaRPr>
          </a:p>
        </p:txBody>
      </p:sp>
      <p:sp>
        <p:nvSpPr>
          <p:cNvPr id="464930" name="Rectangle 34"/>
          <p:cNvSpPr>
            <a:spLocks noGrp="1" noChangeArrowheads="1"/>
          </p:cNvSpPr>
          <p:nvPr>
            <p:ph type="body" idx="1"/>
          </p:nvPr>
        </p:nvSpPr>
        <p:spPr>
          <a:xfrm>
            <a:off x="481013" y="892175"/>
            <a:ext cx="8212137" cy="2149475"/>
          </a:xfrm>
        </p:spPr>
        <p:txBody>
          <a:bodyPr>
            <a:normAutofit fontScale="70000" lnSpcReduction="20000"/>
          </a:bodyPr>
          <a:lstStyle/>
          <a:p>
            <a:pPr marL="401638" indent="-401638">
              <a:lnSpc>
                <a:spcPct val="165000"/>
              </a:lnSpc>
              <a:buFont typeface="Monotype Sorts" pitchFamily="48" charset="2"/>
              <a:buNone/>
              <a:defRPr/>
            </a:pPr>
            <a:r>
              <a:rPr lang="en-US" b="1" dirty="0" smtClean="0">
                <a:effectLst>
                  <a:outerShdw blurRad="38100" dist="38100" dir="2700000" algn="tl">
                    <a:srgbClr val="000000"/>
                  </a:outerShdw>
                </a:effectLst>
              </a:rPr>
              <a:t>	A battleship simultaneously fires two shells at two enemy submarines.  The shells are launched with the </a:t>
            </a:r>
            <a:r>
              <a:rPr lang="en-US" b="1" dirty="0" smtClean="0">
                <a:solidFill>
                  <a:schemeClr val="tx2"/>
                </a:solidFill>
                <a:effectLst>
                  <a:outerShdw blurRad="38100" dist="38100" dir="2700000" algn="tl">
                    <a:srgbClr val="000000"/>
                  </a:outerShdw>
                </a:effectLst>
              </a:rPr>
              <a:t>same</a:t>
            </a:r>
            <a:r>
              <a:rPr lang="en-US" b="1" dirty="0" smtClean="0">
                <a:effectLst>
                  <a:outerShdw blurRad="38100" dist="38100" dir="2700000" algn="tl">
                    <a:srgbClr val="000000"/>
                  </a:outerShdw>
                </a:effectLst>
              </a:rPr>
              <a:t> initial velocity.  If the shells follow the trajectories shown, which submarine gets hit </a:t>
            </a:r>
            <a:r>
              <a:rPr lang="en-US" b="1" dirty="0" smtClean="0">
                <a:solidFill>
                  <a:schemeClr val="tx2"/>
                </a:solidFill>
                <a:effectLst>
                  <a:outerShdw blurRad="38100" dist="38100" dir="2700000" algn="tl">
                    <a:srgbClr val="000000"/>
                  </a:outerShdw>
                </a:effectLst>
              </a:rPr>
              <a:t>first</a:t>
            </a:r>
            <a:r>
              <a:rPr lang="en-US" b="1" dirty="0" smtClean="0">
                <a:effectLst>
                  <a:outerShdw blurRad="38100" dist="38100" dir="2700000" algn="tl">
                    <a:srgbClr val="000000"/>
                  </a:outerShdw>
                </a:effectLst>
              </a:rPr>
              <a:t> ?</a:t>
            </a:r>
            <a:endParaRPr lang="en-US" sz="1800" dirty="0" smtClean="0"/>
          </a:p>
        </p:txBody>
      </p:sp>
      <p:sp>
        <p:nvSpPr>
          <p:cNvPr id="464931" name="Oval 35"/>
          <p:cNvSpPr>
            <a:spLocks noChangeArrowheads="1"/>
          </p:cNvSpPr>
          <p:nvPr/>
        </p:nvSpPr>
        <p:spPr bwMode="auto">
          <a:xfrm>
            <a:off x="7820025" y="5281613"/>
            <a:ext cx="782638" cy="498475"/>
          </a:xfrm>
          <a:prstGeom prst="ellipse">
            <a:avLst/>
          </a:prstGeom>
          <a:noFill/>
          <a:ln w="50800">
            <a:solidFill>
              <a:schemeClr val="accent1"/>
            </a:solidFill>
            <a:round/>
            <a:headEnd/>
            <a:tailEnd/>
          </a:ln>
        </p:spPr>
        <p:txBody>
          <a:bodyPr wrap="none" anchor="ctr"/>
          <a:lstStyle/>
          <a:p>
            <a:endParaRPr lang="en-US"/>
          </a:p>
        </p:txBody>
      </p:sp>
      <p:sp>
        <p:nvSpPr>
          <p:cNvPr id="4109" name="Text Box 36"/>
          <p:cNvSpPr txBox="1">
            <a:spLocks noChangeArrowheads="1"/>
          </p:cNvSpPr>
          <p:nvPr/>
        </p:nvSpPr>
        <p:spPr bwMode="auto">
          <a:xfrm>
            <a:off x="95250" y="3484563"/>
            <a:ext cx="4314825" cy="2838450"/>
          </a:xfrm>
          <a:prstGeom prst="rect">
            <a:avLst/>
          </a:prstGeom>
          <a:noFill/>
          <a:ln w="9525">
            <a:noFill/>
            <a:miter lim="800000"/>
            <a:headEnd type="none" w="sm" len="sm"/>
            <a:tailEnd type="none" w="sm" len="sm"/>
          </a:ln>
        </p:spPr>
        <p:txBody>
          <a:bodyPr>
            <a:spAutoFit/>
          </a:bodyPr>
          <a:lstStyle/>
          <a:p>
            <a:pPr>
              <a:lnSpc>
                <a:spcPct val="110000"/>
              </a:lnSpc>
              <a:spcBef>
                <a:spcPct val="50000"/>
              </a:spcBef>
            </a:pPr>
            <a:r>
              <a:rPr lang="en-US" sz="2000" b="1">
                <a:solidFill>
                  <a:srgbClr val="000000"/>
                </a:solidFill>
                <a:latin typeface="Arial" charset="0"/>
              </a:rPr>
              <a:t> The flight time is fixed by the motion in the </a:t>
            </a:r>
            <a:r>
              <a:rPr lang="en-US" sz="2000" b="1" i="1">
                <a:solidFill>
                  <a:srgbClr val="000000"/>
                </a:solidFill>
                <a:latin typeface="Arial" charset="0"/>
              </a:rPr>
              <a:t>y</a:t>
            </a:r>
            <a:r>
              <a:rPr lang="en-US" sz="2000" b="1">
                <a:solidFill>
                  <a:srgbClr val="000000"/>
                </a:solidFill>
                <a:latin typeface="Arial" charset="0"/>
              </a:rPr>
              <a:t>-direction.  The </a:t>
            </a:r>
            <a:r>
              <a:rPr lang="en-US" sz="2000" b="1" i="1">
                <a:solidFill>
                  <a:srgbClr val="0000FF"/>
                </a:solidFill>
                <a:latin typeface="Arial" charset="0"/>
              </a:rPr>
              <a:t>higher</a:t>
            </a:r>
            <a:r>
              <a:rPr lang="en-US" sz="2000" b="1">
                <a:solidFill>
                  <a:srgbClr val="000000"/>
                </a:solidFill>
                <a:latin typeface="Arial" charset="0"/>
              </a:rPr>
              <a:t> an object goes, the </a:t>
            </a:r>
            <a:r>
              <a:rPr lang="en-US" sz="2000" b="1" i="1">
                <a:solidFill>
                  <a:srgbClr val="0000FF"/>
                </a:solidFill>
                <a:latin typeface="Arial" charset="0"/>
              </a:rPr>
              <a:t>longer</a:t>
            </a:r>
            <a:r>
              <a:rPr lang="en-US" sz="2000" b="1">
                <a:solidFill>
                  <a:srgbClr val="000000"/>
                </a:solidFill>
                <a:latin typeface="Arial" charset="0"/>
              </a:rPr>
              <a:t> it stays in flight.  The shell hitting submarine #2 goes </a:t>
            </a:r>
            <a:r>
              <a:rPr lang="en-US" sz="2000" b="1" i="1">
                <a:solidFill>
                  <a:srgbClr val="0000FF"/>
                </a:solidFill>
                <a:latin typeface="Arial" charset="0"/>
              </a:rPr>
              <a:t>less high</a:t>
            </a:r>
            <a:r>
              <a:rPr lang="en-US" sz="2000" b="1">
                <a:solidFill>
                  <a:srgbClr val="000000"/>
                </a:solidFill>
                <a:latin typeface="Arial" charset="0"/>
              </a:rPr>
              <a:t>, therefore it stays in flight for </a:t>
            </a:r>
            <a:r>
              <a:rPr lang="en-US" sz="2000" b="1" i="1">
                <a:solidFill>
                  <a:srgbClr val="0000FF"/>
                </a:solidFill>
                <a:latin typeface="Arial" charset="0"/>
              </a:rPr>
              <a:t>less time</a:t>
            </a:r>
            <a:r>
              <a:rPr lang="en-US" sz="2000" b="1">
                <a:solidFill>
                  <a:srgbClr val="000000"/>
                </a:solidFill>
                <a:latin typeface="Arial" charset="0"/>
              </a:rPr>
              <a:t> than the other shell. Thus, </a:t>
            </a:r>
            <a:r>
              <a:rPr lang="en-US" sz="2000" b="1">
                <a:solidFill>
                  <a:srgbClr val="000000"/>
                </a:solidFill>
                <a:latin typeface="Arial" charset="0"/>
                <a:cs typeface="Arial" charset="0"/>
              </a:rPr>
              <a:t>submarine</a:t>
            </a:r>
            <a:r>
              <a:rPr lang="en-US"/>
              <a:t> </a:t>
            </a:r>
            <a:r>
              <a:rPr lang="en-US" sz="2000" b="1">
                <a:solidFill>
                  <a:srgbClr val="000000"/>
                </a:solidFill>
                <a:latin typeface="Arial" charset="0"/>
              </a:rPr>
              <a:t>#2 is hit first.</a:t>
            </a:r>
            <a:r>
              <a:rPr lang="en-US" sz="2200" b="1">
                <a:solidFill>
                  <a:srgbClr val="000000"/>
                </a:solidFill>
                <a:latin typeface="Arial" charset="0"/>
              </a:rPr>
              <a:t> </a:t>
            </a:r>
          </a:p>
        </p:txBody>
      </p:sp>
      <p:sp>
        <p:nvSpPr>
          <p:cNvPr id="464933" name="Rectangle 37"/>
          <p:cNvSpPr>
            <a:spLocks noChangeArrowheads="1"/>
          </p:cNvSpPr>
          <p:nvPr/>
        </p:nvSpPr>
        <p:spPr bwMode="auto">
          <a:xfrm>
            <a:off x="0" y="6357938"/>
            <a:ext cx="7077075" cy="500062"/>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defRPr/>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which one traveled the greater distance?</a:t>
            </a:r>
          </a:p>
        </p:txBody>
      </p:sp>
      <p:sp>
        <p:nvSpPr>
          <p:cNvPr id="464934" name="Rectangle 38"/>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defRPr/>
            </a:pPr>
            <a:r>
              <a:rPr lang="en-US" sz="2800" b="1" i="1">
                <a:solidFill>
                  <a:schemeClr val="tx2"/>
                </a:solidFill>
                <a:effectLst>
                  <a:outerShdw blurRad="38100" dist="38100" dir="2700000" algn="tl">
                    <a:srgbClr val="000000"/>
                  </a:outerShdw>
                </a:effectLst>
                <a:latin typeface="Arial" charset="0"/>
              </a:rPr>
              <a:t>ConcepTest 3.7b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Punts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4933"/>
                                        </p:tgtEl>
                                        <p:attrNameLst>
                                          <p:attrName>style.visibility</p:attrName>
                                        </p:attrNameLst>
                                      </p:cBhvr>
                                      <p:to>
                                        <p:strVal val="visible"/>
                                      </p:to>
                                    </p:set>
                                    <p:anim calcmode="lin" valueType="num">
                                      <p:cBhvr additive="base">
                                        <p:cTn id="7" dur="500" fill="hold"/>
                                        <p:tgtEl>
                                          <p:spTgt spid="464933"/>
                                        </p:tgtEl>
                                        <p:attrNameLst>
                                          <p:attrName>ppt_x</p:attrName>
                                        </p:attrNameLst>
                                      </p:cBhvr>
                                      <p:tavLst>
                                        <p:tav tm="0">
                                          <p:val>
                                            <p:strVal val="1+#ppt_w/2"/>
                                          </p:val>
                                        </p:tav>
                                        <p:tav tm="100000">
                                          <p:val>
                                            <p:strVal val="#ppt_x"/>
                                          </p:val>
                                        </p:tav>
                                      </p:tavLst>
                                    </p:anim>
                                    <p:anim calcmode="lin" valueType="num">
                                      <p:cBhvr additive="base">
                                        <p:cTn id="8" dur="500" fill="hold"/>
                                        <p:tgtEl>
                                          <p:spTgt spid="4649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4931"/>
                                        </p:tgtEl>
                                        <p:attrNameLst>
                                          <p:attrName>style.visibility</p:attrName>
                                        </p:attrNameLst>
                                      </p:cBhvr>
                                      <p:to>
                                        <p:strVal val="visible"/>
                                      </p:to>
                                    </p:set>
                                    <p:anim calcmode="lin" valueType="num">
                                      <p:cBhvr additive="base">
                                        <p:cTn id="13" dur="500" fill="hold"/>
                                        <p:tgtEl>
                                          <p:spTgt spid="464931"/>
                                        </p:tgtEl>
                                        <p:attrNameLst>
                                          <p:attrName>ppt_x</p:attrName>
                                        </p:attrNameLst>
                                      </p:cBhvr>
                                      <p:tavLst>
                                        <p:tav tm="0">
                                          <p:val>
                                            <p:strVal val="0-#ppt_w/2"/>
                                          </p:val>
                                        </p:tav>
                                        <p:tav tm="100000">
                                          <p:val>
                                            <p:strVal val="#ppt_x"/>
                                          </p:val>
                                        </p:tav>
                                      </p:tavLst>
                                    </p:anim>
                                    <p:anim calcmode="lin" valueType="num">
                                      <p:cBhvr additive="base">
                                        <p:cTn id="14" dur="500" fill="hold"/>
                                        <p:tgtEl>
                                          <p:spTgt spid="464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31" grpId="0" animBg="1"/>
      <p:bldP spid="464933"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b="1" dirty="0"/>
              <a:t>45.</a:t>
            </a:r>
            <a:r>
              <a:rPr lang="en-US" dirty="0"/>
              <a:t>	(II) A high diver leaves the end of a 5.0-m-high diving board and strikes the water 1.3 s later, 3.0 m beyond the end of the board. Considering the diver as a particle, determine (</a:t>
            </a:r>
            <a:r>
              <a:rPr lang="en-US" i="1" dirty="0"/>
              <a:t>a</a:t>
            </a:r>
            <a:r>
              <a:rPr lang="en-US" dirty="0"/>
              <a:t>) her initial velocity,  (</a:t>
            </a:r>
            <a:r>
              <a:rPr lang="en-US" i="1" dirty="0"/>
              <a:t>b</a:t>
            </a:r>
            <a:r>
              <a:rPr lang="en-US" dirty="0"/>
              <a:t>) the maximum height reached; and (</a:t>
            </a:r>
            <a:r>
              <a:rPr lang="en-US" i="1" dirty="0"/>
              <a:t>c</a:t>
            </a:r>
            <a:r>
              <a:rPr lang="en-US" dirty="0"/>
              <a:t>) the velocity  with which she enters the water.</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Newton’s Laws</a:t>
            </a:r>
            <a:endParaRPr lang="en-US" dirty="0"/>
          </a:p>
        </p:txBody>
      </p:sp>
      <p:sp>
        <p:nvSpPr>
          <p:cNvPr id="3" name="Subtitle 2"/>
          <p:cNvSpPr>
            <a:spLocks noGrp="1"/>
          </p:cNvSpPr>
          <p:nvPr>
            <p:ph type="subTitle" idx="1"/>
          </p:nvPr>
        </p:nvSpPr>
        <p:spPr/>
        <p:txBody>
          <a:bodyPr/>
          <a:lstStyle/>
          <a:p>
            <a:r>
              <a:rPr lang="en-US" dirty="0" smtClean="0"/>
              <a:t>Physics 1425 lecture 6</a:t>
            </a:r>
            <a:endParaRPr lang="en-US" dirty="0"/>
          </a:p>
        </p:txBody>
      </p:sp>
      <p:sp>
        <p:nvSpPr>
          <p:cNvPr id="4" name="TextBox 3"/>
          <p:cNvSpPr txBox="1"/>
          <p:nvPr/>
        </p:nvSpPr>
        <p:spPr>
          <a:xfrm>
            <a:off x="76200" y="6443246"/>
            <a:ext cx="2743200" cy="338554"/>
          </a:xfrm>
          <a:prstGeom prst="rect">
            <a:avLst/>
          </a:prstGeom>
          <a:noFill/>
        </p:spPr>
        <p:txBody>
          <a:bodyPr wrap="square" rtlCol="0">
            <a:spAutoFit/>
          </a:bodyPr>
          <a:lstStyle/>
          <a:p>
            <a:r>
              <a:rPr lang="en-US" sz="1600" dirty="0" smtClean="0">
                <a:solidFill>
                  <a:schemeClr val="bg1">
                    <a:lumMod val="65000"/>
                  </a:schemeClr>
                </a:solidFill>
              </a:rPr>
              <a:t>Michael Fowler,  UVa.</a:t>
            </a:r>
            <a:endParaRPr lang="en-US" sz="16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Newton Extended Galileo’s Picture of Motion to Include Forces</a:t>
            </a:r>
            <a:endParaRPr lang="en-US" dirty="0">
              <a:solidFill>
                <a:srgbClr val="FF0000"/>
              </a:solidFill>
            </a:endParaRPr>
          </a:p>
        </p:txBody>
      </p:sp>
      <p:sp>
        <p:nvSpPr>
          <p:cNvPr id="3" name="Content Placeholder 2"/>
          <p:cNvSpPr>
            <a:spLocks noGrp="1"/>
          </p:cNvSpPr>
          <p:nvPr>
            <p:ph idx="1"/>
          </p:nvPr>
        </p:nvSpPr>
        <p:spPr>
          <a:xfrm>
            <a:off x="457200" y="1828800"/>
            <a:ext cx="8229600" cy="4419600"/>
          </a:xfrm>
        </p:spPr>
        <p:txBody>
          <a:bodyPr>
            <a:normAutofit fontScale="92500" lnSpcReduction="10000"/>
          </a:bodyPr>
          <a:lstStyle/>
          <a:p>
            <a:pPr>
              <a:buNone/>
            </a:pPr>
            <a:r>
              <a:rPr lang="en-US" dirty="0" smtClean="0"/>
              <a:t>Galileo said:</a:t>
            </a:r>
          </a:p>
          <a:p>
            <a:pPr>
              <a:buNone/>
            </a:pPr>
            <a:endParaRPr lang="en-US" dirty="0" smtClean="0"/>
          </a:p>
          <a:p>
            <a:r>
              <a:rPr lang="en-US" dirty="0" smtClean="0">
                <a:solidFill>
                  <a:srgbClr val="FFFF00"/>
                </a:solidFill>
              </a:rPr>
              <a:t>Natural horizontal motion is at constant velocity </a:t>
            </a:r>
            <a:r>
              <a:rPr lang="en-US" dirty="0" smtClean="0"/>
              <a:t>unless </a:t>
            </a:r>
            <a:r>
              <a:rPr lang="en-US" dirty="0" smtClean="0">
                <a:solidFill>
                  <a:srgbClr val="FFFF00"/>
                </a:solidFill>
              </a:rPr>
              <a:t>a force </a:t>
            </a:r>
            <a:r>
              <a:rPr lang="en-US" dirty="0" smtClean="0"/>
              <a:t>acts: a push from behind will cause acceleration, friction will cause negative acceleration (that is, deceleration).</a:t>
            </a:r>
          </a:p>
          <a:p>
            <a:endParaRPr lang="en-US" dirty="0" smtClean="0">
              <a:solidFill>
                <a:srgbClr val="FFFF00"/>
              </a:solidFill>
            </a:endParaRPr>
          </a:p>
          <a:p>
            <a:r>
              <a:rPr lang="en-US" dirty="0" smtClean="0">
                <a:solidFill>
                  <a:srgbClr val="FFFF00"/>
                </a:solidFill>
              </a:rPr>
              <a:t>Natural vertical motion is constant downward acceleration…   </a:t>
            </a:r>
            <a:endParaRPr lang="en-US" dirty="0">
              <a:solidFill>
                <a:srgbClr val="FFFF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Newton Said </a:t>
            </a:r>
            <a:r>
              <a:rPr lang="en-US" dirty="0" smtClean="0">
                <a:solidFill>
                  <a:srgbClr val="FFFF00"/>
                </a:solidFill>
              </a:rPr>
              <a:t>They’re the Same Thing!</a:t>
            </a:r>
            <a:endParaRPr lang="en-US" dirty="0">
              <a:solidFill>
                <a:srgbClr val="FFFF00"/>
              </a:solidFill>
            </a:endParaRPr>
          </a:p>
        </p:txBody>
      </p:sp>
      <p:sp>
        <p:nvSpPr>
          <p:cNvPr id="3" name="Content Placeholder 2"/>
          <p:cNvSpPr>
            <a:spLocks noGrp="1"/>
          </p:cNvSpPr>
          <p:nvPr>
            <p:ph idx="1"/>
          </p:nvPr>
        </p:nvSpPr>
        <p:spPr>
          <a:xfrm>
            <a:off x="533400" y="1676400"/>
            <a:ext cx="8229600" cy="4876800"/>
          </a:xfrm>
        </p:spPr>
        <p:txBody>
          <a:bodyPr/>
          <a:lstStyle/>
          <a:p>
            <a:r>
              <a:rPr lang="en-US" dirty="0" smtClean="0"/>
              <a:t>The “natural vertical motion” is at constant acceleration </a:t>
            </a:r>
            <a:r>
              <a:rPr lang="en-US" dirty="0" smtClean="0">
                <a:solidFill>
                  <a:srgbClr val="FFFF00"/>
                </a:solidFill>
              </a:rPr>
              <a:t>because there’s a constant force acting </a:t>
            </a:r>
            <a:r>
              <a:rPr lang="en-US" dirty="0" smtClean="0"/>
              <a:t>– the force of </a:t>
            </a:r>
            <a:r>
              <a:rPr lang="en-US" dirty="0" smtClean="0">
                <a:solidFill>
                  <a:srgbClr val="FFFF00"/>
                </a:solidFill>
              </a:rPr>
              <a:t>gravity</a:t>
            </a:r>
            <a:r>
              <a:rPr lang="en-US" dirty="0" smtClean="0"/>
              <a:t>! </a:t>
            </a:r>
          </a:p>
          <a:p>
            <a:pPr>
              <a:buNone/>
            </a:pPr>
            <a:r>
              <a:rPr lang="en-US" dirty="0" smtClean="0"/>
              <a:t> </a:t>
            </a:r>
          </a:p>
          <a:p>
            <a:r>
              <a:rPr lang="en-US" dirty="0" smtClean="0">
                <a:solidFill>
                  <a:srgbClr val="FF0000"/>
                </a:solidFill>
              </a:rPr>
              <a:t>Without that force, </a:t>
            </a:r>
            <a:r>
              <a:rPr lang="en-US" dirty="0" smtClean="0">
                <a:solidFill>
                  <a:srgbClr val="FFFF00"/>
                </a:solidFill>
              </a:rPr>
              <a:t>vertical</a:t>
            </a:r>
            <a:r>
              <a:rPr lang="en-US" dirty="0" smtClean="0">
                <a:solidFill>
                  <a:srgbClr val="FF0000"/>
                </a:solidFill>
              </a:rPr>
              <a:t> motion would be at constant velocity.</a:t>
            </a:r>
          </a:p>
          <a:p>
            <a:endParaRPr lang="en-US" dirty="0" smtClean="0">
              <a:solidFill>
                <a:srgbClr val="FF0000"/>
              </a:solidFill>
            </a:endParaRPr>
          </a:p>
          <a:p>
            <a:r>
              <a:rPr lang="en-US" dirty="0" smtClean="0"/>
              <a:t>Look again at the </a:t>
            </a:r>
            <a:r>
              <a:rPr lang="en-US" dirty="0" smtClean="0">
                <a:solidFill>
                  <a:srgbClr val="FFFF00"/>
                </a:solidFill>
              </a:rPr>
              <a:t>path of a projectile</a:t>
            </a:r>
            <a:r>
              <a:rPr lang="en-US" dirty="0" smtClean="0"/>
              <a:t>: without gravity, it would be a straight line.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73162"/>
          </a:xfrm>
        </p:spPr>
        <p:txBody>
          <a:bodyPr>
            <a:normAutofit/>
          </a:bodyPr>
          <a:lstStyle/>
          <a:p>
            <a:r>
              <a:rPr lang="en-US" dirty="0" smtClean="0">
                <a:solidFill>
                  <a:srgbClr val="FFFF00"/>
                </a:solidFill>
              </a:rPr>
              <a:t>Vector Picture of Projectile Motion</a:t>
            </a:r>
            <a:endParaRPr lang="en-US" dirty="0">
              <a:solidFill>
                <a:srgbClr val="FFFF00"/>
              </a:solidFill>
            </a:endParaRPr>
          </a:p>
        </p:txBody>
      </p:sp>
      <p:sp>
        <p:nvSpPr>
          <p:cNvPr id="3" name="Content Placeholder 2"/>
          <p:cNvSpPr>
            <a:spLocks noGrp="1"/>
          </p:cNvSpPr>
          <p:nvPr>
            <p:ph sz="half" idx="1"/>
          </p:nvPr>
        </p:nvSpPr>
        <p:spPr>
          <a:xfrm>
            <a:off x="304800" y="2209800"/>
            <a:ext cx="4038600" cy="4419600"/>
          </a:xfrm>
        </p:spPr>
        <p:txBody>
          <a:bodyPr>
            <a:normAutofit/>
          </a:bodyPr>
          <a:lstStyle/>
          <a:p>
            <a:endParaRPr lang="en-US" dirty="0" smtClean="0">
              <a:solidFill>
                <a:srgbClr val="FFFF00"/>
              </a:solidFill>
            </a:endParaRPr>
          </a:p>
          <a:p>
            <a:endParaRPr lang="en-US" dirty="0" smtClean="0">
              <a:solidFill>
                <a:srgbClr val="FFFF00"/>
              </a:solidFill>
            </a:endParaRPr>
          </a:p>
          <a:p>
            <a:pPr>
              <a:buNone/>
            </a:pPr>
            <a:endParaRPr lang="en-US" dirty="0" smtClean="0">
              <a:solidFill>
                <a:srgbClr val="FFFF00"/>
              </a:solidFill>
            </a:endParaRPr>
          </a:p>
          <a:p>
            <a:endParaRPr lang="en-US" dirty="0" smtClean="0">
              <a:solidFill>
                <a:srgbClr val="FFFF00"/>
              </a:solidFill>
            </a:endParaRPr>
          </a:p>
          <a:p>
            <a:pPr>
              <a:buNone/>
            </a:pPr>
            <a:endParaRPr lang="en-US" dirty="0" smtClean="0">
              <a:solidFill>
                <a:srgbClr val="FFFF00"/>
              </a:solidFill>
            </a:endParaRPr>
          </a:p>
          <a:p>
            <a:pPr>
              <a:buNone/>
            </a:pPr>
            <a:r>
              <a:rPr lang="en-US" dirty="0" smtClean="0">
                <a:solidFill>
                  <a:srgbClr val="FFFF00"/>
                </a:solidFill>
              </a:rPr>
              <a:t>Position</a:t>
            </a:r>
            <a:r>
              <a:rPr lang="en-US" dirty="0" smtClean="0"/>
              <a:t> at 1 second intervals (notice it </a:t>
            </a:r>
            <a:r>
              <a:rPr lang="en-US" dirty="0" smtClean="0">
                <a:solidFill>
                  <a:srgbClr val="FFFF00"/>
                </a:solidFill>
              </a:rPr>
              <a:t>falls below straight line</a:t>
            </a:r>
            <a:r>
              <a:rPr lang="en-US" dirty="0" smtClean="0"/>
              <a:t>: </a:t>
            </a:r>
            <a:r>
              <a:rPr lang="en-US" dirty="0" smtClean="0">
                <a:solidFill>
                  <a:srgbClr val="FF0000"/>
                </a:solidFill>
              </a:rPr>
              <a:t>the </a:t>
            </a:r>
            <a:r>
              <a:rPr lang="en-US" i="1" dirty="0" smtClean="0">
                <a:solidFill>
                  <a:srgbClr val="FF0000"/>
                </a:solidFill>
              </a:rPr>
              <a:t>g</a:t>
            </a:r>
            <a:r>
              <a:rPr lang="en-US" dirty="0" smtClean="0">
                <a:solidFill>
                  <a:srgbClr val="FF0000"/>
                </a:solidFill>
              </a:rPr>
              <a:t> =0 trajectory</a:t>
            </a:r>
            <a:r>
              <a:rPr lang="en-US" dirty="0" smtClean="0"/>
              <a:t>).</a:t>
            </a:r>
          </a:p>
          <a:p>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4" name="Content Placeholder 3"/>
          <p:cNvSpPr>
            <a:spLocks noGrp="1"/>
          </p:cNvSpPr>
          <p:nvPr>
            <p:ph sz="half" idx="2"/>
          </p:nvPr>
        </p:nvSpPr>
        <p:spPr>
          <a:xfrm>
            <a:off x="4724400" y="2286000"/>
            <a:ext cx="3810000" cy="4114800"/>
          </a:xfrm>
        </p:spPr>
        <p:txBody>
          <a:bodyPr>
            <a:normAutofit/>
          </a:bodyPr>
          <a:lstStyle/>
          <a:p>
            <a:endParaRPr lang="en-US" dirty="0" smtClean="0">
              <a:solidFill>
                <a:srgbClr val="FFFF00"/>
              </a:solidFill>
            </a:endParaRPr>
          </a:p>
          <a:p>
            <a:pPr>
              <a:buNone/>
            </a:pPr>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pPr>
              <a:buNone/>
            </a:pPr>
            <a:r>
              <a:rPr lang="en-US" dirty="0" smtClean="0">
                <a:solidFill>
                  <a:srgbClr val="FFFF00"/>
                </a:solidFill>
              </a:rPr>
              <a:t>Velocities and Speeds </a:t>
            </a:r>
            <a:r>
              <a:rPr lang="en-US" dirty="0" smtClean="0"/>
              <a:t>at 1 second intervals.</a:t>
            </a:r>
          </a:p>
          <a:p>
            <a:endParaRPr lang="en-US" dirty="0" smtClean="0"/>
          </a:p>
          <a:p>
            <a:endParaRPr lang="en-US" dirty="0" smtClean="0"/>
          </a:p>
          <a:p>
            <a:endParaRPr lang="en-US" dirty="0" smtClean="0"/>
          </a:p>
          <a:p>
            <a:endParaRPr lang="en-US" dirty="0" smtClean="0"/>
          </a:p>
          <a:p>
            <a:pPr>
              <a:buNone/>
            </a:pPr>
            <a:endParaRPr lang="en-US" dirty="0" smtClean="0"/>
          </a:p>
        </p:txBody>
      </p:sp>
      <p:cxnSp>
        <p:nvCxnSpPr>
          <p:cNvPr id="11" name="Straight Arrow Connector 10"/>
          <p:cNvCxnSpPr/>
          <p:nvPr/>
        </p:nvCxnSpPr>
        <p:spPr>
          <a:xfrm rot="5400000">
            <a:off x="1470412" y="3698828"/>
            <a:ext cx="227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137162" y="3525137"/>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573631" y="3571081"/>
            <a:ext cx="1828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60000" flipV="1">
            <a:off x="729334" y="3810000"/>
            <a:ext cx="832766" cy="1908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66113" y="3962400"/>
            <a:ext cx="1896112" cy="404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7021" y="3994897"/>
            <a:ext cx="2868179" cy="5009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533461" y="3509963"/>
            <a:ext cx="1667435" cy="191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220000">
            <a:off x="6767851" y="3063143"/>
            <a:ext cx="846532" cy="3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773066" y="3929511"/>
            <a:ext cx="854636" cy="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773066" y="4789101"/>
            <a:ext cx="854636" cy="1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26741" y="3706345"/>
            <a:ext cx="1685365" cy="6499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530383" y="3715590"/>
            <a:ext cx="1694329" cy="14612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519733" y="2638430"/>
            <a:ext cx="16764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3429000" y="1524000"/>
          <a:ext cx="2159000" cy="533400"/>
        </p:xfrm>
        <a:graphic>
          <a:graphicData uri="http://schemas.openxmlformats.org/presentationml/2006/ole">
            <p:oleObj spid="_x0000_s36866" name="Equation" r:id="rId4" imgW="2158920" imgH="533160" progId="Equation.DSMT4">
              <p:embed/>
            </p:oleObj>
          </a:graphicData>
        </a:graphic>
      </p:graphicFrame>
      <p:sp>
        <p:nvSpPr>
          <p:cNvPr id="23" name="Rectangle 22"/>
          <p:cNvSpPr/>
          <p:nvPr/>
        </p:nvSpPr>
        <p:spPr>
          <a:xfrm>
            <a:off x="3200400" y="1447800"/>
            <a:ext cx="2667000" cy="762000"/>
          </a:xfrm>
          <a:prstGeom prst="rect">
            <a:avLst/>
          </a:prstGeom>
          <a:noFill/>
          <a:ln w="317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p:cNvGraphicFramePr>
            <a:graphicFrameLocks noChangeAspect="1"/>
          </p:cNvGraphicFramePr>
          <p:nvPr/>
        </p:nvGraphicFramePr>
        <p:xfrm>
          <a:off x="838200" y="2514600"/>
          <a:ext cx="1066800" cy="482600"/>
        </p:xfrm>
        <a:graphic>
          <a:graphicData uri="http://schemas.openxmlformats.org/presentationml/2006/ole">
            <p:oleObj spid="_x0000_s36867" name="Equation" r:id="rId5" imgW="1066680" imgH="482400" progId="Equation.DSMT4">
              <p:embed/>
            </p:oleObj>
          </a:graphicData>
        </a:graphic>
      </p:graphicFrame>
      <p:cxnSp>
        <p:nvCxnSpPr>
          <p:cNvPr id="74" name="Straight Arrow Connector 73"/>
          <p:cNvCxnSpPr/>
          <p:nvPr/>
        </p:nvCxnSpPr>
        <p:spPr>
          <a:xfrm>
            <a:off x="1981200" y="2817812"/>
            <a:ext cx="762000" cy="77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23"/>
          <p:cNvGrpSpPr/>
          <p:nvPr/>
        </p:nvGrpSpPr>
        <p:grpSpPr>
          <a:xfrm rot="20024910">
            <a:off x="476250" y="3292903"/>
            <a:ext cx="3200400" cy="1588"/>
            <a:chOff x="762000" y="2743200"/>
            <a:chExt cx="3200400" cy="1588"/>
          </a:xfrm>
        </p:grpSpPr>
        <p:cxnSp>
          <p:nvCxnSpPr>
            <p:cNvPr id="7" name="Straight Arrow Connector 6"/>
            <p:cNvCxnSpPr/>
            <p:nvPr/>
          </p:nvCxnSpPr>
          <p:spPr>
            <a:xfrm>
              <a:off x="18288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Newton’s First Law of Motion</a:t>
            </a:r>
            <a:endParaRPr lang="en-US" dirty="0">
              <a:solidFill>
                <a:srgbClr val="FF0000"/>
              </a:solidFill>
            </a:endParaRPr>
          </a:p>
        </p:txBody>
      </p:sp>
      <p:sp>
        <p:nvSpPr>
          <p:cNvPr id="3" name="Content Placeholder 2"/>
          <p:cNvSpPr>
            <a:spLocks noGrp="1"/>
          </p:cNvSpPr>
          <p:nvPr>
            <p:ph idx="1"/>
          </p:nvPr>
        </p:nvSpPr>
        <p:spPr>
          <a:xfrm>
            <a:off x="228600" y="1600200"/>
            <a:ext cx="8686800" cy="4953000"/>
          </a:xfrm>
        </p:spPr>
        <p:txBody>
          <a:bodyPr>
            <a:normAutofit/>
          </a:bodyPr>
          <a:lstStyle/>
          <a:p>
            <a:r>
              <a:rPr lang="en-US" dirty="0" smtClean="0">
                <a:solidFill>
                  <a:srgbClr val="FFFF00"/>
                </a:solidFill>
              </a:rPr>
              <a:t>Newton’s First Law is that an object continues to move at constant velocity unless acted on by external forces. </a:t>
            </a:r>
          </a:p>
          <a:p>
            <a:endParaRPr lang="en-US" dirty="0" smtClean="0">
              <a:solidFill>
                <a:srgbClr val="FFFF00"/>
              </a:solidFill>
            </a:endParaRPr>
          </a:p>
          <a:p>
            <a:r>
              <a:rPr lang="en-US" dirty="0" smtClean="0"/>
              <a:t>Unlike Galileo’s horizontal motion law, this applies for </a:t>
            </a:r>
            <a:r>
              <a:rPr lang="en-US" dirty="0" smtClean="0">
                <a:solidFill>
                  <a:srgbClr val="FFFF00"/>
                </a:solidFill>
              </a:rPr>
              <a:t>motion in any direction</a:t>
            </a:r>
            <a:r>
              <a:rPr lang="en-US" dirty="0" smtClean="0"/>
              <a:t>.</a:t>
            </a:r>
          </a:p>
          <a:p>
            <a:r>
              <a:rPr lang="en-US" dirty="0" smtClean="0"/>
              <a:t>(This was hard to accept, because forces were considered to arise only from </a:t>
            </a:r>
            <a:r>
              <a:rPr lang="en-US" dirty="0" smtClean="0">
                <a:solidFill>
                  <a:srgbClr val="FFFF00"/>
                </a:solidFill>
              </a:rPr>
              <a:t>contact</a:t>
            </a:r>
            <a:r>
              <a:rPr lang="en-US" dirty="0" smtClean="0"/>
              <a:t>, a push or pull, and this “force of gravity” seemed magical.)</a:t>
            </a:r>
            <a:endParaRPr lang="en-US" dirty="0"/>
          </a:p>
        </p:txBody>
      </p:sp>
      <p:sp>
        <p:nvSpPr>
          <p:cNvPr id="4" name="Rectangle 3"/>
          <p:cNvSpPr/>
          <p:nvPr/>
        </p:nvSpPr>
        <p:spPr>
          <a:xfrm>
            <a:off x="228600" y="1578592"/>
            <a:ext cx="86106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Relating Change in Velocity to Force</a:t>
            </a:r>
            <a:endParaRPr lang="en-US" dirty="0">
              <a:solidFill>
                <a:srgbClr val="FF00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This can </a:t>
            </a:r>
            <a:r>
              <a:rPr lang="en-US" i="1" dirty="0" smtClean="0"/>
              <a:t>only</a:t>
            </a:r>
            <a:r>
              <a:rPr lang="en-US" dirty="0" smtClean="0"/>
              <a:t> be done </a:t>
            </a:r>
            <a:r>
              <a:rPr lang="en-US" dirty="0" smtClean="0">
                <a:solidFill>
                  <a:srgbClr val="FF0000"/>
                </a:solidFill>
              </a:rPr>
              <a:t>experimentally</a:t>
            </a:r>
            <a:r>
              <a:rPr lang="en-US" dirty="0" smtClean="0"/>
              <a:t>:  Newton did many experiments.</a:t>
            </a:r>
          </a:p>
          <a:p>
            <a:r>
              <a:rPr lang="en-US" dirty="0" smtClean="0"/>
              <a:t>Care must be taken to make sure forces like friction, etc., are negligibly small.</a:t>
            </a:r>
          </a:p>
          <a:p>
            <a:pPr>
              <a:buNone/>
            </a:pPr>
            <a:endParaRPr lang="en-US" dirty="0" smtClean="0"/>
          </a:p>
          <a:p>
            <a:r>
              <a:rPr lang="en-US" dirty="0" smtClean="0">
                <a:solidFill>
                  <a:srgbClr val="FFFF00"/>
                </a:solidFill>
              </a:rPr>
              <a:t>Take two objects made of the same material (iron, say) one twice the volume of the other, apply the same force. </a:t>
            </a:r>
          </a:p>
          <a:p>
            <a:r>
              <a:rPr lang="en-US" dirty="0" smtClean="0">
                <a:solidFill>
                  <a:srgbClr val="FFFF00"/>
                </a:solidFill>
              </a:rPr>
              <a:t>The one with </a:t>
            </a:r>
            <a:r>
              <a:rPr lang="en-US" dirty="0" smtClean="0">
                <a:solidFill>
                  <a:srgbClr val="FF0000"/>
                </a:solidFill>
              </a:rPr>
              <a:t>twice the stuff accelerates at half the rate</a:t>
            </a:r>
            <a:r>
              <a:rPr lang="en-US" dirty="0" smtClean="0">
                <a:solidFill>
                  <a:srgbClr val="FFFF00"/>
                </a:solidFill>
              </a:rPr>
              <a:t>.</a:t>
            </a:r>
            <a:endParaRPr lang="en-US" dirty="0">
              <a:solidFill>
                <a:srgbClr val="FFFF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Force and Acceleration I</a:t>
            </a:r>
            <a:endParaRPr lang="en-US" dirty="0">
              <a:solidFill>
                <a:srgbClr val="FF0000"/>
              </a:solidFill>
            </a:endParaRPr>
          </a:p>
        </p:txBody>
      </p:sp>
      <p:sp>
        <p:nvSpPr>
          <p:cNvPr id="3" name="Content Placeholder 2"/>
          <p:cNvSpPr>
            <a:spLocks noGrp="1"/>
          </p:cNvSpPr>
          <p:nvPr>
            <p:ph idx="1"/>
          </p:nvPr>
        </p:nvSpPr>
        <p:spPr>
          <a:xfrm>
            <a:off x="457200" y="1295400"/>
            <a:ext cx="8153400" cy="5181600"/>
          </a:xfrm>
        </p:spPr>
        <p:txBody>
          <a:bodyPr/>
          <a:lstStyle/>
          <a:p>
            <a:r>
              <a:rPr lang="en-US" dirty="0" smtClean="0"/>
              <a:t>Many experiments lead to the conclusion that </a:t>
            </a:r>
            <a:r>
              <a:rPr lang="en-US" dirty="0" smtClean="0">
                <a:solidFill>
                  <a:srgbClr val="FFFF00"/>
                </a:solidFill>
              </a:rPr>
              <a:t>a given force </a:t>
            </a:r>
            <a:r>
              <a:rPr lang="en-US" dirty="0" smtClean="0"/>
              <a:t>(such as a spring extended by a measured amount) </a:t>
            </a:r>
            <a:r>
              <a:rPr lang="en-US" dirty="0" smtClean="0">
                <a:solidFill>
                  <a:srgbClr val="FFFF00"/>
                </a:solidFill>
              </a:rPr>
              <a:t>accelerates an object in the direction of the force at a rate inversely proportional to the “amount of stuff” in the object.</a:t>
            </a:r>
          </a:p>
          <a:p>
            <a:r>
              <a:rPr lang="en-US" dirty="0" smtClean="0"/>
              <a:t>This amount of stuff is called the </a:t>
            </a:r>
            <a:r>
              <a:rPr lang="en-US" dirty="0" smtClean="0">
                <a:solidFill>
                  <a:srgbClr val="FFFF00"/>
                </a:solidFill>
              </a:rPr>
              <a:t>mass</a:t>
            </a:r>
            <a:r>
              <a:rPr lang="en-US" dirty="0" smtClean="0"/>
              <a:t>, or inertial mass, of the object: it </a:t>
            </a:r>
            <a:r>
              <a:rPr lang="en-US" dirty="0" smtClean="0">
                <a:solidFill>
                  <a:srgbClr val="FFFF00"/>
                </a:solidFill>
              </a:rPr>
              <a:t>measures</a:t>
            </a:r>
            <a:r>
              <a:rPr lang="en-US" dirty="0" smtClean="0"/>
              <a:t> the object’s </a:t>
            </a:r>
            <a:r>
              <a:rPr lang="en-US" dirty="0" smtClean="0">
                <a:solidFill>
                  <a:srgbClr val="FFFF00"/>
                </a:solidFill>
              </a:rPr>
              <a:t>resistance to being accelerated</a:t>
            </a:r>
            <a:r>
              <a:rPr lang="en-US" dirty="0" smtClean="0"/>
              <a:t>: the object’s </a:t>
            </a:r>
            <a:r>
              <a:rPr lang="en-US" dirty="0" smtClean="0">
                <a:solidFill>
                  <a:srgbClr val="FFFF00"/>
                </a:solidFill>
              </a:rPr>
              <a:t>inertia</a:t>
            </a:r>
            <a:r>
              <a:rPr lang="en-US" dirty="0" smtClean="0"/>
              <a:t>.  It is denoted by </a:t>
            </a:r>
            <a:r>
              <a:rPr lang="en-US" i="1" dirty="0" smtClean="0">
                <a:solidFill>
                  <a:srgbClr val="FFFF00"/>
                </a:solidFill>
              </a:rPr>
              <a:t>m</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SI Units</a:t>
            </a:r>
            <a:endParaRPr lang="en-US" dirty="0"/>
          </a:p>
        </p:txBody>
      </p:sp>
      <p:sp>
        <p:nvSpPr>
          <p:cNvPr id="3" name="Subtitle 2"/>
          <p:cNvSpPr>
            <a:spLocks noGrp="1"/>
          </p:cNvSpPr>
          <p:nvPr>
            <p:ph type="subTitle" idx="1"/>
          </p:nvPr>
        </p:nvSpPr>
        <p:spPr>
          <a:xfrm>
            <a:off x="533400" y="1905000"/>
            <a:ext cx="8153400" cy="4648200"/>
          </a:xfrm>
        </p:spPr>
        <p:txBody>
          <a:bodyPr/>
          <a:lstStyle/>
          <a:p>
            <a:pPr algn="l"/>
            <a:r>
              <a:rPr lang="en-US" b="1" dirty="0" smtClean="0">
                <a:solidFill>
                  <a:srgbClr val="FFFF00"/>
                </a:solidFill>
              </a:rPr>
              <a:t>Time:</a:t>
            </a:r>
            <a:r>
              <a:rPr lang="en-US" dirty="0" smtClean="0"/>
              <a:t>  unit 1 second:  defined as time for a certain excited atom (cesium) to make a specified number of oscillations.</a:t>
            </a:r>
          </a:p>
          <a:p>
            <a:pPr algn="l"/>
            <a:endParaRPr lang="en-US" dirty="0" smtClean="0">
              <a:solidFill>
                <a:srgbClr val="FFFF00"/>
              </a:solidFill>
            </a:endParaRPr>
          </a:p>
          <a:p>
            <a:pPr algn="l"/>
            <a:r>
              <a:rPr lang="en-US" b="1" dirty="0" smtClean="0">
                <a:solidFill>
                  <a:srgbClr val="FFFF00"/>
                </a:solidFill>
              </a:rPr>
              <a:t>Length:</a:t>
            </a:r>
            <a:r>
              <a:rPr lang="en-US" dirty="0" smtClean="0"/>
              <a:t> unit 1 meter:  defined as distance light travels in a specified fraction of a second.</a:t>
            </a:r>
          </a:p>
          <a:p>
            <a:pPr algn="l"/>
            <a:endParaRPr lang="en-US" sz="1600" dirty="0" smtClean="0"/>
          </a:p>
          <a:p>
            <a:pPr algn="l"/>
            <a:r>
              <a:rPr lang="en-US" sz="2000" dirty="0" smtClean="0"/>
              <a:t>(The actual number of cesium atom oscillations (about 9 billion) is in the book, as is the precise distance—laser jocks know the speed of light is about one foot per nanosecond, but that’s non-SI.)</a:t>
            </a:r>
          </a:p>
          <a:p>
            <a:pPr algn="l"/>
            <a:endParaRPr lang="en-US" dirty="0" smtClean="0"/>
          </a:p>
          <a:p>
            <a:pPr algn="l"/>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Force and Acceleration II</a:t>
            </a:r>
            <a:endParaRPr lang="en-US" dirty="0">
              <a:solidFill>
                <a:srgbClr val="FF0000"/>
              </a:solidFill>
            </a:endParaRPr>
          </a:p>
        </p:txBody>
      </p:sp>
      <p:sp>
        <p:nvSpPr>
          <p:cNvPr id="3" name="Content Placeholder 2"/>
          <p:cNvSpPr>
            <a:spLocks noGrp="1"/>
          </p:cNvSpPr>
          <p:nvPr>
            <p:ph idx="1"/>
          </p:nvPr>
        </p:nvSpPr>
        <p:spPr>
          <a:xfrm>
            <a:off x="457200" y="1600200"/>
            <a:ext cx="8229600" cy="4876800"/>
          </a:xfrm>
        </p:spPr>
        <p:txBody>
          <a:bodyPr/>
          <a:lstStyle/>
          <a:p>
            <a:r>
              <a:rPr lang="en-US" dirty="0" smtClean="0"/>
              <a:t>It is also found that </a:t>
            </a:r>
            <a:r>
              <a:rPr lang="en-US" dirty="0" smtClean="0">
                <a:solidFill>
                  <a:srgbClr val="FFFF00"/>
                </a:solidFill>
              </a:rPr>
              <a:t>doubling the force </a:t>
            </a:r>
            <a:r>
              <a:rPr lang="en-US" dirty="0" smtClean="0"/>
              <a:t>(pulling with two identical springs, for example) </a:t>
            </a:r>
            <a:r>
              <a:rPr lang="en-US" dirty="0" smtClean="0">
                <a:solidFill>
                  <a:srgbClr val="FFFF00"/>
                </a:solidFill>
              </a:rPr>
              <a:t>doubles the acceleration</a:t>
            </a:r>
            <a:r>
              <a:rPr lang="en-US" dirty="0" smtClean="0"/>
              <a:t>.</a:t>
            </a:r>
          </a:p>
          <a:p>
            <a:endParaRPr lang="en-US" dirty="0" smtClean="0"/>
          </a:p>
          <a:p>
            <a:r>
              <a:rPr lang="en-US" dirty="0" smtClean="0">
                <a:solidFill>
                  <a:srgbClr val="FF0000"/>
                </a:solidFill>
              </a:rPr>
              <a:t>The bottom line is:</a:t>
            </a:r>
          </a:p>
          <a:p>
            <a:pPr marL="514350" indent="-514350">
              <a:buAutoNum type="arabicPeriod"/>
            </a:pPr>
            <a:r>
              <a:rPr lang="en-US" dirty="0" smtClean="0">
                <a:solidFill>
                  <a:srgbClr val="FFFF00"/>
                </a:solidFill>
              </a:rPr>
              <a:t>Acceleration is proportional to applied force (and of course in the same direction).</a:t>
            </a:r>
          </a:p>
          <a:p>
            <a:pPr marL="514350" indent="-514350">
              <a:buAutoNum type="arabicPeriod"/>
            </a:pPr>
            <a:r>
              <a:rPr lang="en-US" dirty="0" smtClean="0">
                <a:solidFill>
                  <a:srgbClr val="FFFF00"/>
                </a:solidFill>
              </a:rPr>
              <a:t>Acceleration is </a:t>
            </a:r>
            <a:r>
              <a:rPr lang="en-US" i="1" dirty="0" smtClean="0">
                <a:solidFill>
                  <a:srgbClr val="FFFF00"/>
                </a:solidFill>
              </a:rPr>
              <a:t>inversely</a:t>
            </a:r>
            <a:r>
              <a:rPr lang="en-US" dirty="0" smtClean="0">
                <a:solidFill>
                  <a:srgbClr val="FFFF00"/>
                </a:solidFill>
              </a:rPr>
              <a:t> proportional to mass.</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Units for Force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We already have a unit for mass, the kg, and acceleration, m/s</a:t>
            </a:r>
            <a:r>
              <a:rPr lang="en-US" baseline="30000" dirty="0" smtClean="0"/>
              <a:t>2</a:t>
            </a:r>
            <a:r>
              <a:rPr lang="en-US" dirty="0" smtClean="0"/>
              <a:t>.</a:t>
            </a:r>
          </a:p>
          <a:p>
            <a:r>
              <a:rPr lang="en-US" dirty="0" smtClean="0">
                <a:solidFill>
                  <a:srgbClr val="FF0000"/>
                </a:solidFill>
              </a:rPr>
              <a:t>We define the magnitude of the </a:t>
            </a:r>
            <a:r>
              <a:rPr lang="en-US" dirty="0" smtClean="0">
                <a:solidFill>
                  <a:srgbClr val="FFFF00"/>
                </a:solidFill>
              </a:rPr>
              <a:t>unit force </a:t>
            </a:r>
            <a:r>
              <a:rPr lang="en-US" dirty="0" smtClean="0">
                <a:solidFill>
                  <a:srgbClr val="FF0000"/>
                </a:solidFill>
              </a:rPr>
              <a:t>as that force which </a:t>
            </a:r>
            <a:r>
              <a:rPr lang="en-US" dirty="0" smtClean="0">
                <a:solidFill>
                  <a:srgbClr val="FFFF00"/>
                </a:solidFill>
              </a:rPr>
              <a:t>accelerates one kilogram at one meter per second per second</a:t>
            </a:r>
            <a:r>
              <a:rPr lang="en-US" dirty="0" smtClean="0">
                <a:solidFill>
                  <a:srgbClr val="FF0000"/>
                </a:solidFill>
              </a:rPr>
              <a:t>.</a:t>
            </a:r>
          </a:p>
          <a:p>
            <a:endParaRPr lang="en-US" dirty="0" smtClean="0">
              <a:solidFill>
                <a:srgbClr val="FF0000"/>
              </a:solidFill>
            </a:endParaRPr>
          </a:p>
          <a:p>
            <a:r>
              <a:rPr lang="en-US" dirty="0" smtClean="0"/>
              <a:t>This unit force is </a:t>
            </a:r>
            <a:r>
              <a:rPr lang="en-US" dirty="0">
                <a:solidFill>
                  <a:srgbClr val="FFFF00"/>
                </a:solidFill>
              </a:rPr>
              <a:t>o</a:t>
            </a:r>
            <a:r>
              <a:rPr lang="en-US" dirty="0" smtClean="0">
                <a:solidFill>
                  <a:srgbClr val="FFFF00"/>
                </a:solidFill>
              </a:rPr>
              <a:t>ne Newton</a:t>
            </a:r>
            <a:r>
              <a:rPr lang="en-US" dirty="0" smtClean="0"/>
              <a:t>.</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Newton’s Second Law</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lstStyle/>
          <a:p>
            <a:r>
              <a:rPr lang="en-US" dirty="0" smtClean="0"/>
              <a:t>The relation between force, mass and acceleration can now be written:</a:t>
            </a:r>
          </a:p>
          <a:p>
            <a:endParaRPr lang="en-US" dirty="0"/>
          </a:p>
          <a:p>
            <a:endParaRPr lang="en-US" dirty="0" smtClean="0"/>
          </a:p>
          <a:p>
            <a:pPr>
              <a:buNone/>
            </a:pPr>
            <a:r>
              <a:rPr lang="en-US" dirty="0" smtClean="0"/>
              <a:t>	where the magnitude of the force </a:t>
            </a:r>
            <a:r>
              <a:rPr lang="en-US" i="1" dirty="0" smtClean="0">
                <a:solidFill>
                  <a:srgbClr val="FFFF00"/>
                </a:solidFill>
              </a:rPr>
              <a:t>F</a:t>
            </a:r>
            <a:r>
              <a:rPr lang="en-US" dirty="0" smtClean="0"/>
              <a:t> is measured in </a:t>
            </a:r>
            <a:r>
              <a:rPr lang="en-US" dirty="0" err="1" smtClean="0"/>
              <a:t>Newtons</a:t>
            </a:r>
            <a:r>
              <a:rPr lang="en-US" dirty="0" smtClean="0"/>
              <a:t>, the mass is in kilograms and the acceleration is in meters per second per second.</a:t>
            </a:r>
          </a:p>
          <a:p>
            <a:r>
              <a:rPr lang="en-US" dirty="0" smtClean="0">
                <a:solidFill>
                  <a:srgbClr val="FFFF00"/>
                </a:solidFill>
              </a:rPr>
              <a:t>This is Newton’s Second Law.</a:t>
            </a:r>
            <a:endParaRPr lang="en-US" dirty="0">
              <a:solidFill>
                <a:srgbClr val="FFFF00"/>
              </a:solidFill>
            </a:endParaRPr>
          </a:p>
        </p:txBody>
      </p:sp>
      <p:graphicFrame>
        <p:nvGraphicFramePr>
          <p:cNvPr id="4" name="Object 3"/>
          <p:cNvGraphicFramePr>
            <a:graphicFrameLocks noChangeAspect="1"/>
          </p:cNvGraphicFramePr>
          <p:nvPr/>
        </p:nvGraphicFramePr>
        <p:xfrm>
          <a:off x="3733800" y="2895600"/>
          <a:ext cx="1257300" cy="444500"/>
        </p:xfrm>
        <a:graphic>
          <a:graphicData uri="http://schemas.openxmlformats.org/presentationml/2006/ole">
            <p:oleObj spid="_x0000_s37890" name="Equation" r:id="rId4" imgW="1257120" imgH="444240" progId="Equation.DSMT4">
              <p:embed/>
            </p:oleObj>
          </a:graphicData>
        </a:graphic>
      </p:graphicFrame>
      <p:sp>
        <p:nvSpPr>
          <p:cNvPr id="5" name="Rectangle 4"/>
          <p:cNvSpPr/>
          <p:nvPr/>
        </p:nvSpPr>
        <p:spPr>
          <a:xfrm>
            <a:off x="3415352" y="2841008"/>
            <a:ext cx="19050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Means </a:t>
            </a:r>
            <a:r>
              <a:rPr lang="en-US" i="1" dirty="0" smtClean="0">
                <a:solidFill>
                  <a:srgbClr val="FFFF00"/>
                </a:solidFill>
              </a:rPr>
              <a:t>Total</a:t>
            </a:r>
            <a:r>
              <a:rPr lang="en-US" dirty="0" smtClean="0"/>
              <a:t> Force!</a:t>
            </a:r>
            <a:endParaRPr lang="en-US" dirty="0"/>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dirty="0" smtClean="0"/>
              <a:t>Newton’s Second Law,                gives the acceleration of a body of mass </a:t>
            </a:r>
            <a:r>
              <a:rPr lang="en-US" i="1" dirty="0" smtClean="0"/>
              <a:t>m</a:t>
            </a:r>
            <a:r>
              <a:rPr lang="en-US" dirty="0" smtClean="0"/>
              <a:t> acted on by a </a:t>
            </a:r>
            <a:r>
              <a:rPr lang="en-US" dirty="0" smtClean="0">
                <a:solidFill>
                  <a:srgbClr val="FFFF00"/>
                </a:solidFill>
              </a:rPr>
              <a:t>total</a:t>
            </a:r>
            <a:r>
              <a:rPr lang="en-US" dirty="0" smtClean="0"/>
              <a:t> force    .</a:t>
            </a:r>
          </a:p>
          <a:p>
            <a:endParaRPr lang="en-US" dirty="0" smtClean="0"/>
          </a:p>
          <a:p>
            <a:r>
              <a:rPr lang="en-US" dirty="0" smtClean="0">
                <a:solidFill>
                  <a:srgbClr val="FFFF00"/>
                </a:solidFill>
              </a:rPr>
              <a:t>Air resistance and friction </a:t>
            </a:r>
            <a:r>
              <a:rPr lang="en-US" dirty="0" smtClean="0"/>
              <a:t>contribute nonzero forces, which might or might not be small.</a:t>
            </a:r>
          </a:p>
          <a:p>
            <a:pPr>
              <a:buNone/>
            </a:pPr>
            <a:endParaRPr lang="en-US" dirty="0" smtClean="0"/>
          </a:p>
          <a:p>
            <a:r>
              <a:rPr lang="en-US" dirty="0" smtClean="0"/>
              <a:t>A car accelerating along a road is also being acted on by </a:t>
            </a:r>
            <a:r>
              <a:rPr lang="en-US" dirty="0" smtClean="0">
                <a:solidFill>
                  <a:srgbClr val="FFFF00"/>
                </a:solidFill>
              </a:rPr>
              <a:t>gravity</a:t>
            </a:r>
            <a:r>
              <a:rPr lang="en-US" dirty="0" smtClean="0"/>
              <a:t>—but that is usually cancelled out by the upward force of support from the road, called the </a:t>
            </a:r>
            <a:r>
              <a:rPr lang="en-US" dirty="0" smtClean="0">
                <a:solidFill>
                  <a:srgbClr val="FFFF00"/>
                </a:solidFill>
              </a:rPr>
              <a:t>normal</a:t>
            </a:r>
            <a:r>
              <a:rPr lang="en-US" dirty="0" smtClean="0"/>
              <a:t> force. </a:t>
            </a:r>
          </a:p>
          <a:p>
            <a:endParaRPr lang="en-US" dirty="0"/>
          </a:p>
        </p:txBody>
      </p:sp>
      <p:graphicFrame>
        <p:nvGraphicFramePr>
          <p:cNvPr id="4" name="Object 3"/>
          <p:cNvGraphicFramePr>
            <a:graphicFrameLocks noChangeAspect="1"/>
          </p:cNvGraphicFramePr>
          <p:nvPr/>
        </p:nvGraphicFramePr>
        <p:xfrm>
          <a:off x="1918664" y="318448"/>
          <a:ext cx="512261" cy="669880"/>
        </p:xfrm>
        <a:graphic>
          <a:graphicData uri="http://schemas.openxmlformats.org/presentationml/2006/ole">
            <p:oleObj spid="_x0000_s38914" name="Equation" r:id="rId4" imgW="330120" imgH="431640" progId="Equation.DSMT4">
              <p:embed/>
            </p:oleObj>
          </a:graphicData>
        </a:graphic>
      </p:graphicFrame>
      <p:graphicFrame>
        <p:nvGraphicFramePr>
          <p:cNvPr id="5" name="Object 4"/>
          <p:cNvGraphicFramePr>
            <a:graphicFrameLocks noChangeAspect="1"/>
          </p:cNvGraphicFramePr>
          <p:nvPr/>
        </p:nvGraphicFramePr>
        <p:xfrm>
          <a:off x="4620904" y="1240808"/>
          <a:ext cx="1257300" cy="469900"/>
        </p:xfrm>
        <a:graphic>
          <a:graphicData uri="http://schemas.openxmlformats.org/presentationml/2006/ole">
            <p:oleObj spid="_x0000_s38915" name="Equation" r:id="rId5" imgW="1257120" imgH="469800" progId="Equation.DSMT4">
              <p:embed/>
            </p:oleObj>
          </a:graphicData>
        </a:graphic>
      </p:graphicFrame>
      <p:graphicFrame>
        <p:nvGraphicFramePr>
          <p:cNvPr id="6" name="Object 5"/>
          <p:cNvGraphicFramePr>
            <a:graphicFrameLocks noChangeAspect="1"/>
          </p:cNvGraphicFramePr>
          <p:nvPr/>
        </p:nvGraphicFramePr>
        <p:xfrm>
          <a:off x="2944504" y="2108576"/>
          <a:ext cx="330200" cy="457200"/>
        </p:xfrm>
        <a:graphic>
          <a:graphicData uri="http://schemas.openxmlformats.org/presentationml/2006/ole">
            <p:oleObj spid="_x0000_s38916" name="Equation" r:id="rId6" imgW="330120" imgH="457200" progId="Equation.DSMT4">
              <p:embed/>
            </p:oleObj>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0" name="AutoShape 4"/>
          <p:cNvSpPr>
            <a:spLocks noChangeArrowheads="1"/>
          </p:cNvSpPr>
          <p:nvPr/>
        </p:nvSpPr>
        <p:spPr bwMode="auto">
          <a:xfrm>
            <a:off x="0" y="0"/>
            <a:ext cx="9144000" cy="34972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93221" name="Rectangle 5"/>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Newton’s First Law I</a:t>
            </a:r>
          </a:p>
        </p:txBody>
      </p:sp>
      <p:sp>
        <p:nvSpPr>
          <p:cNvPr id="393223" name="Rectangle 7"/>
          <p:cNvSpPr>
            <a:spLocks noChangeArrowheads="1"/>
          </p:cNvSpPr>
          <p:nvPr/>
        </p:nvSpPr>
        <p:spPr bwMode="auto">
          <a:xfrm>
            <a:off x="3576638" y="684213"/>
            <a:ext cx="5567362" cy="28384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there is a net force but the book has too much inertia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there are no forces acting on it at all</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it does move, but too slowly to be seen</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there is no net force on the book</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there is a net force, but the book is too heavy to move</a:t>
            </a:r>
            <a:endParaRPr lang="en-US" sz="2000" b="1">
              <a:effectLst>
                <a:outerShdw blurRad="38100" dist="38100" dir="2700000" algn="tl">
                  <a:srgbClr val="000000"/>
                </a:outerShdw>
              </a:effectLst>
              <a:latin typeface="Arial" charset="0"/>
            </a:endParaRPr>
          </a:p>
        </p:txBody>
      </p:sp>
      <p:sp>
        <p:nvSpPr>
          <p:cNvPr id="393224" name="Rectangle 8"/>
          <p:cNvSpPr>
            <a:spLocks noGrp="1" noChangeArrowheads="1"/>
          </p:cNvSpPr>
          <p:nvPr>
            <p:ph type="body" idx="1"/>
          </p:nvPr>
        </p:nvSpPr>
        <p:spPr>
          <a:xfrm>
            <a:off x="295275" y="781050"/>
            <a:ext cx="2865438" cy="2395538"/>
          </a:xfrm>
          <a:noFill/>
          <a:ln/>
        </p:spPr>
        <p:txBody>
          <a:bodyPr>
            <a:normAutofit fontScale="70000" lnSpcReduction="20000"/>
          </a:bodyPr>
          <a:lstStyle/>
          <a:p>
            <a:pPr marL="401638" indent="-401638">
              <a:lnSpc>
                <a:spcPct val="140000"/>
              </a:lnSpc>
              <a:buFont typeface="Monotype Sorts" pitchFamily="48" charset="2"/>
              <a:buNone/>
            </a:pPr>
            <a:r>
              <a:rPr lang="en-US" b="1" dirty="0"/>
              <a:t>	A book is lying at rest on a table.  The book will remain there at rest because:</a:t>
            </a:r>
            <a:br>
              <a:rPr lang="en-US" b="1" dirty="0"/>
            </a:br>
            <a:endParaRPr lang="en-US" sz="1800"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AutoShape 2"/>
          <p:cNvSpPr>
            <a:spLocks noChangeArrowheads="1"/>
          </p:cNvSpPr>
          <p:nvPr/>
        </p:nvSpPr>
        <p:spPr bwMode="auto">
          <a:xfrm>
            <a:off x="1108075" y="3771900"/>
            <a:ext cx="6919913" cy="2436813"/>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290819" name="Rectangle 3"/>
          <p:cNvSpPr>
            <a:spLocks noChangeArrowheads="1"/>
          </p:cNvSpPr>
          <p:nvPr/>
        </p:nvSpPr>
        <p:spPr bwMode="auto">
          <a:xfrm>
            <a:off x="1250950" y="3800475"/>
            <a:ext cx="6534150" cy="2227263"/>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pPr>
            <a:r>
              <a:rPr lang="en-US" sz="2000" b="1" i="1">
                <a:solidFill>
                  <a:schemeClr val="bg1"/>
                </a:solidFill>
                <a:latin typeface="Arial" charset="0"/>
              </a:rPr>
              <a:t>	</a:t>
            </a:r>
            <a:r>
              <a:rPr lang="en-US" sz="2000" b="1" i="1">
                <a:solidFill>
                  <a:srgbClr val="FF0000"/>
                </a:solidFill>
                <a:effectLst>
                  <a:outerShdw blurRad="38100" dist="38100" dir="2700000" algn="tl">
                    <a:srgbClr val="000000"/>
                  </a:outerShdw>
                </a:effectLst>
                <a:latin typeface="Arial" charset="0"/>
              </a:rPr>
              <a:t>There are forces acting on the book</a:t>
            </a:r>
            <a:r>
              <a:rPr lang="en-US" sz="2000" b="1">
                <a:solidFill>
                  <a:srgbClr val="000000"/>
                </a:solidFill>
                <a:latin typeface="Arial" charset="0"/>
              </a:rPr>
              <a:t>, but the only forces acting are in the </a:t>
            </a:r>
            <a:r>
              <a:rPr lang="en-US" sz="2000" b="1" i="1">
                <a:solidFill>
                  <a:srgbClr val="000000"/>
                </a:solidFill>
                <a:latin typeface="Arial" charset="0"/>
              </a:rPr>
              <a:t>y</a:t>
            </a:r>
            <a:r>
              <a:rPr lang="en-US" sz="2000" b="1">
                <a:solidFill>
                  <a:srgbClr val="000000"/>
                </a:solidFill>
                <a:latin typeface="Arial" charset="0"/>
              </a:rPr>
              <a:t>-direction.  Gravity acts downward, but the table exerts an upward force that is equally strong, so the two forces </a:t>
            </a:r>
            <a:r>
              <a:rPr lang="en-US" sz="2000" b="1" u="sng">
                <a:solidFill>
                  <a:srgbClr val="000000"/>
                </a:solidFill>
                <a:latin typeface="Arial" charset="0"/>
              </a:rPr>
              <a:t>cancel</a:t>
            </a:r>
            <a:r>
              <a:rPr lang="en-US" sz="2000" b="1">
                <a:solidFill>
                  <a:srgbClr val="000000"/>
                </a:solidFill>
                <a:latin typeface="Arial" charset="0"/>
              </a:rPr>
              <a:t>, </a:t>
            </a:r>
            <a:r>
              <a:rPr lang="en-US" sz="2000" b="1">
                <a:solidFill>
                  <a:srgbClr val="0066FF"/>
                </a:solidFill>
                <a:effectLst>
                  <a:outerShdw blurRad="38100" dist="38100" dir="2700000" algn="tl">
                    <a:srgbClr val="000000"/>
                  </a:outerShdw>
                </a:effectLst>
                <a:latin typeface="Arial" charset="0"/>
              </a:rPr>
              <a:t>leaving no net force</a:t>
            </a:r>
            <a:r>
              <a:rPr lang="en-US" sz="2000" b="1">
                <a:solidFill>
                  <a:srgbClr val="000000"/>
                </a:solidFill>
                <a:latin typeface="Arial" charset="0"/>
              </a:rPr>
              <a:t>.</a:t>
            </a:r>
            <a:endParaRPr lang="en-US" sz="2000">
              <a:effectLst>
                <a:outerShdw blurRad="38100" dist="38100" dir="2700000" algn="tl">
                  <a:srgbClr val="000000"/>
                </a:outerShdw>
              </a:effectLst>
              <a:latin typeface="Arial" charset="0"/>
            </a:endParaRPr>
          </a:p>
        </p:txBody>
      </p:sp>
      <p:sp>
        <p:nvSpPr>
          <p:cNvPr id="290821" name="AutoShape 5"/>
          <p:cNvSpPr>
            <a:spLocks noChangeArrowheads="1"/>
          </p:cNvSpPr>
          <p:nvPr/>
        </p:nvSpPr>
        <p:spPr bwMode="auto">
          <a:xfrm>
            <a:off x="0" y="0"/>
            <a:ext cx="9144000" cy="34925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290822" name="Rectangle 6"/>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Newton’s First Law I</a:t>
            </a:r>
          </a:p>
        </p:txBody>
      </p:sp>
      <p:sp>
        <p:nvSpPr>
          <p:cNvPr id="290824" name="Oval 8"/>
          <p:cNvSpPr>
            <a:spLocks noChangeArrowheads="1"/>
          </p:cNvSpPr>
          <p:nvPr/>
        </p:nvSpPr>
        <p:spPr bwMode="auto">
          <a:xfrm>
            <a:off x="3265488" y="2276475"/>
            <a:ext cx="5211762" cy="527050"/>
          </a:xfrm>
          <a:prstGeom prst="ellipse">
            <a:avLst/>
          </a:prstGeom>
          <a:noFill/>
          <a:ln w="50800">
            <a:solidFill>
              <a:schemeClr val="accent1"/>
            </a:solidFill>
            <a:round/>
            <a:headEnd/>
            <a:tailEnd/>
          </a:ln>
          <a:effectLst/>
        </p:spPr>
        <p:txBody>
          <a:bodyPr wrap="none" anchor="ctr"/>
          <a:lstStyle/>
          <a:p>
            <a:endParaRPr lang="en-US"/>
          </a:p>
        </p:txBody>
      </p:sp>
      <p:sp>
        <p:nvSpPr>
          <p:cNvPr id="290825" name="Rectangle 9"/>
          <p:cNvSpPr>
            <a:spLocks noChangeArrowheads="1"/>
          </p:cNvSpPr>
          <p:nvPr/>
        </p:nvSpPr>
        <p:spPr bwMode="auto">
          <a:xfrm>
            <a:off x="3576638" y="684213"/>
            <a:ext cx="5567362" cy="2865437"/>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there is a net force but the book has too much inertia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there are no forces acting on it at all</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it does move, but too slowly to be seen</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there is no net force on the book</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there is a net force, but the book is too heavy to move</a:t>
            </a:r>
            <a:endParaRPr lang="en-US" sz="2000" b="1">
              <a:effectLst>
                <a:outerShdw blurRad="38100" dist="38100" dir="2700000" algn="tl">
                  <a:srgbClr val="000000"/>
                </a:outerShdw>
              </a:effectLst>
              <a:latin typeface="Arial" charset="0"/>
            </a:endParaRPr>
          </a:p>
        </p:txBody>
      </p:sp>
      <p:sp>
        <p:nvSpPr>
          <p:cNvPr id="290826" name="Rectangle 10"/>
          <p:cNvSpPr>
            <a:spLocks noGrp="1" noChangeArrowheads="1"/>
          </p:cNvSpPr>
          <p:nvPr>
            <p:ph type="body" idx="1"/>
          </p:nvPr>
        </p:nvSpPr>
        <p:spPr>
          <a:xfrm>
            <a:off x="295275" y="781050"/>
            <a:ext cx="2865438" cy="2395538"/>
          </a:xfrm>
          <a:noFill/>
          <a:ln/>
        </p:spPr>
        <p:txBody>
          <a:bodyPr>
            <a:normAutofit fontScale="62500" lnSpcReduction="20000"/>
          </a:bodyPr>
          <a:lstStyle/>
          <a:p>
            <a:pPr marL="401638" indent="-401638">
              <a:lnSpc>
                <a:spcPct val="140000"/>
              </a:lnSpc>
              <a:buFont typeface="Monotype Sorts" pitchFamily="48" charset="2"/>
              <a:buNone/>
            </a:pPr>
            <a:r>
              <a:rPr lang="en-US" b="1" dirty="0"/>
              <a:t>	A book is lying at rest on a table.  The book will remain there at rest because:</a:t>
            </a:r>
            <a:br>
              <a:rPr lang="en-US" b="1" dirty="0"/>
            </a:br>
            <a:endParaRPr lang="en-US" b="1"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Grp="1" noChangeArrowheads="1"/>
          </p:cNvSpPr>
          <p:nvPr>
            <p:ph type="title"/>
          </p:nvPr>
        </p:nvSpPr>
        <p:spPr>
          <a:ln/>
        </p:spPr>
        <p:txBody>
          <a:bodyPr/>
          <a:lstStyle/>
          <a:p>
            <a:endParaRPr lang="en-US"/>
          </a:p>
        </p:txBody>
      </p:sp>
      <p:sp>
        <p:nvSpPr>
          <p:cNvPr id="395269"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95270" name="Rectangle 6"/>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Newton’s First Law II</a:t>
            </a:r>
          </a:p>
        </p:txBody>
      </p:sp>
      <p:sp>
        <p:nvSpPr>
          <p:cNvPr id="395271" name="Rectangle 7"/>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395273" name="Rectangle 9"/>
          <p:cNvSpPr>
            <a:spLocks noChangeArrowheads="1"/>
          </p:cNvSpPr>
          <p:nvPr/>
        </p:nvSpPr>
        <p:spPr bwMode="auto">
          <a:xfrm>
            <a:off x="3659188" y="849313"/>
            <a:ext cx="5484812"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more than its weight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equal to its weight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less than its weight but more than zero</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depends on the speed of the puck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zero</a:t>
            </a:r>
            <a:endParaRPr lang="en-US" sz="2000" b="1">
              <a:effectLst>
                <a:outerShdw blurRad="38100" dist="38100" dir="2700000" algn="tl">
                  <a:srgbClr val="000000"/>
                </a:outerShdw>
              </a:effectLst>
              <a:latin typeface="Arial" charset="0"/>
            </a:endParaRPr>
          </a:p>
        </p:txBody>
      </p:sp>
      <p:sp>
        <p:nvSpPr>
          <p:cNvPr id="395274" name="Rectangle 10"/>
          <p:cNvSpPr>
            <a:spLocks noGrp="1" noChangeArrowheads="1"/>
          </p:cNvSpPr>
          <p:nvPr>
            <p:ph type="body" idx="1"/>
          </p:nvPr>
        </p:nvSpPr>
        <p:spPr>
          <a:xfrm>
            <a:off x="228600" y="827088"/>
            <a:ext cx="2786063" cy="2395537"/>
          </a:xfrm>
          <a:noFill/>
          <a:ln/>
        </p:spPr>
        <p:txBody>
          <a:bodyPr>
            <a:normAutofit fontScale="70000" lnSpcReduction="20000"/>
          </a:bodyPr>
          <a:lstStyle/>
          <a:p>
            <a:pPr marL="401638" indent="-401638">
              <a:lnSpc>
                <a:spcPct val="120000"/>
              </a:lnSpc>
              <a:buFont typeface="Monotype Sorts" pitchFamily="48" charset="2"/>
              <a:buNone/>
            </a:pPr>
            <a:r>
              <a:rPr lang="en-US" b="1" dirty="0"/>
              <a:t>	A hockey puck slides on ice at </a:t>
            </a:r>
            <a:r>
              <a:rPr lang="en-US" b="1" dirty="0">
                <a:solidFill>
                  <a:schemeClr val="accent2"/>
                </a:solidFill>
              </a:rPr>
              <a:t>constant velocity</a:t>
            </a:r>
            <a:r>
              <a:rPr lang="en-US" b="1" dirty="0"/>
              <a:t>.  What is the </a:t>
            </a:r>
            <a:r>
              <a:rPr lang="en-US" b="1" i="1" dirty="0">
                <a:solidFill>
                  <a:schemeClr val="tx2"/>
                </a:solidFill>
              </a:rPr>
              <a:t>net</a:t>
            </a:r>
            <a:r>
              <a:rPr lang="en-US" b="1" dirty="0"/>
              <a:t>  force acting on the puck?</a:t>
            </a:r>
            <a:r>
              <a:rPr lang="en-US" sz="1800" b="1" dirty="0"/>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AutoShape 2"/>
          <p:cNvSpPr>
            <a:spLocks noChangeArrowheads="1"/>
          </p:cNvSpPr>
          <p:nvPr/>
        </p:nvSpPr>
        <p:spPr bwMode="auto">
          <a:xfrm>
            <a:off x="942975" y="3932238"/>
            <a:ext cx="6942138" cy="18129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294915" name="Rectangle 3"/>
          <p:cNvSpPr>
            <a:spLocks noChangeArrowheads="1"/>
          </p:cNvSpPr>
          <p:nvPr/>
        </p:nvSpPr>
        <p:spPr bwMode="auto">
          <a:xfrm>
            <a:off x="936625" y="3908425"/>
            <a:ext cx="6762750" cy="1717675"/>
          </a:xfrm>
          <a:prstGeom prst="rect">
            <a:avLst/>
          </a:prstGeom>
          <a:noFill/>
          <a:ln w="9525">
            <a:noFill/>
            <a:miter lim="800000"/>
            <a:headEnd/>
            <a:tailEnd/>
          </a:ln>
          <a:effectLst/>
        </p:spPr>
        <p:txBody>
          <a:bodyPr lIns="90488" tIns="44450" rIns="90488" bIns="44450"/>
          <a:lstStyle/>
          <a:p>
            <a:pPr marL="401638" indent="-401638">
              <a:lnSpc>
                <a:spcPct val="170000"/>
              </a:lnSpc>
              <a:spcBef>
                <a:spcPct val="30000"/>
              </a:spcBef>
              <a:buClr>
                <a:schemeClr val="accent1"/>
              </a:buClr>
              <a:buSzPct val="75000"/>
              <a:buFont typeface="Monotype Sorts" pitchFamily="48" charset="2"/>
              <a:buNone/>
            </a:pPr>
            <a:r>
              <a:rPr lang="en-US" sz="2000" b="1" dirty="0">
                <a:solidFill>
                  <a:srgbClr val="000000"/>
                </a:solidFill>
                <a:latin typeface="Arial" charset="0"/>
              </a:rPr>
              <a:t>	The puck is moving at a </a:t>
            </a:r>
            <a:r>
              <a:rPr lang="en-US" sz="2000" b="1" dirty="0">
                <a:solidFill>
                  <a:srgbClr val="0066FF"/>
                </a:solidFill>
                <a:effectLst>
                  <a:outerShdw blurRad="38100" dist="38100" dir="2700000" algn="tl">
                    <a:srgbClr val="000000"/>
                  </a:outerShdw>
                </a:effectLst>
                <a:latin typeface="Arial" charset="0"/>
              </a:rPr>
              <a:t>constant velocity</a:t>
            </a:r>
            <a:r>
              <a:rPr lang="en-US" sz="2000" b="1" dirty="0">
                <a:solidFill>
                  <a:srgbClr val="000000"/>
                </a:solidFill>
                <a:latin typeface="Arial" charset="0"/>
              </a:rPr>
              <a:t>, and therefore it is </a:t>
            </a:r>
            <a:r>
              <a:rPr lang="en-US" sz="2000" b="1" dirty="0">
                <a:solidFill>
                  <a:srgbClr val="0066FF"/>
                </a:solidFill>
                <a:effectLst>
                  <a:outerShdw blurRad="38100" dist="38100" dir="2700000" algn="tl">
                    <a:srgbClr val="000000"/>
                  </a:outerShdw>
                </a:effectLst>
                <a:latin typeface="Arial" charset="0"/>
              </a:rPr>
              <a:t>not accelerating</a:t>
            </a:r>
            <a:r>
              <a:rPr lang="en-US" sz="2000" b="1" dirty="0">
                <a:solidFill>
                  <a:srgbClr val="000000"/>
                </a:solidFill>
                <a:latin typeface="Arial" charset="0"/>
              </a:rPr>
              <a:t>.  Thus, there must be </a:t>
            </a:r>
            <a:r>
              <a:rPr lang="en-US" sz="2000" b="1" dirty="0">
                <a:solidFill>
                  <a:srgbClr val="FF0000"/>
                </a:solidFill>
                <a:effectLst>
                  <a:outerShdw blurRad="38100" dist="38100" dir="2700000" algn="tl">
                    <a:srgbClr val="000000"/>
                  </a:outerShdw>
                </a:effectLst>
                <a:latin typeface="Arial" charset="0"/>
              </a:rPr>
              <a:t>no net force</a:t>
            </a:r>
            <a:r>
              <a:rPr lang="en-US" sz="2000" b="1" dirty="0">
                <a:solidFill>
                  <a:srgbClr val="000000"/>
                </a:solidFill>
                <a:latin typeface="Arial" charset="0"/>
              </a:rPr>
              <a:t> acting on the puck.</a:t>
            </a:r>
            <a:endParaRPr lang="en-US" sz="2000" dirty="0">
              <a:effectLst>
                <a:outerShdw blurRad="38100" dist="38100" dir="2700000" algn="tl">
                  <a:srgbClr val="000000"/>
                </a:outerShdw>
              </a:effectLst>
              <a:latin typeface="Arial" charset="0"/>
            </a:endParaRPr>
          </a:p>
        </p:txBody>
      </p:sp>
      <p:sp>
        <p:nvSpPr>
          <p:cNvPr id="294916" name="Rectangle 4"/>
          <p:cNvSpPr>
            <a:spLocks noGrp="1" noChangeArrowheads="1"/>
          </p:cNvSpPr>
          <p:nvPr>
            <p:ph type="title"/>
          </p:nvPr>
        </p:nvSpPr>
        <p:spPr>
          <a:ln/>
        </p:spPr>
        <p:txBody>
          <a:bodyPr/>
          <a:lstStyle/>
          <a:p>
            <a:endParaRPr lang="en-US"/>
          </a:p>
        </p:txBody>
      </p:sp>
      <p:sp>
        <p:nvSpPr>
          <p:cNvPr id="294917"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294918" name="Rectangle 6"/>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Newton’s First Law II</a:t>
            </a:r>
          </a:p>
        </p:txBody>
      </p:sp>
      <p:sp>
        <p:nvSpPr>
          <p:cNvPr id="294919" name="Rectangle 7"/>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294920" name="Oval 8"/>
          <p:cNvSpPr>
            <a:spLocks noChangeArrowheads="1"/>
          </p:cNvSpPr>
          <p:nvPr/>
        </p:nvSpPr>
        <p:spPr bwMode="auto">
          <a:xfrm>
            <a:off x="3268663" y="2701925"/>
            <a:ext cx="2041525" cy="476250"/>
          </a:xfrm>
          <a:prstGeom prst="ellipse">
            <a:avLst/>
          </a:prstGeom>
          <a:noFill/>
          <a:ln w="50800">
            <a:solidFill>
              <a:schemeClr val="accent1"/>
            </a:solidFill>
            <a:round/>
            <a:headEnd/>
            <a:tailEnd/>
          </a:ln>
          <a:effectLst/>
        </p:spPr>
        <p:txBody>
          <a:bodyPr wrap="none" anchor="ctr"/>
          <a:lstStyle/>
          <a:p>
            <a:endParaRPr lang="en-US"/>
          </a:p>
        </p:txBody>
      </p:sp>
      <p:sp>
        <p:nvSpPr>
          <p:cNvPr id="294921" name="Rectangle 9"/>
          <p:cNvSpPr>
            <a:spLocks noChangeArrowheads="1"/>
          </p:cNvSpPr>
          <p:nvPr/>
        </p:nvSpPr>
        <p:spPr bwMode="auto">
          <a:xfrm>
            <a:off x="3659188" y="849313"/>
            <a:ext cx="5484812"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more than its weight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equal to its weight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less than its weight but more than zero</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depends on the speed of the puck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zero</a:t>
            </a:r>
            <a:endParaRPr lang="en-US" sz="2000" b="1">
              <a:effectLst>
                <a:outerShdw blurRad="38100" dist="38100" dir="2700000" algn="tl">
                  <a:srgbClr val="000000"/>
                </a:outerShdw>
              </a:effectLst>
              <a:latin typeface="Arial" charset="0"/>
            </a:endParaRPr>
          </a:p>
        </p:txBody>
      </p:sp>
      <p:sp>
        <p:nvSpPr>
          <p:cNvPr id="294922" name="Rectangle 10"/>
          <p:cNvSpPr>
            <a:spLocks noGrp="1" noChangeArrowheads="1"/>
          </p:cNvSpPr>
          <p:nvPr>
            <p:ph type="body" idx="1"/>
          </p:nvPr>
        </p:nvSpPr>
        <p:spPr>
          <a:xfrm>
            <a:off x="228600" y="827088"/>
            <a:ext cx="2786063" cy="2395537"/>
          </a:xfrm>
          <a:noFill/>
          <a:ln/>
        </p:spPr>
        <p:txBody>
          <a:bodyPr>
            <a:normAutofit fontScale="70000" lnSpcReduction="20000"/>
          </a:bodyPr>
          <a:lstStyle/>
          <a:p>
            <a:pPr marL="401638" indent="-401638">
              <a:lnSpc>
                <a:spcPct val="120000"/>
              </a:lnSpc>
              <a:buFont typeface="Monotype Sorts" pitchFamily="48" charset="2"/>
              <a:buNone/>
            </a:pPr>
            <a:r>
              <a:rPr lang="en-US" b="1" dirty="0"/>
              <a:t>	A hockey puck slides on ice at </a:t>
            </a:r>
            <a:r>
              <a:rPr lang="en-US" b="1" dirty="0">
                <a:solidFill>
                  <a:schemeClr val="accent2"/>
                </a:solidFill>
              </a:rPr>
              <a:t>constant velocity</a:t>
            </a:r>
            <a:r>
              <a:rPr lang="en-US" b="1" dirty="0"/>
              <a:t>.  What is the </a:t>
            </a:r>
            <a:r>
              <a:rPr lang="en-US" b="1" i="1" dirty="0">
                <a:solidFill>
                  <a:schemeClr val="tx2"/>
                </a:solidFill>
              </a:rPr>
              <a:t>net</a:t>
            </a:r>
            <a:r>
              <a:rPr lang="en-US" b="1" dirty="0"/>
              <a:t>  force acting on the puck?</a:t>
            </a:r>
            <a:r>
              <a:rPr lang="en-US" sz="1800" b="1" dirty="0"/>
              <a:t> </a:t>
            </a:r>
          </a:p>
        </p:txBody>
      </p:sp>
      <p:sp>
        <p:nvSpPr>
          <p:cNvPr id="294923" name="Text Box 11"/>
          <p:cNvSpPr txBox="1">
            <a:spLocks noChangeArrowheads="1"/>
          </p:cNvSpPr>
          <p:nvPr/>
        </p:nvSpPr>
        <p:spPr bwMode="auto">
          <a:xfrm>
            <a:off x="293688" y="6164263"/>
            <a:ext cx="8505825"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Are there any forces acting on the puck?  What are they?</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ln/>
        </p:spPr>
        <p:txBody>
          <a:bodyPr/>
          <a:lstStyle/>
          <a:p>
            <a:endParaRPr lang="en-US"/>
          </a:p>
        </p:txBody>
      </p:sp>
      <p:sp>
        <p:nvSpPr>
          <p:cNvPr id="401411" name="AutoShape 3"/>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01412" name="Rectangle 4"/>
          <p:cNvSpPr>
            <a:spLocks noChangeArrowheads="1"/>
          </p:cNvSpPr>
          <p:nvPr/>
        </p:nvSpPr>
        <p:spPr bwMode="auto">
          <a:xfrm>
            <a:off x="790575" y="0"/>
            <a:ext cx="748982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4.2a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Cart on Track I</a:t>
            </a:r>
          </a:p>
        </p:txBody>
      </p:sp>
      <p:sp>
        <p:nvSpPr>
          <p:cNvPr id="401413" name="Rectangle 5"/>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401415" name="Rectangle 7"/>
          <p:cNvSpPr>
            <a:spLocks noChangeArrowheads="1"/>
          </p:cNvSpPr>
          <p:nvPr/>
        </p:nvSpPr>
        <p:spPr bwMode="auto">
          <a:xfrm>
            <a:off x="3709988" y="928688"/>
            <a:ext cx="5434012" cy="220027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slowly come to a stop</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continue with constant acceleration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continue with decreasing acceleration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continue with constant velocity</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immediately come to a stop</a:t>
            </a:r>
            <a:endParaRPr lang="en-US" sz="2100" b="1">
              <a:latin typeface="Arial" charset="0"/>
            </a:endParaRPr>
          </a:p>
        </p:txBody>
      </p:sp>
      <p:sp>
        <p:nvSpPr>
          <p:cNvPr id="401416" name="Rectangle 8"/>
          <p:cNvSpPr>
            <a:spLocks noGrp="1" noChangeArrowheads="1"/>
          </p:cNvSpPr>
          <p:nvPr>
            <p:ph type="body" idx="1"/>
          </p:nvPr>
        </p:nvSpPr>
        <p:spPr>
          <a:xfrm>
            <a:off x="0" y="749300"/>
            <a:ext cx="3652838" cy="2555875"/>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t>	Consider a cart on a horizontal </a:t>
            </a:r>
            <a:r>
              <a:rPr lang="en-US" b="1" dirty="0">
                <a:solidFill>
                  <a:schemeClr val="tx2"/>
                </a:solidFill>
              </a:rPr>
              <a:t>frictionless</a:t>
            </a:r>
            <a:r>
              <a:rPr lang="en-US" b="1" dirty="0"/>
              <a:t> table.  Once the cart has been given a push and released, what will happen to the cart?</a:t>
            </a:r>
            <a:endParaRPr lang="en-US" sz="2200" b="1"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Grp="1" noChangeArrowheads="1"/>
          </p:cNvSpPr>
          <p:nvPr>
            <p:ph type="title"/>
          </p:nvPr>
        </p:nvSpPr>
        <p:spPr>
          <a:ln/>
        </p:spPr>
        <p:txBody>
          <a:bodyPr/>
          <a:lstStyle/>
          <a:p>
            <a:endParaRPr lang="en-US"/>
          </a:p>
        </p:txBody>
      </p:sp>
      <p:sp>
        <p:nvSpPr>
          <p:cNvPr id="309253"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09254" name="Rectangle 6"/>
          <p:cNvSpPr>
            <a:spLocks noChangeArrowheads="1"/>
          </p:cNvSpPr>
          <p:nvPr/>
        </p:nvSpPr>
        <p:spPr bwMode="auto">
          <a:xfrm>
            <a:off x="790575" y="0"/>
            <a:ext cx="748982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4.2a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Cart on Track I</a:t>
            </a:r>
          </a:p>
        </p:txBody>
      </p:sp>
      <p:sp>
        <p:nvSpPr>
          <p:cNvPr id="309255" name="Rectangle 7"/>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309256" name="Oval 8"/>
          <p:cNvSpPr>
            <a:spLocks noChangeArrowheads="1"/>
          </p:cNvSpPr>
          <p:nvPr/>
        </p:nvSpPr>
        <p:spPr bwMode="auto">
          <a:xfrm>
            <a:off x="3438525" y="2289175"/>
            <a:ext cx="4954588" cy="576263"/>
          </a:xfrm>
          <a:prstGeom prst="ellipse">
            <a:avLst/>
          </a:prstGeom>
          <a:noFill/>
          <a:ln w="50800">
            <a:solidFill>
              <a:schemeClr val="accent1"/>
            </a:solidFill>
            <a:round/>
            <a:headEnd/>
            <a:tailEnd/>
          </a:ln>
          <a:effectLst/>
        </p:spPr>
        <p:txBody>
          <a:bodyPr wrap="none" anchor="ctr"/>
          <a:lstStyle/>
          <a:p>
            <a:endParaRPr lang="en-US"/>
          </a:p>
        </p:txBody>
      </p:sp>
      <p:sp>
        <p:nvSpPr>
          <p:cNvPr id="309258" name="Rectangle 10"/>
          <p:cNvSpPr>
            <a:spLocks noChangeArrowheads="1"/>
          </p:cNvSpPr>
          <p:nvPr/>
        </p:nvSpPr>
        <p:spPr bwMode="auto">
          <a:xfrm>
            <a:off x="3709988" y="928688"/>
            <a:ext cx="5434012" cy="220027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slowly come to a stop</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continue with constant acceleration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continue with decreasing acceleration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continue with constant velocity</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immediately come to a stop</a:t>
            </a:r>
            <a:endParaRPr lang="en-US" sz="2100" b="1">
              <a:latin typeface="Arial" charset="0"/>
            </a:endParaRPr>
          </a:p>
        </p:txBody>
      </p:sp>
      <p:sp>
        <p:nvSpPr>
          <p:cNvPr id="309260" name="Rectangle 12"/>
          <p:cNvSpPr>
            <a:spLocks noGrp="1" noChangeArrowheads="1"/>
          </p:cNvSpPr>
          <p:nvPr>
            <p:ph type="body" idx="1"/>
          </p:nvPr>
        </p:nvSpPr>
        <p:spPr>
          <a:xfrm>
            <a:off x="0" y="749300"/>
            <a:ext cx="3652838" cy="2555875"/>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t>	Consider a cart on a horizontal </a:t>
            </a:r>
            <a:r>
              <a:rPr lang="en-US" b="1" dirty="0">
                <a:solidFill>
                  <a:schemeClr val="tx2"/>
                </a:solidFill>
              </a:rPr>
              <a:t>frictionless</a:t>
            </a:r>
            <a:r>
              <a:rPr lang="en-US" b="1" dirty="0"/>
              <a:t> table.  Once the cart has been given a push and released, what will happen to the cart?</a:t>
            </a:r>
            <a:endParaRPr lang="en-US" sz="2200" b="1" dirty="0"/>
          </a:p>
        </p:txBody>
      </p:sp>
      <p:sp>
        <p:nvSpPr>
          <p:cNvPr id="309261" name="AutoShape 13"/>
          <p:cNvSpPr>
            <a:spLocks noChangeArrowheads="1"/>
          </p:cNvSpPr>
          <p:nvPr/>
        </p:nvSpPr>
        <p:spPr bwMode="auto">
          <a:xfrm>
            <a:off x="712788" y="3810000"/>
            <a:ext cx="7485062" cy="2652713"/>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09262" name="Rectangle 14"/>
          <p:cNvSpPr>
            <a:spLocks noChangeArrowheads="1"/>
          </p:cNvSpPr>
          <p:nvPr/>
        </p:nvSpPr>
        <p:spPr bwMode="auto">
          <a:xfrm>
            <a:off x="739775" y="3829050"/>
            <a:ext cx="7327900" cy="2538413"/>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rgbClr val="000000"/>
                </a:solidFill>
                <a:latin typeface="Arial" charset="0"/>
              </a:rPr>
              <a:t>	After the cart is released, there is </a:t>
            </a:r>
            <a:r>
              <a:rPr lang="en-US" sz="2000" b="1">
                <a:solidFill>
                  <a:srgbClr val="FF0000"/>
                </a:solidFill>
                <a:effectLst>
                  <a:outerShdw blurRad="38100" dist="38100" dir="2700000" algn="tl">
                    <a:srgbClr val="000000"/>
                  </a:outerShdw>
                </a:effectLst>
                <a:latin typeface="Arial" charset="0"/>
              </a:rPr>
              <a:t>no longer a force</a:t>
            </a:r>
            <a:r>
              <a:rPr lang="en-US" sz="2000" b="1">
                <a:solidFill>
                  <a:srgbClr val="000000"/>
                </a:solidFill>
                <a:latin typeface="Arial" charset="0"/>
              </a:rPr>
              <a:t> in the x-direction.  </a:t>
            </a:r>
            <a:r>
              <a:rPr lang="en-US" sz="2000" b="1" i="1">
                <a:solidFill>
                  <a:srgbClr val="FF0000"/>
                </a:solidFill>
                <a:effectLst>
                  <a:outerShdw blurRad="38100" dist="38100" dir="2700000" algn="tl">
                    <a:srgbClr val="000000"/>
                  </a:outerShdw>
                </a:effectLst>
                <a:latin typeface="Arial" charset="0"/>
              </a:rPr>
              <a:t>This does not mean that the cart stops moving!!</a:t>
            </a:r>
            <a:r>
              <a:rPr lang="en-US" sz="2000" b="1">
                <a:solidFill>
                  <a:srgbClr val="000000"/>
                </a:solidFill>
                <a:latin typeface="Arial" charset="0"/>
              </a:rPr>
              <a:t>   It simply means that the cart will </a:t>
            </a:r>
            <a:r>
              <a:rPr lang="en-US" sz="2000" b="1" i="1">
                <a:solidFill>
                  <a:srgbClr val="0066FF"/>
                </a:solidFill>
                <a:effectLst>
                  <a:outerShdw blurRad="38100" dist="38100" dir="2700000" algn="tl">
                    <a:srgbClr val="000000"/>
                  </a:outerShdw>
                </a:effectLst>
                <a:latin typeface="Arial" charset="0"/>
              </a:rPr>
              <a:t>continue</a:t>
            </a:r>
            <a:r>
              <a:rPr lang="en-US" sz="2000" b="1">
                <a:solidFill>
                  <a:srgbClr val="0066FF"/>
                </a:solidFill>
                <a:effectLst>
                  <a:outerShdw blurRad="38100" dist="38100" dir="2700000" algn="tl">
                    <a:srgbClr val="000000"/>
                  </a:outerShdw>
                </a:effectLst>
                <a:latin typeface="Arial" charset="0"/>
              </a:rPr>
              <a:t> </a:t>
            </a:r>
            <a:r>
              <a:rPr lang="en-US" sz="2000" b="1" i="1">
                <a:solidFill>
                  <a:srgbClr val="0066FF"/>
                </a:solidFill>
                <a:effectLst>
                  <a:outerShdw blurRad="38100" dist="38100" dir="2700000" algn="tl">
                    <a:srgbClr val="000000"/>
                  </a:outerShdw>
                </a:effectLst>
                <a:latin typeface="Arial" charset="0"/>
              </a:rPr>
              <a:t>moving with the same velocity</a:t>
            </a:r>
            <a:r>
              <a:rPr lang="en-US" sz="2000" b="1">
                <a:solidFill>
                  <a:srgbClr val="000000"/>
                </a:solidFill>
                <a:latin typeface="Arial" charset="0"/>
              </a:rPr>
              <a:t> it had at the moment of release.  The initial push got the cart moving, but that force is not needed to </a:t>
            </a:r>
            <a:r>
              <a:rPr lang="en-US" sz="2000" b="1" i="1">
                <a:solidFill>
                  <a:srgbClr val="000000"/>
                </a:solidFill>
                <a:latin typeface="Arial" charset="0"/>
              </a:rPr>
              <a:t>keep</a:t>
            </a:r>
            <a:r>
              <a:rPr lang="en-US" sz="2000" b="1">
                <a:solidFill>
                  <a:srgbClr val="000000"/>
                </a:solidFill>
                <a:latin typeface="Arial" charset="0"/>
              </a:rPr>
              <a:t> the cart in motion.</a:t>
            </a:r>
            <a:endParaRPr lang="en-US" sz="2000">
              <a:effectLst>
                <a:outerShdw blurRad="38100" dist="38100" dir="2700000" algn="tl">
                  <a:srgbClr val="000000"/>
                </a:outerShdw>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SI Unit: Mass</a:t>
            </a:r>
            <a:endParaRPr lang="en-US" dirty="0"/>
          </a:p>
        </p:txBody>
      </p:sp>
      <p:sp>
        <p:nvSpPr>
          <p:cNvPr id="4" name="Content Placeholder 3"/>
          <p:cNvSpPr>
            <a:spLocks noGrp="1"/>
          </p:cNvSpPr>
          <p:nvPr>
            <p:ph sz="half" idx="2"/>
          </p:nvPr>
        </p:nvSpPr>
        <p:spPr>
          <a:xfrm>
            <a:off x="4495800" y="1219200"/>
            <a:ext cx="4648200" cy="5181600"/>
          </a:xfrm>
        </p:spPr>
        <p:txBody>
          <a:bodyPr>
            <a:normAutofit/>
          </a:bodyPr>
          <a:lstStyle/>
          <a:p>
            <a:r>
              <a:rPr lang="en-US" dirty="0" smtClean="0">
                <a:solidFill>
                  <a:srgbClr val="FFFF00"/>
                </a:solidFill>
              </a:rPr>
              <a:t>The unit of </a:t>
            </a:r>
            <a:r>
              <a:rPr lang="en-US" b="1" dirty="0" smtClean="0">
                <a:solidFill>
                  <a:srgbClr val="FFFF00"/>
                </a:solidFill>
              </a:rPr>
              <a:t>mass</a:t>
            </a:r>
            <a:r>
              <a:rPr lang="en-US" dirty="0" smtClean="0">
                <a:solidFill>
                  <a:srgbClr val="FFFF00"/>
                </a:solidFill>
              </a:rPr>
              <a:t> is the kilogram</a:t>
            </a:r>
            <a:r>
              <a:rPr lang="en-US" dirty="0" smtClean="0"/>
              <a:t>, defined as the mass of a chunk of platinum in Paris, shown here. </a:t>
            </a:r>
          </a:p>
          <a:p>
            <a:endParaRPr lang="en-US" sz="1600" dirty="0" smtClean="0"/>
          </a:p>
          <a:p>
            <a:r>
              <a:rPr lang="en-US" sz="1600" dirty="0" smtClean="0"/>
              <a:t>From: </a:t>
            </a:r>
            <a:r>
              <a:rPr lang="en-US" sz="1600" dirty="0" smtClean="0">
                <a:hlinkClick r:id="rId3"/>
              </a:rPr>
              <a:t>http://en.wikipedia.org/wiki/File:CGKilogram.jpg </a:t>
            </a:r>
            <a:endParaRPr lang="en-US" sz="1600" dirty="0" smtClean="0"/>
          </a:p>
          <a:p>
            <a:pPr>
              <a:buNone/>
            </a:pPr>
            <a:endParaRPr lang="en-US" dirty="0" smtClean="0"/>
          </a:p>
          <a:p>
            <a:r>
              <a:rPr lang="en-US" dirty="0" smtClean="0"/>
              <a:t>In2011, a committee will recommend a more fundamental atomic definition.</a:t>
            </a:r>
            <a:endParaRPr lang="en-US" dirty="0"/>
          </a:p>
        </p:txBody>
      </p:sp>
      <p:pic>
        <p:nvPicPr>
          <p:cNvPr id="3074" name="Picture 2"/>
          <p:cNvPicPr>
            <a:picLocks noGrp="1" noChangeAspect="1" noChangeArrowheads="1"/>
          </p:cNvPicPr>
          <p:nvPr>
            <p:ph sz="half" idx="1"/>
          </p:nvPr>
        </p:nvPicPr>
        <p:blipFill>
          <a:blip r:embed="rId4" cstate="print"/>
          <a:srcRect/>
          <a:stretch>
            <a:fillRect/>
          </a:stretch>
        </p:blipFill>
        <p:spPr bwMode="auto">
          <a:xfrm>
            <a:off x="457200" y="2386568"/>
            <a:ext cx="4038600" cy="2953226"/>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a:ln/>
        </p:spPr>
        <p:txBody>
          <a:bodyPr/>
          <a:lstStyle/>
          <a:p>
            <a:endParaRPr lang="en-US"/>
          </a:p>
        </p:txBody>
      </p:sp>
      <p:sp>
        <p:nvSpPr>
          <p:cNvPr id="403461"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03462" name="Rectangle 6"/>
          <p:cNvSpPr>
            <a:spLocks noChangeArrowheads="1"/>
          </p:cNvSpPr>
          <p:nvPr/>
        </p:nvSpPr>
        <p:spPr bwMode="auto">
          <a:xfrm>
            <a:off x="790575" y="0"/>
            <a:ext cx="75469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4.2b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Cart on Track II</a:t>
            </a:r>
          </a:p>
        </p:txBody>
      </p:sp>
      <p:sp>
        <p:nvSpPr>
          <p:cNvPr id="403464" name="Rectangle 8"/>
          <p:cNvSpPr>
            <a:spLocks noGrp="1" noChangeArrowheads="1"/>
          </p:cNvSpPr>
          <p:nvPr>
            <p:ph type="body" idx="1"/>
          </p:nvPr>
        </p:nvSpPr>
        <p:spPr>
          <a:xfrm>
            <a:off x="0" y="868363"/>
            <a:ext cx="3719513" cy="2590800"/>
          </a:xfrm>
          <a:noFill/>
          <a:ln/>
        </p:spPr>
        <p:txBody>
          <a:bodyPr>
            <a:normAutofit fontScale="77500" lnSpcReduction="20000"/>
          </a:bodyPr>
          <a:lstStyle/>
          <a:p>
            <a:pPr marL="401638" indent="-401638">
              <a:lnSpc>
                <a:spcPct val="110000"/>
              </a:lnSpc>
              <a:spcBef>
                <a:spcPct val="50000"/>
              </a:spcBef>
              <a:buFont typeface="Monotype Sorts" pitchFamily="48" charset="2"/>
              <a:buNone/>
            </a:pPr>
            <a:r>
              <a:rPr lang="en-US" b="1" dirty="0"/>
              <a:t>	We just decided that the cart continues with </a:t>
            </a:r>
            <a:r>
              <a:rPr lang="en-US" b="1" dirty="0">
                <a:solidFill>
                  <a:schemeClr val="accent2"/>
                </a:solidFill>
              </a:rPr>
              <a:t>constant velocity</a:t>
            </a:r>
            <a:r>
              <a:rPr lang="en-US" b="1" dirty="0"/>
              <a:t>.  What would have to be done in order to have the cart continue with </a:t>
            </a:r>
            <a:r>
              <a:rPr lang="en-US" b="1" dirty="0">
                <a:solidFill>
                  <a:schemeClr val="tx2"/>
                </a:solidFill>
              </a:rPr>
              <a:t>constant acceleration</a:t>
            </a:r>
            <a:r>
              <a:rPr lang="en-US" b="1" dirty="0"/>
              <a:t>?</a:t>
            </a:r>
            <a:endParaRPr lang="en-US" sz="1800" b="1" dirty="0"/>
          </a:p>
        </p:txBody>
      </p:sp>
      <p:sp>
        <p:nvSpPr>
          <p:cNvPr id="403465" name="Rectangle 9"/>
          <p:cNvSpPr>
            <a:spLocks noChangeArrowheads="1"/>
          </p:cNvSpPr>
          <p:nvPr/>
        </p:nvSpPr>
        <p:spPr bwMode="auto">
          <a:xfrm>
            <a:off x="3924300" y="796925"/>
            <a:ext cx="5219700" cy="24955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  push the cart harder before release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push the cart longer before release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push the cart continuously</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4)  change the mass of the cart</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5)  it is impossible to do that</a:t>
            </a:r>
            <a:endParaRPr lang="en-US" sz="2100" b="1">
              <a:effectLst>
                <a:outerShdw blurRad="38100" dist="38100" dir="2700000" algn="tl">
                  <a:srgbClr val="000000"/>
                </a:outerShdw>
              </a:effectLst>
              <a:latin typeface="Arial"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utoShape 2"/>
          <p:cNvSpPr>
            <a:spLocks noChangeArrowheads="1"/>
          </p:cNvSpPr>
          <p:nvPr/>
        </p:nvSpPr>
        <p:spPr bwMode="auto">
          <a:xfrm>
            <a:off x="1217613" y="3705225"/>
            <a:ext cx="6637337" cy="27622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13347" name="Rectangle 3"/>
          <p:cNvSpPr>
            <a:spLocks noChangeArrowheads="1"/>
          </p:cNvSpPr>
          <p:nvPr/>
        </p:nvSpPr>
        <p:spPr bwMode="auto">
          <a:xfrm>
            <a:off x="1087438" y="3736975"/>
            <a:ext cx="6564312" cy="1995488"/>
          </a:xfrm>
          <a:prstGeom prst="rect">
            <a:avLst/>
          </a:prstGeom>
          <a:noFill/>
          <a:ln w="9525">
            <a:noFill/>
            <a:miter lim="800000"/>
            <a:headEnd/>
            <a:tailEnd/>
          </a:ln>
          <a:effectLst/>
        </p:spPr>
        <p:txBody>
          <a:bodyPr lIns="90488" tIns="44450" rIns="90488" bIns="44450"/>
          <a:lstStyle/>
          <a:p>
            <a:pPr marL="401638" indent="-401638">
              <a:lnSpc>
                <a:spcPct val="160000"/>
              </a:lnSpc>
              <a:spcBef>
                <a:spcPct val="30000"/>
              </a:spcBef>
              <a:buClr>
                <a:schemeClr val="accent1"/>
              </a:buClr>
              <a:buSzPct val="75000"/>
              <a:buFont typeface="Monotype Sorts" pitchFamily="48" charset="2"/>
              <a:buNone/>
            </a:pPr>
            <a:r>
              <a:rPr lang="en-US" sz="2200" b="1">
                <a:solidFill>
                  <a:srgbClr val="000000"/>
                </a:solidFill>
                <a:latin typeface="Arial" charset="0"/>
              </a:rPr>
              <a:t>	</a:t>
            </a:r>
            <a:r>
              <a:rPr lang="en-US" sz="2000" b="1">
                <a:solidFill>
                  <a:srgbClr val="000000"/>
                </a:solidFill>
                <a:latin typeface="Arial" charset="0"/>
              </a:rPr>
              <a:t>In order to achieve a non-zero acceleration, it is necessary to </a:t>
            </a:r>
            <a:r>
              <a:rPr lang="en-US" sz="2000" b="1">
                <a:solidFill>
                  <a:srgbClr val="FF0000"/>
                </a:solidFill>
                <a:effectLst>
                  <a:outerShdw blurRad="38100" dist="38100" dir="2700000" algn="tl">
                    <a:srgbClr val="000000"/>
                  </a:outerShdw>
                </a:effectLst>
                <a:latin typeface="Arial" charset="0"/>
              </a:rPr>
              <a:t>maintain the applied force</a:t>
            </a:r>
            <a:r>
              <a:rPr lang="en-US" sz="2000" b="1">
                <a:solidFill>
                  <a:srgbClr val="000000"/>
                </a:solidFill>
                <a:latin typeface="Arial" charset="0"/>
              </a:rPr>
              <a:t>.  The only way to do this would be to </a:t>
            </a:r>
            <a:r>
              <a:rPr lang="en-US" sz="2000" b="1">
                <a:solidFill>
                  <a:srgbClr val="FF0000"/>
                </a:solidFill>
                <a:effectLst>
                  <a:outerShdw blurRad="38100" dist="38100" dir="2700000" algn="tl">
                    <a:srgbClr val="000000"/>
                  </a:outerShdw>
                </a:effectLst>
                <a:latin typeface="Arial" charset="0"/>
              </a:rPr>
              <a:t>continue pushing</a:t>
            </a:r>
            <a:r>
              <a:rPr lang="en-US" sz="2000" b="1">
                <a:solidFill>
                  <a:srgbClr val="000000"/>
                </a:solidFill>
                <a:latin typeface="Arial" charset="0"/>
              </a:rPr>
              <a:t> the cart as it moves down the track.  This will lead us to a discussion of Newton’s Second Law.  </a:t>
            </a:r>
            <a:endParaRPr lang="en-US" sz="2000">
              <a:effectLst>
                <a:outerShdw blurRad="38100" dist="38100" dir="2700000" algn="tl">
                  <a:srgbClr val="000000"/>
                </a:outerShdw>
              </a:effectLst>
              <a:latin typeface="Arial" charset="0"/>
            </a:endParaRPr>
          </a:p>
        </p:txBody>
      </p:sp>
      <p:sp>
        <p:nvSpPr>
          <p:cNvPr id="313348" name="Rectangle 4"/>
          <p:cNvSpPr>
            <a:spLocks noGrp="1" noChangeArrowheads="1"/>
          </p:cNvSpPr>
          <p:nvPr>
            <p:ph type="title"/>
          </p:nvPr>
        </p:nvSpPr>
        <p:spPr>
          <a:ln/>
        </p:spPr>
        <p:txBody>
          <a:bodyPr/>
          <a:lstStyle/>
          <a:p>
            <a:endParaRPr lang="en-US"/>
          </a:p>
        </p:txBody>
      </p:sp>
      <p:sp>
        <p:nvSpPr>
          <p:cNvPr id="313349"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13350" name="Rectangle 6"/>
          <p:cNvSpPr>
            <a:spLocks noChangeArrowheads="1"/>
          </p:cNvSpPr>
          <p:nvPr/>
        </p:nvSpPr>
        <p:spPr bwMode="auto">
          <a:xfrm>
            <a:off x="790575" y="0"/>
            <a:ext cx="75469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4.2b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Cart on Track II</a:t>
            </a:r>
          </a:p>
        </p:txBody>
      </p:sp>
      <p:sp>
        <p:nvSpPr>
          <p:cNvPr id="313351" name="Oval 7"/>
          <p:cNvSpPr>
            <a:spLocks noChangeArrowheads="1"/>
          </p:cNvSpPr>
          <p:nvPr/>
        </p:nvSpPr>
        <p:spPr bwMode="auto">
          <a:xfrm>
            <a:off x="3590925" y="1778000"/>
            <a:ext cx="4911725" cy="592138"/>
          </a:xfrm>
          <a:prstGeom prst="ellipse">
            <a:avLst/>
          </a:prstGeom>
          <a:noFill/>
          <a:ln w="50800">
            <a:solidFill>
              <a:schemeClr val="accent1"/>
            </a:solidFill>
            <a:round/>
            <a:headEnd/>
            <a:tailEnd/>
          </a:ln>
          <a:effectLst/>
        </p:spPr>
        <p:txBody>
          <a:bodyPr wrap="none" anchor="ctr"/>
          <a:lstStyle/>
          <a:p>
            <a:endParaRPr lang="en-US"/>
          </a:p>
        </p:txBody>
      </p:sp>
      <p:sp>
        <p:nvSpPr>
          <p:cNvPr id="313352" name="Rectangle 8"/>
          <p:cNvSpPr>
            <a:spLocks noGrp="1" noChangeArrowheads="1"/>
          </p:cNvSpPr>
          <p:nvPr>
            <p:ph type="body" idx="1"/>
          </p:nvPr>
        </p:nvSpPr>
        <p:spPr>
          <a:xfrm>
            <a:off x="0" y="858838"/>
            <a:ext cx="3719513" cy="2590800"/>
          </a:xfrm>
          <a:noFill/>
          <a:ln/>
        </p:spPr>
        <p:txBody>
          <a:bodyPr>
            <a:normAutofit fontScale="77500" lnSpcReduction="20000"/>
          </a:bodyPr>
          <a:lstStyle/>
          <a:p>
            <a:pPr marL="401638" indent="-401638">
              <a:lnSpc>
                <a:spcPct val="110000"/>
              </a:lnSpc>
              <a:spcBef>
                <a:spcPct val="50000"/>
              </a:spcBef>
              <a:buFont typeface="Monotype Sorts" pitchFamily="48" charset="2"/>
              <a:buNone/>
            </a:pPr>
            <a:r>
              <a:rPr lang="en-US" b="1" dirty="0"/>
              <a:t>	We just decided that the cart continues with </a:t>
            </a:r>
            <a:r>
              <a:rPr lang="en-US" b="1" dirty="0">
                <a:solidFill>
                  <a:schemeClr val="accent2"/>
                </a:solidFill>
              </a:rPr>
              <a:t>constant velocity</a:t>
            </a:r>
            <a:r>
              <a:rPr lang="en-US" b="1" dirty="0"/>
              <a:t>.  What would have to be done in order to have the cart continue with </a:t>
            </a:r>
            <a:r>
              <a:rPr lang="en-US" b="1" dirty="0">
                <a:solidFill>
                  <a:schemeClr val="tx2"/>
                </a:solidFill>
              </a:rPr>
              <a:t>constant acceleration</a:t>
            </a:r>
            <a:r>
              <a:rPr lang="en-US" b="1" dirty="0"/>
              <a:t>?</a:t>
            </a:r>
            <a:endParaRPr lang="en-US" sz="1800" b="1" dirty="0"/>
          </a:p>
        </p:txBody>
      </p:sp>
      <p:sp>
        <p:nvSpPr>
          <p:cNvPr id="313353" name="Rectangle 9"/>
          <p:cNvSpPr>
            <a:spLocks noChangeArrowheads="1"/>
          </p:cNvSpPr>
          <p:nvPr/>
        </p:nvSpPr>
        <p:spPr bwMode="auto">
          <a:xfrm>
            <a:off x="3924300" y="796925"/>
            <a:ext cx="5219700" cy="24955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  push the cart harder before release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push the cart longer before release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push the cart continuously</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4)  change the mass of the cart</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5)  it is impossible to do that</a:t>
            </a:r>
            <a:endParaRPr lang="en-US" sz="2100" b="1">
              <a:effectLst>
                <a:outerShdw blurRad="38100" dist="38100" dir="2700000" algn="tl">
                  <a:srgbClr val="000000"/>
                </a:outerShdw>
              </a:effectLst>
              <a:latin typeface="Arial"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AutoShape 5"/>
          <p:cNvSpPr>
            <a:spLocks noChangeArrowheads="1"/>
          </p:cNvSpPr>
          <p:nvPr/>
        </p:nvSpPr>
        <p:spPr bwMode="auto">
          <a:xfrm>
            <a:off x="0" y="0"/>
            <a:ext cx="9144000" cy="2709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69022" name="Rectangle 30"/>
          <p:cNvSpPr>
            <a:spLocks noGrp="1" noChangeArrowheads="1"/>
          </p:cNvSpPr>
          <p:nvPr>
            <p:ph type="body" sz="half" idx="1"/>
          </p:nvPr>
        </p:nvSpPr>
        <p:spPr>
          <a:xfrm>
            <a:off x="69850" y="592138"/>
            <a:ext cx="6511925" cy="2212975"/>
          </a:xfrm>
          <a:noFill/>
          <a:ln/>
        </p:spPr>
        <p:txBody>
          <a:bodyPr>
            <a:normAutofit fontScale="70000" lnSpcReduction="20000"/>
          </a:bodyPr>
          <a:lstStyle/>
          <a:p>
            <a:pPr marL="401638" indent="-401638">
              <a:lnSpc>
                <a:spcPct val="120000"/>
              </a:lnSpc>
              <a:spcBef>
                <a:spcPct val="50000"/>
              </a:spcBef>
              <a:buFont typeface="Monotype Sorts" pitchFamily="48" charset="2"/>
              <a:buNone/>
            </a:pPr>
            <a:r>
              <a:rPr lang="en-US" b="1" dirty="0"/>
              <a:t>	A force </a:t>
            </a:r>
            <a:r>
              <a:rPr lang="en-US" b="1" i="1" dirty="0">
                <a:solidFill>
                  <a:schemeClr val="accent1"/>
                </a:solidFill>
              </a:rPr>
              <a:t>F</a:t>
            </a:r>
            <a:r>
              <a:rPr lang="en-US" b="1" dirty="0"/>
              <a:t> acts on mass </a:t>
            </a:r>
            <a:r>
              <a:rPr lang="en-US" b="1" i="1" dirty="0">
                <a:solidFill>
                  <a:schemeClr val="tx2"/>
                </a:solidFill>
              </a:rPr>
              <a:t>m</a:t>
            </a:r>
            <a:r>
              <a:rPr lang="en-US" b="1" i="1" baseline="-25000" dirty="0">
                <a:solidFill>
                  <a:schemeClr val="tx2"/>
                </a:solidFill>
              </a:rPr>
              <a:t>1</a:t>
            </a:r>
            <a:r>
              <a:rPr lang="en-US" b="1" i="1" dirty="0">
                <a:solidFill>
                  <a:schemeClr val="tx2"/>
                </a:solidFill>
              </a:rPr>
              <a:t> </a:t>
            </a:r>
            <a:r>
              <a:rPr lang="en-US" b="1" dirty="0"/>
              <a:t>giving acceleration </a:t>
            </a:r>
            <a:r>
              <a:rPr lang="en-US" b="1" i="1" dirty="0">
                <a:solidFill>
                  <a:schemeClr val="accent2"/>
                </a:solidFill>
              </a:rPr>
              <a:t>a</a:t>
            </a:r>
            <a:r>
              <a:rPr lang="en-US" b="1" i="1" baseline="-25000" dirty="0">
                <a:solidFill>
                  <a:schemeClr val="accent2"/>
                </a:solidFill>
              </a:rPr>
              <a:t>1</a:t>
            </a:r>
            <a:r>
              <a:rPr lang="en-US" b="1" dirty="0"/>
              <a:t>.  The same force acts on a different mass </a:t>
            </a:r>
            <a:r>
              <a:rPr lang="en-US" b="1" i="1" dirty="0">
                <a:solidFill>
                  <a:schemeClr val="tx2"/>
                </a:solidFill>
              </a:rPr>
              <a:t>m</a:t>
            </a:r>
            <a:r>
              <a:rPr lang="en-US" b="1" i="1" baseline="-25000" dirty="0">
                <a:solidFill>
                  <a:schemeClr val="tx2"/>
                </a:solidFill>
              </a:rPr>
              <a:t>2</a:t>
            </a:r>
            <a:r>
              <a:rPr lang="en-US" b="1" dirty="0"/>
              <a:t> giving acceleration </a:t>
            </a:r>
            <a:r>
              <a:rPr lang="en-US" b="1" i="1" dirty="0">
                <a:solidFill>
                  <a:schemeClr val="accent2"/>
                </a:solidFill>
              </a:rPr>
              <a:t>a</a:t>
            </a:r>
            <a:r>
              <a:rPr lang="en-US" b="1" i="1" baseline="-25000" dirty="0">
                <a:solidFill>
                  <a:schemeClr val="accent2"/>
                </a:solidFill>
              </a:rPr>
              <a:t>2</a:t>
            </a:r>
            <a:r>
              <a:rPr lang="en-US" b="1" dirty="0"/>
              <a:t>  </a:t>
            </a:r>
            <a:r>
              <a:rPr lang="en-US" b="1" i="1" dirty="0">
                <a:solidFill>
                  <a:schemeClr val="accent2"/>
                </a:solidFill>
              </a:rPr>
              <a:t>=  </a:t>
            </a:r>
            <a:r>
              <a:rPr lang="en-US" b="1" dirty="0">
                <a:solidFill>
                  <a:schemeClr val="tx2"/>
                </a:solidFill>
              </a:rPr>
              <a:t>2</a:t>
            </a:r>
            <a:r>
              <a:rPr lang="en-US" b="1" i="1" dirty="0">
                <a:solidFill>
                  <a:schemeClr val="accent2"/>
                </a:solidFill>
              </a:rPr>
              <a:t>a</a:t>
            </a:r>
            <a:r>
              <a:rPr lang="en-US" b="1" i="1" baseline="-25000" dirty="0">
                <a:solidFill>
                  <a:schemeClr val="accent2"/>
                </a:solidFill>
              </a:rPr>
              <a:t>1</a:t>
            </a:r>
            <a:r>
              <a:rPr lang="en-US" b="1" dirty="0"/>
              <a:t>.   If </a:t>
            </a:r>
            <a:r>
              <a:rPr lang="en-US" b="1" i="1" dirty="0">
                <a:solidFill>
                  <a:schemeClr val="tx2"/>
                </a:solidFill>
              </a:rPr>
              <a:t>m</a:t>
            </a:r>
            <a:r>
              <a:rPr lang="en-US" b="1" i="1" baseline="-25000" dirty="0">
                <a:solidFill>
                  <a:schemeClr val="tx2"/>
                </a:solidFill>
              </a:rPr>
              <a:t>1</a:t>
            </a:r>
            <a:r>
              <a:rPr lang="en-US" b="1" dirty="0"/>
              <a:t> and</a:t>
            </a:r>
            <a:r>
              <a:rPr lang="en-US" b="1" i="1" dirty="0">
                <a:solidFill>
                  <a:schemeClr val="tx2"/>
                </a:solidFill>
              </a:rPr>
              <a:t> m</a:t>
            </a:r>
            <a:r>
              <a:rPr lang="en-US" b="1" i="1" baseline="-25000" dirty="0">
                <a:solidFill>
                  <a:schemeClr val="tx2"/>
                </a:solidFill>
              </a:rPr>
              <a:t>2</a:t>
            </a:r>
            <a:r>
              <a:rPr lang="en-US" b="1" dirty="0"/>
              <a:t> are glued together and the same force </a:t>
            </a:r>
            <a:r>
              <a:rPr lang="en-US" b="1" i="1" dirty="0">
                <a:solidFill>
                  <a:schemeClr val="accent1"/>
                </a:solidFill>
              </a:rPr>
              <a:t>F</a:t>
            </a:r>
            <a:r>
              <a:rPr lang="en-US" b="1" dirty="0"/>
              <a:t> acts on this combination, what is the resulting acceleration?</a:t>
            </a:r>
          </a:p>
        </p:txBody>
      </p:sp>
      <p:graphicFrame>
        <p:nvGraphicFramePr>
          <p:cNvPr id="469034" name="Object 42"/>
          <p:cNvGraphicFramePr>
            <a:graphicFrameLocks noChangeAspect="1"/>
          </p:cNvGraphicFramePr>
          <p:nvPr>
            <p:ph sz="quarter" idx="2"/>
          </p:nvPr>
        </p:nvGraphicFramePr>
        <p:xfrm>
          <a:off x="7088188" y="455613"/>
          <a:ext cx="165100" cy="393700"/>
        </p:xfrm>
        <a:graphic>
          <a:graphicData uri="http://schemas.openxmlformats.org/presentationml/2006/ole">
            <p:oleObj spid="_x0000_s39938" name="Equation" r:id="rId4" imgW="164880" imgH="393480" progId="Equation.DSMT4">
              <p:embed/>
            </p:oleObj>
          </a:graphicData>
        </a:graphic>
      </p:graphicFrame>
      <p:sp>
        <p:nvSpPr>
          <p:cNvPr id="468999" name="Rectangle 7"/>
          <p:cNvSpPr>
            <a:spLocks noChangeArrowheads="1"/>
          </p:cNvSpPr>
          <p:nvPr/>
        </p:nvSpPr>
        <p:spPr bwMode="auto">
          <a:xfrm>
            <a:off x="336550" y="2757488"/>
            <a:ext cx="3559175" cy="1055687"/>
          </a:xfrm>
          <a:prstGeom prst="rect">
            <a:avLst/>
          </a:prstGeom>
          <a:solidFill>
            <a:schemeClr val="bg2"/>
          </a:solidFill>
          <a:ln w="12699">
            <a:solidFill>
              <a:schemeClr val="tx1"/>
            </a:solidFill>
            <a:miter lim="800000"/>
            <a:headEnd/>
            <a:tailEnd/>
          </a:ln>
          <a:effectLst/>
        </p:spPr>
        <p:txBody>
          <a:bodyPr wrap="none" anchor="ctr"/>
          <a:lstStyle/>
          <a:p>
            <a:endParaRPr lang="en-US"/>
          </a:p>
        </p:txBody>
      </p:sp>
      <p:grpSp>
        <p:nvGrpSpPr>
          <p:cNvPr id="2" name="Group 9"/>
          <p:cNvGrpSpPr>
            <a:grpSpLocks/>
          </p:cNvGrpSpPr>
          <p:nvPr/>
        </p:nvGrpSpPr>
        <p:grpSpPr bwMode="auto">
          <a:xfrm>
            <a:off x="465138" y="2763838"/>
            <a:ext cx="2500312" cy="911225"/>
            <a:chOff x="3702" y="2272"/>
            <a:chExt cx="1575" cy="574"/>
          </a:xfrm>
        </p:grpSpPr>
        <p:sp>
          <p:nvSpPr>
            <p:cNvPr id="469002" name="Rectangle 10"/>
            <p:cNvSpPr>
              <a:spLocks noChangeArrowheads="1"/>
            </p:cNvSpPr>
            <p:nvPr/>
          </p:nvSpPr>
          <p:spPr bwMode="auto">
            <a:xfrm>
              <a:off x="4383" y="2272"/>
              <a:ext cx="368" cy="574"/>
            </a:xfrm>
            <a:prstGeom prst="rect">
              <a:avLst/>
            </a:prstGeom>
            <a:solidFill>
              <a:srgbClr val="FF0000"/>
            </a:solidFill>
            <a:ln w="12700">
              <a:solidFill>
                <a:srgbClr val="000000"/>
              </a:solidFill>
              <a:miter lim="800000"/>
              <a:headEnd/>
              <a:tailEnd/>
            </a:ln>
            <a:effectLst/>
          </p:spPr>
          <p:txBody>
            <a:bodyPr wrap="none" anchor="ctr"/>
            <a:lstStyle/>
            <a:p>
              <a:endParaRPr lang="en-US"/>
            </a:p>
          </p:txBody>
        </p:sp>
        <p:sp>
          <p:nvSpPr>
            <p:cNvPr id="469003" name="Line 11"/>
            <p:cNvSpPr>
              <a:spLocks noChangeShapeType="1"/>
            </p:cNvSpPr>
            <p:nvPr/>
          </p:nvSpPr>
          <p:spPr bwMode="auto">
            <a:xfrm>
              <a:off x="3732" y="2566"/>
              <a:ext cx="671" cy="0"/>
            </a:xfrm>
            <a:prstGeom prst="line">
              <a:avLst/>
            </a:prstGeom>
            <a:noFill/>
            <a:ln w="57150">
              <a:solidFill>
                <a:schemeClr val="accent1"/>
              </a:solidFill>
              <a:round/>
              <a:headEnd type="none" w="sm" len="sm"/>
              <a:tailEnd type="stealth" w="med" len="lg"/>
            </a:ln>
            <a:effectLst/>
          </p:spPr>
          <p:txBody>
            <a:bodyPr wrap="none" anchor="ctr"/>
            <a:lstStyle/>
            <a:p>
              <a:endParaRPr lang="en-US"/>
            </a:p>
          </p:txBody>
        </p:sp>
        <p:sp>
          <p:nvSpPr>
            <p:cNvPr id="469004" name="Rectangle 12"/>
            <p:cNvSpPr>
              <a:spLocks noChangeArrowheads="1"/>
            </p:cNvSpPr>
            <p:nvPr/>
          </p:nvSpPr>
          <p:spPr bwMode="auto">
            <a:xfrm>
              <a:off x="3702" y="2566"/>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9005" name="Line 13"/>
            <p:cNvSpPr>
              <a:spLocks noChangeShapeType="1"/>
            </p:cNvSpPr>
            <p:nvPr/>
          </p:nvSpPr>
          <p:spPr bwMode="auto">
            <a:xfrm>
              <a:off x="4798" y="2567"/>
              <a:ext cx="479"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9006" name="Rectangle 14"/>
            <p:cNvSpPr>
              <a:spLocks noChangeArrowheads="1"/>
            </p:cNvSpPr>
            <p:nvPr/>
          </p:nvSpPr>
          <p:spPr bwMode="auto">
            <a:xfrm>
              <a:off x="4923" y="2565"/>
              <a:ext cx="263"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1</a:t>
              </a:r>
            </a:p>
          </p:txBody>
        </p:sp>
        <p:sp>
          <p:nvSpPr>
            <p:cNvPr id="469007" name="Rectangle 15"/>
            <p:cNvSpPr>
              <a:spLocks noChangeArrowheads="1"/>
            </p:cNvSpPr>
            <p:nvPr/>
          </p:nvSpPr>
          <p:spPr bwMode="auto">
            <a:xfrm>
              <a:off x="4388" y="2448"/>
              <a:ext cx="350"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1</a:t>
              </a:r>
              <a:endParaRPr lang="en-US" sz="2000" i="1" baseline="-25000">
                <a:solidFill>
                  <a:schemeClr val="tx2"/>
                </a:solidFill>
                <a:latin typeface="Arial" charset="0"/>
              </a:endParaRPr>
            </a:p>
          </p:txBody>
        </p:sp>
      </p:grpSp>
      <p:sp>
        <p:nvSpPr>
          <p:cNvPr id="469009" name="Rectangle 17"/>
          <p:cNvSpPr>
            <a:spLocks noChangeArrowheads="1"/>
          </p:cNvSpPr>
          <p:nvPr/>
        </p:nvSpPr>
        <p:spPr bwMode="auto">
          <a:xfrm>
            <a:off x="328613" y="5111750"/>
            <a:ext cx="3568700" cy="1765300"/>
          </a:xfrm>
          <a:prstGeom prst="rect">
            <a:avLst/>
          </a:prstGeom>
          <a:solidFill>
            <a:schemeClr val="bg2"/>
          </a:solidFill>
          <a:ln w="12699">
            <a:solidFill>
              <a:schemeClr val="tx1"/>
            </a:solidFill>
            <a:miter lim="800000"/>
            <a:headEnd/>
            <a:tailEnd/>
          </a:ln>
          <a:effectLst/>
        </p:spPr>
        <p:txBody>
          <a:bodyPr wrap="none" anchor="ctr"/>
          <a:lstStyle/>
          <a:p>
            <a:endParaRPr lang="en-US"/>
          </a:p>
        </p:txBody>
      </p:sp>
      <p:grpSp>
        <p:nvGrpSpPr>
          <p:cNvPr id="3" name="Group 18"/>
          <p:cNvGrpSpPr>
            <a:grpSpLocks/>
          </p:cNvGrpSpPr>
          <p:nvPr/>
        </p:nvGrpSpPr>
        <p:grpSpPr bwMode="auto">
          <a:xfrm>
            <a:off x="433388" y="5080000"/>
            <a:ext cx="2881312" cy="911225"/>
            <a:chOff x="6031" y="3328"/>
            <a:chExt cx="1815" cy="574"/>
          </a:xfrm>
        </p:grpSpPr>
        <p:sp>
          <p:nvSpPr>
            <p:cNvPr id="469011" name="Rectangle 19"/>
            <p:cNvSpPr>
              <a:spLocks noChangeArrowheads="1"/>
            </p:cNvSpPr>
            <p:nvPr/>
          </p:nvSpPr>
          <p:spPr bwMode="auto">
            <a:xfrm>
              <a:off x="6730" y="3463"/>
              <a:ext cx="368" cy="326"/>
            </a:xfrm>
            <a:prstGeom prst="rect">
              <a:avLst/>
            </a:prstGeom>
            <a:solidFill>
              <a:srgbClr val="CC3300"/>
            </a:solidFill>
            <a:ln w="12699">
              <a:solidFill>
                <a:srgbClr val="000000"/>
              </a:solidFill>
              <a:miter lim="800000"/>
              <a:headEnd/>
              <a:tailEnd/>
            </a:ln>
            <a:effectLst/>
          </p:spPr>
          <p:txBody>
            <a:bodyPr wrap="none" anchor="ctr"/>
            <a:lstStyle/>
            <a:p>
              <a:endParaRPr lang="en-US"/>
            </a:p>
          </p:txBody>
        </p:sp>
        <p:sp>
          <p:nvSpPr>
            <p:cNvPr id="469012" name="Line 20"/>
            <p:cNvSpPr>
              <a:spLocks noChangeShapeType="1"/>
            </p:cNvSpPr>
            <p:nvPr/>
          </p:nvSpPr>
          <p:spPr bwMode="auto">
            <a:xfrm>
              <a:off x="6055" y="3613"/>
              <a:ext cx="671" cy="0"/>
            </a:xfrm>
            <a:prstGeom prst="line">
              <a:avLst/>
            </a:prstGeom>
            <a:noFill/>
            <a:ln w="50799">
              <a:solidFill>
                <a:schemeClr val="accent1"/>
              </a:solidFill>
              <a:round/>
              <a:headEnd type="none" w="sm" len="sm"/>
              <a:tailEnd type="stealth" w="med" len="lg"/>
            </a:ln>
            <a:effectLst/>
          </p:spPr>
          <p:txBody>
            <a:bodyPr wrap="none" anchor="ctr"/>
            <a:lstStyle/>
            <a:p>
              <a:endParaRPr lang="en-US"/>
            </a:p>
          </p:txBody>
        </p:sp>
        <p:sp>
          <p:nvSpPr>
            <p:cNvPr id="469013" name="Rectangle 21"/>
            <p:cNvSpPr>
              <a:spLocks noChangeArrowheads="1"/>
            </p:cNvSpPr>
            <p:nvPr/>
          </p:nvSpPr>
          <p:spPr bwMode="auto">
            <a:xfrm>
              <a:off x="6031" y="3620"/>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9014" name="Rectangle 22"/>
            <p:cNvSpPr>
              <a:spLocks noChangeArrowheads="1"/>
            </p:cNvSpPr>
            <p:nvPr/>
          </p:nvSpPr>
          <p:spPr bwMode="auto">
            <a:xfrm>
              <a:off x="6756" y="3502"/>
              <a:ext cx="367"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2</a:t>
              </a:r>
              <a:endParaRPr lang="en-US" sz="2000" i="1" baseline="-25000">
                <a:solidFill>
                  <a:schemeClr val="tx2"/>
                </a:solidFill>
                <a:latin typeface="Arial" charset="0"/>
              </a:endParaRPr>
            </a:p>
          </p:txBody>
        </p:sp>
        <p:grpSp>
          <p:nvGrpSpPr>
            <p:cNvPr id="4" name="Group 23"/>
            <p:cNvGrpSpPr>
              <a:grpSpLocks/>
            </p:cNvGrpSpPr>
            <p:nvPr/>
          </p:nvGrpSpPr>
          <p:grpSpPr bwMode="auto">
            <a:xfrm>
              <a:off x="7093" y="3328"/>
              <a:ext cx="368" cy="574"/>
              <a:chOff x="7085" y="405"/>
              <a:chExt cx="368" cy="574"/>
            </a:xfrm>
          </p:grpSpPr>
          <p:sp>
            <p:nvSpPr>
              <p:cNvPr id="469016" name="Rectangle 24"/>
              <p:cNvSpPr>
                <a:spLocks noChangeArrowheads="1"/>
              </p:cNvSpPr>
              <p:nvPr/>
            </p:nvSpPr>
            <p:spPr bwMode="auto">
              <a:xfrm>
                <a:off x="7085" y="405"/>
                <a:ext cx="368" cy="574"/>
              </a:xfrm>
              <a:prstGeom prst="rect">
                <a:avLst/>
              </a:prstGeom>
              <a:solidFill>
                <a:srgbClr val="FF0000"/>
              </a:solidFill>
              <a:ln w="12700">
                <a:solidFill>
                  <a:srgbClr val="000000"/>
                </a:solidFill>
                <a:miter lim="800000"/>
                <a:headEnd/>
                <a:tailEnd/>
              </a:ln>
              <a:effectLst/>
            </p:spPr>
            <p:txBody>
              <a:bodyPr wrap="none" anchor="ctr"/>
              <a:lstStyle/>
              <a:p>
                <a:endParaRPr lang="en-US"/>
              </a:p>
            </p:txBody>
          </p:sp>
          <p:sp>
            <p:nvSpPr>
              <p:cNvPr id="469017" name="Rectangle 25"/>
              <p:cNvSpPr>
                <a:spLocks noChangeArrowheads="1"/>
              </p:cNvSpPr>
              <p:nvPr/>
            </p:nvSpPr>
            <p:spPr bwMode="auto">
              <a:xfrm>
                <a:off x="7090" y="581"/>
                <a:ext cx="350"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1</a:t>
                </a:r>
                <a:endParaRPr lang="en-US" sz="2000" i="1" baseline="-25000">
                  <a:solidFill>
                    <a:schemeClr val="tx2"/>
                  </a:solidFill>
                  <a:latin typeface="Arial" charset="0"/>
                </a:endParaRPr>
              </a:p>
            </p:txBody>
          </p:sp>
        </p:grpSp>
        <p:sp>
          <p:nvSpPr>
            <p:cNvPr id="469018" name="Line 26"/>
            <p:cNvSpPr>
              <a:spLocks noChangeShapeType="1"/>
            </p:cNvSpPr>
            <p:nvPr/>
          </p:nvSpPr>
          <p:spPr bwMode="auto">
            <a:xfrm flipV="1">
              <a:off x="7501" y="3608"/>
              <a:ext cx="345" cy="8"/>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9019" name="Rectangle 27"/>
            <p:cNvSpPr>
              <a:spLocks noChangeArrowheads="1"/>
            </p:cNvSpPr>
            <p:nvPr/>
          </p:nvSpPr>
          <p:spPr bwMode="auto">
            <a:xfrm>
              <a:off x="7519" y="3602"/>
              <a:ext cx="263"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3</a:t>
              </a:r>
            </a:p>
          </p:txBody>
        </p:sp>
      </p:grpSp>
      <p:sp>
        <p:nvSpPr>
          <p:cNvPr id="469021" name="Rectangle 29"/>
          <p:cNvSpPr>
            <a:spLocks noChangeArrowheads="1"/>
          </p:cNvSpPr>
          <p:nvPr/>
        </p:nvSpPr>
        <p:spPr bwMode="auto">
          <a:xfrm>
            <a:off x="6577013" y="361950"/>
            <a:ext cx="211772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effectLst>
                <a:outerShdw blurRad="38100" dist="38100" dir="2700000" algn="tl">
                  <a:srgbClr val="000000"/>
                </a:outerShdw>
              </a:effectLst>
              <a:latin typeface="Arial" charset="0"/>
            </a:endParaRPr>
          </a:p>
        </p:txBody>
      </p:sp>
      <p:grpSp>
        <p:nvGrpSpPr>
          <p:cNvPr id="5" name="Group 31"/>
          <p:cNvGrpSpPr>
            <a:grpSpLocks/>
          </p:cNvGrpSpPr>
          <p:nvPr/>
        </p:nvGrpSpPr>
        <p:grpSpPr bwMode="auto">
          <a:xfrm>
            <a:off x="312738" y="3875088"/>
            <a:ext cx="3608387" cy="1206500"/>
            <a:chOff x="188" y="2195"/>
            <a:chExt cx="2273" cy="760"/>
          </a:xfrm>
        </p:grpSpPr>
        <p:sp>
          <p:nvSpPr>
            <p:cNvPr id="469024" name="Rectangle 32"/>
            <p:cNvSpPr>
              <a:spLocks noChangeArrowheads="1"/>
            </p:cNvSpPr>
            <p:nvPr/>
          </p:nvSpPr>
          <p:spPr bwMode="auto">
            <a:xfrm>
              <a:off x="188" y="2195"/>
              <a:ext cx="2273" cy="760"/>
            </a:xfrm>
            <a:prstGeom prst="rect">
              <a:avLst/>
            </a:prstGeom>
            <a:solidFill>
              <a:schemeClr val="bg2"/>
            </a:solidFill>
            <a:ln w="12699">
              <a:solidFill>
                <a:schemeClr val="tx1"/>
              </a:solidFill>
              <a:miter lim="800000"/>
              <a:headEnd/>
              <a:tailEnd/>
            </a:ln>
            <a:effectLst/>
          </p:spPr>
          <p:txBody>
            <a:bodyPr wrap="none" anchor="ctr"/>
            <a:lstStyle/>
            <a:p>
              <a:endParaRPr lang="en-US"/>
            </a:p>
          </p:txBody>
        </p:sp>
        <p:sp>
          <p:nvSpPr>
            <p:cNvPr id="469025" name="Rectangle 33"/>
            <p:cNvSpPr>
              <a:spLocks noChangeArrowheads="1"/>
            </p:cNvSpPr>
            <p:nvPr/>
          </p:nvSpPr>
          <p:spPr bwMode="auto">
            <a:xfrm>
              <a:off x="1004" y="2425"/>
              <a:ext cx="368" cy="326"/>
            </a:xfrm>
            <a:prstGeom prst="rect">
              <a:avLst/>
            </a:prstGeom>
            <a:solidFill>
              <a:srgbClr val="CC3300"/>
            </a:solidFill>
            <a:ln w="12699">
              <a:solidFill>
                <a:srgbClr val="000000"/>
              </a:solidFill>
              <a:miter lim="800000"/>
              <a:headEnd/>
              <a:tailEnd/>
            </a:ln>
            <a:effectLst/>
          </p:spPr>
          <p:txBody>
            <a:bodyPr wrap="none" anchor="ctr"/>
            <a:lstStyle/>
            <a:p>
              <a:endParaRPr lang="en-US"/>
            </a:p>
          </p:txBody>
        </p:sp>
        <p:sp>
          <p:nvSpPr>
            <p:cNvPr id="469026" name="Line 34"/>
            <p:cNvSpPr>
              <a:spLocks noChangeShapeType="1"/>
            </p:cNvSpPr>
            <p:nvPr/>
          </p:nvSpPr>
          <p:spPr bwMode="auto">
            <a:xfrm>
              <a:off x="329" y="2575"/>
              <a:ext cx="671" cy="0"/>
            </a:xfrm>
            <a:prstGeom prst="line">
              <a:avLst/>
            </a:prstGeom>
            <a:noFill/>
            <a:ln w="50799">
              <a:solidFill>
                <a:schemeClr val="accent1"/>
              </a:solidFill>
              <a:round/>
              <a:headEnd type="none" w="sm" len="sm"/>
              <a:tailEnd type="stealth" w="med" len="lg"/>
            </a:ln>
            <a:effectLst/>
          </p:spPr>
          <p:txBody>
            <a:bodyPr wrap="none" anchor="ctr"/>
            <a:lstStyle/>
            <a:p>
              <a:endParaRPr lang="en-US"/>
            </a:p>
          </p:txBody>
        </p:sp>
        <p:sp>
          <p:nvSpPr>
            <p:cNvPr id="469027" name="Rectangle 35"/>
            <p:cNvSpPr>
              <a:spLocks noChangeArrowheads="1"/>
            </p:cNvSpPr>
            <p:nvPr/>
          </p:nvSpPr>
          <p:spPr bwMode="auto">
            <a:xfrm>
              <a:off x="305" y="2582"/>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9028" name="Line 36"/>
            <p:cNvSpPr>
              <a:spLocks noChangeShapeType="1"/>
            </p:cNvSpPr>
            <p:nvPr/>
          </p:nvSpPr>
          <p:spPr bwMode="auto">
            <a:xfrm>
              <a:off x="1408" y="2570"/>
              <a:ext cx="911"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9029" name="Rectangle 37"/>
            <p:cNvSpPr>
              <a:spLocks noChangeArrowheads="1"/>
            </p:cNvSpPr>
            <p:nvPr/>
          </p:nvSpPr>
          <p:spPr bwMode="auto">
            <a:xfrm>
              <a:off x="1543" y="2303"/>
              <a:ext cx="665"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2 </a:t>
              </a:r>
              <a:r>
                <a:rPr lang="en-US" sz="2000" b="1" i="1">
                  <a:solidFill>
                    <a:schemeClr val="accent2"/>
                  </a:solidFill>
                  <a:latin typeface="Arial" charset="0"/>
                </a:rPr>
                <a:t>= </a:t>
              </a:r>
              <a:r>
                <a:rPr lang="en-US" sz="2000" b="1" i="1">
                  <a:solidFill>
                    <a:schemeClr val="tx2"/>
                  </a:solidFill>
                  <a:latin typeface="Arial" charset="0"/>
                </a:rPr>
                <a:t>2</a:t>
              </a:r>
              <a:r>
                <a:rPr lang="en-US" sz="2000" b="1" i="1">
                  <a:solidFill>
                    <a:schemeClr val="accent2"/>
                  </a:solidFill>
                  <a:latin typeface="Arial" charset="0"/>
                </a:rPr>
                <a:t>a</a:t>
              </a:r>
              <a:r>
                <a:rPr lang="en-US" sz="2000" b="1" i="1" baseline="-25000">
                  <a:solidFill>
                    <a:schemeClr val="accent2"/>
                  </a:solidFill>
                  <a:latin typeface="Arial" charset="0"/>
                </a:rPr>
                <a:t>1</a:t>
              </a:r>
            </a:p>
          </p:txBody>
        </p:sp>
        <p:sp>
          <p:nvSpPr>
            <p:cNvPr id="469030" name="Rectangle 38"/>
            <p:cNvSpPr>
              <a:spLocks noChangeArrowheads="1"/>
            </p:cNvSpPr>
            <p:nvPr/>
          </p:nvSpPr>
          <p:spPr bwMode="auto">
            <a:xfrm>
              <a:off x="1030" y="2464"/>
              <a:ext cx="367"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2</a:t>
              </a:r>
              <a:endParaRPr lang="en-US" sz="2000" i="1" baseline="-25000">
                <a:solidFill>
                  <a:schemeClr val="tx2"/>
                </a:solidFill>
                <a:latin typeface="Arial" charset="0"/>
              </a:endParaRPr>
            </a:p>
          </p:txBody>
        </p:sp>
      </p:grpSp>
      <p:sp>
        <p:nvSpPr>
          <p:cNvPr id="469032" name="Rectangle 40"/>
          <p:cNvSpPr>
            <a:spLocks noChangeArrowheads="1"/>
          </p:cNvSpPr>
          <p:nvPr/>
        </p:nvSpPr>
        <p:spPr bwMode="auto">
          <a:xfrm>
            <a:off x="784225" y="-16510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4.6</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Force and Two Masses</a:t>
            </a:r>
          </a:p>
        </p:txBody>
      </p:sp>
      <p:graphicFrame>
        <p:nvGraphicFramePr>
          <p:cNvPr id="469037" name="Object 45"/>
          <p:cNvGraphicFramePr>
            <a:graphicFrameLocks noChangeAspect="1"/>
          </p:cNvGraphicFramePr>
          <p:nvPr>
            <p:ph sz="quarter" idx="3"/>
          </p:nvPr>
        </p:nvGraphicFramePr>
        <p:xfrm>
          <a:off x="7104063" y="895350"/>
          <a:ext cx="152400" cy="393700"/>
        </p:xfrm>
        <a:graphic>
          <a:graphicData uri="http://schemas.openxmlformats.org/presentationml/2006/ole">
            <p:oleObj spid="_x0000_s39939" name="Equation" r:id="rId5" imgW="152280" imgH="393480" progId="Equation.DSMT4">
              <p:embed/>
            </p:oleObj>
          </a:graphicData>
        </a:graphic>
      </p:graphicFrame>
      <p:graphicFrame>
        <p:nvGraphicFramePr>
          <p:cNvPr id="469040" name="Object 48"/>
          <p:cNvGraphicFramePr>
            <a:graphicFrameLocks noChangeAspect="1"/>
          </p:cNvGraphicFramePr>
          <p:nvPr/>
        </p:nvGraphicFramePr>
        <p:xfrm>
          <a:off x="7108825" y="1362075"/>
          <a:ext cx="150813" cy="388938"/>
        </p:xfrm>
        <a:graphic>
          <a:graphicData uri="http://schemas.openxmlformats.org/presentationml/2006/ole">
            <p:oleObj spid="_x0000_s39940" name="Equation" r:id="rId6" imgW="152280" imgH="393480" progId="Equation.DSMT4">
              <p:embed/>
            </p:oleObj>
          </a:graphicData>
        </a:graphic>
      </p:graphicFrame>
      <p:graphicFrame>
        <p:nvGraphicFramePr>
          <p:cNvPr id="469041" name="Object 49"/>
          <p:cNvGraphicFramePr>
            <a:graphicFrameLocks noChangeAspect="1"/>
          </p:cNvGraphicFramePr>
          <p:nvPr/>
        </p:nvGraphicFramePr>
        <p:xfrm>
          <a:off x="7100888" y="1795463"/>
          <a:ext cx="171450" cy="404812"/>
        </p:xfrm>
        <a:graphic>
          <a:graphicData uri="http://schemas.openxmlformats.org/presentationml/2006/ole">
            <p:oleObj spid="_x0000_s39941" name="Equation" r:id="rId7" imgW="164880" imgH="393480" progId="Equation.DSMT4">
              <p:embed/>
            </p:oleObj>
          </a:graphicData>
        </a:graphic>
      </p:graphicFrame>
      <p:graphicFrame>
        <p:nvGraphicFramePr>
          <p:cNvPr id="469042" name="Object 50"/>
          <p:cNvGraphicFramePr>
            <a:graphicFrameLocks noChangeAspect="1"/>
          </p:cNvGraphicFramePr>
          <p:nvPr/>
        </p:nvGraphicFramePr>
        <p:xfrm>
          <a:off x="7108825" y="2278063"/>
          <a:ext cx="141288" cy="363537"/>
        </p:xfrm>
        <a:graphic>
          <a:graphicData uri="http://schemas.openxmlformats.org/presentationml/2006/ole">
            <p:oleObj spid="_x0000_s39942" name="Equation" r:id="rId8" imgW="152280" imgH="393480" progId="Equation.DSMT4">
              <p:embed/>
            </p:oleObj>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9" name="AutoShape 5"/>
          <p:cNvSpPr>
            <a:spLocks noChangeArrowheads="1"/>
          </p:cNvSpPr>
          <p:nvPr/>
        </p:nvSpPr>
        <p:spPr bwMode="auto">
          <a:xfrm>
            <a:off x="0" y="0"/>
            <a:ext cx="9144000" cy="26368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66946" name="AutoShape 2"/>
          <p:cNvSpPr>
            <a:spLocks noChangeArrowheads="1"/>
          </p:cNvSpPr>
          <p:nvPr/>
        </p:nvSpPr>
        <p:spPr bwMode="auto">
          <a:xfrm>
            <a:off x="4105275" y="3633788"/>
            <a:ext cx="5038725" cy="28416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466947" name="Rectangle 3"/>
          <p:cNvSpPr>
            <a:spLocks noChangeArrowheads="1"/>
          </p:cNvSpPr>
          <p:nvPr/>
        </p:nvSpPr>
        <p:spPr bwMode="auto">
          <a:xfrm>
            <a:off x="4040188" y="3667125"/>
            <a:ext cx="5103812" cy="1717675"/>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rgbClr val="000000"/>
                </a:solidFill>
                <a:latin typeface="Arial" charset="0"/>
              </a:rPr>
              <a:t>	Mass </a:t>
            </a:r>
            <a:r>
              <a:rPr lang="en-US" sz="2000" b="1" i="1">
                <a:solidFill>
                  <a:srgbClr val="FF0000"/>
                </a:solidFill>
                <a:effectLst>
                  <a:outerShdw blurRad="38100" dist="38100" dir="2700000" algn="tl">
                    <a:srgbClr val="000000"/>
                  </a:outerShdw>
                </a:effectLst>
                <a:latin typeface="Arial" charset="0"/>
              </a:rPr>
              <a:t>m</a:t>
            </a:r>
            <a:r>
              <a:rPr lang="en-US" sz="2000" b="1" i="1" baseline="-25000">
                <a:solidFill>
                  <a:srgbClr val="FF0000"/>
                </a:solidFill>
                <a:effectLst>
                  <a:outerShdw blurRad="38100" dist="38100" dir="2700000" algn="tl">
                    <a:srgbClr val="000000"/>
                  </a:outerShdw>
                </a:effectLst>
                <a:latin typeface="Arial" charset="0"/>
              </a:rPr>
              <a:t>2</a:t>
            </a:r>
            <a:r>
              <a:rPr lang="en-US" sz="2000" b="1">
                <a:solidFill>
                  <a:srgbClr val="000000"/>
                </a:solidFill>
                <a:latin typeface="Arial" charset="0"/>
              </a:rPr>
              <a:t> must be </a:t>
            </a:r>
            <a:r>
              <a:rPr lang="en-US" sz="2000" b="1">
                <a:solidFill>
                  <a:srgbClr val="FF0000"/>
                </a:solidFill>
                <a:effectLst>
                  <a:outerShdw blurRad="38100" dist="38100" dir="2700000" algn="tl">
                    <a:srgbClr val="000000"/>
                  </a:outerShdw>
                </a:effectLst>
                <a:latin typeface="Arial" charset="0"/>
              </a:rPr>
              <a:t>(   </a:t>
            </a:r>
            <a:r>
              <a:rPr lang="en-US" sz="2000" b="1" i="1">
                <a:solidFill>
                  <a:srgbClr val="FF0000"/>
                </a:solidFill>
                <a:effectLst>
                  <a:outerShdw blurRad="38100" dist="38100" dir="2700000" algn="tl">
                    <a:srgbClr val="000000"/>
                  </a:outerShdw>
                </a:effectLst>
                <a:latin typeface="Arial" charset="0"/>
              </a:rPr>
              <a:t>m</a:t>
            </a:r>
            <a:r>
              <a:rPr lang="en-US" sz="2000" b="1" i="1" baseline="-25000">
                <a:solidFill>
                  <a:srgbClr val="FF0000"/>
                </a:solidFill>
                <a:effectLst>
                  <a:outerShdw blurRad="38100" dist="38100" dir="2700000" algn="tl">
                    <a:srgbClr val="000000"/>
                  </a:outerShdw>
                </a:effectLst>
                <a:latin typeface="Arial" charset="0"/>
              </a:rPr>
              <a:t>1</a:t>
            </a:r>
            <a:r>
              <a:rPr lang="en-US" sz="2000" b="1">
                <a:solidFill>
                  <a:srgbClr val="FF0000"/>
                </a:solidFill>
                <a:effectLst>
                  <a:outerShdw blurRad="38100" dist="38100" dir="2700000" algn="tl">
                    <a:srgbClr val="000000"/>
                  </a:outerShdw>
                </a:effectLst>
                <a:latin typeface="Arial" charset="0"/>
              </a:rPr>
              <a:t>)</a:t>
            </a:r>
            <a:r>
              <a:rPr lang="en-US" sz="2000" b="1" i="1">
                <a:solidFill>
                  <a:srgbClr val="000000"/>
                </a:solidFill>
                <a:latin typeface="Arial" charset="0"/>
              </a:rPr>
              <a:t> </a:t>
            </a:r>
            <a:r>
              <a:rPr lang="en-US" sz="2000" b="1">
                <a:solidFill>
                  <a:srgbClr val="000000"/>
                </a:solidFill>
                <a:latin typeface="Arial" charset="0"/>
              </a:rPr>
              <a:t>because its acceleration was </a:t>
            </a:r>
            <a:r>
              <a:rPr lang="en-US" sz="2000" b="1">
                <a:solidFill>
                  <a:srgbClr val="FF0000"/>
                </a:solidFill>
                <a:effectLst>
                  <a:outerShdw blurRad="38100" dist="38100" dir="2700000" algn="tl">
                    <a:srgbClr val="000000"/>
                  </a:outerShdw>
                </a:effectLst>
                <a:latin typeface="Arial" charset="0"/>
              </a:rPr>
              <a:t>2</a:t>
            </a:r>
            <a:r>
              <a:rPr lang="en-US" sz="2000" b="1" i="1">
                <a:solidFill>
                  <a:srgbClr val="FF0000"/>
                </a:solidFill>
                <a:effectLst>
                  <a:outerShdw blurRad="38100" dist="38100" dir="2700000" algn="tl">
                    <a:srgbClr val="000000"/>
                  </a:outerShdw>
                </a:effectLst>
                <a:latin typeface="Arial" charset="0"/>
              </a:rPr>
              <a:t>a</a:t>
            </a:r>
            <a:r>
              <a:rPr lang="en-US" sz="2000" b="1" i="1" baseline="-25000">
                <a:solidFill>
                  <a:srgbClr val="FF0000"/>
                </a:solidFill>
                <a:effectLst>
                  <a:outerShdw blurRad="38100" dist="38100" dir="2700000" algn="tl">
                    <a:srgbClr val="000000"/>
                  </a:outerShdw>
                </a:effectLst>
                <a:latin typeface="Arial" charset="0"/>
              </a:rPr>
              <a:t>1</a:t>
            </a:r>
            <a:r>
              <a:rPr lang="en-US" sz="2000" b="1">
                <a:solidFill>
                  <a:srgbClr val="000000"/>
                </a:solidFill>
                <a:latin typeface="Arial" charset="0"/>
              </a:rPr>
              <a:t> with the same force.  Adding the two masses together gives </a:t>
            </a:r>
            <a:r>
              <a:rPr lang="en-US" sz="2000" b="1">
                <a:solidFill>
                  <a:srgbClr val="0066FF"/>
                </a:solidFill>
                <a:effectLst>
                  <a:outerShdw blurRad="38100" dist="38100" dir="2700000" algn="tl">
                    <a:srgbClr val="000000"/>
                  </a:outerShdw>
                </a:effectLst>
                <a:latin typeface="Arial" charset="0"/>
              </a:rPr>
              <a:t>(  )</a:t>
            </a:r>
            <a:r>
              <a:rPr lang="en-US" sz="2000" b="1" i="1">
                <a:solidFill>
                  <a:srgbClr val="0066FF"/>
                </a:solidFill>
                <a:effectLst>
                  <a:outerShdw blurRad="38100" dist="38100" dir="2700000" algn="tl">
                    <a:srgbClr val="000000"/>
                  </a:outerShdw>
                </a:effectLst>
                <a:latin typeface="Arial" charset="0"/>
              </a:rPr>
              <a:t>m</a:t>
            </a:r>
            <a:r>
              <a:rPr lang="en-US" sz="2000" b="1" i="1" baseline="-25000">
                <a:solidFill>
                  <a:srgbClr val="0066FF"/>
                </a:solidFill>
                <a:effectLst>
                  <a:outerShdw blurRad="38100" dist="38100" dir="2700000" algn="tl">
                    <a:srgbClr val="000000"/>
                  </a:outerShdw>
                </a:effectLst>
                <a:latin typeface="Arial" charset="0"/>
              </a:rPr>
              <a:t>1</a:t>
            </a:r>
            <a:r>
              <a:rPr lang="en-US" sz="2000" b="1">
                <a:solidFill>
                  <a:srgbClr val="000000"/>
                </a:solidFill>
                <a:latin typeface="Arial" charset="0"/>
              </a:rPr>
              <a:t>, leading to an acceleration of </a:t>
            </a:r>
            <a:r>
              <a:rPr lang="en-US" sz="2000" b="1">
                <a:solidFill>
                  <a:srgbClr val="0066FF"/>
                </a:solidFill>
                <a:effectLst>
                  <a:outerShdw blurRad="38100" dist="38100" dir="2700000" algn="tl">
                    <a:srgbClr val="000000"/>
                  </a:outerShdw>
                </a:effectLst>
                <a:latin typeface="Arial" charset="0"/>
              </a:rPr>
              <a:t>(  )</a:t>
            </a:r>
            <a:r>
              <a:rPr lang="en-US" sz="2000" b="1" i="1">
                <a:solidFill>
                  <a:srgbClr val="0066FF"/>
                </a:solidFill>
                <a:effectLst>
                  <a:outerShdw blurRad="38100" dist="38100" dir="2700000" algn="tl">
                    <a:srgbClr val="000000"/>
                  </a:outerShdw>
                </a:effectLst>
                <a:latin typeface="Arial" charset="0"/>
              </a:rPr>
              <a:t>a</a:t>
            </a:r>
            <a:r>
              <a:rPr lang="en-US" sz="2000" b="1" i="1" baseline="-25000">
                <a:solidFill>
                  <a:srgbClr val="0066FF"/>
                </a:solidFill>
                <a:effectLst>
                  <a:outerShdw blurRad="38100" dist="38100" dir="2700000" algn="tl">
                    <a:srgbClr val="000000"/>
                  </a:outerShdw>
                </a:effectLst>
                <a:latin typeface="Arial" charset="0"/>
              </a:rPr>
              <a:t>1</a:t>
            </a:r>
            <a:r>
              <a:rPr lang="en-US" sz="2000" b="1">
                <a:solidFill>
                  <a:srgbClr val="000000"/>
                </a:solidFill>
                <a:latin typeface="Arial" charset="0"/>
              </a:rPr>
              <a:t> for the </a:t>
            </a:r>
            <a:r>
              <a:rPr lang="en-US" sz="2000" b="1">
                <a:solidFill>
                  <a:srgbClr val="0066FF"/>
                </a:solidFill>
                <a:effectLst>
                  <a:outerShdw blurRad="38100" dist="38100" dir="2700000" algn="tl">
                    <a:srgbClr val="000000"/>
                  </a:outerShdw>
                </a:effectLst>
                <a:latin typeface="Arial" charset="0"/>
              </a:rPr>
              <a:t>same applied force</a:t>
            </a:r>
            <a:r>
              <a:rPr lang="en-US" sz="2000" b="1">
                <a:solidFill>
                  <a:srgbClr val="000000"/>
                </a:solidFill>
                <a:effectLst>
                  <a:outerShdw blurRad="38100" dist="38100" dir="2700000" algn="tl">
                    <a:srgbClr val="FFFFFF"/>
                  </a:outerShdw>
                </a:effectLst>
                <a:latin typeface="Arial" charset="0"/>
              </a:rPr>
              <a:t>.</a:t>
            </a:r>
            <a:endParaRPr lang="en-US" sz="2200" b="1">
              <a:solidFill>
                <a:srgbClr val="000000"/>
              </a:solidFill>
              <a:effectLst>
                <a:outerShdw blurRad="38100" dist="38100" dir="2700000" algn="tl">
                  <a:srgbClr val="FFFFFF"/>
                </a:outerShdw>
              </a:effectLst>
              <a:latin typeface="Arial" charset="0"/>
            </a:endParaRPr>
          </a:p>
        </p:txBody>
      </p:sp>
      <p:sp>
        <p:nvSpPr>
          <p:cNvPr id="466975" name="Rectangle 31"/>
          <p:cNvSpPr>
            <a:spLocks noGrp="1" noChangeArrowheads="1"/>
          </p:cNvSpPr>
          <p:nvPr>
            <p:ph type="body" sz="half" idx="1"/>
          </p:nvPr>
        </p:nvSpPr>
        <p:spPr>
          <a:xfrm>
            <a:off x="23813" y="476250"/>
            <a:ext cx="6473825" cy="2085975"/>
          </a:xfrm>
          <a:noFill/>
          <a:ln/>
        </p:spPr>
        <p:txBody>
          <a:bodyPr>
            <a:normAutofit fontScale="70000" lnSpcReduction="20000"/>
          </a:bodyPr>
          <a:lstStyle/>
          <a:p>
            <a:pPr marL="401638" indent="-401638">
              <a:lnSpc>
                <a:spcPct val="120000"/>
              </a:lnSpc>
              <a:spcBef>
                <a:spcPct val="50000"/>
              </a:spcBef>
              <a:buFont typeface="Monotype Sorts" pitchFamily="48" charset="2"/>
              <a:buNone/>
            </a:pPr>
            <a:r>
              <a:rPr lang="en-US" sz="1800" b="1" dirty="0"/>
              <a:t>	</a:t>
            </a:r>
            <a:r>
              <a:rPr lang="en-US" b="1" dirty="0"/>
              <a:t>A force </a:t>
            </a:r>
            <a:r>
              <a:rPr lang="en-US" b="1" i="1" dirty="0">
                <a:solidFill>
                  <a:schemeClr val="accent1"/>
                </a:solidFill>
              </a:rPr>
              <a:t>F</a:t>
            </a:r>
            <a:r>
              <a:rPr lang="en-US" b="1" dirty="0"/>
              <a:t> acts on mass </a:t>
            </a:r>
            <a:r>
              <a:rPr lang="en-US" b="1" i="1" dirty="0">
                <a:solidFill>
                  <a:schemeClr val="tx2"/>
                </a:solidFill>
              </a:rPr>
              <a:t>m</a:t>
            </a:r>
            <a:r>
              <a:rPr lang="en-US" b="1" i="1" baseline="-25000" dirty="0">
                <a:solidFill>
                  <a:schemeClr val="tx2"/>
                </a:solidFill>
              </a:rPr>
              <a:t>1</a:t>
            </a:r>
            <a:r>
              <a:rPr lang="en-US" b="1" i="1" dirty="0">
                <a:solidFill>
                  <a:schemeClr val="tx2"/>
                </a:solidFill>
              </a:rPr>
              <a:t> </a:t>
            </a:r>
            <a:r>
              <a:rPr lang="en-US" b="1" dirty="0"/>
              <a:t>giving acceleration </a:t>
            </a:r>
            <a:r>
              <a:rPr lang="en-US" b="1" i="1" dirty="0">
                <a:solidFill>
                  <a:schemeClr val="accent2"/>
                </a:solidFill>
              </a:rPr>
              <a:t>a</a:t>
            </a:r>
            <a:r>
              <a:rPr lang="en-US" b="1" i="1" baseline="-25000" dirty="0">
                <a:solidFill>
                  <a:schemeClr val="accent2"/>
                </a:solidFill>
              </a:rPr>
              <a:t>1</a:t>
            </a:r>
            <a:r>
              <a:rPr lang="en-US" b="1" dirty="0"/>
              <a:t>.  The same force acts on a different mass </a:t>
            </a:r>
            <a:r>
              <a:rPr lang="en-US" b="1" i="1" dirty="0">
                <a:solidFill>
                  <a:schemeClr val="tx2"/>
                </a:solidFill>
              </a:rPr>
              <a:t>m</a:t>
            </a:r>
            <a:r>
              <a:rPr lang="en-US" b="1" i="1" baseline="-25000" dirty="0">
                <a:solidFill>
                  <a:schemeClr val="tx2"/>
                </a:solidFill>
              </a:rPr>
              <a:t>2</a:t>
            </a:r>
            <a:r>
              <a:rPr lang="en-US" b="1" dirty="0"/>
              <a:t> giving acceleration </a:t>
            </a:r>
            <a:r>
              <a:rPr lang="en-US" b="1" i="1" dirty="0">
                <a:solidFill>
                  <a:schemeClr val="accent2"/>
                </a:solidFill>
              </a:rPr>
              <a:t>a</a:t>
            </a:r>
            <a:r>
              <a:rPr lang="en-US" b="1" i="1" baseline="-25000" dirty="0">
                <a:solidFill>
                  <a:schemeClr val="accent2"/>
                </a:solidFill>
              </a:rPr>
              <a:t>2</a:t>
            </a:r>
            <a:r>
              <a:rPr lang="en-US" b="1" dirty="0"/>
              <a:t>  </a:t>
            </a:r>
            <a:r>
              <a:rPr lang="en-US" b="1" i="1" dirty="0">
                <a:solidFill>
                  <a:schemeClr val="accent2"/>
                </a:solidFill>
              </a:rPr>
              <a:t>=  </a:t>
            </a:r>
            <a:r>
              <a:rPr lang="en-US" b="1" dirty="0">
                <a:solidFill>
                  <a:schemeClr val="tx2"/>
                </a:solidFill>
              </a:rPr>
              <a:t>2</a:t>
            </a:r>
            <a:r>
              <a:rPr lang="en-US" b="1" i="1" dirty="0">
                <a:solidFill>
                  <a:schemeClr val="accent2"/>
                </a:solidFill>
              </a:rPr>
              <a:t>a</a:t>
            </a:r>
            <a:r>
              <a:rPr lang="en-US" b="1" i="1" baseline="-25000" dirty="0">
                <a:solidFill>
                  <a:schemeClr val="accent2"/>
                </a:solidFill>
              </a:rPr>
              <a:t>1</a:t>
            </a:r>
            <a:r>
              <a:rPr lang="en-US" b="1" dirty="0"/>
              <a:t>.   If </a:t>
            </a:r>
            <a:r>
              <a:rPr lang="en-US" b="1" i="1" dirty="0">
                <a:solidFill>
                  <a:schemeClr val="tx2"/>
                </a:solidFill>
              </a:rPr>
              <a:t>m</a:t>
            </a:r>
            <a:r>
              <a:rPr lang="en-US" b="1" i="1" baseline="-25000" dirty="0">
                <a:solidFill>
                  <a:schemeClr val="tx2"/>
                </a:solidFill>
              </a:rPr>
              <a:t>1</a:t>
            </a:r>
            <a:r>
              <a:rPr lang="en-US" b="1" dirty="0"/>
              <a:t> and</a:t>
            </a:r>
            <a:r>
              <a:rPr lang="en-US" b="1" i="1" dirty="0">
                <a:solidFill>
                  <a:schemeClr val="tx2"/>
                </a:solidFill>
              </a:rPr>
              <a:t> m</a:t>
            </a:r>
            <a:r>
              <a:rPr lang="en-US" b="1" i="1" baseline="-25000" dirty="0">
                <a:solidFill>
                  <a:schemeClr val="tx2"/>
                </a:solidFill>
              </a:rPr>
              <a:t>2</a:t>
            </a:r>
            <a:r>
              <a:rPr lang="en-US" b="1" dirty="0"/>
              <a:t> are glued together and the same force </a:t>
            </a:r>
            <a:r>
              <a:rPr lang="en-US" b="1" i="1" dirty="0">
                <a:solidFill>
                  <a:schemeClr val="accent1"/>
                </a:solidFill>
              </a:rPr>
              <a:t>F</a:t>
            </a:r>
            <a:r>
              <a:rPr lang="en-US" b="1" dirty="0"/>
              <a:t> acts on this combination, what is the resulting acceleration?</a:t>
            </a:r>
          </a:p>
        </p:txBody>
      </p:sp>
      <p:grpSp>
        <p:nvGrpSpPr>
          <p:cNvPr id="2" name="Group 7"/>
          <p:cNvGrpSpPr>
            <a:grpSpLocks/>
          </p:cNvGrpSpPr>
          <p:nvPr/>
        </p:nvGrpSpPr>
        <p:grpSpPr bwMode="auto">
          <a:xfrm>
            <a:off x="412750" y="2736850"/>
            <a:ext cx="3559175" cy="1112838"/>
            <a:chOff x="188" y="1372"/>
            <a:chExt cx="2242" cy="789"/>
          </a:xfrm>
        </p:grpSpPr>
        <p:sp>
          <p:nvSpPr>
            <p:cNvPr id="466952" name="Rectangle 8"/>
            <p:cNvSpPr>
              <a:spLocks noChangeArrowheads="1"/>
            </p:cNvSpPr>
            <p:nvPr/>
          </p:nvSpPr>
          <p:spPr bwMode="auto">
            <a:xfrm>
              <a:off x="188" y="1372"/>
              <a:ext cx="2242" cy="751"/>
            </a:xfrm>
            <a:prstGeom prst="rect">
              <a:avLst/>
            </a:prstGeom>
            <a:solidFill>
              <a:schemeClr val="bg2"/>
            </a:solidFill>
            <a:ln w="12699">
              <a:solidFill>
                <a:schemeClr val="tx1"/>
              </a:solidFill>
              <a:miter lim="800000"/>
              <a:headEnd/>
              <a:tailEnd/>
            </a:ln>
            <a:effectLst/>
          </p:spPr>
          <p:txBody>
            <a:bodyPr wrap="none" anchor="ctr"/>
            <a:lstStyle/>
            <a:p>
              <a:endParaRPr lang="en-US"/>
            </a:p>
          </p:txBody>
        </p:sp>
        <p:sp>
          <p:nvSpPr>
            <p:cNvPr id="466953" name="Rectangle 9"/>
            <p:cNvSpPr>
              <a:spLocks noChangeArrowheads="1"/>
            </p:cNvSpPr>
            <p:nvPr/>
          </p:nvSpPr>
          <p:spPr bwMode="auto">
            <a:xfrm>
              <a:off x="1553" y="1901"/>
              <a:ext cx="877" cy="260"/>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  F = m</a:t>
              </a:r>
              <a:r>
                <a:rPr lang="en-US" sz="2000" b="1" i="1" baseline="-25000">
                  <a:solidFill>
                    <a:schemeClr val="accent2"/>
                  </a:solidFill>
                  <a:latin typeface="Arial" charset="0"/>
                </a:rPr>
                <a:t>1 </a:t>
              </a:r>
              <a:r>
                <a:rPr lang="en-US" sz="2000" b="1" i="1">
                  <a:solidFill>
                    <a:schemeClr val="accent2"/>
                  </a:solidFill>
                  <a:latin typeface="Arial" charset="0"/>
                </a:rPr>
                <a:t>a</a:t>
              </a:r>
              <a:r>
                <a:rPr lang="en-US" sz="2000" b="1" i="1" baseline="-25000">
                  <a:solidFill>
                    <a:schemeClr val="accent2"/>
                  </a:solidFill>
                  <a:latin typeface="Arial" charset="0"/>
                </a:rPr>
                <a:t>1 </a:t>
              </a:r>
            </a:p>
          </p:txBody>
        </p:sp>
        <p:grpSp>
          <p:nvGrpSpPr>
            <p:cNvPr id="3" name="Group 10"/>
            <p:cNvGrpSpPr>
              <a:grpSpLocks/>
            </p:cNvGrpSpPr>
            <p:nvPr/>
          </p:nvGrpSpPr>
          <p:grpSpPr bwMode="auto">
            <a:xfrm>
              <a:off x="269" y="1406"/>
              <a:ext cx="1575" cy="574"/>
              <a:chOff x="3702" y="2272"/>
              <a:chExt cx="1575" cy="574"/>
            </a:xfrm>
          </p:grpSpPr>
          <p:sp>
            <p:nvSpPr>
              <p:cNvPr id="466955" name="Rectangle 11"/>
              <p:cNvSpPr>
                <a:spLocks noChangeArrowheads="1"/>
              </p:cNvSpPr>
              <p:nvPr/>
            </p:nvSpPr>
            <p:spPr bwMode="auto">
              <a:xfrm>
                <a:off x="4383" y="2272"/>
                <a:ext cx="368" cy="574"/>
              </a:xfrm>
              <a:prstGeom prst="rect">
                <a:avLst/>
              </a:prstGeom>
              <a:solidFill>
                <a:srgbClr val="FF0000"/>
              </a:solidFill>
              <a:ln w="12700">
                <a:solidFill>
                  <a:srgbClr val="000000"/>
                </a:solidFill>
                <a:miter lim="800000"/>
                <a:headEnd/>
                <a:tailEnd/>
              </a:ln>
              <a:effectLst/>
            </p:spPr>
            <p:txBody>
              <a:bodyPr wrap="none" anchor="ctr"/>
              <a:lstStyle/>
              <a:p>
                <a:endParaRPr lang="en-US"/>
              </a:p>
            </p:txBody>
          </p:sp>
          <p:sp>
            <p:nvSpPr>
              <p:cNvPr id="466956" name="Line 12"/>
              <p:cNvSpPr>
                <a:spLocks noChangeShapeType="1"/>
              </p:cNvSpPr>
              <p:nvPr/>
            </p:nvSpPr>
            <p:spPr bwMode="auto">
              <a:xfrm>
                <a:off x="3732" y="2566"/>
                <a:ext cx="671" cy="0"/>
              </a:xfrm>
              <a:prstGeom prst="line">
                <a:avLst/>
              </a:prstGeom>
              <a:noFill/>
              <a:ln w="57150">
                <a:solidFill>
                  <a:schemeClr val="accent1"/>
                </a:solidFill>
                <a:round/>
                <a:headEnd type="none" w="sm" len="sm"/>
                <a:tailEnd type="stealth" w="med" len="lg"/>
              </a:ln>
              <a:effectLst/>
            </p:spPr>
            <p:txBody>
              <a:bodyPr wrap="none" anchor="ctr"/>
              <a:lstStyle/>
              <a:p>
                <a:endParaRPr lang="en-US"/>
              </a:p>
            </p:txBody>
          </p:sp>
          <p:sp>
            <p:nvSpPr>
              <p:cNvPr id="466957" name="Rectangle 13"/>
              <p:cNvSpPr>
                <a:spLocks noChangeArrowheads="1"/>
              </p:cNvSpPr>
              <p:nvPr/>
            </p:nvSpPr>
            <p:spPr bwMode="auto">
              <a:xfrm>
                <a:off x="3702" y="2566"/>
                <a:ext cx="258" cy="260"/>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6958" name="Line 14"/>
              <p:cNvSpPr>
                <a:spLocks noChangeShapeType="1"/>
              </p:cNvSpPr>
              <p:nvPr/>
            </p:nvSpPr>
            <p:spPr bwMode="auto">
              <a:xfrm>
                <a:off x="4798" y="2567"/>
                <a:ext cx="479"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6959" name="Rectangle 15"/>
              <p:cNvSpPr>
                <a:spLocks noChangeArrowheads="1"/>
              </p:cNvSpPr>
              <p:nvPr/>
            </p:nvSpPr>
            <p:spPr bwMode="auto">
              <a:xfrm>
                <a:off x="4923" y="2565"/>
                <a:ext cx="263" cy="260"/>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1</a:t>
                </a:r>
              </a:p>
            </p:txBody>
          </p:sp>
          <p:sp>
            <p:nvSpPr>
              <p:cNvPr id="466960" name="Rectangle 16"/>
              <p:cNvSpPr>
                <a:spLocks noChangeArrowheads="1"/>
              </p:cNvSpPr>
              <p:nvPr/>
            </p:nvSpPr>
            <p:spPr bwMode="auto">
              <a:xfrm>
                <a:off x="4388" y="2448"/>
                <a:ext cx="350" cy="260"/>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1</a:t>
                </a:r>
                <a:endParaRPr lang="en-US" sz="2000" i="1" baseline="-25000">
                  <a:solidFill>
                    <a:schemeClr val="tx2"/>
                  </a:solidFill>
                  <a:latin typeface="Arial" charset="0"/>
                </a:endParaRPr>
              </a:p>
            </p:txBody>
          </p:sp>
        </p:grpSp>
      </p:grpSp>
      <p:grpSp>
        <p:nvGrpSpPr>
          <p:cNvPr id="4" name="Group 17"/>
          <p:cNvGrpSpPr>
            <a:grpSpLocks/>
          </p:cNvGrpSpPr>
          <p:nvPr/>
        </p:nvGrpSpPr>
        <p:grpSpPr bwMode="auto">
          <a:xfrm>
            <a:off x="368300" y="5092700"/>
            <a:ext cx="3714750" cy="1765300"/>
            <a:chOff x="184" y="3102"/>
            <a:chExt cx="2340" cy="1112"/>
          </a:xfrm>
        </p:grpSpPr>
        <p:sp>
          <p:nvSpPr>
            <p:cNvPr id="466962" name="Rectangle 18"/>
            <p:cNvSpPr>
              <a:spLocks noChangeArrowheads="1"/>
            </p:cNvSpPr>
            <p:nvPr/>
          </p:nvSpPr>
          <p:spPr bwMode="auto">
            <a:xfrm>
              <a:off x="207" y="3102"/>
              <a:ext cx="2248" cy="1112"/>
            </a:xfrm>
            <a:prstGeom prst="rect">
              <a:avLst/>
            </a:prstGeom>
            <a:solidFill>
              <a:schemeClr val="bg2"/>
            </a:solidFill>
            <a:ln w="12699">
              <a:solidFill>
                <a:schemeClr val="tx1"/>
              </a:solidFill>
              <a:miter lim="800000"/>
              <a:headEnd/>
              <a:tailEnd/>
            </a:ln>
            <a:effectLst/>
          </p:spPr>
          <p:txBody>
            <a:bodyPr wrap="none" anchor="ctr"/>
            <a:lstStyle/>
            <a:p>
              <a:endParaRPr lang="en-US"/>
            </a:p>
          </p:txBody>
        </p:sp>
        <p:grpSp>
          <p:nvGrpSpPr>
            <p:cNvPr id="5" name="Group 19"/>
            <p:cNvGrpSpPr>
              <a:grpSpLocks/>
            </p:cNvGrpSpPr>
            <p:nvPr/>
          </p:nvGrpSpPr>
          <p:grpSpPr bwMode="auto">
            <a:xfrm>
              <a:off x="273" y="3128"/>
              <a:ext cx="1815" cy="574"/>
              <a:chOff x="6031" y="3328"/>
              <a:chExt cx="1815" cy="574"/>
            </a:xfrm>
          </p:grpSpPr>
          <p:sp>
            <p:nvSpPr>
              <p:cNvPr id="466964" name="Rectangle 20"/>
              <p:cNvSpPr>
                <a:spLocks noChangeArrowheads="1"/>
              </p:cNvSpPr>
              <p:nvPr/>
            </p:nvSpPr>
            <p:spPr bwMode="auto">
              <a:xfrm>
                <a:off x="6730" y="3463"/>
                <a:ext cx="368" cy="326"/>
              </a:xfrm>
              <a:prstGeom prst="rect">
                <a:avLst/>
              </a:prstGeom>
              <a:solidFill>
                <a:srgbClr val="CC3300"/>
              </a:solidFill>
              <a:ln w="12699">
                <a:solidFill>
                  <a:srgbClr val="000000"/>
                </a:solidFill>
                <a:miter lim="800000"/>
                <a:headEnd/>
                <a:tailEnd/>
              </a:ln>
              <a:effectLst/>
            </p:spPr>
            <p:txBody>
              <a:bodyPr wrap="none" anchor="ctr"/>
              <a:lstStyle/>
              <a:p>
                <a:endParaRPr lang="en-US"/>
              </a:p>
            </p:txBody>
          </p:sp>
          <p:sp>
            <p:nvSpPr>
              <p:cNvPr id="466965" name="Line 21"/>
              <p:cNvSpPr>
                <a:spLocks noChangeShapeType="1"/>
              </p:cNvSpPr>
              <p:nvPr/>
            </p:nvSpPr>
            <p:spPr bwMode="auto">
              <a:xfrm>
                <a:off x="6055" y="3613"/>
                <a:ext cx="671" cy="0"/>
              </a:xfrm>
              <a:prstGeom prst="line">
                <a:avLst/>
              </a:prstGeom>
              <a:noFill/>
              <a:ln w="50799">
                <a:solidFill>
                  <a:schemeClr val="accent1"/>
                </a:solidFill>
                <a:round/>
                <a:headEnd type="none" w="sm" len="sm"/>
                <a:tailEnd type="stealth" w="med" len="lg"/>
              </a:ln>
              <a:effectLst/>
            </p:spPr>
            <p:txBody>
              <a:bodyPr wrap="none" anchor="ctr"/>
              <a:lstStyle/>
              <a:p>
                <a:endParaRPr lang="en-US"/>
              </a:p>
            </p:txBody>
          </p:sp>
          <p:sp>
            <p:nvSpPr>
              <p:cNvPr id="466966" name="Rectangle 22"/>
              <p:cNvSpPr>
                <a:spLocks noChangeArrowheads="1"/>
              </p:cNvSpPr>
              <p:nvPr/>
            </p:nvSpPr>
            <p:spPr bwMode="auto">
              <a:xfrm>
                <a:off x="6031" y="3620"/>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6967" name="Rectangle 23"/>
              <p:cNvSpPr>
                <a:spLocks noChangeArrowheads="1"/>
              </p:cNvSpPr>
              <p:nvPr/>
            </p:nvSpPr>
            <p:spPr bwMode="auto">
              <a:xfrm>
                <a:off x="6756" y="3502"/>
                <a:ext cx="367"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2</a:t>
                </a:r>
                <a:endParaRPr lang="en-US" sz="2000" i="1" baseline="-25000">
                  <a:solidFill>
                    <a:schemeClr val="tx2"/>
                  </a:solidFill>
                  <a:latin typeface="Arial" charset="0"/>
                </a:endParaRPr>
              </a:p>
            </p:txBody>
          </p:sp>
          <p:grpSp>
            <p:nvGrpSpPr>
              <p:cNvPr id="6" name="Group 24"/>
              <p:cNvGrpSpPr>
                <a:grpSpLocks/>
              </p:cNvGrpSpPr>
              <p:nvPr/>
            </p:nvGrpSpPr>
            <p:grpSpPr bwMode="auto">
              <a:xfrm>
                <a:off x="7093" y="3328"/>
                <a:ext cx="368" cy="574"/>
                <a:chOff x="7085" y="405"/>
                <a:chExt cx="368" cy="574"/>
              </a:xfrm>
            </p:grpSpPr>
            <p:sp>
              <p:nvSpPr>
                <p:cNvPr id="466969" name="Rectangle 25"/>
                <p:cNvSpPr>
                  <a:spLocks noChangeArrowheads="1"/>
                </p:cNvSpPr>
                <p:nvPr/>
              </p:nvSpPr>
              <p:spPr bwMode="auto">
                <a:xfrm>
                  <a:off x="7085" y="405"/>
                  <a:ext cx="368" cy="574"/>
                </a:xfrm>
                <a:prstGeom prst="rect">
                  <a:avLst/>
                </a:prstGeom>
                <a:solidFill>
                  <a:srgbClr val="FF0000"/>
                </a:solidFill>
                <a:ln w="12700">
                  <a:solidFill>
                    <a:srgbClr val="000000"/>
                  </a:solidFill>
                  <a:miter lim="800000"/>
                  <a:headEnd/>
                  <a:tailEnd/>
                </a:ln>
                <a:effectLst/>
              </p:spPr>
              <p:txBody>
                <a:bodyPr wrap="none" anchor="ctr"/>
                <a:lstStyle/>
                <a:p>
                  <a:endParaRPr lang="en-US"/>
                </a:p>
              </p:txBody>
            </p:sp>
            <p:sp>
              <p:nvSpPr>
                <p:cNvPr id="466970" name="Rectangle 26"/>
                <p:cNvSpPr>
                  <a:spLocks noChangeArrowheads="1"/>
                </p:cNvSpPr>
                <p:nvPr/>
              </p:nvSpPr>
              <p:spPr bwMode="auto">
                <a:xfrm>
                  <a:off x="7090" y="581"/>
                  <a:ext cx="350"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1</a:t>
                  </a:r>
                  <a:endParaRPr lang="en-US" sz="2000" i="1" baseline="-25000">
                    <a:solidFill>
                      <a:schemeClr val="tx2"/>
                    </a:solidFill>
                    <a:latin typeface="Arial" charset="0"/>
                  </a:endParaRPr>
                </a:p>
              </p:txBody>
            </p:sp>
          </p:grpSp>
          <p:sp>
            <p:nvSpPr>
              <p:cNvPr id="466971" name="Line 27"/>
              <p:cNvSpPr>
                <a:spLocks noChangeShapeType="1"/>
              </p:cNvSpPr>
              <p:nvPr/>
            </p:nvSpPr>
            <p:spPr bwMode="auto">
              <a:xfrm flipV="1">
                <a:off x="7501" y="3608"/>
                <a:ext cx="345" cy="8"/>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6972" name="Rectangle 28"/>
              <p:cNvSpPr>
                <a:spLocks noChangeArrowheads="1"/>
              </p:cNvSpPr>
              <p:nvPr/>
            </p:nvSpPr>
            <p:spPr bwMode="auto">
              <a:xfrm>
                <a:off x="7519" y="3602"/>
                <a:ext cx="263"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3</a:t>
                </a:r>
              </a:p>
            </p:txBody>
          </p:sp>
        </p:grpSp>
        <p:sp>
          <p:nvSpPr>
            <p:cNvPr id="466973" name="Rectangle 29"/>
            <p:cNvSpPr>
              <a:spLocks noChangeArrowheads="1"/>
            </p:cNvSpPr>
            <p:nvPr/>
          </p:nvSpPr>
          <p:spPr bwMode="auto">
            <a:xfrm>
              <a:off x="184" y="3886"/>
              <a:ext cx="2340"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F = (</a:t>
              </a:r>
              <a:r>
                <a:rPr lang="en-US" sz="2000" b="1" i="1">
                  <a:solidFill>
                    <a:schemeClr val="accent1"/>
                  </a:solidFill>
                  <a:latin typeface="Arial" charset="0"/>
                </a:rPr>
                <a:t>3/2</a:t>
              </a:r>
              <a:r>
                <a:rPr lang="en-US" sz="2000" b="1" i="1">
                  <a:solidFill>
                    <a:schemeClr val="accent2"/>
                  </a:solidFill>
                  <a:latin typeface="Arial" charset="0"/>
                </a:rPr>
                <a:t>)m</a:t>
              </a:r>
              <a:r>
                <a:rPr lang="en-US" sz="2000" b="1" i="1" baseline="-25000">
                  <a:solidFill>
                    <a:schemeClr val="accent2"/>
                  </a:solidFill>
                  <a:latin typeface="Arial" charset="0"/>
                </a:rPr>
                <a:t>1 </a:t>
              </a:r>
              <a:r>
                <a:rPr lang="en-US" sz="2000" b="1" i="1">
                  <a:solidFill>
                    <a:schemeClr val="accent2"/>
                  </a:solidFill>
                  <a:latin typeface="Arial" charset="0"/>
                </a:rPr>
                <a:t>a</a:t>
              </a:r>
              <a:r>
                <a:rPr lang="en-US" sz="2000" b="1" i="1" baseline="-25000">
                  <a:solidFill>
                    <a:schemeClr val="accent2"/>
                  </a:solidFill>
                  <a:latin typeface="Arial" charset="0"/>
                </a:rPr>
                <a:t>3   </a:t>
              </a:r>
              <a:r>
                <a:rPr lang="en-US" sz="2000" b="1" i="1">
                  <a:solidFill>
                    <a:schemeClr val="accent2"/>
                  </a:solidFill>
                </a:rPr>
                <a:t>=&gt; </a:t>
              </a:r>
              <a:r>
                <a:rPr lang="en-US" sz="2000" b="1" i="1">
                  <a:solidFill>
                    <a:schemeClr val="accent2"/>
                  </a:solidFill>
                  <a:latin typeface="Arial" charset="0"/>
                </a:rPr>
                <a:t> a</a:t>
              </a:r>
              <a:r>
                <a:rPr lang="en-US" sz="2000" b="1" i="1" baseline="-25000">
                  <a:solidFill>
                    <a:schemeClr val="accent2"/>
                  </a:solidFill>
                  <a:latin typeface="Arial" charset="0"/>
                </a:rPr>
                <a:t>3</a:t>
              </a:r>
              <a:r>
                <a:rPr lang="en-US" sz="2000" b="1" i="1">
                  <a:solidFill>
                    <a:schemeClr val="accent2"/>
                  </a:solidFill>
                  <a:latin typeface="Arial" charset="0"/>
                </a:rPr>
                <a:t> = (</a:t>
              </a:r>
              <a:r>
                <a:rPr lang="en-US" sz="2000" b="1" i="1">
                  <a:solidFill>
                    <a:schemeClr val="accent1"/>
                  </a:solidFill>
                  <a:latin typeface="Arial" charset="0"/>
                </a:rPr>
                <a:t>2/3</a:t>
              </a:r>
              <a:r>
                <a:rPr lang="en-US" sz="2000" b="1" i="1">
                  <a:solidFill>
                    <a:schemeClr val="accent2"/>
                  </a:solidFill>
                  <a:latin typeface="Arial" charset="0"/>
                </a:rPr>
                <a:t>) a</a:t>
              </a:r>
              <a:r>
                <a:rPr lang="en-US" sz="2000" b="1" i="1" baseline="-25000">
                  <a:solidFill>
                    <a:schemeClr val="accent2"/>
                  </a:solidFill>
                  <a:latin typeface="Arial" charset="0"/>
                </a:rPr>
                <a:t>1</a:t>
              </a:r>
            </a:p>
          </p:txBody>
        </p:sp>
      </p:grpSp>
      <p:grpSp>
        <p:nvGrpSpPr>
          <p:cNvPr id="7" name="Group 32"/>
          <p:cNvGrpSpPr>
            <a:grpSpLocks/>
          </p:cNvGrpSpPr>
          <p:nvPr/>
        </p:nvGrpSpPr>
        <p:grpSpPr bwMode="auto">
          <a:xfrm>
            <a:off x="388938" y="3856038"/>
            <a:ext cx="3608387" cy="1206500"/>
            <a:chOff x="188" y="2195"/>
            <a:chExt cx="2273" cy="760"/>
          </a:xfrm>
        </p:grpSpPr>
        <p:sp>
          <p:nvSpPr>
            <p:cNvPr id="466977" name="Rectangle 33"/>
            <p:cNvSpPr>
              <a:spLocks noChangeArrowheads="1"/>
            </p:cNvSpPr>
            <p:nvPr/>
          </p:nvSpPr>
          <p:spPr bwMode="auto">
            <a:xfrm>
              <a:off x="188" y="2195"/>
              <a:ext cx="2273" cy="760"/>
            </a:xfrm>
            <a:prstGeom prst="rect">
              <a:avLst/>
            </a:prstGeom>
            <a:solidFill>
              <a:schemeClr val="bg2"/>
            </a:solidFill>
            <a:ln w="12699">
              <a:solidFill>
                <a:schemeClr val="tx1"/>
              </a:solidFill>
              <a:miter lim="800000"/>
              <a:headEnd/>
              <a:tailEnd/>
            </a:ln>
            <a:effectLst/>
          </p:spPr>
          <p:txBody>
            <a:bodyPr wrap="none" anchor="ctr"/>
            <a:lstStyle/>
            <a:p>
              <a:endParaRPr lang="en-US"/>
            </a:p>
          </p:txBody>
        </p:sp>
        <p:sp>
          <p:nvSpPr>
            <p:cNvPr id="466978" name="Rectangle 34"/>
            <p:cNvSpPr>
              <a:spLocks noChangeArrowheads="1"/>
            </p:cNvSpPr>
            <p:nvPr/>
          </p:nvSpPr>
          <p:spPr bwMode="auto">
            <a:xfrm>
              <a:off x="1004" y="2425"/>
              <a:ext cx="368" cy="326"/>
            </a:xfrm>
            <a:prstGeom prst="rect">
              <a:avLst/>
            </a:prstGeom>
            <a:solidFill>
              <a:srgbClr val="CC3300"/>
            </a:solidFill>
            <a:ln w="12699">
              <a:solidFill>
                <a:srgbClr val="000000"/>
              </a:solidFill>
              <a:miter lim="800000"/>
              <a:headEnd/>
              <a:tailEnd/>
            </a:ln>
            <a:effectLst/>
          </p:spPr>
          <p:txBody>
            <a:bodyPr wrap="none" anchor="ctr"/>
            <a:lstStyle/>
            <a:p>
              <a:endParaRPr lang="en-US"/>
            </a:p>
          </p:txBody>
        </p:sp>
        <p:sp>
          <p:nvSpPr>
            <p:cNvPr id="466979" name="Line 35"/>
            <p:cNvSpPr>
              <a:spLocks noChangeShapeType="1"/>
            </p:cNvSpPr>
            <p:nvPr/>
          </p:nvSpPr>
          <p:spPr bwMode="auto">
            <a:xfrm>
              <a:off x="329" y="2575"/>
              <a:ext cx="671" cy="0"/>
            </a:xfrm>
            <a:prstGeom prst="line">
              <a:avLst/>
            </a:prstGeom>
            <a:noFill/>
            <a:ln w="50799">
              <a:solidFill>
                <a:schemeClr val="accent1"/>
              </a:solidFill>
              <a:round/>
              <a:headEnd type="none" w="sm" len="sm"/>
              <a:tailEnd type="stealth" w="med" len="lg"/>
            </a:ln>
            <a:effectLst/>
          </p:spPr>
          <p:txBody>
            <a:bodyPr wrap="none" anchor="ctr"/>
            <a:lstStyle/>
            <a:p>
              <a:endParaRPr lang="en-US"/>
            </a:p>
          </p:txBody>
        </p:sp>
        <p:sp>
          <p:nvSpPr>
            <p:cNvPr id="466980" name="Rectangle 36"/>
            <p:cNvSpPr>
              <a:spLocks noChangeArrowheads="1"/>
            </p:cNvSpPr>
            <p:nvPr/>
          </p:nvSpPr>
          <p:spPr bwMode="auto">
            <a:xfrm>
              <a:off x="305" y="2582"/>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F </a:t>
              </a:r>
            </a:p>
          </p:txBody>
        </p:sp>
        <p:sp>
          <p:nvSpPr>
            <p:cNvPr id="466981" name="Line 37"/>
            <p:cNvSpPr>
              <a:spLocks noChangeShapeType="1"/>
            </p:cNvSpPr>
            <p:nvPr/>
          </p:nvSpPr>
          <p:spPr bwMode="auto">
            <a:xfrm>
              <a:off x="1408" y="2570"/>
              <a:ext cx="911"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66982" name="Rectangle 38"/>
            <p:cNvSpPr>
              <a:spLocks noChangeArrowheads="1"/>
            </p:cNvSpPr>
            <p:nvPr/>
          </p:nvSpPr>
          <p:spPr bwMode="auto">
            <a:xfrm>
              <a:off x="1543" y="2303"/>
              <a:ext cx="665"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a</a:t>
              </a:r>
              <a:r>
                <a:rPr lang="en-US" sz="2000" b="1" i="1" baseline="-25000">
                  <a:solidFill>
                    <a:schemeClr val="accent2"/>
                  </a:solidFill>
                  <a:latin typeface="Arial" charset="0"/>
                </a:rPr>
                <a:t>2 </a:t>
              </a:r>
              <a:r>
                <a:rPr lang="en-US" sz="2000" b="1" i="1">
                  <a:solidFill>
                    <a:schemeClr val="accent2"/>
                  </a:solidFill>
                  <a:latin typeface="Arial" charset="0"/>
                </a:rPr>
                <a:t>= </a:t>
              </a:r>
              <a:r>
                <a:rPr lang="en-US" sz="2000" b="1" i="1">
                  <a:solidFill>
                    <a:schemeClr val="tx2"/>
                  </a:solidFill>
                  <a:latin typeface="Arial" charset="0"/>
                </a:rPr>
                <a:t>2</a:t>
              </a:r>
              <a:r>
                <a:rPr lang="en-US" sz="2000" b="1" i="1">
                  <a:solidFill>
                    <a:schemeClr val="accent2"/>
                  </a:solidFill>
                  <a:latin typeface="Arial" charset="0"/>
                </a:rPr>
                <a:t>a</a:t>
              </a:r>
              <a:r>
                <a:rPr lang="en-US" sz="2000" b="1" i="1" baseline="-25000">
                  <a:solidFill>
                    <a:schemeClr val="accent2"/>
                  </a:solidFill>
                  <a:latin typeface="Arial" charset="0"/>
                </a:rPr>
                <a:t>1</a:t>
              </a:r>
            </a:p>
          </p:txBody>
        </p:sp>
        <p:sp>
          <p:nvSpPr>
            <p:cNvPr id="466983" name="Rectangle 39"/>
            <p:cNvSpPr>
              <a:spLocks noChangeArrowheads="1"/>
            </p:cNvSpPr>
            <p:nvPr/>
          </p:nvSpPr>
          <p:spPr bwMode="auto">
            <a:xfrm>
              <a:off x="1030" y="2464"/>
              <a:ext cx="367" cy="231"/>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tx2"/>
                  </a:solidFill>
                  <a:latin typeface="Arial" charset="0"/>
                </a:rPr>
                <a:t>m</a:t>
              </a:r>
              <a:r>
                <a:rPr lang="en-US" sz="2000" b="1" i="1" baseline="-25000">
                  <a:solidFill>
                    <a:schemeClr val="tx2"/>
                  </a:solidFill>
                  <a:latin typeface="Arial" charset="0"/>
                </a:rPr>
                <a:t>2</a:t>
              </a:r>
              <a:endParaRPr lang="en-US" sz="2000" i="1" baseline="-25000">
                <a:solidFill>
                  <a:schemeClr val="tx2"/>
                </a:solidFill>
                <a:latin typeface="Arial" charset="0"/>
              </a:endParaRPr>
            </a:p>
          </p:txBody>
        </p:sp>
      </p:grpSp>
      <p:sp>
        <p:nvSpPr>
          <p:cNvPr id="466984" name="Rectangle 40"/>
          <p:cNvSpPr>
            <a:spLocks noChangeArrowheads="1"/>
          </p:cNvSpPr>
          <p:nvPr/>
        </p:nvSpPr>
        <p:spPr bwMode="auto">
          <a:xfrm>
            <a:off x="882650" y="4584700"/>
            <a:ext cx="3309938" cy="366713"/>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  F = m</a:t>
            </a:r>
            <a:r>
              <a:rPr lang="en-US" sz="2000" b="1" i="1" baseline="-25000">
                <a:solidFill>
                  <a:schemeClr val="accent2"/>
                </a:solidFill>
                <a:latin typeface="Arial" charset="0"/>
              </a:rPr>
              <a:t>2 </a:t>
            </a:r>
            <a:r>
              <a:rPr lang="en-US" sz="2000" b="1" i="1">
                <a:solidFill>
                  <a:schemeClr val="accent2"/>
                </a:solidFill>
                <a:latin typeface="Arial" charset="0"/>
              </a:rPr>
              <a:t>a</a:t>
            </a:r>
            <a:r>
              <a:rPr lang="en-US" sz="2000" b="1" i="1" baseline="-25000">
                <a:solidFill>
                  <a:schemeClr val="accent2"/>
                </a:solidFill>
                <a:latin typeface="Arial" charset="0"/>
              </a:rPr>
              <a:t>2 </a:t>
            </a:r>
            <a:r>
              <a:rPr lang="en-US" sz="2000" b="1" i="1">
                <a:solidFill>
                  <a:schemeClr val="accent2"/>
                </a:solidFill>
                <a:latin typeface="Arial" charset="0"/>
              </a:rPr>
              <a:t>= (</a:t>
            </a:r>
            <a:r>
              <a:rPr lang="en-US" sz="2000" b="1" i="1">
                <a:solidFill>
                  <a:schemeClr val="tx2"/>
                </a:solidFill>
                <a:latin typeface="Arial" charset="0"/>
              </a:rPr>
              <a:t>1/2 </a:t>
            </a:r>
            <a:r>
              <a:rPr lang="en-US" sz="2000" b="1" i="1">
                <a:solidFill>
                  <a:schemeClr val="accent2"/>
                </a:solidFill>
                <a:latin typeface="Arial" charset="0"/>
              </a:rPr>
              <a:t>m</a:t>
            </a:r>
            <a:r>
              <a:rPr lang="en-US" sz="2000" b="1" i="1" baseline="-25000">
                <a:solidFill>
                  <a:schemeClr val="accent2"/>
                </a:solidFill>
                <a:latin typeface="Arial" charset="0"/>
              </a:rPr>
              <a:t>1 </a:t>
            </a:r>
            <a:r>
              <a:rPr lang="en-US" sz="2000" b="1" i="1">
                <a:solidFill>
                  <a:schemeClr val="accent2"/>
                </a:solidFill>
                <a:latin typeface="Arial" charset="0"/>
              </a:rPr>
              <a:t>)(</a:t>
            </a:r>
            <a:r>
              <a:rPr lang="en-US" sz="2000" b="1" i="1">
                <a:solidFill>
                  <a:schemeClr val="tx2"/>
                </a:solidFill>
                <a:latin typeface="Arial" charset="0"/>
              </a:rPr>
              <a:t>2</a:t>
            </a:r>
            <a:r>
              <a:rPr lang="en-US" sz="2000" b="1" i="1">
                <a:solidFill>
                  <a:schemeClr val="accent2"/>
                </a:solidFill>
                <a:latin typeface="Arial" charset="0"/>
              </a:rPr>
              <a:t>a</a:t>
            </a:r>
            <a:r>
              <a:rPr lang="en-US" sz="2000" b="1" i="1" baseline="-25000">
                <a:solidFill>
                  <a:schemeClr val="accent2"/>
                </a:solidFill>
                <a:latin typeface="Arial" charset="0"/>
              </a:rPr>
              <a:t>1 </a:t>
            </a:r>
            <a:r>
              <a:rPr lang="en-US" sz="2000" b="1" i="1">
                <a:solidFill>
                  <a:schemeClr val="accent2"/>
                </a:solidFill>
                <a:latin typeface="Arial" charset="0"/>
              </a:rPr>
              <a:t>)</a:t>
            </a:r>
            <a:r>
              <a:rPr lang="en-US" sz="2000" b="1" i="1" baseline="-25000">
                <a:solidFill>
                  <a:schemeClr val="accent2"/>
                </a:solidFill>
                <a:latin typeface="Arial" charset="0"/>
              </a:rPr>
              <a:t> </a:t>
            </a:r>
          </a:p>
        </p:txBody>
      </p:sp>
      <p:sp>
        <p:nvSpPr>
          <p:cNvPr id="466985" name="Rectangle 41"/>
          <p:cNvSpPr>
            <a:spLocks noChangeArrowheads="1"/>
          </p:cNvSpPr>
          <p:nvPr/>
        </p:nvSpPr>
        <p:spPr bwMode="auto">
          <a:xfrm>
            <a:off x="784225" y="-16510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4.6</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Force and Two Masses</a:t>
            </a:r>
          </a:p>
        </p:txBody>
      </p:sp>
      <p:sp>
        <p:nvSpPr>
          <p:cNvPr id="466986" name="Oval 42"/>
          <p:cNvSpPr>
            <a:spLocks noChangeArrowheads="1"/>
          </p:cNvSpPr>
          <p:nvPr/>
        </p:nvSpPr>
        <p:spPr bwMode="auto">
          <a:xfrm>
            <a:off x="6130925" y="2195513"/>
            <a:ext cx="2549525" cy="490537"/>
          </a:xfrm>
          <a:prstGeom prst="ellipse">
            <a:avLst/>
          </a:prstGeom>
          <a:noFill/>
          <a:ln w="50800">
            <a:solidFill>
              <a:schemeClr val="accent1"/>
            </a:solidFill>
            <a:round/>
            <a:headEnd/>
            <a:tailEnd/>
          </a:ln>
          <a:effectLst/>
        </p:spPr>
        <p:txBody>
          <a:bodyPr wrap="none" anchor="ctr"/>
          <a:lstStyle/>
          <a:p>
            <a:endParaRPr lang="en-US"/>
          </a:p>
        </p:txBody>
      </p:sp>
      <p:sp>
        <p:nvSpPr>
          <p:cNvPr id="466987" name="Rectangle 43"/>
          <p:cNvSpPr>
            <a:spLocks noChangeArrowheads="1"/>
          </p:cNvSpPr>
          <p:nvPr/>
        </p:nvSpPr>
        <p:spPr bwMode="auto">
          <a:xfrm>
            <a:off x="784225" y="-16510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4.6</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Force and Two Masses</a:t>
            </a:r>
          </a:p>
        </p:txBody>
      </p:sp>
      <p:graphicFrame>
        <p:nvGraphicFramePr>
          <p:cNvPr id="466988" name="Object 44"/>
          <p:cNvGraphicFramePr>
            <a:graphicFrameLocks noChangeAspect="1"/>
          </p:cNvGraphicFramePr>
          <p:nvPr/>
        </p:nvGraphicFramePr>
        <p:xfrm>
          <a:off x="7104063" y="895350"/>
          <a:ext cx="152400" cy="393700"/>
        </p:xfrm>
        <a:graphic>
          <a:graphicData uri="http://schemas.openxmlformats.org/presentationml/2006/ole">
            <p:oleObj spid="_x0000_s40962" name="Equation" r:id="rId4" imgW="152280" imgH="393480" progId="Equation.DSMT4">
              <p:embed/>
            </p:oleObj>
          </a:graphicData>
        </a:graphic>
      </p:graphicFrame>
      <p:graphicFrame>
        <p:nvGraphicFramePr>
          <p:cNvPr id="466989" name="Object 45"/>
          <p:cNvGraphicFramePr>
            <a:graphicFrameLocks noChangeAspect="1"/>
          </p:cNvGraphicFramePr>
          <p:nvPr/>
        </p:nvGraphicFramePr>
        <p:xfrm>
          <a:off x="7108825" y="1362075"/>
          <a:ext cx="150813" cy="388938"/>
        </p:xfrm>
        <a:graphic>
          <a:graphicData uri="http://schemas.openxmlformats.org/presentationml/2006/ole">
            <p:oleObj spid="_x0000_s40963" name="Equation" r:id="rId5" imgW="152280" imgH="393480" progId="Equation.DSMT4">
              <p:embed/>
            </p:oleObj>
          </a:graphicData>
        </a:graphic>
      </p:graphicFrame>
      <p:graphicFrame>
        <p:nvGraphicFramePr>
          <p:cNvPr id="466990" name="Object 46"/>
          <p:cNvGraphicFramePr>
            <a:graphicFrameLocks noChangeAspect="1"/>
          </p:cNvGraphicFramePr>
          <p:nvPr/>
        </p:nvGraphicFramePr>
        <p:xfrm>
          <a:off x="7100888" y="1795463"/>
          <a:ext cx="171450" cy="404812"/>
        </p:xfrm>
        <a:graphic>
          <a:graphicData uri="http://schemas.openxmlformats.org/presentationml/2006/ole">
            <p:oleObj spid="_x0000_s40964" name="Equation" r:id="rId6" imgW="164880" imgH="393480" progId="Equation.DSMT4">
              <p:embed/>
            </p:oleObj>
          </a:graphicData>
        </a:graphic>
      </p:graphicFrame>
      <p:graphicFrame>
        <p:nvGraphicFramePr>
          <p:cNvPr id="466991" name="Object 47"/>
          <p:cNvGraphicFramePr>
            <a:graphicFrameLocks noChangeAspect="1"/>
          </p:cNvGraphicFramePr>
          <p:nvPr/>
        </p:nvGraphicFramePr>
        <p:xfrm>
          <a:off x="7108825" y="2262188"/>
          <a:ext cx="141288" cy="363537"/>
        </p:xfrm>
        <a:graphic>
          <a:graphicData uri="http://schemas.openxmlformats.org/presentationml/2006/ole">
            <p:oleObj spid="_x0000_s40965" name="Equation" r:id="rId7" imgW="152280" imgH="393480" progId="Equation.DSMT4">
              <p:embed/>
            </p:oleObj>
          </a:graphicData>
        </a:graphic>
      </p:graphicFrame>
      <p:sp>
        <p:nvSpPr>
          <p:cNvPr id="466992" name="Rectangle 48"/>
          <p:cNvSpPr>
            <a:spLocks noChangeArrowheads="1"/>
          </p:cNvSpPr>
          <p:nvPr/>
        </p:nvSpPr>
        <p:spPr bwMode="auto">
          <a:xfrm>
            <a:off x="6577013" y="361950"/>
            <a:ext cx="211772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i="1">
                <a:solidFill>
                  <a:schemeClr val="tx2"/>
                </a:solidFill>
                <a:latin typeface="Arial" charset="0"/>
              </a:rPr>
              <a:t>a</a:t>
            </a:r>
            <a:r>
              <a:rPr lang="en-US" sz="2000" b="1" i="1" baseline="-25000">
                <a:solidFill>
                  <a:schemeClr val="tx2"/>
                </a:solidFill>
                <a:latin typeface="Arial" charset="0"/>
              </a:rPr>
              <a:t>1</a:t>
            </a:r>
            <a:endParaRPr lang="en-US" sz="2000" b="1">
              <a:effectLst>
                <a:outerShdw blurRad="38100" dist="38100" dir="2700000" algn="tl">
                  <a:srgbClr val="000000"/>
                </a:outerShdw>
              </a:effectLst>
              <a:latin typeface="Arial" charset="0"/>
            </a:endParaRPr>
          </a:p>
        </p:txBody>
      </p:sp>
      <p:graphicFrame>
        <p:nvGraphicFramePr>
          <p:cNvPr id="466993" name="Object 49"/>
          <p:cNvGraphicFramePr>
            <a:graphicFrameLocks noChangeAspect="1"/>
          </p:cNvGraphicFramePr>
          <p:nvPr>
            <p:ph sz="half" idx="2"/>
          </p:nvPr>
        </p:nvGraphicFramePr>
        <p:xfrm>
          <a:off x="7107238" y="454025"/>
          <a:ext cx="165100" cy="393700"/>
        </p:xfrm>
        <a:graphic>
          <a:graphicData uri="http://schemas.openxmlformats.org/presentationml/2006/ole">
            <p:oleObj spid="_x0000_s40966" name="Equation" r:id="rId8" imgW="164880" imgH="393480" progId="Equation.DSMT4">
              <p:embed/>
            </p:oleObj>
          </a:graphicData>
        </a:graphic>
      </p:graphicFrame>
      <p:graphicFrame>
        <p:nvGraphicFramePr>
          <p:cNvPr id="467000" name="Object 56"/>
          <p:cNvGraphicFramePr>
            <a:graphicFrameLocks noChangeAspect="1"/>
          </p:cNvGraphicFramePr>
          <p:nvPr/>
        </p:nvGraphicFramePr>
        <p:xfrm>
          <a:off x="6769100" y="3733800"/>
          <a:ext cx="190500" cy="490538"/>
        </p:xfrm>
        <a:graphic>
          <a:graphicData uri="http://schemas.openxmlformats.org/presentationml/2006/ole">
            <p:oleObj spid="_x0000_s40967" name="Equation" r:id="rId9" imgW="152280" imgH="393480" progId="Equation.DSMT4">
              <p:embed/>
            </p:oleObj>
          </a:graphicData>
        </a:graphic>
      </p:graphicFrame>
      <p:graphicFrame>
        <p:nvGraphicFramePr>
          <p:cNvPr id="467001" name="Object 57"/>
          <p:cNvGraphicFramePr>
            <a:graphicFrameLocks noChangeAspect="1"/>
          </p:cNvGraphicFramePr>
          <p:nvPr/>
        </p:nvGraphicFramePr>
        <p:xfrm>
          <a:off x="6407150" y="5072063"/>
          <a:ext cx="150813" cy="385762"/>
        </p:xfrm>
        <a:graphic>
          <a:graphicData uri="http://schemas.openxmlformats.org/presentationml/2006/ole">
            <p:oleObj spid="_x0000_s40968" name="Equation" r:id="rId10" imgW="152280" imgH="393480" progId="Equation.DSMT4">
              <p:embed/>
            </p:oleObj>
          </a:graphicData>
        </a:graphic>
      </p:graphicFrame>
      <p:graphicFrame>
        <p:nvGraphicFramePr>
          <p:cNvPr id="467002" name="Object 58"/>
          <p:cNvGraphicFramePr>
            <a:graphicFrameLocks noChangeAspect="1"/>
          </p:cNvGraphicFramePr>
          <p:nvPr/>
        </p:nvGraphicFramePr>
        <p:xfrm>
          <a:off x="6465888" y="5475288"/>
          <a:ext cx="160337" cy="411162"/>
        </p:xfrm>
        <a:graphic>
          <a:graphicData uri="http://schemas.openxmlformats.org/presentationml/2006/ole">
            <p:oleObj spid="_x0000_s40969" name="Equation" r:id="rId11" imgW="152280" imgH="393480" progId="Equation.DSMT4">
              <p:embed/>
            </p:oleObj>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Inertial Frames of Reference</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Recall a frame of reference is a set of axes, like three perpendicular rulers, to measure position, plus a clock to track time, so motion can be precisely described. </a:t>
            </a:r>
          </a:p>
          <a:p>
            <a:r>
              <a:rPr lang="en-US" dirty="0" smtClean="0">
                <a:solidFill>
                  <a:srgbClr val="FFFF00"/>
                </a:solidFill>
              </a:rPr>
              <a:t>An inertial frame is one in which Newton’s First Law is obeyed.</a:t>
            </a:r>
          </a:p>
          <a:p>
            <a:r>
              <a:rPr lang="en-US" dirty="0" smtClean="0"/>
              <a:t>If frame A is inertial, and frame B is moving at constant velocity relative to frame A, then frame B is also inertial.</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rgbClr val="FFFF00"/>
                </a:solidFill>
              </a:rPr>
              <a:t>Relative Velocity and Inertial Frames</a:t>
            </a:r>
            <a:endParaRPr lang="en-US" dirty="0">
              <a:solidFill>
                <a:srgbClr val="FFFF00"/>
              </a:solidFill>
            </a:endParaRPr>
          </a:p>
        </p:txBody>
      </p:sp>
      <p:sp>
        <p:nvSpPr>
          <p:cNvPr id="3" name="Content Placeholder 2"/>
          <p:cNvSpPr>
            <a:spLocks noGrp="1"/>
          </p:cNvSpPr>
          <p:nvPr>
            <p:ph idx="1"/>
          </p:nvPr>
        </p:nvSpPr>
        <p:spPr>
          <a:xfrm>
            <a:off x="457200" y="1371600"/>
            <a:ext cx="8229600" cy="5257800"/>
          </a:xfrm>
        </p:spPr>
        <p:txBody>
          <a:bodyPr/>
          <a:lstStyle/>
          <a:p>
            <a:r>
              <a:rPr lang="en-US" dirty="0" smtClean="0"/>
              <a:t>If a body is moving at </a:t>
            </a:r>
            <a:r>
              <a:rPr lang="en-US" dirty="0" smtClean="0">
                <a:solidFill>
                  <a:srgbClr val="FFFF00"/>
                </a:solidFill>
              </a:rPr>
              <a:t>constant</a:t>
            </a:r>
            <a:r>
              <a:rPr lang="en-US" dirty="0" smtClean="0"/>
              <a:t> velocity      in frame B, and </a:t>
            </a:r>
            <a:r>
              <a:rPr lang="en-US" dirty="0" smtClean="0">
                <a:solidFill>
                  <a:srgbClr val="FFFF00"/>
                </a:solidFill>
              </a:rPr>
              <a:t>frame B is moving at constant velocity      relative to frame A</a:t>
            </a:r>
            <a:r>
              <a:rPr lang="en-US" dirty="0" smtClean="0"/>
              <a:t>, then the body is moving at </a:t>
            </a:r>
            <a:r>
              <a:rPr lang="en-US" dirty="0" smtClean="0">
                <a:solidFill>
                  <a:srgbClr val="FFFF00"/>
                </a:solidFill>
              </a:rPr>
              <a:t>constant</a:t>
            </a:r>
            <a:r>
              <a:rPr lang="en-US" dirty="0" smtClean="0"/>
              <a:t> velocity                     relative to frame A.</a:t>
            </a:r>
          </a:p>
          <a:p>
            <a:r>
              <a:rPr lang="en-US" dirty="0" smtClean="0"/>
              <a:t>For </a:t>
            </a:r>
            <a:r>
              <a:rPr lang="en-US" dirty="0" smtClean="0">
                <a:solidFill>
                  <a:srgbClr val="FFFF00"/>
                </a:solidFill>
              </a:rPr>
              <a:t>constant velocity    of frame B relative to frame A, the acceleration</a:t>
            </a:r>
            <a:r>
              <a:rPr lang="en-US" dirty="0" smtClean="0"/>
              <a:t> of a body measured in frame A equals its acceleration in frame B:</a:t>
            </a:r>
            <a:endParaRPr lang="en-US" dirty="0"/>
          </a:p>
        </p:txBody>
      </p:sp>
      <p:graphicFrame>
        <p:nvGraphicFramePr>
          <p:cNvPr id="4" name="Object 3"/>
          <p:cNvGraphicFramePr>
            <a:graphicFrameLocks noChangeAspect="1"/>
          </p:cNvGraphicFramePr>
          <p:nvPr/>
        </p:nvGraphicFramePr>
        <p:xfrm>
          <a:off x="7391400" y="1485328"/>
          <a:ext cx="368300" cy="482600"/>
        </p:xfrm>
        <a:graphic>
          <a:graphicData uri="http://schemas.openxmlformats.org/presentationml/2006/ole">
            <p:oleObj spid="_x0000_s41986" name="Equation" r:id="rId4" imgW="368280" imgH="482400" progId="Equation.DSMT4">
              <p:embed/>
            </p:oleObj>
          </a:graphicData>
        </a:graphic>
      </p:graphicFrame>
      <p:graphicFrame>
        <p:nvGraphicFramePr>
          <p:cNvPr id="5" name="Object 4"/>
          <p:cNvGraphicFramePr>
            <a:graphicFrameLocks noChangeAspect="1"/>
          </p:cNvGraphicFramePr>
          <p:nvPr/>
        </p:nvGraphicFramePr>
        <p:xfrm>
          <a:off x="2313296" y="2456592"/>
          <a:ext cx="241300" cy="355600"/>
        </p:xfrm>
        <a:graphic>
          <a:graphicData uri="http://schemas.openxmlformats.org/presentationml/2006/ole">
            <p:oleObj spid="_x0000_s41987" name="Equation" r:id="rId5" imgW="241200" imgH="355320" progId="Equation.DSMT4">
              <p:embed/>
            </p:oleObj>
          </a:graphicData>
        </a:graphic>
      </p:graphicFrame>
      <p:graphicFrame>
        <p:nvGraphicFramePr>
          <p:cNvPr id="6" name="Object 5"/>
          <p:cNvGraphicFramePr>
            <a:graphicFrameLocks noChangeAspect="1"/>
          </p:cNvGraphicFramePr>
          <p:nvPr/>
        </p:nvGraphicFramePr>
        <p:xfrm>
          <a:off x="5875360" y="2929336"/>
          <a:ext cx="1714500" cy="482600"/>
        </p:xfrm>
        <a:graphic>
          <a:graphicData uri="http://schemas.openxmlformats.org/presentationml/2006/ole">
            <p:oleObj spid="_x0000_s41988" name="Equation" r:id="rId6" imgW="1714320" imgH="482400" progId="Equation.DSMT4">
              <p:embed/>
            </p:oleObj>
          </a:graphicData>
        </a:graphic>
      </p:graphicFrame>
      <p:graphicFrame>
        <p:nvGraphicFramePr>
          <p:cNvPr id="7" name="Object 6"/>
          <p:cNvGraphicFramePr>
            <a:graphicFrameLocks noChangeAspect="1"/>
          </p:cNvGraphicFramePr>
          <p:nvPr/>
        </p:nvGraphicFramePr>
        <p:xfrm>
          <a:off x="4393252" y="4030640"/>
          <a:ext cx="241300" cy="355600"/>
        </p:xfrm>
        <a:graphic>
          <a:graphicData uri="http://schemas.openxmlformats.org/presentationml/2006/ole">
            <p:oleObj spid="_x0000_s41989" name="Equation" r:id="rId7" imgW="241200" imgH="355320" progId="Equation.DSMT4">
              <p:embed/>
            </p:oleObj>
          </a:graphicData>
        </a:graphic>
      </p:graphicFrame>
      <p:graphicFrame>
        <p:nvGraphicFramePr>
          <p:cNvPr id="8" name="Object 7"/>
          <p:cNvGraphicFramePr>
            <a:graphicFrameLocks noChangeAspect="1"/>
          </p:cNvGraphicFramePr>
          <p:nvPr/>
        </p:nvGraphicFramePr>
        <p:xfrm>
          <a:off x="2682544" y="5509152"/>
          <a:ext cx="3606800" cy="952500"/>
        </p:xfrm>
        <a:graphic>
          <a:graphicData uri="http://schemas.openxmlformats.org/presentationml/2006/ole">
            <p:oleObj spid="_x0000_s41990" name="Equation" r:id="rId8" imgW="3606480" imgH="952200" progId="Equation.DSMT4">
              <p:embed/>
            </p:oleObj>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3600" dirty="0" smtClean="0">
                <a:solidFill>
                  <a:srgbClr val="FFFF00"/>
                </a:solidFill>
              </a:rPr>
              <a:t>Relative Acceleration and </a:t>
            </a:r>
            <a:r>
              <a:rPr lang="en-US" sz="3600" dirty="0" err="1" smtClean="0">
                <a:solidFill>
                  <a:srgbClr val="FFFF00"/>
                </a:solidFill>
              </a:rPr>
              <a:t>Noninertial</a:t>
            </a:r>
            <a:r>
              <a:rPr lang="en-US" sz="3600" dirty="0" smtClean="0">
                <a:solidFill>
                  <a:srgbClr val="FFFF00"/>
                </a:solidFill>
              </a:rPr>
              <a:t> Frames</a:t>
            </a:r>
            <a:endParaRPr lang="en-US" sz="3600" dirty="0">
              <a:solidFill>
                <a:srgbClr val="FFFF00"/>
              </a:solidFill>
            </a:endParaRPr>
          </a:p>
        </p:txBody>
      </p:sp>
      <p:sp>
        <p:nvSpPr>
          <p:cNvPr id="3" name="Content Placeholder 2"/>
          <p:cNvSpPr>
            <a:spLocks noGrp="1"/>
          </p:cNvSpPr>
          <p:nvPr>
            <p:ph idx="1"/>
          </p:nvPr>
        </p:nvSpPr>
        <p:spPr/>
        <p:txBody>
          <a:bodyPr/>
          <a:lstStyle/>
          <a:p>
            <a:r>
              <a:rPr lang="en-US" dirty="0" smtClean="0"/>
              <a:t>If frame A is inertial, and frame B is </a:t>
            </a:r>
            <a:r>
              <a:rPr lang="en-US" dirty="0" smtClean="0">
                <a:solidFill>
                  <a:srgbClr val="FFFF00"/>
                </a:solidFill>
              </a:rPr>
              <a:t>accelerating</a:t>
            </a:r>
            <a:r>
              <a:rPr lang="en-US" dirty="0" smtClean="0"/>
              <a:t> with respect to frame A, then frame B is </a:t>
            </a:r>
            <a:r>
              <a:rPr lang="en-US" dirty="0" err="1" smtClean="0">
                <a:solidFill>
                  <a:srgbClr val="FFFF00"/>
                </a:solidFill>
              </a:rPr>
              <a:t>noninertial</a:t>
            </a:r>
            <a:r>
              <a:rPr lang="en-US" dirty="0" smtClean="0"/>
              <a:t>.</a:t>
            </a:r>
          </a:p>
          <a:p>
            <a:r>
              <a:rPr lang="en-US" dirty="0" smtClean="0">
                <a:solidFill>
                  <a:srgbClr val="FF0000"/>
                </a:solidFill>
              </a:rPr>
              <a:t>Examples: inside an accelerating car; on a rotating carousel.</a:t>
            </a:r>
          </a:p>
          <a:p>
            <a:r>
              <a:rPr lang="en-US" dirty="0" smtClean="0">
                <a:solidFill>
                  <a:srgbClr val="FFFF00"/>
                </a:solidFill>
              </a:rPr>
              <a:t>A body in an accelerating car will only stay at rest relative to the car if acted on by some force </a:t>
            </a:r>
            <a:r>
              <a:rPr lang="en-US" dirty="0" smtClean="0"/>
              <a:t>(the seat, for example). </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a:t>
            </a:r>
            <a:r>
              <a:rPr lang="en-US" dirty="0" smtClean="0">
                <a:solidFill>
                  <a:srgbClr val="FFFF00"/>
                </a:solidFill>
              </a:rPr>
              <a:t>Third Law</a:t>
            </a:r>
            <a:endParaRPr lang="en-US" dirty="0">
              <a:solidFill>
                <a:srgbClr val="FFFF00"/>
              </a:solidFill>
            </a:endParaRPr>
          </a:p>
        </p:txBody>
      </p:sp>
      <p:sp>
        <p:nvSpPr>
          <p:cNvPr id="3" name="Content Placeholder 2"/>
          <p:cNvSpPr>
            <a:spLocks noGrp="1"/>
          </p:cNvSpPr>
          <p:nvPr>
            <p:ph sz="half" idx="1"/>
          </p:nvPr>
        </p:nvSpPr>
        <p:spPr>
          <a:xfrm>
            <a:off x="152400" y="1600200"/>
            <a:ext cx="4343400" cy="4953000"/>
          </a:xfrm>
        </p:spPr>
        <p:txBody>
          <a:bodyPr>
            <a:normAutofit fontScale="92500"/>
          </a:bodyPr>
          <a:lstStyle/>
          <a:p>
            <a:r>
              <a:rPr lang="en-US" dirty="0" smtClean="0"/>
              <a:t>If two bodies interact, the force on B from A is equal in magnitude to the force on A from B, and opposite in direction :</a:t>
            </a:r>
          </a:p>
          <a:p>
            <a:endParaRPr lang="en-US" dirty="0" smtClean="0"/>
          </a:p>
          <a:p>
            <a:endParaRPr lang="en-US" dirty="0" smtClean="0"/>
          </a:p>
          <a:p>
            <a:pPr>
              <a:buNone/>
            </a:pPr>
            <a:r>
              <a:rPr lang="en-US" dirty="0" smtClean="0"/>
              <a:t>  In the example shown here, the glove suffers a force exactly equal in magnitude to that felt by the face.</a:t>
            </a:r>
            <a:endParaRPr lang="en-US" dirty="0"/>
          </a:p>
        </p:txBody>
      </p:sp>
      <p:pic>
        <p:nvPicPr>
          <p:cNvPr id="36866" name="Picture 2"/>
          <p:cNvPicPr>
            <a:picLocks noGrp="1" noChangeAspect="1" noChangeArrowheads="1"/>
          </p:cNvPicPr>
          <p:nvPr>
            <p:ph sz="half" idx="2"/>
          </p:nvPr>
        </p:nvPicPr>
        <p:blipFill>
          <a:blip r:embed="rId4" cstate="print"/>
          <a:srcRect/>
          <a:stretch>
            <a:fillRect/>
          </a:stretch>
        </p:blipFill>
        <p:spPr bwMode="auto">
          <a:xfrm>
            <a:off x="4876801" y="1653142"/>
            <a:ext cx="3657600" cy="4329869"/>
          </a:xfrm>
          <a:prstGeom prst="rect">
            <a:avLst/>
          </a:prstGeom>
          <a:noFill/>
          <a:ln w="9525">
            <a:noFill/>
            <a:miter lim="800000"/>
            <a:headEnd/>
            <a:tailEnd/>
          </a:ln>
        </p:spPr>
      </p:pic>
      <p:sp>
        <p:nvSpPr>
          <p:cNvPr id="6" name="TextBox 5"/>
          <p:cNvSpPr txBox="1"/>
          <p:nvPr/>
        </p:nvSpPr>
        <p:spPr>
          <a:xfrm>
            <a:off x="4876800" y="6400800"/>
            <a:ext cx="3810000" cy="307777"/>
          </a:xfrm>
          <a:prstGeom prst="rect">
            <a:avLst/>
          </a:prstGeom>
          <a:noFill/>
        </p:spPr>
        <p:txBody>
          <a:bodyPr wrap="square" rtlCol="0">
            <a:spAutoFit/>
          </a:bodyPr>
          <a:lstStyle/>
          <a:p>
            <a:r>
              <a:rPr lang="en-US" sz="1400" dirty="0" smtClean="0">
                <a:solidFill>
                  <a:srgbClr val="FFFF00"/>
                </a:solidFill>
                <a:hlinkClick r:id="rId5"/>
              </a:rPr>
              <a:t>http://startswithabang.com/?p=1718</a:t>
            </a:r>
            <a:endParaRPr lang="en-US" sz="1400" dirty="0">
              <a:solidFill>
                <a:srgbClr val="FFFF00"/>
              </a:solidFill>
            </a:endParaRPr>
          </a:p>
        </p:txBody>
      </p:sp>
      <p:graphicFrame>
        <p:nvGraphicFramePr>
          <p:cNvPr id="7" name="Object 6"/>
          <p:cNvGraphicFramePr>
            <a:graphicFrameLocks noChangeAspect="1"/>
          </p:cNvGraphicFramePr>
          <p:nvPr/>
        </p:nvGraphicFramePr>
        <p:xfrm>
          <a:off x="1496704" y="3831608"/>
          <a:ext cx="1778000" cy="546100"/>
        </p:xfrm>
        <a:graphic>
          <a:graphicData uri="http://schemas.openxmlformats.org/presentationml/2006/ole">
            <p:oleObj spid="_x0000_s43010" name="Equation" r:id="rId6" imgW="1777680" imgH="545760" progId="Equation.DSMT4">
              <p:embed/>
            </p:oleObj>
          </a:graphicData>
        </a:graphic>
      </p:graphicFrame>
      <p:sp>
        <p:nvSpPr>
          <p:cNvPr id="8" name="Rectangle 7"/>
          <p:cNvSpPr/>
          <p:nvPr/>
        </p:nvSpPr>
        <p:spPr>
          <a:xfrm>
            <a:off x="1317008" y="3755408"/>
            <a:ext cx="21336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Action and Reaction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Newton’s Third Law is often stated as “</a:t>
            </a:r>
            <a:r>
              <a:rPr lang="en-US" dirty="0" smtClean="0">
                <a:solidFill>
                  <a:srgbClr val="FFFF00"/>
                </a:solidFill>
              </a:rPr>
              <a:t>action equals reaction</a:t>
            </a:r>
            <a:r>
              <a:rPr lang="en-US" dirty="0" smtClean="0"/>
              <a:t>”.</a:t>
            </a:r>
          </a:p>
          <a:p>
            <a:r>
              <a:rPr lang="en-US" dirty="0" smtClean="0"/>
              <a:t>The </a:t>
            </a:r>
            <a:r>
              <a:rPr lang="en-US" dirty="0" smtClean="0">
                <a:solidFill>
                  <a:srgbClr val="FFFF00"/>
                </a:solidFill>
              </a:rPr>
              <a:t>action</a:t>
            </a:r>
            <a:r>
              <a:rPr lang="en-US" dirty="0" smtClean="0"/>
              <a:t> is body A pushing on body B.</a:t>
            </a:r>
          </a:p>
          <a:p>
            <a:r>
              <a:rPr lang="en-US" dirty="0" smtClean="0"/>
              <a:t>The </a:t>
            </a:r>
            <a:r>
              <a:rPr lang="en-US" dirty="0" smtClean="0">
                <a:solidFill>
                  <a:srgbClr val="FFFF00"/>
                </a:solidFill>
              </a:rPr>
              <a:t>reaction </a:t>
            </a:r>
            <a:r>
              <a:rPr lang="en-US" dirty="0" smtClean="0"/>
              <a:t>is the inevitable opposite force:  B pushing back on A.</a:t>
            </a:r>
          </a:p>
          <a:p>
            <a:endParaRPr lang="en-US" sz="3600" dirty="0" smtClean="0">
              <a:solidFill>
                <a:srgbClr val="FF0000"/>
              </a:solidFill>
            </a:endParaRPr>
          </a:p>
          <a:p>
            <a:r>
              <a:rPr lang="en-US" sz="3600" dirty="0" smtClean="0">
                <a:solidFill>
                  <a:srgbClr val="FF0000"/>
                </a:solidFill>
              </a:rPr>
              <a:t>Very Important!  </a:t>
            </a:r>
            <a:r>
              <a:rPr lang="en-US" sz="3600" dirty="0" smtClean="0">
                <a:solidFill>
                  <a:srgbClr val="FFFF00"/>
                </a:solidFill>
              </a:rPr>
              <a:t>The action and the reaction </a:t>
            </a:r>
            <a:r>
              <a:rPr lang="en-US" sz="3600" i="1" dirty="0" smtClean="0">
                <a:solidFill>
                  <a:srgbClr val="FFFF00"/>
                </a:solidFill>
              </a:rPr>
              <a:t>always</a:t>
            </a:r>
            <a:r>
              <a:rPr lang="en-US" sz="3600" dirty="0" smtClean="0">
                <a:solidFill>
                  <a:srgbClr val="FFFF00"/>
                </a:solidFill>
              </a:rPr>
              <a:t> act on different bodies!</a:t>
            </a:r>
            <a:endParaRPr lang="en-US" sz="3600" dirty="0">
              <a:solidFill>
                <a:srgbClr val="FFFF00"/>
              </a:solidFill>
            </a:endParaRPr>
          </a:p>
        </p:txBody>
      </p:sp>
      <p:sp>
        <p:nvSpPr>
          <p:cNvPr id="4" name="Rectangle 3"/>
          <p:cNvSpPr/>
          <p:nvPr/>
        </p:nvSpPr>
        <p:spPr>
          <a:xfrm>
            <a:off x="381000" y="4648200"/>
            <a:ext cx="8305800"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Action and Reaction…</a:t>
            </a:r>
            <a:endParaRPr lang="en-US" dirty="0"/>
          </a:p>
        </p:txBody>
      </p:sp>
      <p:sp>
        <p:nvSpPr>
          <p:cNvPr id="3" name="Content Placeholder 2"/>
          <p:cNvSpPr>
            <a:spLocks noGrp="1"/>
          </p:cNvSpPr>
          <p:nvPr>
            <p:ph sz="half" idx="1"/>
          </p:nvPr>
        </p:nvSpPr>
        <p:spPr/>
        <p:txBody>
          <a:bodyPr/>
          <a:lstStyle/>
          <a:p>
            <a:r>
              <a:rPr lang="en-US" dirty="0" smtClean="0"/>
              <a:t>If a car and a truck collide, the force of the truck on the car equals the force of the car on the truck…</a:t>
            </a:r>
          </a:p>
          <a:p>
            <a:pPr>
              <a:buNone/>
            </a:pPr>
            <a:endParaRPr lang="en-US" dirty="0" smtClean="0"/>
          </a:p>
          <a:p>
            <a:r>
              <a:rPr lang="en-US" dirty="0" smtClean="0">
                <a:solidFill>
                  <a:srgbClr val="FFFF00"/>
                </a:solidFill>
              </a:rPr>
              <a:t>BUT an equal force on a smaller object will have a different result!</a:t>
            </a:r>
            <a:endParaRPr lang="en-US" dirty="0">
              <a:solidFill>
                <a:srgbClr val="FFFF00"/>
              </a:solidFill>
            </a:endParaRPr>
          </a:p>
        </p:txBody>
      </p:sp>
      <p:pic>
        <p:nvPicPr>
          <p:cNvPr id="60418" name="Picture 2"/>
          <p:cNvPicPr>
            <a:picLocks noGrp="1" noChangeAspect="1" noChangeArrowheads="1"/>
          </p:cNvPicPr>
          <p:nvPr>
            <p:ph sz="half" idx="2"/>
          </p:nvPr>
        </p:nvPicPr>
        <p:blipFill>
          <a:blip r:embed="rId3" cstate="print"/>
          <a:srcRect/>
          <a:stretch>
            <a:fillRect/>
          </a:stretch>
        </p:blipFill>
        <p:spPr bwMode="auto">
          <a:xfrm>
            <a:off x="4648200" y="2362200"/>
            <a:ext cx="4036159" cy="2677319"/>
          </a:xfrm>
          <a:prstGeom prst="rect">
            <a:avLst/>
          </a:prstGeom>
          <a:noFill/>
          <a:ln w="9525">
            <a:noFill/>
            <a:miter lim="800000"/>
            <a:headEnd/>
            <a:tailEnd/>
          </a:ln>
        </p:spPr>
      </p:pic>
      <p:sp>
        <p:nvSpPr>
          <p:cNvPr id="6" name="TextBox 5"/>
          <p:cNvSpPr txBox="1"/>
          <p:nvPr/>
        </p:nvSpPr>
        <p:spPr>
          <a:xfrm>
            <a:off x="4572000" y="5486400"/>
            <a:ext cx="4343400" cy="276999"/>
          </a:xfrm>
          <a:prstGeom prst="rect">
            <a:avLst/>
          </a:prstGeom>
          <a:noFill/>
        </p:spPr>
        <p:txBody>
          <a:bodyPr wrap="square" rtlCol="0">
            <a:spAutoFit/>
          </a:bodyPr>
          <a:lstStyle/>
          <a:p>
            <a:r>
              <a:rPr lang="en-US" sz="1200" dirty="0" smtClean="0">
                <a:solidFill>
                  <a:schemeClr val="bg2">
                    <a:lumMod val="60000"/>
                    <a:lumOff val="40000"/>
                  </a:schemeClr>
                </a:solidFill>
              </a:rPr>
              <a:t>http://www.massachusettsinjurylawyerblog.com/car-accident.jpg</a:t>
            </a:r>
            <a:endParaRPr lang="en-US" sz="1200" dirty="0">
              <a:solidFill>
                <a:schemeClr val="bg2">
                  <a:lumMod val="60000"/>
                  <a:lumOff val="40000"/>
                </a:schemeClr>
              </a:solidFill>
            </a:endParaRPr>
          </a:p>
        </p:txBody>
      </p:sp>
      <p:sp>
        <p:nvSpPr>
          <p:cNvPr id="7" name="Rectangle 6"/>
          <p:cNvSpPr/>
          <p:nvPr/>
        </p:nvSpPr>
        <p:spPr>
          <a:xfrm>
            <a:off x="4191000" y="6248400"/>
            <a:ext cx="4953000" cy="381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40000"/>
                    <a:lumOff val="60000"/>
                  </a:schemeClr>
                </a:solidFill>
                <a:hlinkClick r:id="rId4"/>
              </a:rPr>
              <a:t>And here’s another example, with masses about equal …</a:t>
            </a:r>
            <a:r>
              <a:rPr lang="en-US" sz="1400" dirty="0" smtClean="0">
                <a:solidFill>
                  <a:schemeClr val="bg2">
                    <a:lumMod val="40000"/>
                    <a:lumOff val="60000"/>
                  </a:schemeClr>
                </a:solidFill>
              </a:rPr>
              <a:t> </a:t>
            </a:r>
            <a:endParaRPr lang="en-US" sz="1400" dirty="0">
              <a:solidFill>
                <a:schemeClr val="bg2">
                  <a:lumMod val="40000"/>
                  <a:lumOff val="6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Useful Fact: the Mass of </a:t>
            </a:r>
            <a:r>
              <a:rPr lang="en-US" dirty="0" smtClean="0">
                <a:solidFill>
                  <a:schemeClr val="accent1">
                    <a:lumMod val="60000"/>
                    <a:lumOff val="40000"/>
                  </a:schemeClr>
                </a:solidFill>
              </a:rPr>
              <a:t>Water</a:t>
            </a:r>
            <a:endParaRPr lang="en-US" dirty="0">
              <a:solidFill>
                <a:schemeClr val="accent1">
                  <a:lumMod val="60000"/>
                  <a:lumOff val="40000"/>
                </a:schemeClr>
              </a:solidFill>
            </a:endParaRPr>
          </a:p>
        </p:txBody>
      </p:sp>
      <p:sp>
        <p:nvSpPr>
          <p:cNvPr id="3" name="Subtitle 2"/>
          <p:cNvSpPr>
            <a:spLocks noGrp="1"/>
          </p:cNvSpPr>
          <p:nvPr>
            <p:ph type="subTitle" idx="1"/>
          </p:nvPr>
        </p:nvSpPr>
        <p:spPr>
          <a:xfrm>
            <a:off x="457200" y="2209800"/>
            <a:ext cx="8001000" cy="3429000"/>
          </a:xfrm>
        </p:spPr>
        <p:txBody>
          <a:bodyPr>
            <a:normAutofit/>
          </a:bodyPr>
          <a:lstStyle/>
          <a:p>
            <a:pPr algn="l"/>
            <a:r>
              <a:rPr lang="en-US" b="1" dirty="0" smtClean="0">
                <a:solidFill>
                  <a:srgbClr val="FFFF00"/>
                </a:solidFill>
              </a:rPr>
              <a:t>One liter of water has a mass of one kilogram.</a:t>
            </a:r>
          </a:p>
          <a:p>
            <a:pPr algn="l"/>
            <a:endParaRPr lang="en-US" dirty="0" smtClean="0"/>
          </a:p>
          <a:p>
            <a:pPr algn="l"/>
            <a:r>
              <a:rPr lang="en-US" b="1" dirty="0" smtClean="0"/>
              <a:t>One cubic meter is 1,000 liters.</a:t>
            </a:r>
          </a:p>
          <a:p>
            <a:pPr algn="l"/>
            <a:endParaRPr lang="en-US" dirty="0" smtClean="0"/>
          </a:p>
          <a:p>
            <a:pPr algn="l"/>
            <a:r>
              <a:rPr lang="en-US" dirty="0" smtClean="0"/>
              <a:t>One </a:t>
            </a:r>
            <a:r>
              <a:rPr lang="en-US" dirty="0" smtClean="0">
                <a:solidFill>
                  <a:srgbClr val="FFFF00"/>
                </a:solidFill>
              </a:rPr>
              <a:t>cubic meter of water </a:t>
            </a:r>
            <a:r>
              <a:rPr lang="en-US" dirty="0" smtClean="0"/>
              <a:t>has a mass of  1,000 kg, </a:t>
            </a:r>
            <a:r>
              <a:rPr lang="en-US" b="1" dirty="0" smtClean="0">
                <a:solidFill>
                  <a:srgbClr val="FFFF00"/>
                </a:solidFill>
              </a:rPr>
              <a:t>one metric ton</a:t>
            </a:r>
            <a:r>
              <a:rPr lang="en-US" dirty="0" smtClean="0"/>
              <a:t>, about 2,200 lbs.</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
            </a:r>
            <a:br>
              <a:rPr lang="en-US" sz="3600" dirty="0" smtClean="0"/>
            </a:br>
            <a:r>
              <a:rPr lang="en-US" sz="3600" dirty="0" smtClean="0"/>
              <a:t>If I jump upwards, I leave the ground with nonzero upward velocity—I accelerated upwards.  Applying              , what force caused that upwards acceleration? </a:t>
            </a:r>
            <a:endParaRPr lang="en-US" sz="3600" dirty="0"/>
          </a:p>
        </p:txBody>
      </p:sp>
      <p:sp>
        <p:nvSpPr>
          <p:cNvPr id="3" name="Content Placeholder 2"/>
          <p:cNvSpPr>
            <a:spLocks noGrp="1"/>
          </p:cNvSpPr>
          <p:nvPr>
            <p:ph idx="1"/>
          </p:nvPr>
        </p:nvSpPr>
        <p:spPr>
          <a:xfrm>
            <a:off x="381000" y="4343400"/>
            <a:ext cx="8229600" cy="1981200"/>
          </a:xfrm>
        </p:spPr>
        <p:txBody>
          <a:bodyPr/>
          <a:lstStyle/>
          <a:p>
            <a:pPr marL="514350" indent="-514350">
              <a:buAutoNum type="alphaUcPeriod"/>
            </a:pPr>
            <a:r>
              <a:rPr lang="en-US" dirty="0" smtClean="0"/>
              <a:t>The force of my leg muscles</a:t>
            </a:r>
          </a:p>
          <a:p>
            <a:pPr marL="514350" indent="-514350">
              <a:buAutoNum type="alphaUcPeriod"/>
            </a:pPr>
            <a:r>
              <a:rPr lang="en-US" dirty="0" smtClean="0"/>
              <a:t>The force of my pressure on the floor</a:t>
            </a:r>
          </a:p>
          <a:p>
            <a:pPr marL="514350" indent="-514350">
              <a:buAutoNum type="alphaUcPeriod"/>
            </a:pPr>
            <a:r>
              <a:rPr lang="en-US" dirty="0" smtClean="0"/>
              <a:t>The reaction force from the floor</a:t>
            </a:r>
            <a:endParaRPr lang="en-US" dirty="0"/>
          </a:p>
        </p:txBody>
      </p:sp>
      <p:graphicFrame>
        <p:nvGraphicFramePr>
          <p:cNvPr id="4" name="Object 3"/>
          <p:cNvGraphicFramePr>
            <a:graphicFrameLocks noChangeAspect="1"/>
          </p:cNvGraphicFramePr>
          <p:nvPr/>
        </p:nvGraphicFramePr>
        <p:xfrm>
          <a:off x="4204648" y="2652404"/>
          <a:ext cx="1257300" cy="444500"/>
        </p:xfrm>
        <a:graphic>
          <a:graphicData uri="http://schemas.openxmlformats.org/presentationml/2006/ole">
            <p:oleObj spid="_x0000_s44034" name="Equation" r:id="rId4" imgW="1257120" imgH="444240" progId="Equation.DSMT4">
              <p:embed/>
            </p:oleObj>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667000"/>
          </a:xfrm>
        </p:spPr>
        <p:txBody>
          <a:bodyPr>
            <a:normAutofit/>
          </a:bodyPr>
          <a:lstStyle/>
          <a:p>
            <a:pPr algn="l"/>
            <a:r>
              <a:rPr lang="en-US" sz="3600" dirty="0" smtClean="0"/>
              <a:t>If I jump upwards, I leave the ground with nonzero upward velocity—I accelerated upwards.  Applying              , what force caused that upwards acceleration? </a:t>
            </a:r>
            <a:endParaRPr lang="en-US" sz="3600" dirty="0"/>
          </a:p>
        </p:txBody>
      </p:sp>
      <p:sp>
        <p:nvSpPr>
          <p:cNvPr id="3" name="Content Placeholder 2"/>
          <p:cNvSpPr>
            <a:spLocks noGrp="1"/>
          </p:cNvSpPr>
          <p:nvPr>
            <p:ph idx="1"/>
          </p:nvPr>
        </p:nvSpPr>
        <p:spPr>
          <a:xfrm>
            <a:off x="381000" y="2819400"/>
            <a:ext cx="8229600" cy="3505200"/>
          </a:xfrm>
        </p:spPr>
        <p:txBody>
          <a:bodyPr/>
          <a:lstStyle/>
          <a:p>
            <a:pPr marL="514350" indent="-514350">
              <a:buAutoNum type="alphaUcPeriod"/>
            </a:pPr>
            <a:r>
              <a:rPr lang="en-US" dirty="0" smtClean="0"/>
              <a:t>The force of my leg muscles</a:t>
            </a:r>
          </a:p>
          <a:p>
            <a:pPr marL="514350" indent="-514350">
              <a:buAutoNum type="alphaUcPeriod"/>
            </a:pPr>
            <a:r>
              <a:rPr lang="en-US" dirty="0" smtClean="0"/>
              <a:t>The force of my pressure on the floor</a:t>
            </a:r>
          </a:p>
          <a:p>
            <a:pPr marL="514350" indent="-514350">
              <a:buAutoNum type="alphaUcPeriod"/>
            </a:pPr>
            <a:r>
              <a:rPr lang="en-US" dirty="0" smtClean="0"/>
              <a:t>The reaction force from the floor</a:t>
            </a:r>
          </a:p>
          <a:p>
            <a:pPr marL="514350" indent="-514350">
              <a:buNone/>
            </a:pPr>
            <a:endParaRPr lang="en-US" dirty="0" smtClean="0"/>
          </a:p>
          <a:p>
            <a:pPr marL="514350" indent="-514350"/>
            <a:r>
              <a:rPr lang="en-US" dirty="0" smtClean="0">
                <a:solidFill>
                  <a:srgbClr val="FFFF00"/>
                </a:solidFill>
              </a:rPr>
              <a:t>Acceleration of a body can only be caused by an </a:t>
            </a:r>
            <a:r>
              <a:rPr lang="en-US" i="1" dirty="0" smtClean="0">
                <a:solidFill>
                  <a:srgbClr val="FFFF00"/>
                </a:solidFill>
              </a:rPr>
              <a:t>outside</a:t>
            </a:r>
            <a:r>
              <a:rPr lang="en-US" dirty="0" smtClean="0">
                <a:solidFill>
                  <a:srgbClr val="FFFF00"/>
                </a:solidFill>
              </a:rPr>
              <a:t> force acting on the body!</a:t>
            </a:r>
            <a:endParaRPr lang="en-US" dirty="0">
              <a:solidFill>
                <a:srgbClr val="FFFF00"/>
              </a:solidFill>
            </a:endParaRPr>
          </a:p>
        </p:txBody>
      </p:sp>
      <p:graphicFrame>
        <p:nvGraphicFramePr>
          <p:cNvPr id="4" name="Object 3"/>
          <p:cNvGraphicFramePr>
            <a:graphicFrameLocks noChangeAspect="1"/>
          </p:cNvGraphicFramePr>
          <p:nvPr/>
        </p:nvGraphicFramePr>
        <p:xfrm>
          <a:off x="4204648" y="1572904"/>
          <a:ext cx="1257300" cy="444500"/>
        </p:xfrm>
        <a:graphic>
          <a:graphicData uri="http://schemas.openxmlformats.org/presentationml/2006/ole">
            <p:oleObj spid="_x0000_s45058" name="Equation" r:id="rId4" imgW="1257120" imgH="444240" progId="Equation.DSMT4">
              <p:embed/>
            </p:oleObj>
          </a:graphicData>
        </a:graphic>
      </p:graphicFrame>
      <p:cxnSp>
        <p:nvCxnSpPr>
          <p:cNvPr id="6" name="Straight Arrow Connector 5"/>
          <p:cNvCxnSpPr/>
          <p:nvPr/>
        </p:nvCxnSpPr>
        <p:spPr>
          <a:xfrm rot="10800000">
            <a:off x="6629400" y="43434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5257800"/>
            <a:ext cx="81534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a:xfrm>
            <a:off x="457200" y="2133600"/>
            <a:ext cx="8229600" cy="3992563"/>
          </a:xfrm>
        </p:spPr>
        <p:txBody>
          <a:bodyPr/>
          <a:lstStyle/>
          <a:p>
            <a:r>
              <a:rPr lang="en-US" dirty="0" smtClean="0"/>
              <a:t> A 0.140-kg baseball traveling 35.0 m/s strikes the catcher’s mitt, which, in bringing the ball to rest, recoils backward 11.0 cm. What was the average force applied by the ball on the glove?</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 An exceptional standing jump would raise a person 0.80 m off the ground. To do this, what force must a 68-kg person exert against the ground? Assume the person crouches a distance of 0.20 m prior to jumping, and thus the upward force has this distance to act over before he leaves the ground.</a:t>
            </a: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2"/>
                </a:solidFill>
              </a:rPr>
              <a:t>Using Newton’s Laws</a:t>
            </a:r>
            <a:endParaRPr lang="en-US" dirty="0">
              <a:solidFill>
                <a:schemeClr val="bg2"/>
              </a:solidFill>
            </a:endParaRPr>
          </a:p>
        </p:txBody>
      </p:sp>
      <p:sp>
        <p:nvSpPr>
          <p:cNvPr id="3" name="Subtitle 2"/>
          <p:cNvSpPr>
            <a:spLocks noGrp="1"/>
          </p:cNvSpPr>
          <p:nvPr>
            <p:ph type="subTitle" idx="1"/>
          </p:nvPr>
        </p:nvSpPr>
        <p:spPr/>
        <p:txBody>
          <a:bodyPr/>
          <a:lstStyle/>
          <a:p>
            <a:r>
              <a:rPr lang="en-US" dirty="0" smtClean="0">
                <a:solidFill>
                  <a:schemeClr val="bg2"/>
                </a:solidFill>
              </a:rPr>
              <a:t>Physics 1425 Lecture 7</a:t>
            </a:r>
            <a:endParaRPr lang="en-US" dirty="0">
              <a:solidFill>
                <a:schemeClr val="bg2"/>
              </a:solidFill>
            </a:endParaRPr>
          </a:p>
        </p:txBody>
      </p:sp>
      <p:sp>
        <p:nvSpPr>
          <p:cNvPr id="4" name="TextBox 3"/>
          <p:cNvSpPr txBox="1"/>
          <p:nvPr/>
        </p:nvSpPr>
        <p:spPr>
          <a:xfrm>
            <a:off x="111456" y="6466063"/>
            <a:ext cx="2743200" cy="307777"/>
          </a:xfrm>
          <a:prstGeom prst="rect">
            <a:avLst/>
          </a:prstGeom>
          <a:noFill/>
        </p:spPr>
        <p:txBody>
          <a:bodyPr wrap="square" rtlCol="0">
            <a:spAutoFit/>
          </a:bodyPr>
          <a:lstStyle/>
          <a:p>
            <a:r>
              <a:rPr lang="en-US" sz="1400" dirty="0" smtClean="0">
                <a:solidFill>
                  <a:srgbClr val="FF0000"/>
                </a:solidFill>
              </a:rPr>
              <a:t>Michael Fowler,  UVa.</a:t>
            </a:r>
            <a:endParaRPr lang="en-US" sz="1400" dirty="0">
              <a:solidFill>
                <a:srgbClr val="FF000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a:xfrm>
            <a:off x="473120" y="2286000"/>
            <a:ext cx="8229600" cy="3611563"/>
          </a:xfrm>
        </p:spPr>
        <p:txBody>
          <a:bodyPr>
            <a:normAutofit lnSpcReduction="10000"/>
          </a:bodyPr>
          <a:lstStyle/>
          <a:p>
            <a:r>
              <a:rPr lang="en-US" sz="3600" dirty="0" smtClean="0">
                <a:solidFill>
                  <a:srgbClr val="FFFF00"/>
                </a:solidFill>
              </a:rPr>
              <a:t>Weight:</a:t>
            </a:r>
            <a:r>
              <a:rPr lang="en-US" sz="3600" dirty="0" smtClean="0"/>
              <a:t>  the force of gravity</a:t>
            </a:r>
          </a:p>
          <a:p>
            <a:endParaRPr lang="en-US" sz="3600" dirty="0" smtClean="0"/>
          </a:p>
          <a:p>
            <a:r>
              <a:rPr lang="en-US" sz="3600" dirty="0" smtClean="0">
                <a:solidFill>
                  <a:srgbClr val="FFFF00"/>
                </a:solidFill>
              </a:rPr>
              <a:t>The Normal Force:</a:t>
            </a:r>
            <a:r>
              <a:rPr lang="en-US" sz="3600" dirty="0" smtClean="0"/>
              <a:t> a surface pushes back</a:t>
            </a:r>
          </a:p>
          <a:p>
            <a:pPr>
              <a:buNone/>
            </a:pPr>
            <a:endParaRPr lang="en-US" sz="3600" dirty="0" smtClean="0"/>
          </a:p>
          <a:p>
            <a:r>
              <a:rPr lang="en-US" sz="3600" dirty="0" smtClean="0">
                <a:solidFill>
                  <a:srgbClr val="FFFF00"/>
                </a:solidFill>
              </a:rPr>
              <a:t>Free Body Diagrams: </a:t>
            </a:r>
            <a:r>
              <a:rPr lang="en-US" sz="3600" dirty="0" smtClean="0"/>
              <a:t>finding the </a:t>
            </a:r>
            <a:r>
              <a:rPr lang="en-US" sz="3600" i="1" dirty="0" smtClean="0"/>
              <a:t>total</a:t>
            </a:r>
            <a:r>
              <a:rPr lang="en-US" sz="3600" dirty="0" smtClean="0"/>
              <a:t> force on a body</a:t>
            </a:r>
            <a:endParaRPr lang="en-US" sz="36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Weight: the Force of Gravity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Newton introduced the idea of a </a:t>
            </a:r>
            <a:r>
              <a:rPr lang="en-US" dirty="0" smtClean="0">
                <a:solidFill>
                  <a:srgbClr val="FFFF00"/>
                </a:solidFill>
              </a:rPr>
              <a:t>gravitational force</a:t>
            </a:r>
            <a:r>
              <a:rPr lang="en-US" dirty="0" smtClean="0"/>
              <a:t> to explain Galileo’s “natural downward acceleration”.</a:t>
            </a:r>
          </a:p>
          <a:p>
            <a:pPr>
              <a:buNone/>
            </a:pPr>
            <a:endParaRPr lang="en-US" dirty="0" smtClean="0"/>
          </a:p>
          <a:p>
            <a:r>
              <a:rPr lang="en-US" dirty="0" smtClean="0"/>
              <a:t>Previously, force was only used to describe </a:t>
            </a:r>
            <a:r>
              <a:rPr lang="en-US" dirty="0" smtClean="0">
                <a:solidFill>
                  <a:srgbClr val="FFFF00"/>
                </a:solidFill>
              </a:rPr>
              <a:t>direct physical contact </a:t>
            </a:r>
            <a:r>
              <a:rPr lang="en-US" dirty="0" smtClean="0"/>
              <a:t>forces, the idea of a gravitational force seemed weird—kind of irrational and magical.</a:t>
            </a:r>
          </a:p>
          <a:p>
            <a:endParaRPr lang="en-US" dirty="0" smtClean="0"/>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Weight and Inertial Mass</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All falling objects have the </a:t>
            </a:r>
            <a:r>
              <a:rPr lang="en-US" dirty="0" smtClean="0">
                <a:solidFill>
                  <a:srgbClr val="FFFF00"/>
                </a:solidFill>
              </a:rPr>
              <a:t>same</a:t>
            </a:r>
            <a:r>
              <a:rPr lang="en-US" dirty="0" smtClean="0"/>
              <a:t> acceleration (when air resistance is eliminated), so applying</a:t>
            </a:r>
          </a:p>
          <a:p>
            <a:pPr>
              <a:buNone/>
            </a:pPr>
            <a:r>
              <a:rPr lang="en-US" dirty="0"/>
              <a:t> </a:t>
            </a:r>
            <a:r>
              <a:rPr lang="en-US" dirty="0" smtClean="0"/>
              <a:t>                             </a:t>
            </a:r>
          </a:p>
          <a:p>
            <a:pPr>
              <a:buNone/>
            </a:pPr>
            <a:endParaRPr lang="en-US" dirty="0" smtClean="0"/>
          </a:p>
          <a:p>
            <a:pPr>
              <a:buNone/>
            </a:pPr>
            <a:r>
              <a:rPr lang="en-US" dirty="0" smtClean="0"/>
              <a:t>	the gravitational </a:t>
            </a:r>
            <a:r>
              <a:rPr lang="en-US" dirty="0" smtClean="0">
                <a:solidFill>
                  <a:srgbClr val="FFFF00"/>
                </a:solidFill>
              </a:rPr>
              <a:t>force</a:t>
            </a:r>
            <a:r>
              <a:rPr lang="en-US" dirty="0" smtClean="0"/>
              <a:t> on an object—its </a:t>
            </a:r>
            <a:r>
              <a:rPr lang="en-US" dirty="0" smtClean="0">
                <a:solidFill>
                  <a:srgbClr val="FFFF00"/>
                </a:solidFill>
              </a:rPr>
              <a:t>weight—must be directly proportional to its inertial mass</a:t>
            </a:r>
            <a:r>
              <a:rPr lang="en-US" dirty="0" smtClean="0"/>
              <a:t>.  (It isn’t obvious why this should be true!)</a:t>
            </a:r>
          </a:p>
          <a:p>
            <a:pPr>
              <a:buNone/>
            </a:pPr>
            <a:endParaRPr lang="en-US" dirty="0" smtClean="0"/>
          </a:p>
          <a:p>
            <a:r>
              <a:rPr lang="en-US" dirty="0" smtClean="0"/>
              <a:t>If an object is </a:t>
            </a:r>
            <a:r>
              <a:rPr lang="en-US" dirty="0" smtClean="0">
                <a:solidFill>
                  <a:srgbClr val="FFFF00"/>
                </a:solidFill>
              </a:rPr>
              <a:t>taken to the Moon</a:t>
            </a:r>
            <a:r>
              <a:rPr lang="en-US" dirty="0" smtClean="0"/>
              <a:t>, its inertial mass </a:t>
            </a:r>
            <a:r>
              <a:rPr lang="en-US" i="1" dirty="0" smtClean="0"/>
              <a:t>doesn’t change</a:t>
            </a:r>
            <a:r>
              <a:rPr lang="en-US" dirty="0" smtClean="0"/>
              <a:t>—it takes the same energy to accelerate a car.  But its weight </a:t>
            </a:r>
            <a:r>
              <a:rPr lang="en-US" i="1" dirty="0" smtClean="0"/>
              <a:t>does</a:t>
            </a:r>
            <a:r>
              <a:rPr lang="en-US" dirty="0" smtClean="0"/>
              <a:t> change.</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3276600" y="2590800"/>
          <a:ext cx="2171700" cy="520700"/>
        </p:xfrm>
        <a:graphic>
          <a:graphicData uri="http://schemas.openxmlformats.org/presentationml/2006/ole">
            <p:oleObj spid="_x0000_s46082" name="Equation" r:id="rId4" imgW="2171520" imgH="520560" progId="Equation.DSMT4">
              <p:embed/>
            </p:oleObj>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Normal Force</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Right now, the force of gravity is pulling us all downwards—but we’re not moving!</a:t>
            </a:r>
          </a:p>
          <a:p>
            <a:endParaRPr lang="en-US" dirty="0" smtClean="0"/>
          </a:p>
          <a:p>
            <a:r>
              <a:rPr lang="en-US" dirty="0" smtClean="0"/>
              <a:t>What about                ?</a:t>
            </a:r>
          </a:p>
          <a:p>
            <a:endParaRPr lang="en-US" dirty="0" smtClean="0"/>
          </a:p>
          <a:p>
            <a:r>
              <a:rPr lang="en-US" dirty="0" smtClean="0"/>
              <a:t>Remember      is the </a:t>
            </a:r>
            <a:r>
              <a:rPr lang="en-US" dirty="0" smtClean="0">
                <a:solidFill>
                  <a:srgbClr val="FFFF00"/>
                </a:solidFill>
              </a:rPr>
              <a:t>total</a:t>
            </a:r>
            <a:r>
              <a:rPr lang="en-US" dirty="0" smtClean="0"/>
              <a:t> force on a body.</a:t>
            </a:r>
          </a:p>
          <a:p>
            <a:endParaRPr lang="en-US" dirty="0" smtClean="0"/>
          </a:p>
          <a:p>
            <a:r>
              <a:rPr lang="en-US" dirty="0" smtClean="0"/>
              <a:t>If the floor disappears, I </a:t>
            </a:r>
            <a:r>
              <a:rPr lang="en-US" dirty="0" smtClean="0">
                <a:solidFill>
                  <a:srgbClr val="FFFF00"/>
                </a:solidFill>
              </a:rPr>
              <a:t>will</a:t>
            </a:r>
            <a:r>
              <a:rPr lang="en-US" dirty="0" smtClean="0"/>
              <a:t> accelerate downwards!</a:t>
            </a:r>
          </a:p>
        </p:txBody>
      </p:sp>
      <p:graphicFrame>
        <p:nvGraphicFramePr>
          <p:cNvPr id="4" name="Object 3"/>
          <p:cNvGraphicFramePr>
            <a:graphicFrameLocks noChangeAspect="1"/>
          </p:cNvGraphicFramePr>
          <p:nvPr/>
        </p:nvGraphicFramePr>
        <p:xfrm flipV="1">
          <a:off x="2974644" y="3076620"/>
          <a:ext cx="1257300" cy="520700"/>
        </p:xfrm>
        <a:graphic>
          <a:graphicData uri="http://schemas.openxmlformats.org/presentationml/2006/ole">
            <p:oleObj spid="_x0000_s47106" name="Equation" r:id="rId4" imgW="1257120" imgH="520560" progId="Equation.DSMT4">
              <p:embed/>
            </p:oleObj>
          </a:graphicData>
        </a:graphic>
      </p:graphicFrame>
      <p:graphicFrame>
        <p:nvGraphicFramePr>
          <p:cNvPr id="5" name="Object 4"/>
          <p:cNvGraphicFramePr>
            <a:graphicFrameLocks noChangeAspect="1"/>
          </p:cNvGraphicFramePr>
          <p:nvPr/>
        </p:nvGraphicFramePr>
        <p:xfrm>
          <a:off x="2819400" y="4167120"/>
          <a:ext cx="330200" cy="431800"/>
        </p:xfrm>
        <a:graphic>
          <a:graphicData uri="http://schemas.openxmlformats.org/presentationml/2006/ole">
            <p:oleObj spid="_x0000_s47107" name="Equation" r:id="rId5" imgW="330120" imgH="431640" progId="Equation.DSMT4">
              <p:embed/>
            </p:oleObj>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Normal Force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solidFill>
                  <a:srgbClr val="FFFF00"/>
                </a:solidFill>
              </a:rPr>
              <a:t>Conclusion:</a:t>
            </a:r>
            <a:r>
              <a:rPr lang="en-US" dirty="0" smtClean="0"/>
              <a:t> the </a:t>
            </a:r>
            <a:r>
              <a:rPr lang="en-US" dirty="0" smtClean="0">
                <a:solidFill>
                  <a:srgbClr val="FFFF00"/>
                </a:solidFill>
              </a:rPr>
              <a:t>floor</a:t>
            </a:r>
            <a:r>
              <a:rPr lang="en-US" dirty="0" smtClean="0"/>
              <a:t> is providing the force balancing that of gravity: it’s called the </a:t>
            </a:r>
            <a:r>
              <a:rPr lang="en-US" dirty="0" smtClean="0">
                <a:solidFill>
                  <a:srgbClr val="FFFF00"/>
                </a:solidFill>
              </a:rPr>
              <a:t>normal force</a:t>
            </a:r>
            <a:r>
              <a:rPr lang="en-US" dirty="0" smtClean="0"/>
              <a:t>. </a:t>
            </a:r>
          </a:p>
          <a:p>
            <a:pPr>
              <a:buNone/>
            </a:pPr>
            <a:endParaRPr lang="en-US" dirty="0" smtClean="0"/>
          </a:p>
          <a:p>
            <a:r>
              <a:rPr lang="en-US" dirty="0" smtClean="0">
                <a:solidFill>
                  <a:srgbClr val="FFFF00"/>
                </a:solidFill>
              </a:rPr>
              <a:t>Question:</a:t>
            </a:r>
            <a:r>
              <a:rPr lang="en-US" dirty="0" smtClean="0"/>
              <a:t>  how can something as inert and immoveable as the floor provide a force?</a:t>
            </a:r>
          </a:p>
          <a:p>
            <a:endParaRPr lang="en-US" dirty="0"/>
          </a:p>
          <a:p>
            <a:r>
              <a:rPr lang="en-US" dirty="0" smtClean="0">
                <a:solidFill>
                  <a:srgbClr val="FF0000"/>
                </a:solidFill>
              </a:rPr>
              <a:t>Clue: how does a spring balance provide a force to measure weight?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2209800"/>
          </a:xfrm>
        </p:spPr>
        <p:txBody>
          <a:bodyPr>
            <a:normAutofit/>
          </a:bodyPr>
          <a:lstStyle/>
          <a:p>
            <a:pPr algn="l"/>
            <a:r>
              <a:rPr lang="en-US" dirty="0" smtClean="0">
                <a:solidFill>
                  <a:srgbClr val="FFFF00"/>
                </a:solidFill>
              </a:rPr>
              <a:t>Clicker Question:  </a:t>
            </a:r>
            <a:r>
              <a:rPr lang="en-US" dirty="0" smtClean="0"/>
              <a:t>what is your volume in cubic meters, approximately?</a:t>
            </a:r>
            <a:endParaRPr lang="en-US" dirty="0"/>
          </a:p>
        </p:txBody>
      </p:sp>
      <p:sp>
        <p:nvSpPr>
          <p:cNvPr id="3" name="Subtitle 2"/>
          <p:cNvSpPr>
            <a:spLocks noGrp="1"/>
          </p:cNvSpPr>
          <p:nvPr>
            <p:ph type="subTitle" idx="1"/>
          </p:nvPr>
        </p:nvSpPr>
        <p:spPr>
          <a:xfrm>
            <a:off x="1371600" y="3048000"/>
            <a:ext cx="6400800" cy="3581400"/>
          </a:xfrm>
        </p:spPr>
        <p:txBody>
          <a:bodyPr/>
          <a:lstStyle/>
          <a:p>
            <a:pPr marL="514350" indent="-514350" algn="l">
              <a:buAutoNum type="alphaUcPeriod"/>
            </a:pPr>
            <a:r>
              <a:rPr lang="en-US" dirty="0" smtClean="0"/>
              <a:t>0.3</a:t>
            </a:r>
          </a:p>
          <a:p>
            <a:pPr marL="514350" indent="-514350" algn="l">
              <a:buAutoNum type="alphaUcPeriod"/>
            </a:pPr>
            <a:r>
              <a:rPr lang="en-US" dirty="0" smtClean="0"/>
              <a:t>0.2</a:t>
            </a:r>
          </a:p>
          <a:p>
            <a:pPr marL="514350" indent="-514350" algn="l">
              <a:buAutoNum type="alphaUcPeriod"/>
            </a:pPr>
            <a:r>
              <a:rPr lang="en-US" dirty="0" smtClean="0"/>
              <a:t>0.1</a:t>
            </a:r>
          </a:p>
          <a:p>
            <a:pPr marL="514350" indent="-514350" algn="l">
              <a:buAutoNum type="alphaUcPeriod"/>
            </a:pPr>
            <a:r>
              <a:rPr lang="en-US" dirty="0" smtClean="0"/>
              <a:t>0.07</a:t>
            </a:r>
          </a:p>
          <a:p>
            <a:pPr marL="514350" indent="-514350" algn="l">
              <a:buAutoNum type="alphaUcPeriod"/>
            </a:pPr>
            <a:r>
              <a:rPr lang="en-US" dirty="0" smtClean="0"/>
              <a:t>0.05</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Normal Force and Springiness</a:t>
            </a:r>
            <a:endParaRPr lang="en-US" dirty="0">
              <a:solidFill>
                <a:srgbClr val="FFFF00"/>
              </a:solidFill>
            </a:endParaRPr>
          </a:p>
        </p:txBody>
      </p:sp>
      <p:sp>
        <p:nvSpPr>
          <p:cNvPr id="3" name="Content Placeholder 2"/>
          <p:cNvSpPr>
            <a:spLocks noGrp="1"/>
          </p:cNvSpPr>
          <p:nvPr>
            <p:ph sz="half" idx="1"/>
          </p:nvPr>
        </p:nvSpPr>
        <p:spPr>
          <a:xfrm>
            <a:off x="304800" y="1600200"/>
            <a:ext cx="4495800" cy="4525963"/>
          </a:xfrm>
        </p:spPr>
        <p:txBody>
          <a:bodyPr>
            <a:normAutofit lnSpcReduction="10000"/>
          </a:bodyPr>
          <a:lstStyle/>
          <a:p>
            <a:r>
              <a:rPr lang="en-US" dirty="0" smtClean="0"/>
              <a:t>When the tomatoes are put on the scale, it moves down, compressing a spring until the spring’s force balances gravity.</a:t>
            </a:r>
          </a:p>
          <a:p>
            <a:pPr>
              <a:buNone/>
            </a:pPr>
            <a:endParaRPr lang="en-US" dirty="0" smtClean="0"/>
          </a:p>
          <a:p>
            <a:r>
              <a:rPr lang="en-US" dirty="0" smtClean="0">
                <a:solidFill>
                  <a:srgbClr val="FFFF00"/>
                </a:solidFill>
              </a:rPr>
              <a:t>The floor is elastic too!  Where you stand, it sags a little, and pushes back like a very stiff spring.</a:t>
            </a:r>
            <a:endParaRPr lang="en-US" dirty="0">
              <a:solidFill>
                <a:srgbClr val="FFFF00"/>
              </a:solidFill>
            </a:endParaRP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143500" y="1743869"/>
            <a:ext cx="3048000" cy="4238625"/>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2849562"/>
          </a:xfrm>
        </p:spPr>
        <p:txBody>
          <a:bodyPr>
            <a:no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I stand on roller skates facing a wall. I reach out and push against the wall, I accelerate backwards.  What force caused my acceleration?</a:t>
            </a:r>
            <a:endParaRPr lang="en-US" sz="3600" dirty="0"/>
          </a:p>
        </p:txBody>
      </p:sp>
      <p:sp>
        <p:nvSpPr>
          <p:cNvPr id="3" name="Content Placeholder 2"/>
          <p:cNvSpPr>
            <a:spLocks noGrp="1"/>
          </p:cNvSpPr>
          <p:nvPr>
            <p:ph idx="1"/>
          </p:nvPr>
        </p:nvSpPr>
        <p:spPr>
          <a:xfrm>
            <a:off x="457200" y="4191000"/>
            <a:ext cx="8229600" cy="2209800"/>
          </a:xfrm>
        </p:spPr>
        <p:txBody>
          <a:bodyPr>
            <a:normAutofit lnSpcReduction="10000"/>
          </a:bodyPr>
          <a:lstStyle/>
          <a:p>
            <a:pPr marL="514350" indent="-514350">
              <a:buAutoNum type="alphaUcPeriod"/>
            </a:pPr>
            <a:r>
              <a:rPr lang="en-US" dirty="0" smtClean="0"/>
              <a:t>My arm and back muscles</a:t>
            </a:r>
          </a:p>
          <a:p>
            <a:pPr marL="514350" indent="-514350">
              <a:buAutoNum type="alphaUcPeriod"/>
            </a:pPr>
            <a:r>
              <a:rPr lang="en-US" dirty="0" smtClean="0"/>
              <a:t>My pushing against the wall</a:t>
            </a:r>
          </a:p>
          <a:p>
            <a:pPr marL="514350" indent="-514350">
              <a:buAutoNum type="alphaUcPeriod"/>
            </a:pPr>
            <a:r>
              <a:rPr lang="en-US" dirty="0" smtClean="0"/>
              <a:t>The normal force from the wall</a:t>
            </a:r>
          </a:p>
          <a:p>
            <a:pPr marL="514350" indent="-514350">
              <a:buAutoNum type="alphaUcPeriod"/>
            </a:pPr>
            <a:r>
              <a:rPr lang="en-US" dirty="0" smtClean="0"/>
              <a:t>Friction between the skates and the floor</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2849562"/>
          </a:xfrm>
        </p:spPr>
        <p:txBody>
          <a:bodyPr>
            <a:no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I stand on roller skates facing a wall. I reach out and push against the wall, I accelerate backwards.  What force caused my acceleration?</a:t>
            </a:r>
            <a:endParaRPr lang="en-US" sz="3600" dirty="0"/>
          </a:p>
        </p:txBody>
      </p:sp>
      <p:sp>
        <p:nvSpPr>
          <p:cNvPr id="3" name="Content Placeholder 2"/>
          <p:cNvSpPr>
            <a:spLocks noGrp="1"/>
          </p:cNvSpPr>
          <p:nvPr>
            <p:ph idx="1"/>
          </p:nvPr>
        </p:nvSpPr>
        <p:spPr>
          <a:xfrm>
            <a:off x="381000" y="3200400"/>
            <a:ext cx="8229600" cy="3657600"/>
          </a:xfrm>
        </p:spPr>
        <p:txBody>
          <a:bodyPr>
            <a:normAutofit lnSpcReduction="10000"/>
          </a:bodyPr>
          <a:lstStyle/>
          <a:p>
            <a:pPr marL="514350" indent="-514350">
              <a:buAutoNum type="alphaUcPeriod"/>
            </a:pPr>
            <a:r>
              <a:rPr lang="en-US" dirty="0" smtClean="0"/>
              <a:t>My arm and back muscles</a:t>
            </a:r>
          </a:p>
          <a:p>
            <a:pPr marL="514350" indent="-514350">
              <a:buAutoNum type="alphaUcPeriod"/>
            </a:pPr>
            <a:r>
              <a:rPr lang="en-US" dirty="0" smtClean="0"/>
              <a:t>My pushing against the wall</a:t>
            </a:r>
          </a:p>
          <a:p>
            <a:pPr marL="514350" indent="-514350">
              <a:buAutoNum type="alphaUcPeriod"/>
            </a:pPr>
            <a:r>
              <a:rPr lang="en-US" dirty="0" smtClean="0"/>
              <a:t>The normal force from the wall</a:t>
            </a:r>
          </a:p>
          <a:p>
            <a:pPr marL="514350" indent="-514350">
              <a:buAutoNum type="alphaUcPeriod"/>
            </a:pPr>
            <a:r>
              <a:rPr lang="en-US" dirty="0" smtClean="0"/>
              <a:t>Friction between the skates and the floor</a:t>
            </a:r>
          </a:p>
          <a:p>
            <a:pPr marL="514350" indent="-514350"/>
            <a:r>
              <a:rPr lang="en-US" dirty="0" smtClean="0">
                <a:solidFill>
                  <a:srgbClr val="FF0000"/>
                </a:solidFill>
              </a:rPr>
              <a:t>A body can only be accelerated by an </a:t>
            </a:r>
            <a:r>
              <a:rPr lang="en-US" i="1" dirty="0" smtClean="0">
                <a:solidFill>
                  <a:srgbClr val="FF0000"/>
                </a:solidFill>
              </a:rPr>
              <a:t>outside</a:t>
            </a:r>
            <a:r>
              <a:rPr lang="en-US" dirty="0" smtClean="0">
                <a:solidFill>
                  <a:srgbClr val="FF0000"/>
                </a:solidFill>
              </a:rPr>
              <a:t> force—and friction only helps if I actively push against the floor, as in skating.</a:t>
            </a:r>
            <a:endParaRPr lang="en-US" dirty="0">
              <a:solidFill>
                <a:srgbClr val="FF0000"/>
              </a:solidFill>
            </a:endParaRPr>
          </a:p>
        </p:txBody>
      </p:sp>
      <p:cxnSp>
        <p:nvCxnSpPr>
          <p:cNvPr id="7" name="Straight Arrow Connector 6"/>
          <p:cNvCxnSpPr/>
          <p:nvPr/>
        </p:nvCxnSpPr>
        <p:spPr>
          <a:xfrm rot="10800000">
            <a:off x="6324600" y="4546976"/>
            <a:ext cx="1219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2544762"/>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What is the normal force from the elevator floor on a person weighing </a:t>
            </a:r>
            <a:r>
              <a:rPr lang="en-US" sz="3600" i="1" dirty="0" smtClean="0"/>
              <a:t>mg</a:t>
            </a:r>
            <a:r>
              <a:rPr lang="en-US" sz="3600" dirty="0" smtClean="0"/>
              <a:t>, if the elevator is accelerating upwards at 0.1</a:t>
            </a:r>
            <a:r>
              <a:rPr lang="en-US" sz="3600" i="1" dirty="0" smtClean="0"/>
              <a:t>g</a:t>
            </a:r>
            <a:r>
              <a:rPr lang="en-US" sz="3600" dirty="0" smtClean="0"/>
              <a:t>?</a:t>
            </a:r>
            <a:endParaRPr lang="en-US" dirty="0"/>
          </a:p>
        </p:txBody>
      </p:sp>
      <p:sp>
        <p:nvSpPr>
          <p:cNvPr id="3" name="Content Placeholder 2"/>
          <p:cNvSpPr>
            <a:spLocks noGrp="1"/>
          </p:cNvSpPr>
          <p:nvPr>
            <p:ph idx="1"/>
          </p:nvPr>
        </p:nvSpPr>
        <p:spPr>
          <a:xfrm>
            <a:off x="457200" y="3429001"/>
            <a:ext cx="8229600" cy="2590800"/>
          </a:xfrm>
        </p:spPr>
        <p:txBody>
          <a:bodyPr/>
          <a:lstStyle/>
          <a:p>
            <a:pPr marL="514350" indent="-514350">
              <a:buAutoNum type="alphaUcPeriod"/>
            </a:pPr>
            <a:r>
              <a:rPr lang="en-US" dirty="0" smtClean="0"/>
              <a:t>1.1</a:t>
            </a:r>
            <a:r>
              <a:rPr lang="en-US" i="1" dirty="0" smtClean="0"/>
              <a:t>mg</a:t>
            </a:r>
          </a:p>
          <a:p>
            <a:pPr marL="514350" indent="-514350">
              <a:buAutoNum type="alphaUcPeriod"/>
            </a:pPr>
            <a:r>
              <a:rPr lang="en-US" i="1" dirty="0" smtClean="0"/>
              <a:t>mg</a:t>
            </a:r>
          </a:p>
          <a:p>
            <a:pPr marL="514350" indent="-514350">
              <a:buAutoNum type="alphaUcPeriod"/>
            </a:pPr>
            <a:r>
              <a:rPr lang="en-US" dirty="0" smtClean="0"/>
              <a:t>0.9</a:t>
            </a:r>
            <a:r>
              <a:rPr lang="en-US" i="1" dirty="0" smtClean="0"/>
              <a:t>mg</a:t>
            </a:r>
          </a:p>
          <a:p>
            <a:pPr marL="514350" indent="-514350">
              <a:buAutoNum type="alphaUcPeriod"/>
            </a:pPr>
            <a:r>
              <a:rPr lang="en-US" dirty="0" smtClean="0"/>
              <a:t>None of the above</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2544762"/>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What is the normal force from the elevator floor on a person weighing </a:t>
            </a:r>
            <a:r>
              <a:rPr lang="en-US" sz="3600" i="1" dirty="0" smtClean="0"/>
              <a:t>mg</a:t>
            </a:r>
            <a:r>
              <a:rPr lang="en-US" sz="3600" dirty="0" smtClean="0"/>
              <a:t>, if the elevator is accelerating upwards at 0.1</a:t>
            </a:r>
            <a:r>
              <a:rPr lang="en-US" sz="3600" i="1" dirty="0" smtClean="0"/>
              <a:t>g</a:t>
            </a:r>
            <a:r>
              <a:rPr lang="en-US" sz="3600" dirty="0" smtClean="0"/>
              <a:t>?</a:t>
            </a:r>
            <a:endParaRPr lang="en-US" dirty="0"/>
          </a:p>
        </p:txBody>
      </p:sp>
      <p:sp>
        <p:nvSpPr>
          <p:cNvPr id="3" name="Content Placeholder 2"/>
          <p:cNvSpPr>
            <a:spLocks noGrp="1"/>
          </p:cNvSpPr>
          <p:nvPr>
            <p:ph idx="1"/>
          </p:nvPr>
        </p:nvSpPr>
        <p:spPr>
          <a:xfrm>
            <a:off x="457200" y="3429000"/>
            <a:ext cx="8229600" cy="3200399"/>
          </a:xfrm>
        </p:spPr>
        <p:txBody>
          <a:bodyPr/>
          <a:lstStyle/>
          <a:p>
            <a:pPr marL="514350" indent="-514350">
              <a:buAutoNum type="alphaUcPeriod"/>
            </a:pPr>
            <a:r>
              <a:rPr lang="en-US" dirty="0" smtClean="0"/>
              <a:t>1.1</a:t>
            </a:r>
            <a:r>
              <a:rPr lang="en-US" i="1" dirty="0" smtClean="0"/>
              <a:t>mg</a:t>
            </a:r>
          </a:p>
          <a:p>
            <a:pPr marL="514350" indent="-514350">
              <a:buAutoNum type="alphaUcPeriod"/>
            </a:pPr>
            <a:r>
              <a:rPr lang="en-US" i="1" dirty="0" smtClean="0"/>
              <a:t>mg</a:t>
            </a:r>
          </a:p>
          <a:p>
            <a:pPr marL="514350" indent="-514350">
              <a:buAutoNum type="alphaUcPeriod"/>
            </a:pPr>
            <a:r>
              <a:rPr lang="en-US" dirty="0" smtClean="0"/>
              <a:t>0.9</a:t>
            </a:r>
            <a:r>
              <a:rPr lang="en-US" i="1" dirty="0" smtClean="0"/>
              <a:t>mg</a:t>
            </a:r>
          </a:p>
          <a:p>
            <a:pPr marL="514350" indent="-514350">
              <a:buAutoNum type="alphaUcPeriod"/>
            </a:pPr>
            <a:r>
              <a:rPr lang="en-US" dirty="0" smtClean="0"/>
              <a:t>None of the above</a:t>
            </a:r>
          </a:p>
          <a:p>
            <a:pPr marL="514350" indent="-514350">
              <a:buNone/>
            </a:pPr>
            <a:r>
              <a:rPr lang="en-US" dirty="0" smtClean="0">
                <a:hlinkClick r:id="rId4"/>
              </a:rPr>
              <a:t>Link to movie!</a:t>
            </a:r>
            <a:endParaRPr lang="en-US" dirty="0" smtClean="0"/>
          </a:p>
          <a:p>
            <a:endParaRPr lang="en-US" dirty="0"/>
          </a:p>
        </p:txBody>
      </p:sp>
      <p:cxnSp>
        <p:nvCxnSpPr>
          <p:cNvPr id="5" name="Straight Arrow Connector 4"/>
          <p:cNvCxnSpPr/>
          <p:nvPr/>
        </p:nvCxnSpPr>
        <p:spPr>
          <a:xfrm rot="10800000">
            <a:off x="2438400" y="3733800"/>
            <a:ext cx="1447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4800600" y="3429000"/>
          <a:ext cx="2882900" cy="520700"/>
        </p:xfrm>
        <a:graphic>
          <a:graphicData uri="http://schemas.openxmlformats.org/presentationml/2006/ole">
            <p:oleObj spid="_x0000_s48130" name="Equation" r:id="rId5" imgW="2882880" imgH="520560" progId="Equation.DSMT4">
              <p:embed/>
            </p:oleObj>
          </a:graphicData>
        </a:graphic>
      </p:graphicFrame>
      <p:graphicFrame>
        <p:nvGraphicFramePr>
          <p:cNvPr id="8" name="Object 7"/>
          <p:cNvGraphicFramePr>
            <a:graphicFrameLocks noChangeAspect="1"/>
          </p:cNvGraphicFramePr>
          <p:nvPr/>
        </p:nvGraphicFramePr>
        <p:xfrm>
          <a:off x="5334000" y="4759656"/>
          <a:ext cx="558800" cy="431800"/>
        </p:xfrm>
        <a:graphic>
          <a:graphicData uri="http://schemas.openxmlformats.org/presentationml/2006/ole">
            <p:oleObj spid="_x0000_s48131" name="Equation" r:id="rId6" imgW="558720" imgH="431640" progId="Equation.DSMT4">
              <p:embed/>
            </p:oleObj>
          </a:graphicData>
        </a:graphic>
      </p:graphicFrame>
      <p:graphicFrame>
        <p:nvGraphicFramePr>
          <p:cNvPr id="9" name="Object 8"/>
          <p:cNvGraphicFramePr>
            <a:graphicFrameLocks noChangeAspect="1"/>
          </p:cNvGraphicFramePr>
          <p:nvPr/>
        </p:nvGraphicFramePr>
        <p:xfrm>
          <a:off x="6746544" y="4683456"/>
          <a:ext cx="368300" cy="444500"/>
        </p:xfrm>
        <a:graphic>
          <a:graphicData uri="http://schemas.openxmlformats.org/presentationml/2006/ole">
            <p:oleObj spid="_x0000_s48132" name="Equation" r:id="rId7" imgW="368280" imgH="444240" progId="Equation.DSMT4">
              <p:embed/>
            </p:oleObj>
          </a:graphicData>
        </a:graphic>
      </p:graphicFrame>
      <p:cxnSp>
        <p:nvCxnSpPr>
          <p:cNvPr id="11" name="Straight Arrow Connector 10"/>
          <p:cNvCxnSpPr/>
          <p:nvPr/>
        </p:nvCxnSpPr>
        <p:spPr>
          <a:xfrm rot="5400000" flipH="1" flipV="1">
            <a:off x="7315994" y="4114006"/>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020890" y="5175118"/>
            <a:ext cx="1828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658358" y="5003954"/>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Tension!</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lstStyle/>
          <a:p>
            <a:r>
              <a:rPr lang="en-US" dirty="0" smtClean="0"/>
              <a:t>In Newton’s original statement of his Third Law, he features a horse pulling a rope attached to a stone.  </a:t>
            </a:r>
          </a:p>
          <a:p>
            <a:r>
              <a:rPr lang="en-US" dirty="0" smtClean="0"/>
              <a:t>The tension in the string means that if the stone is subject to a certain force from the horse’s efforts, the horse feels an equal and opposite force from the tug of the string.</a:t>
            </a:r>
          </a:p>
          <a:p>
            <a:pPr>
              <a:buNone/>
            </a:pPr>
            <a:endParaRPr lang="en-US" dirty="0" smtClean="0"/>
          </a:p>
          <a:p>
            <a:r>
              <a:rPr lang="en-US" dirty="0" smtClean="0">
                <a:solidFill>
                  <a:srgbClr val="FF0000"/>
                </a:solidFill>
              </a:rPr>
              <a:t>The string is pulling </a:t>
            </a:r>
            <a:r>
              <a:rPr lang="en-US" b="1" dirty="0" smtClean="0">
                <a:solidFill>
                  <a:srgbClr val="FF0000"/>
                </a:solidFill>
              </a:rPr>
              <a:t>inwards</a:t>
            </a:r>
            <a:r>
              <a:rPr lang="en-US" dirty="0" smtClean="0">
                <a:solidFill>
                  <a:srgbClr val="FF0000"/>
                </a:solidFill>
              </a:rPr>
              <a:t> at both ends.</a:t>
            </a:r>
            <a:endParaRPr lang="en-US" dirty="0">
              <a:solidFill>
                <a:srgbClr val="FF0000"/>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Tension Puzzle… </a:t>
            </a:r>
            <a:endParaRPr lang="en-US" dirty="0"/>
          </a:p>
        </p:txBody>
      </p:sp>
      <p:sp>
        <p:nvSpPr>
          <p:cNvPr id="4" name="Content Placeholder 3"/>
          <p:cNvSpPr>
            <a:spLocks noGrp="1"/>
          </p:cNvSpPr>
          <p:nvPr>
            <p:ph sz="half" idx="2"/>
          </p:nvPr>
        </p:nvSpPr>
        <p:spPr>
          <a:xfrm>
            <a:off x="4953000" y="1600200"/>
            <a:ext cx="3733800" cy="4525963"/>
          </a:xfrm>
        </p:spPr>
        <p:txBody>
          <a:bodyPr>
            <a:normAutofit fontScale="92500" lnSpcReduction="10000"/>
          </a:bodyPr>
          <a:lstStyle/>
          <a:p>
            <a:r>
              <a:rPr lang="en-US" dirty="0" smtClean="0"/>
              <a:t>Suppose the looped end of the string is taken from the hook, put over the pulley, and a one kg mass is hung from that end too.  </a:t>
            </a:r>
            <a:r>
              <a:rPr lang="en-US" dirty="0" smtClean="0">
                <a:solidFill>
                  <a:srgbClr val="FFFF00"/>
                </a:solidFill>
              </a:rPr>
              <a:t>What will the spring scale read now?</a:t>
            </a:r>
          </a:p>
          <a:p>
            <a:pPr>
              <a:buNone/>
            </a:pPr>
            <a:endParaRPr lang="en-US" dirty="0" smtClean="0"/>
          </a:p>
          <a:p>
            <a:pPr marL="514350" indent="-514350">
              <a:buAutoNum type="alphaUcPeriod"/>
            </a:pPr>
            <a:r>
              <a:rPr lang="en-US" dirty="0" smtClean="0"/>
              <a:t>   About the same</a:t>
            </a:r>
          </a:p>
          <a:p>
            <a:pPr marL="514350" indent="-514350">
              <a:buAutoNum type="alphaUcPeriod"/>
            </a:pPr>
            <a:r>
              <a:rPr lang="en-US" dirty="0" smtClean="0"/>
              <a:t>   About double</a:t>
            </a:r>
          </a:p>
          <a:p>
            <a:endParaRPr lang="en-US" dirty="0"/>
          </a:p>
        </p:txBody>
      </p:sp>
      <p:sp>
        <p:nvSpPr>
          <p:cNvPr id="5" name="Content Placeholder 3"/>
          <p:cNvSpPr>
            <a:spLocks noGrp="1"/>
          </p:cNvSpPr>
          <p:nvPr>
            <p:ph sz="half" idx="1"/>
          </p:nvPr>
        </p:nvSpPr>
        <p:spPr/>
        <p:txBody>
          <a:bodyPr>
            <a:normAutofit fontScale="92500" lnSpcReduction="10000"/>
          </a:bodyPr>
          <a:lstStyle/>
          <a:p>
            <a:r>
              <a:rPr lang="en-US" dirty="0" smtClean="0"/>
              <a:t>A  one kg mass hangs from the string, </a:t>
            </a:r>
            <a:r>
              <a:rPr lang="en-US" dirty="0" smtClean="0">
                <a:solidFill>
                  <a:srgbClr val="FFFF00"/>
                </a:solidFill>
              </a:rPr>
              <a:t>the other end is looped over a hook</a:t>
            </a:r>
            <a:r>
              <a:rPr lang="en-US" dirty="0" smtClean="0"/>
              <a:t>.</a:t>
            </a:r>
            <a:endParaRPr lang="en-US" dirty="0"/>
          </a:p>
        </p:txBody>
      </p:sp>
      <p:pic>
        <p:nvPicPr>
          <p:cNvPr id="6" name="Picture 2" descr="C:\Users\Michael\Desktop\MyDocsWorkComputerMay09\02Phys152\tension1.jpg"/>
          <p:cNvPicPr>
            <a:picLocks noChangeAspect="1" noChangeArrowheads="1"/>
          </p:cNvPicPr>
          <p:nvPr/>
        </p:nvPicPr>
        <p:blipFill>
          <a:blip r:embed="rId3" cstate="print"/>
          <a:srcRect/>
          <a:stretch>
            <a:fillRect/>
          </a:stretch>
        </p:blipFill>
        <p:spPr bwMode="auto">
          <a:xfrm>
            <a:off x="133064" y="3331192"/>
            <a:ext cx="4470400" cy="3352800"/>
          </a:xfrm>
          <a:prstGeom prst="rect">
            <a:avLst/>
          </a:prstGeom>
          <a:noFill/>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Tension Puzzle Answered</a:t>
            </a:r>
            <a:endParaRPr lang="en-US" dirty="0"/>
          </a:p>
        </p:txBody>
      </p:sp>
      <p:sp>
        <p:nvSpPr>
          <p:cNvPr id="3" name="Content Placeholder 2"/>
          <p:cNvSpPr>
            <a:spLocks noGrp="1"/>
          </p:cNvSpPr>
          <p:nvPr>
            <p:ph sz="half" idx="1"/>
          </p:nvPr>
        </p:nvSpPr>
        <p:spPr/>
        <p:txBody>
          <a:bodyPr/>
          <a:lstStyle/>
          <a:p>
            <a:r>
              <a:rPr lang="en-US" dirty="0" smtClean="0"/>
              <a:t>We did the experiment, this is what we saw:</a:t>
            </a:r>
          </a:p>
          <a:p>
            <a:endParaRPr lang="en-US" dirty="0"/>
          </a:p>
        </p:txBody>
      </p:sp>
      <p:sp>
        <p:nvSpPr>
          <p:cNvPr id="4" name="Content Placeholder 3"/>
          <p:cNvSpPr>
            <a:spLocks noGrp="1"/>
          </p:cNvSpPr>
          <p:nvPr>
            <p:ph sz="half" idx="2"/>
          </p:nvPr>
        </p:nvSpPr>
        <p:spPr>
          <a:xfrm>
            <a:off x="5105400" y="2133600"/>
            <a:ext cx="3657600" cy="4525963"/>
          </a:xfrm>
        </p:spPr>
        <p:txBody>
          <a:bodyPr/>
          <a:lstStyle/>
          <a:p>
            <a:r>
              <a:rPr lang="en-US" dirty="0" smtClean="0"/>
              <a:t>The tension in the string is the weight of one kg, 9.8N.  In the first case, the string was pulling the hook with 9.8N force, </a:t>
            </a:r>
            <a:r>
              <a:rPr lang="en-US" dirty="0" smtClean="0">
                <a:solidFill>
                  <a:srgbClr val="FFFF00"/>
                </a:solidFill>
              </a:rPr>
              <a:t>and the hook was pulling right back! </a:t>
            </a:r>
          </a:p>
          <a:p>
            <a:endParaRPr lang="en-US" dirty="0"/>
          </a:p>
        </p:txBody>
      </p:sp>
      <p:pic>
        <p:nvPicPr>
          <p:cNvPr id="5" name="Picture 2" descr="C:\Users\Michael\Desktop\MyDocsWorkComputerMay09\02Phys152\tension2.jpg"/>
          <p:cNvPicPr>
            <a:picLocks noChangeAspect="1" noChangeArrowheads="1"/>
          </p:cNvPicPr>
          <p:nvPr/>
        </p:nvPicPr>
        <p:blipFill>
          <a:blip r:embed="rId3" cstate="print"/>
          <a:srcRect/>
          <a:stretch>
            <a:fillRect/>
          </a:stretch>
        </p:blipFill>
        <p:spPr bwMode="auto">
          <a:xfrm>
            <a:off x="209264" y="3154912"/>
            <a:ext cx="4368799" cy="3276600"/>
          </a:xfrm>
          <a:prstGeom prst="rect">
            <a:avLst/>
          </a:prstGeom>
          <a:noFill/>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Free Body Diagrams</a:t>
            </a:r>
            <a:endParaRPr lang="en-US" dirty="0">
              <a:solidFill>
                <a:srgbClr val="FFFF00"/>
              </a:solidFill>
            </a:endParaRPr>
          </a:p>
        </p:txBody>
      </p:sp>
      <p:sp>
        <p:nvSpPr>
          <p:cNvPr id="3" name="Content Placeholder 2"/>
          <p:cNvSpPr>
            <a:spLocks noGrp="1"/>
          </p:cNvSpPr>
          <p:nvPr>
            <p:ph idx="1"/>
          </p:nvPr>
        </p:nvSpPr>
        <p:spPr>
          <a:xfrm>
            <a:off x="457200" y="1613848"/>
            <a:ext cx="8229600" cy="4953000"/>
          </a:xfrm>
        </p:spPr>
        <p:txBody>
          <a:bodyPr>
            <a:normAutofit fontScale="92500" lnSpcReduction="20000"/>
          </a:bodyPr>
          <a:lstStyle/>
          <a:p>
            <a:r>
              <a:rPr lang="en-US" dirty="0" smtClean="0"/>
              <a:t>To apply Newton’s Laws to find how a body moves, we must focus on </a:t>
            </a:r>
            <a:r>
              <a:rPr lang="en-US" dirty="0" smtClean="0">
                <a:solidFill>
                  <a:srgbClr val="FFFF00"/>
                </a:solidFill>
              </a:rPr>
              <a:t>that body alone </a:t>
            </a:r>
            <a:r>
              <a:rPr lang="en-US" dirty="0" smtClean="0"/>
              <a:t>and add </a:t>
            </a:r>
            <a:r>
              <a:rPr lang="en-US" dirty="0" smtClean="0">
                <a:solidFill>
                  <a:srgbClr val="FFFF00"/>
                </a:solidFill>
              </a:rPr>
              <a:t>all</a:t>
            </a:r>
            <a:r>
              <a:rPr lang="en-US" dirty="0" smtClean="0"/>
              <a:t> the (vector) forces acting on it.</a:t>
            </a:r>
          </a:p>
          <a:p>
            <a:pPr>
              <a:buNone/>
            </a:pPr>
            <a:endParaRPr lang="en-US" dirty="0" smtClean="0"/>
          </a:p>
          <a:p>
            <a:r>
              <a:rPr lang="en-US" dirty="0" smtClean="0"/>
              <a:t>The diagram showing all the forces on one body (or even part of a body) is called a “</a:t>
            </a:r>
            <a:r>
              <a:rPr lang="en-US" dirty="0" smtClean="0">
                <a:solidFill>
                  <a:srgbClr val="FFFF00"/>
                </a:solidFill>
              </a:rPr>
              <a:t>free body diagram</a:t>
            </a:r>
            <a:r>
              <a:rPr lang="en-US" dirty="0" smtClean="0"/>
              <a:t>”—we’ve “freed” the body from the rest of the system, representing everything else just by </a:t>
            </a:r>
            <a:r>
              <a:rPr lang="en-US" dirty="0" smtClean="0">
                <a:solidFill>
                  <a:srgbClr val="FFFF00"/>
                </a:solidFill>
              </a:rPr>
              <a:t>the forces on this body</a:t>
            </a:r>
            <a:r>
              <a:rPr lang="en-US" dirty="0" smtClean="0"/>
              <a:t>.</a:t>
            </a:r>
          </a:p>
          <a:p>
            <a:endParaRPr lang="en-US" dirty="0" smtClean="0"/>
          </a:p>
          <a:p>
            <a:r>
              <a:rPr lang="en-US" dirty="0" smtClean="0"/>
              <a:t>The </a:t>
            </a:r>
            <a:r>
              <a:rPr lang="en-US" dirty="0" smtClean="0">
                <a:solidFill>
                  <a:srgbClr val="FFFF00"/>
                </a:solidFill>
              </a:rPr>
              <a:t>net (total) force </a:t>
            </a:r>
            <a:r>
              <a:rPr lang="en-US" dirty="0" smtClean="0"/>
              <a:t>then goes into                  . </a:t>
            </a:r>
            <a:endParaRPr lang="en-US" dirty="0"/>
          </a:p>
        </p:txBody>
      </p:sp>
      <p:graphicFrame>
        <p:nvGraphicFramePr>
          <p:cNvPr id="4" name="Object 3"/>
          <p:cNvGraphicFramePr>
            <a:graphicFrameLocks noChangeAspect="1"/>
          </p:cNvGraphicFramePr>
          <p:nvPr/>
        </p:nvGraphicFramePr>
        <p:xfrm>
          <a:off x="6350286" y="5575609"/>
          <a:ext cx="1473200" cy="444500"/>
        </p:xfrm>
        <a:graphic>
          <a:graphicData uri="http://schemas.openxmlformats.org/presentationml/2006/ole">
            <p:oleObj spid="_x0000_s49154" name="Equation" r:id="rId4" imgW="1473120" imgH="444240" progId="Equation.DSMT4">
              <p:embed/>
            </p:oleObj>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ln/>
        </p:spPr>
        <p:txBody>
          <a:bodyPr/>
          <a:lstStyle/>
          <a:p>
            <a:endParaRPr lang="en-US"/>
          </a:p>
        </p:txBody>
      </p:sp>
      <p:sp>
        <p:nvSpPr>
          <p:cNvPr id="493571" name="AutoShape 3"/>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93572" name="Rectangle 4"/>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4.10</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Normal Force</a:t>
            </a:r>
          </a:p>
        </p:txBody>
      </p:sp>
      <p:grpSp>
        <p:nvGrpSpPr>
          <p:cNvPr id="2" name="Group 5"/>
          <p:cNvGrpSpPr>
            <a:grpSpLocks/>
          </p:cNvGrpSpPr>
          <p:nvPr/>
        </p:nvGrpSpPr>
        <p:grpSpPr bwMode="auto">
          <a:xfrm>
            <a:off x="5475288" y="3432175"/>
            <a:ext cx="3373437" cy="3425825"/>
            <a:chOff x="1882" y="2162"/>
            <a:chExt cx="2125" cy="2158"/>
          </a:xfrm>
        </p:grpSpPr>
        <p:pic>
          <p:nvPicPr>
            <p:cNvPr id="493574" name="Picture 6" descr="FG04_29A"/>
            <p:cNvPicPr>
              <a:picLocks noChangeAspect="1" noChangeArrowheads="1"/>
            </p:cNvPicPr>
            <p:nvPr/>
          </p:nvPicPr>
          <p:blipFill>
            <a:blip r:embed="rId3" cstate="print">
              <a:lum bright="-18000" contrast="12000"/>
            </a:blip>
            <a:srcRect l="25119" r="18954" b="14839"/>
            <a:stretch>
              <a:fillRect/>
            </a:stretch>
          </p:blipFill>
          <p:spPr bwMode="auto">
            <a:xfrm>
              <a:off x="1882" y="2162"/>
              <a:ext cx="2125" cy="2158"/>
            </a:xfrm>
            <a:prstGeom prst="rect">
              <a:avLst/>
            </a:prstGeom>
            <a:noFill/>
          </p:spPr>
        </p:pic>
        <p:sp>
          <p:nvSpPr>
            <p:cNvPr id="493575" name="Rectangle 7"/>
            <p:cNvSpPr>
              <a:spLocks noChangeArrowheads="1"/>
            </p:cNvSpPr>
            <p:nvPr/>
          </p:nvSpPr>
          <p:spPr bwMode="auto">
            <a:xfrm>
              <a:off x="2985" y="2245"/>
              <a:ext cx="718" cy="231"/>
            </a:xfrm>
            <a:prstGeom prst="rect">
              <a:avLst/>
            </a:prstGeom>
            <a:solidFill>
              <a:schemeClr val="tx2"/>
            </a:solid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rgbClr val="FF0000"/>
                  </a:solidFill>
                  <a:effectLst>
                    <a:outerShdw blurRad="38100" dist="38100" dir="2700000" algn="tl">
                      <a:srgbClr val="000000"/>
                    </a:outerShdw>
                  </a:effectLst>
                  <a:latin typeface="Arial" charset="0"/>
                </a:rPr>
                <a:t>Case 1</a:t>
              </a:r>
              <a:endParaRPr lang="en-US" sz="2000">
                <a:solidFill>
                  <a:schemeClr val="tx2"/>
                </a:solidFill>
                <a:effectLst>
                  <a:outerShdw blurRad="38100" dist="38100" dir="2700000" algn="tl">
                    <a:srgbClr val="000000"/>
                  </a:outerShdw>
                </a:effectLst>
                <a:latin typeface="Arial" charset="0"/>
              </a:endParaRPr>
            </a:p>
          </p:txBody>
        </p:sp>
        <p:sp>
          <p:nvSpPr>
            <p:cNvPr id="493576" name="Rectangle 8"/>
            <p:cNvSpPr>
              <a:spLocks noChangeArrowheads="1"/>
            </p:cNvSpPr>
            <p:nvPr/>
          </p:nvSpPr>
          <p:spPr bwMode="auto">
            <a:xfrm>
              <a:off x="2315" y="3255"/>
              <a:ext cx="710" cy="231"/>
            </a:xfrm>
            <a:prstGeom prst="rect">
              <a:avLst/>
            </a:prstGeom>
            <a:solidFill>
              <a:schemeClr val="tx2"/>
            </a:solid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rgbClr val="FF0000"/>
                  </a:solidFill>
                  <a:effectLst>
                    <a:outerShdw blurRad="38100" dist="38100" dir="2700000" algn="tl">
                      <a:srgbClr val="000000"/>
                    </a:outerShdw>
                  </a:effectLst>
                  <a:latin typeface="Arial" charset="0"/>
                </a:rPr>
                <a:t>Case 2</a:t>
              </a:r>
              <a:endParaRPr lang="en-US" sz="2000">
                <a:solidFill>
                  <a:schemeClr val="tx2"/>
                </a:solidFill>
                <a:effectLst>
                  <a:outerShdw blurRad="38100" dist="38100" dir="2700000" algn="tl">
                    <a:srgbClr val="000000"/>
                  </a:outerShdw>
                </a:effectLst>
                <a:latin typeface="Arial" charset="0"/>
              </a:endParaRPr>
            </a:p>
          </p:txBody>
        </p:sp>
      </p:grpSp>
      <p:sp>
        <p:nvSpPr>
          <p:cNvPr id="493577" name="Rectangle 9"/>
          <p:cNvSpPr>
            <a:spLocks noGrp="1" noChangeArrowheads="1"/>
          </p:cNvSpPr>
          <p:nvPr>
            <p:ph type="body" idx="1"/>
          </p:nvPr>
        </p:nvSpPr>
        <p:spPr>
          <a:xfrm>
            <a:off x="0" y="796925"/>
            <a:ext cx="4295775" cy="2395538"/>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dirty="0">
                <a:effectLst>
                  <a:outerShdw blurRad="38100" dist="38100" dir="2700000" algn="tl">
                    <a:srgbClr val="000000"/>
                  </a:outerShdw>
                </a:effectLst>
              </a:rPr>
              <a:t>	Below you see two cases:  a physics student </a:t>
            </a:r>
            <a:r>
              <a:rPr lang="en-US" b="1" dirty="0">
                <a:solidFill>
                  <a:schemeClr val="accent1"/>
                </a:solidFill>
                <a:effectLst>
                  <a:outerShdw blurRad="38100" dist="38100" dir="2700000" algn="tl">
                    <a:srgbClr val="000000"/>
                  </a:outerShdw>
                </a:effectLst>
              </a:rPr>
              <a:t>pulling</a:t>
            </a:r>
            <a:r>
              <a:rPr lang="en-US" b="1" dirty="0">
                <a:effectLst>
                  <a:outerShdw blurRad="38100" dist="38100" dir="2700000" algn="tl">
                    <a:srgbClr val="000000"/>
                  </a:outerShdw>
                </a:effectLst>
              </a:rPr>
              <a:t> or </a:t>
            </a:r>
            <a:r>
              <a:rPr lang="en-US" b="1" dirty="0">
                <a:solidFill>
                  <a:schemeClr val="accent1"/>
                </a:solidFill>
                <a:effectLst>
                  <a:outerShdw blurRad="38100" dist="38100" dir="2700000" algn="tl">
                    <a:srgbClr val="000000"/>
                  </a:outerShdw>
                </a:effectLst>
              </a:rPr>
              <a:t>pushing</a:t>
            </a:r>
            <a:r>
              <a:rPr lang="en-US" b="1" dirty="0">
                <a:effectLst>
                  <a:outerShdw blurRad="38100" dist="38100" dir="2700000" algn="tl">
                    <a:srgbClr val="000000"/>
                  </a:outerShdw>
                </a:effectLst>
              </a:rPr>
              <a:t> a sled with a force </a:t>
            </a:r>
            <a:r>
              <a:rPr lang="en-US" b="1" i="1" dirty="0">
                <a:effectLst>
                  <a:outerShdw blurRad="38100" dist="38100" dir="2700000" algn="tl">
                    <a:srgbClr val="000000"/>
                  </a:outerShdw>
                </a:effectLst>
              </a:rPr>
              <a:t>F</a:t>
            </a:r>
            <a:r>
              <a:rPr lang="en-US" b="1" dirty="0">
                <a:effectLst>
                  <a:outerShdw blurRad="38100" dist="38100" dir="2700000" algn="tl">
                    <a:srgbClr val="000000"/>
                  </a:outerShdw>
                </a:effectLst>
              </a:rPr>
              <a:t> that is applied at an angle </a:t>
            </a:r>
            <a:r>
              <a:rPr lang="en-US" b="1" dirty="0">
                <a:effectLst>
                  <a:outerShdw blurRad="38100" dist="38100" dir="2700000" algn="tl">
                    <a:srgbClr val="000000"/>
                  </a:outerShdw>
                </a:effectLst>
                <a:latin typeface="Symbol" pitchFamily="48" charset="2"/>
              </a:rPr>
              <a:t>q</a:t>
            </a:r>
            <a:r>
              <a:rPr lang="en-US" b="1" dirty="0">
                <a:effectLst>
                  <a:outerShdw blurRad="38100" dist="38100" dir="2700000" algn="tl">
                    <a:srgbClr val="000000"/>
                  </a:outerShdw>
                </a:effectLst>
              </a:rPr>
              <a:t>. In which case is the normal force greater?</a:t>
            </a:r>
          </a:p>
        </p:txBody>
      </p:sp>
      <p:sp>
        <p:nvSpPr>
          <p:cNvPr id="493578" name="Rectangle 10"/>
          <p:cNvSpPr>
            <a:spLocks noChangeArrowheads="1"/>
          </p:cNvSpPr>
          <p:nvPr/>
        </p:nvSpPr>
        <p:spPr bwMode="auto">
          <a:xfrm>
            <a:off x="4722813" y="757238"/>
            <a:ext cx="4421187" cy="2530475"/>
          </a:xfrm>
          <a:prstGeom prst="rect">
            <a:avLst/>
          </a:prstGeom>
          <a:noFill/>
          <a:ln w="9525">
            <a:noFill/>
            <a:miter lim="800000"/>
            <a:headEnd/>
            <a:tailEnd/>
          </a:ln>
          <a:effectLst/>
        </p:spPr>
        <p:txBody>
          <a:bodyPr lIns="92075" tIns="46038" rIns="92075" bIns="46038">
            <a:spAutoFit/>
          </a:bodyPr>
          <a:lstStyle/>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1)  case 1</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2)  case 2</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3)  it’s the same for both</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4)  depends on the magnitude of 	the force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5)  depends on the ice surface</a:t>
            </a:r>
            <a:endParaRPr lang="en-US" sz="2000">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752600"/>
          </a:xfrm>
        </p:spPr>
        <p:txBody>
          <a:bodyPr/>
          <a:lstStyle/>
          <a:p>
            <a:r>
              <a:rPr lang="en-US" dirty="0" smtClean="0"/>
              <a:t>Powers of Ten</a:t>
            </a:r>
            <a:br>
              <a:rPr lang="en-US" dirty="0" smtClean="0"/>
            </a:br>
            <a:r>
              <a:rPr lang="en-US" sz="2400" dirty="0" smtClean="0">
                <a:hlinkClick r:id="rId3"/>
              </a:rPr>
              <a:t>the video</a:t>
            </a:r>
            <a:endParaRPr lang="en-US" dirty="0"/>
          </a:p>
        </p:txBody>
      </p:sp>
      <p:sp>
        <p:nvSpPr>
          <p:cNvPr id="3" name="Subtitle 2"/>
          <p:cNvSpPr>
            <a:spLocks noGrp="1"/>
          </p:cNvSpPr>
          <p:nvPr>
            <p:ph type="subTitle" idx="1"/>
          </p:nvPr>
        </p:nvSpPr>
        <p:spPr>
          <a:xfrm>
            <a:off x="228600" y="1905000"/>
            <a:ext cx="8610600" cy="4724400"/>
          </a:xfrm>
        </p:spPr>
        <p:txBody>
          <a:bodyPr>
            <a:normAutofit lnSpcReduction="10000"/>
          </a:bodyPr>
          <a:lstStyle/>
          <a:p>
            <a:pPr algn="l"/>
            <a:r>
              <a:rPr lang="en-US" b="1" dirty="0" smtClean="0">
                <a:solidFill>
                  <a:srgbClr val="FFFF00"/>
                </a:solidFill>
              </a:rPr>
              <a:t>Review Scientific Notation:</a:t>
            </a:r>
          </a:p>
          <a:p>
            <a:pPr algn="l"/>
            <a:r>
              <a:rPr lang="en-US" sz="2800" dirty="0" smtClean="0"/>
              <a:t>1,234,000 = 1.234 x 10</a:t>
            </a:r>
            <a:r>
              <a:rPr lang="en-US" sz="2800" baseline="30000" dirty="0" smtClean="0"/>
              <a:t>6</a:t>
            </a:r>
            <a:endParaRPr lang="en-US" sz="2800" dirty="0" smtClean="0"/>
          </a:p>
          <a:p>
            <a:pPr algn="l"/>
            <a:endParaRPr lang="en-US" sz="2800" baseline="30000" dirty="0" smtClean="0"/>
          </a:p>
          <a:p>
            <a:pPr algn="l"/>
            <a:r>
              <a:rPr lang="en-US" sz="2800" dirty="0" smtClean="0"/>
              <a:t>0.0000123 = 1.23 x 10</a:t>
            </a:r>
            <a:r>
              <a:rPr lang="en-US" sz="2800" baseline="30000" dirty="0" smtClean="0"/>
              <a:t>-5</a:t>
            </a:r>
          </a:p>
          <a:p>
            <a:pPr algn="l"/>
            <a:endParaRPr lang="en-US" dirty="0" smtClean="0"/>
          </a:p>
          <a:p>
            <a:pPr algn="l"/>
            <a:r>
              <a:rPr lang="en-US" b="1" dirty="0" smtClean="0">
                <a:solidFill>
                  <a:srgbClr val="FFFF00"/>
                </a:solidFill>
              </a:rPr>
              <a:t>Review factors of powers of 10 prefixes:</a:t>
            </a:r>
          </a:p>
          <a:p>
            <a:pPr algn="l"/>
            <a:r>
              <a:rPr lang="en-US" dirty="0" smtClean="0">
                <a:solidFill>
                  <a:srgbClr val="FF0000"/>
                </a:solidFill>
              </a:rPr>
              <a:t>Most common are: (up) </a:t>
            </a:r>
            <a:r>
              <a:rPr lang="en-US" dirty="0" smtClean="0"/>
              <a:t>kilo, mega, </a:t>
            </a:r>
            <a:r>
              <a:rPr lang="en-US" dirty="0" err="1" smtClean="0"/>
              <a:t>giga</a:t>
            </a:r>
            <a:r>
              <a:rPr lang="en-US" dirty="0" smtClean="0"/>
              <a:t>, </a:t>
            </a:r>
            <a:r>
              <a:rPr lang="en-US" dirty="0" err="1" smtClean="0"/>
              <a:t>tera</a:t>
            </a:r>
            <a:r>
              <a:rPr lang="en-US" dirty="0" smtClean="0"/>
              <a:t>, … </a:t>
            </a:r>
          </a:p>
          <a:p>
            <a:pPr algn="l"/>
            <a:r>
              <a:rPr lang="en-US" dirty="0" smtClean="0">
                <a:solidFill>
                  <a:srgbClr val="FF0000"/>
                </a:solidFill>
              </a:rPr>
              <a:t>(down) </a:t>
            </a:r>
            <a:r>
              <a:rPr lang="en-US" dirty="0" err="1" smtClean="0"/>
              <a:t>milli</a:t>
            </a:r>
            <a:r>
              <a:rPr lang="en-US" dirty="0" smtClean="0"/>
              <a:t>, micro, </a:t>
            </a:r>
            <a:r>
              <a:rPr lang="en-US" dirty="0" err="1" smtClean="0"/>
              <a:t>nano</a:t>
            </a:r>
            <a:r>
              <a:rPr lang="en-US" dirty="0" smtClean="0"/>
              <a:t>, </a:t>
            </a:r>
            <a:r>
              <a:rPr lang="en-US" dirty="0" err="1" smtClean="0"/>
              <a:t>pico</a:t>
            </a:r>
            <a:r>
              <a:rPr lang="en-US" dirty="0" smtClean="0"/>
              <a:t>, …</a:t>
            </a:r>
          </a:p>
          <a:p>
            <a:pPr algn="l"/>
            <a:r>
              <a:rPr lang="en-US" dirty="0" smtClean="0"/>
              <a:t>Each up or down from the next by a factor of 1,000</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AutoShape 2"/>
          <p:cNvSpPr>
            <a:spLocks noChangeArrowheads="1"/>
          </p:cNvSpPr>
          <p:nvPr/>
        </p:nvSpPr>
        <p:spPr bwMode="auto">
          <a:xfrm>
            <a:off x="0" y="3751263"/>
            <a:ext cx="5354638" cy="27638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495619" name="Rectangle 3"/>
          <p:cNvSpPr>
            <a:spLocks noChangeArrowheads="1"/>
          </p:cNvSpPr>
          <p:nvPr/>
        </p:nvSpPr>
        <p:spPr bwMode="auto">
          <a:xfrm>
            <a:off x="-247650" y="3827463"/>
            <a:ext cx="5576888" cy="2574925"/>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pPr>
            <a:r>
              <a:rPr lang="en-US" sz="2000" b="1">
                <a:solidFill>
                  <a:srgbClr val="000000"/>
                </a:solidFill>
                <a:latin typeface="Arial" charset="0"/>
              </a:rPr>
              <a:t>	In case 1, the force </a:t>
            </a:r>
            <a:r>
              <a:rPr lang="en-US" sz="2000" b="1" i="1">
                <a:solidFill>
                  <a:srgbClr val="000000"/>
                </a:solidFill>
                <a:latin typeface="Arial" charset="0"/>
              </a:rPr>
              <a:t>F</a:t>
            </a:r>
            <a:r>
              <a:rPr lang="en-US" sz="2000" b="1">
                <a:solidFill>
                  <a:srgbClr val="000000"/>
                </a:solidFill>
                <a:latin typeface="Arial" charset="0"/>
              </a:rPr>
              <a:t> is pushing </a:t>
            </a:r>
            <a:r>
              <a:rPr lang="en-US" sz="2000" b="1">
                <a:solidFill>
                  <a:srgbClr val="FC0128"/>
                </a:solidFill>
                <a:effectLst>
                  <a:outerShdw blurRad="38100" dist="38100" dir="2700000" algn="tl">
                    <a:srgbClr val="000000"/>
                  </a:outerShdw>
                </a:effectLst>
                <a:latin typeface="Arial" charset="0"/>
              </a:rPr>
              <a:t>down</a:t>
            </a:r>
            <a:r>
              <a:rPr lang="en-US" sz="2000" b="1">
                <a:solidFill>
                  <a:srgbClr val="000000"/>
                </a:solidFill>
                <a:latin typeface="Arial" charset="0"/>
              </a:rPr>
              <a:t> (</a:t>
            </a:r>
            <a:r>
              <a:rPr lang="en-US" sz="2000" b="1">
                <a:solidFill>
                  <a:srgbClr val="0066FF"/>
                </a:solidFill>
                <a:effectLst>
                  <a:outerShdw blurRad="38100" dist="38100" dir="2700000" algn="tl">
                    <a:srgbClr val="000000"/>
                  </a:outerShdw>
                </a:effectLst>
                <a:latin typeface="Arial" charset="0"/>
              </a:rPr>
              <a:t>in addition to </a:t>
            </a:r>
            <a:r>
              <a:rPr lang="en-US" sz="2000" b="1" i="1">
                <a:solidFill>
                  <a:srgbClr val="0066FF"/>
                </a:solidFill>
                <a:effectLst>
                  <a:outerShdw blurRad="38100" dist="38100" dir="2700000" algn="tl">
                    <a:srgbClr val="000000"/>
                  </a:outerShdw>
                </a:effectLst>
                <a:latin typeface="Arial" charset="0"/>
              </a:rPr>
              <a:t>mg</a:t>
            </a:r>
            <a:r>
              <a:rPr lang="en-US" sz="2000" b="1">
                <a:solidFill>
                  <a:srgbClr val="000000"/>
                </a:solidFill>
                <a:latin typeface="Arial" charset="0"/>
              </a:rPr>
              <a:t>), so the normal force needs to be </a:t>
            </a:r>
            <a:r>
              <a:rPr lang="en-US" sz="2000" b="1">
                <a:solidFill>
                  <a:srgbClr val="FC0128"/>
                </a:solidFill>
                <a:effectLst>
                  <a:outerShdw blurRad="38100" dist="38100" dir="2700000" algn="tl">
                    <a:srgbClr val="000000"/>
                  </a:outerShdw>
                </a:effectLst>
                <a:latin typeface="Arial" charset="0"/>
              </a:rPr>
              <a:t>larger</a:t>
            </a:r>
            <a:r>
              <a:rPr lang="en-US" sz="2000" b="1">
                <a:solidFill>
                  <a:srgbClr val="000000"/>
                </a:solidFill>
                <a:latin typeface="Arial" charset="0"/>
              </a:rPr>
              <a:t>.  In case 2, the force </a:t>
            </a:r>
            <a:r>
              <a:rPr lang="en-US" sz="2000" b="1" i="1">
                <a:solidFill>
                  <a:srgbClr val="000000"/>
                </a:solidFill>
                <a:latin typeface="Arial" charset="0"/>
              </a:rPr>
              <a:t>F</a:t>
            </a:r>
            <a:r>
              <a:rPr lang="en-US" sz="2000" b="1">
                <a:solidFill>
                  <a:srgbClr val="000000"/>
                </a:solidFill>
                <a:latin typeface="Arial" charset="0"/>
              </a:rPr>
              <a:t> is pulling </a:t>
            </a:r>
            <a:r>
              <a:rPr lang="en-US" sz="2000" b="1">
                <a:solidFill>
                  <a:srgbClr val="FC0128"/>
                </a:solidFill>
                <a:effectLst>
                  <a:outerShdw blurRad="38100" dist="38100" dir="2700000" algn="tl">
                    <a:srgbClr val="000000"/>
                  </a:outerShdw>
                </a:effectLst>
                <a:latin typeface="Arial" charset="0"/>
              </a:rPr>
              <a:t>up</a:t>
            </a:r>
            <a:r>
              <a:rPr lang="en-US" sz="2000" b="1">
                <a:solidFill>
                  <a:srgbClr val="000000"/>
                </a:solidFill>
                <a:latin typeface="Arial" charset="0"/>
              </a:rPr>
              <a:t>, against gravity, so the normal force is </a:t>
            </a:r>
            <a:r>
              <a:rPr lang="en-US" sz="2000" b="1">
                <a:solidFill>
                  <a:srgbClr val="FC0128"/>
                </a:solidFill>
                <a:effectLst>
                  <a:outerShdw blurRad="38100" dist="38100" dir="2700000" algn="tl">
                    <a:srgbClr val="000000"/>
                  </a:outerShdw>
                </a:effectLst>
                <a:latin typeface="Arial" charset="0"/>
              </a:rPr>
              <a:t>lessened</a:t>
            </a:r>
            <a:r>
              <a:rPr lang="en-US" sz="2000" b="1">
                <a:solidFill>
                  <a:srgbClr val="000000"/>
                </a:solidFill>
                <a:latin typeface="Arial" charset="0"/>
              </a:rPr>
              <a:t>.</a:t>
            </a:r>
            <a:r>
              <a:rPr lang="en-US" sz="2200" b="1">
                <a:solidFill>
                  <a:srgbClr val="000000"/>
                </a:solidFill>
                <a:latin typeface="Arial" charset="0"/>
              </a:rPr>
              <a:t> </a:t>
            </a:r>
          </a:p>
        </p:txBody>
      </p:sp>
      <p:sp>
        <p:nvSpPr>
          <p:cNvPr id="495620" name="Rectangle 4"/>
          <p:cNvSpPr>
            <a:spLocks noGrp="1" noChangeArrowheads="1"/>
          </p:cNvSpPr>
          <p:nvPr>
            <p:ph type="title"/>
          </p:nvPr>
        </p:nvSpPr>
        <p:spPr>
          <a:ln/>
        </p:spPr>
        <p:txBody>
          <a:bodyPr/>
          <a:lstStyle/>
          <a:p>
            <a:endParaRPr lang="en-US"/>
          </a:p>
        </p:txBody>
      </p:sp>
      <p:sp>
        <p:nvSpPr>
          <p:cNvPr id="495621" name="AutoShape 5"/>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95622" name="Rectangle 6"/>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4.10</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Normal Force</a:t>
            </a:r>
          </a:p>
        </p:txBody>
      </p:sp>
      <p:sp>
        <p:nvSpPr>
          <p:cNvPr id="495623" name="Oval 7"/>
          <p:cNvSpPr>
            <a:spLocks noChangeArrowheads="1"/>
          </p:cNvSpPr>
          <p:nvPr/>
        </p:nvSpPr>
        <p:spPr bwMode="auto">
          <a:xfrm>
            <a:off x="4383088" y="677863"/>
            <a:ext cx="2660650" cy="558800"/>
          </a:xfrm>
          <a:prstGeom prst="ellipse">
            <a:avLst/>
          </a:prstGeom>
          <a:noFill/>
          <a:ln w="50800">
            <a:solidFill>
              <a:schemeClr val="accent1"/>
            </a:solidFill>
            <a:round/>
            <a:headEnd/>
            <a:tailEnd/>
          </a:ln>
          <a:effectLst/>
        </p:spPr>
        <p:txBody>
          <a:bodyPr wrap="none" anchor="ctr"/>
          <a:lstStyle/>
          <a:p>
            <a:endParaRPr lang="en-US"/>
          </a:p>
        </p:txBody>
      </p:sp>
      <p:grpSp>
        <p:nvGrpSpPr>
          <p:cNvPr id="2" name="Group 8"/>
          <p:cNvGrpSpPr>
            <a:grpSpLocks/>
          </p:cNvGrpSpPr>
          <p:nvPr/>
        </p:nvGrpSpPr>
        <p:grpSpPr bwMode="auto">
          <a:xfrm>
            <a:off x="5475288" y="3432175"/>
            <a:ext cx="3373437" cy="3425825"/>
            <a:chOff x="1882" y="2162"/>
            <a:chExt cx="2125" cy="2158"/>
          </a:xfrm>
        </p:grpSpPr>
        <p:pic>
          <p:nvPicPr>
            <p:cNvPr id="495625" name="Picture 9" descr="FG04_29A"/>
            <p:cNvPicPr>
              <a:picLocks noChangeAspect="1" noChangeArrowheads="1"/>
            </p:cNvPicPr>
            <p:nvPr/>
          </p:nvPicPr>
          <p:blipFill>
            <a:blip r:embed="rId3" cstate="print">
              <a:lum bright="-18000" contrast="12000"/>
            </a:blip>
            <a:srcRect l="25119" r="18954" b="14839"/>
            <a:stretch>
              <a:fillRect/>
            </a:stretch>
          </p:blipFill>
          <p:spPr bwMode="auto">
            <a:xfrm>
              <a:off x="1882" y="2162"/>
              <a:ext cx="2125" cy="2158"/>
            </a:xfrm>
            <a:prstGeom prst="rect">
              <a:avLst/>
            </a:prstGeom>
            <a:noFill/>
          </p:spPr>
        </p:pic>
        <p:sp>
          <p:nvSpPr>
            <p:cNvPr id="495626" name="Rectangle 10"/>
            <p:cNvSpPr>
              <a:spLocks noChangeArrowheads="1"/>
            </p:cNvSpPr>
            <p:nvPr/>
          </p:nvSpPr>
          <p:spPr bwMode="auto">
            <a:xfrm>
              <a:off x="2985" y="2245"/>
              <a:ext cx="718" cy="231"/>
            </a:xfrm>
            <a:prstGeom prst="rect">
              <a:avLst/>
            </a:prstGeom>
            <a:solidFill>
              <a:schemeClr val="tx2"/>
            </a:solid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rgbClr val="FF0000"/>
                  </a:solidFill>
                  <a:effectLst>
                    <a:outerShdw blurRad="38100" dist="38100" dir="2700000" algn="tl">
                      <a:srgbClr val="000000"/>
                    </a:outerShdw>
                  </a:effectLst>
                  <a:latin typeface="Arial" charset="0"/>
                </a:rPr>
                <a:t>Case 1</a:t>
              </a:r>
              <a:endParaRPr lang="en-US" sz="2000">
                <a:solidFill>
                  <a:schemeClr val="tx2"/>
                </a:solidFill>
                <a:effectLst>
                  <a:outerShdw blurRad="38100" dist="38100" dir="2700000" algn="tl">
                    <a:srgbClr val="000000"/>
                  </a:outerShdw>
                </a:effectLst>
                <a:latin typeface="Arial" charset="0"/>
              </a:endParaRPr>
            </a:p>
          </p:txBody>
        </p:sp>
        <p:sp>
          <p:nvSpPr>
            <p:cNvPr id="495627" name="Rectangle 11"/>
            <p:cNvSpPr>
              <a:spLocks noChangeArrowheads="1"/>
            </p:cNvSpPr>
            <p:nvPr/>
          </p:nvSpPr>
          <p:spPr bwMode="auto">
            <a:xfrm>
              <a:off x="2315" y="3255"/>
              <a:ext cx="710" cy="231"/>
            </a:xfrm>
            <a:prstGeom prst="rect">
              <a:avLst/>
            </a:prstGeom>
            <a:solidFill>
              <a:schemeClr val="tx2"/>
            </a:solid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rgbClr val="FF0000"/>
                  </a:solidFill>
                  <a:effectLst>
                    <a:outerShdw blurRad="38100" dist="38100" dir="2700000" algn="tl">
                      <a:srgbClr val="000000"/>
                    </a:outerShdw>
                  </a:effectLst>
                  <a:latin typeface="Arial" charset="0"/>
                </a:rPr>
                <a:t>Case 2</a:t>
              </a:r>
              <a:endParaRPr lang="en-US" sz="2000">
                <a:solidFill>
                  <a:schemeClr val="tx2"/>
                </a:solidFill>
                <a:effectLst>
                  <a:outerShdw blurRad="38100" dist="38100" dir="2700000" algn="tl">
                    <a:srgbClr val="000000"/>
                  </a:outerShdw>
                </a:effectLst>
                <a:latin typeface="Arial" charset="0"/>
              </a:endParaRPr>
            </a:p>
          </p:txBody>
        </p:sp>
      </p:grpSp>
      <p:sp>
        <p:nvSpPr>
          <p:cNvPr id="495628" name="Rectangle 12"/>
          <p:cNvSpPr>
            <a:spLocks noGrp="1" noChangeArrowheads="1"/>
          </p:cNvSpPr>
          <p:nvPr>
            <p:ph type="body" idx="1"/>
          </p:nvPr>
        </p:nvSpPr>
        <p:spPr>
          <a:xfrm>
            <a:off x="0" y="796925"/>
            <a:ext cx="4295775" cy="2395538"/>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dirty="0">
                <a:effectLst>
                  <a:outerShdw blurRad="38100" dist="38100" dir="2700000" algn="tl">
                    <a:srgbClr val="000000"/>
                  </a:outerShdw>
                </a:effectLst>
              </a:rPr>
              <a:t>	Below you see two cases:  a physics student </a:t>
            </a:r>
            <a:r>
              <a:rPr lang="en-US" b="1" dirty="0">
                <a:solidFill>
                  <a:schemeClr val="accent1"/>
                </a:solidFill>
                <a:effectLst>
                  <a:outerShdw blurRad="38100" dist="38100" dir="2700000" algn="tl">
                    <a:srgbClr val="000000"/>
                  </a:outerShdw>
                </a:effectLst>
              </a:rPr>
              <a:t>pulling</a:t>
            </a:r>
            <a:r>
              <a:rPr lang="en-US" b="1" dirty="0">
                <a:effectLst>
                  <a:outerShdw blurRad="38100" dist="38100" dir="2700000" algn="tl">
                    <a:srgbClr val="000000"/>
                  </a:outerShdw>
                </a:effectLst>
              </a:rPr>
              <a:t> or </a:t>
            </a:r>
            <a:r>
              <a:rPr lang="en-US" b="1" dirty="0">
                <a:solidFill>
                  <a:schemeClr val="accent1"/>
                </a:solidFill>
                <a:effectLst>
                  <a:outerShdw blurRad="38100" dist="38100" dir="2700000" algn="tl">
                    <a:srgbClr val="000000"/>
                  </a:outerShdw>
                </a:effectLst>
              </a:rPr>
              <a:t>pushing</a:t>
            </a:r>
            <a:r>
              <a:rPr lang="en-US" b="1" dirty="0">
                <a:effectLst>
                  <a:outerShdw blurRad="38100" dist="38100" dir="2700000" algn="tl">
                    <a:srgbClr val="000000"/>
                  </a:outerShdw>
                </a:effectLst>
              </a:rPr>
              <a:t> a sled with a force </a:t>
            </a:r>
            <a:r>
              <a:rPr lang="en-US" b="1" i="1" dirty="0">
                <a:effectLst>
                  <a:outerShdw blurRad="38100" dist="38100" dir="2700000" algn="tl">
                    <a:srgbClr val="000000"/>
                  </a:outerShdw>
                </a:effectLst>
              </a:rPr>
              <a:t>F</a:t>
            </a:r>
            <a:r>
              <a:rPr lang="en-US" b="1" dirty="0">
                <a:effectLst>
                  <a:outerShdw blurRad="38100" dist="38100" dir="2700000" algn="tl">
                    <a:srgbClr val="000000"/>
                  </a:outerShdw>
                </a:effectLst>
              </a:rPr>
              <a:t> that is applied at an angle </a:t>
            </a:r>
            <a:r>
              <a:rPr lang="en-US" b="1" dirty="0">
                <a:effectLst>
                  <a:outerShdw blurRad="38100" dist="38100" dir="2700000" algn="tl">
                    <a:srgbClr val="000000"/>
                  </a:outerShdw>
                </a:effectLst>
                <a:latin typeface="Symbol" pitchFamily="48" charset="2"/>
              </a:rPr>
              <a:t>q</a:t>
            </a:r>
            <a:r>
              <a:rPr lang="en-US" b="1" dirty="0">
                <a:effectLst>
                  <a:outerShdw blurRad="38100" dist="38100" dir="2700000" algn="tl">
                    <a:srgbClr val="000000"/>
                  </a:outerShdw>
                </a:effectLst>
              </a:rPr>
              <a:t>. In which case is the normal force greater?</a:t>
            </a:r>
          </a:p>
        </p:txBody>
      </p:sp>
      <p:sp>
        <p:nvSpPr>
          <p:cNvPr id="495629" name="Rectangle 13"/>
          <p:cNvSpPr>
            <a:spLocks noChangeArrowheads="1"/>
          </p:cNvSpPr>
          <p:nvPr/>
        </p:nvSpPr>
        <p:spPr bwMode="auto">
          <a:xfrm>
            <a:off x="4722813" y="757238"/>
            <a:ext cx="4421187" cy="2530475"/>
          </a:xfrm>
          <a:prstGeom prst="rect">
            <a:avLst/>
          </a:prstGeom>
          <a:noFill/>
          <a:ln w="9525">
            <a:noFill/>
            <a:miter lim="800000"/>
            <a:headEnd/>
            <a:tailEnd/>
          </a:ln>
          <a:effectLst/>
        </p:spPr>
        <p:txBody>
          <a:bodyPr lIns="92075" tIns="46038" rIns="92075" bIns="46038">
            <a:spAutoFit/>
          </a:bodyPr>
          <a:lstStyle/>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1)  case 1</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2)  case 2</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3)  it’s the same for both</a:t>
            </a: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4)  depends on the magnitude of 	the force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tabLst>
                <a:tab pos="398463" algn="l"/>
              </a:tabLst>
            </a:pPr>
            <a:r>
              <a:rPr lang="en-US" sz="2000" b="1">
                <a:solidFill>
                  <a:schemeClr val="tx2"/>
                </a:solidFill>
                <a:effectLst>
                  <a:outerShdw blurRad="38100" dist="38100" dir="2700000" algn="tl">
                    <a:srgbClr val="000000"/>
                  </a:outerShdw>
                </a:effectLst>
                <a:latin typeface="Arial" charset="0"/>
              </a:rPr>
              <a:t>5)  depends on the ice surface</a:t>
            </a:r>
            <a:endParaRPr lang="en-US" sz="2000">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Rectangle 4"/>
          <p:cNvSpPr>
            <a:spLocks noGrp="1" noChangeArrowheads="1"/>
          </p:cNvSpPr>
          <p:nvPr>
            <p:ph type="title"/>
          </p:nvPr>
        </p:nvSpPr>
        <p:spPr>
          <a:ln/>
        </p:spPr>
        <p:txBody>
          <a:bodyPr/>
          <a:lstStyle/>
          <a:p>
            <a:endParaRPr lang="en-US"/>
          </a:p>
        </p:txBody>
      </p:sp>
      <p:sp>
        <p:nvSpPr>
          <p:cNvPr id="444421" name="AutoShape 5"/>
          <p:cNvSpPr>
            <a:spLocks noChangeArrowheads="1"/>
          </p:cNvSpPr>
          <p:nvPr/>
        </p:nvSpPr>
        <p:spPr bwMode="auto">
          <a:xfrm>
            <a:off x="0" y="0"/>
            <a:ext cx="9144000" cy="34480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44422" name="Rectangle 6"/>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4.15b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Contact Force II</a:t>
            </a:r>
          </a:p>
        </p:txBody>
      </p:sp>
      <p:grpSp>
        <p:nvGrpSpPr>
          <p:cNvPr id="2" name="Group 8"/>
          <p:cNvGrpSpPr>
            <a:grpSpLocks/>
          </p:cNvGrpSpPr>
          <p:nvPr/>
        </p:nvGrpSpPr>
        <p:grpSpPr bwMode="auto">
          <a:xfrm>
            <a:off x="5324475" y="4167188"/>
            <a:ext cx="3819525" cy="1827212"/>
            <a:chOff x="3354" y="2625"/>
            <a:chExt cx="2406" cy="1151"/>
          </a:xfrm>
        </p:grpSpPr>
        <p:sp>
          <p:nvSpPr>
            <p:cNvPr id="444425" name="Line 9"/>
            <p:cNvSpPr>
              <a:spLocks noChangeShapeType="1"/>
            </p:cNvSpPr>
            <p:nvPr/>
          </p:nvSpPr>
          <p:spPr bwMode="auto">
            <a:xfrm>
              <a:off x="3403" y="2625"/>
              <a:ext cx="719" cy="1151"/>
            </a:xfrm>
            <a:prstGeom prst="line">
              <a:avLst/>
            </a:prstGeom>
            <a:noFill/>
            <a:ln w="9525">
              <a:noFill/>
              <a:round/>
              <a:headEnd type="none" w="sm" len="sm"/>
              <a:tailEnd type="none" w="sm" len="sm"/>
            </a:ln>
            <a:effectLst/>
          </p:spPr>
          <p:txBody>
            <a:bodyPr wrap="none" anchor="ctr"/>
            <a:lstStyle/>
            <a:p>
              <a:endParaRPr lang="en-US"/>
            </a:p>
          </p:txBody>
        </p:sp>
        <p:sp>
          <p:nvSpPr>
            <p:cNvPr id="444426" name="Rectangle 10"/>
            <p:cNvSpPr>
              <a:spLocks noChangeArrowheads="1"/>
            </p:cNvSpPr>
            <p:nvPr/>
          </p:nvSpPr>
          <p:spPr bwMode="auto">
            <a:xfrm>
              <a:off x="4015" y="3513"/>
              <a:ext cx="1745" cy="102"/>
            </a:xfrm>
            <a:prstGeom prst="rect">
              <a:avLst/>
            </a:prstGeom>
            <a:solidFill>
              <a:srgbClr val="037C03"/>
            </a:solidFill>
            <a:ln w="9525">
              <a:noFill/>
              <a:miter lim="800000"/>
              <a:headEnd/>
              <a:tailEnd/>
            </a:ln>
            <a:effectLst/>
          </p:spPr>
          <p:txBody>
            <a:bodyPr wrap="none" anchor="ctr"/>
            <a:lstStyle/>
            <a:p>
              <a:endParaRPr lang="en-US"/>
            </a:p>
          </p:txBody>
        </p:sp>
        <p:sp>
          <p:nvSpPr>
            <p:cNvPr id="444427" name="Rectangle 11"/>
            <p:cNvSpPr>
              <a:spLocks noChangeArrowheads="1"/>
            </p:cNvSpPr>
            <p:nvPr/>
          </p:nvSpPr>
          <p:spPr bwMode="auto">
            <a:xfrm>
              <a:off x="4186" y="2763"/>
              <a:ext cx="749" cy="749"/>
            </a:xfrm>
            <a:prstGeom prst="rect">
              <a:avLst/>
            </a:prstGeom>
            <a:solidFill>
              <a:schemeClr val="accent1"/>
            </a:solidFill>
            <a:ln w="9525">
              <a:noFill/>
              <a:miter lim="800000"/>
              <a:headEnd/>
              <a:tailEnd/>
            </a:ln>
            <a:effectLst/>
          </p:spPr>
          <p:txBody>
            <a:bodyPr wrap="none" lIns="92075" tIns="46038" rIns="92075" bIns="46038" anchor="ctr"/>
            <a:lstStyle/>
            <a:p>
              <a:pPr marL="285750" indent="-285750" algn="ctr"/>
              <a:r>
                <a:rPr lang="en-US" sz="2800" b="1" i="1">
                  <a:solidFill>
                    <a:schemeClr val="bg2"/>
                  </a:solidFill>
                  <a:effectLst>
                    <a:outerShdw blurRad="38100" dist="38100" dir="2700000" algn="tl">
                      <a:srgbClr val="000000"/>
                    </a:outerShdw>
                  </a:effectLst>
                  <a:latin typeface="Arial" charset="0"/>
                </a:rPr>
                <a:t>2m</a:t>
              </a:r>
              <a:endParaRPr lang="en-US" i="1" baseline="-25000">
                <a:solidFill>
                  <a:schemeClr val="tx2"/>
                </a:solidFill>
                <a:effectLst>
                  <a:outerShdw blurRad="38100" dist="38100" dir="2700000" algn="tl">
                    <a:srgbClr val="000000"/>
                  </a:outerShdw>
                </a:effectLst>
                <a:latin typeface="Arial" charset="0"/>
              </a:endParaRPr>
            </a:p>
          </p:txBody>
        </p:sp>
        <p:sp>
          <p:nvSpPr>
            <p:cNvPr id="444428" name="Rectangle 12"/>
            <p:cNvSpPr>
              <a:spLocks noChangeArrowheads="1"/>
            </p:cNvSpPr>
            <p:nvPr/>
          </p:nvSpPr>
          <p:spPr bwMode="auto">
            <a:xfrm>
              <a:off x="4935" y="2960"/>
              <a:ext cx="741" cy="553"/>
            </a:xfrm>
            <a:prstGeom prst="rect">
              <a:avLst/>
            </a:prstGeom>
            <a:solidFill>
              <a:schemeClr val="hlink"/>
            </a:solidFill>
            <a:ln w="9525">
              <a:noFill/>
              <a:miter lim="800000"/>
              <a:headEnd/>
              <a:tailEnd/>
            </a:ln>
            <a:effectLst/>
          </p:spPr>
          <p:txBody>
            <a:bodyPr wrap="none" lIns="92075" tIns="46038" rIns="92075" bIns="46038" anchor="ctr"/>
            <a:lstStyle/>
            <a:p>
              <a:pPr marL="285750" indent="-285750" algn="ctr"/>
              <a:r>
                <a:rPr lang="en-US" sz="2800" b="1" i="1">
                  <a:solidFill>
                    <a:schemeClr val="bg2"/>
                  </a:solidFill>
                  <a:effectLst>
                    <a:outerShdw blurRad="38100" dist="38100" dir="2700000" algn="tl">
                      <a:srgbClr val="000000"/>
                    </a:outerShdw>
                  </a:effectLst>
                  <a:latin typeface="Arial" charset="0"/>
                </a:rPr>
                <a:t>m</a:t>
              </a:r>
              <a:endParaRPr lang="en-US" sz="2800" b="1" i="1" baseline="-25000">
                <a:solidFill>
                  <a:schemeClr val="tx2"/>
                </a:solidFill>
                <a:effectLst>
                  <a:outerShdw blurRad="38100" dist="38100" dir="2700000" algn="tl">
                    <a:srgbClr val="000000"/>
                  </a:outerShdw>
                </a:effectLst>
                <a:latin typeface="Arial" charset="0"/>
              </a:endParaRPr>
            </a:p>
          </p:txBody>
        </p:sp>
        <p:sp>
          <p:nvSpPr>
            <p:cNvPr id="444429" name="Line 13"/>
            <p:cNvSpPr>
              <a:spLocks noChangeShapeType="1"/>
            </p:cNvSpPr>
            <p:nvPr/>
          </p:nvSpPr>
          <p:spPr bwMode="auto">
            <a:xfrm>
              <a:off x="3354" y="3109"/>
              <a:ext cx="825"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444430" name="Rectangle 14"/>
            <p:cNvSpPr>
              <a:spLocks noChangeArrowheads="1"/>
            </p:cNvSpPr>
            <p:nvPr/>
          </p:nvSpPr>
          <p:spPr bwMode="auto">
            <a:xfrm>
              <a:off x="3645" y="2707"/>
              <a:ext cx="233" cy="288"/>
            </a:xfrm>
            <a:prstGeom prst="rect">
              <a:avLst/>
            </a:prstGeom>
            <a:noFill/>
            <a:ln w="9525">
              <a:noFill/>
              <a:miter lim="800000"/>
              <a:headEnd/>
              <a:tailEnd/>
            </a:ln>
            <a:effectLst/>
          </p:spPr>
          <p:txBody>
            <a:bodyPr wrap="none" lIns="92075" tIns="46038" rIns="92075" bIns="46038">
              <a:spAutoFit/>
            </a:bodyPr>
            <a:lstStyle/>
            <a:p>
              <a:pPr marL="285750" indent="-285750"/>
              <a:r>
                <a:rPr lang="en-US" b="1" i="1">
                  <a:solidFill>
                    <a:schemeClr val="accent2"/>
                  </a:solidFill>
                  <a:effectLst>
                    <a:outerShdw blurRad="38100" dist="38100" dir="2700000" algn="tl">
                      <a:srgbClr val="000000"/>
                    </a:outerShdw>
                  </a:effectLst>
                  <a:latin typeface="Arial" charset="0"/>
                </a:rPr>
                <a:t>F</a:t>
              </a:r>
              <a:endParaRPr lang="en-US" sz="2000" b="1" i="1">
                <a:solidFill>
                  <a:schemeClr val="accent2"/>
                </a:solidFill>
                <a:effectLst>
                  <a:outerShdw blurRad="38100" dist="38100" dir="2700000" algn="tl">
                    <a:srgbClr val="000000"/>
                  </a:outerShdw>
                </a:effectLst>
                <a:latin typeface="Arial" charset="0"/>
              </a:endParaRPr>
            </a:p>
          </p:txBody>
        </p:sp>
      </p:grpSp>
      <p:sp>
        <p:nvSpPr>
          <p:cNvPr id="444431" name="Rectangle 15"/>
          <p:cNvSpPr>
            <a:spLocks noGrp="1" noChangeArrowheads="1"/>
          </p:cNvSpPr>
          <p:nvPr>
            <p:ph type="body" idx="1"/>
          </p:nvPr>
        </p:nvSpPr>
        <p:spPr>
          <a:xfrm>
            <a:off x="258763" y="830263"/>
            <a:ext cx="4640262" cy="2333625"/>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t>	Two blocks of masses </a:t>
            </a:r>
            <a:r>
              <a:rPr lang="en-US" b="1" dirty="0">
                <a:solidFill>
                  <a:schemeClr val="tx2"/>
                </a:solidFill>
              </a:rPr>
              <a:t>2</a:t>
            </a:r>
            <a:r>
              <a:rPr lang="en-US" b="1" i="1" dirty="0">
                <a:solidFill>
                  <a:schemeClr val="tx2"/>
                </a:solidFill>
              </a:rPr>
              <a:t>m</a:t>
            </a:r>
            <a:r>
              <a:rPr lang="en-US" b="1" baseline="-25000" dirty="0"/>
              <a:t>  </a:t>
            </a:r>
            <a:r>
              <a:rPr lang="en-US" b="1" dirty="0"/>
              <a:t>and </a:t>
            </a:r>
            <a:r>
              <a:rPr lang="en-US" b="1" i="1" dirty="0">
                <a:solidFill>
                  <a:schemeClr val="tx2"/>
                </a:solidFill>
              </a:rPr>
              <a:t>m</a:t>
            </a:r>
            <a:r>
              <a:rPr lang="en-US" b="1" i="1" baseline="-25000" dirty="0">
                <a:solidFill>
                  <a:schemeClr val="tx2"/>
                </a:solidFill>
              </a:rPr>
              <a:t>  </a:t>
            </a:r>
            <a:r>
              <a:rPr lang="en-US" b="1" dirty="0"/>
              <a:t>are in contact on a horizontal </a:t>
            </a:r>
            <a:r>
              <a:rPr lang="en-US" b="1" dirty="0">
                <a:solidFill>
                  <a:srgbClr val="FFFF00"/>
                </a:solidFill>
              </a:rPr>
              <a:t>frictionless</a:t>
            </a:r>
            <a:r>
              <a:rPr lang="en-US" b="1" dirty="0"/>
              <a:t> surface.  If a force </a:t>
            </a:r>
            <a:r>
              <a:rPr lang="en-US" b="1" i="1" dirty="0">
                <a:solidFill>
                  <a:schemeClr val="accent2"/>
                </a:solidFill>
              </a:rPr>
              <a:t>F</a:t>
            </a:r>
            <a:r>
              <a:rPr lang="en-US" b="1" dirty="0"/>
              <a:t> is applied to mass </a:t>
            </a:r>
            <a:r>
              <a:rPr lang="en-US" b="1" dirty="0">
                <a:solidFill>
                  <a:schemeClr val="tx2"/>
                </a:solidFill>
              </a:rPr>
              <a:t>2</a:t>
            </a:r>
            <a:r>
              <a:rPr lang="en-US" b="1" i="1" dirty="0">
                <a:solidFill>
                  <a:schemeClr val="tx2"/>
                </a:solidFill>
              </a:rPr>
              <a:t>m</a:t>
            </a:r>
            <a:r>
              <a:rPr lang="en-US" b="1" dirty="0"/>
              <a:t>, what is the force on mass </a:t>
            </a:r>
            <a:r>
              <a:rPr lang="en-US" b="1" i="1" dirty="0">
                <a:solidFill>
                  <a:schemeClr val="tx2"/>
                </a:solidFill>
              </a:rPr>
              <a:t>m</a:t>
            </a:r>
            <a:r>
              <a:rPr lang="en-US" b="1" i="1" baseline="-25000" dirty="0">
                <a:solidFill>
                  <a:schemeClr val="tx2"/>
                </a:solidFill>
              </a:rPr>
              <a:t> </a:t>
            </a:r>
            <a:r>
              <a:rPr lang="en-US" b="1" i="1" dirty="0"/>
              <a:t>?</a:t>
            </a:r>
            <a:endParaRPr lang="en-US" sz="2200" dirty="0"/>
          </a:p>
        </p:txBody>
      </p:sp>
      <p:sp>
        <p:nvSpPr>
          <p:cNvPr id="444432" name="Rectangle 16"/>
          <p:cNvSpPr>
            <a:spLocks noChangeArrowheads="1"/>
          </p:cNvSpPr>
          <p:nvPr/>
        </p:nvSpPr>
        <p:spPr bwMode="auto">
          <a:xfrm>
            <a:off x="6197600" y="865188"/>
            <a:ext cx="2132013" cy="2225675"/>
          </a:xfrm>
          <a:prstGeom prst="rect">
            <a:avLst/>
          </a:prstGeom>
          <a:noFill/>
          <a:ln w="9525">
            <a:noFill/>
            <a:miter lim="800000"/>
            <a:headEnd/>
            <a:tailEnd/>
          </a:ln>
          <a:effectLst/>
        </p:spPr>
        <p:txBody>
          <a:bodyPr lIns="92075" tIns="46038" rIns="92075" bIns="46038">
            <a:spAutoFit/>
          </a:bodyPr>
          <a:lstStyle/>
          <a:p>
            <a:pPr marL="285750" indent="-285750">
              <a:spcBef>
                <a:spcPct val="50000"/>
              </a:spcBef>
            </a:pPr>
            <a:r>
              <a:rPr lang="en-US" sz="2000" b="1">
                <a:solidFill>
                  <a:schemeClr val="tx2"/>
                </a:solidFill>
                <a:effectLst>
                  <a:outerShdw blurRad="38100" dist="38100" dir="2700000" algn="tl">
                    <a:srgbClr val="000000"/>
                  </a:outerShdw>
                </a:effectLst>
                <a:latin typeface="Arial" charset="0"/>
              </a:rPr>
              <a:t>1)  2</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2)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3)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4)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5)    </a:t>
            </a:r>
            <a:r>
              <a:rPr lang="en-US" sz="2000" b="1" i="1">
                <a:solidFill>
                  <a:schemeClr val="tx2"/>
                </a:solidFill>
                <a:effectLst>
                  <a:outerShdw blurRad="38100" dist="38100" dir="2700000" algn="tl">
                    <a:srgbClr val="000000"/>
                  </a:outerShdw>
                </a:effectLst>
                <a:latin typeface="Arial" charset="0"/>
              </a:rPr>
              <a:t>F</a:t>
            </a:r>
            <a:endParaRPr lang="en-US" sz="2200" b="1">
              <a:solidFill>
                <a:schemeClr val="accent1"/>
              </a:solidFill>
              <a:effectLst>
                <a:outerShdw blurRad="38100" dist="38100" dir="2700000" algn="tl">
                  <a:srgbClr val="000000"/>
                </a:outerShdw>
              </a:effectLst>
              <a:latin typeface="Arial" charset="0"/>
            </a:endParaRPr>
          </a:p>
        </p:txBody>
      </p:sp>
      <p:graphicFrame>
        <p:nvGraphicFramePr>
          <p:cNvPr id="444437" name="Object 21"/>
          <p:cNvGraphicFramePr>
            <a:graphicFrameLocks noChangeAspect="1"/>
          </p:cNvGraphicFramePr>
          <p:nvPr/>
        </p:nvGraphicFramePr>
        <p:xfrm>
          <a:off x="6627813" y="1746250"/>
          <a:ext cx="166687" cy="427038"/>
        </p:xfrm>
        <a:graphic>
          <a:graphicData uri="http://schemas.openxmlformats.org/presentationml/2006/ole">
            <p:oleObj spid="_x0000_s50178" name="Equation" r:id="rId4" imgW="152280" imgH="393480" progId="Equation.DSMT4">
              <p:embed/>
            </p:oleObj>
          </a:graphicData>
        </a:graphic>
      </p:graphicFrame>
      <p:graphicFrame>
        <p:nvGraphicFramePr>
          <p:cNvPr id="444438" name="Object 22"/>
          <p:cNvGraphicFramePr>
            <a:graphicFrameLocks noChangeAspect="1"/>
          </p:cNvGraphicFramePr>
          <p:nvPr/>
        </p:nvGraphicFramePr>
        <p:xfrm>
          <a:off x="6627813" y="2709863"/>
          <a:ext cx="184150" cy="434975"/>
        </p:xfrm>
        <a:graphic>
          <a:graphicData uri="http://schemas.openxmlformats.org/presentationml/2006/ole">
            <p:oleObj spid="_x0000_s50179" name="Equation" r:id="rId5" imgW="164880" imgH="393480" progId="Equation.DSMT4">
              <p:embed/>
            </p:oleObj>
          </a:graphicData>
        </a:graphic>
      </p:graphicFrame>
      <p:graphicFrame>
        <p:nvGraphicFramePr>
          <p:cNvPr id="444439" name="Object 23"/>
          <p:cNvGraphicFramePr>
            <a:graphicFrameLocks noChangeAspect="1"/>
          </p:cNvGraphicFramePr>
          <p:nvPr/>
        </p:nvGraphicFramePr>
        <p:xfrm>
          <a:off x="6634163" y="2225675"/>
          <a:ext cx="166687" cy="425450"/>
        </p:xfrm>
        <a:graphic>
          <a:graphicData uri="http://schemas.openxmlformats.org/presentationml/2006/ole">
            <p:oleObj spid="_x0000_s50180" name="Equation" r:id="rId6" imgW="152280" imgH="393480" progId="Equation.DSMT4">
              <p:embed/>
            </p:oleObj>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AutoShape 2"/>
          <p:cNvSpPr>
            <a:spLocks noChangeArrowheads="1"/>
          </p:cNvSpPr>
          <p:nvPr/>
        </p:nvSpPr>
        <p:spPr bwMode="auto">
          <a:xfrm>
            <a:off x="0" y="3751263"/>
            <a:ext cx="5248275" cy="24257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56355" name="Rectangle 3"/>
          <p:cNvSpPr>
            <a:spLocks noChangeArrowheads="1"/>
          </p:cNvSpPr>
          <p:nvPr/>
        </p:nvSpPr>
        <p:spPr bwMode="auto">
          <a:xfrm>
            <a:off x="0" y="3819525"/>
            <a:ext cx="5224463" cy="1717675"/>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rgbClr val="000000"/>
                </a:solidFill>
                <a:latin typeface="Arial" charset="0"/>
              </a:rPr>
              <a:t>	The force </a:t>
            </a:r>
            <a:r>
              <a:rPr lang="en-US" sz="2000" b="1" i="1">
                <a:solidFill>
                  <a:srgbClr val="000000"/>
                </a:solidFill>
                <a:latin typeface="Arial" charset="0"/>
              </a:rPr>
              <a:t>F</a:t>
            </a:r>
            <a:r>
              <a:rPr lang="en-US" sz="2000" b="1">
                <a:solidFill>
                  <a:srgbClr val="000000"/>
                </a:solidFill>
                <a:latin typeface="Arial" charset="0"/>
              </a:rPr>
              <a:t> leads to a specific acceleration of the entire system.  In order for </a:t>
            </a:r>
            <a:r>
              <a:rPr lang="en-US" sz="2000" b="1">
                <a:solidFill>
                  <a:srgbClr val="FC0128"/>
                </a:solidFill>
                <a:effectLst>
                  <a:outerShdw blurRad="38100" dist="38100" dir="2700000" algn="tl">
                    <a:srgbClr val="000000"/>
                  </a:outerShdw>
                </a:effectLst>
                <a:latin typeface="Arial" charset="0"/>
              </a:rPr>
              <a:t>mass </a:t>
            </a:r>
            <a:r>
              <a:rPr lang="en-US" sz="2000" b="1" i="1">
                <a:solidFill>
                  <a:srgbClr val="FC0128"/>
                </a:solidFill>
                <a:effectLst>
                  <a:outerShdw blurRad="38100" dist="38100" dir="2700000" algn="tl">
                    <a:srgbClr val="000000"/>
                  </a:outerShdw>
                </a:effectLst>
                <a:latin typeface="Arial" charset="0"/>
              </a:rPr>
              <a:t>m</a:t>
            </a:r>
            <a:r>
              <a:rPr lang="en-US" sz="2000" b="1">
                <a:solidFill>
                  <a:srgbClr val="000000"/>
                </a:solidFill>
                <a:latin typeface="Arial" charset="0"/>
              </a:rPr>
              <a:t> </a:t>
            </a:r>
            <a:r>
              <a:rPr lang="en-US" sz="2000" b="1">
                <a:solidFill>
                  <a:srgbClr val="FC0128"/>
                </a:solidFill>
                <a:effectLst>
                  <a:outerShdw blurRad="38100" dist="38100" dir="2700000" algn="tl">
                    <a:srgbClr val="000000"/>
                  </a:outerShdw>
                </a:effectLst>
                <a:latin typeface="Arial" charset="0"/>
              </a:rPr>
              <a:t>to accelerate at the same rate, the force on it must be smaller!</a:t>
            </a:r>
            <a:r>
              <a:rPr lang="en-US" sz="2000" b="1">
                <a:solidFill>
                  <a:srgbClr val="000000"/>
                </a:solidFill>
                <a:latin typeface="Arial" charset="0"/>
              </a:rPr>
              <a:t>  How small??  Let’s see... </a:t>
            </a:r>
          </a:p>
        </p:txBody>
      </p:sp>
      <p:sp>
        <p:nvSpPr>
          <p:cNvPr id="356356" name="Rectangle 4"/>
          <p:cNvSpPr>
            <a:spLocks noGrp="1" noChangeArrowheads="1"/>
          </p:cNvSpPr>
          <p:nvPr>
            <p:ph type="title"/>
          </p:nvPr>
        </p:nvSpPr>
        <p:spPr>
          <a:ln/>
        </p:spPr>
        <p:txBody>
          <a:bodyPr/>
          <a:lstStyle/>
          <a:p>
            <a:endParaRPr lang="en-US"/>
          </a:p>
        </p:txBody>
      </p:sp>
      <p:sp>
        <p:nvSpPr>
          <p:cNvPr id="356357" name="AutoShape 5"/>
          <p:cNvSpPr>
            <a:spLocks noChangeArrowheads="1"/>
          </p:cNvSpPr>
          <p:nvPr/>
        </p:nvSpPr>
        <p:spPr bwMode="auto">
          <a:xfrm>
            <a:off x="0" y="0"/>
            <a:ext cx="9144000" cy="34480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56358" name="Rectangle 6"/>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4.15b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Contact Force II</a:t>
            </a:r>
          </a:p>
        </p:txBody>
      </p:sp>
      <p:sp>
        <p:nvSpPr>
          <p:cNvPr id="356359" name="Oval 7"/>
          <p:cNvSpPr>
            <a:spLocks noChangeArrowheads="1"/>
          </p:cNvSpPr>
          <p:nvPr/>
        </p:nvSpPr>
        <p:spPr bwMode="auto">
          <a:xfrm>
            <a:off x="5727700" y="2170113"/>
            <a:ext cx="2214563" cy="487362"/>
          </a:xfrm>
          <a:prstGeom prst="ellipse">
            <a:avLst/>
          </a:prstGeom>
          <a:noFill/>
          <a:ln w="50800">
            <a:solidFill>
              <a:schemeClr val="accent1"/>
            </a:solidFill>
            <a:round/>
            <a:headEnd/>
            <a:tailEnd/>
          </a:ln>
          <a:effectLst/>
        </p:spPr>
        <p:txBody>
          <a:bodyPr wrap="none" anchor="ctr"/>
          <a:lstStyle/>
          <a:p>
            <a:endParaRPr lang="en-US"/>
          </a:p>
        </p:txBody>
      </p:sp>
      <p:grpSp>
        <p:nvGrpSpPr>
          <p:cNvPr id="2" name="Group 8"/>
          <p:cNvGrpSpPr>
            <a:grpSpLocks/>
          </p:cNvGrpSpPr>
          <p:nvPr/>
        </p:nvGrpSpPr>
        <p:grpSpPr bwMode="auto">
          <a:xfrm>
            <a:off x="5324475" y="4167188"/>
            <a:ext cx="3819525" cy="1827212"/>
            <a:chOff x="3354" y="2625"/>
            <a:chExt cx="2406" cy="1151"/>
          </a:xfrm>
        </p:grpSpPr>
        <p:sp>
          <p:nvSpPr>
            <p:cNvPr id="356361" name="Line 9"/>
            <p:cNvSpPr>
              <a:spLocks noChangeShapeType="1"/>
            </p:cNvSpPr>
            <p:nvPr/>
          </p:nvSpPr>
          <p:spPr bwMode="auto">
            <a:xfrm>
              <a:off x="3403" y="2625"/>
              <a:ext cx="719" cy="1151"/>
            </a:xfrm>
            <a:prstGeom prst="line">
              <a:avLst/>
            </a:prstGeom>
            <a:noFill/>
            <a:ln w="9525">
              <a:noFill/>
              <a:round/>
              <a:headEnd type="none" w="sm" len="sm"/>
              <a:tailEnd type="none" w="sm" len="sm"/>
            </a:ln>
            <a:effectLst/>
          </p:spPr>
          <p:txBody>
            <a:bodyPr wrap="none" anchor="ctr"/>
            <a:lstStyle/>
            <a:p>
              <a:endParaRPr lang="en-US"/>
            </a:p>
          </p:txBody>
        </p:sp>
        <p:sp>
          <p:nvSpPr>
            <p:cNvPr id="356362" name="Rectangle 10"/>
            <p:cNvSpPr>
              <a:spLocks noChangeArrowheads="1"/>
            </p:cNvSpPr>
            <p:nvPr/>
          </p:nvSpPr>
          <p:spPr bwMode="auto">
            <a:xfrm>
              <a:off x="4015" y="3513"/>
              <a:ext cx="1745" cy="102"/>
            </a:xfrm>
            <a:prstGeom prst="rect">
              <a:avLst/>
            </a:prstGeom>
            <a:solidFill>
              <a:srgbClr val="037C03"/>
            </a:solidFill>
            <a:ln w="9525">
              <a:noFill/>
              <a:miter lim="800000"/>
              <a:headEnd/>
              <a:tailEnd/>
            </a:ln>
            <a:effectLst/>
          </p:spPr>
          <p:txBody>
            <a:bodyPr wrap="none" anchor="ctr"/>
            <a:lstStyle/>
            <a:p>
              <a:endParaRPr lang="en-US"/>
            </a:p>
          </p:txBody>
        </p:sp>
        <p:sp>
          <p:nvSpPr>
            <p:cNvPr id="356363" name="Rectangle 11"/>
            <p:cNvSpPr>
              <a:spLocks noChangeArrowheads="1"/>
            </p:cNvSpPr>
            <p:nvPr/>
          </p:nvSpPr>
          <p:spPr bwMode="auto">
            <a:xfrm>
              <a:off x="4186" y="2763"/>
              <a:ext cx="749" cy="749"/>
            </a:xfrm>
            <a:prstGeom prst="rect">
              <a:avLst/>
            </a:prstGeom>
            <a:solidFill>
              <a:schemeClr val="accent1"/>
            </a:solidFill>
            <a:ln w="9525">
              <a:noFill/>
              <a:miter lim="800000"/>
              <a:headEnd/>
              <a:tailEnd/>
            </a:ln>
            <a:effectLst/>
          </p:spPr>
          <p:txBody>
            <a:bodyPr wrap="none" lIns="92075" tIns="46038" rIns="92075" bIns="46038" anchor="ctr"/>
            <a:lstStyle/>
            <a:p>
              <a:pPr marL="285750" indent="-285750" algn="ctr"/>
              <a:r>
                <a:rPr lang="en-US" sz="2800" b="1" i="1">
                  <a:solidFill>
                    <a:schemeClr val="bg2"/>
                  </a:solidFill>
                  <a:effectLst>
                    <a:outerShdw blurRad="38100" dist="38100" dir="2700000" algn="tl">
                      <a:srgbClr val="000000"/>
                    </a:outerShdw>
                  </a:effectLst>
                  <a:latin typeface="Arial" charset="0"/>
                </a:rPr>
                <a:t>2m</a:t>
              </a:r>
              <a:endParaRPr lang="en-US" i="1" baseline="-25000">
                <a:solidFill>
                  <a:schemeClr val="tx2"/>
                </a:solidFill>
                <a:effectLst>
                  <a:outerShdw blurRad="38100" dist="38100" dir="2700000" algn="tl">
                    <a:srgbClr val="000000"/>
                  </a:outerShdw>
                </a:effectLst>
                <a:latin typeface="Arial" charset="0"/>
              </a:endParaRPr>
            </a:p>
          </p:txBody>
        </p:sp>
        <p:sp>
          <p:nvSpPr>
            <p:cNvPr id="356364" name="Rectangle 12"/>
            <p:cNvSpPr>
              <a:spLocks noChangeArrowheads="1"/>
            </p:cNvSpPr>
            <p:nvPr/>
          </p:nvSpPr>
          <p:spPr bwMode="auto">
            <a:xfrm>
              <a:off x="4935" y="2960"/>
              <a:ext cx="741" cy="553"/>
            </a:xfrm>
            <a:prstGeom prst="rect">
              <a:avLst/>
            </a:prstGeom>
            <a:solidFill>
              <a:schemeClr val="hlink"/>
            </a:solidFill>
            <a:ln w="9525">
              <a:noFill/>
              <a:miter lim="800000"/>
              <a:headEnd/>
              <a:tailEnd/>
            </a:ln>
            <a:effectLst/>
          </p:spPr>
          <p:txBody>
            <a:bodyPr wrap="none" lIns="92075" tIns="46038" rIns="92075" bIns="46038" anchor="ctr"/>
            <a:lstStyle/>
            <a:p>
              <a:pPr marL="285750" indent="-285750" algn="ctr"/>
              <a:r>
                <a:rPr lang="en-US" sz="2800" b="1" i="1">
                  <a:solidFill>
                    <a:schemeClr val="bg2"/>
                  </a:solidFill>
                  <a:effectLst>
                    <a:outerShdw blurRad="38100" dist="38100" dir="2700000" algn="tl">
                      <a:srgbClr val="000000"/>
                    </a:outerShdw>
                  </a:effectLst>
                  <a:latin typeface="Arial" charset="0"/>
                </a:rPr>
                <a:t>m</a:t>
              </a:r>
              <a:endParaRPr lang="en-US" sz="2800" b="1" i="1" baseline="-25000">
                <a:solidFill>
                  <a:schemeClr val="tx2"/>
                </a:solidFill>
                <a:effectLst>
                  <a:outerShdw blurRad="38100" dist="38100" dir="2700000" algn="tl">
                    <a:srgbClr val="000000"/>
                  </a:outerShdw>
                </a:effectLst>
                <a:latin typeface="Arial" charset="0"/>
              </a:endParaRPr>
            </a:p>
          </p:txBody>
        </p:sp>
        <p:sp>
          <p:nvSpPr>
            <p:cNvPr id="356365" name="Line 13"/>
            <p:cNvSpPr>
              <a:spLocks noChangeShapeType="1"/>
            </p:cNvSpPr>
            <p:nvPr/>
          </p:nvSpPr>
          <p:spPr bwMode="auto">
            <a:xfrm>
              <a:off x="3354" y="3109"/>
              <a:ext cx="825" cy="0"/>
            </a:xfrm>
            <a:prstGeom prst="line">
              <a:avLst/>
            </a:prstGeom>
            <a:noFill/>
            <a:ln w="38100">
              <a:solidFill>
                <a:schemeClr val="accent2"/>
              </a:solidFill>
              <a:round/>
              <a:headEnd type="none" w="sm" len="sm"/>
              <a:tailEnd type="stealth" w="med" len="lg"/>
            </a:ln>
            <a:effectLst/>
          </p:spPr>
          <p:txBody>
            <a:bodyPr wrap="none" anchor="ctr"/>
            <a:lstStyle/>
            <a:p>
              <a:endParaRPr lang="en-US"/>
            </a:p>
          </p:txBody>
        </p:sp>
        <p:sp>
          <p:nvSpPr>
            <p:cNvPr id="356366" name="Rectangle 14"/>
            <p:cNvSpPr>
              <a:spLocks noChangeArrowheads="1"/>
            </p:cNvSpPr>
            <p:nvPr/>
          </p:nvSpPr>
          <p:spPr bwMode="auto">
            <a:xfrm>
              <a:off x="3645" y="2707"/>
              <a:ext cx="233" cy="288"/>
            </a:xfrm>
            <a:prstGeom prst="rect">
              <a:avLst/>
            </a:prstGeom>
            <a:noFill/>
            <a:ln w="9525">
              <a:noFill/>
              <a:miter lim="800000"/>
              <a:headEnd/>
              <a:tailEnd/>
            </a:ln>
            <a:effectLst/>
          </p:spPr>
          <p:txBody>
            <a:bodyPr wrap="none" lIns="92075" tIns="46038" rIns="92075" bIns="46038">
              <a:spAutoFit/>
            </a:bodyPr>
            <a:lstStyle/>
            <a:p>
              <a:pPr marL="285750" indent="-285750"/>
              <a:r>
                <a:rPr lang="en-US" b="1" i="1">
                  <a:solidFill>
                    <a:schemeClr val="accent2"/>
                  </a:solidFill>
                  <a:effectLst>
                    <a:outerShdw blurRad="38100" dist="38100" dir="2700000" algn="tl">
                      <a:srgbClr val="000000"/>
                    </a:outerShdw>
                  </a:effectLst>
                  <a:latin typeface="Arial" charset="0"/>
                </a:rPr>
                <a:t>F</a:t>
              </a:r>
              <a:endParaRPr lang="en-US" sz="2000" b="1" i="1">
                <a:solidFill>
                  <a:schemeClr val="accent2"/>
                </a:solidFill>
                <a:effectLst>
                  <a:outerShdw blurRad="38100" dist="38100" dir="2700000" algn="tl">
                    <a:srgbClr val="000000"/>
                  </a:outerShdw>
                </a:effectLst>
                <a:latin typeface="Arial" charset="0"/>
              </a:endParaRPr>
            </a:p>
          </p:txBody>
        </p:sp>
      </p:grpSp>
      <p:sp>
        <p:nvSpPr>
          <p:cNvPr id="356367" name="Rectangle 15"/>
          <p:cNvSpPr>
            <a:spLocks noGrp="1" noChangeArrowheads="1"/>
          </p:cNvSpPr>
          <p:nvPr>
            <p:ph type="body" idx="1"/>
          </p:nvPr>
        </p:nvSpPr>
        <p:spPr>
          <a:xfrm>
            <a:off x="258763" y="830263"/>
            <a:ext cx="4640262" cy="2333625"/>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t>	Two blocks of masses </a:t>
            </a:r>
            <a:r>
              <a:rPr lang="en-US" b="1" dirty="0">
                <a:solidFill>
                  <a:schemeClr val="tx2"/>
                </a:solidFill>
              </a:rPr>
              <a:t>2</a:t>
            </a:r>
            <a:r>
              <a:rPr lang="en-US" b="1" i="1" dirty="0">
                <a:solidFill>
                  <a:schemeClr val="tx2"/>
                </a:solidFill>
              </a:rPr>
              <a:t>m</a:t>
            </a:r>
            <a:r>
              <a:rPr lang="en-US" b="1" baseline="-25000" dirty="0"/>
              <a:t>  </a:t>
            </a:r>
            <a:r>
              <a:rPr lang="en-US" b="1" dirty="0"/>
              <a:t>and </a:t>
            </a:r>
            <a:r>
              <a:rPr lang="en-US" b="1" i="1" dirty="0">
                <a:solidFill>
                  <a:schemeClr val="tx2"/>
                </a:solidFill>
              </a:rPr>
              <a:t>m</a:t>
            </a:r>
            <a:r>
              <a:rPr lang="en-US" b="1" i="1" baseline="-25000" dirty="0">
                <a:solidFill>
                  <a:schemeClr val="tx2"/>
                </a:solidFill>
              </a:rPr>
              <a:t>  </a:t>
            </a:r>
            <a:r>
              <a:rPr lang="en-US" b="1" dirty="0"/>
              <a:t>are in contact on a horizontal frictionless surface.  If a force </a:t>
            </a:r>
            <a:r>
              <a:rPr lang="en-US" b="1" i="1" dirty="0">
                <a:solidFill>
                  <a:schemeClr val="accent2"/>
                </a:solidFill>
              </a:rPr>
              <a:t>F</a:t>
            </a:r>
            <a:r>
              <a:rPr lang="en-US" b="1" dirty="0"/>
              <a:t> is applied to mass </a:t>
            </a:r>
            <a:r>
              <a:rPr lang="en-US" b="1" dirty="0">
                <a:solidFill>
                  <a:schemeClr val="tx2"/>
                </a:solidFill>
              </a:rPr>
              <a:t>2</a:t>
            </a:r>
            <a:r>
              <a:rPr lang="en-US" b="1" i="1" dirty="0">
                <a:solidFill>
                  <a:schemeClr val="tx2"/>
                </a:solidFill>
              </a:rPr>
              <a:t>m</a:t>
            </a:r>
            <a:r>
              <a:rPr lang="en-US" b="1" dirty="0"/>
              <a:t>, what is the force on mass </a:t>
            </a:r>
            <a:r>
              <a:rPr lang="en-US" b="1" i="1" dirty="0">
                <a:solidFill>
                  <a:schemeClr val="tx2"/>
                </a:solidFill>
              </a:rPr>
              <a:t>m</a:t>
            </a:r>
            <a:r>
              <a:rPr lang="en-US" b="1" i="1" baseline="-25000" dirty="0">
                <a:solidFill>
                  <a:schemeClr val="tx2"/>
                </a:solidFill>
              </a:rPr>
              <a:t> </a:t>
            </a:r>
            <a:r>
              <a:rPr lang="en-US" b="1" i="1" dirty="0"/>
              <a:t>?</a:t>
            </a:r>
            <a:endParaRPr lang="en-US" sz="2200" dirty="0"/>
          </a:p>
        </p:txBody>
      </p:sp>
      <p:sp>
        <p:nvSpPr>
          <p:cNvPr id="356368" name="Rectangle 16"/>
          <p:cNvSpPr>
            <a:spLocks noChangeArrowheads="1"/>
          </p:cNvSpPr>
          <p:nvPr/>
        </p:nvSpPr>
        <p:spPr bwMode="auto">
          <a:xfrm>
            <a:off x="6197600" y="865188"/>
            <a:ext cx="2132013" cy="2225675"/>
          </a:xfrm>
          <a:prstGeom prst="rect">
            <a:avLst/>
          </a:prstGeom>
          <a:noFill/>
          <a:ln w="9525">
            <a:noFill/>
            <a:miter lim="800000"/>
            <a:headEnd/>
            <a:tailEnd/>
          </a:ln>
          <a:effectLst/>
        </p:spPr>
        <p:txBody>
          <a:bodyPr lIns="92075" tIns="46038" rIns="92075" bIns="46038">
            <a:spAutoFit/>
          </a:bodyPr>
          <a:lstStyle/>
          <a:p>
            <a:pPr marL="285750" indent="-285750">
              <a:spcBef>
                <a:spcPct val="50000"/>
              </a:spcBef>
            </a:pPr>
            <a:r>
              <a:rPr lang="en-US" sz="2000" b="1">
                <a:solidFill>
                  <a:schemeClr val="tx2"/>
                </a:solidFill>
                <a:effectLst>
                  <a:outerShdw blurRad="38100" dist="38100" dir="2700000" algn="tl">
                    <a:srgbClr val="000000"/>
                  </a:outerShdw>
                </a:effectLst>
                <a:latin typeface="Arial" charset="0"/>
              </a:rPr>
              <a:t>1)  2</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2)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3)    </a:t>
            </a:r>
            <a:r>
              <a:rPr lang="en-US" sz="2000" b="1" i="1">
                <a:solidFill>
                  <a:schemeClr val="tx2"/>
                </a:solidFill>
                <a:effectLst>
                  <a:outerShdw blurRad="38100" dist="38100" dir="2700000" algn="tl">
                    <a:srgbClr val="000000"/>
                  </a:outerShdw>
                </a:effectLst>
                <a:latin typeface="Arial" charset="0"/>
              </a:rPr>
              <a:t>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4)   </a:t>
            </a:r>
            <a:r>
              <a:rPr lang="en-US" sz="2000" b="1" i="1">
                <a:solidFill>
                  <a:schemeClr val="tx2"/>
                </a:solidFill>
                <a:effectLst>
                  <a:outerShdw blurRad="38100" dist="38100" dir="2700000" algn="tl">
                    <a:srgbClr val="000000"/>
                  </a:outerShdw>
                </a:effectLst>
                <a:latin typeface="Arial" charset="0"/>
              </a:rPr>
              <a:t> F</a:t>
            </a:r>
            <a:endParaRPr lang="en-US" sz="2000" b="1">
              <a:solidFill>
                <a:schemeClr val="tx2"/>
              </a:solidFill>
              <a:effectLst>
                <a:outerShdw blurRad="38100" dist="38100" dir="2700000" algn="tl">
                  <a:srgbClr val="000000"/>
                </a:outerShdw>
              </a:effectLst>
              <a:latin typeface="Arial" charset="0"/>
            </a:endParaRPr>
          </a:p>
          <a:p>
            <a:pPr marL="285750" indent="-285750">
              <a:spcBef>
                <a:spcPct val="50000"/>
              </a:spcBef>
            </a:pPr>
            <a:r>
              <a:rPr lang="en-US" sz="2000" b="1">
                <a:solidFill>
                  <a:schemeClr val="tx2"/>
                </a:solidFill>
                <a:effectLst>
                  <a:outerShdw blurRad="38100" dist="38100" dir="2700000" algn="tl">
                    <a:srgbClr val="000000"/>
                  </a:outerShdw>
                </a:effectLst>
                <a:latin typeface="Arial" charset="0"/>
              </a:rPr>
              <a:t>5)    </a:t>
            </a:r>
            <a:r>
              <a:rPr lang="en-US" sz="2000" b="1" i="1">
                <a:solidFill>
                  <a:schemeClr val="tx2"/>
                </a:solidFill>
                <a:effectLst>
                  <a:outerShdw blurRad="38100" dist="38100" dir="2700000" algn="tl">
                    <a:srgbClr val="000000"/>
                  </a:outerShdw>
                </a:effectLst>
                <a:latin typeface="Arial" charset="0"/>
              </a:rPr>
              <a:t>F</a:t>
            </a:r>
            <a:endParaRPr lang="en-US" sz="2200" b="1">
              <a:solidFill>
                <a:schemeClr val="accent1"/>
              </a:solidFill>
              <a:effectLst>
                <a:outerShdw blurRad="38100" dist="38100" dir="2700000" algn="tl">
                  <a:srgbClr val="000000"/>
                </a:outerShdw>
              </a:effectLst>
              <a:latin typeface="Arial" charset="0"/>
            </a:endParaRPr>
          </a:p>
        </p:txBody>
      </p:sp>
      <p:sp>
        <p:nvSpPr>
          <p:cNvPr id="356369" name="Text Box 17"/>
          <p:cNvSpPr txBox="1">
            <a:spLocks noChangeArrowheads="1"/>
          </p:cNvSpPr>
          <p:nvPr/>
        </p:nvSpPr>
        <p:spPr bwMode="auto">
          <a:xfrm>
            <a:off x="185738" y="6275388"/>
            <a:ext cx="6399212" cy="4064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is the acceleration of each mass?</a:t>
            </a:r>
          </a:p>
        </p:txBody>
      </p:sp>
      <p:graphicFrame>
        <p:nvGraphicFramePr>
          <p:cNvPr id="356370" name="Object 18"/>
          <p:cNvGraphicFramePr>
            <a:graphicFrameLocks noChangeAspect="1"/>
          </p:cNvGraphicFramePr>
          <p:nvPr/>
        </p:nvGraphicFramePr>
        <p:xfrm>
          <a:off x="6637338" y="1746250"/>
          <a:ext cx="166687" cy="427038"/>
        </p:xfrm>
        <a:graphic>
          <a:graphicData uri="http://schemas.openxmlformats.org/presentationml/2006/ole">
            <p:oleObj spid="_x0000_s51202" name="Equation" r:id="rId4" imgW="152280" imgH="393480" progId="Equation.DSMT4">
              <p:embed/>
            </p:oleObj>
          </a:graphicData>
        </a:graphic>
      </p:graphicFrame>
      <p:graphicFrame>
        <p:nvGraphicFramePr>
          <p:cNvPr id="356371" name="Object 19"/>
          <p:cNvGraphicFramePr>
            <a:graphicFrameLocks noChangeAspect="1"/>
          </p:cNvGraphicFramePr>
          <p:nvPr/>
        </p:nvGraphicFramePr>
        <p:xfrm>
          <a:off x="6637338" y="2709863"/>
          <a:ext cx="184150" cy="434975"/>
        </p:xfrm>
        <a:graphic>
          <a:graphicData uri="http://schemas.openxmlformats.org/presentationml/2006/ole">
            <p:oleObj spid="_x0000_s51203" name="Equation" r:id="rId5" imgW="164880" imgH="393480" progId="Equation.DSMT4">
              <p:embed/>
            </p:oleObj>
          </a:graphicData>
        </a:graphic>
      </p:graphicFrame>
      <p:graphicFrame>
        <p:nvGraphicFramePr>
          <p:cNvPr id="356372" name="Object 20"/>
          <p:cNvGraphicFramePr>
            <a:graphicFrameLocks noChangeAspect="1"/>
          </p:cNvGraphicFramePr>
          <p:nvPr/>
        </p:nvGraphicFramePr>
        <p:xfrm>
          <a:off x="6643688" y="2225675"/>
          <a:ext cx="166687" cy="425450"/>
        </p:xfrm>
        <a:graphic>
          <a:graphicData uri="http://schemas.openxmlformats.org/presentationml/2006/ole">
            <p:oleObj spid="_x0000_s51204" name="Equation" r:id="rId6" imgW="152280" imgH="393480" progId="Equation.DSMT4">
              <p:embed/>
            </p:oleObj>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The strings shown are </a:t>
            </a:r>
          </a:p>
          <a:p>
            <a:pPr>
              <a:buNone/>
            </a:pPr>
            <a:r>
              <a:rPr lang="en-US" dirty="0" smtClean="0"/>
              <a:t>all at 120° to each other. </a:t>
            </a:r>
          </a:p>
          <a:p>
            <a:pPr>
              <a:buNone/>
            </a:pPr>
            <a:r>
              <a:rPr lang="en-US" dirty="0" smtClean="0"/>
              <a:t>For the vertical string, </a:t>
            </a:r>
          </a:p>
          <a:p>
            <a:pPr>
              <a:buNone/>
            </a:pPr>
            <a:r>
              <a:rPr lang="en-US" i="1" dirty="0" smtClean="0"/>
              <a:t>T</a:t>
            </a:r>
            <a:r>
              <a:rPr lang="en-US" dirty="0" smtClean="0"/>
              <a:t> = </a:t>
            </a:r>
            <a:r>
              <a:rPr lang="en-US" i="1" dirty="0" smtClean="0"/>
              <a:t>Mg</a:t>
            </a:r>
            <a:r>
              <a:rPr lang="en-US" dirty="0" smtClean="0"/>
              <a:t>. What is </a:t>
            </a:r>
            <a:r>
              <a:rPr lang="en-US" i="1" dirty="0" smtClean="0"/>
              <a:t>T</a:t>
            </a:r>
            <a:r>
              <a:rPr lang="en-US" dirty="0" smtClean="0"/>
              <a:t> in one </a:t>
            </a:r>
          </a:p>
          <a:p>
            <a:pPr>
              <a:buNone/>
            </a:pPr>
            <a:r>
              <a:rPr lang="en-US" dirty="0" smtClean="0"/>
              <a:t>of the sloping strings?</a:t>
            </a:r>
          </a:p>
          <a:p>
            <a:pPr marL="514350" indent="-514350">
              <a:buAutoNum type="alphaUcPeriod"/>
            </a:pPr>
            <a:r>
              <a:rPr lang="en-US" i="1" dirty="0" smtClean="0"/>
              <a:t>Mg</a:t>
            </a:r>
            <a:r>
              <a:rPr lang="en-US" dirty="0" smtClean="0"/>
              <a:t>/2</a:t>
            </a:r>
          </a:p>
          <a:p>
            <a:pPr marL="514350" indent="-514350">
              <a:buAutoNum type="alphaUcPeriod"/>
            </a:pPr>
            <a:r>
              <a:rPr lang="en-US" i="1" dirty="0" smtClean="0"/>
              <a:t>Mg</a:t>
            </a:r>
          </a:p>
          <a:p>
            <a:pPr marL="514350" indent="-514350">
              <a:buAutoNum type="alphaUcPeriod"/>
            </a:pPr>
            <a:r>
              <a:rPr lang="en-US" i="1" dirty="0" smtClean="0"/>
              <a:t>Mg</a:t>
            </a:r>
            <a:r>
              <a:rPr lang="en-US" dirty="0" smtClean="0"/>
              <a:t>/√3</a:t>
            </a:r>
          </a:p>
          <a:p>
            <a:pPr marL="514350" indent="-514350">
              <a:buAutoNum type="alphaUcPeriod"/>
            </a:pPr>
            <a:endParaRPr lang="en-US" dirty="0"/>
          </a:p>
        </p:txBody>
      </p:sp>
      <p:sp>
        <p:nvSpPr>
          <p:cNvPr id="4" name="Rectangle 3"/>
          <p:cNvSpPr/>
          <p:nvPr/>
        </p:nvSpPr>
        <p:spPr>
          <a:xfrm>
            <a:off x="5334000" y="2590800"/>
            <a:ext cx="3048000" cy="15240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6118196" y="4188156"/>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800000">
            <a:off x="6761016" y="3085814"/>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800000" flipH="1">
            <a:off x="5498600" y="3099462"/>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Flowchart: Manual Operation 9"/>
          <p:cNvSpPr/>
          <p:nvPr/>
        </p:nvSpPr>
        <p:spPr>
          <a:xfrm flipV="1">
            <a:off x="6455392" y="4967776"/>
            <a:ext cx="762000" cy="609600"/>
          </a:xfrm>
          <a:prstGeom prst="flowChartManualOpe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Answer</a:t>
            </a:r>
            <a:endParaRPr lang="en-US" dirty="0"/>
          </a:p>
        </p:txBody>
      </p:sp>
      <p:sp>
        <p:nvSpPr>
          <p:cNvPr id="3" name="Content Placeholder 2"/>
          <p:cNvSpPr>
            <a:spLocks noGrp="1"/>
          </p:cNvSpPr>
          <p:nvPr>
            <p:ph idx="1"/>
          </p:nvPr>
        </p:nvSpPr>
        <p:spPr>
          <a:xfrm>
            <a:off x="381000" y="1600200"/>
            <a:ext cx="8534400" cy="4876800"/>
          </a:xfrm>
        </p:spPr>
        <p:txBody>
          <a:bodyPr>
            <a:normAutofit/>
          </a:bodyPr>
          <a:lstStyle/>
          <a:p>
            <a:r>
              <a:rPr lang="en-US" sz="2400" dirty="0" smtClean="0"/>
              <a:t>The strings shown are all at 120° to each other. For the vertical string, </a:t>
            </a:r>
            <a:r>
              <a:rPr lang="en-US" sz="2400" i="1" dirty="0" smtClean="0"/>
              <a:t>T</a:t>
            </a:r>
            <a:r>
              <a:rPr lang="en-US" sz="2400" dirty="0" smtClean="0"/>
              <a:t> = </a:t>
            </a:r>
            <a:r>
              <a:rPr lang="en-US" sz="2400" i="1" dirty="0" smtClean="0"/>
              <a:t>Mg</a:t>
            </a:r>
            <a:r>
              <a:rPr lang="en-US" sz="2400" dirty="0" smtClean="0"/>
              <a:t>. What is </a:t>
            </a:r>
            <a:r>
              <a:rPr lang="en-US" sz="2400" i="1" dirty="0" smtClean="0"/>
              <a:t>T</a:t>
            </a:r>
            <a:r>
              <a:rPr lang="en-US" sz="2400" dirty="0" smtClean="0"/>
              <a:t> in one of the sloping strings?</a:t>
            </a:r>
          </a:p>
          <a:p>
            <a:pPr marL="514350" indent="-514350">
              <a:buAutoNum type="alphaUcPeriod"/>
            </a:pPr>
            <a:r>
              <a:rPr lang="en-US" sz="2400" i="1" dirty="0" smtClean="0"/>
              <a:t>Mg</a:t>
            </a:r>
            <a:r>
              <a:rPr lang="en-US" sz="2400" dirty="0" smtClean="0"/>
              <a:t>/2</a:t>
            </a:r>
          </a:p>
          <a:p>
            <a:pPr marL="514350" indent="-514350">
              <a:buAutoNum type="alphaUcPeriod"/>
            </a:pPr>
            <a:r>
              <a:rPr lang="en-US" sz="2400" i="1" dirty="0" smtClean="0"/>
              <a:t>Mg</a:t>
            </a:r>
          </a:p>
          <a:p>
            <a:pPr marL="514350" indent="-514350">
              <a:buAutoNum type="alphaUcPeriod"/>
            </a:pPr>
            <a:r>
              <a:rPr lang="en-US" sz="2400" i="1" dirty="0" smtClean="0"/>
              <a:t>Mg</a:t>
            </a:r>
            <a:r>
              <a:rPr lang="en-US" sz="2400" dirty="0" smtClean="0"/>
              <a:t>/√3</a:t>
            </a:r>
          </a:p>
          <a:p>
            <a:pPr marL="514350" indent="-514350">
              <a:buNone/>
            </a:pPr>
            <a:r>
              <a:rPr lang="en-US" sz="2400" dirty="0" smtClean="0">
                <a:solidFill>
                  <a:srgbClr val="FFFF00"/>
                </a:solidFill>
              </a:rPr>
              <a:t>The knot where the strings meet </a:t>
            </a:r>
          </a:p>
          <a:p>
            <a:pPr marL="514350" indent="-514350">
              <a:buNone/>
            </a:pPr>
            <a:r>
              <a:rPr lang="en-US" sz="2400" dirty="0" smtClean="0">
                <a:solidFill>
                  <a:srgbClr val="FF0000"/>
                </a:solidFill>
              </a:rPr>
              <a:t>isn’t moving</a:t>
            </a:r>
            <a:r>
              <a:rPr lang="en-US" sz="2400" dirty="0" smtClean="0">
                <a:solidFill>
                  <a:srgbClr val="FFFF00"/>
                </a:solidFill>
              </a:rPr>
              <a:t>—so the three forces</a:t>
            </a:r>
          </a:p>
          <a:p>
            <a:pPr marL="514350" indent="-514350">
              <a:buNone/>
            </a:pPr>
            <a:r>
              <a:rPr lang="en-US" sz="2400" dirty="0" smtClean="0">
                <a:solidFill>
                  <a:srgbClr val="FFFF00"/>
                </a:solidFill>
              </a:rPr>
              <a:t>acting there add to zero</a:t>
            </a:r>
            <a:r>
              <a:rPr lang="en-US" sz="2400" dirty="0" smtClean="0"/>
              <a:t>.</a:t>
            </a:r>
          </a:p>
          <a:p>
            <a:pPr marL="514350" indent="-514350">
              <a:buNone/>
            </a:pPr>
            <a:r>
              <a:rPr lang="en-US" sz="2400" dirty="0" smtClean="0"/>
              <a:t>They form an equilateral </a:t>
            </a:r>
          </a:p>
          <a:p>
            <a:pPr marL="514350" indent="-514350">
              <a:buNone/>
            </a:pPr>
            <a:r>
              <a:rPr lang="en-US" sz="2400" dirty="0" smtClean="0"/>
              <a:t>triangle,  so all forces have the</a:t>
            </a:r>
          </a:p>
          <a:p>
            <a:pPr marL="514350" indent="-514350">
              <a:buNone/>
            </a:pPr>
            <a:r>
              <a:rPr lang="en-US" sz="2400" dirty="0" smtClean="0"/>
              <a:t>same magnitude (you can also balance vertical components.)</a:t>
            </a:r>
            <a:endParaRPr lang="en-US" sz="2400" dirty="0"/>
          </a:p>
        </p:txBody>
      </p:sp>
      <p:sp>
        <p:nvSpPr>
          <p:cNvPr id="4" name="Rectangle 3"/>
          <p:cNvSpPr/>
          <p:nvPr/>
        </p:nvSpPr>
        <p:spPr>
          <a:xfrm>
            <a:off x="5334000" y="2590800"/>
            <a:ext cx="3048000" cy="15240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6118196" y="4188156"/>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800000">
            <a:off x="6761016" y="3085814"/>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800000" flipH="1">
            <a:off x="5498600" y="3099462"/>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Flowchart: Manual Operation 9"/>
          <p:cNvSpPr/>
          <p:nvPr/>
        </p:nvSpPr>
        <p:spPr>
          <a:xfrm flipV="1">
            <a:off x="6455392" y="4967776"/>
            <a:ext cx="762000" cy="609600"/>
          </a:xfrm>
          <a:prstGeom prst="flowChartManualOpe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a:off x="1670712" y="3102592"/>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0" flipH="1">
            <a:off x="3906984" y="554355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
            <a:off x="3906984" y="485775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33900" y="521970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Explanation…</a:t>
            </a:r>
            <a:endParaRPr lang="en-US" dirty="0"/>
          </a:p>
        </p:txBody>
      </p:sp>
      <p:sp>
        <p:nvSpPr>
          <p:cNvPr id="3" name="Content Placeholder 2"/>
          <p:cNvSpPr>
            <a:spLocks noGrp="1"/>
          </p:cNvSpPr>
          <p:nvPr>
            <p:ph idx="1"/>
          </p:nvPr>
        </p:nvSpPr>
        <p:spPr>
          <a:xfrm>
            <a:off x="381000" y="1600200"/>
            <a:ext cx="8534400" cy="4876800"/>
          </a:xfrm>
        </p:spPr>
        <p:txBody>
          <a:bodyPr>
            <a:normAutofit fontScale="92500" lnSpcReduction="10000"/>
          </a:bodyPr>
          <a:lstStyle/>
          <a:p>
            <a:pPr marL="514350" indent="-514350">
              <a:buNone/>
            </a:pPr>
            <a:r>
              <a:rPr lang="en-US" sz="2400" dirty="0" smtClean="0">
                <a:solidFill>
                  <a:srgbClr val="FFFF00"/>
                </a:solidFill>
              </a:rPr>
              <a:t>The knot where the strings meet </a:t>
            </a:r>
            <a:r>
              <a:rPr lang="en-US" sz="2400" dirty="0" smtClean="0">
                <a:solidFill>
                  <a:srgbClr val="FF0000"/>
                </a:solidFill>
              </a:rPr>
              <a:t>isn’t moving</a:t>
            </a:r>
            <a:r>
              <a:rPr lang="en-US" sz="2400" dirty="0" smtClean="0">
                <a:solidFill>
                  <a:srgbClr val="FFFF00"/>
                </a:solidFill>
              </a:rPr>
              <a:t>—so the three forces</a:t>
            </a:r>
          </a:p>
          <a:p>
            <a:pPr marL="514350" indent="-514350">
              <a:buNone/>
            </a:pPr>
            <a:r>
              <a:rPr lang="en-US" sz="2400" dirty="0" smtClean="0">
                <a:solidFill>
                  <a:srgbClr val="FFFF00"/>
                </a:solidFill>
              </a:rPr>
              <a:t>acting there add to zero</a:t>
            </a:r>
            <a:r>
              <a:rPr lang="en-US" sz="2400" dirty="0" smtClean="0"/>
              <a:t>.  If you add together three vectors, the sum is the vector going from the </a:t>
            </a:r>
          </a:p>
          <a:p>
            <a:pPr marL="514350" indent="-514350">
              <a:buNone/>
            </a:pPr>
            <a:r>
              <a:rPr lang="en-US" sz="2400" dirty="0" smtClean="0"/>
              <a:t>tail of the first vector to the head of the last </a:t>
            </a:r>
          </a:p>
          <a:p>
            <a:pPr marL="514350" indent="-514350">
              <a:buNone/>
            </a:pPr>
            <a:r>
              <a:rPr lang="en-US" sz="2400" dirty="0" smtClean="0"/>
              <a:t>one.  If they add to zero, the head of the last must </a:t>
            </a:r>
          </a:p>
          <a:p>
            <a:pPr marL="514350" indent="-514350">
              <a:buNone/>
            </a:pPr>
            <a:r>
              <a:rPr lang="en-US" sz="2400" dirty="0" smtClean="0"/>
              <a:t>be at the tail of the first! So they form a triangle—</a:t>
            </a:r>
          </a:p>
          <a:p>
            <a:pPr marL="514350" indent="-514350">
              <a:buNone/>
            </a:pPr>
            <a:r>
              <a:rPr lang="en-US" sz="2400" dirty="0" smtClean="0"/>
              <a:t>And the sides of this triangle must be in the direction of the original forces: drawing the angles right determines the relative lengths of the sides. </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You can also balance vertical components: the slanting strings are at 30° to the horizontal, so the sloping string tension force has a vertical component equal to Tsin30 = T/2. </a:t>
            </a:r>
            <a:endParaRPr lang="en-US" sz="2400" dirty="0"/>
          </a:p>
        </p:txBody>
      </p:sp>
      <p:sp>
        <p:nvSpPr>
          <p:cNvPr id="4" name="Rectangle 3"/>
          <p:cNvSpPr/>
          <p:nvPr/>
        </p:nvSpPr>
        <p:spPr>
          <a:xfrm>
            <a:off x="5334000" y="2590800"/>
            <a:ext cx="3048000" cy="152400"/>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6118196" y="4188156"/>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800000">
            <a:off x="6761016" y="3085814"/>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800000" flipH="1">
            <a:off x="5498600" y="3099462"/>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Flowchart: Manual Operation 9"/>
          <p:cNvSpPr/>
          <p:nvPr/>
        </p:nvSpPr>
        <p:spPr>
          <a:xfrm flipV="1">
            <a:off x="6455392" y="4967776"/>
            <a:ext cx="762000" cy="609600"/>
          </a:xfrm>
          <a:prstGeom prst="flowChartManualOpe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800000" flipH="1">
            <a:off x="3906984" y="554355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00000">
            <a:off x="3906984" y="485775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33900" y="5219700"/>
            <a:ext cx="1447800" cy="0"/>
          </a:xfrm>
          <a:prstGeom prst="line">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from Book</a:t>
            </a:r>
            <a:endParaRPr lang="en-US" dirty="0"/>
          </a:p>
        </p:txBody>
      </p:sp>
      <p:sp>
        <p:nvSpPr>
          <p:cNvPr id="3" name="Content Placeholder 2"/>
          <p:cNvSpPr>
            <a:spLocks noGrp="1"/>
          </p:cNvSpPr>
          <p:nvPr>
            <p:ph sz="half" idx="1"/>
          </p:nvPr>
        </p:nvSpPr>
        <p:spPr/>
        <p:txBody>
          <a:bodyPr/>
          <a:lstStyle/>
          <a:p>
            <a:r>
              <a:rPr lang="en-US" b="1" dirty="0" smtClean="0"/>
              <a:t>54.</a:t>
            </a:r>
            <a:r>
              <a:rPr lang="en-US" dirty="0" smtClean="0"/>
              <a:t>	Suppose the pulley in Fig. 4–46 is suspended by a cord C. Determine the tension in this cord after the masses are released and before one hits the ground. Ignore the mass of the pulley and cords.</a:t>
            </a:r>
          </a:p>
          <a:p>
            <a:endParaRPr lang="en-US" dirty="0"/>
          </a:p>
        </p:txBody>
      </p:sp>
      <p:pic>
        <p:nvPicPr>
          <p:cNvPr id="5" name="Content Placeholder 4" descr="Figure_04_46"/>
          <p:cNvPicPr>
            <a:picLocks noGrp="1"/>
          </p:cNvPicPr>
          <p:nvPr>
            <p:ph sz="half" idx="2"/>
          </p:nvPr>
        </p:nvPicPr>
        <p:blipFill>
          <a:blip r:embed="rId3" cstate="print"/>
          <a:srcRect/>
          <a:stretch>
            <a:fillRect/>
          </a:stretch>
        </p:blipFill>
        <p:spPr bwMode="auto">
          <a:xfrm>
            <a:off x="4842447" y="1600200"/>
            <a:ext cx="3650105" cy="4525963"/>
          </a:xfrm>
          <a:prstGeom prst="rect">
            <a:avLst/>
          </a:prstGeom>
          <a:no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from Book</a:t>
            </a:r>
            <a:endParaRPr lang="en-US" dirty="0"/>
          </a:p>
        </p:txBody>
      </p:sp>
      <p:sp>
        <p:nvSpPr>
          <p:cNvPr id="3" name="Content Placeholder 2"/>
          <p:cNvSpPr>
            <a:spLocks noGrp="1"/>
          </p:cNvSpPr>
          <p:nvPr>
            <p:ph sz="half" idx="1"/>
          </p:nvPr>
        </p:nvSpPr>
        <p:spPr>
          <a:xfrm>
            <a:off x="0" y="1600200"/>
            <a:ext cx="4800600" cy="5257800"/>
          </a:xfrm>
        </p:spPr>
        <p:txBody>
          <a:bodyPr>
            <a:normAutofit/>
          </a:bodyPr>
          <a:lstStyle/>
          <a:p>
            <a:r>
              <a:rPr lang="en-US" sz="2000" dirty="0" smtClean="0"/>
              <a:t>The tension in the top cord = 2T, where T is the tension in the lower cord, since the pulley isn’t accelerating up or down.</a:t>
            </a:r>
          </a:p>
          <a:p>
            <a:r>
              <a:rPr lang="en-US" sz="2000" dirty="0" smtClean="0"/>
              <a:t>If the acceleration of the mass m = 1.2 is a upwards, the acceleration of M = 3.2 is a </a:t>
            </a:r>
            <a:r>
              <a:rPr lang="en-US" sz="2000" i="1" dirty="0" smtClean="0"/>
              <a:t>downwards</a:t>
            </a:r>
            <a:r>
              <a:rPr lang="en-US" sz="2000" dirty="0" smtClean="0"/>
              <a:t>, which we’ll write as –a upwards.</a:t>
            </a:r>
          </a:p>
          <a:p>
            <a:r>
              <a:rPr lang="en-US" sz="2000" dirty="0" smtClean="0"/>
              <a:t>F = ma for the little mass is T – mg = ma,</a:t>
            </a:r>
          </a:p>
          <a:p>
            <a:r>
              <a:rPr lang="en-US" sz="2000" dirty="0" smtClean="0"/>
              <a:t>And for the big mass T – Mg = -Ma (this is the same equation I wrote in class, but I switched the sign of both sides to make it easier to use).</a:t>
            </a:r>
          </a:p>
          <a:p>
            <a:r>
              <a:rPr lang="en-US" sz="2000" dirty="0" smtClean="0"/>
              <a:t>Subtracting the two equations as written gives: (M – m)g = (M + m)a.  This gives a, then T = mg + </a:t>
            </a:r>
            <a:r>
              <a:rPr lang="en-US" sz="2000" smtClean="0"/>
              <a:t>ma gives T, etc.</a:t>
            </a:r>
            <a:endParaRPr lang="en-US" sz="2000" dirty="0" smtClean="0"/>
          </a:p>
          <a:p>
            <a:endParaRPr lang="en-US" sz="2000" dirty="0"/>
          </a:p>
        </p:txBody>
      </p:sp>
      <p:pic>
        <p:nvPicPr>
          <p:cNvPr id="5" name="Content Placeholder 4" descr="Figure_04_46"/>
          <p:cNvPicPr>
            <a:picLocks noGrp="1"/>
          </p:cNvPicPr>
          <p:nvPr>
            <p:ph sz="half" idx="2"/>
          </p:nvPr>
        </p:nvPicPr>
        <p:blipFill>
          <a:blip r:embed="rId3" cstate="print"/>
          <a:srcRect/>
          <a:stretch>
            <a:fillRect/>
          </a:stretch>
        </p:blipFill>
        <p:spPr bwMode="auto">
          <a:xfrm>
            <a:off x="4842447" y="1600200"/>
            <a:ext cx="3650105" cy="4525963"/>
          </a:xfrm>
          <a:prstGeom prst="rect">
            <a:avLst/>
          </a:prstGeom>
          <a:noFill/>
          <a:ln w="9525">
            <a:no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Friction</a:t>
            </a:r>
            <a:endParaRPr lang="en-US" dirty="0"/>
          </a:p>
        </p:txBody>
      </p:sp>
      <p:sp>
        <p:nvSpPr>
          <p:cNvPr id="3" name="Subtitle 2"/>
          <p:cNvSpPr>
            <a:spLocks noGrp="1"/>
          </p:cNvSpPr>
          <p:nvPr>
            <p:ph type="subTitle" idx="1"/>
          </p:nvPr>
        </p:nvSpPr>
        <p:spPr/>
        <p:txBody>
          <a:bodyPr/>
          <a:lstStyle/>
          <a:p>
            <a:r>
              <a:rPr lang="en-US" dirty="0" smtClean="0"/>
              <a:t>Physics 1425 Lecture 8</a:t>
            </a:r>
          </a:p>
          <a:p>
            <a:endParaRPr lang="en-US" dirty="0"/>
          </a:p>
        </p:txBody>
      </p:sp>
      <p:sp>
        <p:nvSpPr>
          <p:cNvPr id="4" name="TextBox 3"/>
          <p:cNvSpPr txBox="1"/>
          <p:nvPr/>
        </p:nvSpPr>
        <p:spPr>
          <a:xfrm>
            <a:off x="152400" y="6474023"/>
            <a:ext cx="2743200" cy="307777"/>
          </a:xfrm>
          <a:prstGeom prst="rect">
            <a:avLst/>
          </a:prstGeom>
          <a:noFill/>
        </p:spPr>
        <p:txBody>
          <a:bodyPr wrap="square" rtlCol="0">
            <a:spAutoFit/>
          </a:bodyPr>
          <a:lstStyle/>
          <a:p>
            <a:r>
              <a:rPr lang="en-US" sz="1400" dirty="0" smtClean="0">
                <a:solidFill>
                  <a:srgbClr val="FF0000"/>
                </a:solidFill>
              </a:rPr>
              <a:t>Michael Fowler,  UVa.</a:t>
            </a:r>
            <a:endParaRPr lang="en-US" sz="1400" dirty="0">
              <a:solidFill>
                <a:srgbClr val="FF0000"/>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Question</a:t>
            </a:r>
            <a:endParaRPr lang="en-US" dirty="0"/>
          </a:p>
        </p:txBody>
      </p:sp>
      <p:sp>
        <p:nvSpPr>
          <p:cNvPr id="3" name="Content Placeholder 2"/>
          <p:cNvSpPr>
            <a:spLocks noGrp="1"/>
          </p:cNvSpPr>
          <p:nvPr>
            <p:ph idx="1"/>
          </p:nvPr>
        </p:nvSpPr>
        <p:spPr/>
        <p:txBody>
          <a:bodyPr/>
          <a:lstStyle/>
          <a:p>
            <a:r>
              <a:rPr lang="en-US" dirty="0" smtClean="0"/>
              <a:t>A brass cube and a flat brass disk of the same weight are on a flat board.  The board is gradually tilted until sliding begins.  Which slides first?</a:t>
            </a:r>
          </a:p>
          <a:p>
            <a:pPr marL="514350" indent="-514350">
              <a:buAutoNum type="alphaUcPeriod"/>
            </a:pPr>
            <a:r>
              <a:rPr lang="en-US" dirty="0" smtClean="0"/>
              <a:t>The brass cube  </a:t>
            </a:r>
          </a:p>
          <a:p>
            <a:pPr marL="514350" indent="-514350">
              <a:buAutoNum type="alphaUcPeriod"/>
            </a:pPr>
            <a:r>
              <a:rPr lang="en-US" dirty="0" smtClean="0"/>
              <a:t>The flat brass disk   </a:t>
            </a:r>
          </a:p>
          <a:p>
            <a:pPr marL="514350" indent="-514350">
              <a:buAutoNum type="alphaUcPeriod"/>
            </a:pPr>
            <a:r>
              <a:rPr lang="en-US" dirty="0" smtClean="0"/>
              <a:t>Both at the same time</a:t>
            </a:r>
            <a:endParaRPr lang="en-US" dirty="0"/>
          </a:p>
        </p:txBody>
      </p:sp>
      <p:sp>
        <p:nvSpPr>
          <p:cNvPr id="4" name="Cube 3"/>
          <p:cNvSpPr/>
          <p:nvPr/>
        </p:nvSpPr>
        <p:spPr>
          <a:xfrm>
            <a:off x="4648200" y="3352800"/>
            <a:ext cx="762000" cy="914400"/>
          </a:xfrm>
          <a:prstGeom prst="cube">
            <a:avLst/>
          </a:prstGeom>
          <a:solidFill>
            <a:srgbClr val="FFC000"/>
          </a:solidFill>
          <a:ln>
            <a:noFill/>
          </a:ln>
          <a:scene3d>
            <a:camera prst="orthographicFront">
              <a:rot lat="30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5867400" y="3886200"/>
            <a:ext cx="2743200" cy="152400"/>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scene3d>
            <a:camera prst="orthographicFront">
              <a:rot lat="210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1447800"/>
          </a:xfrm>
        </p:spPr>
        <p:txBody>
          <a:bodyPr/>
          <a:lstStyle/>
          <a:p>
            <a:r>
              <a:rPr lang="en-US" dirty="0" smtClean="0">
                <a:solidFill>
                  <a:srgbClr val="FFCC99"/>
                </a:solidFill>
              </a:rPr>
              <a:t>Converting Units</a:t>
            </a:r>
            <a:endParaRPr lang="en-US" dirty="0">
              <a:solidFill>
                <a:srgbClr val="FFCC99"/>
              </a:solidFill>
            </a:endParaRPr>
          </a:p>
        </p:txBody>
      </p:sp>
      <p:sp>
        <p:nvSpPr>
          <p:cNvPr id="3" name="Subtitle 2"/>
          <p:cNvSpPr>
            <a:spLocks noGrp="1"/>
          </p:cNvSpPr>
          <p:nvPr>
            <p:ph type="subTitle" idx="1"/>
          </p:nvPr>
        </p:nvSpPr>
        <p:spPr>
          <a:xfrm>
            <a:off x="304800" y="1905000"/>
            <a:ext cx="8229600" cy="4648200"/>
          </a:xfrm>
        </p:spPr>
        <p:txBody>
          <a:bodyPr>
            <a:normAutofit lnSpcReduction="10000"/>
          </a:bodyPr>
          <a:lstStyle/>
          <a:p>
            <a:pPr algn="l"/>
            <a:r>
              <a:rPr lang="en-US" dirty="0" smtClean="0"/>
              <a:t>We’ll work in </a:t>
            </a:r>
            <a:r>
              <a:rPr lang="en-US" b="1" dirty="0" smtClean="0">
                <a:solidFill>
                  <a:srgbClr val="FFFF00"/>
                </a:solidFill>
              </a:rPr>
              <a:t>SI</a:t>
            </a:r>
            <a:r>
              <a:rPr lang="en-US" dirty="0" smtClean="0"/>
              <a:t> units:  but in the US other units are more common.</a:t>
            </a:r>
          </a:p>
          <a:p>
            <a:pPr algn="l"/>
            <a:r>
              <a:rPr lang="en-US" dirty="0" smtClean="0"/>
              <a:t>Exact conversion factors are in the book and elsewhere</a:t>
            </a:r>
          </a:p>
          <a:p>
            <a:pPr algn="l"/>
            <a:endParaRPr lang="en-US" dirty="0" smtClean="0"/>
          </a:p>
          <a:p>
            <a:pPr algn="l"/>
            <a:r>
              <a:rPr lang="en-US" dirty="0" smtClean="0">
                <a:solidFill>
                  <a:srgbClr val="FFFF00"/>
                </a:solidFill>
              </a:rPr>
              <a:t>BUT it’s useful to memorize </a:t>
            </a:r>
            <a:r>
              <a:rPr lang="en-US" i="1" dirty="0" smtClean="0">
                <a:solidFill>
                  <a:srgbClr val="FFFF00"/>
                </a:solidFill>
              </a:rPr>
              <a:t>approximate</a:t>
            </a:r>
            <a:r>
              <a:rPr lang="en-US" dirty="0" smtClean="0">
                <a:solidFill>
                  <a:srgbClr val="FFFF00"/>
                </a:solidFill>
              </a:rPr>
              <a:t> equivalents for making rough estimates!</a:t>
            </a:r>
          </a:p>
          <a:p>
            <a:pPr algn="l"/>
            <a:endParaRPr lang="en-US" dirty="0" smtClean="0">
              <a:solidFill>
                <a:srgbClr val="FFFF00"/>
              </a:solidFill>
            </a:endParaRPr>
          </a:p>
          <a:p>
            <a:pPr algn="l"/>
            <a:r>
              <a:rPr lang="en-US" dirty="0" smtClean="0">
                <a:solidFill>
                  <a:schemeClr val="tx1"/>
                </a:solidFill>
              </a:rPr>
              <a:t>Examples …. </a:t>
            </a:r>
          </a:p>
          <a:p>
            <a:pPr algn="l"/>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Frictional Force is Independent of Contact Area…</a:t>
            </a:r>
            <a:endParaRPr lang="en-US" dirty="0">
              <a:solidFill>
                <a:srgbClr val="FFFF00"/>
              </a:solidFill>
            </a:endParaRPr>
          </a:p>
        </p:txBody>
      </p:sp>
      <p:sp>
        <p:nvSpPr>
          <p:cNvPr id="3" name="Content Placeholder 2"/>
          <p:cNvSpPr>
            <a:spLocks noGrp="1"/>
          </p:cNvSpPr>
          <p:nvPr>
            <p:ph idx="1"/>
          </p:nvPr>
        </p:nvSpPr>
        <p:spPr>
          <a:xfrm>
            <a:off x="457200" y="2209800"/>
            <a:ext cx="8229600" cy="4267200"/>
          </a:xfrm>
        </p:spPr>
        <p:txBody>
          <a:bodyPr/>
          <a:lstStyle/>
          <a:p>
            <a:r>
              <a:rPr lang="en-US" dirty="0" smtClean="0"/>
              <a:t>Both will begin to slide </a:t>
            </a:r>
            <a:r>
              <a:rPr lang="en-US" dirty="0" smtClean="0">
                <a:solidFill>
                  <a:srgbClr val="FFFF00"/>
                </a:solidFill>
              </a:rPr>
              <a:t>at the same time!</a:t>
            </a:r>
          </a:p>
          <a:p>
            <a:endParaRPr lang="en-US" dirty="0" smtClean="0">
              <a:solidFill>
                <a:srgbClr val="FFFF00"/>
              </a:solidFill>
            </a:endParaRPr>
          </a:p>
          <a:p>
            <a:r>
              <a:rPr lang="en-US" dirty="0" smtClean="0"/>
              <a:t>The disk has </a:t>
            </a:r>
            <a:r>
              <a:rPr lang="en-US" dirty="0" smtClean="0">
                <a:solidFill>
                  <a:srgbClr val="FFFF00"/>
                </a:solidFill>
              </a:rPr>
              <a:t>far more surface on the board</a:t>
            </a:r>
            <a:r>
              <a:rPr lang="en-US" dirty="0" smtClean="0"/>
              <a:t>, but </a:t>
            </a:r>
            <a:r>
              <a:rPr lang="en-US" dirty="0" smtClean="0">
                <a:solidFill>
                  <a:srgbClr val="FF0000"/>
                </a:solidFill>
              </a:rPr>
              <a:t>experimentally</a:t>
            </a:r>
            <a:r>
              <a:rPr lang="en-US" dirty="0" smtClean="0"/>
              <a:t> the </a:t>
            </a:r>
            <a:r>
              <a:rPr lang="en-US" dirty="0" smtClean="0">
                <a:solidFill>
                  <a:srgbClr val="FF0000"/>
                </a:solidFill>
              </a:rPr>
              <a:t>maximum</a:t>
            </a:r>
            <a:r>
              <a:rPr lang="en-US" dirty="0" smtClean="0"/>
              <a:t> static frictional force, just before it begins to slide, depends </a:t>
            </a:r>
            <a:r>
              <a:rPr lang="en-US" dirty="0" smtClean="0">
                <a:solidFill>
                  <a:srgbClr val="FF0000"/>
                </a:solidFill>
              </a:rPr>
              <a:t>only</a:t>
            </a:r>
            <a:r>
              <a:rPr lang="en-US" dirty="0" smtClean="0"/>
              <a:t> on the </a:t>
            </a:r>
            <a:r>
              <a:rPr lang="en-US" dirty="0" smtClean="0">
                <a:solidFill>
                  <a:srgbClr val="FF0000"/>
                </a:solidFill>
              </a:rPr>
              <a:t>materials</a:t>
            </a:r>
            <a:r>
              <a:rPr lang="en-US" dirty="0" smtClean="0"/>
              <a:t> of the surfaces and the pressure between them, that is, the </a:t>
            </a:r>
            <a:r>
              <a:rPr lang="en-US" dirty="0" smtClean="0">
                <a:solidFill>
                  <a:srgbClr val="FF0000"/>
                </a:solidFill>
              </a:rPr>
              <a:t>normal force</a:t>
            </a:r>
            <a:r>
              <a:rPr lang="en-US" dirty="0" smtClean="0"/>
              <a:t>.</a:t>
            </a:r>
          </a:p>
          <a:p>
            <a:pPr>
              <a:buNone/>
            </a:pPr>
            <a:endParaRPr lang="en-US" dirty="0"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Free Body Diagram for Block on Slope</a:t>
            </a:r>
            <a:endParaRPr lang="en-US" dirty="0">
              <a:solidFill>
                <a:srgbClr val="FFFF00"/>
              </a:solidFill>
            </a:endParaRPr>
          </a:p>
        </p:txBody>
      </p:sp>
      <p:sp>
        <p:nvSpPr>
          <p:cNvPr id="3" name="Content Placeholder 2"/>
          <p:cNvSpPr>
            <a:spLocks noGrp="1"/>
          </p:cNvSpPr>
          <p:nvPr>
            <p:ph idx="1"/>
          </p:nvPr>
        </p:nvSpPr>
        <p:spPr>
          <a:xfrm>
            <a:off x="457200" y="1524000"/>
            <a:ext cx="8229600" cy="4876800"/>
          </a:xfrm>
        </p:spPr>
        <p:txBody>
          <a:bodyPr/>
          <a:lstStyle/>
          <a:p>
            <a:r>
              <a:rPr lang="en-US" dirty="0" smtClean="0">
                <a:solidFill>
                  <a:srgbClr val="FFFF00"/>
                </a:solidFill>
              </a:rPr>
              <a:t>At maximum pre-slide angle    :</a:t>
            </a:r>
            <a:endParaRPr lang="en-US" dirty="0">
              <a:solidFill>
                <a:srgbClr val="FFFF00"/>
              </a:solidFill>
            </a:endParaRPr>
          </a:p>
          <a:p>
            <a:pPr>
              <a:buNone/>
            </a:pPr>
            <a:r>
              <a:rPr lang="en-US" dirty="0" smtClean="0"/>
              <a:t>Note frictional force </a:t>
            </a:r>
          </a:p>
          <a:p>
            <a:pPr>
              <a:buNone/>
            </a:pPr>
            <a:r>
              <a:rPr lang="en-US" dirty="0" smtClean="0"/>
              <a:t>is </a:t>
            </a:r>
            <a:r>
              <a:rPr lang="en-US" dirty="0" smtClean="0">
                <a:solidFill>
                  <a:srgbClr val="FFFF00"/>
                </a:solidFill>
              </a:rPr>
              <a:t>parallel to surface</a:t>
            </a:r>
            <a:r>
              <a:rPr lang="en-US" dirty="0" smtClean="0"/>
              <a:t>.  </a:t>
            </a:r>
          </a:p>
          <a:p>
            <a:pPr>
              <a:buNone/>
            </a:pPr>
            <a:r>
              <a:rPr lang="en-US" dirty="0" smtClean="0"/>
              <a:t>Forces on block must </a:t>
            </a:r>
          </a:p>
          <a:p>
            <a:pPr>
              <a:buNone/>
            </a:pPr>
            <a:r>
              <a:rPr lang="en-US" dirty="0"/>
              <a:t>a</a:t>
            </a:r>
            <a:r>
              <a:rPr lang="en-US" dirty="0" smtClean="0"/>
              <a:t>dd to zero </a:t>
            </a:r>
            <a:r>
              <a:rPr lang="en-US" dirty="0" smtClean="0">
                <a:solidFill>
                  <a:srgbClr val="FFFF00"/>
                </a:solidFill>
              </a:rPr>
              <a:t>as vectors </a:t>
            </a:r>
          </a:p>
          <a:p>
            <a:pPr>
              <a:buNone/>
            </a:pPr>
            <a:r>
              <a:rPr lang="en-US" dirty="0" smtClean="0"/>
              <a:t>since it is at rest.</a:t>
            </a:r>
          </a:p>
          <a:p>
            <a:pPr>
              <a:buNone/>
            </a:pPr>
            <a:endParaRPr lang="en-US" dirty="0"/>
          </a:p>
          <a:p>
            <a:pPr>
              <a:buNone/>
            </a:pPr>
            <a:r>
              <a:rPr lang="en-US" dirty="0" smtClean="0">
                <a:solidFill>
                  <a:srgbClr val="FFFF00"/>
                </a:solidFill>
              </a:rPr>
              <a:t>Notice:  </a:t>
            </a:r>
          </a:p>
          <a:p>
            <a:pPr>
              <a:buNone/>
            </a:pPr>
            <a:endParaRPr lang="en-US" dirty="0"/>
          </a:p>
          <a:p>
            <a:pPr>
              <a:buNone/>
            </a:pPr>
            <a:endParaRPr lang="en-US" dirty="0"/>
          </a:p>
        </p:txBody>
      </p:sp>
      <p:sp>
        <p:nvSpPr>
          <p:cNvPr id="5" name="Rectangle 4"/>
          <p:cNvSpPr/>
          <p:nvPr/>
        </p:nvSpPr>
        <p:spPr>
          <a:xfrm rot="1160968">
            <a:off x="5591115" y="3471164"/>
            <a:ext cx="762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4648200" y="3810000"/>
            <a:ext cx="26670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0680000">
            <a:off x="5063308" y="3933379"/>
            <a:ext cx="798990" cy="3063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152941" y="2695660"/>
            <a:ext cx="2221753" cy="820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789553" y="5040247"/>
            <a:ext cx="2470837" cy="103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6131256" y="4370696"/>
          <a:ext cx="254000" cy="342900"/>
        </p:xfrm>
        <a:graphic>
          <a:graphicData uri="http://schemas.openxmlformats.org/presentationml/2006/ole">
            <p:oleObj spid="_x0000_s52226" name="Equation" r:id="rId4" imgW="253800" imgH="342720" progId="Equation.DSMT4">
              <p:embed/>
            </p:oleObj>
          </a:graphicData>
        </a:graphic>
      </p:graphicFrame>
      <p:grpSp>
        <p:nvGrpSpPr>
          <p:cNvPr id="4" name="Group 28"/>
          <p:cNvGrpSpPr/>
          <p:nvPr/>
        </p:nvGrpSpPr>
        <p:grpSpPr>
          <a:xfrm>
            <a:off x="7600664" y="1975512"/>
            <a:ext cx="838200" cy="2514598"/>
            <a:chOff x="7696200" y="2057400"/>
            <a:chExt cx="838200" cy="2514598"/>
          </a:xfrm>
        </p:grpSpPr>
        <p:cxnSp>
          <p:nvCxnSpPr>
            <p:cNvPr id="8" name="Straight Arrow Connector 7"/>
            <p:cNvCxnSpPr/>
            <p:nvPr/>
          </p:nvCxnSpPr>
          <p:spPr>
            <a:xfrm rot="10680000">
              <a:off x="7696200" y="4259081"/>
              <a:ext cx="798990" cy="3063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293809" y="3331408"/>
              <a:ext cx="2470837" cy="103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7013458" y="2758212"/>
              <a:ext cx="2221753" cy="820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nvGraphicFramePr>
          <p:xfrm>
            <a:off x="8257648" y="2665872"/>
            <a:ext cx="254000" cy="342900"/>
          </p:xfrm>
          <a:graphic>
            <a:graphicData uri="http://schemas.openxmlformats.org/presentationml/2006/ole">
              <p:oleObj spid="_x0000_s52227" name="Equation" r:id="rId5" imgW="253800" imgH="342720" progId="Equation.DSMT4">
                <p:embed/>
              </p:oleObj>
            </a:graphicData>
          </a:graphic>
        </p:graphicFrame>
      </p:grpSp>
      <p:graphicFrame>
        <p:nvGraphicFramePr>
          <p:cNvPr id="26" name="Object 25"/>
          <p:cNvGraphicFramePr>
            <a:graphicFrameLocks noChangeAspect="1"/>
          </p:cNvGraphicFramePr>
          <p:nvPr/>
        </p:nvGraphicFramePr>
        <p:xfrm>
          <a:off x="5548952" y="1629768"/>
          <a:ext cx="254000" cy="342900"/>
        </p:xfrm>
        <a:graphic>
          <a:graphicData uri="http://schemas.openxmlformats.org/presentationml/2006/ole">
            <p:oleObj spid="_x0000_s52228" name="Equation" r:id="rId6" imgW="253800" imgH="342720" progId="Equation.DSMT4">
              <p:embed/>
            </p:oleObj>
          </a:graphicData>
        </a:graphic>
      </p:graphicFrame>
      <p:graphicFrame>
        <p:nvGraphicFramePr>
          <p:cNvPr id="27" name="Object 26"/>
          <p:cNvGraphicFramePr>
            <a:graphicFrameLocks noChangeAspect="1"/>
          </p:cNvGraphicFramePr>
          <p:nvPr/>
        </p:nvGraphicFramePr>
        <p:xfrm>
          <a:off x="6092208" y="5478440"/>
          <a:ext cx="558800" cy="330200"/>
        </p:xfrm>
        <a:graphic>
          <a:graphicData uri="http://schemas.openxmlformats.org/presentationml/2006/ole">
            <p:oleObj spid="_x0000_s52229" name="Equation" r:id="rId7" imgW="558720" imgH="330120" progId="Equation.DSMT4">
              <p:embed/>
            </p:oleObj>
          </a:graphicData>
        </a:graphic>
      </p:graphicFrame>
      <p:graphicFrame>
        <p:nvGraphicFramePr>
          <p:cNvPr id="28" name="Object 27"/>
          <p:cNvGraphicFramePr>
            <a:graphicFrameLocks noChangeAspect="1"/>
          </p:cNvGraphicFramePr>
          <p:nvPr/>
        </p:nvGraphicFramePr>
        <p:xfrm>
          <a:off x="6421460" y="2762536"/>
          <a:ext cx="368300" cy="342900"/>
        </p:xfrm>
        <a:graphic>
          <a:graphicData uri="http://schemas.openxmlformats.org/presentationml/2006/ole">
            <p:oleObj spid="_x0000_s52230" name="Equation" r:id="rId8" imgW="368280" imgH="342720" progId="Equation.DSMT4">
              <p:embed/>
            </p:oleObj>
          </a:graphicData>
        </a:graphic>
      </p:graphicFrame>
      <p:graphicFrame>
        <p:nvGraphicFramePr>
          <p:cNvPr id="30" name="Object 29"/>
          <p:cNvGraphicFramePr>
            <a:graphicFrameLocks noChangeAspect="1"/>
          </p:cNvGraphicFramePr>
          <p:nvPr/>
        </p:nvGraphicFramePr>
        <p:xfrm>
          <a:off x="8489664" y="3200400"/>
          <a:ext cx="558800" cy="330200"/>
        </p:xfrm>
        <a:graphic>
          <a:graphicData uri="http://schemas.openxmlformats.org/presentationml/2006/ole">
            <p:oleObj spid="_x0000_s52231" name="Equation" r:id="rId9" imgW="558720" imgH="330120" progId="Equation.DSMT4">
              <p:embed/>
            </p:oleObj>
          </a:graphicData>
        </a:graphic>
      </p:graphicFrame>
      <p:graphicFrame>
        <p:nvGraphicFramePr>
          <p:cNvPr id="31" name="Object 30"/>
          <p:cNvGraphicFramePr>
            <a:graphicFrameLocks noChangeAspect="1"/>
          </p:cNvGraphicFramePr>
          <p:nvPr/>
        </p:nvGraphicFramePr>
        <p:xfrm>
          <a:off x="7620000" y="3048000"/>
          <a:ext cx="368300" cy="342900"/>
        </p:xfrm>
        <a:graphic>
          <a:graphicData uri="http://schemas.openxmlformats.org/presentationml/2006/ole">
            <p:oleObj spid="_x0000_s52232" name="Equation" r:id="rId10" imgW="368280" imgH="342720" progId="Equation.DSMT4">
              <p:embed/>
            </p:oleObj>
          </a:graphicData>
        </a:graphic>
      </p:graphicFrame>
      <p:graphicFrame>
        <p:nvGraphicFramePr>
          <p:cNvPr id="32" name="Object 31"/>
          <p:cNvGraphicFramePr>
            <a:graphicFrameLocks noChangeAspect="1"/>
          </p:cNvGraphicFramePr>
          <p:nvPr/>
        </p:nvGraphicFramePr>
        <p:xfrm>
          <a:off x="5257800" y="4089400"/>
          <a:ext cx="431800" cy="482600"/>
        </p:xfrm>
        <a:graphic>
          <a:graphicData uri="http://schemas.openxmlformats.org/presentationml/2006/ole">
            <p:oleObj spid="_x0000_s52233" name="Equation" r:id="rId11" imgW="431640" imgH="482400" progId="Equation.DSMT4">
              <p:embed/>
            </p:oleObj>
          </a:graphicData>
        </a:graphic>
      </p:graphicFrame>
      <p:graphicFrame>
        <p:nvGraphicFramePr>
          <p:cNvPr id="33" name="Object 32"/>
          <p:cNvGraphicFramePr>
            <a:graphicFrameLocks noChangeAspect="1"/>
          </p:cNvGraphicFramePr>
          <p:nvPr/>
        </p:nvGraphicFramePr>
        <p:xfrm>
          <a:off x="7762875" y="4300538"/>
          <a:ext cx="431800" cy="482600"/>
        </p:xfrm>
        <a:graphic>
          <a:graphicData uri="http://schemas.openxmlformats.org/presentationml/2006/ole">
            <p:oleObj spid="_x0000_s52234" name="Equation" r:id="rId12" imgW="431640" imgH="482400" progId="Equation.DSMT4">
              <p:embed/>
            </p:oleObj>
          </a:graphicData>
        </a:graphic>
      </p:graphicFrame>
      <p:graphicFrame>
        <p:nvGraphicFramePr>
          <p:cNvPr id="34" name="Object 33"/>
          <p:cNvGraphicFramePr>
            <a:graphicFrameLocks noChangeAspect="1"/>
          </p:cNvGraphicFramePr>
          <p:nvPr/>
        </p:nvGraphicFramePr>
        <p:xfrm>
          <a:off x="1931988" y="5680075"/>
          <a:ext cx="2032000" cy="482600"/>
        </p:xfrm>
        <a:graphic>
          <a:graphicData uri="http://schemas.openxmlformats.org/presentationml/2006/ole">
            <p:oleObj spid="_x0000_s52235" name="Equation" r:id="rId13" imgW="2031840" imgH="482400" progId="Equation.DSMT4">
              <p:embed/>
            </p:oleObj>
          </a:graphicData>
        </a:graphic>
      </p:graphicFrame>
      <p:sp>
        <p:nvSpPr>
          <p:cNvPr id="35" name="Rectangle 34"/>
          <p:cNvSpPr/>
          <p:nvPr/>
        </p:nvSpPr>
        <p:spPr>
          <a:xfrm>
            <a:off x="361664" y="5633112"/>
            <a:ext cx="38100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Coefficient of Static Friction</a:t>
            </a:r>
            <a:endParaRPr lang="en-US" dirty="0">
              <a:solidFill>
                <a:srgbClr val="FFFF00"/>
              </a:solidFill>
            </a:endParaRPr>
          </a:p>
        </p:txBody>
      </p:sp>
      <p:sp>
        <p:nvSpPr>
          <p:cNvPr id="3" name="Content Placeholder 2"/>
          <p:cNvSpPr>
            <a:spLocks noGrp="1"/>
          </p:cNvSpPr>
          <p:nvPr>
            <p:ph idx="1"/>
          </p:nvPr>
        </p:nvSpPr>
        <p:spPr>
          <a:xfrm>
            <a:off x="609600" y="1828800"/>
            <a:ext cx="8229600" cy="4648200"/>
          </a:xfrm>
        </p:spPr>
        <p:txBody>
          <a:bodyPr>
            <a:normAutofit/>
          </a:bodyPr>
          <a:lstStyle/>
          <a:p>
            <a:pPr>
              <a:buNone/>
            </a:pPr>
            <a:r>
              <a:rPr lang="en-US" dirty="0" smtClean="0"/>
              <a:t>The magnitude of the </a:t>
            </a:r>
            <a:r>
              <a:rPr lang="en-US" dirty="0" smtClean="0">
                <a:solidFill>
                  <a:srgbClr val="FFFF00"/>
                </a:solidFill>
              </a:rPr>
              <a:t>maximum</a:t>
            </a:r>
            <a:r>
              <a:rPr lang="en-US" dirty="0" smtClean="0"/>
              <a:t> static frictional force (just before sliding) is found to be </a:t>
            </a:r>
            <a:r>
              <a:rPr lang="en-US" dirty="0" smtClean="0">
                <a:solidFill>
                  <a:srgbClr val="FFFF00"/>
                </a:solidFill>
              </a:rPr>
              <a:t>directly proportional to the normal force</a:t>
            </a:r>
            <a:r>
              <a:rPr lang="en-US" dirty="0" smtClean="0"/>
              <a:t>:</a:t>
            </a:r>
          </a:p>
          <a:p>
            <a:pPr>
              <a:buNone/>
            </a:pPr>
            <a:endParaRPr lang="en-US" dirty="0"/>
          </a:p>
          <a:p>
            <a:pPr>
              <a:buNone/>
            </a:pPr>
            <a:endParaRPr lang="en-US" dirty="0" smtClean="0"/>
          </a:p>
          <a:p>
            <a:r>
              <a:rPr lang="en-US" dirty="0" smtClean="0"/>
              <a:t>      is called the </a:t>
            </a:r>
            <a:r>
              <a:rPr lang="en-US" dirty="0" smtClean="0">
                <a:solidFill>
                  <a:srgbClr val="FFFF00"/>
                </a:solidFill>
              </a:rPr>
              <a:t>coefficient of static friction</a:t>
            </a:r>
            <a:r>
              <a:rPr lang="en-US" dirty="0" smtClean="0"/>
              <a:t>. </a:t>
            </a:r>
          </a:p>
          <a:p>
            <a:r>
              <a:rPr lang="en-US" dirty="0" smtClean="0"/>
              <a:t>If      is the tilt angle where sliding begins,</a:t>
            </a:r>
          </a:p>
          <a:p>
            <a:endParaRPr lang="en-US" dirty="0" smtClean="0"/>
          </a:p>
        </p:txBody>
      </p:sp>
      <p:graphicFrame>
        <p:nvGraphicFramePr>
          <p:cNvPr id="4" name="Object 3"/>
          <p:cNvGraphicFramePr>
            <a:graphicFrameLocks noChangeAspect="1"/>
          </p:cNvGraphicFramePr>
          <p:nvPr/>
        </p:nvGraphicFramePr>
        <p:xfrm>
          <a:off x="3213100" y="3613150"/>
          <a:ext cx="2374900" cy="571500"/>
        </p:xfrm>
        <a:graphic>
          <a:graphicData uri="http://schemas.openxmlformats.org/presentationml/2006/ole">
            <p:oleObj spid="_x0000_s53250" name="Equation" r:id="rId4" imgW="2374560" imgH="571320" progId="Equation.DSMT4">
              <p:embed/>
            </p:oleObj>
          </a:graphicData>
        </a:graphic>
      </p:graphicFrame>
      <p:sp>
        <p:nvSpPr>
          <p:cNvPr id="5" name="Rectangle 4"/>
          <p:cNvSpPr/>
          <p:nvPr/>
        </p:nvSpPr>
        <p:spPr>
          <a:xfrm>
            <a:off x="3074152" y="3505200"/>
            <a:ext cx="2590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1045192" y="4612944"/>
          <a:ext cx="431800" cy="482600"/>
        </p:xfrm>
        <a:graphic>
          <a:graphicData uri="http://schemas.openxmlformats.org/presentationml/2006/ole">
            <p:oleObj spid="_x0000_s53251" name="Equation" r:id="rId5" imgW="431640" imgH="482400" progId="Equation.DSMT4">
              <p:embed/>
            </p:oleObj>
          </a:graphicData>
        </a:graphic>
      </p:graphicFrame>
      <p:graphicFrame>
        <p:nvGraphicFramePr>
          <p:cNvPr id="7" name="Object 6"/>
          <p:cNvGraphicFramePr>
            <a:graphicFrameLocks noChangeAspect="1"/>
          </p:cNvGraphicFramePr>
          <p:nvPr/>
        </p:nvGraphicFramePr>
        <p:xfrm>
          <a:off x="3536950" y="5842000"/>
          <a:ext cx="1790700" cy="482600"/>
        </p:xfrm>
        <a:graphic>
          <a:graphicData uri="http://schemas.openxmlformats.org/presentationml/2006/ole">
            <p:oleObj spid="_x0000_s53252" name="Equation" r:id="rId6" imgW="1790640" imgH="482400" progId="Equation.DSMT4">
              <p:embed/>
            </p:oleObj>
          </a:graphicData>
        </a:graphic>
      </p:graphicFrame>
      <p:graphicFrame>
        <p:nvGraphicFramePr>
          <p:cNvPr id="8" name="Object 7"/>
          <p:cNvGraphicFramePr>
            <a:graphicFrameLocks noChangeAspect="1"/>
          </p:cNvGraphicFramePr>
          <p:nvPr/>
        </p:nvGraphicFramePr>
        <p:xfrm>
          <a:off x="1335374" y="5228586"/>
          <a:ext cx="393700" cy="482600"/>
        </p:xfrm>
        <a:graphic>
          <a:graphicData uri="http://schemas.openxmlformats.org/presentationml/2006/ole">
            <p:oleObj spid="_x0000_s53253" name="Equation" r:id="rId7" imgW="393480" imgH="482400" progId="Equation.DSMT4">
              <p:embed/>
            </p:oleObj>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Steep a Hill Can a Car Climb?</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smtClean="0"/>
              <a:t>Assuming a powerful </a:t>
            </a:r>
          </a:p>
          <a:p>
            <a:pPr>
              <a:buNone/>
            </a:pPr>
            <a:r>
              <a:rPr lang="en-US" sz="2800" dirty="0" smtClean="0"/>
              <a:t>engine, the incline is </a:t>
            </a:r>
          </a:p>
          <a:p>
            <a:pPr>
              <a:buNone/>
            </a:pPr>
            <a:r>
              <a:rPr lang="en-US" sz="2800" dirty="0" smtClean="0"/>
              <a:t>limited by the coefficient</a:t>
            </a:r>
          </a:p>
          <a:p>
            <a:pPr>
              <a:buNone/>
            </a:pPr>
            <a:r>
              <a:rPr lang="en-US" sz="2800" dirty="0" smtClean="0"/>
              <a:t>of static friction</a:t>
            </a:r>
            <a:r>
              <a:rPr lang="en-US" sz="2800" dirty="0" smtClean="0">
                <a:solidFill>
                  <a:srgbClr val="FFFF00"/>
                </a:solidFill>
              </a:rPr>
              <a:t>.  The </a:t>
            </a:r>
          </a:p>
          <a:p>
            <a:pPr>
              <a:buNone/>
            </a:pPr>
            <a:r>
              <a:rPr lang="en-US" sz="2800" dirty="0" smtClean="0">
                <a:solidFill>
                  <a:srgbClr val="FFFF00"/>
                </a:solidFill>
              </a:rPr>
              <a:t>friction force from the road</a:t>
            </a:r>
          </a:p>
          <a:p>
            <a:pPr>
              <a:buNone/>
            </a:pPr>
            <a:r>
              <a:rPr lang="en-US" sz="2800" dirty="0" smtClean="0">
                <a:solidFill>
                  <a:srgbClr val="FFFF00"/>
                </a:solidFill>
              </a:rPr>
              <a:t>will push the car up the hill</a:t>
            </a:r>
            <a:r>
              <a:rPr lang="en-US" sz="2800" dirty="0" smtClean="0"/>
              <a:t>,</a:t>
            </a:r>
          </a:p>
          <a:p>
            <a:pPr>
              <a:buNone/>
            </a:pPr>
            <a:r>
              <a:rPr lang="en-US" sz="2800" dirty="0" smtClean="0"/>
              <a:t>provided:</a:t>
            </a:r>
          </a:p>
          <a:p>
            <a:pPr>
              <a:buNone/>
            </a:pPr>
            <a:endParaRPr lang="en-US" sz="2800" dirty="0" smtClean="0"/>
          </a:p>
          <a:p>
            <a:pPr>
              <a:buNone/>
            </a:pPr>
            <a:endParaRPr lang="en-US" sz="2800" dirty="0" smtClean="0"/>
          </a:p>
          <a:p>
            <a:pPr lvl="1">
              <a:buNone/>
            </a:pPr>
            <a:r>
              <a:rPr lang="en-US" sz="2400" b="1" dirty="0" smtClean="0">
                <a:solidFill>
                  <a:srgbClr val="FF0000"/>
                </a:solidFill>
              </a:rPr>
              <a:t>Bottom line: </a:t>
            </a:r>
            <a:r>
              <a:rPr lang="en-US" sz="2400" dirty="0" smtClean="0">
                <a:solidFill>
                  <a:srgbClr val="FF0000"/>
                </a:solidFill>
              </a:rPr>
              <a:t>if the car can be parked on the hill,                       ,              and the engine is strong enough, it can climb the hill!</a:t>
            </a:r>
          </a:p>
          <a:p>
            <a:pPr>
              <a:buNone/>
            </a:pPr>
            <a:endParaRPr lang="en-US" sz="2800" dirty="0"/>
          </a:p>
        </p:txBody>
      </p:sp>
      <p:grpSp>
        <p:nvGrpSpPr>
          <p:cNvPr id="5" name="Group 9"/>
          <p:cNvGrpSpPr/>
          <p:nvPr/>
        </p:nvGrpSpPr>
        <p:grpSpPr>
          <a:xfrm>
            <a:off x="5257800" y="2819400"/>
            <a:ext cx="2971800" cy="762000"/>
            <a:chOff x="5562600" y="2819400"/>
            <a:chExt cx="2971800" cy="762000"/>
          </a:xfrm>
        </p:grpSpPr>
        <p:sp>
          <p:nvSpPr>
            <p:cNvPr id="4" name="Right Triangle 3"/>
            <p:cNvSpPr/>
            <p:nvPr/>
          </p:nvSpPr>
          <p:spPr>
            <a:xfrm>
              <a:off x="5562600" y="2819400"/>
              <a:ext cx="29718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rot="840000">
              <a:off x="6570264" y="2925168"/>
              <a:ext cx="685800" cy="152400"/>
            </a:xfrm>
            <a:prstGeom prst="trapezoid">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99024" y="303435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37360" y="294450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960000">
              <a:off x="6871648" y="2846696"/>
              <a:ext cx="381000" cy="1524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rot="5400000">
            <a:off x="5753894" y="3847306"/>
            <a:ext cx="1752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780000">
            <a:off x="6620789" y="3048914"/>
            <a:ext cx="685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5652448" y="2743200"/>
            <a:ext cx="973023" cy="2320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104788" y="2048614"/>
            <a:ext cx="1430225"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858000" y="4013200"/>
          <a:ext cx="558800" cy="330200"/>
        </p:xfrm>
        <a:graphic>
          <a:graphicData uri="http://schemas.openxmlformats.org/presentationml/2006/ole">
            <p:oleObj spid="_x0000_s54274" name="Equation" r:id="rId4" imgW="558720" imgH="330120" progId="Equation.DSMT4">
              <p:embed/>
            </p:oleObj>
          </a:graphicData>
        </a:graphic>
      </p:graphicFrame>
      <p:graphicFrame>
        <p:nvGraphicFramePr>
          <p:cNvPr id="23" name="Object 22"/>
          <p:cNvGraphicFramePr>
            <a:graphicFrameLocks noChangeAspect="1"/>
          </p:cNvGraphicFramePr>
          <p:nvPr/>
        </p:nvGraphicFramePr>
        <p:xfrm>
          <a:off x="7334912" y="2909248"/>
          <a:ext cx="1346200" cy="431800"/>
        </p:xfrm>
        <a:graphic>
          <a:graphicData uri="http://schemas.openxmlformats.org/presentationml/2006/ole">
            <p:oleObj spid="_x0000_s54275" name="Equation" r:id="rId5" imgW="1346040" imgH="431640" progId="Equation.DSMT4">
              <p:embed/>
            </p:oleObj>
          </a:graphicData>
        </a:graphic>
      </p:graphicFrame>
      <p:graphicFrame>
        <p:nvGraphicFramePr>
          <p:cNvPr id="24" name="Object 23"/>
          <p:cNvGraphicFramePr>
            <a:graphicFrameLocks noChangeAspect="1"/>
          </p:cNvGraphicFramePr>
          <p:nvPr/>
        </p:nvGraphicFramePr>
        <p:xfrm>
          <a:off x="6890984" y="1959592"/>
          <a:ext cx="2146300" cy="419100"/>
        </p:xfrm>
        <a:graphic>
          <a:graphicData uri="http://schemas.openxmlformats.org/presentationml/2006/ole">
            <p:oleObj spid="_x0000_s54276" name="Equation" r:id="rId6" imgW="2145960" imgH="419040" progId="Equation.DSMT4">
              <p:embed/>
            </p:oleObj>
          </a:graphicData>
        </a:graphic>
      </p:graphicFrame>
      <p:graphicFrame>
        <p:nvGraphicFramePr>
          <p:cNvPr id="25" name="Object 24"/>
          <p:cNvGraphicFramePr>
            <a:graphicFrameLocks noChangeAspect="1"/>
          </p:cNvGraphicFramePr>
          <p:nvPr/>
        </p:nvGraphicFramePr>
        <p:xfrm>
          <a:off x="4840288" y="2252663"/>
          <a:ext cx="1612900" cy="482600"/>
        </p:xfrm>
        <a:graphic>
          <a:graphicData uri="http://schemas.openxmlformats.org/presentationml/2006/ole">
            <p:oleObj spid="_x0000_s54277" name="Equation" r:id="rId7" imgW="1612800" imgH="482400" progId="Equation.DSMT4">
              <p:embed/>
            </p:oleObj>
          </a:graphicData>
        </a:graphic>
      </p:graphicFrame>
      <p:graphicFrame>
        <p:nvGraphicFramePr>
          <p:cNvPr id="26" name="Object 25"/>
          <p:cNvGraphicFramePr>
            <a:graphicFrameLocks noChangeAspect="1"/>
          </p:cNvGraphicFramePr>
          <p:nvPr/>
        </p:nvGraphicFramePr>
        <p:xfrm>
          <a:off x="1528763" y="5045075"/>
          <a:ext cx="5511800" cy="482600"/>
        </p:xfrm>
        <a:graphic>
          <a:graphicData uri="http://schemas.openxmlformats.org/presentationml/2006/ole">
            <p:oleObj spid="_x0000_s54278" name="Equation" r:id="rId8" imgW="5511600" imgH="482400" progId="Equation.DSMT4">
              <p:embed/>
            </p:oleObj>
          </a:graphicData>
        </a:graphic>
      </p:graphicFrame>
      <p:graphicFrame>
        <p:nvGraphicFramePr>
          <p:cNvPr id="20" name="Object 19"/>
          <p:cNvGraphicFramePr>
            <a:graphicFrameLocks noChangeAspect="1"/>
          </p:cNvGraphicFramePr>
          <p:nvPr/>
        </p:nvGraphicFramePr>
        <p:xfrm>
          <a:off x="6972300" y="5773760"/>
          <a:ext cx="1485900" cy="482600"/>
        </p:xfrm>
        <a:graphic>
          <a:graphicData uri="http://schemas.openxmlformats.org/presentationml/2006/ole">
            <p:oleObj spid="_x0000_s54279" name="Equation" r:id="rId9" imgW="1485720" imgH="482400" progId="Equation.DSMT4">
              <p:embed/>
            </p:oleObj>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solidFill>
                  <a:srgbClr val="FFFF00"/>
                </a:solidFill>
              </a:rPr>
              <a:t>Looking more closely…</a:t>
            </a:r>
            <a:endParaRPr lang="en-US" dirty="0">
              <a:solidFill>
                <a:srgbClr val="FFFF00"/>
              </a:solidFill>
            </a:endParaRPr>
          </a:p>
        </p:txBody>
      </p:sp>
      <p:sp>
        <p:nvSpPr>
          <p:cNvPr id="3" name="Content Placeholder 2"/>
          <p:cNvSpPr>
            <a:spLocks noGrp="1"/>
          </p:cNvSpPr>
          <p:nvPr>
            <p:ph idx="1"/>
          </p:nvPr>
        </p:nvSpPr>
        <p:spPr>
          <a:xfrm>
            <a:off x="304800" y="1371600"/>
            <a:ext cx="8382000" cy="5181600"/>
          </a:xfrm>
        </p:spPr>
        <p:txBody>
          <a:bodyPr>
            <a:noAutofit/>
          </a:bodyPr>
          <a:lstStyle/>
          <a:p>
            <a:r>
              <a:rPr lang="en-US" sz="2600" dirty="0" smtClean="0"/>
              <a:t>It seems odd that the frictional force doesn’t depend on the size of the area of contact. </a:t>
            </a:r>
          </a:p>
          <a:p>
            <a:pPr>
              <a:buNone/>
            </a:pPr>
            <a:endParaRPr lang="en-US" sz="2600" dirty="0" smtClean="0"/>
          </a:p>
          <a:p>
            <a:r>
              <a:rPr lang="en-US" sz="2600" dirty="0" smtClean="0">
                <a:solidFill>
                  <a:srgbClr val="FF0000"/>
                </a:solidFill>
              </a:rPr>
              <a:t>But in fact, the observed “area of contact” is an </a:t>
            </a:r>
            <a:r>
              <a:rPr lang="en-US" sz="2600" i="1" dirty="0" smtClean="0">
                <a:solidFill>
                  <a:srgbClr val="FF0000"/>
                </a:solidFill>
              </a:rPr>
              <a:t>illusion</a:t>
            </a:r>
            <a:r>
              <a:rPr lang="en-US" sz="2600" dirty="0" smtClean="0">
                <a:solidFill>
                  <a:srgbClr val="FF0000"/>
                </a:solidFill>
              </a:rPr>
              <a:t>!</a:t>
            </a:r>
          </a:p>
          <a:p>
            <a:r>
              <a:rPr lang="en-US" sz="2600" dirty="0" smtClean="0"/>
              <a:t>Microscopically, the surfaces are rough, </a:t>
            </a:r>
            <a:r>
              <a:rPr lang="en-US" sz="2600" dirty="0" smtClean="0">
                <a:solidFill>
                  <a:srgbClr val="FFFF00"/>
                </a:solidFill>
              </a:rPr>
              <a:t>the area of </a:t>
            </a:r>
            <a:r>
              <a:rPr lang="en-US" sz="2600" u="sng" dirty="0" smtClean="0">
                <a:solidFill>
                  <a:srgbClr val="FFFF00"/>
                </a:solidFill>
              </a:rPr>
              <a:t>true</a:t>
            </a:r>
            <a:r>
              <a:rPr lang="en-US" sz="2600" dirty="0" smtClean="0">
                <a:solidFill>
                  <a:srgbClr val="FFFF00"/>
                </a:solidFill>
              </a:rPr>
              <a:t> contact is much smaller</a:t>
            </a:r>
            <a:r>
              <a:rPr lang="en-US" sz="2600" dirty="0" smtClean="0"/>
              <a:t>, and </a:t>
            </a:r>
            <a:r>
              <a:rPr lang="en-US" sz="2600" dirty="0" smtClean="0">
                <a:solidFill>
                  <a:srgbClr val="FFFF00"/>
                </a:solidFill>
              </a:rPr>
              <a:t>that</a:t>
            </a:r>
            <a:r>
              <a:rPr lang="en-US" sz="2600" dirty="0" smtClean="0"/>
              <a:t> area </a:t>
            </a:r>
            <a:r>
              <a:rPr lang="en-US" sz="2600" dirty="0" smtClean="0">
                <a:solidFill>
                  <a:srgbClr val="FFFF00"/>
                </a:solidFill>
              </a:rPr>
              <a:t>increases</a:t>
            </a:r>
            <a:r>
              <a:rPr lang="en-US" sz="2600" dirty="0" smtClean="0"/>
              <a:t> linearly with the normal force. These tiny areas weld or bond, holding the surfaces together until sideways force breaks these bonds.</a:t>
            </a:r>
          </a:p>
          <a:p>
            <a:pPr>
              <a:buNone/>
            </a:pPr>
            <a:endParaRPr lang="en-US" sz="2600" dirty="0" smtClean="0"/>
          </a:p>
          <a:p>
            <a:r>
              <a:rPr lang="en-US" sz="2600" dirty="0" smtClean="0"/>
              <a:t>If </a:t>
            </a:r>
            <a:r>
              <a:rPr lang="en-US" sz="2600" dirty="0" smtClean="0">
                <a:solidFill>
                  <a:srgbClr val="FF0000"/>
                </a:solidFill>
              </a:rPr>
              <a:t>atomically smooth </a:t>
            </a:r>
            <a:r>
              <a:rPr lang="en-US" sz="2600" dirty="0" smtClean="0"/>
              <a:t>surfaces are put together, they </a:t>
            </a:r>
            <a:r>
              <a:rPr lang="en-US" sz="2600" i="1" dirty="0" smtClean="0"/>
              <a:t>will </a:t>
            </a:r>
            <a:r>
              <a:rPr lang="en-US" sz="2600" dirty="0" smtClean="0"/>
              <a:t>bond all over:  an almost infinite friction coefficient!</a:t>
            </a:r>
            <a:endParaRPr lang="en-US" sz="26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Sliding:  Kinetic Friction</a:t>
            </a:r>
            <a:endParaRPr lang="en-US" dirty="0">
              <a:solidFill>
                <a:srgbClr val="FFFF00"/>
              </a:solidFill>
            </a:endParaRPr>
          </a:p>
        </p:txBody>
      </p:sp>
      <p:sp>
        <p:nvSpPr>
          <p:cNvPr id="3" name="Content Placeholder 2"/>
          <p:cNvSpPr>
            <a:spLocks noGrp="1"/>
          </p:cNvSpPr>
          <p:nvPr>
            <p:ph idx="1"/>
          </p:nvPr>
        </p:nvSpPr>
        <p:spPr>
          <a:xfrm>
            <a:off x="381000" y="1600200"/>
            <a:ext cx="8458200" cy="5257800"/>
          </a:xfrm>
        </p:spPr>
        <p:txBody>
          <a:bodyPr>
            <a:normAutofit/>
          </a:bodyPr>
          <a:lstStyle/>
          <a:p>
            <a:r>
              <a:rPr lang="en-US" sz="2800" dirty="0" smtClean="0"/>
              <a:t>The frictional drag force when one surface slides over another is determined by the </a:t>
            </a:r>
            <a:r>
              <a:rPr lang="en-US" sz="2800" dirty="0" smtClean="0">
                <a:solidFill>
                  <a:srgbClr val="FFFF00"/>
                </a:solidFill>
              </a:rPr>
              <a:t>coefficient of kinetic friction:</a:t>
            </a:r>
          </a:p>
          <a:p>
            <a:endParaRPr lang="en-US" sz="2800" dirty="0" smtClean="0"/>
          </a:p>
          <a:p>
            <a:pPr>
              <a:buNone/>
            </a:pPr>
            <a:endParaRPr lang="en-US" sz="2800" dirty="0"/>
          </a:p>
          <a:p>
            <a:r>
              <a:rPr lang="en-US" sz="2800" dirty="0" smtClean="0"/>
              <a:t>Just as in the static case, there is no dependence on the </a:t>
            </a:r>
            <a:r>
              <a:rPr lang="en-US" sz="2800" i="1" dirty="0" smtClean="0"/>
              <a:t>observed</a:t>
            </a:r>
            <a:r>
              <a:rPr lang="en-US" sz="2800" dirty="0" smtClean="0"/>
              <a:t> area of contact, the force is </a:t>
            </a:r>
            <a:r>
              <a:rPr lang="en-US" sz="2800" dirty="0" smtClean="0">
                <a:solidFill>
                  <a:srgbClr val="FFFF00"/>
                </a:solidFill>
              </a:rPr>
              <a:t>independent of sliding speed</a:t>
            </a:r>
            <a:r>
              <a:rPr lang="en-US" sz="2800" dirty="0" smtClean="0"/>
              <a:t>, and </a:t>
            </a:r>
            <a:r>
              <a:rPr lang="en-US" sz="2800" dirty="0" smtClean="0">
                <a:solidFill>
                  <a:srgbClr val="FFFF00"/>
                </a:solidFill>
              </a:rPr>
              <a:t>proportional to the normal force</a:t>
            </a:r>
            <a:r>
              <a:rPr lang="en-US" sz="2800" dirty="0" smtClean="0"/>
              <a:t>.</a:t>
            </a:r>
          </a:p>
          <a:p>
            <a:endParaRPr lang="en-US" sz="2800" dirty="0" smtClean="0"/>
          </a:p>
          <a:p>
            <a:r>
              <a:rPr lang="en-US" sz="2800" dirty="0" smtClean="0"/>
              <a:t>It must be that                  , or the cube on the tilted board would stop as soon as it started to slide!</a:t>
            </a:r>
          </a:p>
          <a:p>
            <a:endParaRPr lang="en-US" sz="2800" dirty="0" smtClean="0"/>
          </a:p>
          <a:p>
            <a:endParaRPr lang="en-US" sz="2800" dirty="0" smtClean="0"/>
          </a:p>
          <a:p>
            <a:endParaRPr lang="en-US" sz="2800" dirty="0" smtClean="0"/>
          </a:p>
          <a:p>
            <a:endParaRPr lang="en-US" sz="2800" dirty="0"/>
          </a:p>
        </p:txBody>
      </p:sp>
      <p:graphicFrame>
        <p:nvGraphicFramePr>
          <p:cNvPr id="4" name="Object 3"/>
          <p:cNvGraphicFramePr>
            <a:graphicFrameLocks noChangeAspect="1"/>
          </p:cNvGraphicFramePr>
          <p:nvPr/>
        </p:nvGraphicFramePr>
        <p:xfrm>
          <a:off x="3621088" y="2970213"/>
          <a:ext cx="1651000" cy="482600"/>
        </p:xfrm>
        <a:graphic>
          <a:graphicData uri="http://schemas.openxmlformats.org/presentationml/2006/ole">
            <p:oleObj spid="_x0000_s55298" name="Equation" r:id="rId4" imgW="1650960" imgH="482400" progId="Equation.DSMT4">
              <p:embed/>
            </p:oleObj>
          </a:graphicData>
        </a:graphic>
      </p:graphicFrame>
      <p:sp>
        <p:nvSpPr>
          <p:cNvPr id="5" name="Rectangle 4"/>
          <p:cNvSpPr/>
          <p:nvPr/>
        </p:nvSpPr>
        <p:spPr>
          <a:xfrm>
            <a:off x="3429000" y="2825088"/>
            <a:ext cx="2057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3015016" y="5900384"/>
          <a:ext cx="1358900" cy="482600"/>
        </p:xfrm>
        <a:graphic>
          <a:graphicData uri="http://schemas.openxmlformats.org/presentationml/2006/ole">
            <p:oleObj spid="_x0000_s55299" name="Equation" r:id="rId5" imgW="1358640" imgH="482400" progId="Equation.DSMT4">
              <p:embed/>
            </p:oleObj>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91523" name="Rectangle 3"/>
          <p:cNvSpPr>
            <a:spLocks noGrp="1" noChangeArrowheads="1"/>
          </p:cNvSpPr>
          <p:nvPr>
            <p:ph type="body" idx="1"/>
          </p:nvPr>
        </p:nvSpPr>
        <p:spPr>
          <a:xfrm>
            <a:off x="0" y="676275"/>
            <a:ext cx="3600450" cy="2619375"/>
          </a:xfrm>
          <a:noFill/>
          <a:ln/>
        </p:spPr>
        <p:txBody>
          <a:bodyPr>
            <a:normAutofit fontScale="77500" lnSpcReduction="20000"/>
          </a:bodyPr>
          <a:lstStyle/>
          <a:p>
            <a:pPr marL="401638" indent="-401638">
              <a:lnSpc>
                <a:spcPct val="120000"/>
              </a:lnSpc>
              <a:buFont typeface="Monotype Sorts" pitchFamily="48" charset="2"/>
              <a:buNone/>
            </a:pPr>
            <a:r>
              <a:rPr lang="en-US" b="1" dirty="0"/>
              <a:t>	Antilock brakes keep the car wheels from locking and skidding during a sudden stop.  Why does this help slow the car down?</a:t>
            </a:r>
          </a:p>
        </p:txBody>
      </p:sp>
      <p:sp>
        <p:nvSpPr>
          <p:cNvPr id="491524" name="Rectangle 4"/>
          <p:cNvSpPr>
            <a:spLocks noChangeArrowheads="1"/>
          </p:cNvSpPr>
          <p:nvPr/>
        </p:nvSpPr>
        <p:spPr bwMode="auto">
          <a:xfrm>
            <a:off x="3965575" y="863600"/>
            <a:ext cx="5178425" cy="24955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so sliding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so static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so sliding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so static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none of the above</a:t>
            </a:r>
          </a:p>
        </p:txBody>
      </p:sp>
      <p:sp>
        <p:nvSpPr>
          <p:cNvPr id="491525" name="Rectangle 5"/>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5.2</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Antilock Brakes</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93571" name="Rectangle 3"/>
          <p:cNvSpPr>
            <a:spLocks noGrp="1" noChangeArrowheads="1"/>
          </p:cNvSpPr>
          <p:nvPr>
            <p:ph type="body" idx="1"/>
          </p:nvPr>
        </p:nvSpPr>
        <p:spPr>
          <a:xfrm>
            <a:off x="0" y="676275"/>
            <a:ext cx="3600450" cy="2619375"/>
          </a:xfrm>
          <a:noFill/>
          <a:ln/>
        </p:spPr>
        <p:txBody>
          <a:bodyPr>
            <a:normAutofit fontScale="77500" lnSpcReduction="20000"/>
          </a:bodyPr>
          <a:lstStyle/>
          <a:p>
            <a:pPr marL="401638" indent="-401638">
              <a:lnSpc>
                <a:spcPct val="120000"/>
              </a:lnSpc>
              <a:buFont typeface="Monotype Sorts" pitchFamily="48" charset="2"/>
              <a:buNone/>
            </a:pPr>
            <a:r>
              <a:rPr lang="en-US" b="1" dirty="0"/>
              <a:t>	Antilock brakes keep the car wheels from locking and skidding during a sudden stop.  Why does this help slow the car down?</a:t>
            </a:r>
          </a:p>
        </p:txBody>
      </p:sp>
      <p:sp>
        <p:nvSpPr>
          <p:cNvPr id="493572" name="Rectangle 4"/>
          <p:cNvSpPr>
            <a:spLocks noChangeArrowheads="1"/>
          </p:cNvSpPr>
          <p:nvPr/>
        </p:nvSpPr>
        <p:spPr bwMode="auto">
          <a:xfrm>
            <a:off x="3965575" y="863600"/>
            <a:ext cx="5178425" cy="24955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so sliding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so static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so sliding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a:solidFill>
                  <a:schemeClr val="tx2"/>
                </a:solidFill>
                <a:latin typeface="Symbol" pitchFamily="48" charset="2"/>
              </a:rPr>
              <a:t>m</a:t>
            </a:r>
            <a:r>
              <a:rPr lang="en-US" sz="2000" b="1" baseline="-25000">
                <a:solidFill>
                  <a:schemeClr val="tx2"/>
                </a:solidFill>
                <a:latin typeface="Arial" charset="0"/>
              </a:rPr>
              <a:t>s</a:t>
            </a:r>
            <a:r>
              <a:rPr lang="en-US" sz="2000" b="1">
                <a:solidFill>
                  <a:schemeClr val="tx2"/>
                </a:solidFill>
                <a:latin typeface="Arial" charset="0"/>
              </a:rPr>
              <a:t> &gt; </a:t>
            </a:r>
            <a:r>
              <a:rPr lang="en-US" sz="2000" b="1">
                <a:solidFill>
                  <a:schemeClr val="tx2"/>
                </a:solidFill>
                <a:latin typeface="Symbol" pitchFamily="48" charset="2"/>
              </a:rPr>
              <a:t>m</a:t>
            </a:r>
            <a:r>
              <a:rPr lang="en-US" sz="2000" b="1" baseline="-25000">
                <a:solidFill>
                  <a:schemeClr val="tx2"/>
                </a:solidFill>
                <a:latin typeface="Arial" charset="0"/>
              </a:rPr>
              <a:t>k</a:t>
            </a:r>
            <a:r>
              <a:rPr lang="en-US" sz="2000" b="1">
                <a:solidFill>
                  <a:schemeClr val="tx2"/>
                </a:solidFill>
                <a:latin typeface="Arial" charset="0"/>
              </a:rPr>
              <a:t> so static friction is better</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none of the above</a:t>
            </a:r>
          </a:p>
        </p:txBody>
      </p:sp>
      <p:sp>
        <p:nvSpPr>
          <p:cNvPr id="493573" name="Oval 5"/>
          <p:cNvSpPr>
            <a:spLocks noChangeArrowheads="1"/>
          </p:cNvSpPr>
          <p:nvPr/>
        </p:nvSpPr>
        <p:spPr bwMode="auto">
          <a:xfrm>
            <a:off x="3643313" y="2109788"/>
            <a:ext cx="5500687" cy="593725"/>
          </a:xfrm>
          <a:prstGeom prst="ellipse">
            <a:avLst/>
          </a:prstGeom>
          <a:noFill/>
          <a:ln w="50800">
            <a:solidFill>
              <a:schemeClr val="accent1"/>
            </a:solidFill>
            <a:round/>
            <a:headEnd/>
            <a:tailEnd/>
          </a:ln>
          <a:effectLst/>
        </p:spPr>
        <p:txBody>
          <a:bodyPr wrap="none" anchor="ctr"/>
          <a:lstStyle/>
          <a:p>
            <a:endParaRPr lang="en-US"/>
          </a:p>
        </p:txBody>
      </p:sp>
      <p:sp>
        <p:nvSpPr>
          <p:cNvPr id="493574" name="AutoShape 6"/>
          <p:cNvSpPr>
            <a:spLocks noChangeArrowheads="1"/>
          </p:cNvSpPr>
          <p:nvPr/>
        </p:nvSpPr>
        <p:spPr bwMode="auto">
          <a:xfrm>
            <a:off x="969963" y="3736975"/>
            <a:ext cx="6718300" cy="2433638"/>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493575" name="Rectangle 7"/>
          <p:cNvSpPr>
            <a:spLocks noChangeArrowheads="1"/>
          </p:cNvSpPr>
          <p:nvPr/>
        </p:nvSpPr>
        <p:spPr bwMode="auto">
          <a:xfrm>
            <a:off x="1035050" y="3771900"/>
            <a:ext cx="6530975" cy="2535238"/>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rgbClr val="FF0000"/>
                </a:solidFill>
                <a:effectLst>
                  <a:outerShdw blurRad="38100" dist="38100" dir="2700000" algn="tl">
                    <a:srgbClr val="000000"/>
                  </a:outerShdw>
                </a:effectLst>
                <a:latin typeface="Arial" charset="0"/>
              </a:rPr>
              <a:t>	Static friction is greater than sliding friction</a:t>
            </a:r>
            <a:r>
              <a:rPr lang="en-US" sz="2000" b="1">
                <a:solidFill>
                  <a:srgbClr val="000000"/>
                </a:solidFill>
                <a:latin typeface="Arial" charset="0"/>
              </a:rPr>
              <a:t>, so by keeping the wheels from skidding, the static friction force will help slow the car down more efficiently than the sliding friction that occurs during a skid.</a:t>
            </a:r>
          </a:p>
        </p:txBody>
      </p:sp>
      <p:sp>
        <p:nvSpPr>
          <p:cNvPr id="493576" name="Rectangle 8"/>
          <p:cNvSpPr>
            <a:spLocks noChangeArrowheads="1"/>
          </p:cNvSpPr>
          <p:nvPr/>
        </p:nvSpPr>
        <p:spPr bwMode="auto">
          <a:xfrm>
            <a:off x="933450" y="0"/>
            <a:ext cx="7343775"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5.2</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Antilock Brakes</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944562"/>
          </a:xfrm>
        </p:spPr>
        <p:txBody>
          <a:bodyPr>
            <a:normAutofit/>
          </a:bodyPr>
          <a:lstStyle/>
          <a:p>
            <a:r>
              <a:rPr lang="en-US" sz="3800" dirty="0" smtClean="0">
                <a:solidFill>
                  <a:srgbClr val="FFFF00"/>
                </a:solidFill>
              </a:rPr>
              <a:t>Friction Coefficients are Very Approximate…</a:t>
            </a:r>
            <a:endParaRPr lang="en-US" sz="3800" dirty="0">
              <a:solidFill>
                <a:srgbClr val="FFFF00"/>
              </a:solidFill>
            </a:endParaRPr>
          </a:p>
        </p:txBody>
      </p:sp>
      <p:sp>
        <p:nvSpPr>
          <p:cNvPr id="3" name="Content Placeholder 2"/>
          <p:cNvSpPr>
            <a:spLocks noGrp="1"/>
          </p:cNvSpPr>
          <p:nvPr>
            <p:ph idx="1"/>
          </p:nvPr>
        </p:nvSpPr>
        <p:spPr>
          <a:xfrm>
            <a:off x="304800" y="1371600"/>
            <a:ext cx="8382000" cy="5181600"/>
          </a:xfrm>
        </p:spPr>
        <p:txBody>
          <a:bodyPr>
            <a:normAutofit fontScale="92500" lnSpcReduction="10000"/>
          </a:bodyPr>
          <a:lstStyle/>
          <a:p>
            <a:r>
              <a:rPr lang="en-US" dirty="0" smtClean="0"/>
              <a:t>There’s a reason tables of friction coefficients often give </a:t>
            </a:r>
            <a:r>
              <a:rPr lang="en-US" dirty="0" smtClean="0">
                <a:solidFill>
                  <a:srgbClr val="FFFF00"/>
                </a:solidFill>
              </a:rPr>
              <a:t>only one significant figure</a:t>
            </a:r>
            <a:r>
              <a:rPr lang="en-US" dirty="0" smtClean="0"/>
              <a:t>.</a:t>
            </a:r>
          </a:p>
          <a:p>
            <a:r>
              <a:rPr lang="en-US" dirty="0" smtClean="0"/>
              <a:t>Surfaces vary </a:t>
            </a:r>
            <a:r>
              <a:rPr lang="en-US" dirty="0" smtClean="0">
                <a:solidFill>
                  <a:srgbClr val="FFFF00"/>
                </a:solidFill>
              </a:rPr>
              <a:t>greatly</a:t>
            </a:r>
            <a:r>
              <a:rPr lang="en-US" dirty="0" smtClean="0"/>
              <a:t> on a microscopic scale: they oxidize, have thin films of water, other surface impurities, all of which can affect the bonding strength at true contact, and therefore the friction. </a:t>
            </a:r>
          </a:p>
          <a:p>
            <a:r>
              <a:rPr lang="en-US" dirty="0" smtClean="0">
                <a:solidFill>
                  <a:schemeClr val="tx1">
                    <a:lumMod val="75000"/>
                  </a:schemeClr>
                </a:solidFill>
              </a:rPr>
              <a:t>Claimed friction coefficients for lubricated or greasy surfaces are </a:t>
            </a:r>
            <a:r>
              <a:rPr lang="en-US" i="1" dirty="0" smtClean="0">
                <a:solidFill>
                  <a:schemeClr val="tx1">
                    <a:lumMod val="75000"/>
                  </a:schemeClr>
                </a:solidFill>
              </a:rPr>
              <a:t>to be trusted even less</a:t>
            </a:r>
            <a:r>
              <a:rPr lang="en-US" dirty="0" smtClean="0">
                <a:solidFill>
                  <a:schemeClr val="tx1">
                    <a:lumMod val="75000"/>
                  </a:schemeClr>
                </a:solidFill>
              </a:rPr>
              <a:t>: an actual </a:t>
            </a:r>
            <a:r>
              <a:rPr lang="en-US" dirty="0" smtClean="0">
                <a:solidFill>
                  <a:srgbClr val="FFFF00"/>
                </a:solidFill>
              </a:rPr>
              <a:t>layer of oil </a:t>
            </a:r>
            <a:r>
              <a:rPr lang="en-US" dirty="0" smtClean="0">
                <a:solidFill>
                  <a:schemeClr val="tx1">
                    <a:lumMod val="75000"/>
                  </a:schemeClr>
                </a:solidFill>
              </a:rPr>
              <a:t>between surfaces gives a viscous drag almost independent of normal force, and dependent on speed!</a:t>
            </a:r>
            <a:endParaRPr lang="en-US" dirty="0">
              <a:solidFill>
                <a:schemeClr val="tx1">
                  <a:lumMod val="75000"/>
                </a:schemeClr>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AutoShape 2"/>
          <p:cNvSpPr>
            <a:spLocks noChangeArrowheads="1"/>
          </p:cNvSpPr>
          <p:nvPr/>
        </p:nvSpPr>
        <p:spPr bwMode="auto">
          <a:xfrm>
            <a:off x="0" y="0"/>
            <a:ext cx="9144000" cy="3810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03811" name="Rectangle 3"/>
          <p:cNvSpPr>
            <a:spLocks noChangeArrowheads="1"/>
          </p:cNvSpPr>
          <p:nvPr/>
        </p:nvSpPr>
        <p:spPr bwMode="auto">
          <a:xfrm>
            <a:off x="4275138" y="676275"/>
            <a:ext cx="4868862" cy="2881313"/>
          </a:xfrm>
          <a:prstGeom prst="rect">
            <a:avLst/>
          </a:prstGeom>
          <a:noFill/>
          <a:ln w="9525">
            <a:noFill/>
            <a:miter lim="800000"/>
            <a:headEnd/>
            <a:tailEnd/>
          </a:ln>
          <a:effectLst/>
        </p:spPr>
        <p:txBody>
          <a:bodyPr lIns="90488" tIns="44450" rIns="90488" bIns="44450"/>
          <a:lstStyle/>
          <a:p>
            <a:pPr marL="371475" indent="-371475">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component of the gravity force parallel to the plane increased</a:t>
            </a:r>
          </a:p>
          <a:p>
            <a:pPr marL="371475" indent="-371475">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coefficient of static friction decreased</a:t>
            </a:r>
          </a:p>
          <a:p>
            <a:pPr marL="371475" indent="-371475">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normal force exerted by the board decreased</a:t>
            </a:r>
          </a:p>
          <a:p>
            <a:pPr marL="371475" indent="-371475">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both #1 and #3</a:t>
            </a:r>
          </a:p>
          <a:p>
            <a:pPr marL="371475" indent="-371475">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all of #1, #2, and #3</a:t>
            </a:r>
            <a:endParaRPr lang="en-US" sz="2000" b="1">
              <a:latin typeface="Arial" charset="0"/>
            </a:endParaRPr>
          </a:p>
        </p:txBody>
      </p:sp>
      <p:sp>
        <p:nvSpPr>
          <p:cNvPr id="503812" name="Rectangle 4"/>
          <p:cNvSpPr>
            <a:spLocks noGrp="1" noChangeArrowheads="1"/>
          </p:cNvSpPr>
          <p:nvPr>
            <p:ph type="body" idx="1"/>
          </p:nvPr>
        </p:nvSpPr>
        <p:spPr>
          <a:xfrm>
            <a:off x="0" y="720725"/>
            <a:ext cx="3752850" cy="2709863"/>
          </a:xfrm>
          <a:noFill/>
          <a:ln/>
        </p:spPr>
        <p:txBody>
          <a:bodyPr>
            <a:normAutofit fontScale="70000" lnSpcReduction="20000"/>
          </a:bodyPr>
          <a:lstStyle/>
          <a:p>
            <a:pPr marL="401638" indent="-401638">
              <a:lnSpc>
                <a:spcPct val="120000"/>
              </a:lnSpc>
              <a:buFont typeface="Monotype Sorts" pitchFamily="48" charset="2"/>
              <a:buNone/>
            </a:pPr>
            <a:r>
              <a:rPr lang="en-US" b="1" dirty="0"/>
              <a:t>	A box sits on a flat board.  You lift one end of the board, making an angle with the floor.   As you increase the angle, the box will eventually begin to slide down.  Why?</a:t>
            </a:r>
          </a:p>
        </p:txBody>
      </p:sp>
      <p:grpSp>
        <p:nvGrpSpPr>
          <p:cNvPr id="2" name="Group 5"/>
          <p:cNvGrpSpPr>
            <a:grpSpLocks/>
          </p:cNvGrpSpPr>
          <p:nvPr/>
        </p:nvGrpSpPr>
        <p:grpSpPr bwMode="auto">
          <a:xfrm>
            <a:off x="5324475" y="4652963"/>
            <a:ext cx="3819525" cy="2205037"/>
            <a:chOff x="3354" y="2931"/>
            <a:chExt cx="2406" cy="1389"/>
          </a:xfrm>
        </p:grpSpPr>
        <p:grpSp>
          <p:nvGrpSpPr>
            <p:cNvPr id="3" name="Group 6"/>
            <p:cNvGrpSpPr>
              <a:grpSpLocks/>
            </p:cNvGrpSpPr>
            <p:nvPr/>
          </p:nvGrpSpPr>
          <p:grpSpPr bwMode="auto">
            <a:xfrm>
              <a:off x="3354" y="2931"/>
              <a:ext cx="2406" cy="1389"/>
              <a:chOff x="2688" y="2544"/>
              <a:chExt cx="3072" cy="1776"/>
            </a:xfrm>
          </p:grpSpPr>
          <p:sp>
            <p:nvSpPr>
              <p:cNvPr id="503815" name="Rectangle 7"/>
              <p:cNvSpPr>
                <a:spLocks noChangeArrowheads="1"/>
              </p:cNvSpPr>
              <p:nvPr/>
            </p:nvSpPr>
            <p:spPr bwMode="auto">
              <a:xfrm>
                <a:off x="2688" y="2544"/>
                <a:ext cx="3072" cy="1776"/>
              </a:xfrm>
              <a:prstGeom prst="rect">
                <a:avLst/>
              </a:prstGeom>
              <a:solidFill>
                <a:srgbClr val="5F5F5F"/>
              </a:solidFill>
              <a:ln w="9525">
                <a:noFill/>
                <a:miter lim="800000"/>
                <a:headEnd/>
                <a:tailEnd/>
              </a:ln>
              <a:effectLst/>
            </p:spPr>
            <p:txBody>
              <a:bodyPr wrap="none" anchor="ctr"/>
              <a:lstStyle/>
              <a:p>
                <a:endParaRPr lang="en-US"/>
              </a:p>
            </p:txBody>
          </p:sp>
          <p:sp>
            <p:nvSpPr>
              <p:cNvPr id="503816" name="AutoShape 8"/>
              <p:cNvSpPr>
                <a:spLocks noChangeArrowheads="1"/>
              </p:cNvSpPr>
              <p:nvPr/>
            </p:nvSpPr>
            <p:spPr bwMode="auto">
              <a:xfrm>
                <a:off x="2828" y="2999"/>
                <a:ext cx="2839" cy="1156"/>
              </a:xfrm>
              <a:prstGeom prst="rtTriangle">
                <a:avLst/>
              </a:prstGeom>
              <a:noFill/>
              <a:ln w="28575">
                <a:solidFill>
                  <a:schemeClr val="tx1"/>
                </a:solidFill>
                <a:miter lim="800000"/>
                <a:headEnd/>
                <a:tailEnd/>
              </a:ln>
              <a:effectLst/>
            </p:spPr>
            <p:txBody>
              <a:bodyPr wrap="none" anchor="ctr"/>
              <a:lstStyle/>
              <a:p>
                <a:endParaRPr lang="en-US"/>
              </a:p>
            </p:txBody>
          </p:sp>
          <p:sp>
            <p:nvSpPr>
              <p:cNvPr id="503817" name="Rectangle 9"/>
              <p:cNvSpPr>
                <a:spLocks noChangeArrowheads="1"/>
              </p:cNvSpPr>
              <p:nvPr/>
            </p:nvSpPr>
            <p:spPr bwMode="auto">
              <a:xfrm rot="1440000">
                <a:off x="3759" y="3123"/>
                <a:ext cx="558" cy="330"/>
              </a:xfrm>
              <a:prstGeom prst="rect">
                <a:avLst/>
              </a:prstGeom>
              <a:noFill/>
              <a:ln w="28575">
                <a:solidFill>
                  <a:schemeClr val="tx1"/>
                </a:solidFill>
                <a:miter lim="800000"/>
                <a:headEnd/>
                <a:tailEnd/>
              </a:ln>
              <a:effectLst/>
            </p:spPr>
            <p:txBody>
              <a:bodyPr wrap="none" anchor="ctr"/>
              <a:lstStyle/>
              <a:p>
                <a:endParaRPr lang="en-US"/>
              </a:p>
            </p:txBody>
          </p:sp>
          <p:sp>
            <p:nvSpPr>
              <p:cNvPr id="503818" name="Line 10"/>
              <p:cNvSpPr>
                <a:spLocks noChangeShapeType="1"/>
              </p:cNvSpPr>
              <p:nvPr/>
            </p:nvSpPr>
            <p:spPr bwMode="auto">
              <a:xfrm>
                <a:off x="4038" y="3288"/>
                <a:ext cx="1" cy="661"/>
              </a:xfrm>
              <a:prstGeom prst="line">
                <a:avLst/>
              </a:prstGeom>
              <a:noFill/>
              <a:ln w="28575">
                <a:solidFill>
                  <a:schemeClr val="tx1"/>
                </a:solidFill>
                <a:round/>
                <a:headEnd/>
                <a:tailEnd type="triangle" w="med" len="med"/>
              </a:ln>
              <a:effectLst/>
            </p:spPr>
            <p:txBody>
              <a:bodyPr/>
              <a:lstStyle/>
              <a:p>
                <a:endParaRPr lang="en-US"/>
              </a:p>
            </p:txBody>
          </p:sp>
          <p:sp>
            <p:nvSpPr>
              <p:cNvPr id="503819" name="Line 11"/>
              <p:cNvSpPr>
                <a:spLocks noChangeShapeType="1"/>
              </p:cNvSpPr>
              <p:nvPr/>
            </p:nvSpPr>
            <p:spPr bwMode="auto">
              <a:xfrm flipV="1">
                <a:off x="4038" y="2710"/>
                <a:ext cx="279" cy="578"/>
              </a:xfrm>
              <a:prstGeom prst="line">
                <a:avLst/>
              </a:prstGeom>
              <a:noFill/>
              <a:ln w="28575">
                <a:solidFill>
                  <a:schemeClr val="tx1"/>
                </a:solidFill>
                <a:round/>
                <a:headEnd/>
                <a:tailEnd type="triangle" w="med" len="med"/>
              </a:ln>
              <a:effectLst/>
            </p:spPr>
            <p:txBody>
              <a:bodyPr/>
              <a:lstStyle/>
              <a:p>
                <a:endParaRPr lang="en-US"/>
              </a:p>
            </p:txBody>
          </p:sp>
          <p:sp>
            <p:nvSpPr>
              <p:cNvPr id="503820" name="Line 12"/>
              <p:cNvSpPr>
                <a:spLocks noChangeShapeType="1"/>
              </p:cNvSpPr>
              <p:nvPr/>
            </p:nvSpPr>
            <p:spPr bwMode="auto">
              <a:xfrm>
                <a:off x="4038" y="3288"/>
                <a:ext cx="279" cy="124"/>
              </a:xfrm>
              <a:prstGeom prst="line">
                <a:avLst/>
              </a:prstGeom>
              <a:noFill/>
              <a:ln w="28575">
                <a:solidFill>
                  <a:schemeClr val="tx1"/>
                </a:solidFill>
                <a:round/>
                <a:headEnd/>
                <a:tailEnd type="triangle" w="med" len="med"/>
              </a:ln>
              <a:effectLst/>
            </p:spPr>
            <p:txBody>
              <a:bodyPr/>
              <a:lstStyle/>
              <a:p>
                <a:endParaRPr lang="en-US"/>
              </a:p>
            </p:txBody>
          </p:sp>
        </p:grpSp>
        <p:sp>
          <p:nvSpPr>
            <p:cNvPr id="503821" name="Text Box 13"/>
            <p:cNvSpPr txBox="1">
              <a:spLocks noChangeArrowheads="1"/>
            </p:cNvSpPr>
            <p:nvPr/>
          </p:nvSpPr>
          <p:spPr bwMode="auto">
            <a:xfrm>
              <a:off x="4679" y="3495"/>
              <a:ext cx="902" cy="288"/>
            </a:xfrm>
            <a:prstGeom prst="rect">
              <a:avLst/>
            </a:prstGeom>
            <a:noFill/>
            <a:ln w="9525">
              <a:noFill/>
              <a:miter lim="800000"/>
              <a:headEnd/>
              <a:tailEnd/>
            </a:ln>
            <a:effectLst/>
          </p:spPr>
          <p:txBody>
            <a:bodyPr>
              <a:spAutoFit/>
            </a:bodyPr>
            <a:lstStyle/>
            <a:p>
              <a:pPr eaLnBrk="1" hangingPunct="1">
                <a:spcBef>
                  <a:spcPct val="50000"/>
                </a:spcBef>
              </a:pPr>
              <a:r>
                <a:rPr lang="en-US"/>
                <a:t>Net Force</a:t>
              </a:r>
            </a:p>
          </p:txBody>
        </p:sp>
        <p:sp>
          <p:nvSpPr>
            <p:cNvPr id="503822" name="Text Box 14"/>
            <p:cNvSpPr txBox="1">
              <a:spLocks noChangeArrowheads="1"/>
            </p:cNvSpPr>
            <p:nvPr/>
          </p:nvSpPr>
          <p:spPr bwMode="auto">
            <a:xfrm>
              <a:off x="4661" y="2996"/>
              <a:ext cx="715" cy="288"/>
            </a:xfrm>
            <a:prstGeom prst="rect">
              <a:avLst/>
            </a:prstGeom>
            <a:noFill/>
            <a:ln w="9525">
              <a:noFill/>
              <a:miter lim="800000"/>
              <a:headEnd/>
              <a:tailEnd/>
            </a:ln>
            <a:effectLst/>
          </p:spPr>
          <p:txBody>
            <a:bodyPr>
              <a:spAutoFit/>
            </a:bodyPr>
            <a:lstStyle/>
            <a:p>
              <a:pPr eaLnBrk="1" hangingPunct="1">
                <a:spcBef>
                  <a:spcPct val="50000"/>
                </a:spcBef>
              </a:pPr>
              <a:r>
                <a:rPr lang="en-US"/>
                <a:t>Normal</a:t>
              </a:r>
            </a:p>
          </p:txBody>
        </p:sp>
        <p:sp>
          <p:nvSpPr>
            <p:cNvPr id="503823" name="Text Box 15"/>
            <p:cNvSpPr txBox="1">
              <a:spLocks noChangeArrowheads="1"/>
            </p:cNvSpPr>
            <p:nvPr/>
          </p:nvSpPr>
          <p:spPr bwMode="auto">
            <a:xfrm>
              <a:off x="3686" y="3807"/>
              <a:ext cx="692" cy="288"/>
            </a:xfrm>
            <a:prstGeom prst="rect">
              <a:avLst/>
            </a:prstGeom>
            <a:noFill/>
            <a:ln w="9525">
              <a:noFill/>
              <a:miter lim="800000"/>
              <a:headEnd/>
              <a:tailEnd/>
            </a:ln>
            <a:effectLst/>
          </p:spPr>
          <p:txBody>
            <a:bodyPr>
              <a:spAutoFit/>
            </a:bodyPr>
            <a:lstStyle/>
            <a:p>
              <a:pPr eaLnBrk="1" hangingPunct="1">
                <a:spcBef>
                  <a:spcPct val="50000"/>
                </a:spcBef>
              </a:pPr>
              <a:r>
                <a:rPr lang="en-US"/>
                <a:t>Weight</a:t>
              </a:r>
            </a:p>
          </p:txBody>
        </p:sp>
      </p:grpSp>
      <p:sp>
        <p:nvSpPr>
          <p:cNvPr id="503824" name="Rectangle 16"/>
          <p:cNvSpPr>
            <a:spLocks noChangeArrowheads="1"/>
          </p:cNvSpPr>
          <p:nvPr/>
        </p:nvSpPr>
        <p:spPr bwMode="auto">
          <a:xfrm>
            <a:off x="784225" y="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5.5a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Sliding Down 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b="1" dirty="0" smtClean="0">
                <a:solidFill>
                  <a:srgbClr val="FF0000"/>
                </a:solidFill>
              </a:rPr>
              <a:t>Useful Approximations</a:t>
            </a:r>
            <a:endParaRPr lang="en-US" b="1" dirty="0">
              <a:solidFill>
                <a:srgbClr val="FF0000"/>
              </a:solidFill>
            </a:endParaRPr>
          </a:p>
        </p:txBody>
      </p:sp>
      <p:sp>
        <p:nvSpPr>
          <p:cNvPr id="3" name="Subtitle 2"/>
          <p:cNvSpPr>
            <a:spLocks noGrp="1"/>
          </p:cNvSpPr>
          <p:nvPr>
            <p:ph type="subTitle" idx="1"/>
          </p:nvPr>
        </p:nvSpPr>
        <p:spPr>
          <a:xfrm>
            <a:off x="228600" y="2133600"/>
            <a:ext cx="8153400" cy="4572000"/>
          </a:xfrm>
        </p:spPr>
        <p:txBody>
          <a:bodyPr/>
          <a:lstStyle/>
          <a:p>
            <a:pPr algn="l"/>
            <a:r>
              <a:rPr lang="en-US" dirty="0" smtClean="0"/>
              <a:t>1 ft ≈ 30 cm      			1 meter ≈ 1.1 yards</a:t>
            </a:r>
          </a:p>
          <a:p>
            <a:pPr algn="l"/>
            <a:r>
              <a:rPr lang="en-US" dirty="0" smtClean="0"/>
              <a:t>5 miles ≈ 8 kilometers</a:t>
            </a:r>
          </a:p>
          <a:p>
            <a:pPr algn="l"/>
            <a:r>
              <a:rPr lang="en-US" dirty="0" smtClean="0"/>
              <a:t>50 mph ≈ 80 </a:t>
            </a:r>
            <a:r>
              <a:rPr lang="en-US" dirty="0" err="1" smtClean="0"/>
              <a:t>kph</a:t>
            </a:r>
            <a:r>
              <a:rPr lang="en-US" dirty="0" smtClean="0"/>
              <a:t> ≈ 22 m/sec</a:t>
            </a:r>
          </a:p>
          <a:p>
            <a:pPr algn="l"/>
            <a:endParaRPr lang="en-US" dirty="0" smtClean="0"/>
          </a:p>
          <a:p>
            <a:pPr algn="l"/>
            <a:r>
              <a:rPr lang="en-US" dirty="0" smtClean="0"/>
              <a:t>1 kg ≈ 2.2 lbs </a:t>
            </a:r>
            <a:r>
              <a:rPr lang="en-US" sz="2000" dirty="0" smtClean="0"/>
              <a:t>(technically, kg is mass, lb is weight—so this </a:t>
            </a:r>
            <a:r>
              <a:rPr lang="en-US" sz="2000" i="1" dirty="0" smtClean="0"/>
              <a:t>isn’t</a:t>
            </a:r>
            <a:r>
              <a:rPr lang="en-US" sz="2000" dirty="0" smtClean="0"/>
              <a:t> true on the Moon!) </a:t>
            </a:r>
          </a:p>
          <a:p>
            <a:pPr algn="l"/>
            <a:endParaRPr lang="en-US" dirty="0" smtClean="0"/>
          </a:p>
          <a:p>
            <a:pPr algn="l"/>
            <a:r>
              <a:rPr lang="en-US" dirty="0" smtClean="0"/>
              <a:t>1 gallon ≈ 4 liters</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ChangeArrowheads="1"/>
          </p:cNvSpPr>
          <p:nvPr/>
        </p:nvSpPr>
        <p:spPr bwMode="auto">
          <a:xfrm>
            <a:off x="0" y="0"/>
            <a:ext cx="9144000" cy="380841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05859" name="Oval 3"/>
          <p:cNvSpPr>
            <a:spLocks noChangeArrowheads="1"/>
          </p:cNvSpPr>
          <p:nvPr/>
        </p:nvSpPr>
        <p:spPr bwMode="auto">
          <a:xfrm>
            <a:off x="3686175" y="2903538"/>
            <a:ext cx="3444875" cy="531812"/>
          </a:xfrm>
          <a:prstGeom prst="ellipse">
            <a:avLst/>
          </a:prstGeom>
          <a:noFill/>
          <a:ln w="50800">
            <a:solidFill>
              <a:schemeClr val="accent1"/>
            </a:solidFill>
            <a:round/>
            <a:headEnd/>
            <a:tailEnd/>
          </a:ln>
          <a:effectLst/>
        </p:spPr>
        <p:txBody>
          <a:bodyPr wrap="none" anchor="ctr"/>
          <a:lstStyle/>
          <a:p>
            <a:endParaRPr lang="en-US"/>
          </a:p>
        </p:txBody>
      </p:sp>
      <p:sp>
        <p:nvSpPr>
          <p:cNvPr id="505860" name="Rectangle 4"/>
          <p:cNvSpPr>
            <a:spLocks noChangeArrowheads="1"/>
          </p:cNvSpPr>
          <p:nvPr/>
        </p:nvSpPr>
        <p:spPr bwMode="auto">
          <a:xfrm>
            <a:off x="4075113" y="644525"/>
            <a:ext cx="4868862" cy="3044825"/>
          </a:xfrm>
          <a:prstGeom prst="rect">
            <a:avLst/>
          </a:prstGeom>
          <a:noFill/>
          <a:ln w="9525">
            <a:noFill/>
            <a:miter lim="800000"/>
            <a:headEnd/>
            <a:tailEnd/>
          </a:ln>
          <a:effectLst/>
        </p:spPr>
        <p:txBody>
          <a:bodyPr lIns="90488" tIns="44450" rIns="90488" bIns="44450"/>
          <a:lstStyle/>
          <a:p>
            <a:pPr marL="388938" indent="-3889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component of the gravity force parallel to the plane increased</a:t>
            </a:r>
          </a:p>
          <a:p>
            <a:pPr marL="388938" indent="-3889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coefficient of static friction decreased</a:t>
            </a:r>
          </a:p>
          <a:p>
            <a:pPr marL="388938" indent="-3889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normal force exerted by the board decreased</a:t>
            </a:r>
          </a:p>
          <a:p>
            <a:pPr marL="388938" indent="-3889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both #1 and #3</a:t>
            </a:r>
          </a:p>
          <a:p>
            <a:pPr marL="388938" indent="-3889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all of #1, #2, and #3</a:t>
            </a:r>
            <a:endParaRPr lang="en-US" sz="2000" b="1">
              <a:latin typeface="Arial" charset="0"/>
            </a:endParaRPr>
          </a:p>
        </p:txBody>
      </p:sp>
      <p:sp>
        <p:nvSpPr>
          <p:cNvPr id="505861" name="Rectangle 5"/>
          <p:cNvSpPr>
            <a:spLocks noGrp="1" noChangeArrowheads="1"/>
          </p:cNvSpPr>
          <p:nvPr>
            <p:ph type="body" idx="1"/>
          </p:nvPr>
        </p:nvSpPr>
        <p:spPr>
          <a:xfrm>
            <a:off x="0" y="720725"/>
            <a:ext cx="3752850" cy="2709863"/>
          </a:xfrm>
          <a:noFill/>
          <a:ln/>
        </p:spPr>
        <p:txBody>
          <a:bodyPr>
            <a:normAutofit fontScale="70000" lnSpcReduction="20000"/>
          </a:bodyPr>
          <a:lstStyle/>
          <a:p>
            <a:pPr marL="401638" indent="-401638">
              <a:lnSpc>
                <a:spcPct val="120000"/>
              </a:lnSpc>
              <a:buFont typeface="Monotype Sorts" pitchFamily="48" charset="2"/>
              <a:buNone/>
            </a:pPr>
            <a:r>
              <a:rPr lang="en-US" b="1"/>
              <a:t>	A box sits on a flat board.  You lift one end of the board, making an angle with the floor.   As you increase the angle, the box will eventually begin to slide down.  Why?</a:t>
            </a:r>
          </a:p>
        </p:txBody>
      </p:sp>
      <p:grpSp>
        <p:nvGrpSpPr>
          <p:cNvPr id="2" name="Group 6"/>
          <p:cNvGrpSpPr>
            <a:grpSpLocks/>
          </p:cNvGrpSpPr>
          <p:nvPr/>
        </p:nvGrpSpPr>
        <p:grpSpPr bwMode="auto">
          <a:xfrm>
            <a:off x="5324475" y="4652963"/>
            <a:ext cx="3819525" cy="2205037"/>
            <a:chOff x="3354" y="2931"/>
            <a:chExt cx="2406" cy="1389"/>
          </a:xfrm>
        </p:grpSpPr>
        <p:grpSp>
          <p:nvGrpSpPr>
            <p:cNvPr id="3" name="Group 7"/>
            <p:cNvGrpSpPr>
              <a:grpSpLocks/>
            </p:cNvGrpSpPr>
            <p:nvPr/>
          </p:nvGrpSpPr>
          <p:grpSpPr bwMode="auto">
            <a:xfrm>
              <a:off x="3354" y="2931"/>
              <a:ext cx="2406" cy="1389"/>
              <a:chOff x="2688" y="2544"/>
              <a:chExt cx="3072" cy="1776"/>
            </a:xfrm>
          </p:grpSpPr>
          <p:sp>
            <p:nvSpPr>
              <p:cNvPr id="505864" name="Rectangle 8"/>
              <p:cNvSpPr>
                <a:spLocks noChangeArrowheads="1"/>
              </p:cNvSpPr>
              <p:nvPr/>
            </p:nvSpPr>
            <p:spPr bwMode="auto">
              <a:xfrm>
                <a:off x="2688" y="2544"/>
                <a:ext cx="3072" cy="1776"/>
              </a:xfrm>
              <a:prstGeom prst="rect">
                <a:avLst/>
              </a:prstGeom>
              <a:solidFill>
                <a:srgbClr val="5F5F5F"/>
              </a:solidFill>
              <a:ln w="9525">
                <a:noFill/>
                <a:miter lim="800000"/>
                <a:headEnd/>
                <a:tailEnd/>
              </a:ln>
              <a:effectLst/>
            </p:spPr>
            <p:txBody>
              <a:bodyPr wrap="none" anchor="ctr"/>
              <a:lstStyle/>
              <a:p>
                <a:endParaRPr lang="en-US"/>
              </a:p>
            </p:txBody>
          </p:sp>
          <p:sp>
            <p:nvSpPr>
              <p:cNvPr id="505865" name="AutoShape 9"/>
              <p:cNvSpPr>
                <a:spLocks noChangeArrowheads="1"/>
              </p:cNvSpPr>
              <p:nvPr/>
            </p:nvSpPr>
            <p:spPr bwMode="auto">
              <a:xfrm>
                <a:off x="2828" y="2999"/>
                <a:ext cx="2839" cy="1156"/>
              </a:xfrm>
              <a:prstGeom prst="rtTriangle">
                <a:avLst/>
              </a:prstGeom>
              <a:noFill/>
              <a:ln w="28575">
                <a:solidFill>
                  <a:schemeClr val="tx1"/>
                </a:solidFill>
                <a:miter lim="800000"/>
                <a:headEnd/>
                <a:tailEnd/>
              </a:ln>
              <a:effectLst/>
            </p:spPr>
            <p:txBody>
              <a:bodyPr wrap="none" anchor="ctr"/>
              <a:lstStyle/>
              <a:p>
                <a:endParaRPr lang="en-US"/>
              </a:p>
            </p:txBody>
          </p:sp>
          <p:sp>
            <p:nvSpPr>
              <p:cNvPr id="505866" name="Rectangle 10"/>
              <p:cNvSpPr>
                <a:spLocks noChangeArrowheads="1"/>
              </p:cNvSpPr>
              <p:nvPr/>
            </p:nvSpPr>
            <p:spPr bwMode="auto">
              <a:xfrm rot="1440000">
                <a:off x="3759" y="3123"/>
                <a:ext cx="558" cy="330"/>
              </a:xfrm>
              <a:prstGeom prst="rect">
                <a:avLst/>
              </a:prstGeom>
              <a:noFill/>
              <a:ln w="28575">
                <a:solidFill>
                  <a:schemeClr val="tx1"/>
                </a:solidFill>
                <a:miter lim="800000"/>
                <a:headEnd/>
                <a:tailEnd/>
              </a:ln>
              <a:effectLst/>
            </p:spPr>
            <p:txBody>
              <a:bodyPr wrap="none" anchor="ctr"/>
              <a:lstStyle/>
              <a:p>
                <a:endParaRPr lang="en-US"/>
              </a:p>
            </p:txBody>
          </p:sp>
          <p:sp>
            <p:nvSpPr>
              <p:cNvPr id="505867" name="Line 11"/>
              <p:cNvSpPr>
                <a:spLocks noChangeShapeType="1"/>
              </p:cNvSpPr>
              <p:nvPr/>
            </p:nvSpPr>
            <p:spPr bwMode="auto">
              <a:xfrm>
                <a:off x="4038" y="3288"/>
                <a:ext cx="1" cy="661"/>
              </a:xfrm>
              <a:prstGeom prst="line">
                <a:avLst/>
              </a:prstGeom>
              <a:noFill/>
              <a:ln w="28575">
                <a:solidFill>
                  <a:schemeClr val="tx1"/>
                </a:solidFill>
                <a:round/>
                <a:headEnd/>
                <a:tailEnd type="triangle" w="med" len="med"/>
              </a:ln>
              <a:effectLst/>
            </p:spPr>
            <p:txBody>
              <a:bodyPr/>
              <a:lstStyle/>
              <a:p>
                <a:endParaRPr lang="en-US"/>
              </a:p>
            </p:txBody>
          </p:sp>
          <p:sp>
            <p:nvSpPr>
              <p:cNvPr id="505868" name="Line 12"/>
              <p:cNvSpPr>
                <a:spLocks noChangeShapeType="1"/>
              </p:cNvSpPr>
              <p:nvPr/>
            </p:nvSpPr>
            <p:spPr bwMode="auto">
              <a:xfrm flipV="1">
                <a:off x="4038" y="2710"/>
                <a:ext cx="279" cy="578"/>
              </a:xfrm>
              <a:prstGeom prst="line">
                <a:avLst/>
              </a:prstGeom>
              <a:noFill/>
              <a:ln w="28575">
                <a:solidFill>
                  <a:schemeClr val="tx1"/>
                </a:solidFill>
                <a:round/>
                <a:headEnd/>
                <a:tailEnd type="triangle" w="med" len="med"/>
              </a:ln>
              <a:effectLst/>
            </p:spPr>
            <p:txBody>
              <a:bodyPr/>
              <a:lstStyle/>
              <a:p>
                <a:endParaRPr lang="en-US"/>
              </a:p>
            </p:txBody>
          </p:sp>
          <p:sp>
            <p:nvSpPr>
              <p:cNvPr id="505869" name="Line 13"/>
              <p:cNvSpPr>
                <a:spLocks noChangeShapeType="1"/>
              </p:cNvSpPr>
              <p:nvPr/>
            </p:nvSpPr>
            <p:spPr bwMode="auto">
              <a:xfrm>
                <a:off x="4038" y="3288"/>
                <a:ext cx="279" cy="124"/>
              </a:xfrm>
              <a:prstGeom prst="line">
                <a:avLst/>
              </a:prstGeom>
              <a:noFill/>
              <a:ln w="28575">
                <a:solidFill>
                  <a:schemeClr val="tx1"/>
                </a:solidFill>
                <a:round/>
                <a:headEnd/>
                <a:tailEnd type="triangle" w="med" len="med"/>
              </a:ln>
              <a:effectLst/>
            </p:spPr>
            <p:txBody>
              <a:bodyPr/>
              <a:lstStyle/>
              <a:p>
                <a:endParaRPr lang="en-US"/>
              </a:p>
            </p:txBody>
          </p:sp>
        </p:grpSp>
        <p:sp>
          <p:nvSpPr>
            <p:cNvPr id="505870" name="Text Box 14"/>
            <p:cNvSpPr txBox="1">
              <a:spLocks noChangeArrowheads="1"/>
            </p:cNvSpPr>
            <p:nvPr/>
          </p:nvSpPr>
          <p:spPr bwMode="auto">
            <a:xfrm>
              <a:off x="4679" y="3495"/>
              <a:ext cx="902" cy="288"/>
            </a:xfrm>
            <a:prstGeom prst="rect">
              <a:avLst/>
            </a:prstGeom>
            <a:noFill/>
            <a:ln w="9525">
              <a:noFill/>
              <a:miter lim="800000"/>
              <a:headEnd/>
              <a:tailEnd/>
            </a:ln>
            <a:effectLst/>
          </p:spPr>
          <p:txBody>
            <a:bodyPr>
              <a:spAutoFit/>
            </a:bodyPr>
            <a:lstStyle/>
            <a:p>
              <a:pPr eaLnBrk="1" hangingPunct="1">
                <a:spcBef>
                  <a:spcPct val="50000"/>
                </a:spcBef>
              </a:pPr>
              <a:r>
                <a:rPr lang="en-US"/>
                <a:t>Net Force</a:t>
              </a:r>
            </a:p>
          </p:txBody>
        </p:sp>
        <p:sp>
          <p:nvSpPr>
            <p:cNvPr id="505871" name="Text Box 15"/>
            <p:cNvSpPr txBox="1">
              <a:spLocks noChangeArrowheads="1"/>
            </p:cNvSpPr>
            <p:nvPr/>
          </p:nvSpPr>
          <p:spPr bwMode="auto">
            <a:xfrm>
              <a:off x="4661" y="2996"/>
              <a:ext cx="715" cy="288"/>
            </a:xfrm>
            <a:prstGeom prst="rect">
              <a:avLst/>
            </a:prstGeom>
            <a:noFill/>
            <a:ln w="9525">
              <a:noFill/>
              <a:miter lim="800000"/>
              <a:headEnd/>
              <a:tailEnd/>
            </a:ln>
            <a:effectLst/>
          </p:spPr>
          <p:txBody>
            <a:bodyPr>
              <a:spAutoFit/>
            </a:bodyPr>
            <a:lstStyle/>
            <a:p>
              <a:pPr eaLnBrk="1" hangingPunct="1">
                <a:spcBef>
                  <a:spcPct val="50000"/>
                </a:spcBef>
              </a:pPr>
              <a:r>
                <a:rPr lang="en-US"/>
                <a:t>Normal</a:t>
              </a:r>
            </a:p>
          </p:txBody>
        </p:sp>
        <p:sp>
          <p:nvSpPr>
            <p:cNvPr id="505872" name="Text Box 16"/>
            <p:cNvSpPr txBox="1">
              <a:spLocks noChangeArrowheads="1"/>
            </p:cNvSpPr>
            <p:nvPr/>
          </p:nvSpPr>
          <p:spPr bwMode="auto">
            <a:xfrm>
              <a:off x="3686" y="3807"/>
              <a:ext cx="692" cy="288"/>
            </a:xfrm>
            <a:prstGeom prst="rect">
              <a:avLst/>
            </a:prstGeom>
            <a:noFill/>
            <a:ln w="9525">
              <a:noFill/>
              <a:miter lim="800000"/>
              <a:headEnd/>
              <a:tailEnd/>
            </a:ln>
            <a:effectLst/>
          </p:spPr>
          <p:txBody>
            <a:bodyPr>
              <a:spAutoFit/>
            </a:bodyPr>
            <a:lstStyle/>
            <a:p>
              <a:pPr eaLnBrk="1" hangingPunct="1">
                <a:spcBef>
                  <a:spcPct val="50000"/>
                </a:spcBef>
              </a:pPr>
              <a:r>
                <a:rPr lang="en-US"/>
                <a:t>Weight</a:t>
              </a:r>
            </a:p>
          </p:txBody>
        </p:sp>
      </p:grpSp>
      <p:sp>
        <p:nvSpPr>
          <p:cNvPr id="505873" name="AutoShape 17"/>
          <p:cNvSpPr>
            <a:spLocks noChangeArrowheads="1"/>
          </p:cNvSpPr>
          <p:nvPr/>
        </p:nvSpPr>
        <p:spPr bwMode="auto">
          <a:xfrm>
            <a:off x="0" y="3895725"/>
            <a:ext cx="4978400" cy="296227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sz="2200">
              <a:latin typeface="Arial" charset="0"/>
            </a:endParaRPr>
          </a:p>
        </p:txBody>
      </p:sp>
      <p:sp>
        <p:nvSpPr>
          <p:cNvPr id="505874" name="Rectangle 18"/>
          <p:cNvSpPr>
            <a:spLocks noChangeArrowheads="1"/>
          </p:cNvSpPr>
          <p:nvPr/>
        </p:nvSpPr>
        <p:spPr bwMode="auto">
          <a:xfrm>
            <a:off x="0" y="3883025"/>
            <a:ext cx="4818063" cy="28384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rgbClr val="000000"/>
                </a:solidFill>
                <a:latin typeface="Arial" charset="0"/>
              </a:rPr>
              <a:t>	</a:t>
            </a:r>
            <a:r>
              <a:rPr lang="en-US" sz="1600" b="1">
                <a:solidFill>
                  <a:srgbClr val="000000"/>
                </a:solidFill>
                <a:latin typeface="Arial" charset="0"/>
              </a:rPr>
              <a:t>As the angle increases, the </a:t>
            </a:r>
            <a:r>
              <a:rPr lang="en-US" sz="1600" b="1">
                <a:solidFill>
                  <a:srgbClr val="0000FF"/>
                </a:solidFill>
                <a:effectLst>
                  <a:outerShdw blurRad="38100" dist="38100" dir="2700000" algn="tl">
                    <a:srgbClr val="000000"/>
                  </a:outerShdw>
                </a:effectLst>
                <a:latin typeface="Arial" charset="0"/>
              </a:rPr>
              <a:t>component  of weight parallel to the plane increases</a:t>
            </a:r>
            <a:r>
              <a:rPr lang="en-US" sz="1600" b="1">
                <a:solidFill>
                  <a:srgbClr val="000000"/>
                </a:solidFill>
                <a:latin typeface="Arial" charset="0"/>
              </a:rPr>
              <a:t> and the </a:t>
            </a:r>
            <a:r>
              <a:rPr lang="en-US" sz="1600" b="1">
                <a:solidFill>
                  <a:srgbClr val="0000FF"/>
                </a:solidFill>
                <a:effectLst>
                  <a:outerShdw blurRad="38100" dist="38100" dir="2700000" algn="tl">
                    <a:srgbClr val="000000"/>
                  </a:outerShdw>
                </a:effectLst>
                <a:latin typeface="Arial" charset="0"/>
              </a:rPr>
              <a:t>component perpendicular to the plane decreases</a:t>
            </a:r>
            <a:r>
              <a:rPr lang="en-US" sz="1600" b="1">
                <a:solidFill>
                  <a:srgbClr val="000000"/>
                </a:solidFill>
                <a:latin typeface="Arial" charset="0"/>
              </a:rPr>
              <a:t> (and so does the normal force).  Because friction depends on normal force, we see that the </a:t>
            </a:r>
            <a:r>
              <a:rPr lang="en-US" sz="1600" b="1">
                <a:solidFill>
                  <a:srgbClr val="FF0000"/>
                </a:solidFill>
                <a:effectLst>
                  <a:outerShdw blurRad="38100" dist="38100" dir="2700000" algn="tl">
                    <a:srgbClr val="000000"/>
                  </a:outerShdw>
                </a:effectLst>
                <a:latin typeface="Arial" charset="0"/>
              </a:rPr>
              <a:t>friction force gets smaller</a:t>
            </a:r>
            <a:r>
              <a:rPr lang="en-US" sz="1600" b="1">
                <a:solidFill>
                  <a:srgbClr val="000000"/>
                </a:solidFill>
                <a:latin typeface="Arial" charset="0"/>
              </a:rPr>
              <a:t> and the </a:t>
            </a:r>
            <a:r>
              <a:rPr lang="en-US" sz="1600" b="1">
                <a:solidFill>
                  <a:srgbClr val="FF0000"/>
                </a:solidFill>
                <a:effectLst>
                  <a:outerShdw blurRad="38100" dist="38100" dir="2700000" algn="tl">
                    <a:srgbClr val="000000"/>
                  </a:outerShdw>
                </a:effectLst>
                <a:latin typeface="Arial" charset="0"/>
              </a:rPr>
              <a:t>force pulling the box down the plane gets bigger</a:t>
            </a:r>
            <a:r>
              <a:rPr lang="en-US" sz="1600" b="1">
                <a:solidFill>
                  <a:srgbClr val="000000"/>
                </a:solidFill>
                <a:latin typeface="Arial" charset="0"/>
              </a:rPr>
              <a:t>.</a:t>
            </a:r>
          </a:p>
        </p:txBody>
      </p:sp>
      <p:sp>
        <p:nvSpPr>
          <p:cNvPr id="505875" name="Rectangle 19"/>
          <p:cNvSpPr>
            <a:spLocks noChangeArrowheads="1"/>
          </p:cNvSpPr>
          <p:nvPr/>
        </p:nvSpPr>
        <p:spPr bwMode="auto">
          <a:xfrm>
            <a:off x="784225" y="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5.5a</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Sliding Down I</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grpSp>
        <p:nvGrpSpPr>
          <p:cNvPr id="2" name="Group 3"/>
          <p:cNvGrpSpPr>
            <a:grpSpLocks/>
          </p:cNvGrpSpPr>
          <p:nvPr/>
        </p:nvGrpSpPr>
        <p:grpSpPr bwMode="auto">
          <a:xfrm>
            <a:off x="2889250" y="3868738"/>
            <a:ext cx="3873500" cy="2044700"/>
            <a:chOff x="436" y="2692"/>
            <a:chExt cx="2440" cy="1288"/>
          </a:xfrm>
        </p:grpSpPr>
        <p:sp>
          <p:nvSpPr>
            <p:cNvPr id="507908" name="AutoShape 4"/>
            <p:cNvSpPr>
              <a:spLocks noChangeArrowheads="1"/>
            </p:cNvSpPr>
            <p:nvPr/>
          </p:nvSpPr>
          <p:spPr bwMode="auto">
            <a:xfrm>
              <a:off x="436" y="2884"/>
              <a:ext cx="2440" cy="1096"/>
            </a:xfrm>
            <a:prstGeom prst="rtTriangle">
              <a:avLst/>
            </a:prstGeom>
            <a:solidFill>
              <a:schemeClr val="accent1"/>
            </a:solidFill>
            <a:ln w="12699">
              <a:solidFill>
                <a:schemeClr val="bg2"/>
              </a:solidFill>
              <a:miter lim="800000"/>
              <a:headEnd/>
              <a:tailEnd/>
            </a:ln>
            <a:effectLst/>
          </p:spPr>
          <p:txBody>
            <a:bodyPr wrap="none" anchor="ctr"/>
            <a:lstStyle/>
            <a:p>
              <a:endParaRPr lang="en-US"/>
            </a:p>
          </p:txBody>
        </p:sp>
        <p:sp>
          <p:nvSpPr>
            <p:cNvPr id="507909" name="Rectangle 5"/>
            <p:cNvSpPr>
              <a:spLocks noChangeArrowheads="1"/>
            </p:cNvSpPr>
            <p:nvPr/>
          </p:nvSpPr>
          <p:spPr bwMode="auto">
            <a:xfrm rot="1440000">
              <a:off x="868" y="2692"/>
              <a:ext cx="472" cy="472"/>
            </a:xfrm>
            <a:prstGeom prst="rect">
              <a:avLst/>
            </a:prstGeom>
            <a:solidFill>
              <a:srgbClr val="FF0033"/>
            </a:solidFill>
            <a:ln w="12699">
              <a:solidFill>
                <a:schemeClr val="bg2"/>
              </a:solidFill>
              <a:miter lim="800000"/>
              <a:headEnd/>
              <a:tailEnd/>
            </a:ln>
            <a:effectLst/>
          </p:spPr>
          <p:txBody>
            <a:bodyPr wrap="none" anchor="ctr"/>
            <a:lstStyle/>
            <a:p>
              <a:endParaRPr lang="en-US"/>
            </a:p>
          </p:txBody>
        </p:sp>
        <p:sp>
          <p:nvSpPr>
            <p:cNvPr id="507910" name="Rectangle 6"/>
            <p:cNvSpPr>
              <a:spLocks noChangeArrowheads="1"/>
            </p:cNvSpPr>
            <p:nvPr/>
          </p:nvSpPr>
          <p:spPr bwMode="auto">
            <a:xfrm>
              <a:off x="957" y="2817"/>
              <a:ext cx="287" cy="265"/>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m</a:t>
              </a:r>
              <a:endParaRPr lang="en-US" sz="2000" i="1">
                <a:solidFill>
                  <a:schemeClr val="tx2"/>
                </a:solidFill>
                <a:latin typeface="Arial" charset="0"/>
              </a:endParaRPr>
            </a:p>
          </p:txBody>
        </p:sp>
        <p:sp>
          <p:nvSpPr>
            <p:cNvPr id="507911" name="Line 7"/>
            <p:cNvSpPr>
              <a:spLocks noChangeShapeType="1"/>
            </p:cNvSpPr>
            <p:nvPr/>
          </p:nvSpPr>
          <p:spPr bwMode="auto">
            <a:xfrm>
              <a:off x="1441" y="3025"/>
              <a:ext cx="287" cy="143"/>
            </a:xfrm>
            <a:prstGeom prst="line">
              <a:avLst/>
            </a:prstGeom>
            <a:noFill/>
            <a:ln w="38100">
              <a:solidFill>
                <a:schemeClr val="tx2"/>
              </a:solidFill>
              <a:round/>
              <a:headEnd type="none" w="sm" len="sm"/>
              <a:tailEnd type="stealth" w="med" len="lg"/>
            </a:ln>
            <a:effectLst/>
          </p:spPr>
          <p:txBody>
            <a:bodyPr wrap="none" anchor="ctr"/>
            <a:lstStyle/>
            <a:p>
              <a:endParaRPr lang="en-US"/>
            </a:p>
          </p:txBody>
        </p:sp>
      </p:grpSp>
      <p:sp>
        <p:nvSpPr>
          <p:cNvPr id="507912" name="Rectangle 8"/>
          <p:cNvSpPr>
            <a:spLocks noChangeArrowheads="1"/>
          </p:cNvSpPr>
          <p:nvPr/>
        </p:nvSpPr>
        <p:spPr bwMode="auto">
          <a:xfrm>
            <a:off x="4379913" y="731838"/>
            <a:ext cx="4764087"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not move at all</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slide a bit, slow down, then stop</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accelerate down the incline</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slide down at constant speed</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slide up at constant speed</a:t>
            </a:r>
            <a:endParaRPr lang="en-US" b="1">
              <a:latin typeface="Arial" charset="0"/>
            </a:endParaRPr>
          </a:p>
        </p:txBody>
      </p:sp>
      <p:sp>
        <p:nvSpPr>
          <p:cNvPr id="507913" name="Rectangle 9"/>
          <p:cNvSpPr>
            <a:spLocks noGrp="1" noChangeArrowheads="1"/>
          </p:cNvSpPr>
          <p:nvPr>
            <p:ph type="body" idx="1"/>
          </p:nvPr>
        </p:nvSpPr>
        <p:spPr>
          <a:xfrm>
            <a:off x="0" y="639763"/>
            <a:ext cx="4100513" cy="2708275"/>
          </a:xfrm>
          <a:noFill/>
          <a:ln/>
        </p:spPr>
        <p:txBody>
          <a:bodyPr>
            <a:normAutofit fontScale="70000" lnSpcReduction="20000"/>
          </a:bodyPr>
          <a:lstStyle/>
          <a:p>
            <a:pPr marL="401638" indent="-401638">
              <a:lnSpc>
                <a:spcPct val="120000"/>
              </a:lnSpc>
              <a:buFont typeface="Monotype Sorts" pitchFamily="48" charset="2"/>
              <a:buNone/>
            </a:pPr>
            <a:r>
              <a:rPr lang="en-US" b="1" dirty="0"/>
              <a:t>	A mass </a:t>
            </a:r>
            <a:r>
              <a:rPr lang="en-US" b="1" i="1" dirty="0">
                <a:solidFill>
                  <a:schemeClr val="tx2"/>
                </a:solidFill>
              </a:rPr>
              <a:t>m</a:t>
            </a:r>
            <a:r>
              <a:rPr lang="en-US" b="1" dirty="0"/>
              <a:t> is placed on an inclined plane (</a:t>
            </a:r>
            <a:r>
              <a:rPr lang="en-US" b="1" dirty="0">
                <a:solidFill>
                  <a:schemeClr val="tx2"/>
                </a:solidFill>
                <a:latin typeface="Symbol" pitchFamily="48" charset="2"/>
              </a:rPr>
              <a:t>m</a:t>
            </a:r>
            <a:r>
              <a:rPr lang="en-US" b="1" dirty="0">
                <a:solidFill>
                  <a:schemeClr val="tx2"/>
                </a:solidFill>
              </a:rPr>
              <a:t> &gt; 0</a:t>
            </a:r>
            <a:r>
              <a:rPr lang="en-US" b="1" dirty="0"/>
              <a:t>) and slides down the plane with </a:t>
            </a:r>
            <a:r>
              <a:rPr lang="en-US" b="1" dirty="0">
                <a:solidFill>
                  <a:schemeClr val="accent2"/>
                </a:solidFill>
              </a:rPr>
              <a:t>constant speed</a:t>
            </a:r>
            <a:r>
              <a:rPr lang="en-US" b="1" dirty="0"/>
              <a:t>.  If a similar block (same</a:t>
            </a:r>
            <a:r>
              <a:rPr lang="en-US" b="1" dirty="0">
                <a:solidFill>
                  <a:schemeClr val="tx2"/>
                </a:solidFill>
              </a:rPr>
              <a:t> </a:t>
            </a:r>
            <a:r>
              <a:rPr lang="en-US" b="1" dirty="0">
                <a:solidFill>
                  <a:schemeClr val="tx2"/>
                </a:solidFill>
                <a:latin typeface="Symbol" pitchFamily="48" charset="2"/>
              </a:rPr>
              <a:t>m</a:t>
            </a:r>
            <a:r>
              <a:rPr lang="en-US" b="1" dirty="0"/>
              <a:t>) of mass </a:t>
            </a:r>
            <a:r>
              <a:rPr lang="en-US" b="1" dirty="0">
                <a:solidFill>
                  <a:schemeClr val="tx2"/>
                </a:solidFill>
              </a:rPr>
              <a:t>2</a:t>
            </a:r>
            <a:r>
              <a:rPr lang="en-US" b="1" i="1" dirty="0">
                <a:solidFill>
                  <a:schemeClr val="tx2"/>
                </a:solidFill>
              </a:rPr>
              <a:t>m</a:t>
            </a:r>
            <a:r>
              <a:rPr lang="en-US" b="1" dirty="0"/>
              <a:t> were placed on the same incline, it would:</a:t>
            </a:r>
            <a:endParaRPr lang="en-US" sz="2200" b="1" dirty="0"/>
          </a:p>
        </p:txBody>
      </p:sp>
      <p:sp>
        <p:nvSpPr>
          <p:cNvPr id="507914" name="Rectangle 10"/>
          <p:cNvSpPr>
            <a:spLocks noChangeArrowheads="1"/>
          </p:cNvSpPr>
          <p:nvPr/>
        </p:nvSpPr>
        <p:spPr bwMode="auto">
          <a:xfrm>
            <a:off x="784225" y="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5.5b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Sliding Down II</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ln/>
        </p:spPr>
        <p:txBody>
          <a:bodyPr/>
          <a:lstStyle/>
          <a:p>
            <a:endParaRPr lang="en-US"/>
          </a:p>
        </p:txBody>
      </p:sp>
      <p:sp>
        <p:nvSpPr>
          <p:cNvPr id="509955" name="AutoShape 3"/>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09956" name="Oval 4"/>
          <p:cNvSpPr>
            <a:spLocks noChangeArrowheads="1"/>
          </p:cNvSpPr>
          <p:nvPr/>
        </p:nvSpPr>
        <p:spPr bwMode="auto">
          <a:xfrm>
            <a:off x="3941763" y="2112963"/>
            <a:ext cx="5202237" cy="525462"/>
          </a:xfrm>
          <a:prstGeom prst="ellipse">
            <a:avLst/>
          </a:prstGeom>
          <a:noFill/>
          <a:ln w="50800">
            <a:solidFill>
              <a:schemeClr val="accent1"/>
            </a:solidFill>
            <a:round/>
            <a:headEnd/>
            <a:tailEnd/>
          </a:ln>
          <a:effectLst/>
        </p:spPr>
        <p:txBody>
          <a:bodyPr wrap="none" anchor="ctr"/>
          <a:lstStyle/>
          <a:p>
            <a:endParaRPr lang="en-US"/>
          </a:p>
        </p:txBody>
      </p:sp>
      <p:sp>
        <p:nvSpPr>
          <p:cNvPr id="509957" name="AutoShape 5"/>
          <p:cNvSpPr>
            <a:spLocks noChangeArrowheads="1"/>
          </p:cNvSpPr>
          <p:nvPr/>
        </p:nvSpPr>
        <p:spPr bwMode="auto">
          <a:xfrm>
            <a:off x="0" y="3673475"/>
            <a:ext cx="5272088" cy="29051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09958" name="Rectangle 6"/>
          <p:cNvSpPr>
            <a:spLocks noChangeArrowheads="1"/>
          </p:cNvSpPr>
          <p:nvPr/>
        </p:nvSpPr>
        <p:spPr bwMode="auto">
          <a:xfrm>
            <a:off x="-133350" y="3757613"/>
            <a:ext cx="5422900" cy="3014662"/>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rgbClr val="000000"/>
                </a:solidFill>
                <a:latin typeface="Arial" charset="0"/>
              </a:rPr>
              <a:t>	The component of gravity acting down the plane is </a:t>
            </a:r>
            <a:r>
              <a:rPr lang="en-US" sz="2000" b="1">
                <a:solidFill>
                  <a:srgbClr val="FC0128"/>
                </a:solidFill>
                <a:effectLst>
                  <a:outerShdw blurRad="38100" dist="38100" dir="2700000" algn="tl">
                    <a:srgbClr val="000000"/>
                  </a:outerShdw>
                </a:effectLst>
                <a:latin typeface="Arial" charset="0"/>
              </a:rPr>
              <a:t>double</a:t>
            </a:r>
            <a:r>
              <a:rPr lang="en-US" sz="2000" b="1">
                <a:solidFill>
                  <a:srgbClr val="000000"/>
                </a:solidFill>
                <a:latin typeface="Arial" charset="0"/>
              </a:rPr>
              <a:t> for 2</a:t>
            </a:r>
            <a:r>
              <a:rPr lang="en-US" sz="2000" b="1" i="1">
                <a:solidFill>
                  <a:srgbClr val="000000"/>
                </a:solidFill>
                <a:latin typeface="Arial" charset="0"/>
              </a:rPr>
              <a:t>m</a:t>
            </a:r>
            <a:r>
              <a:rPr lang="en-US" sz="2000" b="1">
                <a:solidFill>
                  <a:srgbClr val="000000"/>
                </a:solidFill>
                <a:latin typeface="Arial" charset="0"/>
              </a:rPr>
              <a:t>.  However, the normal force (and hence the friction force) is also </a:t>
            </a:r>
            <a:r>
              <a:rPr lang="en-US" sz="2000" b="1">
                <a:solidFill>
                  <a:srgbClr val="FC0128"/>
                </a:solidFill>
                <a:effectLst>
                  <a:outerShdw blurRad="38100" dist="38100" dir="2700000" algn="tl">
                    <a:srgbClr val="000000"/>
                  </a:outerShdw>
                </a:effectLst>
                <a:latin typeface="Arial" charset="0"/>
              </a:rPr>
              <a:t>double</a:t>
            </a:r>
            <a:r>
              <a:rPr lang="en-US" sz="2000" b="1">
                <a:solidFill>
                  <a:srgbClr val="000000"/>
                </a:solidFill>
                <a:latin typeface="Arial" charset="0"/>
              </a:rPr>
              <a:t> (the same factor!).  This means the two forces still cancel to give a net force of zero.</a:t>
            </a:r>
            <a:r>
              <a:rPr lang="en-US" sz="2200" b="1">
                <a:solidFill>
                  <a:srgbClr val="000000"/>
                </a:solidFill>
                <a:latin typeface="Arial" charset="0"/>
              </a:rPr>
              <a:t> </a:t>
            </a:r>
          </a:p>
        </p:txBody>
      </p:sp>
      <p:sp>
        <p:nvSpPr>
          <p:cNvPr id="509959" name="Rectangle 7"/>
          <p:cNvSpPr>
            <a:spLocks noGrp="1" noChangeArrowheads="1"/>
          </p:cNvSpPr>
          <p:nvPr>
            <p:ph type="body" idx="1"/>
          </p:nvPr>
        </p:nvSpPr>
        <p:spPr>
          <a:xfrm>
            <a:off x="0" y="639763"/>
            <a:ext cx="4100513" cy="2708275"/>
          </a:xfrm>
          <a:noFill/>
          <a:ln/>
        </p:spPr>
        <p:txBody>
          <a:bodyPr>
            <a:normAutofit fontScale="70000" lnSpcReduction="20000"/>
          </a:bodyPr>
          <a:lstStyle/>
          <a:p>
            <a:pPr marL="401638" indent="-401638">
              <a:lnSpc>
                <a:spcPct val="120000"/>
              </a:lnSpc>
              <a:buFont typeface="Monotype Sorts" pitchFamily="48" charset="2"/>
              <a:buNone/>
            </a:pPr>
            <a:r>
              <a:rPr lang="en-US" b="1" dirty="0"/>
              <a:t>	A mass </a:t>
            </a:r>
            <a:r>
              <a:rPr lang="en-US" b="1" i="1" dirty="0">
                <a:solidFill>
                  <a:schemeClr val="tx2"/>
                </a:solidFill>
              </a:rPr>
              <a:t>m</a:t>
            </a:r>
            <a:r>
              <a:rPr lang="en-US" b="1" dirty="0"/>
              <a:t> is placed on an inclined plane (</a:t>
            </a:r>
            <a:r>
              <a:rPr lang="en-US" b="1" dirty="0">
                <a:solidFill>
                  <a:schemeClr val="tx2"/>
                </a:solidFill>
                <a:latin typeface="Symbol" pitchFamily="48" charset="2"/>
              </a:rPr>
              <a:t>m</a:t>
            </a:r>
            <a:r>
              <a:rPr lang="en-US" b="1" dirty="0">
                <a:solidFill>
                  <a:schemeClr val="tx2"/>
                </a:solidFill>
              </a:rPr>
              <a:t> &gt; 0</a:t>
            </a:r>
            <a:r>
              <a:rPr lang="en-US" b="1" dirty="0"/>
              <a:t>) and slides down the plane with </a:t>
            </a:r>
            <a:r>
              <a:rPr lang="en-US" b="1" dirty="0">
                <a:solidFill>
                  <a:schemeClr val="accent2"/>
                </a:solidFill>
              </a:rPr>
              <a:t>constant speed</a:t>
            </a:r>
            <a:r>
              <a:rPr lang="en-US" b="1" dirty="0"/>
              <a:t>.  If a similar block (same</a:t>
            </a:r>
            <a:r>
              <a:rPr lang="en-US" b="1" dirty="0">
                <a:solidFill>
                  <a:schemeClr val="tx2"/>
                </a:solidFill>
              </a:rPr>
              <a:t> </a:t>
            </a:r>
            <a:r>
              <a:rPr lang="en-US" b="1" dirty="0">
                <a:solidFill>
                  <a:schemeClr val="tx2"/>
                </a:solidFill>
                <a:latin typeface="Symbol" pitchFamily="48" charset="2"/>
              </a:rPr>
              <a:t>m</a:t>
            </a:r>
            <a:r>
              <a:rPr lang="en-US" b="1" dirty="0"/>
              <a:t>) of mass </a:t>
            </a:r>
            <a:r>
              <a:rPr lang="en-US" b="1" dirty="0">
                <a:solidFill>
                  <a:schemeClr val="tx2"/>
                </a:solidFill>
              </a:rPr>
              <a:t>2</a:t>
            </a:r>
            <a:r>
              <a:rPr lang="en-US" b="1" i="1" dirty="0">
                <a:solidFill>
                  <a:schemeClr val="tx2"/>
                </a:solidFill>
              </a:rPr>
              <a:t>m</a:t>
            </a:r>
            <a:r>
              <a:rPr lang="en-US" b="1" dirty="0"/>
              <a:t> were placed on the same incline, it would:</a:t>
            </a:r>
            <a:endParaRPr lang="en-US" sz="2200" b="1" dirty="0"/>
          </a:p>
        </p:txBody>
      </p:sp>
      <p:grpSp>
        <p:nvGrpSpPr>
          <p:cNvPr id="2" name="Group 8"/>
          <p:cNvGrpSpPr>
            <a:grpSpLocks/>
          </p:cNvGrpSpPr>
          <p:nvPr/>
        </p:nvGrpSpPr>
        <p:grpSpPr bwMode="auto">
          <a:xfrm>
            <a:off x="5619750" y="3605213"/>
            <a:ext cx="3225800" cy="2817812"/>
            <a:chOff x="3480" y="2288"/>
            <a:chExt cx="2032" cy="1775"/>
          </a:xfrm>
        </p:grpSpPr>
        <p:sp>
          <p:nvSpPr>
            <p:cNvPr id="509961" name="Rectangle 9"/>
            <p:cNvSpPr>
              <a:spLocks noChangeArrowheads="1"/>
            </p:cNvSpPr>
            <p:nvPr/>
          </p:nvSpPr>
          <p:spPr bwMode="auto">
            <a:xfrm>
              <a:off x="3480" y="2288"/>
              <a:ext cx="2032" cy="1775"/>
            </a:xfrm>
            <a:prstGeom prst="rect">
              <a:avLst/>
            </a:prstGeom>
            <a:solidFill>
              <a:srgbClr val="000000"/>
            </a:solidFill>
            <a:ln w="9525">
              <a:noFill/>
              <a:miter lim="800000"/>
              <a:headEnd type="none" w="sm" len="sm"/>
              <a:tailEnd type="none" w="sm" len="sm"/>
            </a:ln>
            <a:effectLst/>
          </p:spPr>
          <p:txBody>
            <a:bodyPr wrap="none" anchor="ctr"/>
            <a:lstStyle/>
            <a:p>
              <a:endParaRPr lang="en-US"/>
            </a:p>
          </p:txBody>
        </p:sp>
        <p:grpSp>
          <p:nvGrpSpPr>
            <p:cNvPr id="3" name="Group 10"/>
            <p:cNvGrpSpPr>
              <a:grpSpLocks/>
            </p:cNvGrpSpPr>
            <p:nvPr/>
          </p:nvGrpSpPr>
          <p:grpSpPr bwMode="auto">
            <a:xfrm>
              <a:off x="3622" y="2788"/>
              <a:ext cx="1765" cy="1182"/>
              <a:chOff x="3696" y="1475"/>
              <a:chExt cx="1765" cy="1182"/>
            </a:xfrm>
          </p:grpSpPr>
          <p:sp>
            <p:nvSpPr>
              <p:cNvPr id="509963" name="AutoShape 11"/>
              <p:cNvSpPr>
                <a:spLocks noChangeArrowheads="1"/>
              </p:cNvSpPr>
              <p:nvPr/>
            </p:nvSpPr>
            <p:spPr bwMode="auto">
              <a:xfrm>
                <a:off x="3696" y="1536"/>
                <a:ext cx="1765" cy="1121"/>
              </a:xfrm>
              <a:prstGeom prst="rtTriangle">
                <a:avLst/>
              </a:prstGeom>
              <a:noFill/>
              <a:ln w="57150">
                <a:solidFill>
                  <a:srgbClr val="B2B2B2"/>
                </a:solidFill>
                <a:miter lim="800000"/>
                <a:headEnd/>
                <a:tailEnd/>
              </a:ln>
              <a:effectLst/>
            </p:spPr>
            <p:txBody>
              <a:bodyPr wrap="none" anchor="ctr"/>
              <a:lstStyle/>
              <a:p>
                <a:endParaRPr lang="en-US"/>
              </a:p>
            </p:txBody>
          </p:sp>
          <p:sp>
            <p:nvSpPr>
              <p:cNvPr id="509964" name="Rectangle 12"/>
              <p:cNvSpPr>
                <a:spLocks noChangeArrowheads="1"/>
              </p:cNvSpPr>
              <p:nvPr/>
            </p:nvSpPr>
            <p:spPr bwMode="auto">
              <a:xfrm>
                <a:off x="4895" y="2415"/>
                <a:ext cx="25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a:solidFill>
                      <a:schemeClr val="tx2"/>
                    </a:solidFill>
                    <a:latin typeface="Symbol" pitchFamily="48" charset="2"/>
                  </a:rPr>
                  <a:t>q</a:t>
                </a:r>
              </a:p>
            </p:txBody>
          </p:sp>
          <p:sp>
            <p:nvSpPr>
              <p:cNvPr id="509965" name="Rectangle 13"/>
              <p:cNvSpPr>
                <a:spLocks noChangeArrowheads="1"/>
              </p:cNvSpPr>
              <p:nvPr/>
            </p:nvSpPr>
            <p:spPr bwMode="auto">
              <a:xfrm rot="1980000">
                <a:off x="4077" y="1475"/>
                <a:ext cx="424" cy="376"/>
              </a:xfrm>
              <a:prstGeom prst="rect">
                <a:avLst/>
              </a:prstGeom>
              <a:solidFill>
                <a:srgbClr val="FF5050"/>
              </a:solidFill>
              <a:ln w="12700">
                <a:solidFill>
                  <a:srgbClr val="FF5050"/>
                </a:solidFill>
                <a:miter lim="800000"/>
                <a:headEnd/>
                <a:tailEnd/>
              </a:ln>
              <a:effectLst/>
            </p:spPr>
            <p:txBody>
              <a:bodyPr wrap="none" anchor="ctr"/>
              <a:lstStyle/>
              <a:p>
                <a:endParaRPr lang="en-US"/>
              </a:p>
            </p:txBody>
          </p:sp>
        </p:grpSp>
        <p:sp>
          <p:nvSpPr>
            <p:cNvPr id="509966" name="Line 14"/>
            <p:cNvSpPr>
              <a:spLocks noChangeShapeType="1"/>
            </p:cNvSpPr>
            <p:nvPr/>
          </p:nvSpPr>
          <p:spPr bwMode="auto">
            <a:xfrm flipH="1">
              <a:off x="3771" y="2975"/>
              <a:ext cx="418" cy="735"/>
            </a:xfrm>
            <a:prstGeom prst="line">
              <a:avLst/>
            </a:prstGeom>
            <a:noFill/>
            <a:ln w="38100">
              <a:solidFill>
                <a:schemeClr val="tx1"/>
              </a:solidFill>
              <a:prstDash val="sysDot"/>
              <a:round/>
              <a:headEnd type="none" w="sm" len="sm"/>
              <a:tailEnd type="none" w="sm" len="sm"/>
            </a:ln>
            <a:effectLst/>
          </p:spPr>
          <p:txBody>
            <a:bodyPr wrap="none" anchor="ctr"/>
            <a:lstStyle/>
            <a:p>
              <a:endParaRPr lang="en-US"/>
            </a:p>
          </p:txBody>
        </p:sp>
        <p:grpSp>
          <p:nvGrpSpPr>
            <p:cNvPr id="4" name="Group 15"/>
            <p:cNvGrpSpPr>
              <a:grpSpLocks/>
            </p:cNvGrpSpPr>
            <p:nvPr/>
          </p:nvGrpSpPr>
          <p:grpSpPr bwMode="auto">
            <a:xfrm>
              <a:off x="3762" y="2336"/>
              <a:ext cx="741" cy="1328"/>
              <a:chOff x="3836" y="1023"/>
              <a:chExt cx="741" cy="1328"/>
            </a:xfrm>
          </p:grpSpPr>
          <p:grpSp>
            <p:nvGrpSpPr>
              <p:cNvPr id="5" name="Group 16"/>
              <p:cNvGrpSpPr>
                <a:grpSpLocks/>
              </p:cNvGrpSpPr>
              <p:nvPr/>
            </p:nvGrpSpPr>
            <p:grpSpPr bwMode="auto">
              <a:xfrm>
                <a:off x="4265" y="1648"/>
                <a:ext cx="312" cy="703"/>
                <a:chOff x="4265" y="1648"/>
                <a:chExt cx="312" cy="703"/>
              </a:xfrm>
            </p:grpSpPr>
            <p:sp>
              <p:nvSpPr>
                <p:cNvPr id="509969" name="Line 17"/>
                <p:cNvSpPr>
                  <a:spLocks noChangeShapeType="1"/>
                </p:cNvSpPr>
                <p:nvPr/>
              </p:nvSpPr>
              <p:spPr bwMode="auto">
                <a:xfrm>
                  <a:off x="4265" y="1648"/>
                  <a:ext cx="0" cy="703"/>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509970" name="Rectangle 18"/>
                <p:cNvSpPr>
                  <a:spLocks noChangeArrowheads="1"/>
                </p:cNvSpPr>
                <p:nvPr/>
              </p:nvSpPr>
              <p:spPr bwMode="auto">
                <a:xfrm>
                  <a:off x="4315" y="2067"/>
                  <a:ext cx="262"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i="1">
                      <a:solidFill>
                        <a:schemeClr val="accent2"/>
                      </a:solidFill>
                      <a:latin typeface="Arial" charset="0"/>
                    </a:rPr>
                    <a:t>W</a:t>
                  </a:r>
                  <a:endParaRPr lang="en-US" sz="2000" b="1" i="1">
                    <a:solidFill>
                      <a:schemeClr val="accent2"/>
                    </a:solidFill>
                    <a:effectLst>
                      <a:outerShdw blurRad="38100" dist="38100" dir="2700000" algn="tl">
                        <a:srgbClr val="000000"/>
                      </a:outerShdw>
                    </a:effectLst>
                    <a:latin typeface="Arial" charset="0"/>
                  </a:endParaRPr>
                </a:p>
              </p:txBody>
            </p:sp>
          </p:grpSp>
          <p:grpSp>
            <p:nvGrpSpPr>
              <p:cNvPr id="6" name="Group 19"/>
              <p:cNvGrpSpPr>
                <a:grpSpLocks/>
              </p:cNvGrpSpPr>
              <p:nvPr/>
            </p:nvGrpSpPr>
            <p:grpSpPr bwMode="auto">
              <a:xfrm>
                <a:off x="4243" y="1023"/>
                <a:ext cx="330" cy="620"/>
                <a:chOff x="4243" y="1023"/>
                <a:chExt cx="330" cy="620"/>
              </a:xfrm>
            </p:grpSpPr>
            <p:sp>
              <p:nvSpPr>
                <p:cNvPr id="509972" name="Line 20"/>
                <p:cNvSpPr>
                  <a:spLocks noChangeShapeType="1"/>
                </p:cNvSpPr>
                <p:nvPr/>
              </p:nvSpPr>
              <p:spPr bwMode="auto">
                <a:xfrm flipH="1">
                  <a:off x="4270" y="1132"/>
                  <a:ext cx="303" cy="511"/>
                </a:xfrm>
                <a:prstGeom prst="line">
                  <a:avLst/>
                </a:prstGeom>
                <a:noFill/>
                <a:ln w="38100">
                  <a:solidFill>
                    <a:schemeClr val="accent1"/>
                  </a:solidFill>
                  <a:round/>
                  <a:headEnd type="triangle" w="med" len="med"/>
                  <a:tailEnd/>
                </a:ln>
                <a:effectLst/>
              </p:spPr>
              <p:txBody>
                <a:bodyPr wrap="none" anchor="ctr"/>
                <a:lstStyle/>
                <a:p>
                  <a:endParaRPr lang="en-US"/>
                </a:p>
              </p:txBody>
            </p:sp>
            <p:sp>
              <p:nvSpPr>
                <p:cNvPr id="509973" name="Rectangle 21"/>
                <p:cNvSpPr>
                  <a:spLocks noChangeArrowheads="1"/>
                </p:cNvSpPr>
                <p:nvPr/>
              </p:nvSpPr>
              <p:spPr bwMode="auto">
                <a:xfrm>
                  <a:off x="4243" y="1023"/>
                  <a:ext cx="28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i="1">
                      <a:solidFill>
                        <a:schemeClr val="accent1"/>
                      </a:solidFill>
                      <a:latin typeface="Arial" charset="0"/>
                    </a:rPr>
                    <a:t>N</a:t>
                  </a:r>
                </a:p>
              </p:txBody>
            </p:sp>
          </p:grpSp>
          <p:grpSp>
            <p:nvGrpSpPr>
              <p:cNvPr id="7" name="Group 22"/>
              <p:cNvGrpSpPr>
                <a:grpSpLocks/>
              </p:cNvGrpSpPr>
              <p:nvPr/>
            </p:nvGrpSpPr>
            <p:grpSpPr bwMode="auto">
              <a:xfrm>
                <a:off x="3836" y="1196"/>
                <a:ext cx="427" cy="445"/>
                <a:chOff x="3836" y="1196"/>
                <a:chExt cx="427" cy="445"/>
              </a:xfrm>
            </p:grpSpPr>
            <p:sp>
              <p:nvSpPr>
                <p:cNvPr id="509975" name="Line 23"/>
                <p:cNvSpPr>
                  <a:spLocks noChangeShapeType="1"/>
                </p:cNvSpPr>
                <p:nvPr/>
              </p:nvSpPr>
              <p:spPr bwMode="auto">
                <a:xfrm rot="16200000" flipH="1">
                  <a:off x="3985" y="1363"/>
                  <a:ext cx="207" cy="349"/>
                </a:xfrm>
                <a:prstGeom prst="line">
                  <a:avLst/>
                </a:prstGeom>
                <a:noFill/>
                <a:ln w="38100">
                  <a:solidFill>
                    <a:schemeClr val="hlink"/>
                  </a:solidFill>
                  <a:round/>
                  <a:headEnd type="triangle" w="med" len="med"/>
                  <a:tailEnd/>
                </a:ln>
                <a:effectLst/>
              </p:spPr>
              <p:txBody>
                <a:bodyPr wrap="none" anchor="ctr"/>
                <a:lstStyle/>
                <a:p>
                  <a:endParaRPr lang="en-US"/>
                </a:p>
              </p:txBody>
            </p:sp>
            <p:sp>
              <p:nvSpPr>
                <p:cNvPr id="509976" name="Rectangle 24"/>
                <p:cNvSpPr>
                  <a:spLocks noChangeArrowheads="1"/>
                </p:cNvSpPr>
                <p:nvPr/>
              </p:nvSpPr>
              <p:spPr bwMode="auto">
                <a:xfrm>
                  <a:off x="3836" y="1196"/>
                  <a:ext cx="28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i="1">
                      <a:solidFill>
                        <a:schemeClr val="hlink"/>
                      </a:solidFill>
                      <a:latin typeface="Arial" charset="0"/>
                    </a:rPr>
                    <a:t>f</a:t>
                  </a:r>
                </a:p>
              </p:txBody>
            </p:sp>
          </p:grpSp>
        </p:grpSp>
        <p:grpSp>
          <p:nvGrpSpPr>
            <p:cNvPr id="8" name="Group 25"/>
            <p:cNvGrpSpPr>
              <a:grpSpLocks/>
            </p:cNvGrpSpPr>
            <p:nvPr/>
          </p:nvGrpSpPr>
          <p:grpSpPr bwMode="auto">
            <a:xfrm>
              <a:off x="3658" y="2954"/>
              <a:ext cx="587" cy="892"/>
              <a:chOff x="3732" y="1641"/>
              <a:chExt cx="587" cy="892"/>
            </a:xfrm>
          </p:grpSpPr>
          <p:sp>
            <p:nvSpPr>
              <p:cNvPr id="509978" name="Rectangle 26"/>
              <p:cNvSpPr>
                <a:spLocks noChangeArrowheads="1"/>
              </p:cNvSpPr>
              <p:nvPr/>
            </p:nvSpPr>
            <p:spPr bwMode="auto">
              <a:xfrm>
                <a:off x="4063" y="1955"/>
                <a:ext cx="25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a:solidFill>
                      <a:schemeClr val="tx2"/>
                    </a:solidFill>
                    <a:latin typeface="Symbol" pitchFamily="48" charset="2"/>
                  </a:rPr>
                  <a:t>q</a:t>
                </a:r>
              </a:p>
            </p:txBody>
          </p:sp>
          <p:sp>
            <p:nvSpPr>
              <p:cNvPr id="509979" name="Line 27"/>
              <p:cNvSpPr>
                <a:spLocks noChangeShapeType="1"/>
              </p:cNvSpPr>
              <p:nvPr/>
            </p:nvSpPr>
            <p:spPr bwMode="auto">
              <a:xfrm>
                <a:off x="3979" y="2175"/>
                <a:ext cx="279" cy="183"/>
              </a:xfrm>
              <a:prstGeom prst="line">
                <a:avLst/>
              </a:prstGeom>
              <a:noFill/>
              <a:ln w="38100">
                <a:solidFill>
                  <a:srgbClr val="FF9900"/>
                </a:solidFill>
                <a:round/>
                <a:headEnd type="none" w="sm" len="sm"/>
                <a:tailEnd type="triangle" w="med" len="med"/>
              </a:ln>
              <a:effectLst/>
            </p:spPr>
            <p:txBody>
              <a:bodyPr wrap="none" anchor="ctr"/>
              <a:lstStyle/>
              <a:p>
                <a:endParaRPr lang="en-US"/>
              </a:p>
            </p:txBody>
          </p:sp>
          <p:sp>
            <p:nvSpPr>
              <p:cNvPr id="509980" name="Line 28"/>
              <p:cNvSpPr>
                <a:spLocks noChangeShapeType="1"/>
              </p:cNvSpPr>
              <p:nvPr/>
            </p:nvSpPr>
            <p:spPr bwMode="auto">
              <a:xfrm flipH="1">
                <a:off x="3976" y="1641"/>
                <a:ext cx="300" cy="534"/>
              </a:xfrm>
              <a:prstGeom prst="line">
                <a:avLst/>
              </a:prstGeom>
              <a:noFill/>
              <a:ln w="38100">
                <a:solidFill>
                  <a:srgbClr val="FF9900"/>
                </a:solidFill>
                <a:round/>
                <a:headEnd type="none" w="sm" len="sm"/>
                <a:tailEnd type="triangle" w="med" len="med"/>
              </a:ln>
              <a:effectLst/>
            </p:spPr>
            <p:txBody>
              <a:bodyPr wrap="none" anchor="ctr"/>
              <a:lstStyle/>
              <a:p>
                <a:endParaRPr lang="en-US"/>
              </a:p>
            </p:txBody>
          </p:sp>
          <p:sp>
            <p:nvSpPr>
              <p:cNvPr id="509981" name="Rectangle 29"/>
              <p:cNvSpPr>
                <a:spLocks noChangeArrowheads="1"/>
              </p:cNvSpPr>
              <p:nvPr/>
            </p:nvSpPr>
            <p:spPr bwMode="auto">
              <a:xfrm>
                <a:off x="3888" y="2304"/>
                <a:ext cx="33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i="1">
                    <a:solidFill>
                      <a:srgbClr val="FF9900"/>
                    </a:solidFill>
                    <a:latin typeface="Arial" charset="0"/>
                  </a:rPr>
                  <a:t>W</a:t>
                </a:r>
                <a:r>
                  <a:rPr lang="en-US" sz="2000" b="1" baseline="-25000">
                    <a:solidFill>
                      <a:srgbClr val="FF9900"/>
                    </a:solidFill>
                    <a:latin typeface="Arial" charset="0"/>
                  </a:rPr>
                  <a:t>x</a:t>
                </a:r>
                <a:endParaRPr lang="en-US" sz="2000" b="1" i="1">
                  <a:solidFill>
                    <a:srgbClr val="FF9900"/>
                  </a:solidFill>
                  <a:effectLst>
                    <a:outerShdw blurRad="38100" dist="38100" dir="2700000" algn="tl">
                      <a:srgbClr val="000000"/>
                    </a:outerShdw>
                  </a:effectLst>
                  <a:latin typeface="Arial" charset="0"/>
                </a:endParaRPr>
              </a:p>
            </p:txBody>
          </p:sp>
          <p:sp>
            <p:nvSpPr>
              <p:cNvPr id="509982" name="Rectangle 30"/>
              <p:cNvSpPr>
                <a:spLocks noChangeArrowheads="1"/>
              </p:cNvSpPr>
              <p:nvPr/>
            </p:nvSpPr>
            <p:spPr bwMode="auto">
              <a:xfrm>
                <a:off x="3732" y="1764"/>
                <a:ext cx="336" cy="229"/>
              </a:xfrm>
              <a:prstGeom prst="rect">
                <a:avLst/>
              </a:prstGeom>
              <a:noFill/>
              <a:ln w="9525">
                <a:noFill/>
                <a:miter lim="800000"/>
                <a:headEnd/>
                <a:tailEnd/>
              </a:ln>
              <a:effectLst/>
            </p:spPr>
            <p:txBody>
              <a:bodyPr lIns="90488" tIns="44450" rIns="90488" bIns="44450">
                <a:spAutoFit/>
              </a:bodyPr>
              <a:lstStyle/>
              <a:p>
                <a:pPr marL="285750" indent="-285750">
                  <a:lnSpc>
                    <a:spcPct val="90000"/>
                  </a:lnSpc>
                  <a:spcBef>
                    <a:spcPct val="50000"/>
                  </a:spcBef>
                </a:pPr>
                <a:r>
                  <a:rPr lang="en-US" sz="2000" b="1" i="1">
                    <a:solidFill>
                      <a:srgbClr val="FF9900"/>
                    </a:solidFill>
                    <a:latin typeface="Arial" charset="0"/>
                  </a:rPr>
                  <a:t>W</a:t>
                </a:r>
                <a:r>
                  <a:rPr lang="en-US" sz="2000" b="1" baseline="-25000">
                    <a:solidFill>
                      <a:srgbClr val="FF9900"/>
                    </a:solidFill>
                    <a:latin typeface="Arial" charset="0"/>
                  </a:rPr>
                  <a:t>y</a:t>
                </a:r>
                <a:endParaRPr lang="en-US" sz="2000" b="1" i="1">
                  <a:solidFill>
                    <a:srgbClr val="FF9900"/>
                  </a:solidFill>
                  <a:effectLst>
                    <a:outerShdw blurRad="38100" dist="38100" dir="2700000" algn="tl">
                      <a:srgbClr val="000000"/>
                    </a:outerShdw>
                  </a:effectLst>
                  <a:latin typeface="Arial" charset="0"/>
                </a:endParaRPr>
              </a:p>
            </p:txBody>
          </p:sp>
          <p:sp>
            <p:nvSpPr>
              <p:cNvPr id="509983" name="Arc 31"/>
              <p:cNvSpPr>
                <a:spLocks/>
              </p:cNvSpPr>
              <p:nvPr/>
            </p:nvSpPr>
            <p:spPr bwMode="auto">
              <a:xfrm rot="8806098">
                <a:off x="4147" y="1877"/>
                <a:ext cx="104" cy="102"/>
              </a:xfrm>
              <a:custGeom>
                <a:avLst/>
                <a:gdLst>
                  <a:gd name="G0" fmla="+- 0 0 0"/>
                  <a:gd name="G1" fmla="+- 21201 0 0"/>
                  <a:gd name="G2" fmla="+- 21600 0 0"/>
                  <a:gd name="T0" fmla="*/ 4131 w 21600"/>
                  <a:gd name="T1" fmla="*/ 0 h 21201"/>
                  <a:gd name="T2" fmla="*/ 21600 w 21600"/>
                  <a:gd name="T3" fmla="*/ 21201 h 21201"/>
                  <a:gd name="T4" fmla="*/ 0 w 21600"/>
                  <a:gd name="T5" fmla="*/ 21201 h 21201"/>
                </a:gdLst>
                <a:ahLst/>
                <a:cxnLst>
                  <a:cxn ang="0">
                    <a:pos x="T0" y="T1"/>
                  </a:cxn>
                  <a:cxn ang="0">
                    <a:pos x="T2" y="T3"/>
                  </a:cxn>
                  <a:cxn ang="0">
                    <a:pos x="T4" y="T5"/>
                  </a:cxn>
                </a:cxnLst>
                <a:rect l="0" t="0" r="r" b="b"/>
                <a:pathLst>
                  <a:path w="21600" h="21201" fill="none" extrusionOk="0">
                    <a:moveTo>
                      <a:pt x="4131" y="-1"/>
                    </a:moveTo>
                    <a:cubicBezTo>
                      <a:pt x="14276" y="1976"/>
                      <a:pt x="21600" y="10864"/>
                      <a:pt x="21600" y="21201"/>
                    </a:cubicBezTo>
                  </a:path>
                  <a:path w="21600" h="21201" stroke="0" extrusionOk="0">
                    <a:moveTo>
                      <a:pt x="4131" y="-1"/>
                    </a:moveTo>
                    <a:cubicBezTo>
                      <a:pt x="14276" y="1976"/>
                      <a:pt x="21600" y="10864"/>
                      <a:pt x="21600" y="21201"/>
                    </a:cubicBezTo>
                    <a:lnTo>
                      <a:pt x="0" y="21201"/>
                    </a:lnTo>
                    <a:close/>
                  </a:path>
                </a:pathLst>
              </a:custGeom>
              <a:noFill/>
              <a:ln w="38100">
                <a:solidFill>
                  <a:schemeClr val="tx2"/>
                </a:solidFill>
                <a:round/>
                <a:headEnd type="none" w="med" len="lg"/>
                <a:tailEnd/>
              </a:ln>
              <a:effectLst/>
            </p:spPr>
            <p:txBody>
              <a:bodyPr wrap="none" anchor="ctr"/>
              <a:lstStyle/>
              <a:p>
                <a:endParaRPr lang="en-US"/>
              </a:p>
            </p:txBody>
          </p:sp>
        </p:grpSp>
      </p:grpSp>
      <p:sp>
        <p:nvSpPr>
          <p:cNvPr id="509984" name="Rectangle 32"/>
          <p:cNvSpPr>
            <a:spLocks noChangeArrowheads="1"/>
          </p:cNvSpPr>
          <p:nvPr/>
        </p:nvSpPr>
        <p:spPr bwMode="auto">
          <a:xfrm>
            <a:off x="4379913" y="731838"/>
            <a:ext cx="4764087"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not move at all</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slide a bit, slow down, then stop</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accelerate down the incline</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slide down at constant speed</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slide up at constant speed</a:t>
            </a:r>
            <a:endParaRPr lang="en-US" b="1">
              <a:latin typeface="Arial" charset="0"/>
            </a:endParaRPr>
          </a:p>
        </p:txBody>
      </p:sp>
      <p:sp>
        <p:nvSpPr>
          <p:cNvPr id="509985" name="Rectangle 33"/>
          <p:cNvSpPr>
            <a:spLocks noChangeArrowheads="1"/>
          </p:cNvSpPr>
          <p:nvPr/>
        </p:nvSpPr>
        <p:spPr bwMode="auto">
          <a:xfrm>
            <a:off x="784225" y="0"/>
            <a:ext cx="759301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5.5b</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Sliding Down II</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a:t>
            </a:r>
            <a:r>
              <a:rPr lang="en-US" i="1" dirty="0" smtClean="0"/>
              <a:t>a</a:t>
            </a:r>
            <a:r>
              <a:rPr lang="en-US" dirty="0" smtClean="0"/>
              <a:t>) 	Show that the minimum stopping distance for an automobile traveling at speed </a:t>
            </a:r>
            <a:r>
              <a:rPr lang="en-US" i="1" dirty="0" smtClean="0"/>
              <a:t>v</a:t>
            </a:r>
            <a:r>
              <a:rPr lang="en-US" dirty="0" smtClean="0"/>
              <a:t> is equal to  </a:t>
            </a:r>
            <a:r>
              <a:rPr lang="en-US" i="1" dirty="0" smtClean="0"/>
              <a:t>v</a:t>
            </a:r>
            <a:r>
              <a:rPr lang="en-US" baseline="30000" dirty="0" smtClean="0"/>
              <a:t>2</a:t>
            </a:r>
            <a:r>
              <a:rPr lang="en-US" dirty="0" smtClean="0"/>
              <a:t>/2</a:t>
            </a:r>
            <a:r>
              <a:rPr lang="en-US" i="1" dirty="0" smtClean="0"/>
              <a:t>μ</a:t>
            </a:r>
            <a:r>
              <a:rPr lang="en-US" baseline="-25000" dirty="0" smtClean="0"/>
              <a:t>S</a:t>
            </a:r>
            <a:r>
              <a:rPr lang="en-US" i="1" dirty="0" smtClean="0"/>
              <a:t>g</a:t>
            </a:r>
            <a:r>
              <a:rPr lang="en-US" dirty="0" smtClean="0"/>
              <a:t>  where </a:t>
            </a:r>
            <a:r>
              <a:rPr lang="en-US" i="1" dirty="0" err="1" smtClean="0"/>
              <a:t>μ</a:t>
            </a:r>
            <a:r>
              <a:rPr lang="en-US" baseline="-25000" dirty="0" err="1" smtClean="0"/>
              <a:t>S</a:t>
            </a:r>
            <a:r>
              <a:rPr lang="en-US" dirty="0" smtClean="0"/>
              <a:t> is the coefficient of static friction between the tires and the road, and </a:t>
            </a:r>
            <a:r>
              <a:rPr lang="en-US" i="1" dirty="0" smtClean="0"/>
              <a:t>g</a:t>
            </a:r>
            <a:r>
              <a:rPr lang="en-US" dirty="0" smtClean="0"/>
              <a:t> is the acceleration of gravity. </a:t>
            </a:r>
          </a:p>
          <a:p>
            <a:pPr>
              <a:buNone/>
            </a:pPr>
            <a:endParaRPr lang="en-US" dirty="0" smtClean="0"/>
          </a:p>
          <a:p>
            <a:r>
              <a:rPr lang="en-US" dirty="0" smtClean="0"/>
              <a:t>(</a:t>
            </a:r>
            <a:r>
              <a:rPr lang="en-US" i="1" dirty="0" smtClean="0"/>
              <a:t>b</a:t>
            </a:r>
            <a:r>
              <a:rPr lang="en-US" dirty="0" smtClean="0"/>
              <a:t>) 	What is this distance for a 1200-kg car traveling 95 km/h if </a:t>
            </a:r>
            <a:r>
              <a:rPr lang="en-US" i="1" dirty="0" err="1" smtClean="0"/>
              <a:t>μ</a:t>
            </a:r>
            <a:r>
              <a:rPr lang="en-US" baseline="-25000" dirty="0" err="1" smtClean="0"/>
              <a:t>S</a:t>
            </a:r>
            <a:r>
              <a:rPr lang="en-US" dirty="0" smtClean="0"/>
              <a:t> = 0.65?</a:t>
            </a:r>
          </a:p>
          <a:p>
            <a:pPr>
              <a:buNone/>
            </a:pPr>
            <a:r>
              <a:rPr lang="en-US" dirty="0" smtClean="0"/>
              <a:t> </a:t>
            </a:r>
          </a:p>
          <a:p>
            <a:r>
              <a:rPr lang="en-US" dirty="0" smtClean="0"/>
              <a:t>(</a:t>
            </a:r>
            <a:r>
              <a:rPr lang="en-US" i="1" dirty="0" smtClean="0"/>
              <a:t>c</a:t>
            </a:r>
            <a:r>
              <a:rPr lang="en-US" dirty="0" smtClean="0"/>
              <a:t>) 	What would it be if the car were on the Moon (the acceleration of gravity on the Moon is about </a:t>
            </a:r>
            <a:r>
              <a:rPr lang="en-US" i="1" dirty="0" smtClean="0"/>
              <a:t>g/</a:t>
            </a:r>
            <a:r>
              <a:rPr lang="en-US" dirty="0" smtClean="0"/>
              <a:t>6) but all else stayed the same?</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small box is held in place against a rough vertical wall by someone pushing on it with a force directed upward at 28° above the horizontal. The coefficients of static and kinetic friction between the box and wall are 0.40 and 0.30, respectively. The box slides down unless the applied force has magnitude 23 N. What is the mass of the box?</a:t>
            </a:r>
          </a:p>
          <a:p>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child slides down a slide with a 34° incline, and at the bottom her speed is precisely half what it would have been if the slide had been frictionless. Calculate the coefficient of kinetic friction between the slide and the child.</a:t>
            </a:r>
          </a:p>
          <a:p>
            <a:pPr>
              <a:buNone/>
            </a:pP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Circular Motion</a:t>
            </a:r>
            <a:endParaRPr lang="en-US" dirty="0"/>
          </a:p>
        </p:txBody>
      </p:sp>
      <p:sp>
        <p:nvSpPr>
          <p:cNvPr id="3" name="Subtitle 2"/>
          <p:cNvSpPr>
            <a:spLocks noGrp="1"/>
          </p:cNvSpPr>
          <p:nvPr>
            <p:ph type="subTitle" idx="1"/>
          </p:nvPr>
        </p:nvSpPr>
        <p:spPr/>
        <p:txBody>
          <a:bodyPr/>
          <a:lstStyle/>
          <a:p>
            <a:r>
              <a:rPr lang="en-US" dirty="0" smtClean="0"/>
              <a:t>Physics 1425 Lecture 9</a:t>
            </a:r>
          </a:p>
          <a:p>
            <a:endParaRPr lang="en-US" dirty="0"/>
          </a:p>
        </p:txBody>
      </p:sp>
      <p:sp>
        <p:nvSpPr>
          <p:cNvPr id="4" name="TextBox 3"/>
          <p:cNvSpPr txBox="1"/>
          <p:nvPr/>
        </p:nvSpPr>
        <p:spPr>
          <a:xfrm>
            <a:off x="152400" y="6474023"/>
            <a:ext cx="2743200" cy="307777"/>
          </a:xfrm>
          <a:prstGeom prst="rect">
            <a:avLst/>
          </a:prstGeom>
          <a:noFill/>
        </p:spPr>
        <p:txBody>
          <a:bodyPr wrap="square" rtlCol="0">
            <a:spAutoFit/>
          </a:bodyPr>
          <a:lstStyle/>
          <a:p>
            <a:r>
              <a:rPr lang="en-US" sz="1400" dirty="0" smtClean="0">
                <a:solidFill>
                  <a:srgbClr val="FF0000"/>
                </a:solidFill>
              </a:rPr>
              <a:t>Michael Fowler,  UVa.</a:t>
            </a:r>
            <a:endParaRPr lang="en-US" sz="1400" dirty="0">
              <a:solidFill>
                <a:srgbClr val="FF0000"/>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 Cannon on a Mountain</a:t>
            </a:r>
            <a:endParaRPr lang="en-US" dirty="0">
              <a:solidFill>
                <a:srgbClr val="FFFF00"/>
              </a:solidFill>
            </a:endParaRPr>
          </a:p>
        </p:txBody>
      </p:sp>
      <p:sp>
        <p:nvSpPr>
          <p:cNvPr id="3" name="Content Placeholder 2"/>
          <p:cNvSpPr>
            <a:spLocks noGrp="1"/>
          </p:cNvSpPr>
          <p:nvPr>
            <p:ph idx="1"/>
          </p:nvPr>
        </p:nvSpPr>
        <p:spPr>
          <a:xfrm>
            <a:off x="457200" y="1447800"/>
            <a:ext cx="8229600" cy="5410200"/>
          </a:xfrm>
        </p:spPr>
        <p:txBody>
          <a:bodyPr>
            <a:normAutofit lnSpcReduction="10000"/>
          </a:bodyPr>
          <a:lstStyle/>
          <a:p>
            <a:r>
              <a:rPr lang="en-US" dirty="0" smtClean="0"/>
              <a:t>Back to Galileo one more time… imagine a powerful cannon shooting horizontally from a high mountaintop:</a:t>
            </a:r>
          </a:p>
          <a:p>
            <a:endParaRPr lang="en-US" dirty="0"/>
          </a:p>
          <a:p>
            <a:endParaRPr lang="en-US" dirty="0" smtClean="0"/>
          </a:p>
          <a:p>
            <a:endParaRPr lang="en-US" dirty="0"/>
          </a:p>
          <a:p>
            <a:endParaRPr lang="en-US" dirty="0" smtClean="0"/>
          </a:p>
          <a:p>
            <a:endParaRPr lang="en-US" dirty="0"/>
          </a:p>
          <a:p>
            <a:r>
              <a:rPr lang="en-US" dirty="0" smtClean="0">
                <a:solidFill>
                  <a:srgbClr val="FF0000"/>
                </a:solidFill>
              </a:rPr>
              <a:t>The path falls 5 m below a horizontal line in one second.</a:t>
            </a:r>
            <a:endParaRPr lang="en-US" dirty="0">
              <a:solidFill>
                <a:srgbClr val="FF0000"/>
              </a:solidFill>
            </a:endParaRPr>
          </a:p>
        </p:txBody>
      </p:sp>
      <p:grpSp>
        <p:nvGrpSpPr>
          <p:cNvPr id="7" name="Group 9"/>
          <p:cNvGrpSpPr/>
          <p:nvPr/>
        </p:nvGrpSpPr>
        <p:grpSpPr>
          <a:xfrm>
            <a:off x="2209800" y="2851240"/>
            <a:ext cx="3810000" cy="2639704"/>
            <a:chOff x="2209800" y="3608696"/>
            <a:chExt cx="3810000" cy="2639704"/>
          </a:xfrm>
        </p:grpSpPr>
        <p:sp>
          <p:nvSpPr>
            <p:cNvPr id="8" name="Right Triangle 7"/>
            <p:cNvSpPr/>
            <p:nvPr/>
          </p:nvSpPr>
          <p:spPr>
            <a:xfrm flipH="1">
              <a:off x="3837296" y="3657600"/>
              <a:ext cx="457200" cy="228600"/>
            </a:xfrm>
            <a:prstGeom prst="rtTriangl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39000" y="3657600"/>
              <a:ext cx="533400" cy="76200"/>
            </a:xfrm>
            <a:prstGeom prst="rect">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a:off x="2209800" y="3886200"/>
              <a:ext cx="3810000" cy="2362200"/>
            </a:xfrm>
            <a:prstGeom prst="trapezoid">
              <a:avLst>
                <a:gd name="adj" fmla="val 50373"/>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80848" y="3608696"/>
              <a:ext cx="304800" cy="304800"/>
            </a:xfrm>
            <a:prstGeom prst="ellipse">
              <a:avLst/>
            </a:prstGeom>
            <a:solidFill>
              <a:schemeClr val="tx1"/>
            </a:solidFill>
            <a:ln w="412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p:cNvSpPr/>
            <p:nvPr/>
          </p:nvSpPr>
          <p:spPr>
            <a:xfrm>
              <a:off x="4294496" y="3616656"/>
              <a:ext cx="304800" cy="304800"/>
            </a:xfrm>
            <a:prstGeom prst="flowChartSummingJuncti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5021240" y="2927440"/>
            <a:ext cx="3708400" cy="1460500"/>
          </a:xfrm>
          <a:custGeom>
            <a:avLst/>
            <a:gdLst>
              <a:gd name="connsiteX0" fmla="*/ 0 w 3193576"/>
              <a:gd name="connsiteY0" fmla="*/ 38669 h 1976651"/>
              <a:gd name="connsiteX1" fmla="*/ 545910 w 3193576"/>
              <a:gd name="connsiteY1" fmla="*/ 65964 h 1976651"/>
              <a:gd name="connsiteX2" fmla="*/ 1528549 w 3193576"/>
              <a:gd name="connsiteY2" fmla="*/ 434454 h 1976651"/>
              <a:gd name="connsiteX3" fmla="*/ 2183642 w 3193576"/>
              <a:gd name="connsiteY3" fmla="*/ 884830 h 1976651"/>
              <a:gd name="connsiteX4" fmla="*/ 2906973 w 3193576"/>
              <a:gd name="connsiteY4" fmla="*/ 1662752 h 1976651"/>
              <a:gd name="connsiteX5" fmla="*/ 3193576 w 3193576"/>
              <a:gd name="connsiteY5" fmla="*/ 1976651 h 1976651"/>
              <a:gd name="connsiteX6" fmla="*/ 2292824 w 3193576"/>
              <a:gd name="connsiteY6" fmla="*/ 980364 h 1976651"/>
              <a:gd name="connsiteX7" fmla="*/ 2292824 w 3193576"/>
              <a:gd name="connsiteY7" fmla="*/ 980364 h 1976651"/>
              <a:gd name="connsiteX8" fmla="*/ 2292824 w 3193576"/>
              <a:gd name="connsiteY8" fmla="*/ 980364 h 1976651"/>
              <a:gd name="connsiteX9" fmla="*/ 1774209 w 3193576"/>
              <a:gd name="connsiteY9" fmla="*/ 652818 h 1976651"/>
              <a:gd name="connsiteX10" fmla="*/ 2006221 w 3193576"/>
              <a:gd name="connsiteY10"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183642 w 3193576"/>
              <a:gd name="connsiteY3" fmla="*/ 884830 h 1976651"/>
              <a:gd name="connsiteX4" fmla="*/ 2906973 w 3193576"/>
              <a:gd name="connsiteY4" fmla="*/ 1662752 h 1976651"/>
              <a:gd name="connsiteX5" fmla="*/ 3193576 w 3193576"/>
              <a:gd name="connsiteY5" fmla="*/ 1976651 h 1976651"/>
              <a:gd name="connsiteX6" fmla="*/ 2292824 w 3193576"/>
              <a:gd name="connsiteY6" fmla="*/ 980364 h 1976651"/>
              <a:gd name="connsiteX7" fmla="*/ 2292824 w 3193576"/>
              <a:gd name="connsiteY7" fmla="*/ 980364 h 1976651"/>
              <a:gd name="connsiteX8" fmla="*/ 2292824 w 3193576"/>
              <a:gd name="connsiteY8" fmla="*/ 980364 h 1976651"/>
              <a:gd name="connsiteX9" fmla="*/ 1810603 w 3193576"/>
              <a:gd name="connsiteY9" fmla="*/ 627797 h 1976651"/>
              <a:gd name="connsiteX10" fmla="*/ 2006221 w 3193576"/>
              <a:gd name="connsiteY10"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183642 w 3193576"/>
              <a:gd name="connsiteY3" fmla="*/ 884830 h 1976651"/>
              <a:gd name="connsiteX4" fmla="*/ 2906973 w 3193576"/>
              <a:gd name="connsiteY4" fmla="*/ 1662752 h 1976651"/>
              <a:gd name="connsiteX5" fmla="*/ 3193576 w 3193576"/>
              <a:gd name="connsiteY5" fmla="*/ 1976651 h 1976651"/>
              <a:gd name="connsiteX6" fmla="*/ 2292824 w 3193576"/>
              <a:gd name="connsiteY6" fmla="*/ 980364 h 1976651"/>
              <a:gd name="connsiteX7" fmla="*/ 2292824 w 3193576"/>
              <a:gd name="connsiteY7" fmla="*/ 980364 h 1976651"/>
              <a:gd name="connsiteX8" fmla="*/ 2292824 w 3193576"/>
              <a:gd name="connsiteY8" fmla="*/ 980364 h 1976651"/>
              <a:gd name="connsiteX9" fmla="*/ 1810603 w 3193576"/>
              <a:gd name="connsiteY9" fmla="*/ 627797 h 1976651"/>
              <a:gd name="connsiteX10" fmla="*/ 2006221 w 3193576"/>
              <a:gd name="connsiteY10"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183642 w 3193576"/>
              <a:gd name="connsiteY3" fmla="*/ 884830 h 1976651"/>
              <a:gd name="connsiteX4" fmla="*/ 2906973 w 3193576"/>
              <a:gd name="connsiteY4" fmla="*/ 1662752 h 1976651"/>
              <a:gd name="connsiteX5" fmla="*/ 3193576 w 3193576"/>
              <a:gd name="connsiteY5" fmla="*/ 1976651 h 1976651"/>
              <a:gd name="connsiteX6" fmla="*/ 2292824 w 3193576"/>
              <a:gd name="connsiteY6" fmla="*/ 980364 h 1976651"/>
              <a:gd name="connsiteX7" fmla="*/ 2292824 w 3193576"/>
              <a:gd name="connsiteY7" fmla="*/ 980364 h 1976651"/>
              <a:gd name="connsiteX8" fmla="*/ 1810603 w 3193576"/>
              <a:gd name="connsiteY8" fmla="*/ 627797 h 1976651"/>
              <a:gd name="connsiteX9" fmla="*/ 2006221 w 3193576"/>
              <a:gd name="connsiteY9"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5" fmla="*/ 2292824 w 3193576"/>
              <a:gd name="connsiteY5" fmla="*/ 980364 h 1976651"/>
              <a:gd name="connsiteX6" fmla="*/ 2292824 w 3193576"/>
              <a:gd name="connsiteY6" fmla="*/ 980364 h 1976651"/>
              <a:gd name="connsiteX7" fmla="*/ 1810603 w 3193576"/>
              <a:gd name="connsiteY7" fmla="*/ 627797 h 1976651"/>
              <a:gd name="connsiteX8" fmla="*/ 2006221 w 3193576"/>
              <a:gd name="connsiteY8"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5" fmla="*/ 2292824 w 3193576"/>
              <a:gd name="connsiteY5" fmla="*/ 980364 h 1976651"/>
              <a:gd name="connsiteX6" fmla="*/ 2292824 w 3193576"/>
              <a:gd name="connsiteY6" fmla="*/ 980364 h 1976651"/>
              <a:gd name="connsiteX7" fmla="*/ 1810603 w 3193576"/>
              <a:gd name="connsiteY7" fmla="*/ 627797 h 1976651"/>
              <a:gd name="connsiteX8" fmla="*/ 2006221 w 3193576"/>
              <a:gd name="connsiteY8"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5" fmla="*/ 2292824 w 3193576"/>
              <a:gd name="connsiteY5" fmla="*/ 980364 h 1976651"/>
              <a:gd name="connsiteX6" fmla="*/ 2292824 w 3193576"/>
              <a:gd name="connsiteY6" fmla="*/ 980364 h 1976651"/>
              <a:gd name="connsiteX7" fmla="*/ 2006221 w 3193576"/>
              <a:gd name="connsiteY7" fmla="*/ 775648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5" fmla="*/ 2292824 w 3193576"/>
              <a:gd name="connsiteY5" fmla="*/ 980364 h 1976651"/>
              <a:gd name="connsiteX6" fmla="*/ 2292824 w 3193576"/>
              <a:gd name="connsiteY6" fmla="*/ 980364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5" fmla="*/ 2292824 w 3193576"/>
              <a:gd name="connsiteY5" fmla="*/ 980364 h 1976651"/>
              <a:gd name="connsiteX0" fmla="*/ 0 w 3193576"/>
              <a:gd name="connsiteY0" fmla="*/ 38669 h 1976651"/>
              <a:gd name="connsiteX1" fmla="*/ 545910 w 3193576"/>
              <a:gd name="connsiteY1" fmla="*/ 65964 h 1976651"/>
              <a:gd name="connsiteX2" fmla="*/ 1528549 w 3193576"/>
              <a:gd name="connsiteY2" fmla="*/ 434454 h 1976651"/>
              <a:gd name="connsiteX3" fmla="*/ 2906973 w 3193576"/>
              <a:gd name="connsiteY3" fmla="*/ 1662752 h 1976651"/>
              <a:gd name="connsiteX4" fmla="*/ 3193576 w 3193576"/>
              <a:gd name="connsiteY4" fmla="*/ 1976651 h 1976651"/>
              <a:gd name="connsiteX0" fmla="*/ 0 w 3211773"/>
              <a:gd name="connsiteY0" fmla="*/ 21609 h 1980063"/>
              <a:gd name="connsiteX1" fmla="*/ 564107 w 3211773"/>
              <a:gd name="connsiteY1" fmla="*/ 69376 h 1980063"/>
              <a:gd name="connsiteX2" fmla="*/ 1546746 w 3211773"/>
              <a:gd name="connsiteY2" fmla="*/ 437866 h 1980063"/>
              <a:gd name="connsiteX3" fmla="*/ 2925170 w 3211773"/>
              <a:gd name="connsiteY3" fmla="*/ 1666164 h 1980063"/>
              <a:gd name="connsiteX4" fmla="*/ 3211773 w 3211773"/>
              <a:gd name="connsiteY4" fmla="*/ 1980063 h 1980063"/>
              <a:gd name="connsiteX0" fmla="*/ 0 w 3211773"/>
              <a:gd name="connsiteY0" fmla="*/ 69376 h 2027830"/>
              <a:gd name="connsiteX1" fmla="*/ 685801 w 3211773"/>
              <a:gd name="connsiteY1" fmla="*/ 69376 h 2027830"/>
              <a:gd name="connsiteX2" fmla="*/ 1546746 w 3211773"/>
              <a:gd name="connsiteY2" fmla="*/ 485633 h 2027830"/>
              <a:gd name="connsiteX3" fmla="*/ 2925170 w 3211773"/>
              <a:gd name="connsiteY3" fmla="*/ 1713931 h 2027830"/>
              <a:gd name="connsiteX4" fmla="*/ 3211773 w 3211773"/>
              <a:gd name="connsiteY4" fmla="*/ 2027830 h 2027830"/>
              <a:gd name="connsiteX0" fmla="*/ 0 w 3211773"/>
              <a:gd name="connsiteY0" fmla="*/ 19335 h 1977789"/>
              <a:gd name="connsiteX1" fmla="*/ 762001 w 3211773"/>
              <a:gd name="connsiteY1" fmla="*/ 95535 h 1977789"/>
              <a:gd name="connsiteX2" fmla="*/ 1546746 w 3211773"/>
              <a:gd name="connsiteY2" fmla="*/ 435592 h 1977789"/>
              <a:gd name="connsiteX3" fmla="*/ 2925170 w 3211773"/>
              <a:gd name="connsiteY3" fmla="*/ 1663890 h 1977789"/>
              <a:gd name="connsiteX4" fmla="*/ 3211773 w 3211773"/>
              <a:gd name="connsiteY4" fmla="*/ 1977789 h 1977789"/>
              <a:gd name="connsiteX0" fmla="*/ 0 w 3211773"/>
              <a:gd name="connsiteY0" fmla="*/ 19335 h 1977789"/>
              <a:gd name="connsiteX1" fmla="*/ 762001 w 3211773"/>
              <a:gd name="connsiteY1" fmla="*/ 95535 h 1977789"/>
              <a:gd name="connsiteX2" fmla="*/ 1828801 w 3211773"/>
              <a:gd name="connsiteY2" fmla="*/ 476535 h 1977789"/>
              <a:gd name="connsiteX3" fmla="*/ 2925170 w 3211773"/>
              <a:gd name="connsiteY3" fmla="*/ 1663890 h 1977789"/>
              <a:gd name="connsiteX4" fmla="*/ 3211773 w 3211773"/>
              <a:gd name="connsiteY4" fmla="*/ 1977789 h 1977789"/>
              <a:gd name="connsiteX0" fmla="*/ 0 w 3211773"/>
              <a:gd name="connsiteY0" fmla="*/ 19335 h 1977789"/>
              <a:gd name="connsiteX1" fmla="*/ 762001 w 3211773"/>
              <a:gd name="connsiteY1" fmla="*/ 95535 h 1977789"/>
              <a:gd name="connsiteX2" fmla="*/ 1828801 w 3211773"/>
              <a:gd name="connsiteY2" fmla="*/ 476535 h 1977789"/>
              <a:gd name="connsiteX3" fmla="*/ 2971801 w 3211773"/>
              <a:gd name="connsiteY3" fmla="*/ 1086135 h 1977789"/>
              <a:gd name="connsiteX4" fmla="*/ 3211773 w 3211773"/>
              <a:gd name="connsiteY4" fmla="*/ 1977789 h 1977789"/>
              <a:gd name="connsiteX0" fmla="*/ 0 w 3505201"/>
              <a:gd name="connsiteY0" fmla="*/ 19335 h 1467135"/>
              <a:gd name="connsiteX1" fmla="*/ 762001 w 3505201"/>
              <a:gd name="connsiteY1" fmla="*/ 95535 h 1467135"/>
              <a:gd name="connsiteX2" fmla="*/ 1828801 w 3505201"/>
              <a:gd name="connsiteY2" fmla="*/ 476535 h 1467135"/>
              <a:gd name="connsiteX3" fmla="*/ 2971801 w 3505201"/>
              <a:gd name="connsiteY3" fmla="*/ 1086135 h 1467135"/>
              <a:gd name="connsiteX4" fmla="*/ 3505201 w 3505201"/>
              <a:gd name="connsiteY4" fmla="*/ 1467135 h 1467135"/>
              <a:gd name="connsiteX0" fmla="*/ 0 w 3505201"/>
              <a:gd name="connsiteY0" fmla="*/ 19335 h 1467135"/>
              <a:gd name="connsiteX1" fmla="*/ 762001 w 3505201"/>
              <a:gd name="connsiteY1" fmla="*/ 95535 h 1467135"/>
              <a:gd name="connsiteX2" fmla="*/ 1828801 w 3505201"/>
              <a:gd name="connsiteY2" fmla="*/ 476535 h 1467135"/>
              <a:gd name="connsiteX3" fmla="*/ 2971801 w 3505201"/>
              <a:gd name="connsiteY3" fmla="*/ 1086135 h 1467135"/>
              <a:gd name="connsiteX4" fmla="*/ 3505201 w 3505201"/>
              <a:gd name="connsiteY4" fmla="*/ 1467135 h 1467135"/>
              <a:gd name="connsiteX0" fmla="*/ 0 w 3505201"/>
              <a:gd name="connsiteY0" fmla="*/ 19335 h 1467135"/>
              <a:gd name="connsiteX1" fmla="*/ 762001 w 3505201"/>
              <a:gd name="connsiteY1" fmla="*/ 95535 h 1467135"/>
              <a:gd name="connsiteX2" fmla="*/ 1828801 w 3505201"/>
              <a:gd name="connsiteY2" fmla="*/ 476535 h 1467135"/>
              <a:gd name="connsiteX3" fmla="*/ 2971801 w 3505201"/>
              <a:gd name="connsiteY3" fmla="*/ 1086135 h 1467135"/>
              <a:gd name="connsiteX4" fmla="*/ 3505201 w 3505201"/>
              <a:gd name="connsiteY4" fmla="*/ 1467135 h 1467135"/>
              <a:gd name="connsiteX0" fmla="*/ 0 w 3505201"/>
              <a:gd name="connsiteY0" fmla="*/ 19335 h 1467135"/>
              <a:gd name="connsiteX1" fmla="*/ 762001 w 3505201"/>
              <a:gd name="connsiteY1" fmla="*/ 95535 h 1467135"/>
              <a:gd name="connsiteX2" fmla="*/ 1828801 w 3505201"/>
              <a:gd name="connsiteY2" fmla="*/ 476535 h 1467135"/>
              <a:gd name="connsiteX3" fmla="*/ 2971801 w 3505201"/>
              <a:gd name="connsiteY3" fmla="*/ 1086135 h 1467135"/>
              <a:gd name="connsiteX4" fmla="*/ 3505201 w 3505201"/>
              <a:gd name="connsiteY4" fmla="*/ 1467135 h 1467135"/>
              <a:gd name="connsiteX0" fmla="*/ 203199 w 3708400"/>
              <a:gd name="connsiteY0" fmla="*/ 12700 h 1460500"/>
              <a:gd name="connsiteX1" fmla="*/ 127000 w 3708400"/>
              <a:gd name="connsiteY1" fmla="*/ 12700 h 1460500"/>
              <a:gd name="connsiteX2" fmla="*/ 965200 w 3708400"/>
              <a:gd name="connsiteY2" fmla="*/ 88900 h 1460500"/>
              <a:gd name="connsiteX3" fmla="*/ 2032000 w 3708400"/>
              <a:gd name="connsiteY3" fmla="*/ 469900 h 1460500"/>
              <a:gd name="connsiteX4" fmla="*/ 3175000 w 3708400"/>
              <a:gd name="connsiteY4" fmla="*/ 1079500 h 1460500"/>
              <a:gd name="connsiteX5" fmla="*/ 3708400 w 3708400"/>
              <a:gd name="connsiteY5" fmla="*/ 1460500 h 1460500"/>
              <a:gd name="connsiteX0" fmla="*/ 203199 w 3708400"/>
              <a:gd name="connsiteY0" fmla="*/ 12700 h 1460500"/>
              <a:gd name="connsiteX1" fmla="*/ 127000 w 3708400"/>
              <a:gd name="connsiteY1" fmla="*/ 12700 h 1460500"/>
              <a:gd name="connsiteX2" fmla="*/ 965200 w 3708400"/>
              <a:gd name="connsiteY2" fmla="*/ 88900 h 1460500"/>
              <a:gd name="connsiteX3" fmla="*/ 2032000 w 3708400"/>
              <a:gd name="connsiteY3" fmla="*/ 469900 h 1460500"/>
              <a:gd name="connsiteX4" fmla="*/ 3175000 w 3708400"/>
              <a:gd name="connsiteY4" fmla="*/ 1079500 h 1460500"/>
              <a:gd name="connsiteX5" fmla="*/ 3708400 w 3708400"/>
              <a:gd name="connsiteY5" fmla="*/ 1460500 h 1460500"/>
              <a:gd name="connsiteX0" fmla="*/ 203199 w 3708400"/>
              <a:gd name="connsiteY0" fmla="*/ 12700 h 1460500"/>
              <a:gd name="connsiteX1" fmla="*/ 127000 w 3708400"/>
              <a:gd name="connsiteY1" fmla="*/ 12700 h 1460500"/>
              <a:gd name="connsiteX2" fmla="*/ 965200 w 3708400"/>
              <a:gd name="connsiteY2" fmla="*/ 88900 h 1460500"/>
              <a:gd name="connsiteX3" fmla="*/ 2032000 w 3708400"/>
              <a:gd name="connsiteY3" fmla="*/ 469900 h 1460500"/>
              <a:gd name="connsiteX4" fmla="*/ 3175000 w 3708400"/>
              <a:gd name="connsiteY4" fmla="*/ 1079500 h 1460500"/>
              <a:gd name="connsiteX5" fmla="*/ 3708400 w 3708400"/>
              <a:gd name="connsiteY5" fmla="*/ 1460500 h 1460500"/>
              <a:gd name="connsiteX0" fmla="*/ 203199 w 3708400"/>
              <a:gd name="connsiteY0" fmla="*/ 12700 h 1460500"/>
              <a:gd name="connsiteX1" fmla="*/ 127000 w 3708400"/>
              <a:gd name="connsiteY1" fmla="*/ 12700 h 1460500"/>
              <a:gd name="connsiteX2" fmla="*/ 1143000 w 3708400"/>
              <a:gd name="connsiteY2" fmla="*/ 152400 h 1460500"/>
              <a:gd name="connsiteX3" fmla="*/ 2032000 w 3708400"/>
              <a:gd name="connsiteY3" fmla="*/ 469900 h 1460500"/>
              <a:gd name="connsiteX4" fmla="*/ 3175000 w 3708400"/>
              <a:gd name="connsiteY4" fmla="*/ 1079500 h 1460500"/>
              <a:gd name="connsiteX5" fmla="*/ 3708400 w 3708400"/>
              <a:gd name="connsiteY5" fmla="*/ 14605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8400" h="1460500">
                <a:moveTo>
                  <a:pt x="203199" y="12700"/>
                </a:moveTo>
                <a:cubicBezTo>
                  <a:pt x="208507" y="16112"/>
                  <a:pt x="0" y="0"/>
                  <a:pt x="127000" y="12700"/>
                </a:cubicBezTo>
                <a:cubicBezTo>
                  <a:pt x="555388" y="39048"/>
                  <a:pt x="825500" y="76200"/>
                  <a:pt x="1143000" y="152400"/>
                </a:cubicBezTo>
                <a:cubicBezTo>
                  <a:pt x="1460500" y="228600"/>
                  <a:pt x="1693333" y="315383"/>
                  <a:pt x="2032000" y="469900"/>
                </a:cubicBezTo>
                <a:cubicBezTo>
                  <a:pt x="2370667" y="624417"/>
                  <a:pt x="2340212" y="616614"/>
                  <a:pt x="3175000" y="1079500"/>
                </a:cubicBezTo>
                <a:cubicBezTo>
                  <a:pt x="3649259" y="1351318"/>
                  <a:pt x="3708400" y="1460500"/>
                  <a:pt x="3708400" y="14605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5181600"/>
            <a:ext cx="8458200" cy="2362200"/>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34200" y="4419600"/>
            <a:ext cx="2209800" cy="2438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4419600"/>
            <a:ext cx="2209800" cy="24384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rgbClr val="FFFF00"/>
                </a:solidFill>
              </a:rPr>
              <a:t>Newton’s Idea: a </a:t>
            </a:r>
            <a:r>
              <a:rPr lang="en-US" i="1" dirty="0" smtClean="0">
                <a:solidFill>
                  <a:srgbClr val="FFFF00"/>
                </a:solidFill>
              </a:rPr>
              <a:t>Really</a:t>
            </a:r>
            <a:r>
              <a:rPr lang="en-US" dirty="0" smtClean="0">
                <a:solidFill>
                  <a:srgbClr val="FFFF00"/>
                </a:solidFill>
              </a:rPr>
              <a:t> High Mountain</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Imagine a </a:t>
            </a:r>
            <a:r>
              <a:rPr lang="en-US" sz="2800" i="1" dirty="0" smtClean="0"/>
              <a:t>very</a:t>
            </a:r>
            <a:r>
              <a:rPr lang="en-US" sz="2800" dirty="0" smtClean="0"/>
              <a:t> powerful cannon atop a mountain beyond the Earth’s atmosphere. </a:t>
            </a:r>
          </a:p>
          <a:p>
            <a:r>
              <a:rPr lang="en-US" sz="2800" dirty="0" smtClean="0"/>
              <a:t>This cannonball goes so far we have to </a:t>
            </a:r>
            <a:r>
              <a:rPr lang="en-US" sz="2800" dirty="0" smtClean="0">
                <a:solidFill>
                  <a:srgbClr val="FFFF00"/>
                </a:solidFill>
              </a:rPr>
              <a:t>include the Earth’s curvature</a:t>
            </a:r>
            <a:r>
              <a:rPr lang="en-US" sz="2800" dirty="0" smtClean="0"/>
              <a:t> in our calculations!</a:t>
            </a:r>
          </a:p>
          <a:p>
            <a:r>
              <a:rPr lang="en-US" sz="2800" dirty="0" smtClean="0"/>
              <a:t>The Earth’s surface drops 5m below a horizontal plane on traveling 8 km.</a:t>
            </a:r>
          </a:p>
          <a:p>
            <a:endParaRPr lang="en-US" sz="2800" dirty="0"/>
          </a:p>
          <a:p>
            <a:endParaRPr lang="en-US" sz="2800" dirty="0" smtClean="0"/>
          </a:p>
          <a:p>
            <a:r>
              <a:rPr lang="en-US" sz="2800" dirty="0" smtClean="0">
                <a:solidFill>
                  <a:srgbClr val="FFFF00"/>
                </a:solidFill>
              </a:rPr>
              <a:t>So what happens if the cannonball goes at 8 km/sec?</a:t>
            </a:r>
            <a:endParaRPr lang="en-US" sz="2800" dirty="0">
              <a:solidFill>
                <a:srgbClr val="FFFF00"/>
              </a:solidFill>
            </a:endParaRPr>
          </a:p>
        </p:txBody>
      </p:sp>
      <p:grpSp>
        <p:nvGrpSpPr>
          <p:cNvPr id="4" name="Group 3"/>
          <p:cNvGrpSpPr/>
          <p:nvPr/>
        </p:nvGrpSpPr>
        <p:grpSpPr>
          <a:xfrm>
            <a:off x="4316104" y="4550392"/>
            <a:ext cx="1066800" cy="653960"/>
            <a:chOff x="2209800" y="3608696"/>
            <a:chExt cx="3810000" cy="2639704"/>
          </a:xfrm>
        </p:grpSpPr>
        <p:sp>
          <p:nvSpPr>
            <p:cNvPr id="5" name="Right Triangle 4"/>
            <p:cNvSpPr/>
            <p:nvPr/>
          </p:nvSpPr>
          <p:spPr>
            <a:xfrm flipH="1">
              <a:off x="3837296" y="3657600"/>
              <a:ext cx="457200" cy="228600"/>
            </a:xfrm>
            <a:prstGeom prst="rtTriangl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39000" y="3657600"/>
              <a:ext cx="533400" cy="76200"/>
            </a:xfrm>
            <a:prstGeom prst="rect">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2209800" y="3886200"/>
              <a:ext cx="3810000" cy="2362200"/>
            </a:xfrm>
            <a:prstGeom prst="trapezoid">
              <a:avLst>
                <a:gd name="adj" fmla="val 50373"/>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80848" y="3608696"/>
              <a:ext cx="304800" cy="304800"/>
            </a:xfrm>
            <a:prstGeom prst="ellipse">
              <a:avLst/>
            </a:prstGeom>
            <a:solidFill>
              <a:schemeClr val="tx1"/>
            </a:solidFill>
            <a:ln w="412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p:cNvSpPr/>
            <p:nvPr/>
          </p:nvSpPr>
          <p:spPr>
            <a:xfrm>
              <a:off x="4294496" y="3616656"/>
              <a:ext cx="304800" cy="304800"/>
            </a:xfrm>
            <a:prstGeom prst="flowChartSummingJuncti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solidFill>
                  <a:srgbClr val="FFFF00"/>
                </a:solidFill>
              </a:rPr>
              <a:t>After Traveling 8 Kilometers in 1 second…</a:t>
            </a:r>
            <a:endParaRPr lang="en-US" dirty="0">
              <a:solidFill>
                <a:srgbClr val="FFFF00"/>
              </a:solidFill>
            </a:endParaRPr>
          </a:p>
        </p:txBody>
      </p:sp>
      <p:sp>
        <p:nvSpPr>
          <p:cNvPr id="3" name="Content Placeholder 2"/>
          <p:cNvSpPr>
            <a:spLocks noGrp="1"/>
          </p:cNvSpPr>
          <p:nvPr>
            <p:ph idx="1"/>
          </p:nvPr>
        </p:nvSpPr>
        <p:spPr>
          <a:xfrm>
            <a:off x="152400" y="1600200"/>
            <a:ext cx="8534400" cy="5257800"/>
          </a:xfrm>
        </p:spPr>
        <p:txBody>
          <a:bodyPr>
            <a:normAutofit lnSpcReduction="10000"/>
          </a:bodyPr>
          <a:lstStyle/>
          <a:p>
            <a:r>
              <a:rPr lang="en-US" sz="2800" dirty="0" smtClean="0"/>
              <a:t>The cannonball’s </a:t>
            </a:r>
            <a:r>
              <a:rPr lang="en-US" sz="2800" dirty="0" smtClean="0">
                <a:solidFill>
                  <a:srgbClr val="FFFF00"/>
                </a:solidFill>
              </a:rPr>
              <a:t>velocity</a:t>
            </a:r>
            <a:r>
              <a:rPr lang="en-US" sz="2800" dirty="0" smtClean="0"/>
              <a:t> has slightly changed direction, adding about  </a:t>
            </a:r>
            <a:r>
              <a:rPr lang="en-US" sz="2800" i="1" dirty="0" smtClean="0">
                <a:solidFill>
                  <a:srgbClr val="FFFF00"/>
                </a:solidFill>
              </a:rPr>
              <a:t>g</a:t>
            </a:r>
            <a:r>
              <a:rPr lang="en-US" sz="2800" dirty="0" smtClean="0">
                <a:solidFill>
                  <a:srgbClr val="FFFF00"/>
                </a:solidFill>
              </a:rPr>
              <a:t> = 10 m/sec downwards</a:t>
            </a:r>
            <a:r>
              <a:rPr lang="en-US" sz="2800" dirty="0" smtClean="0"/>
              <a:t>,</a:t>
            </a:r>
          </a:p>
          <a:p>
            <a:pPr>
              <a:buNone/>
            </a:pPr>
            <a:r>
              <a:rPr lang="en-US" sz="2800" dirty="0" smtClean="0"/>
              <a:t>	so the angle of change is given by tan</a:t>
            </a:r>
            <a:r>
              <a:rPr lang="el-GR" sz="2800" dirty="0" smtClean="0"/>
              <a:t>θ</a:t>
            </a:r>
            <a:r>
              <a:rPr lang="en-US" sz="2800" dirty="0" smtClean="0"/>
              <a:t> =10/8000.</a:t>
            </a:r>
          </a:p>
          <a:p>
            <a:pPr>
              <a:buNone/>
            </a:pPr>
            <a:endParaRPr lang="en-US" sz="2800" dirty="0" smtClean="0"/>
          </a:p>
          <a:p>
            <a:r>
              <a:rPr lang="en-US" sz="2800" dirty="0" smtClean="0">
                <a:solidFill>
                  <a:srgbClr val="FFFF00"/>
                </a:solidFill>
              </a:rPr>
              <a:t>BUT the Earth’s surface underneath the cannonball has turned by </a:t>
            </a:r>
            <a:r>
              <a:rPr lang="en-US" sz="2800" i="1" dirty="0" smtClean="0">
                <a:solidFill>
                  <a:srgbClr val="FFFF00"/>
                </a:solidFill>
              </a:rPr>
              <a:t>precisely</a:t>
            </a:r>
            <a:r>
              <a:rPr lang="en-US" sz="2800" dirty="0" smtClean="0">
                <a:solidFill>
                  <a:srgbClr val="FFFF00"/>
                </a:solidFill>
              </a:rPr>
              <a:t> the same amount—and so has the direction of gravity!</a:t>
            </a:r>
          </a:p>
          <a:p>
            <a:endParaRPr lang="en-US" sz="2800" dirty="0" smtClean="0"/>
          </a:p>
          <a:p>
            <a:r>
              <a:rPr lang="en-US" sz="2800" dirty="0" smtClean="0"/>
              <a:t>The cannonball finds itself in </a:t>
            </a:r>
            <a:r>
              <a:rPr lang="en-US" sz="2800" b="1" dirty="0" smtClean="0">
                <a:solidFill>
                  <a:srgbClr val="FFFF00"/>
                </a:solidFill>
              </a:rPr>
              <a:t>exactly the same situation it began in</a:t>
            </a:r>
            <a:r>
              <a:rPr lang="en-US" sz="2800" dirty="0" smtClean="0"/>
              <a:t>: moving parallel to the surface, perpendicular to gravity, at the same height.  </a:t>
            </a:r>
          </a:p>
          <a:p>
            <a:r>
              <a:rPr lang="en-US" sz="2800" b="1" dirty="0" smtClean="0">
                <a:solidFill>
                  <a:srgbClr val="FF0000"/>
                </a:solidFill>
              </a:rPr>
              <a:t>So what happens next?</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Rough Estimation</a:t>
            </a:r>
            <a:endParaRPr lang="en-US" dirty="0">
              <a:solidFill>
                <a:srgbClr val="FF0000"/>
              </a:solidFill>
            </a:endParaRPr>
          </a:p>
        </p:txBody>
      </p:sp>
      <p:sp>
        <p:nvSpPr>
          <p:cNvPr id="3" name="Text Placeholder 2"/>
          <p:cNvSpPr>
            <a:spLocks noGrp="1"/>
          </p:cNvSpPr>
          <p:nvPr>
            <p:ph type="body" idx="1"/>
          </p:nvPr>
        </p:nvSpPr>
        <p:spPr>
          <a:xfrm>
            <a:off x="609600" y="6248400"/>
            <a:ext cx="4040188" cy="457200"/>
          </a:xfrm>
        </p:spPr>
        <p:txBody>
          <a:bodyPr>
            <a:normAutofit/>
          </a:bodyPr>
          <a:lstStyle/>
          <a:p>
            <a:r>
              <a:rPr lang="en-US" sz="1400" dirty="0" smtClean="0">
                <a:hlinkClick r:id="rId3"/>
              </a:rPr>
              <a:t>http://en.wikipedia.org/wiki/File:Dubail21.jpg</a:t>
            </a:r>
            <a:endParaRPr lang="en-US" sz="1400" dirty="0"/>
          </a:p>
        </p:txBody>
      </p:sp>
      <p:sp>
        <p:nvSpPr>
          <p:cNvPr id="6" name="Content Placeholder 5"/>
          <p:cNvSpPr>
            <a:spLocks noGrp="1"/>
          </p:cNvSpPr>
          <p:nvPr>
            <p:ph sz="quarter" idx="4"/>
          </p:nvPr>
        </p:nvSpPr>
        <p:spPr>
          <a:xfrm>
            <a:off x="3810000" y="1371600"/>
            <a:ext cx="4876801" cy="4754563"/>
          </a:xfrm>
        </p:spPr>
        <p:txBody>
          <a:bodyPr>
            <a:normAutofit/>
          </a:bodyPr>
          <a:lstStyle/>
          <a:p>
            <a:r>
              <a:rPr lang="en-US" sz="3200" dirty="0" smtClean="0"/>
              <a:t>The new Dubai skyscraper is just over 800 meters high.</a:t>
            </a:r>
          </a:p>
          <a:p>
            <a:r>
              <a:rPr lang="en-US" sz="3200" dirty="0" smtClean="0"/>
              <a:t>The view from the top extends to about 100 km.</a:t>
            </a:r>
          </a:p>
          <a:p>
            <a:pPr>
              <a:buNone/>
            </a:pPr>
            <a:endParaRPr lang="en-US" sz="3200" dirty="0" smtClean="0"/>
          </a:p>
          <a:p>
            <a:r>
              <a:rPr lang="en-US" sz="3200" dirty="0" smtClean="0">
                <a:solidFill>
                  <a:srgbClr val="FFFF00"/>
                </a:solidFill>
              </a:rPr>
              <a:t>What is the radius of the Earth?</a:t>
            </a:r>
            <a:endParaRPr lang="en-US" sz="3200" dirty="0">
              <a:solidFill>
                <a:srgbClr val="FFFF00"/>
              </a:solidFill>
            </a:endParaRPr>
          </a:p>
        </p:txBody>
      </p:sp>
      <p:pic>
        <p:nvPicPr>
          <p:cNvPr id="1027" name="Picture 3"/>
          <p:cNvPicPr>
            <a:picLocks noGrp="1" noChangeAspect="1" noChangeArrowheads="1"/>
          </p:cNvPicPr>
          <p:nvPr>
            <p:ph sz="half" idx="2"/>
          </p:nvPr>
        </p:nvPicPr>
        <p:blipFill>
          <a:blip r:embed="rId4" cstate="print"/>
          <a:srcRect/>
          <a:stretch>
            <a:fillRect/>
          </a:stretch>
        </p:blipFill>
        <p:spPr bwMode="auto">
          <a:xfrm>
            <a:off x="533400" y="1524000"/>
            <a:ext cx="3116880" cy="4488117"/>
          </a:xfrm>
          <a:prstGeom prst="rect">
            <a:avLst/>
          </a:prstGeom>
          <a:noFill/>
          <a:ln w="9525">
            <a:noFill/>
            <a:miter lim="800000"/>
            <a:headEnd/>
            <a:tailEnd/>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Newton’s Own Picture</a:t>
            </a:r>
            <a:endParaRPr lang="en-US" dirty="0">
              <a:solidFill>
                <a:srgbClr val="FFFF00"/>
              </a:solidFill>
            </a:endParaRPr>
          </a:p>
        </p:txBody>
      </p:sp>
      <p:sp>
        <p:nvSpPr>
          <p:cNvPr id="3" name="Content Placeholder 2"/>
          <p:cNvSpPr>
            <a:spLocks noGrp="1"/>
          </p:cNvSpPr>
          <p:nvPr>
            <p:ph sz="half" idx="1"/>
          </p:nvPr>
        </p:nvSpPr>
        <p:spPr>
          <a:xfrm>
            <a:off x="457200" y="1600200"/>
            <a:ext cx="3733800" cy="4525963"/>
          </a:xfrm>
        </p:spPr>
        <p:txBody>
          <a:bodyPr/>
          <a:lstStyle/>
          <a:p>
            <a:r>
              <a:rPr lang="en-US" dirty="0" smtClean="0"/>
              <a:t>Newton realized that at the right initial speed, above the atmosphere, the cannonball would circle indefinitely, </a:t>
            </a:r>
            <a:r>
              <a:rPr lang="en-US" dirty="0" smtClean="0">
                <a:solidFill>
                  <a:srgbClr val="FFFF00"/>
                </a:solidFill>
              </a:rPr>
              <a:t>accelerating towards the Earth constantly, </a:t>
            </a:r>
            <a:r>
              <a:rPr lang="en-US" i="1" dirty="0" smtClean="0">
                <a:solidFill>
                  <a:srgbClr val="FFFF00"/>
                </a:solidFill>
              </a:rPr>
              <a:t>but</a:t>
            </a:r>
            <a:r>
              <a:rPr lang="en-US" dirty="0" smtClean="0">
                <a:solidFill>
                  <a:srgbClr val="FFFF00"/>
                </a:solidFill>
              </a:rPr>
              <a:t> staying at the same height</a:t>
            </a:r>
            <a:r>
              <a:rPr lang="en-US" dirty="0" smtClean="0"/>
              <a:t>.</a:t>
            </a:r>
            <a:endParaRPr lang="en-US"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593608" y="1791720"/>
            <a:ext cx="4038600" cy="3651594"/>
          </a:xfrm>
          <a:prstGeom prst="rect">
            <a:avLst/>
          </a:prstGeom>
          <a:noFill/>
          <a:ln w="9525">
            <a:noFill/>
            <a:miter lim="800000"/>
            <a:headEnd/>
            <a:tailEnd/>
          </a:ln>
        </p:spPr>
      </p:pic>
      <p:sp>
        <p:nvSpPr>
          <p:cNvPr id="6" name="TextBox 5"/>
          <p:cNvSpPr txBox="1"/>
          <p:nvPr/>
        </p:nvSpPr>
        <p:spPr>
          <a:xfrm>
            <a:off x="5898128" y="5686560"/>
            <a:ext cx="2209800" cy="369332"/>
          </a:xfrm>
          <a:prstGeom prst="rect">
            <a:avLst/>
          </a:prstGeom>
          <a:noFill/>
        </p:spPr>
        <p:txBody>
          <a:bodyPr wrap="square" rtlCol="0">
            <a:spAutoFit/>
          </a:bodyPr>
          <a:lstStyle/>
          <a:p>
            <a:r>
              <a:rPr lang="en-US" dirty="0" smtClean="0">
                <a:hlinkClick r:id="rId4"/>
              </a:rPr>
              <a:t>Link to animation</a:t>
            </a: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smtClean="0">
                <a:solidFill>
                  <a:srgbClr val="FFFF00"/>
                </a:solidFill>
              </a:rPr>
              <a:t>Acceleration in Steady Circular Motion</a:t>
            </a:r>
            <a:endParaRPr lang="en-US" dirty="0">
              <a:solidFill>
                <a:srgbClr val="FFFF00"/>
              </a:solidFill>
            </a:endParaRPr>
          </a:p>
        </p:txBody>
      </p:sp>
      <p:sp>
        <p:nvSpPr>
          <p:cNvPr id="3" name="Content Placeholder 2"/>
          <p:cNvSpPr>
            <a:spLocks noGrp="1"/>
          </p:cNvSpPr>
          <p:nvPr>
            <p:ph sz="half" idx="1"/>
          </p:nvPr>
        </p:nvSpPr>
        <p:spPr>
          <a:xfrm>
            <a:off x="457200" y="1600200"/>
            <a:ext cx="4038600" cy="5029200"/>
          </a:xfrm>
        </p:spPr>
        <p:txBody>
          <a:bodyPr>
            <a:normAutofit/>
          </a:bodyPr>
          <a:lstStyle/>
          <a:p>
            <a:r>
              <a:rPr lang="en-US" sz="2400" dirty="0" smtClean="0"/>
              <a:t>A ball circling at constant speed </a:t>
            </a:r>
            <a:r>
              <a:rPr lang="en-US" sz="2400" i="1" dirty="0" smtClean="0"/>
              <a:t>v</a:t>
            </a:r>
            <a:r>
              <a:rPr lang="en-US" sz="2400" dirty="0" smtClean="0"/>
              <a:t> goes from A to B in </a:t>
            </a:r>
            <a:r>
              <a:rPr lang="en-US" sz="2400" dirty="0" smtClean="0">
                <a:solidFill>
                  <a:srgbClr val="FFFF00"/>
                </a:solidFill>
              </a:rPr>
              <a:t>one second</a:t>
            </a:r>
            <a:r>
              <a:rPr lang="en-US" sz="2400" dirty="0" smtClean="0"/>
              <a:t>: in the limit of a small angle, distance AB = </a:t>
            </a:r>
            <a:r>
              <a:rPr lang="en-US" sz="2400" i="1" dirty="0" smtClean="0"/>
              <a:t>v</a:t>
            </a:r>
            <a:r>
              <a:rPr lang="en-US" sz="2400" dirty="0" smtClean="0"/>
              <a:t>.</a:t>
            </a:r>
          </a:p>
          <a:p>
            <a:r>
              <a:rPr lang="en-US" sz="2400" dirty="0" smtClean="0"/>
              <a:t>The </a:t>
            </a:r>
            <a:r>
              <a:rPr lang="en-US" sz="2400" dirty="0" smtClean="0">
                <a:solidFill>
                  <a:srgbClr val="FFFF00"/>
                </a:solidFill>
              </a:rPr>
              <a:t>velocity vectors </a:t>
            </a:r>
            <a:r>
              <a:rPr lang="en-US" sz="2400" dirty="0" smtClean="0"/>
              <a:t>are perpendicular to the position vectors, so they </a:t>
            </a:r>
            <a:r>
              <a:rPr lang="en-US" sz="2400" dirty="0" smtClean="0">
                <a:solidFill>
                  <a:srgbClr val="FFFF00"/>
                </a:solidFill>
              </a:rPr>
              <a:t>turn through the same angle</a:t>
            </a:r>
            <a:r>
              <a:rPr lang="en-US" sz="2400" dirty="0" smtClean="0"/>
              <a:t>.</a:t>
            </a:r>
          </a:p>
          <a:p>
            <a:r>
              <a:rPr lang="en-US" sz="2400" dirty="0" smtClean="0"/>
              <a:t>Hence </a:t>
            </a:r>
            <a:r>
              <a:rPr lang="en-US" sz="2400" i="1" dirty="0" smtClean="0"/>
              <a:t>a</a:t>
            </a:r>
            <a:r>
              <a:rPr lang="en-US" sz="2400" dirty="0" smtClean="0"/>
              <a:t>/</a:t>
            </a:r>
            <a:r>
              <a:rPr lang="en-US" sz="2400" i="1" dirty="0" smtClean="0"/>
              <a:t>v</a:t>
            </a:r>
            <a:r>
              <a:rPr lang="en-US" sz="2400" dirty="0" smtClean="0"/>
              <a:t> = dist AB/</a:t>
            </a:r>
            <a:r>
              <a:rPr lang="en-US" sz="2400" i="1" dirty="0" smtClean="0"/>
              <a:t>r</a:t>
            </a:r>
            <a:r>
              <a:rPr lang="en-US" sz="2400" dirty="0" smtClean="0"/>
              <a:t> = </a:t>
            </a:r>
            <a:r>
              <a:rPr lang="en-US" sz="2400" i="1" dirty="0" smtClean="0"/>
              <a:t>v</a:t>
            </a:r>
            <a:r>
              <a:rPr lang="en-US" sz="2400" dirty="0" smtClean="0"/>
              <a:t>/</a:t>
            </a:r>
            <a:r>
              <a:rPr lang="en-US" sz="2400" i="1" dirty="0" smtClean="0"/>
              <a:t>r</a:t>
            </a:r>
            <a:r>
              <a:rPr lang="en-US" sz="2400" dirty="0" smtClean="0"/>
              <a:t>,</a:t>
            </a:r>
          </a:p>
          <a:p>
            <a:pPr>
              <a:buNone/>
            </a:pPr>
            <a:r>
              <a:rPr lang="en-US" sz="2400" dirty="0" smtClean="0"/>
              <a:t>	That is,</a:t>
            </a:r>
          </a:p>
          <a:p>
            <a:pPr algn="ctr">
              <a:buNone/>
            </a:pPr>
            <a:r>
              <a:rPr lang="en-US" sz="2400" dirty="0"/>
              <a:t>	</a:t>
            </a:r>
            <a:r>
              <a:rPr lang="en-US" i="1" dirty="0" smtClean="0">
                <a:solidFill>
                  <a:srgbClr val="FFFF00"/>
                </a:solidFill>
              </a:rPr>
              <a:t>a</a:t>
            </a:r>
            <a:r>
              <a:rPr lang="en-US" dirty="0" smtClean="0">
                <a:solidFill>
                  <a:srgbClr val="FFFF00"/>
                </a:solidFill>
              </a:rPr>
              <a:t> = </a:t>
            </a:r>
            <a:r>
              <a:rPr lang="en-US" i="1" dirty="0" smtClean="0">
                <a:solidFill>
                  <a:srgbClr val="FFFF00"/>
                </a:solidFill>
              </a:rPr>
              <a:t>v</a:t>
            </a:r>
            <a:r>
              <a:rPr lang="en-US" baseline="30000" dirty="0" smtClean="0">
                <a:solidFill>
                  <a:srgbClr val="FFFF00"/>
                </a:solidFill>
              </a:rPr>
              <a:t>2</a:t>
            </a:r>
            <a:r>
              <a:rPr lang="en-US" dirty="0" smtClean="0">
                <a:solidFill>
                  <a:srgbClr val="FFFF00"/>
                </a:solidFill>
              </a:rPr>
              <a:t>/</a:t>
            </a:r>
            <a:r>
              <a:rPr lang="en-US" i="1" dirty="0" smtClean="0">
                <a:solidFill>
                  <a:srgbClr val="FFFF00"/>
                </a:solidFill>
              </a:rPr>
              <a:t>r</a:t>
            </a:r>
            <a:endParaRPr lang="en-US" i="1" dirty="0">
              <a:solidFill>
                <a:srgbClr val="FFFF00"/>
              </a:solidFill>
            </a:endParaRPr>
          </a:p>
        </p:txBody>
      </p:sp>
      <p:sp>
        <p:nvSpPr>
          <p:cNvPr id="4" name="Content Placeholder 3"/>
          <p:cNvSpPr>
            <a:spLocks noGrp="1"/>
          </p:cNvSpPr>
          <p:nvPr>
            <p:ph sz="half" idx="2"/>
          </p:nvPr>
        </p:nvSpPr>
        <p:spPr/>
        <p:txBody>
          <a:bodyPr>
            <a:normAutofit/>
          </a:bodyPr>
          <a:lstStyle/>
          <a:p>
            <a:r>
              <a:rPr lang="en-US" dirty="0" smtClean="0">
                <a:solidFill>
                  <a:schemeClr val="bg2">
                    <a:lumMod val="50000"/>
                  </a:schemeClr>
                </a:solidFill>
              </a:rPr>
              <a:t>1</a:t>
            </a:r>
            <a:endParaRPr lang="en-US" dirty="0">
              <a:solidFill>
                <a:schemeClr val="bg2">
                  <a:lumMod val="50000"/>
                </a:schemeClr>
              </a:solidFill>
            </a:endParaRPr>
          </a:p>
        </p:txBody>
      </p:sp>
      <p:sp>
        <p:nvSpPr>
          <p:cNvPr id="20" name="Rectangle 19"/>
          <p:cNvSpPr/>
          <p:nvPr/>
        </p:nvSpPr>
        <p:spPr>
          <a:xfrm>
            <a:off x="1874288" y="5959520"/>
            <a:ext cx="1600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1"/>
          <p:cNvGrpSpPr/>
          <p:nvPr/>
        </p:nvGrpSpPr>
        <p:grpSpPr>
          <a:xfrm>
            <a:off x="5647888" y="5562600"/>
            <a:ext cx="2297376" cy="955344"/>
            <a:chOff x="6002736" y="5562600"/>
            <a:chExt cx="2297376" cy="955344"/>
          </a:xfrm>
        </p:grpSpPr>
        <p:grpSp>
          <p:nvGrpSpPr>
            <p:cNvPr id="13" name="Group 16"/>
            <p:cNvGrpSpPr/>
            <p:nvPr/>
          </p:nvGrpSpPr>
          <p:grpSpPr>
            <a:xfrm>
              <a:off x="6002736" y="5747984"/>
              <a:ext cx="1873893" cy="632002"/>
              <a:chOff x="6234752" y="5693392"/>
              <a:chExt cx="1873893" cy="632002"/>
            </a:xfrm>
          </p:grpSpPr>
          <p:cxnSp>
            <p:nvCxnSpPr>
              <p:cNvPr id="11" name="Straight Arrow Connector 10"/>
              <p:cNvCxnSpPr/>
              <p:nvPr/>
            </p:nvCxnSpPr>
            <p:spPr>
              <a:xfrm rot="1200000" flipV="1">
                <a:off x="6279845" y="6018552"/>
                <a:ext cx="18288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234752" y="5693392"/>
                <a:ext cx="1843242" cy="632002"/>
                <a:chOff x="6234752" y="5693392"/>
                <a:chExt cx="1843242" cy="632002"/>
              </a:xfrm>
            </p:grpSpPr>
            <p:cxnSp>
              <p:nvCxnSpPr>
                <p:cNvPr id="12" name="Straight Arrow Connector 11"/>
                <p:cNvCxnSpPr/>
                <p:nvPr/>
              </p:nvCxnSpPr>
              <p:spPr>
                <a:xfrm flipV="1">
                  <a:off x="6234752" y="5693392"/>
                  <a:ext cx="18288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772400" y="6019800"/>
                  <a:ext cx="609600" cy="15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6781800" y="5562600"/>
              <a:ext cx="457200" cy="381000"/>
            </a:xfrm>
            <a:prstGeom prst="rect">
              <a:avLst/>
            </a:prstGeom>
            <a:noFill/>
          </p:spPr>
          <p:txBody>
            <a:bodyPr wrap="square" rtlCol="0">
              <a:spAutoFit/>
            </a:bodyPr>
            <a:lstStyle/>
            <a:p>
              <a:r>
                <a:rPr lang="en-US" i="1" dirty="0" smtClean="0"/>
                <a:t>v</a:t>
              </a:r>
              <a:endParaRPr lang="en-US" i="1" dirty="0"/>
            </a:p>
          </p:txBody>
        </p:sp>
        <p:sp>
          <p:nvSpPr>
            <p:cNvPr id="27" name="TextBox 26"/>
            <p:cNvSpPr txBox="1"/>
            <p:nvPr/>
          </p:nvSpPr>
          <p:spPr>
            <a:xfrm>
              <a:off x="6781800" y="6136944"/>
              <a:ext cx="457200" cy="381000"/>
            </a:xfrm>
            <a:prstGeom prst="rect">
              <a:avLst/>
            </a:prstGeom>
            <a:noFill/>
          </p:spPr>
          <p:txBody>
            <a:bodyPr wrap="square" rtlCol="0">
              <a:spAutoFit/>
            </a:bodyPr>
            <a:lstStyle/>
            <a:p>
              <a:r>
                <a:rPr lang="en-US" i="1" dirty="0" smtClean="0"/>
                <a:t>v</a:t>
              </a:r>
              <a:endParaRPr lang="en-US" i="1" dirty="0"/>
            </a:p>
          </p:txBody>
        </p:sp>
        <p:sp>
          <p:nvSpPr>
            <p:cNvPr id="28" name="TextBox 27"/>
            <p:cNvSpPr txBox="1"/>
            <p:nvPr/>
          </p:nvSpPr>
          <p:spPr>
            <a:xfrm>
              <a:off x="7842912" y="5840104"/>
              <a:ext cx="457200" cy="381000"/>
            </a:xfrm>
            <a:prstGeom prst="rect">
              <a:avLst/>
            </a:prstGeom>
            <a:noFill/>
          </p:spPr>
          <p:txBody>
            <a:bodyPr wrap="square" rtlCol="0">
              <a:spAutoFit/>
            </a:bodyPr>
            <a:lstStyle/>
            <a:p>
              <a:r>
                <a:rPr lang="en-US" i="1" dirty="0" smtClean="0"/>
                <a:t>a</a:t>
              </a:r>
              <a:endParaRPr lang="en-US" i="1" dirty="0"/>
            </a:p>
          </p:txBody>
        </p:sp>
      </p:grpSp>
      <p:grpSp>
        <p:nvGrpSpPr>
          <p:cNvPr id="16" name="Group 30"/>
          <p:cNvGrpSpPr/>
          <p:nvPr/>
        </p:nvGrpSpPr>
        <p:grpSpPr>
          <a:xfrm>
            <a:off x="4715296" y="1191904"/>
            <a:ext cx="4008637" cy="4216024"/>
            <a:chOff x="4920016" y="1191904"/>
            <a:chExt cx="4008637" cy="4216024"/>
          </a:xfrm>
        </p:grpSpPr>
        <p:grpSp>
          <p:nvGrpSpPr>
            <p:cNvPr id="17" name="Group 15"/>
            <p:cNvGrpSpPr/>
            <p:nvPr/>
          </p:nvGrpSpPr>
          <p:grpSpPr>
            <a:xfrm>
              <a:off x="4920016" y="1445528"/>
              <a:ext cx="4008637" cy="3962400"/>
              <a:chOff x="5029200" y="1295400"/>
              <a:chExt cx="4008637" cy="3962400"/>
            </a:xfrm>
          </p:grpSpPr>
          <p:sp>
            <p:nvSpPr>
              <p:cNvPr id="5" name="Oval 4"/>
              <p:cNvSpPr/>
              <p:nvPr/>
            </p:nvSpPr>
            <p:spPr>
              <a:xfrm>
                <a:off x="5029200" y="1600200"/>
                <a:ext cx="3657600"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6200000" flipV="1">
                <a:off x="5791200" y="2362200"/>
                <a:ext cx="1828800" cy="304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7400000" flipV="1">
                <a:off x="6116361" y="2359179"/>
                <a:ext cx="1828800" cy="304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553200" y="1295400"/>
                <a:ext cx="18288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200000" flipV="1">
                <a:off x="7209037" y="1639896"/>
                <a:ext cx="18288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154008" y="1758288"/>
              <a:ext cx="609600" cy="381000"/>
            </a:xfrm>
            <a:prstGeom prst="rect">
              <a:avLst/>
            </a:prstGeom>
            <a:noFill/>
          </p:spPr>
          <p:txBody>
            <a:bodyPr wrap="square" rtlCol="0">
              <a:spAutoFit/>
            </a:bodyPr>
            <a:lstStyle/>
            <a:p>
              <a:r>
                <a:rPr lang="en-US" dirty="0" smtClean="0"/>
                <a:t>A</a:t>
              </a:r>
              <a:endParaRPr lang="en-US" dirty="0"/>
            </a:p>
          </p:txBody>
        </p:sp>
        <p:sp>
          <p:nvSpPr>
            <p:cNvPr id="19" name="TextBox 18"/>
            <p:cNvSpPr txBox="1"/>
            <p:nvPr/>
          </p:nvSpPr>
          <p:spPr>
            <a:xfrm>
              <a:off x="7051344" y="1754872"/>
              <a:ext cx="609600" cy="381000"/>
            </a:xfrm>
            <a:prstGeom prst="rect">
              <a:avLst/>
            </a:prstGeom>
            <a:noFill/>
          </p:spPr>
          <p:txBody>
            <a:bodyPr wrap="square" rtlCol="0">
              <a:spAutoFit/>
            </a:bodyPr>
            <a:lstStyle/>
            <a:p>
              <a:r>
                <a:rPr lang="en-US" dirty="0"/>
                <a:t>B</a:t>
              </a:r>
            </a:p>
          </p:txBody>
        </p:sp>
        <p:cxnSp>
          <p:nvCxnSpPr>
            <p:cNvPr id="22" name="Straight Arrow Connector 21"/>
            <p:cNvCxnSpPr/>
            <p:nvPr/>
          </p:nvCxnSpPr>
          <p:spPr>
            <a:xfrm>
              <a:off x="6400800" y="1524000"/>
              <a:ext cx="762000" cy="1588"/>
            </a:xfrm>
            <a:prstGeom prst="straightConnector1">
              <a:avLst/>
            </a:prstGeom>
            <a:ln w="31750">
              <a:solidFill>
                <a:srgbClr val="FFFF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56696" y="1191904"/>
              <a:ext cx="457200" cy="381000"/>
            </a:xfrm>
            <a:prstGeom prst="rect">
              <a:avLst/>
            </a:prstGeom>
            <a:noFill/>
          </p:spPr>
          <p:txBody>
            <a:bodyPr wrap="square" rtlCol="0">
              <a:spAutoFit/>
            </a:bodyPr>
            <a:lstStyle/>
            <a:p>
              <a:r>
                <a:rPr lang="en-US" i="1" dirty="0" smtClean="0"/>
                <a:t>v</a:t>
              </a:r>
              <a:endParaRPr lang="en-US" i="1" dirty="0"/>
            </a:p>
          </p:txBody>
        </p:sp>
        <p:sp>
          <p:nvSpPr>
            <p:cNvPr id="29" name="TextBox 28"/>
            <p:cNvSpPr txBox="1"/>
            <p:nvPr/>
          </p:nvSpPr>
          <p:spPr>
            <a:xfrm>
              <a:off x="6295032" y="2370160"/>
              <a:ext cx="457200" cy="381000"/>
            </a:xfrm>
            <a:prstGeom prst="rect">
              <a:avLst/>
            </a:prstGeom>
            <a:noFill/>
          </p:spPr>
          <p:txBody>
            <a:bodyPr wrap="square" rtlCol="0">
              <a:spAutoFit/>
            </a:bodyPr>
            <a:lstStyle/>
            <a:p>
              <a:r>
                <a:rPr lang="en-US" i="1" dirty="0" smtClean="0"/>
                <a:t>r</a:t>
              </a:r>
              <a:endParaRPr lang="en-US" i="1" dirty="0"/>
            </a:p>
          </p:txBody>
        </p:sp>
        <p:sp>
          <p:nvSpPr>
            <p:cNvPr id="30" name="TextBox 29"/>
            <p:cNvSpPr txBox="1"/>
            <p:nvPr/>
          </p:nvSpPr>
          <p:spPr>
            <a:xfrm>
              <a:off x="6934200" y="2383808"/>
              <a:ext cx="457200" cy="381000"/>
            </a:xfrm>
            <a:prstGeom prst="rect">
              <a:avLst/>
            </a:prstGeom>
            <a:noFill/>
          </p:spPr>
          <p:txBody>
            <a:bodyPr wrap="square" rtlCol="0">
              <a:spAutoFit/>
            </a:bodyPr>
            <a:lstStyle/>
            <a:p>
              <a:r>
                <a:rPr lang="en-US" i="1" dirty="0" smtClean="0"/>
                <a:t>r</a:t>
              </a:r>
              <a:endParaRPr lang="en-US" i="1" dirty="0"/>
            </a:p>
          </p:txBody>
        </p:sp>
      </p:gr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Dynamics of Circular Motion</a:t>
            </a:r>
            <a:endParaRPr lang="en-US" dirty="0">
              <a:solidFill>
                <a:srgbClr val="FFFF00"/>
              </a:solidFill>
            </a:endParaRPr>
          </a:p>
        </p:txBody>
      </p:sp>
      <p:sp>
        <p:nvSpPr>
          <p:cNvPr id="3" name="Content Placeholder 2"/>
          <p:cNvSpPr>
            <a:spLocks noGrp="1"/>
          </p:cNvSpPr>
          <p:nvPr>
            <p:ph idx="1"/>
          </p:nvPr>
        </p:nvSpPr>
        <p:spPr>
          <a:xfrm>
            <a:off x="152400" y="1600200"/>
            <a:ext cx="8534400" cy="4525963"/>
          </a:xfrm>
        </p:spPr>
        <p:txBody>
          <a:bodyPr/>
          <a:lstStyle/>
          <a:p>
            <a:r>
              <a:rPr lang="en-US" dirty="0" smtClean="0"/>
              <a:t>Constant speed circular motion has acceleration of constant magnitude but always changing direction:  it points at all times to the center of the circle. </a:t>
            </a:r>
          </a:p>
          <a:p>
            <a:r>
              <a:rPr lang="en-US" dirty="0" smtClean="0"/>
              <a:t>So from               , to maintain steady circular motion, a body must experience a net force of constant magnitude directed always to the center of the circle. </a:t>
            </a:r>
            <a:endParaRPr lang="en-US" dirty="0"/>
          </a:p>
        </p:txBody>
      </p:sp>
      <p:graphicFrame>
        <p:nvGraphicFramePr>
          <p:cNvPr id="4" name="Object 3"/>
          <p:cNvGraphicFramePr>
            <a:graphicFrameLocks noChangeAspect="1"/>
          </p:cNvGraphicFramePr>
          <p:nvPr/>
        </p:nvGraphicFramePr>
        <p:xfrm>
          <a:off x="1981200" y="3678260"/>
          <a:ext cx="1257300" cy="444500"/>
        </p:xfrm>
        <a:graphic>
          <a:graphicData uri="http://schemas.openxmlformats.org/presentationml/2006/ole">
            <p:oleObj spid="_x0000_s56322" name="Equation" r:id="rId4" imgW="1257120" imgH="444240" progId="Equation.DSMT4">
              <p:embed/>
            </p:oleObj>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Low Earth Orbit</a:t>
            </a:r>
            <a:endParaRPr lang="en-US" dirty="0">
              <a:solidFill>
                <a:srgbClr val="FFFF00"/>
              </a:solidFill>
            </a:endParaRPr>
          </a:p>
        </p:txBody>
      </p:sp>
      <p:sp>
        <p:nvSpPr>
          <p:cNvPr id="3" name="Content Placeholder 2"/>
          <p:cNvSpPr>
            <a:spLocks noGrp="1"/>
          </p:cNvSpPr>
          <p:nvPr>
            <p:ph idx="1"/>
          </p:nvPr>
        </p:nvSpPr>
        <p:spPr>
          <a:xfrm>
            <a:off x="457200" y="1447800"/>
            <a:ext cx="8229600" cy="5410200"/>
          </a:xfrm>
        </p:spPr>
        <p:txBody>
          <a:bodyPr>
            <a:normAutofit lnSpcReduction="10000"/>
          </a:bodyPr>
          <a:lstStyle/>
          <a:p>
            <a:r>
              <a:rPr lang="en-US" sz="2800" dirty="0" smtClean="0"/>
              <a:t>Newton had discovered the path of a satellite in low Earth orbit!</a:t>
            </a:r>
          </a:p>
          <a:p>
            <a:pPr>
              <a:buNone/>
            </a:pPr>
            <a:endParaRPr lang="en-US" sz="2800" dirty="0" smtClean="0"/>
          </a:p>
          <a:p>
            <a:r>
              <a:rPr lang="en-US" sz="2800" dirty="0" smtClean="0"/>
              <a:t>For a circular orbit close to Earth’s surface,</a:t>
            </a:r>
          </a:p>
          <a:p>
            <a:pPr>
              <a:buNone/>
            </a:pPr>
            <a:r>
              <a:rPr lang="en-US" sz="2800" dirty="0" smtClean="0"/>
              <a:t>     is just                         .  </a:t>
            </a:r>
          </a:p>
          <a:p>
            <a:pPr>
              <a:buNone/>
            </a:pPr>
            <a:endParaRPr lang="en-US" sz="2800" dirty="0" smtClean="0"/>
          </a:p>
          <a:p>
            <a:r>
              <a:rPr lang="en-US" sz="2800" dirty="0" smtClean="0"/>
              <a:t>So the speed for low orbit motion is                : that’s 8 km/sec, </a:t>
            </a:r>
            <a:r>
              <a:rPr lang="en-US" sz="2800" dirty="0" smtClean="0">
                <a:solidFill>
                  <a:srgbClr val="FFFF00"/>
                </a:solidFill>
              </a:rPr>
              <a:t>round the Earth in 80 minutes</a:t>
            </a:r>
            <a:r>
              <a:rPr lang="en-US" sz="2800" dirty="0" smtClean="0"/>
              <a:t>.  </a:t>
            </a:r>
          </a:p>
          <a:p>
            <a:pPr>
              <a:buNone/>
            </a:pPr>
            <a:endParaRPr lang="en-US" sz="2800" dirty="0" smtClean="0"/>
          </a:p>
          <a:p>
            <a:r>
              <a:rPr lang="en-US" sz="2800" dirty="0" smtClean="0">
                <a:solidFill>
                  <a:srgbClr val="FF0000"/>
                </a:solidFill>
              </a:rPr>
              <a:t>Newton’s next question:  </a:t>
            </a:r>
            <a:r>
              <a:rPr lang="en-US" sz="2800" dirty="0" smtClean="0"/>
              <a:t>why does the </a:t>
            </a:r>
            <a:r>
              <a:rPr lang="en-US" sz="2800" i="1" dirty="0" smtClean="0"/>
              <a:t>Moon</a:t>
            </a:r>
            <a:r>
              <a:rPr lang="en-US" sz="2800" dirty="0" smtClean="0"/>
              <a:t> circle the Earth? Could it be the same reason? </a:t>
            </a:r>
            <a:r>
              <a:rPr lang="en-US" sz="2800" dirty="0" smtClean="0">
                <a:solidFill>
                  <a:srgbClr val="FF0000"/>
                </a:solidFill>
              </a:rPr>
              <a:t>The force of gravity extends to the Moon?</a:t>
            </a:r>
            <a:endParaRPr lang="en-US" sz="2800" dirty="0">
              <a:solidFill>
                <a:srgbClr val="FF0000"/>
              </a:solidFill>
            </a:endParaRPr>
          </a:p>
        </p:txBody>
      </p:sp>
      <p:graphicFrame>
        <p:nvGraphicFramePr>
          <p:cNvPr id="4" name="Object 3"/>
          <p:cNvGraphicFramePr>
            <a:graphicFrameLocks noChangeAspect="1"/>
          </p:cNvGraphicFramePr>
          <p:nvPr/>
        </p:nvGraphicFramePr>
        <p:xfrm>
          <a:off x="7045656" y="2688608"/>
          <a:ext cx="1257300" cy="444500"/>
        </p:xfrm>
        <a:graphic>
          <a:graphicData uri="http://schemas.openxmlformats.org/presentationml/2006/ole">
            <p:oleObj spid="_x0000_s57346" name="Equation" r:id="rId4" imgW="1257120" imgH="444240" progId="Equation.DSMT4">
              <p:embed/>
            </p:oleObj>
          </a:graphicData>
        </a:graphic>
      </p:graphicFrame>
      <p:graphicFrame>
        <p:nvGraphicFramePr>
          <p:cNvPr id="5" name="Object 4"/>
          <p:cNvGraphicFramePr>
            <a:graphicFrameLocks noChangeAspect="1"/>
          </p:cNvGraphicFramePr>
          <p:nvPr/>
        </p:nvGraphicFramePr>
        <p:xfrm>
          <a:off x="1905000" y="3219736"/>
          <a:ext cx="1898650" cy="468313"/>
        </p:xfrm>
        <a:graphic>
          <a:graphicData uri="http://schemas.openxmlformats.org/presentationml/2006/ole">
            <p:oleObj spid="_x0000_s57347" name="Equation" r:id="rId5" imgW="2057400" imgH="507960" progId="Equation.DSMT4">
              <p:embed/>
            </p:oleObj>
          </a:graphicData>
        </a:graphic>
      </p:graphicFrame>
      <p:graphicFrame>
        <p:nvGraphicFramePr>
          <p:cNvPr id="6" name="Object 5"/>
          <p:cNvGraphicFramePr>
            <a:graphicFrameLocks noChangeAspect="1"/>
          </p:cNvGraphicFramePr>
          <p:nvPr/>
        </p:nvGraphicFramePr>
        <p:xfrm>
          <a:off x="6019800" y="4114800"/>
          <a:ext cx="1168400" cy="508000"/>
        </p:xfrm>
        <a:graphic>
          <a:graphicData uri="http://schemas.openxmlformats.org/presentationml/2006/ole">
            <p:oleObj spid="_x0000_s57348" name="Equation" r:id="rId6" imgW="1168200" imgH="507960" progId="Equation.DSMT4">
              <p:embed/>
            </p:oleObj>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Moon’s Orbit</a:t>
            </a:r>
            <a:endParaRPr lang="en-US" dirty="0">
              <a:solidFill>
                <a:srgbClr val="FFFF00"/>
              </a:solidFill>
            </a:endParaRPr>
          </a:p>
        </p:txBody>
      </p:sp>
      <p:sp>
        <p:nvSpPr>
          <p:cNvPr id="3" name="Content Placeholder 2"/>
          <p:cNvSpPr>
            <a:spLocks noGrp="1"/>
          </p:cNvSpPr>
          <p:nvPr>
            <p:ph idx="1"/>
          </p:nvPr>
        </p:nvSpPr>
        <p:spPr>
          <a:xfrm>
            <a:off x="228600" y="1600200"/>
            <a:ext cx="8458200" cy="4876800"/>
          </a:xfrm>
        </p:spPr>
        <p:txBody>
          <a:bodyPr>
            <a:normAutofit/>
          </a:bodyPr>
          <a:lstStyle/>
          <a:p>
            <a:r>
              <a:rPr lang="en-US" sz="2800" dirty="0" smtClean="0"/>
              <a:t>Assuming the Moon’s circular orbit </a:t>
            </a:r>
            <a:r>
              <a:rPr lang="en-US" sz="2800" i="1" dirty="0" smtClean="0"/>
              <a:t>is</a:t>
            </a:r>
            <a:r>
              <a:rPr lang="en-US" sz="2800" dirty="0" smtClean="0"/>
              <a:t> a result of gravitational pulling from the Earth, does the Moon feel </a:t>
            </a:r>
            <a:r>
              <a:rPr lang="en-US" sz="2800" i="1" dirty="0" smtClean="0"/>
              <a:t>F</a:t>
            </a:r>
            <a:r>
              <a:rPr lang="en-US" sz="2800" dirty="0" smtClean="0"/>
              <a:t> = </a:t>
            </a:r>
            <a:r>
              <a:rPr lang="en-US" sz="2800" i="1" dirty="0" smtClean="0"/>
              <a:t>mg</a:t>
            </a:r>
            <a:r>
              <a:rPr lang="en-US" sz="2800" dirty="0" smtClean="0"/>
              <a:t> as we do?</a:t>
            </a:r>
          </a:p>
          <a:p>
            <a:pPr>
              <a:buNone/>
            </a:pPr>
            <a:endParaRPr lang="en-US" sz="2800" dirty="0" smtClean="0"/>
          </a:p>
          <a:p>
            <a:r>
              <a:rPr lang="en-US" sz="2800" dirty="0" smtClean="0"/>
              <a:t>That’s easy to check:  Newton found the </a:t>
            </a:r>
            <a:r>
              <a:rPr lang="en-US" sz="2800" dirty="0" smtClean="0">
                <a:solidFill>
                  <a:srgbClr val="FFFF00"/>
                </a:solidFill>
              </a:rPr>
              <a:t>Moon’s acceleration</a:t>
            </a:r>
            <a:r>
              <a:rPr lang="en-US" sz="2800" dirty="0" smtClean="0"/>
              <a:t>, using </a:t>
            </a:r>
            <a:r>
              <a:rPr lang="en-US" sz="2800" i="1" dirty="0" smtClean="0"/>
              <a:t>v</a:t>
            </a:r>
            <a:r>
              <a:rPr lang="en-US" sz="2800" baseline="30000" dirty="0" smtClean="0"/>
              <a:t>2</a:t>
            </a:r>
            <a:r>
              <a:rPr lang="en-US" sz="2800" dirty="0" smtClean="0"/>
              <a:t>/</a:t>
            </a:r>
            <a:r>
              <a:rPr lang="en-US" sz="2800" i="1" dirty="0" smtClean="0"/>
              <a:t>r</a:t>
            </a:r>
            <a:r>
              <a:rPr lang="en-US" sz="2800" dirty="0" smtClean="0"/>
              <a:t>.  The distance was known (384,000,000m), the speed in orbit is close to 1 km/sec (it goes around in one month) …</a:t>
            </a:r>
          </a:p>
          <a:p>
            <a:endParaRPr lang="en-US" sz="2800" dirty="0" smtClean="0"/>
          </a:p>
          <a:p>
            <a:r>
              <a:rPr lang="en-US" sz="2800" b="1" dirty="0" smtClean="0">
                <a:solidFill>
                  <a:srgbClr val="FF0000"/>
                </a:solidFill>
              </a:rPr>
              <a:t>Bottom Line:  </a:t>
            </a:r>
            <a:r>
              <a:rPr lang="en-US" sz="2800" b="1" i="1" dirty="0" smtClean="0">
                <a:solidFill>
                  <a:srgbClr val="FFFF00"/>
                </a:solidFill>
              </a:rPr>
              <a:t>v</a:t>
            </a:r>
            <a:r>
              <a:rPr lang="en-US" sz="2800" b="1" baseline="30000" dirty="0" smtClean="0">
                <a:solidFill>
                  <a:srgbClr val="FFFF00"/>
                </a:solidFill>
              </a:rPr>
              <a:t>2</a:t>
            </a:r>
            <a:r>
              <a:rPr lang="en-US" sz="2800" b="1" dirty="0" smtClean="0">
                <a:solidFill>
                  <a:srgbClr val="FFFF00"/>
                </a:solidFill>
              </a:rPr>
              <a:t>/</a:t>
            </a:r>
            <a:r>
              <a:rPr lang="en-US" sz="2800" b="1" i="1" dirty="0" smtClean="0">
                <a:solidFill>
                  <a:srgbClr val="FFFF00"/>
                </a:solidFill>
              </a:rPr>
              <a:t>r</a:t>
            </a:r>
            <a:r>
              <a:rPr lang="en-US" sz="2800" b="1" dirty="0" smtClean="0">
                <a:solidFill>
                  <a:srgbClr val="FFFF00"/>
                </a:solidFill>
              </a:rPr>
              <a:t> = 0.0026</a:t>
            </a:r>
            <a:r>
              <a:rPr lang="en-US" sz="2800" b="1" i="1" dirty="0" smtClean="0">
                <a:solidFill>
                  <a:srgbClr val="FFFF00"/>
                </a:solidFill>
              </a:rPr>
              <a:t>m</a:t>
            </a:r>
            <a:r>
              <a:rPr lang="en-US" sz="2800" b="1" dirty="0" smtClean="0">
                <a:solidFill>
                  <a:srgbClr val="FFFF00"/>
                </a:solidFill>
              </a:rPr>
              <a:t>/</a:t>
            </a:r>
            <a:r>
              <a:rPr lang="en-US" sz="2800" b="1" i="1" dirty="0" smtClean="0">
                <a:solidFill>
                  <a:srgbClr val="FFFF00"/>
                </a:solidFill>
              </a:rPr>
              <a:t>s</a:t>
            </a:r>
            <a:r>
              <a:rPr lang="en-US" sz="2800" b="1" baseline="30000" dirty="0" smtClean="0">
                <a:solidFill>
                  <a:srgbClr val="FFFF00"/>
                </a:solidFill>
              </a:rPr>
              <a:t>2</a:t>
            </a:r>
            <a:r>
              <a:rPr lang="en-US" sz="2800" b="1" dirty="0" smtClean="0">
                <a:solidFill>
                  <a:srgbClr val="FFFF00"/>
                </a:solidFill>
              </a:rPr>
              <a:t> = </a:t>
            </a:r>
            <a:r>
              <a:rPr lang="en-US" sz="2800" b="1" i="1" dirty="0" smtClean="0">
                <a:solidFill>
                  <a:srgbClr val="FFFF00"/>
                </a:solidFill>
              </a:rPr>
              <a:t>g</a:t>
            </a:r>
            <a:r>
              <a:rPr lang="en-US" sz="2800" b="1" dirty="0" smtClean="0">
                <a:solidFill>
                  <a:srgbClr val="FFFF00"/>
                </a:solidFill>
              </a:rPr>
              <a:t>/3600</a:t>
            </a:r>
            <a:r>
              <a:rPr lang="en-US" sz="2800" b="1" dirty="0" smtClean="0"/>
              <a:t>.</a:t>
            </a:r>
            <a:endParaRPr lang="en-US" sz="2800" b="1"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Basic Moon Facts</a:t>
            </a:r>
            <a:endParaRPr lang="en-US" dirty="0">
              <a:solidFill>
                <a:srgbClr val="FFFF00"/>
              </a:solidFill>
            </a:endParaRPr>
          </a:p>
        </p:txBody>
      </p:sp>
      <p:sp>
        <p:nvSpPr>
          <p:cNvPr id="3" name="Content Placeholder 2"/>
          <p:cNvSpPr>
            <a:spLocks noGrp="1"/>
          </p:cNvSpPr>
          <p:nvPr>
            <p:ph sz="half" idx="1"/>
          </p:nvPr>
        </p:nvSpPr>
        <p:spPr>
          <a:xfrm>
            <a:off x="457200" y="1600200"/>
            <a:ext cx="4038600" cy="4648200"/>
          </a:xfrm>
        </p:spPr>
        <p:txBody>
          <a:bodyPr>
            <a:normAutofit/>
          </a:bodyPr>
          <a:lstStyle/>
          <a:p>
            <a:r>
              <a:rPr lang="en-US" dirty="0" smtClean="0"/>
              <a:t>The apple accelerates downwards </a:t>
            </a:r>
            <a:r>
              <a:rPr lang="en-US" dirty="0" smtClean="0">
                <a:solidFill>
                  <a:srgbClr val="FFFF00"/>
                </a:solidFill>
              </a:rPr>
              <a:t>3,600 times faster</a:t>
            </a:r>
            <a:r>
              <a:rPr lang="en-US" dirty="0" smtClean="0"/>
              <a:t> than the Moon.</a:t>
            </a:r>
          </a:p>
          <a:p>
            <a:r>
              <a:rPr lang="en-US" dirty="0" smtClean="0"/>
              <a:t>The Moon is </a:t>
            </a:r>
            <a:r>
              <a:rPr lang="en-US" dirty="0" smtClean="0">
                <a:solidFill>
                  <a:srgbClr val="FFFF00"/>
                </a:solidFill>
              </a:rPr>
              <a:t>60 times further</a:t>
            </a:r>
            <a:r>
              <a:rPr lang="en-US" dirty="0" smtClean="0"/>
              <a:t> from the center of the Earth than the apple is.</a:t>
            </a:r>
          </a:p>
          <a:p>
            <a:r>
              <a:rPr lang="en-US" dirty="0" smtClean="0">
                <a:solidFill>
                  <a:srgbClr val="FFFF00"/>
                </a:solidFill>
              </a:rPr>
              <a:t>What did Newton conclude from those facts?</a:t>
            </a:r>
            <a:endParaRPr lang="en-US" dirty="0">
              <a:solidFill>
                <a:srgbClr val="FFFF00"/>
              </a:solidFill>
            </a:endParaRP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415170" y="1600200"/>
            <a:ext cx="2504659" cy="4525963"/>
          </a:xfrm>
          <a:prstGeom prst="rect">
            <a:avLst/>
          </a:prstGeom>
          <a:noFill/>
          <a:ln w="9525">
            <a:noFill/>
            <a:miter lim="800000"/>
            <a:headEnd/>
            <a:tailEnd/>
          </a:ln>
        </p:spPr>
      </p:pic>
      <p:sp>
        <p:nvSpPr>
          <p:cNvPr id="6" name="TextBox 5"/>
          <p:cNvSpPr txBox="1"/>
          <p:nvPr/>
        </p:nvSpPr>
        <p:spPr>
          <a:xfrm>
            <a:off x="5410200" y="6211669"/>
            <a:ext cx="2819400" cy="276999"/>
          </a:xfrm>
          <a:prstGeom prst="rect">
            <a:avLst/>
          </a:prstGeom>
          <a:noFill/>
        </p:spPr>
        <p:txBody>
          <a:bodyPr wrap="square" rtlCol="0">
            <a:spAutoFit/>
          </a:bodyPr>
          <a:lstStyle/>
          <a:p>
            <a:r>
              <a:rPr lang="en-US" sz="1200" dirty="0" smtClean="0"/>
              <a:t>http://dallasvintageshop.com/?p=1097</a:t>
            </a:r>
            <a:endParaRPr lang="en-US" sz="12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Inverse Square Law of Gravity</a:t>
            </a:r>
            <a:endParaRPr lang="en-US" dirty="0">
              <a:solidFill>
                <a:srgbClr val="FFFF00"/>
              </a:solidFill>
            </a:endParaRPr>
          </a:p>
        </p:txBody>
      </p:sp>
      <p:sp>
        <p:nvSpPr>
          <p:cNvPr id="3" name="Content Placeholder 2"/>
          <p:cNvSpPr>
            <a:spLocks noGrp="1"/>
          </p:cNvSpPr>
          <p:nvPr>
            <p:ph idx="1"/>
          </p:nvPr>
        </p:nvSpPr>
        <p:spPr>
          <a:xfrm>
            <a:off x="381000" y="1524000"/>
            <a:ext cx="8382000" cy="4953000"/>
          </a:xfrm>
        </p:spPr>
        <p:txBody>
          <a:bodyPr>
            <a:normAutofit/>
          </a:bodyPr>
          <a:lstStyle/>
          <a:p>
            <a:r>
              <a:rPr lang="en-US" dirty="0" smtClean="0"/>
              <a:t>If the force of gravity has decreased by a factor of 3,600 on increasing the distance from the center of the Earth by a factor of 60, Newton concluded that the Earth’s gravitational force</a:t>
            </a:r>
          </a:p>
          <a:p>
            <a:endParaRPr lang="en-US" dirty="0" smtClean="0"/>
          </a:p>
          <a:p>
            <a:endParaRPr lang="en-US" dirty="0" smtClean="0"/>
          </a:p>
          <a:p>
            <a:endParaRPr lang="en-US" dirty="0" smtClean="0"/>
          </a:p>
          <a:p>
            <a:r>
              <a:rPr lang="en-US" dirty="0" smtClean="0"/>
              <a:t>This is the  </a:t>
            </a:r>
            <a:r>
              <a:rPr lang="en-US" u="sng" dirty="0" smtClean="0">
                <a:solidFill>
                  <a:srgbClr val="FFFF00"/>
                </a:solidFill>
              </a:rPr>
              <a:t>inverse square law</a:t>
            </a:r>
            <a:r>
              <a:rPr lang="en-US" dirty="0" smtClean="0">
                <a:solidFill>
                  <a:srgbClr val="FF0000"/>
                </a:solidFill>
              </a:rPr>
              <a:t>  </a:t>
            </a:r>
            <a:r>
              <a:rPr lang="en-US" dirty="0" smtClean="0"/>
              <a:t>of gravity.</a:t>
            </a:r>
          </a:p>
          <a:p>
            <a:r>
              <a:rPr lang="en-US" sz="2800" dirty="0" smtClean="0">
                <a:solidFill>
                  <a:srgbClr val="FF0000"/>
                </a:solidFill>
              </a:rPr>
              <a:t>We’ll get back to gravity in the next lecture … </a:t>
            </a:r>
            <a:endParaRPr lang="en-US" sz="2800" dirty="0">
              <a:solidFill>
                <a:srgbClr val="FF0000"/>
              </a:solidFill>
            </a:endParaRPr>
          </a:p>
        </p:txBody>
      </p:sp>
      <p:graphicFrame>
        <p:nvGraphicFramePr>
          <p:cNvPr id="4" name="Object 3"/>
          <p:cNvGraphicFramePr>
            <a:graphicFrameLocks noChangeAspect="1"/>
          </p:cNvGraphicFramePr>
          <p:nvPr/>
        </p:nvGraphicFramePr>
        <p:xfrm>
          <a:off x="3810000" y="3962400"/>
          <a:ext cx="1206500" cy="939800"/>
        </p:xfrm>
        <a:graphic>
          <a:graphicData uri="http://schemas.openxmlformats.org/presentationml/2006/ole">
            <p:oleObj spid="_x0000_s58370" name="Equation" r:id="rId4" imgW="1206360" imgH="939600" progId="Equation.DSMT4">
              <p:embed/>
            </p:oleObj>
          </a:graphicData>
        </a:graphic>
      </p:graphicFrame>
      <p:sp>
        <p:nvSpPr>
          <p:cNvPr id="5" name="Rectangle 4"/>
          <p:cNvSpPr/>
          <p:nvPr/>
        </p:nvSpPr>
        <p:spPr>
          <a:xfrm>
            <a:off x="3429000" y="3810000"/>
            <a:ext cx="1981200" cy="1295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solidFill>
                  <a:srgbClr val="FFFF00"/>
                </a:solidFill>
              </a:rPr>
              <a:t>Let’s look at some different circular motion…</a:t>
            </a:r>
            <a:endParaRPr lang="en-US" sz="3600" dirty="0">
              <a:solidFill>
                <a:srgbClr val="FFFF00"/>
              </a:solidFill>
            </a:endParaRPr>
          </a:p>
        </p:txBody>
      </p:sp>
      <p:pic>
        <p:nvPicPr>
          <p:cNvPr id="37890" name="Picture 2"/>
          <p:cNvPicPr>
            <a:picLocks noGrp="1" noChangeAspect="1" noChangeArrowheads="1"/>
          </p:cNvPicPr>
          <p:nvPr>
            <p:ph idx="1"/>
          </p:nvPr>
        </p:nvPicPr>
        <p:blipFill>
          <a:blip r:embed="rId3" cstate="print"/>
          <a:srcRect/>
          <a:stretch>
            <a:fillRect/>
          </a:stretch>
        </p:blipFill>
        <p:spPr bwMode="auto">
          <a:xfrm>
            <a:off x="175168" y="1828800"/>
            <a:ext cx="8783781" cy="3962400"/>
          </a:xfrm>
          <a:prstGeom prst="rect">
            <a:avLst/>
          </a:prstGeom>
          <a:noFill/>
          <a:ln w="9525">
            <a:noFill/>
            <a:miter lim="800000"/>
            <a:headEnd/>
            <a:tailEnd/>
          </a:ln>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But why mess with toys—just do it!</a:t>
            </a:r>
            <a:endParaRPr lang="en-US" dirty="0">
              <a:solidFill>
                <a:srgbClr val="FFFF00"/>
              </a:solidFill>
            </a:endParaRPr>
          </a:p>
        </p:txBody>
      </p:sp>
      <p:pic>
        <p:nvPicPr>
          <p:cNvPr id="36867" name="Picture 3"/>
          <p:cNvPicPr>
            <a:picLocks noGrp="1" noChangeAspect="1" noChangeArrowheads="1"/>
          </p:cNvPicPr>
          <p:nvPr>
            <p:ph idx="1"/>
          </p:nvPr>
        </p:nvPicPr>
        <p:blipFill>
          <a:blip r:embed="rId3" cstate="print"/>
          <a:srcRect/>
          <a:stretch>
            <a:fillRect/>
          </a:stretch>
        </p:blipFill>
        <p:spPr bwMode="auto">
          <a:xfrm>
            <a:off x="609600" y="1752600"/>
            <a:ext cx="7935049" cy="4418095"/>
          </a:xfrm>
          <a:prstGeom prst="rect">
            <a:avLst/>
          </a:prstGeom>
          <a:noFill/>
          <a:ln w="9525">
            <a:noFill/>
            <a:miter lim="800000"/>
            <a:headEnd/>
            <a:tailEnd/>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19800"/>
            <a:ext cx="8229600" cy="639762"/>
          </a:xfrm>
        </p:spPr>
        <p:txBody>
          <a:bodyPr>
            <a:normAutofit fontScale="90000"/>
          </a:bodyPr>
          <a:lstStyle/>
          <a:p>
            <a:r>
              <a:rPr lang="en-US" sz="1400" dirty="0" smtClean="0">
                <a:solidFill>
                  <a:srgbClr val="FF0000"/>
                </a:solidFill>
              </a:rPr>
              <a:t/>
            </a:r>
            <a:br>
              <a:rPr lang="en-US" sz="1400" dirty="0" smtClean="0">
                <a:solidFill>
                  <a:srgbClr val="FF0000"/>
                </a:solidFill>
              </a:rPr>
            </a:br>
            <a:r>
              <a:rPr lang="en-US" sz="1400" dirty="0" smtClean="0"/>
              <a:t/>
            </a:r>
            <a:br>
              <a:rPr lang="en-US" sz="1400" dirty="0" smtClean="0"/>
            </a:br>
            <a:r>
              <a:rPr lang="en-US" sz="1400" dirty="0" smtClean="0">
                <a:hlinkClick r:id="rId3"/>
              </a:rPr>
              <a:t>http://www.youtube.com/watch?v=wiZoVAZGgsw&amp;NR=1</a:t>
            </a:r>
            <a:r>
              <a:rPr lang="en-US" sz="1400" dirty="0" smtClean="0"/>
              <a:t/>
            </a:r>
            <a:br>
              <a:rPr lang="en-US" sz="1400" dirty="0" smtClean="0"/>
            </a:br>
            <a:r>
              <a:rPr lang="en-US" sz="1400" dirty="0" smtClean="0"/>
              <a:t/>
            </a:r>
            <a:br>
              <a:rPr lang="en-US" sz="1400" dirty="0" smtClean="0"/>
            </a:br>
            <a:endParaRPr lang="en-US" sz="1400" dirty="0"/>
          </a:p>
        </p:txBody>
      </p:sp>
      <p:pic>
        <p:nvPicPr>
          <p:cNvPr id="35842" name="Picture 2"/>
          <p:cNvPicPr>
            <a:picLocks noGrp="1" noChangeAspect="1" noChangeArrowheads="1"/>
          </p:cNvPicPr>
          <p:nvPr>
            <p:ph idx="1"/>
          </p:nvPr>
        </p:nvPicPr>
        <p:blipFill>
          <a:blip r:embed="rId4" cstate="print"/>
          <a:srcRect/>
          <a:stretch>
            <a:fillRect/>
          </a:stretch>
        </p:blipFill>
        <p:spPr bwMode="auto">
          <a:xfrm>
            <a:off x="914400" y="1066800"/>
            <a:ext cx="7237871" cy="5105400"/>
          </a:xfrm>
          <a:prstGeom prst="rect">
            <a:avLst/>
          </a:prstGeom>
          <a:noFill/>
          <a:ln w="9525">
            <a:noFill/>
            <a:miter lim="800000"/>
            <a:headEnd/>
            <a:tailEnd/>
          </a:ln>
        </p:spPr>
      </p:pic>
      <p:sp>
        <p:nvSpPr>
          <p:cNvPr id="4" name="TextBox 3"/>
          <p:cNvSpPr txBox="1"/>
          <p:nvPr/>
        </p:nvSpPr>
        <p:spPr>
          <a:xfrm>
            <a:off x="3200400" y="228600"/>
            <a:ext cx="3276600" cy="707886"/>
          </a:xfrm>
          <a:prstGeom prst="rect">
            <a:avLst/>
          </a:prstGeom>
          <a:noFill/>
        </p:spPr>
        <p:txBody>
          <a:bodyPr wrap="square" rtlCol="0">
            <a:spAutoFit/>
          </a:bodyPr>
          <a:lstStyle/>
          <a:p>
            <a:r>
              <a:rPr lang="en-US" sz="4000" dirty="0" smtClean="0">
                <a:solidFill>
                  <a:srgbClr val="FFFF00"/>
                </a:solidFill>
              </a:rPr>
              <a:t>Is this for real?</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Course arrangements, syllabus outline.</a:t>
            </a:r>
          </a:p>
          <a:p>
            <a:r>
              <a:rPr lang="en-US" dirty="0" smtClean="0"/>
              <a:t>Nature of science: observation and measurement.</a:t>
            </a:r>
          </a:p>
          <a:p>
            <a:r>
              <a:rPr lang="en-US" dirty="0" smtClean="0"/>
              <a:t>Accuracy, significant figures.</a:t>
            </a:r>
          </a:p>
          <a:p>
            <a:r>
              <a:rPr lang="en-US" dirty="0" smtClean="0"/>
              <a:t>Units, mass of water, estimation.</a:t>
            </a:r>
          </a:p>
          <a:p>
            <a:r>
              <a:rPr lang="en-US" dirty="0" smtClean="0"/>
              <a:t>Unit conversions, useful approximations.</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981200"/>
          </a:xfrm>
        </p:spPr>
        <p:txBody>
          <a:bodyPr>
            <a:normAutofit/>
          </a:bodyPr>
          <a:lstStyle/>
          <a:p>
            <a:pPr algn="l"/>
            <a:r>
              <a:rPr lang="en-US" sz="2400" dirty="0" smtClean="0"/>
              <a:t>D is the top of the Dubai tower, F is the far horizon, C is the center of the Earth.  DF is perpendicular to FC. </a:t>
            </a:r>
            <a:br>
              <a:rPr lang="en-US" sz="2400" dirty="0" smtClean="0"/>
            </a:br>
            <a:r>
              <a:rPr lang="en-US" sz="2400" dirty="0" smtClean="0"/>
              <a:t>If the radius of the Earth is R, and the tower has height h, and the furthest visible distance is d, then R</a:t>
            </a:r>
            <a:r>
              <a:rPr lang="en-US" sz="2400" baseline="30000" dirty="0" smtClean="0"/>
              <a:t>2</a:t>
            </a:r>
            <a:r>
              <a:rPr lang="en-US" sz="2400" dirty="0" smtClean="0"/>
              <a:t> + d</a:t>
            </a:r>
            <a:r>
              <a:rPr lang="en-US" sz="2400" baseline="30000" dirty="0" smtClean="0"/>
              <a:t>2</a:t>
            </a:r>
            <a:r>
              <a:rPr lang="en-US" sz="2400" dirty="0" smtClean="0"/>
              <a:t> = (R + h)</a:t>
            </a:r>
            <a:r>
              <a:rPr lang="en-US" sz="2400" baseline="30000" dirty="0" smtClean="0"/>
              <a:t>2</a:t>
            </a:r>
            <a:r>
              <a:rPr lang="en-US" sz="2400" dirty="0" smtClean="0"/>
              <a:t>.</a:t>
            </a:r>
            <a:endParaRPr lang="en-US" sz="2400" dirty="0"/>
          </a:p>
        </p:txBody>
      </p:sp>
      <p:sp>
        <p:nvSpPr>
          <p:cNvPr id="4" name="Oval 3"/>
          <p:cNvSpPr/>
          <p:nvPr/>
        </p:nvSpPr>
        <p:spPr>
          <a:xfrm>
            <a:off x="2921358" y="2704563"/>
            <a:ext cx="32766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20000" flipV="1">
            <a:off x="3705226" y="2595557"/>
            <a:ext cx="566737"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549741" y="3308260"/>
            <a:ext cx="1738644" cy="30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449930" y="3221332"/>
            <a:ext cx="1394138" cy="85000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01921" y="2274195"/>
            <a:ext cx="533400" cy="369332"/>
          </a:xfrm>
          <a:prstGeom prst="rect">
            <a:avLst/>
          </a:prstGeom>
          <a:noFill/>
        </p:spPr>
        <p:txBody>
          <a:bodyPr wrap="square" rtlCol="0">
            <a:spAutoFit/>
          </a:bodyPr>
          <a:lstStyle/>
          <a:p>
            <a:r>
              <a:rPr lang="en-US" dirty="0"/>
              <a:t>D</a:t>
            </a:r>
          </a:p>
        </p:txBody>
      </p:sp>
      <p:sp>
        <p:nvSpPr>
          <p:cNvPr id="27" name="TextBox 26"/>
          <p:cNvSpPr txBox="1"/>
          <p:nvPr/>
        </p:nvSpPr>
        <p:spPr>
          <a:xfrm>
            <a:off x="3479442" y="2654121"/>
            <a:ext cx="381000" cy="369332"/>
          </a:xfrm>
          <a:prstGeom prst="rect">
            <a:avLst/>
          </a:prstGeom>
          <a:noFill/>
        </p:spPr>
        <p:txBody>
          <a:bodyPr wrap="square" rtlCol="0">
            <a:spAutoFit/>
          </a:bodyPr>
          <a:lstStyle/>
          <a:p>
            <a:r>
              <a:rPr lang="en-US" dirty="0"/>
              <a:t>F</a:t>
            </a:r>
          </a:p>
        </p:txBody>
      </p:sp>
      <p:sp>
        <p:nvSpPr>
          <p:cNvPr id="28" name="TextBox 27"/>
          <p:cNvSpPr txBox="1"/>
          <p:nvPr/>
        </p:nvSpPr>
        <p:spPr>
          <a:xfrm>
            <a:off x="4483995" y="4268274"/>
            <a:ext cx="381000" cy="381000"/>
          </a:xfrm>
          <a:prstGeom prst="rect">
            <a:avLst/>
          </a:prstGeom>
          <a:noFill/>
        </p:spPr>
        <p:txBody>
          <a:bodyPr wrap="square" rtlCol="0">
            <a:spAutoFit/>
          </a:bodyPr>
          <a:lstStyle/>
          <a:p>
            <a:r>
              <a:rPr lang="en-US" dirty="0" smtClean="0"/>
              <a:t>C</a:t>
            </a:r>
            <a:endParaRPr lang="en-US" dirty="0"/>
          </a:p>
        </p:txBody>
      </p:sp>
      <p:sp>
        <p:nvSpPr>
          <p:cNvPr id="10" name="TextBox 9"/>
          <p:cNvSpPr txBox="1"/>
          <p:nvPr/>
        </p:nvSpPr>
        <p:spPr>
          <a:xfrm>
            <a:off x="381000" y="6248400"/>
            <a:ext cx="8763000" cy="369332"/>
          </a:xfrm>
          <a:prstGeom prst="rect">
            <a:avLst/>
          </a:prstGeom>
          <a:noFill/>
        </p:spPr>
        <p:txBody>
          <a:bodyPr wrap="square" rtlCol="0">
            <a:spAutoFit/>
          </a:bodyPr>
          <a:lstStyle/>
          <a:p>
            <a:r>
              <a:rPr lang="en-US" dirty="0" smtClean="0"/>
              <a:t>So d</a:t>
            </a:r>
            <a:r>
              <a:rPr lang="en-US" baseline="30000" dirty="0" smtClean="0"/>
              <a:t>2</a:t>
            </a:r>
            <a:r>
              <a:rPr lang="en-US" dirty="0" smtClean="0"/>
              <a:t> = 2Rh + h</a:t>
            </a:r>
            <a:r>
              <a:rPr lang="en-US" baseline="30000" dirty="0" smtClean="0"/>
              <a:t>2</a:t>
            </a:r>
            <a:r>
              <a:rPr lang="en-US" dirty="0" smtClean="0"/>
              <a:t>, but h is much smaller than R, so the h</a:t>
            </a:r>
            <a:r>
              <a:rPr lang="en-US" baseline="30000" dirty="0" smtClean="0"/>
              <a:t>2</a:t>
            </a:r>
            <a:r>
              <a:rPr lang="en-US" dirty="0" smtClean="0"/>
              <a:t> is negligible, we can say d</a:t>
            </a:r>
            <a:r>
              <a:rPr lang="en-US" baseline="30000" dirty="0" smtClean="0"/>
              <a:t>2</a:t>
            </a:r>
            <a:r>
              <a:rPr lang="en-US" dirty="0" smtClean="0"/>
              <a:t> = 2Rh. </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rmAutofit fontScale="90000"/>
          </a:bodyPr>
          <a:lstStyle/>
          <a:p>
            <a:r>
              <a:rPr lang="en-US" dirty="0" smtClean="0">
                <a:solidFill>
                  <a:srgbClr val="FFFF00"/>
                </a:solidFill>
              </a:rPr>
              <a:t>What is the Normal Force from the Track?</a:t>
            </a:r>
            <a:endParaRPr lang="en-US" dirty="0">
              <a:solidFill>
                <a:srgbClr val="FFFF00"/>
              </a:solidFill>
            </a:endParaRPr>
          </a:p>
        </p:txBody>
      </p:sp>
      <p:sp>
        <p:nvSpPr>
          <p:cNvPr id="3" name="Content Placeholder 2"/>
          <p:cNvSpPr>
            <a:spLocks noGrp="1"/>
          </p:cNvSpPr>
          <p:nvPr>
            <p:ph idx="1"/>
          </p:nvPr>
        </p:nvSpPr>
        <p:spPr>
          <a:xfrm>
            <a:off x="457200" y="1613848"/>
            <a:ext cx="8229600" cy="5105400"/>
          </a:xfrm>
        </p:spPr>
        <p:txBody>
          <a:bodyPr>
            <a:normAutofit/>
          </a:bodyPr>
          <a:lstStyle/>
          <a:p>
            <a:r>
              <a:rPr lang="en-US" sz="2800" dirty="0" smtClean="0"/>
              <a:t>At the top,                    is just  </a:t>
            </a:r>
          </a:p>
          <a:p>
            <a:pPr>
              <a:buNone/>
            </a:pPr>
            <a:endParaRPr lang="en-US" sz="2800" dirty="0" smtClean="0"/>
          </a:p>
          <a:p>
            <a:pPr>
              <a:buNone/>
            </a:pPr>
            <a:endParaRPr lang="en-US" sz="2800" dirty="0" smtClean="0"/>
          </a:p>
          <a:p>
            <a:pPr>
              <a:buNone/>
            </a:pPr>
            <a:r>
              <a:rPr lang="en-US" sz="2800" dirty="0" smtClean="0"/>
              <a:t>all directed downwards.</a:t>
            </a:r>
          </a:p>
          <a:p>
            <a:pPr>
              <a:buNone/>
            </a:pPr>
            <a:endParaRPr lang="en-US" sz="2800" dirty="0" smtClean="0"/>
          </a:p>
          <a:p>
            <a:pPr>
              <a:buNone/>
            </a:pPr>
            <a:r>
              <a:rPr lang="en-US" sz="2800" dirty="0" smtClean="0"/>
              <a:t>If </a:t>
            </a:r>
          </a:p>
          <a:p>
            <a:pPr>
              <a:buNone/>
            </a:pPr>
            <a:r>
              <a:rPr lang="en-US" sz="2800" dirty="0" smtClean="0"/>
              <a:t>What happens for lower </a:t>
            </a:r>
            <a:r>
              <a:rPr lang="en-US" sz="2800" i="1" dirty="0" smtClean="0">
                <a:solidFill>
                  <a:srgbClr val="FFFF00"/>
                </a:solidFill>
              </a:rPr>
              <a:t>v </a:t>
            </a:r>
            <a:r>
              <a:rPr lang="en-US" sz="2800" dirty="0" smtClean="0"/>
              <a:t>at the top?     </a:t>
            </a:r>
            <a:endParaRPr lang="en-US" sz="2800" dirty="0"/>
          </a:p>
        </p:txBody>
      </p:sp>
      <p:graphicFrame>
        <p:nvGraphicFramePr>
          <p:cNvPr id="4" name="Object 3"/>
          <p:cNvGraphicFramePr>
            <a:graphicFrameLocks noChangeAspect="1"/>
          </p:cNvGraphicFramePr>
          <p:nvPr/>
        </p:nvGraphicFramePr>
        <p:xfrm>
          <a:off x="2517444" y="1600200"/>
          <a:ext cx="1409700" cy="444500"/>
        </p:xfrm>
        <a:graphic>
          <a:graphicData uri="http://schemas.openxmlformats.org/presentationml/2006/ole">
            <p:oleObj spid="_x0000_s59394" name="Equation" r:id="rId4" imgW="1257120" imgH="444240" progId="Equation.DSMT4">
              <p:embed/>
            </p:oleObj>
          </a:graphicData>
        </a:graphic>
      </p:graphicFrame>
      <p:graphicFrame>
        <p:nvGraphicFramePr>
          <p:cNvPr id="5" name="Object 4"/>
          <p:cNvGraphicFramePr>
            <a:graphicFrameLocks noChangeAspect="1"/>
          </p:cNvGraphicFramePr>
          <p:nvPr/>
        </p:nvGraphicFramePr>
        <p:xfrm>
          <a:off x="1504950" y="2121517"/>
          <a:ext cx="2540000" cy="1041400"/>
        </p:xfrm>
        <a:graphic>
          <a:graphicData uri="http://schemas.openxmlformats.org/presentationml/2006/ole">
            <p:oleObj spid="_x0000_s59395" name="Equation" r:id="rId5" imgW="2539800" imgH="1041120" progId="Equation.DSMT4">
              <p:embed/>
            </p:oleObj>
          </a:graphicData>
        </a:graphic>
      </p:graphicFrame>
      <p:graphicFrame>
        <p:nvGraphicFramePr>
          <p:cNvPr id="6" name="Object 5"/>
          <p:cNvGraphicFramePr>
            <a:graphicFrameLocks noChangeAspect="1"/>
          </p:cNvGraphicFramePr>
          <p:nvPr/>
        </p:nvGraphicFramePr>
        <p:xfrm>
          <a:off x="823582" y="4101461"/>
          <a:ext cx="3314700" cy="657225"/>
        </p:xfrm>
        <a:graphic>
          <a:graphicData uri="http://schemas.openxmlformats.org/presentationml/2006/ole">
            <p:oleObj spid="_x0000_s59396" name="Equation" r:id="rId6" imgW="3136680" imgH="622080" progId="Equation.DSMT4">
              <p:embed/>
            </p:oleObj>
          </a:graphicData>
        </a:graphic>
      </p:graphicFrame>
      <p:sp>
        <p:nvSpPr>
          <p:cNvPr id="7" name="Oval 6"/>
          <p:cNvSpPr/>
          <p:nvPr/>
        </p:nvSpPr>
        <p:spPr>
          <a:xfrm>
            <a:off x="5334000" y="1752600"/>
            <a:ext cx="3200400" cy="3124200"/>
          </a:xfrm>
          <a:prstGeom prst="ellipse">
            <a:avLst/>
          </a:prstGeom>
          <a:noFill/>
          <a:ln w="476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Same Side Corner Rectangle 7"/>
          <p:cNvSpPr/>
          <p:nvPr/>
        </p:nvSpPr>
        <p:spPr>
          <a:xfrm rot="10800000">
            <a:off x="6656696" y="1801504"/>
            <a:ext cx="533400" cy="228600"/>
          </a:xfrm>
          <a:prstGeom prst="snip2SameRect">
            <a:avLst>
              <a:gd name="adj1" fmla="val 50000"/>
              <a:gd name="adj2" fmla="val 0"/>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200000" flipH="1">
            <a:off x="6343650" y="2463138"/>
            <a:ext cx="1170296" cy="108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732610" y="1983758"/>
            <a:ext cx="484496" cy="108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08760" y="2280312"/>
            <a:ext cx="609600" cy="461665"/>
          </a:xfrm>
          <a:prstGeom prst="rect">
            <a:avLst/>
          </a:prstGeom>
          <a:noFill/>
        </p:spPr>
        <p:txBody>
          <a:bodyPr wrap="square" rtlCol="0">
            <a:spAutoFit/>
          </a:bodyPr>
          <a:lstStyle/>
          <a:p>
            <a:pPr algn="ctr"/>
            <a:r>
              <a:rPr lang="en-US" sz="2400" i="1" dirty="0" smtClean="0">
                <a:solidFill>
                  <a:srgbClr val="FFFF00"/>
                </a:solidFill>
              </a:rPr>
              <a:t>mg</a:t>
            </a:r>
            <a:endParaRPr lang="en-US" sz="2400" i="1" dirty="0">
              <a:solidFill>
                <a:srgbClr val="FFFF00"/>
              </a:solidFill>
            </a:endParaRPr>
          </a:p>
        </p:txBody>
      </p:sp>
      <p:sp>
        <p:nvSpPr>
          <p:cNvPr id="18" name="TextBox 17"/>
          <p:cNvSpPr txBox="1"/>
          <p:nvPr/>
        </p:nvSpPr>
        <p:spPr>
          <a:xfrm>
            <a:off x="6881880" y="1940256"/>
            <a:ext cx="609600" cy="461665"/>
          </a:xfrm>
          <a:prstGeom prst="rect">
            <a:avLst/>
          </a:prstGeom>
          <a:noFill/>
        </p:spPr>
        <p:txBody>
          <a:bodyPr wrap="square" rtlCol="0">
            <a:spAutoFit/>
          </a:bodyPr>
          <a:lstStyle/>
          <a:p>
            <a:pPr algn="ctr"/>
            <a:r>
              <a:rPr lang="en-US" sz="2400" i="1" dirty="0" smtClean="0">
                <a:solidFill>
                  <a:srgbClr val="FFFF00"/>
                </a:solidFill>
              </a:rPr>
              <a:t>N</a:t>
            </a:r>
            <a:endParaRPr lang="en-US" sz="2400" i="1" dirty="0">
              <a:solidFill>
                <a:srgbClr val="FFFF00"/>
              </a:solidFill>
            </a:endParaRPr>
          </a:p>
        </p:txBody>
      </p:sp>
      <p:sp>
        <p:nvSpPr>
          <p:cNvPr id="19" name="TextBox 18"/>
          <p:cNvSpPr txBox="1"/>
          <p:nvPr/>
        </p:nvSpPr>
        <p:spPr>
          <a:xfrm>
            <a:off x="533400" y="5562600"/>
            <a:ext cx="7620000" cy="646331"/>
          </a:xfrm>
          <a:prstGeom prst="rect">
            <a:avLst/>
          </a:prstGeom>
          <a:noFill/>
        </p:spPr>
        <p:txBody>
          <a:bodyPr wrap="square" rtlCol="0">
            <a:spAutoFit/>
          </a:bodyPr>
          <a:lstStyle/>
          <a:p>
            <a:r>
              <a:rPr lang="en-US" u="sng" dirty="0" smtClean="0">
                <a:hlinkClick r:id="rId7"/>
              </a:rPr>
              <a:t>http://www.youtube.com/watch?v=rVYUevr2Rag&amp;NR=1</a:t>
            </a:r>
            <a:r>
              <a:rPr lang="en-US" dirty="0" smtClean="0"/>
              <a:t> </a:t>
            </a:r>
          </a:p>
          <a:p>
            <a:r>
              <a:rPr lang="en-US" u="sng" dirty="0" smtClean="0">
                <a:hlinkClick r:id="rId8"/>
              </a:rPr>
              <a:t>http://www.youtube.com/watch?v=KNu7vkfhiW0&amp;NR=1</a:t>
            </a:r>
            <a:r>
              <a:rPr lang="en-US" dirty="0" smtClean="0"/>
              <a:t> </a:t>
            </a: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pPr algn="l"/>
            <a:r>
              <a:rPr lang="en-US" dirty="0" smtClean="0"/>
              <a:t>		    </a:t>
            </a:r>
            <a:r>
              <a:rPr lang="en-US" dirty="0" smtClean="0">
                <a:solidFill>
                  <a:srgbClr val="FFFF00"/>
                </a:solidFill>
              </a:rPr>
              <a:t>Clicker Question</a:t>
            </a:r>
            <a:r>
              <a:rPr lang="en-US" dirty="0" smtClean="0"/>
              <a:t/>
            </a:r>
            <a:br>
              <a:rPr lang="en-US" dirty="0" smtClean="0"/>
            </a:br>
            <a:r>
              <a:rPr lang="en-US" sz="3200" dirty="0" smtClean="0"/>
              <a:t>If  the loop track has a radius of 6 meters, approximately how fast must the car be going at the top to stay on the track?</a:t>
            </a:r>
            <a:endParaRPr lang="en-US" dirty="0"/>
          </a:p>
        </p:txBody>
      </p:sp>
      <p:sp>
        <p:nvSpPr>
          <p:cNvPr id="3" name="Content Placeholder 2"/>
          <p:cNvSpPr>
            <a:spLocks noGrp="1"/>
          </p:cNvSpPr>
          <p:nvPr>
            <p:ph idx="1"/>
          </p:nvPr>
        </p:nvSpPr>
        <p:spPr>
          <a:xfrm>
            <a:off x="457200" y="3200400"/>
            <a:ext cx="8229600" cy="2925763"/>
          </a:xfrm>
        </p:spPr>
        <p:txBody>
          <a:bodyPr/>
          <a:lstStyle/>
          <a:p>
            <a:pPr marL="514350" indent="-514350">
              <a:buAutoNum type="alphaUcPeriod"/>
            </a:pPr>
            <a:r>
              <a:rPr lang="en-US" dirty="0" smtClean="0"/>
              <a:t>About 8 m/s  (18 mph)</a:t>
            </a:r>
          </a:p>
          <a:p>
            <a:pPr marL="514350" indent="-514350">
              <a:buAutoNum type="alphaUcPeriod"/>
            </a:pPr>
            <a:r>
              <a:rPr lang="en-US" dirty="0" smtClean="0"/>
              <a:t>About 12 m/s</a:t>
            </a:r>
          </a:p>
          <a:p>
            <a:pPr marL="514350" indent="-514350">
              <a:buAutoNum type="alphaUcPeriod"/>
            </a:pPr>
            <a:r>
              <a:rPr lang="en-US" dirty="0" smtClean="0"/>
              <a:t>About 16 m/s</a:t>
            </a:r>
          </a:p>
          <a:p>
            <a:pPr marL="514350" indent="-514350">
              <a:buAutoNum type="alphaUcPeriod"/>
            </a:pPr>
            <a:r>
              <a:rPr lang="en-US" dirty="0" smtClean="0"/>
              <a:t>About 24 m/s</a:t>
            </a:r>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pPr algn="l"/>
            <a:r>
              <a:rPr lang="en-US" dirty="0" smtClean="0"/>
              <a:t>	  </a:t>
            </a:r>
            <a:r>
              <a:rPr lang="en-US" dirty="0" smtClean="0">
                <a:solidFill>
                  <a:srgbClr val="FFFF00"/>
                </a:solidFill>
              </a:rPr>
              <a:t>Clicker Question Answer</a:t>
            </a:r>
            <a:r>
              <a:rPr lang="en-US" dirty="0" smtClean="0"/>
              <a:t/>
            </a:r>
            <a:br>
              <a:rPr lang="en-US" dirty="0" smtClean="0"/>
            </a:br>
            <a:r>
              <a:rPr lang="en-US" sz="3200" dirty="0" smtClean="0"/>
              <a:t>If  the loop track has a radius of 6 meters, approximately how fast must the car be going at the top to stay on the track?</a:t>
            </a:r>
            <a:endParaRPr lang="en-US" dirty="0"/>
          </a:p>
        </p:txBody>
      </p:sp>
      <p:sp>
        <p:nvSpPr>
          <p:cNvPr id="3" name="Content Placeholder 2"/>
          <p:cNvSpPr>
            <a:spLocks noGrp="1"/>
          </p:cNvSpPr>
          <p:nvPr>
            <p:ph idx="1"/>
          </p:nvPr>
        </p:nvSpPr>
        <p:spPr>
          <a:xfrm>
            <a:off x="457200" y="3200400"/>
            <a:ext cx="8229600" cy="2925763"/>
          </a:xfrm>
        </p:spPr>
        <p:txBody>
          <a:bodyPr/>
          <a:lstStyle/>
          <a:p>
            <a:pPr marL="514350" indent="-514350">
              <a:buAutoNum type="alphaUcPeriod"/>
            </a:pPr>
            <a:r>
              <a:rPr lang="en-US" dirty="0" smtClean="0"/>
              <a:t>About 8 m/s  (18 mph)                 </a:t>
            </a:r>
            <a:r>
              <a:rPr lang="en-US" i="1" dirty="0" smtClean="0"/>
              <a:t>v</a:t>
            </a:r>
            <a:r>
              <a:rPr lang="en-US" baseline="30000" dirty="0" smtClean="0"/>
              <a:t>2</a:t>
            </a:r>
            <a:r>
              <a:rPr lang="en-US" dirty="0" smtClean="0"/>
              <a:t> = </a:t>
            </a:r>
            <a:r>
              <a:rPr lang="en-US" i="1" dirty="0" err="1" smtClean="0"/>
              <a:t>rg</a:t>
            </a:r>
            <a:r>
              <a:rPr lang="en-US" i="1" dirty="0" smtClean="0"/>
              <a:t> </a:t>
            </a:r>
            <a:r>
              <a:rPr lang="en-US" dirty="0" smtClean="0"/>
              <a:t>= 60</a:t>
            </a:r>
          </a:p>
          <a:p>
            <a:pPr marL="514350" indent="-514350">
              <a:buAutoNum type="alphaUcPeriod"/>
            </a:pPr>
            <a:r>
              <a:rPr lang="en-US" dirty="0" smtClean="0"/>
              <a:t>About 12 m/s</a:t>
            </a:r>
          </a:p>
          <a:p>
            <a:pPr marL="514350" indent="-514350">
              <a:buAutoNum type="alphaUcPeriod"/>
            </a:pPr>
            <a:r>
              <a:rPr lang="en-US" dirty="0" smtClean="0"/>
              <a:t>About 16 m/s</a:t>
            </a:r>
          </a:p>
          <a:p>
            <a:pPr marL="514350" indent="-514350">
              <a:buAutoNum type="alphaUcPeriod"/>
            </a:pPr>
            <a:r>
              <a:rPr lang="en-US" dirty="0" smtClean="0"/>
              <a:t>About 24 m/s</a:t>
            </a:r>
            <a:endParaRPr lang="en-US" dirty="0"/>
          </a:p>
        </p:txBody>
      </p:sp>
      <p:cxnSp>
        <p:nvCxnSpPr>
          <p:cNvPr id="5" name="Straight Arrow Connector 4"/>
          <p:cNvCxnSpPr/>
          <p:nvPr/>
        </p:nvCxnSpPr>
        <p:spPr>
          <a:xfrm rot="10800000">
            <a:off x="5029200" y="35052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0" y="274638"/>
            <a:ext cx="8686800" cy="1143000"/>
          </a:xfrm>
        </p:spPr>
        <p:txBody>
          <a:bodyPr>
            <a:normAutofit fontScale="90000"/>
          </a:bodyPr>
          <a:lstStyle/>
          <a:p>
            <a:r>
              <a:rPr lang="en-US" dirty="0" smtClean="0">
                <a:solidFill>
                  <a:srgbClr val="FFFF00"/>
                </a:solidFill>
              </a:rPr>
              <a:t>What’s the Normal Force at the </a:t>
            </a:r>
            <a:r>
              <a:rPr lang="en-US" i="1" dirty="0" smtClean="0">
                <a:solidFill>
                  <a:srgbClr val="FFFF00"/>
                </a:solidFill>
              </a:rPr>
              <a:t>Bottom</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228600" y="1600200"/>
            <a:ext cx="8686800" cy="4876800"/>
          </a:xfrm>
        </p:spPr>
        <p:txBody>
          <a:bodyPr/>
          <a:lstStyle/>
          <a:p>
            <a:r>
              <a:rPr lang="en-US" dirty="0" smtClean="0">
                <a:solidFill>
                  <a:srgbClr val="FFFF00"/>
                </a:solidFill>
              </a:rPr>
              <a:t>Galileo would have understood:</a:t>
            </a:r>
            <a:r>
              <a:rPr lang="en-US" dirty="0" smtClean="0"/>
              <a:t>  the speed gained swinging round the track from top to bottom is the </a:t>
            </a:r>
            <a:r>
              <a:rPr lang="en-US" dirty="0" smtClean="0">
                <a:solidFill>
                  <a:srgbClr val="FFFF00"/>
                </a:solidFill>
              </a:rPr>
              <a:t>same</a:t>
            </a:r>
            <a:r>
              <a:rPr lang="en-US" dirty="0" smtClean="0"/>
              <a:t> as the speed gained if you’d just fallen directly—and that would have been with acceleration </a:t>
            </a:r>
            <a:r>
              <a:rPr lang="en-US" i="1" dirty="0" smtClean="0"/>
              <a:t>g</a:t>
            </a:r>
            <a:r>
              <a:rPr lang="en-US" dirty="0" smtClean="0"/>
              <a:t>, a distance 2</a:t>
            </a:r>
            <a:r>
              <a:rPr lang="en-US" i="1" dirty="0" smtClean="0"/>
              <a:t>r</a:t>
            </a:r>
            <a:r>
              <a:rPr lang="en-US" dirty="0" smtClean="0"/>
              <a:t>, </a:t>
            </a:r>
          </a:p>
          <a:p>
            <a:endParaRPr lang="en-US" dirty="0" smtClean="0"/>
          </a:p>
          <a:p>
            <a:pPr>
              <a:buNone/>
            </a:pPr>
            <a:endParaRPr lang="en-US" dirty="0" smtClean="0"/>
          </a:p>
          <a:p>
            <a:r>
              <a:rPr lang="en-US" dirty="0" smtClean="0"/>
              <a:t>Recall                 to make it around, so                     , if it’s going just fast enough to stay on track.  </a:t>
            </a:r>
            <a:endParaRPr lang="en-US" dirty="0"/>
          </a:p>
        </p:txBody>
      </p:sp>
      <p:graphicFrame>
        <p:nvGraphicFramePr>
          <p:cNvPr id="4" name="Object 3"/>
          <p:cNvGraphicFramePr>
            <a:graphicFrameLocks noChangeAspect="1"/>
          </p:cNvGraphicFramePr>
          <p:nvPr/>
        </p:nvGraphicFramePr>
        <p:xfrm>
          <a:off x="1785584" y="4354776"/>
          <a:ext cx="4699000" cy="584200"/>
        </p:xfrm>
        <a:graphic>
          <a:graphicData uri="http://schemas.openxmlformats.org/presentationml/2006/ole">
            <p:oleObj spid="_x0000_s60418" name="Equation" r:id="rId4" imgW="4698720" imgH="583920" progId="Equation.DSMT4">
              <p:embed/>
            </p:oleObj>
          </a:graphicData>
        </a:graphic>
      </p:graphicFrame>
      <p:graphicFrame>
        <p:nvGraphicFramePr>
          <p:cNvPr id="5" name="Object 4"/>
          <p:cNvGraphicFramePr>
            <a:graphicFrameLocks noChangeAspect="1"/>
          </p:cNvGraphicFramePr>
          <p:nvPr/>
        </p:nvGraphicFramePr>
        <p:xfrm>
          <a:off x="1717344" y="5339688"/>
          <a:ext cx="1358900" cy="584200"/>
        </p:xfrm>
        <a:graphic>
          <a:graphicData uri="http://schemas.openxmlformats.org/presentationml/2006/ole">
            <p:oleObj spid="_x0000_s60419" name="Equation" r:id="rId5" imgW="1358640" imgH="583920" progId="Equation.DSMT4">
              <p:embed/>
            </p:oleObj>
          </a:graphicData>
        </a:graphic>
      </p:graphicFrame>
      <p:graphicFrame>
        <p:nvGraphicFramePr>
          <p:cNvPr id="6" name="Object 5"/>
          <p:cNvGraphicFramePr>
            <a:graphicFrameLocks noChangeAspect="1"/>
          </p:cNvGraphicFramePr>
          <p:nvPr/>
        </p:nvGraphicFramePr>
        <p:xfrm>
          <a:off x="6740856" y="5334000"/>
          <a:ext cx="1892300" cy="533400"/>
        </p:xfrm>
        <a:graphic>
          <a:graphicData uri="http://schemas.openxmlformats.org/presentationml/2006/ole">
            <p:oleObj spid="_x0000_s60420" name="Equation" r:id="rId6" imgW="1892160" imgH="533160" progId="Equation.DSMT4">
              <p:embed/>
            </p:oleObj>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Clicker Question</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If the driver has mass </a:t>
            </a:r>
            <a:r>
              <a:rPr lang="en-US" i="1" dirty="0" smtClean="0"/>
              <a:t>m</a:t>
            </a:r>
            <a:r>
              <a:rPr lang="en-US" dirty="0" smtClean="0"/>
              <a:t>, and the </a:t>
            </a:r>
            <a:r>
              <a:rPr lang="en-US" dirty="0" smtClean="0">
                <a:solidFill>
                  <a:srgbClr val="FFFF00"/>
                </a:solidFill>
              </a:rPr>
              <a:t>speed is just high enough to stay in contact with the track coasting</a:t>
            </a:r>
            <a:r>
              <a:rPr lang="en-US" dirty="0" smtClean="0"/>
              <a:t>, what is the </a:t>
            </a:r>
            <a:r>
              <a:rPr lang="en-US" dirty="0" smtClean="0">
                <a:solidFill>
                  <a:srgbClr val="FFFF00"/>
                </a:solidFill>
              </a:rPr>
              <a:t>normal force </a:t>
            </a:r>
            <a:r>
              <a:rPr lang="en-US" dirty="0" smtClean="0"/>
              <a:t>the seat exerts on him as the car enters the bottom of the loop?</a:t>
            </a:r>
          </a:p>
          <a:p>
            <a:pPr marL="514350" indent="-514350">
              <a:buAutoNum type="alphaUcPeriod"/>
            </a:pPr>
            <a:r>
              <a:rPr lang="en-US" i="1" dirty="0" smtClean="0"/>
              <a:t>mg</a:t>
            </a:r>
          </a:p>
          <a:p>
            <a:pPr marL="514350" indent="-514350">
              <a:buAutoNum type="alphaUcPeriod"/>
            </a:pPr>
            <a:r>
              <a:rPr lang="en-US" dirty="0" smtClean="0"/>
              <a:t>2</a:t>
            </a:r>
            <a:r>
              <a:rPr lang="en-US" i="1" dirty="0" smtClean="0"/>
              <a:t>mg</a:t>
            </a:r>
          </a:p>
          <a:p>
            <a:pPr marL="514350" indent="-514350">
              <a:buAutoNum type="alphaUcPeriod"/>
            </a:pPr>
            <a:r>
              <a:rPr lang="en-US" dirty="0" smtClean="0"/>
              <a:t>5</a:t>
            </a:r>
            <a:r>
              <a:rPr lang="en-US" i="1" dirty="0" smtClean="0"/>
              <a:t>mg</a:t>
            </a:r>
          </a:p>
          <a:p>
            <a:pPr marL="514350" indent="-514350">
              <a:buAutoNum type="alphaUcPeriod"/>
            </a:pPr>
            <a:r>
              <a:rPr lang="en-US" dirty="0" smtClean="0"/>
              <a:t>6</a:t>
            </a:r>
            <a:r>
              <a:rPr lang="en-US" i="1" dirty="0" smtClean="0"/>
              <a:t>mg</a:t>
            </a:r>
          </a:p>
          <a:p>
            <a:pPr>
              <a:buNone/>
            </a:pPr>
            <a:endParaRPr lang="en-US" dirty="0" smtClean="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562"/>
          </a:xfrm>
        </p:spPr>
        <p:txBody>
          <a:bodyPr/>
          <a:lstStyle/>
          <a:p>
            <a:r>
              <a:rPr lang="en-US" dirty="0" smtClean="0">
                <a:solidFill>
                  <a:srgbClr val="FFFF00"/>
                </a:solidFill>
              </a:rPr>
              <a:t>Clicker Question Answer</a:t>
            </a:r>
            <a:endParaRPr lang="en-US" dirty="0">
              <a:solidFill>
                <a:srgbClr val="FFFF00"/>
              </a:solidFill>
            </a:endParaRPr>
          </a:p>
        </p:txBody>
      </p:sp>
      <p:sp>
        <p:nvSpPr>
          <p:cNvPr id="3" name="Content Placeholder 2"/>
          <p:cNvSpPr>
            <a:spLocks noGrp="1"/>
          </p:cNvSpPr>
          <p:nvPr>
            <p:ph idx="1"/>
          </p:nvPr>
        </p:nvSpPr>
        <p:spPr>
          <a:xfrm>
            <a:off x="457200" y="1371600"/>
            <a:ext cx="8229600" cy="5257800"/>
          </a:xfrm>
          <a:ln>
            <a:noFill/>
          </a:ln>
        </p:spPr>
        <p:txBody>
          <a:bodyPr>
            <a:normAutofit/>
          </a:bodyPr>
          <a:lstStyle/>
          <a:p>
            <a:r>
              <a:rPr lang="en-US" dirty="0" smtClean="0"/>
              <a:t>If the driver has mass </a:t>
            </a:r>
            <a:r>
              <a:rPr lang="en-US" i="1" dirty="0" smtClean="0"/>
              <a:t>m</a:t>
            </a:r>
            <a:r>
              <a:rPr lang="en-US" dirty="0" smtClean="0"/>
              <a:t>, what is the normal force the seat exerts on him as the car enters the bottom of the loop?</a:t>
            </a:r>
          </a:p>
          <a:p>
            <a:pPr marL="514350" indent="-514350">
              <a:buAutoNum type="alphaUcPeriod"/>
            </a:pPr>
            <a:r>
              <a:rPr lang="en-US" i="1" dirty="0" smtClean="0"/>
              <a:t>mg </a:t>
            </a:r>
          </a:p>
          <a:p>
            <a:pPr marL="514350" indent="-514350">
              <a:buAutoNum type="alphaUcPeriod"/>
            </a:pPr>
            <a:r>
              <a:rPr lang="en-US" dirty="0" smtClean="0"/>
              <a:t>2</a:t>
            </a:r>
            <a:r>
              <a:rPr lang="en-US" i="1" dirty="0" smtClean="0"/>
              <a:t>mg</a:t>
            </a:r>
          </a:p>
          <a:p>
            <a:pPr marL="514350" indent="-514350">
              <a:buAutoNum type="alphaUcPeriod"/>
            </a:pPr>
            <a:r>
              <a:rPr lang="en-US" dirty="0" smtClean="0"/>
              <a:t>5</a:t>
            </a:r>
            <a:r>
              <a:rPr lang="en-US" i="1" dirty="0" smtClean="0"/>
              <a:t>mg</a:t>
            </a:r>
          </a:p>
          <a:p>
            <a:pPr marL="514350" indent="-514350"/>
            <a:r>
              <a:rPr lang="en-US" dirty="0" smtClean="0"/>
              <a:t>6</a:t>
            </a:r>
            <a:r>
              <a:rPr lang="en-US" i="1" dirty="0" smtClean="0"/>
              <a:t>mg                 </a:t>
            </a:r>
            <a:r>
              <a:rPr lang="en-US" sz="2800" dirty="0" smtClean="0"/>
              <a:t>Recall that                        , so he is     	accelerating </a:t>
            </a:r>
            <a:r>
              <a:rPr lang="en-US" sz="2800" dirty="0" smtClean="0">
                <a:solidFill>
                  <a:srgbClr val="FFFF00"/>
                </a:solidFill>
              </a:rPr>
              <a:t>upwards</a:t>
            </a:r>
            <a:r>
              <a:rPr lang="en-US" sz="2800" dirty="0" smtClean="0"/>
              <a:t> at </a:t>
            </a:r>
            <a:r>
              <a:rPr lang="en-US" sz="2800" i="1" dirty="0" smtClean="0"/>
              <a:t>v</a:t>
            </a:r>
            <a:r>
              <a:rPr lang="en-US" sz="2800" baseline="30000" dirty="0" smtClean="0"/>
              <a:t>2</a:t>
            </a:r>
            <a:r>
              <a:rPr lang="en-US" sz="2800" dirty="0" smtClean="0"/>
              <a:t>/</a:t>
            </a:r>
            <a:r>
              <a:rPr lang="en-US" sz="2800" i="1" dirty="0" smtClean="0"/>
              <a:t>r</a:t>
            </a:r>
            <a:r>
              <a:rPr lang="en-US" sz="2800" dirty="0" smtClean="0"/>
              <a:t> = 5</a:t>
            </a:r>
            <a:r>
              <a:rPr lang="en-US" sz="2800" i="1" dirty="0" smtClean="0"/>
              <a:t>g</a:t>
            </a:r>
            <a:r>
              <a:rPr lang="en-US" sz="2800" dirty="0" smtClean="0"/>
              <a:t>. His weight is 	</a:t>
            </a:r>
            <a:r>
              <a:rPr lang="en-US" sz="2800" i="1" dirty="0" smtClean="0"/>
              <a:t>mg</a:t>
            </a:r>
            <a:r>
              <a:rPr lang="en-US" sz="2800" dirty="0" smtClean="0"/>
              <a:t> </a:t>
            </a:r>
            <a:r>
              <a:rPr lang="en-US" sz="2800" dirty="0" smtClean="0">
                <a:solidFill>
                  <a:srgbClr val="FFFF00"/>
                </a:solidFill>
              </a:rPr>
              <a:t>downwards</a:t>
            </a:r>
            <a:r>
              <a:rPr lang="en-US" sz="2800" dirty="0" smtClean="0"/>
              <a:t>, so the </a:t>
            </a:r>
            <a:r>
              <a:rPr lang="en-US" sz="2800" dirty="0" smtClean="0">
                <a:solidFill>
                  <a:srgbClr val="FFFF00"/>
                </a:solidFill>
              </a:rPr>
              <a:t>upward normal force = 	6</a:t>
            </a:r>
            <a:r>
              <a:rPr lang="en-US" sz="2800" i="1" dirty="0" smtClean="0">
                <a:solidFill>
                  <a:srgbClr val="FFFF00"/>
                </a:solidFill>
              </a:rPr>
              <a:t>mg</a:t>
            </a:r>
            <a:r>
              <a:rPr lang="en-US" sz="2800" dirty="0" smtClean="0">
                <a:solidFill>
                  <a:srgbClr val="FFFF00"/>
                </a:solidFill>
              </a:rPr>
              <a:t>. </a:t>
            </a:r>
            <a:r>
              <a:rPr lang="en-US" sz="2800" dirty="0" smtClean="0">
                <a:solidFill>
                  <a:schemeClr val="bg1"/>
                </a:solidFill>
              </a:rPr>
              <a:t>(And notice this 6</a:t>
            </a:r>
            <a:r>
              <a:rPr lang="en-US" sz="2800" i="1" dirty="0" smtClean="0">
                <a:solidFill>
                  <a:schemeClr val="bg1"/>
                </a:solidFill>
              </a:rPr>
              <a:t>mg</a:t>
            </a:r>
            <a:r>
              <a:rPr lang="en-US" sz="2800" dirty="0" smtClean="0">
                <a:solidFill>
                  <a:schemeClr val="bg1"/>
                </a:solidFill>
              </a:rPr>
              <a:t> </a:t>
            </a:r>
            <a:r>
              <a:rPr lang="en-US" sz="2800" i="1" dirty="0" smtClean="0">
                <a:solidFill>
                  <a:schemeClr val="bg1"/>
                </a:solidFill>
              </a:rPr>
              <a:t>doesn’t</a:t>
            </a:r>
            <a:r>
              <a:rPr lang="en-US" sz="2800" dirty="0" smtClean="0">
                <a:solidFill>
                  <a:schemeClr val="bg1"/>
                </a:solidFill>
              </a:rPr>
              <a:t> depend on </a:t>
            </a:r>
            <a:r>
              <a:rPr lang="en-US" sz="2800" i="1" dirty="0" smtClean="0">
                <a:solidFill>
                  <a:schemeClr val="bg1"/>
                </a:solidFill>
              </a:rPr>
              <a:t>r</a:t>
            </a:r>
            <a:r>
              <a:rPr lang="en-US" sz="2800" dirty="0" smtClean="0">
                <a:solidFill>
                  <a:schemeClr val="bg1"/>
                </a:solidFill>
              </a:rPr>
              <a:t>!)</a:t>
            </a:r>
          </a:p>
          <a:p>
            <a:pPr marL="514350" indent="-514350">
              <a:buNone/>
            </a:pPr>
            <a:endParaRPr lang="en-US" sz="2800" dirty="0" smtClean="0">
              <a:solidFill>
                <a:srgbClr val="FFFF00"/>
              </a:solidFill>
            </a:endParaRPr>
          </a:p>
          <a:p>
            <a:pPr>
              <a:buNone/>
            </a:pPr>
            <a:endParaRPr lang="en-US" dirty="0" smtClean="0"/>
          </a:p>
          <a:p>
            <a:pPr>
              <a:buNone/>
            </a:pPr>
            <a:endParaRPr lang="en-US" dirty="0"/>
          </a:p>
        </p:txBody>
      </p:sp>
      <p:cxnSp>
        <p:nvCxnSpPr>
          <p:cNvPr id="7" name="Straight Arrow Connector 6"/>
          <p:cNvCxnSpPr/>
          <p:nvPr/>
        </p:nvCxnSpPr>
        <p:spPr>
          <a:xfrm rot="10800000">
            <a:off x="2057400" y="50292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4953000" y="4724400"/>
          <a:ext cx="1892300" cy="533400"/>
        </p:xfrm>
        <a:graphic>
          <a:graphicData uri="http://schemas.openxmlformats.org/presentationml/2006/ole">
            <p:oleObj spid="_x0000_s61442" name="Equation" r:id="rId4" imgW="1892160" imgH="533160" progId="Equation.DSMT4">
              <p:embed/>
            </p:oleObj>
          </a:graphicData>
        </a:graphic>
      </p:graphicFrame>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AutoShape 2"/>
          <p:cNvSpPr>
            <a:spLocks noChangeArrowheads="1"/>
          </p:cNvSpPr>
          <p:nvPr/>
        </p:nvSpPr>
        <p:spPr bwMode="auto">
          <a:xfrm>
            <a:off x="0" y="0"/>
            <a:ext cx="9144000" cy="39893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28387"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5.8</a:t>
            </a:r>
            <a:r>
              <a:rPr lang="en-US" sz="2800" i="1">
                <a:solidFill>
                  <a:srgbClr val="000000"/>
                </a:solidFill>
                <a:effectLst/>
              </a:rPr>
              <a:t>   </a:t>
            </a:r>
            <a:r>
              <a:rPr lang="en-US" sz="2800">
                <a:solidFill>
                  <a:schemeClr val="accent2"/>
                </a:solidFill>
              </a:rPr>
              <a:t>Missing Link</a:t>
            </a:r>
          </a:p>
        </p:txBody>
      </p:sp>
      <p:sp>
        <p:nvSpPr>
          <p:cNvPr id="528388" name="Rectangle 4"/>
          <p:cNvSpPr>
            <a:spLocks noGrp="1" noChangeArrowheads="1"/>
          </p:cNvSpPr>
          <p:nvPr>
            <p:ph type="body" idx="1"/>
          </p:nvPr>
        </p:nvSpPr>
        <p:spPr>
          <a:xfrm>
            <a:off x="0" y="1046163"/>
            <a:ext cx="4538663" cy="2452687"/>
          </a:xfrm>
          <a:noFill/>
          <a:ln/>
        </p:spPr>
        <p:txBody>
          <a:bodyPr>
            <a:normAutofit fontScale="70000" lnSpcReduction="20000"/>
          </a:bodyPr>
          <a:lstStyle/>
          <a:p>
            <a:pPr marL="401638" indent="-401638">
              <a:lnSpc>
                <a:spcPct val="135000"/>
              </a:lnSpc>
              <a:buFont typeface="Monotype Sorts" pitchFamily="48" charset="2"/>
              <a:buNone/>
            </a:pPr>
            <a:r>
              <a:rPr lang="en-US" b="1"/>
              <a:t>	A Ping-Pong ball is shot into a circular tube that is lying flat (horizontal) on a tabletop. When the Ping-Pong ball leaves the track, </a:t>
            </a:r>
            <a:r>
              <a:rPr lang="en-US" b="1">
                <a:solidFill>
                  <a:schemeClr val="accent2"/>
                </a:solidFill>
              </a:rPr>
              <a:t>which path will it follow</a:t>
            </a:r>
            <a:r>
              <a:rPr lang="en-US" b="1"/>
              <a:t>?</a:t>
            </a:r>
          </a:p>
        </p:txBody>
      </p:sp>
      <p:grpSp>
        <p:nvGrpSpPr>
          <p:cNvPr id="2" name="Group 5"/>
          <p:cNvGrpSpPr>
            <a:grpSpLocks/>
          </p:cNvGrpSpPr>
          <p:nvPr/>
        </p:nvGrpSpPr>
        <p:grpSpPr bwMode="auto">
          <a:xfrm>
            <a:off x="5222875" y="681038"/>
            <a:ext cx="3257550" cy="2827337"/>
            <a:chOff x="3238" y="502"/>
            <a:chExt cx="2052" cy="1781"/>
          </a:xfrm>
        </p:grpSpPr>
        <p:sp>
          <p:nvSpPr>
            <p:cNvPr id="528390" name="Arc 6"/>
            <p:cNvSpPr>
              <a:spLocks/>
            </p:cNvSpPr>
            <p:nvPr/>
          </p:nvSpPr>
          <p:spPr bwMode="auto">
            <a:xfrm>
              <a:off x="3238" y="502"/>
              <a:ext cx="1455" cy="1456"/>
            </a:xfrm>
            <a:custGeom>
              <a:avLst/>
              <a:gdLst>
                <a:gd name="G0" fmla="+- 21600 0 0"/>
                <a:gd name="G1" fmla="+- 21600 0 0"/>
                <a:gd name="G2" fmla="+- 21600 0 0"/>
                <a:gd name="T0" fmla="*/ 21416 w 43200"/>
                <a:gd name="T1" fmla="*/ 43199 h 43199"/>
                <a:gd name="T2" fmla="*/ 43200 w 43200"/>
                <a:gd name="T3" fmla="*/ 21600 h 43199"/>
                <a:gd name="T4" fmla="*/ 21600 w 43200"/>
                <a:gd name="T5" fmla="*/ 21600 h 43199"/>
              </a:gdLst>
              <a:ahLst/>
              <a:cxnLst>
                <a:cxn ang="0">
                  <a:pos x="T0" y="T1"/>
                </a:cxn>
                <a:cxn ang="0">
                  <a:pos x="T2" y="T3"/>
                </a:cxn>
                <a:cxn ang="0">
                  <a:pos x="T4" y="T5"/>
                </a:cxn>
              </a:cxnLst>
              <a:rect l="0" t="0" r="r" b="b"/>
              <a:pathLst>
                <a:path w="43200" h="43199" fill="none" extrusionOk="0">
                  <a:moveTo>
                    <a:pt x="21415" y="43199"/>
                  </a:moveTo>
                  <a:cubicBezTo>
                    <a:pt x="9558" y="43098"/>
                    <a:pt x="0" y="33457"/>
                    <a:pt x="0" y="21600"/>
                  </a:cubicBezTo>
                  <a:cubicBezTo>
                    <a:pt x="0" y="9670"/>
                    <a:pt x="9670" y="0"/>
                    <a:pt x="21600" y="0"/>
                  </a:cubicBezTo>
                  <a:cubicBezTo>
                    <a:pt x="33529" y="-1"/>
                    <a:pt x="43199" y="9670"/>
                    <a:pt x="43200" y="21599"/>
                  </a:cubicBezTo>
                </a:path>
                <a:path w="43200" h="43199" stroke="0" extrusionOk="0">
                  <a:moveTo>
                    <a:pt x="21415" y="43199"/>
                  </a:moveTo>
                  <a:cubicBezTo>
                    <a:pt x="9558" y="43098"/>
                    <a:pt x="0" y="33457"/>
                    <a:pt x="0" y="21600"/>
                  </a:cubicBezTo>
                  <a:cubicBezTo>
                    <a:pt x="0" y="9670"/>
                    <a:pt x="9670" y="0"/>
                    <a:pt x="21600" y="0"/>
                  </a:cubicBezTo>
                  <a:cubicBezTo>
                    <a:pt x="33529" y="-1"/>
                    <a:pt x="43199" y="9670"/>
                    <a:pt x="43200" y="21599"/>
                  </a:cubicBezTo>
                  <a:lnTo>
                    <a:pt x="21600" y="21600"/>
                  </a:lnTo>
                  <a:close/>
                </a:path>
              </a:pathLst>
            </a:custGeom>
            <a:solidFill>
              <a:srgbClr val="B2B2B2"/>
            </a:solidFill>
            <a:ln w="28575">
              <a:solidFill>
                <a:schemeClr val="tx2"/>
              </a:solidFill>
              <a:round/>
              <a:headEnd/>
              <a:tailEnd/>
            </a:ln>
            <a:effectLst/>
          </p:spPr>
          <p:txBody>
            <a:bodyPr wrap="none" anchor="ctr">
              <a:spAutoFit/>
            </a:bodyPr>
            <a:lstStyle/>
            <a:p>
              <a:endParaRPr lang="en-US"/>
            </a:p>
          </p:txBody>
        </p:sp>
        <p:sp>
          <p:nvSpPr>
            <p:cNvPr id="528391" name="Arc 7"/>
            <p:cNvSpPr>
              <a:spLocks/>
            </p:cNvSpPr>
            <p:nvPr/>
          </p:nvSpPr>
          <p:spPr bwMode="auto">
            <a:xfrm>
              <a:off x="3333" y="597"/>
              <a:ext cx="1265" cy="1266"/>
            </a:xfrm>
            <a:custGeom>
              <a:avLst/>
              <a:gdLst>
                <a:gd name="G0" fmla="+- 21600 0 0"/>
                <a:gd name="G1" fmla="+- 21600 0 0"/>
                <a:gd name="G2" fmla="+- 21600 0 0"/>
                <a:gd name="T0" fmla="*/ 21416 w 43200"/>
                <a:gd name="T1" fmla="*/ 43199 h 43199"/>
                <a:gd name="T2" fmla="*/ 43200 w 43200"/>
                <a:gd name="T3" fmla="*/ 21600 h 43199"/>
                <a:gd name="T4" fmla="*/ 21600 w 43200"/>
                <a:gd name="T5" fmla="*/ 21600 h 43199"/>
              </a:gdLst>
              <a:ahLst/>
              <a:cxnLst>
                <a:cxn ang="0">
                  <a:pos x="T0" y="T1"/>
                </a:cxn>
                <a:cxn ang="0">
                  <a:pos x="T2" y="T3"/>
                </a:cxn>
                <a:cxn ang="0">
                  <a:pos x="T4" y="T5"/>
                </a:cxn>
              </a:cxnLst>
              <a:rect l="0" t="0" r="r" b="b"/>
              <a:pathLst>
                <a:path w="43200" h="43199" fill="none" extrusionOk="0">
                  <a:moveTo>
                    <a:pt x="21415" y="43199"/>
                  </a:moveTo>
                  <a:cubicBezTo>
                    <a:pt x="9558" y="43098"/>
                    <a:pt x="0" y="33457"/>
                    <a:pt x="0" y="21600"/>
                  </a:cubicBezTo>
                  <a:cubicBezTo>
                    <a:pt x="0" y="9670"/>
                    <a:pt x="9670" y="0"/>
                    <a:pt x="21600" y="0"/>
                  </a:cubicBezTo>
                  <a:cubicBezTo>
                    <a:pt x="33529" y="-1"/>
                    <a:pt x="43199" y="9670"/>
                    <a:pt x="43200" y="21599"/>
                  </a:cubicBezTo>
                </a:path>
                <a:path w="43200" h="43199" stroke="0" extrusionOk="0">
                  <a:moveTo>
                    <a:pt x="21415" y="43199"/>
                  </a:moveTo>
                  <a:cubicBezTo>
                    <a:pt x="9558" y="43098"/>
                    <a:pt x="0" y="33457"/>
                    <a:pt x="0" y="21600"/>
                  </a:cubicBezTo>
                  <a:cubicBezTo>
                    <a:pt x="0" y="9670"/>
                    <a:pt x="9670" y="0"/>
                    <a:pt x="21600" y="0"/>
                  </a:cubicBezTo>
                  <a:cubicBezTo>
                    <a:pt x="33529" y="-1"/>
                    <a:pt x="43199" y="9670"/>
                    <a:pt x="43200" y="21599"/>
                  </a:cubicBezTo>
                  <a:lnTo>
                    <a:pt x="21600" y="21600"/>
                  </a:lnTo>
                  <a:close/>
                </a:path>
              </a:pathLst>
            </a:custGeom>
            <a:solidFill>
              <a:srgbClr val="000000"/>
            </a:solidFill>
            <a:ln w="28575">
              <a:solidFill>
                <a:schemeClr val="tx2"/>
              </a:solidFill>
              <a:round/>
              <a:headEnd/>
              <a:tailEnd/>
            </a:ln>
            <a:effectLst/>
          </p:spPr>
          <p:txBody>
            <a:bodyPr anchor="ctr">
              <a:spAutoFit/>
            </a:bodyPr>
            <a:lstStyle/>
            <a:p>
              <a:endParaRPr lang="en-US"/>
            </a:p>
          </p:txBody>
        </p:sp>
        <p:sp>
          <p:nvSpPr>
            <p:cNvPr id="528392" name="Oval 8"/>
            <p:cNvSpPr>
              <a:spLocks noChangeArrowheads="1"/>
            </p:cNvSpPr>
            <p:nvPr/>
          </p:nvSpPr>
          <p:spPr bwMode="auto">
            <a:xfrm>
              <a:off x="3800" y="1857"/>
              <a:ext cx="87" cy="86"/>
            </a:xfrm>
            <a:prstGeom prst="ellipse">
              <a:avLst/>
            </a:prstGeom>
            <a:solidFill>
              <a:srgbClr val="FF3300"/>
            </a:solidFill>
            <a:ln w="28575">
              <a:solidFill>
                <a:srgbClr val="FF3300"/>
              </a:solidFill>
              <a:round/>
              <a:headEnd/>
              <a:tailEnd/>
            </a:ln>
            <a:effectLst/>
          </p:spPr>
          <p:txBody>
            <a:bodyPr anchor="ctr">
              <a:spAutoFit/>
            </a:bodyPr>
            <a:lstStyle/>
            <a:p>
              <a:endParaRPr lang="en-US"/>
            </a:p>
          </p:txBody>
        </p:sp>
        <p:sp>
          <p:nvSpPr>
            <p:cNvPr id="528393" name="Arc 9"/>
            <p:cNvSpPr>
              <a:spLocks/>
            </p:cNvSpPr>
            <p:nvPr/>
          </p:nvSpPr>
          <p:spPr bwMode="auto">
            <a:xfrm>
              <a:off x="3991" y="1243"/>
              <a:ext cx="632" cy="617"/>
            </a:xfrm>
            <a:custGeom>
              <a:avLst/>
              <a:gdLst>
                <a:gd name="G0" fmla="+- 0 0 0"/>
                <a:gd name="G1" fmla="+- 1007 0 0"/>
                <a:gd name="G2" fmla="+- 21600 0 0"/>
                <a:gd name="T0" fmla="*/ 21577 w 21600"/>
                <a:gd name="T1" fmla="*/ 0 h 21057"/>
                <a:gd name="T2" fmla="*/ 8036 w 21600"/>
                <a:gd name="T3" fmla="*/ 21057 h 21057"/>
                <a:gd name="T4" fmla="*/ 0 w 21600"/>
                <a:gd name="T5" fmla="*/ 1007 h 21057"/>
              </a:gdLst>
              <a:ahLst/>
              <a:cxnLst>
                <a:cxn ang="0">
                  <a:pos x="T0" y="T1"/>
                </a:cxn>
                <a:cxn ang="0">
                  <a:pos x="T2" y="T3"/>
                </a:cxn>
                <a:cxn ang="0">
                  <a:pos x="T4" y="T5"/>
                </a:cxn>
              </a:cxnLst>
              <a:rect l="0" t="0" r="r" b="b"/>
              <a:pathLst>
                <a:path w="21600" h="21057" fill="none" extrusionOk="0">
                  <a:moveTo>
                    <a:pt x="21576" y="0"/>
                  </a:moveTo>
                  <a:cubicBezTo>
                    <a:pt x="21592" y="335"/>
                    <a:pt x="21600" y="671"/>
                    <a:pt x="21600" y="1007"/>
                  </a:cubicBezTo>
                  <a:cubicBezTo>
                    <a:pt x="21600" y="9833"/>
                    <a:pt x="16229" y="17772"/>
                    <a:pt x="8035" y="21056"/>
                  </a:cubicBezTo>
                </a:path>
                <a:path w="21600" h="21057" stroke="0" extrusionOk="0">
                  <a:moveTo>
                    <a:pt x="21576" y="0"/>
                  </a:moveTo>
                  <a:cubicBezTo>
                    <a:pt x="21592" y="335"/>
                    <a:pt x="21600" y="671"/>
                    <a:pt x="21600" y="1007"/>
                  </a:cubicBezTo>
                  <a:cubicBezTo>
                    <a:pt x="21600" y="9833"/>
                    <a:pt x="16229" y="17772"/>
                    <a:pt x="8035" y="21056"/>
                  </a:cubicBezTo>
                  <a:lnTo>
                    <a:pt x="0" y="1007"/>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28394" name="Arc 10"/>
            <p:cNvSpPr>
              <a:spLocks/>
            </p:cNvSpPr>
            <p:nvPr/>
          </p:nvSpPr>
          <p:spPr bwMode="auto">
            <a:xfrm flipH="1">
              <a:off x="4658" y="1242"/>
              <a:ext cx="632" cy="610"/>
            </a:xfrm>
            <a:custGeom>
              <a:avLst/>
              <a:gdLst>
                <a:gd name="G0" fmla="+- 0 0 0"/>
                <a:gd name="G1" fmla="+- 1007 0 0"/>
                <a:gd name="G2" fmla="+- 21600 0 0"/>
                <a:gd name="T0" fmla="*/ 21577 w 21600"/>
                <a:gd name="T1" fmla="*/ 0 h 20799"/>
                <a:gd name="T2" fmla="*/ 8652 w 21600"/>
                <a:gd name="T3" fmla="*/ 20799 h 20799"/>
                <a:gd name="T4" fmla="*/ 0 w 21600"/>
                <a:gd name="T5" fmla="*/ 1007 h 20799"/>
              </a:gdLst>
              <a:ahLst/>
              <a:cxnLst>
                <a:cxn ang="0">
                  <a:pos x="T0" y="T1"/>
                </a:cxn>
                <a:cxn ang="0">
                  <a:pos x="T2" y="T3"/>
                </a:cxn>
                <a:cxn ang="0">
                  <a:pos x="T4" y="T5"/>
                </a:cxn>
              </a:cxnLst>
              <a:rect l="0" t="0" r="r" b="b"/>
              <a:pathLst>
                <a:path w="21600" h="20799" fill="none" extrusionOk="0">
                  <a:moveTo>
                    <a:pt x="21576" y="0"/>
                  </a:moveTo>
                  <a:cubicBezTo>
                    <a:pt x="21592" y="335"/>
                    <a:pt x="21600" y="671"/>
                    <a:pt x="21600" y="1007"/>
                  </a:cubicBezTo>
                  <a:cubicBezTo>
                    <a:pt x="21600" y="9590"/>
                    <a:pt x="16517" y="17360"/>
                    <a:pt x="8651" y="20798"/>
                  </a:cubicBezTo>
                </a:path>
                <a:path w="21600" h="20799" stroke="0" extrusionOk="0">
                  <a:moveTo>
                    <a:pt x="21576" y="0"/>
                  </a:moveTo>
                  <a:cubicBezTo>
                    <a:pt x="21592" y="335"/>
                    <a:pt x="21600" y="671"/>
                    <a:pt x="21600" y="1007"/>
                  </a:cubicBezTo>
                  <a:cubicBezTo>
                    <a:pt x="21600" y="9590"/>
                    <a:pt x="16517" y="17360"/>
                    <a:pt x="8651" y="20798"/>
                  </a:cubicBezTo>
                  <a:lnTo>
                    <a:pt x="0" y="1007"/>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28395" name="Line 11"/>
            <p:cNvSpPr>
              <a:spLocks noChangeShapeType="1"/>
            </p:cNvSpPr>
            <p:nvPr/>
          </p:nvSpPr>
          <p:spPr bwMode="auto">
            <a:xfrm>
              <a:off x="4640" y="1247"/>
              <a:ext cx="0" cy="66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28396" name="WordArt 12"/>
            <p:cNvSpPr>
              <a:spLocks noChangeArrowheads="1" noChangeShapeType="1" noTextEdit="1"/>
            </p:cNvSpPr>
            <p:nvPr/>
          </p:nvSpPr>
          <p:spPr bwMode="auto">
            <a:xfrm>
              <a:off x="4208" y="1909"/>
              <a:ext cx="160"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1</a:t>
              </a:r>
            </a:p>
          </p:txBody>
        </p:sp>
        <p:sp>
          <p:nvSpPr>
            <p:cNvPr id="528397" name="WordArt 13"/>
            <p:cNvSpPr>
              <a:spLocks noChangeArrowheads="1" noChangeShapeType="1" noTextEdit="1"/>
            </p:cNvSpPr>
            <p:nvPr/>
          </p:nvSpPr>
          <p:spPr bwMode="auto">
            <a:xfrm>
              <a:off x="4575" y="1999"/>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2</a:t>
              </a:r>
            </a:p>
          </p:txBody>
        </p:sp>
        <p:sp>
          <p:nvSpPr>
            <p:cNvPr id="528398" name="WordArt 14"/>
            <p:cNvSpPr>
              <a:spLocks noChangeArrowheads="1" noChangeShapeType="1" noTextEdit="1"/>
            </p:cNvSpPr>
            <p:nvPr/>
          </p:nvSpPr>
          <p:spPr bwMode="auto">
            <a:xfrm>
              <a:off x="4919" y="1926"/>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3</a:t>
              </a:r>
            </a:p>
          </p:txBody>
        </p:sp>
        <p:sp>
          <p:nvSpPr>
            <p:cNvPr id="528399" name="Arc 15"/>
            <p:cNvSpPr>
              <a:spLocks/>
            </p:cNvSpPr>
            <p:nvPr/>
          </p:nvSpPr>
          <p:spPr bwMode="auto">
            <a:xfrm rot="5400000">
              <a:off x="3341" y="1176"/>
              <a:ext cx="799" cy="630"/>
            </a:xfrm>
            <a:custGeom>
              <a:avLst/>
              <a:gdLst>
                <a:gd name="G0" fmla="+- 0 0 0"/>
                <a:gd name="G1" fmla="+- 0 0 0"/>
                <a:gd name="G2" fmla="+- 21600 0 0"/>
                <a:gd name="T0" fmla="*/ 20543 w 20543"/>
                <a:gd name="T1" fmla="*/ 6674 h 16181"/>
                <a:gd name="T2" fmla="*/ 14309 w 20543"/>
                <a:gd name="T3" fmla="*/ 16181 h 16181"/>
                <a:gd name="T4" fmla="*/ 0 w 20543"/>
                <a:gd name="T5" fmla="*/ 0 h 16181"/>
              </a:gdLst>
              <a:ahLst/>
              <a:cxnLst>
                <a:cxn ang="0">
                  <a:pos x="T0" y="T1"/>
                </a:cxn>
                <a:cxn ang="0">
                  <a:pos x="T2" y="T3"/>
                </a:cxn>
                <a:cxn ang="0">
                  <a:pos x="T4" y="T5"/>
                </a:cxn>
              </a:cxnLst>
              <a:rect l="0" t="0" r="r" b="b"/>
              <a:pathLst>
                <a:path w="20543" h="16181" fill="none" extrusionOk="0">
                  <a:moveTo>
                    <a:pt x="20543" y="6674"/>
                  </a:moveTo>
                  <a:cubicBezTo>
                    <a:pt x="19351" y="10342"/>
                    <a:pt x="17198" y="13625"/>
                    <a:pt x="14308" y="16180"/>
                  </a:cubicBezTo>
                </a:path>
                <a:path w="20543" h="16181" stroke="0" extrusionOk="0">
                  <a:moveTo>
                    <a:pt x="20543" y="6674"/>
                  </a:moveTo>
                  <a:cubicBezTo>
                    <a:pt x="19351" y="10342"/>
                    <a:pt x="17198" y="13625"/>
                    <a:pt x="14308" y="16180"/>
                  </a:cubicBezTo>
                  <a:lnTo>
                    <a:pt x="0" y="0"/>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28400" name="Line 16"/>
            <p:cNvSpPr>
              <a:spLocks noChangeShapeType="1"/>
            </p:cNvSpPr>
            <p:nvPr/>
          </p:nvSpPr>
          <p:spPr bwMode="auto">
            <a:xfrm flipH="1">
              <a:off x="4093" y="1248"/>
              <a:ext cx="516" cy="50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28401" name="Line 17"/>
            <p:cNvSpPr>
              <a:spLocks noChangeShapeType="1"/>
            </p:cNvSpPr>
            <p:nvPr/>
          </p:nvSpPr>
          <p:spPr bwMode="auto">
            <a:xfrm>
              <a:off x="4665" y="1244"/>
              <a:ext cx="516" cy="50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28402" name="WordArt 18"/>
            <p:cNvSpPr>
              <a:spLocks noChangeArrowheads="1" noChangeShapeType="1" noTextEdit="1"/>
            </p:cNvSpPr>
            <p:nvPr/>
          </p:nvSpPr>
          <p:spPr bwMode="auto">
            <a:xfrm>
              <a:off x="5010" y="1189"/>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5</a:t>
              </a:r>
            </a:p>
          </p:txBody>
        </p:sp>
        <p:sp>
          <p:nvSpPr>
            <p:cNvPr id="528403" name="WordArt 19"/>
            <p:cNvSpPr>
              <a:spLocks noChangeArrowheads="1" noChangeShapeType="1" noTextEdit="1"/>
            </p:cNvSpPr>
            <p:nvPr/>
          </p:nvSpPr>
          <p:spPr bwMode="auto">
            <a:xfrm>
              <a:off x="4129" y="1165"/>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4</a:t>
              </a:r>
            </a:p>
          </p:txBody>
        </p:sp>
      </p:gr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AutoShape 2"/>
          <p:cNvSpPr>
            <a:spLocks noChangeArrowheads="1"/>
          </p:cNvSpPr>
          <p:nvPr/>
        </p:nvSpPr>
        <p:spPr bwMode="auto">
          <a:xfrm>
            <a:off x="0" y="0"/>
            <a:ext cx="9144000" cy="39893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0435"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5.8</a:t>
            </a:r>
            <a:r>
              <a:rPr lang="en-US" sz="2800" i="1">
                <a:solidFill>
                  <a:srgbClr val="000000"/>
                </a:solidFill>
                <a:effectLst/>
              </a:rPr>
              <a:t>   </a:t>
            </a:r>
            <a:r>
              <a:rPr lang="en-US" sz="2800">
                <a:solidFill>
                  <a:schemeClr val="accent2"/>
                </a:solidFill>
              </a:rPr>
              <a:t>Missing Link</a:t>
            </a:r>
          </a:p>
        </p:txBody>
      </p:sp>
      <p:sp>
        <p:nvSpPr>
          <p:cNvPr id="530436" name="Oval 4"/>
          <p:cNvSpPr>
            <a:spLocks noChangeArrowheads="1"/>
          </p:cNvSpPr>
          <p:nvPr/>
        </p:nvSpPr>
        <p:spPr bwMode="auto">
          <a:xfrm>
            <a:off x="7051675" y="2889250"/>
            <a:ext cx="844550" cy="796925"/>
          </a:xfrm>
          <a:prstGeom prst="ellipse">
            <a:avLst/>
          </a:prstGeom>
          <a:noFill/>
          <a:ln w="50800">
            <a:solidFill>
              <a:schemeClr val="accent1"/>
            </a:solidFill>
            <a:round/>
            <a:headEnd/>
            <a:tailEnd/>
          </a:ln>
          <a:effectLst/>
        </p:spPr>
        <p:txBody>
          <a:bodyPr wrap="none" anchor="ctr"/>
          <a:lstStyle/>
          <a:p>
            <a:endParaRPr lang="en-US"/>
          </a:p>
        </p:txBody>
      </p:sp>
      <p:sp>
        <p:nvSpPr>
          <p:cNvPr id="530437" name="AutoShape 5"/>
          <p:cNvSpPr>
            <a:spLocks noChangeArrowheads="1"/>
          </p:cNvSpPr>
          <p:nvPr/>
        </p:nvSpPr>
        <p:spPr bwMode="auto">
          <a:xfrm>
            <a:off x="1057275" y="4081463"/>
            <a:ext cx="6604000" cy="201771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0438" name="Rectangle 6"/>
          <p:cNvSpPr>
            <a:spLocks noChangeArrowheads="1"/>
          </p:cNvSpPr>
          <p:nvPr/>
        </p:nvSpPr>
        <p:spPr bwMode="auto">
          <a:xfrm>
            <a:off x="992188" y="4141788"/>
            <a:ext cx="6446837" cy="2127250"/>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pPr>
            <a:r>
              <a:rPr lang="en-US" sz="2000" b="1">
                <a:solidFill>
                  <a:srgbClr val="000000"/>
                </a:solidFill>
                <a:latin typeface="Arial" charset="0"/>
              </a:rPr>
              <a:t>	Once the ball leaves the tube, there is no longer a force to keep it going in a circle.  Therefore, it simply continues in a straight line, as Newton’s First Law requires!</a:t>
            </a:r>
          </a:p>
        </p:txBody>
      </p:sp>
      <p:sp>
        <p:nvSpPr>
          <p:cNvPr id="530439" name="Rectangle 7"/>
          <p:cNvSpPr>
            <a:spLocks noGrp="1" noChangeArrowheads="1"/>
          </p:cNvSpPr>
          <p:nvPr>
            <p:ph type="body" idx="1"/>
          </p:nvPr>
        </p:nvSpPr>
        <p:spPr>
          <a:xfrm>
            <a:off x="0" y="1046163"/>
            <a:ext cx="4538663" cy="2452687"/>
          </a:xfrm>
          <a:noFill/>
          <a:ln/>
        </p:spPr>
        <p:txBody>
          <a:bodyPr>
            <a:normAutofit fontScale="70000" lnSpcReduction="20000"/>
          </a:bodyPr>
          <a:lstStyle/>
          <a:p>
            <a:pPr marL="401638" indent="-401638">
              <a:lnSpc>
                <a:spcPct val="135000"/>
              </a:lnSpc>
              <a:buFont typeface="Monotype Sorts" pitchFamily="48" charset="2"/>
              <a:buNone/>
            </a:pPr>
            <a:r>
              <a:rPr lang="en-US" b="1"/>
              <a:t>	A Ping-Pong ball is shot into a circular tube that is lying flat (horizontal) on a tabletop. When the Ping-Pong ball leaves the track, </a:t>
            </a:r>
            <a:r>
              <a:rPr lang="en-US" b="1">
                <a:solidFill>
                  <a:schemeClr val="accent2"/>
                </a:solidFill>
              </a:rPr>
              <a:t>which path will it follow</a:t>
            </a:r>
            <a:r>
              <a:rPr lang="en-US" b="1"/>
              <a:t>?</a:t>
            </a:r>
          </a:p>
        </p:txBody>
      </p:sp>
      <p:grpSp>
        <p:nvGrpSpPr>
          <p:cNvPr id="2" name="Group 8"/>
          <p:cNvGrpSpPr>
            <a:grpSpLocks/>
          </p:cNvGrpSpPr>
          <p:nvPr/>
        </p:nvGrpSpPr>
        <p:grpSpPr bwMode="auto">
          <a:xfrm>
            <a:off x="5222875" y="681038"/>
            <a:ext cx="3257550" cy="2827337"/>
            <a:chOff x="3238" y="502"/>
            <a:chExt cx="2052" cy="1781"/>
          </a:xfrm>
        </p:grpSpPr>
        <p:sp>
          <p:nvSpPr>
            <p:cNvPr id="530441" name="Arc 9"/>
            <p:cNvSpPr>
              <a:spLocks/>
            </p:cNvSpPr>
            <p:nvPr/>
          </p:nvSpPr>
          <p:spPr bwMode="auto">
            <a:xfrm>
              <a:off x="3238" y="502"/>
              <a:ext cx="1455" cy="1456"/>
            </a:xfrm>
            <a:custGeom>
              <a:avLst/>
              <a:gdLst>
                <a:gd name="G0" fmla="+- 21600 0 0"/>
                <a:gd name="G1" fmla="+- 21600 0 0"/>
                <a:gd name="G2" fmla="+- 21600 0 0"/>
                <a:gd name="T0" fmla="*/ 21416 w 43200"/>
                <a:gd name="T1" fmla="*/ 43199 h 43199"/>
                <a:gd name="T2" fmla="*/ 43200 w 43200"/>
                <a:gd name="T3" fmla="*/ 21600 h 43199"/>
                <a:gd name="T4" fmla="*/ 21600 w 43200"/>
                <a:gd name="T5" fmla="*/ 21600 h 43199"/>
              </a:gdLst>
              <a:ahLst/>
              <a:cxnLst>
                <a:cxn ang="0">
                  <a:pos x="T0" y="T1"/>
                </a:cxn>
                <a:cxn ang="0">
                  <a:pos x="T2" y="T3"/>
                </a:cxn>
                <a:cxn ang="0">
                  <a:pos x="T4" y="T5"/>
                </a:cxn>
              </a:cxnLst>
              <a:rect l="0" t="0" r="r" b="b"/>
              <a:pathLst>
                <a:path w="43200" h="43199" fill="none" extrusionOk="0">
                  <a:moveTo>
                    <a:pt x="21415" y="43199"/>
                  </a:moveTo>
                  <a:cubicBezTo>
                    <a:pt x="9558" y="43098"/>
                    <a:pt x="0" y="33457"/>
                    <a:pt x="0" y="21600"/>
                  </a:cubicBezTo>
                  <a:cubicBezTo>
                    <a:pt x="0" y="9670"/>
                    <a:pt x="9670" y="0"/>
                    <a:pt x="21600" y="0"/>
                  </a:cubicBezTo>
                  <a:cubicBezTo>
                    <a:pt x="33529" y="-1"/>
                    <a:pt x="43199" y="9670"/>
                    <a:pt x="43200" y="21599"/>
                  </a:cubicBezTo>
                </a:path>
                <a:path w="43200" h="43199" stroke="0" extrusionOk="0">
                  <a:moveTo>
                    <a:pt x="21415" y="43199"/>
                  </a:moveTo>
                  <a:cubicBezTo>
                    <a:pt x="9558" y="43098"/>
                    <a:pt x="0" y="33457"/>
                    <a:pt x="0" y="21600"/>
                  </a:cubicBezTo>
                  <a:cubicBezTo>
                    <a:pt x="0" y="9670"/>
                    <a:pt x="9670" y="0"/>
                    <a:pt x="21600" y="0"/>
                  </a:cubicBezTo>
                  <a:cubicBezTo>
                    <a:pt x="33529" y="-1"/>
                    <a:pt x="43199" y="9670"/>
                    <a:pt x="43200" y="21599"/>
                  </a:cubicBezTo>
                  <a:lnTo>
                    <a:pt x="21600" y="21600"/>
                  </a:lnTo>
                  <a:close/>
                </a:path>
              </a:pathLst>
            </a:custGeom>
            <a:solidFill>
              <a:srgbClr val="B2B2B2"/>
            </a:solidFill>
            <a:ln w="28575">
              <a:solidFill>
                <a:schemeClr val="tx2"/>
              </a:solidFill>
              <a:round/>
              <a:headEnd/>
              <a:tailEnd/>
            </a:ln>
            <a:effectLst/>
          </p:spPr>
          <p:txBody>
            <a:bodyPr wrap="none" anchor="ctr">
              <a:spAutoFit/>
            </a:bodyPr>
            <a:lstStyle/>
            <a:p>
              <a:endParaRPr lang="en-US"/>
            </a:p>
          </p:txBody>
        </p:sp>
        <p:sp>
          <p:nvSpPr>
            <p:cNvPr id="530442" name="Arc 10"/>
            <p:cNvSpPr>
              <a:spLocks/>
            </p:cNvSpPr>
            <p:nvPr/>
          </p:nvSpPr>
          <p:spPr bwMode="auto">
            <a:xfrm>
              <a:off x="3333" y="597"/>
              <a:ext cx="1265" cy="1266"/>
            </a:xfrm>
            <a:custGeom>
              <a:avLst/>
              <a:gdLst>
                <a:gd name="G0" fmla="+- 21600 0 0"/>
                <a:gd name="G1" fmla="+- 21600 0 0"/>
                <a:gd name="G2" fmla="+- 21600 0 0"/>
                <a:gd name="T0" fmla="*/ 21416 w 43200"/>
                <a:gd name="T1" fmla="*/ 43199 h 43199"/>
                <a:gd name="T2" fmla="*/ 43200 w 43200"/>
                <a:gd name="T3" fmla="*/ 21600 h 43199"/>
                <a:gd name="T4" fmla="*/ 21600 w 43200"/>
                <a:gd name="T5" fmla="*/ 21600 h 43199"/>
              </a:gdLst>
              <a:ahLst/>
              <a:cxnLst>
                <a:cxn ang="0">
                  <a:pos x="T0" y="T1"/>
                </a:cxn>
                <a:cxn ang="0">
                  <a:pos x="T2" y="T3"/>
                </a:cxn>
                <a:cxn ang="0">
                  <a:pos x="T4" y="T5"/>
                </a:cxn>
              </a:cxnLst>
              <a:rect l="0" t="0" r="r" b="b"/>
              <a:pathLst>
                <a:path w="43200" h="43199" fill="none" extrusionOk="0">
                  <a:moveTo>
                    <a:pt x="21415" y="43199"/>
                  </a:moveTo>
                  <a:cubicBezTo>
                    <a:pt x="9558" y="43098"/>
                    <a:pt x="0" y="33457"/>
                    <a:pt x="0" y="21600"/>
                  </a:cubicBezTo>
                  <a:cubicBezTo>
                    <a:pt x="0" y="9670"/>
                    <a:pt x="9670" y="0"/>
                    <a:pt x="21600" y="0"/>
                  </a:cubicBezTo>
                  <a:cubicBezTo>
                    <a:pt x="33529" y="-1"/>
                    <a:pt x="43199" y="9670"/>
                    <a:pt x="43200" y="21599"/>
                  </a:cubicBezTo>
                </a:path>
                <a:path w="43200" h="43199" stroke="0" extrusionOk="0">
                  <a:moveTo>
                    <a:pt x="21415" y="43199"/>
                  </a:moveTo>
                  <a:cubicBezTo>
                    <a:pt x="9558" y="43098"/>
                    <a:pt x="0" y="33457"/>
                    <a:pt x="0" y="21600"/>
                  </a:cubicBezTo>
                  <a:cubicBezTo>
                    <a:pt x="0" y="9670"/>
                    <a:pt x="9670" y="0"/>
                    <a:pt x="21600" y="0"/>
                  </a:cubicBezTo>
                  <a:cubicBezTo>
                    <a:pt x="33529" y="-1"/>
                    <a:pt x="43199" y="9670"/>
                    <a:pt x="43200" y="21599"/>
                  </a:cubicBezTo>
                  <a:lnTo>
                    <a:pt x="21600" y="21600"/>
                  </a:lnTo>
                  <a:close/>
                </a:path>
              </a:pathLst>
            </a:custGeom>
            <a:solidFill>
              <a:srgbClr val="000000"/>
            </a:solidFill>
            <a:ln w="28575">
              <a:solidFill>
                <a:schemeClr val="tx2"/>
              </a:solidFill>
              <a:round/>
              <a:headEnd/>
              <a:tailEnd/>
            </a:ln>
            <a:effectLst/>
          </p:spPr>
          <p:txBody>
            <a:bodyPr anchor="ctr">
              <a:spAutoFit/>
            </a:bodyPr>
            <a:lstStyle/>
            <a:p>
              <a:endParaRPr lang="en-US"/>
            </a:p>
          </p:txBody>
        </p:sp>
        <p:sp>
          <p:nvSpPr>
            <p:cNvPr id="530443" name="Oval 11"/>
            <p:cNvSpPr>
              <a:spLocks noChangeArrowheads="1"/>
            </p:cNvSpPr>
            <p:nvPr/>
          </p:nvSpPr>
          <p:spPr bwMode="auto">
            <a:xfrm>
              <a:off x="3800" y="1857"/>
              <a:ext cx="87" cy="86"/>
            </a:xfrm>
            <a:prstGeom prst="ellipse">
              <a:avLst/>
            </a:prstGeom>
            <a:solidFill>
              <a:srgbClr val="FF3300"/>
            </a:solidFill>
            <a:ln w="28575">
              <a:solidFill>
                <a:srgbClr val="FF3300"/>
              </a:solidFill>
              <a:round/>
              <a:headEnd/>
              <a:tailEnd/>
            </a:ln>
            <a:effectLst/>
          </p:spPr>
          <p:txBody>
            <a:bodyPr anchor="ctr">
              <a:spAutoFit/>
            </a:bodyPr>
            <a:lstStyle/>
            <a:p>
              <a:endParaRPr lang="en-US"/>
            </a:p>
          </p:txBody>
        </p:sp>
        <p:sp>
          <p:nvSpPr>
            <p:cNvPr id="530444" name="Arc 12"/>
            <p:cNvSpPr>
              <a:spLocks/>
            </p:cNvSpPr>
            <p:nvPr/>
          </p:nvSpPr>
          <p:spPr bwMode="auto">
            <a:xfrm>
              <a:off x="3991" y="1243"/>
              <a:ext cx="632" cy="617"/>
            </a:xfrm>
            <a:custGeom>
              <a:avLst/>
              <a:gdLst>
                <a:gd name="G0" fmla="+- 0 0 0"/>
                <a:gd name="G1" fmla="+- 1007 0 0"/>
                <a:gd name="G2" fmla="+- 21600 0 0"/>
                <a:gd name="T0" fmla="*/ 21577 w 21600"/>
                <a:gd name="T1" fmla="*/ 0 h 21057"/>
                <a:gd name="T2" fmla="*/ 8036 w 21600"/>
                <a:gd name="T3" fmla="*/ 21057 h 21057"/>
                <a:gd name="T4" fmla="*/ 0 w 21600"/>
                <a:gd name="T5" fmla="*/ 1007 h 21057"/>
              </a:gdLst>
              <a:ahLst/>
              <a:cxnLst>
                <a:cxn ang="0">
                  <a:pos x="T0" y="T1"/>
                </a:cxn>
                <a:cxn ang="0">
                  <a:pos x="T2" y="T3"/>
                </a:cxn>
                <a:cxn ang="0">
                  <a:pos x="T4" y="T5"/>
                </a:cxn>
              </a:cxnLst>
              <a:rect l="0" t="0" r="r" b="b"/>
              <a:pathLst>
                <a:path w="21600" h="21057" fill="none" extrusionOk="0">
                  <a:moveTo>
                    <a:pt x="21576" y="0"/>
                  </a:moveTo>
                  <a:cubicBezTo>
                    <a:pt x="21592" y="335"/>
                    <a:pt x="21600" y="671"/>
                    <a:pt x="21600" y="1007"/>
                  </a:cubicBezTo>
                  <a:cubicBezTo>
                    <a:pt x="21600" y="9833"/>
                    <a:pt x="16229" y="17772"/>
                    <a:pt x="8035" y="21056"/>
                  </a:cubicBezTo>
                </a:path>
                <a:path w="21600" h="21057" stroke="0" extrusionOk="0">
                  <a:moveTo>
                    <a:pt x="21576" y="0"/>
                  </a:moveTo>
                  <a:cubicBezTo>
                    <a:pt x="21592" y="335"/>
                    <a:pt x="21600" y="671"/>
                    <a:pt x="21600" y="1007"/>
                  </a:cubicBezTo>
                  <a:cubicBezTo>
                    <a:pt x="21600" y="9833"/>
                    <a:pt x="16229" y="17772"/>
                    <a:pt x="8035" y="21056"/>
                  </a:cubicBezTo>
                  <a:lnTo>
                    <a:pt x="0" y="1007"/>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30445" name="Arc 13"/>
            <p:cNvSpPr>
              <a:spLocks/>
            </p:cNvSpPr>
            <p:nvPr/>
          </p:nvSpPr>
          <p:spPr bwMode="auto">
            <a:xfrm flipH="1">
              <a:off x="4658" y="1242"/>
              <a:ext cx="632" cy="610"/>
            </a:xfrm>
            <a:custGeom>
              <a:avLst/>
              <a:gdLst>
                <a:gd name="G0" fmla="+- 0 0 0"/>
                <a:gd name="G1" fmla="+- 1007 0 0"/>
                <a:gd name="G2" fmla="+- 21600 0 0"/>
                <a:gd name="T0" fmla="*/ 21577 w 21600"/>
                <a:gd name="T1" fmla="*/ 0 h 20799"/>
                <a:gd name="T2" fmla="*/ 8652 w 21600"/>
                <a:gd name="T3" fmla="*/ 20799 h 20799"/>
                <a:gd name="T4" fmla="*/ 0 w 21600"/>
                <a:gd name="T5" fmla="*/ 1007 h 20799"/>
              </a:gdLst>
              <a:ahLst/>
              <a:cxnLst>
                <a:cxn ang="0">
                  <a:pos x="T0" y="T1"/>
                </a:cxn>
                <a:cxn ang="0">
                  <a:pos x="T2" y="T3"/>
                </a:cxn>
                <a:cxn ang="0">
                  <a:pos x="T4" y="T5"/>
                </a:cxn>
              </a:cxnLst>
              <a:rect l="0" t="0" r="r" b="b"/>
              <a:pathLst>
                <a:path w="21600" h="20799" fill="none" extrusionOk="0">
                  <a:moveTo>
                    <a:pt x="21576" y="0"/>
                  </a:moveTo>
                  <a:cubicBezTo>
                    <a:pt x="21592" y="335"/>
                    <a:pt x="21600" y="671"/>
                    <a:pt x="21600" y="1007"/>
                  </a:cubicBezTo>
                  <a:cubicBezTo>
                    <a:pt x="21600" y="9590"/>
                    <a:pt x="16517" y="17360"/>
                    <a:pt x="8651" y="20798"/>
                  </a:cubicBezTo>
                </a:path>
                <a:path w="21600" h="20799" stroke="0" extrusionOk="0">
                  <a:moveTo>
                    <a:pt x="21576" y="0"/>
                  </a:moveTo>
                  <a:cubicBezTo>
                    <a:pt x="21592" y="335"/>
                    <a:pt x="21600" y="671"/>
                    <a:pt x="21600" y="1007"/>
                  </a:cubicBezTo>
                  <a:cubicBezTo>
                    <a:pt x="21600" y="9590"/>
                    <a:pt x="16517" y="17360"/>
                    <a:pt x="8651" y="20798"/>
                  </a:cubicBezTo>
                  <a:lnTo>
                    <a:pt x="0" y="1007"/>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30446" name="Line 14"/>
            <p:cNvSpPr>
              <a:spLocks noChangeShapeType="1"/>
            </p:cNvSpPr>
            <p:nvPr/>
          </p:nvSpPr>
          <p:spPr bwMode="auto">
            <a:xfrm>
              <a:off x="4640" y="1247"/>
              <a:ext cx="0" cy="66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30447" name="WordArt 15"/>
            <p:cNvSpPr>
              <a:spLocks noChangeArrowheads="1" noChangeShapeType="1" noTextEdit="1"/>
            </p:cNvSpPr>
            <p:nvPr/>
          </p:nvSpPr>
          <p:spPr bwMode="auto">
            <a:xfrm>
              <a:off x="4208" y="1909"/>
              <a:ext cx="160"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1</a:t>
              </a:r>
            </a:p>
          </p:txBody>
        </p:sp>
        <p:sp>
          <p:nvSpPr>
            <p:cNvPr id="530448" name="WordArt 16"/>
            <p:cNvSpPr>
              <a:spLocks noChangeArrowheads="1" noChangeShapeType="1" noTextEdit="1"/>
            </p:cNvSpPr>
            <p:nvPr/>
          </p:nvSpPr>
          <p:spPr bwMode="auto">
            <a:xfrm>
              <a:off x="4575" y="1999"/>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2</a:t>
              </a:r>
            </a:p>
          </p:txBody>
        </p:sp>
        <p:sp>
          <p:nvSpPr>
            <p:cNvPr id="530449" name="WordArt 17"/>
            <p:cNvSpPr>
              <a:spLocks noChangeArrowheads="1" noChangeShapeType="1" noTextEdit="1"/>
            </p:cNvSpPr>
            <p:nvPr/>
          </p:nvSpPr>
          <p:spPr bwMode="auto">
            <a:xfrm>
              <a:off x="4919" y="1926"/>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3</a:t>
              </a:r>
            </a:p>
          </p:txBody>
        </p:sp>
        <p:sp>
          <p:nvSpPr>
            <p:cNvPr id="530450" name="Arc 18"/>
            <p:cNvSpPr>
              <a:spLocks/>
            </p:cNvSpPr>
            <p:nvPr/>
          </p:nvSpPr>
          <p:spPr bwMode="auto">
            <a:xfrm rot="5400000">
              <a:off x="3341" y="1176"/>
              <a:ext cx="799" cy="630"/>
            </a:xfrm>
            <a:custGeom>
              <a:avLst/>
              <a:gdLst>
                <a:gd name="G0" fmla="+- 0 0 0"/>
                <a:gd name="G1" fmla="+- 0 0 0"/>
                <a:gd name="G2" fmla="+- 21600 0 0"/>
                <a:gd name="T0" fmla="*/ 20543 w 20543"/>
                <a:gd name="T1" fmla="*/ 6674 h 16181"/>
                <a:gd name="T2" fmla="*/ 14309 w 20543"/>
                <a:gd name="T3" fmla="*/ 16181 h 16181"/>
                <a:gd name="T4" fmla="*/ 0 w 20543"/>
                <a:gd name="T5" fmla="*/ 0 h 16181"/>
              </a:gdLst>
              <a:ahLst/>
              <a:cxnLst>
                <a:cxn ang="0">
                  <a:pos x="T0" y="T1"/>
                </a:cxn>
                <a:cxn ang="0">
                  <a:pos x="T2" y="T3"/>
                </a:cxn>
                <a:cxn ang="0">
                  <a:pos x="T4" y="T5"/>
                </a:cxn>
              </a:cxnLst>
              <a:rect l="0" t="0" r="r" b="b"/>
              <a:pathLst>
                <a:path w="20543" h="16181" fill="none" extrusionOk="0">
                  <a:moveTo>
                    <a:pt x="20543" y="6674"/>
                  </a:moveTo>
                  <a:cubicBezTo>
                    <a:pt x="19351" y="10342"/>
                    <a:pt x="17198" y="13625"/>
                    <a:pt x="14308" y="16180"/>
                  </a:cubicBezTo>
                </a:path>
                <a:path w="20543" h="16181" stroke="0" extrusionOk="0">
                  <a:moveTo>
                    <a:pt x="20543" y="6674"/>
                  </a:moveTo>
                  <a:cubicBezTo>
                    <a:pt x="19351" y="10342"/>
                    <a:pt x="17198" y="13625"/>
                    <a:pt x="14308" y="16180"/>
                  </a:cubicBezTo>
                  <a:lnTo>
                    <a:pt x="0" y="0"/>
                  </a:lnTo>
                  <a:close/>
                </a:path>
              </a:pathLst>
            </a:custGeom>
            <a:noFill/>
            <a:ln w="38100">
              <a:solidFill>
                <a:srgbClr val="FF3300"/>
              </a:solidFill>
              <a:round/>
              <a:headEnd/>
              <a:tailEnd type="triangle" w="med" len="med"/>
            </a:ln>
            <a:effectLst/>
          </p:spPr>
          <p:txBody>
            <a:bodyPr anchor="ctr">
              <a:spAutoFit/>
            </a:bodyPr>
            <a:lstStyle/>
            <a:p>
              <a:endParaRPr lang="en-US"/>
            </a:p>
          </p:txBody>
        </p:sp>
        <p:sp>
          <p:nvSpPr>
            <p:cNvPr id="530451" name="Line 19"/>
            <p:cNvSpPr>
              <a:spLocks noChangeShapeType="1"/>
            </p:cNvSpPr>
            <p:nvPr/>
          </p:nvSpPr>
          <p:spPr bwMode="auto">
            <a:xfrm flipH="1">
              <a:off x="4093" y="1248"/>
              <a:ext cx="516" cy="50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30452" name="Line 20"/>
            <p:cNvSpPr>
              <a:spLocks noChangeShapeType="1"/>
            </p:cNvSpPr>
            <p:nvPr/>
          </p:nvSpPr>
          <p:spPr bwMode="auto">
            <a:xfrm>
              <a:off x="4665" y="1244"/>
              <a:ext cx="516" cy="508"/>
            </a:xfrm>
            <a:prstGeom prst="line">
              <a:avLst/>
            </a:prstGeom>
            <a:noFill/>
            <a:ln w="38100">
              <a:solidFill>
                <a:srgbClr val="FF3300"/>
              </a:solidFill>
              <a:round/>
              <a:headEnd/>
              <a:tailEnd type="triangle" w="med" len="med"/>
            </a:ln>
            <a:effectLst/>
          </p:spPr>
          <p:txBody>
            <a:bodyPr anchor="ctr">
              <a:spAutoFit/>
            </a:bodyPr>
            <a:lstStyle/>
            <a:p>
              <a:endParaRPr lang="en-US"/>
            </a:p>
          </p:txBody>
        </p:sp>
        <p:sp>
          <p:nvSpPr>
            <p:cNvPr id="530453" name="WordArt 21"/>
            <p:cNvSpPr>
              <a:spLocks noChangeArrowheads="1" noChangeShapeType="1" noTextEdit="1"/>
            </p:cNvSpPr>
            <p:nvPr/>
          </p:nvSpPr>
          <p:spPr bwMode="auto">
            <a:xfrm>
              <a:off x="5010" y="1189"/>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5</a:t>
              </a:r>
            </a:p>
          </p:txBody>
        </p:sp>
        <p:sp>
          <p:nvSpPr>
            <p:cNvPr id="530454" name="WordArt 22"/>
            <p:cNvSpPr>
              <a:spLocks noChangeArrowheads="1" noChangeShapeType="1" noTextEdit="1"/>
            </p:cNvSpPr>
            <p:nvPr/>
          </p:nvSpPr>
          <p:spPr bwMode="auto">
            <a:xfrm>
              <a:off x="4129" y="1165"/>
              <a:ext cx="161" cy="284"/>
            </a:xfrm>
            <a:prstGeom prst="rect">
              <a:avLst/>
            </a:prstGeom>
          </p:spPr>
          <p:txBody>
            <a:bodyPr wrap="none" fromWordArt="1">
              <a:prstTxWarp prst="textSlantUp">
                <a:avLst>
                  <a:gd name="adj" fmla="val 0"/>
                </a:avLst>
              </a:prstTxWarp>
            </a:bodyPr>
            <a:lstStyle/>
            <a:p>
              <a:pPr algn="ctr"/>
              <a:r>
                <a:rPr lang="en-US" sz="3600" kern="10">
                  <a:ln w="9525">
                    <a:solidFill>
                      <a:schemeClr val="accent1"/>
                    </a:solidFill>
                    <a:round/>
                    <a:headEnd/>
                    <a:tailEnd/>
                  </a:ln>
                  <a:solidFill>
                    <a:srgbClr val="FF3300"/>
                  </a:solidFill>
                  <a:latin typeface="Arial Black"/>
                </a:rPr>
                <a:t>4</a:t>
              </a:r>
            </a:p>
          </p:txBody>
        </p:sp>
      </p:grpSp>
      <p:sp>
        <p:nvSpPr>
          <p:cNvPr id="530455" name="Text Box 23"/>
          <p:cNvSpPr txBox="1">
            <a:spLocks noChangeArrowheads="1"/>
          </p:cNvSpPr>
          <p:nvPr/>
        </p:nvSpPr>
        <p:spPr bwMode="auto">
          <a:xfrm>
            <a:off x="581025" y="6251575"/>
            <a:ext cx="7842250" cy="4064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physical force provides the centripetal force?</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179102"/>
            <a:ext cx="8229600" cy="715962"/>
          </a:xfrm>
        </p:spPr>
        <p:txBody>
          <a:bodyPr>
            <a:normAutofit fontScale="90000"/>
          </a:bodyPr>
          <a:lstStyle/>
          <a:p>
            <a:r>
              <a:rPr lang="en-US" dirty="0" smtClean="0">
                <a:solidFill>
                  <a:srgbClr val="FFFF00"/>
                </a:solidFill>
              </a:rPr>
              <a:t>Centripetal and Centrifugal…</a:t>
            </a:r>
            <a:endParaRPr lang="en-US" dirty="0">
              <a:solidFill>
                <a:srgbClr val="FFFF00"/>
              </a:solidFill>
            </a:endParaRPr>
          </a:p>
        </p:txBody>
      </p:sp>
      <p:sp>
        <p:nvSpPr>
          <p:cNvPr id="3" name="Content Placeholder 2"/>
          <p:cNvSpPr>
            <a:spLocks noGrp="1"/>
          </p:cNvSpPr>
          <p:nvPr>
            <p:ph sz="half" idx="1"/>
          </p:nvPr>
        </p:nvSpPr>
        <p:spPr>
          <a:xfrm>
            <a:off x="457200" y="1295400"/>
            <a:ext cx="4038600" cy="5562600"/>
          </a:xfrm>
        </p:spPr>
        <p:txBody>
          <a:bodyPr>
            <a:normAutofit/>
          </a:bodyPr>
          <a:lstStyle/>
          <a:p>
            <a:pPr>
              <a:buNone/>
            </a:pPr>
            <a:r>
              <a:rPr lang="en-US" sz="2400" dirty="0" smtClean="0"/>
              <a:t>Circular motion is maintained by a force directed to the center of the circle: this is called the </a:t>
            </a:r>
            <a:r>
              <a:rPr lang="en-US" sz="2400" dirty="0" smtClean="0">
                <a:solidFill>
                  <a:srgbClr val="FFFF00"/>
                </a:solidFill>
              </a:rPr>
              <a:t>centripetal</a:t>
            </a:r>
            <a:r>
              <a:rPr lang="en-US" sz="2400" dirty="0" smtClean="0"/>
              <a:t> force.</a:t>
            </a:r>
          </a:p>
          <a:p>
            <a:pPr>
              <a:buNone/>
            </a:pPr>
            <a:r>
              <a:rPr lang="en-US" sz="2400" dirty="0" smtClean="0"/>
              <a:t>But </a:t>
            </a:r>
            <a:r>
              <a:rPr lang="en-US" sz="2400" dirty="0" smtClean="0">
                <a:solidFill>
                  <a:srgbClr val="FFFF00"/>
                </a:solidFill>
              </a:rPr>
              <a:t>if the frame of reference is itself rotating </a:t>
            </a:r>
            <a:r>
              <a:rPr lang="en-US" sz="2400" dirty="0" smtClean="0"/>
              <a:t>(and hence an accelerating, </a:t>
            </a:r>
            <a:r>
              <a:rPr lang="en-US" sz="2400" dirty="0" err="1" smtClean="0">
                <a:solidFill>
                  <a:srgbClr val="FFFF00"/>
                </a:solidFill>
              </a:rPr>
              <a:t>noninertial</a:t>
            </a:r>
            <a:r>
              <a:rPr lang="en-US" sz="2400" dirty="0" smtClean="0">
                <a:solidFill>
                  <a:srgbClr val="FFFF00"/>
                </a:solidFill>
              </a:rPr>
              <a:t> </a:t>
            </a:r>
            <a:r>
              <a:rPr lang="en-US" sz="2400" dirty="0" smtClean="0"/>
              <a:t>frame) Newton’s Laws are different: </a:t>
            </a:r>
            <a:r>
              <a:rPr lang="en-US" sz="2400" dirty="0" smtClean="0">
                <a:solidFill>
                  <a:srgbClr val="FFFF00"/>
                </a:solidFill>
              </a:rPr>
              <a:t>in </a:t>
            </a:r>
            <a:r>
              <a:rPr lang="en-US" sz="2400" i="1" dirty="0" smtClean="0">
                <a:solidFill>
                  <a:srgbClr val="FFFF00"/>
                </a:solidFill>
              </a:rPr>
              <a:t>that</a:t>
            </a:r>
            <a:r>
              <a:rPr lang="en-US" sz="2400" dirty="0" smtClean="0">
                <a:solidFill>
                  <a:srgbClr val="FFFF00"/>
                </a:solidFill>
              </a:rPr>
              <a:t> frame, there </a:t>
            </a:r>
            <a:r>
              <a:rPr lang="en-US" sz="2400" i="1" dirty="0" smtClean="0">
                <a:solidFill>
                  <a:srgbClr val="FFFF00"/>
                </a:solidFill>
              </a:rPr>
              <a:t>is</a:t>
            </a:r>
            <a:r>
              <a:rPr lang="en-US" sz="2400" dirty="0" smtClean="0">
                <a:solidFill>
                  <a:srgbClr val="FFFF00"/>
                </a:solidFill>
              </a:rPr>
              <a:t> an apparent force </a:t>
            </a:r>
            <a:r>
              <a:rPr lang="en-US" sz="2400" dirty="0" smtClean="0"/>
              <a:t>tugging outwards from the center—the </a:t>
            </a:r>
            <a:r>
              <a:rPr lang="en-US" sz="2400" dirty="0" smtClean="0">
                <a:solidFill>
                  <a:srgbClr val="FFFF00"/>
                </a:solidFill>
              </a:rPr>
              <a:t>centrifugal</a:t>
            </a:r>
            <a:r>
              <a:rPr lang="en-US" sz="2400" dirty="0" smtClean="0"/>
              <a:t> force.</a:t>
            </a:r>
          </a:p>
          <a:p>
            <a:pPr>
              <a:buNone/>
            </a:pPr>
            <a:r>
              <a:rPr lang="en-US" sz="2400" dirty="0" smtClean="0"/>
              <a:t>(Note: We’ll avoid that frame!)</a:t>
            </a:r>
            <a:endParaRPr lang="en-US" sz="2400" dirty="0"/>
          </a:p>
        </p:txBody>
      </p:sp>
      <p:pic>
        <p:nvPicPr>
          <p:cNvPr id="51202" name="Picture 2">
            <a:hlinkClick r:id="rId3"/>
          </p:cNvPr>
          <p:cNvPicPr>
            <a:picLocks noGrp="1" noChangeAspect="1" noChangeArrowheads="1"/>
          </p:cNvPicPr>
          <p:nvPr>
            <p:ph sz="half" idx="2"/>
          </p:nvPr>
        </p:nvPicPr>
        <p:blipFill>
          <a:blip r:embed="rId4" cstate="print"/>
          <a:srcRect/>
          <a:stretch>
            <a:fillRect/>
          </a:stretch>
        </p:blipFill>
        <p:spPr bwMode="auto">
          <a:xfrm>
            <a:off x="4811976" y="914400"/>
            <a:ext cx="3733800" cy="5554027"/>
          </a:xfrm>
          <a:prstGeom prst="rect">
            <a:avLst/>
          </a:prstGeom>
          <a:noFill/>
          <a:ln w="9525">
            <a:noFill/>
            <a:miter lim="800000"/>
            <a:headEnd/>
            <a:tailEnd/>
          </a:ln>
        </p:spPr>
      </p:pic>
      <p:sp>
        <p:nvSpPr>
          <p:cNvPr id="6" name="TextBox 5"/>
          <p:cNvSpPr txBox="1"/>
          <p:nvPr/>
        </p:nvSpPr>
        <p:spPr>
          <a:xfrm>
            <a:off x="4972336" y="6514528"/>
            <a:ext cx="3810000" cy="276999"/>
          </a:xfrm>
          <a:prstGeom prst="rect">
            <a:avLst/>
          </a:prstGeom>
          <a:noFill/>
        </p:spPr>
        <p:txBody>
          <a:bodyPr wrap="square" rtlCol="0">
            <a:spAutoFit/>
          </a:bodyPr>
          <a:lstStyle/>
          <a:p>
            <a:r>
              <a:rPr lang="en-US" sz="1200" dirty="0" smtClean="0"/>
              <a:t>http://imgs.xkcd.com/comics/centrifugal_force.png</a:t>
            </a:r>
            <a:endParaRPr lang="en-US" sz="1200"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76350" y="3544888"/>
            <a:ext cx="6950075" cy="2579687"/>
            <a:chOff x="1193" y="2132"/>
            <a:chExt cx="4378" cy="1625"/>
          </a:xfrm>
        </p:grpSpPr>
        <p:sp>
          <p:nvSpPr>
            <p:cNvPr id="544771" name="Freeform 3"/>
            <p:cNvSpPr>
              <a:spLocks/>
            </p:cNvSpPr>
            <p:nvPr/>
          </p:nvSpPr>
          <p:spPr bwMode="auto">
            <a:xfrm>
              <a:off x="3143" y="2132"/>
              <a:ext cx="190" cy="172"/>
            </a:xfrm>
            <a:custGeom>
              <a:avLst/>
              <a:gdLst/>
              <a:ahLst/>
              <a:cxnLst>
                <a:cxn ang="0">
                  <a:pos x="4" y="96"/>
                </a:cxn>
                <a:cxn ang="0">
                  <a:pos x="16" y="72"/>
                </a:cxn>
                <a:cxn ang="0">
                  <a:pos x="32" y="76"/>
                </a:cxn>
                <a:cxn ang="0">
                  <a:pos x="56" y="84"/>
                </a:cxn>
                <a:cxn ang="0">
                  <a:pos x="64" y="64"/>
                </a:cxn>
                <a:cxn ang="0">
                  <a:pos x="64" y="84"/>
                </a:cxn>
                <a:cxn ang="0">
                  <a:pos x="72" y="68"/>
                </a:cxn>
                <a:cxn ang="0">
                  <a:pos x="104" y="32"/>
                </a:cxn>
                <a:cxn ang="0">
                  <a:pos x="128" y="56"/>
                </a:cxn>
                <a:cxn ang="0">
                  <a:pos x="140" y="84"/>
                </a:cxn>
                <a:cxn ang="0">
                  <a:pos x="152" y="48"/>
                </a:cxn>
                <a:cxn ang="0">
                  <a:pos x="112" y="140"/>
                </a:cxn>
                <a:cxn ang="0">
                  <a:pos x="100" y="96"/>
                </a:cxn>
                <a:cxn ang="0">
                  <a:pos x="96" y="84"/>
                </a:cxn>
                <a:cxn ang="0">
                  <a:pos x="92" y="84"/>
                </a:cxn>
                <a:cxn ang="0">
                  <a:pos x="92" y="68"/>
                </a:cxn>
                <a:cxn ang="0">
                  <a:pos x="64" y="48"/>
                </a:cxn>
                <a:cxn ang="0">
                  <a:pos x="40" y="40"/>
                </a:cxn>
                <a:cxn ang="0">
                  <a:pos x="16" y="56"/>
                </a:cxn>
                <a:cxn ang="0">
                  <a:pos x="52" y="60"/>
                </a:cxn>
                <a:cxn ang="0">
                  <a:pos x="52" y="112"/>
                </a:cxn>
                <a:cxn ang="0">
                  <a:pos x="112" y="72"/>
                </a:cxn>
                <a:cxn ang="0">
                  <a:pos x="100" y="132"/>
                </a:cxn>
                <a:cxn ang="0">
                  <a:pos x="196" y="60"/>
                </a:cxn>
                <a:cxn ang="0">
                  <a:pos x="148" y="124"/>
                </a:cxn>
                <a:cxn ang="0">
                  <a:pos x="168" y="88"/>
                </a:cxn>
                <a:cxn ang="0">
                  <a:pos x="160" y="144"/>
                </a:cxn>
                <a:cxn ang="0">
                  <a:pos x="148" y="164"/>
                </a:cxn>
                <a:cxn ang="0">
                  <a:pos x="168" y="164"/>
                </a:cxn>
                <a:cxn ang="0">
                  <a:pos x="168" y="160"/>
                </a:cxn>
                <a:cxn ang="0">
                  <a:pos x="180" y="152"/>
                </a:cxn>
                <a:cxn ang="0">
                  <a:pos x="172" y="196"/>
                </a:cxn>
                <a:cxn ang="0">
                  <a:pos x="188" y="200"/>
                </a:cxn>
                <a:cxn ang="0">
                  <a:pos x="200" y="156"/>
                </a:cxn>
                <a:cxn ang="0">
                  <a:pos x="196" y="164"/>
                </a:cxn>
                <a:cxn ang="0">
                  <a:pos x="204" y="88"/>
                </a:cxn>
                <a:cxn ang="0">
                  <a:pos x="196" y="96"/>
                </a:cxn>
                <a:cxn ang="0">
                  <a:pos x="196" y="48"/>
                </a:cxn>
                <a:cxn ang="0">
                  <a:pos x="164" y="108"/>
                </a:cxn>
                <a:cxn ang="0">
                  <a:pos x="144" y="140"/>
                </a:cxn>
                <a:cxn ang="0">
                  <a:pos x="156" y="100"/>
                </a:cxn>
                <a:cxn ang="0">
                  <a:pos x="156" y="120"/>
                </a:cxn>
                <a:cxn ang="0">
                  <a:pos x="148" y="168"/>
                </a:cxn>
                <a:cxn ang="0">
                  <a:pos x="164" y="116"/>
                </a:cxn>
                <a:cxn ang="0">
                  <a:pos x="188" y="136"/>
                </a:cxn>
                <a:cxn ang="0">
                  <a:pos x="192" y="124"/>
                </a:cxn>
                <a:cxn ang="0">
                  <a:pos x="208" y="60"/>
                </a:cxn>
                <a:cxn ang="0">
                  <a:pos x="172" y="64"/>
                </a:cxn>
                <a:cxn ang="0">
                  <a:pos x="168" y="80"/>
                </a:cxn>
                <a:cxn ang="0">
                  <a:pos x="120" y="120"/>
                </a:cxn>
                <a:cxn ang="0">
                  <a:pos x="136" y="40"/>
                </a:cxn>
                <a:cxn ang="0">
                  <a:pos x="128" y="36"/>
                </a:cxn>
                <a:cxn ang="0">
                  <a:pos x="116" y="76"/>
                </a:cxn>
                <a:cxn ang="0">
                  <a:pos x="96" y="56"/>
                </a:cxn>
                <a:cxn ang="0">
                  <a:pos x="88" y="40"/>
                </a:cxn>
                <a:cxn ang="0">
                  <a:pos x="68" y="24"/>
                </a:cxn>
                <a:cxn ang="0">
                  <a:pos x="48" y="32"/>
                </a:cxn>
                <a:cxn ang="0">
                  <a:pos x="32" y="20"/>
                </a:cxn>
                <a:cxn ang="0">
                  <a:pos x="32" y="44"/>
                </a:cxn>
                <a:cxn ang="0">
                  <a:pos x="40" y="68"/>
                </a:cxn>
                <a:cxn ang="0">
                  <a:pos x="64" y="80"/>
                </a:cxn>
              </a:cxnLst>
              <a:rect l="0" t="0" r="r" b="b"/>
              <a:pathLst>
                <a:path w="209" h="201">
                  <a:moveTo>
                    <a:pt x="0" y="108"/>
                  </a:moveTo>
                  <a:lnTo>
                    <a:pt x="4" y="96"/>
                  </a:lnTo>
                  <a:lnTo>
                    <a:pt x="12" y="84"/>
                  </a:lnTo>
                  <a:lnTo>
                    <a:pt x="16" y="72"/>
                  </a:lnTo>
                  <a:lnTo>
                    <a:pt x="20" y="88"/>
                  </a:lnTo>
                  <a:lnTo>
                    <a:pt x="32" y="76"/>
                  </a:lnTo>
                  <a:lnTo>
                    <a:pt x="56" y="44"/>
                  </a:lnTo>
                  <a:lnTo>
                    <a:pt x="56" y="84"/>
                  </a:lnTo>
                  <a:lnTo>
                    <a:pt x="56" y="100"/>
                  </a:lnTo>
                  <a:lnTo>
                    <a:pt x="64" y="64"/>
                  </a:lnTo>
                  <a:lnTo>
                    <a:pt x="72" y="52"/>
                  </a:lnTo>
                  <a:lnTo>
                    <a:pt x="64" y="84"/>
                  </a:lnTo>
                  <a:lnTo>
                    <a:pt x="64" y="96"/>
                  </a:lnTo>
                  <a:lnTo>
                    <a:pt x="72" y="68"/>
                  </a:lnTo>
                  <a:lnTo>
                    <a:pt x="80" y="36"/>
                  </a:lnTo>
                  <a:lnTo>
                    <a:pt x="104" y="32"/>
                  </a:lnTo>
                  <a:lnTo>
                    <a:pt x="96" y="76"/>
                  </a:lnTo>
                  <a:lnTo>
                    <a:pt x="128" y="56"/>
                  </a:lnTo>
                  <a:lnTo>
                    <a:pt x="168" y="32"/>
                  </a:lnTo>
                  <a:lnTo>
                    <a:pt x="140" y="84"/>
                  </a:lnTo>
                  <a:lnTo>
                    <a:pt x="144" y="60"/>
                  </a:lnTo>
                  <a:lnTo>
                    <a:pt x="152" y="48"/>
                  </a:lnTo>
                  <a:lnTo>
                    <a:pt x="144" y="84"/>
                  </a:lnTo>
                  <a:lnTo>
                    <a:pt x="112" y="140"/>
                  </a:lnTo>
                  <a:lnTo>
                    <a:pt x="120" y="72"/>
                  </a:lnTo>
                  <a:lnTo>
                    <a:pt x="100" y="96"/>
                  </a:lnTo>
                  <a:lnTo>
                    <a:pt x="92" y="108"/>
                  </a:lnTo>
                  <a:lnTo>
                    <a:pt x="96" y="84"/>
                  </a:lnTo>
                  <a:lnTo>
                    <a:pt x="104" y="60"/>
                  </a:lnTo>
                  <a:lnTo>
                    <a:pt x="92" y="84"/>
                  </a:lnTo>
                  <a:lnTo>
                    <a:pt x="116" y="36"/>
                  </a:lnTo>
                  <a:lnTo>
                    <a:pt x="92" y="68"/>
                  </a:lnTo>
                  <a:lnTo>
                    <a:pt x="88" y="44"/>
                  </a:lnTo>
                  <a:lnTo>
                    <a:pt x="64" y="48"/>
                  </a:lnTo>
                  <a:lnTo>
                    <a:pt x="40" y="56"/>
                  </a:lnTo>
                  <a:lnTo>
                    <a:pt x="40" y="40"/>
                  </a:lnTo>
                  <a:lnTo>
                    <a:pt x="28" y="52"/>
                  </a:lnTo>
                  <a:lnTo>
                    <a:pt x="16" y="56"/>
                  </a:lnTo>
                  <a:lnTo>
                    <a:pt x="16" y="96"/>
                  </a:lnTo>
                  <a:lnTo>
                    <a:pt x="52" y="60"/>
                  </a:lnTo>
                  <a:lnTo>
                    <a:pt x="56" y="80"/>
                  </a:lnTo>
                  <a:lnTo>
                    <a:pt x="52" y="112"/>
                  </a:lnTo>
                  <a:lnTo>
                    <a:pt x="80" y="80"/>
                  </a:lnTo>
                  <a:lnTo>
                    <a:pt x="112" y="72"/>
                  </a:lnTo>
                  <a:lnTo>
                    <a:pt x="108" y="100"/>
                  </a:lnTo>
                  <a:lnTo>
                    <a:pt x="100" y="132"/>
                  </a:lnTo>
                  <a:lnTo>
                    <a:pt x="172" y="68"/>
                  </a:lnTo>
                  <a:lnTo>
                    <a:pt x="196" y="60"/>
                  </a:lnTo>
                  <a:lnTo>
                    <a:pt x="172" y="92"/>
                  </a:lnTo>
                  <a:lnTo>
                    <a:pt x="148" y="124"/>
                  </a:lnTo>
                  <a:lnTo>
                    <a:pt x="160" y="100"/>
                  </a:lnTo>
                  <a:lnTo>
                    <a:pt x="168" y="88"/>
                  </a:lnTo>
                  <a:lnTo>
                    <a:pt x="164" y="120"/>
                  </a:lnTo>
                  <a:lnTo>
                    <a:pt x="160" y="144"/>
                  </a:lnTo>
                  <a:lnTo>
                    <a:pt x="196" y="96"/>
                  </a:lnTo>
                  <a:lnTo>
                    <a:pt x="148" y="164"/>
                  </a:lnTo>
                  <a:lnTo>
                    <a:pt x="144" y="188"/>
                  </a:lnTo>
                  <a:lnTo>
                    <a:pt x="168" y="164"/>
                  </a:lnTo>
                  <a:lnTo>
                    <a:pt x="172" y="140"/>
                  </a:lnTo>
                  <a:lnTo>
                    <a:pt x="168" y="160"/>
                  </a:lnTo>
                  <a:lnTo>
                    <a:pt x="168" y="184"/>
                  </a:lnTo>
                  <a:lnTo>
                    <a:pt x="180" y="152"/>
                  </a:lnTo>
                  <a:lnTo>
                    <a:pt x="180" y="164"/>
                  </a:lnTo>
                  <a:lnTo>
                    <a:pt x="172" y="196"/>
                  </a:lnTo>
                  <a:lnTo>
                    <a:pt x="196" y="164"/>
                  </a:lnTo>
                  <a:lnTo>
                    <a:pt x="188" y="200"/>
                  </a:lnTo>
                  <a:lnTo>
                    <a:pt x="196" y="180"/>
                  </a:lnTo>
                  <a:lnTo>
                    <a:pt x="200" y="156"/>
                  </a:lnTo>
                  <a:lnTo>
                    <a:pt x="208" y="124"/>
                  </a:lnTo>
                  <a:lnTo>
                    <a:pt x="196" y="164"/>
                  </a:lnTo>
                  <a:lnTo>
                    <a:pt x="200" y="112"/>
                  </a:lnTo>
                  <a:lnTo>
                    <a:pt x="204" y="88"/>
                  </a:lnTo>
                  <a:lnTo>
                    <a:pt x="192" y="116"/>
                  </a:lnTo>
                  <a:lnTo>
                    <a:pt x="196" y="96"/>
                  </a:lnTo>
                  <a:lnTo>
                    <a:pt x="200" y="72"/>
                  </a:lnTo>
                  <a:lnTo>
                    <a:pt x="196" y="48"/>
                  </a:lnTo>
                  <a:lnTo>
                    <a:pt x="188" y="76"/>
                  </a:lnTo>
                  <a:lnTo>
                    <a:pt x="164" y="108"/>
                  </a:lnTo>
                  <a:lnTo>
                    <a:pt x="168" y="84"/>
                  </a:lnTo>
                  <a:lnTo>
                    <a:pt x="144" y="140"/>
                  </a:lnTo>
                  <a:lnTo>
                    <a:pt x="148" y="124"/>
                  </a:lnTo>
                  <a:lnTo>
                    <a:pt x="156" y="100"/>
                  </a:lnTo>
                  <a:lnTo>
                    <a:pt x="160" y="88"/>
                  </a:lnTo>
                  <a:lnTo>
                    <a:pt x="156" y="120"/>
                  </a:lnTo>
                  <a:lnTo>
                    <a:pt x="148" y="144"/>
                  </a:lnTo>
                  <a:lnTo>
                    <a:pt x="148" y="168"/>
                  </a:lnTo>
                  <a:lnTo>
                    <a:pt x="156" y="156"/>
                  </a:lnTo>
                  <a:lnTo>
                    <a:pt x="164" y="116"/>
                  </a:lnTo>
                  <a:lnTo>
                    <a:pt x="156" y="172"/>
                  </a:lnTo>
                  <a:lnTo>
                    <a:pt x="188" y="136"/>
                  </a:lnTo>
                  <a:lnTo>
                    <a:pt x="196" y="112"/>
                  </a:lnTo>
                  <a:lnTo>
                    <a:pt x="192" y="124"/>
                  </a:lnTo>
                  <a:lnTo>
                    <a:pt x="200" y="100"/>
                  </a:lnTo>
                  <a:lnTo>
                    <a:pt x="208" y="60"/>
                  </a:lnTo>
                  <a:lnTo>
                    <a:pt x="172" y="100"/>
                  </a:lnTo>
                  <a:lnTo>
                    <a:pt x="172" y="64"/>
                  </a:lnTo>
                  <a:lnTo>
                    <a:pt x="180" y="48"/>
                  </a:lnTo>
                  <a:lnTo>
                    <a:pt x="168" y="80"/>
                  </a:lnTo>
                  <a:lnTo>
                    <a:pt x="144" y="112"/>
                  </a:lnTo>
                  <a:lnTo>
                    <a:pt x="120" y="120"/>
                  </a:lnTo>
                  <a:lnTo>
                    <a:pt x="132" y="80"/>
                  </a:lnTo>
                  <a:lnTo>
                    <a:pt x="136" y="40"/>
                  </a:lnTo>
                  <a:lnTo>
                    <a:pt x="124" y="76"/>
                  </a:lnTo>
                  <a:lnTo>
                    <a:pt x="128" y="36"/>
                  </a:lnTo>
                  <a:lnTo>
                    <a:pt x="124" y="52"/>
                  </a:lnTo>
                  <a:lnTo>
                    <a:pt x="116" y="76"/>
                  </a:lnTo>
                  <a:lnTo>
                    <a:pt x="92" y="80"/>
                  </a:lnTo>
                  <a:lnTo>
                    <a:pt x="96" y="56"/>
                  </a:lnTo>
                  <a:lnTo>
                    <a:pt x="100" y="32"/>
                  </a:lnTo>
                  <a:lnTo>
                    <a:pt x="88" y="40"/>
                  </a:lnTo>
                  <a:lnTo>
                    <a:pt x="64" y="48"/>
                  </a:lnTo>
                  <a:lnTo>
                    <a:pt x="68" y="24"/>
                  </a:lnTo>
                  <a:lnTo>
                    <a:pt x="72" y="0"/>
                  </a:lnTo>
                  <a:lnTo>
                    <a:pt x="48" y="32"/>
                  </a:lnTo>
                  <a:lnTo>
                    <a:pt x="44" y="8"/>
                  </a:lnTo>
                  <a:lnTo>
                    <a:pt x="32" y="20"/>
                  </a:lnTo>
                  <a:lnTo>
                    <a:pt x="28" y="32"/>
                  </a:lnTo>
                  <a:lnTo>
                    <a:pt x="32" y="44"/>
                  </a:lnTo>
                  <a:lnTo>
                    <a:pt x="28" y="68"/>
                  </a:lnTo>
                  <a:lnTo>
                    <a:pt x="40" y="68"/>
                  </a:lnTo>
                  <a:lnTo>
                    <a:pt x="32" y="84"/>
                  </a:lnTo>
                  <a:lnTo>
                    <a:pt x="64" y="80"/>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544772" name="Oval 4"/>
            <p:cNvSpPr>
              <a:spLocks noChangeArrowheads="1"/>
            </p:cNvSpPr>
            <p:nvPr/>
          </p:nvSpPr>
          <p:spPr bwMode="auto">
            <a:xfrm>
              <a:off x="2642" y="2696"/>
              <a:ext cx="1127" cy="1061"/>
            </a:xfrm>
            <a:prstGeom prst="ellipse">
              <a:avLst/>
            </a:prstGeom>
            <a:solidFill>
              <a:schemeClr val="tx1"/>
            </a:solidFill>
            <a:ln w="12700">
              <a:solidFill>
                <a:schemeClr val="tx1"/>
              </a:solidFill>
              <a:prstDash val="lgDash"/>
              <a:round/>
              <a:headEnd/>
              <a:tailEnd/>
            </a:ln>
            <a:effectLst/>
          </p:spPr>
          <p:txBody>
            <a:bodyPr wrap="none" anchor="ctr"/>
            <a:lstStyle/>
            <a:p>
              <a:endParaRPr lang="en-US"/>
            </a:p>
          </p:txBody>
        </p:sp>
        <p:sp>
          <p:nvSpPr>
            <p:cNvPr id="544773" name="Line 5"/>
            <p:cNvSpPr>
              <a:spLocks noChangeShapeType="1"/>
            </p:cNvSpPr>
            <p:nvPr/>
          </p:nvSpPr>
          <p:spPr bwMode="auto">
            <a:xfrm flipV="1">
              <a:off x="3209" y="3100"/>
              <a:ext cx="560" cy="130"/>
            </a:xfrm>
            <a:prstGeom prst="line">
              <a:avLst/>
            </a:prstGeom>
            <a:noFill/>
            <a:ln w="12700">
              <a:solidFill>
                <a:schemeClr val="bg2"/>
              </a:solidFill>
              <a:round/>
              <a:headEnd/>
              <a:tailEnd type="triangle" w="med" len="med"/>
            </a:ln>
            <a:effectLst/>
          </p:spPr>
          <p:txBody>
            <a:bodyPr wrap="none" anchor="ctr"/>
            <a:lstStyle/>
            <a:p>
              <a:endParaRPr lang="en-US"/>
            </a:p>
          </p:txBody>
        </p:sp>
        <p:sp>
          <p:nvSpPr>
            <p:cNvPr id="544774" name="Rectangle 6"/>
            <p:cNvSpPr>
              <a:spLocks noChangeArrowheads="1"/>
            </p:cNvSpPr>
            <p:nvPr/>
          </p:nvSpPr>
          <p:spPr bwMode="auto">
            <a:xfrm>
              <a:off x="3459" y="3174"/>
              <a:ext cx="276" cy="298"/>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sz="2800" b="1" i="1">
                  <a:solidFill>
                    <a:srgbClr val="990000"/>
                  </a:solidFill>
                  <a:latin typeface="Arial" charset="0"/>
                </a:rPr>
                <a:t>R</a:t>
              </a:r>
              <a:endParaRPr lang="en-US" sz="2800" b="1" i="1">
                <a:solidFill>
                  <a:schemeClr val="accent2"/>
                </a:solidFill>
                <a:latin typeface="Arial" charset="0"/>
              </a:endParaRPr>
            </a:p>
          </p:txBody>
        </p:sp>
        <p:sp>
          <p:nvSpPr>
            <p:cNvPr id="544775" name="Freeform 7"/>
            <p:cNvSpPr>
              <a:spLocks/>
            </p:cNvSpPr>
            <p:nvPr/>
          </p:nvSpPr>
          <p:spPr bwMode="auto">
            <a:xfrm>
              <a:off x="3206" y="2490"/>
              <a:ext cx="2365" cy="478"/>
            </a:xfrm>
            <a:custGeom>
              <a:avLst/>
              <a:gdLst/>
              <a:ahLst/>
              <a:cxnLst>
                <a:cxn ang="0">
                  <a:pos x="27" y="243"/>
                </a:cxn>
                <a:cxn ang="0">
                  <a:pos x="90" y="261"/>
                </a:cxn>
                <a:cxn ang="0">
                  <a:pos x="144" y="270"/>
                </a:cxn>
                <a:cxn ang="0">
                  <a:pos x="198" y="288"/>
                </a:cxn>
                <a:cxn ang="0">
                  <a:pos x="252" y="297"/>
                </a:cxn>
                <a:cxn ang="0">
                  <a:pos x="306" y="324"/>
                </a:cxn>
                <a:cxn ang="0">
                  <a:pos x="369" y="360"/>
                </a:cxn>
                <a:cxn ang="0">
                  <a:pos x="405" y="405"/>
                </a:cxn>
                <a:cxn ang="0">
                  <a:pos x="450" y="450"/>
                </a:cxn>
                <a:cxn ang="0">
                  <a:pos x="504" y="486"/>
                </a:cxn>
                <a:cxn ang="0">
                  <a:pos x="594" y="513"/>
                </a:cxn>
                <a:cxn ang="0">
                  <a:pos x="648" y="531"/>
                </a:cxn>
                <a:cxn ang="0">
                  <a:pos x="711" y="540"/>
                </a:cxn>
                <a:cxn ang="0">
                  <a:pos x="828" y="549"/>
                </a:cxn>
                <a:cxn ang="0">
                  <a:pos x="936" y="558"/>
                </a:cxn>
                <a:cxn ang="0">
                  <a:pos x="1080" y="558"/>
                </a:cxn>
                <a:cxn ang="0">
                  <a:pos x="1143" y="549"/>
                </a:cxn>
                <a:cxn ang="0">
                  <a:pos x="1251" y="549"/>
                </a:cxn>
                <a:cxn ang="0">
                  <a:pos x="1413" y="540"/>
                </a:cxn>
                <a:cxn ang="0">
                  <a:pos x="1503" y="531"/>
                </a:cxn>
                <a:cxn ang="0">
                  <a:pos x="1566" y="522"/>
                </a:cxn>
                <a:cxn ang="0">
                  <a:pos x="1638" y="513"/>
                </a:cxn>
                <a:cxn ang="0">
                  <a:pos x="1728" y="495"/>
                </a:cxn>
                <a:cxn ang="0">
                  <a:pos x="1791" y="459"/>
                </a:cxn>
                <a:cxn ang="0">
                  <a:pos x="1899" y="432"/>
                </a:cxn>
                <a:cxn ang="0">
                  <a:pos x="1998" y="405"/>
                </a:cxn>
                <a:cxn ang="0">
                  <a:pos x="2043" y="324"/>
                </a:cxn>
                <a:cxn ang="0">
                  <a:pos x="2097" y="288"/>
                </a:cxn>
                <a:cxn ang="0">
                  <a:pos x="2142" y="243"/>
                </a:cxn>
                <a:cxn ang="0">
                  <a:pos x="2196" y="198"/>
                </a:cxn>
                <a:cxn ang="0">
                  <a:pos x="2295" y="153"/>
                </a:cxn>
                <a:cxn ang="0">
                  <a:pos x="2412" y="108"/>
                </a:cxn>
                <a:cxn ang="0">
                  <a:pos x="2484" y="63"/>
                </a:cxn>
                <a:cxn ang="0">
                  <a:pos x="2574" y="18"/>
                </a:cxn>
              </a:cxnLst>
              <a:rect l="0" t="0" r="r" b="b"/>
              <a:pathLst>
                <a:path w="2602" h="559">
                  <a:moveTo>
                    <a:pt x="0" y="237"/>
                  </a:moveTo>
                  <a:lnTo>
                    <a:pt x="27" y="243"/>
                  </a:lnTo>
                  <a:lnTo>
                    <a:pt x="63" y="252"/>
                  </a:lnTo>
                  <a:lnTo>
                    <a:pt x="90" y="261"/>
                  </a:lnTo>
                  <a:lnTo>
                    <a:pt x="117" y="270"/>
                  </a:lnTo>
                  <a:lnTo>
                    <a:pt x="144" y="270"/>
                  </a:lnTo>
                  <a:lnTo>
                    <a:pt x="171" y="279"/>
                  </a:lnTo>
                  <a:lnTo>
                    <a:pt x="198" y="288"/>
                  </a:lnTo>
                  <a:lnTo>
                    <a:pt x="225" y="288"/>
                  </a:lnTo>
                  <a:lnTo>
                    <a:pt x="252" y="297"/>
                  </a:lnTo>
                  <a:lnTo>
                    <a:pt x="279" y="315"/>
                  </a:lnTo>
                  <a:lnTo>
                    <a:pt x="306" y="324"/>
                  </a:lnTo>
                  <a:lnTo>
                    <a:pt x="333" y="351"/>
                  </a:lnTo>
                  <a:lnTo>
                    <a:pt x="369" y="360"/>
                  </a:lnTo>
                  <a:lnTo>
                    <a:pt x="378" y="387"/>
                  </a:lnTo>
                  <a:lnTo>
                    <a:pt x="405" y="405"/>
                  </a:lnTo>
                  <a:lnTo>
                    <a:pt x="423" y="432"/>
                  </a:lnTo>
                  <a:lnTo>
                    <a:pt x="450" y="450"/>
                  </a:lnTo>
                  <a:lnTo>
                    <a:pt x="477" y="468"/>
                  </a:lnTo>
                  <a:lnTo>
                    <a:pt x="504" y="486"/>
                  </a:lnTo>
                  <a:lnTo>
                    <a:pt x="531" y="504"/>
                  </a:lnTo>
                  <a:lnTo>
                    <a:pt x="594" y="513"/>
                  </a:lnTo>
                  <a:lnTo>
                    <a:pt x="621" y="522"/>
                  </a:lnTo>
                  <a:lnTo>
                    <a:pt x="648" y="531"/>
                  </a:lnTo>
                  <a:lnTo>
                    <a:pt x="684" y="540"/>
                  </a:lnTo>
                  <a:lnTo>
                    <a:pt x="711" y="540"/>
                  </a:lnTo>
                  <a:lnTo>
                    <a:pt x="792" y="540"/>
                  </a:lnTo>
                  <a:lnTo>
                    <a:pt x="828" y="549"/>
                  </a:lnTo>
                  <a:lnTo>
                    <a:pt x="864" y="549"/>
                  </a:lnTo>
                  <a:lnTo>
                    <a:pt x="936" y="558"/>
                  </a:lnTo>
                  <a:lnTo>
                    <a:pt x="972" y="558"/>
                  </a:lnTo>
                  <a:lnTo>
                    <a:pt x="1080" y="558"/>
                  </a:lnTo>
                  <a:lnTo>
                    <a:pt x="1107" y="558"/>
                  </a:lnTo>
                  <a:lnTo>
                    <a:pt x="1143" y="549"/>
                  </a:lnTo>
                  <a:lnTo>
                    <a:pt x="1197" y="549"/>
                  </a:lnTo>
                  <a:lnTo>
                    <a:pt x="1251" y="549"/>
                  </a:lnTo>
                  <a:lnTo>
                    <a:pt x="1323" y="549"/>
                  </a:lnTo>
                  <a:lnTo>
                    <a:pt x="1413" y="540"/>
                  </a:lnTo>
                  <a:lnTo>
                    <a:pt x="1449" y="531"/>
                  </a:lnTo>
                  <a:lnTo>
                    <a:pt x="1503" y="531"/>
                  </a:lnTo>
                  <a:lnTo>
                    <a:pt x="1530" y="531"/>
                  </a:lnTo>
                  <a:lnTo>
                    <a:pt x="1566" y="522"/>
                  </a:lnTo>
                  <a:lnTo>
                    <a:pt x="1602" y="522"/>
                  </a:lnTo>
                  <a:lnTo>
                    <a:pt x="1638" y="513"/>
                  </a:lnTo>
                  <a:lnTo>
                    <a:pt x="1665" y="504"/>
                  </a:lnTo>
                  <a:lnTo>
                    <a:pt x="1728" y="495"/>
                  </a:lnTo>
                  <a:lnTo>
                    <a:pt x="1755" y="468"/>
                  </a:lnTo>
                  <a:lnTo>
                    <a:pt x="1791" y="459"/>
                  </a:lnTo>
                  <a:lnTo>
                    <a:pt x="1863" y="450"/>
                  </a:lnTo>
                  <a:lnTo>
                    <a:pt x="1899" y="432"/>
                  </a:lnTo>
                  <a:lnTo>
                    <a:pt x="1926" y="414"/>
                  </a:lnTo>
                  <a:lnTo>
                    <a:pt x="1998" y="405"/>
                  </a:lnTo>
                  <a:lnTo>
                    <a:pt x="2025" y="378"/>
                  </a:lnTo>
                  <a:lnTo>
                    <a:pt x="2043" y="324"/>
                  </a:lnTo>
                  <a:lnTo>
                    <a:pt x="2070" y="315"/>
                  </a:lnTo>
                  <a:lnTo>
                    <a:pt x="2097" y="288"/>
                  </a:lnTo>
                  <a:lnTo>
                    <a:pt x="2124" y="270"/>
                  </a:lnTo>
                  <a:lnTo>
                    <a:pt x="2142" y="243"/>
                  </a:lnTo>
                  <a:lnTo>
                    <a:pt x="2169" y="216"/>
                  </a:lnTo>
                  <a:lnTo>
                    <a:pt x="2196" y="198"/>
                  </a:lnTo>
                  <a:lnTo>
                    <a:pt x="2268" y="171"/>
                  </a:lnTo>
                  <a:lnTo>
                    <a:pt x="2295" y="153"/>
                  </a:lnTo>
                  <a:lnTo>
                    <a:pt x="2322" y="135"/>
                  </a:lnTo>
                  <a:lnTo>
                    <a:pt x="2412" y="108"/>
                  </a:lnTo>
                  <a:lnTo>
                    <a:pt x="2448" y="90"/>
                  </a:lnTo>
                  <a:lnTo>
                    <a:pt x="2484" y="63"/>
                  </a:lnTo>
                  <a:lnTo>
                    <a:pt x="2520" y="36"/>
                  </a:lnTo>
                  <a:lnTo>
                    <a:pt x="2574" y="18"/>
                  </a:lnTo>
                  <a:lnTo>
                    <a:pt x="2601" y="0"/>
                  </a:lnTo>
                </a:path>
              </a:pathLst>
            </a:custGeom>
            <a:noFill/>
            <a:ln w="50800" cap="rnd" cmpd="sng">
              <a:solidFill>
                <a:schemeClr val="tx1"/>
              </a:solidFill>
              <a:prstDash val="solid"/>
              <a:round/>
              <a:headEnd type="none" w="med" len="med"/>
              <a:tailEnd type="none" w="med" len="med"/>
            </a:ln>
            <a:effectLst/>
          </p:spPr>
          <p:txBody>
            <a:bodyPr/>
            <a:lstStyle/>
            <a:p>
              <a:endParaRPr lang="en-US"/>
            </a:p>
          </p:txBody>
        </p:sp>
        <p:sp>
          <p:nvSpPr>
            <p:cNvPr id="544776" name="Freeform 8"/>
            <p:cNvSpPr>
              <a:spLocks/>
            </p:cNvSpPr>
            <p:nvPr/>
          </p:nvSpPr>
          <p:spPr bwMode="auto">
            <a:xfrm>
              <a:off x="1193" y="2690"/>
              <a:ext cx="1970" cy="317"/>
            </a:xfrm>
            <a:custGeom>
              <a:avLst/>
              <a:gdLst/>
              <a:ahLst/>
              <a:cxnLst>
                <a:cxn ang="0">
                  <a:pos x="2166" y="3"/>
                </a:cxn>
                <a:cxn ang="0">
                  <a:pos x="2133" y="0"/>
                </a:cxn>
                <a:cxn ang="0">
                  <a:pos x="2106" y="9"/>
                </a:cxn>
                <a:cxn ang="0">
                  <a:pos x="2079" y="18"/>
                </a:cxn>
                <a:cxn ang="0">
                  <a:pos x="2052" y="27"/>
                </a:cxn>
                <a:cxn ang="0">
                  <a:pos x="2025" y="36"/>
                </a:cxn>
                <a:cxn ang="0">
                  <a:pos x="1998" y="36"/>
                </a:cxn>
                <a:cxn ang="0">
                  <a:pos x="1971" y="54"/>
                </a:cxn>
                <a:cxn ang="0">
                  <a:pos x="1944" y="63"/>
                </a:cxn>
                <a:cxn ang="0">
                  <a:pos x="1917" y="72"/>
                </a:cxn>
                <a:cxn ang="0">
                  <a:pos x="1890" y="81"/>
                </a:cxn>
                <a:cxn ang="0">
                  <a:pos x="1863" y="99"/>
                </a:cxn>
                <a:cxn ang="0">
                  <a:pos x="1836" y="117"/>
                </a:cxn>
                <a:cxn ang="0">
                  <a:pos x="1818" y="144"/>
                </a:cxn>
                <a:cxn ang="0">
                  <a:pos x="1800" y="171"/>
                </a:cxn>
                <a:cxn ang="0">
                  <a:pos x="1773" y="180"/>
                </a:cxn>
                <a:cxn ang="0">
                  <a:pos x="1746" y="189"/>
                </a:cxn>
                <a:cxn ang="0">
                  <a:pos x="1719" y="198"/>
                </a:cxn>
                <a:cxn ang="0">
                  <a:pos x="1692" y="207"/>
                </a:cxn>
                <a:cxn ang="0">
                  <a:pos x="1665" y="216"/>
                </a:cxn>
                <a:cxn ang="0">
                  <a:pos x="1638" y="225"/>
                </a:cxn>
                <a:cxn ang="0">
                  <a:pos x="1611" y="243"/>
                </a:cxn>
                <a:cxn ang="0">
                  <a:pos x="1584" y="261"/>
                </a:cxn>
                <a:cxn ang="0">
                  <a:pos x="1557" y="270"/>
                </a:cxn>
                <a:cxn ang="0">
                  <a:pos x="1521" y="288"/>
                </a:cxn>
                <a:cxn ang="0">
                  <a:pos x="1494" y="297"/>
                </a:cxn>
                <a:cxn ang="0">
                  <a:pos x="1467" y="315"/>
                </a:cxn>
                <a:cxn ang="0">
                  <a:pos x="1440" y="324"/>
                </a:cxn>
                <a:cxn ang="0">
                  <a:pos x="1413" y="333"/>
                </a:cxn>
                <a:cxn ang="0">
                  <a:pos x="1359" y="351"/>
                </a:cxn>
                <a:cxn ang="0">
                  <a:pos x="1287" y="360"/>
                </a:cxn>
                <a:cxn ang="0">
                  <a:pos x="1260" y="360"/>
                </a:cxn>
                <a:cxn ang="0">
                  <a:pos x="1206" y="360"/>
                </a:cxn>
                <a:cxn ang="0">
                  <a:pos x="1134" y="369"/>
                </a:cxn>
                <a:cxn ang="0">
                  <a:pos x="1098" y="360"/>
                </a:cxn>
                <a:cxn ang="0">
                  <a:pos x="1026" y="360"/>
                </a:cxn>
                <a:cxn ang="0">
                  <a:pos x="999" y="360"/>
                </a:cxn>
                <a:cxn ang="0">
                  <a:pos x="972" y="351"/>
                </a:cxn>
                <a:cxn ang="0">
                  <a:pos x="936" y="342"/>
                </a:cxn>
                <a:cxn ang="0">
                  <a:pos x="909" y="333"/>
                </a:cxn>
                <a:cxn ang="0">
                  <a:pos x="873" y="324"/>
                </a:cxn>
                <a:cxn ang="0">
                  <a:pos x="819" y="315"/>
                </a:cxn>
                <a:cxn ang="0">
                  <a:pos x="747" y="306"/>
                </a:cxn>
                <a:cxn ang="0">
                  <a:pos x="621" y="288"/>
                </a:cxn>
                <a:cxn ang="0">
                  <a:pos x="594" y="270"/>
                </a:cxn>
                <a:cxn ang="0">
                  <a:pos x="558" y="252"/>
                </a:cxn>
                <a:cxn ang="0">
                  <a:pos x="522" y="216"/>
                </a:cxn>
                <a:cxn ang="0">
                  <a:pos x="450" y="189"/>
                </a:cxn>
                <a:cxn ang="0">
                  <a:pos x="423" y="171"/>
                </a:cxn>
                <a:cxn ang="0">
                  <a:pos x="396" y="162"/>
                </a:cxn>
                <a:cxn ang="0">
                  <a:pos x="306" y="144"/>
                </a:cxn>
                <a:cxn ang="0">
                  <a:pos x="279" y="135"/>
                </a:cxn>
                <a:cxn ang="0">
                  <a:pos x="207" y="126"/>
                </a:cxn>
                <a:cxn ang="0">
                  <a:pos x="171" y="117"/>
                </a:cxn>
                <a:cxn ang="0">
                  <a:pos x="135" y="117"/>
                </a:cxn>
                <a:cxn ang="0">
                  <a:pos x="108" y="117"/>
                </a:cxn>
                <a:cxn ang="0">
                  <a:pos x="81" y="117"/>
                </a:cxn>
                <a:cxn ang="0">
                  <a:pos x="54" y="117"/>
                </a:cxn>
                <a:cxn ang="0">
                  <a:pos x="27" y="126"/>
                </a:cxn>
                <a:cxn ang="0">
                  <a:pos x="0" y="135"/>
                </a:cxn>
              </a:cxnLst>
              <a:rect l="0" t="0" r="r" b="b"/>
              <a:pathLst>
                <a:path w="2167" h="370">
                  <a:moveTo>
                    <a:pt x="2166" y="3"/>
                  </a:moveTo>
                  <a:lnTo>
                    <a:pt x="2133" y="0"/>
                  </a:lnTo>
                  <a:lnTo>
                    <a:pt x="2106" y="9"/>
                  </a:lnTo>
                  <a:lnTo>
                    <a:pt x="2079" y="18"/>
                  </a:lnTo>
                  <a:lnTo>
                    <a:pt x="2052" y="27"/>
                  </a:lnTo>
                  <a:lnTo>
                    <a:pt x="2025" y="36"/>
                  </a:lnTo>
                  <a:lnTo>
                    <a:pt x="1998" y="36"/>
                  </a:lnTo>
                  <a:lnTo>
                    <a:pt x="1971" y="54"/>
                  </a:lnTo>
                  <a:lnTo>
                    <a:pt x="1944" y="63"/>
                  </a:lnTo>
                  <a:lnTo>
                    <a:pt x="1917" y="72"/>
                  </a:lnTo>
                  <a:lnTo>
                    <a:pt x="1890" y="81"/>
                  </a:lnTo>
                  <a:lnTo>
                    <a:pt x="1863" y="99"/>
                  </a:lnTo>
                  <a:lnTo>
                    <a:pt x="1836" y="117"/>
                  </a:lnTo>
                  <a:lnTo>
                    <a:pt x="1818" y="144"/>
                  </a:lnTo>
                  <a:lnTo>
                    <a:pt x="1800" y="171"/>
                  </a:lnTo>
                  <a:lnTo>
                    <a:pt x="1773" y="180"/>
                  </a:lnTo>
                  <a:lnTo>
                    <a:pt x="1746" y="189"/>
                  </a:lnTo>
                  <a:lnTo>
                    <a:pt x="1719" y="198"/>
                  </a:lnTo>
                  <a:lnTo>
                    <a:pt x="1692" y="207"/>
                  </a:lnTo>
                  <a:lnTo>
                    <a:pt x="1665" y="216"/>
                  </a:lnTo>
                  <a:lnTo>
                    <a:pt x="1638" y="225"/>
                  </a:lnTo>
                  <a:lnTo>
                    <a:pt x="1611" y="243"/>
                  </a:lnTo>
                  <a:lnTo>
                    <a:pt x="1584" y="261"/>
                  </a:lnTo>
                  <a:lnTo>
                    <a:pt x="1557" y="270"/>
                  </a:lnTo>
                  <a:lnTo>
                    <a:pt x="1521" y="288"/>
                  </a:lnTo>
                  <a:lnTo>
                    <a:pt x="1494" y="297"/>
                  </a:lnTo>
                  <a:lnTo>
                    <a:pt x="1467" y="315"/>
                  </a:lnTo>
                  <a:lnTo>
                    <a:pt x="1440" y="324"/>
                  </a:lnTo>
                  <a:lnTo>
                    <a:pt x="1413" y="333"/>
                  </a:lnTo>
                  <a:lnTo>
                    <a:pt x="1359" y="351"/>
                  </a:lnTo>
                  <a:lnTo>
                    <a:pt x="1287" y="360"/>
                  </a:lnTo>
                  <a:lnTo>
                    <a:pt x="1260" y="360"/>
                  </a:lnTo>
                  <a:lnTo>
                    <a:pt x="1206" y="360"/>
                  </a:lnTo>
                  <a:lnTo>
                    <a:pt x="1134" y="369"/>
                  </a:lnTo>
                  <a:lnTo>
                    <a:pt x="1098" y="360"/>
                  </a:lnTo>
                  <a:lnTo>
                    <a:pt x="1026" y="360"/>
                  </a:lnTo>
                  <a:lnTo>
                    <a:pt x="999" y="360"/>
                  </a:lnTo>
                  <a:lnTo>
                    <a:pt x="972" y="351"/>
                  </a:lnTo>
                  <a:lnTo>
                    <a:pt x="936" y="342"/>
                  </a:lnTo>
                  <a:lnTo>
                    <a:pt x="909" y="333"/>
                  </a:lnTo>
                  <a:lnTo>
                    <a:pt x="873" y="324"/>
                  </a:lnTo>
                  <a:lnTo>
                    <a:pt x="819" y="315"/>
                  </a:lnTo>
                  <a:lnTo>
                    <a:pt x="747" y="306"/>
                  </a:lnTo>
                  <a:lnTo>
                    <a:pt x="621" y="288"/>
                  </a:lnTo>
                  <a:lnTo>
                    <a:pt x="594" y="270"/>
                  </a:lnTo>
                  <a:lnTo>
                    <a:pt x="558" y="252"/>
                  </a:lnTo>
                  <a:lnTo>
                    <a:pt x="522" y="216"/>
                  </a:lnTo>
                  <a:lnTo>
                    <a:pt x="450" y="189"/>
                  </a:lnTo>
                  <a:lnTo>
                    <a:pt x="423" y="171"/>
                  </a:lnTo>
                  <a:lnTo>
                    <a:pt x="396" y="162"/>
                  </a:lnTo>
                  <a:lnTo>
                    <a:pt x="306" y="144"/>
                  </a:lnTo>
                  <a:lnTo>
                    <a:pt x="279" y="135"/>
                  </a:lnTo>
                  <a:lnTo>
                    <a:pt x="207" y="126"/>
                  </a:lnTo>
                  <a:lnTo>
                    <a:pt x="171" y="117"/>
                  </a:lnTo>
                  <a:lnTo>
                    <a:pt x="135" y="117"/>
                  </a:lnTo>
                  <a:lnTo>
                    <a:pt x="108" y="117"/>
                  </a:lnTo>
                  <a:lnTo>
                    <a:pt x="81" y="117"/>
                  </a:lnTo>
                  <a:lnTo>
                    <a:pt x="54" y="117"/>
                  </a:lnTo>
                  <a:lnTo>
                    <a:pt x="27" y="126"/>
                  </a:lnTo>
                  <a:lnTo>
                    <a:pt x="0" y="135"/>
                  </a:lnTo>
                </a:path>
              </a:pathLst>
            </a:custGeom>
            <a:noFill/>
            <a:ln w="50800" cap="rnd" cmpd="sng">
              <a:solidFill>
                <a:schemeClr val="tx1"/>
              </a:solidFill>
              <a:prstDash val="solid"/>
              <a:round/>
              <a:headEnd type="none" w="med" len="med"/>
              <a:tailEnd type="none" w="med" len="med"/>
            </a:ln>
            <a:effectLst/>
          </p:spPr>
          <p:txBody>
            <a:bodyPr/>
            <a:lstStyle/>
            <a:p>
              <a:endParaRPr lang="en-US"/>
            </a:p>
          </p:txBody>
        </p:sp>
        <p:sp>
          <p:nvSpPr>
            <p:cNvPr id="544777" name="Oval 9"/>
            <p:cNvSpPr>
              <a:spLocks noChangeArrowheads="1"/>
            </p:cNvSpPr>
            <p:nvPr/>
          </p:nvSpPr>
          <p:spPr bwMode="auto">
            <a:xfrm>
              <a:off x="3166" y="2368"/>
              <a:ext cx="80" cy="322"/>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4778" name="Oval 10"/>
            <p:cNvSpPr>
              <a:spLocks noChangeArrowheads="1"/>
            </p:cNvSpPr>
            <p:nvPr/>
          </p:nvSpPr>
          <p:spPr bwMode="auto">
            <a:xfrm>
              <a:off x="3122" y="2204"/>
              <a:ext cx="167" cy="157"/>
            </a:xfrm>
            <a:prstGeom prst="ellipse">
              <a:avLst/>
            </a:prstGeom>
            <a:solidFill>
              <a:schemeClr val="accent1"/>
            </a:solidFill>
            <a:ln w="12700">
              <a:solidFill>
                <a:schemeClr val="accent2"/>
              </a:solidFill>
              <a:round/>
              <a:headEnd/>
              <a:tailEnd/>
            </a:ln>
            <a:effectLst/>
          </p:spPr>
          <p:txBody>
            <a:bodyPr wrap="none" anchor="ctr"/>
            <a:lstStyle/>
            <a:p>
              <a:endParaRPr lang="en-US"/>
            </a:p>
          </p:txBody>
        </p:sp>
        <p:sp>
          <p:nvSpPr>
            <p:cNvPr id="544779" name="Line 11"/>
            <p:cNvSpPr>
              <a:spLocks noChangeShapeType="1"/>
            </p:cNvSpPr>
            <p:nvPr/>
          </p:nvSpPr>
          <p:spPr bwMode="auto">
            <a:xfrm>
              <a:off x="2991" y="2693"/>
              <a:ext cx="429" cy="0"/>
            </a:xfrm>
            <a:prstGeom prst="line">
              <a:avLst/>
            </a:prstGeom>
            <a:noFill/>
            <a:ln w="28575">
              <a:solidFill>
                <a:srgbClr val="CC6600"/>
              </a:solidFill>
              <a:round/>
              <a:headEnd/>
              <a:tailEnd/>
            </a:ln>
            <a:effectLst/>
          </p:spPr>
          <p:txBody>
            <a:bodyPr wrap="none" anchor="ctr"/>
            <a:lstStyle/>
            <a:p>
              <a:endParaRPr lang="en-US"/>
            </a:p>
          </p:txBody>
        </p:sp>
        <p:sp>
          <p:nvSpPr>
            <p:cNvPr id="544780" name="Arc 12"/>
            <p:cNvSpPr>
              <a:spLocks/>
            </p:cNvSpPr>
            <p:nvPr/>
          </p:nvSpPr>
          <p:spPr bwMode="auto">
            <a:xfrm>
              <a:off x="2861" y="2652"/>
              <a:ext cx="127"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cap="rnd">
              <a:solidFill>
                <a:srgbClr val="CC6600"/>
              </a:solidFill>
              <a:round/>
              <a:headEnd/>
              <a:tailEnd/>
            </a:ln>
            <a:effectLst/>
          </p:spPr>
          <p:txBody>
            <a:bodyPr wrap="none" anchor="ctr"/>
            <a:lstStyle/>
            <a:p>
              <a:endParaRPr lang="en-US"/>
            </a:p>
          </p:txBody>
        </p:sp>
        <p:sp>
          <p:nvSpPr>
            <p:cNvPr id="544781" name="Oval 13"/>
            <p:cNvSpPr>
              <a:spLocks noChangeArrowheads="1"/>
            </p:cNvSpPr>
            <p:nvPr/>
          </p:nvSpPr>
          <p:spPr bwMode="auto">
            <a:xfrm>
              <a:off x="3147" y="2234"/>
              <a:ext cx="37" cy="35"/>
            </a:xfrm>
            <a:prstGeom prst="ellipse">
              <a:avLst/>
            </a:prstGeom>
            <a:noFill/>
            <a:ln w="12700">
              <a:solidFill>
                <a:schemeClr val="bg2"/>
              </a:solidFill>
              <a:round/>
              <a:headEnd/>
              <a:tailEnd/>
            </a:ln>
            <a:effectLst/>
          </p:spPr>
          <p:txBody>
            <a:bodyPr wrap="none" anchor="ctr"/>
            <a:lstStyle/>
            <a:p>
              <a:endParaRPr lang="en-US"/>
            </a:p>
          </p:txBody>
        </p:sp>
        <p:sp>
          <p:nvSpPr>
            <p:cNvPr id="544782" name="Arc 14"/>
            <p:cNvSpPr>
              <a:spLocks/>
            </p:cNvSpPr>
            <p:nvPr/>
          </p:nvSpPr>
          <p:spPr bwMode="auto">
            <a:xfrm>
              <a:off x="3126" y="2279"/>
              <a:ext cx="83" cy="3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bg2"/>
              </a:solidFill>
              <a:round/>
              <a:headEnd/>
              <a:tailEnd/>
            </a:ln>
            <a:effectLst/>
          </p:spPr>
          <p:txBody>
            <a:bodyPr wrap="none" anchor="ctr"/>
            <a:lstStyle/>
            <a:p>
              <a:endParaRPr lang="en-US"/>
            </a:p>
          </p:txBody>
        </p:sp>
        <p:sp>
          <p:nvSpPr>
            <p:cNvPr id="544783" name="Oval 15"/>
            <p:cNvSpPr>
              <a:spLocks noChangeArrowheads="1"/>
            </p:cNvSpPr>
            <p:nvPr/>
          </p:nvSpPr>
          <p:spPr bwMode="auto">
            <a:xfrm>
              <a:off x="2991" y="2399"/>
              <a:ext cx="182" cy="24"/>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4784" name="Oval 16"/>
            <p:cNvSpPr>
              <a:spLocks noChangeArrowheads="1"/>
            </p:cNvSpPr>
            <p:nvPr/>
          </p:nvSpPr>
          <p:spPr bwMode="auto">
            <a:xfrm>
              <a:off x="3020" y="2457"/>
              <a:ext cx="138" cy="14"/>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4785" name="Line 17"/>
            <p:cNvSpPr>
              <a:spLocks noChangeShapeType="1"/>
            </p:cNvSpPr>
            <p:nvPr/>
          </p:nvSpPr>
          <p:spPr bwMode="auto">
            <a:xfrm flipH="1">
              <a:off x="2591" y="2488"/>
              <a:ext cx="356" cy="0"/>
            </a:xfrm>
            <a:prstGeom prst="line">
              <a:avLst/>
            </a:prstGeom>
            <a:noFill/>
            <a:ln w="12700">
              <a:solidFill>
                <a:schemeClr val="tx2"/>
              </a:solidFill>
              <a:round/>
              <a:headEnd/>
              <a:tailEnd type="triangle" w="med" len="med"/>
            </a:ln>
            <a:effectLst/>
          </p:spPr>
          <p:txBody>
            <a:bodyPr wrap="none" anchor="ctr"/>
            <a:lstStyle/>
            <a:p>
              <a:endParaRPr lang="en-US"/>
            </a:p>
          </p:txBody>
        </p:sp>
        <p:sp>
          <p:nvSpPr>
            <p:cNvPr id="544786" name="Rectangle 18"/>
            <p:cNvSpPr>
              <a:spLocks noChangeArrowheads="1"/>
            </p:cNvSpPr>
            <p:nvPr/>
          </p:nvSpPr>
          <p:spPr bwMode="auto">
            <a:xfrm>
              <a:off x="2631" y="2196"/>
              <a:ext cx="239" cy="298"/>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sz="2800" b="1" i="1">
                  <a:solidFill>
                    <a:schemeClr val="tx2"/>
                  </a:solidFill>
                  <a:effectLst>
                    <a:outerShdw blurRad="38100" dist="38100" dir="2700000" algn="tl">
                      <a:srgbClr val="000000"/>
                    </a:outerShdw>
                  </a:effectLst>
                  <a:latin typeface="Arial" charset="0"/>
                </a:rPr>
                <a:t>v</a:t>
              </a:r>
            </a:p>
          </p:txBody>
        </p:sp>
      </p:grpSp>
      <p:sp>
        <p:nvSpPr>
          <p:cNvPr id="544787" name="AutoShape 19"/>
          <p:cNvSpPr>
            <a:spLocks noChangeArrowheads="1"/>
          </p:cNvSpPr>
          <p:nvPr/>
        </p:nvSpPr>
        <p:spPr bwMode="auto">
          <a:xfrm>
            <a:off x="0" y="0"/>
            <a:ext cx="9144000" cy="33782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44788" name="Rectangle 20"/>
          <p:cNvSpPr>
            <a:spLocks noChangeArrowheads="1"/>
          </p:cNvSpPr>
          <p:nvPr/>
        </p:nvSpPr>
        <p:spPr bwMode="auto">
          <a:xfrm>
            <a:off x="5611813" y="774700"/>
            <a:ext cx="3306762" cy="24955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T</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endParaRPr lang="en-US" b="1" i="1">
              <a:solidFill>
                <a:schemeClr val="tx2"/>
              </a:solidFill>
              <a:effectLst>
                <a:outerShdw blurRad="38100" dist="38100" dir="2700000" algn="tl">
                  <a:srgbClr val="000000"/>
                </a:outerShdw>
              </a:effectLst>
              <a:latin typeface="Arial" charset="0"/>
            </a:endParaRPr>
          </a:p>
        </p:txBody>
      </p:sp>
      <p:sp>
        <p:nvSpPr>
          <p:cNvPr id="544789" name="Rectangle 21"/>
          <p:cNvSpPr>
            <a:spLocks noGrp="1" noChangeArrowheads="1"/>
          </p:cNvSpPr>
          <p:nvPr>
            <p:ph type="body" idx="1"/>
          </p:nvPr>
        </p:nvSpPr>
        <p:spPr>
          <a:xfrm>
            <a:off x="0" y="858838"/>
            <a:ext cx="5162550" cy="2509837"/>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effectLst>
                  <a:outerShdw blurRad="38100" dist="38100" dir="2700000" algn="tl">
                    <a:srgbClr val="000000"/>
                  </a:outerShdw>
                </a:effectLst>
              </a:rPr>
              <a:t>	A skier goes over a small round hill with radius </a:t>
            </a:r>
            <a:r>
              <a:rPr lang="en-US" b="1" i="1" dirty="0">
                <a:effectLst>
                  <a:outerShdw blurRad="38100" dist="38100" dir="2700000" algn="tl">
                    <a:srgbClr val="000000"/>
                  </a:outerShdw>
                </a:effectLst>
              </a:rPr>
              <a:t>R</a:t>
            </a:r>
            <a:r>
              <a:rPr lang="en-US" b="1" dirty="0">
                <a:effectLst>
                  <a:outerShdw blurRad="38100" dist="38100" dir="2700000" algn="tl">
                    <a:srgbClr val="000000"/>
                  </a:outerShdw>
                </a:effectLst>
              </a:rPr>
              <a:t>.  Because she is in circular motion, there has to be a </a:t>
            </a:r>
            <a:r>
              <a:rPr lang="en-US" b="1" i="1" dirty="0">
                <a:solidFill>
                  <a:schemeClr val="accent2"/>
                </a:solidFill>
                <a:effectLst>
                  <a:outerShdw blurRad="38100" dist="38100" dir="2700000" algn="tl">
                    <a:srgbClr val="000000"/>
                  </a:outerShdw>
                </a:effectLst>
              </a:rPr>
              <a:t>centripetal force.</a:t>
            </a:r>
            <a:r>
              <a:rPr lang="en-US" b="1" dirty="0">
                <a:effectLst>
                  <a:outerShdw blurRad="38100" dist="38100" dir="2700000" algn="tl">
                    <a:srgbClr val="000000"/>
                  </a:outerShdw>
                </a:effectLst>
              </a:rPr>
              <a:t>   At the top of the hill, what is </a:t>
            </a:r>
            <a:r>
              <a:rPr lang="en-US" b="1" i="1" dirty="0" err="1">
                <a:solidFill>
                  <a:schemeClr val="accent2"/>
                </a:solidFill>
                <a:effectLst>
                  <a:outerShdw blurRad="38100" dist="38100" dir="2700000" algn="tl">
                    <a:srgbClr val="000000"/>
                  </a:outerShdw>
                </a:effectLst>
              </a:rPr>
              <a:t>F</a:t>
            </a:r>
            <a:r>
              <a:rPr lang="en-US" b="1" i="1" baseline="-25000" dirty="0" err="1">
                <a:solidFill>
                  <a:schemeClr val="accent2"/>
                </a:solidFill>
                <a:effectLst>
                  <a:outerShdw blurRad="38100" dist="38100" dir="2700000" algn="tl">
                    <a:srgbClr val="000000"/>
                  </a:outerShdw>
                </a:effectLst>
              </a:rPr>
              <a:t>c</a:t>
            </a:r>
            <a:r>
              <a:rPr lang="en-US" b="1" dirty="0">
                <a:effectLst>
                  <a:outerShdw blurRad="38100" dist="38100" dir="2700000" algn="tl">
                    <a:srgbClr val="000000"/>
                  </a:outerShdw>
                </a:effectLst>
              </a:rPr>
              <a:t> of the skier equal to?</a:t>
            </a:r>
            <a:endParaRPr lang="en-US" sz="2200" b="1" dirty="0">
              <a:effectLst>
                <a:outerShdw blurRad="38100" dist="38100" dir="2700000" algn="tl">
                  <a:srgbClr val="000000"/>
                </a:outerShdw>
              </a:effectLst>
            </a:endParaRPr>
          </a:p>
        </p:txBody>
      </p:sp>
      <p:sp>
        <p:nvSpPr>
          <p:cNvPr id="544790" name="Rectangle 22"/>
          <p:cNvSpPr>
            <a:spLocks noGrp="1" noChangeArrowheads="1"/>
          </p:cNvSpPr>
          <p:nvPr>
            <p:ph type="title"/>
          </p:nvPr>
        </p:nvSpPr>
        <p:spPr>
          <a:xfrm>
            <a:off x="933450" y="0"/>
            <a:ext cx="7294563" cy="838200"/>
          </a:xfrm>
          <a:noFill/>
          <a:ln/>
        </p:spPr>
        <p:txBody>
          <a:bodyPr/>
          <a:lstStyle/>
          <a:p>
            <a:pPr>
              <a:lnSpc>
                <a:spcPct val="90000"/>
              </a:lnSpc>
            </a:pPr>
            <a:r>
              <a:rPr lang="en-US" sz="2800" i="1"/>
              <a:t>ConcepTest 5.11b</a:t>
            </a:r>
            <a:r>
              <a:rPr lang="en-US" sz="2800" i="1">
                <a:solidFill>
                  <a:srgbClr val="000000"/>
                </a:solidFill>
                <a:effectLst/>
              </a:rPr>
              <a:t>   </a:t>
            </a:r>
            <a:r>
              <a:rPr lang="en-US" sz="2800">
                <a:solidFill>
                  <a:schemeClr val="accent2"/>
                </a:solidFill>
              </a:rPr>
              <a:t>Going in Circles II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3352800"/>
          </a:xfrm>
        </p:spPr>
        <p:txBody>
          <a:bodyPr>
            <a:normAutofit/>
          </a:bodyPr>
          <a:lstStyle/>
          <a:p>
            <a:pPr algn="l"/>
            <a:r>
              <a:rPr lang="en-US" sz="3200" dirty="0" smtClean="0"/>
              <a:t>If  a replica of the Dubai tower were erected </a:t>
            </a:r>
            <a:r>
              <a:rPr lang="en-US" sz="3200" dirty="0" smtClean="0">
                <a:solidFill>
                  <a:srgbClr val="FFFF00"/>
                </a:solidFill>
              </a:rPr>
              <a:t>on the Moon</a:t>
            </a:r>
            <a:r>
              <a:rPr lang="en-US" sz="3200" dirty="0" smtClean="0"/>
              <a:t>, how far away would you be able to see the Moon’s surface from the top?</a:t>
            </a:r>
            <a:br>
              <a:rPr lang="en-US" sz="3200" dirty="0" smtClean="0"/>
            </a:br>
            <a:r>
              <a:rPr lang="en-US" sz="3200" dirty="0" smtClean="0"/>
              <a:t/>
            </a:r>
            <a:br>
              <a:rPr lang="en-US" sz="3200" dirty="0" smtClean="0"/>
            </a:br>
            <a:r>
              <a:rPr lang="en-US" sz="3200" dirty="0" smtClean="0"/>
              <a:t>(The Moon’s diameter = 0.25 Earth diameters, approximately.)</a:t>
            </a:r>
            <a:endParaRPr lang="en-US" sz="3200" dirty="0"/>
          </a:p>
        </p:txBody>
      </p:sp>
      <p:sp>
        <p:nvSpPr>
          <p:cNvPr id="3" name="Subtitle 2"/>
          <p:cNvSpPr>
            <a:spLocks noGrp="1"/>
          </p:cNvSpPr>
          <p:nvPr>
            <p:ph type="subTitle" idx="1"/>
          </p:nvPr>
        </p:nvSpPr>
        <p:spPr>
          <a:xfrm>
            <a:off x="1371600" y="3886200"/>
            <a:ext cx="6400800" cy="2971800"/>
          </a:xfrm>
        </p:spPr>
        <p:txBody>
          <a:bodyPr>
            <a:normAutofit/>
          </a:bodyPr>
          <a:lstStyle/>
          <a:p>
            <a:pPr marL="514350" indent="-514350" algn="l">
              <a:buAutoNum type="alphaUcPeriod"/>
            </a:pPr>
            <a:r>
              <a:rPr lang="en-US" dirty="0" smtClean="0"/>
              <a:t>400 km</a:t>
            </a:r>
          </a:p>
          <a:p>
            <a:pPr marL="514350" indent="-514350" algn="l">
              <a:buAutoNum type="alphaUcPeriod"/>
            </a:pPr>
            <a:r>
              <a:rPr lang="en-US" dirty="0" smtClean="0"/>
              <a:t>200 km</a:t>
            </a:r>
          </a:p>
          <a:p>
            <a:pPr marL="514350" indent="-514350" algn="l">
              <a:buAutoNum type="alphaUcPeriod"/>
            </a:pPr>
            <a:r>
              <a:rPr lang="en-US" dirty="0" smtClean="0"/>
              <a:t>100 km</a:t>
            </a:r>
          </a:p>
          <a:p>
            <a:pPr marL="514350" indent="-514350" algn="l">
              <a:buAutoNum type="alphaUcPeriod"/>
            </a:pPr>
            <a:r>
              <a:rPr lang="en-US" dirty="0" smtClean="0"/>
              <a:t>50 km</a:t>
            </a:r>
          </a:p>
          <a:p>
            <a:pPr marL="514350" indent="-514350" algn="l">
              <a:buAutoNum type="alphaUcPeriod"/>
            </a:pPr>
            <a:r>
              <a:rPr lang="en-US" dirty="0" smtClean="0"/>
              <a:t>25 km</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Freeform 2"/>
          <p:cNvSpPr>
            <a:spLocks/>
          </p:cNvSpPr>
          <p:nvPr/>
        </p:nvSpPr>
        <p:spPr bwMode="auto">
          <a:xfrm>
            <a:off x="6219825" y="3373438"/>
            <a:ext cx="301625" cy="273050"/>
          </a:xfrm>
          <a:custGeom>
            <a:avLst/>
            <a:gdLst/>
            <a:ahLst/>
            <a:cxnLst>
              <a:cxn ang="0">
                <a:pos x="4" y="96"/>
              </a:cxn>
              <a:cxn ang="0">
                <a:pos x="16" y="72"/>
              </a:cxn>
              <a:cxn ang="0">
                <a:pos x="32" y="76"/>
              </a:cxn>
              <a:cxn ang="0">
                <a:pos x="56" y="84"/>
              </a:cxn>
              <a:cxn ang="0">
                <a:pos x="64" y="64"/>
              </a:cxn>
              <a:cxn ang="0">
                <a:pos x="64" y="84"/>
              </a:cxn>
              <a:cxn ang="0">
                <a:pos x="72" y="68"/>
              </a:cxn>
              <a:cxn ang="0">
                <a:pos x="104" y="32"/>
              </a:cxn>
              <a:cxn ang="0">
                <a:pos x="128" y="56"/>
              </a:cxn>
              <a:cxn ang="0">
                <a:pos x="140" y="84"/>
              </a:cxn>
              <a:cxn ang="0">
                <a:pos x="152" y="48"/>
              </a:cxn>
              <a:cxn ang="0">
                <a:pos x="112" y="140"/>
              </a:cxn>
              <a:cxn ang="0">
                <a:pos x="100" y="96"/>
              </a:cxn>
              <a:cxn ang="0">
                <a:pos x="96" y="84"/>
              </a:cxn>
              <a:cxn ang="0">
                <a:pos x="92" y="84"/>
              </a:cxn>
              <a:cxn ang="0">
                <a:pos x="92" y="68"/>
              </a:cxn>
              <a:cxn ang="0">
                <a:pos x="64" y="48"/>
              </a:cxn>
              <a:cxn ang="0">
                <a:pos x="40" y="40"/>
              </a:cxn>
              <a:cxn ang="0">
                <a:pos x="16" y="56"/>
              </a:cxn>
              <a:cxn ang="0">
                <a:pos x="52" y="60"/>
              </a:cxn>
              <a:cxn ang="0">
                <a:pos x="52" y="112"/>
              </a:cxn>
              <a:cxn ang="0">
                <a:pos x="112" y="72"/>
              </a:cxn>
              <a:cxn ang="0">
                <a:pos x="100" y="132"/>
              </a:cxn>
              <a:cxn ang="0">
                <a:pos x="196" y="60"/>
              </a:cxn>
              <a:cxn ang="0">
                <a:pos x="148" y="124"/>
              </a:cxn>
              <a:cxn ang="0">
                <a:pos x="168" y="88"/>
              </a:cxn>
              <a:cxn ang="0">
                <a:pos x="160" y="144"/>
              </a:cxn>
              <a:cxn ang="0">
                <a:pos x="148" y="164"/>
              </a:cxn>
              <a:cxn ang="0">
                <a:pos x="168" y="164"/>
              </a:cxn>
              <a:cxn ang="0">
                <a:pos x="168" y="160"/>
              </a:cxn>
              <a:cxn ang="0">
                <a:pos x="180" y="152"/>
              </a:cxn>
              <a:cxn ang="0">
                <a:pos x="172" y="196"/>
              </a:cxn>
              <a:cxn ang="0">
                <a:pos x="188" y="200"/>
              </a:cxn>
              <a:cxn ang="0">
                <a:pos x="200" y="156"/>
              </a:cxn>
              <a:cxn ang="0">
                <a:pos x="196" y="164"/>
              </a:cxn>
              <a:cxn ang="0">
                <a:pos x="204" y="88"/>
              </a:cxn>
              <a:cxn ang="0">
                <a:pos x="196" y="96"/>
              </a:cxn>
              <a:cxn ang="0">
                <a:pos x="196" y="48"/>
              </a:cxn>
              <a:cxn ang="0">
                <a:pos x="164" y="108"/>
              </a:cxn>
              <a:cxn ang="0">
                <a:pos x="144" y="140"/>
              </a:cxn>
              <a:cxn ang="0">
                <a:pos x="156" y="100"/>
              </a:cxn>
              <a:cxn ang="0">
                <a:pos x="156" y="120"/>
              </a:cxn>
              <a:cxn ang="0">
                <a:pos x="148" y="168"/>
              </a:cxn>
              <a:cxn ang="0">
                <a:pos x="164" y="116"/>
              </a:cxn>
              <a:cxn ang="0">
                <a:pos x="188" y="136"/>
              </a:cxn>
              <a:cxn ang="0">
                <a:pos x="192" y="124"/>
              </a:cxn>
              <a:cxn ang="0">
                <a:pos x="208" y="60"/>
              </a:cxn>
              <a:cxn ang="0">
                <a:pos x="172" y="64"/>
              </a:cxn>
              <a:cxn ang="0">
                <a:pos x="168" y="80"/>
              </a:cxn>
              <a:cxn ang="0">
                <a:pos x="120" y="120"/>
              </a:cxn>
              <a:cxn ang="0">
                <a:pos x="136" y="40"/>
              </a:cxn>
              <a:cxn ang="0">
                <a:pos x="128" y="36"/>
              </a:cxn>
              <a:cxn ang="0">
                <a:pos x="116" y="76"/>
              </a:cxn>
              <a:cxn ang="0">
                <a:pos x="96" y="56"/>
              </a:cxn>
              <a:cxn ang="0">
                <a:pos x="88" y="40"/>
              </a:cxn>
              <a:cxn ang="0">
                <a:pos x="68" y="24"/>
              </a:cxn>
              <a:cxn ang="0">
                <a:pos x="48" y="32"/>
              </a:cxn>
              <a:cxn ang="0">
                <a:pos x="32" y="20"/>
              </a:cxn>
              <a:cxn ang="0">
                <a:pos x="32" y="44"/>
              </a:cxn>
              <a:cxn ang="0">
                <a:pos x="40" y="68"/>
              </a:cxn>
              <a:cxn ang="0">
                <a:pos x="64" y="80"/>
              </a:cxn>
            </a:cxnLst>
            <a:rect l="0" t="0" r="r" b="b"/>
            <a:pathLst>
              <a:path w="209" h="201">
                <a:moveTo>
                  <a:pt x="0" y="108"/>
                </a:moveTo>
                <a:lnTo>
                  <a:pt x="4" y="96"/>
                </a:lnTo>
                <a:lnTo>
                  <a:pt x="12" y="84"/>
                </a:lnTo>
                <a:lnTo>
                  <a:pt x="16" y="72"/>
                </a:lnTo>
                <a:lnTo>
                  <a:pt x="20" y="88"/>
                </a:lnTo>
                <a:lnTo>
                  <a:pt x="32" y="76"/>
                </a:lnTo>
                <a:lnTo>
                  <a:pt x="56" y="44"/>
                </a:lnTo>
                <a:lnTo>
                  <a:pt x="56" y="84"/>
                </a:lnTo>
                <a:lnTo>
                  <a:pt x="56" y="100"/>
                </a:lnTo>
                <a:lnTo>
                  <a:pt x="64" y="64"/>
                </a:lnTo>
                <a:lnTo>
                  <a:pt x="72" y="52"/>
                </a:lnTo>
                <a:lnTo>
                  <a:pt x="64" y="84"/>
                </a:lnTo>
                <a:lnTo>
                  <a:pt x="64" y="96"/>
                </a:lnTo>
                <a:lnTo>
                  <a:pt x="72" y="68"/>
                </a:lnTo>
                <a:lnTo>
                  <a:pt x="80" y="36"/>
                </a:lnTo>
                <a:lnTo>
                  <a:pt x="104" y="32"/>
                </a:lnTo>
                <a:lnTo>
                  <a:pt x="96" y="76"/>
                </a:lnTo>
                <a:lnTo>
                  <a:pt x="128" y="56"/>
                </a:lnTo>
                <a:lnTo>
                  <a:pt x="168" y="32"/>
                </a:lnTo>
                <a:lnTo>
                  <a:pt x="140" y="84"/>
                </a:lnTo>
                <a:lnTo>
                  <a:pt x="144" y="60"/>
                </a:lnTo>
                <a:lnTo>
                  <a:pt x="152" y="48"/>
                </a:lnTo>
                <a:lnTo>
                  <a:pt x="144" y="84"/>
                </a:lnTo>
                <a:lnTo>
                  <a:pt x="112" y="140"/>
                </a:lnTo>
                <a:lnTo>
                  <a:pt x="120" y="72"/>
                </a:lnTo>
                <a:lnTo>
                  <a:pt x="100" y="96"/>
                </a:lnTo>
                <a:lnTo>
                  <a:pt x="92" y="108"/>
                </a:lnTo>
                <a:lnTo>
                  <a:pt x="96" y="84"/>
                </a:lnTo>
                <a:lnTo>
                  <a:pt x="104" y="60"/>
                </a:lnTo>
                <a:lnTo>
                  <a:pt x="92" y="84"/>
                </a:lnTo>
                <a:lnTo>
                  <a:pt x="116" y="36"/>
                </a:lnTo>
                <a:lnTo>
                  <a:pt x="92" y="68"/>
                </a:lnTo>
                <a:lnTo>
                  <a:pt x="88" y="44"/>
                </a:lnTo>
                <a:lnTo>
                  <a:pt x="64" y="48"/>
                </a:lnTo>
                <a:lnTo>
                  <a:pt x="40" y="56"/>
                </a:lnTo>
                <a:lnTo>
                  <a:pt x="40" y="40"/>
                </a:lnTo>
                <a:lnTo>
                  <a:pt x="28" y="52"/>
                </a:lnTo>
                <a:lnTo>
                  <a:pt x="16" y="56"/>
                </a:lnTo>
                <a:lnTo>
                  <a:pt x="16" y="96"/>
                </a:lnTo>
                <a:lnTo>
                  <a:pt x="52" y="60"/>
                </a:lnTo>
                <a:lnTo>
                  <a:pt x="56" y="80"/>
                </a:lnTo>
                <a:lnTo>
                  <a:pt x="52" y="112"/>
                </a:lnTo>
                <a:lnTo>
                  <a:pt x="80" y="80"/>
                </a:lnTo>
                <a:lnTo>
                  <a:pt x="112" y="72"/>
                </a:lnTo>
                <a:lnTo>
                  <a:pt x="108" y="100"/>
                </a:lnTo>
                <a:lnTo>
                  <a:pt x="100" y="132"/>
                </a:lnTo>
                <a:lnTo>
                  <a:pt x="172" y="68"/>
                </a:lnTo>
                <a:lnTo>
                  <a:pt x="196" y="60"/>
                </a:lnTo>
                <a:lnTo>
                  <a:pt x="172" y="92"/>
                </a:lnTo>
                <a:lnTo>
                  <a:pt x="148" y="124"/>
                </a:lnTo>
                <a:lnTo>
                  <a:pt x="160" y="100"/>
                </a:lnTo>
                <a:lnTo>
                  <a:pt x="168" y="88"/>
                </a:lnTo>
                <a:lnTo>
                  <a:pt x="164" y="120"/>
                </a:lnTo>
                <a:lnTo>
                  <a:pt x="160" y="144"/>
                </a:lnTo>
                <a:lnTo>
                  <a:pt x="196" y="96"/>
                </a:lnTo>
                <a:lnTo>
                  <a:pt x="148" y="164"/>
                </a:lnTo>
                <a:lnTo>
                  <a:pt x="144" y="188"/>
                </a:lnTo>
                <a:lnTo>
                  <a:pt x="168" y="164"/>
                </a:lnTo>
                <a:lnTo>
                  <a:pt x="172" y="140"/>
                </a:lnTo>
                <a:lnTo>
                  <a:pt x="168" y="160"/>
                </a:lnTo>
                <a:lnTo>
                  <a:pt x="168" y="184"/>
                </a:lnTo>
                <a:lnTo>
                  <a:pt x="180" y="152"/>
                </a:lnTo>
                <a:lnTo>
                  <a:pt x="180" y="164"/>
                </a:lnTo>
                <a:lnTo>
                  <a:pt x="172" y="196"/>
                </a:lnTo>
                <a:lnTo>
                  <a:pt x="196" y="164"/>
                </a:lnTo>
                <a:lnTo>
                  <a:pt x="188" y="200"/>
                </a:lnTo>
                <a:lnTo>
                  <a:pt x="196" y="180"/>
                </a:lnTo>
                <a:lnTo>
                  <a:pt x="200" y="156"/>
                </a:lnTo>
                <a:lnTo>
                  <a:pt x="208" y="124"/>
                </a:lnTo>
                <a:lnTo>
                  <a:pt x="196" y="164"/>
                </a:lnTo>
                <a:lnTo>
                  <a:pt x="200" y="112"/>
                </a:lnTo>
                <a:lnTo>
                  <a:pt x="204" y="88"/>
                </a:lnTo>
                <a:lnTo>
                  <a:pt x="192" y="116"/>
                </a:lnTo>
                <a:lnTo>
                  <a:pt x="196" y="96"/>
                </a:lnTo>
                <a:lnTo>
                  <a:pt x="200" y="72"/>
                </a:lnTo>
                <a:lnTo>
                  <a:pt x="196" y="48"/>
                </a:lnTo>
                <a:lnTo>
                  <a:pt x="188" y="76"/>
                </a:lnTo>
                <a:lnTo>
                  <a:pt x="164" y="108"/>
                </a:lnTo>
                <a:lnTo>
                  <a:pt x="168" y="84"/>
                </a:lnTo>
                <a:lnTo>
                  <a:pt x="144" y="140"/>
                </a:lnTo>
                <a:lnTo>
                  <a:pt x="148" y="124"/>
                </a:lnTo>
                <a:lnTo>
                  <a:pt x="156" y="100"/>
                </a:lnTo>
                <a:lnTo>
                  <a:pt x="160" y="88"/>
                </a:lnTo>
                <a:lnTo>
                  <a:pt x="156" y="120"/>
                </a:lnTo>
                <a:lnTo>
                  <a:pt x="148" y="144"/>
                </a:lnTo>
                <a:lnTo>
                  <a:pt x="148" y="168"/>
                </a:lnTo>
                <a:lnTo>
                  <a:pt x="156" y="156"/>
                </a:lnTo>
                <a:lnTo>
                  <a:pt x="164" y="116"/>
                </a:lnTo>
                <a:lnTo>
                  <a:pt x="156" y="172"/>
                </a:lnTo>
                <a:lnTo>
                  <a:pt x="188" y="136"/>
                </a:lnTo>
                <a:lnTo>
                  <a:pt x="196" y="112"/>
                </a:lnTo>
                <a:lnTo>
                  <a:pt x="192" y="124"/>
                </a:lnTo>
                <a:lnTo>
                  <a:pt x="200" y="100"/>
                </a:lnTo>
                <a:lnTo>
                  <a:pt x="208" y="60"/>
                </a:lnTo>
                <a:lnTo>
                  <a:pt x="172" y="100"/>
                </a:lnTo>
                <a:lnTo>
                  <a:pt x="172" y="64"/>
                </a:lnTo>
                <a:lnTo>
                  <a:pt x="180" y="48"/>
                </a:lnTo>
                <a:lnTo>
                  <a:pt x="168" y="80"/>
                </a:lnTo>
                <a:lnTo>
                  <a:pt x="144" y="112"/>
                </a:lnTo>
                <a:lnTo>
                  <a:pt x="120" y="120"/>
                </a:lnTo>
                <a:lnTo>
                  <a:pt x="132" y="80"/>
                </a:lnTo>
                <a:lnTo>
                  <a:pt x="136" y="40"/>
                </a:lnTo>
                <a:lnTo>
                  <a:pt x="124" y="76"/>
                </a:lnTo>
                <a:lnTo>
                  <a:pt x="128" y="36"/>
                </a:lnTo>
                <a:lnTo>
                  <a:pt x="124" y="52"/>
                </a:lnTo>
                <a:lnTo>
                  <a:pt x="116" y="76"/>
                </a:lnTo>
                <a:lnTo>
                  <a:pt x="92" y="80"/>
                </a:lnTo>
                <a:lnTo>
                  <a:pt x="96" y="56"/>
                </a:lnTo>
                <a:lnTo>
                  <a:pt x="100" y="32"/>
                </a:lnTo>
                <a:lnTo>
                  <a:pt x="88" y="40"/>
                </a:lnTo>
                <a:lnTo>
                  <a:pt x="64" y="48"/>
                </a:lnTo>
                <a:lnTo>
                  <a:pt x="68" y="24"/>
                </a:lnTo>
                <a:lnTo>
                  <a:pt x="72" y="0"/>
                </a:lnTo>
                <a:lnTo>
                  <a:pt x="48" y="32"/>
                </a:lnTo>
                <a:lnTo>
                  <a:pt x="44" y="8"/>
                </a:lnTo>
                <a:lnTo>
                  <a:pt x="32" y="20"/>
                </a:lnTo>
                <a:lnTo>
                  <a:pt x="28" y="32"/>
                </a:lnTo>
                <a:lnTo>
                  <a:pt x="32" y="44"/>
                </a:lnTo>
                <a:lnTo>
                  <a:pt x="28" y="68"/>
                </a:lnTo>
                <a:lnTo>
                  <a:pt x="40" y="68"/>
                </a:lnTo>
                <a:lnTo>
                  <a:pt x="32" y="84"/>
                </a:lnTo>
                <a:lnTo>
                  <a:pt x="64" y="80"/>
                </a:lnTo>
              </a:path>
            </a:pathLst>
          </a:custGeom>
          <a:noFill/>
          <a:ln w="12700" cap="rnd" cmpd="sng">
            <a:solidFill>
              <a:schemeClr val="tx2"/>
            </a:solidFill>
            <a:prstDash val="solid"/>
            <a:round/>
            <a:headEnd type="none" w="med" len="med"/>
            <a:tailEnd type="none" w="med" len="med"/>
          </a:ln>
          <a:effectLst/>
        </p:spPr>
        <p:txBody>
          <a:bodyPr/>
          <a:lstStyle/>
          <a:p>
            <a:endParaRPr lang="en-US"/>
          </a:p>
        </p:txBody>
      </p:sp>
      <p:sp>
        <p:nvSpPr>
          <p:cNvPr id="546819" name="Oval 3"/>
          <p:cNvSpPr>
            <a:spLocks noChangeArrowheads="1"/>
          </p:cNvSpPr>
          <p:nvPr/>
        </p:nvSpPr>
        <p:spPr bwMode="auto">
          <a:xfrm>
            <a:off x="5424488" y="4268788"/>
            <a:ext cx="1789112" cy="1684337"/>
          </a:xfrm>
          <a:prstGeom prst="ellipse">
            <a:avLst/>
          </a:prstGeom>
          <a:solidFill>
            <a:schemeClr val="tx1"/>
          </a:solidFill>
          <a:ln w="12700">
            <a:solidFill>
              <a:schemeClr val="tx1"/>
            </a:solidFill>
            <a:prstDash val="lgDash"/>
            <a:round/>
            <a:headEnd/>
            <a:tailEnd/>
          </a:ln>
          <a:effectLst/>
        </p:spPr>
        <p:txBody>
          <a:bodyPr wrap="none" anchor="ctr"/>
          <a:lstStyle/>
          <a:p>
            <a:endParaRPr lang="en-US"/>
          </a:p>
        </p:txBody>
      </p:sp>
      <p:sp>
        <p:nvSpPr>
          <p:cNvPr id="546820" name="Line 4"/>
          <p:cNvSpPr>
            <a:spLocks noChangeShapeType="1"/>
          </p:cNvSpPr>
          <p:nvPr/>
        </p:nvSpPr>
        <p:spPr bwMode="auto">
          <a:xfrm flipV="1">
            <a:off x="6337300" y="4848225"/>
            <a:ext cx="889000" cy="206375"/>
          </a:xfrm>
          <a:prstGeom prst="line">
            <a:avLst/>
          </a:prstGeom>
          <a:noFill/>
          <a:ln w="12700">
            <a:solidFill>
              <a:schemeClr val="bg2"/>
            </a:solidFill>
            <a:round/>
            <a:headEnd/>
            <a:tailEnd type="triangle" w="med" len="med"/>
          </a:ln>
          <a:effectLst/>
        </p:spPr>
        <p:txBody>
          <a:bodyPr wrap="none" anchor="ctr"/>
          <a:lstStyle/>
          <a:p>
            <a:endParaRPr lang="en-US"/>
          </a:p>
        </p:txBody>
      </p:sp>
      <p:sp>
        <p:nvSpPr>
          <p:cNvPr id="546821" name="Rectangle 5"/>
          <p:cNvSpPr>
            <a:spLocks noChangeArrowheads="1"/>
          </p:cNvSpPr>
          <p:nvPr/>
        </p:nvSpPr>
        <p:spPr bwMode="auto">
          <a:xfrm>
            <a:off x="6597650" y="5053013"/>
            <a:ext cx="438150" cy="473075"/>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sz="2800" b="1" i="1">
                <a:solidFill>
                  <a:srgbClr val="990000"/>
                </a:solidFill>
                <a:latin typeface="Arial" charset="0"/>
              </a:rPr>
              <a:t>R</a:t>
            </a:r>
            <a:endParaRPr lang="en-US" sz="2800" b="1" i="1">
              <a:solidFill>
                <a:schemeClr val="accent2"/>
              </a:solidFill>
              <a:latin typeface="Arial" charset="0"/>
            </a:endParaRPr>
          </a:p>
        </p:txBody>
      </p:sp>
      <p:sp>
        <p:nvSpPr>
          <p:cNvPr id="546822" name="Freeform 6"/>
          <p:cNvSpPr>
            <a:spLocks/>
          </p:cNvSpPr>
          <p:nvPr/>
        </p:nvSpPr>
        <p:spPr bwMode="auto">
          <a:xfrm>
            <a:off x="6319838" y="4324350"/>
            <a:ext cx="2824162" cy="376238"/>
          </a:xfrm>
          <a:custGeom>
            <a:avLst/>
            <a:gdLst/>
            <a:ahLst/>
            <a:cxnLst>
              <a:cxn ang="0">
                <a:pos x="27" y="243"/>
              </a:cxn>
              <a:cxn ang="0">
                <a:pos x="90" y="261"/>
              </a:cxn>
              <a:cxn ang="0">
                <a:pos x="144" y="270"/>
              </a:cxn>
              <a:cxn ang="0">
                <a:pos x="198" y="288"/>
              </a:cxn>
              <a:cxn ang="0">
                <a:pos x="252" y="297"/>
              </a:cxn>
              <a:cxn ang="0">
                <a:pos x="306" y="324"/>
              </a:cxn>
              <a:cxn ang="0">
                <a:pos x="369" y="360"/>
              </a:cxn>
              <a:cxn ang="0">
                <a:pos x="405" y="405"/>
              </a:cxn>
              <a:cxn ang="0">
                <a:pos x="450" y="450"/>
              </a:cxn>
              <a:cxn ang="0">
                <a:pos x="504" y="486"/>
              </a:cxn>
              <a:cxn ang="0">
                <a:pos x="594" y="513"/>
              </a:cxn>
              <a:cxn ang="0">
                <a:pos x="648" y="531"/>
              </a:cxn>
              <a:cxn ang="0">
                <a:pos x="711" y="540"/>
              </a:cxn>
              <a:cxn ang="0">
                <a:pos x="828" y="549"/>
              </a:cxn>
              <a:cxn ang="0">
                <a:pos x="936" y="558"/>
              </a:cxn>
              <a:cxn ang="0">
                <a:pos x="1080" y="558"/>
              </a:cxn>
              <a:cxn ang="0">
                <a:pos x="1143" y="549"/>
              </a:cxn>
              <a:cxn ang="0">
                <a:pos x="1251" y="549"/>
              </a:cxn>
              <a:cxn ang="0">
                <a:pos x="1413" y="540"/>
              </a:cxn>
              <a:cxn ang="0">
                <a:pos x="1503" y="531"/>
              </a:cxn>
              <a:cxn ang="0">
                <a:pos x="1566" y="522"/>
              </a:cxn>
              <a:cxn ang="0">
                <a:pos x="1638" y="513"/>
              </a:cxn>
              <a:cxn ang="0">
                <a:pos x="1728" y="495"/>
              </a:cxn>
              <a:cxn ang="0">
                <a:pos x="1791" y="459"/>
              </a:cxn>
              <a:cxn ang="0">
                <a:pos x="1899" y="432"/>
              </a:cxn>
              <a:cxn ang="0">
                <a:pos x="1998" y="405"/>
              </a:cxn>
              <a:cxn ang="0">
                <a:pos x="2043" y="324"/>
              </a:cxn>
              <a:cxn ang="0">
                <a:pos x="2097" y="288"/>
              </a:cxn>
              <a:cxn ang="0">
                <a:pos x="2142" y="243"/>
              </a:cxn>
              <a:cxn ang="0">
                <a:pos x="2196" y="198"/>
              </a:cxn>
              <a:cxn ang="0">
                <a:pos x="2295" y="153"/>
              </a:cxn>
              <a:cxn ang="0">
                <a:pos x="2412" y="108"/>
              </a:cxn>
              <a:cxn ang="0">
                <a:pos x="2484" y="63"/>
              </a:cxn>
              <a:cxn ang="0">
                <a:pos x="2574" y="18"/>
              </a:cxn>
            </a:cxnLst>
            <a:rect l="0" t="0" r="r" b="b"/>
            <a:pathLst>
              <a:path w="2602" h="559">
                <a:moveTo>
                  <a:pt x="0" y="237"/>
                </a:moveTo>
                <a:lnTo>
                  <a:pt x="27" y="243"/>
                </a:lnTo>
                <a:lnTo>
                  <a:pt x="63" y="252"/>
                </a:lnTo>
                <a:lnTo>
                  <a:pt x="90" y="261"/>
                </a:lnTo>
                <a:lnTo>
                  <a:pt x="117" y="270"/>
                </a:lnTo>
                <a:lnTo>
                  <a:pt x="144" y="270"/>
                </a:lnTo>
                <a:lnTo>
                  <a:pt x="171" y="279"/>
                </a:lnTo>
                <a:lnTo>
                  <a:pt x="198" y="288"/>
                </a:lnTo>
                <a:lnTo>
                  <a:pt x="225" y="288"/>
                </a:lnTo>
                <a:lnTo>
                  <a:pt x="252" y="297"/>
                </a:lnTo>
                <a:lnTo>
                  <a:pt x="279" y="315"/>
                </a:lnTo>
                <a:lnTo>
                  <a:pt x="306" y="324"/>
                </a:lnTo>
                <a:lnTo>
                  <a:pt x="333" y="351"/>
                </a:lnTo>
                <a:lnTo>
                  <a:pt x="369" y="360"/>
                </a:lnTo>
                <a:lnTo>
                  <a:pt x="378" y="387"/>
                </a:lnTo>
                <a:lnTo>
                  <a:pt x="405" y="405"/>
                </a:lnTo>
                <a:lnTo>
                  <a:pt x="423" y="432"/>
                </a:lnTo>
                <a:lnTo>
                  <a:pt x="450" y="450"/>
                </a:lnTo>
                <a:lnTo>
                  <a:pt x="477" y="468"/>
                </a:lnTo>
                <a:lnTo>
                  <a:pt x="504" y="486"/>
                </a:lnTo>
                <a:lnTo>
                  <a:pt x="531" y="504"/>
                </a:lnTo>
                <a:lnTo>
                  <a:pt x="594" y="513"/>
                </a:lnTo>
                <a:lnTo>
                  <a:pt x="621" y="522"/>
                </a:lnTo>
                <a:lnTo>
                  <a:pt x="648" y="531"/>
                </a:lnTo>
                <a:lnTo>
                  <a:pt x="684" y="540"/>
                </a:lnTo>
                <a:lnTo>
                  <a:pt x="711" y="540"/>
                </a:lnTo>
                <a:lnTo>
                  <a:pt x="792" y="540"/>
                </a:lnTo>
                <a:lnTo>
                  <a:pt x="828" y="549"/>
                </a:lnTo>
                <a:lnTo>
                  <a:pt x="864" y="549"/>
                </a:lnTo>
                <a:lnTo>
                  <a:pt x="936" y="558"/>
                </a:lnTo>
                <a:lnTo>
                  <a:pt x="972" y="558"/>
                </a:lnTo>
                <a:lnTo>
                  <a:pt x="1080" y="558"/>
                </a:lnTo>
                <a:lnTo>
                  <a:pt x="1107" y="558"/>
                </a:lnTo>
                <a:lnTo>
                  <a:pt x="1143" y="549"/>
                </a:lnTo>
                <a:lnTo>
                  <a:pt x="1197" y="549"/>
                </a:lnTo>
                <a:lnTo>
                  <a:pt x="1251" y="549"/>
                </a:lnTo>
                <a:lnTo>
                  <a:pt x="1323" y="549"/>
                </a:lnTo>
                <a:lnTo>
                  <a:pt x="1413" y="540"/>
                </a:lnTo>
                <a:lnTo>
                  <a:pt x="1449" y="531"/>
                </a:lnTo>
                <a:lnTo>
                  <a:pt x="1503" y="531"/>
                </a:lnTo>
                <a:lnTo>
                  <a:pt x="1530" y="531"/>
                </a:lnTo>
                <a:lnTo>
                  <a:pt x="1566" y="522"/>
                </a:lnTo>
                <a:lnTo>
                  <a:pt x="1602" y="522"/>
                </a:lnTo>
                <a:lnTo>
                  <a:pt x="1638" y="513"/>
                </a:lnTo>
                <a:lnTo>
                  <a:pt x="1665" y="504"/>
                </a:lnTo>
                <a:lnTo>
                  <a:pt x="1728" y="495"/>
                </a:lnTo>
                <a:lnTo>
                  <a:pt x="1755" y="468"/>
                </a:lnTo>
                <a:lnTo>
                  <a:pt x="1791" y="459"/>
                </a:lnTo>
                <a:lnTo>
                  <a:pt x="1863" y="450"/>
                </a:lnTo>
                <a:lnTo>
                  <a:pt x="1899" y="432"/>
                </a:lnTo>
                <a:lnTo>
                  <a:pt x="1926" y="414"/>
                </a:lnTo>
                <a:lnTo>
                  <a:pt x="1998" y="405"/>
                </a:lnTo>
                <a:lnTo>
                  <a:pt x="2025" y="378"/>
                </a:lnTo>
                <a:lnTo>
                  <a:pt x="2043" y="324"/>
                </a:lnTo>
                <a:lnTo>
                  <a:pt x="2070" y="315"/>
                </a:lnTo>
                <a:lnTo>
                  <a:pt x="2097" y="288"/>
                </a:lnTo>
                <a:lnTo>
                  <a:pt x="2124" y="270"/>
                </a:lnTo>
                <a:lnTo>
                  <a:pt x="2142" y="243"/>
                </a:lnTo>
                <a:lnTo>
                  <a:pt x="2169" y="216"/>
                </a:lnTo>
                <a:lnTo>
                  <a:pt x="2196" y="198"/>
                </a:lnTo>
                <a:lnTo>
                  <a:pt x="2268" y="171"/>
                </a:lnTo>
                <a:lnTo>
                  <a:pt x="2295" y="153"/>
                </a:lnTo>
                <a:lnTo>
                  <a:pt x="2322" y="135"/>
                </a:lnTo>
                <a:lnTo>
                  <a:pt x="2412" y="108"/>
                </a:lnTo>
                <a:lnTo>
                  <a:pt x="2448" y="90"/>
                </a:lnTo>
                <a:lnTo>
                  <a:pt x="2484" y="63"/>
                </a:lnTo>
                <a:lnTo>
                  <a:pt x="2520" y="36"/>
                </a:lnTo>
                <a:lnTo>
                  <a:pt x="2574" y="18"/>
                </a:lnTo>
                <a:lnTo>
                  <a:pt x="2601" y="0"/>
                </a:lnTo>
              </a:path>
            </a:pathLst>
          </a:custGeom>
          <a:noFill/>
          <a:ln w="50800" cap="rnd" cmpd="sng">
            <a:solidFill>
              <a:schemeClr val="tx1"/>
            </a:solidFill>
            <a:prstDash val="solid"/>
            <a:round/>
            <a:headEnd type="none" w="med" len="med"/>
            <a:tailEnd type="none" w="med" len="med"/>
          </a:ln>
          <a:effectLst/>
        </p:spPr>
        <p:txBody>
          <a:bodyPr/>
          <a:lstStyle/>
          <a:p>
            <a:endParaRPr lang="en-US"/>
          </a:p>
        </p:txBody>
      </p:sp>
      <p:sp>
        <p:nvSpPr>
          <p:cNvPr id="546823" name="Freeform 7"/>
          <p:cNvSpPr>
            <a:spLocks/>
          </p:cNvSpPr>
          <p:nvPr/>
        </p:nvSpPr>
        <p:spPr bwMode="auto">
          <a:xfrm>
            <a:off x="3557588" y="4432300"/>
            <a:ext cx="3127375" cy="503238"/>
          </a:xfrm>
          <a:custGeom>
            <a:avLst/>
            <a:gdLst/>
            <a:ahLst/>
            <a:cxnLst>
              <a:cxn ang="0">
                <a:pos x="2166" y="3"/>
              </a:cxn>
              <a:cxn ang="0">
                <a:pos x="2133" y="0"/>
              </a:cxn>
              <a:cxn ang="0">
                <a:pos x="2106" y="9"/>
              </a:cxn>
              <a:cxn ang="0">
                <a:pos x="2079" y="18"/>
              </a:cxn>
              <a:cxn ang="0">
                <a:pos x="2052" y="27"/>
              </a:cxn>
              <a:cxn ang="0">
                <a:pos x="2025" y="36"/>
              </a:cxn>
              <a:cxn ang="0">
                <a:pos x="1998" y="36"/>
              </a:cxn>
              <a:cxn ang="0">
                <a:pos x="1971" y="54"/>
              </a:cxn>
              <a:cxn ang="0">
                <a:pos x="1944" y="63"/>
              </a:cxn>
              <a:cxn ang="0">
                <a:pos x="1917" y="72"/>
              </a:cxn>
              <a:cxn ang="0">
                <a:pos x="1890" y="81"/>
              </a:cxn>
              <a:cxn ang="0">
                <a:pos x="1863" y="99"/>
              </a:cxn>
              <a:cxn ang="0">
                <a:pos x="1836" y="117"/>
              </a:cxn>
              <a:cxn ang="0">
                <a:pos x="1818" y="144"/>
              </a:cxn>
              <a:cxn ang="0">
                <a:pos x="1800" y="171"/>
              </a:cxn>
              <a:cxn ang="0">
                <a:pos x="1773" y="180"/>
              </a:cxn>
              <a:cxn ang="0">
                <a:pos x="1746" y="189"/>
              </a:cxn>
              <a:cxn ang="0">
                <a:pos x="1719" y="198"/>
              </a:cxn>
              <a:cxn ang="0">
                <a:pos x="1692" y="207"/>
              </a:cxn>
              <a:cxn ang="0">
                <a:pos x="1665" y="216"/>
              </a:cxn>
              <a:cxn ang="0">
                <a:pos x="1638" y="225"/>
              </a:cxn>
              <a:cxn ang="0">
                <a:pos x="1611" y="243"/>
              </a:cxn>
              <a:cxn ang="0">
                <a:pos x="1584" y="261"/>
              </a:cxn>
              <a:cxn ang="0">
                <a:pos x="1557" y="270"/>
              </a:cxn>
              <a:cxn ang="0">
                <a:pos x="1521" y="288"/>
              </a:cxn>
              <a:cxn ang="0">
                <a:pos x="1494" y="297"/>
              </a:cxn>
              <a:cxn ang="0">
                <a:pos x="1467" y="315"/>
              </a:cxn>
              <a:cxn ang="0">
                <a:pos x="1440" y="324"/>
              </a:cxn>
              <a:cxn ang="0">
                <a:pos x="1413" y="333"/>
              </a:cxn>
              <a:cxn ang="0">
                <a:pos x="1359" y="351"/>
              </a:cxn>
              <a:cxn ang="0">
                <a:pos x="1287" y="360"/>
              </a:cxn>
              <a:cxn ang="0">
                <a:pos x="1260" y="360"/>
              </a:cxn>
              <a:cxn ang="0">
                <a:pos x="1206" y="360"/>
              </a:cxn>
              <a:cxn ang="0">
                <a:pos x="1134" y="369"/>
              </a:cxn>
              <a:cxn ang="0">
                <a:pos x="1098" y="360"/>
              </a:cxn>
              <a:cxn ang="0">
                <a:pos x="1026" y="360"/>
              </a:cxn>
              <a:cxn ang="0">
                <a:pos x="999" y="360"/>
              </a:cxn>
              <a:cxn ang="0">
                <a:pos x="972" y="351"/>
              </a:cxn>
              <a:cxn ang="0">
                <a:pos x="936" y="342"/>
              </a:cxn>
              <a:cxn ang="0">
                <a:pos x="909" y="333"/>
              </a:cxn>
              <a:cxn ang="0">
                <a:pos x="873" y="324"/>
              </a:cxn>
              <a:cxn ang="0">
                <a:pos x="819" y="315"/>
              </a:cxn>
              <a:cxn ang="0">
                <a:pos x="747" y="306"/>
              </a:cxn>
              <a:cxn ang="0">
                <a:pos x="621" y="288"/>
              </a:cxn>
              <a:cxn ang="0">
                <a:pos x="594" y="270"/>
              </a:cxn>
              <a:cxn ang="0">
                <a:pos x="558" y="252"/>
              </a:cxn>
              <a:cxn ang="0">
                <a:pos x="522" y="216"/>
              </a:cxn>
              <a:cxn ang="0">
                <a:pos x="450" y="189"/>
              </a:cxn>
              <a:cxn ang="0">
                <a:pos x="423" y="171"/>
              </a:cxn>
              <a:cxn ang="0">
                <a:pos x="396" y="162"/>
              </a:cxn>
              <a:cxn ang="0">
                <a:pos x="306" y="144"/>
              </a:cxn>
              <a:cxn ang="0">
                <a:pos x="279" y="135"/>
              </a:cxn>
              <a:cxn ang="0">
                <a:pos x="207" y="126"/>
              </a:cxn>
              <a:cxn ang="0">
                <a:pos x="171" y="117"/>
              </a:cxn>
              <a:cxn ang="0">
                <a:pos x="135" y="117"/>
              </a:cxn>
              <a:cxn ang="0">
                <a:pos x="108" y="117"/>
              </a:cxn>
              <a:cxn ang="0">
                <a:pos x="81" y="117"/>
              </a:cxn>
              <a:cxn ang="0">
                <a:pos x="54" y="117"/>
              </a:cxn>
              <a:cxn ang="0">
                <a:pos x="27" y="126"/>
              </a:cxn>
              <a:cxn ang="0">
                <a:pos x="0" y="135"/>
              </a:cxn>
            </a:cxnLst>
            <a:rect l="0" t="0" r="r" b="b"/>
            <a:pathLst>
              <a:path w="2167" h="370">
                <a:moveTo>
                  <a:pt x="2166" y="3"/>
                </a:moveTo>
                <a:lnTo>
                  <a:pt x="2133" y="0"/>
                </a:lnTo>
                <a:lnTo>
                  <a:pt x="2106" y="9"/>
                </a:lnTo>
                <a:lnTo>
                  <a:pt x="2079" y="18"/>
                </a:lnTo>
                <a:lnTo>
                  <a:pt x="2052" y="27"/>
                </a:lnTo>
                <a:lnTo>
                  <a:pt x="2025" y="36"/>
                </a:lnTo>
                <a:lnTo>
                  <a:pt x="1998" y="36"/>
                </a:lnTo>
                <a:lnTo>
                  <a:pt x="1971" y="54"/>
                </a:lnTo>
                <a:lnTo>
                  <a:pt x="1944" y="63"/>
                </a:lnTo>
                <a:lnTo>
                  <a:pt x="1917" y="72"/>
                </a:lnTo>
                <a:lnTo>
                  <a:pt x="1890" y="81"/>
                </a:lnTo>
                <a:lnTo>
                  <a:pt x="1863" y="99"/>
                </a:lnTo>
                <a:lnTo>
                  <a:pt x="1836" y="117"/>
                </a:lnTo>
                <a:lnTo>
                  <a:pt x="1818" y="144"/>
                </a:lnTo>
                <a:lnTo>
                  <a:pt x="1800" y="171"/>
                </a:lnTo>
                <a:lnTo>
                  <a:pt x="1773" y="180"/>
                </a:lnTo>
                <a:lnTo>
                  <a:pt x="1746" y="189"/>
                </a:lnTo>
                <a:lnTo>
                  <a:pt x="1719" y="198"/>
                </a:lnTo>
                <a:lnTo>
                  <a:pt x="1692" y="207"/>
                </a:lnTo>
                <a:lnTo>
                  <a:pt x="1665" y="216"/>
                </a:lnTo>
                <a:lnTo>
                  <a:pt x="1638" y="225"/>
                </a:lnTo>
                <a:lnTo>
                  <a:pt x="1611" y="243"/>
                </a:lnTo>
                <a:lnTo>
                  <a:pt x="1584" y="261"/>
                </a:lnTo>
                <a:lnTo>
                  <a:pt x="1557" y="270"/>
                </a:lnTo>
                <a:lnTo>
                  <a:pt x="1521" y="288"/>
                </a:lnTo>
                <a:lnTo>
                  <a:pt x="1494" y="297"/>
                </a:lnTo>
                <a:lnTo>
                  <a:pt x="1467" y="315"/>
                </a:lnTo>
                <a:lnTo>
                  <a:pt x="1440" y="324"/>
                </a:lnTo>
                <a:lnTo>
                  <a:pt x="1413" y="333"/>
                </a:lnTo>
                <a:lnTo>
                  <a:pt x="1359" y="351"/>
                </a:lnTo>
                <a:lnTo>
                  <a:pt x="1287" y="360"/>
                </a:lnTo>
                <a:lnTo>
                  <a:pt x="1260" y="360"/>
                </a:lnTo>
                <a:lnTo>
                  <a:pt x="1206" y="360"/>
                </a:lnTo>
                <a:lnTo>
                  <a:pt x="1134" y="369"/>
                </a:lnTo>
                <a:lnTo>
                  <a:pt x="1098" y="360"/>
                </a:lnTo>
                <a:lnTo>
                  <a:pt x="1026" y="360"/>
                </a:lnTo>
                <a:lnTo>
                  <a:pt x="999" y="360"/>
                </a:lnTo>
                <a:lnTo>
                  <a:pt x="972" y="351"/>
                </a:lnTo>
                <a:lnTo>
                  <a:pt x="936" y="342"/>
                </a:lnTo>
                <a:lnTo>
                  <a:pt x="909" y="333"/>
                </a:lnTo>
                <a:lnTo>
                  <a:pt x="873" y="324"/>
                </a:lnTo>
                <a:lnTo>
                  <a:pt x="819" y="315"/>
                </a:lnTo>
                <a:lnTo>
                  <a:pt x="747" y="306"/>
                </a:lnTo>
                <a:lnTo>
                  <a:pt x="621" y="288"/>
                </a:lnTo>
                <a:lnTo>
                  <a:pt x="594" y="270"/>
                </a:lnTo>
                <a:lnTo>
                  <a:pt x="558" y="252"/>
                </a:lnTo>
                <a:lnTo>
                  <a:pt x="522" y="216"/>
                </a:lnTo>
                <a:lnTo>
                  <a:pt x="450" y="189"/>
                </a:lnTo>
                <a:lnTo>
                  <a:pt x="423" y="171"/>
                </a:lnTo>
                <a:lnTo>
                  <a:pt x="396" y="162"/>
                </a:lnTo>
                <a:lnTo>
                  <a:pt x="306" y="144"/>
                </a:lnTo>
                <a:lnTo>
                  <a:pt x="279" y="135"/>
                </a:lnTo>
                <a:lnTo>
                  <a:pt x="207" y="126"/>
                </a:lnTo>
                <a:lnTo>
                  <a:pt x="171" y="117"/>
                </a:lnTo>
                <a:lnTo>
                  <a:pt x="135" y="117"/>
                </a:lnTo>
                <a:lnTo>
                  <a:pt x="108" y="117"/>
                </a:lnTo>
                <a:lnTo>
                  <a:pt x="81" y="117"/>
                </a:lnTo>
                <a:lnTo>
                  <a:pt x="54" y="117"/>
                </a:lnTo>
                <a:lnTo>
                  <a:pt x="27" y="126"/>
                </a:lnTo>
                <a:lnTo>
                  <a:pt x="0" y="135"/>
                </a:lnTo>
              </a:path>
            </a:pathLst>
          </a:custGeom>
          <a:noFill/>
          <a:ln w="50800" cap="rnd" cmpd="sng">
            <a:solidFill>
              <a:schemeClr val="tx1"/>
            </a:solidFill>
            <a:prstDash val="solid"/>
            <a:round/>
            <a:headEnd type="none" w="med" len="med"/>
            <a:tailEnd type="none" w="med" len="med"/>
          </a:ln>
          <a:effectLst/>
        </p:spPr>
        <p:txBody>
          <a:bodyPr/>
          <a:lstStyle/>
          <a:p>
            <a:endParaRPr lang="en-US"/>
          </a:p>
        </p:txBody>
      </p:sp>
      <p:sp>
        <p:nvSpPr>
          <p:cNvPr id="546824" name="Oval 8"/>
          <p:cNvSpPr>
            <a:spLocks noChangeArrowheads="1"/>
          </p:cNvSpPr>
          <p:nvPr/>
        </p:nvSpPr>
        <p:spPr bwMode="auto">
          <a:xfrm>
            <a:off x="6256338" y="3748088"/>
            <a:ext cx="127000" cy="511175"/>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6825" name="Oval 9"/>
          <p:cNvSpPr>
            <a:spLocks noChangeArrowheads="1"/>
          </p:cNvSpPr>
          <p:nvPr/>
        </p:nvSpPr>
        <p:spPr bwMode="auto">
          <a:xfrm>
            <a:off x="6186488" y="3487738"/>
            <a:ext cx="265112" cy="249237"/>
          </a:xfrm>
          <a:prstGeom prst="ellipse">
            <a:avLst/>
          </a:prstGeom>
          <a:solidFill>
            <a:schemeClr val="accent1"/>
          </a:solidFill>
          <a:ln w="12700">
            <a:solidFill>
              <a:schemeClr val="accent2"/>
            </a:solidFill>
            <a:round/>
            <a:headEnd/>
            <a:tailEnd/>
          </a:ln>
          <a:effectLst/>
        </p:spPr>
        <p:txBody>
          <a:bodyPr wrap="none" anchor="ctr"/>
          <a:lstStyle/>
          <a:p>
            <a:endParaRPr lang="en-US"/>
          </a:p>
        </p:txBody>
      </p:sp>
      <p:sp>
        <p:nvSpPr>
          <p:cNvPr id="546826" name="Line 10"/>
          <p:cNvSpPr>
            <a:spLocks noChangeShapeType="1"/>
          </p:cNvSpPr>
          <p:nvPr/>
        </p:nvSpPr>
        <p:spPr bwMode="auto">
          <a:xfrm>
            <a:off x="5978525" y="4264025"/>
            <a:ext cx="681038" cy="0"/>
          </a:xfrm>
          <a:prstGeom prst="line">
            <a:avLst/>
          </a:prstGeom>
          <a:noFill/>
          <a:ln w="28575">
            <a:solidFill>
              <a:srgbClr val="CC6600"/>
            </a:solidFill>
            <a:round/>
            <a:headEnd/>
            <a:tailEnd/>
          </a:ln>
          <a:effectLst/>
        </p:spPr>
        <p:txBody>
          <a:bodyPr wrap="none" anchor="ctr"/>
          <a:lstStyle/>
          <a:p>
            <a:endParaRPr lang="en-US"/>
          </a:p>
        </p:txBody>
      </p:sp>
      <p:sp>
        <p:nvSpPr>
          <p:cNvPr id="546827" name="Arc 11"/>
          <p:cNvSpPr>
            <a:spLocks/>
          </p:cNvSpPr>
          <p:nvPr/>
        </p:nvSpPr>
        <p:spPr bwMode="auto">
          <a:xfrm>
            <a:off x="5772150" y="4198938"/>
            <a:ext cx="201613" cy="6032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cap="rnd">
            <a:solidFill>
              <a:srgbClr val="CC6600"/>
            </a:solidFill>
            <a:round/>
            <a:headEnd/>
            <a:tailEnd/>
          </a:ln>
          <a:effectLst/>
        </p:spPr>
        <p:txBody>
          <a:bodyPr wrap="none" anchor="ctr"/>
          <a:lstStyle/>
          <a:p>
            <a:endParaRPr lang="en-US"/>
          </a:p>
        </p:txBody>
      </p:sp>
      <p:sp>
        <p:nvSpPr>
          <p:cNvPr id="546828" name="Oval 12"/>
          <p:cNvSpPr>
            <a:spLocks noChangeArrowheads="1"/>
          </p:cNvSpPr>
          <p:nvPr/>
        </p:nvSpPr>
        <p:spPr bwMode="auto">
          <a:xfrm>
            <a:off x="6226175" y="3535363"/>
            <a:ext cx="58738" cy="55562"/>
          </a:xfrm>
          <a:prstGeom prst="ellipse">
            <a:avLst/>
          </a:prstGeom>
          <a:noFill/>
          <a:ln w="12700">
            <a:solidFill>
              <a:schemeClr val="bg2"/>
            </a:solidFill>
            <a:round/>
            <a:headEnd/>
            <a:tailEnd/>
          </a:ln>
          <a:effectLst/>
        </p:spPr>
        <p:txBody>
          <a:bodyPr wrap="none" anchor="ctr"/>
          <a:lstStyle/>
          <a:p>
            <a:endParaRPr lang="en-US"/>
          </a:p>
        </p:txBody>
      </p:sp>
      <p:sp>
        <p:nvSpPr>
          <p:cNvPr id="546829" name="Arc 13"/>
          <p:cNvSpPr>
            <a:spLocks/>
          </p:cNvSpPr>
          <p:nvPr/>
        </p:nvSpPr>
        <p:spPr bwMode="auto">
          <a:xfrm>
            <a:off x="6192838" y="3606800"/>
            <a:ext cx="131762" cy="4921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bg2"/>
            </a:solidFill>
            <a:round/>
            <a:headEnd/>
            <a:tailEnd/>
          </a:ln>
          <a:effectLst/>
        </p:spPr>
        <p:txBody>
          <a:bodyPr wrap="none" anchor="ctr"/>
          <a:lstStyle/>
          <a:p>
            <a:endParaRPr lang="en-US"/>
          </a:p>
        </p:txBody>
      </p:sp>
      <p:sp>
        <p:nvSpPr>
          <p:cNvPr id="546830" name="Oval 14"/>
          <p:cNvSpPr>
            <a:spLocks noChangeArrowheads="1"/>
          </p:cNvSpPr>
          <p:nvPr/>
        </p:nvSpPr>
        <p:spPr bwMode="auto">
          <a:xfrm>
            <a:off x="5978525" y="3797300"/>
            <a:ext cx="288925" cy="38100"/>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6831" name="Oval 15"/>
          <p:cNvSpPr>
            <a:spLocks noChangeArrowheads="1"/>
          </p:cNvSpPr>
          <p:nvPr/>
        </p:nvSpPr>
        <p:spPr bwMode="auto">
          <a:xfrm>
            <a:off x="6024563" y="3889375"/>
            <a:ext cx="219075" cy="22225"/>
          </a:xfrm>
          <a:prstGeom prst="ellipse">
            <a:avLst/>
          </a:prstGeom>
          <a:solidFill>
            <a:schemeClr val="accent2"/>
          </a:solidFill>
          <a:ln w="12700">
            <a:solidFill>
              <a:srgbClr val="FC0000"/>
            </a:solidFill>
            <a:round/>
            <a:headEnd/>
            <a:tailEnd/>
          </a:ln>
          <a:effectLst/>
        </p:spPr>
        <p:txBody>
          <a:bodyPr wrap="none" anchor="ctr"/>
          <a:lstStyle/>
          <a:p>
            <a:endParaRPr lang="en-US"/>
          </a:p>
        </p:txBody>
      </p:sp>
      <p:sp>
        <p:nvSpPr>
          <p:cNvPr id="546832" name="Line 16"/>
          <p:cNvSpPr>
            <a:spLocks noChangeShapeType="1"/>
          </p:cNvSpPr>
          <p:nvPr/>
        </p:nvSpPr>
        <p:spPr bwMode="auto">
          <a:xfrm flipH="1">
            <a:off x="5343525" y="3938588"/>
            <a:ext cx="565150" cy="0"/>
          </a:xfrm>
          <a:prstGeom prst="line">
            <a:avLst/>
          </a:prstGeom>
          <a:noFill/>
          <a:ln w="12700">
            <a:solidFill>
              <a:schemeClr val="tx2"/>
            </a:solidFill>
            <a:round/>
            <a:headEnd/>
            <a:tailEnd type="triangle" w="med" len="med"/>
          </a:ln>
          <a:effectLst/>
        </p:spPr>
        <p:txBody>
          <a:bodyPr wrap="none" anchor="ctr"/>
          <a:lstStyle/>
          <a:p>
            <a:endParaRPr lang="en-US"/>
          </a:p>
        </p:txBody>
      </p:sp>
      <p:sp>
        <p:nvSpPr>
          <p:cNvPr id="546833" name="Rectangle 17"/>
          <p:cNvSpPr>
            <a:spLocks noChangeArrowheads="1"/>
          </p:cNvSpPr>
          <p:nvPr/>
        </p:nvSpPr>
        <p:spPr bwMode="auto">
          <a:xfrm>
            <a:off x="5407025" y="3475038"/>
            <a:ext cx="379413" cy="473075"/>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sz="2800" b="1" i="1">
                <a:solidFill>
                  <a:schemeClr val="tx2"/>
                </a:solidFill>
                <a:effectLst>
                  <a:outerShdw blurRad="38100" dist="38100" dir="2700000" algn="tl">
                    <a:srgbClr val="000000"/>
                  </a:outerShdw>
                </a:effectLst>
                <a:latin typeface="Arial" charset="0"/>
              </a:rPr>
              <a:t>v</a:t>
            </a:r>
          </a:p>
        </p:txBody>
      </p:sp>
      <p:sp>
        <p:nvSpPr>
          <p:cNvPr id="546834" name="AutoShape 18"/>
          <p:cNvSpPr>
            <a:spLocks noChangeArrowheads="1"/>
          </p:cNvSpPr>
          <p:nvPr/>
        </p:nvSpPr>
        <p:spPr bwMode="auto">
          <a:xfrm>
            <a:off x="0" y="0"/>
            <a:ext cx="9144000" cy="33782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46835" name="AutoShape 19"/>
          <p:cNvSpPr>
            <a:spLocks noChangeArrowheads="1"/>
          </p:cNvSpPr>
          <p:nvPr/>
        </p:nvSpPr>
        <p:spPr bwMode="auto">
          <a:xfrm>
            <a:off x="452438" y="3424238"/>
            <a:ext cx="4267200" cy="32337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46836" name="Rectangle 20"/>
          <p:cNvSpPr>
            <a:spLocks noChangeArrowheads="1"/>
          </p:cNvSpPr>
          <p:nvPr/>
        </p:nvSpPr>
        <p:spPr bwMode="auto">
          <a:xfrm>
            <a:off x="0" y="3589338"/>
            <a:ext cx="4602163" cy="2212975"/>
          </a:xfrm>
          <a:prstGeom prst="rect">
            <a:avLst/>
          </a:prstGeom>
          <a:noFill/>
          <a:ln w="9525">
            <a:noFill/>
            <a:miter lim="800000"/>
            <a:headEnd/>
            <a:tailEnd/>
          </a:ln>
          <a:effectLst/>
        </p:spPr>
        <p:txBody>
          <a:bodyPr lIns="90488" tIns="44450" rIns="90488" bIns="44450"/>
          <a:lstStyle/>
          <a:p>
            <a:pPr marL="744538" lvl="1" indent="-228600">
              <a:lnSpc>
                <a:spcPct val="115000"/>
              </a:lnSpc>
              <a:spcBef>
                <a:spcPct val="30000"/>
              </a:spcBef>
              <a:buClr>
                <a:schemeClr val="tx2"/>
              </a:buClr>
              <a:buSzPct val="100000"/>
              <a:buFont typeface="Monotype Sorts" pitchFamily="48" charset="2"/>
              <a:buNone/>
            </a:pPr>
            <a:r>
              <a:rPr lang="en-US" sz="2000" b="1" i="1">
                <a:solidFill>
                  <a:srgbClr val="0066FF"/>
                </a:solidFill>
                <a:effectLst>
                  <a:outerShdw blurRad="38100" dist="38100" dir="2700000" algn="tl">
                    <a:srgbClr val="000000"/>
                  </a:outerShdw>
                </a:effectLst>
                <a:latin typeface="Arial" charset="0"/>
              </a:rPr>
              <a:t>	F</a:t>
            </a:r>
            <a:r>
              <a:rPr lang="en-US" sz="2000" b="1" i="1" baseline="-25000">
                <a:solidFill>
                  <a:srgbClr val="0066FF"/>
                </a:solidFill>
                <a:effectLst>
                  <a:outerShdw blurRad="38100" dist="38100" dir="2700000" algn="tl">
                    <a:srgbClr val="000000"/>
                  </a:outerShdw>
                </a:effectLst>
                <a:latin typeface="Arial" charset="0"/>
              </a:rPr>
              <a:t>c</a:t>
            </a:r>
            <a:r>
              <a:rPr lang="en-US" sz="2000" b="1">
                <a:solidFill>
                  <a:srgbClr val="0066FF"/>
                </a:solidFill>
                <a:effectLst>
                  <a:outerShdw blurRad="38100" dist="38100" dir="2700000" algn="tl">
                    <a:srgbClr val="000000"/>
                  </a:outerShdw>
                </a:effectLst>
                <a:latin typeface="Arial" charset="0"/>
              </a:rPr>
              <a:t> points toward the center of the circle (</a:t>
            </a:r>
            <a:r>
              <a:rPr lang="en-US" sz="2000" b="1" i="1">
                <a:solidFill>
                  <a:srgbClr val="0066FF"/>
                </a:solidFill>
                <a:effectLst>
                  <a:outerShdw blurRad="38100" dist="38100" dir="2700000" algn="tl">
                    <a:srgbClr val="000000"/>
                  </a:outerShdw>
                </a:effectLst>
                <a:latin typeface="Arial" charset="0"/>
              </a:rPr>
              <a:t>i.e</a:t>
            </a:r>
            <a:r>
              <a:rPr lang="en-US" sz="2000" b="1">
                <a:solidFill>
                  <a:srgbClr val="0066FF"/>
                </a:solidFill>
                <a:effectLst>
                  <a:outerShdw blurRad="38100" dist="38100" dir="2700000" algn="tl">
                    <a:srgbClr val="000000"/>
                  </a:outerShdw>
                </a:effectLst>
                <a:latin typeface="Arial" charset="0"/>
              </a:rPr>
              <a:t>., downward in this case).</a:t>
            </a:r>
            <a:r>
              <a:rPr lang="en-US" sz="2000" b="1">
                <a:solidFill>
                  <a:srgbClr val="000000"/>
                </a:solidFill>
                <a:latin typeface="Arial" charset="0"/>
              </a:rPr>
              <a:t>  The </a:t>
            </a:r>
            <a:r>
              <a:rPr lang="en-US" sz="2000" b="1">
                <a:solidFill>
                  <a:srgbClr val="FC0128"/>
                </a:solidFill>
                <a:effectLst>
                  <a:outerShdw blurRad="38100" dist="38100" dir="2700000" algn="tl">
                    <a:srgbClr val="000000"/>
                  </a:outerShdw>
                </a:effectLst>
                <a:latin typeface="Arial" charset="0"/>
              </a:rPr>
              <a:t>weight vector</a:t>
            </a:r>
            <a:r>
              <a:rPr lang="en-US" sz="2000" b="1">
                <a:solidFill>
                  <a:srgbClr val="000000"/>
                </a:solidFill>
                <a:latin typeface="Arial" charset="0"/>
              </a:rPr>
              <a:t> points </a:t>
            </a:r>
            <a:r>
              <a:rPr lang="en-US" sz="2000" b="1">
                <a:solidFill>
                  <a:srgbClr val="FC0128"/>
                </a:solidFill>
                <a:effectLst>
                  <a:outerShdw blurRad="38100" dist="38100" dir="2700000" algn="tl">
                    <a:srgbClr val="000000"/>
                  </a:outerShdw>
                </a:effectLst>
                <a:latin typeface="Arial" charset="0"/>
              </a:rPr>
              <a:t>down</a:t>
            </a:r>
            <a:r>
              <a:rPr lang="en-US" sz="2000" b="1">
                <a:solidFill>
                  <a:srgbClr val="000000"/>
                </a:solidFill>
                <a:latin typeface="Arial" charset="0"/>
              </a:rPr>
              <a:t> and the </a:t>
            </a:r>
            <a:r>
              <a:rPr lang="en-US" sz="2000" b="1">
                <a:solidFill>
                  <a:srgbClr val="990099"/>
                </a:solidFill>
                <a:effectLst>
                  <a:outerShdw blurRad="38100" dist="38100" dir="2700000" algn="tl">
                    <a:srgbClr val="000000"/>
                  </a:outerShdw>
                </a:effectLst>
                <a:latin typeface="Arial" charset="0"/>
              </a:rPr>
              <a:t>normal force</a:t>
            </a:r>
            <a:r>
              <a:rPr lang="en-US" sz="2000" b="1">
                <a:solidFill>
                  <a:srgbClr val="000000"/>
                </a:solidFill>
                <a:latin typeface="Arial" charset="0"/>
              </a:rPr>
              <a:t> (exerted by the hill) points </a:t>
            </a:r>
            <a:r>
              <a:rPr lang="en-US" sz="2000" b="1">
                <a:solidFill>
                  <a:srgbClr val="990099"/>
                </a:solidFill>
                <a:effectLst>
                  <a:outerShdw blurRad="38100" dist="38100" dir="2700000" algn="tl">
                    <a:srgbClr val="000000"/>
                  </a:outerShdw>
                </a:effectLst>
                <a:latin typeface="Arial" charset="0"/>
              </a:rPr>
              <a:t>up</a:t>
            </a:r>
            <a:r>
              <a:rPr lang="en-US" sz="2000" b="1">
                <a:solidFill>
                  <a:srgbClr val="000000"/>
                </a:solidFill>
                <a:latin typeface="Arial" charset="0"/>
              </a:rPr>
              <a:t>.  The magnitude of the net force, therefore, is</a:t>
            </a:r>
            <a:br>
              <a:rPr lang="en-US" sz="2000" b="1">
                <a:solidFill>
                  <a:srgbClr val="000000"/>
                </a:solidFill>
                <a:latin typeface="Arial" charset="0"/>
              </a:rPr>
            </a:br>
            <a:r>
              <a:rPr lang="en-US" sz="2000" b="1" i="1">
                <a:solidFill>
                  <a:srgbClr val="FC0128"/>
                </a:solidFill>
                <a:effectLst>
                  <a:outerShdw blurRad="38100" dist="38100" dir="2700000" algn="tl">
                    <a:srgbClr val="000000"/>
                  </a:outerShdw>
                </a:effectLst>
                <a:latin typeface="Arial" charset="0"/>
              </a:rPr>
              <a:t>F</a:t>
            </a:r>
            <a:r>
              <a:rPr lang="en-US" sz="2000" b="1" i="1" baseline="-25000">
                <a:solidFill>
                  <a:srgbClr val="FC0128"/>
                </a:solidFill>
                <a:effectLst>
                  <a:outerShdw blurRad="38100" dist="38100" dir="2700000" algn="tl">
                    <a:srgbClr val="000000"/>
                  </a:outerShdw>
                </a:effectLst>
                <a:latin typeface="Arial" charset="0"/>
              </a:rPr>
              <a:t>c</a:t>
            </a:r>
            <a:r>
              <a:rPr lang="en-US" sz="2000" b="1">
                <a:solidFill>
                  <a:srgbClr val="FC0128"/>
                </a:solidFill>
                <a:effectLst>
                  <a:outerShdw blurRad="38100" dist="38100" dir="2700000" algn="tl">
                    <a:srgbClr val="000000"/>
                  </a:outerShdw>
                </a:effectLst>
                <a:latin typeface="Arial" charset="0"/>
              </a:rPr>
              <a:t>  =  </a:t>
            </a:r>
            <a:r>
              <a:rPr lang="en-US" sz="2000" b="1" i="1">
                <a:solidFill>
                  <a:srgbClr val="FC0128"/>
                </a:solidFill>
                <a:effectLst>
                  <a:outerShdw blurRad="38100" dist="38100" dir="2700000" algn="tl">
                    <a:srgbClr val="000000"/>
                  </a:outerShdw>
                </a:effectLst>
                <a:latin typeface="Arial" charset="0"/>
              </a:rPr>
              <a:t>mg</a:t>
            </a:r>
            <a:r>
              <a:rPr lang="en-US" sz="2000" b="1">
                <a:solidFill>
                  <a:srgbClr val="FC0128"/>
                </a:solidFill>
                <a:effectLst>
                  <a:outerShdw blurRad="38100" dist="38100" dir="2700000" algn="tl">
                    <a:srgbClr val="000000"/>
                  </a:outerShdw>
                </a:effectLst>
                <a:latin typeface="Arial" charset="0"/>
              </a:rPr>
              <a:t> – </a:t>
            </a:r>
            <a:r>
              <a:rPr lang="en-US" sz="2000" b="1" i="1">
                <a:solidFill>
                  <a:srgbClr val="FC0128"/>
                </a:solidFill>
                <a:effectLst>
                  <a:outerShdw blurRad="38100" dist="38100" dir="2700000" algn="tl">
                    <a:srgbClr val="000000"/>
                  </a:outerShdw>
                </a:effectLst>
                <a:latin typeface="Arial" charset="0"/>
              </a:rPr>
              <a:t>N.</a:t>
            </a:r>
            <a:endParaRPr lang="en-US" sz="2000" b="1" i="1">
              <a:solidFill>
                <a:srgbClr val="FC0128"/>
              </a:solidFill>
              <a:latin typeface="Arial" charset="0"/>
            </a:endParaRPr>
          </a:p>
        </p:txBody>
      </p:sp>
      <p:sp>
        <p:nvSpPr>
          <p:cNvPr id="546837" name="Line 21"/>
          <p:cNvSpPr>
            <a:spLocks noChangeShapeType="1"/>
          </p:cNvSpPr>
          <p:nvPr/>
        </p:nvSpPr>
        <p:spPr bwMode="auto">
          <a:xfrm>
            <a:off x="5988050" y="4273550"/>
            <a:ext cx="681038" cy="0"/>
          </a:xfrm>
          <a:prstGeom prst="line">
            <a:avLst/>
          </a:prstGeom>
          <a:noFill/>
          <a:ln w="28575">
            <a:solidFill>
              <a:srgbClr val="CC6600"/>
            </a:solidFill>
            <a:round/>
            <a:headEnd/>
            <a:tailEnd/>
          </a:ln>
          <a:effectLst/>
        </p:spPr>
        <p:txBody>
          <a:bodyPr wrap="none" anchor="ctr"/>
          <a:lstStyle/>
          <a:p>
            <a:endParaRPr lang="en-US"/>
          </a:p>
        </p:txBody>
      </p:sp>
      <p:sp>
        <p:nvSpPr>
          <p:cNvPr id="546838" name="Line 22"/>
          <p:cNvSpPr>
            <a:spLocks noChangeShapeType="1"/>
          </p:cNvSpPr>
          <p:nvPr/>
        </p:nvSpPr>
        <p:spPr bwMode="auto">
          <a:xfrm>
            <a:off x="6329363" y="4278313"/>
            <a:ext cx="0" cy="381000"/>
          </a:xfrm>
          <a:prstGeom prst="line">
            <a:avLst/>
          </a:prstGeom>
          <a:noFill/>
          <a:ln w="38100">
            <a:solidFill>
              <a:schemeClr val="bg2"/>
            </a:solidFill>
            <a:round/>
            <a:headEnd type="triangle" w="med" len="med"/>
            <a:tailEnd/>
          </a:ln>
          <a:effectLst/>
        </p:spPr>
        <p:txBody>
          <a:bodyPr wrap="none" anchor="ctr"/>
          <a:lstStyle/>
          <a:p>
            <a:endParaRPr lang="en-US"/>
          </a:p>
        </p:txBody>
      </p:sp>
      <p:sp>
        <p:nvSpPr>
          <p:cNvPr id="546839" name="Line 23"/>
          <p:cNvSpPr>
            <a:spLocks noChangeShapeType="1"/>
          </p:cNvSpPr>
          <p:nvPr/>
        </p:nvSpPr>
        <p:spPr bwMode="auto">
          <a:xfrm>
            <a:off x="6259513" y="4278313"/>
            <a:ext cx="0" cy="641350"/>
          </a:xfrm>
          <a:prstGeom prst="line">
            <a:avLst/>
          </a:prstGeom>
          <a:noFill/>
          <a:ln w="38100">
            <a:solidFill>
              <a:schemeClr val="bg2"/>
            </a:solidFill>
            <a:round/>
            <a:headEnd/>
            <a:tailEnd type="triangle" w="med" len="med"/>
          </a:ln>
          <a:effectLst/>
        </p:spPr>
        <p:txBody>
          <a:bodyPr wrap="none" anchor="ctr"/>
          <a:lstStyle/>
          <a:p>
            <a:endParaRPr lang="en-US"/>
          </a:p>
        </p:txBody>
      </p:sp>
      <p:sp>
        <p:nvSpPr>
          <p:cNvPr id="546840" name="Rectangle 24"/>
          <p:cNvSpPr>
            <a:spLocks noChangeArrowheads="1"/>
          </p:cNvSpPr>
          <p:nvPr/>
        </p:nvSpPr>
        <p:spPr bwMode="auto">
          <a:xfrm>
            <a:off x="5514975" y="4437063"/>
            <a:ext cx="638175" cy="417512"/>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b="1" i="1">
                <a:solidFill>
                  <a:schemeClr val="bg2"/>
                </a:solidFill>
                <a:latin typeface="Arial" charset="0"/>
              </a:rPr>
              <a:t>m</a:t>
            </a:r>
            <a:r>
              <a:rPr lang="en-US" b="1" i="1">
                <a:solidFill>
                  <a:schemeClr val="bg2"/>
                </a:solidFill>
                <a:effectLst>
                  <a:outerShdw blurRad="38100" dist="38100" dir="2700000" algn="tl">
                    <a:srgbClr val="000000"/>
                  </a:outerShdw>
                </a:effectLst>
                <a:latin typeface="Arial" charset="0"/>
              </a:rPr>
              <a:t>g</a:t>
            </a:r>
          </a:p>
        </p:txBody>
      </p:sp>
      <p:sp>
        <p:nvSpPr>
          <p:cNvPr id="546841" name="Rectangle 25"/>
          <p:cNvSpPr>
            <a:spLocks noChangeArrowheads="1"/>
          </p:cNvSpPr>
          <p:nvPr/>
        </p:nvSpPr>
        <p:spPr bwMode="auto">
          <a:xfrm>
            <a:off x="6440488" y="4397375"/>
            <a:ext cx="401637" cy="417513"/>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b="1" i="1">
                <a:solidFill>
                  <a:schemeClr val="bg2"/>
                </a:solidFill>
                <a:effectLst>
                  <a:outerShdw blurRad="38100" dist="38100" dir="2700000" algn="tl">
                    <a:srgbClr val="000000"/>
                  </a:outerShdw>
                </a:effectLst>
                <a:latin typeface="Arial" charset="0"/>
              </a:rPr>
              <a:t>N</a:t>
            </a:r>
          </a:p>
        </p:txBody>
      </p:sp>
      <p:sp>
        <p:nvSpPr>
          <p:cNvPr id="546842" name="Oval 26"/>
          <p:cNvSpPr>
            <a:spLocks noChangeArrowheads="1"/>
          </p:cNvSpPr>
          <p:nvPr/>
        </p:nvSpPr>
        <p:spPr bwMode="auto">
          <a:xfrm>
            <a:off x="5278438" y="1241425"/>
            <a:ext cx="2976562" cy="612775"/>
          </a:xfrm>
          <a:prstGeom prst="ellipse">
            <a:avLst/>
          </a:prstGeom>
          <a:noFill/>
          <a:ln w="50800">
            <a:solidFill>
              <a:schemeClr val="accent1"/>
            </a:solidFill>
            <a:round/>
            <a:headEnd/>
            <a:tailEnd/>
          </a:ln>
          <a:effectLst/>
        </p:spPr>
        <p:txBody>
          <a:bodyPr wrap="none" anchor="ctr"/>
          <a:lstStyle/>
          <a:p>
            <a:endParaRPr lang="en-US"/>
          </a:p>
        </p:txBody>
      </p:sp>
      <p:sp>
        <p:nvSpPr>
          <p:cNvPr id="546843" name="Rectangle 27"/>
          <p:cNvSpPr>
            <a:spLocks noGrp="1" noChangeArrowheads="1"/>
          </p:cNvSpPr>
          <p:nvPr>
            <p:ph type="body" idx="1"/>
          </p:nvPr>
        </p:nvSpPr>
        <p:spPr>
          <a:xfrm>
            <a:off x="0" y="858838"/>
            <a:ext cx="5162550" cy="2509837"/>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effectLst>
                  <a:outerShdw blurRad="38100" dist="38100" dir="2700000" algn="tl">
                    <a:srgbClr val="000000"/>
                  </a:outerShdw>
                </a:effectLst>
              </a:rPr>
              <a:t>	A skier goes over a small round hill with radius </a:t>
            </a:r>
            <a:r>
              <a:rPr lang="en-US" b="1" i="1" dirty="0">
                <a:effectLst>
                  <a:outerShdw blurRad="38100" dist="38100" dir="2700000" algn="tl">
                    <a:srgbClr val="000000"/>
                  </a:outerShdw>
                </a:effectLst>
              </a:rPr>
              <a:t>R</a:t>
            </a:r>
            <a:r>
              <a:rPr lang="en-US" b="1" dirty="0">
                <a:effectLst>
                  <a:outerShdw blurRad="38100" dist="38100" dir="2700000" algn="tl">
                    <a:srgbClr val="000000"/>
                  </a:outerShdw>
                </a:effectLst>
              </a:rPr>
              <a:t>.  Because she is in circular motion, there has to be a </a:t>
            </a:r>
            <a:r>
              <a:rPr lang="en-US" b="1" i="1" dirty="0">
                <a:solidFill>
                  <a:schemeClr val="accent2"/>
                </a:solidFill>
                <a:effectLst>
                  <a:outerShdw blurRad="38100" dist="38100" dir="2700000" algn="tl">
                    <a:srgbClr val="000000"/>
                  </a:outerShdw>
                </a:effectLst>
              </a:rPr>
              <a:t>centripetal force.</a:t>
            </a:r>
            <a:r>
              <a:rPr lang="en-US" b="1" dirty="0">
                <a:effectLst>
                  <a:outerShdw blurRad="38100" dist="38100" dir="2700000" algn="tl">
                    <a:srgbClr val="000000"/>
                  </a:outerShdw>
                </a:effectLst>
              </a:rPr>
              <a:t>   At the top of the hill, what is </a:t>
            </a:r>
            <a:r>
              <a:rPr lang="en-US" b="1" i="1" dirty="0" err="1">
                <a:solidFill>
                  <a:schemeClr val="accent2"/>
                </a:solidFill>
                <a:effectLst>
                  <a:outerShdw blurRad="38100" dist="38100" dir="2700000" algn="tl">
                    <a:srgbClr val="000000"/>
                  </a:outerShdw>
                </a:effectLst>
              </a:rPr>
              <a:t>F</a:t>
            </a:r>
            <a:r>
              <a:rPr lang="en-US" b="1" i="1" baseline="-25000" dirty="0" err="1">
                <a:solidFill>
                  <a:schemeClr val="accent2"/>
                </a:solidFill>
                <a:effectLst>
                  <a:outerShdw blurRad="38100" dist="38100" dir="2700000" algn="tl">
                    <a:srgbClr val="000000"/>
                  </a:outerShdw>
                </a:effectLst>
              </a:rPr>
              <a:t>c</a:t>
            </a:r>
            <a:r>
              <a:rPr lang="en-US" b="1" dirty="0">
                <a:effectLst>
                  <a:outerShdw blurRad="38100" dist="38100" dir="2700000" algn="tl">
                    <a:srgbClr val="000000"/>
                  </a:outerShdw>
                </a:effectLst>
              </a:rPr>
              <a:t> of the skier equal to?</a:t>
            </a:r>
            <a:endParaRPr lang="en-US" sz="2200" b="1" dirty="0">
              <a:effectLst>
                <a:outerShdw blurRad="38100" dist="38100" dir="2700000" algn="tl">
                  <a:srgbClr val="000000"/>
                </a:outerShdw>
              </a:effectLst>
            </a:endParaRPr>
          </a:p>
        </p:txBody>
      </p:sp>
      <p:sp>
        <p:nvSpPr>
          <p:cNvPr id="546844" name="Rectangle 28"/>
          <p:cNvSpPr>
            <a:spLocks noGrp="1" noChangeArrowheads="1"/>
          </p:cNvSpPr>
          <p:nvPr>
            <p:ph type="title"/>
          </p:nvPr>
        </p:nvSpPr>
        <p:spPr>
          <a:xfrm>
            <a:off x="933450" y="0"/>
            <a:ext cx="7294563" cy="838200"/>
          </a:xfrm>
          <a:noFill/>
          <a:ln/>
        </p:spPr>
        <p:txBody>
          <a:bodyPr/>
          <a:lstStyle/>
          <a:p>
            <a:pPr>
              <a:lnSpc>
                <a:spcPct val="90000"/>
              </a:lnSpc>
            </a:pPr>
            <a:r>
              <a:rPr lang="en-US" sz="2800" i="1"/>
              <a:t>ConcepTest 5.11b</a:t>
            </a:r>
            <a:r>
              <a:rPr lang="en-US" sz="2800" i="1">
                <a:solidFill>
                  <a:srgbClr val="000000"/>
                </a:solidFill>
                <a:effectLst/>
              </a:rPr>
              <a:t>   </a:t>
            </a:r>
            <a:r>
              <a:rPr lang="en-US" sz="2800">
                <a:solidFill>
                  <a:schemeClr val="accent2"/>
                </a:solidFill>
              </a:rPr>
              <a:t>Going in Circles II</a:t>
            </a:r>
          </a:p>
        </p:txBody>
      </p:sp>
      <p:sp>
        <p:nvSpPr>
          <p:cNvPr id="546845" name="Text Box 29"/>
          <p:cNvSpPr txBox="1">
            <a:spLocks noChangeArrowheads="1"/>
          </p:cNvSpPr>
          <p:nvPr/>
        </p:nvSpPr>
        <p:spPr bwMode="auto">
          <a:xfrm>
            <a:off x="4605338" y="5905500"/>
            <a:ext cx="4373562" cy="7112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happens when the skier goes into a small dip?</a:t>
            </a:r>
          </a:p>
        </p:txBody>
      </p:sp>
      <p:sp>
        <p:nvSpPr>
          <p:cNvPr id="546846" name="Rectangle 30"/>
          <p:cNvSpPr>
            <a:spLocks noChangeArrowheads="1"/>
          </p:cNvSpPr>
          <p:nvPr/>
        </p:nvSpPr>
        <p:spPr bwMode="auto">
          <a:xfrm>
            <a:off x="5611813" y="774700"/>
            <a:ext cx="3306762" cy="24955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T</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N</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a:t>
            </a:r>
            <a:r>
              <a:rPr lang="en-US" sz="2000" b="1" i="1">
                <a:solidFill>
                  <a:schemeClr val="tx2"/>
                </a:solidFill>
                <a:effectLst>
                  <a:outerShdw blurRad="38100" dist="38100" dir="2700000" algn="tl">
                    <a:srgbClr val="000000"/>
                  </a:outerShdw>
                </a:effectLst>
                <a:latin typeface="Arial" charset="0"/>
              </a:rPr>
              <a:t>F</a:t>
            </a:r>
            <a:r>
              <a:rPr lang="en-US" sz="2000" b="1" i="1" baseline="-25000">
                <a:solidFill>
                  <a:schemeClr val="tx2"/>
                </a:solidFill>
                <a:effectLst>
                  <a:outerShdw blurRad="38100" dist="38100" dir="2700000" algn="tl">
                    <a:srgbClr val="000000"/>
                  </a:outerShdw>
                </a:effectLst>
                <a:latin typeface="Arial" charset="0"/>
              </a:rPr>
              <a:t>c</a:t>
            </a:r>
            <a:r>
              <a:rPr lang="en-US" sz="2000" b="1">
                <a:solidFill>
                  <a:schemeClr val="tx2"/>
                </a:solidFill>
                <a:effectLst>
                  <a:outerShdw blurRad="38100" dist="38100" dir="2700000" algn="tl">
                    <a:srgbClr val="000000"/>
                  </a:outerShdw>
                </a:effectLst>
                <a:latin typeface="Arial" charset="0"/>
              </a:rPr>
              <a:t>  =  </a:t>
            </a:r>
            <a:r>
              <a:rPr lang="en-US" sz="2000" b="1" i="1">
                <a:solidFill>
                  <a:schemeClr val="tx2"/>
                </a:solidFill>
                <a:effectLst>
                  <a:outerShdw blurRad="38100" dist="38100" dir="2700000" algn="tl">
                    <a:srgbClr val="000000"/>
                  </a:outerShdw>
                </a:effectLst>
                <a:latin typeface="Arial" charset="0"/>
              </a:rPr>
              <a:t>mg</a:t>
            </a:r>
            <a:endParaRPr lang="en-US" b="1" i="1">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from Book</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47.</a:t>
            </a:r>
            <a:r>
              <a:rPr lang="en-US" dirty="0" smtClean="0"/>
              <a:t>	(II) A jet pilot takes his aircraft in a vertical loop (Fig. 5–43). (</a:t>
            </a:r>
            <a:r>
              <a:rPr lang="en-US" i="1" dirty="0" smtClean="0"/>
              <a:t>a</a:t>
            </a:r>
            <a:r>
              <a:rPr lang="en-US" dirty="0" smtClean="0"/>
              <a:t>) If the jet is moving at a speed of 1200 km/h at the lowest point of the loop, determine the minimum radius of the circle so that the centripetal acceleration at the lowest point does not exceed 6.0 </a:t>
            </a:r>
            <a:r>
              <a:rPr lang="en-US" i="1" dirty="0" smtClean="0"/>
              <a:t>g</a:t>
            </a:r>
            <a:r>
              <a:rPr lang="en-US" dirty="0" smtClean="0"/>
              <a:t>’s. (</a:t>
            </a:r>
            <a:r>
              <a:rPr lang="en-US" i="1" dirty="0" smtClean="0"/>
              <a:t>b</a:t>
            </a:r>
            <a:r>
              <a:rPr lang="en-US" dirty="0" smtClean="0"/>
              <a:t>) Calculate the 78-kg pilot’s effective weight (the force with which the seat pushes up on him) at the bottom of the circle, and (</a:t>
            </a:r>
            <a:r>
              <a:rPr lang="en-US" i="1" dirty="0" smtClean="0"/>
              <a:t>c</a:t>
            </a:r>
            <a:r>
              <a:rPr lang="en-US" dirty="0" smtClean="0"/>
              <a:t>) at the top of the circle (assume the same speed).</a:t>
            </a:r>
          </a:p>
          <a:p>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dirty="0" smtClean="0">
                <a:solidFill>
                  <a:schemeClr val="bg2">
                    <a:lumMod val="50000"/>
                  </a:schemeClr>
                </a:solidFill>
              </a:rPr>
              <a:t>A</a:t>
            </a:r>
            <a:r>
              <a:rPr lang="en-US" dirty="0" smtClean="0"/>
              <a:t>  </a:t>
            </a:r>
          </a:p>
          <a:p>
            <a:pPr>
              <a:buNone/>
            </a:pPr>
            <a:r>
              <a:rPr lang="en-US" dirty="0" smtClean="0"/>
              <a:t> </a:t>
            </a:r>
          </a:p>
          <a:p>
            <a:pPr>
              <a:buNone/>
            </a:pPr>
            <a:endParaRPr lang="en-US" dirty="0" smtClean="0"/>
          </a:p>
        </p:txBody>
      </p:sp>
      <p:pic>
        <p:nvPicPr>
          <p:cNvPr id="5" name="Picture 4" descr="Figure_05_43"/>
          <p:cNvPicPr/>
          <p:nvPr/>
        </p:nvPicPr>
        <p:blipFill>
          <a:blip r:embed="rId3" cstate="print"/>
          <a:srcRect/>
          <a:stretch>
            <a:fillRect/>
          </a:stretch>
        </p:blipFill>
        <p:spPr bwMode="auto">
          <a:xfrm>
            <a:off x="5181600" y="2743200"/>
            <a:ext cx="2819400" cy="2819400"/>
          </a:xfrm>
          <a:prstGeom prst="rect">
            <a:avLst/>
          </a:prstGeom>
          <a:noFill/>
          <a:ln w="9525">
            <a:noFill/>
            <a:miter lim="800000"/>
            <a:headEnd/>
            <a:tailEnd/>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from Book</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55.</a:t>
            </a:r>
            <a:r>
              <a:rPr lang="en-US" dirty="0" smtClean="0"/>
              <a:t>	(II) Tarzan plans to cross a gorge by swinging in an arc from a hanging vine (Fig. 5–47). If his arms are capable of exerting a force of 1350 N on the rope, what is the maximum speed he can tolerate at the lowest point of his swing? His mass is 78 kg and the vine is 5.2 m long.</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solidFill>
                  <a:schemeClr val="bg2">
                    <a:lumMod val="50000"/>
                  </a:schemeClr>
                </a:solidFill>
              </a:rPr>
              <a:t>A </a:t>
            </a:r>
          </a:p>
          <a:p>
            <a:pPr>
              <a:buNone/>
            </a:pPr>
            <a:endParaRPr lang="en-US" dirty="0"/>
          </a:p>
        </p:txBody>
      </p:sp>
      <p:pic>
        <p:nvPicPr>
          <p:cNvPr id="5" name="Picture 4" descr="Figure_05_47"/>
          <p:cNvPicPr/>
          <p:nvPr/>
        </p:nvPicPr>
        <p:blipFill>
          <a:blip r:embed="rId3" cstate="print"/>
          <a:srcRect/>
          <a:stretch>
            <a:fillRect/>
          </a:stretch>
        </p:blipFill>
        <p:spPr bwMode="auto">
          <a:xfrm>
            <a:off x="4876800" y="1905000"/>
            <a:ext cx="3352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Circular Motion</a:t>
            </a:r>
            <a:endParaRPr lang="en-US" dirty="0"/>
          </a:p>
        </p:txBody>
      </p:sp>
      <p:sp>
        <p:nvSpPr>
          <p:cNvPr id="3" name="Subtitle 2"/>
          <p:cNvSpPr>
            <a:spLocks noGrp="1"/>
          </p:cNvSpPr>
          <p:nvPr>
            <p:ph type="subTitle" idx="1"/>
          </p:nvPr>
        </p:nvSpPr>
        <p:spPr/>
        <p:txBody>
          <a:bodyPr/>
          <a:lstStyle/>
          <a:p>
            <a:r>
              <a:rPr lang="en-US" dirty="0" smtClean="0"/>
              <a:t>Physics 1425 Lecture 10</a:t>
            </a:r>
          </a:p>
        </p:txBody>
      </p:sp>
      <p:sp>
        <p:nvSpPr>
          <p:cNvPr id="4" name="TextBox 3"/>
          <p:cNvSpPr txBox="1"/>
          <p:nvPr/>
        </p:nvSpPr>
        <p:spPr>
          <a:xfrm>
            <a:off x="76200" y="6519446"/>
            <a:ext cx="2743200" cy="307777"/>
          </a:xfrm>
          <a:prstGeom prst="rect">
            <a:avLst/>
          </a:prstGeom>
          <a:noFill/>
        </p:spPr>
        <p:txBody>
          <a:bodyPr wrap="square" rtlCol="0">
            <a:spAutoFit/>
          </a:bodyPr>
          <a:lstStyle/>
          <a:p>
            <a:r>
              <a:rPr lang="en-US" sz="1400" dirty="0" smtClean="0">
                <a:solidFill>
                  <a:srgbClr val="FF0000"/>
                </a:solidFill>
              </a:rPr>
              <a:t>Michael Fowler,  UVa.</a:t>
            </a:r>
            <a:endParaRPr lang="en-US" sz="1400" dirty="0">
              <a:solidFill>
                <a:srgbClr val="FF0000"/>
              </a:solidFil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Conical Pendulum</a:t>
            </a:r>
            <a:endParaRPr lang="en-US" dirty="0">
              <a:solidFill>
                <a:srgbClr val="FFFF00"/>
              </a:solidFill>
            </a:endParaRPr>
          </a:p>
        </p:txBody>
      </p:sp>
      <p:sp>
        <p:nvSpPr>
          <p:cNvPr id="3" name="Content Placeholder 2"/>
          <p:cNvSpPr>
            <a:spLocks noGrp="1"/>
          </p:cNvSpPr>
          <p:nvPr>
            <p:ph sz="half" idx="1"/>
          </p:nvPr>
        </p:nvSpPr>
        <p:spPr>
          <a:xfrm>
            <a:off x="228600" y="1600200"/>
            <a:ext cx="4572000" cy="4953000"/>
          </a:xfrm>
        </p:spPr>
        <p:txBody>
          <a:bodyPr/>
          <a:lstStyle/>
          <a:p>
            <a:r>
              <a:rPr lang="en-US" dirty="0" smtClean="0"/>
              <a:t>A mass moving </a:t>
            </a:r>
            <a:r>
              <a:rPr lang="en-US" dirty="0" smtClean="0">
                <a:solidFill>
                  <a:srgbClr val="FFFF00"/>
                </a:solidFill>
              </a:rPr>
              <a:t>in a horizontal circle</a:t>
            </a:r>
            <a:r>
              <a:rPr lang="en-US" dirty="0" smtClean="0"/>
              <a:t>, suspended by a string or rod from a fixed point above.  </a:t>
            </a:r>
          </a:p>
          <a:p>
            <a:r>
              <a:rPr lang="en-US" dirty="0" smtClean="0"/>
              <a:t>If the tension in the string or rod is </a:t>
            </a:r>
            <a:r>
              <a:rPr lang="en-US" i="1" dirty="0" smtClean="0">
                <a:solidFill>
                  <a:srgbClr val="FFFF00"/>
                </a:solidFill>
              </a:rPr>
              <a:t>T</a:t>
            </a:r>
            <a:r>
              <a:rPr lang="en-US" dirty="0" smtClean="0"/>
              <a:t>, and the string is </a:t>
            </a:r>
            <a:r>
              <a:rPr lang="el-GR" dirty="0" smtClean="0">
                <a:solidFill>
                  <a:srgbClr val="FFFF00"/>
                </a:solidFill>
              </a:rPr>
              <a:t>θ</a:t>
            </a:r>
            <a:r>
              <a:rPr lang="en-US" dirty="0" smtClean="0"/>
              <a:t> degrees from the vertical, </a:t>
            </a:r>
            <a:endParaRPr lang="en-US" dirty="0"/>
          </a:p>
        </p:txBody>
      </p:sp>
      <p:sp>
        <p:nvSpPr>
          <p:cNvPr id="6" name="Content Placeholder 5"/>
          <p:cNvSpPr>
            <a:spLocks noGrp="1"/>
          </p:cNvSpPr>
          <p:nvPr>
            <p:ph sz="half" idx="2"/>
          </p:nvPr>
        </p:nvSpPr>
        <p:spPr>
          <a:xfrm>
            <a:off x="5257800" y="1600200"/>
            <a:ext cx="3429000" cy="4525963"/>
          </a:xfrm>
        </p:spPr>
        <p:txBody>
          <a:bodyPr/>
          <a:lstStyle/>
          <a:p>
            <a:r>
              <a:rPr lang="en-US" dirty="0" smtClean="0">
                <a:solidFill>
                  <a:schemeClr val="bg2">
                    <a:lumMod val="50000"/>
                  </a:schemeClr>
                </a:solidFill>
              </a:rPr>
              <a:t>a</a:t>
            </a:r>
            <a:endParaRPr lang="en-US" dirty="0">
              <a:solidFill>
                <a:schemeClr val="bg2">
                  <a:lumMod val="50000"/>
                </a:schemeClr>
              </a:solidFill>
            </a:endParaRPr>
          </a:p>
        </p:txBody>
      </p:sp>
      <p:graphicFrame>
        <p:nvGraphicFramePr>
          <p:cNvPr id="7" name="Object 6"/>
          <p:cNvGraphicFramePr>
            <a:graphicFrameLocks noChangeAspect="1"/>
          </p:cNvGraphicFramePr>
          <p:nvPr/>
        </p:nvGraphicFramePr>
        <p:xfrm>
          <a:off x="1058840" y="4818898"/>
          <a:ext cx="2679700" cy="1790700"/>
        </p:xfrm>
        <a:graphic>
          <a:graphicData uri="http://schemas.openxmlformats.org/presentationml/2006/ole">
            <p:oleObj spid="_x0000_s62466" name="Equation" r:id="rId4" imgW="2679480" imgH="1790640" progId="Equation.DSMT4">
              <p:embed/>
            </p:oleObj>
          </a:graphicData>
        </a:graphic>
      </p:graphicFrame>
      <p:sp>
        <p:nvSpPr>
          <p:cNvPr id="8" name="Rectangle 7"/>
          <p:cNvSpPr/>
          <p:nvPr/>
        </p:nvSpPr>
        <p:spPr>
          <a:xfrm>
            <a:off x="5715000" y="2133600"/>
            <a:ext cx="2590800" cy="152400"/>
          </a:xfrm>
          <a:prstGeom prst="rect">
            <a:avLst/>
          </a:prstGeom>
          <a:solidFill>
            <a:srgbClr val="C0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3858904"/>
            <a:ext cx="2133600" cy="381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93552" y="3902120"/>
            <a:ext cx="304800" cy="304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cxnSp>
        <p:nvCxnSpPr>
          <p:cNvPr id="13" name="Straight Connector 12"/>
          <p:cNvCxnSpPr>
            <a:endCxn id="8" idx="2"/>
          </p:cNvCxnSpPr>
          <p:nvPr/>
        </p:nvCxnSpPr>
        <p:spPr>
          <a:xfrm rot="5400000" flipH="1" flipV="1">
            <a:off x="5740021" y="2660177"/>
            <a:ext cx="1644555" cy="896203"/>
          </a:xfrm>
          <a:prstGeom prst="line">
            <a:avLst/>
          </a:prstGeom>
          <a:ln w="254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p:cNvCxnSpPr>
          <p:nvPr/>
        </p:nvCxnSpPr>
        <p:spPr>
          <a:xfrm rot="5400000">
            <a:off x="5334000" y="3962400"/>
            <a:ext cx="335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100000" flipH="1" flipV="1">
            <a:off x="5937912" y="3187458"/>
            <a:ext cx="854120" cy="5834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4340000" flipH="1" flipV="1">
            <a:off x="5692411" y="4437478"/>
            <a:ext cx="761999" cy="42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56200" y="3116240"/>
            <a:ext cx="990600" cy="461665"/>
          </a:xfrm>
          <a:prstGeom prst="rect">
            <a:avLst/>
          </a:prstGeom>
          <a:noFill/>
        </p:spPr>
        <p:txBody>
          <a:bodyPr wrap="square" rtlCol="0">
            <a:spAutoFit/>
          </a:bodyPr>
          <a:lstStyle/>
          <a:p>
            <a:r>
              <a:rPr lang="en-US" sz="2400" i="1" dirty="0" smtClean="0">
                <a:solidFill>
                  <a:srgbClr val="FFFF00"/>
                </a:solidFill>
              </a:rPr>
              <a:t>T</a:t>
            </a:r>
            <a:endParaRPr lang="en-US" sz="2400" i="1" dirty="0">
              <a:solidFill>
                <a:srgbClr val="FFFF00"/>
              </a:solidFill>
            </a:endParaRPr>
          </a:p>
        </p:txBody>
      </p:sp>
      <p:sp>
        <p:nvSpPr>
          <p:cNvPr id="25" name="TextBox 24"/>
          <p:cNvSpPr txBox="1"/>
          <p:nvPr/>
        </p:nvSpPr>
        <p:spPr>
          <a:xfrm>
            <a:off x="5517112" y="4324064"/>
            <a:ext cx="990600" cy="461665"/>
          </a:xfrm>
          <a:prstGeom prst="rect">
            <a:avLst/>
          </a:prstGeom>
          <a:noFill/>
        </p:spPr>
        <p:txBody>
          <a:bodyPr wrap="square" rtlCol="0">
            <a:spAutoFit/>
          </a:bodyPr>
          <a:lstStyle/>
          <a:p>
            <a:r>
              <a:rPr lang="en-US" sz="2400" i="1" dirty="0" smtClean="0">
                <a:solidFill>
                  <a:srgbClr val="FFFF00"/>
                </a:solidFill>
              </a:rPr>
              <a:t>mg</a:t>
            </a:r>
            <a:endParaRPr lang="en-US" sz="2400" i="1" dirty="0">
              <a:solidFill>
                <a:srgbClr val="FFFF00"/>
              </a:solidFill>
            </a:endParaRPr>
          </a:p>
        </p:txBody>
      </p:sp>
      <p:sp>
        <p:nvSpPr>
          <p:cNvPr id="26" name="TextBox 25"/>
          <p:cNvSpPr txBox="1"/>
          <p:nvPr/>
        </p:nvSpPr>
        <p:spPr>
          <a:xfrm>
            <a:off x="6638925" y="2714625"/>
            <a:ext cx="762000" cy="461665"/>
          </a:xfrm>
          <a:prstGeom prst="rect">
            <a:avLst/>
          </a:prstGeom>
          <a:noFill/>
        </p:spPr>
        <p:txBody>
          <a:bodyPr wrap="square" rtlCol="0">
            <a:spAutoFit/>
          </a:bodyPr>
          <a:lstStyle/>
          <a:p>
            <a:r>
              <a:rPr lang="en-US" sz="2400" i="1" dirty="0" smtClean="0">
                <a:solidFill>
                  <a:srgbClr val="FFFF00"/>
                </a:solidFill>
                <a:sym typeface="Symbol"/>
              </a:rPr>
              <a:t></a:t>
            </a:r>
            <a:endParaRPr lang="en-US" sz="2400" i="1" dirty="0">
              <a:solidFill>
                <a:srgbClr val="FFFF00"/>
              </a:solidFil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for the Conical Pendulum</a:t>
            </a:r>
            <a:endParaRPr lang="en-US" dirty="0">
              <a:solidFill>
                <a:srgbClr val="FFFF00"/>
              </a:solidFill>
            </a:endParaRPr>
          </a:p>
        </p:txBody>
      </p:sp>
      <p:sp>
        <p:nvSpPr>
          <p:cNvPr id="3" name="Content Placeholder 2"/>
          <p:cNvSpPr>
            <a:spLocks noGrp="1"/>
          </p:cNvSpPr>
          <p:nvPr>
            <p:ph sz="half" idx="1"/>
          </p:nvPr>
        </p:nvSpPr>
        <p:spPr>
          <a:xfrm>
            <a:off x="228600" y="1600200"/>
            <a:ext cx="4572000" cy="4953000"/>
          </a:xfrm>
          <a:ln>
            <a:solidFill>
              <a:srgbClr val="FFC000"/>
            </a:solidFill>
          </a:ln>
        </p:spPr>
        <p:txBody>
          <a:bodyPr/>
          <a:lstStyle/>
          <a:p>
            <a:r>
              <a:rPr lang="en-US" dirty="0" smtClean="0"/>
              <a:t>Notice how </a:t>
            </a:r>
            <a:r>
              <a:rPr lang="en-US" dirty="0" smtClean="0">
                <a:solidFill>
                  <a:srgbClr val="FFFF00"/>
                </a:solidFill>
              </a:rPr>
              <a:t>vector addition </a:t>
            </a:r>
            <a:r>
              <a:rPr lang="en-US" dirty="0" smtClean="0"/>
              <a:t>gives </a:t>
            </a:r>
            <a:endParaRPr lang="en-US" dirty="0"/>
          </a:p>
        </p:txBody>
      </p:sp>
      <p:sp>
        <p:nvSpPr>
          <p:cNvPr id="6" name="Content Placeholder 5"/>
          <p:cNvSpPr>
            <a:spLocks noGrp="1"/>
          </p:cNvSpPr>
          <p:nvPr>
            <p:ph sz="half" idx="2"/>
          </p:nvPr>
        </p:nvSpPr>
        <p:spPr>
          <a:xfrm>
            <a:off x="5257800" y="1600200"/>
            <a:ext cx="3429000" cy="4525963"/>
          </a:xfrm>
        </p:spPr>
        <p:txBody>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8" name="Rectangle 7"/>
          <p:cNvSpPr/>
          <p:nvPr/>
        </p:nvSpPr>
        <p:spPr>
          <a:xfrm>
            <a:off x="5715000" y="2133600"/>
            <a:ext cx="2590800" cy="152400"/>
          </a:xfrm>
          <a:prstGeom prst="rect">
            <a:avLst/>
          </a:prstGeom>
          <a:solidFill>
            <a:srgbClr val="C0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3858904"/>
            <a:ext cx="2133600" cy="381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93552" y="3902120"/>
            <a:ext cx="304800" cy="304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cxnSp>
        <p:nvCxnSpPr>
          <p:cNvPr id="13" name="Straight Connector 12"/>
          <p:cNvCxnSpPr>
            <a:endCxn id="8" idx="2"/>
          </p:cNvCxnSpPr>
          <p:nvPr/>
        </p:nvCxnSpPr>
        <p:spPr>
          <a:xfrm rot="5400000" flipH="1" flipV="1">
            <a:off x="5740021" y="2660177"/>
            <a:ext cx="1644555" cy="896203"/>
          </a:xfrm>
          <a:prstGeom prst="line">
            <a:avLst/>
          </a:prstGeom>
          <a:ln w="254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p:cNvCxnSpPr>
          <p:nvPr/>
        </p:nvCxnSpPr>
        <p:spPr>
          <a:xfrm rot="5400000">
            <a:off x="5334000" y="3962400"/>
            <a:ext cx="335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100000" flipH="1" flipV="1">
            <a:off x="5937912" y="3187458"/>
            <a:ext cx="854120" cy="5834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4340000" flipH="1" flipV="1">
            <a:off x="5692411" y="4437478"/>
            <a:ext cx="761999" cy="42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56200" y="3116240"/>
            <a:ext cx="990600" cy="461665"/>
          </a:xfrm>
          <a:prstGeom prst="rect">
            <a:avLst/>
          </a:prstGeom>
          <a:noFill/>
        </p:spPr>
        <p:txBody>
          <a:bodyPr wrap="square" rtlCol="0">
            <a:spAutoFit/>
          </a:bodyPr>
          <a:lstStyle/>
          <a:p>
            <a:r>
              <a:rPr lang="en-US" sz="2400" i="1" dirty="0" smtClean="0">
                <a:solidFill>
                  <a:srgbClr val="FFFF00"/>
                </a:solidFill>
              </a:rPr>
              <a:t>T</a:t>
            </a:r>
            <a:endParaRPr lang="en-US" sz="2400" i="1" dirty="0">
              <a:solidFill>
                <a:srgbClr val="FFFF00"/>
              </a:solidFill>
            </a:endParaRPr>
          </a:p>
        </p:txBody>
      </p:sp>
      <p:sp>
        <p:nvSpPr>
          <p:cNvPr id="25" name="TextBox 24"/>
          <p:cNvSpPr txBox="1"/>
          <p:nvPr/>
        </p:nvSpPr>
        <p:spPr>
          <a:xfrm>
            <a:off x="5517112" y="4324064"/>
            <a:ext cx="990600" cy="461665"/>
          </a:xfrm>
          <a:prstGeom prst="rect">
            <a:avLst/>
          </a:prstGeom>
          <a:noFill/>
        </p:spPr>
        <p:txBody>
          <a:bodyPr wrap="square" rtlCol="0">
            <a:spAutoFit/>
          </a:bodyPr>
          <a:lstStyle/>
          <a:p>
            <a:r>
              <a:rPr lang="en-US" sz="2400" i="1" dirty="0" smtClean="0">
                <a:solidFill>
                  <a:srgbClr val="FFFF00"/>
                </a:solidFill>
              </a:rPr>
              <a:t>mg</a:t>
            </a:r>
            <a:endParaRPr lang="en-US" sz="2400" i="1" dirty="0">
              <a:solidFill>
                <a:srgbClr val="FFFF00"/>
              </a:solidFill>
            </a:endParaRPr>
          </a:p>
        </p:txBody>
      </p:sp>
      <p:sp>
        <p:nvSpPr>
          <p:cNvPr id="26" name="TextBox 25"/>
          <p:cNvSpPr txBox="1"/>
          <p:nvPr/>
        </p:nvSpPr>
        <p:spPr>
          <a:xfrm>
            <a:off x="6638925" y="2714625"/>
            <a:ext cx="762000" cy="461665"/>
          </a:xfrm>
          <a:prstGeom prst="rect">
            <a:avLst/>
          </a:prstGeom>
          <a:noFill/>
        </p:spPr>
        <p:txBody>
          <a:bodyPr wrap="square" rtlCol="0">
            <a:spAutoFit/>
          </a:bodyPr>
          <a:lstStyle/>
          <a:p>
            <a:r>
              <a:rPr lang="en-US" sz="2400" i="1" dirty="0" smtClean="0">
                <a:solidFill>
                  <a:srgbClr val="FFFF00"/>
                </a:solidFill>
                <a:sym typeface="Symbol"/>
              </a:rPr>
              <a:t></a:t>
            </a:r>
            <a:endParaRPr lang="en-US" sz="2400" i="1" dirty="0">
              <a:solidFill>
                <a:srgbClr val="FFFF00"/>
              </a:solidFill>
            </a:endParaRPr>
          </a:p>
        </p:txBody>
      </p:sp>
      <p:cxnSp>
        <p:nvCxnSpPr>
          <p:cNvPr id="18" name="Straight Arrow Connector 17"/>
          <p:cNvCxnSpPr>
            <a:stCxn id="10" idx="6"/>
          </p:cNvCxnSpPr>
          <p:nvPr/>
        </p:nvCxnSpPr>
        <p:spPr>
          <a:xfrm flipV="1">
            <a:off x="6198352" y="4038600"/>
            <a:ext cx="507248" cy="159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0" y="3962400"/>
            <a:ext cx="990600" cy="461665"/>
          </a:xfrm>
          <a:prstGeom prst="rect">
            <a:avLst/>
          </a:prstGeom>
          <a:noFill/>
        </p:spPr>
        <p:txBody>
          <a:bodyPr wrap="square" rtlCol="0">
            <a:spAutoFit/>
          </a:bodyPr>
          <a:lstStyle/>
          <a:p>
            <a:r>
              <a:rPr lang="en-US" sz="2400" i="1" dirty="0" smtClean="0">
                <a:solidFill>
                  <a:srgbClr val="FFFF00"/>
                </a:solidFill>
              </a:rPr>
              <a:t>ma</a:t>
            </a:r>
            <a:endParaRPr lang="en-US" sz="2400" i="1" dirty="0">
              <a:solidFill>
                <a:srgbClr val="FFFF00"/>
              </a:solidFill>
            </a:endParaRPr>
          </a:p>
        </p:txBody>
      </p:sp>
      <p:graphicFrame>
        <p:nvGraphicFramePr>
          <p:cNvPr id="20" name="Object 19"/>
          <p:cNvGraphicFramePr>
            <a:graphicFrameLocks noChangeAspect="1"/>
          </p:cNvGraphicFramePr>
          <p:nvPr/>
        </p:nvGraphicFramePr>
        <p:xfrm>
          <a:off x="756312" y="486768"/>
          <a:ext cx="1688473" cy="601640"/>
        </p:xfrm>
        <a:graphic>
          <a:graphicData uri="http://schemas.openxmlformats.org/presentationml/2006/ole">
            <p:oleObj spid="_x0000_s63490" name="Equation" r:id="rId4" imgW="1104840" imgH="393480" progId="Equation.DSMT4">
              <p:embed/>
            </p:oleObj>
          </a:graphicData>
        </a:graphic>
      </p:graphicFrame>
      <p:graphicFrame>
        <p:nvGraphicFramePr>
          <p:cNvPr id="23" name="Object 22"/>
          <p:cNvGraphicFramePr>
            <a:graphicFrameLocks noChangeAspect="1"/>
          </p:cNvGraphicFramePr>
          <p:nvPr/>
        </p:nvGraphicFramePr>
        <p:xfrm>
          <a:off x="1354138" y="2590800"/>
          <a:ext cx="2476500" cy="469900"/>
        </p:xfrm>
        <a:graphic>
          <a:graphicData uri="http://schemas.openxmlformats.org/presentationml/2006/ole">
            <p:oleObj spid="_x0000_s63491" name="Equation" r:id="rId5" imgW="2476440" imgH="469800" progId="Equation.DSMT4">
              <p:embed/>
            </p:oleObj>
          </a:graphicData>
        </a:graphic>
      </p:graphicFrame>
      <p:grpSp>
        <p:nvGrpSpPr>
          <p:cNvPr id="4" name="Group 37"/>
          <p:cNvGrpSpPr/>
          <p:nvPr/>
        </p:nvGrpSpPr>
        <p:grpSpPr>
          <a:xfrm>
            <a:off x="1684359" y="3837296"/>
            <a:ext cx="1420949" cy="1483056"/>
            <a:chOff x="1752599" y="3810000"/>
            <a:chExt cx="1420949" cy="1483056"/>
          </a:xfrm>
        </p:grpSpPr>
        <p:cxnSp>
          <p:nvCxnSpPr>
            <p:cNvPr id="27" name="Straight Arrow Connector 26"/>
            <p:cNvCxnSpPr/>
            <p:nvPr/>
          </p:nvCxnSpPr>
          <p:spPr>
            <a:xfrm rot="14340000" flipH="1" flipV="1">
              <a:off x="1502273" y="4214504"/>
              <a:ext cx="1287231" cy="7865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100000" flipH="1" flipV="1">
              <a:off x="1917028" y="4036536"/>
              <a:ext cx="1442849" cy="10701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20000" flipV="1">
              <a:off x="2149953" y="3810000"/>
              <a:ext cx="930421" cy="2689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3" name="Object 32"/>
          <p:cNvGraphicFramePr>
            <a:graphicFrameLocks noChangeAspect="1"/>
          </p:cNvGraphicFramePr>
          <p:nvPr/>
        </p:nvGraphicFramePr>
        <p:xfrm>
          <a:off x="1524000" y="4343400"/>
          <a:ext cx="495300" cy="393700"/>
        </p:xfrm>
        <a:graphic>
          <a:graphicData uri="http://schemas.openxmlformats.org/presentationml/2006/ole">
            <p:oleObj spid="_x0000_s63492" name="Equation" r:id="rId6" imgW="495000" imgH="393480" progId="Equation.DSMT4">
              <p:embed/>
            </p:oleObj>
          </a:graphicData>
        </a:graphic>
      </p:graphicFrame>
      <p:graphicFrame>
        <p:nvGraphicFramePr>
          <p:cNvPr id="34" name="Object 33"/>
          <p:cNvGraphicFramePr>
            <a:graphicFrameLocks noChangeAspect="1"/>
          </p:cNvGraphicFramePr>
          <p:nvPr/>
        </p:nvGraphicFramePr>
        <p:xfrm>
          <a:off x="2237096" y="3491552"/>
          <a:ext cx="482600" cy="317500"/>
        </p:xfrm>
        <a:graphic>
          <a:graphicData uri="http://schemas.openxmlformats.org/presentationml/2006/ole">
            <p:oleObj spid="_x0000_s63493" name="Equation" r:id="rId7" imgW="482400" imgH="317160" progId="Equation.DSMT4">
              <p:embed/>
            </p:oleObj>
          </a:graphicData>
        </a:graphic>
      </p:graphicFrame>
      <p:graphicFrame>
        <p:nvGraphicFramePr>
          <p:cNvPr id="35" name="Object 34"/>
          <p:cNvGraphicFramePr>
            <a:graphicFrameLocks noChangeAspect="1"/>
          </p:cNvGraphicFramePr>
          <p:nvPr/>
        </p:nvGraphicFramePr>
        <p:xfrm>
          <a:off x="2667000" y="4419600"/>
          <a:ext cx="254000" cy="381000"/>
        </p:xfrm>
        <a:graphic>
          <a:graphicData uri="http://schemas.openxmlformats.org/presentationml/2006/ole">
            <p:oleObj spid="_x0000_s63494" name="Equation" r:id="rId8" imgW="253800" imgH="380880" progId="Equation.DSMT4">
              <p:embed/>
            </p:oleObj>
          </a:graphicData>
        </a:graphic>
      </p:graphicFrame>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Conical Pendulum as Control</a:t>
            </a:r>
            <a:endParaRPr lang="en-US" dirty="0">
              <a:solidFill>
                <a:srgbClr val="FFFF00"/>
              </a:solidFill>
            </a:endParaRPr>
          </a:p>
        </p:txBody>
      </p:sp>
      <p:sp>
        <p:nvSpPr>
          <p:cNvPr id="3" name="Content Placeholder 2"/>
          <p:cNvSpPr>
            <a:spLocks noGrp="1"/>
          </p:cNvSpPr>
          <p:nvPr>
            <p:ph sz="half" idx="1"/>
          </p:nvPr>
        </p:nvSpPr>
        <p:spPr/>
        <p:txBody>
          <a:bodyPr/>
          <a:lstStyle/>
          <a:p>
            <a:r>
              <a:rPr lang="en-US" dirty="0" smtClean="0">
                <a:solidFill>
                  <a:srgbClr val="FFFF00"/>
                </a:solidFill>
              </a:rPr>
              <a:t>An early steam engine: </a:t>
            </a:r>
            <a:r>
              <a:rPr lang="en-US" dirty="0" smtClean="0"/>
              <a:t>as the conical pendulum rotates faster, driven by the engine, the masses rise and the levers cut back the steam supply.</a:t>
            </a:r>
          </a:p>
          <a:p>
            <a:r>
              <a:rPr lang="en-US" dirty="0" smtClean="0"/>
              <a:t>It can be </a:t>
            </a:r>
            <a:r>
              <a:rPr lang="en-US" dirty="0" smtClean="0">
                <a:solidFill>
                  <a:srgbClr val="FFFF00"/>
                </a:solidFill>
              </a:rPr>
              <a:t>preset</a:t>
            </a:r>
            <a:r>
              <a:rPr lang="en-US" dirty="0" smtClean="0"/>
              <a:t> to keep the engine within a given speed range.</a:t>
            </a:r>
            <a:endParaRPr lang="en-US"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5105400" y="1780381"/>
            <a:ext cx="3276600" cy="4368800"/>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1200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5.6</a:t>
            </a:r>
            <a:r>
              <a:rPr lang="en-US" sz="2800" i="1">
                <a:solidFill>
                  <a:srgbClr val="000000"/>
                </a:solidFill>
                <a:effectLst/>
              </a:rPr>
              <a:t>   </a:t>
            </a:r>
            <a:r>
              <a:rPr lang="en-US" sz="2800">
                <a:solidFill>
                  <a:schemeClr val="accent2"/>
                </a:solidFill>
              </a:rPr>
              <a:t>Tetherball</a:t>
            </a:r>
          </a:p>
        </p:txBody>
      </p:sp>
      <p:sp>
        <p:nvSpPr>
          <p:cNvPr id="512004" name="Rectangle 4"/>
          <p:cNvSpPr>
            <a:spLocks noChangeArrowheads="1"/>
          </p:cNvSpPr>
          <p:nvPr/>
        </p:nvSpPr>
        <p:spPr bwMode="auto">
          <a:xfrm>
            <a:off x="4017963" y="682625"/>
            <a:ext cx="5126037" cy="2676525"/>
          </a:xfrm>
          <a:prstGeom prst="rect">
            <a:avLst/>
          </a:prstGeom>
          <a:noFill/>
          <a:ln w="9525">
            <a:noFill/>
            <a:miter lim="800000"/>
            <a:headEnd/>
            <a:tailEnd/>
          </a:ln>
          <a:effectLst/>
        </p:spPr>
        <p:txBody>
          <a:bodyPr lIns="90488" tIns="44450" rIns="90488" bIns="44450"/>
          <a:lstStyle/>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1) t</a:t>
            </a:r>
            <a:r>
              <a:rPr lang="en-US" sz="2000" b="1">
                <a:solidFill>
                  <a:schemeClr val="tx2"/>
                </a:solidFill>
                <a:effectLst>
                  <a:outerShdw blurRad="38100" dist="38100" dir="2700000" algn="tl">
                    <a:srgbClr val="000000"/>
                  </a:outerShdw>
                </a:effectLst>
                <a:latin typeface="Arial" charset="0"/>
              </a:rPr>
              <a:t>oward the top of the pole</a:t>
            </a:r>
            <a:endParaRPr lang="en-US" sz="2000" b="1">
              <a:solidFill>
                <a:schemeClr val="tx2"/>
              </a:solidFill>
              <a:latin typeface="Arial" charset="0"/>
            </a:endParaRP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a:solidFill>
                  <a:schemeClr val="tx2"/>
                </a:solidFill>
                <a:effectLst>
                  <a:outerShdw blurRad="38100" dist="38100" dir="2700000" algn="tl">
                    <a:srgbClr val="000000"/>
                  </a:outerShdw>
                </a:effectLst>
                <a:latin typeface="Arial" charset="0"/>
              </a:rPr>
              <a:t>toward the ground</a:t>
            </a:r>
            <a:endParaRPr lang="en-US" sz="2000" b="1">
              <a:solidFill>
                <a:schemeClr val="tx2"/>
              </a:solidFill>
              <a:latin typeface="Arial" charset="0"/>
            </a:endParaRP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a:solidFill>
                  <a:schemeClr val="tx2"/>
                </a:solidFill>
                <a:effectLst>
                  <a:outerShdw blurRad="38100" dist="38100" dir="2700000" algn="tl">
                    <a:srgbClr val="000000"/>
                  </a:outerShdw>
                </a:effectLst>
                <a:latin typeface="Arial" charset="0"/>
              </a:rPr>
              <a:t>along the horizontal component of the tension force</a:t>
            </a: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a:solidFill>
                  <a:schemeClr val="tx2"/>
                </a:solidFill>
                <a:effectLst>
                  <a:outerShdw blurRad="38100" dist="38100" dir="2700000" algn="tl">
                    <a:srgbClr val="000000"/>
                  </a:outerShdw>
                </a:effectLst>
                <a:latin typeface="Arial" charset="0"/>
              </a:rPr>
              <a:t>along the vertical component of the tension force</a:t>
            </a: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a:solidFill>
                  <a:schemeClr val="tx2"/>
                </a:solidFill>
                <a:effectLst>
                  <a:outerShdw blurRad="38100" dist="38100" dir="2700000" algn="tl">
                    <a:srgbClr val="000000"/>
                  </a:outerShdw>
                </a:effectLst>
                <a:latin typeface="Arial" charset="0"/>
              </a:rPr>
              <a:t>tangential to the circle</a:t>
            </a:r>
            <a:endParaRPr lang="en-US" sz="2200" b="1">
              <a:effectLst>
                <a:outerShdw blurRad="38100" dist="38100" dir="2700000" algn="tl">
                  <a:srgbClr val="000000"/>
                </a:outerShdw>
              </a:effectLst>
              <a:latin typeface="Arial" charset="0"/>
            </a:endParaRPr>
          </a:p>
        </p:txBody>
      </p:sp>
      <p:sp>
        <p:nvSpPr>
          <p:cNvPr id="512005" name="Rectangle 5"/>
          <p:cNvSpPr>
            <a:spLocks noGrp="1" noChangeArrowheads="1"/>
          </p:cNvSpPr>
          <p:nvPr>
            <p:ph type="body" idx="1"/>
          </p:nvPr>
        </p:nvSpPr>
        <p:spPr>
          <a:xfrm>
            <a:off x="-28575" y="595313"/>
            <a:ext cx="3621088" cy="2576512"/>
          </a:xfrm>
          <a:noFill/>
          <a:ln/>
        </p:spPr>
        <p:txBody>
          <a:bodyPr>
            <a:normAutofit fontScale="70000" lnSpcReduction="20000"/>
          </a:bodyPr>
          <a:lstStyle/>
          <a:p>
            <a:pPr marL="401638" indent="-401638">
              <a:lnSpc>
                <a:spcPct val="150000"/>
              </a:lnSpc>
              <a:spcBef>
                <a:spcPct val="50000"/>
              </a:spcBef>
              <a:buFont typeface="Monotype Sorts" pitchFamily="48" charset="2"/>
              <a:buNone/>
            </a:pPr>
            <a:r>
              <a:rPr lang="en-US" sz="2200" b="1" dirty="0">
                <a:effectLst>
                  <a:outerShdw blurRad="38100" dist="38100" dir="2700000" algn="tl">
                    <a:srgbClr val="000000"/>
                  </a:outerShdw>
                </a:effectLst>
              </a:rPr>
              <a:t>	</a:t>
            </a:r>
            <a:r>
              <a:rPr lang="en-US" b="1" dirty="0">
                <a:effectLst>
                  <a:outerShdw blurRad="38100" dist="38100" dir="2700000" algn="tl">
                    <a:srgbClr val="000000"/>
                  </a:outerShdw>
                </a:effectLst>
              </a:rPr>
              <a:t>In the game of tetherball, the struck ball whirls around a pole. In what direction does the </a:t>
            </a:r>
            <a:r>
              <a:rPr lang="en-US" b="1" dirty="0">
                <a:solidFill>
                  <a:schemeClr val="accent2"/>
                </a:solidFill>
                <a:effectLst>
                  <a:outerShdw blurRad="38100" dist="38100" dir="2700000" algn="tl">
                    <a:srgbClr val="000000"/>
                  </a:outerShdw>
                </a:effectLst>
              </a:rPr>
              <a:t>net force</a:t>
            </a:r>
            <a:r>
              <a:rPr lang="en-US" b="1" dirty="0">
                <a:effectLst>
                  <a:outerShdw blurRad="38100" dist="38100" dir="2700000" algn="tl">
                    <a:srgbClr val="000000"/>
                  </a:outerShdw>
                </a:effectLst>
              </a:rPr>
              <a:t> on the ball point?</a:t>
            </a:r>
            <a:endParaRPr lang="en-US" sz="2200" b="1" dirty="0"/>
          </a:p>
        </p:txBody>
      </p:sp>
      <p:grpSp>
        <p:nvGrpSpPr>
          <p:cNvPr id="2" name="Group 6"/>
          <p:cNvGrpSpPr>
            <a:grpSpLocks/>
          </p:cNvGrpSpPr>
          <p:nvPr/>
        </p:nvGrpSpPr>
        <p:grpSpPr bwMode="auto">
          <a:xfrm>
            <a:off x="3176588" y="3606800"/>
            <a:ext cx="3152775" cy="2971800"/>
            <a:chOff x="2073" y="2281"/>
            <a:chExt cx="1986" cy="1872"/>
          </a:xfrm>
        </p:grpSpPr>
        <p:sp>
          <p:nvSpPr>
            <p:cNvPr id="512007" name="Rectangle 7"/>
            <p:cNvSpPr>
              <a:spLocks noChangeArrowheads="1"/>
            </p:cNvSpPr>
            <p:nvPr/>
          </p:nvSpPr>
          <p:spPr bwMode="auto">
            <a:xfrm>
              <a:off x="2073" y="2281"/>
              <a:ext cx="1986" cy="1872"/>
            </a:xfrm>
            <a:prstGeom prst="rect">
              <a:avLst/>
            </a:prstGeom>
            <a:solidFill>
              <a:srgbClr val="000000"/>
            </a:solidFill>
            <a:ln w="9525">
              <a:noFill/>
              <a:miter lim="800000"/>
              <a:headEnd type="none" w="sm" len="sm"/>
              <a:tailEnd type="none" w="sm" len="sm"/>
            </a:ln>
            <a:effectLst/>
          </p:spPr>
          <p:txBody>
            <a:bodyPr wrap="none" anchor="ctr"/>
            <a:lstStyle/>
            <a:p>
              <a:endParaRPr lang="en-US"/>
            </a:p>
          </p:txBody>
        </p:sp>
        <p:sp>
          <p:nvSpPr>
            <p:cNvPr id="512008" name="Line 8"/>
            <p:cNvSpPr>
              <a:spLocks noChangeShapeType="1"/>
            </p:cNvSpPr>
            <p:nvPr/>
          </p:nvSpPr>
          <p:spPr bwMode="auto">
            <a:xfrm>
              <a:off x="3169" y="2343"/>
              <a:ext cx="0" cy="1619"/>
            </a:xfrm>
            <a:prstGeom prst="line">
              <a:avLst/>
            </a:prstGeom>
            <a:noFill/>
            <a:ln w="57150">
              <a:solidFill>
                <a:srgbClr val="C0C0C0"/>
              </a:solidFill>
              <a:round/>
              <a:headEnd/>
              <a:tailEnd/>
            </a:ln>
            <a:effectLst/>
          </p:spPr>
          <p:txBody>
            <a:bodyPr anchor="ctr">
              <a:spAutoFit/>
            </a:bodyPr>
            <a:lstStyle/>
            <a:p>
              <a:endParaRPr lang="en-US"/>
            </a:p>
          </p:txBody>
        </p:sp>
        <p:sp>
          <p:nvSpPr>
            <p:cNvPr id="512009" name="Line 9"/>
            <p:cNvSpPr>
              <a:spLocks noChangeShapeType="1"/>
            </p:cNvSpPr>
            <p:nvPr/>
          </p:nvSpPr>
          <p:spPr bwMode="auto">
            <a:xfrm flipH="1">
              <a:off x="2621" y="2494"/>
              <a:ext cx="528" cy="864"/>
            </a:xfrm>
            <a:prstGeom prst="line">
              <a:avLst/>
            </a:prstGeom>
            <a:noFill/>
            <a:ln w="38100">
              <a:solidFill>
                <a:schemeClr val="tx1"/>
              </a:solidFill>
              <a:round/>
              <a:headEnd/>
              <a:tailEnd/>
            </a:ln>
            <a:effectLst/>
          </p:spPr>
          <p:txBody>
            <a:bodyPr wrap="none" anchor="ctr">
              <a:spAutoFit/>
            </a:bodyPr>
            <a:lstStyle/>
            <a:p>
              <a:endParaRPr lang="en-US"/>
            </a:p>
          </p:txBody>
        </p:sp>
        <p:sp>
          <p:nvSpPr>
            <p:cNvPr id="512010" name="Oval 10"/>
            <p:cNvSpPr>
              <a:spLocks noChangeArrowheads="1"/>
            </p:cNvSpPr>
            <p:nvPr/>
          </p:nvSpPr>
          <p:spPr bwMode="auto">
            <a:xfrm>
              <a:off x="2435" y="3349"/>
              <a:ext cx="240" cy="240"/>
            </a:xfrm>
            <a:prstGeom prst="ellipse">
              <a:avLst/>
            </a:prstGeom>
            <a:gradFill rotWithShape="0">
              <a:gsLst>
                <a:gs pos="0">
                  <a:srgbClr val="99CCFF"/>
                </a:gs>
                <a:gs pos="100000">
                  <a:srgbClr val="99CCFF">
                    <a:gamma/>
                    <a:shade val="63137"/>
                    <a:invGamma/>
                  </a:srgbClr>
                </a:gs>
              </a:gsLst>
              <a:path path="rect">
                <a:fillToRect r="100000" b="100000"/>
              </a:path>
            </a:gradFill>
            <a:ln w="38100">
              <a:solidFill>
                <a:srgbClr val="99CCFF"/>
              </a:solidFill>
              <a:round/>
              <a:headEnd/>
              <a:tailEnd/>
            </a:ln>
            <a:effectLst/>
          </p:spPr>
          <p:txBody>
            <a:bodyPr wrap="none" anchor="ctr">
              <a:spAutoFit/>
            </a:bodyPr>
            <a:lstStyle/>
            <a:p>
              <a:endParaRPr lang="en-US"/>
            </a:p>
          </p:txBody>
        </p:sp>
        <p:sp>
          <p:nvSpPr>
            <p:cNvPr id="512011" name="Arc 11"/>
            <p:cNvSpPr>
              <a:spLocks/>
            </p:cNvSpPr>
            <p:nvPr/>
          </p:nvSpPr>
          <p:spPr bwMode="auto">
            <a:xfrm>
              <a:off x="2533" y="3371"/>
              <a:ext cx="1292" cy="258"/>
            </a:xfrm>
            <a:custGeom>
              <a:avLst/>
              <a:gdLst>
                <a:gd name="G0" fmla="+- 21464 0 0"/>
                <a:gd name="G1" fmla="+- 21590 0 0"/>
                <a:gd name="G2" fmla="+- 21600 0 0"/>
                <a:gd name="T0" fmla="*/ 22133 w 43064"/>
                <a:gd name="T1" fmla="*/ 0 h 43190"/>
                <a:gd name="T2" fmla="*/ 0 w 43064"/>
                <a:gd name="T3" fmla="*/ 24009 h 43190"/>
                <a:gd name="T4" fmla="*/ 21464 w 43064"/>
                <a:gd name="T5" fmla="*/ 21590 h 43190"/>
              </a:gdLst>
              <a:ahLst/>
              <a:cxnLst>
                <a:cxn ang="0">
                  <a:pos x="T0" y="T1"/>
                </a:cxn>
                <a:cxn ang="0">
                  <a:pos x="T2" y="T3"/>
                </a:cxn>
                <a:cxn ang="0">
                  <a:pos x="T4" y="T5"/>
                </a:cxn>
              </a:cxnLst>
              <a:rect l="0" t="0" r="r" b="b"/>
              <a:pathLst>
                <a:path w="43064" h="43190" fill="none" extrusionOk="0">
                  <a:moveTo>
                    <a:pt x="22132" y="0"/>
                  </a:moveTo>
                  <a:cubicBezTo>
                    <a:pt x="33796" y="361"/>
                    <a:pt x="43064" y="9921"/>
                    <a:pt x="43064" y="21590"/>
                  </a:cubicBezTo>
                  <a:cubicBezTo>
                    <a:pt x="43064" y="33519"/>
                    <a:pt x="33393" y="43190"/>
                    <a:pt x="21464" y="43190"/>
                  </a:cubicBezTo>
                  <a:cubicBezTo>
                    <a:pt x="10470" y="43190"/>
                    <a:pt x="1231" y="34933"/>
                    <a:pt x="-1" y="24009"/>
                  </a:cubicBezTo>
                </a:path>
                <a:path w="43064" h="43190" stroke="0" extrusionOk="0">
                  <a:moveTo>
                    <a:pt x="22132" y="0"/>
                  </a:moveTo>
                  <a:cubicBezTo>
                    <a:pt x="33796" y="361"/>
                    <a:pt x="43064" y="9921"/>
                    <a:pt x="43064" y="21590"/>
                  </a:cubicBezTo>
                  <a:cubicBezTo>
                    <a:pt x="43064" y="33519"/>
                    <a:pt x="33393" y="43190"/>
                    <a:pt x="21464" y="43190"/>
                  </a:cubicBezTo>
                  <a:cubicBezTo>
                    <a:pt x="10470" y="43190"/>
                    <a:pt x="1231" y="34933"/>
                    <a:pt x="-1" y="24009"/>
                  </a:cubicBezTo>
                  <a:lnTo>
                    <a:pt x="21464" y="21590"/>
                  </a:lnTo>
                  <a:close/>
                </a:path>
              </a:pathLst>
            </a:custGeom>
            <a:noFill/>
            <a:ln w="28575">
              <a:solidFill>
                <a:schemeClr val="tx1"/>
              </a:solidFill>
              <a:prstDash val="sysDot"/>
              <a:round/>
              <a:headEnd/>
              <a:tailEnd/>
            </a:ln>
            <a:effectLst/>
          </p:spPr>
          <p:txBody>
            <a:bodyPr wrap="none" anchor="ctr">
              <a:spAutoFit/>
            </a:bodyPr>
            <a:lstStyle/>
            <a:p>
              <a:endParaRPr lang="en-US"/>
            </a:p>
          </p:txBody>
        </p:sp>
        <p:sp>
          <p:nvSpPr>
            <p:cNvPr id="512012" name="Arc 12"/>
            <p:cNvSpPr>
              <a:spLocks/>
            </p:cNvSpPr>
            <p:nvPr/>
          </p:nvSpPr>
          <p:spPr bwMode="auto">
            <a:xfrm>
              <a:off x="2690" y="3368"/>
              <a:ext cx="529" cy="129"/>
            </a:xfrm>
            <a:custGeom>
              <a:avLst/>
              <a:gdLst>
                <a:gd name="G0" fmla="+- 16419 0 0"/>
                <a:gd name="G1" fmla="+- 21509 0 0"/>
                <a:gd name="G2" fmla="+- 21600 0 0"/>
                <a:gd name="T0" fmla="*/ 0 w 16419"/>
                <a:gd name="T1" fmla="*/ 7474 h 21509"/>
                <a:gd name="T2" fmla="*/ 14438 w 16419"/>
                <a:gd name="T3" fmla="*/ 0 h 21509"/>
                <a:gd name="T4" fmla="*/ 16419 w 16419"/>
                <a:gd name="T5" fmla="*/ 21509 h 21509"/>
              </a:gdLst>
              <a:ahLst/>
              <a:cxnLst>
                <a:cxn ang="0">
                  <a:pos x="T0" y="T1"/>
                </a:cxn>
                <a:cxn ang="0">
                  <a:pos x="T2" y="T3"/>
                </a:cxn>
                <a:cxn ang="0">
                  <a:pos x="T4" y="T5"/>
                </a:cxn>
              </a:cxnLst>
              <a:rect l="0" t="0" r="r" b="b"/>
              <a:pathLst>
                <a:path w="16419" h="21509" fill="none" extrusionOk="0">
                  <a:moveTo>
                    <a:pt x="0" y="7474"/>
                  </a:moveTo>
                  <a:cubicBezTo>
                    <a:pt x="3655" y="3197"/>
                    <a:pt x="8835" y="516"/>
                    <a:pt x="14438" y="0"/>
                  </a:cubicBezTo>
                </a:path>
                <a:path w="16419" h="21509" stroke="0" extrusionOk="0">
                  <a:moveTo>
                    <a:pt x="0" y="7474"/>
                  </a:moveTo>
                  <a:cubicBezTo>
                    <a:pt x="3655" y="3197"/>
                    <a:pt x="8835" y="516"/>
                    <a:pt x="14438" y="0"/>
                  </a:cubicBezTo>
                  <a:lnTo>
                    <a:pt x="16419" y="21509"/>
                  </a:lnTo>
                  <a:close/>
                </a:path>
              </a:pathLst>
            </a:custGeom>
            <a:noFill/>
            <a:ln w="28575">
              <a:solidFill>
                <a:schemeClr val="tx1"/>
              </a:solidFill>
              <a:prstDash val="sysDot"/>
              <a:round/>
              <a:headEnd/>
              <a:tailEnd/>
            </a:ln>
            <a:effectLst/>
          </p:spPr>
          <p:txBody>
            <a:bodyPr anchor="ctr">
              <a:spAutoFit/>
            </a:bodyPr>
            <a:lstStyle/>
            <a:p>
              <a:endParaRPr lang="en-US"/>
            </a:p>
          </p:txBody>
        </p:sp>
        <p:grpSp>
          <p:nvGrpSpPr>
            <p:cNvPr id="3" name="Group 13"/>
            <p:cNvGrpSpPr>
              <a:grpSpLocks/>
            </p:cNvGrpSpPr>
            <p:nvPr/>
          </p:nvGrpSpPr>
          <p:grpSpPr bwMode="auto">
            <a:xfrm>
              <a:off x="2211" y="2837"/>
              <a:ext cx="669" cy="1206"/>
              <a:chOff x="3862" y="1783"/>
              <a:chExt cx="669" cy="1206"/>
            </a:xfrm>
          </p:grpSpPr>
          <p:sp>
            <p:nvSpPr>
              <p:cNvPr id="512014" name="Line 14"/>
              <p:cNvSpPr>
                <a:spLocks noChangeShapeType="1"/>
              </p:cNvSpPr>
              <p:nvPr/>
            </p:nvSpPr>
            <p:spPr bwMode="auto">
              <a:xfrm flipH="1">
                <a:off x="4204" y="1872"/>
                <a:ext cx="327" cy="536"/>
              </a:xfrm>
              <a:prstGeom prst="line">
                <a:avLst/>
              </a:prstGeom>
              <a:noFill/>
              <a:ln w="38100">
                <a:solidFill>
                  <a:schemeClr val="accent1"/>
                </a:solidFill>
                <a:round/>
                <a:headEnd type="triangle" w="med" len="med"/>
                <a:tailEnd/>
              </a:ln>
              <a:effectLst/>
            </p:spPr>
            <p:txBody>
              <a:bodyPr anchor="ctr">
                <a:spAutoFit/>
              </a:bodyPr>
              <a:lstStyle/>
              <a:p>
                <a:endParaRPr lang="en-US"/>
              </a:p>
            </p:txBody>
          </p:sp>
          <p:sp>
            <p:nvSpPr>
              <p:cNvPr id="512015" name="Line 15"/>
              <p:cNvSpPr>
                <a:spLocks noChangeShapeType="1"/>
              </p:cNvSpPr>
              <p:nvPr/>
            </p:nvSpPr>
            <p:spPr bwMode="auto">
              <a:xfrm>
                <a:off x="4200" y="2428"/>
                <a:ext cx="0" cy="556"/>
              </a:xfrm>
              <a:prstGeom prst="line">
                <a:avLst/>
              </a:prstGeom>
              <a:noFill/>
              <a:ln w="38100">
                <a:solidFill>
                  <a:schemeClr val="accent1"/>
                </a:solidFill>
                <a:round/>
                <a:headEnd/>
                <a:tailEnd type="triangle" w="med" len="med"/>
              </a:ln>
              <a:effectLst/>
            </p:spPr>
            <p:txBody>
              <a:bodyPr anchor="ctr">
                <a:spAutoFit/>
              </a:bodyPr>
              <a:lstStyle/>
              <a:p>
                <a:endParaRPr lang="en-US"/>
              </a:p>
            </p:txBody>
          </p:sp>
          <p:sp>
            <p:nvSpPr>
              <p:cNvPr id="512016" name="Text Box 16"/>
              <p:cNvSpPr txBox="1">
                <a:spLocks noChangeArrowheads="1"/>
              </p:cNvSpPr>
              <p:nvPr/>
            </p:nvSpPr>
            <p:spPr bwMode="auto">
              <a:xfrm>
                <a:off x="3862" y="2739"/>
                <a:ext cx="267"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W</a:t>
                </a:r>
              </a:p>
            </p:txBody>
          </p:sp>
          <p:sp>
            <p:nvSpPr>
              <p:cNvPr id="512017" name="Text Box 17"/>
              <p:cNvSpPr txBox="1">
                <a:spLocks noChangeArrowheads="1"/>
              </p:cNvSpPr>
              <p:nvPr/>
            </p:nvSpPr>
            <p:spPr bwMode="auto">
              <a:xfrm>
                <a:off x="4210" y="1783"/>
                <a:ext cx="214"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T</a:t>
                </a:r>
              </a:p>
            </p:txBody>
          </p:sp>
        </p:grpSp>
      </p:gr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AutoShape 2"/>
          <p:cNvSpPr>
            <a:spLocks noChangeArrowheads="1"/>
          </p:cNvSpPr>
          <p:nvPr/>
        </p:nvSpPr>
        <p:spPr bwMode="auto">
          <a:xfrm>
            <a:off x="0" y="3678238"/>
            <a:ext cx="4676775" cy="288131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14051" name="Rectangle 3"/>
          <p:cNvSpPr>
            <a:spLocks noChangeArrowheads="1"/>
          </p:cNvSpPr>
          <p:nvPr/>
        </p:nvSpPr>
        <p:spPr bwMode="auto">
          <a:xfrm>
            <a:off x="-209550" y="3683000"/>
            <a:ext cx="4819650" cy="2801938"/>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pPr>
            <a:r>
              <a:rPr lang="en-US" sz="2000" b="1">
                <a:solidFill>
                  <a:srgbClr val="000000"/>
                </a:solidFill>
                <a:latin typeface="Arial" charset="0"/>
              </a:rPr>
              <a:t>	The </a:t>
            </a:r>
            <a:r>
              <a:rPr lang="en-US" sz="2000" b="1">
                <a:solidFill>
                  <a:srgbClr val="FC0128"/>
                </a:solidFill>
                <a:effectLst>
                  <a:outerShdw blurRad="38100" dist="38100" dir="2700000" algn="tl">
                    <a:srgbClr val="000000"/>
                  </a:outerShdw>
                </a:effectLst>
                <a:latin typeface="Arial" charset="0"/>
              </a:rPr>
              <a:t>vertical component of the tension</a:t>
            </a:r>
            <a:r>
              <a:rPr lang="en-US" sz="2000" b="1">
                <a:solidFill>
                  <a:srgbClr val="000000"/>
                </a:solidFill>
                <a:latin typeface="Arial" charset="0"/>
              </a:rPr>
              <a:t> balances the </a:t>
            </a:r>
            <a:r>
              <a:rPr lang="en-US" sz="2000" b="1">
                <a:solidFill>
                  <a:srgbClr val="FC0128"/>
                </a:solidFill>
                <a:effectLst>
                  <a:outerShdw blurRad="38100" dist="38100" dir="2700000" algn="tl">
                    <a:srgbClr val="000000"/>
                  </a:outerShdw>
                </a:effectLst>
                <a:latin typeface="Arial" charset="0"/>
              </a:rPr>
              <a:t>weight</a:t>
            </a:r>
            <a:r>
              <a:rPr lang="en-US" sz="2000" b="1">
                <a:solidFill>
                  <a:srgbClr val="000000"/>
                </a:solidFill>
                <a:latin typeface="Arial" charset="0"/>
              </a:rPr>
              <a:t>.  The </a:t>
            </a:r>
            <a:r>
              <a:rPr lang="en-US" sz="2000" b="1">
                <a:solidFill>
                  <a:srgbClr val="0066FF"/>
                </a:solidFill>
                <a:effectLst>
                  <a:outerShdw blurRad="38100" dist="38100" dir="2700000" algn="tl">
                    <a:srgbClr val="000000"/>
                  </a:outerShdw>
                </a:effectLst>
                <a:latin typeface="Arial" charset="0"/>
              </a:rPr>
              <a:t>horizontal component of tension</a:t>
            </a:r>
            <a:r>
              <a:rPr lang="en-US" sz="2000" b="1">
                <a:solidFill>
                  <a:srgbClr val="000000"/>
                </a:solidFill>
                <a:latin typeface="Arial" charset="0"/>
              </a:rPr>
              <a:t> provides the </a:t>
            </a:r>
            <a:r>
              <a:rPr lang="en-US" sz="2000" b="1">
                <a:solidFill>
                  <a:srgbClr val="0066FF"/>
                </a:solidFill>
                <a:effectLst>
                  <a:outerShdw blurRad="38100" dist="38100" dir="2700000" algn="tl">
                    <a:srgbClr val="000000"/>
                  </a:outerShdw>
                </a:effectLst>
                <a:latin typeface="Arial" charset="0"/>
              </a:rPr>
              <a:t>centripetal force</a:t>
            </a:r>
            <a:r>
              <a:rPr lang="en-US" sz="2000" b="1">
                <a:solidFill>
                  <a:srgbClr val="000000"/>
                </a:solidFill>
                <a:latin typeface="Arial" charset="0"/>
              </a:rPr>
              <a:t> that points toward the center of the circle.</a:t>
            </a:r>
            <a:endParaRPr lang="en-US" sz="2200" b="1">
              <a:solidFill>
                <a:srgbClr val="000000"/>
              </a:solidFill>
              <a:latin typeface="Arial" charset="0"/>
            </a:endParaRPr>
          </a:p>
        </p:txBody>
      </p:sp>
      <p:sp>
        <p:nvSpPr>
          <p:cNvPr id="514052" name="AutoShape 4"/>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grpSp>
        <p:nvGrpSpPr>
          <p:cNvPr id="2" name="Group 5"/>
          <p:cNvGrpSpPr>
            <a:grpSpLocks/>
          </p:cNvGrpSpPr>
          <p:nvPr/>
        </p:nvGrpSpPr>
        <p:grpSpPr bwMode="auto">
          <a:xfrm>
            <a:off x="4724400" y="4246563"/>
            <a:ext cx="1231900" cy="1444625"/>
            <a:chOff x="2989" y="2700"/>
            <a:chExt cx="776" cy="910"/>
          </a:xfrm>
        </p:grpSpPr>
        <p:sp>
          <p:nvSpPr>
            <p:cNvPr id="514054" name="Rectangle 6" descr="Purple mesh"/>
            <p:cNvSpPr>
              <a:spLocks noChangeArrowheads="1"/>
            </p:cNvSpPr>
            <p:nvPr/>
          </p:nvSpPr>
          <p:spPr bwMode="auto">
            <a:xfrm>
              <a:off x="3000" y="2700"/>
              <a:ext cx="765" cy="910"/>
            </a:xfrm>
            <a:prstGeom prst="rect">
              <a:avLst/>
            </a:prstGeom>
            <a:blipFill dpi="0" rotWithShape="0">
              <a:blip r:embed="rId3" cstate="print"/>
              <a:srcRect/>
              <a:tile tx="0" ty="0" sx="100000" sy="100000" flip="none" algn="tl"/>
            </a:blipFill>
            <a:ln w="9525">
              <a:noFill/>
              <a:miter lim="800000"/>
              <a:headEnd type="none" w="sm" len="sm"/>
              <a:tailEnd type="none" w="sm" len="sm"/>
            </a:ln>
            <a:effectLst/>
          </p:spPr>
          <p:txBody>
            <a:bodyPr wrap="none" anchor="ctr"/>
            <a:lstStyle/>
            <a:p>
              <a:endParaRPr lang="en-US"/>
            </a:p>
          </p:txBody>
        </p:sp>
        <p:grpSp>
          <p:nvGrpSpPr>
            <p:cNvPr id="3" name="Group 7"/>
            <p:cNvGrpSpPr>
              <a:grpSpLocks/>
            </p:cNvGrpSpPr>
            <p:nvPr/>
          </p:nvGrpSpPr>
          <p:grpSpPr bwMode="auto">
            <a:xfrm>
              <a:off x="2989" y="2885"/>
              <a:ext cx="770" cy="556"/>
              <a:chOff x="4542" y="3436"/>
              <a:chExt cx="770" cy="556"/>
            </a:xfrm>
          </p:grpSpPr>
          <p:sp>
            <p:nvSpPr>
              <p:cNvPr id="514056" name="Line 8"/>
              <p:cNvSpPr>
                <a:spLocks noChangeShapeType="1"/>
              </p:cNvSpPr>
              <p:nvPr/>
            </p:nvSpPr>
            <p:spPr bwMode="auto">
              <a:xfrm flipH="1">
                <a:off x="4852" y="3448"/>
                <a:ext cx="327" cy="536"/>
              </a:xfrm>
              <a:prstGeom prst="line">
                <a:avLst/>
              </a:prstGeom>
              <a:noFill/>
              <a:ln w="38100">
                <a:solidFill>
                  <a:schemeClr val="accent1"/>
                </a:solidFill>
                <a:round/>
                <a:headEnd type="triangle" w="med" len="med"/>
                <a:tailEnd/>
              </a:ln>
              <a:effectLst/>
            </p:spPr>
            <p:txBody>
              <a:bodyPr anchor="ctr">
                <a:spAutoFit/>
              </a:bodyPr>
              <a:lstStyle/>
              <a:p>
                <a:endParaRPr lang="en-US"/>
              </a:p>
            </p:txBody>
          </p:sp>
          <p:sp>
            <p:nvSpPr>
              <p:cNvPr id="514057" name="Line 9"/>
              <p:cNvSpPr>
                <a:spLocks noChangeShapeType="1"/>
              </p:cNvSpPr>
              <p:nvPr/>
            </p:nvSpPr>
            <p:spPr bwMode="auto">
              <a:xfrm>
                <a:off x="4848" y="3436"/>
                <a:ext cx="0" cy="556"/>
              </a:xfrm>
              <a:prstGeom prst="line">
                <a:avLst/>
              </a:prstGeom>
              <a:noFill/>
              <a:ln w="38100">
                <a:solidFill>
                  <a:schemeClr val="accent1"/>
                </a:solidFill>
                <a:round/>
                <a:headEnd/>
                <a:tailEnd type="triangle" w="med" len="med"/>
              </a:ln>
              <a:effectLst/>
            </p:spPr>
            <p:txBody>
              <a:bodyPr anchor="ctr">
                <a:spAutoFit/>
              </a:bodyPr>
              <a:lstStyle/>
              <a:p>
                <a:endParaRPr lang="en-US"/>
              </a:p>
            </p:txBody>
          </p:sp>
          <p:sp>
            <p:nvSpPr>
              <p:cNvPr id="514058" name="Text Box 10"/>
              <p:cNvSpPr txBox="1">
                <a:spLocks noChangeArrowheads="1"/>
              </p:cNvSpPr>
              <p:nvPr/>
            </p:nvSpPr>
            <p:spPr bwMode="auto">
              <a:xfrm>
                <a:off x="4542" y="3627"/>
                <a:ext cx="267"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W</a:t>
                </a:r>
              </a:p>
            </p:txBody>
          </p:sp>
          <p:sp>
            <p:nvSpPr>
              <p:cNvPr id="514059" name="Text Box 11"/>
              <p:cNvSpPr txBox="1">
                <a:spLocks noChangeArrowheads="1"/>
              </p:cNvSpPr>
              <p:nvPr/>
            </p:nvSpPr>
            <p:spPr bwMode="auto">
              <a:xfrm>
                <a:off x="5098" y="3559"/>
                <a:ext cx="214"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T</a:t>
                </a:r>
              </a:p>
            </p:txBody>
          </p:sp>
          <p:sp>
            <p:nvSpPr>
              <p:cNvPr id="514060" name="Line 12"/>
              <p:cNvSpPr>
                <a:spLocks noChangeShapeType="1"/>
              </p:cNvSpPr>
              <p:nvPr/>
            </p:nvSpPr>
            <p:spPr bwMode="auto">
              <a:xfrm>
                <a:off x="4856" y="3440"/>
                <a:ext cx="312" cy="0"/>
              </a:xfrm>
              <a:prstGeom prst="line">
                <a:avLst/>
              </a:prstGeom>
              <a:noFill/>
              <a:ln w="38100">
                <a:solidFill>
                  <a:schemeClr val="tx1"/>
                </a:solidFill>
                <a:round/>
                <a:headEnd/>
                <a:tailEnd type="triangle" w="med" len="med"/>
              </a:ln>
              <a:effectLst/>
            </p:spPr>
            <p:txBody>
              <a:bodyPr wrap="none" anchor="ctr">
                <a:spAutoFit/>
              </a:bodyPr>
              <a:lstStyle/>
              <a:p>
                <a:endParaRPr lang="en-US"/>
              </a:p>
            </p:txBody>
          </p:sp>
        </p:grpSp>
      </p:grpSp>
      <p:grpSp>
        <p:nvGrpSpPr>
          <p:cNvPr id="4" name="Group 13"/>
          <p:cNvGrpSpPr>
            <a:grpSpLocks/>
          </p:cNvGrpSpPr>
          <p:nvPr/>
        </p:nvGrpSpPr>
        <p:grpSpPr bwMode="auto">
          <a:xfrm>
            <a:off x="5991225" y="3621088"/>
            <a:ext cx="3152775" cy="2971800"/>
            <a:chOff x="3774" y="2233"/>
            <a:chExt cx="1986" cy="1872"/>
          </a:xfrm>
        </p:grpSpPr>
        <p:sp>
          <p:nvSpPr>
            <p:cNvPr id="514062" name="Rectangle 14"/>
            <p:cNvSpPr>
              <a:spLocks noChangeArrowheads="1"/>
            </p:cNvSpPr>
            <p:nvPr/>
          </p:nvSpPr>
          <p:spPr bwMode="auto">
            <a:xfrm>
              <a:off x="3774" y="2233"/>
              <a:ext cx="1986" cy="1872"/>
            </a:xfrm>
            <a:prstGeom prst="rect">
              <a:avLst/>
            </a:prstGeom>
            <a:solidFill>
              <a:srgbClr val="000000"/>
            </a:solidFill>
            <a:ln w="9525">
              <a:noFill/>
              <a:miter lim="800000"/>
              <a:headEnd type="none" w="sm" len="sm"/>
              <a:tailEnd type="none" w="sm" len="sm"/>
            </a:ln>
            <a:effectLst/>
          </p:spPr>
          <p:txBody>
            <a:bodyPr wrap="none" anchor="ctr"/>
            <a:lstStyle/>
            <a:p>
              <a:endParaRPr lang="en-US"/>
            </a:p>
          </p:txBody>
        </p:sp>
        <p:sp>
          <p:nvSpPr>
            <p:cNvPr id="514063" name="Line 15"/>
            <p:cNvSpPr>
              <a:spLocks noChangeShapeType="1"/>
            </p:cNvSpPr>
            <p:nvPr/>
          </p:nvSpPr>
          <p:spPr bwMode="auto">
            <a:xfrm>
              <a:off x="4870" y="2295"/>
              <a:ext cx="0" cy="1619"/>
            </a:xfrm>
            <a:prstGeom prst="line">
              <a:avLst/>
            </a:prstGeom>
            <a:noFill/>
            <a:ln w="57150">
              <a:solidFill>
                <a:srgbClr val="C0C0C0"/>
              </a:solidFill>
              <a:round/>
              <a:headEnd/>
              <a:tailEnd/>
            </a:ln>
            <a:effectLst/>
          </p:spPr>
          <p:txBody>
            <a:bodyPr anchor="ctr">
              <a:spAutoFit/>
            </a:bodyPr>
            <a:lstStyle/>
            <a:p>
              <a:endParaRPr lang="en-US"/>
            </a:p>
          </p:txBody>
        </p:sp>
        <p:sp>
          <p:nvSpPr>
            <p:cNvPr id="514064" name="Line 16"/>
            <p:cNvSpPr>
              <a:spLocks noChangeShapeType="1"/>
            </p:cNvSpPr>
            <p:nvPr/>
          </p:nvSpPr>
          <p:spPr bwMode="auto">
            <a:xfrm flipH="1">
              <a:off x="4322" y="2446"/>
              <a:ext cx="528" cy="864"/>
            </a:xfrm>
            <a:prstGeom prst="line">
              <a:avLst/>
            </a:prstGeom>
            <a:noFill/>
            <a:ln w="38100">
              <a:solidFill>
                <a:schemeClr val="tx1"/>
              </a:solidFill>
              <a:round/>
              <a:headEnd/>
              <a:tailEnd/>
            </a:ln>
            <a:effectLst/>
          </p:spPr>
          <p:txBody>
            <a:bodyPr wrap="none" anchor="ctr">
              <a:spAutoFit/>
            </a:bodyPr>
            <a:lstStyle/>
            <a:p>
              <a:endParaRPr lang="en-US"/>
            </a:p>
          </p:txBody>
        </p:sp>
        <p:sp>
          <p:nvSpPr>
            <p:cNvPr id="514065" name="Oval 17"/>
            <p:cNvSpPr>
              <a:spLocks noChangeArrowheads="1"/>
            </p:cNvSpPr>
            <p:nvPr/>
          </p:nvSpPr>
          <p:spPr bwMode="auto">
            <a:xfrm>
              <a:off x="4136" y="3301"/>
              <a:ext cx="240" cy="240"/>
            </a:xfrm>
            <a:prstGeom prst="ellipse">
              <a:avLst/>
            </a:prstGeom>
            <a:gradFill rotWithShape="0">
              <a:gsLst>
                <a:gs pos="0">
                  <a:srgbClr val="99CCFF"/>
                </a:gs>
                <a:gs pos="100000">
                  <a:srgbClr val="99CCFF">
                    <a:gamma/>
                    <a:shade val="63137"/>
                    <a:invGamma/>
                  </a:srgbClr>
                </a:gs>
              </a:gsLst>
              <a:path path="rect">
                <a:fillToRect r="100000" b="100000"/>
              </a:path>
            </a:gradFill>
            <a:ln w="38100">
              <a:solidFill>
                <a:srgbClr val="99CCFF"/>
              </a:solidFill>
              <a:round/>
              <a:headEnd/>
              <a:tailEnd/>
            </a:ln>
            <a:effectLst/>
          </p:spPr>
          <p:txBody>
            <a:bodyPr wrap="none" anchor="ctr">
              <a:spAutoFit/>
            </a:bodyPr>
            <a:lstStyle/>
            <a:p>
              <a:endParaRPr lang="en-US"/>
            </a:p>
          </p:txBody>
        </p:sp>
        <p:sp>
          <p:nvSpPr>
            <p:cNvPr id="514066" name="Arc 18"/>
            <p:cNvSpPr>
              <a:spLocks/>
            </p:cNvSpPr>
            <p:nvPr/>
          </p:nvSpPr>
          <p:spPr bwMode="auto">
            <a:xfrm>
              <a:off x="4234" y="3323"/>
              <a:ext cx="1292" cy="258"/>
            </a:xfrm>
            <a:custGeom>
              <a:avLst/>
              <a:gdLst>
                <a:gd name="G0" fmla="+- 21464 0 0"/>
                <a:gd name="G1" fmla="+- 21590 0 0"/>
                <a:gd name="G2" fmla="+- 21600 0 0"/>
                <a:gd name="T0" fmla="*/ 22133 w 43064"/>
                <a:gd name="T1" fmla="*/ 0 h 43190"/>
                <a:gd name="T2" fmla="*/ 0 w 43064"/>
                <a:gd name="T3" fmla="*/ 24009 h 43190"/>
                <a:gd name="T4" fmla="*/ 21464 w 43064"/>
                <a:gd name="T5" fmla="*/ 21590 h 43190"/>
              </a:gdLst>
              <a:ahLst/>
              <a:cxnLst>
                <a:cxn ang="0">
                  <a:pos x="T0" y="T1"/>
                </a:cxn>
                <a:cxn ang="0">
                  <a:pos x="T2" y="T3"/>
                </a:cxn>
                <a:cxn ang="0">
                  <a:pos x="T4" y="T5"/>
                </a:cxn>
              </a:cxnLst>
              <a:rect l="0" t="0" r="r" b="b"/>
              <a:pathLst>
                <a:path w="43064" h="43190" fill="none" extrusionOk="0">
                  <a:moveTo>
                    <a:pt x="22132" y="0"/>
                  </a:moveTo>
                  <a:cubicBezTo>
                    <a:pt x="33796" y="361"/>
                    <a:pt x="43064" y="9921"/>
                    <a:pt x="43064" y="21590"/>
                  </a:cubicBezTo>
                  <a:cubicBezTo>
                    <a:pt x="43064" y="33519"/>
                    <a:pt x="33393" y="43190"/>
                    <a:pt x="21464" y="43190"/>
                  </a:cubicBezTo>
                  <a:cubicBezTo>
                    <a:pt x="10470" y="43190"/>
                    <a:pt x="1231" y="34933"/>
                    <a:pt x="-1" y="24009"/>
                  </a:cubicBezTo>
                </a:path>
                <a:path w="43064" h="43190" stroke="0" extrusionOk="0">
                  <a:moveTo>
                    <a:pt x="22132" y="0"/>
                  </a:moveTo>
                  <a:cubicBezTo>
                    <a:pt x="33796" y="361"/>
                    <a:pt x="43064" y="9921"/>
                    <a:pt x="43064" y="21590"/>
                  </a:cubicBezTo>
                  <a:cubicBezTo>
                    <a:pt x="43064" y="33519"/>
                    <a:pt x="33393" y="43190"/>
                    <a:pt x="21464" y="43190"/>
                  </a:cubicBezTo>
                  <a:cubicBezTo>
                    <a:pt x="10470" y="43190"/>
                    <a:pt x="1231" y="34933"/>
                    <a:pt x="-1" y="24009"/>
                  </a:cubicBezTo>
                  <a:lnTo>
                    <a:pt x="21464" y="21590"/>
                  </a:lnTo>
                  <a:close/>
                </a:path>
              </a:pathLst>
            </a:custGeom>
            <a:noFill/>
            <a:ln w="28575">
              <a:solidFill>
                <a:schemeClr val="tx1"/>
              </a:solidFill>
              <a:prstDash val="sysDot"/>
              <a:round/>
              <a:headEnd/>
              <a:tailEnd/>
            </a:ln>
            <a:effectLst/>
          </p:spPr>
          <p:txBody>
            <a:bodyPr wrap="none" anchor="ctr">
              <a:spAutoFit/>
            </a:bodyPr>
            <a:lstStyle/>
            <a:p>
              <a:endParaRPr lang="en-US"/>
            </a:p>
          </p:txBody>
        </p:sp>
        <p:sp>
          <p:nvSpPr>
            <p:cNvPr id="514067" name="Arc 19"/>
            <p:cNvSpPr>
              <a:spLocks/>
            </p:cNvSpPr>
            <p:nvPr/>
          </p:nvSpPr>
          <p:spPr bwMode="auto">
            <a:xfrm>
              <a:off x="4391" y="3320"/>
              <a:ext cx="529" cy="129"/>
            </a:xfrm>
            <a:custGeom>
              <a:avLst/>
              <a:gdLst>
                <a:gd name="G0" fmla="+- 16419 0 0"/>
                <a:gd name="G1" fmla="+- 21509 0 0"/>
                <a:gd name="G2" fmla="+- 21600 0 0"/>
                <a:gd name="T0" fmla="*/ 0 w 16419"/>
                <a:gd name="T1" fmla="*/ 7474 h 21509"/>
                <a:gd name="T2" fmla="*/ 14438 w 16419"/>
                <a:gd name="T3" fmla="*/ 0 h 21509"/>
                <a:gd name="T4" fmla="*/ 16419 w 16419"/>
                <a:gd name="T5" fmla="*/ 21509 h 21509"/>
              </a:gdLst>
              <a:ahLst/>
              <a:cxnLst>
                <a:cxn ang="0">
                  <a:pos x="T0" y="T1"/>
                </a:cxn>
                <a:cxn ang="0">
                  <a:pos x="T2" y="T3"/>
                </a:cxn>
                <a:cxn ang="0">
                  <a:pos x="T4" y="T5"/>
                </a:cxn>
              </a:cxnLst>
              <a:rect l="0" t="0" r="r" b="b"/>
              <a:pathLst>
                <a:path w="16419" h="21509" fill="none" extrusionOk="0">
                  <a:moveTo>
                    <a:pt x="0" y="7474"/>
                  </a:moveTo>
                  <a:cubicBezTo>
                    <a:pt x="3655" y="3197"/>
                    <a:pt x="8835" y="516"/>
                    <a:pt x="14438" y="0"/>
                  </a:cubicBezTo>
                </a:path>
                <a:path w="16419" h="21509" stroke="0" extrusionOk="0">
                  <a:moveTo>
                    <a:pt x="0" y="7474"/>
                  </a:moveTo>
                  <a:cubicBezTo>
                    <a:pt x="3655" y="3197"/>
                    <a:pt x="8835" y="516"/>
                    <a:pt x="14438" y="0"/>
                  </a:cubicBezTo>
                  <a:lnTo>
                    <a:pt x="16419" y="21509"/>
                  </a:lnTo>
                  <a:close/>
                </a:path>
              </a:pathLst>
            </a:custGeom>
            <a:noFill/>
            <a:ln w="28575">
              <a:solidFill>
                <a:schemeClr val="tx1"/>
              </a:solidFill>
              <a:prstDash val="sysDot"/>
              <a:round/>
              <a:headEnd/>
              <a:tailEnd/>
            </a:ln>
            <a:effectLst/>
          </p:spPr>
          <p:txBody>
            <a:bodyPr anchor="ctr">
              <a:spAutoFit/>
            </a:bodyPr>
            <a:lstStyle/>
            <a:p>
              <a:endParaRPr lang="en-US"/>
            </a:p>
          </p:txBody>
        </p:sp>
        <p:grpSp>
          <p:nvGrpSpPr>
            <p:cNvPr id="5" name="Group 20"/>
            <p:cNvGrpSpPr>
              <a:grpSpLocks/>
            </p:cNvGrpSpPr>
            <p:nvPr/>
          </p:nvGrpSpPr>
          <p:grpSpPr bwMode="auto">
            <a:xfrm>
              <a:off x="3912" y="2789"/>
              <a:ext cx="669" cy="1206"/>
              <a:chOff x="3862" y="1783"/>
              <a:chExt cx="669" cy="1206"/>
            </a:xfrm>
          </p:grpSpPr>
          <p:sp>
            <p:nvSpPr>
              <p:cNvPr id="514069" name="Line 21"/>
              <p:cNvSpPr>
                <a:spLocks noChangeShapeType="1"/>
              </p:cNvSpPr>
              <p:nvPr/>
            </p:nvSpPr>
            <p:spPr bwMode="auto">
              <a:xfrm flipH="1">
                <a:off x="4204" y="1872"/>
                <a:ext cx="327" cy="536"/>
              </a:xfrm>
              <a:prstGeom prst="line">
                <a:avLst/>
              </a:prstGeom>
              <a:noFill/>
              <a:ln w="38100">
                <a:solidFill>
                  <a:schemeClr val="accent1"/>
                </a:solidFill>
                <a:round/>
                <a:headEnd type="triangle" w="med" len="med"/>
                <a:tailEnd/>
              </a:ln>
              <a:effectLst/>
            </p:spPr>
            <p:txBody>
              <a:bodyPr anchor="ctr">
                <a:spAutoFit/>
              </a:bodyPr>
              <a:lstStyle/>
              <a:p>
                <a:endParaRPr lang="en-US"/>
              </a:p>
            </p:txBody>
          </p:sp>
          <p:sp>
            <p:nvSpPr>
              <p:cNvPr id="514070" name="Line 22"/>
              <p:cNvSpPr>
                <a:spLocks noChangeShapeType="1"/>
              </p:cNvSpPr>
              <p:nvPr/>
            </p:nvSpPr>
            <p:spPr bwMode="auto">
              <a:xfrm>
                <a:off x="4200" y="2428"/>
                <a:ext cx="0" cy="556"/>
              </a:xfrm>
              <a:prstGeom prst="line">
                <a:avLst/>
              </a:prstGeom>
              <a:noFill/>
              <a:ln w="38100">
                <a:solidFill>
                  <a:schemeClr val="accent1"/>
                </a:solidFill>
                <a:round/>
                <a:headEnd/>
                <a:tailEnd type="triangle" w="med" len="med"/>
              </a:ln>
              <a:effectLst/>
            </p:spPr>
            <p:txBody>
              <a:bodyPr anchor="ctr">
                <a:spAutoFit/>
              </a:bodyPr>
              <a:lstStyle/>
              <a:p>
                <a:endParaRPr lang="en-US"/>
              </a:p>
            </p:txBody>
          </p:sp>
          <p:sp>
            <p:nvSpPr>
              <p:cNvPr id="514071" name="Text Box 23"/>
              <p:cNvSpPr txBox="1">
                <a:spLocks noChangeArrowheads="1"/>
              </p:cNvSpPr>
              <p:nvPr/>
            </p:nvSpPr>
            <p:spPr bwMode="auto">
              <a:xfrm>
                <a:off x="3862" y="2739"/>
                <a:ext cx="267"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W</a:t>
                </a:r>
              </a:p>
            </p:txBody>
          </p:sp>
          <p:sp>
            <p:nvSpPr>
              <p:cNvPr id="514072" name="Text Box 24"/>
              <p:cNvSpPr txBox="1">
                <a:spLocks noChangeArrowheads="1"/>
              </p:cNvSpPr>
              <p:nvPr/>
            </p:nvSpPr>
            <p:spPr bwMode="auto">
              <a:xfrm>
                <a:off x="4210" y="1783"/>
                <a:ext cx="214" cy="250"/>
              </a:xfrm>
              <a:prstGeom prst="rect">
                <a:avLst/>
              </a:prstGeom>
              <a:noFill/>
              <a:ln w="38100">
                <a:noFill/>
                <a:miter lim="800000"/>
                <a:headEnd/>
                <a:tailEnd/>
              </a:ln>
              <a:effectLst/>
            </p:spPr>
            <p:txBody>
              <a:bodyPr wrap="none">
                <a:spAutoFit/>
              </a:bodyPr>
              <a:lstStyle/>
              <a:p>
                <a:r>
                  <a:rPr lang="en-US" sz="2000" b="1" i="1">
                    <a:solidFill>
                      <a:schemeClr val="accent1"/>
                    </a:solidFill>
                    <a:latin typeface="Arial" charset="0"/>
                  </a:rPr>
                  <a:t>T</a:t>
                </a:r>
              </a:p>
            </p:txBody>
          </p:sp>
        </p:grpSp>
        <p:sp>
          <p:nvSpPr>
            <p:cNvPr id="514073" name="Line 25"/>
            <p:cNvSpPr>
              <a:spLocks noChangeShapeType="1"/>
            </p:cNvSpPr>
            <p:nvPr/>
          </p:nvSpPr>
          <p:spPr bwMode="auto">
            <a:xfrm>
              <a:off x="4256" y="3428"/>
              <a:ext cx="320" cy="0"/>
            </a:xfrm>
            <a:prstGeom prst="line">
              <a:avLst/>
            </a:prstGeom>
            <a:noFill/>
            <a:ln w="38100">
              <a:solidFill>
                <a:schemeClr val="accent2"/>
              </a:solidFill>
              <a:round/>
              <a:headEnd type="none" w="sm" len="sm"/>
              <a:tailEnd type="triangle" w="sm" len="sm"/>
            </a:ln>
            <a:effectLst/>
          </p:spPr>
          <p:txBody>
            <a:bodyPr wrap="none" anchor="ctr"/>
            <a:lstStyle/>
            <a:p>
              <a:endParaRPr lang="en-US"/>
            </a:p>
          </p:txBody>
        </p:sp>
        <p:sp>
          <p:nvSpPr>
            <p:cNvPr id="514074" name="Line 26"/>
            <p:cNvSpPr>
              <a:spLocks noChangeShapeType="1"/>
            </p:cNvSpPr>
            <p:nvPr/>
          </p:nvSpPr>
          <p:spPr bwMode="auto">
            <a:xfrm flipV="1">
              <a:off x="4248" y="2884"/>
              <a:ext cx="0" cy="540"/>
            </a:xfrm>
            <a:prstGeom prst="line">
              <a:avLst/>
            </a:prstGeom>
            <a:noFill/>
            <a:ln w="38100">
              <a:solidFill>
                <a:srgbClr val="FF0000"/>
              </a:solidFill>
              <a:round/>
              <a:headEnd type="none" w="sm" len="sm"/>
              <a:tailEnd type="triangle" w="sm" len="sm"/>
            </a:ln>
            <a:effectLst/>
          </p:spPr>
          <p:txBody>
            <a:bodyPr wrap="none" anchor="ctr"/>
            <a:lstStyle/>
            <a:p>
              <a:endParaRPr lang="en-US"/>
            </a:p>
          </p:txBody>
        </p:sp>
      </p:grpSp>
      <p:sp>
        <p:nvSpPr>
          <p:cNvPr id="514076" name="Rectangle 28"/>
          <p:cNvSpPr>
            <a:spLocks noGrp="1" noChangeArrowheads="1"/>
          </p:cNvSpPr>
          <p:nvPr>
            <p:ph type="title"/>
          </p:nvPr>
        </p:nvSpPr>
        <p:spPr>
          <a:xfrm>
            <a:off x="933450" y="0"/>
            <a:ext cx="7294563" cy="838200"/>
          </a:xfrm>
          <a:noFill/>
          <a:ln/>
        </p:spPr>
        <p:txBody>
          <a:bodyPr/>
          <a:lstStyle/>
          <a:p>
            <a:pPr>
              <a:lnSpc>
                <a:spcPct val="90000"/>
              </a:lnSpc>
            </a:pPr>
            <a:r>
              <a:rPr lang="en-US" sz="2800" i="1"/>
              <a:t>ConcepTest 5.6</a:t>
            </a:r>
            <a:r>
              <a:rPr lang="en-US" sz="2800" i="1">
                <a:effectLst/>
              </a:rPr>
              <a:t>   </a:t>
            </a:r>
            <a:r>
              <a:rPr lang="en-US" sz="2800">
                <a:solidFill>
                  <a:schemeClr val="accent2"/>
                </a:solidFill>
              </a:rPr>
              <a:t>Tetherball</a:t>
            </a:r>
          </a:p>
        </p:txBody>
      </p:sp>
      <p:sp>
        <p:nvSpPr>
          <p:cNvPr id="514077" name="Rectangle 29"/>
          <p:cNvSpPr>
            <a:spLocks noChangeArrowheads="1"/>
          </p:cNvSpPr>
          <p:nvPr/>
        </p:nvSpPr>
        <p:spPr bwMode="auto">
          <a:xfrm>
            <a:off x="4017963" y="682625"/>
            <a:ext cx="5126037" cy="2676525"/>
          </a:xfrm>
          <a:prstGeom prst="rect">
            <a:avLst/>
          </a:prstGeom>
          <a:noFill/>
          <a:ln w="9525">
            <a:noFill/>
            <a:miter lim="800000"/>
            <a:headEnd/>
            <a:tailEnd/>
          </a:ln>
          <a:effectLst/>
        </p:spPr>
        <p:txBody>
          <a:bodyPr lIns="90488" tIns="44450" rIns="90488" bIns="44450"/>
          <a:lstStyle/>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1) t</a:t>
            </a:r>
            <a:r>
              <a:rPr lang="en-US" sz="2000" b="1">
                <a:solidFill>
                  <a:schemeClr val="tx2"/>
                </a:solidFill>
                <a:effectLst>
                  <a:outerShdw blurRad="38100" dist="38100" dir="2700000" algn="tl">
                    <a:srgbClr val="000000"/>
                  </a:outerShdw>
                </a:effectLst>
                <a:latin typeface="Arial" charset="0"/>
              </a:rPr>
              <a:t>oward the top of the pole</a:t>
            </a:r>
            <a:endParaRPr lang="en-US" sz="2000" b="1">
              <a:solidFill>
                <a:schemeClr val="tx2"/>
              </a:solidFill>
              <a:latin typeface="Arial" charset="0"/>
            </a:endParaRP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a:solidFill>
                  <a:schemeClr val="tx2"/>
                </a:solidFill>
                <a:effectLst>
                  <a:outerShdw blurRad="38100" dist="38100" dir="2700000" algn="tl">
                    <a:srgbClr val="000000"/>
                  </a:outerShdw>
                </a:effectLst>
                <a:latin typeface="Arial" charset="0"/>
              </a:rPr>
              <a:t>toward the ground</a:t>
            </a:r>
            <a:endParaRPr lang="en-US" sz="2000" b="1">
              <a:solidFill>
                <a:schemeClr val="tx2"/>
              </a:solidFill>
              <a:latin typeface="Arial" charset="0"/>
            </a:endParaRP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a:solidFill>
                  <a:schemeClr val="tx2"/>
                </a:solidFill>
                <a:effectLst>
                  <a:outerShdw blurRad="38100" dist="38100" dir="2700000" algn="tl">
                    <a:srgbClr val="000000"/>
                  </a:outerShdw>
                </a:effectLst>
                <a:latin typeface="Arial" charset="0"/>
              </a:rPr>
              <a:t>along the horizontal component of the tension force</a:t>
            </a: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a:solidFill>
                  <a:schemeClr val="tx2"/>
                </a:solidFill>
                <a:effectLst>
                  <a:outerShdw blurRad="38100" dist="38100" dir="2700000" algn="tl">
                    <a:srgbClr val="000000"/>
                  </a:outerShdw>
                </a:effectLst>
                <a:latin typeface="Arial" charset="0"/>
              </a:rPr>
              <a:t>along the vertical component of the tension force</a:t>
            </a:r>
          </a:p>
          <a:p>
            <a:pPr marL="344488" indent="-344488">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a:solidFill>
                  <a:schemeClr val="tx2"/>
                </a:solidFill>
                <a:effectLst>
                  <a:outerShdw blurRad="38100" dist="38100" dir="2700000" algn="tl">
                    <a:srgbClr val="000000"/>
                  </a:outerShdw>
                </a:effectLst>
                <a:latin typeface="Arial" charset="0"/>
              </a:rPr>
              <a:t>tangential to the circle</a:t>
            </a:r>
            <a:endParaRPr lang="en-US" sz="2200" b="1">
              <a:effectLst>
                <a:outerShdw blurRad="38100" dist="38100" dir="2700000" algn="tl">
                  <a:srgbClr val="000000"/>
                </a:outerShdw>
              </a:effectLst>
              <a:latin typeface="Arial" charset="0"/>
            </a:endParaRPr>
          </a:p>
        </p:txBody>
      </p:sp>
      <p:sp>
        <p:nvSpPr>
          <p:cNvPr id="514078" name="Rectangle 30"/>
          <p:cNvSpPr>
            <a:spLocks noGrp="1" noChangeArrowheads="1"/>
          </p:cNvSpPr>
          <p:nvPr>
            <p:ph type="body" idx="1"/>
          </p:nvPr>
        </p:nvSpPr>
        <p:spPr>
          <a:xfrm>
            <a:off x="-28575" y="638175"/>
            <a:ext cx="3621088" cy="2576513"/>
          </a:xfrm>
          <a:noFill/>
          <a:ln/>
        </p:spPr>
        <p:txBody>
          <a:bodyPr/>
          <a:lstStyle/>
          <a:p>
            <a:pPr marL="401638" indent="-401638">
              <a:lnSpc>
                <a:spcPct val="150000"/>
              </a:lnSpc>
              <a:spcBef>
                <a:spcPct val="50000"/>
              </a:spcBef>
              <a:buFont typeface="Monotype Sorts" pitchFamily="48" charset="2"/>
              <a:buNone/>
            </a:pPr>
            <a:r>
              <a:rPr lang="en-US" b="1">
                <a:effectLst>
                  <a:outerShdw blurRad="38100" dist="38100" dir="2700000" algn="tl">
                    <a:srgbClr val="000000"/>
                  </a:outerShdw>
                </a:effectLst>
              </a:rPr>
              <a:t>	</a:t>
            </a:r>
          </a:p>
        </p:txBody>
      </p:sp>
      <p:sp>
        <p:nvSpPr>
          <p:cNvPr id="514079" name="Rectangle 31"/>
          <p:cNvSpPr>
            <a:spLocks noChangeArrowheads="1"/>
          </p:cNvSpPr>
          <p:nvPr/>
        </p:nvSpPr>
        <p:spPr bwMode="auto">
          <a:xfrm>
            <a:off x="-28575" y="595313"/>
            <a:ext cx="3621088" cy="2576512"/>
          </a:xfrm>
          <a:prstGeom prst="rect">
            <a:avLst/>
          </a:prstGeom>
          <a:noFill/>
          <a:ln w="9525">
            <a:noFill/>
            <a:miter lim="800000"/>
            <a:headEnd/>
            <a:tailEnd/>
          </a:ln>
          <a:effectLst/>
        </p:spPr>
        <p:txBody>
          <a:bodyPr lIns="90488" tIns="44450" rIns="90488" bIns="44450"/>
          <a:lstStyle/>
          <a:p>
            <a:pPr marL="401638" indent="-401638">
              <a:lnSpc>
                <a:spcPct val="150000"/>
              </a:lnSpc>
              <a:spcBef>
                <a:spcPct val="50000"/>
              </a:spcBef>
              <a:buClr>
                <a:schemeClr val="accent1"/>
              </a:buClr>
              <a:buSzPct val="75000"/>
              <a:buFont typeface="Monotype Sorts" pitchFamily="48" charset="2"/>
              <a:buNone/>
            </a:pPr>
            <a:r>
              <a:rPr lang="en-US" sz="2200" b="1">
                <a:effectLst>
                  <a:outerShdw blurRad="38100" dist="38100" dir="2700000" algn="tl">
                    <a:srgbClr val="000000"/>
                  </a:outerShdw>
                </a:effectLst>
                <a:latin typeface="Arial" charset="0"/>
              </a:rPr>
              <a:t>	</a:t>
            </a:r>
            <a:r>
              <a:rPr lang="en-US" sz="2000" b="1">
                <a:effectLst>
                  <a:outerShdw blurRad="38100" dist="38100" dir="2700000" algn="tl">
                    <a:srgbClr val="000000"/>
                  </a:outerShdw>
                </a:effectLst>
                <a:latin typeface="Arial" charset="0"/>
              </a:rPr>
              <a:t>In the game of tetherball, the struck ball whirls around a pole. In what direction does the </a:t>
            </a:r>
            <a:r>
              <a:rPr lang="en-US" sz="2000" b="1">
                <a:solidFill>
                  <a:schemeClr val="accent2"/>
                </a:solidFill>
                <a:effectLst>
                  <a:outerShdw blurRad="38100" dist="38100" dir="2700000" algn="tl">
                    <a:srgbClr val="000000"/>
                  </a:outerShdw>
                </a:effectLst>
                <a:latin typeface="Arial" charset="0"/>
              </a:rPr>
              <a:t>net force</a:t>
            </a:r>
            <a:r>
              <a:rPr lang="en-US" sz="2000" b="1">
                <a:effectLst>
                  <a:outerShdw blurRad="38100" dist="38100" dir="2700000" algn="tl">
                    <a:srgbClr val="000000"/>
                  </a:outerShdw>
                </a:effectLst>
                <a:latin typeface="Arial" charset="0"/>
              </a:rPr>
              <a:t> on the ball point?</a:t>
            </a:r>
            <a:endParaRPr lang="en-US" sz="2200" b="1">
              <a:latin typeface="Arial" charset="0"/>
            </a:endParaRPr>
          </a:p>
        </p:txBody>
      </p:sp>
      <p:sp>
        <p:nvSpPr>
          <p:cNvPr id="514080" name="Oval 32"/>
          <p:cNvSpPr>
            <a:spLocks noChangeArrowheads="1"/>
          </p:cNvSpPr>
          <p:nvPr/>
        </p:nvSpPr>
        <p:spPr bwMode="auto">
          <a:xfrm>
            <a:off x="-1322388" y="6500813"/>
            <a:ext cx="914400" cy="914400"/>
          </a:xfrm>
          <a:prstGeom prst="ellipse">
            <a:avLst/>
          </a:prstGeom>
          <a:noFill/>
          <a:ln w="9525">
            <a:noFill/>
            <a:round/>
            <a:headEnd type="none" w="sm" len="sm"/>
            <a:tailEnd type="none" w="sm" len="sm"/>
          </a:ln>
          <a:effectLst/>
        </p:spPr>
        <p:txBody>
          <a:bodyPr wrap="none" anchor="ctr"/>
          <a:lstStyle/>
          <a:p>
            <a:endParaRPr lang="en-US"/>
          </a:p>
        </p:txBody>
      </p:sp>
      <p:sp>
        <p:nvSpPr>
          <p:cNvPr id="514082" name="AutoShape 34"/>
          <p:cNvSpPr>
            <a:spLocks noChangeArrowheads="1"/>
          </p:cNvSpPr>
          <p:nvPr/>
        </p:nvSpPr>
        <p:spPr bwMode="auto">
          <a:xfrm>
            <a:off x="3840163" y="1468438"/>
            <a:ext cx="5073650" cy="676275"/>
          </a:xfrm>
          <a:prstGeom prst="roundRect">
            <a:avLst>
              <a:gd name="adj" fmla="val 16667"/>
            </a:avLst>
          </a:prstGeom>
          <a:noFill/>
          <a:ln w="9525">
            <a:noFill/>
            <a:round/>
            <a:headEnd type="none" w="sm" len="sm"/>
            <a:tailEnd type="none" w="sm" len="sm"/>
          </a:ln>
          <a:effectLst/>
        </p:spPr>
        <p:txBody>
          <a:bodyPr wrap="none" anchor="ctr"/>
          <a:lstStyle/>
          <a:p>
            <a:endParaRPr lang="en-US"/>
          </a:p>
        </p:txBody>
      </p:sp>
      <p:sp>
        <p:nvSpPr>
          <p:cNvPr id="514084" name="AutoShape 36"/>
          <p:cNvSpPr>
            <a:spLocks noChangeArrowheads="1"/>
          </p:cNvSpPr>
          <p:nvPr/>
        </p:nvSpPr>
        <p:spPr bwMode="auto">
          <a:xfrm>
            <a:off x="3990975" y="1463675"/>
            <a:ext cx="5097463" cy="723900"/>
          </a:xfrm>
          <a:prstGeom prst="roundRect">
            <a:avLst>
              <a:gd name="adj" fmla="val 16667"/>
            </a:avLst>
          </a:prstGeom>
          <a:noFill/>
          <a:ln w="50800">
            <a:solidFill>
              <a:schemeClr val="accent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248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5.9</a:t>
            </a:r>
            <a:r>
              <a:rPr lang="en-US" sz="2800" i="1">
                <a:solidFill>
                  <a:srgbClr val="000000"/>
                </a:solidFill>
                <a:effectLst/>
              </a:rPr>
              <a:t>   </a:t>
            </a:r>
            <a:r>
              <a:rPr lang="en-US" sz="2800">
                <a:solidFill>
                  <a:schemeClr val="accent2"/>
                </a:solidFill>
              </a:rPr>
              <a:t>Ball and String</a:t>
            </a:r>
          </a:p>
        </p:txBody>
      </p:sp>
      <p:sp>
        <p:nvSpPr>
          <p:cNvPr id="532484" name="Rectangle 4"/>
          <p:cNvSpPr>
            <a:spLocks noChangeArrowheads="1"/>
          </p:cNvSpPr>
          <p:nvPr/>
        </p:nvSpPr>
        <p:spPr bwMode="auto">
          <a:xfrm>
            <a:off x="6270625" y="738188"/>
            <a:ext cx="287337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a:solidFill>
                  <a:schemeClr val="tx2"/>
                </a:solidFill>
                <a:effectLst>
                  <a:outerShdw blurRad="38100" dist="38100" dir="2700000" algn="tl">
                    <a:srgbClr val="000000"/>
                  </a:outerShdw>
                </a:effectLst>
                <a:latin typeface="Arial" charset="0"/>
              </a:rPr>
              <a:t>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2</a:t>
            </a:r>
            <a:r>
              <a:rPr lang="en-US" sz="2000" b="1" i="1">
                <a:solidFill>
                  <a:schemeClr val="tx2"/>
                </a:solidFill>
                <a:latin typeface="Arial" charset="0"/>
              </a:rPr>
              <a:t>T</a:t>
            </a:r>
            <a:r>
              <a:rPr lang="en-US" sz="2000" b="1" baseline="-25000">
                <a:solidFill>
                  <a:schemeClr val="tx2"/>
                </a:solidFill>
                <a:latin typeface="Arial" charset="0"/>
              </a:rPr>
              <a:t>1</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4</a:t>
            </a:r>
            <a:r>
              <a:rPr lang="en-US" sz="2000" b="1" i="1">
                <a:solidFill>
                  <a:schemeClr val="tx2"/>
                </a:solidFill>
                <a:latin typeface="Arial" charset="0"/>
              </a:rPr>
              <a:t>T</a:t>
            </a:r>
            <a:r>
              <a:rPr lang="en-US" sz="2000" b="1" baseline="-25000">
                <a:solidFill>
                  <a:schemeClr val="tx2"/>
                </a:solidFill>
                <a:latin typeface="Arial" charset="0"/>
              </a:rPr>
              <a:t>1</a:t>
            </a:r>
            <a:endParaRPr lang="en-US" sz="2200" b="1" baseline="-25000">
              <a:solidFill>
                <a:schemeClr val="accent2"/>
              </a:solidFill>
              <a:latin typeface="Arial" charset="0"/>
            </a:endParaRPr>
          </a:p>
        </p:txBody>
      </p:sp>
      <p:sp>
        <p:nvSpPr>
          <p:cNvPr id="532485" name="Rectangle 5"/>
          <p:cNvSpPr>
            <a:spLocks noGrp="1" noChangeArrowheads="1"/>
          </p:cNvSpPr>
          <p:nvPr>
            <p:ph type="body" idx="1"/>
          </p:nvPr>
        </p:nvSpPr>
        <p:spPr>
          <a:xfrm>
            <a:off x="0" y="962025"/>
            <a:ext cx="5959475" cy="2444750"/>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effectLst>
                  <a:outerShdw blurRad="38100" dist="38100" dir="2700000" algn="tl">
                    <a:srgbClr val="000000"/>
                  </a:outerShdw>
                </a:effectLst>
              </a:rPr>
              <a:t>	Two equal-mass rocks tied to strings are whirled in horizontal circles.  The </a:t>
            </a:r>
            <a:r>
              <a:rPr lang="en-US" b="1" dirty="0">
                <a:solidFill>
                  <a:schemeClr val="tx2"/>
                </a:solidFill>
                <a:effectLst>
                  <a:outerShdw blurRad="38100" dist="38100" dir="2700000" algn="tl">
                    <a:srgbClr val="000000"/>
                  </a:outerShdw>
                </a:effectLst>
              </a:rPr>
              <a:t>radius</a:t>
            </a:r>
            <a:r>
              <a:rPr lang="en-US" b="1" dirty="0">
                <a:effectLst>
                  <a:outerShdw blurRad="38100" dist="38100" dir="2700000" algn="tl">
                    <a:srgbClr val="000000"/>
                  </a:outerShdw>
                </a:effectLst>
              </a:rPr>
              <a:t> of circle 2 is </a:t>
            </a:r>
            <a:r>
              <a:rPr lang="en-US" b="1" dirty="0">
                <a:solidFill>
                  <a:schemeClr val="tx2"/>
                </a:solidFill>
                <a:effectLst>
                  <a:outerShdw blurRad="38100" dist="38100" dir="2700000" algn="tl">
                    <a:srgbClr val="000000"/>
                  </a:outerShdw>
                </a:effectLst>
              </a:rPr>
              <a:t>twice</a:t>
            </a:r>
            <a:r>
              <a:rPr lang="en-US" b="1" dirty="0">
                <a:effectLst>
                  <a:outerShdw blurRad="38100" dist="38100" dir="2700000" algn="tl">
                    <a:srgbClr val="000000"/>
                  </a:outerShdw>
                </a:effectLst>
              </a:rPr>
              <a:t> that of circle 1.  If the </a:t>
            </a:r>
            <a:r>
              <a:rPr lang="en-US" b="1" dirty="0">
                <a:solidFill>
                  <a:schemeClr val="accent2"/>
                </a:solidFill>
                <a:effectLst>
                  <a:outerShdw blurRad="38100" dist="38100" dir="2700000" algn="tl">
                    <a:srgbClr val="000000"/>
                  </a:outerShdw>
                </a:effectLst>
              </a:rPr>
              <a:t>period</a:t>
            </a:r>
            <a:r>
              <a:rPr lang="en-US" b="1" dirty="0">
                <a:effectLst>
                  <a:outerShdw blurRad="38100" dist="38100" dir="2700000" algn="tl">
                    <a:srgbClr val="000000"/>
                  </a:outerShdw>
                </a:effectLst>
              </a:rPr>
              <a:t> of motion is the </a:t>
            </a:r>
            <a:r>
              <a:rPr lang="en-US" b="1" dirty="0">
                <a:solidFill>
                  <a:schemeClr val="accent2"/>
                </a:solidFill>
                <a:effectLst>
                  <a:outerShdw blurRad="38100" dist="38100" dir="2700000" algn="tl">
                    <a:srgbClr val="000000"/>
                  </a:outerShdw>
                </a:effectLst>
              </a:rPr>
              <a:t>same</a:t>
            </a:r>
            <a:r>
              <a:rPr lang="en-US" b="1" dirty="0">
                <a:effectLst>
                  <a:outerShdw blurRad="38100" dist="38100" dir="2700000" algn="tl">
                    <a:srgbClr val="000000"/>
                  </a:outerShdw>
                </a:effectLst>
              </a:rPr>
              <a:t> for both rocks, </a:t>
            </a:r>
            <a:r>
              <a:rPr lang="en-US" b="1" dirty="0">
                <a:solidFill>
                  <a:schemeClr val="accent1"/>
                </a:solidFill>
                <a:effectLst>
                  <a:outerShdw blurRad="38100" dist="38100" dir="2700000" algn="tl">
                    <a:srgbClr val="000000"/>
                  </a:outerShdw>
                </a:effectLst>
              </a:rPr>
              <a:t>what is the tension in cord 2 compared to cord 1</a:t>
            </a:r>
            <a:r>
              <a:rPr lang="en-US" b="1" dirty="0">
                <a:effectLst>
                  <a:outerShdw blurRad="38100" dist="38100" dir="2700000" algn="tl">
                    <a:srgbClr val="000000"/>
                  </a:outerShdw>
                </a:effectLst>
              </a:rPr>
              <a:t>?</a:t>
            </a:r>
          </a:p>
        </p:txBody>
      </p:sp>
      <p:grpSp>
        <p:nvGrpSpPr>
          <p:cNvPr id="2" name="Group 6"/>
          <p:cNvGrpSpPr>
            <a:grpSpLocks/>
          </p:cNvGrpSpPr>
          <p:nvPr/>
        </p:nvGrpSpPr>
        <p:grpSpPr bwMode="auto">
          <a:xfrm>
            <a:off x="7551738" y="3611563"/>
            <a:ext cx="1203325" cy="887412"/>
            <a:chOff x="1109" y="712"/>
            <a:chExt cx="758" cy="559"/>
          </a:xfrm>
        </p:grpSpPr>
        <p:sp>
          <p:nvSpPr>
            <p:cNvPr id="532487" name="Oval 7"/>
            <p:cNvSpPr>
              <a:spLocks noChangeArrowheads="1"/>
            </p:cNvSpPr>
            <p:nvPr/>
          </p:nvSpPr>
          <p:spPr bwMode="auto">
            <a:xfrm>
              <a:off x="1387" y="791"/>
              <a:ext cx="480" cy="480"/>
            </a:xfrm>
            <a:prstGeom prst="ellipse">
              <a:avLst/>
            </a:prstGeom>
            <a:noFill/>
            <a:ln w="38100">
              <a:solidFill>
                <a:schemeClr val="accent2"/>
              </a:solidFill>
              <a:round/>
              <a:headEnd/>
              <a:tailEnd/>
            </a:ln>
            <a:effectLst/>
          </p:spPr>
          <p:txBody>
            <a:bodyPr wrap="none" anchor="ctr">
              <a:spAutoFit/>
            </a:bodyPr>
            <a:lstStyle/>
            <a:p>
              <a:endParaRPr lang="en-US"/>
            </a:p>
          </p:txBody>
        </p:sp>
        <p:sp>
          <p:nvSpPr>
            <p:cNvPr id="532488" name="WordArt 8"/>
            <p:cNvSpPr>
              <a:spLocks noChangeArrowheads="1" noChangeShapeType="1" noTextEdit="1"/>
            </p:cNvSpPr>
            <p:nvPr/>
          </p:nvSpPr>
          <p:spPr bwMode="auto">
            <a:xfrm>
              <a:off x="1109" y="712"/>
              <a:ext cx="173"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a:t>
              </a:r>
            </a:p>
          </p:txBody>
        </p:sp>
        <p:sp>
          <p:nvSpPr>
            <p:cNvPr id="532489" name="Oval 9"/>
            <p:cNvSpPr>
              <a:spLocks noChangeArrowheads="1"/>
            </p:cNvSpPr>
            <p:nvPr/>
          </p:nvSpPr>
          <p:spPr bwMode="auto">
            <a:xfrm>
              <a:off x="1555" y="719"/>
              <a:ext cx="144" cy="144"/>
            </a:xfrm>
            <a:prstGeom prst="ellipse">
              <a:avLst/>
            </a:prstGeom>
            <a:solidFill>
              <a:srgbClr val="FF9900"/>
            </a:solidFill>
            <a:ln w="38100">
              <a:noFill/>
              <a:round/>
              <a:headEnd/>
              <a:tailEnd/>
            </a:ln>
            <a:effectLst/>
          </p:spPr>
          <p:txBody>
            <a:bodyPr wrap="none" anchor="ctr">
              <a:spAutoFit/>
            </a:bodyPr>
            <a:lstStyle/>
            <a:p>
              <a:endParaRPr lang="en-US"/>
            </a:p>
          </p:txBody>
        </p:sp>
        <p:sp>
          <p:nvSpPr>
            <p:cNvPr id="532490" name="Line 10"/>
            <p:cNvSpPr>
              <a:spLocks noChangeShapeType="1"/>
            </p:cNvSpPr>
            <p:nvPr/>
          </p:nvSpPr>
          <p:spPr bwMode="auto">
            <a:xfrm>
              <a:off x="1627" y="860"/>
              <a:ext cx="0" cy="160"/>
            </a:xfrm>
            <a:prstGeom prst="line">
              <a:avLst/>
            </a:prstGeom>
            <a:noFill/>
            <a:ln w="38100">
              <a:solidFill>
                <a:schemeClr val="tx1"/>
              </a:solidFill>
              <a:round/>
              <a:headEnd/>
              <a:tailEnd/>
            </a:ln>
            <a:effectLst/>
          </p:spPr>
          <p:txBody>
            <a:bodyPr anchor="ctr">
              <a:spAutoFit/>
            </a:bodyPr>
            <a:lstStyle/>
            <a:p>
              <a:endParaRPr lang="en-US"/>
            </a:p>
          </p:txBody>
        </p:sp>
      </p:grpSp>
      <p:grpSp>
        <p:nvGrpSpPr>
          <p:cNvPr id="3" name="Group 11"/>
          <p:cNvGrpSpPr>
            <a:grpSpLocks/>
          </p:cNvGrpSpPr>
          <p:nvPr/>
        </p:nvGrpSpPr>
        <p:grpSpPr bwMode="auto">
          <a:xfrm>
            <a:off x="7626350" y="4762500"/>
            <a:ext cx="1517650" cy="1619250"/>
            <a:chOff x="3235" y="489"/>
            <a:chExt cx="956" cy="1020"/>
          </a:xfrm>
        </p:grpSpPr>
        <p:sp>
          <p:nvSpPr>
            <p:cNvPr id="532492" name="Oval 12"/>
            <p:cNvSpPr>
              <a:spLocks noChangeArrowheads="1"/>
            </p:cNvSpPr>
            <p:nvPr/>
          </p:nvSpPr>
          <p:spPr bwMode="auto">
            <a:xfrm>
              <a:off x="3235" y="553"/>
              <a:ext cx="956" cy="956"/>
            </a:xfrm>
            <a:prstGeom prst="ellipse">
              <a:avLst/>
            </a:prstGeom>
            <a:noFill/>
            <a:ln w="38100">
              <a:solidFill>
                <a:schemeClr val="accent2"/>
              </a:solidFill>
              <a:round/>
              <a:headEnd/>
              <a:tailEnd/>
            </a:ln>
            <a:effectLst/>
          </p:spPr>
          <p:txBody>
            <a:bodyPr wrap="none" anchor="ctr">
              <a:spAutoFit/>
            </a:bodyPr>
            <a:lstStyle/>
            <a:p>
              <a:endParaRPr lang="en-US"/>
            </a:p>
          </p:txBody>
        </p:sp>
        <p:sp>
          <p:nvSpPr>
            <p:cNvPr id="532493" name="WordArt 13"/>
            <p:cNvSpPr>
              <a:spLocks noChangeArrowheads="1" noChangeShapeType="1" noTextEdit="1"/>
            </p:cNvSpPr>
            <p:nvPr/>
          </p:nvSpPr>
          <p:spPr bwMode="auto">
            <a:xfrm>
              <a:off x="3434" y="712"/>
              <a:ext cx="173"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a:t>
              </a:r>
            </a:p>
          </p:txBody>
        </p:sp>
        <p:sp>
          <p:nvSpPr>
            <p:cNvPr id="532494" name="Oval 14"/>
            <p:cNvSpPr>
              <a:spLocks noChangeArrowheads="1"/>
            </p:cNvSpPr>
            <p:nvPr/>
          </p:nvSpPr>
          <p:spPr bwMode="auto">
            <a:xfrm>
              <a:off x="3641" y="489"/>
              <a:ext cx="144" cy="144"/>
            </a:xfrm>
            <a:prstGeom prst="ellipse">
              <a:avLst/>
            </a:prstGeom>
            <a:solidFill>
              <a:srgbClr val="FF9900"/>
            </a:solidFill>
            <a:ln w="38100">
              <a:noFill/>
              <a:round/>
              <a:headEnd/>
              <a:tailEnd/>
            </a:ln>
            <a:effectLst/>
          </p:spPr>
          <p:txBody>
            <a:bodyPr wrap="none" anchor="ctr">
              <a:spAutoFit/>
            </a:bodyPr>
            <a:lstStyle/>
            <a:p>
              <a:endParaRPr lang="en-US"/>
            </a:p>
          </p:txBody>
        </p:sp>
        <p:sp>
          <p:nvSpPr>
            <p:cNvPr id="532495" name="Line 15"/>
            <p:cNvSpPr>
              <a:spLocks noChangeShapeType="1"/>
            </p:cNvSpPr>
            <p:nvPr/>
          </p:nvSpPr>
          <p:spPr bwMode="auto">
            <a:xfrm>
              <a:off x="3713" y="635"/>
              <a:ext cx="0" cy="393"/>
            </a:xfrm>
            <a:prstGeom prst="line">
              <a:avLst/>
            </a:prstGeom>
            <a:noFill/>
            <a:ln w="38100">
              <a:solidFill>
                <a:schemeClr val="tx1"/>
              </a:solidFill>
              <a:round/>
              <a:headEnd/>
              <a:tailEnd/>
            </a:ln>
            <a:effectLst/>
          </p:spPr>
          <p:txBody>
            <a:bodyPr anchor="ctr">
              <a:spAutoFit/>
            </a:bodyPr>
            <a:lstStyle/>
            <a:p>
              <a:endParaRPr lang="en-US"/>
            </a:p>
          </p:txBody>
        </p:sp>
      </p:grpSp>
      <p:graphicFrame>
        <p:nvGraphicFramePr>
          <p:cNvPr id="532498" name="Object 18"/>
          <p:cNvGraphicFramePr>
            <a:graphicFrameLocks noChangeAspect="1"/>
          </p:cNvGraphicFramePr>
          <p:nvPr/>
        </p:nvGraphicFramePr>
        <p:xfrm>
          <a:off x="7424738" y="765175"/>
          <a:ext cx="193675" cy="455613"/>
        </p:xfrm>
        <a:graphic>
          <a:graphicData uri="http://schemas.openxmlformats.org/presentationml/2006/ole">
            <p:oleObj spid="_x0000_s64514" name="Equation" r:id="rId4" imgW="164880" imgH="393480" progId="Equation.DSMT4">
              <p:embed/>
            </p:oleObj>
          </a:graphicData>
        </a:graphic>
      </p:graphicFrame>
      <p:graphicFrame>
        <p:nvGraphicFramePr>
          <p:cNvPr id="532497" name="Object 17"/>
          <p:cNvGraphicFramePr>
            <a:graphicFrameLocks noChangeAspect="1"/>
          </p:cNvGraphicFramePr>
          <p:nvPr/>
        </p:nvGraphicFramePr>
        <p:xfrm>
          <a:off x="7427913" y="1233488"/>
          <a:ext cx="173037" cy="444500"/>
        </p:xfrm>
        <a:graphic>
          <a:graphicData uri="http://schemas.openxmlformats.org/presentationml/2006/ole">
            <p:oleObj spid="_x0000_s64515" name="Equation" r:id="rId5" imgW="152280" imgH="39348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fontScale="90000"/>
          </a:bodyPr>
          <a:lstStyle/>
          <a:p>
            <a:r>
              <a:rPr lang="en-US" dirty="0" smtClean="0"/>
              <a:t>One-Dimensional Motion: Displacement, Velocity, Acceleration</a:t>
            </a:r>
            <a:endParaRPr lang="en-US" dirty="0"/>
          </a:p>
        </p:txBody>
      </p:sp>
      <p:sp>
        <p:nvSpPr>
          <p:cNvPr id="3" name="Subtitle 2"/>
          <p:cNvSpPr>
            <a:spLocks noGrp="1"/>
          </p:cNvSpPr>
          <p:nvPr>
            <p:ph type="subTitle" idx="1"/>
          </p:nvPr>
        </p:nvSpPr>
        <p:spPr>
          <a:xfrm>
            <a:off x="1371600" y="3886200"/>
            <a:ext cx="6400800" cy="1066800"/>
          </a:xfrm>
        </p:spPr>
        <p:txBody>
          <a:bodyPr/>
          <a:lstStyle/>
          <a:p>
            <a:r>
              <a:rPr lang="en-US" dirty="0" smtClean="0"/>
              <a:t>Physics 1425 Lecture 2</a:t>
            </a:r>
            <a:endParaRPr lang="en-US" dirty="0"/>
          </a:p>
        </p:txBody>
      </p:sp>
      <p:sp>
        <p:nvSpPr>
          <p:cNvPr id="4" name="TextBox 3"/>
          <p:cNvSpPr txBox="1"/>
          <p:nvPr/>
        </p:nvSpPr>
        <p:spPr>
          <a:xfrm>
            <a:off x="160360" y="6394342"/>
            <a:ext cx="2743200" cy="338554"/>
          </a:xfrm>
          <a:prstGeom prst="rect">
            <a:avLst/>
          </a:prstGeom>
          <a:noFill/>
        </p:spPr>
        <p:txBody>
          <a:bodyPr wrap="square" rtlCol="0">
            <a:spAutoFit/>
          </a:bodyPr>
          <a:lstStyle/>
          <a:p>
            <a:r>
              <a:rPr lang="en-US" sz="1600" dirty="0" smtClean="0">
                <a:solidFill>
                  <a:srgbClr val="FF0000"/>
                </a:solidFill>
              </a:rPr>
              <a:t>Michael Fowler,  UVa</a:t>
            </a:r>
            <a:r>
              <a:rPr lang="en-US" sz="1600" dirty="0" smtClean="0">
                <a:solidFill>
                  <a:schemeClr val="bg1">
                    <a:lumMod val="65000"/>
                  </a:schemeClr>
                </a:solidFill>
              </a:rPr>
              <a:t>.</a:t>
            </a:r>
            <a:endParaRPr lang="en-US" sz="1600"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AutoShape 2"/>
          <p:cNvSpPr>
            <a:spLocks noChangeArrowheads="1"/>
          </p:cNvSpPr>
          <p:nvPr/>
        </p:nvSpPr>
        <p:spPr bwMode="auto">
          <a:xfrm>
            <a:off x="134938" y="3786188"/>
            <a:ext cx="6889750" cy="25654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4531" name="Rectangle 3"/>
          <p:cNvSpPr>
            <a:spLocks noChangeArrowheads="1"/>
          </p:cNvSpPr>
          <p:nvPr/>
        </p:nvSpPr>
        <p:spPr bwMode="auto">
          <a:xfrm>
            <a:off x="-19050" y="3749675"/>
            <a:ext cx="7059613" cy="2317750"/>
          </a:xfrm>
          <a:prstGeom prst="rect">
            <a:avLst/>
          </a:prstGeom>
          <a:noFill/>
          <a:ln w="9525">
            <a:noFill/>
            <a:miter lim="800000"/>
            <a:headEnd/>
            <a:tailEnd/>
          </a:ln>
          <a:effectLst/>
        </p:spPr>
        <p:txBody>
          <a:bodyPr lIns="90488" tIns="44450" rIns="90488" bIns="44450"/>
          <a:lstStyle/>
          <a:p>
            <a:pPr marL="401638" indent="-401638">
              <a:lnSpc>
                <a:spcPct val="160000"/>
              </a:lnSpc>
              <a:spcBef>
                <a:spcPct val="30000"/>
              </a:spcBef>
              <a:buClr>
                <a:schemeClr val="accent1"/>
              </a:buClr>
              <a:buSzPct val="75000"/>
              <a:buFont typeface="Monotype Sorts" pitchFamily="48" charset="2"/>
              <a:buNone/>
            </a:pPr>
            <a:r>
              <a:rPr lang="en-US" sz="2000" b="1">
                <a:solidFill>
                  <a:srgbClr val="000000"/>
                </a:solidFill>
                <a:latin typeface="Arial" charset="0"/>
              </a:rPr>
              <a:t>	The centripetal force in this case is given by the tension, so </a:t>
            </a:r>
            <a:r>
              <a:rPr lang="en-US" sz="2000" b="1" i="1">
                <a:solidFill>
                  <a:srgbClr val="0066FF"/>
                </a:solidFill>
                <a:effectLst>
                  <a:outerShdw blurRad="38100" dist="38100" dir="2700000" algn="tl">
                    <a:srgbClr val="000000"/>
                  </a:outerShdw>
                </a:effectLst>
                <a:latin typeface="Arial" charset="0"/>
              </a:rPr>
              <a:t>T</a:t>
            </a:r>
            <a:r>
              <a:rPr lang="en-US" sz="2000" b="1">
                <a:solidFill>
                  <a:srgbClr val="0066FF"/>
                </a:solidFill>
                <a:effectLst>
                  <a:outerShdw blurRad="38100" dist="38100" dir="2700000" algn="tl">
                    <a:srgbClr val="000000"/>
                  </a:outerShdw>
                </a:effectLst>
                <a:latin typeface="Arial" charset="0"/>
              </a:rPr>
              <a:t> = </a:t>
            </a:r>
            <a:r>
              <a:rPr lang="en-US" sz="2000" b="1" i="1">
                <a:solidFill>
                  <a:srgbClr val="0066FF"/>
                </a:solidFill>
                <a:effectLst>
                  <a:outerShdw blurRad="38100" dist="38100" dir="2700000" algn="tl">
                    <a:srgbClr val="000000"/>
                  </a:outerShdw>
                </a:effectLst>
                <a:latin typeface="Arial" charset="0"/>
              </a:rPr>
              <a:t>mv</a:t>
            </a:r>
            <a:r>
              <a:rPr lang="en-US" sz="2000" b="1" baseline="30000">
                <a:solidFill>
                  <a:srgbClr val="0066FF"/>
                </a:solidFill>
                <a:effectLst>
                  <a:outerShdw blurRad="38100" dist="38100" dir="2700000" algn="tl">
                    <a:srgbClr val="000000"/>
                  </a:outerShdw>
                </a:effectLst>
                <a:latin typeface="Arial" charset="0"/>
              </a:rPr>
              <a:t>2</a:t>
            </a:r>
            <a:r>
              <a:rPr lang="en-US" sz="2000" b="1">
                <a:solidFill>
                  <a:srgbClr val="0066FF"/>
                </a:solidFill>
                <a:effectLst>
                  <a:outerShdw blurRad="38100" dist="38100" dir="2700000" algn="tl">
                    <a:srgbClr val="000000"/>
                  </a:outerShdw>
                </a:effectLst>
                <a:latin typeface="Arial" charset="0"/>
              </a:rPr>
              <a:t>/</a:t>
            </a:r>
            <a:r>
              <a:rPr lang="en-US" sz="2000" b="1" i="1">
                <a:solidFill>
                  <a:srgbClr val="0066FF"/>
                </a:solidFill>
                <a:effectLst>
                  <a:outerShdw blurRad="38100" dist="38100" dir="2700000" algn="tl">
                    <a:srgbClr val="000000"/>
                  </a:outerShdw>
                </a:effectLst>
                <a:latin typeface="Arial" charset="0"/>
              </a:rPr>
              <a:t>r</a:t>
            </a:r>
            <a:r>
              <a:rPr lang="en-US" sz="2000" b="1">
                <a:solidFill>
                  <a:srgbClr val="000000"/>
                </a:solidFill>
                <a:latin typeface="Arial" charset="0"/>
              </a:rPr>
              <a:t>.  For the same period, we find that </a:t>
            </a:r>
            <a:r>
              <a:rPr lang="en-US" sz="2000" b="1" i="1">
                <a:solidFill>
                  <a:srgbClr val="FC0128"/>
                </a:solidFill>
                <a:effectLst>
                  <a:outerShdw blurRad="38100" dist="38100" dir="2700000" algn="tl">
                    <a:srgbClr val="000000"/>
                  </a:outerShdw>
                </a:effectLst>
                <a:latin typeface="Arial" charset="0"/>
              </a:rPr>
              <a:t>v</a:t>
            </a:r>
            <a:r>
              <a:rPr lang="en-US" sz="2000" b="1" baseline="-25000">
                <a:solidFill>
                  <a:srgbClr val="FC0128"/>
                </a:solidFill>
                <a:effectLst>
                  <a:outerShdw blurRad="38100" dist="38100" dir="2700000" algn="tl">
                    <a:srgbClr val="000000"/>
                  </a:outerShdw>
                </a:effectLst>
                <a:latin typeface="Arial" charset="0"/>
              </a:rPr>
              <a:t>2</a:t>
            </a:r>
            <a:r>
              <a:rPr lang="en-US" sz="2000" b="1">
                <a:solidFill>
                  <a:srgbClr val="FC0128"/>
                </a:solidFill>
                <a:effectLst>
                  <a:outerShdw blurRad="38100" dist="38100" dir="2700000" algn="tl">
                    <a:srgbClr val="000000"/>
                  </a:outerShdw>
                </a:effectLst>
                <a:latin typeface="Arial" charset="0"/>
              </a:rPr>
              <a:t> = 2</a:t>
            </a:r>
            <a:r>
              <a:rPr lang="en-US" sz="2000" b="1" i="1">
                <a:solidFill>
                  <a:srgbClr val="FC0128"/>
                </a:solidFill>
                <a:effectLst>
                  <a:outerShdw blurRad="38100" dist="38100" dir="2700000" algn="tl">
                    <a:srgbClr val="000000"/>
                  </a:outerShdw>
                </a:effectLst>
                <a:latin typeface="Arial" charset="0"/>
              </a:rPr>
              <a:t>v</a:t>
            </a:r>
            <a:r>
              <a:rPr lang="en-US" sz="2000" b="1" baseline="-25000">
                <a:solidFill>
                  <a:srgbClr val="FC0128"/>
                </a:solidFill>
                <a:effectLst>
                  <a:outerShdw blurRad="38100" dist="38100" dir="2700000" algn="tl">
                    <a:srgbClr val="000000"/>
                  </a:outerShdw>
                </a:effectLst>
                <a:latin typeface="Arial" charset="0"/>
              </a:rPr>
              <a:t>1</a:t>
            </a:r>
            <a:r>
              <a:rPr lang="en-US" sz="2000" b="1">
                <a:solidFill>
                  <a:srgbClr val="000000"/>
                </a:solidFill>
                <a:latin typeface="Arial" charset="0"/>
              </a:rPr>
              <a:t> (and this term is squared).  However, for the denominator, we see that </a:t>
            </a:r>
            <a:r>
              <a:rPr lang="en-US" sz="2000" b="1" i="1">
                <a:solidFill>
                  <a:srgbClr val="FC0128"/>
                </a:solidFill>
                <a:effectLst>
                  <a:outerShdw blurRad="38100" dist="38100" dir="2700000" algn="tl">
                    <a:srgbClr val="000000"/>
                  </a:outerShdw>
                </a:effectLst>
                <a:latin typeface="Arial" charset="0"/>
              </a:rPr>
              <a:t>r</a:t>
            </a:r>
            <a:r>
              <a:rPr lang="en-US" sz="2000" b="1" baseline="-25000">
                <a:solidFill>
                  <a:srgbClr val="FC0128"/>
                </a:solidFill>
                <a:effectLst>
                  <a:outerShdw blurRad="38100" dist="38100" dir="2700000" algn="tl">
                    <a:srgbClr val="000000"/>
                  </a:outerShdw>
                </a:effectLst>
                <a:latin typeface="Arial" charset="0"/>
              </a:rPr>
              <a:t>2</a:t>
            </a:r>
            <a:r>
              <a:rPr lang="en-US" sz="2000" b="1">
                <a:solidFill>
                  <a:srgbClr val="FC0128"/>
                </a:solidFill>
                <a:effectLst>
                  <a:outerShdw blurRad="38100" dist="38100" dir="2700000" algn="tl">
                    <a:srgbClr val="000000"/>
                  </a:outerShdw>
                </a:effectLst>
                <a:latin typeface="Arial" charset="0"/>
              </a:rPr>
              <a:t> = 2</a:t>
            </a:r>
            <a:r>
              <a:rPr lang="en-US" sz="2000" b="1" i="1">
                <a:solidFill>
                  <a:srgbClr val="FC0128"/>
                </a:solidFill>
                <a:effectLst>
                  <a:outerShdw blurRad="38100" dist="38100" dir="2700000" algn="tl">
                    <a:srgbClr val="000000"/>
                  </a:outerShdw>
                </a:effectLst>
                <a:latin typeface="Arial" charset="0"/>
              </a:rPr>
              <a:t>r</a:t>
            </a:r>
            <a:r>
              <a:rPr lang="en-US" sz="2000" b="1" baseline="-25000">
                <a:solidFill>
                  <a:srgbClr val="FC0128"/>
                </a:solidFill>
                <a:effectLst>
                  <a:outerShdw blurRad="38100" dist="38100" dir="2700000" algn="tl">
                    <a:srgbClr val="000000"/>
                  </a:outerShdw>
                </a:effectLst>
                <a:latin typeface="Arial" charset="0"/>
              </a:rPr>
              <a:t>1</a:t>
            </a:r>
            <a:r>
              <a:rPr lang="en-US" sz="2000" b="1">
                <a:solidFill>
                  <a:srgbClr val="000000"/>
                </a:solidFill>
                <a:latin typeface="Arial" charset="0"/>
              </a:rPr>
              <a:t> which gives us the relation </a:t>
            </a:r>
            <a:r>
              <a:rPr lang="en-US" sz="2000" b="1" i="1">
                <a:solidFill>
                  <a:srgbClr val="FC0128"/>
                </a:solidFill>
                <a:effectLst>
                  <a:outerShdw blurRad="38100" dist="38100" dir="2700000" algn="tl">
                    <a:srgbClr val="000000"/>
                  </a:outerShdw>
                </a:effectLst>
                <a:latin typeface="Arial" charset="0"/>
              </a:rPr>
              <a:t>T</a:t>
            </a:r>
            <a:r>
              <a:rPr lang="en-US" sz="2000" b="1" baseline="-25000">
                <a:solidFill>
                  <a:srgbClr val="FC0128"/>
                </a:solidFill>
                <a:effectLst>
                  <a:outerShdw blurRad="38100" dist="38100" dir="2700000" algn="tl">
                    <a:srgbClr val="000000"/>
                  </a:outerShdw>
                </a:effectLst>
                <a:latin typeface="Arial" charset="0"/>
              </a:rPr>
              <a:t>2</a:t>
            </a:r>
            <a:r>
              <a:rPr lang="en-US" sz="2000" b="1">
                <a:solidFill>
                  <a:srgbClr val="FC0128"/>
                </a:solidFill>
                <a:effectLst>
                  <a:outerShdw blurRad="38100" dist="38100" dir="2700000" algn="tl">
                    <a:srgbClr val="000000"/>
                  </a:outerShdw>
                </a:effectLst>
                <a:latin typeface="Arial" charset="0"/>
              </a:rPr>
              <a:t> = 2</a:t>
            </a:r>
            <a:r>
              <a:rPr lang="en-US" sz="2000" b="1" i="1">
                <a:solidFill>
                  <a:srgbClr val="FC0128"/>
                </a:solidFill>
                <a:effectLst>
                  <a:outerShdw blurRad="38100" dist="38100" dir="2700000" algn="tl">
                    <a:srgbClr val="000000"/>
                  </a:outerShdw>
                </a:effectLst>
                <a:latin typeface="Arial" charset="0"/>
              </a:rPr>
              <a:t>T</a:t>
            </a:r>
            <a:r>
              <a:rPr lang="en-US" sz="2000" b="1" baseline="-25000">
                <a:solidFill>
                  <a:srgbClr val="FC0128"/>
                </a:solidFill>
                <a:effectLst>
                  <a:outerShdw blurRad="38100" dist="38100" dir="2700000" algn="tl">
                    <a:srgbClr val="000000"/>
                  </a:outerShdw>
                </a:effectLst>
                <a:latin typeface="Arial" charset="0"/>
              </a:rPr>
              <a:t>1</a:t>
            </a:r>
            <a:r>
              <a:rPr lang="en-US" sz="2000" b="1">
                <a:solidFill>
                  <a:srgbClr val="000000"/>
                </a:solidFill>
                <a:latin typeface="Arial" charset="0"/>
              </a:rPr>
              <a:t>.</a:t>
            </a:r>
            <a:endParaRPr lang="en-US" sz="2200" b="1">
              <a:solidFill>
                <a:srgbClr val="000000"/>
              </a:solidFill>
              <a:latin typeface="Arial" charset="0"/>
            </a:endParaRPr>
          </a:p>
        </p:txBody>
      </p:sp>
      <p:sp>
        <p:nvSpPr>
          <p:cNvPr id="534532" name="AutoShape 4"/>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4533"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5.9</a:t>
            </a:r>
            <a:r>
              <a:rPr lang="en-US" sz="2800" i="1">
                <a:solidFill>
                  <a:srgbClr val="000000"/>
                </a:solidFill>
                <a:effectLst/>
              </a:rPr>
              <a:t>   </a:t>
            </a:r>
            <a:r>
              <a:rPr lang="en-US" sz="2800">
                <a:solidFill>
                  <a:schemeClr val="accent2"/>
                </a:solidFill>
              </a:rPr>
              <a:t>Ball and String</a:t>
            </a:r>
          </a:p>
        </p:txBody>
      </p:sp>
      <p:sp>
        <p:nvSpPr>
          <p:cNvPr id="534534" name="Oval 6"/>
          <p:cNvSpPr>
            <a:spLocks noChangeArrowheads="1"/>
          </p:cNvSpPr>
          <p:nvPr/>
        </p:nvSpPr>
        <p:spPr bwMode="auto">
          <a:xfrm>
            <a:off x="5935663" y="2087563"/>
            <a:ext cx="2547937" cy="573087"/>
          </a:xfrm>
          <a:prstGeom prst="ellipse">
            <a:avLst/>
          </a:prstGeom>
          <a:noFill/>
          <a:ln w="50800">
            <a:solidFill>
              <a:schemeClr val="accent1"/>
            </a:solidFill>
            <a:round/>
            <a:headEnd/>
            <a:tailEnd/>
          </a:ln>
          <a:effectLst/>
        </p:spPr>
        <p:txBody>
          <a:bodyPr wrap="none" anchor="ctr"/>
          <a:lstStyle/>
          <a:p>
            <a:endParaRPr lang="en-US"/>
          </a:p>
        </p:txBody>
      </p:sp>
      <p:sp>
        <p:nvSpPr>
          <p:cNvPr id="534535" name="Rectangle 7"/>
          <p:cNvSpPr>
            <a:spLocks noGrp="1" noChangeArrowheads="1"/>
          </p:cNvSpPr>
          <p:nvPr>
            <p:ph type="body" idx="1"/>
          </p:nvPr>
        </p:nvSpPr>
        <p:spPr>
          <a:xfrm>
            <a:off x="0" y="962025"/>
            <a:ext cx="5959475" cy="2444750"/>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effectLst>
                  <a:outerShdw blurRad="38100" dist="38100" dir="2700000" algn="tl">
                    <a:srgbClr val="000000"/>
                  </a:outerShdw>
                </a:effectLst>
              </a:rPr>
              <a:t>	Two equal-mass rocks tied to strings are whirled in horizontal circles.  The </a:t>
            </a:r>
            <a:r>
              <a:rPr lang="en-US" b="1" dirty="0">
                <a:solidFill>
                  <a:schemeClr val="tx2"/>
                </a:solidFill>
                <a:effectLst>
                  <a:outerShdw blurRad="38100" dist="38100" dir="2700000" algn="tl">
                    <a:srgbClr val="000000"/>
                  </a:outerShdw>
                </a:effectLst>
              </a:rPr>
              <a:t>radius</a:t>
            </a:r>
            <a:r>
              <a:rPr lang="en-US" b="1" dirty="0">
                <a:effectLst>
                  <a:outerShdw blurRad="38100" dist="38100" dir="2700000" algn="tl">
                    <a:srgbClr val="000000"/>
                  </a:outerShdw>
                </a:effectLst>
              </a:rPr>
              <a:t> of circle 2 is </a:t>
            </a:r>
            <a:r>
              <a:rPr lang="en-US" b="1" dirty="0">
                <a:solidFill>
                  <a:schemeClr val="tx2"/>
                </a:solidFill>
                <a:effectLst>
                  <a:outerShdw blurRad="38100" dist="38100" dir="2700000" algn="tl">
                    <a:srgbClr val="000000"/>
                  </a:outerShdw>
                </a:effectLst>
              </a:rPr>
              <a:t>twice</a:t>
            </a:r>
            <a:r>
              <a:rPr lang="en-US" b="1" dirty="0">
                <a:effectLst>
                  <a:outerShdw blurRad="38100" dist="38100" dir="2700000" algn="tl">
                    <a:srgbClr val="000000"/>
                  </a:outerShdw>
                </a:effectLst>
              </a:rPr>
              <a:t> that of circle 1.  If the </a:t>
            </a:r>
            <a:r>
              <a:rPr lang="en-US" b="1" dirty="0">
                <a:solidFill>
                  <a:schemeClr val="accent2"/>
                </a:solidFill>
                <a:effectLst>
                  <a:outerShdw blurRad="38100" dist="38100" dir="2700000" algn="tl">
                    <a:srgbClr val="000000"/>
                  </a:outerShdw>
                </a:effectLst>
              </a:rPr>
              <a:t>period</a:t>
            </a:r>
            <a:r>
              <a:rPr lang="en-US" b="1" dirty="0">
                <a:effectLst>
                  <a:outerShdw blurRad="38100" dist="38100" dir="2700000" algn="tl">
                    <a:srgbClr val="000000"/>
                  </a:outerShdw>
                </a:effectLst>
              </a:rPr>
              <a:t> of motion is the </a:t>
            </a:r>
            <a:r>
              <a:rPr lang="en-US" b="1" dirty="0">
                <a:solidFill>
                  <a:schemeClr val="accent2"/>
                </a:solidFill>
                <a:effectLst>
                  <a:outerShdw blurRad="38100" dist="38100" dir="2700000" algn="tl">
                    <a:srgbClr val="000000"/>
                  </a:outerShdw>
                </a:effectLst>
              </a:rPr>
              <a:t>same</a:t>
            </a:r>
            <a:r>
              <a:rPr lang="en-US" b="1" dirty="0">
                <a:effectLst>
                  <a:outerShdw blurRad="38100" dist="38100" dir="2700000" algn="tl">
                    <a:srgbClr val="000000"/>
                  </a:outerShdw>
                </a:effectLst>
              </a:rPr>
              <a:t> for both rocks, </a:t>
            </a:r>
            <a:r>
              <a:rPr lang="en-US" b="1" dirty="0">
                <a:solidFill>
                  <a:schemeClr val="accent1"/>
                </a:solidFill>
                <a:effectLst>
                  <a:outerShdw blurRad="38100" dist="38100" dir="2700000" algn="tl">
                    <a:srgbClr val="000000"/>
                  </a:outerShdw>
                </a:effectLst>
              </a:rPr>
              <a:t>what is the tension in cord 2 compared to cord 1</a:t>
            </a:r>
            <a:r>
              <a:rPr lang="en-US" b="1" dirty="0">
                <a:effectLst>
                  <a:outerShdw blurRad="38100" dist="38100" dir="2700000" algn="tl">
                    <a:srgbClr val="000000"/>
                  </a:outerShdw>
                </a:effectLst>
              </a:rPr>
              <a:t>?</a:t>
            </a:r>
          </a:p>
        </p:txBody>
      </p:sp>
      <p:grpSp>
        <p:nvGrpSpPr>
          <p:cNvPr id="2" name="Group 8"/>
          <p:cNvGrpSpPr>
            <a:grpSpLocks/>
          </p:cNvGrpSpPr>
          <p:nvPr/>
        </p:nvGrpSpPr>
        <p:grpSpPr bwMode="auto">
          <a:xfrm>
            <a:off x="7551738" y="3611563"/>
            <a:ext cx="1203325" cy="887412"/>
            <a:chOff x="1109" y="712"/>
            <a:chExt cx="758" cy="559"/>
          </a:xfrm>
        </p:grpSpPr>
        <p:sp>
          <p:nvSpPr>
            <p:cNvPr id="534537" name="Oval 9"/>
            <p:cNvSpPr>
              <a:spLocks noChangeArrowheads="1"/>
            </p:cNvSpPr>
            <p:nvPr/>
          </p:nvSpPr>
          <p:spPr bwMode="auto">
            <a:xfrm>
              <a:off x="1387" y="791"/>
              <a:ext cx="480" cy="480"/>
            </a:xfrm>
            <a:prstGeom prst="ellipse">
              <a:avLst/>
            </a:prstGeom>
            <a:noFill/>
            <a:ln w="38100">
              <a:solidFill>
                <a:schemeClr val="accent2"/>
              </a:solidFill>
              <a:round/>
              <a:headEnd/>
              <a:tailEnd/>
            </a:ln>
            <a:effectLst/>
          </p:spPr>
          <p:txBody>
            <a:bodyPr wrap="none" anchor="ctr">
              <a:spAutoFit/>
            </a:bodyPr>
            <a:lstStyle/>
            <a:p>
              <a:endParaRPr lang="en-US"/>
            </a:p>
          </p:txBody>
        </p:sp>
        <p:sp>
          <p:nvSpPr>
            <p:cNvPr id="534538" name="WordArt 10"/>
            <p:cNvSpPr>
              <a:spLocks noChangeArrowheads="1" noChangeShapeType="1" noTextEdit="1"/>
            </p:cNvSpPr>
            <p:nvPr/>
          </p:nvSpPr>
          <p:spPr bwMode="auto">
            <a:xfrm>
              <a:off x="1109" y="712"/>
              <a:ext cx="173"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a:t>
              </a:r>
            </a:p>
          </p:txBody>
        </p:sp>
        <p:sp>
          <p:nvSpPr>
            <p:cNvPr id="534539" name="Oval 11"/>
            <p:cNvSpPr>
              <a:spLocks noChangeArrowheads="1"/>
            </p:cNvSpPr>
            <p:nvPr/>
          </p:nvSpPr>
          <p:spPr bwMode="auto">
            <a:xfrm>
              <a:off x="1555" y="719"/>
              <a:ext cx="144" cy="144"/>
            </a:xfrm>
            <a:prstGeom prst="ellipse">
              <a:avLst/>
            </a:prstGeom>
            <a:solidFill>
              <a:srgbClr val="FF9900"/>
            </a:solidFill>
            <a:ln w="38100">
              <a:noFill/>
              <a:round/>
              <a:headEnd/>
              <a:tailEnd/>
            </a:ln>
            <a:effectLst/>
          </p:spPr>
          <p:txBody>
            <a:bodyPr wrap="none" anchor="ctr">
              <a:spAutoFit/>
            </a:bodyPr>
            <a:lstStyle/>
            <a:p>
              <a:endParaRPr lang="en-US"/>
            </a:p>
          </p:txBody>
        </p:sp>
        <p:sp>
          <p:nvSpPr>
            <p:cNvPr id="534540" name="Line 12"/>
            <p:cNvSpPr>
              <a:spLocks noChangeShapeType="1"/>
            </p:cNvSpPr>
            <p:nvPr/>
          </p:nvSpPr>
          <p:spPr bwMode="auto">
            <a:xfrm>
              <a:off x="1627" y="860"/>
              <a:ext cx="0" cy="160"/>
            </a:xfrm>
            <a:prstGeom prst="line">
              <a:avLst/>
            </a:prstGeom>
            <a:noFill/>
            <a:ln w="38100">
              <a:solidFill>
                <a:schemeClr val="tx1"/>
              </a:solidFill>
              <a:round/>
              <a:headEnd/>
              <a:tailEnd/>
            </a:ln>
            <a:effectLst/>
          </p:spPr>
          <p:txBody>
            <a:bodyPr anchor="ctr">
              <a:spAutoFit/>
            </a:bodyPr>
            <a:lstStyle/>
            <a:p>
              <a:endParaRPr lang="en-US"/>
            </a:p>
          </p:txBody>
        </p:sp>
      </p:grpSp>
      <p:grpSp>
        <p:nvGrpSpPr>
          <p:cNvPr id="3" name="Group 13"/>
          <p:cNvGrpSpPr>
            <a:grpSpLocks/>
          </p:cNvGrpSpPr>
          <p:nvPr/>
        </p:nvGrpSpPr>
        <p:grpSpPr bwMode="auto">
          <a:xfrm>
            <a:off x="7626350" y="4762500"/>
            <a:ext cx="1517650" cy="1619250"/>
            <a:chOff x="3235" y="489"/>
            <a:chExt cx="956" cy="1020"/>
          </a:xfrm>
        </p:grpSpPr>
        <p:sp>
          <p:nvSpPr>
            <p:cNvPr id="534542" name="Oval 14"/>
            <p:cNvSpPr>
              <a:spLocks noChangeArrowheads="1"/>
            </p:cNvSpPr>
            <p:nvPr/>
          </p:nvSpPr>
          <p:spPr bwMode="auto">
            <a:xfrm>
              <a:off x="3235" y="553"/>
              <a:ext cx="956" cy="956"/>
            </a:xfrm>
            <a:prstGeom prst="ellipse">
              <a:avLst/>
            </a:prstGeom>
            <a:noFill/>
            <a:ln w="38100">
              <a:solidFill>
                <a:schemeClr val="accent2"/>
              </a:solidFill>
              <a:round/>
              <a:headEnd/>
              <a:tailEnd/>
            </a:ln>
            <a:effectLst/>
          </p:spPr>
          <p:txBody>
            <a:bodyPr wrap="none" anchor="ctr">
              <a:spAutoFit/>
            </a:bodyPr>
            <a:lstStyle/>
            <a:p>
              <a:endParaRPr lang="en-US"/>
            </a:p>
          </p:txBody>
        </p:sp>
        <p:sp>
          <p:nvSpPr>
            <p:cNvPr id="534543" name="WordArt 15"/>
            <p:cNvSpPr>
              <a:spLocks noChangeArrowheads="1" noChangeShapeType="1" noTextEdit="1"/>
            </p:cNvSpPr>
            <p:nvPr/>
          </p:nvSpPr>
          <p:spPr bwMode="auto">
            <a:xfrm>
              <a:off x="3434" y="712"/>
              <a:ext cx="173"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a:t>
              </a:r>
            </a:p>
          </p:txBody>
        </p:sp>
        <p:sp>
          <p:nvSpPr>
            <p:cNvPr id="534544" name="Oval 16"/>
            <p:cNvSpPr>
              <a:spLocks noChangeArrowheads="1"/>
            </p:cNvSpPr>
            <p:nvPr/>
          </p:nvSpPr>
          <p:spPr bwMode="auto">
            <a:xfrm>
              <a:off x="3641" y="489"/>
              <a:ext cx="144" cy="144"/>
            </a:xfrm>
            <a:prstGeom prst="ellipse">
              <a:avLst/>
            </a:prstGeom>
            <a:solidFill>
              <a:srgbClr val="FF9900"/>
            </a:solidFill>
            <a:ln w="38100">
              <a:noFill/>
              <a:round/>
              <a:headEnd/>
              <a:tailEnd/>
            </a:ln>
            <a:effectLst/>
          </p:spPr>
          <p:txBody>
            <a:bodyPr wrap="none" anchor="ctr">
              <a:spAutoFit/>
            </a:bodyPr>
            <a:lstStyle/>
            <a:p>
              <a:endParaRPr lang="en-US"/>
            </a:p>
          </p:txBody>
        </p:sp>
        <p:sp>
          <p:nvSpPr>
            <p:cNvPr id="534545" name="Line 17"/>
            <p:cNvSpPr>
              <a:spLocks noChangeShapeType="1"/>
            </p:cNvSpPr>
            <p:nvPr/>
          </p:nvSpPr>
          <p:spPr bwMode="auto">
            <a:xfrm>
              <a:off x="3713" y="635"/>
              <a:ext cx="0" cy="393"/>
            </a:xfrm>
            <a:prstGeom prst="line">
              <a:avLst/>
            </a:prstGeom>
            <a:noFill/>
            <a:ln w="38100">
              <a:solidFill>
                <a:schemeClr val="tx1"/>
              </a:solidFill>
              <a:round/>
              <a:headEnd/>
              <a:tailEnd/>
            </a:ln>
            <a:effectLst/>
          </p:spPr>
          <p:txBody>
            <a:bodyPr anchor="ctr">
              <a:spAutoFit/>
            </a:bodyPr>
            <a:lstStyle/>
            <a:p>
              <a:endParaRPr lang="en-US"/>
            </a:p>
          </p:txBody>
        </p:sp>
      </p:grpSp>
      <p:sp>
        <p:nvSpPr>
          <p:cNvPr id="534546" name="Rectangle 18"/>
          <p:cNvSpPr>
            <a:spLocks noChangeArrowheads="1"/>
          </p:cNvSpPr>
          <p:nvPr/>
        </p:nvSpPr>
        <p:spPr bwMode="auto">
          <a:xfrm>
            <a:off x="6270625" y="738188"/>
            <a:ext cx="287337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a:t>
            </a:r>
            <a:r>
              <a:rPr lang="en-US" sz="2000" b="1">
                <a:solidFill>
                  <a:schemeClr val="tx2"/>
                </a:solidFill>
                <a:effectLst>
                  <a:outerShdw blurRad="38100" dist="38100" dir="2700000" algn="tl">
                    <a:srgbClr val="000000"/>
                  </a:outerShdw>
                </a:effectLst>
                <a:latin typeface="Arial" charset="0"/>
              </a:rPr>
              <a:t>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a:t>
            </a:r>
            <a:r>
              <a:rPr lang="en-US" sz="2000" b="1" i="1">
                <a:solidFill>
                  <a:schemeClr val="tx2"/>
                </a:solidFill>
                <a:latin typeface="Arial" charset="0"/>
              </a:rPr>
              <a:t>T</a:t>
            </a:r>
            <a:r>
              <a:rPr lang="en-US" sz="2000" b="1" baseline="-25000">
                <a:solidFill>
                  <a:schemeClr val="tx2"/>
                </a:solidFill>
                <a:latin typeface="Arial" charset="0"/>
              </a:rPr>
              <a:t>1</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2</a:t>
            </a:r>
            <a:r>
              <a:rPr lang="en-US" sz="2000" b="1" i="1">
                <a:solidFill>
                  <a:schemeClr val="tx2"/>
                </a:solidFill>
                <a:latin typeface="Arial" charset="0"/>
              </a:rPr>
              <a:t>T</a:t>
            </a:r>
            <a:r>
              <a:rPr lang="en-US" sz="2000" b="1" baseline="-25000">
                <a:solidFill>
                  <a:schemeClr val="tx2"/>
                </a:solidFill>
                <a:latin typeface="Arial" charset="0"/>
              </a:rPr>
              <a:t>1</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a:t>
            </a:r>
            <a:r>
              <a:rPr lang="en-US" sz="2000" b="1" i="1">
                <a:solidFill>
                  <a:schemeClr val="tx2"/>
                </a:solidFill>
                <a:latin typeface="Arial" charset="0"/>
              </a:rPr>
              <a:t>T</a:t>
            </a:r>
            <a:r>
              <a:rPr lang="en-US" sz="2000" b="1" baseline="-25000">
                <a:solidFill>
                  <a:schemeClr val="tx2"/>
                </a:solidFill>
                <a:latin typeface="Arial" charset="0"/>
              </a:rPr>
              <a:t>2</a:t>
            </a:r>
            <a:r>
              <a:rPr lang="en-US" sz="2000" b="1">
                <a:solidFill>
                  <a:schemeClr val="tx2"/>
                </a:solidFill>
                <a:latin typeface="Arial" charset="0"/>
              </a:rPr>
              <a:t>  =  4</a:t>
            </a:r>
            <a:r>
              <a:rPr lang="en-US" sz="2000" b="1" i="1">
                <a:solidFill>
                  <a:schemeClr val="tx2"/>
                </a:solidFill>
                <a:latin typeface="Arial" charset="0"/>
              </a:rPr>
              <a:t>T</a:t>
            </a:r>
            <a:r>
              <a:rPr lang="en-US" sz="2000" b="1" baseline="-25000">
                <a:solidFill>
                  <a:schemeClr val="tx2"/>
                </a:solidFill>
                <a:latin typeface="Arial" charset="0"/>
              </a:rPr>
              <a:t>1</a:t>
            </a:r>
            <a:endParaRPr lang="en-US" sz="2200" b="1" baseline="-25000">
              <a:solidFill>
                <a:schemeClr val="accent2"/>
              </a:solidFill>
              <a:latin typeface="Arial" charset="0"/>
            </a:endParaRPr>
          </a:p>
        </p:txBody>
      </p:sp>
      <p:graphicFrame>
        <p:nvGraphicFramePr>
          <p:cNvPr id="534547" name="Object 19"/>
          <p:cNvGraphicFramePr>
            <a:graphicFrameLocks noChangeAspect="1"/>
          </p:cNvGraphicFramePr>
          <p:nvPr/>
        </p:nvGraphicFramePr>
        <p:xfrm>
          <a:off x="7451725" y="1260475"/>
          <a:ext cx="149225" cy="381000"/>
        </p:xfrm>
        <a:graphic>
          <a:graphicData uri="http://schemas.openxmlformats.org/presentationml/2006/ole">
            <p:oleObj spid="_x0000_s65538" name="Equation" r:id="rId4" imgW="152280" imgH="393480" progId="Equation.DSMT4">
              <p:embed/>
            </p:oleObj>
          </a:graphicData>
        </a:graphic>
      </p:graphicFrame>
      <p:graphicFrame>
        <p:nvGraphicFramePr>
          <p:cNvPr id="534548" name="Object 20"/>
          <p:cNvGraphicFramePr>
            <a:graphicFrameLocks noChangeAspect="1"/>
          </p:cNvGraphicFramePr>
          <p:nvPr/>
        </p:nvGraphicFramePr>
        <p:xfrm>
          <a:off x="7458075" y="831850"/>
          <a:ext cx="146050" cy="341313"/>
        </p:xfrm>
        <a:graphic>
          <a:graphicData uri="http://schemas.openxmlformats.org/presentationml/2006/ole">
            <p:oleObj spid="_x0000_s65539" name="Equation" r:id="rId5" imgW="164880" imgH="393480" progId="Equation.DSMT4">
              <p:embed/>
            </p:oleObj>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24291" name="Rectangle 3"/>
          <p:cNvSpPr>
            <a:spLocks noChangeArrowheads="1"/>
          </p:cNvSpPr>
          <p:nvPr/>
        </p:nvSpPr>
        <p:spPr bwMode="auto">
          <a:xfrm>
            <a:off x="4019550" y="606425"/>
            <a:ext cx="5124450" cy="2970213"/>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tabLst>
                <a:tab pos="381000" algn="l"/>
              </a:tabLst>
            </a:pPr>
            <a:r>
              <a:rPr lang="en-US" sz="2000" b="1">
                <a:solidFill>
                  <a:schemeClr val="tx2"/>
                </a:solidFill>
                <a:effectLst>
                  <a:outerShdw blurRad="38100" dist="38100" dir="2700000" algn="tl">
                    <a:srgbClr val="000000"/>
                  </a:outerShdw>
                </a:effectLst>
                <a:latin typeface="Arial" charset="0"/>
              </a:rPr>
              <a:t>1)  car’s engine is not strong enough to keep the car from being pushed out</a:t>
            </a:r>
          </a:p>
          <a:p>
            <a:pPr marL="401638" indent="-401638">
              <a:lnSpc>
                <a:spcPct val="110000"/>
              </a:lnSpc>
              <a:spcBef>
                <a:spcPct val="30000"/>
              </a:spcBef>
              <a:buClr>
                <a:schemeClr val="accent1"/>
              </a:buClr>
              <a:buSzPct val="75000"/>
              <a:buFont typeface="Monotype Sorts" pitchFamily="48" charset="2"/>
              <a:buNone/>
              <a:tabLst>
                <a:tab pos="381000" algn="l"/>
              </a:tabLst>
            </a:pPr>
            <a:r>
              <a:rPr lang="en-US" sz="2000" b="1">
                <a:solidFill>
                  <a:schemeClr val="tx2"/>
                </a:solidFill>
                <a:effectLst>
                  <a:outerShdw blurRad="38100" dist="38100" dir="2700000" algn="tl">
                    <a:srgbClr val="000000"/>
                  </a:outerShdw>
                </a:effectLst>
                <a:latin typeface="Arial" charset="0"/>
              </a:rPr>
              <a:t>2)  friction between tires and road is not strong enough to keep car in a circle</a:t>
            </a:r>
          </a:p>
          <a:p>
            <a:pPr marL="401638" indent="-401638">
              <a:lnSpc>
                <a:spcPct val="110000"/>
              </a:lnSpc>
              <a:spcBef>
                <a:spcPct val="30000"/>
              </a:spcBef>
              <a:buClr>
                <a:schemeClr val="accent1"/>
              </a:buClr>
              <a:buSzPct val="75000"/>
              <a:buFont typeface="Monotype Sorts" pitchFamily="48" charset="2"/>
              <a:buNone/>
              <a:tabLst>
                <a:tab pos="381000" algn="l"/>
              </a:tabLst>
            </a:pPr>
            <a:r>
              <a:rPr lang="en-US" sz="2000" b="1">
                <a:solidFill>
                  <a:schemeClr val="tx2"/>
                </a:solidFill>
                <a:effectLst>
                  <a:outerShdw blurRad="38100" dist="38100" dir="2700000" algn="tl">
                    <a:srgbClr val="000000"/>
                  </a:outerShdw>
                </a:effectLst>
                <a:latin typeface="Arial" charset="0"/>
              </a:rPr>
              <a:t>3)  car is too heavy to make the turn</a:t>
            </a:r>
          </a:p>
          <a:p>
            <a:pPr marL="401638" indent="-401638">
              <a:lnSpc>
                <a:spcPct val="110000"/>
              </a:lnSpc>
              <a:spcBef>
                <a:spcPct val="30000"/>
              </a:spcBef>
              <a:buClr>
                <a:schemeClr val="accent1"/>
              </a:buClr>
              <a:buSzPct val="75000"/>
              <a:buFont typeface="Monotype Sorts" pitchFamily="48" charset="2"/>
              <a:buNone/>
              <a:tabLst>
                <a:tab pos="381000" algn="l"/>
              </a:tabLst>
            </a:pPr>
            <a:r>
              <a:rPr lang="en-US" sz="2000" b="1">
                <a:solidFill>
                  <a:schemeClr val="tx2"/>
                </a:solidFill>
                <a:effectLst>
                  <a:outerShdw blurRad="38100" dist="38100" dir="2700000" algn="tl">
                    <a:srgbClr val="000000"/>
                  </a:outerShdw>
                </a:effectLst>
                <a:latin typeface="Arial" charset="0"/>
              </a:rPr>
              <a:t>4)  a deer caused you to skid</a:t>
            </a:r>
          </a:p>
          <a:p>
            <a:pPr marL="401638" indent="-401638">
              <a:lnSpc>
                <a:spcPct val="110000"/>
              </a:lnSpc>
              <a:spcBef>
                <a:spcPct val="30000"/>
              </a:spcBef>
              <a:buClr>
                <a:schemeClr val="accent1"/>
              </a:buClr>
              <a:buSzPct val="75000"/>
              <a:buFont typeface="Monotype Sorts" pitchFamily="48" charset="2"/>
              <a:buNone/>
              <a:tabLst>
                <a:tab pos="381000" algn="l"/>
              </a:tabLst>
            </a:pPr>
            <a:r>
              <a:rPr lang="en-US" sz="2000" b="1">
                <a:solidFill>
                  <a:schemeClr val="tx2"/>
                </a:solidFill>
                <a:effectLst>
                  <a:outerShdw blurRad="38100" dist="38100" dir="2700000" algn="tl">
                    <a:srgbClr val="000000"/>
                  </a:outerShdw>
                </a:effectLst>
                <a:latin typeface="Arial" charset="0"/>
              </a:rPr>
              <a:t>5)  none of the above</a:t>
            </a:r>
          </a:p>
        </p:txBody>
      </p:sp>
      <p:sp>
        <p:nvSpPr>
          <p:cNvPr id="524292" name="Rectangle 4"/>
          <p:cNvSpPr>
            <a:spLocks noGrp="1" noChangeArrowheads="1"/>
          </p:cNvSpPr>
          <p:nvPr>
            <p:ph type="body" idx="1"/>
          </p:nvPr>
        </p:nvSpPr>
        <p:spPr>
          <a:xfrm>
            <a:off x="0" y="784225"/>
            <a:ext cx="3683000" cy="2395538"/>
          </a:xfrm>
          <a:noFill/>
          <a:ln/>
        </p:spPr>
        <p:txBody>
          <a:bodyPr>
            <a:normAutofit fontScale="77500" lnSpcReduction="20000"/>
          </a:bodyPr>
          <a:lstStyle/>
          <a:p>
            <a:pPr marL="401638" indent="-401638">
              <a:lnSpc>
                <a:spcPct val="110000"/>
              </a:lnSpc>
              <a:spcBef>
                <a:spcPct val="50000"/>
              </a:spcBef>
              <a:buFont typeface="Monotype Sorts" pitchFamily="48" charset="2"/>
              <a:buNone/>
            </a:pPr>
            <a:r>
              <a:rPr lang="en-US" b="1" dirty="0">
                <a:effectLst>
                  <a:outerShdw blurRad="38100" dist="38100" dir="2700000" algn="tl">
                    <a:srgbClr val="000000"/>
                  </a:outerShdw>
                </a:effectLst>
              </a:rPr>
              <a:t>	You drive your dad’s car too fast around a curve and the car starts to skid.  What is the correct description of this situation?</a:t>
            </a:r>
            <a:endParaRPr lang="en-US" b="1" dirty="0"/>
          </a:p>
        </p:txBody>
      </p:sp>
      <p:sp>
        <p:nvSpPr>
          <p:cNvPr id="524293"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5.7c</a:t>
            </a:r>
            <a:r>
              <a:rPr lang="en-US" sz="2800" i="1">
                <a:solidFill>
                  <a:srgbClr val="000000"/>
                </a:solidFill>
                <a:effectLst/>
              </a:rPr>
              <a:t>   </a:t>
            </a:r>
            <a:r>
              <a:rPr lang="en-US" sz="2800">
                <a:solidFill>
                  <a:schemeClr val="accent2"/>
                </a:solidFill>
              </a:rPr>
              <a:t>Around the Curve III</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pic>
        <p:nvPicPr>
          <p:cNvPr id="526339" name="Picture 3" descr="FG05_011"/>
          <p:cNvPicPr>
            <a:picLocks noChangeAspect="1" noChangeArrowheads="1"/>
          </p:cNvPicPr>
          <p:nvPr/>
        </p:nvPicPr>
        <p:blipFill>
          <a:blip r:embed="rId3" cstate="print">
            <a:lum bright="-42000" contrast="66000"/>
          </a:blip>
          <a:srcRect l="21667" t="18788" r="8513" b="7867"/>
          <a:stretch>
            <a:fillRect/>
          </a:stretch>
        </p:blipFill>
        <p:spPr bwMode="auto">
          <a:xfrm>
            <a:off x="4784725" y="3854450"/>
            <a:ext cx="4359275" cy="3003550"/>
          </a:xfrm>
          <a:prstGeom prst="rect">
            <a:avLst/>
          </a:prstGeom>
          <a:noFill/>
        </p:spPr>
      </p:pic>
      <p:sp>
        <p:nvSpPr>
          <p:cNvPr id="526340" name="AutoShape 4"/>
          <p:cNvSpPr>
            <a:spLocks noChangeArrowheads="1"/>
          </p:cNvSpPr>
          <p:nvPr/>
        </p:nvSpPr>
        <p:spPr bwMode="auto">
          <a:xfrm>
            <a:off x="0" y="3473450"/>
            <a:ext cx="5305425" cy="2201863"/>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sz="2200">
              <a:latin typeface="Arial" charset="0"/>
            </a:endParaRPr>
          </a:p>
        </p:txBody>
      </p:sp>
      <p:sp>
        <p:nvSpPr>
          <p:cNvPr id="526341" name="Rectangle 5"/>
          <p:cNvSpPr>
            <a:spLocks noChangeArrowheads="1"/>
          </p:cNvSpPr>
          <p:nvPr/>
        </p:nvSpPr>
        <p:spPr bwMode="auto">
          <a:xfrm>
            <a:off x="0" y="3448050"/>
            <a:ext cx="5232400" cy="2573338"/>
          </a:xfrm>
          <a:prstGeom prst="rect">
            <a:avLst/>
          </a:prstGeom>
          <a:noFill/>
          <a:ln w="9525">
            <a:noFill/>
            <a:miter lim="800000"/>
            <a:headEnd/>
            <a:tailEnd/>
          </a:ln>
          <a:effectLst/>
        </p:spPr>
        <p:txBody>
          <a:bodyPr lIns="90488" tIns="44450" rIns="90488" bIns="44450"/>
          <a:lstStyle/>
          <a:p>
            <a:pPr marL="401638" indent="-401638">
              <a:lnSpc>
                <a:spcPct val="135000"/>
              </a:lnSpc>
              <a:spcBef>
                <a:spcPct val="30000"/>
              </a:spcBef>
              <a:buClr>
                <a:schemeClr val="accent1"/>
              </a:buClr>
              <a:buSzPct val="75000"/>
              <a:buFont typeface="Monotype Sorts" pitchFamily="48" charset="2"/>
              <a:buNone/>
            </a:pPr>
            <a:r>
              <a:rPr lang="en-US" sz="2000" b="1">
                <a:solidFill>
                  <a:srgbClr val="000000"/>
                </a:solidFill>
                <a:latin typeface="Arial" charset="0"/>
              </a:rPr>
              <a:t>	The friction force between tires and road provides the centripetal force that keeps the car moving in a circle.  If this force is too small, the car continues in a straight line!</a:t>
            </a:r>
          </a:p>
        </p:txBody>
      </p:sp>
      <p:sp>
        <p:nvSpPr>
          <p:cNvPr id="526342" name="Oval 6"/>
          <p:cNvSpPr>
            <a:spLocks noChangeArrowheads="1"/>
          </p:cNvSpPr>
          <p:nvPr/>
        </p:nvSpPr>
        <p:spPr bwMode="auto">
          <a:xfrm>
            <a:off x="3733800" y="1276350"/>
            <a:ext cx="5410200" cy="898525"/>
          </a:xfrm>
          <a:prstGeom prst="ellipse">
            <a:avLst/>
          </a:prstGeom>
          <a:noFill/>
          <a:ln w="50800">
            <a:solidFill>
              <a:schemeClr val="accent1"/>
            </a:solidFill>
            <a:round/>
            <a:headEnd/>
            <a:tailEnd/>
          </a:ln>
          <a:effectLst/>
        </p:spPr>
        <p:txBody>
          <a:bodyPr wrap="none" anchor="ctr"/>
          <a:lstStyle/>
          <a:p>
            <a:endParaRPr lang="en-US"/>
          </a:p>
        </p:txBody>
      </p:sp>
      <p:sp>
        <p:nvSpPr>
          <p:cNvPr id="526343" name="Rectangle 7"/>
          <p:cNvSpPr>
            <a:spLocks noChangeArrowheads="1"/>
          </p:cNvSpPr>
          <p:nvPr/>
        </p:nvSpPr>
        <p:spPr bwMode="auto">
          <a:xfrm>
            <a:off x="4019550" y="606425"/>
            <a:ext cx="5124450" cy="2970213"/>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car’s engine is not strong enough to keep the car from being pushed out</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friction between tires and road is not strong enough to keep car in a circle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car is too heavy to make the turn</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a deer caused you to skid</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none of the above</a:t>
            </a:r>
          </a:p>
        </p:txBody>
      </p:sp>
      <p:sp>
        <p:nvSpPr>
          <p:cNvPr id="526344" name="Rectangle 8"/>
          <p:cNvSpPr>
            <a:spLocks noGrp="1" noChangeArrowheads="1"/>
          </p:cNvSpPr>
          <p:nvPr>
            <p:ph type="body" idx="1"/>
          </p:nvPr>
        </p:nvSpPr>
        <p:spPr>
          <a:xfrm>
            <a:off x="0" y="784225"/>
            <a:ext cx="3683000" cy="2395538"/>
          </a:xfrm>
          <a:noFill/>
          <a:ln/>
        </p:spPr>
        <p:txBody>
          <a:bodyPr>
            <a:normAutofit fontScale="77500" lnSpcReduction="20000"/>
          </a:bodyPr>
          <a:lstStyle/>
          <a:p>
            <a:pPr marL="401638" indent="-401638">
              <a:lnSpc>
                <a:spcPct val="110000"/>
              </a:lnSpc>
              <a:spcBef>
                <a:spcPct val="50000"/>
              </a:spcBef>
              <a:buFont typeface="Monotype Sorts" pitchFamily="48" charset="2"/>
              <a:buNone/>
            </a:pPr>
            <a:r>
              <a:rPr lang="en-US" b="1" dirty="0">
                <a:effectLst>
                  <a:outerShdw blurRad="38100" dist="38100" dir="2700000" algn="tl">
                    <a:srgbClr val="000000"/>
                  </a:outerShdw>
                </a:effectLst>
              </a:rPr>
              <a:t>	You drive your dad’s car too fast around a curve and the car starts to skid.  What is the correct description of this situation?</a:t>
            </a:r>
            <a:endParaRPr lang="en-US" b="1" dirty="0"/>
          </a:p>
        </p:txBody>
      </p:sp>
      <p:sp>
        <p:nvSpPr>
          <p:cNvPr id="526345" name="Rectangle 9"/>
          <p:cNvSpPr>
            <a:spLocks noGrp="1" noChangeArrowheads="1"/>
          </p:cNvSpPr>
          <p:nvPr>
            <p:ph type="title"/>
          </p:nvPr>
        </p:nvSpPr>
        <p:spPr>
          <a:xfrm>
            <a:off x="933450" y="0"/>
            <a:ext cx="7294563" cy="838200"/>
          </a:xfrm>
          <a:noFill/>
          <a:ln/>
        </p:spPr>
        <p:txBody>
          <a:bodyPr/>
          <a:lstStyle/>
          <a:p>
            <a:pPr>
              <a:lnSpc>
                <a:spcPct val="90000"/>
              </a:lnSpc>
            </a:pPr>
            <a:r>
              <a:rPr lang="en-US" sz="2800" i="1"/>
              <a:t>ConcepTest 5.7c</a:t>
            </a:r>
            <a:r>
              <a:rPr lang="en-US" sz="2800" i="1">
                <a:solidFill>
                  <a:srgbClr val="000000"/>
                </a:solidFill>
                <a:effectLst/>
              </a:rPr>
              <a:t>   </a:t>
            </a:r>
            <a:r>
              <a:rPr lang="en-US" sz="2800">
                <a:solidFill>
                  <a:schemeClr val="accent2"/>
                </a:solidFill>
              </a:rPr>
              <a:t>Around the Curve III</a:t>
            </a:r>
          </a:p>
        </p:txBody>
      </p:sp>
      <p:sp>
        <p:nvSpPr>
          <p:cNvPr id="526346" name="Text Box 10"/>
          <p:cNvSpPr txBox="1">
            <a:spLocks noChangeArrowheads="1"/>
          </p:cNvSpPr>
          <p:nvPr/>
        </p:nvSpPr>
        <p:spPr bwMode="auto">
          <a:xfrm>
            <a:off x="146050" y="5927725"/>
            <a:ext cx="4551363" cy="7112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could be done to the road or car to prevent skidding?</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a:t>
            </a:r>
            <a:r>
              <a:rPr lang="en-US" dirty="0" smtClean="0">
                <a:solidFill>
                  <a:srgbClr val="FFFF00"/>
                </a:solidFill>
              </a:rPr>
              <a:t> on Flat Circular Road</a:t>
            </a:r>
            <a:endParaRPr lang="en-US" dirty="0">
              <a:solidFill>
                <a:srgbClr val="FFFF00"/>
              </a:solidFill>
            </a:endParaRPr>
          </a:p>
        </p:txBody>
      </p:sp>
      <p:sp>
        <p:nvSpPr>
          <p:cNvPr id="3" name="Content Placeholder 2"/>
          <p:cNvSpPr>
            <a:spLocks noGrp="1"/>
          </p:cNvSpPr>
          <p:nvPr>
            <p:ph sz="half" idx="1"/>
          </p:nvPr>
        </p:nvSpPr>
        <p:spPr>
          <a:xfrm>
            <a:off x="238832" y="1600200"/>
            <a:ext cx="4038600" cy="4953000"/>
          </a:xfrm>
        </p:spPr>
        <p:txBody>
          <a:bodyPr/>
          <a:lstStyle/>
          <a:p>
            <a:r>
              <a:rPr lang="en-US" dirty="0" smtClean="0"/>
              <a:t>For steady speed </a:t>
            </a:r>
            <a:r>
              <a:rPr lang="en-US" i="1" dirty="0" smtClean="0"/>
              <a:t>v</a:t>
            </a:r>
            <a:r>
              <a:rPr lang="en-US" dirty="0" smtClean="0"/>
              <a:t> on a road of radius </a:t>
            </a:r>
            <a:r>
              <a:rPr lang="en-US" i="1" dirty="0" smtClean="0"/>
              <a:t>r</a:t>
            </a:r>
            <a:r>
              <a:rPr lang="en-US" dirty="0" smtClean="0"/>
              <a:t>, there must be a </a:t>
            </a:r>
            <a:r>
              <a:rPr lang="en-US" dirty="0" smtClean="0">
                <a:solidFill>
                  <a:srgbClr val="FFFF00"/>
                </a:solidFill>
              </a:rPr>
              <a:t>centripetal force</a:t>
            </a:r>
            <a:r>
              <a:rPr lang="en-US" dirty="0" smtClean="0"/>
              <a:t> </a:t>
            </a:r>
            <a:r>
              <a:rPr lang="en-US" i="1" dirty="0" smtClean="0"/>
              <a:t>mv</a:t>
            </a:r>
            <a:r>
              <a:rPr lang="en-US" baseline="30000" dirty="0" smtClean="0"/>
              <a:t>2</a:t>
            </a:r>
            <a:r>
              <a:rPr lang="en-US" dirty="0" smtClean="0"/>
              <a:t>/</a:t>
            </a:r>
            <a:r>
              <a:rPr lang="en-US" i="1" dirty="0" smtClean="0"/>
              <a:t>r</a:t>
            </a:r>
            <a:r>
              <a:rPr lang="en-US" dirty="0" smtClean="0"/>
              <a:t>. </a:t>
            </a:r>
          </a:p>
          <a:p>
            <a:r>
              <a:rPr lang="en-US" dirty="0" smtClean="0"/>
              <a:t>This is </a:t>
            </a:r>
            <a:r>
              <a:rPr lang="en-US" dirty="0" smtClean="0">
                <a:solidFill>
                  <a:srgbClr val="FFFF00"/>
                </a:solidFill>
              </a:rPr>
              <a:t>provided by friction </a:t>
            </a:r>
            <a:r>
              <a:rPr lang="en-US" dirty="0" smtClean="0"/>
              <a:t>between the tires and the road</a:t>
            </a:r>
            <a:r>
              <a:rPr lang="en-US" dirty="0" smtClean="0">
                <a:solidFill>
                  <a:srgbClr val="FFFF00"/>
                </a:solidFill>
              </a:rPr>
              <a:t>:       at maximum nonskid speed</a:t>
            </a:r>
            <a:endParaRPr lang="en-US" dirty="0">
              <a:solidFill>
                <a:srgbClr val="FFFF00"/>
              </a:solidFill>
            </a:endParaRPr>
          </a:p>
        </p:txBody>
      </p:sp>
      <p:sp>
        <p:nvSpPr>
          <p:cNvPr id="4" name="Content Placeholder 3"/>
          <p:cNvSpPr>
            <a:spLocks noGrp="1"/>
          </p:cNvSpPr>
          <p:nvPr>
            <p:ph sz="half" idx="2"/>
          </p:nvPr>
        </p:nvSpPr>
        <p:spPr>
          <a:xfrm>
            <a:off x="4648200" y="1447800"/>
            <a:ext cx="4038600" cy="5029200"/>
          </a:xfrm>
        </p:spPr>
        <p:txBody>
          <a:bodyPr/>
          <a:lstStyle/>
          <a:p>
            <a:r>
              <a:rPr lang="en-US" dirty="0" smtClean="0">
                <a:solidFill>
                  <a:schemeClr val="bg2">
                    <a:lumMod val="50000"/>
                  </a:schemeClr>
                </a:solidFill>
              </a:rPr>
              <a:t>a</a:t>
            </a:r>
            <a:endParaRPr lang="en-US" dirty="0">
              <a:solidFill>
                <a:schemeClr val="bg2">
                  <a:lumMod val="50000"/>
                </a:schemeClr>
              </a:solidFill>
            </a:endParaRPr>
          </a:p>
        </p:txBody>
      </p:sp>
      <p:grpSp>
        <p:nvGrpSpPr>
          <p:cNvPr id="7" name="Group 19"/>
          <p:cNvGrpSpPr/>
          <p:nvPr/>
        </p:nvGrpSpPr>
        <p:grpSpPr>
          <a:xfrm>
            <a:off x="5315808" y="1447800"/>
            <a:ext cx="3407392" cy="3352800"/>
            <a:chOff x="4974608" y="1447800"/>
            <a:chExt cx="3407392" cy="3352800"/>
          </a:xfrm>
        </p:grpSpPr>
        <p:sp>
          <p:nvSpPr>
            <p:cNvPr id="5" name="Oval 4"/>
            <p:cNvSpPr/>
            <p:nvPr/>
          </p:nvSpPr>
          <p:spPr>
            <a:xfrm>
              <a:off x="5029200" y="1447800"/>
              <a:ext cx="3352800" cy="3352800"/>
            </a:xfrm>
            <a:prstGeom prst="ellipse">
              <a:avLst/>
            </a:prstGeom>
            <a:noFill/>
            <a:ln w="206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74608" y="2971800"/>
              <a:ext cx="152400" cy="3810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257800" y="3151496"/>
              <a:ext cx="1143000" cy="15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aphicFrame>
          <p:nvGraphicFramePr>
            <p:cNvPr id="9" name="Object 8"/>
            <p:cNvGraphicFramePr>
              <a:graphicFrameLocks noChangeAspect="1"/>
            </p:cNvGraphicFramePr>
            <p:nvPr/>
          </p:nvGraphicFramePr>
          <p:xfrm>
            <a:off x="5441950" y="2546350"/>
            <a:ext cx="1689100" cy="469900"/>
          </p:xfrm>
          <a:graphic>
            <a:graphicData uri="http://schemas.openxmlformats.org/presentationml/2006/ole">
              <p:oleObj spid="_x0000_s66562" name="Equation" r:id="rId4" imgW="1688760" imgH="469800" progId="Equation.DSMT4">
                <p:embed/>
              </p:oleObj>
            </a:graphicData>
          </a:graphic>
        </p:graphicFrame>
      </p:grpSp>
      <p:sp>
        <p:nvSpPr>
          <p:cNvPr id="13" name="Rectangle 12"/>
          <p:cNvSpPr/>
          <p:nvPr/>
        </p:nvSpPr>
        <p:spPr>
          <a:xfrm rot="5400000" flipV="1">
            <a:off x="5214012" y="6196652"/>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flipV="1">
            <a:off x="5469908" y="6188692"/>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81600" y="6047096"/>
            <a:ext cx="457200" cy="1524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4576549" y="5431809"/>
            <a:ext cx="17196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0712" y="6282068"/>
            <a:ext cx="93680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5478440" y="5130424"/>
          <a:ext cx="330200" cy="393700"/>
        </p:xfrm>
        <a:graphic>
          <a:graphicData uri="http://schemas.openxmlformats.org/presentationml/2006/ole">
            <p:oleObj spid="_x0000_s66563" name="Equation" r:id="rId5" imgW="330120" imgH="393480" progId="Equation.DSMT4">
              <p:embed/>
            </p:oleObj>
          </a:graphicData>
        </a:graphic>
      </p:graphicFrame>
      <p:graphicFrame>
        <p:nvGraphicFramePr>
          <p:cNvPr id="23" name="Object 22"/>
          <p:cNvGraphicFramePr>
            <a:graphicFrameLocks noChangeAspect="1"/>
          </p:cNvGraphicFramePr>
          <p:nvPr/>
        </p:nvGraphicFramePr>
        <p:xfrm>
          <a:off x="5812808" y="5761632"/>
          <a:ext cx="381000" cy="482600"/>
        </p:xfrm>
        <a:graphic>
          <a:graphicData uri="http://schemas.openxmlformats.org/presentationml/2006/ole">
            <p:oleObj spid="_x0000_s66564" name="Equation" r:id="rId6" imgW="380880" imgH="482400" progId="Equation.DSMT4">
              <p:embed/>
            </p:oleObj>
          </a:graphicData>
        </a:graphic>
      </p:graphicFrame>
      <p:graphicFrame>
        <p:nvGraphicFramePr>
          <p:cNvPr id="24" name="Object 23"/>
          <p:cNvGraphicFramePr>
            <a:graphicFrameLocks noChangeAspect="1"/>
          </p:cNvGraphicFramePr>
          <p:nvPr/>
        </p:nvGraphicFramePr>
        <p:xfrm>
          <a:off x="432176" y="5715000"/>
          <a:ext cx="3822700" cy="469900"/>
        </p:xfrm>
        <a:graphic>
          <a:graphicData uri="http://schemas.openxmlformats.org/presentationml/2006/ole">
            <p:oleObj spid="_x0000_s66565" name="Equation" r:id="rId7" imgW="3822480" imgH="469800" progId="Equation.DSMT4">
              <p:embed/>
            </p:oleObj>
          </a:graphicData>
        </a:graphic>
      </p:graphicFrame>
      <p:sp>
        <p:nvSpPr>
          <p:cNvPr id="25" name="Rectangle 24"/>
          <p:cNvSpPr/>
          <p:nvPr/>
        </p:nvSpPr>
        <p:spPr>
          <a:xfrm>
            <a:off x="227456" y="5603544"/>
            <a:ext cx="4267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19048" y="6310952"/>
            <a:ext cx="6096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05800" y="6324600"/>
            <a:ext cx="6096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63904" y="6373504"/>
            <a:ext cx="2514600" cy="228600"/>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Total Road Force on Car</a:t>
            </a:r>
            <a:endParaRPr lang="en-US" dirty="0">
              <a:solidFill>
                <a:srgbClr val="FF0000"/>
              </a:solidFill>
            </a:endParaRPr>
          </a:p>
        </p:txBody>
      </p:sp>
      <p:sp>
        <p:nvSpPr>
          <p:cNvPr id="3" name="Content Placeholder 2"/>
          <p:cNvSpPr>
            <a:spLocks noGrp="1"/>
          </p:cNvSpPr>
          <p:nvPr>
            <p:ph sz="half" idx="1"/>
          </p:nvPr>
        </p:nvSpPr>
        <p:spPr>
          <a:xfrm>
            <a:off x="457200" y="1371600"/>
            <a:ext cx="4343400" cy="5105400"/>
          </a:xfrm>
        </p:spPr>
        <p:txBody>
          <a:bodyPr>
            <a:normAutofit/>
          </a:bodyPr>
          <a:lstStyle/>
          <a:p>
            <a:r>
              <a:rPr lang="en-US" dirty="0" smtClean="0"/>
              <a:t>The actual force          on the car from the road is the </a:t>
            </a:r>
            <a:r>
              <a:rPr lang="en-US" dirty="0" smtClean="0">
                <a:solidFill>
                  <a:srgbClr val="FFFF00"/>
                </a:solidFill>
              </a:rPr>
              <a:t>vector sum </a:t>
            </a:r>
            <a:r>
              <a:rPr lang="en-US" dirty="0" smtClean="0"/>
              <a:t>of the normal force and the frictional force.</a:t>
            </a:r>
          </a:p>
          <a:p>
            <a:r>
              <a:rPr lang="en-US" dirty="0" smtClean="0"/>
              <a:t>Notice the forces on the car have </a:t>
            </a:r>
            <a:r>
              <a:rPr lang="en-US" dirty="0" smtClean="0">
                <a:solidFill>
                  <a:srgbClr val="FFFF00"/>
                </a:solidFill>
              </a:rPr>
              <a:t>the same configuration as the conical pendulum</a:t>
            </a:r>
            <a:r>
              <a:rPr lang="en-US" dirty="0" smtClean="0"/>
              <a:t>!</a:t>
            </a:r>
          </a:p>
          <a:p>
            <a:r>
              <a:rPr lang="en-US" dirty="0" smtClean="0"/>
              <a:t>At maximum nonskid speed,         is at an angle </a:t>
            </a:r>
            <a:endParaRPr lang="en-US" dirty="0"/>
          </a:p>
        </p:txBody>
      </p:sp>
      <p:sp>
        <p:nvSpPr>
          <p:cNvPr id="4" name="Content Placeholder 3"/>
          <p:cNvSpPr>
            <a:spLocks noGrp="1"/>
          </p:cNvSpPr>
          <p:nvPr>
            <p:ph sz="half" idx="2"/>
          </p:nvPr>
        </p:nvSpPr>
        <p:spPr/>
        <p:txBody>
          <a:bodyPr>
            <a:normAutofit/>
          </a:bodyPr>
          <a:lstStyle/>
          <a:p>
            <a:r>
              <a:rPr lang="en-US" dirty="0" smtClean="0">
                <a:solidFill>
                  <a:schemeClr val="bg2">
                    <a:lumMod val="50000"/>
                  </a:schemeClr>
                </a:solidFill>
              </a:rPr>
              <a:t>A </a:t>
            </a:r>
            <a:endParaRPr lang="en-US" dirty="0">
              <a:solidFill>
                <a:schemeClr val="bg2">
                  <a:lumMod val="50000"/>
                </a:schemeClr>
              </a:solidFill>
            </a:endParaRPr>
          </a:p>
        </p:txBody>
      </p:sp>
      <p:grpSp>
        <p:nvGrpSpPr>
          <p:cNvPr id="5" name="Group 16"/>
          <p:cNvGrpSpPr/>
          <p:nvPr/>
        </p:nvGrpSpPr>
        <p:grpSpPr>
          <a:xfrm>
            <a:off x="5843520" y="1754872"/>
            <a:ext cx="2970280" cy="4003346"/>
            <a:chOff x="5843520" y="1754872"/>
            <a:chExt cx="2970280" cy="4003346"/>
          </a:xfrm>
        </p:grpSpPr>
        <p:sp>
          <p:nvSpPr>
            <p:cNvPr id="9" name="Rectangle 8"/>
            <p:cNvSpPr/>
            <p:nvPr/>
          </p:nvSpPr>
          <p:spPr>
            <a:xfrm>
              <a:off x="5843520" y="3894160"/>
              <a:ext cx="8382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V="1">
              <a:off x="6052212" y="3757458"/>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flipV="1">
              <a:off x="6308108" y="3749498"/>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3607902"/>
              <a:ext cx="457200" cy="1524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a:off x="5236985" y="4745215"/>
              <a:ext cx="20244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741779" y="2263765"/>
              <a:ext cx="1937874" cy="920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6318250" y="4648200"/>
            <a:ext cx="495300" cy="393700"/>
          </p:xfrm>
          <a:graphic>
            <a:graphicData uri="http://schemas.openxmlformats.org/presentationml/2006/ole">
              <p:oleObj spid="_x0000_s67586" name="Equation" r:id="rId4" imgW="495000" imgH="393480" progId="Equation.DSMT4">
                <p:embed/>
              </p:oleObj>
            </a:graphicData>
          </a:graphic>
        </p:graphicFrame>
        <p:graphicFrame>
          <p:nvGraphicFramePr>
            <p:cNvPr id="8" name="Object 7"/>
            <p:cNvGraphicFramePr>
              <a:graphicFrameLocks noChangeAspect="1"/>
            </p:cNvGraphicFramePr>
            <p:nvPr/>
          </p:nvGraphicFramePr>
          <p:xfrm>
            <a:off x="6858000" y="2336800"/>
            <a:ext cx="1955800" cy="482600"/>
          </p:xfrm>
          <a:graphic>
            <a:graphicData uri="http://schemas.openxmlformats.org/presentationml/2006/ole">
              <p:oleObj spid="_x0000_s67587" name="Equation" r:id="rId5" imgW="1955520" imgH="482400" progId="Equation.DSMT4">
                <p:embed/>
              </p:oleObj>
            </a:graphicData>
          </a:graphic>
        </p:graphicFrame>
      </p:grpSp>
      <p:graphicFrame>
        <p:nvGraphicFramePr>
          <p:cNvPr id="18" name="Object 17"/>
          <p:cNvGraphicFramePr>
            <a:graphicFrameLocks noChangeAspect="1"/>
          </p:cNvGraphicFramePr>
          <p:nvPr/>
        </p:nvGraphicFramePr>
        <p:xfrm>
          <a:off x="4501668" y="5902656"/>
          <a:ext cx="3644900" cy="431800"/>
        </p:xfrm>
        <a:graphic>
          <a:graphicData uri="http://schemas.openxmlformats.org/presentationml/2006/ole">
            <p:oleObj spid="_x0000_s67588" name="Equation" r:id="rId6" imgW="3644640" imgH="431640" progId="Equation.DSMT4">
              <p:embed/>
            </p:oleObj>
          </a:graphicData>
        </a:graphic>
      </p:graphicFrame>
      <p:cxnSp>
        <p:nvCxnSpPr>
          <p:cNvPr id="20" name="Straight Connector 19"/>
          <p:cNvCxnSpPr>
            <a:stCxn id="12" idx="0"/>
          </p:cNvCxnSpPr>
          <p:nvPr/>
        </p:nvCxnSpPr>
        <p:spPr>
          <a:xfrm rot="5400000" flipH="1" flipV="1">
            <a:off x="5320749" y="2680251"/>
            <a:ext cx="185530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6258632" y="2583984"/>
          <a:ext cx="355600" cy="431800"/>
        </p:xfrm>
        <a:graphic>
          <a:graphicData uri="http://schemas.openxmlformats.org/presentationml/2006/ole">
            <p:oleObj spid="_x0000_s67589" name="Equation" r:id="rId7" imgW="355320" imgH="431640" progId="Equation.DSMT4">
              <p:embed/>
            </p:oleObj>
          </a:graphicData>
        </a:graphic>
      </p:graphicFrame>
      <p:graphicFrame>
        <p:nvGraphicFramePr>
          <p:cNvPr id="22" name="Object 21"/>
          <p:cNvGraphicFramePr>
            <a:graphicFrameLocks noChangeAspect="1"/>
          </p:cNvGraphicFramePr>
          <p:nvPr/>
        </p:nvGraphicFramePr>
        <p:xfrm>
          <a:off x="3303896" y="1390936"/>
          <a:ext cx="609600" cy="482600"/>
        </p:xfrm>
        <a:graphic>
          <a:graphicData uri="http://schemas.openxmlformats.org/presentationml/2006/ole">
            <p:oleObj spid="_x0000_s67590" name="Equation" r:id="rId8" imgW="609480" imgH="482400" progId="Equation.DSMT4">
              <p:embed/>
            </p:oleObj>
          </a:graphicData>
        </a:graphic>
      </p:graphicFrame>
      <p:graphicFrame>
        <p:nvGraphicFramePr>
          <p:cNvPr id="25" name="Object 24"/>
          <p:cNvGraphicFramePr>
            <a:graphicFrameLocks noChangeAspect="1"/>
          </p:cNvGraphicFramePr>
          <p:nvPr/>
        </p:nvGraphicFramePr>
        <p:xfrm>
          <a:off x="1869744" y="5873088"/>
          <a:ext cx="609600" cy="482600"/>
        </p:xfrm>
        <a:graphic>
          <a:graphicData uri="http://schemas.openxmlformats.org/presentationml/2006/ole">
            <p:oleObj spid="_x0000_s67591" name="Equation" r:id="rId9" imgW="609480" imgH="482400" progId="Equation.DSMT4">
              <p:embed/>
            </p:oleObj>
          </a:graphicData>
        </a:graphic>
      </p:graphicFrame>
      <p:sp>
        <p:nvSpPr>
          <p:cNvPr id="26" name="Rectangle 25"/>
          <p:cNvSpPr/>
          <p:nvPr/>
        </p:nvSpPr>
        <p:spPr>
          <a:xfrm>
            <a:off x="5113360" y="5840104"/>
            <a:ext cx="3116240" cy="609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Banked Road: Sheet of Ice</a:t>
            </a:r>
            <a:endParaRPr lang="en-US" dirty="0"/>
          </a:p>
        </p:txBody>
      </p:sp>
      <p:sp>
        <p:nvSpPr>
          <p:cNvPr id="3" name="Content Placeholder 2"/>
          <p:cNvSpPr>
            <a:spLocks noGrp="1"/>
          </p:cNvSpPr>
          <p:nvPr>
            <p:ph sz="half" idx="1"/>
          </p:nvPr>
        </p:nvSpPr>
        <p:spPr>
          <a:xfrm>
            <a:off x="457200" y="1371600"/>
            <a:ext cx="4038600" cy="5257800"/>
          </a:xfrm>
        </p:spPr>
        <p:txBody>
          <a:bodyPr>
            <a:normAutofit fontScale="92500" lnSpcReduction="20000"/>
          </a:bodyPr>
          <a:lstStyle/>
          <a:p>
            <a:r>
              <a:rPr lang="en-US" sz="3000" dirty="0" smtClean="0"/>
              <a:t>The </a:t>
            </a:r>
            <a:r>
              <a:rPr lang="en-US" sz="3000" b="1" dirty="0" smtClean="0"/>
              <a:t>normal force </a:t>
            </a:r>
            <a:r>
              <a:rPr lang="en-US" sz="3000" dirty="0" smtClean="0"/>
              <a:t>is </a:t>
            </a:r>
            <a:r>
              <a:rPr lang="en-US" sz="3000" dirty="0" smtClean="0">
                <a:solidFill>
                  <a:srgbClr val="FFFF00"/>
                </a:solidFill>
              </a:rPr>
              <a:t>always </a:t>
            </a:r>
            <a:r>
              <a:rPr lang="en-US" sz="3000" b="1" dirty="0" smtClean="0">
                <a:solidFill>
                  <a:srgbClr val="FFFF00"/>
                </a:solidFill>
              </a:rPr>
              <a:t>perpendicular</a:t>
            </a:r>
            <a:r>
              <a:rPr lang="en-US" sz="3000" dirty="0" smtClean="0">
                <a:solidFill>
                  <a:srgbClr val="FFFF00"/>
                </a:solidFill>
              </a:rPr>
              <a:t> to the road surface.</a:t>
            </a:r>
          </a:p>
          <a:p>
            <a:r>
              <a:rPr lang="en-US" sz="3000" dirty="0" smtClean="0"/>
              <a:t>  Banking a curved road turns      inward to provide a centripetal force even at </a:t>
            </a:r>
            <a:r>
              <a:rPr lang="en-US" sz="3000" dirty="0" smtClean="0">
                <a:solidFill>
                  <a:srgbClr val="FFFF00"/>
                </a:solidFill>
              </a:rPr>
              <a:t>zero</a:t>
            </a:r>
            <a:r>
              <a:rPr lang="en-US" sz="3000" dirty="0" smtClean="0"/>
              <a:t> friction</a:t>
            </a:r>
            <a:r>
              <a:rPr lang="en-US" sz="3000" dirty="0" smtClean="0">
                <a:solidFill>
                  <a:schemeClr val="bg1"/>
                </a:solidFill>
              </a:rPr>
              <a:t>—</a:t>
            </a:r>
            <a:r>
              <a:rPr lang="en-US" sz="3000" dirty="0" smtClean="0">
                <a:solidFill>
                  <a:srgbClr val="FFFF00"/>
                </a:solidFill>
              </a:rPr>
              <a:t>but</a:t>
            </a:r>
            <a:r>
              <a:rPr lang="en-US" sz="3000" dirty="0" smtClean="0">
                <a:solidFill>
                  <a:schemeClr val="bg1"/>
                </a:solidFill>
              </a:rPr>
              <a:t> </a:t>
            </a:r>
            <a:r>
              <a:rPr lang="en-US" sz="3000" dirty="0" smtClean="0">
                <a:solidFill>
                  <a:srgbClr val="FFFF00"/>
                </a:solidFill>
              </a:rPr>
              <a:t>only</a:t>
            </a:r>
            <a:r>
              <a:rPr lang="en-US" sz="3000" dirty="0" smtClean="0">
                <a:solidFill>
                  <a:schemeClr val="bg1"/>
                </a:solidFill>
              </a:rPr>
              <a:t> </a:t>
            </a:r>
            <a:r>
              <a:rPr lang="en-US" sz="3000" dirty="0" smtClean="0">
                <a:solidFill>
                  <a:srgbClr val="FFFF00"/>
                </a:solidFill>
              </a:rPr>
              <a:t>for the </a:t>
            </a:r>
            <a:r>
              <a:rPr lang="en-US" sz="3000" i="1" dirty="0" smtClean="0">
                <a:solidFill>
                  <a:srgbClr val="FFFF00"/>
                </a:solidFill>
              </a:rPr>
              <a:t>right speed</a:t>
            </a:r>
            <a:r>
              <a:rPr lang="en-US" sz="3000" dirty="0" smtClean="0"/>
              <a:t>! </a:t>
            </a:r>
          </a:p>
          <a:p>
            <a:endParaRPr lang="en-US" sz="3000" dirty="0" smtClean="0">
              <a:solidFill>
                <a:srgbClr val="FFFF00"/>
              </a:solidFill>
            </a:endParaRPr>
          </a:p>
          <a:p>
            <a:endParaRPr lang="en-US" sz="3000" dirty="0" smtClean="0">
              <a:solidFill>
                <a:srgbClr val="FFFF00"/>
              </a:solidFill>
            </a:endParaRPr>
          </a:p>
          <a:p>
            <a:pPr>
              <a:buNone/>
            </a:pPr>
            <a:endParaRPr lang="en-US" sz="3000" dirty="0" smtClean="0">
              <a:solidFill>
                <a:srgbClr val="FFFF00"/>
              </a:solidFill>
            </a:endParaRPr>
          </a:p>
          <a:p>
            <a:r>
              <a:rPr lang="en-US" sz="3000" dirty="0" smtClean="0">
                <a:solidFill>
                  <a:srgbClr val="FFFF00"/>
                </a:solidFill>
              </a:rPr>
              <a:t>So  </a:t>
            </a:r>
          </a:p>
          <a:p>
            <a:pPr>
              <a:buNone/>
            </a:pPr>
            <a:endParaRPr lang="en-US" dirty="0">
              <a:solidFill>
                <a:srgbClr val="FFFF00"/>
              </a:solidFill>
            </a:endParaRPr>
          </a:p>
        </p:txBody>
      </p:sp>
      <p:sp>
        <p:nvSpPr>
          <p:cNvPr id="4" name="Content Placeholder 3"/>
          <p:cNvSpPr>
            <a:spLocks noGrp="1"/>
          </p:cNvSpPr>
          <p:nvPr>
            <p:ph sz="half" idx="2"/>
          </p:nvPr>
        </p:nvSpPr>
        <p:spPr>
          <a:xfrm>
            <a:off x="4648200" y="1600200"/>
            <a:ext cx="4038600" cy="4648200"/>
          </a:xfrm>
        </p:spPr>
        <p:txBody>
          <a:bodyPr>
            <a:normAutofit fontScale="92500" lnSpcReduction="20000"/>
          </a:bodyPr>
          <a:lstStyle/>
          <a:p>
            <a:pPr algn="ctr"/>
            <a:r>
              <a:rPr lang="en-US" dirty="0" smtClean="0">
                <a:solidFill>
                  <a:schemeClr val="bg2">
                    <a:lumMod val="50000"/>
                  </a:schemeClr>
                </a:solidFill>
              </a:rPr>
              <a:t>a</a:t>
            </a:r>
            <a:endParaRPr lang="en-US" dirty="0">
              <a:solidFill>
                <a:schemeClr val="bg2">
                  <a:lumMod val="50000"/>
                </a:schemeClr>
              </a:solidFill>
            </a:endParaRPr>
          </a:p>
        </p:txBody>
      </p:sp>
      <p:grpSp>
        <p:nvGrpSpPr>
          <p:cNvPr id="5" name="Group 23"/>
          <p:cNvGrpSpPr/>
          <p:nvPr/>
        </p:nvGrpSpPr>
        <p:grpSpPr>
          <a:xfrm>
            <a:off x="5029200" y="1549464"/>
            <a:ext cx="3088944" cy="4208754"/>
            <a:chOff x="5029200" y="1549464"/>
            <a:chExt cx="3088944" cy="4208754"/>
          </a:xfrm>
        </p:grpSpPr>
        <p:sp>
          <p:nvSpPr>
            <p:cNvPr id="6" name="Rectangle 5"/>
            <p:cNvSpPr/>
            <p:nvPr/>
          </p:nvSpPr>
          <p:spPr>
            <a:xfrm rot="1065859">
              <a:off x="5799851" y="3887336"/>
              <a:ext cx="838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6465859" flipV="1">
              <a:off x="6068275" y="3718021"/>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6465859" flipV="1">
              <a:off x="6314398" y="3788515"/>
              <a:ext cx="152400" cy="76200"/>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65859">
              <a:off x="6064147" y="3610388"/>
              <a:ext cx="457200" cy="1524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a:off x="5236985" y="4745215"/>
              <a:ext cx="20244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160000" flipH="1" flipV="1">
              <a:off x="5564044" y="2177773"/>
              <a:ext cx="2092546" cy="8359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318250" y="4648200"/>
            <a:ext cx="495300" cy="393700"/>
          </p:xfrm>
          <a:graphic>
            <a:graphicData uri="http://schemas.openxmlformats.org/presentationml/2006/ole">
              <p:oleObj spid="_x0000_s68610" name="Equation" r:id="rId4" imgW="495000" imgH="393480" progId="Equation.DSMT4">
                <p:embed/>
              </p:oleObj>
            </a:graphicData>
          </a:graphic>
        </p:graphicFrame>
        <p:graphicFrame>
          <p:nvGraphicFramePr>
            <p:cNvPr id="13" name="Object 12"/>
            <p:cNvGraphicFramePr>
              <a:graphicFrameLocks noChangeAspect="1"/>
            </p:cNvGraphicFramePr>
            <p:nvPr/>
          </p:nvGraphicFramePr>
          <p:xfrm>
            <a:off x="6822744" y="2148376"/>
            <a:ext cx="1295400" cy="482600"/>
          </p:xfrm>
          <a:graphic>
            <a:graphicData uri="http://schemas.openxmlformats.org/presentationml/2006/ole">
              <p:oleObj spid="_x0000_s68611" name="Equation" r:id="rId5" imgW="1295280" imgH="482400" progId="Equation.DSMT4">
                <p:embed/>
              </p:oleObj>
            </a:graphicData>
          </a:graphic>
        </p:graphicFrame>
        <p:cxnSp>
          <p:nvCxnSpPr>
            <p:cNvPr id="16" name="Straight Connector 15"/>
            <p:cNvCxnSpPr/>
            <p:nvPr/>
          </p:nvCxnSpPr>
          <p:spPr>
            <a:xfrm>
              <a:off x="5029200" y="4191000"/>
              <a:ext cx="2590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5562600" y="3886200"/>
            <a:ext cx="228600" cy="317500"/>
          </p:xfrm>
          <a:graphic>
            <a:graphicData uri="http://schemas.openxmlformats.org/presentationml/2006/ole">
              <p:oleObj spid="_x0000_s68612" name="Equation" r:id="rId6" imgW="228600" imgH="317160" progId="Equation.DSMT4">
                <p:embed/>
              </p:oleObj>
            </a:graphicData>
          </a:graphic>
        </p:graphicFrame>
        <p:graphicFrame>
          <p:nvGraphicFramePr>
            <p:cNvPr id="25" name="Object 24"/>
            <p:cNvGraphicFramePr>
              <a:graphicFrameLocks noChangeAspect="1"/>
            </p:cNvGraphicFramePr>
            <p:nvPr/>
          </p:nvGraphicFramePr>
          <p:xfrm>
            <a:off x="6270008" y="2681792"/>
            <a:ext cx="228600" cy="317500"/>
          </p:xfrm>
          <a:graphic>
            <a:graphicData uri="http://schemas.openxmlformats.org/presentationml/2006/ole">
              <p:oleObj spid="_x0000_s68616" name="Equation" r:id="rId7" imgW="228600" imgH="317160" progId="Equation.DSMT4">
                <p:embed/>
              </p:oleObj>
            </a:graphicData>
          </a:graphic>
        </p:graphicFrame>
      </p:grpSp>
      <p:graphicFrame>
        <p:nvGraphicFramePr>
          <p:cNvPr id="19" name="Object 18"/>
          <p:cNvGraphicFramePr>
            <a:graphicFrameLocks noChangeAspect="1"/>
          </p:cNvGraphicFramePr>
          <p:nvPr/>
        </p:nvGraphicFramePr>
        <p:xfrm>
          <a:off x="711200" y="4800600"/>
          <a:ext cx="4457700" cy="457200"/>
        </p:xfrm>
        <a:graphic>
          <a:graphicData uri="http://schemas.openxmlformats.org/presentationml/2006/ole">
            <p:oleObj spid="_x0000_s68613" name="Equation" r:id="rId8" imgW="4457520" imgH="457200" progId="Equation.DSMT4">
              <p:embed/>
            </p:oleObj>
          </a:graphicData>
        </a:graphic>
      </p:graphicFrame>
      <p:graphicFrame>
        <p:nvGraphicFramePr>
          <p:cNvPr id="20" name="Object 19"/>
          <p:cNvGraphicFramePr>
            <a:graphicFrameLocks noChangeAspect="1"/>
          </p:cNvGraphicFramePr>
          <p:nvPr/>
        </p:nvGraphicFramePr>
        <p:xfrm>
          <a:off x="1496508" y="5851480"/>
          <a:ext cx="1765300" cy="457200"/>
        </p:xfrm>
        <a:graphic>
          <a:graphicData uri="http://schemas.openxmlformats.org/presentationml/2006/ole">
            <p:oleObj spid="_x0000_s68614" name="Equation" r:id="rId9" imgW="1765080" imgH="457200" progId="Equation.DSMT4">
              <p:embed/>
            </p:oleObj>
          </a:graphicData>
        </a:graphic>
      </p:graphicFrame>
      <p:sp>
        <p:nvSpPr>
          <p:cNvPr id="21" name="Rectangle 20"/>
          <p:cNvSpPr/>
          <p:nvPr/>
        </p:nvSpPr>
        <p:spPr>
          <a:xfrm>
            <a:off x="1344304" y="5796888"/>
            <a:ext cx="21336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nvGraphicFramePr>
        <p:xfrm>
          <a:off x="1691944" y="2778456"/>
          <a:ext cx="330200" cy="393700"/>
        </p:xfrm>
        <a:graphic>
          <a:graphicData uri="http://schemas.openxmlformats.org/presentationml/2006/ole">
            <p:oleObj spid="_x0000_s68615" name="Equation" r:id="rId10" imgW="330120" imgH="393480" progId="Equation.DSMT4">
              <p:embed/>
            </p:oleObj>
          </a:graphicData>
        </a:graphic>
      </p:graphicFrame>
      <p:sp>
        <p:nvSpPr>
          <p:cNvPr id="23" name="TextBox 22"/>
          <p:cNvSpPr txBox="1"/>
          <p:nvPr/>
        </p:nvSpPr>
        <p:spPr>
          <a:xfrm>
            <a:off x="3591632" y="5826456"/>
            <a:ext cx="5334000" cy="523220"/>
          </a:xfrm>
          <a:prstGeom prst="rect">
            <a:avLst/>
          </a:prstGeom>
          <a:noFill/>
        </p:spPr>
        <p:txBody>
          <a:bodyPr wrap="square" rtlCol="0">
            <a:spAutoFit/>
          </a:bodyPr>
          <a:lstStyle/>
          <a:p>
            <a:r>
              <a:rPr lang="en-US" sz="2800" dirty="0" smtClean="0">
                <a:solidFill>
                  <a:srgbClr val="FF0000"/>
                </a:solidFill>
              </a:rPr>
              <a:t>(the same as the conical pendulum)</a:t>
            </a:r>
            <a:endParaRPr lang="en-US" sz="2800" dirty="0">
              <a:solidFill>
                <a:srgbClr val="FF0000"/>
              </a:solidFill>
            </a:endParaRPr>
          </a:p>
        </p:txBody>
      </p:sp>
      <p:cxnSp>
        <p:nvCxnSpPr>
          <p:cNvPr id="27" name="Straight Connector 26"/>
          <p:cNvCxnSpPr/>
          <p:nvPr/>
        </p:nvCxnSpPr>
        <p:spPr>
          <a:xfrm rot="16260000" flipV="1">
            <a:off x="5179221" y="2595924"/>
            <a:ext cx="2090021" cy="6759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Maximum</a:t>
            </a:r>
            <a:r>
              <a:rPr lang="en-US" dirty="0" smtClean="0"/>
              <a:t> Speed on Banked Road</a:t>
            </a:r>
            <a:endParaRPr lang="en-US" dirty="0"/>
          </a:p>
        </p:txBody>
      </p:sp>
      <p:sp>
        <p:nvSpPr>
          <p:cNvPr id="3" name="Content Placeholder 2"/>
          <p:cNvSpPr>
            <a:spLocks noGrp="1"/>
          </p:cNvSpPr>
          <p:nvPr>
            <p:ph sz="half" idx="1"/>
          </p:nvPr>
        </p:nvSpPr>
        <p:spPr>
          <a:xfrm>
            <a:off x="228600" y="1371600"/>
            <a:ext cx="4267200" cy="5257800"/>
          </a:xfrm>
        </p:spPr>
        <p:txBody>
          <a:bodyPr>
            <a:normAutofit/>
          </a:bodyPr>
          <a:lstStyle/>
          <a:p>
            <a:r>
              <a:rPr lang="en-US" dirty="0" smtClean="0"/>
              <a:t>At maximum speed, friction adds      to     </a:t>
            </a:r>
            <a:r>
              <a:rPr lang="en-US" dirty="0" err="1" smtClean="0"/>
              <a:t>to</a:t>
            </a:r>
            <a:r>
              <a:rPr lang="en-US" dirty="0" smtClean="0"/>
              <a:t> give a total road force </a:t>
            </a:r>
          </a:p>
          <a:p>
            <a:endParaRPr lang="en-US" dirty="0" smtClean="0"/>
          </a:p>
          <a:p>
            <a:pPr>
              <a:buNone/>
            </a:pPr>
            <a:r>
              <a:rPr lang="en-US" dirty="0" smtClean="0"/>
              <a:t>at an angle     to     , where</a:t>
            </a:r>
          </a:p>
          <a:p>
            <a:pPr>
              <a:buNone/>
            </a:pPr>
            <a:endParaRPr lang="en-US" dirty="0" smtClean="0"/>
          </a:p>
          <a:p>
            <a:r>
              <a:rPr lang="en-US" dirty="0" smtClean="0">
                <a:solidFill>
                  <a:srgbClr val="FFFF00"/>
                </a:solidFill>
              </a:rPr>
              <a:t>The only forces acting on the car are          and       , </a:t>
            </a:r>
            <a:r>
              <a:rPr lang="en-US" dirty="0" smtClean="0"/>
              <a:t>so the conical pendulum equation is correct again:         </a:t>
            </a:r>
            <a:endParaRPr lang="en-US" dirty="0"/>
          </a:p>
        </p:txBody>
      </p:sp>
      <p:sp>
        <p:nvSpPr>
          <p:cNvPr id="4" name="Content Placeholder 3"/>
          <p:cNvSpPr>
            <a:spLocks noGrp="1"/>
          </p:cNvSpPr>
          <p:nvPr>
            <p:ph sz="half" idx="2"/>
          </p:nvPr>
        </p:nvSpPr>
        <p:spPr>
          <a:xfrm>
            <a:off x="4724400" y="1371600"/>
            <a:ext cx="4038600" cy="4525963"/>
          </a:xfrm>
        </p:spPr>
        <p:txBody>
          <a:bodyPr>
            <a:normAutofit/>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6" name="Rectangle 5"/>
          <p:cNvSpPr/>
          <p:nvPr/>
        </p:nvSpPr>
        <p:spPr>
          <a:xfrm rot="1065859">
            <a:off x="5432146" y="3887336"/>
            <a:ext cx="935539"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6465859" flipV="1">
            <a:off x="5740591" y="3713596"/>
            <a:ext cx="152400" cy="85049"/>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6465859" flipV="1">
            <a:off x="6015296" y="3784090"/>
            <a:ext cx="152400" cy="85049"/>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65859">
            <a:off x="5727134" y="3610388"/>
            <a:ext cx="510294" cy="1524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a:off x="4921462" y="4745123"/>
            <a:ext cx="2024418" cy="17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160000" flipH="1" flipV="1">
            <a:off x="5348219" y="2129235"/>
            <a:ext cx="2092546" cy="933004"/>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010746" y="4648200"/>
          <a:ext cx="552819" cy="393700"/>
        </p:xfrm>
        <a:graphic>
          <a:graphicData uri="http://schemas.openxmlformats.org/presentationml/2006/ole">
            <p:oleObj spid="_x0000_s69634" name="Equation" r:id="rId4" imgW="495000" imgH="393480" progId="Equation.DSMT4">
              <p:embed/>
            </p:oleObj>
          </a:graphicData>
        </a:graphic>
      </p:graphicFrame>
      <p:graphicFrame>
        <p:nvGraphicFramePr>
          <p:cNvPr id="13" name="Object 12"/>
          <p:cNvGraphicFramePr>
            <a:graphicFrameLocks noChangeAspect="1"/>
          </p:cNvGraphicFramePr>
          <p:nvPr/>
        </p:nvGraphicFramePr>
        <p:xfrm>
          <a:off x="6961075" y="3093112"/>
          <a:ext cx="2182925" cy="482600"/>
        </p:xfrm>
        <a:graphic>
          <a:graphicData uri="http://schemas.openxmlformats.org/presentationml/2006/ole">
            <p:oleObj spid="_x0000_s69635" name="Equation" r:id="rId5" imgW="1955520" imgH="482400" progId="Equation.DSMT4">
              <p:embed/>
            </p:oleObj>
          </a:graphicData>
        </a:graphic>
      </p:graphicFrame>
      <p:cxnSp>
        <p:nvCxnSpPr>
          <p:cNvPr id="14" name="Straight Connector 13"/>
          <p:cNvCxnSpPr/>
          <p:nvPr/>
        </p:nvCxnSpPr>
        <p:spPr>
          <a:xfrm>
            <a:off x="4572000" y="4191000"/>
            <a:ext cx="289166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5167343" y="3886200"/>
          <a:ext cx="255147" cy="317500"/>
        </p:xfrm>
        <a:graphic>
          <a:graphicData uri="http://schemas.openxmlformats.org/presentationml/2006/ole">
            <p:oleObj spid="_x0000_s69636" name="Equation" r:id="rId6" imgW="228600" imgH="317160" progId="Equation.DSMT4">
              <p:embed/>
            </p:oleObj>
          </a:graphicData>
        </a:graphic>
      </p:graphicFrame>
      <p:graphicFrame>
        <p:nvGraphicFramePr>
          <p:cNvPr id="20" name="Object 19"/>
          <p:cNvGraphicFramePr>
            <a:graphicFrameLocks noChangeAspect="1"/>
          </p:cNvGraphicFramePr>
          <p:nvPr/>
        </p:nvGraphicFramePr>
        <p:xfrm>
          <a:off x="5998192" y="2667000"/>
          <a:ext cx="255147" cy="317500"/>
        </p:xfrm>
        <a:graphic>
          <a:graphicData uri="http://schemas.openxmlformats.org/presentationml/2006/ole">
            <p:oleObj spid="_x0000_s69639" name="Equation" r:id="rId7" imgW="228600" imgH="317160" progId="Equation.DSMT4">
              <p:embed/>
            </p:oleObj>
          </a:graphicData>
        </a:graphic>
      </p:graphicFrame>
      <p:cxnSp>
        <p:nvCxnSpPr>
          <p:cNvPr id="21" name="Straight Arrow Connector 20"/>
          <p:cNvCxnSpPr/>
          <p:nvPr/>
        </p:nvCxnSpPr>
        <p:spPr>
          <a:xfrm rot="-240000">
            <a:off x="5929184" y="3810000"/>
            <a:ext cx="1538416" cy="60960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 name="Group 35"/>
          <p:cNvGrpSpPr/>
          <p:nvPr/>
        </p:nvGrpSpPr>
        <p:grpSpPr>
          <a:xfrm>
            <a:off x="5923165" y="1703696"/>
            <a:ext cx="2458835" cy="2941480"/>
            <a:chOff x="5923165" y="1703696"/>
            <a:chExt cx="2458835" cy="2941480"/>
          </a:xfrm>
        </p:grpSpPr>
        <p:graphicFrame>
          <p:nvGraphicFramePr>
            <p:cNvPr id="16" name="Object 15"/>
            <p:cNvGraphicFramePr>
              <a:graphicFrameLocks noChangeAspect="1"/>
            </p:cNvGraphicFramePr>
            <p:nvPr/>
          </p:nvGraphicFramePr>
          <p:xfrm>
            <a:off x="6696496" y="1703696"/>
            <a:ext cx="330200" cy="393700"/>
          </p:xfrm>
          <a:graphic>
            <a:graphicData uri="http://schemas.openxmlformats.org/presentationml/2006/ole">
              <p:oleObj spid="_x0000_s69637" name="Equation" r:id="rId8" imgW="330120" imgH="393480" progId="Equation.DSMT4">
                <p:embed/>
              </p:oleObj>
            </a:graphicData>
          </a:graphic>
        </p:graphicFrame>
        <p:graphicFrame>
          <p:nvGraphicFramePr>
            <p:cNvPr id="17" name="Object 16"/>
            <p:cNvGraphicFramePr>
              <a:graphicFrameLocks noChangeAspect="1"/>
            </p:cNvGraphicFramePr>
            <p:nvPr/>
          </p:nvGraphicFramePr>
          <p:xfrm>
            <a:off x="6880752" y="4162576"/>
            <a:ext cx="381000" cy="482600"/>
          </p:xfrm>
          <a:graphic>
            <a:graphicData uri="http://schemas.openxmlformats.org/presentationml/2006/ole">
              <p:oleObj spid="_x0000_s69638" name="Equation" r:id="rId9" imgW="380880" imgH="482400" progId="Equation.DSMT4">
                <p:embed/>
              </p:oleObj>
            </a:graphicData>
          </a:graphic>
        </p:graphicFrame>
        <p:cxnSp>
          <p:nvCxnSpPr>
            <p:cNvPr id="19" name="Straight Connector 18"/>
            <p:cNvCxnSpPr/>
            <p:nvPr/>
          </p:nvCxnSpPr>
          <p:spPr>
            <a:xfrm rot="16320000" flipV="1">
              <a:off x="5025662" y="2652346"/>
              <a:ext cx="1861421" cy="6193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0"/>
            </p:cNvCxnSpPr>
            <p:nvPr/>
          </p:nvCxnSpPr>
          <p:spPr>
            <a:xfrm rot="5400000" flipH="1" flipV="1">
              <a:off x="6273898" y="1782868"/>
              <a:ext cx="1757369" cy="2458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6251575" y="3017838"/>
            <a:ext cx="355600" cy="431800"/>
          </p:xfrm>
          <a:graphic>
            <a:graphicData uri="http://schemas.openxmlformats.org/presentationml/2006/ole">
              <p:oleObj spid="_x0000_s69640" name="Equation" r:id="rId10" imgW="355320" imgH="431640" progId="Equation.DSMT4">
                <p:embed/>
              </p:oleObj>
            </a:graphicData>
          </a:graphic>
        </p:graphicFrame>
      </p:grpSp>
      <p:graphicFrame>
        <p:nvGraphicFramePr>
          <p:cNvPr id="27" name="Object 26"/>
          <p:cNvGraphicFramePr>
            <a:graphicFrameLocks noChangeAspect="1"/>
          </p:cNvGraphicFramePr>
          <p:nvPr/>
        </p:nvGraphicFramePr>
        <p:xfrm>
          <a:off x="1387520" y="2734096"/>
          <a:ext cx="1955800" cy="482600"/>
        </p:xfrm>
        <a:graphic>
          <a:graphicData uri="http://schemas.openxmlformats.org/presentationml/2006/ole">
            <p:oleObj spid="_x0000_s69641" name="Equation" r:id="rId11" imgW="1955520" imgH="482400" progId="Equation.DSMT4">
              <p:embed/>
            </p:oleObj>
          </a:graphicData>
        </a:graphic>
      </p:graphicFrame>
      <p:graphicFrame>
        <p:nvGraphicFramePr>
          <p:cNvPr id="28" name="Object 27"/>
          <p:cNvGraphicFramePr>
            <a:graphicFrameLocks noChangeAspect="1"/>
          </p:cNvGraphicFramePr>
          <p:nvPr/>
        </p:nvGraphicFramePr>
        <p:xfrm>
          <a:off x="2511184" y="1825384"/>
          <a:ext cx="381000" cy="482600"/>
        </p:xfrm>
        <a:graphic>
          <a:graphicData uri="http://schemas.openxmlformats.org/presentationml/2006/ole">
            <p:oleObj spid="_x0000_s69642" name="Equation" r:id="rId12" imgW="380880" imgH="482400" progId="Equation.DSMT4">
              <p:embed/>
            </p:oleObj>
          </a:graphicData>
        </a:graphic>
      </p:graphicFrame>
      <p:graphicFrame>
        <p:nvGraphicFramePr>
          <p:cNvPr id="29" name="Object 28"/>
          <p:cNvGraphicFramePr>
            <a:graphicFrameLocks noChangeAspect="1"/>
          </p:cNvGraphicFramePr>
          <p:nvPr/>
        </p:nvGraphicFramePr>
        <p:xfrm>
          <a:off x="3278872" y="1839032"/>
          <a:ext cx="330200" cy="393700"/>
        </p:xfrm>
        <a:graphic>
          <a:graphicData uri="http://schemas.openxmlformats.org/presentationml/2006/ole">
            <p:oleObj spid="_x0000_s69643" name="Equation" r:id="rId13" imgW="330120" imgH="393480" progId="Equation.DSMT4">
              <p:embed/>
            </p:oleObj>
          </a:graphicData>
        </a:graphic>
      </p:graphicFrame>
      <p:graphicFrame>
        <p:nvGraphicFramePr>
          <p:cNvPr id="30" name="Object 29"/>
          <p:cNvGraphicFramePr>
            <a:graphicFrameLocks noChangeAspect="1"/>
          </p:cNvGraphicFramePr>
          <p:nvPr/>
        </p:nvGraphicFramePr>
        <p:xfrm>
          <a:off x="1938338" y="3341688"/>
          <a:ext cx="355600" cy="431800"/>
        </p:xfrm>
        <a:graphic>
          <a:graphicData uri="http://schemas.openxmlformats.org/presentationml/2006/ole">
            <p:oleObj spid="_x0000_s69644" name="Equation" r:id="rId14" imgW="355320" imgH="431640" progId="Equation.DSMT4">
              <p:embed/>
            </p:oleObj>
          </a:graphicData>
        </a:graphic>
      </p:graphicFrame>
      <p:graphicFrame>
        <p:nvGraphicFramePr>
          <p:cNvPr id="31" name="Object 30"/>
          <p:cNvGraphicFramePr>
            <a:graphicFrameLocks noChangeAspect="1"/>
          </p:cNvGraphicFramePr>
          <p:nvPr/>
        </p:nvGraphicFramePr>
        <p:xfrm>
          <a:off x="2677232" y="3286832"/>
          <a:ext cx="330200" cy="393700"/>
        </p:xfrm>
        <a:graphic>
          <a:graphicData uri="http://schemas.openxmlformats.org/presentationml/2006/ole">
            <p:oleObj spid="_x0000_s69645" name="Equation" r:id="rId15" imgW="330120" imgH="393480" progId="Equation.DSMT4">
              <p:embed/>
            </p:oleObj>
          </a:graphicData>
        </a:graphic>
      </p:graphicFrame>
      <p:graphicFrame>
        <p:nvGraphicFramePr>
          <p:cNvPr id="32" name="Object 31"/>
          <p:cNvGraphicFramePr>
            <a:graphicFrameLocks noChangeAspect="1"/>
          </p:cNvGraphicFramePr>
          <p:nvPr/>
        </p:nvGraphicFramePr>
        <p:xfrm>
          <a:off x="898525" y="3833813"/>
          <a:ext cx="2882900" cy="431800"/>
        </p:xfrm>
        <a:graphic>
          <a:graphicData uri="http://schemas.openxmlformats.org/presentationml/2006/ole">
            <p:oleObj spid="_x0000_s69646" name="Equation" r:id="rId16" imgW="2882880" imgH="431640" progId="Equation.DSMT4">
              <p:embed/>
            </p:oleObj>
          </a:graphicData>
        </a:graphic>
      </p:graphicFrame>
      <p:graphicFrame>
        <p:nvGraphicFramePr>
          <p:cNvPr id="33" name="Object 32"/>
          <p:cNvGraphicFramePr>
            <a:graphicFrameLocks noChangeAspect="1"/>
          </p:cNvGraphicFramePr>
          <p:nvPr/>
        </p:nvGraphicFramePr>
        <p:xfrm>
          <a:off x="2326944" y="4720984"/>
          <a:ext cx="609600" cy="482600"/>
        </p:xfrm>
        <a:graphic>
          <a:graphicData uri="http://schemas.openxmlformats.org/presentationml/2006/ole">
            <p:oleObj spid="_x0000_s69647" name="Equation" r:id="rId17" imgW="609480" imgH="482400" progId="Equation.DSMT4">
              <p:embed/>
            </p:oleObj>
          </a:graphicData>
        </a:graphic>
      </p:graphicFrame>
      <p:graphicFrame>
        <p:nvGraphicFramePr>
          <p:cNvPr id="34" name="Object 33"/>
          <p:cNvGraphicFramePr>
            <a:graphicFrameLocks noChangeAspect="1"/>
          </p:cNvGraphicFramePr>
          <p:nvPr/>
        </p:nvGraphicFramePr>
        <p:xfrm>
          <a:off x="3603008" y="4775576"/>
          <a:ext cx="495300" cy="393700"/>
        </p:xfrm>
        <a:graphic>
          <a:graphicData uri="http://schemas.openxmlformats.org/presentationml/2006/ole">
            <p:oleObj spid="_x0000_s69648" name="Equation" r:id="rId18" imgW="495000" imgH="393480" progId="Equation.DSMT4">
              <p:embed/>
            </p:oleObj>
          </a:graphicData>
        </a:graphic>
      </p:graphicFrame>
      <p:graphicFrame>
        <p:nvGraphicFramePr>
          <p:cNvPr id="35" name="Object 34"/>
          <p:cNvGraphicFramePr>
            <a:graphicFrameLocks noChangeAspect="1"/>
          </p:cNvGraphicFramePr>
          <p:nvPr/>
        </p:nvGraphicFramePr>
        <p:xfrm>
          <a:off x="1035050" y="6096000"/>
          <a:ext cx="2946400" cy="495300"/>
        </p:xfrm>
        <a:graphic>
          <a:graphicData uri="http://schemas.openxmlformats.org/presentationml/2006/ole">
            <p:oleObj spid="_x0000_s69649" name="Equation" r:id="rId19" imgW="2946240" imgH="495000" progId="Equation.DSMT4">
              <p:embed/>
            </p:oleObj>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Speed on Banked Road</a:t>
            </a:r>
            <a:endParaRPr lang="en-US" dirty="0"/>
          </a:p>
        </p:txBody>
      </p:sp>
      <p:sp>
        <p:nvSpPr>
          <p:cNvPr id="3" name="Content Placeholder 2"/>
          <p:cNvSpPr>
            <a:spLocks noGrp="1"/>
          </p:cNvSpPr>
          <p:nvPr>
            <p:ph sz="half" idx="1"/>
          </p:nvPr>
        </p:nvSpPr>
        <p:spPr>
          <a:xfrm>
            <a:off x="228600" y="1371600"/>
            <a:ext cx="4343400" cy="5486400"/>
          </a:xfrm>
        </p:spPr>
        <p:txBody>
          <a:bodyPr>
            <a:normAutofit/>
          </a:bodyPr>
          <a:lstStyle/>
          <a:p>
            <a:r>
              <a:rPr lang="en-US" dirty="0" smtClean="0"/>
              <a:t>Here are the two forces acting on the car,          and       .</a:t>
            </a:r>
          </a:p>
          <a:p>
            <a:r>
              <a:rPr lang="en-US" dirty="0" smtClean="0"/>
              <a:t>Racing tires can have coefficient of friction </a:t>
            </a:r>
            <a:r>
              <a:rPr lang="el-GR" i="1" dirty="0" smtClean="0"/>
              <a:t>μ</a:t>
            </a:r>
            <a:r>
              <a:rPr lang="en-US" baseline="-25000" dirty="0" smtClean="0"/>
              <a:t>s</a:t>
            </a:r>
            <a:r>
              <a:rPr lang="en-US" dirty="0" smtClean="0"/>
              <a:t> close to 1,  so from </a:t>
            </a:r>
          </a:p>
          <a:p>
            <a:endParaRPr lang="en-US" dirty="0" smtClean="0"/>
          </a:p>
          <a:p>
            <a:pPr>
              <a:buNone/>
            </a:pPr>
            <a:r>
              <a:rPr lang="en-US" dirty="0" smtClean="0"/>
              <a:t>           can be </a:t>
            </a:r>
            <a:r>
              <a:rPr lang="en-US" dirty="0" smtClean="0">
                <a:solidFill>
                  <a:srgbClr val="FFFF00"/>
                </a:solidFill>
              </a:rPr>
              <a:t>45°</a:t>
            </a:r>
            <a:r>
              <a:rPr lang="en-US" dirty="0" smtClean="0"/>
              <a:t>. </a:t>
            </a:r>
          </a:p>
          <a:p>
            <a:r>
              <a:rPr lang="en-US" dirty="0" smtClean="0"/>
              <a:t>Now                                     , so for </a:t>
            </a:r>
            <a:r>
              <a:rPr lang="en-US" i="1" dirty="0" smtClean="0"/>
              <a:t>banking angle </a:t>
            </a:r>
            <a:r>
              <a:rPr lang="en-US" dirty="0" smtClean="0"/>
              <a:t>45°,  </a:t>
            </a:r>
            <a:r>
              <a:rPr lang="en-US" i="1" dirty="0" smtClean="0"/>
              <a:t>and</a:t>
            </a:r>
            <a:r>
              <a:rPr lang="en-US" dirty="0" smtClean="0"/>
              <a:t> </a:t>
            </a:r>
            <a:r>
              <a:rPr lang="el-GR" i="1" dirty="0" smtClean="0"/>
              <a:t>μ</a:t>
            </a:r>
            <a:r>
              <a:rPr lang="en-US" baseline="-25000" dirty="0" smtClean="0"/>
              <a:t>s </a:t>
            </a:r>
            <a:r>
              <a:rPr lang="en-US" dirty="0" smtClean="0"/>
              <a:t>= 1, </a:t>
            </a:r>
            <a:r>
              <a:rPr lang="en-US" i="1" dirty="0" err="1" smtClean="0">
                <a:solidFill>
                  <a:srgbClr val="FFFF00"/>
                </a:solidFill>
              </a:rPr>
              <a:t>v</a:t>
            </a:r>
            <a:r>
              <a:rPr lang="en-US" baseline="-25000" dirty="0" err="1" smtClean="0">
                <a:solidFill>
                  <a:srgbClr val="FFFF00"/>
                </a:solidFill>
              </a:rPr>
              <a:t>max</a:t>
            </a:r>
            <a:r>
              <a:rPr lang="en-US" dirty="0" smtClean="0">
                <a:solidFill>
                  <a:srgbClr val="FFFF00"/>
                </a:solidFill>
              </a:rPr>
              <a:t> is infinite! </a:t>
            </a:r>
            <a:r>
              <a:rPr lang="en-US" dirty="0" smtClean="0"/>
              <a:t>      </a:t>
            </a:r>
            <a:endParaRPr lang="en-US" dirty="0"/>
          </a:p>
        </p:txBody>
      </p:sp>
      <p:sp>
        <p:nvSpPr>
          <p:cNvPr id="4" name="Content Placeholder 3"/>
          <p:cNvSpPr>
            <a:spLocks noGrp="1"/>
          </p:cNvSpPr>
          <p:nvPr>
            <p:ph sz="half" idx="2"/>
          </p:nvPr>
        </p:nvSpPr>
        <p:spPr>
          <a:xfrm>
            <a:off x="4724400" y="1371600"/>
            <a:ext cx="4038600" cy="4525963"/>
          </a:xfrm>
        </p:spPr>
        <p:txBody>
          <a:bodyPr>
            <a:normAutofit/>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6" name="Rectangle 5"/>
          <p:cNvSpPr/>
          <p:nvPr/>
        </p:nvSpPr>
        <p:spPr>
          <a:xfrm rot="1065859">
            <a:off x="5432146" y="3887336"/>
            <a:ext cx="935539"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6465859" flipV="1">
            <a:off x="5740591" y="3713596"/>
            <a:ext cx="152400" cy="85049"/>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6465859" flipV="1">
            <a:off x="6015296" y="3784090"/>
            <a:ext cx="152400" cy="85049"/>
          </a:xfrm>
          <a:prstGeom prst="rect">
            <a:avLst/>
          </a:prstGeom>
          <a:solidFill>
            <a:srgbClr val="05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65859">
            <a:off x="5727134" y="3610388"/>
            <a:ext cx="510294" cy="152400"/>
          </a:xfrm>
          <a:prstGeom prst="rect">
            <a:avLst/>
          </a:prstGeom>
          <a:solidFill>
            <a:srgbClr val="FF0000"/>
          </a:solidFill>
          <a:ln>
            <a:solidFill>
              <a:srgbClr val="0508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a:off x="4921462" y="4745123"/>
            <a:ext cx="2024418" cy="17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010746" y="4648200"/>
          <a:ext cx="552819" cy="393700"/>
        </p:xfrm>
        <a:graphic>
          <a:graphicData uri="http://schemas.openxmlformats.org/presentationml/2006/ole">
            <p:oleObj spid="_x0000_s70658" name="Equation" r:id="rId4" imgW="495000" imgH="393480" progId="Equation.DSMT4">
              <p:embed/>
            </p:oleObj>
          </a:graphicData>
        </a:graphic>
      </p:graphicFrame>
      <p:graphicFrame>
        <p:nvGraphicFramePr>
          <p:cNvPr id="13" name="Object 12"/>
          <p:cNvGraphicFramePr>
            <a:graphicFrameLocks noChangeAspect="1"/>
          </p:cNvGraphicFramePr>
          <p:nvPr/>
        </p:nvGraphicFramePr>
        <p:xfrm>
          <a:off x="7698427" y="2599904"/>
          <a:ext cx="679450" cy="482600"/>
        </p:xfrm>
        <a:graphic>
          <a:graphicData uri="http://schemas.openxmlformats.org/presentationml/2006/ole">
            <p:oleObj spid="_x0000_s70659" name="Equation" r:id="rId5" imgW="609480" imgH="482400" progId="Equation.DSMT4">
              <p:embed/>
            </p:oleObj>
          </a:graphicData>
        </a:graphic>
      </p:graphicFrame>
      <p:cxnSp>
        <p:nvCxnSpPr>
          <p:cNvPr id="14" name="Straight Connector 13"/>
          <p:cNvCxnSpPr/>
          <p:nvPr/>
        </p:nvCxnSpPr>
        <p:spPr>
          <a:xfrm>
            <a:off x="4572000" y="4191000"/>
            <a:ext cx="289166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5167343" y="3886200"/>
          <a:ext cx="255147" cy="317500"/>
        </p:xfrm>
        <a:graphic>
          <a:graphicData uri="http://schemas.openxmlformats.org/presentationml/2006/ole">
            <p:oleObj spid="_x0000_s70660" name="Equation" r:id="rId6" imgW="228600" imgH="317160" progId="Equation.DSMT4">
              <p:embed/>
            </p:oleObj>
          </a:graphicData>
        </a:graphic>
      </p:graphicFrame>
      <p:cxnSp>
        <p:nvCxnSpPr>
          <p:cNvPr id="19" name="Straight Connector 18"/>
          <p:cNvCxnSpPr/>
          <p:nvPr/>
        </p:nvCxnSpPr>
        <p:spPr>
          <a:xfrm rot="16320000" flipV="1">
            <a:off x="5025662" y="2652346"/>
            <a:ext cx="1861421" cy="6193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0"/>
          </p:cNvCxnSpPr>
          <p:nvPr/>
        </p:nvCxnSpPr>
        <p:spPr>
          <a:xfrm rot="5400000" flipH="1" flipV="1">
            <a:off x="6273898" y="1782868"/>
            <a:ext cx="1757369" cy="2458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991225" y="2813050"/>
          <a:ext cx="876300" cy="431800"/>
        </p:xfrm>
        <a:graphic>
          <a:graphicData uri="http://schemas.openxmlformats.org/presentationml/2006/ole">
            <p:oleObj spid="_x0000_s70661" name="Equation" r:id="rId7" imgW="876240" imgH="431640" progId="Equation.DSMT4">
              <p:embed/>
            </p:oleObj>
          </a:graphicData>
        </a:graphic>
      </p:graphicFrame>
      <p:graphicFrame>
        <p:nvGraphicFramePr>
          <p:cNvPr id="30" name="Object 29"/>
          <p:cNvGraphicFramePr>
            <a:graphicFrameLocks noChangeAspect="1"/>
          </p:cNvGraphicFramePr>
          <p:nvPr/>
        </p:nvGraphicFramePr>
        <p:xfrm>
          <a:off x="784225" y="4702175"/>
          <a:ext cx="355600" cy="431800"/>
        </p:xfrm>
        <a:graphic>
          <a:graphicData uri="http://schemas.openxmlformats.org/presentationml/2006/ole">
            <p:oleObj spid="_x0000_s70662" name="Equation" r:id="rId8" imgW="355320" imgH="431640" progId="Equation.DSMT4">
              <p:embed/>
            </p:oleObj>
          </a:graphicData>
        </a:graphic>
      </p:graphicFrame>
      <p:graphicFrame>
        <p:nvGraphicFramePr>
          <p:cNvPr id="32" name="Object 31"/>
          <p:cNvGraphicFramePr>
            <a:graphicFrameLocks noChangeAspect="1"/>
          </p:cNvGraphicFramePr>
          <p:nvPr/>
        </p:nvGraphicFramePr>
        <p:xfrm>
          <a:off x="717550" y="4141788"/>
          <a:ext cx="2908300" cy="431800"/>
        </p:xfrm>
        <a:graphic>
          <a:graphicData uri="http://schemas.openxmlformats.org/presentationml/2006/ole">
            <p:oleObj spid="_x0000_s70663" name="Equation" r:id="rId9" imgW="2908080" imgH="431640" progId="Equation.DSMT4">
              <p:embed/>
            </p:oleObj>
          </a:graphicData>
        </a:graphic>
      </p:graphicFrame>
      <p:graphicFrame>
        <p:nvGraphicFramePr>
          <p:cNvPr id="33" name="Object 32"/>
          <p:cNvGraphicFramePr>
            <a:graphicFrameLocks noChangeAspect="1"/>
          </p:cNvGraphicFramePr>
          <p:nvPr/>
        </p:nvGraphicFramePr>
        <p:xfrm>
          <a:off x="3200400" y="1828800"/>
          <a:ext cx="609600" cy="482600"/>
        </p:xfrm>
        <a:graphic>
          <a:graphicData uri="http://schemas.openxmlformats.org/presentationml/2006/ole">
            <p:oleObj spid="_x0000_s70664" name="Equation" r:id="rId10" imgW="609480" imgH="482400" progId="Equation.DSMT4">
              <p:embed/>
            </p:oleObj>
          </a:graphicData>
        </a:graphic>
      </p:graphicFrame>
      <p:graphicFrame>
        <p:nvGraphicFramePr>
          <p:cNvPr id="34" name="Object 33"/>
          <p:cNvGraphicFramePr>
            <a:graphicFrameLocks noChangeAspect="1"/>
          </p:cNvGraphicFramePr>
          <p:nvPr/>
        </p:nvGraphicFramePr>
        <p:xfrm>
          <a:off x="1260144" y="2326944"/>
          <a:ext cx="495300" cy="393700"/>
        </p:xfrm>
        <a:graphic>
          <a:graphicData uri="http://schemas.openxmlformats.org/presentationml/2006/ole">
            <p:oleObj spid="_x0000_s70665" name="Equation" r:id="rId11" imgW="495000" imgH="393480" progId="Equation.DSMT4">
              <p:embed/>
            </p:oleObj>
          </a:graphicData>
        </a:graphic>
      </p:graphicFrame>
      <p:graphicFrame>
        <p:nvGraphicFramePr>
          <p:cNvPr id="35" name="Object 34"/>
          <p:cNvGraphicFramePr>
            <a:graphicFrameLocks noChangeAspect="1"/>
          </p:cNvGraphicFramePr>
          <p:nvPr/>
        </p:nvGraphicFramePr>
        <p:xfrm>
          <a:off x="1416050" y="5181600"/>
          <a:ext cx="2946400" cy="495300"/>
        </p:xfrm>
        <a:graphic>
          <a:graphicData uri="http://schemas.openxmlformats.org/presentationml/2006/ole">
            <p:oleObj spid="_x0000_s70666" name="Equation" r:id="rId12" imgW="2946240" imgH="495000" progId="Equation.DSMT4">
              <p:embed/>
            </p:oleObj>
          </a:graphicData>
        </a:graphic>
      </p:graphicFrame>
      <p:sp>
        <p:nvSpPr>
          <p:cNvPr id="36" name="TextBox 35"/>
          <p:cNvSpPr txBox="1"/>
          <p:nvPr/>
        </p:nvSpPr>
        <p:spPr>
          <a:xfrm>
            <a:off x="4397992" y="5974312"/>
            <a:ext cx="4572000" cy="923330"/>
          </a:xfrm>
          <a:prstGeom prst="rect">
            <a:avLst/>
          </a:prstGeom>
          <a:noFill/>
        </p:spPr>
        <p:txBody>
          <a:bodyPr wrap="square" rtlCol="0">
            <a:spAutoFit/>
          </a:bodyPr>
          <a:lstStyle/>
          <a:p>
            <a:r>
              <a:rPr lang="en-US" dirty="0" smtClean="0">
                <a:solidFill>
                  <a:srgbClr val="FF0000"/>
                </a:solidFill>
              </a:rPr>
              <a:t>(Of course, as </a:t>
            </a:r>
            <a:r>
              <a:rPr lang="en-US" i="1" dirty="0" smtClean="0">
                <a:solidFill>
                  <a:srgbClr val="FF0000"/>
                </a:solidFill>
              </a:rPr>
              <a:t>v</a:t>
            </a:r>
            <a:r>
              <a:rPr lang="en-US" dirty="0" smtClean="0">
                <a:solidFill>
                  <a:srgbClr val="FF0000"/>
                </a:solidFill>
              </a:rPr>
              <a:t> becomes </a:t>
            </a:r>
            <a:r>
              <a:rPr lang="en-US" i="1" dirty="0" smtClean="0">
                <a:solidFill>
                  <a:srgbClr val="FF0000"/>
                </a:solidFill>
              </a:rPr>
              <a:t>very </a:t>
            </a:r>
            <a:r>
              <a:rPr lang="en-US" dirty="0" smtClean="0">
                <a:solidFill>
                  <a:srgbClr val="FF0000"/>
                </a:solidFill>
              </a:rPr>
              <a:t>large, so does the centripetal force </a:t>
            </a:r>
            <a:r>
              <a:rPr lang="en-US" b="1" dirty="0" smtClean="0">
                <a:solidFill>
                  <a:srgbClr val="FF0000"/>
                </a:solidFill>
              </a:rPr>
              <a:t>and therefore the normal force</a:t>
            </a:r>
            <a:r>
              <a:rPr lang="en-US" dirty="0" smtClean="0">
                <a:solidFill>
                  <a:srgbClr val="FF0000"/>
                </a:solidFill>
              </a:rPr>
              <a:t>—something will give!)</a:t>
            </a:r>
            <a:endParaRPr lang="en-US" dirty="0">
              <a:solidFill>
                <a:srgbClr val="FF0000"/>
              </a:solidFil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2392362"/>
          </a:xfrm>
        </p:spPr>
        <p:txBody>
          <a:bodyPr/>
          <a:lstStyle/>
          <a:p>
            <a:pPr algn="l" eaLnBrk="1" hangingPunct="1"/>
            <a:r>
              <a:rPr lang="en-US" sz="2800" dirty="0" smtClean="0"/>
              <a:t>		   </a:t>
            </a:r>
            <a:r>
              <a:rPr lang="en-US" sz="4000" dirty="0" smtClean="0">
                <a:solidFill>
                  <a:srgbClr val="FFFF00"/>
                </a:solidFill>
              </a:rPr>
              <a:t>Clicker Question</a:t>
            </a:r>
            <a:r>
              <a:rPr lang="en-US" sz="4000" dirty="0" smtClean="0"/>
              <a:t/>
            </a:r>
            <a:br>
              <a:rPr lang="en-US" sz="4000" dirty="0" smtClean="0"/>
            </a:br>
            <a:r>
              <a:rPr lang="en-US" sz="2800" dirty="0" smtClean="0"/>
              <a:t/>
            </a:r>
            <a:br>
              <a:rPr lang="en-US" sz="2800" dirty="0" smtClean="0"/>
            </a:br>
            <a:r>
              <a:rPr lang="en-US" sz="3200" dirty="0" smtClean="0"/>
              <a:t>What is the direction of the acceleration of a pendulum at the furthest point of its swing?</a:t>
            </a:r>
          </a:p>
        </p:txBody>
      </p:sp>
      <p:sp>
        <p:nvSpPr>
          <p:cNvPr id="5123" name="Rectangle 3"/>
          <p:cNvSpPr>
            <a:spLocks noGrp="1" noChangeArrowheads="1"/>
          </p:cNvSpPr>
          <p:nvPr>
            <p:ph type="body" idx="1"/>
          </p:nvPr>
        </p:nvSpPr>
        <p:spPr>
          <a:xfrm>
            <a:off x="457200" y="2971800"/>
            <a:ext cx="8229600" cy="3154363"/>
          </a:xfrm>
        </p:spPr>
        <p:txBody>
          <a:bodyPr>
            <a:normAutofit/>
          </a:bodyPr>
          <a:lstStyle/>
          <a:p>
            <a:pPr marL="609600" indent="-609600" eaLnBrk="1" hangingPunct="1">
              <a:buFontTx/>
              <a:buAutoNum type="alphaUcPeriod"/>
            </a:pPr>
            <a:r>
              <a:rPr lang="en-US" dirty="0" smtClean="0">
                <a:solidFill>
                  <a:srgbClr val="FF0000"/>
                </a:solidFill>
              </a:rPr>
              <a:t>Downwards.</a:t>
            </a:r>
          </a:p>
          <a:p>
            <a:pPr marL="609600" indent="-609600" eaLnBrk="1" hangingPunct="1">
              <a:buFontTx/>
              <a:buAutoNum type="alphaUcPeriod"/>
            </a:pPr>
            <a:r>
              <a:rPr lang="en-US" dirty="0" smtClean="0">
                <a:solidFill>
                  <a:srgbClr val="FF0000"/>
                </a:solidFill>
              </a:rPr>
              <a:t>In the direction it’s about to move.</a:t>
            </a:r>
          </a:p>
          <a:p>
            <a:pPr marL="609600" indent="-609600" eaLnBrk="1" hangingPunct="1">
              <a:buFontTx/>
              <a:buAutoNum type="alphaUcPeriod"/>
            </a:pPr>
            <a:r>
              <a:rPr lang="en-US" dirty="0" smtClean="0">
                <a:solidFill>
                  <a:srgbClr val="FF0000"/>
                </a:solidFill>
              </a:rPr>
              <a:t>No acceleration at this point.</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2392362"/>
          </a:xfrm>
        </p:spPr>
        <p:txBody>
          <a:bodyPr/>
          <a:lstStyle/>
          <a:p>
            <a:pPr algn="l" eaLnBrk="1" hangingPunct="1"/>
            <a:r>
              <a:rPr lang="en-US" sz="2800" dirty="0" smtClean="0"/>
              <a:t>		   </a:t>
            </a:r>
            <a:r>
              <a:rPr lang="en-US" sz="4000" dirty="0" smtClean="0">
                <a:solidFill>
                  <a:srgbClr val="FFFF00"/>
                </a:solidFill>
              </a:rPr>
              <a:t>Clicker Question</a:t>
            </a:r>
            <a:r>
              <a:rPr lang="en-US" sz="4000" dirty="0" smtClean="0"/>
              <a:t/>
            </a:r>
            <a:br>
              <a:rPr lang="en-US" sz="4000" dirty="0" smtClean="0"/>
            </a:br>
            <a:r>
              <a:rPr lang="en-US" sz="2800" dirty="0" smtClean="0"/>
              <a:t/>
            </a:r>
            <a:br>
              <a:rPr lang="en-US" sz="2800" dirty="0" smtClean="0"/>
            </a:br>
            <a:r>
              <a:rPr lang="en-US" sz="3200" dirty="0" smtClean="0"/>
              <a:t>What is the direction of the acceleration of a pendulum at the furthest point of its swing?</a:t>
            </a:r>
          </a:p>
        </p:txBody>
      </p:sp>
      <p:sp>
        <p:nvSpPr>
          <p:cNvPr id="5123" name="Rectangle 3"/>
          <p:cNvSpPr>
            <a:spLocks noGrp="1" noChangeArrowheads="1"/>
          </p:cNvSpPr>
          <p:nvPr>
            <p:ph type="body" idx="1"/>
          </p:nvPr>
        </p:nvSpPr>
        <p:spPr>
          <a:xfrm>
            <a:off x="457200" y="2971800"/>
            <a:ext cx="8229600" cy="3154363"/>
          </a:xfrm>
        </p:spPr>
        <p:txBody>
          <a:bodyPr>
            <a:normAutofit/>
          </a:bodyPr>
          <a:lstStyle/>
          <a:p>
            <a:pPr marL="609600" indent="-609600" eaLnBrk="1" hangingPunct="1">
              <a:buFontTx/>
              <a:buAutoNum type="alphaUcPeriod"/>
            </a:pPr>
            <a:r>
              <a:rPr lang="en-US" dirty="0" smtClean="0">
                <a:solidFill>
                  <a:srgbClr val="FF0000"/>
                </a:solidFill>
              </a:rPr>
              <a:t>Downwards.</a:t>
            </a:r>
          </a:p>
          <a:p>
            <a:pPr marL="609600" indent="-609600" eaLnBrk="1" hangingPunct="1">
              <a:buFontTx/>
              <a:buAutoNum type="alphaUcPeriod"/>
            </a:pPr>
            <a:r>
              <a:rPr lang="en-US" dirty="0" smtClean="0">
                <a:solidFill>
                  <a:srgbClr val="FF0000"/>
                </a:solidFill>
              </a:rPr>
              <a:t>In the direction it’s about to move.</a:t>
            </a:r>
          </a:p>
          <a:p>
            <a:pPr marL="609600" indent="-609600" eaLnBrk="1" hangingPunct="1">
              <a:buFontTx/>
              <a:buAutoNum type="alphaUcPeriod"/>
            </a:pPr>
            <a:r>
              <a:rPr lang="en-US" dirty="0" smtClean="0">
                <a:solidFill>
                  <a:srgbClr val="FF0000"/>
                </a:solidFill>
              </a:rPr>
              <a:t>No acceleration at this point.</a:t>
            </a:r>
          </a:p>
          <a:p>
            <a:pPr marL="609600" indent="-609600" eaLnBrk="1" hangingPunct="1">
              <a:buNone/>
            </a:pPr>
            <a:r>
              <a:rPr lang="en-US" sz="2800" dirty="0" smtClean="0">
                <a:solidFill>
                  <a:srgbClr val="FFFF00"/>
                </a:solidFill>
              </a:rPr>
              <a:t>Consider how the velocity changes from the instant the pendulum is at rest until a very short time later. (Or, from a slightly </a:t>
            </a:r>
            <a:r>
              <a:rPr lang="en-US" sz="2800" i="1" dirty="0" smtClean="0">
                <a:solidFill>
                  <a:srgbClr val="FFFF00"/>
                </a:solidFill>
              </a:rPr>
              <a:t>earlier</a:t>
            </a:r>
            <a:r>
              <a:rPr lang="en-US" sz="2800" dirty="0" smtClean="0">
                <a:solidFill>
                  <a:srgbClr val="FFFF00"/>
                </a:solidFill>
              </a:rPr>
              <a:t> time, but watch the sign.)</a:t>
            </a:r>
          </a:p>
        </p:txBody>
      </p:sp>
      <p:cxnSp>
        <p:nvCxnSpPr>
          <p:cNvPr id="7" name="Straight Arrow Connector 6"/>
          <p:cNvCxnSpPr/>
          <p:nvPr/>
        </p:nvCxnSpPr>
        <p:spPr>
          <a:xfrm rot="10800000">
            <a:off x="7086600" y="3886200"/>
            <a:ext cx="1447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The previous lecture covered measurement, units, accuracy, significant figures, estimation.</a:t>
            </a:r>
          </a:p>
          <a:p>
            <a:r>
              <a:rPr lang="en-US" dirty="0" smtClean="0"/>
              <a:t>Today we’ll focus on motion along a straight line: distance and displacement, average and instantaneous velocity and acceleration, </a:t>
            </a:r>
            <a:r>
              <a:rPr lang="en-US" dirty="0" smtClean="0">
                <a:solidFill>
                  <a:srgbClr val="FFFF00"/>
                </a:solidFill>
              </a:rPr>
              <a:t>the importance of sign</a:t>
            </a:r>
            <a:r>
              <a:rPr lang="en-US" dirty="0" smtClean="0"/>
              <a:t>.</a:t>
            </a:r>
          </a:p>
          <a:p>
            <a:r>
              <a:rPr lang="en-US" dirty="0" smtClean="0"/>
              <a:t>We’ll discuss the important </a:t>
            </a:r>
            <a:r>
              <a:rPr lang="en-US" dirty="0" smtClean="0">
                <a:solidFill>
                  <a:srgbClr val="FFFF00"/>
                </a:solidFill>
              </a:rPr>
              <a:t>constant acceleration formulas</a:t>
            </a:r>
            <a:r>
              <a:rPr lang="en-US" dirty="0" smtClean="0"/>
              <a:t>.</a:t>
            </a:r>
          </a:p>
          <a:p>
            <a:endParaRPr 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74638"/>
            <a:ext cx="7543800" cy="2392362"/>
          </a:xfrm>
        </p:spPr>
        <p:txBody>
          <a:bodyPr/>
          <a:lstStyle/>
          <a:p>
            <a:pPr algn="l" eaLnBrk="1" hangingPunct="1"/>
            <a:r>
              <a:rPr lang="en-US" sz="2800" dirty="0" smtClean="0"/>
              <a:t>		     </a:t>
            </a:r>
            <a:r>
              <a:rPr lang="en-US" sz="4000" dirty="0" smtClean="0">
                <a:solidFill>
                  <a:srgbClr val="FFFF00"/>
                </a:solidFill>
              </a:rPr>
              <a:t>Clicker Question</a:t>
            </a:r>
            <a:r>
              <a:rPr lang="en-US" sz="2800" dirty="0" smtClean="0"/>
              <a:t/>
            </a:r>
            <a:br>
              <a:rPr lang="en-US" sz="2800" dirty="0" smtClean="0"/>
            </a:br>
            <a:r>
              <a:rPr lang="en-US" sz="3200" dirty="0" smtClean="0"/>
              <a:t>What is the direction of acceleration of a pendulum at the </a:t>
            </a:r>
            <a:r>
              <a:rPr lang="en-US" sz="3200" dirty="0" smtClean="0">
                <a:solidFill>
                  <a:srgbClr val="FFFF00"/>
                </a:solidFill>
              </a:rPr>
              <a:t>midpoint</a:t>
            </a:r>
            <a:r>
              <a:rPr lang="en-US" sz="3200" dirty="0" smtClean="0"/>
              <a:t> of its swing?</a:t>
            </a:r>
          </a:p>
        </p:txBody>
      </p:sp>
      <p:sp>
        <p:nvSpPr>
          <p:cNvPr id="6147" name="Rectangle 3"/>
          <p:cNvSpPr>
            <a:spLocks noGrp="1" noChangeArrowheads="1"/>
          </p:cNvSpPr>
          <p:nvPr>
            <p:ph type="body" idx="1"/>
          </p:nvPr>
        </p:nvSpPr>
        <p:spPr>
          <a:xfrm>
            <a:off x="457200" y="3048000"/>
            <a:ext cx="8229600" cy="3078163"/>
          </a:xfrm>
        </p:spPr>
        <p:txBody>
          <a:bodyPr/>
          <a:lstStyle/>
          <a:p>
            <a:pPr marL="609600" indent="-609600" eaLnBrk="1" hangingPunct="1">
              <a:buFontTx/>
              <a:buAutoNum type="alphaUcPeriod"/>
            </a:pPr>
            <a:r>
              <a:rPr lang="en-US" sz="2800" dirty="0" smtClean="0">
                <a:solidFill>
                  <a:srgbClr val="FF0000"/>
                </a:solidFill>
              </a:rPr>
              <a:t>Downwards</a:t>
            </a:r>
          </a:p>
          <a:p>
            <a:pPr marL="609600" indent="-609600" eaLnBrk="1" hangingPunct="1">
              <a:buFontTx/>
              <a:buAutoNum type="alphaUcPeriod"/>
            </a:pPr>
            <a:r>
              <a:rPr lang="en-US" sz="2800" dirty="0" smtClean="0">
                <a:solidFill>
                  <a:srgbClr val="FF0000"/>
                </a:solidFill>
              </a:rPr>
              <a:t>Upwards</a:t>
            </a:r>
          </a:p>
          <a:p>
            <a:pPr marL="609600" indent="-609600" eaLnBrk="1" hangingPunct="1">
              <a:buFontTx/>
              <a:buAutoNum type="alphaUcPeriod"/>
            </a:pPr>
            <a:r>
              <a:rPr lang="en-US" sz="2800" dirty="0" smtClean="0">
                <a:solidFill>
                  <a:srgbClr val="FF0000"/>
                </a:solidFill>
              </a:rPr>
              <a:t>Horizontal</a:t>
            </a:r>
          </a:p>
          <a:p>
            <a:pPr marL="609600" indent="-609600" eaLnBrk="1" hangingPunct="1">
              <a:buFontTx/>
              <a:buAutoNum type="alphaUcPeriod"/>
            </a:pPr>
            <a:r>
              <a:rPr lang="en-US" sz="2800" dirty="0" smtClean="0">
                <a:solidFill>
                  <a:srgbClr val="FF0000"/>
                </a:solidFill>
              </a:rPr>
              <a:t>No acceleration at this point.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74638"/>
            <a:ext cx="7543800" cy="2392362"/>
          </a:xfrm>
        </p:spPr>
        <p:txBody>
          <a:bodyPr/>
          <a:lstStyle/>
          <a:p>
            <a:pPr algn="l" eaLnBrk="1" hangingPunct="1"/>
            <a:r>
              <a:rPr lang="en-US" sz="2800" dirty="0" smtClean="0"/>
              <a:t>		     </a:t>
            </a:r>
            <a:r>
              <a:rPr lang="en-US" sz="4000" dirty="0" smtClean="0">
                <a:solidFill>
                  <a:srgbClr val="FFFF00"/>
                </a:solidFill>
              </a:rPr>
              <a:t>Clicker Question</a:t>
            </a:r>
            <a:r>
              <a:rPr lang="en-US" sz="2800" dirty="0" smtClean="0"/>
              <a:t/>
            </a:r>
            <a:br>
              <a:rPr lang="en-US" sz="2800" dirty="0" smtClean="0"/>
            </a:br>
            <a:r>
              <a:rPr lang="en-US" sz="3200" dirty="0" smtClean="0"/>
              <a:t>What is the direction of acceleration of a pendulum at the </a:t>
            </a:r>
            <a:r>
              <a:rPr lang="en-US" sz="3200" dirty="0" smtClean="0">
                <a:solidFill>
                  <a:srgbClr val="FFFF00"/>
                </a:solidFill>
              </a:rPr>
              <a:t>midpoint</a:t>
            </a:r>
            <a:r>
              <a:rPr lang="en-US" sz="3200" dirty="0" smtClean="0"/>
              <a:t> of its swing?</a:t>
            </a:r>
          </a:p>
        </p:txBody>
      </p:sp>
      <p:sp>
        <p:nvSpPr>
          <p:cNvPr id="6147" name="Rectangle 3"/>
          <p:cNvSpPr>
            <a:spLocks noGrp="1" noChangeArrowheads="1"/>
          </p:cNvSpPr>
          <p:nvPr>
            <p:ph type="body" idx="1"/>
          </p:nvPr>
        </p:nvSpPr>
        <p:spPr>
          <a:xfrm>
            <a:off x="457200" y="3048000"/>
            <a:ext cx="8229600" cy="3078163"/>
          </a:xfrm>
        </p:spPr>
        <p:txBody>
          <a:bodyPr/>
          <a:lstStyle/>
          <a:p>
            <a:pPr marL="609600" indent="-609600" eaLnBrk="1" hangingPunct="1">
              <a:buFontTx/>
              <a:buAutoNum type="alphaUcPeriod"/>
            </a:pPr>
            <a:r>
              <a:rPr lang="en-US" sz="2800" dirty="0" smtClean="0">
                <a:solidFill>
                  <a:srgbClr val="FF0000"/>
                </a:solidFill>
              </a:rPr>
              <a:t>Downwards</a:t>
            </a:r>
          </a:p>
          <a:p>
            <a:pPr marL="609600" indent="-609600" eaLnBrk="1" hangingPunct="1">
              <a:buFontTx/>
              <a:buAutoNum type="alphaUcPeriod"/>
            </a:pPr>
            <a:r>
              <a:rPr lang="en-US" sz="2800" dirty="0" smtClean="0">
                <a:solidFill>
                  <a:srgbClr val="FF0000"/>
                </a:solidFill>
              </a:rPr>
              <a:t>Upwards</a:t>
            </a:r>
          </a:p>
          <a:p>
            <a:pPr marL="609600" indent="-609600" eaLnBrk="1" hangingPunct="1">
              <a:buFontTx/>
              <a:buAutoNum type="alphaUcPeriod"/>
            </a:pPr>
            <a:r>
              <a:rPr lang="en-US" sz="2800" dirty="0" smtClean="0">
                <a:solidFill>
                  <a:srgbClr val="FF0000"/>
                </a:solidFill>
              </a:rPr>
              <a:t>Horizontal</a:t>
            </a:r>
          </a:p>
          <a:p>
            <a:pPr marL="609600" indent="-609600" eaLnBrk="1" hangingPunct="1">
              <a:buFontTx/>
              <a:buAutoNum type="alphaUcPeriod"/>
            </a:pPr>
            <a:r>
              <a:rPr lang="en-US" sz="2800" dirty="0" smtClean="0">
                <a:solidFill>
                  <a:srgbClr val="FF0000"/>
                </a:solidFill>
              </a:rPr>
              <a:t>No acceleration at this point.</a:t>
            </a:r>
          </a:p>
          <a:p>
            <a:pPr marL="609600" indent="-609600" eaLnBrk="1" hangingPunct="1">
              <a:buNone/>
            </a:pPr>
            <a:r>
              <a:rPr lang="en-US" sz="2800" dirty="0" smtClean="0"/>
              <a:t>    The pendulum is not picking up or losing speed at this point, so this is just circular motion.</a:t>
            </a:r>
          </a:p>
        </p:txBody>
      </p:sp>
      <p:cxnSp>
        <p:nvCxnSpPr>
          <p:cNvPr id="5" name="Straight Arrow Connector 4"/>
          <p:cNvCxnSpPr/>
          <p:nvPr/>
        </p:nvCxnSpPr>
        <p:spPr>
          <a:xfrm rot="10800000">
            <a:off x="2895600" y="3810000"/>
            <a:ext cx="1752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74638"/>
            <a:ext cx="7543800" cy="2392362"/>
          </a:xfrm>
        </p:spPr>
        <p:txBody>
          <a:bodyPr/>
          <a:lstStyle/>
          <a:p>
            <a:pPr algn="l" eaLnBrk="1" hangingPunct="1"/>
            <a:r>
              <a:rPr lang="en-US" sz="2800" dirty="0" smtClean="0"/>
              <a:t>		     </a:t>
            </a:r>
            <a:r>
              <a:rPr lang="en-US" sz="4000" dirty="0" smtClean="0">
                <a:solidFill>
                  <a:srgbClr val="FFFF00"/>
                </a:solidFill>
              </a:rPr>
              <a:t>Clicker Question</a:t>
            </a:r>
            <a:r>
              <a:rPr lang="en-US" sz="2800" dirty="0" smtClean="0"/>
              <a:t/>
            </a:r>
            <a:br>
              <a:rPr lang="en-US" sz="2800" dirty="0" smtClean="0"/>
            </a:br>
            <a:r>
              <a:rPr lang="en-US" sz="3200" dirty="0" smtClean="0"/>
              <a:t>What is the direction of acceleration of a pendulum </a:t>
            </a:r>
            <a:r>
              <a:rPr lang="en-US" sz="3200" dirty="0" smtClean="0">
                <a:solidFill>
                  <a:srgbClr val="FFFF00"/>
                </a:solidFill>
              </a:rPr>
              <a:t>halfway down </a:t>
            </a:r>
            <a:r>
              <a:rPr lang="en-US" sz="3200" dirty="0" smtClean="0"/>
              <a:t>from the furthest point towards the </a:t>
            </a:r>
            <a:r>
              <a:rPr lang="en-US" sz="3200" dirty="0" smtClean="0">
                <a:solidFill>
                  <a:schemeClr val="bg1"/>
                </a:solidFill>
              </a:rPr>
              <a:t>midpoint</a:t>
            </a:r>
            <a:r>
              <a:rPr lang="en-US" sz="3200" dirty="0" smtClean="0"/>
              <a:t> of its swing?</a:t>
            </a:r>
          </a:p>
        </p:txBody>
      </p:sp>
      <p:sp>
        <p:nvSpPr>
          <p:cNvPr id="6147" name="Rectangle 3"/>
          <p:cNvSpPr>
            <a:spLocks noGrp="1" noChangeArrowheads="1"/>
          </p:cNvSpPr>
          <p:nvPr>
            <p:ph type="body" idx="1"/>
          </p:nvPr>
        </p:nvSpPr>
        <p:spPr>
          <a:xfrm>
            <a:off x="304800" y="3048000"/>
            <a:ext cx="8382000" cy="3078163"/>
          </a:xfrm>
        </p:spPr>
        <p:txBody>
          <a:bodyPr>
            <a:normAutofit/>
          </a:bodyPr>
          <a:lstStyle/>
          <a:p>
            <a:pPr marL="609600" indent="-609600" eaLnBrk="1" hangingPunct="1">
              <a:buFontTx/>
              <a:buAutoNum type="alphaUcPeriod"/>
            </a:pPr>
            <a:r>
              <a:rPr lang="en-US" sz="2800" dirty="0" smtClean="0">
                <a:solidFill>
                  <a:srgbClr val="FF0000"/>
                </a:solidFill>
              </a:rPr>
              <a:t>Downwards</a:t>
            </a:r>
          </a:p>
          <a:p>
            <a:pPr marL="609600" indent="-609600" eaLnBrk="1" hangingPunct="1">
              <a:buFontTx/>
              <a:buAutoNum type="alphaUcPeriod"/>
            </a:pPr>
            <a:r>
              <a:rPr lang="en-US" sz="2800" dirty="0" smtClean="0">
                <a:solidFill>
                  <a:srgbClr val="FF0000"/>
                </a:solidFill>
              </a:rPr>
              <a:t>Upwards</a:t>
            </a:r>
          </a:p>
          <a:p>
            <a:pPr marL="609600" indent="-609600" eaLnBrk="1" hangingPunct="1">
              <a:buFontTx/>
              <a:buAutoNum type="alphaUcPeriod"/>
            </a:pPr>
            <a:r>
              <a:rPr lang="en-US" sz="2800" dirty="0" smtClean="0">
                <a:solidFill>
                  <a:srgbClr val="FF0000"/>
                </a:solidFill>
              </a:rPr>
              <a:t>Along the path</a:t>
            </a:r>
          </a:p>
          <a:p>
            <a:pPr marL="609600" indent="-609600" eaLnBrk="1" hangingPunct="1">
              <a:buFontTx/>
              <a:buAutoNum type="alphaUcPeriod"/>
            </a:pPr>
            <a:r>
              <a:rPr lang="en-US" sz="2800" dirty="0" smtClean="0">
                <a:solidFill>
                  <a:srgbClr val="FF0000"/>
                </a:solidFill>
              </a:rPr>
              <a:t>At some angle to the path, pointing above the path.</a:t>
            </a:r>
          </a:p>
          <a:p>
            <a:pPr marL="609600" indent="-609600" eaLnBrk="1" hangingPunct="1">
              <a:buFontTx/>
              <a:buAutoNum type="alphaUcPeriod"/>
            </a:pPr>
            <a:r>
              <a:rPr lang="en-US" sz="2800" dirty="0" smtClean="0">
                <a:solidFill>
                  <a:srgbClr val="FF0000"/>
                </a:solidFill>
              </a:rPr>
              <a:t>At some angle to the path, pointing below the path.</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Nonuniform</a:t>
            </a:r>
            <a:r>
              <a:rPr lang="en-US" dirty="0" smtClean="0">
                <a:solidFill>
                  <a:srgbClr val="FFFF00"/>
                </a:solidFill>
              </a:rPr>
              <a:t> Circular Motion</a:t>
            </a:r>
            <a:endParaRPr lang="en-US" dirty="0">
              <a:solidFill>
                <a:srgbClr val="FFFF00"/>
              </a:solidFill>
            </a:endParaRPr>
          </a:p>
        </p:txBody>
      </p:sp>
      <p:sp>
        <p:nvSpPr>
          <p:cNvPr id="3" name="Content Placeholder 2"/>
          <p:cNvSpPr>
            <a:spLocks noGrp="1"/>
          </p:cNvSpPr>
          <p:nvPr>
            <p:ph idx="1"/>
          </p:nvPr>
        </p:nvSpPr>
        <p:spPr>
          <a:xfrm>
            <a:off x="228600" y="1600200"/>
            <a:ext cx="8458200" cy="5029200"/>
          </a:xfrm>
        </p:spPr>
        <p:txBody>
          <a:bodyPr>
            <a:normAutofit lnSpcReduction="10000"/>
          </a:bodyPr>
          <a:lstStyle/>
          <a:p>
            <a:r>
              <a:rPr lang="en-US" dirty="0" smtClean="0"/>
              <a:t>The swinging pendulum is an example of </a:t>
            </a:r>
            <a:r>
              <a:rPr lang="en-US" dirty="0" err="1" smtClean="0">
                <a:solidFill>
                  <a:srgbClr val="FFFF00"/>
                </a:solidFill>
              </a:rPr>
              <a:t>nonuniform</a:t>
            </a:r>
            <a:r>
              <a:rPr lang="en-US" dirty="0" smtClean="0"/>
              <a:t> circular motion, as is a car picking up speed on a curve.</a:t>
            </a:r>
          </a:p>
          <a:p>
            <a:r>
              <a:rPr lang="en-US" dirty="0" smtClean="0"/>
              <a:t>Remember </a:t>
            </a:r>
            <a:r>
              <a:rPr lang="en-US" dirty="0" smtClean="0">
                <a:solidFill>
                  <a:srgbClr val="FFFF00"/>
                </a:solidFill>
              </a:rPr>
              <a:t>acceleration is a vector</a:t>
            </a:r>
            <a:r>
              <a:rPr lang="en-US" dirty="0" smtClean="0"/>
              <a:t>: it has a component in the direction of motion (called the </a:t>
            </a:r>
            <a:r>
              <a:rPr lang="en-US" dirty="0" smtClean="0">
                <a:solidFill>
                  <a:srgbClr val="FFFF00"/>
                </a:solidFill>
              </a:rPr>
              <a:t>tangential</a:t>
            </a:r>
            <a:r>
              <a:rPr lang="en-US" dirty="0" smtClean="0"/>
              <a:t> </a:t>
            </a:r>
            <a:r>
              <a:rPr lang="en-US" dirty="0" smtClean="0">
                <a:solidFill>
                  <a:srgbClr val="FFFF00"/>
                </a:solidFill>
              </a:rPr>
              <a:t>component</a:t>
            </a:r>
            <a:r>
              <a:rPr lang="en-US" dirty="0" smtClean="0"/>
              <a:t>) equal to the rate of change of velocity in that direction—the car’s acceleration along the road,  </a:t>
            </a:r>
            <a:r>
              <a:rPr lang="en-US" i="1" dirty="0" err="1" smtClean="0"/>
              <a:t>dv</a:t>
            </a:r>
            <a:r>
              <a:rPr lang="en-US" dirty="0" smtClean="0"/>
              <a:t>/</a:t>
            </a:r>
            <a:r>
              <a:rPr lang="en-US" i="1" dirty="0" err="1" smtClean="0"/>
              <a:t>dt</a:t>
            </a:r>
            <a:r>
              <a:rPr lang="en-US" dirty="0" smtClean="0"/>
              <a:t>.</a:t>
            </a:r>
          </a:p>
          <a:p>
            <a:r>
              <a:rPr lang="en-US" dirty="0" smtClean="0"/>
              <a:t>It also has the usual </a:t>
            </a:r>
            <a:r>
              <a:rPr lang="en-US" i="1" dirty="0" smtClean="0"/>
              <a:t>v</a:t>
            </a:r>
            <a:r>
              <a:rPr lang="en-US" baseline="30000" dirty="0" smtClean="0"/>
              <a:t>2</a:t>
            </a:r>
            <a:r>
              <a:rPr lang="en-US" i="1" dirty="0" smtClean="0"/>
              <a:t>/r</a:t>
            </a:r>
            <a:r>
              <a:rPr lang="en-US" dirty="0" smtClean="0"/>
              <a:t> </a:t>
            </a:r>
            <a:r>
              <a:rPr lang="en-US" dirty="0" smtClean="0">
                <a:solidFill>
                  <a:srgbClr val="FFFF00"/>
                </a:solidFill>
              </a:rPr>
              <a:t>centripetal component </a:t>
            </a:r>
            <a:r>
              <a:rPr lang="en-US" dirty="0" smtClean="0"/>
              <a:t>towards the center of the curve. </a:t>
            </a:r>
          </a:p>
          <a:p>
            <a:pPr>
              <a:buNone/>
            </a:pPr>
            <a:endParaRPr lang="en-US" dirty="0" smtClean="0"/>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Drag Forces</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There are two kinds of drag forces:</a:t>
            </a:r>
          </a:p>
          <a:p>
            <a:r>
              <a:rPr lang="en-US" dirty="0" smtClean="0">
                <a:solidFill>
                  <a:srgbClr val="FFFF00"/>
                </a:solidFill>
              </a:rPr>
              <a:t>Viscous drag</a:t>
            </a:r>
            <a:r>
              <a:rPr lang="en-US" dirty="0" smtClean="0"/>
              <a:t>, as in pushing something through molasses. This drag force is </a:t>
            </a:r>
            <a:r>
              <a:rPr lang="en-US" dirty="0" smtClean="0">
                <a:solidFill>
                  <a:srgbClr val="FFFF00"/>
                </a:solidFill>
              </a:rPr>
              <a:t>linear in </a:t>
            </a:r>
            <a:r>
              <a:rPr lang="en-US" i="1" dirty="0" smtClean="0">
                <a:solidFill>
                  <a:srgbClr val="FFFF00"/>
                </a:solidFill>
              </a:rPr>
              <a:t>v</a:t>
            </a:r>
            <a:r>
              <a:rPr lang="en-US" dirty="0" smtClean="0"/>
              <a:t>. It’s relevant for tiny particles in air and water, and small bubbles in molasses, etc.</a:t>
            </a:r>
          </a:p>
          <a:p>
            <a:r>
              <a:rPr lang="en-US" dirty="0" smtClean="0">
                <a:solidFill>
                  <a:srgbClr val="FFFF00"/>
                </a:solidFill>
              </a:rPr>
              <a:t>Inertial drag</a:t>
            </a:r>
            <a:r>
              <a:rPr lang="en-US" dirty="0" smtClean="0"/>
              <a:t>:  the effort involved in shoving air or water out of the way as you move through it. This is </a:t>
            </a:r>
            <a:r>
              <a:rPr lang="en-US" dirty="0" smtClean="0">
                <a:solidFill>
                  <a:srgbClr val="FFFF00"/>
                </a:solidFill>
              </a:rPr>
              <a:t>proportional to </a:t>
            </a:r>
            <a:r>
              <a:rPr lang="en-US" i="1" dirty="0" smtClean="0">
                <a:solidFill>
                  <a:srgbClr val="FFFF00"/>
                </a:solidFill>
              </a:rPr>
              <a:t>v</a:t>
            </a:r>
            <a:r>
              <a:rPr lang="en-US" baseline="30000" dirty="0" smtClean="0">
                <a:solidFill>
                  <a:srgbClr val="FFFF00"/>
                </a:solidFill>
              </a:rPr>
              <a:t>2</a:t>
            </a:r>
            <a:r>
              <a:rPr lang="en-US" dirty="0" smtClean="0"/>
              <a:t>, and this is the usual drag for cars, boats, etc.</a:t>
            </a:r>
          </a:p>
          <a:p>
            <a:r>
              <a:rPr lang="en-US" dirty="0" smtClean="0">
                <a:solidFill>
                  <a:srgbClr val="FFFF00"/>
                </a:solidFill>
              </a:rPr>
              <a:t>Terminal velocity</a:t>
            </a:r>
            <a:r>
              <a:rPr lang="en-US" dirty="0" smtClean="0"/>
              <a:t>:  for a falling object, the speed at which the drag force equals </a:t>
            </a:r>
            <a:r>
              <a:rPr lang="en-US" i="1" dirty="0" smtClean="0"/>
              <a:t>mg</a:t>
            </a:r>
            <a:r>
              <a:rPr lang="en-US" dirty="0" smtClean="0"/>
              <a:t>, so no </a:t>
            </a:r>
            <a:r>
              <a:rPr lang="en-US" i="1" dirty="0" smtClean="0"/>
              <a:t>net</a:t>
            </a:r>
            <a:r>
              <a:rPr lang="en-US" dirty="0" smtClean="0"/>
              <a:t> force acts, the object falls at constant speed. </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Gravitation</a:t>
            </a:r>
            <a:endParaRPr lang="en-US" dirty="0"/>
          </a:p>
        </p:txBody>
      </p:sp>
      <p:sp>
        <p:nvSpPr>
          <p:cNvPr id="3" name="Subtitle 2"/>
          <p:cNvSpPr>
            <a:spLocks noGrp="1"/>
          </p:cNvSpPr>
          <p:nvPr>
            <p:ph type="subTitle" idx="1"/>
          </p:nvPr>
        </p:nvSpPr>
        <p:spPr/>
        <p:txBody>
          <a:bodyPr/>
          <a:lstStyle/>
          <a:p>
            <a:r>
              <a:rPr lang="en-US" dirty="0" smtClean="0"/>
              <a:t>Physics 1425 Lecture 11</a:t>
            </a:r>
            <a:endParaRPr lang="en-US" dirty="0"/>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Inverse Square Law</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Newton’s idea</a:t>
            </a:r>
            <a:r>
              <a:rPr lang="en-US" dirty="0" smtClean="0"/>
              <a:t>: the centripetal force keeping the Moon circling the Earth is the </a:t>
            </a:r>
            <a:r>
              <a:rPr lang="en-US" i="1" dirty="0" smtClean="0"/>
              <a:t>same</a:t>
            </a:r>
            <a:r>
              <a:rPr lang="en-US" dirty="0" smtClean="0"/>
              <a:t> gravitational force that pulls us to the ground.</a:t>
            </a:r>
          </a:p>
          <a:p>
            <a:r>
              <a:rPr lang="en-US" dirty="0" smtClean="0">
                <a:solidFill>
                  <a:srgbClr val="FFFF00"/>
                </a:solidFill>
              </a:rPr>
              <a:t>BUT</a:t>
            </a:r>
            <a:r>
              <a:rPr lang="en-US" dirty="0" smtClean="0"/>
              <a:t>:  the Moon’s centripetal acceleration is only </a:t>
            </a:r>
            <a:r>
              <a:rPr lang="en-US" dirty="0" smtClean="0">
                <a:solidFill>
                  <a:srgbClr val="FFFF00"/>
                </a:solidFill>
              </a:rPr>
              <a:t>1/3600 of </a:t>
            </a:r>
            <a:r>
              <a:rPr lang="en-US" i="1" dirty="0" smtClean="0">
                <a:solidFill>
                  <a:srgbClr val="FFFF00"/>
                </a:solidFill>
              </a:rPr>
              <a:t>g</a:t>
            </a:r>
            <a:r>
              <a:rPr lang="en-US" dirty="0" smtClean="0"/>
              <a:t>!</a:t>
            </a:r>
          </a:p>
          <a:p>
            <a:r>
              <a:rPr lang="en-US" dirty="0" smtClean="0"/>
              <a:t>The Moon is </a:t>
            </a:r>
            <a:r>
              <a:rPr lang="en-US" dirty="0" smtClean="0">
                <a:solidFill>
                  <a:srgbClr val="FFFF00"/>
                </a:solidFill>
              </a:rPr>
              <a:t>60 times</a:t>
            </a:r>
            <a:r>
              <a:rPr lang="en-US" dirty="0" smtClean="0"/>
              <a:t> further from the Earth’s center than we are.</a:t>
            </a:r>
          </a:p>
          <a:p>
            <a:r>
              <a:rPr lang="en-US" dirty="0" smtClean="0">
                <a:solidFill>
                  <a:srgbClr val="FFFF00"/>
                </a:solidFill>
              </a:rPr>
              <a:t>SO:</a:t>
            </a:r>
            <a:r>
              <a:rPr lang="en-US" dirty="0" smtClean="0"/>
              <a:t> this suggests </a:t>
            </a:r>
            <a:r>
              <a:rPr lang="en-US" dirty="0" smtClean="0">
                <a:solidFill>
                  <a:srgbClr val="FFFF00"/>
                </a:solidFill>
              </a:rPr>
              <a:t>the gravitational pull from the Earth decreases with distance from the Earth’s center as 1/</a:t>
            </a:r>
            <a:r>
              <a:rPr lang="en-US" i="1" dirty="0" smtClean="0">
                <a:solidFill>
                  <a:srgbClr val="FFFF00"/>
                </a:solidFill>
              </a:rPr>
              <a:t>r</a:t>
            </a:r>
            <a:r>
              <a:rPr lang="en-US" baseline="30000" dirty="0" smtClean="0">
                <a:solidFill>
                  <a:srgbClr val="FFFF00"/>
                </a:solidFill>
              </a:rPr>
              <a:t>2</a:t>
            </a:r>
            <a:r>
              <a:rPr lang="en-US" dirty="0" smtClean="0">
                <a:solidFill>
                  <a:srgbClr val="FFFF00"/>
                </a:solidFill>
              </a:rPr>
              <a:t>.</a:t>
            </a:r>
            <a:endParaRPr lang="en-US" dirty="0">
              <a:solidFill>
                <a:srgbClr val="FFFF00"/>
              </a:solidFil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rgbClr val="FFFF00"/>
                </a:solidFill>
              </a:rPr>
              <a:t>Gravitational Attraction is Proportional to Mass</a:t>
            </a:r>
            <a:endParaRPr lang="en-US" sz="3600" dirty="0">
              <a:solidFill>
                <a:srgbClr val="FFFF00"/>
              </a:solidFill>
            </a:endParaRPr>
          </a:p>
        </p:txBody>
      </p:sp>
      <p:sp>
        <p:nvSpPr>
          <p:cNvPr id="3" name="Content Placeholder 2"/>
          <p:cNvSpPr>
            <a:spLocks noGrp="1"/>
          </p:cNvSpPr>
          <p:nvPr>
            <p:ph idx="1"/>
          </p:nvPr>
        </p:nvSpPr>
        <p:spPr/>
        <p:txBody>
          <a:bodyPr/>
          <a:lstStyle/>
          <a:p>
            <a:r>
              <a:rPr lang="en-US" dirty="0" smtClean="0"/>
              <a:t>The gravitational force causes </a:t>
            </a:r>
            <a:r>
              <a:rPr lang="en-US" dirty="0" smtClean="0">
                <a:solidFill>
                  <a:srgbClr val="FFFF00"/>
                </a:solidFill>
              </a:rPr>
              <a:t>everything</a:t>
            </a:r>
            <a:r>
              <a:rPr lang="en-US" dirty="0" smtClean="0"/>
              <a:t> to fall with the </a:t>
            </a:r>
            <a:r>
              <a:rPr lang="en-US" dirty="0" smtClean="0">
                <a:solidFill>
                  <a:srgbClr val="FFFF00"/>
                </a:solidFill>
              </a:rPr>
              <a:t>same acceleration</a:t>
            </a:r>
            <a:r>
              <a:rPr lang="en-US" dirty="0" smtClean="0"/>
              <a:t>:</a:t>
            </a:r>
          </a:p>
          <a:p>
            <a:r>
              <a:rPr lang="en-US" dirty="0" smtClean="0"/>
              <a:t>For downward motion </a:t>
            </a:r>
            <a:r>
              <a:rPr lang="en-US" i="1" dirty="0" err="1" smtClean="0">
                <a:solidFill>
                  <a:srgbClr val="FF0000"/>
                </a:solidFill>
              </a:rPr>
              <a:t>F</a:t>
            </a:r>
            <a:r>
              <a:rPr lang="en-US" baseline="-25000" dirty="0" err="1" smtClean="0">
                <a:solidFill>
                  <a:srgbClr val="FF0000"/>
                </a:solidFill>
              </a:rPr>
              <a:t>grav</a:t>
            </a:r>
            <a:r>
              <a:rPr lang="en-US" dirty="0" smtClean="0">
                <a:solidFill>
                  <a:srgbClr val="FF0000"/>
                </a:solidFill>
              </a:rPr>
              <a:t> = </a:t>
            </a:r>
            <a:r>
              <a:rPr lang="en-US" i="1" dirty="0" smtClean="0">
                <a:solidFill>
                  <a:srgbClr val="FF0000"/>
                </a:solidFill>
              </a:rPr>
              <a:t>ma</a:t>
            </a:r>
            <a:r>
              <a:rPr lang="en-US" dirty="0" smtClean="0">
                <a:solidFill>
                  <a:srgbClr val="FF0000"/>
                </a:solidFill>
              </a:rPr>
              <a:t> = </a:t>
            </a:r>
            <a:r>
              <a:rPr lang="en-US" i="1" dirty="0" smtClean="0">
                <a:solidFill>
                  <a:srgbClr val="FF0000"/>
                </a:solidFill>
              </a:rPr>
              <a:t>mg</a:t>
            </a:r>
          </a:p>
          <a:p>
            <a:r>
              <a:rPr lang="en-US" dirty="0" smtClean="0"/>
              <a:t>That is,  </a:t>
            </a:r>
            <a:r>
              <a:rPr lang="en-US" i="1" dirty="0" err="1" smtClean="0">
                <a:solidFill>
                  <a:srgbClr val="FFFF00"/>
                </a:solidFill>
              </a:rPr>
              <a:t>F</a:t>
            </a:r>
            <a:r>
              <a:rPr lang="en-US" baseline="-25000" dirty="0" err="1" smtClean="0">
                <a:solidFill>
                  <a:srgbClr val="FFFF00"/>
                </a:solidFill>
              </a:rPr>
              <a:t>grav</a:t>
            </a:r>
            <a:r>
              <a:rPr lang="en-US" dirty="0" smtClean="0">
                <a:solidFill>
                  <a:srgbClr val="FFFF00"/>
                </a:solidFill>
              </a:rPr>
              <a:t>/</a:t>
            </a:r>
            <a:r>
              <a:rPr lang="en-US" i="1" dirty="0" smtClean="0">
                <a:solidFill>
                  <a:srgbClr val="FFFF00"/>
                </a:solidFill>
              </a:rPr>
              <a:t>m</a:t>
            </a:r>
            <a:r>
              <a:rPr lang="en-US" dirty="0" smtClean="0"/>
              <a:t>  has the </a:t>
            </a:r>
            <a:r>
              <a:rPr lang="en-US" dirty="0" smtClean="0">
                <a:solidFill>
                  <a:srgbClr val="FFFF00"/>
                </a:solidFill>
              </a:rPr>
              <a:t>same value for all masses.</a:t>
            </a:r>
          </a:p>
          <a:p>
            <a:r>
              <a:rPr lang="en-US" dirty="0" smtClean="0">
                <a:solidFill>
                  <a:srgbClr val="FFFF00"/>
                </a:solidFill>
              </a:rPr>
              <a:t>Conclusion:  </a:t>
            </a:r>
            <a:r>
              <a:rPr lang="en-US" i="1" dirty="0" smtClean="0">
                <a:solidFill>
                  <a:srgbClr val="FFFF00"/>
                </a:solidFill>
              </a:rPr>
              <a:t>F</a:t>
            </a:r>
            <a:r>
              <a:rPr lang="en-US" dirty="0" smtClean="0">
                <a:solidFill>
                  <a:srgbClr val="FFFF00"/>
                </a:solidFill>
              </a:rPr>
              <a:t> </a:t>
            </a:r>
            <a:r>
              <a:rPr lang="en-US" dirty="0" smtClean="0">
                <a:solidFill>
                  <a:srgbClr val="FFFF00"/>
                </a:solidFill>
                <a:sym typeface="Symbol"/>
              </a:rPr>
              <a:t> </a:t>
            </a:r>
            <a:r>
              <a:rPr lang="en-US" i="1" dirty="0" smtClean="0">
                <a:solidFill>
                  <a:srgbClr val="FFFF00"/>
                </a:solidFill>
                <a:sym typeface="Symbol"/>
              </a:rPr>
              <a:t>m</a:t>
            </a:r>
            <a:r>
              <a:rPr lang="en-US" dirty="0" smtClean="0">
                <a:sym typeface="Symbol"/>
              </a:rPr>
              <a:t>: the gravitational force on a mass is proportional to the mass.</a:t>
            </a:r>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normAutofit fontScale="90000"/>
          </a:bodyPr>
          <a:lstStyle/>
          <a:p>
            <a:pPr algn="l"/>
            <a:r>
              <a:rPr lang="en-US" dirty="0" smtClean="0"/>
              <a:t>		        </a:t>
            </a:r>
            <a:r>
              <a:rPr lang="en-US" dirty="0" smtClean="0">
                <a:solidFill>
                  <a:srgbClr val="FFFF00"/>
                </a:solidFill>
              </a:rPr>
              <a:t>Clicker Question</a:t>
            </a:r>
            <a:br>
              <a:rPr lang="en-US" dirty="0" smtClean="0">
                <a:solidFill>
                  <a:srgbClr val="FFFF00"/>
                </a:solidFill>
              </a:rPr>
            </a:br>
            <a:r>
              <a:rPr lang="en-US" dirty="0" smtClean="0">
                <a:solidFill>
                  <a:srgbClr val="FFFF00"/>
                </a:solidFill>
              </a:rPr>
              <a:t/>
            </a:r>
            <a:br>
              <a:rPr lang="en-US" dirty="0" smtClean="0">
                <a:solidFill>
                  <a:srgbClr val="FFFF00"/>
                </a:solidFill>
              </a:rPr>
            </a:br>
            <a:r>
              <a:rPr lang="en-US" sz="4000" dirty="0" smtClean="0">
                <a:solidFill>
                  <a:srgbClr val="FFFF00"/>
                </a:solidFill>
              </a:rPr>
              <a:t>Does the </a:t>
            </a:r>
            <a:r>
              <a:rPr lang="en-US" sz="4000" i="1" dirty="0" smtClean="0">
                <a:solidFill>
                  <a:srgbClr val="FFFF00"/>
                </a:solidFill>
              </a:rPr>
              <a:t>Moon</a:t>
            </a:r>
            <a:r>
              <a:rPr lang="en-US" sz="4000" dirty="0" smtClean="0">
                <a:solidFill>
                  <a:srgbClr val="FFFF00"/>
                </a:solidFill>
              </a:rPr>
              <a:t> attract the </a:t>
            </a:r>
            <a:r>
              <a:rPr lang="en-US" sz="4000" i="1" dirty="0" smtClean="0">
                <a:solidFill>
                  <a:srgbClr val="FFFF00"/>
                </a:solidFill>
              </a:rPr>
              <a:t>Earth</a:t>
            </a:r>
            <a:r>
              <a:rPr lang="en-US" sz="4000" dirty="0" smtClean="0">
                <a:solidFill>
                  <a:srgbClr val="FFFF00"/>
                </a:solidFill>
              </a:rPr>
              <a:t> gravitationally?</a:t>
            </a:r>
            <a:br>
              <a:rPr lang="en-US" sz="4000" dirty="0" smtClean="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457200" y="2971800"/>
            <a:ext cx="8229600" cy="3154363"/>
          </a:xfrm>
        </p:spPr>
        <p:txBody>
          <a:bodyPr/>
          <a:lstStyle/>
          <a:p>
            <a:pPr marL="514350" indent="-514350">
              <a:buAutoNum type="alphaUcPeriod"/>
            </a:pPr>
            <a:r>
              <a:rPr lang="en-US" dirty="0" smtClean="0"/>
              <a:t>No</a:t>
            </a:r>
          </a:p>
          <a:p>
            <a:pPr marL="514350" indent="-514350">
              <a:buAutoNum type="alphaUcPeriod"/>
            </a:pPr>
            <a:r>
              <a:rPr lang="en-US" dirty="0" smtClean="0"/>
              <a:t>Yes, but with a much weaker force than the Earth attracts the Moon.</a:t>
            </a:r>
          </a:p>
          <a:p>
            <a:pPr marL="514350" indent="-514350">
              <a:buAutoNum type="alphaUcPeriod"/>
            </a:pPr>
            <a:r>
              <a:rPr lang="en-US" dirty="0" smtClean="0"/>
              <a:t>Yes, with the same force the Earth attracts the Moon.</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normAutofit fontScale="90000"/>
          </a:bodyPr>
          <a:lstStyle/>
          <a:p>
            <a:pPr algn="l"/>
            <a:r>
              <a:rPr lang="en-US" dirty="0" smtClean="0"/>
              <a:t>		        </a:t>
            </a:r>
            <a:r>
              <a:rPr lang="en-US" dirty="0" smtClean="0">
                <a:solidFill>
                  <a:srgbClr val="FFFF00"/>
                </a:solidFill>
              </a:rPr>
              <a:t>Clicker Answer</a:t>
            </a:r>
            <a:br>
              <a:rPr lang="en-US" dirty="0" smtClean="0">
                <a:solidFill>
                  <a:srgbClr val="FFFF00"/>
                </a:solidFill>
              </a:rPr>
            </a:br>
            <a:r>
              <a:rPr lang="en-US" dirty="0" smtClean="0">
                <a:solidFill>
                  <a:srgbClr val="FFFF00"/>
                </a:solidFill>
              </a:rPr>
              <a:t/>
            </a:r>
            <a:br>
              <a:rPr lang="en-US" dirty="0" smtClean="0">
                <a:solidFill>
                  <a:srgbClr val="FFFF00"/>
                </a:solidFill>
              </a:rPr>
            </a:br>
            <a:r>
              <a:rPr lang="en-US" sz="4000" dirty="0" smtClean="0">
                <a:solidFill>
                  <a:srgbClr val="FFFF00"/>
                </a:solidFill>
              </a:rPr>
              <a:t>Does the </a:t>
            </a:r>
            <a:r>
              <a:rPr lang="en-US" sz="4000" i="1" dirty="0" smtClean="0">
                <a:solidFill>
                  <a:srgbClr val="FFFF00"/>
                </a:solidFill>
              </a:rPr>
              <a:t>Moon</a:t>
            </a:r>
            <a:r>
              <a:rPr lang="en-US" sz="4000" dirty="0" smtClean="0">
                <a:solidFill>
                  <a:srgbClr val="FFFF00"/>
                </a:solidFill>
              </a:rPr>
              <a:t> attract the </a:t>
            </a:r>
            <a:r>
              <a:rPr lang="en-US" sz="4000" i="1" dirty="0" smtClean="0">
                <a:solidFill>
                  <a:srgbClr val="FFFF00"/>
                </a:solidFill>
              </a:rPr>
              <a:t>Earth</a:t>
            </a:r>
            <a:r>
              <a:rPr lang="en-US" sz="4000" dirty="0" smtClean="0">
                <a:solidFill>
                  <a:srgbClr val="FFFF00"/>
                </a:solidFill>
              </a:rPr>
              <a:t> gravitationally?</a:t>
            </a:r>
            <a:br>
              <a:rPr lang="en-US" sz="4000" dirty="0" smtClean="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457200" y="2971800"/>
            <a:ext cx="8229600" cy="3154363"/>
          </a:xfrm>
        </p:spPr>
        <p:txBody>
          <a:bodyPr>
            <a:normAutofit lnSpcReduction="10000"/>
          </a:bodyPr>
          <a:lstStyle/>
          <a:p>
            <a:pPr marL="514350" indent="-514350"/>
            <a:r>
              <a:rPr lang="en-US" b="1" dirty="0" smtClean="0"/>
              <a:t>Yes</a:t>
            </a:r>
            <a:r>
              <a:rPr lang="en-US" dirty="0" smtClean="0"/>
              <a:t>, </a:t>
            </a:r>
            <a:r>
              <a:rPr lang="en-US" dirty="0" smtClean="0">
                <a:solidFill>
                  <a:srgbClr val="FFFF00"/>
                </a:solidFill>
              </a:rPr>
              <a:t>with the same force </a:t>
            </a:r>
            <a:r>
              <a:rPr lang="en-US" dirty="0" smtClean="0"/>
              <a:t>the Earth attracts the Moon.</a:t>
            </a:r>
          </a:p>
          <a:p>
            <a:pPr marL="514350" indent="-514350">
              <a:buNone/>
            </a:pPr>
            <a:endParaRPr lang="en-US" dirty="0" smtClean="0"/>
          </a:p>
          <a:p>
            <a:pPr marL="514350" indent="-514350"/>
            <a:r>
              <a:rPr lang="en-US" u="sng" dirty="0" smtClean="0"/>
              <a:t>Newton’s Third Law applies here too!</a:t>
            </a:r>
          </a:p>
          <a:p>
            <a:pPr marL="514350" indent="-514350">
              <a:buNone/>
            </a:pPr>
            <a:endParaRPr lang="en-US" u="sng" dirty="0" smtClean="0"/>
          </a:p>
          <a:p>
            <a:pPr marL="514350" indent="-514350"/>
            <a:r>
              <a:rPr lang="en-US" dirty="0" smtClean="0"/>
              <a:t>The attractions are </a:t>
            </a:r>
            <a:r>
              <a:rPr lang="en-US" dirty="0" smtClean="0">
                <a:solidFill>
                  <a:srgbClr val="FF0000"/>
                </a:solidFill>
              </a:rPr>
              <a:t>equal and opposite</a:t>
            </a:r>
            <a:r>
              <a:rPr lang="en-US" dirty="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7772400" cy="1066800"/>
          </a:xfrm>
        </p:spPr>
        <p:txBody>
          <a:bodyPr/>
          <a:lstStyle/>
          <a:p>
            <a:r>
              <a:rPr lang="en-US" dirty="0" smtClean="0"/>
              <a:t>Kinematics: Describing Motion</a:t>
            </a:r>
            <a:endParaRPr lang="en-US" dirty="0"/>
          </a:p>
        </p:txBody>
      </p:sp>
      <p:sp>
        <p:nvSpPr>
          <p:cNvPr id="3" name="Subtitle 2"/>
          <p:cNvSpPr>
            <a:spLocks noGrp="1"/>
          </p:cNvSpPr>
          <p:nvPr>
            <p:ph type="subTitle" idx="1"/>
          </p:nvPr>
        </p:nvSpPr>
        <p:spPr>
          <a:xfrm>
            <a:off x="1371600" y="1676400"/>
            <a:ext cx="6400800" cy="4724400"/>
          </a:xfrm>
        </p:spPr>
        <p:txBody>
          <a:bodyPr>
            <a:normAutofit/>
          </a:bodyPr>
          <a:lstStyle/>
          <a:p>
            <a:pPr algn="l"/>
            <a:r>
              <a:rPr lang="en-US" dirty="0" smtClean="0">
                <a:solidFill>
                  <a:srgbClr val="FFFF00"/>
                </a:solidFill>
              </a:rPr>
              <a:t>Kinematics</a:t>
            </a:r>
            <a:r>
              <a:rPr lang="en-US" dirty="0" smtClean="0"/>
              <a:t> describes </a:t>
            </a:r>
            <a:r>
              <a:rPr lang="en-US" i="1" dirty="0" smtClean="0">
                <a:solidFill>
                  <a:srgbClr val="FFFF00"/>
                </a:solidFill>
              </a:rPr>
              <a:t>quantitatively</a:t>
            </a:r>
            <a:r>
              <a:rPr lang="en-US" dirty="0" smtClean="0"/>
              <a:t> how a body moves through space.  </a:t>
            </a:r>
          </a:p>
          <a:p>
            <a:pPr algn="l"/>
            <a:r>
              <a:rPr lang="en-US" dirty="0" smtClean="0"/>
              <a:t>We’ll begin by treating the body as rigid and non-rotating, so we can fully describe the motion by following its center.</a:t>
            </a:r>
          </a:p>
          <a:p>
            <a:pPr algn="l"/>
            <a:r>
              <a:rPr lang="en-US" sz="2800" dirty="0" smtClean="0">
                <a:solidFill>
                  <a:srgbClr val="FFFF00"/>
                </a:solidFill>
              </a:rPr>
              <a:t>Dynamics</a:t>
            </a:r>
            <a:r>
              <a:rPr lang="en-US" sz="2800" dirty="0" smtClean="0"/>
              <a:t> accounts for the observed motion in terms of forces, etc.  We’ll get to that later.</a:t>
            </a:r>
            <a:endParaRPr lang="en-US" sz="2800"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normAutofit/>
          </a:bodyPr>
          <a:lstStyle/>
          <a:p>
            <a:r>
              <a:rPr lang="en-US" dirty="0" smtClean="0">
                <a:solidFill>
                  <a:srgbClr val="FFFF00"/>
                </a:solidFill>
              </a:rPr>
              <a:t>So why doesn’t the </a:t>
            </a:r>
            <a:r>
              <a:rPr lang="en-US" i="1" dirty="0" smtClean="0">
                <a:solidFill>
                  <a:srgbClr val="FFFF00"/>
                </a:solidFill>
              </a:rPr>
              <a:t>Earth</a:t>
            </a:r>
            <a:r>
              <a:rPr lang="en-US" dirty="0" smtClean="0">
                <a:solidFill>
                  <a:srgbClr val="FFFF00"/>
                </a:solidFill>
              </a:rPr>
              <a:t> go round the </a:t>
            </a:r>
            <a:r>
              <a:rPr lang="en-US" i="1" dirty="0" smtClean="0">
                <a:solidFill>
                  <a:srgbClr val="FFFF00"/>
                </a:solidFill>
              </a:rPr>
              <a:t>Moon</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457200" y="2514600"/>
            <a:ext cx="8229600" cy="3611563"/>
          </a:xfrm>
        </p:spPr>
        <p:txBody>
          <a:bodyPr/>
          <a:lstStyle/>
          <a:p>
            <a:r>
              <a:rPr lang="en-US" dirty="0" smtClean="0"/>
              <a:t>The moon’s mass is about 1% of the Earth’s mass. </a:t>
            </a:r>
          </a:p>
          <a:p>
            <a:r>
              <a:rPr lang="en-US" dirty="0" smtClean="0"/>
              <a:t>In fact, the Moon’s attraction </a:t>
            </a:r>
            <a:r>
              <a:rPr lang="en-US" i="1" dirty="0" smtClean="0"/>
              <a:t>does</a:t>
            </a:r>
            <a:r>
              <a:rPr lang="en-US" dirty="0" smtClean="0"/>
              <a:t> cause the Earth to go in a circle—both Earth and Moon circle their common center of mass (which is inside the Earth!)  We’ll discuss this more later. </a:t>
            </a: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Gravitational Attraction is Proportional to </a:t>
            </a:r>
            <a:r>
              <a:rPr lang="en-US" i="1" dirty="0" smtClean="0">
                <a:solidFill>
                  <a:srgbClr val="FFFF00"/>
                </a:solidFill>
              </a:rPr>
              <a:t>Both</a:t>
            </a:r>
            <a:r>
              <a:rPr lang="en-US" dirty="0" smtClean="0">
                <a:solidFill>
                  <a:srgbClr val="FFFF00"/>
                </a:solidFill>
              </a:rPr>
              <a:t> Masses</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We’ve already seen, from Galileo’s observation of equal downward acceleration and Newton’s Second Law, that </a:t>
            </a:r>
            <a:r>
              <a:rPr lang="en-US" dirty="0" smtClean="0">
                <a:solidFill>
                  <a:srgbClr val="FFFF00"/>
                </a:solidFill>
              </a:rPr>
              <a:t>the Earth attracts an object with a force proportional to the object’s mass</a:t>
            </a:r>
            <a:r>
              <a:rPr lang="en-US" dirty="0" smtClean="0"/>
              <a:t>.</a:t>
            </a:r>
          </a:p>
          <a:p>
            <a:r>
              <a:rPr lang="en-US" dirty="0" smtClean="0"/>
              <a:t>But from </a:t>
            </a:r>
            <a:r>
              <a:rPr lang="en-US" dirty="0" smtClean="0">
                <a:solidFill>
                  <a:srgbClr val="FFFF00"/>
                </a:solidFill>
              </a:rPr>
              <a:t>Newton’s Third Law</a:t>
            </a:r>
            <a:r>
              <a:rPr lang="en-US" dirty="0" smtClean="0"/>
              <a:t>, the attractions are </a:t>
            </a:r>
            <a:r>
              <a:rPr lang="en-US" dirty="0" smtClean="0">
                <a:solidFill>
                  <a:srgbClr val="FFFF00"/>
                </a:solidFill>
              </a:rPr>
              <a:t>equal and opposite</a:t>
            </a:r>
            <a:r>
              <a:rPr lang="en-US" dirty="0" smtClean="0"/>
              <a:t>—symmetric.</a:t>
            </a:r>
          </a:p>
          <a:p>
            <a:r>
              <a:rPr lang="en-US" dirty="0" smtClean="0">
                <a:solidFill>
                  <a:srgbClr val="FF0000"/>
                </a:solidFill>
              </a:rPr>
              <a:t>Therefore, the attraction is also proportional to the </a:t>
            </a:r>
            <a:r>
              <a:rPr lang="en-US" i="1" dirty="0" smtClean="0">
                <a:solidFill>
                  <a:srgbClr val="FF0000"/>
                </a:solidFill>
              </a:rPr>
              <a:t>Earth’s </a:t>
            </a:r>
            <a:r>
              <a:rPr lang="en-US" dirty="0" smtClean="0">
                <a:solidFill>
                  <a:srgbClr val="FF0000"/>
                </a:solidFill>
              </a:rPr>
              <a:t>mass.</a:t>
            </a:r>
            <a:endParaRPr lang="en-US" dirty="0">
              <a:solidFill>
                <a:srgbClr val="FF0000"/>
              </a:solidFill>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Law of Universal Gravitation</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solidFill>
                  <a:srgbClr val="FF0000"/>
                </a:solidFill>
              </a:rPr>
              <a:t>The story so far:</a:t>
            </a:r>
          </a:p>
          <a:p>
            <a:r>
              <a:rPr lang="en-US" dirty="0" smtClean="0"/>
              <a:t>For two masses </a:t>
            </a:r>
            <a:r>
              <a:rPr lang="en-US" i="1" dirty="0" smtClean="0"/>
              <a:t>m</a:t>
            </a:r>
            <a:r>
              <a:rPr lang="en-US" baseline="-25000" dirty="0" smtClean="0"/>
              <a:t>1</a:t>
            </a:r>
            <a:r>
              <a:rPr lang="en-US" dirty="0" smtClean="0"/>
              <a:t>, </a:t>
            </a:r>
            <a:r>
              <a:rPr lang="en-US" i="1" dirty="0" smtClean="0"/>
              <a:t>m</a:t>
            </a:r>
            <a:r>
              <a:rPr lang="en-US" baseline="-25000" dirty="0" smtClean="0"/>
              <a:t>2</a:t>
            </a:r>
            <a:r>
              <a:rPr lang="en-US" dirty="0" smtClean="0"/>
              <a:t> at a distance </a:t>
            </a:r>
            <a:r>
              <a:rPr lang="en-US" i="1" dirty="0" smtClean="0"/>
              <a:t>r</a:t>
            </a:r>
            <a:r>
              <a:rPr lang="en-US" dirty="0" smtClean="0"/>
              <a:t> apart, the gravitational attraction between them is </a:t>
            </a:r>
            <a:r>
              <a:rPr lang="en-US" dirty="0" smtClean="0">
                <a:solidFill>
                  <a:srgbClr val="FFFF00"/>
                </a:solidFill>
              </a:rPr>
              <a:t>proportional to 1/</a:t>
            </a:r>
            <a:r>
              <a:rPr lang="en-US" i="1" dirty="0" smtClean="0">
                <a:solidFill>
                  <a:srgbClr val="FFFF00"/>
                </a:solidFill>
              </a:rPr>
              <a:t>r</a:t>
            </a:r>
            <a:r>
              <a:rPr lang="en-US" baseline="30000" dirty="0" smtClean="0">
                <a:solidFill>
                  <a:srgbClr val="FFFF00"/>
                </a:solidFill>
              </a:rPr>
              <a:t>2</a:t>
            </a:r>
          </a:p>
          <a:p>
            <a:r>
              <a:rPr lang="en-US" dirty="0" smtClean="0"/>
              <a:t>It is also </a:t>
            </a:r>
            <a:r>
              <a:rPr lang="en-US" dirty="0" smtClean="0">
                <a:solidFill>
                  <a:srgbClr val="FFFF00"/>
                </a:solidFill>
              </a:rPr>
              <a:t>proportional to </a:t>
            </a:r>
            <a:r>
              <a:rPr lang="en-US" i="1" dirty="0" smtClean="0">
                <a:solidFill>
                  <a:srgbClr val="FFFF00"/>
                </a:solidFill>
              </a:rPr>
              <a:t>both</a:t>
            </a:r>
            <a:r>
              <a:rPr lang="en-US" dirty="0" smtClean="0">
                <a:solidFill>
                  <a:srgbClr val="FFFF00"/>
                </a:solidFill>
              </a:rPr>
              <a:t> </a:t>
            </a:r>
            <a:r>
              <a:rPr lang="en-US" i="1" dirty="0" smtClean="0">
                <a:solidFill>
                  <a:srgbClr val="FFFF00"/>
                </a:solidFill>
              </a:rPr>
              <a:t>m</a:t>
            </a:r>
            <a:r>
              <a:rPr lang="en-US" baseline="-25000" dirty="0" smtClean="0">
                <a:solidFill>
                  <a:srgbClr val="FFFF00"/>
                </a:solidFill>
              </a:rPr>
              <a:t>1</a:t>
            </a:r>
            <a:r>
              <a:rPr lang="en-US" dirty="0" smtClean="0">
                <a:solidFill>
                  <a:srgbClr val="FFFF00"/>
                </a:solidFill>
              </a:rPr>
              <a:t> and </a:t>
            </a:r>
            <a:r>
              <a:rPr lang="en-US" i="1" dirty="0" smtClean="0">
                <a:solidFill>
                  <a:srgbClr val="FFFF00"/>
                </a:solidFill>
              </a:rPr>
              <a:t>m</a:t>
            </a:r>
            <a:r>
              <a:rPr lang="en-US" baseline="-25000" dirty="0" smtClean="0">
                <a:solidFill>
                  <a:srgbClr val="FFFF00"/>
                </a:solidFill>
              </a:rPr>
              <a:t>2</a:t>
            </a:r>
            <a:r>
              <a:rPr lang="en-US" dirty="0" smtClean="0"/>
              <a:t>. </a:t>
            </a:r>
          </a:p>
          <a:p>
            <a:r>
              <a:rPr lang="en-US" dirty="0" smtClean="0"/>
              <a:t>Therefore it must have the form</a:t>
            </a:r>
          </a:p>
          <a:p>
            <a:endParaRPr lang="en-US" dirty="0" smtClean="0"/>
          </a:p>
          <a:p>
            <a:pPr>
              <a:buNone/>
            </a:pPr>
            <a:endParaRPr lang="en-US" dirty="0" smtClean="0"/>
          </a:p>
          <a:p>
            <a:pPr>
              <a:buNone/>
            </a:pPr>
            <a:endParaRPr lang="en-US" dirty="0" smtClean="0"/>
          </a:p>
          <a:p>
            <a:pPr>
              <a:buNone/>
            </a:pPr>
            <a:r>
              <a:rPr lang="en-US" dirty="0" smtClean="0"/>
              <a:t>where </a:t>
            </a:r>
            <a:r>
              <a:rPr lang="en-US" i="1" dirty="0" smtClean="0"/>
              <a:t>G</a:t>
            </a:r>
            <a:r>
              <a:rPr lang="en-US" dirty="0" smtClean="0"/>
              <a:t> is some constant.</a:t>
            </a:r>
            <a:endParaRPr lang="en-US" dirty="0"/>
          </a:p>
        </p:txBody>
      </p:sp>
      <p:graphicFrame>
        <p:nvGraphicFramePr>
          <p:cNvPr id="4" name="Object 3"/>
          <p:cNvGraphicFramePr>
            <a:graphicFrameLocks noChangeAspect="1"/>
          </p:cNvGraphicFramePr>
          <p:nvPr/>
        </p:nvGraphicFramePr>
        <p:xfrm>
          <a:off x="3206088" y="4572000"/>
          <a:ext cx="2565400" cy="1226110"/>
        </p:xfrm>
        <a:graphic>
          <a:graphicData uri="http://schemas.openxmlformats.org/presentationml/2006/ole">
            <p:oleObj spid="_x0000_s71682" name="Equation" r:id="rId4" imgW="1726920" imgH="825480" progId="Equation.DSMT4">
              <p:embed/>
            </p:oleObj>
          </a:graphicData>
        </a:graphic>
      </p:graphicFrame>
      <p:sp>
        <p:nvSpPr>
          <p:cNvPr id="5" name="Rectangle 4"/>
          <p:cNvSpPr/>
          <p:nvPr/>
        </p:nvSpPr>
        <p:spPr>
          <a:xfrm>
            <a:off x="2895600" y="4419600"/>
            <a:ext cx="3200400" cy="1524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nvGraphicFramePr>
        <p:xfrm>
          <a:off x="3200400" y="4572000"/>
          <a:ext cx="2565400" cy="1226110"/>
        </p:xfrm>
        <a:graphic>
          <a:graphicData uri="http://schemas.openxmlformats.org/presentationml/2006/ole">
            <p:oleObj spid="_x0000_s71683" name="Equation" r:id="rId5" imgW="1726920" imgH="825480" progId="Equation.DSMT4">
              <p:embed/>
            </p:oleObj>
          </a:graphicData>
        </a:graphic>
      </p:graphicFrame>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lstStyle/>
          <a:p>
            <a:r>
              <a:rPr lang="en-US" dirty="0" smtClean="0">
                <a:solidFill>
                  <a:srgbClr val="FFFF00"/>
                </a:solidFill>
              </a:rPr>
              <a:t>Clicker Question:</a:t>
            </a:r>
            <a:r>
              <a:rPr lang="en-US" dirty="0" smtClean="0"/>
              <a:t/>
            </a:r>
            <a:br>
              <a:rPr lang="en-US" dirty="0" smtClean="0"/>
            </a:br>
            <a:r>
              <a:rPr lang="en-US" dirty="0" smtClean="0">
                <a:solidFill>
                  <a:srgbClr val="FF0000"/>
                </a:solidFill>
              </a:rPr>
              <a:t>How could </a:t>
            </a:r>
            <a:r>
              <a:rPr lang="en-US" i="1" dirty="0" smtClean="0">
                <a:solidFill>
                  <a:srgbClr val="FF0000"/>
                </a:solidFill>
              </a:rPr>
              <a:t>G</a:t>
            </a:r>
            <a:r>
              <a:rPr lang="en-US" dirty="0" smtClean="0">
                <a:solidFill>
                  <a:srgbClr val="FF0000"/>
                </a:solidFill>
              </a:rPr>
              <a:t> be determined?</a:t>
            </a:r>
            <a:endParaRPr lang="en-US" dirty="0">
              <a:solidFill>
                <a:srgbClr val="FF0000"/>
              </a:solidFill>
            </a:endParaRPr>
          </a:p>
        </p:txBody>
      </p:sp>
      <p:sp>
        <p:nvSpPr>
          <p:cNvPr id="3" name="Content Placeholder 2"/>
          <p:cNvSpPr>
            <a:spLocks noGrp="1"/>
          </p:cNvSpPr>
          <p:nvPr>
            <p:ph idx="1"/>
          </p:nvPr>
        </p:nvSpPr>
        <p:spPr>
          <a:xfrm>
            <a:off x="457200" y="2667000"/>
            <a:ext cx="8229600" cy="3459163"/>
          </a:xfrm>
        </p:spPr>
        <p:txBody>
          <a:bodyPr>
            <a:normAutofit fontScale="92500" lnSpcReduction="10000"/>
          </a:bodyPr>
          <a:lstStyle/>
          <a:p>
            <a:pPr marL="514350" indent="-514350">
              <a:buAutoNum type="alphaUcPeriod"/>
            </a:pPr>
            <a:r>
              <a:rPr lang="en-US" dirty="0" smtClean="0"/>
              <a:t>By accurately measuring the fall of a carefully weighed object</a:t>
            </a:r>
          </a:p>
          <a:p>
            <a:pPr marL="514350" indent="-514350">
              <a:buAutoNum type="alphaUcPeriod"/>
            </a:pPr>
            <a:r>
              <a:rPr lang="en-US" dirty="0" smtClean="0"/>
              <a:t>By observing the satellites of Jupiter</a:t>
            </a:r>
          </a:p>
          <a:p>
            <a:pPr marL="514350" indent="-514350">
              <a:buAutoNum type="alphaUcPeriod"/>
            </a:pPr>
            <a:r>
              <a:rPr lang="en-US" dirty="0" smtClean="0"/>
              <a:t>From calculations based on measuring relative planetary motions in the Solar System</a:t>
            </a:r>
          </a:p>
          <a:p>
            <a:pPr marL="514350" indent="-514350">
              <a:buAutoNum type="alphaUcPeriod"/>
            </a:pPr>
            <a:r>
              <a:rPr lang="en-US" dirty="0" smtClean="0"/>
              <a:t>It can’t be determined in any of these ways without some further information</a:t>
            </a:r>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Clicker Answer</a:t>
            </a:r>
            <a:endParaRPr lang="en-US" dirty="0">
              <a:solidFill>
                <a:srgbClr val="FFFF0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t>You </a:t>
            </a:r>
            <a:r>
              <a:rPr lang="en-US" i="1" dirty="0" smtClean="0"/>
              <a:t>do</a:t>
            </a:r>
            <a:r>
              <a:rPr lang="en-US" dirty="0" smtClean="0"/>
              <a:t> need further information!</a:t>
            </a:r>
          </a:p>
          <a:p>
            <a:r>
              <a:rPr lang="en-US" dirty="0" smtClean="0"/>
              <a:t>Using                                  will give you </a:t>
            </a:r>
            <a:r>
              <a:rPr lang="en-US" i="1" dirty="0" err="1" smtClean="0"/>
              <a:t>GM</a:t>
            </a:r>
            <a:r>
              <a:rPr lang="en-US" baseline="-25000" dirty="0" err="1" smtClean="0"/>
              <a:t>earth</a:t>
            </a:r>
            <a:r>
              <a:rPr lang="en-US" dirty="0" smtClean="0"/>
              <a:t> , but you </a:t>
            </a:r>
            <a:r>
              <a:rPr lang="en-US" dirty="0" smtClean="0">
                <a:solidFill>
                  <a:srgbClr val="FFFF00"/>
                </a:solidFill>
              </a:rPr>
              <a:t>don’t know the mass of the Earth!</a:t>
            </a:r>
          </a:p>
          <a:p>
            <a:pPr>
              <a:buNone/>
            </a:pPr>
            <a:endParaRPr lang="en-US" dirty="0" smtClean="0">
              <a:solidFill>
                <a:srgbClr val="FFFF00"/>
              </a:solidFill>
            </a:endParaRPr>
          </a:p>
          <a:p>
            <a:r>
              <a:rPr lang="en-US" dirty="0" smtClean="0"/>
              <a:t>The </a:t>
            </a:r>
            <a:r>
              <a:rPr lang="en-US" i="1" dirty="0" smtClean="0"/>
              <a:t>only</a:t>
            </a:r>
            <a:r>
              <a:rPr lang="en-US" dirty="0" smtClean="0"/>
              <a:t> way to determine </a:t>
            </a:r>
            <a:r>
              <a:rPr lang="en-US" i="1" dirty="0" smtClean="0"/>
              <a:t>G</a:t>
            </a:r>
            <a:r>
              <a:rPr lang="en-US" dirty="0" smtClean="0"/>
              <a:t> is to measure the attractive force between two </a:t>
            </a:r>
            <a:r>
              <a:rPr lang="en-US" i="1" dirty="0" smtClean="0"/>
              <a:t>known</a:t>
            </a:r>
            <a:r>
              <a:rPr lang="en-US" dirty="0" smtClean="0"/>
              <a:t> masses.</a:t>
            </a:r>
            <a:endParaRPr lang="en-US" dirty="0"/>
          </a:p>
        </p:txBody>
      </p:sp>
      <p:graphicFrame>
        <p:nvGraphicFramePr>
          <p:cNvPr id="4" name="Object 3"/>
          <p:cNvGraphicFramePr>
            <a:graphicFrameLocks noChangeAspect="1"/>
          </p:cNvGraphicFramePr>
          <p:nvPr/>
        </p:nvGraphicFramePr>
        <p:xfrm>
          <a:off x="2030103" y="2631744"/>
          <a:ext cx="2768401" cy="492456"/>
        </p:xfrm>
        <a:graphic>
          <a:graphicData uri="http://schemas.openxmlformats.org/presentationml/2006/ole">
            <p:oleObj spid="_x0000_s72706" name="Equation" r:id="rId4" imgW="2641320" imgH="469800" progId="Equation.DSMT4">
              <p:embed/>
            </p:oleObj>
          </a:graphicData>
        </a:graphic>
      </p:graphicFrame>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Measuring </a:t>
            </a:r>
            <a:r>
              <a:rPr lang="en-US" i="1" dirty="0" smtClean="0">
                <a:solidFill>
                  <a:srgbClr val="FFFF00"/>
                </a:solidFill>
              </a:rPr>
              <a:t>G</a:t>
            </a:r>
            <a:endParaRPr lang="en-US" i="1" dirty="0">
              <a:solidFill>
                <a:srgbClr val="FFFF00"/>
              </a:solidFill>
            </a:endParaRPr>
          </a:p>
        </p:txBody>
      </p:sp>
      <p:sp>
        <p:nvSpPr>
          <p:cNvPr id="3" name="Content Placeholder 2"/>
          <p:cNvSpPr>
            <a:spLocks noGrp="1"/>
          </p:cNvSpPr>
          <p:nvPr>
            <p:ph sz="half" idx="1"/>
          </p:nvPr>
        </p:nvSpPr>
        <p:spPr>
          <a:xfrm>
            <a:off x="152400" y="1600200"/>
            <a:ext cx="3886200" cy="5029200"/>
          </a:xfrm>
        </p:spPr>
        <p:txBody>
          <a:bodyPr>
            <a:normAutofit lnSpcReduction="10000"/>
          </a:bodyPr>
          <a:lstStyle/>
          <a:p>
            <a:r>
              <a:rPr lang="en-US" dirty="0" smtClean="0"/>
              <a:t>G was first measured in </a:t>
            </a:r>
            <a:r>
              <a:rPr lang="en-US" dirty="0" smtClean="0">
                <a:solidFill>
                  <a:srgbClr val="FFFF00"/>
                </a:solidFill>
              </a:rPr>
              <a:t>1798</a:t>
            </a:r>
            <a:r>
              <a:rPr lang="en-US" dirty="0" smtClean="0"/>
              <a:t> by a wealthy English aristocrat, </a:t>
            </a:r>
            <a:r>
              <a:rPr lang="en-US" dirty="0" smtClean="0">
                <a:solidFill>
                  <a:srgbClr val="FFFF00"/>
                </a:solidFill>
              </a:rPr>
              <a:t>Cavendish</a:t>
            </a:r>
            <a:r>
              <a:rPr lang="en-US" dirty="0" smtClean="0"/>
              <a:t>.  It was a very expensive experiment—the apparatus is ten feet high, in its own constructed room. He measured  a                </a:t>
            </a:r>
            <a:r>
              <a:rPr lang="en-US" b="1" dirty="0" smtClean="0">
                <a:solidFill>
                  <a:srgbClr val="FFFF00"/>
                </a:solidFill>
              </a:rPr>
              <a:t>10</a:t>
            </a:r>
            <a:r>
              <a:rPr lang="en-US" b="1" baseline="30000" dirty="0" smtClean="0">
                <a:solidFill>
                  <a:srgbClr val="FFFF00"/>
                </a:solidFill>
              </a:rPr>
              <a:t>-7</a:t>
            </a:r>
            <a:r>
              <a:rPr lang="en-US" b="1" dirty="0" smtClean="0">
                <a:solidFill>
                  <a:srgbClr val="FFFF00"/>
                </a:solidFill>
              </a:rPr>
              <a:t> Newton</a:t>
            </a:r>
            <a:r>
              <a:rPr lang="en-US" dirty="0" smtClean="0"/>
              <a:t> attraction between lead balls.</a:t>
            </a:r>
            <a:endParaRPr lang="en-US" dirty="0"/>
          </a:p>
        </p:txBody>
      </p:sp>
      <p:pic>
        <p:nvPicPr>
          <p:cNvPr id="2053" name="Picture 5"/>
          <p:cNvPicPr>
            <a:picLocks noGrp="1" noChangeAspect="1" noChangeArrowheads="1"/>
          </p:cNvPicPr>
          <p:nvPr>
            <p:ph sz="half" idx="2"/>
          </p:nvPr>
        </p:nvPicPr>
        <p:blipFill>
          <a:blip r:embed="rId3" cstate="print"/>
          <a:srcRect/>
          <a:stretch>
            <a:fillRect/>
          </a:stretch>
        </p:blipFill>
        <p:spPr bwMode="auto">
          <a:xfrm>
            <a:off x="4275159" y="1752600"/>
            <a:ext cx="4699097" cy="3522643"/>
          </a:xfrm>
          <a:prstGeom prst="rect">
            <a:avLst/>
          </a:prstGeom>
          <a:noFill/>
          <a:ln w="9525">
            <a:noFill/>
            <a:miter lim="800000"/>
            <a:headEnd/>
            <a:tailEnd/>
          </a:ln>
        </p:spPr>
      </p:pic>
      <p:sp>
        <p:nvSpPr>
          <p:cNvPr id="17" name="TextBox 16"/>
          <p:cNvSpPr txBox="1"/>
          <p:nvPr/>
        </p:nvSpPr>
        <p:spPr>
          <a:xfrm>
            <a:off x="4648200" y="6172200"/>
            <a:ext cx="4495800" cy="307777"/>
          </a:xfrm>
          <a:prstGeom prst="rect">
            <a:avLst/>
          </a:prstGeom>
          <a:noFill/>
        </p:spPr>
        <p:txBody>
          <a:bodyPr wrap="square" rtlCol="0">
            <a:spAutoFit/>
          </a:bodyPr>
          <a:lstStyle/>
          <a:p>
            <a:r>
              <a:rPr lang="en-US" sz="1400" dirty="0" smtClean="0">
                <a:hlinkClick r:id="rId4"/>
              </a:rPr>
              <a:t>http://www.youtube.com/watch?v=EE9TMwXnx-s&amp;NR=1</a:t>
            </a:r>
            <a:endParaRPr lang="en-US" sz="1400" dirty="0"/>
          </a:p>
        </p:txBody>
      </p:sp>
      <p:sp>
        <p:nvSpPr>
          <p:cNvPr id="18" name="TextBox 17"/>
          <p:cNvSpPr txBox="1"/>
          <p:nvPr/>
        </p:nvSpPr>
        <p:spPr>
          <a:xfrm>
            <a:off x="4724400" y="5867400"/>
            <a:ext cx="4114800" cy="307777"/>
          </a:xfrm>
          <a:prstGeom prst="rect">
            <a:avLst/>
          </a:prstGeom>
          <a:noFill/>
        </p:spPr>
        <p:txBody>
          <a:bodyPr wrap="square" rtlCol="0">
            <a:spAutoFit/>
          </a:bodyPr>
          <a:lstStyle/>
          <a:p>
            <a:r>
              <a:rPr lang="en-US" sz="1400" dirty="0" smtClean="0">
                <a:hlinkClick r:id="rId5"/>
              </a:rPr>
              <a:t>http://www.youtube.com/watch?v=vWlCm0X0QC0</a:t>
            </a:r>
            <a:endParaRPr lang="en-US" sz="14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Weighing the Earth</a:t>
            </a:r>
            <a:endParaRPr lang="en-US" dirty="0">
              <a:solidFill>
                <a:srgbClr val="FFFF00"/>
              </a:solidFill>
            </a:endParaRPr>
          </a:p>
        </p:txBody>
      </p:sp>
      <p:sp>
        <p:nvSpPr>
          <p:cNvPr id="3" name="Content Placeholder 2"/>
          <p:cNvSpPr>
            <a:spLocks noGrp="1"/>
          </p:cNvSpPr>
          <p:nvPr>
            <p:ph sz="half" idx="1"/>
          </p:nvPr>
        </p:nvSpPr>
        <p:spPr>
          <a:xfrm>
            <a:off x="152400" y="1600200"/>
            <a:ext cx="5867400" cy="5029200"/>
          </a:xfrm>
        </p:spPr>
        <p:txBody>
          <a:bodyPr>
            <a:normAutofit fontScale="92500" lnSpcReduction="20000"/>
          </a:bodyPr>
          <a:lstStyle/>
          <a:p>
            <a:r>
              <a:rPr lang="en-US" dirty="0" smtClean="0"/>
              <a:t>Cavendish called his experiment  “weighing the Earth”:  he knew the inverse square law, the big balls had masses of about 150 kg, and were about 0.25 meters away from the small balls.</a:t>
            </a:r>
          </a:p>
          <a:p>
            <a:r>
              <a:rPr lang="en-US" dirty="0" smtClean="0"/>
              <a:t>Comparing the attraction of the small balls to the big balls with the small balls’ attraction to the Earth (the ratio was about 10</a:t>
            </a:r>
            <a:r>
              <a:rPr lang="en-US" baseline="30000" dirty="0" smtClean="0"/>
              <a:t>-8</a:t>
            </a:r>
            <a:r>
              <a:rPr lang="en-US" dirty="0" smtClean="0"/>
              <a:t>) and allowing for the different </a:t>
            </a:r>
            <a:r>
              <a:rPr lang="en-US" i="1" dirty="0" err="1" smtClean="0"/>
              <a:t>r</a:t>
            </a:r>
            <a:r>
              <a:rPr lang="en-US" dirty="0" err="1" smtClean="0"/>
              <a:t>’s</a:t>
            </a:r>
            <a:r>
              <a:rPr lang="en-US" dirty="0" smtClean="0"/>
              <a:t> (ratio about 3x10</a:t>
            </a:r>
            <a:r>
              <a:rPr lang="en-US" baseline="30000" dirty="0" smtClean="0"/>
              <a:t>6</a:t>
            </a:r>
            <a:r>
              <a:rPr lang="en-US" dirty="0" smtClean="0"/>
              <a:t>) he found the mass of the Earth to be 6x10</a:t>
            </a:r>
            <a:r>
              <a:rPr lang="en-US" baseline="30000" dirty="0" smtClean="0"/>
              <a:t>24</a:t>
            </a:r>
            <a:r>
              <a:rPr lang="en-US" dirty="0" smtClean="0"/>
              <a:t> kg, with about a 2% error from the known modern value. </a:t>
            </a:r>
            <a:endParaRPr lang="en-US" dirty="0"/>
          </a:p>
        </p:txBody>
      </p:sp>
      <p:pic>
        <p:nvPicPr>
          <p:cNvPr id="34818" name="Picture 2"/>
          <p:cNvPicPr>
            <a:picLocks noGrp="1" noChangeAspect="1" noChangeArrowheads="1"/>
          </p:cNvPicPr>
          <p:nvPr>
            <p:ph sz="half" idx="2"/>
          </p:nvPr>
        </p:nvPicPr>
        <p:blipFill>
          <a:blip r:embed="rId3" cstate="print"/>
          <a:srcRect/>
          <a:stretch>
            <a:fillRect/>
          </a:stretch>
        </p:blipFill>
        <p:spPr bwMode="auto">
          <a:xfrm>
            <a:off x="6319082" y="1793544"/>
            <a:ext cx="2117796" cy="2133600"/>
          </a:xfrm>
          <a:prstGeom prst="rect">
            <a:avLst/>
          </a:prstGeom>
          <a:noFill/>
          <a:ln w="9525">
            <a:noFill/>
            <a:miter lim="800000"/>
            <a:headEnd/>
            <a:tailEnd/>
          </a:ln>
        </p:spPr>
      </p:pic>
      <p:sp>
        <p:nvSpPr>
          <p:cNvPr id="6" name="TextBox 5"/>
          <p:cNvSpPr txBox="1"/>
          <p:nvPr/>
        </p:nvSpPr>
        <p:spPr>
          <a:xfrm>
            <a:off x="5937912" y="4327464"/>
            <a:ext cx="2971800" cy="923330"/>
          </a:xfrm>
          <a:prstGeom prst="rect">
            <a:avLst/>
          </a:prstGeom>
          <a:noFill/>
          <a:ln w="28575">
            <a:solidFill>
              <a:srgbClr val="FF0000"/>
            </a:solidFill>
          </a:ln>
        </p:spPr>
        <p:txBody>
          <a:bodyPr wrap="square" rtlCol="0">
            <a:spAutoFit/>
          </a:bodyPr>
          <a:lstStyle/>
          <a:p>
            <a:r>
              <a:rPr lang="en-US" dirty="0" smtClean="0">
                <a:solidFill>
                  <a:srgbClr val="FF0000"/>
                </a:solidFill>
              </a:rPr>
              <a:t>The value of </a:t>
            </a:r>
            <a:r>
              <a:rPr lang="en-US" i="1" dirty="0" smtClean="0">
                <a:solidFill>
                  <a:srgbClr val="FF0000"/>
                </a:solidFill>
              </a:rPr>
              <a:t>G </a:t>
            </a:r>
            <a:r>
              <a:rPr lang="en-US" dirty="0" smtClean="0">
                <a:solidFill>
                  <a:srgbClr val="FF0000"/>
                </a:solidFill>
              </a:rPr>
              <a:t>is 6.67x10</a:t>
            </a:r>
            <a:r>
              <a:rPr lang="en-US" baseline="30000" dirty="0" smtClean="0">
                <a:solidFill>
                  <a:srgbClr val="FF0000"/>
                </a:solidFill>
              </a:rPr>
              <a:t>-11</a:t>
            </a:r>
            <a:r>
              <a:rPr lang="en-US" dirty="0" smtClean="0">
                <a:solidFill>
                  <a:srgbClr val="FF0000"/>
                </a:solidFill>
              </a:rPr>
              <a:t>.</a:t>
            </a:r>
          </a:p>
          <a:p>
            <a:r>
              <a:rPr lang="en-US" dirty="0" smtClean="0">
                <a:solidFill>
                  <a:srgbClr val="FF0000"/>
                </a:solidFill>
              </a:rPr>
              <a:t>Cavendish ‘s measurements give </a:t>
            </a:r>
            <a:r>
              <a:rPr lang="en-US" i="1" dirty="0" smtClean="0">
                <a:solidFill>
                  <a:srgbClr val="FF0000"/>
                </a:solidFill>
              </a:rPr>
              <a:t>G</a:t>
            </a:r>
            <a:r>
              <a:rPr lang="en-US" dirty="0" smtClean="0">
                <a:solidFill>
                  <a:srgbClr val="FF0000"/>
                </a:solidFill>
              </a:rPr>
              <a:t> = 6.75x10</a:t>
            </a:r>
            <a:r>
              <a:rPr lang="en-US" baseline="30000" dirty="0" smtClean="0">
                <a:solidFill>
                  <a:srgbClr val="FF0000"/>
                </a:solidFill>
              </a:rPr>
              <a:t>-11</a:t>
            </a:r>
            <a:r>
              <a:rPr lang="en-US" dirty="0" smtClean="0">
                <a:solidFill>
                  <a:srgbClr val="FF0000"/>
                </a:solidFill>
              </a:rPr>
              <a:t>.</a:t>
            </a:r>
            <a:endParaRPr lang="en-US" dirty="0">
              <a:solidFill>
                <a:srgbClr val="FF0000"/>
              </a:solidFil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Weighing the Sun…</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t>Once we know </a:t>
            </a:r>
            <a:r>
              <a:rPr lang="en-US" sz="2800" i="1" dirty="0" smtClean="0"/>
              <a:t>G</a:t>
            </a:r>
            <a:r>
              <a:rPr lang="en-US" sz="2800" dirty="0" smtClean="0"/>
              <a:t>, we can find the mass of the Sun.</a:t>
            </a:r>
          </a:p>
          <a:p>
            <a:r>
              <a:rPr lang="en-US" sz="2800" dirty="0" smtClean="0"/>
              <a:t>Taking the Earth’s orbit around the Sun to be a circle, the Sun’s gravity providing the centripetal force, </a:t>
            </a:r>
            <a:r>
              <a:rPr lang="en-US" sz="2800" i="1" dirty="0" smtClean="0"/>
              <a:t>F</a:t>
            </a:r>
            <a:r>
              <a:rPr lang="en-US" sz="2800" dirty="0" smtClean="0"/>
              <a:t> = </a:t>
            </a:r>
            <a:r>
              <a:rPr lang="en-US" sz="2800" i="1" dirty="0" smtClean="0"/>
              <a:t>ma</a:t>
            </a:r>
            <a:r>
              <a:rPr lang="en-US" sz="2800" dirty="0" smtClean="0"/>
              <a:t> is</a:t>
            </a:r>
          </a:p>
          <a:p>
            <a:endParaRPr lang="en-US" sz="2800" dirty="0" smtClean="0"/>
          </a:p>
          <a:p>
            <a:pPr>
              <a:buNone/>
            </a:pPr>
            <a:r>
              <a:rPr lang="en-US" sz="2800" dirty="0" smtClean="0"/>
              <a:t>	simplifying to </a:t>
            </a:r>
          </a:p>
          <a:p>
            <a:pPr>
              <a:buNone/>
            </a:pPr>
            <a:endParaRPr lang="en-US" sz="2800" dirty="0" smtClean="0"/>
          </a:p>
          <a:p>
            <a:pPr>
              <a:buNone/>
            </a:pPr>
            <a:r>
              <a:rPr lang="en-US" sz="2800" dirty="0" smtClean="0"/>
              <a:t>Putting in </a:t>
            </a:r>
            <a:r>
              <a:rPr lang="en-US" sz="2800" i="1" dirty="0" smtClean="0"/>
              <a:t>v</a:t>
            </a:r>
            <a:r>
              <a:rPr lang="en-US" sz="2800" dirty="0" smtClean="0"/>
              <a:t> = 30 km/sec , </a:t>
            </a:r>
            <a:r>
              <a:rPr lang="en-US" sz="2800" i="1" dirty="0" smtClean="0"/>
              <a:t>r</a:t>
            </a:r>
            <a:r>
              <a:rPr lang="en-US" sz="2800" dirty="0" smtClean="0"/>
              <a:t> = 150x10</a:t>
            </a:r>
            <a:r>
              <a:rPr lang="en-US" sz="2800" baseline="30000" dirty="0" smtClean="0"/>
              <a:t>6</a:t>
            </a:r>
            <a:r>
              <a:rPr lang="en-US" sz="2800" dirty="0" smtClean="0"/>
              <a:t> km, </a:t>
            </a:r>
            <a:r>
              <a:rPr lang="en-US" sz="2800" i="1" dirty="0" smtClean="0"/>
              <a:t>G</a:t>
            </a:r>
            <a:r>
              <a:rPr lang="en-US" sz="2800" dirty="0" smtClean="0"/>
              <a:t> =6.7x10</a:t>
            </a:r>
            <a:r>
              <a:rPr lang="en-US" sz="2800" baseline="30000" dirty="0" smtClean="0"/>
              <a:t>-11</a:t>
            </a:r>
            <a:r>
              <a:rPr lang="en-US" sz="2800" dirty="0" smtClean="0"/>
              <a:t>,                we find </a:t>
            </a:r>
            <a:r>
              <a:rPr lang="en-US" sz="2800" i="1" dirty="0" smtClean="0">
                <a:solidFill>
                  <a:srgbClr val="FFFF00"/>
                </a:solidFill>
              </a:rPr>
              <a:t>M</a:t>
            </a:r>
            <a:r>
              <a:rPr lang="en-US" sz="2800" dirty="0" smtClean="0">
                <a:solidFill>
                  <a:srgbClr val="FFFF00"/>
                </a:solidFill>
              </a:rPr>
              <a:t> = 2x10</a:t>
            </a:r>
            <a:r>
              <a:rPr lang="en-US" sz="2800" baseline="30000" dirty="0" smtClean="0">
                <a:solidFill>
                  <a:srgbClr val="FFFF00"/>
                </a:solidFill>
              </a:rPr>
              <a:t>30</a:t>
            </a:r>
            <a:r>
              <a:rPr lang="en-US" sz="2800" dirty="0" smtClean="0">
                <a:solidFill>
                  <a:srgbClr val="FFFF00"/>
                </a:solidFill>
              </a:rPr>
              <a:t> kg</a:t>
            </a:r>
            <a:r>
              <a:rPr lang="en-US" sz="2800" dirty="0" smtClean="0"/>
              <a:t>.</a:t>
            </a:r>
            <a:endParaRPr lang="en-US" sz="2800" dirty="0"/>
          </a:p>
        </p:txBody>
      </p:sp>
      <p:graphicFrame>
        <p:nvGraphicFramePr>
          <p:cNvPr id="4" name="Object 3"/>
          <p:cNvGraphicFramePr>
            <a:graphicFrameLocks noChangeAspect="1"/>
          </p:cNvGraphicFramePr>
          <p:nvPr/>
        </p:nvGraphicFramePr>
        <p:xfrm>
          <a:off x="3276600" y="3124200"/>
          <a:ext cx="1866900" cy="876300"/>
        </p:xfrm>
        <a:graphic>
          <a:graphicData uri="http://schemas.openxmlformats.org/presentationml/2006/ole">
            <p:oleObj spid="_x0000_s73730" name="Equation" r:id="rId4" imgW="1866600" imgH="876240" progId="Equation.DSMT4">
              <p:embed/>
            </p:oleObj>
          </a:graphicData>
        </a:graphic>
      </p:graphicFrame>
      <p:graphicFrame>
        <p:nvGraphicFramePr>
          <p:cNvPr id="5" name="Object 4"/>
          <p:cNvGraphicFramePr>
            <a:graphicFrameLocks noChangeAspect="1"/>
          </p:cNvGraphicFramePr>
          <p:nvPr/>
        </p:nvGraphicFramePr>
        <p:xfrm>
          <a:off x="3530600" y="4419600"/>
          <a:ext cx="1498600" cy="381000"/>
        </p:xfrm>
        <a:graphic>
          <a:graphicData uri="http://schemas.openxmlformats.org/presentationml/2006/ole">
            <p:oleObj spid="_x0000_s73731" name="Equation" r:id="rId5" imgW="1498320" imgH="380880" progId="Equation.DSMT4">
              <p:embed/>
            </p:oleObj>
          </a:graphicData>
        </a:graphic>
      </p:graphicFrame>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Weighing a Galaxy…</a:t>
            </a:r>
            <a:endParaRPr lang="en-US" dirty="0">
              <a:solidFill>
                <a:srgbClr val="FFFF00"/>
              </a:solidFill>
            </a:endParaRPr>
          </a:p>
        </p:txBody>
      </p:sp>
      <p:sp>
        <p:nvSpPr>
          <p:cNvPr id="3" name="Content Placeholder 2"/>
          <p:cNvSpPr>
            <a:spLocks noGrp="1"/>
          </p:cNvSpPr>
          <p:nvPr>
            <p:ph sz="half" idx="1"/>
          </p:nvPr>
        </p:nvSpPr>
        <p:spPr>
          <a:xfrm>
            <a:off x="326408" y="1371600"/>
            <a:ext cx="4038600" cy="5257800"/>
          </a:xfrm>
        </p:spPr>
        <p:txBody>
          <a:bodyPr>
            <a:normAutofit/>
          </a:bodyPr>
          <a:lstStyle/>
          <a:p>
            <a:r>
              <a:rPr lang="en-US" dirty="0" smtClean="0"/>
              <a:t>We can estimate the mass of a galaxy by measuring the centripetal acceleration of an outer star. We can also estimate it by just counting stars—but the mass turns out to be much greater that the total mass of visible stars.  Most of the mass is dark matter.</a:t>
            </a:r>
            <a:endParaRPr lang="en-US" dirty="0"/>
          </a:p>
        </p:txBody>
      </p:sp>
      <p:pic>
        <p:nvPicPr>
          <p:cNvPr id="39938" name="Picture 2"/>
          <p:cNvPicPr>
            <a:picLocks noGrp="1" noChangeAspect="1" noChangeArrowheads="1"/>
          </p:cNvPicPr>
          <p:nvPr>
            <p:ph sz="half" idx="2"/>
          </p:nvPr>
        </p:nvPicPr>
        <p:blipFill>
          <a:blip r:embed="rId3" cstate="print"/>
          <a:srcRect/>
          <a:stretch>
            <a:fillRect/>
          </a:stretch>
        </p:blipFill>
        <p:spPr bwMode="auto">
          <a:xfrm>
            <a:off x="4648200" y="2060235"/>
            <a:ext cx="4038600" cy="3605893"/>
          </a:xfrm>
          <a:prstGeom prst="rect">
            <a:avLst/>
          </a:prstGeom>
          <a:noFill/>
          <a:ln w="9525">
            <a:noFill/>
            <a:miter lim="800000"/>
            <a:headEnd/>
            <a:tailEnd/>
          </a:ln>
        </p:spPr>
      </p:pic>
      <p:sp>
        <p:nvSpPr>
          <p:cNvPr id="6" name="TextBox 5"/>
          <p:cNvSpPr txBox="1"/>
          <p:nvPr/>
        </p:nvSpPr>
        <p:spPr>
          <a:xfrm>
            <a:off x="4860880" y="6019800"/>
            <a:ext cx="3886200" cy="276999"/>
          </a:xfrm>
          <a:prstGeom prst="rect">
            <a:avLst/>
          </a:prstGeom>
          <a:noFill/>
        </p:spPr>
        <p:txBody>
          <a:bodyPr wrap="square" rtlCol="0">
            <a:spAutoFit/>
          </a:bodyPr>
          <a:lstStyle/>
          <a:p>
            <a:r>
              <a:rPr lang="en-US" sz="1200" dirty="0" smtClean="0">
                <a:hlinkClick r:id="rId4"/>
              </a:rPr>
              <a:t>http://geology.com/nasa/nasa-universe-pictures.shtml</a:t>
            </a:r>
            <a:endParaRPr lang="en-US" sz="1200"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Vector Form of Gravitational Force</a:t>
            </a:r>
            <a:endParaRPr lang="en-US" dirty="0">
              <a:solidFill>
                <a:srgbClr val="FFFF00"/>
              </a:solidFill>
            </a:endParaRPr>
          </a:p>
        </p:txBody>
      </p:sp>
      <p:sp>
        <p:nvSpPr>
          <p:cNvPr id="3" name="Content Placeholder 2"/>
          <p:cNvSpPr>
            <a:spLocks noGrp="1"/>
          </p:cNvSpPr>
          <p:nvPr>
            <p:ph sz="half" idx="1"/>
          </p:nvPr>
        </p:nvSpPr>
        <p:spPr>
          <a:xfrm>
            <a:off x="457200" y="1371600"/>
            <a:ext cx="4038600" cy="4953000"/>
          </a:xfrm>
        </p:spPr>
        <p:txBody>
          <a:bodyPr>
            <a:normAutofit fontScale="92500"/>
          </a:bodyPr>
          <a:lstStyle/>
          <a:p>
            <a:r>
              <a:rPr lang="en-US" dirty="0" smtClean="0"/>
              <a:t>The gravitational force is of course a vector, the attraction of sphere B on sphere A points from the center of A towards that of B,</a:t>
            </a:r>
          </a:p>
          <a:p>
            <a:endParaRPr lang="en-US" dirty="0" smtClean="0"/>
          </a:p>
          <a:p>
            <a:endParaRPr lang="en-US" dirty="0" smtClean="0"/>
          </a:p>
          <a:p>
            <a:pPr>
              <a:buNone/>
            </a:pPr>
            <a:r>
              <a:rPr lang="en-US" dirty="0" smtClean="0"/>
              <a:t>	where        is a unit vector pointing from A to B.</a:t>
            </a:r>
          </a:p>
          <a:p>
            <a:r>
              <a:rPr lang="en-US" dirty="0" smtClean="0"/>
              <a:t>The total force on A is </a:t>
            </a:r>
            <a:endParaRPr lang="en-US" dirty="0"/>
          </a:p>
        </p:txBody>
      </p:sp>
      <p:sp>
        <p:nvSpPr>
          <p:cNvPr id="4" name="Content Placeholder 3"/>
          <p:cNvSpPr>
            <a:spLocks noGrp="1"/>
          </p:cNvSpPr>
          <p:nvPr>
            <p:ph sz="half" idx="2"/>
          </p:nvPr>
        </p:nvSpPr>
        <p:spPr/>
        <p:txBody>
          <a:bodyPr>
            <a:normAutofit fontScale="925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5562600" y="2362200"/>
            <a:ext cx="457200"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21856" y="2704528"/>
            <a:ext cx="8382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5024" y="4106840"/>
            <a:ext cx="685800" cy="685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40816" y="2155208"/>
            <a:ext cx="3810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7786048" y="2520288"/>
            <a:ext cx="381000"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5486400" y="4724400"/>
            <a:ext cx="381000" cy="369332"/>
          </a:xfrm>
          <a:prstGeom prst="rect">
            <a:avLst/>
          </a:prstGeom>
          <a:noFill/>
        </p:spPr>
        <p:txBody>
          <a:bodyPr wrap="square" rtlCol="0">
            <a:spAutoFit/>
          </a:bodyPr>
          <a:lstStyle/>
          <a:p>
            <a:r>
              <a:rPr lang="en-US" dirty="0" smtClean="0"/>
              <a:t>C</a:t>
            </a:r>
            <a:endParaRPr lang="en-US" dirty="0"/>
          </a:p>
        </p:txBody>
      </p:sp>
      <p:cxnSp>
        <p:nvCxnSpPr>
          <p:cNvPr id="13" name="Straight Arrow Connector 12"/>
          <p:cNvCxnSpPr/>
          <p:nvPr/>
        </p:nvCxnSpPr>
        <p:spPr>
          <a:xfrm rot="16440000" flipH="1">
            <a:off x="5512128" y="2842576"/>
            <a:ext cx="609892" cy="517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160000" flipH="1" flipV="1">
            <a:off x="5519673" y="4145871"/>
            <a:ext cx="609892" cy="517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6888" y="2563504"/>
            <a:ext cx="734090" cy="2252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6817670" y="2897872"/>
            <a:ext cx="734090" cy="2252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420000" flipV="1">
            <a:off x="5791200" y="4065896"/>
            <a:ext cx="567056" cy="3834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1220000" flipV="1">
            <a:off x="7018046" y="3143677"/>
            <a:ext cx="567056" cy="3834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1447800" y="3810000"/>
          <a:ext cx="2438400" cy="914400"/>
        </p:xfrm>
        <a:graphic>
          <a:graphicData uri="http://schemas.openxmlformats.org/presentationml/2006/ole">
            <p:oleObj spid="_x0000_s74754" name="Equation" r:id="rId4" imgW="2438280" imgH="914400" progId="Equation.DSMT4">
              <p:embed/>
            </p:oleObj>
          </a:graphicData>
        </a:graphic>
      </p:graphicFrame>
      <p:graphicFrame>
        <p:nvGraphicFramePr>
          <p:cNvPr id="22" name="Object 21"/>
          <p:cNvGraphicFramePr>
            <a:graphicFrameLocks noChangeAspect="1"/>
          </p:cNvGraphicFramePr>
          <p:nvPr/>
        </p:nvGraphicFramePr>
        <p:xfrm>
          <a:off x="1847564" y="4826000"/>
          <a:ext cx="419100" cy="431800"/>
        </p:xfrm>
        <a:graphic>
          <a:graphicData uri="http://schemas.openxmlformats.org/presentationml/2006/ole">
            <p:oleObj spid="_x0000_s74755" name="Equation" r:id="rId5" imgW="419040" imgH="431640" progId="Equation.DSMT4">
              <p:embed/>
            </p:oleObj>
          </a:graphicData>
        </a:graphic>
      </p:graphicFrame>
      <p:graphicFrame>
        <p:nvGraphicFramePr>
          <p:cNvPr id="23" name="Object 22"/>
          <p:cNvGraphicFramePr>
            <a:graphicFrameLocks noChangeAspect="1"/>
          </p:cNvGraphicFramePr>
          <p:nvPr/>
        </p:nvGraphicFramePr>
        <p:xfrm>
          <a:off x="3921456" y="5660408"/>
          <a:ext cx="2184400" cy="482600"/>
        </p:xfrm>
        <a:graphic>
          <a:graphicData uri="http://schemas.openxmlformats.org/presentationml/2006/ole">
            <p:oleObj spid="_x0000_s74756" name="Equation" r:id="rId6" imgW="2184120" imgH="482400" progId="Equation.DSMT4">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C99"/>
                </a:solidFill>
              </a:rPr>
              <a:t>Measuring Motion: a Frame of Reference</a:t>
            </a:r>
            <a:endParaRPr lang="en-US" sz="3600" dirty="0">
              <a:solidFill>
                <a:srgbClr val="FFCC99"/>
              </a:solidFill>
            </a:endParaRPr>
          </a:p>
        </p:txBody>
      </p:sp>
      <p:sp>
        <p:nvSpPr>
          <p:cNvPr id="3" name="Content Placeholder 2"/>
          <p:cNvSpPr>
            <a:spLocks noGrp="1"/>
          </p:cNvSpPr>
          <p:nvPr>
            <p:ph sz="half" idx="1"/>
          </p:nvPr>
        </p:nvSpPr>
        <p:spPr>
          <a:xfrm>
            <a:off x="457200" y="1600200"/>
            <a:ext cx="3505200" cy="4525963"/>
          </a:xfrm>
        </p:spPr>
        <p:txBody>
          <a:bodyPr>
            <a:normAutofit/>
          </a:bodyPr>
          <a:lstStyle/>
          <a:p>
            <a:pPr>
              <a:buNone/>
            </a:pPr>
            <a:r>
              <a:rPr lang="en-US" dirty="0" smtClean="0">
                <a:solidFill>
                  <a:srgbClr val="FFFF00"/>
                </a:solidFill>
              </a:rPr>
              <a:t>Frame of reference:</a:t>
            </a:r>
            <a:endParaRPr lang="en-US" dirty="0">
              <a:solidFill>
                <a:srgbClr val="FFFF00"/>
              </a:solidFill>
            </a:endParaRPr>
          </a:p>
        </p:txBody>
      </p:sp>
      <p:sp>
        <p:nvSpPr>
          <p:cNvPr id="4" name="Content Placeholder 3"/>
          <p:cNvSpPr>
            <a:spLocks noGrp="1"/>
          </p:cNvSpPr>
          <p:nvPr>
            <p:ph sz="half" idx="2"/>
          </p:nvPr>
        </p:nvSpPr>
        <p:spPr>
          <a:xfrm>
            <a:off x="4038600" y="1600200"/>
            <a:ext cx="4800600" cy="5029200"/>
          </a:xfrm>
        </p:spPr>
        <p:txBody>
          <a:bodyPr>
            <a:normAutofit/>
          </a:bodyPr>
          <a:lstStyle/>
          <a:p>
            <a:pPr>
              <a:buNone/>
            </a:pPr>
            <a:r>
              <a:rPr lang="en-US" dirty="0" smtClean="0"/>
              <a:t>To measure </a:t>
            </a:r>
            <a:r>
              <a:rPr lang="en-US" dirty="0" smtClean="0">
                <a:solidFill>
                  <a:srgbClr val="FFFF00"/>
                </a:solidFill>
              </a:rPr>
              <a:t>motion</a:t>
            </a:r>
            <a:r>
              <a:rPr lang="en-US" dirty="0" smtClean="0"/>
              <a:t>, we must first measure </a:t>
            </a:r>
            <a:r>
              <a:rPr lang="en-US" dirty="0" smtClean="0">
                <a:solidFill>
                  <a:srgbClr val="FFFF00"/>
                </a:solidFill>
              </a:rPr>
              <a:t>position</a:t>
            </a:r>
            <a:r>
              <a:rPr lang="en-US" dirty="0" smtClean="0"/>
              <a:t>. </a:t>
            </a:r>
          </a:p>
          <a:p>
            <a:pPr>
              <a:buNone/>
            </a:pPr>
            <a:r>
              <a:rPr lang="en-US" dirty="0" smtClean="0"/>
              <a:t>We measure position relative to some fixed point </a:t>
            </a:r>
            <a:r>
              <a:rPr lang="en-US" dirty="0" smtClean="0">
                <a:solidFill>
                  <a:srgbClr val="FFFF00"/>
                </a:solidFill>
              </a:rPr>
              <a:t>O</a:t>
            </a:r>
            <a:r>
              <a:rPr lang="en-US" dirty="0" smtClean="0"/>
              <a:t>, called the </a:t>
            </a:r>
            <a:r>
              <a:rPr lang="en-US" dirty="0" smtClean="0">
                <a:solidFill>
                  <a:srgbClr val="FFFF00"/>
                </a:solidFill>
              </a:rPr>
              <a:t>origin</a:t>
            </a:r>
            <a:r>
              <a:rPr lang="en-US" dirty="0" smtClean="0"/>
              <a:t>.</a:t>
            </a:r>
          </a:p>
          <a:p>
            <a:pPr>
              <a:buNone/>
            </a:pPr>
            <a:r>
              <a:rPr lang="en-US" dirty="0" smtClean="0"/>
              <a:t>We give the </a:t>
            </a:r>
            <a:r>
              <a:rPr lang="en-US" dirty="0" smtClean="0">
                <a:solidFill>
                  <a:srgbClr val="FF0000"/>
                </a:solidFill>
              </a:rPr>
              <a:t>ball’s</a:t>
            </a:r>
            <a:r>
              <a:rPr lang="en-US" dirty="0" smtClean="0"/>
              <a:t> location as  </a:t>
            </a:r>
            <a:r>
              <a:rPr lang="en-US" dirty="0" smtClean="0">
                <a:solidFill>
                  <a:srgbClr val="FF0000"/>
                </a:solidFill>
              </a:rPr>
              <a:t>(</a:t>
            </a:r>
            <a:r>
              <a:rPr lang="en-US" i="1" dirty="0" smtClean="0">
                <a:solidFill>
                  <a:srgbClr val="FF0000"/>
                </a:solidFill>
              </a:rPr>
              <a:t>x</a:t>
            </a:r>
            <a:r>
              <a:rPr lang="en-US" dirty="0" smtClean="0">
                <a:solidFill>
                  <a:srgbClr val="FF0000"/>
                </a:solidFill>
              </a:rPr>
              <a:t>, </a:t>
            </a:r>
            <a:r>
              <a:rPr lang="en-US" i="1" dirty="0" smtClean="0">
                <a:solidFill>
                  <a:srgbClr val="FF0000"/>
                </a:solidFill>
              </a:rPr>
              <a:t>y</a:t>
            </a:r>
            <a:r>
              <a:rPr lang="en-US" dirty="0" smtClean="0">
                <a:solidFill>
                  <a:srgbClr val="FF0000"/>
                </a:solidFill>
              </a:rPr>
              <a:t>, </a:t>
            </a:r>
            <a:r>
              <a:rPr lang="en-US" i="1" dirty="0" smtClean="0">
                <a:solidFill>
                  <a:srgbClr val="FF0000"/>
                </a:solidFill>
              </a:rPr>
              <a:t>z</a:t>
            </a:r>
            <a:r>
              <a:rPr lang="en-US" dirty="0" smtClean="0">
                <a:solidFill>
                  <a:srgbClr val="FF0000"/>
                </a:solidFill>
              </a:rPr>
              <a:t>)</a:t>
            </a:r>
            <a:r>
              <a:rPr lang="en-US" dirty="0" smtClean="0"/>
              <a:t>:  we reach it from </a:t>
            </a:r>
            <a:r>
              <a:rPr lang="en-US" dirty="0" smtClean="0">
                <a:solidFill>
                  <a:srgbClr val="FFFF00"/>
                </a:solidFill>
              </a:rPr>
              <a:t>O</a:t>
            </a:r>
            <a:r>
              <a:rPr lang="en-US" dirty="0" smtClean="0"/>
              <a:t> by moving </a:t>
            </a:r>
            <a:r>
              <a:rPr lang="en-US" i="1" dirty="0" smtClean="0">
                <a:solidFill>
                  <a:srgbClr val="FF0000"/>
                </a:solidFill>
              </a:rPr>
              <a:t>x</a:t>
            </a:r>
            <a:r>
              <a:rPr lang="en-US" dirty="0" smtClean="0"/>
              <a:t> meters along the </a:t>
            </a:r>
            <a:r>
              <a:rPr lang="en-US" i="1" dirty="0" smtClean="0"/>
              <a:t>x</a:t>
            </a:r>
            <a:r>
              <a:rPr lang="en-US" dirty="0" smtClean="0"/>
              <a:t>-axis, followed by </a:t>
            </a:r>
            <a:r>
              <a:rPr lang="en-US" i="1" dirty="0" smtClean="0">
                <a:solidFill>
                  <a:srgbClr val="FF0000"/>
                </a:solidFill>
              </a:rPr>
              <a:t>y</a:t>
            </a:r>
            <a:r>
              <a:rPr lang="en-US" dirty="0" smtClean="0"/>
              <a:t> parallel to the </a:t>
            </a:r>
            <a:r>
              <a:rPr lang="en-US" i="1" dirty="0" smtClean="0"/>
              <a:t>y</a:t>
            </a:r>
            <a:r>
              <a:rPr lang="en-US" dirty="0" smtClean="0"/>
              <a:t>-axis and finally </a:t>
            </a:r>
            <a:r>
              <a:rPr lang="en-US" i="1" dirty="0" smtClean="0">
                <a:solidFill>
                  <a:srgbClr val="FF0000"/>
                </a:solidFill>
              </a:rPr>
              <a:t>z</a:t>
            </a:r>
            <a:r>
              <a:rPr lang="en-US" dirty="0" smtClean="0"/>
              <a:t> parallel to the </a:t>
            </a:r>
            <a:r>
              <a:rPr lang="en-US" i="1" dirty="0" smtClean="0"/>
              <a:t>z</a:t>
            </a:r>
            <a:r>
              <a:rPr lang="en-US" dirty="0" smtClean="0"/>
              <a:t>-axis. </a:t>
            </a:r>
          </a:p>
          <a:p>
            <a:pPr>
              <a:buNone/>
            </a:pPr>
            <a:endParaRPr lang="en-US" dirty="0"/>
          </a:p>
        </p:txBody>
      </p:sp>
      <p:cxnSp>
        <p:nvCxnSpPr>
          <p:cNvPr id="7" name="Straight Arrow Connector 6"/>
          <p:cNvCxnSpPr/>
          <p:nvPr/>
        </p:nvCxnSpPr>
        <p:spPr>
          <a:xfrm rot="-6840000">
            <a:off x="553836" y="2750256"/>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5029200"/>
            <a:ext cx="3429000" cy="1200329"/>
          </a:xfrm>
          <a:prstGeom prst="rect">
            <a:avLst/>
          </a:prstGeom>
          <a:noFill/>
        </p:spPr>
        <p:txBody>
          <a:bodyPr wrap="square" rtlCol="0">
            <a:spAutoFit/>
          </a:bodyPr>
          <a:lstStyle/>
          <a:p>
            <a:r>
              <a:rPr lang="en-US" i="1" dirty="0" smtClean="0">
                <a:solidFill>
                  <a:srgbClr val="FFFF00"/>
                </a:solidFill>
              </a:rPr>
              <a:t>The frame can be envisioned as three meter sticks at right angles to each other, like the beginning of the frame of a structure. </a:t>
            </a:r>
            <a:endParaRPr lang="en-US" i="1" dirty="0">
              <a:solidFill>
                <a:srgbClr val="FFFF00"/>
              </a:solidFill>
            </a:endParaRPr>
          </a:p>
        </p:txBody>
      </p:sp>
      <p:grpSp>
        <p:nvGrpSpPr>
          <p:cNvPr id="5" name="Group 16"/>
          <p:cNvGrpSpPr/>
          <p:nvPr/>
        </p:nvGrpSpPr>
        <p:grpSpPr>
          <a:xfrm>
            <a:off x="990600" y="2362200"/>
            <a:ext cx="1885950" cy="2264807"/>
            <a:chOff x="1771650" y="2419350"/>
            <a:chExt cx="1885950" cy="2264807"/>
          </a:xfrm>
        </p:grpSpPr>
        <p:grpSp>
          <p:nvGrpSpPr>
            <p:cNvPr id="9" name="Group 9"/>
            <p:cNvGrpSpPr/>
            <p:nvPr/>
          </p:nvGrpSpPr>
          <p:grpSpPr>
            <a:xfrm>
              <a:off x="2066926" y="3353874"/>
              <a:ext cx="1490663" cy="1151452"/>
              <a:chOff x="2066926" y="3353874"/>
              <a:chExt cx="1490663" cy="1151452"/>
            </a:xfrm>
          </p:grpSpPr>
          <p:cxnSp>
            <p:nvCxnSpPr>
              <p:cNvPr id="6" name="Straight Arrow Connector 5"/>
              <p:cNvCxnSpPr/>
              <p:nvPr/>
            </p:nvCxnSpPr>
            <p:spPr>
              <a:xfrm>
                <a:off x="2066926" y="3895726"/>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300000" flipV="1">
                <a:off x="2109789" y="3353874"/>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19400" y="2971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71650" y="3771900"/>
              <a:ext cx="381000" cy="369332"/>
            </a:xfrm>
            <a:prstGeom prst="rect">
              <a:avLst/>
            </a:prstGeom>
            <a:noFill/>
          </p:spPr>
          <p:txBody>
            <a:bodyPr wrap="square" rtlCol="0">
              <a:spAutoFit/>
            </a:bodyPr>
            <a:lstStyle/>
            <a:p>
              <a:r>
                <a:rPr lang="en-US" dirty="0" smtClean="0">
                  <a:solidFill>
                    <a:srgbClr val="FFFF00"/>
                  </a:solidFill>
                </a:rPr>
                <a:t>O</a:t>
              </a:r>
              <a:endParaRPr lang="en-US" dirty="0">
                <a:solidFill>
                  <a:srgbClr val="FFFF00"/>
                </a:solidFill>
              </a:endParaRPr>
            </a:p>
          </p:txBody>
        </p:sp>
        <p:sp>
          <p:nvSpPr>
            <p:cNvPr id="13" name="TextBox 12"/>
            <p:cNvSpPr txBox="1"/>
            <p:nvPr/>
          </p:nvSpPr>
          <p:spPr>
            <a:xfrm>
              <a:off x="3048000" y="4314825"/>
              <a:ext cx="381000" cy="369332"/>
            </a:xfrm>
            <a:prstGeom prst="rect">
              <a:avLst/>
            </a:prstGeom>
            <a:noFill/>
          </p:spPr>
          <p:txBody>
            <a:bodyPr wrap="square" rtlCol="0">
              <a:spAutoFit/>
            </a:bodyPr>
            <a:lstStyle/>
            <a:p>
              <a:r>
                <a:rPr lang="en-US" i="1" dirty="0" smtClean="0">
                  <a:solidFill>
                    <a:srgbClr val="FFFF00"/>
                  </a:solidFill>
                </a:rPr>
                <a:t>x</a:t>
              </a:r>
              <a:endParaRPr lang="en-US" i="1" dirty="0">
                <a:solidFill>
                  <a:srgbClr val="FFFF00"/>
                </a:solidFill>
              </a:endParaRPr>
            </a:p>
          </p:txBody>
        </p:sp>
        <p:sp>
          <p:nvSpPr>
            <p:cNvPr id="14" name="TextBox 13"/>
            <p:cNvSpPr txBox="1"/>
            <p:nvPr/>
          </p:nvSpPr>
          <p:spPr>
            <a:xfrm>
              <a:off x="3257550" y="3419475"/>
              <a:ext cx="381000" cy="369332"/>
            </a:xfrm>
            <a:prstGeom prst="rect">
              <a:avLst/>
            </a:prstGeom>
            <a:noFill/>
          </p:spPr>
          <p:txBody>
            <a:bodyPr wrap="square" rtlCol="0">
              <a:spAutoFit/>
            </a:bodyPr>
            <a:lstStyle/>
            <a:p>
              <a:r>
                <a:rPr lang="en-US" i="1" dirty="0">
                  <a:solidFill>
                    <a:srgbClr val="FFFF00"/>
                  </a:solidFill>
                </a:rPr>
                <a:t>y</a:t>
              </a:r>
            </a:p>
          </p:txBody>
        </p:sp>
        <p:sp>
          <p:nvSpPr>
            <p:cNvPr id="15" name="TextBox 14"/>
            <p:cNvSpPr txBox="1"/>
            <p:nvPr/>
          </p:nvSpPr>
          <p:spPr>
            <a:xfrm>
              <a:off x="2009775" y="2419350"/>
              <a:ext cx="381000" cy="369332"/>
            </a:xfrm>
            <a:prstGeom prst="rect">
              <a:avLst/>
            </a:prstGeom>
            <a:noFill/>
          </p:spPr>
          <p:txBody>
            <a:bodyPr wrap="square" rtlCol="0">
              <a:spAutoFit/>
            </a:bodyPr>
            <a:lstStyle/>
            <a:p>
              <a:r>
                <a:rPr lang="en-US" i="1" dirty="0">
                  <a:solidFill>
                    <a:srgbClr val="FFFF00"/>
                  </a:solidFill>
                </a:rPr>
                <a:t>z</a:t>
              </a:r>
            </a:p>
          </p:txBody>
        </p:sp>
        <p:sp>
          <p:nvSpPr>
            <p:cNvPr id="18" name="TextBox 17"/>
            <p:cNvSpPr txBox="1"/>
            <p:nvPr/>
          </p:nvSpPr>
          <p:spPr>
            <a:xfrm>
              <a:off x="2819400" y="2667000"/>
              <a:ext cx="838200" cy="369332"/>
            </a:xfrm>
            <a:prstGeom prst="rect">
              <a:avLst/>
            </a:prstGeom>
            <a:noFill/>
          </p:spPr>
          <p:txBody>
            <a:bodyPr wrap="square" rtlCol="0">
              <a:spAutoFit/>
            </a:bodyPr>
            <a:lstStyle/>
            <a:p>
              <a:r>
                <a:rPr lang="en-US" dirty="0" smtClean="0">
                  <a:solidFill>
                    <a:srgbClr val="FF0000"/>
                  </a:solidFill>
                </a:rPr>
                <a:t>(</a:t>
              </a:r>
              <a:r>
                <a:rPr lang="en-US" i="1" dirty="0" smtClean="0">
                  <a:solidFill>
                    <a:srgbClr val="FF0000"/>
                  </a:solidFill>
                </a:rPr>
                <a:t>x, y, z</a:t>
              </a:r>
              <a:r>
                <a:rPr lang="en-US" dirty="0" smtClean="0">
                  <a:solidFill>
                    <a:srgbClr val="FF0000"/>
                  </a:solidFill>
                </a:rPr>
                <a:t>)</a:t>
              </a:r>
              <a:endParaRPr lang="en-US" dirty="0">
                <a:solidFill>
                  <a:srgbClr val="FF0000"/>
                </a:solidFill>
              </a:endParaRPr>
            </a:p>
          </p:txBody>
        </p:sp>
      </p:gr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Massive Spherical Shell</a:t>
            </a:r>
            <a:endParaRPr lang="en-US" dirty="0">
              <a:solidFill>
                <a:srgbClr val="FFFF00"/>
              </a:solidFill>
            </a:endParaRPr>
          </a:p>
        </p:txBody>
      </p:sp>
      <p:sp>
        <p:nvSpPr>
          <p:cNvPr id="3" name="Content Placeholder 2"/>
          <p:cNvSpPr>
            <a:spLocks noGrp="1"/>
          </p:cNvSpPr>
          <p:nvPr>
            <p:ph sz="half" idx="1"/>
          </p:nvPr>
        </p:nvSpPr>
        <p:spPr>
          <a:xfrm>
            <a:off x="0" y="1600200"/>
            <a:ext cx="5410200" cy="5257800"/>
          </a:xfrm>
        </p:spPr>
        <p:txBody>
          <a:bodyPr>
            <a:normAutofit lnSpcReduction="10000"/>
          </a:bodyPr>
          <a:lstStyle/>
          <a:p>
            <a:r>
              <a:rPr lang="en-US" dirty="0" smtClean="0"/>
              <a:t>Imagine a massive hollow uniform spherical shell.</a:t>
            </a:r>
          </a:p>
          <a:p>
            <a:r>
              <a:rPr lang="en-US" dirty="0" smtClean="0">
                <a:solidFill>
                  <a:srgbClr val="FFFF00"/>
                </a:solidFill>
              </a:rPr>
              <a:t>The gravitational force is the sum of the attractive forces from all parts of the shell.</a:t>
            </a:r>
          </a:p>
          <a:p>
            <a:r>
              <a:rPr lang="en-US" dirty="0" smtClean="0">
                <a:solidFill>
                  <a:srgbClr val="FFFF00"/>
                </a:solidFill>
              </a:rPr>
              <a:t>Inside the shell, this force is zero everywhere!  </a:t>
            </a:r>
            <a:r>
              <a:rPr lang="en-US" dirty="0" smtClean="0"/>
              <a:t>Smaller closer areas balance larger more distant areas. </a:t>
            </a:r>
          </a:p>
          <a:p>
            <a:r>
              <a:rPr lang="en-US" dirty="0" smtClean="0">
                <a:solidFill>
                  <a:srgbClr val="FFFF00"/>
                </a:solidFill>
              </a:rPr>
              <a:t>Outside the shell</a:t>
            </a:r>
            <a:r>
              <a:rPr lang="en-US" dirty="0" smtClean="0"/>
              <a:t>, Newton proved the force was </a:t>
            </a:r>
            <a:r>
              <a:rPr lang="en-US" dirty="0" smtClean="0">
                <a:solidFill>
                  <a:srgbClr val="FFFF00"/>
                </a:solidFill>
              </a:rPr>
              <a:t>the same as if all the mass were at the center</a:t>
            </a:r>
            <a:r>
              <a:rPr lang="en-US" dirty="0" smtClean="0"/>
              <a:t>.  </a:t>
            </a:r>
          </a:p>
          <a:p>
            <a:endParaRPr lang="en-US" dirty="0"/>
          </a:p>
        </p:txBody>
      </p:sp>
      <p:sp>
        <p:nvSpPr>
          <p:cNvPr id="4" name="Content Placeholder 3"/>
          <p:cNvSpPr>
            <a:spLocks noGrp="1"/>
          </p:cNvSpPr>
          <p:nvPr>
            <p:ph sz="half" idx="2"/>
          </p:nvPr>
        </p:nvSpPr>
        <p:spPr>
          <a:xfrm>
            <a:off x="5562600" y="1600200"/>
            <a:ext cx="3124200" cy="4525963"/>
          </a:xfrm>
        </p:spPr>
        <p:txBody>
          <a:bodyPr>
            <a:normAutofit lnSpcReduction="100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5715000" y="2895600"/>
            <a:ext cx="2667000" cy="2667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79744" y="2846696"/>
            <a:ext cx="2743200" cy="2743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13" idx="0"/>
          </p:cNvCxnSpPr>
          <p:nvPr/>
        </p:nvCxnSpPr>
        <p:spPr>
          <a:xfrm rot="5400000" flipH="1" flipV="1">
            <a:off x="5907781" y="3363322"/>
            <a:ext cx="2076441" cy="1625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flipV="1">
            <a:off x="5921992" y="3553280"/>
            <a:ext cx="2290815" cy="1386072"/>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8340000">
            <a:off x="7898540" y="3018445"/>
            <a:ext cx="228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8340000">
            <a:off x="5942820" y="4905509"/>
            <a:ext cx="149974" cy="3519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pPr algn="l"/>
            <a:r>
              <a:rPr lang="en-US" dirty="0" smtClean="0"/>
              <a:t/>
            </a:r>
            <a:br>
              <a:rPr lang="en-US" dirty="0" smtClean="0"/>
            </a:br>
            <a:r>
              <a:rPr lang="en-US" dirty="0" smtClean="0"/>
              <a:t>		    </a:t>
            </a:r>
            <a:r>
              <a:rPr lang="en-US" dirty="0" smtClean="0">
                <a:solidFill>
                  <a:srgbClr val="FFFF00"/>
                </a:solidFill>
              </a:rPr>
              <a:t>Clicker Question</a:t>
            </a:r>
            <a:r>
              <a:rPr lang="en-US" dirty="0" smtClean="0"/>
              <a:t/>
            </a:r>
            <a:br>
              <a:rPr lang="en-US" dirty="0" smtClean="0"/>
            </a:br>
            <a:r>
              <a:rPr lang="en-US" sz="4000" dirty="0" smtClean="0"/>
              <a:t>How will </a:t>
            </a:r>
            <a:r>
              <a:rPr lang="en-US" sz="4000" i="1" dirty="0" smtClean="0"/>
              <a:t>g</a:t>
            </a:r>
            <a:r>
              <a:rPr lang="en-US" sz="4000" dirty="0" smtClean="0"/>
              <a:t> change (if at all) on going from the Earth’s surface to the bottom of a deep mine?</a:t>
            </a:r>
            <a:endParaRPr lang="en-US" sz="4000" dirty="0"/>
          </a:p>
        </p:txBody>
      </p:sp>
      <p:sp>
        <p:nvSpPr>
          <p:cNvPr id="3" name="Content Placeholder 2"/>
          <p:cNvSpPr>
            <a:spLocks noGrp="1"/>
          </p:cNvSpPr>
          <p:nvPr>
            <p:ph idx="1"/>
          </p:nvPr>
        </p:nvSpPr>
        <p:spPr>
          <a:xfrm>
            <a:off x="381000" y="3886200"/>
            <a:ext cx="8229600" cy="2697163"/>
          </a:xfrm>
        </p:spPr>
        <p:txBody>
          <a:bodyPr/>
          <a:lstStyle/>
          <a:p>
            <a:pPr marL="514350" indent="-514350">
              <a:buAutoNum type="alphaUcPeriod"/>
            </a:pPr>
            <a:r>
              <a:rPr lang="en-US" i="1" dirty="0" smtClean="0"/>
              <a:t>g</a:t>
            </a:r>
            <a:r>
              <a:rPr lang="en-US" dirty="0" smtClean="0"/>
              <a:t> will be a bit stronger at the bottom of the mine</a:t>
            </a:r>
          </a:p>
          <a:p>
            <a:pPr marL="514350" indent="-514350">
              <a:buAutoNum type="alphaUcPeriod"/>
            </a:pPr>
            <a:r>
              <a:rPr lang="en-US" dirty="0" smtClean="0"/>
              <a:t>It will be weaker</a:t>
            </a:r>
          </a:p>
          <a:p>
            <a:pPr marL="514350" indent="-514350">
              <a:buAutoNum type="alphaUcPeriod"/>
            </a:pPr>
            <a:r>
              <a:rPr lang="en-US" dirty="0" smtClean="0"/>
              <a:t>It will be the same as at the surface</a:t>
            </a:r>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l"/>
            <a:r>
              <a:rPr lang="en-US" dirty="0" smtClean="0"/>
              <a:t>		    </a:t>
            </a:r>
            <a:r>
              <a:rPr lang="en-US" dirty="0" smtClean="0">
                <a:solidFill>
                  <a:srgbClr val="FFFF00"/>
                </a:solidFill>
              </a:rPr>
              <a:t>Clicker Answer</a:t>
            </a:r>
            <a:r>
              <a:rPr lang="en-US" dirty="0" smtClean="0"/>
              <a:t/>
            </a:r>
            <a:br>
              <a:rPr lang="en-US" dirty="0" smtClean="0"/>
            </a:br>
            <a:r>
              <a:rPr lang="en-US" sz="3100" dirty="0" smtClean="0"/>
              <a:t>How will </a:t>
            </a:r>
            <a:r>
              <a:rPr lang="en-US" sz="3100" i="1" dirty="0" smtClean="0"/>
              <a:t>g</a:t>
            </a:r>
            <a:r>
              <a:rPr lang="en-US" sz="3100" dirty="0" smtClean="0"/>
              <a:t> change (if at all) on going from the Earth’s surface to the bottom of a deep mine?</a:t>
            </a:r>
            <a:endParaRPr lang="en-US" sz="3100" dirty="0"/>
          </a:p>
        </p:txBody>
      </p:sp>
      <p:sp>
        <p:nvSpPr>
          <p:cNvPr id="3" name="Content Placeholder 2"/>
          <p:cNvSpPr>
            <a:spLocks noGrp="1"/>
          </p:cNvSpPr>
          <p:nvPr>
            <p:ph idx="1"/>
          </p:nvPr>
        </p:nvSpPr>
        <p:spPr>
          <a:xfrm>
            <a:off x="381000" y="2514600"/>
            <a:ext cx="8229600" cy="4068763"/>
          </a:xfrm>
        </p:spPr>
        <p:txBody>
          <a:bodyPr>
            <a:normAutofit lnSpcReduction="10000"/>
          </a:bodyPr>
          <a:lstStyle/>
          <a:p>
            <a:pPr marL="514350" indent="-514350">
              <a:buNone/>
            </a:pPr>
            <a:r>
              <a:rPr lang="en-US" sz="2800" dirty="0" smtClean="0">
                <a:solidFill>
                  <a:srgbClr val="FFFF00"/>
                </a:solidFill>
              </a:rPr>
              <a:t>It will be </a:t>
            </a:r>
            <a:r>
              <a:rPr lang="en-US" sz="2800" i="1" dirty="0" smtClean="0">
                <a:solidFill>
                  <a:srgbClr val="FFFF00"/>
                </a:solidFill>
              </a:rPr>
              <a:t>weaker</a:t>
            </a:r>
            <a:r>
              <a:rPr lang="en-US" sz="2800" dirty="0" smtClean="0">
                <a:solidFill>
                  <a:srgbClr val="FFFF00"/>
                </a:solidFill>
              </a:rPr>
              <a:t>!</a:t>
            </a:r>
          </a:p>
          <a:p>
            <a:pPr marL="514350" indent="-514350"/>
            <a:r>
              <a:rPr lang="en-US" sz="2800" dirty="0" smtClean="0"/>
              <a:t>Think of the Earth as </a:t>
            </a:r>
            <a:r>
              <a:rPr lang="en-US" sz="2800" dirty="0" smtClean="0">
                <a:solidFill>
                  <a:srgbClr val="FFFF00"/>
                </a:solidFill>
              </a:rPr>
              <a:t>built up of spherical shells</a:t>
            </a:r>
            <a:r>
              <a:rPr lang="en-US" sz="2800" dirty="0" smtClean="0"/>
              <a:t>, like an onion. Down the mine, you’re </a:t>
            </a:r>
            <a:r>
              <a:rPr lang="en-US" sz="2800" dirty="0" smtClean="0">
                <a:solidFill>
                  <a:srgbClr val="FFFF00"/>
                </a:solidFill>
              </a:rPr>
              <a:t>inside the outermost shell</a:t>
            </a:r>
            <a:r>
              <a:rPr lang="en-US" sz="2800" dirty="0" smtClean="0"/>
              <a:t>, so it gives no net gravity.</a:t>
            </a:r>
          </a:p>
          <a:p>
            <a:pPr marL="514350" indent="-514350"/>
            <a:r>
              <a:rPr lang="en-US" sz="2800" dirty="0" smtClean="0"/>
              <a:t>If you’re now </a:t>
            </a:r>
            <a:r>
              <a:rPr lang="en-US" sz="2800" i="1" dirty="0" smtClean="0"/>
              <a:t>r </a:t>
            </a:r>
            <a:r>
              <a:rPr lang="en-US" sz="2800" dirty="0" smtClean="0"/>
              <a:t>meters from the Earth’s center, the remaining shells have volume </a:t>
            </a:r>
            <a:r>
              <a:rPr lang="en-US" sz="2800" i="1" dirty="0" smtClean="0">
                <a:solidFill>
                  <a:srgbClr val="FFFF00"/>
                </a:solidFill>
              </a:rPr>
              <a:t>r</a:t>
            </a:r>
            <a:r>
              <a:rPr lang="en-US" sz="2800" baseline="30000" dirty="0" smtClean="0">
                <a:solidFill>
                  <a:srgbClr val="FFFF00"/>
                </a:solidFill>
              </a:rPr>
              <a:t>3</a:t>
            </a:r>
            <a:r>
              <a:rPr lang="en-US" sz="2800" dirty="0" smtClean="0">
                <a:solidFill>
                  <a:srgbClr val="FFFF00"/>
                </a:solidFill>
              </a:rPr>
              <a:t>/</a:t>
            </a:r>
            <a:r>
              <a:rPr lang="en-US" sz="2800" i="1" dirty="0" smtClean="0">
                <a:solidFill>
                  <a:srgbClr val="FFFF00"/>
                </a:solidFill>
              </a:rPr>
              <a:t>r</a:t>
            </a:r>
            <a:r>
              <a:rPr lang="en-US" sz="2800" baseline="-25000" dirty="0" smtClean="0">
                <a:solidFill>
                  <a:srgbClr val="FFFF00"/>
                </a:solidFill>
              </a:rPr>
              <a:t>earth</a:t>
            </a:r>
            <a:r>
              <a:rPr lang="en-US" sz="2800" baseline="30000" dirty="0" smtClean="0">
                <a:solidFill>
                  <a:srgbClr val="FFFF00"/>
                </a:solidFill>
              </a:rPr>
              <a:t>3</a:t>
            </a:r>
            <a:r>
              <a:rPr lang="en-US" sz="2800" dirty="0" smtClean="0"/>
              <a:t>, but you’re closer to the center so the 1/</a:t>
            </a:r>
            <a:r>
              <a:rPr lang="en-US" sz="2800" i="1" dirty="0" smtClean="0"/>
              <a:t>r</a:t>
            </a:r>
            <a:r>
              <a:rPr lang="en-US" sz="2800" baseline="30000" dirty="0" smtClean="0"/>
              <a:t>2</a:t>
            </a:r>
            <a:r>
              <a:rPr lang="en-US" sz="2800" dirty="0" smtClean="0"/>
              <a:t> helps, but not enough: </a:t>
            </a:r>
            <a:r>
              <a:rPr lang="en-US" sz="2800" i="1" u="sng" dirty="0" smtClean="0">
                <a:solidFill>
                  <a:srgbClr val="FFFF00"/>
                </a:solidFill>
              </a:rPr>
              <a:t>g</a:t>
            </a:r>
            <a:r>
              <a:rPr lang="en-US" sz="2800" u="sng" dirty="0" smtClean="0">
                <a:solidFill>
                  <a:srgbClr val="FFFF00"/>
                </a:solidFill>
              </a:rPr>
              <a:t> is proportional to </a:t>
            </a:r>
            <a:r>
              <a:rPr lang="en-US" sz="2800" i="1" u="sng" dirty="0" smtClean="0">
                <a:solidFill>
                  <a:srgbClr val="FFFF00"/>
                </a:solidFill>
              </a:rPr>
              <a:t>r</a:t>
            </a:r>
            <a:r>
              <a:rPr lang="en-US" sz="2800" dirty="0" smtClean="0"/>
              <a:t>. </a:t>
            </a:r>
          </a:p>
          <a:p>
            <a:pPr marL="514350" indent="-514350"/>
            <a:r>
              <a:rPr lang="en-US" sz="2800" i="1" dirty="0" smtClean="0"/>
              <a:t>Think</a:t>
            </a:r>
            <a:r>
              <a:rPr lang="en-US" sz="2800" dirty="0" smtClean="0"/>
              <a:t>: what is gravity </a:t>
            </a:r>
            <a:r>
              <a:rPr lang="en-US" sz="2800" dirty="0" smtClean="0">
                <a:solidFill>
                  <a:srgbClr val="FFFF00"/>
                </a:solidFill>
              </a:rPr>
              <a:t>at the Earth’s center?</a:t>
            </a:r>
          </a:p>
          <a:p>
            <a:pPr marL="514350" indent="-514350">
              <a:buNone/>
            </a:pPr>
            <a:endParaRPr lang="en-US" dirty="0" smtClean="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rot="16200000" flipH="1">
            <a:off x="6711002" y="2564143"/>
            <a:ext cx="214952" cy="84104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5931374" y="3558370"/>
            <a:ext cx="1779896" cy="83535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706562"/>
          </a:xfrm>
        </p:spPr>
        <p:txBody>
          <a:bodyPr>
            <a:noAutofit/>
          </a:bodyPr>
          <a:lstStyle/>
          <a:p>
            <a:pPr algn="l"/>
            <a:r>
              <a:rPr lang="en-US" sz="3600" dirty="0" smtClean="0"/>
              <a:t>		  </a:t>
            </a:r>
            <a:r>
              <a:rPr lang="en-US" sz="4000" dirty="0" smtClean="0">
                <a:solidFill>
                  <a:srgbClr val="FFFF00"/>
                </a:solidFill>
              </a:rPr>
              <a:t>Kepler’s First Law</a:t>
            </a:r>
            <a:r>
              <a:rPr lang="en-US" sz="3600" dirty="0" smtClean="0"/>
              <a:t/>
            </a:r>
            <a:br>
              <a:rPr lang="en-US" sz="3600" dirty="0" smtClean="0"/>
            </a:br>
            <a:r>
              <a:rPr lang="en-US" sz="3200" dirty="0" smtClean="0">
                <a:solidFill>
                  <a:srgbClr val="FF0000"/>
                </a:solidFill>
              </a:rPr>
              <a:t>Each planet moves in an elliptical orbit </a:t>
            </a:r>
            <a:r>
              <a:rPr lang="en-US" sz="3200" dirty="0" smtClean="0"/>
              <a:t>with the </a:t>
            </a:r>
            <a:r>
              <a:rPr lang="en-US" sz="3200" dirty="0" smtClean="0">
                <a:solidFill>
                  <a:srgbClr val="FFFF00"/>
                </a:solidFill>
              </a:rPr>
              <a:t>Sun at one focus</a:t>
            </a:r>
            <a:endParaRPr lang="en-US" sz="3200" dirty="0">
              <a:solidFill>
                <a:srgbClr val="FFFF00"/>
              </a:solidFill>
            </a:endParaRPr>
          </a:p>
        </p:txBody>
      </p:sp>
      <p:sp>
        <p:nvSpPr>
          <p:cNvPr id="3" name="Content Placeholder 2"/>
          <p:cNvSpPr>
            <a:spLocks noGrp="1"/>
          </p:cNvSpPr>
          <p:nvPr>
            <p:ph sz="half" idx="1"/>
          </p:nvPr>
        </p:nvSpPr>
        <p:spPr>
          <a:xfrm>
            <a:off x="228600" y="2133600"/>
            <a:ext cx="4267200" cy="3992563"/>
          </a:xfrm>
        </p:spPr>
        <p:txBody>
          <a:bodyPr>
            <a:normAutofit fontScale="92500"/>
          </a:bodyPr>
          <a:lstStyle/>
          <a:p>
            <a:r>
              <a:rPr lang="en-US" dirty="0" smtClean="0"/>
              <a:t>He deduced this from analyzing many observations.</a:t>
            </a:r>
          </a:p>
          <a:p>
            <a:r>
              <a:rPr lang="en-US" dirty="0" smtClean="0"/>
              <a:t>An ellipse is the set of points P such that PF</a:t>
            </a:r>
            <a:r>
              <a:rPr lang="en-US" baseline="-25000" dirty="0" smtClean="0"/>
              <a:t>1</a:t>
            </a:r>
            <a:r>
              <a:rPr lang="en-US" dirty="0" smtClean="0"/>
              <a:t> +PF</a:t>
            </a:r>
            <a:r>
              <a:rPr lang="en-US" baseline="-25000" dirty="0" smtClean="0"/>
              <a:t>2</a:t>
            </a:r>
            <a:r>
              <a:rPr lang="en-US" dirty="0" smtClean="0"/>
              <a:t> is constant, the points F</a:t>
            </a:r>
            <a:r>
              <a:rPr lang="en-US" baseline="-25000" dirty="0" smtClean="0"/>
              <a:t>1</a:t>
            </a:r>
            <a:r>
              <a:rPr lang="en-US" dirty="0" smtClean="0"/>
              <a:t> and F</a:t>
            </a:r>
            <a:r>
              <a:rPr lang="en-US" baseline="-25000" dirty="0" smtClean="0"/>
              <a:t>2</a:t>
            </a:r>
            <a:r>
              <a:rPr lang="en-US" dirty="0" smtClean="0"/>
              <a:t> are the </a:t>
            </a:r>
            <a:r>
              <a:rPr lang="en-US" dirty="0" smtClean="0">
                <a:solidFill>
                  <a:srgbClr val="FFFF00"/>
                </a:solidFill>
              </a:rPr>
              <a:t>foci</a:t>
            </a:r>
            <a:r>
              <a:rPr lang="en-US" dirty="0" smtClean="0"/>
              <a:t>, PF</a:t>
            </a:r>
            <a:r>
              <a:rPr lang="en-US" baseline="-25000" dirty="0" smtClean="0"/>
              <a:t>1</a:t>
            </a:r>
            <a:r>
              <a:rPr lang="en-US" dirty="0" smtClean="0"/>
              <a:t> means the distance from point P to point F</a:t>
            </a:r>
            <a:r>
              <a:rPr lang="en-US" baseline="-25000" dirty="0" smtClean="0"/>
              <a:t>1</a:t>
            </a:r>
            <a:r>
              <a:rPr lang="en-US" dirty="0" smtClean="0"/>
              <a:t>. </a:t>
            </a:r>
            <a:endParaRPr lang="en-US" dirty="0"/>
          </a:p>
        </p:txBody>
      </p:sp>
      <p:sp>
        <p:nvSpPr>
          <p:cNvPr id="4" name="Content Placeholder 3"/>
          <p:cNvSpPr>
            <a:spLocks noGrp="1"/>
          </p:cNvSpPr>
          <p:nvPr>
            <p:ph sz="half" idx="2"/>
          </p:nvPr>
        </p:nvSpPr>
        <p:spPr>
          <a:xfrm>
            <a:off x="4648200" y="2133600"/>
            <a:ext cx="4038600" cy="3992563"/>
          </a:xfrm>
        </p:spPr>
        <p:txBody>
          <a:bodyPr>
            <a:normAutofit fontScale="925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5396498" y="2434984"/>
            <a:ext cx="2000536"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59856" y="2833048"/>
            <a:ext cx="76200" cy="76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65544" y="4827896"/>
            <a:ext cx="76200" cy="76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50805" y="2895600"/>
            <a:ext cx="533400" cy="381000"/>
          </a:xfrm>
          <a:prstGeom prst="rect">
            <a:avLst/>
          </a:prstGeom>
          <a:noFill/>
        </p:spPr>
        <p:txBody>
          <a:bodyPr wrap="square" rtlCol="0">
            <a:spAutoFit/>
          </a:bodyPr>
          <a:lstStyle/>
          <a:p>
            <a:r>
              <a:rPr lang="en-US" dirty="0" smtClean="0"/>
              <a:t>P</a:t>
            </a:r>
            <a:endParaRPr lang="en-US" dirty="0"/>
          </a:p>
        </p:txBody>
      </p:sp>
      <p:sp>
        <p:nvSpPr>
          <p:cNvPr id="14" name="TextBox 13"/>
          <p:cNvSpPr txBox="1"/>
          <p:nvPr/>
        </p:nvSpPr>
        <p:spPr>
          <a:xfrm>
            <a:off x="6070242" y="2690610"/>
            <a:ext cx="533400" cy="381000"/>
          </a:xfrm>
          <a:prstGeom prst="rect">
            <a:avLst/>
          </a:prstGeom>
          <a:noFill/>
        </p:spPr>
        <p:txBody>
          <a:bodyPr wrap="square" rtlCol="0">
            <a:spAutoFit/>
          </a:bodyPr>
          <a:lstStyle/>
          <a:p>
            <a:r>
              <a:rPr lang="en-US" dirty="0" smtClean="0"/>
              <a:t>F</a:t>
            </a:r>
            <a:r>
              <a:rPr lang="en-US" baseline="-25000" dirty="0" smtClean="0"/>
              <a:t>1</a:t>
            </a:r>
            <a:endParaRPr lang="en-US" baseline="-25000" dirty="0"/>
          </a:p>
        </p:txBody>
      </p:sp>
      <p:sp>
        <p:nvSpPr>
          <p:cNvPr id="15" name="TextBox 14"/>
          <p:cNvSpPr txBox="1"/>
          <p:nvPr/>
        </p:nvSpPr>
        <p:spPr>
          <a:xfrm>
            <a:off x="6078816" y="4712595"/>
            <a:ext cx="533400" cy="381000"/>
          </a:xfrm>
          <a:prstGeom prst="rect">
            <a:avLst/>
          </a:prstGeom>
          <a:noFill/>
        </p:spPr>
        <p:txBody>
          <a:bodyPr wrap="square" rtlCol="0">
            <a:spAutoFit/>
          </a:bodyPr>
          <a:lstStyle/>
          <a:p>
            <a:r>
              <a:rPr lang="en-US" dirty="0" smtClean="0"/>
              <a:t>F</a:t>
            </a:r>
            <a:r>
              <a:rPr lang="en-US" baseline="-25000" dirty="0" smtClean="0"/>
              <a:t>2</a:t>
            </a:r>
            <a:endParaRPr lang="en-US" baseline="-25000" dirty="0"/>
          </a:p>
        </p:txBody>
      </p:sp>
      <p:sp>
        <p:nvSpPr>
          <p:cNvPr id="16" name="TextBox 15"/>
          <p:cNvSpPr txBox="1"/>
          <p:nvPr/>
        </p:nvSpPr>
        <p:spPr>
          <a:xfrm>
            <a:off x="4343400" y="5562600"/>
            <a:ext cx="4267200" cy="1200329"/>
          </a:xfrm>
          <a:prstGeom prst="rect">
            <a:avLst/>
          </a:prstGeom>
          <a:noFill/>
          <a:ln>
            <a:solidFill>
              <a:schemeClr val="bg2">
                <a:lumMod val="40000"/>
                <a:lumOff val="60000"/>
              </a:schemeClr>
            </a:solidFill>
          </a:ln>
        </p:spPr>
        <p:txBody>
          <a:bodyPr wrap="square" rtlCol="0">
            <a:spAutoFit/>
          </a:bodyPr>
          <a:lstStyle/>
          <a:p>
            <a:r>
              <a:rPr lang="en-US" dirty="0" smtClean="0"/>
              <a:t>You can draw an ellipse by fixing the ends of a piece of string at A, B then, keeping the string tight, loop it around a pencil point at P and move the pencil around on paper.</a:t>
            </a: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flipH="1" flipV="1">
            <a:off x="5926611" y="3558366"/>
            <a:ext cx="1779896" cy="83535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729233" y="3979038"/>
            <a:ext cx="3319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6711002" y="2564143"/>
            <a:ext cx="214952" cy="84104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944562"/>
          </a:xfrm>
        </p:spPr>
        <p:txBody>
          <a:bodyPr>
            <a:noAutofit/>
          </a:bodyPr>
          <a:lstStyle/>
          <a:p>
            <a:r>
              <a:rPr lang="en-US" sz="3600" dirty="0" smtClean="0">
                <a:solidFill>
                  <a:srgbClr val="FFFF00"/>
                </a:solidFill>
              </a:rPr>
              <a:t>About Ellipses…</a:t>
            </a:r>
            <a:endParaRPr lang="en-US" sz="3200" dirty="0">
              <a:solidFill>
                <a:srgbClr val="FFFF00"/>
              </a:solidFill>
            </a:endParaRPr>
          </a:p>
        </p:txBody>
      </p:sp>
      <p:sp>
        <p:nvSpPr>
          <p:cNvPr id="3" name="Content Placeholder 2"/>
          <p:cNvSpPr>
            <a:spLocks noGrp="1"/>
          </p:cNvSpPr>
          <p:nvPr>
            <p:ph sz="half" idx="1"/>
          </p:nvPr>
        </p:nvSpPr>
        <p:spPr>
          <a:xfrm>
            <a:off x="228600" y="1447800"/>
            <a:ext cx="4267200" cy="5181600"/>
          </a:xfrm>
        </p:spPr>
        <p:txBody>
          <a:bodyPr>
            <a:normAutofit lnSpcReduction="10000"/>
          </a:bodyPr>
          <a:lstStyle/>
          <a:p>
            <a:r>
              <a:rPr lang="en-US" sz="2400" dirty="0" smtClean="0"/>
              <a:t>The standard notation is to label the two foci  F</a:t>
            </a:r>
            <a:r>
              <a:rPr lang="en-US" sz="2400" baseline="-25000" dirty="0" smtClean="0"/>
              <a:t>1</a:t>
            </a:r>
            <a:r>
              <a:rPr lang="en-US" sz="2400" dirty="0" smtClean="0"/>
              <a:t>, F</a:t>
            </a:r>
            <a:r>
              <a:rPr lang="en-US" sz="2400" baseline="-25000" dirty="0" smtClean="0"/>
              <a:t>2</a:t>
            </a:r>
            <a:r>
              <a:rPr lang="en-US" sz="2400" dirty="0" smtClean="0"/>
              <a:t>. </a:t>
            </a:r>
            <a:r>
              <a:rPr lang="en-US" sz="2400" dirty="0" smtClean="0">
                <a:solidFill>
                  <a:schemeClr val="bg2">
                    <a:lumMod val="60000"/>
                    <a:lumOff val="40000"/>
                  </a:schemeClr>
                </a:solidFill>
              </a:rPr>
              <a:t>(The term “focus” is used because if a light is placed at F</a:t>
            </a:r>
            <a:r>
              <a:rPr lang="en-US" sz="2400" baseline="-25000" dirty="0" smtClean="0">
                <a:solidFill>
                  <a:schemeClr val="bg2">
                    <a:lumMod val="60000"/>
                    <a:lumOff val="40000"/>
                  </a:schemeClr>
                </a:solidFill>
              </a:rPr>
              <a:t>1</a:t>
            </a:r>
            <a:r>
              <a:rPr lang="en-US" sz="2400" dirty="0" smtClean="0">
                <a:solidFill>
                  <a:schemeClr val="bg2">
                    <a:lumMod val="60000"/>
                    <a:lumOff val="40000"/>
                  </a:schemeClr>
                </a:solidFill>
              </a:rPr>
              <a:t>, and the ellipse is a mirror, the reflected light all goes to F</a:t>
            </a:r>
            <a:r>
              <a:rPr lang="en-US" sz="2400" baseline="-25000" dirty="0" smtClean="0">
                <a:solidFill>
                  <a:schemeClr val="bg2">
                    <a:lumMod val="60000"/>
                    <a:lumOff val="40000"/>
                  </a:schemeClr>
                </a:solidFill>
              </a:rPr>
              <a:t>2</a:t>
            </a:r>
            <a:r>
              <a:rPr lang="en-US" sz="2400" dirty="0" smtClean="0">
                <a:solidFill>
                  <a:schemeClr val="bg2">
                    <a:lumMod val="60000"/>
                    <a:lumOff val="40000"/>
                  </a:schemeClr>
                </a:solidFill>
              </a:rPr>
              <a:t>.) </a:t>
            </a:r>
          </a:p>
          <a:p>
            <a:r>
              <a:rPr lang="en-US" sz="2400" dirty="0" smtClean="0">
                <a:solidFill>
                  <a:srgbClr val="FFFF00"/>
                </a:solidFill>
              </a:rPr>
              <a:t>The </a:t>
            </a:r>
            <a:r>
              <a:rPr lang="en-US" sz="2400" u="sng" dirty="0" smtClean="0">
                <a:solidFill>
                  <a:srgbClr val="FFFF00"/>
                </a:solidFill>
              </a:rPr>
              <a:t>eccentricity</a:t>
            </a:r>
            <a:r>
              <a:rPr lang="en-US" sz="2400" dirty="0" smtClean="0">
                <a:solidFill>
                  <a:srgbClr val="FFFF00"/>
                </a:solidFill>
              </a:rPr>
              <a:t> </a:t>
            </a:r>
            <a:r>
              <a:rPr lang="en-US" sz="2400" i="1" dirty="0" smtClean="0">
                <a:solidFill>
                  <a:srgbClr val="FFFF00"/>
                </a:solidFill>
              </a:rPr>
              <a:t>e</a:t>
            </a:r>
            <a:r>
              <a:rPr lang="en-US" sz="2400" dirty="0" smtClean="0">
                <a:solidFill>
                  <a:srgbClr val="FFFF00"/>
                </a:solidFill>
              </a:rPr>
              <a:t> of the ellipse is how far a focus is from the center C compared with the furthest point of the ellipse.</a:t>
            </a:r>
          </a:p>
          <a:p>
            <a:r>
              <a:rPr lang="en-US" sz="2400" i="1" dirty="0" smtClean="0">
                <a:solidFill>
                  <a:srgbClr val="FF0000"/>
                </a:solidFill>
              </a:rPr>
              <a:t>e</a:t>
            </a:r>
            <a:r>
              <a:rPr lang="en-US" sz="2400" dirty="0" smtClean="0">
                <a:solidFill>
                  <a:srgbClr val="FF0000"/>
                </a:solidFill>
              </a:rPr>
              <a:t> = 0 means a circle: </a:t>
            </a:r>
            <a:r>
              <a:rPr lang="en-US" sz="2400" dirty="0" smtClean="0"/>
              <a:t>most planetary orbits are close to circles—for Earth, </a:t>
            </a:r>
            <a:r>
              <a:rPr lang="en-US" sz="2400" i="1" dirty="0" smtClean="0"/>
              <a:t>e</a:t>
            </a:r>
            <a:r>
              <a:rPr lang="en-US" sz="2400" dirty="0" smtClean="0"/>
              <a:t> = 0.017.</a:t>
            </a:r>
            <a:endParaRPr lang="en-US" sz="2400" dirty="0"/>
          </a:p>
        </p:txBody>
      </p:sp>
      <p:sp>
        <p:nvSpPr>
          <p:cNvPr id="4" name="Content Placeholder 3"/>
          <p:cNvSpPr>
            <a:spLocks noGrp="1"/>
          </p:cNvSpPr>
          <p:nvPr>
            <p:ph sz="half" idx="2"/>
          </p:nvPr>
        </p:nvSpPr>
        <p:spPr>
          <a:xfrm>
            <a:off x="4648200" y="2133600"/>
            <a:ext cx="4038600" cy="3992563"/>
          </a:xfrm>
        </p:spPr>
        <p:txBody>
          <a:bodyPr>
            <a:normAutofit lnSpcReduction="10000"/>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5401259" y="2434984"/>
            <a:ext cx="2000536"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59856" y="2833048"/>
            <a:ext cx="76200" cy="76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56018" y="4832659"/>
            <a:ext cx="76200" cy="76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50805" y="2895600"/>
            <a:ext cx="533400" cy="381000"/>
          </a:xfrm>
          <a:prstGeom prst="rect">
            <a:avLst/>
          </a:prstGeom>
          <a:noFill/>
        </p:spPr>
        <p:txBody>
          <a:bodyPr wrap="square" rtlCol="0">
            <a:spAutoFit/>
          </a:bodyPr>
          <a:lstStyle/>
          <a:p>
            <a:r>
              <a:rPr lang="en-US" dirty="0" smtClean="0"/>
              <a:t>P</a:t>
            </a:r>
            <a:endParaRPr lang="en-US" dirty="0"/>
          </a:p>
        </p:txBody>
      </p:sp>
      <p:sp>
        <p:nvSpPr>
          <p:cNvPr id="14" name="TextBox 13"/>
          <p:cNvSpPr txBox="1"/>
          <p:nvPr/>
        </p:nvSpPr>
        <p:spPr>
          <a:xfrm>
            <a:off x="6070242" y="2677731"/>
            <a:ext cx="533400" cy="369332"/>
          </a:xfrm>
          <a:prstGeom prst="rect">
            <a:avLst/>
          </a:prstGeom>
          <a:noFill/>
        </p:spPr>
        <p:txBody>
          <a:bodyPr wrap="square" rtlCol="0">
            <a:spAutoFit/>
          </a:bodyPr>
          <a:lstStyle/>
          <a:p>
            <a:r>
              <a:rPr lang="en-US" dirty="0" smtClean="0"/>
              <a:t>F</a:t>
            </a:r>
            <a:r>
              <a:rPr lang="en-US" baseline="-25000" dirty="0" smtClean="0"/>
              <a:t>1</a:t>
            </a:r>
            <a:endParaRPr lang="en-US" baseline="-25000" dirty="0"/>
          </a:p>
        </p:txBody>
      </p:sp>
      <p:sp>
        <p:nvSpPr>
          <p:cNvPr id="15" name="TextBox 14"/>
          <p:cNvSpPr txBox="1"/>
          <p:nvPr/>
        </p:nvSpPr>
        <p:spPr>
          <a:xfrm>
            <a:off x="6072201" y="4691067"/>
            <a:ext cx="533400" cy="381000"/>
          </a:xfrm>
          <a:prstGeom prst="rect">
            <a:avLst/>
          </a:prstGeom>
          <a:noFill/>
        </p:spPr>
        <p:txBody>
          <a:bodyPr wrap="square" rtlCol="0">
            <a:spAutoFit/>
          </a:bodyPr>
          <a:lstStyle/>
          <a:p>
            <a:r>
              <a:rPr lang="en-US" dirty="0" smtClean="0"/>
              <a:t>F</a:t>
            </a:r>
            <a:r>
              <a:rPr lang="en-US" baseline="-25000" dirty="0" smtClean="0"/>
              <a:t>2</a:t>
            </a:r>
            <a:endParaRPr lang="en-US" baseline="-25000" dirty="0"/>
          </a:p>
        </p:txBody>
      </p:sp>
      <p:cxnSp>
        <p:nvCxnSpPr>
          <p:cNvPr id="20" name="Straight Arrow Connector 19"/>
          <p:cNvCxnSpPr/>
          <p:nvPr/>
        </p:nvCxnSpPr>
        <p:spPr>
          <a:xfrm rot="5400000">
            <a:off x="6782594" y="3885406"/>
            <a:ext cx="2895600" cy="1588"/>
          </a:xfrm>
          <a:prstGeom prst="straightConnector1">
            <a:avLst/>
          </a:prstGeom>
          <a:ln w="25400">
            <a:solidFill>
              <a:schemeClr val="accent1">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886200"/>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7074" y="3556716"/>
            <a:ext cx="533400" cy="381000"/>
          </a:xfrm>
          <a:prstGeom prst="rect">
            <a:avLst/>
          </a:prstGeom>
          <a:noFill/>
        </p:spPr>
        <p:txBody>
          <a:bodyPr wrap="square" rtlCol="0">
            <a:spAutoFit/>
          </a:bodyPr>
          <a:lstStyle/>
          <a:p>
            <a:r>
              <a:rPr lang="en-US" dirty="0" smtClean="0"/>
              <a:t>C</a:t>
            </a:r>
            <a:endParaRPr lang="en-US" dirty="0"/>
          </a:p>
        </p:txBody>
      </p:sp>
      <p:cxnSp>
        <p:nvCxnSpPr>
          <p:cNvPr id="25" name="Straight Arrow Connector 24"/>
          <p:cNvCxnSpPr/>
          <p:nvPr/>
        </p:nvCxnSpPr>
        <p:spPr>
          <a:xfrm>
            <a:off x="5410200" y="2209800"/>
            <a:ext cx="1981200" cy="1588"/>
          </a:xfrm>
          <a:prstGeom prst="straightConnector1">
            <a:avLst/>
          </a:prstGeom>
          <a:ln w="25400">
            <a:solidFill>
              <a:schemeClr val="accent1">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486400" y="3352800"/>
            <a:ext cx="1066800" cy="1588"/>
          </a:xfrm>
          <a:prstGeom prst="straightConnector1">
            <a:avLst/>
          </a:prstGeom>
          <a:ln w="25400">
            <a:solidFill>
              <a:schemeClr val="accent1">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79158" y="3671553"/>
            <a:ext cx="533400" cy="381000"/>
          </a:xfrm>
          <a:prstGeom prst="rect">
            <a:avLst/>
          </a:prstGeom>
          <a:noFill/>
        </p:spPr>
        <p:txBody>
          <a:bodyPr wrap="square" rtlCol="0">
            <a:spAutoFit/>
          </a:bodyPr>
          <a:lstStyle/>
          <a:p>
            <a:r>
              <a:rPr lang="en-US" dirty="0" smtClean="0"/>
              <a:t>2</a:t>
            </a:r>
            <a:r>
              <a:rPr lang="en-US" i="1" dirty="0" smtClean="0"/>
              <a:t>a</a:t>
            </a:r>
            <a:endParaRPr lang="en-US" i="1" dirty="0"/>
          </a:p>
        </p:txBody>
      </p:sp>
      <p:sp>
        <p:nvSpPr>
          <p:cNvPr id="29" name="TextBox 28"/>
          <p:cNvSpPr txBox="1"/>
          <p:nvPr/>
        </p:nvSpPr>
        <p:spPr>
          <a:xfrm>
            <a:off x="6190431" y="1885686"/>
            <a:ext cx="533400" cy="381000"/>
          </a:xfrm>
          <a:prstGeom prst="rect">
            <a:avLst/>
          </a:prstGeom>
          <a:noFill/>
        </p:spPr>
        <p:txBody>
          <a:bodyPr wrap="square" rtlCol="0">
            <a:spAutoFit/>
          </a:bodyPr>
          <a:lstStyle/>
          <a:p>
            <a:r>
              <a:rPr lang="en-US" dirty="0" smtClean="0"/>
              <a:t>2</a:t>
            </a:r>
            <a:r>
              <a:rPr lang="en-US" i="1" dirty="0" smtClean="0"/>
              <a:t>b</a:t>
            </a:r>
            <a:endParaRPr lang="en-US" i="1" dirty="0"/>
          </a:p>
        </p:txBody>
      </p:sp>
      <p:sp>
        <p:nvSpPr>
          <p:cNvPr id="30" name="TextBox 29"/>
          <p:cNvSpPr txBox="1"/>
          <p:nvPr/>
        </p:nvSpPr>
        <p:spPr>
          <a:xfrm>
            <a:off x="5638800" y="3148884"/>
            <a:ext cx="533400" cy="381000"/>
          </a:xfrm>
          <a:prstGeom prst="rect">
            <a:avLst/>
          </a:prstGeom>
          <a:noFill/>
        </p:spPr>
        <p:txBody>
          <a:bodyPr wrap="square" rtlCol="0">
            <a:spAutoFit/>
          </a:bodyPr>
          <a:lstStyle/>
          <a:p>
            <a:r>
              <a:rPr lang="en-US" i="1" dirty="0" smtClean="0"/>
              <a:t>ea</a:t>
            </a:r>
            <a:endParaRPr lang="en-US" i="1" dirty="0"/>
          </a:p>
        </p:txBody>
      </p:sp>
      <p:sp>
        <p:nvSpPr>
          <p:cNvPr id="33" name="TextBox 32"/>
          <p:cNvSpPr txBox="1"/>
          <p:nvPr/>
        </p:nvSpPr>
        <p:spPr>
          <a:xfrm>
            <a:off x="5029200" y="5715000"/>
            <a:ext cx="3657600" cy="923330"/>
          </a:xfrm>
          <a:prstGeom prst="rect">
            <a:avLst/>
          </a:prstGeom>
          <a:noFill/>
          <a:ln w="12700">
            <a:solidFill>
              <a:srgbClr val="FF0000"/>
            </a:solidFill>
          </a:ln>
        </p:spPr>
        <p:txBody>
          <a:bodyPr wrap="square" rtlCol="0">
            <a:spAutoFit/>
          </a:bodyPr>
          <a:lstStyle/>
          <a:p>
            <a:r>
              <a:rPr lang="en-US" dirty="0" smtClean="0"/>
              <a:t>2</a:t>
            </a:r>
            <a:r>
              <a:rPr lang="en-US" i="1" dirty="0" smtClean="0"/>
              <a:t>a</a:t>
            </a:r>
            <a:r>
              <a:rPr lang="en-US" dirty="0" smtClean="0"/>
              <a:t> is the length of the “major axis”, 2</a:t>
            </a:r>
            <a:r>
              <a:rPr lang="en-US" i="1" dirty="0" smtClean="0"/>
              <a:t>b</a:t>
            </a:r>
            <a:r>
              <a:rPr lang="en-US" dirty="0" smtClean="0"/>
              <a:t> the length of the “minor axis”      </a:t>
            </a:r>
            <a:r>
              <a:rPr lang="en-US" i="1" dirty="0" smtClean="0"/>
              <a:t>a </a:t>
            </a:r>
            <a:r>
              <a:rPr lang="en-US" dirty="0" smtClean="0"/>
              <a:t> is called the </a:t>
            </a:r>
            <a:r>
              <a:rPr lang="en-US" i="1" dirty="0" err="1" smtClean="0"/>
              <a:t>semimajor</a:t>
            </a:r>
            <a:r>
              <a:rPr lang="en-US" i="1" dirty="0" smtClean="0"/>
              <a:t> axis </a:t>
            </a:r>
            <a:r>
              <a:rPr lang="en-US" dirty="0" smtClean="0"/>
              <a:t>length.</a:t>
            </a:r>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flipH="1" flipV="1">
            <a:off x="5681658" y="2905125"/>
            <a:ext cx="709615" cy="2076451"/>
          </a:xfrm>
          <a:custGeom>
            <a:avLst/>
            <a:gdLst>
              <a:gd name="connsiteX0" fmla="*/ 29369 w 1594645"/>
              <a:gd name="connsiteY0" fmla="*/ 309562 h 610393"/>
              <a:gd name="connsiteX1" fmla="*/ 1396207 w 1594645"/>
              <a:gd name="connsiteY1" fmla="*/ 42862 h 610393"/>
              <a:gd name="connsiteX2" fmla="*/ 1219994 w 1594645"/>
              <a:gd name="connsiteY2" fmla="*/ 566737 h 610393"/>
              <a:gd name="connsiteX3" fmla="*/ 29369 w 1594645"/>
              <a:gd name="connsiteY3" fmla="*/ 309562 h 610393"/>
              <a:gd name="connsiteX0" fmla="*/ 57150 w 1481138"/>
              <a:gd name="connsiteY0" fmla="*/ 342900 h 643731"/>
              <a:gd name="connsiteX1" fmla="*/ 904875 w 1481138"/>
              <a:gd name="connsiteY1" fmla="*/ 142875 h 643731"/>
              <a:gd name="connsiteX2" fmla="*/ 1423988 w 1481138"/>
              <a:gd name="connsiteY2" fmla="*/ 76200 h 643731"/>
              <a:gd name="connsiteX3" fmla="*/ 1247775 w 1481138"/>
              <a:gd name="connsiteY3" fmla="*/ 600075 h 643731"/>
              <a:gd name="connsiteX4" fmla="*/ 57150 w 1481138"/>
              <a:gd name="connsiteY4" fmla="*/ 342900 h 643731"/>
              <a:gd name="connsiteX0" fmla="*/ 0 w 1423988"/>
              <a:gd name="connsiteY0" fmla="*/ 342900 h 643731"/>
              <a:gd name="connsiteX1" fmla="*/ 847725 w 1423988"/>
              <a:gd name="connsiteY1" fmla="*/ 142875 h 643731"/>
              <a:gd name="connsiteX2" fmla="*/ 1366838 w 1423988"/>
              <a:gd name="connsiteY2" fmla="*/ 76200 h 643731"/>
              <a:gd name="connsiteX3" fmla="*/ 1190625 w 1423988"/>
              <a:gd name="connsiteY3" fmla="*/ 600075 h 643731"/>
              <a:gd name="connsiteX4" fmla="*/ 0 w 1423988"/>
              <a:gd name="connsiteY4" fmla="*/ 342900 h 643731"/>
              <a:gd name="connsiteX0" fmla="*/ 0 w 1454150"/>
              <a:gd name="connsiteY0" fmla="*/ 342900 h 604837"/>
              <a:gd name="connsiteX1" fmla="*/ 847725 w 1454150"/>
              <a:gd name="connsiteY1" fmla="*/ 142875 h 604837"/>
              <a:gd name="connsiteX2" fmla="*/ 1366838 w 1454150"/>
              <a:gd name="connsiteY2" fmla="*/ 76200 h 604837"/>
              <a:gd name="connsiteX3" fmla="*/ 1381125 w 1454150"/>
              <a:gd name="connsiteY3" fmla="*/ 371475 h 604837"/>
              <a:gd name="connsiteX4" fmla="*/ 1190625 w 1454150"/>
              <a:gd name="connsiteY4" fmla="*/ 600075 h 604837"/>
              <a:gd name="connsiteX5" fmla="*/ 0 w 1454150"/>
              <a:gd name="connsiteY5" fmla="*/ 342900 h 604837"/>
              <a:gd name="connsiteX0" fmla="*/ 0 w 1454150"/>
              <a:gd name="connsiteY0" fmla="*/ 342900 h 600075"/>
              <a:gd name="connsiteX1" fmla="*/ 847725 w 1454150"/>
              <a:gd name="connsiteY1" fmla="*/ 142875 h 600075"/>
              <a:gd name="connsiteX2" fmla="*/ 1366838 w 1454150"/>
              <a:gd name="connsiteY2" fmla="*/ 76200 h 600075"/>
              <a:gd name="connsiteX3" fmla="*/ 1381125 w 1454150"/>
              <a:gd name="connsiteY3" fmla="*/ 371475 h 600075"/>
              <a:gd name="connsiteX4" fmla="*/ 1190625 w 1454150"/>
              <a:gd name="connsiteY4" fmla="*/ 600075 h 600075"/>
              <a:gd name="connsiteX5" fmla="*/ 0 w 1454150"/>
              <a:gd name="connsiteY5" fmla="*/ 342900 h 600075"/>
              <a:gd name="connsiteX0" fmla="*/ 9525 w 1463675"/>
              <a:gd name="connsiteY0" fmla="*/ 342900 h 642938"/>
              <a:gd name="connsiteX1" fmla="*/ 857250 w 1463675"/>
              <a:gd name="connsiteY1" fmla="*/ 142875 h 642938"/>
              <a:gd name="connsiteX2" fmla="*/ 1376363 w 1463675"/>
              <a:gd name="connsiteY2" fmla="*/ 76200 h 642938"/>
              <a:gd name="connsiteX3" fmla="*/ 1390650 w 1463675"/>
              <a:gd name="connsiteY3" fmla="*/ 371475 h 642938"/>
              <a:gd name="connsiteX4" fmla="*/ 1200150 w 1463675"/>
              <a:gd name="connsiteY4" fmla="*/ 600075 h 642938"/>
              <a:gd name="connsiteX5" fmla="*/ 781050 w 1463675"/>
              <a:gd name="connsiteY5" fmla="*/ 600075 h 642938"/>
              <a:gd name="connsiteX6" fmla="*/ 9525 w 1463675"/>
              <a:gd name="connsiteY6" fmla="*/ 342900 h 642938"/>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54150"/>
              <a:gd name="connsiteY0" fmla="*/ 342900 h 676274"/>
              <a:gd name="connsiteX1" fmla="*/ 847725 w 1454150"/>
              <a:gd name="connsiteY1" fmla="*/ 142875 h 676274"/>
              <a:gd name="connsiteX2" fmla="*/ 1366838 w 1454150"/>
              <a:gd name="connsiteY2" fmla="*/ 76200 h 676274"/>
              <a:gd name="connsiteX3" fmla="*/ 1381125 w 1454150"/>
              <a:gd name="connsiteY3" fmla="*/ 371475 h 676274"/>
              <a:gd name="connsiteX4" fmla="*/ 1190625 w 1454150"/>
              <a:gd name="connsiteY4" fmla="*/ 600075 h 676274"/>
              <a:gd name="connsiteX5" fmla="*/ 1000125 w 1454150"/>
              <a:gd name="connsiteY5" fmla="*/ 676274 h 676274"/>
              <a:gd name="connsiteX6" fmla="*/ 771525 w 1454150"/>
              <a:gd name="connsiteY6" fmla="*/ 600075 h 676274"/>
              <a:gd name="connsiteX7" fmla="*/ 0 w 1454150"/>
              <a:gd name="connsiteY7" fmla="*/ 342900 h 676274"/>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381125"/>
              <a:gd name="connsiteY0" fmla="*/ 200025 h 500063"/>
              <a:gd name="connsiteX1" fmla="*/ 847725 w 1381125"/>
              <a:gd name="connsiteY1" fmla="*/ 0 h 500063"/>
              <a:gd name="connsiteX2" fmla="*/ 1381125 w 1381125"/>
              <a:gd name="connsiteY2" fmla="*/ 228600 h 500063"/>
              <a:gd name="connsiteX3" fmla="*/ 1190625 w 1381125"/>
              <a:gd name="connsiteY3" fmla="*/ 457200 h 500063"/>
              <a:gd name="connsiteX4" fmla="*/ 771525 w 1381125"/>
              <a:gd name="connsiteY4" fmla="*/ 457200 h 500063"/>
              <a:gd name="connsiteX5" fmla="*/ 0 w 1381125"/>
              <a:gd name="connsiteY5" fmla="*/ 200025 h 500063"/>
              <a:gd name="connsiteX0" fmla="*/ 0 w 1381125"/>
              <a:gd name="connsiteY0" fmla="*/ 200025 h 500063"/>
              <a:gd name="connsiteX1" fmla="*/ 847725 w 1381125"/>
              <a:gd name="connsiteY1" fmla="*/ 0 h 500063"/>
              <a:gd name="connsiteX2" fmla="*/ 1381125 w 1381125"/>
              <a:gd name="connsiteY2" fmla="*/ 228599 h 500063"/>
              <a:gd name="connsiteX3" fmla="*/ 1190625 w 1381125"/>
              <a:gd name="connsiteY3" fmla="*/ 457200 h 500063"/>
              <a:gd name="connsiteX4" fmla="*/ 771525 w 1381125"/>
              <a:gd name="connsiteY4" fmla="*/ 457200 h 500063"/>
              <a:gd name="connsiteX5" fmla="*/ 0 w 1381125"/>
              <a:gd name="connsiteY5" fmla="*/ 200025 h 500063"/>
              <a:gd name="connsiteX0" fmla="*/ 0 w 1203325"/>
              <a:gd name="connsiteY0" fmla="*/ 200025 h 500063"/>
              <a:gd name="connsiteX1" fmla="*/ 847725 w 1203325"/>
              <a:gd name="connsiteY1" fmla="*/ 0 h 500063"/>
              <a:gd name="connsiteX2" fmla="*/ 1190625 w 1203325"/>
              <a:gd name="connsiteY2" fmla="*/ 457200 h 500063"/>
              <a:gd name="connsiteX3" fmla="*/ 771525 w 1203325"/>
              <a:gd name="connsiteY3" fmla="*/ 457200 h 500063"/>
              <a:gd name="connsiteX4" fmla="*/ 0 w 1203325"/>
              <a:gd name="connsiteY4" fmla="*/ 200025 h 500063"/>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997744"/>
              <a:gd name="connsiteY0" fmla="*/ 200025 h 468312"/>
              <a:gd name="connsiteX1" fmla="*/ 847725 w 997744"/>
              <a:gd name="connsiteY1" fmla="*/ 0 h 468312"/>
              <a:gd name="connsiteX2" fmla="*/ 847725 w 997744"/>
              <a:gd name="connsiteY2" fmla="*/ 228599 h 468312"/>
              <a:gd name="connsiteX3" fmla="*/ 771525 w 997744"/>
              <a:gd name="connsiteY3" fmla="*/ 457200 h 468312"/>
              <a:gd name="connsiteX4" fmla="*/ 0 w 997744"/>
              <a:gd name="connsiteY4" fmla="*/ 200025 h 468312"/>
              <a:gd name="connsiteX0" fmla="*/ 0 w 997744"/>
              <a:gd name="connsiteY0" fmla="*/ 200025 h 468312"/>
              <a:gd name="connsiteX1" fmla="*/ 847725 w 997744"/>
              <a:gd name="connsiteY1" fmla="*/ 0 h 468312"/>
              <a:gd name="connsiteX2" fmla="*/ 847724 w 997744"/>
              <a:gd name="connsiteY2" fmla="*/ 228599 h 468312"/>
              <a:gd name="connsiteX3" fmla="*/ 771525 w 997744"/>
              <a:gd name="connsiteY3" fmla="*/ 457200 h 468312"/>
              <a:gd name="connsiteX4" fmla="*/ 0 w 997744"/>
              <a:gd name="connsiteY4" fmla="*/ 200025 h 468312"/>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847725"/>
              <a:gd name="connsiteY0" fmla="*/ 200025 h 457200"/>
              <a:gd name="connsiteX1" fmla="*/ 847725 w 847725"/>
              <a:gd name="connsiteY1" fmla="*/ 0 h 457200"/>
              <a:gd name="connsiteX2" fmla="*/ 771525 w 847725"/>
              <a:gd name="connsiteY2" fmla="*/ 457200 h 457200"/>
              <a:gd name="connsiteX3" fmla="*/ 0 w 847725"/>
              <a:gd name="connsiteY3" fmla="*/ 200025 h 457200"/>
              <a:gd name="connsiteX0" fmla="*/ 0 w 2981325"/>
              <a:gd name="connsiteY0" fmla="*/ 200025 h 685799"/>
              <a:gd name="connsiteX1" fmla="*/ 847725 w 2981325"/>
              <a:gd name="connsiteY1" fmla="*/ 0 h 685799"/>
              <a:gd name="connsiteX2" fmla="*/ 2981325 w 2981325"/>
              <a:gd name="connsiteY2" fmla="*/ 685799 h 685799"/>
              <a:gd name="connsiteX3" fmla="*/ 0 w 2981325"/>
              <a:gd name="connsiteY3" fmla="*/ 200025 h 685799"/>
              <a:gd name="connsiteX0" fmla="*/ 0 w 2981325"/>
              <a:gd name="connsiteY0" fmla="*/ 0 h 485774"/>
              <a:gd name="connsiteX1" fmla="*/ 2981325 w 2981325"/>
              <a:gd name="connsiteY1" fmla="*/ 180974 h 485774"/>
              <a:gd name="connsiteX2" fmla="*/ 2981325 w 2981325"/>
              <a:gd name="connsiteY2" fmla="*/ 485774 h 485774"/>
              <a:gd name="connsiteX3" fmla="*/ 0 w 2981325"/>
              <a:gd name="connsiteY3" fmla="*/ 0 h 485774"/>
              <a:gd name="connsiteX0" fmla="*/ 0 w 3133725"/>
              <a:gd name="connsiteY0" fmla="*/ 0 h 409573"/>
              <a:gd name="connsiteX1" fmla="*/ 2981325 w 3133725"/>
              <a:gd name="connsiteY1" fmla="*/ 180974 h 409573"/>
              <a:gd name="connsiteX2" fmla="*/ 3133725 w 3133725"/>
              <a:gd name="connsiteY2" fmla="*/ 409573 h 409573"/>
              <a:gd name="connsiteX3" fmla="*/ 0 w 3133725"/>
              <a:gd name="connsiteY3" fmla="*/ 0 h 409573"/>
              <a:gd name="connsiteX0" fmla="*/ 0 w 838200"/>
              <a:gd name="connsiteY0" fmla="*/ 0 h 228599"/>
              <a:gd name="connsiteX1" fmla="*/ 685800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685799"/>
              <a:gd name="connsiteY0" fmla="*/ 0 h 258416"/>
              <a:gd name="connsiteX1" fmla="*/ 685799 w 685799"/>
              <a:gd name="connsiteY1" fmla="*/ 0 h 258416"/>
              <a:gd name="connsiteX2" fmla="*/ 0 w 685799"/>
              <a:gd name="connsiteY2" fmla="*/ 258416 h 258416"/>
              <a:gd name="connsiteX3" fmla="*/ 0 w 685799"/>
              <a:gd name="connsiteY3" fmla="*/ 0 h 258416"/>
              <a:gd name="connsiteX0" fmla="*/ 609600 w 685799"/>
              <a:gd name="connsiteY0" fmla="*/ 0 h 268355"/>
              <a:gd name="connsiteX1" fmla="*/ 685799 w 685799"/>
              <a:gd name="connsiteY1" fmla="*/ 9939 h 268355"/>
              <a:gd name="connsiteX2" fmla="*/ 0 w 685799"/>
              <a:gd name="connsiteY2" fmla="*/ 268355 h 268355"/>
              <a:gd name="connsiteX3" fmla="*/ 609600 w 685799"/>
              <a:gd name="connsiteY3" fmla="*/ 0 h 268355"/>
              <a:gd name="connsiteX0" fmla="*/ 609600 w 685800"/>
              <a:gd name="connsiteY0" fmla="*/ 0 h 268355"/>
              <a:gd name="connsiteX1" fmla="*/ 685800 w 685800"/>
              <a:gd name="connsiteY1" fmla="*/ 9939 h 268355"/>
              <a:gd name="connsiteX2" fmla="*/ 0 w 685800"/>
              <a:gd name="connsiteY2" fmla="*/ 268355 h 268355"/>
              <a:gd name="connsiteX3" fmla="*/ 609600 w 685800"/>
              <a:gd name="connsiteY3" fmla="*/ 0 h 268355"/>
            </a:gdLst>
            <a:ahLst/>
            <a:cxnLst>
              <a:cxn ang="0">
                <a:pos x="connsiteX0" y="connsiteY0"/>
              </a:cxn>
              <a:cxn ang="0">
                <a:pos x="connsiteX1" y="connsiteY1"/>
              </a:cxn>
              <a:cxn ang="0">
                <a:pos x="connsiteX2" y="connsiteY2"/>
              </a:cxn>
              <a:cxn ang="0">
                <a:pos x="connsiteX3" y="connsiteY3"/>
              </a:cxn>
            </a:cxnLst>
            <a:rect l="l" t="t" r="r" b="b"/>
            <a:pathLst>
              <a:path w="685800" h="268355">
                <a:moveTo>
                  <a:pt x="609600" y="0"/>
                </a:moveTo>
                <a:lnTo>
                  <a:pt x="685800" y="9939"/>
                </a:lnTo>
                <a:lnTo>
                  <a:pt x="0" y="268355"/>
                </a:lnTo>
                <a:lnTo>
                  <a:pt x="6096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410327" y="2871785"/>
            <a:ext cx="838200" cy="228599"/>
          </a:xfrm>
          <a:custGeom>
            <a:avLst/>
            <a:gdLst>
              <a:gd name="connsiteX0" fmla="*/ 29369 w 1594645"/>
              <a:gd name="connsiteY0" fmla="*/ 309562 h 610393"/>
              <a:gd name="connsiteX1" fmla="*/ 1396207 w 1594645"/>
              <a:gd name="connsiteY1" fmla="*/ 42862 h 610393"/>
              <a:gd name="connsiteX2" fmla="*/ 1219994 w 1594645"/>
              <a:gd name="connsiteY2" fmla="*/ 566737 h 610393"/>
              <a:gd name="connsiteX3" fmla="*/ 29369 w 1594645"/>
              <a:gd name="connsiteY3" fmla="*/ 309562 h 610393"/>
              <a:gd name="connsiteX0" fmla="*/ 57150 w 1481138"/>
              <a:gd name="connsiteY0" fmla="*/ 342900 h 643731"/>
              <a:gd name="connsiteX1" fmla="*/ 904875 w 1481138"/>
              <a:gd name="connsiteY1" fmla="*/ 142875 h 643731"/>
              <a:gd name="connsiteX2" fmla="*/ 1423988 w 1481138"/>
              <a:gd name="connsiteY2" fmla="*/ 76200 h 643731"/>
              <a:gd name="connsiteX3" fmla="*/ 1247775 w 1481138"/>
              <a:gd name="connsiteY3" fmla="*/ 600075 h 643731"/>
              <a:gd name="connsiteX4" fmla="*/ 57150 w 1481138"/>
              <a:gd name="connsiteY4" fmla="*/ 342900 h 643731"/>
              <a:gd name="connsiteX0" fmla="*/ 0 w 1423988"/>
              <a:gd name="connsiteY0" fmla="*/ 342900 h 643731"/>
              <a:gd name="connsiteX1" fmla="*/ 847725 w 1423988"/>
              <a:gd name="connsiteY1" fmla="*/ 142875 h 643731"/>
              <a:gd name="connsiteX2" fmla="*/ 1366838 w 1423988"/>
              <a:gd name="connsiteY2" fmla="*/ 76200 h 643731"/>
              <a:gd name="connsiteX3" fmla="*/ 1190625 w 1423988"/>
              <a:gd name="connsiteY3" fmla="*/ 600075 h 643731"/>
              <a:gd name="connsiteX4" fmla="*/ 0 w 1423988"/>
              <a:gd name="connsiteY4" fmla="*/ 342900 h 643731"/>
              <a:gd name="connsiteX0" fmla="*/ 0 w 1454150"/>
              <a:gd name="connsiteY0" fmla="*/ 342900 h 604837"/>
              <a:gd name="connsiteX1" fmla="*/ 847725 w 1454150"/>
              <a:gd name="connsiteY1" fmla="*/ 142875 h 604837"/>
              <a:gd name="connsiteX2" fmla="*/ 1366838 w 1454150"/>
              <a:gd name="connsiteY2" fmla="*/ 76200 h 604837"/>
              <a:gd name="connsiteX3" fmla="*/ 1381125 w 1454150"/>
              <a:gd name="connsiteY3" fmla="*/ 371475 h 604837"/>
              <a:gd name="connsiteX4" fmla="*/ 1190625 w 1454150"/>
              <a:gd name="connsiteY4" fmla="*/ 600075 h 604837"/>
              <a:gd name="connsiteX5" fmla="*/ 0 w 1454150"/>
              <a:gd name="connsiteY5" fmla="*/ 342900 h 604837"/>
              <a:gd name="connsiteX0" fmla="*/ 0 w 1454150"/>
              <a:gd name="connsiteY0" fmla="*/ 342900 h 600075"/>
              <a:gd name="connsiteX1" fmla="*/ 847725 w 1454150"/>
              <a:gd name="connsiteY1" fmla="*/ 142875 h 600075"/>
              <a:gd name="connsiteX2" fmla="*/ 1366838 w 1454150"/>
              <a:gd name="connsiteY2" fmla="*/ 76200 h 600075"/>
              <a:gd name="connsiteX3" fmla="*/ 1381125 w 1454150"/>
              <a:gd name="connsiteY3" fmla="*/ 371475 h 600075"/>
              <a:gd name="connsiteX4" fmla="*/ 1190625 w 1454150"/>
              <a:gd name="connsiteY4" fmla="*/ 600075 h 600075"/>
              <a:gd name="connsiteX5" fmla="*/ 0 w 1454150"/>
              <a:gd name="connsiteY5" fmla="*/ 342900 h 600075"/>
              <a:gd name="connsiteX0" fmla="*/ 9525 w 1463675"/>
              <a:gd name="connsiteY0" fmla="*/ 342900 h 642938"/>
              <a:gd name="connsiteX1" fmla="*/ 857250 w 1463675"/>
              <a:gd name="connsiteY1" fmla="*/ 142875 h 642938"/>
              <a:gd name="connsiteX2" fmla="*/ 1376363 w 1463675"/>
              <a:gd name="connsiteY2" fmla="*/ 76200 h 642938"/>
              <a:gd name="connsiteX3" fmla="*/ 1390650 w 1463675"/>
              <a:gd name="connsiteY3" fmla="*/ 371475 h 642938"/>
              <a:gd name="connsiteX4" fmla="*/ 1200150 w 1463675"/>
              <a:gd name="connsiteY4" fmla="*/ 600075 h 642938"/>
              <a:gd name="connsiteX5" fmla="*/ 781050 w 1463675"/>
              <a:gd name="connsiteY5" fmla="*/ 600075 h 642938"/>
              <a:gd name="connsiteX6" fmla="*/ 9525 w 1463675"/>
              <a:gd name="connsiteY6" fmla="*/ 342900 h 642938"/>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54150"/>
              <a:gd name="connsiteY0" fmla="*/ 342900 h 676274"/>
              <a:gd name="connsiteX1" fmla="*/ 847725 w 1454150"/>
              <a:gd name="connsiteY1" fmla="*/ 142875 h 676274"/>
              <a:gd name="connsiteX2" fmla="*/ 1366838 w 1454150"/>
              <a:gd name="connsiteY2" fmla="*/ 76200 h 676274"/>
              <a:gd name="connsiteX3" fmla="*/ 1381125 w 1454150"/>
              <a:gd name="connsiteY3" fmla="*/ 371475 h 676274"/>
              <a:gd name="connsiteX4" fmla="*/ 1190625 w 1454150"/>
              <a:gd name="connsiteY4" fmla="*/ 600075 h 676274"/>
              <a:gd name="connsiteX5" fmla="*/ 1000125 w 1454150"/>
              <a:gd name="connsiteY5" fmla="*/ 676274 h 676274"/>
              <a:gd name="connsiteX6" fmla="*/ 771525 w 1454150"/>
              <a:gd name="connsiteY6" fmla="*/ 600075 h 676274"/>
              <a:gd name="connsiteX7" fmla="*/ 0 w 1454150"/>
              <a:gd name="connsiteY7" fmla="*/ 342900 h 676274"/>
              <a:gd name="connsiteX0" fmla="*/ 0 w 1454150"/>
              <a:gd name="connsiteY0" fmla="*/ 342900 h 642938"/>
              <a:gd name="connsiteX1" fmla="*/ 847725 w 1454150"/>
              <a:gd name="connsiteY1" fmla="*/ 142875 h 642938"/>
              <a:gd name="connsiteX2" fmla="*/ 1366838 w 1454150"/>
              <a:gd name="connsiteY2" fmla="*/ 76200 h 642938"/>
              <a:gd name="connsiteX3" fmla="*/ 1381125 w 1454150"/>
              <a:gd name="connsiteY3" fmla="*/ 371475 h 642938"/>
              <a:gd name="connsiteX4" fmla="*/ 1190625 w 1454150"/>
              <a:gd name="connsiteY4" fmla="*/ 600075 h 642938"/>
              <a:gd name="connsiteX5" fmla="*/ 771525 w 1454150"/>
              <a:gd name="connsiteY5" fmla="*/ 600075 h 642938"/>
              <a:gd name="connsiteX6" fmla="*/ 0 w 1454150"/>
              <a:gd name="connsiteY6" fmla="*/ 342900 h 642938"/>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468437"/>
              <a:gd name="connsiteY0" fmla="*/ 352426 h 652464"/>
              <a:gd name="connsiteX1" fmla="*/ 847725 w 1468437"/>
              <a:gd name="connsiteY1" fmla="*/ 152401 h 652464"/>
              <a:gd name="connsiteX2" fmla="*/ 1381125 w 1468437"/>
              <a:gd name="connsiteY2" fmla="*/ 76200 h 652464"/>
              <a:gd name="connsiteX3" fmla="*/ 1381125 w 1468437"/>
              <a:gd name="connsiteY3" fmla="*/ 381001 h 652464"/>
              <a:gd name="connsiteX4" fmla="*/ 1190625 w 1468437"/>
              <a:gd name="connsiteY4" fmla="*/ 609601 h 652464"/>
              <a:gd name="connsiteX5" fmla="*/ 771525 w 1468437"/>
              <a:gd name="connsiteY5" fmla="*/ 609601 h 652464"/>
              <a:gd name="connsiteX6" fmla="*/ 0 w 1468437"/>
              <a:gd name="connsiteY6" fmla="*/ 352426 h 652464"/>
              <a:gd name="connsiteX0" fmla="*/ 0 w 1381125"/>
              <a:gd name="connsiteY0" fmla="*/ 200025 h 500063"/>
              <a:gd name="connsiteX1" fmla="*/ 847725 w 1381125"/>
              <a:gd name="connsiteY1" fmla="*/ 0 h 500063"/>
              <a:gd name="connsiteX2" fmla="*/ 1381125 w 1381125"/>
              <a:gd name="connsiteY2" fmla="*/ 228600 h 500063"/>
              <a:gd name="connsiteX3" fmla="*/ 1190625 w 1381125"/>
              <a:gd name="connsiteY3" fmla="*/ 457200 h 500063"/>
              <a:gd name="connsiteX4" fmla="*/ 771525 w 1381125"/>
              <a:gd name="connsiteY4" fmla="*/ 457200 h 500063"/>
              <a:gd name="connsiteX5" fmla="*/ 0 w 1381125"/>
              <a:gd name="connsiteY5" fmla="*/ 200025 h 500063"/>
              <a:gd name="connsiteX0" fmla="*/ 0 w 1381125"/>
              <a:gd name="connsiteY0" fmla="*/ 200025 h 500063"/>
              <a:gd name="connsiteX1" fmla="*/ 847725 w 1381125"/>
              <a:gd name="connsiteY1" fmla="*/ 0 h 500063"/>
              <a:gd name="connsiteX2" fmla="*/ 1381125 w 1381125"/>
              <a:gd name="connsiteY2" fmla="*/ 228599 h 500063"/>
              <a:gd name="connsiteX3" fmla="*/ 1190625 w 1381125"/>
              <a:gd name="connsiteY3" fmla="*/ 457200 h 500063"/>
              <a:gd name="connsiteX4" fmla="*/ 771525 w 1381125"/>
              <a:gd name="connsiteY4" fmla="*/ 457200 h 500063"/>
              <a:gd name="connsiteX5" fmla="*/ 0 w 1381125"/>
              <a:gd name="connsiteY5" fmla="*/ 200025 h 500063"/>
              <a:gd name="connsiteX0" fmla="*/ 0 w 1203325"/>
              <a:gd name="connsiteY0" fmla="*/ 200025 h 500063"/>
              <a:gd name="connsiteX1" fmla="*/ 847725 w 1203325"/>
              <a:gd name="connsiteY1" fmla="*/ 0 h 500063"/>
              <a:gd name="connsiteX2" fmla="*/ 1190625 w 1203325"/>
              <a:gd name="connsiteY2" fmla="*/ 457200 h 500063"/>
              <a:gd name="connsiteX3" fmla="*/ 771525 w 1203325"/>
              <a:gd name="connsiteY3" fmla="*/ 457200 h 500063"/>
              <a:gd name="connsiteX4" fmla="*/ 0 w 1203325"/>
              <a:gd name="connsiteY4" fmla="*/ 200025 h 500063"/>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997744"/>
              <a:gd name="connsiteY0" fmla="*/ 200025 h 468312"/>
              <a:gd name="connsiteX1" fmla="*/ 847725 w 997744"/>
              <a:gd name="connsiteY1" fmla="*/ 0 h 468312"/>
              <a:gd name="connsiteX2" fmla="*/ 847725 w 997744"/>
              <a:gd name="connsiteY2" fmla="*/ 228599 h 468312"/>
              <a:gd name="connsiteX3" fmla="*/ 771525 w 997744"/>
              <a:gd name="connsiteY3" fmla="*/ 457200 h 468312"/>
              <a:gd name="connsiteX4" fmla="*/ 0 w 997744"/>
              <a:gd name="connsiteY4" fmla="*/ 200025 h 468312"/>
              <a:gd name="connsiteX0" fmla="*/ 0 w 997744"/>
              <a:gd name="connsiteY0" fmla="*/ 200025 h 468312"/>
              <a:gd name="connsiteX1" fmla="*/ 847725 w 997744"/>
              <a:gd name="connsiteY1" fmla="*/ 0 h 468312"/>
              <a:gd name="connsiteX2" fmla="*/ 847724 w 997744"/>
              <a:gd name="connsiteY2" fmla="*/ 228599 h 468312"/>
              <a:gd name="connsiteX3" fmla="*/ 771525 w 997744"/>
              <a:gd name="connsiteY3" fmla="*/ 457200 h 468312"/>
              <a:gd name="connsiteX4" fmla="*/ 0 w 997744"/>
              <a:gd name="connsiteY4" fmla="*/ 200025 h 468312"/>
              <a:gd name="connsiteX0" fmla="*/ 0 w 976313"/>
              <a:gd name="connsiteY0" fmla="*/ 200025 h 457200"/>
              <a:gd name="connsiteX1" fmla="*/ 847725 w 976313"/>
              <a:gd name="connsiteY1" fmla="*/ 0 h 457200"/>
              <a:gd name="connsiteX2" fmla="*/ 771525 w 976313"/>
              <a:gd name="connsiteY2" fmla="*/ 457200 h 457200"/>
              <a:gd name="connsiteX3" fmla="*/ 0 w 976313"/>
              <a:gd name="connsiteY3" fmla="*/ 200025 h 457200"/>
              <a:gd name="connsiteX0" fmla="*/ 0 w 847725"/>
              <a:gd name="connsiteY0" fmla="*/ 200025 h 457200"/>
              <a:gd name="connsiteX1" fmla="*/ 847725 w 847725"/>
              <a:gd name="connsiteY1" fmla="*/ 0 h 457200"/>
              <a:gd name="connsiteX2" fmla="*/ 771525 w 847725"/>
              <a:gd name="connsiteY2" fmla="*/ 457200 h 457200"/>
              <a:gd name="connsiteX3" fmla="*/ 0 w 847725"/>
              <a:gd name="connsiteY3" fmla="*/ 200025 h 457200"/>
              <a:gd name="connsiteX0" fmla="*/ 0 w 2981325"/>
              <a:gd name="connsiteY0" fmla="*/ 200025 h 685799"/>
              <a:gd name="connsiteX1" fmla="*/ 847725 w 2981325"/>
              <a:gd name="connsiteY1" fmla="*/ 0 h 685799"/>
              <a:gd name="connsiteX2" fmla="*/ 2981325 w 2981325"/>
              <a:gd name="connsiteY2" fmla="*/ 685799 h 685799"/>
              <a:gd name="connsiteX3" fmla="*/ 0 w 2981325"/>
              <a:gd name="connsiteY3" fmla="*/ 200025 h 685799"/>
              <a:gd name="connsiteX0" fmla="*/ 0 w 2981325"/>
              <a:gd name="connsiteY0" fmla="*/ 0 h 485774"/>
              <a:gd name="connsiteX1" fmla="*/ 2981325 w 2981325"/>
              <a:gd name="connsiteY1" fmla="*/ 180974 h 485774"/>
              <a:gd name="connsiteX2" fmla="*/ 2981325 w 2981325"/>
              <a:gd name="connsiteY2" fmla="*/ 485774 h 485774"/>
              <a:gd name="connsiteX3" fmla="*/ 0 w 2981325"/>
              <a:gd name="connsiteY3" fmla="*/ 0 h 485774"/>
              <a:gd name="connsiteX0" fmla="*/ 0 w 3133725"/>
              <a:gd name="connsiteY0" fmla="*/ 0 h 409573"/>
              <a:gd name="connsiteX1" fmla="*/ 2981325 w 3133725"/>
              <a:gd name="connsiteY1" fmla="*/ 180974 h 409573"/>
              <a:gd name="connsiteX2" fmla="*/ 3133725 w 3133725"/>
              <a:gd name="connsiteY2" fmla="*/ 409573 h 409573"/>
              <a:gd name="connsiteX3" fmla="*/ 0 w 3133725"/>
              <a:gd name="connsiteY3" fmla="*/ 0 h 409573"/>
              <a:gd name="connsiteX0" fmla="*/ 0 w 838200"/>
              <a:gd name="connsiteY0" fmla="*/ 0 h 228599"/>
              <a:gd name="connsiteX1" fmla="*/ 685800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 name="connsiteX0" fmla="*/ 0 w 838200"/>
              <a:gd name="connsiteY0" fmla="*/ 0 h 228599"/>
              <a:gd name="connsiteX1" fmla="*/ 685799 w 838200"/>
              <a:gd name="connsiteY1" fmla="*/ 0 h 228599"/>
              <a:gd name="connsiteX2" fmla="*/ 838200 w 838200"/>
              <a:gd name="connsiteY2" fmla="*/ 228599 h 228599"/>
              <a:gd name="connsiteX3" fmla="*/ 0 w 838200"/>
              <a:gd name="connsiteY3" fmla="*/ 0 h 228599"/>
            </a:gdLst>
            <a:ahLst/>
            <a:cxnLst>
              <a:cxn ang="0">
                <a:pos x="connsiteX0" y="connsiteY0"/>
              </a:cxn>
              <a:cxn ang="0">
                <a:pos x="connsiteX1" y="connsiteY1"/>
              </a:cxn>
              <a:cxn ang="0">
                <a:pos x="connsiteX2" y="connsiteY2"/>
              </a:cxn>
              <a:cxn ang="0">
                <a:pos x="connsiteX3" y="connsiteY3"/>
              </a:cxn>
            </a:cxnLst>
            <a:rect l="l" t="t" r="r" b="b"/>
            <a:pathLst>
              <a:path w="838200" h="228599">
                <a:moveTo>
                  <a:pt x="0" y="0"/>
                </a:moveTo>
                <a:lnTo>
                  <a:pt x="685799" y="0"/>
                </a:lnTo>
                <a:lnTo>
                  <a:pt x="838200" y="22859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74638"/>
            <a:ext cx="8382000" cy="1706562"/>
          </a:xfrm>
        </p:spPr>
        <p:txBody>
          <a:bodyPr>
            <a:noAutofit/>
          </a:bodyPr>
          <a:lstStyle/>
          <a:p>
            <a:pPr algn="l"/>
            <a:r>
              <a:rPr lang="en-US" sz="3600" dirty="0" smtClean="0"/>
              <a:t>		  </a:t>
            </a:r>
            <a:r>
              <a:rPr lang="en-US" sz="4000" dirty="0" smtClean="0">
                <a:solidFill>
                  <a:srgbClr val="FFFF00"/>
                </a:solidFill>
              </a:rPr>
              <a:t>Kepler’s Second Law</a:t>
            </a:r>
            <a:r>
              <a:rPr lang="en-US" sz="3600" dirty="0" smtClean="0"/>
              <a:t/>
            </a:r>
            <a:br>
              <a:rPr lang="en-US" sz="3600" dirty="0" smtClean="0"/>
            </a:br>
            <a:r>
              <a:rPr lang="en-US" sz="2800" dirty="0" smtClean="0"/>
              <a:t>As the planet moves, a line from the planet to the center of the Sun </a:t>
            </a:r>
            <a:r>
              <a:rPr lang="en-US" sz="2800" dirty="0" smtClean="0">
                <a:solidFill>
                  <a:srgbClr val="FFFF00"/>
                </a:solidFill>
              </a:rPr>
              <a:t>sweeps out equal areas in equal times.</a:t>
            </a:r>
            <a:endParaRPr lang="en-US" sz="2800" dirty="0">
              <a:solidFill>
                <a:srgbClr val="FFFF00"/>
              </a:solidFill>
            </a:endParaRPr>
          </a:p>
        </p:txBody>
      </p:sp>
      <p:sp>
        <p:nvSpPr>
          <p:cNvPr id="3" name="Content Placeholder 2"/>
          <p:cNvSpPr>
            <a:spLocks noGrp="1"/>
          </p:cNvSpPr>
          <p:nvPr>
            <p:ph sz="half" idx="1"/>
          </p:nvPr>
        </p:nvSpPr>
        <p:spPr>
          <a:xfrm>
            <a:off x="228600" y="2133600"/>
            <a:ext cx="4267200" cy="3992563"/>
          </a:xfrm>
        </p:spPr>
        <p:txBody>
          <a:bodyPr>
            <a:normAutofit/>
          </a:bodyPr>
          <a:lstStyle/>
          <a:p>
            <a:r>
              <a:rPr lang="en-US" dirty="0" smtClean="0">
                <a:solidFill>
                  <a:srgbClr val="FFFF00"/>
                </a:solidFill>
              </a:rPr>
              <a:t>Clicker Question:</a:t>
            </a:r>
          </a:p>
          <a:p>
            <a:r>
              <a:rPr lang="en-US" dirty="0" smtClean="0"/>
              <a:t>The Earth is moving fastest in its orbit when:</a:t>
            </a:r>
          </a:p>
          <a:p>
            <a:pPr marL="514350" indent="-514350">
              <a:buAutoNum type="alphaUcPeriod"/>
            </a:pPr>
            <a:r>
              <a:rPr lang="en-US" dirty="0" smtClean="0"/>
              <a:t>It is </a:t>
            </a:r>
            <a:r>
              <a:rPr lang="en-US" dirty="0" smtClean="0">
                <a:solidFill>
                  <a:srgbClr val="FFFF00"/>
                </a:solidFill>
              </a:rPr>
              <a:t>closest</a:t>
            </a:r>
            <a:r>
              <a:rPr lang="en-US" dirty="0" smtClean="0"/>
              <a:t> to the Sun</a:t>
            </a:r>
          </a:p>
          <a:p>
            <a:pPr marL="514350" indent="-514350">
              <a:buAutoNum type="alphaUcPeriod"/>
            </a:pPr>
            <a:r>
              <a:rPr lang="en-US" dirty="0" smtClean="0"/>
              <a:t>When it’s </a:t>
            </a:r>
            <a:r>
              <a:rPr lang="en-US" dirty="0" smtClean="0">
                <a:solidFill>
                  <a:srgbClr val="FFFF00"/>
                </a:solidFill>
              </a:rPr>
              <a:t>furthest</a:t>
            </a:r>
            <a:r>
              <a:rPr lang="en-US" dirty="0" smtClean="0"/>
              <a:t> from the Sun</a:t>
            </a:r>
          </a:p>
          <a:p>
            <a:pPr marL="514350" indent="-514350">
              <a:buAutoNum type="alphaUcPeriod"/>
            </a:pPr>
            <a:r>
              <a:rPr lang="en-US" dirty="0" smtClean="0">
                <a:solidFill>
                  <a:srgbClr val="FFFF00"/>
                </a:solidFill>
              </a:rPr>
              <a:t>Cannot be determined from this Law.</a:t>
            </a:r>
            <a:endParaRPr lang="en-US" dirty="0">
              <a:solidFill>
                <a:srgbClr val="FFFF00"/>
              </a:solidFill>
            </a:endParaRPr>
          </a:p>
        </p:txBody>
      </p:sp>
      <p:sp>
        <p:nvSpPr>
          <p:cNvPr id="4" name="Content Placeholder 3"/>
          <p:cNvSpPr>
            <a:spLocks noGrp="1"/>
          </p:cNvSpPr>
          <p:nvPr>
            <p:ph sz="half" idx="2"/>
          </p:nvPr>
        </p:nvSpPr>
        <p:spPr>
          <a:xfrm>
            <a:off x="4648200" y="2133600"/>
            <a:ext cx="4038600" cy="3992563"/>
          </a:xfrm>
        </p:spPr>
        <p:txBody>
          <a:bodyPr>
            <a:normAutofit/>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5396498" y="2434984"/>
            <a:ext cx="2000536"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05550" y="2781300"/>
            <a:ext cx="187656" cy="1876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50805" y="2895600"/>
            <a:ext cx="533400" cy="381000"/>
          </a:xfrm>
          <a:prstGeom prst="rect">
            <a:avLst/>
          </a:prstGeom>
          <a:noFill/>
        </p:spPr>
        <p:txBody>
          <a:bodyPr wrap="square" rtlCol="0">
            <a:spAutoFit/>
          </a:bodyPr>
          <a:lstStyle/>
          <a:p>
            <a:r>
              <a:rPr lang="en-US" dirty="0" smtClean="0"/>
              <a:t>P</a:t>
            </a:r>
            <a:endParaRPr lang="en-US" dirty="0"/>
          </a:p>
        </p:txBody>
      </p:sp>
      <p:sp>
        <p:nvSpPr>
          <p:cNvPr id="14" name="TextBox 13"/>
          <p:cNvSpPr txBox="1"/>
          <p:nvPr/>
        </p:nvSpPr>
        <p:spPr>
          <a:xfrm>
            <a:off x="5800725" y="2686050"/>
            <a:ext cx="736242" cy="369332"/>
          </a:xfrm>
          <a:prstGeom prst="rect">
            <a:avLst/>
          </a:prstGeom>
          <a:noFill/>
        </p:spPr>
        <p:txBody>
          <a:bodyPr wrap="square" rtlCol="0">
            <a:spAutoFit/>
          </a:bodyPr>
          <a:lstStyle/>
          <a:p>
            <a:r>
              <a:rPr lang="en-US" dirty="0" smtClean="0"/>
              <a:t>Sun</a:t>
            </a:r>
            <a:endParaRPr lang="en-US" baseline="-25000" dirty="0"/>
          </a:p>
        </p:txBody>
      </p:sp>
      <p:sp>
        <p:nvSpPr>
          <p:cNvPr id="26" name="TextBox 25"/>
          <p:cNvSpPr txBox="1"/>
          <p:nvPr/>
        </p:nvSpPr>
        <p:spPr>
          <a:xfrm>
            <a:off x="5697834" y="5715000"/>
            <a:ext cx="1295400" cy="369332"/>
          </a:xfrm>
          <a:prstGeom prst="rect">
            <a:avLst/>
          </a:prstGeom>
          <a:noFill/>
        </p:spPr>
        <p:txBody>
          <a:bodyPr wrap="square" rtlCol="0">
            <a:spAutoFit/>
          </a:bodyPr>
          <a:lstStyle/>
          <a:p>
            <a:r>
              <a:rPr lang="en-US" dirty="0" smtClean="0">
                <a:hlinkClick r:id="rId3"/>
              </a:rPr>
              <a:t>Animation!</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dirty="0" smtClean="0"/>
              <a:t>Clicker Question</a:t>
            </a:r>
            <a:br>
              <a:rPr lang="en-US" dirty="0" smtClean="0"/>
            </a:br>
            <a:r>
              <a:rPr lang="en-US" dirty="0" smtClean="0"/>
              <a:t>When is Earth closest to the </a:t>
            </a:r>
            <a:r>
              <a:rPr lang="en-US" dirty="0" smtClean="0">
                <a:solidFill>
                  <a:srgbClr val="FFFF00"/>
                </a:solidFill>
              </a:rPr>
              <a:t>Sun</a:t>
            </a:r>
            <a:r>
              <a:rPr lang="en-US" dirty="0" smtClean="0"/>
              <a:t>?</a:t>
            </a:r>
            <a:endParaRPr lang="en-US" dirty="0"/>
          </a:p>
        </p:txBody>
      </p:sp>
      <p:sp>
        <p:nvSpPr>
          <p:cNvPr id="3" name="Content Placeholder 2"/>
          <p:cNvSpPr>
            <a:spLocks noGrp="1"/>
          </p:cNvSpPr>
          <p:nvPr>
            <p:ph idx="1"/>
          </p:nvPr>
        </p:nvSpPr>
        <p:spPr>
          <a:xfrm>
            <a:off x="457200" y="2590800"/>
            <a:ext cx="8229600" cy="3535363"/>
          </a:xfrm>
        </p:spPr>
        <p:txBody>
          <a:bodyPr/>
          <a:lstStyle/>
          <a:p>
            <a:pPr marL="514350" indent="-514350">
              <a:buAutoNum type="alphaUcPeriod"/>
            </a:pPr>
            <a:r>
              <a:rPr lang="en-US" dirty="0" smtClean="0"/>
              <a:t>January</a:t>
            </a:r>
          </a:p>
          <a:p>
            <a:pPr marL="514350" indent="-514350">
              <a:buAutoNum type="alphaUcPeriod"/>
            </a:pPr>
            <a:r>
              <a:rPr lang="en-US" dirty="0" smtClean="0"/>
              <a:t>June</a:t>
            </a:r>
          </a:p>
          <a:p>
            <a:pPr marL="514350" indent="-514350">
              <a:buAutoNum type="alphaUcPeriod"/>
            </a:pPr>
            <a:r>
              <a:rPr lang="en-US" dirty="0" smtClean="0"/>
              <a:t>July</a:t>
            </a:r>
          </a:p>
          <a:p>
            <a:pPr marL="514350" indent="-514350">
              <a:buAutoNum type="alphaUcPeriod"/>
            </a:pPr>
            <a:r>
              <a:rPr lang="en-US" dirty="0" smtClean="0"/>
              <a:t>August</a:t>
            </a:r>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Kepler’s Third Law</a:t>
            </a:r>
            <a:endParaRPr lang="en-US" dirty="0">
              <a:solidFill>
                <a:srgbClr val="FFFF00"/>
              </a:solidFill>
            </a:endParaRPr>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sz="2800" dirty="0" smtClean="0"/>
              <a:t>Calling the average distance of a planet from the Sun </a:t>
            </a:r>
            <a:r>
              <a:rPr lang="en-US" sz="2800" i="1" dirty="0" smtClean="0"/>
              <a:t>r</a:t>
            </a:r>
            <a:r>
              <a:rPr lang="en-US" sz="2800" dirty="0" smtClean="0"/>
              <a:t>, and the time for one complete orbit </a:t>
            </a:r>
            <a:r>
              <a:rPr lang="en-US" sz="2800" i="1" dirty="0" smtClean="0"/>
              <a:t>T</a:t>
            </a:r>
            <a:r>
              <a:rPr lang="en-US" sz="2800" dirty="0" smtClean="0"/>
              <a:t>,  then </a:t>
            </a:r>
          </a:p>
          <a:p>
            <a:r>
              <a:rPr lang="en-US" sz="2800" i="1" dirty="0" smtClean="0"/>
              <a:t>T</a:t>
            </a:r>
            <a:r>
              <a:rPr lang="en-US" sz="2800" baseline="30000" dirty="0" smtClean="0"/>
              <a:t>2</a:t>
            </a:r>
            <a:r>
              <a:rPr lang="en-US" sz="2800" dirty="0" smtClean="0"/>
              <a:t>/</a:t>
            </a:r>
            <a:r>
              <a:rPr lang="en-US" sz="2800" i="1" dirty="0" smtClean="0"/>
              <a:t>r</a:t>
            </a:r>
            <a:r>
              <a:rPr lang="en-US" sz="2800" baseline="30000" dirty="0" smtClean="0"/>
              <a:t>3</a:t>
            </a:r>
            <a:r>
              <a:rPr lang="en-US" sz="2800" dirty="0" smtClean="0"/>
              <a:t>  is the same number for all the Sun’s planets.</a:t>
            </a:r>
          </a:p>
          <a:p>
            <a:r>
              <a:rPr lang="en-US" sz="2800" dirty="0" smtClean="0"/>
              <a:t>We can prove this for circular orbits (a good approximation):  </a:t>
            </a:r>
            <a:r>
              <a:rPr lang="en-US" sz="2800" i="1" dirty="0" smtClean="0">
                <a:solidFill>
                  <a:srgbClr val="FFFF00"/>
                </a:solidFill>
              </a:rPr>
              <a:t>F</a:t>
            </a:r>
            <a:r>
              <a:rPr lang="en-US" sz="2800" dirty="0" smtClean="0">
                <a:solidFill>
                  <a:srgbClr val="FFFF00"/>
                </a:solidFill>
              </a:rPr>
              <a:t> = </a:t>
            </a:r>
            <a:r>
              <a:rPr lang="en-US" sz="2800" i="1" dirty="0" smtClean="0">
                <a:solidFill>
                  <a:srgbClr val="FFFF00"/>
                </a:solidFill>
              </a:rPr>
              <a:t>ma</a:t>
            </a:r>
            <a:r>
              <a:rPr lang="en-US" sz="2800" dirty="0" smtClean="0">
                <a:solidFill>
                  <a:srgbClr val="FFFF00"/>
                </a:solidFill>
              </a:rPr>
              <a:t> is</a:t>
            </a:r>
            <a:r>
              <a:rPr lang="en-US" sz="2800" dirty="0" smtClean="0"/>
              <a:t>                                   , and putting in </a:t>
            </a:r>
            <a:r>
              <a:rPr lang="en-US" sz="2800" i="1" dirty="0" smtClean="0">
                <a:solidFill>
                  <a:srgbClr val="FFFF00"/>
                </a:solidFill>
              </a:rPr>
              <a:t>v</a:t>
            </a:r>
            <a:r>
              <a:rPr lang="en-US" sz="2800" dirty="0" smtClean="0">
                <a:solidFill>
                  <a:srgbClr val="FFFF00"/>
                </a:solidFill>
              </a:rPr>
              <a:t> = 2</a:t>
            </a:r>
            <a:r>
              <a:rPr lang="el-GR" sz="2800" dirty="0" smtClean="0">
                <a:solidFill>
                  <a:srgbClr val="FFFF00"/>
                </a:solidFill>
              </a:rPr>
              <a:t>π</a:t>
            </a:r>
            <a:r>
              <a:rPr lang="en-US" sz="2800" i="1" dirty="0" smtClean="0">
                <a:solidFill>
                  <a:srgbClr val="FFFF00"/>
                </a:solidFill>
              </a:rPr>
              <a:t>r</a:t>
            </a:r>
            <a:r>
              <a:rPr lang="en-US" sz="2800" dirty="0" smtClean="0">
                <a:solidFill>
                  <a:srgbClr val="FFFF00"/>
                </a:solidFill>
              </a:rPr>
              <a:t>/</a:t>
            </a:r>
            <a:r>
              <a:rPr lang="en-US" sz="2800" i="1" dirty="0" smtClean="0">
                <a:solidFill>
                  <a:srgbClr val="FFFF00"/>
                </a:solidFill>
              </a:rPr>
              <a:t>T</a:t>
            </a:r>
            <a:r>
              <a:rPr lang="en-US" sz="2800" dirty="0" smtClean="0">
                <a:solidFill>
                  <a:srgbClr val="FFFF00"/>
                </a:solidFill>
              </a:rPr>
              <a:t>  </a:t>
            </a:r>
            <a:r>
              <a:rPr lang="en-US" sz="2800" dirty="0" smtClean="0"/>
              <a:t>gives </a:t>
            </a:r>
          </a:p>
          <a:p>
            <a:endParaRPr lang="en-US" sz="2800" dirty="0" smtClean="0"/>
          </a:p>
          <a:p>
            <a:endParaRPr lang="en-US" sz="2800" dirty="0" smtClean="0"/>
          </a:p>
          <a:p>
            <a:endParaRPr lang="en-US" sz="2800" dirty="0" smtClean="0"/>
          </a:p>
          <a:p>
            <a:endParaRPr lang="en-US" sz="2800" dirty="0" smtClean="0"/>
          </a:p>
          <a:p>
            <a:pPr>
              <a:buNone/>
            </a:pPr>
            <a:r>
              <a:rPr lang="en-US" sz="2800" dirty="0" smtClean="0"/>
              <a:t>the </a:t>
            </a:r>
            <a:r>
              <a:rPr lang="en-US" sz="2800" dirty="0" smtClean="0">
                <a:solidFill>
                  <a:srgbClr val="FFFF00"/>
                </a:solidFill>
              </a:rPr>
              <a:t>same value for all </a:t>
            </a:r>
            <a:r>
              <a:rPr lang="en-US" sz="2800" smtClean="0">
                <a:solidFill>
                  <a:srgbClr val="FFFF00"/>
                </a:solidFill>
              </a:rPr>
              <a:t>the Sun’s planets</a:t>
            </a:r>
            <a:r>
              <a:rPr lang="en-US" sz="2800" dirty="0" smtClean="0"/>
              <a:t>! </a:t>
            </a:r>
            <a:endParaRPr lang="en-US" sz="2800" dirty="0"/>
          </a:p>
        </p:txBody>
      </p:sp>
      <p:graphicFrame>
        <p:nvGraphicFramePr>
          <p:cNvPr id="4" name="Object 3"/>
          <p:cNvGraphicFramePr>
            <a:graphicFrameLocks noChangeAspect="1"/>
          </p:cNvGraphicFramePr>
          <p:nvPr/>
        </p:nvGraphicFramePr>
        <p:xfrm>
          <a:off x="4710447" y="3225084"/>
          <a:ext cx="2705100" cy="381000"/>
        </p:xfrm>
        <a:graphic>
          <a:graphicData uri="http://schemas.openxmlformats.org/presentationml/2006/ole">
            <p:oleObj spid="_x0000_s75778" name="Equation" r:id="rId4" imgW="2705040" imgH="380880" progId="Equation.DSMT4">
              <p:embed/>
            </p:oleObj>
          </a:graphicData>
        </a:graphic>
      </p:graphicFrame>
      <p:graphicFrame>
        <p:nvGraphicFramePr>
          <p:cNvPr id="5" name="Object 4"/>
          <p:cNvGraphicFramePr>
            <a:graphicFrameLocks noChangeAspect="1"/>
          </p:cNvGraphicFramePr>
          <p:nvPr/>
        </p:nvGraphicFramePr>
        <p:xfrm>
          <a:off x="3288404" y="4275783"/>
          <a:ext cx="2669969" cy="1447800"/>
        </p:xfrm>
        <a:graphic>
          <a:graphicData uri="http://schemas.openxmlformats.org/presentationml/2006/ole">
            <p:oleObj spid="_x0000_s75779" name="Equation" r:id="rId5" imgW="1803240" imgH="977760" progId="Equation.DSMT4">
              <p:embed/>
            </p:oleObj>
          </a:graphicData>
        </a:graphic>
      </p:graphicFrame>
      <p:sp>
        <p:nvSpPr>
          <p:cNvPr id="6" name="Rectangle 5"/>
          <p:cNvSpPr/>
          <p:nvPr/>
        </p:nvSpPr>
        <p:spPr>
          <a:xfrm>
            <a:off x="3048000" y="4191000"/>
            <a:ext cx="3124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Trip to Mars</a:t>
            </a:r>
            <a:endParaRPr lang="en-US" dirty="0">
              <a:solidFill>
                <a:srgbClr val="FFFF00"/>
              </a:solidFill>
            </a:endParaRPr>
          </a:p>
        </p:txBody>
      </p:sp>
      <p:sp>
        <p:nvSpPr>
          <p:cNvPr id="3" name="Content Placeholder 2"/>
          <p:cNvSpPr>
            <a:spLocks noGrp="1"/>
          </p:cNvSpPr>
          <p:nvPr>
            <p:ph sz="half" idx="1"/>
          </p:nvPr>
        </p:nvSpPr>
        <p:spPr>
          <a:xfrm>
            <a:off x="457200" y="1600200"/>
            <a:ext cx="3429000" cy="5029200"/>
          </a:xfrm>
        </p:spPr>
        <p:txBody>
          <a:bodyPr/>
          <a:lstStyle/>
          <a:p>
            <a:r>
              <a:rPr lang="en-US" dirty="0" smtClean="0"/>
              <a:t>The only practical route to Mars is an ellipse taking initial full advantage of the Earth’s own orbital speed, and just getting out far enough to touch Mars’ orbit. Timing is crucial.</a:t>
            </a:r>
          </a:p>
          <a:p>
            <a:r>
              <a:rPr lang="en-US" dirty="0" smtClean="0"/>
              <a:t>Try it </a:t>
            </a:r>
            <a:r>
              <a:rPr lang="en-US" dirty="0" smtClean="0">
                <a:hlinkClick r:id="rId3"/>
              </a:rPr>
              <a:t>here</a:t>
            </a:r>
            <a:r>
              <a:rPr lang="en-US" dirty="0" smtClean="0"/>
              <a:t>.</a:t>
            </a:r>
            <a:endParaRPr lang="en-US" dirty="0"/>
          </a:p>
        </p:txBody>
      </p:sp>
      <p:sp>
        <p:nvSpPr>
          <p:cNvPr id="4" name="Content Placeholder 3"/>
          <p:cNvSpPr>
            <a:spLocks noGrp="1"/>
          </p:cNvSpPr>
          <p:nvPr>
            <p:ph sz="half" idx="2"/>
          </p:nvPr>
        </p:nvSpPr>
        <p:spPr>
          <a:xfrm>
            <a:off x="4114800" y="1600200"/>
            <a:ext cx="4572000" cy="4953000"/>
          </a:xfrm>
        </p:spPr>
        <p:txBody>
          <a:bodyPr/>
          <a:lstStyle/>
          <a:p>
            <a:r>
              <a:rPr lang="en-US" dirty="0" smtClean="0">
                <a:solidFill>
                  <a:schemeClr val="bg2">
                    <a:lumMod val="50000"/>
                  </a:schemeClr>
                </a:solidFill>
              </a:rPr>
              <a:t>a</a:t>
            </a:r>
            <a:endParaRPr lang="en-US" dirty="0">
              <a:solidFill>
                <a:schemeClr val="bg2">
                  <a:lumMod val="50000"/>
                </a:schemeClr>
              </a:solidFill>
            </a:endParaRPr>
          </a:p>
        </p:txBody>
      </p:sp>
      <p:sp>
        <p:nvSpPr>
          <p:cNvPr id="5" name="Oval 4"/>
          <p:cNvSpPr/>
          <p:nvPr/>
        </p:nvSpPr>
        <p:spPr>
          <a:xfrm>
            <a:off x="6323526" y="3822879"/>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9200" y="2527479"/>
            <a:ext cx="2743200" cy="274320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02805" y="1750452"/>
            <a:ext cx="4421748" cy="4421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29200" y="2273121"/>
            <a:ext cx="3581400" cy="3276600"/>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Slingshot</a:t>
            </a:r>
            <a:endParaRPr lang="en-US" dirty="0">
              <a:solidFill>
                <a:srgbClr val="FFFF00"/>
              </a:solidFill>
            </a:endParaRPr>
          </a:p>
        </p:txBody>
      </p:sp>
      <p:sp>
        <p:nvSpPr>
          <p:cNvPr id="3" name="Content Placeholder 2"/>
          <p:cNvSpPr>
            <a:spLocks noGrp="1"/>
          </p:cNvSpPr>
          <p:nvPr>
            <p:ph idx="1"/>
          </p:nvPr>
        </p:nvSpPr>
        <p:spPr>
          <a:xfrm>
            <a:off x="457200" y="2209800"/>
            <a:ext cx="8229600" cy="3352800"/>
          </a:xfrm>
        </p:spPr>
        <p:txBody>
          <a:bodyPr/>
          <a:lstStyle/>
          <a:p>
            <a:r>
              <a:rPr lang="en-US" dirty="0" smtClean="0"/>
              <a:t>The only way to </a:t>
            </a:r>
            <a:r>
              <a:rPr lang="en-US" i="1" dirty="0" smtClean="0"/>
              <a:t>really</a:t>
            </a:r>
            <a:r>
              <a:rPr lang="en-US" dirty="0" smtClean="0"/>
              <a:t> get out there is to use the planets themselves to bump you up to higher speed … well, pull you up.</a:t>
            </a:r>
          </a:p>
          <a:p>
            <a:endParaRPr lang="en-US" dirty="0" smtClean="0"/>
          </a:p>
          <a:p>
            <a:r>
              <a:rPr lang="en-US" dirty="0" smtClean="0"/>
              <a:t>To see how Jupiter is used to get spacecraft further out, check the </a:t>
            </a:r>
            <a:r>
              <a:rPr lang="en-US" dirty="0" smtClean="0">
                <a:hlinkClick r:id="rId3"/>
              </a:rPr>
              <a:t>slingshot animation</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C99"/>
                </a:solidFill>
              </a:rPr>
              <a:t>One-Dimensional Motion: Distance Traveled and Displacement</a:t>
            </a:r>
            <a:endParaRPr lang="en-US" sz="3200" dirty="0">
              <a:solidFill>
                <a:srgbClr val="FFCC99"/>
              </a:solidFill>
            </a:endParaRPr>
          </a:p>
        </p:txBody>
      </p:sp>
      <p:sp>
        <p:nvSpPr>
          <p:cNvPr id="3" name="Content Placeholder 2"/>
          <p:cNvSpPr>
            <a:spLocks noGrp="1"/>
          </p:cNvSpPr>
          <p:nvPr>
            <p:ph sz="half" idx="1"/>
          </p:nvPr>
        </p:nvSpPr>
        <p:spPr>
          <a:xfrm>
            <a:off x="152400" y="1600200"/>
            <a:ext cx="4038600" cy="4525963"/>
          </a:xfrm>
        </p:spPr>
        <p:txBody>
          <a:bodyPr>
            <a:normAutofit/>
          </a:bodyPr>
          <a:lstStyle/>
          <a:p>
            <a:r>
              <a:rPr lang="en-US" dirty="0" smtClean="0"/>
              <a:t>The </a:t>
            </a:r>
            <a:r>
              <a:rPr lang="en-US" dirty="0" smtClean="0">
                <a:solidFill>
                  <a:srgbClr val="FFFF00"/>
                </a:solidFill>
              </a:rPr>
              <a:t>frame of reference </a:t>
            </a:r>
            <a:r>
              <a:rPr lang="en-US" dirty="0" smtClean="0"/>
              <a:t>in one dimension is just a </a:t>
            </a:r>
            <a:r>
              <a:rPr lang="en-US" dirty="0" smtClean="0">
                <a:solidFill>
                  <a:srgbClr val="FFFF00"/>
                </a:solidFill>
              </a:rPr>
              <a:t>line</a:t>
            </a:r>
            <a:r>
              <a:rPr lang="en-US" dirty="0" smtClean="0"/>
              <a:t>!</a:t>
            </a:r>
          </a:p>
          <a:p>
            <a:r>
              <a:rPr lang="en-US" dirty="0" smtClean="0"/>
              <a:t>Think of a straight road.</a:t>
            </a:r>
            <a:endParaRPr lang="en-US" dirty="0"/>
          </a:p>
        </p:txBody>
      </p:sp>
      <p:sp>
        <p:nvSpPr>
          <p:cNvPr id="4" name="Content Placeholder 3"/>
          <p:cNvSpPr>
            <a:spLocks noGrp="1"/>
          </p:cNvSpPr>
          <p:nvPr>
            <p:ph sz="half" idx="2"/>
          </p:nvPr>
        </p:nvSpPr>
        <p:spPr>
          <a:xfrm>
            <a:off x="4876800" y="1600200"/>
            <a:ext cx="4267200" cy="5257800"/>
          </a:xfrm>
        </p:spPr>
        <p:txBody>
          <a:bodyPr>
            <a:normAutofit/>
          </a:bodyPr>
          <a:lstStyle/>
          <a:p>
            <a:r>
              <a:rPr lang="en-US" dirty="0" smtClean="0"/>
              <a:t>Driving a car, the </a:t>
            </a:r>
            <a:r>
              <a:rPr lang="en-US" dirty="0" smtClean="0">
                <a:solidFill>
                  <a:srgbClr val="FFFF00"/>
                </a:solidFill>
              </a:rPr>
              <a:t>distance</a:t>
            </a:r>
            <a:r>
              <a:rPr lang="en-US" dirty="0" smtClean="0"/>
              <a:t> traveled is what the odometer reads.</a:t>
            </a:r>
          </a:p>
          <a:p>
            <a:r>
              <a:rPr lang="en-US" dirty="0" smtClean="0"/>
              <a:t>The </a:t>
            </a:r>
            <a:r>
              <a:rPr lang="en-US" dirty="0" smtClean="0">
                <a:solidFill>
                  <a:srgbClr val="FFFF00"/>
                </a:solidFill>
              </a:rPr>
              <a:t>displacement</a:t>
            </a:r>
            <a:r>
              <a:rPr lang="en-US" dirty="0" smtClean="0"/>
              <a:t> is the difference </a:t>
            </a:r>
            <a:r>
              <a:rPr lang="en-US" i="1" dirty="0" smtClean="0"/>
              <a:t>x</a:t>
            </a:r>
            <a:r>
              <a:rPr lang="en-US" baseline="-25000" dirty="0" smtClean="0"/>
              <a:t>2</a:t>
            </a:r>
            <a:r>
              <a:rPr lang="en-US" dirty="0" smtClean="0"/>
              <a:t> – </a:t>
            </a:r>
            <a:r>
              <a:rPr lang="en-US" i="1" dirty="0" smtClean="0"/>
              <a:t>x</a:t>
            </a:r>
            <a:r>
              <a:rPr lang="en-US" baseline="-25000" dirty="0" smtClean="0"/>
              <a:t>1</a:t>
            </a:r>
            <a:r>
              <a:rPr lang="en-US" dirty="0" smtClean="0"/>
              <a:t> from where you started (</a:t>
            </a:r>
            <a:r>
              <a:rPr lang="en-US" i="1" dirty="0" smtClean="0"/>
              <a:t>x</a:t>
            </a:r>
            <a:r>
              <a:rPr lang="en-US" baseline="-25000" dirty="0" smtClean="0"/>
              <a:t>1</a:t>
            </a:r>
            <a:r>
              <a:rPr lang="en-US" dirty="0" smtClean="0"/>
              <a:t>) to where you finished (</a:t>
            </a:r>
            <a:r>
              <a:rPr lang="en-US" i="1" dirty="0" smtClean="0"/>
              <a:t>x</a:t>
            </a:r>
            <a:r>
              <a:rPr lang="en-US" baseline="-25000" dirty="0" smtClean="0"/>
              <a:t>2</a:t>
            </a:r>
            <a:r>
              <a:rPr lang="en-US" dirty="0" smtClean="0"/>
              <a:t>).</a:t>
            </a:r>
          </a:p>
          <a:p>
            <a:r>
              <a:rPr lang="en-US" dirty="0" smtClean="0"/>
              <a:t>They’re only the same </a:t>
            </a:r>
            <a:r>
              <a:rPr lang="en-US" i="1" dirty="0" smtClean="0"/>
              <a:t>if you only go in one direction</a:t>
            </a:r>
            <a:r>
              <a:rPr lang="en-US" dirty="0" smtClean="0"/>
              <a:t>! </a:t>
            </a:r>
            <a:endParaRPr lang="en-US" dirty="0"/>
          </a:p>
        </p:txBody>
      </p:sp>
      <p:cxnSp>
        <p:nvCxnSpPr>
          <p:cNvPr id="6" name="Straight Arrow Connector 5"/>
          <p:cNvCxnSpPr/>
          <p:nvPr/>
        </p:nvCxnSpPr>
        <p:spPr>
          <a:xfrm>
            <a:off x="1066800" y="4038600"/>
            <a:ext cx="3200400" cy="158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19275" y="4048125"/>
            <a:ext cx="609600" cy="369332"/>
          </a:xfrm>
          <a:prstGeom prst="rect">
            <a:avLst/>
          </a:prstGeom>
          <a:noFill/>
        </p:spPr>
        <p:txBody>
          <a:bodyPr wrap="square" rtlCol="0">
            <a:spAutoFit/>
          </a:bodyPr>
          <a:lstStyle/>
          <a:p>
            <a:r>
              <a:rPr lang="en-US" dirty="0" smtClean="0"/>
              <a:t>O</a:t>
            </a:r>
            <a:endParaRPr lang="en-US" dirty="0"/>
          </a:p>
        </p:txBody>
      </p:sp>
      <p:sp>
        <p:nvSpPr>
          <p:cNvPr id="8" name="TextBox 7"/>
          <p:cNvSpPr txBox="1"/>
          <p:nvPr/>
        </p:nvSpPr>
        <p:spPr>
          <a:xfrm>
            <a:off x="2457450" y="4038600"/>
            <a:ext cx="609600" cy="369332"/>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762000" y="4724400"/>
            <a:ext cx="3505200" cy="1323439"/>
          </a:xfrm>
          <a:prstGeom prst="rect">
            <a:avLst/>
          </a:prstGeom>
          <a:noFill/>
        </p:spPr>
        <p:txBody>
          <a:bodyPr wrap="square" rtlCol="0">
            <a:spAutoFit/>
          </a:bodyPr>
          <a:lstStyle/>
          <a:p>
            <a:r>
              <a:rPr lang="en-US" sz="2000" dirty="0" smtClean="0"/>
              <a:t>This time we’ve made explicit that the x-axis also extends in the </a:t>
            </a:r>
            <a:r>
              <a:rPr lang="en-US" sz="2000" i="1" dirty="0" smtClean="0"/>
              <a:t>negative</a:t>
            </a:r>
            <a:r>
              <a:rPr lang="en-US" sz="2000" dirty="0" smtClean="0"/>
              <a:t> direction, so we can label all possible positions.</a:t>
            </a:r>
            <a:endParaRPr lang="en-US" sz="2000" dirty="0"/>
          </a:p>
        </p:txBody>
      </p:sp>
      <p:sp>
        <p:nvSpPr>
          <p:cNvPr id="10" name="TextBox 9"/>
          <p:cNvSpPr txBox="1"/>
          <p:nvPr/>
        </p:nvSpPr>
        <p:spPr>
          <a:xfrm>
            <a:off x="1152525" y="4048125"/>
            <a:ext cx="609600" cy="369332"/>
          </a:xfrm>
          <a:prstGeom prst="rect">
            <a:avLst/>
          </a:prstGeom>
          <a:noFill/>
        </p:spPr>
        <p:txBody>
          <a:bodyPr wrap="square" rtlCol="0">
            <a:spAutoFit/>
          </a:bodyPr>
          <a:lstStyle/>
          <a:p>
            <a:r>
              <a:rPr lang="en-US" dirty="0" smtClean="0"/>
              <a:t>-1</a:t>
            </a:r>
            <a:endParaRPr lang="en-US" dirty="0"/>
          </a:p>
        </p:txBody>
      </p:sp>
      <p:sp>
        <p:nvSpPr>
          <p:cNvPr id="11" name="TextBox 10"/>
          <p:cNvSpPr txBox="1"/>
          <p:nvPr/>
        </p:nvSpPr>
        <p:spPr>
          <a:xfrm>
            <a:off x="3695700" y="3962400"/>
            <a:ext cx="609600" cy="369332"/>
          </a:xfrm>
          <a:prstGeom prst="rect">
            <a:avLst/>
          </a:prstGeom>
          <a:noFill/>
        </p:spPr>
        <p:txBody>
          <a:bodyPr wrap="square" rtlCol="0">
            <a:spAutoFit/>
          </a:bodyPr>
          <a:lstStyle/>
          <a:p>
            <a:r>
              <a:rPr lang="en-US" i="1" dirty="0" smtClean="0"/>
              <a:t>x</a:t>
            </a:r>
            <a:endParaRPr lang="en-US" i="1" dirty="0"/>
          </a:p>
        </p:txBody>
      </p:sp>
      <p:cxnSp>
        <p:nvCxnSpPr>
          <p:cNvPr id="15" name="Straight Connector 14"/>
          <p:cNvCxnSpPr/>
          <p:nvPr/>
        </p:nvCxnSpPr>
        <p:spPr>
          <a:xfrm rot="5400000">
            <a:off x="1914525" y="4038600"/>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95400" y="4038600"/>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533650" y="4029075"/>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fontScale="90000"/>
          </a:bodyPr>
          <a:lstStyle/>
          <a:p>
            <a:pPr algn="l"/>
            <a:r>
              <a:rPr lang="en-US" sz="3600" dirty="0" smtClean="0"/>
              <a:t>          </a:t>
            </a:r>
            <a:r>
              <a:rPr lang="en-US" sz="3600" dirty="0" smtClean="0">
                <a:solidFill>
                  <a:srgbClr val="FFFF00"/>
                </a:solidFill>
              </a:rPr>
              <a:t>Clicker Question:  dropping an iPod!</a:t>
            </a:r>
            <a:br>
              <a:rPr lang="en-US" sz="3600" dirty="0" smtClean="0">
                <a:solidFill>
                  <a:srgbClr val="FFFF00"/>
                </a:solidFill>
              </a:rPr>
            </a:br>
            <a:r>
              <a:rPr lang="en-US" sz="3600" dirty="0" smtClean="0"/>
              <a:t/>
            </a:r>
            <a:br>
              <a:rPr lang="en-US" sz="3600" dirty="0" smtClean="0"/>
            </a:br>
            <a:r>
              <a:rPr lang="en-US" sz="3200" dirty="0" smtClean="0"/>
              <a:t>An iPod has a built-in accelerometer, which gives a continuous reading of gravity.  Just resting on a table, it reads </a:t>
            </a:r>
            <a:r>
              <a:rPr lang="en-US" sz="3200" i="1" dirty="0" smtClean="0"/>
              <a:t>g</a:t>
            </a:r>
            <a:r>
              <a:rPr lang="en-US" sz="3200" dirty="0" smtClean="0"/>
              <a:t>.</a:t>
            </a:r>
            <a:br>
              <a:rPr lang="en-US" sz="3200" dirty="0" smtClean="0"/>
            </a:br>
            <a:r>
              <a:rPr lang="en-US" sz="3200" dirty="0" smtClean="0"/>
              <a:t/>
            </a:r>
            <a:br>
              <a:rPr lang="en-US" sz="3200" dirty="0" smtClean="0"/>
            </a:br>
            <a:r>
              <a:rPr lang="en-US" sz="3200" dirty="0" smtClean="0">
                <a:solidFill>
                  <a:srgbClr val="FFFF00"/>
                </a:solidFill>
              </a:rPr>
              <a:t>If I drop it, what does it read while falling?</a:t>
            </a:r>
            <a:endParaRPr lang="en-US" sz="3200" dirty="0">
              <a:solidFill>
                <a:srgbClr val="FFFF00"/>
              </a:solidFill>
            </a:endParaRPr>
          </a:p>
        </p:txBody>
      </p:sp>
      <p:sp>
        <p:nvSpPr>
          <p:cNvPr id="3" name="Content Placeholder 2"/>
          <p:cNvSpPr>
            <a:spLocks noGrp="1"/>
          </p:cNvSpPr>
          <p:nvPr>
            <p:ph idx="1"/>
          </p:nvPr>
        </p:nvSpPr>
        <p:spPr>
          <a:xfrm>
            <a:off x="457200" y="3886200"/>
            <a:ext cx="8229600" cy="2667000"/>
          </a:xfrm>
        </p:spPr>
        <p:txBody>
          <a:bodyPr/>
          <a:lstStyle/>
          <a:p>
            <a:pPr marL="514350" indent="-514350">
              <a:buAutoNum type="alphaUcPeriod"/>
            </a:pPr>
            <a:r>
              <a:rPr lang="en-US" dirty="0" smtClean="0"/>
              <a:t>Zero.</a:t>
            </a:r>
          </a:p>
          <a:p>
            <a:pPr marL="514350" indent="-514350">
              <a:buAutoNum type="alphaUcPeriod"/>
            </a:pPr>
            <a:r>
              <a:rPr lang="en-US" i="1" dirty="0" smtClean="0"/>
              <a:t>g</a:t>
            </a:r>
            <a:r>
              <a:rPr lang="en-US" dirty="0" smtClean="0"/>
              <a:t>.</a:t>
            </a:r>
          </a:p>
          <a:p>
            <a:pPr marL="514350" indent="-514350">
              <a:buAutoNum type="alphaUcPeriod"/>
            </a:pPr>
            <a:r>
              <a:rPr lang="en-US" dirty="0" smtClean="0"/>
              <a:t>Less than </a:t>
            </a:r>
            <a:r>
              <a:rPr lang="en-US" i="1" dirty="0" smtClean="0"/>
              <a:t>g</a:t>
            </a:r>
            <a:r>
              <a:rPr lang="en-US" dirty="0" smtClean="0"/>
              <a:t>, but not zero.</a:t>
            </a:r>
          </a:p>
          <a:p>
            <a:pPr marL="514350" indent="-514350">
              <a:buAutoNum type="alphaUcPeriod"/>
            </a:pPr>
            <a:r>
              <a:rPr lang="en-US" dirty="0" smtClean="0"/>
              <a:t>More than </a:t>
            </a:r>
            <a:r>
              <a:rPr lang="en-US" i="1" dirty="0" smtClean="0"/>
              <a:t>g</a:t>
            </a:r>
            <a:r>
              <a:rPr lang="en-US" dirty="0" smtClean="0"/>
              <a:t>.</a:t>
            </a: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Weightlessness in Orbit</a:t>
            </a:r>
            <a:endParaRPr lang="en-US" dirty="0">
              <a:solidFill>
                <a:srgbClr val="FFFF0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We don’t directly feel gravity, we feel the compression of parts of our bodies, perhaps stretching of other parts, supporting us.</a:t>
            </a:r>
          </a:p>
          <a:p>
            <a:r>
              <a:rPr lang="en-US" dirty="0" smtClean="0">
                <a:solidFill>
                  <a:srgbClr val="FFFF00"/>
                </a:solidFill>
              </a:rPr>
              <a:t>The gravitational force on a body is just as strong in a freely falling elevator—but we don’t feel it.</a:t>
            </a:r>
          </a:p>
          <a:p>
            <a:r>
              <a:rPr lang="en-US" dirty="0" smtClean="0"/>
              <a:t>An orbiting spacecraft is in freefall, just like the elevator, so things in it  are “weightless” in the same way. </a:t>
            </a:r>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Footnote: Galileo already knew this…</a:t>
            </a:r>
            <a:endParaRPr lang="en-US" dirty="0"/>
          </a:p>
        </p:txBody>
      </p:sp>
      <p:sp>
        <p:nvSpPr>
          <p:cNvPr id="3" name="Content Placeholder 2"/>
          <p:cNvSpPr>
            <a:spLocks noGrp="1"/>
          </p:cNvSpPr>
          <p:nvPr>
            <p:ph idx="1"/>
          </p:nvPr>
        </p:nvSpPr>
        <p:spPr>
          <a:xfrm>
            <a:off x="457200" y="1600200"/>
            <a:ext cx="8229600" cy="4572000"/>
          </a:xfrm>
        </p:spPr>
        <p:txBody>
          <a:bodyPr>
            <a:normAutofit fontScale="70000" lnSpcReduction="20000"/>
          </a:bodyPr>
          <a:lstStyle/>
          <a:p>
            <a:r>
              <a:rPr lang="en-US" sz="3600" dirty="0" smtClean="0">
                <a:solidFill>
                  <a:srgbClr val="FFFF00"/>
                </a:solidFill>
              </a:rPr>
              <a:t>He was asked: if a large stone is falling with a small stone on top of it, does the small stone press on the large one?</a:t>
            </a:r>
          </a:p>
          <a:p>
            <a:endParaRPr lang="en-US" dirty="0" smtClean="0"/>
          </a:p>
          <a:p>
            <a:r>
              <a:rPr lang="en-US" sz="3400" dirty="0" smtClean="0">
                <a:solidFill>
                  <a:srgbClr val="FFFF00"/>
                </a:solidFill>
                <a:hlinkClick r:id="rId3"/>
              </a:rPr>
              <a:t>His reply: </a:t>
            </a:r>
            <a:r>
              <a:rPr lang="en-US" sz="3400" dirty="0" smtClean="0">
                <a:solidFill>
                  <a:srgbClr val="FFFF00"/>
                </a:solidFill>
              </a:rPr>
              <a:t>  </a:t>
            </a:r>
            <a:r>
              <a:rPr lang="en-US" sz="3400" dirty="0" smtClean="0"/>
              <a:t>One always feels the pressure upon his shoulders when he prevents the motion of a load resting upon him; but </a:t>
            </a:r>
            <a:r>
              <a:rPr lang="en-US" sz="3400" dirty="0" smtClean="0">
                <a:solidFill>
                  <a:srgbClr val="FFFF00"/>
                </a:solidFill>
              </a:rPr>
              <a:t>if one descends just as rapidly as the load would fall how can it press upon him?</a:t>
            </a:r>
            <a:r>
              <a:rPr lang="en-US" sz="3400" dirty="0" smtClean="0"/>
              <a:t>  Do you not see that this would be the same as trying to strike a man with a lance when he is running away from you with a speed which is equal to, or even greater, than that with which you are following him?  </a:t>
            </a:r>
          </a:p>
          <a:p>
            <a:r>
              <a:rPr lang="en-US" sz="3400" dirty="0" smtClean="0"/>
              <a:t>You must therefore conclude that, </a:t>
            </a:r>
            <a:r>
              <a:rPr lang="en-US" sz="3400" dirty="0" smtClean="0">
                <a:solidFill>
                  <a:srgbClr val="FFFF00"/>
                </a:solidFill>
              </a:rPr>
              <a:t>during free and natural fall, the small stone does not press upon the larger and consequently does not increase its weight as it does when at rest.</a:t>
            </a:r>
            <a:endParaRPr lang="en-US" sz="3400" dirty="0">
              <a:solidFill>
                <a:srgbClr val="FFFF00"/>
              </a:solidFil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2"/>
                </a:solidFill>
              </a:rPr>
              <a:t>Work and Energy</a:t>
            </a:r>
            <a:endParaRPr lang="en-US" dirty="0">
              <a:solidFill>
                <a:schemeClr val="bg2"/>
              </a:solidFill>
            </a:endParaRPr>
          </a:p>
        </p:txBody>
      </p:sp>
      <p:sp>
        <p:nvSpPr>
          <p:cNvPr id="3" name="Subtitle 2"/>
          <p:cNvSpPr>
            <a:spLocks noGrp="1"/>
          </p:cNvSpPr>
          <p:nvPr>
            <p:ph type="subTitle" idx="1"/>
          </p:nvPr>
        </p:nvSpPr>
        <p:spPr/>
        <p:txBody>
          <a:bodyPr/>
          <a:lstStyle/>
          <a:p>
            <a:r>
              <a:rPr lang="en-US" dirty="0" smtClean="0"/>
              <a:t>Physics 1425 Lecture 12</a:t>
            </a:r>
            <a:endParaRPr lang="en-US" dirty="0"/>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What is Work and What Isn’t?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In physics, </a:t>
            </a:r>
            <a:r>
              <a:rPr lang="en-US" dirty="0" smtClean="0">
                <a:solidFill>
                  <a:srgbClr val="FF0000"/>
                </a:solidFill>
              </a:rPr>
              <a:t>work has a very restricted meaning</a:t>
            </a:r>
            <a:r>
              <a:rPr lang="en-US" dirty="0">
                <a:solidFill>
                  <a:srgbClr val="FF0000"/>
                </a:solidFill>
              </a:rPr>
              <a:t>!</a:t>
            </a:r>
            <a:endParaRPr lang="en-US" dirty="0" smtClean="0">
              <a:solidFill>
                <a:srgbClr val="FF0000"/>
              </a:solidFill>
            </a:endParaRPr>
          </a:p>
          <a:p>
            <a:r>
              <a:rPr lang="en-US" i="1" dirty="0" smtClean="0"/>
              <a:t>Doing homework isn’t work.</a:t>
            </a:r>
          </a:p>
          <a:p>
            <a:endParaRPr lang="en-US" dirty="0" smtClean="0"/>
          </a:p>
          <a:p>
            <a:r>
              <a:rPr lang="en-US" dirty="0" smtClean="0">
                <a:solidFill>
                  <a:srgbClr val="FF0000"/>
                </a:solidFill>
              </a:rPr>
              <a:t>Carrying somebody a mile on a level road isn’t work…</a:t>
            </a:r>
          </a:p>
          <a:p>
            <a:pPr>
              <a:buNone/>
            </a:pPr>
            <a:endParaRPr lang="en-US" dirty="0" smtClean="0"/>
          </a:p>
          <a:p>
            <a:r>
              <a:rPr lang="en-US" dirty="0" smtClean="0">
                <a:solidFill>
                  <a:srgbClr val="FFFF00"/>
                </a:solidFill>
              </a:rPr>
              <a:t>Lifting a stick of butter three feet </a:t>
            </a:r>
            <a:r>
              <a:rPr lang="en-US" i="1" dirty="0" smtClean="0">
                <a:solidFill>
                  <a:srgbClr val="FFFF00"/>
                </a:solidFill>
              </a:rPr>
              <a:t>is</a:t>
            </a:r>
            <a:r>
              <a:rPr lang="en-US" dirty="0" smtClean="0">
                <a:solidFill>
                  <a:srgbClr val="FFFF00"/>
                </a:solidFill>
              </a:rPr>
              <a:t> work—in fact, about one unit of work.</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Work is </a:t>
            </a:r>
            <a:r>
              <a:rPr lang="en-US" i="1" dirty="0" smtClean="0">
                <a:solidFill>
                  <a:srgbClr val="FFFF00"/>
                </a:solidFill>
              </a:rPr>
              <a:t>only</a:t>
            </a:r>
            <a:r>
              <a:rPr lang="en-US" dirty="0" smtClean="0">
                <a:solidFill>
                  <a:srgbClr val="FFFF00"/>
                </a:solidFill>
              </a:rPr>
              <a:t> done by a </a:t>
            </a:r>
            <a:r>
              <a:rPr lang="en-US" i="1" dirty="0" smtClean="0">
                <a:solidFill>
                  <a:srgbClr val="FFFF00"/>
                </a:solidFill>
              </a:rPr>
              <a:t>force</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228600" y="1371600"/>
            <a:ext cx="8534400" cy="5257800"/>
          </a:xfrm>
        </p:spPr>
        <p:txBody>
          <a:bodyPr>
            <a:normAutofit/>
          </a:bodyPr>
          <a:lstStyle/>
          <a:p>
            <a:r>
              <a:rPr lang="en-US" dirty="0"/>
              <a:t>a</a:t>
            </a:r>
            <a:r>
              <a:rPr lang="en-US" dirty="0" smtClean="0"/>
              <a:t>nd, the force </a:t>
            </a:r>
            <a:r>
              <a:rPr lang="en-US" dirty="0" smtClean="0">
                <a:solidFill>
                  <a:srgbClr val="FFFF00"/>
                </a:solidFill>
              </a:rPr>
              <a:t>has to move something!</a:t>
            </a:r>
          </a:p>
          <a:p>
            <a:r>
              <a:rPr lang="en-US" dirty="0" smtClean="0"/>
              <a:t>Suppose I lift one kilogram up one meter…</a:t>
            </a:r>
          </a:p>
          <a:p>
            <a:r>
              <a:rPr lang="en-US" dirty="0" smtClean="0"/>
              <a:t>I do it at a slow steady speed—my force just balances its weight, let’s say 10 </a:t>
            </a:r>
            <a:r>
              <a:rPr lang="en-US" dirty="0" err="1" smtClean="0"/>
              <a:t>Newtons</a:t>
            </a:r>
            <a:r>
              <a:rPr lang="en-US" dirty="0" smtClean="0"/>
              <a:t>.</a:t>
            </a:r>
          </a:p>
          <a:p>
            <a:endParaRPr lang="en-US" dirty="0"/>
          </a:p>
          <a:p>
            <a:r>
              <a:rPr lang="en-US" b="1" dirty="0" smtClean="0">
                <a:solidFill>
                  <a:srgbClr val="FFFF00"/>
                </a:solidFill>
              </a:rPr>
              <a:t>Definition: </a:t>
            </a:r>
            <a:r>
              <a:rPr lang="en-US" dirty="0" smtClean="0">
                <a:solidFill>
                  <a:srgbClr val="FFFF00"/>
                </a:solidFill>
              </a:rPr>
              <a:t>  </a:t>
            </a:r>
            <a:r>
              <a:rPr lang="en-US" i="1" dirty="0" smtClean="0"/>
              <a:t>if I push with 1 Newton through 1 meter, I do work 1 Joule.</a:t>
            </a:r>
          </a:p>
          <a:p>
            <a:endParaRPr lang="en-US" dirty="0"/>
          </a:p>
          <a:p>
            <a:r>
              <a:rPr lang="en-US" dirty="0" smtClean="0"/>
              <a:t>So lifting that kilogram took 10 Joules of work.</a:t>
            </a:r>
          </a:p>
        </p:txBody>
      </p:sp>
      <p:sp>
        <p:nvSpPr>
          <p:cNvPr id="5" name="Rectangle 4"/>
          <p:cNvSpPr/>
          <p:nvPr/>
        </p:nvSpPr>
        <p:spPr>
          <a:xfrm>
            <a:off x="609600" y="4038600"/>
            <a:ext cx="7696200" cy="1371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Only motion </a:t>
            </a:r>
            <a:r>
              <a:rPr lang="en-US" i="1" dirty="0" smtClean="0">
                <a:solidFill>
                  <a:srgbClr val="FFFF00"/>
                </a:solidFill>
              </a:rPr>
              <a:t>in the direction of the force </a:t>
            </a:r>
            <a:r>
              <a:rPr lang="en-US" dirty="0" smtClean="0">
                <a:solidFill>
                  <a:srgbClr val="FFFF00"/>
                </a:solidFill>
              </a:rPr>
              <a:t>counts …</a:t>
            </a:r>
            <a:endParaRPr lang="en-US" dirty="0">
              <a:solidFill>
                <a:srgbClr val="FFFF00"/>
              </a:solidFill>
            </a:endParaRPr>
          </a:p>
        </p:txBody>
      </p:sp>
      <p:sp>
        <p:nvSpPr>
          <p:cNvPr id="3" name="Content Placeholder 2"/>
          <p:cNvSpPr>
            <a:spLocks noGrp="1"/>
          </p:cNvSpPr>
          <p:nvPr>
            <p:ph idx="1"/>
          </p:nvPr>
        </p:nvSpPr>
        <p:spPr>
          <a:xfrm>
            <a:off x="457200" y="1905000"/>
            <a:ext cx="8229600" cy="4525963"/>
          </a:xfrm>
        </p:spPr>
        <p:txBody>
          <a:bodyPr/>
          <a:lstStyle/>
          <a:p>
            <a:r>
              <a:rPr lang="en-US" dirty="0" smtClean="0"/>
              <a:t>Carrying the weight straight across the room at constant height does </a:t>
            </a:r>
            <a:r>
              <a:rPr lang="en-US" dirty="0" smtClean="0">
                <a:solidFill>
                  <a:srgbClr val="FF0000"/>
                </a:solidFill>
              </a:rPr>
              <a:t>no work </a:t>
            </a:r>
            <a:r>
              <a:rPr lang="en-US" dirty="0" smtClean="0"/>
              <a:t>on the weight.</a:t>
            </a:r>
          </a:p>
          <a:p>
            <a:r>
              <a:rPr lang="en-US" dirty="0" smtClean="0"/>
              <a:t>After all, it could have been just sliding across on ice—and the ice does no work!</a:t>
            </a:r>
          </a:p>
          <a:p>
            <a:endParaRPr lang="en-US" dirty="0" smtClean="0"/>
          </a:p>
          <a:p>
            <a:r>
              <a:rPr lang="en-US" dirty="0" smtClean="0">
                <a:solidFill>
                  <a:srgbClr val="FFFF00"/>
                </a:solidFill>
              </a:rPr>
              <a:t>What about pushing a box at constant velocity up a frictionless slope?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Pushing a box up a frictionless slope…</a:t>
            </a:r>
            <a:endParaRPr lang="en-US" dirty="0">
              <a:solidFill>
                <a:srgbClr val="FFFF00"/>
              </a:solidFill>
            </a:endParaRPr>
          </a:p>
        </p:txBody>
      </p:sp>
      <p:sp>
        <p:nvSpPr>
          <p:cNvPr id="3" name="Content Placeholder 2"/>
          <p:cNvSpPr>
            <a:spLocks noGrp="1"/>
          </p:cNvSpPr>
          <p:nvPr>
            <p:ph sz="half" idx="1"/>
          </p:nvPr>
        </p:nvSpPr>
        <p:spPr>
          <a:xfrm>
            <a:off x="457200" y="1600200"/>
            <a:ext cx="4038600" cy="5105400"/>
          </a:xfrm>
        </p:spPr>
        <p:txBody>
          <a:bodyPr>
            <a:normAutofit fontScale="92500" lnSpcReduction="10000"/>
          </a:bodyPr>
          <a:lstStyle/>
          <a:p>
            <a:r>
              <a:rPr lang="en-US" dirty="0" smtClean="0"/>
              <a:t>Suppose we push a box of mass </a:t>
            </a:r>
            <a:r>
              <a:rPr lang="en-US" i="1" dirty="0" smtClean="0"/>
              <a:t>m</a:t>
            </a:r>
            <a:r>
              <a:rPr lang="en-US" dirty="0" smtClean="0"/>
              <a:t> at a steady speed a </a:t>
            </a:r>
            <a:r>
              <a:rPr lang="en-US" dirty="0" smtClean="0">
                <a:effectLst>
                  <a:outerShdw blurRad="38100" dist="38100" dir="2700000" algn="tl">
                    <a:srgbClr val="000000">
                      <a:alpha val="43137"/>
                    </a:srgbClr>
                  </a:outerShdw>
                </a:effectLst>
              </a:rPr>
              <a:t>distance</a:t>
            </a:r>
            <a:r>
              <a:rPr lang="en-US" dirty="0" smtClean="0"/>
              <a:t> </a:t>
            </a:r>
            <a:r>
              <a:rPr lang="en-US" i="1" dirty="0" smtClean="0"/>
              <a:t>L</a:t>
            </a:r>
            <a:r>
              <a:rPr lang="en-US" dirty="0" smtClean="0"/>
              <a:t> up a frictionless slope of angle </a:t>
            </a:r>
            <a:r>
              <a:rPr lang="el-GR" i="1" dirty="0" smtClean="0"/>
              <a:t>α</a:t>
            </a:r>
            <a:r>
              <a:rPr lang="en-US" dirty="0" smtClean="0"/>
              <a:t>. </a:t>
            </a:r>
          </a:p>
          <a:p>
            <a:r>
              <a:rPr lang="en-US" dirty="0" smtClean="0"/>
              <a:t>The </a:t>
            </a:r>
            <a:r>
              <a:rPr lang="en-US" dirty="0" smtClean="0">
                <a:solidFill>
                  <a:srgbClr val="FFFF00"/>
                </a:solidFill>
              </a:rPr>
              <a:t>work done is </a:t>
            </a:r>
          </a:p>
          <a:p>
            <a:pPr>
              <a:buNone/>
            </a:pPr>
            <a:r>
              <a:rPr lang="en-US" i="1" dirty="0" smtClean="0"/>
              <a:t>	FL</a:t>
            </a:r>
            <a:r>
              <a:rPr lang="en-US" dirty="0" smtClean="0"/>
              <a:t> = </a:t>
            </a:r>
            <a:r>
              <a:rPr lang="en-US" i="1" dirty="0" err="1" smtClean="0"/>
              <a:t>mgL</a:t>
            </a:r>
            <a:r>
              <a:rPr lang="en-US" dirty="0" err="1" smtClean="0"/>
              <a:t>sin</a:t>
            </a:r>
            <a:r>
              <a:rPr lang="el-GR" i="1" dirty="0" smtClean="0"/>
              <a:t>α</a:t>
            </a:r>
            <a:r>
              <a:rPr lang="en-US" dirty="0" smtClean="0"/>
              <a:t> = </a:t>
            </a:r>
            <a:r>
              <a:rPr lang="en-US" i="1" dirty="0" err="1" smtClean="0">
                <a:solidFill>
                  <a:srgbClr val="FFFF00"/>
                </a:solidFill>
              </a:rPr>
              <a:t>mgh</a:t>
            </a:r>
            <a:endParaRPr lang="en-US" i="1" dirty="0" smtClean="0">
              <a:solidFill>
                <a:srgbClr val="FFFF00"/>
              </a:solidFill>
            </a:endParaRPr>
          </a:p>
          <a:p>
            <a:pPr>
              <a:buNone/>
            </a:pPr>
            <a:r>
              <a:rPr lang="en-US" dirty="0" smtClean="0"/>
              <a:t>	where </a:t>
            </a:r>
            <a:r>
              <a:rPr lang="en-US" i="1" dirty="0" smtClean="0"/>
              <a:t>h</a:t>
            </a:r>
            <a:r>
              <a:rPr lang="en-US" dirty="0" smtClean="0"/>
              <a:t> is the height gained.</a:t>
            </a:r>
          </a:p>
          <a:p>
            <a:r>
              <a:rPr lang="en-US" dirty="0" smtClean="0">
                <a:solidFill>
                  <a:srgbClr val="FF0000"/>
                </a:solidFill>
              </a:rPr>
              <a:t>Meanwhile, gravity is doing </a:t>
            </a:r>
            <a:r>
              <a:rPr lang="en-US" i="1" dirty="0" smtClean="0">
                <a:solidFill>
                  <a:srgbClr val="FF0000"/>
                </a:solidFill>
              </a:rPr>
              <a:t>negative</a:t>
            </a:r>
            <a:r>
              <a:rPr lang="en-US" dirty="0" smtClean="0">
                <a:solidFill>
                  <a:srgbClr val="FF0000"/>
                </a:solidFill>
              </a:rPr>
              <a:t> work… its force is directed </a:t>
            </a:r>
            <a:r>
              <a:rPr lang="en-US" i="1" dirty="0" smtClean="0">
                <a:solidFill>
                  <a:srgbClr val="FF0000"/>
                </a:solidFill>
              </a:rPr>
              <a:t>opposite to the motion</a:t>
            </a:r>
            <a:r>
              <a:rPr lang="en-US" dirty="0" smtClean="0">
                <a:solidFill>
                  <a:srgbClr val="FF0000"/>
                </a:solidFill>
              </a:rPr>
              <a:t>.</a:t>
            </a:r>
            <a:endParaRPr lang="en-US"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r>
              <a:rPr lang="en-US" dirty="0">
                <a:solidFill>
                  <a:schemeClr val="tx2">
                    <a:lumMod val="50000"/>
                  </a:schemeClr>
                </a:solidFill>
              </a:rPr>
              <a:t>a</a:t>
            </a:r>
          </a:p>
        </p:txBody>
      </p:sp>
      <p:sp>
        <p:nvSpPr>
          <p:cNvPr id="5" name="Right Triangle 4"/>
          <p:cNvSpPr/>
          <p:nvPr/>
        </p:nvSpPr>
        <p:spPr>
          <a:xfrm flipH="1">
            <a:off x="5105400" y="2944968"/>
            <a:ext cx="3429000" cy="914400"/>
          </a:xfrm>
          <a:prstGeom prst="rtTriangle">
            <a:avLst/>
          </a:prstGeom>
          <a:solidFill>
            <a:schemeClr val="accent1">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760000">
            <a:off x="6577328" y="2819378"/>
            <a:ext cx="8382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5841642" y="3058731"/>
            <a:ext cx="762000" cy="228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057400"/>
            <a:ext cx="3810000" cy="1066800"/>
          </a:xfrm>
          <a:prstGeom prst="straightConnector1">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8192294" y="3375079"/>
            <a:ext cx="990600" cy="1588"/>
          </a:xfrm>
          <a:prstGeom prst="straightConnector1">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57306" y="2197995"/>
            <a:ext cx="609600" cy="381000"/>
          </a:xfrm>
          <a:prstGeom prst="rect">
            <a:avLst/>
          </a:prstGeom>
          <a:noFill/>
        </p:spPr>
        <p:txBody>
          <a:bodyPr wrap="square" rtlCol="0">
            <a:spAutoFit/>
          </a:bodyPr>
          <a:lstStyle/>
          <a:p>
            <a:r>
              <a:rPr lang="en-US" i="1" dirty="0" smtClean="0"/>
              <a:t>L</a:t>
            </a:r>
            <a:endParaRPr lang="en-US" i="1" dirty="0"/>
          </a:p>
        </p:txBody>
      </p:sp>
      <p:sp>
        <p:nvSpPr>
          <p:cNvPr id="31" name="TextBox 30"/>
          <p:cNvSpPr txBox="1"/>
          <p:nvPr/>
        </p:nvSpPr>
        <p:spPr>
          <a:xfrm>
            <a:off x="5959701" y="2855889"/>
            <a:ext cx="609600" cy="381000"/>
          </a:xfrm>
          <a:prstGeom prst="rect">
            <a:avLst/>
          </a:prstGeom>
          <a:noFill/>
        </p:spPr>
        <p:txBody>
          <a:bodyPr wrap="square" rtlCol="0">
            <a:spAutoFit/>
          </a:bodyPr>
          <a:lstStyle/>
          <a:p>
            <a:r>
              <a:rPr lang="en-US" i="1" dirty="0" smtClean="0"/>
              <a:t>F</a:t>
            </a:r>
            <a:endParaRPr lang="en-US" i="1" dirty="0"/>
          </a:p>
        </p:txBody>
      </p:sp>
      <p:sp>
        <p:nvSpPr>
          <p:cNvPr id="32" name="TextBox 31"/>
          <p:cNvSpPr txBox="1"/>
          <p:nvPr/>
        </p:nvSpPr>
        <p:spPr>
          <a:xfrm>
            <a:off x="8661042" y="3174642"/>
            <a:ext cx="508716" cy="381000"/>
          </a:xfrm>
          <a:prstGeom prst="rect">
            <a:avLst/>
          </a:prstGeom>
          <a:noFill/>
        </p:spPr>
        <p:txBody>
          <a:bodyPr wrap="square" rtlCol="0">
            <a:spAutoFit/>
          </a:bodyPr>
          <a:lstStyle/>
          <a:p>
            <a:r>
              <a:rPr lang="en-US" i="1" dirty="0" smtClean="0"/>
              <a:t>h</a:t>
            </a:r>
            <a:endParaRPr lang="en-US" i="1" dirty="0"/>
          </a:p>
        </p:txBody>
      </p:sp>
      <p:grpSp>
        <p:nvGrpSpPr>
          <p:cNvPr id="7" name="Group 33"/>
          <p:cNvGrpSpPr/>
          <p:nvPr/>
        </p:nvGrpSpPr>
        <p:grpSpPr>
          <a:xfrm>
            <a:off x="5654901" y="3058731"/>
            <a:ext cx="1920027" cy="2348527"/>
            <a:chOff x="5675289" y="3137873"/>
            <a:chExt cx="1920027" cy="2348527"/>
          </a:xfrm>
        </p:grpSpPr>
        <p:cxnSp>
          <p:nvCxnSpPr>
            <p:cNvPr id="9" name="Straight Arrow Connector 8"/>
            <p:cNvCxnSpPr/>
            <p:nvPr/>
          </p:nvCxnSpPr>
          <p:spPr>
            <a:xfrm rot="5400000">
              <a:off x="5842974" y="4305300"/>
              <a:ext cx="2348527" cy="136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274158" y="3148884"/>
              <a:ext cx="762000" cy="22860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676900" y="4076700"/>
              <a:ext cx="1981200" cy="68580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97578" y="3154254"/>
              <a:ext cx="990600" cy="369332"/>
            </a:xfrm>
            <a:prstGeom prst="rect">
              <a:avLst/>
            </a:prstGeom>
            <a:noFill/>
          </p:spPr>
          <p:txBody>
            <a:bodyPr wrap="square" rtlCol="0">
              <a:spAutoFit/>
            </a:bodyPr>
            <a:lstStyle/>
            <a:p>
              <a:r>
                <a:rPr lang="en-US" i="1" dirty="0" err="1" smtClean="0"/>
                <a:t>mg</a:t>
              </a:r>
              <a:r>
                <a:rPr lang="en-US" dirty="0" err="1" smtClean="0"/>
                <a:t>sin</a:t>
              </a:r>
              <a:r>
                <a:rPr lang="el-GR" i="1" dirty="0" smtClean="0"/>
                <a:t>α</a:t>
              </a:r>
              <a:endParaRPr lang="en-US" i="1" dirty="0"/>
            </a:p>
          </p:txBody>
        </p:sp>
        <p:sp>
          <p:nvSpPr>
            <p:cNvPr id="30" name="TextBox 29"/>
            <p:cNvSpPr txBox="1"/>
            <p:nvPr/>
          </p:nvSpPr>
          <p:spPr>
            <a:xfrm>
              <a:off x="6985716" y="3999963"/>
              <a:ext cx="609600" cy="381000"/>
            </a:xfrm>
            <a:prstGeom prst="rect">
              <a:avLst/>
            </a:prstGeom>
            <a:noFill/>
          </p:spPr>
          <p:txBody>
            <a:bodyPr wrap="square" rtlCol="0">
              <a:spAutoFit/>
            </a:bodyPr>
            <a:lstStyle/>
            <a:p>
              <a:r>
                <a:rPr lang="en-US" i="1" dirty="0" smtClean="0"/>
                <a:t>mg</a:t>
              </a:r>
              <a:endParaRPr lang="en-US" i="1" dirty="0"/>
            </a:p>
          </p:txBody>
        </p:sp>
        <p:sp>
          <p:nvSpPr>
            <p:cNvPr id="33" name="TextBox 32"/>
            <p:cNvSpPr txBox="1"/>
            <p:nvPr/>
          </p:nvSpPr>
          <p:spPr>
            <a:xfrm>
              <a:off x="5675289" y="4012842"/>
              <a:ext cx="990600" cy="369332"/>
            </a:xfrm>
            <a:prstGeom prst="rect">
              <a:avLst/>
            </a:prstGeom>
            <a:noFill/>
          </p:spPr>
          <p:txBody>
            <a:bodyPr wrap="square" rtlCol="0">
              <a:spAutoFit/>
            </a:bodyPr>
            <a:lstStyle/>
            <a:p>
              <a:r>
                <a:rPr lang="en-US" i="1" dirty="0" err="1" smtClean="0"/>
                <a:t>mg</a:t>
              </a:r>
              <a:r>
                <a:rPr lang="en-US" dirty="0" err="1" smtClean="0"/>
                <a:t>cos</a:t>
              </a:r>
              <a:r>
                <a:rPr lang="el-GR" i="1" dirty="0" smtClean="0"/>
                <a:t>α</a:t>
              </a:r>
              <a:endParaRPr lang="en-US" i="1" dirty="0"/>
            </a:p>
          </p:txBody>
        </p:sp>
      </p:gr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…and letting it slide back down.</a:t>
            </a:r>
            <a:endParaRPr lang="en-US" dirty="0">
              <a:solidFill>
                <a:srgbClr val="FFFF00"/>
              </a:solidFill>
            </a:endParaRPr>
          </a:p>
        </p:txBody>
      </p:sp>
      <p:sp>
        <p:nvSpPr>
          <p:cNvPr id="3" name="Content Placeholder 2"/>
          <p:cNvSpPr>
            <a:spLocks noGrp="1"/>
          </p:cNvSpPr>
          <p:nvPr>
            <p:ph sz="half" idx="1"/>
          </p:nvPr>
        </p:nvSpPr>
        <p:spPr>
          <a:xfrm>
            <a:off x="228600" y="1524000"/>
            <a:ext cx="4495800" cy="5105400"/>
          </a:xfrm>
        </p:spPr>
        <p:txBody>
          <a:bodyPr>
            <a:normAutofit fontScale="92500"/>
          </a:bodyPr>
          <a:lstStyle/>
          <a:p>
            <a:r>
              <a:rPr lang="en-US" dirty="0" smtClean="0"/>
              <a:t>Letting the box go at the top, the force of gravity along the slope, </a:t>
            </a:r>
            <a:r>
              <a:rPr lang="en-US" i="1" dirty="0" err="1" smtClean="0"/>
              <a:t>mgL</a:t>
            </a:r>
            <a:r>
              <a:rPr lang="en-US" dirty="0" err="1" smtClean="0"/>
              <a:t>sin</a:t>
            </a:r>
            <a:r>
              <a:rPr lang="el-GR" i="1" dirty="0" smtClean="0"/>
              <a:t>α</a:t>
            </a:r>
            <a:r>
              <a:rPr lang="en-US" i="1" dirty="0" smtClean="0"/>
              <a:t>, </a:t>
            </a:r>
            <a:r>
              <a:rPr lang="en-US" dirty="0" smtClean="0"/>
              <a:t>will do </a:t>
            </a:r>
            <a:r>
              <a:rPr lang="en-US" dirty="0" smtClean="0">
                <a:solidFill>
                  <a:srgbClr val="FFFF00"/>
                </a:solidFill>
              </a:rPr>
              <a:t>exactly</a:t>
            </a:r>
            <a:r>
              <a:rPr lang="en-US" dirty="0" smtClean="0"/>
              <a:t> as much work on the box on the way down as we did pushing it up.</a:t>
            </a:r>
          </a:p>
          <a:p>
            <a:r>
              <a:rPr lang="en-US" dirty="0" smtClean="0"/>
              <a:t>Evidently, the work we did raising the box was </a:t>
            </a:r>
            <a:r>
              <a:rPr lang="en-US" i="1" dirty="0" smtClean="0"/>
              <a:t>stored</a:t>
            </a:r>
            <a:r>
              <a:rPr lang="en-US" dirty="0" smtClean="0"/>
              <a:t> by gravity. </a:t>
            </a:r>
          </a:p>
          <a:p>
            <a:r>
              <a:rPr lang="en-US" dirty="0" smtClean="0">
                <a:solidFill>
                  <a:srgbClr val="FFFF00"/>
                </a:solidFill>
              </a:rPr>
              <a:t>This “stored work” is called </a:t>
            </a:r>
            <a:r>
              <a:rPr lang="en-US" b="1" dirty="0" smtClean="0">
                <a:solidFill>
                  <a:srgbClr val="FFFF00"/>
                </a:solidFill>
              </a:rPr>
              <a:t>potential energy </a:t>
            </a:r>
            <a:r>
              <a:rPr lang="en-US" dirty="0" smtClean="0">
                <a:solidFill>
                  <a:srgbClr val="FFFF00"/>
                </a:solidFill>
              </a:rPr>
              <a:t>and is written  </a:t>
            </a:r>
            <a:r>
              <a:rPr lang="en-US" sz="2600" i="1" dirty="0" smtClean="0">
                <a:solidFill>
                  <a:srgbClr val="FFFF00"/>
                </a:solidFill>
              </a:rPr>
              <a:t>U</a:t>
            </a:r>
            <a:r>
              <a:rPr lang="en-US" sz="2600" dirty="0" smtClean="0">
                <a:solidFill>
                  <a:srgbClr val="FFFF00"/>
                </a:solidFill>
              </a:rPr>
              <a:t> = </a:t>
            </a:r>
            <a:r>
              <a:rPr lang="en-US" sz="2600" i="1" dirty="0" err="1" smtClean="0">
                <a:solidFill>
                  <a:srgbClr val="FFFF00"/>
                </a:solidFill>
              </a:rPr>
              <a:t>mgh</a:t>
            </a:r>
            <a:endParaRPr lang="en-US" sz="2600" i="1" dirty="0">
              <a:solidFill>
                <a:srgbClr val="FFFF00"/>
              </a:solidFill>
            </a:endParaRPr>
          </a:p>
        </p:txBody>
      </p:sp>
      <p:sp>
        <p:nvSpPr>
          <p:cNvPr id="4" name="Content Placeholder 3"/>
          <p:cNvSpPr>
            <a:spLocks noGrp="1"/>
          </p:cNvSpPr>
          <p:nvPr>
            <p:ph sz="half" idx="2"/>
          </p:nvPr>
        </p:nvSpPr>
        <p:spPr/>
        <p:txBody>
          <a:bodyPr>
            <a:normAutofit fontScale="92500"/>
          </a:bodyPr>
          <a:lstStyle/>
          <a:p>
            <a:r>
              <a:rPr lang="en-US" dirty="0">
                <a:solidFill>
                  <a:schemeClr val="tx2">
                    <a:lumMod val="50000"/>
                  </a:schemeClr>
                </a:solidFill>
              </a:rPr>
              <a:t>a</a:t>
            </a:r>
          </a:p>
        </p:txBody>
      </p:sp>
      <p:sp>
        <p:nvSpPr>
          <p:cNvPr id="5" name="Right Triangle 4"/>
          <p:cNvSpPr/>
          <p:nvPr/>
        </p:nvSpPr>
        <p:spPr>
          <a:xfrm flipH="1">
            <a:off x="5105400" y="2944968"/>
            <a:ext cx="3429000" cy="914400"/>
          </a:xfrm>
          <a:prstGeom prst="rtTriangle">
            <a:avLst/>
          </a:prstGeom>
          <a:solidFill>
            <a:schemeClr val="accent1">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760000">
            <a:off x="6577328" y="2819378"/>
            <a:ext cx="8382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800600" y="2057400"/>
            <a:ext cx="3810000" cy="1066800"/>
          </a:xfrm>
          <a:prstGeom prst="straightConnector1">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8192294" y="3375079"/>
            <a:ext cx="990600" cy="1588"/>
          </a:xfrm>
          <a:prstGeom prst="straightConnector1">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57306" y="2197995"/>
            <a:ext cx="609600" cy="381000"/>
          </a:xfrm>
          <a:prstGeom prst="rect">
            <a:avLst/>
          </a:prstGeom>
          <a:noFill/>
        </p:spPr>
        <p:txBody>
          <a:bodyPr wrap="square" rtlCol="0">
            <a:spAutoFit/>
          </a:bodyPr>
          <a:lstStyle/>
          <a:p>
            <a:r>
              <a:rPr lang="en-US" i="1" dirty="0" smtClean="0"/>
              <a:t>L</a:t>
            </a:r>
            <a:endParaRPr lang="en-US" i="1" dirty="0"/>
          </a:p>
        </p:txBody>
      </p:sp>
      <p:sp>
        <p:nvSpPr>
          <p:cNvPr id="32" name="TextBox 31"/>
          <p:cNvSpPr txBox="1"/>
          <p:nvPr/>
        </p:nvSpPr>
        <p:spPr>
          <a:xfrm>
            <a:off x="8661042" y="3174642"/>
            <a:ext cx="508716" cy="381000"/>
          </a:xfrm>
          <a:prstGeom prst="rect">
            <a:avLst/>
          </a:prstGeom>
          <a:noFill/>
        </p:spPr>
        <p:txBody>
          <a:bodyPr wrap="square" rtlCol="0">
            <a:spAutoFit/>
          </a:bodyPr>
          <a:lstStyle/>
          <a:p>
            <a:r>
              <a:rPr lang="en-US" i="1" dirty="0" smtClean="0"/>
              <a:t>h</a:t>
            </a:r>
            <a:endParaRPr lang="en-US" i="1" dirty="0"/>
          </a:p>
        </p:txBody>
      </p:sp>
      <p:grpSp>
        <p:nvGrpSpPr>
          <p:cNvPr id="7" name="Group 33"/>
          <p:cNvGrpSpPr/>
          <p:nvPr/>
        </p:nvGrpSpPr>
        <p:grpSpPr>
          <a:xfrm>
            <a:off x="5654901" y="3058731"/>
            <a:ext cx="1920027" cy="2348527"/>
            <a:chOff x="5675289" y="3137873"/>
            <a:chExt cx="1920027" cy="2348527"/>
          </a:xfrm>
        </p:grpSpPr>
        <p:cxnSp>
          <p:nvCxnSpPr>
            <p:cNvPr id="9" name="Straight Arrow Connector 8"/>
            <p:cNvCxnSpPr/>
            <p:nvPr/>
          </p:nvCxnSpPr>
          <p:spPr>
            <a:xfrm rot="5400000">
              <a:off x="5842974" y="4305300"/>
              <a:ext cx="2348527" cy="136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274158" y="3148884"/>
              <a:ext cx="762000" cy="22860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676900" y="4076700"/>
              <a:ext cx="1981200" cy="68580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97578" y="3154254"/>
              <a:ext cx="990600" cy="369332"/>
            </a:xfrm>
            <a:prstGeom prst="rect">
              <a:avLst/>
            </a:prstGeom>
            <a:noFill/>
          </p:spPr>
          <p:txBody>
            <a:bodyPr wrap="square" rtlCol="0">
              <a:spAutoFit/>
            </a:bodyPr>
            <a:lstStyle/>
            <a:p>
              <a:r>
                <a:rPr lang="en-US" i="1" dirty="0" err="1" smtClean="0"/>
                <a:t>mg</a:t>
              </a:r>
              <a:r>
                <a:rPr lang="en-US" dirty="0" err="1" smtClean="0"/>
                <a:t>sin</a:t>
              </a:r>
              <a:r>
                <a:rPr lang="el-GR" i="1" dirty="0" smtClean="0"/>
                <a:t>α</a:t>
              </a:r>
              <a:endParaRPr lang="en-US" i="1" dirty="0"/>
            </a:p>
          </p:txBody>
        </p:sp>
        <p:sp>
          <p:nvSpPr>
            <p:cNvPr id="30" name="TextBox 29"/>
            <p:cNvSpPr txBox="1"/>
            <p:nvPr/>
          </p:nvSpPr>
          <p:spPr>
            <a:xfrm>
              <a:off x="6985716" y="3999963"/>
              <a:ext cx="609600" cy="381000"/>
            </a:xfrm>
            <a:prstGeom prst="rect">
              <a:avLst/>
            </a:prstGeom>
            <a:noFill/>
          </p:spPr>
          <p:txBody>
            <a:bodyPr wrap="square" rtlCol="0">
              <a:spAutoFit/>
            </a:bodyPr>
            <a:lstStyle/>
            <a:p>
              <a:r>
                <a:rPr lang="en-US" i="1" dirty="0" smtClean="0"/>
                <a:t>mg</a:t>
              </a:r>
              <a:endParaRPr lang="en-US" i="1" dirty="0"/>
            </a:p>
          </p:txBody>
        </p:sp>
        <p:sp>
          <p:nvSpPr>
            <p:cNvPr id="33" name="TextBox 32"/>
            <p:cNvSpPr txBox="1"/>
            <p:nvPr/>
          </p:nvSpPr>
          <p:spPr>
            <a:xfrm>
              <a:off x="5675289" y="4012842"/>
              <a:ext cx="990600" cy="369332"/>
            </a:xfrm>
            <a:prstGeom prst="rect">
              <a:avLst/>
            </a:prstGeom>
            <a:noFill/>
          </p:spPr>
          <p:txBody>
            <a:bodyPr wrap="square" rtlCol="0">
              <a:spAutoFit/>
            </a:bodyPr>
            <a:lstStyle/>
            <a:p>
              <a:r>
                <a:rPr lang="en-US" i="1" dirty="0" err="1" smtClean="0"/>
                <a:t>mg</a:t>
              </a:r>
              <a:r>
                <a:rPr lang="en-US" dirty="0" err="1" smtClean="0"/>
                <a:t>cos</a:t>
              </a:r>
              <a:r>
                <a:rPr lang="el-GR" i="1" dirty="0" smtClean="0"/>
                <a:t>α</a:t>
              </a:r>
              <a:endParaRPr lang="en-US" i="1" dirty="0"/>
            </a:p>
          </p:txBody>
        </p:sp>
      </p:grpSp>
      <p:sp>
        <p:nvSpPr>
          <p:cNvPr id="18" name="Rectangle 17"/>
          <p:cNvSpPr/>
          <p:nvPr/>
        </p:nvSpPr>
        <p:spPr>
          <a:xfrm>
            <a:off x="1752600" y="6108700"/>
            <a:ext cx="1143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Energy</a:t>
            </a:r>
            <a:r>
              <a:rPr lang="en-US" dirty="0" smtClean="0">
                <a:solidFill>
                  <a:srgbClr val="FFFF00"/>
                </a:solidFill>
              </a:rPr>
              <a:t> is the Ability to </a:t>
            </a:r>
            <a:r>
              <a:rPr lang="en-US" dirty="0">
                <a:solidFill>
                  <a:srgbClr val="FFFF00"/>
                </a:solidFill>
              </a:rPr>
              <a:t>D</a:t>
            </a:r>
            <a:r>
              <a:rPr lang="en-US" dirty="0" smtClean="0">
                <a:solidFill>
                  <a:srgbClr val="FFFF00"/>
                </a:solidFill>
              </a:rPr>
              <a:t>o Work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We’ve established that pushing the box up a frictionless slope against gravity stores—in gravity—the ability to do work on the box on its way back down.</a:t>
            </a:r>
          </a:p>
          <a:p>
            <a:r>
              <a:rPr lang="en-US" dirty="0" smtClean="0"/>
              <a:t>This “stored work” is called </a:t>
            </a:r>
            <a:r>
              <a:rPr lang="en-US" dirty="0" smtClean="0">
                <a:solidFill>
                  <a:srgbClr val="FFFF00"/>
                </a:solidFill>
              </a:rPr>
              <a:t>potential energy</a:t>
            </a:r>
            <a:r>
              <a:rPr lang="en-US" dirty="0" smtClean="0"/>
              <a:t>.</a:t>
            </a:r>
          </a:p>
          <a:p>
            <a:r>
              <a:rPr lang="en-US" dirty="0" smtClean="0"/>
              <a:t>Notice it </a:t>
            </a:r>
            <a:r>
              <a:rPr lang="en-US" dirty="0" smtClean="0">
                <a:solidFill>
                  <a:srgbClr val="FFFF00"/>
                </a:solidFill>
              </a:rPr>
              <a:t>depends</a:t>
            </a:r>
            <a:r>
              <a:rPr lang="en-US" dirty="0" smtClean="0"/>
              <a:t> </a:t>
            </a:r>
            <a:r>
              <a:rPr lang="en-US" i="1" dirty="0" smtClean="0"/>
              <a:t>not</a:t>
            </a:r>
            <a:r>
              <a:rPr lang="en-US" dirty="0" smtClean="0"/>
              <a:t> on the slope, but </a:t>
            </a:r>
            <a:r>
              <a:rPr lang="en-US" dirty="0" smtClean="0">
                <a:solidFill>
                  <a:srgbClr val="FFFF00"/>
                </a:solidFill>
              </a:rPr>
              <a:t>only on the </a:t>
            </a:r>
            <a:r>
              <a:rPr lang="en-US" u="sng" dirty="0" smtClean="0">
                <a:solidFill>
                  <a:srgbClr val="FFFF00"/>
                </a:solidFill>
              </a:rPr>
              <a:t>net height gained</a:t>
            </a:r>
            <a:r>
              <a:rPr lang="en-US" dirty="0" smtClean="0"/>
              <a:t>:</a:t>
            </a:r>
          </a:p>
          <a:p>
            <a:pPr>
              <a:buNone/>
            </a:pPr>
            <a:endParaRPr lang="en-US" dirty="0" smtClean="0"/>
          </a:p>
        </p:txBody>
      </p:sp>
      <p:graphicFrame>
        <p:nvGraphicFramePr>
          <p:cNvPr id="4" name="Object 3"/>
          <p:cNvGraphicFramePr>
            <a:graphicFrameLocks noChangeAspect="1"/>
          </p:cNvGraphicFramePr>
          <p:nvPr/>
        </p:nvGraphicFramePr>
        <p:xfrm>
          <a:off x="3428999" y="5562600"/>
          <a:ext cx="2322871" cy="685800"/>
        </p:xfrm>
        <a:graphic>
          <a:graphicData uri="http://schemas.openxmlformats.org/presentationml/2006/ole">
            <p:oleObj spid="_x0000_s76802" name="Equation" r:id="rId4" imgW="1333440" imgH="393480" progId="Equation.DSMT4">
              <p:embed/>
            </p:oleObj>
          </a:graphicData>
        </a:graphic>
      </p:graphicFrame>
      <p:sp>
        <p:nvSpPr>
          <p:cNvPr id="5" name="Rectangle 4"/>
          <p:cNvSpPr/>
          <p:nvPr/>
        </p:nvSpPr>
        <p:spPr>
          <a:xfrm>
            <a:off x="3276600" y="5384442"/>
            <a:ext cx="26670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and </a:t>
            </a:r>
            <a:r>
              <a:rPr lang="en-US" dirty="0" smtClean="0">
                <a:solidFill>
                  <a:srgbClr val="FF0000"/>
                </a:solidFill>
              </a:rPr>
              <a:t>Displacement</a:t>
            </a:r>
            <a:endParaRPr lang="en-US" dirty="0">
              <a:solidFill>
                <a:srgbClr val="FF0000"/>
              </a:solidFill>
            </a:endParaRPr>
          </a:p>
        </p:txBody>
      </p:sp>
      <p:sp>
        <p:nvSpPr>
          <p:cNvPr id="3" name="Content Placeholder 2"/>
          <p:cNvSpPr>
            <a:spLocks noGrp="1"/>
          </p:cNvSpPr>
          <p:nvPr>
            <p:ph idx="1"/>
          </p:nvPr>
        </p:nvSpPr>
        <p:spPr>
          <a:xfrm>
            <a:off x="381000" y="1600200"/>
            <a:ext cx="8229600" cy="4525963"/>
          </a:xfrm>
        </p:spPr>
        <p:txBody>
          <a:bodyPr/>
          <a:lstStyle/>
          <a:p>
            <a:r>
              <a:rPr lang="en-US" dirty="0" smtClean="0"/>
              <a:t>Take I-64 as straight, </a:t>
            </a:r>
            <a:r>
              <a:rPr lang="en-US" dirty="0" smtClean="0">
                <a:solidFill>
                  <a:srgbClr val="FFFF00"/>
                </a:solidFill>
              </a:rPr>
              <a:t>count Richmond direction as positive</a:t>
            </a:r>
            <a:r>
              <a:rPr lang="en-US" dirty="0" smtClean="0"/>
              <a:t>.</a:t>
            </a:r>
          </a:p>
          <a:p>
            <a:r>
              <a:rPr lang="en-US" dirty="0" smtClean="0"/>
              <a:t>Drive to </a:t>
            </a:r>
            <a:r>
              <a:rPr lang="en-US" dirty="0" smtClean="0">
                <a:solidFill>
                  <a:srgbClr val="FFFF00"/>
                </a:solidFill>
              </a:rPr>
              <a:t>Richmond</a:t>
            </a:r>
            <a:r>
              <a:rPr lang="en-US" dirty="0" smtClean="0"/>
              <a:t>: distance = 120 km (approx),  </a:t>
            </a:r>
            <a:r>
              <a:rPr lang="en-US" dirty="0" smtClean="0">
                <a:solidFill>
                  <a:srgbClr val="FF0000"/>
                </a:solidFill>
              </a:rPr>
              <a:t>displacement = 120 km</a:t>
            </a:r>
            <a:r>
              <a:rPr lang="en-US" dirty="0" smtClean="0"/>
              <a:t>.</a:t>
            </a:r>
          </a:p>
          <a:p>
            <a:r>
              <a:rPr lang="en-US" dirty="0" smtClean="0"/>
              <a:t>Drive to </a:t>
            </a:r>
            <a:r>
              <a:rPr lang="en-US" dirty="0" smtClean="0">
                <a:solidFill>
                  <a:srgbClr val="FFFF00"/>
                </a:solidFill>
              </a:rPr>
              <a:t>Richmond and half way back</a:t>
            </a:r>
            <a:r>
              <a:rPr lang="en-US" dirty="0" smtClean="0"/>
              <a:t>:</a:t>
            </a:r>
          </a:p>
          <a:p>
            <a:r>
              <a:rPr lang="en-US" dirty="0" smtClean="0"/>
              <a:t>Distance = 180 km, </a:t>
            </a:r>
            <a:r>
              <a:rPr lang="en-US" dirty="0" smtClean="0">
                <a:solidFill>
                  <a:srgbClr val="FF0000"/>
                </a:solidFill>
              </a:rPr>
              <a:t>displacement = 60 km</a:t>
            </a:r>
            <a:r>
              <a:rPr lang="en-US" dirty="0" smtClean="0"/>
              <a:t>.</a:t>
            </a:r>
          </a:p>
          <a:p>
            <a:r>
              <a:rPr lang="en-US" dirty="0" smtClean="0"/>
              <a:t>Drive to closest </a:t>
            </a:r>
            <a:r>
              <a:rPr lang="en-US" dirty="0" smtClean="0">
                <a:solidFill>
                  <a:srgbClr val="FFFF00"/>
                </a:solidFill>
              </a:rPr>
              <a:t>Skyline Drive </a:t>
            </a:r>
            <a:r>
              <a:rPr lang="en-US" dirty="0" smtClean="0"/>
              <a:t>entrance:</a:t>
            </a:r>
          </a:p>
          <a:p>
            <a:r>
              <a:rPr lang="en-US" dirty="0" smtClean="0"/>
              <a:t>Distance = 35 km, </a:t>
            </a:r>
            <a:r>
              <a:rPr lang="en-US" dirty="0" smtClean="0">
                <a:solidFill>
                  <a:srgbClr val="FF0000"/>
                </a:solidFill>
              </a:rPr>
              <a:t>displacement = -35 km</a:t>
            </a:r>
            <a:r>
              <a:rPr lang="en-US" dirty="0" smtClean="0"/>
              <a:t>.</a:t>
            </a:r>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if you push the box </a:t>
            </a:r>
            <a:r>
              <a:rPr lang="en-US" i="1" dirty="0" smtClean="0">
                <a:solidFill>
                  <a:srgbClr val="FFFF00"/>
                </a:solidFill>
              </a:rPr>
              <a:t>horizontally</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sz="half" idx="1"/>
          </p:nvPr>
        </p:nvSpPr>
        <p:spPr>
          <a:xfrm>
            <a:off x="228600" y="1524000"/>
            <a:ext cx="4267200" cy="5105400"/>
          </a:xfrm>
        </p:spPr>
        <p:txBody>
          <a:bodyPr>
            <a:normAutofit lnSpcReduction="10000"/>
          </a:bodyPr>
          <a:lstStyle/>
          <a:p>
            <a:r>
              <a:rPr lang="en-US" dirty="0" smtClean="0"/>
              <a:t>The box only moves up the slope, so </a:t>
            </a:r>
            <a:r>
              <a:rPr lang="en-US" dirty="0" smtClean="0">
                <a:solidFill>
                  <a:srgbClr val="FFFF00"/>
                </a:solidFill>
              </a:rPr>
              <a:t>only the component of force in that direction does any work.</a:t>
            </a:r>
          </a:p>
          <a:p>
            <a:r>
              <a:rPr lang="en-US" dirty="0" smtClean="0"/>
              <a:t>If the box moves a small distance </a:t>
            </a:r>
            <a:r>
              <a:rPr lang="en-US" i="1" dirty="0" err="1" smtClean="0"/>
              <a:t>ds</a:t>
            </a:r>
            <a:r>
              <a:rPr lang="en-US" dirty="0" smtClean="0"/>
              <a:t>, the work done</a:t>
            </a:r>
          </a:p>
          <a:p>
            <a:r>
              <a:rPr lang="en-US" i="1" dirty="0" smtClean="0">
                <a:solidFill>
                  <a:srgbClr val="FFFF00"/>
                </a:solidFill>
              </a:rPr>
              <a:t>    </a:t>
            </a:r>
            <a:r>
              <a:rPr lang="en-US" i="1" dirty="0" err="1" smtClean="0">
                <a:solidFill>
                  <a:srgbClr val="FFFF00"/>
                </a:solidFill>
              </a:rPr>
              <a:t>dW</a:t>
            </a:r>
            <a:r>
              <a:rPr lang="en-US" dirty="0" smtClean="0">
                <a:solidFill>
                  <a:srgbClr val="FFFF00"/>
                </a:solidFill>
              </a:rPr>
              <a:t> = (</a:t>
            </a:r>
            <a:r>
              <a:rPr lang="en-US" i="1" dirty="0" err="1" smtClean="0">
                <a:solidFill>
                  <a:srgbClr val="FFFF00"/>
                </a:solidFill>
              </a:rPr>
              <a:t>F</a:t>
            </a:r>
            <a:r>
              <a:rPr lang="en-US" dirty="0" err="1" smtClean="0">
                <a:solidFill>
                  <a:srgbClr val="FFFF00"/>
                </a:solidFill>
              </a:rPr>
              <a:t>cos</a:t>
            </a:r>
            <a:r>
              <a:rPr lang="el-GR" i="1" dirty="0" smtClean="0">
                <a:solidFill>
                  <a:srgbClr val="FFFF00"/>
                </a:solidFill>
              </a:rPr>
              <a:t>α</a:t>
            </a:r>
            <a:r>
              <a:rPr lang="en-US" dirty="0" smtClean="0">
                <a:solidFill>
                  <a:srgbClr val="FFFF00"/>
                </a:solidFill>
              </a:rPr>
              <a:t>)</a:t>
            </a:r>
            <a:r>
              <a:rPr lang="en-US" i="1" dirty="0" err="1" smtClean="0">
                <a:solidFill>
                  <a:srgbClr val="FFFF00"/>
                </a:solidFill>
              </a:rPr>
              <a:t>ds</a:t>
            </a:r>
            <a:r>
              <a:rPr lang="en-US" dirty="0" smtClean="0">
                <a:solidFill>
                  <a:srgbClr val="FFFF00"/>
                </a:solidFill>
              </a:rPr>
              <a:t>.</a:t>
            </a:r>
          </a:p>
          <a:p>
            <a:r>
              <a:rPr lang="en-US" dirty="0" smtClean="0">
                <a:solidFill>
                  <a:srgbClr val="FF0000"/>
                </a:solidFill>
              </a:rPr>
              <a:t>This vector combination comes up a lot: we give it a special name…</a:t>
            </a:r>
          </a:p>
        </p:txBody>
      </p:sp>
      <p:sp>
        <p:nvSpPr>
          <p:cNvPr id="4" name="Content Placeholder 3"/>
          <p:cNvSpPr>
            <a:spLocks noGrp="1"/>
          </p:cNvSpPr>
          <p:nvPr>
            <p:ph sz="half" idx="2"/>
          </p:nvPr>
        </p:nvSpPr>
        <p:spPr>
          <a:xfrm>
            <a:off x="4648200" y="1524000"/>
            <a:ext cx="4038600" cy="4525963"/>
          </a:xfrm>
        </p:spPr>
        <p:txBody>
          <a:bodyPr>
            <a:normAutofit lnSpcReduction="10000"/>
          </a:bodyPr>
          <a:lstStyle/>
          <a:p>
            <a:r>
              <a:rPr lang="en-US" dirty="0">
                <a:solidFill>
                  <a:schemeClr val="tx2">
                    <a:lumMod val="50000"/>
                  </a:schemeClr>
                </a:solidFill>
              </a:rPr>
              <a:t>a</a:t>
            </a:r>
          </a:p>
        </p:txBody>
      </p:sp>
      <p:sp>
        <p:nvSpPr>
          <p:cNvPr id="5" name="Right Triangle 4"/>
          <p:cNvSpPr/>
          <p:nvPr/>
        </p:nvSpPr>
        <p:spPr>
          <a:xfrm flipH="1">
            <a:off x="5105400" y="2944968"/>
            <a:ext cx="3429000" cy="914400"/>
          </a:xfrm>
          <a:prstGeom prst="rtTriangle">
            <a:avLst/>
          </a:prstGeom>
          <a:solidFill>
            <a:schemeClr val="accent1">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760000">
            <a:off x="7278155" y="2645631"/>
            <a:ext cx="838200" cy="533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flipH="1" flipV="1">
            <a:off x="8192294" y="3375079"/>
            <a:ext cx="990600" cy="1588"/>
          </a:xfrm>
          <a:prstGeom prst="straightConnector1">
            <a:avLst/>
          </a:prstGeom>
          <a:ln w="254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661042" y="3174642"/>
            <a:ext cx="508716" cy="381000"/>
          </a:xfrm>
          <a:prstGeom prst="rect">
            <a:avLst/>
          </a:prstGeom>
          <a:noFill/>
        </p:spPr>
        <p:txBody>
          <a:bodyPr wrap="square" rtlCol="0">
            <a:spAutoFit/>
          </a:bodyPr>
          <a:lstStyle/>
          <a:p>
            <a:r>
              <a:rPr lang="en-US" i="1" dirty="0" smtClean="0"/>
              <a:t>h</a:t>
            </a:r>
            <a:endParaRPr lang="en-US" i="1" dirty="0"/>
          </a:p>
        </p:txBody>
      </p:sp>
      <p:cxnSp>
        <p:nvCxnSpPr>
          <p:cNvPr id="9" name="Straight Arrow Connector 8"/>
          <p:cNvCxnSpPr/>
          <p:nvPr/>
        </p:nvCxnSpPr>
        <p:spPr>
          <a:xfrm>
            <a:off x="4940121" y="3006420"/>
            <a:ext cx="2348527" cy="136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4724260" y="3276740"/>
            <a:ext cx="611748" cy="154268"/>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81600" y="3071610"/>
            <a:ext cx="2030848" cy="585990"/>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20580000">
            <a:off x="5371795" y="3119186"/>
            <a:ext cx="861498" cy="369332"/>
          </a:xfrm>
          <a:prstGeom prst="rect">
            <a:avLst/>
          </a:prstGeom>
          <a:noFill/>
        </p:spPr>
        <p:txBody>
          <a:bodyPr wrap="square" rtlCol="0">
            <a:spAutoFit/>
          </a:bodyPr>
          <a:lstStyle/>
          <a:p>
            <a:r>
              <a:rPr lang="en-US" i="1" dirty="0" err="1" smtClean="0"/>
              <a:t>F</a:t>
            </a:r>
            <a:r>
              <a:rPr lang="en-US" dirty="0" err="1" smtClean="0"/>
              <a:t>cos</a:t>
            </a:r>
            <a:r>
              <a:rPr lang="el-GR" i="1" dirty="0" smtClean="0"/>
              <a:t>α</a:t>
            </a:r>
            <a:endParaRPr lang="en-US" i="1" dirty="0"/>
          </a:p>
        </p:txBody>
      </p:sp>
      <p:graphicFrame>
        <p:nvGraphicFramePr>
          <p:cNvPr id="20" name="Object 19"/>
          <p:cNvGraphicFramePr>
            <a:graphicFrameLocks noChangeAspect="1"/>
          </p:cNvGraphicFramePr>
          <p:nvPr/>
        </p:nvGraphicFramePr>
        <p:xfrm>
          <a:off x="5890260" y="2590800"/>
          <a:ext cx="281940" cy="352425"/>
        </p:xfrm>
        <a:graphic>
          <a:graphicData uri="http://schemas.openxmlformats.org/presentationml/2006/ole">
            <p:oleObj spid="_x0000_s77826" name="Equation" r:id="rId4" imgW="304560" imgH="380880" progId="Equation.DSMT4">
              <p:embed/>
            </p:oleObj>
          </a:graphicData>
        </a:graphic>
      </p:graphicFrame>
      <p:graphicFrame>
        <p:nvGraphicFramePr>
          <p:cNvPr id="21" name="Object 20"/>
          <p:cNvGraphicFramePr>
            <a:graphicFrameLocks noChangeAspect="1"/>
          </p:cNvGraphicFramePr>
          <p:nvPr/>
        </p:nvGraphicFramePr>
        <p:xfrm>
          <a:off x="7250113" y="2162175"/>
          <a:ext cx="352425" cy="284163"/>
        </p:xfrm>
        <a:graphic>
          <a:graphicData uri="http://schemas.openxmlformats.org/presentationml/2006/ole">
            <p:oleObj spid="_x0000_s77827" name="Equation" r:id="rId5" imgW="393480" imgH="317160" progId="Equation.DSMT4">
              <p:embed/>
            </p:oleObj>
          </a:graphicData>
        </a:graphic>
      </p:graphicFrame>
      <p:cxnSp>
        <p:nvCxnSpPr>
          <p:cNvPr id="24" name="Straight Arrow Connector 23"/>
          <p:cNvCxnSpPr/>
          <p:nvPr/>
        </p:nvCxnSpPr>
        <p:spPr>
          <a:xfrm rot="480000" flipV="1">
            <a:off x="7382648" y="2464171"/>
            <a:ext cx="3810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3086637" y="5982237"/>
          <a:ext cx="1714500" cy="393700"/>
        </p:xfrm>
        <a:graphic>
          <a:graphicData uri="http://schemas.openxmlformats.org/presentationml/2006/ole">
            <p:oleObj spid="_x0000_s77828" name="Equation" r:id="rId6" imgW="1714320" imgH="393480" progId="Equation.DSMT4">
              <p:embed/>
            </p:oleObj>
          </a:graphicData>
        </a:graphic>
      </p:graphicFrame>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1143000"/>
          </a:xfrm>
        </p:spPr>
        <p:txBody>
          <a:bodyPr/>
          <a:lstStyle/>
          <a:p>
            <a:r>
              <a:rPr lang="en-US" dirty="0" smtClean="0">
                <a:solidFill>
                  <a:srgbClr val="FFFF00"/>
                </a:solidFill>
              </a:rPr>
              <a:t>The Vector Dot Product </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lstStyle/>
          <a:p>
            <a:r>
              <a:rPr lang="en-US" dirty="0" smtClean="0"/>
              <a:t>The </a:t>
            </a:r>
            <a:r>
              <a:rPr lang="en-US" dirty="0" smtClean="0">
                <a:solidFill>
                  <a:srgbClr val="FFFF00"/>
                </a:solidFill>
              </a:rPr>
              <a:t>dot product </a:t>
            </a:r>
            <a:r>
              <a:rPr lang="en-US" dirty="0" smtClean="0"/>
              <a:t>of two vectors is defined by:</a:t>
            </a:r>
          </a:p>
          <a:p>
            <a:endParaRPr lang="en-US" dirty="0" smtClean="0"/>
          </a:p>
          <a:p>
            <a:pPr>
              <a:buNone/>
            </a:pPr>
            <a:r>
              <a:rPr lang="en-US" dirty="0" smtClean="0"/>
              <a:t>	where </a:t>
            </a:r>
            <a:r>
              <a:rPr lang="en-US" i="1" dirty="0" smtClean="0">
                <a:solidFill>
                  <a:srgbClr val="FFFF00"/>
                </a:solidFill>
              </a:rPr>
              <a:t>A</a:t>
            </a:r>
            <a:r>
              <a:rPr lang="en-US" dirty="0" smtClean="0"/>
              <a:t>, </a:t>
            </a:r>
            <a:r>
              <a:rPr lang="en-US" i="1" dirty="0" smtClean="0">
                <a:solidFill>
                  <a:srgbClr val="FFFF00"/>
                </a:solidFill>
              </a:rPr>
              <a:t>B</a:t>
            </a:r>
            <a:r>
              <a:rPr lang="en-US" dirty="0" smtClean="0"/>
              <a:t> are the lengths of the vectors, and </a:t>
            </a:r>
          </a:p>
          <a:p>
            <a:pPr>
              <a:buNone/>
            </a:pPr>
            <a:r>
              <a:rPr lang="en-US" dirty="0" smtClean="0"/>
              <a:t>	   is the angle between them. </a:t>
            </a:r>
          </a:p>
          <a:p>
            <a:r>
              <a:rPr lang="en-US" dirty="0" smtClean="0">
                <a:solidFill>
                  <a:srgbClr val="FF0000"/>
                </a:solidFill>
              </a:rPr>
              <a:t>Alternately:</a:t>
            </a:r>
            <a:r>
              <a:rPr lang="en-US" dirty="0" smtClean="0"/>
              <a:t>  The dot product is the length of     multiplied by the </a:t>
            </a:r>
            <a:r>
              <a:rPr lang="en-US" dirty="0" smtClean="0">
                <a:solidFill>
                  <a:srgbClr val="FFFF00"/>
                </a:solidFill>
              </a:rPr>
              <a:t>length of the component of      in the direction of</a:t>
            </a:r>
            <a:r>
              <a:rPr lang="en-US" dirty="0" smtClean="0"/>
              <a:t>    . </a:t>
            </a:r>
          </a:p>
          <a:p>
            <a:r>
              <a:rPr lang="en-US" dirty="0" smtClean="0"/>
              <a:t>From this </a:t>
            </a:r>
          </a:p>
          <a:p>
            <a:r>
              <a:rPr lang="en-US" dirty="0" smtClean="0"/>
              <a:t>If the vectors are </a:t>
            </a:r>
            <a:r>
              <a:rPr lang="en-US" dirty="0" smtClean="0">
                <a:solidFill>
                  <a:srgbClr val="FFFF00"/>
                </a:solidFill>
              </a:rPr>
              <a:t>perpendicular</a:t>
            </a:r>
            <a:r>
              <a:rPr lang="en-US" dirty="0" smtClean="0"/>
              <a:t>, </a:t>
            </a:r>
            <a:endParaRPr lang="en-US" dirty="0"/>
          </a:p>
        </p:txBody>
      </p:sp>
      <p:graphicFrame>
        <p:nvGraphicFramePr>
          <p:cNvPr id="4" name="Object 3"/>
          <p:cNvGraphicFramePr>
            <a:graphicFrameLocks noChangeAspect="1"/>
          </p:cNvGraphicFramePr>
          <p:nvPr/>
        </p:nvGraphicFramePr>
        <p:xfrm>
          <a:off x="6839648" y="355242"/>
          <a:ext cx="1194619" cy="685800"/>
        </p:xfrm>
        <a:graphic>
          <a:graphicData uri="http://schemas.openxmlformats.org/presentationml/2006/ole">
            <p:oleObj spid="_x0000_s78850" name="Equation" r:id="rId4" imgW="685800" imgH="393480" progId="Equation.DSMT4">
              <p:embed/>
            </p:oleObj>
          </a:graphicData>
        </a:graphic>
      </p:graphicFrame>
      <p:graphicFrame>
        <p:nvGraphicFramePr>
          <p:cNvPr id="5" name="Object 4"/>
          <p:cNvGraphicFramePr>
            <a:graphicFrameLocks noChangeAspect="1"/>
          </p:cNvGraphicFramePr>
          <p:nvPr/>
        </p:nvGraphicFramePr>
        <p:xfrm>
          <a:off x="3429000" y="2286000"/>
          <a:ext cx="2260600" cy="406400"/>
        </p:xfrm>
        <a:graphic>
          <a:graphicData uri="http://schemas.openxmlformats.org/presentationml/2006/ole">
            <p:oleObj spid="_x0000_s78851" name="Equation" r:id="rId5" imgW="2260440" imgH="406080" progId="Equation.DSMT4">
              <p:embed/>
            </p:oleObj>
          </a:graphicData>
        </a:graphic>
      </p:graphicFrame>
      <p:graphicFrame>
        <p:nvGraphicFramePr>
          <p:cNvPr id="6" name="Object 5"/>
          <p:cNvGraphicFramePr>
            <a:graphicFrameLocks noChangeAspect="1"/>
          </p:cNvGraphicFramePr>
          <p:nvPr/>
        </p:nvGraphicFramePr>
        <p:xfrm>
          <a:off x="838200" y="3505200"/>
          <a:ext cx="228600" cy="317500"/>
        </p:xfrm>
        <a:graphic>
          <a:graphicData uri="http://schemas.openxmlformats.org/presentationml/2006/ole">
            <p:oleObj spid="_x0000_s78852" name="Equation" r:id="rId6" imgW="228600" imgH="317160" progId="Equation.DSMT4">
              <p:embed/>
            </p:oleObj>
          </a:graphicData>
        </a:graphic>
      </p:graphicFrame>
      <p:graphicFrame>
        <p:nvGraphicFramePr>
          <p:cNvPr id="7" name="Object 6"/>
          <p:cNvGraphicFramePr>
            <a:graphicFrameLocks noChangeAspect="1"/>
          </p:cNvGraphicFramePr>
          <p:nvPr/>
        </p:nvGraphicFramePr>
        <p:xfrm>
          <a:off x="8267163" y="3988158"/>
          <a:ext cx="279400" cy="393700"/>
        </p:xfrm>
        <a:graphic>
          <a:graphicData uri="http://schemas.openxmlformats.org/presentationml/2006/ole">
            <p:oleObj spid="_x0000_s78853" name="Equation" r:id="rId7" imgW="279360" imgH="393480" progId="Equation.DSMT4">
              <p:embed/>
            </p:oleObj>
          </a:graphicData>
        </a:graphic>
      </p:graphicFrame>
      <p:graphicFrame>
        <p:nvGraphicFramePr>
          <p:cNvPr id="8" name="Object 7"/>
          <p:cNvGraphicFramePr>
            <a:graphicFrameLocks noChangeAspect="1"/>
          </p:cNvGraphicFramePr>
          <p:nvPr/>
        </p:nvGraphicFramePr>
        <p:xfrm>
          <a:off x="8432084" y="4509753"/>
          <a:ext cx="279400" cy="381000"/>
        </p:xfrm>
        <a:graphic>
          <a:graphicData uri="http://schemas.openxmlformats.org/presentationml/2006/ole">
            <p:oleObj spid="_x0000_s78854" name="Equation" r:id="rId8" imgW="279360" imgH="380880" progId="Equation.DSMT4">
              <p:embed/>
            </p:oleObj>
          </a:graphicData>
        </a:graphic>
      </p:graphicFrame>
      <p:graphicFrame>
        <p:nvGraphicFramePr>
          <p:cNvPr id="9" name="Object 8"/>
          <p:cNvGraphicFramePr>
            <a:graphicFrameLocks noChangeAspect="1"/>
          </p:cNvGraphicFramePr>
          <p:nvPr/>
        </p:nvGraphicFramePr>
        <p:xfrm>
          <a:off x="3911600" y="4964805"/>
          <a:ext cx="279400" cy="393700"/>
        </p:xfrm>
        <a:graphic>
          <a:graphicData uri="http://schemas.openxmlformats.org/presentationml/2006/ole">
            <p:oleObj spid="_x0000_s78855" name="Equation" r:id="rId9" imgW="279360" imgH="393480" progId="Equation.DSMT4">
              <p:embed/>
            </p:oleObj>
          </a:graphicData>
        </a:graphic>
      </p:graphicFrame>
      <p:graphicFrame>
        <p:nvGraphicFramePr>
          <p:cNvPr id="10" name="Object 9"/>
          <p:cNvGraphicFramePr>
            <a:graphicFrameLocks noChangeAspect="1"/>
          </p:cNvGraphicFramePr>
          <p:nvPr/>
        </p:nvGraphicFramePr>
        <p:xfrm>
          <a:off x="2527300" y="5524500"/>
          <a:ext cx="3594100" cy="609600"/>
        </p:xfrm>
        <a:graphic>
          <a:graphicData uri="http://schemas.openxmlformats.org/presentationml/2006/ole">
            <p:oleObj spid="_x0000_s78856" name="Equation" r:id="rId10" imgW="3593880" imgH="609480" progId="Equation.DSMT4">
              <p:embed/>
            </p:oleObj>
          </a:graphicData>
        </a:graphic>
      </p:graphicFrame>
      <p:graphicFrame>
        <p:nvGraphicFramePr>
          <p:cNvPr id="11" name="Object 10"/>
          <p:cNvGraphicFramePr>
            <a:graphicFrameLocks noChangeAspect="1"/>
          </p:cNvGraphicFramePr>
          <p:nvPr/>
        </p:nvGraphicFramePr>
        <p:xfrm>
          <a:off x="6248400" y="6172200"/>
          <a:ext cx="1295400" cy="406400"/>
        </p:xfrm>
        <a:graphic>
          <a:graphicData uri="http://schemas.openxmlformats.org/presentationml/2006/ole">
            <p:oleObj spid="_x0000_s78857" name="Equation" r:id="rId11" imgW="1295280" imgH="406080" progId="Equation.DSMT4">
              <p:embed/>
            </p:oleObj>
          </a:graphicData>
        </a:graphic>
      </p:graphicFrame>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Dot Product in Components</a:t>
            </a:r>
            <a:endParaRPr lang="en-US" dirty="0">
              <a:solidFill>
                <a:srgbClr val="FFFF00"/>
              </a:solidFill>
            </a:endParaRPr>
          </a:p>
        </p:txBody>
      </p:sp>
      <p:sp>
        <p:nvSpPr>
          <p:cNvPr id="3" name="Content Placeholder 2"/>
          <p:cNvSpPr>
            <a:spLocks noGrp="1"/>
          </p:cNvSpPr>
          <p:nvPr>
            <p:ph sz="half" idx="1"/>
          </p:nvPr>
        </p:nvSpPr>
        <p:spPr>
          <a:xfrm>
            <a:off x="152400" y="1600200"/>
            <a:ext cx="6019800" cy="4876800"/>
          </a:xfrm>
        </p:spPr>
        <p:txBody>
          <a:bodyPr/>
          <a:lstStyle/>
          <a:p>
            <a:r>
              <a:rPr lang="en-US" dirty="0" smtClean="0"/>
              <a:t>Recall we introduced three orthogonal unit  vectors              pointing in the directions of the  </a:t>
            </a:r>
            <a:r>
              <a:rPr lang="en-US" i="1" dirty="0" smtClean="0"/>
              <a:t>x</a:t>
            </a:r>
            <a:r>
              <a:rPr lang="en-US" dirty="0" smtClean="0"/>
              <a:t>, </a:t>
            </a:r>
            <a:r>
              <a:rPr lang="en-US" i="1" dirty="0" smtClean="0"/>
              <a:t>y</a:t>
            </a:r>
            <a:r>
              <a:rPr lang="en-US" dirty="0" smtClean="0"/>
              <a:t> and </a:t>
            </a:r>
            <a:r>
              <a:rPr lang="en-US" i="1" dirty="0" smtClean="0"/>
              <a:t>z</a:t>
            </a:r>
            <a:r>
              <a:rPr lang="en-US" dirty="0" smtClean="0"/>
              <a:t> axes respectively.</a:t>
            </a:r>
          </a:p>
          <a:p>
            <a:pPr>
              <a:buNone/>
            </a:pPr>
            <a:endParaRPr lang="en-US" dirty="0" smtClean="0"/>
          </a:p>
          <a:p>
            <a:r>
              <a:rPr lang="en-US" dirty="0" smtClean="0"/>
              <a:t>Note</a:t>
            </a:r>
          </a:p>
          <a:p>
            <a:endParaRPr lang="en-US" dirty="0" smtClean="0"/>
          </a:p>
          <a:p>
            <a:r>
              <a:rPr lang="en-US" dirty="0" smtClean="0"/>
              <a:t>Writing                                      we find</a:t>
            </a:r>
          </a:p>
          <a:p>
            <a:endParaRPr lang="en-US" dirty="0"/>
          </a:p>
        </p:txBody>
      </p:sp>
      <p:graphicFrame>
        <p:nvGraphicFramePr>
          <p:cNvPr id="33796" name="Object 4"/>
          <p:cNvGraphicFramePr>
            <a:graphicFrameLocks noChangeAspect="1"/>
          </p:cNvGraphicFramePr>
          <p:nvPr>
            <p:ph sz="half" idx="2"/>
          </p:nvPr>
        </p:nvGraphicFramePr>
        <p:xfrm>
          <a:off x="4178300" y="2045595"/>
          <a:ext cx="774700" cy="495300"/>
        </p:xfrm>
        <a:graphic>
          <a:graphicData uri="http://schemas.openxmlformats.org/presentationml/2006/ole">
            <p:oleObj spid="_x0000_s79874" name="Equation" r:id="rId4" imgW="774360" imgH="495000" progId="Equation.DSMT4">
              <p:embed/>
            </p:oleObj>
          </a:graphicData>
        </a:graphic>
      </p:graphicFrame>
      <p:grpSp>
        <p:nvGrpSpPr>
          <p:cNvPr id="4" name="Group 28"/>
          <p:cNvGrpSpPr/>
          <p:nvPr/>
        </p:nvGrpSpPr>
        <p:grpSpPr>
          <a:xfrm>
            <a:off x="6323526" y="1334831"/>
            <a:ext cx="2438400" cy="2285206"/>
            <a:chOff x="5562600" y="2058194"/>
            <a:chExt cx="2438400" cy="2285206"/>
          </a:xfrm>
        </p:grpSpPr>
        <p:grpSp>
          <p:nvGrpSpPr>
            <p:cNvPr id="5" name="Group 20"/>
            <p:cNvGrpSpPr/>
            <p:nvPr/>
          </p:nvGrpSpPr>
          <p:grpSpPr>
            <a:xfrm>
              <a:off x="5562600" y="2058194"/>
              <a:ext cx="2438400" cy="2285206"/>
              <a:chOff x="5562600" y="2058194"/>
              <a:chExt cx="2438400" cy="2285206"/>
            </a:xfrm>
          </p:grpSpPr>
          <p:cxnSp>
            <p:nvCxnSpPr>
              <p:cNvPr id="9" name="Straight Arrow Connector 8"/>
              <p:cNvCxnSpPr/>
              <p:nvPr/>
            </p:nvCxnSpPr>
            <p:spPr>
              <a:xfrm>
                <a:off x="5867400" y="3810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67400" y="29718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4991100" y="29337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2600" y="3657600"/>
                <a:ext cx="533400" cy="381000"/>
              </a:xfrm>
              <a:prstGeom prst="rect">
                <a:avLst/>
              </a:prstGeom>
              <a:noFill/>
            </p:spPr>
            <p:txBody>
              <a:bodyPr wrap="square" rtlCol="0">
                <a:spAutoFit/>
              </a:bodyPr>
              <a:lstStyle/>
              <a:p>
                <a:r>
                  <a:rPr lang="en-US" i="1" dirty="0" smtClean="0"/>
                  <a:t>O</a:t>
                </a:r>
                <a:endParaRPr lang="en-US" i="1" dirty="0"/>
              </a:p>
            </p:txBody>
          </p:sp>
          <p:sp>
            <p:nvSpPr>
              <p:cNvPr id="16" name="TextBox 15"/>
              <p:cNvSpPr txBox="1"/>
              <p:nvPr/>
            </p:nvSpPr>
            <p:spPr>
              <a:xfrm>
                <a:off x="7467600" y="3962400"/>
                <a:ext cx="533400" cy="381000"/>
              </a:xfrm>
              <a:prstGeom prst="rect">
                <a:avLst/>
              </a:prstGeom>
              <a:noFill/>
            </p:spPr>
            <p:txBody>
              <a:bodyPr wrap="square" rtlCol="0">
                <a:spAutoFit/>
              </a:bodyPr>
              <a:lstStyle/>
              <a:p>
                <a:r>
                  <a:rPr lang="en-US" i="1" dirty="0" smtClean="0"/>
                  <a:t>x</a:t>
                </a:r>
                <a:endParaRPr lang="en-US" i="1" dirty="0"/>
              </a:p>
            </p:txBody>
          </p:sp>
          <p:sp>
            <p:nvSpPr>
              <p:cNvPr id="17" name="TextBox 16"/>
              <p:cNvSpPr txBox="1"/>
              <p:nvPr/>
            </p:nvSpPr>
            <p:spPr>
              <a:xfrm>
                <a:off x="7010400" y="2743200"/>
                <a:ext cx="533400" cy="381000"/>
              </a:xfrm>
              <a:prstGeom prst="rect">
                <a:avLst/>
              </a:prstGeom>
              <a:noFill/>
            </p:spPr>
            <p:txBody>
              <a:bodyPr wrap="square" rtlCol="0">
                <a:spAutoFit/>
              </a:bodyPr>
              <a:lstStyle/>
              <a:p>
                <a:r>
                  <a:rPr lang="en-US" i="1" dirty="0" smtClean="0"/>
                  <a:t>y</a:t>
                </a:r>
                <a:endParaRPr lang="en-US" i="1" dirty="0"/>
              </a:p>
            </p:txBody>
          </p:sp>
          <p:sp>
            <p:nvSpPr>
              <p:cNvPr id="18" name="TextBox 17"/>
              <p:cNvSpPr txBox="1"/>
              <p:nvPr/>
            </p:nvSpPr>
            <p:spPr>
              <a:xfrm>
                <a:off x="5625921" y="2133600"/>
                <a:ext cx="533400" cy="381000"/>
              </a:xfrm>
              <a:prstGeom prst="rect">
                <a:avLst/>
              </a:prstGeom>
              <a:noFill/>
            </p:spPr>
            <p:txBody>
              <a:bodyPr wrap="square" rtlCol="0">
                <a:spAutoFit/>
              </a:bodyPr>
              <a:lstStyle/>
              <a:p>
                <a:r>
                  <a:rPr lang="en-US" i="1" dirty="0" smtClean="0"/>
                  <a:t>z</a:t>
                </a:r>
                <a:endParaRPr lang="en-US" i="1" dirty="0"/>
              </a:p>
            </p:txBody>
          </p:sp>
        </p:grpSp>
        <p:cxnSp>
          <p:nvCxnSpPr>
            <p:cNvPr id="23" name="Straight Arrow Connector 22"/>
            <p:cNvCxnSpPr/>
            <p:nvPr/>
          </p:nvCxnSpPr>
          <p:spPr>
            <a:xfrm rot="-120000">
              <a:off x="5867400" y="3797121"/>
              <a:ext cx="990600" cy="152400"/>
            </a:xfrm>
            <a:prstGeom prst="straightConnector1">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2220000">
              <a:off x="5826437" y="3483316"/>
              <a:ext cx="990600" cy="152400"/>
            </a:xfrm>
            <a:prstGeom prst="straightConnector1">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940000">
              <a:off x="5380751" y="3223020"/>
              <a:ext cx="990600" cy="152400"/>
            </a:xfrm>
            <a:prstGeom prst="straightConnector1">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6159500" y="3886200"/>
            <a:ext cx="165100" cy="393700"/>
          </p:xfrm>
          <a:graphic>
            <a:graphicData uri="http://schemas.openxmlformats.org/presentationml/2006/ole">
              <p:oleObj spid="_x0000_s79875" name="Equation" r:id="rId5" imgW="164880" imgH="393480" progId="Equation.DSMT4">
                <p:embed/>
              </p:oleObj>
            </a:graphicData>
          </a:graphic>
        </p:graphicFrame>
        <p:graphicFrame>
          <p:nvGraphicFramePr>
            <p:cNvPr id="27" name="Object 26"/>
            <p:cNvGraphicFramePr>
              <a:graphicFrameLocks noChangeAspect="1"/>
            </p:cNvGraphicFramePr>
            <p:nvPr/>
          </p:nvGraphicFramePr>
          <p:xfrm>
            <a:off x="6096000" y="3112294"/>
            <a:ext cx="215900" cy="469900"/>
          </p:xfrm>
          <a:graphic>
            <a:graphicData uri="http://schemas.openxmlformats.org/presentationml/2006/ole">
              <p:oleObj spid="_x0000_s79876" name="Equation" r:id="rId6" imgW="215640" imgH="469800" progId="Equation.DSMT4">
                <p:embed/>
              </p:oleObj>
            </a:graphicData>
          </a:graphic>
        </p:graphicFrame>
        <p:graphicFrame>
          <p:nvGraphicFramePr>
            <p:cNvPr id="28" name="Object 27"/>
            <p:cNvGraphicFramePr>
              <a:graphicFrameLocks noChangeAspect="1"/>
            </p:cNvGraphicFramePr>
            <p:nvPr/>
          </p:nvGraphicFramePr>
          <p:xfrm>
            <a:off x="5588358" y="2946579"/>
            <a:ext cx="228600" cy="419100"/>
          </p:xfrm>
          <a:graphic>
            <a:graphicData uri="http://schemas.openxmlformats.org/presentationml/2006/ole">
              <p:oleObj spid="_x0000_s79877" name="Equation" r:id="rId7" imgW="228600" imgH="419040" progId="Equation.DSMT4">
                <p:embed/>
              </p:oleObj>
            </a:graphicData>
          </a:graphic>
        </p:graphicFrame>
      </p:grpSp>
      <p:graphicFrame>
        <p:nvGraphicFramePr>
          <p:cNvPr id="30" name="Object 29"/>
          <p:cNvGraphicFramePr>
            <a:graphicFrameLocks noChangeAspect="1"/>
          </p:cNvGraphicFramePr>
          <p:nvPr/>
        </p:nvGraphicFramePr>
        <p:xfrm>
          <a:off x="1447800" y="3911421"/>
          <a:ext cx="4724400" cy="495300"/>
        </p:xfrm>
        <a:graphic>
          <a:graphicData uri="http://schemas.openxmlformats.org/presentationml/2006/ole">
            <p:oleObj spid="_x0000_s79878" name="Equation" r:id="rId8" imgW="4724280" imgH="495000" progId="Equation.DSMT4">
              <p:embed/>
            </p:oleObj>
          </a:graphicData>
        </a:graphic>
      </p:graphicFrame>
      <p:graphicFrame>
        <p:nvGraphicFramePr>
          <p:cNvPr id="31" name="Object 30"/>
          <p:cNvGraphicFramePr>
            <a:graphicFrameLocks noChangeAspect="1"/>
          </p:cNvGraphicFramePr>
          <p:nvPr/>
        </p:nvGraphicFramePr>
        <p:xfrm>
          <a:off x="1778000" y="4940300"/>
          <a:ext cx="2794000" cy="546100"/>
        </p:xfrm>
        <a:graphic>
          <a:graphicData uri="http://schemas.openxmlformats.org/presentationml/2006/ole">
            <p:oleObj spid="_x0000_s79879" name="Equation" r:id="rId9" imgW="2793960" imgH="545760" progId="Equation.DSMT4">
              <p:embed/>
            </p:oleObj>
          </a:graphicData>
        </a:graphic>
      </p:graphicFrame>
      <p:graphicFrame>
        <p:nvGraphicFramePr>
          <p:cNvPr id="33" name="Object 32"/>
          <p:cNvGraphicFramePr>
            <a:graphicFrameLocks noChangeAspect="1"/>
          </p:cNvGraphicFramePr>
          <p:nvPr/>
        </p:nvGraphicFramePr>
        <p:xfrm>
          <a:off x="2514600" y="5715000"/>
          <a:ext cx="3848100" cy="533400"/>
        </p:xfrm>
        <a:graphic>
          <a:graphicData uri="http://schemas.openxmlformats.org/presentationml/2006/ole">
            <p:oleObj spid="_x0000_s79880" name="Equation" r:id="rId10" imgW="3848040" imgH="533160" progId="Equation.DSMT4">
              <p:embed/>
            </p:oleObj>
          </a:graphicData>
        </a:graphic>
      </p:graphicFrame>
      <p:sp>
        <p:nvSpPr>
          <p:cNvPr id="34" name="Rectangle 33"/>
          <p:cNvSpPr/>
          <p:nvPr/>
        </p:nvSpPr>
        <p:spPr>
          <a:xfrm>
            <a:off x="2209800" y="5562600"/>
            <a:ext cx="4419600" cy="838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Work</a:t>
            </a:r>
            <a:endParaRPr lang="en-US" dirty="0"/>
          </a:p>
        </p:txBody>
      </p:sp>
      <p:sp>
        <p:nvSpPr>
          <p:cNvPr id="3" name="Content Placeholder 2"/>
          <p:cNvSpPr>
            <a:spLocks noGrp="1"/>
          </p:cNvSpPr>
          <p:nvPr>
            <p:ph sz="half" idx="1"/>
          </p:nvPr>
        </p:nvSpPr>
        <p:spPr>
          <a:xfrm>
            <a:off x="457200" y="1600200"/>
            <a:ext cx="4648200" cy="4525963"/>
          </a:xfrm>
        </p:spPr>
        <p:txBody>
          <a:bodyPr/>
          <a:lstStyle/>
          <a:p>
            <a:r>
              <a:rPr lang="en-US" dirty="0" smtClean="0"/>
              <a:t>As the loop the loop car climbs a small distance      , the force of gravity        does work                            . This is </a:t>
            </a:r>
            <a:r>
              <a:rPr lang="en-US" dirty="0" smtClean="0">
                <a:solidFill>
                  <a:srgbClr val="FF0000"/>
                </a:solidFill>
              </a:rPr>
              <a:t>negative</a:t>
            </a:r>
            <a:r>
              <a:rPr lang="en-US" dirty="0" smtClean="0"/>
              <a:t> on the way up—the angle between the two vectors is more than 90°.</a:t>
            </a:r>
          </a:p>
          <a:p>
            <a:r>
              <a:rPr lang="en-US" dirty="0" smtClean="0"/>
              <a:t>Total work around part of the loop can be written  </a:t>
            </a:r>
            <a:endParaRPr lang="en-US" dirty="0"/>
          </a:p>
        </p:txBody>
      </p:sp>
      <p:sp>
        <p:nvSpPr>
          <p:cNvPr id="4" name="Content Placeholder 3"/>
          <p:cNvSpPr>
            <a:spLocks noGrp="1"/>
          </p:cNvSpPr>
          <p:nvPr>
            <p:ph sz="half" idx="2"/>
          </p:nvPr>
        </p:nvSpPr>
        <p:spPr>
          <a:xfrm>
            <a:off x="4648200" y="1676400"/>
            <a:ext cx="4038600" cy="4525963"/>
          </a:xfrm>
        </p:spPr>
        <p:txBody>
          <a:bodyPr/>
          <a:lstStyle/>
          <a:p>
            <a:r>
              <a:rPr lang="en-US" dirty="0" smtClean="0">
                <a:solidFill>
                  <a:schemeClr val="tx2">
                    <a:lumMod val="50000"/>
                  </a:schemeClr>
                </a:solidFill>
              </a:rPr>
              <a:t>A</a:t>
            </a:r>
            <a:r>
              <a:rPr lang="en-US" dirty="0" smtClean="0"/>
              <a:t> </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5715000" y="1981200"/>
            <a:ext cx="2056271" cy="1450438"/>
          </a:xfrm>
          <a:prstGeom prst="rect">
            <a:avLst/>
          </a:prstGeom>
          <a:noFill/>
          <a:ln w="9525">
            <a:noFill/>
            <a:miter lim="800000"/>
            <a:headEnd/>
            <a:tailEnd/>
          </a:ln>
        </p:spPr>
      </p:pic>
      <p:sp>
        <p:nvSpPr>
          <p:cNvPr id="6" name="Oval 5"/>
          <p:cNvSpPr/>
          <p:nvPr/>
        </p:nvSpPr>
        <p:spPr>
          <a:xfrm>
            <a:off x="5715000" y="3962400"/>
            <a:ext cx="2057400" cy="2057400"/>
          </a:xfrm>
          <a:prstGeom prst="ellipse">
            <a:avLst/>
          </a:prstGeom>
          <a:noFill/>
          <a:ln w="476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Same Side Corner Rectangle 6"/>
          <p:cNvSpPr/>
          <p:nvPr/>
        </p:nvSpPr>
        <p:spPr>
          <a:xfrm rot="13328048">
            <a:off x="7094359" y="4264182"/>
            <a:ext cx="533400" cy="228600"/>
          </a:xfrm>
          <a:prstGeom prst="snip2SameRect">
            <a:avLst>
              <a:gd name="adj1" fmla="val 50000"/>
              <a:gd name="adj2" fmla="val 0"/>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H="1">
            <a:off x="6823733" y="4911068"/>
            <a:ext cx="1168295" cy="329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5840000" flipV="1">
            <a:off x="7658098" y="4533899"/>
            <a:ext cx="304800" cy="76202"/>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6908442" y="4761963"/>
          <a:ext cx="495300" cy="393700"/>
        </p:xfrm>
        <a:graphic>
          <a:graphicData uri="http://schemas.openxmlformats.org/presentationml/2006/ole">
            <p:oleObj spid="_x0000_s80898" name="Equation" r:id="rId5" imgW="495000" imgH="393480" progId="Equation.DSMT4">
              <p:embed/>
            </p:oleObj>
          </a:graphicData>
        </a:graphic>
      </p:graphicFrame>
      <p:graphicFrame>
        <p:nvGraphicFramePr>
          <p:cNvPr id="17" name="Object 16"/>
          <p:cNvGraphicFramePr>
            <a:graphicFrameLocks noChangeAspect="1"/>
          </p:cNvGraphicFramePr>
          <p:nvPr/>
        </p:nvGraphicFramePr>
        <p:xfrm>
          <a:off x="7924442" y="4432479"/>
          <a:ext cx="431800" cy="304800"/>
        </p:xfrm>
        <a:graphic>
          <a:graphicData uri="http://schemas.openxmlformats.org/presentationml/2006/ole">
            <p:oleObj spid="_x0000_s80899" name="Equation" r:id="rId6" imgW="431640" imgH="304560" progId="Equation.DSMT4">
              <p:embed/>
            </p:oleObj>
          </a:graphicData>
        </a:graphic>
      </p:graphicFrame>
      <p:graphicFrame>
        <p:nvGraphicFramePr>
          <p:cNvPr id="18" name="Object 17"/>
          <p:cNvGraphicFramePr>
            <a:graphicFrameLocks noChangeAspect="1"/>
          </p:cNvGraphicFramePr>
          <p:nvPr/>
        </p:nvGraphicFramePr>
        <p:xfrm>
          <a:off x="4253247" y="2138028"/>
          <a:ext cx="431800" cy="304800"/>
        </p:xfrm>
        <a:graphic>
          <a:graphicData uri="http://schemas.openxmlformats.org/presentationml/2006/ole">
            <p:oleObj spid="_x0000_s80900" name="Equation" r:id="rId7" imgW="431640" imgH="304560" progId="Equation.DSMT4">
              <p:embed/>
            </p:oleObj>
          </a:graphicData>
        </a:graphic>
      </p:graphicFrame>
      <p:graphicFrame>
        <p:nvGraphicFramePr>
          <p:cNvPr id="19" name="Object 18"/>
          <p:cNvGraphicFramePr>
            <a:graphicFrameLocks noChangeAspect="1"/>
          </p:cNvGraphicFramePr>
          <p:nvPr/>
        </p:nvGraphicFramePr>
        <p:xfrm>
          <a:off x="3683358" y="2553237"/>
          <a:ext cx="495300" cy="393700"/>
        </p:xfrm>
        <a:graphic>
          <a:graphicData uri="http://schemas.openxmlformats.org/presentationml/2006/ole">
            <p:oleObj spid="_x0000_s80901" name="Equation" r:id="rId8" imgW="495000" imgH="393480" progId="Equation.DSMT4">
              <p:embed/>
            </p:oleObj>
          </a:graphicData>
        </a:graphic>
      </p:graphicFrame>
      <p:graphicFrame>
        <p:nvGraphicFramePr>
          <p:cNvPr id="20" name="Object 19"/>
          <p:cNvGraphicFramePr>
            <a:graphicFrameLocks noChangeAspect="1"/>
          </p:cNvGraphicFramePr>
          <p:nvPr/>
        </p:nvGraphicFramePr>
        <p:xfrm>
          <a:off x="1763331" y="2908479"/>
          <a:ext cx="2095500" cy="482600"/>
        </p:xfrm>
        <a:graphic>
          <a:graphicData uri="http://schemas.openxmlformats.org/presentationml/2006/ole">
            <p:oleObj spid="_x0000_s80902" name="Equation" r:id="rId9" imgW="2095200" imgH="482400" progId="Equation.DSMT4">
              <p:embed/>
            </p:oleObj>
          </a:graphicData>
        </a:graphic>
      </p:graphicFrame>
      <p:graphicFrame>
        <p:nvGraphicFramePr>
          <p:cNvPr id="21" name="Object 20"/>
          <p:cNvGraphicFramePr>
            <a:graphicFrameLocks noChangeAspect="1"/>
          </p:cNvGraphicFramePr>
          <p:nvPr/>
        </p:nvGraphicFramePr>
        <p:xfrm>
          <a:off x="990600" y="5657850"/>
          <a:ext cx="3365500" cy="1054100"/>
        </p:xfrm>
        <a:graphic>
          <a:graphicData uri="http://schemas.openxmlformats.org/presentationml/2006/ole">
            <p:oleObj spid="_x0000_s80903" name="Equation" r:id="rId10" imgW="3365280" imgH="1054080" progId="Equation.DSMT4">
              <p:embed/>
            </p:oleObj>
          </a:graphicData>
        </a:graphic>
      </p:graphicFrame>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AutoShape 2"/>
          <p:cNvSpPr>
            <a:spLocks noChangeArrowheads="1"/>
          </p:cNvSpPr>
          <p:nvPr/>
        </p:nvSpPr>
        <p:spPr bwMode="auto">
          <a:xfrm>
            <a:off x="0" y="0"/>
            <a:ext cx="9144000" cy="35734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29411" name="Rectangle 3"/>
          <p:cNvSpPr>
            <a:spLocks noChangeArrowheads="1"/>
          </p:cNvSpPr>
          <p:nvPr/>
        </p:nvSpPr>
        <p:spPr bwMode="auto">
          <a:xfrm>
            <a:off x="0" y="889000"/>
            <a:ext cx="3819525" cy="2255838"/>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latin typeface="Arial" charset="0"/>
              </a:rPr>
              <a:t>	In a baseball game, the catcher stops a 90-mph pitch.  What can you say about the work done by the catcher on the ball?</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29412" name="Rectangle 4"/>
          <p:cNvSpPr>
            <a:spLocks noChangeArrowheads="1"/>
          </p:cNvSpPr>
          <p:nvPr/>
        </p:nvSpPr>
        <p:spPr bwMode="auto">
          <a:xfrm>
            <a:off x="3724275" y="1268413"/>
            <a:ext cx="5191125" cy="1706562"/>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catcher has done positive work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catcher has done negative work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catcher has done zero work</a:t>
            </a:r>
            <a:endParaRPr lang="en-US" sz="2000" b="1">
              <a:latin typeface="Arial" charset="0"/>
            </a:endParaRPr>
          </a:p>
        </p:txBody>
      </p:sp>
      <p:sp>
        <p:nvSpPr>
          <p:cNvPr id="529413"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7.2c</a:t>
            </a:r>
            <a:r>
              <a:rPr lang="en-US" sz="2800" i="1">
                <a:solidFill>
                  <a:srgbClr val="000000"/>
                </a:solidFill>
                <a:effectLst/>
              </a:rPr>
              <a:t>   </a:t>
            </a:r>
            <a:r>
              <a:rPr lang="en-US" sz="2800">
                <a:solidFill>
                  <a:schemeClr val="accent2"/>
                </a:solidFill>
              </a:rPr>
              <a:t>Play Ball!</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ChangeArrowheads="1"/>
          </p:cNvSpPr>
          <p:nvPr/>
        </p:nvSpPr>
        <p:spPr bwMode="auto">
          <a:xfrm>
            <a:off x="301625" y="3937000"/>
            <a:ext cx="8286750" cy="20129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1459" name="AutoShape 3"/>
          <p:cNvSpPr>
            <a:spLocks noChangeArrowheads="1"/>
          </p:cNvSpPr>
          <p:nvPr/>
        </p:nvSpPr>
        <p:spPr bwMode="auto">
          <a:xfrm>
            <a:off x="0" y="0"/>
            <a:ext cx="9144000" cy="35734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1460" name="Rectangle 4"/>
          <p:cNvSpPr>
            <a:spLocks noChangeArrowheads="1"/>
          </p:cNvSpPr>
          <p:nvPr/>
        </p:nvSpPr>
        <p:spPr bwMode="auto">
          <a:xfrm>
            <a:off x="0" y="889000"/>
            <a:ext cx="3819525" cy="2255838"/>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latin typeface="Arial" charset="0"/>
              </a:rPr>
              <a:t>	In a baseball game, the catcher stops a 90-mph pitch.  What can you say about the work done by the catcher on the ball?</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31461" name="Rectangle 5"/>
          <p:cNvSpPr>
            <a:spLocks noChangeArrowheads="1"/>
          </p:cNvSpPr>
          <p:nvPr/>
        </p:nvSpPr>
        <p:spPr bwMode="auto">
          <a:xfrm>
            <a:off x="3724275" y="1268413"/>
            <a:ext cx="5191125" cy="1706562"/>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catcher has done positive work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catcher has done negative work</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catcher has done zero work</a:t>
            </a:r>
            <a:endParaRPr lang="en-US" sz="2000" b="1">
              <a:latin typeface="Arial" charset="0"/>
            </a:endParaRPr>
          </a:p>
        </p:txBody>
      </p:sp>
      <p:sp>
        <p:nvSpPr>
          <p:cNvPr id="531462" name="Rectangle 6"/>
          <p:cNvSpPr>
            <a:spLocks noChangeArrowheads="1"/>
          </p:cNvSpPr>
          <p:nvPr/>
        </p:nvSpPr>
        <p:spPr bwMode="auto">
          <a:xfrm>
            <a:off x="206375" y="3976688"/>
            <a:ext cx="8253413" cy="190182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rgbClr val="010101"/>
                </a:solidFill>
                <a:latin typeface="Arial" charset="0"/>
              </a:rPr>
              <a:t>The force exerted by the catcher is </a:t>
            </a:r>
            <a:r>
              <a:rPr lang="en-US" sz="2000" b="1">
                <a:solidFill>
                  <a:srgbClr val="FF0000"/>
                </a:solidFill>
                <a:effectLst>
                  <a:outerShdw blurRad="38100" dist="38100" dir="2700000" algn="tl">
                    <a:srgbClr val="000000"/>
                  </a:outerShdw>
                </a:effectLst>
                <a:latin typeface="Arial" charset="0"/>
              </a:rPr>
              <a:t>opposite</a:t>
            </a:r>
            <a:r>
              <a:rPr lang="en-US" sz="2000" b="1">
                <a:solidFill>
                  <a:srgbClr val="FC0128"/>
                </a:solidFill>
                <a:effectLst>
                  <a:outerShdw blurRad="38100" dist="38100" dir="2700000" algn="tl">
                    <a:srgbClr val="000000"/>
                  </a:outerShdw>
                </a:effectLst>
                <a:latin typeface="Arial" charset="0"/>
              </a:rPr>
              <a:t> in direction to the displacement of the ball, so the work is negative</a:t>
            </a:r>
            <a:r>
              <a:rPr lang="en-US" sz="2000" b="1">
                <a:solidFill>
                  <a:srgbClr val="010101"/>
                </a:solidFill>
                <a:latin typeface="Arial" charset="0"/>
              </a:rPr>
              <a:t>.   Or using the definition of work (</a:t>
            </a:r>
            <a:r>
              <a:rPr lang="en-US" sz="2000" b="1" i="1">
                <a:solidFill>
                  <a:srgbClr val="0000FF"/>
                </a:solidFill>
                <a:effectLst>
                  <a:outerShdw blurRad="38100" dist="38100" dir="2700000" algn="tl">
                    <a:srgbClr val="000000"/>
                  </a:outerShdw>
                </a:effectLst>
                <a:latin typeface="Arial" charset="0"/>
              </a:rPr>
              <a:t>W</a:t>
            </a:r>
            <a:r>
              <a:rPr lang="en-US" sz="2000" b="1">
                <a:solidFill>
                  <a:srgbClr val="0000FF"/>
                </a:solidFill>
                <a:effectLst>
                  <a:outerShdw blurRad="38100" dist="38100" dir="2700000" algn="tl">
                    <a:srgbClr val="000000"/>
                  </a:outerShdw>
                </a:effectLst>
                <a:latin typeface="Arial" charset="0"/>
              </a:rPr>
              <a:t> = </a:t>
            </a:r>
            <a:r>
              <a:rPr lang="en-US" sz="2000" b="1" i="1">
                <a:solidFill>
                  <a:srgbClr val="0000FF"/>
                </a:solidFill>
                <a:effectLst>
                  <a:outerShdw blurRad="38100" dist="38100" dir="2700000" algn="tl">
                    <a:srgbClr val="000000"/>
                  </a:outerShdw>
                </a:effectLst>
                <a:latin typeface="Arial" charset="0"/>
              </a:rPr>
              <a:t>F d cos </a:t>
            </a:r>
            <a:r>
              <a:rPr lang="en-US" sz="2000" b="1" i="1">
                <a:solidFill>
                  <a:srgbClr val="0000FF"/>
                </a:solidFill>
                <a:effectLst>
                  <a:outerShdw blurRad="38100" dist="38100" dir="2700000" algn="tl">
                    <a:srgbClr val="000000"/>
                  </a:outerShdw>
                </a:effectLst>
                <a:latin typeface="Symbol" pitchFamily="48" charset="2"/>
              </a:rPr>
              <a:t>q</a:t>
            </a:r>
            <a:r>
              <a:rPr lang="en-US" sz="2000" b="1">
                <a:solidFill>
                  <a:srgbClr val="010101"/>
                </a:solidFill>
                <a:latin typeface="Arial" charset="0"/>
              </a:rPr>
              <a:t> ), because </a:t>
            </a:r>
            <a:r>
              <a:rPr lang="en-US" sz="2000" b="1" i="1">
                <a:solidFill>
                  <a:srgbClr val="0000FF"/>
                </a:solidFill>
                <a:effectLst>
                  <a:outerShdw blurRad="38100" dist="38100" dir="2700000" algn="tl">
                    <a:srgbClr val="000000"/>
                  </a:outerShdw>
                </a:effectLst>
                <a:latin typeface="Symbol" pitchFamily="48" charset="2"/>
              </a:rPr>
              <a:t></a:t>
            </a:r>
            <a:r>
              <a:rPr lang="en-US" sz="2000" b="1">
                <a:solidFill>
                  <a:srgbClr val="0000FF"/>
                </a:solidFill>
                <a:effectLst>
                  <a:outerShdw blurRad="38100" dist="38100" dir="2700000" algn="tl">
                    <a:srgbClr val="000000"/>
                  </a:outerShdw>
                </a:effectLst>
                <a:latin typeface="Arial" charset="0"/>
              </a:rPr>
              <a:t> </a:t>
            </a:r>
            <a:r>
              <a:rPr lang="en-US" sz="2000" b="1" i="1">
                <a:solidFill>
                  <a:srgbClr val="0000FF"/>
                </a:solidFill>
                <a:effectLst>
                  <a:outerShdw blurRad="38100" dist="38100" dir="2700000" algn="tl">
                    <a:srgbClr val="000000"/>
                  </a:outerShdw>
                </a:effectLst>
                <a:latin typeface="Arial" charset="0"/>
              </a:rPr>
              <a:t>= </a:t>
            </a:r>
            <a:r>
              <a:rPr lang="en-US" sz="2000" b="1">
                <a:solidFill>
                  <a:srgbClr val="0000FF"/>
                </a:solidFill>
                <a:effectLst>
                  <a:outerShdw blurRad="38100" dist="38100" dir="2700000" algn="tl">
                    <a:srgbClr val="000000"/>
                  </a:outerShdw>
                </a:effectLst>
                <a:latin typeface="Arial" charset="0"/>
              </a:rPr>
              <a:t>180</a:t>
            </a:r>
            <a:r>
              <a:rPr lang="en-US" sz="2000" b="1" baseline="30000">
                <a:solidFill>
                  <a:srgbClr val="0000FF"/>
                </a:solidFill>
                <a:effectLst>
                  <a:outerShdw blurRad="38100" dist="38100" dir="2700000" algn="tl">
                    <a:srgbClr val="000000"/>
                  </a:outerShdw>
                </a:effectLst>
                <a:latin typeface="Arial" charset="0"/>
                <a:cs typeface="Arial" charset="0"/>
              </a:rPr>
              <a:t>º</a:t>
            </a:r>
            <a:r>
              <a:rPr lang="en-US" sz="2000" b="1" i="1">
                <a:solidFill>
                  <a:srgbClr val="010101"/>
                </a:solidFill>
                <a:latin typeface="Arial" charset="0"/>
              </a:rPr>
              <a:t>, </a:t>
            </a:r>
            <a:r>
              <a:rPr lang="en-US" sz="2000" b="1">
                <a:solidFill>
                  <a:srgbClr val="010101"/>
                </a:solidFill>
                <a:latin typeface="Arial" charset="0"/>
              </a:rPr>
              <a:t>then</a:t>
            </a:r>
            <a:r>
              <a:rPr lang="en-US" sz="2000" b="1" i="1">
                <a:solidFill>
                  <a:srgbClr val="010101"/>
                </a:solidFill>
                <a:latin typeface="Arial" charset="0"/>
              </a:rPr>
              <a:t> </a:t>
            </a:r>
            <a:r>
              <a:rPr lang="en-US" sz="2000" b="1" i="1">
                <a:solidFill>
                  <a:srgbClr val="0000FF"/>
                </a:solidFill>
                <a:effectLst>
                  <a:outerShdw blurRad="38100" dist="38100" dir="2700000" algn="tl">
                    <a:srgbClr val="000000"/>
                  </a:outerShdw>
                </a:effectLst>
                <a:latin typeface="Arial" charset="0"/>
              </a:rPr>
              <a:t>W &lt; </a:t>
            </a:r>
            <a:r>
              <a:rPr lang="en-US" sz="2000" b="1">
                <a:solidFill>
                  <a:srgbClr val="0000FF"/>
                </a:solidFill>
                <a:effectLst>
                  <a:outerShdw blurRad="38100" dist="38100" dir="2700000" algn="tl">
                    <a:srgbClr val="000000"/>
                  </a:outerShdw>
                </a:effectLst>
                <a:latin typeface="Arial" charset="0"/>
              </a:rPr>
              <a:t>0</a:t>
            </a:r>
            <a:r>
              <a:rPr lang="en-US" sz="2000" b="1">
                <a:solidFill>
                  <a:srgbClr val="010101"/>
                </a:solidFill>
                <a:latin typeface="Arial" charset="0"/>
              </a:rPr>
              <a:t>.   Note that because the work done on the ball is negative, its speed decreases.</a:t>
            </a:r>
            <a:endParaRPr lang="en-US" sz="2000" b="1" i="1">
              <a:effectLst>
                <a:outerShdw blurRad="38100" dist="38100" dir="2700000" algn="tl">
                  <a:srgbClr val="000000"/>
                </a:outerShdw>
              </a:effectLst>
              <a:latin typeface="Arial" charset="0"/>
            </a:endParaRPr>
          </a:p>
        </p:txBody>
      </p:sp>
      <p:sp>
        <p:nvSpPr>
          <p:cNvPr id="531463" name="Oval 7"/>
          <p:cNvSpPr>
            <a:spLocks noChangeArrowheads="1"/>
          </p:cNvSpPr>
          <p:nvPr/>
        </p:nvSpPr>
        <p:spPr bwMode="auto">
          <a:xfrm>
            <a:off x="3689350" y="1703388"/>
            <a:ext cx="5199063" cy="598487"/>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531464"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7.2c</a:t>
            </a:r>
            <a:r>
              <a:rPr lang="en-US" sz="2800" i="1">
                <a:solidFill>
                  <a:srgbClr val="000000"/>
                </a:solidFill>
                <a:effectLst/>
              </a:rPr>
              <a:t>   </a:t>
            </a:r>
            <a:r>
              <a:rPr lang="en-US" sz="2800">
                <a:solidFill>
                  <a:schemeClr val="accent2"/>
                </a:solidFill>
              </a:rPr>
              <a:t>Play Ball!</a:t>
            </a:r>
          </a:p>
        </p:txBody>
      </p:sp>
      <p:sp>
        <p:nvSpPr>
          <p:cNvPr id="531465" name="Text Box 9"/>
          <p:cNvSpPr txBox="1">
            <a:spLocks noChangeArrowheads="1"/>
          </p:cNvSpPr>
          <p:nvPr/>
        </p:nvSpPr>
        <p:spPr bwMode="auto">
          <a:xfrm>
            <a:off x="371475" y="6080125"/>
            <a:ext cx="8081963"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about the work done by the ball on the catcher?</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3507"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7.2d</a:t>
            </a:r>
            <a:r>
              <a:rPr lang="en-US" sz="2800" i="1">
                <a:solidFill>
                  <a:srgbClr val="000000"/>
                </a:solidFill>
                <a:effectLst/>
              </a:rPr>
              <a:t>   </a:t>
            </a:r>
            <a:r>
              <a:rPr lang="en-US" sz="2800">
                <a:solidFill>
                  <a:schemeClr val="accent2"/>
                </a:solidFill>
              </a:rPr>
              <a:t>Tension and Work</a:t>
            </a:r>
          </a:p>
        </p:txBody>
      </p:sp>
      <p:sp>
        <p:nvSpPr>
          <p:cNvPr id="533508" name="Rectangle 4"/>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533509" name="Rectangle 5"/>
          <p:cNvSpPr>
            <a:spLocks noChangeArrowheads="1"/>
          </p:cNvSpPr>
          <p:nvPr/>
        </p:nvSpPr>
        <p:spPr bwMode="auto">
          <a:xfrm>
            <a:off x="4210050" y="1025525"/>
            <a:ext cx="4645025"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tension does no work at all </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tension does negative work</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tension does positive work</a:t>
            </a:r>
            <a:endParaRPr lang="en-US" sz="2000" b="1">
              <a:solidFill>
                <a:schemeClr val="tx2"/>
              </a:solidFill>
              <a:effectLst>
                <a:outerShdw blurRad="38100" dist="38100" dir="2700000" algn="tl">
                  <a:srgbClr val="000000"/>
                </a:outerShdw>
              </a:effectLst>
              <a:latin typeface="Arial" charset="0"/>
            </a:endParaRPr>
          </a:p>
        </p:txBody>
      </p:sp>
      <p:sp>
        <p:nvSpPr>
          <p:cNvPr id="533510" name="Rectangle 6"/>
          <p:cNvSpPr>
            <a:spLocks noGrp="1" noChangeArrowheads="1"/>
          </p:cNvSpPr>
          <p:nvPr>
            <p:ph type="body" idx="1"/>
          </p:nvPr>
        </p:nvSpPr>
        <p:spPr>
          <a:xfrm>
            <a:off x="0" y="862013"/>
            <a:ext cx="3560763" cy="2300287"/>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effectLst>
                  <a:outerShdw blurRad="38100" dist="38100" dir="2700000" algn="tl">
                    <a:srgbClr val="000000"/>
                  </a:outerShdw>
                </a:effectLst>
              </a:rPr>
              <a:t>	A ball tied to a string is being whirled around in a circle.  What can you say about the work done by tension?</a:t>
            </a:r>
            <a:endParaRPr lang="en-US" b="1" dirty="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AutoShape 2"/>
          <p:cNvSpPr>
            <a:spLocks noChangeArrowheads="1"/>
          </p:cNvSpPr>
          <p:nvPr/>
        </p:nvSpPr>
        <p:spPr bwMode="auto">
          <a:xfrm>
            <a:off x="228600" y="3556000"/>
            <a:ext cx="5005388" cy="2566988"/>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5555" name="AutoShape 3"/>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5556"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7.2d</a:t>
            </a:r>
            <a:r>
              <a:rPr lang="en-US" sz="2800" i="1">
                <a:solidFill>
                  <a:srgbClr val="000000"/>
                </a:solidFill>
                <a:effectLst/>
              </a:rPr>
              <a:t>   </a:t>
            </a:r>
            <a:r>
              <a:rPr lang="en-US" sz="2800">
                <a:solidFill>
                  <a:schemeClr val="accent2"/>
                </a:solidFill>
              </a:rPr>
              <a:t>Tension and Work</a:t>
            </a:r>
          </a:p>
        </p:txBody>
      </p:sp>
      <p:sp>
        <p:nvSpPr>
          <p:cNvPr id="535557" name="Rectangle 5"/>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535558" name="Oval 6"/>
          <p:cNvSpPr>
            <a:spLocks noChangeArrowheads="1"/>
          </p:cNvSpPr>
          <p:nvPr/>
        </p:nvSpPr>
        <p:spPr bwMode="auto">
          <a:xfrm>
            <a:off x="3948113" y="949325"/>
            <a:ext cx="4467225" cy="685800"/>
          </a:xfrm>
          <a:prstGeom prst="ellipse">
            <a:avLst/>
          </a:prstGeom>
          <a:noFill/>
          <a:ln w="57150">
            <a:solidFill>
              <a:schemeClr val="accent1"/>
            </a:solidFill>
            <a:round/>
            <a:headEnd type="none" w="sm" len="sm"/>
            <a:tailEnd type="none" w="sm" len="sm"/>
          </a:ln>
          <a:effectLst/>
        </p:spPr>
        <p:txBody>
          <a:bodyPr wrap="none" anchor="ctr"/>
          <a:lstStyle/>
          <a:p>
            <a:endParaRPr lang="en-US"/>
          </a:p>
        </p:txBody>
      </p:sp>
      <p:sp>
        <p:nvSpPr>
          <p:cNvPr id="535559" name="Rectangle 7"/>
          <p:cNvSpPr>
            <a:spLocks noChangeArrowheads="1"/>
          </p:cNvSpPr>
          <p:nvPr/>
        </p:nvSpPr>
        <p:spPr bwMode="auto">
          <a:xfrm>
            <a:off x="4210050" y="1025525"/>
            <a:ext cx="4645025"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tension does no work at all </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tension does negative work</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tension does positive work</a:t>
            </a:r>
            <a:endParaRPr lang="en-US" sz="2000" b="1">
              <a:solidFill>
                <a:schemeClr val="tx2"/>
              </a:solidFill>
              <a:effectLst>
                <a:outerShdw blurRad="38100" dist="38100" dir="2700000" algn="tl">
                  <a:srgbClr val="000000"/>
                </a:outerShdw>
              </a:effectLst>
              <a:latin typeface="Arial" charset="0"/>
            </a:endParaRPr>
          </a:p>
        </p:txBody>
      </p:sp>
      <p:sp>
        <p:nvSpPr>
          <p:cNvPr id="535560" name="Rectangle 8"/>
          <p:cNvSpPr>
            <a:spLocks noGrp="1" noChangeArrowheads="1"/>
          </p:cNvSpPr>
          <p:nvPr>
            <p:ph type="body" idx="1"/>
          </p:nvPr>
        </p:nvSpPr>
        <p:spPr>
          <a:xfrm>
            <a:off x="0" y="862013"/>
            <a:ext cx="3560763" cy="2300287"/>
          </a:xfrm>
          <a:noFill/>
          <a:ln/>
        </p:spPr>
        <p:txBody>
          <a:bodyPr>
            <a:normAutofit fontScale="70000" lnSpcReduction="20000"/>
          </a:bodyPr>
          <a:lstStyle/>
          <a:p>
            <a:pPr marL="401638" indent="-401638">
              <a:lnSpc>
                <a:spcPct val="130000"/>
              </a:lnSpc>
              <a:spcBef>
                <a:spcPct val="50000"/>
              </a:spcBef>
              <a:buFont typeface="Monotype Sorts" pitchFamily="48" charset="2"/>
              <a:buNone/>
            </a:pPr>
            <a:r>
              <a:rPr lang="en-US" b="1" dirty="0">
                <a:effectLst>
                  <a:outerShdw blurRad="38100" dist="38100" dir="2700000" algn="tl">
                    <a:srgbClr val="000000"/>
                  </a:outerShdw>
                </a:effectLst>
              </a:rPr>
              <a:t>	A ball tied to a string is being whirled around in a circle.  What can you say about the work done by tension?</a:t>
            </a:r>
            <a:endParaRPr lang="en-US" b="1" dirty="0"/>
          </a:p>
        </p:txBody>
      </p:sp>
      <p:grpSp>
        <p:nvGrpSpPr>
          <p:cNvPr id="2" name="Group 9"/>
          <p:cNvGrpSpPr>
            <a:grpSpLocks/>
          </p:cNvGrpSpPr>
          <p:nvPr/>
        </p:nvGrpSpPr>
        <p:grpSpPr bwMode="auto">
          <a:xfrm>
            <a:off x="5753100" y="3536950"/>
            <a:ext cx="3033713" cy="2768600"/>
            <a:chOff x="3112" y="2233"/>
            <a:chExt cx="1911" cy="1744"/>
          </a:xfrm>
        </p:grpSpPr>
        <p:sp>
          <p:nvSpPr>
            <p:cNvPr id="535562" name="Rectangle 10"/>
            <p:cNvSpPr>
              <a:spLocks noChangeArrowheads="1"/>
            </p:cNvSpPr>
            <p:nvPr/>
          </p:nvSpPr>
          <p:spPr bwMode="auto">
            <a:xfrm>
              <a:off x="3112" y="2233"/>
              <a:ext cx="1911" cy="1744"/>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3301" y="2368"/>
              <a:ext cx="1522" cy="1544"/>
              <a:chOff x="3301" y="2035"/>
              <a:chExt cx="1522" cy="1544"/>
            </a:xfrm>
          </p:grpSpPr>
          <p:sp>
            <p:nvSpPr>
              <p:cNvPr id="535564" name="Rectangle 12"/>
              <p:cNvSpPr>
                <a:spLocks noChangeArrowheads="1"/>
              </p:cNvSpPr>
              <p:nvPr/>
            </p:nvSpPr>
            <p:spPr bwMode="auto">
              <a:xfrm>
                <a:off x="3760" y="3316"/>
                <a:ext cx="274" cy="263"/>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b="1" i="1">
                    <a:solidFill>
                      <a:schemeClr val="accent1"/>
                    </a:solidFill>
                    <a:effectLst>
                      <a:outerShdw blurRad="38100" dist="38100" dir="2700000" algn="tl">
                        <a:srgbClr val="000000"/>
                      </a:outerShdw>
                    </a:effectLst>
                    <a:latin typeface="Arial" charset="0"/>
                  </a:rPr>
                  <a:t>v </a:t>
                </a:r>
                <a:endParaRPr lang="en-US" sz="2000" b="1" i="1">
                  <a:solidFill>
                    <a:schemeClr val="accent1"/>
                  </a:solidFill>
                  <a:effectLst>
                    <a:outerShdw blurRad="38100" dist="38100" dir="2700000" algn="tl">
                      <a:srgbClr val="000000"/>
                    </a:outerShdw>
                  </a:effectLst>
                  <a:latin typeface="Arial" charset="0"/>
                </a:endParaRPr>
              </a:p>
            </p:txBody>
          </p:sp>
          <p:grpSp>
            <p:nvGrpSpPr>
              <p:cNvPr id="4" name="Group 13"/>
              <p:cNvGrpSpPr>
                <a:grpSpLocks/>
              </p:cNvGrpSpPr>
              <p:nvPr/>
            </p:nvGrpSpPr>
            <p:grpSpPr bwMode="auto">
              <a:xfrm>
                <a:off x="3301" y="2035"/>
                <a:ext cx="1522" cy="1348"/>
                <a:chOff x="3301" y="2035"/>
                <a:chExt cx="1522" cy="1348"/>
              </a:xfrm>
            </p:grpSpPr>
            <p:sp>
              <p:nvSpPr>
                <p:cNvPr id="535566" name="Line 14"/>
                <p:cNvSpPr>
                  <a:spLocks noChangeShapeType="1"/>
                </p:cNvSpPr>
                <p:nvPr/>
              </p:nvSpPr>
              <p:spPr bwMode="auto">
                <a:xfrm flipH="1">
                  <a:off x="3561" y="2719"/>
                  <a:ext cx="488" cy="472"/>
                </a:xfrm>
                <a:prstGeom prst="line">
                  <a:avLst/>
                </a:prstGeom>
                <a:noFill/>
                <a:ln w="38100">
                  <a:solidFill>
                    <a:schemeClr val="accent2"/>
                  </a:solidFill>
                  <a:round/>
                  <a:headEnd/>
                  <a:tailEnd/>
                </a:ln>
                <a:effectLst/>
              </p:spPr>
              <p:txBody>
                <a:bodyPr wrap="none" anchor="ctr"/>
                <a:lstStyle/>
                <a:p>
                  <a:endParaRPr lang="en-US"/>
                </a:p>
              </p:txBody>
            </p:sp>
            <p:sp>
              <p:nvSpPr>
                <p:cNvPr id="535567" name="Oval 15"/>
                <p:cNvSpPr>
                  <a:spLocks noChangeArrowheads="1"/>
                </p:cNvSpPr>
                <p:nvPr/>
              </p:nvSpPr>
              <p:spPr bwMode="auto">
                <a:xfrm>
                  <a:off x="3473" y="3103"/>
                  <a:ext cx="184" cy="184"/>
                </a:xfrm>
                <a:prstGeom prst="ellipse">
                  <a:avLst/>
                </a:prstGeom>
                <a:solidFill>
                  <a:srgbClr val="FC0000"/>
                </a:solidFill>
                <a:ln w="12700">
                  <a:solidFill>
                    <a:srgbClr val="FC0000"/>
                  </a:solidFill>
                  <a:round/>
                  <a:headEnd/>
                  <a:tailEnd/>
                </a:ln>
                <a:effectLst/>
              </p:spPr>
              <p:txBody>
                <a:bodyPr wrap="none" anchor="ctr"/>
                <a:lstStyle/>
                <a:p>
                  <a:endParaRPr lang="en-US"/>
                </a:p>
              </p:txBody>
            </p:sp>
            <p:sp>
              <p:nvSpPr>
                <p:cNvPr id="535568" name="Line 16"/>
                <p:cNvSpPr>
                  <a:spLocks noChangeShapeType="1"/>
                </p:cNvSpPr>
                <p:nvPr/>
              </p:nvSpPr>
              <p:spPr bwMode="auto">
                <a:xfrm flipV="1">
                  <a:off x="3567" y="2968"/>
                  <a:ext cx="215" cy="229"/>
                </a:xfrm>
                <a:prstGeom prst="line">
                  <a:avLst/>
                </a:prstGeom>
                <a:noFill/>
                <a:ln w="38100">
                  <a:solidFill>
                    <a:schemeClr val="hlink"/>
                  </a:solidFill>
                  <a:round/>
                  <a:headEnd/>
                  <a:tailEnd type="triangle" w="med" len="med"/>
                </a:ln>
                <a:effectLst/>
              </p:spPr>
              <p:txBody>
                <a:bodyPr wrap="none" anchor="ctr"/>
                <a:lstStyle/>
                <a:p>
                  <a:endParaRPr lang="en-US"/>
                </a:p>
              </p:txBody>
            </p:sp>
            <p:sp>
              <p:nvSpPr>
                <p:cNvPr id="535569" name="Rectangle 17"/>
                <p:cNvSpPr>
                  <a:spLocks noChangeArrowheads="1"/>
                </p:cNvSpPr>
                <p:nvPr/>
              </p:nvSpPr>
              <p:spPr bwMode="auto">
                <a:xfrm>
                  <a:off x="3748" y="2990"/>
                  <a:ext cx="231" cy="263"/>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30000"/>
                    </a:spcBef>
                  </a:pPr>
                  <a:r>
                    <a:rPr lang="en-US" b="1" i="1">
                      <a:solidFill>
                        <a:schemeClr val="hlink"/>
                      </a:solidFill>
                      <a:effectLst>
                        <a:outerShdw blurRad="38100" dist="38100" dir="2700000" algn="tl">
                          <a:srgbClr val="000000"/>
                        </a:outerShdw>
                      </a:effectLst>
                      <a:latin typeface="Arial" charset="0"/>
                    </a:rPr>
                    <a:t>T</a:t>
                  </a:r>
                </a:p>
              </p:txBody>
            </p:sp>
            <p:sp>
              <p:nvSpPr>
                <p:cNvPr id="535570" name="Line 18"/>
                <p:cNvSpPr>
                  <a:spLocks noChangeShapeType="1"/>
                </p:cNvSpPr>
                <p:nvPr/>
              </p:nvSpPr>
              <p:spPr bwMode="auto">
                <a:xfrm>
                  <a:off x="3569" y="3199"/>
                  <a:ext cx="232" cy="184"/>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535571" name="Line 19"/>
                <p:cNvSpPr>
                  <a:spLocks noChangeShapeType="1"/>
                </p:cNvSpPr>
                <p:nvPr/>
              </p:nvSpPr>
              <p:spPr bwMode="auto">
                <a:xfrm>
                  <a:off x="3611" y="3157"/>
                  <a:ext cx="34" cy="31"/>
                </a:xfrm>
                <a:prstGeom prst="line">
                  <a:avLst/>
                </a:prstGeom>
                <a:noFill/>
                <a:ln w="12700">
                  <a:solidFill>
                    <a:schemeClr val="tx1"/>
                  </a:solidFill>
                  <a:round/>
                  <a:headEnd/>
                  <a:tailEnd/>
                </a:ln>
                <a:effectLst/>
              </p:spPr>
              <p:txBody>
                <a:bodyPr wrap="none" anchor="ctr"/>
                <a:lstStyle/>
                <a:p>
                  <a:endParaRPr lang="en-US"/>
                </a:p>
              </p:txBody>
            </p:sp>
            <p:sp>
              <p:nvSpPr>
                <p:cNvPr id="535572" name="Line 20"/>
                <p:cNvSpPr>
                  <a:spLocks noChangeShapeType="1"/>
                </p:cNvSpPr>
                <p:nvPr/>
              </p:nvSpPr>
              <p:spPr bwMode="auto">
                <a:xfrm flipH="1">
                  <a:off x="3609" y="3193"/>
                  <a:ext cx="41" cy="34"/>
                </a:xfrm>
                <a:prstGeom prst="line">
                  <a:avLst/>
                </a:prstGeom>
                <a:noFill/>
                <a:ln w="12700">
                  <a:solidFill>
                    <a:schemeClr val="tx1"/>
                  </a:solidFill>
                  <a:round/>
                  <a:headEnd/>
                  <a:tailEnd/>
                </a:ln>
                <a:effectLst/>
              </p:spPr>
              <p:txBody>
                <a:bodyPr wrap="none" anchor="ctr"/>
                <a:lstStyle/>
                <a:p>
                  <a:endParaRPr lang="en-US"/>
                </a:p>
              </p:txBody>
            </p:sp>
            <p:sp>
              <p:nvSpPr>
                <p:cNvPr id="535573" name="Oval 21"/>
                <p:cNvSpPr>
                  <a:spLocks noChangeArrowheads="1"/>
                </p:cNvSpPr>
                <p:nvPr/>
              </p:nvSpPr>
              <p:spPr bwMode="auto">
                <a:xfrm>
                  <a:off x="3301" y="2035"/>
                  <a:ext cx="1522" cy="1322"/>
                </a:xfrm>
                <a:prstGeom prst="ellipse">
                  <a:avLst/>
                </a:prstGeom>
                <a:noFill/>
                <a:ln w="19050">
                  <a:solidFill>
                    <a:schemeClr val="tx1"/>
                  </a:solidFill>
                  <a:prstDash val="dash"/>
                  <a:round/>
                  <a:headEnd type="none" w="sm" len="sm"/>
                  <a:tailEnd type="none" w="sm" len="sm"/>
                </a:ln>
                <a:effectLst/>
              </p:spPr>
              <p:txBody>
                <a:bodyPr wrap="none" anchor="ctr"/>
                <a:lstStyle/>
                <a:p>
                  <a:endParaRPr lang="en-US"/>
                </a:p>
              </p:txBody>
            </p:sp>
          </p:grpSp>
        </p:grpSp>
      </p:grpSp>
      <p:sp>
        <p:nvSpPr>
          <p:cNvPr id="535574" name="Rectangle 22"/>
          <p:cNvSpPr>
            <a:spLocks noChangeArrowheads="1"/>
          </p:cNvSpPr>
          <p:nvPr/>
        </p:nvSpPr>
        <p:spPr bwMode="auto">
          <a:xfrm>
            <a:off x="171450" y="3509963"/>
            <a:ext cx="5132388" cy="2582862"/>
          </a:xfrm>
          <a:prstGeom prst="rect">
            <a:avLst/>
          </a:prstGeom>
          <a:noFill/>
          <a:ln w="9525">
            <a:noFill/>
            <a:miter lim="800000"/>
            <a:headEnd/>
            <a:tailEnd/>
          </a:ln>
          <a:effectLst/>
        </p:spPr>
        <p:txBody>
          <a:bodyPr lIns="90488" tIns="44450" rIns="90488" bIns="44450"/>
          <a:lstStyle/>
          <a:p>
            <a:pPr marL="401638" indent="-401638">
              <a:lnSpc>
                <a:spcPct val="160000"/>
              </a:lnSpc>
              <a:spcBef>
                <a:spcPct val="30000"/>
              </a:spcBef>
              <a:buClr>
                <a:schemeClr val="accent1"/>
              </a:buClr>
              <a:buSzPct val="75000"/>
              <a:buFont typeface="Monotype Sorts" pitchFamily="48" charset="2"/>
              <a:buNone/>
            </a:pPr>
            <a:r>
              <a:rPr lang="en-US" sz="2000" b="1" dirty="0">
                <a:solidFill>
                  <a:srgbClr val="000000"/>
                </a:solidFill>
                <a:latin typeface="Arial" charset="0"/>
              </a:rPr>
              <a:t>	No work is done because the force acts in a </a:t>
            </a:r>
            <a:r>
              <a:rPr lang="en-US" sz="2000" b="1" dirty="0">
                <a:solidFill>
                  <a:srgbClr val="FC0128"/>
                </a:solidFill>
                <a:effectLst>
                  <a:outerShdw blurRad="38100" dist="38100" dir="2700000" algn="tl">
                    <a:srgbClr val="000000"/>
                  </a:outerShdw>
                </a:effectLst>
                <a:latin typeface="Arial" charset="0"/>
              </a:rPr>
              <a:t>perpendicular</a:t>
            </a:r>
            <a:r>
              <a:rPr lang="en-US" sz="2000" b="1" dirty="0">
                <a:solidFill>
                  <a:srgbClr val="000000"/>
                </a:solidFill>
                <a:latin typeface="Arial" charset="0"/>
              </a:rPr>
              <a:t> direction to the displacement.  	</a:t>
            </a:r>
            <a:r>
              <a:rPr lang="en-US" sz="2000" b="1" dirty="0">
                <a:solidFill>
                  <a:srgbClr val="010101"/>
                </a:solidFill>
                <a:latin typeface="Arial" charset="0"/>
              </a:rPr>
              <a:t>Or using the definition of work (</a:t>
            </a:r>
            <a:r>
              <a:rPr lang="en-US" sz="2000" b="1" i="1" dirty="0">
                <a:solidFill>
                  <a:srgbClr val="0000FF"/>
                </a:solidFill>
                <a:effectLst>
                  <a:outerShdw blurRad="38100" dist="38100" dir="2700000" algn="tl">
                    <a:srgbClr val="000000"/>
                  </a:outerShdw>
                </a:effectLst>
                <a:latin typeface="Arial" charset="0"/>
              </a:rPr>
              <a:t>W</a:t>
            </a:r>
            <a:r>
              <a:rPr lang="en-US" sz="2000" b="1" dirty="0">
                <a:solidFill>
                  <a:srgbClr val="0000FF"/>
                </a:solidFill>
                <a:effectLst>
                  <a:outerShdw blurRad="38100" dist="38100" dir="2700000" algn="tl">
                    <a:srgbClr val="000000"/>
                  </a:outerShdw>
                </a:effectLst>
                <a:latin typeface="Arial" charset="0"/>
              </a:rPr>
              <a:t> </a:t>
            </a:r>
            <a:r>
              <a:rPr lang="en-US" sz="2000" b="1" dirty="0" smtClean="0">
                <a:solidFill>
                  <a:srgbClr val="0000FF"/>
                </a:solidFill>
                <a:effectLst>
                  <a:outerShdw blurRad="38100" dist="38100" dir="2700000" algn="tl">
                    <a:srgbClr val="000000"/>
                  </a:outerShdw>
                </a:effectLst>
                <a:latin typeface="Arial" charset="0"/>
              </a:rPr>
              <a:t>= </a:t>
            </a:r>
            <a:r>
              <a:rPr lang="en-US" sz="2000" b="1" i="1" dirty="0" smtClean="0">
                <a:solidFill>
                  <a:srgbClr val="0000FF"/>
                </a:solidFill>
                <a:effectLst>
                  <a:outerShdw blurRad="38100" dist="38100" dir="2700000" algn="tl">
                    <a:srgbClr val="000000"/>
                  </a:outerShdw>
                </a:effectLst>
                <a:latin typeface="Arial" charset="0"/>
              </a:rPr>
              <a:t>F </a:t>
            </a:r>
            <a:r>
              <a:rPr lang="en-US" sz="2000" b="1" i="1" dirty="0">
                <a:solidFill>
                  <a:srgbClr val="0000FF"/>
                </a:solidFill>
                <a:effectLst>
                  <a:outerShdw blurRad="38100" dist="38100" dir="2700000" algn="tl">
                    <a:srgbClr val="000000"/>
                  </a:outerShdw>
                </a:effectLst>
                <a:latin typeface="Arial" charset="0"/>
              </a:rPr>
              <a:t>d </a:t>
            </a:r>
            <a:r>
              <a:rPr lang="en-US" sz="2000" b="1" i="1" dirty="0" err="1">
                <a:solidFill>
                  <a:srgbClr val="0000FF"/>
                </a:solidFill>
                <a:effectLst>
                  <a:outerShdw blurRad="38100" dist="38100" dir="2700000" algn="tl">
                    <a:srgbClr val="000000"/>
                  </a:outerShdw>
                </a:effectLst>
                <a:latin typeface="Arial" charset="0"/>
              </a:rPr>
              <a:t>cos</a:t>
            </a:r>
            <a:r>
              <a:rPr lang="en-US" sz="2000" b="1" i="1" dirty="0">
                <a:solidFill>
                  <a:srgbClr val="0000FF"/>
                </a:solidFill>
                <a:effectLst>
                  <a:outerShdw blurRad="38100" dist="38100" dir="2700000" algn="tl">
                    <a:srgbClr val="000000"/>
                  </a:outerShdw>
                </a:effectLst>
                <a:latin typeface="Arial" charset="0"/>
              </a:rPr>
              <a:t> </a:t>
            </a:r>
            <a:r>
              <a:rPr lang="en-US" sz="2000" b="1" i="1" dirty="0">
                <a:solidFill>
                  <a:srgbClr val="0000FF"/>
                </a:solidFill>
                <a:effectLst>
                  <a:outerShdw blurRad="38100" dist="38100" dir="2700000" algn="tl">
                    <a:srgbClr val="000000"/>
                  </a:outerShdw>
                </a:effectLst>
                <a:latin typeface="Symbol" pitchFamily="48" charset="2"/>
              </a:rPr>
              <a:t>q</a:t>
            </a:r>
            <a:r>
              <a:rPr lang="en-US" sz="2000" b="1" dirty="0">
                <a:solidFill>
                  <a:srgbClr val="010101"/>
                </a:solidFill>
                <a:latin typeface="Arial" charset="0"/>
              </a:rPr>
              <a:t> ), because </a:t>
            </a:r>
            <a:r>
              <a:rPr lang="en-US" sz="2000" b="1" i="1" dirty="0">
                <a:solidFill>
                  <a:srgbClr val="0000FF"/>
                </a:solidFill>
                <a:effectLst>
                  <a:outerShdw blurRad="38100" dist="38100" dir="2700000" algn="tl">
                    <a:srgbClr val="000000"/>
                  </a:outerShdw>
                </a:effectLst>
                <a:latin typeface="Symbol" pitchFamily="48" charset="2"/>
              </a:rPr>
              <a:t></a:t>
            </a:r>
            <a:r>
              <a:rPr lang="en-US" sz="2000" b="1" dirty="0">
                <a:solidFill>
                  <a:srgbClr val="0000FF"/>
                </a:solidFill>
                <a:effectLst>
                  <a:outerShdw blurRad="38100" dist="38100" dir="2700000" algn="tl">
                    <a:srgbClr val="000000"/>
                  </a:outerShdw>
                </a:effectLst>
                <a:latin typeface="Arial" charset="0"/>
              </a:rPr>
              <a:t> </a:t>
            </a:r>
            <a:r>
              <a:rPr lang="en-US" sz="2000" b="1" i="1" dirty="0" smtClean="0">
                <a:solidFill>
                  <a:srgbClr val="0000FF"/>
                </a:solidFill>
                <a:effectLst>
                  <a:outerShdw blurRad="38100" dist="38100" dir="2700000" algn="tl">
                    <a:srgbClr val="000000"/>
                  </a:outerShdw>
                </a:effectLst>
                <a:latin typeface="Arial" charset="0"/>
              </a:rPr>
              <a:t>=90</a:t>
            </a:r>
            <a:r>
              <a:rPr lang="en-US" sz="2000" b="1" i="1" dirty="0" smtClean="0">
                <a:solidFill>
                  <a:srgbClr val="010101"/>
                </a:solidFill>
                <a:latin typeface="Arial" charset="0"/>
              </a:rPr>
              <a:t>, </a:t>
            </a:r>
            <a:r>
              <a:rPr lang="en-US" sz="2000" b="1" dirty="0">
                <a:solidFill>
                  <a:srgbClr val="010101"/>
                </a:solidFill>
                <a:latin typeface="Arial" charset="0"/>
              </a:rPr>
              <a:t>then</a:t>
            </a:r>
            <a:r>
              <a:rPr lang="en-US" sz="2000" b="1" i="1" dirty="0">
                <a:solidFill>
                  <a:srgbClr val="010101"/>
                </a:solidFill>
                <a:latin typeface="Arial" charset="0"/>
              </a:rPr>
              <a:t> </a:t>
            </a:r>
            <a:r>
              <a:rPr lang="en-US" sz="2000" b="1" i="1" dirty="0">
                <a:solidFill>
                  <a:srgbClr val="0000FF"/>
                </a:solidFill>
                <a:effectLst>
                  <a:outerShdw blurRad="38100" dist="38100" dir="2700000" algn="tl">
                    <a:srgbClr val="000000"/>
                  </a:outerShdw>
                </a:effectLst>
                <a:latin typeface="Arial" charset="0"/>
              </a:rPr>
              <a:t>W </a:t>
            </a:r>
            <a:r>
              <a:rPr lang="en-US" sz="2000" b="1" i="1" dirty="0" smtClean="0">
                <a:solidFill>
                  <a:srgbClr val="0000FF"/>
                </a:solidFill>
                <a:effectLst>
                  <a:outerShdw blurRad="38100" dist="38100" dir="2700000" algn="tl">
                    <a:srgbClr val="000000"/>
                  </a:outerShdw>
                </a:effectLst>
                <a:latin typeface="Arial" charset="0"/>
              </a:rPr>
              <a:t>=</a:t>
            </a:r>
            <a:r>
              <a:rPr lang="en-US" sz="2000" b="1" dirty="0" smtClean="0">
                <a:solidFill>
                  <a:srgbClr val="0000FF"/>
                </a:solidFill>
                <a:effectLst>
                  <a:outerShdw blurRad="38100" dist="38100" dir="2700000" algn="tl">
                    <a:srgbClr val="000000"/>
                  </a:outerShdw>
                </a:effectLst>
                <a:latin typeface="Arial" charset="0"/>
              </a:rPr>
              <a:t>0</a:t>
            </a:r>
            <a:r>
              <a:rPr lang="en-US" sz="2000" b="1" dirty="0">
                <a:solidFill>
                  <a:srgbClr val="010101"/>
                </a:solidFill>
                <a:latin typeface="Arial" charset="0"/>
              </a:rPr>
              <a:t>. </a:t>
            </a:r>
            <a:r>
              <a:rPr lang="en-US" sz="2000" b="1" dirty="0" smtClean="0">
                <a:solidFill>
                  <a:srgbClr val="010101"/>
                </a:solidFill>
                <a:latin typeface="Arial" charset="0"/>
              </a:rPr>
              <a:t>   </a:t>
            </a:r>
            <a:endParaRPr lang="en-US" sz="2200" b="1" dirty="0">
              <a:solidFill>
                <a:srgbClr val="FC0128"/>
              </a:solidFill>
              <a:effectLst>
                <a:outerShdw blurRad="38100" dist="38100" dir="2700000" algn="tl">
                  <a:srgbClr val="000000"/>
                </a:outerShdw>
              </a:effectLst>
              <a:latin typeface="Arial" charset="0"/>
            </a:endParaRPr>
          </a:p>
        </p:txBody>
      </p:sp>
      <p:sp>
        <p:nvSpPr>
          <p:cNvPr id="535575" name="Text Box 23"/>
          <p:cNvSpPr txBox="1">
            <a:spLocks noChangeArrowheads="1"/>
          </p:cNvSpPr>
          <p:nvPr/>
        </p:nvSpPr>
        <p:spPr bwMode="auto">
          <a:xfrm>
            <a:off x="944563" y="6380163"/>
            <a:ext cx="7250112"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Is there a force in the direction of the velocity?</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760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7.3</a:t>
            </a:r>
            <a:r>
              <a:rPr lang="en-US" sz="2800" i="1">
                <a:solidFill>
                  <a:srgbClr val="000000"/>
                </a:solidFill>
                <a:effectLst/>
              </a:rPr>
              <a:t>   </a:t>
            </a:r>
            <a:r>
              <a:rPr lang="en-US" sz="2800">
                <a:solidFill>
                  <a:schemeClr val="accent2"/>
                </a:solidFill>
              </a:rPr>
              <a:t>Force and Work</a:t>
            </a:r>
          </a:p>
        </p:txBody>
      </p:sp>
      <p:sp>
        <p:nvSpPr>
          <p:cNvPr id="537604" name="Rectangle 4"/>
          <p:cNvSpPr>
            <a:spLocks noChangeArrowheads="1"/>
          </p:cNvSpPr>
          <p:nvPr/>
        </p:nvSpPr>
        <p:spPr bwMode="auto">
          <a:xfrm>
            <a:off x="4964113" y="708025"/>
            <a:ext cx="4179887" cy="2390775"/>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one force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two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three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four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no forces are doing work</a:t>
            </a:r>
            <a:endParaRPr lang="en-US" sz="2000" b="1">
              <a:effectLst>
                <a:outerShdw blurRad="38100" dist="38100" dir="2700000" algn="tl">
                  <a:srgbClr val="000000"/>
                </a:outerShdw>
              </a:effectLst>
              <a:latin typeface="Arial" charset="0"/>
            </a:endParaRPr>
          </a:p>
        </p:txBody>
      </p:sp>
      <p:sp>
        <p:nvSpPr>
          <p:cNvPr id="537605" name="Rectangle 5"/>
          <p:cNvSpPr>
            <a:spLocks noGrp="1" noChangeArrowheads="1"/>
          </p:cNvSpPr>
          <p:nvPr>
            <p:ph type="body" idx="1"/>
          </p:nvPr>
        </p:nvSpPr>
        <p:spPr>
          <a:xfrm>
            <a:off x="0" y="868363"/>
            <a:ext cx="4579938" cy="2111375"/>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t>	A box is being pulled up a rough incline by a rope connected to a pulley.  How many forces are doing work on the box?</a:t>
            </a:r>
            <a:endParaRPr lang="en-US" sz="1800" b="1" dirty="0">
              <a:effectLst>
                <a:outerShdw blurRad="38100" dist="38100" dir="2700000" algn="tl">
                  <a:srgbClr val="000000"/>
                </a:outerShdw>
              </a:effectLst>
            </a:endParaRPr>
          </a:p>
        </p:txBody>
      </p:sp>
      <p:grpSp>
        <p:nvGrpSpPr>
          <p:cNvPr id="2" name="Group 6"/>
          <p:cNvGrpSpPr>
            <a:grpSpLocks/>
          </p:cNvGrpSpPr>
          <p:nvPr/>
        </p:nvGrpSpPr>
        <p:grpSpPr bwMode="auto">
          <a:xfrm>
            <a:off x="2720975" y="3924300"/>
            <a:ext cx="4567238" cy="2014538"/>
            <a:chOff x="2099" y="2463"/>
            <a:chExt cx="2877" cy="1269"/>
          </a:xfrm>
        </p:grpSpPr>
        <p:sp>
          <p:nvSpPr>
            <p:cNvPr id="537607" name="Line 7"/>
            <p:cNvSpPr>
              <a:spLocks noChangeShapeType="1"/>
            </p:cNvSpPr>
            <p:nvPr/>
          </p:nvSpPr>
          <p:spPr bwMode="auto">
            <a:xfrm flipH="1">
              <a:off x="2354" y="2621"/>
              <a:ext cx="9" cy="445"/>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7608" name="AutoShape 8"/>
            <p:cNvSpPr>
              <a:spLocks noChangeArrowheads="1"/>
            </p:cNvSpPr>
            <p:nvPr/>
          </p:nvSpPr>
          <p:spPr bwMode="auto">
            <a:xfrm>
              <a:off x="2536" y="2636"/>
              <a:ext cx="2440" cy="1096"/>
            </a:xfrm>
            <a:prstGeom prst="rtTriangle">
              <a:avLst/>
            </a:prstGeom>
            <a:solidFill>
              <a:schemeClr val="accent1"/>
            </a:solidFill>
            <a:ln w="12700">
              <a:solidFill>
                <a:schemeClr val="bg2"/>
              </a:solidFill>
              <a:miter lim="800000"/>
              <a:headEnd/>
              <a:tailEnd/>
            </a:ln>
            <a:effectLst/>
          </p:spPr>
          <p:txBody>
            <a:bodyPr wrap="none" anchor="ctr"/>
            <a:lstStyle/>
            <a:p>
              <a:endParaRPr lang="en-US"/>
            </a:p>
          </p:txBody>
        </p:sp>
        <p:sp>
          <p:nvSpPr>
            <p:cNvPr id="537609" name="Rectangle 9"/>
            <p:cNvSpPr>
              <a:spLocks noChangeArrowheads="1"/>
            </p:cNvSpPr>
            <p:nvPr/>
          </p:nvSpPr>
          <p:spPr bwMode="auto">
            <a:xfrm rot="1440000">
              <a:off x="3816" y="2901"/>
              <a:ext cx="511" cy="403"/>
            </a:xfrm>
            <a:prstGeom prst="rect">
              <a:avLst/>
            </a:prstGeom>
            <a:solidFill>
              <a:srgbClr val="FF0033"/>
            </a:solidFill>
            <a:ln w="12700">
              <a:solidFill>
                <a:schemeClr val="bg2"/>
              </a:solidFill>
              <a:miter lim="800000"/>
              <a:headEnd/>
              <a:tailEnd/>
            </a:ln>
            <a:effectLst/>
          </p:spPr>
          <p:txBody>
            <a:bodyPr wrap="none" anchor="ctr"/>
            <a:lstStyle/>
            <a:p>
              <a:endParaRPr lang="en-US"/>
            </a:p>
          </p:txBody>
        </p:sp>
        <p:sp>
          <p:nvSpPr>
            <p:cNvPr id="537610" name="Line 10"/>
            <p:cNvSpPr>
              <a:spLocks noChangeShapeType="1"/>
            </p:cNvSpPr>
            <p:nvPr/>
          </p:nvSpPr>
          <p:spPr bwMode="auto">
            <a:xfrm>
              <a:off x="4007" y="2693"/>
              <a:ext cx="288" cy="144"/>
            </a:xfrm>
            <a:prstGeom prst="line">
              <a:avLst/>
            </a:prstGeom>
            <a:noFill/>
            <a:ln w="38100">
              <a:solidFill>
                <a:schemeClr val="tx2"/>
              </a:solidFill>
              <a:round/>
              <a:headEnd type="stealth" w="med" len="med"/>
              <a:tailEnd type="none" w="sm" len="sm"/>
            </a:ln>
            <a:effectLst/>
          </p:spPr>
          <p:txBody>
            <a:bodyPr wrap="none" anchor="ctr"/>
            <a:lstStyle/>
            <a:p>
              <a:endParaRPr lang="en-US"/>
            </a:p>
          </p:txBody>
        </p:sp>
        <p:sp>
          <p:nvSpPr>
            <p:cNvPr id="537611" name="Line 11"/>
            <p:cNvSpPr>
              <a:spLocks noChangeShapeType="1"/>
            </p:cNvSpPr>
            <p:nvPr/>
          </p:nvSpPr>
          <p:spPr bwMode="auto">
            <a:xfrm flipH="1" flipV="1">
              <a:off x="2517" y="2485"/>
              <a:ext cx="1282" cy="579"/>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7612" name="Oval 12" descr="Medium wood"/>
            <p:cNvSpPr>
              <a:spLocks noChangeArrowheads="1"/>
            </p:cNvSpPr>
            <p:nvPr/>
          </p:nvSpPr>
          <p:spPr bwMode="auto">
            <a:xfrm>
              <a:off x="2348" y="2463"/>
              <a:ext cx="264" cy="264"/>
            </a:xfrm>
            <a:prstGeom prst="ellipse">
              <a:avLst/>
            </a:prstGeom>
            <a:blipFill dpi="0" rotWithShape="0">
              <a:blip r:embed="rId3" cstate="print"/>
              <a:srcRect/>
              <a:tile tx="0" ty="0" sx="100000" sy="100000" flip="none" algn="tl"/>
            </a:blipFill>
            <a:ln w="12700">
              <a:solidFill>
                <a:schemeClr val="bg2"/>
              </a:solidFill>
              <a:round/>
              <a:headEnd/>
              <a:tailEnd/>
            </a:ln>
            <a:effectLst/>
          </p:spPr>
          <p:txBody>
            <a:bodyPr wrap="none" anchor="ctr"/>
            <a:lstStyle/>
            <a:p>
              <a:endParaRPr lang="en-US"/>
            </a:p>
          </p:txBody>
        </p:sp>
        <p:sp>
          <p:nvSpPr>
            <p:cNvPr id="537613" name="Rectangle 13" descr="Sand"/>
            <p:cNvSpPr>
              <a:spLocks noChangeArrowheads="1"/>
            </p:cNvSpPr>
            <p:nvPr/>
          </p:nvSpPr>
          <p:spPr bwMode="auto">
            <a:xfrm>
              <a:off x="2212" y="3061"/>
              <a:ext cx="274" cy="483"/>
            </a:xfrm>
            <a:prstGeom prst="rect">
              <a:avLst/>
            </a:prstGeom>
            <a:blipFill dpi="0" rotWithShape="0">
              <a:blip r:embed="rId4" cstate="print"/>
              <a:srcRect/>
              <a:tile tx="0" ty="0" sx="100000" sy="100000" flip="none" algn="tl"/>
            </a:blipFill>
            <a:ln w="12700">
              <a:solidFill>
                <a:srgbClr val="000000"/>
              </a:solidFill>
              <a:miter lim="800000"/>
              <a:headEnd/>
              <a:tailEnd/>
            </a:ln>
            <a:effectLst/>
          </p:spPr>
          <p:txBody>
            <a:bodyPr wrap="none" anchor="ctr"/>
            <a:lstStyle/>
            <a:p>
              <a:endParaRPr lang="en-US"/>
            </a:p>
          </p:txBody>
        </p:sp>
        <p:sp>
          <p:nvSpPr>
            <p:cNvPr id="537614" name="Line 14"/>
            <p:cNvSpPr>
              <a:spLocks noChangeShapeType="1"/>
            </p:cNvSpPr>
            <p:nvPr/>
          </p:nvSpPr>
          <p:spPr bwMode="auto">
            <a:xfrm>
              <a:off x="2099" y="2958"/>
              <a:ext cx="0" cy="363"/>
            </a:xfrm>
            <a:prstGeom prst="line">
              <a:avLst/>
            </a:prstGeom>
            <a:noFill/>
            <a:ln w="38100">
              <a:solidFill>
                <a:schemeClr val="tx2"/>
              </a:solidFill>
              <a:round/>
              <a:headEnd type="none" w="sm" len="sm"/>
              <a:tailEnd type="stealth"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965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7.3</a:t>
            </a:r>
            <a:r>
              <a:rPr lang="en-US" sz="2800" i="1">
                <a:solidFill>
                  <a:srgbClr val="000000"/>
                </a:solidFill>
                <a:effectLst/>
              </a:rPr>
              <a:t>   </a:t>
            </a:r>
            <a:r>
              <a:rPr lang="en-US" sz="2800">
                <a:solidFill>
                  <a:schemeClr val="accent2"/>
                </a:solidFill>
              </a:rPr>
              <a:t>Force and Work</a:t>
            </a:r>
          </a:p>
        </p:txBody>
      </p:sp>
      <p:sp>
        <p:nvSpPr>
          <p:cNvPr id="539652" name="Oval 4"/>
          <p:cNvSpPr>
            <a:spLocks noChangeArrowheads="1"/>
          </p:cNvSpPr>
          <p:nvPr/>
        </p:nvSpPr>
        <p:spPr bwMode="auto">
          <a:xfrm>
            <a:off x="4579938" y="1714500"/>
            <a:ext cx="2927350" cy="485775"/>
          </a:xfrm>
          <a:prstGeom prst="ellipse">
            <a:avLst/>
          </a:prstGeom>
          <a:noFill/>
          <a:ln w="50800">
            <a:solidFill>
              <a:schemeClr val="accent1"/>
            </a:solidFill>
            <a:round/>
            <a:headEnd/>
            <a:tailEnd/>
          </a:ln>
          <a:effectLst/>
        </p:spPr>
        <p:txBody>
          <a:bodyPr wrap="none" anchor="ctr"/>
          <a:lstStyle/>
          <a:p>
            <a:endParaRPr lang="en-US"/>
          </a:p>
        </p:txBody>
      </p:sp>
      <p:sp>
        <p:nvSpPr>
          <p:cNvPr id="539653" name="Rectangle 5"/>
          <p:cNvSpPr>
            <a:spLocks noChangeArrowheads="1"/>
          </p:cNvSpPr>
          <p:nvPr/>
        </p:nvSpPr>
        <p:spPr bwMode="auto">
          <a:xfrm>
            <a:off x="4437063" y="3421063"/>
            <a:ext cx="4706937" cy="3436937"/>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sp>
        <p:nvSpPr>
          <p:cNvPr id="539654" name="AutoShape 6"/>
          <p:cNvSpPr>
            <a:spLocks noChangeArrowheads="1"/>
          </p:cNvSpPr>
          <p:nvPr/>
        </p:nvSpPr>
        <p:spPr bwMode="auto">
          <a:xfrm>
            <a:off x="5270500" y="4697413"/>
            <a:ext cx="3873500" cy="1739900"/>
          </a:xfrm>
          <a:prstGeom prst="rtTriangle">
            <a:avLst/>
          </a:prstGeom>
          <a:noFill/>
          <a:ln w="38100">
            <a:solidFill>
              <a:srgbClr val="CC9900"/>
            </a:solidFill>
            <a:miter lim="800000"/>
            <a:headEnd/>
            <a:tailEnd/>
          </a:ln>
          <a:effectLst/>
        </p:spPr>
        <p:txBody>
          <a:bodyPr wrap="none" anchor="ctr"/>
          <a:lstStyle/>
          <a:p>
            <a:endParaRPr lang="en-US"/>
          </a:p>
        </p:txBody>
      </p:sp>
      <p:sp>
        <p:nvSpPr>
          <p:cNvPr id="539655" name="Rectangle 7"/>
          <p:cNvSpPr>
            <a:spLocks noChangeArrowheads="1"/>
          </p:cNvSpPr>
          <p:nvPr/>
        </p:nvSpPr>
        <p:spPr bwMode="auto">
          <a:xfrm rot="1440000">
            <a:off x="7302500" y="5118100"/>
            <a:ext cx="811213" cy="639763"/>
          </a:xfrm>
          <a:prstGeom prst="rect">
            <a:avLst/>
          </a:prstGeom>
          <a:noFill/>
          <a:ln w="38100">
            <a:solidFill>
              <a:srgbClr val="99FFCC"/>
            </a:solidFill>
            <a:miter lim="800000"/>
            <a:headEnd/>
            <a:tailEnd/>
          </a:ln>
          <a:effectLst/>
        </p:spPr>
        <p:txBody>
          <a:bodyPr wrap="none" anchor="ctr"/>
          <a:lstStyle/>
          <a:p>
            <a:endParaRPr lang="en-US"/>
          </a:p>
        </p:txBody>
      </p:sp>
      <p:sp>
        <p:nvSpPr>
          <p:cNvPr id="539656" name="Line 8"/>
          <p:cNvSpPr>
            <a:spLocks noChangeShapeType="1"/>
          </p:cNvSpPr>
          <p:nvPr/>
        </p:nvSpPr>
        <p:spPr bwMode="auto">
          <a:xfrm flipH="1" flipV="1">
            <a:off x="5297488" y="4356100"/>
            <a:ext cx="2035175" cy="91916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9657" name="Oval 9"/>
          <p:cNvSpPr>
            <a:spLocks noChangeArrowheads="1"/>
          </p:cNvSpPr>
          <p:nvPr/>
        </p:nvSpPr>
        <p:spPr bwMode="auto">
          <a:xfrm>
            <a:off x="4813300" y="4264025"/>
            <a:ext cx="577850" cy="577850"/>
          </a:xfrm>
          <a:prstGeom prst="ellipse">
            <a:avLst/>
          </a:prstGeom>
          <a:solidFill>
            <a:srgbClr val="99FFCC"/>
          </a:solidFill>
          <a:ln w="12700">
            <a:solidFill>
              <a:srgbClr val="99FFCC"/>
            </a:solidFill>
            <a:round/>
            <a:headEnd/>
            <a:tailEnd/>
          </a:ln>
          <a:effectLst/>
        </p:spPr>
        <p:txBody>
          <a:bodyPr wrap="none" anchor="ctr"/>
          <a:lstStyle/>
          <a:p>
            <a:endParaRPr lang="en-US"/>
          </a:p>
        </p:txBody>
      </p:sp>
      <p:grpSp>
        <p:nvGrpSpPr>
          <p:cNvPr id="2" name="Group 10"/>
          <p:cNvGrpSpPr>
            <a:grpSpLocks/>
          </p:cNvGrpSpPr>
          <p:nvPr/>
        </p:nvGrpSpPr>
        <p:grpSpPr bwMode="auto">
          <a:xfrm>
            <a:off x="6503988" y="4130675"/>
            <a:ext cx="2251075" cy="2727325"/>
            <a:chOff x="1372" y="2146"/>
            <a:chExt cx="1418" cy="1718"/>
          </a:xfrm>
        </p:grpSpPr>
        <p:grpSp>
          <p:nvGrpSpPr>
            <p:cNvPr id="3" name="Group 11"/>
            <p:cNvGrpSpPr>
              <a:grpSpLocks/>
            </p:cNvGrpSpPr>
            <p:nvPr/>
          </p:nvGrpSpPr>
          <p:grpSpPr bwMode="auto">
            <a:xfrm>
              <a:off x="2133" y="2146"/>
              <a:ext cx="613" cy="812"/>
              <a:chOff x="2133" y="2146"/>
              <a:chExt cx="613" cy="812"/>
            </a:xfrm>
          </p:grpSpPr>
          <p:sp>
            <p:nvSpPr>
              <p:cNvPr id="539660" name="Line 12"/>
              <p:cNvSpPr>
                <a:spLocks noChangeShapeType="1"/>
              </p:cNvSpPr>
              <p:nvPr/>
            </p:nvSpPr>
            <p:spPr bwMode="auto">
              <a:xfrm flipV="1">
                <a:off x="2133" y="2271"/>
                <a:ext cx="275" cy="687"/>
              </a:xfrm>
              <a:prstGeom prst="line">
                <a:avLst/>
              </a:prstGeom>
              <a:noFill/>
              <a:ln w="50800">
                <a:solidFill>
                  <a:schemeClr val="accent2"/>
                </a:solidFill>
                <a:round/>
                <a:headEnd type="none" w="sm" len="sm"/>
                <a:tailEnd type="triangle" w="med" len="med"/>
              </a:ln>
              <a:effectLst/>
            </p:spPr>
            <p:txBody>
              <a:bodyPr wrap="none" anchor="ctr"/>
              <a:lstStyle/>
              <a:p>
                <a:endParaRPr lang="en-US"/>
              </a:p>
            </p:txBody>
          </p:sp>
          <p:sp>
            <p:nvSpPr>
              <p:cNvPr id="539661" name="Rectangle 13"/>
              <p:cNvSpPr>
                <a:spLocks noChangeArrowheads="1"/>
              </p:cNvSpPr>
              <p:nvPr/>
            </p:nvSpPr>
            <p:spPr bwMode="auto">
              <a:xfrm>
                <a:off x="2470" y="2146"/>
                <a:ext cx="276"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N</a:t>
                </a:r>
                <a:r>
                  <a:rPr lang="en-US" sz="2000" b="1">
                    <a:solidFill>
                      <a:schemeClr val="accent2"/>
                    </a:solidFill>
                    <a:latin typeface="Arial" charset="0"/>
                  </a:rPr>
                  <a:t> </a:t>
                </a:r>
              </a:p>
            </p:txBody>
          </p:sp>
        </p:grpSp>
        <p:grpSp>
          <p:nvGrpSpPr>
            <p:cNvPr id="4" name="Group 14"/>
            <p:cNvGrpSpPr>
              <a:grpSpLocks/>
            </p:cNvGrpSpPr>
            <p:nvPr/>
          </p:nvGrpSpPr>
          <p:grpSpPr bwMode="auto">
            <a:xfrm>
              <a:off x="2158" y="2930"/>
              <a:ext cx="632" cy="244"/>
              <a:chOff x="2158" y="2930"/>
              <a:chExt cx="632" cy="244"/>
            </a:xfrm>
          </p:grpSpPr>
          <p:sp>
            <p:nvSpPr>
              <p:cNvPr id="539663" name="Line 15"/>
              <p:cNvSpPr>
                <a:spLocks noChangeShapeType="1"/>
              </p:cNvSpPr>
              <p:nvPr/>
            </p:nvSpPr>
            <p:spPr bwMode="auto">
              <a:xfrm>
                <a:off x="2158" y="2988"/>
                <a:ext cx="409" cy="186"/>
              </a:xfrm>
              <a:prstGeom prst="line">
                <a:avLst/>
              </a:prstGeom>
              <a:noFill/>
              <a:ln w="50800">
                <a:solidFill>
                  <a:srgbClr val="FF3300"/>
                </a:solidFill>
                <a:round/>
                <a:headEnd type="none" w="sm" len="sm"/>
                <a:tailEnd type="triangle" w="med" len="med"/>
              </a:ln>
              <a:effectLst/>
            </p:spPr>
            <p:txBody>
              <a:bodyPr wrap="none" anchor="ctr"/>
              <a:lstStyle/>
              <a:p>
                <a:endParaRPr lang="en-US"/>
              </a:p>
            </p:txBody>
          </p:sp>
          <p:sp>
            <p:nvSpPr>
              <p:cNvPr id="539664" name="Rectangle 16"/>
              <p:cNvSpPr>
                <a:spLocks noChangeArrowheads="1"/>
              </p:cNvSpPr>
              <p:nvPr/>
            </p:nvSpPr>
            <p:spPr bwMode="auto">
              <a:xfrm>
                <a:off x="2576" y="2930"/>
                <a:ext cx="214"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rgbClr val="FF3300"/>
                    </a:solidFill>
                    <a:latin typeface="Arial" charset="0"/>
                  </a:rPr>
                  <a:t>f</a:t>
                </a:r>
                <a:r>
                  <a:rPr lang="en-US" sz="2000" b="1">
                    <a:solidFill>
                      <a:srgbClr val="FF3300"/>
                    </a:solidFill>
                    <a:latin typeface="Arial" charset="0"/>
                  </a:rPr>
                  <a:t> </a:t>
                </a:r>
              </a:p>
            </p:txBody>
          </p:sp>
        </p:grpSp>
        <p:grpSp>
          <p:nvGrpSpPr>
            <p:cNvPr id="5" name="Group 17"/>
            <p:cNvGrpSpPr>
              <a:grpSpLocks/>
            </p:cNvGrpSpPr>
            <p:nvPr/>
          </p:nvGrpSpPr>
          <p:grpSpPr bwMode="auto">
            <a:xfrm>
              <a:off x="1372" y="2288"/>
              <a:ext cx="745" cy="666"/>
              <a:chOff x="1372" y="2288"/>
              <a:chExt cx="745" cy="666"/>
            </a:xfrm>
          </p:grpSpPr>
          <p:sp>
            <p:nvSpPr>
              <p:cNvPr id="539666" name="Line 18"/>
              <p:cNvSpPr>
                <a:spLocks noChangeShapeType="1"/>
              </p:cNvSpPr>
              <p:nvPr/>
            </p:nvSpPr>
            <p:spPr bwMode="auto">
              <a:xfrm flipH="1" flipV="1">
                <a:off x="1372" y="2619"/>
                <a:ext cx="745" cy="335"/>
              </a:xfrm>
              <a:prstGeom prst="line">
                <a:avLst/>
              </a:prstGeom>
              <a:noFill/>
              <a:ln w="50800">
                <a:solidFill>
                  <a:schemeClr val="tx2"/>
                </a:solidFill>
                <a:round/>
                <a:headEnd type="none" w="sm" len="sm"/>
                <a:tailEnd type="triangle" w="med" len="med"/>
              </a:ln>
              <a:effectLst/>
            </p:spPr>
            <p:txBody>
              <a:bodyPr wrap="none" anchor="ctr"/>
              <a:lstStyle/>
              <a:p>
                <a:endParaRPr lang="en-US"/>
              </a:p>
            </p:txBody>
          </p:sp>
          <p:sp>
            <p:nvSpPr>
              <p:cNvPr id="539667" name="Rectangle 19"/>
              <p:cNvSpPr>
                <a:spLocks noChangeArrowheads="1"/>
              </p:cNvSpPr>
              <p:nvPr/>
            </p:nvSpPr>
            <p:spPr bwMode="auto">
              <a:xfrm>
                <a:off x="1372" y="2288"/>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tx2"/>
                    </a:solidFill>
                    <a:latin typeface="Arial" charset="0"/>
                  </a:rPr>
                  <a:t>T</a:t>
                </a:r>
                <a:r>
                  <a:rPr lang="en-US" sz="2000" b="1">
                    <a:solidFill>
                      <a:schemeClr val="tx2"/>
                    </a:solidFill>
                    <a:latin typeface="Arial" charset="0"/>
                  </a:rPr>
                  <a:t> </a:t>
                </a:r>
              </a:p>
            </p:txBody>
          </p:sp>
        </p:grpSp>
        <p:grpSp>
          <p:nvGrpSpPr>
            <p:cNvPr id="6" name="Group 20"/>
            <p:cNvGrpSpPr>
              <a:grpSpLocks/>
            </p:cNvGrpSpPr>
            <p:nvPr/>
          </p:nvGrpSpPr>
          <p:grpSpPr bwMode="auto">
            <a:xfrm>
              <a:off x="2135" y="2976"/>
              <a:ext cx="421" cy="888"/>
              <a:chOff x="2135" y="2976"/>
              <a:chExt cx="421" cy="888"/>
            </a:xfrm>
          </p:grpSpPr>
          <p:sp>
            <p:nvSpPr>
              <p:cNvPr id="539669" name="Line 21"/>
              <p:cNvSpPr>
                <a:spLocks noChangeShapeType="1"/>
              </p:cNvSpPr>
              <p:nvPr/>
            </p:nvSpPr>
            <p:spPr bwMode="auto">
              <a:xfrm>
                <a:off x="2135" y="2976"/>
                <a:ext cx="0" cy="792"/>
              </a:xfrm>
              <a:prstGeom prst="line">
                <a:avLst/>
              </a:prstGeom>
              <a:noFill/>
              <a:ln w="50800">
                <a:solidFill>
                  <a:srgbClr val="00FF00"/>
                </a:solidFill>
                <a:round/>
                <a:headEnd type="none" w="sm" len="sm"/>
                <a:tailEnd type="triangle" w="med" len="med"/>
              </a:ln>
              <a:effectLst/>
            </p:spPr>
            <p:txBody>
              <a:bodyPr wrap="none" anchor="ctr"/>
              <a:lstStyle/>
              <a:p>
                <a:endParaRPr lang="en-US"/>
              </a:p>
            </p:txBody>
          </p:sp>
          <p:sp>
            <p:nvSpPr>
              <p:cNvPr id="539670" name="Rectangle 22"/>
              <p:cNvSpPr>
                <a:spLocks noChangeArrowheads="1"/>
              </p:cNvSpPr>
              <p:nvPr/>
            </p:nvSpPr>
            <p:spPr bwMode="auto">
              <a:xfrm>
                <a:off x="2156" y="3633"/>
                <a:ext cx="400"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mg</a:t>
                </a:r>
                <a:r>
                  <a:rPr lang="en-US" sz="2000" b="1">
                    <a:solidFill>
                      <a:schemeClr val="accent1"/>
                    </a:solidFill>
                    <a:latin typeface="Arial" charset="0"/>
                  </a:rPr>
                  <a:t> </a:t>
                </a:r>
              </a:p>
            </p:txBody>
          </p:sp>
          <p:sp>
            <p:nvSpPr>
              <p:cNvPr id="539671" name="Line 23"/>
              <p:cNvSpPr>
                <a:spLocks noChangeShapeType="1"/>
              </p:cNvSpPr>
              <p:nvPr/>
            </p:nvSpPr>
            <p:spPr bwMode="auto">
              <a:xfrm flipH="1">
                <a:off x="2135" y="3126"/>
                <a:ext cx="302" cy="632"/>
              </a:xfrm>
              <a:prstGeom prst="line">
                <a:avLst/>
              </a:prstGeom>
              <a:noFill/>
              <a:ln w="38100">
                <a:solidFill>
                  <a:schemeClr val="accent1"/>
                </a:solidFill>
                <a:prstDash val="sysDot"/>
                <a:round/>
                <a:headEnd type="none" w="sm" len="sm"/>
                <a:tailEnd/>
              </a:ln>
              <a:effectLst/>
            </p:spPr>
            <p:txBody>
              <a:bodyPr wrap="none" anchor="ctr"/>
              <a:lstStyle/>
              <a:p>
                <a:endParaRPr lang="en-US"/>
              </a:p>
            </p:txBody>
          </p:sp>
        </p:grpSp>
      </p:grpSp>
      <p:grpSp>
        <p:nvGrpSpPr>
          <p:cNvPr id="7" name="Group 24"/>
          <p:cNvGrpSpPr>
            <a:grpSpLocks/>
          </p:cNvGrpSpPr>
          <p:nvPr/>
        </p:nvGrpSpPr>
        <p:grpSpPr bwMode="auto">
          <a:xfrm>
            <a:off x="6154738" y="3767138"/>
            <a:ext cx="1808162" cy="782637"/>
            <a:chOff x="1152" y="1917"/>
            <a:chExt cx="1139" cy="493"/>
          </a:xfrm>
        </p:grpSpPr>
        <p:sp>
          <p:nvSpPr>
            <p:cNvPr id="539673" name="Line 25"/>
            <p:cNvSpPr>
              <a:spLocks noChangeShapeType="1"/>
            </p:cNvSpPr>
            <p:nvPr/>
          </p:nvSpPr>
          <p:spPr bwMode="auto">
            <a:xfrm>
              <a:off x="1276" y="2063"/>
              <a:ext cx="694" cy="347"/>
            </a:xfrm>
            <a:prstGeom prst="line">
              <a:avLst/>
            </a:prstGeom>
            <a:noFill/>
            <a:ln w="38100">
              <a:solidFill>
                <a:schemeClr val="hlink"/>
              </a:solidFill>
              <a:round/>
              <a:headEnd type="stealth" w="med" len="med"/>
              <a:tailEnd type="none" w="sm" len="sm"/>
            </a:ln>
            <a:effectLst/>
          </p:spPr>
          <p:txBody>
            <a:bodyPr wrap="none" anchor="ctr"/>
            <a:lstStyle/>
            <a:p>
              <a:endParaRPr lang="en-US"/>
            </a:p>
          </p:txBody>
        </p:sp>
        <p:sp>
          <p:nvSpPr>
            <p:cNvPr id="539674" name="Text Box 26"/>
            <p:cNvSpPr txBox="1">
              <a:spLocks noChangeArrowheads="1"/>
            </p:cNvSpPr>
            <p:nvPr/>
          </p:nvSpPr>
          <p:spPr bwMode="auto">
            <a:xfrm rot="1609386">
              <a:off x="1152" y="1917"/>
              <a:ext cx="1139" cy="250"/>
            </a:xfrm>
            <a:prstGeom prst="rect">
              <a:avLst/>
            </a:prstGeom>
            <a:noFill/>
            <a:ln w="38100">
              <a:noFill/>
              <a:miter lim="800000"/>
              <a:headEnd/>
              <a:tailEnd/>
            </a:ln>
            <a:effectLst/>
          </p:spPr>
          <p:txBody>
            <a:bodyPr wrap="none">
              <a:spAutoFit/>
            </a:bodyPr>
            <a:lstStyle/>
            <a:p>
              <a:r>
                <a:rPr lang="en-US" sz="2000" b="1">
                  <a:solidFill>
                    <a:schemeClr val="hlink"/>
                  </a:solidFill>
                  <a:latin typeface="Arial" charset="0"/>
                </a:rPr>
                <a:t>displacement</a:t>
              </a:r>
            </a:p>
          </p:txBody>
        </p:sp>
      </p:grpSp>
      <p:sp>
        <p:nvSpPr>
          <p:cNvPr id="539675" name="AutoShape 27"/>
          <p:cNvSpPr>
            <a:spLocks noChangeArrowheads="1"/>
          </p:cNvSpPr>
          <p:nvPr/>
        </p:nvSpPr>
        <p:spPr bwMode="auto">
          <a:xfrm>
            <a:off x="0" y="3576638"/>
            <a:ext cx="4262438" cy="29400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9676" name="Rectangle 28"/>
          <p:cNvSpPr>
            <a:spLocks noChangeArrowheads="1"/>
          </p:cNvSpPr>
          <p:nvPr/>
        </p:nvSpPr>
        <p:spPr bwMode="auto">
          <a:xfrm>
            <a:off x="0" y="3694113"/>
            <a:ext cx="4227513" cy="822325"/>
          </a:xfrm>
          <a:prstGeom prst="rect">
            <a:avLst/>
          </a:prstGeom>
          <a:noFill/>
          <a:ln w="9525">
            <a:noFill/>
            <a:miter lim="800000"/>
            <a:headEnd/>
            <a:tailEnd/>
          </a:ln>
          <a:effectLst/>
        </p:spPr>
        <p:txBody>
          <a:bodyPr lIns="92075" tIns="46038" rIns="92075" bIns="46038">
            <a:spAutoFit/>
          </a:bodyPr>
          <a:lstStyle/>
          <a:p>
            <a:pPr marL="285750" indent="-285750">
              <a:lnSpc>
                <a:spcPct val="120000"/>
              </a:lnSpc>
              <a:spcBef>
                <a:spcPct val="50000"/>
              </a:spcBef>
              <a:buClr>
                <a:schemeClr val="accent1"/>
              </a:buClr>
              <a:buSzPct val="75000"/>
              <a:buFont typeface="Monotype Sorts" pitchFamily="48" charset="2"/>
              <a:buNone/>
            </a:pPr>
            <a:r>
              <a:rPr lang="en-US" sz="2000" b="1">
                <a:solidFill>
                  <a:schemeClr val="bg2"/>
                </a:solidFill>
                <a:latin typeface="Arial" charset="0"/>
              </a:rPr>
              <a:t>	Any force not perpendicular</a:t>
            </a:r>
            <a:br>
              <a:rPr lang="en-US" sz="2000" b="1">
                <a:solidFill>
                  <a:schemeClr val="bg2"/>
                </a:solidFill>
                <a:latin typeface="Arial" charset="0"/>
              </a:rPr>
            </a:br>
            <a:r>
              <a:rPr lang="en-US" sz="2000" b="1">
                <a:solidFill>
                  <a:schemeClr val="bg2"/>
                </a:solidFill>
                <a:latin typeface="Arial" charset="0"/>
              </a:rPr>
              <a:t>to the motion will do work:</a:t>
            </a:r>
            <a:endParaRPr lang="en-US" sz="2200" b="1">
              <a:solidFill>
                <a:schemeClr val="bg2"/>
              </a:solidFill>
              <a:latin typeface="Arial" charset="0"/>
            </a:endParaRPr>
          </a:p>
        </p:txBody>
      </p:sp>
      <p:sp>
        <p:nvSpPr>
          <p:cNvPr id="539677" name="Rectangle 29"/>
          <p:cNvSpPr>
            <a:spLocks noChangeArrowheads="1"/>
          </p:cNvSpPr>
          <p:nvPr/>
        </p:nvSpPr>
        <p:spPr bwMode="auto">
          <a:xfrm>
            <a:off x="501650" y="4530725"/>
            <a:ext cx="2357438"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N   </a:t>
            </a:r>
            <a:r>
              <a:rPr lang="en-US" sz="2000" b="1">
                <a:solidFill>
                  <a:schemeClr val="bg2"/>
                </a:solidFill>
                <a:latin typeface="Arial" charset="0"/>
              </a:rPr>
              <a:t>does   </a:t>
            </a:r>
            <a:r>
              <a:rPr lang="en-US" sz="2000" b="1" i="1">
                <a:solidFill>
                  <a:srgbClr val="FC0128"/>
                </a:solidFill>
                <a:effectLst>
                  <a:outerShdw blurRad="38100" dist="38100" dir="2700000" algn="tl">
                    <a:srgbClr val="000000"/>
                  </a:outerShdw>
                </a:effectLst>
                <a:latin typeface="Arial" charset="0"/>
              </a:rPr>
              <a:t>no work</a:t>
            </a:r>
            <a:endParaRPr lang="en-US" sz="2200" b="1">
              <a:solidFill>
                <a:srgbClr val="FC0128"/>
              </a:solidFill>
              <a:latin typeface="Arial" charset="0"/>
            </a:endParaRPr>
          </a:p>
        </p:txBody>
      </p:sp>
      <p:sp>
        <p:nvSpPr>
          <p:cNvPr id="539678" name="Rectangle 30"/>
          <p:cNvSpPr>
            <a:spLocks noChangeArrowheads="1"/>
          </p:cNvSpPr>
          <p:nvPr/>
        </p:nvSpPr>
        <p:spPr bwMode="auto">
          <a:xfrm>
            <a:off x="501650" y="4987925"/>
            <a:ext cx="2978150"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T   </a:t>
            </a:r>
            <a:r>
              <a:rPr lang="en-US" sz="2000" b="1">
                <a:solidFill>
                  <a:schemeClr val="bg2"/>
                </a:solidFill>
                <a:latin typeface="Arial" charset="0"/>
              </a:rPr>
              <a:t>does   </a:t>
            </a:r>
            <a:r>
              <a:rPr lang="en-US" sz="2000" b="1">
                <a:solidFill>
                  <a:srgbClr val="0000FF"/>
                </a:solidFill>
                <a:effectLst>
                  <a:outerShdw blurRad="38100" dist="38100" dir="2700000" algn="tl">
                    <a:srgbClr val="000000"/>
                  </a:outerShdw>
                </a:effectLst>
                <a:latin typeface="Arial" charset="0"/>
              </a:rPr>
              <a:t>positive</a:t>
            </a:r>
            <a:r>
              <a:rPr lang="en-US" sz="2000" b="1">
                <a:solidFill>
                  <a:schemeClr val="bg2"/>
                </a:solidFill>
                <a:latin typeface="Arial" charset="0"/>
              </a:rPr>
              <a:t> work</a:t>
            </a:r>
            <a:endParaRPr lang="en-US" sz="2200" b="1">
              <a:solidFill>
                <a:schemeClr val="bg2"/>
              </a:solidFill>
              <a:latin typeface="Arial" charset="0"/>
            </a:endParaRPr>
          </a:p>
        </p:txBody>
      </p:sp>
      <p:sp>
        <p:nvSpPr>
          <p:cNvPr id="539679" name="Rectangle 31"/>
          <p:cNvSpPr>
            <a:spLocks noChangeArrowheads="1"/>
          </p:cNvSpPr>
          <p:nvPr/>
        </p:nvSpPr>
        <p:spPr bwMode="auto">
          <a:xfrm>
            <a:off x="577850" y="5521325"/>
            <a:ext cx="2978150"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f   </a:t>
            </a:r>
            <a:r>
              <a:rPr lang="en-US" sz="2000" b="1">
                <a:solidFill>
                  <a:schemeClr val="bg2"/>
                </a:solidFill>
                <a:latin typeface="Arial" charset="0"/>
              </a:rPr>
              <a:t>does   negative work</a:t>
            </a:r>
            <a:endParaRPr lang="en-US" sz="2200" b="1">
              <a:solidFill>
                <a:schemeClr val="bg2"/>
              </a:solidFill>
              <a:latin typeface="Arial" charset="0"/>
            </a:endParaRPr>
          </a:p>
        </p:txBody>
      </p:sp>
      <p:sp>
        <p:nvSpPr>
          <p:cNvPr id="539680" name="Rectangle 32"/>
          <p:cNvSpPr>
            <a:spLocks noChangeArrowheads="1"/>
          </p:cNvSpPr>
          <p:nvPr/>
        </p:nvSpPr>
        <p:spPr bwMode="auto">
          <a:xfrm>
            <a:off x="273050" y="6054725"/>
            <a:ext cx="3275013"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mg   </a:t>
            </a:r>
            <a:r>
              <a:rPr lang="en-US" sz="2000" b="1">
                <a:solidFill>
                  <a:schemeClr val="bg2"/>
                </a:solidFill>
                <a:latin typeface="Arial" charset="0"/>
              </a:rPr>
              <a:t>does   negative work</a:t>
            </a:r>
            <a:endParaRPr lang="en-US" sz="2200" b="1">
              <a:solidFill>
                <a:schemeClr val="bg2"/>
              </a:solidFill>
              <a:latin typeface="Arial" charset="0"/>
            </a:endParaRPr>
          </a:p>
        </p:txBody>
      </p:sp>
      <p:sp>
        <p:nvSpPr>
          <p:cNvPr id="539681" name="Line 33"/>
          <p:cNvSpPr>
            <a:spLocks noChangeShapeType="1"/>
          </p:cNvSpPr>
          <p:nvPr/>
        </p:nvSpPr>
        <p:spPr bwMode="auto">
          <a:xfrm flipH="1">
            <a:off x="4822825" y="4554538"/>
            <a:ext cx="0" cy="706437"/>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9682" name="Rectangle 34"/>
          <p:cNvSpPr>
            <a:spLocks noChangeArrowheads="1"/>
          </p:cNvSpPr>
          <p:nvPr/>
        </p:nvSpPr>
        <p:spPr bwMode="auto">
          <a:xfrm>
            <a:off x="4611688" y="5256213"/>
            <a:ext cx="434975" cy="766762"/>
          </a:xfrm>
          <a:prstGeom prst="rect">
            <a:avLst/>
          </a:prstGeom>
          <a:noFill/>
          <a:ln w="38100">
            <a:solidFill>
              <a:srgbClr val="99CCFF"/>
            </a:solidFill>
            <a:miter lim="800000"/>
            <a:headEnd/>
            <a:tailEnd/>
          </a:ln>
          <a:effectLst/>
        </p:spPr>
        <p:txBody>
          <a:bodyPr wrap="none" anchor="ctr"/>
          <a:lstStyle/>
          <a:p>
            <a:endParaRPr lang="en-US"/>
          </a:p>
        </p:txBody>
      </p:sp>
      <p:sp>
        <p:nvSpPr>
          <p:cNvPr id="539683" name="Rectangle 35"/>
          <p:cNvSpPr>
            <a:spLocks noChangeArrowheads="1"/>
          </p:cNvSpPr>
          <p:nvPr/>
        </p:nvSpPr>
        <p:spPr bwMode="auto">
          <a:xfrm>
            <a:off x="4964113" y="708025"/>
            <a:ext cx="4179887" cy="2390775"/>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one force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two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three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four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no forces are doing work</a:t>
            </a:r>
            <a:endParaRPr lang="en-US" sz="2000" b="1">
              <a:effectLst>
                <a:outerShdw blurRad="38100" dist="38100" dir="2700000" algn="tl">
                  <a:srgbClr val="000000"/>
                </a:outerShdw>
              </a:effectLst>
              <a:latin typeface="Arial" charset="0"/>
            </a:endParaRPr>
          </a:p>
        </p:txBody>
      </p:sp>
      <p:sp>
        <p:nvSpPr>
          <p:cNvPr id="539684" name="Rectangle 36"/>
          <p:cNvSpPr>
            <a:spLocks noGrp="1" noChangeArrowheads="1"/>
          </p:cNvSpPr>
          <p:nvPr>
            <p:ph type="body" idx="1"/>
          </p:nvPr>
        </p:nvSpPr>
        <p:spPr>
          <a:xfrm>
            <a:off x="0" y="868363"/>
            <a:ext cx="4579938" cy="2111375"/>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t>	A box is being pulled up a rough incline by a rope connected to a pulley.  How many forces are doing work on the box?</a:t>
            </a:r>
            <a:endParaRPr lang="en-US" sz="1800" b="1"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9675"/>
                                        </p:tgtEl>
                                        <p:attrNameLst>
                                          <p:attrName>style.visibility</p:attrName>
                                        </p:attrNameLst>
                                      </p:cBhvr>
                                      <p:to>
                                        <p:strVal val="visible"/>
                                      </p:to>
                                    </p:set>
                                    <p:animEffect transition="in" filter="dissolve">
                                      <p:cBhvr>
                                        <p:cTn id="17" dur="500"/>
                                        <p:tgtEl>
                                          <p:spTgt spid="539675"/>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39676"/>
                                        </p:tgtEl>
                                        <p:attrNameLst>
                                          <p:attrName>style.visibility</p:attrName>
                                        </p:attrNameLst>
                                      </p:cBhvr>
                                      <p:to>
                                        <p:strVal val="visible"/>
                                      </p:to>
                                    </p:set>
                                    <p:animEffect transition="in" filter="dissolve">
                                      <p:cBhvr>
                                        <p:cTn id="21" dur="500"/>
                                        <p:tgtEl>
                                          <p:spTgt spid="53967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539677"/>
                                        </p:tgtEl>
                                        <p:attrNameLst>
                                          <p:attrName>style.visibility</p:attrName>
                                        </p:attrNameLst>
                                      </p:cBhvr>
                                      <p:to>
                                        <p:strVal val="visible"/>
                                      </p:to>
                                    </p:set>
                                    <p:animEffect transition="in" filter="box(out)">
                                      <p:cBhvr>
                                        <p:cTn id="26" dur="500"/>
                                        <p:tgtEl>
                                          <p:spTgt spid="53967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39678"/>
                                        </p:tgtEl>
                                        <p:attrNameLst>
                                          <p:attrName>style.visibility</p:attrName>
                                        </p:attrNameLst>
                                      </p:cBhvr>
                                      <p:to>
                                        <p:strVal val="visible"/>
                                      </p:to>
                                    </p:set>
                                    <p:animEffect transition="in" filter="checkerboard(across)">
                                      <p:cBhvr>
                                        <p:cTn id="31" dur="500"/>
                                        <p:tgtEl>
                                          <p:spTgt spid="53967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539679"/>
                                        </p:tgtEl>
                                        <p:attrNameLst>
                                          <p:attrName>style.visibility</p:attrName>
                                        </p:attrNameLst>
                                      </p:cBhvr>
                                      <p:to>
                                        <p:strVal val="visible"/>
                                      </p:to>
                                    </p:set>
                                    <p:anim calcmode="lin" valueType="num">
                                      <p:cBhvr>
                                        <p:cTn id="36" dur="500" fill="hold"/>
                                        <p:tgtEl>
                                          <p:spTgt spid="539679"/>
                                        </p:tgtEl>
                                        <p:attrNameLst>
                                          <p:attrName>ppt_x</p:attrName>
                                        </p:attrNameLst>
                                      </p:cBhvr>
                                      <p:tavLst>
                                        <p:tav tm="0">
                                          <p:val>
                                            <p:strVal val="#ppt_x+#ppt_w/2"/>
                                          </p:val>
                                        </p:tav>
                                        <p:tav tm="100000">
                                          <p:val>
                                            <p:strVal val="#ppt_x"/>
                                          </p:val>
                                        </p:tav>
                                      </p:tavLst>
                                    </p:anim>
                                    <p:anim calcmode="lin" valueType="num">
                                      <p:cBhvr>
                                        <p:cTn id="37" dur="500" fill="hold"/>
                                        <p:tgtEl>
                                          <p:spTgt spid="539679"/>
                                        </p:tgtEl>
                                        <p:attrNameLst>
                                          <p:attrName>ppt_y</p:attrName>
                                        </p:attrNameLst>
                                      </p:cBhvr>
                                      <p:tavLst>
                                        <p:tav tm="0">
                                          <p:val>
                                            <p:strVal val="#ppt_y"/>
                                          </p:val>
                                        </p:tav>
                                        <p:tav tm="100000">
                                          <p:val>
                                            <p:strVal val="#ppt_y"/>
                                          </p:val>
                                        </p:tav>
                                      </p:tavLst>
                                    </p:anim>
                                    <p:anim calcmode="lin" valueType="num">
                                      <p:cBhvr>
                                        <p:cTn id="38" dur="500" fill="hold"/>
                                        <p:tgtEl>
                                          <p:spTgt spid="539679"/>
                                        </p:tgtEl>
                                        <p:attrNameLst>
                                          <p:attrName>ppt_w</p:attrName>
                                        </p:attrNameLst>
                                      </p:cBhvr>
                                      <p:tavLst>
                                        <p:tav tm="0">
                                          <p:val>
                                            <p:fltVal val="0"/>
                                          </p:val>
                                        </p:tav>
                                        <p:tav tm="100000">
                                          <p:val>
                                            <p:strVal val="#ppt_w"/>
                                          </p:val>
                                        </p:tav>
                                      </p:tavLst>
                                    </p:anim>
                                    <p:anim calcmode="lin" valueType="num">
                                      <p:cBhvr>
                                        <p:cTn id="39" dur="500" fill="hold"/>
                                        <p:tgtEl>
                                          <p:spTgt spid="53967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539680"/>
                                        </p:tgtEl>
                                        <p:attrNameLst>
                                          <p:attrName>style.visibility</p:attrName>
                                        </p:attrNameLst>
                                      </p:cBhvr>
                                      <p:to>
                                        <p:strVal val="visible"/>
                                      </p:to>
                                    </p:set>
                                    <p:animEffect transition="in" filter="randombar(vertical)">
                                      <p:cBhvr>
                                        <p:cTn id="44" dur="500"/>
                                        <p:tgtEl>
                                          <p:spTgt spid="539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nimBg="1" autoUpdateAnimBg="0"/>
      <p:bldP spid="539676" grpId="0" autoUpdateAnimBg="0"/>
      <p:bldP spid="539677" grpId="0" autoUpdateAnimBg="0"/>
      <p:bldP spid="539678" grpId="0" autoUpdateAnimBg="0"/>
      <p:bldP spid="539679" grpId="0" autoUpdateAnimBg="0"/>
      <p:bldP spid="53968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Displacement is a </a:t>
            </a:r>
            <a:r>
              <a:rPr lang="en-US" dirty="0" smtClean="0">
                <a:solidFill>
                  <a:srgbClr val="FFFF00"/>
                </a:solidFill>
              </a:rPr>
              <a:t>Vector!</a:t>
            </a:r>
            <a:endParaRPr lang="en-US" dirty="0">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A </a:t>
            </a:r>
            <a:r>
              <a:rPr lang="en-US" sz="2800" dirty="0" smtClean="0">
                <a:solidFill>
                  <a:srgbClr val="FF0000"/>
                </a:solidFill>
              </a:rPr>
              <a:t>displacement</a:t>
            </a:r>
            <a:r>
              <a:rPr lang="en-US" sz="2800" dirty="0" smtClean="0"/>
              <a:t> along a straight line has </a:t>
            </a:r>
            <a:r>
              <a:rPr lang="en-US" sz="2800" dirty="0" smtClean="0">
                <a:solidFill>
                  <a:srgbClr val="FFFF00"/>
                </a:solidFill>
              </a:rPr>
              <a:t>magnitude</a:t>
            </a:r>
            <a:r>
              <a:rPr lang="en-US" sz="2800" dirty="0" smtClean="0"/>
              <a:t> and </a:t>
            </a:r>
            <a:r>
              <a:rPr lang="en-US" sz="2800" dirty="0" smtClean="0">
                <a:solidFill>
                  <a:srgbClr val="FFFF00"/>
                </a:solidFill>
              </a:rPr>
              <a:t>direction</a:t>
            </a:r>
            <a:r>
              <a:rPr lang="en-US" sz="2800" dirty="0" smtClean="0"/>
              <a:t>: + or -.   That means it’s a </a:t>
            </a:r>
            <a:r>
              <a:rPr lang="en-US" sz="2800" dirty="0" smtClean="0">
                <a:solidFill>
                  <a:srgbClr val="FFFF00"/>
                </a:solidFill>
              </a:rPr>
              <a:t>vector</a:t>
            </a:r>
            <a:r>
              <a:rPr lang="en-US" sz="2800" dirty="0" smtClean="0"/>
              <a:t>.</a:t>
            </a:r>
          </a:p>
          <a:p>
            <a:endParaRPr lang="en-US" sz="2800" dirty="0" smtClean="0"/>
          </a:p>
          <a:p>
            <a:r>
              <a:rPr lang="en-US" sz="2800" dirty="0" smtClean="0"/>
              <a:t>If the displacement </a:t>
            </a:r>
            <a:r>
              <a:rPr lang="el-GR" sz="2800" dirty="0" smtClean="0"/>
              <a:t>Δ</a:t>
            </a:r>
            <a:r>
              <a:rPr lang="en-US" sz="2800" i="1" dirty="0" smtClean="0"/>
              <a:t>x</a:t>
            </a:r>
            <a:r>
              <a:rPr lang="en-US" sz="2800" dirty="0" smtClean="0"/>
              <a:t> = </a:t>
            </a:r>
            <a:r>
              <a:rPr lang="en-US" sz="2800" i="1" dirty="0" smtClean="0"/>
              <a:t>x</a:t>
            </a:r>
            <a:r>
              <a:rPr lang="en-US" sz="2800" baseline="-25000" dirty="0" smtClean="0"/>
              <a:t>2</a:t>
            </a:r>
            <a:r>
              <a:rPr lang="en-US" sz="2800" dirty="0" smtClean="0"/>
              <a:t> – </a:t>
            </a:r>
            <a:r>
              <a:rPr lang="en-US" sz="2800" i="1" dirty="0" smtClean="0"/>
              <a:t>x</a:t>
            </a:r>
            <a:r>
              <a:rPr lang="en-US" sz="2800" baseline="-25000" dirty="0" smtClean="0"/>
              <a:t>1</a:t>
            </a:r>
            <a:r>
              <a:rPr lang="en-US" sz="2800" dirty="0" smtClean="0"/>
              <a:t>, </a:t>
            </a:r>
            <a:r>
              <a:rPr lang="en-US" sz="2800" dirty="0" smtClean="0">
                <a:solidFill>
                  <a:srgbClr val="FFFF00"/>
                </a:solidFill>
              </a:rPr>
              <a:t>magnitude</a:t>
            </a:r>
            <a:r>
              <a:rPr lang="en-US" sz="2800" dirty="0" smtClean="0"/>
              <a:t> is written</a:t>
            </a:r>
          </a:p>
          <a:p>
            <a:pPr algn="ctr">
              <a:buNone/>
            </a:pPr>
            <a:r>
              <a:rPr lang="en-US" sz="2800" dirty="0" smtClean="0"/>
              <a:t>   |</a:t>
            </a:r>
            <a:r>
              <a:rPr lang="el-GR" sz="2800" dirty="0" smtClean="0"/>
              <a:t>Δ</a:t>
            </a:r>
            <a:r>
              <a:rPr lang="en-US" sz="2800" i="1" dirty="0" smtClean="0"/>
              <a:t>x</a:t>
            </a:r>
            <a:r>
              <a:rPr lang="en-US" sz="2800" dirty="0" smtClean="0"/>
              <a:t>| = |</a:t>
            </a:r>
            <a:r>
              <a:rPr lang="en-US" sz="2800" i="1" dirty="0" smtClean="0"/>
              <a:t>x</a:t>
            </a:r>
            <a:r>
              <a:rPr lang="en-US" sz="2800" baseline="-25000" dirty="0" smtClean="0"/>
              <a:t>2</a:t>
            </a:r>
            <a:r>
              <a:rPr lang="en-US" sz="2800" dirty="0" smtClean="0"/>
              <a:t> – </a:t>
            </a:r>
            <a:r>
              <a:rPr lang="en-US" sz="2800" i="1" dirty="0" smtClean="0"/>
              <a:t>x</a:t>
            </a:r>
            <a:r>
              <a:rPr lang="en-US" sz="2800" baseline="-25000" dirty="0" smtClean="0"/>
              <a:t>1</a:t>
            </a:r>
            <a:r>
              <a:rPr lang="en-US" sz="2800" dirty="0" smtClean="0"/>
              <a:t>|.</a:t>
            </a:r>
          </a:p>
          <a:p>
            <a:pPr>
              <a:buNone/>
            </a:pPr>
            <a:endParaRPr lang="en-US" sz="2800" dirty="0" smtClean="0"/>
          </a:p>
          <a:p>
            <a:r>
              <a:rPr lang="en-US" sz="2800" dirty="0" smtClean="0">
                <a:solidFill>
                  <a:srgbClr val="FFFF00"/>
                </a:solidFill>
              </a:rPr>
              <a:t>Direction</a:t>
            </a:r>
            <a:r>
              <a:rPr lang="en-US" sz="2800" dirty="0" smtClean="0"/>
              <a:t> is indicated by attaching an arrowhead</a:t>
            </a:r>
          </a:p>
          <a:p>
            <a:pPr>
              <a:buNone/>
            </a:pPr>
            <a:r>
              <a:rPr lang="en-US" sz="2800" dirty="0" smtClean="0"/>
              <a:t>to the displacement :   </a:t>
            </a:r>
          </a:p>
          <a:p>
            <a:pPr>
              <a:buNone/>
            </a:pPr>
            <a:r>
              <a:rPr lang="en-US" sz="2800" dirty="0" smtClean="0"/>
              <a:t>                              </a:t>
            </a:r>
            <a:r>
              <a:rPr lang="en-US" sz="2800" dirty="0" smtClean="0">
                <a:solidFill>
                  <a:srgbClr val="FF0000"/>
                </a:solidFill>
              </a:rPr>
              <a:t>Charlottesville to Richmond</a:t>
            </a:r>
          </a:p>
          <a:p>
            <a:pPr>
              <a:buNone/>
            </a:pPr>
            <a:r>
              <a:rPr lang="en-US" sz="2800" dirty="0" smtClean="0">
                <a:solidFill>
                  <a:srgbClr val="FF0000"/>
                </a:solidFill>
              </a:rPr>
              <a:t>                              Charlottesville to Skyline Drive</a:t>
            </a:r>
          </a:p>
          <a:p>
            <a:pPr>
              <a:buNone/>
            </a:pPr>
            <a:endParaRPr lang="en-US" sz="2800" dirty="0"/>
          </a:p>
        </p:txBody>
      </p:sp>
      <p:cxnSp>
        <p:nvCxnSpPr>
          <p:cNvPr id="5" name="Straight Arrow Connector 4"/>
          <p:cNvCxnSpPr/>
          <p:nvPr/>
        </p:nvCxnSpPr>
        <p:spPr>
          <a:xfrm>
            <a:off x="533400" y="5791200"/>
            <a:ext cx="2057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09600" y="6248400"/>
            <a:ext cx="838200" cy="158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3965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7.3</a:t>
            </a:r>
            <a:r>
              <a:rPr lang="en-US" sz="2800" i="1">
                <a:solidFill>
                  <a:srgbClr val="000000"/>
                </a:solidFill>
                <a:effectLst/>
              </a:rPr>
              <a:t>   </a:t>
            </a:r>
            <a:r>
              <a:rPr lang="en-US" sz="2800">
                <a:solidFill>
                  <a:schemeClr val="accent2"/>
                </a:solidFill>
              </a:rPr>
              <a:t>Force and Work</a:t>
            </a:r>
          </a:p>
        </p:txBody>
      </p:sp>
      <p:sp>
        <p:nvSpPr>
          <p:cNvPr id="539652" name="Oval 4"/>
          <p:cNvSpPr>
            <a:spLocks noChangeArrowheads="1"/>
          </p:cNvSpPr>
          <p:nvPr/>
        </p:nvSpPr>
        <p:spPr bwMode="auto">
          <a:xfrm>
            <a:off x="4579938" y="1714500"/>
            <a:ext cx="2927350" cy="485775"/>
          </a:xfrm>
          <a:prstGeom prst="ellipse">
            <a:avLst/>
          </a:prstGeom>
          <a:noFill/>
          <a:ln w="50800">
            <a:solidFill>
              <a:schemeClr val="accent1"/>
            </a:solidFill>
            <a:round/>
            <a:headEnd/>
            <a:tailEnd/>
          </a:ln>
          <a:effectLst/>
        </p:spPr>
        <p:txBody>
          <a:bodyPr wrap="none" anchor="ctr"/>
          <a:lstStyle/>
          <a:p>
            <a:endParaRPr lang="en-US"/>
          </a:p>
        </p:txBody>
      </p:sp>
      <p:sp>
        <p:nvSpPr>
          <p:cNvPr id="539653" name="Rectangle 5"/>
          <p:cNvSpPr>
            <a:spLocks noChangeArrowheads="1"/>
          </p:cNvSpPr>
          <p:nvPr/>
        </p:nvSpPr>
        <p:spPr bwMode="auto">
          <a:xfrm>
            <a:off x="4437063" y="3421063"/>
            <a:ext cx="4706937" cy="3436937"/>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sp>
        <p:nvSpPr>
          <p:cNvPr id="539654" name="AutoShape 6"/>
          <p:cNvSpPr>
            <a:spLocks noChangeArrowheads="1"/>
          </p:cNvSpPr>
          <p:nvPr/>
        </p:nvSpPr>
        <p:spPr bwMode="auto">
          <a:xfrm>
            <a:off x="5270500" y="4697413"/>
            <a:ext cx="3873500" cy="1739900"/>
          </a:xfrm>
          <a:prstGeom prst="rtTriangle">
            <a:avLst/>
          </a:prstGeom>
          <a:noFill/>
          <a:ln w="38100">
            <a:solidFill>
              <a:srgbClr val="CC9900"/>
            </a:solidFill>
            <a:miter lim="800000"/>
            <a:headEnd/>
            <a:tailEnd/>
          </a:ln>
          <a:effectLst/>
        </p:spPr>
        <p:txBody>
          <a:bodyPr wrap="none" anchor="ctr"/>
          <a:lstStyle/>
          <a:p>
            <a:endParaRPr lang="en-US"/>
          </a:p>
        </p:txBody>
      </p:sp>
      <p:sp>
        <p:nvSpPr>
          <p:cNvPr id="539655" name="Rectangle 7"/>
          <p:cNvSpPr>
            <a:spLocks noChangeArrowheads="1"/>
          </p:cNvSpPr>
          <p:nvPr/>
        </p:nvSpPr>
        <p:spPr bwMode="auto">
          <a:xfrm rot="1440000">
            <a:off x="7302500" y="5118100"/>
            <a:ext cx="811213" cy="639763"/>
          </a:xfrm>
          <a:prstGeom prst="rect">
            <a:avLst/>
          </a:prstGeom>
          <a:noFill/>
          <a:ln w="38100">
            <a:solidFill>
              <a:srgbClr val="99FFCC"/>
            </a:solidFill>
            <a:miter lim="800000"/>
            <a:headEnd/>
            <a:tailEnd/>
          </a:ln>
          <a:effectLst/>
        </p:spPr>
        <p:txBody>
          <a:bodyPr wrap="none" anchor="ctr"/>
          <a:lstStyle/>
          <a:p>
            <a:endParaRPr lang="en-US"/>
          </a:p>
        </p:txBody>
      </p:sp>
      <p:sp>
        <p:nvSpPr>
          <p:cNvPr id="539656" name="Line 8"/>
          <p:cNvSpPr>
            <a:spLocks noChangeShapeType="1"/>
          </p:cNvSpPr>
          <p:nvPr/>
        </p:nvSpPr>
        <p:spPr bwMode="auto">
          <a:xfrm flipH="1" flipV="1">
            <a:off x="5297488" y="4356100"/>
            <a:ext cx="2035175" cy="919163"/>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9657" name="Oval 9"/>
          <p:cNvSpPr>
            <a:spLocks noChangeArrowheads="1"/>
          </p:cNvSpPr>
          <p:nvPr/>
        </p:nvSpPr>
        <p:spPr bwMode="auto">
          <a:xfrm>
            <a:off x="4813300" y="4264025"/>
            <a:ext cx="577850" cy="577850"/>
          </a:xfrm>
          <a:prstGeom prst="ellipse">
            <a:avLst/>
          </a:prstGeom>
          <a:solidFill>
            <a:srgbClr val="99FFCC"/>
          </a:solidFill>
          <a:ln w="12700">
            <a:solidFill>
              <a:srgbClr val="99FFCC"/>
            </a:solidFill>
            <a:round/>
            <a:headEnd/>
            <a:tailEnd/>
          </a:ln>
          <a:effectLst/>
        </p:spPr>
        <p:txBody>
          <a:bodyPr wrap="none" anchor="ctr"/>
          <a:lstStyle/>
          <a:p>
            <a:endParaRPr lang="en-US"/>
          </a:p>
        </p:txBody>
      </p:sp>
      <p:grpSp>
        <p:nvGrpSpPr>
          <p:cNvPr id="2" name="Group 10"/>
          <p:cNvGrpSpPr>
            <a:grpSpLocks/>
          </p:cNvGrpSpPr>
          <p:nvPr/>
        </p:nvGrpSpPr>
        <p:grpSpPr bwMode="auto">
          <a:xfrm>
            <a:off x="6503988" y="4130675"/>
            <a:ext cx="2251075" cy="2727325"/>
            <a:chOff x="1372" y="2146"/>
            <a:chExt cx="1418" cy="1718"/>
          </a:xfrm>
        </p:grpSpPr>
        <p:grpSp>
          <p:nvGrpSpPr>
            <p:cNvPr id="3" name="Group 11"/>
            <p:cNvGrpSpPr>
              <a:grpSpLocks/>
            </p:cNvGrpSpPr>
            <p:nvPr/>
          </p:nvGrpSpPr>
          <p:grpSpPr bwMode="auto">
            <a:xfrm>
              <a:off x="2133" y="2146"/>
              <a:ext cx="613" cy="812"/>
              <a:chOff x="2133" y="2146"/>
              <a:chExt cx="613" cy="812"/>
            </a:xfrm>
          </p:grpSpPr>
          <p:sp>
            <p:nvSpPr>
              <p:cNvPr id="539660" name="Line 12"/>
              <p:cNvSpPr>
                <a:spLocks noChangeShapeType="1"/>
              </p:cNvSpPr>
              <p:nvPr/>
            </p:nvSpPr>
            <p:spPr bwMode="auto">
              <a:xfrm flipV="1">
                <a:off x="2133" y="2271"/>
                <a:ext cx="275" cy="687"/>
              </a:xfrm>
              <a:prstGeom prst="line">
                <a:avLst/>
              </a:prstGeom>
              <a:noFill/>
              <a:ln w="50800">
                <a:solidFill>
                  <a:schemeClr val="accent2"/>
                </a:solidFill>
                <a:round/>
                <a:headEnd type="none" w="sm" len="sm"/>
                <a:tailEnd type="triangle" w="med" len="med"/>
              </a:ln>
              <a:effectLst/>
            </p:spPr>
            <p:txBody>
              <a:bodyPr wrap="none" anchor="ctr"/>
              <a:lstStyle/>
              <a:p>
                <a:endParaRPr lang="en-US"/>
              </a:p>
            </p:txBody>
          </p:sp>
          <p:sp>
            <p:nvSpPr>
              <p:cNvPr id="539661" name="Rectangle 13"/>
              <p:cNvSpPr>
                <a:spLocks noChangeArrowheads="1"/>
              </p:cNvSpPr>
              <p:nvPr/>
            </p:nvSpPr>
            <p:spPr bwMode="auto">
              <a:xfrm>
                <a:off x="2470" y="2146"/>
                <a:ext cx="276"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2"/>
                    </a:solidFill>
                    <a:latin typeface="Arial" charset="0"/>
                  </a:rPr>
                  <a:t>N</a:t>
                </a:r>
                <a:r>
                  <a:rPr lang="en-US" sz="2000" b="1">
                    <a:solidFill>
                      <a:schemeClr val="accent2"/>
                    </a:solidFill>
                    <a:latin typeface="Arial" charset="0"/>
                  </a:rPr>
                  <a:t> </a:t>
                </a:r>
              </a:p>
            </p:txBody>
          </p:sp>
        </p:grpSp>
        <p:grpSp>
          <p:nvGrpSpPr>
            <p:cNvPr id="4" name="Group 14"/>
            <p:cNvGrpSpPr>
              <a:grpSpLocks/>
            </p:cNvGrpSpPr>
            <p:nvPr/>
          </p:nvGrpSpPr>
          <p:grpSpPr bwMode="auto">
            <a:xfrm>
              <a:off x="2158" y="2930"/>
              <a:ext cx="632" cy="244"/>
              <a:chOff x="2158" y="2930"/>
              <a:chExt cx="632" cy="244"/>
            </a:xfrm>
          </p:grpSpPr>
          <p:sp>
            <p:nvSpPr>
              <p:cNvPr id="539663" name="Line 15"/>
              <p:cNvSpPr>
                <a:spLocks noChangeShapeType="1"/>
              </p:cNvSpPr>
              <p:nvPr/>
            </p:nvSpPr>
            <p:spPr bwMode="auto">
              <a:xfrm>
                <a:off x="2158" y="2988"/>
                <a:ext cx="409" cy="186"/>
              </a:xfrm>
              <a:prstGeom prst="line">
                <a:avLst/>
              </a:prstGeom>
              <a:noFill/>
              <a:ln w="50800">
                <a:solidFill>
                  <a:srgbClr val="FF3300"/>
                </a:solidFill>
                <a:round/>
                <a:headEnd type="none" w="sm" len="sm"/>
                <a:tailEnd type="triangle" w="med" len="med"/>
              </a:ln>
              <a:effectLst/>
            </p:spPr>
            <p:txBody>
              <a:bodyPr wrap="none" anchor="ctr"/>
              <a:lstStyle/>
              <a:p>
                <a:endParaRPr lang="en-US"/>
              </a:p>
            </p:txBody>
          </p:sp>
          <p:sp>
            <p:nvSpPr>
              <p:cNvPr id="539664" name="Rectangle 16"/>
              <p:cNvSpPr>
                <a:spLocks noChangeArrowheads="1"/>
              </p:cNvSpPr>
              <p:nvPr/>
            </p:nvSpPr>
            <p:spPr bwMode="auto">
              <a:xfrm>
                <a:off x="2576" y="2930"/>
                <a:ext cx="214"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rgbClr val="FF3300"/>
                    </a:solidFill>
                    <a:latin typeface="Arial" charset="0"/>
                  </a:rPr>
                  <a:t>f</a:t>
                </a:r>
                <a:r>
                  <a:rPr lang="en-US" sz="2000" b="1">
                    <a:solidFill>
                      <a:srgbClr val="FF3300"/>
                    </a:solidFill>
                    <a:latin typeface="Arial" charset="0"/>
                  </a:rPr>
                  <a:t> </a:t>
                </a:r>
              </a:p>
            </p:txBody>
          </p:sp>
        </p:grpSp>
        <p:grpSp>
          <p:nvGrpSpPr>
            <p:cNvPr id="5" name="Group 17"/>
            <p:cNvGrpSpPr>
              <a:grpSpLocks/>
            </p:cNvGrpSpPr>
            <p:nvPr/>
          </p:nvGrpSpPr>
          <p:grpSpPr bwMode="auto">
            <a:xfrm>
              <a:off x="1372" y="2288"/>
              <a:ext cx="745" cy="666"/>
              <a:chOff x="1372" y="2288"/>
              <a:chExt cx="745" cy="666"/>
            </a:xfrm>
          </p:grpSpPr>
          <p:sp>
            <p:nvSpPr>
              <p:cNvPr id="539666" name="Line 18"/>
              <p:cNvSpPr>
                <a:spLocks noChangeShapeType="1"/>
              </p:cNvSpPr>
              <p:nvPr/>
            </p:nvSpPr>
            <p:spPr bwMode="auto">
              <a:xfrm flipH="1" flipV="1">
                <a:off x="1372" y="2619"/>
                <a:ext cx="745" cy="335"/>
              </a:xfrm>
              <a:prstGeom prst="line">
                <a:avLst/>
              </a:prstGeom>
              <a:noFill/>
              <a:ln w="50800">
                <a:solidFill>
                  <a:schemeClr val="tx2"/>
                </a:solidFill>
                <a:round/>
                <a:headEnd type="none" w="sm" len="sm"/>
                <a:tailEnd type="triangle" w="med" len="med"/>
              </a:ln>
              <a:effectLst/>
            </p:spPr>
            <p:txBody>
              <a:bodyPr wrap="none" anchor="ctr"/>
              <a:lstStyle/>
              <a:p>
                <a:endParaRPr lang="en-US"/>
              </a:p>
            </p:txBody>
          </p:sp>
          <p:sp>
            <p:nvSpPr>
              <p:cNvPr id="539667" name="Rectangle 19"/>
              <p:cNvSpPr>
                <a:spLocks noChangeArrowheads="1"/>
              </p:cNvSpPr>
              <p:nvPr/>
            </p:nvSpPr>
            <p:spPr bwMode="auto">
              <a:xfrm>
                <a:off x="1372" y="2288"/>
                <a:ext cx="258"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tx2"/>
                    </a:solidFill>
                    <a:latin typeface="Arial" charset="0"/>
                  </a:rPr>
                  <a:t>T</a:t>
                </a:r>
                <a:r>
                  <a:rPr lang="en-US" sz="2000" b="1">
                    <a:solidFill>
                      <a:schemeClr val="tx2"/>
                    </a:solidFill>
                    <a:latin typeface="Arial" charset="0"/>
                  </a:rPr>
                  <a:t> </a:t>
                </a:r>
              </a:p>
            </p:txBody>
          </p:sp>
        </p:grpSp>
        <p:grpSp>
          <p:nvGrpSpPr>
            <p:cNvPr id="6" name="Group 20"/>
            <p:cNvGrpSpPr>
              <a:grpSpLocks/>
            </p:cNvGrpSpPr>
            <p:nvPr/>
          </p:nvGrpSpPr>
          <p:grpSpPr bwMode="auto">
            <a:xfrm>
              <a:off x="2135" y="2976"/>
              <a:ext cx="421" cy="888"/>
              <a:chOff x="2135" y="2976"/>
              <a:chExt cx="421" cy="888"/>
            </a:xfrm>
          </p:grpSpPr>
          <p:sp>
            <p:nvSpPr>
              <p:cNvPr id="539669" name="Line 21"/>
              <p:cNvSpPr>
                <a:spLocks noChangeShapeType="1"/>
              </p:cNvSpPr>
              <p:nvPr/>
            </p:nvSpPr>
            <p:spPr bwMode="auto">
              <a:xfrm>
                <a:off x="2135" y="2976"/>
                <a:ext cx="0" cy="792"/>
              </a:xfrm>
              <a:prstGeom prst="line">
                <a:avLst/>
              </a:prstGeom>
              <a:noFill/>
              <a:ln w="50800">
                <a:solidFill>
                  <a:srgbClr val="00FF00"/>
                </a:solidFill>
                <a:round/>
                <a:headEnd type="none" w="sm" len="sm"/>
                <a:tailEnd type="triangle" w="med" len="med"/>
              </a:ln>
              <a:effectLst/>
            </p:spPr>
            <p:txBody>
              <a:bodyPr wrap="none" anchor="ctr"/>
              <a:lstStyle/>
              <a:p>
                <a:endParaRPr lang="en-US"/>
              </a:p>
            </p:txBody>
          </p:sp>
          <p:sp>
            <p:nvSpPr>
              <p:cNvPr id="539670" name="Rectangle 22"/>
              <p:cNvSpPr>
                <a:spLocks noChangeArrowheads="1"/>
              </p:cNvSpPr>
              <p:nvPr/>
            </p:nvSpPr>
            <p:spPr bwMode="auto">
              <a:xfrm>
                <a:off x="2156" y="3633"/>
                <a:ext cx="400" cy="23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accent1"/>
                    </a:solidFill>
                    <a:latin typeface="Arial" charset="0"/>
                  </a:rPr>
                  <a:t>mg</a:t>
                </a:r>
                <a:r>
                  <a:rPr lang="en-US" sz="2000" b="1">
                    <a:solidFill>
                      <a:schemeClr val="accent1"/>
                    </a:solidFill>
                    <a:latin typeface="Arial" charset="0"/>
                  </a:rPr>
                  <a:t> </a:t>
                </a:r>
              </a:p>
            </p:txBody>
          </p:sp>
          <p:sp>
            <p:nvSpPr>
              <p:cNvPr id="539671" name="Line 23"/>
              <p:cNvSpPr>
                <a:spLocks noChangeShapeType="1"/>
              </p:cNvSpPr>
              <p:nvPr/>
            </p:nvSpPr>
            <p:spPr bwMode="auto">
              <a:xfrm flipH="1">
                <a:off x="2135" y="3126"/>
                <a:ext cx="302" cy="632"/>
              </a:xfrm>
              <a:prstGeom prst="line">
                <a:avLst/>
              </a:prstGeom>
              <a:noFill/>
              <a:ln w="38100">
                <a:solidFill>
                  <a:schemeClr val="accent1"/>
                </a:solidFill>
                <a:prstDash val="sysDot"/>
                <a:round/>
                <a:headEnd type="none" w="sm" len="sm"/>
                <a:tailEnd/>
              </a:ln>
              <a:effectLst/>
            </p:spPr>
            <p:txBody>
              <a:bodyPr wrap="none" anchor="ctr"/>
              <a:lstStyle/>
              <a:p>
                <a:endParaRPr lang="en-US"/>
              </a:p>
            </p:txBody>
          </p:sp>
        </p:grpSp>
      </p:grpSp>
      <p:grpSp>
        <p:nvGrpSpPr>
          <p:cNvPr id="7" name="Group 24"/>
          <p:cNvGrpSpPr>
            <a:grpSpLocks/>
          </p:cNvGrpSpPr>
          <p:nvPr/>
        </p:nvGrpSpPr>
        <p:grpSpPr bwMode="auto">
          <a:xfrm>
            <a:off x="6154738" y="3767138"/>
            <a:ext cx="1808162" cy="782637"/>
            <a:chOff x="1152" y="1917"/>
            <a:chExt cx="1139" cy="493"/>
          </a:xfrm>
        </p:grpSpPr>
        <p:sp>
          <p:nvSpPr>
            <p:cNvPr id="539673" name="Line 25"/>
            <p:cNvSpPr>
              <a:spLocks noChangeShapeType="1"/>
            </p:cNvSpPr>
            <p:nvPr/>
          </p:nvSpPr>
          <p:spPr bwMode="auto">
            <a:xfrm>
              <a:off x="1276" y="2063"/>
              <a:ext cx="694" cy="347"/>
            </a:xfrm>
            <a:prstGeom prst="line">
              <a:avLst/>
            </a:prstGeom>
            <a:noFill/>
            <a:ln w="38100">
              <a:solidFill>
                <a:schemeClr val="hlink"/>
              </a:solidFill>
              <a:round/>
              <a:headEnd type="stealth" w="med" len="med"/>
              <a:tailEnd type="none" w="sm" len="sm"/>
            </a:ln>
            <a:effectLst/>
          </p:spPr>
          <p:txBody>
            <a:bodyPr wrap="none" anchor="ctr"/>
            <a:lstStyle/>
            <a:p>
              <a:endParaRPr lang="en-US"/>
            </a:p>
          </p:txBody>
        </p:sp>
        <p:sp>
          <p:nvSpPr>
            <p:cNvPr id="539674" name="Text Box 26"/>
            <p:cNvSpPr txBox="1">
              <a:spLocks noChangeArrowheads="1"/>
            </p:cNvSpPr>
            <p:nvPr/>
          </p:nvSpPr>
          <p:spPr bwMode="auto">
            <a:xfrm rot="1609386">
              <a:off x="1152" y="1917"/>
              <a:ext cx="1139" cy="250"/>
            </a:xfrm>
            <a:prstGeom prst="rect">
              <a:avLst/>
            </a:prstGeom>
            <a:noFill/>
            <a:ln w="38100">
              <a:noFill/>
              <a:miter lim="800000"/>
              <a:headEnd/>
              <a:tailEnd/>
            </a:ln>
            <a:effectLst/>
          </p:spPr>
          <p:txBody>
            <a:bodyPr wrap="none">
              <a:spAutoFit/>
            </a:bodyPr>
            <a:lstStyle/>
            <a:p>
              <a:r>
                <a:rPr lang="en-US" sz="2000" b="1">
                  <a:solidFill>
                    <a:schemeClr val="hlink"/>
                  </a:solidFill>
                  <a:latin typeface="Arial" charset="0"/>
                </a:rPr>
                <a:t>displacement</a:t>
              </a:r>
            </a:p>
          </p:txBody>
        </p:sp>
      </p:grpSp>
      <p:sp>
        <p:nvSpPr>
          <p:cNvPr id="539675" name="AutoShape 27"/>
          <p:cNvSpPr>
            <a:spLocks noChangeArrowheads="1"/>
          </p:cNvSpPr>
          <p:nvPr/>
        </p:nvSpPr>
        <p:spPr bwMode="auto">
          <a:xfrm>
            <a:off x="0" y="3576638"/>
            <a:ext cx="4262438" cy="29400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39676" name="Rectangle 28"/>
          <p:cNvSpPr>
            <a:spLocks noChangeArrowheads="1"/>
          </p:cNvSpPr>
          <p:nvPr/>
        </p:nvSpPr>
        <p:spPr bwMode="auto">
          <a:xfrm>
            <a:off x="0" y="3694113"/>
            <a:ext cx="4227513" cy="822325"/>
          </a:xfrm>
          <a:prstGeom prst="rect">
            <a:avLst/>
          </a:prstGeom>
          <a:noFill/>
          <a:ln w="9525">
            <a:noFill/>
            <a:miter lim="800000"/>
            <a:headEnd/>
            <a:tailEnd/>
          </a:ln>
          <a:effectLst/>
        </p:spPr>
        <p:txBody>
          <a:bodyPr lIns="92075" tIns="46038" rIns="92075" bIns="46038">
            <a:spAutoFit/>
          </a:bodyPr>
          <a:lstStyle/>
          <a:p>
            <a:pPr marL="285750" indent="-285750">
              <a:lnSpc>
                <a:spcPct val="120000"/>
              </a:lnSpc>
              <a:spcBef>
                <a:spcPct val="50000"/>
              </a:spcBef>
              <a:buClr>
                <a:schemeClr val="accent1"/>
              </a:buClr>
              <a:buSzPct val="75000"/>
              <a:buFont typeface="Monotype Sorts" pitchFamily="48" charset="2"/>
              <a:buNone/>
            </a:pPr>
            <a:r>
              <a:rPr lang="en-US" sz="2000" b="1">
                <a:solidFill>
                  <a:schemeClr val="bg2"/>
                </a:solidFill>
                <a:latin typeface="Arial" charset="0"/>
              </a:rPr>
              <a:t>	Any force not perpendicular</a:t>
            </a:r>
            <a:br>
              <a:rPr lang="en-US" sz="2000" b="1">
                <a:solidFill>
                  <a:schemeClr val="bg2"/>
                </a:solidFill>
                <a:latin typeface="Arial" charset="0"/>
              </a:rPr>
            </a:br>
            <a:r>
              <a:rPr lang="en-US" sz="2000" b="1">
                <a:solidFill>
                  <a:schemeClr val="bg2"/>
                </a:solidFill>
                <a:latin typeface="Arial" charset="0"/>
              </a:rPr>
              <a:t>to the motion will do work:</a:t>
            </a:r>
            <a:endParaRPr lang="en-US" sz="2200" b="1">
              <a:solidFill>
                <a:schemeClr val="bg2"/>
              </a:solidFill>
              <a:latin typeface="Arial" charset="0"/>
            </a:endParaRPr>
          </a:p>
        </p:txBody>
      </p:sp>
      <p:sp>
        <p:nvSpPr>
          <p:cNvPr id="539677" name="Rectangle 29"/>
          <p:cNvSpPr>
            <a:spLocks noChangeArrowheads="1"/>
          </p:cNvSpPr>
          <p:nvPr/>
        </p:nvSpPr>
        <p:spPr bwMode="auto">
          <a:xfrm>
            <a:off x="501650" y="4530725"/>
            <a:ext cx="2357438"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N   </a:t>
            </a:r>
            <a:r>
              <a:rPr lang="en-US" sz="2000" b="1">
                <a:solidFill>
                  <a:schemeClr val="bg2"/>
                </a:solidFill>
                <a:latin typeface="Arial" charset="0"/>
              </a:rPr>
              <a:t>does   </a:t>
            </a:r>
            <a:r>
              <a:rPr lang="en-US" sz="2000" b="1" i="1">
                <a:solidFill>
                  <a:srgbClr val="FC0128"/>
                </a:solidFill>
                <a:effectLst>
                  <a:outerShdw blurRad="38100" dist="38100" dir="2700000" algn="tl">
                    <a:srgbClr val="000000"/>
                  </a:outerShdw>
                </a:effectLst>
                <a:latin typeface="Arial" charset="0"/>
              </a:rPr>
              <a:t>no work</a:t>
            </a:r>
            <a:endParaRPr lang="en-US" sz="2200" b="1">
              <a:solidFill>
                <a:srgbClr val="FC0128"/>
              </a:solidFill>
              <a:latin typeface="Arial" charset="0"/>
            </a:endParaRPr>
          </a:p>
        </p:txBody>
      </p:sp>
      <p:sp>
        <p:nvSpPr>
          <p:cNvPr id="539678" name="Rectangle 30"/>
          <p:cNvSpPr>
            <a:spLocks noChangeArrowheads="1"/>
          </p:cNvSpPr>
          <p:nvPr/>
        </p:nvSpPr>
        <p:spPr bwMode="auto">
          <a:xfrm>
            <a:off x="501650" y="4987925"/>
            <a:ext cx="2978150"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T   </a:t>
            </a:r>
            <a:r>
              <a:rPr lang="en-US" sz="2000" b="1">
                <a:solidFill>
                  <a:schemeClr val="bg2"/>
                </a:solidFill>
                <a:latin typeface="Arial" charset="0"/>
              </a:rPr>
              <a:t>does   </a:t>
            </a:r>
            <a:r>
              <a:rPr lang="en-US" sz="2000" b="1">
                <a:solidFill>
                  <a:srgbClr val="0000FF"/>
                </a:solidFill>
                <a:effectLst>
                  <a:outerShdw blurRad="38100" dist="38100" dir="2700000" algn="tl">
                    <a:srgbClr val="000000"/>
                  </a:outerShdw>
                </a:effectLst>
                <a:latin typeface="Arial" charset="0"/>
              </a:rPr>
              <a:t>positive</a:t>
            </a:r>
            <a:r>
              <a:rPr lang="en-US" sz="2000" b="1">
                <a:solidFill>
                  <a:schemeClr val="bg2"/>
                </a:solidFill>
                <a:latin typeface="Arial" charset="0"/>
              </a:rPr>
              <a:t> work</a:t>
            </a:r>
            <a:endParaRPr lang="en-US" sz="2200" b="1">
              <a:solidFill>
                <a:schemeClr val="bg2"/>
              </a:solidFill>
              <a:latin typeface="Arial" charset="0"/>
            </a:endParaRPr>
          </a:p>
        </p:txBody>
      </p:sp>
      <p:sp>
        <p:nvSpPr>
          <p:cNvPr id="539679" name="Rectangle 31"/>
          <p:cNvSpPr>
            <a:spLocks noChangeArrowheads="1"/>
          </p:cNvSpPr>
          <p:nvPr/>
        </p:nvSpPr>
        <p:spPr bwMode="auto">
          <a:xfrm>
            <a:off x="577850" y="5521325"/>
            <a:ext cx="2978150"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f   </a:t>
            </a:r>
            <a:r>
              <a:rPr lang="en-US" sz="2000" b="1">
                <a:solidFill>
                  <a:schemeClr val="bg2"/>
                </a:solidFill>
                <a:latin typeface="Arial" charset="0"/>
              </a:rPr>
              <a:t>does   negative work</a:t>
            </a:r>
            <a:endParaRPr lang="en-US" sz="2200" b="1">
              <a:solidFill>
                <a:schemeClr val="bg2"/>
              </a:solidFill>
              <a:latin typeface="Arial" charset="0"/>
            </a:endParaRPr>
          </a:p>
        </p:txBody>
      </p:sp>
      <p:sp>
        <p:nvSpPr>
          <p:cNvPr id="539680" name="Rectangle 32"/>
          <p:cNvSpPr>
            <a:spLocks noChangeArrowheads="1"/>
          </p:cNvSpPr>
          <p:nvPr/>
        </p:nvSpPr>
        <p:spPr bwMode="auto">
          <a:xfrm>
            <a:off x="273050" y="6054725"/>
            <a:ext cx="3275013"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i="1">
                <a:solidFill>
                  <a:schemeClr val="bg2"/>
                </a:solidFill>
                <a:latin typeface="Arial" charset="0"/>
              </a:rPr>
              <a:t>mg   </a:t>
            </a:r>
            <a:r>
              <a:rPr lang="en-US" sz="2000" b="1">
                <a:solidFill>
                  <a:schemeClr val="bg2"/>
                </a:solidFill>
                <a:latin typeface="Arial" charset="0"/>
              </a:rPr>
              <a:t>does   negative work</a:t>
            </a:r>
            <a:endParaRPr lang="en-US" sz="2200" b="1">
              <a:solidFill>
                <a:schemeClr val="bg2"/>
              </a:solidFill>
              <a:latin typeface="Arial" charset="0"/>
            </a:endParaRPr>
          </a:p>
        </p:txBody>
      </p:sp>
      <p:sp>
        <p:nvSpPr>
          <p:cNvPr id="539681" name="Line 33"/>
          <p:cNvSpPr>
            <a:spLocks noChangeShapeType="1"/>
          </p:cNvSpPr>
          <p:nvPr/>
        </p:nvSpPr>
        <p:spPr bwMode="auto">
          <a:xfrm flipH="1">
            <a:off x="4822825" y="4554538"/>
            <a:ext cx="0" cy="706437"/>
          </a:xfrm>
          <a:prstGeom prst="line">
            <a:avLst/>
          </a:prstGeom>
          <a:noFill/>
          <a:ln w="38100">
            <a:solidFill>
              <a:schemeClr val="tx1"/>
            </a:solidFill>
            <a:round/>
            <a:headEnd type="none" w="sm" len="sm"/>
            <a:tailEnd type="none" w="sm" len="sm"/>
          </a:ln>
          <a:effectLst/>
        </p:spPr>
        <p:txBody>
          <a:bodyPr wrap="none" anchor="ctr"/>
          <a:lstStyle/>
          <a:p>
            <a:endParaRPr lang="en-US"/>
          </a:p>
        </p:txBody>
      </p:sp>
      <p:sp>
        <p:nvSpPr>
          <p:cNvPr id="539682" name="Rectangle 34"/>
          <p:cNvSpPr>
            <a:spLocks noChangeArrowheads="1"/>
          </p:cNvSpPr>
          <p:nvPr/>
        </p:nvSpPr>
        <p:spPr bwMode="auto">
          <a:xfrm>
            <a:off x="4611688" y="5256213"/>
            <a:ext cx="434975" cy="766762"/>
          </a:xfrm>
          <a:prstGeom prst="rect">
            <a:avLst/>
          </a:prstGeom>
          <a:noFill/>
          <a:ln w="38100">
            <a:solidFill>
              <a:srgbClr val="99CCFF"/>
            </a:solidFill>
            <a:miter lim="800000"/>
            <a:headEnd/>
            <a:tailEnd/>
          </a:ln>
          <a:effectLst/>
        </p:spPr>
        <p:txBody>
          <a:bodyPr wrap="none" anchor="ctr"/>
          <a:lstStyle/>
          <a:p>
            <a:endParaRPr lang="en-US"/>
          </a:p>
        </p:txBody>
      </p:sp>
      <p:sp>
        <p:nvSpPr>
          <p:cNvPr id="539683" name="Rectangle 35"/>
          <p:cNvSpPr>
            <a:spLocks noChangeArrowheads="1"/>
          </p:cNvSpPr>
          <p:nvPr/>
        </p:nvSpPr>
        <p:spPr bwMode="auto">
          <a:xfrm>
            <a:off x="4964113" y="708025"/>
            <a:ext cx="4179887" cy="2390775"/>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one force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two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three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four forces</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no forces are doing work</a:t>
            </a:r>
            <a:endParaRPr lang="en-US" sz="2000" b="1">
              <a:effectLst>
                <a:outerShdw blurRad="38100" dist="38100" dir="2700000" algn="tl">
                  <a:srgbClr val="000000"/>
                </a:outerShdw>
              </a:effectLst>
              <a:latin typeface="Arial" charset="0"/>
            </a:endParaRPr>
          </a:p>
        </p:txBody>
      </p:sp>
      <p:sp>
        <p:nvSpPr>
          <p:cNvPr id="539684" name="Rectangle 36"/>
          <p:cNvSpPr>
            <a:spLocks noGrp="1" noChangeArrowheads="1"/>
          </p:cNvSpPr>
          <p:nvPr>
            <p:ph type="body" idx="1"/>
          </p:nvPr>
        </p:nvSpPr>
        <p:spPr>
          <a:xfrm>
            <a:off x="0" y="868363"/>
            <a:ext cx="4579938" cy="2111375"/>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a:t>	A box is being pulled up a rough incline by a rope connected to a pulley.  How many forces are doing work on the box?</a:t>
            </a:r>
            <a:endParaRPr lang="en-US" sz="18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9675"/>
                                        </p:tgtEl>
                                        <p:attrNameLst>
                                          <p:attrName>style.visibility</p:attrName>
                                        </p:attrNameLst>
                                      </p:cBhvr>
                                      <p:to>
                                        <p:strVal val="visible"/>
                                      </p:to>
                                    </p:set>
                                    <p:animEffect transition="in" filter="dissolve">
                                      <p:cBhvr>
                                        <p:cTn id="17" dur="500"/>
                                        <p:tgtEl>
                                          <p:spTgt spid="539675"/>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39676"/>
                                        </p:tgtEl>
                                        <p:attrNameLst>
                                          <p:attrName>style.visibility</p:attrName>
                                        </p:attrNameLst>
                                      </p:cBhvr>
                                      <p:to>
                                        <p:strVal val="visible"/>
                                      </p:to>
                                    </p:set>
                                    <p:animEffect transition="in" filter="dissolve">
                                      <p:cBhvr>
                                        <p:cTn id="21" dur="500"/>
                                        <p:tgtEl>
                                          <p:spTgt spid="53967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539677"/>
                                        </p:tgtEl>
                                        <p:attrNameLst>
                                          <p:attrName>style.visibility</p:attrName>
                                        </p:attrNameLst>
                                      </p:cBhvr>
                                      <p:to>
                                        <p:strVal val="visible"/>
                                      </p:to>
                                    </p:set>
                                    <p:animEffect transition="in" filter="box(out)">
                                      <p:cBhvr>
                                        <p:cTn id="26" dur="500"/>
                                        <p:tgtEl>
                                          <p:spTgt spid="53967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39678"/>
                                        </p:tgtEl>
                                        <p:attrNameLst>
                                          <p:attrName>style.visibility</p:attrName>
                                        </p:attrNameLst>
                                      </p:cBhvr>
                                      <p:to>
                                        <p:strVal val="visible"/>
                                      </p:to>
                                    </p:set>
                                    <p:animEffect transition="in" filter="checkerboard(across)">
                                      <p:cBhvr>
                                        <p:cTn id="31" dur="500"/>
                                        <p:tgtEl>
                                          <p:spTgt spid="53967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539679"/>
                                        </p:tgtEl>
                                        <p:attrNameLst>
                                          <p:attrName>style.visibility</p:attrName>
                                        </p:attrNameLst>
                                      </p:cBhvr>
                                      <p:to>
                                        <p:strVal val="visible"/>
                                      </p:to>
                                    </p:set>
                                    <p:anim calcmode="lin" valueType="num">
                                      <p:cBhvr>
                                        <p:cTn id="36" dur="500" fill="hold"/>
                                        <p:tgtEl>
                                          <p:spTgt spid="539679"/>
                                        </p:tgtEl>
                                        <p:attrNameLst>
                                          <p:attrName>ppt_x</p:attrName>
                                        </p:attrNameLst>
                                      </p:cBhvr>
                                      <p:tavLst>
                                        <p:tav tm="0">
                                          <p:val>
                                            <p:strVal val="#ppt_x+#ppt_w/2"/>
                                          </p:val>
                                        </p:tav>
                                        <p:tav tm="100000">
                                          <p:val>
                                            <p:strVal val="#ppt_x"/>
                                          </p:val>
                                        </p:tav>
                                      </p:tavLst>
                                    </p:anim>
                                    <p:anim calcmode="lin" valueType="num">
                                      <p:cBhvr>
                                        <p:cTn id="37" dur="500" fill="hold"/>
                                        <p:tgtEl>
                                          <p:spTgt spid="539679"/>
                                        </p:tgtEl>
                                        <p:attrNameLst>
                                          <p:attrName>ppt_y</p:attrName>
                                        </p:attrNameLst>
                                      </p:cBhvr>
                                      <p:tavLst>
                                        <p:tav tm="0">
                                          <p:val>
                                            <p:strVal val="#ppt_y"/>
                                          </p:val>
                                        </p:tav>
                                        <p:tav tm="100000">
                                          <p:val>
                                            <p:strVal val="#ppt_y"/>
                                          </p:val>
                                        </p:tav>
                                      </p:tavLst>
                                    </p:anim>
                                    <p:anim calcmode="lin" valueType="num">
                                      <p:cBhvr>
                                        <p:cTn id="38" dur="500" fill="hold"/>
                                        <p:tgtEl>
                                          <p:spTgt spid="539679"/>
                                        </p:tgtEl>
                                        <p:attrNameLst>
                                          <p:attrName>ppt_w</p:attrName>
                                        </p:attrNameLst>
                                      </p:cBhvr>
                                      <p:tavLst>
                                        <p:tav tm="0">
                                          <p:val>
                                            <p:fltVal val="0"/>
                                          </p:val>
                                        </p:tav>
                                        <p:tav tm="100000">
                                          <p:val>
                                            <p:strVal val="#ppt_w"/>
                                          </p:val>
                                        </p:tav>
                                      </p:tavLst>
                                    </p:anim>
                                    <p:anim calcmode="lin" valueType="num">
                                      <p:cBhvr>
                                        <p:cTn id="39" dur="500" fill="hold"/>
                                        <p:tgtEl>
                                          <p:spTgt spid="53967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539680"/>
                                        </p:tgtEl>
                                        <p:attrNameLst>
                                          <p:attrName>style.visibility</p:attrName>
                                        </p:attrNameLst>
                                      </p:cBhvr>
                                      <p:to>
                                        <p:strVal val="visible"/>
                                      </p:to>
                                    </p:set>
                                    <p:animEffect transition="in" filter="randombar(vertical)">
                                      <p:cBhvr>
                                        <p:cTn id="44" dur="500"/>
                                        <p:tgtEl>
                                          <p:spTgt spid="539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nimBg="1" autoUpdateAnimBg="0"/>
      <p:bldP spid="539676" grpId="0" autoUpdateAnimBg="0"/>
      <p:bldP spid="539677" grpId="0" autoUpdateAnimBg="0"/>
      <p:bldP spid="539678" grpId="0" autoUpdateAnimBg="0"/>
      <p:bldP spid="539679" grpId="0" autoUpdateAnimBg="0"/>
      <p:bldP spid="539680" grpId="0"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249362"/>
          </a:xfrm>
        </p:spPr>
        <p:txBody>
          <a:bodyPr>
            <a:normAutofit fontScale="90000"/>
          </a:bodyPr>
          <a:lstStyle/>
          <a:p>
            <a:r>
              <a:rPr lang="en-US" dirty="0" smtClean="0">
                <a:solidFill>
                  <a:srgbClr val="FFFF00"/>
                </a:solidFill>
              </a:rPr>
              <a:t>Work done by any </a:t>
            </a:r>
            <a:r>
              <a:rPr lang="en-US" dirty="0" smtClean="0">
                <a:solidFill>
                  <a:srgbClr val="FF0000"/>
                </a:solidFill>
              </a:rPr>
              <a:t>Force</a:t>
            </a:r>
            <a:r>
              <a:rPr lang="en-US" dirty="0" smtClean="0">
                <a:solidFill>
                  <a:srgbClr val="FFFF00"/>
                </a:solidFill>
              </a:rPr>
              <a:t> along any </a:t>
            </a:r>
            <a:r>
              <a:rPr lang="en-US" dirty="0" smtClean="0">
                <a:solidFill>
                  <a:schemeClr val="tx2">
                    <a:lumMod val="40000"/>
                    <a:lumOff val="60000"/>
                  </a:schemeClr>
                </a:solidFill>
              </a:rPr>
              <a:t>Path</a:t>
            </a:r>
            <a:endParaRPr lang="en-US" dirty="0">
              <a:solidFill>
                <a:schemeClr val="tx2">
                  <a:lumMod val="40000"/>
                  <a:lumOff val="60000"/>
                </a:schemeClr>
              </a:solidFill>
            </a:endParaRPr>
          </a:p>
        </p:txBody>
      </p:sp>
      <p:sp>
        <p:nvSpPr>
          <p:cNvPr id="3" name="Content Placeholder 2"/>
          <p:cNvSpPr>
            <a:spLocks noGrp="1"/>
          </p:cNvSpPr>
          <p:nvPr>
            <p:ph sz="half" idx="1"/>
          </p:nvPr>
        </p:nvSpPr>
        <p:spPr>
          <a:xfrm>
            <a:off x="457200" y="1676400"/>
            <a:ext cx="4038600" cy="4953000"/>
          </a:xfrm>
          <a:ln>
            <a:solidFill>
              <a:schemeClr val="tx2">
                <a:lumMod val="60000"/>
                <a:lumOff val="40000"/>
              </a:schemeClr>
            </a:solidFill>
          </a:ln>
        </p:spPr>
        <p:txBody>
          <a:bodyPr/>
          <a:lstStyle/>
          <a:p>
            <a:r>
              <a:rPr lang="en-US" dirty="0" smtClean="0">
                <a:solidFill>
                  <a:srgbClr val="FFFF00"/>
                </a:solidFill>
              </a:rPr>
              <a:t>The expression for work done along a path is general</a:t>
            </a:r>
            <a:r>
              <a:rPr lang="en-US" dirty="0" smtClean="0"/>
              <a:t>: just break the path into small pieces, add the work for each piece, then go to the limit of tinier pieces to give an integral:</a:t>
            </a:r>
            <a:endParaRPr lang="en-US" dirty="0"/>
          </a:p>
        </p:txBody>
      </p:sp>
      <p:sp>
        <p:nvSpPr>
          <p:cNvPr id="4" name="Content Placeholder 3"/>
          <p:cNvSpPr>
            <a:spLocks noGrp="1"/>
          </p:cNvSpPr>
          <p:nvPr>
            <p:ph sz="half" idx="2"/>
          </p:nvPr>
        </p:nvSpPr>
        <p:spPr/>
        <p:txBody>
          <a:bodyPr/>
          <a:lstStyle/>
          <a:p>
            <a:r>
              <a:rPr lang="en-US" dirty="0" smtClean="0">
                <a:solidFill>
                  <a:schemeClr val="tx2">
                    <a:lumMod val="50000"/>
                  </a:schemeClr>
                </a:solidFill>
              </a:rPr>
              <a:t>A</a:t>
            </a:r>
            <a:endParaRPr lang="en-US" dirty="0">
              <a:solidFill>
                <a:schemeClr val="tx2">
                  <a:lumMod val="50000"/>
                </a:schemeClr>
              </a:solidFill>
            </a:endParaRPr>
          </a:p>
        </p:txBody>
      </p:sp>
      <p:graphicFrame>
        <p:nvGraphicFramePr>
          <p:cNvPr id="5" name="Object 4"/>
          <p:cNvGraphicFramePr>
            <a:graphicFrameLocks noChangeAspect="1"/>
          </p:cNvGraphicFramePr>
          <p:nvPr/>
        </p:nvGraphicFramePr>
        <p:xfrm>
          <a:off x="685800" y="5181600"/>
          <a:ext cx="3403600" cy="1054100"/>
        </p:xfrm>
        <a:graphic>
          <a:graphicData uri="http://schemas.openxmlformats.org/presentationml/2006/ole">
            <p:oleObj spid="_x0000_s81922" name="Equation" r:id="rId4" imgW="3403440" imgH="1054080" progId="Equation.DSMT4">
              <p:embed/>
            </p:oleObj>
          </a:graphicData>
        </a:graphic>
      </p:graphicFrame>
      <p:grpSp>
        <p:nvGrpSpPr>
          <p:cNvPr id="6" name="Group 31"/>
          <p:cNvGrpSpPr/>
          <p:nvPr/>
        </p:nvGrpSpPr>
        <p:grpSpPr>
          <a:xfrm>
            <a:off x="5859820" y="1752600"/>
            <a:ext cx="1607780" cy="3034047"/>
            <a:chOff x="5434884" y="1995153"/>
            <a:chExt cx="1607780" cy="3034047"/>
          </a:xfrm>
        </p:grpSpPr>
        <p:cxnSp>
          <p:nvCxnSpPr>
            <p:cNvPr id="7" name="Straight Arrow Connector 6"/>
            <p:cNvCxnSpPr/>
            <p:nvPr/>
          </p:nvCxnSpPr>
          <p:spPr>
            <a:xfrm rot="5400000" flipH="1" flipV="1">
              <a:off x="5715000" y="3962400"/>
              <a:ext cx="304800" cy="152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96884" y="3581400"/>
              <a:ext cx="356316" cy="113763"/>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968284" y="3671553"/>
              <a:ext cx="228600" cy="2286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6495777" y="2669685"/>
              <a:ext cx="304800" cy="2286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502758" y="2071353"/>
              <a:ext cx="304800" cy="152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363774" y="2465769"/>
              <a:ext cx="3810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463047" y="3356022"/>
              <a:ext cx="304800" cy="1524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6536025" y="3068388"/>
              <a:ext cx="381000" cy="762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434884" y="3873321"/>
            <a:ext cx="381000" cy="381000"/>
          </p:xfrm>
          <a:graphic>
            <a:graphicData uri="http://schemas.openxmlformats.org/presentationml/2006/ole">
              <p:oleObj spid="_x0000_s81923" name="Equation" r:id="rId5" imgW="431640" imgH="431640" progId="Equation.DSMT4">
                <p:embed/>
              </p:oleObj>
            </a:graphicData>
          </a:graphic>
        </p:graphicFrame>
        <p:graphicFrame>
          <p:nvGraphicFramePr>
            <p:cNvPr id="23" name="Object 22"/>
            <p:cNvGraphicFramePr>
              <a:graphicFrameLocks noChangeAspect="1"/>
            </p:cNvGraphicFramePr>
            <p:nvPr/>
          </p:nvGraphicFramePr>
          <p:xfrm>
            <a:off x="5610894" y="3504126"/>
            <a:ext cx="414338" cy="381000"/>
          </p:xfrm>
          <a:graphic>
            <a:graphicData uri="http://schemas.openxmlformats.org/presentationml/2006/ole">
              <p:oleObj spid="_x0000_s81924" name="Equation" r:id="rId6" imgW="469800" imgH="431640" progId="Equation.DSMT4">
                <p:embed/>
              </p:oleObj>
            </a:graphicData>
          </a:graphic>
        </p:graphicFrame>
        <p:graphicFrame>
          <p:nvGraphicFramePr>
            <p:cNvPr id="24" name="Object 23"/>
            <p:cNvGraphicFramePr>
              <a:graphicFrameLocks noChangeAspect="1"/>
            </p:cNvGraphicFramePr>
            <p:nvPr/>
          </p:nvGraphicFramePr>
          <p:xfrm>
            <a:off x="6057363" y="3224010"/>
            <a:ext cx="403225" cy="381000"/>
          </p:xfrm>
          <a:graphic>
            <a:graphicData uri="http://schemas.openxmlformats.org/presentationml/2006/ole">
              <p:oleObj spid="_x0000_s81925" name="Equation" r:id="rId7" imgW="457200" imgH="431640" progId="Equation.DSMT4">
                <p:embed/>
              </p:oleObj>
            </a:graphicData>
          </a:graphic>
        </p:graphicFrame>
        <p:graphicFrame>
          <p:nvGraphicFramePr>
            <p:cNvPr id="25" name="Object 24"/>
            <p:cNvGraphicFramePr>
              <a:graphicFrameLocks noChangeAspect="1"/>
            </p:cNvGraphicFramePr>
            <p:nvPr/>
          </p:nvGraphicFramePr>
          <p:xfrm>
            <a:off x="6628326" y="3415047"/>
            <a:ext cx="414338" cy="381000"/>
          </p:xfrm>
          <a:graphic>
            <a:graphicData uri="http://schemas.openxmlformats.org/presentationml/2006/ole">
              <p:oleObj spid="_x0000_s81926" name="Equation" r:id="rId8" imgW="469800" imgH="431640" progId="Equation.DSMT4">
                <p:embed/>
              </p:oleObj>
            </a:graphicData>
          </a:graphic>
        </p:graphicFrame>
        <p:cxnSp>
          <p:nvCxnSpPr>
            <p:cNvPr id="27" name="Straight Arrow Connector 26"/>
            <p:cNvCxnSpPr/>
            <p:nvPr/>
          </p:nvCxnSpPr>
          <p:spPr>
            <a:xfrm rot="16200000" flipH="1">
              <a:off x="5638800" y="4343400"/>
              <a:ext cx="8382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248400" y="3886200"/>
              <a:ext cx="914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nvGraphicFramePr>
          <p:xfrm>
            <a:off x="5701047" y="4495800"/>
            <a:ext cx="254668" cy="403225"/>
          </p:xfrm>
          <a:graphic>
            <a:graphicData uri="http://schemas.openxmlformats.org/presentationml/2006/ole">
              <p:oleObj spid="_x0000_s81927" name="Equation" r:id="rId9" imgW="304560" imgH="482400" progId="Equation.DSMT4">
                <p:embed/>
              </p:oleObj>
            </a:graphicData>
          </a:graphic>
        </p:graphicFrame>
        <p:graphicFrame>
          <p:nvGraphicFramePr>
            <p:cNvPr id="31" name="Object 30"/>
            <p:cNvGraphicFramePr>
              <a:graphicFrameLocks noChangeAspect="1"/>
            </p:cNvGraphicFramePr>
            <p:nvPr/>
          </p:nvGraphicFramePr>
          <p:xfrm>
            <a:off x="6413679" y="3886200"/>
            <a:ext cx="285750" cy="403225"/>
          </p:xfrm>
          <a:graphic>
            <a:graphicData uri="http://schemas.openxmlformats.org/presentationml/2006/ole">
              <p:oleObj spid="_x0000_s81928" name="Equation" r:id="rId10" imgW="342720" imgH="482400" progId="Equation.DSMT4">
                <p:embed/>
              </p:oleObj>
            </a:graphicData>
          </a:graphic>
        </p:graphicFrame>
      </p:grpSp>
      <p:graphicFrame>
        <p:nvGraphicFramePr>
          <p:cNvPr id="34" name="Object 33"/>
          <p:cNvGraphicFramePr>
            <a:graphicFrameLocks noChangeAspect="1"/>
          </p:cNvGraphicFramePr>
          <p:nvPr/>
        </p:nvGraphicFramePr>
        <p:xfrm>
          <a:off x="4953000" y="5501494"/>
          <a:ext cx="3657600" cy="1051706"/>
        </p:xfrm>
        <a:graphic>
          <a:graphicData uri="http://schemas.openxmlformats.org/presentationml/2006/ole">
            <p:oleObj spid="_x0000_s81929" name="Equation" r:id="rId11" imgW="3974760" imgH="1143000" progId="Equation.DSMT4">
              <p:embed/>
            </p:oleObj>
          </a:graphicData>
        </a:graphic>
      </p:graphicFrame>
      <p:sp>
        <p:nvSpPr>
          <p:cNvPr id="35" name="TextBox 34"/>
          <p:cNvSpPr txBox="1"/>
          <p:nvPr/>
        </p:nvSpPr>
        <p:spPr>
          <a:xfrm>
            <a:off x="4800600" y="5029200"/>
            <a:ext cx="3276600" cy="400110"/>
          </a:xfrm>
          <a:prstGeom prst="rect">
            <a:avLst/>
          </a:prstGeom>
          <a:noFill/>
        </p:spPr>
        <p:txBody>
          <a:bodyPr wrap="square" rtlCol="0">
            <a:spAutoFit/>
          </a:bodyPr>
          <a:lstStyle/>
          <a:p>
            <a:r>
              <a:rPr lang="en-US" sz="2000" dirty="0" smtClean="0">
                <a:solidFill>
                  <a:srgbClr val="FFFF00"/>
                </a:solidFill>
              </a:rPr>
              <a:t>In components:</a:t>
            </a:r>
            <a:endParaRPr lang="en-US" sz="2000" dirty="0">
              <a:solidFill>
                <a:srgbClr val="FFFF00"/>
              </a:solidFill>
            </a:endParaRPr>
          </a:p>
        </p:txBody>
      </p:sp>
      <p:sp>
        <p:nvSpPr>
          <p:cNvPr id="36" name="Rectangle 35"/>
          <p:cNvSpPr/>
          <p:nvPr/>
        </p:nvSpPr>
        <p:spPr>
          <a:xfrm>
            <a:off x="4724400" y="5105400"/>
            <a:ext cx="41910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Force of a Stretched Spring</a:t>
            </a:r>
            <a:endParaRPr lang="en-US" dirty="0">
              <a:solidFill>
                <a:srgbClr val="FFFF00"/>
              </a:solidFill>
            </a:endParaRPr>
          </a:p>
        </p:txBody>
      </p:sp>
      <p:sp>
        <p:nvSpPr>
          <p:cNvPr id="3" name="Content Placeholder 2"/>
          <p:cNvSpPr>
            <a:spLocks noGrp="1"/>
          </p:cNvSpPr>
          <p:nvPr>
            <p:ph sz="half" idx="1"/>
          </p:nvPr>
        </p:nvSpPr>
        <p:spPr>
          <a:xfrm>
            <a:off x="379926" y="1600200"/>
            <a:ext cx="4191000" cy="5105400"/>
          </a:xfrm>
        </p:spPr>
        <p:txBody>
          <a:bodyPr>
            <a:normAutofit lnSpcReduction="10000"/>
          </a:bodyPr>
          <a:lstStyle/>
          <a:p>
            <a:r>
              <a:rPr lang="en-US" dirty="0" smtClean="0"/>
              <a:t>If a spring is pulled to extend beyond its natural length by a distance </a:t>
            </a:r>
            <a:r>
              <a:rPr lang="en-US" i="1" dirty="0" smtClean="0"/>
              <a:t>x</a:t>
            </a:r>
            <a:r>
              <a:rPr lang="en-US" dirty="0" smtClean="0"/>
              <a:t>, it will pull back with a force</a:t>
            </a:r>
          </a:p>
          <a:p>
            <a:endParaRPr lang="en-US" dirty="0" smtClean="0"/>
          </a:p>
          <a:p>
            <a:pPr>
              <a:buNone/>
            </a:pPr>
            <a:r>
              <a:rPr lang="en-US" dirty="0" smtClean="0"/>
              <a:t>	where </a:t>
            </a:r>
            <a:r>
              <a:rPr lang="en-US" i="1" dirty="0" smtClean="0">
                <a:solidFill>
                  <a:srgbClr val="FFFF00"/>
                </a:solidFill>
              </a:rPr>
              <a:t>k</a:t>
            </a:r>
            <a:r>
              <a:rPr lang="en-US" dirty="0" smtClean="0"/>
              <a:t> is called the “</a:t>
            </a:r>
            <a:r>
              <a:rPr lang="en-US" dirty="0" smtClean="0">
                <a:solidFill>
                  <a:srgbClr val="FFFF00"/>
                </a:solidFill>
              </a:rPr>
              <a:t>spring constant</a:t>
            </a:r>
            <a:r>
              <a:rPr lang="en-US" dirty="0" smtClean="0"/>
              <a:t>”.</a:t>
            </a:r>
          </a:p>
          <a:p>
            <a:pPr>
              <a:buNone/>
            </a:pPr>
            <a:endParaRPr lang="en-US" dirty="0" smtClean="0"/>
          </a:p>
          <a:p>
            <a:pPr>
              <a:buNone/>
            </a:pPr>
            <a:r>
              <a:rPr lang="en-US" dirty="0" smtClean="0"/>
              <a:t>	</a:t>
            </a:r>
            <a:r>
              <a:rPr lang="en-US" dirty="0" smtClean="0">
                <a:solidFill>
                  <a:srgbClr val="FF0000"/>
                </a:solidFill>
              </a:rPr>
              <a:t>The same linear force is also generated when the spring is </a:t>
            </a:r>
            <a:r>
              <a:rPr lang="en-US" i="1" dirty="0" smtClean="0">
                <a:solidFill>
                  <a:srgbClr val="FF0000"/>
                </a:solidFill>
              </a:rPr>
              <a:t>compressed</a:t>
            </a:r>
            <a:r>
              <a:rPr lang="en-US" dirty="0" smtClean="0">
                <a:solidFill>
                  <a:srgbClr val="FF0000"/>
                </a:solidFill>
              </a:rPr>
              <a:t>.</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chemeClr val="tx2">
                    <a:lumMod val="50000"/>
                  </a:schemeClr>
                </a:solidFill>
              </a:rPr>
              <a:t>A</a:t>
            </a:r>
            <a:endParaRPr lang="en-US" dirty="0">
              <a:solidFill>
                <a:schemeClr val="tx2">
                  <a:lumMod val="50000"/>
                </a:schemeClr>
              </a:solidFill>
            </a:endParaRPr>
          </a:p>
        </p:txBody>
      </p:sp>
      <p:grpSp>
        <p:nvGrpSpPr>
          <p:cNvPr id="7" name="Group 43"/>
          <p:cNvGrpSpPr/>
          <p:nvPr/>
        </p:nvGrpSpPr>
        <p:grpSpPr>
          <a:xfrm>
            <a:off x="5562600" y="2869318"/>
            <a:ext cx="1600200" cy="610648"/>
            <a:chOff x="5562600" y="2895076"/>
            <a:chExt cx="1600200" cy="610648"/>
          </a:xfrm>
        </p:grpSpPr>
        <p:sp>
          <p:nvSpPr>
            <p:cNvPr id="5" name="Rectangle 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943600" y="2895600"/>
              <a:ext cx="227210" cy="610124"/>
              <a:chOff x="5640190" y="2895076"/>
              <a:chExt cx="227210" cy="610124"/>
            </a:xfrm>
          </p:grpSpPr>
          <p:sp>
            <p:nvSpPr>
              <p:cNvPr id="9" name="Rectangle 8"/>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248400" y="2895600"/>
              <a:ext cx="227210" cy="610124"/>
              <a:chOff x="5640190" y="2895076"/>
              <a:chExt cx="227210" cy="610124"/>
            </a:xfrm>
          </p:grpSpPr>
          <p:sp>
            <p:nvSpPr>
              <p:cNvPr id="12" name="Rectangle 11"/>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553200" y="2895600"/>
              <a:ext cx="227210" cy="610124"/>
              <a:chOff x="5640190" y="2895076"/>
              <a:chExt cx="227210" cy="610124"/>
            </a:xfrm>
          </p:grpSpPr>
          <p:sp>
            <p:nvSpPr>
              <p:cNvPr id="15" name="Rectangle 1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858000" y="2895600"/>
              <a:ext cx="227210" cy="610124"/>
              <a:chOff x="5640190" y="2895076"/>
              <a:chExt cx="227210" cy="610124"/>
            </a:xfrm>
          </p:grpSpPr>
          <p:sp>
            <p:nvSpPr>
              <p:cNvPr id="18" name="Rectangle 17"/>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flipH="1">
              <a:off x="556260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7086600" y="2895600"/>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5181600" y="2437326"/>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5562600" y="2667000"/>
            <a:ext cx="160020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105400" y="3962400"/>
            <a:ext cx="41910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00163" y="2274195"/>
            <a:ext cx="1676400" cy="381000"/>
          </a:xfrm>
          <a:prstGeom prst="rect">
            <a:avLst/>
          </a:prstGeom>
          <a:noFill/>
        </p:spPr>
        <p:txBody>
          <a:bodyPr wrap="square" rtlCol="0">
            <a:spAutoFit/>
          </a:bodyPr>
          <a:lstStyle/>
          <a:p>
            <a:r>
              <a:rPr lang="en-US" dirty="0" smtClean="0"/>
              <a:t>Natural length</a:t>
            </a:r>
            <a:endParaRPr lang="en-US" dirty="0"/>
          </a:p>
        </p:txBody>
      </p:sp>
      <p:graphicFrame>
        <p:nvGraphicFramePr>
          <p:cNvPr id="71" name="Object 70"/>
          <p:cNvGraphicFramePr>
            <a:graphicFrameLocks noChangeAspect="1"/>
          </p:cNvGraphicFramePr>
          <p:nvPr/>
        </p:nvGraphicFramePr>
        <p:xfrm>
          <a:off x="1676400" y="3644900"/>
          <a:ext cx="1181100" cy="317500"/>
        </p:xfrm>
        <a:graphic>
          <a:graphicData uri="http://schemas.openxmlformats.org/presentationml/2006/ole">
            <p:oleObj spid="_x0000_s82946" name="Equation" r:id="rId4" imgW="1180800" imgH="317160" progId="Equation.DSMT4">
              <p:embed/>
            </p:oleObj>
          </a:graphicData>
        </a:graphic>
      </p:graphicFrame>
      <p:grpSp>
        <p:nvGrpSpPr>
          <p:cNvPr id="21" name="Group 61"/>
          <p:cNvGrpSpPr/>
          <p:nvPr/>
        </p:nvGrpSpPr>
        <p:grpSpPr>
          <a:xfrm>
            <a:off x="5181600" y="4144717"/>
            <a:ext cx="3200400" cy="1646483"/>
            <a:chOff x="5181600" y="3851859"/>
            <a:chExt cx="3200400" cy="1646483"/>
          </a:xfrm>
        </p:grpSpPr>
        <p:sp>
          <p:nvSpPr>
            <p:cNvPr id="41" name="Rectangle 40"/>
            <p:cNvSpPr/>
            <p:nvPr/>
          </p:nvSpPr>
          <p:spPr>
            <a:xfrm flipH="1">
              <a:off x="5562600" y="4305837"/>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7"/>
            <p:cNvGrpSpPr/>
            <p:nvPr/>
          </p:nvGrpSpPr>
          <p:grpSpPr>
            <a:xfrm>
              <a:off x="5698140" y="4370781"/>
              <a:ext cx="2192310" cy="610125"/>
              <a:chOff x="6123147" y="4190475"/>
              <a:chExt cx="2192310" cy="610125"/>
            </a:xfrm>
          </p:grpSpPr>
          <p:grpSp>
            <p:nvGrpSpPr>
              <p:cNvPr id="24" name="Group 44"/>
              <p:cNvGrpSpPr/>
              <p:nvPr/>
            </p:nvGrpSpPr>
            <p:grpSpPr>
              <a:xfrm>
                <a:off x="6123147" y="4190475"/>
                <a:ext cx="314457" cy="609600"/>
                <a:chOff x="6123147" y="4190475"/>
                <a:chExt cx="314457" cy="609600"/>
              </a:xfrm>
            </p:grpSpPr>
            <p:sp>
              <p:nvSpPr>
                <p:cNvPr id="43" name="Rectangle 4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5"/>
              <p:cNvGrpSpPr/>
              <p:nvPr/>
            </p:nvGrpSpPr>
            <p:grpSpPr>
              <a:xfrm>
                <a:off x="6629400" y="4191000"/>
                <a:ext cx="314457" cy="609600"/>
                <a:chOff x="6123147" y="4190475"/>
                <a:chExt cx="314457" cy="609600"/>
              </a:xfrm>
            </p:grpSpPr>
            <p:sp>
              <p:nvSpPr>
                <p:cNvPr id="47" name="Rectangle 46"/>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8"/>
              <p:cNvGrpSpPr/>
              <p:nvPr/>
            </p:nvGrpSpPr>
            <p:grpSpPr>
              <a:xfrm>
                <a:off x="7086600" y="4191000"/>
                <a:ext cx="314457" cy="609600"/>
                <a:chOff x="6123147" y="4190475"/>
                <a:chExt cx="314457" cy="609600"/>
              </a:xfrm>
            </p:grpSpPr>
            <p:sp>
              <p:nvSpPr>
                <p:cNvPr id="50" name="Rectangle 49"/>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51"/>
              <p:cNvGrpSpPr/>
              <p:nvPr/>
            </p:nvGrpSpPr>
            <p:grpSpPr>
              <a:xfrm>
                <a:off x="7543800" y="4191000"/>
                <a:ext cx="314457" cy="609600"/>
                <a:chOff x="6123147" y="4190475"/>
                <a:chExt cx="314457" cy="609600"/>
              </a:xfrm>
            </p:grpSpPr>
            <p:sp>
              <p:nvSpPr>
                <p:cNvPr id="53" name="Rectangle 5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4"/>
              <p:cNvGrpSpPr/>
              <p:nvPr/>
            </p:nvGrpSpPr>
            <p:grpSpPr>
              <a:xfrm>
                <a:off x="8001000" y="4191000"/>
                <a:ext cx="314457" cy="609600"/>
                <a:chOff x="6123147" y="4190475"/>
                <a:chExt cx="314457" cy="609600"/>
              </a:xfrm>
            </p:grpSpPr>
            <p:sp>
              <p:nvSpPr>
                <p:cNvPr id="56" name="Rectangle 55"/>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ectangle 58"/>
            <p:cNvSpPr/>
            <p:nvPr/>
          </p:nvSpPr>
          <p:spPr>
            <a:xfrm flipH="1">
              <a:off x="7924800" y="431871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181600" y="3935568"/>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7239000" y="5105400"/>
              <a:ext cx="73302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34200" y="5129010"/>
              <a:ext cx="1447800" cy="369332"/>
            </a:xfrm>
            <a:prstGeom prst="rect">
              <a:avLst/>
            </a:prstGeom>
            <a:noFill/>
          </p:spPr>
          <p:txBody>
            <a:bodyPr wrap="square" rtlCol="0">
              <a:spAutoFit/>
            </a:bodyPr>
            <a:lstStyle/>
            <a:p>
              <a:r>
                <a:rPr lang="en-US" dirty="0" smtClean="0"/>
                <a:t>Extension </a:t>
              </a:r>
              <a:r>
                <a:rPr lang="en-US" i="1" dirty="0" smtClean="0"/>
                <a:t>x</a:t>
              </a:r>
              <a:endParaRPr lang="en-US" i="1" dirty="0"/>
            </a:p>
          </p:txBody>
        </p:sp>
        <p:graphicFrame>
          <p:nvGraphicFramePr>
            <p:cNvPr id="72" name="Object 71"/>
            <p:cNvGraphicFramePr>
              <a:graphicFrameLocks noChangeAspect="1"/>
            </p:cNvGraphicFramePr>
            <p:nvPr/>
          </p:nvGraphicFramePr>
          <p:xfrm>
            <a:off x="6852630" y="3851859"/>
            <a:ext cx="1181100" cy="317500"/>
          </p:xfrm>
          <a:graphic>
            <a:graphicData uri="http://schemas.openxmlformats.org/presentationml/2006/ole">
              <p:oleObj spid="_x0000_s82947" name="Equation" r:id="rId5" imgW="1180800" imgH="317160" progId="Equation.DSMT4">
                <p:embed/>
              </p:oleObj>
            </a:graphicData>
          </a:graphic>
        </p:graphicFrame>
        <p:cxnSp>
          <p:nvCxnSpPr>
            <p:cNvPr id="74" name="Straight Arrow Connector 73"/>
            <p:cNvCxnSpPr>
              <a:stCxn id="59" idx="0"/>
            </p:cNvCxnSpPr>
            <p:nvPr/>
          </p:nvCxnSpPr>
          <p:spPr>
            <a:xfrm rot="16200000" flipV="1">
              <a:off x="7372350" y="3728166"/>
              <a:ext cx="1588"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604716" y="3785316"/>
            <a:ext cx="1752600" cy="400110"/>
          </a:xfrm>
          <a:prstGeom prst="rect">
            <a:avLst/>
          </a:prstGeom>
          <a:noFill/>
        </p:spPr>
        <p:txBody>
          <a:bodyPr wrap="square" rtlCol="0">
            <a:spAutoFit/>
          </a:bodyPr>
          <a:lstStyle/>
          <a:p>
            <a:r>
              <a:rPr lang="en-US" sz="2000" dirty="0" smtClean="0">
                <a:solidFill>
                  <a:srgbClr val="FF0000"/>
                </a:solidFill>
              </a:rPr>
              <a:t>Spring’s force</a:t>
            </a:r>
            <a:endParaRPr lang="en-US" sz="2000" dirty="0">
              <a:solidFill>
                <a:srgbClr val="FF0000"/>
              </a:solidFill>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FF00"/>
                </a:solidFill>
              </a:rPr>
              <a:t>Work done in </a:t>
            </a:r>
            <a:r>
              <a:rPr lang="en-US" i="1" dirty="0" smtClean="0">
                <a:solidFill>
                  <a:srgbClr val="FFFF00"/>
                </a:solidFill>
              </a:rPr>
              <a:t>Stretching</a:t>
            </a:r>
            <a:r>
              <a:rPr lang="en-US" dirty="0" smtClean="0">
                <a:solidFill>
                  <a:srgbClr val="FFFF00"/>
                </a:solidFill>
              </a:rPr>
              <a:t> a Spring</a:t>
            </a:r>
            <a:endParaRPr lang="en-US" dirty="0">
              <a:solidFill>
                <a:srgbClr val="FFFF00"/>
              </a:solidFill>
            </a:endParaRPr>
          </a:p>
        </p:txBody>
      </p:sp>
      <p:sp>
        <p:nvSpPr>
          <p:cNvPr id="3" name="Content Placeholder 2"/>
          <p:cNvSpPr>
            <a:spLocks noGrp="1"/>
          </p:cNvSpPr>
          <p:nvPr>
            <p:ph sz="half" idx="1"/>
          </p:nvPr>
        </p:nvSpPr>
        <p:spPr>
          <a:xfrm>
            <a:off x="228600" y="1344768"/>
            <a:ext cx="4342326" cy="5410200"/>
          </a:xfrm>
        </p:spPr>
        <p:txBody>
          <a:bodyPr>
            <a:normAutofit/>
          </a:bodyPr>
          <a:lstStyle/>
          <a:p>
            <a:r>
              <a:rPr lang="en-US" dirty="0" smtClean="0">
                <a:solidFill>
                  <a:schemeClr val="bg1"/>
                </a:solidFill>
              </a:rPr>
              <a:t>The work from an </a:t>
            </a:r>
            <a:r>
              <a:rPr lang="en-US" dirty="0" smtClean="0">
                <a:solidFill>
                  <a:srgbClr val="FFFF00"/>
                </a:solidFill>
              </a:rPr>
              <a:t>external</a:t>
            </a:r>
            <a:r>
              <a:rPr lang="en-US" dirty="0" smtClean="0">
                <a:solidFill>
                  <a:schemeClr val="bg1"/>
                </a:solidFill>
              </a:rPr>
              <a:t> force needed to stretch the spring from</a:t>
            </a:r>
          </a:p>
          <a:p>
            <a:pPr>
              <a:buNone/>
            </a:pPr>
            <a:r>
              <a:rPr lang="en-US" dirty="0" smtClean="0">
                <a:solidFill>
                  <a:schemeClr val="bg1"/>
                </a:solidFill>
              </a:rPr>
              <a:t>                                         ,</a:t>
            </a:r>
          </a:p>
          <a:p>
            <a:pPr>
              <a:buNone/>
            </a:pPr>
            <a:r>
              <a:rPr lang="en-US" dirty="0" smtClean="0">
                <a:solidFill>
                  <a:schemeClr val="bg1"/>
                </a:solidFill>
              </a:rPr>
              <a:t>	so the </a:t>
            </a:r>
            <a:r>
              <a:rPr lang="en-US" dirty="0" smtClean="0">
                <a:solidFill>
                  <a:srgbClr val="FFFF00"/>
                </a:solidFill>
              </a:rPr>
              <a:t>total</a:t>
            </a:r>
            <a:r>
              <a:rPr lang="en-US" dirty="0" smtClean="0">
                <a:solidFill>
                  <a:schemeClr val="bg1"/>
                </a:solidFill>
              </a:rPr>
              <a:t> work to stretch from the natural length to an extension </a:t>
            </a:r>
            <a:r>
              <a:rPr lang="en-US" i="1" dirty="0" smtClean="0">
                <a:solidFill>
                  <a:schemeClr val="bg1"/>
                </a:solidFill>
              </a:rPr>
              <a:t>x</a:t>
            </a:r>
            <a:r>
              <a:rPr lang="en-US" baseline="-25000" dirty="0" smtClean="0">
                <a:solidFill>
                  <a:schemeClr val="bg1"/>
                </a:solidFill>
              </a:rPr>
              <a:t>0 </a:t>
            </a:r>
            <a:r>
              <a:rPr lang="en-US" dirty="0" smtClean="0">
                <a:solidFill>
                  <a:schemeClr val="bg1"/>
                </a:solidFill>
              </a:rPr>
              <a:t> </a:t>
            </a:r>
          </a:p>
          <a:p>
            <a:pPr>
              <a:buNone/>
            </a:pPr>
            <a:endParaRPr lang="en-US" baseline="-25000" dirty="0" smtClean="0">
              <a:solidFill>
                <a:schemeClr val="bg1"/>
              </a:solidFill>
            </a:endParaRPr>
          </a:p>
          <a:p>
            <a:pPr>
              <a:buNone/>
            </a:pPr>
            <a:endParaRPr lang="en-US" baseline="-25000" dirty="0" smtClean="0">
              <a:solidFill>
                <a:schemeClr val="bg1"/>
              </a:solidFill>
            </a:endParaRPr>
          </a:p>
          <a:p>
            <a:pPr>
              <a:buNone/>
            </a:pPr>
            <a:endParaRPr lang="en-US" dirty="0" smtClean="0">
              <a:solidFill>
                <a:schemeClr val="bg1"/>
              </a:solidFill>
            </a:endParaRPr>
          </a:p>
          <a:p>
            <a:pPr>
              <a:buNone/>
            </a:pPr>
            <a:r>
              <a:rPr lang="en-US" dirty="0" smtClean="0">
                <a:solidFill>
                  <a:schemeClr val="bg1"/>
                </a:solidFill>
              </a:rPr>
              <a:t>This work is stored by the spring as </a:t>
            </a:r>
            <a:r>
              <a:rPr lang="en-US" dirty="0" smtClean="0">
                <a:solidFill>
                  <a:srgbClr val="FFFF00"/>
                </a:solidFill>
              </a:rPr>
              <a:t>potential energy</a:t>
            </a:r>
            <a:r>
              <a:rPr lang="en-US" dirty="0" smtClean="0">
                <a:solidFill>
                  <a:schemeClr val="bg1"/>
                </a:solidFill>
              </a:rPr>
              <a:t>.</a:t>
            </a:r>
          </a:p>
          <a:p>
            <a:pPr>
              <a:buNone/>
            </a:pPr>
            <a:endParaRPr lang="en-US" baseline="-25000" dirty="0" smtClean="0">
              <a:solidFill>
                <a:schemeClr val="bg1"/>
              </a:solidFill>
            </a:endParaRPr>
          </a:p>
          <a:p>
            <a:pPr>
              <a:buNone/>
            </a:pPr>
            <a:endParaRPr lang="en-US" baseline="-25000" dirty="0" smtClean="0">
              <a:solidFill>
                <a:schemeClr val="bg1"/>
              </a:solidFill>
            </a:endParaRPr>
          </a:p>
        </p:txBody>
      </p:sp>
      <p:sp>
        <p:nvSpPr>
          <p:cNvPr id="4" name="Content Placeholder 3"/>
          <p:cNvSpPr>
            <a:spLocks noGrp="1"/>
          </p:cNvSpPr>
          <p:nvPr>
            <p:ph sz="half" idx="2"/>
          </p:nvPr>
        </p:nvSpPr>
        <p:spPr/>
        <p:txBody>
          <a:bodyPr>
            <a:normAutofit/>
          </a:bodyPr>
          <a:lstStyle/>
          <a:p>
            <a:r>
              <a:rPr lang="en-US" dirty="0" smtClean="0">
                <a:solidFill>
                  <a:schemeClr val="tx2">
                    <a:lumMod val="50000"/>
                  </a:schemeClr>
                </a:solidFill>
              </a:rPr>
              <a:t>A</a:t>
            </a:r>
            <a:endParaRPr lang="en-US" dirty="0">
              <a:solidFill>
                <a:schemeClr val="tx2">
                  <a:lumMod val="50000"/>
                </a:schemeClr>
              </a:solidFill>
            </a:endParaRPr>
          </a:p>
        </p:txBody>
      </p:sp>
      <p:cxnSp>
        <p:nvCxnSpPr>
          <p:cNvPr id="68" name="Straight Connector 67"/>
          <p:cNvCxnSpPr/>
          <p:nvPr/>
        </p:nvCxnSpPr>
        <p:spPr>
          <a:xfrm rot="16200000" flipH="1">
            <a:off x="4863921" y="3962400"/>
            <a:ext cx="41910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 name="Group 65"/>
          <p:cNvGrpSpPr/>
          <p:nvPr/>
        </p:nvGrpSpPr>
        <p:grpSpPr>
          <a:xfrm>
            <a:off x="4953000" y="2274195"/>
            <a:ext cx="2094963" cy="1610931"/>
            <a:chOff x="4953000" y="2274195"/>
            <a:chExt cx="2094963" cy="1610931"/>
          </a:xfrm>
        </p:grpSpPr>
        <p:grpSp>
          <p:nvGrpSpPr>
            <p:cNvPr id="8" name="Group 43"/>
            <p:cNvGrpSpPr/>
            <p:nvPr/>
          </p:nvGrpSpPr>
          <p:grpSpPr>
            <a:xfrm>
              <a:off x="5334000" y="2869318"/>
              <a:ext cx="1600200" cy="610648"/>
              <a:chOff x="5562600" y="2895076"/>
              <a:chExt cx="1600200" cy="610648"/>
            </a:xfrm>
          </p:grpSpPr>
          <p:sp>
            <p:nvSpPr>
              <p:cNvPr id="5" name="Rectangle 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7"/>
              <p:cNvGrpSpPr/>
              <p:nvPr/>
            </p:nvGrpSpPr>
            <p:grpSpPr>
              <a:xfrm>
                <a:off x="5943600" y="2895600"/>
                <a:ext cx="227210" cy="610124"/>
                <a:chOff x="5640190" y="2895076"/>
                <a:chExt cx="227210" cy="610124"/>
              </a:xfrm>
            </p:grpSpPr>
            <p:sp>
              <p:nvSpPr>
                <p:cNvPr id="9" name="Rectangle 8"/>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0"/>
              <p:cNvGrpSpPr/>
              <p:nvPr/>
            </p:nvGrpSpPr>
            <p:grpSpPr>
              <a:xfrm>
                <a:off x="6248400" y="2895600"/>
                <a:ext cx="227210" cy="610124"/>
                <a:chOff x="5640190" y="2895076"/>
                <a:chExt cx="227210" cy="610124"/>
              </a:xfrm>
            </p:grpSpPr>
            <p:sp>
              <p:nvSpPr>
                <p:cNvPr id="12" name="Rectangle 11"/>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3"/>
              <p:cNvGrpSpPr/>
              <p:nvPr/>
            </p:nvGrpSpPr>
            <p:grpSpPr>
              <a:xfrm>
                <a:off x="6553200" y="2895600"/>
                <a:ext cx="227210" cy="610124"/>
                <a:chOff x="5640190" y="2895076"/>
                <a:chExt cx="227210" cy="610124"/>
              </a:xfrm>
            </p:grpSpPr>
            <p:sp>
              <p:nvSpPr>
                <p:cNvPr id="15" name="Rectangle 1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p:cNvGrpSpPr/>
              <p:nvPr/>
            </p:nvGrpSpPr>
            <p:grpSpPr>
              <a:xfrm>
                <a:off x="6858000" y="2895600"/>
                <a:ext cx="227210" cy="610124"/>
                <a:chOff x="5640190" y="2895076"/>
                <a:chExt cx="227210" cy="610124"/>
              </a:xfrm>
            </p:grpSpPr>
            <p:sp>
              <p:nvSpPr>
                <p:cNvPr id="18" name="Rectangle 17"/>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flipH="1">
                <a:off x="556260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7086600" y="2895600"/>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4953000" y="2437326"/>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a:off x="5334000" y="2667000"/>
              <a:ext cx="160020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71563" y="2274195"/>
              <a:ext cx="1676400" cy="381000"/>
            </a:xfrm>
            <a:prstGeom prst="rect">
              <a:avLst/>
            </a:prstGeom>
            <a:noFill/>
          </p:spPr>
          <p:txBody>
            <a:bodyPr wrap="square" rtlCol="0">
              <a:spAutoFit/>
            </a:bodyPr>
            <a:lstStyle/>
            <a:p>
              <a:r>
                <a:rPr lang="en-US" dirty="0" smtClean="0"/>
                <a:t>Natural length</a:t>
              </a:r>
              <a:endParaRPr lang="en-US" dirty="0"/>
            </a:p>
          </p:txBody>
        </p:sp>
      </p:grpSp>
      <p:graphicFrame>
        <p:nvGraphicFramePr>
          <p:cNvPr id="72" name="Object 71"/>
          <p:cNvGraphicFramePr>
            <a:graphicFrameLocks noChangeAspect="1"/>
          </p:cNvGraphicFramePr>
          <p:nvPr/>
        </p:nvGraphicFramePr>
        <p:xfrm>
          <a:off x="7849316" y="4318716"/>
          <a:ext cx="977900" cy="317500"/>
        </p:xfrm>
        <a:graphic>
          <a:graphicData uri="http://schemas.openxmlformats.org/presentationml/2006/ole">
            <p:oleObj spid="_x0000_s83970" name="Equation" r:id="rId4" imgW="977760" imgH="317160" progId="Equation.DSMT4">
              <p:embed/>
            </p:oleObj>
          </a:graphicData>
        </a:graphic>
      </p:graphicFrame>
      <p:sp>
        <p:nvSpPr>
          <p:cNvPr id="41" name="Rectangle 40"/>
          <p:cNvSpPr/>
          <p:nvPr/>
        </p:nvSpPr>
        <p:spPr>
          <a:xfrm flipH="1">
            <a:off x="5334000" y="452249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7"/>
          <p:cNvGrpSpPr/>
          <p:nvPr/>
        </p:nvGrpSpPr>
        <p:grpSpPr>
          <a:xfrm>
            <a:off x="5469540" y="4587439"/>
            <a:ext cx="2192310" cy="610125"/>
            <a:chOff x="6123147" y="4190475"/>
            <a:chExt cx="2192310" cy="610125"/>
          </a:xfrm>
        </p:grpSpPr>
        <p:grpSp>
          <p:nvGrpSpPr>
            <p:cNvPr id="24" name="Group 44"/>
            <p:cNvGrpSpPr/>
            <p:nvPr/>
          </p:nvGrpSpPr>
          <p:grpSpPr>
            <a:xfrm>
              <a:off x="6123147" y="4190475"/>
              <a:ext cx="314457" cy="609600"/>
              <a:chOff x="6123147" y="4190475"/>
              <a:chExt cx="314457" cy="609600"/>
            </a:xfrm>
          </p:grpSpPr>
          <p:sp>
            <p:nvSpPr>
              <p:cNvPr id="43" name="Rectangle 4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5"/>
            <p:cNvGrpSpPr/>
            <p:nvPr/>
          </p:nvGrpSpPr>
          <p:grpSpPr>
            <a:xfrm>
              <a:off x="6629400" y="4191000"/>
              <a:ext cx="314457" cy="609600"/>
              <a:chOff x="6123147" y="4190475"/>
              <a:chExt cx="314457" cy="609600"/>
            </a:xfrm>
          </p:grpSpPr>
          <p:sp>
            <p:nvSpPr>
              <p:cNvPr id="47" name="Rectangle 46"/>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8"/>
            <p:cNvGrpSpPr/>
            <p:nvPr/>
          </p:nvGrpSpPr>
          <p:grpSpPr>
            <a:xfrm>
              <a:off x="7086600" y="4191000"/>
              <a:ext cx="314457" cy="609600"/>
              <a:chOff x="6123147" y="4190475"/>
              <a:chExt cx="314457" cy="609600"/>
            </a:xfrm>
          </p:grpSpPr>
          <p:sp>
            <p:nvSpPr>
              <p:cNvPr id="50" name="Rectangle 49"/>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51"/>
            <p:cNvGrpSpPr/>
            <p:nvPr/>
          </p:nvGrpSpPr>
          <p:grpSpPr>
            <a:xfrm>
              <a:off x="7543800" y="4191000"/>
              <a:ext cx="314457" cy="609600"/>
              <a:chOff x="6123147" y="4190475"/>
              <a:chExt cx="314457" cy="609600"/>
            </a:xfrm>
          </p:grpSpPr>
          <p:sp>
            <p:nvSpPr>
              <p:cNvPr id="53" name="Rectangle 5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4"/>
            <p:cNvGrpSpPr/>
            <p:nvPr/>
          </p:nvGrpSpPr>
          <p:grpSpPr>
            <a:xfrm>
              <a:off x="8001000" y="4191000"/>
              <a:ext cx="314457" cy="609600"/>
              <a:chOff x="6123147" y="4190475"/>
              <a:chExt cx="314457" cy="609600"/>
            </a:xfrm>
          </p:grpSpPr>
          <p:sp>
            <p:nvSpPr>
              <p:cNvPr id="56" name="Rectangle 55"/>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ectangle 58"/>
          <p:cNvSpPr/>
          <p:nvPr/>
        </p:nvSpPr>
        <p:spPr>
          <a:xfrm flipH="1">
            <a:off x="7696200" y="4535374"/>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953000" y="4152226"/>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7010400" y="5322058"/>
            <a:ext cx="73302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705600" y="5345668"/>
            <a:ext cx="1447800" cy="369332"/>
          </a:xfrm>
          <a:prstGeom prst="rect">
            <a:avLst/>
          </a:prstGeom>
          <a:noFill/>
        </p:spPr>
        <p:txBody>
          <a:bodyPr wrap="square" rtlCol="0">
            <a:spAutoFit/>
          </a:bodyPr>
          <a:lstStyle/>
          <a:p>
            <a:r>
              <a:rPr lang="en-US" dirty="0" smtClean="0"/>
              <a:t>Extension </a:t>
            </a:r>
            <a:r>
              <a:rPr lang="en-US" i="1" dirty="0" smtClean="0"/>
              <a:t>x</a:t>
            </a:r>
            <a:endParaRPr lang="en-US" i="1" dirty="0"/>
          </a:p>
        </p:txBody>
      </p:sp>
      <p:cxnSp>
        <p:nvCxnSpPr>
          <p:cNvPr id="74" name="Straight Arrow Connector 73"/>
          <p:cNvCxnSpPr/>
          <p:nvPr/>
        </p:nvCxnSpPr>
        <p:spPr>
          <a:xfrm rot="5400000" flipH="1" flipV="1">
            <a:off x="8362156" y="4259698"/>
            <a:ext cx="1588"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558827" y="3974205"/>
            <a:ext cx="1548684" cy="381000"/>
          </a:xfrm>
          <a:prstGeom prst="rect">
            <a:avLst/>
          </a:prstGeom>
          <a:noFill/>
        </p:spPr>
        <p:txBody>
          <a:bodyPr wrap="square" rtlCol="0">
            <a:spAutoFit/>
          </a:bodyPr>
          <a:lstStyle/>
          <a:p>
            <a:r>
              <a:rPr lang="en-US" dirty="0" smtClean="0">
                <a:solidFill>
                  <a:srgbClr val="FFFF00"/>
                </a:solidFill>
              </a:rPr>
              <a:t>External</a:t>
            </a:r>
            <a:r>
              <a:rPr lang="en-US" dirty="0" smtClean="0"/>
              <a:t> force</a:t>
            </a:r>
            <a:endParaRPr lang="en-US" dirty="0"/>
          </a:p>
        </p:txBody>
      </p:sp>
      <p:graphicFrame>
        <p:nvGraphicFramePr>
          <p:cNvPr id="62" name="Object 61"/>
          <p:cNvGraphicFramePr>
            <a:graphicFrameLocks noChangeAspect="1"/>
          </p:cNvGraphicFramePr>
          <p:nvPr/>
        </p:nvGraphicFramePr>
        <p:xfrm>
          <a:off x="977721" y="2831205"/>
          <a:ext cx="2679700" cy="317500"/>
        </p:xfrm>
        <a:graphic>
          <a:graphicData uri="http://schemas.openxmlformats.org/presentationml/2006/ole">
            <p:oleObj spid="_x0000_s83971" name="Equation" r:id="rId5" imgW="2679480" imgH="317160" progId="Equation.DSMT4">
              <p:embed/>
            </p:oleObj>
          </a:graphicData>
        </a:graphic>
      </p:graphicFrame>
      <p:graphicFrame>
        <p:nvGraphicFramePr>
          <p:cNvPr id="65" name="Object 64"/>
          <p:cNvGraphicFramePr>
            <a:graphicFrameLocks noChangeAspect="1"/>
          </p:cNvGraphicFramePr>
          <p:nvPr/>
        </p:nvGraphicFramePr>
        <p:xfrm>
          <a:off x="990600" y="4711163"/>
          <a:ext cx="2679700" cy="1041400"/>
        </p:xfrm>
        <a:graphic>
          <a:graphicData uri="http://schemas.openxmlformats.org/presentationml/2006/ole">
            <p:oleObj spid="_x0000_s83972" name="Equation" r:id="rId6" imgW="2679480" imgH="1041120" progId="Equation.DSMT4">
              <p:embed/>
            </p:oleObj>
          </a:graphicData>
        </a:graphic>
      </p:graphicFrame>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Total Work as </a:t>
            </a:r>
            <a:r>
              <a:rPr lang="en-US" i="1" dirty="0" smtClean="0">
                <a:solidFill>
                  <a:srgbClr val="FFFF00"/>
                </a:solidFill>
              </a:rPr>
              <a:t>Area Under Curve</a:t>
            </a:r>
            <a:endParaRPr lang="en-US" i="1" dirty="0">
              <a:solidFill>
                <a:srgbClr val="FFFF00"/>
              </a:solidFill>
            </a:endParaRPr>
          </a:p>
        </p:txBody>
      </p:sp>
      <p:sp>
        <p:nvSpPr>
          <p:cNvPr id="3" name="Content Placeholder 2"/>
          <p:cNvSpPr>
            <a:spLocks noGrp="1"/>
          </p:cNvSpPr>
          <p:nvPr>
            <p:ph sz="half" idx="1"/>
          </p:nvPr>
        </p:nvSpPr>
        <p:spPr>
          <a:xfrm>
            <a:off x="152400" y="1524000"/>
            <a:ext cx="4267200" cy="4525963"/>
          </a:xfrm>
        </p:spPr>
        <p:txBody>
          <a:bodyPr>
            <a:normAutofit lnSpcReduction="10000"/>
          </a:bodyPr>
          <a:lstStyle/>
          <a:p>
            <a:r>
              <a:rPr lang="en-US" dirty="0" smtClean="0"/>
              <a:t>Plotting a graph of external force </a:t>
            </a:r>
            <a:r>
              <a:rPr lang="en-US" i="1" dirty="0" smtClean="0">
                <a:solidFill>
                  <a:srgbClr val="FF0000"/>
                </a:solidFill>
              </a:rPr>
              <a:t>F</a:t>
            </a:r>
            <a:r>
              <a:rPr lang="en-US" dirty="0" smtClean="0">
                <a:solidFill>
                  <a:srgbClr val="FF0000"/>
                </a:solidFill>
              </a:rPr>
              <a:t> = </a:t>
            </a:r>
            <a:r>
              <a:rPr lang="en-US" i="1" dirty="0" err="1" smtClean="0">
                <a:solidFill>
                  <a:srgbClr val="FF0000"/>
                </a:solidFill>
              </a:rPr>
              <a:t>kx</a:t>
            </a:r>
            <a:r>
              <a:rPr lang="en-US" dirty="0" smtClean="0">
                <a:solidFill>
                  <a:srgbClr val="FF0000"/>
                </a:solidFill>
              </a:rPr>
              <a:t>  </a:t>
            </a:r>
            <a:r>
              <a:rPr lang="en-US" dirty="0" smtClean="0"/>
              <a:t>as a function of </a:t>
            </a:r>
            <a:r>
              <a:rPr lang="en-US" i="1" dirty="0" smtClean="0"/>
              <a:t>x</a:t>
            </a:r>
            <a:r>
              <a:rPr lang="en-US" dirty="0" smtClean="0"/>
              <a:t>, the work to stretch the spring from</a:t>
            </a:r>
          </a:p>
          <a:p>
            <a:pPr>
              <a:buNone/>
            </a:pPr>
            <a:r>
              <a:rPr lang="en-US" sz="2400" dirty="0" smtClean="0"/>
              <a:t>	 </a:t>
            </a:r>
            <a:r>
              <a:rPr lang="en-US" dirty="0" smtClean="0"/>
              <a:t>                             , just the </a:t>
            </a:r>
            <a:r>
              <a:rPr lang="en-US" i="1" dirty="0" smtClean="0"/>
              <a:t>incremental area under the curve</a:t>
            </a:r>
            <a:r>
              <a:rPr lang="en-US" dirty="0" smtClean="0"/>
              <a:t>, so the </a:t>
            </a:r>
            <a:r>
              <a:rPr lang="en-US" dirty="0" smtClean="0">
                <a:solidFill>
                  <a:srgbClr val="FFFF00"/>
                </a:solidFill>
              </a:rPr>
              <a:t>total </a:t>
            </a:r>
            <a:r>
              <a:rPr lang="en-US" dirty="0" smtClean="0"/>
              <a:t>work is the </a:t>
            </a:r>
            <a:r>
              <a:rPr lang="en-US" dirty="0" smtClean="0">
                <a:solidFill>
                  <a:srgbClr val="FFFF00"/>
                </a:solidFill>
              </a:rPr>
              <a:t>total</a:t>
            </a:r>
            <a:r>
              <a:rPr lang="en-US" dirty="0" smtClean="0"/>
              <a:t> area</a:t>
            </a:r>
          </a:p>
          <a:p>
            <a:endParaRPr lang="en-US" dirty="0" smtClean="0"/>
          </a:p>
          <a:p>
            <a:pPr>
              <a:buNone/>
            </a:pPr>
            <a:r>
              <a:rPr lang="en-US" dirty="0" smtClean="0"/>
              <a:t>                                     </a:t>
            </a:r>
          </a:p>
          <a:p>
            <a:pPr>
              <a:buNone/>
            </a:pPr>
            <a:endParaRPr lang="en-US" dirty="0"/>
          </a:p>
        </p:txBody>
      </p:sp>
      <p:sp>
        <p:nvSpPr>
          <p:cNvPr id="4" name="Content Placeholder 3"/>
          <p:cNvSpPr>
            <a:spLocks noGrp="1"/>
          </p:cNvSpPr>
          <p:nvPr>
            <p:ph sz="half" idx="2"/>
          </p:nvPr>
        </p:nvSpPr>
        <p:spPr>
          <a:xfrm>
            <a:off x="4572000" y="1600200"/>
            <a:ext cx="4114800" cy="4525963"/>
          </a:xfrm>
        </p:spPr>
        <p:txBody>
          <a:bodyPr>
            <a:normAutofit lnSpcReduction="10000"/>
          </a:bodyPr>
          <a:lstStyle/>
          <a:p>
            <a:r>
              <a:rPr lang="en-US" dirty="0" smtClean="0">
                <a:solidFill>
                  <a:schemeClr val="tx2">
                    <a:lumMod val="50000"/>
                  </a:schemeClr>
                </a:solidFill>
              </a:rPr>
              <a:t>A</a:t>
            </a:r>
            <a:endParaRPr lang="en-US" dirty="0">
              <a:solidFill>
                <a:schemeClr val="tx2">
                  <a:lumMod val="50000"/>
                </a:schemeClr>
              </a:solidFill>
            </a:endParaRPr>
          </a:p>
        </p:txBody>
      </p:sp>
      <p:graphicFrame>
        <p:nvGraphicFramePr>
          <p:cNvPr id="58370" name="Object 2"/>
          <p:cNvGraphicFramePr>
            <a:graphicFrameLocks noChangeAspect="1"/>
          </p:cNvGraphicFramePr>
          <p:nvPr/>
        </p:nvGraphicFramePr>
        <p:xfrm>
          <a:off x="457200" y="3200400"/>
          <a:ext cx="2603500" cy="317500"/>
        </p:xfrm>
        <a:graphic>
          <a:graphicData uri="http://schemas.openxmlformats.org/presentationml/2006/ole">
            <p:oleObj spid="_x0000_s84994" name="Equation" r:id="rId4" imgW="2679480" imgH="317160" progId="Equation.DSMT4">
              <p:embed/>
            </p:oleObj>
          </a:graphicData>
        </a:graphic>
      </p:graphicFrame>
      <p:graphicFrame>
        <p:nvGraphicFramePr>
          <p:cNvPr id="58371" name="Object 3"/>
          <p:cNvGraphicFramePr>
            <a:graphicFrameLocks noChangeAspect="1"/>
          </p:cNvGraphicFramePr>
          <p:nvPr/>
        </p:nvGraphicFramePr>
        <p:xfrm>
          <a:off x="838200" y="4749800"/>
          <a:ext cx="2628900" cy="1041400"/>
        </p:xfrm>
        <a:graphic>
          <a:graphicData uri="http://schemas.openxmlformats.org/presentationml/2006/ole">
            <p:oleObj spid="_x0000_s84995" name="Equation" r:id="rId5" imgW="2628720" imgH="1041120" progId="Equation.DSMT4">
              <p:embed/>
            </p:oleObj>
          </a:graphicData>
        </a:graphic>
      </p:graphicFrame>
      <p:sp>
        <p:nvSpPr>
          <p:cNvPr id="17" name="TextBox 16"/>
          <p:cNvSpPr txBox="1"/>
          <p:nvPr/>
        </p:nvSpPr>
        <p:spPr>
          <a:xfrm>
            <a:off x="7772400" y="3552825"/>
            <a:ext cx="381000" cy="461665"/>
          </a:xfrm>
          <a:prstGeom prst="rect">
            <a:avLst/>
          </a:prstGeom>
          <a:noFill/>
        </p:spPr>
        <p:txBody>
          <a:bodyPr wrap="square" rtlCol="0">
            <a:spAutoFit/>
          </a:bodyPr>
          <a:lstStyle/>
          <a:p>
            <a:r>
              <a:rPr lang="en-US" sz="2400" i="1" dirty="0" smtClean="0"/>
              <a:t>x</a:t>
            </a:r>
            <a:endParaRPr lang="en-US" sz="2400" i="1" dirty="0"/>
          </a:p>
        </p:txBody>
      </p:sp>
      <p:sp>
        <p:nvSpPr>
          <p:cNvPr id="24" name="TextBox 23"/>
          <p:cNvSpPr txBox="1"/>
          <p:nvPr/>
        </p:nvSpPr>
        <p:spPr>
          <a:xfrm>
            <a:off x="4191000" y="4648200"/>
            <a:ext cx="4800600" cy="1200329"/>
          </a:xfrm>
          <a:prstGeom prst="rect">
            <a:avLst/>
          </a:prstGeom>
          <a:noFill/>
        </p:spPr>
        <p:txBody>
          <a:bodyPr wrap="square" rtlCol="0">
            <a:spAutoFit/>
          </a:bodyPr>
          <a:lstStyle/>
          <a:p>
            <a:r>
              <a:rPr lang="en-US" dirty="0" smtClean="0"/>
              <a:t>Area under this “curve” =½ base x height= ½</a:t>
            </a:r>
            <a:r>
              <a:rPr lang="en-US" i="1" dirty="0" smtClean="0"/>
              <a:t>kx</a:t>
            </a:r>
            <a:r>
              <a:rPr lang="en-US" baseline="-25000" dirty="0" smtClean="0"/>
              <a:t>0</a:t>
            </a:r>
            <a:r>
              <a:rPr lang="en-US" baseline="30000" dirty="0" smtClean="0"/>
              <a:t>2</a:t>
            </a:r>
            <a:endParaRPr lang="en-US" dirty="0" smtClean="0"/>
          </a:p>
          <a:p>
            <a:r>
              <a:rPr lang="en-US" dirty="0" smtClean="0">
                <a:solidFill>
                  <a:srgbClr val="FFFF00"/>
                </a:solidFill>
              </a:rPr>
              <a:t>In fact, the total work done is the area under the force/distance curve for </a:t>
            </a:r>
            <a:r>
              <a:rPr lang="en-US" i="1" dirty="0" smtClean="0">
                <a:solidFill>
                  <a:srgbClr val="FFFF00"/>
                </a:solidFill>
              </a:rPr>
              <a:t>any</a:t>
            </a:r>
            <a:r>
              <a:rPr lang="en-US" dirty="0" smtClean="0">
                <a:solidFill>
                  <a:srgbClr val="FFFF00"/>
                </a:solidFill>
              </a:rPr>
              <a:t> curve: it’s a sum of little areas </a:t>
            </a:r>
            <a:r>
              <a:rPr lang="en-US" i="1" dirty="0" smtClean="0">
                <a:solidFill>
                  <a:srgbClr val="FFFF00"/>
                </a:solidFill>
              </a:rPr>
              <a:t>F</a:t>
            </a:r>
            <a:r>
              <a:rPr lang="el-GR" dirty="0" smtClean="0">
                <a:solidFill>
                  <a:srgbClr val="FFFF00"/>
                </a:solidFill>
              </a:rPr>
              <a:t>Δ</a:t>
            </a:r>
            <a:r>
              <a:rPr lang="en-US" i="1" dirty="0" smtClean="0">
                <a:solidFill>
                  <a:srgbClr val="FFFF00"/>
                </a:solidFill>
              </a:rPr>
              <a:t>x</a:t>
            </a:r>
            <a:r>
              <a:rPr lang="en-US" dirty="0" smtClean="0">
                <a:solidFill>
                  <a:srgbClr val="FFFF00"/>
                </a:solidFill>
              </a:rPr>
              <a:t> corresponding to work for </a:t>
            </a:r>
            <a:r>
              <a:rPr lang="el-GR" dirty="0" smtClean="0">
                <a:solidFill>
                  <a:srgbClr val="FFFF00"/>
                </a:solidFill>
              </a:rPr>
              <a:t>Δ</a:t>
            </a:r>
            <a:r>
              <a:rPr lang="en-US" i="1" dirty="0" smtClean="0">
                <a:solidFill>
                  <a:srgbClr val="FFFF00"/>
                </a:solidFill>
              </a:rPr>
              <a:t>x</a:t>
            </a:r>
            <a:r>
              <a:rPr lang="en-US" dirty="0" smtClean="0">
                <a:solidFill>
                  <a:srgbClr val="FFFF00"/>
                </a:solidFill>
              </a:rPr>
              <a:t>. </a:t>
            </a:r>
            <a:endParaRPr lang="en-US" dirty="0">
              <a:solidFill>
                <a:srgbClr val="FFFF00"/>
              </a:solidFill>
            </a:endParaRPr>
          </a:p>
        </p:txBody>
      </p:sp>
      <p:sp>
        <p:nvSpPr>
          <p:cNvPr id="25" name="Rectangle 24"/>
          <p:cNvSpPr/>
          <p:nvPr/>
        </p:nvSpPr>
        <p:spPr>
          <a:xfrm>
            <a:off x="4162424" y="4591050"/>
            <a:ext cx="4829175" cy="1295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7"/>
          <p:cNvGrpSpPr/>
          <p:nvPr/>
        </p:nvGrpSpPr>
        <p:grpSpPr>
          <a:xfrm>
            <a:off x="5105400" y="1676400"/>
            <a:ext cx="3248025" cy="2533650"/>
            <a:chOff x="5181600" y="1828800"/>
            <a:chExt cx="3248025" cy="2533650"/>
          </a:xfrm>
        </p:grpSpPr>
        <p:sp>
          <p:nvSpPr>
            <p:cNvPr id="18" name="TextBox 17"/>
            <p:cNvSpPr txBox="1"/>
            <p:nvPr/>
          </p:nvSpPr>
          <p:spPr>
            <a:xfrm>
              <a:off x="6486525" y="3900785"/>
              <a:ext cx="533400" cy="461665"/>
            </a:xfrm>
            <a:prstGeom prst="rect">
              <a:avLst/>
            </a:prstGeom>
            <a:noFill/>
          </p:spPr>
          <p:txBody>
            <a:bodyPr wrap="square" rtlCol="0">
              <a:spAutoFit/>
            </a:bodyPr>
            <a:lstStyle/>
            <a:p>
              <a:r>
                <a:rPr lang="en-US" sz="2400" i="1" dirty="0" smtClean="0"/>
                <a:t>x</a:t>
              </a:r>
              <a:r>
                <a:rPr lang="en-US" sz="2400" i="1" baseline="-25000" dirty="0" smtClean="0"/>
                <a:t>0</a:t>
              </a:r>
              <a:endParaRPr lang="en-US" sz="2400" i="1" dirty="0"/>
            </a:p>
          </p:txBody>
        </p:sp>
        <p:grpSp>
          <p:nvGrpSpPr>
            <p:cNvPr id="6" name="Group 25"/>
            <p:cNvGrpSpPr/>
            <p:nvPr/>
          </p:nvGrpSpPr>
          <p:grpSpPr>
            <a:xfrm>
              <a:off x="5181600" y="1828800"/>
              <a:ext cx="3248025" cy="2360828"/>
              <a:chOff x="5229225" y="1987037"/>
              <a:chExt cx="3248025" cy="2360828"/>
            </a:xfrm>
          </p:grpSpPr>
          <p:sp>
            <p:nvSpPr>
              <p:cNvPr id="7" name="Right Triangle 6"/>
              <p:cNvSpPr/>
              <p:nvPr/>
            </p:nvSpPr>
            <p:spPr>
              <a:xfrm rot="5400000" flipH="1" flipV="1">
                <a:off x="5956479" y="2209800"/>
                <a:ext cx="1371600" cy="21336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562600" y="3962400"/>
                <a:ext cx="2895600"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567364" y="1987037"/>
                <a:ext cx="1588" cy="1981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H="1">
                <a:off x="5567363" y="2203094"/>
                <a:ext cx="2743200" cy="1752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29225" y="2209800"/>
                <a:ext cx="685800" cy="461665"/>
              </a:xfrm>
              <a:prstGeom prst="rect">
                <a:avLst/>
              </a:prstGeom>
              <a:noFill/>
            </p:spPr>
            <p:txBody>
              <a:bodyPr wrap="square" rtlCol="0">
                <a:spAutoFit/>
              </a:bodyPr>
              <a:lstStyle/>
              <a:p>
                <a:r>
                  <a:rPr lang="en-US" sz="2400" i="1" dirty="0" smtClean="0">
                    <a:solidFill>
                      <a:srgbClr val="FF0000"/>
                    </a:solidFill>
                  </a:rPr>
                  <a:t>F</a:t>
                </a:r>
                <a:endParaRPr lang="en-US" sz="2400" i="1" dirty="0">
                  <a:solidFill>
                    <a:srgbClr val="FF0000"/>
                  </a:solidFill>
                </a:endParaRPr>
              </a:p>
            </p:txBody>
          </p:sp>
          <p:sp>
            <p:nvSpPr>
              <p:cNvPr id="16" name="TextBox 15"/>
              <p:cNvSpPr txBox="1"/>
              <p:nvPr/>
            </p:nvSpPr>
            <p:spPr>
              <a:xfrm>
                <a:off x="5257800" y="3886200"/>
                <a:ext cx="381000" cy="461665"/>
              </a:xfrm>
              <a:prstGeom prst="rect">
                <a:avLst/>
              </a:prstGeom>
              <a:noFill/>
            </p:spPr>
            <p:txBody>
              <a:bodyPr wrap="square" rtlCol="0">
                <a:spAutoFit/>
              </a:bodyPr>
              <a:lstStyle/>
              <a:p>
                <a:r>
                  <a:rPr lang="en-US" sz="2400" i="1" dirty="0" smtClean="0"/>
                  <a:t>0</a:t>
                </a:r>
                <a:endParaRPr lang="en-US" sz="2400" i="1" dirty="0"/>
              </a:p>
            </p:txBody>
          </p:sp>
          <p:sp>
            <p:nvSpPr>
              <p:cNvPr id="19" name="TextBox 18"/>
              <p:cNvSpPr txBox="1"/>
              <p:nvPr/>
            </p:nvSpPr>
            <p:spPr>
              <a:xfrm>
                <a:off x="7791450" y="2971800"/>
                <a:ext cx="685800" cy="461665"/>
              </a:xfrm>
              <a:prstGeom prst="rect">
                <a:avLst/>
              </a:prstGeom>
              <a:noFill/>
            </p:spPr>
            <p:txBody>
              <a:bodyPr wrap="square" rtlCol="0">
                <a:spAutoFit/>
              </a:bodyPr>
              <a:lstStyle/>
              <a:p>
                <a:r>
                  <a:rPr lang="en-US" sz="2400" i="1" dirty="0" smtClean="0">
                    <a:solidFill>
                      <a:srgbClr val="FF0000"/>
                    </a:solidFill>
                  </a:rPr>
                  <a:t>kx</a:t>
                </a:r>
                <a:r>
                  <a:rPr lang="en-US" sz="2400" i="1" baseline="-25000" dirty="0" smtClean="0">
                    <a:solidFill>
                      <a:srgbClr val="FF0000"/>
                    </a:solidFill>
                  </a:rPr>
                  <a:t>0</a:t>
                </a:r>
                <a:endParaRPr lang="en-US" sz="2400" i="1" dirty="0">
                  <a:solidFill>
                    <a:srgbClr val="FF0000"/>
                  </a:solidFill>
                </a:endParaRPr>
              </a:p>
            </p:txBody>
          </p:sp>
          <p:cxnSp>
            <p:nvCxnSpPr>
              <p:cNvPr id="21" name="Straight Arrow Connector 20"/>
              <p:cNvCxnSpPr/>
              <p:nvPr/>
            </p:nvCxnSpPr>
            <p:spPr>
              <a:xfrm>
                <a:off x="5610225" y="4181475"/>
                <a:ext cx="2133600" cy="1588"/>
              </a:xfrm>
              <a:prstGeom prst="straightConnector1">
                <a:avLst/>
              </a:prstGeom>
              <a:ln w="22225">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7115969" y="3266281"/>
                <a:ext cx="1371600" cy="1588"/>
              </a:xfrm>
              <a:prstGeom prst="straightConnector1">
                <a:avLst/>
              </a:prstGeom>
              <a:ln w="22225">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6410325" y="3571875"/>
                <a:ext cx="762000"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6296025" y="3619500"/>
                <a:ext cx="685800"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77000" y="2895600"/>
                <a:ext cx="457200" cy="338554"/>
              </a:xfrm>
              <a:prstGeom prst="rect">
                <a:avLst/>
              </a:prstGeom>
              <a:noFill/>
            </p:spPr>
            <p:txBody>
              <a:bodyPr wrap="square" rtlCol="0">
                <a:spAutoFit/>
              </a:bodyPr>
              <a:lstStyle/>
              <a:p>
                <a:r>
                  <a:rPr lang="el-GR" sz="1600" dirty="0" smtClean="0"/>
                  <a:t>Δ</a:t>
                </a:r>
                <a:r>
                  <a:rPr lang="en-US" sz="1600" i="1" dirty="0" smtClean="0"/>
                  <a:t>x</a:t>
                </a:r>
                <a:endParaRPr lang="en-US" sz="1600" i="1" dirty="0"/>
              </a:p>
            </p:txBody>
          </p:sp>
          <p:cxnSp>
            <p:nvCxnSpPr>
              <p:cNvPr id="32" name="Straight Arrow Connector 31"/>
              <p:cNvCxnSpPr/>
              <p:nvPr/>
            </p:nvCxnSpPr>
            <p:spPr>
              <a:xfrm rot="5400000" flipH="1" flipV="1">
                <a:off x="6352778" y="3581797"/>
                <a:ext cx="762794" cy="1588"/>
              </a:xfrm>
              <a:prstGeom prst="straightConnector1">
                <a:avLst/>
              </a:prstGeom>
              <a:ln w="22225">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34175" y="3352800"/>
                <a:ext cx="457200" cy="338554"/>
              </a:xfrm>
              <a:prstGeom prst="rect">
                <a:avLst/>
              </a:prstGeom>
              <a:noFill/>
            </p:spPr>
            <p:txBody>
              <a:bodyPr wrap="square" rtlCol="0">
                <a:spAutoFit/>
              </a:bodyPr>
              <a:lstStyle/>
              <a:p>
                <a:r>
                  <a:rPr lang="en-US" sz="1600" i="1" dirty="0" err="1" smtClean="0">
                    <a:solidFill>
                      <a:srgbClr val="FF0000"/>
                    </a:solidFill>
                  </a:rPr>
                  <a:t>kx</a:t>
                </a:r>
                <a:endParaRPr lang="en-US" sz="1600" i="1" dirty="0">
                  <a:solidFill>
                    <a:srgbClr val="FF0000"/>
                  </a:solidFill>
                </a:endParaRPr>
              </a:p>
            </p:txBody>
          </p:sp>
        </p:grpSp>
      </p:gr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t>11.</a:t>
            </a:r>
            <a:r>
              <a:rPr lang="en-US" dirty="0" smtClean="0"/>
              <a:t>	(II) A 400-kg piano slides 4.0 m down a 30° incline and is kept from accelerating by a man who is pushing back on it </a:t>
            </a:r>
            <a:r>
              <a:rPr lang="en-US" i="1" dirty="0" smtClean="0"/>
              <a:t>parallel to the incline</a:t>
            </a:r>
            <a:r>
              <a:rPr lang="en-US" dirty="0" smtClean="0"/>
              <a:t>. Determine: (</a:t>
            </a:r>
            <a:r>
              <a:rPr lang="en-US" i="1" dirty="0" smtClean="0"/>
              <a:t>a</a:t>
            </a:r>
            <a:r>
              <a:rPr lang="en-US" dirty="0" smtClean="0"/>
              <a:t>) the force exerted by the man, (</a:t>
            </a:r>
            <a:r>
              <a:rPr lang="en-US" i="1" dirty="0" smtClean="0"/>
              <a:t>b</a:t>
            </a:r>
            <a:r>
              <a:rPr lang="en-US" dirty="0" smtClean="0"/>
              <a:t>) the work done by the man on the piano, (</a:t>
            </a:r>
            <a:r>
              <a:rPr lang="en-US" i="1" dirty="0" smtClean="0"/>
              <a:t>c</a:t>
            </a:r>
            <a:r>
              <a:rPr lang="en-US" dirty="0" smtClean="0"/>
              <a:t>) the work done by the force of gravity, and (</a:t>
            </a:r>
            <a:r>
              <a:rPr lang="en-US" i="1" dirty="0" smtClean="0"/>
              <a:t>d</a:t>
            </a:r>
            <a:r>
              <a:rPr lang="en-US" dirty="0" smtClean="0"/>
              <a:t>) the net work done on the piano. Ignore friction.</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t>38.</a:t>
            </a:r>
            <a:r>
              <a:rPr lang="en-US" dirty="0" smtClean="0"/>
              <a:t>	(II) If it requires 5.0 J of work to stretch a particular spring by 2.0 cm from its equilibrium length, how much more work will be required to stretch it an additional 4.0 cm?</a:t>
            </a:r>
          </a:p>
          <a:p>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	</a:t>
            </a:r>
            <a:r>
              <a:rPr lang="en-US" b="1" dirty="0" smtClean="0"/>
              <a:t>49.</a:t>
            </a:r>
            <a:r>
              <a:rPr lang="en-US" dirty="0" smtClean="0"/>
              <a:t>	(III) A 3.0-m-long steel chain is stretched out along the top level of a horizontal scaffold at a construction site, in such a way that 2.0 m of the chain remains on the top level and 1.0 m hangs vertically.  At this point, the force on the hanging segment is sufficient to pull the entire chain over the edge. Once the chain is moving, the kinetic friction is so small that it can be neglected. How much work is performed on the chain by the force of gravity as the chain falls from the point where 2.0 m remains on the scaffold to the point where the entire chain has left the scaffold? (Assume that the chain has a linear weight density of 18N/m.)</a:t>
            </a:r>
          </a:p>
          <a:p>
            <a:endParaRPr lang="en-US" dirty="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Problem from book</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t>48.</a:t>
            </a:r>
            <a:r>
              <a:rPr lang="en-US" dirty="0" smtClean="0"/>
              <a:t>	(III) A 3000-kg space vehicle, initially at rest, falls vertically from a height of 3200 km above the Earth’s surface. Determine how much work is done by the force of gravity in bringing the vehicle to the Earth’s surface.</a:t>
            </a:r>
          </a:p>
          <a:p>
            <a:pPr>
              <a:buNone/>
            </a:pPr>
            <a:endParaRPr lang="en-US"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4000" dirty="0" smtClean="0"/>
              <a:t>Kinetic Energy and Energy Conservation</a:t>
            </a:r>
            <a:endParaRPr lang="en-US" sz="4000" dirty="0"/>
          </a:p>
        </p:txBody>
      </p:sp>
      <p:sp>
        <p:nvSpPr>
          <p:cNvPr id="3" name="Subtitle 2"/>
          <p:cNvSpPr>
            <a:spLocks noGrp="1"/>
          </p:cNvSpPr>
          <p:nvPr>
            <p:ph type="subTitle" idx="1"/>
          </p:nvPr>
        </p:nvSpPr>
        <p:spPr/>
        <p:txBody>
          <a:bodyPr/>
          <a:lstStyle/>
          <a:p>
            <a:r>
              <a:rPr lang="en-US" dirty="0" smtClean="0"/>
              <a:t>Physics 1425 Lecture 13</a:t>
            </a:r>
            <a:endParaRPr lang="en-US" dirty="0"/>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AutoShape 3"/>
          <p:cNvSpPr>
            <a:spLocks noChangeArrowheads="1"/>
          </p:cNvSpPr>
          <p:nvPr/>
        </p:nvSpPr>
        <p:spPr bwMode="auto">
          <a:xfrm>
            <a:off x="0" y="0"/>
            <a:ext cx="9144000" cy="34226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pPr algn="ctr"/>
            <a:endParaRPr lang="en-US" sz="2800" b="1" i="1">
              <a:solidFill>
                <a:schemeClr val="tx2"/>
              </a:solidFill>
              <a:effectLst>
                <a:outerShdw blurRad="38100" dist="38100" dir="2700000" algn="tl">
                  <a:srgbClr val="FFFFFF"/>
                </a:outerShdw>
              </a:effectLst>
              <a:latin typeface="Arial" charset="0"/>
            </a:endParaRPr>
          </a:p>
        </p:txBody>
      </p:sp>
      <p:sp>
        <p:nvSpPr>
          <p:cNvPr id="451588" name="Rectangle 4"/>
          <p:cNvSpPr>
            <a:spLocks noChangeArrowheads="1"/>
          </p:cNvSpPr>
          <p:nvPr/>
        </p:nvSpPr>
        <p:spPr bwMode="auto">
          <a:xfrm>
            <a:off x="0" y="838200"/>
            <a:ext cx="5610225" cy="289560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Wingdings" pitchFamily="48" charset="2"/>
              <a:buNone/>
            </a:pPr>
            <a:r>
              <a:rPr lang="en-US" sz="2000" b="1">
                <a:latin typeface="Arial" charset="0"/>
              </a:rPr>
              <a:t>      </a:t>
            </a:r>
            <a:r>
              <a:rPr lang="en-US" sz="2000" b="1">
                <a:effectLst>
                  <a:outerShdw blurRad="38100" dist="38100" dir="2700000" algn="tl">
                    <a:srgbClr val="000000"/>
                  </a:outerShdw>
                </a:effectLst>
                <a:latin typeface="Arial" charset="0"/>
              </a:rPr>
              <a:t>You and your dog go for a walk to the park.  On the way, your dog takes many side trips to chase squirrels or examine fire hydrants.  When you arrive at the park, do you and your dog have the same displacement?</a:t>
            </a:r>
            <a:endParaRPr lang="en-US" sz="2000">
              <a:effectLst>
                <a:outerShdw blurRad="38100" dist="38100" dir="2700000" algn="tl">
                  <a:srgbClr val="000000"/>
                </a:outerShdw>
              </a:effectLst>
              <a:latin typeface="Arial" charset="0"/>
            </a:endParaRPr>
          </a:p>
        </p:txBody>
      </p:sp>
      <p:sp>
        <p:nvSpPr>
          <p:cNvPr id="451589" name="Rectangle 5"/>
          <p:cNvSpPr>
            <a:spLocks noChangeArrowheads="1"/>
          </p:cNvSpPr>
          <p:nvPr/>
        </p:nvSpPr>
        <p:spPr bwMode="auto">
          <a:xfrm>
            <a:off x="5694363" y="1339850"/>
            <a:ext cx="3155950" cy="1808163"/>
          </a:xfrm>
          <a:prstGeom prst="rect">
            <a:avLst/>
          </a:prstGeom>
          <a:noFill/>
          <a:ln w="9525">
            <a:noFill/>
            <a:miter lim="800000"/>
            <a:headEnd/>
            <a:tailEnd/>
          </a:ln>
          <a:effectLst/>
        </p:spPr>
        <p:txBody>
          <a:bodyPr lIns="90488" tIns="44450" rIns="90488" bIns="44450"/>
          <a:lstStyle/>
          <a:p>
            <a:pPr marL="401638" indent="-401638">
              <a:spcBef>
                <a:spcPct val="30000"/>
              </a:spcBef>
              <a:buClr>
                <a:schemeClr val="accent1"/>
              </a:buClr>
              <a:buSzPct val="75000"/>
              <a:buFont typeface="Wingdings" pitchFamily="48" charset="2"/>
              <a:buNone/>
            </a:pPr>
            <a:endParaRPr lang="en-US" sz="2000" b="1">
              <a:latin typeface="Arial" charset="0"/>
            </a:endParaRPr>
          </a:p>
          <a:p>
            <a:pPr marL="401638" indent="-401638">
              <a:lnSpc>
                <a:spcPct val="14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yes</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	2)   no</a:t>
            </a:r>
            <a:endParaRPr lang="en-US" sz="2000" b="1">
              <a:latin typeface="Arial" charset="0"/>
            </a:endParaRPr>
          </a:p>
          <a:p>
            <a:pPr marL="401638" indent="-401638">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451591" name="Text Box 7"/>
          <p:cNvSpPr txBox="1">
            <a:spLocks noChangeArrowheads="1"/>
          </p:cNvSpPr>
          <p:nvPr/>
        </p:nvSpPr>
        <p:spPr bwMode="auto">
          <a:xfrm>
            <a:off x="1325563" y="269875"/>
            <a:ext cx="6626225" cy="519113"/>
          </a:xfrm>
          <a:prstGeom prst="rect">
            <a:avLst/>
          </a:prstGeom>
          <a:noFill/>
          <a:ln w="9525">
            <a:noFill/>
            <a:miter lim="800000"/>
            <a:headEnd type="none" w="sm" len="sm"/>
            <a:tailEnd type="none" w="sm" len="sm"/>
          </a:ln>
          <a:effectLst/>
        </p:spPr>
        <p:txBody>
          <a:bodyPr wrap="none">
            <a:spAutoFit/>
          </a:bodyPr>
          <a:lstStyle/>
          <a:p>
            <a:r>
              <a:rPr lang="en-US" sz="2800" b="1" i="1">
                <a:solidFill>
                  <a:schemeClr val="tx2"/>
                </a:solidFill>
                <a:effectLst>
                  <a:outerShdw blurRad="38100" dist="38100" dir="2700000" algn="tl">
                    <a:srgbClr val="000000"/>
                  </a:outerShdw>
                </a:effectLst>
                <a:latin typeface="Arial" charset="0"/>
              </a:rPr>
              <a:t>ConcepTest 2.1		</a:t>
            </a:r>
            <a:r>
              <a:rPr lang="en-US" sz="2800" b="1">
                <a:solidFill>
                  <a:schemeClr val="accent2"/>
                </a:solidFill>
                <a:effectLst>
                  <a:outerShdw blurRad="38100" dist="38100" dir="2700000" algn="tl">
                    <a:srgbClr val="000000"/>
                  </a:outerShdw>
                </a:effectLst>
                <a:latin typeface="Arial" charset="0"/>
              </a:rPr>
              <a:t>Walking the Dog</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Moving Things Have Energy</a:t>
            </a:r>
            <a:endParaRPr lang="en-US" dirty="0">
              <a:solidFill>
                <a:srgbClr val="FFFF00"/>
              </a:solidFill>
            </a:endParaRPr>
          </a:p>
        </p:txBody>
      </p:sp>
      <p:sp>
        <p:nvSpPr>
          <p:cNvPr id="3" name="Content Placeholder 2"/>
          <p:cNvSpPr>
            <a:spLocks noGrp="1"/>
          </p:cNvSpPr>
          <p:nvPr>
            <p:ph sz="half" idx="1"/>
          </p:nvPr>
        </p:nvSpPr>
        <p:spPr>
          <a:xfrm>
            <a:off x="457200" y="1600200"/>
            <a:ext cx="6019800" cy="5105400"/>
          </a:xfrm>
        </p:spPr>
        <p:txBody>
          <a:bodyPr>
            <a:normAutofit/>
          </a:bodyPr>
          <a:lstStyle/>
          <a:p>
            <a:r>
              <a:rPr lang="en-US" dirty="0" smtClean="0">
                <a:solidFill>
                  <a:srgbClr val="FFFF00"/>
                </a:solidFill>
              </a:rPr>
              <a:t>Energy is the ability to do work: to deliver a force that acts through a distance.</a:t>
            </a:r>
          </a:p>
          <a:p>
            <a:r>
              <a:rPr lang="en-US" dirty="0" smtClean="0">
                <a:solidFill>
                  <a:srgbClr val="FF0000"/>
                </a:solidFill>
              </a:rPr>
              <a:t>Placing a weight gently on a nail does nothing. </a:t>
            </a:r>
          </a:p>
          <a:p>
            <a:r>
              <a:rPr lang="en-US" dirty="0" smtClean="0">
                <a:solidFill>
                  <a:srgbClr val="FFFF00"/>
                </a:solidFill>
              </a:rPr>
              <a:t>Dropping</a:t>
            </a:r>
            <a:r>
              <a:rPr lang="en-US" dirty="0" smtClean="0"/>
              <a:t> the weight on the nail can drive the nail into the wood.</a:t>
            </a:r>
          </a:p>
          <a:p>
            <a:r>
              <a:rPr lang="en-US" dirty="0" smtClean="0">
                <a:solidFill>
                  <a:srgbClr val="FFFF00"/>
                </a:solidFill>
              </a:rPr>
              <a:t>If the weight is moving </a:t>
            </a:r>
            <a:r>
              <a:rPr lang="en-US" dirty="0" smtClean="0"/>
              <a:t>when it hits the nail, </a:t>
            </a:r>
            <a:r>
              <a:rPr lang="en-US" dirty="0" smtClean="0">
                <a:solidFill>
                  <a:srgbClr val="FFFF00"/>
                </a:solidFill>
              </a:rPr>
              <a:t>it has the ability to do work </a:t>
            </a:r>
            <a:r>
              <a:rPr lang="en-US" dirty="0" smtClean="0"/>
              <a:t>driving the nail in.  </a:t>
            </a:r>
            <a:r>
              <a:rPr lang="en-US" dirty="0" smtClean="0">
                <a:solidFill>
                  <a:srgbClr val="FFFF00"/>
                </a:solidFill>
              </a:rPr>
              <a:t>This is its </a:t>
            </a:r>
            <a:r>
              <a:rPr lang="en-US" i="1" dirty="0" smtClean="0">
                <a:solidFill>
                  <a:srgbClr val="FFFF00"/>
                </a:solidFill>
              </a:rPr>
              <a:t>kinetic energy.</a:t>
            </a:r>
            <a:endParaRPr lang="en-US" i="1" dirty="0">
              <a:solidFill>
                <a:srgbClr val="FFFF00"/>
              </a:solidFill>
            </a:endParaRPr>
          </a:p>
        </p:txBody>
      </p:sp>
      <p:sp>
        <p:nvSpPr>
          <p:cNvPr id="4" name="Content Placeholder 3"/>
          <p:cNvSpPr>
            <a:spLocks noGrp="1"/>
          </p:cNvSpPr>
          <p:nvPr>
            <p:ph sz="half" idx="2"/>
          </p:nvPr>
        </p:nvSpPr>
        <p:spPr>
          <a:xfrm>
            <a:off x="6553200" y="2133600"/>
            <a:ext cx="2133600" cy="3992563"/>
          </a:xfrm>
          <a:ln>
            <a:solidFill>
              <a:schemeClr val="accent1">
                <a:shade val="50000"/>
              </a:schemeClr>
            </a:solidFill>
          </a:ln>
        </p:spPr>
        <p:txBody>
          <a:bodyPr>
            <a:normAutofit/>
          </a:bodyPr>
          <a:lstStyle/>
          <a:p>
            <a:r>
              <a:rPr lang="en-US" dirty="0" smtClean="0">
                <a:solidFill>
                  <a:schemeClr val="bg2">
                    <a:lumMod val="50000"/>
                  </a:schemeClr>
                </a:solidFill>
              </a:rPr>
              <a:t>A</a:t>
            </a:r>
            <a:r>
              <a:rPr lang="en-US" dirty="0" smtClean="0"/>
              <a:t> </a:t>
            </a:r>
            <a:endParaRPr lang="en-US" dirty="0"/>
          </a:p>
        </p:txBody>
      </p:sp>
      <p:grpSp>
        <p:nvGrpSpPr>
          <p:cNvPr id="12" name="Group 28"/>
          <p:cNvGrpSpPr/>
          <p:nvPr/>
        </p:nvGrpSpPr>
        <p:grpSpPr>
          <a:xfrm>
            <a:off x="6882684" y="4280079"/>
            <a:ext cx="1524000" cy="1511121"/>
            <a:chOff x="6882684" y="4280079"/>
            <a:chExt cx="1524000" cy="1511121"/>
          </a:xfrm>
        </p:grpSpPr>
        <p:sp>
          <p:nvSpPr>
            <p:cNvPr id="5" name="Rectangle 4"/>
            <p:cNvSpPr/>
            <p:nvPr/>
          </p:nvSpPr>
          <p:spPr>
            <a:xfrm>
              <a:off x="6882684" y="5486400"/>
              <a:ext cx="1524000" cy="304800"/>
            </a:xfrm>
            <a:prstGeom prst="rect">
              <a:avLst/>
            </a:prstGeom>
            <a:blipFill>
              <a:blip r:embed="rId3" cstate="print"/>
              <a:tile tx="0" ty="0" sx="100000" sy="100000" flip="none" algn="tl"/>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0" y="5181600"/>
              <a:ext cx="45719" cy="304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92284" y="5118279"/>
              <a:ext cx="3048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a:off x="7213779" y="4698385"/>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rot="16200000" flipH="1">
            <a:off x="7504626" y="2387421"/>
            <a:ext cx="228599"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658100" y="2653584"/>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29"/>
          <p:cNvGrpSpPr/>
          <p:nvPr/>
        </p:nvGrpSpPr>
        <p:grpSpPr>
          <a:xfrm>
            <a:off x="7213242" y="2642316"/>
            <a:ext cx="889716" cy="1015284"/>
            <a:chOff x="7213242" y="2642316"/>
            <a:chExt cx="889716" cy="1015284"/>
          </a:xfrm>
        </p:grpSpPr>
        <p:sp>
          <p:nvSpPr>
            <p:cNvPr id="8" name="Trapezoid 7"/>
            <p:cNvSpPr/>
            <p:nvPr/>
          </p:nvSpPr>
          <p:spPr>
            <a:xfrm>
              <a:off x="7239000" y="3048000"/>
              <a:ext cx="838200" cy="609600"/>
            </a:xfrm>
            <a:prstGeom prst="trapezoi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18042" y="2642316"/>
              <a:ext cx="228600" cy="228600"/>
            </a:xfrm>
            <a:prstGeom prst="ellipse">
              <a:avLst/>
            </a:prstGeom>
            <a:noFill/>
            <a:ln w="635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56679" y="2896674"/>
              <a:ext cx="152400" cy="1524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05353" y="3200400"/>
              <a:ext cx="685800" cy="369332"/>
            </a:xfrm>
            <a:prstGeom prst="rect">
              <a:avLst/>
            </a:prstGeom>
            <a:noFill/>
          </p:spPr>
          <p:txBody>
            <a:bodyPr wrap="square" rtlCol="0">
              <a:spAutoFit/>
            </a:bodyPr>
            <a:lstStyle/>
            <a:p>
              <a:r>
                <a:rPr lang="en-US" dirty="0" smtClean="0">
                  <a:solidFill>
                    <a:srgbClr val="002060"/>
                  </a:solidFill>
                </a:rPr>
                <a:t>5kg</a:t>
              </a:r>
              <a:endParaRPr lang="en-US" dirty="0">
                <a:solidFill>
                  <a:srgbClr val="002060"/>
                </a:solidFill>
              </a:endParaRPr>
            </a:p>
          </p:txBody>
        </p:sp>
        <p:cxnSp>
          <p:nvCxnSpPr>
            <p:cNvPr id="16" name="Straight Connector 15"/>
            <p:cNvCxnSpPr/>
            <p:nvPr/>
          </p:nvCxnSpPr>
          <p:spPr>
            <a:xfrm rot="5400000">
              <a:off x="6946542" y="3125811"/>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7836258" y="31623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rot="5400000">
            <a:off x="7124700" y="2628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r>
              <a:rPr lang="en-US" sz="3600" dirty="0" smtClean="0">
                <a:solidFill>
                  <a:srgbClr val="FFFF00"/>
                </a:solidFill>
              </a:rPr>
              <a:t>How Much Work Does the Moving Weight Do?</a:t>
            </a:r>
            <a:endParaRPr lang="en-US" sz="3600" dirty="0">
              <a:solidFill>
                <a:srgbClr val="FFFF00"/>
              </a:solidFill>
            </a:endParaRPr>
          </a:p>
        </p:txBody>
      </p:sp>
      <p:sp>
        <p:nvSpPr>
          <p:cNvPr id="3" name="Content Placeholder 2"/>
          <p:cNvSpPr>
            <a:spLocks noGrp="1"/>
          </p:cNvSpPr>
          <p:nvPr>
            <p:ph sz="half" idx="1"/>
          </p:nvPr>
        </p:nvSpPr>
        <p:spPr>
          <a:xfrm>
            <a:off x="228600" y="1600200"/>
            <a:ext cx="5867400" cy="5029200"/>
          </a:xfrm>
        </p:spPr>
        <p:txBody>
          <a:bodyPr>
            <a:normAutofit/>
          </a:bodyPr>
          <a:lstStyle/>
          <a:p>
            <a:r>
              <a:rPr lang="en-US" sz="2400" dirty="0" smtClean="0"/>
              <a:t>After contact with the nail, </a:t>
            </a:r>
            <a:r>
              <a:rPr lang="en-US" sz="2400" dirty="0" smtClean="0">
                <a:solidFill>
                  <a:srgbClr val="FFFF00"/>
                </a:solidFill>
              </a:rPr>
              <a:t>the forces between the weight and the nail are equal and opposite.</a:t>
            </a:r>
            <a:r>
              <a:rPr lang="en-US" sz="2400" dirty="0" smtClean="0"/>
              <a:t>  Suppose the nail is driven in a total distance  </a:t>
            </a:r>
            <a:r>
              <a:rPr lang="en-US" sz="2400" i="1" dirty="0" smtClean="0"/>
              <a:t>x</a:t>
            </a:r>
            <a:r>
              <a:rPr lang="en-US" sz="2400" baseline="-25000" dirty="0" smtClean="0"/>
              <a:t>0</a:t>
            </a:r>
            <a:r>
              <a:rPr lang="en-US" sz="2400" dirty="0" smtClean="0"/>
              <a:t>.</a:t>
            </a:r>
          </a:p>
          <a:p>
            <a:r>
              <a:rPr lang="en-US" sz="2400" dirty="0" smtClean="0"/>
              <a:t>In going through a small distance </a:t>
            </a:r>
            <a:r>
              <a:rPr lang="el-GR" sz="2400" dirty="0" smtClean="0"/>
              <a:t>Δ</a:t>
            </a:r>
            <a:r>
              <a:rPr lang="en-US" sz="2400" i="1" dirty="0" smtClean="0"/>
              <a:t>x</a:t>
            </a:r>
            <a:r>
              <a:rPr lang="en-US" sz="2400" dirty="0" smtClean="0"/>
              <a:t>, the </a:t>
            </a:r>
            <a:r>
              <a:rPr lang="en-US" sz="2400" dirty="0" smtClean="0">
                <a:solidFill>
                  <a:srgbClr val="FFFF00"/>
                </a:solidFill>
              </a:rPr>
              <a:t>work done on the nail </a:t>
            </a:r>
            <a:r>
              <a:rPr lang="el-GR" sz="2400" dirty="0" smtClean="0">
                <a:solidFill>
                  <a:srgbClr val="FFFF00"/>
                </a:solidFill>
              </a:rPr>
              <a:t>Δ</a:t>
            </a:r>
            <a:r>
              <a:rPr lang="en-US" sz="2400" i="1" dirty="0" smtClean="0">
                <a:solidFill>
                  <a:srgbClr val="FFFF00"/>
                </a:solidFill>
              </a:rPr>
              <a:t>W</a:t>
            </a:r>
            <a:r>
              <a:rPr lang="en-US" sz="2400" dirty="0" smtClean="0">
                <a:solidFill>
                  <a:srgbClr val="FFFF00"/>
                </a:solidFill>
              </a:rPr>
              <a:t> =</a:t>
            </a:r>
            <a:r>
              <a:rPr lang="en-US" sz="2400" i="1" dirty="0" smtClean="0">
                <a:solidFill>
                  <a:srgbClr val="FFFF00"/>
                </a:solidFill>
              </a:rPr>
              <a:t>F</a:t>
            </a:r>
            <a:r>
              <a:rPr lang="el-GR" sz="2400" dirty="0" smtClean="0">
                <a:solidFill>
                  <a:srgbClr val="FFFF00"/>
                </a:solidFill>
              </a:rPr>
              <a:t>Δ</a:t>
            </a:r>
            <a:r>
              <a:rPr lang="en-US" sz="2400" i="1" dirty="0" smtClean="0">
                <a:solidFill>
                  <a:srgbClr val="FFFF00"/>
                </a:solidFill>
              </a:rPr>
              <a:t>x</a:t>
            </a:r>
            <a:r>
              <a:rPr lang="en-US" sz="2400" dirty="0" smtClean="0"/>
              <a:t>. </a:t>
            </a:r>
          </a:p>
          <a:p>
            <a:r>
              <a:rPr lang="en-US" sz="2400" dirty="0" smtClean="0"/>
              <a:t>Meanwhile, for the weight  -</a:t>
            </a:r>
            <a:r>
              <a:rPr lang="en-US" sz="2400" i="1" dirty="0" smtClean="0"/>
              <a:t>F</a:t>
            </a:r>
            <a:r>
              <a:rPr lang="en-US" sz="2400" dirty="0" smtClean="0"/>
              <a:t> = </a:t>
            </a:r>
            <a:r>
              <a:rPr lang="en-US" sz="2400" i="1" dirty="0" smtClean="0"/>
              <a:t>ma</a:t>
            </a:r>
            <a:r>
              <a:rPr lang="en-US" sz="2400" dirty="0" smtClean="0"/>
              <a:t>, the weight has </a:t>
            </a:r>
            <a:r>
              <a:rPr lang="en-US" sz="2400" dirty="0" smtClean="0">
                <a:solidFill>
                  <a:srgbClr val="FFFF00"/>
                </a:solidFill>
              </a:rPr>
              <a:t>slowed down</a:t>
            </a:r>
            <a:r>
              <a:rPr lang="en-US" sz="2400" dirty="0" smtClean="0"/>
              <a:t>:  </a:t>
            </a:r>
            <a:r>
              <a:rPr lang="en-US" sz="2400" dirty="0" smtClean="0">
                <a:solidFill>
                  <a:srgbClr val="FFFF00"/>
                </a:solidFill>
              </a:rPr>
              <a:t>-</a:t>
            </a:r>
            <a:r>
              <a:rPr lang="en-US" sz="2400" i="1" dirty="0" smtClean="0">
                <a:solidFill>
                  <a:srgbClr val="FFFF00"/>
                </a:solidFill>
              </a:rPr>
              <a:t>F</a:t>
            </a:r>
            <a:r>
              <a:rPr lang="en-US" sz="2400" dirty="0" smtClean="0">
                <a:solidFill>
                  <a:srgbClr val="FFFF00"/>
                </a:solidFill>
              </a:rPr>
              <a:t> =</a:t>
            </a:r>
            <a:r>
              <a:rPr lang="en-US" sz="2400" i="1" dirty="0" smtClean="0">
                <a:solidFill>
                  <a:srgbClr val="FFFF00"/>
                </a:solidFill>
              </a:rPr>
              <a:t>m</a:t>
            </a:r>
            <a:r>
              <a:rPr lang="el-GR" sz="2400" dirty="0" smtClean="0">
                <a:solidFill>
                  <a:srgbClr val="FFFF00"/>
                </a:solidFill>
              </a:rPr>
              <a:t>Δ</a:t>
            </a:r>
            <a:r>
              <a:rPr lang="en-US" sz="2400" i="1" dirty="0" smtClean="0">
                <a:solidFill>
                  <a:srgbClr val="FFFF00"/>
                </a:solidFill>
              </a:rPr>
              <a:t>v</a:t>
            </a:r>
            <a:r>
              <a:rPr lang="en-US" sz="2400" dirty="0" smtClean="0">
                <a:solidFill>
                  <a:srgbClr val="FFFF00"/>
                </a:solidFill>
              </a:rPr>
              <a:t>/</a:t>
            </a:r>
            <a:r>
              <a:rPr lang="el-GR" sz="2400" dirty="0" smtClean="0">
                <a:solidFill>
                  <a:srgbClr val="FFFF00"/>
                </a:solidFill>
              </a:rPr>
              <a:t>Δ</a:t>
            </a:r>
            <a:r>
              <a:rPr lang="en-US" sz="2400" i="1" dirty="0" smtClean="0">
                <a:solidFill>
                  <a:srgbClr val="FFFF00"/>
                </a:solidFill>
              </a:rPr>
              <a:t>t</a:t>
            </a:r>
            <a:r>
              <a:rPr lang="en-US" sz="2400" dirty="0" smtClean="0">
                <a:solidFill>
                  <a:srgbClr val="FFFF00"/>
                </a:solidFill>
              </a:rPr>
              <a:t> </a:t>
            </a:r>
            <a:r>
              <a:rPr lang="en-US" sz="2400" dirty="0" smtClean="0"/>
              <a:t>.</a:t>
            </a:r>
          </a:p>
          <a:p>
            <a:r>
              <a:rPr lang="en-US" sz="2400" dirty="0" smtClean="0"/>
              <a:t>Therefore </a:t>
            </a:r>
            <a:r>
              <a:rPr lang="el-GR" sz="2400" dirty="0" smtClean="0">
                <a:solidFill>
                  <a:srgbClr val="FFFF00"/>
                </a:solidFill>
              </a:rPr>
              <a:t>Δ</a:t>
            </a:r>
            <a:r>
              <a:rPr lang="en-US" sz="2400" i="1" dirty="0" smtClean="0">
                <a:solidFill>
                  <a:srgbClr val="FFFF00"/>
                </a:solidFill>
              </a:rPr>
              <a:t>W</a:t>
            </a:r>
            <a:r>
              <a:rPr lang="en-US" sz="2400" dirty="0" smtClean="0">
                <a:solidFill>
                  <a:srgbClr val="FFFF00"/>
                </a:solidFill>
              </a:rPr>
              <a:t> = </a:t>
            </a:r>
            <a:r>
              <a:rPr lang="en-US" sz="2400" i="1" dirty="0" smtClean="0">
                <a:solidFill>
                  <a:srgbClr val="FFFF00"/>
                </a:solidFill>
              </a:rPr>
              <a:t>F</a:t>
            </a:r>
            <a:r>
              <a:rPr lang="el-GR" sz="2400" dirty="0" smtClean="0">
                <a:solidFill>
                  <a:srgbClr val="FFFF00"/>
                </a:solidFill>
              </a:rPr>
              <a:t>Δ</a:t>
            </a:r>
            <a:r>
              <a:rPr lang="en-US" sz="2400" i="1" dirty="0" smtClean="0">
                <a:solidFill>
                  <a:srgbClr val="FFFF00"/>
                </a:solidFill>
              </a:rPr>
              <a:t>x</a:t>
            </a:r>
            <a:r>
              <a:rPr lang="en-US" sz="2400" dirty="0" smtClean="0">
                <a:solidFill>
                  <a:srgbClr val="FFFF00"/>
                </a:solidFill>
              </a:rPr>
              <a:t> = -</a:t>
            </a:r>
            <a:r>
              <a:rPr lang="en-US" sz="2400" i="1" dirty="0" smtClean="0">
                <a:solidFill>
                  <a:srgbClr val="FFFF00"/>
                </a:solidFill>
              </a:rPr>
              <a:t>m</a:t>
            </a:r>
            <a:r>
              <a:rPr lang="el-GR" sz="2400" dirty="0" smtClean="0">
                <a:solidFill>
                  <a:srgbClr val="FFFF00"/>
                </a:solidFill>
              </a:rPr>
              <a:t> Δ</a:t>
            </a:r>
            <a:r>
              <a:rPr lang="en-US" sz="2400" i="1" dirty="0" smtClean="0">
                <a:solidFill>
                  <a:srgbClr val="FFFF00"/>
                </a:solidFill>
              </a:rPr>
              <a:t>v</a:t>
            </a:r>
            <a:r>
              <a:rPr lang="el-GR" sz="2400" dirty="0" smtClean="0">
                <a:solidFill>
                  <a:srgbClr val="FFFF00"/>
                </a:solidFill>
              </a:rPr>
              <a:t>Δ</a:t>
            </a:r>
            <a:r>
              <a:rPr lang="en-US" sz="2400" i="1" dirty="0" smtClean="0">
                <a:solidFill>
                  <a:srgbClr val="FFFF00"/>
                </a:solidFill>
              </a:rPr>
              <a:t>x</a:t>
            </a:r>
            <a:r>
              <a:rPr lang="en-US" sz="2400" dirty="0" smtClean="0">
                <a:solidFill>
                  <a:srgbClr val="FFFF00"/>
                </a:solidFill>
              </a:rPr>
              <a:t>/</a:t>
            </a:r>
            <a:r>
              <a:rPr lang="el-GR" sz="2400" dirty="0" smtClean="0">
                <a:solidFill>
                  <a:srgbClr val="FFFF00"/>
                </a:solidFill>
              </a:rPr>
              <a:t>Δ</a:t>
            </a:r>
            <a:r>
              <a:rPr lang="en-US" sz="2400" i="1" dirty="0" smtClean="0">
                <a:solidFill>
                  <a:srgbClr val="FFFF00"/>
                </a:solidFill>
              </a:rPr>
              <a:t>t</a:t>
            </a:r>
            <a:r>
              <a:rPr lang="en-US" sz="2400" dirty="0" smtClean="0">
                <a:solidFill>
                  <a:srgbClr val="FFFF00"/>
                </a:solidFill>
              </a:rPr>
              <a:t>.</a:t>
            </a:r>
          </a:p>
          <a:p>
            <a:r>
              <a:rPr lang="en-US" sz="2400" dirty="0" smtClean="0"/>
              <a:t>Now for small </a:t>
            </a:r>
            <a:r>
              <a:rPr lang="el-GR" sz="2400" dirty="0" smtClean="0"/>
              <a:t>Δ</a:t>
            </a:r>
            <a:r>
              <a:rPr lang="en-US" sz="2400" i="1" dirty="0" smtClean="0"/>
              <a:t>x</a:t>
            </a:r>
            <a:r>
              <a:rPr lang="en-US" sz="2400" dirty="0" smtClean="0"/>
              <a:t>, we can  take </a:t>
            </a:r>
            <a:r>
              <a:rPr lang="el-GR" sz="2400" dirty="0" smtClean="0"/>
              <a:t>Δ</a:t>
            </a:r>
            <a:r>
              <a:rPr lang="en-US" sz="2400" i="1" dirty="0" smtClean="0"/>
              <a:t>x</a:t>
            </a:r>
            <a:r>
              <a:rPr lang="en-US" sz="2400" dirty="0" smtClean="0"/>
              <a:t>/</a:t>
            </a:r>
            <a:r>
              <a:rPr lang="el-GR" sz="2400" dirty="0" smtClean="0"/>
              <a:t>Δ</a:t>
            </a:r>
            <a:r>
              <a:rPr lang="en-US" sz="2400" i="1" dirty="0" smtClean="0"/>
              <a:t>t</a:t>
            </a:r>
            <a:r>
              <a:rPr lang="en-US" sz="2400" dirty="0" smtClean="0"/>
              <a:t> = </a:t>
            </a:r>
            <a:r>
              <a:rPr lang="en-US" sz="2400" i="1" dirty="0" smtClean="0"/>
              <a:t>v</a:t>
            </a:r>
            <a:r>
              <a:rPr lang="en-US" sz="2400" dirty="0" smtClean="0"/>
              <a:t>, </a:t>
            </a:r>
          </a:p>
          <a:p>
            <a:pPr>
              <a:buNone/>
            </a:pPr>
            <a:r>
              <a:rPr lang="en-US" sz="2400" dirty="0"/>
              <a:t>	</a:t>
            </a:r>
            <a:r>
              <a:rPr lang="en-US" sz="2400" dirty="0" smtClean="0"/>
              <a:t>so </a:t>
            </a:r>
            <a:r>
              <a:rPr lang="el-GR" sz="2400" dirty="0" smtClean="0">
                <a:solidFill>
                  <a:srgbClr val="FFFF00"/>
                </a:solidFill>
              </a:rPr>
              <a:t>Δ</a:t>
            </a:r>
            <a:r>
              <a:rPr lang="en-US" sz="2400" i="1" dirty="0" smtClean="0">
                <a:solidFill>
                  <a:srgbClr val="FFFF00"/>
                </a:solidFill>
              </a:rPr>
              <a:t>W</a:t>
            </a:r>
            <a:r>
              <a:rPr lang="en-US" sz="2400" dirty="0" smtClean="0">
                <a:solidFill>
                  <a:srgbClr val="FFFF00"/>
                </a:solidFill>
              </a:rPr>
              <a:t> = -</a:t>
            </a:r>
            <a:r>
              <a:rPr lang="en-US" sz="2400" i="1" dirty="0" err="1" smtClean="0">
                <a:solidFill>
                  <a:srgbClr val="FFFF00"/>
                </a:solidFill>
              </a:rPr>
              <a:t>mv</a:t>
            </a:r>
            <a:r>
              <a:rPr lang="el-GR" sz="2400" dirty="0" smtClean="0">
                <a:solidFill>
                  <a:srgbClr val="FFFF00"/>
                </a:solidFill>
              </a:rPr>
              <a:t>Δ</a:t>
            </a:r>
            <a:r>
              <a:rPr lang="en-US" sz="2400" i="1" dirty="0" smtClean="0">
                <a:solidFill>
                  <a:srgbClr val="FFFF00"/>
                </a:solidFill>
              </a:rPr>
              <a:t>v</a:t>
            </a:r>
            <a:r>
              <a:rPr lang="en-US" sz="2400" i="1" dirty="0" smtClean="0"/>
              <a:t>,  </a:t>
            </a:r>
            <a:r>
              <a:rPr lang="en-US" sz="2400" dirty="0" smtClean="0"/>
              <a:t>and</a:t>
            </a:r>
            <a:endParaRPr lang="en-US" sz="2400" dirty="0"/>
          </a:p>
        </p:txBody>
      </p:sp>
      <p:sp>
        <p:nvSpPr>
          <p:cNvPr id="4" name="Content Placeholder 3"/>
          <p:cNvSpPr>
            <a:spLocks noGrp="1"/>
          </p:cNvSpPr>
          <p:nvPr>
            <p:ph sz="half" idx="2"/>
          </p:nvPr>
        </p:nvSpPr>
        <p:spPr>
          <a:xfrm>
            <a:off x="6096000" y="1600200"/>
            <a:ext cx="2590800" cy="4525963"/>
          </a:xfrm>
        </p:spPr>
        <p:txBody>
          <a:bodyPr/>
          <a:lstStyle/>
          <a:p>
            <a:r>
              <a:rPr lang="en-US" dirty="0" smtClean="0">
                <a:solidFill>
                  <a:schemeClr val="bg2">
                    <a:lumMod val="50000"/>
                  </a:schemeClr>
                </a:solidFill>
              </a:rPr>
              <a:t>A</a:t>
            </a:r>
            <a:endParaRPr lang="en-US" dirty="0">
              <a:solidFill>
                <a:schemeClr val="bg2">
                  <a:lumMod val="50000"/>
                </a:schemeClr>
              </a:solidFill>
            </a:endParaRPr>
          </a:p>
        </p:txBody>
      </p:sp>
      <p:grpSp>
        <p:nvGrpSpPr>
          <p:cNvPr id="5" name="Group 37"/>
          <p:cNvGrpSpPr/>
          <p:nvPr/>
        </p:nvGrpSpPr>
        <p:grpSpPr>
          <a:xfrm>
            <a:off x="6324600" y="2057400"/>
            <a:ext cx="2450205" cy="3045326"/>
            <a:chOff x="6324600" y="2057400"/>
            <a:chExt cx="2450205" cy="3045326"/>
          </a:xfrm>
        </p:grpSpPr>
        <p:sp>
          <p:nvSpPr>
            <p:cNvPr id="34" name="TextBox 33"/>
            <p:cNvSpPr txBox="1"/>
            <p:nvPr/>
          </p:nvSpPr>
          <p:spPr>
            <a:xfrm>
              <a:off x="8241405" y="3658674"/>
              <a:ext cx="533400" cy="400110"/>
            </a:xfrm>
            <a:prstGeom prst="rect">
              <a:avLst/>
            </a:prstGeom>
            <a:noFill/>
          </p:spPr>
          <p:txBody>
            <a:bodyPr wrap="square" rtlCol="0">
              <a:spAutoFit/>
            </a:bodyPr>
            <a:lstStyle/>
            <a:p>
              <a:r>
                <a:rPr lang="el-GR" sz="2000" dirty="0" smtClean="0"/>
                <a:t>Δ</a:t>
              </a:r>
              <a:r>
                <a:rPr lang="en-US" sz="2000" i="1" dirty="0" smtClean="0"/>
                <a:t>x</a:t>
              </a:r>
              <a:endParaRPr lang="en-US" sz="2000" i="1" dirty="0"/>
            </a:p>
          </p:txBody>
        </p:sp>
        <p:grpSp>
          <p:nvGrpSpPr>
            <p:cNvPr id="6" name="Group 26"/>
            <p:cNvGrpSpPr/>
            <p:nvPr/>
          </p:nvGrpSpPr>
          <p:grpSpPr>
            <a:xfrm>
              <a:off x="6324600" y="2057400"/>
              <a:ext cx="2158284" cy="3045326"/>
              <a:chOff x="5943600" y="2057400"/>
              <a:chExt cx="2158284" cy="3045326"/>
            </a:xfrm>
          </p:grpSpPr>
          <p:grpSp>
            <p:nvGrpSpPr>
              <p:cNvPr id="11" name="Group 24"/>
              <p:cNvGrpSpPr/>
              <p:nvPr/>
            </p:nvGrpSpPr>
            <p:grpSpPr>
              <a:xfrm>
                <a:off x="6413679" y="2057400"/>
                <a:ext cx="1297223" cy="1383405"/>
                <a:chOff x="6858000" y="2655195"/>
                <a:chExt cx="1297223" cy="1383405"/>
              </a:xfrm>
            </p:grpSpPr>
            <p:sp>
              <p:nvSpPr>
                <p:cNvPr id="12" name="Trapezoid 11"/>
                <p:cNvSpPr/>
                <p:nvPr/>
              </p:nvSpPr>
              <p:spPr>
                <a:xfrm>
                  <a:off x="6858000" y="3200239"/>
                  <a:ext cx="1212962" cy="838361"/>
                </a:xfrm>
                <a:prstGeom prst="trapezoi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74681" y="2655195"/>
                  <a:ext cx="330808" cy="314385"/>
                </a:xfrm>
                <a:prstGeom prst="ellipse">
                  <a:avLst/>
                </a:prstGeom>
                <a:noFill/>
                <a:ln w="635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43472" y="2992126"/>
                  <a:ext cx="220538" cy="20959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162800" y="3429000"/>
                  <a:ext cx="992423" cy="461665"/>
                </a:xfrm>
                <a:prstGeom prst="rect">
                  <a:avLst/>
                </a:prstGeom>
                <a:noFill/>
              </p:spPr>
              <p:txBody>
                <a:bodyPr wrap="square" rtlCol="0">
                  <a:spAutoFit/>
                </a:bodyPr>
                <a:lstStyle/>
                <a:p>
                  <a:r>
                    <a:rPr lang="en-US" sz="2400" dirty="0" smtClean="0">
                      <a:solidFill>
                        <a:srgbClr val="002060"/>
                      </a:solidFill>
                    </a:rPr>
                    <a:t>5kg</a:t>
                  </a:r>
                  <a:endParaRPr lang="en-US" sz="2400" dirty="0">
                    <a:solidFill>
                      <a:srgbClr val="002060"/>
                    </a:solidFill>
                  </a:endParaRPr>
                </a:p>
              </p:txBody>
            </p:sp>
          </p:grpSp>
          <p:sp>
            <p:nvSpPr>
              <p:cNvPr id="7" name="Rectangle 6"/>
              <p:cNvSpPr/>
              <p:nvPr/>
            </p:nvSpPr>
            <p:spPr>
              <a:xfrm>
                <a:off x="5943600" y="4343400"/>
                <a:ext cx="2158284" cy="759326"/>
              </a:xfrm>
              <a:prstGeom prst="rect">
                <a:avLst/>
              </a:prstGeom>
              <a:blipFill>
                <a:blip r:embed="rId4" cstate="print"/>
                <a:tile tx="0" ty="0" sx="100000" sy="100000" flip="none" algn="tl"/>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87785" y="3573869"/>
                <a:ext cx="64747" cy="759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6914" y="3454625"/>
                <a:ext cx="431657" cy="1138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a:off x="6593168" y="3860185"/>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a:off x="6592094" y="2983348"/>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rot="5400000">
              <a:off x="6743700" y="3771900"/>
              <a:ext cx="685800" cy="1588"/>
            </a:xfrm>
            <a:prstGeom prst="straightConnector1">
              <a:avLst/>
            </a:prstGeom>
            <a:ln w="31750">
              <a:solidFill>
                <a:schemeClr val="bg2">
                  <a:lumMod val="40000"/>
                  <a:lumOff val="6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92721" y="3542763"/>
              <a:ext cx="457200" cy="400110"/>
            </a:xfrm>
            <a:prstGeom prst="rect">
              <a:avLst/>
            </a:prstGeom>
            <a:noFill/>
          </p:spPr>
          <p:txBody>
            <a:bodyPr wrap="square" rtlCol="0">
              <a:spAutoFit/>
            </a:bodyPr>
            <a:lstStyle/>
            <a:p>
              <a:r>
                <a:rPr lang="en-US" sz="2000" i="1" dirty="0" smtClean="0"/>
                <a:t>x</a:t>
              </a:r>
              <a:r>
                <a:rPr lang="en-US" sz="2000" baseline="-25000" dirty="0" smtClean="0"/>
                <a:t>0</a:t>
              </a:r>
              <a:endParaRPr lang="en-US" sz="2000" baseline="-25000" dirty="0"/>
            </a:p>
          </p:txBody>
        </p:sp>
        <p:cxnSp>
          <p:nvCxnSpPr>
            <p:cNvPr id="32" name="Straight Connector 31"/>
            <p:cNvCxnSpPr/>
            <p:nvPr/>
          </p:nvCxnSpPr>
          <p:spPr>
            <a:xfrm>
              <a:off x="7440768" y="3810000"/>
              <a:ext cx="8382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0768" y="3935568"/>
              <a:ext cx="838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366707" y="2571486"/>
              <a:ext cx="533400" cy="461665"/>
            </a:xfrm>
            <a:prstGeom prst="rect">
              <a:avLst/>
            </a:prstGeom>
            <a:noFill/>
          </p:spPr>
          <p:txBody>
            <a:bodyPr wrap="square" rtlCol="0">
              <a:spAutoFit/>
            </a:bodyPr>
            <a:lstStyle/>
            <a:p>
              <a:r>
                <a:rPr lang="en-US" sz="2400" i="1" dirty="0" smtClean="0">
                  <a:solidFill>
                    <a:srgbClr val="FF0000"/>
                  </a:solidFill>
                </a:rPr>
                <a:t>-F</a:t>
              </a:r>
              <a:endParaRPr lang="en-US" sz="2400" i="1" dirty="0">
                <a:solidFill>
                  <a:srgbClr val="FF0000"/>
                </a:solidFill>
              </a:endParaRPr>
            </a:p>
          </p:txBody>
        </p:sp>
        <p:sp>
          <p:nvSpPr>
            <p:cNvPr id="36" name="TextBox 35"/>
            <p:cNvSpPr txBox="1"/>
            <p:nvPr/>
          </p:nvSpPr>
          <p:spPr>
            <a:xfrm>
              <a:off x="7452573" y="3886200"/>
              <a:ext cx="533400" cy="461665"/>
            </a:xfrm>
            <a:prstGeom prst="rect">
              <a:avLst/>
            </a:prstGeom>
            <a:noFill/>
          </p:spPr>
          <p:txBody>
            <a:bodyPr wrap="square" rtlCol="0">
              <a:spAutoFit/>
            </a:bodyPr>
            <a:lstStyle/>
            <a:p>
              <a:r>
                <a:rPr lang="en-US" sz="2400" i="1" dirty="0" smtClean="0">
                  <a:solidFill>
                    <a:srgbClr val="FF0000"/>
                  </a:solidFill>
                </a:rPr>
                <a:t>F</a:t>
              </a:r>
              <a:endParaRPr lang="en-US" sz="2400" i="1" dirty="0">
                <a:solidFill>
                  <a:srgbClr val="FF0000"/>
                </a:solidFill>
              </a:endParaRPr>
            </a:p>
          </p:txBody>
        </p:sp>
      </p:grpSp>
      <p:graphicFrame>
        <p:nvGraphicFramePr>
          <p:cNvPr id="39" name="Object 38"/>
          <p:cNvGraphicFramePr>
            <a:graphicFrameLocks noChangeAspect="1"/>
          </p:cNvGraphicFramePr>
          <p:nvPr/>
        </p:nvGraphicFramePr>
        <p:xfrm>
          <a:off x="3505200" y="5691188"/>
          <a:ext cx="3914775" cy="1038225"/>
        </p:xfrm>
        <a:graphic>
          <a:graphicData uri="http://schemas.openxmlformats.org/presentationml/2006/ole">
            <p:oleObj spid="_x0000_s86018" name="Equation" r:id="rId5" imgW="4114800" imgH="1091880" progId="Equation.DSMT4">
              <p:embed/>
            </p:oleObj>
          </a:graphicData>
        </a:graphic>
      </p:graphicFrame>
      <p:sp>
        <p:nvSpPr>
          <p:cNvPr id="40" name="TextBox 39"/>
          <p:cNvSpPr txBox="1"/>
          <p:nvPr/>
        </p:nvSpPr>
        <p:spPr>
          <a:xfrm>
            <a:off x="7239000" y="5181600"/>
            <a:ext cx="1676400" cy="646331"/>
          </a:xfrm>
          <a:prstGeom prst="rect">
            <a:avLst/>
          </a:prstGeom>
          <a:noFill/>
          <a:ln>
            <a:solidFill>
              <a:srgbClr val="FF0000"/>
            </a:solidFill>
          </a:ln>
        </p:spPr>
        <p:txBody>
          <a:bodyPr wrap="square" rtlCol="0">
            <a:spAutoFit/>
          </a:bodyPr>
          <a:lstStyle/>
          <a:p>
            <a:r>
              <a:rPr lang="en-US" dirty="0" smtClean="0"/>
              <a:t>Weight hits nail with speed </a:t>
            </a:r>
            <a:r>
              <a:rPr lang="en-US" i="1" dirty="0" smtClean="0"/>
              <a:t>v</a:t>
            </a:r>
            <a:r>
              <a:rPr lang="en-US" baseline="-25000" dirty="0" smtClean="0"/>
              <a:t>0</a:t>
            </a:r>
            <a:endParaRPr lang="en-US" baseline="-25000"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solidFill>
                  <a:srgbClr val="FFFF00"/>
                </a:solidFill>
              </a:rPr>
              <a:t>Where Did the Weight’s Energy Come From?</a:t>
            </a:r>
            <a:endParaRPr lang="en-US" sz="3600" dirty="0">
              <a:solidFill>
                <a:srgbClr val="FFFF00"/>
              </a:solidFill>
            </a:endParaRPr>
          </a:p>
        </p:txBody>
      </p:sp>
      <p:sp>
        <p:nvSpPr>
          <p:cNvPr id="3" name="Content Placeholder 2"/>
          <p:cNvSpPr>
            <a:spLocks noGrp="1"/>
          </p:cNvSpPr>
          <p:nvPr>
            <p:ph idx="1"/>
          </p:nvPr>
        </p:nvSpPr>
        <p:spPr>
          <a:xfrm>
            <a:off x="457200" y="1600200"/>
            <a:ext cx="8229600" cy="4953000"/>
          </a:xfrm>
        </p:spPr>
        <p:txBody>
          <a:bodyPr/>
          <a:lstStyle/>
          <a:p>
            <a:r>
              <a:rPr lang="en-US" dirty="0" smtClean="0"/>
              <a:t>We’ve seen that if the weight hits the nail and comes rapidly to rest, it loses energy </a:t>
            </a:r>
            <a:r>
              <a:rPr lang="en-US" dirty="0" smtClean="0">
                <a:solidFill>
                  <a:srgbClr val="FFFF00"/>
                </a:solidFill>
              </a:rPr>
              <a:t>½ </a:t>
            </a:r>
            <a:r>
              <a:rPr lang="en-US" i="1" dirty="0" smtClean="0">
                <a:solidFill>
                  <a:srgbClr val="FFFF00"/>
                </a:solidFill>
              </a:rPr>
              <a:t>mv</a:t>
            </a:r>
            <a:r>
              <a:rPr lang="en-US" baseline="-25000" dirty="0" smtClean="0">
                <a:solidFill>
                  <a:srgbClr val="FFFF00"/>
                </a:solidFill>
              </a:rPr>
              <a:t>0</a:t>
            </a:r>
            <a:r>
              <a:rPr lang="en-US" baseline="30000" dirty="0" smtClean="0">
                <a:solidFill>
                  <a:srgbClr val="FFFF00"/>
                </a:solidFill>
              </a:rPr>
              <a:t>2</a:t>
            </a:r>
            <a:r>
              <a:rPr lang="en-US" dirty="0" smtClean="0"/>
              <a:t>.  </a:t>
            </a:r>
          </a:p>
          <a:p>
            <a:r>
              <a:rPr lang="en-US" dirty="0" smtClean="0"/>
              <a:t>This is its </a:t>
            </a:r>
            <a:r>
              <a:rPr lang="en-US" dirty="0" smtClean="0">
                <a:solidFill>
                  <a:srgbClr val="FFFF00"/>
                </a:solidFill>
              </a:rPr>
              <a:t>kinetic energy </a:t>
            </a:r>
            <a:r>
              <a:rPr lang="en-US" i="1" dirty="0" smtClean="0">
                <a:solidFill>
                  <a:srgbClr val="FFFF00"/>
                </a:solidFill>
              </a:rPr>
              <a:t>K</a:t>
            </a:r>
            <a:r>
              <a:rPr lang="en-US" dirty="0" smtClean="0">
                <a:solidFill>
                  <a:srgbClr val="FFFF00"/>
                </a:solidFill>
              </a:rPr>
              <a:t> at speed </a:t>
            </a:r>
            <a:r>
              <a:rPr lang="en-US" i="1" dirty="0" smtClean="0">
                <a:solidFill>
                  <a:srgbClr val="FFFF00"/>
                </a:solidFill>
              </a:rPr>
              <a:t>v</a:t>
            </a:r>
            <a:r>
              <a:rPr lang="en-US" baseline="-25000" dirty="0" smtClean="0">
                <a:solidFill>
                  <a:srgbClr val="FFFF00"/>
                </a:solidFill>
              </a:rPr>
              <a:t>0</a:t>
            </a:r>
            <a:r>
              <a:rPr lang="en-US" dirty="0" smtClean="0"/>
              <a:t>. </a:t>
            </a:r>
          </a:p>
          <a:p>
            <a:r>
              <a:rPr lang="en-US" dirty="0" smtClean="0"/>
              <a:t>Let’s suppose it gained that energy by being dropped from rest at a height </a:t>
            </a:r>
            <a:r>
              <a:rPr lang="en-US" i="1" dirty="0" smtClean="0"/>
              <a:t>h</a:t>
            </a:r>
            <a:r>
              <a:rPr lang="en-US" dirty="0" smtClean="0"/>
              <a:t>. </a:t>
            </a:r>
          </a:p>
          <a:p>
            <a:r>
              <a:rPr lang="en-US" dirty="0" smtClean="0"/>
              <a:t>At uniform acceleration </a:t>
            </a:r>
            <a:r>
              <a:rPr lang="en-US" i="1" dirty="0" smtClean="0"/>
              <a:t>g</a:t>
            </a:r>
            <a:r>
              <a:rPr lang="en-US" dirty="0" smtClean="0"/>
              <a:t>, </a:t>
            </a:r>
            <a:r>
              <a:rPr lang="en-US" i="1" dirty="0" smtClean="0"/>
              <a:t>v</a:t>
            </a:r>
            <a:r>
              <a:rPr lang="en-US" baseline="-25000" dirty="0" smtClean="0"/>
              <a:t>0</a:t>
            </a:r>
            <a:r>
              <a:rPr lang="en-US" baseline="30000" dirty="0" smtClean="0"/>
              <a:t>2</a:t>
            </a:r>
            <a:r>
              <a:rPr lang="en-US" dirty="0" smtClean="0"/>
              <a:t> = 2</a:t>
            </a:r>
            <a:r>
              <a:rPr lang="en-US" i="1" dirty="0" smtClean="0"/>
              <a:t>gh</a:t>
            </a:r>
            <a:r>
              <a:rPr lang="en-US" dirty="0" smtClean="0"/>
              <a:t>.</a:t>
            </a:r>
          </a:p>
          <a:p>
            <a:r>
              <a:rPr lang="en-US" dirty="0" smtClean="0"/>
              <a:t>So the kinetic energy ½ </a:t>
            </a:r>
            <a:r>
              <a:rPr lang="en-US" i="1" dirty="0" smtClean="0"/>
              <a:t>mv</a:t>
            </a:r>
            <a:r>
              <a:rPr lang="en-US" baseline="-25000" dirty="0" smtClean="0"/>
              <a:t>0</a:t>
            </a:r>
            <a:r>
              <a:rPr lang="en-US" baseline="30000" dirty="0" smtClean="0"/>
              <a:t>2</a:t>
            </a:r>
            <a:r>
              <a:rPr lang="en-US" dirty="0" smtClean="0"/>
              <a:t> = </a:t>
            </a:r>
            <a:r>
              <a:rPr lang="en-US" i="1" dirty="0" err="1" smtClean="0"/>
              <a:t>mgh</a:t>
            </a:r>
            <a:r>
              <a:rPr lang="en-US" dirty="0" smtClean="0"/>
              <a:t>:  precisely the </a:t>
            </a:r>
            <a:r>
              <a:rPr lang="en-US" dirty="0" smtClean="0">
                <a:solidFill>
                  <a:srgbClr val="FFFF00"/>
                </a:solidFill>
              </a:rPr>
              <a:t>potential energy lost</a:t>
            </a:r>
            <a:r>
              <a:rPr lang="en-US" dirty="0" smtClean="0"/>
              <a:t> in the fall—</a:t>
            </a:r>
            <a:r>
              <a:rPr lang="en-US" dirty="0" smtClean="0">
                <a:solidFill>
                  <a:srgbClr val="FFFF00"/>
                </a:solidFill>
              </a:rPr>
              <a:t>the work done by gravity </a:t>
            </a:r>
            <a:r>
              <a:rPr lang="en-US" i="1" dirty="0" err="1" smtClean="0">
                <a:solidFill>
                  <a:srgbClr val="FFFF00"/>
                </a:solidFill>
              </a:rPr>
              <a:t>mgh</a:t>
            </a:r>
            <a:r>
              <a:rPr lang="en-US" i="1" dirty="0" smtClean="0">
                <a:solidFill>
                  <a:srgbClr val="FFFF00"/>
                </a:solidFill>
              </a:rPr>
              <a:t> </a:t>
            </a:r>
            <a:r>
              <a:rPr lang="en-US" dirty="0" smtClean="0">
                <a:solidFill>
                  <a:srgbClr val="FFFF00"/>
                </a:solidFill>
              </a:rPr>
              <a:t>= force </a:t>
            </a:r>
            <a:r>
              <a:rPr lang="en-US" i="1" dirty="0" smtClean="0">
                <a:solidFill>
                  <a:srgbClr val="FFFF00"/>
                </a:solidFill>
              </a:rPr>
              <a:t>mg</a:t>
            </a:r>
            <a:r>
              <a:rPr lang="en-US" dirty="0" smtClean="0">
                <a:solidFill>
                  <a:srgbClr val="FFFF00"/>
                </a:solidFill>
              </a:rPr>
              <a:t> x distance </a:t>
            </a:r>
            <a:r>
              <a:rPr lang="en-US" i="1" dirty="0" smtClean="0">
                <a:solidFill>
                  <a:srgbClr val="FFFF00"/>
                </a:solidFill>
              </a:rPr>
              <a:t>h</a:t>
            </a:r>
            <a:r>
              <a:rPr lang="en-US" dirty="0" smtClean="0"/>
              <a:t>. </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AutoShape 2"/>
          <p:cNvSpPr>
            <a:spLocks noChangeArrowheads="1"/>
          </p:cNvSpPr>
          <p:nvPr/>
        </p:nvSpPr>
        <p:spPr bwMode="auto">
          <a:xfrm>
            <a:off x="0" y="0"/>
            <a:ext cx="9144000" cy="37719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grpSp>
        <p:nvGrpSpPr>
          <p:cNvPr id="2" name="Group 3"/>
          <p:cNvGrpSpPr>
            <a:grpSpLocks/>
          </p:cNvGrpSpPr>
          <p:nvPr/>
        </p:nvGrpSpPr>
        <p:grpSpPr bwMode="auto">
          <a:xfrm>
            <a:off x="5151438" y="920750"/>
            <a:ext cx="3513137" cy="2552700"/>
            <a:chOff x="3245" y="622"/>
            <a:chExt cx="2213" cy="1608"/>
          </a:xfrm>
        </p:grpSpPr>
        <p:sp>
          <p:nvSpPr>
            <p:cNvPr id="549892" name="Rectangle 4"/>
            <p:cNvSpPr>
              <a:spLocks noChangeArrowheads="1"/>
            </p:cNvSpPr>
            <p:nvPr/>
          </p:nvSpPr>
          <p:spPr bwMode="auto">
            <a:xfrm>
              <a:off x="3245" y="622"/>
              <a:ext cx="2213" cy="1608"/>
            </a:xfrm>
            <a:prstGeom prst="rect">
              <a:avLst/>
            </a:prstGeom>
            <a:noFill/>
            <a:ln w="9525">
              <a:noFill/>
              <a:miter lim="800000"/>
              <a:headEnd/>
              <a:tailEnd/>
            </a:ln>
            <a:effectLst/>
          </p:spPr>
          <p:txBody>
            <a:bodyPr lIns="90488" tIns="44450" rIns="90488" bIns="44450"/>
            <a:lstStyle/>
            <a:p>
              <a:pPr marL="401638" indent="-401638">
                <a:lnSpc>
                  <a:spcPct val="125000"/>
                </a:lnSpc>
                <a:spcBef>
                  <a:spcPct val="30000"/>
                </a:spcBef>
                <a:buClr>
                  <a:schemeClr val="accent1"/>
                </a:buClr>
                <a:buSzPct val="75000"/>
                <a:buFont typeface="Wingdings" pitchFamily="48" charset="2"/>
                <a:buNone/>
              </a:pPr>
              <a:r>
                <a:rPr lang="en-US" sz="2000" b="1">
                  <a:solidFill>
                    <a:schemeClr val="tx2"/>
                  </a:solidFill>
                  <a:latin typeface="Arial" charset="0"/>
                </a:rPr>
                <a:t>	1)   2</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2)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3)   4</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a:solidFill>
                  <a:schemeClr val="tx2"/>
                </a:solidFill>
                <a:latin typeface="Arial" charset="0"/>
              </a:endParaRP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4)   </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a:solidFill>
                  <a:schemeClr val="tx2"/>
                </a:solidFill>
                <a:latin typeface="Arial" charset="0"/>
              </a:endParaRP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5)   8</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baseline="-25000">
                <a:latin typeface="Arial" charset="0"/>
              </a:endParaRPr>
            </a:p>
          </p:txBody>
        </p:sp>
        <p:sp>
          <p:nvSpPr>
            <p:cNvPr id="549893" name="Line 5"/>
            <p:cNvSpPr>
              <a:spLocks noChangeShapeType="1"/>
            </p:cNvSpPr>
            <p:nvPr/>
          </p:nvSpPr>
          <p:spPr bwMode="auto">
            <a:xfrm>
              <a:off x="3915" y="1000"/>
              <a:ext cx="288" cy="0"/>
            </a:xfrm>
            <a:prstGeom prst="line">
              <a:avLst/>
            </a:prstGeom>
            <a:noFill/>
            <a:ln w="19050">
              <a:solidFill>
                <a:schemeClr val="bg2"/>
              </a:solidFill>
              <a:round/>
              <a:headEnd type="none" w="sm" len="sm"/>
              <a:tailEnd type="none" w="sm" len="sm"/>
            </a:ln>
            <a:effectLst/>
          </p:spPr>
          <p:txBody>
            <a:bodyPr/>
            <a:lstStyle/>
            <a:p>
              <a:endParaRPr lang="en-US"/>
            </a:p>
          </p:txBody>
        </p:sp>
      </p:grpSp>
      <p:sp>
        <p:nvSpPr>
          <p:cNvPr id="549894" name="Rectangle 6"/>
          <p:cNvSpPr>
            <a:spLocks noChangeArrowheads="1"/>
          </p:cNvSpPr>
          <p:nvPr/>
        </p:nvSpPr>
        <p:spPr bwMode="auto">
          <a:xfrm>
            <a:off x="282575" y="1046163"/>
            <a:ext cx="4378325" cy="2146300"/>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latin typeface="Arial" charset="0"/>
              </a:rPr>
              <a:t>	Car #1 has twice the mass of car #2, but they both have the same kinetic energy.  How do their speeds compare?</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49895" name="Rectangle 7"/>
          <p:cNvSpPr>
            <a:spLocks noGrp="1" noChangeArrowheads="1"/>
          </p:cNvSpPr>
          <p:nvPr>
            <p:ph type="title"/>
          </p:nvPr>
        </p:nvSpPr>
        <p:spPr>
          <a:xfrm>
            <a:off x="933450" y="0"/>
            <a:ext cx="7294563" cy="838200"/>
          </a:xfrm>
          <a:noFill/>
          <a:ln/>
        </p:spPr>
        <p:txBody>
          <a:bodyPr/>
          <a:lstStyle/>
          <a:p>
            <a:pPr>
              <a:lnSpc>
                <a:spcPct val="90000"/>
              </a:lnSpc>
            </a:pPr>
            <a:r>
              <a:rPr lang="en-US" sz="2800" i="1"/>
              <a:t>ConcepTest 7.5b</a:t>
            </a:r>
            <a:r>
              <a:rPr lang="en-US" sz="2800" i="1">
                <a:solidFill>
                  <a:srgbClr val="000000"/>
                </a:solidFill>
                <a:effectLst/>
              </a:rPr>
              <a:t>   </a:t>
            </a:r>
            <a:r>
              <a:rPr lang="en-US" sz="2800">
                <a:solidFill>
                  <a:schemeClr val="accent2"/>
                </a:solidFill>
              </a:rPr>
              <a:t>Kinetic Energy II</a:t>
            </a:r>
          </a:p>
        </p:txBody>
      </p:sp>
      <p:graphicFrame>
        <p:nvGraphicFramePr>
          <p:cNvPr id="549896" name="Object 8"/>
          <p:cNvGraphicFramePr>
            <a:graphicFrameLocks noChangeAspect="1"/>
          </p:cNvGraphicFramePr>
          <p:nvPr/>
        </p:nvGraphicFramePr>
        <p:xfrm>
          <a:off x="5981700" y="1460500"/>
          <a:ext cx="1119188" cy="387350"/>
        </p:xfrm>
        <a:graphic>
          <a:graphicData uri="http://schemas.openxmlformats.org/presentationml/2006/ole">
            <p:oleObj spid="_x0000_s87042" name="Equation" r:id="rId4" imgW="660240" imgH="228600" progId="Equation.DSMT4">
              <p:embed/>
            </p:oleObj>
          </a:graphicData>
        </a:graphic>
      </p:graphicFrame>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AutoShape 2"/>
          <p:cNvSpPr>
            <a:spLocks noChangeArrowheads="1"/>
          </p:cNvSpPr>
          <p:nvPr/>
        </p:nvSpPr>
        <p:spPr bwMode="auto">
          <a:xfrm>
            <a:off x="441325" y="4341813"/>
            <a:ext cx="8353425" cy="21542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51939" name="AutoShape 3"/>
          <p:cNvSpPr>
            <a:spLocks noChangeArrowheads="1"/>
          </p:cNvSpPr>
          <p:nvPr/>
        </p:nvSpPr>
        <p:spPr bwMode="auto">
          <a:xfrm>
            <a:off x="0" y="0"/>
            <a:ext cx="9144000" cy="37719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51940" name="Rectangle 4"/>
          <p:cNvSpPr>
            <a:spLocks noChangeArrowheads="1"/>
          </p:cNvSpPr>
          <p:nvPr/>
        </p:nvSpPr>
        <p:spPr bwMode="auto">
          <a:xfrm>
            <a:off x="282575" y="1046163"/>
            <a:ext cx="4378325" cy="2146300"/>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latin typeface="Arial" charset="0"/>
              </a:rPr>
              <a:t>	Car #1 has twice the mass of car #2, but they both have the same kinetic energy.  How do their speeds compare?</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51941" name="Rectangle 5"/>
          <p:cNvSpPr>
            <a:spLocks noChangeArrowheads="1"/>
          </p:cNvSpPr>
          <p:nvPr/>
        </p:nvSpPr>
        <p:spPr bwMode="auto">
          <a:xfrm>
            <a:off x="361950" y="4465638"/>
            <a:ext cx="8329613" cy="1706562"/>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solidFill>
                  <a:srgbClr val="000000"/>
                </a:solidFill>
                <a:latin typeface="Arial" charset="0"/>
              </a:rPr>
              <a:t>	Because the kinetic energy is   </a:t>
            </a:r>
            <a:r>
              <a:rPr lang="en-US" sz="2000" b="1">
                <a:solidFill>
                  <a:srgbClr val="FC0128"/>
                </a:solidFill>
                <a:effectLst>
                  <a:outerShdw blurRad="38100" dist="38100" dir="2700000" algn="tl">
                    <a:srgbClr val="000000"/>
                  </a:outerShdw>
                </a:effectLst>
                <a:latin typeface="Arial" charset="0"/>
                <a:cs typeface="Arial" charset="0"/>
              </a:rPr>
              <a:t> </a:t>
            </a:r>
            <a:r>
              <a:rPr lang="en-US" sz="2000" b="1" i="1">
                <a:solidFill>
                  <a:srgbClr val="FC0128"/>
                </a:solidFill>
                <a:effectLst>
                  <a:outerShdw blurRad="38100" dist="38100" dir="2700000" algn="tl">
                    <a:srgbClr val="000000"/>
                  </a:outerShdw>
                </a:effectLst>
                <a:latin typeface="Arial" charset="0"/>
                <a:cs typeface="Arial" charset="0"/>
              </a:rPr>
              <a:t>mv</a:t>
            </a:r>
            <a:r>
              <a:rPr lang="en-US" sz="2000" b="1" baseline="30000">
                <a:solidFill>
                  <a:srgbClr val="FC0128"/>
                </a:solidFill>
                <a:effectLst>
                  <a:outerShdw blurRad="38100" dist="38100" dir="2700000" algn="tl">
                    <a:srgbClr val="000000"/>
                  </a:outerShdw>
                </a:effectLst>
                <a:latin typeface="Arial" charset="0"/>
                <a:cs typeface="Arial" charset="0"/>
              </a:rPr>
              <a:t>2</a:t>
            </a:r>
            <a:r>
              <a:rPr lang="en-US" sz="2000" b="1">
                <a:solidFill>
                  <a:srgbClr val="000000"/>
                </a:solidFill>
                <a:latin typeface="Arial" charset="0"/>
                <a:cs typeface="Arial" charset="0"/>
              </a:rPr>
              <a:t>, and the mass of car #1 is greater, then car #2 must be moving faster</a:t>
            </a:r>
            <a:r>
              <a:rPr lang="en-US" sz="2000" b="1">
                <a:solidFill>
                  <a:srgbClr val="000000"/>
                </a:solidFill>
                <a:latin typeface="Arial" charset="0"/>
              </a:rPr>
              <a:t>.  </a:t>
            </a:r>
            <a:r>
              <a:rPr lang="en-US" sz="2000" b="1">
                <a:solidFill>
                  <a:srgbClr val="0000FF"/>
                </a:solidFill>
                <a:effectLst>
                  <a:outerShdw blurRad="38100" dist="38100" dir="2700000" algn="tl">
                    <a:srgbClr val="000000"/>
                  </a:outerShdw>
                </a:effectLst>
                <a:latin typeface="Arial" charset="0"/>
              </a:rPr>
              <a:t>If the ratio of </a:t>
            </a:r>
            <a:r>
              <a:rPr lang="en-US" sz="2000" b="1" i="1">
                <a:solidFill>
                  <a:srgbClr val="0000FF"/>
                </a:solidFill>
                <a:effectLst>
                  <a:outerShdw blurRad="38100" dist="38100" dir="2700000" algn="tl">
                    <a:srgbClr val="000000"/>
                  </a:outerShdw>
                </a:effectLst>
                <a:latin typeface="Arial" charset="0"/>
              </a:rPr>
              <a:t>m</a:t>
            </a:r>
            <a:r>
              <a:rPr lang="en-US" sz="2000" b="1" baseline="-25000">
                <a:solidFill>
                  <a:srgbClr val="0000FF"/>
                </a:solidFill>
                <a:effectLst>
                  <a:outerShdw blurRad="38100" dist="38100" dir="2700000" algn="tl">
                    <a:srgbClr val="000000"/>
                  </a:outerShdw>
                </a:effectLst>
                <a:latin typeface="Arial" charset="0"/>
              </a:rPr>
              <a:t>1</a:t>
            </a:r>
            <a:r>
              <a:rPr lang="en-US" sz="2000" b="1">
                <a:solidFill>
                  <a:srgbClr val="0000FF"/>
                </a:solidFill>
                <a:effectLst>
                  <a:outerShdw blurRad="38100" dist="38100" dir="2700000" algn="tl">
                    <a:srgbClr val="000000"/>
                  </a:outerShdw>
                </a:effectLst>
                <a:latin typeface="Arial" charset="0"/>
              </a:rPr>
              <a:t>/</a:t>
            </a:r>
            <a:r>
              <a:rPr lang="en-US" sz="2000" b="1" i="1">
                <a:solidFill>
                  <a:srgbClr val="0000FF"/>
                </a:solidFill>
                <a:effectLst>
                  <a:outerShdw blurRad="38100" dist="38100" dir="2700000" algn="tl">
                    <a:srgbClr val="000000"/>
                  </a:outerShdw>
                </a:effectLst>
                <a:latin typeface="Arial" charset="0"/>
              </a:rPr>
              <a:t>m</a:t>
            </a:r>
            <a:r>
              <a:rPr lang="en-US" sz="2000" b="1" baseline="-25000">
                <a:solidFill>
                  <a:srgbClr val="0000FF"/>
                </a:solidFill>
                <a:effectLst>
                  <a:outerShdw blurRad="38100" dist="38100" dir="2700000" algn="tl">
                    <a:srgbClr val="000000"/>
                  </a:outerShdw>
                </a:effectLst>
                <a:latin typeface="Arial" charset="0"/>
              </a:rPr>
              <a:t>2</a:t>
            </a:r>
            <a:r>
              <a:rPr lang="en-US" sz="2000" b="1">
                <a:solidFill>
                  <a:srgbClr val="0000FF"/>
                </a:solidFill>
                <a:effectLst>
                  <a:outerShdw blurRad="38100" dist="38100" dir="2700000" algn="tl">
                    <a:srgbClr val="000000"/>
                  </a:outerShdw>
                </a:effectLst>
                <a:latin typeface="Arial" charset="0"/>
              </a:rPr>
              <a:t> is 2, then the ratio of </a:t>
            </a:r>
            <a:r>
              <a:rPr lang="en-US" sz="2000" b="1" i="1">
                <a:solidFill>
                  <a:srgbClr val="0000FF"/>
                </a:solidFill>
                <a:effectLst>
                  <a:outerShdw blurRad="38100" dist="38100" dir="2700000" algn="tl">
                    <a:srgbClr val="000000"/>
                  </a:outerShdw>
                </a:effectLst>
                <a:latin typeface="Arial" charset="0"/>
              </a:rPr>
              <a:t>v</a:t>
            </a:r>
            <a:r>
              <a:rPr lang="en-US" sz="2000" b="1" baseline="30000">
                <a:solidFill>
                  <a:srgbClr val="0000FF"/>
                </a:solidFill>
                <a:effectLst>
                  <a:outerShdw blurRad="38100" dist="38100" dir="2700000" algn="tl">
                    <a:srgbClr val="000000"/>
                  </a:outerShdw>
                </a:effectLst>
                <a:latin typeface="Arial" charset="0"/>
              </a:rPr>
              <a:t>2</a:t>
            </a:r>
            <a:r>
              <a:rPr lang="en-US" sz="2000" b="1">
                <a:solidFill>
                  <a:srgbClr val="0000FF"/>
                </a:solidFill>
                <a:effectLst>
                  <a:outerShdw blurRad="38100" dist="38100" dir="2700000" algn="tl">
                    <a:srgbClr val="000000"/>
                  </a:outerShdw>
                </a:effectLst>
                <a:latin typeface="Arial" charset="0"/>
              </a:rPr>
              <a:t> values must also be 2</a:t>
            </a:r>
            <a:r>
              <a:rPr lang="en-US" sz="2000" b="1">
                <a:solidFill>
                  <a:srgbClr val="000000"/>
                </a:solidFill>
                <a:latin typeface="Arial" charset="0"/>
              </a:rPr>
              <a:t>.  This means that the </a:t>
            </a:r>
            <a:r>
              <a:rPr lang="en-US" sz="2000" b="1">
                <a:solidFill>
                  <a:srgbClr val="FC0128"/>
                </a:solidFill>
                <a:effectLst>
                  <a:outerShdw blurRad="38100" dist="38100" dir="2700000" algn="tl">
                    <a:srgbClr val="000000"/>
                  </a:outerShdw>
                </a:effectLst>
                <a:latin typeface="Arial" charset="0"/>
              </a:rPr>
              <a:t>ratio of </a:t>
            </a:r>
            <a:r>
              <a:rPr lang="en-US" sz="2000" b="1" i="1">
                <a:solidFill>
                  <a:srgbClr val="FC0128"/>
                </a:solidFill>
                <a:effectLst>
                  <a:outerShdw blurRad="38100" dist="38100" dir="2700000" algn="tl">
                    <a:srgbClr val="000000"/>
                  </a:outerShdw>
                </a:effectLst>
                <a:latin typeface="Arial" charset="0"/>
              </a:rPr>
              <a:t>v</a:t>
            </a:r>
            <a:r>
              <a:rPr lang="en-US" sz="2000" b="1" baseline="-25000">
                <a:solidFill>
                  <a:srgbClr val="FC0128"/>
                </a:solidFill>
                <a:effectLst>
                  <a:outerShdw blurRad="38100" dist="38100" dir="2700000" algn="tl">
                    <a:srgbClr val="000000"/>
                  </a:outerShdw>
                </a:effectLst>
                <a:latin typeface="Arial" charset="0"/>
              </a:rPr>
              <a:t>2</a:t>
            </a:r>
            <a:r>
              <a:rPr lang="en-US" sz="2000" b="1">
                <a:solidFill>
                  <a:srgbClr val="FC0128"/>
                </a:solidFill>
                <a:effectLst>
                  <a:outerShdw blurRad="38100" dist="38100" dir="2700000" algn="tl">
                    <a:srgbClr val="000000"/>
                  </a:outerShdw>
                </a:effectLst>
                <a:latin typeface="Arial" charset="0"/>
              </a:rPr>
              <a:t>/</a:t>
            </a:r>
            <a:r>
              <a:rPr lang="en-US" sz="2000" b="1" i="1">
                <a:solidFill>
                  <a:srgbClr val="FC0128"/>
                </a:solidFill>
                <a:effectLst>
                  <a:outerShdw blurRad="38100" dist="38100" dir="2700000" algn="tl">
                    <a:srgbClr val="000000"/>
                  </a:outerShdw>
                </a:effectLst>
                <a:latin typeface="Arial" charset="0"/>
              </a:rPr>
              <a:t>v</a:t>
            </a:r>
            <a:r>
              <a:rPr lang="en-US" sz="2000" b="1" baseline="-25000">
                <a:solidFill>
                  <a:srgbClr val="FC0128"/>
                </a:solidFill>
                <a:effectLst>
                  <a:outerShdw blurRad="38100" dist="38100" dir="2700000" algn="tl">
                    <a:srgbClr val="000000"/>
                  </a:outerShdw>
                </a:effectLst>
                <a:latin typeface="Arial" charset="0"/>
              </a:rPr>
              <a:t>1</a:t>
            </a:r>
            <a:r>
              <a:rPr lang="en-US" sz="2000" b="1">
                <a:solidFill>
                  <a:srgbClr val="FC0128"/>
                </a:solidFill>
                <a:effectLst>
                  <a:outerShdw blurRad="38100" dist="38100" dir="2700000" algn="tl">
                    <a:srgbClr val="000000"/>
                  </a:outerShdw>
                </a:effectLst>
                <a:latin typeface="Arial" charset="0"/>
              </a:rPr>
              <a:t> must be the square root of 2</a:t>
            </a:r>
            <a:r>
              <a:rPr lang="en-US" sz="2000" b="1">
                <a:solidFill>
                  <a:srgbClr val="000000"/>
                </a:solidFill>
                <a:latin typeface="Arial" charset="0"/>
              </a:rPr>
              <a:t>.</a:t>
            </a:r>
            <a:r>
              <a:rPr lang="en-US" sz="2000" b="1">
                <a:latin typeface="Arial" charset="0"/>
              </a:rPr>
              <a:t>  </a:t>
            </a:r>
            <a:endParaRPr lang="en-US" sz="2000">
              <a:effectLst>
                <a:outerShdw blurRad="38100" dist="38100" dir="2700000" algn="tl">
                  <a:srgbClr val="000000"/>
                </a:outerShdw>
              </a:effectLst>
              <a:latin typeface="Arial" charset="0"/>
            </a:endParaRPr>
          </a:p>
        </p:txBody>
      </p:sp>
      <p:sp>
        <p:nvSpPr>
          <p:cNvPr id="551942" name="Oval 6"/>
          <p:cNvSpPr>
            <a:spLocks noChangeArrowheads="1"/>
          </p:cNvSpPr>
          <p:nvPr/>
        </p:nvSpPr>
        <p:spPr bwMode="auto">
          <a:xfrm>
            <a:off x="5219700" y="1366838"/>
            <a:ext cx="2819400" cy="525462"/>
          </a:xfrm>
          <a:prstGeom prst="ellipse">
            <a:avLst/>
          </a:prstGeom>
          <a:noFill/>
          <a:ln w="38100">
            <a:solidFill>
              <a:schemeClr val="accent1"/>
            </a:solidFill>
            <a:round/>
            <a:headEnd/>
            <a:tailEnd/>
          </a:ln>
          <a:effectLst/>
        </p:spPr>
        <p:txBody>
          <a:bodyPr anchor="ctr">
            <a:spAutoFit/>
          </a:bodyPr>
          <a:lstStyle/>
          <a:p>
            <a:endParaRPr lang="en-US"/>
          </a:p>
        </p:txBody>
      </p:sp>
      <p:sp>
        <p:nvSpPr>
          <p:cNvPr id="551943" name="Rectangle 7"/>
          <p:cNvSpPr>
            <a:spLocks noGrp="1" noChangeArrowheads="1"/>
          </p:cNvSpPr>
          <p:nvPr>
            <p:ph type="title"/>
          </p:nvPr>
        </p:nvSpPr>
        <p:spPr>
          <a:xfrm>
            <a:off x="990600" y="-57150"/>
            <a:ext cx="7162800" cy="1143000"/>
          </a:xfrm>
          <a:noFill/>
          <a:ln/>
        </p:spPr>
        <p:txBody>
          <a:bodyPr/>
          <a:lstStyle/>
          <a:p>
            <a:pPr>
              <a:lnSpc>
                <a:spcPct val="90000"/>
              </a:lnSpc>
            </a:pPr>
            <a:r>
              <a:rPr lang="en-US" sz="2800" i="1"/>
              <a:t>ConcepTest 7.5b</a:t>
            </a:r>
            <a:r>
              <a:rPr lang="en-US" sz="2800" i="1">
                <a:solidFill>
                  <a:srgbClr val="000000"/>
                </a:solidFill>
                <a:effectLst/>
              </a:rPr>
              <a:t>   </a:t>
            </a:r>
            <a:r>
              <a:rPr lang="en-US" sz="2800">
                <a:solidFill>
                  <a:schemeClr val="accent2"/>
                </a:solidFill>
              </a:rPr>
              <a:t>Kinetic Energy II</a:t>
            </a:r>
          </a:p>
        </p:txBody>
      </p:sp>
      <p:grpSp>
        <p:nvGrpSpPr>
          <p:cNvPr id="2" name="Group 8"/>
          <p:cNvGrpSpPr>
            <a:grpSpLocks/>
          </p:cNvGrpSpPr>
          <p:nvPr/>
        </p:nvGrpSpPr>
        <p:grpSpPr bwMode="auto">
          <a:xfrm>
            <a:off x="5151438" y="882650"/>
            <a:ext cx="3513137" cy="2552700"/>
            <a:chOff x="3245" y="622"/>
            <a:chExt cx="2213" cy="1608"/>
          </a:xfrm>
        </p:grpSpPr>
        <p:sp>
          <p:nvSpPr>
            <p:cNvPr id="551945" name="Rectangle 9"/>
            <p:cNvSpPr>
              <a:spLocks noChangeArrowheads="1"/>
            </p:cNvSpPr>
            <p:nvPr/>
          </p:nvSpPr>
          <p:spPr bwMode="auto">
            <a:xfrm>
              <a:off x="3245" y="622"/>
              <a:ext cx="2213" cy="1608"/>
            </a:xfrm>
            <a:prstGeom prst="rect">
              <a:avLst/>
            </a:prstGeom>
            <a:noFill/>
            <a:ln w="9525">
              <a:noFill/>
              <a:miter lim="800000"/>
              <a:headEnd/>
              <a:tailEnd/>
            </a:ln>
            <a:effectLst/>
          </p:spPr>
          <p:txBody>
            <a:bodyPr lIns="90488" tIns="44450" rIns="90488" bIns="44450"/>
            <a:lstStyle/>
            <a:p>
              <a:pPr marL="401638" indent="-401638">
                <a:lnSpc>
                  <a:spcPct val="125000"/>
                </a:lnSpc>
                <a:spcBef>
                  <a:spcPct val="30000"/>
                </a:spcBef>
                <a:buClr>
                  <a:schemeClr val="accent1"/>
                </a:buClr>
                <a:buSzPct val="75000"/>
                <a:buFont typeface="Wingdings" pitchFamily="48" charset="2"/>
                <a:buNone/>
              </a:pPr>
              <a:r>
                <a:rPr lang="en-US" sz="2000" b="1">
                  <a:solidFill>
                    <a:schemeClr val="tx2"/>
                  </a:solidFill>
                  <a:latin typeface="Arial" charset="0"/>
                </a:rPr>
                <a:t>	1)   2</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2)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3)   4</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a:solidFill>
                  <a:schemeClr val="tx2"/>
                </a:solidFill>
                <a:latin typeface="Arial" charset="0"/>
              </a:endParaRP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4)   </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a:solidFill>
                  <a:schemeClr val="tx2"/>
                </a:solidFill>
                <a:latin typeface="Arial" charset="0"/>
              </a:endParaRP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5)   8</a:t>
              </a:r>
              <a:r>
                <a:rPr lang="en-US" sz="2000" b="1" i="1">
                  <a:solidFill>
                    <a:schemeClr val="tx2"/>
                  </a:solidFill>
                  <a:latin typeface="Arial" charset="0"/>
                </a:rPr>
                <a:t>v</a:t>
              </a:r>
              <a:r>
                <a:rPr lang="en-US" sz="2000" b="1" baseline="-25000">
                  <a:solidFill>
                    <a:schemeClr val="tx2"/>
                  </a:solidFill>
                  <a:latin typeface="Arial" charset="0"/>
                </a:rPr>
                <a:t>1</a:t>
              </a:r>
              <a:r>
                <a:rPr lang="en-US" sz="2000" b="1">
                  <a:solidFill>
                    <a:schemeClr val="tx2"/>
                  </a:solidFill>
                  <a:latin typeface="Arial" charset="0"/>
                </a:rPr>
                <a:t>  =  </a:t>
              </a:r>
              <a:r>
                <a:rPr lang="en-US" sz="2000" b="1" i="1">
                  <a:solidFill>
                    <a:schemeClr val="tx2"/>
                  </a:solidFill>
                  <a:latin typeface="Arial" charset="0"/>
                </a:rPr>
                <a:t>v</a:t>
              </a:r>
              <a:r>
                <a:rPr lang="en-US" sz="2000" b="1" baseline="-25000">
                  <a:solidFill>
                    <a:schemeClr val="tx2"/>
                  </a:solidFill>
                  <a:latin typeface="Arial" charset="0"/>
                </a:rPr>
                <a:t>2</a:t>
              </a:r>
              <a:endParaRPr lang="en-US" sz="2000" b="1" baseline="-25000">
                <a:latin typeface="Arial" charset="0"/>
              </a:endParaRPr>
            </a:p>
          </p:txBody>
        </p:sp>
        <p:sp>
          <p:nvSpPr>
            <p:cNvPr id="551946" name="Line 10"/>
            <p:cNvSpPr>
              <a:spLocks noChangeShapeType="1"/>
            </p:cNvSpPr>
            <p:nvPr/>
          </p:nvSpPr>
          <p:spPr bwMode="auto">
            <a:xfrm>
              <a:off x="3915" y="1000"/>
              <a:ext cx="288" cy="0"/>
            </a:xfrm>
            <a:prstGeom prst="line">
              <a:avLst/>
            </a:prstGeom>
            <a:noFill/>
            <a:ln w="19050">
              <a:solidFill>
                <a:schemeClr val="bg2"/>
              </a:solidFill>
              <a:round/>
              <a:headEnd type="none" w="sm" len="sm"/>
              <a:tailEnd type="none" w="sm" len="sm"/>
            </a:ln>
            <a:effectLst/>
          </p:spPr>
          <p:txBody>
            <a:bodyPr/>
            <a:lstStyle/>
            <a:p>
              <a:endParaRPr lang="en-US"/>
            </a:p>
          </p:txBody>
        </p:sp>
      </p:grpSp>
      <p:graphicFrame>
        <p:nvGraphicFramePr>
          <p:cNvPr id="551947" name="Object 11"/>
          <p:cNvGraphicFramePr>
            <a:graphicFrameLocks noChangeAspect="1"/>
          </p:cNvGraphicFramePr>
          <p:nvPr/>
        </p:nvGraphicFramePr>
        <p:xfrm>
          <a:off x="4505325" y="4521200"/>
          <a:ext cx="187325" cy="476250"/>
        </p:xfrm>
        <a:graphic>
          <a:graphicData uri="http://schemas.openxmlformats.org/presentationml/2006/ole">
            <p:oleObj spid="_x0000_s88066" name="Equation" r:id="rId4" imgW="152280" imgH="393480" progId="Equation.DSMT4">
              <p:embed/>
            </p:oleObj>
          </a:graphicData>
        </a:graphic>
      </p:graphicFrame>
      <p:graphicFrame>
        <p:nvGraphicFramePr>
          <p:cNvPr id="551948" name="Object 12"/>
          <p:cNvGraphicFramePr>
            <a:graphicFrameLocks noChangeAspect="1"/>
          </p:cNvGraphicFramePr>
          <p:nvPr>
            <p:ph idx="1"/>
          </p:nvPr>
        </p:nvGraphicFramePr>
        <p:xfrm>
          <a:off x="5913438" y="1409700"/>
          <a:ext cx="1157287" cy="400050"/>
        </p:xfrm>
        <a:graphic>
          <a:graphicData uri="http://schemas.openxmlformats.org/presentationml/2006/ole">
            <p:oleObj spid="_x0000_s88067" name="Equation" r:id="rId5" imgW="660240" imgH="228600" progId="Equation.DSMT4">
              <p:embed/>
            </p:oleObj>
          </a:graphicData>
        </a:graphic>
      </p:graphicFrame>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AutoShape 2"/>
          <p:cNvSpPr>
            <a:spLocks noChangeArrowheads="1"/>
          </p:cNvSpPr>
          <p:nvPr/>
        </p:nvSpPr>
        <p:spPr bwMode="auto">
          <a:xfrm>
            <a:off x="0" y="0"/>
            <a:ext cx="9144000" cy="34702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66275"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7.8a</a:t>
            </a:r>
            <a:r>
              <a:rPr lang="en-US" sz="2800" i="1">
                <a:solidFill>
                  <a:srgbClr val="000000"/>
                </a:solidFill>
                <a:effectLst/>
              </a:rPr>
              <a:t>   </a:t>
            </a:r>
            <a:r>
              <a:rPr lang="en-US" sz="2800">
                <a:solidFill>
                  <a:schemeClr val="accent2"/>
                </a:solidFill>
              </a:rPr>
              <a:t>Slowing Down</a:t>
            </a:r>
          </a:p>
        </p:txBody>
      </p:sp>
      <p:sp>
        <p:nvSpPr>
          <p:cNvPr id="566276" name="Rectangle 4"/>
          <p:cNvSpPr>
            <a:spLocks noChangeArrowheads="1"/>
          </p:cNvSpPr>
          <p:nvPr/>
        </p:nvSpPr>
        <p:spPr bwMode="auto">
          <a:xfrm>
            <a:off x="5757863" y="898525"/>
            <a:ext cx="3175000" cy="213360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20 m</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30 m</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40 m</a:t>
            </a:r>
            <a:endParaRPr lang="en-US" sz="2000" b="1">
              <a:solidFill>
                <a:schemeClr val="tx2"/>
              </a:solidFill>
              <a:effectLst>
                <a:outerShdw blurRad="38100" dist="38100" dir="2700000" algn="tl">
                  <a:srgbClr val="000000"/>
                </a:outerShdw>
              </a:effectLst>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60 m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80 m</a:t>
            </a:r>
            <a:endParaRPr lang="en-US" sz="2000" b="1">
              <a:solidFill>
                <a:schemeClr val="tx2"/>
              </a:solidFill>
              <a:effectLst>
                <a:outerShdw blurRad="38100" dist="38100" dir="2700000" algn="tl">
                  <a:srgbClr val="000000"/>
                </a:outerShdw>
              </a:effectLst>
              <a:latin typeface="Arial" charset="0"/>
            </a:endParaRPr>
          </a:p>
        </p:txBody>
      </p:sp>
      <p:pic>
        <p:nvPicPr>
          <p:cNvPr id="566277" name="Picture 5" descr="FG06_010"/>
          <p:cNvPicPr>
            <a:picLocks noChangeAspect="1" noChangeArrowheads="1"/>
          </p:cNvPicPr>
          <p:nvPr/>
        </p:nvPicPr>
        <p:blipFill>
          <a:blip r:embed="rId3" cstate="print">
            <a:lum bright="-30000" contrast="42000"/>
          </a:blip>
          <a:srcRect t="16338" b="18312"/>
          <a:stretch>
            <a:fillRect/>
          </a:stretch>
        </p:blipFill>
        <p:spPr bwMode="auto">
          <a:xfrm>
            <a:off x="4310063" y="3495675"/>
            <a:ext cx="4833937" cy="3362325"/>
          </a:xfrm>
          <a:prstGeom prst="rect">
            <a:avLst/>
          </a:prstGeom>
          <a:noFill/>
        </p:spPr>
      </p:pic>
      <p:sp>
        <p:nvSpPr>
          <p:cNvPr id="566278" name="Rectangle 6"/>
          <p:cNvSpPr>
            <a:spLocks noGrp="1" noChangeArrowheads="1"/>
          </p:cNvSpPr>
          <p:nvPr>
            <p:ph type="body" idx="1"/>
          </p:nvPr>
        </p:nvSpPr>
        <p:spPr>
          <a:xfrm>
            <a:off x="0" y="676275"/>
            <a:ext cx="4602163" cy="2395538"/>
          </a:xfrm>
          <a:noFill/>
          <a:ln/>
        </p:spPr>
        <p:txBody>
          <a:bodyPr/>
          <a:lstStyle/>
          <a:p>
            <a:pPr marL="401638" indent="-401638">
              <a:lnSpc>
                <a:spcPct val="130000"/>
              </a:lnSpc>
              <a:spcBef>
                <a:spcPct val="50000"/>
              </a:spcBef>
              <a:buFont typeface="Monotype Sorts" pitchFamily="48" charset="2"/>
              <a:buNone/>
            </a:pPr>
            <a:r>
              <a:rPr lang="en-US" sz="1800" b="1">
                <a:effectLst>
                  <a:outerShdw blurRad="38100" dist="38100" dir="2700000" algn="tl">
                    <a:srgbClr val="000000"/>
                  </a:outerShdw>
                </a:effectLst>
              </a:rPr>
              <a:t>	If a car traveling </a:t>
            </a:r>
            <a:r>
              <a:rPr lang="en-US" sz="1800" b="1">
                <a:solidFill>
                  <a:schemeClr val="accent2"/>
                </a:solidFill>
                <a:effectLst>
                  <a:outerShdw blurRad="38100" dist="38100" dir="2700000" algn="tl">
                    <a:srgbClr val="000000"/>
                  </a:outerShdw>
                </a:effectLst>
              </a:rPr>
              <a:t>60 km/hr</a:t>
            </a:r>
            <a:r>
              <a:rPr lang="en-US" sz="1800" b="1">
                <a:effectLst>
                  <a:outerShdw blurRad="38100" dist="38100" dir="2700000" algn="tl">
                    <a:srgbClr val="000000"/>
                  </a:outerShdw>
                </a:effectLst>
              </a:rPr>
              <a:t> can brake to a stop within </a:t>
            </a:r>
            <a:r>
              <a:rPr lang="en-US" sz="1800" b="1">
                <a:solidFill>
                  <a:schemeClr val="accent2"/>
                </a:solidFill>
                <a:effectLst>
                  <a:outerShdw blurRad="38100" dist="38100" dir="2700000" algn="tl">
                    <a:srgbClr val="000000"/>
                  </a:outerShdw>
                </a:effectLst>
              </a:rPr>
              <a:t>20 m</a:t>
            </a:r>
            <a:r>
              <a:rPr lang="en-US" sz="1800" b="1">
                <a:effectLst>
                  <a:outerShdw blurRad="38100" dist="38100" dir="2700000" algn="tl">
                    <a:srgbClr val="000000"/>
                  </a:outerShdw>
                </a:effectLst>
              </a:rPr>
              <a:t>, what is its stopping distance if it is traveling </a:t>
            </a:r>
            <a:r>
              <a:rPr lang="en-US" sz="1800" b="1">
                <a:solidFill>
                  <a:srgbClr val="FF66FF"/>
                </a:solidFill>
                <a:effectLst>
                  <a:outerShdw blurRad="38100" dist="38100" dir="2700000" algn="tl">
                    <a:srgbClr val="000000"/>
                  </a:outerShdw>
                </a:effectLst>
              </a:rPr>
              <a:t>120 km/hr</a:t>
            </a:r>
            <a:r>
              <a:rPr lang="en-US" sz="1800" b="1">
                <a:effectLst>
                  <a:outerShdw blurRad="38100" dist="38100" dir="2700000" algn="tl">
                    <a:srgbClr val="000000"/>
                  </a:outerShdw>
                </a:effectLst>
              </a:rPr>
              <a:t>?   Assume that the braking force is the same in both cases.</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AutoShape 2"/>
          <p:cNvSpPr>
            <a:spLocks noChangeArrowheads="1"/>
          </p:cNvSpPr>
          <p:nvPr/>
        </p:nvSpPr>
        <p:spPr bwMode="auto">
          <a:xfrm>
            <a:off x="0" y="3709988"/>
            <a:ext cx="4260850" cy="26892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68323" name="Rectangle 3"/>
          <p:cNvSpPr>
            <a:spLocks noChangeArrowheads="1"/>
          </p:cNvSpPr>
          <p:nvPr/>
        </p:nvSpPr>
        <p:spPr bwMode="auto">
          <a:xfrm>
            <a:off x="0" y="3735388"/>
            <a:ext cx="4384675" cy="2749550"/>
          </a:xfrm>
          <a:prstGeom prst="rect">
            <a:avLst/>
          </a:prstGeom>
          <a:noFill/>
          <a:ln w="9525">
            <a:noFill/>
            <a:miter lim="800000"/>
            <a:headEnd/>
            <a:tailEnd/>
          </a:ln>
          <a:effectLst/>
        </p:spPr>
        <p:txBody>
          <a:bodyPr lIns="90488" tIns="44450" rIns="90488" bIns="44450"/>
          <a:lstStyle/>
          <a:p>
            <a:pPr marL="171450" indent="-171450">
              <a:lnSpc>
                <a:spcPct val="180000"/>
              </a:lnSpc>
              <a:spcBef>
                <a:spcPct val="30000"/>
              </a:spcBef>
              <a:buClr>
                <a:schemeClr val="accent1"/>
              </a:buClr>
              <a:buSzPct val="75000"/>
              <a:buFont typeface="Monotype Sorts" pitchFamily="48" charset="2"/>
              <a:buNone/>
              <a:tabLst>
                <a:tab pos="207963" algn="l"/>
              </a:tabLst>
            </a:pPr>
            <a:r>
              <a:rPr lang="en-US" sz="2000" b="1">
                <a:solidFill>
                  <a:schemeClr val="bg2"/>
                </a:solidFill>
                <a:latin typeface="Arial" charset="0"/>
              </a:rPr>
              <a:t>   </a:t>
            </a:r>
            <a:r>
              <a:rPr lang="en-US" sz="2000" b="1" i="1">
                <a:solidFill>
                  <a:schemeClr val="bg2"/>
                </a:solidFill>
                <a:latin typeface="Arial" charset="0"/>
              </a:rPr>
              <a:t>F d</a:t>
            </a:r>
            <a:r>
              <a:rPr lang="en-US" sz="2000" b="1">
                <a:solidFill>
                  <a:schemeClr val="bg2"/>
                </a:solidFill>
                <a:latin typeface="Arial" charset="0"/>
              </a:rPr>
              <a:t>  = </a:t>
            </a:r>
            <a:r>
              <a:rPr lang="en-US" sz="2000" b="1" i="1">
                <a:solidFill>
                  <a:schemeClr val="bg2"/>
                </a:solidFill>
                <a:latin typeface="Arial" charset="0"/>
              </a:rPr>
              <a:t>W</a:t>
            </a:r>
            <a:r>
              <a:rPr lang="en-US" sz="2000" b="1" baseline="-25000">
                <a:solidFill>
                  <a:schemeClr val="bg2"/>
                </a:solidFill>
                <a:latin typeface="Arial" charset="0"/>
              </a:rPr>
              <a:t>net</a:t>
            </a:r>
            <a:r>
              <a:rPr lang="en-US" sz="2000" b="1">
                <a:solidFill>
                  <a:schemeClr val="bg2"/>
                </a:solidFill>
                <a:latin typeface="Arial" charset="0"/>
              </a:rPr>
              <a:t> =  </a:t>
            </a:r>
            <a:r>
              <a:rPr lang="en-US" sz="2000" b="1">
                <a:solidFill>
                  <a:schemeClr val="bg2"/>
                </a:solidFill>
                <a:latin typeface="Symbol" pitchFamily="48" charset="2"/>
              </a:rPr>
              <a:t>D</a:t>
            </a:r>
            <a:r>
              <a:rPr lang="en-US" sz="2000" b="1">
                <a:solidFill>
                  <a:schemeClr val="bg2"/>
                </a:solidFill>
                <a:latin typeface="Arial" charset="0"/>
              </a:rPr>
              <a:t>KE  =  0 –   </a:t>
            </a:r>
            <a:r>
              <a:rPr lang="en-US" sz="2000" b="1" i="1">
                <a:solidFill>
                  <a:schemeClr val="bg2"/>
                </a:solidFill>
                <a:latin typeface="Arial" charset="0"/>
              </a:rPr>
              <a:t>  mv</a:t>
            </a:r>
            <a:r>
              <a:rPr lang="en-US" sz="2000" b="1" baseline="30000">
                <a:solidFill>
                  <a:schemeClr val="bg2"/>
                </a:solidFill>
                <a:latin typeface="Arial" charset="0"/>
              </a:rPr>
              <a:t>2</a:t>
            </a:r>
            <a:r>
              <a:rPr lang="en-US" sz="2000" b="1">
                <a:solidFill>
                  <a:schemeClr val="bg2"/>
                </a:solidFill>
                <a:latin typeface="Arial" charset="0"/>
              </a:rPr>
              <a:t>,</a:t>
            </a:r>
          </a:p>
          <a:p>
            <a:pPr marL="171450" indent="-171450">
              <a:lnSpc>
                <a:spcPct val="130000"/>
              </a:lnSpc>
              <a:spcBef>
                <a:spcPct val="30000"/>
              </a:spcBef>
              <a:buClr>
                <a:schemeClr val="accent1"/>
              </a:buClr>
              <a:buSzPct val="75000"/>
              <a:buFont typeface="Monotype Sorts" pitchFamily="48" charset="2"/>
              <a:buNone/>
              <a:tabLst>
                <a:tab pos="207963" algn="l"/>
              </a:tabLst>
            </a:pPr>
            <a:r>
              <a:rPr lang="en-US" sz="2000" b="1">
                <a:solidFill>
                  <a:schemeClr val="bg2"/>
                </a:solidFill>
                <a:latin typeface="Arial" charset="0"/>
              </a:rPr>
              <a:t>  and thus,   </a:t>
            </a:r>
            <a:r>
              <a:rPr lang="en-US" sz="2000" b="1" i="1">
                <a:solidFill>
                  <a:srgbClr val="FC0128"/>
                </a:solidFill>
                <a:effectLst>
                  <a:outerShdw blurRad="38100" dist="38100" dir="2700000" algn="tl">
                    <a:srgbClr val="000000"/>
                  </a:outerShdw>
                </a:effectLst>
                <a:latin typeface="Arial" charset="0"/>
              </a:rPr>
              <a:t>|F| d  =    mv</a:t>
            </a:r>
            <a:r>
              <a:rPr lang="en-US" sz="2000" b="1" i="1" baseline="30000">
                <a:solidFill>
                  <a:srgbClr val="FC0128"/>
                </a:solidFill>
                <a:effectLst>
                  <a:outerShdw blurRad="38100" dist="38100" dir="2700000" algn="tl">
                    <a:srgbClr val="000000"/>
                  </a:outerShdw>
                </a:effectLst>
                <a:latin typeface="Arial" charset="0"/>
              </a:rPr>
              <a:t>2</a:t>
            </a:r>
            <a:r>
              <a:rPr lang="en-US" sz="2000" b="1" i="1">
                <a:solidFill>
                  <a:srgbClr val="FC0128"/>
                </a:solidFill>
                <a:effectLst>
                  <a:outerShdw blurRad="38100" dist="38100" dir="2700000" algn="tl">
                    <a:srgbClr val="000000"/>
                  </a:outerShdw>
                </a:effectLst>
                <a:latin typeface="Arial" charset="0"/>
              </a:rPr>
              <a:t>.</a:t>
            </a:r>
            <a:r>
              <a:rPr lang="en-US" sz="2000" b="1">
                <a:solidFill>
                  <a:schemeClr val="bg2"/>
                </a:solidFill>
                <a:latin typeface="Arial" charset="0"/>
              </a:rPr>
              <a:t> </a:t>
            </a:r>
          </a:p>
          <a:p>
            <a:pPr marL="171450" indent="-171450">
              <a:lnSpc>
                <a:spcPct val="130000"/>
              </a:lnSpc>
              <a:spcBef>
                <a:spcPct val="30000"/>
              </a:spcBef>
              <a:buClr>
                <a:schemeClr val="accent1"/>
              </a:buClr>
              <a:buSzPct val="75000"/>
              <a:buFont typeface="Monotype Sorts" pitchFamily="48" charset="2"/>
              <a:buNone/>
              <a:tabLst>
                <a:tab pos="207963" algn="l"/>
              </a:tabLst>
            </a:pPr>
            <a:r>
              <a:rPr lang="en-US" sz="2000" b="1">
                <a:solidFill>
                  <a:schemeClr val="bg2"/>
                </a:solidFill>
                <a:latin typeface="Arial" charset="0"/>
              </a:rPr>
              <a:t>	Therefore, if the speed </a:t>
            </a:r>
            <a:r>
              <a:rPr lang="en-US" sz="2000" b="1">
                <a:solidFill>
                  <a:srgbClr val="0000FF"/>
                </a:solidFill>
                <a:effectLst>
                  <a:outerShdw blurRad="38100" dist="38100" dir="2700000" algn="tl">
                    <a:srgbClr val="000000"/>
                  </a:outerShdw>
                </a:effectLst>
                <a:latin typeface="Arial" charset="0"/>
              </a:rPr>
              <a:t>doubles</a:t>
            </a:r>
            <a:r>
              <a:rPr lang="en-US" sz="2000" b="1">
                <a:solidFill>
                  <a:schemeClr val="bg2"/>
                </a:solidFill>
                <a:latin typeface="Arial" charset="0"/>
              </a:rPr>
              <a:t>, </a:t>
            </a:r>
          </a:p>
          <a:p>
            <a:pPr marL="171450" indent="-171450">
              <a:lnSpc>
                <a:spcPct val="130000"/>
              </a:lnSpc>
              <a:spcBef>
                <a:spcPct val="30000"/>
              </a:spcBef>
              <a:buClr>
                <a:schemeClr val="accent1"/>
              </a:buClr>
              <a:buSzPct val="75000"/>
              <a:buFont typeface="Monotype Sorts" pitchFamily="48" charset="2"/>
              <a:buNone/>
              <a:tabLst>
                <a:tab pos="207963" algn="l"/>
              </a:tabLst>
            </a:pPr>
            <a:r>
              <a:rPr lang="en-US" sz="2000" b="1">
                <a:solidFill>
                  <a:schemeClr val="bg2"/>
                </a:solidFill>
                <a:latin typeface="Arial" charset="0"/>
              </a:rPr>
              <a:t>	the stopping distance gets </a:t>
            </a:r>
            <a:r>
              <a:rPr lang="en-US" sz="2000" b="1">
                <a:solidFill>
                  <a:srgbClr val="0000FF"/>
                </a:solidFill>
                <a:effectLst>
                  <a:outerShdw blurRad="38100" dist="38100" dir="2700000" algn="tl">
                    <a:srgbClr val="000000"/>
                  </a:outerShdw>
                </a:effectLst>
                <a:latin typeface="Arial" charset="0"/>
              </a:rPr>
              <a:t>four</a:t>
            </a:r>
            <a:br>
              <a:rPr lang="en-US" sz="2000" b="1">
                <a:solidFill>
                  <a:srgbClr val="0000FF"/>
                </a:solidFill>
                <a:effectLst>
                  <a:outerShdw blurRad="38100" dist="38100" dir="2700000" algn="tl">
                    <a:srgbClr val="000000"/>
                  </a:outerShdw>
                </a:effectLst>
                <a:latin typeface="Arial" charset="0"/>
              </a:rPr>
            </a:br>
            <a:r>
              <a:rPr lang="en-US" sz="2000" b="1">
                <a:solidFill>
                  <a:srgbClr val="0000FF"/>
                </a:solidFill>
                <a:effectLst>
                  <a:outerShdw blurRad="38100" dist="38100" dir="2700000" algn="tl">
                    <a:srgbClr val="000000"/>
                  </a:outerShdw>
                </a:effectLst>
                <a:latin typeface="Arial" charset="0"/>
              </a:rPr>
              <a:t>times larger</a:t>
            </a:r>
            <a:r>
              <a:rPr lang="en-US" sz="2000" b="1">
                <a:solidFill>
                  <a:schemeClr val="bg2"/>
                </a:solidFill>
                <a:latin typeface="Arial" charset="0"/>
              </a:rPr>
              <a:t>.</a:t>
            </a:r>
            <a:endParaRPr lang="en-US" sz="2200" b="1">
              <a:solidFill>
                <a:schemeClr val="bg2"/>
              </a:solidFill>
              <a:latin typeface="Arial" charset="0"/>
            </a:endParaRPr>
          </a:p>
        </p:txBody>
      </p:sp>
      <p:sp>
        <p:nvSpPr>
          <p:cNvPr id="568324" name="AutoShape 4"/>
          <p:cNvSpPr>
            <a:spLocks noChangeArrowheads="1"/>
          </p:cNvSpPr>
          <p:nvPr/>
        </p:nvSpPr>
        <p:spPr bwMode="auto">
          <a:xfrm>
            <a:off x="0" y="0"/>
            <a:ext cx="9144000" cy="34702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68325"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7.8a</a:t>
            </a:r>
            <a:r>
              <a:rPr lang="en-US" sz="2800" i="1">
                <a:solidFill>
                  <a:srgbClr val="000000"/>
                </a:solidFill>
                <a:effectLst/>
              </a:rPr>
              <a:t>   </a:t>
            </a:r>
            <a:r>
              <a:rPr lang="en-US" sz="2800">
                <a:solidFill>
                  <a:schemeClr val="accent2"/>
                </a:solidFill>
              </a:rPr>
              <a:t>Slowing Down</a:t>
            </a:r>
          </a:p>
        </p:txBody>
      </p:sp>
      <p:sp>
        <p:nvSpPr>
          <p:cNvPr id="568326" name="Oval 6"/>
          <p:cNvSpPr>
            <a:spLocks noChangeArrowheads="1"/>
          </p:cNvSpPr>
          <p:nvPr/>
        </p:nvSpPr>
        <p:spPr bwMode="auto">
          <a:xfrm>
            <a:off x="5283200" y="2641600"/>
            <a:ext cx="2363788" cy="449263"/>
          </a:xfrm>
          <a:prstGeom prst="ellipse">
            <a:avLst/>
          </a:prstGeom>
          <a:noFill/>
          <a:ln w="38100">
            <a:solidFill>
              <a:schemeClr val="accent1"/>
            </a:solidFill>
            <a:round/>
            <a:headEnd/>
            <a:tailEnd/>
          </a:ln>
          <a:effectLst/>
        </p:spPr>
        <p:txBody>
          <a:bodyPr anchor="ctr">
            <a:spAutoFit/>
          </a:bodyPr>
          <a:lstStyle/>
          <a:p>
            <a:endParaRPr lang="en-US"/>
          </a:p>
        </p:txBody>
      </p:sp>
      <p:sp>
        <p:nvSpPr>
          <p:cNvPr id="568327" name="Rectangle 7"/>
          <p:cNvSpPr>
            <a:spLocks noChangeArrowheads="1"/>
          </p:cNvSpPr>
          <p:nvPr/>
        </p:nvSpPr>
        <p:spPr bwMode="auto">
          <a:xfrm>
            <a:off x="5757863" y="898525"/>
            <a:ext cx="3175000" cy="213360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20 m</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30 m</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40 m</a:t>
            </a:r>
            <a:endParaRPr lang="en-US" sz="2000" b="1">
              <a:solidFill>
                <a:schemeClr val="tx2"/>
              </a:solidFill>
              <a:effectLst>
                <a:outerShdw blurRad="38100" dist="38100" dir="2700000" algn="tl">
                  <a:srgbClr val="000000"/>
                </a:outerShdw>
              </a:effectLst>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60 m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80 m</a:t>
            </a:r>
            <a:endParaRPr lang="en-US" sz="2000" b="1">
              <a:solidFill>
                <a:schemeClr val="tx2"/>
              </a:solidFill>
              <a:effectLst>
                <a:outerShdw blurRad="38100" dist="38100" dir="2700000" algn="tl">
                  <a:srgbClr val="000000"/>
                </a:outerShdw>
              </a:effectLst>
              <a:latin typeface="Arial" charset="0"/>
            </a:endParaRPr>
          </a:p>
        </p:txBody>
      </p:sp>
      <p:pic>
        <p:nvPicPr>
          <p:cNvPr id="568328" name="Picture 8" descr="FG06_010"/>
          <p:cNvPicPr>
            <a:picLocks noChangeAspect="1" noChangeArrowheads="1"/>
          </p:cNvPicPr>
          <p:nvPr/>
        </p:nvPicPr>
        <p:blipFill>
          <a:blip r:embed="rId4" cstate="print">
            <a:lum bright="-30000" contrast="42000"/>
          </a:blip>
          <a:srcRect t="16338" b="18312"/>
          <a:stretch>
            <a:fillRect/>
          </a:stretch>
        </p:blipFill>
        <p:spPr bwMode="auto">
          <a:xfrm>
            <a:off x="4310063" y="3495675"/>
            <a:ext cx="4833937" cy="3362325"/>
          </a:xfrm>
          <a:prstGeom prst="rect">
            <a:avLst/>
          </a:prstGeom>
          <a:noFill/>
        </p:spPr>
      </p:pic>
      <p:sp>
        <p:nvSpPr>
          <p:cNvPr id="568329" name="Rectangle 9"/>
          <p:cNvSpPr>
            <a:spLocks noGrp="1" noChangeArrowheads="1"/>
          </p:cNvSpPr>
          <p:nvPr>
            <p:ph type="body" idx="1"/>
          </p:nvPr>
        </p:nvSpPr>
        <p:spPr>
          <a:xfrm>
            <a:off x="0" y="676275"/>
            <a:ext cx="4602163" cy="2395538"/>
          </a:xfrm>
          <a:noFill/>
          <a:ln/>
        </p:spPr>
        <p:txBody>
          <a:bodyPr/>
          <a:lstStyle/>
          <a:p>
            <a:pPr marL="401638" indent="-401638">
              <a:lnSpc>
                <a:spcPct val="130000"/>
              </a:lnSpc>
              <a:spcBef>
                <a:spcPct val="50000"/>
              </a:spcBef>
              <a:buFont typeface="Monotype Sorts" pitchFamily="48" charset="2"/>
              <a:buNone/>
            </a:pPr>
            <a:r>
              <a:rPr lang="en-US" sz="1800" b="1">
                <a:effectLst>
                  <a:outerShdw blurRad="38100" dist="38100" dir="2700000" algn="tl">
                    <a:srgbClr val="000000"/>
                  </a:outerShdw>
                </a:effectLst>
              </a:rPr>
              <a:t>	If a car traveling </a:t>
            </a:r>
            <a:r>
              <a:rPr lang="en-US" sz="1800" b="1">
                <a:solidFill>
                  <a:schemeClr val="accent2"/>
                </a:solidFill>
                <a:effectLst>
                  <a:outerShdw blurRad="38100" dist="38100" dir="2700000" algn="tl">
                    <a:srgbClr val="000000"/>
                  </a:outerShdw>
                </a:effectLst>
              </a:rPr>
              <a:t>60 km/hr</a:t>
            </a:r>
            <a:r>
              <a:rPr lang="en-US" sz="1800" b="1">
                <a:effectLst>
                  <a:outerShdw blurRad="38100" dist="38100" dir="2700000" algn="tl">
                    <a:srgbClr val="000000"/>
                  </a:outerShdw>
                </a:effectLst>
              </a:rPr>
              <a:t> can brake to a stop within </a:t>
            </a:r>
            <a:r>
              <a:rPr lang="en-US" sz="1800" b="1">
                <a:solidFill>
                  <a:schemeClr val="accent2"/>
                </a:solidFill>
                <a:effectLst>
                  <a:outerShdw blurRad="38100" dist="38100" dir="2700000" algn="tl">
                    <a:srgbClr val="000000"/>
                  </a:outerShdw>
                </a:effectLst>
              </a:rPr>
              <a:t>20 m</a:t>
            </a:r>
            <a:r>
              <a:rPr lang="en-US" sz="1800" b="1">
                <a:effectLst>
                  <a:outerShdw blurRad="38100" dist="38100" dir="2700000" algn="tl">
                    <a:srgbClr val="000000"/>
                  </a:outerShdw>
                </a:effectLst>
              </a:rPr>
              <a:t>, what is its stopping distance if it is traveling </a:t>
            </a:r>
            <a:r>
              <a:rPr lang="en-US" sz="1800" b="1">
                <a:solidFill>
                  <a:srgbClr val="FF66FF"/>
                </a:solidFill>
                <a:effectLst>
                  <a:outerShdw blurRad="38100" dist="38100" dir="2700000" algn="tl">
                    <a:srgbClr val="000000"/>
                  </a:outerShdw>
                </a:effectLst>
              </a:rPr>
              <a:t>120 km/hr</a:t>
            </a:r>
            <a:r>
              <a:rPr lang="en-US" sz="1800" b="1">
                <a:effectLst>
                  <a:outerShdw blurRad="38100" dist="38100" dir="2700000" algn="tl">
                    <a:srgbClr val="000000"/>
                  </a:outerShdw>
                </a:effectLst>
              </a:rPr>
              <a:t>?   Assume that the braking force is the same in both cases.</a:t>
            </a:r>
            <a:endParaRPr lang="en-US" sz="1600" b="1">
              <a:effectLst>
                <a:outerShdw blurRad="38100" dist="38100" dir="2700000" algn="tl">
                  <a:srgbClr val="000000"/>
                </a:outerShdw>
              </a:effectLst>
            </a:endParaRPr>
          </a:p>
        </p:txBody>
      </p:sp>
      <p:graphicFrame>
        <p:nvGraphicFramePr>
          <p:cNvPr id="568330" name="Object 10"/>
          <p:cNvGraphicFramePr>
            <a:graphicFrameLocks noChangeAspect="1"/>
          </p:cNvGraphicFramePr>
          <p:nvPr/>
        </p:nvGraphicFramePr>
        <p:xfrm>
          <a:off x="2457450" y="4414838"/>
          <a:ext cx="180975" cy="461962"/>
        </p:xfrm>
        <a:graphic>
          <a:graphicData uri="http://schemas.openxmlformats.org/presentationml/2006/ole">
            <p:oleObj spid="_x0000_s89090" name="Equation" r:id="rId5" imgW="152280" imgH="393480" progId="Equation.DSMT4">
              <p:embed/>
            </p:oleObj>
          </a:graphicData>
        </a:graphic>
      </p:graphicFrame>
      <p:graphicFrame>
        <p:nvGraphicFramePr>
          <p:cNvPr id="568331" name="Object 11"/>
          <p:cNvGraphicFramePr>
            <a:graphicFrameLocks noChangeAspect="1"/>
          </p:cNvGraphicFramePr>
          <p:nvPr/>
        </p:nvGraphicFramePr>
        <p:xfrm>
          <a:off x="3300413" y="3910013"/>
          <a:ext cx="182562" cy="468312"/>
        </p:xfrm>
        <a:graphic>
          <a:graphicData uri="http://schemas.openxmlformats.org/presentationml/2006/ole">
            <p:oleObj spid="_x0000_s89091" name="Equation" r:id="rId6" imgW="152280" imgH="393480" progId="Equation.DSMT4">
              <p:embed/>
            </p:oleObj>
          </a:graphicData>
        </a:graphic>
      </p:graphicFrame>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AutoShape 2"/>
          <p:cNvSpPr>
            <a:spLocks noChangeArrowheads="1"/>
          </p:cNvSpPr>
          <p:nvPr/>
        </p:nvSpPr>
        <p:spPr bwMode="auto">
          <a:xfrm>
            <a:off x="0" y="0"/>
            <a:ext cx="9144000" cy="39258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74467" name="Rectangle 3"/>
          <p:cNvSpPr>
            <a:spLocks noChangeArrowheads="1"/>
          </p:cNvSpPr>
          <p:nvPr/>
        </p:nvSpPr>
        <p:spPr bwMode="auto">
          <a:xfrm>
            <a:off x="0" y="1057275"/>
            <a:ext cx="4859338" cy="1830388"/>
          </a:xfrm>
          <a:prstGeom prst="rect">
            <a:avLst/>
          </a:prstGeom>
          <a:noFill/>
          <a:ln w="9525">
            <a:noFill/>
            <a:miter lim="800000"/>
            <a:headEnd/>
            <a:tailEnd/>
          </a:ln>
          <a:effectLst/>
        </p:spPr>
        <p:txBody>
          <a:bodyPr lIns="90488" tIns="44450" rIns="90488" bIns="44450"/>
          <a:lstStyle/>
          <a:p>
            <a:pPr marL="401638" indent="-401638">
              <a:lnSpc>
                <a:spcPct val="145000"/>
              </a:lnSpc>
              <a:spcBef>
                <a:spcPct val="30000"/>
              </a:spcBef>
              <a:buClr>
                <a:schemeClr val="accent1"/>
              </a:buClr>
              <a:buSzPct val="75000"/>
              <a:buFont typeface="Wingdings" pitchFamily="48" charset="2"/>
              <a:buNone/>
            </a:pPr>
            <a:r>
              <a:rPr lang="en-US" sz="2000" b="1">
                <a:latin typeface="Arial" charset="0"/>
              </a:rPr>
              <a:t>	The work </a:t>
            </a:r>
            <a:r>
              <a:rPr lang="en-US" sz="2000" b="1" i="1">
                <a:latin typeface="Arial" charset="0"/>
              </a:rPr>
              <a:t>W</a:t>
            </a:r>
            <a:r>
              <a:rPr lang="en-US" sz="2000" b="1" baseline="-25000">
                <a:latin typeface="Arial" charset="0"/>
              </a:rPr>
              <a:t>0</a:t>
            </a:r>
            <a:r>
              <a:rPr lang="en-US" sz="2000" b="1">
                <a:latin typeface="Arial" charset="0"/>
              </a:rPr>
              <a:t> accelerates a car from 0 to 50 km/hr.   How much work is needed to accelerate the car from 50 km/hr to 150 km/hr?</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74468"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7.8c</a:t>
            </a:r>
            <a:r>
              <a:rPr lang="en-US" sz="2800" i="1">
                <a:solidFill>
                  <a:srgbClr val="000000"/>
                </a:solidFill>
                <a:effectLst/>
              </a:rPr>
              <a:t>   </a:t>
            </a:r>
            <a:r>
              <a:rPr lang="en-US" sz="2800">
                <a:solidFill>
                  <a:schemeClr val="accent2"/>
                </a:solidFill>
              </a:rPr>
              <a:t>Speeding Up II</a:t>
            </a:r>
          </a:p>
        </p:txBody>
      </p:sp>
      <p:sp>
        <p:nvSpPr>
          <p:cNvPr id="574469" name="Rectangle 5"/>
          <p:cNvSpPr>
            <a:spLocks noChangeArrowheads="1"/>
          </p:cNvSpPr>
          <p:nvPr/>
        </p:nvSpPr>
        <p:spPr bwMode="auto">
          <a:xfrm>
            <a:off x="5848350" y="762000"/>
            <a:ext cx="2424113" cy="28082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latin typeface="Arial" charset="0"/>
              </a:rPr>
              <a:t>	</a:t>
            </a:r>
          </a:p>
          <a:p>
            <a:pPr marL="401638" indent="-401638">
              <a:lnSpc>
                <a:spcPct val="11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2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3 </a:t>
            </a:r>
            <a:r>
              <a:rPr lang="en-US" sz="2000" b="1" i="1">
                <a:solidFill>
                  <a:schemeClr val="tx2"/>
                </a:solidFill>
                <a:latin typeface="Arial" charset="0"/>
              </a:rPr>
              <a:t>W</a:t>
            </a:r>
            <a:r>
              <a:rPr lang="en-US" sz="2000" b="1" baseline="-25000">
                <a:solidFill>
                  <a:schemeClr val="tx2"/>
                </a:solidFill>
                <a:latin typeface="Arial" charset="0"/>
              </a:rPr>
              <a:t>0</a:t>
            </a:r>
            <a:r>
              <a:rPr lang="en-US" sz="2000" b="1">
                <a:solidFill>
                  <a:schemeClr val="tx2"/>
                </a:solidFill>
                <a:latin typeface="Arial" charset="0"/>
              </a:rPr>
              <a:t>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6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8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9 </a:t>
            </a:r>
            <a:r>
              <a:rPr lang="en-US" sz="2000" b="1" i="1">
                <a:solidFill>
                  <a:schemeClr val="tx2"/>
                </a:solidFill>
                <a:latin typeface="Arial" charset="0"/>
              </a:rPr>
              <a:t>W</a:t>
            </a:r>
            <a:r>
              <a:rPr lang="en-US" sz="2000" b="1" baseline="-25000">
                <a:solidFill>
                  <a:schemeClr val="tx2"/>
                </a:solidFill>
                <a:latin typeface="Arial" charset="0"/>
              </a:rPr>
              <a:t>0</a:t>
            </a:r>
            <a:endParaRPr lang="en-US" sz="2000" b="1" baseline="-25000">
              <a:latin typeface="Arial" charset="0"/>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AutoShape 2"/>
          <p:cNvSpPr>
            <a:spLocks noChangeArrowheads="1"/>
          </p:cNvSpPr>
          <p:nvPr/>
        </p:nvSpPr>
        <p:spPr bwMode="auto">
          <a:xfrm>
            <a:off x="288925" y="4008438"/>
            <a:ext cx="8855075" cy="22987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576515" name="AutoShape 3"/>
          <p:cNvSpPr>
            <a:spLocks noChangeArrowheads="1"/>
          </p:cNvSpPr>
          <p:nvPr/>
        </p:nvSpPr>
        <p:spPr bwMode="auto">
          <a:xfrm>
            <a:off x="0" y="0"/>
            <a:ext cx="9144000" cy="39258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576516" name="Rectangle 4"/>
          <p:cNvSpPr>
            <a:spLocks noChangeArrowheads="1"/>
          </p:cNvSpPr>
          <p:nvPr/>
        </p:nvSpPr>
        <p:spPr bwMode="auto">
          <a:xfrm>
            <a:off x="0" y="1057275"/>
            <a:ext cx="4859338" cy="1830388"/>
          </a:xfrm>
          <a:prstGeom prst="rect">
            <a:avLst/>
          </a:prstGeom>
          <a:noFill/>
          <a:ln w="9525">
            <a:noFill/>
            <a:miter lim="800000"/>
            <a:headEnd/>
            <a:tailEnd/>
          </a:ln>
          <a:effectLst/>
        </p:spPr>
        <p:txBody>
          <a:bodyPr lIns="90488" tIns="44450" rIns="90488" bIns="44450"/>
          <a:lstStyle/>
          <a:p>
            <a:pPr marL="401638" indent="-401638">
              <a:lnSpc>
                <a:spcPct val="145000"/>
              </a:lnSpc>
              <a:spcBef>
                <a:spcPct val="30000"/>
              </a:spcBef>
              <a:buClr>
                <a:schemeClr val="accent1"/>
              </a:buClr>
              <a:buSzPct val="75000"/>
              <a:buFont typeface="Wingdings" pitchFamily="48" charset="2"/>
              <a:buNone/>
            </a:pPr>
            <a:r>
              <a:rPr lang="en-US" sz="2000" b="1">
                <a:latin typeface="Arial" charset="0"/>
              </a:rPr>
              <a:t>	The work </a:t>
            </a:r>
            <a:r>
              <a:rPr lang="en-US" sz="2000" b="1" i="1">
                <a:latin typeface="Arial" charset="0"/>
              </a:rPr>
              <a:t>W</a:t>
            </a:r>
            <a:r>
              <a:rPr lang="en-US" sz="2000" b="1" baseline="-25000">
                <a:latin typeface="Arial" charset="0"/>
              </a:rPr>
              <a:t>0</a:t>
            </a:r>
            <a:r>
              <a:rPr lang="en-US" sz="2000" b="1">
                <a:latin typeface="Arial" charset="0"/>
              </a:rPr>
              <a:t> accelerates a car from 0 to 50 km/hr.   How much work is needed to accelerate the car from 50 km/hr to 150 km/hr?</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576517" name="Rectangle 5"/>
          <p:cNvSpPr>
            <a:spLocks noChangeArrowheads="1"/>
          </p:cNvSpPr>
          <p:nvPr/>
        </p:nvSpPr>
        <p:spPr bwMode="auto">
          <a:xfrm>
            <a:off x="5848350" y="762000"/>
            <a:ext cx="2424113" cy="28082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latin typeface="Arial" charset="0"/>
              </a:rPr>
              <a:t>	</a:t>
            </a:r>
          </a:p>
          <a:p>
            <a:pPr marL="401638" indent="-401638">
              <a:lnSpc>
                <a:spcPct val="11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2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3 </a:t>
            </a:r>
            <a:r>
              <a:rPr lang="en-US" sz="2000" b="1" i="1">
                <a:solidFill>
                  <a:schemeClr val="tx2"/>
                </a:solidFill>
                <a:latin typeface="Arial" charset="0"/>
              </a:rPr>
              <a:t>W</a:t>
            </a:r>
            <a:r>
              <a:rPr lang="en-US" sz="2000" b="1" baseline="-25000">
                <a:solidFill>
                  <a:schemeClr val="tx2"/>
                </a:solidFill>
                <a:latin typeface="Arial" charset="0"/>
              </a:rPr>
              <a:t>0</a:t>
            </a:r>
            <a:r>
              <a:rPr lang="en-US" sz="2000" b="1">
                <a:solidFill>
                  <a:schemeClr val="tx2"/>
                </a:solidFill>
                <a:latin typeface="Arial" charset="0"/>
              </a:rPr>
              <a:t>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6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8 </a:t>
            </a:r>
            <a:r>
              <a:rPr lang="en-US" sz="2000" b="1" i="1">
                <a:solidFill>
                  <a:schemeClr val="tx2"/>
                </a:solidFill>
                <a:latin typeface="Arial" charset="0"/>
              </a:rPr>
              <a:t>W</a:t>
            </a:r>
            <a:r>
              <a:rPr lang="en-US" sz="2000" b="1" baseline="-25000">
                <a:solidFill>
                  <a:schemeClr val="tx2"/>
                </a:solidFill>
                <a:latin typeface="Arial" charset="0"/>
              </a:rPr>
              <a:t>0</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9 </a:t>
            </a:r>
            <a:r>
              <a:rPr lang="en-US" sz="2000" b="1" i="1">
                <a:solidFill>
                  <a:schemeClr val="tx2"/>
                </a:solidFill>
                <a:latin typeface="Arial" charset="0"/>
              </a:rPr>
              <a:t>W</a:t>
            </a:r>
            <a:r>
              <a:rPr lang="en-US" sz="2000" b="1" baseline="-25000">
                <a:solidFill>
                  <a:schemeClr val="tx2"/>
                </a:solidFill>
                <a:latin typeface="Arial" charset="0"/>
              </a:rPr>
              <a:t>0</a:t>
            </a:r>
            <a:endParaRPr lang="en-US" sz="2000" b="1" baseline="-25000">
              <a:latin typeface="Arial" charset="0"/>
            </a:endParaRPr>
          </a:p>
        </p:txBody>
      </p:sp>
      <p:sp>
        <p:nvSpPr>
          <p:cNvPr id="576518" name="Rectangle 6"/>
          <p:cNvSpPr>
            <a:spLocks noChangeArrowheads="1"/>
          </p:cNvSpPr>
          <p:nvPr/>
        </p:nvSpPr>
        <p:spPr bwMode="auto">
          <a:xfrm>
            <a:off x="0" y="4100513"/>
            <a:ext cx="9144000" cy="1997075"/>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Wingdings" pitchFamily="48" charset="2"/>
              <a:buNone/>
            </a:pPr>
            <a:r>
              <a:rPr lang="en-US" sz="2000" b="1">
                <a:solidFill>
                  <a:srgbClr val="000000"/>
                </a:solidFill>
                <a:latin typeface="Arial" charset="0"/>
              </a:rPr>
              <a:t>	Let’s call the two speeds </a:t>
            </a:r>
            <a:r>
              <a:rPr lang="en-US" sz="2000" b="1" i="1">
                <a:solidFill>
                  <a:srgbClr val="000000"/>
                </a:solidFill>
                <a:latin typeface="Arial" charset="0"/>
              </a:rPr>
              <a:t>v</a:t>
            </a:r>
            <a:r>
              <a:rPr lang="en-US" sz="2000" b="1">
                <a:solidFill>
                  <a:srgbClr val="000000"/>
                </a:solidFill>
                <a:latin typeface="Arial" charset="0"/>
              </a:rPr>
              <a:t> and 3</a:t>
            </a:r>
            <a:r>
              <a:rPr lang="en-US" sz="2000" b="1" i="1">
                <a:solidFill>
                  <a:srgbClr val="000000"/>
                </a:solidFill>
                <a:latin typeface="Arial" charset="0"/>
              </a:rPr>
              <a:t>v</a:t>
            </a:r>
            <a:r>
              <a:rPr lang="en-US" sz="2000" b="1">
                <a:solidFill>
                  <a:srgbClr val="000000"/>
                </a:solidFill>
                <a:latin typeface="Arial" charset="0"/>
              </a:rPr>
              <a:t>, for simplicity. </a:t>
            </a:r>
          </a:p>
          <a:p>
            <a:pPr marL="401638" indent="-401638">
              <a:lnSpc>
                <a:spcPct val="130000"/>
              </a:lnSpc>
              <a:spcBef>
                <a:spcPct val="30000"/>
              </a:spcBef>
              <a:buClr>
                <a:schemeClr val="accent1"/>
              </a:buClr>
              <a:buSzPct val="75000"/>
              <a:buFont typeface="Wingdings" pitchFamily="48" charset="2"/>
              <a:buNone/>
            </a:pPr>
            <a:r>
              <a:rPr lang="en-US" sz="2000" b="1">
                <a:solidFill>
                  <a:srgbClr val="000000"/>
                </a:solidFill>
                <a:latin typeface="Arial" charset="0"/>
              </a:rPr>
              <a:t>	We know that the work is given by  </a:t>
            </a:r>
            <a:r>
              <a:rPr lang="en-US" sz="2000" b="1" i="1">
                <a:solidFill>
                  <a:srgbClr val="000000"/>
                </a:solidFill>
                <a:latin typeface="Arial" charset="0"/>
              </a:rPr>
              <a:t>W</a:t>
            </a:r>
            <a:r>
              <a:rPr lang="en-US" sz="2000" b="1">
                <a:solidFill>
                  <a:srgbClr val="000000"/>
                </a:solidFill>
                <a:latin typeface="Arial" charset="0"/>
              </a:rPr>
              <a:t> = </a:t>
            </a:r>
            <a:r>
              <a:rPr lang="en-US" sz="2000" b="1">
                <a:solidFill>
                  <a:srgbClr val="000000"/>
                </a:solidFill>
                <a:latin typeface="Symbol" pitchFamily="48" charset="2"/>
              </a:rPr>
              <a:t>D</a:t>
            </a:r>
            <a:r>
              <a:rPr lang="en-US" sz="2000" b="1">
                <a:solidFill>
                  <a:srgbClr val="000000"/>
                </a:solidFill>
                <a:latin typeface="Arial" charset="0"/>
              </a:rPr>
              <a:t>KE = KE</a:t>
            </a:r>
            <a:r>
              <a:rPr lang="en-US" sz="2000" b="1" baseline="-25000">
                <a:solidFill>
                  <a:srgbClr val="000000"/>
                </a:solidFill>
                <a:latin typeface="Arial" charset="0"/>
              </a:rPr>
              <a:t>f</a:t>
            </a:r>
            <a:r>
              <a:rPr lang="en-US" sz="2000" b="1">
                <a:solidFill>
                  <a:srgbClr val="000000"/>
                </a:solidFill>
                <a:latin typeface="Arial" charset="0"/>
              </a:rPr>
              <a:t> – Ke</a:t>
            </a:r>
            <a:r>
              <a:rPr lang="en-US" sz="2000" b="1" baseline="-25000">
                <a:solidFill>
                  <a:srgbClr val="000000"/>
                </a:solidFill>
                <a:latin typeface="Arial" charset="0"/>
              </a:rPr>
              <a:t>i</a:t>
            </a:r>
            <a:r>
              <a:rPr lang="en-US" sz="2000" b="1">
                <a:solidFill>
                  <a:srgbClr val="000000"/>
                </a:solidFill>
                <a:latin typeface="Arial" charset="0"/>
              </a:rPr>
              <a:t>. </a:t>
            </a:r>
          </a:p>
          <a:p>
            <a:pPr marL="401638" indent="-401638">
              <a:lnSpc>
                <a:spcPct val="130000"/>
              </a:lnSpc>
              <a:spcBef>
                <a:spcPct val="30000"/>
              </a:spcBef>
              <a:buClr>
                <a:schemeClr val="accent1"/>
              </a:buClr>
              <a:buSzPct val="75000"/>
              <a:buFont typeface="Wingdings" pitchFamily="48" charset="2"/>
              <a:buNone/>
            </a:pPr>
            <a:r>
              <a:rPr lang="en-US" sz="2000" b="1">
                <a:solidFill>
                  <a:srgbClr val="000000"/>
                </a:solidFill>
                <a:latin typeface="Arial" charset="0"/>
              </a:rPr>
              <a:t>	Case #1:   </a:t>
            </a:r>
            <a:r>
              <a:rPr lang="en-US" sz="2000" b="1" i="1">
                <a:solidFill>
                  <a:srgbClr val="000000"/>
                </a:solidFill>
                <a:latin typeface="Arial" charset="0"/>
              </a:rPr>
              <a:t>W</a:t>
            </a:r>
            <a:r>
              <a:rPr lang="en-US" sz="2000" b="1" baseline="-25000">
                <a:solidFill>
                  <a:srgbClr val="000000"/>
                </a:solidFill>
                <a:latin typeface="Arial" charset="0"/>
              </a:rPr>
              <a:t>0</a:t>
            </a:r>
            <a:r>
              <a:rPr lang="en-US" sz="2000" b="1">
                <a:solidFill>
                  <a:srgbClr val="000000"/>
                </a:solidFill>
                <a:latin typeface="Arial" charset="0"/>
              </a:rPr>
              <a:t> =  </a:t>
            </a:r>
            <a:r>
              <a:rPr lang="en-US" sz="2000" b="1">
                <a:solidFill>
                  <a:srgbClr val="000000"/>
                </a:solidFill>
                <a:latin typeface="Arial" charset="0"/>
                <a:cs typeface="Arial" charset="0"/>
              </a:rPr>
              <a:t>   </a:t>
            </a:r>
            <a:r>
              <a:rPr lang="en-US" sz="2000" b="1" i="1">
                <a:solidFill>
                  <a:srgbClr val="000000"/>
                </a:solidFill>
                <a:latin typeface="Arial" charset="0"/>
              </a:rPr>
              <a:t>m</a:t>
            </a:r>
            <a:r>
              <a:rPr lang="en-US" sz="2000" b="1">
                <a:solidFill>
                  <a:srgbClr val="000000"/>
                </a:solidFill>
                <a:latin typeface="Arial" charset="0"/>
              </a:rPr>
              <a:t> (</a:t>
            </a:r>
            <a:r>
              <a:rPr lang="en-US" sz="2000" b="1" i="1">
                <a:solidFill>
                  <a:srgbClr val="0000FF"/>
                </a:solidFill>
                <a:effectLst>
                  <a:outerShdw blurRad="38100" dist="38100" dir="2700000" algn="tl">
                    <a:srgbClr val="000000"/>
                  </a:outerShdw>
                </a:effectLst>
                <a:latin typeface="Arial" charset="0"/>
              </a:rPr>
              <a:t>v</a:t>
            </a:r>
            <a:r>
              <a:rPr lang="en-US" sz="2000" b="1" baseline="30000">
                <a:solidFill>
                  <a:srgbClr val="0000FF"/>
                </a:solidFill>
                <a:effectLst>
                  <a:outerShdw blurRad="38100" dist="38100" dir="2700000" algn="tl">
                    <a:srgbClr val="000000"/>
                  </a:outerShdw>
                </a:effectLst>
                <a:latin typeface="Arial" charset="0"/>
              </a:rPr>
              <a:t>2</a:t>
            </a:r>
            <a:r>
              <a:rPr lang="en-US" sz="2000" b="1">
                <a:solidFill>
                  <a:srgbClr val="000000"/>
                </a:solidFill>
                <a:latin typeface="Arial" charset="0"/>
              </a:rPr>
              <a:t> </a:t>
            </a:r>
            <a:r>
              <a:rPr lang="en-US" sz="2000" b="1">
                <a:solidFill>
                  <a:srgbClr val="000000"/>
                </a:solidFill>
                <a:latin typeface="Arial" charset="0"/>
                <a:cs typeface="Arial" charset="0"/>
              </a:rPr>
              <a:t>–</a:t>
            </a:r>
            <a:r>
              <a:rPr lang="en-US" sz="2000" b="1">
                <a:solidFill>
                  <a:srgbClr val="000000"/>
                </a:solidFill>
                <a:latin typeface="Arial" charset="0"/>
              </a:rPr>
              <a:t> </a:t>
            </a:r>
            <a:r>
              <a:rPr lang="en-US" sz="2000" b="1">
                <a:solidFill>
                  <a:srgbClr val="0000FF"/>
                </a:solidFill>
                <a:effectLst>
                  <a:outerShdw blurRad="38100" dist="38100" dir="2700000" algn="tl">
                    <a:srgbClr val="000000"/>
                  </a:outerShdw>
                </a:effectLst>
                <a:latin typeface="Arial" charset="0"/>
              </a:rPr>
              <a:t>0</a:t>
            </a:r>
            <a:r>
              <a:rPr lang="en-US" sz="2000" b="1" baseline="30000">
                <a:solidFill>
                  <a:srgbClr val="0000FF"/>
                </a:solidFill>
                <a:effectLst>
                  <a:outerShdw blurRad="38100" dist="38100" dir="2700000" algn="tl">
                    <a:srgbClr val="000000"/>
                  </a:outerShdw>
                </a:effectLst>
                <a:latin typeface="Arial" charset="0"/>
              </a:rPr>
              <a:t>2</a:t>
            </a:r>
            <a:r>
              <a:rPr lang="en-US" sz="2000" b="1">
                <a:solidFill>
                  <a:srgbClr val="000000"/>
                </a:solidFill>
                <a:latin typeface="Arial" charset="0"/>
              </a:rPr>
              <a:t>)  =  </a:t>
            </a:r>
            <a:r>
              <a:rPr lang="en-US" sz="2000" b="1">
                <a:solidFill>
                  <a:srgbClr val="000000"/>
                </a:solidFill>
                <a:latin typeface="Arial" charset="0"/>
                <a:cs typeface="Arial" charset="0"/>
              </a:rPr>
              <a:t>  </a:t>
            </a:r>
            <a:r>
              <a:rPr lang="en-US" sz="2000" b="1" i="1">
                <a:solidFill>
                  <a:srgbClr val="000000"/>
                </a:solidFill>
                <a:latin typeface="Arial" charset="0"/>
              </a:rPr>
              <a:t>m</a:t>
            </a:r>
            <a:r>
              <a:rPr lang="en-US" sz="2000" b="1">
                <a:solidFill>
                  <a:srgbClr val="000000"/>
                </a:solidFill>
                <a:latin typeface="Arial" charset="0"/>
              </a:rPr>
              <a:t> (</a:t>
            </a:r>
            <a:r>
              <a:rPr lang="en-US" sz="2000" b="1" i="1">
                <a:solidFill>
                  <a:srgbClr val="0000FF"/>
                </a:solidFill>
                <a:effectLst>
                  <a:outerShdw blurRad="38100" dist="38100" dir="2700000" algn="tl">
                    <a:srgbClr val="000000"/>
                  </a:outerShdw>
                </a:effectLst>
                <a:latin typeface="Arial" charset="0"/>
              </a:rPr>
              <a:t>v</a:t>
            </a:r>
            <a:r>
              <a:rPr lang="en-US" sz="2000" b="1" baseline="30000">
                <a:solidFill>
                  <a:srgbClr val="0000FF"/>
                </a:solidFill>
                <a:effectLst>
                  <a:outerShdw blurRad="38100" dist="38100" dir="2700000" algn="tl">
                    <a:srgbClr val="000000"/>
                  </a:outerShdw>
                </a:effectLst>
                <a:latin typeface="Arial" charset="0"/>
              </a:rPr>
              <a:t>2</a:t>
            </a:r>
            <a:r>
              <a:rPr lang="en-US" sz="2000" b="1">
                <a:solidFill>
                  <a:srgbClr val="000000"/>
                </a:solidFill>
                <a:latin typeface="Arial" charset="0"/>
              </a:rPr>
              <a:t>)</a:t>
            </a:r>
          </a:p>
          <a:p>
            <a:pPr marL="401638" indent="-401638">
              <a:lnSpc>
                <a:spcPct val="130000"/>
              </a:lnSpc>
              <a:spcBef>
                <a:spcPct val="30000"/>
              </a:spcBef>
              <a:buClr>
                <a:schemeClr val="accent1"/>
              </a:buClr>
              <a:buSzPct val="75000"/>
              <a:buFont typeface="Wingdings" pitchFamily="48" charset="2"/>
              <a:buNone/>
            </a:pPr>
            <a:r>
              <a:rPr lang="en-US" sz="2000" b="1">
                <a:solidFill>
                  <a:srgbClr val="000000"/>
                </a:solidFill>
                <a:latin typeface="Arial" charset="0"/>
              </a:rPr>
              <a:t>	Case #2:   </a:t>
            </a:r>
            <a:r>
              <a:rPr lang="en-US" sz="2000" b="1" i="1">
                <a:solidFill>
                  <a:srgbClr val="000000"/>
                </a:solidFill>
                <a:latin typeface="Arial" charset="0"/>
              </a:rPr>
              <a:t>W</a:t>
            </a:r>
            <a:r>
              <a:rPr lang="en-US" sz="2000" b="1">
                <a:solidFill>
                  <a:srgbClr val="000000"/>
                </a:solidFill>
                <a:latin typeface="Arial" charset="0"/>
              </a:rPr>
              <a:t> =  </a:t>
            </a:r>
            <a:r>
              <a:rPr lang="en-US" sz="2000" b="1">
                <a:solidFill>
                  <a:srgbClr val="000000"/>
                </a:solidFill>
                <a:latin typeface="Arial" charset="0"/>
                <a:cs typeface="Arial" charset="0"/>
              </a:rPr>
              <a:t>   </a:t>
            </a:r>
            <a:r>
              <a:rPr lang="en-US" sz="2000" b="1" i="1">
                <a:solidFill>
                  <a:srgbClr val="000000"/>
                </a:solidFill>
                <a:latin typeface="Arial" charset="0"/>
              </a:rPr>
              <a:t>m</a:t>
            </a:r>
            <a:r>
              <a:rPr lang="en-US" sz="2000" b="1">
                <a:solidFill>
                  <a:srgbClr val="000000"/>
                </a:solidFill>
                <a:latin typeface="Arial" charset="0"/>
              </a:rPr>
              <a:t> ((</a:t>
            </a:r>
            <a:r>
              <a:rPr lang="en-US" sz="2000" b="1">
                <a:solidFill>
                  <a:srgbClr val="FC0128"/>
                </a:solidFill>
                <a:effectLst>
                  <a:outerShdw blurRad="38100" dist="38100" dir="2700000" algn="tl">
                    <a:srgbClr val="000000"/>
                  </a:outerShdw>
                </a:effectLst>
                <a:latin typeface="Arial" charset="0"/>
              </a:rPr>
              <a:t>3</a:t>
            </a:r>
            <a:r>
              <a:rPr lang="en-US" sz="2000" b="1" i="1">
                <a:solidFill>
                  <a:srgbClr val="FC0128"/>
                </a:solidFill>
                <a:effectLst>
                  <a:outerShdw blurRad="38100" dist="38100" dir="2700000" algn="tl">
                    <a:srgbClr val="000000"/>
                  </a:outerShdw>
                </a:effectLst>
                <a:latin typeface="Arial" charset="0"/>
              </a:rPr>
              <a:t>v</a:t>
            </a:r>
            <a:r>
              <a:rPr lang="en-US" sz="2000" b="1">
                <a:solidFill>
                  <a:srgbClr val="000000"/>
                </a:solidFill>
                <a:latin typeface="Arial" charset="0"/>
              </a:rPr>
              <a:t>)</a:t>
            </a:r>
            <a:r>
              <a:rPr lang="en-US" sz="2000" b="1" baseline="30000">
                <a:solidFill>
                  <a:srgbClr val="000000"/>
                </a:solidFill>
                <a:latin typeface="Arial" charset="0"/>
              </a:rPr>
              <a:t>2</a:t>
            </a:r>
            <a:r>
              <a:rPr lang="en-US" sz="2000" b="1">
                <a:solidFill>
                  <a:srgbClr val="000000"/>
                </a:solidFill>
                <a:latin typeface="Arial" charset="0"/>
              </a:rPr>
              <a:t> </a:t>
            </a:r>
            <a:r>
              <a:rPr lang="en-US" sz="2000" b="1">
                <a:solidFill>
                  <a:srgbClr val="000000"/>
                </a:solidFill>
                <a:latin typeface="Arial" charset="0"/>
                <a:cs typeface="Arial" charset="0"/>
              </a:rPr>
              <a:t>–</a:t>
            </a:r>
            <a:r>
              <a:rPr lang="en-US" sz="2000" b="1">
                <a:solidFill>
                  <a:srgbClr val="000000"/>
                </a:solidFill>
                <a:latin typeface="Arial" charset="0"/>
              </a:rPr>
              <a:t> </a:t>
            </a:r>
            <a:r>
              <a:rPr lang="en-US" sz="2000" b="1" i="1">
                <a:solidFill>
                  <a:srgbClr val="FC0128"/>
                </a:solidFill>
                <a:effectLst>
                  <a:outerShdw blurRad="38100" dist="38100" dir="2700000" algn="tl">
                    <a:srgbClr val="000000"/>
                  </a:outerShdw>
                </a:effectLst>
                <a:latin typeface="Arial" charset="0"/>
              </a:rPr>
              <a:t>v</a:t>
            </a:r>
            <a:r>
              <a:rPr lang="en-US" sz="2000" b="1" baseline="30000">
                <a:solidFill>
                  <a:srgbClr val="FC0128"/>
                </a:solidFill>
                <a:effectLst>
                  <a:outerShdw blurRad="38100" dist="38100" dir="2700000" algn="tl">
                    <a:srgbClr val="000000"/>
                  </a:outerShdw>
                </a:effectLst>
                <a:latin typeface="Arial" charset="0"/>
              </a:rPr>
              <a:t>2</a:t>
            </a:r>
            <a:r>
              <a:rPr lang="en-US" sz="2000" b="1">
                <a:solidFill>
                  <a:srgbClr val="000000"/>
                </a:solidFill>
                <a:latin typeface="Arial" charset="0"/>
              </a:rPr>
              <a:t>)  =  </a:t>
            </a:r>
            <a:r>
              <a:rPr lang="en-US" sz="2000" b="1">
                <a:solidFill>
                  <a:srgbClr val="000000"/>
                </a:solidFill>
                <a:latin typeface="Arial" charset="0"/>
                <a:cs typeface="Arial" charset="0"/>
              </a:rPr>
              <a:t>  </a:t>
            </a:r>
            <a:r>
              <a:rPr lang="en-US" sz="2000" b="1" i="1">
                <a:solidFill>
                  <a:srgbClr val="000000"/>
                </a:solidFill>
                <a:latin typeface="Arial" charset="0"/>
              </a:rPr>
              <a:t>m</a:t>
            </a:r>
            <a:r>
              <a:rPr lang="en-US" sz="2000" b="1">
                <a:solidFill>
                  <a:srgbClr val="000000"/>
                </a:solidFill>
                <a:latin typeface="Arial" charset="0"/>
              </a:rPr>
              <a:t> (</a:t>
            </a:r>
            <a:r>
              <a:rPr lang="en-US" sz="2000" b="1">
                <a:solidFill>
                  <a:srgbClr val="FC0128"/>
                </a:solidFill>
                <a:effectLst>
                  <a:outerShdw blurRad="38100" dist="38100" dir="2700000" algn="tl">
                    <a:srgbClr val="000000"/>
                  </a:outerShdw>
                </a:effectLst>
                <a:latin typeface="Arial" charset="0"/>
              </a:rPr>
              <a:t>9</a:t>
            </a:r>
            <a:r>
              <a:rPr lang="en-US" sz="2000" b="1" i="1">
                <a:solidFill>
                  <a:srgbClr val="FC0128"/>
                </a:solidFill>
                <a:effectLst>
                  <a:outerShdw blurRad="38100" dist="38100" dir="2700000" algn="tl">
                    <a:srgbClr val="000000"/>
                  </a:outerShdw>
                </a:effectLst>
                <a:latin typeface="Arial" charset="0"/>
              </a:rPr>
              <a:t>v</a:t>
            </a:r>
            <a:r>
              <a:rPr lang="en-US" sz="2000" b="1" baseline="30000">
                <a:solidFill>
                  <a:srgbClr val="FC0128"/>
                </a:solidFill>
                <a:effectLst>
                  <a:outerShdw blurRad="38100" dist="38100" dir="2700000" algn="tl">
                    <a:srgbClr val="000000"/>
                  </a:outerShdw>
                </a:effectLst>
                <a:latin typeface="Arial" charset="0"/>
              </a:rPr>
              <a:t>2</a:t>
            </a:r>
            <a:r>
              <a:rPr lang="en-US" sz="2000" b="1">
                <a:solidFill>
                  <a:srgbClr val="000000"/>
                </a:solidFill>
                <a:latin typeface="Arial" charset="0"/>
              </a:rPr>
              <a:t> </a:t>
            </a:r>
            <a:r>
              <a:rPr lang="en-US" sz="2000" b="1">
                <a:solidFill>
                  <a:srgbClr val="000000"/>
                </a:solidFill>
                <a:latin typeface="Arial" charset="0"/>
                <a:cs typeface="Arial" charset="0"/>
              </a:rPr>
              <a:t>–</a:t>
            </a:r>
            <a:r>
              <a:rPr lang="en-US" sz="2000" b="1">
                <a:solidFill>
                  <a:srgbClr val="000000"/>
                </a:solidFill>
                <a:latin typeface="Arial" charset="0"/>
              </a:rPr>
              <a:t> </a:t>
            </a:r>
            <a:r>
              <a:rPr lang="en-US" sz="2000" b="1" i="1">
                <a:solidFill>
                  <a:srgbClr val="FC0128"/>
                </a:solidFill>
                <a:effectLst>
                  <a:outerShdw blurRad="38100" dist="38100" dir="2700000" algn="tl">
                    <a:srgbClr val="000000"/>
                  </a:outerShdw>
                </a:effectLst>
                <a:latin typeface="Arial" charset="0"/>
              </a:rPr>
              <a:t>v</a:t>
            </a:r>
            <a:r>
              <a:rPr lang="en-US" sz="2000" b="1" baseline="30000">
                <a:solidFill>
                  <a:srgbClr val="FC0128"/>
                </a:solidFill>
                <a:effectLst>
                  <a:outerShdw blurRad="38100" dist="38100" dir="2700000" algn="tl">
                    <a:srgbClr val="000000"/>
                  </a:outerShdw>
                </a:effectLst>
                <a:latin typeface="Arial" charset="0"/>
              </a:rPr>
              <a:t>2</a:t>
            </a:r>
            <a:r>
              <a:rPr lang="en-US" sz="2000" b="1">
                <a:solidFill>
                  <a:srgbClr val="000000"/>
                </a:solidFill>
                <a:latin typeface="Arial" charset="0"/>
              </a:rPr>
              <a:t>)  =  </a:t>
            </a:r>
            <a:r>
              <a:rPr lang="en-US" sz="2000" b="1">
                <a:solidFill>
                  <a:srgbClr val="000000"/>
                </a:solidFill>
                <a:latin typeface="Arial" charset="0"/>
                <a:cs typeface="Arial" charset="0"/>
              </a:rPr>
              <a:t>   </a:t>
            </a:r>
            <a:r>
              <a:rPr lang="en-US" sz="2000" b="1" i="1">
                <a:solidFill>
                  <a:srgbClr val="000000"/>
                </a:solidFill>
                <a:latin typeface="Arial" charset="0"/>
              </a:rPr>
              <a:t>m</a:t>
            </a:r>
            <a:r>
              <a:rPr lang="en-US" sz="2000" b="1">
                <a:solidFill>
                  <a:srgbClr val="000000"/>
                </a:solidFill>
                <a:latin typeface="Arial" charset="0"/>
              </a:rPr>
              <a:t> (</a:t>
            </a:r>
            <a:r>
              <a:rPr lang="en-US" sz="2000" b="1">
                <a:solidFill>
                  <a:srgbClr val="FC0128"/>
                </a:solidFill>
                <a:effectLst>
                  <a:outerShdw blurRad="38100" dist="38100" dir="2700000" algn="tl">
                    <a:srgbClr val="000000"/>
                  </a:outerShdw>
                </a:effectLst>
                <a:latin typeface="Arial" charset="0"/>
              </a:rPr>
              <a:t>8</a:t>
            </a:r>
            <a:r>
              <a:rPr lang="en-US" sz="2000" b="1" i="1">
                <a:solidFill>
                  <a:srgbClr val="FC0128"/>
                </a:solidFill>
                <a:effectLst>
                  <a:outerShdw blurRad="38100" dist="38100" dir="2700000" algn="tl">
                    <a:srgbClr val="000000"/>
                  </a:outerShdw>
                </a:effectLst>
                <a:latin typeface="Arial" charset="0"/>
              </a:rPr>
              <a:t>v</a:t>
            </a:r>
            <a:r>
              <a:rPr lang="en-US" sz="2000" b="1" baseline="30000">
                <a:solidFill>
                  <a:srgbClr val="FC0128"/>
                </a:solidFill>
                <a:effectLst>
                  <a:outerShdw blurRad="38100" dist="38100" dir="2700000" algn="tl">
                    <a:srgbClr val="000000"/>
                  </a:outerShdw>
                </a:effectLst>
                <a:latin typeface="Arial" charset="0"/>
              </a:rPr>
              <a:t>2</a:t>
            </a:r>
            <a:r>
              <a:rPr lang="en-US" sz="2000" b="1">
                <a:solidFill>
                  <a:srgbClr val="000000"/>
                </a:solidFill>
                <a:latin typeface="Arial" charset="0"/>
              </a:rPr>
              <a:t>)  =  8 </a:t>
            </a:r>
            <a:r>
              <a:rPr lang="en-US" sz="2000" b="1" i="1">
                <a:solidFill>
                  <a:srgbClr val="000000"/>
                </a:solidFill>
                <a:latin typeface="Arial" charset="0"/>
              </a:rPr>
              <a:t>W</a:t>
            </a:r>
            <a:r>
              <a:rPr lang="en-US" sz="2000" b="1" baseline="-25000">
                <a:solidFill>
                  <a:srgbClr val="000000"/>
                </a:solidFill>
                <a:latin typeface="Arial" charset="0"/>
              </a:rPr>
              <a:t>0</a:t>
            </a:r>
          </a:p>
        </p:txBody>
      </p:sp>
      <p:sp>
        <p:nvSpPr>
          <p:cNvPr id="576519" name="Oval 7"/>
          <p:cNvSpPr>
            <a:spLocks noChangeArrowheads="1"/>
          </p:cNvSpPr>
          <p:nvPr/>
        </p:nvSpPr>
        <p:spPr bwMode="auto">
          <a:xfrm>
            <a:off x="5849938" y="2460625"/>
            <a:ext cx="2073275" cy="492125"/>
          </a:xfrm>
          <a:prstGeom prst="ellipse">
            <a:avLst/>
          </a:prstGeom>
          <a:noFill/>
          <a:ln w="38100">
            <a:solidFill>
              <a:schemeClr val="accent1"/>
            </a:solidFill>
            <a:round/>
            <a:headEnd/>
            <a:tailEnd/>
          </a:ln>
          <a:effectLst/>
        </p:spPr>
        <p:txBody>
          <a:bodyPr anchor="ctr">
            <a:spAutoFit/>
          </a:bodyPr>
          <a:lstStyle/>
          <a:p>
            <a:endParaRPr lang="en-US"/>
          </a:p>
        </p:txBody>
      </p:sp>
      <p:sp>
        <p:nvSpPr>
          <p:cNvPr id="576520"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7.8c</a:t>
            </a:r>
            <a:r>
              <a:rPr lang="en-US" sz="2800" i="1">
                <a:solidFill>
                  <a:srgbClr val="000000"/>
                </a:solidFill>
                <a:effectLst/>
              </a:rPr>
              <a:t>   </a:t>
            </a:r>
            <a:r>
              <a:rPr lang="en-US" sz="2800">
                <a:solidFill>
                  <a:schemeClr val="accent2"/>
                </a:solidFill>
              </a:rPr>
              <a:t>Speeding Up II</a:t>
            </a:r>
          </a:p>
        </p:txBody>
      </p:sp>
      <p:sp>
        <p:nvSpPr>
          <p:cNvPr id="576521" name="Text Box 9"/>
          <p:cNvSpPr txBox="1">
            <a:spLocks noChangeArrowheads="1"/>
          </p:cNvSpPr>
          <p:nvPr/>
        </p:nvSpPr>
        <p:spPr bwMode="auto">
          <a:xfrm>
            <a:off x="554038" y="6451600"/>
            <a:ext cx="8181975"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How much work is required to stop the 150-km/hr car?</a:t>
            </a:r>
          </a:p>
        </p:txBody>
      </p:sp>
      <p:graphicFrame>
        <p:nvGraphicFramePr>
          <p:cNvPr id="576522" name="Object 10"/>
          <p:cNvGraphicFramePr>
            <a:graphicFrameLocks noChangeAspect="1"/>
          </p:cNvGraphicFramePr>
          <p:nvPr/>
        </p:nvGraphicFramePr>
        <p:xfrm>
          <a:off x="4230688" y="5113338"/>
          <a:ext cx="179387" cy="458787"/>
        </p:xfrm>
        <a:graphic>
          <a:graphicData uri="http://schemas.openxmlformats.org/presentationml/2006/ole">
            <p:oleObj spid="_x0000_s90114" name="Equation" r:id="rId4" imgW="152280" imgH="393480" progId="Equation.DSMT4">
              <p:embed/>
            </p:oleObj>
          </a:graphicData>
        </a:graphic>
      </p:graphicFrame>
      <p:graphicFrame>
        <p:nvGraphicFramePr>
          <p:cNvPr id="576523" name="Object 11"/>
          <p:cNvGraphicFramePr>
            <a:graphicFrameLocks noChangeAspect="1"/>
          </p:cNvGraphicFramePr>
          <p:nvPr/>
        </p:nvGraphicFramePr>
        <p:xfrm>
          <a:off x="2360613" y="5600700"/>
          <a:ext cx="176212" cy="450850"/>
        </p:xfrm>
        <a:graphic>
          <a:graphicData uri="http://schemas.openxmlformats.org/presentationml/2006/ole">
            <p:oleObj spid="_x0000_s90115" name="Equation" r:id="rId5" imgW="152280" imgH="393480" progId="Equation.DSMT4">
              <p:embed/>
            </p:oleObj>
          </a:graphicData>
        </a:graphic>
      </p:graphicFrame>
      <p:graphicFrame>
        <p:nvGraphicFramePr>
          <p:cNvPr id="576524" name="Object 12"/>
          <p:cNvGraphicFramePr>
            <a:graphicFrameLocks noChangeAspect="1"/>
          </p:cNvGraphicFramePr>
          <p:nvPr/>
        </p:nvGraphicFramePr>
        <p:xfrm>
          <a:off x="6419850" y="5599113"/>
          <a:ext cx="177800" cy="454025"/>
        </p:xfrm>
        <a:graphic>
          <a:graphicData uri="http://schemas.openxmlformats.org/presentationml/2006/ole">
            <p:oleObj spid="_x0000_s90116" name="Equation" r:id="rId6" imgW="152280" imgH="393480" progId="Equation.DSMT4">
              <p:embed/>
            </p:oleObj>
          </a:graphicData>
        </a:graphic>
      </p:graphicFrame>
      <p:graphicFrame>
        <p:nvGraphicFramePr>
          <p:cNvPr id="576525" name="Object 13"/>
          <p:cNvGraphicFramePr>
            <a:graphicFrameLocks noChangeAspect="1"/>
          </p:cNvGraphicFramePr>
          <p:nvPr/>
        </p:nvGraphicFramePr>
        <p:xfrm>
          <a:off x="4465638" y="5610225"/>
          <a:ext cx="169862" cy="434975"/>
        </p:xfrm>
        <a:graphic>
          <a:graphicData uri="http://schemas.openxmlformats.org/presentationml/2006/ole">
            <p:oleObj spid="_x0000_s90117" name="Equation" r:id="rId7" imgW="152280" imgH="393480" progId="Equation.DSMT4">
              <p:embed/>
            </p:oleObj>
          </a:graphicData>
        </a:graphic>
      </p:graphicFrame>
      <p:graphicFrame>
        <p:nvGraphicFramePr>
          <p:cNvPr id="576526" name="Object 14"/>
          <p:cNvGraphicFramePr>
            <a:graphicFrameLocks noChangeAspect="1"/>
          </p:cNvGraphicFramePr>
          <p:nvPr/>
        </p:nvGraphicFramePr>
        <p:xfrm>
          <a:off x="2457450" y="5114925"/>
          <a:ext cx="179388" cy="458788"/>
        </p:xfrm>
        <a:graphic>
          <a:graphicData uri="http://schemas.openxmlformats.org/presentationml/2006/ole">
            <p:oleObj spid="_x0000_s90118" name="Equation" r:id="rId8" imgW="152280" imgH="393480" progId="Equation.DSMT4">
              <p:embed/>
            </p:oleObj>
          </a:graphicData>
        </a:graphic>
      </p:graphicFrame>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 Small Kinetic Energy Change</a:t>
            </a:r>
            <a:endParaRPr lang="en-US" dirty="0">
              <a:solidFill>
                <a:srgbClr val="FFFF00"/>
              </a:solidFill>
            </a:endParaRPr>
          </a:p>
        </p:txBody>
      </p:sp>
      <p:sp>
        <p:nvSpPr>
          <p:cNvPr id="3" name="Content Placeholder 2"/>
          <p:cNvSpPr>
            <a:spLocks noGrp="1"/>
          </p:cNvSpPr>
          <p:nvPr>
            <p:ph idx="1"/>
          </p:nvPr>
        </p:nvSpPr>
        <p:spPr>
          <a:xfrm>
            <a:off x="228600" y="1371600"/>
            <a:ext cx="8686800" cy="5486400"/>
          </a:xfrm>
        </p:spPr>
        <p:txBody>
          <a:bodyPr>
            <a:normAutofit/>
          </a:bodyPr>
          <a:lstStyle/>
          <a:p>
            <a:r>
              <a:rPr lang="en-US" dirty="0" smtClean="0"/>
              <a:t>Suppose the velocity of a mass </a:t>
            </a:r>
            <a:r>
              <a:rPr lang="en-US" i="1" dirty="0" smtClean="0"/>
              <a:t>m</a:t>
            </a:r>
            <a:r>
              <a:rPr lang="en-US" dirty="0" smtClean="0"/>
              <a:t> changes by a tiny amount        as the mass moves through       .            Then the change in kinetic energy </a:t>
            </a:r>
            <a:r>
              <a:rPr lang="en-US" i="1" dirty="0" smtClean="0"/>
              <a:t>K </a:t>
            </a:r>
            <a:r>
              <a:rPr lang="en-US" dirty="0" smtClean="0"/>
              <a:t>is (dropping the </a:t>
            </a:r>
            <a:r>
              <a:rPr lang="en-US" i="1" dirty="0" smtClean="0"/>
              <a:t>very</a:t>
            </a:r>
            <a:r>
              <a:rPr lang="en-US" dirty="0" smtClean="0"/>
              <a:t> tiny (</a:t>
            </a:r>
            <a:r>
              <a:rPr lang="el-GR" dirty="0" smtClean="0"/>
              <a:t>Δ</a:t>
            </a:r>
            <a:r>
              <a:rPr lang="en-US" i="1" dirty="0" smtClean="0"/>
              <a:t>v</a:t>
            </a:r>
            <a:r>
              <a:rPr lang="en-US" dirty="0" smtClean="0"/>
              <a:t>)</a:t>
            </a:r>
            <a:r>
              <a:rPr lang="en-US" baseline="30000" dirty="0" smtClean="0"/>
              <a:t>2</a:t>
            </a:r>
            <a:r>
              <a:rPr lang="en-US" dirty="0" smtClean="0"/>
              <a:t> term)</a:t>
            </a:r>
          </a:p>
          <a:p>
            <a:endParaRPr lang="en-US" dirty="0" smtClean="0"/>
          </a:p>
          <a:p>
            <a:endParaRPr lang="en-US" dirty="0" smtClean="0"/>
          </a:p>
          <a:p>
            <a:r>
              <a:rPr lang="en-US" dirty="0" smtClean="0"/>
              <a:t>Note this depends only on the change in </a:t>
            </a:r>
            <a:r>
              <a:rPr lang="en-US" i="1" dirty="0" smtClean="0"/>
              <a:t>speed</a:t>
            </a:r>
            <a:r>
              <a:rPr lang="en-US" dirty="0" smtClean="0"/>
              <a:t>—the dot product ensures that only the component of         in the direction of     counts.  </a:t>
            </a:r>
            <a:r>
              <a:rPr lang="en-US" dirty="0" smtClean="0">
                <a:solidFill>
                  <a:srgbClr val="FF0000"/>
                </a:solidFill>
              </a:rPr>
              <a:t>The displacement        is of course in direction    .   </a:t>
            </a:r>
            <a:endParaRPr lang="en-US" dirty="0">
              <a:solidFill>
                <a:srgbClr val="FF0000"/>
              </a:solidFill>
            </a:endParaRPr>
          </a:p>
        </p:txBody>
      </p:sp>
      <p:graphicFrame>
        <p:nvGraphicFramePr>
          <p:cNvPr id="4" name="Object 3"/>
          <p:cNvGraphicFramePr>
            <a:graphicFrameLocks noChangeAspect="1"/>
          </p:cNvGraphicFramePr>
          <p:nvPr/>
        </p:nvGraphicFramePr>
        <p:xfrm>
          <a:off x="2781837" y="1941489"/>
          <a:ext cx="533400" cy="373380"/>
        </p:xfrm>
        <a:graphic>
          <a:graphicData uri="http://schemas.openxmlformats.org/presentationml/2006/ole">
            <p:oleObj spid="_x0000_s91138" name="Equation" r:id="rId4" imgW="634680" imgH="444240" progId="Equation.DSMT4">
              <p:embed/>
            </p:oleObj>
          </a:graphicData>
        </a:graphic>
      </p:graphicFrame>
      <p:graphicFrame>
        <p:nvGraphicFramePr>
          <p:cNvPr id="5" name="Object 4"/>
          <p:cNvGraphicFramePr>
            <a:graphicFrameLocks noChangeAspect="1"/>
          </p:cNvGraphicFramePr>
          <p:nvPr/>
        </p:nvGraphicFramePr>
        <p:xfrm>
          <a:off x="101600" y="3505200"/>
          <a:ext cx="8928100" cy="1168400"/>
        </p:xfrm>
        <a:graphic>
          <a:graphicData uri="http://schemas.openxmlformats.org/presentationml/2006/ole">
            <p:oleObj spid="_x0000_s91139" name="Equation" r:id="rId5" imgW="8928000" imgH="1168200" progId="Equation.DSMT4">
              <p:embed/>
            </p:oleObj>
          </a:graphicData>
        </a:graphic>
      </p:graphicFrame>
      <p:graphicFrame>
        <p:nvGraphicFramePr>
          <p:cNvPr id="7" name="Object 6"/>
          <p:cNvGraphicFramePr>
            <a:graphicFrameLocks noChangeAspect="1"/>
          </p:cNvGraphicFramePr>
          <p:nvPr/>
        </p:nvGraphicFramePr>
        <p:xfrm>
          <a:off x="3085563" y="5648457"/>
          <a:ext cx="546100" cy="393700"/>
        </p:xfrm>
        <a:graphic>
          <a:graphicData uri="http://schemas.openxmlformats.org/presentationml/2006/ole">
            <p:oleObj spid="_x0000_s91140" name="Equation" r:id="rId6" imgW="545760" imgH="393480" progId="Equation.DSMT4">
              <p:embed/>
            </p:oleObj>
          </a:graphicData>
        </a:graphic>
      </p:graphicFrame>
      <p:graphicFrame>
        <p:nvGraphicFramePr>
          <p:cNvPr id="8" name="Object 7"/>
          <p:cNvGraphicFramePr>
            <a:graphicFrameLocks noChangeAspect="1"/>
          </p:cNvGraphicFramePr>
          <p:nvPr/>
        </p:nvGraphicFramePr>
        <p:xfrm>
          <a:off x="6882684" y="5650605"/>
          <a:ext cx="266700" cy="393700"/>
        </p:xfrm>
        <a:graphic>
          <a:graphicData uri="http://schemas.openxmlformats.org/presentationml/2006/ole">
            <p:oleObj spid="_x0000_s91141" name="Equation" r:id="rId7" imgW="266400" imgH="393480" progId="Equation.DSMT4">
              <p:embed/>
            </p:oleObj>
          </a:graphicData>
        </a:graphic>
      </p:graphicFrame>
      <p:graphicFrame>
        <p:nvGraphicFramePr>
          <p:cNvPr id="9" name="Object 8"/>
          <p:cNvGraphicFramePr>
            <a:graphicFrameLocks noChangeAspect="1"/>
          </p:cNvGraphicFramePr>
          <p:nvPr/>
        </p:nvGraphicFramePr>
        <p:xfrm>
          <a:off x="8059738" y="1928813"/>
          <a:ext cx="546100" cy="495300"/>
        </p:xfrm>
        <a:graphic>
          <a:graphicData uri="http://schemas.openxmlformats.org/presentationml/2006/ole">
            <p:oleObj spid="_x0000_s91142" name="Equation" r:id="rId8" imgW="545760" imgH="495000" progId="Equation.DSMT4">
              <p:embed/>
            </p:oleObj>
          </a:graphicData>
        </a:graphic>
      </p:graphicFrame>
      <p:graphicFrame>
        <p:nvGraphicFramePr>
          <p:cNvPr id="10" name="Object 9"/>
          <p:cNvGraphicFramePr>
            <a:graphicFrameLocks noChangeAspect="1"/>
          </p:cNvGraphicFramePr>
          <p:nvPr/>
        </p:nvGraphicFramePr>
        <p:xfrm>
          <a:off x="3708579" y="6134637"/>
          <a:ext cx="546100" cy="381000"/>
        </p:xfrm>
        <a:graphic>
          <a:graphicData uri="http://schemas.openxmlformats.org/presentationml/2006/ole">
            <p:oleObj spid="_x0000_s91143" name="Equation" r:id="rId9" imgW="545760" imgH="380880" progId="Equation.DSMT4">
              <p:embed/>
            </p:oleObj>
          </a:graphicData>
        </a:graphic>
      </p:graphicFrame>
      <p:graphicFrame>
        <p:nvGraphicFramePr>
          <p:cNvPr id="11" name="Object 10"/>
          <p:cNvGraphicFramePr>
            <a:graphicFrameLocks noChangeAspect="1"/>
          </p:cNvGraphicFramePr>
          <p:nvPr/>
        </p:nvGraphicFramePr>
        <p:xfrm>
          <a:off x="8221017" y="6146442"/>
          <a:ext cx="266700" cy="393700"/>
        </p:xfrm>
        <a:graphic>
          <a:graphicData uri="http://schemas.openxmlformats.org/presentationml/2006/ole">
            <p:oleObj spid="_x0000_s91144" name="Equation" r:id="rId10" imgW="266400" imgH="39348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solidFill>
                  <a:srgbClr val="FFFF00"/>
                </a:solidFill>
              </a:rPr>
              <a:t>Basic Outline</a:t>
            </a:r>
            <a:endParaRPr lang="en-US" dirty="0">
              <a:solidFill>
                <a:srgbClr val="FFFF00"/>
              </a:solidFill>
            </a:endParaRPr>
          </a:p>
        </p:txBody>
      </p:sp>
      <p:sp>
        <p:nvSpPr>
          <p:cNvPr id="3" name="Subtitle 2"/>
          <p:cNvSpPr>
            <a:spLocks noGrp="1"/>
          </p:cNvSpPr>
          <p:nvPr>
            <p:ph type="subTitle" idx="1"/>
          </p:nvPr>
        </p:nvSpPr>
        <p:spPr>
          <a:xfrm>
            <a:off x="228600" y="1676400"/>
            <a:ext cx="8077200" cy="4876800"/>
          </a:xfrm>
        </p:spPr>
        <p:txBody>
          <a:bodyPr>
            <a:normAutofit/>
          </a:bodyPr>
          <a:lstStyle/>
          <a:p>
            <a:pPr algn="l"/>
            <a:r>
              <a:rPr lang="en-US" dirty="0" smtClean="0"/>
              <a:t>The course has three main parts, each about a month, each followed by a midterm-like exam.</a:t>
            </a:r>
          </a:p>
          <a:p>
            <a:pPr algn="l"/>
            <a:endParaRPr lang="en-US" dirty="0" smtClean="0"/>
          </a:p>
          <a:p>
            <a:pPr marL="514350" indent="-514350" algn="l">
              <a:buAutoNum type="arabicPeriod"/>
            </a:pPr>
            <a:r>
              <a:rPr lang="en-US" dirty="0" smtClean="0"/>
              <a:t>Dynamics, Newton’s Laws, gravitation.</a:t>
            </a:r>
          </a:p>
          <a:p>
            <a:pPr marL="514350" indent="-514350" algn="l">
              <a:buAutoNum type="arabicPeriod"/>
            </a:pPr>
            <a:r>
              <a:rPr lang="en-US" dirty="0" smtClean="0"/>
              <a:t>Work, energy and momentum conservation, torque and rotational dynamics.</a:t>
            </a:r>
          </a:p>
          <a:p>
            <a:pPr marL="514350" indent="-514350" algn="l">
              <a:buAutoNum type="arabicPeriod"/>
            </a:pPr>
            <a:r>
              <a:rPr lang="en-US" dirty="0" smtClean="0"/>
              <a:t>Fluids, simple harmonic motion, heat and thermodynamics.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0" name="AutoShape 10"/>
          <p:cNvSpPr>
            <a:spLocks noChangeArrowheads="1"/>
          </p:cNvSpPr>
          <p:nvPr/>
        </p:nvSpPr>
        <p:spPr bwMode="auto">
          <a:xfrm>
            <a:off x="0" y="3884613"/>
            <a:ext cx="9144000" cy="15081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endParaRPr lang="en-US"/>
          </a:p>
        </p:txBody>
      </p:sp>
      <p:sp>
        <p:nvSpPr>
          <p:cNvPr id="317442" name="AutoShape 2"/>
          <p:cNvSpPr>
            <a:spLocks noChangeArrowheads="1"/>
          </p:cNvSpPr>
          <p:nvPr/>
        </p:nvSpPr>
        <p:spPr bwMode="auto">
          <a:xfrm>
            <a:off x="0" y="0"/>
            <a:ext cx="9144000" cy="34226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pPr algn="ctr"/>
            <a:endParaRPr lang="en-US" sz="2800" b="1" i="1">
              <a:solidFill>
                <a:schemeClr val="tx2"/>
              </a:solidFill>
              <a:effectLst>
                <a:outerShdw blurRad="38100" dist="38100" dir="2700000" algn="tl">
                  <a:srgbClr val="FFFFFF"/>
                </a:outerShdw>
              </a:effectLst>
              <a:latin typeface="Arial" charset="0"/>
            </a:endParaRPr>
          </a:p>
        </p:txBody>
      </p:sp>
      <p:sp>
        <p:nvSpPr>
          <p:cNvPr id="317443" name="Rectangle 3"/>
          <p:cNvSpPr>
            <a:spLocks noChangeArrowheads="1"/>
          </p:cNvSpPr>
          <p:nvPr/>
        </p:nvSpPr>
        <p:spPr bwMode="auto">
          <a:xfrm>
            <a:off x="0" y="838200"/>
            <a:ext cx="5610225" cy="289560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Wingdings" pitchFamily="48" charset="2"/>
              <a:buNone/>
            </a:pPr>
            <a:r>
              <a:rPr lang="en-US" sz="2000" b="1">
                <a:latin typeface="Arial" charset="0"/>
              </a:rPr>
              <a:t>      </a:t>
            </a:r>
            <a:r>
              <a:rPr lang="en-US" sz="2000" b="1">
                <a:effectLst>
                  <a:outerShdw blurRad="38100" dist="38100" dir="2700000" algn="tl">
                    <a:srgbClr val="000000"/>
                  </a:outerShdw>
                </a:effectLst>
                <a:latin typeface="Arial" charset="0"/>
              </a:rPr>
              <a:t>You and your dog go for a walk to the park.  On the way, your dog takes many side trips to chase squirrels or examine fire hydrants.  When you arrive at the park, do you and your dog have the same displacement?</a:t>
            </a:r>
            <a:endParaRPr lang="en-US" sz="2000">
              <a:effectLst>
                <a:outerShdw blurRad="38100" dist="38100" dir="2700000" algn="tl">
                  <a:srgbClr val="000000"/>
                </a:outerShdw>
              </a:effectLst>
              <a:latin typeface="Arial" charset="0"/>
            </a:endParaRPr>
          </a:p>
        </p:txBody>
      </p:sp>
      <p:sp>
        <p:nvSpPr>
          <p:cNvPr id="317444" name="Rectangle 4"/>
          <p:cNvSpPr>
            <a:spLocks noChangeArrowheads="1"/>
          </p:cNvSpPr>
          <p:nvPr/>
        </p:nvSpPr>
        <p:spPr bwMode="auto">
          <a:xfrm>
            <a:off x="5694363" y="1339850"/>
            <a:ext cx="3155950" cy="1808163"/>
          </a:xfrm>
          <a:prstGeom prst="rect">
            <a:avLst/>
          </a:prstGeom>
          <a:noFill/>
          <a:ln w="9525">
            <a:noFill/>
            <a:miter lim="800000"/>
            <a:headEnd/>
            <a:tailEnd/>
          </a:ln>
          <a:effectLst/>
        </p:spPr>
        <p:txBody>
          <a:bodyPr lIns="90488" tIns="44450" rIns="90488" bIns="44450"/>
          <a:lstStyle/>
          <a:p>
            <a:pPr marL="401638" indent="-401638">
              <a:spcBef>
                <a:spcPct val="30000"/>
              </a:spcBef>
              <a:buClr>
                <a:schemeClr val="accent1"/>
              </a:buClr>
              <a:buSzPct val="75000"/>
              <a:buFont typeface="Wingdings" pitchFamily="48" charset="2"/>
              <a:buNone/>
            </a:pPr>
            <a:endParaRPr lang="en-US" sz="2000" b="1">
              <a:latin typeface="Arial" charset="0"/>
            </a:endParaRPr>
          </a:p>
          <a:p>
            <a:pPr marL="401638" indent="-401638">
              <a:lnSpc>
                <a:spcPct val="14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yes</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	2)   no</a:t>
            </a:r>
            <a:endParaRPr lang="en-US" sz="2000" b="1">
              <a:latin typeface="Arial" charset="0"/>
            </a:endParaRPr>
          </a:p>
          <a:p>
            <a:pPr marL="401638" indent="-401638">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317446" name="Rectangle 6"/>
          <p:cNvSpPr>
            <a:spLocks noChangeArrowheads="1"/>
          </p:cNvSpPr>
          <p:nvPr/>
        </p:nvSpPr>
        <p:spPr bwMode="auto">
          <a:xfrm>
            <a:off x="0" y="3908425"/>
            <a:ext cx="9144000" cy="145415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Wingdings" pitchFamily="48" charset="2"/>
              <a:buNone/>
              <a:tabLst>
                <a:tab pos="3200400" algn="l"/>
              </a:tabLst>
            </a:pPr>
            <a:r>
              <a:rPr lang="en-US" sz="2000" b="1">
                <a:solidFill>
                  <a:srgbClr val="000000"/>
                </a:solidFill>
                <a:latin typeface="Arial" charset="0"/>
              </a:rPr>
              <a:t>     </a:t>
            </a:r>
            <a:r>
              <a:rPr lang="en-US" sz="1200" b="1">
                <a:solidFill>
                  <a:srgbClr val="000000"/>
                </a:solidFill>
                <a:latin typeface="Arial" charset="0"/>
              </a:rPr>
              <a:t> </a:t>
            </a:r>
            <a:r>
              <a:rPr lang="en-US" sz="2000" b="1">
                <a:solidFill>
                  <a:srgbClr val="000000"/>
                </a:solidFill>
                <a:latin typeface="Arial" charset="0"/>
              </a:rPr>
              <a:t>Yes, you have the same displacement.  Because you and your dog had </a:t>
            </a:r>
            <a:br>
              <a:rPr lang="en-US" sz="2000" b="1">
                <a:solidFill>
                  <a:srgbClr val="000000"/>
                </a:solidFill>
                <a:latin typeface="Arial" charset="0"/>
              </a:rPr>
            </a:br>
            <a:r>
              <a:rPr lang="en-US" sz="2000" b="1">
                <a:solidFill>
                  <a:srgbClr val="000000"/>
                </a:solidFill>
                <a:latin typeface="Arial" charset="0"/>
              </a:rPr>
              <a:t>the same initial position and the same final position, then you have (by definition) the same displacement.</a:t>
            </a:r>
            <a:r>
              <a:rPr lang="en-US" sz="2000" b="1">
                <a:latin typeface="Arial" charset="0"/>
              </a:rPr>
              <a:t>  </a:t>
            </a:r>
            <a:endParaRPr lang="en-US" sz="2000">
              <a:effectLst>
                <a:outerShdw blurRad="38100" dist="38100" dir="2700000" algn="tl">
                  <a:srgbClr val="000000"/>
                </a:outerShdw>
              </a:effectLst>
              <a:latin typeface="Arial" charset="0"/>
            </a:endParaRPr>
          </a:p>
        </p:txBody>
      </p:sp>
      <p:sp>
        <p:nvSpPr>
          <p:cNvPr id="317448" name="Text Box 8"/>
          <p:cNvSpPr txBox="1">
            <a:spLocks noChangeArrowheads="1"/>
          </p:cNvSpPr>
          <p:nvPr/>
        </p:nvSpPr>
        <p:spPr bwMode="auto">
          <a:xfrm>
            <a:off x="1325563" y="269875"/>
            <a:ext cx="6626225" cy="519113"/>
          </a:xfrm>
          <a:prstGeom prst="rect">
            <a:avLst/>
          </a:prstGeom>
          <a:noFill/>
          <a:ln w="9525">
            <a:noFill/>
            <a:miter lim="800000"/>
            <a:headEnd type="none" w="sm" len="sm"/>
            <a:tailEnd type="none" w="sm" len="sm"/>
          </a:ln>
          <a:effectLst/>
        </p:spPr>
        <p:txBody>
          <a:bodyPr wrap="none">
            <a:spAutoFit/>
          </a:bodyPr>
          <a:lstStyle/>
          <a:p>
            <a:r>
              <a:rPr lang="en-US" sz="2800" b="1" i="1">
                <a:solidFill>
                  <a:schemeClr val="tx2"/>
                </a:solidFill>
                <a:effectLst>
                  <a:outerShdw blurRad="38100" dist="38100" dir="2700000" algn="tl">
                    <a:srgbClr val="000000"/>
                  </a:outerShdw>
                </a:effectLst>
                <a:latin typeface="Arial" charset="0"/>
              </a:rPr>
              <a:t>ConcepTest 2.1		</a:t>
            </a:r>
            <a:r>
              <a:rPr lang="en-US" sz="2800" b="1">
                <a:solidFill>
                  <a:schemeClr val="accent2"/>
                </a:solidFill>
                <a:effectLst>
                  <a:outerShdw blurRad="38100" dist="38100" dir="2700000" algn="tl">
                    <a:srgbClr val="000000"/>
                  </a:outerShdw>
                </a:effectLst>
                <a:latin typeface="Arial" charset="0"/>
              </a:rPr>
              <a:t>Walking the Dog</a:t>
            </a:r>
          </a:p>
        </p:txBody>
      </p:sp>
      <p:sp>
        <p:nvSpPr>
          <p:cNvPr id="317449" name="Oval 9"/>
          <p:cNvSpPr>
            <a:spLocks noChangeArrowheads="1"/>
          </p:cNvSpPr>
          <p:nvPr/>
        </p:nvSpPr>
        <p:spPr bwMode="auto">
          <a:xfrm>
            <a:off x="5932488" y="1743075"/>
            <a:ext cx="1836737" cy="558800"/>
          </a:xfrm>
          <a:prstGeom prst="ellipse">
            <a:avLst/>
          </a:prstGeom>
          <a:noFill/>
          <a:ln w="50800">
            <a:solidFill>
              <a:schemeClr val="accent1"/>
            </a:solidFill>
            <a:round/>
            <a:headEnd/>
            <a:tailEnd/>
          </a:ln>
          <a:effectLst/>
        </p:spPr>
        <p:txBody>
          <a:bodyPr wrap="none" anchor="ctr"/>
          <a:lstStyle/>
          <a:p>
            <a:endParaRPr lang="en-US"/>
          </a:p>
        </p:txBody>
      </p:sp>
      <p:sp>
        <p:nvSpPr>
          <p:cNvPr id="317451" name="Rectangle 11"/>
          <p:cNvSpPr>
            <a:spLocks noChangeArrowheads="1"/>
          </p:cNvSpPr>
          <p:nvPr/>
        </p:nvSpPr>
        <p:spPr bwMode="auto">
          <a:xfrm>
            <a:off x="385763" y="5859463"/>
            <a:ext cx="8340725" cy="492125"/>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have you and your dog traveled the same 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17451"/>
                                        </p:tgtEl>
                                        <p:attrNameLst>
                                          <p:attrName>style.visibility</p:attrName>
                                        </p:attrNameLst>
                                      </p:cBhvr>
                                      <p:to>
                                        <p:strVal val="visible"/>
                                      </p:to>
                                    </p:set>
                                    <p:anim calcmode="lin" valueType="num">
                                      <p:cBhvr additive="base">
                                        <p:cTn id="7" dur="500" fill="hold"/>
                                        <p:tgtEl>
                                          <p:spTgt spid="317451"/>
                                        </p:tgtEl>
                                        <p:attrNameLst>
                                          <p:attrName>ppt_x</p:attrName>
                                        </p:attrNameLst>
                                      </p:cBhvr>
                                      <p:tavLst>
                                        <p:tav tm="0">
                                          <p:val>
                                            <p:strVal val="1+#ppt_w/2"/>
                                          </p:val>
                                        </p:tav>
                                        <p:tav tm="100000">
                                          <p:val>
                                            <p:strVal val="#ppt_x"/>
                                          </p:val>
                                        </p:tav>
                                      </p:tavLst>
                                    </p:anim>
                                    <p:anim calcmode="lin" valueType="num">
                                      <p:cBhvr additive="base">
                                        <p:cTn id="8" dur="500" fill="hold"/>
                                        <p:tgtEl>
                                          <p:spTgt spid="3174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1" grpId="0" animBg="1" autoUpdateAnimBg="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Energy Balance for a Projectile</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lstStyle/>
          <a:p>
            <a:r>
              <a:rPr lang="en-US" dirty="0" smtClean="0"/>
              <a:t>Consider a projectile acted on only by gravity, moving a distance        in a short time </a:t>
            </a:r>
            <a:r>
              <a:rPr lang="el-GR" dirty="0" smtClean="0"/>
              <a:t>Δ</a:t>
            </a:r>
            <a:r>
              <a:rPr lang="en-US" i="1" dirty="0" smtClean="0"/>
              <a:t>t</a:t>
            </a:r>
            <a:r>
              <a:rPr lang="en-US" dirty="0" smtClean="0"/>
              <a:t>.</a:t>
            </a:r>
          </a:p>
          <a:p>
            <a:r>
              <a:rPr lang="en-US" dirty="0" smtClean="0"/>
              <a:t>Gravity does work                               , where </a:t>
            </a:r>
            <a:r>
              <a:rPr lang="en-US" i="1" dirty="0" smtClean="0"/>
              <a:t>U</a:t>
            </a:r>
            <a:r>
              <a:rPr lang="en-US" dirty="0" smtClean="0"/>
              <a:t> is the gravitational potential energy.</a:t>
            </a:r>
          </a:p>
          <a:p>
            <a:r>
              <a:rPr lang="en-US" dirty="0" smtClean="0"/>
              <a:t>The change in velocity                    , so the change in potential energy</a:t>
            </a:r>
          </a:p>
          <a:p>
            <a:endParaRPr lang="en-US" i="1" dirty="0" smtClean="0"/>
          </a:p>
          <a:p>
            <a:endParaRPr lang="en-US" i="1" dirty="0" smtClean="0"/>
          </a:p>
          <a:p>
            <a:r>
              <a:rPr lang="en-US" dirty="0" smtClean="0"/>
              <a:t>The total energy </a:t>
            </a:r>
            <a:r>
              <a:rPr lang="en-US" i="1" dirty="0" smtClean="0"/>
              <a:t>U</a:t>
            </a:r>
            <a:r>
              <a:rPr lang="en-US" dirty="0" smtClean="0"/>
              <a:t> + </a:t>
            </a:r>
            <a:r>
              <a:rPr lang="en-US" i="1" dirty="0" smtClean="0"/>
              <a:t>K</a:t>
            </a:r>
            <a:r>
              <a:rPr lang="en-US" dirty="0" smtClean="0"/>
              <a:t>  does not change. </a:t>
            </a:r>
            <a:endParaRPr lang="en-US" dirty="0"/>
          </a:p>
        </p:txBody>
      </p:sp>
      <p:graphicFrame>
        <p:nvGraphicFramePr>
          <p:cNvPr id="4" name="Object 3"/>
          <p:cNvGraphicFramePr>
            <a:graphicFrameLocks noChangeAspect="1"/>
          </p:cNvGraphicFramePr>
          <p:nvPr/>
        </p:nvGraphicFramePr>
        <p:xfrm>
          <a:off x="3976975" y="2175078"/>
          <a:ext cx="546100" cy="381000"/>
        </p:xfrm>
        <a:graphic>
          <a:graphicData uri="http://schemas.openxmlformats.org/presentationml/2006/ole">
            <p:oleObj spid="_x0000_s92162" name="Equation" r:id="rId4" imgW="545760" imgH="380880" progId="Equation.DSMT4">
              <p:embed/>
            </p:oleObj>
          </a:graphicData>
        </a:graphic>
      </p:graphicFrame>
      <p:graphicFrame>
        <p:nvGraphicFramePr>
          <p:cNvPr id="5" name="Object 4"/>
          <p:cNvGraphicFramePr>
            <a:graphicFrameLocks noChangeAspect="1"/>
          </p:cNvGraphicFramePr>
          <p:nvPr/>
        </p:nvGraphicFramePr>
        <p:xfrm>
          <a:off x="4038600" y="2743200"/>
          <a:ext cx="2755900" cy="482600"/>
        </p:xfrm>
        <a:graphic>
          <a:graphicData uri="http://schemas.openxmlformats.org/presentationml/2006/ole">
            <p:oleObj spid="_x0000_s92163" name="Equation" r:id="rId5" imgW="2755800" imgH="482400" progId="Equation.DSMT4">
              <p:embed/>
            </p:oleObj>
          </a:graphicData>
        </a:graphic>
      </p:graphicFrame>
      <p:graphicFrame>
        <p:nvGraphicFramePr>
          <p:cNvPr id="6" name="Object 5"/>
          <p:cNvGraphicFramePr>
            <a:graphicFrameLocks noChangeAspect="1"/>
          </p:cNvGraphicFramePr>
          <p:nvPr/>
        </p:nvGraphicFramePr>
        <p:xfrm>
          <a:off x="4686300" y="3836086"/>
          <a:ext cx="1714500" cy="482600"/>
        </p:xfrm>
        <a:graphic>
          <a:graphicData uri="http://schemas.openxmlformats.org/presentationml/2006/ole">
            <p:oleObj spid="_x0000_s92164" name="Equation" r:id="rId6" imgW="1714320" imgH="482400" progId="Equation.DSMT4">
              <p:embed/>
            </p:oleObj>
          </a:graphicData>
        </a:graphic>
      </p:graphicFrame>
      <p:graphicFrame>
        <p:nvGraphicFramePr>
          <p:cNvPr id="20485" name="Object 5"/>
          <p:cNvGraphicFramePr>
            <a:graphicFrameLocks noChangeAspect="1"/>
          </p:cNvGraphicFramePr>
          <p:nvPr/>
        </p:nvGraphicFramePr>
        <p:xfrm>
          <a:off x="1219200" y="4876800"/>
          <a:ext cx="6654800" cy="1066800"/>
        </p:xfrm>
        <a:graphic>
          <a:graphicData uri="http://schemas.openxmlformats.org/presentationml/2006/ole">
            <p:oleObj spid="_x0000_s92165" name="Equation" r:id="rId7" imgW="6654600" imgH="1066680" progId="Equation.DSMT4">
              <p:embed/>
            </p:oleObj>
          </a:graphicData>
        </a:graphic>
      </p:graphicFrame>
      <p:sp>
        <p:nvSpPr>
          <p:cNvPr id="8" name="Rectangle 7"/>
          <p:cNvSpPr/>
          <p:nvPr/>
        </p:nvSpPr>
        <p:spPr>
          <a:xfrm>
            <a:off x="457200" y="6019800"/>
            <a:ext cx="7315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Conservation of Mechanical Energy</a:t>
            </a:r>
            <a:endParaRPr lang="en-US" dirty="0">
              <a:solidFill>
                <a:srgbClr val="FFFF00"/>
              </a:solidFill>
            </a:endParaRPr>
          </a:p>
        </p:txBody>
      </p:sp>
      <p:sp>
        <p:nvSpPr>
          <p:cNvPr id="3" name="Content Placeholder 2"/>
          <p:cNvSpPr>
            <a:spLocks noGrp="1"/>
          </p:cNvSpPr>
          <p:nvPr>
            <p:ph idx="1"/>
          </p:nvPr>
        </p:nvSpPr>
        <p:spPr>
          <a:xfrm>
            <a:off x="304800" y="1600200"/>
            <a:ext cx="8382000" cy="5257800"/>
          </a:xfrm>
        </p:spPr>
        <p:txBody>
          <a:bodyPr>
            <a:normAutofit/>
          </a:bodyPr>
          <a:lstStyle/>
          <a:p>
            <a:r>
              <a:rPr lang="en-US" dirty="0" smtClean="0"/>
              <a:t>We’ve established that for a projectile acted on only by gravity K.E. + P.E. = a constant, </a:t>
            </a:r>
          </a:p>
          <a:p>
            <a:endParaRPr lang="en-US" dirty="0" smtClean="0"/>
          </a:p>
          <a:p>
            <a:r>
              <a:rPr lang="en-US" dirty="0" smtClean="0"/>
              <a:t>Here </a:t>
            </a:r>
            <a:r>
              <a:rPr lang="en-US" i="1" dirty="0" smtClean="0"/>
              <a:t>E</a:t>
            </a:r>
            <a:r>
              <a:rPr lang="en-US" dirty="0" smtClean="0"/>
              <a:t> is called the total (mechanical) energy.</a:t>
            </a:r>
          </a:p>
          <a:p>
            <a:r>
              <a:rPr lang="en-US" dirty="0" smtClean="0">
                <a:solidFill>
                  <a:srgbClr val="FFFF00"/>
                </a:solidFill>
              </a:rPr>
              <a:t>This is valid if:</a:t>
            </a:r>
          </a:p>
          <a:p>
            <a:pPr marL="514350" indent="-514350">
              <a:buAutoNum type="alphaUcPeriod"/>
            </a:pPr>
            <a:r>
              <a:rPr lang="en-US" dirty="0" smtClean="0"/>
              <a:t>We can neglect air resistance, friction, etc.</a:t>
            </a:r>
          </a:p>
          <a:p>
            <a:pPr marL="514350" indent="-514350">
              <a:buAutoNum type="alphaUcPeriod"/>
            </a:pPr>
            <a:r>
              <a:rPr lang="en-US" dirty="0" smtClean="0"/>
              <a:t>Other forces acting are always perpendicular to the direction of motion: so this will also be true for a </a:t>
            </a:r>
            <a:r>
              <a:rPr lang="en-US" dirty="0" smtClean="0">
                <a:solidFill>
                  <a:srgbClr val="FFFF00"/>
                </a:solidFill>
              </a:rPr>
              <a:t>roller coaster</a:t>
            </a:r>
            <a:r>
              <a:rPr lang="en-US" dirty="0" smtClean="0"/>
              <a:t>, ignoring friction.</a:t>
            </a:r>
          </a:p>
          <a:p>
            <a:endParaRPr lang="en-US" dirty="0"/>
          </a:p>
        </p:txBody>
      </p:sp>
      <p:graphicFrame>
        <p:nvGraphicFramePr>
          <p:cNvPr id="4" name="Object 3"/>
          <p:cNvGraphicFramePr>
            <a:graphicFrameLocks noChangeAspect="1"/>
          </p:cNvGraphicFramePr>
          <p:nvPr/>
        </p:nvGraphicFramePr>
        <p:xfrm>
          <a:off x="2667000" y="2667000"/>
          <a:ext cx="3149600" cy="596900"/>
        </p:xfrm>
        <a:graphic>
          <a:graphicData uri="http://schemas.openxmlformats.org/presentationml/2006/ole">
            <p:oleObj spid="_x0000_s93186" name="Equation" r:id="rId4" imgW="3149280" imgH="596880" progId="Equation.DSMT4">
              <p:embed/>
            </p:oleObj>
          </a:graphicData>
        </a:graphic>
      </p:graphicFrame>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Springs Conserve Energy, Too</a:t>
            </a:r>
            <a:endParaRPr lang="en-US" dirty="0">
              <a:solidFill>
                <a:srgbClr val="FFFF00"/>
              </a:solidFill>
            </a:endParaRPr>
          </a:p>
        </p:txBody>
      </p:sp>
      <p:sp>
        <p:nvSpPr>
          <p:cNvPr id="3" name="Content Placeholder 2"/>
          <p:cNvSpPr>
            <a:spLocks noGrp="1"/>
          </p:cNvSpPr>
          <p:nvPr>
            <p:ph sz="half" idx="1"/>
          </p:nvPr>
        </p:nvSpPr>
        <p:spPr>
          <a:xfrm>
            <a:off x="457200" y="1600200"/>
            <a:ext cx="4038600" cy="5105400"/>
          </a:xfrm>
        </p:spPr>
        <p:txBody>
          <a:bodyPr>
            <a:normAutofit lnSpcReduction="10000"/>
          </a:bodyPr>
          <a:lstStyle/>
          <a:p>
            <a:r>
              <a:rPr lang="en-US" dirty="0" smtClean="0"/>
              <a:t>Suppose the spring is fixed to the wall, at the other end a mass </a:t>
            </a:r>
            <a:r>
              <a:rPr lang="en-US" i="1" dirty="0" smtClean="0"/>
              <a:t>m</a:t>
            </a:r>
            <a:r>
              <a:rPr lang="en-US" dirty="0" smtClean="0"/>
              <a:t> slides on a </a:t>
            </a:r>
            <a:r>
              <a:rPr lang="en-US" dirty="0" smtClean="0">
                <a:solidFill>
                  <a:srgbClr val="FFFF00"/>
                </a:solidFill>
              </a:rPr>
              <a:t>frictionless</a:t>
            </a:r>
            <a:r>
              <a:rPr lang="en-US" dirty="0" smtClean="0"/>
              <a:t> surface.</a:t>
            </a:r>
          </a:p>
          <a:p>
            <a:r>
              <a:rPr lang="en-US" dirty="0" smtClean="0"/>
              <a:t>By an </a:t>
            </a:r>
            <a:r>
              <a:rPr lang="en-US" dirty="0" smtClean="0">
                <a:solidFill>
                  <a:srgbClr val="FFFF00"/>
                </a:solidFill>
              </a:rPr>
              <a:t>exactly similar argument </a:t>
            </a:r>
            <a:r>
              <a:rPr lang="en-US" dirty="0" smtClean="0"/>
              <a:t>to that for gravity, we can show</a:t>
            </a:r>
          </a:p>
          <a:p>
            <a:endParaRPr lang="en-US" dirty="0" smtClean="0"/>
          </a:p>
          <a:p>
            <a:endParaRPr lang="en-US" dirty="0" smtClean="0"/>
          </a:p>
          <a:p>
            <a:pPr>
              <a:buNone/>
            </a:pPr>
            <a:r>
              <a:rPr lang="en-US" dirty="0" smtClean="0"/>
              <a:t>	constant total energy.</a:t>
            </a:r>
            <a:endParaRPr lang="en-US" dirty="0"/>
          </a:p>
        </p:txBody>
      </p:sp>
      <p:sp>
        <p:nvSpPr>
          <p:cNvPr id="4" name="Content Placeholder 3"/>
          <p:cNvSpPr>
            <a:spLocks noGrp="1"/>
          </p:cNvSpPr>
          <p:nvPr>
            <p:ph sz="half" idx="2"/>
          </p:nvPr>
        </p:nvSpPr>
        <p:spPr>
          <a:xfrm>
            <a:off x="4648200" y="1600200"/>
            <a:ext cx="4495800" cy="4525963"/>
          </a:xfrm>
        </p:spPr>
        <p:txBody>
          <a:bodyPr>
            <a:normAutofit lnSpcReduction="10000"/>
          </a:bodyPr>
          <a:lstStyle/>
          <a:p>
            <a:r>
              <a:rPr lang="en-US" dirty="0" smtClean="0">
                <a:solidFill>
                  <a:schemeClr val="bg2">
                    <a:lumMod val="50000"/>
                  </a:schemeClr>
                </a:solidFill>
              </a:rPr>
              <a:t>A</a:t>
            </a:r>
            <a:endParaRPr lang="en-US" dirty="0">
              <a:solidFill>
                <a:schemeClr val="bg2">
                  <a:lumMod val="50000"/>
                </a:schemeClr>
              </a:solidFill>
            </a:endParaRPr>
          </a:p>
        </p:txBody>
      </p:sp>
      <p:grpSp>
        <p:nvGrpSpPr>
          <p:cNvPr id="5" name="Group 35"/>
          <p:cNvGrpSpPr/>
          <p:nvPr/>
        </p:nvGrpSpPr>
        <p:grpSpPr>
          <a:xfrm>
            <a:off x="4660900" y="2489200"/>
            <a:ext cx="4114800" cy="1760783"/>
            <a:chOff x="4800600" y="2336800"/>
            <a:chExt cx="4114800" cy="1760783"/>
          </a:xfrm>
        </p:grpSpPr>
        <p:sp>
          <p:nvSpPr>
            <p:cNvPr id="30" name="Rectangle 29"/>
            <p:cNvSpPr/>
            <p:nvPr/>
          </p:nvSpPr>
          <p:spPr>
            <a:xfrm>
              <a:off x="5181600" y="3479800"/>
              <a:ext cx="3733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5181600" y="2816178"/>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57"/>
            <p:cNvGrpSpPr/>
            <p:nvPr/>
          </p:nvGrpSpPr>
          <p:grpSpPr>
            <a:xfrm>
              <a:off x="5317140" y="2881122"/>
              <a:ext cx="2192310" cy="610125"/>
              <a:chOff x="6123147" y="4190475"/>
              <a:chExt cx="2192310" cy="610125"/>
            </a:xfrm>
          </p:grpSpPr>
          <p:grpSp>
            <p:nvGrpSpPr>
              <p:cNvPr id="14" name="Group 44"/>
              <p:cNvGrpSpPr/>
              <p:nvPr/>
            </p:nvGrpSpPr>
            <p:grpSpPr>
              <a:xfrm>
                <a:off x="6123147" y="4190475"/>
                <a:ext cx="314457" cy="609600"/>
                <a:chOff x="6123147" y="4190475"/>
                <a:chExt cx="314457" cy="609600"/>
              </a:xfrm>
            </p:grpSpPr>
            <p:sp>
              <p:nvSpPr>
                <p:cNvPr id="27" name="Rectangle 26"/>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5"/>
              <p:cNvGrpSpPr/>
              <p:nvPr/>
            </p:nvGrpSpPr>
            <p:grpSpPr>
              <a:xfrm>
                <a:off x="6629400" y="4191000"/>
                <a:ext cx="314457" cy="609600"/>
                <a:chOff x="6123147" y="4190475"/>
                <a:chExt cx="314457" cy="609600"/>
              </a:xfrm>
            </p:grpSpPr>
            <p:sp>
              <p:nvSpPr>
                <p:cNvPr id="25" name="Rectangle 24"/>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8"/>
              <p:cNvGrpSpPr/>
              <p:nvPr/>
            </p:nvGrpSpPr>
            <p:grpSpPr>
              <a:xfrm>
                <a:off x="7086600" y="4191000"/>
                <a:ext cx="314457" cy="609600"/>
                <a:chOff x="6123147" y="4190475"/>
                <a:chExt cx="314457" cy="609600"/>
              </a:xfrm>
            </p:grpSpPr>
            <p:sp>
              <p:nvSpPr>
                <p:cNvPr id="23" name="Rectangle 2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51"/>
              <p:cNvGrpSpPr/>
              <p:nvPr/>
            </p:nvGrpSpPr>
            <p:grpSpPr>
              <a:xfrm>
                <a:off x="7543800" y="4191000"/>
                <a:ext cx="314457" cy="609600"/>
                <a:chOff x="6123147" y="4190475"/>
                <a:chExt cx="314457" cy="609600"/>
              </a:xfrm>
            </p:grpSpPr>
            <p:sp>
              <p:nvSpPr>
                <p:cNvPr id="21" name="Rectangle 20"/>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54"/>
              <p:cNvGrpSpPr/>
              <p:nvPr/>
            </p:nvGrpSpPr>
            <p:grpSpPr>
              <a:xfrm>
                <a:off x="8001000" y="4191000"/>
                <a:ext cx="314457" cy="609600"/>
                <a:chOff x="6123147" y="4190475"/>
                <a:chExt cx="314457" cy="609600"/>
              </a:xfrm>
            </p:grpSpPr>
            <p:sp>
              <p:nvSpPr>
                <p:cNvPr id="19" name="Rectangle 18"/>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flipH="1">
              <a:off x="7543800" y="2829057"/>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2445909"/>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858000" y="3615741"/>
              <a:ext cx="73302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16700" y="3728251"/>
              <a:ext cx="1447800" cy="369332"/>
            </a:xfrm>
            <a:prstGeom prst="rect">
              <a:avLst/>
            </a:prstGeom>
            <a:noFill/>
          </p:spPr>
          <p:txBody>
            <a:bodyPr wrap="square" rtlCol="0">
              <a:spAutoFit/>
            </a:bodyPr>
            <a:lstStyle/>
            <a:p>
              <a:r>
                <a:rPr lang="en-US" dirty="0" smtClean="0"/>
                <a:t>Extension </a:t>
              </a:r>
              <a:r>
                <a:rPr lang="en-US" i="1" dirty="0" smtClean="0"/>
                <a:t>x</a:t>
              </a:r>
              <a:endParaRPr lang="en-US" i="1" dirty="0"/>
            </a:p>
          </p:txBody>
        </p:sp>
        <p:graphicFrame>
          <p:nvGraphicFramePr>
            <p:cNvPr id="12" name="Object 11"/>
            <p:cNvGraphicFramePr>
              <a:graphicFrameLocks noChangeAspect="1"/>
            </p:cNvGraphicFramePr>
            <p:nvPr/>
          </p:nvGraphicFramePr>
          <p:xfrm>
            <a:off x="6471630" y="2362200"/>
            <a:ext cx="1181100" cy="317500"/>
          </p:xfrm>
          <a:graphic>
            <a:graphicData uri="http://schemas.openxmlformats.org/presentationml/2006/ole">
              <p:oleObj spid="_x0000_s94210" name="Equation" r:id="rId4" imgW="1180800" imgH="317160" progId="Equation.DSMT4">
                <p:embed/>
              </p:oleObj>
            </a:graphicData>
          </a:graphic>
        </p:graphicFrame>
        <p:cxnSp>
          <p:nvCxnSpPr>
            <p:cNvPr id="13" name="Straight Arrow Connector 12"/>
            <p:cNvCxnSpPr>
              <a:stCxn id="8" idx="0"/>
            </p:cNvCxnSpPr>
            <p:nvPr/>
          </p:nvCxnSpPr>
          <p:spPr>
            <a:xfrm rot="16200000" flipV="1">
              <a:off x="6991350" y="2238507"/>
              <a:ext cx="1588"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620000" y="2743200"/>
              <a:ext cx="762000" cy="762000"/>
            </a:xfrm>
            <a:prstGeom prst="rect">
              <a:avLst/>
            </a:prstGeom>
            <a:solidFill>
              <a:schemeClr val="bg1">
                <a:lumMod val="6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85100" y="2959100"/>
              <a:ext cx="457200" cy="369332"/>
            </a:xfrm>
            <a:prstGeom prst="rect">
              <a:avLst/>
            </a:prstGeom>
            <a:noFill/>
          </p:spPr>
          <p:txBody>
            <a:bodyPr wrap="square" rtlCol="0">
              <a:spAutoFit/>
            </a:bodyPr>
            <a:lstStyle/>
            <a:p>
              <a:r>
                <a:rPr lang="en-US" i="1" dirty="0" smtClean="0">
                  <a:solidFill>
                    <a:srgbClr val="002060"/>
                  </a:solidFill>
                </a:rPr>
                <a:t>m</a:t>
              </a:r>
              <a:endParaRPr lang="en-US" i="1" dirty="0">
                <a:solidFill>
                  <a:srgbClr val="002060"/>
                </a:solidFill>
              </a:endParaRPr>
            </a:p>
          </p:txBody>
        </p:sp>
        <p:cxnSp>
          <p:nvCxnSpPr>
            <p:cNvPr id="33" name="Straight Arrow Connector 32"/>
            <p:cNvCxnSpPr/>
            <p:nvPr/>
          </p:nvCxnSpPr>
          <p:spPr>
            <a:xfrm>
              <a:off x="7924800" y="2667000"/>
              <a:ext cx="609600"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13700" y="2336800"/>
              <a:ext cx="533400" cy="369332"/>
            </a:xfrm>
            <a:prstGeom prst="rect">
              <a:avLst/>
            </a:prstGeom>
            <a:noFill/>
          </p:spPr>
          <p:txBody>
            <a:bodyPr wrap="square" rtlCol="0">
              <a:spAutoFit/>
            </a:bodyPr>
            <a:lstStyle/>
            <a:p>
              <a:r>
                <a:rPr lang="en-US" i="1" dirty="0" smtClean="0"/>
                <a:t>v</a:t>
              </a:r>
              <a:endParaRPr lang="en-US" i="1" dirty="0"/>
            </a:p>
          </p:txBody>
        </p:sp>
      </p:grpSp>
      <p:graphicFrame>
        <p:nvGraphicFramePr>
          <p:cNvPr id="35" name="Object 34"/>
          <p:cNvGraphicFramePr>
            <a:graphicFrameLocks noChangeAspect="1"/>
          </p:cNvGraphicFramePr>
          <p:nvPr/>
        </p:nvGraphicFramePr>
        <p:xfrm>
          <a:off x="800100" y="5029200"/>
          <a:ext cx="3187700" cy="596900"/>
        </p:xfrm>
        <a:graphic>
          <a:graphicData uri="http://schemas.openxmlformats.org/presentationml/2006/ole">
            <p:oleObj spid="_x0000_s94211" name="Equation" r:id="rId5" imgW="3187440" imgH="596880" progId="Equation.DSMT4">
              <p:embed/>
            </p:oleObj>
          </a:graphicData>
        </a:graphic>
      </p:graphicFrame>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Conservative and </a:t>
            </a:r>
            <a:r>
              <a:rPr lang="en-US" dirty="0" err="1" smtClean="0">
                <a:solidFill>
                  <a:srgbClr val="FFFF00"/>
                </a:solidFill>
              </a:rPr>
              <a:t>Nonconservative</a:t>
            </a:r>
            <a:r>
              <a:rPr lang="en-US" dirty="0" smtClean="0">
                <a:solidFill>
                  <a:srgbClr val="FFFF00"/>
                </a:solidFill>
              </a:rPr>
              <a:t> Forces</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lstStyle/>
          <a:p>
            <a:r>
              <a:rPr lang="en-US" dirty="0" smtClean="0"/>
              <a:t>Gravity and the spring are examples of </a:t>
            </a:r>
            <a:r>
              <a:rPr lang="en-US" dirty="0" smtClean="0">
                <a:solidFill>
                  <a:srgbClr val="FFFF00"/>
                </a:solidFill>
              </a:rPr>
              <a:t>conservative</a:t>
            </a:r>
            <a:r>
              <a:rPr lang="en-US" dirty="0" smtClean="0"/>
              <a:t> forces: if work is done against them, they store it all as potential energy, and it can be used later.  Total mechanical energy is conserved.</a:t>
            </a:r>
          </a:p>
          <a:p>
            <a:r>
              <a:rPr lang="en-US" dirty="0" smtClean="0"/>
              <a:t>Friction is </a:t>
            </a:r>
            <a:r>
              <a:rPr lang="en-US" dirty="0" smtClean="0">
                <a:solidFill>
                  <a:srgbClr val="FFFF00"/>
                </a:solidFill>
              </a:rPr>
              <a:t>not</a:t>
            </a:r>
            <a:r>
              <a:rPr lang="en-US" dirty="0" smtClean="0"/>
              <a:t> a conservative force: work done against friction generates heat, it does not conserve the mechanical energy, little of which can be recovered. </a:t>
            </a:r>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smtClean="0">
                <a:solidFill>
                  <a:srgbClr val="FFFF00"/>
                </a:solidFill>
              </a:rPr>
              <a:t>Different Paths for a Conservative Force</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For a conservative force, suppose </a:t>
            </a:r>
            <a:r>
              <a:rPr lang="en-US" dirty="0" smtClean="0">
                <a:solidFill>
                  <a:srgbClr val="FFFF00"/>
                </a:solidFill>
              </a:rPr>
              <a:t>taking an object from point A to point B along path P</a:t>
            </a:r>
            <a:r>
              <a:rPr lang="en-US" baseline="-25000" dirty="0" smtClean="0">
                <a:solidFill>
                  <a:srgbClr val="FFFF00"/>
                </a:solidFill>
              </a:rPr>
              <a:t>1</a:t>
            </a:r>
            <a:r>
              <a:rPr lang="en-US" dirty="0" smtClean="0">
                <a:solidFill>
                  <a:srgbClr val="FFFF00"/>
                </a:solidFill>
              </a:rPr>
              <a:t> requires us to supply work W</a:t>
            </a:r>
            <a:r>
              <a:rPr lang="en-US" baseline="-25000" dirty="0" smtClean="0">
                <a:solidFill>
                  <a:srgbClr val="FFFF00"/>
                </a:solidFill>
              </a:rPr>
              <a:t>1</a:t>
            </a:r>
            <a:r>
              <a:rPr lang="en-US" dirty="0" smtClean="0">
                <a:solidFill>
                  <a:srgbClr val="FFFF00"/>
                </a:solidFill>
              </a:rPr>
              <a:t>.  </a:t>
            </a:r>
            <a:r>
              <a:rPr lang="en-US" dirty="0" smtClean="0"/>
              <a:t>Then if we let the object slide back from B to A, the force will fully reimburse us, giving back </a:t>
            </a:r>
            <a:r>
              <a:rPr lang="en-US" i="1" dirty="0" smtClean="0"/>
              <a:t>all</a:t>
            </a:r>
            <a:r>
              <a:rPr lang="en-US" dirty="0" smtClean="0"/>
              <a:t> the work W</a:t>
            </a:r>
            <a:r>
              <a:rPr lang="en-US" baseline="-25000" dirty="0" smtClean="0"/>
              <a:t>1</a:t>
            </a:r>
            <a:r>
              <a:rPr lang="en-US" dirty="0" smtClean="0"/>
              <a:t>.</a:t>
            </a:r>
          </a:p>
          <a:p>
            <a:pPr>
              <a:buNone/>
            </a:pPr>
            <a:endParaRPr lang="en-US" dirty="0" smtClean="0"/>
          </a:p>
          <a:p>
            <a:r>
              <a:rPr lang="en-US" dirty="0" smtClean="0"/>
              <a:t>Now suppose there’s another path P</a:t>
            </a:r>
            <a:r>
              <a:rPr lang="en-US" baseline="-25000" dirty="0" smtClean="0"/>
              <a:t>2</a:t>
            </a:r>
            <a:r>
              <a:rPr lang="en-US" dirty="0" smtClean="0"/>
              <a:t> from A to B, and </a:t>
            </a:r>
            <a:r>
              <a:rPr lang="en-US" dirty="0" smtClean="0">
                <a:solidFill>
                  <a:srgbClr val="FFFF00"/>
                </a:solidFill>
              </a:rPr>
              <a:t>using </a:t>
            </a:r>
            <a:r>
              <a:rPr lang="en-US" i="1" dirty="0" smtClean="0">
                <a:solidFill>
                  <a:srgbClr val="FFFF00"/>
                </a:solidFill>
              </a:rPr>
              <a:t>that</a:t>
            </a:r>
            <a:r>
              <a:rPr lang="en-US" dirty="0" smtClean="0">
                <a:solidFill>
                  <a:srgbClr val="FFFF00"/>
                </a:solidFill>
              </a:rPr>
              <a:t> path takes less work from us, W</a:t>
            </a:r>
            <a:r>
              <a:rPr lang="en-US" baseline="-25000" dirty="0" smtClean="0">
                <a:solidFill>
                  <a:srgbClr val="FFFF00"/>
                </a:solidFill>
              </a:rPr>
              <a:t>2</a:t>
            </a:r>
            <a:r>
              <a:rPr lang="en-US" dirty="0" smtClean="0"/>
              <a:t>.</a:t>
            </a:r>
          </a:p>
          <a:p>
            <a:endParaRPr lang="en-US" dirty="0" smtClean="0"/>
          </a:p>
          <a:p>
            <a:r>
              <a:rPr lang="en-US" dirty="0" smtClean="0"/>
              <a:t>We can construct a track going from A to B along P</a:t>
            </a:r>
            <a:r>
              <a:rPr lang="en-US" baseline="-25000" dirty="0" smtClean="0"/>
              <a:t>2</a:t>
            </a:r>
            <a:r>
              <a:rPr lang="en-US" dirty="0" smtClean="0"/>
              <a:t> then back along P</a:t>
            </a:r>
            <a:r>
              <a:rPr lang="en-US" baseline="-25000" dirty="0" smtClean="0"/>
              <a:t>1</a:t>
            </a:r>
            <a:r>
              <a:rPr lang="en-US" dirty="0" smtClean="0"/>
              <a:t>, and </a:t>
            </a:r>
            <a:r>
              <a:rPr lang="en-US" dirty="0" smtClean="0">
                <a:solidFill>
                  <a:srgbClr val="FFFF00"/>
                </a:solidFill>
              </a:rPr>
              <a:t>we’ll gain energy!  </a:t>
            </a:r>
            <a:r>
              <a:rPr lang="en-US" dirty="0" smtClean="0"/>
              <a:t>This is a </a:t>
            </a:r>
            <a:r>
              <a:rPr lang="en-US" dirty="0" smtClean="0">
                <a:solidFill>
                  <a:srgbClr val="FFFF00"/>
                </a:solidFill>
              </a:rPr>
              <a:t>perpetual motion machine</a:t>
            </a:r>
            <a:r>
              <a:rPr lang="en-US" dirty="0" smtClean="0"/>
              <a:t>…so what’s wrong?</a:t>
            </a: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smtClean="0">
                <a:solidFill>
                  <a:srgbClr val="FFFF00"/>
                </a:solidFill>
              </a:rPr>
              <a:t>Potential Energy in a Conservative Field</a:t>
            </a:r>
            <a:endParaRPr lang="en-US" dirty="0">
              <a:solidFill>
                <a:srgbClr val="FFFF00"/>
              </a:solidFill>
            </a:endParaRPr>
          </a:p>
        </p:txBody>
      </p:sp>
      <p:sp>
        <p:nvSpPr>
          <p:cNvPr id="3" name="Content Placeholder 2"/>
          <p:cNvSpPr>
            <a:spLocks noGrp="1"/>
          </p:cNvSpPr>
          <p:nvPr>
            <p:ph idx="1"/>
          </p:nvPr>
        </p:nvSpPr>
        <p:spPr>
          <a:xfrm>
            <a:off x="457200" y="1447800"/>
            <a:ext cx="8229600" cy="5105400"/>
          </a:xfrm>
        </p:spPr>
        <p:txBody>
          <a:bodyPr/>
          <a:lstStyle/>
          <a:p>
            <a:r>
              <a:rPr lang="en-US" sz="2800" dirty="0" smtClean="0"/>
              <a:t>Imagine a complicated conservative field, like </a:t>
            </a:r>
            <a:r>
              <a:rPr lang="en-US" sz="2800" dirty="0" smtClean="0">
                <a:solidFill>
                  <a:srgbClr val="FF0000"/>
                </a:solidFill>
              </a:rPr>
              <a:t>gravity from Earth + Moon at any point</a:t>
            </a:r>
            <a:r>
              <a:rPr lang="en-US" sz="2800" dirty="0" smtClean="0"/>
              <a:t>.  We’ve established that the work we need to do to take </a:t>
            </a:r>
            <a:r>
              <a:rPr lang="en-US" sz="2800" dirty="0" smtClean="0">
                <a:solidFill>
                  <a:srgbClr val="FFFF00"/>
                </a:solidFill>
              </a:rPr>
              <a:t>a mass </a:t>
            </a:r>
            <a:r>
              <a:rPr lang="en-US" sz="2800" i="1" dirty="0" smtClean="0">
                <a:solidFill>
                  <a:srgbClr val="FFFF00"/>
                </a:solidFill>
              </a:rPr>
              <a:t>m</a:t>
            </a:r>
            <a:r>
              <a:rPr lang="en-US" sz="2800" dirty="0" smtClean="0"/>
              <a:t> from point       to      ,</a:t>
            </a:r>
          </a:p>
          <a:p>
            <a:pPr>
              <a:buNone/>
            </a:pPr>
            <a:endParaRPr lang="en-US" sz="2800" dirty="0" smtClean="0"/>
          </a:p>
          <a:p>
            <a:pPr>
              <a:buNone/>
            </a:pPr>
            <a:endParaRPr lang="en-US" sz="2800" dirty="0" smtClean="0"/>
          </a:p>
          <a:p>
            <a:pPr>
              <a:buNone/>
            </a:pPr>
            <a:r>
              <a:rPr lang="en-US" sz="2800" dirty="0" smtClean="0"/>
              <a:t>	depends </a:t>
            </a:r>
            <a:r>
              <a:rPr lang="en-US" sz="2800" i="1" dirty="0" smtClean="0"/>
              <a:t>only</a:t>
            </a:r>
            <a:r>
              <a:rPr lang="en-US" sz="2800" dirty="0" smtClean="0"/>
              <a:t> on the endpoints, </a:t>
            </a:r>
            <a:r>
              <a:rPr lang="en-US" sz="2800" b="1" u="sng" dirty="0" smtClean="0">
                <a:solidFill>
                  <a:srgbClr val="FFFF00"/>
                </a:solidFill>
              </a:rPr>
              <a:t>not the path</a:t>
            </a:r>
            <a:r>
              <a:rPr lang="en-US" sz="2800" dirty="0" smtClean="0"/>
              <a:t>—so we </a:t>
            </a:r>
            <a:r>
              <a:rPr lang="en-US" sz="2800" dirty="0" smtClean="0">
                <a:solidFill>
                  <a:schemeClr val="bg1"/>
                </a:solidFill>
              </a:rPr>
              <a:t>can</a:t>
            </a:r>
            <a:r>
              <a:rPr lang="en-US" sz="2800" dirty="0" smtClean="0">
                <a:solidFill>
                  <a:srgbClr val="FFFF00"/>
                </a:solidFill>
              </a:rPr>
              <a:t> unambiguously </a:t>
            </a:r>
            <a:r>
              <a:rPr lang="en-US" sz="2800" dirty="0" smtClean="0"/>
              <a:t>define a </a:t>
            </a:r>
            <a:r>
              <a:rPr lang="en-US" sz="2800" dirty="0" smtClean="0">
                <a:solidFill>
                  <a:srgbClr val="FFFF00"/>
                </a:solidFill>
              </a:rPr>
              <a:t>potential energy difference</a:t>
            </a:r>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1765300" y="2755900"/>
          <a:ext cx="355600" cy="533400"/>
        </p:xfrm>
        <a:graphic>
          <a:graphicData uri="http://schemas.openxmlformats.org/presentationml/2006/ole">
            <p:oleObj spid="_x0000_s95234" name="Equation" r:id="rId4" imgW="355320" imgH="533160" progId="Equation.DSMT4">
              <p:embed/>
            </p:oleObj>
          </a:graphicData>
        </a:graphic>
      </p:graphicFrame>
      <p:graphicFrame>
        <p:nvGraphicFramePr>
          <p:cNvPr id="5" name="Object 4"/>
          <p:cNvGraphicFramePr>
            <a:graphicFrameLocks noChangeAspect="1"/>
          </p:cNvGraphicFramePr>
          <p:nvPr/>
        </p:nvGraphicFramePr>
        <p:xfrm>
          <a:off x="2590800" y="2755900"/>
          <a:ext cx="355600" cy="533400"/>
        </p:xfrm>
        <a:graphic>
          <a:graphicData uri="http://schemas.openxmlformats.org/presentationml/2006/ole">
            <p:oleObj spid="_x0000_s95235" name="Equation" r:id="rId5" imgW="355320" imgH="533160" progId="Equation.DSMT4">
              <p:embed/>
            </p:oleObj>
          </a:graphicData>
        </a:graphic>
      </p:graphicFrame>
      <p:graphicFrame>
        <p:nvGraphicFramePr>
          <p:cNvPr id="6" name="Object 5"/>
          <p:cNvGraphicFramePr>
            <a:graphicFrameLocks noChangeAspect="1"/>
          </p:cNvGraphicFramePr>
          <p:nvPr/>
        </p:nvGraphicFramePr>
        <p:xfrm>
          <a:off x="3225800" y="2971800"/>
          <a:ext cx="3352800" cy="1328928"/>
        </p:xfrm>
        <a:graphic>
          <a:graphicData uri="http://schemas.openxmlformats.org/presentationml/2006/ole">
            <p:oleObj spid="_x0000_s95236" name="Equation" r:id="rId6" imgW="3492360" imgH="1384200" progId="Equation.DSMT4">
              <p:embed/>
            </p:oleObj>
          </a:graphicData>
        </a:graphic>
      </p:graphicFrame>
      <p:graphicFrame>
        <p:nvGraphicFramePr>
          <p:cNvPr id="7" name="Object 6"/>
          <p:cNvGraphicFramePr>
            <a:graphicFrameLocks noChangeAspect="1"/>
          </p:cNvGraphicFramePr>
          <p:nvPr/>
        </p:nvGraphicFramePr>
        <p:xfrm>
          <a:off x="2667000" y="5448300"/>
          <a:ext cx="3962400" cy="1237541"/>
        </p:xfrm>
        <a:graphic>
          <a:graphicData uri="http://schemas.openxmlformats.org/presentationml/2006/ole">
            <p:oleObj spid="_x0000_s95237" name="Equation" r:id="rId7" imgW="4431960" imgH="1384200" progId="Equation.DSMT4">
              <p:embed/>
            </p:oleObj>
          </a:graphicData>
        </a:graphic>
      </p:graphicFrame>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Potential Energy Determines Force</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lstStyle/>
          <a:p>
            <a:r>
              <a:rPr lang="en-US" dirty="0" smtClean="0"/>
              <a:t>If we </a:t>
            </a:r>
            <a:r>
              <a:rPr lang="en-US" dirty="0" smtClean="0">
                <a:solidFill>
                  <a:srgbClr val="FFFF00"/>
                </a:solidFill>
              </a:rPr>
              <a:t>know the potential energy           </a:t>
            </a:r>
            <a:r>
              <a:rPr lang="en-US" dirty="0" smtClean="0"/>
              <a:t>in a complicated gravitational field, how can we </a:t>
            </a:r>
            <a:r>
              <a:rPr lang="en-US" dirty="0" smtClean="0">
                <a:solidFill>
                  <a:srgbClr val="FFFF00"/>
                </a:solidFill>
              </a:rPr>
              <a:t>find the gravitational force </a:t>
            </a:r>
            <a:r>
              <a:rPr lang="en-US" dirty="0" smtClean="0"/>
              <a:t>on a mass </a:t>
            </a:r>
            <a:r>
              <a:rPr lang="en-US" i="1" dirty="0" smtClean="0"/>
              <a:t>m </a:t>
            </a:r>
            <a:r>
              <a:rPr lang="en-US" dirty="0" smtClean="0"/>
              <a:t>at    ?</a:t>
            </a:r>
          </a:p>
          <a:p>
            <a:r>
              <a:rPr lang="en-US" dirty="0" smtClean="0"/>
              <a:t>Take a very short path going in the </a:t>
            </a:r>
            <a:r>
              <a:rPr lang="en-US" i="1" dirty="0" smtClean="0"/>
              <a:t>x</a:t>
            </a:r>
            <a:r>
              <a:rPr lang="en-US" dirty="0" smtClean="0"/>
              <a:t>-direction:</a:t>
            </a:r>
          </a:p>
          <a:p>
            <a:endParaRPr lang="en-US" dirty="0" smtClean="0"/>
          </a:p>
          <a:p>
            <a:endParaRPr lang="en-US" dirty="0" smtClean="0"/>
          </a:p>
          <a:p>
            <a:r>
              <a:rPr lang="en-US" dirty="0" smtClean="0"/>
              <a:t>We must apply a force  </a:t>
            </a:r>
            <a:r>
              <a:rPr lang="en-US" i="1" dirty="0" err="1" smtClean="0"/>
              <a:t>F</a:t>
            </a:r>
            <a:r>
              <a:rPr lang="en-US" i="1" baseline="-25000" dirty="0" err="1" smtClean="0"/>
              <a:t>x</a:t>
            </a:r>
            <a:r>
              <a:rPr lang="en-US" i="1" baseline="-25000" dirty="0" smtClean="0"/>
              <a:t> </a:t>
            </a:r>
            <a:r>
              <a:rPr lang="en-US" i="1" dirty="0" smtClean="0"/>
              <a:t>  </a:t>
            </a:r>
            <a:r>
              <a:rPr lang="en-US" dirty="0" smtClean="0"/>
              <a:t>to</a:t>
            </a:r>
            <a:r>
              <a:rPr lang="en-US" i="1" dirty="0" smtClean="0"/>
              <a:t> </a:t>
            </a:r>
            <a:r>
              <a:rPr lang="en-US" dirty="0" smtClean="0"/>
              <a:t>move this small distance, so the opposing </a:t>
            </a:r>
            <a:r>
              <a:rPr lang="en-US" dirty="0" smtClean="0">
                <a:solidFill>
                  <a:srgbClr val="FFFF00"/>
                </a:solidFill>
              </a:rPr>
              <a:t>gravitational force is  given by          </a:t>
            </a:r>
            <a:r>
              <a:rPr lang="en-US" dirty="0" smtClean="0"/>
              <a:t>                           .</a:t>
            </a:r>
            <a:endParaRPr lang="en-US" baseline="-25000" dirty="0"/>
          </a:p>
        </p:txBody>
      </p:sp>
      <p:graphicFrame>
        <p:nvGraphicFramePr>
          <p:cNvPr id="4" name="Object 3"/>
          <p:cNvGraphicFramePr>
            <a:graphicFrameLocks noChangeAspect="1"/>
          </p:cNvGraphicFramePr>
          <p:nvPr/>
        </p:nvGraphicFramePr>
        <p:xfrm>
          <a:off x="1270000" y="3771900"/>
          <a:ext cx="6477000" cy="1220479"/>
        </p:xfrm>
        <a:graphic>
          <a:graphicData uri="http://schemas.openxmlformats.org/presentationml/2006/ole">
            <p:oleObj spid="_x0000_s96258" name="Equation" r:id="rId4" imgW="6806880" imgH="1282680" progId="Equation.DSMT4">
              <p:embed/>
            </p:oleObj>
          </a:graphicData>
        </a:graphic>
      </p:graphicFrame>
      <p:graphicFrame>
        <p:nvGraphicFramePr>
          <p:cNvPr id="5" name="Object 4"/>
          <p:cNvGraphicFramePr>
            <a:graphicFrameLocks noChangeAspect="1"/>
          </p:cNvGraphicFramePr>
          <p:nvPr/>
        </p:nvGraphicFramePr>
        <p:xfrm>
          <a:off x="2438400" y="5917857"/>
          <a:ext cx="3200400" cy="579695"/>
        </p:xfrm>
        <a:graphic>
          <a:graphicData uri="http://schemas.openxmlformats.org/presentationml/2006/ole">
            <p:oleObj spid="_x0000_s96259" name="Equation" r:id="rId5" imgW="3365280" imgH="609480" progId="Equation.DSMT4">
              <p:embed/>
            </p:oleObj>
          </a:graphicData>
        </a:graphic>
      </p:graphicFrame>
      <p:graphicFrame>
        <p:nvGraphicFramePr>
          <p:cNvPr id="6" name="Object 5"/>
          <p:cNvGraphicFramePr>
            <a:graphicFrameLocks noChangeAspect="1"/>
          </p:cNvGraphicFramePr>
          <p:nvPr/>
        </p:nvGraphicFramePr>
        <p:xfrm>
          <a:off x="6235700" y="1714500"/>
          <a:ext cx="762000" cy="457200"/>
        </p:xfrm>
        <a:graphic>
          <a:graphicData uri="http://schemas.openxmlformats.org/presentationml/2006/ole">
            <p:oleObj spid="_x0000_s96260" name="Equation" r:id="rId6" imgW="1015920" imgH="609480" progId="Equation.DSMT4">
              <p:embed/>
            </p:oleObj>
          </a:graphicData>
        </a:graphic>
      </p:graphicFrame>
      <p:graphicFrame>
        <p:nvGraphicFramePr>
          <p:cNvPr id="7" name="Object 6"/>
          <p:cNvGraphicFramePr>
            <a:graphicFrameLocks noChangeAspect="1"/>
          </p:cNvGraphicFramePr>
          <p:nvPr/>
        </p:nvGraphicFramePr>
        <p:xfrm>
          <a:off x="7912100" y="2692400"/>
          <a:ext cx="241300" cy="342900"/>
        </p:xfrm>
        <a:graphic>
          <a:graphicData uri="http://schemas.openxmlformats.org/presentationml/2006/ole">
            <p:oleObj spid="_x0000_s96261" name="Equation" r:id="rId7" imgW="241200" imgH="342720" progId="Equation.DSMT4">
              <p:embed/>
            </p:oleObj>
          </a:graphicData>
        </a:graphic>
      </p:graphicFrame>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More on Potential Energy and Force</a:t>
            </a:r>
            <a:endParaRPr lang="en-US" dirty="0">
              <a:solidFill>
                <a:srgbClr val="FFFF00"/>
              </a:solidFill>
            </a:endParaRPr>
          </a:p>
        </p:txBody>
      </p:sp>
      <p:sp>
        <p:nvSpPr>
          <p:cNvPr id="3" name="Content Placeholder 2"/>
          <p:cNvSpPr>
            <a:spLocks noGrp="1"/>
          </p:cNvSpPr>
          <p:nvPr>
            <p:ph idx="1"/>
          </p:nvPr>
        </p:nvSpPr>
        <p:spPr>
          <a:xfrm>
            <a:off x="228600" y="1905000"/>
            <a:ext cx="8686800" cy="4953000"/>
          </a:xfrm>
        </p:spPr>
        <p:txBody>
          <a:bodyPr>
            <a:normAutofit fontScale="92500" lnSpcReduction="20000"/>
          </a:bodyPr>
          <a:lstStyle/>
          <a:p>
            <a:r>
              <a:rPr lang="en-US" sz="2800" dirty="0" smtClean="0"/>
              <a:t>Since the potential energy is given by integrating the force through a distance, it’s not surprising that we get back the force by differentiating the potential energy.</a:t>
            </a:r>
          </a:p>
          <a:p>
            <a:endParaRPr lang="en-US" sz="2800" dirty="0" smtClean="0"/>
          </a:p>
          <a:p>
            <a:r>
              <a:rPr lang="en-US" sz="2800" dirty="0" smtClean="0"/>
              <a:t>For gravity near the Earth’s surface,                       , taking </a:t>
            </a:r>
            <a:r>
              <a:rPr lang="en-US" sz="2800" i="1" dirty="0" smtClean="0">
                <a:solidFill>
                  <a:srgbClr val="FFFF00"/>
                </a:solidFill>
              </a:rPr>
              <a:t>z</a:t>
            </a:r>
            <a:r>
              <a:rPr lang="en-US" sz="2800" dirty="0" smtClean="0"/>
              <a:t> as vertically up, so</a:t>
            </a:r>
          </a:p>
          <a:p>
            <a:endParaRPr lang="en-US" sz="2800" dirty="0" smtClean="0"/>
          </a:p>
          <a:p>
            <a:pPr>
              <a:buNone/>
            </a:pPr>
            <a:r>
              <a:rPr lang="en-US" sz="2800" dirty="0" smtClean="0"/>
              <a:t>	and since </a:t>
            </a:r>
            <a:r>
              <a:rPr lang="en-US" sz="2800" i="1" dirty="0" smtClean="0">
                <a:solidFill>
                  <a:srgbClr val="FFFF00"/>
                </a:solidFill>
              </a:rPr>
              <a:t>U</a:t>
            </a:r>
            <a:r>
              <a:rPr lang="en-US" sz="2800" dirty="0" smtClean="0"/>
              <a:t> doesn’t depend on </a:t>
            </a:r>
            <a:r>
              <a:rPr lang="en-US" sz="2800" i="1" dirty="0" smtClean="0">
                <a:solidFill>
                  <a:srgbClr val="FFFF00"/>
                </a:solidFill>
              </a:rPr>
              <a:t>x</a:t>
            </a:r>
            <a:r>
              <a:rPr lang="en-US" sz="2800" dirty="0" smtClean="0"/>
              <a:t> or </a:t>
            </a:r>
            <a:r>
              <a:rPr lang="en-US" sz="2800" i="1" dirty="0" smtClean="0">
                <a:solidFill>
                  <a:srgbClr val="FFFF00"/>
                </a:solidFill>
              </a:rPr>
              <a:t>y</a:t>
            </a:r>
            <a:r>
              <a:rPr lang="en-US" sz="2800" dirty="0" smtClean="0"/>
              <a:t>, there is no force in those directions. </a:t>
            </a:r>
          </a:p>
          <a:p>
            <a:pPr>
              <a:buNone/>
            </a:pPr>
            <a:endParaRPr lang="en-US" sz="2800" dirty="0" smtClean="0"/>
          </a:p>
          <a:p>
            <a:r>
              <a:rPr lang="en-US" sz="2800" b="1" dirty="0" smtClean="0">
                <a:solidFill>
                  <a:srgbClr val="FF0000"/>
                </a:solidFill>
              </a:rPr>
              <a:t>Reminder!   </a:t>
            </a:r>
            <a:r>
              <a:rPr lang="en-US" sz="2800" dirty="0" smtClean="0"/>
              <a:t>Forces and work depend only on </a:t>
            </a:r>
            <a:r>
              <a:rPr lang="en-US" sz="2800" i="1" dirty="0" smtClean="0"/>
              <a:t>changes</a:t>
            </a:r>
            <a:r>
              <a:rPr lang="en-US" sz="2800" dirty="0" smtClean="0"/>
              <a:t> in potential energy—we can </a:t>
            </a:r>
            <a:r>
              <a:rPr lang="en-US" sz="2800" dirty="0" smtClean="0">
                <a:solidFill>
                  <a:srgbClr val="FFFF00"/>
                </a:solidFill>
              </a:rPr>
              <a:t>set the zero of potential energy wherever is convenient</a:t>
            </a:r>
            <a:r>
              <a:rPr lang="en-US" sz="2800" dirty="0" smtClean="0"/>
              <a:t>, like ground level.                    </a:t>
            </a:r>
            <a:endParaRPr lang="en-US" sz="2800" dirty="0"/>
          </a:p>
        </p:txBody>
      </p:sp>
      <p:graphicFrame>
        <p:nvGraphicFramePr>
          <p:cNvPr id="4" name="Object 3"/>
          <p:cNvGraphicFramePr>
            <a:graphicFrameLocks noChangeAspect="1"/>
          </p:cNvGraphicFramePr>
          <p:nvPr/>
        </p:nvGraphicFramePr>
        <p:xfrm>
          <a:off x="5410200" y="3288957"/>
          <a:ext cx="1702829" cy="483384"/>
        </p:xfrm>
        <a:graphic>
          <a:graphicData uri="http://schemas.openxmlformats.org/presentationml/2006/ole">
            <p:oleObj spid="_x0000_s97282" name="Equation" r:id="rId4" imgW="1968480" imgH="558720" progId="Equation.DSMT4">
              <p:embed/>
            </p:oleObj>
          </a:graphicData>
        </a:graphic>
      </p:graphicFrame>
      <p:graphicFrame>
        <p:nvGraphicFramePr>
          <p:cNvPr id="5" name="Object 4"/>
          <p:cNvGraphicFramePr>
            <a:graphicFrameLocks noChangeAspect="1"/>
          </p:cNvGraphicFramePr>
          <p:nvPr/>
        </p:nvGraphicFramePr>
        <p:xfrm>
          <a:off x="3035291" y="3873843"/>
          <a:ext cx="2984500" cy="431800"/>
        </p:xfrm>
        <a:graphic>
          <a:graphicData uri="http://schemas.openxmlformats.org/presentationml/2006/ole">
            <p:oleObj spid="_x0000_s97283" name="Equation" r:id="rId5" imgW="2984400" imgH="431640" progId="Equation.DSMT4">
              <p:embed/>
            </p:oleObj>
          </a:graphicData>
        </a:graphic>
      </p:graphicFrame>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Potential Energy and Force for a Spring</a:t>
            </a:r>
            <a:endParaRPr lang="en-US" dirty="0">
              <a:solidFill>
                <a:srgbClr val="FFFF00"/>
              </a:solidFill>
            </a:endParaRPr>
          </a:p>
        </p:txBody>
      </p:sp>
      <p:sp>
        <p:nvSpPr>
          <p:cNvPr id="3" name="Content Placeholder 2"/>
          <p:cNvSpPr>
            <a:spLocks noGrp="1"/>
          </p:cNvSpPr>
          <p:nvPr>
            <p:ph sz="half" idx="1"/>
          </p:nvPr>
        </p:nvSpPr>
        <p:spPr>
          <a:xfrm>
            <a:off x="304800" y="1371600"/>
            <a:ext cx="4648200" cy="5334000"/>
          </a:xfrm>
        </p:spPr>
        <p:txBody>
          <a:bodyPr>
            <a:normAutofit fontScale="92500"/>
          </a:bodyPr>
          <a:lstStyle/>
          <a:p>
            <a:r>
              <a:rPr lang="en-US" dirty="0" smtClean="0"/>
              <a:t>For a spring,</a:t>
            </a:r>
          </a:p>
          <a:p>
            <a:endParaRPr lang="en-US" dirty="0" smtClean="0"/>
          </a:p>
          <a:p>
            <a:pPr>
              <a:buNone/>
            </a:pPr>
            <a:r>
              <a:rPr lang="en-US" dirty="0" smtClean="0"/>
              <a:t>	a parabola.</a:t>
            </a:r>
          </a:p>
          <a:p>
            <a:pPr>
              <a:buNone/>
            </a:pPr>
            <a:r>
              <a:rPr lang="en-US" dirty="0" smtClean="0"/>
              <a:t>The force the spring exerts when extended to </a:t>
            </a:r>
            <a:r>
              <a:rPr lang="en-US" i="1" dirty="0" smtClean="0"/>
              <a:t>x</a:t>
            </a:r>
            <a:r>
              <a:rPr lang="en-US" dirty="0" smtClean="0"/>
              <a:t> </a:t>
            </a:r>
          </a:p>
          <a:p>
            <a:pPr>
              <a:buNone/>
            </a:pPr>
            <a:r>
              <a:rPr lang="en-US" dirty="0" smtClean="0"/>
              <a:t>	</a:t>
            </a:r>
          </a:p>
          <a:p>
            <a:r>
              <a:rPr lang="en-US" dirty="0" smtClean="0"/>
              <a:t>It’s worth staring at the </a:t>
            </a:r>
            <a:r>
              <a:rPr lang="en-US" i="1" dirty="0" smtClean="0"/>
              <a:t>U</a:t>
            </a:r>
            <a:r>
              <a:rPr lang="en-US" dirty="0" smtClean="0"/>
              <a:t>(</a:t>
            </a:r>
            <a:r>
              <a:rPr lang="en-US" i="1" dirty="0" smtClean="0"/>
              <a:t>x</a:t>
            </a:r>
            <a:r>
              <a:rPr lang="en-US" dirty="0" smtClean="0"/>
              <a:t>) graph, bearing in mind that </a:t>
            </a:r>
            <a:r>
              <a:rPr lang="en-US" dirty="0" smtClean="0">
                <a:solidFill>
                  <a:srgbClr val="FFFF00"/>
                </a:solidFill>
              </a:rPr>
              <a:t>the force at any point is the </a:t>
            </a:r>
            <a:r>
              <a:rPr lang="en-US" i="1" dirty="0" smtClean="0">
                <a:solidFill>
                  <a:srgbClr val="FFFF00"/>
                </a:solidFill>
              </a:rPr>
              <a:t>negative</a:t>
            </a:r>
            <a:r>
              <a:rPr lang="en-US" dirty="0" smtClean="0">
                <a:solidFill>
                  <a:srgbClr val="FFFF00"/>
                </a:solidFill>
              </a:rPr>
              <a:t> of the slope there</a:t>
            </a:r>
            <a:r>
              <a:rPr lang="en-US" dirty="0" smtClean="0"/>
              <a:t>—see how it gets steeper further away from the origin.</a:t>
            </a:r>
            <a:endParaRPr lang="en-US" dirty="0"/>
          </a:p>
        </p:txBody>
      </p:sp>
      <p:sp>
        <p:nvSpPr>
          <p:cNvPr id="8" name="Content Placeholder 7"/>
          <p:cNvSpPr>
            <a:spLocks noGrp="1"/>
          </p:cNvSpPr>
          <p:nvPr>
            <p:ph sz="half" idx="2"/>
          </p:nvPr>
        </p:nvSpPr>
        <p:spPr>
          <a:xfrm>
            <a:off x="4876800" y="2057399"/>
            <a:ext cx="4038600" cy="3505201"/>
          </a:xfrm>
        </p:spPr>
        <p:txBody>
          <a:bodyPr>
            <a:normAutofit fontScale="92500"/>
          </a:bodyPr>
          <a:lstStyle/>
          <a:p>
            <a:r>
              <a:rPr lang="en-US" dirty="0" smtClean="0">
                <a:solidFill>
                  <a:schemeClr val="bg2">
                    <a:lumMod val="50000"/>
                  </a:schemeClr>
                </a:solidFill>
              </a:rPr>
              <a:t>A</a:t>
            </a:r>
            <a:endParaRPr lang="en-US" dirty="0">
              <a:solidFill>
                <a:schemeClr val="bg2">
                  <a:lumMod val="50000"/>
                </a:schemeClr>
              </a:solidFill>
            </a:endParaRPr>
          </a:p>
        </p:txBody>
      </p:sp>
      <p:cxnSp>
        <p:nvCxnSpPr>
          <p:cNvPr id="12" name="Straight Arrow Connector 11"/>
          <p:cNvCxnSpPr/>
          <p:nvPr/>
        </p:nvCxnSpPr>
        <p:spPr>
          <a:xfrm>
            <a:off x="5175417" y="4800600"/>
            <a:ext cx="3429000" cy="15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6" name="Freeform 5"/>
          <p:cNvSpPr/>
          <p:nvPr/>
        </p:nvSpPr>
        <p:spPr>
          <a:xfrm>
            <a:off x="4953000" y="2514600"/>
            <a:ext cx="3534033" cy="2292179"/>
          </a:xfrm>
          <a:custGeom>
            <a:avLst/>
            <a:gdLst>
              <a:gd name="connsiteX0" fmla="*/ 0 w 3534033"/>
              <a:gd name="connsiteY0" fmla="*/ 0 h 2292179"/>
              <a:gd name="connsiteX1" fmla="*/ 308919 w 3534033"/>
              <a:gd name="connsiteY1" fmla="*/ 716692 h 2292179"/>
              <a:gd name="connsiteX2" fmla="*/ 691979 w 3534033"/>
              <a:gd name="connsiteY2" fmla="*/ 1421028 h 2292179"/>
              <a:gd name="connsiteX3" fmla="*/ 1124465 w 3534033"/>
              <a:gd name="connsiteY3" fmla="*/ 1989438 h 2292179"/>
              <a:gd name="connsiteX4" fmla="*/ 1458098 w 3534033"/>
              <a:gd name="connsiteY4" fmla="*/ 2211860 h 2292179"/>
              <a:gd name="connsiteX5" fmla="*/ 1680519 w 3534033"/>
              <a:gd name="connsiteY5" fmla="*/ 2273644 h 2292179"/>
              <a:gd name="connsiteX6" fmla="*/ 1902941 w 3534033"/>
              <a:gd name="connsiteY6" fmla="*/ 2273644 h 2292179"/>
              <a:gd name="connsiteX7" fmla="*/ 2211860 w 3534033"/>
              <a:gd name="connsiteY7" fmla="*/ 2162433 h 2292179"/>
              <a:gd name="connsiteX8" fmla="*/ 2533135 w 3534033"/>
              <a:gd name="connsiteY8" fmla="*/ 1865871 h 2292179"/>
              <a:gd name="connsiteX9" fmla="*/ 2755557 w 3534033"/>
              <a:gd name="connsiteY9" fmla="*/ 1581665 h 2292179"/>
              <a:gd name="connsiteX10" fmla="*/ 2977979 w 3534033"/>
              <a:gd name="connsiteY10" fmla="*/ 1272746 h 2292179"/>
              <a:gd name="connsiteX11" fmla="*/ 3163330 w 3534033"/>
              <a:gd name="connsiteY11" fmla="*/ 914400 h 2292179"/>
              <a:gd name="connsiteX12" fmla="*/ 3311611 w 3534033"/>
              <a:gd name="connsiteY12" fmla="*/ 605482 h 2292179"/>
              <a:gd name="connsiteX13" fmla="*/ 3534033 w 3534033"/>
              <a:gd name="connsiteY13" fmla="*/ 12357 h 2292179"/>
              <a:gd name="connsiteX14" fmla="*/ 3534033 w 3534033"/>
              <a:gd name="connsiteY14" fmla="*/ 12357 h 22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4033" h="2292179">
                <a:moveTo>
                  <a:pt x="0" y="0"/>
                </a:moveTo>
                <a:cubicBezTo>
                  <a:pt x="96794" y="239927"/>
                  <a:pt x="193589" y="479854"/>
                  <a:pt x="308919" y="716692"/>
                </a:cubicBezTo>
                <a:cubicBezTo>
                  <a:pt x="424249" y="953530"/>
                  <a:pt x="556055" y="1208904"/>
                  <a:pt x="691979" y="1421028"/>
                </a:cubicBezTo>
                <a:cubicBezTo>
                  <a:pt x="827903" y="1633152"/>
                  <a:pt x="996779" y="1857633"/>
                  <a:pt x="1124465" y="1989438"/>
                </a:cubicBezTo>
                <a:cubicBezTo>
                  <a:pt x="1252151" y="2121243"/>
                  <a:pt x="1365422" y="2164492"/>
                  <a:pt x="1458098" y="2211860"/>
                </a:cubicBezTo>
                <a:cubicBezTo>
                  <a:pt x="1550774" y="2259228"/>
                  <a:pt x="1606379" y="2263347"/>
                  <a:pt x="1680519" y="2273644"/>
                </a:cubicBezTo>
                <a:cubicBezTo>
                  <a:pt x="1754659" y="2283941"/>
                  <a:pt x="1814384" y="2292179"/>
                  <a:pt x="1902941" y="2273644"/>
                </a:cubicBezTo>
                <a:cubicBezTo>
                  <a:pt x="1991498" y="2255109"/>
                  <a:pt x="2106828" y="2230395"/>
                  <a:pt x="2211860" y="2162433"/>
                </a:cubicBezTo>
                <a:cubicBezTo>
                  <a:pt x="2316892" y="2094471"/>
                  <a:pt x="2442519" y="1962666"/>
                  <a:pt x="2533135" y="1865871"/>
                </a:cubicBezTo>
                <a:cubicBezTo>
                  <a:pt x="2623751" y="1769076"/>
                  <a:pt x="2681416" y="1680519"/>
                  <a:pt x="2755557" y="1581665"/>
                </a:cubicBezTo>
                <a:cubicBezTo>
                  <a:pt x="2829698" y="1482811"/>
                  <a:pt x="2910017" y="1383957"/>
                  <a:pt x="2977979" y="1272746"/>
                </a:cubicBezTo>
                <a:cubicBezTo>
                  <a:pt x="3045941" y="1161535"/>
                  <a:pt x="3107725" y="1025611"/>
                  <a:pt x="3163330" y="914400"/>
                </a:cubicBezTo>
                <a:cubicBezTo>
                  <a:pt x="3218935" y="803189"/>
                  <a:pt x="3249827" y="755822"/>
                  <a:pt x="3311611" y="605482"/>
                </a:cubicBezTo>
                <a:cubicBezTo>
                  <a:pt x="3373395" y="455142"/>
                  <a:pt x="3534033" y="12357"/>
                  <a:pt x="3534033" y="12357"/>
                </a:cubicBezTo>
                <a:lnTo>
                  <a:pt x="3534033" y="1235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flipV="1">
            <a:off x="6740613" y="1905001"/>
            <a:ext cx="4120" cy="288324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01000" y="4707918"/>
            <a:ext cx="533400" cy="523220"/>
          </a:xfrm>
          <a:prstGeom prst="rect">
            <a:avLst/>
          </a:prstGeom>
          <a:noFill/>
        </p:spPr>
        <p:txBody>
          <a:bodyPr wrap="square" rtlCol="0">
            <a:spAutoFit/>
          </a:bodyPr>
          <a:lstStyle/>
          <a:p>
            <a:r>
              <a:rPr lang="en-US" sz="2800" i="1" dirty="0" smtClean="0"/>
              <a:t>x</a:t>
            </a:r>
            <a:endParaRPr lang="en-US" sz="2800" i="1" dirty="0"/>
          </a:p>
        </p:txBody>
      </p:sp>
      <p:sp>
        <p:nvSpPr>
          <p:cNvPr id="17" name="TextBox 16"/>
          <p:cNvSpPr txBox="1"/>
          <p:nvPr/>
        </p:nvSpPr>
        <p:spPr>
          <a:xfrm>
            <a:off x="6736488" y="2209800"/>
            <a:ext cx="838200" cy="523220"/>
          </a:xfrm>
          <a:prstGeom prst="rect">
            <a:avLst/>
          </a:prstGeom>
          <a:noFill/>
        </p:spPr>
        <p:txBody>
          <a:bodyPr wrap="square" rtlCol="0">
            <a:spAutoFit/>
          </a:bodyPr>
          <a:lstStyle/>
          <a:p>
            <a:r>
              <a:rPr lang="en-US" sz="2800" i="1" dirty="0" smtClean="0"/>
              <a:t>U</a:t>
            </a:r>
            <a:r>
              <a:rPr lang="en-US" sz="2800" dirty="0" smtClean="0"/>
              <a:t>(</a:t>
            </a:r>
            <a:r>
              <a:rPr lang="en-US" sz="2800" i="1" dirty="0" smtClean="0"/>
              <a:t>x</a:t>
            </a:r>
            <a:r>
              <a:rPr lang="en-US" sz="2800" dirty="0" smtClean="0"/>
              <a:t>)</a:t>
            </a:r>
            <a:endParaRPr lang="en-US" sz="2800" dirty="0"/>
          </a:p>
        </p:txBody>
      </p:sp>
      <p:sp>
        <p:nvSpPr>
          <p:cNvPr id="18" name="TextBox 17"/>
          <p:cNvSpPr txBox="1"/>
          <p:nvPr/>
        </p:nvSpPr>
        <p:spPr>
          <a:xfrm>
            <a:off x="6588213" y="4730574"/>
            <a:ext cx="533400" cy="523220"/>
          </a:xfrm>
          <a:prstGeom prst="rect">
            <a:avLst/>
          </a:prstGeom>
          <a:noFill/>
        </p:spPr>
        <p:txBody>
          <a:bodyPr wrap="square" rtlCol="0">
            <a:spAutoFit/>
          </a:bodyPr>
          <a:lstStyle/>
          <a:p>
            <a:r>
              <a:rPr lang="en-US" sz="2800" dirty="0" smtClean="0"/>
              <a:t>0</a:t>
            </a:r>
            <a:endParaRPr lang="en-US" sz="2800" dirty="0"/>
          </a:p>
        </p:txBody>
      </p:sp>
      <p:graphicFrame>
        <p:nvGraphicFramePr>
          <p:cNvPr id="19" name="Object 18"/>
          <p:cNvGraphicFramePr>
            <a:graphicFrameLocks noChangeAspect="1"/>
          </p:cNvGraphicFramePr>
          <p:nvPr/>
        </p:nvGraphicFramePr>
        <p:xfrm>
          <a:off x="1888536" y="1865871"/>
          <a:ext cx="1790700" cy="495300"/>
        </p:xfrm>
        <a:graphic>
          <a:graphicData uri="http://schemas.openxmlformats.org/presentationml/2006/ole">
            <p:oleObj spid="_x0000_s98306" name="Equation" r:id="rId4" imgW="1790640" imgH="495000" progId="Equation.DSMT4">
              <p:embed/>
            </p:oleObj>
          </a:graphicData>
        </a:graphic>
      </p:graphicFrame>
      <p:graphicFrame>
        <p:nvGraphicFramePr>
          <p:cNvPr id="20" name="Object 19"/>
          <p:cNvGraphicFramePr>
            <a:graphicFrameLocks noChangeAspect="1"/>
          </p:cNvGraphicFramePr>
          <p:nvPr/>
        </p:nvGraphicFramePr>
        <p:xfrm>
          <a:off x="685800" y="3676131"/>
          <a:ext cx="3797300" cy="482600"/>
        </p:xfrm>
        <a:graphic>
          <a:graphicData uri="http://schemas.openxmlformats.org/presentationml/2006/ole">
            <p:oleObj spid="_x0000_s98307" name="Equation" r:id="rId5" imgW="3797280" imgH="482400" progId="Equation.DSMT4">
              <p:embed/>
            </p:oleObj>
          </a:graphicData>
        </a:graphic>
      </p:graphicFrame>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AutoShape 2"/>
          <p:cNvSpPr>
            <a:spLocks noChangeArrowheads="1"/>
          </p:cNvSpPr>
          <p:nvPr/>
        </p:nvSpPr>
        <p:spPr bwMode="auto">
          <a:xfrm>
            <a:off x="0" y="0"/>
            <a:ext cx="9144000" cy="39449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03491" name="Rectangle 3"/>
          <p:cNvSpPr>
            <a:spLocks noChangeArrowheads="1"/>
          </p:cNvSpPr>
          <p:nvPr/>
        </p:nvSpPr>
        <p:spPr bwMode="auto">
          <a:xfrm>
            <a:off x="573088" y="1114425"/>
            <a:ext cx="3556000" cy="1914525"/>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Wingdings" pitchFamily="48" charset="2"/>
              <a:buNone/>
            </a:pPr>
            <a:r>
              <a:rPr lang="en-US" sz="2000" b="1">
                <a:latin typeface="Arial" charset="0"/>
              </a:rPr>
              <a:t>	Is it possible for the gravitational potential energy of an object to be negative?</a:t>
            </a:r>
            <a:endParaRPr lang="en-US" sz="2000">
              <a:effectLst>
                <a:outerShdw blurRad="38100" dist="38100" dir="2700000" algn="tl">
                  <a:srgbClr val="000000"/>
                </a:outerShdw>
              </a:effectLst>
              <a:latin typeface="Arial" charset="0"/>
            </a:endParaRPr>
          </a:p>
        </p:txBody>
      </p:sp>
      <p:sp>
        <p:nvSpPr>
          <p:cNvPr id="703492" name="Rectangle 4"/>
          <p:cNvSpPr>
            <a:spLocks noChangeArrowheads="1"/>
          </p:cNvSpPr>
          <p:nvPr/>
        </p:nvSpPr>
        <p:spPr bwMode="auto">
          <a:xfrm>
            <a:off x="5753100" y="1273175"/>
            <a:ext cx="2251075" cy="205263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yes</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no</a:t>
            </a:r>
            <a:endParaRPr lang="en-US" sz="2000" b="1">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latin typeface="Arial" charset="0"/>
              </a:rPr>
              <a:t>	</a:t>
            </a:r>
            <a:endParaRPr lang="en-US" sz="2000">
              <a:effectLst>
                <a:outerShdw blurRad="38100" dist="38100" dir="2700000" algn="tl">
                  <a:srgbClr val="000000"/>
                </a:outerShdw>
              </a:effectLst>
              <a:latin typeface="Arial" charset="0"/>
            </a:endParaRPr>
          </a:p>
        </p:txBody>
      </p:sp>
      <p:sp>
        <p:nvSpPr>
          <p:cNvPr id="703493"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8.1</a:t>
            </a:r>
            <a:r>
              <a:rPr lang="en-US" sz="2800" i="1">
                <a:solidFill>
                  <a:srgbClr val="000000"/>
                </a:solidFill>
                <a:effectLst/>
              </a:rPr>
              <a:t> </a:t>
            </a:r>
            <a:r>
              <a:rPr lang="en-US" sz="2800">
                <a:solidFill>
                  <a:schemeClr val="accent2"/>
                </a:solidFill>
              </a:rPr>
              <a:t>Sign of the Energy II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AutoShape 3"/>
          <p:cNvSpPr>
            <a:spLocks noChangeArrowheads="1"/>
          </p:cNvSpPr>
          <p:nvPr/>
        </p:nvSpPr>
        <p:spPr bwMode="auto">
          <a:xfrm>
            <a:off x="0" y="0"/>
            <a:ext cx="9144000" cy="32940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453636" name="Rectangle 4"/>
          <p:cNvSpPr>
            <a:spLocks noGrp="1" noChangeArrowheads="1"/>
          </p:cNvSpPr>
          <p:nvPr>
            <p:ph type="title"/>
          </p:nvPr>
        </p:nvSpPr>
        <p:spPr>
          <a:xfrm>
            <a:off x="0" y="228600"/>
            <a:ext cx="9144000" cy="1143000"/>
          </a:xfrm>
          <a:noFill/>
          <a:ln/>
        </p:spPr>
        <p:txBody>
          <a:bodyPr/>
          <a:lstStyle/>
          <a:p>
            <a:pPr>
              <a:lnSpc>
                <a:spcPct val="90000"/>
              </a:lnSpc>
            </a:pPr>
            <a:r>
              <a:rPr lang="en-US" sz="2800" i="1" dirty="0"/>
              <a:t>     </a:t>
            </a:r>
            <a:r>
              <a:rPr lang="en-US" sz="2800" i="1" dirty="0" err="1"/>
              <a:t>ConcepTest</a:t>
            </a:r>
            <a:r>
              <a:rPr lang="en-US" sz="2800" i="1" dirty="0"/>
              <a:t> 2.2		</a:t>
            </a:r>
            <a:r>
              <a:rPr lang="en-US" sz="2800" dirty="0">
                <a:solidFill>
                  <a:srgbClr val="FF0000"/>
                </a:solidFill>
              </a:rPr>
              <a:t>Displacement</a:t>
            </a:r>
          </a:p>
        </p:txBody>
      </p:sp>
      <p:sp>
        <p:nvSpPr>
          <p:cNvPr id="453669" name="Rectangle 37"/>
          <p:cNvSpPr>
            <a:spLocks noGrp="1" noChangeArrowheads="1"/>
          </p:cNvSpPr>
          <p:nvPr>
            <p:ph type="body" idx="1"/>
          </p:nvPr>
        </p:nvSpPr>
        <p:spPr>
          <a:xfrm>
            <a:off x="508000" y="1141413"/>
            <a:ext cx="5130800" cy="2082800"/>
          </a:xfrm>
          <a:noFill/>
          <a:ln/>
        </p:spPr>
        <p:txBody>
          <a:bodyPr>
            <a:normAutofit fontScale="70000" lnSpcReduction="20000"/>
          </a:bodyPr>
          <a:lstStyle/>
          <a:p>
            <a:pPr marL="401638" indent="-401638">
              <a:lnSpc>
                <a:spcPct val="180000"/>
              </a:lnSpc>
              <a:buFont typeface="Monotype Sorts" pitchFamily="48" charset="2"/>
              <a:buNone/>
            </a:pPr>
            <a:r>
              <a:rPr lang="en-US" sz="2400" b="1" dirty="0"/>
              <a:t>	</a:t>
            </a:r>
            <a:r>
              <a:rPr lang="en-US" b="1" dirty="0">
                <a:effectLst>
                  <a:outerShdw blurRad="38100" dist="38100" dir="2700000" algn="tl">
                    <a:srgbClr val="000000"/>
                  </a:outerShdw>
                </a:effectLst>
              </a:rPr>
              <a:t>Does the displacement of an object depend on the specific location of the origin of the coordinate system?</a:t>
            </a:r>
            <a:endParaRPr lang="en-US" dirty="0">
              <a:effectLst>
                <a:outerShdw blurRad="38100" dist="38100" dir="2700000" algn="tl">
                  <a:srgbClr val="000000"/>
                </a:outerShdw>
              </a:effectLst>
            </a:endParaRPr>
          </a:p>
        </p:txBody>
      </p:sp>
      <p:sp>
        <p:nvSpPr>
          <p:cNvPr id="453670" name="Rectangle 38"/>
          <p:cNvSpPr>
            <a:spLocks noChangeArrowheads="1"/>
          </p:cNvSpPr>
          <p:nvPr/>
        </p:nvSpPr>
        <p:spPr bwMode="auto">
          <a:xfrm>
            <a:off x="5715000" y="1231900"/>
            <a:ext cx="2844800" cy="1433513"/>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1)  yes</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2)  no</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 </a:t>
            </a:r>
            <a:r>
              <a:rPr lang="en-US" sz="2000" b="1">
                <a:solidFill>
                  <a:schemeClr val="tx2"/>
                </a:solidFill>
                <a:latin typeface="Arial" charset="0"/>
              </a:rPr>
              <a:t>it depends on the coordinate system</a:t>
            </a:r>
            <a:endParaRPr lang="en-US" b="1">
              <a:latin typeface="Arial"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AutoShape 2"/>
          <p:cNvSpPr>
            <a:spLocks noChangeArrowheads="1"/>
          </p:cNvSpPr>
          <p:nvPr/>
        </p:nvSpPr>
        <p:spPr bwMode="auto">
          <a:xfrm>
            <a:off x="258763" y="4073525"/>
            <a:ext cx="8567737" cy="259397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05539" name="AutoShape 3"/>
          <p:cNvSpPr>
            <a:spLocks noChangeArrowheads="1"/>
          </p:cNvSpPr>
          <p:nvPr/>
        </p:nvSpPr>
        <p:spPr bwMode="auto">
          <a:xfrm>
            <a:off x="0" y="0"/>
            <a:ext cx="9144000" cy="39449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05540" name="Rectangle 4"/>
          <p:cNvSpPr>
            <a:spLocks noChangeArrowheads="1"/>
          </p:cNvSpPr>
          <p:nvPr/>
        </p:nvSpPr>
        <p:spPr bwMode="auto">
          <a:xfrm>
            <a:off x="573088" y="1114425"/>
            <a:ext cx="3556000" cy="1914525"/>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Wingdings" pitchFamily="48" charset="2"/>
              <a:buNone/>
            </a:pPr>
            <a:r>
              <a:rPr lang="en-US" sz="2000" b="1">
                <a:latin typeface="Arial" charset="0"/>
              </a:rPr>
              <a:t>	Is it possible for the gravitational potential energy of an object to be negative?</a:t>
            </a:r>
            <a:endParaRPr lang="en-US" sz="2000">
              <a:effectLst>
                <a:outerShdw blurRad="38100" dist="38100" dir="2700000" algn="tl">
                  <a:srgbClr val="000000"/>
                </a:outerShdw>
              </a:effectLst>
              <a:latin typeface="Arial" charset="0"/>
            </a:endParaRPr>
          </a:p>
        </p:txBody>
      </p:sp>
      <p:sp>
        <p:nvSpPr>
          <p:cNvPr id="705541" name="Rectangle 5"/>
          <p:cNvSpPr>
            <a:spLocks noChangeArrowheads="1"/>
          </p:cNvSpPr>
          <p:nvPr/>
        </p:nvSpPr>
        <p:spPr bwMode="auto">
          <a:xfrm>
            <a:off x="5753100" y="1273175"/>
            <a:ext cx="2251075" cy="205263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yes</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no</a:t>
            </a:r>
            <a:endParaRPr lang="en-US" sz="2000" b="1">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latin typeface="Arial" charset="0"/>
              </a:rPr>
              <a:t>	</a:t>
            </a:r>
            <a:endParaRPr lang="en-US" sz="2000">
              <a:effectLst>
                <a:outerShdw blurRad="38100" dist="38100" dir="2700000" algn="tl">
                  <a:srgbClr val="000000"/>
                </a:outerShdw>
              </a:effectLst>
              <a:latin typeface="Arial" charset="0"/>
            </a:endParaRPr>
          </a:p>
        </p:txBody>
      </p:sp>
      <p:sp>
        <p:nvSpPr>
          <p:cNvPr id="705542" name="Rectangle 6"/>
          <p:cNvSpPr>
            <a:spLocks noChangeArrowheads="1"/>
          </p:cNvSpPr>
          <p:nvPr/>
        </p:nvSpPr>
        <p:spPr bwMode="auto">
          <a:xfrm>
            <a:off x="258763" y="4197350"/>
            <a:ext cx="8432800" cy="145573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solidFill>
                  <a:srgbClr val="010101"/>
                </a:solidFill>
                <a:latin typeface="Arial" charset="0"/>
              </a:rPr>
              <a:t>	</a:t>
            </a:r>
            <a:r>
              <a:rPr lang="en-US" sz="2000" b="1">
                <a:solidFill>
                  <a:srgbClr val="0000FF"/>
                </a:solidFill>
                <a:effectLst>
                  <a:outerShdw blurRad="38100" dist="38100" dir="2700000" algn="tl">
                    <a:srgbClr val="000000"/>
                  </a:outerShdw>
                </a:effectLst>
                <a:latin typeface="Arial" charset="0"/>
              </a:rPr>
              <a:t>Gravitational PE is </a:t>
            </a:r>
            <a:r>
              <a:rPr lang="en-US" sz="2000" b="1" i="1">
                <a:solidFill>
                  <a:srgbClr val="0000FF"/>
                </a:solidFill>
                <a:effectLst>
                  <a:outerShdw blurRad="38100" dist="38100" dir="2700000" algn="tl">
                    <a:srgbClr val="000000"/>
                  </a:outerShdw>
                </a:effectLst>
                <a:latin typeface="Arial" charset="0"/>
              </a:rPr>
              <a:t>mgh</a:t>
            </a:r>
            <a:r>
              <a:rPr lang="en-US" sz="2000" b="1">
                <a:solidFill>
                  <a:srgbClr val="010101"/>
                </a:solidFill>
                <a:latin typeface="Arial" charset="0"/>
                <a:cs typeface="Arial" charset="0"/>
              </a:rPr>
              <a:t>, where </a:t>
            </a:r>
            <a:r>
              <a:rPr lang="en-US" sz="2000" b="1">
                <a:solidFill>
                  <a:srgbClr val="0000FF"/>
                </a:solidFill>
                <a:effectLst>
                  <a:outerShdw blurRad="38100" dist="38100" dir="2700000" algn="tl">
                    <a:srgbClr val="000000"/>
                  </a:outerShdw>
                </a:effectLst>
                <a:latin typeface="Arial" charset="0"/>
                <a:cs typeface="Arial" charset="0"/>
              </a:rPr>
              <a:t>height </a:t>
            </a:r>
            <a:r>
              <a:rPr lang="en-US" sz="2000" b="1" i="1">
                <a:solidFill>
                  <a:srgbClr val="0000FF"/>
                </a:solidFill>
                <a:effectLst>
                  <a:outerShdw blurRad="38100" dist="38100" dir="2700000" algn="tl">
                    <a:srgbClr val="000000"/>
                  </a:outerShdw>
                </a:effectLst>
                <a:latin typeface="Arial" charset="0"/>
                <a:cs typeface="Arial" charset="0"/>
              </a:rPr>
              <a:t>h</a:t>
            </a:r>
            <a:r>
              <a:rPr lang="en-US" sz="2000" b="1">
                <a:solidFill>
                  <a:srgbClr val="0000FF"/>
                </a:solidFill>
                <a:effectLst>
                  <a:outerShdw blurRad="38100" dist="38100" dir="2700000" algn="tl">
                    <a:srgbClr val="000000"/>
                  </a:outerShdw>
                </a:effectLst>
                <a:latin typeface="Arial" charset="0"/>
                <a:cs typeface="Arial" charset="0"/>
              </a:rPr>
              <a:t> is measured relative to some arbitrary reference level where PE = 0</a:t>
            </a:r>
            <a:r>
              <a:rPr lang="en-US" sz="2000" b="1">
                <a:solidFill>
                  <a:srgbClr val="010101"/>
                </a:solidFill>
                <a:latin typeface="Arial" charset="0"/>
                <a:cs typeface="Arial" charset="0"/>
              </a:rPr>
              <a:t>.  For example, a b</a:t>
            </a:r>
            <a:r>
              <a:rPr lang="en-US" sz="2000" b="1">
                <a:solidFill>
                  <a:srgbClr val="010101"/>
                </a:solidFill>
                <a:latin typeface="Arial" charset="0"/>
              </a:rPr>
              <a:t>ook on a table has positive PE if the zero reference level is chosen to be the floor.  However, if the </a:t>
            </a:r>
            <a:r>
              <a:rPr lang="en-US" sz="2000" b="1">
                <a:solidFill>
                  <a:srgbClr val="FC0128"/>
                </a:solidFill>
                <a:effectLst>
                  <a:outerShdw blurRad="38100" dist="38100" dir="2700000" algn="tl">
                    <a:srgbClr val="000000"/>
                  </a:outerShdw>
                </a:effectLst>
                <a:latin typeface="Arial" charset="0"/>
              </a:rPr>
              <a:t>ceiling is the zero level</a:t>
            </a:r>
            <a:r>
              <a:rPr lang="en-US" sz="2000" b="1">
                <a:solidFill>
                  <a:srgbClr val="010101"/>
                </a:solidFill>
                <a:latin typeface="Arial" charset="0"/>
              </a:rPr>
              <a:t>, then the </a:t>
            </a:r>
            <a:r>
              <a:rPr lang="en-US" sz="2000" b="1">
                <a:solidFill>
                  <a:srgbClr val="FC0128"/>
                </a:solidFill>
                <a:effectLst>
                  <a:outerShdw blurRad="38100" dist="38100" dir="2700000" algn="tl">
                    <a:srgbClr val="000000"/>
                  </a:outerShdw>
                </a:effectLst>
                <a:latin typeface="Arial" charset="0"/>
              </a:rPr>
              <a:t>book has negative PE on the table</a:t>
            </a:r>
            <a:r>
              <a:rPr lang="en-US" sz="2000" b="1">
                <a:solidFill>
                  <a:srgbClr val="010101"/>
                </a:solidFill>
                <a:latin typeface="Arial" charset="0"/>
              </a:rPr>
              <a:t>.  Only </a:t>
            </a:r>
            <a:r>
              <a:rPr lang="en-US" sz="2000" b="1" i="1" u="sng">
                <a:solidFill>
                  <a:srgbClr val="990099"/>
                </a:solidFill>
                <a:effectLst>
                  <a:outerShdw blurRad="38100" dist="38100" dir="2700000" algn="tl">
                    <a:srgbClr val="000000"/>
                  </a:outerShdw>
                </a:effectLst>
                <a:latin typeface="Arial" charset="0"/>
              </a:rPr>
              <a:t>differences</a:t>
            </a:r>
            <a:r>
              <a:rPr lang="en-US" sz="2000" b="1">
                <a:solidFill>
                  <a:srgbClr val="010101"/>
                </a:solidFill>
                <a:latin typeface="Arial" charset="0"/>
              </a:rPr>
              <a:t> (or changes) in PE have any physical meaning.</a:t>
            </a:r>
            <a:endParaRPr lang="en-US" sz="2000">
              <a:effectLst>
                <a:outerShdw blurRad="38100" dist="38100" dir="2700000" algn="tl">
                  <a:srgbClr val="000000"/>
                </a:outerShdw>
              </a:effectLst>
              <a:latin typeface="Arial" charset="0"/>
            </a:endParaRPr>
          </a:p>
        </p:txBody>
      </p:sp>
      <p:sp>
        <p:nvSpPr>
          <p:cNvPr id="705543" name="Oval 7"/>
          <p:cNvSpPr>
            <a:spLocks noChangeArrowheads="1"/>
          </p:cNvSpPr>
          <p:nvPr/>
        </p:nvSpPr>
        <p:spPr bwMode="auto">
          <a:xfrm>
            <a:off x="5937250" y="1244600"/>
            <a:ext cx="1435100" cy="563563"/>
          </a:xfrm>
          <a:prstGeom prst="ellipse">
            <a:avLst/>
          </a:prstGeom>
          <a:noFill/>
          <a:ln w="38100">
            <a:solidFill>
              <a:schemeClr val="accent1"/>
            </a:solidFill>
            <a:round/>
            <a:headEnd/>
            <a:tailEnd/>
          </a:ln>
          <a:effectLst/>
        </p:spPr>
        <p:txBody>
          <a:bodyPr anchor="ctr">
            <a:spAutoFit/>
          </a:bodyPr>
          <a:lstStyle/>
          <a:p>
            <a:endParaRPr lang="en-US"/>
          </a:p>
        </p:txBody>
      </p:sp>
      <p:sp>
        <p:nvSpPr>
          <p:cNvPr id="705544"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8.1</a:t>
            </a:r>
            <a:r>
              <a:rPr lang="en-US" sz="2800" i="1">
                <a:solidFill>
                  <a:srgbClr val="000000"/>
                </a:solidFill>
                <a:effectLst/>
              </a:rPr>
              <a:t> </a:t>
            </a:r>
            <a:r>
              <a:rPr lang="en-US" sz="2800">
                <a:solidFill>
                  <a:schemeClr val="accent2"/>
                </a:solidFill>
              </a:rPr>
              <a:t>Sign of the Energy II</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AutoShape 2"/>
          <p:cNvSpPr>
            <a:spLocks noChangeArrowheads="1"/>
          </p:cNvSpPr>
          <p:nvPr/>
        </p:nvSpPr>
        <p:spPr bwMode="auto">
          <a:xfrm>
            <a:off x="0" y="0"/>
            <a:ext cx="9144000" cy="44069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07587" name="Rectangle 3"/>
          <p:cNvSpPr>
            <a:spLocks noChangeArrowheads="1"/>
          </p:cNvSpPr>
          <p:nvPr/>
        </p:nvSpPr>
        <p:spPr bwMode="auto">
          <a:xfrm>
            <a:off x="0" y="774700"/>
            <a:ext cx="4957763" cy="28082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dirty="0">
                <a:latin typeface="Arial" charset="0"/>
              </a:rPr>
              <a:t>	</a:t>
            </a:r>
            <a:r>
              <a:rPr lang="en-US" sz="2000" b="1" dirty="0">
                <a:latin typeface="Arial" charset="0"/>
              </a:rPr>
              <a:t>You and your friend both solve a problem involving a skier going down a slope, starting from rest. The two of you have chosen </a:t>
            </a:r>
            <a:r>
              <a:rPr lang="en-US" sz="2000" b="1" dirty="0">
                <a:solidFill>
                  <a:schemeClr val="accent2"/>
                </a:solidFill>
                <a:latin typeface="Arial" charset="0"/>
              </a:rPr>
              <a:t>different levels for </a:t>
            </a:r>
            <a:r>
              <a:rPr lang="en-US" sz="2000" b="1" i="1" dirty="0">
                <a:solidFill>
                  <a:schemeClr val="accent2"/>
                </a:solidFill>
                <a:latin typeface="Arial" charset="0"/>
              </a:rPr>
              <a:t>y</a:t>
            </a:r>
            <a:r>
              <a:rPr lang="en-US" sz="2000" b="1" dirty="0">
                <a:solidFill>
                  <a:schemeClr val="accent2"/>
                </a:solidFill>
                <a:latin typeface="Arial" charset="0"/>
              </a:rPr>
              <a:t> = 0</a:t>
            </a:r>
            <a:r>
              <a:rPr lang="en-US" sz="2000" b="1" dirty="0">
                <a:latin typeface="Arial" charset="0"/>
              </a:rPr>
              <a:t> in this problem.  </a:t>
            </a:r>
            <a:r>
              <a:rPr lang="en-US" sz="2000" b="1" dirty="0">
                <a:solidFill>
                  <a:schemeClr val="tx2"/>
                </a:solidFill>
                <a:latin typeface="Arial" charset="0"/>
              </a:rPr>
              <a:t>Which of the following quantities will you and your friend agree on?</a:t>
            </a:r>
          </a:p>
        </p:txBody>
      </p:sp>
      <p:sp>
        <p:nvSpPr>
          <p:cNvPr id="707588" name="Rectangle 4"/>
          <p:cNvSpPr>
            <a:spLocks noChangeArrowheads="1"/>
          </p:cNvSpPr>
          <p:nvPr/>
        </p:nvSpPr>
        <p:spPr bwMode="auto">
          <a:xfrm>
            <a:off x="5532438" y="1046163"/>
            <a:ext cx="3040062" cy="2224087"/>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solidFill>
                  <a:schemeClr val="tx2"/>
                </a:solidFill>
                <a:latin typeface="Arial" charset="0"/>
              </a:rPr>
              <a:t>	1)  only B</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only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A, B, and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only A and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only B and C</a:t>
            </a:r>
            <a:endParaRPr lang="en-US" sz="2000">
              <a:effectLst>
                <a:outerShdw blurRad="38100" dist="38100" dir="2700000" algn="tl">
                  <a:srgbClr val="000000"/>
                </a:outerShdw>
              </a:effectLst>
              <a:latin typeface="Arial" charset="0"/>
            </a:endParaRPr>
          </a:p>
        </p:txBody>
      </p:sp>
      <p:sp>
        <p:nvSpPr>
          <p:cNvPr id="707589"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8.2</a:t>
            </a:r>
            <a:r>
              <a:rPr lang="en-US" sz="2800" i="1">
                <a:solidFill>
                  <a:srgbClr val="000000"/>
                </a:solidFill>
                <a:effectLst/>
              </a:rPr>
              <a:t>   </a:t>
            </a:r>
            <a:r>
              <a:rPr lang="en-US" sz="2800">
                <a:solidFill>
                  <a:schemeClr val="accent2"/>
                </a:solidFill>
              </a:rPr>
              <a:t>KE and PE</a:t>
            </a:r>
          </a:p>
        </p:txBody>
      </p:sp>
      <p:sp>
        <p:nvSpPr>
          <p:cNvPr id="707590" name="Rectangle 6"/>
          <p:cNvSpPr>
            <a:spLocks noChangeArrowheads="1"/>
          </p:cNvSpPr>
          <p:nvPr/>
        </p:nvSpPr>
        <p:spPr bwMode="auto">
          <a:xfrm>
            <a:off x="320675" y="3748088"/>
            <a:ext cx="8264525" cy="661987"/>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solidFill>
                  <a:schemeClr val="accent2"/>
                </a:solidFill>
                <a:effectLst>
                  <a:outerShdw blurRad="38100" dist="38100" dir="2700000" algn="tl">
                    <a:srgbClr val="000000"/>
                  </a:outerShdw>
                </a:effectLst>
                <a:latin typeface="Arial" charset="0"/>
              </a:rPr>
              <a:t>A) skier’s PE          B) skier’s change in PE          C) skier’s final KE</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AutoShape 2"/>
          <p:cNvSpPr>
            <a:spLocks noChangeArrowheads="1"/>
          </p:cNvSpPr>
          <p:nvPr/>
        </p:nvSpPr>
        <p:spPr bwMode="auto">
          <a:xfrm>
            <a:off x="687388" y="4659313"/>
            <a:ext cx="7732712" cy="171926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09635" name="AutoShape 3"/>
          <p:cNvSpPr>
            <a:spLocks noChangeArrowheads="1"/>
          </p:cNvSpPr>
          <p:nvPr/>
        </p:nvSpPr>
        <p:spPr bwMode="auto">
          <a:xfrm>
            <a:off x="0" y="0"/>
            <a:ext cx="9144000" cy="44069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09636" name="Rectangle 4"/>
          <p:cNvSpPr>
            <a:spLocks noChangeArrowheads="1"/>
          </p:cNvSpPr>
          <p:nvPr/>
        </p:nvSpPr>
        <p:spPr bwMode="auto">
          <a:xfrm>
            <a:off x="0" y="774700"/>
            <a:ext cx="4957763" cy="28082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a:latin typeface="Arial" charset="0"/>
              </a:rPr>
              <a:t>	</a:t>
            </a:r>
            <a:r>
              <a:rPr lang="en-US" sz="2000" b="1">
                <a:latin typeface="Arial" charset="0"/>
              </a:rPr>
              <a:t>You and your friend both solve a problem involving a skier going down a slope, starting from rest. The two of you have chosen </a:t>
            </a:r>
            <a:r>
              <a:rPr lang="en-US" sz="2000" b="1">
                <a:solidFill>
                  <a:schemeClr val="accent2"/>
                </a:solidFill>
                <a:latin typeface="Arial" charset="0"/>
              </a:rPr>
              <a:t>different levels for </a:t>
            </a:r>
            <a:r>
              <a:rPr lang="en-US" sz="2000" b="1" i="1">
                <a:solidFill>
                  <a:schemeClr val="accent2"/>
                </a:solidFill>
                <a:latin typeface="Arial" charset="0"/>
              </a:rPr>
              <a:t>y</a:t>
            </a:r>
            <a:r>
              <a:rPr lang="en-US" sz="2000" b="1">
                <a:solidFill>
                  <a:schemeClr val="accent2"/>
                </a:solidFill>
                <a:latin typeface="Arial" charset="0"/>
              </a:rPr>
              <a:t> = 0</a:t>
            </a:r>
            <a:r>
              <a:rPr lang="en-US" sz="2000" b="1">
                <a:latin typeface="Arial" charset="0"/>
              </a:rPr>
              <a:t> in this problem.  </a:t>
            </a:r>
            <a:r>
              <a:rPr lang="en-US" sz="2000" b="1">
                <a:solidFill>
                  <a:schemeClr val="tx2"/>
                </a:solidFill>
                <a:latin typeface="Arial" charset="0"/>
              </a:rPr>
              <a:t>Which of the following quantities will you and your friend agree on?</a:t>
            </a:r>
          </a:p>
        </p:txBody>
      </p:sp>
      <p:sp>
        <p:nvSpPr>
          <p:cNvPr id="709637" name="Rectangle 5"/>
          <p:cNvSpPr>
            <a:spLocks noChangeArrowheads="1"/>
          </p:cNvSpPr>
          <p:nvPr/>
        </p:nvSpPr>
        <p:spPr bwMode="auto">
          <a:xfrm>
            <a:off x="5532438" y="1046163"/>
            <a:ext cx="3040062" cy="2224087"/>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solidFill>
                  <a:schemeClr val="tx2"/>
                </a:solidFill>
                <a:latin typeface="Arial" charset="0"/>
              </a:rPr>
              <a:t>	1)  only B</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only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A, B, and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only A and C</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only B and C</a:t>
            </a:r>
            <a:endParaRPr lang="en-US" sz="2000">
              <a:effectLst>
                <a:outerShdw blurRad="38100" dist="38100" dir="2700000" algn="tl">
                  <a:srgbClr val="000000"/>
                </a:outerShdw>
              </a:effectLst>
              <a:latin typeface="Arial" charset="0"/>
            </a:endParaRPr>
          </a:p>
        </p:txBody>
      </p:sp>
      <p:sp>
        <p:nvSpPr>
          <p:cNvPr id="709638" name="Rectangle 6"/>
          <p:cNvSpPr>
            <a:spLocks noChangeArrowheads="1"/>
          </p:cNvSpPr>
          <p:nvPr/>
        </p:nvSpPr>
        <p:spPr bwMode="auto">
          <a:xfrm>
            <a:off x="473075" y="4729163"/>
            <a:ext cx="7745413" cy="118427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dirty="0">
                <a:solidFill>
                  <a:srgbClr val="010101"/>
                </a:solidFill>
                <a:latin typeface="Arial" charset="0"/>
              </a:rPr>
              <a:t>	The </a:t>
            </a:r>
            <a:r>
              <a:rPr lang="en-US" sz="2000" b="1" dirty="0">
                <a:solidFill>
                  <a:srgbClr val="0000FF"/>
                </a:solidFill>
                <a:effectLst>
                  <a:outerShdw blurRad="38100" dist="38100" dir="2700000" algn="tl">
                    <a:srgbClr val="000000"/>
                  </a:outerShdw>
                </a:effectLst>
                <a:latin typeface="Arial" charset="0"/>
              </a:rPr>
              <a:t>gravitational PE depends upon the reference level</a:t>
            </a:r>
            <a:r>
              <a:rPr lang="en-US" sz="2000" b="1" dirty="0">
                <a:solidFill>
                  <a:srgbClr val="010101"/>
                </a:solidFill>
                <a:latin typeface="Arial" charset="0"/>
              </a:rPr>
              <a:t>, but the </a:t>
            </a:r>
            <a:r>
              <a:rPr lang="en-US" sz="2000" b="1" i="1" dirty="0">
                <a:solidFill>
                  <a:srgbClr val="FC0128"/>
                </a:solidFill>
                <a:effectLst>
                  <a:outerShdw blurRad="38100" dist="38100" dir="2700000" algn="tl">
                    <a:srgbClr val="000000"/>
                  </a:outerShdw>
                </a:effectLst>
                <a:latin typeface="Arial" charset="0"/>
              </a:rPr>
              <a:t>difference</a:t>
            </a:r>
            <a:r>
              <a:rPr lang="en-US" sz="2000" b="1" dirty="0">
                <a:solidFill>
                  <a:srgbClr val="FC0128"/>
                </a:solidFill>
                <a:effectLst>
                  <a:outerShdw blurRad="38100" dist="38100" dir="2700000" algn="tl">
                    <a:srgbClr val="000000"/>
                  </a:outerShdw>
                </a:effectLst>
                <a:latin typeface="Arial" charset="0"/>
              </a:rPr>
              <a:t> </a:t>
            </a:r>
            <a:r>
              <a:rPr lang="en-US" sz="2000" b="1" dirty="0">
                <a:solidFill>
                  <a:srgbClr val="FC0128"/>
                </a:solidFill>
                <a:effectLst>
                  <a:outerShdw blurRad="38100" dist="38100" dir="2700000" algn="tl">
                    <a:srgbClr val="000000"/>
                  </a:outerShdw>
                </a:effectLst>
                <a:latin typeface="Symbol" pitchFamily="48" charset="2"/>
              </a:rPr>
              <a:t>D</a:t>
            </a:r>
            <a:r>
              <a:rPr lang="en-US" sz="2000" b="1" dirty="0">
                <a:solidFill>
                  <a:srgbClr val="FC0128"/>
                </a:solidFill>
                <a:effectLst>
                  <a:outerShdw blurRad="38100" dist="38100" dir="2700000" algn="tl">
                    <a:srgbClr val="000000"/>
                  </a:outerShdw>
                </a:effectLst>
                <a:latin typeface="Arial" charset="0"/>
              </a:rPr>
              <a:t>PE does not</a:t>
            </a:r>
            <a:r>
              <a:rPr lang="en-US" sz="2000" b="1" dirty="0">
                <a:solidFill>
                  <a:srgbClr val="010101"/>
                </a:solidFill>
                <a:latin typeface="Arial" charset="0"/>
              </a:rPr>
              <a:t>!   The work done by gravity must be the same in the two solutions, so  </a:t>
            </a:r>
            <a:r>
              <a:rPr lang="en-US" sz="2000" b="1" dirty="0">
                <a:solidFill>
                  <a:srgbClr val="FC0128"/>
                </a:solidFill>
                <a:effectLst>
                  <a:outerShdw blurRad="38100" dist="38100" dir="2700000" algn="tl">
                    <a:srgbClr val="000000"/>
                  </a:outerShdw>
                </a:effectLst>
                <a:latin typeface="Symbol" pitchFamily="48" charset="2"/>
              </a:rPr>
              <a:t>D</a:t>
            </a:r>
            <a:r>
              <a:rPr lang="en-US" sz="2000" b="1" dirty="0">
                <a:solidFill>
                  <a:srgbClr val="FC0128"/>
                </a:solidFill>
                <a:effectLst>
                  <a:outerShdw blurRad="38100" dist="38100" dir="2700000" algn="tl">
                    <a:srgbClr val="000000"/>
                  </a:outerShdw>
                </a:effectLst>
                <a:latin typeface="Arial" charset="0"/>
              </a:rPr>
              <a:t>PE and  </a:t>
            </a:r>
            <a:r>
              <a:rPr lang="en-US" sz="2000" b="1" dirty="0">
                <a:solidFill>
                  <a:srgbClr val="FC0128"/>
                </a:solidFill>
                <a:effectLst>
                  <a:outerShdw blurRad="38100" dist="38100" dir="2700000" algn="tl">
                    <a:srgbClr val="000000"/>
                  </a:outerShdw>
                </a:effectLst>
                <a:latin typeface="Symbol" pitchFamily="48" charset="2"/>
              </a:rPr>
              <a:t>D</a:t>
            </a:r>
            <a:r>
              <a:rPr lang="en-US" sz="2000" b="1" dirty="0">
                <a:solidFill>
                  <a:srgbClr val="FC0128"/>
                </a:solidFill>
                <a:effectLst>
                  <a:outerShdw blurRad="38100" dist="38100" dir="2700000" algn="tl">
                    <a:srgbClr val="000000"/>
                  </a:outerShdw>
                </a:effectLst>
                <a:latin typeface="Arial" charset="0"/>
              </a:rPr>
              <a:t>KE should be the same</a:t>
            </a:r>
            <a:r>
              <a:rPr lang="en-US" sz="2000" b="1" dirty="0">
                <a:solidFill>
                  <a:srgbClr val="010101"/>
                </a:solidFill>
                <a:latin typeface="Arial" charset="0"/>
              </a:rPr>
              <a:t>.</a:t>
            </a:r>
            <a:endParaRPr lang="en-US" sz="2000" b="1" dirty="0">
              <a:latin typeface="Arial" charset="0"/>
            </a:endParaRPr>
          </a:p>
        </p:txBody>
      </p:sp>
      <p:sp>
        <p:nvSpPr>
          <p:cNvPr id="709639" name="Oval 7"/>
          <p:cNvSpPr>
            <a:spLocks noChangeArrowheads="1"/>
          </p:cNvSpPr>
          <p:nvPr/>
        </p:nvSpPr>
        <p:spPr bwMode="auto">
          <a:xfrm>
            <a:off x="5621338" y="2744788"/>
            <a:ext cx="2878137" cy="520700"/>
          </a:xfrm>
          <a:prstGeom prst="ellipse">
            <a:avLst/>
          </a:prstGeom>
          <a:noFill/>
          <a:ln w="38100">
            <a:solidFill>
              <a:schemeClr val="accent1"/>
            </a:solidFill>
            <a:round/>
            <a:headEnd/>
            <a:tailEnd/>
          </a:ln>
          <a:effectLst/>
        </p:spPr>
        <p:txBody>
          <a:bodyPr anchor="ctr">
            <a:spAutoFit/>
          </a:bodyPr>
          <a:lstStyle/>
          <a:p>
            <a:endParaRPr lang="en-US"/>
          </a:p>
        </p:txBody>
      </p:sp>
      <p:sp>
        <p:nvSpPr>
          <p:cNvPr id="709640"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8.2</a:t>
            </a:r>
            <a:r>
              <a:rPr lang="en-US" sz="2800" i="1">
                <a:solidFill>
                  <a:srgbClr val="000000"/>
                </a:solidFill>
                <a:effectLst/>
              </a:rPr>
              <a:t>   </a:t>
            </a:r>
            <a:r>
              <a:rPr lang="en-US" sz="2800">
                <a:solidFill>
                  <a:schemeClr val="accent2"/>
                </a:solidFill>
              </a:rPr>
              <a:t>KE and PE</a:t>
            </a:r>
          </a:p>
        </p:txBody>
      </p:sp>
      <p:sp>
        <p:nvSpPr>
          <p:cNvPr id="709641" name="Rectangle 9"/>
          <p:cNvSpPr>
            <a:spLocks noChangeArrowheads="1"/>
          </p:cNvSpPr>
          <p:nvPr/>
        </p:nvSpPr>
        <p:spPr bwMode="auto">
          <a:xfrm>
            <a:off x="320675" y="3748088"/>
            <a:ext cx="8264525" cy="661987"/>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solidFill>
                  <a:schemeClr val="accent2"/>
                </a:solidFill>
                <a:effectLst>
                  <a:outerShdw blurRad="38100" dist="38100" dir="2700000" algn="tl">
                    <a:srgbClr val="000000"/>
                  </a:outerShdw>
                </a:effectLst>
                <a:latin typeface="Arial" charset="0"/>
              </a:rPr>
              <a:t>A) skier’s PE          B) skier’s change in PE          C) skier’s final KE</a:t>
            </a:r>
          </a:p>
        </p:txBody>
      </p:sp>
      <p:sp>
        <p:nvSpPr>
          <p:cNvPr id="709642" name="Text Box 10"/>
          <p:cNvSpPr txBox="1">
            <a:spLocks noChangeArrowheads="1"/>
          </p:cNvSpPr>
          <p:nvPr/>
        </p:nvSpPr>
        <p:spPr bwMode="auto">
          <a:xfrm>
            <a:off x="317500" y="6451600"/>
            <a:ext cx="8429625"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Does anything change </a:t>
            </a:r>
            <a:r>
              <a:rPr lang="en-US" sz="2000" b="1" i="1">
                <a:solidFill>
                  <a:schemeClr val="bg2"/>
                </a:solidFill>
                <a:effectLst>
                  <a:outerShdw blurRad="38100" dist="38100" dir="2700000" algn="tl">
                    <a:srgbClr val="000000"/>
                  </a:outerShdw>
                </a:effectLst>
                <a:latin typeface="Arial" charset="0"/>
              </a:rPr>
              <a:t>physically</a:t>
            </a:r>
            <a:r>
              <a:rPr lang="en-US" sz="2000" b="1">
                <a:effectLst>
                  <a:outerShdw blurRad="38100" dist="38100" dir="2700000" algn="tl">
                    <a:srgbClr val="000000"/>
                  </a:outerShdw>
                </a:effectLst>
                <a:latin typeface="Arial" charset="0"/>
              </a:rPr>
              <a:t> by the choice of </a:t>
            </a:r>
            <a:r>
              <a:rPr lang="en-US" sz="2000" b="1" i="1">
                <a:effectLst>
                  <a:outerShdw blurRad="38100" dist="38100" dir="2700000" algn="tl">
                    <a:srgbClr val="000000"/>
                  </a:outerShdw>
                </a:effectLst>
                <a:latin typeface="Arial" charset="0"/>
              </a:rPr>
              <a:t>y</a:t>
            </a:r>
            <a:r>
              <a:rPr lang="en-US" sz="2000" b="1">
                <a:effectLst>
                  <a:outerShdw blurRad="38100" dist="38100" dir="2700000" algn="tl">
                    <a:srgbClr val="000000"/>
                  </a:outerShdw>
                </a:effectLst>
                <a:latin typeface="Arial" charset="0"/>
              </a:rPr>
              <a:t> = 0?</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AutoShape 2"/>
          <p:cNvSpPr>
            <a:spLocks noChangeArrowheads="1"/>
          </p:cNvSpPr>
          <p:nvPr/>
        </p:nvSpPr>
        <p:spPr bwMode="auto">
          <a:xfrm>
            <a:off x="0" y="0"/>
            <a:ext cx="9144000" cy="4233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19875" name="Rectangle 3"/>
          <p:cNvSpPr>
            <a:spLocks noChangeArrowheads="1"/>
          </p:cNvSpPr>
          <p:nvPr/>
        </p:nvSpPr>
        <p:spPr bwMode="auto">
          <a:xfrm>
            <a:off x="0" y="892175"/>
            <a:ext cx="4125913" cy="305117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 mass attached to a vertical spring causes the spring to stretch and the mass to move downwards.  What can you say about the spring’s potential energy (PE</a:t>
            </a:r>
            <a:r>
              <a:rPr lang="en-US" sz="2000" b="1" baseline="-25000">
                <a:latin typeface="Arial" charset="0"/>
              </a:rPr>
              <a:t>s</a:t>
            </a:r>
            <a:r>
              <a:rPr lang="en-US" sz="2000" b="1">
                <a:latin typeface="Arial" charset="0"/>
              </a:rPr>
              <a:t>) and the gravitational potential energy (PE</a:t>
            </a:r>
            <a:r>
              <a:rPr lang="en-US" sz="2000" b="1" baseline="-25000">
                <a:latin typeface="Arial" charset="0"/>
              </a:rPr>
              <a:t>g</a:t>
            </a:r>
            <a:r>
              <a:rPr lang="en-US" sz="2000" b="1">
                <a:latin typeface="Arial" charset="0"/>
              </a:rPr>
              <a:t>) of the mass?</a:t>
            </a:r>
            <a:endParaRPr lang="en-US" sz="2000">
              <a:effectLst>
                <a:outerShdw blurRad="38100" dist="38100" dir="2700000" algn="tl">
                  <a:srgbClr val="000000"/>
                </a:outerShdw>
              </a:effectLst>
              <a:latin typeface="Arial" charset="0"/>
            </a:endParaRPr>
          </a:p>
        </p:txBody>
      </p:sp>
      <p:sp>
        <p:nvSpPr>
          <p:cNvPr id="719876" name="Rectangle 4"/>
          <p:cNvSpPr>
            <a:spLocks noChangeArrowheads="1"/>
          </p:cNvSpPr>
          <p:nvPr/>
        </p:nvSpPr>
        <p:spPr bwMode="auto">
          <a:xfrm>
            <a:off x="3979863" y="1008063"/>
            <a:ext cx="5164137" cy="2652712"/>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pPr>
            <a:r>
              <a:rPr lang="en-US" sz="2000" b="1">
                <a:solidFill>
                  <a:schemeClr val="tx2"/>
                </a:solidFill>
                <a:latin typeface="Arial" charset="0"/>
              </a:rPr>
              <a:t>	1)  both PE</a:t>
            </a:r>
            <a:r>
              <a:rPr lang="en-US" sz="2000" b="1" baseline="-25000">
                <a:solidFill>
                  <a:schemeClr val="tx2"/>
                </a:solidFill>
                <a:latin typeface="Arial" charset="0"/>
              </a:rPr>
              <a:t>s</a:t>
            </a:r>
            <a:r>
              <a:rPr lang="en-US" sz="2000" b="1">
                <a:solidFill>
                  <a:schemeClr val="tx2"/>
                </a:solidFill>
                <a:latin typeface="Arial" charset="0"/>
              </a:rPr>
              <a:t> and PE</a:t>
            </a:r>
            <a:r>
              <a:rPr lang="en-US" sz="2000" b="1" baseline="-25000">
                <a:solidFill>
                  <a:schemeClr val="tx2"/>
                </a:solidFill>
                <a:latin typeface="Arial" charset="0"/>
              </a:rPr>
              <a:t>g</a:t>
            </a:r>
            <a:r>
              <a:rPr lang="en-US" sz="2000" b="1">
                <a:solidFill>
                  <a:schemeClr val="tx2"/>
                </a:solidFill>
                <a:latin typeface="Arial" charset="0"/>
              </a:rPr>
              <a:t> decrease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PE</a:t>
            </a:r>
            <a:r>
              <a:rPr lang="en-US" sz="2000" b="1" baseline="-25000">
                <a:solidFill>
                  <a:schemeClr val="tx2"/>
                </a:solidFill>
                <a:latin typeface="Arial" charset="0"/>
              </a:rPr>
              <a:t>s</a:t>
            </a:r>
            <a:r>
              <a:rPr lang="en-US" sz="2000" b="1">
                <a:solidFill>
                  <a:schemeClr val="tx2"/>
                </a:solidFill>
                <a:latin typeface="Arial" charset="0"/>
              </a:rPr>
              <a:t> increases and PE</a:t>
            </a:r>
            <a:r>
              <a:rPr lang="en-US" sz="2000" b="1" baseline="-25000">
                <a:solidFill>
                  <a:schemeClr val="tx2"/>
                </a:solidFill>
                <a:latin typeface="Arial" charset="0"/>
              </a:rPr>
              <a:t>g</a:t>
            </a:r>
            <a:r>
              <a:rPr lang="en-US" sz="2000" b="1">
                <a:solidFill>
                  <a:schemeClr val="tx2"/>
                </a:solidFill>
                <a:latin typeface="Arial" charset="0"/>
              </a:rPr>
              <a:t> decreases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both PE</a:t>
            </a:r>
            <a:r>
              <a:rPr lang="en-US" sz="2000" b="1" baseline="-25000">
                <a:solidFill>
                  <a:schemeClr val="tx2"/>
                </a:solidFill>
                <a:latin typeface="Arial" charset="0"/>
              </a:rPr>
              <a:t>s</a:t>
            </a:r>
            <a:r>
              <a:rPr lang="en-US" sz="2000" b="1">
                <a:solidFill>
                  <a:schemeClr val="tx2"/>
                </a:solidFill>
                <a:latin typeface="Arial" charset="0"/>
              </a:rPr>
              <a:t> and PE</a:t>
            </a:r>
            <a:r>
              <a:rPr lang="en-US" sz="2000" b="1" baseline="-25000">
                <a:solidFill>
                  <a:schemeClr val="tx2"/>
                </a:solidFill>
                <a:latin typeface="Arial" charset="0"/>
              </a:rPr>
              <a:t>g</a:t>
            </a:r>
            <a:r>
              <a:rPr lang="en-US" sz="2000" b="1">
                <a:solidFill>
                  <a:schemeClr val="tx2"/>
                </a:solidFill>
                <a:latin typeface="Arial" charset="0"/>
              </a:rPr>
              <a:t> increase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PE</a:t>
            </a:r>
            <a:r>
              <a:rPr lang="en-US" sz="2000" b="1" baseline="-25000">
                <a:solidFill>
                  <a:schemeClr val="tx2"/>
                </a:solidFill>
                <a:latin typeface="Arial" charset="0"/>
              </a:rPr>
              <a:t>s</a:t>
            </a:r>
            <a:r>
              <a:rPr lang="en-US" sz="2000" b="1">
                <a:solidFill>
                  <a:schemeClr val="tx2"/>
                </a:solidFill>
                <a:latin typeface="Arial" charset="0"/>
              </a:rPr>
              <a:t> decreases and PE</a:t>
            </a:r>
            <a:r>
              <a:rPr lang="en-US" sz="2000" b="1" baseline="-25000">
                <a:solidFill>
                  <a:schemeClr val="tx2"/>
                </a:solidFill>
                <a:latin typeface="Arial" charset="0"/>
              </a:rPr>
              <a:t>g</a:t>
            </a:r>
            <a:r>
              <a:rPr lang="en-US" sz="2000" b="1">
                <a:solidFill>
                  <a:schemeClr val="tx2"/>
                </a:solidFill>
                <a:latin typeface="Arial" charset="0"/>
              </a:rPr>
              <a:t> increases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PE</a:t>
            </a:r>
            <a:r>
              <a:rPr lang="en-US" sz="2000" b="1" baseline="-25000">
                <a:solidFill>
                  <a:schemeClr val="tx2"/>
                </a:solidFill>
                <a:latin typeface="Arial" charset="0"/>
              </a:rPr>
              <a:t>s</a:t>
            </a:r>
            <a:r>
              <a:rPr lang="en-US" sz="2000" b="1">
                <a:solidFill>
                  <a:schemeClr val="tx2"/>
                </a:solidFill>
                <a:latin typeface="Arial" charset="0"/>
              </a:rPr>
              <a:t> increases and PE</a:t>
            </a:r>
            <a:r>
              <a:rPr lang="en-US" sz="2000" b="1" baseline="-25000">
                <a:solidFill>
                  <a:schemeClr val="tx2"/>
                </a:solidFill>
                <a:latin typeface="Arial" charset="0"/>
              </a:rPr>
              <a:t>g</a:t>
            </a:r>
            <a:r>
              <a:rPr lang="en-US" sz="2000" b="1">
                <a:solidFill>
                  <a:schemeClr val="tx2"/>
                </a:solidFill>
                <a:latin typeface="Arial" charset="0"/>
              </a:rPr>
              <a:t> is constant</a:t>
            </a:r>
            <a:r>
              <a:rPr lang="en-US" sz="2000" b="1">
                <a:latin typeface="Arial" charset="0"/>
              </a:rPr>
              <a:t> </a:t>
            </a:r>
          </a:p>
        </p:txBody>
      </p:sp>
      <p:sp>
        <p:nvSpPr>
          <p:cNvPr id="719877"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8.5</a:t>
            </a:r>
            <a:r>
              <a:rPr lang="en-US" sz="2800" i="1">
                <a:solidFill>
                  <a:srgbClr val="000000"/>
                </a:solidFill>
                <a:effectLst/>
              </a:rPr>
              <a:t>   </a:t>
            </a:r>
            <a:r>
              <a:rPr lang="en-US" sz="2800">
                <a:solidFill>
                  <a:schemeClr val="accent2"/>
                </a:solidFill>
              </a:rPr>
              <a:t>Springs and Gravity</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AutoShape 2"/>
          <p:cNvSpPr>
            <a:spLocks noChangeArrowheads="1"/>
          </p:cNvSpPr>
          <p:nvPr/>
        </p:nvSpPr>
        <p:spPr bwMode="auto">
          <a:xfrm>
            <a:off x="958850" y="4591050"/>
            <a:ext cx="6921500" cy="18637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21923" name="AutoShape 3"/>
          <p:cNvSpPr>
            <a:spLocks noChangeArrowheads="1"/>
          </p:cNvSpPr>
          <p:nvPr/>
        </p:nvSpPr>
        <p:spPr bwMode="auto">
          <a:xfrm>
            <a:off x="0" y="0"/>
            <a:ext cx="9144000" cy="4233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21924" name="Rectangle 4"/>
          <p:cNvSpPr>
            <a:spLocks noChangeArrowheads="1"/>
          </p:cNvSpPr>
          <p:nvPr/>
        </p:nvSpPr>
        <p:spPr bwMode="auto">
          <a:xfrm>
            <a:off x="0" y="892175"/>
            <a:ext cx="4125913" cy="305117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 mass attached to a vertical spring causes the spring to stretch and the mass to move downwards.  What can you say about the spring’s potential energy (PE</a:t>
            </a:r>
            <a:r>
              <a:rPr lang="en-US" sz="2000" b="1" baseline="-25000">
                <a:latin typeface="Arial" charset="0"/>
              </a:rPr>
              <a:t>s</a:t>
            </a:r>
            <a:r>
              <a:rPr lang="en-US" sz="2000" b="1">
                <a:latin typeface="Arial" charset="0"/>
              </a:rPr>
              <a:t>) and the gravitational potential energy (PE</a:t>
            </a:r>
            <a:r>
              <a:rPr lang="en-US" sz="2000" b="1" baseline="-25000">
                <a:latin typeface="Arial" charset="0"/>
              </a:rPr>
              <a:t>g</a:t>
            </a:r>
            <a:r>
              <a:rPr lang="en-US" sz="2000" b="1">
                <a:latin typeface="Arial" charset="0"/>
              </a:rPr>
              <a:t>) of the mass?</a:t>
            </a:r>
            <a:endParaRPr lang="en-US" sz="2000">
              <a:effectLst>
                <a:outerShdw blurRad="38100" dist="38100" dir="2700000" algn="tl">
                  <a:srgbClr val="000000"/>
                </a:outerShdw>
              </a:effectLst>
              <a:latin typeface="Arial" charset="0"/>
            </a:endParaRPr>
          </a:p>
        </p:txBody>
      </p:sp>
      <p:sp>
        <p:nvSpPr>
          <p:cNvPr id="721925" name="Rectangle 5"/>
          <p:cNvSpPr>
            <a:spLocks noChangeArrowheads="1"/>
          </p:cNvSpPr>
          <p:nvPr/>
        </p:nvSpPr>
        <p:spPr bwMode="auto">
          <a:xfrm>
            <a:off x="3979863" y="1008063"/>
            <a:ext cx="5164137" cy="2652712"/>
          </a:xfrm>
          <a:prstGeom prst="rect">
            <a:avLst/>
          </a:prstGeom>
          <a:noFill/>
          <a:ln w="9525">
            <a:noFill/>
            <a:miter lim="800000"/>
            <a:headEnd/>
            <a:tailEnd/>
          </a:ln>
          <a:effectLst/>
        </p:spPr>
        <p:txBody>
          <a:bodyPr lIns="90488" tIns="44450" rIns="90488" bIns="44450"/>
          <a:lstStyle/>
          <a:p>
            <a:pPr marL="401638" indent="-401638">
              <a:lnSpc>
                <a:spcPct val="125000"/>
              </a:lnSpc>
              <a:spcBef>
                <a:spcPct val="30000"/>
              </a:spcBef>
              <a:buClr>
                <a:schemeClr val="accent1"/>
              </a:buClr>
              <a:buSzPct val="75000"/>
              <a:buFont typeface="Wingdings" pitchFamily="48" charset="2"/>
              <a:buNone/>
            </a:pPr>
            <a:r>
              <a:rPr lang="en-US" sz="2000" b="1">
                <a:solidFill>
                  <a:schemeClr val="tx2"/>
                </a:solidFill>
                <a:latin typeface="Arial" charset="0"/>
              </a:rPr>
              <a:t>	1)  both PE</a:t>
            </a:r>
            <a:r>
              <a:rPr lang="en-US" sz="2000" b="1" baseline="-25000">
                <a:solidFill>
                  <a:schemeClr val="tx2"/>
                </a:solidFill>
                <a:latin typeface="Arial" charset="0"/>
              </a:rPr>
              <a:t>s</a:t>
            </a:r>
            <a:r>
              <a:rPr lang="en-US" sz="2000" b="1">
                <a:solidFill>
                  <a:schemeClr val="tx2"/>
                </a:solidFill>
                <a:latin typeface="Arial" charset="0"/>
              </a:rPr>
              <a:t> and PE</a:t>
            </a:r>
            <a:r>
              <a:rPr lang="en-US" sz="2000" b="1" baseline="-25000">
                <a:solidFill>
                  <a:schemeClr val="tx2"/>
                </a:solidFill>
                <a:latin typeface="Arial" charset="0"/>
              </a:rPr>
              <a:t>g</a:t>
            </a:r>
            <a:r>
              <a:rPr lang="en-US" sz="2000" b="1">
                <a:solidFill>
                  <a:schemeClr val="tx2"/>
                </a:solidFill>
                <a:latin typeface="Arial" charset="0"/>
              </a:rPr>
              <a:t> decrease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2)  PE</a:t>
            </a:r>
            <a:r>
              <a:rPr lang="en-US" sz="2000" b="1" baseline="-25000">
                <a:solidFill>
                  <a:schemeClr val="tx2"/>
                </a:solidFill>
                <a:latin typeface="Arial" charset="0"/>
              </a:rPr>
              <a:t>s</a:t>
            </a:r>
            <a:r>
              <a:rPr lang="en-US" sz="2000" b="1">
                <a:solidFill>
                  <a:schemeClr val="tx2"/>
                </a:solidFill>
                <a:latin typeface="Arial" charset="0"/>
              </a:rPr>
              <a:t> increases and PE</a:t>
            </a:r>
            <a:r>
              <a:rPr lang="en-US" sz="2000" b="1" baseline="-25000">
                <a:solidFill>
                  <a:schemeClr val="tx2"/>
                </a:solidFill>
                <a:latin typeface="Arial" charset="0"/>
              </a:rPr>
              <a:t>g</a:t>
            </a:r>
            <a:r>
              <a:rPr lang="en-US" sz="2000" b="1">
                <a:solidFill>
                  <a:schemeClr val="tx2"/>
                </a:solidFill>
                <a:latin typeface="Arial" charset="0"/>
              </a:rPr>
              <a:t> decreases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3)  both PE</a:t>
            </a:r>
            <a:r>
              <a:rPr lang="en-US" sz="2000" b="1" baseline="-25000">
                <a:solidFill>
                  <a:schemeClr val="tx2"/>
                </a:solidFill>
                <a:latin typeface="Arial" charset="0"/>
              </a:rPr>
              <a:t>s</a:t>
            </a:r>
            <a:r>
              <a:rPr lang="en-US" sz="2000" b="1">
                <a:solidFill>
                  <a:schemeClr val="tx2"/>
                </a:solidFill>
                <a:latin typeface="Arial" charset="0"/>
              </a:rPr>
              <a:t> and PE</a:t>
            </a:r>
            <a:r>
              <a:rPr lang="en-US" sz="2000" b="1" baseline="-25000">
                <a:solidFill>
                  <a:schemeClr val="tx2"/>
                </a:solidFill>
                <a:latin typeface="Arial" charset="0"/>
              </a:rPr>
              <a:t>g</a:t>
            </a:r>
            <a:r>
              <a:rPr lang="en-US" sz="2000" b="1">
                <a:solidFill>
                  <a:schemeClr val="tx2"/>
                </a:solidFill>
                <a:latin typeface="Arial" charset="0"/>
              </a:rPr>
              <a:t> increase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4)  PE</a:t>
            </a:r>
            <a:r>
              <a:rPr lang="en-US" sz="2000" b="1" baseline="-25000">
                <a:solidFill>
                  <a:schemeClr val="tx2"/>
                </a:solidFill>
                <a:latin typeface="Arial" charset="0"/>
              </a:rPr>
              <a:t>s</a:t>
            </a:r>
            <a:r>
              <a:rPr lang="en-US" sz="2000" b="1">
                <a:solidFill>
                  <a:schemeClr val="tx2"/>
                </a:solidFill>
                <a:latin typeface="Arial" charset="0"/>
              </a:rPr>
              <a:t> decreases and PE</a:t>
            </a:r>
            <a:r>
              <a:rPr lang="en-US" sz="2000" b="1" baseline="-25000">
                <a:solidFill>
                  <a:schemeClr val="tx2"/>
                </a:solidFill>
                <a:latin typeface="Arial" charset="0"/>
              </a:rPr>
              <a:t>g</a:t>
            </a:r>
            <a:r>
              <a:rPr lang="en-US" sz="2000" b="1">
                <a:solidFill>
                  <a:schemeClr val="tx2"/>
                </a:solidFill>
                <a:latin typeface="Arial" charset="0"/>
              </a:rPr>
              <a:t> increases </a:t>
            </a:r>
          </a:p>
          <a:p>
            <a:pPr marL="401638" indent="-401638">
              <a:lnSpc>
                <a:spcPct val="125000"/>
              </a:lnSpc>
              <a:spcBef>
                <a:spcPct val="30000"/>
              </a:spcBef>
              <a:buClr>
                <a:schemeClr val="accent1"/>
              </a:buClr>
              <a:buSzPct val="75000"/>
              <a:buFont typeface="Monotype Sorts" pitchFamily="48" charset="2"/>
              <a:buNone/>
            </a:pPr>
            <a:r>
              <a:rPr lang="en-US" sz="2000" b="1">
                <a:solidFill>
                  <a:schemeClr val="tx2"/>
                </a:solidFill>
                <a:latin typeface="Arial" charset="0"/>
              </a:rPr>
              <a:t>	5)  PE</a:t>
            </a:r>
            <a:r>
              <a:rPr lang="en-US" sz="2000" b="1" baseline="-25000">
                <a:solidFill>
                  <a:schemeClr val="tx2"/>
                </a:solidFill>
                <a:latin typeface="Arial" charset="0"/>
              </a:rPr>
              <a:t>s</a:t>
            </a:r>
            <a:r>
              <a:rPr lang="en-US" sz="2000" b="1">
                <a:solidFill>
                  <a:schemeClr val="tx2"/>
                </a:solidFill>
                <a:latin typeface="Arial" charset="0"/>
              </a:rPr>
              <a:t> increases and PE</a:t>
            </a:r>
            <a:r>
              <a:rPr lang="en-US" sz="2000" b="1" baseline="-25000">
                <a:solidFill>
                  <a:schemeClr val="tx2"/>
                </a:solidFill>
                <a:latin typeface="Arial" charset="0"/>
              </a:rPr>
              <a:t>g</a:t>
            </a:r>
            <a:r>
              <a:rPr lang="en-US" sz="2000" b="1">
                <a:solidFill>
                  <a:schemeClr val="tx2"/>
                </a:solidFill>
                <a:latin typeface="Arial" charset="0"/>
              </a:rPr>
              <a:t> is constant</a:t>
            </a:r>
            <a:r>
              <a:rPr lang="en-US" sz="2000" b="1">
                <a:latin typeface="Arial" charset="0"/>
              </a:rPr>
              <a:t> </a:t>
            </a:r>
          </a:p>
        </p:txBody>
      </p:sp>
      <p:sp>
        <p:nvSpPr>
          <p:cNvPr id="721926" name="Rectangle 6"/>
          <p:cNvSpPr>
            <a:spLocks noChangeArrowheads="1"/>
          </p:cNvSpPr>
          <p:nvPr/>
        </p:nvSpPr>
        <p:spPr bwMode="auto">
          <a:xfrm>
            <a:off x="792163" y="4565650"/>
            <a:ext cx="6775450" cy="1455738"/>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48" charset="2"/>
              <a:buNone/>
            </a:pPr>
            <a:r>
              <a:rPr lang="en-US" sz="2000" b="1">
                <a:solidFill>
                  <a:srgbClr val="010101"/>
                </a:solidFill>
                <a:latin typeface="Arial" charset="0"/>
              </a:rPr>
              <a:t>	The spring is </a:t>
            </a:r>
            <a:r>
              <a:rPr lang="en-US" sz="2000" b="1">
                <a:solidFill>
                  <a:srgbClr val="0000FF"/>
                </a:solidFill>
                <a:effectLst>
                  <a:outerShdw blurRad="38100" dist="38100" dir="2700000" algn="tl">
                    <a:srgbClr val="000000"/>
                  </a:outerShdw>
                </a:effectLst>
                <a:latin typeface="Arial" charset="0"/>
              </a:rPr>
              <a:t>stretched</a:t>
            </a:r>
            <a:r>
              <a:rPr lang="en-US" sz="2000" b="1">
                <a:solidFill>
                  <a:srgbClr val="010101"/>
                </a:solidFill>
                <a:latin typeface="Arial" charset="0"/>
              </a:rPr>
              <a:t>, so its </a:t>
            </a:r>
            <a:r>
              <a:rPr lang="en-US" sz="2000" b="1">
                <a:solidFill>
                  <a:srgbClr val="0000FF"/>
                </a:solidFill>
                <a:effectLst>
                  <a:outerShdw blurRad="38100" dist="38100" dir="2700000" algn="tl">
                    <a:srgbClr val="000000"/>
                  </a:outerShdw>
                </a:effectLst>
                <a:latin typeface="Arial" charset="0"/>
              </a:rPr>
              <a:t>elastic PE increases</a:t>
            </a:r>
            <a:r>
              <a:rPr lang="en-US" sz="2000" b="1">
                <a:solidFill>
                  <a:srgbClr val="010101"/>
                </a:solidFill>
                <a:latin typeface="Arial" charset="0"/>
              </a:rPr>
              <a:t>, because </a:t>
            </a:r>
            <a:r>
              <a:rPr lang="en-US" sz="2000" b="1">
                <a:solidFill>
                  <a:srgbClr val="0000FF"/>
                </a:solidFill>
                <a:effectLst>
                  <a:outerShdw blurRad="38100" dist="38100" dir="2700000" algn="tl">
                    <a:srgbClr val="000000"/>
                  </a:outerShdw>
                </a:effectLst>
                <a:latin typeface="Arial" charset="0"/>
              </a:rPr>
              <a:t>PE</a:t>
            </a:r>
            <a:r>
              <a:rPr lang="en-US" sz="2000" b="1" baseline="-25000">
                <a:solidFill>
                  <a:srgbClr val="0000FF"/>
                </a:solidFill>
                <a:effectLst>
                  <a:outerShdw blurRad="38100" dist="38100" dir="2700000" algn="tl">
                    <a:srgbClr val="000000"/>
                  </a:outerShdw>
                </a:effectLst>
                <a:latin typeface="Arial" charset="0"/>
              </a:rPr>
              <a:t>s</a:t>
            </a:r>
            <a:r>
              <a:rPr lang="en-US" sz="2000" b="1">
                <a:solidFill>
                  <a:srgbClr val="0000FF"/>
                </a:solidFill>
                <a:effectLst>
                  <a:outerShdw blurRad="38100" dist="38100" dir="2700000" algn="tl">
                    <a:srgbClr val="000000"/>
                  </a:outerShdw>
                </a:effectLst>
                <a:latin typeface="Arial" charset="0"/>
              </a:rPr>
              <a:t> = </a:t>
            </a:r>
            <a:r>
              <a:rPr lang="en-US" sz="2000" b="1">
                <a:solidFill>
                  <a:srgbClr val="0000FF"/>
                </a:solidFill>
                <a:effectLst>
                  <a:outerShdw blurRad="38100" dist="38100" dir="2700000" algn="tl">
                    <a:srgbClr val="000000"/>
                  </a:outerShdw>
                </a:effectLst>
                <a:latin typeface="Arial" charset="0"/>
                <a:cs typeface="Arial" charset="0"/>
              </a:rPr>
              <a:t>   </a:t>
            </a:r>
            <a:r>
              <a:rPr lang="en-US" sz="2000" b="1" i="1">
                <a:solidFill>
                  <a:srgbClr val="0000FF"/>
                </a:solidFill>
                <a:effectLst>
                  <a:outerShdw blurRad="38100" dist="38100" dir="2700000" algn="tl">
                    <a:srgbClr val="000000"/>
                  </a:outerShdw>
                </a:effectLst>
                <a:latin typeface="Arial" charset="0"/>
                <a:cs typeface="Arial" charset="0"/>
              </a:rPr>
              <a:t>kx</a:t>
            </a:r>
            <a:r>
              <a:rPr lang="en-US" sz="2000" b="1" baseline="30000">
                <a:solidFill>
                  <a:srgbClr val="0000FF"/>
                </a:solidFill>
                <a:effectLst>
                  <a:outerShdw blurRad="38100" dist="38100" dir="2700000" algn="tl">
                    <a:srgbClr val="000000"/>
                  </a:outerShdw>
                </a:effectLst>
                <a:latin typeface="Arial" charset="0"/>
                <a:cs typeface="Arial" charset="0"/>
              </a:rPr>
              <a:t>2</a:t>
            </a:r>
            <a:r>
              <a:rPr lang="en-US" sz="2000" b="1">
                <a:solidFill>
                  <a:srgbClr val="010101"/>
                </a:solidFill>
                <a:latin typeface="Arial" charset="0"/>
              </a:rPr>
              <a:t>.   The mass moves down to a </a:t>
            </a:r>
            <a:r>
              <a:rPr lang="en-US" sz="2000" b="1">
                <a:solidFill>
                  <a:srgbClr val="FC0128"/>
                </a:solidFill>
                <a:effectLst>
                  <a:outerShdw blurRad="38100" dist="38100" dir="2700000" algn="tl">
                    <a:srgbClr val="000000"/>
                  </a:outerShdw>
                </a:effectLst>
                <a:latin typeface="Arial" charset="0"/>
              </a:rPr>
              <a:t>lower position</a:t>
            </a:r>
            <a:r>
              <a:rPr lang="en-US" sz="2000" b="1">
                <a:solidFill>
                  <a:srgbClr val="010101"/>
                </a:solidFill>
                <a:latin typeface="Arial" charset="0"/>
              </a:rPr>
              <a:t>, so its </a:t>
            </a:r>
            <a:r>
              <a:rPr lang="en-US" sz="2000" b="1">
                <a:solidFill>
                  <a:srgbClr val="FC0128"/>
                </a:solidFill>
                <a:effectLst>
                  <a:outerShdw blurRad="38100" dist="38100" dir="2700000" algn="tl">
                    <a:srgbClr val="000000"/>
                  </a:outerShdw>
                </a:effectLst>
                <a:latin typeface="Arial" charset="0"/>
              </a:rPr>
              <a:t>gravitational PE decreases</a:t>
            </a:r>
            <a:r>
              <a:rPr lang="en-US" sz="2000" b="1">
                <a:solidFill>
                  <a:srgbClr val="010101"/>
                </a:solidFill>
                <a:latin typeface="Arial" charset="0"/>
              </a:rPr>
              <a:t>, because </a:t>
            </a:r>
            <a:r>
              <a:rPr lang="en-US" sz="2000" b="1">
                <a:solidFill>
                  <a:srgbClr val="FC0128"/>
                </a:solidFill>
                <a:effectLst>
                  <a:outerShdw blurRad="38100" dist="38100" dir="2700000" algn="tl">
                    <a:srgbClr val="000000"/>
                  </a:outerShdw>
                </a:effectLst>
                <a:latin typeface="Arial" charset="0"/>
              </a:rPr>
              <a:t>PE</a:t>
            </a:r>
            <a:r>
              <a:rPr lang="en-US" sz="2000" b="1" baseline="-25000">
                <a:solidFill>
                  <a:srgbClr val="FC0128"/>
                </a:solidFill>
                <a:effectLst>
                  <a:outerShdw blurRad="38100" dist="38100" dir="2700000" algn="tl">
                    <a:srgbClr val="000000"/>
                  </a:outerShdw>
                </a:effectLst>
                <a:latin typeface="Arial" charset="0"/>
              </a:rPr>
              <a:t>g</a:t>
            </a:r>
            <a:r>
              <a:rPr lang="en-US" sz="2000" b="1">
                <a:solidFill>
                  <a:srgbClr val="FC0128"/>
                </a:solidFill>
                <a:effectLst>
                  <a:outerShdw blurRad="38100" dist="38100" dir="2700000" algn="tl">
                    <a:srgbClr val="000000"/>
                  </a:outerShdw>
                </a:effectLst>
                <a:latin typeface="Arial" charset="0"/>
              </a:rPr>
              <a:t> = </a:t>
            </a:r>
            <a:r>
              <a:rPr lang="en-US" sz="2000" b="1" i="1">
                <a:solidFill>
                  <a:srgbClr val="FC0128"/>
                </a:solidFill>
                <a:effectLst>
                  <a:outerShdw blurRad="38100" dist="38100" dir="2700000" algn="tl">
                    <a:srgbClr val="000000"/>
                  </a:outerShdw>
                </a:effectLst>
                <a:latin typeface="Arial" charset="0"/>
                <a:cs typeface="Arial" charset="0"/>
              </a:rPr>
              <a:t>mgh</a:t>
            </a:r>
            <a:r>
              <a:rPr lang="en-US" sz="2000" b="1">
                <a:solidFill>
                  <a:srgbClr val="010101"/>
                </a:solidFill>
                <a:latin typeface="Arial" charset="0"/>
                <a:cs typeface="Arial" charset="0"/>
              </a:rPr>
              <a:t>.</a:t>
            </a:r>
            <a:r>
              <a:rPr lang="en-US" sz="2000">
                <a:latin typeface="Arial" charset="0"/>
                <a:cs typeface="Arial" charset="0"/>
              </a:rPr>
              <a:t>  </a:t>
            </a:r>
            <a:endParaRPr lang="en-US" sz="2000" baseline="30000">
              <a:latin typeface="Arial" charset="0"/>
              <a:cs typeface="Arial" charset="0"/>
            </a:endParaRPr>
          </a:p>
        </p:txBody>
      </p:sp>
      <p:sp>
        <p:nvSpPr>
          <p:cNvPr id="721927" name="Oval 7"/>
          <p:cNvSpPr>
            <a:spLocks noChangeArrowheads="1"/>
          </p:cNvSpPr>
          <p:nvPr/>
        </p:nvSpPr>
        <p:spPr bwMode="auto">
          <a:xfrm>
            <a:off x="4078288" y="1514475"/>
            <a:ext cx="5018087" cy="485775"/>
          </a:xfrm>
          <a:prstGeom prst="ellipse">
            <a:avLst/>
          </a:prstGeom>
          <a:noFill/>
          <a:ln w="38100">
            <a:solidFill>
              <a:schemeClr val="accent1"/>
            </a:solidFill>
            <a:round/>
            <a:headEnd/>
            <a:tailEnd/>
          </a:ln>
          <a:effectLst/>
        </p:spPr>
        <p:txBody>
          <a:bodyPr anchor="ctr">
            <a:spAutoFit/>
          </a:bodyPr>
          <a:lstStyle/>
          <a:p>
            <a:endParaRPr lang="en-US"/>
          </a:p>
        </p:txBody>
      </p:sp>
      <p:sp>
        <p:nvSpPr>
          <p:cNvPr id="721928"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8.5</a:t>
            </a:r>
            <a:r>
              <a:rPr lang="en-US" sz="2800" i="1">
                <a:solidFill>
                  <a:srgbClr val="000000"/>
                </a:solidFill>
                <a:effectLst/>
              </a:rPr>
              <a:t>   </a:t>
            </a:r>
            <a:r>
              <a:rPr lang="en-US" sz="2800">
                <a:solidFill>
                  <a:schemeClr val="accent2"/>
                </a:solidFill>
              </a:rPr>
              <a:t>Springs and Gravity</a:t>
            </a:r>
          </a:p>
        </p:txBody>
      </p:sp>
      <p:graphicFrame>
        <p:nvGraphicFramePr>
          <p:cNvPr id="721929" name="Object 9"/>
          <p:cNvGraphicFramePr>
            <a:graphicFrameLocks noChangeAspect="1"/>
          </p:cNvGraphicFramePr>
          <p:nvPr/>
        </p:nvGraphicFramePr>
        <p:xfrm>
          <a:off x="3103563" y="5072063"/>
          <a:ext cx="171450" cy="436562"/>
        </p:xfrm>
        <a:graphic>
          <a:graphicData uri="http://schemas.openxmlformats.org/presentationml/2006/ole">
            <p:oleObj spid="_x0000_s99330" name="Equation" r:id="rId4" imgW="152280" imgH="393480" progId="Equation.DSMT4">
              <p:embed/>
            </p:oleObj>
          </a:graphicData>
        </a:graphic>
      </p:graphicFrame>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from Book</a:t>
            </a:r>
            <a:endParaRPr lang="en-US" dirty="0"/>
          </a:p>
        </p:txBody>
      </p:sp>
      <p:sp>
        <p:nvSpPr>
          <p:cNvPr id="3" name="Content Placeholder 2"/>
          <p:cNvSpPr>
            <a:spLocks noGrp="1"/>
          </p:cNvSpPr>
          <p:nvPr>
            <p:ph idx="1"/>
          </p:nvPr>
        </p:nvSpPr>
        <p:spPr/>
        <p:txBody>
          <a:bodyPr/>
          <a:lstStyle/>
          <a:p>
            <a:r>
              <a:rPr lang="en-US" b="1" dirty="0" smtClean="0"/>
              <a:t>15.</a:t>
            </a:r>
            <a:r>
              <a:rPr lang="en-US" dirty="0" smtClean="0"/>
              <a:t>	(II) A 50-kg bungee jumper leaps from a bridge. She is tied to a bungee cord that is 10 m long when </a:t>
            </a:r>
            <a:r>
              <a:rPr lang="en-US" dirty="0" err="1" smtClean="0"/>
              <a:t>unstretched</a:t>
            </a:r>
            <a:r>
              <a:rPr lang="en-US" dirty="0" smtClean="0"/>
              <a:t>, and falls a total of 30 m. (</a:t>
            </a:r>
            <a:r>
              <a:rPr lang="en-US" i="1" dirty="0" smtClean="0"/>
              <a:t>a</a:t>
            </a:r>
            <a:r>
              <a:rPr lang="en-US" dirty="0" smtClean="0"/>
              <a:t>) Calculate the spring constant </a:t>
            </a:r>
            <a:r>
              <a:rPr lang="en-US" i="1" dirty="0" smtClean="0"/>
              <a:t>k</a:t>
            </a:r>
            <a:r>
              <a:rPr lang="en-US" dirty="0" smtClean="0"/>
              <a:t> of the bungee cord assuming Hooke’s law applies. (</a:t>
            </a:r>
            <a:r>
              <a:rPr lang="en-US" i="1" dirty="0" smtClean="0"/>
              <a:t>b</a:t>
            </a:r>
            <a:r>
              <a:rPr lang="en-US" dirty="0" smtClean="0"/>
              <a:t>) Calculate the maximum acceleration she experiences.</a:t>
            </a:r>
          </a:p>
          <a:p>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dirty="0" smtClean="0">
                <a:solidFill>
                  <a:schemeClr val="bg1"/>
                </a:solidFill>
              </a:rPr>
              <a:t>More Energy Topics</a:t>
            </a:r>
            <a:endParaRPr lang="en-US" sz="4000" dirty="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dirty="0" smtClean="0"/>
              <a:t>Physics 1425 Lecture 14</a:t>
            </a:r>
            <a:endParaRPr lang="en-US" dirty="0"/>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Topics for Today</a:t>
            </a:r>
            <a:endParaRPr lang="en-US" dirty="0">
              <a:solidFill>
                <a:srgbClr val="FFFF00"/>
              </a:solidFill>
            </a:endParaRPr>
          </a:p>
        </p:txBody>
      </p:sp>
      <p:sp>
        <p:nvSpPr>
          <p:cNvPr id="3" name="Content Placeholder 2"/>
          <p:cNvSpPr>
            <a:spLocks noGrp="1"/>
          </p:cNvSpPr>
          <p:nvPr>
            <p:ph idx="1"/>
          </p:nvPr>
        </p:nvSpPr>
        <p:spPr>
          <a:xfrm>
            <a:off x="1295400" y="2743200"/>
            <a:ext cx="7010400" cy="2438400"/>
          </a:xfrm>
        </p:spPr>
        <p:txBody>
          <a:bodyPr/>
          <a:lstStyle/>
          <a:p>
            <a:r>
              <a:rPr lang="en-US" dirty="0" smtClean="0"/>
              <a:t>Overall Energy Conservation</a:t>
            </a:r>
          </a:p>
          <a:p>
            <a:r>
              <a:rPr lang="en-US" dirty="0" smtClean="0"/>
              <a:t>Gravitation and Escape Velocity</a:t>
            </a:r>
          </a:p>
          <a:p>
            <a:r>
              <a:rPr lang="en-US" dirty="0" smtClean="0"/>
              <a:t>Power</a:t>
            </a:r>
          </a:p>
          <a:p>
            <a:r>
              <a:rPr lang="en-US" dirty="0" smtClean="0"/>
              <a:t>Equilibrium</a:t>
            </a:r>
          </a:p>
          <a:p>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Overall Energy Conservation</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In the real world, there’s lots of friction, air resistance, etc., so even for a well-designed roller coaster,  </a:t>
            </a:r>
            <a:r>
              <a:rPr lang="en-US" i="1" dirty="0" err="1" smtClean="0"/>
              <a:t>mgh</a:t>
            </a:r>
            <a:r>
              <a:rPr lang="en-US" dirty="0" smtClean="0"/>
              <a:t> + ½</a:t>
            </a:r>
            <a:r>
              <a:rPr lang="en-US" i="1" dirty="0" smtClean="0"/>
              <a:t>mv</a:t>
            </a:r>
            <a:r>
              <a:rPr lang="en-US" baseline="30000" dirty="0" smtClean="0"/>
              <a:t>2</a:t>
            </a:r>
            <a:r>
              <a:rPr lang="en-US" dirty="0" smtClean="0"/>
              <a:t> gradually goes down.</a:t>
            </a:r>
            <a:endParaRPr lang="en-US" dirty="0"/>
          </a:p>
          <a:p>
            <a:r>
              <a:rPr lang="en-US" dirty="0" smtClean="0"/>
              <a:t>Experimentally, loss of mechanical energy is invariably accompanied by the production of heat: and the amount of heat produced, properly measured, equals the mechanical energy lost.</a:t>
            </a:r>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97325" y="3935413"/>
            <a:ext cx="5146675" cy="2068512"/>
            <a:chOff x="1986" y="2472"/>
            <a:chExt cx="3569" cy="1303"/>
          </a:xfrm>
        </p:grpSpPr>
        <p:sp>
          <p:nvSpPr>
            <p:cNvPr id="744451" name="Rectangle 3" descr="90%"/>
            <p:cNvSpPr>
              <a:spLocks noChangeArrowheads="1"/>
            </p:cNvSpPr>
            <p:nvPr/>
          </p:nvSpPr>
          <p:spPr bwMode="auto">
            <a:xfrm>
              <a:off x="1986" y="2472"/>
              <a:ext cx="3569" cy="1303"/>
            </a:xfrm>
            <a:prstGeom prst="rect">
              <a:avLst/>
            </a:prstGeom>
            <a:pattFill prst="pct90">
              <a:fgClr>
                <a:schemeClr val="bg2"/>
              </a:fgClr>
              <a:bgClr>
                <a:srgbClr val="FFFFFF"/>
              </a:bgClr>
            </a:pattFill>
            <a:ln w="9525">
              <a:noFill/>
              <a:miter lim="800000"/>
              <a:headEnd type="none" w="sm" len="sm"/>
              <a:tailEnd type="none" w="sm" len="sm"/>
            </a:ln>
            <a:effectLst/>
          </p:spPr>
          <p:txBody>
            <a:bodyPr wrap="none" anchor="ctr"/>
            <a:lstStyle/>
            <a:p>
              <a:endParaRPr lang="en-US"/>
            </a:p>
          </p:txBody>
        </p:sp>
        <p:sp>
          <p:nvSpPr>
            <p:cNvPr id="744452" name="Freeform 4"/>
            <p:cNvSpPr>
              <a:spLocks/>
            </p:cNvSpPr>
            <p:nvPr/>
          </p:nvSpPr>
          <p:spPr bwMode="auto">
            <a:xfrm>
              <a:off x="2159" y="2970"/>
              <a:ext cx="3168" cy="582"/>
            </a:xfrm>
            <a:custGeom>
              <a:avLst/>
              <a:gdLst/>
              <a:ahLst/>
              <a:cxnLst>
                <a:cxn ang="0">
                  <a:pos x="0" y="0"/>
                </a:cxn>
                <a:cxn ang="0">
                  <a:pos x="1181" y="0"/>
                </a:cxn>
                <a:cxn ang="0">
                  <a:pos x="2148" y="576"/>
                </a:cxn>
                <a:cxn ang="0">
                  <a:pos x="3168" y="582"/>
                </a:cxn>
              </a:cxnLst>
              <a:rect l="0" t="0" r="r" b="b"/>
              <a:pathLst>
                <a:path w="3168" h="582">
                  <a:moveTo>
                    <a:pt x="0" y="0"/>
                  </a:moveTo>
                  <a:lnTo>
                    <a:pt x="1181" y="0"/>
                  </a:lnTo>
                  <a:cubicBezTo>
                    <a:pt x="1566" y="12"/>
                    <a:pt x="1800" y="564"/>
                    <a:pt x="2148" y="576"/>
                  </a:cubicBezTo>
                  <a:lnTo>
                    <a:pt x="3168" y="582"/>
                  </a:lnTo>
                </a:path>
              </a:pathLst>
            </a:custGeom>
            <a:noFill/>
            <a:ln w="38100" cap="flat" cmpd="sng">
              <a:solidFill>
                <a:schemeClr val="tx2"/>
              </a:solidFill>
              <a:prstDash val="solid"/>
              <a:round/>
              <a:headEnd type="none" w="med" len="med"/>
              <a:tailEnd type="none" w="med" len="med"/>
            </a:ln>
            <a:effectLst/>
          </p:spPr>
          <p:txBody>
            <a:bodyPr wrap="none" anchor="ctr"/>
            <a:lstStyle/>
            <a:p>
              <a:endParaRPr lang="en-US"/>
            </a:p>
          </p:txBody>
        </p:sp>
        <p:grpSp>
          <p:nvGrpSpPr>
            <p:cNvPr id="3" name="Group 5"/>
            <p:cNvGrpSpPr>
              <a:grpSpLocks/>
            </p:cNvGrpSpPr>
            <p:nvPr/>
          </p:nvGrpSpPr>
          <p:grpSpPr bwMode="auto">
            <a:xfrm>
              <a:off x="2534" y="2638"/>
              <a:ext cx="412" cy="304"/>
              <a:chOff x="1880" y="1488"/>
              <a:chExt cx="358" cy="264"/>
            </a:xfrm>
          </p:grpSpPr>
          <p:sp>
            <p:nvSpPr>
              <p:cNvPr id="744454" name="Rectangle 6"/>
              <p:cNvSpPr>
                <a:spLocks noChangeArrowheads="1"/>
              </p:cNvSpPr>
              <p:nvPr/>
            </p:nvSpPr>
            <p:spPr bwMode="auto">
              <a:xfrm>
                <a:off x="1880" y="1488"/>
                <a:ext cx="358" cy="192"/>
              </a:xfrm>
              <a:prstGeom prst="rect">
                <a:avLst/>
              </a:prstGeom>
              <a:solidFill>
                <a:srgbClr val="CC9900"/>
              </a:solidFill>
              <a:ln w="38100">
                <a:solidFill>
                  <a:srgbClr val="CC9900"/>
                </a:solidFill>
                <a:miter lim="800000"/>
                <a:headEnd/>
                <a:tailEnd/>
              </a:ln>
              <a:effectLst/>
            </p:spPr>
            <p:txBody>
              <a:bodyPr anchor="ctr">
                <a:spAutoFit/>
              </a:bodyPr>
              <a:lstStyle/>
              <a:p>
                <a:endParaRPr lang="en-US"/>
              </a:p>
            </p:txBody>
          </p:sp>
          <p:grpSp>
            <p:nvGrpSpPr>
              <p:cNvPr id="4" name="Group 7"/>
              <p:cNvGrpSpPr>
                <a:grpSpLocks/>
              </p:cNvGrpSpPr>
              <p:nvPr/>
            </p:nvGrpSpPr>
            <p:grpSpPr bwMode="auto">
              <a:xfrm>
                <a:off x="1891" y="1640"/>
                <a:ext cx="336" cy="112"/>
                <a:chOff x="1896" y="1640"/>
                <a:chExt cx="336" cy="112"/>
              </a:xfrm>
            </p:grpSpPr>
            <p:sp>
              <p:nvSpPr>
                <p:cNvPr id="744456" name="Oval 8"/>
                <p:cNvSpPr>
                  <a:spLocks noChangeArrowheads="1"/>
                </p:cNvSpPr>
                <p:nvPr/>
              </p:nvSpPr>
              <p:spPr bwMode="auto">
                <a:xfrm>
                  <a:off x="1896" y="1640"/>
                  <a:ext cx="112" cy="112"/>
                </a:xfrm>
                <a:prstGeom prst="ellipse">
                  <a:avLst/>
                </a:prstGeom>
                <a:solidFill>
                  <a:srgbClr val="C0C0C0"/>
                </a:solidFill>
                <a:ln w="38100">
                  <a:solidFill>
                    <a:srgbClr val="969696"/>
                  </a:solidFill>
                  <a:round/>
                  <a:headEnd/>
                  <a:tailEnd/>
                </a:ln>
                <a:effectLst/>
              </p:spPr>
              <p:txBody>
                <a:bodyPr wrap="none" anchor="ctr">
                  <a:spAutoFit/>
                </a:bodyPr>
                <a:lstStyle/>
                <a:p>
                  <a:endParaRPr lang="en-US"/>
                </a:p>
              </p:txBody>
            </p:sp>
            <p:sp>
              <p:nvSpPr>
                <p:cNvPr id="744457" name="Oval 9"/>
                <p:cNvSpPr>
                  <a:spLocks noChangeArrowheads="1"/>
                </p:cNvSpPr>
                <p:nvPr/>
              </p:nvSpPr>
              <p:spPr bwMode="auto">
                <a:xfrm>
                  <a:off x="2120" y="1640"/>
                  <a:ext cx="112" cy="112"/>
                </a:xfrm>
                <a:prstGeom prst="ellipse">
                  <a:avLst/>
                </a:prstGeom>
                <a:solidFill>
                  <a:srgbClr val="C0C0C0"/>
                </a:solidFill>
                <a:ln w="38100">
                  <a:solidFill>
                    <a:srgbClr val="969696"/>
                  </a:solidFill>
                  <a:round/>
                  <a:headEnd/>
                  <a:tailEnd/>
                </a:ln>
                <a:effectLst/>
              </p:spPr>
              <p:txBody>
                <a:bodyPr wrap="none" anchor="ctr">
                  <a:spAutoFit/>
                </a:bodyPr>
                <a:lstStyle/>
                <a:p>
                  <a:endParaRPr lang="en-US"/>
                </a:p>
              </p:txBody>
            </p:sp>
          </p:grpSp>
        </p:grpSp>
      </p:grpSp>
      <p:sp>
        <p:nvSpPr>
          <p:cNvPr id="744458" name="AutoShape 10"/>
          <p:cNvSpPr>
            <a:spLocks noChangeArrowheads="1"/>
          </p:cNvSpPr>
          <p:nvPr/>
        </p:nvSpPr>
        <p:spPr bwMode="auto">
          <a:xfrm>
            <a:off x="0" y="0"/>
            <a:ext cx="9144000" cy="30162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44459" name="Rectangle 11"/>
          <p:cNvSpPr>
            <a:spLocks noGrp="1" noChangeArrowheads="1"/>
          </p:cNvSpPr>
          <p:nvPr>
            <p:ph type="title"/>
          </p:nvPr>
        </p:nvSpPr>
        <p:spPr>
          <a:xfrm>
            <a:off x="933450" y="0"/>
            <a:ext cx="7294563" cy="838200"/>
          </a:xfrm>
          <a:noFill/>
          <a:ln/>
        </p:spPr>
        <p:txBody>
          <a:bodyPr/>
          <a:lstStyle/>
          <a:p>
            <a:pPr>
              <a:lnSpc>
                <a:spcPct val="90000"/>
              </a:lnSpc>
            </a:pPr>
            <a:r>
              <a:rPr lang="en-US" sz="2800" i="1"/>
              <a:t>ConcepTest 8.9</a:t>
            </a:r>
            <a:r>
              <a:rPr lang="en-US" sz="2800" i="1">
                <a:solidFill>
                  <a:srgbClr val="000000"/>
                </a:solidFill>
                <a:effectLst/>
              </a:rPr>
              <a:t>   </a:t>
            </a:r>
            <a:r>
              <a:rPr lang="en-US" sz="2800">
                <a:solidFill>
                  <a:schemeClr val="accent2"/>
                </a:solidFill>
                <a:effectLst/>
              </a:rPr>
              <a:t>Cart on a Hill</a:t>
            </a:r>
            <a:endParaRPr lang="en-US" sz="2800">
              <a:solidFill>
                <a:schemeClr val="accent2"/>
              </a:solidFill>
            </a:endParaRPr>
          </a:p>
        </p:txBody>
      </p:sp>
      <p:sp>
        <p:nvSpPr>
          <p:cNvPr id="744460" name="Rectangle 12"/>
          <p:cNvSpPr>
            <a:spLocks noGrp="1" noChangeArrowheads="1"/>
          </p:cNvSpPr>
          <p:nvPr>
            <p:ph type="body" idx="1"/>
          </p:nvPr>
        </p:nvSpPr>
        <p:spPr>
          <a:xfrm>
            <a:off x="0" y="736600"/>
            <a:ext cx="5894388" cy="2079625"/>
          </a:xfrm>
          <a:noFill/>
          <a:ln/>
        </p:spPr>
        <p:txBody>
          <a:bodyPr>
            <a:normAutofit fontScale="70000" lnSpcReduction="20000"/>
          </a:bodyPr>
          <a:lstStyle/>
          <a:p>
            <a:pPr marL="401638" indent="-401638">
              <a:lnSpc>
                <a:spcPct val="119000"/>
              </a:lnSpc>
              <a:buFont typeface="Monotype Sorts" pitchFamily="48" charset="2"/>
              <a:buNone/>
            </a:pPr>
            <a:r>
              <a:rPr lang="en-US" b="1" dirty="0"/>
              <a:t>	A cart starting from rest rolls down a hill and at the bottom has a speed of </a:t>
            </a:r>
            <a:r>
              <a:rPr lang="en-US" b="1" dirty="0">
                <a:solidFill>
                  <a:schemeClr val="accent2"/>
                </a:solidFill>
              </a:rPr>
              <a:t>4 m/s</a:t>
            </a:r>
            <a:r>
              <a:rPr lang="en-US" b="1" dirty="0"/>
              <a:t>.  If the cart were given an initial push, so its initial speed at the top of the hill was </a:t>
            </a:r>
            <a:r>
              <a:rPr lang="en-US" b="1" dirty="0">
                <a:solidFill>
                  <a:schemeClr val="tx2"/>
                </a:solidFill>
              </a:rPr>
              <a:t>3 m/s</a:t>
            </a:r>
            <a:r>
              <a:rPr lang="en-US" b="1" dirty="0"/>
              <a:t>, what would be its speed at the bottom?</a:t>
            </a:r>
            <a:endParaRPr lang="en-US" sz="2200" b="1" dirty="0"/>
          </a:p>
        </p:txBody>
      </p:sp>
      <p:sp>
        <p:nvSpPr>
          <p:cNvPr id="744461" name="Rectangle 13"/>
          <p:cNvSpPr>
            <a:spLocks noChangeArrowheads="1"/>
          </p:cNvSpPr>
          <p:nvPr/>
        </p:nvSpPr>
        <p:spPr bwMode="auto">
          <a:xfrm>
            <a:off x="6329363" y="617538"/>
            <a:ext cx="2389187" cy="21399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4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5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6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7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25 m/s</a:t>
            </a:r>
            <a:endParaRPr lang="en-US" sz="2200" b="1">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AutoShape 2"/>
          <p:cNvSpPr>
            <a:spLocks noChangeArrowheads="1"/>
          </p:cNvSpPr>
          <p:nvPr/>
        </p:nvSpPr>
        <p:spPr bwMode="auto">
          <a:xfrm>
            <a:off x="5072063" y="3409950"/>
            <a:ext cx="4071937" cy="3448050"/>
          </a:xfrm>
          <a:prstGeom prst="roundRect">
            <a:avLst>
              <a:gd name="adj" fmla="val 16667"/>
            </a:avLst>
          </a:prstGeom>
          <a:solidFill>
            <a:srgbClr val="000000"/>
          </a:solidFill>
          <a:ln w="38100">
            <a:solidFill>
              <a:srgbClr val="0066FF"/>
            </a:solidFill>
            <a:round/>
            <a:headEnd type="none" w="sm" len="sm"/>
            <a:tailEnd type="none" w="sm" len="sm"/>
          </a:ln>
          <a:effectLst/>
        </p:spPr>
        <p:txBody>
          <a:bodyPr wrap="none" anchor="ctr"/>
          <a:lstStyle/>
          <a:p>
            <a:endParaRPr lang="en-US"/>
          </a:p>
        </p:txBody>
      </p:sp>
      <p:sp>
        <p:nvSpPr>
          <p:cNvPr id="290819" name="AutoShape 3"/>
          <p:cNvSpPr>
            <a:spLocks noChangeArrowheads="1"/>
          </p:cNvSpPr>
          <p:nvPr/>
        </p:nvSpPr>
        <p:spPr bwMode="auto">
          <a:xfrm>
            <a:off x="0" y="0"/>
            <a:ext cx="9144000" cy="32940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290820" name="Rectangle 4"/>
          <p:cNvSpPr>
            <a:spLocks noGrp="1" noChangeArrowheads="1"/>
          </p:cNvSpPr>
          <p:nvPr>
            <p:ph type="title"/>
          </p:nvPr>
        </p:nvSpPr>
        <p:spPr>
          <a:xfrm>
            <a:off x="0" y="228600"/>
            <a:ext cx="9144000" cy="1143000"/>
          </a:xfrm>
          <a:noFill/>
          <a:ln/>
        </p:spPr>
        <p:txBody>
          <a:bodyPr/>
          <a:lstStyle/>
          <a:p>
            <a:pPr>
              <a:lnSpc>
                <a:spcPct val="90000"/>
              </a:lnSpc>
            </a:pPr>
            <a:r>
              <a:rPr lang="en-US" sz="2800" i="1"/>
              <a:t>     ConcepTest 2.2		</a:t>
            </a:r>
            <a:r>
              <a:rPr lang="en-US" sz="2800">
                <a:solidFill>
                  <a:schemeClr val="accent2"/>
                </a:solidFill>
              </a:rPr>
              <a:t>Displacement</a:t>
            </a:r>
            <a:endParaRPr lang="en-US" sz="2800"/>
          </a:p>
        </p:txBody>
      </p:sp>
      <p:sp>
        <p:nvSpPr>
          <p:cNvPr id="290821" name="AutoShape 5"/>
          <p:cNvSpPr>
            <a:spLocks noChangeArrowheads="1"/>
          </p:cNvSpPr>
          <p:nvPr/>
        </p:nvSpPr>
        <p:spPr bwMode="auto">
          <a:xfrm>
            <a:off x="198438" y="3717925"/>
            <a:ext cx="4424362" cy="2287588"/>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endParaRPr lang="en-US"/>
          </a:p>
        </p:txBody>
      </p:sp>
      <p:sp>
        <p:nvSpPr>
          <p:cNvPr id="290822" name="Rectangle 6"/>
          <p:cNvSpPr>
            <a:spLocks noChangeArrowheads="1"/>
          </p:cNvSpPr>
          <p:nvPr/>
        </p:nvSpPr>
        <p:spPr bwMode="auto">
          <a:xfrm>
            <a:off x="206375" y="3810000"/>
            <a:ext cx="4260850" cy="1717675"/>
          </a:xfrm>
          <a:prstGeom prst="rect">
            <a:avLst/>
          </a:prstGeom>
          <a:noFill/>
          <a:ln w="9525">
            <a:noFill/>
            <a:miter lim="800000"/>
            <a:headEnd/>
            <a:tailEnd/>
          </a:ln>
          <a:effectLst/>
        </p:spPr>
        <p:txBody>
          <a:bodyPr lIns="90488" tIns="44450" rIns="90488" bIns="44450"/>
          <a:lstStyle/>
          <a:p>
            <a:pPr marL="401638" indent="-401638">
              <a:lnSpc>
                <a:spcPct val="160000"/>
              </a:lnSpc>
              <a:spcBef>
                <a:spcPct val="30000"/>
              </a:spcBef>
              <a:buClr>
                <a:schemeClr val="accent1"/>
              </a:buClr>
              <a:buSzPct val="75000"/>
              <a:buFont typeface="Monotype Sorts" pitchFamily="48" charset="2"/>
              <a:buNone/>
            </a:pPr>
            <a:r>
              <a:rPr lang="en-US" sz="2000" b="1">
                <a:solidFill>
                  <a:schemeClr val="bg2"/>
                </a:solidFill>
                <a:latin typeface="Arial" charset="0"/>
              </a:rPr>
              <a:t>	Because the displacement is the </a:t>
            </a:r>
            <a:r>
              <a:rPr lang="en-US" sz="2000" b="1" i="1">
                <a:solidFill>
                  <a:schemeClr val="bg1"/>
                </a:solidFill>
                <a:effectLst>
                  <a:outerShdw blurRad="38100" dist="38100" dir="2700000" algn="tl">
                    <a:srgbClr val="000000"/>
                  </a:outerShdw>
                </a:effectLst>
                <a:latin typeface="Arial" charset="0"/>
              </a:rPr>
              <a:t>difference</a:t>
            </a:r>
            <a:r>
              <a:rPr lang="en-US" sz="2000" b="1">
                <a:solidFill>
                  <a:schemeClr val="bg2"/>
                </a:solidFill>
                <a:latin typeface="Arial" charset="0"/>
              </a:rPr>
              <a:t> between two coordinates, the origin does not matter.</a:t>
            </a:r>
            <a:endParaRPr lang="en-US" sz="2000" b="1">
              <a:solidFill>
                <a:schemeClr val="accent2"/>
              </a:solidFill>
              <a:effectLst>
                <a:outerShdw blurRad="38100" dist="38100" dir="2700000" algn="tl">
                  <a:srgbClr val="000000"/>
                </a:outerShdw>
              </a:effectLst>
              <a:latin typeface="Arial" charset="0"/>
            </a:endParaRPr>
          </a:p>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grpSp>
        <p:nvGrpSpPr>
          <p:cNvPr id="2" name="Group 7"/>
          <p:cNvGrpSpPr>
            <a:grpSpLocks/>
          </p:cNvGrpSpPr>
          <p:nvPr/>
        </p:nvGrpSpPr>
        <p:grpSpPr bwMode="auto">
          <a:xfrm>
            <a:off x="5348288" y="3646488"/>
            <a:ext cx="3513137" cy="2982912"/>
            <a:chOff x="2784" y="1824"/>
            <a:chExt cx="2386" cy="2026"/>
          </a:xfrm>
        </p:grpSpPr>
        <p:grpSp>
          <p:nvGrpSpPr>
            <p:cNvPr id="3" name="Group 8"/>
            <p:cNvGrpSpPr>
              <a:grpSpLocks/>
            </p:cNvGrpSpPr>
            <p:nvPr/>
          </p:nvGrpSpPr>
          <p:grpSpPr bwMode="auto">
            <a:xfrm>
              <a:off x="2784" y="1824"/>
              <a:ext cx="2386" cy="493"/>
              <a:chOff x="2784" y="1824"/>
              <a:chExt cx="2386" cy="493"/>
            </a:xfrm>
          </p:grpSpPr>
          <p:sp>
            <p:nvSpPr>
              <p:cNvPr id="290825" name="Line 9"/>
              <p:cNvSpPr>
                <a:spLocks noChangeShapeType="1"/>
              </p:cNvSpPr>
              <p:nvPr/>
            </p:nvSpPr>
            <p:spPr bwMode="auto">
              <a:xfrm>
                <a:off x="2784" y="1920"/>
                <a:ext cx="235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26" name="Line 10"/>
              <p:cNvSpPr>
                <a:spLocks noChangeShapeType="1"/>
              </p:cNvSpPr>
              <p:nvPr/>
            </p:nvSpPr>
            <p:spPr bwMode="auto">
              <a:xfrm>
                <a:off x="3072" y="1824"/>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27" name="Line 11"/>
              <p:cNvSpPr>
                <a:spLocks noChangeShapeType="1"/>
              </p:cNvSpPr>
              <p:nvPr/>
            </p:nvSpPr>
            <p:spPr bwMode="auto">
              <a:xfrm>
                <a:off x="3552" y="1824"/>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28" name="Line 12"/>
              <p:cNvSpPr>
                <a:spLocks noChangeShapeType="1"/>
              </p:cNvSpPr>
              <p:nvPr/>
            </p:nvSpPr>
            <p:spPr bwMode="auto">
              <a:xfrm>
                <a:off x="4032" y="1824"/>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29" name="Line 13"/>
              <p:cNvSpPr>
                <a:spLocks noChangeShapeType="1"/>
              </p:cNvSpPr>
              <p:nvPr/>
            </p:nvSpPr>
            <p:spPr bwMode="auto">
              <a:xfrm>
                <a:off x="4512" y="1824"/>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30" name="Line 14"/>
              <p:cNvSpPr>
                <a:spLocks noChangeShapeType="1"/>
              </p:cNvSpPr>
              <p:nvPr/>
            </p:nvSpPr>
            <p:spPr bwMode="auto">
              <a:xfrm>
                <a:off x="4992" y="1824"/>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31" name="Rectangle 15"/>
              <p:cNvSpPr>
                <a:spLocks noChangeArrowheads="1"/>
              </p:cNvSpPr>
              <p:nvPr/>
            </p:nvSpPr>
            <p:spPr bwMode="auto">
              <a:xfrm>
                <a:off x="2918" y="2006"/>
                <a:ext cx="332" cy="311"/>
              </a:xfrm>
              <a:prstGeom prst="rect">
                <a:avLst/>
              </a:prstGeom>
              <a:noFill/>
              <a:ln w="9525">
                <a:noFill/>
                <a:miter lim="800000"/>
                <a:headEnd/>
                <a:tailEnd/>
              </a:ln>
              <a:effectLst/>
            </p:spPr>
            <p:txBody>
              <a:bodyPr wrap="none" lIns="92075" tIns="46038" rIns="92075" bIns="46038">
                <a:spAutoFit/>
              </a:bodyPr>
              <a:lstStyle/>
              <a:p>
                <a:r>
                  <a:rPr lang="en-US"/>
                  <a:t>10</a:t>
                </a:r>
              </a:p>
            </p:txBody>
          </p:sp>
          <p:sp>
            <p:nvSpPr>
              <p:cNvPr id="290832" name="Rectangle 16"/>
              <p:cNvSpPr>
                <a:spLocks noChangeArrowheads="1"/>
              </p:cNvSpPr>
              <p:nvPr/>
            </p:nvSpPr>
            <p:spPr bwMode="auto">
              <a:xfrm>
                <a:off x="3397" y="2006"/>
                <a:ext cx="333" cy="311"/>
              </a:xfrm>
              <a:prstGeom prst="rect">
                <a:avLst/>
              </a:prstGeom>
              <a:noFill/>
              <a:ln w="9525">
                <a:noFill/>
                <a:miter lim="800000"/>
                <a:headEnd/>
                <a:tailEnd/>
              </a:ln>
              <a:effectLst/>
            </p:spPr>
            <p:txBody>
              <a:bodyPr wrap="none" lIns="92075" tIns="46038" rIns="92075" bIns="46038">
                <a:spAutoFit/>
              </a:bodyPr>
              <a:lstStyle/>
              <a:p>
                <a:r>
                  <a:rPr lang="en-US"/>
                  <a:t>20</a:t>
                </a:r>
              </a:p>
            </p:txBody>
          </p:sp>
          <p:sp>
            <p:nvSpPr>
              <p:cNvPr id="290833" name="Rectangle 17"/>
              <p:cNvSpPr>
                <a:spLocks noChangeArrowheads="1"/>
              </p:cNvSpPr>
              <p:nvPr/>
            </p:nvSpPr>
            <p:spPr bwMode="auto">
              <a:xfrm>
                <a:off x="3878" y="2006"/>
                <a:ext cx="332" cy="311"/>
              </a:xfrm>
              <a:prstGeom prst="rect">
                <a:avLst/>
              </a:prstGeom>
              <a:noFill/>
              <a:ln w="9525">
                <a:noFill/>
                <a:miter lim="800000"/>
                <a:headEnd/>
                <a:tailEnd/>
              </a:ln>
              <a:effectLst/>
            </p:spPr>
            <p:txBody>
              <a:bodyPr wrap="none" lIns="92075" tIns="46038" rIns="92075" bIns="46038">
                <a:spAutoFit/>
              </a:bodyPr>
              <a:lstStyle/>
              <a:p>
                <a:r>
                  <a:rPr lang="en-US"/>
                  <a:t>30</a:t>
                </a:r>
              </a:p>
            </p:txBody>
          </p:sp>
          <p:sp>
            <p:nvSpPr>
              <p:cNvPr id="290834" name="Rectangle 18"/>
              <p:cNvSpPr>
                <a:spLocks noChangeArrowheads="1"/>
              </p:cNvSpPr>
              <p:nvPr/>
            </p:nvSpPr>
            <p:spPr bwMode="auto">
              <a:xfrm>
                <a:off x="4358" y="2006"/>
                <a:ext cx="332" cy="311"/>
              </a:xfrm>
              <a:prstGeom prst="rect">
                <a:avLst/>
              </a:prstGeom>
              <a:noFill/>
              <a:ln w="9525">
                <a:noFill/>
                <a:miter lim="800000"/>
                <a:headEnd/>
                <a:tailEnd/>
              </a:ln>
              <a:effectLst/>
            </p:spPr>
            <p:txBody>
              <a:bodyPr wrap="none" lIns="92075" tIns="46038" rIns="92075" bIns="46038">
                <a:spAutoFit/>
              </a:bodyPr>
              <a:lstStyle/>
              <a:p>
                <a:r>
                  <a:rPr lang="en-US"/>
                  <a:t>40</a:t>
                </a:r>
              </a:p>
            </p:txBody>
          </p:sp>
          <p:sp>
            <p:nvSpPr>
              <p:cNvPr id="290835" name="Rectangle 19"/>
              <p:cNvSpPr>
                <a:spLocks noChangeArrowheads="1"/>
              </p:cNvSpPr>
              <p:nvPr/>
            </p:nvSpPr>
            <p:spPr bwMode="auto">
              <a:xfrm>
                <a:off x="4838" y="2006"/>
                <a:ext cx="332" cy="311"/>
              </a:xfrm>
              <a:prstGeom prst="rect">
                <a:avLst/>
              </a:prstGeom>
              <a:noFill/>
              <a:ln w="9525">
                <a:noFill/>
                <a:miter lim="800000"/>
                <a:headEnd/>
                <a:tailEnd/>
              </a:ln>
              <a:effectLst/>
            </p:spPr>
            <p:txBody>
              <a:bodyPr wrap="none" lIns="92075" tIns="46038" rIns="92075" bIns="46038">
                <a:spAutoFit/>
              </a:bodyPr>
              <a:lstStyle/>
              <a:p>
                <a:r>
                  <a:rPr lang="en-US"/>
                  <a:t>50</a:t>
                </a:r>
              </a:p>
            </p:txBody>
          </p:sp>
          <p:sp>
            <p:nvSpPr>
              <p:cNvPr id="290836" name="Line 20"/>
              <p:cNvSpPr>
                <a:spLocks noChangeShapeType="1"/>
              </p:cNvSpPr>
              <p:nvPr/>
            </p:nvSpPr>
            <p:spPr bwMode="auto">
              <a:xfrm>
                <a:off x="3072" y="1920"/>
                <a:ext cx="1440" cy="0"/>
              </a:xfrm>
              <a:prstGeom prst="line">
                <a:avLst/>
              </a:prstGeom>
              <a:noFill/>
              <a:ln w="127000">
                <a:solidFill>
                  <a:schemeClr val="accent1"/>
                </a:solidFill>
                <a:round/>
                <a:headEnd type="none" w="sm" len="sm"/>
                <a:tailEnd type="stealth" w="med" len="lg"/>
              </a:ln>
              <a:effectLst/>
            </p:spPr>
            <p:txBody>
              <a:bodyPr wrap="none" anchor="ctr"/>
              <a:lstStyle/>
              <a:p>
                <a:endParaRPr lang="en-US"/>
              </a:p>
            </p:txBody>
          </p:sp>
        </p:grpSp>
        <p:grpSp>
          <p:nvGrpSpPr>
            <p:cNvPr id="4" name="Group 21"/>
            <p:cNvGrpSpPr>
              <a:grpSpLocks/>
            </p:cNvGrpSpPr>
            <p:nvPr/>
          </p:nvGrpSpPr>
          <p:grpSpPr bwMode="auto">
            <a:xfrm>
              <a:off x="2784" y="3072"/>
              <a:ext cx="2386" cy="492"/>
              <a:chOff x="2784" y="3072"/>
              <a:chExt cx="2386" cy="492"/>
            </a:xfrm>
          </p:grpSpPr>
          <p:sp>
            <p:nvSpPr>
              <p:cNvPr id="290838" name="Line 22"/>
              <p:cNvSpPr>
                <a:spLocks noChangeShapeType="1"/>
              </p:cNvSpPr>
              <p:nvPr/>
            </p:nvSpPr>
            <p:spPr bwMode="auto">
              <a:xfrm>
                <a:off x="2784" y="3168"/>
                <a:ext cx="235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39" name="Line 23"/>
              <p:cNvSpPr>
                <a:spLocks noChangeShapeType="1"/>
              </p:cNvSpPr>
              <p:nvPr/>
            </p:nvSpPr>
            <p:spPr bwMode="auto">
              <a:xfrm>
                <a:off x="3072" y="3072"/>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40" name="Line 24"/>
              <p:cNvSpPr>
                <a:spLocks noChangeShapeType="1"/>
              </p:cNvSpPr>
              <p:nvPr/>
            </p:nvSpPr>
            <p:spPr bwMode="auto">
              <a:xfrm>
                <a:off x="3552" y="3072"/>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41" name="Line 25"/>
              <p:cNvSpPr>
                <a:spLocks noChangeShapeType="1"/>
              </p:cNvSpPr>
              <p:nvPr/>
            </p:nvSpPr>
            <p:spPr bwMode="auto">
              <a:xfrm>
                <a:off x="4032" y="3072"/>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42" name="Line 26"/>
              <p:cNvSpPr>
                <a:spLocks noChangeShapeType="1"/>
              </p:cNvSpPr>
              <p:nvPr/>
            </p:nvSpPr>
            <p:spPr bwMode="auto">
              <a:xfrm>
                <a:off x="4512" y="3072"/>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43" name="Line 27"/>
              <p:cNvSpPr>
                <a:spLocks noChangeShapeType="1"/>
              </p:cNvSpPr>
              <p:nvPr/>
            </p:nvSpPr>
            <p:spPr bwMode="auto">
              <a:xfrm>
                <a:off x="4992" y="3072"/>
                <a:ext cx="0" cy="19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0844" name="Rectangle 28"/>
              <p:cNvSpPr>
                <a:spLocks noChangeArrowheads="1"/>
              </p:cNvSpPr>
              <p:nvPr/>
            </p:nvSpPr>
            <p:spPr bwMode="auto">
              <a:xfrm>
                <a:off x="2918" y="3254"/>
                <a:ext cx="332" cy="310"/>
              </a:xfrm>
              <a:prstGeom prst="rect">
                <a:avLst/>
              </a:prstGeom>
              <a:noFill/>
              <a:ln w="9525">
                <a:noFill/>
                <a:miter lim="800000"/>
                <a:headEnd/>
                <a:tailEnd/>
              </a:ln>
              <a:effectLst/>
            </p:spPr>
            <p:txBody>
              <a:bodyPr wrap="none" lIns="92075" tIns="46038" rIns="92075" bIns="46038">
                <a:spAutoFit/>
              </a:bodyPr>
              <a:lstStyle/>
              <a:p>
                <a:r>
                  <a:rPr lang="en-US"/>
                  <a:t>30</a:t>
                </a:r>
              </a:p>
            </p:txBody>
          </p:sp>
          <p:sp>
            <p:nvSpPr>
              <p:cNvPr id="290845" name="Rectangle 29"/>
              <p:cNvSpPr>
                <a:spLocks noChangeArrowheads="1"/>
              </p:cNvSpPr>
              <p:nvPr/>
            </p:nvSpPr>
            <p:spPr bwMode="auto">
              <a:xfrm>
                <a:off x="3398" y="3254"/>
                <a:ext cx="332" cy="310"/>
              </a:xfrm>
              <a:prstGeom prst="rect">
                <a:avLst/>
              </a:prstGeom>
              <a:noFill/>
              <a:ln w="9525">
                <a:noFill/>
                <a:miter lim="800000"/>
                <a:headEnd/>
                <a:tailEnd/>
              </a:ln>
              <a:effectLst/>
            </p:spPr>
            <p:txBody>
              <a:bodyPr wrap="none" lIns="92075" tIns="46038" rIns="92075" bIns="46038">
                <a:spAutoFit/>
              </a:bodyPr>
              <a:lstStyle/>
              <a:p>
                <a:r>
                  <a:rPr lang="en-US"/>
                  <a:t>40</a:t>
                </a:r>
              </a:p>
            </p:txBody>
          </p:sp>
          <p:sp>
            <p:nvSpPr>
              <p:cNvPr id="290846" name="Rectangle 30"/>
              <p:cNvSpPr>
                <a:spLocks noChangeArrowheads="1"/>
              </p:cNvSpPr>
              <p:nvPr/>
            </p:nvSpPr>
            <p:spPr bwMode="auto">
              <a:xfrm>
                <a:off x="3878" y="3254"/>
                <a:ext cx="332" cy="310"/>
              </a:xfrm>
              <a:prstGeom prst="rect">
                <a:avLst/>
              </a:prstGeom>
              <a:noFill/>
              <a:ln w="9525">
                <a:noFill/>
                <a:miter lim="800000"/>
                <a:headEnd/>
                <a:tailEnd/>
              </a:ln>
              <a:effectLst/>
            </p:spPr>
            <p:txBody>
              <a:bodyPr wrap="none" lIns="92075" tIns="46038" rIns="92075" bIns="46038">
                <a:spAutoFit/>
              </a:bodyPr>
              <a:lstStyle/>
              <a:p>
                <a:r>
                  <a:rPr lang="en-US"/>
                  <a:t>50</a:t>
                </a:r>
              </a:p>
            </p:txBody>
          </p:sp>
          <p:sp>
            <p:nvSpPr>
              <p:cNvPr id="290847" name="Rectangle 31"/>
              <p:cNvSpPr>
                <a:spLocks noChangeArrowheads="1"/>
              </p:cNvSpPr>
              <p:nvPr/>
            </p:nvSpPr>
            <p:spPr bwMode="auto">
              <a:xfrm>
                <a:off x="4358" y="3254"/>
                <a:ext cx="332" cy="310"/>
              </a:xfrm>
              <a:prstGeom prst="rect">
                <a:avLst/>
              </a:prstGeom>
              <a:noFill/>
              <a:ln w="9525">
                <a:noFill/>
                <a:miter lim="800000"/>
                <a:headEnd/>
                <a:tailEnd/>
              </a:ln>
              <a:effectLst/>
            </p:spPr>
            <p:txBody>
              <a:bodyPr wrap="none" lIns="92075" tIns="46038" rIns="92075" bIns="46038">
                <a:spAutoFit/>
              </a:bodyPr>
              <a:lstStyle/>
              <a:p>
                <a:r>
                  <a:rPr lang="en-US"/>
                  <a:t>60</a:t>
                </a:r>
              </a:p>
            </p:txBody>
          </p:sp>
          <p:sp>
            <p:nvSpPr>
              <p:cNvPr id="290848" name="Rectangle 32"/>
              <p:cNvSpPr>
                <a:spLocks noChangeArrowheads="1"/>
              </p:cNvSpPr>
              <p:nvPr/>
            </p:nvSpPr>
            <p:spPr bwMode="auto">
              <a:xfrm>
                <a:off x="4838" y="3254"/>
                <a:ext cx="332" cy="310"/>
              </a:xfrm>
              <a:prstGeom prst="rect">
                <a:avLst/>
              </a:prstGeom>
              <a:noFill/>
              <a:ln w="9525">
                <a:noFill/>
                <a:miter lim="800000"/>
                <a:headEnd/>
                <a:tailEnd/>
              </a:ln>
              <a:effectLst/>
            </p:spPr>
            <p:txBody>
              <a:bodyPr wrap="none" lIns="92075" tIns="46038" rIns="92075" bIns="46038">
                <a:spAutoFit/>
              </a:bodyPr>
              <a:lstStyle/>
              <a:p>
                <a:r>
                  <a:rPr lang="en-US"/>
                  <a:t>70</a:t>
                </a:r>
              </a:p>
            </p:txBody>
          </p:sp>
          <p:sp>
            <p:nvSpPr>
              <p:cNvPr id="290849" name="Line 33"/>
              <p:cNvSpPr>
                <a:spLocks noChangeShapeType="1"/>
              </p:cNvSpPr>
              <p:nvPr/>
            </p:nvSpPr>
            <p:spPr bwMode="auto">
              <a:xfrm>
                <a:off x="3072" y="3168"/>
                <a:ext cx="1440" cy="0"/>
              </a:xfrm>
              <a:prstGeom prst="line">
                <a:avLst/>
              </a:prstGeom>
              <a:noFill/>
              <a:ln w="127000">
                <a:solidFill>
                  <a:schemeClr val="accent1"/>
                </a:solidFill>
                <a:round/>
                <a:headEnd type="none" w="sm" len="sm"/>
                <a:tailEnd type="stealth" w="med" len="lg"/>
              </a:ln>
              <a:effectLst/>
            </p:spPr>
            <p:txBody>
              <a:bodyPr wrap="none" anchor="ctr"/>
              <a:lstStyle/>
              <a:p>
                <a:endParaRPr lang="en-US"/>
              </a:p>
            </p:txBody>
          </p:sp>
        </p:grpSp>
        <p:graphicFrame>
          <p:nvGraphicFramePr>
            <p:cNvPr id="290850" name="Object 34"/>
            <p:cNvGraphicFramePr>
              <a:graphicFrameLocks/>
            </p:cNvGraphicFramePr>
            <p:nvPr/>
          </p:nvGraphicFramePr>
          <p:xfrm>
            <a:off x="3039" y="2504"/>
            <a:ext cx="1770" cy="152"/>
          </p:xfrm>
          <a:graphic>
            <a:graphicData uri="http://schemas.openxmlformats.org/presentationml/2006/ole">
              <p:oleObj spid="_x0000_s1026" name="Equation" r:id="rId4" imgW="2831760" imgH="266400" progId="Equation.3">
                <p:embed/>
              </p:oleObj>
            </a:graphicData>
          </a:graphic>
        </p:graphicFrame>
        <p:graphicFrame>
          <p:nvGraphicFramePr>
            <p:cNvPr id="290851" name="Object 35"/>
            <p:cNvGraphicFramePr>
              <a:graphicFrameLocks/>
            </p:cNvGraphicFramePr>
            <p:nvPr/>
          </p:nvGraphicFramePr>
          <p:xfrm>
            <a:off x="3035" y="3704"/>
            <a:ext cx="1772" cy="146"/>
          </p:xfrm>
          <a:graphic>
            <a:graphicData uri="http://schemas.openxmlformats.org/presentationml/2006/ole">
              <p:oleObj spid="_x0000_s1027" name="Equation" r:id="rId5" imgW="2844720" imgH="266400" progId="Equation.3">
                <p:embed/>
              </p:oleObj>
            </a:graphicData>
          </a:graphic>
        </p:graphicFrame>
      </p:grpSp>
      <p:sp>
        <p:nvSpPr>
          <p:cNvPr id="290852" name="Oval 36"/>
          <p:cNvSpPr>
            <a:spLocks noChangeArrowheads="1"/>
          </p:cNvSpPr>
          <p:nvPr/>
        </p:nvSpPr>
        <p:spPr bwMode="auto">
          <a:xfrm>
            <a:off x="5456238" y="1755775"/>
            <a:ext cx="1836737" cy="558800"/>
          </a:xfrm>
          <a:prstGeom prst="ellipse">
            <a:avLst/>
          </a:prstGeom>
          <a:noFill/>
          <a:ln w="50800">
            <a:solidFill>
              <a:schemeClr val="accent1"/>
            </a:solidFill>
            <a:round/>
            <a:headEnd/>
            <a:tailEnd/>
          </a:ln>
          <a:effectLst/>
        </p:spPr>
        <p:txBody>
          <a:bodyPr wrap="none" anchor="ctr"/>
          <a:lstStyle/>
          <a:p>
            <a:endParaRPr lang="en-US"/>
          </a:p>
        </p:txBody>
      </p:sp>
      <p:sp>
        <p:nvSpPr>
          <p:cNvPr id="290853" name="Rectangle 37"/>
          <p:cNvSpPr>
            <a:spLocks noGrp="1" noChangeArrowheads="1"/>
          </p:cNvSpPr>
          <p:nvPr>
            <p:ph type="body" idx="1"/>
          </p:nvPr>
        </p:nvSpPr>
        <p:spPr>
          <a:xfrm>
            <a:off x="508000" y="1141413"/>
            <a:ext cx="5130800" cy="2082800"/>
          </a:xfrm>
          <a:noFill/>
          <a:ln/>
        </p:spPr>
        <p:txBody>
          <a:bodyPr>
            <a:normAutofit fontScale="70000" lnSpcReduction="20000"/>
          </a:bodyPr>
          <a:lstStyle/>
          <a:p>
            <a:pPr marL="401638" indent="-401638">
              <a:lnSpc>
                <a:spcPct val="180000"/>
              </a:lnSpc>
              <a:buFont typeface="Monotype Sorts" pitchFamily="48" charset="2"/>
              <a:buNone/>
            </a:pPr>
            <a:r>
              <a:rPr lang="en-US" sz="2400" b="1" dirty="0"/>
              <a:t>	</a:t>
            </a:r>
            <a:r>
              <a:rPr lang="en-US" b="1" dirty="0">
                <a:effectLst>
                  <a:outerShdw blurRad="38100" dist="38100" dir="2700000" algn="tl">
                    <a:srgbClr val="000000"/>
                  </a:outerShdw>
                </a:effectLst>
              </a:rPr>
              <a:t>Does the displacement of an object depend on the specific location of the origin of the coordinate system?</a:t>
            </a:r>
            <a:endParaRPr lang="en-US" dirty="0">
              <a:effectLst>
                <a:outerShdw blurRad="38100" dist="38100" dir="2700000" algn="tl">
                  <a:srgbClr val="000000"/>
                </a:outerShdw>
              </a:effectLst>
            </a:endParaRPr>
          </a:p>
        </p:txBody>
      </p:sp>
      <p:sp>
        <p:nvSpPr>
          <p:cNvPr id="290854" name="Rectangle 38"/>
          <p:cNvSpPr>
            <a:spLocks noChangeArrowheads="1"/>
          </p:cNvSpPr>
          <p:nvPr/>
        </p:nvSpPr>
        <p:spPr bwMode="auto">
          <a:xfrm>
            <a:off x="5715000" y="1231900"/>
            <a:ext cx="2844800" cy="1433513"/>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1)  yes</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2)  no</a:t>
            </a:r>
          </a:p>
          <a:p>
            <a:pPr marL="401638" indent="-401638">
              <a:lnSpc>
                <a:spcPct val="14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 </a:t>
            </a:r>
            <a:r>
              <a:rPr lang="en-US" sz="2000" b="1">
                <a:solidFill>
                  <a:schemeClr val="tx2"/>
                </a:solidFill>
                <a:latin typeface="Arial" charset="0"/>
              </a:rPr>
              <a:t>it depends on the coordinate system</a:t>
            </a:r>
            <a:endParaRPr lang="en-US" b="1">
              <a:latin typeface="Arial" charset="0"/>
            </a:endParaRP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97325" y="3935413"/>
            <a:ext cx="5146675" cy="2068512"/>
            <a:chOff x="1986" y="2472"/>
            <a:chExt cx="3569" cy="1303"/>
          </a:xfrm>
        </p:grpSpPr>
        <p:sp>
          <p:nvSpPr>
            <p:cNvPr id="746499" name="Rectangle 3" descr="90%"/>
            <p:cNvSpPr>
              <a:spLocks noChangeArrowheads="1"/>
            </p:cNvSpPr>
            <p:nvPr/>
          </p:nvSpPr>
          <p:spPr bwMode="auto">
            <a:xfrm>
              <a:off x="1986" y="2472"/>
              <a:ext cx="3569" cy="1303"/>
            </a:xfrm>
            <a:prstGeom prst="rect">
              <a:avLst/>
            </a:prstGeom>
            <a:pattFill prst="pct90">
              <a:fgClr>
                <a:schemeClr val="bg2"/>
              </a:fgClr>
              <a:bgClr>
                <a:srgbClr val="FFFFFF"/>
              </a:bgClr>
            </a:pattFill>
            <a:ln w="9525">
              <a:noFill/>
              <a:miter lim="800000"/>
              <a:headEnd type="none" w="sm" len="sm"/>
              <a:tailEnd type="none" w="sm" len="sm"/>
            </a:ln>
            <a:effectLst/>
          </p:spPr>
          <p:txBody>
            <a:bodyPr wrap="none" anchor="ctr"/>
            <a:lstStyle/>
            <a:p>
              <a:endParaRPr lang="en-US"/>
            </a:p>
          </p:txBody>
        </p:sp>
        <p:sp>
          <p:nvSpPr>
            <p:cNvPr id="746500" name="Freeform 4"/>
            <p:cNvSpPr>
              <a:spLocks/>
            </p:cNvSpPr>
            <p:nvPr/>
          </p:nvSpPr>
          <p:spPr bwMode="auto">
            <a:xfrm>
              <a:off x="2159" y="2970"/>
              <a:ext cx="3168" cy="582"/>
            </a:xfrm>
            <a:custGeom>
              <a:avLst/>
              <a:gdLst/>
              <a:ahLst/>
              <a:cxnLst>
                <a:cxn ang="0">
                  <a:pos x="0" y="0"/>
                </a:cxn>
                <a:cxn ang="0">
                  <a:pos x="1181" y="0"/>
                </a:cxn>
                <a:cxn ang="0">
                  <a:pos x="2148" y="576"/>
                </a:cxn>
                <a:cxn ang="0">
                  <a:pos x="3168" y="582"/>
                </a:cxn>
              </a:cxnLst>
              <a:rect l="0" t="0" r="r" b="b"/>
              <a:pathLst>
                <a:path w="3168" h="582">
                  <a:moveTo>
                    <a:pt x="0" y="0"/>
                  </a:moveTo>
                  <a:lnTo>
                    <a:pt x="1181" y="0"/>
                  </a:lnTo>
                  <a:cubicBezTo>
                    <a:pt x="1566" y="12"/>
                    <a:pt x="1800" y="564"/>
                    <a:pt x="2148" y="576"/>
                  </a:cubicBezTo>
                  <a:lnTo>
                    <a:pt x="3168" y="582"/>
                  </a:lnTo>
                </a:path>
              </a:pathLst>
            </a:custGeom>
            <a:noFill/>
            <a:ln w="38100" cap="flat" cmpd="sng">
              <a:solidFill>
                <a:schemeClr val="tx2"/>
              </a:solidFill>
              <a:prstDash val="solid"/>
              <a:round/>
              <a:headEnd type="none" w="med" len="med"/>
              <a:tailEnd type="none" w="med" len="med"/>
            </a:ln>
            <a:effectLst/>
          </p:spPr>
          <p:txBody>
            <a:bodyPr wrap="none" anchor="ctr"/>
            <a:lstStyle/>
            <a:p>
              <a:endParaRPr lang="en-US"/>
            </a:p>
          </p:txBody>
        </p:sp>
        <p:grpSp>
          <p:nvGrpSpPr>
            <p:cNvPr id="3" name="Group 5"/>
            <p:cNvGrpSpPr>
              <a:grpSpLocks/>
            </p:cNvGrpSpPr>
            <p:nvPr/>
          </p:nvGrpSpPr>
          <p:grpSpPr bwMode="auto">
            <a:xfrm>
              <a:off x="2534" y="2638"/>
              <a:ext cx="412" cy="304"/>
              <a:chOff x="1880" y="1488"/>
              <a:chExt cx="358" cy="264"/>
            </a:xfrm>
          </p:grpSpPr>
          <p:sp>
            <p:nvSpPr>
              <p:cNvPr id="746502" name="Rectangle 6"/>
              <p:cNvSpPr>
                <a:spLocks noChangeArrowheads="1"/>
              </p:cNvSpPr>
              <p:nvPr/>
            </p:nvSpPr>
            <p:spPr bwMode="auto">
              <a:xfrm>
                <a:off x="1880" y="1488"/>
                <a:ext cx="358" cy="192"/>
              </a:xfrm>
              <a:prstGeom prst="rect">
                <a:avLst/>
              </a:prstGeom>
              <a:solidFill>
                <a:srgbClr val="CC9900"/>
              </a:solidFill>
              <a:ln w="38100">
                <a:solidFill>
                  <a:srgbClr val="CC9900"/>
                </a:solidFill>
                <a:miter lim="800000"/>
                <a:headEnd/>
                <a:tailEnd/>
              </a:ln>
              <a:effectLst/>
            </p:spPr>
            <p:txBody>
              <a:bodyPr anchor="ctr">
                <a:spAutoFit/>
              </a:bodyPr>
              <a:lstStyle/>
              <a:p>
                <a:endParaRPr lang="en-US"/>
              </a:p>
            </p:txBody>
          </p:sp>
          <p:grpSp>
            <p:nvGrpSpPr>
              <p:cNvPr id="4" name="Group 7"/>
              <p:cNvGrpSpPr>
                <a:grpSpLocks/>
              </p:cNvGrpSpPr>
              <p:nvPr/>
            </p:nvGrpSpPr>
            <p:grpSpPr bwMode="auto">
              <a:xfrm>
                <a:off x="1891" y="1640"/>
                <a:ext cx="336" cy="112"/>
                <a:chOff x="1896" y="1640"/>
                <a:chExt cx="336" cy="112"/>
              </a:xfrm>
            </p:grpSpPr>
            <p:sp>
              <p:nvSpPr>
                <p:cNvPr id="746504" name="Oval 8"/>
                <p:cNvSpPr>
                  <a:spLocks noChangeArrowheads="1"/>
                </p:cNvSpPr>
                <p:nvPr/>
              </p:nvSpPr>
              <p:spPr bwMode="auto">
                <a:xfrm>
                  <a:off x="1896" y="1640"/>
                  <a:ext cx="112" cy="112"/>
                </a:xfrm>
                <a:prstGeom prst="ellipse">
                  <a:avLst/>
                </a:prstGeom>
                <a:solidFill>
                  <a:srgbClr val="C0C0C0"/>
                </a:solidFill>
                <a:ln w="38100">
                  <a:solidFill>
                    <a:srgbClr val="969696"/>
                  </a:solidFill>
                  <a:round/>
                  <a:headEnd/>
                  <a:tailEnd/>
                </a:ln>
                <a:effectLst/>
              </p:spPr>
              <p:txBody>
                <a:bodyPr wrap="none" anchor="ctr">
                  <a:spAutoFit/>
                </a:bodyPr>
                <a:lstStyle/>
                <a:p>
                  <a:endParaRPr lang="en-US"/>
                </a:p>
              </p:txBody>
            </p:sp>
            <p:sp>
              <p:nvSpPr>
                <p:cNvPr id="746505" name="Oval 9"/>
                <p:cNvSpPr>
                  <a:spLocks noChangeArrowheads="1"/>
                </p:cNvSpPr>
                <p:nvPr/>
              </p:nvSpPr>
              <p:spPr bwMode="auto">
                <a:xfrm>
                  <a:off x="2120" y="1640"/>
                  <a:ext cx="112" cy="112"/>
                </a:xfrm>
                <a:prstGeom prst="ellipse">
                  <a:avLst/>
                </a:prstGeom>
                <a:solidFill>
                  <a:srgbClr val="C0C0C0"/>
                </a:solidFill>
                <a:ln w="38100">
                  <a:solidFill>
                    <a:srgbClr val="969696"/>
                  </a:solidFill>
                  <a:round/>
                  <a:headEnd/>
                  <a:tailEnd/>
                </a:ln>
                <a:effectLst/>
              </p:spPr>
              <p:txBody>
                <a:bodyPr wrap="none" anchor="ctr">
                  <a:spAutoFit/>
                </a:bodyPr>
                <a:lstStyle/>
                <a:p>
                  <a:endParaRPr lang="en-US"/>
                </a:p>
              </p:txBody>
            </p:sp>
          </p:grpSp>
        </p:grpSp>
      </p:grpSp>
      <p:sp>
        <p:nvSpPr>
          <p:cNvPr id="746506" name="AutoShape 10"/>
          <p:cNvSpPr>
            <a:spLocks noChangeArrowheads="1"/>
          </p:cNvSpPr>
          <p:nvPr/>
        </p:nvSpPr>
        <p:spPr bwMode="auto">
          <a:xfrm>
            <a:off x="0" y="0"/>
            <a:ext cx="9144000" cy="30162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46507" name="Rectangle 11"/>
          <p:cNvSpPr>
            <a:spLocks noGrp="1" noChangeArrowheads="1"/>
          </p:cNvSpPr>
          <p:nvPr>
            <p:ph type="title"/>
          </p:nvPr>
        </p:nvSpPr>
        <p:spPr>
          <a:xfrm>
            <a:off x="933450" y="0"/>
            <a:ext cx="7294563" cy="838200"/>
          </a:xfrm>
          <a:noFill/>
          <a:ln/>
        </p:spPr>
        <p:txBody>
          <a:bodyPr/>
          <a:lstStyle/>
          <a:p>
            <a:pPr>
              <a:lnSpc>
                <a:spcPct val="90000"/>
              </a:lnSpc>
            </a:pPr>
            <a:r>
              <a:rPr lang="en-US" sz="2800" i="1"/>
              <a:t>ConcepTest 8.9</a:t>
            </a:r>
            <a:r>
              <a:rPr lang="en-US" sz="2800" i="1">
                <a:solidFill>
                  <a:srgbClr val="000000"/>
                </a:solidFill>
                <a:effectLst/>
              </a:rPr>
              <a:t>   </a:t>
            </a:r>
            <a:r>
              <a:rPr lang="en-US" sz="2800">
                <a:solidFill>
                  <a:schemeClr val="accent2"/>
                </a:solidFill>
                <a:effectLst/>
              </a:rPr>
              <a:t>Cart on a Hill</a:t>
            </a:r>
            <a:endParaRPr lang="en-US" sz="2800">
              <a:solidFill>
                <a:schemeClr val="accent2"/>
              </a:solidFill>
            </a:endParaRPr>
          </a:p>
        </p:txBody>
      </p:sp>
      <p:sp>
        <p:nvSpPr>
          <p:cNvPr id="746508" name="Oval 12"/>
          <p:cNvSpPr>
            <a:spLocks noChangeArrowheads="1"/>
          </p:cNvSpPr>
          <p:nvPr/>
        </p:nvSpPr>
        <p:spPr bwMode="auto">
          <a:xfrm>
            <a:off x="6053138" y="1027113"/>
            <a:ext cx="2047875" cy="473075"/>
          </a:xfrm>
          <a:prstGeom prst="ellipse">
            <a:avLst/>
          </a:prstGeom>
          <a:noFill/>
          <a:ln w="38100">
            <a:solidFill>
              <a:schemeClr val="accent1"/>
            </a:solidFill>
            <a:round/>
            <a:headEnd/>
            <a:tailEnd/>
          </a:ln>
          <a:effectLst/>
        </p:spPr>
        <p:txBody>
          <a:bodyPr anchor="ctr">
            <a:spAutoFit/>
          </a:bodyPr>
          <a:lstStyle/>
          <a:p>
            <a:endParaRPr lang="en-US"/>
          </a:p>
        </p:txBody>
      </p:sp>
      <p:sp>
        <p:nvSpPr>
          <p:cNvPr id="746509" name="AutoShape 13"/>
          <p:cNvSpPr>
            <a:spLocks noChangeArrowheads="1"/>
          </p:cNvSpPr>
          <p:nvPr/>
        </p:nvSpPr>
        <p:spPr bwMode="auto">
          <a:xfrm>
            <a:off x="0" y="3171825"/>
            <a:ext cx="4090988" cy="350520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46510" name="Rectangle 14"/>
          <p:cNvSpPr>
            <a:spLocks noChangeArrowheads="1"/>
          </p:cNvSpPr>
          <p:nvPr/>
        </p:nvSpPr>
        <p:spPr bwMode="auto">
          <a:xfrm>
            <a:off x="85725" y="3330575"/>
            <a:ext cx="4014788" cy="889000"/>
          </a:xfrm>
          <a:prstGeom prst="rect">
            <a:avLst/>
          </a:prstGeom>
          <a:noFill/>
          <a:ln w="9525">
            <a:noFill/>
            <a:miter lim="800000"/>
            <a:headEnd/>
            <a:tailEnd/>
          </a:ln>
          <a:effectLst/>
        </p:spPr>
        <p:txBody>
          <a:bodyPr lIns="92075" tIns="46038" rIns="92075" bIns="46038"/>
          <a:lstStyle/>
          <a:p>
            <a:pPr>
              <a:lnSpc>
                <a:spcPct val="89000"/>
              </a:lnSpc>
              <a:spcBef>
                <a:spcPct val="30000"/>
              </a:spcBef>
              <a:buClr>
                <a:schemeClr val="accent1"/>
              </a:buClr>
              <a:buSzPct val="75000"/>
              <a:buFont typeface="Monotype Sorts" pitchFamily="48" charset="2"/>
              <a:buNone/>
              <a:tabLst>
                <a:tab pos="687388" algn="l"/>
              </a:tabLst>
            </a:pPr>
            <a:r>
              <a:rPr lang="en-US" sz="2000" b="1">
                <a:solidFill>
                  <a:schemeClr val="bg2"/>
                </a:solidFill>
                <a:latin typeface="Arial" charset="0"/>
              </a:rPr>
              <a:t>When starting from rest, the</a:t>
            </a:r>
            <a:br>
              <a:rPr lang="en-US" sz="2000" b="1">
                <a:solidFill>
                  <a:schemeClr val="bg2"/>
                </a:solidFill>
                <a:latin typeface="Arial" charset="0"/>
              </a:rPr>
            </a:br>
            <a:r>
              <a:rPr lang="en-US" sz="2000" b="1">
                <a:solidFill>
                  <a:schemeClr val="bg2"/>
                </a:solidFill>
                <a:latin typeface="Arial" charset="0"/>
              </a:rPr>
              <a:t>cart’s PE is changed into KE:</a:t>
            </a:r>
          </a:p>
          <a:p>
            <a:pPr>
              <a:lnSpc>
                <a:spcPct val="89000"/>
              </a:lnSpc>
              <a:spcBef>
                <a:spcPct val="30000"/>
              </a:spcBef>
              <a:buClr>
                <a:schemeClr val="accent1"/>
              </a:buClr>
              <a:buSzPct val="75000"/>
              <a:buFont typeface="Monotype Sorts" pitchFamily="48" charset="2"/>
              <a:buNone/>
              <a:tabLst>
                <a:tab pos="687388" algn="l"/>
              </a:tabLst>
            </a:pPr>
            <a:r>
              <a:rPr lang="en-US" sz="2000" b="1">
                <a:solidFill>
                  <a:schemeClr val="bg2"/>
                </a:solidFill>
                <a:latin typeface="Arial" charset="0"/>
              </a:rPr>
              <a:t>	</a:t>
            </a:r>
            <a:r>
              <a:rPr lang="en-US" sz="2000" b="1">
                <a:solidFill>
                  <a:schemeClr val="bg2"/>
                </a:solidFill>
                <a:latin typeface="Symbol" pitchFamily="48" charset="2"/>
              </a:rPr>
              <a:t>D</a:t>
            </a:r>
            <a:r>
              <a:rPr lang="en-US" sz="2000" b="1">
                <a:solidFill>
                  <a:schemeClr val="bg2"/>
                </a:solidFill>
                <a:latin typeface="Arial" charset="0"/>
              </a:rPr>
              <a:t>PE  =  </a:t>
            </a:r>
            <a:r>
              <a:rPr lang="en-US" sz="2000" b="1">
                <a:solidFill>
                  <a:srgbClr val="FC0128"/>
                </a:solidFill>
                <a:effectLst>
                  <a:outerShdw blurRad="38100" dist="38100" dir="2700000" algn="tl">
                    <a:srgbClr val="000000"/>
                  </a:outerShdw>
                </a:effectLst>
                <a:latin typeface="Symbol" pitchFamily="48" charset="2"/>
              </a:rPr>
              <a:t>D</a:t>
            </a:r>
            <a:r>
              <a:rPr lang="en-US" sz="2000" b="1">
                <a:solidFill>
                  <a:srgbClr val="FC0128"/>
                </a:solidFill>
                <a:effectLst>
                  <a:outerShdw blurRad="38100" dist="38100" dir="2700000" algn="tl">
                    <a:srgbClr val="000000"/>
                  </a:outerShdw>
                </a:effectLst>
                <a:latin typeface="Arial" charset="0"/>
              </a:rPr>
              <a:t>KE</a:t>
            </a:r>
            <a:r>
              <a:rPr lang="en-US" sz="2000" b="1">
                <a:solidFill>
                  <a:srgbClr val="FC0128"/>
                </a:solidFill>
                <a:latin typeface="Arial" charset="0"/>
              </a:rPr>
              <a:t>  = </a:t>
            </a:r>
            <a:r>
              <a:rPr lang="en-US" sz="2000" b="1" i="1">
                <a:solidFill>
                  <a:srgbClr val="FC0128"/>
                </a:solidFill>
                <a:effectLst>
                  <a:outerShdw blurRad="38100" dist="38100" dir="2700000" algn="tl">
                    <a:srgbClr val="000000"/>
                  </a:outerShdw>
                </a:effectLst>
                <a:latin typeface="Arial" charset="0"/>
              </a:rPr>
              <a:t> </a:t>
            </a:r>
            <a:r>
              <a:rPr lang="en-US" sz="2000" b="1">
                <a:solidFill>
                  <a:srgbClr val="FC0128"/>
                </a:solidFill>
                <a:effectLst>
                  <a:outerShdw blurRad="38100" dist="38100" dir="2700000" algn="tl">
                    <a:srgbClr val="000000"/>
                  </a:outerShdw>
                </a:effectLst>
                <a:latin typeface="Arial" charset="0"/>
              </a:rPr>
              <a:t>  m(4)</a:t>
            </a:r>
            <a:r>
              <a:rPr lang="en-US" sz="2000" b="1" baseline="30000">
                <a:solidFill>
                  <a:srgbClr val="FC0128"/>
                </a:solidFill>
                <a:effectLst>
                  <a:outerShdw blurRad="38100" dist="38100" dir="2700000" algn="tl">
                    <a:srgbClr val="000000"/>
                  </a:outerShdw>
                </a:effectLst>
                <a:latin typeface="Arial" charset="0"/>
              </a:rPr>
              <a:t>2</a:t>
            </a:r>
          </a:p>
        </p:txBody>
      </p:sp>
      <p:sp>
        <p:nvSpPr>
          <p:cNvPr id="746511" name="Rectangle 15"/>
          <p:cNvSpPr>
            <a:spLocks noGrp="1" noChangeArrowheads="1"/>
          </p:cNvSpPr>
          <p:nvPr>
            <p:ph type="body" idx="1"/>
          </p:nvPr>
        </p:nvSpPr>
        <p:spPr>
          <a:xfrm>
            <a:off x="0" y="1163638"/>
            <a:ext cx="5894388" cy="2079625"/>
          </a:xfrm>
          <a:noFill/>
          <a:ln/>
        </p:spPr>
        <p:txBody>
          <a:bodyPr>
            <a:normAutofit fontScale="70000" lnSpcReduction="20000"/>
          </a:bodyPr>
          <a:lstStyle/>
          <a:p>
            <a:pPr marL="401638" indent="-401638">
              <a:lnSpc>
                <a:spcPct val="119000"/>
              </a:lnSpc>
              <a:buFont typeface="Monotype Sorts" pitchFamily="48" charset="2"/>
              <a:buNone/>
            </a:pPr>
            <a:r>
              <a:rPr lang="en-US" b="1" dirty="0"/>
              <a:t>	A cart starting from rest rolls down a hill and at the bottom has a speed of </a:t>
            </a:r>
            <a:r>
              <a:rPr lang="en-US" b="1" dirty="0">
                <a:solidFill>
                  <a:schemeClr val="accent2"/>
                </a:solidFill>
              </a:rPr>
              <a:t>4 m/s</a:t>
            </a:r>
            <a:r>
              <a:rPr lang="en-US" b="1" dirty="0"/>
              <a:t>.  If the cart were given an initial push, so its initial speed at the top of the hill was </a:t>
            </a:r>
            <a:r>
              <a:rPr lang="en-US" b="1" dirty="0">
                <a:solidFill>
                  <a:schemeClr val="tx2"/>
                </a:solidFill>
              </a:rPr>
              <a:t>3 m/s</a:t>
            </a:r>
            <a:r>
              <a:rPr lang="en-US" b="1" dirty="0"/>
              <a:t>, what would be its speed at the bottom?</a:t>
            </a:r>
            <a:endParaRPr lang="en-US" sz="2200" b="1" dirty="0"/>
          </a:p>
        </p:txBody>
      </p:sp>
      <p:sp>
        <p:nvSpPr>
          <p:cNvPr id="746512" name="Rectangle 16"/>
          <p:cNvSpPr>
            <a:spLocks noChangeArrowheads="1"/>
          </p:cNvSpPr>
          <p:nvPr/>
        </p:nvSpPr>
        <p:spPr bwMode="auto">
          <a:xfrm>
            <a:off x="6329363" y="617538"/>
            <a:ext cx="2389187" cy="213995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4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5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6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7 m/s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25 m/s</a:t>
            </a:r>
            <a:endParaRPr lang="en-US" sz="2200" b="1">
              <a:solidFill>
                <a:schemeClr val="tx2"/>
              </a:solidFill>
              <a:effectLst>
                <a:outerShdw blurRad="38100" dist="38100" dir="2700000" algn="tl">
                  <a:srgbClr val="000000"/>
                </a:outerShdw>
              </a:effectLst>
              <a:latin typeface="Arial" charset="0"/>
            </a:endParaRPr>
          </a:p>
        </p:txBody>
      </p:sp>
      <p:sp>
        <p:nvSpPr>
          <p:cNvPr id="746513" name="Rectangle 17"/>
          <p:cNvSpPr>
            <a:spLocks noChangeArrowheads="1"/>
          </p:cNvSpPr>
          <p:nvPr/>
        </p:nvSpPr>
        <p:spPr bwMode="auto">
          <a:xfrm>
            <a:off x="60325" y="4352925"/>
            <a:ext cx="4235450" cy="1490663"/>
          </a:xfrm>
          <a:prstGeom prst="rect">
            <a:avLst/>
          </a:prstGeom>
          <a:noFill/>
          <a:ln w="9525">
            <a:noFill/>
            <a:miter lim="800000"/>
            <a:headEnd/>
            <a:tailEnd/>
          </a:ln>
          <a:effectLst/>
        </p:spPr>
        <p:txBody>
          <a:bodyPr lIns="92075" tIns="46038" rIns="92075" bIns="46038"/>
          <a:lstStyle/>
          <a:p>
            <a:pPr marL="285750" indent="-285750">
              <a:lnSpc>
                <a:spcPct val="89000"/>
              </a:lnSpc>
              <a:spcBef>
                <a:spcPct val="1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When starting from 3 m/s, the</a:t>
            </a:r>
          </a:p>
          <a:p>
            <a:pPr marL="285750" indent="-285750">
              <a:lnSpc>
                <a:spcPct val="89000"/>
              </a:lnSpc>
              <a:spcBef>
                <a:spcPct val="1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final KE is:</a:t>
            </a:r>
          </a:p>
          <a:p>
            <a:pPr marL="285750" indent="-285750">
              <a:lnSpc>
                <a:spcPct val="89000"/>
              </a:lnSpc>
              <a:spcBef>
                <a:spcPct val="3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 </a:t>
            </a:r>
            <a:r>
              <a:rPr lang="en-US" sz="2000" b="1" dirty="0" err="1">
                <a:solidFill>
                  <a:srgbClr val="0000FF"/>
                </a:solidFill>
                <a:effectLst>
                  <a:outerShdw blurRad="38100" dist="38100" dir="2700000" algn="tl">
                    <a:srgbClr val="000000"/>
                  </a:outerShdw>
                </a:effectLst>
                <a:latin typeface="Arial" charset="0"/>
              </a:rPr>
              <a:t>KE</a:t>
            </a:r>
            <a:r>
              <a:rPr lang="en-US" sz="2000" b="1" baseline="-25000" dirty="0" err="1">
                <a:solidFill>
                  <a:srgbClr val="0000FF"/>
                </a:solidFill>
                <a:effectLst>
                  <a:outerShdw blurRad="38100" dist="38100" dir="2700000" algn="tl">
                    <a:srgbClr val="000000"/>
                  </a:outerShdw>
                </a:effectLst>
                <a:latin typeface="Arial" charset="0"/>
              </a:rPr>
              <a:t>f</a:t>
            </a:r>
            <a:r>
              <a:rPr lang="en-US" sz="2000" b="1" dirty="0">
                <a:solidFill>
                  <a:srgbClr val="0000FF"/>
                </a:solidFill>
                <a:latin typeface="Arial" charset="0"/>
              </a:rPr>
              <a:t> </a:t>
            </a:r>
            <a:r>
              <a:rPr lang="en-US" sz="2000" b="1" dirty="0">
                <a:solidFill>
                  <a:srgbClr val="0066FF"/>
                </a:solidFill>
                <a:latin typeface="Arial" charset="0"/>
              </a:rPr>
              <a:t> 	</a:t>
            </a:r>
            <a:r>
              <a:rPr lang="en-US" sz="2000" b="1" dirty="0">
                <a:solidFill>
                  <a:schemeClr val="bg2"/>
                </a:solidFill>
                <a:latin typeface="Arial" charset="0"/>
              </a:rPr>
              <a:t>=  </a:t>
            </a:r>
            <a:r>
              <a:rPr lang="en-US" sz="2000" b="1" dirty="0" err="1">
                <a:solidFill>
                  <a:schemeClr val="bg2"/>
                </a:solidFill>
                <a:latin typeface="Arial" charset="0"/>
              </a:rPr>
              <a:t>KE</a:t>
            </a:r>
            <a:r>
              <a:rPr lang="en-US" sz="2000" b="1" baseline="-25000" dirty="0" err="1">
                <a:solidFill>
                  <a:schemeClr val="bg2"/>
                </a:solidFill>
                <a:latin typeface="Arial" charset="0"/>
              </a:rPr>
              <a:t>i</a:t>
            </a:r>
            <a:r>
              <a:rPr lang="en-US" sz="2000" b="1" dirty="0">
                <a:solidFill>
                  <a:schemeClr val="bg2"/>
                </a:solidFill>
                <a:latin typeface="Arial" charset="0"/>
              </a:rPr>
              <a:t>     +    </a:t>
            </a:r>
            <a:r>
              <a:rPr lang="en-US" sz="2000" b="1" dirty="0">
                <a:solidFill>
                  <a:srgbClr val="FC0128"/>
                </a:solidFill>
                <a:effectLst>
                  <a:outerShdw blurRad="38100" dist="38100" dir="2700000" algn="tl">
                    <a:srgbClr val="000000"/>
                  </a:outerShdw>
                </a:effectLst>
                <a:latin typeface="Symbol" pitchFamily="48" charset="2"/>
              </a:rPr>
              <a:t>D</a:t>
            </a:r>
            <a:r>
              <a:rPr lang="en-US" sz="2000" b="1" dirty="0">
                <a:solidFill>
                  <a:srgbClr val="FC0128"/>
                </a:solidFill>
                <a:effectLst>
                  <a:outerShdw blurRad="38100" dist="38100" dir="2700000" algn="tl">
                    <a:srgbClr val="000000"/>
                  </a:outerShdw>
                </a:effectLst>
                <a:latin typeface="Arial" charset="0"/>
              </a:rPr>
              <a:t>KE</a:t>
            </a:r>
            <a:endParaRPr lang="en-US" sz="2000" b="1" dirty="0">
              <a:solidFill>
                <a:srgbClr val="FC0128"/>
              </a:solidFill>
              <a:latin typeface="Arial" charset="0"/>
            </a:endParaRPr>
          </a:p>
          <a:p>
            <a:pPr marL="285750" indent="-285750">
              <a:lnSpc>
                <a:spcPct val="89000"/>
              </a:lnSpc>
              <a:spcBef>
                <a:spcPct val="3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			=     m(3)</a:t>
            </a:r>
            <a:r>
              <a:rPr lang="en-US" sz="2000" b="1" baseline="30000" dirty="0">
                <a:solidFill>
                  <a:schemeClr val="bg2"/>
                </a:solidFill>
                <a:latin typeface="Arial" charset="0"/>
              </a:rPr>
              <a:t>2</a:t>
            </a:r>
            <a:r>
              <a:rPr lang="en-US" sz="2000" b="1" dirty="0">
                <a:solidFill>
                  <a:schemeClr val="bg2"/>
                </a:solidFill>
                <a:latin typeface="Arial" charset="0"/>
              </a:rPr>
              <a:t>  + </a:t>
            </a:r>
            <a:r>
              <a:rPr lang="en-US" sz="2000" b="1" i="1" dirty="0">
                <a:solidFill>
                  <a:srgbClr val="FC0128"/>
                </a:solidFill>
                <a:effectLst>
                  <a:outerShdw blurRad="38100" dist="38100" dir="2700000" algn="tl">
                    <a:srgbClr val="000000"/>
                  </a:outerShdw>
                </a:effectLst>
                <a:latin typeface="Arial" charset="0"/>
              </a:rPr>
              <a:t>  </a:t>
            </a:r>
            <a:r>
              <a:rPr lang="en-US" sz="2000" b="1" dirty="0">
                <a:solidFill>
                  <a:srgbClr val="FC0128"/>
                </a:solidFill>
                <a:effectLst>
                  <a:outerShdw blurRad="38100" dist="38100" dir="2700000" algn="tl">
                    <a:srgbClr val="000000"/>
                  </a:outerShdw>
                </a:effectLst>
                <a:latin typeface="Arial" charset="0"/>
              </a:rPr>
              <a:t> m(4)</a:t>
            </a:r>
            <a:r>
              <a:rPr lang="en-US" sz="2000" b="1" baseline="30000" dirty="0">
                <a:solidFill>
                  <a:srgbClr val="FC0128"/>
                </a:solidFill>
                <a:effectLst>
                  <a:outerShdw blurRad="38100" dist="38100" dir="2700000" algn="tl">
                    <a:srgbClr val="000000"/>
                  </a:outerShdw>
                </a:effectLst>
                <a:latin typeface="Arial" charset="0"/>
              </a:rPr>
              <a:t>2</a:t>
            </a:r>
            <a:endParaRPr lang="en-US" sz="2000" b="1" dirty="0">
              <a:solidFill>
                <a:srgbClr val="FC0128"/>
              </a:solidFill>
              <a:effectLst>
                <a:outerShdw blurRad="38100" dist="38100" dir="2700000" algn="tl">
                  <a:srgbClr val="000000"/>
                </a:outerShdw>
              </a:effectLst>
              <a:latin typeface="Arial" charset="0"/>
            </a:endParaRPr>
          </a:p>
          <a:p>
            <a:pPr marL="285750" indent="-285750">
              <a:lnSpc>
                <a:spcPct val="89000"/>
              </a:lnSpc>
              <a:spcBef>
                <a:spcPct val="3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			=  </a:t>
            </a:r>
            <a:r>
              <a:rPr lang="en-US" sz="2000" b="1" dirty="0">
                <a:solidFill>
                  <a:srgbClr val="0000FF"/>
                </a:solidFill>
                <a:effectLst>
                  <a:outerShdw blurRad="38100" dist="38100" dir="2700000" algn="tl">
                    <a:srgbClr val="000000"/>
                  </a:outerShdw>
                </a:effectLst>
                <a:latin typeface="Arial" charset="0"/>
              </a:rPr>
              <a:t>   m(25)</a:t>
            </a:r>
            <a:r>
              <a:rPr lang="en-US" sz="2000" b="1" dirty="0">
                <a:solidFill>
                  <a:schemeClr val="bg2"/>
                </a:solidFill>
                <a:latin typeface="Arial" charset="0"/>
              </a:rPr>
              <a:t>   </a:t>
            </a:r>
          </a:p>
          <a:p>
            <a:pPr marL="285750" indent="-285750">
              <a:lnSpc>
                <a:spcPct val="89000"/>
              </a:lnSpc>
              <a:spcBef>
                <a:spcPct val="30000"/>
              </a:spcBef>
              <a:buClr>
                <a:schemeClr val="accent1"/>
              </a:buClr>
              <a:buSzPct val="75000"/>
              <a:buFont typeface="Monotype Sorts" pitchFamily="48" charset="2"/>
              <a:buNone/>
              <a:tabLst>
                <a:tab pos="288925" algn="l"/>
              </a:tabLst>
            </a:pPr>
            <a:r>
              <a:rPr lang="en-US" sz="2000" b="1" dirty="0">
                <a:solidFill>
                  <a:schemeClr val="bg2"/>
                </a:solidFill>
                <a:latin typeface="Arial" charset="0"/>
              </a:rPr>
              <a:t>			=  </a:t>
            </a:r>
            <a:r>
              <a:rPr lang="en-US" sz="2000" b="1" dirty="0">
                <a:solidFill>
                  <a:srgbClr val="0000FF"/>
                </a:solidFill>
                <a:effectLst>
                  <a:outerShdw blurRad="38100" dist="38100" dir="2700000" algn="tl">
                    <a:srgbClr val="000000"/>
                  </a:outerShdw>
                </a:effectLst>
                <a:latin typeface="Arial" charset="0"/>
              </a:rPr>
              <a:t>   m(5)</a:t>
            </a:r>
            <a:r>
              <a:rPr lang="en-US" sz="2000" b="1" baseline="30000" dirty="0">
                <a:solidFill>
                  <a:srgbClr val="0000FF"/>
                </a:solidFill>
                <a:effectLst>
                  <a:outerShdw blurRad="38100" dist="38100" dir="2700000" algn="tl">
                    <a:srgbClr val="000000"/>
                  </a:outerShdw>
                </a:effectLst>
                <a:latin typeface="Arial" charset="0"/>
              </a:rPr>
              <a:t>2</a:t>
            </a:r>
          </a:p>
        </p:txBody>
      </p:sp>
      <p:sp>
        <p:nvSpPr>
          <p:cNvPr id="746514" name="AutoShape 18"/>
          <p:cNvSpPr>
            <a:spLocks noChangeArrowheads="1"/>
          </p:cNvSpPr>
          <p:nvPr/>
        </p:nvSpPr>
        <p:spPr bwMode="auto">
          <a:xfrm>
            <a:off x="3651250" y="6199188"/>
            <a:ext cx="5065713" cy="449262"/>
          </a:xfrm>
          <a:prstGeom prst="flowChartAlternateProcess">
            <a:avLst/>
          </a:prstGeom>
          <a:solidFill>
            <a:schemeClr val="bg2"/>
          </a:solidFill>
          <a:ln w="38100">
            <a:solidFill>
              <a:srgbClr val="FF0000"/>
            </a:solidFill>
            <a:miter lim="800000"/>
            <a:headEnd type="none" w="sm" len="sm"/>
            <a:tailEnd type="none" w="sm" len="sm"/>
          </a:ln>
          <a:effectLst/>
        </p:spPr>
        <p:txBody>
          <a:bodyPr wrap="none" anchor="ctr"/>
          <a:lstStyle/>
          <a:p>
            <a:pPr algn="ctr">
              <a:lnSpc>
                <a:spcPct val="110000"/>
              </a:lnSpc>
            </a:pPr>
            <a:r>
              <a:rPr lang="en-US" sz="2000" b="1">
                <a:latin typeface="Arial" charset="0"/>
              </a:rPr>
              <a:t>Speed is not the same as kinetic energy</a:t>
            </a:r>
          </a:p>
        </p:txBody>
      </p:sp>
      <p:sp>
        <p:nvSpPr>
          <p:cNvPr id="746515" name="Line 19"/>
          <p:cNvSpPr>
            <a:spLocks noChangeShapeType="1"/>
          </p:cNvSpPr>
          <p:nvPr/>
        </p:nvSpPr>
        <p:spPr bwMode="auto">
          <a:xfrm flipH="1" flipV="1">
            <a:off x="2314575" y="6181725"/>
            <a:ext cx="1276350" cy="250825"/>
          </a:xfrm>
          <a:prstGeom prst="line">
            <a:avLst/>
          </a:prstGeom>
          <a:noFill/>
          <a:ln w="76200" cmpd="tri">
            <a:solidFill>
              <a:srgbClr val="FF0000"/>
            </a:solidFill>
            <a:round/>
            <a:headEnd type="none" w="sm" len="sm"/>
            <a:tailEnd type="stealth" w="med" len="lg"/>
          </a:ln>
          <a:effectLst/>
        </p:spPr>
        <p:txBody>
          <a:bodyPr wrap="none" anchor="ctr"/>
          <a:lstStyle/>
          <a:p>
            <a:endParaRPr lang="en-US"/>
          </a:p>
        </p:txBody>
      </p:sp>
      <p:graphicFrame>
        <p:nvGraphicFramePr>
          <p:cNvPr id="746516" name="Object 20"/>
          <p:cNvGraphicFramePr>
            <a:graphicFrameLocks noChangeAspect="1"/>
          </p:cNvGraphicFramePr>
          <p:nvPr/>
        </p:nvGraphicFramePr>
        <p:xfrm>
          <a:off x="2692400" y="3962400"/>
          <a:ext cx="150813" cy="385763"/>
        </p:xfrm>
        <a:graphic>
          <a:graphicData uri="http://schemas.openxmlformats.org/presentationml/2006/ole">
            <p:oleObj spid="_x0000_s100354" name="Equation" r:id="rId4" imgW="152280" imgH="393480" progId="Equation.DSMT4">
              <p:embed/>
            </p:oleObj>
          </a:graphicData>
        </a:graphic>
      </p:graphicFrame>
      <p:graphicFrame>
        <p:nvGraphicFramePr>
          <p:cNvPr id="746517" name="Object 21"/>
          <p:cNvGraphicFramePr>
            <a:graphicFrameLocks noChangeAspect="1"/>
          </p:cNvGraphicFramePr>
          <p:nvPr/>
        </p:nvGraphicFramePr>
        <p:xfrm>
          <a:off x="2581275" y="5341938"/>
          <a:ext cx="158750" cy="406400"/>
        </p:xfrm>
        <a:graphic>
          <a:graphicData uri="http://schemas.openxmlformats.org/presentationml/2006/ole">
            <p:oleObj spid="_x0000_s100355" name="Equation" r:id="rId5" imgW="152280" imgH="393480" progId="Equation.DSMT4">
              <p:embed/>
            </p:oleObj>
          </a:graphicData>
        </a:graphic>
      </p:graphicFrame>
      <p:graphicFrame>
        <p:nvGraphicFramePr>
          <p:cNvPr id="746518" name="Object 22"/>
          <p:cNvGraphicFramePr>
            <a:graphicFrameLocks noChangeAspect="1"/>
          </p:cNvGraphicFramePr>
          <p:nvPr/>
        </p:nvGraphicFramePr>
        <p:xfrm>
          <a:off x="1400175" y="6107113"/>
          <a:ext cx="136525" cy="347662"/>
        </p:xfrm>
        <a:graphic>
          <a:graphicData uri="http://schemas.openxmlformats.org/presentationml/2006/ole">
            <p:oleObj spid="_x0000_s100356" name="Equation" r:id="rId6" imgW="152280" imgH="393480" progId="Equation.DSMT4">
              <p:embed/>
            </p:oleObj>
          </a:graphicData>
        </a:graphic>
      </p:graphicFrame>
      <p:graphicFrame>
        <p:nvGraphicFramePr>
          <p:cNvPr id="746519" name="Object 23"/>
          <p:cNvGraphicFramePr>
            <a:graphicFrameLocks noChangeAspect="1"/>
          </p:cNvGraphicFramePr>
          <p:nvPr/>
        </p:nvGraphicFramePr>
        <p:xfrm>
          <a:off x="1400175" y="5721350"/>
          <a:ext cx="149225" cy="379413"/>
        </p:xfrm>
        <a:graphic>
          <a:graphicData uri="http://schemas.openxmlformats.org/presentationml/2006/ole">
            <p:oleObj spid="_x0000_s100357" name="Equation" r:id="rId7" imgW="152280" imgH="393480" progId="Equation.DSMT4">
              <p:embed/>
            </p:oleObj>
          </a:graphicData>
        </a:graphic>
      </p:graphicFrame>
      <p:graphicFrame>
        <p:nvGraphicFramePr>
          <p:cNvPr id="746520" name="Object 24"/>
          <p:cNvGraphicFramePr>
            <a:graphicFrameLocks noChangeAspect="1"/>
          </p:cNvGraphicFramePr>
          <p:nvPr/>
        </p:nvGraphicFramePr>
        <p:xfrm>
          <a:off x="1401763" y="5332413"/>
          <a:ext cx="155575" cy="398462"/>
        </p:xfrm>
        <a:graphic>
          <a:graphicData uri="http://schemas.openxmlformats.org/presentationml/2006/ole">
            <p:oleObj spid="_x0000_s100358" name="Equation" r:id="rId8" imgW="1522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6513"/>
                                        </p:tgtEl>
                                        <p:attrNameLst>
                                          <p:attrName>style.visibility</p:attrName>
                                        </p:attrNameLst>
                                      </p:cBhvr>
                                      <p:to>
                                        <p:strVal val="visible"/>
                                      </p:to>
                                    </p:set>
                                    <p:animEffect transition="in" filter="dissolve">
                                      <p:cBhvr>
                                        <p:cTn id="7" dur="500"/>
                                        <p:tgtEl>
                                          <p:spTgt spid="7465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46514"/>
                                        </p:tgtEl>
                                        <p:attrNameLst>
                                          <p:attrName>style.visibility</p:attrName>
                                        </p:attrNameLst>
                                      </p:cBhvr>
                                      <p:to>
                                        <p:strVal val="visible"/>
                                      </p:to>
                                    </p:set>
                                    <p:animEffect transition="in" filter="slide(fromRight)">
                                      <p:cBhvr>
                                        <p:cTn id="12" dur="500"/>
                                        <p:tgtEl>
                                          <p:spTgt spid="74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3" grpId="0" autoUpdateAnimBg="0"/>
      <p:bldP spid="746514" grpId="0" animBg="1" autoUpdateAnimBg="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AutoShape 2"/>
          <p:cNvSpPr>
            <a:spLocks noChangeArrowheads="1"/>
          </p:cNvSpPr>
          <p:nvPr/>
        </p:nvSpPr>
        <p:spPr bwMode="auto">
          <a:xfrm>
            <a:off x="0" y="0"/>
            <a:ext cx="9144000" cy="4233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48547" name="Rectangle 3"/>
          <p:cNvSpPr>
            <a:spLocks noChangeArrowheads="1"/>
          </p:cNvSpPr>
          <p:nvPr/>
        </p:nvSpPr>
        <p:spPr bwMode="auto">
          <a:xfrm>
            <a:off x="0" y="804863"/>
            <a:ext cx="4819650" cy="31003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You see a leaf falling to the ground with </a:t>
            </a:r>
            <a:r>
              <a:rPr lang="en-US" sz="2000" b="1" i="1">
                <a:solidFill>
                  <a:schemeClr val="tx2"/>
                </a:solidFill>
                <a:latin typeface="Arial" charset="0"/>
              </a:rPr>
              <a:t>constant speed</a:t>
            </a:r>
            <a:r>
              <a:rPr lang="en-US" sz="2000" b="1">
                <a:latin typeface="Arial" charset="0"/>
              </a:rPr>
              <a:t>.  When you first notice it, the leaf has initial total energy PE</a:t>
            </a:r>
            <a:r>
              <a:rPr lang="en-US" sz="2000" b="1" baseline="-25000">
                <a:latin typeface="Arial" charset="0"/>
              </a:rPr>
              <a:t>i</a:t>
            </a:r>
            <a:r>
              <a:rPr lang="en-US" sz="2000" b="1">
                <a:latin typeface="Arial" charset="0"/>
              </a:rPr>
              <a:t> + KE</a:t>
            </a:r>
            <a:r>
              <a:rPr lang="en-US" sz="2000" b="1" baseline="-25000">
                <a:latin typeface="Arial" charset="0"/>
              </a:rPr>
              <a:t>i</a:t>
            </a:r>
            <a:r>
              <a:rPr lang="en-US" sz="2000" b="1">
                <a:latin typeface="Arial" charset="0"/>
              </a:rPr>
              <a:t>.  You watch the leaf until just before it hits the ground, at which point it has final total energy PE</a:t>
            </a:r>
            <a:r>
              <a:rPr lang="en-US" sz="2000" b="1" baseline="-25000">
                <a:latin typeface="Arial" charset="0"/>
              </a:rPr>
              <a:t>f</a:t>
            </a:r>
            <a:r>
              <a:rPr lang="en-US" sz="2000" b="1">
                <a:latin typeface="Arial" charset="0"/>
              </a:rPr>
              <a:t> + KE</a:t>
            </a:r>
            <a:r>
              <a:rPr lang="en-US" sz="2000" b="1" baseline="-25000">
                <a:latin typeface="Arial" charset="0"/>
              </a:rPr>
              <a:t>f</a:t>
            </a:r>
            <a:r>
              <a:rPr lang="en-US" sz="2000" b="1">
                <a:latin typeface="Arial" charset="0"/>
              </a:rPr>
              <a:t>.  How do these total energies compare?  </a:t>
            </a:r>
            <a:endParaRPr lang="en-US" sz="2000">
              <a:effectLst>
                <a:outerShdw blurRad="38100" dist="38100" dir="2700000" algn="tl">
                  <a:srgbClr val="000000"/>
                </a:outerShdw>
              </a:effectLst>
              <a:latin typeface="Arial" charset="0"/>
            </a:endParaRPr>
          </a:p>
        </p:txBody>
      </p:sp>
      <p:sp>
        <p:nvSpPr>
          <p:cNvPr id="748548" name="Rectangle 4"/>
          <p:cNvSpPr>
            <a:spLocks noChangeArrowheads="1"/>
          </p:cNvSpPr>
          <p:nvPr/>
        </p:nvSpPr>
        <p:spPr bwMode="auto">
          <a:xfrm>
            <a:off x="5057775" y="1285875"/>
            <a:ext cx="4086225" cy="2405063"/>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tabLst>
                <a:tab pos="769938" algn="l"/>
              </a:tabLst>
            </a:pPr>
            <a:r>
              <a:rPr lang="en-US" sz="2000" b="1">
                <a:latin typeface="Arial" charset="0"/>
              </a:rPr>
              <a:t>	</a:t>
            </a:r>
            <a:r>
              <a:rPr lang="en-US" sz="2000" b="1">
                <a:solidFill>
                  <a:schemeClr val="tx2"/>
                </a:solidFill>
                <a:latin typeface="Arial" charset="0"/>
              </a:rPr>
              <a:t>1)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&gt;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69938" algn="l"/>
              </a:tabLst>
            </a:pPr>
            <a:r>
              <a:rPr lang="en-US" sz="2000" b="1">
                <a:solidFill>
                  <a:schemeClr val="tx2"/>
                </a:solidFill>
                <a:latin typeface="Arial" charset="0"/>
              </a:rPr>
              <a:t>	2)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69938" algn="l"/>
              </a:tabLst>
            </a:pPr>
            <a:r>
              <a:rPr lang="en-US" sz="2000" b="1">
                <a:solidFill>
                  <a:schemeClr val="tx2"/>
                </a:solidFill>
                <a:latin typeface="Arial" charset="0"/>
              </a:rPr>
              <a:t>	3)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&lt;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69938" algn="l"/>
              </a:tabLst>
            </a:pPr>
            <a:r>
              <a:rPr lang="en-US" sz="2000" b="1">
                <a:solidFill>
                  <a:schemeClr val="tx2"/>
                </a:solidFill>
                <a:latin typeface="Arial" charset="0"/>
              </a:rPr>
              <a:t>	4)  impossible to tell from     </a:t>
            </a:r>
          </a:p>
          <a:p>
            <a:pPr marL="401638" indent="-401638">
              <a:lnSpc>
                <a:spcPct val="90000"/>
              </a:lnSpc>
              <a:spcBef>
                <a:spcPct val="30000"/>
              </a:spcBef>
              <a:buClr>
                <a:schemeClr val="accent1"/>
              </a:buClr>
              <a:buSzPct val="75000"/>
              <a:buFont typeface="Monotype Sorts" pitchFamily="48" charset="2"/>
              <a:buNone/>
              <a:tabLst>
                <a:tab pos="769938" algn="l"/>
              </a:tabLst>
            </a:pPr>
            <a:r>
              <a:rPr lang="en-US" sz="2000" b="1">
                <a:solidFill>
                  <a:schemeClr val="tx2"/>
                </a:solidFill>
                <a:latin typeface="Arial" charset="0"/>
              </a:rPr>
              <a:t>	     	the information provided</a:t>
            </a:r>
            <a:endParaRPr lang="en-US" sz="2000" b="1" baseline="-25000">
              <a:latin typeface="Arial" charset="0"/>
            </a:endParaRPr>
          </a:p>
        </p:txBody>
      </p:sp>
      <p:sp>
        <p:nvSpPr>
          <p:cNvPr id="748549"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8.10a</a:t>
            </a:r>
            <a:r>
              <a:rPr lang="en-US" sz="2800" i="1">
                <a:solidFill>
                  <a:srgbClr val="000000"/>
                </a:solidFill>
                <a:effectLst/>
              </a:rPr>
              <a:t>   </a:t>
            </a:r>
            <a:r>
              <a:rPr lang="en-US" sz="2800">
                <a:solidFill>
                  <a:schemeClr val="accent2"/>
                </a:solidFill>
              </a:rPr>
              <a:t>Falling Leaves</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AutoShape 2"/>
          <p:cNvSpPr>
            <a:spLocks noChangeArrowheads="1"/>
          </p:cNvSpPr>
          <p:nvPr/>
        </p:nvSpPr>
        <p:spPr bwMode="auto">
          <a:xfrm>
            <a:off x="628650" y="4348163"/>
            <a:ext cx="7872413" cy="19113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50595" name="AutoShape 3"/>
          <p:cNvSpPr>
            <a:spLocks noChangeArrowheads="1"/>
          </p:cNvSpPr>
          <p:nvPr/>
        </p:nvSpPr>
        <p:spPr bwMode="auto">
          <a:xfrm>
            <a:off x="0" y="0"/>
            <a:ext cx="9144000" cy="42338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750596" name="Rectangle 4"/>
          <p:cNvSpPr>
            <a:spLocks noChangeArrowheads="1"/>
          </p:cNvSpPr>
          <p:nvPr/>
        </p:nvSpPr>
        <p:spPr bwMode="auto">
          <a:xfrm>
            <a:off x="0" y="804863"/>
            <a:ext cx="4819650" cy="31003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You see a leaf falling to the ground with </a:t>
            </a:r>
            <a:r>
              <a:rPr lang="en-US" sz="2000" b="1" i="1">
                <a:solidFill>
                  <a:schemeClr val="tx2"/>
                </a:solidFill>
                <a:latin typeface="Arial" charset="0"/>
              </a:rPr>
              <a:t>constant speed</a:t>
            </a:r>
            <a:r>
              <a:rPr lang="en-US" sz="2000" b="1">
                <a:latin typeface="Arial" charset="0"/>
              </a:rPr>
              <a:t>.  When you first notice it, the leaf has initial total energy PE</a:t>
            </a:r>
            <a:r>
              <a:rPr lang="en-US" sz="2000" b="1" baseline="-25000">
                <a:latin typeface="Arial" charset="0"/>
              </a:rPr>
              <a:t>i</a:t>
            </a:r>
            <a:r>
              <a:rPr lang="en-US" sz="2000" b="1">
                <a:latin typeface="Arial" charset="0"/>
              </a:rPr>
              <a:t> + KE</a:t>
            </a:r>
            <a:r>
              <a:rPr lang="en-US" sz="2000" b="1" baseline="-25000">
                <a:latin typeface="Arial" charset="0"/>
              </a:rPr>
              <a:t>i</a:t>
            </a:r>
            <a:r>
              <a:rPr lang="en-US" sz="2000" b="1">
                <a:latin typeface="Arial" charset="0"/>
              </a:rPr>
              <a:t>.  You watch the leaf until just before it hits the ground, at which point it has final total energy PE</a:t>
            </a:r>
            <a:r>
              <a:rPr lang="en-US" sz="2000" b="1" baseline="-25000">
                <a:latin typeface="Arial" charset="0"/>
              </a:rPr>
              <a:t>f</a:t>
            </a:r>
            <a:r>
              <a:rPr lang="en-US" sz="2000" b="1">
                <a:latin typeface="Arial" charset="0"/>
              </a:rPr>
              <a:t> + KE</a:t>
            </a:r>
            <a:r>
              <a:rPr lang="en-US" sz="2000" b="1" baseline="-25000">
                <a:latin typeface="Arial" charset="0"/>
              </a:rPr>
              <a:t>f</a:t>
            </a:r>
            <a:r>
              <a:rPr lang="en-US" sz="2000" b="1">
                <a:latin typeface="Arial" charset="0"/>
              </a:rPr>
              <a:t>.  How do these total energies compare?  </a:t>
            </a:r>
            <a:endParaRPr lang="en-US" sz="2000">
              <a:effectLst>
                <a:outerShdw blurRad="38100" dist="38100" dir="2700000" algn="tl">
                  <a:srgbClr val="000000"/>
                </a:outerShdw>
              </a:effectLst>
              <a:latin typeface="Arial" charset="0"/>
            </a:endParaRPr>
          </a:p>
        </p:txBody>
      </p:sp>
      <p:sp>
        <p:nvSpPr>
          <p:cNvPr id="750597" name="Rectangle 5"/>
          <p:cNvSpPr>
            <a:spLocks noChangeArrowheads="1"/>
          </p:cNvSpPr>
          <p:nvPr/>
        </p:nvSpPr>
        <p:spPr bwMode="auto">
          <a:xfrm>
            <a:off x="5057775" y="1285875"/>
            <a:ext cx="4086225" cy="2405063"/>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48" charset="2"/>
              <a:buNone/>
              <a:tabLst>
                <a:tab pos="796925" algn="l"/>
                <a:tab pos="860425" algn="l"/>
              </a:tabLst>
            </a:pPr>
            <a:r>
              <a:rPr lang="en-US" sz="2000" b="1">
                <a:latin typeface="Arial" charset="0"/>
              </a:rPr>
              <a:t>	</a:t>
            </a:r>
            <a:r>
              <a:rPr lang="en-US" sz="2000" b="1">
                <a:solidFill>
                  <a:schemeClr val="tx2"/>
                </a:solidFill>
                <a:latin typeface="Arial" charset="0"/>
              </a:rPr>
              <a:t>1)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&gt;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96925" algn="l"/>
                <a:tab pos="860425" algn="l"/>
              </a:tabLst>
            </a:pPr>
            <a:r>
              <a:rPr lang="en-US" sz="2000" b="1">
                <a:solidFill>
                  <a:schemeClr val="tx2"/>
                </a:solidFill>
                <a:latin typeface="Arial" charset="0"/>
              </a:rPr>
              <a:t>	2)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96925" algn="l"/>
                <a:tab pos="860425" algn="l"/>
              </a:tabLst>
            </a:pPr>
            <a:r>
              <a:rPr lang="en-US" sz="2000" b="1">
                <a:solidFill>
                  <a:schemeClr val="tx2"/>
                </a:solidFill>
                <a:latin typeface="Arial" charset="0"/>
              </a:rPr>
              <a:t>	3)  PE</a:t>
            </a:r>
            <a:r>
              <a:rPr lang="en-US" sz="2000" b="1" baseline="-25000">
                <a:solidFill>
                  <a:schemeClr val="tx2"/>
                </a:solidFill>
                <a:latin typeface="Arial" charset="0"/>
              </a:rPr>
              <a:t>i</a:t>
            </a:r>
            <a:r>
              <a:rPr lang="en-US" sz="2000" b="1">
                <a:solidFill>
                  <a:schemeClr val="tx2"/>
                </a:solidFill>
                <a:latin typeface="Arial" charset="0"/>
              </a:rPr>
              <a:t> + KE</a:t>
            </a:r>
            <a:r>
              <a:rPr lang="en-US" sz="2000" b="1" baseline="-25000">
                <a:solidFill>
                  <a:schemeClr val="tx2"/>
                </a:solidFill>
                <a:latin typeface="Arial" charset="0"/>
              </a:rPr>
              <a:t>i</a:t>
            </a:r>
            <a:r>
              <a:rPr lang="en-US" sz="2000" b="1">
                <a:solidFill>
                  <a:schemeClr val="tx2"/>
                </a:solidFill>
                <a:latin typeface="Arial" charset="0"/>
              </a:rPr>
              <a:t>   &lt;  PE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f</a:t>
            </a:r>
            <a:endParaRPr lang="en-US" sz="2000" b="1">
              <a:solidFill>
                <a:schemeClr val="tx2"/>
              </a:solidFill>
              <a:latin typeface="Arial" charset="0"/>
            </a:endParaRPr>
          </a:p>
          <a:p>
            <a:pPr marL="401638" indent="-401638">
              <a:lnSpc>
                <a:spcPct val="110000"/>
              </a:lnSpc>
              <a:spcBef>
                <a:spcPct val="30000"/>
              </a:spcBef>
              <a:buClr>
                <a:schemeClr val="accent1"/>
              </a:buClr>
              <a:buSzPct val="75000"/>
              <a:buFont typeface="Monotype Sorts" pitchFamily="48" charset="2"/>
              <a:buNone/>
              <a:tabLst>
                <a:tab pos="796925" algn="l"/>
                <a:tab pos="860425" algn="l"/>
              </a:tabLst>
            </a:pPr>
            <a:r>
              <a:rPr lang="en-US" sz="2000" b="1">
                <a:solidFill>
                  <a:schemeClr val="tx2"/>
                </a:solidFill>
                <a:latin typeface="Arial" charset="0"/>
              </a:rPr>
              <a:t>	4)  impossible to tell from     </a:t>
            </a:r>
          </a:p>
          <a:p>
            <a:pPr marL="401638" indent="-401638">
              <a:lnSpc>
                <a:spcPct val="90000"/>
              </a:lnSpc>
              <a:spcBef>
                <a:spcPct val="30000"/>
              </a:spcBef>
              <a:buClr>
                <a:schemeClr val="accent1"/>
              </a:buClr>
              <a:buSzPct val="75000"/>
              <a:buFont typeface="Monotype Sorts" pitchFamily="48" charset="2"/>
              <a:buNone/>
              <a:tabLst>
                <a:tab pos="796925" algn="l"/>
                <a:tab pos="860425" algn="l"/>
              </a:tabLst>
            </a:pPr>
            <a:r>
              <a:rPr lang="en-US" sz="2000" b="1">
                <a:solidFill>
                  <a:schemeClr val="tx2"/>
                </a:solidFill>
                <a:latin typeface="Arial" charset="0"/>
              </a:rPr>
              <a:t>	     	the information provided</a:t>
            </a:r>
            <a:endParaRPr lang="en-US" sz="2000" b="1" baseline="-25000">
              <a:latin typeface="Arial" charset="0"/>
            </a:endParaRPr>
          </a:p>
        </p:txBody>
      </p:sp>
      <p:sp>
        <p:nvSpPr>
          <p:cNvPr id="750598" name="Rectangle 6"/>
          <p:cNvSpPr>
            <a:spLocks noChangeArrowheads="1"/>
          </p:cNvSpPr>
          <p:nvPr/>
        </p:nvSpPr>
        <p:spPr bwMode="auto">
          <a:xfrm>
            <a:off x="428625" y="4351338"/>
            <a:ext cx="8088313" cy="2041525"/>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Wingdings" pitchFamily="48" charset="2"/>
              <a:buNone/>
            </a:pPr>
            <a:r>
              <a:rPr lang="en-US" sz="2000" b="1">
                <a:latin typeface="Arial" charset="0"/>
              </a:rPr>
              <a:t>	</a:t>
            </a:r>
            <a:r>
              <a:rPr lang="en-US" sz="2000" b="1">
                <a:solidFill>
                  <a:srgbClr val="000000"/>
                </a:solidFill>
                <a:latin typeface="Arial" charset="0"/>
              </a:rPr>
              <a:t>As the leaf falls, </a:t>
            </a:r>
            <a:r>
              <a:rPr lang="en-US" sz="2000" b="1">
                <a:solidFill>
                  <a:srgbClr val="0000FF"/>
                </a:solidFill>
                <a:effectLst>
                  <a:outerShdw blurRad="38100" dist="38100" dir="2700000" algn="tl">
                    <a:srgbClr val="000000"/>
                  </a:outerShdw>
                </a:effectLst>
                <a:latin typeface="Arial" charset="0"/>
              </a:rPr>
              <a:t>air resistance exerts a force on it opposite to its direction of motion</a:t>
            </a:r>
            <a:r>
              <a:rPr lang="en-US" sz="2000" b="1">
                <a:solidFill>
                  <a:srgbClr val="000000"/>
                </a:solidFill>
                <a:latin typeface="Arial" charset="0"/>
              </a:rPr>
              <a:t>.  This </a:t>
            </a:r>
            <a:r>
              <a:rPr lang="en-US" sz="2000" b="1">
                <a:solidFill>
                  <a:srgbClr val="0000FF"/>
                </a:solidFill>
                <a:effectLst>
                  <a:outerShdw blurRad="38100" dist="38100" dir="2700000" algn="tl">
                    <a:srgbClr val="000000"/>
                  </a:outerShdw>
                </a:effectLst>
                <a:latin typeface="Arial" charset="0"/>
              </a:rPr>
              <a:t>force does negative work</a:t>
            </a:r>
            <a:r>
              <a:rPr lang="en-US" sz="2000" b="1">
                <a:solidFill>
                  <a:srgbClr val="000000"/>
                </a:solidFill>
                <a:latin typeface="Arial" charset="0"/>
              </a:rPr>
              <a:t>, which prevents the leaf from accelerating.  This frictional force is a nonconservative force, so the </a:t>
            </a:r>
            <a:r>
              <a:rPr lang="en-US" sz="2000" b="1">
                <a:solidFill>
                  <a:srgbClr val="FC0128"/>
                </a:solidFill>
                <a:effectLst>
                  <a:outerShdw blurRad="38100" dist="38100" dir="2700000" algn="tl">
                    <a:srgbClr val="000000"/>
                  </a:outerShdw>
                </a:effectLst>
                <a:latin typeface="Arial" charset="0"/>
              </a:rPr>
              <a:t>leaf loses energy as it falls</a:t>
            </a:r>
            <a:r>
              <a:rPr lang="en-US" sz="2000" b="1">
                <a:solidFill>
                  <a:srgbClr val="000000"/>
                </a:solidFill>
                <a:latin typeface="Arial" charset="0"/>
              </a:rPr>
              <a:t>, and its </a:t>
            </a:r>
            <a:r>
              <a:rPr lang="en-US" sz="2000" b="1">
                <a:solidFill>
                  <a:srgbClr val="FC0128"/>
                </a:solidFill>
                <a:effectLst>
                  <a:outerShdw blurRad="38100" dist="38100" dir="2700000" algn="tl">
                    <a:srgbClr val="000000"/>
                  </a:outerShdw>
                </a:effectLst>
                <a:latin typeface="Arial" charset="0"/>
              </a:rPr>
              <a:t>final total energy is less than its initial total energy</a:t>
            </a:r>
            <a:r>
              <a:rPr lang="en-US" sz="2000" b="1">
                <a:solidFill>
                  <a:srgbClr val="000000"/>
                </a:solidFill>
                <a:latin typeface="Arial" charset="0"/>
              </a:rPr>
              <a:t>.</a:t>
            </a:r>
            <a:endParaRPr lang="en-US" sz="2000">
              <a:effectLst>
                <a:outerShdw blurRad="38100" dist="38100" dir="2700000" algn="tl">
                  <a:srgbClr val="000000"/>
                </a:outerShdw>
              </a:effectLst>
              <a:latin typeface="Arial" charset="0"/>
            </a:endParaRPr>
          </a:p>
        </p:txBody>
      </p:sp>
      <p:sp>
        <p:nvSpPr>
          <p:cNvPr id="750599" name="Oval 7"/>
          <p:cNvSpPr>
            <a:spLocks noChangeArrowheads="1"/>
          </p:cNvSpPr>
          <p:nvPr/>
        </p:nvSpPr>
        <p:spPr bwMode="auto">
          <a:xfrm>
            <a:off x="5157788" y="1273175"/>
            <a:ext cx="3986212" cy="504825"/>
          </a:xfrm>
          <a:prstGeom prst="ellipse">
            <a:avLst/>
          </a:prstGeom>
          <a:noFill/>
          <a:ln w="38100">
            <a:solidFill>
              <a:schemeClr val="accent1"/>
            </a:solidFill>
            <a:round/>
            <a:headEnd/>
            <a:tailEnd/>
          </a:ln>
          <a:effectLst/>
        </p:spPr>
        <p:txBody>
          <a:bodyPr anchor="ctr">
            <a:spAutoFit/>
          </a:bodyPr>
          <a:lstStyle/>
          <a:p>
            <a:endParaRPr lang="en-US"/>
          </a:p>
        </p:txBody>
      </p:sp>
      <p:sp>
        <p:nvSpPr>
          <p:cNvPr id="750600"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8.10a</a:t>
            </a:r>
            <a:r>
              <a:rPr lang="en-US" sz="2800" i="1">
                <a:solidFill>
                  <a:srgbClr val="000000"/>
                </a:solidFill>
                <a:effectLst/>
              </a:rPr>
              <a:t>   </a:t>
            </a:r>
            <a:r>
              <a:rPr lang="en-US" sz="2800">
                <a:solidFill>
                  <a:schemeClr val="accent2"/>
                </a:solidFill>
              </a:rPr>
              <a:t>Falling Leaves</a:t>
            </a:r>
          </a:p>
        </p:txBody>
      </p:sp>
      <p:sp>
        <p:nvSpPr>
          <p:cNvPr id="750601" name="Text Box 9"/>
          <p:cNvSpPr txBox="1">
            <a:spLocks noChangeArrowheads="1"/>
          </p:cNvSpPr>
          <p:nvPr/>
        </p:nvSpPr>
        <p:spPr bwMode="auto">
          <a:xfrm>
            <a:off x="0" y="6316663"/>
            <a:ext cx="9144000" cy="4064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happens to leaf’s KE as it falls?  What net work is done?</a:t>
            </a: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752643" name="AutoShape 3"/>
          <p:cNvSpPr>
            <a:spLocks noChangeArrowheads="1"/>
          </p:cNvSpPr>
          <p:nvPr/>
        </p:nvSpPr>
        <p:spPr bwMode="auto">
          <a:xfrm>
            <a:off x="0" y="0"/>
            <a:ext cx="9144000" cy="36147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pPr algn="ctr"/>
            <a:endParaRPr lang="en-US">
              <a:latin typeface="Arial" charset="0"/>
            </a:endParaRPr>
          </a:p>
        </p:txBody>
      </p:sp>
      <p:sp>
        <p:nvSpPr>
          <p:cNvPr id="752644"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8.10b</a:t>
            </a:r>
            <a:r>
              <a:rPr lang="en-US" sz="2800" i="1">
                <a:solidFill>
                  <a:srgbClr val="000000"/>
                </a:solidFill>
                <a:effectLst/>
              </a:rPr>
              <a:t>   </a:t>
            </a:r>
            <a:r>
              <a:rPr lang="en-US" sz="2800">
                <a:solidFill>
                  <a:schemeClr val="accent2"/>
                </a:solidFill>
                <a:effectLst/>
              </a:rPr>
              <a:t>Falling Balls</a:t>
            </a:r>
            <a:endParaRPr lang="en-US" sz="2800">
              <a:solidFill>
                <a:schemeClr val="accent2"/>
              </a:solidFill>
            </a:endParaRPr>
          </a:p>
        </p:txBody>
      </p:sp>
      <p:sp>
        <p:nvSpPr>
          <p:cNvPr id="752645" name="Rectangle 5"/>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752646" name="Rectangle 6"/>
          <p:cNvSpPr>
            <a:spLocks noChangeArrowheads="1"/>
          </p:cNvSpPr>
          <p:nvPr/>
        </p:nvSpPr>
        <p:spPr bwMode="auto">
          <a:xfrm>
            <a:off x="6302375" y="1301750"/>
            <a:ext cx="2081213"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smaller</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the same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greater</a:t>
            </a:r>
            <a:r>
              <a:rPr lang="en-US" b="1">
                <a:solidFill>
                  <a:schemeClr val="tx2"/>
                </a:solidFill>
                <a:latin typeface="Arial" charset="0"/>
              </a:rPr>
              <a:t> </a:t>
            </a:r>
          </a:p>
        </p:txBody>
      </p:sp>
      <p:sp>
        <p:nvSpPr>
          <p:cNvPr id="752647" name="Rectangle 7"/>
          <p:cNvSpPr>
            <a:spLocks noGrp="1" noChangeArrowheads="1"/>
          </p:cNvSpPr>
          <p:nvPr>
            <p:ph type="body" idx="1"/>
          </p:nvPr>
        </p:nvSpPr>
        <p:spPr>
          <a:xfrm>
            <a:off x="0" y="784225"/>
            <a:ext cx="5502275" cy="2439988"/>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effectLst>
                  <a:outerShdw blurRad="38100" dist="38100" dir="2700000" algn="tl">
                    <a:srgbClr val="000000"/>
                  </a:outerShdw>
                </a:effectLst>
              </a:rPr>
              <a:t>	You throw a ball straight up into the air.   In addition to </a:t>
            </a:r>
            <a:r>
              <a:rPr lang="en-US" b="1" i="1" dirty="0">
                <a:solidFill>
                  <a:schemeClr val="accent2"/>
                </a:solidFill>
                <a:effectLst>
                  <a:outerShdw blurRad="38100" dist="38100" dir="2700000" algn="tl">
                    <a:srgbClr val="000000"/>
                  </a:outerShdw>
                </a:effectLst>
              </a:rPr>
              <a:t>gravity</a:t>
            </a:r>
            <a:r>
              <a:rPr lang="en-US" b="1" dirty="0">
                <a:effectLst>
                  <a:outerShdw blurRad="38100" dist="38100" dir="2700000" algn="tl">
                    <a:srgbClr val="000000"/>
                  </a:outerShdw>
                </a:effectLst>
              </a:rPr>
              <a:t>, the ball feels a force due to </a:t>
            </a:r>
            <a:r>
              <a:rPr lang="en-US" b="1" i="1" dirty="0">
                <a:solidFill>
                  <a:schemeClr val="accent2"/>
                </a:solidFill>
                <a:effectLst>
                  <a:outerShdw blurRad="38100" dist="38100" dir="2700000" algn="tl">
                    <a:srgbClr val="000000"/>
                  </a:outerShdw>
                </a:effectLst>
              </a:rPr>
              <a:t>air resistance</a:t>
            </a:r>
            <a:r>
              <a:rPr lang="en-US" b="1" dirty="0">
                <a:effectLst>
                  <a:outerShdw blurRad="38100" dist="38100" dir="2700000" algn="tl">
                    <a:srgbClr val="000000"/>
                  </a:outerShdw>
                </a:effectLst>
              </a:rPr>
              <a:t>.   </a:t>
            </a:r>
            <a:r>
              <a:rPr lang="en-US" b="1" dirty="0"/>
              <a:t>Compared to the time it takes the ball to go up, the time it takes to come back down is:</a:t>
            </a:r>
            <a:endParaRPr lang="en-US" sz="2200" b="1"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AutoShape 2"/>
          <p:cNvSpPr>
            <a:spLocks noChangeArrowheads="1"/>
          </p:cNvSpPr>
          <p:nvPr/>
        </p:nvSpPr>
        <p:spPr bwMode="auto">
          <a:xfrm>
            <a:off x="1141413" y="3930650"/>
            <a:ext cx="6945312" cy="18732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754691" name="Rectangle 3"/>
          <p:cNvSpPr>
            <a:spLocks noChangeArrowheads="1"/>
          </p:cNvSpPr>
          <p:nvPr/>
        </p:nvSpPr>
        <p:spPr bwMode="auto">
          <a:xfrm>
            <a:off x="1217613" y="3981450"/>
            <a:ext cx="7051675" cy="2217738"/>
          </a:xfrm>
          <a:prstGeom prst="rect">
            <a:avLst/>
          </a:prstGeom>
          <a:noFill/>
          <a:ln w="9525">
            <a:noFill/>
            <a:miter lim="800000"/>
            <a:headEnd/>
            <a:tailEnd/>
          </a:ln>
          <a:effectLst/>
        </p:spPr>
        <p:txBody>
          <a:bodyPr lIns="92075" tIns="46038" rIns="92075" bIns="46038"/>
          <a:lstStyle/>
          <a:p>
            <a:pPr marL="285750" indent="-285750">
              <a:lnSpc>
                <a:spcPct val="129000"/>
              </a:lnSpc>
              <a:spcBef>
                <a:spcPct val="30000"/>
              </a:spcBef>
              <a:buClr>
                <a:schemeClr val="accent1"/>
              </a:buClr>
              <a:buSzPct val="75000"/>
              <a:buFont typeface="Monotype Sorts" pitchFamily="48" charset="2"/>
              <a:buNone/>
            </a:pPr>
            <a:r>
              <a:rPr lang="en-US" sz="2000" b="1">
                <a:solidFill>
                  <a:schemeClr val="bg2"/>
                </a:solidFill>
                <a:latin typeface="Arial" charset="0"/>
              </a:rPr>
              <a:t>	Due to air friction, the ball is </a:t>
            </a:r>
            <a:r>
              <a:rPr lang="en-US" sz="2000" b="1">
                <a:solidFill>
                  <a:srgbClr val="FC0128"/>
                </a:solidFill>
                <a:effectLst>
                  <a:outerShdw blurRad="38100" dist="38100" dir="2700000" algn="tl">
                    <a:srgbClr val="000000"/>
                  </a:outerShdw>
                </a:effectLst>
                <a:latin typeface="Arial" charset="0"/>
              </a:rPr>
              <a:t>continuously losing mechanical energy</a:t>
            </a:r>
            <a:r>
              <a:rPr lang="en-US" sz="2000" b="1">
                <a:solidFill>
                  <a:schemeClr val="bg2"/>
                </a:solidFill>
                <a:latin typeface="Arial" charset="0"/>
              </a:rPr>
              <a:t>.   Therefore it has </a:t>
            </a:r>
            <a:r>
              <a:rPr lang="en-US" sz="2000" b="1">
                <a:solidFill>
                  <a:srgbClr val="0000FF"/>
                </a:solidFill>
                <a:effectLst>
                  <a:outerShdw blurRad="38100" dist="38100" dir="2700000" algn="tl">
                    <a:srgbClr val="000000"/>
                  </a:outerShdw>
                </a:effectLst>
                <a:latin typeface="Arial" charset="0"/>
              </a:rPr>
              <a:t>less KE</a:t>
            </a:r>
            <a:r>
              <a:rPr lang="en-US" sz="2000" b="1">
                <a:solidFill>
                  <a:schemeClr val="bg2"/>
                </a:solidFill>
                <a:latin typeface="Arial" charset="0"/>
              </a:rPr>
              <a:t> (and consequently a </a:t>
            </a:r>
            <a:r>
              <a:rPr lang="en-US" sz="2000" b="1">
                <a:solidFill>
                  <a:srgbClr val="0000FF"/>
                </a:solidFill>
                <a:effectLst>
                  <a:outerShdw blurRad="38100" dist="38100" dir="2700000" algn="tl">
                    <a:srgbClr val="000000"/>
                  </a:outerShdw>
                </a:effectLst>
                <a:latin typeface="Arial" charset="0"/>
              </a:rPr>
              <a:t>lower speed</a:t>
            </a:r>
            <a:r>
              <a:rPr lang="en-US" sz="2000" b="1">
                <a:solidFill>
                  <a:schemeClr val="bg2"/>
                </a:solidFill>
                <a:latin typeface="Arial" charset="0"/>
              </a:rPr>
              <a:t>) on the way down.  </a:t>
            </a:r>
            <a:r>
              <a:rPr lang="en-US" sz="2000" b="1">
                <a:solidFill>
                  <a:srgbClr val="CC0099"/>
                </a:solidFill>
                <a:effectLst>
                  <a:outerShdw blurRad="38100" dist="38100" dir="2700000" algn="tl">
                    <a:srgbClr val="000000"/>
                  </a:outerShdw>
                </a:effectLst>
                <a:latin typeface="Arial" charset="0"/>
              </a:rPr>
              <a:t>This means it will take more time on the way down</a:t>
            </a:r>
            <a:r>
              <a:rPr lang="en-US" sz="2000" b="1">
                <a:solidFill>
                  <a:schemeClr val="bg2"/>
                </a:solidFill>
                <a:latin typeface="Arial" charset="0"/>
              </a:rPr>
              <a:t> !!</a:t>
            </a:r>
            <a:endParaRPr lang="en-US" sz="2200" b="1">
              <a:solidFill>
                <a:schemeClr val="bg2"/>
              </a:solidFill>
              <a:latin typeface="Arial" charset="0"/>
            </a:endParaRPr>
          </a:p>
        </p:txBody>
      </p:sp>
      <p:sp>
        <p:nvSpPr>
          <p:cNvPr id="754692" name="Rectangle 4"/>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754693" name="AutoShape 5"/>
          <p:cNvSpPr>
            <a:spLocks noChangeArrowheads="1"/>
          </p:cNvSpPr>
          <p:nvPr/>
        </p:nvSpPr>
        <p:spPr bwMode="auto">
          <a:xfrm>
            <a:off x="0" y="0"/>
            <a:ext cx="9144000" cy="36147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pPr algn="ctr"/>
            <a:endParaRPr lang="en-US">
              <a:latin typeface="Arial" charset="0"/>
            </a:endParaRPr>
          </a:p>
        </p:txBody>
      </p:sp>
      <p:sp>
        <p:nvSpPr>
          <p:cNvPr id="754694" name="Rectangle 6"/>
          <p:cNvSpPr>
            <a:spLocks noGrp="1" noChangeArrowheads="1"/>
          </p:cNvSpPr>
          <p:nvPr>
            <p:ph type="title"/>
          </p:nvPr>
        </p:nvSpPr>
        <p:spPr>
          <a:xfrm>
            <a:off x="933450" y="0"/>
            <a:ext cx="7294563" cy="838200"/>
          </a:xfrm>
          <a:noFill/>
          <a:ln/>
        </p:spPr>
        <p:txBody>
          <a:bodyPr/>
          <a:lstStyle/>
          <a:p>
            <a:pPr>
              <a:lnSpc>
                <a:spcPct val="90000"/>
              </a:lnSpc>
            </a:pPr>
            <a:r>
              <a:rPr lang="en-US" sz="2800" i="1"/>
              <a:t>ConcepTest 8.10b</a:t>
            </a:r>
            <a:r>
              <a:rPr lang="en-US" sz="2800" i="1">
                <a:solidFill>
                  <a:srgbClr val="000000"/>
                </a:solidFill>
                <a:effectLst/>
              </a:rPr>
              <a:t>   </a:t>
            </a:r>
            <a:r>
              <a:rPr lang="en-US" sz="2800">
                <a:solidFill>
                  <a:schemeClr val="accent2"/>
                </a:solidFill>
                <a:effectLst/>
              </a:rPr>
              <a:t>Falling Balls</a:t>
            </a:r>
            <a:endParaRPr lang="en-US" sz="2800">
              <a:solidFill>
                <a:schemeClr val="accent2"/>
              </a:solidFill>
            </a:endParaRPr>
          </a:p>
        </p:txBody>
      </p:sp>
      <p:sp>
        <p:nvSpPr>
          <p:cNvPr id="754695" name="Rectangle 7"/>
          <p:cNvSpPr>
            <a:spLocks noChangeArrowheads="1"/>
          </p:cNvSpPr>
          <p:nvPr/>
        </p:nvSpPr>
        <p:spPr bwMode="auto">
          <a:xfrm>
            <a:off x="4572000" y="121920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754696" name="Oval 8"/>
          <p:cNvSpPr>
            <a:spLocks noChangeArrowheads="1"/>
          </p:cNvSpPr>
          <p:nvPr/>
        </p:nvSpPr>
        <p:spPr bwMode="auto">
          <a:xfrm>
            <a:off x="5989638" y="2365375"/>
            <a:ext cx="2378075" cy="533400"/>
          </a:xfrm>
          <a:prstGeom prst="ellipse">
            <a:avLst/>
          </a:prstGeom>
          <a:noFill/>
          <a:ln w="38100">
            <a:solidFill>
              <a:schemeClr val="accent1"/>
            </a:solidFill>
            <a:round/>
            <a:headEnd/>
            <a:tailEnd/>
          </a:ln>
          <a:effectLst/>
        </p:spPr>
        <p:txBody>
          <a:bodyPr anchor="ctr">
            <a:spAutoFit/>
          </a:bodyPr>
          <a:lstStyle/>
          <a:p>
            <a:endParaRPr lang="en-US"/>
          </a:p>
        </p:txBody>
      </p:sp>
      <p:sp>
        <p:nvSpPr>
          <p:cNvPr id="754697" name="Rectangle 9"/>
          <p:cNvSpPr>
            <a:spLocks noChangeArrowheads="1"/>
          </p:cNvSpPr>
          <p:nvPr/>
        </p:nvSpPr>
        <p:spPr bwMode="auto">
          <a:xfrm>
            <a:off x="6302375" y="1301750"/>
            <a:ext cx="2081213"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smaller</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the same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greater</a:t>
            </a:r>
            <a:r>
              <a:rPr lang="en-US" b="1">
                <a:solidFill>
                  <a:schemeClr val="tx2"/>
                </a:solidFill>
                <a:latin typeface="Arial" charset="0"/>
              </a:rPr>
              <a:t> </a:t>
            </a:r>
          </a:p>
        </p:txBody>
      </p:sp>
      <p:sp>
        <p:nvSpPr>
          <p:cNvPr id="754698" name="Rectangle 10"/>
          <p:cNvSpPr>
            <a:spLocks noGrp="1" noChangeArrowheads="1"/>
          </p:cNvSpPr>
          <p:nvPr>
            <p:ph type="body" idx="1"/>
          </p:nvPr>
        </p:nvSpPr>
        <p:spPr>
          <a:xfrm>
            <a:off x="0" y="784225"/>
            <a:ext cx="5502275" cy="2439988"/>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dirty="0">
                <a:effectLst>
                  <a:outerShdw blurRad="38100" dist="38100" dir="2700000" algn="tl">
                    <a:srgbClr val="000000"/>
                  </a:outerShdw>
                </a:effectLst>
              </a:rPr>
              <a:t>	You throw a ball straight up into the air.   In addition to </a:t>
            </a:r>
            <a:r>
              <a:rPr lang="en-US" b="1" i="1" dirty="0">
                <a:solidFill>
                  <a:schemeClr val="accent2"/>
                </a:solidFill>
                <a:effectLst>
                  <a:outerShdw blurRad="38100" dist="38100" dir="2700000" algn="tl">
                    <a:srgbClr val="000000"/>
                  </a:outerShdw>
                </a:effectLst>
              </a:rPr>
              <a:t>gravity</a:t>
            </a:r>
            <a:r>
              <a:rPr lang="en-US" b="1" dirty="0">
                <a:effectLst>
                  <a:outerShdw blurRad="38100" dist="38100" dir="2700000" algn="tl">
                    <a:srgbClr val="000000"/>
                  </a:outerShdw>
                </a:effectLst>
              </a:rPr>
              <a:t>, the ball feels a force due to </a:t>
            </a:r>
            <a:r>
              <a:rPr lang="en-US" b="1" i="1" dirty="0">
                <a:solidFill>
                  <a:schemeClr val="accent2"/>
                </a:solidFill>
                <a:effectLst>
                  <a:outerShdw blurRad="38100" dist="38100" dir="2700000" algn="tl">
                    <a:srgbClr val="000000"/>
                  </a:outerShdw>
                </a:effectLst>
              </a:rPr>
              <a:t>air resistance</a:t>
            </a:r>
            <a:r>
              <a:rPr lang="en-US" b="1" dirty="0">
                <a:effectLst>
                  <a:outerShdw blurRad="38100" dist="38100" dir="2700000" algn="tl">
                    <a:srgbClr val="000000"/>
                  </a:outerShdw>
                </a:effectLst>
              </a:rPr>
              <a:t>.   </a:t>
            </a:r>
            <a:r>
              <a:rPr lang="en-US" b="1" dirty="0"/>
              <a:t>Compared to the time it takes the ball to go up, the time it takes to come back down is:</a:t>
            </a:r>
            <a:endParaRPr lang="en-US" sz="2200" b="1" dirty="0">
              <a:effectLst>
                <a:outerShdw blurRad="38100" dist="38100" dir="2700000" algn="tl">
                  <a:srgbClr val="000000"/>
                </a:outerShdw>
              </a:effectLst>
            </a:endParaRPr>
          </a:p>
        </p:txBody>
      </p:sp>
      <p:sp>
        <p:nvSpPr>
          <p:cNvPr id="754699" name="Text Box 11"/>
          <p:cNvSpPr txBox="1">
            <a:spLocks noChangeArrowheads="1"/>
          </p:cNvSpPr>
          <p:nvPr/>
        </p:nvSpPr>
        <p:spPr bwMode="auto">
          <a:xfrm>
            <a:off x="1052513" y="5932488"/>
            <a:ext cx="7269162" cy="711200"/>
          </a:xfrm>
          <a:prstGeom prst="rect">
            <a:avLst/>
          </a:prstGeom>
          <a:solidFill>
            <a:srgbClr val="3366FF"/>
          </a:solidFill>
          <a:ln w="9525">
            <a:solidFill>
              <a:schemeClr val="tx2"/>
            </a:solidFill>
            <a:miter lim="800000"/>
            <a:headEnd type="none" w="sm" len="sm"/>
            <a:tailEnd type="none" w="sm" len="sm"/>
          </a:ln>
          <a:effectLst/>
        </p:spPr>
        <p:txBody>
          <a:bodyPr>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How does the force of air resistance compare to gravity when the ball reaches terminal velocity?</a:t>
            </a: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Heat is K.E. and P.E. of molecules</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Mechanical energy lost to  </a:t>
            </a:r>
            <a:r>
              <a:rPr lang="en-US" dirty="0" smtClean="0">
                <a:solidFill>
                  <a:srgbClr val="FFFF00"/>
                </a:solidFill>
              </a:rPr>
              <a:t>air resistance  </a:t>
            </a:r>
            <a:r>
              <a:rPr lang="en-US" dirty="0" smtClean="0"/>
              <a:t>almost all goes to speed up the air molecules.</a:t>
            </a:r>
          </a:p>
          <a:p>
            <a:r>
              <a:rPr lang="en-US" dirty="0" smtClean="0">
                <a:solidFill>
                  <a:srgbClr val="FFFF00"/>
                </a:solidFill>
              </a:rPr>
              <a:t>Friction</a:t>
            </a:r>
            <a:r>
              <a:rPr lang="en-US" dirty="0" smtClean="0"/>
              <a:t> transfers energy mainly to microscopic vibrations of the surface: think of the atoms and molecules as balls held together with springs (the bonds), the balls will gain kinetic energy, the springs potential energy.</a:t>
            </a:r>
          </a:p>
          <a:p>
            <a:r>
              <a:rPr lang="en-US" dirty="0" smtClean="0"/>
              <a:t>These molecular energies are </a:t>
            </a:r>
            <a:r>
              <a:rPr lang="en-US" dirty="0" smtClean="0">
                <a:solidFill>
                  <a:srgbClr val="FFFF00"/>
                </a:solidFill>
              </a:rPr>
              <a:t>random and disorganized</a:t>
            </a:r>
            <a:r>
              <a:rPr lang="en-US" dirty="0" smtClean="0"/>
              <a:t>—not so easy to utilize as macroscopic energy.</a:t>
            </a:r>
            <a:endParaRPr lang="en-US"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algn="l"/>
            <a:r>
              <a:rPr lang="en-US" dirty="0" smtClean="0"/>
              <a:t>		   </a:t>
            </a:r>
            <a:r>
              <a:rPr lang="en-US" smtClean="0">
                <a:solidFill>
                  <a:srgbClr val="FFFF00"/>
                </a:solidFill>
              </a:rPr>
              <a:t>Clicker Question</a:t>
            </a:r>
            <a:br>
              <a:rPr lang="en-US" smtClean="0">
                <a:solidFill>
                  <a:srgbClr val="FFFF00"/>
                </a:solidFill>
              </a:rPr>
            </a:br>
            <a:r>
              <a:rPr lang="en-US" sz="2200" smtClean="0">
                <a:solidFill>
                  <a:srgbClr val="FF0000"/>
                </a:solidFill>
              </a:rPr>
              <a:t>Just FYI – not for credit!</a:t>
            </a:r>
            <a:r>
              <a:rPr lang="en-US" dirty="0" smtClean="0"/>
              <a:t/>
            </a:r>
            <a:br>
              <a:rPr lang="en-US" dirty="0" smtClean="0"/>
            </a:br>
            <a:r>
              <a:rPr lang="en-US" sz="3200" dirty="0" smtClean="0"/>
              <a:t>What is the approximate average speed of the oxygen molecules in your nose right now?</a:t>
            </a:r>
            <a:r>
              <a:rPr lang="en-US" dirty="0" smtClean="0"/>
              <a:t/>
            </a:r>
            <a:br>
              <a:rPr lang="en-US" dirty="0" smtClean="0"/>
            </a:br>
            <a:endParaRPr lang="en-US" dirty="0"/>
          </a:p>
        </p:txBody>
      </p:sp>
      <p:sp>
        <p:nvSpPr>
          <p:cNvPr id="3" name="Content Placeholder 2"/>
          <p:cNvSpPr>
            <a:spLocks noGrp="1"/>
          </p:cNvSpPr>
          <p:nvPr>
            <p:ph idx="1"/>
          </p:nvPr>
        </p:nvSpPr>
        <p:spPr>
          <a:xfrm>
            <a:off x="457200" y="3124200"/>
            <a:ext cx="8229600" cy="3001963"/>
          </a:xfrm>
        </p:spPr>
        <p:txBody>
          <a:bodyPr/>
          <a:lstStyle/>
          <a:p>
            <a:pPr marL="514350" indent="-514350">
              <a:buAutoNum type="alphaUcPeriod"/>
            </a:pPr>
            <a:r>
              <a:rPr lang="en-US" dirty="0" smtClean="0"/>
              <a:t>5 cm/sec</a:t>
            </a:r>
          </a:p>
          <a:p>
            <a:pPr marL="514350" indent="-514350">
              <a:buAutoNum type="alphaUcPeriod"/>
            </a:pPr>
            <a:r>
              <a:rPr lang="en-US" dirty="0" smtClean="0"/>
              <a:t>50 cm/sec</a:t>
            </a:r>
          </a:p>
          <a:p>
            <a:pPr marL="514350" indent="-514350">
              <a:buAutoNum type="alphaUcPeriod"/>
            </a:pPr>
            <a:r>
              <a:rPr lang="en-US" dirty="0" smtClean="0"/>
              <a:t>5 m/sec</a:t>
            </a:r>
          </a:p>
          <a:p>
            <a:pPr marL="514350" indent="-514350">
              <a:buAutoNum type="alphaUcPeriod"/>
            </a:pPr>
            <a:r>
              <a:rPr lang="en-US" dirty="0" smtClean="0"/>
              <a:t>50 m/sec</a:t>
            </a:r>
          </a:p>
          <a:p>
            <a:pPr marL="514350" indent="-514350">
              <a:buAutoNum type="alphaUcPeriod"/>
            </a:pPr>
            <a:r>
              <a:rPr lang="en-US" dirty="0" smtClean="0"/>
              <a:t>500 m/sec</a:t>
            </a:r>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Other Kinds of Energy</a:t>
            </a:r>
            <a:endParaRPr lang="en-US" dirty="0">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rgbClr val="FFFF00"/>
                </a:solidFill>
              </a:rPr>
              <a:t>Electrical:</a:t>
            </a:r>
            <a:r>
              <a:rPr lang="en-US" dirty="0" smtClean="0"/>
              <a:t>  electrostatic, magnetic, chemical (as in a charged battery).  Unlike heat, energy properly stored electrically is almost fully recoverable.</a:t>
            </a:r>
          </a:p>
          <a:p>
            <a:r>
              <a:rPr lang="en-US" dirty="0" smtClean="0">
                <a:solidFill>
                  <a:srgbClr val="FFFF00"/>
                </a:solidFill>
              </a:rPr>
              <a:t>Electromagnetic radiation: </a:t>
            </a:r>
            <a:r>
              <a:rPr lang="en-US" dirty="0" smtClean="0"/>
              <a:t>light, heat, radio waves, etc., are all ways to transmit energy. </a:t>
            </a:r>
          </a:p>
          <a:p>
            <a:r>
              <a:rPr lang="en-US" dirty="0" smtClean="0">
                <a:solidFill>
                  <a:srgbClr val="FFFF00"/>
                </a:solidFill>
              </a:rPr>
              <a:t>Nuclear energy: </a:t>
            </a:r>
            <a:r>
              <a:rPr lang="en-US" dirty="0" smtClean="0"/>
              <a:t>energy stored in large nuclei during a star’s explosion can be recovered. </a:t>
            </a:r>
          </a:p>
          <a:p>
            <a:r>
              <a:rPr lang="en-US" u="sng" dirty="0" smtClean="0">
                <a:solidFill>
                  <a:srgbClr val="FF0000"/>
                </a:solidFill>
              </a:rPr>
              <a:t>Bottom line</a:t>
            </a:r>
            <a:r>
              <a:rPr lang="en-US" dirty="0" smtClean="0">
                <a:solidFill>
                  <a:srgbClr val="FF0000"/>
                </a:solidFill>
              </a:rPr>
              <a:t>: </a:t>
            </a:r>
            <a:r>
              <a:rPr lang="en-US" i="1" dirty="0" smtClean="0">
                <a:solidFill>
                  <a:srgbClr val="FF0000"/>
                </a:solidFill>
              </a:rPr>
              <a:t>total</a:t>
            </a:r>
            <a:r>
              <a:rPr lang="en-US" dirty="0" smtClean="0">
                <a:solidFill>
                  <a:srgbClr val="FF0000"/>
                </a:solidFill>
              </a:rPr>
              <a:t> energy is </a:t>
            </a:r>
            <a:r>
              <a:rPr lang="en-US" i="1" dirty="0" smtClean="0">
                <a:solidFill>
                  <a:srgbClr val="FF0000"/>
                </a:solidFill>
              </a:rPr>
              <a:t>always</a:t>
            </a:r>
            <a:r>
              <a:rPr lang="en-US" dirty="0" smtClean="0">
                <a:solidFill>
                  <a:srgbClr val="FF0000"/>
                </a:solidFill>
              </a:rPr>
              <a:t> conserved!</a:t>
            </a:r>
            <a:endParaRPr lang="en-US" dirty="0">
              <a:solidFill>
                <a:srgbClr val="FF0000"/>
              </a:solidFill>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Gravitational Potential Energy…</a:t>
            </a:r>
            <a:endParaRPr lang="en-US" dirty="0">
              <a:solidFill>
                <a:srgbClr val="FFFF00"/>
              </a:solidFill>
            </a:endParaRPr>
          </a:p>
        </p:txBody>
      </p:sp>
      <p:sp>
        <p:nvSpPr>
          <p:cNvPr id="3" name="Content Placeholder 2"/>
          <p:cNvSpPr>
            <a:spLocks noGrp="1"/>
          </p:cNvSpPr>
          <p:nvPr>
            <p:ph sz="half" idx="1"/>
          </p:nvPr>
        </p:nvSpPr>
        <p:spPr>
          <a:xfrm>
            <a:off x="0" y="1600200"/>
            <a:ext cx="4038600" cy="4906963"/>
          </a:xfrm>
        </p:spPr>
        <p:txBody>
          <a:bodyPr>
            <a:normAutofit/>
          </a:bodyPr>
          <a:lstStyle/>
          <a:p>
            <a:r>
              <a:rPr lang="en-US" sz="2400" dirty="0" smtClean="0"/>
              <a:t>…</a:t>
            </a:r>
            <a:r>
              <a:rPr lang="en-US" sz="2400" i="1" dirty="0" smtClean="0"/>
              <a:t>on a bigger scale</a:t>
            </a:r>
            <a:r>
              <a:rPr lang="en-US" sz="2400" dirty="0" smtClean="0"/>
              <a:t>!</a:t>
            </a:r>
          </a:p>
          <a:p>
            <a:r>
              <a:rPr lang="en-US" sz="2400" dirty="0" smtClean="0"/>
              <a:t>For a mass </a:t>
            </a:r>
            <a:r>
              <a:rPr lang="en-US" sz="2400" i="1" dirty="0" smtClean="0"/>
              <a:t>m</a:t>
            </a:r>
            <a:r>
              <a:rPr lang="en-US" sz="2400" dirty="0" smtClean="0"/>
              <a:t> lifted to a point </a:t>
            </a:r>
            <a:r>
              <a:rPr lang="en-US" sz="2400" i="1" dirty="0" smtClean="0"/>
              <a:t>r</a:t>
            </a:r>
            <a:r>
              <a:rPr lang="en-US" sz="2400" dirty="0" smtClean="0"/>
              <a:t> from the Earth’s center, far above the Earth’s surface, the work done to lift it is</a:t>
            </a:r>
          </a:p>
          <a:p>
            <a:endParaRPr lang="en-US" sz="2400" dirty="0"/>
          </a:p>
          <a:p>
            <a:endParaRPr lang="en-US" sz="2400" dirty="0" smtClean="0"/>
          </a:p>
          <a:p>
            <a:r>
              <a:rPr lang="en-US" sz="2400" dirty="0" smtClean="0"/>
              <a:t>If </a:t>
            </a:r>
            <a:r>
              <a:rPr lang="en-US" sz="2400" i="1" dirty="0" smtClean="0"/>
              <a:t>r</a:t>
            </a:r>
            <a:r>
              <a:rPr lang="en-US" sz="2400" dirty="0" smtClean="0"/>
              <a:t> = </a:t>
            </a:r>
            <a:r>
              <a:rPr lang="en-US" sz="2400" i="1" dirty="0" err="1" smtClean="0"/>
              <a:t>r</a:t>
            </a:r>
            <a:r>
              <a:rPr lang="en-US" sz="2400" baseline="-25000" dirty="0" err="1" smtClean="0"/>
              <a:t>E</a:t>
            </a:r>
            <a:r>
              <a:rPr lang="en-US" sz="2400" dirty="0" smtClean="0"/>
              <a:t> +</a:t>
            </a:r>
            <a:r>
              <a:rPr lang="en-US" sz="2400" i="1" dirty="0" smtClean="0"/>
              <a:t>h</a:t>
            </a:r>
            <a:r>
              <a:rPr lang="en-US" sz="2400" dirty="0" smtClean="0"/>
              <a:t>, with </a:t>
            </a:r>
            <a:r>
              <a:rPr lang="en-US" sz="2400" i="1" dirty="0" smtClean="0"/>
              <a:t>h</a:t>
            </a:r>
            <a:r>
              <a:rPr lang="en-US" sz="2400" dirty="0" smtClean="0"/>
              <a:t> small,</a:t>
            </a:r>
            <a:endParaRPr lang="en-US" sz="2400" dirty="0"/>
          </a:p>
        </p:txBody>
      </p:sp>
      <p:sp>
        <p:nvSpPr>
          <p:cNvPr id="6" name="Content Placeholder 5"/>
          <p:cNvSpPr>
            <a:spLocks noGrp="1"/>
          </p:cNvSpPr>
          <p:nvPr>
            <p:ph sz="half" idx="2"/>
          </p:nvPr>
        </p:nvSpPr>
        <p:spPr>
          <a:xfrm>
            <a:off x="4267200" y="1524000"/>
            <a:ext cx="4495800" cy="5029200"/>
          </a:xfrm>
        </p:spPr>
        <p:txBody>
          <a:bodyPr/>
          <a:lstStyle/>
          <a:p>
            <a:r>
              <a:rPr lang="en-US" dirty="0" smtClean="0">
                <a:solidFill>
                  <a:schemeClr val="tx2">
                    <a:lumMod val="50000"/>
                  </a:schemeClr>
                </a:solidFill>
              </a:rPr>
              <a:t>A</a:t>
            </a:r>
            <a:endParaRPr lang="en-US" dirty="0">
              <a:solidFill>
                <a:schemeClr val="tx2">
                  <a:lumMod val="50000"/>
                </a:schemeClr>
              </a:solidFill>
            </a:endParaRPr>
          </a:p>
        </p:txBody>
      </p:sp>
      <p:cxnSp>
        <p:nvCxnSpPr>
          <p:cNvPr id="8" name="Straight Arrow Connector 7"/>
          <p:cNvCxnSpPr/>
          <p:nvPr/>
        </p:nvCxnSpPr>
        <p:spPr>
          <a:xfrm>
            <a:off x="4343400" y="1752600"/>
            <a:ext cx="434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238500" y="3771900"/>
            <a:ext cx="403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86000" y="3810000"/>
            <a:ext cx="4114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257800" y="2514600"/>
            <a:ext cx="3657600" cy="2871988"/>
          </a:xfrm>
          <a:custGeom>
            <a:avLst/>
            <a:gdLst>
              <a:gd name="connsiteX0" fmla="*/ 0 w 3670479"/>
              <a:gd name="connsiteY0" fmla="*/ 2947116 h 2947116"/>
              <a:gd name="connsiteX1" fmla="*/ 888642 w 3670479"/>
              <a:gd name="connsiteY1" fmla="*/ 1092558 h 2947116"/>
              <a:gd name="connsiteX2" fmla="*/ 2743200 w 3670479"/>
              <a:gd name="connsiteY2" fmla="*/ 178158 h 2947116"/>
              <a:gd name="connsiteX3" fmla="*/ 3670479 w 3670479"/>
              <a:gd name="connsiteY3" fmla="*/ 23612 h 2947116"/>
              <a:gd name="connsiteX4" fmla="*/ 3670479 w 3670479"/>
              <a:gd name="connsiteY4" fmla="*/ 23612 h 2947116"/>
              <a:gd name="connsiteX0" fmla="*/ 0 w 3670479"/>
              <a:gd name="connsiteY0" fmla="*/ 2923504 h 2923504"/>
              <a:gd name="connsiteX1" fmla="*/ 888642 w 3670479"/>
              <a:gd name="connsiteY1" fmla="*/ 1068946 h 2923504"/>
              <a:gd name="connsiteX2" fmla="*/ 1841679 w 3670479"/>
              <a:gd name="connsiteY2" fmla="*/ 5097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57600"/>
              <a:gd name="connsiteY0" fmla="*/ 2871988 h 2871988"/>
              <a:gd name="connsiteX1" fmla="*/ 875763 w 3657600"/>
              <a:gd name="connsiteY1" fmla="*/ 1068946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1193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871988">
                <a:moveTo>
                  <a:pt x="0" y="2871988"/>
                </a:moveTo>
                <a:cubicBezTo>
                  <a:pt x="215721" y="2175455"/>
                  <a:pt x="457199" y="1504681"/>
                  <a:pt x="914399" y="1043188"/>
                </a:cubicBezTo>
                <a:cubicBezTo>
                  <a:pt x="1378509" y="629588"/>
                  <a:pt x="1402388" y="638778"/>
                  <a:pt x="1828800" y="433588"/>
                </a:cubicBezTo>
                <a:cubicBezTo>
                  <a:pt x="2412642" y="228599"/>
                  <a:pt x="2425521" y="226811"/>
                  <a:pt x="2730321" y="154546"/>
                </a:cubicBezTo>
                <a:cubicBezTo>
                  <a:pt x="3035121" y="82281"/>
                  <a:pt x="3657600" y="0"/>
                  <a:pt x="3657600" y="0"/>
                </a:cubicBezTo>
                <a:lnTo>
                  <a:pt x="3657600" y="0"/>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nvGraphicFramePr>
        <p:xfrm>
          <a:off x="152400" y="3886200"/>
          <a:ext cx="4070350" cy="947890"/>
        </p:xfrm>
        <a:graphic>
          <a:graphicData uri="http://schemas.openxmlformats.org/presentationml/2006/ole">
            <p:oleObj spid="_x0000_s101378" name="Equation" r:id="rId4" imgW="4635360" imgH="1079280" progId="Equation.DSMT4">
              <p:embed/>
            </p:oleObj>
          </a:graphicData>
        </a:graphic>
      </p:graphicFrame>
      <p:graphicFrame>
        <p:nvGraphicFramePr>
          <p:cNvPr id="16" name="Object 15"/>
          <p:cNvGraphicFramePr>
            <a:graphicFrameLocks noChangeAspect="1"/>
          </p:cNvGraphicFramePr>
          <p:nvPr/>
        </p:nvGraphicFramePr>
        <p:xfrm>
          <a:off x="0" y="5486400"/>
          <a:ext cx="4375150" cy="835572"/>
        </p:xfrm>
        <a:graphic>
          <a:graphicData uri="http://schemas.openxmlformats.org/presentationml/2006/ole">
            <p:oleObj spid="_x0000_s101379" name="Equation" r:id="rId5" imgW="4787640" imgH="914400" progId="Equation.DSMT4">
              <p:embed/>
            </p:oleObj>
          </a:graphicData>
        </a:graphic>
      </p:graphicFrame>
      <p:sp>
        <p:nvSpPr>
          <p:cNvPr id="19" name="TextBox 18"/>
          <p:cNvSpPr txBox="1"/>
          <p:nvPr/>
        </p:nvSpPr>
        <p:spPr>
          <a:xfrm>
            <a:off x="4051479" y="1398432"/>
            <a:ext cx="762000" cy="461665"/>
          </a:xfrm>
          <a:prstGeom prst="rect">
            <a:avLst/>
          </a:prstGeom>
          <a:noFill/>
        </p:spPr>
        <p:txBody>
          <a:bodyPr wrap="square" rtlCol="0">
            <a:spAutoFit/>
          </a:bodyPr>
          <a:lstStyle/>
          <a:p>
            <a:r>
              <a:rPr lang="en-US" sz="2400" dirty="0" smtClean="0"/>
              <a:t>0</a:t>
            </a:r>
            <a:endParaRPr lang="en-US" sz="2400" dirty="0"/>
          </a:p>
        </p:txBody>
      </p:sp>
      <p:sp>
        <p:nvSpPr>
          <p:cNvPr id="20" name="TextBox 19"/>
          <p:cNvSpPr txBox="1"/>
          <p:nvPr/>
        </p:nvSpPr>
        <p:spPr>
          <a:xfrm>
            <a:off x="5094669" y="1295400"/>
            <a:ext cx="762000" cy="461665"/>
          </a:xfrm>
          <a:prstGeom prst="rect">
            <a:avLst/>
          </a:prstGeom>
          <a:noFill/>
        </p:spPr>
        <p:txBody>
          <a:bodyPr wrap="square" rtlCol="0">
            <a:spAutoFit/>
          </a:bodyPr>
          <a:lstStyle/>
          <a:p>
            <a:r>
              <a:rPr lang="en-US" sz="2400" i="1" dirty="0" err="1" smtClean="0"/>
              <a:t>r</a:t>
            </a:r>
            <a:r>
              <a:rPr lang="en-US" sz="2400" i="1" baseline="-25000" dirty="0" err="1" smtClean="0"/>
              <a:t>E</a:t>
            </a:r>
            <a:endParaRPr lang="en-US" sz="2400" i="1" baseline="-25000" dirty="0"/>
          </a:p>
        </p:txBody>
      </p:sp>
      <p:sp>
        <p:nvSpPr>
          <p:cNvPr id="21" name="TextBox 20"/>
          <p:cNvSpPr txBox="1"/>
          <p:nvPr/>
        </p:nvSpPr>
        <p:spPr>
          <a:xfrm>
            <a:off x="7815333" y="1359795"/>
            <a:ext cx="762000" cy="461665"/>
          </a:xfrm>
          <a:prstGeom prst="rect">
            <a:avLst/>
          </a:prstGeom>
          <a:noFill/>
        </p:spPr>
        <p:txBody>
          <a:bodyPr wrap="square" rtlCol="0">
            <a:spAutoFit/>
          </a:bodyPr>
          <a:lstStyle/>
          <a:p>
            <a:r>
              <a:rPr lang="en-US" sz="2400" i="1" dirty="0" smtClean="0"/>
              <a:t>r</a:t>
            </a:r>
            <a:endParaRPr lang="en-US" sz="2400" i="1" dirty="0"/>
          </a:p>
        </p:txBody>
      </p:sp>
      <p:sp>
        <p:nvSpPr>
          <p:cNvPr id="22" name="TextBox 21"/>
          <p:cNvSpPr txBox="1"/>
          <p:nvPr/>
        </p:nvSpPr>
        <p:spPr>
          <a:xfrm>
            <a:off x="6858000" y="3276600"/>
            <a:ext cx="2286000" cy="461665"/>
          </a:xfrm>
          <a:prstGeom prst="rect">
            <a:avLst/>
          </a:prstGeom>
          <a:noFill/>
        </p:spPr>
        <p:txBody>
          <a:bodyPr wrap="square" rtlCol="0">
            <a:spAutoFit/>
          </a:bodyPr>
          <a:lstStyle/>
          <a:p>
            <a:r>
              <a:rPr lang="en-US" sz="2400" i="1" dirty="0" smtClean="0">
                <a:solidFill>
                  <a:srgbClr val="FF0000"/>
                </a:solidFill>
              </a:rPr>
              <a:t>U</a:t>
            </a:r>
            <a:r>
              <a:rPr lang="en-US" sz="2400" dirty="0" smtClean="0">
                <a:solidFill>
                  <a:srgbClr val="FF0000"/>
                </a:solidFill>
              </a:rPr>
              <a:t>(</a:t>
            </a:r>
            <a:r>
              <a:rPr lang="en-US" sz="2400" i="1" dirty="0" smtClean="0">
                <a:solidFill>
                  <a:srgbClr val="FF0000"/>
                </a:solidFill>
              </a:rPr>
              <a:t>r</a:t>
            </a:r>
            <a:r>
              <a:rPr lang="en-US" sz="2400" dirty="0" smtClean="0">
                <a:solidFill>
                  <a:srgbClr val="FF0000"/>
                </a:solidFill>
              </a:rPr>
              <a:t>) = -</a:t>
            </a:r>
            <a:r>
              <a:rPr lang="en-US" sz="2400" i="1" dirty="0" err="1" smtClean="0">
                <a:solidFill>
                  <a:srgbClr val="FF0000"/>
                </a:solidFill>
              </a:rPr>
              <a:t>GMm</a:t>
            </a:r>
            <a:r>
              <a:rPr lang="en-US" sz="2400" dirty="0" smtClean="0">
                <a:solidFill>
                  <a:srgbClr val="FF0000"/>
                </a:solidFill>
              </a:rPr>
              <a:t>/</a:t>
            </a:r>
            <a:r>
              <a:rPr lang="en-US" sz="2400" i="1" dirty="0" smtClean="0">
                <a:solidFill>
                  <a:srgbClr val="FF0000"/>
                </a:solidFill>
              </a:rPr>
              <a:t>r</a:t>
            </a:r>
            <a:endParaRPr lang="en-US" sz="2400" i="1" dirty="0">
              <a:solidFill>
                <a:srgbClr val="FF0000"/>
              </a:solidFill>
            </a:endParaRPr>
          </a:p>
        </p:txBody>
      </p:sp>
      <p:sp>
        <p:nvSpPr>
          <p:cNvPr id="23" name="TextBox 22"/>
          <p:cNvSpPr txBox="1"/>
          <p:nvPr/>
        </p:nvSpPr>
        <p:spPr>
          <a:xfrm>
            <a:off x="5867400" y="4572000"/>
            <a:ext cx="2514600" cy="1754326"/>
          </a:xfrm>
          <a:prstGeom prst="rect">
            <a:avLst/>
          </a:prstGeom>
          <a:noFill/>
          <a:ln w="19050">
            <a:solidFill>
              <a:srgbClr val="FF0000"/>
            </a:solidFill>
          </a:ln>
        </p:spPr>
        <p:txBody>
          <a:bodyPr wrap="square" rtlCol="0">
            <a:spAutoFit/>
          </a:bodyPr>
          <a:lstStyle/>
          <a:p>
            <a:r>
              <a:rPr lang="en-US" dirty="0" smtClean="0"/>
              <a:t>In astronomy, the custom is to take the zero of gravitational  potential energy at infinity instead of at the Earth’s surface.</a:t>
            </a:r>
            <a:endParaRPr lang="en-US" dirty="0"/>
          </a:p>
        </p:txBody>
      </p:sp>
      <p:sp>
        <p:nvSpPr>
          <p:cNvPr id="2053" name="AutoShape 5" descr="view-source:file:///C:/Users/Michael/Documents/Doc4_files/image00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Escape! </a:t>
            </a:r>
            <a:endParaRPr lang="en-US" dirty="0">
              <a:solidFill>
                <a:srgbClr val="FFFF00"/>
              </a:solidFill>
            </a:endParaRPr>
          </a:p>
        </p:txBody>
      </p:sp>
      <p:sp>
        <p:nvSpPr>
          <p:cNvPr id="3" name="Content Placeholder 2"/>
          <p:cNvSpPr>
            <a:spLocks noGrp="1"/>
          </p:cNvSpPr>
          <p:nvPr>
            <p:ph sz="half" idx="1"/>
          </p:nvPr>
        </p:nvSpPr>
        <p:spPr>
          <a:xfrm>
            <a:off x="0" y="1600200"/>
            <a:ext cx="4038600" cy="5105400"/>
          </a:xfrm>
        </p:spPr>
        <p:txBody>
          <a:bodyPr>
            <a:normAutofit/>
          </a:bodyPr>
          <a:lstStyle/>
          <a:p>
            <a:r>
              <a:rPr lang="en-US" sz="2400" dirty="0" smtClean="0"/>
              <a:t>We’ve figured out the work needed to get </a:t>
            </a:r>
            <a:r>
              <a:rPr lang="en-US" sz="2400" i="1" dirty="0" smtClean="0"/>
              <a:t>m</a:t>
            </a:r>
            <a:r>
              <a:rPr lang="en-US" sz="2400" dirty="0" smtClean="0"/>
              <a:t> from here to </a:t>
            </a:r>
            <a:r>
              <a:rPr lang="en-US" sz="2400" i="1" dirty="0" smtClean="0"/>
              <a:t>r</a:t>
            </a:r>
            <a:r>
              <a:rPr lang="en-US" sz="2400" dirty="0" smtClean="0"/>
              <a:t>, </a:t>
            </a:r>
          </a:p>
          <a:p>
            <a:endParaRPr lang="en-US" sz="2400" dirty="0"/>
          </a:p>
          <a:p>
            <a:endParaRPr lang="en-US" sz="2400" dirty="0" smtClean="0"/>
          </a:p>
          <a:p>
            <a:pPr>
              <a:buNone/>
            </a:pPr>
            <a:r>
              <a:rPr lang="en-US" sz="2400" dirty="0" smtClean="0"/>
              <a:t>	and plotted the potential energy formula that comes from that:</a:t>
            </a:r>
          </a:p>
          <a:p>
            <a:pPr>
              <a:buNone/>
            </a:pPr>
            <a:endParaRPr lang="en-US" sz="2400" dirty="0"/>
          </a:p>
          <a:p>
            <a:r>
              <a:rPr lang="en-US" sz="2400" dirty="0" smtClean="0"/>
              <a:t>A mass leaving </a:t>
            </a:r>
            <a:r>
              <a:rPr lang="en-US" sz="2400" i="1" dirty="0" err="1" smtClean="0"/>
              <a:t>r</a:t>
            </a:r>
            <a:r>
              <a:rPr lang="en-US" sz="2400" i="1" baseline="-25000" dirty="0" err="1" smtClean="0"/>
              <a:t>E</a:t>
            </a:r>
            <a:r>
              <a:rPr lang="en-US" sz="2400" dirty="0" smtClean="0"/>
              <a:t> at </a:t>
            </a:r>
            <a:r>
              <a:rPr lang="en-US" sz="2400" i="1" dirty="0" smtClean="0"/>
              <a:t>v</a:t>
            </a:r>
            <a:r>
              <a:rPr lang="en-US" sz="2400" dirty="0" smtClean="0"/>
              <a:t> will get all the way—</a:t>
            </a:r>
            <a:r>
              <a:rPr lang="en-US" sz="2400" dirty="0" smtClean="0">
                <a:solidFill>
                  <a:srgbClr val="FFFF00"/>
                </a:solidFill>
              </a:rPr>
              <a:t>escape</a:t>
            </a:r>
            <a:r>
              <a:rPr lang="en-US" sz="2400" dirty="0" smtClean="0"/>
              <a:t>—if:</a:t>
            </a:r>
          </a:p>
          <a:p>
            <a:pPr>
              <a:buNone/>
            </a:pPr>
            <a:endParaRPr lang="en-US" sz="2400" dirty="0"/>
          </a:p>
        </p:txBody>
      </p:sp>
      <p:sp>
        <p:nvSpPr>
          <p:cNvPr id="6" name="Content Placeholder 5"/>
          <p:cNvSpPr>
            <a:spLocks noGrp="1"/>
          </p:cNvSpPr>
          <p:nvPr>
            <p:ph sz="half" idx="2"/>
          </p:nvPr>
        </p:nvSpPr>
        <p:spPr>
          <a:xfrm>
            <a:off x="4267200" y="1524000"/>
            <a:ext cx="4495800" cy="5029200"/>
          </a:xfrm>
        </p:spPr>
        <p:txBody>
          <a:bodyPr/>
          <a:lstStyle/>
          <a:p>
            <a:r>
              <a:rPr lang="en-US" dirty="0" smtClean="0">
                <a:solidFill>
                  <a:schemeClr val="tx2">
                    <a:lumMod val="50000"/>
                  </a:schemeClr>
                </a:solidFill>
              </a:rPr>
              <a:t>A</a:t>
            </a:r>
            <a:endParaRPr lang="en-US" dirty="0">
              <a:solidFill>
                <a:schemeClr val="tx2">
                  <a:lumMod val="50000"/>
                </a:schemeClr>
              </a:solidFill>
            </a:endParaRPr>
          </a:p>
        </p:txBody>
      </p:sp>
      <p:cxnSp>
        <p:nvCxnSpPr>
          <p:cNvPr id="8" name="Straight Arrow Connector 7"/>
          <p:cNvCxnSpPr/>
          <p:nvPr/>
        </p:nvCxnSpPr>
        <p:spPr>
          <a:xfrm>
            <a:off x="4343400" y="1752600"/>
            <a:ext cx="434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238500" y="3771900"/>
            <a:ext cx="403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86000" y="3810000"/>
            <a:ext cx="4114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257800" y="2514600"/>
            <a:ext cx="3657600" cy="2871988"/>
          </a:xfrm>
          <a:custGeom>
            <a:avLst/>
            <a:gdLst>
              <a:gd name="connsiteX0" fmla="*/ 0 w 3670479"/>
              <a:gd name="connsiteY0" fmla="*/ 2947116 h 2947116"/>
              <a:gd name="connsiteX1" fmla="*/ 888642 w 3670479"/>
              <a:gd name="connsiteY1" fmla="*/ 1092558 h 2947116"/>
              <a:gd name="connsiteX2" fmla="*/ 2743200 w 3670479"/>
              <a:gd name="connsiteY2" fmla="*/ 178158 h 2947116"/>
              <a:gd name="connsiteX3" fmla="*/ 3670479 w 3670479"/>
              <a:gd name="connsiteY3" fmla="*/ 23612 h 2947116"/>
              <a:gd name="connsiteX4" fmla="*/ 3670479 w 3670479"/>
              <a:gd name="connsiteY4" fmla="*/ 23612 h 2947116"/>
              <a:gd name="connsiteX0" fmla="*/ 0 w 3670479"/>
              <a:gd name="connsiteY0" fmla="*/ 2923504 h 2923504"/>
              <a:gd name="connsiteX1" fmla="*/ 888642 w 3670479"/>
              <a:gd name="connsiteY1" fmla="*/ 1068946 h 2923504"/>
              <a:gd name="connsiteX2" fmla="*/ 1841679 w 3670479"/>
              <a:gd name="connsiteY2" fmla="*/ 5097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70479"/>
              <a:gd name="connsiteY0" fmla="*/ 2923504 h 2923504"/>
              <a:gd name="connsiteX1" fmla="*/ 888642 w 3670479"/>
              <a:gd name="connsiteY1" fmla="*/ 1068946 h 2923504"/>
              <a:gd name="connsiteX2" fmla="*/ 1841679 w 3670479"/>
              <a:gd name="connsiteY2" fmla="*/ 433588 h 2923504"/>
              <a:gd name="connsiteX3" fmla="*/ 2743200 w 3670479"/>
              <a:gd name="connsiteY3" fmla="*/ 154546 h 2923504"/>
              <a:gd name="connsiteX4" fmla="*/ 3670479 w 3670479"/>
              <a:gd name="connsiteY4" fmla="*/ 0 h 2923504"/>
              <a:gd name="connsiteX5" fmla="*/ 3670479 w 3670479"/>
              <a:gd name="connsiteY5" fmla="*/ 0 h 2923504"/>
              <a:gd name="connsiteX0" fmla="*/ 0 w 3657600"/>
              <a:gd name="connsiteY0" fmla="*/ 2871988 h 2871988"/>
              <a:gd name="connsiteX1" fmla="*/ 875763 w 3657600"/>
              <a:gd name="connsiteY1" fmla="*/ 1068946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1193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 name="connsiteX0" fmla="*/ 0 w 3657600"/>
              <a:gd name="connsiteY0" fmla="*/ 2871988 h 2871988"/>
              <a:gd name="connsiteX1" fmla="*/ 914399 w 3657600"/>
              <a:gd name="connsiteY1" fmla="*/ 1043188 h 2871988"/>
              <a:gd name="connsiteX2" fmla="*/ 1828800 w 3657600"/>
              <a:gd name="connsiteY2" fmla="*/ 433588 h 2871988"/>
              <a:gd name="connsiteX3" fmla="*/ 2730321 w 3657600"/>
              <a:gd name="connsiteY3" fmla="*/ 154546 h 2871988"/>
              <a:gd name="connsiteX4" fmla="*/ 3657600 w 3657600"/>
              <a:gd name="connsiteY4" fmla="*/ 0 h 2871988"/>
              <a:gd name="connsiteX5" fmla="*/ 3657600 w 3657600"/>
              <a:gd name="connsiteY5" fmla="*/ 0 h 28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871988">
                <a:moveTo>
                  <a:pt x="0" y="2871988"/>
                </a:moveTo>
                <a:cubicBezTo>
                  <a:pt x="215721" y="2175455"/>
                  <a:pt x="457199" y="1504681"/>
                  <a:pt x="914399" y="1043188"/>
                </a:cubicBezTo>
                <a:cubicBezTo>
                  <a:pt x="1378509" y="629588"/>
                  <a:pt x="1402388" y="638778"/>
                  <a:pt x="1828800" y="433588"/>
                </a:cubicBezTo>
                <a:cubicBezTo>
                  <a:pt x="2412642" y="228599"/>
                  <a:pt x="2425521" y="226811"/>
                  <a:pt x="2730321" y="154546"/>
                </a:cubicBezTo>
                <a:cubicBezTo>
                  <a:pt x="3035121" y="82281"/>
                  <a:pt x="3657600" y="0"/>
                  <a:pt x="3657600" y="0"/>
                </a:cubicBezTo>
                <a:lnTo>
                  <a:pt x="3657600" y="0"/>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nvGraphicFramePr>
        <p:xfrm>
          <a:off x="0" y="2743200"/>
          <a:ext cx="4070350" cy="947890"/>
        </p:xfrm>
        <a:graphic>
          <a:graphicData uri="http://schemas.openxmlformats.org/presentationml/2006/ole">
            <p:oleObj spid="_x0000_s102402" name="Equation" r:id="rId4" imgW="4635360" imgH="1079280" progId="Equation.DSMT4">
              <p:embed/>
            </p:oleObj>
          </a:graphicData>
        </a:graphic>
      </p:graphicFrame>
      <p:sp>
        <p:nvSpPr>
          <p:cNvPr id="19" name="TextBox 18"/>
          <p:cNvSpPr txBox="1"/>
          <p:nvPr/>
        </p:nvSpPr>
        <p:spPr>
          <a:xfrm>
            <a:off x="4051479" y="1398432"/>
            <a:ext cx="762000" cy="461665"/>
          </a:xfrm>
          <a:prstGeom prst="rect">
            <a:avLst/>
          </a:prstGeom>
          <a:noFill/>
        </p:spPr>
        <p:txBody>
          <a:bodyPr wrap="square" rtlCol="0">
            <a:spAutoFit/>
          </a:bodyPr>
          <a:lstStyle/>
          <a:p>
            <a:r>
              <a:rPr lang="en-US" sz="2400" dirty="0" smtClean="0"/>
              <a:t>0</a:t>
            </a:r>
            <a:endParaRPr lang="en-US" sz="2400" dirty="0"/>
          </a:p>
        </p:txBody>
      </p:sp>
      <p:sp>
        <p:nvSpPr>
          <p:cNvPr id="20" name="TextBox 19"/>
          <p:cNvSpPr txBox="1"/>
          <p:nvPr/>
        </p:nvSpPr>
        <p:spPr>
          <a:xfrm>
            <a:off x="5094669" y="1295400"/>
            <a:ext cx="762000" cy="461665"/>
          </a:xfrm>
          <a:prstGeom prst="rect">
            <a:avLst/>
          </a:prstGeom>
          <a:noFill/>
        </p:spPr>
        <p:txBody>
          <a:bodyPr wrap="square" rtlCol="0">
            <a:spAutoFit/>
          </a:bodyPr>
          <a:lstStyle/>
          <a:p>
            <a:r>
              <a:rPr lang="en-US" sz="2400" i="1" dirty="0" err="1" smtClean="0"/>
              <a:t>r</a:t>
            </a:r>
            <a:r>
              <a:rPr lang="en-US" sz="2400" i="1" baseline="-25000" dirty="0" err="1" smtClean="0"/>
              <a:t>E</a:t>
            </a:r>
            <a:endParaRPr lang="en-US" sz="2400" i="1" baseline="-25000" dirty="0"/>
          </a:p>
        </p:txBody>
      </p:sp>
      <p:sp>
        <p:nvSpPr>
          <p:cNvPr id="21" name="TextBox 20"/>
          <p:cNvSpPr txBox="1"/>
          <p:nvPr/>
        </p:nvSpPr>
        <p:spPr>
          <a:xfrm>
            <a:off x="7815333" y="1359795"/>
            <a:ext cx="762000" cy="461665"/>
          </a:xfrm>
          <a:prstGeom prst="rect">
            <a:avLst/>
          </a:prstGeom>
          <a:noFill/>
        </p:spPr>
        <p:txBody>
          <a:bodyPr wrap="square" rtlCol="0">
            <a:spAutoFit/>
          </a:bodyPr>
          <a:lstStyle/>
          <a:p>
            <a:r>
              <a:rPr lang="en-US" sz="2400" i="1" dirty="0" smtClean="0"/>
              <a:t>r</a:t>
            </a:r>
            <a:endParaRPr lang="en-US" sz="2400" i="1" dirty="0"/>
          </a:p>
        </p:txBody>
      </p:sp>
      <p:sp>
        <p:nvSpPr>
          <p:cNvPr id="22" name="TextBox 21"/>
          <p:cNvSpPr txBox="1"/>
          <p:nvPr/>
        </p:nvSpPr>
        <p:spPr>
          <a:xfrm>
            <a:off x="6858000" y="3276600"/>
            <a:ext cx="2286000" cy="461665"/>
          </a:xfrm>
          <a:prstGeom prst="rect">
            <a:avLst/>
          </a:prstGeom>
          <a:noFill/>
        </p:spPr>
        <p:txBody>
          <a:bodyPr wrap="square" rtlCol="0">
            <a:spAutoFit/>
          </a:bodyPr>
          <a:lstStyle/>
          <a:p>
            <a:r>
              <a:rPr lang="en-US" sz="2400" i="1" dirty="0" smtClean="0">
                <a:solidFill>
                  <a:srgbClr val="FF0000"/>
                </a:solidFill>
              </a:rPr>
              <a:t>U</a:t>
            </a:r>
            <a:r>
              <a:rPr lang="en-US" sz="2400" dirty="0" smtClean="0">
                <a:solidFill>
                  <a:srgbClr val="FF0000"/>
                </a:solidFill>
              </a:rPr>
              <a:t>(</a:t>
            </a:r>
            <a:r>
              <a:rPr lang="en-US" sz="2400" i="1" dirty="0" smtClean="0">
                <a:solidFill>
                  <a:srgbClr val="FF0000"/>
                </a:solidFill>
              </a:rPr>
              <a:t>r</a:t>
            </a:r>
            <a:r>
              <a:rPr lang="en-US" sz="2400" dirty="0" smtClean="0">
                <a:solidFill>
                  <a:srgbClr val="FF0000"/>
                </a:solidFill>
              </a:rPr>
              <a:t>) = -</a:t>
            </a:r>
            <a:r>
              <a:rPr lang="en-US" sz="2400" i="1" dirty="0" err="1" smtClean="0">
                <a:solidFill>
                  <a:srgbClr val="FF0000"/>
                </a:solidFill>
              </a:rPr>
              <a:t>GMm</a:t>
            </a:r>
            <a:r>
              <a:rPr lang="en-US" sz="2400" dirty="0" smtClean="0">
                <a:solidFill>
                  <a:srgbClr val="FF0000"/>
                </a:solidFill>
              </a:rPr>
              <a:t>/</a:t>
            </a:r>
            <a:r>
              <a:rPr lang="en-US" sz="2400" i="1" dirty="0" smtClean="0">
                <a:solidFill>
                  <a:srgbClr val="FF0000"/>
                </a:solidFill>
              </a:rPr>
              <a:t>r</a:t>
            </a:r>
            <a:endParaRPr lang="en-US" sz="2400" i="1" dirty="0">
              <a:solidFill>
                <a:srgbClr val="FF0000"/>
              </a:solidFill>
            </a:endParaRPr>
          </a:p>
        </p:txBody>
      </p:sp>
      <p:sp>
        <p:nvSpPr>
          <p:cNvPr id="23" name="TextBox 22"/>
          <p:cNvSpPr txBox="1"/>
          <p:nvPr/>
        </p:nvSpPr>
        <p:spPr>
          <a:xfrm>
            <a:off x="5867400" y="4572000"/>
            <a:ext cx="2514600" cy="1754326"/>
          </a:xfrm>
          <a:prstGeom prst="rect">
            <a:avLst/>
          </a:prstGeom>
          <a:noFill/>
          <a:ln w="19050">
            <a:solidFill>
              <a:srgbClr val="FF0000"/>
            </a:solidFill>
          </a:ln>
        </p:spPr>
        <p:txBody>
          <a:bodyPr wrap="square" rtlCol="0">
            <a:spAutoFit/>
          </a:bodyPr>
          <a:lstStyle/>
          <a:p>
            <a:r>
              <a:rPr lang="en-US" dirty="0" smtClean="0"/>
              <a:t>In astronomy, the custom is to take the zero of gravitational  potential energy at infinity instead of at the Earth’s surface.</a:t>
            </a:r>
            <a:endParaRPr lang="en-US" dirty="0"/>
          </a:p>
        </p:txBody>
      </p:sp>
      <p:sp>
        <p:nvSpPr>
          <p:cNvPr id="2053" name="AutoShape 5" descr="view-source:file:///C:/Users/Michael/Documents/Doc4_files/image00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7" name="Object 16"/>
          <p:cNvGraphicFramePr>
            <a:graphicFrameLocks noChangeAspect="1"/>
          </p:cNvGraphicFramePr>
          <p:nvPr/>
        </p:nvGraphicFramePr>
        <p:xfrm>
          <a:off x="838200" y="4800600"/>
          <a:ext cx="2438400" cy="463296"/>
        </p:xfrm>
        <a:graphic>
          <a:graphicData uri="http://schemas.openxmlformats.org/presentationml/2006/ole">
            <p:oleObj spid="_x0000_s102403" name="Equation" r:id="rId5" imgW="2539800" imgH="482400" progId="Equation.DSMT4">
              <p:embed/>
            </p:oleObj>
          </a:graphicData>
        </a:graphic>
      </p:graphicFrame>
      <p:graphicFrame>
        <p:nvGraphicFramePr>
          <p:cNvPr id="18" name="Object 17"/>
          <p:cNvGraphicFramePr>
            <a:graphicFrameLocks noChangeAspect="1"/>
          </p:cNvGraphicFramePr>
          <p:nvPr/>
        </p:nvGraphicFramePr>
        <p:xfrm>
          <a:off x="801711" y="6147516"/>
          <a:ext cx="2679700" cy="469900"/>
        </p:xfrm>
        <a:graphic>
          <a:graphicData uri="http://schemas.openxmlformats.org/presentationml/2006/ole">
            <p:oleObj spid="_x0000_s102404" name="Equation" r:id="rId6" imgW="2679480" imgH="469800" progId="Equation.DSMT4">
              <p:embed/>
            </p:oleObj>
          </a:graphicData>
        </a:graphic>
      </p:graphicFrame>
      <p:sp>
        <p:nvSpPr>
          <p:cNvPr id="24" name="Rectangle 23"/>
          <p:cNvSpPr/>
          <p:nvPr/>
        </p:nvSpPr>
        <p:spPr>
          <a:xfrm>
            <a:off x="685800" y="6096000"/>
            <a:ext cx="28194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Speed and Average Velocity</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t>Average speed = distance car driven/time taken.</a:t>
            </a:r>
          </a:p>
          <a:p>
            <a:r>
              <a:rPr lang="en-US" sz="2800" dirty="0" smtClean="0"/>
              <a:t>Average velocity = </a:t>
            </a:r>
            <a:r>
              <a:rPr lang="en-US" sz="2800" dirty="0" smtClean="0">
                <a:solidFill>
                  <a:srgbClr val="FF0000"/>
                </a:solidFill>
              </a:rPr>
              <a:t>displacement</a:t>
            </a:r>
            <a:r>
              <a:rPr lang="en-US" sz="2800" dirty="0" smtClean="0"/>
              <a:t>/time taken</a:t>
            </a:r>
          </a:p>
          <a:p>
            <a:pPr>
              <a:buNone/>
            </a:pPr>
            <a:r>
              <a:rPr lang="en-US" sz="2800" dirty="0" smtClean="0"/>
              <a:t>  so </a:t>
            </a:r>
            <a:r>
              <a:rPr lang="en-US" sz="2800" dirty="0" smtClean="0">
                <a:solidFill>
                  <a:srgbClr val="FFFF00"/>
                </a:solidFill>
              </a:rPr>
              <a:t>average velocity is a vector!</a:t>
            </a:r>
            <a:r>
              <a:rPr lang="en-US" sz="2800" dirty="0" smtClean="0"/>
              <a:t>  It can be </a:t>
            </a:r>
            <a:r>
              <a:rPr lang="en-US" sz="2800" dirty="0" smtClean="0">
                <a:solidFill>
                  <a:srgbClr val="FFFF00"/>
                </a:solidFill>
              </a:rPr>
              <a:t>negative</a:t>
            </a:r>
            <a:r>
              <a:rPr lang="en-US" sz="2800" dirty="0" smtClean="0"/>
              <a:t>.</a:t>
            </a:r>
          </a:p>
          <a:p>
            <a:pPr>
              <a:buNone/>
            </a:pPr>
            <a:endParaRPr lang="en-US" sz="2800" dirty="0" smtClean="0"/>
          </a:p>
          <a:p>
            <a:r>
              <a:rPr lang="en-US" sz="2800" dirty="0" smtClean="0"/>
              <a:t>Formula for average velocity:</a:t>
            </a:r>
          </a:p>
          <a:p>
            <a:pPr>
              <a:buNone/>
            </a:pPr>
            <a:endParaRPr lang="en-US" sz="2800" dirty="0" smtClean="0"/>
          </a:p>
          <a:p>
            <a:r>
              <a:rPr lang="en-US" sz="2800" dirty="0" smtClean="0">
                <a:solidFill>
                  <a:srgbClr val="92D050"/>
                </a:solidFill>
              </a:rPr>
              <a:t>Example: round trip to Richmond. </a:t>
            </a:r>
          </a:p>
          <a:p>
            <a:pPr>
              <a:buNone/>
            </a:pPr>
            <a:r>
              <a:rPr lang="en-US" sz="2800" dirty="0" smtClean="0"/>
              <a:t>     Average speed = 60 mph ≈ 27 m/sec.</a:t>
            </a:r>
          </a:p>
          <a:p>
            <a:pPr>
              <a:buNone/>
            </a:pPr>
            <a:r>
              <a:rPr lang="en-US" sz="2800" dirty="0" smtClean="0">
                <a:solidFill>
                  <a:srgbClr val="FFFF00"/>
                </a:solidFill>
              </a:rPr>
              <a:t>     Average </a:t>
            </a:r>
            <a:r>
              <a:rPr lang="en-US" sz="2800" i="1" dirty="0" smtClean="0">
                <a:solidFill>
                  <a:srgbClr val="FFFF00"/>
                </a:solidFill>
              </a:rPr>
              <a:t>velocity</a:t>
            </a:r>
            <a:r>
              <a:rPr lang="en-US" sz="2800" dirty="0" smtClean="0">
                <a:solidFill>
                  <a:srgbClr val="FFFF00"/>
                </a:solidFill>
              </a:rPr>
              <a:t> = zero!</a:t>
            </a:r>
            <a:endParaRPr lang="en-US" sz="2800" dirty="0">
              <a:solidFill>
                <a:srgbClr val="FFFF00"/>
              </a:solidFill>
            </a:endParaRPr>
          </a:p>
        </p:txBody>
      </p:sp>
      <p:graphicFrame>
        <p:nvGraphicFramePr>
          <p:cNvPr id="4" name="Object 3"/>
          <p:cNvGraphicFramePr>
            <a:graphicFrameLocks noChangeAspect="1"/>
          </p:cNvGraphicFramePr>
          <p:nvPr/>
        </p:nvGraphicFramePr>
        <p:xfrm>
          <a:off x="5181600" y="3505200"/>
          <a:ext cx="2362200" cy="914400"/>
        </p:xfrm>
        <a:graphic>
          <a:graphicData uri="http://schemas.openxmlformats.org/presentationml/2006/ole">
            <p:oleObj spid="_x0000_s2050" name="Equation" r:id="rId4" imgW="2361960" imgH="914400" progId="Equation.DSMT4">
              <p:embed/>
            </p:oleObj>
          </a:graphicData>
        </a:graphic>
      </p:graphicFrame>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Escape Velocity and Orbital Velocity</a:t>
            </a:r>
            <a:endParaRPr lang="en-US" dirty="0">
              <a:solidFill>
                <a:srgbClr val="FFFF00"/>
              </a:solidFill>
            </a:endParaRPr>
          </a:p>
        </p:txBody>
      </p:sp>
      <p:sp>
        <p:nvSpPr>
          <p:cNvPr id="3" name="Content Placeholder 2"/>
          <p:cNvSpPr>
            <a:spLocks noGrp="1"/>
          </p:cNvSpPr>
          <p:nvPr>
            <p:ph idx="1"/>
          </p:nvPr>
        </p:nvSpPr>
        <p:spPr>
          <a:xfrm>
            <a:off x="609600" y="1524000"/>
            <a:ext cx="8229600" cy="4953000"/>
          </a:xfrm>
        </p:spPr>
        <p:txBody>
          <a:bodyPr/>
          <a:lstStyle/>
          <a:p>
            <a:r>
              <a:rPr lang="en-US" sz="2400" dirty="0" smtClean="0"/>
              <a:t>We’ve shown that escape velocity, starting at the Earth’s surface, is given by</a:t>
            </a:r>
          </a:p>
          <a:p>
            <a:endParaRPr lang="en-US" sz="2400" dirty="0" smtClean="0"/>
          </a:p>
          <a:p>
            <a:r>
              <a:rPr lang="en-US" sz="2400" dirty="0" smtClean="0"/>
              <a:t>Recall that </a:t>
            </a:r>
            <a:r>
              <a:rPr lang="en-US" sz="2400" i="1" dirty="0" smtClean="0"/>
              <a:t>orbital </a:t>
            </a:r>
            <a:r>
              <a:rPr lang="en-US" sz="2400" dirty="0" smtClean="0"/>
              <a:t>velocity in a circular orbit just above the Earth’s surface is given by</a:t>
            </a:r>
          </a:p>
          <a:p>
            <a:endParaRPr lang="en-US" sz="2400" dirty="0" smtClean="0"/>
          </a:p>
          <a:p>
            <a:endParaRPr lang="en-US" sz="2400" dirty="0" smtClean="0"/>
          </a:p>
          <a:p>
            <a:r>
              <a:rPr lang="en-US" sz="2400" dirty="0" smtClean="0"/>
              <a:t>It’s easy to see that </a:t>
            </a:r>
          </a:p>
          <a:p>
            <a:endParaRPr lang="en-US" sz="2400" dirty="0" smtClean="0"/>
          </a:p>
          <a:p>
            <a:endParaRPr lang="en-US" sz="2400" dirty="0" smtClean="0"/>
          </a:p>
          <a:p>
            <a:r>
              <a:rPr lang="en-US" sz="2400" dirty="0" smtClean="0"/>
              <a:t>Escaping takes </a:t>
            </a:r>
            <a:r>
              <a:rPr lang="en-US" sz="2400" dirty="0" smtClean="0">
                <a:solidFill>
                  <a:srgbClr val="FF0000"/>
                </a:solidFill>
              </a:rPr>
              <a:t>twice</a:t>
            </a:r>
            <a:r>
              <a:rPr lang="en-US" sz="2400" dirty="0" smtClean="0"/>
              <a:t> the energy needed to get into low orbit! </a:t>
            </a:r>
          </a:p>
          <a:p>
            <a:endParaRPr lang="en-US" sz="2800" dirty="0" smtClean="0"/>
          </a:p>
          <a:p>
            <a:endParaRPr lang="en-US" dirty="0" smtClean="0"/>
          </a:p>
          <a:p>
            <a:endParaRPr lang="en-US" dirty="0"/>
          </a:p>
        </p:txBody>
      </p:sp>
      <p:graphicFrame>
        <p:nvGraphicFramePr>
          <p:cNvPr id="4" name="Object 3"/>
          <p:cNvGraphicFramePr>
            <a:graphicFrameLocks noChangeAspect="1"/>
          </p:cNvGraphicFramePr>
          <p:nvPr/>
        </p:nvGraphicFramePr>
        <p:xfrm>
          <a:off x="3342069" y="2223753"/>
          <a:ext cx="2847306" cy="499291"/>
        </p:xfrm>
        <a:graphic>
          <a:graphicData uri="http://schemas.openxmlformats.org/presentationml/2006/ole">
            <p:oleObj spid="_x0000_s103426" name="Equation" r:id="rId4" imgW="2679480" imgH="469800" progId="Equation.DSMT4">
              <p:embed/>
            </p:oleObj>
          </a:graphicData>
        </a:graphic>
      </p:graphicFrame>
      <p:graphicFrame>
        <p:nvGraphicFramePr>
          <p:cNvPr id="5" name="Object 4"/>
          <p:cNvGraphicFramePr>
            <a:graphicFrameLocks noChangeAspect="1"/>
          </p:cNvGraphicFramePr>
          <p:nvPr/>
        </p:nvGraphicFramePr>
        <p:xfrm>
          <a:off x="3496617" y="3609297"/>
          <a:ext cx="2323008" cy="1008849"/>
        </p:xfrm>
        <a:graphic>
          <a:graphicData uri="http://schemas.openxmlformats.org/presentationml/2006/ole">
            <p:oleObj spid="_x0000_s103427" name="Equation" r:id="rId5" imgW="2222280" imgH="965160" progId="Equation.DSMT4">
              <p:embed/>
            </p:oleObj>
          </a:graphicData>
        </a:graphic>
      </p:graphicFrame>
      <p:graphicFrame>
        <p:nvGraphicFramePr>
          <p:cNvPr id="6" name="Object 5"/>
          <p:cNvGraphicFramePr>
            <a:graphicFrameLocks noChangeAspect="1"/>
          </p:cNvGraphicFramePr>
          <p:nvPr/>
        </p:nvGraphicFramePr>
        <p:xfrm>
          <a:off x="3657600" y="5029200"/>
          <a:ext cx="2207741" cy="609600"/>
        </p:xfrm>
        <a:graphic>
          <a:graphicData uri="http://schemas.openxmlformats.org/presentationml/2006/ole">
            <p:oleObj spid="_x0000_s103428" name="Equation" r:id="rId6" imgW="1701720" imgH="469800" progId="Equation.DSMT4">
              <p:embed/>
            </p:oleObj>
          </a:graphicData>
        </a:graphic>
      </p:graphicFrame>
      <p:sp>
        <p:nvSpPr>
          <p:cNvPr id="7" name="Rectangle 6"/>
          <p:cNvSpPr/>
          <p:nvPr/>
        </p:nvSpPr>
        <p:spPr>
          <a:xfrm>
            <a:off x="3467637" y="4951926"/>
            <a:ext cx="25146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Power</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lstStyle/>
          <a:p>
            <a:r>
              <a:rPr lang="en-US" dirty="0" smtClean="0"/>
              <a:t>In physics, power means </a:t>
            </a:r>
            <a:r>
              <a:rPr lang="en-US" i="1" dirty="0" smtClean="0"/>
              <a:t>rate of working</a:t>
            </a:r>
            <a:r>
              <a:rPr lang="en-US" dirty="0" smtClean="0"/>
              <a:t>.</a:t>
            </a:r>
          </a:p>
          <a:p>
            <a:r>
              <a:rPr lang="en-US" dirty="0" smtClean="0"/>
              <a:t>Work is measured in joules, so power is measured in joules per second.</a:t>
            </a:r>
          </a:p>
          <a:p>
            <a:r>
              <a:rPr lang="en-US" dirty="0" smtClean="0"/>
              <a:t>The unit of work is the </a:t>
            </a:r>
            <a:r>
              <a:rPr lang="en-US" dirty="0" smtClean="0">
                <a:solidFill>
                  <a:srgbClr val="FF0000"/>
                </a:solidFill>
              </a:rPr>
              <a:t>watt</a:t>
            </a:r>
            <a:r>
              <a:rPr lang="en-US" dirty="0" smtClean="0"/>
              <a:t>:</a:t>
            </a:r>
          </a:p>
          <a:p>
            <a:pPr algn="ctr">
              <a:buNone/>
            </a:pPr>
            <a:r>
              <a:rPr lang="en-US" sz="3600" dirty="0" smtClean="0"/>
              <a:t>1 watt = 1 joule per second</a:t>
            </a:r>
          </a:p>
          <a:p>
            <a:r>
              <a:rPr lang="en-US" dirty="0" smtClean="0"/>
              <a:t>Another unit of power is the </a:t>
            </a:r>
            <a:r>
              <a:rPr lang="en-US" dirty="0" smtClean="0">
                <a:solidFill>
                  <a:srgbClr val="FFFF00"/>
                </a:solidFill>
              </a:rPr>
              <a:t>horsepower</a:t>
            </a:r>
            <a:r>
              <a:rPr lang="en-US" dirty="0" smtClean="0"/>
              <a:t>:</a:t>
            </a:r>
          </a:p>
          <a:p>
            <a:r>
              <a:rPr lang="en-US" dirty="0" smtClean="0"/>
              <a:t>1 horsepower (1 hp) = 746 watts.</a:t>
            </a:r>
          </a:p>
          <a:p>
            <a:r>
              <a:rPr lang="en-US" sz="2800" dirty="0" smtClean="0">
                <a:solidFill>
                  <a:srgbClr val="FF0000"/>
                </a:solidFill>
              </a:rPr>
              <a:t>Note: </a:t>
            </a:r>
            <a:r>
              <a:rPr lang="en-US" sz="2800" u="sng" dirty="0" smtClean="0">
                <a:solidFill>
                  <a:srgbClr val="FF0000"/>
                </a:solidFill>
              </a:rPr>
              <a:t>electrical power</a:t>
            </a:r>
            <a:r>
              <a:rPr lang="en-US" sz="2800" dirty="0" smtClean="0">
                <a:solidFill>
                  <a:srgbClr val="FF0000"/>
                </a:solidFill>
              </a:rPr>
              <a:t>   (more next semester)</a:t>
            </a:r>
          </a:p>
          <a:p>
            <a:r>
              <a:rPr lang="en-US" sz="2800" dirty="0" smtClean="0">
                <a:solidFill>
                  <a:srgbClr val="FF0000"/>
                </a:solidFill>
              </a:rPr>
              <a:t>1 kW = 1,000 watts,  1 kWh = 3,600,000 joules.</a:t>
            </a:r>
            <a:endParaRPr lang="en-US" sz="2800" dirty="0">
              <a:solidFill>
                <a:srgbClr val="FF0000"/>
              </a:solidFill>
            </a:endParaRPr>
          </a:p>
        </p:txBody>
      </p:sp>
      <p:sp>
        <p:nvSpPr>
          <p:cNvPr id="4" name="Rectangle 3"/>
          <p:cNvSpPr/>
          <p:nvPr/>
        </p:nvSpPr>
        <p:spPr>
          <a:xfrm>
            <a:off x="1905000" y="3810000"/>
            <a:ext cx="54102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lstStyle/>
          <a:p>
            <a:pPr algn="l"/>
            <a:r>
              <a:rPr lang="en-US" dirty="0" smtClean="0"/>
              <a:t>		  </a:t>
            </a:r>
            <a:r>
              <a:rPr lang="en-US" dirty="0" smtClean="0">
                <a:solidFill>
                  <a:srgbClr val="FFFF00"/>
                </a:solidFill>
              </a:rPr>
              <a:t>Clicker Question</a:t>
            </a:r>
            <a:r>
              <a:rPr lang="en-US" dirty="0" smtClean="0"/>
              <a:t/>
            </a:r>
            <a:br>
              <a:rPr lang="en-US" dirty="0" smtClean="0"/>
            </a:br>
            <a:r>
              <a:rPr lang="en-US" sz="3200" dirty="0" smtClean="0"/>
              <a:t>Ordinary steps have height about 17cm. Suppose you walk upstairs at 3 steps per second, and you weigh 70kg.  What is your approximate rate of working?</a:t>
            </a:r>
            <a:endParaRPr lang="en-US" dirty="0"/>
          </a:p>
        </p:txBody>
      </p:sp>
      <p:sp>
        <p:nvSpPr>
          <p:cNvPr id="3" name="Content Placeholder 2"/>
          <p:cNvSpPr>
            <a:spLocks noGrp="1"/>
          </p:cNvSpPr>
          <p:nvPr>
            <p:ph idx="1"/>
          </p:nvPr>
        </p:nvSpPr>
        <p:spPr>
          <a:xfrm>
            <a:off x="457200" y="3657600"/>
            <a:ext cx="8229600" cy="2468563"/>
          </a:xfrm>
        </p:spPr>
        <p:txBody>
          <a:bodyPr/>
          <a:lstStyle/>
          <a:p>
            <a:pPr marL="514350" indent="-514350">
              <a:buAutoNum type="alphaUcPeriod"/>
            </a:pPr>
            <a:r>
              <a:rPr lang="en-US" dirty="0" smtClean="0"/>
              <a:t>0.1 hp</a:t>
            </a:r>
          </a:p>
          <a:p>
            <a:pPr marL="514350" indent="-514350">
              <a:buAutoNum type="alphaUcPeriod"/>
            </a:pPr>
            <a:r>
              <a:rPr lang="en-US" dirty="0" smtClean="0"/>
              <a:t>0.25 hp</a:t>
            </a:r>
          </a:p>
          <a:p>
            <a:pPr marL="514350" indent="-514350">
              <a:buAutoNum type="alphaUcPeriod"/>
            </a:pPr>
            <a:r>
              <a:rPr lang="en-US" dirty="0" smtClean="0"/>
              <a:t>0.5 hp</a:t>
            </a:r>
          </a:p>
          <a:p>
            <a:pPr marL="514350" indent="-514350">
              <a:buAutoNum type="alphaUcPeriod"/>
            </a:pPr>
            <a:r>
              <a:rPr lang="en-US" dirty="0" smtClean="0"/>
              <a:t>1 hp</a:t>
            </a:r>
            <a:endParaRPr 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fontScale="90000"/>
          </a:bodyPr>
          <a:lstStyle/>
          <a:p>
            <a:pPr algn="l"/>
            <a:r>
              <a:rPr lang="en-US" dirty="0" smtClean="0"/>
              <a:t>		    </a:t>
            </a:r>
            <a:r>
              <a:rPr lang="en-US" dirty="0" smtClean="0">
                <a:solidFill>
                  <a:srgbClr val="FFFF00"/>
                </a:solidFill>
              </a:rPr>
              <a:t>Clicker Question</a:t>
            </a:r>
            <a:r>
              <a:rPr lang="en-US" dirty="0" smtClean="0"/>
              <a:t/>
            </a:r>
            <a:br>
              <a:rPr lang="en-US" dirty="0" smtClean="0"/>
            </a:br>
            <a:r>
              <a:rPr lang="en-US" sz="3600" dirty="0" smtClean="0"/>
              <a:t>An automobile weighing 2,000 kg accelerates on a level road from rest to 30 m/sec in 9 </a:t>
            </a:r>
            <a:r>
              <a:rPr lang="en-US" sz="3600" dirty="0" err="1" smtClean="0"/>
              <a:t>secs</a:t>
            </a:r>
            <a:r>
              <a:rPr lang="en-US" sz="3600" dirty="0" smtClean="0"/>
              <a:t>.  Ignoring friction, etc., what was its average power output during this period?</a:t>
            </a:r>
            <a:endParaRPr lang="en-US" sz="3600" dirty="0"/>
          </a:p>
        </p:txBody>
      </p:sp>
      <p:sp>
        <p:nvSpPr>
          <p:cNvPr id="3" name="Content Placeholder 2"/>
          <p:cNvSpPr>
            <a:spLocks noGrp="1"/>
          </p:cNvSpPr>
          <p:nvPr>
            <p:ph idx="1"/>
          </p:nvPr>
        </p:nvSpPr>
        <p:spPr>
          <a:xfrm>
            <a:off x="457200" y="3886200"/>
            <a:ext cx="8229600" cy="2239963"/>
          </a:xfrm>
        </p:spPr>
        <p:txBody>
          <a:bodyPr>
            <a:normAutofit lnSpcReduction="10000"/>
          </a:bodyPr>
          <a:lstStyle/>
          <a:p>
            <a:pPr marL="514350" indent="-514350">
              <a:buAutoNum type="alphaUcPeriod"/>
            </a:pPr>
            <a:r>
              <a:rPr lang="en-US" dirty="0" smtClean="0"/>
              <a:t>50 hp</a:t>
            </a:r>
          </a:p>
          <a:p>
            <a:pPr marL="514350" indent="-514350">
              <a:buAutoNum type="alphaUcPeriod"/>
            </a:pPr>
            <a:r>
              <a:rPr lang="en-US" dirty="0" smtClean="0"/>
              <a:t>130 hp</a:t>
            </a:r>
          </a:p>
          <a:p>
            <a:pPr marL="514350" indent="-514350">
              <a:buAutoNum type="alphaUcPeriod"/>
            </a:pPr>
            <a:r>
              <a:rPr lang="en-US" dirty="0" smtClean="0"/>
              <a:t>180 hp</a:t>
            </a:r>
          </a:p>
          <a:p>
            <a:pPr marL="514350" indent="-514350">
              <a:buAutoNum type="alphaUcPeriod"/>
            </a:pPr>
            <a:r>
              <a:rPr lang="en-US" dirty="0" smtClean="0"/>
              <a:t>250 hp</a:t>
            </a:r>
            <a:endParaRPr lang="en-US"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smtClean="0">
                <a:solidFill>
                  <a:schemeClr val="bg1"/>
                </a:solidFill>
              </a:rPr>
              <a:t>Momentum</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Physics 1425 Lecture 15</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Physics Definition of Momentum</a:t>
            </a:r>
            <a:endParaRPr lang="en-US">
              <a:solidFill>
                <a:srgbClr val="FFFF00"/>
              </a:solidFill>
            </a:endParaRPr>
          </a:p>
        </p:txBody>
      </p:sp>
      <p:sp>
        <p:nvSpPr>
          <p:cNvPr id="3" name="Content Placeholder 2"/>
          <p:cNvSpPr>
            <a:spLocks noGrp="1"/>
          </p:cNvSpPr>
          <p:nvPr>
            <p:ph idx="1"/>
          </p:nvPr>
        </p:nvSpPr>
        <p:spPr>
          <a:xfrm>
            <a:off x="381000" y="1524000"/>
            <a:ext cx="8229600" cy="4953000"/>
          </a:xfrm>
        </p:spPr>
        <p:txBody>
          <a:bodyPr/>
          <a:lstStyle/>
          <a:p>
            <a:r>
              <a:rPr lang="en-US" smtClean="0"/>
              <a:t>Momentum is another word (like work, energy, etc.) from everyday life that has a </a:t>
            </a:r>
            <a:r>
              <a:rPr lang="en-US" smtClean="0">
                <a:solidFill>
                  <a:srgbClr val="FFFF00"/>
                </a:solidFill>
              </a:rPr>
              <a:t>precise meaning when used in physics</a:t>
            </a:r>
            <a:r>
              <a:rPr lang="en-US" smtClean="0"/>
              <a:t>.</a:t>
            </a:r>
          </a:p>
          <a:p>
            <a:r>
              <a:rPr lang="en-US" smtClean="0"/>
              <a:t>To begin with, we discuss </a:t>
            </a:r>
            <a:r>
              <a:rPr lang="en-US" smtClean="0">
                <a:solidFill>
                  <a:srgbClr val="FFFF00"/>
                </a:solidFill>
              </a:rPr>
              <a:t>point particles </a:t>
            </a:r>
            <a:r>
              <a:rPr lang="en-US" smtClean="0"/>
              <a:t>(or small enough bodies they can be considered points).  We’ll get to bigger things soon.</a:t>
            </a:r>
          </a:p>
          <a:p>
            <a:r>
              <a:rPr lang="en-US" smtClean="0"/>
              <a:t>The momentum of a particle of mass </a:t>
            </a:r>
            <a:r>
              <a:rPr lang="en-US" i="1" smtClean="0">
                <a:solidFill>
                  <a:srgbClr val="FFFF00"/>
                </a:solidFill>
              </a:rPr>
              <a:t>m</a:t>
            </a:r>
            <a:r>
              <a:rPr lang="en-US" smtClean="0"/>
              <a:t> moving with velocity    is written</a:t>
            </a:r>
          </a:p>
          <a:p>
            <a:endParaRPr lang="en-US"/>
          </a:p>
        </p:txBody>
      </p:sp>
      <p:graphicFrame>
        <p:nvGraphicFramePr>
          <p:cNvPr id="4" name="Object 3"/>
          <p:cNvGraphicFramePr>
            <a:graphicFrameLocks noChangeAspect="1"/>
          </p:cNvGraphicFramePr>
          <p:nvPr/>
        </p:nvGraphicFramePr>
        <p:xfrm>
          <a:off x="4279005" y="5179451"/>
          <a:ext cx="304800" cy="448235"/>
        </p:xfrm>
        <a:graphic>
          <a:graphicData uri="http://schemas.openxmlformats.org/presentationml/2006/ole">
            <p:oleObj spid="_x0000_s104450" name="Equation" r:id="rId4" imgW="215640" imgH="317160" progId="Equation.DSMT4">
              <p:embed/>
            </p:oleObj>
          </a:graphicData>
        </a:graphic>
      </p:graphicFrame>
      <p:graphicFrame>
        <p:nvGraphicFramePr>
          <p:cNvPr id="5" name="Object 4"/>
          <p:cNvGraphicFramePr>
            <a:graphicFrameLocks noChangeAspect="1"/>
          </p:cNvGraphicFramePr>
          <p:nvPr/>
        </p:nvGraphicFramePr>
        <p:xfrm>
          <a:off x="3852863" y="5867400"/>
          <a:ext cx="1481137" cy="546100"/>
        </p:xfrm>
        <a:graphic>
          <a:graphicData uri="http://schemas.openxmlformats.org/presentationml/2006/ole">
            <p:oleObj spid="_x0000_s104451" name="Equation" r:id="rId5" imgW="1066680" imgH="393480" progId="Equation.DSMT4">
              <p:embed/>
            </p:oleObj>
          </a:graphicData>
        </a:graphic>
      </p:graphicFrame>
      <p:sp>
        <p:nvSpPr>
          <p:cNvPr id="6" name="Rectangle 5"/>
          <p:cNvSpPr/>
          <p:nvPr/>
        </p:nvSpPr>
        <p:spPr>
          <a:xfrm>
            <a:off x="3581400" y="5715000"/>
            <a:ext cx="20574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Momentum and Newton’s Second Law</a:t>
            </a:r>
            <a:endParaRPr lang="en-US">
              <a:solidFill>
                <a:srgbClr val="FFFF00"/>
              </a:solidFill>
            </a:endParaRPr>
          </a:p>
        </p:txBody>
      </p:sp>
      <p:sp>
        <p:nvSpPr>
          <p:cNvPr id="3" name="Content Placeholder 2"/>
          <p:cNvSpPr>
            <a:spLocks noGrp="1"/>
          </p:cNvSpPr>
          <p:nvPr>
            <p:ph idx="1"/>
          </p:nvPr>
        </p:nvSpPr>
        <p:spPr>
          <a:xfrm>
            <a:off x="533400" y="1524000"/>
            <a:ext cx="8229600" cy="5029200"/>
          </a:xfrm>
        </p:spPr>
        <p:txBody>
          <a:bodyPr>
            <a:normAutofit lnSpcReduction="10000"/>
          </a:bodyPr>
          <a:lstStyle/>
          <a:p>
            <a:r>
              <a:rPr lang="en-US" smtClean="0"/>
              <a:t>We’ve written Newton’s Second Law as</a:t>
            </a:r>
          </a:p>
          <a:p>
            <a:endParaRPr lang="en-US"/>
          </a:p>
          <a:p>
            <a:endParaRPr lang="en-US" smtClean="0"/>
          </a:p>
          <a:p>
            <a:r>
              <a:rPr lang="en-US" smtClean="0"/>
              <a:t>In fact Newton wrote it</a:t>
            </a:r>
          </a:p>
          <a:p>
            <a:endParaRPr lang="en-US"/>
          </a:p>
          <a:p>
            <a:endParaRPr lang="en-US" sz="2000" smtClean="0">
              <a:solidFill>
                <a:srgbClr val="FF0000"/>
              </a:solidFill>
            </a:endParaRPr>
          </a:p>
          <a:p>
            <a:r>
              <a:rPr lang="en-US" sz="2000" smtClean="0">
                <a:solidFill>
                  <a:srgbClr val="FF0000"/>
                </a:solidFill>
              </a:rPr>
              <a:t>(of course, in a different notation).</a:t>
            </a:r>
          </a:p>
          <a:p>
            <a:r>
              <a:rPr lang="en-US" sz="2800" smtClean="0">
                <a:solidFill>
                  <a:schemeClr val="bg1"/>
                </a:solidFill>
              </a:rPr>
              <a:t>This difference becomes important in relativity</a:t>
            </a:r>
            <a:r>
              <a:rPr lang="en-US" sz="2800" i="1" smtClean="0">
                <a:solidFill>
                  <a:schemeClr val="bg1"/>
                </a:solidFill>
              </a:rPr>
              <a:t>—nothing can be accelerated beyond the speed of light</a:t>
            </a:r>
            <a:r>
              <a:rPr lang="en-US" sz="2800" smtClean="0">
                <a:solidFill>
                  <a:schemeClr val="bg1"/>
                </a:solidFill>
              </a:rPr>
              <a:t>, near that speed an applied force will cause an </a:t>
            </a:r>
            <a:r>
              <a:rPr lang="en-US" sz="2800" smtClean="0">
                <a:solidFill>
                  <a:srgbClr val="FFFF00"/>
                </a:solidFill>
              </a:rPr>
              <a:t>increase in the mass </a:t>
            </a:r>
            <a:r>
              <a:rPr lang="en-US" sz="2800" smtClean="0">
                <a:solidFill>
                  <a:schemeClr val="bg1"/>
                </a:solidFill>
              </a:rPr>
              <a:t>of an object. </a:t>
            </a:r>
          </a:p>
          <a:p>
            <a:endParaRPr lang="en-US"/>
          </a:p>
        </p:txBody>
      </p:sp>
      <p:graphicFrame>
        <p:nvGraphicFramePr>
          <p:cNvPr id="4" name="Object 3"/>
          <p:cNvGraphicFramePr>
            <a:graphicFrameLocks noChangeAspect="1"/>
          </p:cNvGraphicFramePr>
          <p:nvPr/>
        </p:nvGraphicFramePr>
        <p:xfrm>
          <a:off x="3429000" y="2246289"/>
          <a:ext cx="2184400" cy="838200"/>
        </p:xfrm>
        <a:graphic>
          <a:graphicData uri="http://schemas.openxmlformats.org/presentationml/2006/ole">
            <p:oleObj spid="_x0000_s105474" name="Equation" r:id="rId4" imgW="2184120" imgH="838080" progId="Equation.DSMT4">
              <p:embed/>
            </p:oleObj>
          </a:graphicData>
        </a:graphic>
      </p:graphicFrame>
      <p:graphicFrame>
        <p:nvGraphicFramePr>
          <p:cNvPr id="5" name="Object 4"/>
          <p:cNvGraphicFramePr>
            <a:graphicFrameLocks noChangeAspect="1"/>
          </p:cNvGraphicFramePr>
          <p:nvPr/>
        </p:nvGraphicFramePr>
        <p:xfrm>
          <a:off x="3441879" y="3654378"/>
          <a:ext cx="2273300" cy="838200"/>
        </p:xfrm>
        <a:graphic>
          <a:graphicData uri="http://schemas.openxmlformats.org/presentationml/2006/ole">
            <p:oleObj spid="_x0000_s105475" name="Equation" r:id="rId5" imgW="2273040" imgH="838080" progId="Equation.DSMT4">
              <p:embed/>
            </p:oleObj>
          </a:graphicData>
        </a:graphic>
      </p:graphicFrame>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Momentum and Newton’s </a:t>
            </a:r>
            <a:r>
              <a:rPr lang="en-US" i="1" smtClean="0">
                <a:solidFill>
                  <a:srgbClr val="FFFF00"/>
                </a:solidFill>
              </a:rPr>
              <a:t>Third</a:t>
            </a:r>
            <a:r>
              <a:rPr lang="en-US" smtClean="0">
                <a:solidFill>
                  <a:srgbClr val="FFFF00"/>
                </a:solidFill>
              </a:rPr>
              <a:t> Law</a:t>
            </a:r>
            <a:endParaRPr lang="en-US">
              <a:solidFill>
                <a:srgbClr val="FFFF00"/>
              </a:solidFill>
            </a:endParaRPr>
          </a:p>
        </p:txBody>
      </p:sp>
      <p:sp>
        <p:nvSpPr>
          <p:cNvPr id="3" name="Content Placeholder 2"/>
          <p:cNvSpPr>
            <a:spLocks noGrp="1"/>
          </p:cNvSpPr>
          <p:nvPr>
            <p:ph idx="1"/>
          </p:nvPr>
        </p:nvSpPr>
        <p:spPr>
          <a:xfrm>
            <a:off x="533400" y="1371600"/>
            <a:ext cx="8229600" cy="5029200"/>
          </a:xfrm>
        </p:spPr>
        <p:txBody>
          <a:bodyPr>
            <a:normAutofit lnSpcReduction="10000"/>
          </a:bodyPr>
          <a:lstStyle/>
          <a:p>
            <a:r>
              <a:rPr lang="en-US" sz="2400" smtClean="0"/>
              <a:t>If two particles are interacting, Newton’s Third Law tells us the force from </a:t>
            </a:r>
            <a:r>
              <a:rPr lang="en-US" sz="2400" i="1" smtClean="0">
                <a:solidFill>
                  <a:srgbClr val="FFFF00"/>
                </a:solidFill>
              </a:rPr>
              <a:t>A</a:t>
            </a:r>
            <a:r>
              <a:rPr lang="en-US" sz="2400" smtClean="0"/>
              <a:t> on </a:t>
            </a:r>
            <a:r>
              <a:rPr lang="en-US" sz="2400" i="1" smtClean="0">
                <a:solidFill>
                  <a:srgbClr val="FFFF00"/>
                </a:solidFill>
              </a:rPr>
              <a:t>B</a:t>
            </a:r>
            <a:r>
              <a:rPr lang="en-US" sz="2400" smtClean="0"/>
              <a:t> and from </a:t>
            </a:r>
            <a:r>
              <a:rPr lang="en-US" sz="2400" i="1" smtClean="0">
                <a:solidFill>
                  <a:srgbClr val="FFFF00"/>
                </a:solidFill>
              </a:rPr>
              <a:t>B</a:t>
            </a:r>
            <a:r>
              <a:rPr lang="en-US" sz="2400" smtClean="0"/>
              <a:t> on </a:t>
            </a:r>
            <a:r>
              <a:rPr lang="en-US" sz="2400" i="1" smtClean="0">
                <a:solidFill>
                  <a:srgbClr val="FFFF00"/>
                </a:solidFill>
              </a:rPr>
              <a:t>A</a:t>
            </a:r>
            <a:r>
              <a:rPr lang="en-US" sz="2400" smtClean="0"/>
              <a:t> are </a:t>
            </a:r>
            <a:r>
              <a:rPr lang="en-US" sz="2400" smtClean="0">
                <a:solidFill>
                  <a:srgbClr val="FFFF00"/>
                </a:solidFill>
              </a:rPr>
              <a:t>equal and opposite</a:t>
            </a:r>
            <a:r>
              <a:rPr lang="en-US" sz="2400" smtClean="0"/>
              <a:t>:</a:t>
            </a:r>
          </a:p>
          <a:p>
            <a:endParaRPr lang="en-US" sz="2400" smtClean="0"/>
          </a:p>
          <a:p>
            <a:pPr>
              <a:buNone/>
            </a:pPr>
            <a:endParaRPr lang="en-US" sz="2400" smtClean="0"/>
          </a:p>
          <a:p>
            <a:r>
              <a:rPr lang="en-US" sz="2400" smtClean="0"/>
              <a:t>Assuming for the moment that no other forces are present, the two </a:t>
            </a:r>
            <a:r>
              <a:rPr lang="en-US" sz="2400" err="1" smtClean="0"/>
              <a:t>momenta</a:t>
            </a:r>
            <a:r>
              <a:rPr lang="en-US" sz="2400" smtClean="0"/>
              <a:t> change at rates</a:t>
            </a:r>
            <a:endParaRPr lang="en-US" sz="2400"/>
          </a:p>
          <a:p>
            <a:endParaRPr lang="en-US" sz="2400" smtClean="0">
              <a:solidFill>
                <a:srgbClr val="FF0000"/>
              </a:solidFill>
            </a:endParaRPr>
          </a:p>
          <a:p>
            <a:endParaRPr lang="en-US" sz="2400" smtClean="0"/>
          </a:p>
          <a:p>
            <a:r>
              <a:rPr lang="en-US" sz="2400" smtClean="0"/>
              <a:t>From which</a:t>
            </a:r>
          </a:p>
          <a:p>
            <a:endParaRPr lang="en-US" sz="2400"/>
          </a:p>
          <a:p>
            <a:endParaRPr lang="en-US" sz="2400" smtClean="0"/>
          </a:p>
          <a:p>
            <a:r>
              <a:rPr lang="en-US" sz="2800" u="sng" smtClean="0">
                <a:solidFill>
                  <a:srgbClr val="FFFF00"/>
                </a:solidFill>
              </a:rPr>
              <a:t>Total momentum</a:t>
            </a:r>
            <a:r>
              <a:rPr lang="en-US" sz="2800" smtClean="0">
                <a:solidFill>
                  <a:srgbClr val="FFFF00"/>
                </a:solidFill>
              </a:rPr>
              <a:t> does not change: it </a:t>
            </a:r>
            <a:r>
              <a:rPr lang="en-US" sz="2800" u="sng" smtClean="0">
                <a:solidFill>
                  <a:srgbClr val="FFFF00"/>
                </a:solidFill>
              </a:rPr>
              <a:t>is conserved</a:t>
            </a:r>
            <a:r>
              <a:rPr lang="en-US" sz="2800" smtClean="0">
                <a:solidFill>
                  <a:srgbClr val="FFFF00"/>
                </a:solidFill>
              </a:rPr>
              <a:t>.</a:t>
            </a:r>
          </a:p>
          <a:p>
            <a:endParaRPr lang="en-US" sz="2400"/>
          </a:p>
        </p:txBody>
      </p:sp>
      <p:graphicFrame>
        <p:nvGraphicFramePr>
          <p:cNvPr id="4" name="Object 3"/>
          <p:cNvGraphicFramePr>
            <a:graphicFrameLocks noChangeAspect="1"/>
          </p:cNvGraphicFramePr>
          <p:nvPr/>
        </p:nvGraphicFramePr>
        <p:xfrm>
          <a:off x="3810000" y="2209800"/>
          <a:ext cx="1562100" cy="482600"/>
        </p:xfrm>
        <a:graphic>
          <a:graphicData uri="http://schemas.openxmlformats.org/presentationml/2006/ole">
            <p:oleObj spid="_x0000_s106498" name="Equation" r:id="rId4" imgW="1562040" imgH="482400" progId="Equation.DSMT4">
              <p:embed/>
            </p:oleObj>
          </a:graphicData>
        </a:graphic>
      </p:graphicFrame>
      <p:graphicFrame>
        <p:nvGraphicFramePr>
          <p:cNvPr id="5" name="Object 4"/>
          <p:cNvGraphicFramePr>
            <a:graphicFrameLocks noChangeAspect="1"/>
          </p:cNvGraphicFramePr>
          <p:nvPr/>
        </p:nvGraphicFramePr>
        <p:xfrm>
          <a:off x="2743200" y="3630033"/>
          <a:ext cx="3505200" cy="789567"/>
        </p:xfrm>
        <a:graphic>
          <a:graphicData uri="http://schemas.openxmlformats.org/presentationml/2006/ole">
            <p:oleObj spid="_x0000_s106499" name="Equation" r:id="rId5" imgW="3720960" imgH="838080" progId="Equation.DSMT4">
              <p:embed/>
            </p:oleObj>
          </a:graphicData>
        </a:graphic>
      </p:graphicFrame>
      <p:graphicFrame>
        <p:nvGraphicFramePr>
          <p:cNvPr id="6" name="Object 5"/>
          <p:cNvGraphicFramePr>
            <a:graphicFrameLocks noChangeAspect="1"/>
          </p:cNvGraphicFramePr>
          <p:nvPr/>
        </p:nvGraphicFramePr>
        <p:xfrm>
          <a:off x="3429000" y="4648200"/>
          <a:ext cx="2336800" cy="838200"/>
        </p:xfrm>
        <a:graphic>
          <a:graphicData uri="http://schemas.openxmlformats.org/presentationml/2006/ole">
            <p:oleObj spid="_x0000_s106500" name="Equation" r:id="rId6" imgW="2336760" imgH="838080" progId="Equation.DSMT4">
              <p:embed/>
            </p:oleObj>
          </a:graphicData>
        </a:graphic>
      </p:graphicFrame>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solidFill>
                  <a:srgbClr val="FFFF00"/>
                </a:solidFill>
              </a:rPr>
              <a:t>  Lots More Particles….</a:t>
            </a:r>
            <a:endParaRPr lang="en-US">
              <a:solidFill>
                <a:srgbClr val="FFFF00"/>
              </a:solidFill>
            </a:endParaRPr>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sz="2800" smtClean="0"/>
              <a:t>Suppose we have a large number of particles, interacting with each other with forces        , and also acted on by external forces, like gravity or electric fields.</a:t>
            </a:r>
          </a:p>
          <a:p>
            <a:r>
              <a:rPr lang="en-US" sz="2800" smtClean="0"/>
              <a:t>One of the particles will have rate of change of momentum</a:t>
            </a:r>
          </a:p>
          <a:p>
            <a:endParaRPr lang="en-US" sz="2800"/>
          </a:p>
          <a:p>
            <a:r>
              <a:rPr lang="en-US" sz="2800" smtClean="0"/>
              <a:t>If we add together the equations for </a:t>
            </a:r>
            <a:r>
              <a:rPr lang="en-US" sz="2800" smtClean="0">
                <a:solidFill>
                  <a:srgbClr val="FFFF00"/>
                </a:solidFill>
              </a:rPr>
              <a:t>all</a:t>
            </a:r>
            <a:r>
              <a:rPr lang="en-US" sz="2800" smtClean="0"/>
              <a:t> the particles, </a:t>
            </a:r>
            <a:r>
              <a:rPr lang="en-US" sz="2800" smtClean="0">
                <a:solidFill>
                  <a:srgbClr val="FFFF00"/>
                </a:solidFill>
              </a:rPr>
              <a:t>the internal forces cancel in pairs</a:t>
            </a:r>
            <a:r>
              <a:rPr lang="en-US" sz="2800" smtClean="0"/>
              <a:t>, leaving</a:t>
            </a:r>
          </a:p>
          <a:p>
            <a:endParaRPr lang="en-US" sz="2800"/>
          </a:p>
          <a:p>
            <a:endParaRPr lang="en-US" sz="2800" smtClean="0"/>
          </a:p>
          <a:p>
            <a:r>
              <a:rPr lang="en-US" sz="2800" smtClean="0">
                <a:solidFill>
                  <a:srgbClr val="FF0000"/>
                </a:solidFill>
              </a:rPr>
              <a:t>The total momentum is </a:t>
            </a:r>
            <a:r>
              <a:rPr lang="en-US" sz="2800" u="sng" smtClean="0">
                <a:solidFill>
                  <a:srgbClr val="FF0000"/>
                </a:solidFill>
              </a:rPr>
              <a:t>only</a:t>
            </a:r>
            <a:r>
              <a:rPr lang="en-US" sz="2800" smtClean="0">
                <a:solidFill>
                  <a:srgbClr val="FF0000"/>
                </a:solidFill>
              </a:rPr>
              <a:t> changed by </a:t>
            </a:r>
            <a:r>
              <a:rPr lang="en-US" sz="2800" u="sng" smtClean="0">
                <a:solidFill>
                  <a:srgbClr val="FF0000"/>
                </a:solidFill>
              </a:rPr>
              <a:t>external</a:t>
            </a:r>
            <a:r>
              <a:rPr lang="en-US" sz="2800" smtClean="0">
                <a:solidFill>
                  <a:srgbClr val="FF0000"/>
                </a:solidFill>
              </a:rPr>
              <a:t> forces.</a:t>
            </a:r>
            <a:endParaRPr lang="en-US" sz="2800">
              <a:solidFill>
                <a:srgbClr val="FF0000"/>
              </a:solidFill>
            </a:endParaRPr>
          </a:p>
        </p:txBody>
      </p:sp>
      <p:graphicFrame>
        <p:nvGraphicFramePr>
          <p:cNvPr id="4" name="Object 3"/>
          <p:cNvGraphicFramePr>
            <a:graphicFrameLocks noChangeAspect="1"/>
          </p:cNvGraphicFramePr>
          <p:nvPr/>
        </p:nvGraphicFramePr>
        <p:xfrm>
          <a:off x="3023316" y="3124200"/>
          <a:ext cx="2794000" cy="889000"/>
        </p:xfrm>
        <a:graphic>
          <a:graphicData uri="http://schemas.openxmlformats.org/presentationml/2006/ole">
            <p:oleObj spid="_x0000_s107522" name="Equation" r:id="rId4" imgW="2793960" imgH="888840" progId="Equation.DSMT4">
              <p:embed/>
            </p:oleObj>
          </a:graphicData>
        </a:graphic>
      </p:graphicFrame>
      <p:graphicFrame>
        <p:nvGraphicFramePr>
          <p:cNvPr id="5" name="Object 4"/>
          <p:cNvGraphicFramePr>
            <a:graphicFrameLocks noChangeAspect="1"/>
          </p:cNvGraphicFramePr>
          <p:nvPr/>
        </p:nvGraphicFramePr>
        <p:xfrm>
          <a:off x="2865438" y="4851400"/>
          <a:ext cx="3175000" cy="952500"/>
        </p:xfrm>
        <a:graphic>
          <a:graphicData uri="http://schemas.openxmlformats.org/presentationml/2006/ole">
            <p:oleObj spid="_x0000_s107523" name="Equation" r:id="rId5" imgW="3174840" imgH="952200" progId="Equation.DSMT4">
              <p:embed/>
            </p:oleObj>
          </a:graphicData>
        </a:graphic>
      </p:graphicFrame>
      <p:graphicFrame>
        <p:nvGraphicFramePr>
          <p:cNvPr id="6" name="Object 5"/>
          <p:cNvGraphicFramePr>
            <a:graphicFrameLocks noChangeAspect="1"/>
          </p:cNvGraphicFramePr>
          <p:nvPr/>
        </p:nvGraphicFramePr>
        <p:xfrm>
          <a:off x="4648200" y="1752600"/>
          <a:ext cx="533400" cy="477838"/>
        </p:xfrm>
        <a:graphic>
          <a:graphicData uri="http://schemas.openxmlformats.org/presentationml/2006/ole">
            <p:oleObj spid="_x0000_s107524" name="Equation" r:id="rId6" imgW="609480" imgH="545760" progId="Equation.DSMT4">
              <p:embed/>
            </p:oleObj>
          </a:graphicData>
        </a:graphic>
      </p:graphicFrame>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Impulsive Force</a:t>
            </a:r>
            <a:endParaRPr lang="en-US">
              <a:solidFill>
                <a:srgbClr val="FFFF00"/>
              </a:solidFill>
            </a:endParaRPr>
          </a:p>
        </p:txBody>
      </p:sp>
      <p:sp>
        <p:nvSpPr>
          <p:cNvPr id="3" name="Content Placeholder 2"/>
          <p:cNvSpPr>
            <a:spLocks noGrp="1"/>
          </p:cNvSpPr>
          <p:nvPr>
            <p:ph idx="1"/>
          </p:nvPr>
        </p:nvSpPr>
        <p:spPr>
          <a:xfrm>
            <a:off x="457200" y="1524000"/>
            <a:ext cx="8229600" cy="5029200"/>
          </a:xfrm>
        </p:spPr>
        <p:txBody>
          <a:bodyPr>
            <a:normAutofit/>
          </a:bodyPr>
          <a:lstStyle/>
          <a:p>
            <a:r>
              <a:rPr lang="en-US" sz="2800" smtClean="0"/>
              <a:t>A </a:t>
            </a:r>
            <a:r>
              <a:rPr lang="en-US" sz="2800" smtClean="0">
                <a:solidFill>
                  <a:srgbClr val="FFFF00"/>
                </a:solidFill>
              </a:rPr>
              <a:t>large force operating for a very short time </a:t>
            </a:r>
            <a:r>
              <a:rPr lang="en-US" sz="2800" smtClean="0"/>
              <a:t>is often termed an </a:t>
            </a:r>
            <a:r>
              <a:rPr lang="en-US" sz="2800" i="1" smtClean="0"/>
              <a:t>impulse</a:t>
            </a:r>
            <a:r>
              <a:rPr lang="en-US" sz="2800" smtClean="0"/>
              <a:t>. </a:t>
            </a:r>
          </a:p>
          <a:p>
            <a:r>
              <a:rPr lang="en-US" sz="2800" smtClean="0"/>
              <a:t>If the force     operates for a time      , the </a:t>
            </a:r>
            <a:r>
              <a:rPr lang="en-US" sz="2800" smtClean="0">
                <a:solidFill>
                  <a:srgbClr val="FFFF00"/>
                </a:solidFill>
              </a:rPr>
              <a:t>impulse</a:t>
            </a:r>
          </a:p>
          <a:p>
            <a:pPr>
              <a:buNone/>
            </a:pPr>
            <a:r>
              <a:rPr lang="en-US" sz="2800" smtClean="0">
                <a:solidFill>
                  <a:srgbClr val="FFFF00"/>
                </a:solidFill>
              </a:rPr>
              <a:t>        </a:t>
            </a:r>
            <a:r>
              <a:rPr lang="en-US" sz="2800" smtClean="0"/>
              <a:t>                    </a:t>
            </a:r>
          </a:p>
          <a:p>
            <a:r>
              <a:rPr lang="en-US" sz="2800" smtClean="0"/>
              <a:t>Impulsive forces usually </a:t>
            </a:r>
            <a:r>
              <a:rPr lang="en-US" sz="2800" smtClean="0">
                <a:solidFill>
                  <a:srgbClr val="FFFF00"/>
                </a:solidFill>
              </a:rPr>
              <a:t>vary</a:t>
            </a:r>
            <a:r>
              <a:rPr lang="en-US" sz="2800" smtClean="0"/>
              <a:t> rapidly with time (as when a bat hits a ball), and then</a:t>
            </a:r>
          </a:p>
          <a:p>
            <a:endParaRPr lang="en-US" sz="2800"/>
          </a:p>
          <a:p>
            <a:r>
              <a:rPr lang="en-US" sz="2800" smtClean="0"/>
              <a:t>An impulsive force causes </a:t>
            </a:r>
            <a:r>
              <a:rPr lang="en-US" sz="2800" i="1" smtClean="0"/>
              <a:t>a change in momentum equal to the impulse</a:t>
            </a:r>
            <a:r>
              <a:rPr lang="en-US" sz="2800" smtClean="0"/>
              <a:t>:</a:t>
            </a:r>
            <a:endParaRPr lang="en-US" sz="2800"/>
          </a:p>
        </p:txBody>
      </p:sp>
      <p:graphicFrame>
        <p:nvGraphicFramePr>
          <p:cNvPr id="4" name="Object 3"/>
          <p:cNvGraphicFramePr>
            <a:graphicFrameLocks noChangeAspect="1"/>
          </p:cNvGraphicFramePr>
          <p:nvPr/>
        </p:nvGraphicFramePr>
        <p:xfrm>
          <a:off x="2540358" y="2483745"/>
          <a:ext cx="320040" cy="400050"/>
        </p:xfrm>
        <a:graphic>
          <a:graphicData uri="http://schemas.openxmlformats.org/presentationml/2006/ole">
            <p:oleObj spid="_x0000_s108546" name="Equation" r:id="rId4" imgW="304560" imgH="380880" progId="Equation.DSMT4">
              <p:embed/>
            </p:oleObj>
          </a:graphicData>
        </a:graphic>
      </p:graphicFrame>
      <p:graphicFrame>
        <p:nvGraphicFramePr>
          <p:cNvPr id="5" name="Object 4"/>
          <p:cNvGraphicFramePr>
            <a:graphicFrameLocks noChangeAspect="1"/>
          </p:cNvGraphicFramePr>
          <p:nvPr/>
        </p:nvGraphicFramePr>
        <p:xfrm>
          <a:off x="5672113" y="2528553"/>
          <a:ext cx="460376" cy="381000"/>
        </p:xfrm>
        <a:graphic>
          <a:graphicData uri="http://schemas.openxmlformats.org/presentationml/2006/ole">
            <p:oleObj spid="_x0000_s108547" name="Equation" r:id="rId5" imgW="368280" imgH="304560" progId="Equation.DSMT4">
              <p:embed/>
            </p:oleObj>
          </a:graphicData>
        </a:graphic>
      </p:graphicFrame>
      <p:graphicFrame>
        <p:nvGraphicFramePr>
          <p:cNvPr id="6" name="Object 5"/>
          <p:cNvGraphicFramePr>
            <a:graphicFrameLocks noChangeAspect="1"/>
          </p:cNvGraphicFramePr>
          <p:nvPr/>
        </p:nvGraphicFramePr>
        <p:xfrm>
          <a:off x="3962400" y="2971800"/>
          <a:ext cx="1498938" cy="484032"/>
        </p:xfrm>
        <a:graphic>
          <a:graphicData uri="http://schemas.openxmlformats.org/presentationml/2006/ole">
            <p:oleObj spid="_x0000_s108548" name="Equation" r:id="rId6" imgW="1218960" imgH="393480" progId="Equation.DSMT4">
              <p:embed/>
            </p:oleObj>
          </a:graphicData>
        </a:graphic>
      </p:graphicFrame>
      <p:graphicFrame>
        <p:nvGraphicFramePr>
          <p:cNvPr id="7" name="Object 6"/>
          <p:cNvGraphicFramePr>
            <a:graphicFrameLocks noChangeAspect="1"/>
          </p:cNvGraphicFramePr>
          <p:nvPr/>
        </p:nvGraphicFramePr>
        <p:xfrm>
          <a:off x="3352800" y="4343400"/>
          <a:ext cx="2057400" cy="657225"/>
        </p:xfrm>
        <a:graphic>
          <a:graphicData uri="http://schemas.openxmlformats.org/presentationml/2006/ole">
            <p:oleObj spid="_x0000_s108549" name="Equation" r:id="rId7" imgW="1828800" imgH="583920" progId="Equation.DSMT4">
              <p:embed/>
            </p:oleObj>
          </a:graphicData>
        </a:graphic>
      </p:graphicFrame>
      <p:graphicFrame>
        <p:nvGraphicFramePr>
          <p:cNvPr id="8" name="Object 7"/>
          <p:cNvGraphicFramePr>
            <a:graphicFrameLocks noChangeAspect="1"/>
          </p:cNvGraphicFramePr>
          <p:nvPr/>
        </p:nvGraphicFramePr>
        <p:xfrm>
          <a:off x="2146300" y="5715000"/>
          <a:ext cx="4635500" cy="838200"/>
        </p:xfrm>
        <a:graphic>
          <a:graphicData uri="http://schemas.openxmlformats.org/presentationml/2006/ole">
            <p:oleObj spid="_x0000_s108550" name="Equation" r:id="rId8" imgW="4635360" imgH="838080" progId="Equation.DSMT4">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Instantaneous  Velocity</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That’s the velocity at </a:t>
            </a:r>
            <a:r>
              <a:rPr lang="en-US" dirty="0" smtClean="0">
                <a:solidFill>
                  <a:srgbClr val="FFFF00"/>
                </a:solidFill>
              </a:rPr>
              <a:t>one moment of time</a:t>
            </a:r>
            <a:r>
              <a:rPr lang="en-US" dirty="0" smtClean="0"/>
              <a:t>: car speedometer gives instantaneous speed.</a:t>
            </a:r>
          </a:p>
          <a:p>
            <a:r>
              <a:rPr lang="en-US" dirty="0" smtClean="0"/>
              <a:t>To find this, need to find car’s displacement in a very short time interval (to minimize speed variation).</a:t>
            </a:r>
          </a:p>
          <a:p>
            <a:r>
              <a:rPr lang="en-US" dirty="0" smtClean="0"/>
              <a:t>Mathematically, we write: </a:t>
            </a:r>
          </a:p>
          <a:p>
            <a:pPr>
              <a:buNone/>
            </a:pPr>
            <a:endParaRPr lang="en-US" dirty="0" smtClean="0"/>
          </a:p>
          <a:p>
            <a:pPr>
              <a:buNone/>
            </a:pPr>
            <a:r>
              <a:rPr lang="en-US" dirty="0" smtClean="0"/>
              <a:t>This “</a:t>
            </a:r>
            <a:r>
              <a:rPr lang="en-US" dirty="0" err="1" smtClean="0"/>
              <a:t>lim</a:t>
            </a:r>
            <a:r>
              <a:rPr lang="en-US" dirty="0" smtClean="0"/>
              <a:t>” just means taking a succession of shorter and shorter time intervals at the moment in time.</a:t>
            </a:r>
            <a:endParaRPr lang="en-US" dirty="0"/>
          </a:p>
        </p:txBody>
      </p:sp>
      <p:graphicFrame>
        <p:nvGraphicFramePr>
          <p:cNvPr id="4" name="Object 3"/>
          <p:cNvGraphicFramePr>
            <a:graphicFrameLocks noChangeAspect="1"/>
          </p:cNvGraphicFramePr>
          <p:nvPr/>
        </p:nvGraphicFramePr>
        <p:xfrm>
          <a:off x="5105400" y="3886200"/>
          <a:ext cx="2692400" cy="952500"/>
        </p:xfrm>
        <a:graphic>
          <a:graphicData uri="http://schemas.openxmlformats.org/presentationml/2006/ole">
            <p:oleObj spid="_x0000_s3074" name="Equation" r:id="rId4" imgW="2692080" imgH="952200" progId="Equation.DSMT4">
              <p:embed/>
            </p:oleObj>
          </a:graphicData>
        </a:graphic>
      </p:graphicFrame>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pPr algn="l"/>
            <a:r>
              <a:rPr lang="en-US" smtClean="0"/>
              <a:t>		    </a:t>
            </a:r>
            <a:r>
              <a:rPr lang="en-US" smtClean="0">
                <a:solidFill>
                  <a:srgbClr val="FFFF00"/>
                </a:solidFill>
              </a:rPr>
              <a:t>Clicker Question</a:t>
            </a:r>
            <a:r>
              <a:rPr lang="en-US" smtClean="0"/>
              <a:t/>
            </a:r>
            <a:br>
              <a:rPr lang="en-US" smtClean="0"/>
            </a:br>
            <a:r>
              <a:rPr lang="en-US" sz="3600" smtClean="0"/>
              <a:t>Two balls of putty of equal mass approach each other from opposite directions at equal speeds. They stick together and come to rest.</a:t>
            </a:r>
            <a:br>
              <a:rPr lang="en-US" sz="3600" smtClean="0"/>
            </a:br>
            <a:r>
              <a:rPr lang="en-US" sz="3600" smtClean="0"/>
              <a:t>Was momentum conserved in this collision?</a:t>
            </a:r>
            <a:endParaRPr lang="en-US" sz="3600"/>
          </a:p>
        </p:txBody>
      </p:sp>
      <p:sp>
        <p:nvSpPr>
          <p:cNvPr id="3" name="Content Placeholder 2"/>
          <p:cNvSpPr>
            <a:spLocks noGrp="1"/>
          </p:cNvSpPr>
          <p:nvPr>
            <p:ph idx="1"/>
          </p:nvPr>
        </p:nvSpPr>
        <p:spPr>
          <a:xfrm>
            <a:off x="457200" y="3581400"/>
            <a:ext cx="8229600" cy="2544763"/>
          </a:xfrm>
        </p:spPr>
        <p:txBody>
          <a:bodyPr/>
          <a:lstStyle/>
          <a:p>
            <a:pPr marL="514350" indent="-514350">
              <a:buAutoNum type="alphaUcPeriod"/>
            </a:pPr>
            <a:r>
              <a:rPr lang="en-US" smtClean="0"/>
              <a:t>Yes</a:t>
            </a:r>
          </a:p>
          <a:p>
            <a:pPr marL="514350" indent="-514350">
              <a:buAutoNum type="alphaUcPeriod"/>
            </a:pPr>
            <a:r>
              <a:rPr lang="en-US" smtClean="0"/>
              <a:t>No</a:t>
            </a:r>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3810000"/>
          </a:xfrm>
        </p:spPr>
        <p:txBody>
          <a:bodyPr>
            <a:normAutofit/>
          </a:bodyPr>
          <a:lstStyle/>
          <a:p>
            <a:pPr algn="l"/>
            <a:r>
              <a:rPr lang="en-US" smtClean="0"/>
              <a:t>		  </a:t>
            </a:r>
            <a:r>
              <a:rPr lang="en-US" smtClean="0">
                <a:solidFill>
                  <a:srgbClr val="FFFF00"/>
                </a:solidFill>
              </a:rPr>
              <a:t>Clicker Question</a:t>
            </a:r>
            <a:r>
              <a:rPr lang="en-US" smtClean="0"/>
              <a:t/>
            </a:r>
            <a:br>
              <a:rPr lang="en-US" smtClean="0"/>
            </a:br>
            <a:r>
              <a:rPr lang="en-US" sz="2800" smtClean="0"/>
              <a:t>A pendulum consists of a wooden ball hanging motionless on a string.  A bullet is shot horizontally, hitting the pendulum head-on on its equator.  The bullet bounces back, the pendulum swings.  On a second attempt, after the pendulum is again at rest, the bullet penetrates and stays in the wood. Which caused the bigger swing?</a:t>
            </a:r>
            <a:endParaRPr lang="en-US" sz="2800"/>
          </a:p>
        </p:txBody>
      </p:sp>
      <p:sp>
        <p:nvSpPr>
          <p:cNvPr id="3" name="Content Placeholder 2"/>
          <p:cNvSpPr>
            <a:spLocks noGrp="1"/>
          </p:cNvSpPr>
          <p:nvPr>
            <p:ph idx="1"/>
          </p:nvPr>
        </p:nvSpPr>
        <p:spPr>
          <a:xfrm>
            <a:off x="457200" y="4419600"/>
            <a:ext cx="8229600" cy="1706563"/>
          </a:xfrm>
        </p:spPr>
        <p:txBody>
          <a:bodyPr>
            <a:noAutofit/>
          </a:bodyPr>
          <a:lstStyle/>
          <a:p>
            <a:pPr marL="514350" indent="-514350">
              <a:buAutoNum type="alphaUcPeriod"/>
            </a:pPr>
            <a:r>
              <a:rPr lang="en-US" sz="2800" smtClean="0"/>
              <a:t>The pendulum swung more when the bullet bounced off</a:t>
            </a:r>
            <a:endParaRPr lang="en-US" sz="2800"/>
          </a:p>
          <a:p>
            <a:pPr marL="514350" indent="-514350">
              <a:buAutoNum type="alphaUcPeriod"/>
            </a:pPr>
            <a:r>
              <a:rPr lang="en-US" sz="2800" smtClean="0"/>
              <a:t>The pendulum swung more when the bullet stayed with it</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algn="l"/>
            <a:r>
              <a:rPr lang="en-US" smtClean="0"/>
              <a:t>		    </a:t>
            </a:r>
            <a:r>
              <a:rPr lang="en-US" smtClean="0">
                <a:solidFill>
                  <a:srgbClr val="FFFF00"/>
                </a:solidFill>
              </a:rPr>
              <a:t>Clicker Question</a:t>
            </a:r>
            <a:r>
              <a:rPr lang="en-US" smtClean="0"/>
              <a:t/>
            </a:r>
            <a:br>
              <a:rPr lang="en-US" smtClean="0"/>
            </a:br>
            <a:r>
              <a:rPr lang="en-US" sz="2800" smtClean="0"/>
              <a:t>I drop a hard rubber ball on to the floor from a height of one meter.  As it bounces, it is squashed 1 cm at maximum.  </a:t>
            </a:r>
            <a:r>
              <a:rPr lang="en-US" sz="2800" i="1" smtClean="0"/>
              <a:t>Very  approximately</a:t>
            </a:r>
            <a:r>
              <a:rPr lang="en-US" sz="2800" smtClean="0"/>
              <a:t>, what is the force it feels from the floor at the moment in the middle of the bounce when it is at rest?</a:t>
            </a:r>
            <a:endParaRPr lang="en-US" sz="2800"/>
          </a:p>
        </p:txBody>
      </p:sp>
      <p:sp>
        <p:nvSpPr>
          <p:cNvPr id="3" name="Content Placeholder 2"/>
          <p:cNvSpPr>
            <a:spLocks noGrp="1"/>
          </p:cNvSpPr>
          <p:nvPr>
            <p:ph idx="1"/>
          </p:nvPr>
        </p:nvSpPr>
        <p:spPr>
          <a:xfrm>
            <a:off x="457200" y="3581400"/>
            <a:ext cx="8229600" cy="2544763"/>
          </a:xfrm>
        </p:spPr>
        <p:txBody>
          <a:bodyPr>
            <a:normAutofit fontScale="92500" lnSpcReduction="10000"/>
          </a:bodyPr>
          <a:lstStyle/>
          <a:p>
            <a:pPr marL="514350" indent="-514350">
              <a:buAutoNum type="alphaUcPeriod"/>
            </a:pPr>
            <a:r>
              <a:rPr lang="en-US"/>
              <a:t>m</a:t>
            </a:r>
            <a:r>
              <a:rPr lang="en-US" smtClean="0"/>
              <a:t>g</a:t>
            </a:r>
          </a:p>
          <a:p>
            <a:pPr marL="514350" indent="-514350">
              <a:buAutoNum type="alphaUcPeriod"/>
            </a:pPr>
            <a:r>
              <a:rPr lang="en-US" smtClean="0"/>
              <a:t>5 mg</a:t>
            </a:r>
          </a:p>
          <a:p>
            <a:pPr marL="514350" indent="-514350">
              <a:buAutoNum type="alphaUcPeriod"/>
            </a:pPr>
            <a:r>
              <a:rPr lang="en-US" smtClean="0"/>
              <a:t>10 mg</a:t>
            </a:r>
          </a:p>
          <a:p>
            <a:pPr marL="514350" indent="-514350">
              <a:buAutoNum type="alphaUcPeriod"/>
            </a:pPr>
            <a:r>
              <a:rPr lang="en-US" smtClean="0"/>
              <a:t>25 mg</a:t>
            </a:r>
          </a:p>
          <a:p>
            <a:pPr marL="514350" indent="-514350">
              <a:buAutoNum type="alphaUcPeriod"/>
            </a:pPr>
            <a:r>
              <a:rPr lang="en-US" smtClean="0"/>
              <a:t>100 mg</a:t>
            </a:r>
            <a:endParaRPr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algn="l"/>
            <a:r>
              <a:rPr lang="en-US" smtClean="0"/>
              <a:t>		    </a:t>
            </a:r>
            <a:r>
              <a:rPr lang="en-US" smtClean="0">
                <a:solidFill>
                  <a:srgbClr val="FFFF00"/>
                </a:solidFill>
              </a:rPr>
              <a:t>Clicker Question</a:t>
            </a:r>
            <a:r>
              <a:rPr lang="en-US" smtClean="0"/>
              <a:t/>
            </a:r>
            <a:br>
              <a:rPr lang="en-US" smtClean="0"/>
            </a:br>
            <a:r>
              <a:rPr lang="en-US" sz="2800" smtClean="0"/>
              <a:t>I drop a hard rubber ball on to the floor from a height of one meter.  As it bounces, it is squashed 1 cm at maximum.  </a:t>
            </a:r>
            <a:r>
              <a:rPr lang="en-US" sz="2800" i="1" smtClean="0"/>
              <a:t>Very  approximately</a:t>
            </a:r>
            <a:r>
              <a:rPr lang="en-US" sz="2800" smtClean="0"/>
              <a:t>, what is the force it feels from the floor at the moment in the middle of the bounce when it is at rest?</a:t>
            </a:r>
            <a:endParaRPr lang="en-US" sz="2800"/>
          </a:p>
        </p:txBody>
      </p:sp>
      <p:sp>
        <p:nvSpPr>
          <p:cNvPr id="3" name="Content Placeholder 2"/>
          <p:cNvSpPr>
            <a:spLocks noGrp="1"/>
          </p:cNvSpPr>
          <p:nvPr>
            <p:ph idx="1"/>
          </p:nvPr>
        </p:nvSpPr>
        <p:spPr>
          <a:xfrm>
            <a:off x="457200" y="3581400"/>
            <a:ext cx="8229600" cy="2544763"/>
          </a:xfrm>
        </p:spPr>
        <p:txBody>
          <a:bodyPr>
            <a:normAutofit fontScale="92500" lnSpcReduction="10000"/>
          </a:bodyPr>
          <a:lstStyle/>
          <a:p>
            <a:pPr marL="514350" indent="-514350">
              <a:buAutoNum type="alphaUcPeriod"/>
            </a:pPr>
            <a:r>
              <a:rPr lang="en-US"/>
              <a:t>m</a:t>
            </a:r>
            <a:r>
              <a:rPr lang="en-US" smtClean="0"/>
              <a:t>g</a:t>
            </a:r>
          </a:p>
          <a:p>
            <a:pPr marL="514350" indent="-514350">
              <a:buAutoNum type="alphaUcPeriod"/>
            </a:pPr>
            <a:r>
              <a:rPr lang="en-US" smtClean="0"/>
              <a:t>5 mg</a:t>
            </a:r>
          </a:p>
          <a:p>
            <a:pPr marL="514350" indent="-514350">
              <a:buAutoNum type="alphaUcPeriod"/>
            </a:pPr>
            <a:r>
              <a:rPr lang="en-US" smtClean="0"/>
              <a:t>10 mg</a:t>
            </a:r>
          </a:p>
          <a:p>
            <a:pPr marL="514350" indent="-514350">
              <a:buAutoNum type="alphaUcPeriod"/>
            </a:pPr>
            <a:r>
              <a:rPr lang="en-US" smtClean="0"/>
              <a:t>25 mg</a:t>
            </a:r>
          </a:p>
          <a:p>
            <a:pPr marL="514350" indent="-514350">
              <a:buAutoNum type="alphaUcPeriod"/>
            </a:pPr>
            <a:r>
              <a:rPr lang="en-US" smtClean="0"/>
              <a:t>100 mg</a:t>
            </a:r>
            <a:endParaRPr lang="en-US"/>
          </a:p>
        </p:txBody>
      </p:sp>
      <p:cxnSp>
        <p:nvCxnSpPr>
          <p:cNvPr id="5" name="Straight Arrow Connector 4"/>
          <p:cNvCxnSpPr/>
          <p:nvPr/>
        </p:nvCxnSpPr>
        <p:spPr>
          <a:xfrm rot="10800000">
            <a:off x="2362200" y="5867400"/>
            <a:ext cx="13716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3800" y="4038600"/>
            <a:ext cx="5257800" cy="2308324"/>
          </a:xfrm>
          <a:prstGeom prst="rect">
            <a:avLst/>
          </a:prstGeom>
          <a:noFill/>
        </p:spPr>
        <p:txBody>
          <a:bodyPr wrap="square" rtlCol="0">
            <a:spAutoFit/>
          </a:bodyPr>
          <a:lstStyle/>
          <a:p>
            <a:r>
              <a:rPr lang="en-US" sz="2400" smtClean="0">
                <a:solidFill>
                  <a:srgbClr val="FF0000"/>
                </a:solidFill>
              </a:rPr>
              <a:t>Impulsive forces are </a:t>
            </a:r>
            <a:r>
              <a:rPr lang="en-US" sz="2400" u="sng" smtClean="0">
                <a:solidFill>
                  <a:srgbClr val="FF0000"/>
                </a:solidFill>
              </a:rPr>
              <a:t>big</a:t>
            </a:r>
            <a:r>
              <a:rPr lang="en-US" sz="2400" smtClean="0">
                <a:solidFill>
                  <a:srgbClr val="FF0000"/>
                </a:solidFill>
              </a:rPr>
              <a:t>!  The velocity v gained in falling  1 meter was lost in 1 cm.  From v</a:t>
            </a:r>
            <a:r>
              <a:rPr lang="en-US" sz="2400" baseline="30000" smtClean="0">
                <a:solidFill>
                  <a:srgbClr val="FF0000"/>
                </a:solidFill>
              </a:rPr>
              <a:t>2</a:t>
            </a:r>
            <a:r>
              <a:rPr lang="en-US" sz="2400" smtClean="0">
                <a:solidFill>
                  <a:srgbClr val="FF0000"/>
                </a:solidFill>
              </a:rPr>
              <a:t> = 2ax, if we take the deceleration on hitting the floor to be constant, it is about 100g.  This is an approximation, but in the right ballpark.</a:t>
            </a:r>
            <a:endParaRPr lang="en-US" sz="2400">
              <a:solidFill>
                <a:srgbClr val="FF0000"/>
              </a:solidFill>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AutoShape 2"/>
          <p:cNvSpPr>
            <a:spLocks noChangeArrowheads="1"/>
          </p:cNvSpPr>
          <p:nvPr/>
        </p:nvSpPr>
        <p:spPr bwMode="auto">
          <a:xfrm>
            <a:off x="0" y="0"/>
            <a:ext cx="9144000" cy="35052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0589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9.5a</a:t>
            </a:r>
            <a:r>
              <a:rPr lang="en-US" sz="2800" i="1">
                <a:solidFill>
                  <a:srgbClr val="000000"/>
                </a:solidFill>
                <a:effectLst/>
              </a:rPr>
              <a:t>   </a:t>
            </a:r>
            <a:r>
              <a:rPr lang="en-US" sz="2800">
                <a:solidFill>
                  <a:schemeClr val="accent2"/>
                </a:solidFill>
              </a:rPr>
              <a:t>Two Boxes I</a:t>
            </a:r>
          </a:p>
        </p:txBody>
      </p:sp>
      <p:sp>
        <p:nvSpPr>
          <p:cNvPr id="805892" name="Rectangle 4"/>
          <p:cNvSpPr>
            <a:spLocks noChangeArrowheads="1"/>
          </p:cNvSpPr>
          <p:nvPr/>
        </p:nvSpPr>
        <p:spPr bwMode="auto">
          <a:xfrm>
            <a:off x="4572000" y="123825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grpSp>
        <p:nvGrpSpPr>
          <p:cNvPr id="2" name="Group 5"/>
          <p:cNvGrpSpPr>
            <a:grpSpLocks/>
          </p:cNvGrpSpPr>
          <p:nvPr/>
        </p:nvGrpSpPr>
        <p:grpSpPr bwMode="auto">
          <a:xfrm>
            <a:off x="3889375" y="4287838"/>
            <a:ext cx="5254625" cy="1528762"/>
            <a:chOff x="1476" y="2635"/>
            <a:chExt cx="4024" cy="1096"/>
          </a:xfrm>
        </p:grpSpPr>
        <p:sp>
          <p:nvSpPr>
            <p:cNvPr id="805894" name="Line 6"/>
            <p:cNvSpPr>
              <a:spLocks noChangeShapeType="1"/>
            </p:cNvSpPr>
            <p:nvPr/>
          </p:nvSpPr>
          <p:spPr bwMode="auto">
            <a:xfrm>
              <a:off x="1712" y="3111"/>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05895" name="Rectangle 7"/>
            <p:cNvSpPr>
              <a:spLocks noChangeArrowheads="1"/>
            </p:cNvSpPr>
            <p:nvPr/>
          </p:nvSpPr>
          <p:spPr bwMode="auto">
            <a:xfrm>
              <a:off x="1701" y="2856"/>
              <a:ext cx="349" cy="30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F </a:t>
              </a:r>
            </a:p>
          </p:txBody>
        </p:sp>
        <p:sp>
          <p:nvSpPr>
            <p:cNvPr id="805896" name="Rectangle 8"/>
            <p:cNvSpPr>
              <a:spLocks noChangeArrowheads="1"/>
            </p:cNvSpPr>
            <p:nvPr/>
          </p:nvSpPr>
          <p:spPr bwMode="auto">
            <a:xfrm>
              <a:off x="1476" y="2635"/>
              <a:ext cx="1960" cy="1096"/>
            </a:xfrm>
            <a:prstGeom prst="rect">
              <a:avLst/>
            </a:prstGeom>
            <a:noFill/>
            <a:ln w="12700">
              <a:solidFill>
                <a:schemeClr val="accent2"/>
              </a:solidFill>
              <a:miter lim="800000"/>
              <a:headEnd/>
              <a:tailEnd/>
            </a:ln>
            <a:effectLst/>
          </p:spPr>
          <p:txBody>
            <a:bodyPr wrap="none" anchor="ctr"/>
            <a:lstStyle/>
            <a:p>
              <a:endParaRPr lang="en-US"/>
            </a:p>
          </p:txBody>
        </p:sp>
        <p:sp>
          <p:nvSpPr>
            <p:cNvPr id="805897" name="Rectangle 9"/>
            <p:cNvSpPr>
              <a:spLocks noChangeArrowheads="1"/>
            </p:cNvSpPr>
            <p:nvPr/>
          </p:nvSpPr>
          <p:spPr bwMode="auto">
            <a:xfrm>
              <a:off x="3540" y="2635"/>
              <a:ext cx="1960" cy="1096"/>
            </a:xfrm>
            <a:prstGeom prst="rect">
              <a:avLst/>
            </a:prstGeom>
            <a:noFill/>
            <a:ln w="12700">
              <a:solidFill>
                <a:schemeClr val="accent2"/>
              </a:solidFill>
              <a:miter lim="800000"/>
              <a:headEnd/>
              <a:tailEnd/>
            </a:ln>
            <a:effectLst/>
          </p:spPr>
          <p:txBody>
            <a:bodyPr wrap="none" anchor="ctr"/>
            <a:lstStyle/>
            <a:p>
              <a:endParaRPr lang="en-US"/>
            </a:p>
          </p:txBody>
        </p:sp>
        <p:sp>
          <p:nvSpPr>
            <p:cNvPr id="805898" name="Rectangle 10"/>
            <p:cNvSpPr>
              <a:spLocks noChangeArrowheads="1"/>
            </p:cNvSpPr>
            <p:nvPr/>
          </p:nvSpPr>
          <p:spPr bwMode="auto">
            <a:xfrm>
              <a:off x="2148" y="2971"/>
              <a:ext cx="517" cy="280"/>
            </a:xfrm>
            <a:prstGeom prst="rect">
              <a:avLst/>
            </a:prstGeom>
            <a:solidFill>
              <a:srgbClr val="CC0099"/>
            </a:solidFill>
            <a:ln w="12700">
              <a:solidFill>
                <a:schemeClr val="bg2"/>
              </a:solidFill>
              <a:miter lim="800000"/>
              <a:headEnd/>
              <a:tailEnd/>
            </a:ln>
            <a:effectLst/>
          </p:spPr>
          <p:txBody>
            <a:bodyPr wrap="none" anchor="ctr"/>
            <a:lstStyle/>
            <a:p>
              <a:endParaRPr lang="en-US"/>
            </a:p>
          </p:txBody>
        </p:sp>
        <p:sp>
          <p:nvSpPr>
            <p:cNvPr id="805899" name="Rectangle 11"/>
            <p:cNvSpPr>
              <a:spLocks noChangeArrowheads="1"/>
            </p:cNvSpPr>
            <p:nvPr/>
          </p:nvSpPr>
          <p:spPr bwMode="auto">
            <a:xfrm>
              <a:off x="1568" y="3255"/>
              <a:ext cx="1776" cy="48"/>
            </a:xfrm>
            <a:prstGeom prst="rect">
              <a:avLst/>
            </a:prstGeom>
            <a:solidFill>
              <a:schemeClr val="accent2"/>
            </a:solidFill>
            <a:ln w="9525">
              <a:noFill/>
              <a:miter lim="800000"/>
              <a:headEnd/>
              <a:tailEnd/>
            </a:ln>
            <a:effectLst/>
          </p:spPr>
          <p:txBody>
            <a:bodyPr wrap="none" anchor="ctr"/>
            <a:lstStyle/>
            <a:p>
              <a:endParaRPr lang="en-US"/>
            </a:p>
          </p:txBody>
        </p:sp>
        <p:sp>
          <p:nvSpPr>
            <p:cNvPr id="805900" name="Line 12"/>
            <p:cNvSpPr>
              <a:spLocks noChangeShapeType="1"/>
            </p:cNvSpPr>
            <p:nvPr/>
          </p:nvSpPr>
          <p:spPr bwMode="auto">
            <a:xfrm>
              <a:off x="3776" y="3111"/>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05901" name="Rectangle 13"/>
            <p:cNvSpPr>
              <a:spLocks noChangeArrowheads="1"/>
            </p:cNvSpPr>
            <p:nvPr/>
          </p:nvSpPr>
          <p:spPr bwMode="auto">
            <a:xfrm>
              <a:off x="3765" y="2856"/>
              <a:ext cx="349" cy="30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F </a:t>
              </a:r>
            </a:p>
          </p:txBody>
        </p:sp>
        <p:sp>
          <p:nvSpPr>
            <p:cNvPr id="805902" name="Rectangle 14"/>
            <p:cNvSpPr>
              <a:spLocks noChangeArrowheads="1"/>
            </p:cNvSpPr>
            <p:nvPr/>
          </p:nvSpPr>
          <p:spPr bwMode="auto">
            <a:xfrm>
              <a:off x="4212" y="2827"/>
              <a:ext cx="614" cy="424"/>
            </a:xfrm>
            <a:prstGeom prst="rect">
              <a:avLst/>
            </a:prstGeom>
            <a:solidFill>
              <a:srgbClr val="CC0099"/>
            </a:solidFill>
            <a:ln w="12700">
              <a:solidFill>
                <a:schemeClr val="bg2"/>
              </a:solidFill>
              <a:miter lim="800000"/>
              <a:headEnd/>
              <a:tailEnd/>
            </a:ln>
            <a:effectLst/>
          </p:spPr>
          <p:txBody>
            <a:bodyPr wrap="none" anchor="ctr"/>
            <a:lstStyle/>
            <a:p>
              <a:endParaRPr lang="en-US"/>
            </a:p>
          </p:txBody>
        </p:sp>
        <p:sp>
          <p:nvSpPr>
            <p:cNvPr id="805903" name="Rectangle 15"/>
            <p:cNvSpPr>
              <a:spLocks noChangeArrowheads="1"/>
            </p:cNvSpPr>
            <p:nvPr/>
          </p:nvSpPr>
          <p:spPr bwMode="auto">
            <a:xfrm>
              <a:off x="3632" y="3255"/>
              <a:ext cx="1776" cy="48"/>
            </a:xfrm>
            <a:prstGeom prst="rect">
              <a:avLst/>
            </a:prstGeom>
            <a:solidFill>
              <a:schemeClr val="accent2"/>
            </a:solidFill>
            <a:ln w="9525">
              <a:noFill/>
              <a:miter lim="800000"/>
              <a:headEnd/>
              <a:tailEnd/>
            </a:ln>
            <a:effectLst/>
          </p:spPr>
          <p:txBody>
            <a:bodyPr wrap="none" anchor="ctr"/>
            <a:lstStyle/>
            <a:p>
              <a:endParaRPr lang="en-US"/>
            </a:p>
          </p:txBody>
        </p:sp>
        <p:sp>
          <p:nvSpPr>
            <p:cNvPr id="805904" name="Rectangle 16"/>
            <p:cNvSpPr>
              <a:spLocks noChangeArrowheads="1"/>
            </p:cNvSpPr>
            <p:nvPr/>
          </p:nvSpPr>
          <p:spPr bwMode="auto">
            <a:xfrm>
              <a:off x="2134" y="3000"/>
              <a:ext cx="510" cy="244"/>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1800" b="1" i="1">
                  <a:solidFill>
                    <a:schemeClr val="tx2"/>
                  </a:solidFill>
                  <a:latin typeface="Arial" charset="0"/>
                </a:rPr>
                <a:t>light</a:t>
              </a:r>
              <a:endParaRPr lang="en-US" b="1" i="1">
                <a:solidFill>
                  <a:schemeClr val="tx2"/>
                </a:solidFill>
                <a:latin typeface="Arial" charset="0"/>
              </a:endParaRPr>
            </a:p>
          </p:txBody>
        </p:sp>
        <p:sp>
          <p:nvSpPr>
            <p:cNvPr id="805905" name="Rectangle 17"/>
            <p:cNvSpPr>
              <a:spLocks noChangeArrowheads="1"/>
            </p:cNvSpPr>
            <p:nvPr/>
          </p:nvSpPr>
          <p:spPr bwMode="auto">
            <a:xfrm>
              <a:off x="4197" y="2951"/>
              <a:ext cx="637" cy="244"/>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1800" b="1" i="1">
                  <a:solidFill>
                    <a:schemeClr val="tx2"/>
                  </a:solidFill>
                  <a:latin typeface="Arial" charset="0"/>
                </a:rPr>
                <a:t>heavy</a:t>
              </a:r>
              <a:endParaRPr lang="en-US" b="1" i="1">
                <a:solidFill>
                  <a:schemeClr val="tx2"/>
                </a:solidFill>
                <a:latin typeface="Arial" charset="0"/>
              </a:endParaRPr>
            </a:p>
          </p:txBody>
        </p:sp>
      </p:grpSp>
      <p:sp>
        <p:nvSpPr>
          <p:cNvPr id="805906" name="Rectangle 18"/>
          <p:cNvSpPr>
            <a:spLocks noChangeArrowheads="1"/>
          </p:cNvSpPr>
          <p:nvPr/>
        </p:nvSpPr>
        <p:spPr bwMode="auto">
          <a:xfrm>
            <a:off x="5707063" y="1035050"/>
            <a:ext cx="2843212"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the heavier one </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the lighter one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both the same</a:t>
            </a:r>
            <a:endParaRPr lang="en-US" sz="22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endParaRPr lang="en-US" sz="2000" b="1">
              <a:solidFill>
                <a:schemeClr val="tx2"/>
              </a:solidFill>
              <a:effectLst>
                <a:outerShdw blurRad="38100" dist="38100" dir="2700000" algn="tl">
                  <a:srgbClr val="000000"/>
                </a:outerShdw>
              </a:effectLst>
              <a:latin typeface="Arial" charset="0"/>
            </a:endParaRPr>
          </a:p>
        </p:txBody>
      </p:sp>
      <p:sp>
        <p:nvSpPr>
          <p:cNvPr id="805907" name="Rectangle 19"/>
          <p:cNvSpPr>
            <a:spLocks noGrp="1" noChangeArrowheads="1"/>
          </p:cNvSpPr>
          <p:nvPr>
            <p:ph type="body" idx="1"/>
          </p:nvPr>
        </p:nvSpPr>
        <p:spPr>
          <a:xfrm>
            <a:off x="0" y="725488"/>
            <a:ext cx="4687888" cy="2690812"/>
          </a:xfrm>
          <a:noFill/>
          <a:ln/>
        </p:spPr>
        <p:txBody>
          <a:bodyPr>
            <a:normAutofit fontScale="92500" lnSpcReduction="20000"/>
          </a:bodyPr>
          <a:lstStyle/>
          <a:p>
            <a:pPr marL="401638" indent="-401638">
              <a:lnSpc>
                <a:spcPct val="120000"/>
              </a:lnSpc>
              <a:spcBef>
                <a:spcPct val="50000"/>
              </a:spcBef>
              <a:buFont typeface="Monotype Sorts" pitchFamily="48" charset="2"/>
              <a:buNone/>
            </a:pPr>
            <a:r>
              <a:rPr lang="en-US" b="1"/>
              <a:t>	</a:t>
            </a:r>
            <a:r>
              <a:rPr lang="en-US" sz="2400" b="1"/>
              <a:t>Two boxes, one heavier than the other, are initially at rest on a horizontal frictionless surface.  The same constant force </a:t>
            </a:r>
            <a:r>
              <a:rPr lang="en-US" sz="2400" b="1" i="1">
                <a:solidFill>
                  <a:schemeClr val="tx2"/>
                </a:solidFill>
              </a:rPr>
              <a:t>F</a:t>
            </a:r>
            <a:r>
              <a:rPr lang="en-US" sz="2400" b="1"/>
              <a:t> acts on each one for exactly </a:t>
            </a:r>
            <a:r>
              <a:rPr lang="en-US" sz="2400" b="1" i="1">
                <a:solidFill>
                  <a:schemeClr val="tx2"/>
                </a:solidFill>
              </a:rPr>
              <a:t>1 second</a:t>
            </a:r>
            <a:r>
              <a:rPr lang="en-US" sz="2400" b="1"/>
              <a:t>.  Which box has more momentum after the force acts ?</a:t>
            </a:r>
            <a:endParaRPr lang="en-US" sz="2400" b="1">
              <a:effectLst>
                <a:outerShdw blurRad="38100" dist="38100" dir="2700000" algn="tl">
                  <a:srgbClr val="000000"/>
                </a:outerShdw>
              </a:effectLst>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AutoShape 2"/>
          <p:cNvSpPr>
            <a:spLocks noChangeArrowheads="1"/>
          </p:cNvSpPr>
          <p:nvPr/>
        </p:nvSpPr>
        <p:spPr bwMode="auto">
          <a:xfrm>
            <a:off x="0" y="3678238"/>
            <a:ext cx="3868738" cy="292258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07939" name="AutoShape 3"/>
          <p:cNvSpPr>
            <a:spLocks noChangeArrowheads="1"/>
          </p:cNvSpPr>
          <p:nvPr/>
        </p:nvSpPr>
        <p:spPr bwMode="auto">
          <a:xfrm>
            <a:off x="0" y="0"/>
            <a:ext cx="9144000" cy="35052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07940"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9.5a</a:t>
            </a:r>
            <a:r>
              <a:rPr lang="en-US" sz="2800" i="1">
                <a:solidFill>
                  <a:srgbClr val="000000"/>
                </a:solidFill>
                <a:effectLst/>
              </a:rPr>
              <a:t>   </a:t>
            </a:r>
            <a:r>
              <a:rPr lang="en-US" sz="2800">
                <a:solidFill>
                  <a:schemeClr val="accent2"/>
                </a:solidFill>
              </a:rPr>
              <a:t>Two Boxes I</a:t>
            </a:r>
          </a:p>
        </p:txBody>
      </p:sp>
      <p:sp>
        <p:nvSpPr>
          <p:cNvPr id="807941" name="Rectangle 5"/>
          <p:cNvSpPr>
            <a:spLocks noChangeArrowheads="1"/>
          </p:cNvSpPr>
          <p:nvPr/>
        </p:nvSpPr>
        <p:spPr bwMode="auto">
          <a:xfrm>
            <a:off x="4572000" y="1238250"/>
            <a:ext cx="4191000" cy="2209800"/>
          </a:xfrm>
          <a:prstGeom prst="rect">
            <a:avLst/>
          </a:prstGeom>
          <a:noFill/>
          <a:ln w="9525">
            <a:noFill/>
            <a:miter lim="800000"/>
            <a:headEnd/>
            <a:tailEnd/>
          </a:ln>
          <a:effectLst/>
        </p:spPr>
        <p:txBody>
          <a:bodyPr lIns="90488" tIns="44450" rIns="90488" bIns="44450"/>
          <a:lstStyle/>
          <a:p>
            <a:pPr marL="401638" indent="-401638">
              <a:lnSpc>
                <a:spcPct val="90000"/>
              </a:lnSpc>
              <a:spcBef>
                <a:spcPct val="30000"/>
              </a:spcBef>
              <a:buClr>
                <a:schemeClr val="accent1"/>
              </a:buClr>
              <a:buSzPct val="75000"/>
              <a:buFont typeface="Monotype Sorts" pitchFamily="48" charset="2"/>
              <a:buNone/>
            </a:pPr>
            <a:endParaRPr lang="en-US" sz="2000">
              <a:effectLst>
                <a:outerShdw blurRad="38100" dist="38100" dir="2700000" algn="tl">
                  <a:srgbClr val="000000"/>
                </a:outerShdw>
              </a:effectLst>
              <a:latin typeface="Arial" charset="0"/>
            </a:endParaRPr>
          </a:p>
        </p:txBody>
      </p:sp>
      <p:sp>
        <p:nvSpPr>
          <p:cNvPr id="807942" name="Oval 6"/>
          <p:cNvSpPr>
            <a:spLocks noChangeArrowheads="1"/>
          </p:cNvSpPr>
          <p:nvPr/>
        </p:nvSpPr>
        <p:spPr bwMode="auto">
          <a:xfrm>
            <a:off x="5341938" y="1976438"/>
            <a:ext cx="3227387" cy="609600"/>
          </a:xfrm>
          <a:prstGeom prst="ellipse">
            <a:avLst/>
          </a:prstGeom>
          <a:noFill/>
          <a:ln w="38100">
            <a:solidFill>
              <a:schemeClr val="accent1"/>
            </a:solidFill>
            <a:round/>
            <a:headEnd type="none" w="sm" len="sm"/>
            <a:tailEnd type="none" w="sm" len="sm"/>
          </a:ln>
          <a:effectLst/>
        </p:spPr>
        <p:txBody>
          <a:bodyPr wrap="none" anchor="ctr"/>
          <a:lstStyle/>
          <a:p>
            <a:endParaRPr lang="en-US"/>
          </a:p>
        </p:txBody>
      </p:sp>
      <p:grpSp>
        <p:nvGrpSpPr>
          <p:cNvPr id="2" name="Group 7"/>
          <p:cNvGrpSpPr>
            <a:grpSpLocks/>
          </p:cNvGrpSpPr>
          <p:nvPr/>
        </p:nvGrpSpPr>
        <p:grpSpPr bwMode="auto">
          <a:xfrm>
            <a:off x="3889375" y="4287838"/>
            <a:ext cx="5254625" cy="1528762"/>
            <a:chOff x="1476" y="2635"/>
            <a:chExt cx="4024" cy="1096"/>
          </a:xfrm>
        </p:grpSpPr>
        <p:sp>
          <p:nvSpPr>
            <p:cNvPr id="807944" name="Line 8"/>
            <p:cNvSpPr>
              <a:spLocks noChangeShapeType="1"/>
            </p:cNvSpPr>
            <p:nvPr/>
          </p:nvSpPr>
          <p:spPr bwMode="auto">
            <a:xfrm>
              <a:off x="1712" y="3111"/>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07945" name="Rectangle 9"/>
            <p:cNvSpPr>
              <a:spLocks noChangeArrowheads="1"/>
            </p:cNvSpPr>
            <p:nvPr/>
          </p:nvSpPr>
          <p:spPr bwMode="auto">
            <a:xfrm>
              <a:off x="1701" y="2856"/>
              <a:ext cx="349" cy="30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F </a:t>
              </a:r>
            </a:p>
          </p:txBody>
        </p:sp>
        <p:sp>
          <p:nvSpPr>
            <p:cNvPr id="807946" name="Rectangle 10"/>
            <p:cNvSpPr>
              <a:spLocks noChangeArrowheads="1"/>
            </p:cNvSpPr>
            <p:nvPr/>
          </p:nvSpPr>
          <p:spPr bwMode="auto">
            <a:xfrm>
              <a:off x="1476" y="2635"/>
              <a:ext cx="1960" cy="1096"/>
            </a:xfrm>
            <a:prstGeom prst="rect">
              <a:avLst/>
            </a:prstGeom>
            <a:noFill/>
            <a:ln w="12700">
              <a:solidFill>
                <a:schemeClr val="accent2"/>
              </a:solidFill>
              <a:miter lim="800000"/>
              <a:headEnd/>
              <a:tailEnd/>
            </a:ln>
            <a:effectLst/>
          </p:spPr>
          <p:txBody>
            <a:bodyPr wrap="none" anchor="ctr"/>
            <a:lstStyle/>
            <a:p>
              <a:endParaRPr lang="en-US"/>
            </a:p>
          </p:txBody>
        </p:sp>
        <p:sp>
          <p:nvSpPr>
            <p:cNvPr id="807947" name="Rectangle 11"/>
            <p:cNvSpPr>
              <a:spLocks noChangeArrowheads="1"/>
            </p:cNvSpPr>
            <p:nvPr/>
          </p:nvSpPr>
          <p:spPr bwMode="auto">
            <a:xfrm>
              <a:off x="3540" y="2635"/>
              <a:ext cx="1960" cy="1096"/>
            </a:xfrm>
            <a:prstGeom prst="rect">
              <a:avLst/>
            </a:prstGeom>
            <a:noFill/>
            <a:ln w="12700">
              <a:solidFill>
                <a:schemeClr val="accent2"/>
              </a:solidFill>
              <a:miter lim="800000"/>
              <a:headEnd/>
              <a:tailEnd/>
            </a:ln>
            <a:effectLst/>
          </p:spPr>
          <p:txBody>
            <a:bodyPr wrap="none" anchor="ctr"/>
            <a:lstStyle/>
            <a:p>
              <a:endParaRPr lang="en-US"/>
            </a:p>
          </p:txBody>
        </p:sp>
        <p:sp>
          <p:nvSpPr>
            <p:cNvPr id="807948" name="Rectangle 12"/>
            <p:cNvSpPr>
              <a:spLocks noChangeArrowheads="1"/>
            </p:cNvSpPr>
            <p:nvPr/>
          </p:nvSpPr>
          <p:spPr bwMode="auto">
            <a:xfrm>
              <a:off x="2148" y="2971"/>
              <a:ext cx="517" cy="280"/>
            </a:xfrm>
            <a:prstGeom prst="rect">
              <a:avLst/>
            </a:prstGeom>
            <a:solidFill>
              <a:srgbClr val="CC0099"/>
            </a:solidFill>
            <a:ln w="12700">
              <a:solidFill>
                <a:schemeClr val="bg2"/>
              </a:solidFill>
              <a:miter lim="800000"/>
              <a:headEnd/>
              <a:tailEnd/>
            </a:ln>
            <a:effectLst/>
          </p:spPr>
          <p:txBody>
            <a:bodyPr wrap="none" anchor="ctr"/>
            <a:lstStyle/>
            <a:p>
              <a:endParaRPr lang="en-US"/>
            </a:p>
          </p:txBody>
        </p:sp>
        <p:sp>
          <p:nvSpPr>
            <p:cNvPr id="807949" name="Rectangle 13"/>
            <p:cNvSpPr>
              <a:spLocks noChangeArrowheads="1"/>
            </p:cNvSpPr>
            <p:nvPr/>
          </p:nvSpPr>
          <p:spPr bwMode="auto">
            <a:xfrm>
              <a:off x="1568" y="3255"/>
              <a:ext cx="1776" cy="48"/>
            </a:xfrm>
            <a:prstGeom prst="rect">
              <a:avLst/>
            </a:prstGeom>
            <a:solidFill>
              <a:schemeClr val="accent2"/>
            </a:solidFill>
            <a:ln w="9525">
              <a:noFill/>
              <a:miter lim="800000"/>
              <a:headEnd/>
              <a:tailEnd/>
            </a:ln>
            <a:effectLst/>
          </p:spPr>
          <p:txBody>
            <a:bodyPr wrap="none" anchor="ctr"/>
            <a:lstStyle/>
            <a:p>
              <a:endParaRPr lang="en-US"/>
            </a:p>
          </p:txBody>
        </p:sp>
        <p:sp>
          <p:nvSpPr>
            <p:cNvPr id="807950" name="Line 14"/>
            <p:cNvSpPr>
              <a:spLocks noChangeShapeType="1"/>
            </p:cNvSpPr>
            <p:nvPr/>
          </p:nvSpPr>
          <p:spPr bwMode="auto">
            <a:xfrm>
              <a:off x="3776" y="3111"/>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07951" name="Rectangle 15"/>
            <p:cNvSpPr>
              <a:spLocks noChangeArrowheads="1"/>
            </p:cNvSpPr>
            <p:nvPr/>
          </p:nvSpPr>
          <p:spPr bwMode="auto">
            <a:xfrm>
              <a:off x="3765" y="2856"/>
              <a:ext cx="349" cy="30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F </a:t>
              </a:r>
            </a:p>
          </p:txBody>
        </p:sp>
        <p:sp>
          <p:nvSpPr>
            <p:cNvPr id="807952" name="Rectangle 16"/>
            <p:cNvSpPr>
              <a:spLocks noChangeArrowheads="1"/>
            </p:cNvSpPr>
            <p:nvPr/>
          </p:nvSpPr>
          <p:spPr bwMode="auto">
            <a:xfrm>
              <a:off x="4212" y="2827"/>
              <a:ext cx="614" cy="424"/>
            </a:xfrm>
            <a:prstGeom prst="rect">
              <a:avLst/>
            </a:prstGeom>
            <a:solidFill>
              <a:srgbClr val="CC0099"/>
            </a:solidFill>
            <a:ln w="12700">
              <a:solidFill>
                <a:schemeClr val="bg2"/>
              </a:solidFill>
              <a:miter lim="800000"/>
              <a:headEnd/>
              <a:tailEnd/>
            </a:ln>
            <a:effectLst/>
          </p:spPr>
          <p:txBody>
            <a:bodyPr wrap="none" anchor="ctr"/>
            <a:lstStyle/>
            <a:p>
              <a:endParaRPr lang="en-US"/>
            </a:p>
          </p:txBody>
        </p:sp>
        <p:sp>
          <p:nvSpPr>
            <p:cNvPr id="807953" name="Rectangle 17"/>
            <p:cNvSpPr>
              <a:spLocks noChangeArrowheads="1"/>
            </p:cNvSpPr>
            <p:nvPr/>
          </p:nvSpPr>
          <p:spPr bwMode="auto">
            <a:xfrm>
              <a:off x="3632" y="3255"/>
              <a:ext cx="1776" cy="48"/>
            </a:xfrm>
            <a:prstGeom prst="rect">
              <a:avLst/>
            </a:prstGeom>
            <a:solidFill>
              <a:schemeClr val="accent2"/>
            </a:solidFill>
            <a:ln w="9525">
              <a:noFill/>
              <a:miter lim="800000"/>
              <a:headEnd/>
              <a:tailEnd/>
            </a:ln>
            <a:effectLst/>
          </p:spPr>
          <p:txBody>
            <a:bodyPr wrap="none" anchor="ctr"/>
            <a:lstStyle/>
            <a:p>
              <a:endParaRPr lang="en-US"/>
            </a:p>
          </p:txBody>
        </p:sp>
        <p:sp>
          <p:nvSpPr>
            <p:cNvPr id="807954" name="Rectangle 18"/>
            <p:cNvSpPr>
              <a:spLocks noChangeArrowheads="1"/>
            </p:cNvSpPr>
            <p:nvPr/>
          </p:nvSpPr>
          <p:spPr bwMode="auto">
            <a:xfrm>
              <a:off x="2134" y="3000"/>
              <a:ext cx="510" cy="244"/>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1800" b="1" i="1">
                  <a:solidFill>
                    <a:schemeClr val="tx2"/>
                  </a:solidFill>
                  <a:latin typeface="Arial" charset="0"/>
                </a:rPr>
                <a:t>light</a:t>
              </a:r>
              <a:endParaRPr lang="en-US" b="1" i="1">
                <a:solidFill>
                  <a:schemeClr val="tx2"/>
                </a:solidFill>
                <a:latin typeface="Arial" charset="0"/>
              </a:endParaRPr>
            </a:p>
          </p:txBody>
        </p:sp>
        <p:sp>
          <p:nvSpPr>
            <p:cNvPr id="807955" name="Rectangle 19"/>
            <p:cNvSpPr>
              <a:spLocks noChangeArrowheads="1"/>
            </p:cNvSpPr>
            <p:nvPr/>
          </p:nvSpPr>
          <p:spPr bwMode="auto">
            <a:xfrm>
              <a:off x="4197" y="2951"/>
              <a:ext cx="637" cy="244"/>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1800" b="1" i="1">
                  <a:solidFill>
                    <a:schemeClr val="tx2"/>
                  </a:solidFill>
                  <a:latin typeface="Arial" charset="0"/>
                </a:rPr>
                <a:t>heavy</a:t>
              </a:r>
              <a:endParaRPr lang="en-US" b="1" i="1">
                <a:solidFill>
                  <a:schemeClr val="tx2"/>
                </a:solidFill>
                <a:latin typeface="Arial" charset="0"/>
              </a:endParaRPr>
            </a:p>
          </p:txBody>
        </p:sp>
      </p:grpSp>
      <p:grpSp>
        <p:nvGrpSpPr>
          <p:cNvPr id="3" name="Group 20"/>
          <p:cNvGrpSpPr>
            <a:grpSpLocks/>
          </p:cNvGrpSpPr>
          <p:nvPr/>
        </p:nvGrpSpPr>
        <p:grpSpPr bwMode="auto">
          <a:xfrm>
            <a:off x="1728788" y="3854450"/>
            <a:ext cx="1492250" cy="874713"/>
            <a:chOff x="996" y="2294"/>
            <a:chExt cx="940" cy="551"/>
          </a:xfrm>
        </p:grpSpPr>
        <p:sp>
          <p:nvSpPr>
            <p:cNvPr id="807957" name="Line 21"/>
            <p:cNvSpPr>
              <a:spLocks noChangeShapeType="1"/>
            </p:cNvSpPr>
            <p:nvPr/>
          </p:nvSpPr>
          <p:spPr bwMode="auto">
            <a:xfrm>
              <a:off x="1485" y="2593"/>
              <a:ext cx="282" cy="1"/>
            </a:xfrm>
            <a:prstGeom prst="line">
              <a:avLst/>
            </a:prstGeom>
            <a:noFill/>
            <a:ln w="6350">
              <a:solidFill>
                <a:srgbClr val="000000"/>
              </a:solidFill>
              <a:round/>
              <a:headEnd/>
              <a:tailEnd/>
            </a:ln>
          </p:spPr>
          <p:txBody>
            <a:bodyPr/>
            <a:lstStyle/>
            <a:p>
              <a:endParaRPr lang="en-US"/>
            </a:p>
          </p:txBody>
        </p:sp>
        <p:sp>
          <p:nvSpPr>
            <p:cNvPr id="807958" name="Rectangle 22"/>
            <p:cNvSpPr>
              <a:spLocks noChangeArrowheads="1"/>
            </p:cNvSpPr>
            <p:nvPr/>
          </p:nvSpPr>
          <p:spPr bwMode="auto">
            <a:xfrm>
              <a:off x="1118" y="2605"/>
              <a:ext cx="106" cy="134"/>
            </a:xfrm>
            <a:prstGeom prst="rect">
              <a:avLst/>
            </a:prstGeom>
            <a:noFill/>
            <a:ln w="9525">
              <a:noFill/>
              <a:miter lim="800000"/>
              <a:headEnd/>
              <a:tailEnd/>
            </a:ln>
          </p:spPr>
          <p:txBody>
            <a:bodyPr wrap="none" lIns="0" tIns="0" rIns="0" bIns="0">
              <a:spAutoFit/>
            </a:bodyPr>
            <a:lstStyle/>
            <a:p>
              <a:r>
                <a:rPr lang="en-US" sz="1400" b="1" i="1">
                  <a:solidFill>
                    <a:srgbClr val="000000"/>
                  </a:solidFill>
                </a:rPr>
                <a:t>av</a:t>
              </a:r>
              <a:endParaRPr lang="en-US">
                <a:latin typeface="Arial" charset="0"/>
              </a:endParaRPr>
            </a:p>
          </p:txBody>
        </p:sp>
        <p:sp>
          <p:nvSpPr>
            <p:cNvPr id="807959" name="Rectangle 23"/>
            <p:cNvSpPr>
              <a:spLocks noChangeArrowheads="1"/>
            </p:cNvSpPr>
            <p:nvPr/>
          </p:nvSpPr>
          <p:spPr bwMode="auto">
            <a:xfrm>
              <a:off x="1448" y="2586"/>
              <a:ext cx="366" cy="259"/>
            </a:xfrm>
            <a:prstGeom prst="rect">
              <a:avLst/>
            </a:prstGeom>
            <a:noFill/>
            <a:ln w="9525">
              <a:noFill/>
              <a:miter lim="800000"/>
              <a:headEnd/>
              <a:tailEnd/>
            </a:ln>
          </p:spPr>
          <p:txBody>
            <a:bodyPr lIns="0" tIns="0" rIns="0" bIns="0">
              <a:spAutoFit/>
            </a:bodyPr>
            <a:lstStyle/>
            <a:p>
              <a:r>
                <a:rPr lang="en-US" sz="2700" b="1" i="1">
                  <a:solidFill>
                    <a:srgbClr val="000000"/>
                  </a:solidFill>
                  <a:latin typeface="Symbol" pitchFamily="48" charset="2"/>
                </a:rPr>
                <a:t>D</a:t>
              </a:r>
              <a:r>
                <a:rPr lang="en-US" sz="2700" b="1" i="1">
                  <a:solidFill>
                    <a:srgbClr val="000000"/>
                  </a:solidFill>
                  <a:latin typeface="Arial" charset="0"/>
                </a:rPr>
                <a:t>t</a:t>
              </a:r>
              <a:endParaRPr lang="en-US">
                <a:latin typeface="Arial" charset="0"/>
              </a:endParaRPr>
            </a:p>
          </p:txBody>
        </p:sp>
        <p:sp>
          <p:nvSpPr>
            <p:cNvPr id="807960" name="Rectangle 24"/>
            <p:cNvSpPr>
              <a:spLocks noChangeArrowheads="1"/>
            </p:cNvSpPr>
            <p:nvPr/>
          </p:nvSpPr>
          <p:spPr bwMode="auto">
            <a:xfrm>
              <a:off x="1471" y="2294"/>
              <a:ext cx="465" cy="259"/>
            </a:xfrm>
            <a:prstGeom prst="rect">
              <a:avLst/>
            </a:prstGeom>
            <a:noFill/>
            <a:ln w="9525">
              <a:noFill/>
              <a:miter lim="800000"/>
              <a:headEnd/>
              <a:tailEnd/>
            </a:ln>
          </p:spPr>
          <p:txBody>
            <a:bodyPr lIns="0" tIns="0" rIns="0" bIns="0">
              <a:spAutoFit/>
            </a:bodyPr>
            <a:lstStyle/>
            <a:p>
              <a:r>
                <a:rPr lang="en-US" sz="2700" b="1" i="1">
                  <a:solidFill>
                    <a:srgbClr val="000000"/>
                  </a:solidFill>
                  <a:latin typeface="Symbol" pitchFamily="48" charset="2"/>
                </a:rPr>
                <a:t>D</a:t>
              </a:r>
              <a:r>
                <a:rPr lang="en-US" sz="2700" b="1" i="1">
                  <a:solidFill>
                    <a:srgbClr val="000000"/>
                  </a:solidFill>
                  <a:latin typeface="Arial" charset="0"/>
                </a:rPr>
                <a:t>p</a:t>
              </a:r>
              <a:endParaRPr lang="en-US">
                <a:latin typeface="Arial" charset="0"/>
              </a:endParaRPr>
            </a:p>
          </p:txBody>
        </p:sp>
        <p:sp>
          <p:nvSpPr>
            <p:cNvPr id="807961" name="Rectangle 25"/>
            <p:cNvSpPr>
              <a:spLocks noChangeArrowheads="1"/>
            </p:cNvSpPr>
            <p:nvPr/>
          </p:nvSpPr>
          <p:spPr bwMode="auto">
            <a:xfrm>
              <a:off x="996" y="2450"/>
              <a:ext cx="132" cy="259"/>
            </a:xfrm>
            <a:prstGeom prst="rect">
              <a:avLst/>
            </a:prstGeom>
            <a:noFill/>
            <a:ln w="9525">
              <a:noFill/>
              <a:miter lim="800000"/>
              <a:headEnd/>
              <a:tailEnd/>
            </a:ln>
          </p:spPr>
          <p:txBody>
            <a:bodyPr wrap="none" lIns="0" tIns="0" rIns="0" bIns="0">
              <a:spAutoFit/>
            </a:bodyPr>
            <a:lstStyle/>
            <a:p>
              <a:r>
                <a:rPr lang="en-US" sz="2700" b="1" i="1">
                  <a:solidFill>
                    <a:srgbClr val="000000"/>
                  </a:solidFill>
                  <a:latin typeface="Arial" charset="0"/>
                </a:rPr>
                <a:t>F</a:t>
              </a:r>
              <a:endParaRPr lang="en-US">
                <a:latin typeface="Arial" charset="0"/>
              </a:endParaRPr>
            </a:p>
          </p:txBody>
        </p:sp>
        <p:sp>
          <p:nvSpPr>
            <p:cNvPr id="807962" name="Rectangle 26"/>
            <p:cNvSpPr>
              <a:spLocks noChangeArrowheads="1"/>
            </p:cNvSpPr>
            <p:nvPr/>
          </p:nvSpPr>
          <p:spPr bwMode="auto">
            <a:xfrm>
              <a:off x="1302" y="2428"/>
              <a:ext cx="119" cy="259"/>
            </a:xfrm>
            <a:prstGeom prst="rect">
              <a:avLst/>
            </a:prstGeom>
            <a:noFill/>
            <a:ln w="9525">
              <a:noFill/>
              <a:miter lim="800000"/>
              <a:headEnd/>
              <a:tailEnd/>
            </a:ln>
          </p:spPr>
          <p:txBody>
            <a:bodyPr wrap="none" lIns="0" tIns="0" rIns="0" bIns="0">
              <a:spAutoFit/>
            </a:bodyPr>
            <a:lstStyle/>
            <a:p>
              <a:r>
                <a:rPr lang="en-US" sz="2700" b="1">
                  <a:solidFill>
                    <a:srgbClr val="000000"/>
                  </a:solidFill>
                  <a:latin typeface="Symbol" pitchFamily="48" charset="2"/>
                </a:rPr>
                <a:t>=</a:t>
              </a:r>
              <a:endParaRPr lang="en-US">
                <a:latin typeface="Arial" charset="0"/>
              </a:endParaRPr>
            </a:p>
          </p:txBody>
        </p:sp>
      </p:grpSp>
      <p:sp>
        <p:nvSpPr>
          <p:cNvPr id="807963" name="Rectangle 27"/>
          <p:cNvSpPr>
            <a:spLocks noChangeArrowheads="1"/>
          </p:cNvSpPr>
          <p:nvPr/>
        </p:nvSpPr>
        <p:spPr bwMode="auto">
          <a:xfrm>
            <a:off x="268288" y="4146550"/>
            <a:ext cx="1370012" cy="36671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a:solidFill>
                  <a:schemeClr val="bg2"/>
                </a:solidFill>
                <a:latin typeface="Arial" charset="0"/>
              </a:rPr>
              <a:t>We know:</a:t>
            </a:r>
            <a:endParaRPr lang="en-US" sz="2200">
              <a:solidFill>
                <a:schemeClr val="bg2"/>
              </a:solidFill>
              <a:latin typeface="Arial" charset="0"/>
            </a:endParaRPr>
          </a:p>
        </p:txBody>
      </p:sp>
      <p:sp>
        <p:nvSpPr>
          <p:cNvPr id="807964" name="Rectangle 28"/>
          <p:cNvSpPr>
            <a:spLocks noChangeArrowheads="1"/>
          </p:cNvSpPr>
          <p:nvPr/>
        </p:nvSpPr>
        <p:spPr bwMode="auto">
          <a:xfrm>
            <a:off x="284163" y="4745038"/>
            <a:ext cx="2905125" cy="366712"/>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a:solidFill>
                  <a:schemeClr val="bg2"/>
                </a:solidFill>
                <a:latin typeface="Arial" charset="0"/>
              </a:rPr>
              <a:t>so impulse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p</a:t>
            </a:r>
            <a:r>
              <a:rPr lang="en-US" sz="2000" b="1">
                <a:solidFill>
                  <a:srgbClr val="0000FF"/>
                </a:solidFill>
                <a:effectLst>
                  <a:outerShdw blurRad="38100" dist="38100" dir="2700000" algn="tl">
                    <a:srgbClr val="000000"/>
                  </a:outerShdw>
                </a:effectLst>
                <a:latin typeface="Arial" charset="0"/>
              </a:rPr>
              <a:t>  =  </a:t>
            </a:r>
            <a:r>
              <a:rPr lang="en-US" sz="2000" b="1" i="1">
                <a:solidFill>
                  <a:srgbClr val="0000FF"/>
                </a:solidFill>
                <a:effectLst>
                  <a:outerShdw blurRad="38100" dist="38100" dir="2700000" algn="tl">
                    <a:srgbClr val="000000"/>
                  </a:outerShdw>
                </a:effectLst>
                <a:latin typeface="Arial" charset="0"/>
              </a:rPr>
              <a:t>F</a:t>
            </a:r>
            <a:r>
              <a:rPr lang="en-US" sz="2000" b="1" i="1" baseline="-25000">
                <a:solidFill>
                  <a:srgbClr val="0000FF"/>
                </a:solidFill>
                <a:effectLst>
                  <a:outerShdw blurRad="38100" dist="38100" dir="2700000" algn="tl">
                    <a:srgbClr val="000000"/>
                  </a:outerShdw>
                </a:effectLst>
                <a:latin typeface="Arial" charset="0"/>
              </a:rPr>
              <a:t>av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t.</a:t>
            </a:r>
            <a:endParaRPr lang="en-US" sz="2000">
              <a:solidFill>
                <a:srgbClr val="0000FF"/>
              </a:solidFill>
              <a:latin typeface="Arial" charset="0"/>
            </a:endParaRPr>
          </a:p>
        </p:txBody>
      </p:sp>
      <p:sp>
        <p:nvSpPr>
          <p:cNvPr id="807965" name="Rectangle 29"/>
          <p:cNvSpPr>
            <a:spLocks noChangeArrowheads="1"/>
          </p:cNvSpPr>
          <p:nvPr/>
        </p:nvSpPr>
        <p:spPr bwMode="auto">
          <a:xfrm>
            <a:off x="0" y="5097463"/>
            <a:ext cx="3911600" cy="641350"/>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chemeClr val="bg2"/>
                </a:solidFill>
                <a:latin typeface="Arial" charset="0"/>
              </a:rPr>
              <a:t>	In this case </a:t>
            </a:r>
            <a:r>
              <a:rPr lang="en-US" sz="2000" b="1" i="1">
                <a:solidFill>
                  <a:srgbClr val="0000FF"/>
                </a:solidFill>
                <a:effectLst>
                  <a:outerShdw blurRad="38100" dist="38100" dir="2700000" algn="tl">
                    <a:srgbClr val="000000"/>
                  </a:outerShdw>
                </a:effectLst>
                <a:latin typeface="Arial" charset="0"/>
              </a:rPr>
              <a:t>F</a:t>
            </a:r>
            <a:r>
              <a:rPr lang="en-US" sz="2000" b="1">
                <a:solidFill>
                  <a:schemeClr val="bg2"/>
                </a:solidFill>
                <a:latin typeface="Arial" charset="0"/>
              </a:rPr>
              <a:t> and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t</a:t>
            </a:r>
            <a:r>
              <a:rPr lang="en-US" sz="2000" b="1" i="1">
                <a:solidFill>
                  <a:schemeClr val="bg2"/>
                </a:solidFill>
                <a:latin typeface="Arial" charset="0"/>
              </a:rPr>
              <a:t> </a:t>
            </a:r>
            <a:r>
              <a:rPr lang="en-US" sz="2000" b="1">
                <a:solidFill>
                  <a:schemeClr val="bg2"/>
                </a:solidFill>
                <a:latin typeface="Arial" charset="0"/>
              </a:rPr>
              <a:t>are the </a:t>
            </a:r>
            <a:r>
              <a:rPr lang="en-US" sz="2000" b="1" i="1">
                <a:solidFill>
                  <a:srgbClr val="FC0128"/>
                </a:solidFill>
                <a:effectLst>
                  <a:outerShdw blurRad="38100" dist="38100" dir="2700000" algn="tl">
                    <a:srgbClr val="000000"/>
                  </a:outerShdw>
                </a:effectLst>
                <a:latin typeface="Arial" charset="0"/>
              </a:rPr>
              <a:t>same</a:t>
            </a:r>
            <a:r>
              <a:rPr lang="en-US" sz="2000" b="1">
                <a:solidFill>
                  <a:schemeClr val="bg2"/>
                </a:solidFill>
                <a:latin typeface="Arial" charset="0"/>
              </a:rPr>
              <a:t> for both boxes!</a:t>
            </a:r>
            <a:endParaRPr lang="en-US" sz="2200" b="1">
              <a:latin typeface="Arial" charset="0"/>
            </a:endParaRPr>
          </a:p>
        </p:txBody>
      </p:sp>
      <p:sp>
        <p:nvSpPr>
          <p:cNvPr id="807966" name="Rectangle 30"/>
          <p:cNvSpPr>
            <a:spLocks noChangeArrowheads="1"/>
          </p:cNvSpPr>
          <p:nvPr/>
        </p:nvSpPr>
        <p:spPr bwMode="auto">
          <a:xfrm>
            <a:off x="0" y="5788025"/>
            <a:ext cx="3513138" cy="641350"/>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chemeClr val="bg2"/>
                </a:solidFill>
                <a:latin typeface="Arial" charset="0"/>
              </a:rPr>
              <a:t>	Both boxes will have the </a:t>
            </a:r>
            <a:r>
              <a:rPr lang="en-US" sz="2000" b="1" i="1">
                <a:solidFill>
                  <a:srgbClr val="FC0128"/>
                </a:solidFill>
                <a:effectLst>
                  <a:outerShdw blurRad="38100" dist="38100" dir="2700000" algn="tl">
                    <a:srgbClr val="000000"/>
                  </a:outerShdw>
                </a:effectLst>
                <a:latin typeface="Arial" charset="0"/>
              </a:rPr>
              <a:t>same final momentum</a:t>
            </a:r>
            <a:r>
              <a:rPr lang="en-US" sz="2000" b="1">
                <a:solidFill>
                  <a:schemeClr val="bg2"/>
                </a:solidFill>
                <a:latin typeface="Arial" charset="0"/>
              </a:rPr>
              <a:t>.</a:t>
            </a:r>
            <a:endParaRPr lang="en-US" sz="2200">
              <a:latin typeface="Arial" charset="0"/>
            </a:endParaRPr>
          </a:p>
        </p:txBody>
      </p:sp>
      <p:sp>
        <p:nvSpPr>
          <p:cNvPr id="807967" name="Rectangle 31"/>
          <p:cNvSpPr>
            <a:spLocks noChangeArrowheads="1"/>
          </p:cNvSpPr>
          <p:nvPr/>
        </p:nvSpPr>
        <p:spPr bwMode="auto">
          <a:xfrm>
            <a:off x="5707063" y="1035050"/>
            <a:ext cx="2843212" cy="17287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the heavier one </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the lighter one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both the same</a:t>
            </a:r>
            <a:endParaRPr lang="en-US" sz="22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endParaRPr lang="en-US" sz="2000" b="1">
              <a:solidFill>
                <a:schemeClr val="tx2"/>
              </a:solidFill>
              <a:effectLst>
                <a:outerShdw blurRad="38100" dist="38100" dir="2700000" algn="tl">
                  <a:srgbClr val="000000"/>
                </a:outerShdw>
              </a:effectLst>
              <a:latin typeface="Arial" charset="0"/>
            </a:endParaRPr>
          </a:p>
        </p:txBody>
      </p:sp>
      <p:sp>
        <p:nvSpPr>
          <p:cNvPr id="807968" name="Rectangle 32"/>
          <p:cNvSpPr>
            <a:spLocks noGrp="1" noChangeArrowheads="1"/>
          </p:cNvSpPr>
          <p:nvPr>
            <p:ph type="body" idx="1"/>
          </p:nvPr>
        </p:nvSpPr>
        <p:spPr>
          <a:xfrm>
            <a:off x="0" y="725488"/>
            <a:ext cx="4687888" cy="2690812"/>
          </a:xfrm>
          <a:noFill/>
          <a:ln/>
        </p:spPr>
        <p:txBody>
          <a:bodyPr>
            <a:normAutofit fontScale="70000" lnSpcReduction="20000"/>
          </a:bodyPr>
          <a:lstStyle/>
          <a:p>
            <a:pPr marL="401638" indent="-401638">
              <a:lnSpc>
                <a:spcPct val="120000"/>
              </a:lnSpc>
              <a:spcBef>
                <a:spcPct val="50000"/>
              </a:spcBef>
              <a:buFont typeface="Monotype Sorts" pitchFamily="48" charset="2"/>
              <a:buNone/>
            </a:pPr>
            <a:r>
              <a:rPr lang="en-US" b="1"/>
              <a:t>	Two boxes, one heavier than the other, are initially at rest on a horizontal frictionless surface.  The same constant force </a:t>
            </a:r>
            <a:r>
              <a:rPr lang="en-US" b="1" i="1">
                <a:solidFill>
                  <a:schemeClr val="tx2"/>
                </a:solidFill>
              </a:rPr>
              <a:t>F</a:t>
            </a:r>
            <a:r>
              <a:rPr lang="en-US" b="1"/>
              <a:t> acts on each one for exactly </a:t>
            </a:r>
            <a:r>
              <a:rPr lang="en-US" b="1" i="1">
                <a:solidFill>
                  <a:schemeClr val="tx2"/>
                </a:solidFill>
              </a:rPr>
              <a:t>1 second</a:t>
            </a:r>
            <a:r>
              <a:rPr lang="en-US" b="1"/>
              <a:t>.  Which box has more momentum after the force acts ?</a:t>
            </a:r>
            <a:endParaRPr lang="en-US" sz="2200" b="1">
              <a:effectLst>
                <a:outerShdw blurRad="38100" dist="38100" dir="2700000" algn="tl">
                  <a:srgbClr val="000000"/>
                </a:outerShdw>
              </a:effectLst>
            </a:endParaRPr>
          </a:p>
        </p:txBody>
      </p:sp>
      <p:sp>
        <p:nvSpPr>
          <p:cNvPr id="807970" name="Text Box 34"/>
          <p:cNvSpPr txBox="1">
            <a:spLocks noChangeArrowheads="1"/>
          </p:cNvSpPr>
          <p:nvPr/>
        </p:nvSpPr>
        <p:spPr bwMode="auto">
          <a:xfrm>
            <a:off x="2919413" y="4024313"/>
            <a:ext cx="280987" cy="457200"/>
          </a:xfrm>
          <a:prstGeom prst="rect">
            <a:avLst/>
          </a:prstGeom>
          <a:noFill/>
          <a:ln w="9525">
            <a:noFill/>
            <a:miter lim="800000"/>
            <a:headEnd type="none" w="sm" len="sm"/>
            <a:tailEnd type="none" w="sm" len="sm"/>
          </a:ln>
          <a:effectLst/>
        </p:spPr>
        <p:txBody>
          <a:bodyPr>
            <a:spAutoFit/>
          </a:bodyPr>
          <a:lstStyle/>
          <a:p>
            <a:pPr>
              <a:spcBef>
                <a:spcPct val="50000"/>
              </a:spcBef>
            </a:pPr>
            <a:r>
              <a:rPr lang="en-US">
                <a:solidFill>
                  <a:schemeClr val="bg1"/>
                </a:solidFill>
              </a:rPr>
              <a:t>,</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2637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9.9a</a:t>
            </a:r>
            <a:r>
              <a:rPr lang="en-US" sz="2800" i="1">
                <a:solidFill>
                  <a:srgbClr val="000000"/>
                </a:solidFill>
                <a:effectLst/>
              </a:rPr>
              <a:t>   </a:t>
            </a:r>
            <a:r>
              <a:rPr lang="en-US" sz="2800">
                <a:solidFill>
                  <a:schemeClr val="accent2"/>
                </a:solidFill>
              </a:rPr>
              <a:t>Going Bowling I</a:t>
            </a:r>
          </a:p>
        </p:txBody>
      </p:sp>
      <p:grpSp>
        <p:nvGrpSpPr>
          <p:cNvPr id="2" name="Group 4"/>
          <p:cNvGrpSpPr>
            <a:grpSpLocks/>
          </p:cNvGrpSpPr>
          <p:nvPr/>
        </p:nvGrpSpPr>
        <p:grpSpPr bwMode="auto">
          <a:xfrm>
            <a:off x="5837238" y="3825875"/>
            <a:ext cx="3071812" cy="2320925"/>
            <a:chOff x="3632" y="2472"/>
            <a:chExt cx="1851" cy="1365"/>
          </a:xfrm>
        </p:grpSpPr>
        <p:sp>
          <p:nvSpPr>
            <p:cNvPr id="826373" name="Rectangle 5"/>
            <p:cNvSpPr>
              <a:spLocks noChangeArrowheads="1"/>
            </p:cNvSpPr>
            <p:nvPr/>
          </p:nvSpPr>
          <p:spPr bwMode="auto">
            <a:xfrm>
              <a:off x="3632" y="2472"/>
              <a:ext cx="1851" cy="1365"/>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6"/>
            <p:cNvGrpSpPr>
              <a:grpSpLocks/>
            </p:cNvGrpSpPr>
            <p:nvPr/>
          </p:nvGrpSpPr>
          <p:grpSpPr bwMode="auto">
            <a:xfrm>
              <a:off x="3929" y="2643"/>
              <a:ext cx="1248" cy="960"/>
              <a:chOff x="672" y="3024"/>
              <a:chExt cx="1248" cy="960"/>
            </a:xfrm>
          </p:grpSpPr>
          <p:sp>
            <p:nvSpPr>
              <p:cNvPr id="826375" name="Oval 7"/>
              <p:cNvSpPr>
                <a:spLocks noChangeArrowheads="1"/>
              </p:cNvSpPr>
              <p:nvPr/>
            </p:nvSpPr>
            <p:spPr bwMode="auto">
              <a:xfrm>
                <a:off x="960" y="3888"/>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26376" name="Line 8"/>
              <p:cNvSpPr>
                <a:spLocks noChangeShapeType="1"/>
              </p:cNvSpPr>
              <p:nvPr/>
            </p:nvSpPr>
            <p:spPr bwMode="auto">
              <a:xfrm>
                <a:off x="1488" y="3360"/>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26377" name="Rectangle 9"/>
              <p:cNvSpPr>
                <a:spLocks noChangeArrowheads="1"/>
              </p:cNvSpPr>
              <p:nvPr/>
            </p:nvSpPr>
            <p:spPr bwMode="auto">
              <a:xfrm>
                <a:off x="1440" y="3696"/>
                <a:ext cx="273" cy="248"/>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nvGrpSpPr>
              <p:cNvPr id="4" name="Group 10"/>
              <p:cNvGrpSpPr>
                <a:grpSpLocks/>
              </p:cNvGrpSpPr>
              <p:nvPr/>
            </p:nvGrpSpPr>
            <p:grpSpPr bwMode="auto">
              <a:xfrm>
                <a:off x="672" y="3024"/>
                <a:ext cx="672" cy="672"/>
                <a:chOff x="1728" y="2780"/>
                <a:chExt cx="672" cy="672"/>
              </a:xfrm>
            </p:grpSpPr>
            <p:sp>
              <p:nvSpPr>
                <p:cNvPr id="826379" name="Oval 11"/>
                <p:cNvSpPr>
                  <a:spLocks noChangeArrowheads="1"/>
                </p:cNvSpPr>
                <p:nvPr/>
              </p:nvSpPr>
              <p:spPr bwMode="auto">
                <a:xfrm>
                  <a:off x="1728" y="2780"/>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26380" name="Oval 12"/>
                <p:cNvSpPr>
                  <a:spLocks noChangeArrowheads="1"/>
                </p:cNvSpPr>
                <p:nvPr/>
              </p:nvSpPr>
              <p:spPr bwMode="auto">
                <a:xfrm>
                  <a:off x="1899" y="2873"/>
                  <a:ext cx="66" cy="66"/>
                </a:xfrm>
                <a:prstGeom prst="ellipse">
                  <a:avLst/>
                </a:prstGeom>
                <a:solidFill>
                  <a:srgbClr val="000000"/>
                </a:solidFill>
                <a:ln w="9525">
                  <a:noFill/>
                  <a:round/>
                  <a:headEnd/>
                  <a:tailEnd/>
                </a:ln>
                <a:effectLst/>
              </p:spPr>
              <p:txBody>
                <a:bodyPr wrap="none" anchor="ctr"/>
                <a:lstStyle/>
                <a:p>
                  <a:endParaRPr lang="en-US"/>
                </a:p>
              </p:txBody>
            </p:sp>
            <p:sp>
              <p:nvSpPr>
                <p:cNvPr id="826381" name="Oval 13"/>
                <p:cNvSpPr>
                  <a:spLocks noChangeArrowheads="1"/>
                </p:cNvSpPr>
                <p:nvPr/>
              </p:nvSpPr>
              <p:spPr bwMode="auto">
                <a:xfrm>
                  <a:off x="1965" y="2924"/>
                  <a:ext cx="66" cy="66"/>
                </a:xfrm>
                <a:prstGeom prst="ellipse">
                  <a:avLst/>
                </a:prstGeom>
                <a:solidFill>
                  <a:srgbClr val="000000"/>
                </a:solidFill>
                <a:ln w="9525">
                  <a:noFill/>
                  <a:round/>
                  <a:headEnd/>
                  <a:tailEnd/>
                </a:ln>
                <a:effectLst/>
              </p:spPr>
              <p:txBody>
                <a:bodyPr wrap="none" anchor="ctr"/>
                <a:lstStyle/>
                <a:p>
                  <a:endParaRPr lang="en-US"/>
                </a:p>
              </p:txBody>
            </p:sp>
            <p:sp>
              <p:nvSpPr>
                <p:cNvPr id="826382" name="Oval 14"/>
                <p:cNvSpPr>
                  <a:spLocks noChangeArrowheads="1"/>
                </p:cNvSpPr>
                <p:nvPr/>
              </p:nvSpPr>
              <p:spPr bwMode="auto">
                <a:xfrm>
                  <a:off x="1836" y="2993"/>
                  <a:ext cx="66" cy="66"/>
                </a:xfrm>
                <a:prstGeom prst="ellipse">
                  <a:avLst/>
                </a:prstGeom>
                <a:solidFill>
                  <a:srgbClr val="000000"/>
                </a:solidFill>
                <a:ln w="9525">
                  <a:noFill/>
                  <a:round/>
                  <a:headEnd/>
                  <a:tailEnd/>
                </a:ln>
                <a:effectLst/>
              </p:spPr>
              <p:txBody>
                <a:bodyPr wrap="none" anchor="ctr"/>
                <a:lstStyle/>
                <a:p>
                  <a:endParaRPr lang="en-US"/>
                </a:p>
              </p:txBody>
            </p:sp>
          </p:grpSp>
          <p:sp>
            <p:nvSpPr>
              <p:cNvPr id="826383" name="Line 15"/>
              <p:cNvSpPr>
                <a:spLocks noChangeShapeType="1"/>
              </p:cNvSpPr>
              <p:nvPr/>
            </p:nvSpPr>
            <p:spPr bwMode="auto">
              <a:xfrm>
                <a:off x="1344" y="393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26384" name="Rectangle 16"/>
              <p:cNvSpPr>
                <a:spLocks noChangeArrowheads="1"/>
              </p:cNvSpPr>
              <p:nvPr/>
            </p:nvSpPr>
            <p:spPr bwMode="auto">
              <a:xfrm>
                <a:off x="1532" y="3120"/>
                <a:ext cx="273" cy="247"/>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grpSp>
      <p:sp>
        <p:nvSpPr>
          <p:cNvPr id="826385" name="Rectangle 17"/>
          <p:cNvSpPr>
            <a:spLocks noChangeArrowheads="1"/>
          </p:cNvSpPr>
          <p:nvPr/>
        </p:nvSpPr>
        <p:spPr bwMode="auto">
          <a:xfrm>
            <a:off x="5395913" y="1017588"/>
            <a:ext cx="3287712" cy="1860550"/>
          </a:xfrm>
          <a:prstGeom prst="rect">
            <a:avLst/>
          </a:prstGeom>
          <a:noFill/>
          <a:ln w="9525">
            <a:noFill/>
            <a:miter lim="800000"/>
            <a:headEnd/>
            <a:tailEnd/>
          </a:ln>
          <a:effectLst/>
        </p:spPr>
        <p:txBody>
          <a:bodyPr lIns="90488" tIns="44450" rIns="90488" bIns="44450"/>
          <a:lstStyle/>
          <a:p>
            <a:pPr marL="398463" indent="-398463">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bowling ball</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398463" indent="-398463">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same time for both</a:t>
            </a:r>
          </a:p>
          <a:p>
            <a:pPr marL="398463" indent="-398463">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the Ping-Pong ball</a:t>
            </a:r>
            <a:endParaRPr lang="en-US" sz="2000">
              <a:solidFill>
                <a:schemeClr val="tx2"/>
              </a:solidFill>
              <a:effectLst>
                <a:outerShdw blurRad="38100" dist="38100" dir="2700000" algn="tl">
                  <a:srgbClr val="000000"/>
                </a:outerShdw>
              </a:effectLst>
              <a:latin typeface="Arial" charset="0"/>
            </a:endParaRPr>
          </a:p>
          <a:p>
            <a:pPr marL="398463" indent="-398463">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sp>
        <p:nvSpPr>
          <p:cNvPr id="826386" name="Rectangle 18"/>
          <p:cNvSpPr>
            <a:spLocks noGrp="1" noChangeArrowheads="1"/>
          </p:cNvSpPr>
          <p:nvPr>
            <p:ph type="body" idx="1"/>
          </p:nvPr>
        </p:nvSpPr>
        <p:spPr>
          <a:xfrm>
            <a:off x="0" y="919163"/>
            <a:ext cx="4748213" cy="2157412"/>
          </a:xfrm>
          <a:noFill/>
          <a:ln/>
        </p:spPr>
        <p:txBody>
          <a:bodyPr>
            <a:normAutofit fontScale="70000" lnSpcReduction="20000"/>
          </a:bodyPr>
          <a:lstStyle/>
          <a:p>
            <a:pPr marL="401638" indent="-401638">
              <a:lnSpc>
                <a:spcPct val="120000"/>
              </a:lnSpc>
              <a:spcBef>
                <a:spcPct val="50000"/>
              </a:spcBef>
              <a:buFont typeface="Monotype Sorts" pitchFamily="48" charset="2"/>
              <a:buNone/>
            </a:pPr>
            <a:r>
              <a:rPr lang="en-US" b="1"/>
              <a:t>	A bowling ball and a Ping-Pong ball are rolling toward you with the </a:t>
            </a:r>
            <a:r>
              <a:rPr lang="en-US" b="1">
                <a:solidFill>
                  <a:srgbClr val="FFFF00"/>
                </a:solidFill>
              </a:rPr>
              <a:t>same momentum</a:t>
            </a:r>
            <a:r>
              <a:rPr lang="en-US" b="1"/>
              <a:t>.  If you exert the </a:t>
            </a:r>
            <a:r>
              <a:rPr lang="en-US" b="1">
                <a:solidFill>
                  <a:srgbClr val="FFFF00"/>
                </a:solidFill>
              </a:rPr>
              <a:t>same force</a:t>
            </a:r>
            <a:r>
              <a:rPr lang="en-US" b="1"/>
              <a:t> to stop each one, which takes a </a:t>
            </a:r>
            <a:r>
              <a:rPr lang="en-US" b="1">
                <a:solidFill>
                  <a:schemeClr val="accent2"/>
                </a:solidFill>
              </a:rPr>
              <a:t>longer</a:t>
            </a:r>
            <a:r>
              <a:rPr lang="en-US" b="1"/>
              <a:t> </a:t>
            </a:r>
            <a:r>
              <a:rPr lang="en-US" b="1">
                <a:solidFill>
                  <a:srgbClr val="00FFFF"/>
                </a:solidFill>
              </a:rPr>
              <a:t>time </a:t>
            </a:r>
            <a:r>
              <a:rPr lang="en-US" b="1"/>
              <a:t>to bring to rest?</a:t>
            </a:r>
            <a:endParaRPr lang="en-US" sz="1800" b="1"/>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AutoShape 2"/>
          <p:cNvSpPr>
            <a:spLocks noChangeArrowheads="1"/>
          </p:cNvSpPr>
          <p:nvPr/>
        </p:nvSpPr>
        <p:spPr bwMode="auto">
          <a:xfrm>
            <a:off x="0" y="3698875"/>
            <a:ext cx="5495925" cy="23590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28419" name="AutoShape 3"/>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28420"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9.9a</a:t>
            </a:r>
            <a:r>
              <a:rPr lang="en-US" sz="2800" i="1">
                <a:solidFill>
                  <a:srgbClr val="000000"/>
                </a:solidFill>
                <a:effectLst/>
              </a:rPr>
              <a:t>   </a:t>
            </a:r>
            <a:r>
              <a:rPr lang="en-US" sz="2800">
                <a:solidFill>
                  <a:schemeClr val="accent2"/>
                </a:solidFill>
              </a:rPr>
              <a:t>Going Bowling I</a:t>
            </a:r>
          </a:p>
        </p:txBody>
      </p:sp>
      <p:sp>
        <p:nvSpPr>
          <p:cNvPr id="828421" name="Oval 5"/>
          <p:cNvSpPr>
            <a:spLocks noChangeArrowheads="1"/>
          </p:cNvSpPr>
          <p:nvPr/>
        </p:nvSpPr>
        <p:spPr bwMode="auto">
          <a:xfrm>
            <a:off x="5141913" y="1446213"/>
            <a:ext cx="3284537" cy="574675"/>
          </a:xfrm>
          <a:prstGeom prst="ellipse">
            <a:avLst/>
          </a:prstGeom>
          <a:noFill/>
          <a:ln w="38100">
            <a:solidFill>
              <a:schemeClr val="accent1"/>
            </a:solidFill>
            <a:round/>
            <a:headEnd/>
            <a:tailEnd/>
          </a:ln>
          <a:effectLst/>
        </p:spPr>
        <p:txBody>
          <a:bodyPr anchor="ctr">
            <a:spAutoFit/>
          </a:bodyPr>
          <a:lstStyle/>
          <a:p>
            <a:endParaRPr lang="en-US"/>
          </a:p>
        </p:txBody>
      </p:sp>
      <p:sp>
        <p:nvSpPr>
          <p:cNvPr id="828422" name="Rectangle 6"/>
          <p:cNvSpPr>
            <a:spLocks noChangeArrowheads="1"/>
          </p:cNvSpPr>
          <p:nvPr/>
        </p:nvSpPr>
        <p:spPr bwMode="auto">
          <a:xfrm>
            <a:off x="0" y="3878263"/>
            <a:ext cx="1368425" cy="366712"/>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a:solidFill>
                  <a:schemeClr val="bg2"/>
                </a:solidFill>
                <a:latin typeface="Arial" charset="0"/>
              </a:rPr>
              <a:t>We know:</a:t>
            </a:r>
            <a:endParaRPr lang="en-US" sz="2000">
              <a:solidFill>
                <a:schemeClr val="bg2"/>
              </a:solidFill>
              <a:latin typeface="Arial" charset="0"/>
            </a:endParaRPr>
          </a:p>
        </p:txBody>
      </p:sp>
      <p:sp>
        <p:nvSpPr>
          <p:cNvPr id="828423" name="AutoShape 7"/>
          <p:cNvSpPr>
            <a:spLocks noChangeArrowheads="1"/>
          </p:cNvSpPr>
          <p:nvPr/>
        </p:nvSpPr>
        <p:spPr bwMode="auto">
          <a:xfrm>
            <a:off x="3506788" y="3840163"/>
            <a:ext cx="1435100" cy="520700"/>
          </a:xfrm>
          <a:prstGeom prst="roundRect">
            <a:avLst>
              <a:gd name="adj" fmla="val 12495"/>
            </a:avLst>
          </a:prstGeom>
          <a:noFill/>
          <a:ln w="12700">
            <a:solidFill>
              <a:schemeClr val="accent1"/>
            </a:solidFill>
            <a:round/>
            <a:headEnd/>
            <a:tailEnd/>
          </a:ln>
          <a:effectLst/>
        </p:spPr>
        <p:txBody>
          <a:bodyPr wrap="none" anchor="ctr"/>
          <a:lstStyle/>
          <a:p>
            <a:endParaRPr lang="en-US"/>
          </a:p>
        </p:txBody>
      </p:sp>
      <p:sp>
        <p:nvSpPr>
          <p:cNvPr id="828424" name="Rectangle 8"/>
          <p:cNvSpPr>
            <a:spLocks noChangeArrowheads="1"/>
          </p:cNvSpPr>
          <p:nvPr/>
        </p:nvSpPr>
        <p:spPr bwMode="auto">
          <a:xfrm>
            <a:off x="0" y="4557713"/>
            <a:ext cx="5329238" cy="366712"/>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a:solidFill>
                  <a:schemeClr val="bg2"/>
                </a:solidFill>
                <a:latin typeface="Arial" charset="0"/>
              </a:rPr>
              <a:t>Here, </a:t>
            </a:r>
            <a:r>
              <a:rPr lang="en-US" sz="2000" b="1" i="1">
                <a:solidFill>
                  <a:srgbClr val="0000FF"/>
                </a:solidFill>
                <a:effectLst>
                  <a:outerShdw blurRad="38100" dist="38100" dir="2700000" algn="tl">
                    <a:srgbClr val="000000"/>
                  </a:outerShdw>
                </a:effectLst>
                <a:latin typeface="Arial" charset="0"/>
              </a:rPr>
              <a:t>F</a:t>
            </a:r>
            <a:r>
              <a:rPr lang="en-US" sz="2000" b="1">
                <a:solidFill>
                  <a:srgbClr val="0000FF"/>
                </a:solidFill>
                <a:latin typeface="Arial" charset="0"/>
              </a:rPr>
              <a:t> </a:t>
            </a:r>
            <a:r>
              <a:rPr lang="en-US" sz="2000" b="1">
                <a:solidFill>
                  <a:schemeClr val="bg2"/>
                </a:solidFill>
                <a:latin typeface="Arial" charset="0"/>
              </a:rPr>
              <a:t>and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p</a:t>
            </a:r>
            <a:r>
              <a:rPr lang="en-US" sz="2000" b="1" i="1">
                <a:solidFill>
                  <a:srgbClr val="0000FF"/>
                </a:solidFill>
                <a:latin typeface="Arial" charset="0"/>
              </a:rPr>
              <a:t> </a:t>
            </a:r>
            <a:r>
              <a:rPr lang="en-US" sz="2000" b="1">
                <a:solidFill>
                  <a:schemeClr val="bg2"/>
                </a:solidFill>
                <a:latin typeface="Arial" charset="0"/>
              </a:rPr>
              <a:t>are the </a:t>
            </a:r>
            <a:r>
              <a:rPr lang="en-US" sz="2000" b="1" i="1">
                <a:solidFill>
                  <a:srgbClr val="FC0128"/>
                </a:solidFill>
                <a:effectLst>
                  <a:outerShdw blurRad="38100" dist="38100" dir="2700000" algn="tl">
                    <a:srgbClr val="000000"/>
                  </a:outerShdw>
                </a:effectLst>
                <a:latin typeface="Arial" charset="0"/>
              </a:rPr>
              <a:t>same</a:t>
            </a:r>
            <a:r>
              <a:rPr lang="en-US" sz="2000" b="1">
                <a:solidFill>
                  <a:schemeClr val="bg2"/>
                </a:solidFill>
                <a:latin typeface="Arial" charset="0"/>
              </a:rPr>
              <a:t> for both balls!</a:t>
            </a:r>
            <a:endParaRPr lang="en-US" sz="2200" b="1">
              <a:latin typeface="Arial" charset="0"/>
            </a:endParaRPr>
          </a:p>
        </p:txBody>
      </p:sp>
      <p:sp>
        <p:nvSpPr>
          <p:cNvPr id="828425" name="Rectangle 9"/>
          <p:cNvSpPr>
            <a:spLocks noChangeArrowheads="1"/>
          </p:cNvSpPr>
          <p:nvPr/>
        </p:nvSpPr>
        <p:spPr bwMode="auto">
          <a:xfrm>
            <a:off x="12700" y="4965700"/>
            <a:ext cx="4651375" cy="762000"/>
          </a:xfrm>
          <a:prstGeom prst="rect">
            <a:avLst/>
          </a:prstGeom>
          <a:noFill/>
          <a:ln w="9525">
            <a:noFill/>
            <a:miter lim="800000"/>
            <a:headEnd/>
            <a:tailEnd/>
          </a:ln>
          <a:effectLst/>
        </p:spPr>
        <p:txBody>
          <a:bodyPr lIns="92075" tIns="46038" rIns="92075" bIns="46038">
            <a:spAutoFit/>
          </a:bodyPr>
          <a:lstStyle/>
          <a:p>
            <a:pPr>
              <a:lnSpc>
                <a:spcPct val="110000"/>
              </a:lnSpc>
              <a:spcBef>
                <a:spcPct val="50000"/>
              </a:spcBef>
            </a:pPr>
            <a:r>
              <a:rPr lang="en-US" sz="2000" b="1">
                <a:solidFill>
                  <a:schemeClr val="bg2"/>
                </a:solidFill>
                <a:latin typeface="Arial" charset="0"/>
              </a:rPr>
              <a:t>It will take the </a:t>
            </a:r>
            <a:r>
              <a:rPr lang="en-US" sz="2000" b="1" i="1">
                <a:solidFill>
                  <a:srgbClr val="FC0128"/>
                </a:solidFill>
                <a:effectLst>
                  <a:outerShdw blurRad="38100" dist="38100" dir="2700000" algn="tl">
                    <a:srgbClr val="000000"/>
                  </a:outerShdw>
                </a:effectLst>
                <a:latin typeface="Arial" charset="0"/>
              </a:rPr>
              <a:t>same amount of time</a:t>
            </a:r>
            <a:r>
              <a:rPr lang="en-US" sz="2000" b="1">
                <a:solidFill>
                  <a:schemeClr val="bg2"/>
                </a:solidFill>
                <a:latin typeface="Arial" charset="0"/>
              </a:rPr>
              <a:t> to stop them.</a:t>
            </a:r>
            <a:endParaRPr lang="en-US" sz="2200">
              <a:latin typeface="Arial" charset="0"/>
            </a:endParaRPr>
          </a:p>
        </p:txBody>
      </p:sp>
      <p:grpSp>
        <p:nvGrpSpPr>
          <p:cNvPr id="2" name="Group 10"/>
          <p:cNvGrpSpPr>
            <a:grpSpLocks/>
          </p:cNvGrpSpPr>
          <p:nvPr/>
        </p:nvGrpSpPr>
        <p:grpSpPr bwMode="auto">
          <a:xfrm>
            <a:off x="5837238" y="3825875"/>
            <a:ext cx="3071812" cy="2320925"/>
            <a:chOff x="3632" y="2472"/>
            <a:chExt cx="1851" cy="1365"/>
          </a:xfrm>
        </p:grpSpPr>
        <p:sp>
          <p:nvSpPr>
            <p:cNvPr id="828427" name="Rectangle 11"/>
            <p:cNvSpPr>
              <a:spLocks noChangeArrowheads="1"/>
            </p:cNvSpPr>
            <p:nvPr/>
          </p:nvSpPr>
          <p:spPr bwMode="auto">
            <a:xfrm>
              <a:off x="3632" y="2472"/>
              <a:ext cx="1851" cy="1365"/>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12"/>
            <p:cNvGrpSpPr>
              <a:grpSpLocks/>
            </p:cNvGrpSpPr>
            <p:nvPr/>
          </p:nvGrpSpPr>
          <p:grpSpPr bwMode="auto">
            <a:xfrm>
              <a:off x="3929" y="2643"/>
              <a:ext cx="1248" cy="960"/>
              <a:chOff x="672" y="3024"/>
              <a:chExt cx="1248" cy="960"/>
            </a:xfrm>
          </p:grpSpPr>
          <p:sp>
            <p:nvSpPr>
              <p:cNvPr id="828429" name="Oval 13"/>
              <p:cNvSpPr>
                <a:spLocks noChangeArrowheads="1"/>
              </p:cNvSpPr>
              <p:nvPr/>
            </p:nvSpPr>
            <p:spPr bwMode="auto">
              <a:xfrm>
                <a:off x="960" y="3888"/>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28430" name="Line 14"/>
              <p:cNvSpPr>
                <a:spLocks noChangeShapeType="1"/>
              </p:cNvSpPr>
              <p:nvPr/>
            </p:nvSpPr>
            <p:spPr bwMode="auto">
              <a:xfrm>
                <a:off x="1488" y="3360"/>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28431" name="Rectangle 15"/>
              <p:cNvSpPr>
                <a:spLocks noChangeArrowheads="1"/>
              </p:cNvSpPr>
              <p:nvPr/>
            </p:nvSpPr>
            <p:spPr bwMode="auto">
              <a:xfrm>
                <a:off x="1440" y="3696"/>
                <a:ext cx="273" cy="248"/>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nvGrpSpPr>
              <p:cNvPr id="4" name="Group 16"/>
              <p:cNvGrpSpPr>
                <a:grpSpLocks/>
              </p:cNvGrpSpPr>
              <p:nvPr/>
            </p:nvGrpSpPr>
            <p:grpSpPr bwMode="auto">
              <a:xfrm>
                <a:off x="672" y="3024"/>
                <a:ext cx="672" cy="672"/>
                <a:chOff x="1728" y="2780"/>
                <a:chExt cx="672" cy="672"/>
              </a:xfrm>
            </p:grpSpPr>
            <p:sp>
              <p:nvSpPr>
                <p:cNvPr id="828433" name="Oval 17"/>
                <p:cNvSpPr>
                  <a:spLocks noChangeArrowheads="1"/>
                </p:cNvSpPr>
                <p:nvPr/>
              </p:nvSpPr>
              <p:spPr bwMode="auto">
                <a:xfrm>
                  <a:off x="1728" y="2780"/>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28434" name="Oval 18"/>
                <p:cNvSpPr>
                  <a:spLocks noChangeArrowheads="1"/>
                </p:cNvSpPr>
                <p:nvPr/>
              </p:nvSpPr>
              <p:spPr bwMode="auto">
                <a:xfrm>
                  <a:off x="1899" y="2873"/>
                  <a:ext cx="66" cy="66"/>
                </a:xfrm>
                <a:prstGeom prst="ellipse">
                  <a:avLst/>
                </a:prstGeom>
                <a:solidFill>
                  <a:srgbClr val="000000"/>
                </a:solidFill>
                <a:ln w="9525">
                  <a:noFill/>
                  <a:round/>
                  <a:headEnd/>
                  <a:tailEnd/>
                </a:ln>
                <a:effectLst/>
              </p:spPr>
              <p:txBody>
                <a:bodyPr wrap="none" anchor="ctr"/>
                <a:lstStyle/>
                <a:p>
                  <a:endParaRPr lang="en-US"/>
                </a:p>
              </p:txBody>
            </p:sp>
            <p:sp>
              <p:nvSpPr>
                <p:cNvPr id="828435" name="Oval 19"/>
                <p:cNvSpPr>
                  <a:spLocks noChangeArrowheads="1"/>
                </p:cNvSpPr>
                <p:nvPr/>
              </p:nvSpPr>
              <p:spPr bwMode="auto">
                <a:xfrm>
                  <a:off x="1965" y="2924"/>
                  <a:ext cx="66" cy="66"/>
                </a:xfrm>
                <a:prstGeom prst="ellipse">
                  <a:avLst/>
                </a:prstGeom>
                <a:solidFill>
                  <a:srgbClr val="000000"/>
                </a:solidFill>
                <a:ln w="9525">
                  <a:noFill/>
                  <a:round/>
                  <a:headEnd/>
                  <a:tailEnd/>
                </a:ln>
                <a:effectLst/>
              </p:spPr>
              <p:txBody>
                <a:bodyPr wrap="none" anchor="ctr"/>
                <a:lstStyle/>
                <a:p>
                  <a:endParaRPr lang="en-US"/>
                </a:p>
              </p:txBody>
            </p:sp>
            <p:sp>
              <p:nvSpPr>
                <p:cNvPr id="828436" name="Oval 20"/>
                <p:cNvSpPr>
                  <a:spLocks noChangeArrowheads="1"/>
                </p:cNvSpPr>
                <p:nvPr/>
              </p:nvSpPr>
              <p:spPr bwMode="auto">
                <a:xfrm>
                  <a:off x="1836" y="2993"/>
                  <a:ext cx="66" cy="66"/>
                </a:xfrm>
                <a:prstGeom prst="ellipse">
                  <a:avLst/>
                </a:prstGeom>
                <a:solidFill>
                  <a:srgbClr val="000000"/>
                </a:solidFill>
                <a:ln w="9525">
                  <a:noFill/>
                  <a:round/>
                  <a:headEnd/>
                  <a:tailEnd/>
                </a:ln>
                <a:effectLst/>
              </p:spPr>
              <p:txBody>
                <a:bodyPr wrap="none" anchor="ctr"/>
                <a:lstStyle/>
                <a:p>
                  <a:endParaRPr lang="en-US"/>
                </a:p>
              </p:txBody>
            </p:sp>
          </p:grpSp>
          <p:sp>
            <p:nvSpPr>
              <p:cNvPr id="828437" name="Line 21"/>
              <p:cNvSpPr>
                <a:spLocks noChangeShapeType="1"/>
              </p:cNvSpPr>
              <p:nvPr/>
            </p:nvSpPr>
            <p:spPr bwMode="auto">
              <a:xfrm>
                <a:off x="1344" y="393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28438" name="Rectangle 22"/>
              <p:cNvSpPr>
                <a:spLocks noChangeArrowheads="1"/>
              </p:cNvSpPr>
              <p:nvPr/>
            </p:nvSpPr>
            <p:spPr bwMode="auto">
              <a:xfrm>
                <a:off x="1532" y="3120"/>
                <a:ext cx="273" cy="247"/>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grpSp>
      <p:sp>
        <p:nvSpPr>
          <p:cNvPr id="828439" name="Rectangle 23"/>
          <p:cNvSpPr>
            <a:spLocks noChangeArrowheads="1"/>
          </p:cNvSpPr>
          <p:nvPr/>
        </p:nvSpPr>
        <p:spPr bwMode="auto">
          <a:xfrm>
            <a:off x="3121025" y="3929063"/>
            <a:ext cx="2054225" cy="366712"/>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b="1">
                <a:solidFill>
                  <a:schemeClr val="bg2"/>
                </a:solidFill>
                <a:latin typeface="Arial" charset="0"/>
              </a:rPr>
              <a:t>so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p</a:t>
            </a:r>
            <a:r>
              <a:rPr lang="en-US" sz="2000" b="1">
                <a:solidFill>
                  <a:srgbClr val="0000FF"/>
                </a:solidFill>
                <a:effectLst>
                  <a:outerShdw blurRad="38100" dist="38100" dir="2700000" algn="tl">
                    <a:srgbClr val="000000"/>
                  </a:outerShdw>
                </a:effectLst>
                <a:latin typeface="Arial" charset="0"/>
              </a:rPr>
              <a:t>  =  </a:t>
            </a:r>
            <a:r>
              <a:rPr lang="en-US" sz="2000" b="1" i="1">
                <a:solidFill>
                  <a:srgbClr val="0000FF"/>
                </a:solidFill>
                <a:effectLst>
                  <a:outerShdw blurRad="38100" dist="38100" dir="2700000" algn="tl">
                    <a:srgbClr val="000000"/>
                  </a:outerShdw>
                </a:effectLst>
                <a:latin typeface="Arial" charset="0"/>
              </a:rPr>
              <a:t>F</a:t>
            </a:r>
            <a:r>
              <a:rPr lang="en-US" sz="2000" b="1" i="1" baseline="-25000">
                <a:solidFill>
                  <a:srgbClr val="0000FF"/>
                </a:solidFill>
                <a:effectLst>
                  <a:outerShdw blurRad="38100" dist="38100" dir="2700000" algn="tl">
                    <a:srgbClr val="000000"/>
                  </a:outerShdw>
                </a:effectLst>
                <a:latin typeface="Arial" charset="0"/>
              </a:rPr>
              <a:t>av </a:t>
            </a:r>
            <a:r>
              <a:rPr lang="en-US" sz="2000" b="1">
                <a:solidFill>
                  <a:srgbClr val="0000FF"/>
                </a:solidFill>
                <a:effectLst>
                  <a:outerShdw blurRad="38100" dist="38100" dir="2700000" algn="tl">
                    <a:srgbClr val="000000"/>
                  </a:outerShdw>
                </a:effectLst>
                <a:latin typeface="Symbol" pitchFamily="48" charset="2"/>
              </a:rPr>
              <a:t>D</a:t>
            </a:r>
            <a:r>
              <a:rPr lang="en-US" sz="2000" b="1" i="1">
                <a:solidFill>
                  <a:srgbClr val="0000FF"/>
                </a:solidFill>
                <a:effectLst>
                  <a:outerShdw blurRad="38100" dist="38100" dir="2700000" algn="tl">
                    <a:srgbClr val="000000"/>
                  </a:outerShdw>
                </a:effectLst>
                <a:latin typeface="Arial" charset="0"/>
              </a:rPr>
              <a:t>t</a:t>
            </a:r>
            <a:endParaRPr lang="en-US" sz="2200">
              <a:solidFill>
                <a:srgbClr val="0000FF"/>
              </a:solidFill>
              <a:latin typeface="Arial" charset="0"/>
            </a:endParaRPr>
          </a:p>
        </p:txBody>
      </p:sp>
      <p:sp>
        <p:nvSpPr>
          <p:cNvPr id="828440" name="Rectangle 24"/>
          <p:cNvSpPr>
            <a:spLocks noChangeArrowheads="1"/>
          </p:cNvSpPr>
          <p:nvPr/>
        </p:nvSpPr>
        <p:spPr bwMode="auto">
          <a:xfrm>
            <a:off x="5395913" y="1017588"/>
            <a:ext cx="3287712" cy="1860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bowling ball</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same time for both</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the Ping-Pong ball</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sp>
        <p:nvSpPr>
          <p:cNvPr id="828441" name="Rectangle 25"/>
          <p:cNvSpPr>
            <a:spLocks noGrp="1" noChangeArrowheads="1"/>
          </p:cNvSpPr>
          <p:nvPr>
            <p:ph type="body" idx="1"/>
          </p:nvPr>
        </p:nvSpPr>
        <p:spPr>
          <a:xfrm>
            <a:off x="0" y="919163"/>
            <a:ext cx="4748213" cy="2157412"/>
          </a:xfrm>
          <a:noFill/>
          <a:ln/>
        </p:spPr>
        <p:txBody>
          <a:bodyPr>
            <a:normAutofit fontScale="70000" lnSpcReduction="20000"/>
          </a:bodyPr>
          <a:lstStyle/>
          <a:p>
            <a:pPr marL="401638" indent="-401638">
              <a:lnSpc>
                <a:spcPct val="120000"/>
              </a:lnSpc>
              <a:spcBef>
                <a:spcPct val="50000"/>
              </a:spcBef>
              <a:buFont typeface="Monotype Sorts" pitchFamily="48" charset="2"/>
              <a:buNone/>
            </a:pPr>
            <a:r>
              <a:rPr lang="en-US" b="1"/>
              <a:t>	A bowling ball and a Ping-Pong ball are rolling toward you with the </a:t>
            </a:r>
            <a:r>
              <a:rPr lang="en-US" b="1">
                <a:solidFill>
                  <a:srgbClr val="FFFF00"/>
                </a:solidFill>
              </a:rPr>
              <a:t>same momentum</a:t>
            </a:r>
            <a:r>
              <a:rPr lang="en-US" b="1"/>
              <a:t>.  If you exert the </a:t>
            </a:r>
            <a:r>
              <a:rPr lang="en-US" b="1">
                <a:solidFill>
                  <a:srgbClr val="FFFF00"/>
                </a:solidFill>
              </a:rPr>
              <a:t>same force</a:t>
            </a:r>
            <a:r>
              <a:rPr lang="en-US" b="1"/>
              <a:t> to stop each one, which takes a </a:t>
            </a:r>
            <a:r>
              <a:rPr lang="en-US" b="1">
                <a:solidFill>
                  <a:schemeClr val="accent2"/>
                </a:solidFill>
              </a:rPr>
              <a:t>longer</a:t>
            </a:r>
            <a:r>
              <a:rPr lang="en-US" b="1"/>
              <a:t> </a:t>
            </a:r>
            <a:r>
              <a:rPr lang="en-US" b="1">
                <a:solidFill>
                  <a:srgbClr val="00FFFF"/>
                </a:solidFill>
              </a:rPr>
              <a:t>time </a:t>
            </a:r>
            <a:r>
              <a:rPr lang="en-US" b="1"/>
              <a:t>to bring to rest?</a:t>
            </a:r>
            <a:endParaRPr lang="en-US" sz="1600" b="1"/>
          </a:p>
        </p:txBody>
      </p:sp>
      <p:grpSp>
        <p:nvGrpSpPr>
          <p:cNvPr id="5" name="Group 26"/>
          <p:cNvGrpSpPr>
            <a:grpSpLocks/>
          </p:cNvGrpSpPr>
          <p:nvPr/>
        </p:nvGrpSpPr>
        <p:grpSpPr bwMode="auto">
          <a:xfrm>
            <a:off x="1638300" y="3684588"/>
            <a:ext cx="1492250" cy="874712"/>
            <a:chOff x="996" y="2294"/>
            <a:chExt cx="940" cy="551"/>
          </a:xfrm>
        </p:grpSpPr>
        <p:sp>
          <p:nvSpPr>
            <p:cNvPr id="828443" name="Line 27"/>
            <p:cNvSpPr>
              <a:spLocks noChangeShapeType="1"/>
            </p:cNvSpPr>
            <p:nvPr/>
          </p:nvSpPr>
          <p:spPr bwMode="auto">
            <a:xfrm>
              <a:off x="1485" y="2593"/>
              <a:ext cx="282" cy="1"/>
            </a:xfrm>
            <a:prstGeom prst="line">
              <a:avLst/>
            </a:prstGeom>
            <a:noFill/>
            <a:ln w="6350">
              <a:solidFill>
                <a:srgbClr val="000000"/>
              </a:solidFill>
              <a:round/>
              <a:headEnd/>
              <a:tailEnd/>
            </a:ln>
          </p:spPr>
          <p:txBody>
            <a:bodyPr/>
            <a:lstStyle/>
            <a:p>
              <a:endParaRPr lang="en-US"/>
            </a:p>
          </p:txBody>
        </p:sp>
        <p:sp>
          <p:nvSpPr>
            <p:cNvPr id="828444" name="Rectangle 28"/>
            <p:cNvSpPr>
              <a:spLocks noChangeArrowheads="1"/>
            </p:cNvSpPr>
            <p:nvPr/>
          </p:nvSpPr>
          <p:spPr bwMode="auto">
            <a:xfrm>
              <a:off x="1118" y="2605"/>
              <a:ext cx="106" cy="134"/>
            </a:xfrm>
            <a:prstGeom prst="rect">
              <a:avLst/>
            </a:prstGeom>
            <a:noFill/>
            <a:ln w="9525">
              <a:noFill/>
              <a:miter lim="800000"/>
              <a:headEnd/>
              <a:tailEnd/>
            </a:ln>
          </p:spPr>
          <p:txBody>
            <a:bodyPr wrap="none" lIns="0" tIns="0" rIns="0" bIns="0">
              <a:spAutoFit/>
            </a:bodyPr>
            <a:lstStyle/>
            <a:p>
              <a:r>
                <a:rPr lang="en-US" sz="1400" b="1" i="1">
                  <a:solidFill>
                    <a:srgbClr val="000000"/>
                  </a:solidFill>
                </a:rPr>
                <a:t>av</a:t>
              </a:r>
              <a:endParaRPr lang="en-US">
                <a:latin typeface="Arial" charset="0"/>
              </a:endParaRPr>
            </a:p>
          </p:txBody>
        </p:sp>
        <p:sp>
          <p:nvSpPr>
            <p:cNvPr id="828445" name="Rectangle 29"/>
            <p:cNvSpPr>
              <a:spLocks noChangeArrowheads="1"/>
            </p:cNvSpPr>
            <p:nvPr/>
          </p:nvSpPr>
          <p:spPr bwMode="auto">
            <a:xfrm>
              <a:off x="1448" y="2586"/>
              <a:ext cx="366" cy="259"/>
            </a:xfrm>
            <a:prstGeom prst="rect">
              <a:avLst/>
            </a:prstGeom>
            <a:noFill/>
            <a:ln w="9525">
              <a:noFill/>
              <a:miter lim="800000"/>
              <a:headEnd/>
              <a:tailEnd/>
            </a:ln>
          </p:spPr>
          <p:txBody>
            <a:bodyPr lIns="0" tIns="0" rIns="0" bIns="0">
              <a:spAutoFit/>
            </a:bodyPr>
            <a:lstStyle/>
            <a:p>
              <a:r>
                <a:rPr lang="en-US" sz="2700" b="1" i="1">
                  <a:solidFill>
                    <a:srgbClr val="000000"/>
                  </a:solidFill>
                  <a:latin typeface="Symbol" pitchFamily="48" charset="2"/>
                </a:rPr>
                <a:t>D</a:t>
              </a:r>
              <a:r>
                <a:rPr lang="en-US" sz="2700" b="1" i="1">
                  <a:solidFill>
                    <a:srgbClr val="000000"/>
                  </a:solidFill>
                  <a:latin typeface="Arial" charset="0"/>
                </a:rPr>
                <a:t>t</a:t>
              </a:r>
              <a:endParaRPr lang="en-US">
                <a:latin typeface="Arial" charset="0"/>
              </a:endParaRPr>
            </a:p>
          </p:txBody>
        </p:sp>
        <p:sp>
          <p:nvSpPr>
            <p:cNvPr id="828446" name="Rectangle 30"/>
            <p:cNvSpPr>
              <a:spLocks noChangeArrowheads="1"/>
            </p:cNvSpPr>
            <p:nvPr/>
          </p:nvSpPr>
          <p:spPr bwMode="auto">
            <a:xfrm>
              <a:off x="1471" y="2294"/>
              <a:ext cx="465" cy="259"/>
            </a:xfrm>
            <a:prstGeom prst="rect">
              <a:avLst/>
            </a:prstGeom>
            <a:noFill/>
            <a:ln w="9525">
              <a:noFill/>
              <a:miter lim="800000"/>
              <a:headEnd/>
              <a:tailEnd/>
            </a:ln>
          </p:spPr>
          <p:txBody>
            <a:bodyPr lIns="0" tIns="0" rIns="0" bIns="0">
              <a:spAutoFit/>
            </a:bodyPr>
            <a:lstStyle/>
            <a:p>
              <a:r>
                <a:rPr lang="en-US" sz="2700" b="1" i="1">
                  <a:solidFill>
                    <a:srgbClr val="000000"/>
                  </a:solidFill>
                  <a:latin typeface="Symbol" pitchFamily="48" charset="2"/>
                </a:rPr>
                <a:t>D</a:t>
              </a:r>
              <a:r>
                <a:rPr lang="en-US" sz="2700" b="1" i="1">
                  <a:solidFill>
                    <a:srgbClr val="000000"/>
                  </a:solidFill>
                  <a:latin typeface="Arial" charset="0"/>
                </a:rPr>
                <a:t>p</a:t>
              </a:r>
              <a:endParaRPr lang="en-US">
                <a:latin typeface="Arial" charset="0"/>
              </a:endParaRPr>
            </a:p>
          </p:txBody>
        </p:sp>
        <p:sp>
          <p:nvSpPr>
            <p:cNvPr id="828447" name="Rectangle 31"/>
            <p:cNvSpPr>
              <a:spLocks noChangeArrowheads="1"/>
            </p:cNvSpPr>
            <p:nvPr/>
          </p:nvSpPr>
          <p:spPr bwMode="auto">
            <a:xfrm>
              <a:off x="996" y="2450"/>
              <a:ext cx="132" cy="259"/>
            </a:xfrm>
            <a:prstGeom prst="rect">
              <a:avLst/>
            </a:prstGeom>
            <a:noFill/>
            <a:ln w="9525">
              <a:noFill/>
              <a:miter lim="800000"/>
              <a:headEnd/>
              <a:tailEnd/>
            </a:ln>
          </p:spPr>
          <p:txBody>
            <a:bodyPr wrap="none" lIns="0" tIns="0" rIns="0" bIns="0">
              <a:spAutoFit/>
            </a:bodyPr>
            <a:lstStyle/>
            <a:p>
              <a:r>
                <a:rPr lang="en-US" sz="2700" b="1" i="1">
                  <a:solidFill>
                    <a:srgbClr val="000000"/>
                  </a:solidFill>
                  <a:latin typeface="Arial" charset="0"/>
                </a:rPr>
                <a:t>F</a:t>
              </a:r>
              <a:endParaRPr lang="en-US">
                <a:latin typeface="Arial" charset="0"/>
              </a:endParaRPr>
            </a:p>
          </p:txBody>
        </p:sp>
        <p:sp>
          <p:nvSpPr>
            <p:cNvPr id="828448" name="Rectangle 32"/>
            <p:cNvSpPr>
              <a:spLocks noChangeArrowheads="1"/>
            </p:cNvSpPr>
            <p:nvPr/>
          </p:nvSpPr>
          <p:spPr bwMode="auto">
            <a:xfrm>
              <a:off x="1302" y="2428"/>
              <a:ext cx="119" cy="259"/>
            </a:xfrm>
            <a:prstGeom prst="rect">
              <a:avLst/>
            </a:prstGeom>
            <a:noFill/>
            <a:ln w="9525">
              <a:noFill/>
              <a:miter lim="800000"/>
              <a:headEnd/>
              <a:tailEnd/>
            </a:ln>
          </p:spPr>
          <p:txBody>
            <a:bodyPr wrap="none" lIns="0" tIns="0" rIns="0" bIns="0">
              <a:spAutoFit/>
            </a:bodyPr>
            <a:lstStyle/>
            <a:p>
              <a:r>
                <a:rPr lang="en-US" sz="2700" b="1">
                  <a:solidFill>
                    <a:srgbClr val="000000"/>
                  </a:solidFill>
                  <a:latin typeface="Symbol" pitchFamily="48" charset="2"/>
                </a:rPr>
                <a:t>=</a:t>
              </a:r>
              <a:endParaRPr lang="en-US">
                <a:latin typeface="Arial" charset="0"/>
              </a:endParaRPr>
            </a:p>
          </p:txBody>
        </p:sp>
      </p:gr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30467"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9.9b</a:t>
            </a:r>
            <a:r>
              <a:rPr lang="en-US" sz="2800" i="1">
                <a:solidFill>
                  <a:srgbClr val="000000"/>
                </a:solidFill>
                <a:effectLst/>
              </a:rPr>
              <a:t>   </a:t>
            </a:r>
            <a:r>
              <a:rPr lang="en-US" sz="2800">
                <a:solidFill>
                  <a:schemeClr val="accent2"/>
                </a:solidFill>
              </a:rPr>
              <a:t>Going Bowling II</a:t>
            </a:r>
          </a:p>
        </p:txBody>
      </p:sp>
      <p:grpSp>
        <p:nvGrpSpPr>
          <p:cNvPr id="2" name="Group 4"/>
          <p:cNvGrpSpPr>
            <a:grpSpLocks/>
          </p:cNvGrpSpPr>
          <p:nvPr/>
        </p:nvGrpSpPr>
        <p:grpSpPr bwMode="auto">
          <a:xfrm>
            <a:off x="5937250" y="3962400"/>
            <a:ext cx="3111500" cy="2378075"/>
            <a:chOff x="3667" y="2460"/>
            <a:chExt cx="1851" cy="1365"/>
          </a:xfrm>
        </p:grpSpPr>
        <p:sp>
          <p:nvSpPr>
            <p:cNvPr id="830469" name="Rectangle 5"/>
            <p:cNvSpPr>
              <a:spLocks noChangeArrowheads="1"/>
            </p:cNvSpPr>
            <p:nvPr/>
          </p:nvSpPr>
          <p:spPr bwMode="auto">
            <a:xfrm>
              <a:off x="3667" y="2460"/>
              <a:ext cx="1851" cy="1365"/>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6"/>
            <p:cNvGrpSpPr>
              <a:grpSpLocks/>
            </p:cNvGrpSpPr>
            <p:nvPr/>
          </p:nvGrpSpPr>
          <p:grpSpPr bwMode="auto">
            <a:xfrm>
              <a:off x="3929" y="2631"/>
              <a:ext cx="1248" cy="960"/>
              <a:chOff x="672" y="3024"/>
              <a:chExt cx="1248" cy="960"/>
            </a:xfrm>
          </p:grpSpPr>
          <p:sp>
            <p:nvSpPr>
              <p:cNvPr id="830471" name="Oval 7"/>
              <p:cNvSpPr>
                <a:spLocks noChangeArrowheads="1"/>
              </p:cNvSpPr>
              <p:nvPr/>
            </p:nvSpPr>
            <p:spPr bwMode="auto">
              <a:xfrm>
                <a:off x="960" y="3888"/>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0472" name="Line 8"/>
              <p:cNvSpPr>
                <a:spLocks noChangeShapeType="1"/>
              </p:cNvSpPr>
              <p:nvPr/>
            </p:nvSpPr>
            <p:spPr bwMode="auto">
              <a:xfrm>
                <a:off x="1488" y="3360"/>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0473" name="Rectangle 9"/>
              <p:cNvSpPr>
                <a:spLocks noChangeArrowheads="1"/>
              </p:cNvSpPr>
              <p:nvPr/>
            </p:nvSpPr>
            <p:spPr bwMode="auto">
              <a:xfrm>
                <a:off x="1440" y="3696"/>
                <a:ext cx="270"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nvGrpSpPr>
              <p:cNvPr id="4" name="Group 10"/>
              <p:cNvGrpSpPr>
                <a:grpSpLocks/>
              </p:cNvGrpSpPr>
              <p:nvPr/>
            </p:nvGrpSpPr>
            <p:grpSpPr bwMode="auto">
              <a:xfrm>
                <a:off x="672" y="3024"/>
                <a:ext cx="672" cy="672"/>
                <a:chOff x="1728" y="2780"/>
                <a:chExt cx="672" cy="672"/>
              </a:xfrm>
            </p:grpSpPr>
            <p:sp>
              <p:nvSpPr>
                <p:cNvPr id="830475" name="Oval 11"/>
                <p:cNvSpPr>
                  <a:spLocks noChangeArrowheads="1"/>
                </p:cNvSpPr>
                <p:nvPr/>
              </p:nvSpPr>
              <p:spPr bwMode="auto">
                <a:xfrm>
                  <a:off x="1728" y="2780"/>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0476" name="Oval 12"/>
                <p:cNvSpPr>
                  <a:spLocks noChangeArrowheads="1"/>
                </p:cNvSpPr>
                <p:nvPr/>
              </p:nvSpPr>
              <p:spPr bwMode="auto">
                <a:xfrm>
                  <a:off x="1899" y="2873"/>
                  <a:ext cx="66" cy="66"/>
                </a:xfrm>
                <a:prstGeom prst="ellipse">
                  <a:avLst/>
                </a:prstGeom>
                <a:solidFill>
                  <a:srgbClr val="000000"/>
                </a:solidFill>
                <a:ln w="9525">
                  <a:noFill/>
                  <a:round/>
                  <a:headEnd/>
                  <a:tailEnd/>
                </a:ln>
                <a:effectLst/>
              </p:spPr>
              <p:txBody>
                <a:bodyPr wrap="none" anchor="ctr"/>
                <a:lstStyle/>
                <a:p>
                  <a:endParaRPr lang="en-US"/>
                </a:p>
              </p:txBody>
            </p:sp>
            <p:sp>
              <p:nvSpPr>
                <p:cNvPr id="830477" name="Oval 13"/>
                <p:cNvSpPr>
                  <a:spLocks noChangeArrowheads="1"/>
                </p:cNvSpPr>
                <p:nvPr/>
              </p:nvSpPr>
              <p:spPr bwMode="auto">
                <a:xfrm>
                  <a:off x="1965" y="2924"/>
                  <a:ext cx="66" cy="66"/>
                </a:xfrm>
                <a:prstGeom prst="ellipse">
                  <a:avLst/>
                </a:prstGeom>
                <a:solidFill>
                  <a:srgbClr val="000000"/>
                </a:solidFill>
                <a:ln w="9525">
                  <a:noFill/>
                  <a:round/>
                  <a:headEnd/>
                  <a:tailEnd/>
                </a:ln>
                <a:effectLst/>
              </p:spPr>
              <p:txBody>
                <a:bodyPr wrap="none" anchor="ctr"/>
                <a:lstStyle/>
                <a:p>
                  <a:endParaRPr lang="en-US"/>
                </a:p>
              </p:txBody>
            </p:sp>
            <p:sp>
              <p:nvSpPr>
                <p:cNvPr id="830478" name="Oval 14"/>
                <p:cNvSpPr>
                  <a:spLocks noChangeArrowheads="1"/>
                </p:cNvSpPr>
                <p:nvPr/>
              </p:nvSpPr>
              <p:spPr bwMode="auto">
                <a:xfrm>
                  <a:off x="1836" y="2993"/>
                  <a:ext cx="66" cy="66"/>
                </a:xfrm>
                <a:prstGeom prst="ellipse">
                  <a:avLst/>
                </a:prstGeom>
                <a:solidFill>
                  <a:srgbClr val="000000"/>
                </a:solidFill>
                <a:ln w="9525">
                  <a:noFill/>
                  <a:round/>
                  <a:headEnd/>
                  <a:tailEnd/>
                </a:ln>
                <a:effectLst/>
              </p:spPr>
              <p:txBody>
                <a:bodyPr wrap="none" anchor="ctr"/>
                <a:lstStyle/>
                <a:p>
                  <a:endParaRPr lang="en-US"/>
                </a:p>
              </p:txBody>
            </p:sp>
          </p:grpSp>
          <p:sp>
            <p:nvSpPr>
              <p:cNvPr id="830479" name="Line 15"/>
              <p:cNvSpPr>
                <a:spLocks noChangeShapeType="1"/>
              </p:cNvSpPr>
              <p:nvPr/>
            </p:nvSpPr>
            <p:spPr bwMode="auto">
              <a:xfrm>
                <a:off x="1344" y="393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0480" name="Rectangle 16"/>
              <p:cNvSpPr>
                <a:spLocks noChangeArrowheads="1"/>
              </p:cNvSpPr>
              <p:nvPr/>
            </p:nvSpPr>
            <p:spPr bwMode="auto">
              <a:xfrm>
                <a:off x="1536" y="3120"/>
                <a:ext cx="270"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grpSp>
      <p:sp>
        <p:nvSpPr>
          <p:cNvPr id="830481" name="Rectangle 17"/>
          <p:cNvSpPr>
            <a:spLocks noGrp="1" noChangeArrowheads="1"/>
          </p:cNvSpPr>
          <p:nvPr>
            <p:ph type="body" idx="1"/>
          </p:nvPr>
        </p:nvSpPr>
        <p:spPr>
          <a:xfrm>
            <a:off x="0" y="688975"/>
            <a:ext cx="4852988" cy="2633663"/>
          </a:xfrm>
          <a:noFill/>
          <a:ln/>
        </p:spPr>
        <p:txBody>
          <a:bodyPr>
            <a:normAutofit fontScale="77500" lnSpcReduction="20000"/>
          </a:bodyPr>
          <a:lstStyle/>
          <a:p>
            <a:pPr marL="401638" indent="-401638">
              <a:lnSpc>
                <a:spcPct val="130000"/>
              </a:lnSpc>
              <a:spcBef>
                <a:spcPct val="50000"/>
              </a:spcBef>
              <a:buFont typeface="Monotype Sorts" pitchFamily="48" charset="2"/>
              <a:buNone/>
            </a:pPr>
            <a:r>
              <a:rPr lang="en-US" b="1"/>
              <a:t>	A bowling ball and a Ping-Pong ball are rolling toward you with the </a:t>
            </a:r>
            <a:r>
              <a:rPr lang="en-US" b="1">
                <a:solidFill>
                  <a:srgbClr val="FFFF00"/>
                </a:solidFill>
              </a:rPr>
              <a:t>same momentum</a:t>
            </a:r>
            <a:r>
              <a:rPr lang="en-US" b="1"/>
              <a:t>. If you exert the </a:t>
            </a:r>
            <a:r>
              <a:rPr lang="en-US" b="1">
                <a:solidFill>
                  <a:srgbClr val="FFFF00"/>
                </a:solidFill>
              </a:rPr>
              <a:t>same force</a:t>
            </a:r>
            <a:r>
              <a:rPr lang="en-US" b="1"/>
              <a:t> to stop each one, for which is the </a:t>
            </a:r>
            <a:r>
              <a:rPr lang="en-US" b="1" i="1">
                <a:solidFill>
                  <a:srgbClr val="00FFFF"/>
                </a:solidFill>
                <a:effectLst>
                  <a:outerShdw blurRad="38100" dist="38100" dir="2700000" algn="tl">
                    <a:srgbClr val="000000"/>
                  </a:outerShdw>
                </a:effectLst>
              </a:rPr>
              <a:t>stopping distance</a:t>
            </a:r>
            <a:r>
              <a:rPr lang="en-US" b="1"/>
              <a:t> greater?</a:t>
            </a:r>
            <a:endParaRPr lang="en-US" sz="2200" b="1"/>
          </a:p>
        </p:txBody>
      </p:sp>
      <p:sp>
        <p:nvSpPr>
          <p:cNvPr id="830482" name="Rectangle 18"/>
          <p:cNvSpPr>
            <a:spLocks noChangeArrowheads="1"/>
          </p:cNvSpPr>
          <p:nvPr/>
        </p:nvSpPr>
        <p:spPr bwMode="auto">
          <a:xfrm>
            <a:off x="5249863" y="863600"/>
            <a:ext cx="3887787" cy="1860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bowling ball</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same distance for both</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the Ping-Pong ball</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AutoShape 2"/>
          <p:cNvSpPr>
            <a:spLocks noChangeArrowheads="1"/>
          </p:cNvSpPr>
          <p:nvPr/>
        </p:nvSpPr>
        <p:spPr bwMode="auto">
          <a:xfrm>
            <a:off x="0" y="3578225"/>
            <a:ext cx="5829300" cy="327977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32515" name="AutoShape 3"/>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32516"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9.9b</a:t>
            </a:r>
            <a:r>
              <a:rPr lang="en-US" sz="2800" i="1">
                <a:solidFill>
                  <a:srgbClr val="000000"/>
                </a:solidFill>
                <a:effectLst/>
              </a:rPr>
              <a:t>   </a:t>
            </a:r>
            <a:r>
              <a:rPr lang="en-US" sz="2800">
                <a:solidFill>
                  <a:schemeClr val="accent2"/>
                </a:solidFill>
              </a:rPr>
              <a:t>Going Bowling II</a:t>
            </a:r>
          </a:p>
        </p:txBody>
      </p:sp>
      <p:sp>
        <p:nvSpPr>
          <p:cNvPr id="832517" name="Oval 5"/>
          <p:cNvSpPr>
            <a:spLocks noChangeArrowheads="1"/>
          </p:cNvSpPr>
          <p:nvPr/>
        </p:nvSpPr>
        <p:spPr bwMode="auto">
          <a:xfrm>
            <a:off x="4946650" y="1762125"/>
            <a:ext cx="3576638" cy="573088"/>
          </a:xfrm>
          <a:prstGeom prst="ellipse">
            <a:avLst/>
          </a:prstGeom>
          <a:noFill/>
          <a:ln w="38100">
            <a:solidFill>
              <a:schemeClr val="accent1"/>
            </a:solidFill>
            <a:round/>
            <a:headEnd/>
            <a:tailEnd/>
          </a:ln>
          <a:effectLst/>
        </p:spPr>
        <p:txBody>
          <a:bodyPr anchor="ctr">
            <a:spAutoFit/>
          </a:bodyPr>
          <a:lstStyle/>
          <a:p>
            <a:endParaRPr lang="en-US"/>
          </a:p>
        </p:txBody>
      </p:sp>
      <p:grpSp>
        <p:nvGrpSpPr>
          <p:cNvPr id="2" name="Group 6"/>
          <p:cNvGrpSpPr>
            <a:grpSpLocks/>
          </p:cNvGrpSpPr>
          <p:nvPr/>
        </p:nvGrpSpPr>
        <p:grpSpPr bwMode="auto">
          <a:xfrm>
            <a:off x="5937250" y="3962400"/>
            <a:ext cx="3111500" cy="2378075"/>
            <a:chOff x="3667" y="2460"/>
            <a:chExt cx="1851" cy="1365"/>
          </a:xfrm>
        </p:grpSpPr>
        <p:sp>
          <p:nvSpPr>
            <p:cNvPr id="832519" name="Rectangle 7"/>
            <p:cNvSpPr>
              <a:spLocks noChangeArrowheads="1"/>
            </p:cNvSpPr>
            <p:nvPr/>
          </p:nvSpPr>
          <p:spPr bwMode="auto">
            <a:xfrm>
              <a:off x="3667" y="2460"/>
              <a:ext cx="1851" cy="1365"/>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3929" y="2631"/>
              <a:ext cx="1248" cy="960"/>
              <a:chOff x="672" y="3024"/>
              <a:chExt cx="1248" cy="960"/>
            </a:xfrm>
          </p:grpSpPr>
          <p:sp>
            <p:nvSpPr>
              <p:cNvPr id="832521" name="Oval 9"/>
              <p:cNvSpPr>
                <a:spLocks noChangeArrowheads="1"/>
              </p:cNvSpPr>
              <p:nvPr/>
            </p:nvSpPr>
            <p:spPr bwMode="auto">
              <a:xfrm>
                <a:off x="960" y="3888"/>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2522" name="Line 10"/>
              <p:cNvSpPr>
                <a:spLocks noChangeShapeType="1"/>
              </p:cNvSpPr>
              <p:nvPr/>
            </p:nvSpPr>
            <p:spPr bwMode="auto">
              <a:xfrm>
                <a:off x="1488" y="3360"/>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2523" name="Rectangle 11"/>
              <p:cNvSpPr>
                <a:spLocks noChangeArrowheads="1"/>
              </p:cNvSpPr>
              <p:nvPr/>
            </p:nvSpPr>
            <p:spPr bwMode="auto">
              <a:xfrm>
                <a:off x="1440" y="3696"/>
                <a:ext cx="270"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nvGrpSpPr>
              <p:cNvPr id="4" name="Group 12"/>
              <p:cNvGrpSpPr>
                <a:grpSpLocks/>
              </p:cNvGrpSpPr>
              <p:nvPr/>
            </p:nvGrpSpPr>
            <p:grpSpPr bwMode="auto">
              <a:xfrm>
                <a:off x="672" y="3024"/>
                <a:ext cx="672" cy="672"/>
                <a:chOff x="1728" y="2780"/>
                <a:chExt cx="672" cy="672"/>
              </a:xfrm>
            </p:grpSpPr>
            <p:sp>
              <p:nvSpPr>
                <p:cNvPr id="832525" name="Oval 13"/>
                <p:cNvSpPr>
                  <a:spLocks noChangeArrowheads="1"/>
                </p:cNvSpPr>
                <p:nvPr/>
              </p:nvSpPr>
              <p:spPr bwMode="auto">
                <a:xfrm>
                  <a:off x="1728" y="2780"/>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2526" name="Oval 14"/>
                <p:cNvSpPr>
                  <a:spLocks noChangeArrowheads="1"/>
                </p:cNvSpPr>
                <p:nvPr/>
              </p:nvSpPr>
              <p:spPr bwMode="auto">
                <a:xfrm>
                  <a:off x="1899" y="2873"/>
                  <a:ext cx="66" cy="66"/>
                </a:xfrm>
                <a:prstGeom prst="ellipse">
                  <a:avLst/>
                </a:prstGeom>
                <a:solidFill>
                  <a:srgbClr val="000000"/>
                </a:solidFill>
                <a:ln w="9525">
                  <a:noFill/>
                  <a:round/>
                  <a:headEnd/>
                  <a:tailEnd/>
                </a:ln>
                <a:effectLst/>
              </p:spPr>
              <p:txBody>
                <a:bodyPr wrap="none" anchor="ctr"/>
                <a:lstStyle/>
                <a:p>
                  <a:endParaRPr lang="en-US"/>
                </a:p>
              </p:txBody>
            </p:sp>
            <p:sp>
              <p:nvSpPr>
                <p:cNvPr id="832527" name="Oval 15"/>
                <p:cNvSpPr>
                  <a:spLocks noChangeArrowheads="1"/>
                </p:cNvSpPr>
                <p:nvPr/>
              </p:nvSpPr>
              <p:spPr bwMode="auto">
                <a:xfrm>
                  <a:off x="1965" y="2924"/>
                  <a:ext cx="66" cy="66"/>
                </a:xfrm>
                <a:prstGeom prst="ellipse">
                  <a:avLst/>
                </a:prstGeom>
                <a:solidFill>
                  <a:srgbClr val="000000"/>
                </a:solidFill>
                <a:ln w="9525">
                  <a:noFill/>
                  <a:round/>
                  <a:headEnd/>
                  <a:tailEnd/>
                </a:ln>
                <a:effectLst/>
              </p:spPr>
              <p:txBody>
                <a:bodyPr wrap="none" anchor="ctr"/>
                <a:lstStyle/>
                <a:p>
                  <a:endParaRPr lang="en-US"/>
                </a:p>
              </p:txBody>
            </p:sp>
            <p:sp>
              <p:nvSpPr>
                <p:cNvPr id="832528" name="Oval 16"/>
                <p:cNvSpPr>
                  <a:spLocks noChangeArrowheads="1"/>
                </p:cNvSpPr>
                <p:nvPr/>
              </p:nvSpPr>
              <p:spPr bwMode="auto">
                <a:xfrm>
                  <a:off x="1836" y="2993"/>
                  <a:ext cx="66" cy="66"/>
                </a:xfrm>
                <a:prstGeom prst="ellipse">
                  <a:avLst/>
                </a:prstGeom>
                <a:solidFill>
                  <a:srgbClr val="000000"/>
                </a:solidFill>
                <a:ln w="9525">
                  <a:noFill/>
                  <a:round/>
                  <a:headEnd/>
                  <a:tailEnd/>
                </a:ln>
                <a:effectLst/>
              </p:spPr>
              <p:txBody>
                <a:bodyPr wrap="none" anchor="ctr"/>
                <a:lstStyle/>
                <a:p>
                  <a:endParaRPr lang="en-US"/>
                </a:p>
              </p:txBody>
            </p:sp>
          </p:grpSp>
          <p:sp>
            <p:nvSpPr>
              <p:cNvPr id="832529" name="Line 17"/>
              <p:cNvSpPr>
                <a:spLocks noChangeShapeType="1"/>
              </p:cNvSpPr>
              <p:nvPr/>
            </p:nvSpPr>
            <p:spPr bwMode="auto">
              <a:xfrm>
                <a:off x="1344" y="393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2530" name="Rectangle 18"/>
              <p:cNvSpPr>
                <a:spLocks noChangeArrowheads="1"/>
              </p:cNvSpPr>
              <p:nvPr/>
            </p:nvSpPr>
            <p:spPr bwMode="auto">
              <a:xfrm>
                <a:off x="1536" y="3120"/>
                <a:ext cx="270"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p </a:t>
                </a:r>
              </a:p>
            </p:txBody>
          </p:sp>
        </p:grpSp>
      </p:grpSp>
      <p:sp>
        <p:nvSpPr>
          <p:cNvPr id="832531" name="Rectangle 19"/>
          <p:cNvSpPr>
            <a:spLocks noChangeArrowheads="1"/>
          </p:cNvSpPr>
          <p:nvPr/>
        </p:nvSpPr>
        <p:spPr bwMode="auto">
          <a:xfrm>
            <a:off x="49213" y="3633788"/>
            <a:ext cx="5840412" cy="2308966"/>
          </a:xfrm>
          <a:prstGeom prst="rect">
            <a:avLst/>
          </a:prstGeom>
          <a:noFill/>
          <a:ln w="9525">
            <a:noFill/>
            <a:miter lim="800000"/>
            <a:headEnd/>
            <a:tailEnd/>
          </a:ln>
          <a:effectLst/>
        </p:spPr>
        <p:txBody>
          <a:bodyPr lIns="92075" tIns="46038" rIns="92075" bIns="46038">
            <a:spAutoFit/>
          </a:bodyPr>
          <a:lstStyle/>
          <a:p>
            <a:pPr marL="285750" indent="-285750">
              <a:lnSpc>
                <a:spcPct val="120000"/>
              </a:lnSpc>
              <a:spcBef>
                <a:spcPct val="50000"/>
              </a:spcBef>
            </a:pPr>
            <a:r>
              <a:rPr lang="en-US" sz="2000" b="1">
                <a:solidFill>
                  <a:schemeClr val="bg2"/>
                </a:solidFill>
                <a:latin typeface="Arial" charset="0"/>
              </a:rPr>
              <a:t>	</a:t>
            </a:r>
            <a:r>
              <a:rPr lang="en-US" sz="2000" b="1" smtClean="0">
                <a:solidFill>
                  <a:schemeClr val="bg2"/>
                </a:solidFill>
                <a:latin typeface="Arial" charset="0"/>
              </a:rPr>
              <a:t>The ping pong ball was going much faster initially.  The constant force gives constant deceleration, so the average velocity during deceleration is half the initial velocity.  So the ping pong ball gets a lot further during deceleration.</a:t>
            </a:r>
            <a:endParaRPr lang="en-US" sz="2200" b="1">
              <a:latin typeface="Arial" charset="0"/>
            </a:endParaRPr>
          </a:p>
        </p:txBody>
      </p:sp>
      <p:sp>
        <p:nvSpPr>
          <p:cNvPr id="832532" name="Rectangle 20"/>
          <p:cNvSpPr>
            <a:spLocks noGrp="1" noChangeArrowheads="1"/>
          </p:cNvSpPr>
          <p:nvPr>
            <p:ph type="body" idx="1"/>
          </p:nvPr>
        </p:nvSpPr>
        <p:spPr>
          <a:xfrm>
            <a:off x="0" y="688975"/>
            <a:ext cx="4852988" cy="2633663"/>
          </a:xfrm>
          <a:noFill/>
          <a:ln/>
        </p:spPr>
        <p:txBody>
          <a:bodyPr>
            <a:normAutofit fontScale="77500" lnSpcReduction="20000"/>
          </a:bodyPr>
          <a:lstStyle/>
          <a:p>
            <a:pPr marL="401638" indent="-401638">
              <a:lnSpc>
                <a:spcPct val="130000"/>
              </a:lnSpc>
              <a:spcBef>
                <a:spcPct val="50000"/>
              </a:spcBef>
              <a:buFont typeface="Monotype Sorts" pitchFamily="48" charset="2"/>
              <a:buNone/>
            </a:pPr>
            <a:r>
              <a:rPr lang="en-US" b="1"/>
              <a:t>	A bowling ball and a Ping-Pong ball are rolling toward you with the </a:t>
            </a:r>
            <a:r>
              <a:rPr lang="en-US" b="1">
                <a:solidFill>
                  <a:srgbClr val="FFFF00"/>
                </a:solidFill>
              </a:rPr>
              <a:t>same momentum</a:t>
            </a:r>
            <a:r>
              <a:rPr lang="en-US" b="1"/>
              <a:t>. If you exert the </a:t>
            </a:r>
            <a:r>
              <a:rPr lang="en-US" b="1">
                <a:solidFill>
                  <a:srgbClr val="FFFF00"/>
                </a:solidFill>
              </a:rPr>
              <a:t>same force</a:t>
            </a:r>
            <a:r>
              <a:rPr lang="en-US" b="1"/>
              <a:t> to stop each one, for which is the </a:t>
            </a:r>
            <a:r>
              <a:rPr lang="en-US" b="1" i="1">
                <a:solidFill>
                  <a:srgbClr val="00FFFF"/>
                </a:solidFill>
                <a:effectLst>
                  <a:outerShdw blurRad="38100" dist="38100" dir="2700000" algn="tl">
                    <a:srgbClr val="000000"/>
                  </a:outerShdw>
                </a:effectLst>
              </a:rPr>
              <a:t>stopping distance</a:t>
            </a:r>
            <a:r>
              <a:rPr lang="en-US" b="1"/>
              <a:t> greater?</a:t>
            </a:r>
            <a:endParaRPr lang="en-US" sz="2200" b="1"/>
          </a:p>
        </p:txBody>
      </p:sp>
      <p:sp>
        <p:nvSpPr>
          <p:cNvPr id="832533" name="Rectangle 21"/>
          <p:cNvSpPr>
            <a:spLocks noChangeArrowheads="1"/>
          </p:cNvSpPr>
          <p:nvPr/>
        </p:nvSpPr>
        <p:spPr bwMode="auto">
          <a:xfrm>
            <a:off x="5249863" y="863600"/>
            <a:ext cx="3887787" cy="1860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tabLst>
                <a:tab pos="347663" algn="l"/>
                <a:tab pos="403225" algn="l"/>
              </a:tabLst>
            </a:pPr>
            <a:r>
              <a:rPr lang="en-US" sz="2000" b="1">
                <a:solidFill>
                  <a:schemeClr val="tx2"/>
                </a:solidFill>
                <a:effectLst>
                  <a:outerShdw blurRad="38100" dist="38100" dir="2700000" algn="tl">
                    <a:srgbClr val="000000"/>
                  </a:outerShdw>
                </a:effectLst>
                <a:latin typeface="Arial" charset="0"/>
              </a:rPr>
              <a:t>1)  the bowling ball</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tabLst>
                <a:tab pos="347663" algn="l"/>
                <a:tab pos="403225" algn="l"/>
              </a:tabLst>
            </a:pPr>
            <a:r>
              <a:rPr lang="en-US" sz="2000" b="1">
                <a:solidFill>
                  <a:schemeClr val="tx2"/>
                </a:solidFill>
                <a:effectLst>
                  <a:outerShdw blurRad="38100" dist="38100" dir="2700000" algn="tl">
                    <a:srgbClr val="000000"/>
                  </a:outerShdw>
                </a:effectLst>
                <a:latin typeface="Arial" charset="0"/>
              </a:rPr>
              <a:t>2)  same distance for both</a:t>
            </a:r>
          </a:p>
          <a:p>
            <a:pPr marL="401638" indent="-401638">
              <a:lnSpc>
                <a:spcPct val="120000"/>
              </a:lnSpc>
              <a:spcBef>
                <a:spcPct val="30000"/>
              </a:spcBef>
              <a:buClr>
                <a:schemeClr val="accent1"/>
              </a:buClr>
              <a:buSzPct val="75000"/>
              <a:buFont typeface="Monotype Sorts" pitchFamily="48" charset="2"/>
              <a:buNone/>
              <a:tabLst>
                <a:tab pos="347663" algn="l"/>
                <a:tab pos="403225" algn="l"/>
              </a:tabLst>
            </a:pPr>
            <a:r>
              <a:rPr lang="en-US" sz="2000" b="1">
                <a:solidFill>
                  <a:schemeClr val="tx2"/>
                </a:solidFill>
                <a:effectLst>
                  <a:outerShdw blurRad="38100" dist="38100" dir="2700000" algn="tl">
                    <a:srgbClr val="000000"/>
                  </a:outerShdw>
                </a:effectLst>
                <a:latin typeface="Arial" charset="0"/>
              </a:rPr>
              <a:t>3)  the Ping-Pong ball</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tabLst>
                <a:tab pos="347663" algn="l"/>
                <a:tab pos="403225" algn="l"/>
              </a:tabLst>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304800"/>
            <a:ext cx="8305800" cy="579438"/>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FF00"/>
                </a:solidFill>
              </a:rPr>
              <a:t>2-3 Instantaneous Velocity</a:t>
            </a:r>
          </a:p>
        </p:txBody>
      </p:sp>
      <p:sp>
        <p:nvSpPr>
          <p:cNvPr id="56325" name="Text Box 5"/>
          <p:cNvSpPr txBox="1">
            <a:spLocks noChangeArrowheads="1"/>
          </p:cNvSpPr>
          <p:nvPr/>
        </p:nvSpPr>
        <p:spPr bwMode="auto">
          <a:xfrm>
            <a:off x="434975" y="1136650"/>
            <a:ext cx="8150225" cy="830997"/>
          </a:xfrm>
          <a:prstGeom prst="rect">
            <a:avLst/>
          </a:prstGeom>
          <a:noFill/>
          <a:ln w="9525">
            <a:noFill/>
            <a:miter lim="800000"/>
            <a:headEnd/>
            <a:tailEnd/>
          </a:ln>
          <a:effectLst/>
        </p:spPr>
        <p:txBody>
          <a:bodyPr>
            <a:spAutoFit/>
          </a:bodyPr>
          <a:lstStyle/>
          <a:p>
            <a:pPr>
              <a:spcBef>
                <a:spcPct val="50000"/>
              </a:spcBef>
            </a:pPr>
            <a:r>
              <a:rPr lang="en-US" sz="2400" dirty="0"/>
              <a:t>On a graph of a particle’s position vs. time, the instantaneous velocity is the </a:t>
            </a:r>
            <a:r>
              <a:rPr lang="en-US" sz="2400" dirty="0" smtClean="0"/>
              <a:t>slope of the tangent </a:t>
            </a:r>
            <a:r>
              <a:rPr lang="en-US" sz="2400" dirty="0"/>
              <a:t>to the curve at </a:t>
            </a:r>
            <a:r>
              <a:rPr lang="en-US" sz="2400" dirty="0" smtClean="0"/>
              <a:t>that </a:t>
            </a:r>
            <a:r>
              <a:rPr lang="en-US" sz="2400" dirty="0"/>
              <a:t>point.</a:t>
            </a:r>
          </a:p>
        </p:txBody>
      </p:sp>
      <p:pic>
        <p:nvPicPr>
          <p:cNvPr id="56326" name="Picture 6"/>
          <p:cNvPicPr>
            <a:picLocks noChangeAspect="1" noChangeArrowheads="1"/>
          </p:cNvPicPr>
          <p:nvPr/>
        </p:nvPicPr>
        <p:blipFill>
          <a:blip r:embed="rId3" cstate="print"/>
          <a:srcRect/>
          <a:stretch>
            <a:fillRect/>
          </a:stretch>
        </p:blipFill>
        <p:spPr bwMode="auto">
          <a:xfrm>
            <a:off x="561975" y="2932113"/>
            <a:ext cx="3703638" cy="2951162"/>
          </a:xfrm>
          <a:prstGeom prst="rect">
            <a:avLst/>
          </a:prstGeom>
          <a:noFill/>
          <a:ln w="9525">
            <a:noFill/>
            <a:miter lim="800000"/>
            <a:headEnd/>
            <a:tailEnd/>
          </a:ln>
          <a:effectLst/>
        </p:spPr>
      </p:pic>
      <p:pic>
        <p:nvPicPr>
          <p:cNvPr id="56327" name="Picture 7"/>
          <p:cNvPicPr>
            <a:picLocks noChangeAspect="1" noChangeArrowheads="1"/>
          </p:cNvPicPr>
          <p:nvPr/>
        </p:nvPicPr>
        <p:blipFill>
          <a:blip r:embed="rId4" cstate="print"/>
          <a:srcRect/>
          <a:stretch>
            <a:fillRect/>
          </a:stretch>
        </p:blipFill>
        <p:spPr bwMode="auto">
          <a:xfrm>
            <a:off x="5005388" y="2906713"/>
            <a:ext cx="3517900" cy="3141662"/>
          </a:xfrm>
          <a:prstGeom prst="rect">
            <a:avLst/>
          </a:prstGeom>
          <a:noFill/>
          <a:ln w="9525">
            <a:noFill/>
            <a:miter lim="800000"/>
            <a:headEnd/>
            <a:tailEnd/>
          </a:ln>
          <a:effectLst/>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6733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9.14b</a:t>
            </a:r>
            <a:r>
              <a:rPr lang="en-US" sz="2800" i="1">
                <a:solidFill>
                  <a:srgbClr val="000000"/>
                </a:solidFill>
                <a:effectLst/>
              </a:rPr>
              <a:t>   </a:t>
            </a:r>
            <a:r>
              <a:rPr lang="en-US" sz="2800">
                <a:solidFill>
                  <a:schemeClr val="accent2"/>
                </a:solidFill>
              </a:rPr>
              <a:t>Recoil Speed II</a:t>
            </a:r>
          </a:p>
        </p:txBody>
      </p:sp>
      <p:grpSp>
        <p:nvGrpSpPr>
          <p:cNvPr id="2" name="Group 4"/>
          <p:cNvGrpSpPr>
            <a:grpSpLocks/>
          </p:cNvGrpSpPr>
          <p:nvPr/>
        </p:nvGrpSpPr>
        <p:grpSpPr bwMode="auto">
          <a:xfrm>
            <a:off x="5686425" y="4570413"/>
            <a:ext cx="3457575" cy="1306512"/>
            <a:chOff x="3796" y="3083"/>
            <a:chExt cx="1323" cy="458"/>
          </a:xfrm>
        </p:grpSpPr>
        <p:grpSp>
          <p:nvGrpSpPr>
            <p:cNvPr id="3" name="Group 5"/>
            <p:cNvGrpSpPr>
              <a:grpSpLocks/>
            </p:cNvGrpSpPr>
            <p:nvPr/>
          </p:nvGrpSpPr>
          <p:grpSpPr bwMode="auto">
            <a:xfrm>
              <a:off x="3796" y="3353"/>
              <a:ext cx="1323" cy="188"/>
              <a:chOff x="864" y="745"/>
              <a:chExt cx="1536" cy="216"/>
            </a:xfrm>
          </p:grpSpPr>
          <p:sp>
            <p:nvSpPr>
              <p:cNvPr id="867334" name="Rectangle 6"/>
              <p:cNvSpPr>
                <a:spLocks noChangeArrowheads="1"/>
              </p:cNvSpPr>
              <p:nvPr/>
            </p:nvSpPr>
            <p:spPr bwMode="auto">
              <a:xfrm>
                <a:off x="864" y="745"/>
                <a:ext cx="1536" cy="47"/>
              </a:xfrm>
              <a:prstGeom prst="rect">
                <a:avLst/>
              </a:prstGeom>
              <a:solidFill>
                <a:srgbClr val="B2B2B2"/>
              </a:solidFill>
              <a:ln w="19050">
                <a:solidFill>
                  <a:schemeClr val="tx1"/>
                </a:solidFill>
                <a:miter lim="800000"/>
                <a:headEnd/>
                <a:tailEnd/>
              </a:ln>
              <a:effectLst/>
            </p:spPr>
            <p:txBody>
              <a:bodyPr wrap="none" anchor="ctr"/>
              <a:lstStyle/>
              <a:p>
                <a:endParaRPr lang="en-US"/>
              </a:p>
            </p:txBody>
          </p:sp>
          <p:sp>
            <p:nvSpPr>
              <p:cNvPr id="867335" name="Freeform 7"/>
              <p:cNvSpPr>
                <a:spLocks/>
              </p:cNvSpPr>
              <p:nvPr/>
            </p:nvSpPr>
            <p:spPr bwMode="auto">
              <a:xfrm>
                <a:off x="1296" y="786"/>
                <a:ext cx="672" cy="72"/>
              </a:xfrm>
              <a:custGeom>
                <a:avLst/>
                <a:gdLst/>
                <a:ahLst/>
                <a:cxnLst>
                  <a:cxn ang="0">
                    <a:pos x="0" y="0"/>
                  </a:cxn>
                  <a:cxn ang="0">
                    <a:pos x="48" y="96"/>
                  </a:cxn>
                  <a:cxn ang="0">
                    <a:pos x="624" y="96"/>
                  </a:cxn>
                  <a:cxn ang="0">
                    <a:pos x="672" y="0"/>
                  </a:cxn>
                </a:cxnLst>
                <a:rect l="0" t="0" r="r" b="b"/>
                <a:pathLst>
                  <a:path w="672" h="96">
                    <a:moveTo>
                      <a:pt x="0" y="0"/>
                    </a:moveTo>
                    <a:lnTo>
                      <a:pt x="48" y="96"/>
                    </a:lnTo>
                    <a:lnTo>
                      <a:pt x="624" y="96"/>
                    </a:lnTo>
                    <a:lnTo>
                      <a:pt x="672" y="0"/>
                    </a:lnTo>
                  </a:path>
                </a:pathLst>
              </a:custGeom>
              <a:solidFill>
                <a:srgbClr val="B2B2B2"/>
              </a:solidFill>
              <a:ln w="19050" cap="flat" cmpd="sng">
                <a:solidFill>
                  <a:schemeClr val="tx1"/>
                </a:solidFill>
                <a:prstDash val="solid"/>
                <a:round/>
                <a:headEnd/>
                <a:tailEnd/>
              </a:ln>
              <a:effectLst/>
            </p:spPr>
            <p:txBody>
              <a:bodyPr wrap="none" anchor="ctr"/>
              <a:lstStyle/>
              <a:p>
                <a:endParaRPr lang="en-US"/>
              </a:p>
            </p:txBody>
          </p:sp>
          <p:grpSp>
            <p:nvGrpSpPr>
              <p:cNvPr id="4" name="Group 8"/>
              <p:cNvGrpSpPr>
                <a:grpSpLocks/>
              </p:cNvGrpSpPr>
              <p:nvPr/>
            </p:nvGrpSpPr>
            <p:grpSpPr bwMode="auto">
              <a:xfrm>
                <a:off x="909" y="816"/>
                <a:ext cx="339" cy="145"/>
                <a:chOff x="909" y="816"/>
                <a:chExt cx="339" cy="145"/>
              </a:xfrm>
            </p:grpSpPr>
            <p:grpSp>
              <p:nvGrpSpPr>
                <p:cNvPr id="5" name="Group 9"/>
                <p:cNvGrpSpPr>
                  <a:grpSpLocks/>
                </p:cNvGrpSpPr>
                <p:nvPr/>
              </p:nvGrpSpPr>
              <p:grpSpPr bwMode="auto">
                <a:xfrm>
                  <a:off x="909" y="817"/>
                  <a:ext cx="144" cy="144"/>
                  <a:chOff x="909" y="817"/>
                  <a:chExt cx="144" cy="144"/>
                </a:xfrm>
              </p:grpSpPr>
              <p:sp>
                <p:nvSpPr>
                  <p:cNvPr id="867338" name="Oval 10"/>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7339" name="Oval 11"/>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grpSp>
              <p:nvGrpSpPr>
                <p:cNvPr id="6" name="Group 12"/>
                <p:cNvGrpSpPr>
                  <a:grpSpLocks/>
                </p:cNvGrpSpPr>
                <p:nvPr/>
              </p:nvGrpSpPr>
              <p:grpSpPr bwMode="auto">
                <a:xfrm>
                  <a:off x="1104" y="816"/>
                  <a:ext cx="144" cy="144"/>
                  <a:chOff x="909" y="817"/>
                  <a:chExt cx="144" cy="144"/>
                </a:xfrm>
              </p:grpSpPr>
              <p:sp>
                <p:nvSpPr>
                  <p:cNvPr id="867341" name="Oval 13"/>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7342" name="Oval 14"/>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sp>
              <p:nvSpPr>
                <p:cNvPr id="867343" name="Rectangle 15"/>
                <p:cNvSpPr>
                  <a:spLocks noChangeArrowheads="1"/>
                </p:cNvSpPr>
                <p:nvPr/>
              </p:nvSpPr>
              <p:spPr bwMode="auto">
                <a:xfrm>
                  <a:off x="960" y="864"/>
                  <a:ext cx="240" cy="48"/>
                </a:xfrm>
                <a:prstGeom prst="rect">
                  <a:avLst/>
                </a:prstGeom>
                <a:solidFill>
                  <a:srgbClr val="B2B2B2"/>
                </a:solidFill>
                <a:ln w="9525">
                  <a:solidFill>
                    <a:schemeClr val="tx1"/>
                  </a:solidFill>
                  <a:miter lim="800000"/>
                  <a:headEnd/>
                  <a:tailEnd/>
                </a:ln>
                <a:effectLst/>
              </p:spPr>
              <p:txBody>
                <a:bodyPr wrap="none" anchor="ctr"/>
                <a:lstStyle/>
                <a:p>
                  <a:endParaRPr lang="en-US"/>
                </a:p>
              </p:txBody>
            </p:sp>
          </p:grpSp>
          <p:grpSp>
            <p:nvGrpSpPr>
              <p:cNvPr id="7" name="Group 16"/>
              <p:cNvGrpSpPr>
                <a:grpSpLocks/>
              </p:cNvGrpSpPr>
              <p:nvPr/>
            </p:nvGrpSpPr>
            <p:grpSpPr bwMode="auto">
              <a:xfrm>
                <a:off x="2016" y="816"/>
                <a:ext cx="339" cy="145"/>
                <a:chOff x="909" y="816"/>
                <a:chExt cx="339" cy="145"/>
              </a:xfrm>
            </p:grpSpPr>
            <p:grpSp>
              <p:nvGrpSpPr>
                <p:cNvPr id="8" name="Group 17"/>
                <p:cNvGrpSpPr>
                  <a:grpSpLocks/>
                </p:cNvGrpSpPr>
                <p:nvPr/>
              </p:nvGrpSpPr>
              <p:grpSpPr bwMode="auto">
                <a:xfrm>
                  <a:off x="909" y="817"/>
                  <a:ext cx="144" cy="144"/>
                  <a:chOff x="909" y="817"/>
                  <a:chExt cx="144" cy="144"/>
                </a:xfrm>
              </p:grpSpPr>
              <p:sp>
                <p:nvSpPr>
                  <p:cNvPr id="867346" name="Oval 18"/>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7347" name="Oval 19"/>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grpSp>
              <p:nvGrpSpPr>
                <p:cNvPr id="9" name="Group 20"/>
                <p:cNvGrpSpPr>
                  <a:grpSpLocks/>
                </p:cNvGrpSpPr>
                <p:nvPr/>
              </p:nvGrpSpPr>
              <p:grpSpPr bwMode="auto">
                <a:xfrm>
                  <a:off x="1104" y="816"/>
                  <a:ext cx="144" cy="144"/>
                  <a:chOff x="909" y="817"/>
                  <a:chExt cx="144" cy="144"/>
                </a:xfrm>
              </p:grpSpPr>
              <p:sp>
                <p:nvSpPr>
                  <p:cNvPr id="867349" name="Oval 21"/>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7350" name="Oval 22"/>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sp>
              <p:nvSpPr>
                <p:cNvPr id="867351" name="Rectangle 23"/>
                <p:cNvSpPr>
                  <a:spLocks noChangeArrowheads="1"/>
                </p:cNvSpPr>
                <p:nvPr/>
              </p:nvSpPr>
              <p:spPr bwMode="auto">
                <a:xfrm>
                  <a:off x="960" y="864"/>
                  <a:ext cx="240" cy="48"/>
                </a:xfrm>
                <a:prstGeom prst="rect">
                  <a:avLst/>
                </a:prstGeom>
                <a:solidFill>
                  <a:srgbClr val="B2B2B2"/>
                </a:solidFill>
                <a:ln w="9525">
                  <a:solidFill>
                    <a:schemeClr val="tx1"/>
                  </a:solidFill>
                  <a:miter lim="800000"/>
                  <a:headEnd/>
                  <a:tailEnd/>
                </a:ln>
                <a:effectLst/>
              </p:spPr>
              <p:txBody>
                <a:bodyPr wrap="none" anchor="ctr"/>
                <a:lstStyle/>
                <a:p>
                  <a:endParaRPr lang="en-US"/>
                </a:p>
              </p:txBody>
            </p:sp>
          </p:grpSp>
        </p:grpSp>
        <p:grpSp>
          <p:nvGrpSpPr>
            <p:cNvPr id="10" name="Group 24"/>
            <p:cNvGrpSpPr>
              <a:grpSpLocks/>
            </p:cNvGrpSpPr>
            <p:nvPr/>
          </p:nvGrpSpPr>
          <p:grpSpPr bwMode="auto">
            <a:xfrm>
              <a:off x="4168" y="3083"/>
              <a:ext cx="462" cy="270"/>
              <a:chOff x="480" y="2400"/>
              <a:chExt cx="432" cy="252"/>
            </a:xfrm>
          </p:grpSpPr>
          <p:grpSp>
            <p:nvGrpSpPr>
              <p:cNvPr id="11" name="Group 25"/>
              <p:cNvGrpSpPr>
                <a:grpSpLocks/>
              </p:cNvGrpSpPr>
              <p:nvPr/>
            </p:nvGrpSpPr>
            <p:grpSpPr bwMode="auto">
              <a:xfrm rot="5400000">
                <a:off x="648" y="2232"/>
                <a:ext cx="96" cy="432"/>
                <a:chOff x="1632" y="3984"/>
                <a:chExt cx="96" cy="432"/>
              </a:xfrm>
            </p:grpSpPr>
            <p:sp>
              <p:nvSpPr>
                <p:cNvPr id="867354" name="AutoShape 26"/>
                <p:cNvSpPr>
                  <a:spLocks noChangeArrowheads="1"/>
                </p:cNvSpPr>
                <p:nvPr/>
              </p:nvSpPr>
              <p:spPr bwMode="auto">
                <a:xfrm>
                  <a:off x="1632" y="4032"/>
                  <a:ext cx="96" cy="3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p:spPr>
              <p:txBody>
                <a:bodyPr wrap="none" anchor="ctr"/>
                <a:lstStyle/>
                <a:p>
                  <a:endParaRPr lang="en-US"/>
                </a:p>
              </p:txBody>
            </p:sp>
            <p:sp>
              <p:nvSpPr>
                <p:cNvPr id="867355" name="AutoShape 27"/>
                <p:cNvSpPr>
                  <a:spLocks noChangeArrowheads="1"/>
                </p:cNvSpPr>
                <p:nvPr/>
              </p:nvSpPr>
              <p:spPr bwMode="auto">
                <a:xfrm flipV="1">
                  <a:off x="1632" y="3984"/>
                  <a:ext cx="9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p:spPr>
              <p:txBody>
                <a:bodyPr wrap="none" anchor="ctr"/>
                <a:lstStyle/>
                <a:p>
                  <a:endParaRPr lang="en-US"/>
                </a:p>
              </p:txBody>
            </p:sp>
          </p:grpSp>
          <p:sp>
            <p:nvSpPr>
              <p:cNvPr id="867356" name="AutoShape 28"/>
              <p:cNvSpPr>
                <a:spLocks noChangeArrowheads="1"/>
              </p:cNvSpPr>
              <p:nvPr/>
            </p:nvSpPr>
            <p:spPr bwMode="auto">
              <a:xfrm flipV="1">
                <a:off x="624" y="2448"/>
                <a:ext cx="216" cy="2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p:spPr>
            <p:txBody>
              <a:bodyPr wrap="none" anchor="ctr"/>
              <a:lstStyle/>
              <a:p>
                <a:endParaRPr lang="en-US"/>
              </a:p>
            </p:txBody>
          </p:sp>
        </p:grpSp>
        <p:sp>
          <p:nvSpPr>
            <p:cNvPr id="867357" name="Oval 29"/>
            <p:cNvSpPr>
              <a:spLocks noChangeArrowheads="1"/>
            </p:cNvSpPr>
            <p:nvPr/>
          </p:nvSpPr>
          <p:spPr bwMode="auto">
            <a:xfrm>
              <a:off x="4010" y="3111"/>
              <a:ext cx="47" cy="48"/>
            </a:xfrm>
            <a:prstGeom prst="ellipse">
              <a:avLst/>
            </a:prstGeom>
            <a:solidFill>
              <a:schemeClr val="tx1"/>
            </a:solidFill>
            <a:ln w="19050">
              <a:solidFill>
                <a:schemeClr val="tx1"/>
              </a:solidFill>
              <a:round/>
              <a:headEnd/>
              <a:tailEnd/>
            </a:ln>
            <a:effectLst/>
          </p:spPr>
          <p:txBody>
            <a:bodyPr wrap="none" anchor="ctr">
              <a:spAutoFit/>
            </a:bodyPr>
            <a:lstStyle/>
            <a:p>
              <a:endParaRPr lang="en-US"/>
            </a:p>
          </p:txBody>
        </p:sp>
        <p:sp>
          <p:nvSpPr>
            <p:cNvPr id="867358" name="Arc 30"/>
            <p:cNvSpPr>
              <a:spLocks/>
            </p:cNvSpPr>
            <p:nvPr/>
          </p:nvSpPr>
          <p:spPr bwMode="auto">
            <a:xfrm rot="2700000">
              <a:off x="4057" y="3119"/>
              <a:ext cx="32" cy="3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spAutoFit/>
            </a:bodyPr>
            <a:lstStyle/>
            <a:p>
              <a:endParaRPr lang="en-US"/>
            </a:p>
          </p:txBody>
        </p:sp>
        <p:sp>
          <p:nvSpPr>
            <p:cNvPr id="867359" name="Arc 31"/>
            <p:cNvSpPr>
              <a:spLocks/>
            </p:cNvSpPr>
            <p:nvPr/>
          </p:nvSpPr>
          <p:spPr bwMode="auto">
            <a:xfrm rot="2700000">
              <a:off x="4077" y="3120"/>
              <a:ext cx="30" cy="30"/>
            </a:xfrm>
            <a:custGeom>
              <a:avLst/>
              <a:gdLst>
                <a:gd name="G0" fmla="+- 0 0 0"/>
                <a:gd name="G1" fmla="+- 20862 0 0"/>
                <a:gd name="G2" fmla="+- 21600 0 0"/>
                <a:gd name="T0" fmla="*/ 5597 w 20663"/>
                <a:gd name="T1" fmla="*/ 0 h 20862"/>
                <a:gd name="T2" fmla="*/ 20663 w 20663"/>
                <a:gd name="T3" fmla="*/ 14570 h 20862"/>
                <a:gd name="T4" fmla="*/ 0 w 20663"/>
                <a:gd name="T5" fmla="*/ 20862 h 20862"/>
              </a:gdLst>
              <a:ahLst/>
              <a:cxnLst>
                <a:cxn ang="0">
                  <a:pos x="T0" y="T1"/>
                </a:cxn>
                <a:cxn ang="0">
                  <a:pos x="T2" y="T3"/>
                </a:cxn>
                <a:cxn ang="0">
                  <a:pos x="T4" y="T5"/>
                </a:cxn>
              </a:cxnLst>
              <a:rect l="0" t="0" r="r" b="b"/>
              <a:pathLst>
                <a:path w="20663" h="20862" fill="none" extrusionOk="0">
                  <a:moveTo>
                    <a:pt x="5597" y="-1"/>
                  </a:moveTo>
                  <a:cubicBezTo>
                    <a:pt x="12796" y="1931"/>
                    <a:pt x="18491" y="7438"/>
                    <a:pt x="20663" y="14569"/>
                  </a:cubicBezTo>
                </a:path>
                <a:path w="20663" h="20862" stroke="0" extrusionOk="0">
                  <a:moveTo>
                    <a:pt x="5597" y="-1"/>
                  </a:moveTo>
                  <a:cubicBezTo>
                    <a:pt x="12796" y="1931"/>
                    <a:pt x="18491" y="7438"/>
                    <a:pt x="20663" y="14569"/>
                  </a:cubicBezTo>
                  <a:lnTo>
                    <a:pt x="0" y="20862"/>
                  </a:lnTo>
                  <a:close/>
                </a:path>
              </a:pathLst>
            </a:custGeom>
            <a:noFill/>
            <a:ln w="9525">
              <a:solidFill>
                <a:schemeClr val="tx1"/>
              </a:solidFill>
              <a:round/>
              <a:headEnd/>
              <a:tailEnd/>
            </a:ln>
            <a:effectLst/>
          </p:spPr>
          <p:txBody>
            <a:bodyPr wrap="none" anchor="ctr">
              <a:spAutoFit/>
            </a:bodyPr>
            <a:lstStyle/>
            <a:p>
              <a:endParaRPr lang="en-US"/>
            </a:p>
          </p:txBody>
        </p:sp>
      </p:grpSp>
      <p:sp>
        <p:nvSpPr>
          <p:cNvPr id="867360" name="Rectangle 32"/>
          <p:cNvSpPr>
            <a:spLocks noChangeArrowheads="1"/>
          </p:cNvSpPr>
          <p:nvPr/>
        </p:nvSpPr>
        <p:spPr bwMode="auto">
          <a:xfrm>
            <a:off x="5414963" y="863600"/>
            <a:ext cx="3287712" cy="228758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0 m/s</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0.5 m/s to the right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1 m/s to the right</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20 m/s to the right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50 m/s to the right</a:t>
            </a:r>
            <a:endParaRPr lang="en-US" sz="2200" b="1">
              <a:solidFill>
                <a:schemeClr val="tx2"/>
              </a:solidFill>
              <a:effectLst>
                <a:outerShdw blurRad="38100" dist="38100" dir="2700000" algn="tl">
                  <a:srgbClr val="000000"/>
                </a:outerShdw>
              </a:effectLst>
              <a:latin typeface="Arial" charset="0"/>
            </a:endParaRPr>
          </a:p>
        </p:txBody>
      </p:sp>
      <p:sp>
        <p:nvSpPr>
          <p:cNvPr id="867361" name="Rectangle 33"/>
          <p:cNvSpPr>
            <a:spLocks noGrp="1" noChangeArrowheads="1"/>
          </p:cNvSpPr>
          <p:nvPr>
            <p:ph type="body" idx="1"/>
          </p:nvPr>
        </p:nvSpPr>
        <p:spPr>
          <a:xfrm>
            <a:off x="214313" y="760413"/>
            <a:ext cx="4427537" cy="2633662"/>
          </a:xfrm>
          <a:noFill/>
          <a:ln/>
        </p:spPr>
        <p:txBody>
          <a:bodyPr>
            <a:normAutofit fontScale="70000" lnSpcReduction="20000"/>
          </a:bodyPr>
          <a:lstStyle/>
          <a:p>
            <a:pPr marL="401638" indent="-401638">
              <a:lnSpc>
                <a:spcPct val="130000"/>
              </a:lnSpc>
              <a:buFont typeface="Monotype Sorts" pitchFamily="48" charset="2"/>
              <a:buNone/>
            </a:pPr>
            <a:r>
              <a:rPr lang="en-US" b="1"/>
              <a:t>	A cannon sits on a stationary railroad flatcar with a total mass of </a:t>
            </a:r>
            <a:r>
              <a:rPr lang="en-US" b="1">
                <a:solidFill>
                  <a:schemeClr val="tx2"/>
                </a:solidFill>
              </a:rPr>
              <a:t>1000 kg</a:t>
            </a:r>
            <a:r>
              <a:rPr lang="en-US" b="1"/>
              <a:t>.  When a </a:t>
            </a:r>
            <a:r>
              <a:rPr lang="en-US" b="1">
                <a:solidFill>
                  <a:schemeClr val="tx2"/>
                </a:solidFill>
              </a:rPr>
              <a:t>10-kg</a:t>
            </a:r>
            <a:r>
              <a:rPr lang="en-US" b="1"/>
              <a:t> cannonball is fired to the left at a speed of </a:t>
            </a:r>
            <a:r>
              <a:rPr lang="en-US" b="1">
                <a:solidFill>
                  <a:schemeClr val="tx2"/>
                </a:solidFill>
              </a:rPr>
              <a:t>50 m/s</a:t>
            </a:r>
            <a:r>
              <a:rPr lang="en-US" b="1"/>
              <a:t>, what is the recoil speed of the flatcar?</a:t>
            </a:r>
            <a:endParaRPr lang="en-US" sz="2200" b="1"/>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AutoShape 2"/>
          <p:cNvSpPr>
            <a:spLocks noChangeArrowheads="1"/>
          </p:cNvSpPr>
          <p:nvPr/>
        </p:nvSpPr>
        <p:spPr bwMode="auto">
          <a:xfrm>
            <a:off x="0" y="3446463"/>
            <a:ext cx="5599113" cy="34115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69379" name="AutoShape 3"/>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69380"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9.14b</a:t>
            </a:r>
            <a:r>
              <a:rPr lang="en-US" sz="2800" i="1">
                <a:solidFill>
                  <a:srgbClr val="000000"/>
                </a:solidFill>
                <a:effectLst/>
              </a:rPr>
              <a:t>   </a:t>
            </a:r>
            <a:r>
              <a:rPr lang="en-US" sz="2800">
                <a:solidFill>
                  <a:schemeClr val="accent2"/>
                </a:solidFill>
              </a:rPr>
              <a:t>Recoil Speed II</a:t>
            </a:r>
          </a:p>
        </p:txBody>
      </p:sp>
      <p:sp>
        <p:nvSpPr>
          <p:cNvPr id="869381" name="Oval 5"/>
          <p:cNvSpPr>
            <a:spLocks noChangeArrowheads="1"/>
          </p:cNvSpPr>
          <p:nvPr/>
        </p:nvSpPr>
        <p:spPr bwMode="auto">
          <a:xfrm>
            <a:off x="5229225" y="1284288"/>
            <a:ext cx="3313113" cy="544512"/>
          </a:xfrm>
          <a:prstGeom prst="ellipse">
            <a:avLst/>
          </a:prstGeom>
          <a:noFill/>
          <a:ln w="38100">
            <a:solidFill>
              <a:schemeClr val="accent1"/>
            </a:solidFill>
            <a:round/>
            <a:headEnd/>
            <a:tailEnd/>
          </a:ln>
          <a:effectLst/>
        </p:spPr>
        <p:txBody>
          <a:bodyPr anchor="ctr">
            <a:spAutoFit/>
          </a:bodyPr>
          <a:lstStyle/>
          <a:p>
            <a:endParaRPr lang="en-US"/>
          </a:p>
        </p:txBody>
      </p:sp>
      <p:sp>
        <p:nvSpPr>
          <p:cNvPr id="869382" name="Rectangle 6"/>
          <p:cNvSpPr>
            <a:spLocks noChangeArrowheads="1"/>
          </p:cNvSpPr>
          <p:nvPr/>
        </p:nvSpPr>
        <p:spPr bwMode="auto">
          <a:xfrm>
            <a:off x="49213" y="3521075"/>
            <a:ext cx="5541962" cy="3175000"/>
          </a:xfrm>
          <a:prstGeom prst="rect">
            <a:avLst/>
          </a:prstGeom>
          <a:noFill/>
          <a:ln w="9525">
            <a:noFill/>
            <a:miter lim="800000"/>
            <a:headEnd/>
            <a:tailEnd/>
          </a:ln>
          <a:effectLst/>
        </p:spPr>
        <p:txBody>
          <a:bodyPr lIns="92075" tIns="46038" rIns="92075" bIns="46038">
            <a:spAutoFit/>
          </a:bodyPr>
          <a:lstStyle/>
          <a:p>
            <a:pPr marL="285750" indent="-285750">
              <a:lnSpc>
                <a:spcPct val="130000"/>
              </a:lnSpc>
              <a:spcBef>
                <a:spcPct val="50000"/>
              </a:spcBef>
            </a:pPr>
            <a:r>
              <a:rPr lang="en-US" sz="2000" b="1">
                <a:solidFill>
                  <a:schemeClr val="bg2"/>
                </a:solidFill>
                <a:latin typeface="Arial" charset="0"/>
              </a:rPr>
              <a:t>	Because the initial momentum of the system was zero, the final total momentum must also be zero.  </a:t>
            </a:r>
            <a:r>
              <a:rPr lang="en-US" sz="2000" b="1">
                <a:solidFill>
                  <a:srgbClr val="FC0128"/>
                </a:solidFill>
                <a:effectLst>
                  <a:outerShdw blurRad="38100" dist="38100" dir="2700000" algn="tl">
                    <a:srgbClr val="000000"/>
                  </a:outerShdw>
                </a:effectLst>
                <a:latin typeface="Arial" charset="0"/>
              </a:rPr>
              <a:t>Thus, the final momenta of the cannonball and the flatcar must be equal and opposite.</a:t>
            </a:r>
          </a:p>
          <a:p>
            <a:pPr marL="285750" indent="-285750">
              <a:lnSpc>
                <a:spcPct val="130000"/>
              </a:lnSpc>
              <a:spcBef>
                <a:spcPct val="50000"/>
              </a:spcBef>
            </a:pPr>
            <a:r>
              <a:rPr lang="en-US" sz="2000" b="1">
                <a:solidFill>
                  <a:schemeClr val="bg2"/>
                </a:solidFill>
                <a:latin typeface="Arial" charset="0"/>
              </a:rPr>
              <a:t>   </a:t>
            </a:r>
            <a:r>
              <a:rPr lang="en-US" sz="2000" b="1" i="1">
                <a:solidFill>
                  <a:schemeClr val="bg2"/>
                </a:solidFill>
                <a:latin typeface="Arial" charset="0"/>
              </a:rPr>
              <a:t>p</a:t>
            </a:r>
            <a:r>
              <a:rPr lang="en-US" sz="1800" b="1" baseline="-25000">
                <a:solidFill>
                  <a:schemeClr val="bg2"/>
                </a:solidFill>
                <a:latin typeface="Arial" charset="0"/>
              </a:rPr>
              <a:t>cannonball</a:t>
            </a:r>
            <a:r>
              <a:rPr lang="en-US" sz="2000" b="1">
                <a:solidFill>
                  <a:schemeClr val="bg2"/>
                </a:solidFill>
                <a:latin typeface="Arial" charset="0"/>
              </a:rPr>
              <a:t>  =  (10 kg)(50 m/s)  =  500 kg-m/s</a:t>
            </a:r>
          </a:p>
          <a:p>
            <a:pPr marL="285750" indent="-285750">
              <a:lnSpc>
                <a:spcPct val="130000"/>
              </a:lnSpc>
              <a:spcBef>
                <a:spcPct val="50000"/>
              </a:spcBef>
            </a:pPr>
            <a:r>
              <a:rPr lang="en-US" sz="2000" b="1">
                <a:solidFill>
                  <a:schemeClr val="bg2"/>
                </a:solidFill>
                <a:latin typeface="Arial" charset="0"/>
              </a:rPr>
              <a:t>   </a:t>
            </a:r>
            <a:r>
              <a:rPr lang="en-US" sz="2000" b="1" i="1">
                <a:solidFill>
                  <a:schemeClr val="bg2"/>
                </a:solidFill>
                <a:latin typeface="Arial" charset="0"/>
              </a:rPr>
              <a:t>p</a:t>
            </a:r>
            <a:r>
              <a:rPr lang="en-US" sz="1800" b="1" baseline="-25000">
                <a:solidFill>
                  <a:schemeClr val="bg2"/>
                </a:solidFill>
                <a:latin typeface="Arial" charset="0"/>
              </a:rPr>
              <a:t>flatcar</a:t>
            </a:r>
            <a:r>
              <a:rPr lang="en-US" sz="2000" b="1">
                <a:solidFill>
                  <a:schemeClr val="bg2"/>
                </a:solidFill>
                <a:latin typeface="Arial" charset="0"/>
              </a:rPr>
              <a:t>  =  500 kg-m/s  =  (1000 kg)</a:t>
            </a:r>
            <a:r>
              <a:rPr lang="en-US" sz="2000" b="1">
                <a:solidFill>
                  <a:srgbClr val="0000FF"/>
                </a:solidFill>
                <a:effectLst>
                  <a:outerShdw blurRad="38100" dist="38100" dir="2700000" algn="tl">
                    <a:srgbClr val="000000"/>
                  </a:outerShdw>
                </a:effectLst>
                <a:latin typeface="Arial" charset="0"/>
              </a:rPr>
              <a:t>(0.5 m/s)</a:t>
            </a:r>
            <a:endParaRPr lang="en-US" sz="2100" b="1">
              <a:solidFill>
                <a:srgbClr val="0000FF"/>
              </a:solidFill>
              <a:effectLst>
                <a:outerShdw blurRad="38100" dist="38100" dir="2700000" algn="tl">
                  <a:srgbClr val="000000"/>
                </a:outerShdw>
              </a:effectLst>
              <a:latin typeface="Arial" charset="0"/>
            </a:endParaRPr>
          </a:p>
        </p:txBody>
      </p:sp>
      <p:grpSp>
        <p:nvGrpSpPr>
          <p:cNvPr id="2" name="Group 7"/>
          <p:cNvGrpSpPr>
            <a:grpSpLocks/>
          </p:cNvGrpSpPr>
          <p:nvPr/>
        </p:nvGrpSpPr>
        <p:grpSpPr bwMode="auto">
          <a:xfrm>
            <a:off x="5686425" y="4570413"/>
            <a:ext cx="3457575" cy="1306512"/>
            <a:chOff x="3796" y="3083"/>
            <a:chExt cx="1323" cy="458"/>
          </a:xfrm>
        </p:grpSpPr>
        <p:grpSp>
          <p:nvGrpSpPr>
            <p:cNvPr id="3" name="Group 8"/>
            <p:cNvGrpSpPr>
              <a:grpSpLocks/>
            </p:cNvGrpSpPr>
            <p:nvPr/>
          </p:nvGrpSpPr>
          <p:grpSpPr bwMode="auto">
            <a:xfrm>
              <a:off x="3796" y="3353"/>
              <a:ext cx="1323" cy="188"/>
              <a:chOff x="864" y="745"/>
              <a:chExt cx="1536" cy="216"/>
            </a:xfrm>
          </p:grpSpPr>
          <p:sp>
            <p:nvSpPr>
              <p:cNvPr id="869385" name="Rectangle 9"/>
              <p:cNvSpPr>
                <a:spLocks noChangeArrowheads="1"/>
              </p:cNvSpPr>
              <p:nvPr/>
            </p:nvSpPr>
            <p:spPr bwMode="auto">
              <a:xfrm>
                <a:off x="864" y="745"/>
                <a:ext cx="1536" cy="47"/>
              </a:xfrm>
              <a:prstGeom prst="rect">
                <a:avLst/>
              </a:prstGeom>
              <a:solidFill>
                <a:srgbClr val="B2B2B2"/>
              </a:solidFill>
              <a:ln w="19050">
                <a:solidFill>
                  <a:schemeClr val="tx1"/>
                </a:solidFill>
                <a:miter lim="800000"/>
                <a:headEnd/>
                <a:tailEnd/>
              </a:ln>
              <a:effectLst/>
            </p:spPr>
            <p:txBody>
              <a:bodyPr wrap="none" anchor="ctr"/>
              <a:lstStyle/>
              <a:p>
                <a:endParaRPr lang="en-US"/>
              </a:p>
            </p:txBody>
          </p:sp>
          <p:sp>
            <p:nvSpPr>
              <p:cNvPr id="869386" name="Freeform 10"/>
              <p:cNvSpPr>
                <a:spLocks/>
              </p:cNvSpPr>
              <p:nvPr/>
            </p:nvSpPr>
            <p:spPr bwMode="auto">
              <a:xfrm>
                <a:off x="1296" y="786"/>
                <a:ext cx="672" cy="72"/>
              </a:xfrm>
              <a:custGeom>
                <a:avLst/>
                <a:gdLst/>
                <a:ahLst/>
                <a:cxnLst>
                  <a:cxn ang="0">
                    <a:pos x="0" y="0"/>
                  </a:cxn>
                  <a:cxn ang="0">
                    <a:pos x="48" y="96"/>
                  </a:cxn>
                  <a:cxn ang="0">
                    <a:pos x="624" y="96"/>
                  </a:cxn>
                  <a:cxn ang="0">
                    <a:pos x="672" y="0"/>
                  </a:cxn>
                </a:cxnLst>
                <a:rect l="0" t="0" r="r" b="b"/>
                <a:pathLst>
                  <a:path w="672" h="96">
                    <a:moveTo>
                      <a:pt x="0" y="0"/>
                    </a:moveTo>
                    <a:lnTo>
                      <a:pt x="48" y="96"/>
                    </a:lnTo>
                    <a:lnTo>
                      <a:pt x="624" y="96"/>
                    </a:lnTo>
                    <a:lnTo>
                      <a:pt x="672" y="0"/>
                    </a:lnTo>
                  </a:path>
                </a:pathLst>
              </a:custGeom>
              <a:solidFill>
                <a:srgbClr val="B2B2B2"/>
              </a:solidFill>
              <a:ln w="19050" cap="flat" cmpd="sng">
                <a:solidFill>
                  <a:schemeClr val="tx1"/>
                </a:solidFill>
                <a:prstDash val="solid"/>
                <a:round/>
                <a:headEnd/>
                <a:tailEnd/>
              </a:ln>
              <a:effectLst/>
            </p:spPr>
            <p:txBody>
              <a:bodyPr wrap="none" anchor="ctr"/>
              <a:lstStyle/>
              <a:p>
                <a:endParaRPr lang="en-US"/>
              </a:p>
            </p:txBody>
          </p:sp>
          <p:grpSp>
            <p:nvGrpSpPr>
              <p:cNvPr id="4" name="Group 11"/>
              <p:cNvGrpSpPr>
                <a:grpSpLocks/>
              </p:cNvGrpSpPr>
              <p:nvPr/>
            </p:nvGrpSpPr>
            <p:grpSpPr bwMode="auto">
              <a:xfrm>
                <a:off x="909" y="816"/>
                <a:ext cx="339" cy="145"/>
                <a:chOff x="909" y="816"/>
                <a:chExt cx="339" cy="145"/>
              </a:xfrm>
            </p:grpSpPr>
            <p:grpSp>
              <p:nvGrpSpPr>
                <p:cNvPr id="5" name="Group 12"/>
                <p:cNvGrpSpPr>
                  <a:grpSpLocks/>
                </p:cNvGrpSpPr>
                <p:nvPr/>
              </p:nvGrpSpPr>
              <p:grpSpPr bwMode="auto">
                <a:xfrm>
                  <a:off x="909" y="817"/>
                  <a:ext cx="144" cy="144"/>
                  <a:chOff x="909" y="817"/>
                  <a:chExt cx="144" cy="144"/>
                </a:xfrm>
              </p:grpSpPr>
              <p:sp>
                <p:nvSpPr>
                  <p:cNvPr id="869389" name="Oval 13"/>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9390" name="Oval 14"/>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grpSp>
              <p:nvGrpSpPr>
                <p:cNvPr id="6" name="Group 15"/>
                <p:cNvGrpSpPr>
                  <a:grpSpLocks/>
                </p:cNvGrpSpPr>
                <p:nvPr/>
              </p:nvGrpSpPr>
              <p:grpSpPr bwMode="auto">
                <a:xfrm>
                  <a:off x="1104" y="816"/>
                  <a:ext cx="144" cy="144"/>
                  <a:chOff x="909" y="817"/>
                  <a:chExt cx="144" cy="144"/>
                </a:xfrm>
              </p:grpSpPr>
              <p:sp>
                <p:nvSpPr>
                  <p:cNvPr id="869392" name="Oval 16"/>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9393" name="Oval 17"/>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sp>
              <p:nvSpPr>
                <p:cNvPr id="869394" name="Rectangle 18"/>
                <p:cNvSpPr>
                  <a:spLocks noChangeArrowheads="1"/>
                </p:cNvSpPr>
                <p:nvPr/>
              </p:nvSpPr>
              <p:spPr bwMode="auto">
                <a:xfrm>
                  <a:off x="960" y="864"/>
                  <a:ext cx="240" cy="48"/>
                </a:xfrm>
                <a:prstGeom prst="rect">
                  <a:avLst/>
                </a:prstGeom>
                <a:solidFill>
                  <a:srgbClr val="B2B2B2"/>
                </a:solidFill>
                <a:ln w="9525">
                  <a:solidFill>
                    <a:schemeClr val="tx1"/>
                  </a:solidFill>
                  <a:miter lim="800000"/>
                  <a:headEnd/>
                  <a:tailEnd/>
                </a:ln>
                <a:effectLst/>
              </p:spPr>
              <p:txBody>
                <a:bodyPr wrap="none" anchor="ctr"/>
                <a:lstStyle/>
                <a:p>
                  <a:endParaRPr lang="en-US"/>
                </a:p>
              </p:txBody>
            </p:sp>
          </p:grpSp>
          <p:grpSp>
            <p:nvGrpSpPr>
              <p:cNvPr id="7" name="Group 19"/>
              <p:cNvGrpSpPr>
                <a:grpSpLocks/>
              </p:cNvGrpSpPr>
              <p:nvPr/>
            </p:nvGrpSpPr>
            <p:grpSpPr bwMode="auto">
              <a:xfrm>
                <a:off x="2016" y="816"/>
                <a:ext cx="339" cy="145"/>
                <a:chOff x="909" y="816"/>
                <a:chExt cx="339" cy="145"/>
              </a:xfrm>
            </p:grpSpPr>
            <p:grpSp>
              <p:nvGrpSpPr>
                <p:cNvPr id="8" name="Group 20"/>
                <p:cNvGrpSpPr>
                  <a:grpSpLocks/>
                </p:cNvGrpSpPr>
                <p:nvPr/>
              </p:nvGrpSpPr>
              <p:grpSpPr bwMode="auto">
                <a:xfrm>
                  <a:off x="909" y="817"/>
                  <a:ext cx="144" cy="144"/>
                  <a:chOff x="909" y="817"/>
                  <a:chExt cx="144" cy="144"/>
                </a:xfrm>
              </p:grpSpPr>
              <p:sp>
                <p:nvSpPr>
                  <p:cNvPr id="869397" name="Oval 21"/>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9398" name="Oval 22"/>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grpSp>
              <p:nvGrpSpPr>
                <p:cNvPr id="9" name="Group 23"/>
                <p:cNvGrpSpPr>
                  <a:grpSpLocks/>
                </p:cNvGrpSpPr>
                <p:nvPr/>
              </p:nvGrpSpPr>
              <p:grpSpPr bwMode="auto">
                <a:xfrm>
                  <a:off x="1104" y="816"/>
                  <a:ext cx="144" cy="144"/>
                  <a:chOff x="909" y="817"/>
                  <a:chExt cx="144" cy="144"/>
                </a:xfrm>
              </p:grpSpPr>
              <p:sp>
                <p:nvSpPr>
                  <p:cNvPr id="869400" name="Oval 24"/>
                  <p:cNvSpPr>
                    <a:spLocks noChangeArrowheads="1"/>
                  </p:cNvSpPr>
                  <p:nvPr/>
                </p:nvSpPr>
                <p:spPr bwMode="auto">
                  <a:xfrm>
                    <a:off x="909" y="817"/>
                    <a:ext cx="144" cy="144"/>
                  </a:xfrm>
                  <a:prstGeom prst="ellipse">
                    <a:avLst/>
                  </a:prstGeom>
                  <a:solidFill>
                    <a:srgbClr val="B2B2B2"/>
                  </a:solidFill>
                  <a:ln w="9525">
                    <a:solidFill>
                      <a:schemeClr val="tx1"/>
                    </a:solidFill>
                    <a:round/>
                    <a:headEnd/>
                    <a:tailEnd/>
                  </a:ln>
                  <a:effectLst/>
                </p:spPr>
                <p:txBody>
                  <a:bodyPr wrap="none" anchor="ctr"/>
                  <a:lstStyle/>
                  <a:p>
                    <a:endParaRPr lang="en-US"/>
                  </a:p>
                </p:txBody>
              </p:sp>
              <p:sp>
                <p:nvSpPr>
                  <p:cNvPr id="869401" name="Oval 25"/>
                  <p:cNvSpPr>
                    <a:spLocks noChangeArrowheads="1"/>
                  </p:cNvSpPr>
                  <p:nvPr/>
                </p:nvSpPr>
                <p:spPr bwMode="auto">
                  <a:xfrm>
                    <a:off x="924" y="832"/>
                    <a:ext cx="114" cy="114"/>
                  </a:xfrm>
                  <a:prstGeom prst="ellipse">
                    <a:avLst/>
                  </a:prstGeom>
                  <a:solidFill>
                    <a:srgbClr val="B2B2B2"/>
                  </a:solidFill>
                  <a:ln w="9525">
                    <a:solidFill>
                      <a:schemeClr val="tx1"/>
                    </a:solidFill>
                    <a:round/>
                    <a:headEnd/>
                    <a:tailEnd/>
                  </a:ln>
                  <a:effectLst/>
                </p:spPr>
                <p:txBody>
                  <a:bodyPr wrap="none" anchor="ctr"/>
                  <a:lstStyle/>
                  <a:p>
                    <a:endParaRPr lang="en-US"/>
                  </a:p>
                </p:txBody>
              </p:sp>
            </p:grpSp>
            <p:sp>
              <p:nvSpPr>
                <p:cNvPr id="869402" name="Rectangle 26"/>
                <p:cNvSpPr>
                  <a:spLocks noChangeArrowheads="1"/>
                </p:cNvSpPr>
                <p:nvPr/>
              </p:nvSpPr>
              <p:spPr bwMode="auto">
                <a:xfrm>
                  <a:off x="960" y="864"/>
                  <a:ext cx="240" cy="48"/>
                </a:xfrm>
                <a:prstGeom prst="rect">
                  <a:avLst/>
                </a:prstGeom>
                <a:solidFill>
                  <a:srgbClr val="B2B2B2"/>
                </a:solidFill>
                <a:ln w="9525">
                  <a:solidFill>
                    <a:schemeClr val="tx1"/>
                  </a:solidFill>
                  <a:miter lim="800000"/>
                  <a:headEnd/>
                  <a:tailEnd/>
                </a:ln>
                <a:effectLst/>
              </p:spPr>
              <p:txBody>
                <a:bodyPr wrap="none" anchor="ctr"/>
                <a:lstStyle/>
                <a:p>
                  <a:endParaRPr lang="en-US"/>
                </a:p>
              </p:txBody>
            </p:sp>
          </p:grpSp>
        </p:grpSp>
        <p:grpSp>
          <p:nvGrpSpPr>
            <p:cNvPr id="10" name="Group 27"/>
            <p:cNvGrpSpPr>
              <a:grpSpLocks/>
            </p:cNvGrpSpPr>
            <p:nvPr/>
          </p:nvGrpSpPr>
          <p:grpSpPr bwMode="auto">
            <a:xfrm>
              <a:off x="4168" y="3083"/>
              <a:ext cx="462" cy="270"/>
              <a:chOff x="480" y="2400"/>
              <a:chExt cx="432" cy="252"/>
            </a:xfrm>
          </p:grpSpPr>
          <p:grpSp>
            <p:nvGrpSpPr>
              <p:cNvPr id="11" name="Group 28"/>
              <p:cNvGrpSpPr>
                <a:grpSpLocks/>
              </p:cNvGrpSpPr>
              <p:nvPr/>
            </p:nvGrpSpPr>
            <p:grpSpPr bwMode="auto">
              <a:xfrm rot="5400000">
                <a:off x="648" y="2232"/>
                <a:ext cx="96" cy="432"/>
                <a:chOff x="1632" y="3984"/>
                <a:chExt cx="96" cy="432"/>
              </a:xfrm>
            </p:grpSpPr>
            <p:sp>
              <p:nvSpPr>
                <p:cNvPr id="869405" name="AutoShape 29"/>
                <p:cNvSpPr>
                  <a:spLocks noChangeArrowheads="1"/>
                </p:cNvSpPr>
                <p:nvPr/>
              </p:nvSpPr>
              <p:spPr bwMode="auto">
                <a:xfrm>
                  <a:off x="1632" y="4032"/>
                  <a:ext cx="96" cy="3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p:spPr>
              <p:txBody>
                <a:bodyPr wrap="none" anchor="ctr"/>
                <a:lstStyle/>
                <a:p>
                  <a:endParaRPr lang="en-US"/>
                </a:p>
              </p:txBody>
            </p:sp>
            <p:sp>
              <p:nvSpPr>
                <p:cNvPr id="869406" name="AutoShape 30"/>
                <p:cNvSpPr>
                  <a:spLocks noChangeArrowheads="1"/>
                </p:cNvSpPr>
                <p:nvPr/>
              </p:nvSpPr>
              <p:spPr bwMode="auto">
                <a:xfrm flipV="1">
                  <a:off x="1632" y="3984"/>
                  <a:ext cx="9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p:spPr>
              <p:txBody>
                <a:bodyPr wrap="none" anchor="ctr"/>
                <a:lstStyle/>
                <a:p>
                  <a:endParaRPr lang="en-US"/>
                </a:p>
              </p:txBody>
            </p:sp>
          </p:grpSp>
          <p:sp>
            <p:nvSpPr>
              <p:cNvPr id="869407" name="AutoShape 31"/>
              <p:cNvSpPr>
                <a:spLocks noChangeArrowheads="1"/>
              </p:cNvSpPr>
              <p:nvPr/>
            </p:nvSpPr>
            <p:spPr bwMode="auto">
              <a:xfrm flipV="1">
                <a:off x="624" y="2448"/>
                <a:ext cx="216" cy="2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a:effectLst/>
            </p:spPr>
            <p:txBody>
              <a:bodyPr wrap="none" anchor="ctr"/>
              <a:lstStyle/>
              <a:p>
                <a:endParaRPr lang="en-US"/>
              </a:p>
            </p:txBody>
          </p:sp>
        </p:grpSp>
        <p:sp>
          <p:nvSpPr>
            <p:cNvPr id="869408" name="Oval 32"/>
            <p:cNvSpPr>
              <a:spLocks noChangeArrowheads="1"/>
            </p:cNvSpPr>
            <p:nvPr/>
          </p:nvSpPr>
          <p:spPr bwMode="auto">
            <a:xfrm>
              <a:off x="4010" y="3111"/>
              <a:ext cx="47" cy="48"/>
            </a:xfrm>
            <a:prstGeom prst="ellipse">
              <a:avLst/>
            </a:prstGeom>
            <a:solidFill>
              <a:schemeClr val="tx1"/>
            </a:solidFill>
            <a:ln w="19050">
              <a:solidFill>
                <a:schemeClr val="tx1"/>
              </a:solidFill>
              <a:round/>
              <a:headEnd/>
              <a:tailEnd/>
            </a:ln>
            <a:effectLst/>
          </p:spPr>
          <p:txBody>
            <a:bodyPr wrap="none" anchor="ctr">
              <a:spAutoFit/>
            </a:bodyPr>
            <a:lstStyle/>
            <a:p>
              <a:endParaRPr lang="en-US"/>
            </a:p>
          </p:txBody>
        </p:sp>
        <p:sp>
          <p:nvSpPr>
            <p:cNvPr id="869409" name="Arc 33"/>
            <p:cNvSpPr>
              <a:spLocks/>
            </p:cNvSpPr>
            <p:nvPr/>
          </p:nvSpPr>
          <p:spPr bwMode="auto">
            <a:xfrm rot="2700000">
              <a:off x="4057" y="3119"/>
              <a:ext cx="32" cy="3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p:spPr>
          <p:txBody>
            <a:bodyPr wrap="none" anchor="ctr">
              <a:spAutoFit/>
            </a:bodyPr>
            <a:lstStyle/>
            <a:p>
              <a:endParaRPr lang="en-US"/>
            </a:p>
          </p:txBody>
        </p:sp>
        <p:sp>
          <p:nvSpPr>
            <p:cNvPr id="869410" name="Arc 34"/>
            <p:cNvSpPr>
              <a:spLocks/>
            </p:cNvSpPr>
            <p:nvPr/>
          </p:nvSpPr>
          <p:spPr bwMode="auto">
            <a:xfrm rot="2700000">
              <a:off x="4077" y="3120"/>
              <a:ext cx="30" cy="30"/>
            </a:xfrm>
            <a:custGeom>
              <a:avLst/>
              <a:gdLst>
                <a:gd name="G0" fmla="+- 0 0 0"/>
                <a:gd name="G1" fmla="+- 20862 0 0"/>
                <a:gd name="G2" fmla="+- 21600 0 0"/>
                <a:gd name="T0" fmla="*/ 5597 w 20663"/>
                <a:gd name="T1" fmla="*/ 0 h 20862"/>
                <a:gd name="T2" fmla="*/ 20663 w 20663"/>
                <a:gd name="T3" fmla="*/ 14570 h 20862"/>
                <a:gd name="T4" fmla="*/ 0 w 20663"/>
                <a:gd name="T5" fmla="*/ 20862 h 20862"/>
              </a:gdLst>
              <a:ahLst/>
              <a:cxnLst>
                <a:cxn ang="0">
                  <a:pos x="T0" y="T1"/>
                </a:cxn>
                <a:cxn ang="0">
                  <a:pos x="T2" y="T3"/>
                </a:cxn>
                <a:cxn ang="0">
                  <a:pos x="T4" y="T5"/>
                </a:cxn>
              </a:cxnLst>
              <a:rect l="0" t="0" r="r" b="b"/>
              <a:pathLst>
                <a:path w="20663" h="20862" fill="none" extrusionOk="0">
                  <a:moveTo>
                    <a:pt x="5597" y="-1"/>
                  </a:moveTo>
                  <a:cubicBezTo>
                    <a:pt x="12796" y="1931"/>
                    <a:pt x="18491" y="7438"/>
                    <a:pt x="20663" y="14569"/>
                  </a:cubicBezTo>
                </a:path>
                <a:path w="20663" h="20862" stroke="0" extrusionOk="0">
                  <a:moveTo>
                    <a:pt x="5597" y="-1"/>
                  </a:moveTo>
                  <a:cubicBezTo>
                    <a:pt x="12796" y="1931"/>
                    <a:pt x="18491" y="7438"/>
                    <a:pt x="20663" y="14569"/>
                  </a:cubicBezTo>
                  <a:lnTo>
                    <a:pt x="0" y="20862"/>
                  </a:lnTo>
                  <a:close/>
                </a:path>
              </a:pathLst>
            </a:custGeom>
            <a:noFill/>
            <a:ln w="9525">
              <a:solidFill>
                <a:schemeClr val="tx1"/>
              </a:solidFill>
              <a:round/>
              <a:headEnd/>
              <a:tailEnd/>
            </a:ln>
            <a:effectLst/>
          </p:spPr>
          <p:txBody>
            <a:bodyPr wrap="none" anchor="ctr">
              <a:spAutoFit/>
            </a:bodyPr>
            <a:lstStyle/>
            <a:p>
              <a:endParaRPr lang="en-US"/>
            </a:p>
          </p:txBody>
        </p:sp>
      </p:grpSp>
      <p:sp>
        <p:nvSpPr>
          <p:cNvPr id="869411" name="Rectangle 35"/>
          <p:cNvSpPr>
            <a:spLocks noChangeArrowheads="1"/>
          </p:cNvSpPr>
          <p:nvPr/>
        </p:nvSpPr>
        <p:spPr bwMode="auto">
          <a:xfrm>
            <a:off x="5414963" y="863600"/>
            <a:ext cx="3287712" cy="228758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0 m/s</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0.5 m/s to the right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1 m/s to the right</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20 m/s to the right</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50 m/s to the right</a:t>
            </a:r>
            <a:endParaRPr lang="en-US" sz="2200" b="1">
              <a:solidFill>
                <a:schemeClr val="tx2"/>
              </a:solidFill>
              <a:effectLst>
                <a:outerShdw blurRad="38100" dist="38100" dir="2700000" algn="tl">
                  <a:srgbClr val="000000"/>
                </a:outerShdw>
              </a:effectLst>
              <a:latin typeface="Arial" charset="0"/>
            </a:endParaRPr>
          </a:p>
        </p:txBody>
      </p:sp>
      <p:sp>
        <p:nvSpPr>
          <p:cNvPr id="869412" name="Rectangle 36"/>
          <p:cNvSpPr>
            <a:spLocks noGrp="1" noChangeArrowheads="1"/>
          </p:cNvSpPr>
          <p:nvPr>
            <p:ph type="body" idx="1"/>
          </p:nvPr>
        </p:nvSpPr>
        <p:spPr>
          <a:xfrm>
            <a:off x="214313" y="760413"/>
            <a:ext cx="4427537" cy="2633662"/>
          </a:xfrm>
          <a:noFill/>
          <a:ln/>
        </p:spPr>
        <p:txBody>
          <a:bodyPr>
            <a:normAutofit fontScale="70000" lnSpcReduction="20000"/>
          </a:bodyPr>
          <a:lstStyle/>
          <a:p>
            <a:pPr marL="401638" indent="-401638">
              <a:lnSpc>
                <a:spcPct val="130000"/>
              </a:lnSpc>
              <a:buFont typeface="Monotype Sorts" pitchFamily="48" charset="2"/>
              <a:buNone/>
            </a:pPr>
            <a:r>
              <a:rPr lang="en-US" b="1"/>
              <a:t>	A cannon sits on a stationary railroad flatcar with a total mass of </a:t>
            </a:r>
            <a:r>
              <a:rPr lang="en-US" b="1">
                <a:solidFill>
                  <a:schemeClr val="tx2"/>
                </a:solidFill>
              </a:rPr>
              <a:t>1000 kg</a:t>
            </a:r>
            <a:r>
              <a:rPr lang="en-US" b="1"/>
              <a:t>.  When a </a:t>
            </a:r>
            <a:r>
              <a:rPr lang="en-US" b="1">
                <a:solidFill>
                  <a:schemeClr val="tx2"/>
                </a:solidFill>
              </a:rPr>
              <a:t>10-kg</a:t>
            </a:r>
            <a:r>
              <a:rPr lang="en-US" b="1"/>
              <a:t> cannonball is fired to the left at a speed of </a:t>
            </a:r>
            <a:r>
              <a:rPr lang="en-US" b="1">
                <a:solidFill>
                  <a:schemeClr val="tx2"/>
                </a:solidFill>
              </a:rPr>
              <a:t>50 m/s</a:t>
            </a:r>
            <a:r>
              <a:rPr lang="en-US" b="1"/>
              <a:t>, what is the recoil speed of the flatcar?</a:t>
            </a:r>
            <a:endParaRPr lang="en-US" sz="2200" b="1"/>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Center of Mass of Two Particles</a:t>
            </a:r>
            <a:endParaRPr lang="en-US">
              <a:solidFill>
                <a:srgbClr val="FFFF00"/>
              </a:solidFill>
            </a:endParaRPr>
          </a:p>
        </p:txBody>
      </p:sp>
      <p:sp>
        <p:nvSpPr>
          <p:cNvPr id="3" name="Content Placeholder 2"/>
          <p:cNvSpPr>
            <a:spLocks noGrp="1"/>
          </p:cNvSpPr>
          <p:nvPr>
            <p:ph sz="half" idx="1"/>
          </p:nvPr>
        </p:nvSpPr>
        <p:spPr>
          <a:xfrm>
            <a:off x="152400" y="1600200"/>
            <a:ext cx="4343400" cy="4525963"/>
          </a:xfrm>
        </p:spPr>
        <p:txBody>
          <a:bodyPr/>
          <a:lstStyle/>
          <a:p>
            <a:r>
              <a:rPr lang="en-US" smtClean="0"/>
              <a:t>If the two particles are at the ends of a light rod, their center of mass </a:t>
            </a:r>
            <a:r>
              <a:rPr lang="en-US" i="1" err="1" smtClean="0"/>
              <a:t>x</a:t>
            </a:r>
            <a:r>
              <a:rPr lang="en-US" baseline="-25000" err="1" smtClean="0"/>
              <a:t>CM</a:t>
            </a:r>
            <a:r>
              <a:rPr lang="en-US" smtClean="0"/>
              <a:t> is the point about which they would balance:</a:t>
            </a:r>
          </a:p>
          <a:p>
            <a:endParaRPr lang="en-US"/>
          </a:p>
          <a:p>
            <a:pPr>
              <a:buNone/>
            </a:pPr>
            <a:r>
              <a:rPr lang="en-US" smtClean="0"/>
              <a:t>	and from this  </a:t>
            </a:r>
            <a:endParaRPr lang="en-US"/>
          </a:p>
        </p:txBody>
      </p:sp>
      <p:sp>
        <p:nvSpPr>
          <p:cNvPr id="4" name="Content Placeholder 3"/>
          <p:cNvSpPr>
            <a:spLocks noGrp="1"/>
          </p:cNvSpPr>
          <p:nvPr>
            <p:ph sz="half" idx="2"/>
          </p:nvPr>
        </p:nvSpPr>
        <p:spPr/>
        <p:txBody>
          <a:bodyPr/>
          <a:lstStyle/>
          <a:p>
            <a:r>
              <a:rPr lang="en-US" smtClean="0">
                <a:solidFill>
                  <a:schemeClr val="tx2">
                    <a:lumMod val="50000"/>
                  </a:schemeClr>
                </a:solidFill>
              </a:rPr>
              <a:t>A</a:t>
            </a:r>
            <a:r>
              <a:rPr lang="en-US" smtClean="0"/>
              <a:t> </a:t>
            </a:r>
            <a:endParaRPr lang="en-US"/>
          </a:p>
        </p:txBody>
      </p:sp>
      <p:sp>
        <p:nvSpPr>
          <p:cNvPr id="5" name="Rectangle 4"/>
          <p:cNvSpPr/>
          <p:nvPr/>
        </p:nvSpPr>
        <p:spPr>
          <a:xfrm>
            <a:off x="5791200" y="2819400"/>
            <a:ext cx="1905000" cy="45719"/>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73521" y="2603679"/>
            <a:ext cx="457200" cy="457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95126" y="2642316"/>
            <a:ext cx="381000" cy="381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503832" y="2869842"/>
            <a:ext cx="354168" cy="9401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638800" y="2362200"/>
            <a:ext cx="990600" cy="1588"/>
          </a:xfrm>
          <a:prstGeom prst="straightConnector1">
            <a:avLst/>
          </a:prstGeom>
          <a:ln w="25400">
            <a:solidFill>
              <a:schemeClr val="accent1">
                <a:lumMod val="40000"/>
                <a:lumOff val="6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40131" y="2362200"/>
            <a:ext cx="1208469" cy="1588"/>
          </a:xfrm>
          <a:prstGeom prst="straightConnector1">
            <a:avLst/>
          </a:prstGeom>
          <a:ln w="25400">
            <a:solidFill>
              <a:schemeClr val="accent1">
                <a:lumMod val="40000"/>
                <a:lumOff val="6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91390" y="1943637"/>
            <a:ext cx="1295400" cy="400110"/>
          </a:xfrm>
          <a:prstGeom prst="rect">
            <a:avLst/>
          </a:prstGeom>
          <a:noFill/>
        </p:spPr>
        <p:txBody>
          <a:bodyPr wrap="square" rtlCol="0">
            <a:spAutoFit/>
          </a:bodyPr>
          <a:lstStyle/>
          <a:p>
            <a:r>
              <a:rPr lang="en-US" sz="2000" i="1" err="1" smtClean="0"/>
              <a:t>x</a:t>
            </a:r>
            <a:r>
              <a:rPr lang="en-US" sz="2000" baseline="-25000" err="1" smtClean="0"/>
              <a:t>CM</a:t>
            </a:r>
            <a:r>
              <a:rPr lang="en-US" sz="2000" smtClean="0"/>
              <a:t> - </a:t>
            </a:r>
            <a:r>
              <a:rPr lang="en-US" sz="2000" i="1" err="1" smtClean="0"/>
              <a:t>x</a:t>
            </a:r>
            <a:r>
              <a:rPr lang="en-US" sz="2000" baseline="-25000" err="1" smtClean="0"/>
              <a:t>A</a:t>
            </a:r>
            <a:endParaRPr lang="en-US" sz="2000" baseline="-25000"/>
          </a:p>
        </p:txBody>
      </p:sp>
      <p:sp>
        <p:nvSpPr>
          <p:cNvPr id="16" name="TextBox 15"/>
          <p:cNvSpPr txBox="1"/>
          <p:nvPr/>
        </p:nvSpPr>
        <p:spPr>
          <a:xfrm>
            <a:off x="6780726" y="1941488"/>
            <a:ext cx="1243884" cy="400110"/>
          </a:xfrm>
          <a:prstGeom prst="rect">
            <a:avLst/>
          </a:prstGeom>
          <a:noFill/>
        </p:spPr>
        <p:txBody>
          <a:bodyPr wrap="square" rtlCol="0">
            <a:spAutoFit/>
          </a:bodyPr>
          <a:lstStyle/>
          <a:p>
            <a:r>
              <a:rPr lang="en-US" sz="2000" i="1" smtClean="0"/>
              <a:t>x</a:t>
            </a:r>
            <a:r>
              <a:rPr lang="en-US" sz="2000" baseline="-25000" smtClean="0"/>
              <a:t>B </a:t>
            </a:r>
            <a:r>
              <a:rPr lang="en-US" sz="2000" smtClean="0"/>
              <a:t>- </a:t>
            </a:r>
            <a:r>
              <a:rPr lang="en-US" sz="2000" i="1" smtClean="0"/>
              <a:t>x</a:t>
            </a:r>
            <a:r>
              <a:rPr lang="en-US" sz="2000" baseline="-25000" smtClean="0"/>
              <a:t>CM</a:t>
            </a:r>
            <a:endParaRPr lang="en-US" sz="2000" baseline="-25000"/>
          </a:p>
        </p:txBody>
      </p:sp>
      <p:cxnSp>
        <p:nvCxnSpPr>
          <p:cNvPr id="20" name="Straight Arrow Connector 19"/>
          <p:cNvCxnSpPr/>
          <p:nvPr/>
        </p:nvCxnSpPr>
        <p:spPr>
          <a:xfrm rot="5400000" flipH="1" flipV="1">
            <a:off x="4343400" y="2895600"/>
            <a:ext cx="1828800" cy="1588"/>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4" idx="3"/>
          </p:cNvCxnSpPr>
          <p:nvPr/>
        </p:nvCxnSpPr>
        <p:spPr>
          <a:xfrm>
            <a:off x="5257800" y="3810000"/>
            <a:ext cx="3429000" cy="53182"/>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0200" y="2563968"/>
            <a:ext cx="914400" cy="461665"/>
          </a:xfrm>
          <a:prstGeom prst="rect">
            <a:avLst/>
          </a:prstGeom>
          <a:noFill/>
        </p:spPr>
        <p:txBody>
          <a:bodyPr wrap="square" rtlCol="0">
            <a:spAutoFit/>
          </a:bodyPr>
          <a:lstStyle/>
          <a:p>
            <a:r>
              <a:rPr lang="en-US" sz="2400" i="1" smtClean="0">
                <a:solidFill>
                  <a:srgbClr val="002060"/>
                </a:solidFill>
              </a:rPr>
              <a:t>m</a:t>
            </a:r>
            <a:r>
              <a:rPr lang="en-US" sz="2400" baseline="-25000" smtClean="0">
                <a:solidFill>
                  <a:srgbClr val="002060"/>
                </a:solidFill>
              </a:rPr>
              <a:t>A</a:t>
            </a:r>
            <a:endParaRPr lang="en-US" sz="2400" baseline="-25000">
              <a:solidFill>
                <a:srgbClr val="002060"/>
              </a:solidFill>
            </a:endParaRPr>
          </a:p>
        </p:txBody>
      </p:sp>
      <p:sp>
        <p:nvSpPr>
          <p:cNvPr id="24" name="TextBox 23"/>
          <p:cNvSpPr txBox="1"/>
          <p:nvPr/>
        </p:nvSpPr>
        <p:spPr>
          <a:xfrm>
            <a:off x="7608195" y="2576847"/>
            <a:ext cx="914400" cy="461665"/>
          </a:xfrm>
          <a:prstGeom prst="rect">
            <a:avLst/>
          </a:prstGeom>
          <a:noFill/>
        </p:spPr>
        <p:txBody>
          <a:bodyPr wrap="square" rtlCol="0">
            <a:spAutoFit/>
          </a:bodyPr>
          <a:lstStyle/>
          <a:p>
            <a:r>
              <a:rPr lang="en-US" sz="2400" i="1" smtClean="0">
                <a:solidFill>
                  <a:srgbClr val="002060"/>
                </a:solidFill>
              </a:rPr>
              <a:t>m</a:t>
            </a:r>
            <a:r>
              <a:rPr lang="en-US" sz="2400" baseline="-25000" smtClean="0">
                <a:solidFill>
                  <a:srgbClr val="002060"/>
                </a:solidFill>
              </a:rPr>
              <a:t>B</a:t>
            </a:r>
            <a:endParaRPr lang="en-US" sz="2400" baseline="-25000">
              <a:solidFill>
                <a:srgbClr val="002060"/>
              </a:solidFill>
            </a:endParaRPr>
          </a:p>
        </p:txBody>
      </p:sp>
      <p:sp>
        <p:nvSpPr>
          <p:cNvPr id="25" name="TextBox 24"/>
          <p:cNvSpPr txBox="1"/>
          <p:nvPr/>
        </p:nvSpPr>
        <p:spPr>
          <a:xfrm>
            <a:off x="5482113" y="3794974"/>
            <a:ext cx="513003" cy="461665"/>
          </a:xfrm>
          <a:prstGeom prst="rect">
            <a:avLst/>
          </a:prstGeom>
          <a:noFill/>
        </p:spPr>
        <p:txBody>
          <a:bodyPr wrap="square" rtlCol="0">
            <a:spAutoFit/>
          </a:bodyPr>
          <a:lstStyle/>
          <a:p>
            <a:r>
              <a:rPr lang="en-US" sz="2400" i="1" smtClean="0"/>
              <a:t>x</a:t>
            </a:r>
            <a:r>
              <a:rPr lang="en-US" sz="2400" baseline="-25000" smtClean="0"/>
              <a:t>A</a:t>
            </a:r>
            <a:endParaRPr lang="en-US" sz="2400" baseline="-25000"/>
          </a:p>
        </p:txBody>
      </p:sp>
      <p:sp>
        <p:nvSpPr>
          <p:cNvPr id="26" name="TextBox 25"/>
          <p:cNvSpPr txBox="1"/>
          <p:nvPr/>
        </p:nvSpPr>
        <p:spPr>
          <a:xfrm>
            <a:off x="6428706" y="3784242"/>
            <a:ext cx="609600" cy="461665"/>
          </a:xfrm>
          <a:prstGeom prst="rect">
            <a:avLst/>
          </a:prstGeom>
          <a:noFill/>
        </p:spPr>
        <p:txBody>
          <a:bodyPr wrap="square" rtlCol="0">
            <a:spAutoFit/>
          </a:bodyPr>
          <a:lstStyle/>
          <a:p>
            <a:r>
              <a:rPr lang="en-US" sz="2400" i="1" smtClean="0"/>
              <a:t>x</a:t>
            </a:r>
            <a:r>
              <a:rPr lang="en-US" sz="2400" baseline="-25000" smtClean="0"/>
              <a:t>CM</a:t>
            </a:r>
            <a:endParaRPr lang="en-US" sz="2400" baseline="-25000"/>
          </a:p>
        </p:txBody>
      </p:sp>
      <p:sp>
        <p:nvSpPr>
          <p:cNvPr id="27" name="TextBox 26"/>
          <p:cNvSpPr txBox="1"/>
          <p:nvPr/>
        </p:nvSpPr>
        <p:spPr>
          <a:xfrm>
            <a:off x="7784205" y="3782094"/>
            <a:ext cx="609600" cy="461665"/>
          </a:xfrm>
          <a:prstGeom prst="rect">
            <a:avLst/>
          </a:prstGeom>
          <a:noFill/>
        </p:spPr>
        <p:txBody>
          <a:bodyPr wrap="square" rtlCol="0">
            <a:spAutoFit/>
          </a:bodyPr>
          <a:lstStyle/>
          <a:p>
            <a:r>
              <a:rPr lang="en-US" sz="2400" i="1" smtClean="0"/>
              <a:t>x</a:t>
            </a:r>
            <a:r>
              <a:rPr lang="en-US" sz="2400" baseline="-25000" smtClean="0"/>
              <a:t>B</a:t>
            </a:r>
            <a:endParaRPr lang="en-US" sz="2400" baseline="-25000"/>
          </a:p>
        </p:txBody>
      </p:sp>
      <p:sp>
        <p:nvSpPr>
          <p:cNvPr id="29" name="TextBox 28"/>
          <p:cNvSpPr txBox="1"/>
          <p:nvPr/>
        </p:nvSpPr>
        <p:spPr>
          <a:xfrm>
            <a:off x="8155548" y="3479442"/>
            <a:ext cx="457200" cy="461665"/>
          </a:xfrm>
          <a:prstGeom prst="rect">
            <a:avLst/>
          </a:prstGeom>
          <a:noFill/>
        </p:spPr>
        <p:txBody>
          <a:bodyPr wrap="square" rtlCol="0">
            <a:spAutoFit/>
          </a:bodyPr>
          <a:lstStyle/>
          <a:p>
            <a:r>
              <a:rPr lang="en-US" sz="2400" i="1" smtClean="0"/>
              <a:t>x</a:t>
            </a:r>
            <a:endParaRPr lang="en-US" sz="2400" i="1"/>
          </a:p>
        </p:txBody>
      </p:sp>
      <p:sp>
        <p:nvSpPr>
          <p:cNvPr id="30" name="TextBox 29"/>
          <p:cNvSpPr txBox="1"/>
          <p:nvPr/>
        </p:nvSpPr>
        <p:spPr>
          <a:xfrm>
            <a:off x="4953000" y="3642573"/>
            <a:ext cx="457200" cy="461665"/>
          </a:xfrm>
          <a:prstGeom prst="rect">
            <a:avLst/>
          </a:prstGeom>
          <a:noFill/>
        </p:spPr>
        <p:txBody>
          <a:bodyPr wrap="square" rtlCol="0">
            <a:spAutoFit/>
          </a:bodyPr>
          <a:lstStyle/>
          <a:p>
            <a:r>
              <a:rPr lang="en-US" sz="2400" smtClean="0"/>
              <a:t>0</a:t>
            </a:r>
            <a:endParaRPr lang="en-US" sz="2400"/>
          </a:p>
        </p:txBody>
      </p:sp>
      <p:graphicFrame>
        <p:nvGraphicFramePr>
          <p:cNvPr id="31" name="Object 30"/>
          <p:cNvGraphicFramePr>
            <a:graphicFrameLocks noChangeAspect="1"/>
          </p:cNvGraphicFramePr>
          <p:nvPr/>
        </p:nvGraphicFramePr>
        <p:xfrm>
          <a:off x="4502150" y="2041525"/>
          <a:ext cx="114300" cy="177800"/>
        </p:xfrm>
        <a:graphic>
          <a:graphicData uri="http://schemas.openxmlformats.org/presentationml/2006/ole">
            <p:oleObj spid="_x0000_s109570" name="Equation" r:id="rId4" imgW="114120" imgH="177480" progId="Equation.DSMT4">
              <p:embed/>
            </p:oleObj>
          </a:graphicData>
        </a:graphic>
      </p:graphicFrame>
      <p:graphicFrame>
        <p:nvGraphicFramePr>
          <p:cNvPr id="32" name="Object 31"/>
          <p:cNvGraphicFramePr>
            <a:graphicFrameLocks noChangeAspect="1"/>
          </p:cNvGraphicFramePr>
          <p:nvPr/>
        </p:nvGraphicFramePr>
        <p:xfrm>
          <a:off x="457200" y="3847563"/>
          <a:ext cx="3886200" cy="442987"/>
        </p:xfrm>
        <a:graphic>
          <a:graphicData uri="http://schemas.openxmlformats.org/presentationml/2006/ole">
            <p:oleObj spid="_x0000_s109571" name="Equation" r:id="rId5" imgW="4902120" imgH="558720" progId="Equation.DSMT4">
              <p:embed/>
            </p:oleObj>
          </a:graphicData>
        </a:graphic>
      </p:graphicFrame>
      <p:graphicFrame>
        <p:nvGraphicFramePr>
          <p:cNvPr id="33" name="Object 32"/>
          <p:cNvGraphicFramePr>
            <a:graphicFrameLocks noChangeAspect="1"/>
          </p:cNvGraphicFramePr>
          <p:nvPr/>
        </p:nvGraphicFramePr>
        <p:xfrm>
          <a:off x="946150" y="5003800"/>
          <a:ext cx="3238500" cy="1054100"/>
        </p:xfrm>
        <a:graphic>
          <a:graphicData uri="http://schemas.openxmlformats.org/presentationml/2006/ole">
            <p:oleObj spid="_x0000_s109572" name="Equation" r:id="rId6" imgW="3238200" imgH="1054080" progId="Equation.DSMT4">
              <p:embed/>
            </p:oleObj>
          </a:graphicData>
        </a:graphic>
      </p:graphicFrame>
      <p:sp>
        <p:nvSpPr>
          <p:cNvPr id="34" name="TextBox 33"/>
          <p:cNvSpPr txBox="1"/>
          <p:nvPr/>
        </p:nvSpPr>
        <p:spPr>
          <a:xfrm>
            <a:off x="5257800" y="4648200"/>
            <a:ext cx="3276600" cy="1015663"/>
          </a:xfrm>
          <a:prstGeom prst="rect">
            <a:avLst/>
          </a:prstGeom>
          <a:noFill/>
        </p:spPr>
        <p:txBody>
          <a:bodyPr wrap="square" rtlCol="0">
            <a:spAutoFit/>
          </a:bodyPr>
          <a:lstStyle/>
          <a:p>
            <a:r>
              <a:rPr lang="en-US" sz="2000" smtClean="0">
                <a:solidFill>
                  <a:srgbClr val="FF0000"/>
                </a:solidFill>
              </a:rPr>
              <a:t>If the rod isn’t parallel to the x-axis, we need the </a:t>
            </a:r>
            <a:r>
              <a:rPr lang="en-US" sz="2000" b="1" smtClean="0">
                <a:solidFill>
                  <a:srgbClr val="FF0000"/>
                </a:solidFill>
              </a:rPr>
              <a:t>three-dimensional </a:t>
            </a:r>
            <a:r>
              <a:rPr lang="en-US" sz="2000" smtClean="0">
                <a:solidFill>
                  <a:srgbClr val="FF0000"/>
                </a:solidFill>
              </a:rPr>
              <a:t>version:</a:t>
            </a:r>
            <a:endParaRPr lang="en-US" sz="2000">
              <a:solidFill>
                <a:srgbClr val="FF0000"/>
              </a:solidFill>
            </a:endParaRPr>
          </a:p>
        </p:txBody>
      </p:sp>
      <p:graphicFrame>
        <p:nvGraphicFramePr>
          <p:cNvPr id="35" name="Object 34"/>
          <p:cNvGraphicFramePr>
            <a:graphicFrameLocks noChangeAspect="1"/>
          </p:cNvGraphicFramePr>
          <p:nvPr/>
        </p:nvGraphicFramePr>
        <p:xfrm>
          <a:off x="5410200" y="5638800"/>
          <a:ext cx="2628900" cy="920670"/>
        </p:xfrm>
        <a:graphic>
          <a:graphicData uri="http://schemas.openxmlformats.org/presentationml/2006/ole">
            <p:oleObj spid="_x0000_s109573" name="Equation" r:id="rId7" imgW="3009600" imgH="1054080" progId="Equation.DSMT4">
              <p:embed/>
            </p:oleObj>
          </a:graphicData>
        </a:graphic>
      </p:graphicFrame>
      <p:sp>
        <p:nvSpPr>
          <p:cNvPr id="36" name="Rectangle 35"/>
          <p:cNvSpPr/>
          <p:nvPr/>
        </p:nvSpPr>
        <p:spPr>
          <a:xfrm>
            <a:off x="5105400" y="4648200"/>
            <a:ext cx="3581400" cy="2057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normAutofit fontScale="90000"/>
          </a:bodyPr>
          <a:lstStyle/>
          <a:p>
            <a:r>
              <a:rPr lang="en-US" smtClean="0">
                <a:solidFill>
                  <a:srgbClr val="FFFF00"/>
                </a:solidFill>
              </a:rPr>
              <a:t>Center of Mass and Total Momentum</a:t>
            </a:r>
            <a:endParaRPr lang="en-US">
              <a:solidFill>
                <a:srgbClr val="FFFF00"/>
              </a:solidFill>
            </a:endParaRPr>
          </a:p>
        </p:txBody>
      </p:sp>
      <p:sp>
        <p:nvSpPr>
          <p:cNvPr id="3" name="Content Placeholder 2"/>
          <p:cNvSpPr>
            <a:spLocks noGrp="1"/>
          </p:cNvSpPr>
          <p:nvPr>
            <p:ph idx="1"/>
          </p:nvPr>
        </p:nvSpPr>
        <p:spPr>
          <a:xfrm>
            <a:off x="381000" y="1371600"/>
            <a:ext cx="8229600" cy="5029200"/>
          </a:xfrm>
        </p:spPr>
        <p:txBody>
          <a:bodyPr>
            <a:noAutofit/>
          </a:bodyPr>
          <a:lstStyle/>
          <a:p>
            <a:r>
              <a:rPr lang="en-US" sz="2800" smtClean="0"/>
              <a:t>For two particles, writing the total mass</a:t>
            </a:r>
          </a:p>
          <a:p>
            <a:endParaRPr lang="en-US" sz="2800"/>
          </a:p>
          <a:p>
            <a:pPr>
              <a:buNone/>
            </a:pPr>
            <a:r>
              <a:rPr lang="en-US" sz="2800" smtClean="0"/>
              <a:t>	the center of mass is given by </a:t>
            </a:r>
          </a:p>
          <a:p>
            <a:pPr>
              <a:buNone/>
            </a:pPr>
            <a:endParaRPr lang="en-US" sz="2800"/>
          </a:p>
          <a:p>
            <a:pPr>
              <a:buNone/>
            </a:pPr>
            <a:r>
              <a:rPr lang="en-US" sz="2800"/>
              <a:t>a</a:t>
            </a:r>
            <a:r>
              <a:rPr lang="en-US" sz="2800" smtClean="0"/>
              <a:t>nd differentiating to find its time dependence</a:t>
            </a:r>
          </a:p>
          <a:p>
            <a:pPr>
              <a:buNone/>
            </a:pPr>
            <a:endParaRPr lang="en-US" sz="2800"/>
          </a:p>
          <a:p>
            <a:pPr>
              <a:buNone/>
            </a:pPr>
            <a:endParaRPr lang="en-US" sz="2800" smtClean="0"/>
          </a:p>
          <a:p>
            <a:pPr>
              <a:buNone/>
            </a:pPr>
            <a:r>
              <a:rPr lang="en-US" sz="2800" b="1" u="sng" smtClean="0">
                <a:solidFill>
                  <a:srgbClr val="FF0000"/>
                </a:solidFill>
              </a:rPr>
              <a:t>Bottom line</a:t>
            </a:r>
            <a:r>
              <a:rPr lang="en-US" sz="2800" smtClean="0">
                <a:solidFill>
                  <a:srgbClr val="FF0000"/>
                </a:solidFill>
              </a:rPr>
              <a:t>:  the </a:t>
            </a:r>
            <a:r>
              <a:rPr lang="en-US" sz="2800" smtClean="0">
                <a:solidFill>
                  <a:schemeClr val="bg1"/>
                </a:solidFill>
              </a:rPr>
              <a:t>total momentum </a:t>
            </a:r>
            <a:r>
              <a:rPr lang="en-US" sz="2800" smtClean="0">
                <a:solidFill>
                  <a:srgbClr val="FF0000"/>
                </a:solidFill>
              </a:rPr>
              <a:t>of the system equals the </a:t>
            </a:r>
            <a:r>
              <a:rPr lang="en-US" sz="2800" smtClean="0">
                <a:solidFill>
                  <a:schemeClr val="bg1"/>
                </a:solidFill>
              </a:rPr>
              <a:t>total mass </a:t>
            </a:r>
            <a:r>
              <a:rPr lang="en-US" sz="2800" smtClean="0">
                <a:solidFill>
                  <a:srgbClr val="FF0000"/>
                </a:solidFill>
              </a:rPr>
              <a:t>multiplied by the </a:t>
            </a:r>
            <a:r>
              <a:rPr lang="en-US" sz="2800" smtClean="0">
                <a:solidFill>
                  <a:schemeClr val="bg1"/>
                </a:solidFill>
              </a:rPr>
              <a:t>CM velocity</a:t>
            </a:r>
            <a:r>
              <a:rPr lang="en-US" sz="2800" smtClean="0">
                <a:solidFill>
                  <a:srgbClr val="FF0000"/>
                </a:solidFill>
              </a:rPr>
              <a:t>.</a:t>
            </a:r>
            <a:endParaRPr lang="en-US" sz="2800">
              <a:solidFill>
                <a:srgbClr val="FF0000"/>
              </a:solidFill>
            </a:endParaRPr>
          </a:p>
        </p:txBody>
      </p:sp>
      <p:graphicFrame>
        <p:nvGraphicFramePr>
          <p:cNvPr id="4" name="Object 3"/>
          <p:cNvGraphicFramePr>
            <a:graphicFrameLocks noChangeAspect="1"/>
          </p:cNvGraphicFramePr>
          <p:nvPr/>
        </p:nvGraphicFramePr>
        <p:xfrm>
          <a:off x="3429000" y="1905000"/>
          <a:ext cx="2184400" cy="482600"/>
        </p:xfrm>
        <a:graphic>
          <a:graphicData uri="http://schemas.openxmlformats.org/presentationml/2006/ole">
            <p:oleObj spid="_x0000_s110594" name="Equation" r:id="rId4" imgW="2184120" imgH="482400" progId="Equation.DSMT4">
              <p:embed/>
            </p:oleObj>
          </a:graphicData>
        </a:graphic>
      </p:graphicFrame>
      <p:graphicFrame>
        <p:nvGraphicFramePr>
          <p:cNvPr id="5" name="Object 4"/>
          <p:cNvGraphicFramePr>
            <a:graphicFrameLocks noChangeAspect="1"/>
          </p:cNvGraphicFramePr>
          <p:nvPr/>
        </p:nvGraphicFramePr>
        <p:xfrm>
          <a:off x="2895600" y="2895600"/>
          <a:ext cx="3251200" cy="482600"/>
        </p:xfrm>
        <a:graphic>
          <a:graphicData uri="http://schemas.openxmlformats.org/presentationml/2006/ole">
            <p:oleObj spid="_x0000_s110595" name="Equation" r:id="rId5" imgW="3251160" imgH="482400" progId="Equation.DSMT4">
              <p:embed/>
            </p:oleObj>
          </a:graphicData>
        </a:graphic>
      </p:graphicFrame>
      <p:graphicFrame>
        <p:nvGraphicFramePr>
          <p:cNvPr id="6" name="Object 5"/>
          <p:cNvGraphicFramePr>
            <a:graphicFrameLocks noChangeAspect="1"/>
          </p:cNvGraphicFramePr>
          <p:nvPr/>
        </p:nvGraphicFramePr>
        <p:xfrm>
          <a:off x="1564427" y="4138410"/>
          <a:ext cx="5842000" cy="546100"/>
        </p:xfrm>
        <a:graphic>
          <a:graphicData uri="http://schemas.openxmlformats.org/presentationml/2006/ole">
            <p:oleObj spid="_x0000_s110596" name="Equation" r:id="rId6" imgW="5841720" imgH="545760" progId="Equation.DSMT4">
              <p:embed/>
            </p:oleObj>
          </a:graphicData>
        </a:graphic>
      </p:graphicFrame>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Motion of the Center of Mass</a:t>
            </a:r>
            <a:endParaRPr lang="en-US">
              <a:solidFill>
                <a:srgbClr val="FFFF00"/>
              </a:solidFill>
            </a:endParaRPr>
          </a:p>
        </p:txBody>
      </p:sp>
      <p:sp>
        <p:nvSpPr>
          <p:cNvPr id="3" name="Content Placeholder 2"/>
          <p:cNvSpPr>
            <a:spLocks noGrp="1"/>
          </p:cNvSpPr>
          <p:nvPr>
            <p:ph idx="1"/>
          </p:nvPr>
        </p:nvSpPr>
        <p:spPr>
          <a:xfrm>
            <a:off x="457200" y="1600200"/>
            <a:ext cx="8229600" cy="5257800"/>
          </a:xfrm>
        </p:spPr>
        <p:txBody>
          <a:bodyPr/>
          <a:lstStyle/>
          <a:p>
            <a:r>
              <a:rPr lang="en-US" smtClean="0"/>
              <a:t>We saw earlier that the </a:t>
            </a:r>
            <a:r>
              <a:rPr lang="en-US" i="1" smtClean="0"/>
              <a:t>total </a:t>
            </a:r>
            <a:r>
              <a:rPr lang="en-US" smtClean="0"/>
              <a:t>momentum of a system is only changed by external forces:</a:t>
            </a:r>
          </a:p>
          <a:p>
            <a:endParaRPr lang="en-US"/>
          </a:p>
          <a:p>
            <a:endParaRPr lang="en-US" smtClean="0"/>
          </a:p>
          <a:p>
            <a:r>
              <a:rPr lang="en-US" smtClean="0"/>
              <a:t>We now see that                   .</a:t>
            </a:r>
          </a:p>
          <a:p>
            <a:r>
              <a:rPr lang="en-US" i="1" smtClean="0"/>
              <a:t>It follows that the motion of the center of mass is as if </a:t>
            </a:r>
            <a:r>
              <a:rPr lang="en-US" smtClean="0"/>
              <a:t>all</a:t>
            </a:r>
            <a:r>
              <a:rPr lang="en-US" i="1" smtClean="0"/>
              <a:t> the mass were concentrated there, and </a:t>
            </a:r>
            <a:r>
              <a:rPr lang="en-US" smtClean="0"/>
              <a:t>all</a:t>
            </a:r>
            <a:r>
              <a:rPr lang="en-US" i="1" smtClean="0"/>
              <a:t> the external forces acted there.</a:t>
            </a:r>
          </a:p>
          <a:p>
            <a:r>
              <a:rPr lang="en-US" smtClean="0"/>
              <a:t>For </a:t>
            </a:r>
            <a:r>
              <a:rPr lang="en-US" smtClean="0">
                <a:solidFill>
                  <a:srgbClr val="FFFF00"/>
                </a:solidFill>
              </a:rPr>
              <a:t>zero</a:t>
            </a:r>
            <a:r>
              <a:rPr lang="en-US" smtClean="0"/>
              <a:t> external forces,         </a:t>
            </a:r>
            <a:r>
              <a:rPr lang="en-US" smtClean="0">
                <a:solidFill>
                  <a:srgbClr val="FFFF00"/>
                </a:solidFill>
              </a:rPr>
              <a:t>is constant</a:t>
            </a:r>
            <a:r>
              <a:rPr lang="en-US" smtClean="0"/>
              <a:t>.</a:t>
            </a:r>
            <a:endParaRPr lang="en-US"/>
          </a:p>
        </p:txBody>
      </p:sp>
      <p:graphicFrame>
        <p:nvGraphicFramePr>
          <p:cNvPr id="4" name="Object 3"/>
          <p:cNvGraphicFramePr>
            <a:graphicFrameLocks noChangeAspect="1"/>
          </p:cNvGraphicFramePr>
          <p:nvPr/>
        </p:nvGraphicFramePr>
        <p:xfrm>
          <a:off x="2895600" y="2667000"/>
          <a:ext cx="3175000" cy="952500"/>
        </p:xfrm>
        <a:graphic>
          <a:graphicData uri="http://schemas.openxmlformats.org/presentationml/2006/ole">
            <p:oleObj spid="_x0000_s111618" name="Equation" r:id="rId4" imgW="3174840" imgH="952200" progId="Equation.DSMT4">
              <p:embed/>
            </p:oleObj>
          </a:graphicData>
        </a:graphic>
      </p:graphicFrame>
      <p:graphicFrame>
        <p:nvGraphicFramePr>
          <p:cNvPr id="5" name="Object 4"/>
          <p:cNvGraphicFramePr>
            <a:graphicFrameLocks noChangeAspect="1"/>
          </p:cNvGraphicFramePr>
          <p:nvPr/>
        </p:nvGraphicFramePr>
        <p:xfrm>
          <a:off x="3810000" y="3860442"/>
          <a:ext cx="1612900" cy="546100"/>
        </p:xfrm>
        <a:graphic>
          <a:graphicData uri="http://schemas.openxmlformats.org/presentationml/2006/ole">
            <p:oleObj spid="_x0000_s111619" name="Equation" r:id="rId5" imgW="1612800" imgH="545760" progId="Equation.DSMT4">
              <p:embed/>
            </p:oleObj>
          </a:graphicData>
        </a:graphic>
      </p:graphicFrame>
      <p:graphicFrame>
        <p:nvGraphicFramePr>
          <p:cNvPr id="6" name="Object 5"/>
          <p:cNvGraphicFramePr>
            <a:graphicFrameLocks noChangeAspect="1"/>
          </p:cNvGraphicFramePr>
          <p:nvPr/>
        </p:nvGraphicFramePr>
        <p:xfrm>
          <a:off x="4978758" y="6045558"/>
          <a:ext cx="584200" cy="482600"/>
        </p:xfrm>
        <a:graphic>
          <a:graphicData uri="http://schemas.openxmlformats.org/presentationml/2006/ole">
            <p:oleObj spid="_x0000_s111620" name="Equation" r:id="rId6" imgW="583920" imgH="482400" progId="Equation.DSMT4">
              <p:embed/>
            </p:oleObj>
          </a:graphicData>
        </a:graphic>
      </p:graphicFrame>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smtClean="0">
                <a:solidFill>
                  <a:schemeClr val="bg1"/>
                </a:solidFill>
              </a:rPr>
              <a:t>More about Momentum</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Physics 1425 Lecture 15</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Elastic One-Dimensional Collisions 1</a:t>
            </a:r>
            <a:endParaRPr lang="en-US">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u="sng" smtClean="0"/>
              <a:t>An elastic collision is one in which mechanical energy is conserved.</a:t>
            </a:r>
          </a:p>
          <a:p>
            <a:r>
              <a:rPr lang="en-US" sz="2800" smtClean="0">
                <a:solidFill>
                  <a:srgbClr val="FFFF00"/>
                </a:solidFill>
              </a:rPr>
              <a:t>First example: </a:t>
            </a:r>
            <a:r>
              <a:rPr lang="en-US" sz="2800" smtClean="0"/>
              <a:t>two </a:t>
            </a:r>
            <a:r>
              <a:rPr lang="en-US" sz="2800" smtClean="0">
                <a:solidFill>
                  <a:srgbClr val="FFFF00"/>
                </a:solidFill>
              </a:rPr>
              <a:t>equal masses </a:t>
            </a:r>
            <a:r>
              <a:rPr lang="en-US" sz="2800" smtClean="0"/>
              <a:t>with opposite velocities:</a:t>
            </a:r>
          </a:p>
          <a:p>
            <a:endParaRPr lang="en-US" sz="2800"/>
          </a:p>
          <a:p>
            <a:r>
              <a:rPr lang="en-US" sz="2800" smtClean="0"/>
              <a:t>Conservation of </a:t>
            </a:r>
            <a:r>
              <a:rPr lang="en-US" sz="2800" i="1" smtClean="0"/>
              <a:t>momentum</a:t>
            </a:r>
            <a:r>
              <a:rPr lang="en-US" sz="2800" smtClean="0"/>
              <a:t> tells us they bounce back with equal speeds, and conservation of </a:t>
            </a:r>
            <a:r>
              <a:rPr lang="en-US" sz="2800" i="1" smtClean="0"/>
              <a:t>energy</a:t>
            </a:r>
            <a:r>
              <a:rPr lang="en-US" sz="2800" smtClean="0"/>
              <a:t> ensures each ball just has its velocity reversed.</a:t>
            </a:r>
          </a:p>
          <a:p>
            <a:r>
              <a:rPr lang="en-US" sz="1200">
                <a:solidFill>
                  <a:srgbClr val="002060"/>
                </a:solidFill>
              </a:rPr>
              <a:t>x</a:t>
            </a:r>
          </a:p>
          <a:p>
            <a:r>
              <a:rPr lang="en-US" sz="2800" smtClean="0"/>
              <a:t>After:</a:t>
            </a:r>
            <a:endParaRPr lang="en-US" sz="2800"/>
          </a:p>
        </p:txBody>
      </p:sp>
      <p:grpSp>
        <p:nvGrpSpPr>
          <p:cNvPr id="5" name="Group 7"/>
          <p:cNvGrpSpPr/>
          <p:nvPr/>
        </p:nvGrpSpPr>
        <p:grpSpPr>
          <a:xfrm>
            <a:off x="2878434" y="3202548"/>
            <a:ext cx="1905000" cy="634284"/>
            <a:chOff x="2590800" y="3785316"/>
            <a:chExt cx="1905000" cy="634284"/>
          </a:xfrm>
        </p:grpSpPr>
        <p:sp>
          <p:nvSpPr>
            <p:cNvPr id="4" name="Oval 3"/>
            <p:cNvSpPr/>
            <p:nvPr/>
          </p:nvSpPr>
          <p:spPr>
            <a:xfrm>
              <a:off x="2590800" y="39624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200400" y="4191000"/>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33990" y="3785316"/>
              <a:ext cx="457200" cy="461665"/>
            </a:xfrm>
            <a:prstGeom prst="rect">
              <a:avLst/>
            </a:prstGeom>
            <a:noFill/>
          </p:spPr>
          <p:txBody>
            <a:bodyPr wrap="square" rtlCol="0">
              <a:spAutoFit/>
            </a:bodyPr>
            <a:lstStyle/>
            <a:p>
              <a:r>
                <a:rPr lang="en-US" sz="2400" i="1"/>
                <a:t>v</a:t>
              </a:r>
            </a:p>
          </p:txBody>
        </p:sp>
      </p:grpSp>
      <p:grpSp>
        <p:nvGrpSpPr>
          <p:cNvPr id="8" name="Group 8"/>
          <p:cNvGrpSpPr/>
          <p:nvPr/>
        </p:nvGrpSpPr>
        <p:grpSpPr>
          <a:xfrm flipH="1">
            <a:off x="5486400" y="3200400"/>
            <a:ext cx="1905000" cy="634284"/>
            <a:chOff x="2590800" y="3785316"/>
            <a:chExt cx="1905000" cy="634284"/>
          </a:xfrm>
        </p:grpSpPr>
        <p:sp>
          <p:nvSpPr>
            <p:cNvPr id="10" name="Oval 9"/>
            <p:cNvSpPr/>
            <p:nvPr/>
          </p:nvSpPr>
          <p:spPr>
            <a:xfrm>
              <a:off x="2590800" y="39624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200400" y="4191000"/>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33990" y="3785316"/>
              <a:ext cx="457200" cy="461665"/>
            </a:xfrm>
            <a:prstGeom prst="rect">
              <a:avLst/>
            </a:prstGeom>
            <a:noFill/>
          </p:spPr>
          <p:txBody>
            <a:bodyPr wrap="square" rtlCol="0">
              <a:spAutoFit/>
            </a:bodyPr>
            <a:lstStyle/>
            <a:p>
              <a:r>
                <a:rPr lang="en-US" sz="2400" i="1" smtClean="0"/>
                <a:t>-v</a:t>
              </a:r>
              <a:endParaRPr lang="en-US" sz="2400" i="1"/>
            </a:p>
          </p:txBody>
        </p:sp>
      </p:grpSp>
      <p:sp>
        <p:nvSpPr>
          <p:cNvPr id="20" name="Oval 19"/>
          <p:cNvSpPr/>
          <p:nvPr/>
        </p:nvSpPr>
        <p:spPr>
          <a:xfrm>
            <a:off x="4495800" y="57912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950301" y="6031605"/>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91400" y="5562600"/>
            <a:ext cx="457200" cy="461665"/>
          </a:xfrm>
          <a:prstGeom prst="rect">
            <a:avLst/>
          </a:prstGeom>
          <a:noFill/>
        </p:spPr>
        <p:txBody>
          <a:bodyPr wrap="square" rtlCol="0">
            <a:spAutoFit/>
          </a:bodyPr>
          <a:lstStyle/>
          <a:p>
            <a:r>
              <a:rPr lang="en-US" sz="2400" i="1"/>
              <a:t>v</a:t>
            </a:r>
          </a:p>
        </p:txBody>
      </p:sp>
      <p:sp>
        <p:nvSpPr>
          <p:cNvPr id="17" name="Oval 16"/>
          <p:cNvSpPr/>
          <p:nvPr/>
        </p:nvSpPr>
        <p:spPr>
          <a:xfrm flipH="1">
            <a:off x="6463056" y="5804079"/>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3174642" y="6030531"/>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3797121" y="5614116"/>
            <a:ext cx="457200" cy="461665"/>
          </a:xfrm>
          <a:prstGeom prst="rect">
            <a:avLst/>
          </a:prstGeom>
          <a:noFill/>
        </p:spPr>
        <p:txBody>
          <a:bodyPr wrap="square" rtlCol="0">
            <a:spAutoFit/>
          </a:bodyPr>
          <a:lstStyle/>
          <a:p>
            <a:r>
              <a:rPr lang="en-US" sz="2400" i="1" smtClean="0"/>
              <a:t>-v</a:t>
            </a:r>
            <a:endParaRPr lang="en-US" sz="2400" i="1"/>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fontScale="90000"/>
          </a:bodyPr>
          <a:lstStyle/>
          <a:p>
            <a:pPr algn="l"/>
            <a:r>
              <a:rPr lang="en-US" sz="3100" smtClean="0">
                <a:solidFill>
                  <a:srgbClr val="FFFF00"/>
                </a:solidFill>
              </a:rPr>
              <a:t>			</a:t>
            </a:r>
            <a:r>
              <a:rPr lang="en-US" sz="4000" smtClean="0">
                <a:solidFill>
                  <a:srgbClr val="FFFF00"/>
                </a:solidFill>
              </a:rPr>
              <a:t>Clicker Question</a:t>
            </a:r>
            <a:r>
              <a:rPr lang="en-US" sz="3100" smtClean="0">
                <a:solidFill>
                  <a:srgbClr val="FFFF00"/>
                </a:solidFill>
              </a:rPr>
              <a:t/>
            </a:r>
            <a:br>
              <a:rPr lang="en-US" sz="3100" smtClean="0">
                <a:solidFill>
                  <a:srgbClr val="FFFF00"/>
                </a:solidFill>
              </a:rPr>
            </a:br>
            <a:r>
              <a:rPr lang="en-US" sz="3100" smtClean="0"/>
              <a:t>Suppose we have two </a:t>
            </a:r>
            <a:r>
              <a:rPr lang="en-US" sz="3100" smtClean="0">
                <a:solidFill>
                  <a:srgbClr val="FFFF00"/>
                </a:solidFill>
              </a:rPr>
              <a:t>equal masses, one initially at rest</a:t>
            </a:r>
            <a:r>
              <a:rPr lang="en-US" sz="3100" smtClean="0"/>
              <a:t>, the other approaching  from the left at velocity </a:t>
            </a:r>
            <a:r>
              <a:rPr lang="en-US" sz="3100" i="1" smtClean="0"/>
              <a:t>v</a:t>
            </a:r>
            <a:r>
              <a:rPr lang="en-US" sz="3100" smtClean="0"/>
              <a:t>. What is the velocity of the </a:t>
            </a:r>
            <a:r>
              <a:rPr lang="en-US" sz="3100" i="1" smtClean="0"/>
              <a:t>center of mass</a:t>
            </a:r>
            <a:r>
              <a:rPr lang="en-US" sz="3100" smtClean="0"/>
              <a:t>?</a:t>
            </a:r>
            <a:endParaRPr lang="en-US" sz="31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828800" y="2794716"/>
            <a:ext cx="1905000" cy="634284"/>
            <a:chOff x="2590800" y="3785316"/>
            <a:chExt cx="1905000" cy="634284"/>
          </a:xfrm>
        </p:grpSpPr>
        <p:sp>
          <p:nvSpPr>
            <p:cNvPr id="4" name="Oval 3"/>
            <p:cNvSpPr/>
            <p:nvPr/>
          </p:nvSpPr>
          <p:spPr>
            <a:xfrm>
              <a:off x="2590800" y="39624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200400" y="4191000"/>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33990" y="3785316"/>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5638800" y="28956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fontScale="90000"/>
          </a:bodyPr>
          <a:lstStyle/>
          <a:p>
            <a:pPr algn="l"/>
            <a:r>
              <a:rPr lang="en-US" sz="3100" smtClean="0">
                <a:solidFill>
                  <a:srgbClr val="FFFF00"/>
                </a:solidFill>
              </a:rPr>
              <a:t>			</a:t>
            </a:r>
            <a:r>
              <a:rPr lang="en-US" sz="4000" smtClean="0">
                <a:solidFill>
                  <a:srgbClr val="FFFF00"/>
                </a:solidFill>
              </a:rPr>
              <a:t>Clicker Answer</a:t>
            </a:r>
            <a:r>
              <a:rPr lang="en-US" sz="3100" smtClean="0">
                <a:solidFill>
                  <a:srgbClr val="FFFF00"/>
                </a:solidFill>
              </a:rPr>
              <a:t/>
            </a:r>
            <a:br>
              <a:rPr lang="en-US" sz="3100" smtClean="0">
                <a:solidFill>
                  <a:srgbClr val="FFFF00"/>
                </a:solidFill>
              </a:rPr>
            </a:br>
            <a:r>
              <a:rPr lang="en-US" sz="3100" smtClean="0"/>
              <a:t>Suppose we have two </a:t>
            </a:r>
            <a:r>
              <a:rPr lang="en-US" sz="3100" smtClean="0">
                <a:solidFill>
                  <a:srgbClr val="FFFF00"/>
                </a:solidFill>
              </a:rPr>
              <a:t>equal masses, one initially at rest</a:t>
            </a:r>
            <a:r>
              <a:rPr lang="en-US" sz="3100" smtClean="0"/>
              <a:t>, the other approaching  from the left at velocity </a:t>
            </a:r>
            <a:r>
              <a:rPr lang="en-US" sz="3100" i="1" smtClean="0"/>
              <a:t>v</a:t>
            </a:r>
            <a:r>
              <a:rPr lang="en-US" sz="3100" smtClean="0"/>
              <a:t>. What is the velocity of the center of mass?</a:t>
            </a:r>
            <a:endParaRPr lang="en-US" sz="31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609857" y="2781837"/>
            <a:ext cx="1892121" cy="647163"/>
            <a:chOff x="2371857" y="3811074"/>
            <a:chExt cx="1892121" cy="647163"/>
          </a:xfrm>
        </p:grpSpPr>
        <p:sp>
          <p:nvSpPr>
            <p:cNvPr id="4" name="Oval 3"/>
            <p:cNvSpPr/>
            <p:nvPr/>
          </p:nvSpPr>
          <p:spPr>
            <a:xfrm>
              <a:off x="2371857" y="4001037"/>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68578" y="4229637"/>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3811074"/>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7073721" y="29718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07795" y="3036195"/>
            <a:ext cx="304800" cy="304800"/>
          </a:xfrm>
          <a:prstGeom prst="ellipse">
            <a:avLst/>
          </a:prstGeom>
          <a:noFill/>
          <a:ln w="317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4887531" y="3175716"/>
            <a:ext cx="609600" cy="1588"/>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3822" y="2753762"/>
            <a:ext cx="633210" cy="461665"/>
          </a:xfrm>
          <a:prstGeom prst="rect">
            <a:avLst/>
          </a:prstGeom>
          <a:noFill/>
        </p:spPr>
        <p:txBody>
          <a:bodyPr wrap="square" rtlCol="0">
            <a:spAutoFit/>
          </a:bodyPr>
          <a:lstStyle/>
          <a:p>
            <a:r>
              <a:rPr lang="en-US" sz="2400" i="1" smtClean="0"/>
              <a:t>v</a:t>
            </a:r>
            <a:r>
              <a:rPr lang="en-US" sz="2400" smtClean="0"/>
              <a:t>/2</a:t>
            </a:r>
            <a:endParaRPr lang="en-US" sz="2400"/>
          </a:p>
        </p:txBody>
      </p:sp>
      <p:cxnSp>
        <p:nvCxnSpPr>
          <p:cNvPr id="19" name="Straight Arrow Connector 18"/>
          <p:cNvCxnSpPr/>
          <p:nvPr/>
        </p:nvCxnSpPr>
        <p:spPr>
          <a:xfrm rot="10800000">
            <a:off x="2057400" y="4572000"/>
            <a:ext cx="1524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6526" y="4229637"/>
            <a:ext cx="3124200" cy="707886"/>
          </a:xfrm>
          <a:prstGeom prst="rect">
            <a:avLst/>
          </a:prstGeom>
          <a:noFill/>
        </p:spPr>
        <p:txBody>
          <a:bodyPr wrap="square" rtlCol="0">
            <a:spAutoFit/>
          </a:bodyPr>
          <a:lstStyle/>
          <a:p>
            <a:r>
              <a:rPr lang="en-US" sz="2000" smtClean="0">
                <a:solidFill>
                  <a:srgbClr val="FF0000"/>
                </a:solidFill>
              </a:rPr>
              <a:t>It’s always at the midpoint of the two masses.</a:t>
            </a:r>
            <a:endParaRPr lang="en-US" sz="2000">
              <a:solidFill>
                <a:srgbClr val="FF0000"/>
              </a:solidFill>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a:bodyPr>
          <a:lstStyle/>
          <a:p>
            <a:pPr algn="l"/>
            <a:r>
              <a:rPr lang="en-US" sz="3100" smtClean="0">
                <a:solidFill>
                  <a:srgbClr val="FFFF00"/>
                </a:solidFill>
              </a:rPr>
              <a:t>			</a:t>
            </a:r>
            <a:r>
              <a:rPr lang="en-US" sz="4000" smtClean="0">
                <a:solidFill>
                  <a:srgbClr val="FFFF00"/>
                </a:solidFill>
              </a:rPr>
              <a:t>Clicker Question</a:t>
            </a:r>
            <a:r>
              <a:rPr lang="en-US" sz="3100" smtClean="0">
                <a:solidFill>
                  <a:srgbClr val="FFFF00"/>
                </a:solidFill>
              </a:rPr>
              <a:t/>
            </a:r>
            <a:br>
              <a:rPr lang="en-US" sz="3100" smtClean="0">
                <a:solidFill>
                  <a:srgbClr val="FFFF00"/>
                </a:solidFill>
              </a:rPr>
            </a:br>
            <a:r>
              <a:rPr lang="en-US" sz="3100" smtClean="0"/>
              <a:t>What is the velocity of the center of mass </a:t>
            </a:r>
            <a:r>
              <a:rPr lang="en-US" sz="3100" smtClean="0">
                <a:solidFill>
                  <a:srgbClr val="FFFF00"/>
                </a:solidFill>
              </a:rPr>
              <a:t>after the elastic collision</a:t>
            </a:r>
            <a:r>
              <a:rPr lang="en-US" sz="3100" smtClean="0"/>
              <a:t>?</a:t>
            </a:r>
            <a:endParaRPr lang="en-US" sz="31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609857" y="2781837"/>
            <a:ext cx="1892121" cy="647163"/>
            <a:chOff x="2371857" y="3811074"/>
            <a:chExt cx="1892121" cy="647163"/>
          </a:xfrm>
        </p:grpSpPr>
        <p:sp>
          <p:nvSpPr>
            <p:cNvPr id="4" name="Oval 3"/>
            <p:cNvSpPr/>
            <p:nvPr/>
          </p:nvSpPr>
          <p:spPr>
            <a:xfrm>
              <a:off x="2371857" y="4001037"/>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68578" y="4229637"/>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3811074"/>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7073721" y="29718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pPr algn="l"/>
            <a:r>
              <a:rPr lang="en-US" dirty="0" smtClean="0"/>
              <a:t>		</a:t>
            </a:r>
            <a:r>
              <a:rPr lang="en-US" dirty="0" smtClean="0">
                <a:solidFill>
                  <a:srgbClr val="FFFF00"/>
                </a:solidFill>
              </a:rPr>
              <a:t>Average Trip Speed</a:t>
            </a:r>
            <a:r>
              <a:rPr lang="en-US" dirty="0" smtClean="0"/>
              <a:t/>
            </a:r>
            <a:br>
              <a:rPr lang="en-US" dirty="0" smtClean="0"/>
            </a:br>
            <a:r>
              <a:rPr lang="en-US" sz="3600" dirty="0" smtClean="0"/>
              <a:t>You drive 60 miles at 60 mph, then 60 miles at 30 mph.  What was your average speed?</a:t>
            </a:r>
            <a:r>
              <a:rPr lang="en-US" dirty="0" smtClean="0"/>
              <a:t/>
            </a:r>
            <a:br>
              <a:rPr lang="en-US" dirty="0" smtClean="0"/>
            </a:br>
            <a:endParaRPr lang="en-US" dirty="0"/>
          </a:p>
        </p:txBody>
      </p:sp>
      <p:sp>
        <p:nvSpPr>
          <p:cNvPr id="3" name="Content Placeholder 2"/>
          <p:cNvSpPr>
            <a:spLocks noGrp="1"/>
          </p:cNvSpPr>
          <p:nvPr>
            <p:ph idx="1"/>
          </p:nvPr>
        </p:nvSpPr>
        <p:spPr>
          <a:xfrm>
            <a:off x="381000" y="2514601"/>
            <a:ext cx="8229600" cy="2133600"/>
          </a:xfrm>
        </p:spPr>
        <p:txBody>
          <a:bodyPr/>
          <a:lstStyle/>
          <a:p>
            <a:pPr marL="514350" indent="-514350">
              <a:buAutoNum type="alphaUcPeriod"/>
            </a:pPr>
            <a:r>
              <a:rPr lang="en-US" dirty="0" smtClean="0"/>
              <a:t>40 mph</a:t>
            </a:r>
          </a:p>
          <a:p>
            <a:pPr marL="514350" indent="-514350">
              <a:buAutoNum type="alphaUcPeriod"/>
            </a:pPr>
            <a:r>
              <a:rPr lang="en-US" dirty="0" smtClean="0"/>
              <a:t>45 mph</a:t>
            </a:r>
          </a:p>
          <a:p>
            <a:pPr marL="514350" indent="-514350">
              <a:buAutoNum type="alphaUcPeriod"/>
            </a:pPr>
            <a:r>
              <a:rPr lang="en-US" dirty="0" smtClean="0"/>
              <a:t>47.5 mph </a:t>
            </a:r>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a:bodyPr>
          <a:lstStyle/>
          <a:p>
            <a:pPr algn="l"/>
            <a:r>
              <a:rPr lang="en-US" sz="3100" smtClean="0">
                <a:solidFill>
                  <a:srgbClr val="FFFF00"/>
                </a:solidFill>
              </a:rPr>
              <a:t>			</a:t>
            </a:r>
            <a:r>
              <a:rPr lang="en-US" sz="4000" smtClean="0">
                <a:solidFill>
                  <a:srgbClr val="FFFF00"/>
                </a:solidFill>
              </a:rPr>
              <a:t>Clicker Answer</a:t>
            </a:r>
            <a:r>
              <a:rPr lang="en-US" sz="3100" smtClean="0">
                <a:solidFill>
                  <a:srgbClr val="FFFF00"/>
                </a:solidFill>
              </a:rPr>
              <a:t/>
            </a:r>
            <a:br>
              <a:rPr lang="en-US" sz="3100" smtClean="0">
                <a:solidFill>
                  <a:srgbClr val="FFFF00"/>
                </a:solidFill>
              </a:rPr>
            </a:br>
            <a:r>
              <a:rPr lang="en-US" sz="3100" smtClean="0"/>
              <a:t>What is the velocity of the center of mass </a:t>
            </a:r>
            <a:r>
              <a:rPr lang="en-US" sz="3100" smtClean="0">
                <a:solidFill>
                  <a:srgbClr val="FFFF00"/>
                </a:solidFill>
              </a:rPr>
              <a:t>after the elastic collision</a:t>
            </a:r>
            <a:r>
              <a:rPr lang="en-US" sz="3100" smtClean="0"/>
              <a:t>?</a:t>
            </a:r>
            <a:endParaRPr lang="en-US" sz="31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609857" y="2781837"/>
            <a:ext cx="1892121" cy="647163"/>
            <a:chOff x="2371857" y="3811074"/>
            <a:chExt cx="1892121" cy="647163"/>
          </a:xfrm>
        </p:grpSpPr>
        <p:sp>
          <p:nvSpPr>
            <p:cNvPr id="4" name="Oval 3"/>
            <p:cNvSpPr/>
            <p:nvPr/>
          </p:nvSpPr>
          <p:spPr>
            <a:xfrm>
              <a:off x="2371857" y="4001037"/>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68578" y="4229637"/>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3811074"/>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7073721" y="29718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1926462" y="4611711"/>
            <a:ext cx="1752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0" y="4114800"/>
            <a:ext cx="4572000" cy="1631216"/>
          </a:xfrm>
          <a:prstGeom prst="rect">
            <a:avLst/>
          </a:prstGeom>
          <a:noFill/>
        </p:spPr>
        <p:txBody>
          <a:bodyPr wrap="square" rtlCol="0">
            <a:spAutoFit/>
          </a:bodyPr>
          <a:lstStyle/>
          <a:p>
            <a:r>
              <a:rPr lang="en-US" sz="2000" smtClean="0">
                <a:solidFill>
                  <a:schemeClr val="bg1"/>
                </a:solidFill>
              </a:rPr>
              <a:t>The same as before!</a:t>
            </a:r>
          </a:p>
          <a:p>
            <a:r>
              <a:rPr lang="en-US" sz="2000" smtClean="0">
                <a:solidFill>
                  <a:srgbClr val="FF0000"/>
                </a:solidFill>
              </a:rPr>
              <a:t>Remember the total momentum equals the </a:t>
            </a:r>
            <a:r>
              <a:rPr lang="en-US" sz="2000" i="1" smtClean="0">
                <a:solidFill>
                  <a:srgbClr val="FF0000"/>
                </a:solidFill>
              </a:rPr>
              <a:t>total </a:t>
            </a:r>
            <a:r>
              <a:rPr lang="en-US" sz="2000" smtClean="0">
                <a:solidFill>
                  <a:srgbClr val="FF0000"/>
                </a:solidFill>
              </a:rPr>
              <a:t>mass x the velocity of the CM, and </a:t>
            </a:r>
            <a:r>
              <a:rPr lang="en-US" sz="2000" i="1" smtClean="0">
                <a:solidFill>
                  <a:srgbClr val="FF0000"/>
                </a:solidFill>
              </a:rPr>
              <a:t>total momentum is not altered by the interaction between the two balls</a:t>
            </a:r>
            <a:r>
              <a:rPr lang="en-US" sz="2000" smtClean="0">
                <a:solidFill>
                  <a:srgbClr val="FF0000"/>
                </a:solidFill>
              </a:rPr>
              <a:t>.</a:t>
            </a:r>
            <a:endParaRPr lang="en-US" sz="2000">
              <a:solidFill>
                <a:srgbClr val="FF0000"/>
              </a:solidFill>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a:bodyPr>
          <a:lstStyle/>
          <a:p>
            <a:pPr algn="l"/>
            <a:r>
              <a:rPr lang="en-US" sz="3100" smtClean="0">
                <a:solidFill>
                  <a:srgbClr val="FFFF00"/>
                </a:solidFill>
              </a:rPr>
              <a:t>			</a:t>
            </a:r>
            <a:r>
              <a:rPr lang="en-US" sz="4000" smtClean="0">
                <a:solidFill>
                  <a:srgbClr val="FFFF00"/>
                </a:solidFill>
              </a:rPr>
              <a:t>Clicker Question</a:t>
            </a:r>
            <a:r>
              <a:rPr lang="en-US" sz="3100" smtClean="0">
                <a:solidFill>
                  <a:srgbClr val="FFFF00"/>
                </a:solidFill>
              </a:rPr>
              <a:t/>
            </a:r>
            <a:br>
              <a:rPr lang="en-US" sz="3100" smtClean="0">
                <a:solidFill>
                  <a:srgbClr val="FFFF00"/>
                </a:solidFill>
              </a:rPr>
            </a:br>
            <a:r>
              <a:rPr lang="en-US" sz="3100" smtClean="0"/>
              <a:t>What would be the velocity of the center of mass </a:t>
            </a:r>
            <a:r>
              <a:rPr lang="en-US" sz="3100" smtClean="0">
                <a:solidFill>
                  <a:srgbClr val="FFFF00"/>
                </a:solidFill>
              </a:rPr>
              <a:t>after a completely </a:t>
            </a:r>
            <a:r>
              <a:rPr lang="en-US" sz="3100" u="sng" smtClean="0">
                <a:solidFill>
                  <a:srgbClr val="FFFF00"/>
                </a:solidFill>
              </a:rPr>
              <a:t>inelastic</a:t>
            </a:r>
            <a:r>
              <a:rPr lang="en-US" sz="3100" smtClean="0">
                <a:solidFill>
                  <a:srgbClr val="FFFF00"/>
                </a:solidFill>
              </a:rPr>
              <a:t> collision</a:t>
            </a:r>
            <a:r>
              <a:rPr lang="en-US" sz="3100" smtClean="0"/>
              <a:t>? (Assume the balls stick together.)</a:t>
            </a:r>
            <a:endParaRPr lang="en-US" sz="3100">
              <a:solidFill>
                <a:srgbClr val="FFFF00"/>
              </a:solidFill>
            </a:endParaRPr>
          </a:p>
        </p:txBody>
      </p:sp>
      <p:sp>
        <p:nvSpPr>
          <p:cNvPr id="3" name="Content Placeholder 2"/>
          <p:cNvSpPr>
            <a:spLocks noGrp="1"/>
          </p:cNvSpPr>
          <p:nvPr>
            <p:ph idx="1"/>
          </p:nvPr>
        </p:nvSpPr>
        <p:spPr>
          <a:xfrm>
            <a:off x="457200" y="4343400"/>
            <a:ext cx="8229600" cy="21336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609857" y="2910627"/>
            <a:ext cx="1892121" cy="647163"/>
            <a:chOff x="2371857" y="3811074"/>
            <a:chExt cx="1892121" cy="647163"/>
          </a:xfrm>
        </p:grpSpPr>
        <p:sp>
          <p:nvSpPr>
            <p:cNvPr id="4" name="Oval 3"/>
            <p:cNvSpPr/>
            <p:nvPr/>
          </p:nvSpPr>
          <p:spPr>
            <a:xfrm>
              <a:off x="2371857" y="4001037"/>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68578" y="4229637"/>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3811074"/>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7073721" y="310059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2438400"/>
          </a:xfrm>
        </p:spPr>
        <p:txBody>
          <a:bodyPr>
            <a:normAutofit/>
          </a:bodyPr>
          <a:lstStyle/>
          <a:p>
            <a:pPr algn="l"/>
            <a:r>
              <a:rPr lang="en-US" sz="3100" smtClean="0">
                <a:solidFill>
                  <a:srgbClr val="FFFF00"/>
                </a:solidFill>
              </a:rPr>
              <a:t>			</a:t>
            </a:r>
            <a:r>
              <a:rPr lang="en-US" sz="4000" smtClean="0">
                <a:solidFill>
                  <a:srgbClr val="FFFF00"/>
                </a:solidFill>
              </a:rPr>
              <a:t>Clicker Answer</a:t>
            </a:r>
            <a:r>
              <a:rPr lang="en-US" sz="3100" smtClean="0">
                <a:solidFill>
                  <a:srgbClr val="FFFF00"/>
                </a:solidFill>
              </a:rPr>
              <a:t/>
            </a:r>
            <a:br>
              <a:rPr lang="en-US" sz="3100" smtClean="0">
                <a:solidFill>
                  <a:srgbClr val="FFFF00"/>
                </a:solidFill>
              </a:rPr>
            </a:br>
            <a:r>
              <a:rPr lang="en-US" sz="3100" smtClean="0"/>
              <a:t>What would be the velocity of the center of mass </a:t>
            </a:r>
            <a:r>
              <a:rPr lang="en-US" sz="3100" smtClean="0">
                <a:solidFill>
                  <a:srgbClr val="FFFF00"/>
                </a:solidFill>
              </a:rPr>
              <a:t>after a completely </a:t>
            </a:r>
            <a:r>
              <a:rPr lang="en-US" sz="3100" u="sng" smtClean="0">
                <a:solidFill>
                  <a:srgbClr val="FFFF00"/>
                </a:solidFill>
              </a:rPr>
              <a:t>inelastic</a:t>
            </a:r>
            <a:r>
              <a:rPr lang="en-US" sz="3100" smtClean="0">
                <a:solidFill>
                  <a:srgbClr val="FFFF00"/>
                </a:solidFill>
              </a:rPr>
              <a:t> collision</a:t>
            </a:r>
            <a:r>
              <a:rPr lang="en-US" sz="3100" smtClean="0"/>
              <a:t>?</a:t>
            </a:r>
            <a:endParaRPr lang="en-US" sz="31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a:t>
            </a:r>
          </a:p>
          <a:p>
            <a:pPr marL="514350" indent="-514350">
              <a:buAutoNum type="alphaUcPeriod"/>
            </a:pPr>
            <a:r>
              <a:rPr lang="en-US" sz="2800" smtClean="0"/>
              <a:t>0.5</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Something else</a:t>
            </a:r>
            <a:endParaRPr lang="en-US" sz="2800"/>
          </a:p>
        </p:txBody>
      </p:sp>
      <p:grpSp>
        <p:nvGrpSpPr>
          <p:cNvPr id="5" name="Group 7"/>
          <p:cNvGrpSpPr/>
          <p:nvPr/>
        </p:nvGrpSpPr>
        <p:grpSpPr>
          <a:xfrm>
            <a:off x="1609857" y="2781837"/>
            <a:ext cx="1892121" cy="647163"/>
            <a:chOff x="2371857" y="3811074"/>
            <a:chExt cx="1892121" cy="647163"/>
          </a:xfrm>
        </p:grpSpPr>
        <p:sp>
          <p:nvSpPr>
            <p:cNvPr id="4" name="Oval 3"/>
            <p:cNvSpPr/>
            <p:nvPr/>
          </p:nvSpPr>
          <p:spPr>
            <a:xfrm>
              <a:off x="2371857" y="4001037"/>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68578" y="4229637"/>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3811074"/>
              <a:ext cx="457200" cy="461665"/>
            </a:xfrm>
            <a:prstGeom prst="rect">
              <a:avLst/>
            </a:prstGeom>
            <a:noFill/>
          </p:spPr>
          <p:txBody>
            <a:bodyPr wrap="square" rtlCol="0">
              <a:spAutoFit/>
            </a:bodyPr>
            <a:lstStyle/>
            <a:p>
              <a:r>
                <a:rPr lang="en-US" sz="2400" i="1"/>
                <a:t>v</a:t>
              </a:r>
            </a:p>
          </p:txBody>
        </p:sp>
      </p:grpSp>
      <p:sp>
        <p:nvSpPr>
          <p:cNvPr id="10" name="Oval 9"/>
          <p:cNvSpPr/>
          <p:nvPr/>
        </p:nvSpPr>
        <p:spPr>
          <a:xfrm flipH="1">
            <a:off x="7073721" y="29718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a:off x="1981200" y="4585953"/>
            <a:ext cx="1752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0" y="3911958"/>
            <a:ext cx="4267200" cy="1323439"/>
          </a:xfrm>
          <a:prstGeom prst="rect">
            <a:avLst/>
          </a:prstGeom>
          <a:noFill/>
        </p:spPr>
        <p:txBody>
          <a:bodyPr wrap="square" rtlCol="0">
            <a:spAutoFit/>
          </a:bodyPr>
          <a:lstStyle/>
          <a:p>
            <a:r>
              <a:rPr lang="en-US" sz="2000" smtClean="0">
                <a:solidFill>
                  <a:srgbClr val="FF0000"/>
                </a:solidFill>
              </a:rPr>
              <a:t>Total momentum is </a:t>
            </a:r>
            <a:r>
              <a:rPr lang="en-US" sz="2000" u="sng" smtClean="0">
                <a:solidFill>
                  <a:srgbClr val="FF0000"/>
                </a:solidFill>
              </a:rPr>
              <a:t>always conserved if there are no external forces</a:t>
            </a:r>
            <a:r>
              <a:rPr lang="en-US" sz="2000" smtClean="0">
                <a:solidFill>
                  <a:srgbClr val="FF0000"/>
                </a:solidFill>
              </a:rPr>
              <a:t>—it doesn’t matter if the </a:t>
            </a:r>
            <a:r>
              <a:rPr lang="en-US" sz="2000" i="1" smtClean="0">
                <a:solidFill>
                  <a:srgbClr val="FF0000"/>
                </a:solidFill>
              </a:rPr>
              <a:t>internal </a:t>
            </a:r>
            <a:r>
              <a:rPr lang="en-US" sz="2000" smtClean="0">
                <a:solidFill>
                  <a:srgbClr val="FF0000"/>
                </a:solidFill>
              </a:rPr>
              <a:t>interactions are elastic or inelastic.</a:t>
            </a:r>
            <a:endParaRPr lang="en-US" sz="2000">
              <a:solidFill>
                <a:srgbClr val="FF0000"/>
              </a:solidFill>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89" y="152400"/>
            <a:ext cx="8458200" cy="2438400"/>
          </a:xfrm>
        </p:spPr>
        <p:txBody>
          <a:bodyPr>
            <a:normAutofit/>
          </a:bodyPr>
          <a:lstStyle/>
          <a:p>
            <a:pPr algn="l"/>
            <a:r>
              <a:rPr lang="en-US" sz="3100" smtClean="0">
                <a:solidFill>
                  <a:srgbClr val="FFFF00"/>
                </a:solidFill>
              </a:rPr>
              <a:t>			</a:t>
            </a:r>
            <a:r>
              <a:rPr lang="en-US" sz="4000" smtClean="0">
                <a:solidFill>
                  <a:srgbClr val="FFFF00"/>
                </a:solidFill>
              </a:rPr>
              <a:t>Clicker Question</a:t>
            </a:r>
            <a:r>
              <a:rPr lang="en-US" sz="3100" smtClean="0">
                <a:solidFill>
                  <a:srgbClr val="FFFF00"/>
                </a:solidFill>
              </a:rPr>
              <a:t/>
            </a:r>
            <a:br>
              <a:rPr lang="en-US" sz="3100" smtClean="0">
                <a:solidFill>
                  <a:srgbClr val="FFFF00"/>
                </a:solidFill>
              </a:rPr>
            </a:br>
            <a:r>
              <a:rPr lang="en-US" sz="2800" smtClean="0"/>
              <a:t>Suppose we have a 1 kg mass</a:t>
            </a:r>
            <a:r>
              <a:rPr lang="en-US" sz="2800" smtClean="0">
                <a:solidFill>
                  <a:srgbClr val="FFFF00"/>
                </a:solidFill>
              </a:rPr>
              <a:t> </a:t>
            </a:r>
            <a:r>
              <a:rPr lang="en-US" sz="2800" smtClean="0">
                <a:solidFill>
                  <a:schemeClr val="bg1"/>
                </a:solidFill>
              </a:rPr>
              <a:t>initially at rest</a:t>
            </a:r>
            <a:r>
              <a:rPr lang="en-US" sz="2800" smtClean="0"/>
              <a:t>, and a 2 kg mass approaching  from the left at velocity </a:t>
            </a:r>
            <a:r>
              <a:rPr lang="en-US" sz="2800" i="1" smtClean="0"/>
              <a:t>v</a:t>
            </a:r>
            <a:r>
              <a:rPr lang="en-US" sz="2800" smtClean="0"/>
              <a:t>. What is the velocity of the center of mass?</a:t>
            </a:r>
            <a:endParaRPr lang="en-US" sz="28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0.2</a:t>
            </a:r>
            <a:r>
              <a:rPr lang="en-US" sz="2800" i="1" smtClean="0"/>
              <a:t>v</a:t>
            </a:r>
          </a:p>
          <a:p>
            <a:pPr marL="514350" indent="-514350">
              <a:buAutoNum type="alphaUcPeriod"/>
            </a:pPr>
            <a:r>
              <a:rPr lang="en-US" sz="2800" smtClean="0"/>
              <a:t>0.33</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0.67</a:t>
            </a:r>
            <a:r>
              <a:rPr lang="en-US" sz="2800" i="1" smtClean="0"/>
              <a:t>v</a:t>
            </a:r>
          </a:p>
          <a:p>
            <a:pPr marL="514350" indent="-514350">
              <a:buAutoNum type="alphaUcPeriod"/>
            </a:pPr>
            <a:r>
              <a:rPr lang="en-US" sz="2800" smtClean="0"/>
              <a:t> </a:t>
            </a:r>
            <a:r>
              <a:rPr lang="en-US" sz="2800" i="1" smtClean="0"/>
              <a:t>v</a:t>
            </a:r>
          </a:p>
        </p:txBody>
      </p:sp>
      <p:sp>
        <p:nvSpPr>
          <p:cNvPr id="4" name="Oval 3"/>
          <p:cNvSpPr/>
          <p:nvPr/>
        </p:nvSpPr>
        <p:spPr>
          <a:xfrm>
            <a:off x="1789089" y="2804372"/>
            <a:ext cx="649311" cy="649311"/>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457714" y="3123126"/>
            <a:ext cx="1511300" cy="2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7748" y="2706711"/>
            <a:ext cx="533400" cy="461665"/>
          </a:xfrm>
          <a:prstGeom prst="rect">
            <a:avLst/>
          </a:prstGeom>
          <a:noFill/>
        </p:spPr>
        <p:txBody>
          <a:bodyPr wrap="square" rtlCol="0">
            <a:spAutoFit/>
          </a:bodyPr>
          <a:lstStyle/>
          <a:p>
            <a:r>
              <a:rPr lang="en-US" sz="2400" i="1"/>
              <a:t>v</a:t>
            </a:r>
          </a:p>
        </p:txBody>
      </p:sp>
      <p:sp>
        <p:nvSpPr>
          <p:cNvPr id="10" name="Oval 9"/>
          <p:cNvSpPr/>
          <p:nvPr/>
        </p:nvSpPr>
        <p:spPr>
          <a:xfrm flipH="1">
            <a:off x="5638800" y="28956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2933163"/>
            <a:ext cx="609600" cy="369332"/>
          </a:xfrm>
          <a:prstGeom prst="rect">
            <a:avLst/>
          </a:prstGeom>
          <a:noFill/>
        </p:spPr>
        <p:txBody>
          <a:bodyPr wrap="square" rtlCol="0">
            <a:spAutoFit/>
          </a:bodyPr>
          <a:lstStyle/>
          <a:p>
            <a:r>
              <a:rPr lang="en-US" smtClean="0"/>
              <a:t>2 kg</a:t>
            </a:r>
            <a:endParaRPr lang="en-US"/>
          </a:p>
        </p:txBody>
      </p:sp>
      <p:sp>
        <p:nvSpPr>
          <p:cNvPr id="11" name="TextBox 10"/>
          <p:cNvSpPr txBox="1"/>
          <p:nvPr/>
        </p:nvSpPr>
        <p:spPr>
          <a:xfrm>
            <a:off x="5586210" y="2933163"/>
            <a:ext cx="609600" cy="369332"/>
          </a:xfrm>
          <a:prstGeom prst="rect">
            <a:avLst/>
          </a:prstGeom>
          <a:noFill/>
        </p:spPr>
        <p:txBody>
          <a:bodyPr wrap="square" rtlCol="0">
            <a:spAutoFit/>
          </a:bodyPr>
          <a:lstStyle/>
          <a:p>
            <a:r>
              <a:rPr lang="en-US" smtClean="0"/>
              <a:t>1 kg</a:t>
            </a:r>
            <a:endParaRPr lang="en-US"/>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89" y="152400"/>
            <a:ext cx="8458200" cy="2438400"/>
          </a:xfrm>
        </p:spPr>
        <p:txBody>
          <a:bodyPr>
            <a:normAutofit/>
          </a:bodyPr>
          <a:lstStyle/>
          <a:p>
            <a:pPr algn="l"/>
            <a:r>
              <a:rPr lang="en-US" sz="3100" smtClean="0">
                <a:solidFill>
                  <a:srgbClr val="FFFF00"/>
                </a:solidFill>
              </a:rPr>
              <a:t>			</a:t>
            </a:r>
            <a:r>
              <a:rPr lang="en-US" sz="4000" smtClean="0">
                <a:solidFill>
                  <a:srgbClr val="FFFF00"/>
                </a:solidFill>
              </a:rPr>
              <a:t>Clicker Answer</a:t>
            </a:r>
            <a:r>
              <a:rPr lang="en-US" sz="3100" smtClean="0">
                <a:solidFill>
                  <a:srgbClr val="FFFF00"/>
                </a:solidFill>
              </a:rPr>
              <a:t/>
            </a:r>
            <a:br>
              <a:rPr lang="en-US" sz="3100" smtClean="0">
                <a:solidFill>
                  <a:srgbClr val="FFFF00"/>
                </a:solidFill>
              </a:rPr>
            </a:br>
            <a:r>
              <a:rPr lang="en-US" sz="2800" smtClean="0"/>
              <a:t>Suppose we have a 1 kg mass</a:t>
            </a:r>
            <a:r>
              <a:rPr lang="en-US" sz="2800" smtClean="0">
                <a:solidFill>
                  <a:srgbClr val="FFFF00"/>
                </a:solidFill>
              </a:rPr>
              <a:t> </a:t>
            </a:r>
            <a:r>
              <a:rPr lang="en-US" sz="2800" smtClean="0">
                <a:solidFill>
                  <a:schemeClr val="bg1"/>
                </a:solidFill>
              </a:rPr>
              <a:t>initially at rest</a:t>
            </a:r>
            <a:r>
              <a:rPr lang="en-US" sz="2800" smtClean="0"/>
              <a:t>, and a 2 kg mass approaching  from the left at velocity </a:t>
            </a:r>
            <a:r>
              <a:rPr lang="en-US" sz="2800" i="1" smtClean="0"/>
              <a:t>v</a:t>
            </a:r>
            <a:r>
              <a:rPr lang="en-US" sz="2800" smtClean="0"/>
              <a:t>. What is the velocity of the center of mass?</a:t>
            </a:r>
            <a:endParaRPr lang="en-US" sz="2800">
              <a:solidFill>
                <a:srgbClr val="FFFF00"/>
              </a:solidFill>
            </a:endParaRPr>
          </a:p>
        </p:txBody>
      </p:sp>
      <p:sp>
        <p:nvSpPr>
          <p:cNvPr id="3" name="Content Placeholder 2"/>
          <p:cNvSpPr>
            <a:spLocks noGrp="1"/>
          </p:cNvSpPr>
          <p:nvPr>
            <p:ph idx="1"/>
          </p:nvPr>
        </p:nvSpPr>
        <p:spPr>
          <a:xfrm>
            <a:off x="457200" y="3810000"/>
            <a:ext cx="8229600" cy="2667000"/>
          </a:xfrm>
        </p:spPr>
        <p:txBody>
          <a:bodyPr>
            <a:normAutofit/>
          </a:bodyPr>
          <a:lstStyle/>
          <a:p>
            <a:pPr marL="514350" indent="-514350">
              <a:buAutoNum type="alphaUcPeriod"/>
            </a:pPr>
            <a:r>
              <a:rPr lang="en-US" sz="2800" smtClean="0"/>
              <a:t>0.2</a:t>
            </a:r>
            <a:r>
              <a:rPr lang="en-US" sz="2800" i="1" smtClean="0"/>
              <a:t>v</a:t>
            </a:r>
          </a:p>
          <a:p>
            <a:pPr marL="514350" indent="-514350">
              <a:buAutoNum type="alphaUcPeriod"/>
            </a:pPr>
            <a:r>
              <a:rPr lang="en-US" sz="2800" smtClean="0"/>
              <a:t>0.33</a:t>
            </a:r>
            <a:r>
              <a:rPr lang="en-US" sz="2800" i="1" smtClean="0"/>
              <a:t>v</a:t>
            </a:r>
          </a:p>
          <a:p>
            <a:pPr marL="514350" indent="-514350">
              <a:buAutoNum type="alphaUcPeriod"/>
            </a:pPr>
            <a:r>
              <a:rPr lang="en-US" sz="2800" smtClean="0"/>
              <a:t>0.5</a:t>
            </a:r>
            <a:r>
              <a:rPr lang="en-US" sz="2800" i="1" smtClean="0"/>
              <a:t>v</a:t>
            </a:r>
          </a:p>
          <a:p>
            <a:pPr marL="514350" indent="-514350">
              <a:buAutoNum type="alphaUcPeriod"/>
            </a:pPr>
            <a:r>
              <a:rPr lang="en-US" sz="2800" smtClean="0"/>
              <a:t>0.67</a:t>
            </a:r>
            <a:r>
              <a:rPr lang="en-US" sz="2800" i="1" smtClean="0"/>
              <a:t>v</a:t>
            </a:r>
          </a:p>
          <a:p>
            <a:pPr marL="514350" indent="-514350">
              <a:buAutoNum type="alphaUcPeriod"/>
            </a:pPr>
            <a:r>
              <a:rPr lang="en-US" sz="2800" smtClean="0"/>
              <a:t> </a:t>
            </a:r>
            <a:r>
              <a:rPr lang="en-US" sz="2800" i="1" smtClean="0"/>
              <a:t>v</a:t>
            </a:r>
          </a:p>
        </p:txBody>
      </p:sp>
      <p:sp>
        <p:nvSpPr>
          <p:cNvPr id="4" name="Oval 3"/>
          <p:cNvSpPr/>
          <p:nvPr/>
        </p:nvSpPr>
        <p:spPr>
          <a:xfrm>
            <a:off x="1789089" y="2804372"/>
            <a:ext cx="649311" cy="649311"/>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638800" y="2895600"/>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2933163"/>
            <a:ext cx="609600" cy="369332"/>
          </a:xfrm>
          <a:prstGeom prst="rect">
            <a:avLst/>
          </a:prstGeom>
          <a:noFill/>
        </p:spPr>
        <p:txBody>
          <a:bodyPr wrap="square" rtlCol="0">
            <a:spAutoFit/>
          </a:bodyPr>
          <a:lstStyle/>
          <a:p>
            <a:r>
              <a:rPr lang="en-US" smtClean="0"/>
              <a:t>2 kg</a:t>
            </a:r>
            <a:endParaRPr lang="en-US"/>
          </a:p>
        </p:txBody>
      </p:sp>
      <p:sp>
        <p:nvSpPr>
          <p:cNvPr id="11" name="TextBox 10"/>
          <p:cNvSpPr txBox="1"/>
          <p:nvPr/>
        </p:nvSpPr>
        <p:spPr>
          <a:xfrm>
            <a:off x="5586210" y="2933163"/>
            <a:ext cx="609600" cy="369332"/>
          </a:xfrm>
          <a:prstGeom prst="rect">
            <a:avLst/>
          </a:prstGeom>
          <a:noFill/>
        </p:spPr>
        <p:txBody>
          <a:bodyPr wrap="square" rtlCol="0">
            <a:spAutoFit/>
          </a:bodyPr>
          <a:lstStyle/>
          <a:p>
            <a:r>
              <a:rPr lang="en-US" smtClean="0"/>
              <a:t>1 kg</a:t>
            </a:r>
            <a:endParaRPr lang="en-US"/>
          </a:p>
        </p:txBody>
      </p:sp>
      <p:cxnSp>
        <p:nvCxnSpPr>
          <p:cNvPr id="13" name="Straight Arrow Connector 12"/>
          <p:cNvCxnSpPr/>
          <p:nvPr/>
        </p:nvCxnSpPr>
        <p:spPr>
          <a:xfrm rot="10800000">
            <a:off x="2286000" y="5638800"/>
            <a:ext cx="1828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13080" y="2984679"/>
            <a:ext cx="304800" cy="304800"/>
          </a:xfrm>
          <a:prstGeom prst="ellipse">
            <a:avLst/>
          </a:prstGeom>
          <a:noFill/>
          <a:ln w="317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214610" y="4691133"/>
            <a:ext cx="4395990" cy="1938992"/>
          </a:xfrm>
          <a:prstGeom prst="rect">
            <a:avLst/>
          </a:prstGeom>
          <a:noFill/>
        </p:spPr>
        <p:txBody>
          <a:bodyPr wrap="square" rtlCol="0">
            <a:spAutoFit/>
          </a:bodyPr>
          <a:lstStyle/>
          <a:p>
            <a:r>
              <a:rPr lang="en-US" sz="2000" smtClean="0">
                <a:solidFill>
                  <a:srgbClr val="FF0000"/>
                </a:solidFill>
              </a:rPr>
              <a:t>The CM is at a point twice as far from the 1 kg than from the 2 kg—that is, it’s at two-thirds of the distance of the 2 kg away from the 1 kg, and of course moves at constant velocity to maintain that ratio.</a:t>
            </a:r>
            <a:endParaRPr lang="en-US" sz="2000">
              <a:solidFill>
                <a:srgbClr val="FF0000"/>
              </a:solidFill>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Looking at Collisions…</a:t>
            </a:r>
            <a:endParaRPr lang="en-US">
              <a:solidFill>
                <a:srgbClr val="FFFF00"/>
              </a:solidFill>
            </a:endParaRPr>
          </a:p>
        </p:txBody>
      </p:sp>
      <p:sp>
        <p:nvSpPr>
          <p:cNvPr id="3" name="Content Placeholder 2"/>
          <p:cNvSpPr>
            <a:spLocks noGrp="1"/>
          </p:cNvSpPr>
          <p:nvPr>
            <p:ph idx="1"/>
          </p:nvPr>
        </p:nvSpPr>
        <p:spPr>
          <a:xfrm>
            <a:off x="152400" y="1600200"/>
            <a:ext cx="8534400" cy="4953000"/>
          </a:xfrm>
        </p:spPr>
        <p:txBody>
          <a:bodyPr>
            <a:normAutofit lnSpcReduction="10000"/>
          </a:bodyPr>
          <a:lstStyle/>
          <a:p>
            <a:r>
              <a:rPr lang="en-US" smtClean="0"/>
              <a:t>Collisions of two objects, in one or two dimensions, are often easier to understand (as you’ll see) if we examine the </a:t>
            </a:r>
            <a:r>
              <a:rPr lang="en-US" i="1" smtClean="0"/>
              <a:t>motions relative to the center of mass</a:t>
            </a:r>
            <a:r>
              <a:rPr lang="en-US" smtClean="0"/>
              <a:t>. </a:t>
            </a:r>
          </a:p>
          <a:p>
            <a:r>
              <a:rPr lang="en-US" smtClean="0">
                <a:solidFill>
                  <a:srgbClr val="FFFF00"/>
                </a:solidFill>
              </a:rPr>
              <a:t>This is called working in the </a:t>
            </a:r>
            <a:r>
              <a:rPr lang="en-US" u="sng" smtClean="0">
                <a:solidFill>
                  <a:srgbClr val="FFFF00"/>
                </a:solidFill>
              </a:rPr>
              <a:t>center of mass frame of reference</a:t>
            </a:r>
            <a:r>
              <a:rPr lang="en-US" smtClean="0">
                <a:solidFill>
                  <a:srgbClr val="FFFF00"/>
                </a:solidFill>
              </a:rPr>
              <a:t>.</a:t>
            </a:r>
          </a:p>
          <a:p>
            <a:r>
              <a:rPr lang="en-US" smtClean="0"/>
              <a:t>If there are no external forces acting on the system, overall momentum is conserved, and </a:t>
            </a:r>
            <a:r>
              <a:rPr lang="en-US" smtClean="0">
                <a:solidFill>
                  <a:srgbClr val="FFFF00"/>
                </a:solidFill>
              </a:rPr>
              <a:t>the center of mass moves at constant velocity </a:t>
            </a:r>
            <a:r>
              <a:rPr lang="en-US" smtClean="0"/>
              <a:t>relative to any given inertial frame.</a:t>
            </a:r>
            <a:endParaRPr lang="en-US"/>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solidFill>
                  <a:srgbClr val="FFCC99"/>
                </a:solidFill>
              </a:rPr>
              <a:t>Reminder:  a </a:t>
            </a:r>
            <a:r>
              <a:rPr lang="en-US" sz="3600" dirty="0" smtClean="0">
                <a:solidFill>
                  <a:srgbClr val="FFCC99"/>
                </a:solidFill>
              </a:rPr>
              <a:t>Frame of Reference</a:t>
            </a:r>
            <a:endParaRPr lang="en-US" sz="3600" dirty="0">
              <a:solidFill>
                <a:srgbClr val="FFCC99"/>
              </a:solidFill>
            </a:endParaRPr>
          </a:p>
        </p:txBody>
      </p:sp>
      <p:sp>
        <p:nvSpPr>
          <p:cNvPr id="3" name="Content Placeholder 2"/>
          <p:cNvSpPr>
            <a:spLocks noGrp="1"/>
          </p:cNvSpPr>
          <p:nvPr>
            <p:ph sz="half" idx="1"/>
          </p:nvPr>
        </p:nvSpPr>
        <p:spPr>
          <a:xfrm>
            <a:off x="457200" y="1600200"/>
            <a:ext cx="3505200" cy="4525963"/>
          </a:xfrm>
        </p:spPr>
        <p:txBody>
          <a:bodyPr>
            <a:normAutofit/>
          </a:bodyPr>
          <a:lstStyle/>
          <a:p>
            <a:pPr>
              <a:buNone/>
            </a:pPr>
            <a:r>
              <a:rPr lang="en-US" dirty="0" smtClean="0">
                <a:solidFill>
                  <a:srgbClr val="FFFF00"/>
                </a:solidFill>
              </a:rPr>
              <a:t>Frame of reference:</a:t>
            </a:r>
            <a:endParaRPr lang="en-US" dirty="0">
              <a:solidFill>
                <a:srgbClr val="FFFF00"/>
              </a:solidFill>
            </a:endParaRPr>
          </a:p>
        </p:txBody>
      </p:sp>
      <p:sp>
        <p:nvSpPr>
          <p:cNvPr id="4" name="Content Placeholder 3"/>
          <p:cNvSpPr>
            <a:spLocks noGrp="1"/>
          </p:cNvSpPr>
          <p:nvPr>
            <p:ph sz="half" idx="2"/>
          </p:nvPr>
        </p:nvSpPr>
        <p:spPr>
          <a:xfrm>
            <a:off x="4038600" y="1600200"/>
            <a:ext cx="4800600" cy="5029200"/>
          </a:xfrm>
        </p:spPr>
        <p:txBody>
          <a:bodyPr>
            <a:normAutofit/>
          </a:bodyPr>
          <a:lstStyle/>
          <a:p>
            <a:pPr>
              <a:buNone/>
            </a:pPr>
            <a:r>
              <a:rPr lang="en-US" dirty="0" smtClean="0"/>
              <a:t>To measure </a:t>
            </a:r>
            <a:r>
              <a:rPr lang="en-US" dirty="0" smtClean="0">
                <a:solidFill>
                  <a:srgbClr val="FFFF00"/>
                </a:solidFill>
              </a:rPr>
              <a:t>motion</a:t>
            </a:r>
            <a:r>
              <a:rPr lang="en-US" dirty="0" smtClean="0"/>
              <a:t>, we must first measure </a:t>
            </a:r>
            <a:r>
              <a:rPr lang="en-US" dirty="0" smtClean="0">
                <a:solidFill>
                  <a:srgbClr val="FFFF00"/>
                </a:solidFill>
              </a:rPr>
              <a:t>position</a:t>
            </a:r>
            <a:r>
              <a:rPr lang="en-US" dirty="0" smtClean="0"/>
              <a:t>. </a:t>
            </a:r>
          </a:p>
          <a:p>
            <a:pPr>
              <a:buNone/>
            </a:pPr>
            <a:r>
              <a:rPr lang="en-US" dirty="0" smtClean="0"/>
              <a:t>We measure position relative to some fixed point </a:t>
            </a:r>
            <a:r>
              <a:rPr lang="en-US" dirty="0" smtClean="0">
                <a:solidFill>
                  <a:srgbClr val="FFFF00"/>
                </a:solidFill>
              </a:rPr>
              <a:t>O</a:t>
            </a:r>
            <a:r>
              <a:rPr lang="en-US" dirty="0" smtClean="0"/>
              <a:t>, called the </a:t>
            </a:r>
            <a:r>
              <a:rPr lang="en-US" dirty="0" smtClean="0">
                <a:solidFill>
                  <a:srgbClr val="FFFF00"/>
                </a:solidFill>
              </a:rPr>
              <a:t>origin</a:t>
            </a:r>
            <a:r>
              <a:rPr lang="en-US" dirty="0" smtClean="0"/>
              <a:t>.</a:t>
            </a:r>
          </a:p>
          <a:p>
            <a:pPr>
              <a:buNone/>
            </a:pPr>
            <a:r>
              <a:rPr lang="en-US" dirty="0" smtClean="0"/>
              <a:t>We give the </a:t>
            </a:r>
            <a:r>
              <a:rPr lang="en-US" dirty="0" smtClean="0">
                <a:solidFill>
                  <a:srgbClr val="FF0000"/>
                </a:solidFill>
              </a:rPr>
              <a:t>ball’s</a:t>
            </a:r>
            <a:r>
              <a:rPr lang="en-US" dirty="0" smtClean="0"/>
              <a:t> location as  </a:t>
            </a:r>
            <a:r>
              <a:rPr lang="en-US" dirty="0" smtClean="0">
                <a:solidFill>
                  <a:srgbClr val="FF0000"/>
                </a:solidFill>
              </a:rPr>
              <a:t>(</a:t>
            </a:r>
            <a:r>
              <a:rPr lang="en-US" i="1" dirty="0" smtClean="0">
                <a:solidFill>
                  <a:srgbClr val="FF0000"/>
                </a:solidFill>
              </a:rPr>
              <a:t>x</a:t>
            </a:r>
            <a:r>
              <a:rPr lang="en-US" dirty="0" smtClean="0">
                <a:solidFill>
                  <a:srgbClr val="FF0000"/>
                </a:solidFill>
              </a:rPr>
              <a:t>, </a:t>
            </a:r>
            <a:r>
              <a:rPr lang="en-US" i="1" dirty="0" smtClean="0">
                <a:solidFill>
                  <a:srgbClr val="FF0000"/>
                </a:solidFill>
              </a:rPr>
              <a:t>y</a:t>
            </a:r>
            <a:r>
              <a:rPr lang="en-US" dirty="0" smtClean="0">
                <a:solidFill>
                  <a:srgbClr val="FF0000"/>
                </a:solidFill>
              </a:rPr>
              <a:t>, </a:t>
            </a:r>
            <a:r>
              <a:rPr lang="en-US" i="1" dirty="0" smtClean="0">
                <a:solidFill>
                  <a:srgbClr val="FF0000"/>
                </a:solidFill>
              </a:rPr>
              <a:t>z</a:t>
            </a:r>
            <a:r>
              <a:rPr lang="en-US" dirty="0" smtClean="0">
                <a:solidFill>
                  <a:srgbClr val="FF0000"/>
                </a:solidFill>
              </a:rPr>
              <a:t>)</a:t>
            </a:r>
            <a:r>
              <a:rPr lang="en-US" dirty="0" smtClean="0"/>
              <a:t>:  we reach it from </a:t>
            </a:r>
            <a:r>
              <a:rPr lang="en-US" dirty="0" smtClean="0">
                <a:solidFill>
                  <a:srgbClr val="FFFF00"/>
                </a:solidFill>
              </a:rPr>
              <a:t>O</a:t>
            </a:r>
            <a:r>
              <a:rPr lang="en-US" dirty="0" smtClean="0"/>
              <a:t> by moving </a:t>
            </a:r>
            <a:r>
              <a:rPr lang="en-US" i="1" dirty="0" smtClean="0">
                <a:solidFill>
                  <a:srgbClr val="FF0000"/>
                </a:solidFill>
              </a:rPr>
              <a:t>x</a:t>
            </a:r>
            <a:r>
              <a:rPr lang="en-US" dirty="0" smtClean="0"/>
              <a:t> meters along the </a:t>
            </a:r>
            <a:r>
              <a:rPr lang="en-US" i="1" dirty="0" smtClean="0"/>
              <a:t>x</a:t>
            </a:r>
            <a:r>
              <a:rPr lang="en-US" dirty="0" smtClean="0"/>
              <a:t>-axis, followed by </a:t>
            </a:r>
            <a:r>
              <a:rPr lang="en-US" i="1" dirty="0" smtClean="0">
                <a:solidFill>
                  <a:srgbClr val="FF0000"/>
                </a:solidFill>
              </a:rPr>
              <a:t>y</a:t>
            </a:r>
            <a:r>
              <a:rPr lang="en-US" dirty="0" smtClean="0"/>
              <a:t> parallel to the </a:t>
            </a:r>
            <a:r>
              <a:rPr lang="en-US" i="1" dirty="0" smtClean="0"/>
              <a:t>y</a:t>
            </a:r>
            <a:r>
              <a:rPr lang="en-US" dirty="0" smtClean="0"/>
              <a:t>-axis and finally </a:t>
            </a:r>
            <a:r>
              <a:rPr lang="en-US" i="1" dirty="0" smtClean="0">
                <a:solidFill>
                  <a:srgbClr val="FF0000"/>
                </a:solidFill>
              </a:rPr>
              <a:t>z</a:t>
            </a:r>
            <a:r>
              <a:rPr lang="en-US" dirty="0" smtClean="0"/>
              <a:t> parallel to the </a:t>
            </a:r>
            <a:r>
              <a:rPr lang="en-US" i="1" dirty="0" smtClean="0"/>
              <a:t>z</a:t>
            </a:r>
            <a:r>
              <a:rPr lang="en-US" dirty="0" smtClean="0"/>
              <a:t>-axis. </a:t>
            </a:r>
          </a:p>
          <a:p>
            <a:pPr>
              <a:buNone/>
            </a:pPr>
            <a:endParaRPr lang="en-US" dirty="0"/>
          </a:p>
        </p:txBody>
      </p:sp>
      <p:cxnSp>
        <p:nvCxnSpPr>
          <p:cNvPr id="7" name="Straight Arrow Connector 6"/>
          <p:cNvCxnSpPr/>
          <p:nvPr/>
        </p:nvCxnSpPr>
        <p:spPr>
          <a:xfrm rot="-6840000">
            <a:off x="553836" y="2750256"/>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5029200"/>
            <a:ext cx="3429000" cy="1200329"/>
          </a:xfrm>
          <a:prstGeom prst="rect">
            <a:avLst/>
          </a:prstGeom>
          <a:noFill/>
        </p:spPr>
        <p:txBody>
          <a:bodyPr wrap="square" rtlCol="0">
            <a:spAutoFit/>
          </a:bodyPr>
          <a:lstStyle/>
          <a:p>
            <a:r>
              <a:rPr lang="en-US" i="1" dirty="0" smtClean="0">
                <a:solidFill>
                  <a:srgbClr val="FFFF00"/>
                </a:solidFill>
              </a:rPr>
              <a:t>The frame can be envisioned as three meter sticks at right angles to each other, like the beginning of the frame of a structure. </a:t>
            </a:r>
            <a:endParaRPr lang="en-US" i="1" dirty="0">
              <a:solidFill>
                <a:srgbClr val="FFFF00"/>
              </a:solidFill>
            </a:endParaRPr>
          </a:p>
        </p:txBody>
      </p:sp>
      <p:grpSp>
        <p:nvGrpSpPr>
          <p:cNvPr id="5" name="Group 16"/>
          <p:cNvGrpSpPr/>
          <p:nvPr/>
        </p:nvGrpSpPr>
        <p:grpSpPr>
          <a:xfrm>
            <a:off x="990600" y="2362200"/>
            <a:ext cx="1885950" cy="2264807"/>
            <a:chOff x="1771650" y="2419350"/>
            <a:chExt cx="1885950" cy="2264807"/>
          </a:xfrm>
        </p:grpSpPr>
        <p:grpSp>
          <p:nvGrpSpPr>
            <p:cNvPr id="9" name="Group 9"/>
            <p:cNvGrpSpPr/>
            <p:nvPr/>
          </p:nvGrpSpPr>
          <p:grpSpPr>
            <a:xfrm>
              <a:off x="2066926" y="3353874"/>
              <a:ext cx="1490663" cy="1151452"/>
              <a:chOff x="2066926" y="3353874"/>
              <a:chExt cx="1490663" cy="1151452"/>
            </a:xfrm>
          </p:grpSpPr>
          <p:cxnSp>
            <p:nvCxnSpPr>
              <p:cNvPr id="6" name="Straight Arrow Connector 5"/>
              <p:cNvCxnSpPr/>
              <p:nvPr/>
            </p:nvCxnSpPr>
            <p:spPr>
              <a:xfrm>
                <a:off x="2066926" y="3895726"/>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300000" flipV="1">
                <a:off x="2109789" y="3353874"/>
                <a:ext cx="1447800" cy="609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19400" y="2971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71650" y="3771900"/>
              <a:ext cx="381000" cy="369332"/>
            </a:xfrm>
            <a:prstGeom prst="rect">
              <a:avLst/>
            </a:prstGeom>
            <a:noFill/>
          </p:spPr>
          <p:txBody>
            <a:bodyPr wrap="square" rtlCol="0">
              <a:spAutoFit/>
            </a:bodyPr>
            <a:lstStyle/>
            <a:p>
              <a:r>
                <a:rPr lang="en-US" dirty="0" smtClean="0">
                  <a:solidFill>
                    <a:srgbClr val="FFFF00"/>
                  </a:solidFill>
                </a:rPr>
                <a:t>O</a:t>
              </a:r>
              <a:endParaRPr lang="en-US" dirty="0">
                <a:solidFill>
                  <a:srgbClr val="FFFF00"/>
                </a:solidFill>
              </a:endParaRPr>
            </a:p>
          </p:txBody>
        </p:sp>
        <p:sp>
          <p:nvSpPr>
            <p:cNvPr id="13" name="TextBox 12"/>
            <p:cNvSpPr txBox="1"/>
            <p:nvPr/>
          </p:nvSpPr>
          <p:spPr>
            <a:xfrm>
              <a:off x="3048000" y="4314825"/>
              <a:ext cx="381000" cy="369332"/>
            </a:xfrm>
            <a:prstGeom prst="rect">
              <a:avLst/>
            </a:prstGeom>
            <a:noFill/>
          </p:spPr>
          <p:txBody>
            <a:bodyPr wrap="square" rtlCol="0">
              <a:spAutoFit/>
            </a:bodyPr>
            <a:lstStyle/>
            <a:p>
              <a:r>
                <a:rPr lang="en-US" i="1" dirty="0" smtClean="0">
                  <a:solidFill>
                    <a:srgbClr val="FFFF00"/>
                  </a:solidFill>
                </a:rPr>
                <a:t>x</a:t>
              </a:r>
              <a:endParaRPr lang="en-US" i="1" dirty="0">
                <a:solidFill>
                  <a:srgbClr val="FFFF00"/>
                </a:solidFill>
              </a:endParaRPr>
            </a:p>
          </p:txBody>
        </p:sp>
        <p:sp>
          <p:nvSpPr>
            <p:cNvPr id="14" name="TextBox 13"/>
            <p:cNvSpPr txBox="1"/>
            <p:nvPr/>
          </p:nvSpPr>
          <p:spPr>
            <a:xfrm>
              <a:off x="3257550" y="3419475"/>
              <a:ext cx="381000" cy="369332"/>
            </a:xfrm>
            <a:prstGeom prst="rect">
              <a:avLst/>
            </a:prstGeom>
            <a:noFill/>
          </p:spPr>
          <p:txBody>
            <a:bodyPr wrap="square" rtlCol="0">
              <a:spAutoFit/>
            </a:bodyPr>
            <a:lstStyle/>
            <a:p>
              <a:r>
                <a:rPr lang="en-US" i="1" dirty="0">
                  <a:solidFill>
                    <a:srgbClr val="FFFF00"/>
                  </a:solidFill>
                </a:rPr>
                <a:t>y</a:t>
              </a:r>
            </a:p>
          </p:txBody>
        </p:sp>
        <p:sp>
          <p:nvSpPr>
            <p:cNvPr id="15" name="TextBox 14"/>
            <p:cNvSpPr txBox="1"/>
            <p:nvPr/>
          </p:nvSpPr>
          <p:spPr>
            <a:xfrm>
              <a:off x="2009775" y="2419350"/>
              <a:ext cx="381000" cy="369332"/>
            </a:xfrm>
            <a:prstGeom prst="rect">
              <a:avLst/>
            </a:prstGeom>
            <a:noFill/>
          </p:spPr>
          <p:txBody>
            <a:bodyPr wrap="square" rtlCol="0">
              <a:spAutoFit/>
            </a:bodyPr>
            <a:lstStyle/>
            <a:p>
              <a:r>
                <a:rPr lang="en-US" i="1" dirty="0">
                  <a:solidFill>
                    <a:srgbClr val="FFFF00"/>
                  </a:solidFill>
                </a:rPr>
                <a:t>z</a:t>
              </a:r>
            </a:p>
          </p:txBody>
        </p:sp>
        <p:sp>
          <p:nvSpPr>
            <p:cNvPr id="18" name="TextBox 17"/>
            <p:cNvSpPr txBox="1"/>
            <p:nvPr/>
          </p:nvSpPr>
          <p:spPr>
            <a:xfrm>
              <a:off x="2819400" y="2667000"/>
              <a:ext cx="838200" cy="369332"/>
            </a:xfrm>
            <a:prstGeom prst="rect">
              <a:avLst/>
            </a:prstGeom>
            <a:noFill/>
          </p:spPr>
          <p:txBody>
            <a:bodyPr wrap="square" rtlCol="0">
              <a:spAutoFit/>
            </a:bodyPr>
            <a:lstStyle/>
            <a:p>
              <a:r>
                <a:rPr lang="en-US" dirty="0" smtClean="0">
                  <a:solidFill>
                    <a:srgbClr val="FF0000"/>
                  </a:solidFill>
                </a:rPr>
                <a:t>(</a:t>
              </a:r>
              <a:r>
                <a:rPr lang="en-US" i="1" dirty="0" smtClean="0">
                  <a:solidFill>
                    <a:srgbClr val="FF0000"/>
                  </a:solidFill>
                </a:rPr>
                <a:t>x, y, z</a:t>
              </a:r>
              <a:r>
                <a:rPr lang="en-US" dirty="0" smtClean="0">
                  <a:solidFill>
                    <a:srgbClr val="FF0000"/>
                  </a:solidFill>
                </a:rPr>
                <a:t>)</a:t>
              </a:r>
              <a:endParaRPr lang="en-US" dirty="0">
                <a:solidFill>
                  <a:srgbClr val="FF0000"/>
                </a:solidFill>
              </a:endParaRPr>
            </a:p>
          </p:txBody>
        </p:sp>
      </p:gr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Two Inertial Frames of Reference</a:t>
            </a:r>
            <a:endParaRPr lang="en-US">
              <a:solidFill>
                <a:srgbClr val="FFFF00"/>
              </a:solidFill>
            </a:endParaRPr>
          </a:p>
        </p:txBody>
      </p:sp>
      <p:sp>
        <p:nvSpPr>
          <p:cNvPr id="3" name="Content Placeholder 2"/>
          <p:cNvSpPr>
            <a:spLocks noGrp="1"/>
          </p:cNvSpPr>
          <p:nvPr>
            <p:ph sz="half" idx="1"/>
          </p:nvPr>
        </p:nvSpPr>
        <p:spPr>
          <a:xfrm>
            <a:off x="457200" y="1371600"/>
            <a:ext cx="4267200" cy="3886200"/>
          </a:xfrm>
        </p:spPr>
        <p:txBody>
          <a:bodyPr>
            <a:normAutofit fontScale="92500" lnSpcReduction="10000"/>
          </a:bodyPr>
          <a:lstStyle/>
          <a:p>
            <a:pPr>
              <a:buNone/>
            </a:pPr>
            <a:r>
              <a:rPr lang="en-US" smtClean="0">
                <a:solidFill>
                  <a:schemeClr val="bg2">
                    <a:lumMod val="50000"/>
                  </a:schemeClr>
                </a:solidFill>
              </a:rPr>
              <a:t>e</a:t>
            </a:r>
            <a:endParaRPr lang="en-US">
              <a:solidFill>
                <a:schemeClr val="bg2">
                  <a:lumMod val="50000"/>
                </a:schemeClr>
              </a:solidFill>
            </a:endParaRPr>
          </a:p>
        </p:txBody>
      </p:sp>
      <p:sp>
        <p:nvSpPr>
          <p:cNvPr id="4" name="Content Placeholder 3"/>
          <p:cNvSpPr>
            <a:spLocks noGrp="1"/>
          </p:cNvSpPr>
          <p:nvPr>
            <p:ph sz="half" idx="2"/>
          </p:nvPr>
        </p:nvSpPr>
        <p:spPr>
          <a:xfrm>
            <a:off x="4648200" y="1600200"/>
            <a:ext cx="4038600" cy="5105400"/>
          </a:xfrm>
        </p:spPr>
        <p:txBody>
          <a:bodyPr>
            <a:normAutofit fontScale="92500" lnSpcReduction="10000"/>
          </a:bodyPr>
          <a:lstStyle/>
          <a:p>
            <a:r>
              <a:rPr lang="en-US" smtClean="0"/>
              <a:t>Suppose the first frame, call it the lab frame, is three sticks fixed on the bench.  </a:t>
            </a:r>
          </a:p>
          <a:p>
            <a:r>
              <a:rPr lang="en-US" smtClean="0"/>
              <a:t>Our experiment is an elastic collision of </a:t>
            </a:r>
            <a:r>
              <a:rPr lang="en-US" smtClean="0">
                <a:solidFill>
                  <a:srgbClr val="FF0000"/>
                </a:solidFill>
              </a:rPr>
              <a:t>two balls</a:t>
            </a:r>
            <a:r>
              <a:rPr lang="en-US" smtClean="0"/>
              <a:t>, no outside forces.</a:t>
            </a:r>
          </a:p>
          <a:p>
            <a:r>
              <a:rPr lang="en-US" smtClean="0">
                <a:solidFill>
                  <a:srgbClr val="FFFF00"/>
                </a:solidFill>
              </a:rPr>
              <a:t>The second frame, the CM frame, has its origin at the center of mass of the two balls. It’s moving at a </a:t>
            </a:r>
            <a:r>
              <a:rPr lang="en-US" i="1" smtClean="0">
                <a:solidFill>
                  <a:srgbClr val="FFFF00"/>
                </a:solidFill>
              </a:rPr>
              <a:t>constant velocity </a:t>
            </a:r>
            <a:r>
              <a:rPr lang="en-US" smtClean="0">
                <a:solidFill>
                  <a:srgbClr val="FFFF00"/>
                </a:solidFill>
              </a:rPr>
              <a:t>relative to the lab frame.</a:t>
            </a:r>
            <a:endParaRPr lang="en-US">
              <a:solidFill>
                <a:srgbClr val="FFFF00"/>
              </a:solidFill>
            </a:endParaRPr>
          </a:p>
        </p:txBody>
      </p:sp>
      <p:sp>
        <p:nvSpPr>
          <p:cNvPr id="31" name="TextBox 30"/>
          <p:cNvSpPr txBox="1"/>
          <p:nvPr/>
        </p:nvSpPr>
        <p:spPr>
          <a:xfrm>
            <a:off x="381000" y="4495800"/>
            <a:ext cx="4114800" cy="2031325"/>
          </a:xfrm>
          <a:prstGeom prst="rect">
            <a:avLst/>
          </a:prstGeom>
          <a:noFill/>
          <a:ln w="25400">
            <a:solidFill>
              <a:srgbClr val="FF0000"/>
            </a:solidFill>
          </a:ln>
        </p:spPr>
        <p:txBody>
          <a:bodyPr wrap="square" rtlCol="0">
            <a:spAutoFit/>
          </a:bodyPr>
          <a:lstStyle/>
          <a:p>
            <a:r>
              <a:rPr lang="en-US" smtClean="0"/>
              <a:t>The fixed lab frame is in white.</a:t>
            </a:r>
          </a:p>
          <a:p>
            <a:r>
              <a:rPr lang="en-US" smtClean="0">
                <a:solidFill>
                  <a:srgbClr val="FFFF00"/>
                </a:solidFill>
              </a:rPr>
              <a:t>The CM frame is in yellow. The origin </a:t>
            </a:r>
            <a:r>
              <a:rPr lang="en-US" i="1" smtClean="0">
                <a:solidFill>
                  <a:srgbClr val="FFFF00"/>
                </a:solidFill>
              </a:rPr>
              <a:t>O’ </a:t>
            </a:r>
            <a:r>
              <a:rPr lang="en-US" smtClean="0">
                <a:solidFill>
                  <a:srgbClr val="FFFF00"/>
                </a:solidFill>
              </a:rPr>
              <a:t>is always at the center of mass of the two balls. </a:t>
            </a:r>
            <a:r>
              <a:rPr lang="en-US" smtClean="0"/>
              <a:t>With no external forces, </a:t>
            </a:r>
            <a:r>
              <a:rPr lang="en-US" i="1" smtClean="0">
                <a:solidFill>
                  <a:srgbClr val="FFFF00"/>
                </a:solidFill>
              </a:rPr>
              <a:t>O’</a:t>
            </a:r>
            <a:r>
              <a:rPr lang="en-US" smtClean="0"/>
              <a:t> moves at constant velocity relative to </a:t>
            </a:r>
            <a:r>
              <a:rPr lang="en-US" i="1" smtClean="0"/>
              <a:t>O</a:t>
            </a:r>
            <a:r>
              <a:rPr lang="en-US" smtClean="0"/>
              <a:t>, so both frames are inertial, both conserve momentum.</a:t>
            </a:r>
            <a:endParaRPr lang="en-US"/>
          </a:p>
        </p:txBody>
      </p:sp>
      <p:grpSp>
        <p:nvGrpSpPr>
          <p:cNvPr id="5" name="Group 31"/>
          <p:cNvGrpSpPr/>
          <p:nvPr/>
        </p:nvGrpSpPr>
        <p:grpSpPr>
          <a:xfrm>
            <a:off x="533400" y="1752600"/>
            <a:ext cx="3739170" cy="2406207"/>
            <a:chOff x="762000" y="2331072"/>
            <a:chExt cx="3739170" cy="2406207"/>
          </a:xfrm>
        </p:grpSpPr>
        <p:grpSp>
          <p:nvGrpSpPr>
            <p:cNvPr id="7" name="Group 17"/>
            <p:cNvGrpSpPr/>
            <p:nvPr/>
          </p:nvGrpSpPr>
          <p:grpSpPr>
            <a:xfrm>
              <a:off x="762000" y="2331072"/>
              <a:ext cx="2590800" cy="2354860"/>
              <a:chOff x="762000" y="2331072"/>
              <a:chExt cx="2590800" cy="2354860"/>
            </a:xfrm>
          </p:grpSpPr>
          <p:grpSp>
            <p:nvGrpSpPr>
              <p:cNvPr id="9" name="Group 12"/>
              <p:cNvGrpSpPr/>
              <p:nvPr/>
            </p:nvGrpSpPr>
            <p:grpSpPr>
              <a:xfrm>
                <a:off x="1143000" y="2362994"/>
                <a:ext cx="2209800" cy="1980406"/>
                <a:chOff x="1522412" y="2362994"/>
                <a:chExt cx="1830388" cy="1600994"/>
              </a:xfrm>
            </p:grpSpPr>
            <p:cxnSp>
              <p:nvCxnSpPr>
                <p:cNvPr id="8" name="Straight Arrow Connector 7"/>
                <p:cNvCxnSpPr/>
                <p:nvPr/>
              </p:nvCxnSpPr>
              <p:spPr>
                <a:xfrm rot="5400000" flipH="1" flipV="1">
                  <a:off x="722709" y="3162697"/>
                  <a:ext cx="1600994"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24000" y="3505200"/>
                  <a:ext cx="13716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24000" y="3962400"/>
                  <a:ext cx="1828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911701" y="4224267"/>
                <a:ext cx="381000" cy="461665"/>
              </a:xfrm>
              <a:prstGeom prst="rect">
                <a:avLst/>
              </a:prstGeom>
              <a:noFill/>
            </p:spPr>
            <p:txBody>
              <a:bodyPr wrap="square" rtlCol="0">
                <a:spAutoFit/>
              </a:bodyPr>
              <a:lstStyle/>
              <a:p>
                <a:r>
                  <a:rPr lang="en-US" sz="2400" i="1" smtClean="0"/>
                  <a:t>x</a:t>
                </a:r>
                <a:endParaRPr lang="en-US" sz="2400" i="1"/>
              </a:p>
            </p:txBody>
          </p:sp>
          <p:sp>
            <p:nvSpPr>
              <p:cNvPr id="15" name="TextBox 14"/>
              <p:cNvSpPr txBox="1"/>
              <p:nvPr/>
            </p:nvSpPr>
            <p:spPr>
              <a:xfrm>
                <a:off x="2324637" y="3427926"/>
                <a:ext cx="381000" cy="461665"/>
              </a:xfrm>
              <a:prstGeom prst="rect">
                <a:avLst/>
              </a:prstGeom>
              <a:noFill/>
            </p:spPr>
            <p:txBody>
              <a:bodyPr wrap="square" rtlCol="0">
                <a:spAutoFit/>
              </a:bodyPr>
              <a:lstStyle/>
              <a:p>
                <a:r>
                  <a:rPr lang="en-US" sz="2400" i="1" smtClean="0"/>
                  <a:t>y</a:t>
                </a:r>
                <a:endParaRPr lang="en-US" sz="2400" i="1"/>
              </a:p>
            </p:txBody>
          </p:sp>
          <p:sp>
            <p:nvSpPr>
              <p:cNvPr id="16" name="TextBox 15"/>
              <p:cNvSpPr txBox="1"/>
              <p:nvPr/>
            </p:nvSpPr>
            <p:spPr>
              <a:xfrm>
                <a:off x="865032" y="2331072"/>
                <a:ext cx="381000" cy="461665"/>
              </a:xfrm>
              <a:prstGeom prst="rect">
                <a:avLst/>
              </a:prstGeom>
              <a:noFill/>
            </p:spPr>
            <p:txBody>
              <a:bodyPr wrap="square" rtlCol="0">
                <a:spAutoFit/>
              </a:bodyPr>
              <a:lstStyle/>
              <a:p>
                <a:r>
                  <a:rPr lang="en-US" sz="2400" i="1" smtClean="0"/>
                  <a:t>z</a:t>
                </a:r>
                <a:endParaRPr lang="en-US" sz="2400" i="1"/>
              </a:p>
            </p:txBody>
          </p:sp>
          <p:sp>
            <p:nvSpPr>
              <p:cNvPr id="17" name="TextBox 16"/>
              <p:cNvSpPr txBox="1"/>
              <p:nvPr/>
            </p:nvSpPr>
            <p:spPr>
              <a:xfrm>
                <a:off x="762000" y="4153437"/>
                <a:ext cx="381000" cy="461665"/>
              </a:xfrm>
              <a:prstGeom prst="rect">
                <a:avLst/>
              </a:prstGeom>
              <a:noFill/>
            </p:spPr>
            <p:txBody>
              <a:bodyPr wrap="square" rtlCol="0">
                <a:spAutoFit/>
              </a:bodyPr>
              <a:lstStyle/>
              <a:p>
                <a:r>
                  <a:rPr lang="en-US" sz="2400" i="1" smtClean="0"/>
                  <a:t>O</a:t>
                </a:r>
                <a:endParaRPr lang="en-US" sz="2400" i="1"/>
              </a:p>
            </p:txBody>
          </p:sp>
        </p:grpSp>
        <p:grpSp>
          <p:nvGrpSpPr>
            <p:cNvPr id="10" name="Group 27"/>
            <p:cNvGrpSpPr/>
            <p:nvPr/>
          </p:nvGrpSpPr>
          <p:grpSpPr>
            <a:xfrm>
              <a:off x="1937202" y="2362331"/>
              <a:ext cx="2563968" cy="2374948"/>
              <a:chOff x="1474632" y="3841428"/>
              <a:chExt cx="2563968" cy="2374948"/>
            </a:xfrm>
          </p:grpSpPr>
          <p:grpSp>
            <p:nvGrpSpPr>
              <p:cNvPr id="12" name="Group 19"/>
              <p:cNvGrpSpPr/>
              <p:nvPr/>
            </p:nvGrpSpPr>
            <p:grpSpPr>
              <a:xfrm>
                <a:off x="1828800" y="3841428"/>
                <a:ext cx="2209800" cy="1980073"/>
                <a:chOff x="1522412" y="2362993"/>
                <a:chExt cx="1830388" cy="1600995"/>
              </a:xfrm>
            </p:grpSpPr>
            <p:cxnSp>
              <p:nvCxnSpPr>
                <p:cNvPr id="25" name="Straight Arrow Connector 24"/>
                <p:cNvCxnSpPr/>
                <p:nvPr/>
              </p:nvCxnSpPr>
              <p:spPr>
                <a:xfrm>
                  <a:off x="1524000" y="3962400"/>
                  <a:ext cx="1828800" cy="15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22709" y="3162696"/>
                  <a:ext cx="1600994" cy="15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24000" y="3505200"/>
                  <a:ext cx="1371600"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467637" y="5754711"/>
                <a:ext cx="549501" cy="461665"/>
              </a:xfrm>
              <a:prstGeom prst="rect">
                <a:avLst/>
              </a:prstGeom>
              <a:noFill/>
              <a:ln>
                <a:noFill/>
              </a:ln>
            </p:spPr>
            <p:txBody>
              <a:bodyPr wrap="square" rtlCol="0">
                <a:spAutoFit/>
              </a:bodyPr>
              <a:lstStyle/>
              <a:p>
                <a:r>
                  <a:rPr lang="en-US" sz="2400" i="1" smtClean="0">
                    <a:solidFill>
                      <a:srgbClr val="FFFF00"/>
                    </a:solidFill>
                  </a:rPr>
                  <a:t>x’</a:t>
                </a:r>
                <a:endParaRPr lang="en-US" sz="2400" i="1">
                  <a:solidFill>
                    <a:srgbClr val="FFFF00"/>
                  </a:solidFill>
                </a:endParaRPr>
              </a:p>
            </p:txBody>
          </p:sp>
          <p:sp>
            <p:nvSpPr>
              <p:cNvPr id="22" name="TextBox 21"/>
              <p:cNvSpPr txBox="1"/>
              <p:nvPr/>
            </p:nvSpPr>
            <p:spPr>
              <a:xfrm>
                <a:off x="2958921" y="4954074"/>
                <a:ext cx="609600" cy="461665"/>
              </a:xfrm>
              <a:prstGeom prst="rect">
                <a:avLst/>
              </a:prstGeom>
              <a:noFill/>
              <a:ln>
                <a:noFill/>
              </a:ln>
            </p:spPr>
            <p:txBody>
              <a:bodyPr wrap="square" rtlCol="0">
                <a:spAutoFit/>
              </a:bodyPr>
              <a:lstStyle/>
              <a:p>
                <a:r>
                  <a:rPr lang="en-US" sz="2400" i="1" smtClean="0">
                    <a:solidFill>
                      <a:srgbClr val="FFFF00"/>
                    </a:solidFill>
                  </a:rPr>
                  <a:t>y’</a:t>
                </a:r>
                <a:endParaRPr lang="en-US" sz="2400" i="1">
                  <a:solidFill>
                    <a:srgbClr val="FFFF00"/>
                  </a:solidFill>
                </a:endParaRPr>
              </a:p>
            </p:txBody>
          </p:sp>
          <p:sp>
            <p:nvSpPr>
              <p:cNvPr id="23" name="TextBox 22"/>
              <p:cNvSpPr txBox="1"/>
              <p:nvPr/>
            </p:nvSpPr>
            <p:spPr>
              <a:xfrm>
                <a:off x="1474632" y="3861516"/>
                <a:ext cx="560232" cy="461665"/>
              </a:xfrm>
              <a:prstGeom prst="rect">
                <a:avLst/>
              </a:prstGeom>
              <a:noFill/>
              <a:ln>
                <a:noFill/>
              </a:ln>
            </p:spPr>
            <p:txBody>
              <a:bodyPr wrap="square" rtlCol="0">
                <a:spAutoFit/>
              </a:bodyPr>
              <a:lstStyle/>
              <a:p>
                <a:r>
                  <a:rPr lang="en-US" sz="2400" i="1" smtClean="0">
                    <a:solidFill>
                      <a:srgbClr val="FFFF00"/>
                    </a:solidFill>
                  </a:rPr>
                  <a:t>z’</a:t>
                </a:r>
                <a:endParaRPr lang="en-US" sz="2400" i="1">
                  <a:solidFill>
                    <a:srgbClr val="FFFF00"/>
                  </a:solidFill>
                </a:endParaRPr>
              </a:p>
            </p:txBody>
          </p:sp>
          <p:sp>
            <p:nvSpPr>
              <p:cNvPr id="24" name="TextBox 23"/>
              <p:cNvSpPr txBox="1"/>
              <p:nvPr/>
            </p:nvSpPr>
            <p:spPr>
              <a:xfrm>
                <a:off x="1475706" y="5748276"/>
                <a:ext cx="533400" cy="461665"/>
              </a:xfrm>
              <a:prstGeom prst="rect">
                <a:avLst/>
              </a:prstGeom>
              <a:noFill/>
              <a:ln>
                <a:noFill/>
              </a:ln>
            </p:spPr>
            <p:txBody>
              <a:bodyPr wrap="square" rtlCol="0">
                <a:spAutoFit/>
              </a:bodyPr>
              <a:lstStyle/>
              <a:p>
                <a:r>
                  <a:rPr lang="en-US" sz="2400" i="1" smtClean="0">
                    <a:solidFill>
                      <a:srgbClr val="FFFF00"/>
                    </a:solidFill>
                  </a:rPr>
                  <a:t>O’</a:t>
                </a:r>
                <a:endParaRPr lang="en-US" sz="2400" i="1">
                  <a:solidFill>
                    <a:srgbClr val="FFFF00"/>
                  </a:solidFill>
                </a:endParaRPr>
              </a:p>
            </p:txBody>
          </p:sp>
        </p:grpSp>
        <p:sp>
          <p:nvSpPr>
            <p:cNvPr id="29" name="Oval 28"/>
            <p:cNvSpPr/>
            <p:nvPr/>
          </p:nvSpPr>
          <p:spPr>
            <a:xfrm>
              <a:off x="1600200" y="4229637"/>
              <a:ext cx="228600" cy="228600"/>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43200" y="4241442"/>
              <a:ext cx="228600" cy="228600"/>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Equal Masses, Two Frames</a:t>
            </a:r>
            <a:endParaRPr lang="en-US">
              <a:solidFill>
                <a:srgbClr val="FFFF00"/>
              </a:solidFill>
            </a:endParaRPr>
          </a:p>
        </p:txBody>
      </p:sp>
      <p:sp>
        <p:nvSpPr>
          <p:cNvPr id="3" name="Content Placeholder 2"/>
          <p:cNvSpPr>
            <a:spLocks noGrp="1"/>
          </p:cNvSpPr>
          <p:nvPr>
            <p:ph sz="half" idx="1"/>
          </p:nvPr>
        </p:nvSpPr>
        <p:spPr>
          <a:xfrm>
            <a:off x="457200" y="1600200"/>
            <a:ext cx="4038600" cy="4953000"/>
          </a:xfrm>
          <a:ln>
            <a:solidFill>
              <a:srgbClr val="FF0000"/>
            </a:solidFill>
          </a:ln>
        </p:spPr>
        <p:txBody>
          <a:bodyPr>
            <a:normAutofit/>
          </a:bodyPr>
          <a:lstStyle/>
          <a:p>
            <a:r>
              <a:rPr lang="en-US" b="1" smtClean="0">
                <a:solidFill>
                  <a:srgbClr val="FFFF00"/>
                </a:solidFill>
              </a:rPr>
              <a:t>Lab frame:</a:t>
            </a:r>
          </a:p>
          <a:p>
            <a:r>
              <a:rPr lang="en-US" u="sng" smtClean="0"/>
              <a:t>Before</a:t>
            </a:r>
            <a:r>
              <a:rPr lang="en-US" smtClean="0"/>
              <a:t>:</a:t>
            </a:r>
          </a:p>
          <a:p>
            <a:endParaRPr lang="en-US" smtClean="0"/>
          </a:p>
          <a:p>
            <a:endParaRPr lang="en-US" smtClean="0"/>
          </a:p>
          <a:p>
            <a:endParaRPr lang="en-US" smtClean="0"/>
          </a:p>
          <a:p>
            <a:endParaRPr lang="en-US" smtClean="0"/>
          </a:p>
          <a:p>
            <a:endParaRPr lang="en-US" smtClean="0"/>
          </a:p>
          <a:p>
            <a:r>
              <a:rPr lang="en-US" sz="2400" u="sng" smtClean="0"/>
              <a:t>After</a:t>
            </a:r>
            <a:r>
              <a:rPr lang="en-US" sz="2400" smtClean="0"/>
              <a:t>:  just add the CM velocity of </a:t>
            </a:r>
            <a:r>
              <a:rPr lang="en-US" sz="2400" i="1" smtClean="0"/>
              <a:t>v</a:t>
            </a:r>
            <a:r>
              <a:rPr lang="en-US" sz="2400" smtClean="0"/>
              <a:t>/2 to the velocities in the CM frame!</a:t>
            </a:r>
          </a:p>
          <a:p>
            <a:endParaRPr lang="en-US"/>
          </a:p>
        </p:txBody>
      </p:sp>
      <p:sp>
        <p:nvSpPr>
          <p:cNvPr id="4" name="Content Placeholder 3"/>
          <p:cNvSpPr>
            <a:spLocks noGrp="1"/>
          </p:cNvSpPr>
          <p:nvPr>
            <p:ph sz="half" idx="2"/>
          </p:nvPr>
        </p:nvSpPr>
        <p:spPr>
          <a:xfrm>
            <a:off x="5181600" y="1600200"/>
            <a:ext cx="3581400" cy="4953000"/>
          </a:xfrm>
          <a:ln>
            <a:solidFill>
              <a:srgbClr val="FF0000"/>
            </a:solidFill>
          </a:ln>
        </p:spPr>
        <p:txBody>
          <a:bodyPr>
            <a:normAutofit/>
          </a:bodyPr>
          <a:lstStyle/>
          <a:p>
            <a:r>
              <a:rPr lang="en-US" b="1" smtClean="0">
                <a:solidFill>
                  <a:srgbClr val="FFFF00"/>
                </a:solidFill>
              </a:rPr>
              <a:t>CM Frame:</a:t>
            </a:r>
          </a:p>
          <a:p>
            <a:r>
              <a:rPr lang="en-US" u="sng" smtClean="0"/>
              <a:t>Before</a:t>
            </a:r>
            <a:r>
              <a:rPr lang="en-US" smtClean="0"/>
              <a:t>:</a:t>
            </a:r>
          </a:p>
          <a:p>
            <a:endParaRPr lang="en-US" smtClean="0"/>
          </a:p>
          <a:p>
            <a:endParaRPr lang="en-US" smtClean="0"/>
          </a:p>
          <a:p>
            <a:r>
              <a:rPr lang="en-US" u="sng" smtClean="0"/>
              <a:t>After</a:t>
            </a:r>
            <a:r>
              <a:rPr lang="en-US" smtClean="0"/>
              <a:t>:</a:t>
            </a:r>
          </a:p>
        </p:txBody>
      </p:sp>
      <p:grpSp>
        <p:nvGrpSpPr>
          <p:cNvPr id="5" name="Group 9"/>
          <p:cNvGrpSpPr/>
          <p:nvPr/>
        </p:nvGrpSpPr>
        <p:grpSpPr>
          <a:xfrm>
            <a:off x="5281419" y="2592948"/>
            <a:ext cx="1387692" cy="634284"/>
            <a:chOff x="3429000" y="5435958"/>
            <a:chExt cx="1387692" cy="634284"/>
          </a:xfrm>
        </p:grpSpPr>
        <p:cxnSp>
          <p:nvCxnSpPr>
            <p:cNvPr id="12" name="Straight Arrow Connector 11"/>
            <p:cNvCxnSpPr/>
            <p:nvPr/>
          </p:nvCxnSpPr>
          <p:spPr>
            <a:xfrm>
              <a:off x="3857220" y="5841642"/>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28050" y="5435958"/>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14" name="TextBox 13"/>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11" name="Oval 10"/>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8"/>
          <p:cNvGrpSpPr/>
          <p:nvPr/>
        </p:nvGrpSpPr>
        <p:grpSpPr>
          <a:xfrm>
            <a:off x="7327017" y="2589726"/>
            <a:ext cx="1359783" cy="634284"/>
            <a:chOff x="3810003" y="3289479"/>
            <a:chExt cx="1359783" cy="634284"/>
          </a:xfrm>
        </p:grpSpPr>
        <p:sp>
          <p:nvSpPr>
            <p:cNvPr id="20" name="Oval 19"/>
            <p:cNvSpPr/>
            <p:nvPr/>
          </p:nvSpPr>
          <p:spPr>
            <a:xfrm flipH="1">
              <a:off x="4483986" y="34665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0800000" flipV="1">
              <a:off x="3810003" y="3696321"/>
              <a:ext cx="661105" cy="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flipH="1">
              <a:off x="3823953" y="3289479"/>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23" name="TextBox 22"/>
            <p:cNvSpPr txBox="1"/>
            <p:nvPr/>
          </p:nvSpPr>
          <p:spPr>
            <a:xfrm>
              <a:off x="4483986" y="3439731"/>
              <a:ext cx="685800" cy="338554"/>
            </a:xfrm>
            <a:prstGeom prst="rect">
              <a:avLst/>
            </a:prstGeom>
            <a:noFill/>
          </p:spPr>
          <p:txBody>
            <a:bodyPr wrap="square" rtlCol="0">
              <a:spAutoFit/>
            </a:bodyPr>
            <a:lstStyle/>
            <a:p>
              <a:endParaRPr lang="en-US" sz="2400" baseline="-25000"/>
            </a:p>
          </p:txBody>
        </p:sp>
      </p:grpSp>
      <p:grpSp>
        <p:nvGrpSpPr>
          <p:cNvPr id="7" name="Group 25"/>
          <p:cNvGrpSpPr/>
          <p:nvPr/>
        </p:nvGrpSpPr>
        <p:grpSpPr>
          <a:xfrm>
            <a:off x="914400" y="2706711"/>
            <a:ext cx="2603679" cy="634284"/>
            <a:chOff x="3429000" y="5435958"/>
            <a:chExt cx="2603679" cy="634284"/>
          </a:xfrm>
        </p:grpSpPr>
        <p:cxnSp>
          <p:nvCxnSpPr>
            <p:cNvPr id="27" name="Straight Arrow Connector 26"/>
            <p:cNvCxnSpPr/>
            <p:nvPr/>
          </p:nvCxnSpPr>
          <p:spPr>
            <a:xfrm rot="60000" flipV="1">
              <a:off x="3895857" y="5829837"/>
              <a:ext cx="1285743" cy="2468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50025" y="5435958"/>
              <a:ext cx="474375" cy="461665"/>
            </a:xfrm>
            <a:prstGeom prst="rect">
              <a:avLst/>
            </a:prstGeom>
            <a:noFill/>
          </p:spPr>
          <p:txBody>
            <a:bodyPr wrap="square" rtlCol="0">
              <a:spAutoFit/>
            </a:bodyPr>
            <a:lstStyle/>
            <a:p>
              <a:r>
                <a:rPr lang="en-US" sz="2400" i="1" smtClean="0"/>
                <a:t>v</a:t>
              </a:r>
              <a:endParaRPr lang="en-US" sz="2400" baseline="-25000"/>
            </a:p>
          </p:txBody>
        </p:sp>
        <p:sp>
          <p:nvSpPr>
            <p:cNvPr id="29" name="TextBox 28"/>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30" name="Oval 29"/>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75479" y="5578701"/>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5"/>
          <p:cNvGrpSpPr/>
          <p:nvPr/>
        </p:nvGrpSpPr>
        <p:grpSpPr>
          <a:xfrm>
            <a:off x="7491219" y="4343400"/>
            <a:ext cx="1336176" cy="634284"/>
            <a:chOff x="3429000" y="5435958"/>
            <a:chExt cx="1336176" cy="634284"/>
          </a:xfrm>
        </p:grpSpPr>
        <p:cxnSp>
          <p:nvCxnSpPr>
            <p:cNvPr id="37" name="Straight Arrow Connector 36"/>
            <p:cNvCxnSpPr/>
            <p:nvPr/>
          </p:nvCxnSpPr>
          <p:spPr>
            <a:xfrm>
              <a:off x="3805704" y="5828763"/>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76534" y="5435958"/>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39" name="TextBox 38"/>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40" name="Oval 39"/>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0"/>
          <p:cNvGrpSpPr/>
          <p:nvPr/>
        </p:nvGrpSpPr>
        <p:grpSpPr>
          <a:xfrm>
            <a:off x="5338296" y="4356279"/>
            <a:ext cx="1359783" cy="634284"/>
            <a:chOff x="3810003" y="3289479"/>
            <a:chExt cx="1359783" cy="634284"/>
          </a:xfrm>
        </p:grpSpPr>
        <p:sp>
          <p:nvSpPr>
            <p:cNvPr id="42" name="Oval 41"/>
            <p:cNvSpPr/>
            <p:nvPr/>
          </p:nvSpPr>
          <p:spPr>
            <a:xfrm flipH="1">
              <a:off x="4483986" y="34665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10800000" flipV="1">
              <a:off x="3810003" y="3696321"/>
              <a:ext cx="661105" cy="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flipH="1">
              <a:off x="3823953" y="3289479"/>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45" name="TextBox 44"/>
            <p:cNvSpPr txBox="1"/>
            <p:nvPr/>
          </p:nvSpPr>
          <p:spPr>
            <a:xfrm>
              <a:off x="4483986" y="3439731"/>
              <a:ext cx="685800" cy="338554"/>
            </a:xfrm>
            <a:prstGeom prst="rect">
              <a:avLst/>
            </a:prstGeom>
            <a:noFill/>
          </p:spPr>
          <p:txBody>
            <a:bodyPr wrap="square" rtlCol="0">
              <a:spAutoFit/>
            </a:bodyPr>
            <a:lstStyle/>
            <a:p>
              <a:endParaRPr lang="en-US" sz="2400" baseline="-25000"/>
            </a:p>
          </p:txBody>
        </p:sp>
      </p:grpSp>
      <p:sp>
        <p:nvSpPr>
          <p:cNvPr id="46" name="Oval 45"/>
          <p:cNvSpPr/>
          <p:nvPr/>
        </p:nvSpPr>
        <p:spPr>
          <a:xfrm>
            <a:off x="2067057" y="2954625"/>
            <a:ext cx="304800" cy="304800"/>
          </a:xfrm>
          <a:prstGeom prst="ellipse">
            <a:avLst/>
          </a:prstGeom>
          <a:noFill/>
          <a:ln w="317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5400000" flipH="1" flipV="1">
            <a:off x="1422042" y="3558864"/>
            <a:ext cx="7620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3734" y="4206027"/>
            <a:ext cx="2133600" cy="707886"/>
          </a:xfrm>
          <a:prstGeom prst="rect">
            <a:avLst/>
          </a:prstGeom>
          <a:noFill/>
          <a:ln w="28575">
            <a:solidFill>
              <a:srgbClr val="FF0000"/>
            </a:solidFill>
          </a:ln>
        </p:spPr>
        <p:txBody>
          <a:bodyPr wrap="square" rtlCol="0">
            <a:spAutoFit/>
          </a:bodyPr>
          <a:lstStyle/>
          <a:p>
            <a:r>
              <a:rPr lang="en-US" sz="2000" smtClean="0"/>
              <a:t>CM has velocity </a:t>
            </a:r>
            <a:r>
              <a:rPr lang="en-US" sz="2000" i="1" smtClean="0"/>
              <a:t>v</a:t>
            </a:r>
            <a:r>
              <a:rPr lang="en-US" sz="2000" smtClean="0"/>
              <a:t>/2 in lab frame.</a:t>
            </a:r>
            <a:endParaRPr lang="en-US" sz="200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mtClean="0">
                <a:solidFill>
                  <a:srgbClr val="FFFF00"/>
                </a:solidFill>
              </a:rPr>
              <a:t>Elastic One-Dimensional Collisions </a:t>
            </a:r>
            <a:endParaRPr lang="en-US">
              <a:solidFill>
                <a:srgbClr val="FFFF00"/>
              </a:solidFill>
            </a:endParaRPr>
          </a:p>
        </p:txBody>
      </p:sp>
      <p:sp>
        <p:nvSpPr>
          <p:cNvPr id="3" name="Content Placeholder 2"/>
          <p:cNvSpPr>
            <a:spLocks noGrp="1"/>
          </p:cNvSpPr>
          <p:nvPr>
            <p:ph idx="1"/>
          </p:nvPr>
        </p:nvSpPr>
        <p:spPr>
          <a:xfrm>
            <a:off x="292995" y="1371600"/>
            <a:ext cx="8458200" cy="5257800"/>
          </a:xfrm>
        </p:spPr>
        <p:txBody>
          <a:bodyPr>
            <a:normAutofit/>
          </a:bodyPr>
          <a:lstStyle/>
          <a:p>
            <a:r>
              <a:rPr lang="en-US" sz="2800" smtClean="0">
                <a:solidFill>
                  <a:srgbClr val="FFFF00"/>
                </a:solidFill>
              </a:rPr>
              <a:t>Third example: </a:t>
            </a:r>
            <a:r>
              <a:rPr lang="en-US" sz="2800" smtClean="0"/>
              <a:t>two </a:t>
            </a:r>
            <a:r>
              <a:rPr lang="en-US" sz="2800" u="sng" smtClean="0">
                <a:solidFill>
                  <a:srgbClr val="FFFF00"/>
                </a:solidFill>
              </a:rPr>
              <a:t>unequal</a:t>
            </a:r>
            <a:r>
              <a:rPr lang="en-US" sz="2800" smtClean="0">
                <a:solidFill>
                  <a:srgbClr val="FFFF00"/>
                </a:solidFill>
              </a:rPr>
              <a:t> masses </a:t>
            </a:r>
            <a:r>
              <a:rPr lang="en-US" sz="2800" u="sng" smtClean="0">
                <a:solidFill>
                  <a:srgbClr val="FFFF00"/>
                </a:solidFill>
              </a:rPr>
              <a:t>in the CM frame</a:t>
            </a:r>
            <a:r>
              <a:rPr lang="en-US" sz="2800" smtClean="0">
                <a:solidFill>
                  <a:srgbClr val="FFFF00"/>
                </a:solidFill>
              </a:rPr>
              <a:t>:</a:t>
            </a:r>
          </a:p>
          <a:p>
            <a:endParaRPr lang="en-US" sz="2800">
              <a:solidFill>
                <a:srgbClr val="FFFF00"/>
              </a:solidFill>
            </a:endParaRPr>
          </a:p>
          <a:p>
            <a:pPr>
              <a:buNone/>
            </a:pPr>
            <a:endParaRPr lang="en-US" sz="2800">
              <a:solidFill>
                <a:srgbClr val="FFFF00"/>
              </a:solidFill>
            </a:endParaRPr>
          </a:p>
          <a:p>
            <a:pPr>
              <a:buNone/>
            </a:pPr>
            <a:endParaRPr lang="en-US" sz="2400" smtClean="0">
              <a:solidFill>
                <a:srgbClr val="FFFF00"/>
              </a:solidFill>
            </a:endParaRPr>
          </a:p>
          <a:p>
            <a:r>
              <a:rPr lang="en-US" sz="2400" u="sng" smtClean="0">
                <a:solidFill>
                  <a:srgbClr val="FFFF00"/>
                </a:solidFill>
              </a:rPr>
              <a:t>Total momentum                     is always zero in the CM frame</a:t>
            </a:r>
            <a:r>
              <a:rPr lang="en-US" sz="2400" smtClean="0">
                <a:solidFill>
                  <a:srgbClr val="FFFF00"/>
                </a:solidFill>
              </a:rPr>
              <a:t>, so they have equal but opposite momenta.  As they collide, the equal elastic forces reduce both momenta to zero at the same instant—then supply </a:t>
            </a:r>
            <a:r>
              <a:rPr lang="en-US" sz="2400" i="1" smtClean="0">
                <a:solidFill>
                  <a:srgbClr val="FFFF00"/>
                </a:solidFill>
              </a:rPr>
              <a:t>exactly the same forces in reverse</a:t>
            </a:r>
            <a:r>
              <a:rPr lang="en-US" sz="2400" smtClean="0">
                <a:solidFill>
                  <a:srgbClr val="FFFF00"/>
                </a:solidFill>
              </a:rPr>
              <a:t> as the balls spring back.</a:t>
            </a:r>
            <a:r>
              <a:rPr lang="en-US" sz="2400" smtClean="0">
                <a:solidFill>
                  <a:srgbClr val="002060"/>
                </a:solidFill>
              </a:rPr>
              <a:t>x</a:t>
            </a:r>
            <a:endParaRPr lang="en-US" sz="2400">
              <a:solidFill>
                <a:srgbClr val="002060"/>
              </a:solidFill>
            </a:endParaRPr>
          </a:p>
          <a:p>
            <a:r>
              <a:rPr lang="en-US" sz="2400" smtClean="0">
                <a:solidFill>
                  <a:srgbClr val="FF0000"/>
                </a:solidFill>
              </a:rPr>
              <a:t>Therefore, as they part, each ball has its initial velocity reversed.</a:t>
            </a:r>
            <a:endParaRPr lang="en-US" sz="2400">
              <a:solidFill>
                <a:srgbClr val="FF0000"/>
              </a:solidFill>
            </a:endParaRPr>
          </a:p>
        </p:txBody>
      </p:sp>
      <p:sp>
        <p:nvSpPr>
          <p:cNvPr id="4" name="Oval 3"/>
          <p:cNvSpPr/>
          <p:nvPr/>
        </p:nvSpPr>
        <p:spPr>
          <a:xfrm>
            <a:off x="2234484" y="2274195"/>
            <a:ext cx="685800" cy="654063"/>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852364" y="2367561"/>
            <a:ext cx="432516" cy="432516"/>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5"/>
          <p:cNvGrpSpPr/>
          <p:nvPr/>
        </p:nvGrpSpPr>
        <p:grpSpPr>
          <a:xfrm>
            <a:off x="2339664" y="2133600"/>
            <a:ext cx="1368378" cy="631132"/>
            <a:chOff x="2363274" y="2649933"/>
            <a:chExt cx="1368378" cy="631132"/>
          </a:xfrm>
        </p:grpSpPr>
        <p:sp>
          <p:nvSpPr>
            <p:cNvPr id="7" name="TextBox 6"/>
            <p:cNvSpPr txBox="1"/>
            <p:nvPr/>
          </p:nvSpPr>
          <p:spPr>
            <a:xfrm>
              <a:off x="3045852" y="2649933"/>
              <a:ext cx="685800" cy="461665"/>
            </a:xfrm>
            <a:prstGeom prst="rect">
              <a:avLst/>
            </a:prstGeom>
            <a:noFill/>
          </p:spPr>
          <p:txBody>
            <a:bodyPr wrap="square" rtlCol="0">
              <a:spAutoFit/>
            </a:bodyPr>
            <a:lstStyle/>
            <a:p>
              <a:r>
                <a:rPr lang="en-US" sz="2400" i="1" smtClean="0"/>
                <a:t>v</a:t>
              </a:r>
              <a:r>
                <a:rPr lang="en-US" sz="2400" baseline="-25000" smtClean="0"/>
                <a:t>A</a:t>
              </a:r>
              <a:endParaRPr lang="en-US" sz="2400" baseline="-25000"/>
            </a:p>
          </p:txBody>
        </p:sp>
        <p:sp>
          <p:nvSpPr>
            <p:cNvPr id="25" name="TextBox 24"/>
            <p:cNvSpPr txBox="1"/>
            <p:nvPr/>
          </p:nvSpPr>
          <p:spPr>
            <a:xfrm>
              <a:off x="2363274" y="2819400"/>
              <a:ext cx="685800" cy="461665"/>
            </a:xfrm>
            <a:prstGeom prst="rect">
              <a:avLst/>
            </a:prstGeom>
            <a:noFill/>
          </p:spPr>
          <p:txBody>
            <a:bodyPr wrap="square" rtlCol="0">
              <a:spAutoFit/>
            </a:bodyPr>
            <a:lstStyle/>
            <a:p>
              <a:r>
                <a:rPr lang="en-US" sz="2400" i="1" smtClean="0"/>
                <a:t>m</a:t>
              </a:r>
              <a:r>
                <a:rPr lang="en-US" sz="2400" baseline="-25000" smtClean="0"/>
                <a:t>A</a:t>
              </a:r>
              <a:endParaRPr lang="en-US" sz="2400" baseline="-25000"/>
            </a:p>
          </p:txBody>
        </p:sp>
        <p:cxnSp>
          <p:nvCxnSpPr>
            <p:cNvPr id="33" name="Straight Arrow Connector 32"/>
            <p:cNvCxnSpPr/>
            <p:nvPr/>
          </p:nvCxnSpPr>
          <p:spPr>
            <a:xfrm>
              <a:off x="2963208" y="3107025"/>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1"/>
          <p:cNvGrpSpPr/>
          <p:nvPr/>
        </p:nvGrpSpPr>
        <p:grpSpPr>
          <a:xfrm>
            <a:off x="4559121" y="2133600"/>
            <a:ext cx="1904991" cy="637675"/>
            <a:chOff x="5410200" y="2628363"/>
            <a:chExt cx="1904991" cy="637675"/>
          </a:xfrm>
        </p:grpSpPr>
        <p:cxnSp>
          <p:nvCxnSpPr>
            <p:cNvPr id="11" name="Straight Arrow Connector 10"/>
            <p:cNvCxnSpPr/>
            <p:nvPr/>
          </p:nvCxnSpPr>
          <p:spPr>
            <a:xfrm flipH="1">
              <a:off x="5410200" y="3072684"/>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5969358" y="2628363"/>
              <a:ext cx="662190" cy="461665"/>
            </a:xfrm>
            <a:prstGeom prst="rect">
              <a:avLst/>
            </a:prstGeom>
            <a:noFill/>
          </p:spPr>
          <p:txBody>
            <a:bodyPr wrap="square" rtlCol="0">
              <a:spAutoFit/>
            </a:bodyPr>
            <a:lstStyle/>
            <a:p>
              <a:r>
                <a:rPr lang="en-US" sz="2400" i="1" smtClean="0"/>
                <a:t>v</a:t>
              </a:r>
              <a:r>
                <a:rPr lang="en-US" sz="2400" baseline="-25000" smtClean="0"/>
                <a:t>B</a:t>
              </a:r>
              <a:endParaRPr lang="en-US" sz="2400" baseline="-25000"/>
            </a:p>
          </p:txBody>
        </p:sp>
        <p:sp>
          <p:nvSpPr>
            <p:cNvPr id="35" name="TextBox 34"/>
            <p:cNvSpPr txBox="1"/>
            <p:nvPr/>
          </p:nvSpPr>
          <p:spPr>
            <a:xfrm>
              <a:off x="6629391" y="2804373"/>
              <a:ext cx="685800" cy="461665"/>
            </a:xfrm>
            <a:prstGeom prst="rect">
              <a:avLst/>
            </a:prstGeom>
            <a:noFill/>
          </p:spPr>
          <p:txBody>
            <a:bodyPr wrap="square" rtlCol="0">
              <a:spAutoFit/>
            </a:bodyPr>
            <a:lstStyle/>
            <a:p>
              <a:r>
                <a:rPr lang="en-US" sz="2400" i="1" smtClean="0"/>
                <a:t>m</a:t>
              </a:r>
              <a:r>
                <a:rPr lang="en-US" sz="2400" baseline="-25000" smtClean="0"/>
                <a:t>B</a:t>
              </a:r>
              <a:endParaRPr lang="en-US" sz="2400" baseline="-25000"/>
            </a:p>
          </p:txBody>
        </p:sp>
      </p:grpSp>
      <p:sp>
        <p:nvSpPr>
          <p:cNvPr id="38" name="TextBox 37"/>
          <p:cNvSpPr txBox="1"/>
          <p:nvPr/>
        </p:nvSpPr>
        <p:spPr>
          <a:xfrm>
            <a:off x="2692758" y="5550795"/>
            <a:ext cx="685800" cy="461665"/>
          </a:xfrm>
          <a:prstGeom prst="rect">
            <a:avLst/>
          </a:prstGeom>
          <a:noFill/>
        </p:spPr>
        <p:txBody>
          <a:bodyPr wrap="square" rtlCol="0">
            <a:spAutoFit/>
          </a:bodyPr>
          <a:lstStyle/>
          <a:p>
            <a:r>
              <a:rPr lang="en-US" sz="2400" i="1" smtClean="0"/>
              <a:t>v</a:t>
            </a:r>
            <a:r>
              <a:rPr lang="en-US" sz="2400" baseline="-25000" smtClean="0"/>
              <a:t>A</a:t>
            </a:r>
            <a:endParaRPr lang="en-US" sz="2400" baseline="-25000"/>
          </a:p>
        </p:txBody>
      </p:sp>
      <p:grpSp>
        <p:nvGrpSpPr>
          <p:cNvPr id="8" name="Group 23"/>
          <p:cNvGrpSpPr/>
          <p:nvPr/>
        </p:nvGrpSpPr>
        <p:grpSpPr>
          <a:xfrm>
            <a:off x="2424447" y="5585136"/>
            <a:ext cx="3677979" cy="787149"/>
            <a:chOff x="2424447" y="5391951"/>
            <a:chExt cx="3677979" cy="787149"/>
          </a:xfrm>
        </p:grpSpPr>
        <p:cxnSp>
          <p:nvCxnSpPr>
            <p:cNvPr id="40" name="Straight Arrow Connector 39"/>
            <p:cNvCxnSpPr/>
            <p:nvPr/>
          </p:nvCxnSpPr>
          <p:spPr>
            <a:xfrm flipH="1">
              <a:off x="2424447" y="5841642"/>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76600" y="5525037"/>
              <a:ext cx="685800" cy="654063"/>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4267200" y="5638800"/>
              <a:ext cx="432516" cy="432516"/>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3"/>
            <p:cNvGrpSpPr/>
            <p:nvPr/>
          </p:nvGrpSpPr>
          <p:grpSpPr>
            <a:xfrm flipH="1">
              <a:off x="4197435" y="5391951"/>
              <a:ext cx="1904991" cy="637675"/>
              <a:chOff x="5410200" y="2628363"/>
              <a:chExt cx="1904991" cy="637675"/>
            </a:xfrm>
          </p:grpSpPr>
          <p:cxnSp>
            <p:nvCxnSpPr>
              <p:cNvPr id="45" name="Straight Arrow Connector 44"/>
              <p:cNvCxnSpPr/>
              <p:nvPr/>
            </p:nvCxnSpPr>
            <p:spPr>
              <a:xfrm flipH="1">
                <a:off x="5410200" y="3072684"/>
                <a:ext cx="12954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5969358" y="2628363"/>
                <a:ext cx="662190" cy="461665"/>
              </a:xfrm>
              <a:prstGeom prst="rect">
                <a:avLst/>
              </a:prstGeom>
              <a:noFill/>
            </p:spPr>
            <p:txBody>
              <a:bodyPr wrap="square" rtlCol="0">
                <a:spAutoFit/>
              </a:bodyPr>
              <a:lstStyle/>
              <a:p>
                <a:r>
                  <a:rPr lang="en-US" sz="2400" i="1" smtClean="0"/>
                  <a:t>v</a:t>
                </a:r>
                <a:r>
                  <a:rPr lang="en-US" sz="2400" baseline="-25000" smtClean="0"/>
                  <a:t>B</a:t>
                </a:r>
                <a:endParaRPr lang="en-US" sz="2400" baseline="-25000"/>
              </a:p>
            </p:txBody>
          </p:sp>
          <p:sp>
            <p:nvSpPr>
              <p:cNvPr id="47" name="TextBox 46"/>
              <p:cNvSpPr txBox="1"/>
              <p:nvPr/>
            </p:nvSpPr>
            <p:spPr>
              <a:xfrm>
                <a:off x="6629391" y="2804373"/>
                <a:ext cx="685800" cy="461665"/>
              </a:xfrm>
              <a:prstGeom prst="rect">
                <a:avLst/>
              </a:prstGeom>
              <a:noFill/>
            </p:spPr>
            <p:txBody>
              <a:bodyPr wrap="square" rtlCol="0">
                <a:spAutoFit/>
              </a:bodyPr>
              <a:lstStyle/>
              <a:p>
                <a:r>
                  <a:rPr lang="en-US" sz="2400" i="1" smtClean="0"/>
                  <a:t>m</a:t>
                </a:r>
                <a:r>
                  <a:rPr lang="en-US" sz="2400" baseline="-25000" smtClean="0"/>
                  <a:t>B</a:t>
                </a:r>
                <a:endParaRPr lang="en-US" sz="2400" baseline="-25000"/>
              </a:p>
            </p:txBody>
          </p:sp>
        </p:grpSp>
      </p:grpSp>
      <p:sp>
        <p:nvSpPr>
          <p:cNvPr id="39" name="TextBox 38"/>
          <p:cNvSpPr txBox="1"/>
          <p:nvPr/>
        </p:nvSpPr>
        <p:spPr>
          <a:xfrm>
            <a:off x="3354948" y="5790126"/>
            <a:ext cx="685800" cy="461665"/>
          </a:xfrm>
          <a:prstGeom prst="rect">
            <a:avLst/>
          </a:prstGeom>
          <a:noFill/>
        </p:spPr>
        <p:txBody>
          <a:bodyPr wrap="square" rtlCol="0">
            <a:spAutoFit/>
          </a:bodyPr>
          <a:lstStyle/>
          <a:p>
            <a:r>
              <a:rPr lang="en-US" sz="2400" i="1" smtClean="0"/>
              <a:t>m</a:t>
            </a:r>
            <a:r>
              <a:rPr lang="en-US" sz="2400" baseline="-25000" smtClean="0"/>
              <a:t>A</a:t>
            </a:r>
            <a:endParaRPr lang="en-US" sz="2400" baseline="-25000"/>
          </a:p>
        </p:txBody>
      </p:sp>
      <p:graphicFrame>
        <p:nvGraphicFramePr>
          <p:cNvPr id="23" name="Object 22"/>
          <p:cNvGraphicFramePr>
            <a:graphicFrameLocks noChangeAspect="1"/>
          </p:cNvGraphicFramePr>
          <p:nvPr/>
        </p:nvGraphicFramePr>
        <p:xfrm>
          <a:off x="2958921" y="3302358"/>
          <a:ext cx="1233117" cy="417512"/>
        </p:xfrm>
        <a:graphic>
          <a:graphicData uri="http://schemas.openxmlformats.org/presentationml/2006/ole">
            <p:oleObj spid="_x0000_s112642" name="Equation" r:id="rId4" imgW="1612800" imgH="545760" progId="Equation.DSMT4">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pPr algn="l"/>
            <a:r>
              <a:rPr lang="en-US" dirty="0" smtClean="0"/>
              <a:t>		</a:t>
            </a:r>
            <a:r>
              <a:rPr lang="en-US" dirty="0" smtClean="0">
                <a:solidFill>
                  <a:srgbClr val="FFFF00"/>
                </a:solidFill>
              </a:rPr>
              <a:t>Average Trip Speed</a:t>
            </a:r>
            <a:r>
              <a:rPr lang="en-US" dirty="0" smtClean="0"/>
              <a:t/>
            </a:r>
            <a:br>
              <a:rPr lang="en-US" dirty="0" smtClean="0"/>
            </a:br>
            <a:r>
              <a:rPr lang="en-US" sz="3600" dirty="0" smtClean="0"/>
              <a:t>You drive 60 miles at 60 mph, then 60 miles at 30 mph.  What was your average speed?</a:t>
            </a:r>
            <a:r>
              <a:rPr lang="en-US" dirty="0" smtClean="0"/>
              <a:t/>
            </a:r>
            <a:br>
              <a:rPr lang="en-US" dirty="0" smtClean="0"/>
            </a:br>
            <a:endParaRPr lang="en-US" dirty="0"/>
          </a:p>
        </p:txBody>
      </p:sp>
      <p:sp>
        <p:nvSpPr>
          <p:cNvPr id="3" name="Content Placeholder 2"/>
          <p:cNvSpPr>
            <a:spLocks noGrp="1"/>
          </p:cNvSpPr>
          <p:nvPr>
            <p:ph idx="1"/>
          </p:nvPr>
        </p:nvSpPr>
        <p:spPr>
          <a:xfrm>
            <a:off x="381000" y="2514601"/>
            <a:ext cx="8229600" cy="2133600"/>
          </a:xfrm>
        </p:spPr>
        <p:txBody>
          <a:bodyPr>
            <a:normAutofit fontScale="92500" lnSpcReduction="10000"/>
          </a:bodyPr>
          <a:lstStyle/>
          <a:p>
            <a:pPr marL="514350" indent="-514350">
              <a:buAutoNum type="alphaUcPeriod"/>
            </a:pPr>
            <a:r>
              <a:rPr lang="en-US" dirty="0" smtClean="0"/>
              <a:t>40 mph</a:t>
            </a:r>
          </a:p>
          <a:p>
            <a:pPr marL="514350" indent="-514350">
              <a:buAutoNum type="alphaUcPeriod"/>
            </a:pPr>
            <a:r>
              <a:rPr lang="en-US" dirty="0" smtClean="0"/>
              <a:t>45 mph</a:t>
            </a:r>
          </a:p>
          <a:p>
            <a:pPr marL="514350" indent="-514350">
              <a:buAutoNum type="alphaUcPeriod"/>
            </a:pPr>
            <a:r>
              <a:rPr lang="en-US" dirty="0" smtClean="0"/>
              <a:t>47.5 mph</a:t>
            </a:r>
          </a:p>
          <a:p>
            <a:pPr marL="514350" indent="-514350">
              <a:buNone/>
            </a:pPr>
            <a:r>
              <a:rPr lang="en-US" dirty="0" smtClean="0">
                <a:solidFill>
                  <a:srgbClr val="FF0000"/>
                </a:solidFill>
              </a:rPr>
              <a:t>Total distance = 120 miles, time taken = 3 hours. </a:t>
            </a:r>
            <a:endParaRPr lang="en-US" dirty="0">
              <a:solidFill>
                <a:srgbClr val="FF0000"/>
              </a:solidFill>
            </a:endParaRPr>
          </a:p>
        </p:txBody>
      </p:sp>
      <p:cxnSp>
        <p:nvCxnSpPr>
          <p:cNvPr id="5" name="Straight Arrow Connector 4"/>
          <p:cNvCxnSpPr/>
          <p:nvPr/>
        </p:nvCxnSpPr>
        <p:spPr>
          <a:xfrm flipH="1">
            <a:off x="2667000" y="2819400"/>
            <a:ext cx="1524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Elastic One-Dimensional Collisions </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mtClean="0"/>
              <a:t>What about unequal masses </a:t>
            </a:r>
            <a:r>
              <a:rPr lang="en-US" smtClean="0">
                <a:solidFill>
                  <a:srgbClr val="FFFF00"/>
                </a:solidFill>
              </a:rPr>
              <a:t>not</a:t>
            </a:r>
            <a:r>
              <a:rPr lang="en-US" smtClean="0"/>
              <a:t> in the center of mass frame of reference?</a:t>
            </a:r>
          </a:p>
          <a:p>
            <a:r>
              <a:rPr lang="en-US" smtClean="0"/>
              <a:t>The simplest approach is to first find the velocity of the center of mass, then the velocities of the two particles relative to the center of mass, then realize that </a:t>
            </a:r>
            <a:r>
              <a:rPr lang="en-US" smtClean="0">
                <a:solidFill>
                  <a:srgbClr val="FFFF00"/>
                </a:solidFill>
              </a:rPr>
              <a:t>after the collision, these relative velocities will have been reversed</a:t>
            </a:r>
            <a:r>
              <a:rPr lang="en-US" smtClean="0"/>
              <a:t> as we just discussed.</a:t>
            </a:r>
          </a:p>
          <a:p>
            <a:r>
              <a:rPr lang="en-US" smtClean="0"/>
              <a:t>In other words, solve the problem in the center of mass frame, then translate back!</a:t>
            </a:r>
            <a:endParaRPr lang="en-US"/>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mtClean="0">
                <a:solidFill>
                  <a:srgbClr val="FFFF00"/>
                </a:solidFill>
              </a:rPr>
              <a:t>Equal Masses, Two Frames, </a:t>
            </a:r>
            <a:r>
              <a:rPr lang="en-US" smtClean="0">
                <a:solidFill>
                  <a:srgbClr val="FF0000"/>
                </a:solidFill>
              </a:rPr>
              <a:t>Inelastic</a:t>
            </a:r>
            <a:endParaRPr lang="en-US">
              <a:solidFill>
                <a:srgbClr val="FF0000"/>
              </a:solidFill>
            </a:endParaRPr>
          </a:p>
        </p:txBody>
      </p:sp>
      <p:sp>
        <p:nvSpPr>
          <p:cNvPr id="3" name="Content Placeholder 2"/>
          <p:cNvSpPr>
            <a:spLocks noGrp="1"/>
          </p:cNvSpPr>
          <p:nvPr>
            <p:ph sz="half" idx="1"/>
          </p:nvPr>
        </p:nvSpPr>
        <p:spPr>
          <a:xfrm>
            <a:off x="457200" y="1600200"/>
            <a:ext cx="4038600" cy="4953000"/>
          </a:xfrm>
          <a:ln>
            <a:solidFill>
              <a:srgbClr val="FF0000"/>
            </a:solidFill>
          </a:ln>
        </p:spPr>
        <p:txBody>
          <a:bodyPr>
            <a:normAutofit/>
          </a:bodyPr>
          <a:lstStyle/>
          <a:p>
            <a:r>
              <a:rPr lang="en-US" b="1" smtClean="0">
                <a:solidFill>
                  <a:srgbClr val="FFFF00"/>
                </a:solidFill>
              </a:rPr>
              <a:t>Lab frame:</a:t>
            </a:r>
          </a:p>
          <a:p>
            <a:r>
              <a:rPr lang="en-US" u="sng" smtClean="0"/>
              <a:t>Before</a:t>
            </a:r>
            <a:r>
              <a:rPr lang="en-US" smtClean="0"/>
              <a:t>:</a:t>
            </a:r>
          </a:p>
          <a:p>
            <a:endParaRPr lang="en-US" smtClean="0"/>
          </a:p>
          <a:p>
            <a:endParaRPr lang="en-US" smtClean="0"/>
          </a:p>
          <a:p>
            <a:endParaRPr lang="en-US" smtClean="0"/>
          </a:p>
          <a:p>
            <a:endParaRPr lang="en-US" smtClean="0"/>
          </a:p>
          <a:p>
            <a:endParaRPr lang="en-US" smtClean="0"/>
          </a:p>
          <a:p>
            <a:r>
              <a:rPr lang="en-US" sz="2400" u="sng" smtClean="0"/>
              <a:t>After</a:t>
            </a:r>
            <a:r>
              <a:rPr lang="en-US" sz="2400" smtClean="0"/>
              <a:t>:  just add the CM velocity of </a:t>
            </a:r>
            <a:r>
              <a:rPr lang="en-US" sz="2400" i="1" smtClean="0"/>
              <a:t>v</a:t>
            </a:r>
            <a:r>
              <a:rPr lang="en-US" sz="2400" smtClean="0"/>
              <a:t>/2 to the velocities in the CM frame!</a:t>
            </a:r>
          </a:p>
          <a:p>
            <a:endParaRPr lang="en-US"/>
          </a:p>
        </p:txBody>
      </p:sp>
      <p:sp>
        <p:nvSpPr>
          <p:cNvPr id="4" name="Content Placeholder 3"/>
          <p:cNvSpPr>
            <a:spLocks noGrp="1"/>
          </p:cNvSpPr>
          <p:nvPr>
            <p:ph sz="half" idx="2"/>
          </p:nvPr>
        </p:nvSpPr>
        <p:spPr>
          <a:xfrm>
            <a:off x="5181600" y="1524000"/>
            <a:ext cx="3581400" cy="4953000"/>
          </a:xfrm>
          <a:ln>
            <a:solidFill>
              <a:srgbClr val="FF0000"/>
            </a:solidFill>
          </a:ln>
        </p:spPr>
        <p:txBody>
          <a:bodyPr>
            <a:normAutofit/>
          </a:bodyPr>
          <a:lstStyle/>
          <a:p>
            <a:r>
              <a:rPr lang="en-US" b="1" smtClean="0">
                <a:solidFill>
                  <a:srgbClr val="FFFF00"/>
                </a:solidFill>
              </a:rPr>
              <a:t>CM Frame:</a:t>
            </a:r>
          </a:p>
          <a:p>
            <a:r>
              <a:rPr lang="en-US" u="sng" smtClean="0"/>
              <a:t>Before</a:t>
            </a:r>
            <a:r>
              <a:rPr lang="en-US" smtClean="0"/>
              <a:t>:</a:t>
            </a:r>
          </a:p>
          <a:p>
            <a:endParaRPr lang="en-US" smtClean="0"/>
          </a:p>
          <a:p>
            <a:endParaRPr lang="en-US" smtClean="0"/>
          </a:p>
          <a:p>
            <a:r>
              <a:rPr lang="en-US" u="sng" smtClean="0"/>
              <a:t>After</a:t>
            </a:r>
            <a:r>
              <a:rPr lang="en-US" smtClean="0"/>
              <a:t>:  stuck!</a:t>
            </a:r>
          </a:p>
        </p:txBody>
      </p:sp>
      <p:grpSp>
        <p:nvGrpSpPr>
          <p:cNvPr id="5" name="Group 9"/>
          <p:cNvGrpSpPr/>
          <p:nvPr/>
        </p:nvGrpSpPr>
        <p:grpSpPr>
          <a:xfrm>
            <a:off x="5281419" y="2592948"/>
            <a:ext cx="1387692" cy="634284"/>
            <a:chOff x="3429000" y="5435958"/>
            <a:chExt cx="1387692" cy="634284"/>
          </a:xfrm>
        </p:grpSpPr>
        <p:cxnSp>
          <p:nvCxnSpPr>
            <p:cNvPr id="12" name="Straight Arrow Connector 11"/>
            <p:cNvCxnSpPr/>
            <p:nvPr/>
          </p:nvCxnSpPr>
          <p:spPr>
            <a:xfrm>
              <a:off x="3857220" y="5841642"/>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28050" y="5435958"/>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14" name="TextBox 13"/>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11" name="Oval 10"/>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8"/>
          <p:cNvGrpSpPr/>
          <p:nvPr/>
        </p:nvGrpSpPr>
        <p:grpSpPr>
          <a:xfrm>
            <a:off x="7327017" y="2589726"/>
            <a:ext cx="1359783" cy="634284"/>
            <a:chOff x="3810003" y="3289479"/>
            <a:chExt cx="1359783" cy="634284"/>
          </a:xfrm>
        </p:grpSpPr>
        <p:sp>
          <p:nvSpPr>
            <p:cNvPr id="20" name="Oval 19"/>
            <p:cNvSpPr/>
            <p:nvPr/>
          </p:nvSpPr>
          <p:spPr>
            <a:xfrm flipH="1">
              <a:off x="4483986" y="34665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0800000" flipV="1">
              <a:off x="3810003" y="3696321"/>
              <a:ext cx="661105" cy="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flipH="1">
              <a:off x="3823953" y="3289479"/>
              <a:ext cx="888642" cy="461665"/>
            </a:xfrm>
            <a:prstGeom prst="rect">
              <a:avLst/>
            </a:prstGeom>
            <a:noFill/>
          </p:spPr>
          <p:txBody>
            <a:bodyPr wrap="square" rtlCol="0">
              <a:spAutoFit/>
            </a:bodyPr>
            <a:lstStyle/>
            <a:p>
              <a:r>
                <a:rPr lang="en-US" sz="2400" i="1" smtClean="0"/>
                <a:t>-v</a:t>
              </a:r>
              <a:r>
                <a:rPr lang="en-US" sz="2400" smtClean="0"/>
                <a:t>/2</a:t>
              </a:r>
              <a:endParaRPr lang="en-US" sz="2400" baseline="-25000"/>
            </a:p>
          </p:txBody>
        </p:sp>
        <p:sp>
          <p:nvSpPr>
            <p:cNvPr id="23" name="TextBox 22"/>
            <p:cNvSpPr txBox="1"/>
            <p:nvPr/>
          </p:nvSpPr>
          <p:spPr>
            <a:xfrm>
              <a:off x="4483986" y="3439731"/>
              <a:ext cx="685800" cy="338554"/>
            </a:xfrm>
            <a:prstGeom prst="rect">
              <a:avLst/>
            </a:prstGeom>
            <a:noFill/>
          </p:spPr>
          <p:txBody>
            <a:bodyPr wrap="square" rtlCol="0">
              <a:spAutoFit/>
            </a:bodyPr>
            <a:lstStyle/>
            <a:p>
              <a:endParaRPr lang="en-US" sz="2400" baseline="-25000"/>
            </a:p>
          </p:txBody>
        </p:sp>
      </p:grpSp>
      <p:grpSp>
        <p:nvGrpSpPr>
          <p:cNvPr id="7" name="Group 25"/>
          <p:cNvGrpSpPr/>
          <p:nvPr/>
        </p:nvGrpSpPr>
        <p:grpSpPr>
          <a:xfrm>
            <a:off x="914400" y="2706711"/>
            <a:ext cx="2603679" cy="634284"/>
            <a:chOff x="3429000" y="5435958"/>
            <a:chExt cx="2603679" cy="634284"/>
          </a:xfrm>
        </p:grpSpPr>
        <p:cxnSp>
          <p:nvCxnSpPr>
            <p:cNvPr id="27" name="Straight Arrow Connector 26"/>
            <p:cNvCxnSpPr/>
            <p:nvPr/>
          </p:nvCxnSpPr>
          <p:spPr>
            <a:xfrm rot="60000" flipV="1">
              <a:off x="3895857" y="5829837"/>
              <a:ext cx="1285743" cy="2468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50025" y="5435958"/>
              <a:ext cx="474375" cy="461665"/>
            </a:xfrm>
            <a:prstGeom prst="rect">
              <a:avLst/>
            </a:prstGeom>
            <a:noFill/>
          </p:spPr>
          <p:txBody>
            <a:bodyPr wrap="square" rtlCol="0">
              <a:spAutoFit/>
            </a:bodyPr>
            <a:lstStyle/>
            <a:p>
              <a:r>
                <a:rPr lang="en-US" sz="2400" i="1" smtClean="0"/>
                <a:t>v</a:t>
              </a:r>
              <a:endParaRPr lang="en-US" sz="2400" baseline="-25000"/>
            </a:p>
          </p:txBody>
        </p:sp>
        <p:sp>
          <p:nvSpPr>
            <p:cNvPr id="29" name="TextBox 28"/>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30" name="Oval 29"/>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75479" y="5578701"/>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flipH="1">
            <a:off x="6902007" y="4493652"/>
            <a:ext cx="685800" cy="461665"/>
          </a:xfrm>
          <a:prstGeom prst="rect">
            <a:avLst/>
          </a:prstGeom>
          <a:noFill/>
        </p:spPr>
        <p:txBody>
          <a:bodyPr wrap="square" rtlCol="0">
            <a:spAutoFit/>
          </a:bodyPr>
          <a:lstStyle/>
          <a:p>
            <a:r>
              <a:rPr lang="en-US" sz="2400" i="1" smtClean="0"/>
              <a:t>m</a:t>
            </a:r>
            <a:endParaRPr lang="en-US" sz="2400" baseline="-25000"/>
          </a:p>
        </p:txBody>
      </p:sp>
      <p:sp>
        <p:nvSpPr>
          <p:cNvPr id="40" name="Oval 39"/>
          <p:cNvSpPr/>
          <p:nvPr/>
        </p:nvSpPr>
        <p:spPr>
          <a:xfrm>
            <a:off x="6898785" y="4520484"/>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6463044" y="45333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463044" y="4506531"/>
            <a:ext cx="685800" cy="338554"/>
          </a:xfrm>
          <a:prstGeom prst="rect">
            <a:avLst/>
          </a:prstGeom>
          <a:noFill/>
        </p:spPr>
        <p:txBody>
          <a:bodyPr wrap="square" rtlCol="0">
            <a:spAutoFit/>
          </a:bodyPr>
          <a:lstStyle/>
          <a:p>
            <a:endParaRPr lang="en-US" sz="2400" baseline="-25000"/>
          </a:p>
        </p:txBody>
      </p:sp>
      <p:sp>
        <p:nvSpPr>
          <p:cNvPr id="46" name="Oval 45"/>
          <p:cNvSpPr/>
          <p:nvPr/>
        </p:nvSpPr>
        <p:spPr>
          <a:xfrm>
            <a:off x="2067057" y="2954625"/>
            <a:ext cx="304800" cy="304800"/>
          </a:xfrm>
          <a:prstGeom prst="ellipse">
            <a:avLst/>
          </a:prstGeom>
          <a:noFill/>
          <a:ln w="317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5400000" flipH="1" flipV="1">
            <a:off x="1422042" y="3558864"/>
            <a:ext cx="7620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3734" y="4206027"/>
            <a:ext cx="2133600" cy="707886"/>
          </a:xfrm>
          <a:prstGeom prst="rect">
            <a:avLst/>
          </a:prstGeom>
          <a:noFill/>
          <a:ln w="28575">
            <a:solidFill>
              <a:srgbClr val="FF0000"/>
            </a:solidFill>
          </a:ln>
        </p:spPr>
        <p:txBody>
          <a:bodyPr wrap="square" rtlCol="0">
            <a:spAutoFit/>
          </a:bodyPr>
          <a:lstStyle/>
          <a:p>
            <a:r>
              <a:rPr lang="en-US" sz="2000" smtClean="0"/>
              <a:t>CM has velocity </a:t>
            </a:r>
            <a:r>
              <a:rPr lang="en-US" sz="2000" i="1" smtClean="0"/>
              <a:t>v</a:t>
            </a:r>
            <a:r>
              <a:rPr lang="en-US" sz="2000" smtClean="0"/>
              <a:t>/2 in lab frame.</a:t>
            </a:r>
            <a:endParaRPr lang="en-US" sz="200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a:bodyPr>
          <a:lstStyle/>
          <a:p>
            <a:pPr algn="l"/>
            <a:r>
              <a:rPr lang="en-US" sz="3600" smtClean="0"/>
              <a:t>		    </a:t>
            </a:r>
            <a:r>
              <a:rPr lang="en-US" sz="3600" smtClean="0">
                <a:solidFill>
                  <a:srgbClr val="FFFF00"/>
                </a:solidFill>
              </a:rPr>
              <a:t>Clicker Question</a:t>
            </a:r>
            <a:r>
              <a:rPr lang="en-US" sz="3600" smtClean="0"/>
              <a:t/>
            </a:r>
            <a:br>
              <a:rPr lang="en-US" sz="3600" smtClean="0"/>
            </a:br>
            <a:r>
              <a:rPr lang="en-US" sz="3200" smtClean="0"/>
              <a:t>For the one-dimensional inelastic collision of a mass </a:t>
            </a:r>
            <a:r>
              <a:rPr lang="en-US" sz="3200" i="1" smtClean="0"/>
              <a:t>m</a:t>
            </a:r>
            <a:r>
              <a:rPr lang="en-US" sz="3200" smtClean="0"/>
              <a:t> moving at velocity </a:t>
            </a:r>
            <a:r>
              <a:rPr lang="en-US" sz="3200" i="1" smtClean="0"/>
              <a:t>v</a:t>
            </a:r>
            <a:r>
              <a:rPr lang="en-US" sz="3200" smtClean="0"/>
              <a:t> hitting and sticking to an initially stationary mass </a:t>
            </a:r>
            <a:r>
              <a:rPr lang="en-US" sz="3200" i="1" smtClean="0"/>
              <a:t>m</a:t>
            </a:r>
            <a:r>
              <a:rPr lang="en-US" sz="3200" smtClean="0"/>
              <a:t>, is the kinetic energy loss:</a:t>
            </a:r>
            <a:endParaRPr lang="en-US" sz="3600"/>
          </a:p>
        </p:txBody>
      </p:sp>
      <p:sp>
        <p:nvSpPr>
          <p:cNvPr id="3" name="Content Placeholder 2"/>
          <p:cNvSpPr>
            <a:spLocks noGrp="1"/>
          </p:cNvSpPr>
          <p:nvPr>
            <p:ph idx="1"/>
          </p:nvPr>
        </p:nvSpPr>
        <p:spPr>
          <a:xfrm>
            <a:off x="457200" y="3505200"/>
            <a:ext cx="8229600" cy="2620963"/>
          </a:xfrm>
        </p:spPr>
        <p:txBody>
          <a:bodyPr/>
          <a:lstStyle/>
          <a:p>
            <a:pPr marL="514350" indent="-514350">
              <a:buAutoNum type="alphaUcPeriod"/>
            </a:pPr>
            <a:r>
              <a:rPr lang="en-US" smtClean="0"/>
              <a:t>Greater in the center of mass frame?</a:t>
            </a:r>
          </a:p>
          <a:p>
            <a:pPr marL="514350" indent="-514350">
              <a:buAutoNum type="alphaUcPeriod"/>
            </a:pPr>
            <a:r>
              <a:rPr lang="en-US" smtClean="0"/>
              <a:t>Greater in the lab frame (one mass initially at rest)?</a:t>
            </a:r>
          </a:p>
          <a:p>
            <a:pPr marL="514350" indent="-514350">
              <a:buAutoNum type="alphaUcPeriod"/>
            </a:pPr>
            <a:r>
              <a:rPr lang="en-US" smtClean="0"/>
              <a:t>The same in both?</a:t>
            </a:r>
            <a:endParaRPr lang="en-US"/>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pPr algn="l"/>
            <a:r>
              <a:rPr lang="en-US" sz="3200" smtClean="0"/>
              <a:t>		    </a:t>
            </a:r>
            <a:r>
              <a:rPr lang="en-US" smtClean="0">
                <a:solidFill>
                  <a:srgbClr val="FFFF00"/>
                </a:solidFill>
              </a:rPr>
              <a:t>Clicker Question</a:t>
            </a:r>
            <a:r>
              <a:rPr lang="en-US" sz="3200" smtClean="0"/>
              <a:t/>
            </a:r>
            <a:br>
              <a:rPr lang="en-US" sz="3200" smtClean="0"/>
            </a:br>
            <a:r>
              <a:rPr lang="en-US" sz="3200" smtClean="0"/>
              <a:t>I drop a large ball with a small ball balanced on top of it from a height of one meter.  The small ball stays on top during the fall. After the large ball bounces off the floor, </a:t>
            </a:r>
            <a:r>
              <a:rPr lang="en-US" sz="3200" smtClean="0">
                <a:solidFill>
                  <a:srgbClr val="FFFF00"/>
                </a:solidFill>
              </a:rPr>
              <a:t>how high do you predict the small ball will go? </a:t>
            </a:r>
            <a:endParaRPr lang="en-US" sz="3200">
              <a:solidFill>
                <a:srgbClr val="FFFF00"/>
              </a:solidFill>
            </a:endParaRPr>
          </a:p>
        </p:txBody>
      </p:sp>
      <p:sp>
        <p:nvSpPr>
          <p:cNvPr id="3" name="Content Placeholder 2"/>
          <p:cNvSpPr>
            <a:spLocks noGrp="1"/>
          </p:cNvSpPr>
          <p:nvPr>
            <p:ph idx="1"/>
          </p:nvPr>
        </p:nvSpPr>
        <p:spPr>
          <a:xfrm>
            <a:off x="457200" y="3429000"/>
            <a:ext cx="8229600" cy="2697163"/>
          </a:xfrm>
        </p:spPr>
        <p:txBody>
          <a:bodyPr/>
          <a:lstStyle/>
          <a:p>
            <a:pPr marL="514350" indent="-514350">
              <a:buAutoNum type="alphaUcPeriod"/>
            </a:pPr>
            <a:r>
              <a:rPr lang="en-US" smtClean="0"/>
              <a:t>1 meter</a:t>
            </a:r>
          </a:p>
          <a:p>
            <a:pPr marL="514350" indent="-514350">
              <a:buAutoNum type="alphaUcPeriod"/>
            </a:pPr>
            <a:r>
              <a:rPr lang="en-US" smtClean="0"/>
              <a:t>2 meters</a:t>
            </a:r>
          </a:p>
          <a:p>
            <a:pPr marL="514350" indent="-514350">
              <a:buAutoNum type="alphaUcPeriod"/>
            </a:pPr>
            <a:r>
              <a:rPr lang="en-US" smtClean="0"/>
              <a:t>3 meters</a:t>
            </a:r>
          </a:p>
          <a:p>
            <a:pPr marL="514350" indent="-514350">
              <a:buAutoNum type="alphaUcPeriod"/>
            </a:pPr>
            <a:r>
              <a:rPr lang="en-US" smtClean="0"/>
              <a:t>4 meters or more</a:t>
            </a:r>
            <a:endParaRPr lang="en-US"/>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pPr algn="l"/>
            <a:r>
              <a:rPr lang="en-US" sz="3200" smtClean="0"/>
              <a:t>		    </a:t>
            </a:r>
            <a:r>
              <a:rPr lang="en-US" smtClean="0">
                <a:solidFill>
                  <a:srgbClr val="FFFF00"/>
                </a:solidFill>
              </a:rPr>
              <a:t>Clicker Answer</a:t>
            </a:r>
            <a:r>
              <a:rPr lang="en-US" sz="3200" smtClean="0"/>
              <a:t/>
            </a:r>
            <a:br>
              <a:rPr lang="en-US" sz="3200" smtClean="0"/>
            </a:br>
            <a:r>
              <a:rPr lang="en-US" sz="3200" smtClean="0"/>
              <a:t>I drop a large ball with a small ball balanced on top of it from a height of one meter.  The small ball stays on top during the fall. After the large ball bounces off the floor, </a:t>
            </a:r>
            <a:r>
              <a:rPr lang="en-US" sz="3200" smtClean="0">
                <a:solidFill>
                  <a:srgbClr val="FFFF00"/>
                </a:solidFill>
              </a:rPr>
              <a:t>how high do you predict the small ball will go? </a:t>
            </a:r>
            <a:endParaRPr lang="en-US" sz="3200">
              <a:solidFill>
                <a:srgbClr val="FFFF00"/>
              </a:solidFill>
            </a:endParaRPr>
          </a:p>
        </p:txBody>
      </p:sp>
      <p:sp>
        <p:nvSpPr>
          <p:cNvPr id="3" name="Content Placeholder 2"/>
          <p:cNvSpPr>
            <a:spLocks noGrp="1"/>
          </p:cNvSpPr>
          <p:nvPr>
            <p:ph idx="1"/>
          </p:nvPr>
        </p:nvSpPr>
        <p:spPr>
          <a:xfrm>
            <a:off x="152400" y="3429000"/>
            <a:ext cx="8534400" cy="2697163"/>
          </a:xfrm>
        </p:spPr>
        <p:txBody>
          <a:bodyPr/>
          <a:lstStyle/>
          <a:p>
            <a:pPr marL="514350" indent="-514350">
              <a:buAutoNum type="alphaUcPeriod"/>
            </a:pPr>
            <a:r>
              <a:rPr lang="en-US" smtClean="0"/>
              <a:t>1 meter</a:t>
            </a:r>
          </a:p>
          <a:p>
            <a:pPr marL="514350" indent="-514350">
              <a:buAutoNum type="alphaUcPeriod"/>
            </a:pPr>
            <a:r>
              <a:rPr lang="en-US" smtClean="0"/>
              <a:t>2 meters</a:t>
            </a:r>
          </a:p>
          <a:p>
            <a:pPr marL="514350" indent="-514350">
              <a:buAutoNum type="alphaUcPeriod"/>
            </a:pPr>
            <a:r>
              <a:rPr lang="en-US" smtClean="0"/>
              <a:t>3 meters</a:t>
            </a:r>
          </a:p>
          <a:p>
            <a:pPr marL="514350" indent="-514350">
              <a:buAutoNum type="alphaUcPeriod"/>
            </a:pPr>
            <a:r>
              <a:rPr lang="en-US" smtClean="0"/>
              <a:t>4 meters or more</a:t>
            </a:r>
            <a:endParaRPr lang="en-US"/>
          </a:p>
        </p:txBody>
      </p:sp>
      <p:sp>
        <p:nvSpPr>
          <p:cNvPr id="4" name="TextBox 3"/>
          <p:cNvSpPr txBox="1"/>
          <p:nvPr/>
        </p:nvSpPr>
        <p:spPr>
          <a:xfrm>
            <a:off x="3886200" y="3581400"/>
            <a:ext cx="5105400" cy="2862322"/>
          </a:xfrm>
          <a:prstGeom prst="rect">
            <a:avLst/>
          </a:prstGeom>
          <a:noFill/>
          <a:ln w="22225">
            <a:solidFill>
              <a:srgbClr val="FF0000"/>
            </a:solidFill>
          </a:ln>
        </p:spPr>
        <p:txBody>
          <a:bodyPr wrap="square" rtlCol="0">
            <a:spAutoFit/>
          </a:bodyPr>
          <a:lstStyle/>
          <a:p>
            <a:r>
              <a:rPr lang="en-US" smtClean="0"/>
              <a:t>The big ball hits the floor at </a:t>
            </a:r>
            <a:r>
              <a:rPr lang="en-US" i="1" smtClean="0"/>
              <a:t>v </a:t>
            </a:r>
            <a:r>
              <a:rPr lang="en-US" smtClean="0"/>
              <a:t>(given by </a:t>
            </a:r>
            <a:r>
              <a:rPr lang="en-US" i="1" smtClean="0"/>
              <a:t>v</a:t>
            </a:r>
            <a:r>
              <a:rPr lang="en-US" baseline="30000" smtClean="0"/>
              <a:t>2</a:t>
            </a:r>
            <a:r>
              <a:rPr lang="en-US" smtClean="0"/>
              <a:t> = 2</a:t>
            </a:r>
            <a:r>
              <a:rPr lang="en-US" i="1" smtClean="0"/>
              <a:t>gh</a:t>
            </a:r>
            <a:r>
              <a:rPr lang="en-US" smtClean="0"/>
              <a:t> = 2</a:t>
            </a:r>
            <a:r>
              <a:rPr lang="en-US" i="1" smtClean="0"/>
              <a:t>g</a:t>
            </a:r>
            <a:r>
              <a:rPr lang="en-US" smtClean="0"/>
              <a:t>)  then the small ball moving down at </a:t>
            </a:r>
            <a:r>
              <a:rPr lang="en-US" i="1" smtClean="0"/>
              <a:t>v</a:t>
            </a:r>
            <a:r>
              <a:rPr lang="en-US" smtClean="0"/>
              <a:t> meets the big ball coming up at </a:t>
            </a:r>
            <a:r>
              <a:rPr lang="en-US" i="1" smtClean="0"/>
              <a:t>v</a:t>
            </a:r>
            <a:r>
              <a:rPr lang="en-US" smtClean="0"/>
              <a:t>, a </a:t>
            </a:r>
            <a:r>
              <a:rPr lang="en-US" i="1" smtClean="0"/>
              <a:t>relative</a:t>
            </a:r>
            <a:r>
              <a:rPr lang="en-US" smtClean="0"/>
              <a:t> velocity of 2</a:t>
            </a:r>
            <a:r>
              <a:rPr lang="en-US" i="1" smtClean="0"/>
              <a:t>v</a:t>
            </a:r>
            <a:r>
              <a:rPr lang="en-US" smtClean="0"/>
              <a:t> downwards. </a:t>
            </a:r>
            <a:r>
              <a:rPr lang="en-US" smtClean="0">
                <a:solidFill>
                  <a:srgbClr val="FFFF00"/>
                </a:solidFill>
              </a:rPr>
              <a:t>The big ball is so much bigger that the CM frame is effectively the big ball’s frame</a:t>
            </a:r>
            <a:r>
              <a:rPr lang="en-US" smtClean="0"/>
              <a:t>, and in that frame, which is moving up at </a:t>
            </a:r>
            <a:r>
              <a:rPr lang="en-US" i="1" smtClean="0"/>
              <a:t>v</a:t>
            </a:r>
            <a:r>
              <a:rPr lang="en-US" smtClean="0"/>
              <a:t>, the little ball comes down at 2</a:t>
            </a:r>
            <a:r>
              <a:rPr lang="en-US" i="1" smtClean="0"/>
              <a:t>v</a:t>
            </a:r>
            <a:r>
              <a:rPr lang="en-US" smtClean="0"/>
              <a:t> </a:t>
            </a:r>
            <a:r>
              <a:rPr lang="en-US" smtClean="0">
                <a:solidFill>
                  <a:srgbClr val="FFFF00"/>
                </a:solidFill>
              </a:rPr>
              <a:t>so will bounce back up at 2</a:t>
            </a:r>
            <a:r>
              <a:rPr lang="en-US" i="1" smtClean="0">
                <a:solidFill>
                  <a:srgbClr val="FFFF00"/>
                </a:solidFill>
              </a:rPr>
              <a:t>v</a:t>
            </a:r>
            <a:r>
              <a:rPr lang="en-US" smtClean="0">
                <a:solidFill>
                  <a:srgbClr val="FFFF00"/>
                </a:solidFill>
              </a:rPr>
              <a:t> relative to the big ball</a:t>
            </a:r>
            <a:r>
              <a:rPr lang="en-US" smtClean="0"/>
              <a:t>, that is, at </a:t>
            </a:r>
            <a:r>
              <a:rPr lang="en-US" u="sng" smtClean="0">
                <a:solidFill>
                  <a:srgbClr val="FFFF00"/>
                </a:solidFill>
              </a:rPr>
              <a:t>3</a:t>
            </a:r>
            <a:r>
              <a:rPr lang="en-US" i="1" u="sng" smtClean="0">
                <a:solidFill>
                  <a:srgbClr val="FFFF00"/>
                </a:solidFill>
              </a:rPr>
              <a:t>v</a:t>
            </a:r>
            <a:r>
              <a:rPr lang="en-US" smtClean="0"/>
              <a:t> relative to the floor.  So it now </a:t>
            </a:r>
            <a:r>
              <a:rPr lang="en-US" smtClean="0">
                <a:solidFill>
                  <a:srgbClr val="FFFF00"/>
                </a:solidFill>
              </a:rPr>
              <a:t>has 9 times the </a:t>
            </a:r>
            <a:r>
              <a:rPr lang="en-US" i="1" smtClean="0">
                <a:solidFill>
                  <a:srgbClr val="FFFF00"/>
                </a:solidFill>
              </a:rPr>
              <a:t>KE</a:t>
            </a:r>
            <a:r>
              <a:rPr lang="en-US" smtClean="0">
                <a:solidFill>
                  <a:srgbClr val="FFFF00"/>
                </a:solidFill>
              </a:rPr>
              <a:t> </a:t>
            </a:r>
            <a:r>
              <a:rPr lang="en-US" smtClean="0"/>
              <a:t>it came down with!</a:t>
            </a:r>
            <a:endParaRPr lang="en-US"/>
          </a:p>
        </p:txBody>
      </p:sp>
      <p:cxnSp>
        <p:nvCxnSpPr>
          <p:cNvPr id="6" name="Straight Arrow Connector 5"/>
          <p:cNvCxnSpPr/>
          <p:nvPr/>
        </p:nvCxnSpPr>
        <p:spPr>
          <a:xfrm rot="10800000" flipV="1">
            <a:off x="2819400" y="4876800"/>
            <a:ext cx="1066800" cy="304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Two-Dimensional CM Elastic Collisions</a:t>
            </a:r>
            <a:endParaRPr lang="en-US">
              <a:solidFill>
                <a:srgbClr val="FFFF00"/>
              </a:solidFill>
            </a:endParaRPr>
          </a:p>
        </p:txBody>
      </p:sp>
      <p:sp>
        <p:nvSpPr>
          <p:cNvPr id="3" name="Content Placeholder 2"/>
          <p:cNvSpPr>
            <a:spLocks noGrp="1"/>
          </p:cNvSpPr>
          <p:nvPr>
            <p:ph sz="half" idx="1"/>
          </p:nvPr>
        </p:nvSpPr>
        <p:spPr>
          <a:xfrm>
            <a:off x="457200" y="1600200"/>
            <a:ext cx="4038600" cy="5105400"/>
          </a:xfrm>
        </p:spPr>
        <p:txBody>
          <a:bodyPr/>
          <a:lstStyle/>
          <a:p>
            <a:r>
              <a:rPr lang="en-US" smtClean="0"/>
              <a:t>As in one dimension, in the CM frame </a:t>
            </a:r>
            <a:r>
              <a:rPr lang="en-US" i="1" smtClean="0"/>
              <a:t>the total momentum is </a:t>
            </a:r>
            <a:r>
              <a:rPr lang="en-US" i="1" smtClean="0">
                <a:solidFill>
                  <a:srgbClr val="FFFF00"/>
                </a:solidFill>
              </a:rPr>
              <a:t>zero</a:t>
            </a:r>
            <a:r>
              <a:rPr lang="en-US" i="1" smtClean="0"/>
              <a:t> throughout</a:t>
            </a:r>
            <a:r>
              <a:rPr lang="en-US" smtClean="0"/>
              <a:t>—BUT now that is </a:t>
            </a:r>
            <a:r>
              <a:rPr lang="en-US" smtClean="0">
                <a:solidFill>
                  <a:srgbClr val="FFFF00"/>
                </a:solidFill>
              </a:rPr>
              <a:t>not enough to solve the problem</a:t>
            </a:r>
            <a:r>
              <a:rPr lang="en-US" smtClean="0"/>
              <a:t>.</a:t>
            </a:r>
          </a:p>
          <a:p>
            <a:r>
              <a:rPr lang="en-US" smtClean="0"/>
              <a:t>The balls could come out at a </a:t>
            </a:r>
            <a:r>
              <a:rPr lang="en-US" smtClean="0">
                <a:solidFill>
                  <a:srgbClr val="FFFF00"/>
                </a:solidFill>
              </a:rPr>
              <a:t>different angle</a:t>
            </a:r>
            <a:r>
              <a:rPr lang="en-US" smtClean="0"/>
              <a:t>, as any pool player knows.</a:t>
            </a:r>
          </a:p>
          <a:p>
            <a:r>
              <a:rPr lang="en-US" smtClean="0">
                <a:hlinkClick r:id="rId4"/>
              </a:rPr>
              <a:t>Animation!</a:t>
            </a:r>
            <a:endParaRPr lang="en-US"/>
          </a:p>
        </p:txBody>
      </p:sp>
      <p:sp>
        <p:nvSpPr>
          <p:cNvPr id="4" name="Content Placeholder 3"/>
          <p:cNvSpPr>
            <a:spLocks noGrp="1"/>
          </p:cNvSpPr>
          <p:nvPr>
            <p:ph sz="half" idx="2"/>
          </p:nvPr>
        </p:nvSpPr>
        <p:spPr/>
        <p:txBody>
          <a:bodyPr/>
          <a:lstStyle/>
          <a:p>
            <a:r>
              <a:rPr lang="en-US" smtClean="0">
                <a:solidFill>
                  <a:srgbClr val="FFFF00"/>
                </a:solidFill>
              </a:rPr>
              <a:t>Before:</a:t>
            </a:r>
          </a:p>
          <a:p>
            <a:endParaRPr lang="en-US" smtClean="0"/>
          </a:p>
          <a:p>
            <a:endParaRPr lang="en-US" smtClean="0"/>
          </a:p>
          <a:p>
            <a:endParaRPr lang="en-US" smtClean="0"/>
          </a:p>
          <a:p>
            <a:r>
              <a:rPr lang="en-US" smtClean="0">
                <a:solidFill>
                  <a:srgbClr val="FFFF00"/>
                </a:solidFill>
              </a:rPr>
              <a:t>After:</a:t>
            </a:r>
            <a:endParaRPr lang="en-US">
              <a:solidFill>
                <a:srgbClr val="FFFF00"/>
              </a:solidFill>
            </a:endParaRPr>
          </a:p>
        </p:txBody>
      </p:sp>
      <p:grpSp>
        <p:nvGrpSpPr>
          <p:cNvPr id="5" name="Group 4"/>
          <p:cNvGrpSpPr/>
          <p:nvPr/>
        </p:nvGrpSpPr>
        <p:grpSpPr>
          <a:xfrm>
            <a:off x="5461725" y="2478111"/>
            <a:ext cx="1387692" cy="634284"/>
            <a:chOff x="3429000" y="5435958"/>
            <a:chExt cx="1387692" cy="634284"/>
          </a:xfrm>
        </p:grpSpPr>
        <p:cxnSp>
          <p:nvCxnSpPr>
            <p:cNvPr id="6" name="Straight Arrow Connector 5"/>
            <p:cNvCxnSpPr/>
            <p:nvPr/>
          </p:nvCxnSpPr>
          <p:spPr>
            <a:xfrm>
              <a:off x="3818583" y="5841642"/>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28050" y="5435958"/>
              <a:ext cx="888642" cy="338554"/>
            </a:xfrm>
            <a:prstGeom prst="rect">
              <a:avLst/>
            </a:prstGeom>
            <a:noFill/>
          </p:spPr>
          <p:txBody>
            <a:bodyPr wrap="square" rtlCol="0">
              <a:spAutoFit/>
            </a:bodyPr>
            <a:lstStyle/>
            <a:p>
              <a:endParaRPr lang="en-US" sz="2400" baseline="-25000"/>
            </a:p>
          </p:txBody>
        </p:sp>
        <p:sp>
          <p:nvSpPr>
            <p:cNvPr id="8" name="TextBox 7"/>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9" name="Oval 8"/>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7108074" y="2482398"/>
            <a:ext cx="1359783" cy="484032"/>
            <a:chOff x="3810003" y="3439731"/>
            <a:chExt cx="1359783" cy="484032"/>
          </a:xfrm>
        </p:grpSpPr>
        <p:sp>
          <p:nvSpPr>
            <p:cNvPr id="16" name="Oval 15"/>
            <p:cNvSpPr/>
            <p:nvPr/>
          </p:nvSpPr>
          <p:spPr>
            <a:xfrm flipH="1">
              <a:off x="4483986" y="34665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10800000" flipV="1">
              <a:off x="3810003" y="3696321"/>
              <a:ext cx="661105" cy="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83986" y="3439731"/>
              <a:ext cx="685800" cy="338554"/>
            </a:xfrm>
            <a:prstGeom prst="rect">
              <a:avLst/>
            </a:prstGeom>
            <a:noFill/>
          </p:spPr>
          <p:txBody>
            <a:bodyPr wrap="square" rtlCol="0">
              <a:spAutoFit/>
            </a:bodyPr>
            <a:lstStyle/>
            <a:p>
              <a:endParaRPr lang="en-US" sz="2400" baseline="-25000"/>
            </a:p>
          </p:txBody>
        </p:sp>
      </p:grpSp>
      <p:graphicFrame>
        <p:nvGraphicFramePr>
          <p:cNvPr id="20" name="Object 19"/>
          <p:cNvGraphicFramePr>
            <a:graphicFrameLocks noChangeAspect="1"/>
          </p:cNvGraphicFramePr>
          <p:nvPr/>
        </p:nvGraphicFramePr>
        <p:xfrm>
          <a:off x="5931795" y="2452353"/>
          <a:ext cx="228600" cy="394855"/>
        </p:xfrm>
        <a:graphic>
          <a:graphicData uri="http://schemas.openxmlformats.org/presentationml/2006/ole">
            <p:oleObj spid="_x0000_s113666" name="Equation" r:id="rId5" imgW="279360" imgH="482400" progId="Equation.DSMT4">
              <p:embed/>
            </p:oleObj>
          </a:graphicData>
        </a:graphic>
      </p:graphicFrame>
      <p:graphicFrame>
        <p:nvGraphicFramePr>
          <p:cNvPr id="21" name="Object 20"/>
          <p:cNvGraphicFramePr>
            <a:graphicFrameLocks noChangeAspect="1"/>
          </p:cNvGraphicFramePr>
          <p:nvPr/>
        </p:nvGraphicFramePr>
        <p:xfrm>
          <a:off x="7368101" y="2363274"/>
          <a:ext cx="425450" cy="395288"/>
        </p:xfrm>
        <a:graphic>
          <a:graphicData uri="http://schemas.openxmlformats.org/presentationml/2006/ole">
            <p:oleObj spid="_x0000_s113667" name="Equation" r:id="rId6" imgW="520560" imgH="482400" progId="Equation.DSMT4">
              <p:embed/>
            </p:oleObj>
          </a:graphicData>
        </a:graphic>
      </p:graphicFrame>
      <p:grpSp>
        <p:nvGrpSpPr>
          <p:cNvPr id="11" name="Group 21"/>
          <p:cNvGrpSpPr/>
          <p:nvPr/>
        </p:nvGrpSpPr>
        <p:grpSpPr>
          <a:xfrm rot="-2160000">
            <a:off x="7154452" y="4232390"/>
            <a:ext cx="1387692" cy="634284"/>
            <a:chOff x="3429000" y="5435958"/>
            <a:chExt cx="1387692" cy="634284"/>
          </a:xfrm>
        </p:grpSpPr>
        <p:cxnSp>
          <p:nvCxnSpPr>
            <p:cNvPr id="23" name="Straight Arrow Connector 22"/>
            <p:cNvCxnSpPr/>
            <p:nvPr/>
          </p:nvCxnSpPr>
          <p:spPr>
            <a:xfrm>
              <a:off x="3805704" y="5841642"/>
              <a:ext cx="7620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8050" y="5435958"/>
              <a:ext cx="888642" cy="338554"/>
            </a:xfrm>
            <a:prstGeom prst="rect">
              <a:avLst/>
            </a:prstGeom>
            <a:noFill/>
          </p:spPr>
          <p:txBody>
            <a:bodyPr wrap="square" rtlCol="0">
              <a:spAutoFit/>
            </a:bodyPr>
            <a:lstStyle/>
            <a:p>
              <a:endParaRPr lang="en-US" sz="2400" baseline="-25000"/>
            </a:p>
          </p:txBody>
        </p:sp>
        <p:sp>
          <p:nvSpPr>
            <p:cNvPr id="25" name="TextBox 24"/>
            <p:cNvSpPr txBox="1"/>
            <p:nvPr/>
          </p:nvSpPr>
          <p:spPr>
            <a:xfrm flipH="1">
              <a:off x="3432222" y="5586210"/>
              <a:ext cx="685800" cy="461665"/>
            </a:xfrm>
            <a:prstGeom prst="rect">
              <a:avLst/>
            </a:prstGeom>
            <a:noFill/>
          </p:spPr>
          <p:txBody>
            <a:bodyPr wrap="square" rtlCol="0">
              <a:spAutoFit/>
            </a:bodyPr>
            <a:lstStyle/>
            <a:p>
              <a:r>
                <a:rPr lang="en-US" sz="2400" i="1" smtClean="0"/>
                <a:t>m</a:t>
              </a:r>
              <a:endParaRPr lang="en-US" sz="2400" baseline="-25000"/>
            </a:p>
          </p:txBody>
        </p:sp>
        <p:sp>
          <p:nvSpPr>
            <p:cNvPr id="26" name="Oval 25"/>
            <p:cNvSpPr/>
            <p:nvPr/>
          </p:nvSpPr>
          <p:spPr>
            <a:xfrm>
              <a:off x="3429000" y="5613042"/>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6"/>
          <p:cNvGrpSpPr/>
          <p:nvPr/>
        </p:nvGrpSpPr>
        <p:grpSpPr>
          <a:xfrm rot="-1920000">
            <a:off x="5305274" y="5557704"/>
            <a:ext cx="1359783" cy="484032"/>
            <a:chOff x="3810003" y="3439731"/>
            <a:chExt cx="1359783" cy="484032"/>
          </a:xfrm>
        </p:grpSpPr>
        <p:sp>
          <p:nvSpPr>
            <p:cNvPr id="28" name="Oval 27"/>
            <p:cNvSpPr/>
            <p:nvPr/>
          </p:nvSpPr>
          <p:spPr>
            <a:xfrm flipH="1">
              <a:off x="4483986" y="3466563"/>
              <a:ext cx="457200" cy="457200"/>
            </a:xfrm>
            <a:prstGeom prst="ellipse">
              <a:avLst/>
            </a:prstGeom>
            <a:solidFill>
              <a:srgbClr val="FF0000"/>
            </a:solidFill>
            <a:ln>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10800000" flipV="1">
              <a:off x="3810003" y="3696321"/>
              <a:ext cx="661105" cy="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83986" y="3439731"/>
              <a:ext cx="685800" cy="338554"/>
            </a:xfrm>
            <a:prstGeom prst="rect">
              <a:avLst/>
            </a:prstGeom>
            <a:noFill/>
          </p:spPr>
          <p:txBody>
            <a:bodyPr wrap="square" rtlCol="0">
              <a:spAutoFit/>
            </a:bodyPr>
            <a:lstStyle/>
            <a:p>
              <a:endParaRPr lang="en-US" sz="2400" baseline="-25000"/>
            </a:p>
          </p:txBody>
        </p:sp>
      </p:grpSp>
      <p:graphicFrame>
        <p:nvGraphicFramePr>
          <p:cNvPr id="31" name="Object 30"/>
          <p:cNvGraphicFramePr>
            <a:graphicFrameLocks noChangeAspect="1"/>
          </p:cNvGraphicFramePr>
          <p:nvPr/>
        </p:nvGraphicFramePr>
        <p:xfrm>
          <a:off x="5596451" y="5461716"/>
          <a:ext cx="269875" cy="395288"/>
        </p:xfrm>
        <a:graphic>
          <a:graphicData uri="http://schemas.openxmlformats.org/presentationml/2006/ole">
            <p:oleObj spid="_x0000_s113668" name="Equation" r:id="rId7" imgW="330120" imgH="482400" progId="Equation.DSMT4">
              <p:embed/>
            </p:oleObj>
          </a:graphicData>
        </a:graphic>
      </p:graphicFrame>
      <p:graphicFrame>
        <p:nvGraphicFramePr>
          <p:cNvPr id="32" name="Object 31"/>
          <p:cNvGraphicFramePr>
            <a:graphicFrameLocks noChangeAspect="1"/>
          </p:cNvGraphicFramePr>
          <p:nvPr/>
        </p:nvGraphicFramePr>
        <p:xfrm>
          <a:off x="7505163" y="4176712"/>
          <a:ext cx="457200" cy="395288"/>
        </p:xfrm>
        <a:graphic>
          <a:graphicData uri="http://schemas.openxmlformats.org/presentationml/2006/ole">
            <p:oleObj spid="_x0000_s113669" name="Equation" r:id="rId8" imgW="558720" imgH="482400" progId="Equation.DSMT4">
              <p:embed/>
            </p:oleObj>
          </a:graphicData>
        </a:graphic>
      </p:graphicFrame>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 from Book</a:t>
            </a:r>
            <a:endParaRPr lang="en-US"/>
          </a:p>
        </p:txBody>
      </p:sp>
      <p:sp>
        <p:nvSpPr>
          <p:cNvPr id="3" name="Content Placeholder 2"/>
          <p:cNvSpPr>
            <a:spLocks noGrp="1"/>
          </p:cNvSpPr>
          <p:nvPr>
            <p:ph sz="half" idx="1"/>
          </p:nvPr>
        </p:nvSpPr>
        <p:spPr>
          <a:xfrm>
            <a:off x="457200" y="1600200"/>
            <a:ext cx="4038600" cy="4876800"/>
          </a:xfrm>
          <a:ln>
            <a:solidFill>
              <a:srgbClr val="FF0000"/>
            </a:solidFill>
          </a:ln>
        </p:spPr>
        <p:txBody>
          <a:bodyPr>
            <a:normAutofit fontScale="92500" lnSpcReduction="20000"/>
          </a:bodyPr>
          <a:lstStyle/>
          <a:p>
            <a:r>
              <a:rPr lang="en-US" smtClean="0"/>
              <a:t> A neutron collides elastically with a helium nucleus (at rest initially) whose mass is </a:t>
            </a:r>
            <a:r>
              <a:rPr lang="en-US" smtClean="0">
                <a:solidFill>
                  <a:srgbClr val="FFFF00"/>
                </a:solidFill>
              </a:rPr>
              <a:t>four times that of the neutron</a:t>
            </a:r>
            <a:r>
              <a:rPr lang="en-US" smtClean="0"/>
              <a:t>. </a:t>
            </a:r>
          </a:p>
          <a:p>
            <a:r>
              <a:rPr lang="en-US" smtClean="0">
                <a:solidFill>
                  <a:srgbClr val="FFFF00"/>
                </a:solidFill>
              </a:rPr>
              <a:t>The helium nucleus is observed to move off at an angle</a:t>
            </a:r>
            <a:r>
              <a:rPr lang="en-US" smtClean="0"/>
              <a:t>   .  </a:t>
            </a:r>
          </a:p>
          <a:p>
            <a:r>
              <a:rPr lang="en-US" smtClean="0"/>
              <a:t>Determine the angle of the neutron,  and the speeds of the two particles,  and  after the collision. The neutron’s initial velocity is    . </a:t>
            </a:r>
          </a:p>
          <a:p>
            <a:endParaRPr lang="en-US"/>
          </a:p>
        </p:txBody>
      </p:sp>
      <p:sp>
        <p:nvSpPr>
          <p:cNvPr id="4" name="Content Placeholder 3"/>
          <p:cNvSpPr>
            <a:spLocks noGrp="1"/>
          </p:cNvSpPr>
          <p:nvPr>
            <p:ph sz="half" idx="2"/>
          </p:nvPr>
        </p:nvSpPr>
        <p:spPr>
          <a:xfrm>
            <a:off x="4648200" y="1600200"/>
            <a:ext cx="4038600" cy="5105400"/>
          </a:xfrm>
        </p:spPr>
        <p:txBody>
          <a:bodyPr>
            <a:normAutofit fontScale="92500" lnSpcReduction="20000"/>
          </a:bodyPr>
          <a:lstStyle/>
          <a:p>
            <a:r>
              <a:rPr lang="en-US" smtClean="0"/>
              <a:t>Take final neutron velocity      ,  He nucleus final velocity    .</a:t>
            </a:r>
          </a:p>
          <a:p>
            <a:pPr>
              <a:buNone/>
            </a:pPr>
            <a:endParaRPr lang="en-US" smtClean="0"/>
          </a:p>
          <a:p>
            <a:pPr>
              <a:buNone/>
            </a:pPr>
            <a:endParaRPr lang="en-US" smtClean="0"/>
          </a:p>
          <a:p>
            <a:endParaRPr lang="en-US" smtClean="0"/>
          </a:p>
          <a:p>
            <a:r>
              <a:rPr lang="en-US" smtClean="0"/>
              <a:t>Conservation of momentum: </a:t>
            </a:r>
          </a:p>
          <a:p>
            <a:endParaRPr lang="en-US" smtClean="0"/>
          </a:p>
          <a:p>
            <a:r>
              <a:rPr lang="en-US" smtClean="0"/>
              <a:t>Conservation of energy:</a:t>
            </a:r>
          </a:p>
          <a:p>
            <a:endParaRPr lang="en-US" smtClean="0"/>
          </a:p>
          <a:p>
            <a:endParaRPr lang="en-US" smtClean="0"/>
          </a:p>
          <a:p>
            <a:r>
              <a:rPr lang="en-US" smtClean="0"/>
              <a:t>Go to next slide…</a:t>
            </a:r>
          </a:p>
          <a:p>
            <a:endParaRPr lang="en-US"/>
          </a:p>
        </p:txBody>
      </p:sp>
      <p:graphicFrame>
        <p:nvGraphicFramePr>
          <p:cNvPr id="5" name="Object 4"/>
          <p:cNvGraphicFramePr>
            <a:graphicFrameLocks noChangeAspect="1"/>
          </p:cNvGraphicFramePr>
          <p:nvPr/>
        </p:nvGraphicFramePr>
        <p:xfrm>
          <a:off x="2059148" y="3935568"/>
          <a:ext cx="225778" cy="304800"/>
        </p:xfrm>
        <a:graphic>
          <a:graphicData uri="http://schemas.openxmlformats.org/presentationml/2006/ole">
            <p:oleObj spid="_x0000_s114690" name="Equation" r:id="rId4" imgW="253800" imgH="342720" progId="Equation.DSMT4">
              <p:embed/>
            </p:oleObj>
          </a:graphicData>
        </a:graphic>
      </p:graphicFrame>
      <p:graphicFrame>
        <p:nvGraphicFramePr>
          <p:cNvPr id="6" name="Object 5"/>
          <p:cNvGraphicFramePr>
            <a:graphicFrameLocks noChangeAspect="1"/>
          </p:cNvGraphicFramePr>
          <p:nvPr/>
        </p:nvGraphicFramePr>
        <p:xfrm>
          <a:off x="3112574" y="5862039"/>
          <a:ext cx="241300" cy="355600"/>
        </p:xfrm>
        <a:graphic>
          <a:graphicData uri="http://schemas.openxmlformats.org/presentationml/2006/ole">
            <p:oleObj spid="_x0000_s114691" name="Equation" r:id="rId5" imgW="241200" imgH="355320" progId="Equation.DSMT4">
              <p:embed/>
            </p:oleObj>
          </a:graphicData>
        </a:graphic>
      </p:graphicFrame>
      <p:graphicFrame>
        <p:nvGraphicFramePr>
          <p:cNvPr id="7" name="Object 6"/>
          <p:cNvGraphicFramePr>
            <a:graphicFrameLocks noChangeAspect="1"/>
          </p:cNvGraphicFramePr>
          <p:nvPr/>
        </p:nvGraphicFramePr>
        <p:xfrm>
          <a:off x="6225036" y="1916626"/>
          <a:ext cx="215763" cy="395132"/>
        </p:xfrm>
        <a:graphic>
          <a:graphicData uri="http://schemas.openxmlformats.org/presentationml/2006/ole">
            <p:oleObj spid="_x0000_s114692" name="Equation" r:id="rId6" imgW="279360" imgH="482400" progId="Equation.DSMT4">
              <p:embed/>
            </p:oleObj>
          </a:graphicData>
        </a:graphic>
      </p:graphicFrame>
      <p:graphicFrame>
        <p:nvGraphicFramePr>
          <p:cNvPr id="10" name="Object 9"/>
          <p:cNvGraphicFramePr>
            <a:graphicFrameLocks noChangeAspect="1"/>
          </p:cNvGraphicFramePr>
          <p:nvPr/>
        </p:nvGraphicFramePr>
        <p:xfrm>
          <a:off x="6845121" y="2248437"/>
          <a:ext cx="255588" cy="395288"/>
        </p:xfrm>
        <a:graphic>
          <a:graphicData uri="http://schemas.openxmlformats.org/presentationml/2006/ole">
            <p:oleObj spid="_x0000_s114693" name="Equation" r:id="rId7" imgW="330120" imgH="482400" progId="Equation.DSMT4">
              <p:embed/>
            </p:oleObj>
          </a:graphicData>
        </a:graphic>
      </p:graphicFrame>
      <p:graphicFrame>
        <p:nvGraphicFramePr>
          <p:cNvPr id="11" name="Object 10"/>
          <p:cNvGraphicFramePr>
            <a:graphicFrameLocks noChangeAspect="1"/>
          </p:cNvGraphicFramePr>
          <p:nvPr/>
        </p:nvGraphicFramePr>
        <p:xfrm>
          <a:off x="5537916" y="4470400"/>
          <a:ext cx="1816100" cy="482600"/>
        </p:xfrm>
        <a:graphic>
          <a:graphicData uri="http://schemas.openxmlformats.org/presentationml/2006/ole">
            <p:oleObj spid="_x0000_s114694" name="Equation" r:id="rId8" imgW="1815840" imgH="482400" progId="Equation.DSMT4">
              <p:embed/>
            </p:oleObj>
          </a:graphicData>
        </a:graphic>
      </p:graphicFrame>
      <p:graphicFrame>
        <p:nvGraphicFramePr>
          <p:cNvPr id="12" name="Object 11"/>
          <p:cNvGraphicFramePr>
            <a:graphicFrameLocks noChangeAspect="1"/>
          </p:cNvGraphicFramePr>
          <p:nvPr/>
        </p:nvGraphicFramePr>
        <p:xfrm>
          <a:off x="5334000" y="5410200"/>
          <a:ext cx="2133600" cy="533400"/>
        </p:xfrm>
        <a:graphic>
          <a:graphicData uri="http://schemas.openxmlformats.org/presentationml/2006/ole">
            <p:oleObj spid="_x0000_s114695" name="Equation" r:id="rId9" imgW="2133360" imgH="533160" progId="Equation.DSMT4">
              <p:embed/>
            </p:oleObj>
          </a:graphicData>
        </a:graphic>
      </p:graphicFrame>
      <p:cxnSp>
        <p:nvCxnSpPr>
          <p:cNvPr id="14" name="Straight Connector 13"/>
          <p:cNvCxnSpPr/>
          <p:nvPr/>
        </p:nvCxnSpPr>
        <p:spPr>
          <a:xfrm>
            <a:off x="5257800" y="30480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3048000"/>
            <a:ext cx="1981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668574" y="3110784"/>
            <a:ext cx="7620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731358" y="2209800"/>
            <a:ext cx="1177078" cy="79155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562600" y="3048000"/>
          <a:ext cx="241300" cy="355600"/>
        </p:xfrm>
        <a:graphic>
          <a:graphicData uri="http://schemas.openxmlformats.org/presentationml/2006/ole">
            <p:oleObj spid="_x0000_s114696" name="Equation" r:id="rId10" imgW="241200" imgH="355320" progId="Equation.DSMT4">
              <p:embed/>
            </p:oleObj>
          </a:graphicData>
        </a:graphic>
      </p:graphicFrame>
      <p:graphicFrame>
        <p:nvGraphicFramePr>
          <p:cNvPr id="27" name="Object 26"/>
          <p:cNvGraphicFramePr>
            <a:graphicFrameLocks noChangeAspect="1"/>
          </p:cNvGraphicFramePr>
          <p:nvPr/>
        </p:nvGraphicFramePr>
        <p:xfrm>
          <a:off x="7467600" y="2503869"/>
          <a:ext cx="215763" cy="395132"/>
        </p:xfrm>
        <a:graphic>
          <a:graphicData uri="http://schemas.openxmlformats.org/presentationml/2006/ole">
            <p:oleObj spid="_x0000_s114697" name="Equation" r:id="rId11" imgW="279360" imgH="482400" progId="Equation.DSMT4">
              <p:embed/>
            </p:oleObj>
          </a:graphicData>
        </a:graphic>
      </p:graphicFrame>
      <p:graphicFrame>
        <p:nvGraphicFramePr>
          <p:cNvPr id="28" name="Object 27"/>
          <p:cNvGraphicFramePr>
            <a:graphicFrameLocks noChangeAspect="1"/>
          </p:cNvGraphicFramePr>
          <p:nvPr/>
        </p:nvGraphicFramePr>
        <p:xfrm>
          <a:off x="6627813" y="3338847"/>
          <a:ext cx="412750" cy="395288"/>
        </p:xfrm>
        <a:graphic>
          <a:graphicData uri="http://schemas.openxmlformats.org/presentationml/2006/ole">
            <p:oleObj spid="_x0000_s114698" name="Equation" r:id="rId12" imgW="533160" imgH="482400" progId="Equation.DSMT4">
              <p:embed/>
            </p:oleObj>
          </a:graphicData>
        </a:graphic>
      </p:graphicFrame>
      <p:graphicFrame>
        <p:nvGraphicFramePr>
          <p:cNvPr id="29" name="Object 28"/>
          <p:cNvGraphicFramePr>
            <a:graphicFrameLocks noChangeAspect="1"/>
          </p:cNvGraphicFramePr>
          <p:nvPr/>
        </p:nvGraphicFramePr>
        <p:xfrm>
          <a:off x="7086600" y="3124200"/>
          <a:ext cx="225778" cy="304800"/>
        </p:xfrm>
        <a:graphic>
          <a:graphicData uri="http://schemas.openxmlformats.org/presentationml/2006/ole">
            <p:oleObj spid="_x0000_s114699" name="Equation" r:id="rId13" imgW="253800" imgH="342720" progId="Equation.DSMT4">
              <p:embed/>
            </p:oleObj>
          </a:graphicData>
        </a:graphic>
      </p:graphicFrame>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Solving the problem…</a:t>
            </a:r>
            <a:endParaRPr lang="en-US"/>
          </a:p>
        </p:txBody>
      </p:sp>
      <p:sp>
        <p:nvSpPr>
          <p:cNvPr id="3" name="Content Placeholder 2"/>
          <p:cNvSpPr>
            <a:spLocks noGrp="1"/>
          </p:cNvSpPr>
          <p:nvPr>
            <p:ph idx="1"/>
          </p:nvPr>
        </p:nvSpPr>
        <p:spPr>
          <a:xfrm>
            <a:off x="457200" y="1600200"/>
            <a:ext cx="8229600" cy="5105400"/>
          </a:xfrm>
        </p:spPr>
        <p:txBody>
          <a:bodyPr>
            <a:normAutofit/>
          </a:bodyPr>
          <a:lstStyle/>
          <a:p>
            <a:r>
              <a:rPr lang="en-US" sz="2400" smtClean="0"/>
              <a:t>We have momentum conservation and energy conservation equations:</a:t>
            </a:r>
          </a:p>
          <a:p>
            <a:endParaRPr lang="en-US" sz="2400" smtClean="0"/>
          </a:p>
          <a:p>
            <a:r>
              <a:rPr lang="en-US" sz="2400" smtClean="0">
                <a:solidFill>
                  <a:srgbClr val="FF0000"/>
                </a:solidFill>
              </a:rPr>
              <a:t>Important!</a:t>
            </a:r>
            <a:r>
              <a:rPr lang="en-US" sz="2400" smtClean="0"/>
              <a:t>  The </a:t>
            </a:r>
            <a:r>
              <a:rPr lang="en-US" sz="2400" smtClean="0">
                <a:solidFill>
                  <a:srgbClr val="FF0000"/>
                </a:solidFill>
              </a:rPr>
              <a:t>only</a:t>
            </a:r>
            <a:r>
              <a:rPr lang="en-US" sz="2400" smtClean="0"/>
              <a:t> angle we know is that between           .</a:t>
            </a:r>
          </a:p>
          <a:p>
            <a:r>
              <a:rPr lang="en-US" sz="2400" smtClean="0"/>
              <a:t>The strategy is to eliminate one variable by choosing one in the momentum equation to put in the energy equation.  </a:t>
            </a:r>
          </a:p>
          <a:p>
            <a:r>
              <a:rPr lang="en-US" sz="2400" smtClean="0"/>
              <a:t>We choose      </a:t>
            </a:r>
            <a:r>
              <a:rPr lang="en-US" sz="2400" i="1" smtClean="0"/>
              <a:t>because</a:t>
            </a:r>
            <a:r>
              <a:rPr lang="en-US" sz="2400" smtClean="0"/>
              <a:t> we can square                      : </a:t>
            </a:r>
            <a:r>
              <a:rPr lang="en-US" sz="2400" i="1" smtClean="0"/>
              <a:t>we know the angle between these two vectors</a:t>
            </a:r>
            <a:r>
              <a:rPr lang="en-US" sz="2400" smtClean="0"/>
              <a:t>.</a:t>
            </a:r>
          </a:p>
          <a:p>
            <a:endParaRPr lang="en-US" sz="2400" smtClean="0"/>
          </a:p>
          <a:p>
            <a:r>
              <a:rPr lang="en-US" sz="2400" smtClean="0"/>
              <a:t>This gives</a:t>
            </a:r>
          </a:p>
          <a:p>
            <a:endParaRPr lang="en-US" sz="2400" smtClean="0"/>
          </a:p>
          <a:p>
            <a:r>
              <a:rPr lang="en-US" sz="2400" smtClean="0"/>
              <a:t>from which immediately                                    .</a:t>
            </a:r>
            <a:endParaRPr lang="en-US" sz="2400"/>
          </a:p>
        </p:txBody>
      </p:sp>
      <p:graphicFrame>
        <p:nvGraphicFramePr>
          <p:cNvPr id="46082" name="Object 2"/>
          <p:cNvGraphicFramePr>
            <a:graphicFrameLocks noChangeAspect="1"/>
          </p:cNvGraphicFramePr>
          <p:nvPr/>
        </p:nvGraphicFramePr>
        <p:xfrm>
          <a:off x="1612900" y="2438400"/>
          <a:ext cx="1739900" cy="462351"/>
        </p:xfrm>
        <a:graphic>
          <a:graphicData uri="http://schemas.openxmlformats.org/presentationml/2006/ole">
            <p:oleObj spid="_x0000_s115714" name="Equation" r:id="rId4" imgW="1815840" imgH="482400" progId="Equation.DSMT4">
              <p:embed/>
            </p:oleObj>
          </a:graphicData>
        </a:graphic>
      </p:graphicFrame>
      <p:graphicFrame>
        <p:nvGraphicFramePr>
          <p:cNvPr id="46083" name="Object 3"/>
          <p:cNvGraphicFramePr>
            <a:graphicFrameLocks noChangeAspect="1"/>
          </p:cNvGraphicFramePr>
          <p:nvPr/>
        </p:nvGraphicFramePr>
        <p:xfrm>
          <a:off x="4724400" y="2400837"/>
          <a:ext cx="1981200" cy="495300"/>
        </p:xfrm>
        <a:graphic>
          <a:graphicData uri="http://schemas.openxmlformats.org/presentationml/2006/ole">
            <p:oleObj spid="_x0000_s115715" name="Equation" r:id="rId5" imgW="2133360" imgH="533160" progId="Equation.DSMT4">
              <p:embed/>
            </p:oleObj>
          </a:graphicData>
        </a:graphic>
      </p:graphicFrame>
      <p:graphicFrame>
        <p:nvGraphicFramePr>
          <p:cNvPr id="6" name="Object 5"/>
          <p:cNvGraphicFramePr>
            <a:graphicFrameLocks noChangeAspect="1"/>
          </p:cNvGraphicFramePr>
          <p:nvPr/>
        </p:nvGraphicFramePr>
        <p:xfrm>
          <a:off x="7392474" y="2844084"/>
          <a:ext cx="723900" cy="482600"/>
        </p:xfrm>
        <a:graphic>
          <a:graphicData uri="http://schemas.openxmlformats.org/presentationml/2006/ole">
            <p:oleObj spid="_x0000_s115716" name="Equation" r:id="rId6" imgW="723600" imgH="482400" progId="Equation.DSMT4">
              <p:embed/>
            </p:oleObj>
          </a:graphicData>
        </a:graphic>
      </p:graphicFrame>
      <p:graphicFrame>
        <p:nvGraphicFramePr>
          <p:cNvPr id="7" name="Object 6"/>
          <p:cNvGraphicFramePr>
            <a:graphicFrameLocks noChangeAspect="1"/>
          </p:cNvGraphicFramePr>
          <p:nvPr/>
        </p:nvGraphicFramePr>
        <p:xfrm>
          <a:off x="2330530" y="4127679"/>
          <a:ext cx="234870" cy="405684"/>
        </p:xfrm>
        <a:graphic>
          <a:graphicData uri="http://schemas.openxmlformats.org/presentationml/2006/ole">
            <p:oleObj spid="_x0000_s115717" name="Equation" r:id="rId7" imgW="279360" imgH="482400" progId="Equation.DSMT4">
              <p:embed/>
            </p:oleObj>
          </a:graphicData>
        </a:graphic>
      </p:graphicFrame>
      <p:graphicFrame>
        <p:nvGraphicFramePr>
          <p:cNvPr id="8" name="Object 7"/>
          <p:cNvGraphicFramePr>
            <a:graphicFrameLocks noChangeAspect="1"/>
          </p:cNvGraphicFramePr>
          <p:nvPr/>
        </p:nvGraphicFramePr>
        <p:xfrm>
          <a:off x="5654865" y="4063285"/>
          <a:ext cx="1329598" cy="508716"/>
        </p:xfrm>
        <a:graphic>
          <a:graphicData uri="http://schemas.openxmlformats.org/presentationml/2006/ole">
            <p:oleObj spid="_x0000_s115718" name="Equation" r:id="rId8" imgW="1460160" imgH="558720" progId="Equation.DSMT4">
              <p:embed/>
            </p:oleObj>
          </a:graphicData>
        </a:graphic>
      </p:graphicFrame>
      <p:graphicFrame>
        <p:nvGraphicFramePr>
          <p:cNvPr id="9" name="Object 3"/>
          <p:cNvGraphicFramePr>
            <a:graphicFrameLocks noChangeAspect="1"/>
          </p:cNvGraphicFramePr>
          <p:nvPr/>
        </p:nvGraphicFramePr>
        <p:xfrm>
          <a:off x="2209800" y="5283427"/>
          <a:ext cx="6477000" cy="571094"/>
        </p:xfrm>
        <a:graphic>
          <a:graphicData uri="http://schemas.openxmlformats.org/presentationml/2006/ole">
            <p:oleObj spid="_x0000_s115719" name="Equation" r:id="rId9" imgW="7213320" imgH="634680" progId="Equation.DSMT4">
              <p:embed/>
            </p:oleObj>
          </a:graphicData>
        </a:graphic>
      </p:graphicFrame>
      <p:graphicFrame>
        <p:nvGraphicFramePr>
          <p:cNvPr id="10" name="Object 9"/>
          <p:cNvGraphicFramePr>
            <a:graphicFrameLocks noChangeAspect="1"/>
          </p:cNvGraphicFramePr>
          <p:nvPr/>
        </p:nvGraphicFramePr>
        <p:xfrm>
          <a:off x="4024647" y="6210837"/>
          <a:ext cx="2311400" cy="482600"/>
        </p:xfrm>
        <a:graphic>
          <a:graphicData uri="http://schemas.openxmlformats.org/presentationml/2006/ole">
            <p:oleObj spid="_x0000_s115720" name="Equation" r:id="rId10" imgW="2311200" imgH="482400" progId="Equation.DSMT4">
              <p:embed/>
            </p:oleObj>
          </a:graphicData>
        </a:graphic>
      </p:graphicFrame>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solidFill>
                  <a:srgbClr val="FFFF00"/>
                </a:solidFill>
              </a:rPr>
              <a:t>Another Book Problem…</a:t>
            </a:r>
            <a:endParaRPr lang="en-US">
              <a:solidFill>
                <a:srgbClr val="FFFF00"/>
              </a:solidFill>
            </a:endParaRPr>
          </a:p>
        </p:txBody>
      </p:sp>
      <p:sp>
        <p:nvSpPr>
          <p:cNvPr id="3" name="Content Placeholder 2"/>
          <p:cNvSpPr>
            <a:spLocks noGrp="1"/>
          </p:cNvSpPr>
          <p:nvPr>
            <p:ph sz="half" idx="1"/>
          </p:nvPr>
        </p:nvSpPr>
        <p:spPr>
          <a:xfrm>
            <a:off x="96588" y="1295400"/>
            <a:ext cx="3429000" cy="4114800"/>
          </a:xfrm>
          <a:ln>
            <a:solidFill>
              <a:srgbClr val="FF0000"/>
            </a:solidFill>
          </a:ln>
        </p:spPr>
        <p:txBody>
          <a:bodyPr>
            <a:normAutofit fontScale="92500"/>
          </a:bodyPr>
          <a:lstStyle/>
          <a:p>
            <a:r>
              <a:rPr lang="en-US" smtClean="0"/>
              <a:t>	</a:t>
            </a:r>
            <a:r>
              <a:rPr lang="en-US" b="1" smtClean="0"/>
              <a:t>61.</a:t>
            </a:r>
            <a:r>
              <a:rPr lang="en-US" smtClean="0"/>
              <a:t>	(III) Prove that in the elastic collision of two objects of identical mass, with one being a target initially at rest, the angle between their final velocity vectors is always 90°.</a:t>
            </a:r>
          </a:p>
          <a:p>
            <a:endParaRPr lang="en-US"/>
          </a:p>
        </p:txBody>
      </p:sp>
      <p:sp>
        <p:nvSpPr>
          <p:cNvPr id="4" name="Content Placeholder 3"/>
          <p:cNvSpPr>
            <a:spLocks noGrp="1"/>
          </p:cNvSpPr>
          <p:nvPr>
            <p:ph sz="half" idx="2"/>
          </p:nvPr>
        </p:nvSpPr>
        <p:spPr>
          <a:xfrm>
            <a:off x="3657600" y="1219200"/>
            <a:ext cx="5257800" cy="5334000"/>
          </a:xfrm>
        </p:spPr>
        <p:txBody>
          <a:bodyPr>
            <a:normAutofit fontScale="92500"/>
          </a:bodyPr>
          <a:lstStyle/>
          <a:p>
            <a:r>
              <a:rPr lang="en-US" sz="2400" smtClean="0"/>
              <a:t>All masses are equal—so momentum vectors are just velocity vectors multiplied by </a:t>
            </a:r>
            <a:r>
              <a:rPr lang="en-US" sz="2400" i="1" smtClean="0"/>
              <a:t>m</a:t>
            </a:r>
            <a:r>
              <a:rPr lang="en-US" sz="2400" smtClean="0"/>
              <a:t>, let’s say </a:t>
            </a:r>
            <a:r>
              <a:rPr lang="en-US" sz="2400" i="1" smtClean="0"/>
              <a:t>m</a:t>
            </a:r>
            <a:r>
              <a:rPr lang="en-US" sz="2400" smtClean="0"/>
              <a:t> = 1.</a:t>
            </a:r>
          </a:p>
          <a:p>
            <a:r>
              <a:rPr lang="en-US" sz="2400" smtClean="0"/>
              <a:t>Initial velocities          . </a:t>
            </a:r>
          </a:p>
          <a:p>
            <a:r>
              <a:rPr lang="en-US" sz="2400" smtClean="0"/>
              <a:t>Final velocities             . </a:t>
            </a:r>
          </a:p>
          <a:p>
            <a:endParaRPr lang="en-US" sz="2400" smtClean="0"/>
          </a:p>
          <a:p>
            <a:endParaRPr lang="en-US" sz="2400" smtClean="0"/>
          </a:p>
          <a:p>
            <a:endParaRPr lang="en-US" sz="2400" smtClean="0"/>
          </a:p>
          <a:p>
            <a:endParaRPr lang="en-US" sz="2400" smtClean="0"/>
          </a:p>
          <a:p>
            <a:endParaRPr lang="en-US" sz="2400" smtClean="0"/>
          </a:p>
          <a:p>
            <a:endParaRPr lang="en-US" sz="2400" smtClean="0"/>
          </a:p>
          <a:p>
            <a:r>
              <a:rPr lang="en-US" sz="2400" smtClean="0">
                <a:solidFill>
                  <a:srgbClr val="FF0000"/>
                </a:solidFill>
              </a:rPr>
              <a:t>From Pythagoras’ theorem, this triangle of the velocities is a </a:t>
            </a:r>
            <a:r>
              <a:rPr lang="en-US" sz="2400" i="1" smtClean="0">
                <a:solidFill>
                  <a:srgbClr val="FF0000"/>
                </a:solidFill>
              </a:rPr>
              <a:t>right angle </a:t>
            </a:r>
            <a:r>
              <a:rPr lang="en-US" sz="2400" smtClean="0">
                <a:solidFill>
                  <a:srgbClr val="FF0000"/>
                </a:solidFill>
              </a:rPr>
              <a:t>triangle!</a:t>
            </a:r>
          </a:p>
          <a:p>
            <a:endParaRPr lang="en-US"/>
          </a:p>
        </p:txBody>
      </p:sp>
      <p:graphicFrame>
        <p:nvGraphicFramePr>
          <p:cNvPr id="5" name="Object 4"/>
          <p:cNvGraphicFramePr>
            <a:graphicFrameLocks noChangeAspect="1"/>
          </p:cNvGraphicFramePr>
          <p:nvPr/>
        </p:nvGraphicFramePr>
        <p:xfrm>
          <a:off x="5968284" y="2363274"/>
          <a:ext cx="495658" cy="354041"/>
        </p:xfrm>
        <a:graphic>
          <a:graphicData uri="http://schemas.openxmlformats.org/presentationml/2006/ole">
            <p:oleObj spid="_x0000_s116738" name="Equation" r:id="rId4" imgW="622080" imgH="444240" progId="Equation.DSMT4">
              <p:embed/>
            </p:oleObj>
          </a:graphicData>
        </a:graphic>
      </p:graphicFrame>
      <p:graphicFrame>
        <p:nvGraphicFramePr>
          <p:cNvPr id="6" name="Object 5"/>
          <p:cNvGraphicFramePr>
            <a:graphicFrameLocks noChangeAspect="1"/>
          </p:cNvGraphicFramePr>
          <p:nvPr/>
        </p:nvGraphicFramePr>
        <p:xfrm>
          <a:off x="5864178" y="2743200"/>
          <a:ext cx="651229" cy="392805"/>
        </p:xfrm>
        <a:graphic>
          <a:graphicData uri="http://schemas.openxmlformats.org/presentationml/2006/ole">
            <p:oleObj spid="_x0000_s116739" name="Equation" r:id="rId5" imgW="799920" imgH="482400" progId="Equation.DSMT4">
              <p:embed/>
            </p:oleObj>
          </a:graphicData>
        </a:graphic>
      </p:graphicFrame>
      <p:graphicFrame>
        <p:nvGraphicFramePr>
          <p:cNvPr id="7" name="Object 6"/>
          <p:cNvGraphicFramePr>
            <a:graphicFrameLocks noChangeAspect="1"/>
          </p:cNvGraphicFramePr>
          <p:nvPr/>
        </p:nvGraphicFramePr>
        <p:xfrm>
          <a:off x="4343400" y="3200400"/>
          <a:ext cx="3494827" cy="473493"/>
        </p:xfrm>
        <a:graphic>
          <a:graphicData uri="http://schemas.openxmlformats.org/presentationml/2006/ole">
            <p:oleObj spid="_x0000_s116740" name="Equation" r:id="rId6" imgW="3936960" imgH="533160" progId="Equation.DSMT4">
              <p:embed/>
            </p:oleObj>
          </a:graphicData>
        </a:graphic>
      </p:graphicFrame>
      <p:cxnSp>
        <p:nvCxnSpPr>
          <p:cNvPr id="9" name="Straight Arrow Connector 8"/>
          <p:cNvCxnSpPr/>
          <p:nvPr/>
        </p:nvCxnSpPr>
        <p:spPr>
          <a:xfrm>
            <a:off x="5053884" y="4888091"/>
            <a:ext cx="23622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2940000">
            <a:off x="4818609" y="4367018"/>
            <a:ext cx="13716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55405" y="3887274"/>
            <a:ext cx="1505601" cy="10013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6007995" y="5002010"/>
          <a:ext cx="241300" cy="355600"/>
        </p:xfrm>
        <a:graphic>
          <a:graphicData uri="http://schemas.openxmlformats.org/presentationml/2006/ole">
            <p:oleObj spid="_x0000_s116741" name="Equation" r:id="rId7" imgW="241200" imgH="355320" progId="Equation.DSMT4">
              <p:embed/>
            </p:oleObj>
          </a:graphicData>
        </a:graphic>
      </p:graphicFrame>
      <p:graphicFrame>
        <p:nvGraphicFramePr>
          <p:cNvPr id="16" name="Object 15"/>
          <p:cNvGraphicFramePr>
            <a:graphicFrameLocks noChangeAspect="1"/>
          </p:cNvGraphicFramePr>
          <p:nvPr/>
        </p:nvGraphicFramePr>
        <p:xfrm>
          <a:off x="5181600" y="3886200"/>
          <a:ext cx="279400" cy="482600"/>
        </p:xfrm>
        <a:graphic>
          <a:graphicData uri="http://schemas.openxmlformats.org/presentationml/2006/ole">
            <p:oleObj spid="_x0000_s116742" name="Equation" r:id="rId8" imgW="279360" imgH="482400" progId="Equation.DSMT4">
              <p:embed/>
            </p:oleObj>
          </a:graphicData>
        </a:graphic>
      </p:graphicFrame>
      <p:graphicFrame>
        <p:nvGraphicFramePr>
          <p:cNvPr id="17" name="Object 16"/>
          <p:cNvGraphicFramePr>
            <a:graphicFrameLocks noChangeAspect="1"/>
          </p:cNvGraphicFramePr>
          <p:nvPr/>
        </p:nvGraphicFramePr>
        <p:xfrm>
          <a:off x="6640131" y="3936642"/>
          <a:ext cx="330200" cy="482600"/>
        </p:xfrm>
        <a:graphic>
          <a:graphicData uri="http://schemas.openxmlformats.org/presentationml/2006/ole">
            <p:oleObj spid="_x0000_s116743" name="Equation" r:id="rId9" imgW="330120" imgH="482400" progId="Equation.DSMT4">
              <p:embed/>
            </p:oleObj>
          </a:graphicData>
        </a:graphic>
      </p:graphicFrame>
      <p:sp>
        <p:nvSpPr>
          <p:cNvPr id="18" name="TextBox 17"/>
          <p:cNvSpPr txBox="1"/>
          <p:nvPr/>
        </p:nvSpPr>
        <p:spPr>
          <a:xfrm>
            <a:off x="2858037" y="6399726"/>
            <a:ext cx="3009363" cy="369332"/>
          </a:xfrm>
          <a:prstGeom prst="rect">
            <a:avLst/>
          </a:prstGeom>
          <a:noFill/>
          <a:ln>
            <a:solidFill>
              <a:srgbClr val="FF0000"/>
            </a:solidFill>
          </a:ln>
        </p:spPr>
        <p:txBody>
          <a:bodyPr wrap="square" rtlCol="0">
            <a:spAutoFit/>
          </a:bodyPr>
          <a:lstStyle/>
          <a:p>
            <a:r>
              <a:rPr lang="en-US" smtClean="0"/>
              <a:t>Check this with the </a:t>
            </a:r>
            <a:r>
              <a:rPr lang="en-US" smtClean="0">
                <a:hlinkClick r:id="rId10"/>
              </a:rPr>
              <a:t>animation</a:t>
            </a:r>
            <a:endParaRPr lang="en-US"/>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smtClean="0">
                <a:solidFill>
                  <a:schemeClr val="bg1"/>
                </a:solidFill>
              </a:rPr>
              <a:t>Center of Mass </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Physics 1425 Lecture 17</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Acceleration</a:t>
            </a:r>
            <a:endParaRPr lang="en-US" dirty="0"/>
          </a:p>
        </p:txBody>
      </p:sp>
      <p:sp>
        <p:nvSpPr>
          <p:cNvPr id="3" name="Content Placeholder 2"/>
          <p:cNvSpPr>
            <a:spLocks noGrp="1"/>
          </p:cNvSpPr>
          <p:nvPr>
            <p:ph idx="1"/>
          </p:nvPr>
        </p:nvSpPr>
        <p:spPr>
          <a:xfrm>
            <a:off x="228600" y="1371600"/>
            <a:ext cx="8686800" cy="4754563"/>
          </a:xfrm>
        </p:spPr>
        <p:txBody>
          <a:bodyPr>
            <a:normAutofit lnSpcReduction="10000"/>
          </a:bodyPr>
          <a:lstStyle/>
          <a:p>
            <a:r>
              <a:rPr lang="en-US" sz="2800" dirty="0" smtClean="0"/>
              <a:t>Average acceleration = velocity change/time taken</a:t>
            </a:r>
          </a:p>
          <a:p>
            <a:endParaRPr lang="en-US" sz="2800" dirty="0" smtClean="0"/>
          </a:p>
          <a:p>
            <a:endParaRPr lang="en-US" sz="2800" dirty="0" smtClean="0"/>
          </a:p>
          <a:p>
            <a:r>
              <a:rPr lang="en-US" sz="2000" dirty="0" smtClean="0">
                <a:solidFill>
                  <a:srgbClr val="FF0000"/>
                </a:solidFill>
              </a:rPr>
              <a:t>Notice that acceleration relates to change in velocity exactly as velocity relates to change in displacement.</a:t>
            </a:r>
          </a:p>
          <a:p>
            <a:endParaRPr lang="en-US" sz="2000" dirty="0" smtClean="0">
              <a:solidFill>
                <a:srgbClr val="FF0000"/>
              </a:solidFill>
            </a:endParaRPr>
          </a:p>
          <a:p>
            <a:r>
              <a:rPr lang="en-US" sz="2800" dirty="0" smtClean="0"/>
              <a:t>Velocity is a vector, so </a:t>
            </a:r>
            <a:r>
              <a:rPr lang="en-US" sz="2800" dirty="0" smtClean="0">
                <a:solidFill>
                  <a:srgbClr val="FFFF00"/>
                </a:solidFill>
              </a:rPr>
              <a:t>acceleration is a vector</a:t>
            </a:r>
            <a:r>
              <a:rPr lang="en-US" sz="2800" dirty="0" smtClean="0"/>
              <a:t>. </a:t>
            </a:r>
          </a:p>
          <a:p>
            <a:pPr>
              <a:buNone/>
            </a:pPr>
            <a:endParaRPr lang="en-US" sz="2800" dirty="0" smtClean="0"/>
          </a:p>
          <a:p>
            <a:r>
              <a:rPr lang="en-US" sz="2400" dirty="0" smtClean="0"/>
              <a:t>Taking </a:t>
            </a:r>
            <a:r>
              <a:rPr lang="en-US" sz="2400" dirty="0" smtClean="0">
                <a:solidFill>
                  <a:srgbClr val="FFFF00"/>
                </a:solidFill>
              </a:rPr>
              <a:t>displacement towards Richmond as positive</a:t>
            </a:r>
            <a:r>
              <a:rPr lang="en-US" sz="2400" dirty="0" smtClean="0"/>
              <a:t>:</a:t>
            </a:r>
          </a:p>
          <a:p>
            <a:r>
              <a:rPr lang="en-US" sz="2400" i="1" dirty="0" smtClean="0"/>
              <a:t>Slowing down </a:t>
            </a:r>
            <a:r>
              <a:rPr lang="en-US" sz="2400" dirty="0" smtClean="0"/>
              <a:t>while driving </a:t>
            </a:r>
            <a:r>
              <a:rPr lang="en-US" sz="2400" i="1" dirty="0" smtClean="0"/>
              <a:t>to Richmond</a:t>
            </a:r>
            <a:r>
              <a:rPr lang="en-US" sz="2400" dirty="0" smtClean="0"/>
              <a:t>: </a:t>
            </a:r>
            <a:r>
              <a:rPr lang="en-US" sz="2400" dirty="0" smtClean="0">
                <a:solidFill>
                  <a:srgbClr val="FFFF00"/>
                </a:solidFill>
              </a:rPr>
              <a:t>negative acceleration</a:t>
            </a:r>
            <a:r>
              <a:rPr lang="en-US" sz="2400" dirty="0" smtClean="0"/>
              <a:t>. </a:t>
            </a:r>
          </a:p>
          <a:p>
            <a:r>
              <a:rPr lang="en-US" sz="2400" i="1" dirty="0" smtClean="0"/>
              <a:t>Speeding up </a:t>
            </a:r>
            <a:r>
              <a:rPr lang="en-US" sz="2400" dirty="0" smtClean="0"/>
              <a:t>driving </a:t>
            </a:r>
            <a:r>
              <a:rPr lang="en-US" sz="2400" i="1" dirty="0" smtClean="0"/>
              <a:t>to Skyline Drive</a:t>
            </a:r>
            <a:r>
              <a:rPr lang="en-US" sz="2400" dirty="0" smtClean="0"/>
              <a:t>: </a:t>
            </a:r>
            <a:r>
              <a:rPr lang="en-US" sz="2400" i="1" dirty="0" smtClean="0">
                <a:solidFill>
                  <a:srgbClr val="FFFF00"/>
                </a:solidFill>
              </a:rPr>
              <a:t>also</a:t>
            </a:r>
            <a:r>
              <a:rPr lang="en-US" sz="2400" dirty="0" smtClean="0"/>
              <a:t> </a:t>
            </a:r>
            <a:r>
              <a:rPr lang="en-US" sz="2400" dirty="0" smtClean="0">
                <a:solidFill>
                  <a:srgbClr val="FFFF00"/>
                </a:solidFill>
              </a:rPr>
              <a:t>negative acceleration!</a:t>
            </a:r>
          </a:p>
          <a:p>
            <a:endParaRPr lang="en-US" sz="2800" dirty="0" smtClean="0"/>
          </a:p>
          <a:p>
            <a:endParaRPr lang="en-US" sz="2800" dirty="0"/>
          </a:p>
        </p:txBody>
      </p:sp>
      <p:graphicFrame>
        <p:nvGraphicFramePr>
          <p:cNvPr id="6" name="Object 5"/>
          <p:cNvGraphicFramePr>
            <a:graphicFrameLocks noChangeAspect="1"/>
          </p:cNvGraphicFramePr>
          <p:nvPr/>
        </p:nvGraphicFramePr>
        <p:xfrm>
          <a:off x="3124200" y="1828800"/>
          <a:ext cx="2311400" cy="914400"/>
        </p:xfrm>
        <a:graphic>
          <a:graphicData uri="http://schemas.openxmlformats.org/presentationml/2006/ole">
            <p:oleObj spid="_x0000_s4098" name="Equation" r:id="rId4" imgW="2311200" imgH="914400" progId="Equation.DSMT4">
              <p:embed/>
            </p:oleObj>
          </a:graphicData>
        </a:graphic>
      </p:graphicFrame>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Center of Mass and Center of Gravity</a:t>
            </a:r>
            <a:endParaRPr lang="en-US">
              <a:solidFill>
                <a:srgbClr val="FFFF00"/>
              </a:solidFill>
            </a:endParaRPr>
          </a:p>
        </p:txBody>
      </p:sp>
      <p:sp>
        <p:nvSpPr>
          <p:cNvPr id="3" name="Content Placeholder 2"/>
          <p:cNvSpPr>
            <a:spLocks noGrp="1"/>
          </p:cNvSpPr>
          <p:nvPr>
            <p:ph sz="half" idx="1"/>
          </p:nvPr>
        </p:nvSpPr>
        <p:spPr>
          <a:xfrm>
            <a:off x="228600" y="1510047"/>
            <a:ext cx="4267200" cy="5105400"/>
          </a:xfrm>
        </p:spPr>
        <p:txBody>
          <a:bodyPr>
            <a:normAutofit/>
          </a:bodyPr>
          <a:lstStyle/>
          <a:p>
            <a:r>
              <a:rPr lang="en-US" sz="2400" smtClean="0"/>
              <a:t>Everyone knows that if one kid has twice the weight, the other kid must sit twice as far from the axle to balance.</a:t>
            </a:r>
          </a:p>
          <a:p>
            <a:r>
              <a:rPr lang="en-US" sz="2400" smtClean="0"/>
              <a:t>Each kid then has the same </a:t>
            </a:r>
            <a:r>
              <a:rPr lang="en-US" sz="2400" smtClean="0">
                <a:solidFill>
                  <a:srgbClr val="FF0000"/>
                </a:solidFill>
              </a:rPr>
              <a:t>torque</a:t>
            </a:r>
            <a:r>
              <a:rPr lang="en-US" sz="2400" smtClean="0"/>
              <a:t> about the axle:</a:t>
            </a:r>
          </a:p>
          <a:p>
            <a:r>
              <a:rPr lang="en-US" sz="2400" b="1" smtClean="0">
                <a:solidFill>
                  <a:srgbClr val="FFFF00"/>
                </a:solidFill>
              </a:rPr>
              <a:t>Torque = force x distance from the axle of the force’s line of action.</a:t>
            </a:r>
          </a:p>
          <a:p>
            <a:r>
              <a:rPr lang="en-US" sz="2400" smtClean="0">
                <a:solidFill>
                  <a:schemeClr val="bg1"/>
                </a:solidFill>
              </a:rPr>
              <a:t>The gravitational forces balance about the axle: it’s at the </a:t>
            </a:r>
            <a:r>
              <a:rPr lang="en-US" sz="2400" smtClean="0">
                <a:solidFill>
                  <a:srgbClr val="FFFF00"/>
                </a:solidFill>
              </a:rPr>
              <a:t>center of gravity—aka the center of mass.</a:t>
            </a:r>
            <a:endParaRPr lang="en-US" sz="2400">
              <a:solidFill>
                <a:srgbClr val="FFFF00"/>
              </a:solidFill>
            </a:endParaRP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Kids on seesaw</a:t>
            </a:r>
            <a:endParaRPr lang="en-US">
              <a:solidFill>
                <a:schemeClr val="bg2">
                  <a:lumMod val="50000"/>
                </a:schemeClr>
              </a:solidFill>
            </a:endParaRPr>
          </a:p>
        </p:txBody>
      </p:sp>
      <p:grpSp>
        <p:nvGrpSpPr>
          <p:cNvPr id="9" name="Group 17"/>
          <p:cNvGrpSpPr/>
          <p:nvPr/>
        </p:nvGrpSpPr>
        <p:grpSpPr>
          <a:xfrm>
            <a:off x="5410200" y="2438400"/>
            <a:ext cx="2870916" cy="1881390"/>
            <a:chOff x="5410200" y="2438400"/>
            <a:chExt cx="2870916" cy="1881390"/>
          </a:xfrm>
        </p:grpSpPr>
        <p:sp>
          <p:nvSpPr>
            <p:cNvPr id="5" name="Rectangle 4"/>
            <p:cNvSpPr/>
            <p:nvPr/>
          </p:nvSpPr>
          <p:spPr>
            <a:xfrm>
              <a:off x="5410200" y="29718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5791200" y="24384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7900116" y="2590800"/>
              <a:ext cx="381000" cy="381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477000" y="30243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320000" flipH="1">
              <a:off x="7804866" y="3257550"/>
              <a:ext cx="60960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440000" flipH="1">
              <a:off x="5549184" y="3464952"/>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84195" y="3276600"/>
              <a:ext cx="762000" cy="1588"/>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19363" y="3276600"/>
              <a:ext cx="1295400" cy="1588"/>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324600" y="3200400"/>
            <a:ext cx="381000" cy="400110"/>
          </a:xfrm>
          <a:prstGeom prst="rect">
            <a:avLst/>
          </a:prstGeom>
          <a:noFill/>
        </p:spPr>
        <p:txBody>
          <a:bodyPr wrap="square" rtlCol="0">
            <a:spAutoFit/>
          </a:bodyPr>
          <a:lstStyle/>
          <a:p>
            <a:r>
              <a:rPr lang="en-US" sz="2000" i="1" smtClean="0"/>
              <a:t>x</a:t>
            </a:r>
            <a:endParaRPr lang="en-US" sz="2000" i="1"/>
          </a:p>
        </p:txBody>
      </p:sp>
      <p:sp>
        <p:nvSpPr>
          <p:cNvPr id="20" name="TextBox 19"/>
          <p:cNvSpPr txBox="1"/>
          <p:nvPr/>
        </p:nvSpPr>
        <p:spPr>
          <a:xfrm>
            <a:off x="5715000" y="3911958"/>
            <a:ext cx="762000" cy="400110"/>
          </a:xfrm>
          <a:prstGeom prst="rect">
            <a:avLst/>
          </a:prstGeom>
          <a:noFill/>
        </p:spPr>
        <p:txBody>
          <a:bodyPr wrap="square" rtlCol="0">
            <a:spAutoFit/>
          </a:bodyPr>
          <a:lstStyle/>
          <a:p>
            <a:r>
              <a:rPr lang="en-US" sz="2000" smtClean="0"/>
              <a:t>2</a:t>
            </a:r>
            <a:r>
              <a:rPr lang="en-US" sz="2000" i="1" smtClean="0"/>
              <a:t>mg</a:t>
            </a:r>
            <a:endParaRPr lang="en-US" sz="2000" i="1"/>
          </a:p>
        </p:txBody>
      </p:sp>
      <p:sp>
        <p:nvSpPr>
          <p:cNvPr id="21" name="TextBox 20"/>
          <p:cNvSpPr txBox="1"/>
          <p:nvPr/>
        </p:nvSpPr>
        <p:spPr>
          <a:xfrm>
            <a:off x="6539247" y="2638233"/>
            <a:ext cx="685800" cy="400110"/>
          </a:xfrm>
          <a:prstGeom prst="rect">
            <a:avLst/>
          </a:prstGeom>
          <a:noFill/>
        </p:spPr>
        <p:txBody>
          <a:bodyPr wrap="square" rtlCol="0">
            <a:spAutoFit/>
          </a:bodyPr>
          <a:lstStyle/>
          <a:p>
            <a:r>
              <a:rPr lang="en-US" sz="2000" smtClean="0"/>
              <a:t>CM</a:t>
            </a:r>
            <a:endParaRPr lang="en-US" sz="2000"/>
          </a:p>
        </p:txBody>
      </p:sp>
      <p:sp>
        <p:nvSpPr>
          <p:cNvPr id="22" name="TextBox 21"/>
          <p:cNvSpPr txBox="1"/>
          <p:nvPr/>
        </p:nvSpPr>
        <p:spPr>
          <a:xfrm>
            <a:off x="7302321" y="3197178"/>
            <a:ext cx="533400" cy="400110"/>
          </a:xfrm>
          <a:prstGeom prst="rect">
            <a:avLst/>
          </a:prstGeom>
          <a:noFill/>
        </p:spPr>
        <p:txBody>
          <a:bodyPr wrap="square" rtlCol="0">
            <a:spAutoFit/>
          </a:bodyPr>
          <a:lstStyle/>
          <a:p>
            <a:r>
              <a:rPr lang="en-US" sz="2000" smtClean="0"/>
              <a:t>2</a:t>
            </a:r>
            <a:r>
              <a:rPr lang="en-US" sz="2000" i="1" smtClean="0"/>
              <a:t>x</a:t>
            </a:r>
            <a:endParaRPr lang="en-US" sz="2000" i="1"/>
          </a:p>
        </p:txBody>
      </p:sp>
      <p:sp>
        <p:nvSpPr>
          <p:cNvPr id="23" name="TextBox 22"/>
          <p:cNvSpPr txBox="1"/>
          <p:nvPr/>
        </p:nvSpPr>
        <p:spPr>
          <a:xfrm>
            <a:off x="7886163" y="3480516"/>
            <a:ext cx="609600" cy="400110"/>
          </a:xfrm>
          <a:prstGeom prst="rect">
            <a:avLst/>
          </a:prstGeom>
          <a:noFill/>
        </p:spPr>
        <p:txBody>
          <a:bodyPr wrap="square" rtlCol="0">
            <a:spAutoFit/>
          </a:bodyPr>
          <a:lstStyle/>
          <a:p>
            <a:r>
              <a:rPr lang="en-US" sz="2000" i="1" smtClean="0"/>
              <a:t>mg</a:t>
            </a:r>
            <a:endParaRPr lang="en-US" sz="2000" i="1"/>
          </a:p>
        </p:txBody>
      </p:sp>
      <p:sp>
        <p:nvSpPr>
          <p:cNvPr id="24" name="Rectangle 23"/>
          <p:cNvSpPr/>
          <p:nvPr/>
        </p:nvSpPr>
        <p:spPr>
          <a:xfrm>
            <a:off x="252209" y="3899079"/>
            <a:ext cx="3976353" cy="1105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Center of Mass in One Dimension</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smtClean="0"/>
              <a:t>Recall the center of mass of two objects is defined by  </a:t>
            </a:r>
          </a:p>
          <a:p>
            <a:endParaRPr lang="en-US" smtClean="0"/>
          </a:p>
          <a:p>
            <a:endParaRPr lang="en-US" smtClean="0"/>
          </a:p>
          <a:p>
            <a:r>
              <a:rPr lang="en-US" smtClean="0"/>
              <a:t>Notice that </a:t>
            </a:r>
            <a:r>
              <a:rPr lang="en-US" smtClean="0">
                <a:solidFill>
                  <a:srgbClr val="FFFF00"/>
                </a:solidFill>
              </a:rPr>
              <a:t>if we take x</a:t>
            </a:r>
            <a:r>
              <a:rPr lang="en-US" baseline="-25000" smtClean="0">
                <a:solidFill>
                  <a:srgbClr val="FFFF00"/>
                </a:solidFill>
              </a:rPr>
              <a:t>CM</a:t>
            </a:r>
            <a:r>
              <a:rPr lang="en-US" smtClean="0">
                <a:solidFill>
                  <a:srgbClr val="FFFF00"/>
                </a:solidFill>
              </a:rPr>
              <a:t> as the origin </a:t>
            </a:r>
            <a:r>
              <a:rPr lang="en-US" smtClean="0"/>
              <a:t>(the </a:t>
            </a:r>
            <a:r>
              <a:rPr lang="en-US" smtClean="0">
                <a:solidFill>
                  <a:srgbClr val="FFFF00"/>
                </a:solidFill>
              </a:rPr>
              <a:t>center of mass frame</a:t>
            </a:r>
            <a:r>
              <a:rPr lang="en-US" smtClean="0"/>
              <a:t>) then the equation is just </a:t>
            </a:r>
          </a:p>
          <a:p>
            <a:endParaRPr lang="en-US" smtClean="0"/>
          </a:p>
          <a:p>
            <a:pPr>
              <a:buNone/>
            </a:pPr>
            <a:r>
              <a:rPr lang="en-US" smtClean="0"/>
              <a:t> precisely the balance equation from before (one of those </a:t>
            </a:r>
            <a:r>
              <a:rPr lang="en-US" i="1" smtClean="0"/>
              <a:t>x</a:t>
            </a:r>
            <a:r>
              <a:rPr lang="en-US" smtClean="0"/>
              <a:t>’s is negative, of course).                                   </a:t>
            </a:r>
            <a:endParaRPr lang="en-US"/>
          </a:p>
        </p:txBody>
      </p:sp>
      <p:graphicFrame>
        <p:nvGraphicFramePr>
          <p:cNvPr id="4" name="Object 3"/>
          <p:cNvGraphicFramePr>
            <a:graphicFrameLocks noChangeAspect="1"/>
          </p:cNvGraphicFramePr>
          <p:nvPr/>
        </p:nvGraphicFramePr>
        <p:xfrm>
          <a:off x="1974850" y="2717800"/>
          <a:ext cx="5778500" cy="558800"/>
        </p:xfrm>
        <a:graphic>
          <a:graphicData uri="http://schemas.openxmlformats.org/presentationml/2006/ole">
            <p:oleObj spid="_x0000_s117762" name="Equation" r:id="rId4" imgW="5778360" imgH="558720" progId="Equation.DSMT4">
              <p:embed/>
            </p:oleObj>
          </a:graphicData>
        </a:graphic>
      </p:graphicFrame>
      <p:graphicFrame>
        <p:nvGraphicFramePr>
          <p:cNvPr id="6" name="Object 5"/>
          <p:cNvGraphicFramePr>
            <a:graphicFrameLocks noChangeAspect="1"/>
          </p:cNvGraphicFramePr>
          <p:nvPr/>
        </p:nvGraphicFramePr>
        <p:xfrm>
          <a:off x="2895600" y="4622541"/>
          <a:ext cx="3276600" cy="635259"/>
        </p:xfrm>
        <a:graphic>
          <a:graphicData uri="http://schemas.openxmlformats.org/presentationml/2006/ole">
            <p:oleObj spid="_x0000_s117763" name="Equation" r:id="rId5" imgW="2489040" imgH="482400" progId="Equation.DSMT4">
              <p:embed/>
            </p:oleObj>
          </a:graphicData>
        </a:graphic>
      </p:graphicFrame>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fontScale="90000"/>
          </a:bodyPr>
          <a:lstStyle/>
          <a:p>
            <a:r>
              <a:rPr lang="en-US" smtClean="0">
                <a:solidFill>
                  <a:srgbClr val="FFFF00"/>
                </a:solidFill>
              </a:rPr>
              <a:t>CM of Several Objects in One Dimension</a:t>
            </a:r>
            <a:endParaRPr lang="en-US">
              <a:solidFill>
                <a:srgbClr val="FFFF00"/>
              </a:solidFill>
            </a:endParaRPr>
          </a:p>
        </p:txBody>
      </p:sp>
      <p:sp>
        <p:nvSpPr>
          <p:cNvPr id="3" name="Content Placeholder 2"/>
          <p:cNvSpPr>
            <a:spLocks noGrp="1"/>
          </p:cNvSpPr>
          <p:nvPr>
            <p:ph idx="1"/>
          </p:nvPr>
        </p:nvSpPr>
        <p:spPr/>
        <p:txBody>
          <a:bodyPr/>
          <a:lstStyle/>
          <a:p>
            <a:r>
              <a:rPr lang="en-US" smtClean="0"/>
              <a:t>The general formula is:</a:t>
            </a:r>
          </a:p>
          <a:p>
            <a:endParaRPr lang="en-US" smtClean="0"/>
          </a:p>
          <a:p>
            <a:endParaRPr lang="en-US" smtClean="0"/>
          </a:p>
          <a:p>
            <a:endParaRPr lang="en-US" smtClean="0"/>
          </a:p>
          <a:p>
            <a:endParaRPr lang="en-US" smtClean="0"/>
          </a:p>
          <a:p>
            <a:r>
              <a:rPr lang="en-US" smtClean="0"/>
              <a:t>But before putting in numbers, it’s worth staring at the system to see if it’s symmetric about any point!</a:t>
            </a:r>
          </a:p>
          <a:p>
            <a:endParaRPr lang="en-US"/>
          </a:p>
        </p:txBody>
      </p:sp>
      <p:graphicFrame>
        <p:nvGraphicFramePr>
          <p:cNvPr id="4" name="Object 3"/>
          <p:cNvGraphicFramePr>
            <a:graphicFrameLocks noChangeAspect="1"/>
          </p:cNvGraphicFramePr>
          <p:nvPr/>
        </p:nvGraphicFramePr>
        <p:xfrm>
          <a:off x="2362200" y="2209800"/>
          <a:ext cx="3898900" cy="2133600"/>
        </p:xfrm>
        <a:graphic>
          <a:graphicData uri="http://schemas.openxmlformats.org/presentationml/2006/ole">
            <p:oleObj spid="_x0000_s118786" name="Equation" r:id="rId4" imgW="3898800" imgH="2133360" progId="Equation.DSMT4">
              <p:embed/>
            </p:oleObj>
          </a:graphicData>
        </a:graphic>
      </p:graphicFrame>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Add Another Kid to the Seesaw…</a:t>
            </a:r>
            <a:endParaRPr lang="en-US">
              <a:solidFill>
                <a:srgbClr val="FFFF00"/>
              </a:solidFill>
            </a:endParaRPr>
          </a:p>
        </p:txBody>
      </p:sp>
      <p:sp>
        <p:nvSpPr>
          <p:cNvPr id="3" name="Content Placeholder 2"/>
          <p:cNvSpPr>
            <a:spLocks noGrp="1"/>
          </p:cNvSpPr>
          <p:nvPr>
            <p:ph sz="half" idx="1"/>
          </p:nvPr>
        </p:nvSpPr>
        <p:spPr>
          <a:xfrm>
            <a:off x="228600" y="1510047"/>
            <a:ext cx="4267200" cy="5105400"/>
          </a:xfrm>
        </p:spPr>
        <p:txBody>
          <a:bodyPr>
            <a:normAutofit fontScale="92500"/>
          </a:bodyPr>
          <a:lstStyle/>
          <a:p>
            <a:r>
              <a:rPr lang="en-US" smtClean="0">
                <a:solidFill>
                  <a:schemeClr val="bg1"/>
                </a:solidFill>
              </a:rPr>
              <a:t>For the three to be in balance, the sum of the torques about the axle must be zero, so:</a:t>
            </a:r>
          </a:p>
          <a:p>
            <a:endParaRPr lang="en-US" smtClean="0">
              <a:solidFill>
                <a:schemeClr val="bg1"/>
              </a:solidFill>
            </a:endParaRPr>
          </a:p>
          <a:p>
            <a:r>
              <a:rPr lang="en-US" smtClean="0">
                <a:solidFill>
                  <a:schemeClr val="bg1"/>
                </a:solidFill>
              </a:rPr>
              <a:t>That is to say, the </a:t>
            </a:r>
            <a:r>
              <a:rPr lang="en-US" i="1" smtClean="0">
                <a:solidFill>
                  <a:schemeClr val="bg1"/>
                </a:solidFill>
              </a:rPr>
              <a:t>x</a:t>
            </a:r>
            <a:r>
              <a:rPr lang="en-US" smtClean="0">
                <a:solidFill>
                  <a:schemeClr val="bg1"/>
                </a:solidFill>
              </a:rPr>
              <a:t> coordinate of the center of mass must be the same as the </a:t>
            </a:r>
            <a:r>
              <a:rPr lang="en-US" i="1" smtClean="0">
                <a:solidFill>
                  <a:schemeClr val="bg1"/>
                </a:solidFill>
              </a:rPr>
              <a:t>x</a:t>
            </a:r>
            <a:r>
              <a:rPr lang="en-US" smtClean="0">
                <a:solidFill>
                  <a:schemeClr val="bg1"/>
                </a:solidFill>
              </a:rPr>
              <a:t>-coordinate of the axle.</a:t>
            </a:r>
          </a:p>
          <a:p>
            <a:r>
              <a:rPr lang="en-US" smtClean="0">
                <a:solidFill>
                  <a:schemeClr val="bg1"/>
                </a:solidFill>
              </a:rPr>
              <a:t>This is clearly extendable to </a:t>
            </a:r>
            <a:r>
              <a:rPr lang="en-US" i="1" smtClean="0">
                <a:solidFill>
                  <a:schemeClr val="bg1"/>
                </a:solidFill>
              </a:rPr>
              <a:t>any</a:t>
            </a:r>
            <a:r>
              <a:rPr lang="en-US" smtClean="0">
                <a:solidFill>
                  <a:schemeClr val="bg1"/>
                </a:solidFill>
              </a:rPr>
              <a:t> number of masses ….</a:t>
            </a:r>
          </a:p>
          <a:p>
            <a:endParaRPr lang="en-US" sz="2400">
              <a:solidFill>
                <a:srgbClr val="FFFF00"/>
              </a:solidFill>
            </a:endParaRPr>
          </a:p>
        </p:txBody>
      </p:sp>
      <p:sp>
        <p:nvSpPr>
          <p:cNvPr id="4" name="Content Placeholder 3"/>
          <p:cNvSpPr>
            <a:spLocks noGrp="1"/>
          </p:cNvSpPr>
          <p:nvPr>
            <p:ph sz="half" idx="2"/>
          </p:nvPr>
        </p:nvSpPr>
        <p:spPr/>
        <p:txBody>
          <a:bodyPr>
            <a:normAutofit fontScale="92500"/>
          </a:bodyPr>
          <a:lstStyle/>
          <a:p>
            <a:r>
              <a:rPr lang="en-US" smtClean="0">
                <a:solidFill>
                  <a:schemeClr val="bg2">
                    <a:lumMod val="50000"/>
                  </a:schemeClr>
                </a:solidFill>
              </a:rPr>
              <a:t>Kids on seesaw</a:t>
            </a:r>
            <a:endParaRPr lang="en-US">
              <a:solidFill>
                <a:schemeClr val="bg2">
                  <a:lumMod val="50000"/>
                </a:schemeClr>
              </a:solidFill>
            </a:endParaRPr>
          </a:p>
        </p:txBody>
      </p:sp>
      <p:grpSp>
        <p:nvGrpSpPr>
          <p:cNvPr id="9" name="Group 39"/>
          <p:cNvGrpSpPr/>
          <p:nvPr/>
        </p:nvGrpSpPr>
        <p:grpSpPr>
          <a:xfrm>
            <a:off x="4876800" y="2514600"/>
            <a:ext cx="3962400" cy="2286000"/>
            <a:chOff x="5302872" y="1834374"/>
            <a:chExt cx="3231528" cy="1899426"/>
          </a:xfrm>
        </p:grpSpPr>
        <p:sp>
          <p:nvSpPr>
            <p:cNvPr id="19" name="TextBox 18"/>
            <p:cNvSpPr txBox="1"/>
            <p:nvPr/>
          </p:nvSpPr>
          <p:spPr>
            <a:xfrm>
              <a:off x="8127642" y="2343090"/>
              <a:ext cx="381000" cy="400110"/>
            </a:xfrm>
            <a:prstGeom prst="rect">
              <a:avLst/>
            </a:prstGeom>
            <a:noFill/>
          </p:spPr>
          <p:txBody>
            <a:bodyPr wrap="square" rtlCol="0">
              <a:spAutoFit/>
            </a:bodyPr>
            <a:lstStyle/>
            <a:p>
              <a:r>
                <a:rPr lang="en-US" sz="2000" i="1" smtClean="0"/>
                <a:t>x</a:t>
              </a:r>
              <a:r>
                <a:rPr lang="en-US" sz="2000" baseline="-25000" smtClean="0"/>
                <a:t>2</a:t>
              </a:r>
              <a:endParaRPr lang="en-US" sz="2000" baseline="-25000"/>
            </a:p>
          </p:txBody>
        </p:sp>
        <p:sp>
          <p:nvSpPr>
            <p:cNvPr id="36" name="TextBox 35"/>
            <p:cNvSpPr txBox="1"/>
            <p:nvPr/>
          </p:nvSpPr>
          <p:spPr>
            <a:xfrm>
              <a:off x="7772400" y="2936376"/>
              <a:ext cx="762000" cy="400110"/>
            </a:xfrm>
            <a:prstGeom prst="rect">
              <a:avLst/>
            </a:prstGeom>
            <a:noFill/>
          </p:spPr>
          <p:txBody>
            <a:bodyPr wrap="square" rtlCol="0">
              <a:spAutoFit/>
            </a:bodyPr>
            <a:lstStyle/>
            <a:p>
              <a:r>
                <a:rPr lang="en-US" sz="2000" i="1" smtClean="0"/>
                <a:t>m</a:t>
              </a:r>
              <a:r>
                <a:rPr lang="en-US" sz="2000" baseline="-25000" smtClean="0"/>
                <a:t>2</a:t>
              </a:r>
              <a:r>
                <a:rPr lang="en-US" sz="2000" i="1" smtClean="0"/>
                <a:t>g</a:t>
              </a:r>
              <a:endParaRPr lang="en-US" sz="2000" i="1"/>
            </a:p>
          </p:txBody>
        </p:sp>
        <p:grpSp>
          <p:nvGrpSpPr>
            <p:cNvPr id="12" name="Group 38"/>
            <p:cNvGrpSpPr/>
            <p:nvPr/>
          </p:nvGrpSpPr>
          <p:grpSpPr>
            <a:xfrm>
              <a:off x="5302872" y="1834374"/>
              <a:ext cx="3054444" cy="1899426"/>
              <a:chOff x="5302872" y="2438400"/>
              <a:chExt cx="3054444" cy="1899426"/>
            </a:xfrm>
          </p:grpSpPr>
          <p:sp>
            <p:nvSpPr>
              <p:cNvPr id="5" name="Rectangle 4"/>
              <p:cNvSpPr/>
              <p:nvPr/>
            </p:nvSpPr>
            <p:spPr>
              <a:xfrm>
                <a:off x="5410200" y="29718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5340435" y="24384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7900116" y="2514600"/>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477000" y="30243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380000" flipH="1">
                <a:off x="7814243" y="3297184"/>
                <a:ext cx="637985" cy="381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440000" flipH="1">
                <a:off x="5091537" y="3464952"/>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02872" y="3937716"/>
                <a:ext cx="762000" cy="400110"/>
              </a:xfrm>
              <a:prstGeom prst="rect">
                <a:avLst/>
              </a:prstGeom>
              <a:noFill/>
            </p:spPr>
            <p:txBody>
              <a:bodyPr wrap="square" rtlCol="0">
                <a:spAutoFit/>
              </a:bodyPr>
              <a:lstStyle/>
              <a:p>
                <a:r>
                  <a:rPr lang="en-US" sz="2000" i="1" smtClean="0"/>
                  <a:t>m</a:t>
                </a:r>
                <a:r>
                  <a:rPr lang="en-US" sz="2000" baseline="-25000" smtClean="0"/>
                  <a:t>1</a:t>
                </a:r>
                <a:r>
                  <a:rPr lang="en-US" sz="2000" i="1" smtClean="0"/>
                  <a:t>g</a:t>
                </a:r>
                <a:endParaRPr lang="en-US" sz="2000" i="1"/>
              </a:p>
            </p:txBody>
          </p:sp>
          <p:sp>
            <p:nvSpPr>
              <p:cNvPr id="21" name="TextBox 20"/>
              <p:cNvSpPr txBox="1"/>
              <p:nvPr/>
            </p:nvSpPr>
            <p:spPr>
              <a:xfrm>
                <a:off x="6539247" y="2638233"/>
                <a:ext cx="685800" cy="400110"/>
              </a:xfrm>
              <a:prstGeom prst="rect">
                <a:avLst/>
              </a:prstGeom>
              <a:noFill/>
            </p:spPr>
            <p:txBody>
              <a:bodyPr wrap="square" rtlCol="0">
                <a:spAutoFit/>
              </a:bodyPr>
              <a:lstStyle/>
              <a:p>
                <a:r>
                  <a:rPr lang="en-US" sz="2000" smtClean="0"/>
                  <a:t>CM</a:t>
                </a:r>
                <a:endParaRPr lang="en-US" sz="2000"/>
              </a:p>
            </p:txBody>
          </p:sp>
          <p:sp>
            <p:nvSpPr>
              <p:cNvPr id="22" name="TextBox 21"/>
              <p:cNvSpPr txBox="1"/>
              <p:nvPr/>
            </p:nvSpPr>
            <p:spPr>
              <a:xfrm>
                <a:off x="7315200" y="2944968"/>
                <a:ext cx="533400" cy="400110"/>
              </a:xfrm>
              <a:prstGeom prst="rect">
                <a:avLst/>
              </a:prstGeom>
              <a:noFill/>
            </p:spPr>
            <p:txBody>
              <a:bodyPr wrap="square" rtlCol="0">
                <a:spAutoFit/>
              </a:bodyPr>
              <a:lstStyle/>
              <a:p>
                <a:r>
                  <a:rPr lang="en-US" sz="2000" i="1" smtClean="0"/>
                  <a:t>x</a:t>
                </a:r>
                <a:r>
                  <a:rPr lang="en-US" sz="2000" baseline="-25000" smtClean="0"/>
                  <a:t>3</a:t>
                </a:r>
                <a:endParaRPr lang="en-US" sz="2000" baseline="-25000"/>
              </a:p>
            </p:txBody>
          </p:sp>
          <p:sp>
            <p:nvSpPr>
              <p:cNvPr id="25" name="Smiley Face 24"/>
              <p:cNvSpPr/>
              <p:nvPr/>
            </p:nvSpPr>
            <p:spPr>
              <a:xfrm>
                <a:off x="7164948" y="2580069"/>
                <a:ext cx="381000" cy="381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056546" y="3407538"/>
                <a:ext cx="762000" cy="400110"/>
              </a:xfrm>
              <a:prstGeom prst="rect">
                <a:avLst/>
              </a:prstGeom>
              <a:noFill/>
            </p:spPr>
            <p:txBody>
              <a:bodyPr wrap="square" rtlCol="0">
                <a:spAutoFit/>
              </a:bodyPr>
              <a:lstStyle/>
              <a:p>
                <a:r>
                  <a:rPr lang="en-US" sz="2000" i="1" smtClean="0"/>
                  <a:t>m</a:t>
                </a:r>
                <a:r>
                  <a:rPr lang="en-US" sz="2000" baseline="-25000" smtClean="0"/>
                  <a:t>3</a:t>
                </a:r>
                <a:r>
                  <a:rPr lang="en-US" sz="2000" i="1" smtClean="0"/>
                  <a:t>g</a:t>
                </a:r>
                <a:endParaRPr lang="en-US" sz="2000" i="1"/>
              </a:p>
            </p:txBody>
          </p:sp>
          <p:cxnSp>
            <p:nvCxnSpPr>
              <p:cNvPr id="29" name="Straight Arrow Connector 28"/>
              <p:cNvCxnSpPr/>
              <p:nvPr/>
            </p:nvCxnSpPr>
            <p:spPr>
              <a:xfrm rot="16200000" flipH="1">
                <a:off x="7137042" y="3276600"/>
                <a:ext cx="45720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99089" y="2929941"/>
                <a:ext cx="609600" cy="400110"/>
              </a:xfrm>
              <a:prstGeom prst="rect">
                <a:avLst/>
              </a:prstGeom>
              <a:noFill/>
            </p:spPr>
            <p:txBody>
              <a:bodyPr wrap="square" rtlCol="0">
                <a:spAutoFit/>
              </a:bodyPr>
              <a:lstStyle/>
              <a:p>
                <a:r>
                  <a:rPr lang="en-US" sz="2000" i="1" smtClean="0"/>
                  <a:t>x</a:t>
                </a:r>
                <a:r>
                  <a:rPr lang="en-US" sz="2000" baseline="-25000" smtClean="0"/>
                  <a:t>1</a:t>
                </a:r>
                <a:endParaRPr lang="en-US" sz="2000" baseline="-25000"/>
              </a:p>
            </p:txBody>
          </p:sp>
          <p:sp>
            <p:nvSpPr>
              <p:cNvPr id="37" name="TextBox 36"/>
              <p:cNvSpPr txBox="1"/>
              <p:nvPr/>
            </p:nvSpPr>
            <p:spPr>
              <a:xfrm>
                <a:off x="6493101" y="2971800"/>
                <a:ext cx="609600" cy="400110"/>
              </a:xfrm>
              <a:prstGeom prst="rect">
                <a:avLst/>
              </a:prstGeom>
              <a:noFill/>
            </p:spPr>
            <p:txBody>
              <a:bodyPr wrap="square" rtlCol="0">
                <a:spAutoFit/>
              </a:bodyPr>
              <a:lstStyle/>
              <a:p>
                <a:r>
                  <a:rPr lang="en-US" sz="2000" smtClean="0"/>
                  <a:t>O</a:t>
                </a:r>
                <a:endParaRPr lang="en-US" sz="2000" baseline="-25000"/>
              </a:p>
            </p:txBody>
          </p:sp>
        </p:grpSp>
      </p:grpSp>
      <p:graphicFrame>
        <p:nvGraphicFramePr>
          <p:cNvPr id="38" name="Object 37"/>
          <p:cNvGraphicFramePr>
            <a:graphicFrameLocks noChangeAspect="1"/>
          </p:cNvGraphicFramePr>
          <p:nvPr/>
        </p:nvGraphicFramePr>
        <p:xfrm>
          <a:off x="660400" y="3175000"/>
          <a:ext cx="3606800" cy="482600"/>
        </p:xfrm>
        <a:graphic>
          <a:graphicData uri="http://schemas.openxmlformats.org/presentationml/2006/ole">
            <p:oleObj spid="_x0000_s119810" name="Equation" r:id="rId4" imgW="3606480" imgH="482400" progId="Equation.DSMT4">
              <p:embed/>
            </p:oleObj>
          </a:graphicData>
        </a:graphic>
      </p:graphicFrame>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Some Gymnastics</a:t>
            </a:r>
            <a:endParaRPr lang="en-US">
              <a:solidFill>
                <a:srgbClr val="FFFF00"/>
              </a:solidFill>
            </a:endParaRPr>
          </a:p>
        </p:txBody>
      </p:sp>
      <p:sp>
        <p:nvSpPr>
          <p:cNvPr id="3" name="Content Placeholder 2"/>
          <p:cNvSpPr>
            <a:spLocks noGrp="1"/>
          </p:cNvSpPr>
          <p:nvPr>
            <p:ph sz="half" idx="1"/>
          </p:nvPr>
        </p:nvSpPr>
        <p:spPr>
          <a:xfrm>
            <a:off x="228600" y="1510047"/>
            <a:ext cx="4267200" cy="5105400"/>
          </a:xfrm>
        </p:spPr>
        <p:txBody>
          <a:bodyPr>
            <a:normAutofit/>
          </a:bodyPr>
          <a:lstStyle/>
          <a:p>
            <a:r>
              <a:rPr lang="en-US" smtClean="0">
                <a:solidFill>
                  <a:schemeClr val="bg1"/>
                </a:solidFill>
              </a:rPr>
              <a:t>The equation</a:t>
            </a:r>
          </a:p>
          <a:p>
            <a:endParaRPr lang="en-US" smtClean="0">
              <a:solidFill>
                <a:schemeClr val="bg1"/>
              </a:solidFill>
            </a:endParaRPr>
          </a:p>
          <a:p>
            <a:pPr>
              <a:buNone/>
            </a:pPr>
            <a:r>
              <a:rPr lang="en-US" smtClean="0">
                <a:solidFill>
                  <a:schemeClr val="bg1"/>
                </a:solidFill>
              </a:rPr>
              <a:t>	is still correct even if one kid is hanging by his hands below the seesaw! </a:t>
            </a:r>
          </a:p>
          <a:p>
            <a:r>
              <a:rPr lang="en-US" smtClean="0">
                <a:solidFill>
                  <a:schemeClr val="bg1"/>
                </a:solidFill>
              </a:rPr>
              <a:t>The center of mass is not </a:t>
            </a:r>
            <a:r>
              <a:rPr lang="en-US" i="1" smtClean="0">
                <a:solidFill>
                  <a:schemeClr val="bg1"/>
                </a:solidFill>
              </a:rPr>
              <a:t>at</a:t>
            </a:r>
            <a:r>
              <a:rPr lang="en-US" smtClean="0">
                <a:solidFill>
                  <a:schemeClr val="bg1"/>
                </a:solidFill>
              </a:rPr>
              <a:t> the balance point (the axle) but </a:t>
            </a:r>
            <a:r>
              <a:rPr lang="en-US" i="1" smtClean="0">
                <a:solidFill>
                  <a:schemeClr val="bg1"/>
                </a:solidFill>
              </a:rPr>
              <a:t>is in the same vertical straight line</a:t>
            </a:r>
            <a:r>
              <a:rPr lang="en-US" smtClean="0">
                <a:solidFill>
                  <a:schemeClr val="bg1"/>
                </a:solidFill>
              </a:rPr>
              <a:t>.</a:t>
            </a:r>
          </a:p>
          <a:p>
            <a:endParaRPr lang="en-US" sz="2400">
              <a:solidFill>
                <a:srgbClr val="FFFF00"/>
              </a:solidFill>
            </a:endParaRPr>
          </a:p>
        </p:txBody>
      </p:sp>
      <p:sp>
        <p:nvSpPr>
          <p:cNvPr id="4" name="Content Placeholder 3"/>
          <p:cNvSpPr>
            <a:spLocks noGrp="1"/>
          </p:cNvSpPr>
          <p:nvPr>
            <p:ph sz="half" idx="2"/>
          </p:nvPr>
        </p:nvSpPr>
        <p:spPr>
          <a:xfrm>
            <a:off x="4724400" y="2743200"/>
            <a:ext cx="4038600" cy="3154363"/>
          </a:xfrm>
        </p:spPr>
        <p:txBody>
          <a:bodyPr>
            <a:normAutofit/>
          </a:bodyPr>
          <a:lstStyle/>
          <a:p>
            <a:r>
              <a:rPr lang="en-US" smtClean="0">
                <a:solidFill>
                  <a:schemeClr val="bg2">
                    <a:lumMod val="50000"/>
                  </a:schemeClr>
                </a:solidFill>
              </a:rPr>
              <a:t>Kids on seesaw</a:t>
            </a:r>
            <a:endParaRPr lang="en-US">
              <a:solidFill>
                <a:schemeClr val="bg2">
                  <a:lumMod val="50000"/>
                </a:schemeClr>
              </a:solidFill>
            </a:endParaRPr>
          </a:p>
        </p:txBody>
      </p:sp>
      <p:graphicFrame>
        <p:nvGraphicFramePr>
          <p:cNvPr id="38" name="Object 37"/>
          <p:cNvGraphicFramePr>
            <a:graphicFrameLocks noChangeAspect="1"/>
          </p:cNvGraphicFramePr>
          <p:nvPr/>
        </p:nvGraphicFramePr>
        <p:xfrm>
          <a:off x="609600" y="1981200"/>
          <a:ext cx="3606800" cy="482600"/>
        </p:xfrm>
        <a:graphic>
          <a:graphicData uri="http://schemas.openxmlformats.org/presentationml/2006/ole">
            <p:oleObj spid="_x0000_s120834" name="Equation" r:id="rId4" imgW="3606480" imgH="482400" progId="Equation.DSMT4">
              <p:embed/>
            </p:oleObj>
          </a:graphicData>
        </a:graphic>
      </p:graphicFrame>
      <p:sp>
        <p:nvSpPr>
          <p:cNvPr id="42" name="TextBox 41"/>
          <p:cNvSpPr txBox="1"/>
          <p:nvPr/>
        </p:nvSpPr>
        <p:spPr>
          <a:xfrm>
            <a:off x="8082570" y="3099516"/>
            <a:ext cx="381000" cy="400110"/>
          </a:xfrm>
          <a:prstGeom prst="rect">
            <a:avLst/>
          </a:prstGeom>
          <a:noFill/>
        </p:spPr>
        <p:txBody>
          <a:bodyPr wrap="square" rtlCol="0">
            <a:spAutoFit/>
          </a:bodyPr>
          <a:lstStyle/>
          <a:p>
            <a:r>
              <a:rPr lang="en-US" sz="2000" i="1" smtClean="0"/>
              <a:t>x</a:t>
            </a:r>
            <a:r>
              <a:rPr lang="en-US" sz="2000" baseline="-25000" smtClean="0"/>
              <a:t>2</a:t>
            </a:r>
            <a:endParaRPr lang="en-US" sz="2000" baseline="-25000"/>
          </a:p>
        </p:txBody>
      </p:sp>
      <p:sp>
        <p:nvSpPr>
          <p:cNvPr id="43" name="TextBox 42"/>
          <p:cNvSpPr txBox="1"/>
          <p:nvPr/>
        </p:nvSpPr>
        <p:spPr>
          <a:xfrm>
            <a:off x="7727328" y="3692802"/>
            <a:ext cx="762000" cy="400110"/>
          </a:xfrm>
          <a:prstGeom prst="rect">
            <a:avLst/>
          </a:prstGeom>
          <a:noFill/>
        </p:spPr>
        <p:txBody>
          <a:bodyPr wrap="square" rtlCol="0">
            <a:spAutoFit/>
          </a:bodyPr>
          <a:lstStyle/>
          <a:p>
            <a:r>
              <a:rPr lang="en-US" sz="2000" i="1" smtClean="0"/>
              <a:t>m</a:t>
            </a:r>
            <a:r>
              <a:rPr lang="en-US" sz="2000" baseline="-25000" smtClean="0"/>
              <a:t>2</a:t>
            </a:r>
            <a:r>
              <a:rPr lang="en-US" sz="2000" i="1" smtClean="0"/>
              <a:t>g</a:t>
            </a:r>
            <a:endParaRPr lang="en-US" sz="2000" i="1"/>
          </a:p>
        </p:txBody>
      </p:sp>
      <p:sp>
        <p:nvSpPr>
          <p:cNvPr id="45" name="Rectangle 44"/>
          <p:cNvSpPr/>
          <p:nvPr/>
        </p:nvSpPr>
        <p:spPr>
          <a:xfrm>
            <a:off x="5365128" y="31242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p:cNvSpPr/>
          <p:nvPr/>
        </p:nvSpPr>
        <p:spPr>
          <a:xfrm>
            <a:off x="5295363" y="32004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miley Face 46"/>
          <p:cNvSpPr/>
          <p:nvPr/>
        </p:nvSpPr>
        <p:spPr>
          <a:xfrm>
            <a:off x="7855044" y="2667000"/>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6431928" y="31767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16380000" flipH="1">
            <a:off x="7769171" y="3449584"/>
            <a:ext cx="637985" cy="381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440000" flipH="1">
            <a:off x="5046465" y="4230459"/>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57800" y="4705290"/>
            <a:ext cx="762000" cy="400110"/>
          </a:xfrm>
          <a:prstGeom prst="rect">
            <a:avLst/>
          </a:prstGeom>
          <a:noFill/>
        </p:spPr>
        <p:txBody>
          <a:bodyPr wrap="square" rtlCol="0">
            <a:spAutoFit/>
          </a:bodyPr>
          <a:lstStyle/>
          <a:p>
            <a:r>
              <a:rPr lang="en-US" sz="2000" i="1" smtClean="0"/>
              <a:t>m</a:t>
            </a:r>
            <a:r>
              <a:rPr lang="en-US" sz="2000" baseline="-25000" smtClean="0"/>
              <a:t>1</a:t>
            </a:r>
            <a:r>
              <a:rPr lang="en-US" sz="2000" i="1" smtClean="0"/>
              <a:t>g</a:t>
            </a:r>
            <a:endParaRPr lang="en-US" sz="2000" i="1"/>
          </a:p>
        </p:txBody>
      </p:sp>
      <p:sp>
        <p:nvSpPr>
          <p:cNvPr id="52" name="TextBox 51"/>
          <p:cNvSpPr txBox="1"/>
          <p:nvPr/>
        </p:nvSpPr>
        <p:spPr>
          <a:xfrm>
            <a:off x="5688168" y="1676400"/>
            <a:ext cx="2286000" cy="707886"/>
          </a:xfrm>
          <a:prstGeom prst="rect">
            <a:avLst/>
          </a:prstGeom>
          <a:noFill/>
        </p:spPr>
        <p:txBody>
          <a:bodyPr wrap="square" rtlCol="0">
            <a:spAutoFit/>
          </a:bodyPr>
          <a:lstStyle/>
          <a:p>
            <a:r>
              <a:rPr lang="en-US" sz="2000" smtClean="0"/>
              <a:t>CM somewhere on this line:</a:t>
            </a:r>
            <a:endParaRPr lang="en-US" sz="2000"/>
          </a:p>
        </p:txBody>
      </p:sp>
      <p:sp>
        <p:nvSpPr>
          <p:cNvPr id="53" name="TextBox 52"/>
          <p:cNvSpPr txBox="1"/>
          <p:nvPr/>
        </p:nvSpPr>
        <p:spPr>
          <a:xfrm>
            <a:off x="7270128" y="3097368"/>
            <a:ext cx="533400" cy="400110"/>
          </a:xfrm>
          <a:prstGeom prst="rect">
            <a:avLst/>
          </a:prstGeom>
          <a:noFill/>
        </p:spPr>
        <p:txBody>
          <a:bodyPr wrap="square" rtlCol="0">
            <a:spAutoFit/>
          </a:bodyPr>
          <a:lstStyle/>
          <a:p>
            <a:r>
              <a:rPr lang="en-US" sz="2000" i="1" smtClean="0"/>
              <a:t>x</a:t>
            </a:r>
            <a:r>
              <a:rPr lang="en-US" sz="2000" baseline="-25000" smtClean="0"/>
              <a:t>3</a:t>
            </a:r>
            <a:endParaRPr lang="en-US" sz="2000" baseline="-25000"/>
          </a:p>
        </p:txBody>
      </p:sp>
      <p:sp>
        <p:nvSpPr>
          <p:cNvPr id="54" name="Smiley Face 53"/>
          <p:cNvSpPr/>
          <p:nvPr/>
        </p:nvSpPr>
        <p:spPr>
          <a:xfrm>
            <a:off x="7119876" y="2732469"/>
            <a:ext cx="381000" cy="381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7011474" y="3559938"/>
            <a:ext cx="762000" cy="400110"/>
          </a:xfrm>
          <a:prstGeom prst="rect">
            <a:avLst/>
          </a:prstGeom>
          <a:noFill/>
        </p:spPr>
        <p:txBody>
          <a:bodyPr wrap="square" rtlCol="0">
            <a:spAutoFit/>
          </a:bodyPr>
          <a:lstStyle/>
          <a:p>
            <a:r>
              <a:rPr lang="en-US" sz="2000" i="1" smtClean="0"/>
              <a:t>m</a:t>
            </a:r>
            <a:r>
              <a:rPr lang="en-US" sz="2000" baseline="-25000" smtClean="0"/>
              <a:t>3</a:t>
            </a:r>
            <a:r>
              <a:rPr lang="en-US" sz="2000" i="1" smtClean="0"/>
              <a:t>g</a:t>
            </a:r>
            <a:endParaRPr lang="en-US" sz="2000" i="1"/>
          </a:p>
        </p:txBody>
      </p:sp>
      <p:cxnSp>
        <p:nvCxnSpPr>
          <p:cNvPr id="56" name="Straight Arrow Connector 55"/>
          <p:cNvCxnSpPr/>
          <p:nvPr/>
        </p:nvCxnSpPr>
        <p:spPr>
          <a:xfrm rot="16200000" flipH="1">
            <a:off x="7091970" y="3429000"/>
            <a:ext cx="45720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96247" y="2767884"/>
            <a:ext cx="609600" cy="400110"/>
          </a:xfrm>
          <a:prstGeom prst="rect">
            <a:avLst/>
          </a:prstGeom>
          <a:noFill/>
        </p:spPr>
        <p:txBody>
          <a:bodyPr wrap="square" rtlCol="0">
            <a:spAutoFit/>
          </a:bodyPr>
          <a:lstStyle/>
          <a:p>
            <a:r>
              <a:rPr lang="en-US" sz="2000" i="1" smtClean="0"/>
              <a:t>x</a:t>
            </a:r>
            <a:r>
              <a:rPr lang="en-US" sz="2000" baseline="-25000" smtClean="0"/>
              <a:t>1</a:t>
            </a:r>
            <a:endParaRPr lang="en-US" sz="2000" baseline="-25000"/>
          </a:p>
        </p:txBody>
      </p:sp>
      <p:sp>
        <p:nvSpPr>
          <p:cNvPr id="58" name="TextBox 57"/>
          <p:cNvSpPr txBox="1"/>
          <p:nvPr/>
        </p:nvSpPr>
        <p:spPr>
          <a:xfrm>
            <a:off x="6448029" y="3124200"/>
            <a:ext cx="609600" cy="400110"/>
          </a:xfrm>
          <a:prstGeom prst="rect">
            <a:avLst/>
          </a:prstGeom>
          <a:noFill/>
        </p:spPr>
        <p:txBody>
          <a:bodyPr wrap="square" rtlCol="0">
            <a:spAutoFit/>
          </a:bodyPr>
          <a:lstStyle/>
          <a:p>
            <a:r>
              <a:rPr lang="en-US" sz="2000" smtClean="0"/>
              <a:t>O</a:t>
            </a:r>
            <a:endParaRPr lang="en-US" sz="2000" baseline="-25000"/>
          </a:p>
        </p:txBody>
      </p:sp>
      <p:cxnSp>
        <p:nvCxnSpPr>
          <p:cNvPr id="44" name="Straight Connector 43"/>
          <p:cNvCxnSpPr/>
          <p:nvPr/>
        </p:nvCxnSpPr>
        <p:spPr>
          <a:xfrm rot="5400000" flipH="1" flipV="1">
            <a:off x="4723326" y="4267200"/>
            <a:ext cx="41148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05800" cy="1143000"/>
          </a:xfrm>
        </p:spPr>
        <p:txBody>
          <a:bodyPr>
            <a:normAutofit fontScale="90000"/>
          </a:bodyPr>
          <a:lstStyle/>
          <a:p>
            <a:r>
              <a:rPr lang="en-US" smtClean="0">
                <a:solidFill>
                  <a:srgbClr val="FFFF00"/>
                </a:solidFill>
              </a:rPr>
              <a:t>Center of Mass of a Two-Dimensional Object</a:t>
            </a:r>
            <a:endParaRPr lang="en-US">
              <a:solidFill>
                <a:srgbClr val="FFFF00"/>
              </a:solidFill>
            </a:endParaRPr>
          </a:p>
        </p:txBody>
      </p:sp>
      <p:sp>
        <p:nvSpPr>
          <p:cNvPr id="3" name="Content Placeholder 2"/>
          <p:cNvSpPr>
            <a:spLocks noGrp="1"/>
          </p:cNvSpPr>
          <p:nvPr>
            <p:ph sz="half" idx="1"/>
          </p:nvPr>
        </p:nvSpPr>
        <p:spPr>
          <a:xfrm>
            <a:off x="457200" y="1600200"/>
            <a:ext cx="4572000" cy="5029200"/>
          </a:xfrm>
        </p:spPr>
        <p:txBody>
          <a:bodyPr>
            <a:normAutofit fontScale="92500" lnSpcReduction="10000"/>
          </a:bodyPr>
          <a:lstStyle/>
          <a:p>
            <a:r>
              <a:rPr lang="en-US" smtClean="0"/>
              <a:t>Think of some shape cut out of cardboard.  </a:t>
            </a:r>
          </a:p>
          <a:p>
            <a:r>
              <a:rPr lang="en-US" smtClean="0"/>
              <a:t>Hang it vertically by pushing a pin through some point. </a:t>
            </a:r>
          </a:p>
          <a:p>
            <a:r>
              <a:rPr lang="en-US" smtClean="0"/>
              <a:t>Think of it as made up of many small </a:t>
            </a:r>
            <a:r>
              <a:rPr lang="en-US" smtClean="0">
                <a:solidFill>
                  <a:srgbClr val="FFFF00"/>
                </a:solidFill>
              </a:rPr>
              <a:t>masses—when it’s hanging at rest, the center of mass will be somewhere on the vertical line through the pin.   </a:t>
            </a:r>
            <a:r>
              <a:rPr lang="en-US" u="sng" smtClean="0">
                <a:solidFill>
                  <a:srgbClr val="FFFF00"/>
                </a:solidFill>
              </a:rPr>
              <a:t>Draw the line.</a:t>
            </a:r>
          </a:p>
          <a:p>
            <a:r>
              <a:rPr lang="en-US" smtClean="0"/>
              <a:t>Repeat with the pin somewhere else: the lines you drew meet at the CM.</a:t>
            </a:r>
            <a:endParaRPr lang="en-US"/>
          </a:p>
        </p:txBody>
      </p:sp>
      <p:sp>
        <p:nvSpPr>
          <p:cNvPr id="4" name="Content Placeholder 3"/>
          <p:cNvSpPr>
            <a:spLocks noGrp="1"/>
          </p:cNvSpPr>
          <p:nvPr>
            <p:ph sz="half" idx="2"/>
          </p:nvPr>
        </p:nvSpPr>
        <p:spPr>
          <a:xfrm>
            <a:off x="5334000" y="1600200"/>
            <a:ext cx="3352800" cy="4525963"/>
          </a:xfrm>
        </p:spPr>
        <p:txBody>
          <a:bodyPr>
            <a:normAutofit fontScale="92500" lnSpcReduction="10000"/>
          </a:bodyPr>
          <a:lstStyle/>
          <a:p>
            <a:r>
              <a:rPr lang="en-US" smtClean="0">
                <a:solidFill>
                  <a:schemeClr val="bg2">
                    <a:lumMod val="50000"/>
                  </a:schemeClr>
                </a:solidFill>
              </a:rPr>
              <a:t>A</a:t>
            </a:r>
          </a:p>
          <a:p>
            <a:endParaRPr lang="en-US"/>
          </a:p>
        </p:txBody>
      </p:sp>
      <p:sp>
        <p:nvSpPr>
          <p:cNvPr id="5" name="Moon 4"/>
          <p:cNvSpPr/>
          <p:nvPr/>
        </p:nvSpPr>
        <p:spPr>
          <a:xfrm rot="19043348">
            <a:off x="6061138" y="2665087"/>
            <a:ext cx="1583937" cy="2290010"/>
          </a:xfrm>
          <a:prstGeom prst="moo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a:off x="6515637" y="2362200"/>
            <a:ext cx="152400" cy="76200"/>
          </a:xfrm>
          <a:prstGeom prst="straightConnector1">
            <a:avLst/>
          </a:prstGeom>
          <a:ln w="317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289460" y="3815903"/>
            <a:ext cx="273139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5904" y="5369415"/>
            <a:ext cx="3429000" cy="1015663"/>
          </a:xfrm>
          <a:prstGeom prst="rect">
            <a:avLst/>
          </a:prstGeom>
          <a:noFill/>
          <a:ln w="25400">
            <a:solidFill>
              <a:srgbClr val="FF0000"/>
            </a:solidFill>
          </a:ln>
        </p:spPr>
        <p:txBody>
          <a:bodyPr wrap="square" rtlCol="0">
            <a:spAutoFit/>
          </a:bodyPr>
          <a:lstStyle/>
          <a:p>
            <a:r>
              <a:rPr lang="en-US" sz="2000" i="1" smtClean="0">
                <a:solidFill>
                  <a:srgbClr val="FF0000"/>
                </a:solidFill>
              </a:rPr>
              <a:t>Tip</a:t>
            </a:r>
            <a:r>
              <a:rPr lang="en-US" sz="2000" smtClean="0">
                <a:solidFill>
                  <a:srgbClr val="FF0000"/>
                </a:solidFill>
              </a:rPr>
              <a:t>:  if the object is symmetric about some line, the center of mass will be </a:t>
            </a:r>
            <a:r>
              <a:rPr lang="en-US" sz="2000" i="1" smtClean="0">
                <a:solidFill>
                  <a:srgbClr val="FF0000"/>
                </a:solidFill>
              </a:rPr>
              <a:t>on that line</a:t>
            </a:r>
            <a:r>
              <a:rPr lang="en-US" sz="2000" smtClean="0">
                <a:solidFill>
                  <a:srgbClr val="FF0000"/>
                </a:solidFill>
              </a:rPr>
              <a:t>!</a:t>
            </a:r>
            <a:endParaRPr lang="en-US" sz="2000">
              <a:solidFill>
                <a:srgbClr val="FF0000"/>
              </a:solidFil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Three Equal Masses</a:t>
            </a:r>
            <a:endParaRPr lang="en-US">
              <a:solidFill>
                <a:srgbClr val="FFFF00"/>
              </a:solidFill>
            </a:endParaRPr>
          </a:p>
        </p:txBody>
      </p:sp>
      <p:sp>
        <p:nvSpPr>
          <p:cNvPr id="3" name="Content Placeholder 2"/>
          <p:cNvSpPr>
            <a:spLocks noGrp="1"/>
          </p:cNvSpPr>
          <p:nvPr>
            <p:ph sz="half" idx="1"/>
          </p:nvPr>
        </p:nvSpPr>
        <p:spPr>
          <a:xfrm>
            <a:off x="457200" y="1600200"/>
            <a:ext cx="5029200" cy="4800600"/>
          </a:xfrm>
        </p:spPr>
        <p:txBody>
          <a:bodyPr>
            <a:normAutofit/>
          </a:bodyPr>
          <a:lstStyle/>
          <a:p>
            <a:r>
              <a:rPr lang="en-US" sz="2400" smtClean="0"/>
              <a:t>If we have three equal masses at the corners of a triangle, </a:t>
            </a:r>
            <a:r>
              <a:rPr lang="en-US" sz="2400" smtClean="0">
                <a:solidFill>
                  <a:srgbClr val="FFFF00"/>
                </a:solidFill>
              </a:rPr>
              <a:t>the center of mass of two of them is the half-way point on the side joining them</a:t>
            </a:r>
            <a:r>
              <a:rPr lang="en-US" sz="2400" smtClean="0"/>
              <a:t>.</a:t>
            </a:r>
          </a:p>
          <a:p>
            <a:r>
              <a:rPr lang="en-US" sz="2400" smtClean="0">
                <a:solidFill>
                  <a:srgbClr val="FFFF00"/>
                </a:solidFill>
              </a:rPr>
              <a:t>We can replace them by a mass 2</a:t>
            </a:r>
            <a:r>
              <a:rPr lang="en-US" sz="2400" i="1" smtClean="0">
                <a:solidFill>
                  <a:srgbClr val="FFFF00"/>
                </a:solidFill>
              </a:rPr>
              <a:t>m</a:t>
            </a:r>
            <a:r>
              <a:rPr lang="en-US" sz="2400" smtClean="0">
                <a:solidFill>
                  <a:srgbClr val="FFFF00"/>
                </a:solidFill>
              </a:rPr>
              <a:t> at that point</a:t>
            </a:r>
            <a:r>
              <a:rPr lang="en-US" sz="2400" smtClean="0"/>
              <a:t>, then the CM of </a:t>
            </a:r>
            <a:r>
              <a:rPr lang="en-US" sz="2400" i="1" smtClean="0"/>
              <a:t>all three masses </a:t>
            </a:r>
            <a:r>
              <a:rPr lang="en-US" sz="2400" smtClean="0"/>
              <a:t>is on the line from the other vertex to that point, one-third of the way up.</a:t>
            </a:r>
          </a:p>
          <a:p>
            <a:r>
              <a:rPr lang="en-US" sz="2400" smtClean="0"/>
              <a:t>This is the </a:t>
            </a:r>
            <a:r>
              <a:rPr lang="en-US" sz="2400" smtClean="0">
                <a:solidFill>
                  <a:srgbClr val="FF0000"/>
                </a:solidFill>
              </a:rPr>
              <a:t>centroid</a:t>
            </a:r>
            <a:r>
              <a:rPr lang="en-US" sz="2400" smtClean="0"/>
              <a:t> of the triangle, and is at </a:t>
            </a:r>
          </a:p>
        </p:txBody>
      </p:sp>
      <p:sp>
        <p:nvSpPr>
          <p:cNvPr id="4" name="Content Placeholder 3"/>
          <p:cNvSpPr>
            <a:spLocks noGrp="1"/>
          </p:cNvSpPr>
          <p:nvPr>
            <p:ph sz="half" idx="2"/>
          </p:nvPr>
        </p:nvSpPr>
        <p:spPr>
          <a:xfrm>
            <a:off x="5791200" y="1600200"/>
            <a:ext cx="3048000" cy="4525963"/>
          </a:xfrm>
        </p:spPr>
        <p:txBody>
          <a:bodyPr>
            <a:normAutofit/>
          </a:bodyPr>
          <a:lstStyle/>
          <a:p>
            <a:pPr>
              <a:buNone/>
            </a:pPr>
            <a:r>
              <a:rPr lang="en-US" smtClean="0">
                <a:solidFill>
                  <a:schemeClr val="bg2">
                    <a:lumMod val="50000"/>
                  </a:schemeClr>
                </a:solidFill>
              </a:rPr>
              <a:t>q</a:t>
            </a:r>
            <a:endParaRPr lang="en-US">
              <a:solidFill>
                <a:schemeClr val="bg2">
                  <a:lumMod val="50000"/>
                </a:schemeClr>
              </a:solidFill>
            </a:endParaRPr>
          </a:p>
        </p:txBody>
      </p:sp>
      <p:sp>
        <p:nvSpPr>
          <p:cNvPr id="6" name="Oval 5"/>
          <p:cNvSpPr/>
          <p:nvPr/>
        </p:nvSpPr>
        <p:spPr>
          <a:xfrm>
            <a:off x="5943600" y="39624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9400" y="27432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0" y="37338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096000" y="3886200"/>
            <a:ext cx="243840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086600" y="3746679"/>
            <a:ext cx="533400" cy="5334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16200000" flipH="1">
            <a:off x="6527979" y="3188058"/>
            <a:ext cx="106680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43800" y="2895600"/>
            <a:ext cx="609600" cy="400110"/>
          </a:xfrm>
          <a:prstGeom prst="rect">
            <a:avLst/>
          </a:prstGeom>
          <a:noFill/>
        </p:spPr>
        <p:txBody>
          <a:bodyPr wrap="square" rtlCol="0">
            <a:spAutoFit/>
          </a:bodyPr>
          <a:lstStyle/>
          <a:p>
            <a:r>
              <a:rPr lang="en-US" sz="2000" smtClean="0"/>
              <a:t>CM</a:t>
            </a:r>
            <a:endParaRPr lang="en-US" sz="2000"/>
          </a:p>
        </p:txBody>
      </p:sp>
      <p:sp>
        <p:nvSpPr>
          <p:cNvPr id="18" name="TextBox 17"/>
          <p:cNvSpPr txBox="1"/>
          <p:nvPr/>
        </p:nvSpPr>
        <p:spPr>
          <a:xfrm>
            <a:off x="6781800" y="2438400"/>
            <a:ext cx="609600" cy="400110"/>
          </a:xfrm>
          <a:prstGeom prst="rect">
            <a:avLst/>
          </a:prstGeom>
          <a:noFill/>
        </p:spPr>
        <p:txBody>
          <a:bodyPr wrap="square" rtlCol="0">
            <a:spAutoFit/>
          </a:bodyPr>
          <a:lstStyle/>
          <a:p>
            <a:r>
              <a:rPr lang="en-US" sz="2000" i="1" smtClean="0"/>
              <a:t>m</a:t>
            </a:r>
            <a:endParaRPr lang="en-US" sz="2000" i="1"/>
          </a:p>
        </p:txBody>
      </p:sp>
      <p:sp>
        <p:nvSpPr>
          <p:cNvPr id="19" name="TextBox 18"/>
          <p:cNvSpPr txBox="1"/>
          <p:nvPr/>
        </p:nvSpPr>
        <p:spPr>
          <a:xfrm>
            <a:off x="5791200" y="4267200"/>
            <a:ext cx="609600" cy="400110"/>
          </a:xfrm>
          <a:prstGeom prst="rect">
            <a:avLst/>
          </a:prstGeom>
          <a:noFill/>
        </p:spPr>
        <p:txBody>
          <a:bodyPr wrap="square" rtlCol="0">
            <a:spAutoFit/>
          </a:bodyPr>
          <a:lstStyle/>
          <a:p>
            <a:r>
              <a:rPr lang="en-US" sz="2000" i="1" smtClean="0"/>
              <a:t>m</a:t>
            </a:r>
            <a:endParaRPr lang="en-US" sz="2000" i="1"/>
          </a:p>
        </p:txBody>
      </p:sp>
      <p:sp>
        <p:nvSpPr>
          <p:cNvPr id="20" name="TextBox 19"/>
          <p:cNvSpPr txBox="1"/>
          <p:nvPr/>
        </p:nvSpPr>
        <p:spPr>
          <a:xfrm>
            <a:off x="8382000" y="4038600"/>
            <a:ext cx="609600" cy="400110"/>
          </a:xfrm>
          <a:prstGeom prst="rect">
            <a:avLst/>
          </a:prstGeom>
          <a:noFill/>
        </p:spPr>
        <p:txBody>
          <a:bodyPr wrap="square" rtlCol="0">
            <a:spAutoFit/>
          </a:bodyPr>
          <a:lstStyle/>
          <a:p>
            <a:r>
              <a:rPr lang="en-US" sz="2000" i="1" smtClean="0"/>
              <a:t>m</a:t>
            </a:r>
            <a:endParaRPr lang="en-US" sz="2000" i="1"/>
          </a:p>
        </p:txBody>
      </p:sp>
      <p:sp>
        <p:nvSpPr>
          <p:cNvPr id="21" name="TextBox 20"/>
          <p:cNvSpPr txBox="1"/>
          <p:nvPr/>
        </p:nvSpPr>
        <p:spPr>
          <a:xfrm>
            <a:off x="7111284" y="4227489"/>
            <a:ext cx="838200" cy="400110"/>
          </a:xfrm>
          <a:prstGeom prst="rect">
            <a:avLst/>
          </a:prstGeom>
          <a:noFill/>
        </p:spPr>
        <p:txBody>
          <a:bodyPr wrap="square" rtlCol="0">
            <a:spAutoFit/>
          </a:bodyPr>
          <a:lstStyle/>
          <a:p>
            <a:r>
              <a:rPr lang="en-US" sz="2000" smtClean="0"/>
              <a:t>(2</a:t>
            </a:r>
            <a:r>
              <a:rPr lang="en-US" sz="2000" i="1" smtClean="0"/>
              <a:t>m</a:t>
            </a:r>
            <a:r>
              <a:rPr lang="en-US" sz="2000" smtClean="0"/>
              <a:t>)</a:t>
            </a:r>
            <a:endParaRPr lang="en-US" sz="2000"/>
          </a:p>
        </p:txBody>
      </p:sp>
      <p:cxnSp>
        <p:nvCxnSpPr>
          <p:cNvPr id="23" name="Straight Arrow Connector 22"/>
          <p:cNvCxnSpPr/>
          <p:nvPr/>
        </p:nvCxnSpPr>
        <p:spPr>
          <a:xfrm rot="10800000" flipV="1">
            <a:off x="7162800" y="3276600"/>
            <a:ext cx="457200" cy="304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2286000" y="5512158"/>
          <a:ext cx="2057400" cy="883403"/>
        </p:xfrm>
        <a:graphic>
          <a:graphicData uri="http://schemas.openxmlformats.org/presentationml/2006/ole">
            <p:oleObj spid="_x0000_s121858" name="Equation" r:id="rId4" imgW="2247840" imgH="965160" progId="Equation.DSMT4">
              <p:embed/>
            </p:oleObj>
          </a:graphicData>
        </a:graphic>
      </p:graphicFrame>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solidFill>
                  <a:srgbClr val="FFFF00"/>
                </a:solidFill>
              </a:rPr>
              <a:t>Center of Mass of a Solid Triangle</a:t>
            </a:r>
            <a:endParaRPr lang="en-US">
              <a:solidFill>
                <a:srgbClr val="FFFF00"/>
              </a:solidFill>
            </a:endParaRPr>
          </a:p>
        </p:txBody>
      </p:sp>
      <p:sp>
        <p:nvSpPr>
          <p:cNvPr id="3" name="Content Placeholder 2"/>
          <p:cNvSpPr>
            <a:spLocks noGrp="1"/>
          </p:cNvSpPr>
          <p:nvPr>
            <p:ph sz="half" idx="1"/>
          </p:nvPr>
        </p:nvSpPr>
        <p:spPr>
          <a:xfrm>
            <a:off x="457200" y="1143000"/>
            <a:ext cx="4419600" cy="5562600"/>
          </a:xfrm>
        </p:spPr>
        <p:txBody>
          <a:bodyPr>
            <a:normAutofit/>
          </a:bodyPr>
          <a:lstStyle/>
          <a:p>
            <a:r>
              <a:rPr lang="en-US" sz="2000" smtClean="0"/>
              <a:t>We’ll take a right-angled triangle.  The  </a:t>
            </a:r>
            <a:r>
              <a:rPr lang="en-US" sz="2000" i="1" smtClean="0"/>
              <a:t>x</a:t>
            </a:r>
            <a:r>
              <a:rPr lang="en-US" sz="2000" smtClean="0"/>
              <a:t>-coordinate of the CM is found by the integral generalization of the sum                               </a:t>
            </a:r>
          </a:p>
          <a:p>
            <a:endParaRPr lang="en-US" sz="2000" smtClean="0"/>
          </a:p>
          <a:p>
            <a:r>
              <a:rPr lang="en-US" sz="2000" smtClean="0"/>
              <a:t>If the triangle has area mass density </a:t>
            </a:r>
            <a:r>
              <a:rPr lang="el-GR" sz="2000" i="1" smtClean="0"/>
              <a:t>ρ</a:t>
            </a:r>
            <a:r>
              <a:rPr lang="en-US" sz="2000" smtClean="0"/>
              <a:t> kg/m</a:t>
            </a:r>
            <a:r>
              <a:rPr lang="en-US" sz="2000" baseline="30000" smtClean="0"/>
              <a:t>2</a:t>
            </a:r>
            <a:r>
              <a:rPr lang="en-US" sz="2000" smtClean="0"/>
              <a:t>, the strip shown has mass </a:t>
            </a:r>
            <a:r>
              <a:rPr lang="el-GR" sz="2000" i="1" smtClean="0"/>
              <a:t>ρ</a:t>
            </a:r>
            <a:r>
              <a:rPr lang="en-US" sz="2000" i="1" smtClean="0"/>
              <a:t>y</a:t>
            </a:r>
            <a:r>
              <a:rPr lang="el-GR" sz="2000" smtClean="0"/>
              <a:t>Δ</a:t>
            </a:r>
            <a:r>
              <a:rPr lang="en-US" sz="2000" i="1" smtClean="0"/>
              <a:t>x, </a:t>
            </a:r>
            <a:r>
              <a:rPr lang="en-US" sz="2000" smtClean="0"/>
              <a:t>and </a:t>
            </a:r>
            <a:r>
              <a:rPr lang="en-US" sz="2000" i="1" smtClean="0"/>
              <a:t>M</a:t>
            </a:r>
            <a:r>
              <a:rPr lang="en-US" sz="2000" smtClean="0"/>
              <a:t> = ½ </a:t>
            </a:r>
            <a:r>
              <a:rPr lang="el-GR" sz="2000" i="1" smtClean="0"/>
              <a:t>ρ</a:t>
            </a:r>
            <a:r>
              <a:rPr lang="en-US" sz="2000" i="1" smtClean="0"/>
              <a:t>ab, </a:t>
            </a:r>
            <a:r>
              <a:rPr lang="en-US" sz="2000" smtClean="0"/>
              <a:t>so</a:t>
            </a:r>
          </a:p>
          <a:p>
            <a:endParaRPr lang="en-US" sz="2000" smtClean="0"/>
          </a:p>
          <a:p>
            <a:endParaRPr lang="en-US" sz="2000" smtClean="0"/>
          </a:p>
          <a:p>
            <a:pPr>
              <a:buNone/>
            </a:pPr>
            <a:r>
              <a:rPr lang="en-US" sz="2000" smtClean="0"/>
              <a:t>	from which the CM is at (2/3)</a:t>
            </a:r>
            <a:r>
              <a:rPr lang="en-US" sz="2000" i="1" smtClean="0"/>
              <a:t>a</a:t>
            </a:r>
            <a:r>
              <a:rPr lang="en-US" sz="2000" smtClean="0"/>
              <a:t>.</a:t>
            </a:r>
          </a:p>
          <a:p>
            <a:pPr>
              <a:buNone/>
            </a:pPr>
            <a:endParaRPr lang="en-US" sz="2000" smtClean="0"/>
          </a:p>
          <a:p>
            <a:r>
              <a:rPr lang="en-US" sz="2000" smtClean="0">
                <a:solidFill>
                  <a:srgbClr val="FF0000"/>
                </a:solidFill>
              </a:rPr>
              <a:t>Bottom line: the CM of the solid triangle is at the same point as the CM of three equal masses at the corners!</a:t>
            </a:r>
          </a:p>
          <a:p>
            <a:endParaRPr lang="en-US" sz="2400"/>
          </a:p>
        </p:txBody>
      </p:sp>
      <p:sp>
        <p:nvSpPr>
          <p:cNvPr id="4" name="Content Placeholder 3"/>
          <p:cNvSpPr>
            <a:spLocks noGrp="1"/>
          </p:cNvSpPr>
          <p:nvPr>
            <p:ph sz="half" idx="2"/>
          </p:nvPr>
        </p:nvSpPr>
        <p:spPr>
          <a:xfrm>
            <a:off x="4876800" y="1600200"/>
            <a:ext cx="3810000" cy="4800600"/>
          </a:xfrm>
        </p:spPr>
        <p:txBody>
          <a:bodyPr>
            <a:normAutofit/>
          </a:bodyPr>
          <a:lstStyle/>
          <a:p>
            <a:r>
              <a:rPr lang="en-US" smtClean="0">
                <a:solidFill>
                  <a:schemeClr val="bg2">
                    <a:lumMod val="50000"/>
                  </a:schemeClr>
                </a:solidFill>
              </a:rPr>
              <a:t>a</a:t>
            </a:r>
            <a:endParaRPr lang="en-US">
              <a:solidFill>
                <a:schemeClr val="bg2">
                  <a:lumMod val="50000"/>
                </a:schemeClr>
              </a:solidFill>
            </a:endParaRPr>
          </a:p>
        </p:txBody>
      </p:sp>
      <p:sp>
        <p:nvSpPr>
          <p:cNvPr id="5" name="Right Triangle 4"/>
          <p:cNvSpPr/>
          <p:nvPr/>
        </p:nvSpPr>
        <p:spPr>
          <a:xfrm flipH="1">
            <a:off x="5257800" y="3124200"/>
            <a:ext cx="2743200" cy="1371600"/>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586" name="Object 2"/>
          <p:cNvGraphicFramePr>
            <a:graphicFrameLocks noChangeAspect="1"/>
          </p:cNvGraphicFramePr>
          <p:nvPr/>
        </p:nvGraphicFramePr>
        <p:xfrm>
          <a:off x="1666743" y="2003026"/>
          <a:ext cx="1981200" cy="816374"/>
        </p:xfrm>
        <a:graphic>
          <a:graphicData uri="http://schemas.openxmlformats.org/presentationml/2006/ole">
            <p:oleObj spid="_x0000_s122882" name="Equation" r:id="rId4" imgW="2527200" imgH="1041120" progId="Equation.DSMT4">
              <p:embed/>
            </p:oleObj>
          </a:graphicData>
        </a:graphic>
      </p:graphicFrame>
      <p:cxnSp>
        <p:nvCxnSpPr>
          <p:cNvPr id="8" name="Straight Arrow Connector 7"/>
          <p:cNvCxnSpPr/>
          <p:nvPr/>
        </p:nvCxnSpPr>
        <p:spPr>
          <a:xfrm flipV="1">
            <a:off x="5105400" y="4709887"/>
            <a:ext cx="2947116" cy="14513"/>
          </a:xfrm>
          <a:prstGeom prst="straightConnector1">
            <a:avLst/>
          </a:prstGeom>
          <a:ln w="22225">
            <a:solidFill>
              <a:schemeClr val="bg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443547" y="3822202"/>
            <a:ext cx="1523206" cy="1588"/>
          </a:xfrm>
          <a:prstGeom prst="straightConnector1">
            <a:avLst/>
          </a:prstGeom>
          <a:ln w="22225">
            <a:solidFill>
              <a:schemeClr val="bg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61032" y="4202805"/>
            <a:ext cx="457200" cy="400110"/>
          </a:xfrm>
          <a:prstGeom prst="rect">
            <a:avLst/>
          </a:prstGeom>
          <a:noFill/>
        </p:spPr>
        <p:txBody>
          <a:bodyPr wrap="square" rtlCol="0">
            <a:spAutoFit/>
          </a:bodyPr>
          <a:lstStyle/>
          <a:p>
            <a:r>
              <a:rPr lang="en-US" sz="2000" i="1" smtClean="0"/>
              <a:t>x</a:t>
            </a:r>
            <a:endParaRPr lang="en-US" sz="2000" i="1"/>
          </a:p>
        </p:txBody>
      </p:sp>
      <p:sp>
        <p:nvSpPr>
          <p:cNvPr id="15" name="TextBox 14"/>
          <p:cNvSpPr txBox="1"/>
          <p:nvPr/>
        </p:nvSpPr>
        <p:spPr>
          <a:xfrm>
            <a:off x="8215647" y="3618963"/>
            <a:ext cx="457200" cy="400110"/>
          </a:xfrm>
          <a:prstGeom prst="rect">
            <a:avLst/>
          </a:prstGeom>
          <a:noFill/>
        </p:spPr>
        <p:txBody>
          <a:bodyPr wrap="square" rtlCol="0">
            <a:spAutoFit/>
          </a:bodyPr>
          <a:lstStyle/>
          <a:p>
            <a:r>
              <a:rPr lang="en-US" sz="2000" i="1" smtClean="0"/>
              <a:t>b</a:t>
            </a:r>
            <a:endParaRPr lang="en-US" sz="2000" i="1"/>
          </a:p>
        </p:txBody>
      </p:sp>
      <p:sp>
        <p:nvSpPr>
          <p:cNvPr id="16" name="TextBox 15"/>
          <p:cNvSpPr txBox="1"/>
          <p:nvPr/>
        </p:nvSpPr>
        <p:spPr>
          <a:xfrm>
            <a:off x="6553200" y="4800600"/>
            <a:ext cx="457200" cy="400110"/>
          </a:xfrm>
          <a:prstGeom prst="rect">
            <a:avLst/>
          </a:prstGeom>
          <a:noFill/>
        </p:spPr>
        <p:txBody>
          <a:bodyPr wrap="square" rtlCol="0">
            <a:spAutoFit/>
          </a:bodyPr>
          <a:lstStyle/>
          <a:p>
            <a:r>
              <a:rPr lang="en-US" sz="2000" i="1" smtClean="0"/>
              <a:t>a</a:t>
            </a:r>
            <a:endParaRPr lang="en-US" sz="2000" i="1"/>
          </a:p>
        </p:txBody>
      </p:sp>
      <p:sp>
        <p:nvSpPr>
          <p:cNvPr id="18" name="TextBox 17"/>
          <p:cNvSpPr txBox="1"/>
          <p:nvPr/>
        </p:nvSpPr>
        <p:spPr>
          <a:xfrm>
            <a:off x="4930464" y="4230711"/>
            <a:ext cx="457200" cy="400110"/>
          </a:xfrm>
          <a:prstGeom prst="rect">
            <a:avLst/>
          </a:prstGeom>
          <a:noFill/>
        </p:spPr>
        <p:txBody>
          <a:bodyPr wrap="square" rtlCol="0">
            <a:spAutoFit/>
          </a:bodyPr>
          <a:lstStyle/>
          <a:p>
            <a:r>
              <a:rPr lang="en-US" sz="2000" smtClean="0"/>
              <a:t>O</a:t>
            </a:r>
            <a:endParaRPr lang="en-US" sz="2000"/>
          </a:p>
        </p:txBody>
      </p:sp>
      <p:cxnSp>
        <p:nvCxnSpPr>
          <p:cNvPr id="20" name="Straight Connector 19"/>
          <p:cNvCxnSpPr/>
          <p:nvPr/>
        </p:nvCxnSpPr>
        <p:spPr>
          <a:xfrm rot="5400000" flipH="1" flipV="1">
            <a:off x="6707211" y="4000500"/>
            <a:ext cx="990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821511" y="3962400"/>
            <a:ext cx="1066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15200" y="4191000"/>
            <a:ext cx="914400" cy="400110"/>
          </a:xfrm>
          <a:prstGeom prst="rect">
            <a:avLst/>
          </a:prstGeom>
          <a:noFill/>
        </p:spPr>
        <p:txBody>
          <a:bodyPr wrap="square" rtlCol="0">
            <a:spAutoFit/>
          </a:bodyPr>
          <a:lstStyle/>
          <a:p>
            <a:r>
              <a:rPr lang="en-US" sz="2000" i="1" smtClean="0"/>
              <a:t>x </a:t>
            </a:r>
            <a:r>
              <a:rPr lang="en-US" sz="2000" smtClean="0"/>
              <a:t>+</a:t>
            </a:r>
            <a:r>
              <a:rPr lang="el-GR" sz="2000" smtClean="0"/>
              <a:t>Δ</a:t>
            </a:r>
            <a:r>
              <a:rPr lang="en-US" sz="2000" i="1" smtClean="0"/>
              <a:t>x </a:t>
            </a:r>
            <a:endParaRPr lang="en-US" sz="2000" i="1"/>
          </a:p>
        </p:txBody>
      </p:sp>
      <p:sp>
        <p:nvSpPr>
          <p:cNvPr id="24" name="TextBox 23"/>
          <p:cNvSpPr txBox="1"/>
          <p:nvPr/>
        </p:nvSpPr>
        <p:spPr>
          <a:xfrm>
            <a:off x="5562600" y="5334000"/>
            <a:ext cx="3352800" cy="1015663"/>
          </a:xfrm>
          <a:prstGeom prst="rect">
            <a:avLst/>
          </a:prstGeom>
          <a:noFill/>
        </p:spPr>
        <p:txBody>
          <a:bodyPr wrap="square" rtlCol="0">
            <a:spAutoFit/>
          </a:bodyPr>
          <a:lstStyle/>
          <a:p>
            <a:r>
              <a:rPr lang="en-US" sz="2000" smtClean="0"/>
              <a:t>The height </a:t>
            </a:r>
            <a:r>
              <a:rPr lang="en-US" sz="2000" i="1" smtClean="0"/>
              <a:t>y</a:t>
            </a:r>
            <a:r>
              <a:rPr lang="en-US" sz="2000" smtClean="0"/>
              <a:t> of the strip at </a:t>
            </a:r>
            <a:r>
              <a:rPr lang="en-US" sz="2000" i="1" smtClean="0"/>
              <a:t>x</a:t>
            </a:r>
            <a:r>
              <a:rPr lang="en-US" sz="2000" smtClean="0"/>
              <a:t> is given by </a:t>
            </a:r>
            <a:r>
              <a:rPr lang="en-US" sz="2000" i="1" smtClean="0"/>
              <a:t>y</a:t>
            </a:r>
            <a:r>
              <a:rPr lang="en-US" sz="2000" smtClean="0"/>
              <a:t>/</a:t>
            </a:r>
            <a:r>
              <a:rPr lang="en-US" sz="2000" i="1" smtClean="0"/>
              <a:t>b</a:t>
            </a:r>
            <a:r>
              <a:rPr lang="en-US" sz="2000" smtClean="0"/>
              <a:t> = </a:t>
            </a:r>
            <a:r>
              <a:rPr lang="en-US" sz="2000" i="1" smtClean="0"/>
              <a:t>x</a:t>
            </a:r>
            <a:r>
              <a:rPr lang="en-US" sz="2000" smtClean="0"/>
              <a:t>/</a:t>
            </a:r>
            <a:r>
              <a:rPr lang="en-US" sz="2000" i="1" smtClean="0"/>
              <a:t>a, </a:t>
            </a:r>
            <a:r>
              <a:rPr lang="en-US" sz="2000" smtClean="0"/>
              <a:t>from similar triangles.</a:t>
            </a:r>
            <a:endParaRPr lang="en-US" sz="2000"/>
          </a:p>
        </p:txBody>
      </p:sp>
      <p:cxnSp>
        <p:nvCxnSpPr>
          <p:cNvPr id="25" name="Straight Arrow Connector 24"/>
          <p:cNvCxnSpPr/>
          <p:nvPr/>
        </p:nvCxnSpPr>
        <p:spPr>
          <a:xfrm rot="5400000">
            <a:off x="6769715" y="3974485"/>
            <a:ext cx="1066800" cy="1588"/>
          </a:xfrm>
          <a:prstGeom prst="straightConnector1">
            <a:avLst/>
          </a:prstGeom>
          <a:ln w="22225">
            <a:solidFill>
              <a:schemeClr val="bg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90516" y="3714690"/>
            <a:ext cx="457200" cy="400110"/>
          </a:xfrm>
          <a:prstGeom prst="rect">
            <a:avLst/>
          </a:prstGeom>
          <a:noFill/>
        </p:spPr>
        <p:txBody>
          <a:bodyPr wrap="square" rtlCol="0">
            <a:spAutoFit/>
          </a:bodyPr>
          <a:lstStyle/>
          <a:p>
            <a:r>
              <a:rPr lang="en-US" sz="2000" i="1" smtClean="0"/>
              <a:t>y</a:t>
            </a:r>
            <a:endParaRPr lang="en-US" sz="2000" i="1"/>
          </a:p>
        </p:txBody>
      </p:sp>
      <p:graphicFrame>
        <p:nvGraphicFramePr>
          <p:cNvPr id="28" name="Object 27"/>
          <p:cNvGraphicFramePr>
            <a:graphicFrameLocks noChangeAspect="1"/>
          </p:cNvGraphicFramePr>
          <p:nvPr/>
        </p:nvGraphicFramePr>
        <p:xfrm>
          <a:off x="228600" y="3733801"/>
          <a:ext cx="4876800" cy="768962"/>
        </p:xfrm>
        <a:graphic>
          <a:graphicData uri="http://schemas.openxmlformats.org/presentationml/2006/ole">
            <p:oleObj spid="_x0000_s122883" name="Equation" r:id="rId5" imgW="7251480" imgH="1143000" progId="Equation.DSMT4">
              <p:embed/>
            </p:oleObj>
          </a:graphicData>
        </a:graphic>
      </p:graphicFrame>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34563" name="Rectangle 3"/>
          <p:cNvSpPr>
            <a:spLocks noGrp="1" noChangeArrowheads="1"/>
          </p:cNvSpPr>
          <p:nvPr>
            <p:ph type="title"/>
          </p:nvPr>
        </p:nvSpPr>
        <p:spPr>
          <a:xfrm>
            <a:off x="933450" y="0"/>
            <a:ext cx="7294563" cy="795338"/>
          </a:xfrm>
          <a:noFill/>
          <a:ln/>
        </p:spPr>
        <p:txBody>
          <a:bodyPr/>
          <a:lstStyle/>
          <a:p>
            <a:pPr>
              <a:lnSpc>
                <a:spcPct val="90000"/>
              </a:lnSpc>
            </a:pPr>
            <a:r>
              <a:rPr lang="en-US" sz="2800" i="1"/>
              <a:t>ConcepTest 9.10a</a:t>
            </a:r>
            <a:r>
              <a:rPr lang="en-US" sz="2800" i="1">
                <a:solidFill>
                  <a:srgbClr val="000000"/>
                </a:solidFill>
                <a:effectLst/>
              </a:rPr>
              <a:t>   </a:t>
            </a:r>
            <a:r>
              <a:rPr lang="en-US" sz="2800">
                <a:solidFill>
                  <a:schemeClr val="accent2"/>
                </a:solidFill>
              </a:rPr>
              <a:t>Elastic Collisions I</a:t>
            </a:r>
          </a:p>
        </p:txBody>
      </p:sp>
      <p:grpSp>
        <p:nvGrpSpPr>
          <p:cNvPr id="2" name="Group 4"/>
          <p:cNvGrpSpPr>
            <a:grpSpLocks/>
          </p:cNvGrpSpPr>
          <p:nvPr/>
        </p:nvGrpSpPr>
        <p:grpSpPr bwMode="auto">
          <a:xfrm>
            <a:off x="1060450" y="3816350"/>
            <a:ext cx="6851650" cy="2274888"/>
            <a:chOff x="1082" y="2458"/>
            <a:chExt cx="4316" cy="1433"/>
          </a:xfrm>
        </p:grpSpPr>
        <p:sp>
          <p:nvSpPr>
            <p:cNvPr id="834565" name="Oval 5"/>
            <p:cNvSpPr>
              <a:spLocks noChangeArrowheads="1"/>
            </p:cNvSpPr>
            <p:nvPr/>
          </p:nvSpPr>
          <p:spPr bwMode="auto">
            <a:xfrm>
              <a:off x="4826" y="2982"/>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4566" name="Oval 6"/>
            <p:cNvSpPr>
              <a:spLocks noChangeArrowheads="1"/>
            </p:cNvSpPr>
            <p:nvPr/>
          </p:nvSpPr>
          <p:spPr bwMode="auto">
            <a:xfrm>
              <a:off x="3722" y="2646"/>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4567" name="Line 7"/>
            <p:cNvSpPr>
              <a:spLocks noChangeShapeType="1"/>
            </p:cNvSpPr>
            <p:nvPr/>
          </p:nvSpPr>
          <p:spPr bwMode="auto">
            <a:xfrm>
              <a:off x="3866" y="3414"/>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4568" name="Rectangle 8"/>
            <p:cNvSpPr>
              <a:spLocks noChangeArrowheads="1"/>
            </p:cNvSpPr>
            <p:nvPr/>
          </p:nvSpPr>
          <p:spPr bwMode="auto">
            <a:xfrm>
              <a:off x="3904" y="3495"/>
              <a:ext cx="267" cy="265"/>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sz="2000" i="1">
                  <a:solidFill>
                    <a:schemeClr val="tx2"/>
                  </a:solidFill>
                  <a:latin typeface="Arial" charset="0"/>
                </a:rPr>
                <a:t> </a:t>
              </a:r>
            </a:p>
          </p:txBody>
        </p:sp>
        <p:sp>
          <p:nvSpPr>
            <p:cNvPr id="834569" name="Rectangle 9"/>
            <p:cNvSpPr>
              <a:spLocks noChangeArrowheads="1"/>
            </p:cNvSpPr>
            <p:nvPr/>
          </p:nvSpPr>
          <p:spPr bwMode="auto">
            <a:xfrm>
              <a:off x="5104" y="3591"/>
              <a:ext cx="241" cy="300"/>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800" b="1">
                  <a:latin typeface="Arial" charset="0"/>
                </a:rPr>
                <a:t>2</a:t>
              </a:r>
              <a:endParaRPr lang="en-US" sz="2000" b="1">
                <a:solidFill>
                  <a:schemeClr val="accent1"/>
                </a:solidFill>
                <a:latin typeface="Arial" charset="0"/>
              </a:endParaRPr>
            </a:p>
          </p:txBody>
        </p:sp>
        <p:sp>
          <p:nvSpPr>
            <p:cNvPr id="834570" name="Rectangle 10"/>
            <p:cNvSpPr>
              <a:spLocks noChangeArrowheads="1"/>
            </p:cNvSpPr>
            <p:nvPr/>
          </p:nvSpPr>
          <p:spPr bwMode="auto">
            <a:xfrm>
              <a:off x="3438" y="2458"/>
              <a:ext cx="1960" cy="1384"/>
            </a:xfrm>
            <a:prstGeom prst="rect">
              <a:avLst/>
            </a:prstGeom>
            <a:noFill/>
            <a:ln w="12700">
              <a:solidFill>
                <a:schemeClr val="accent2"/>
              </a:solidFill>
              <a:miter lim="800000"/>
              <a:headEnd/>
              <a:tailEnd/>
            </a:ln>
            <a:effectLst/>
          </p:spPr>
          <p:txBody>
            <a:bodyPr wrap="none" anchor="ctr"/>
            <a:lstStyle/>
            <a:p>
              <a:endParaRPr lang="en-US"/>
            </a:p>
          </p:txBody>
        </p:sp>
        <p:grpSp>
          <p:nvGrpSpPr>
            <p:cNvPr id="3" name="Group 11"/>
            <p:cNvGrpSpPr>
              <a:grpSpLocks/>
            </p:cNvGrpSpPr>
            <p:nvPr/>
          </p:nvGrpSpPr>
          <p:grpSpPr bwMode="auto">
            <a:xfrm>
              <a:off x="1082" y="2458"/>
              <a:ext cx="2252" cy="1433"/>
              <a:chOff x="576" y="2544"/>
              <a:chExt cx="2252" cy="1433"/>
            </a:xfrm>
          </p:grpSpPr>
          <p:sp>
            <p:nvSpPr>
              <p:cNvPr id="834572" name="Oval 12"/>
              <p:cNvSpPr>
                <a:spLocks noChangeArrowheads="1"/>
              </p:cNvSpPr>
              <p:nvPr/>
            </p:nvSpPr>
            <p:spPr bwMode="auto">
              <a:xfrm>
                <a:off x="1248" y="3068"/>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4573" name="Oval 13"/>
              <p:cNvSpPr>
                <a:spLocks noChangeArrowheads="1"/>
              </p:cNvSpPr>
              <p:nvPr/>
            </p:nvSpPr>
            <p:spPr bwMode="auto">
              <a:xfrm>
                <a:off x="1728" y="2780"/>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4574" name="Line 14"/>
              <p:cNvSpPr>
                <a:spLocks noChangeShapeType="1"/>
              </p:cNvSpPr>
              <p:nvPr/>
            </p:nvSpPr>
            <p:spPr bwMode="auto">
              <a:xfrm>
                <a:off x="1104" y="3308"/>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4575" name="Rectangle 15"/>
              <p:cNvSpPr>
                <a:spLocks noChangeArrowheads="1"/>
              </p:cNvSpPr>
              <p:nvPr/>
            </p:nvSpPr>
            <p:spPr bwMode="auto">
              <a:xfrm>
                <a:off x="1142" y="3437"/>
                <a:ext cx="267" cy="265"/>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sz="2000" i="1">
                    <a:solidFill>
                      <a:schemeClr val="tx2"/>
                    </a:solidFill>
                    <a:latin typeface="Arial" charset="0"/>
                  </a:rPr>
                  <a:t> </a:t>
                </a:r>
              </a:p>
            </p:txBody>
          </p:sp>
          <p:sp>
            <p:nvSpPr>
              <p:cNvPr id="834576" name="Rectangle 16"/>
              <p:cNvSpPr>
                <a:spLocks noChangeArrowheads="1"/>
              </p:cNvSpPr>
              <p:nvPr/>
            </p:nvSpPr>
            <p:spPr bwMode="auto">
              <a:xfrm>
                <a:off x="2534" y="3677"/>
                <a:ext cx="241" cy="300"/>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800" b="1">
                    <a:latin typeface="Arial" charset="0"/>
                  </a:rPr>
                  <a:t>1</a:t>
                </a:r>
                <a:endParaRPr lang="en-US" sz="2000" b="1">
                  <a:solidFill>
                    <a:schemeClr val="accent1"/>
                  </a:solidFill>
                  <a:latin typeface="Arial" charset="0"/>
                </a:endParaRPr>
              </a:p>
            </p:txBody>
          </p:sp>
          <p:sp>
            <p:nvSpPr>
              <p:cNvPr id="834577" name="Rectangle 17"/>
              <p:cNvSpPr>
                <a:spLocks noChangeArrowheads="1"/>
              </p:cNvSpPr>
              <p:nvPr/>
            </p:nvSpPr>
            <p:spPr bwMode="auto">
              <a:xfrm>
                <a:off x="868" y="2544"/>
                <a:ext cx="1960" cy="1384"/>
              </a:xfrm>
              <a:prstGeom prst="rect">
                <a:avLst/>
              </a:prstGeom>
              <a:noFill/>
              <a:ln w="12700">
                <a:solidFill>
                  <a:schemeClr val="accent2"/>
                </a:solidFill>
                <a:miter lim="800000"/>
                <a:headEnd/>
                <a:tailEnd/>
              </a:ln>
              <a:effectLst/>
            </p:spPr>
            <p:txBody>
              <a:bodyPr wrap="none" anchor="ctr"/>
              <a:lstStyle/>
              <a:p>
                <a:endParaRPr lang="en-US"/>
              </a:p>
            </p:txBody>
          </p:sp>
          <p:sp>
            <p:nvSpPr>
              <p:cNvPr id="834578" name="Oval 18"/>
              <p:cNvSpPr>
                <a:spLocks noChangeArrowheads="1"/>
              </p:cNvSpPr>
              <p:nvPr/>
            </p:nvSpPr>
            <p:spPr bwMode="auto">
              <a:xfrm>
                <a:off x="576" y="2732"/>
                <a:ext cx="48" cy="48"/>
              </a:xfrm>
              <a:prstGeom prst="ellipse">
                <a:avLst/>
              </a:prstGeom>
              <a:noFill/>
              <a:ln w="9525">
                <a:noFill/>
                <a:round/>
                <a:headEnd/>
                <a:tailEnd/>
              </a:ln>
              <a:effectLst/>
            </p:spPr>
            <p:txBody>
              <a:bodyPr wrap="none" anchor="ctr"/>
              <a:lstStyle/>
              <a:p>
                <a:endParaRPr lang="en-US"/>
              </a:p>
            </p:txBody>
          </p:sp>
          <p:sp>
            <p:nvSpPr>
              <p:cNvPr id="834579" name="Oval 19"/>
              <p:cNvSpPr>
                <a:spLocks noChangeArrowheads="1"/>
              </p:cNvSpPr>
              <p:nvPr/>
            </p:nvSpPr>
            <p:spPr bwMode="auto">
              <a:xfrm>
                <a:off x="1899" y="2873"/>
                <a:ext cx="66" cy="66"/>
              </a:xfrm>
              <a:prstGeom prst="ellipse">
                <a:avLst/>
              </a:prstGeom>
              <a:solidFill>
                <a:srgbClr val="000000"/>
              </a:solidFill>
              <a:ln w="9525">
                <a:noFill/>
                <a:round/>
                <a:headEnd/>
                <a:tailEnd/>
              </a:ln>
              <a:effectLst/>
            </p:spPr>
            <p:txBody>
              <a:bodyPr wrap="none" anchor="ctr"/>
              <a:lstStyle/>
              <a:p>
                <a:endParaRPr lang="en-US"/>
              </a:p>
            </p:txBody>
          </p:sp>
          <p:sp>
            <p:nvSpPr>
              <p:cNvPr id="834580" name="Oval 20"/>
              <p:cNvSpPr>
                <a:spLocks noChangeArrowheads="1"/>
              </p:cNvSpPr>
              <p:nvPr/>
            </p:nvSpPr>
            <p:spPr bwMode="auto">
              <a:xfrm>
                <a:off x="1965" y="2924"/>
                <a:ext cx="66" cy="66"/>
              </a:xfrm>
              <a:prstGeom prst="ellipse">
                <a:avLst/>
              </a:prstGeom>
              <a:solidFill>
                <a:srgbClr val="000000"/>
              </a:solidFill>
              <a:ln w="9525">
                <a:noFill/>
                <a:round/>
                <a:headEnd/>
                <a:tailEnd/>
              </a:ln>
              <a:effectLst/>
            </p:spPr>
            <p:txBody>
              <a:bodyPr wrap="none" anchor="ctr"/>
              <a:lstStyle/>
              <a:p>
                <a:endParaRPr lang="en-US"/>
              </a:p>
            </p:txBody>
          </p:sp>
          <p:sp>
            <p:nvSpPr>
              <p:cNvPr id="834581" name="Oval 21"/>
              <p:cNvSpPr>
                <a:spLocks noChangeArrowheads="1"/>
              </p:cNvSpPr>
              <p:nvPr/>
            </p:nvSpPr>
            <p:spPr bwMode="auto">
              <a:xfrm>
                <a:off x="1836" y="2993"/>
                <a:ext cx="66" cy="66"/>
              </a:xfrm>
              <a:prstGeom prst="ellipse">
                <a:avLst/>
              </a:prstGeom>
              <a:solidFill>
                <a:srgbClr val="000000"/>
              </a:solidFill>
              <a:ln w="9525">
                <a:noFill/>
                <a:round/>
                <a:headEnd/>
                <a:tailEnd/>
              </a:ln>
              <a:effectLst/>
            </p:spPr>
            <p:txBody>
              <a:bodyPr wrap="none" anchor="ctr"/>
              <a:lstStyle/>
              <a:p>
                <a:endParaRPr lang="en-US"/>
              </a:p>
            </p:txBody>
          </p:sp>
        </p:grpSp>
        <p:sp>
          <p:nvSpPr>
            <p:cNvPr id="834582" name="Oval 22"/>
            <p:cNvSpPr>
              <a:spLocks noChangeArrowheads="1"/>
            </p:cNvSpPr>
            <p:nvPr/>
          </p:nvSpPr>
          <p:spPr bwMode="auto">
            <a:xfrm>
              <a:off x="3908" y="2742"/>
              <a:ext cx="66" cy="66"/>
            </a:xfrm>
            <a:prstGeom prst="ellipse">
              <a:avLst/>
            </a:prstGeom>
            <a:solidFill>
              <a:srgbClr val="000000"/>
            </a:solidFill>
            <a:ln w="9525">
              <a:noFill/>
              <a:round/>
              <a:headEnd/>
              <a:tailEnd/>
            </a:ln>
            <a:effectLst/>
          </p:spPr>
          <p:txBody>
            <a:bodyPr wrap="none" anchor="ctr"/>
            <a:lstStyle/>
            <a:p>
              <a:endParaRPr lang="en-US"/>
            </a:p>
          </p:txBody>
        </p:sp>
        <p:sp>
          <p:nvSpPr>
            <p:cNvPr id="834583" name="Oval 23"/>
            <p:cNvSpPr>
              <a:spLocks noChangeArrowheads="1"/>
            </p:cNvSpPr>
            <p:nvPr/>
          </p:nvSpPr>
          <p:spPr bwMode="auto">
            <a:xfrm>
              <a:off x="3974" y="2793"/>
              <a:ext cx="66" cy="66"/>
            </a:xfrm>
            <a:prstGeom prst="ellipse">
              <a:avLst/>
            </a:prstGeom>
            <a:solidFill>
              <a:srgbClr val="000000"/>
            </a:solidFill>
            <a:ln w="9525">
              <a:noFill/>
              <a:round/>
              <a:headEnd/>
              <a:tailEnd/>
            </a:ln>
            <a:effectLst/>
          </p:spPr>
          <p:txBody>
            <a:bodyPr wrap="none" anchor="ctr"/>
            <a:lstStyle/>
            <a:p>
              <a:endParaRPr lang="en-US"/>
            </a:p>
          </p:txBody>
        </p:sp>
        <p:sp>
          <p:nvSpPr>
            <p:cNvPr id="834584" name="Oval 24"/>
            <p:cNvSpPr>
              <a:spLocks noChangeArrowheads="1"/>
            </p:cNvSpPr>
            <p:nvPr/>
          </p:nvSpPr>
          <p:spPr bwMode="auto">
            <a:xfrm>
              <a:off x="3845" y="2862"/>
              <a:ext cx="66" cy="66"/>
            </a:xfrm>
            <a:prstGeom prst="ellipse">
              <a:avLst/>
            </a:prstGeom>
            <a:solidFill>
              <a:srgbClr val="000000"/>
            </a:solidFill>
            <a:ln w="9525">
              <a:noFill/>
              <a:round/>
              <a:headEnd/>
              <a:tailEnd/>
            </a:ln>
            <a:effectLst/>
          </p:spPr>
          <p:txBody>
            <a:bodyPr wrap="none" anchor="ctr"/>
            <a:lstStyle/>
            <a:p>
              <a:endParaRPr lang="en-US"/>
            </a:p>
          </p:txBody>
        </p:sp>
        <p:sp>
          <p:nvSpPr>
            <p:cNvPr id="834585" name="Text Box 25"/>
            <p:cNvSpPr txBox="1">
              <a:spLocks noChangeArrowheads="1"/>
            </p:cNvSpPr>
            <p:nvPr/>
          </p:nvSpPr>
          <p:spPr bwMode="auto">
            <a:xfrm>
              <a:off x="2264" y="3378"/>
              <a:ext cx="693" cy="288"/>
            </a:xfrm>
            <a:prstGeom prst="rect">
              <a:avLst/>
            </a:prstGeom>
            <a:noFill/>
            <a:ln w="9525">
              <a:noFill/>
              <a:miter lim="800000"/>
              <a:headEnd type="none" w="sm" len="sm"/>
              <a:tailEnd type="none" w="sm" len="sm"/>
            </a:ln>
            <a:effectLst/>
          </p:spPr>
          <p:txBody>
            <a:bodyPr wrap="none">
              <a:spAutoFit/>
            </a:bodyPr>
            <a:lstStyle/>
            <a:p>
              <a:r>
                <a:rPr lang="en-US" b="1">
                  <a:latin typeface="Arial" charset="0"/>
                </a:rPr>
                <a:t>at rest</a:t>
              </a:r>
              <a:endParaRPr lang="en-US">
                <a:latin typeface="Arial" charset="0"/>
              </a:endParaRPr>
            </a:p>
          </p:txBody>
        </p:sp>
        <p:sp>
          <p:nvSpPr>
            <p:cNvPr id="834586" name="Text Box 26"/>
            <p:cNvSpPr txBox="1">
              <a:spLocks noChangeArrowheads="1"/>
            </p:cNvSpPr>
            <p:nvPr/>
          </p:nvSpPr>
          <p:spPr bwMode="auto">
            <a:xfrm>
              <a:off x="4605" y="3201"/>
              <a:ext cx="693" cy="288"/>
            </a:xfrm>
            <a:prstGeom prst="rect">
              <a:avLst/>
            </a:prstGeom>
            <a:noFill/>
            <a:ln w="9525">
              <a:noFill/>
              <a:miter lim="800000"/>
              <a:headEnd type="none" w="sm" len="sm"/>
              <a:tailEnd type="none" w="sm" len="sm"/>
            </a:ln>
            <a:effectLst/>
          </p:spPr>
          <p:txBody>
            <a:bodyPr wrap="none">
              <a:spAutoFit/>
            </a:bodyPr>
            <a:lstStyle/>
            <a:p>
              <a:r>
                <a:rPr lang="en-US" b="1">
                  <a:latin typeface="Arial" charset="0"/>
                </a:rPr>
                <a:t>at rest</a:t>
              </a:r>
              <a:endParaRPr lang="en-US">
                <a:latin typeface="Arial" charset="0"/>
              </a:endParaRPr>
            </a:p>
          </p:txBody>
        </p:sp>
      </p:grpSp>
      <p:sp>
        <p:nvSpPr>
          <p:cNvPr id="834587" name="Rectangle 27"/>
          <p:cNvSpPr>
            <a:spLocks noChangeArrowheads="1"/>
          </p:cNvSpPr>
          <p:nvPr/>
        </p:nvSpPr>
        <p:spPr bwMode="auto">
          <a:xfrm>
            <a:off x="6088063" y="923925"/>
            <a:ext cx="2843212" cy="172878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situation 1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situation 2</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both the same</a:t>
            </a:r>
            <a:endParaRPr lang="en-US" sz="2000" b="1">
              <a:solidFill>
                <a:schemeClr val="tx2"/>
              </a:solidFill>
              <a:effectLst>
                <a:outerShdw blurRad="38100" dist="38100" dir="2700000" algn="tl">
                  <a:srgbClr val="000000"/>
                </a:outerShdw>
              </a:effectLst>
              <a:latin typeface="Arial" charset="0"/>
            </a:endParaRPr>
          </a:p>
        </p:txBody>
      </p:sp>
      <p:sp>
        <p:nvSpPr>
          <p:cNvPr id="834588" name="Rectangle 28"/>
          <p:cNvSpPr>
            <a:spLocks noGrp="1" noChangeArrowheads="1"/>
          </p:cNvSpPr>
          <p:nvPr>
            <p:ph type="body" idx="1"/>
          </p:nvPr>
        </p:nvSpPr>
        <p:spPr>
          <a:xfrm>
            <a:off x="277813" y="650875"/>
            <a:ext cx="4826000" cy="2757488"/>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Consider two elastic collisions: 	</a:t>
            </a:r>
            <a:r>
              <a:rPr lang="en-US" b="1">
                <a:solidFill>
                  <a:schemeClr val="accent1"/>
                </a:solidFill>
              </a:rPr>
              <a:t>1)</a:t>
            </a:r>
            <a:r>
              <a:rPr lang="en-US" b="1"/>
              <a:t>  a golf ball with speed </a:t>
            </a:r>
            <a:r>
              <a:rPr lang="en-US" b="1" i="1">
                <a:solidFill>
                  <a:schemeClr val="tx2"/>
                </a:solidFill>
              </a:rPr>
              <a:t>v</a:t>
            </a:r>
            <a:r>
              <a:rPr lang="en-US" b="1"/>
              <a:t> hits a stationary bowling ball head-on. 	</a:t>
            </a:r>
            <a:r>
              <a:rPr lang="en-US" b="1">
                <a:solidFill>
                  <a:schemeClr val="accent1"/>
                </a:solidFill>
              </a:rPr>
              <a:t>2)</a:t>
            </a:r>
            <a:r>
              <a:rPr lang="en-US" b="1"/>
              <a:t>  a bowling ball with speed </a:t>
            </a:r>
            <a:r>
              <a:rPr lang="en-US" b="1" i="1">
                <a:solidFill>
                  <a:schemeClr val="tx2"/>
                </a:solidFill>
              </a:rPr>
              <a:t>v</a:t>
            </a:r>
            <a:r>
              <a:rPr lang="en-US" b="1"/>
              <a:t> hits a stationary golf ball head-on.  </a:t>
            </a:r>
            <a:r>
              <a:rPr lang="en-US" b="1">
                <a:solidFill>
                  <a:schemeClr val="accent2"/>
                </a:solidFill>
              </a:rPr>
              <a:t>In which case does the golf ball have the greater </a:t>
            </a:r>
            <a:r>
              <a:rPr lang="en-US" b="1">
                <a:solidFill>
                  <a:schemeClr val="tx2"/>
                </a:solidFill>
              </a:rPr>
              <a:t>speed</a:t>
            </a:r>
            <a:r>
              <a:rPr lang="en-US" b="1">
                <a:solidFill>
                  <a:schemeClr val="accent2"/>
                </a:solidFill>
              </a:rPr>
              <a:t> after the collision?</a:t>
            </a:r>
            <a:endParaRPr lang="en-US">
              <a:solidFill>
                <a:schemeClr val="accent2"/>
              </a:solidFill>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AutoShape 2"/>
          <p:cNvSpPr>
            <a:spLocks noChangeArrowheads="1"/>
          </p:cNvSpPr>
          <p:nvPr/>
        </p:nvSpPr>
        <p:spPr bwMode="auto">
          <a:xfrm>
            <a:off x="0" y="3471863"/>
            <a:ext cx="5462588" cy="318611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36611" name="AutoShape 3"/>
          <p:cNvSpPr>
            <a:spLocks noChangeArrowheads="1"/>
          </p:cNvSpPr>
          <p:nvPr/>
        </p:nvSpPr>
        <p:spPr bwMode="auto">
          <a:xfrm>
            <a:off x="0" y="3470275"/>
            <a:ext cx="5462588" cy="1035050"/>
          </a:xfrm>
          <a:prstGeom prst="roundRect">
            <a:avLst>
              <a:gd name="adj" fmla="val 16667"/>
            </a:avLst>
          </a:prstGeom>
          <a:solidFill>
            <a:srgbClr val="000099"/>
          </a:solidFill>
          <a:ln w="38100">
            <a:solidFill>
              <a:srgbClr val="000000"/>
            </a:solidFill>
            <a:round/>
            <a:headEnd type="none" w="sm" len="sm"/>
            <a:tailEnd type="none" w="sm" len="sm"/>
          </a:ln>
          <a:effectLst/>
        </p:spPr>
        <p:txBody>
          <a:bodyPr wrap="none" anchor="ctr"/>
          <a:lstStyle/>
          <a:p>
            <a:pPr algn="ctr"/>
            <a:endParaRPr lang="en-US"/>
          </a:p>
        </p:txBody>
      </p:sp>
      <p:sp>
        <p:nvSpPr>
          <p:cNvPr id="836612" name="Rectangle 4"/>
          <p:cNvSpPr>
            <a:spLocks noChangeArrowheads="1"/>
          </p:cNvSpPr>
          <p:nvPr/>
        </p:nvSpPr>
        <p:spPr bwMode="auto">
          <a:xfrm>
            <a:off x="0" y="3570288"/>
            <a:ext cx="5392738" cy="915987"/>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pPr>
            <a:r>
              <a:rPr lang="en-US" sz="2000" b="1">
                <a:solidFill>
                  <a:schemeClr val="tx2"/>
                </a:solidFill>
                <a:latin typeface="Arial" charset="0"/>
              </a:rPr>
              <a:t>	Remember that the</a:t>
            </a:r>
            <a:r>
              <a:rPr lang="en-US" sz="2000" b="1">
                <a:solidFill>
                  <a:schemeClr val="bg2"/>
                </a:solidFill>
                <a:latin typeface="Arial" charset="0"/>
              </a:rPr>
              <a:t> </a:t>
            </a:r>
            <a:r>
              <a:rPr lang="en-US" sz="2000" b="1">
                <a:solidFill>
                  <a:schemeClr val="tx2"/>
                </a:solidFill>
                <a:latin typeface="Arial" charset="0"/>
              </a:rPr>
              <a:t>magnitude of the</a:t>
            </a:r>
            <a:r>
              <a:rPr lang="en-US" sz="2000" b="1">
                <a:solidFill>
                  <a:schemeClr val="bg2"/>
                </a:solidFill>
                <a:latin typeface="Arial" charset="0"/>
              </a:rPr>
              <a:t> </a:t>
            </a:r>
            <a:r>
              <a:rPr lang="en-US" sz="2000" b="1" i="1">
                <a:solidFill>
                  <a:srgbClr val="FF0000"/>
                </a:solidFill>
                <a:latin typeface="Arial" charset="0"/>
              </a:rPr>
              <a:t>relative velocity</a:t>
            </a:r>
            <a:r>
              <a:rPr lang="en-US" sz="2000" b="1">
                <a:solidFill>
                  <a:schemeClr val="bg2"/>
                </a:solidFill>
                <a:latin typeface="Arial" charset="0"/>
              </a:rPr>
              <a:t> </a:t>
            </a:r>
            <a:r>
              <a:rPr lang="en-US" sz="2000" b="1">
                <a:solidFill>
                  <a:schemeClr val="tx2"/>
                </a:solidFill>
                <a:latin typeface="Arial" charset="0"/>
              </a:rPr>
              <a:t>has to be equal before and after the collision!</a:t>
            </a:r>
          </a:p>
        </p:txBody>
      </p:sp>
      <p:sp>
        <p:nvSpPr>
          <p:cNvPr id="836613" name="AutoShape 5"/>
          <p:cNvSpPr>
            <a:spLocks noChangeArrowheads="1"/>
          </p:cNvSpPr>
          <p:nvPr/>
        </p:nvSpPr>
        <p:spPr bwMode="auto">
          <a:xfrm>
            <a:off x="0" y="0"/>
            <a:ext cx="9144000" cy="33591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36614" name="Rectangle 6"/>
          <p:cNvSpPr>
            <a:spLocks noGrp="1" noChangeArrowheads="1"/>
          </p:cNvSpPr>
          <p:nvPr>
            <p:ph type="title"/>
          </p:nvPr>
        </p:nvSpPr>
        <p:spPr>
          <a:xfrm>
            <a:off x="933450" y="0"/>
            <a:ext cx="7294563" cy="795338"/>
          </a:xfrm>
          <a:noFill/>
          <a:ln/>
        </p:spPr>
        <p:txBody>
          <a:bodyPr/>
          <a:lstStyle/>
          <a:p>
            <a:pPr>
              <a:lnSpc>
                <a:spcPct val="90000"/>
              </a:lnSpc>
            </a:pPr>
            <a:r>
              <a:rPr lang="en-US" sz="2800" i="1"/>
              <a:t>ConcepTest 9.10a</a:t>
            </a:r>
            <a:r>
              <a:rPr lang="en-US" sz="2800" i="1">
                <a:solidFill>
                  <a:srgbClr val="000000"/>
                </a:solidFill>
                <a:effectLst/>
              </a:rPr>
              <a:t>   </a:t>
            </a:r>
            <a:r>
              <a:rPr lang="en-US" sz="2800">
                <a:solidFill>
                  <a:schemeClr val="accent2"/>
                </a:solidFill>
              </a:rPr>
              <a:t>Elastic Collisions I</a:t>
            </a:r>
          </a:p>
        </p:txBody>
      </p:sp>
      <p:sp>
        <p:nvSpPr>
          <p:cNvPr id="836615" name="Oval 7"/>
          <p:cNvSpPr>
            <a:spLocks noChangeArrowheads="1"/>
          </p:cNvSpPr>
          <p:nvPr/>
        </p:nvSpPr>
        <p:spPr bwMode="auto">
          <a:xfrm>
            <a:off x="5872163" y="1381125"/>
            <a:ext cx="2565400" cy="501650"/>
          </a:xfrm>
          <a:prstGeom prst="ellipse">
            <a:avLst/>
          </a:prstGeom>
          <a:noFill/>
          <a:ln w="38100">
            <a:solidFill>
              <a:schemeClr val="accent1"/>
            </a:solidFill>
            <a:round/>
            <a:headEnd type="none" w="sm" len="sm"/>
            <a:tailEnd type="none" w="sm" len="sm"/>
          </a:ln>
          <a:effectLst/>
        </p:spPr>
        <p:txBody>
          <a:bodyPr wrap="none" anchor="ctr"/>
          <a:lstStyle/>
          <a:p>
            <a:endParaRPr lang="en-US"/>
          </a:p>
        </p:txBody>
      </p:sp>
      <p:grpSp>
        <p:nvGrpSpPr>
          <p:cNvPr id="2" name="Group 8"/>
          <p:cNvGrpSpPr>
            <a:grpSpLocks/>
          </p:cNvGrpSpPr>
          <p:nvPr/>
        </p:nvGrpSpPr>
        <p:grpSpPr bwMode="auto">
          <a:xfrm>
            <a:off x="5783263" y="2433638"/>
            <a:ext cx="3111500" cy="2165350"/>
            <a:chOff x="1687" y="2842"/>
            <a:chExt cx="1960" cy="1407"/>
          </a:xfrm>
        </p:grpSpPr>
        <p:sp>
          <p:nvSpPr>
            <p:cNvPr id="836617" name="Rectangle 9"/>
            <p:cNvSpPr>
              <a:spLocks noChangeArrowheads="1"/>
            </p:cNvSpPr>
            <p:nvPr/>
          </p:nvSpPr>
          <p:spPr bwMode="auto">
            <a:xfrm>
              <a:off x="1687" y="2842"/>
              <a:ext cx="1960" cy="1384"/>
            </a:xfrm>
            <a:prstGeom prst="rect">
              <a:avLst/>
            </a:prstGeom>
            <a:solidFill>
              <a:srgbClr val="990000"/>
            </a:solidFill>
            <a:ln w="12700">
              <a:solidFill>
                <a:schemeClr val="accent2"/>
              </a:solidFill>
              <a:miter lim="800000"/>
              <a:headEnd/>
              <a:tailEnd/>
            </a:ln>
            <a:effectLst/>
          </p:spPr>
          <p:txBody>
            <a:bodyPr wrap="none" anchor="ctr"/>
            <a:lstStyle/>
            <a:p>
              <a:endParaRPr lang="en-US"/>
            </a:p>
          </p:txBody>
        </p:sp>
        <p:sp>
          <p:nvSpPr>
            <p:cNvPr id="836618" name="Oval 10"/>
            <p:cNvSpPr>
              <a:spLocks noChangeArrowheads="1"/>
            </p:cNvSpPr>
            <p:nvPr/>
          </p:nvSpPr>
          <p:spPr bwMode="auto">
            <a:xfrm>
              <a:off x="2067" y="3366"/>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6619" name="Oval 11"/>
            <p:cNvSpPr>
              <a:spLocks noChangeArrowheads="1"/>
            </p:cNvSpPr>
            <p:nvPr/>
          </p:nvSpPr>
          <p:spPr bwMode="auto">
            <a:xfrm>
              <a:off x="2547" y="3078"/>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6620" name="Line 12"/>
            <p:cNvSpPr>
              <a:spLocks noChangeShapeType="1"/>
            </p:cNvSpPr>
            <p:nvPr/>
          </p:nvSpPr>
          <p:spPr bwMode="auto">
            <a:xfrm>
              <a:off x="1923" y="3606"/>
              <a:ext cx="432" cy="0"/>
            </a:xfrm>
            <a:prstGeom prst="line">
              <a:avLst/>
            </a:prstGeom>
            <a:noFill/>
            <a:ln w="25400">
              <a:solidFill>
                <a:schemeClr val="tx2"/>
              </a:solidFill>
              <a:round/>
              <a:headEnd type="stealth" w="med" len="lg"/>
              <a:tailEnd type="none" w="sm" len="sm"/>
            </a:ln>
            <a:effectLst/>
          </p:spPr>
          <p:txBody>
            <a:bodyPr wrap="none" anchor="ctr"/>
            <a:lstStyle/>
            <a:p>
              <a:endParaRPr lang="en-US"/>
            </a:p>
          </p:txBody>
        </p:sp>
        <p:sp>
          <p:nvSpPr>
            <p:cNvPr id="836621" name="Rectangle 13"/>
            <p:cNvSpPr>
              <a:spLocks noChangeArrowheads="1"/>
            </p:cNvSpPr>
            <p:nvPr/>
          </p:nvSpPr>
          <p:spPr bwMode="auto">
            <a:xfrm>
              <a:off x="1961" y="3735"/>
              <a:ext cx="223" cy="274"/>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endParaRPr lang="en-US" sz="2000" i="1">
                <a:solidFill>
                  <a:schemeClr val="tx2"/>
                </a:solidFill>
                <a:latin typeface="Arial" charset="0"/>
              </a:endParaRPr>
            </a:p>
          </p:txBody>
        </p:sp>
        <p:sp>
          <p:nvSpPr>
            <p:cNvPr id="836622" name="Rectangle 14"/>
            <p:cNvSpPr>
              <a:spLocks noChangeArrowheads="1"/>
            </p:cNvSpPr>
            <p:nvPr/>
          </p:nvSpPr>
          <p:spPr bwMode="auto">
            <a:xfrm>
              <a:off x="3353" y="3976"/>
              <a:ext cx="223" cy="273"/>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a:solidFill>
                    <a:schemeClr val="accent2"/>
                  </a:solidFill>
                  <a:latin typeface="Arial" charset="0"/>
                </a:rPr>
                <a:t>1</a:t>
              </a:r>
              <a:endParaRPr lang="en-US" sz="2000" b="1">
                <a:solidFill>
                  <a:schemeClr val="accent1"/>
                </a:solidFill>
                <a:latin typeface="Arial" charset="0"/>
              </a:endParaRPr>
            </a:p>
          </p:txBody>
        </p:sp>
        <p:sp>
          <p:nvSpPr>
            <p:cNvPr id="836623" name="Line 15"/>
            <p:cNvSpPr>
              <a:spLocks noChangeShapeType="1"/>
            </p:cNvSpPr>
            <p:nvPr/>
          </p:nvSpPr>
          <p:spPr bwMode="auto">
            <a:xfrm>
              <a:off x="2835" y="3846"/>
              <a:ext cx="96" cy="0"/>
            </a:xfrm>
            <a:prstGeom prst="line">
              <a:avLst/>
            </a:prstGeom>
            <a:noFill/>
            <a:ln w="25400">
              <a:solidFill>
                <a:schemeClr val="tx2"/>
              </a:solidFill>
              <a:round/>
              <a:headEnd type="none" w="sm" len="sm"/>
              <a:tailEnd type="stealth" w="med" len="med"/>
            </a:ln>
            <a:effectLst/>
          </p:spPr>
          <p:txBody>
            <a:bodyPr wrap="none" anchor="ctr"/>
            <a:lstStyle/>
            <a:p>
              <a:endParaRPr lang="en-US"/>
            </a:p>
          </p:txBody>
        </p:sp>
      </p:grpSp>
      <p:sp>
        <p:nvSpPr>
          <p:cNvPr id="836624" name="Rectangle 16"/>
          <p:cNvSpPr>
            <a:spLocks noChangeArrowheads="1"/>
          </p:cNvSpPr>
          <p:nvPr/>
        </p:nvSpPr>
        <p:spPr bwMode="auto">
          <a:xfrm>
            <a:off x="0" y="4605338"/>
            <a:ext cx="5394325" cy="915987"/>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buClr>
                <a:schemeClr val="accent1"/>
              </a:buClr>
              <a:buSzPct val="75000"/>
              <a:buFont typeface="Monotype Sorts" pitchFamily="48" charset="2"/>
              <a:buNone/>
            </a:pPr>
            <a:r>
              <a:rPr lang="en-US" sz="2000" b="1">
                <a:solidFill>
                  <a:schemeClr val="bg2"/>
                </a:solidFill>
                <a:latin typeface="Arial" charset="0"/>
              </a:rPr>
              <a:t>	In case </a:t>
            </a:r>
            <a:r>
              <a:rPr lang="en-US" sz="2000" b="1">
                <a:solidFill>
                  <a:srgbClr val="FF0000"/>
                </a:solidFill>
                <a:effectLst>
                  <a:outerShdw blurRad="38100" dist="38100" dir="2700000" algn="tl">
                    <a:srgbClr val="000000"/>
                  </a:outerShdw>
                </a:effectLst>
                <a:latin typeface="Arial" charset="0"/>
              </a:rPr>
              <a:t>1</a:t>
            </a:r>
            <a:r>
              <a:rPr lang="en-US" sz="2000" b="1">
                <a:solidFill>
                  <a:schemeClr val="bg2"/>
                </a:solidFill>
                <a:latin typeface="Arial" charset="0"/>
              </a:rPr>
              <a:t> the bowling ball will almost remain at rest, and the </a:t>
            </a:r>
            <a:r>
              <a:rPr lang="en-US" sz="2000" b="1">
                <a:solidFill>
                  <a:srgbClr val="0000FF"/>
                </a:solidFill>
                <a:effectLst>
                  <a:outerShdw blurRad="38100" dist="38100" dir="2700000" algn="tl">
                    <a:srgbClr val="000000"/>
                  </a:outerShdw>
                </a:effectLst>
                <a:latin typeface="Arial" charset="0"/>
              </a:rPr>
              <a:t>golf ball</a:t>
            </a:r>
            <a:r>
              <a:rPr lang="en-US" sz="2000" b="1">
                <a:solidFill>
                  <a:schemeClr val="bg2"/>
                </a:solidFill>
                <a:latin typeface="Arial" charset="0"/>
              </a:rPr>
              <a:t> will </a:t>
            </a:r>
            <a:r>
              <a:rPr lang="en-US" sz="2000" b="1">
                <a:solidFill>
                  <a:srgbClr val="FF0000"/>
                </a:solidFill>
                <a:effectLst>
                  <a:outerShdw blurRad="38100" dist="38100" dir="2700000" algn="tl">
                    <a:srgbClr val="000000"/>
                  </a:outerShdw>
                </a:effectLst>
                <a:latin typeface="Arial" charset="0"/>
              </a:rPr>
              <a:t>bounce back with speed close to </a:t>
            </a:r>
            <a:r>
              <a:rPr lang="en-US" sz="2000" b="1" i="1">
                <a:solidFill>
                  <a:srgbClr val="FF0000"/>
                </a:solidFill>
                <a:effectLst>
                  <a:outerShdw blurRad="38100" dist="38100" dir="2700000" algn="tl">
                    <a:srgbClr val="000000"/>
                  </a:outerShdw>
                </a:effectLst>
                <a:latin typeface="Arial" charset="0"/>
              </a:rPr>
              <a:t>v</a:t>
            </a:r>
            <a:r>
              <a:rPr lang="en-US" sz="2000" b="1">
                <a:solidFill>
                  <a:schemeClr val="bg2"/>
                </a:solidFill>
                <a:latin typeface="Arial" charset="0"/>
              </a:rPr>
              <a:t>.</a:t>
            </a:r>
          </a:p>
        </p:txBody>
      </p:sp>
      <p:grpSp>
        <p:nvGrpSpPr>
          <p:cNvPr id="3" name="Group 17"/>
          <p:cNvGrpSpPr>
            <a:grpSpLocks/>
          </p:cNvGrpSpPr>
          <p:nvPr/>
        </p:nvGrpSpPr>
        <p:grpSpPr bwMode="auto">
          <a:xfrm>
            <a:off x="5776913" y="4570413"/>
            <a:ext cx="3132137" cy="2287587"/>
            <a:chOff x="3896" y="2291"/>
            <a:chExt cx="1864" cy="1388"/>
          </a:xfrm>
        </p:grpSpPr>
        <p:sp>
          <p:nvSpPr>
            <p:cNvPr id="836626" name="Rectangle 18"/>
            <p:cNvSpPr>
              <a:spLocks noChangeArrowheads="1"/>
            </p:cNvSpPr>
            <p:nvPr/>
          </p:nvSpPr>
          <p:spPr bwMode="auto">
            <a:xfrm>
              <a:off x="3896" y="2291"/>
              <a:ext cx="1864" cy="1384"/>
            </a:xfrm>
            <a:prstGeom prst="rect">
              <a:avLst/>
            </a:prstGeom>
            <a:solidFill>
              <a:srgbClr val="990000"/>
            </a:solidFill>
            <a:ln w="12700">
              <a:solidFill>
                <a:schemeClr val="accent2"/>
              </a:solidFill>
              <a:miter lim="800000"/>
              <a:headEnd/>
              <a:tailEnd/>
            </a:ln>
            <a:effectLst/>
          </p:spPr>
          <p:txBody>
            <a:bodyPr wrap="none" anchor="ctr"/>
            <a:lstStyle/>
            <a:p>
              <a:endParaRPr lang="en-US"/>
            </a:p>
          </p:txBody>
        </p:sp>
        <p:sp>
          <p:nvSpPr>
            <p:cNvPr id="836627" name="Oval 19"/>
            <p:cNvSpPr>
              <a:spLocks noChangeArrowheads="1"/>
            </p:cNvSpPr>
            <p:nvPr/>
          </p:nvSpPr>
          <p:spPr bwMode="auto">
            <a:xfrm>
              <a:off x="5332" y="2815"/>
              <a:ext cx="96" cy="96"/>
            </a:xfrm>
            <a:prstGeom prst="ellipse">
              <a:avLst/>
            </a:prstGeom>
            <a:gradFill rotWithShape="0">
              <a:gsLst>
                <a:gs pos="0">
                  <a:schemeClr val="tx1"/>
                </a:gs>
                <a:gs pos="100000">
                  <a:schemeClr val="tx1">
                    <a:gamma/>
                    <a:shade val="69804"/>
                    <a:invGamma/>
                  </a:schemeClr>
                </a:gs>
              </a:gsLst>
              <a:path path="shape">
                <a:fillToRect l="50000" t="50000" r="50000" b="50000"/>
              </a:path>
            </a:gradFill>
            <a:ln w="9525">
              <a:noFill/>
              <a:round/>
              <a:headEnd/>
              <a:tailEnd/>
            </a:ln>
            <a:effectLst/>
          </p:spPr>
          <p:txBody>
            <a:bodyPr wrap="none" anchor="ctr"/>
            <a:lstStyle/>
            <a:p>
              <a:endParaRPr lang="en-US"/>
            </a:p>
          </p:txBody>
        </p:sp>
        <p:sp>
          <p:nvSpPr>
            <p:cNvPr id="836628" name="Oval 20"/>
            <p:cNvSpPr>
              <a:spLocks noChangeArrowheads="1"/>
            </p:cNvSpPr>
            <p:nvPr/>
          </p:nvSpPr>
          <p:spPr bwMode="auto">
            <a:xfrm>
              <a:off x="4084" y="2479"/>
              <a:ext cx="672" cy="672"/>
            </a:xfrm>
            <a:prstGeom prst="ellipse">
              <a:avLst/>
            </a:prstGeom>
            <a:gradFill rotWithShape="0">
              <a:gsLst>
                <a:gs pos="0">
                  <a:srgbClr val="FF9900"/>
                </a:gs>
                <a:gs pos="100000">
                  <a:srgbClr val="FF9900">
                    <a:gamma/>
                    <a:shade val="69804"/>
                    <a:invGamma/>
                  </a:srgbClr>
                </a:gs>
              </a:gsLst>
              <a:path path="shape">
                <a:fillToRect l="50000" t="50000" r="50000" b="50000"/>
              </a:path>
            </a:gradFill>
            <a:ln w="9525">
              <a:noFill/>
              <a:round/>
              <a:headEnd/>
              <a:tailEnd/>
            </a:ln>
            <a:effectLst/>
          </p:spPr>
          <p:txBody>
            <a:bodyPr wrap="none" anchor="ctr"/>
            <a:lstStyle/>
            <a:p>
              <a:endParaRPr lang="en-US"/>
            </a:p>
          </p:txBody>
        </p:sp>
        <p:sp>
          <p:nvSpPr>
            <p:cNvPr id="836629" name="Line 21"/>
            <p:cNvSpPr>
              <a:spLocks noChangeShapeType="1"/>
            </p:cNvSpPr>
            <p:nvPr/>
          </p:nvSpPr>
          <p:spPr bwMode="auto">
            <a:xfrm>
              <a:off x="4228" y="3247"/>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6630" name="Rectangle 22"/>
            <p:cNvSpPr>
              <a:spLocks noChangeArrowheads="1"/>
            </p:cNvSpPr>
            <p:nvPr/>
          </p:nvSpPr>
          <p:spPr bwMode="auto">
            <a:xfrm>
              <a:off x="4266" y="3328"/>
              <a:ext cx="253" cy="256"/>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sz="2000" i="1">
                  <a:solidFill>
                    <a:schemeClr val="tx2"/>
                  </a:solidFill>
                  <a:latin typeface="Arial" charset="0"/>
                </a:rPr>
                <a:t> </a:t>
              </a:r>
            </a:p>
          </p:txBody>
        </p:sp>
        <p:sp>
          <p:nvSpPr>
            <p:cNvPr id="836631" name="Rectangle 23"/>
            <p:cNvSpPr>
              <a:spLocks noChangeArrowheads="1"/>
            </p:cNvSpPr>
            <p:nvPr/>
          </p:nvSpPr>
          <p:spPr bwMode="auto">
            <a:xfrm>
              <a:off x="5514" y="3424"/>
              <a:ext cx="211" cy="255"/>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a:solidFill>
                    <a:schemeClr val="accent2"/>
                  </a:solidFill>
                  <a:latin typeface="Arial" charset="0"/>
                </a:rPr>
                <a:t>2</a:t>
              </a:r>
              <a:endParaRPr lang="en-US" sz="2000" b="1">
                <a:solidFill>
                  <a:schemeClr val="accent1"/>
                </a:solidFill>
                <a:latin typeface="Arial" charset="0"/>
              </a:endParaRPr>
            </a:p>
          </p:txBody>
        </p:sp>
        <p:sp>
          <p:nvSpPr>
            <p:cNvPr id="836632" name="Line 24"/>
            <p:cNvSpPr>
              <a:spLocks noChangeShapeType="1"/>
            </p:cNvSpPr>
            <p:nvPr/>
          </p:nvSpPr>
          <p:spPr bwMode="auto">
            <a:xfrm>
              <a:off x="5092" y="3055"/>
              <a:ext cx="624"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36633" name="Rectangle 25"/>
            <p:cNvSpPr>
              <a:spLocks noChangeArrowheads="1"/>
            </p:cNvSpPr>
            <p:nvPr/>
          </p:nvSpPr>
          <p:spPr bwMode="auto">
            <a:xfrm>
              <a:off x="5274" y="3184"/>
              <a:ext cx="337" cy="255"/>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sz="2000" i="1">
                  <a:solidFill>
                    <a:schemeClr val="tx2"/>
                  </a:solidFill>
                  <a:latin typeface="Arial" charset="0"/>
                </a:rPr>
                <a:t>2</a:t>
              </a:r>
              <a:r>
                <a:rPr lang="en-US" b="1" i="1">
                  <a:solidFill>
                    <a:schemeClr val="tx2"/>
                  </a:solidFill>
                  <a:latin typeface="Arial" charset="0"/>
                </a:rPr>
                <a:t>v</a:t>
              </a:r>
              <a:r>
                <a:rPr lang="en-US" sz="2000" i="1">
                  <a:solidFill>
                    <a:schemeClr val="tx2"/>
                  </a:solidFill>
                  <a:latin typeface="Arial" charset="0"/>
                </a:rPr>
                <a:t> </a:t>
              </a:r>
            </a:p>
          </p:txBody>
        </p:sp>
      </p:grpSp>
      <p:sp>
        <p:nvSpPr>
          <p:cNvPr id="836634" name="Rectangle 26"/>
          <p:cNvSpPr>
            <a:spLocks noChangeArrowheads="1"/>
          </p:cNvSpPr>
          <p:nvPr/>
        </p:nvSpPr>
        <p:spPr bwMode="auto">
          <a:xfrm>
            <a:off x="0" y="5624513"/>
            <a:ext cx="5551488" cy="915987"/>
          </a:xfrm>
          <a:prstGeom prst="rect">
            <a:avLst/>
          </a:prstGeom>
          <a:noFill/>
          <a:ln w="9525">
            <a:noFill/>
            <a:miter lim="800000"/>
            <a:headEnd/>
            <a:tailEnd/>
          </a:ln>
          <a:effectLst/>
        </p:spPr>
        <p:txBody>
          <a:bodyPr lIns="92075" tIns="46038" rIns="92075" bIns="46038">
            <a:spAutoFit/>
          </a:bodyPr>
          <a:lstStyle/>
          <a:p>
            <a:pPr marL="285750" indent="-285750">
              <a:lnSpc>
                <a:spcPct val="90000"/>
              </a:lnSpc>
              <a:spcBef>
                <a:spcPct val="50000"/>
              </a:spcBef>
              <a:buClr>
                <a:schemeClr val="accent1"/>
              </a:buClr>
              <a:buSzPct val="75000"/>
              <a:buFont typeface="Monotype Sorts" pitchFamily="48" charset="2"/>
              <a:buNone/>
            </a:pPr>
            <a:r>
              <a:rPr lang="en-US" sz="2000" b="1">
                <a:solidFill>
                  <a:schemeClr val="bg2"/>
                </a:solidFill>
                <a:latin typeface="Arial" charset="0"/>
              </a:rPr>
              <a:t>	In case </a:t>
            </a:r>
            <a:r>
              <a:rPr lang="en-US" sz="2000" b="1">
                <a:solidFill>
                  <a:srgbClr val="FF0000"/>
                </a:solidFill>
                <a:effectLst>
                  <a:outerShdw blurRad="38100" dist="38100" dir="2700000" algn="tl">
                    <a:srgbClr val="000000"/>
                  </a:outerShdw>
                </a:effectLst>
                <a:latin typeface="Arial" charset="0"/>
              </a:rPr>
              <a:t>2</a:t>
            </a:r>
            <a:r>
              <a:rPr lang="en-US" sz="2000" b="1">
                <a:solidFill>
                  <a:schemeClr val="bg2"/>
                </a:solidFill>
                <a:latin typeface="Arial" charset="0"/>
              </a:rPr>
              <a:t> the bowling ball will keep going with speed close to </a:t>
            </a:r>
            <a:r>
              <a:rPr lang="en-US" sz="2000" b="1" i="1">
                <a:solidFill>
                  <a:schemeClr val="bg2"/>
                </a:solidFill>
                <a:latin typeface="Arial" charset="0"/>
              </a:rPr>
              <a:t>v</a:t>
            </a:r>
            <a:r>
              <a:rPr lang="en-US" sz="2000" b="1">
                <a:solidFill>
                  <a:schemeClr val="bg2"/>
                </a:solidFill>
                <a:latin typeface="Arial" charset="0"/>
              </a:rPr>
              <a:t>, hence the </a:t>
            </a:r>
            <a:r>
              <a:rPr lang="en-US" sz="2000" b="1">
                <a:solidFill>
                  <a:srgbClr val="0000FF"/>
                </a:solidFill>
                <a:effectLst>
                  <a:outerShdw blurRad="38100" dist="38100" dir="2700000" algn="tl">
                    <a:srgbClr val="000000"/>
                  </a:outerShdw>
                </a:effectLst>
                <a:latin typeface="Arial" charset="0"/>
              </a:rPr>
              <a:t>golf ball</a:t>
            </a:r>
            <a:r>
              <a:rPr lang="en-US" sz="2000" b="1">
                <a:solidFill>
                  <a:schemeClr val="bg2"/>
                </a:solidFill>
                <a:latin typeface="Arial" charset="0"/>
              </a:rPr>
              <a:t> will </a:t>
            </a:r>
            <a:r>
              <a:rPr lang="en-US" sz="2000" b="1">
                <a:solidFill>
                  <a:srgbClr val="FF0000"/>
                </a:solidFill>
                <a:effectLst>
                  <a:outerShdw blurRad="38100" dist="38100" dir="2700000" algn="tl">
                    <a:srgbClr val="000000"/>
                  </a:outerShdw>
                </a:effectLst>
                <a:latin typeface="Arial" charset="0"/>
              </a:rPr>
              <a:t>rebound with speed close to 2</a:t>
            </a:r>
            <a:r>
              <a:rPr lang="en-US" sz="2000" b="1" i="1">
                <a:solidFill>
                  <a:srgbClr val="FF0000"/>
                </a:solidFill>
                <a:effectLst>
                  <a:outerShdw blurRad="38100" dist="38100" dir="2700000" algn="tl">
                    <a:srgbClr val="000000"/>
                  </a:outerShdw>
                </a:effectLst>
                <a:latin typeface="Arial" charset="0"/>
              </a:rPr>
              <a:t>v</a:t>
            </a:r>
            <a:r>
              <a:rPr lang="en-US" sz="2000" b="1">
                <a:solidFill>
                  <a:schemeClr val="bg2"/>
                </a:solidFill>
                <a:latin typeface="Arial" charset="0"/>
              </a:rPr>
              <a:t>.</a:t>
            </a:r>
          </a:p>
        </p:txBody>
      </p:sp>
      <p:sp>
        <p:nvSpPr>
          <p:cNvPr id="836635" name="Line 27"/>
          <p:cNvSpPr>
            <a:spLocks noChangeShapeType="1"/>
          </p:cNvSpPr>
          <p:nvPr/>
        </p:nvSpPr>
        <p:spPr bwMode="auto">
          <a:xfrm>
            <a:off x="0" y="5592763"/>
            <a:ext cx="5468938" cy="0"/>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836636" name="Rectangle 28"/>
          <p:cNvSpPr>
            <a:spLocks noChangeArrowheads="1"/>
          </p:cNvSpPr>
          <p:nvPr/>
        </p:nvSpPr>
        <p:spPr bwMode="auto">
          <a:xfrm>
            <a:off x="6088063" y="923925"/>
            <a:ext cx="2843212" cy="1728788"/>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situation 1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situation 2</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both the same</a:t>
            </a:r>
            <a:endParaRPr lang="en-US" sz="2000" b="1">
              <a:solidFill>
                <a:schemeClr val="tx2"/>
              </a:solidFill>
              <a:effectLst>
                <a:outerShdw blurRad="38100" dist="38100" dir="2700000" algn="tl">
                  <a:srgbClr val="000000"/>
                </a:outerShdw>
              </a:effectLst>
              <a:latin typeface="Arial" charset="0"/>
            </a:endParaRPr>
          </a:p>
        </p:txBody>
      </p:sp>
      <p:sp>
        <p:nvSpPr>
          <p:cNvPr id="836637" name="Rectangle 29"/>
          <p:cNvSpPr>
            <a:spLocks noGrp="1" noChangeArrowheads="1"/>
          </p:cNvSpPr>
          <p:nvPr>
            <p:ph type="body" idx="1"/>
          </p:nvPr>
        </p:nvSpPr>
        <p:spPr>
          <a:xfrm>
            <a:off x="277813" y="650875"/>
            <a:ext cx="4826000" cy="2757488"/>
          </a:xfrm>
          <a:noFill/>
          <a:ln/>
        </p:spPr>
        <p:txBody>
          <a:bodyPr>
            <a:normAutofit fontScale="70000" lnSpcReduction="20000"/>
          </a:bodyPr>
          <a:lstStyle/>
          <a:p>
            <a:pPr marL="401638" indent="-401638">
              <a:lnSpc>
                <a:spcPct val="110000"/>
              </a:lnSpc>
              <a:spcBef>
                <a:spcPct val="50000"/>
              </a:spcBef>
              <a:buFont typeface="Monotype Sorts" pitchFamily="48" charset="2"/>
              <a:buNone/>
            </a:pPr>
            <a:r>
              <a:rPr lang="en-US" b="1"/>
              <a:t> 	Consider two elastic collisions: 	</a:t>
            </a:r>
            <a:r>
              <a:rPr lang="en-US" b="1">
                <a:solidFill>
                  <a:schemeClr val="accent1"/>
                </a:solidFill>
              </a:rPr>
              <a:t>1)</a:t>
            </a:r>
            <a:r>
              <a:rPr lang="en-US" b="1"/>
              <a:t>  a golf ball with speed </a:t>
            </a:r>
            <a:r>
              <a:rPr lang="en-US" b="1" i="1">
                <a:solidFill>
                  <a:schemeClr val="tx2"/>
                </a:solidFill>
              </a:rPr>
              <a:t>v</a:t>
            </a:r>
            <a:r>
              <a:rPr lang="en-US" b="1"/>
              <a:t> hits a stationary bowling ball head-on. 	</a:t>
            </a:r>
            <a:r>
              <a:rPr lang="en-US" b="1">
                <a:solidFill>
                  <a:schemeClr val="accent1"/>
                </a:solidFill>
              </a:rPr>
              <a:t>2)</a:t>
            </a:r>
            <a:r>
              <a:rPr lang="en-US" b="1"/>
              <a:t>  a bowling ball with speed </a:t>
            </a:r>
            <a:r>
              <a:rPr lang="en-US" b="1" i="1">
                <a:solidFill>
                  <a:schemeClr val="tx2"/>
                </a:solidFill>
              </a:rPr>
              <a:t>v</a:t>
            </a:r>
            <a:r>
              <a:rPr lang="en-US" b="1"/>
              <a:t> hits a stationary golf ball head-on.  </a:t>
            </a:r>
            <a:r>
              <a:rPr lang="en-US" b="1">
                <a:solidFill>
                  <a:schemeClr val="accent2"/>
                </a:solidFill>
              </a:rPr>
              <a:t>In which case does the golf ball have the greater </a:t>
            </a:r>
            <a:r>
              <a:rPr lang="en-US" b="1">
                <a:solidFill>
                  <a:schemeClr val="tx2"/>
                </a:solidFill>
              </a:rPr>
              <a:t>speed</a:t>
            </a:r>
            <a:r>
              <a:rPr lang="en-US" b="1">
                <a:solidFill>
                  <a:schemeClr val="accent2"/>
                </a:solidFill>
              </a:rPr>
              <a:t> after the collision?</a:t>
            </a:r>
            <a:endParaRPr lang="en-US">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Instantaneous Acceleration</a:t>
            </a:r>
            <a:endParaRPr lang="en-US" dirty="0"/>
          </a:p>
        </p:txBody>
      </p:sp>
      <p:sp>
        <p:nvSpPr>
          <p:cNvPr id="3" name="Content Placeholder 2"/>
          <p:cNvSpPr>
            <a:spLocks noGrp="1"/>
          </p:cNvSpPr>
          <p:nvPr>
            <p:ph idx="1"/>
          </p:nvPr>
        </p:nvSpPr>
        <p:spPr>
          <a:xfrm>
            <a:off x="381000" y="1447800"/>
            <a:ext cx="8534400" cy="4525963"/>
          </a:xfrm>
        </p:spPr>
        <p:txBody>
          <a:bodyPr/>
          <a:lstStyle/>
          <a:p>
            <a:r>
              <a:rPr lang="en-US" sz="2800" dirty="0" smtClean="0"/>
              <a:t>This is just like the definition of instantaneous velocity:</a:t>
            </a:r>
          </a:p>
          <a:p>
            <a:r>
              <a:rPr lang="en-US" sz="2800" dirty="0" smtClean="0"/>
              <a:t>The instantaneous acceleration</a:t>
            </a:r>
          </a:p>
          <a:p>
            <a:pPr>
              <a:buNone/>
            </a:pPr>
            <a:endParaRPr lang="en-US" sz="2800" dirty="0" smtClean="0"/>
          </a:p>
          <a:p>
            <a:pPr>
              <a:buNone/>
            </a:pPr>
            <a:endParaRPr lang="en-US" sz="2800" dirty="0" smtClean="0"/>
          </a:p>
          <a:p>
            <a:pPr>
              <a:buNone/>
            </a:pPr>
            <a:endParaRPr lang="en-US" sz="2800" dirty="0" smtClean="0"/>
          </a:p>
          <a:p>
            <a:r>
              <a:rPr lang="en-US" sz="2800" dirty="0" smtClean="0"/>
              <a:t>The acceleration at time </a:t>
            </a:r>
            <a:r>
              <a:rPr lang="en-US" sz="2800" i="1" dirty="0" smtClean="0"/>
              <a:t>t</a:t>
            </a:r>
            <a:r>
              <a:rPr lang="en-US" sz="2800" baseline="-25000" dirty="0" smtClean="0"/>
              <a:t>1</a:t>
            </a:r>
            <a:r>
              <a:rPr lang="en-US" sz="2800" dirty="0" smtClean="0"/>
              <a:t> is the </a:t>
            </a:r>
          </a:p>
          <a:p>
            <a:pPr>
              <a:buNone/>
            </a:pPr>
            <a:r>
              <a:rPr lang="en-US" sz="2800" dirty="0" smtClean="0"/>
              <a:t>     slope of the velocity graph </a:t>
            </a:r>
            <a:r>
              <a:rPr lang="en-US" sz="2800" i="1" dirty="0" smtClean="0"/>
              <a:t>v</a:t>
            </a:r>
            <a:r>
              <a:rPr lang="en-US" sz="2800" dirty="0" smtClean="0"/>
              <a:t>(</a:t>
            </a:r>
            <a:r>
              <a:rPr lang="en-US" sz="2800" i="1" dirty="0" smtClean="0"/>
              <a:t>t</a:t>
            </a:r>
            <a:r>
              <a:rPr lang="en-US" sz="2800" dirty="0" smtClean="0"/>
              <a:t>)</a:t>
            </a:r>
          </a:p>
          <a:p>
            <a:pPr>
              <a:buNone/>
            </a:pPr>
            <a:r>
              <a:rPr lang="en-US" sz="2800" dirty="0" smtClean="0"/>
              <a:t>      at that time.</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743200" y="2743200"/>
          <a:ext cx="2730500" cy="952500"/>
        </p:xfrm>
        <a:graphic>
          <a:graphicData uri="http://schemas.openxmlformats.org/presentationml/2006/ole">
            <p:oleObj spid="_x0000_s5122" name="Equation" r:id="rId4" imgW="2730240" imgH="952200" progId="Equation.DSMT4">
              <p:embed/>
            </p:oleObj>
          </a:graphicData>
        </a:graphic>
      </p:graphicFrame>
      <p:cxnSp>
        <p:nvCxnSpPr>
          <p:cNvPr id="6" name="Straight Arrow Connector 5"/>
          <p:cNvCxnSpPr/>
          <p:nvPr/>
        </p:nvCxnSpPr>
        <p:spPr>
          <a:xfrm>
            <a:off x="6629400" y="5562600"/>
            <a:ext cx="1676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5829300" y="4762500"/>
            <a:ext cx="1600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638925" y="4419600"/>
            <a:ext cx="1504950" cy="1143000"/>
          </a:xfrm>
          <a:custGeom>
            <a:avLst/>
            <a:gdLst>
              <a:gd name="connsiteX0" fmla="*/ 0 w 1590675"/>
              <a:gd name="connsiteY0" fmla="*/ 1177925 h 1177925"/>
              <a:gd name="connsiteX1" fmla="*/ 1047750 w 1590675"/>
              <a:gd name="connsiteY1" fmla="*/ 320675 h 1177925"/>
              <a:gd name="connsiteX2" fmla="*/ 1504950 w 1590675"/>
              <a:gd name="connsiteY2" fmla="*/ 34925 h 1177925"/>
              <a:gd name="connsiteX3" fmla="*/ 1562100 w 1590675"/>
              <a:gd name="connsiteY3" fmla="*/ 111125 h 1177925"/>
              <a:gd name="connsiteX4" fmla="*/ 1543050 w 1590675"/>
              <a:gd name="connsiteY4" fmla="*/ 73025 h 1177925"/>
              <a:gd name="connsiteX0" fmla="*/ 0 w 1587500"/>
              <a:gd name="connsiteY0" fmla="*/ 1184275 h 1184275"/>
              <a:gd name="connsiteX1" fmla="*/ 1047750 w 1587500"/>
              <a:gd name="connsiteY1" fmla="*/ 327025 h 1184275"/>
              <a:gd name="connsiteX2" fmla="*/ 1504950 w 1587500"/>
              <a:gd name="connsiteY2" fmla="*/ 41275 h 1184275"/>
              <a:gd name="connsiteX3" fmla="*/ 1543050 w 1587500"/>
              <a:gd name="connsiteY3" fmla="*/ 79375 h 1184275"/>
              <a:gd name="connsiteX0" fmla="*/ 0 w 1504950"/>
              <a:gd name="connsiteY0" fmla="*/ 1143000 h 1143000"/>
              <a:gd name="connsiteX1" fmla="*/ 1047750 w 1504950"/>
              <a:gd name="connsiteY1" fmla="*/ 285750 h 1143000"/>
              <a:gd name="connsiteX2" fmla="*/ 1504950 w 1504950"/>
              <a:gd name="connsiteY2" fmla="*/ 0 h 1143000"/>
              <a:gd name="connsiteX0" fmla="*/ 0 w 1504950"/>
              <a:gd name="connsiteY0" fmla="*/ 1143000 h 1143000"/>
              <a:gd name="connsiteX1" fmla="*/ 752475 w 1504950"/>
              <a:gd name="connsiteY1" fmla="*/ 361949 h 1143000"/>
              <a:gd name="connsiteX2" fmla="*/ 1504950 w 1504950"/>
              <a:gd name="connsiteY2" fmla="*/ 0 h 1143000"/>
              <a:gd name="connsiteX0" fmla="*/ 0 w 1504950"/>
              <a:gd name="connsiteY0" fmla="*/ 1143000 h 1143000"/>
              <a:gd name="connsiteX1" fmla="*/ 752475 w 1504950"/>
              <a:gd name="connsiteY1" fmla="*/ 361949 h 1143000"/>
              <a:gd name="connsiteX2" fmla="*/ 1504950 w 1504950"/>
              <a:gd name="connsiteY2" fmla="*/ 0 h 1143000"/>
              <a:gd name="connsiteX0" fmla="*/ 0 w 1504950"/>
              <a:gd name="connsiteY0" fmla="*/ 1143000 h 1143000"/>
              <a:gd name="connsiteX1" fmla="*/ 752475 w 1504950"/>
              <a:gd name="connsiteY1" fmla="*/ 361949 h 1143000"/>
              <a:gd name="connsiteX2" fmla="*/ 1504950 w 1504950"/>
              <a:gd name="connsiteY2" fmla="*/ 0 h 1143000"/>
              <a:gd name="connsiteX0" fmla="*/ 0 w 1504950"/>
              <a:gd name="connsiteY0" fmla="*/ 1143000 h 1143000"/>
              <a:gd name="connsiteX1" fmla="*/ 409575 w 1504950"/>
              <a:gd name="connsiteY1" fmla="*/ 723900 h 1143000"/>
              <a:gd name="connsiteX2" fmla="*/ 752475 w 1504950"/>
              <a:gd name="connsiteY2" fmla="*/ 361949 h 1143000"/>
              <a:gd name="connsiteX3" fmla="*/ 1504950 w 1504950"/>
              <a:gd name="connsiteY3" fmla="*/ 0 h 1143000"/>
              <a:gd name="connsiteX0" fmla="*/ 0 w 1504950"/>
              <a:gd name="connsiteY0" fmla="*/ 1143000 h 1143000"/>
              <a:gd name="connsiteX1" fmla="*/ 371475 w 1504950"/>
              <a:gd name="connsiteY1" fmla="*/ 685800 h 1143000"/>
              <a:gd name="connsiteX2" fmla="*/ 752475 w 1504950"/>
              <a:gd name="connsiteY2" fmla="*/ 361949 h 1143000"/>
              <a:gd name="connsiteX3" fmla="*/ 1504950 w 1504950"/>
              <a:gd name="connsiteY3" fmla="*/ 0 h 1143000"/>
            </a:gdLst>
            <a:ahLst/>
            <a:cxnLst>
              <a:cxn ang="0">
                <a:pos x="connsiteX0" y="connsiteY0"/>
              </a:cxn>
              <a:cxn ang="0">
                <a:pos x="connsiteX1" y="connsiteY1"/>
              </a:cxn>
              <a:cxn ang="0">
                <a:pos x="connsiteX2" y="connsiteY2"/>
              </a:cxn>
              <a:cxn ang="0">
                <a:pos x="connsiteX3" y="connsiteY3"/>
              </a:cxn>
            </a:cxnLst>
            <a:rect l="l" t="t" r="r" b="b"/>
            <a:pathLst>
              <a:path w="1504950" h="1143000">
                <a:moveTo>
                  <a:pt x="0" y="1143000"/>
                </a:moveTo>
                <a:lnTo>
                  <a:pt x="371475" y="685800"/>
                </a:lnTo>
                <a:cubicBezTo>
                  <a:pt x="496887" y="555625"/>
                  <a:pt x="563563" y="476249"/>
                  <a:pt x="752475" y="361949"/>
                </a:cubicBezTo>
                <a:cubicBezTo>
                  <a:pt x="941387" y="247649"/>
                  <a:pt x="1422400" y="41275"/>
                  <a:pt x="1504950" y="0"/>
                </a:cubicBezTo>
              </a:path>
            </a:pathLst>
          </a:custGeom>
          <a:ln w="2222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V="1">
            <a:off x="6791325" y="4362450"/>
            <a:ext cx="1143000" cy="838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72400" y="5486400"/>
            <a:ext cx="381000" cy="369332"/>
          </a:xfrm>
          <a:prstGeom prst="rect">
            <a:avLst/>
          </a:prstGeom>
          <a:noFill/>
        </p:spPr>
        <p:txBody>
          <a:bodyPr wrap="square" rtlCol="0">
            <a:spAutoFit/>
          </a:bodyPr>
          <a:lstStyle/>
          <a:p>
            <a:r>
              <a:rPr lang="en-US" i="1" dirty="0" smtClean="0"/>
              <a:t>t</a:t>
            </a:r>
            <a:endParaRPr lang="en-US" i="1" dirty="0"/>
          </a:p>
        </p:txBody>
      </p:sp>
      <p:sp>
        <p:nvSpPr>
          <p:cNvPr id="13" name="TextBox 12"/>
          <p:cNvSpPr txBox="1"/>
          <p:nvPr/>
        </p:nvSpPr>
        <p:spPr>
          <a:xfrm>
            <a:off x="7191375" y="5505450"/>
            <a:ext cx="381000" cy="369332"/>
          </a:xfrm>
          <a:prstGeom prst="rect">
            <a:avLst/>
          </a:prstGeom>
          <a:noFill/>
        </p:spPr>
        <p:txBody>
          <a:bodyPr wrap="square" rtlCol="0">
            <a:spAutoFit/>
          </a:bodyPr>
          <a:lstStyle/>
          <a:p>
            <a:r>
              <a:rPr lang="en-US" i="1" dirty="0" smtClean="0"/>
              <a:t>t</a:t>
            </a:r>
            <a:r>
              <a:rPr lang="en-US" baseline="-25000" dirty="0" smtClean="0"/>
              <a:t>1</a:t>
            </a:r>
            <a:endParaRPr lang="en-US" baseline="-25000" dirty="0"/>
          </a:p>
        </p:txBody>
      </p:sp>
      <p:sp>
        <p:nvSpPr>
          <p:cNvPr id="14" name="TextBox 13"/>
          <p:cNvSpPr txBox="1"/>
          <p:nvPr/>
        </p:nvSpPr>
        <p:spPr>
          <a:xfrm>
            <a:off x="6400800" y="5486400"/>
            <a:ext cx="381000" cy="369332"/>
          </a:xfrm>
          <a:prstGeom prst="rect">
            <a:avLst/>
          </a:prstGeom>
          <a:noFill/>
        </p:spPr>
        <p:txBody>
          <a:bodyPr wrap="square" rtlCol="0">
            <a:spAutoFit/>
          </a:bodyPr>
          <a:lstStyle/>
          <a:p>
            <a:r>
              <a:rPr lang="en-US" dirty="0" smtClean="0"/>
              <a:t>O</a:t>
            </a:r>
            <a:endParaRPr lang="en-US" dirty="0"/>
          </a:p>
        </p:txBody>
      </p:sp>
      <p:sp>
        <p:nvSpPr>
          <p:cNvPr id="15" name="TextBox 14"/>
          <p:cNvSpPr txBox="1"/>
          <p:nvPr/>
        </p:nvSpPr>
        <p:spPr>
          <a:xfrm>
            <a:off x="6172200" y="4343400"/>
            <a:ext cx="609600" cy="369332"/>
          </a:xfrm>
          <a:prstGeom prst="rect">
            <a:avLst/>
          </a:prstGeom>
          <a:noFill/>
        </p:spPr>
        <p:txBody>
          <a:bodyPr wrap="square" rtlCol="0">
            <a:spAutoFit/>
          </a:bodyPr>
          <a:lstStyle/>
          <a:p>
            <a:r>
              <a:rPr lang="en-US" i="1" dirty="0" smtClean="0"/>
              <a:t>v</a:t>
            </a:r>
            <a:r>
              <a:rPr lang="en-US" dirty="0" smtClean="0"/>
              <a:t>(</a:t>
            </a:r>
            <a:r>
              <a:rPr lang="en-US" i="1" dirty="0" smtClean="0"/>
              <a:t>t</a:t>
            </a:r>
            <a:r>
              <a:rPr lang="en-US" dirty="0" smtClean="0"/>
              <a:t>)</a:t>
            </a:r>
            <a:endParaRPr lang="en-US" dirty="0"/>
          </a:p>
        </p:txBody>
      </p:sp>
      <p:cxnSp>
        <p:nvCxnSpPr>
          <p:cNvPr id="17" name="Straight Connector 16"/>
          <p:cNvCxnSpPr/>
          <p:nvPr/>
        </p:nvCxnSpPr>
        <p:spPr>
          <a:xfrm rot="16200000" flipH="1">
            <a:off x="6948487" y="5195888"/>
            <a:ext cx="704853" cy="285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AutoShape 2"/>
          <p:cNvSpPr>
            <a:spLocks noChangeArrowheads="1"/>
          </p:cNvSpPr>
          <p:nvPr/>
        </p:nvSpPr>
        <p:spPr bwMode="auto">
          <a:xfrm>
            <a:off x="0" y="0"/>
            <a:ext cx="9144000" cy="38877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42755" name="Rectangle 3"/>
          <p:cNvSpPr>
            <a:spLocks noChangeArrowheads="1"/>
          </p:cNvSpPr>
          <p:nvPr/>
        </p:nvSpPr>
        <p:spPr bwMode="auto">
          <a:xfrm>
            <a:off x="0" y="987425"/>
            <a:ext cx="4976813" cy="2552700"/>
          </a:xfrm>
          <a:prstGeom prst="rect">
            <a:avLst/>
          </a:prstGeom>
          <a:noFill/>
          <a:ln w="9525">
            <a:noFill/>
            <a:miter lim="800000"/>
            <a:headEnd/>
            <a:tailEnd/>
          </a:ln>
          <a:effectLst/>
        </p:spPr>
        <p:txBody>
          <a:bodyPr lIns="90488" tIns="44450" rIns="90488" bIns="44450"/>
          <a:lstStyle/>
          <a:p>
            <a:pPr marL="401638" indent="-401638">
              <a:lnSpc>
                <a:spcPct val="125000"/>
              </a:lnSpc>
              <a:spcBef>
                <a:spcPct val="30000"/>
              </a:spcBef>
              <a:buClr>
                <a:schemeClr val="accent1"/>
              </a:buClr>
              <a:buSzPct val="75000"/>
              <a:buFont typeface="Wingdings" pitchFamily="48" charset="2"/>
              <a:buNone/>
            </a:pPr>
            <a:r>
              <a:rPr lang="en-US" sz="2000" b="1">
                <a:latin typeface="Arial" charset="0"/>
              </a:rPr>
              <a:t>	You tee up a golf ball and drive it down the fairway.  Assume that the collision of the golf club and ball is elastic.  When the ball leaves the tee, how does its speed compare to the speed of the golf club?</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842756" name="Rectangle 4"/>
          <p:cNvSpPr>
            <a:spLocks noChangeArrowheads="1"/>
          </p:cNvSpPr>
          <p:nvPr/>
        </p:nvSpPr>
        <p:spPr bwMode="auto">
          <a:xfrm>
            <a:off x="5453063" y="1446213"/>
            <a:ext cx="3116262" cy="14747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greater than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less than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equal to</a:t>
            </a:r>
            <a:endParaRPr lang="en-US" sz="2000">
              <a:effectLst>
                <a:outerShdw blurRad="38100" dist="38100" dir="2700000" algn="tl">
                  <a:srgbClr val="000000"/>
                </a:outerShdw>
              </a:effectLst>
              <a:latin typeface="Arial" charset="0"/>
            </a:endParaRPr>
          </a:p>
        </p:txBody>
      </p:sp>
      <p:sp>
        <p:nvSpPr>
          <p:cNvPr id="842757"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9.11</a:t>
            </a:r>
            <a:r>
              <a:rPr lang="en-US" sz="2800" i="1">
                <a:solidFill>
                  <a:srgbClr val="000000"/>
                </a:solidFill>
                <a:effectLst/>
              </a:rPr>
              <a:t>   </a:t>
            </a:r>
            <a:r>
              <a:rPr lang="en-US" sz="2800">
                <a:solidFill>
                  <a:schemeClr val="accent2"/>
                </a:solidFill>
              </a:rPr>
              <a:t>Golf Anyone?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AutoShape 2"/>
          <p:cNvSpPr>
            <a:spLocks noChangeArrowheads="1"/>
          </p:cNvSpPr>
          <p:nvPr/>
        </p:nvSpPr>
        <p:spPr bwMode="auto">
          <a:xfrm>
            <a:off x="696913" y="4256088"/>
            <a:ext cx="7829550" cy="18256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44803" name="AutoShape 3"/>
          <p:cNvSpPr>
            <a:spLocks noChangeArrowheads="1"/>
          </p:cNvSpPr>
          <p:nvPr/>
        </p:nvSpPr>
        <p:spPr bwMode="auto">
          <a:xfrm>
            <a:off x="0" y="0"/>
            <a:ext cx="9144000" cy="38877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44804" name="Rectangle 4"/>
          <p:cNvSpPr>
            <a:spLocks noChangeArrowheads="1"/>
          </p:cNvSpPr>
          <p:nvPr/>
        </p:nvSpPr>
        <p:spPr bwMode="auto">
          <a:xfrm>
            <a:off x="0" y="987425"/>
            <a:ext cx="4976813" cy="2552700"/>
          </a:xfrm>
          <a:prstGeom prst="rect">
            <a:avLst/>
          </a:prstGeom>
          <a:noFill/>
          <a:ln w="9525">
            <a:noFill/>
            <a:miter lim="800000"/>
            <a:headEnd/>
            <a:tailEnd/>
          </a:ln>
          <a:effectLst/>
        </p:spPr>
        <p:txBody>
          <a:bodyPr lIns="90488" tIns="44450" rIns="90488" bIns="44450"/>
          <a:lstStyle/>
          <a:p>
            <a:pPr marL="401638" indent="-401638">
              <a:lnSpc>
                <a:spcPct val="125000"/>
              </a:lnSpc>
              <a:spcBef>
                <a:spcPct val="30000"/>
              </a:spcBef>
              <a:buClr>
                <a:schemeClr val="accent1"/>
              </a:buClr>
              <a:buSzPct val="75000"/>
              <a:buFont typeface="Wingdings" pitchFamily="48" charset="2"/>
              <a:buNone/>
            </a:pPr>
            <a:r>
              <a:rPr lang="en-US" sz="2000" b="1">
                <a:latin typeface="Arial" charset="0"/>
              </a:rPr>
              <a:t>	You tee up a golf ball and drive it down the fairway.  Assume that the collision of the golf club and ball is elastic.  When the ball leaves the tee, how does its speed compare to the speed of the golf club?</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844805" name="Rectangle 5"/>
          <p:cNvSpPr>
            <a:spLocks noChangeArrowheads="1"/>
          </p:cNvSpPr>
          <p:nvPr/>
        </p:nvSpPr>
        <p:spPr bwMode="auto">
          <a:xfrm>
            <a:off x="5453063" y="1446213"/>
            <a:ext cx="3116262" cy="14747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48" charset="2"/>
              <a:buNone/>
            </a:pPr>
            <a:r>
              <a:rPr lang="en-US" sz="2000" b="1">
                <a:latin typeface="Arial" charset="0"/>
              </a:rPr>
              <a:t>	</a:t>
            </a:r>
            <a:r>
              <a:rPr lang="en-US" sz="2000" b="1">
                <a:solidFill>
                  <a:schemeClr val="tx2"/>
                </a:solidFill>
                <a:latin typeface="Arial" charset="0"/>
              </a:rPr>
              <a:t>1)  greater than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less than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equal to</a:t>
            </a:r>
            <a:endParaRPr lang="en-US" sz="2000">
              <a:effectLst>
                <a:outerShdw blurRad="38100" dist="38100" dir="2700000" algn="tl">
                  <a:srgbClr val="000000"/>
                </a:outerShdw>
              </a:effectLst>
              <a:latin typeface="Arial" charset="0"/>
            </a:endParaRPr>
          </a:p>
        </p:txBody>
      </p:sp>
      <p:sp>
        <p:nvSpPr>
          <p:cNvPr id="844806" name="Rectangle 6"/>
          <p:cNvSpPr>
            <a:spLocks noChangeArrowheads="1"/>
          </p:cNvSpPr>
          <p:nvPr/>
        </p:nvSpPr>
        <p:spPr bwMode="auto">
          <a:xfrm>
            <a:off x="619125" y="4313238"/>
            <a:ext cx="7743825" cy="2012950"/>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Wingdings" pitchFamily="48" charset="2"/>
              <a:buNone/>
            </a:pPr>
            <a:r>
              <a:rPr lang="en-US" sz="2000" b="1">
                <a:solidFill>
                  <a:schemeClr val="bg2"/>
                </a:solidFill>
                <a:latin typeface="Arial" charset="0"/>
              </a:rPr>
              <a:t>	If the speed of approach (for the golf club and ball) is </a:t>
            </a:r>
            <a:r>
              <a:rPr lang="en-US" sz="2000" b="1" i="1">
                <a:solidFill>
                  <a:schemeClr val="bg2"/>
                </a:solidFill>
                <a:latin typeface="Arial" charset="0"/>
              </a:rPr>
              <a:t>v</a:t>
            </a:r>
            <a:r>
              <a:rPr lang="en-US" sz="2000" b="1">
                <a:solidFill>
                  <a:schemeClr val="bg2"/>
                </a:solidFill>
                <a:latin typeface="Arial" charset="0"/>
              </a:rPr>
              <a:t>, then the speed of recession must also be </a:t>
            </a:r>
            <a:r>
              <a:rPr lang="en-US" sz="2000" b="1" i="1">
                <a:solidFill>
                  <a:schemeClr val="bg2"/>
                </a:solidFill>
                <a:latin typeface="Arial" charset="0"/>
              </a:rPr>
              <a:t>v</a:t>
            </a:r>
            <a:r>
              <a:rPr lang="en-US" sz="2000" b="1">
                <a:solidFill>
                  <a:schemeClr val="bg2"/>
                </a:solidFill>
                <a:latin typeface="Arial" charset="0"/>
              </a:rPr>
              <a:t>.  Because the golf club is hardly affected by the collision and it continues with speed </a:t>
            </a:r>
            <a:r>
              <a:rPr lang="en-US" sz="2000" b="1" i="1">
                <a:solidFill>
                  <a:schemeClr val="bg2"/>
                </a:solidFill>
                <a:latin typeface="Arial" charset="0"/>
              </a:rPr>
              <a:t>v</a:t>
            </a:r>
            <a:r>
              <a:rPr lang="en-US" sz="2000" b="1">
                <a:solidFill>
                  <a:schemeClr val="bg2"/>
                </a:solidFill>
                <a:latin typeface="Arial" charset="0"/>
              </a:rPr>
              <a:t>, then the ball must fly off with a speed of 2</a:t>
            </a:r>
            <a:r>
              <a:rPr lang="en-US" sz="2000" b="1" i="1">
                <a:solidFill>
                  <a:schemeClr val="bg2"/>
                </a:solidFill>
                <a:latin typeface="Arial" charset="0"/>
              </a:rPr>
              <a:t>v</a:t>
            </a:r>
            <a:r>
              <a:rPr lang="en-US" sz="2000" b="1">
                <a:solidFill>
                  <a:schemeClr val="bg2"/>
                </a:solidFill>
                <a:latin typeface="Arial" charset="0"/>
              </a:rPr>
              <a:t>.</a:t>
            </a:r>
            <a:r>
              <a:rPr lang="en-US" sz="2000" b="1">
                <a:latin typeface="Arial" charset="0"/>
              </a:rPr>
              <a:t>  </a:t>
            </a:r>
            <a:r>
              <a:rPr lang="en-US" sz="2000" b="1">
                <a:solidFill>
                  <a:srgbClr val="000000"/>
                </a:solidFill>
                <a:latin typeface="Arial" charset="0"/>
              </a:rPr>
              <a:t>  </a:t>
            </a:r>
            <a:endParaRPr lang="en-US" sz="2000">
              <a:effectLst>
                <a:outerShdw blurRad="38100" dist="38100" dir="2700000" algn="tl">
                  <a:srgbClr val="000000"/>
                </a:outerShdw>
              </a:effectLst>
              <a:latin typeface="Arial" charset="0"/>
            </a:endParaRPr>
          </a:p>
        </p:txBody>
      </p:sp>
      <p:sp>
        <p:nvSpPr>
          <p:cNvPr id="844807" name="Oval 7"/>
          <p:cNvSpPr>
            <a:spLocks noChangeArrowheads="1"/>
          </p:cNvSpPr>
          <p:nvPr/>
        </p:nvSpPr>
        <p:spPr bwMode="auto">
          <a:xfrm>
            <a:off x="5537200" y="1441450"/>
            <a:ext cx="2667000" cy="501650"/>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844808" name="Rectangle 8"/>
          <p:cNvSpPr>
            <a:spLocks noGrp="1" noChangeArrowheads="1"/>
          </p:cNvSpPr>
          <p:nvPr>
            <p:ph type="title"/>
          </p:nvPr>
        </p:nvSpPr>
        <p:spPr>
          <a:xfrm>
            <a:off x="933450" y="0"/>
            <a:ext cx="7294563" cy="838200"/>
          </a:xfrm>
          <a:noFill/>
          <a:ln/>
        </p:spPr>
        <p:txBody>
          <a:bodyPr/>
          <a:lstStyle/>
          <a:p>
            <a:pPr>
              <a:lnSpc>
                <a:spcPct val="90000"/>
              </a:lnSpc>
            </a:pPr>
            <a:r>
              <a:rPr lang="en-US" sz="2800" i="1"/>
              <a:t>ConcepTest 9.11</a:t>
            </a:r>
            <a:r>
              <a:rPr lang="en-US" sz="2800" i="1">
                <a:solidFill>
                  <a:srgbClr val="000000"/>
                </a:solidFill>
                <a:effectLst/>
              </a:rPr>
              <a:t>   </a:t>
            </a:r>
            <a:r>
              <a:rPr lang="en-US" sz="2800">
                <a:solidFill>
                  <a:schemeClr val="accent2"/>
                </a:solidFill>
              </a:rPr>
              <a:t>Golf Anyone?</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AutoShape 2"/>
          <p:cNvSpPr>
            <a:spLocks noChangeArrowheads="1"/>
          </p:cNvSpPr>
          <p:nvPr/>
        </p:nvSpPr>
        <p:spPr bwMode="auto">
          <a:xfrm>
            <a:off x="0" y="0"/>
            <a:ext cx="9144000" cy="31019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50947" name="Rectangle 3"/>
          <p:cNvSpPr>
            <a:spLocks noGrp="1" noChangeArrowheads="1"/>
          </p:cNvSpPr>
          <p:nvPr>
            <p:ph type="title"/>
          </p:nvPr>
        </p:nvSpPr>
        <p:spPr>
          <a:xfrm>
            <a:off x="633413" y="0"/>
            <a:ext cx="7907337" cy="838200"/>
          </a:xfrm>
          <a:noFill/>
          <a:ln/>
        </p:spPr>
        <p:txBody>
          <a:bodyPr/>
          <a:lstStyle/>
          <a:p>
            <a:pPr>
              <a:lnSpc>
                <a:spcPct val="90000"/>
              </a:lnSpc>
            </a:pPr>
            <a:r>
              <a:rPr lang="en-US" sz="2800" i="1"/>
              <a:t>ConcepTest 9.12b</a:t>
            </a:r>
            <a:r>
              <a:rPr lang="en-US" sz="2800" i="1">
                <a:solidFill>
                  <a:srgbClr val="000000"/>
                </a:solidFill>
                <a:effectLst/>
              </a:rPr>
              <a:t>   </a:t>
            </a:r>
            <a:r>
              <a:rPr lang="en-US" sz="2800">
                <a:solidFill>
                  <a:schemeClr val="accent2"/>
                </a:solidFill>
              </a:rPr>
              <a:t>Inelastic Collisions II</a:t>
            </a:r>
          </a:p>
        </p:txBody>
      </p:sp>
      <p:grpSp>
        <p:nvGrpSpPr>
          <p:cNvPr id="2" name="Group 4"/>
          <p:cNvGrpSpPr>
            <a:grpSpLocks/>
          </p:cNvGrpSpPr>
          <p:nvPr/>
        </p:nvGrpSpPr>
        <p:grpSpPr bwMode="auto">
          <a:xfrm>
            <a:off x="5213350" y="3246438"/>
            <a:ext cx="3606800" cy="3497262"/>
            <a:chOff x="3514" y="1954"/>
            <a:chExt cx="2126" cy="2154"/>
          </a:xfrm>
        </p:grpSpPr>
        <p:sp>
          <p:nvSpPr>
            <p:cNvPr id="850949" name="Rectangle 5"/>
            <p:cNvSpPr>
              <a:spLocks noChangeArrowheads="1"/>
            </p:cNvSpPr>
            <p:nvPr/>
          </p:nvSpPr>
          <p:spPr bwMode="auto">
            <a:xfrm>
              <a:off x="3514" y="1954"/>
              <a:ext cx="2126" cy="2154"/>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6"/>
            <p:cNvGrpSpPr>
              <a:grpSpLocks/>
            </p:cNvGrpSpPr>
            <p:nvPr/>
          </p:nvGrpSpPr>
          <p:grpSpPr bwMode="auto">
            <a:xfrm>
              <a:off x="3677" y="2062"/>
              <a:ext cx="1811" cy="843"/>
              <a:chOff x="409" y="600"/>
              <a:chExt cx="2353" cy="1096"/>
            </a:xfrm>
          </p:grpSpPr>
          <p:sp>
            <p:nvSpPr>
              <p:cNvPr id="850951" name="Rectangle 7"/>
              <p:cNvSpPr>
                <a:spLocks noChangeArrowheads="1"/>
              </p:cNvSpPr>
              <p:nvPr/>
            </p:nvSpPr>
            <p:spPr bwMode="auto">
              <a:xfrm>
                <a:off x="409" y="600"/>
                <a:ext cx="2353" cy="1096"/>
              </a:xfrm>
              <a:prstGeom prst="rect">
                <a:avLst/>
              </a:prstGeom>
              <a:noFill/>
              <a:ln w="12700">
                <a:solidFill>
                  <a:schemeClr val="accent2"/>
                </a:solidFill>
                <a:miter lim="800000"/>
                <a:headEnd/>
                <a:tailEnd/>
              </a:ln>
              <a:effectLst/>
            </p:spPr>
            <p:txBody>
              <a:bodyPr wrap="none" anchor="ctr"/>
              <a:lstStyle/>
              <a:p>
                <a:endParaRPr lang="en-US"/>
              </a:p>
            </p:txBody>
          </p:sp>
          <p:sp>
            <p:nvSpPr>
              <p:cNvPr id="850952" name="Line 8"/>
              <p:cNvSpPr>
                <a:spLocks noChangeShapeType="1"/>
              </p:cNvSpPr>
              <p:nvPr/>
            </p:nvSpPr>
            <p:spPr bwMode="auto">
              <a:xfrm>
                <a:off x="1361" y="126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50953" name="Rectangle 9"/>
              <p:cNvSpPr>
                <a:spLocks noChangeArrowheads="1"/>
              </p:cNvSpPr>
              <p:nvPr/>
            </p:nvSpPr>
            <p:spPr bwMode="auto">
              <a:xfrm>
                <a:off x="1465" y="902"/>
                <a:ext cx="369" cy="336"/>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b="1" i="1" baseline="-25000">
                    <a:solidFill>
                      <a:schemeClr val="tx2"/>
                    </a:solidFill>
                    <a:latin typeface="Arial" charset="0"/>
                  </a:rPr>
                  <a:t>i</a:t>
                </a:r>
                <a:r>
                  <a:rPr lang="en-US" sz="2000" i="1">
                    <a:solidFill>
                      <a:schemeClr val="tx2"/>
                    </a:solidFill>
                    <a:latin typeface="Arial" charset="0"/>
                  </a:rPr>
                  <a:t> </a:t>
                </a:r>
              </a:p>
            </p:txBody>
          </p:sp>
          <p:sp>
            <p:nvSpPr>
              <p:cNvPr id="850954" name="Rectangle 10"/>
              <p:cNvSpPr>
                <a:spLocks noChangeArrowheads="1"/>
              </p:cNvSpPr>
              <p:nvPr/>
            </p:nvSpPr>
            <p:spPr bwMode="auto">
              <a:xfrm>
                <a:off x="843" y="1064"/>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0955" name="Rectangle 11"/>
              <p:cNvSpPr>
                <a:spLocks noChangeArrowheads="1"/>
              </p:cNvSpPr>
              <p:nvPr/>
            </p:nvSpPr>
            <p:spPr bwMode="auto">
              <a:xfrm>
                <a:off x="523" y="1499"/>
                <a:ext cx="2147" cy="79"/>
              </a:xfrm>
              <a:prstGeom prst="rect">
                <a:avLst/>
              </a:prstGeom>
              <a:solidFill>
                <a:schemeClr val="accent2"/>
              </a:solidFill>
              <a:ln w="9525">
                <a:noFill/>
                <a:miter lim="800000"/>
                <a:headEnd/>
                <a:tailEnd/>
              </a:ln>
              <a:effectLst/>
            </p:spPr>
            <p:txBody>
              <a:bodyPr wrap="none" anchor="ctr"/>
              <a:lstStyle/>
              <a:p>
                <a:endParaRPr lang="en-US"/>
              </a:p>
            </p:txBody>
          </p:sp>
          <p:sp>
            <p:nvSpPr>
              <p:cNvPr id="850956" name="Rectangle 12"/>
              <p:cNvSpPr>
                <a:spLocks noChangeArrowheads="1"/>
              </p:cNvSpPr>
              <p:nvPr/>
            </p:nvSpPr>
            <p:spPr bwMode="auto">
              <a:xfrm>
                <a:off x="2044" y="1064"/>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grpSp>
        <p:grpSp>
          <p:nvGrpSpPr>
            <p:cNvPr id="4" name="Group 13"/>
            <p:cNvGrpSpPr>
              <a:grpSpLocks/>
            </p:cNvGrpSpPr>
            <p:nvPr/>
          </p:nvGrpSpPr>
          <p:grpSpPr bwMode="auto">
            <a:xfrm>
              <a:off x="3686" y="3092"/>
              <a:ext cx="1811" cy="843"/>
              <a:chOff x="3081" y="603"/>
              <a:chExt cx="2353" cy="1096"/>
            </a:xfrm>
          </p:grpSpPr>
          <p:sp>
            <p:nvSpPr>
              <p:cNvPr id="850958" name="Line 14"/>
              <p:cNvSpPr>
                <a:spLocks noChangeShapeType="1"/>
              </p:cNvSpPr>
              <p:nvPr/>
            </p:nvSpPr>
            <p:spPr bwMode="auto">
              <a:xfrm>
                <a:off x="4777" y="1275"/>
                <a:ext cx="514"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50959" name="Rectangle 15"/>
              <p:cNvSpPr>
                <a:spLocks noChangeArrowheads="1"/>
              </p:cNvSpPr>
              <p:nvPr/>
            </p:nvSpPr>
            <p:spPr bwMode="auto">
              <a:xfrm>
                <a:off x="4871" y="911"/>
                <a:ext cx="323" cy="337"/>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b="1" i="1" baseline="-25000">
                    <a:solidFill>
                      <a:schemeClr val="tx2"/>
                    </a:solidFill>
                    <a:latin typeface="Arial" charset="0"/>
                  </a:rPr>
                  <a:t>f</a:t>
                </a:r>
                <a:endParaRPr lang="en-US" sz="2000" i="1">
                  <a:solidFill>
                    <a:schemeClr val="tx2"/>
                  </a:solidFill>
                  <a:latin typeface="Arial" charset="0"/>
                </a:endParaRPr>
              </a:p>
            </p:txBody>
          </p:sp>
          <p:sp>
            <p:nvSpPr>
              <p:cNvPr id="850960" name="Rectangle 16"/>
              <p:cNvSpPr>
                <a:spLocks noChangeArrowheads="1"/>
              </p:cNvSpPr>
              <p:nvPr/>
            </p:nvSpPr>
            <p:spPr bwMode="auto">
              <a:xfrm>
                <a:off x="3730" y="1063"/>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0961" name="Rectangle 17"/>
              <p:cNvSpPr>
                <a:spLocks noChangeArrowheads="1"/>
              </p:cNvSpPr>
              <p:nvPr/>
            </p:nvSpPr>
            <p:spPr bwMode="auto">
              <a:xfrm>
                <a:off x="4249" y="1063"/>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0962" name="Rectangle 18"/>
              <p:cNvSpPr>
                <a:spLocks noChangeArrowheads="1"/>
              </p:cNvSpPr>
              <p:nvPr/>
            </p:nvSpPr>
            <p:spPr bwMode="auto">
              <a:xfrm>
                <a:off x="3081" y="603"/>
                <a:ext cx="2353" cy="1096"/>
              </a:xfrm>
              <a:prstGeom prst="rect">
                <a:avLst/>
              </a:prstGeom>
              <a:noFill/>
              <a:ln w="12700">
                <a:solidFill>
                  <a:schemeClr val="accent2"/>
                </a:solidFill>
                <a:miter lim="800000"/>
                <a:headEnd/>
                <a:tailEnd/>
              </a:ln>
              <a:effectLst/>
            </p:spPr>
            <p:txBody>
              <a:bodyPr wrap="none" anchor="ctr"/>
              <a:lstStyle/>
              <a:p>
                <a:endParaRPr lang="en-US"/>
              </a:p>
            </p:txBody>
          </p:sp>
          <p:sp>
            <p:nvSpPr>
              <p:cNvPr id="850963" name="Rectangle 19"/>
              <p:cNvSpPr>
                <a:spLocks noChangeArrowheads="1"/>
              </p:cNvSpPr>
              <p:nvPr/>
            </p:nvSpPr>
            <p:spPr bwMode="auto">
              <a:xfrm>
                <a:off x="3184" y="1499"/>
                <a:ext cx="2147" cy="79"/>
              </a:xfrm>
              <a:prstGeom prst="rect">
                <a:avLst/>
              </a:prstGeom>
              <a:solidFill>
                <a:schemeClr val="accent2"/>
              </a:solidFill>
              <a:ln w="9525">
                <a:noFill/>
                <a:miter lim="800000"/>
                <a:headEnd/>
                <a:tailEnd/>
              </a:ln>
              <a:effectLst/>
            </p:spPr>
            <p:txBody>
              <a:bodyPr wrap="none" anchor="ctr"/>
              <a:lstStyle/>
              <a:p>
                <a:endParaRPr lang="en-US"/>
              </a:p>
            </p:txBody>
          </p:sp>
        </p:grpSp>
      </p:grpSp>
      <p:sp>
        <p:nvSpPr>
          <p:cNvPr id="850964" name="Rectangle 20"/>
          <p:cNvSpPr>
            <a:spLocks noGrp="1" noChangeArrowheads="1"/>
          </p:cNvSpPr>
          <p:nvPr>
            <p:ph type="body" idx="1"/>
          </p:nvPr>
        </p:nvSpPr>
        <p:spPr>
          <a:xfrm>
            <a:off x="263525" y="717550"/>
            <a:ext cx="5122863" cy="2297113"/>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a:t>	On a frictionless surface, a sliding box collides and sticks to a second identical box that is initially at rest.   What is the final KE of the system in terms of the initial KE?</a:t>
            </a:r>
            <a:endParaRPr lang="en-US" sz="2200" b="1"/>
          </a:p>
        </p:txBody>
      </p:sp>
      <p:grpSp>
        <p:nvGrpSpPr>
          <p:cNvPr id="5" name="Group 26"/>
          <p:cNvGrpSpPr>
            <a:grpSpLocks/>
          </p:cNvGrpSpPr>
          <p:nvPr/>
        </p:nvGrpSpPr>
        <p:grpSpPr bwMode="auto">
          <a:xfrm>
            <a:off x="6070600" y="704850"/>
            <a:ext cx="2843213" cy="2365375"/>
            <a:chOff x="3824" y="444"/>
            <a:chExt cx="1791" cy="1490"/>
          </a:xfrm>
        </p:grpSpPr>
        <p:sp>
          <p:nvSpPr>
            <p:cNvPr id="850966" name="Rectangle 22"/>
            <p:cNvSpPr>
              <a:spLocks noChangeArrowheads="1"/>
            </p:cNvSpPr>
            <p:nvPr/>
          </p:nvSpPr>
          <p:spPr bwMode="auto">
            <a:xfrm>
              <a:off x="3824" y="444"/>
              <a:ext cx="1791" cy="149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rPr>
                <a:t>4</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sym typeface="Symbol" pitchFamily="48" charset="2"/>
                </a:rPr>
                <a:t> 2</a:t>
              </a:r>
              <a:r>
                <a:rPr lang="en-US" sz="2000" b="1">
                  <a:solidFill>
                    <a:schemeClr val="tx2"/>
                  </a:solidFill>
                  <a:latin typeface="Arial" charset="0"/>
                </a:rPr>
                <a:t>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rPr>
                <a:t>2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KE</a:t>
              </a:r>
              <a:r>
                <a:rPr lang="en-US" sz="2000" b="1" baseline="-25000">
                  <a:solidFill>
                    <a:schemeClr val="tx2"/>
                  </a:solidFill>
                  <a:latin typeface="Arial" charset="0"/>
                </a:rPr>
                <a:t>f</a:t>
              </a:r>
              <a:r>
                <a:rPr lang="en-US" sz="2000" b="1">
                  <a:solidFill>
                    <a:schemeClr val="tx2"/>
                  </a:solidFill>
                  <a:latin typeface="Arial" charset="0"/>
                </a:rPr>
                <a:t>  = </a:t>
              </a:r>
              <a:r>
                <a:rPr lang="en-US" sz="2000" b="1">
                  <a:solidFill>
                    <a:schemeClr val="tx2"/>
                  </a:solidFill>
                  <a:latin typeface="Arial" charset="0"/>
                  <a:sym typeface="Symbol" pitchFamily="48" charset="2"/>
                </a:rPr>
                <a:t> 2</a:t>
              </a:r>
              <a:r>
                <a:rPr lang="en-US" sz="2000" b="1">
                  <a:solidFill>
                    <a:schemeClr val="tx2"/>
                  </a:solidFill>
                  <a:latin typeface="Arial" charset="0"/>
                </a:rPr>
                <a:t> KE</a:t>
              </a:r>
              <a:r>
                <a:rPr lang="en-US" sz="2000" b="1" baseline="-25000">
                  <a:solidFill>
                    <a:schemeClr val="tx2"/>
                  </a:solidFill>
                  <a:latin typeface="Arial" charset="0"/>
                </a:rPr>
                <a:t>i</a:t>
              </a:r>
              <a:r>
                <a:rPr lang="en-US" sz="2200" b="1" baseline="-25000">
                  <a:solidFill>
                    <a:schemeClr val="tx2"/>
                  </a:solidFill>
                  <a:latin typeface="Arial" charset="0"/>
                </a:rPr>
                <a:t> </a:t>
              </a:r>
              <a:endParaRPr lang="en-US" sz="2200" b="1">
                <a:solidFill>
                  <a:schemeClr val="tx2"/>
                </a:solidFill>
                <a:latin typeface="Arial" charset="0"/>
              </a:endParaRPr>
            </a:p>
          </p:txBody>
        </p:sp>
        <p:sp>
          <p:nvSpPr>
            <p:cNvPr id="850967" name="Line 23"/>
            <p:cNvSpPr>
              <a:spLocks noChangeShapeType="1"/>
            </p:cNvSpPr>
            <p:nvPr/>
          </p:nvSpPr>
          <p:spPr bwMode="auto">
            <a:xfrm flipV="1">
              <a:off x="5086" y="1091"/>
              <a:ext cx="188" cy="4"/>
            </a:xfrm>
            <a:prstGeom prst="line">
              <a:avLst/>
            </a:prstGeom>
            <a:noFill/>
            <a:ln w="28575">
              <a:solidFill>
                <a:schemeClr val="tx2"/>
              </a:solidFill>
              <a:round/>
              <a:headEnd type="none" w="sm" len="sm"/>
              <a:tailEnd type="none" w="sm" len="sm"/>
            </a:ln>
            <a:effectLst/>
          </p:spPr>
          <p:txBody>
            <a:bodyPr wrap="none" anchor="ctr"/>
            <a:lstStyle/>
            <a:p>
              <a:endParaRPr lang="en-US"/>
            </a:p>
          </p:txBody>
        </p:sp>
        <p:sp>
          <p:nvSpPr>
            <p:cNvPr id="850968" name="Line 24"/>
            <p:cNvSpPr>
              <a:spLocks noChangeShapeType="1"/>
            </p:cNvSpPr>
            <p:nvPr/>
          </p:nvSpPr>
          <p:spPr bwMode="auto">
            <a:xfrm flipV="1">
              <a:off x="4685" y="1685"/>
              <a:ext cx="188" cy="4"/>
            </a:xfrm>
            <a:prstGeom prst="line">
              <a:avLst/>
            </a:prstGeom>
            <a:noFill/>
            <a:ln w="28575">
              <a:solidFill>
                <a:schemeClr val="tx2"/>
              </a:solidFill>
              <a:round/>
              <a:headEnd type="none" w="sm" len="sm"/>
              <a:tailEnd type="none" w="sm" len="sm"/>
            </a:ln>
            <a:effectLst/>
          </p:spPr>
          <p:txBody>
            <a:bodyPr wrap="none" anchor="ctr"/>
            <a:lstStyle/>
            <a:p>
              <a:endParaRPr lang="en-US"/>
            </a:p>
          </p:txBody>
        </p:sp>
      </p:gr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AutoShape 2"/>
          <p:cNvSpPr>
            <a:spLocks noChangeArrowheads="1"/>
          </p:cNvSpPr>
          <p:nvPr/>
        </p:nvSpPr>
        <p:spPr bwMode="auto">
          <a:xfrm>
            <a:off x="0" y="0"/>
            <a:ext cx="9144000" cy="31019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52995" name="Rectangle 3"/>
          <p:cNvSpPr>
            <a:spLocks noGrp="1" noChangeArrowheads="1"/>
          </p:cNvSpPr>
          <p:nvPr>
            <p:ph type="title"/>
          </p:nvPr>
        </p:nvSpPr>
        <p:spPr>
          <a:xfrm>
            <a:off x="633413" y="0"/>
            <a:ext cx="7907337" cy="838200"/>
          </a:xfrm>
          <a:noFill/>
          <a:ln/>
        </p:spPr>
        <p:txBody>
          <a:bodyPr/>
          <a:lstStyle/>
          <a:p>
            <a:pPr>
              <a:lnSpc>
                <a:spcPct val="90000"/>
              </a:lnSpc>
            </a:pPr>
            <a:r>
              <a:rPr lang="en-US" sz="2800" i="1"/>
              <a:t>ConcepTest 9.12b</a:t>
            </a:r>
            <a:r>
              <a:rPr lang="en-US" sz="2800" i="1">
                <a:solidFill>
                  <a:srgbClr val="000000"/>
                </a:solidFill>
                <a:effectLst/>
              </a:rPr>
              <a:t>   </a:t>
            </a:r>
            <a:r>
              <a:rPr lang="en-US" sz="2800">
                <a:solidFill>
                  <a:schemeClr val="accent2"/>
                </a:solidFill>
              </a:rPr>
              <a:t>Inelastic Collisions II</a:t>
            </a:r>
          </a:p>
        </p:txBody>
      </p:sp>
      <p:sp>
        <p:nvSpPr>
          <p:cNvPr id="852996" name="AutoShape 4"/>
          <p:cNvSpPr>
            <a:spLocks noChangeArrowheads="1"/>
          </p:cNvSpPr>
          <p:nvPr/>
        </p:nvSpPr>
        <p:spPr bwMode="auto">
          <a:xfrm>
            <a:off x="312738" y="3130550"/>
            <a:ext cx="4559300" cy="37274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grpSp>
        <p:nvGrpSpPr>
          <p:cNvPr id="2" name="Group 5"/>
          <p:cNvGrpSpPr>
            <a:grpSpLocks/>
          </p:cNvGrpSpPr>
          <p:nvPr/>
        </p:nvGrpSpPr>
        <p:grpSpPr bwMode="auto">
          <a:xfrm>
            <a:off x="5213350" y="3246438"/>
            <a:ext cx="3606800" cy="3497262"/>
            <a:chOff x="3514" y="1954"/>
            <a:chExt cx="2126" cy="2154"/>
          </a:xfrm>
        </p:grpSpPr>
        <p:sp>
          <p:nvSpPr>
            <p:cNvPr id="852998" name="Rectangle 6"/>
            <p:cNvSpPr>
              <a:spLocks noChangeArrowheads="1"/>
            </p:cNvSpPr>
            <p:nvPr/>
          </p:nvSpPr>
          <p:spPr bwMode="auto">
            <a:xfrm>
              <a:off x="3514" y="1954"/>
              <a:ext cx="2126" cy="2154"/>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7"/>
            <p:cNvGrpSpPr>
              <a:grpSpLocks/>
            </p:cNvGrpSpPr>
            <p:nvPr/>
          </p:nvGrpSpPr>
          <p:grpSpPr bwMode="auto">
            <a:xfrm>
              <a:off x="3677" y="2062"/>
              <a:ext cx="1811" cy="843"/>
              <a:chOff x="409" y="600"/>
              <a:chExt cx="2353" cy="1096"/>
            </a:xfrm>
          </p:grpSpPr>
          <p:sp>
            <p:nvSpPr>
              <p:cNvPr id="853000" name="Rectangle 8"/>
              <p:cNvSpPr>
                <a:spLocks noChangeArrowheads="1"/>
              </p:cNvSpPr>
              <p:nvPr/>
            </p:nvSpPr>
            <p:spPr bwMode="auto">
              <a:xfrm>
                <a:off x="409" y="600"/>
                <a:ext cx="2353" cy="1096"/>
              </a:xfrm>
              <a:prstGeom prst="rect">
                <a:avLst/>
              </a:prstGeom>
              <a:noFill/>
              <a:ln w="12700">
                <a:solidFill>
                  <a:schemeClr val="accent2"/>
                </a:solidFill>
                <a:miter lim="800000"/>
                <a:headEnd/>
                <a:tailEnd/>
              </a:ln>
              <a:effectLst/>
            </p:spPr>
            <p:txBody>
              <a:bodyPr wrap="none" anchor="ctr"/>
              <a:lstStyle/>
              <a:p>
                <a:endParaRPr lang="en-US"/>
              </a:p>
            </p:txBody>
          </p:sp>
          <p:sp>
            <p:nvSpPr>
              <p:cNvPr id="853001" name="Line 9"/>
              <p:cNvSpPr>
                <a:spLocks noChangeShapeType="1"/>
              </p:cNvSpPr>
              <p:nvPr/>
            </p:nvSpPr>
            <p:spPr bwMode="auto">
              <a:xfrm>
                <a:off x="1361" y="1266"/>
                <a:ext cx="432"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53002" name="Rectangle 10"/>
              <p:cNvSpPr>
                <a:spLocks noChangeArrowheads="1"/>
              </p:cNvSpPr>
              <p:nvPr/>
            </p:nvSpPr>
            <p:spPr bwMode="auto">
              <a:xfrm>
                <a:off x="1465" y="902"/>
                <a:ext cx="369" cy="336"/>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b="1" i="1" baseline="-25000">
                    <a:solidFill>
                      <a:schemeClr val="tx2"/>
                    </a:solidFill>
                    <a:latin typeface="Arial" charset="0"/>
                  </a:rPr>
                  <a:t>i</a:t>
                </a:r>
                <a:r>
                  <a:rPr lang="en-US" sz="2000" i="1">
                    <a:solidFill>
                      <a:schemeClr val="tx2"/>
                    </a:solidFill>
                    <a:latin typeface="Arial" charset="0"/>
                  </a:rPr>
                  <a:t> </a:t>
                </a:r>
              </a:p>
            </p:txBody>
          </p:sp>
          <p:sp>
            <p:nvSpPr>
              <p:cNvPr id="853003" name="Rectangle 11"/>
              <p:cNvSpPr>
                <a:spLocks noChangeArrowheads="1"/>
              </p:cNvSpPr>
              <p:nvPr/>
            </p:nvSpPr>
            <p:spPr bwMode="auto">
              <a:xfrm>
                <a:off x="843" y="1064"/>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3004" name="Rectangle 12"/>
              <p:cNvSpPr>
                <a:spLocks noChangeArrowheads="1"/>
              </p:cNvSpPr>
              <p:nvPr/>
            </p:nvSpPr>
            <p:spPr bwMode="auto">
              <a:xfrm>
                <a:off x="523" y="1499"/>
                <a:ext cx="2147" cy="79"/>
              </a:xfrm>
              <a:prstGeom prst="rect">
                <a:avLst/>
              </a:prstGeom>
              <a:solidFill>
                <a:schemeClr val="accent2"/>
              </a:solidFill>
              <a:ln w="9525">
                <a:noFill/>
                <a:miter lim="800000"/>
                <a:headEnd/>
                <a:tailEnd/>
              </a:ln>
              <a:effectLst/>
            </p:spPr>
            <p:txBody>
              <a:bodyPr wrap="none" anchor="ctr"/>
              <a:lstStyle/>
              <a:p>
                <a:endParaRPr lang="en-US"/>
              </a:p>
            </p:txBody>
          </p:sp>
          <p:sp>
            <p:nvSpPr>
              <p:cNvPr id="853005" name="Rectangle 13"/>
              <p:cNvSpPr>
                <a:spLocks noChangeArrowheads="1"/>
              </p:cNvSpPr>
              <p:nvPr/>
            </p:nvSpPr>
            <p:spPr bwMode="auto">
              <a:xfrm>
                <a:off x="2044" y="1064"/>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grpSp>
        <p:grpSp>
          <p:nvGrpSpPr>
            <p:cNvPr id="4" name="Group 14"/>
            <p:cNvGrpSpPr>
              <a:grpSpLocks/>
            </p:cNvGrpSpPr>
            <p:nvPr/>
          </p:nvGrpSpPr>
          <p:grpSpPr bwMode="auto">
            <a:xfrm>
              <a:off x="3686" y="3092"/>
              <a:ext cx="1811" cy="843"/>
              <a:chOff x="3081" y="603"/>
              <a:chExt cx="2353" cy="1096"/>
            </a:xfrm>
          </p:grpSpPr>
          <p:sp>
            <p:nvSpPr>
              <p:cNvPr id="853007" name="Line 15"/>
              <p:cNvSpPr>
                <a:spLocks noChangeShapeType="1"/>
              </p:cNvSpPr>
              <p:nvPr/>
            </p:nvSpPr>
            <p:spPr bwMode="auto">
              <a:xfrm>
                <a:off x="4777" y="1275"/>
                <a:ext cx="514" cy="0"/>
              </a:xfrm>
              <a:prstGeom prst="line">
                <a:avLst/>
              </a:prstGeom>
              <a:noFill/>
              <a:ln w="25400">
                <a:solidFill>
                  <a:schemeClr val="tx2"/>
                </a:solidFill>
                <a:round/>
                <a:headEnd type="none" w="sm" len="sm"/>
                <a:tailEnd type="stealth" w="med" len="lg"/>
              </a:ln>
              <a:effectLst/>
            </p:spPr>
            <p:txBody>
              <a:bodyPr wrap="none" anchor="ctr"/>
              <a:lstStyle/>
              <a:p>
                <a:endParaRPr lang="en-US"/>
              </a:p>
            </p:txBody>
          </p:sp>
          <p:sp>
            <p:nvSpPr>
              <p:cNvPr id="853008" name="Rectangle 16"/>
              <p:cNvSpPr>
                <a:spLocks noChangeArrowheads="1"/>
              </p:cNvSpPr>
              <p:nvPr/>
            </p:nvSpPr>
            <p:spPr bwMode="auto">
              <a:xfrm>
                <a:off x="4871" y="911"/>
                <a:ext cx="323" cy="337"/>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i="1">
                    <a:solidFill>
                      <a:schemeClr val="tx2"/>
                    </a:solidFill>
                    <a:latin typeface="Arial" charset="0"/>
                  </a:rPr>
                  <a:t>v</a:t>
                </a:r>
                <a:r>
                  <a:rPr lang="en-US" b="1" i="1" baseline="-25000">
                    <a:solidFill>
                      <a:schemeClr val="tx2"/>
                    </a:solidFill>
                    <a:latin typeface="Arial" charset="0"/>
                  </a:rPr>
                  <a:t>f</a:t>
                </a:r>
                <a:endParaRPr lang="en-US" sz="2000" i="1">
                  <a:solidFill>
                    <a:schemeClr val="tx2"/>
                  </a:solidFill>
                  <a:latin typeface="Arial" charset="0"/>
                </a:endParaRPr>
              </a:p>
            </p:txBody>
          </p:sp>
          <p:sp>
            <p:nvSpPr>
              <p:cNvPr id="853009" name="Rectangle 17"/>
              <p:cNvSpPr>
                <a:spLocks noChangeArrowheads="1"/>
              </p:cNvSpPr>
              <p:nvPr/>
            </p:nvSpPr>
            <p:spPr bwMode="auto">
              <a:xfrm>
                <a:off x="3730" y="1063"/>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3010" name="Rectangle 18"/>
              <p:cNvSpPr>
                <a:spLocks noChangeArrowheads="1"/>
              </p:cNvSpPr>
              <p:nvPr/>
            </p:nvSpPr>
            <p:spPr bwMode="auto">
              <a:xfrm>
                <a:off x="4249" y="1063"/>
                <a:ext cx="520" cy="424"/>
              </a:xfrm>
              <a:prstGeom prst="rect">
                <a:avLst/>
              </a:prstGeom>
              <a:solidFill>
                <a:srgbClr val="CC3300"/>
              </a:solidFill>
              <a:ln w="12700">
                <a:solidFill>
                  <a:schemeClr val="bg2"/>
                </a:solidFill>
                <a:miter lim="800000"/>
                <a:headEnd/>
                <a:tailEnd/>
              </a:ln>
              <a:effectLst/>
            </p:spPr>
            <p:txBody>
              <a:bodyPr wrap="none" anchor="ctr"/>
              <a:lstStyle/>
              <a:p>
                <a:endParaRPr lang="en-US"/>
              </a:p>
            </p:txBody>
          </p:sp>
          <p:sp>
            <p:nvSpPr>
              <p:cNvPr id="853011" name="Rectangle 19"/>
              <p:cNvSpPr>
                <a:spLocks noChangeArrowheads="1"/>
              </p:cNvSpPr>
              <p:nvPr/>
            </p:nvSpPr>
            <p:spPr bwMode="auto">
              <a:xfrm>
                <a:off x="3081" y="603"/>
                <a:ext cx="2353" cy="1096"/>
              </a:xfrm>
              <a:prstGeom prst="rect">
                <a:avLst/>
              </a:prstGeom>
              <a:noFill/>
              <a:ln w="12700">
                <a:solidFill>
                  <a:schemeClr val="accent2"/>
                </a:solidFill>
                <a:miter lim="800000"/>
                <a:headEnd/>
                <a:tailEnd/>
              </a:ln>
              <a:effectLst/>
            </p:spPr>
            <p:txBody>
              <a:bodyPr wrap="none" anchor="ctr"/>
              <a:lstStyle/>
              <a:p>
                <a:endParaRPr lang="en-US"/>
              </a:p>
            </p:txBody>
          </p:sp>
          <p:sp>
            <p:nvSpPr>
              <p:cNvPr id="853012" name="Rectangle 20"/>
              <p:cNvSpPr>
                <a:spLocks noChangeArrowheads="1"/>
              </p:cNvSpPr>
              <p:nvPr/>
            </p:nvSpPr>
            <p:spPr bwMode="auto">
              <a:xfrm>
                <a:off x="3184" y="1499"/>
                <a:ext cx="2147" cy="79"/>
              </a:xfrm>
              <a:prstGeom prst="rect">
                <a:avLst/>
              </a:prstGeom>
              <a:solidFill>
                <a:schemeClr val="accent2"/>
              </a:solidFill>
              <a:ln w="9525">
                <a:noFill/>
                <a:miter lim="800000"/>
                <a:headEnd/>
                <a:tailEnd/>
              </a:ln>
              <a:effectLst/>
            </p:spPr>
            <p:txBody>
              <a:bodyPr wrap="none" anchor="ctr"/>
              <a:lstStyle/>
              <a:p>
                <a:endParaRPr lang="en-US"/>
              </a:p>
            </p:txBody>
          </p:sp>
        </p:grpSp>
      </p:grpSp>
      <p:sp>
        <p:nvSpPr>
          <p:cNvPr id="853013" name="Rectangle 21"/>
          <p:cNvSpPr>
            <a:spLocks noGrp="1" noChangeArrowheads="1"/>
          </p:cNvSpPr>
          <p:nvPr>
            <p:ph type="body" idx="1"/>
          </p:nvPr>
        </p:nvSpPr>
        <p:spPr>
          <a:xfrm>
            <a:off x="263525" y="717550"/>
            <a:ext cx="5122863" cy="2297113"/>
          </a:xfrm>
          <a:noFill/>
          <a:ln/>
        </p:spPr>
        <p:txBody>
          <a:bodyPr>
            <a:normAutofit fontScale="70000" lnSpcReduction="20000"/>
          </a:bodyPr>
          <a:lstStyle/>
          <a:p>
            <a:pPr marL="401638" indent="-401638">
              <a:lnSpc>
                <a:spcPct val="140000"/>
              </a:lnSpc>
              <a:spcBef>
                <a:spcPct val="50000"/>
              </a:spcBef>
              <a:buFont typeface="Monotype Sorts" pitchFamily="48" charset="2"/>
              <a:buNone/>
            </a:pPr>
            <a:r>
              <a:rPr lang="en-US" b="1"/>
              <a:t>	On a frictionless surface, a sliding box collides and sticks to a second identical box that is initially at rest.   What is the final KE of the system in terms of the initial KE?</a:t>
            </a:r>
            <a:endParaRPr lang="en-US" sz="2200" b="1"/>
          </a:p>
        </p:txBody>
      </p:sp>
      <p:grpSp>
        <p:nvGrpSpPr>
          <p:cNvPr id="5" name="Group 29"/>
          <p:cNvGrpSpPr>
            <a:grpSpLocks/>
          </p:cNvGrpSpPr>
          <p:nvPr/>
        </p:nvGrpSpPr>
        <p:grpSpPr bwMode="auto">
          <a:xfrm>
            <a:off x="6070600" y="704850"/>
            <a:ext cx="2843213" cy="2365375"/>
            <a:chOff x="3824" y="444"/>
            <a:chExt cx="1791" cy="1490"/>
          </a:xfrm>
        </p:grpSpPr>
        <p:sp>
          <p:nvSpPr>
            <p:cNvPr id="853015" name="Rectangle 23"/>
            <p:cNvSpPr>
              <a:spLocks noChangeArrowheads="1"/>
            </p:cNvSpPr>
            <p:nvPr/>
          </p:nvSpPr>
          <p:spPr bwMode="auto">
            <a:xfrm>
              <a:off x="3824" y="444"/>
              <a:ext cx="1791" cy="149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endParaRPr lang="en-US" sz="2000" b="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rPr>
                <a:t>4</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sym typeface="Symbol" pitchFamily="48" charset="2"/>
                </a:rPr>
                <a:t> 2</a:t>
              </a:r>
              <a:r>
                <a:rPr lang="en-US" sz="2000" b="1">
                  <a:solidFill>
                    <a:schemeClr val="tx2"/>
                  </a:solidFill>
                  <a:latin typeface="Arial" charset="0"/>
                </a:rPr>
                <a:t>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KE</a:t>
              </a:r>
              <a:r>
                <a:rPr lang="en-US" sz="2000" b="1" baseline="-25000">
                  <a:solidFill>
                    <a:schemeClr val="tx2"/>
                  </a:solidFill>
                  <a:latin typeface="Arial" charset="0"/>
                </a:rPr>
                <a:t>f</a:t>
              </a:r>
              <a:r>
                <a:rPr lang="en-US" sz="2000" b="1">
                  <a:solidFill>
                    <a:schemeClr val="tx2"/>
                  </a:solidFill>
                  <a:latin typeface="Arial" charset="0"/>
                </a:rPr>
                <a:t>  =  KE</a:t>
              </a:r>
              <a:r>
                <a:rPr lang="en-US" sz="2000" b="1" baseline="-25000">
                  <a:solidFill>
                    <a:schemeClr val="tx2"/>
                  </a:solidFill>
                  <a:latin typeface="Arial" charset="0"/>
                </a:rPr>
                <a:t>i </a:t>
              </a:r>
              <a:r>
                <a:rPr lang="en-US" sz="2000" b="1">
                  <a:solidFill>
                    <a:schemeClr val="tx2"/>
                  </a:solidFill>
                  <a:latin typeface="Arial" charset="0"/>
                </a:rPr>
                <a:t>/</a:t>
              </a:r>
              <a:r>
                <a:rPr lang="en-US" sz="2000" b="1" baseline="-25000">
                  <a:solidFill>
                    <a:schemeClr val="tx2"/>
                  </a:solidFill>
                  <a:latin typeface="Arial" charset="0"/>
                </a:rPr>
                <a:t> </a:t>
              </a:r>
              <a:r>
                <a:rPr lang="en-US" sz="2000" b="1">
                  <a:solidFill>
                    <a:schemeClr val="tx2"/>
                  </a:solidFill>
                  <a:latin typeface="Arial" charset="0"/>
                </a:rPr>
                <a:t>2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KE</a:t>
              </a:r>
              <a:r>
                <a:rPr lang="en-US" sz="2000" b="1" baseline="-25000">
                  <a:solidFill>
                    <a:schemeClr val="tx2"/>
                  </a:solidFill>
                  <a:latin typeface="Arial" charset="0"/>
                </a:rPr>
                <a:t>f</a:t>
              </a:r>
              <a:r>
                <a:rPr lang="en-US" sz="2000" b="1">
                  <a:solidFill>
                    <a:schemeClr val="tx2"/>
                  </a:solidFill>
                  <a:latin typeface="Arial" charset="0"/>
                </a:rPr>
                <a:t>  = </a:t>
              </a:r>
              <a:r>
                <a:rPr lang="en-US" sz="2000" b="1">
                  <a:solidFill>
                    <a:schemeClr val="tx2"/>
                  </a:solidFill>
                  <a:latin typeface="Arial" charset="0"/>
                  <a:sym typeface="Symbol" pitchFamily="48" charset="2"/>
                </a:rPr>
                <a:t> 2</a:t>
              </a:r>
              <a:r>
                <a:rPr lang="en-US" sz="2000" b="1">
                  <a:solidFill>
                    <a:schemeClr val="tx2"/>
                  </a:solidFill>
                  <a:latin typeface="Arial" charset="0"/>
                </a:rPr>
                <a:t> KE</a:t>
              </a:r>
              <a:r>
                <a:rPr lang="en-US" sz="2000" b="1" baseline="-25000">
                  <a:solidFill>
                    <a:schemeClr val="tx2"/>
                  </a:solidFill>
                  <a:latin typeface="Arial" charset="0"/>
                </a:rPr>
                <a:t>i</a:t>
              </a:r>
              <a:r>
                <a:rPr lang="en-US" sz="2200" b="1" baseline="-25000">
                  <a:solidFill>
                    <a:schemeClr val="tx2"/>
                  </a:solidFill>
                  <a:latin typeface="Arial" charset="0"/>
                </a:rPr>
                <a:t> </a:t>
              </a:r>
              <a:endParaRPr lang="en-US" sz="2200" b="1">
                <a:solidFill>
                  <a:schemeClr val="tx2"/>
                </a:solidFill>
                <a:latin typeface="Arial" charset="0"/>
              </a:endParaRPr>
            </a:p>
          </p:txBody>
        </p:sp>
        <p:sp>
          <p:nvSpPr>
            <p:cNvPr id="853016" name="Line 24"/>
            <p:cNvSpPr>
              <a:spLocks noChangeShapeType="1"/>
            </p:cNvSpPr>
            <p:nvPr/>
          </p:nvSpPr>
          <p:spPr bwMode="auto">
            <a:xfrm flipV="1">
              <a:off x="5086" y="1091"/>
              <a:ext cx="188" cy="4"/>
            </a:xfrm>
            <a:prstGeom prst="line">
              <a:avLst/>
            </a:prstGeom>
            <a:noFill/>
            <a:ln w="28575">
              <a:solidFill>
                <a:schemeClr val="tx2"/>
              </a:solidFill>
              <a:round/>
              <a:headEnd type="none" w="sm" len="sm"/>
              <a:tailEnd type="none" w="sm" len="sm"/>
            </a:ln>
            <a:effectLst/>
          </p:spPr>
          <p:txBody>
            <a:bodyPr wrap="none" anchor="ctr"/>
            <a:lstStyle/>
            <a:p>
              <a:endParaRPr lang="en-US"/>
            </a:p>
          </p:txBody>
        </p:sp>
        <p:sp>
          <p:nvSpPr>
            <p:cNvPr id="853017" name="Line 25"/>
            <p:cNvSpPr>
              <a:spLocks noChangeShapeType="1"/>
            </p:cNvSpPr>
            <p:nvPr/>
          </p:nvSpPr>
          <p:spPr bwMode="auto">
            <a:xfrm flipV="1">
              <a:off x="4685" y="1685"/>
              <a:ext cx="188" cy="4"/>
            </a:xfrm>
            <a:prstGeom prst="line">
              <a:avLst/>
            </a:prstGeom>
            <a:noFill/>
            <a:ln w="28575">
              <a:solidFill>
                <a:schemeClr val="tx2"/>
              </a:solidFill>
              <a:round/>
              <a:headEnd type="none" w="sm" len="sm"/>
              <a:tailEnd type="none" w="sm" len="sm"/>
            </a:ln>
            <a:effectLst/>
          </p:spPr>
          <p:txBody>
            <a:bodyPr wrap="none" anchor="ctr"/>
            <a:lstStyle/>
            <a:p>
              <a:endParaRPr lang="en-US"/>
            </a:p>
          </p:txBody>
        </p:sp>
      </p:grpSp>
      <p:sp>
        <p:nvSpPr>
          <p:cNvPr id="853018" name="Text Box 26"/>
          <p:cNvSpPr txBox="1">
            <a:spLocks noChangeArrowheads="1"/>
          </p:cNvSpPr>
          <p:nvPr/>
        </p:nvSpPr>
        <p:spPr bwMode="auto">
          <a:xfrm>
            <a:off x="603250" y="3155950"/>
            <a:ext cx="4922838" cy="885825"/>
          </a:xfrm>
          <a:prstGeom prst="rect">
            <a:avLst/>
          </a:prstGeom>
          <a:noFill/>
          <a:ln w="38100">
            <a:noFill/>
            <a:miter lim="800000"/>
            <a:headEnd/>
            <a:tailEnd/>
          </a:ln>
          <a:effectLst/>
        </p:spPr>
        <p:txBody>
          <a:bodyPr>
            <a:spAutoFit/>
          </a:bodyPr>
          <a:lstStyle/>
          <a:p>
            <a:pPr>
              <a:lnSpc>
                <a:spcPct val="130000"/>
              </a:lnSpc>
              <a:tabLst>
                <a:tab pos="3657600" algn="l"/>
              </a:tabLst>
            </a:pPr>
            <a:r>
              <a:rPr lang="en-US" sz="2000" b="1" u="sng">
                <a:solidFill>
                  <a:schemeClr val="bg2"/>
                </a:solidFill>
                <a:latin typeface="Arial" charset="0"/>
              </a:rPr>
              <a:t>Momentum</a:t>
            </a:r>
            <a:r>
              <a:rPr lang="en-US" sz="2000" b="1">
                <a:solidFill>
                  <a:schemeClr val="bg2"/>
                </a:solidFill>
                <a:latin typeface="Arial" charset="0"/>
              </a:rPr>
              <a:t>:     </a:t>
            </a:r>
            <a:r>
              <a:rPr lang="en-US" sz="2000" b="1" i="1">
                <a:solidFill>
                  <a:schemeClr val="bg2"/>
                </a:solidFill>
                <a:latin typeface="Arial" charset="0"/>
              </a:rPr>
              <a:t>mv</a:t>
            </a:r>
            <a:r>
              <a:rPr lang="en-US" sz="2000" b="1" i="1" baseline="-25000">
                <a:solidFill>
                  <a:schemeClr val="bg2"/>
                </a:solidFill>
                <a:latin typeface="Arial" charset="0"/>
              </a:rPr>
              <a:t>i</a:t>
            </a:r>
            <a:r>
              <a:rPr lang="en-US" sz="2000" b="1">
                <a:solidFill>
                  <a:schemeClr val="bg2"/>
                </a:solidFill>
                <a:latin typeface="Arial" charset="0"/>
              </a:rPr>
              <a:t> + 0  =  (2</a:t>
            </a:r>
            <a:r>
              <a:rPr lang="en-US" sz="2000" b="1" i="1">
                <a:solidFill>
                  <a:schemeClr val="bg2"/>
                </a:solidFill>
                <a:latin typeface="Arial" charset="0"/>
              </a:rPr>
              <a:t>m</a:t>
            </a:r>
            <a:r>
              <a:rPr lang="en-US" sz="2000" b="1">
                <a:solidFill>
                  <a:schemeClr val="bg2"/>
                </a:solidFill>
                <a:latin typeface="Arial" charset="0"/>
              </a:rPr>
              <a:t>)</a:t>
            </a:r>
            <a:r>
              <a:rPr lang="en-US" sz="2000" b="1" i="1">
                <a:solidFill>
                  <a:schemeClr val="bg2"/>
                </a:solidFill>
                <a:latin typeface="Arial" charset="0"/>
              </a:rPr>
              <a:t>v</a:t>
            </a:r>
            <a:r>
              <a:rPr lang="en-US" sz="2000" b="1" i="1" baseline="-25000">
                <a:solidFill>
                  <a:schemeClr val="bg2"/>
                </a:solidFill>
                <a:latin typeface="Arial" charset="0"/>
              </a:rPr>
              <a:t>f</a:t>
            </a:r>
            <a:endParaRPr lang="en-US" sz="2000" b="1" i="1">
              <a:solidFill>
                <a:schemeClr val="bg2"/>
              </a:solidFill>
              <a:latin typeface="Arial" charset="0"/>
            </a:endParaRPr>
          </a:p>
          <a:p>
            <a:pPr>
              <a:lnSpc>
                <a:spcPct val="130000"/>
              </a:lnSpc>
              <a:tabLst>
                <a:tab pos="3657600" algn="l"/>
              </a:tabLst>
            </a:pPr>
            <a:r>
              <a:rPr lang="en-US" sz="2000" b="1">
                <a:solidFill>
                  <a:schemeClr val="bg2"/>
                </a:solidFill>
                <a:latin typeface="Arial" charset="0"/>
              </a:rPr>
              <a:t>So we see that:       </a:t>
            </a:r>
            <a:r>
              <a:rPr lang="en-US" sz="2000" b="1" i="1">
                <a:solidFill>
                  <a:srgbClr val="FC0128"/>
                </a:solidFill>
                <a:effectLst>
                  <a:outerShdw blurRad="38100" dist="38100" dir="2700000" algn="tl">
                    <a:srgbClr val="000000"/>
                  </a:outerShdw>
                </a:effectLst>
                <a:latin typeface="Arial" charset="0"/>
              </a:rPr>
              <a:t>v</a:t>
            </a:r>
            <a:r>
              <a:rPr lang="en-US" sz="2000" b="1" i="1" baseline="-25000">
                <a:solidFill>
                  <a:srgbClr val="FC0128"/>
                </a:solidFill>
                <a:effectLst>
                  <a:outerShdw blurRad="38100" dist="38100" dir="2700000" algn="tl">
                    <a:srgbClr val="000000"/>
                  </a:outerShdw>
                </a:effectLst>
                <a:latin typeface="Arial" charset="0"/>
              </a:rPr>
              <a:t>f</a:t>
            </a:r>
            <a:r>
              <a:rPr lang="en-US" sz="2000" b="1" i="1">
                <a:solidFill>
                  <a:srgbClr val="FC0128"/>
                </a:solidFill>
                <a:effectLst>
                  <a:outerShdw blurRad="38100" dist="38100" dir="2700000" algn="tl">
                    <a:srgbClr val="000000"/>
                  </a:outerShdw>
                </a:effectLst>
                <a:latin typeface="Arial" charset="0"/>
              </a:rPr>
              <a:t> </a:t>
            </a:r>
            <a:r>
              <a:rPr lang="en-US" sz="2000" b="1">
                <a:solidFill>
                  <a:srgbClr val="FC0128"/>
                </a:solidFill>
                <a:effectLst>
                  <a:outerShdw blurRad="38100" dist="38100" dir="2700000" algn="tl">
                    <a:srgbClr val="000000"/>
                  </a:outerShdw>
                </a:effectLst>
                <a:latin typeface="Arial" charset="0"/>
              </a:rPr>
              <a:t> =     </a:t>
            </a:r>
            <a:r>
              <a:rPr lang="en-US" sz="2000" b="1" i="1">
                <a:solidFill>
                  <a:srgbClr val="FC0128"/>
                </a:solidFill>
                <a:effectLst>
                  <a:outerShdw blurRad="38100" dist="38100" dir="2700000" algn="tl">
                    <a:srgbClr val="000000"/>
                  </a:outerShdw>
                </a:effectLst>
                <a:latin typeface="Arial" charset="0"/>
              </a:rPr>
              <a:t>v</a:t>
            </a:r>
            <a:r>
              <a:rPr lang="en-US" sz="2000" b="1" i="1" baseline="-25000">
                <a:solidFill>
                  <a:srgbClr val="FC0128"/>
                </a:solidFill>
                <a:effectLst>
                  <a:outerShdw blurRad="38100" dist="38100" dir="2700000" algn="tl">
                    <a:srgbClr val="000000"/>
                  </a:outerShdw>
                </a:effectLst>
                <a:latin typeface="Arial" charset="0"/>
              </a:rPr>
              <a:t>i</a:t>
            </a:r>
            <a:endParaRPr lang="en-US" sz="2200" b="1" i="1" baseline="30000">
              <a:solidFill>
                <a:srgbClr val="FC0128"/>
              </a:solidFill>
              <a:effectLst>
                <a:outerShdw blurRad="38100" dist="38100" dir="2700000" algn="tl">
                  <a:srgbClr val="000000"/>
                </a:outerShdw>
              </a:effectLst>
              <a:latin typeface="Arial" charset="0"/>
            </a:endParaRPr>
          </a:p>
        </p:txBody>
      </p:sp>
      <p:sp>
        <p:nvSpPr>
          <p:cNvPr id="853019" name="Text Box 27"/>
          <p:cNvSpPr txBox="1">
            <a:spLocks noChangeArrowheads="1"/>
          </p:cNvSpPr>
          <p:nvPr/>
        </p:nvSpPr>
        <p:spPr bwMode="auto">
          <a:xfrm>
            <a:off x="762000" y="4049713"/>
            <a:ext cx="3538538" cy="2687637"/>
          </a:xfrm>
          <a:prstGeom prst="rect">
            <a:avLst/>
          </a:prstGeom>
          <a:noFill/>
          <a:ln w="38100">
            <a:noFill/>
            <a:miter lim="800000"/>
            <a:headEnd/>
            <a:tailEnd/>
          </a:ln>
          <a:effectLst/>
        </p:spPr>
        <p:txBody>
          <a:bodyPr wrap="none">
            <a:spAutoFit/>
          </a:bodyPr>
          <a:lstStyle/>
          <a:p>
            <a:pPr>
              <a:tabLst>
                <a:tab pos="1320800" algn="l"/>
              </a:tabLst>
            </a:pPr>
            <a:r>
              <a:rPr lang="en-US" sz="2000" b="1">
                <a:solidFill>
                  <a:srgbClr val="0000FF"/>
                </a:solidFill>
                <a:effectLst>
                  <a:outerShdw blurRad="38100" dist="38100" dir="2700000" algn="tl">
                    <a:srgbClr val="000000"/>
                  </a:outerShdw>
                </a:effectLst>
                <a:latin typeface="Arial" charset="0"/>
              </a:rPr>
              <a:t>Now, look at </a:t>
            </a:r>
            <a:r>
              <a:rPr lang="en-US" sz="2000" b="1" u="sng">
                <a:solidFill>
                  <a:srgbClr val="0000FF"/>
                </a:solidFill>
                <a:effectLst>
                  <a:outerShdw blurRad="38100" dist="38100" dir="2700000" algn="tl">
                    <a:srgbClr val="000000"/>
                  </a:outerShdw>
                </a:effectLst>
                <a:latin typeface="Arial" charset="0"/>
              </a:rPr>
              <a:t>kinetic energy</a:t>
            </a:r>
            <a:r>
              <a:rPr lang="en-US" sz="2000" b="1">
                <a:solidFill>
                  <a:srgbClr val="0000FF"/>
                </a:solidFill>
                <a:effectLst>
                  <a:outerShdw blurRad="38100" dist="38100" dir="2700000" algn="tl">
                    <a:srgbClr val="000000"/>
                  </a:outerShdw>
                </a:effectLst>
                <a:latin typeface="Arial" charset="0"/>
              </a:rPr>
              <a:t>:</a:t>
            </a:r>
          </a:p>
          <a:p>
            <a:pPr>
              <a:tabLst>
                <a:tab pos="1320800" algn="l"/>
              </a:tabLst>
            </a:pPr>
            <a:endParaRPr lang="en-US" sz="1600" b="1">
              <a:solidFill>
                <a:srgbClr val="0000FF"/>
              </a:solidFill>
              <a:effectLst>
                <a:outerShdw blurRad="38100" dist="38100" dir="2700000" algn="tl">
                  <a:srgbClr val="000000"/>
                </a:outerShdw>
              </a:effectLst>
              <a:latin typeface="Arial" charset="0"/>
            </a:endParaRPr>
          </a:p>
          <a:p>
            <a:pPr>
              <a:tabLst>
                <a:tab pos="1320800" algn="l"/>
              </a:tabLst>
            </a:pPr>
            <a:r>
              <a:rPr lang="en-US" sz="2000" b="1">
                <a:solidFill>
                  <a:srgbClr val="0000FF"/>
                </a:solidFill>
                <a:effectLst>
                  <a:outerShdw blurRad="38100" dist="38100" dir="2700000" algn="tl">
                    <a:srgbClr val="000000"/>
                  </a:outerShdw>
                </a:effectLst>
                <a:latin typeface="Arial" charset="0"/>
              </a:rPr>
              <a:t>First,  KE</a:t>
            </a:r>
            <a:r>
              <a:rPr lang="en-US" sz="2000" b="1" baseline="-25000">
                <a:solidFill>
                  <a:srgbClr val="0000FF"/>
                </a:solidFill>
                <a:effectLst>
                  <a:outerShdw blurRad="38100" dist="38100" dir="2700000" algn="tl">
                    <a:srgbClr val="000000"/>
                  </a:outerShdw>
                </a:effectLst>
                <a:latin typeface="Arial" charset="0"/>
              </a:rPr>
              <a:t>i</a:t>
            </a:r>
            <a:r>
              <a:rPr lang="en-US" sz="2000" b="1">
                <a:solidFill>
                  <a:srgbClr val="0000FF"/>
                </a:solidFill>
                <a:effectLst>
                  <a:outerShdw blurRad="38100" dist="38100" dir="2700000" algn="tl">
                    <a:srgbClr val="000000"/>
                  </a:outerShdw>
                </a:effectLst>
                <a:latin typeface="Arial" charset="0"/>
              </a:rPr>
              <a:t>	 =    </a:t>
            </a:r>
            <a:r>
              <a:rPr lang="en-US" sz="2000" b="1" i="1">
                <a:solidFill>
                  <a:srgbClr val="0000FF"/>
                </a:solidFill>
                <a:effectLst>
                  <a:outerShdw blurRad="38100" dist="38100" dir="2700000" algn="tl">
                    <a:srgbClr val="000000"/>
                  </a:outerShdw>
                </a:effectLst>
                <a:latin typeface="Arial" charset="0"/>
              </a:rPr>
              <a:t>mv</a:t>
            </a:r>
            <a:r>
              <a:rPr lang="en-US" sz="2000" b="1" i="1" baseline="-25000">
                <a:solidFill>
                  <a:srgbClr val="0000FF"/>
                </a:solidFill>
                <a:effectLst>
                  <a:outerShdw blurRad="38100" dist="38100" dir="2700000" algn="tl">
                    <a:srgbClr val="000000"/>
                  </a:outerShdw>
                </a:effectLst>
                <a:latin typeface="Arial" charset="0"/>
              </a:rPr>
              <a:t>i</a:t>
            </a:r>
            <a:r>
              <a:rPr lang="en-US" sz="2000" b="1" i="1" baseline="30000">
                <a:solidFill>
                  <a:srgbClr val="0000FF"/>
                </a:solidFill>
                <a:effectLst>
                  <a:outerShdw blurRad="38100" dist="38100" dir="2700000" algn="tl">
                    <a:srgbClr val="000000"/>
                  </a:outerShdw>
                </a:effectLst>
                <a:latin typeface="Arial" charset="0"/>
              </a:rPr>
              <a:t>2</a:t>
            </a:r>
            <a:endParaRPr lang="en-US" sz="2000" b="1" i="1">
              <a:solidFill>
                <a:srgbClr val="0000FF"/>
              </a:solidFill>
              <a:effectLst>
                <a:outerShdw blurRad="38100" dist="38100" dir="2700000" algn="tl">
                  <a:srgbClr val="000000"/>
                </a:outerShdw>
              </a:effectLst>
              <a:latin typeface="Arial" charset="0"/>
            </a:endParaRPr>
          </a:p>
          <a:p>
            <a:pPr>
              <a:tabLst>
                <a:tab pos="1320800" algn="l"/>
              </a:tabLst>
            </a:pPr>
            <a:endParaRPr lang="en-US" sz="1600" b="1">
              <a:solidFill>
                <a:srgbClr val="0000FF"/>
              </a:solidFill>
              <a:effectLst>
                <a:outerShdw blurRad="38100" dist="38100" dir="2700000" algn="tl">
                  <a:srgbClr val="000000"/>
                </a:outerShdw>
              </a:effectLst>
              <a:latin typeface="Arial" charset="0"/>
            </a:endParaRPr>
          </a:p>
          <a:p>
            <a:pPr>
              <a:lnSpc>
                <a:spcPct val="120000"/>
              </a:lnSpc>
              <a:tabLst>
                <a:tab pos="1320800" algn="l"/>
              </a:tabLst>
            </a:pPr>
            <a:r>
              <a:rPr lang="en-US" sz="2000" b="1">
                <a:solidFill>
                  <a:srgbClr val="0000FF"/>
                </a:solidFill>
                <a:effectLst>
                  <a:outerShdw blurRad="38100" dist="38100" dir="2700000" algn="tl">
                    <a:srgbClr val="000000"/>
                  </a:outerShdw>
                </a:effectLst>
                <a:latin typeface="Arial" charset="0"/>
              </a:rPr>
              <a:t>So:     KE</a:t>
            </a:r>
            <a:r>
              <a:rPr lang="en-US" sz="2000" b="1" baseline="-25000">
                <a:solidFill>
                  <a:srgbClr val="0000FF"/>
                </a:solidFill>
                <a:effectLst>
                  <a:outerShdw blurRad="38100" dist="38100" dir="2700000" algn="tl">
                    <a:srgbClr val="000000"/>
                  </a:outerShdw>
                </a:effectLst>
                <a:latin typeface="Arial" charset="0"/>
              </a:rPr>
              <a:t>f</a:t>
            </a:r>
            <a:r>
              <a:rPr lang="en-US" sz="2000" b="1">
                <a:solidFill>
                  <a:srgbClr val="0000FF"/>
                </a:solidFill>
                <a:effectLst>
                  <a:outerShdw blurRad="38100" dist="38100" dir="2700000" algn="tl">
                    <a:srgbClr val="000000"/>
                  </a:outerShdw>
                </a:effectLst>
                <a:latin typeface="Arial" charset="0"/>
              </a:rPr>
              <a:t>	 =    </a:t>
            </a:r>
            <a:r>
              <a:rPr lang="en-US" sz="2000" b="1" i="1">
                <a:solidFill>
                  <a:srgbClr val="0000FF"/>
                </a:solidFill>
                <a:effectLst>
                  <a:outerShdw blurRad="38100" dist="38100" dir="2700000" algn="tl">
                    <a:srgbClr val="000000"/>
                  </a:outerShdw>
                </a:effectLst>
                <a:latin typeface="Arial" charset="0"/>
              </a:rPr>
              <a:t>m</a:t>
            </a:r>
            <a:r>
              <a:rPr lang="en-US" sz="2000" b="1" i="1" baseline="-25000">
                <a:solidFill>
                  <a:srgbClr val="0000FF"/>
                </a:solidFill>
                <a:effectLst>
                  <a:outerShdw blurRad="38100" dist="38100" dir="2700000" algn="tl">
                    <a:srgbClr val="000000"/>
                  </a:outerShdw>
                </a:effectLst>
                <a:latin typeface="Arial" charset="0"/>
              </a:rPr>
              <a:t>f </a:t>
            </a:r>
            <a:r>
              <a:rPr lang="en-US" sz="2000" b="1" i="1">
                <a:solidFill>
                  <a:srgbClr val="0000FF"/>
                </a:solidFill>
                <a:effectLst>
                  <a:outerShdw blurRad="38100" dist="38100" dir="2700000" algn="tl">
                    <a:srgbClr val="000000"/>
                  </a:outerShdw>
                </a:effectLst>
                <a:latin typeface="Arial" charset="0"/>
              </a:rPr>
              <a:t>v</a:t>
            </a:r>
            <a:r>
              <a:rPr lang="en-US" sz="2000" b="1" i="1" baseline="-25000">
                <a:solidFill>
                  <a:srgbClr val="0000FF"/>
                </a:solidFill>
                <a:effectLst>
                  <a:outerShdw blurRad="38100" dist="38100" dir="2700000" algn="tl">
                    <a:srgbClr val="000000"/>
                  </a:outerShdw>
                </a:effectLst>
                <a:latin typeface="Arial" charset="0"/>
              </a:rPr>
              <a:t>f</a:t>
            </a:r>
            <a:r>
              <a:rPr lang="en-US" sz="2000" b="1" i="1" baseline="30000">
                <a:solidFill>
                  <a:srgbClr val="0000FF"/>
                </a:solidFill>
                <a:effectLst>
                  <a:outerShdw blurRad="38100" dist="38100" dir="2700000" algn="tl">
                    <a:srgbClr val="000000"/>
                  </a:outerShdw>
                </a:effectLst>
                <a:latin typeface="Arial" charset="0"/>
              </a:rPr>
              <a:t>2</a:t>
            </a:r>
            <a:endParaRPr lang="en-US" sz="2000" b="1" i="1">
              <a:solidFill>
                <a:srgbClr val="0000FF"/>
              </a:solidFill>
              <a:effectLst>
                <a:outerShdw blurRad="38100" dist="38100" dir="2700000" algn="tl">
                  <a:srgbClr val="000000"/>
                </a:outerShdw>
              </a:effectLst>
              <a:latin typeface="Arial" charset="0"/>
            </a:endParaRPr>
          </a:p>
          <a:p>
            <a:pPr>
              <a:lnSpc>
                <a:spcPct val="120000"/>
              </a:lnSpc>
              <a:tabLst>
                <a:tab pos="1320800" algn="l"/>
              </a:tabLst>
            </a:pPr>
            <a:r>
              <a:rPr lang="en-US" sz="2000" b="1">
                <a:solidFill>
                  <a:srgbClr val="0000FF"/>
                </a:solidFill>
                <a:effectLst>
                  <a:outerShdw blurRad="38100" dist="38100" dir="2700000" algn="tl">
                    <a:srgbClr val="000000"/>
                  </a:outerShdw>
                </a:effectLst>
                <a:latin typeface="Arial" charset="0"/>
              </a:rPr>
              <a:t>	 =    (2</a:t>
            </a:r>
            <a:r>
              <a:rPr lang="en-US" sz="2000" b="1" i="1">
                <a:solidFill>
                  <a:srgbClr val="0000FF"/>
                </a:solidFill>
                <a:effectLst>
                  <a:outerShdw blurRad="38100" dist="38100" dir="2700000" algn="tl">
                    <a:srgbClr val="000000"/>
                  </a:outerShdw>
                </a:effectLst>
                <a:latin typeface="Arial" charset="0"/>
              </a:rPr>
              <a:t>m</a:t>
            </a:r>
            <a:r>
              <a:rPr lang="en-US" sz="2000" b="1">
                <a:solidFill>
                  <a:srgbClr val="0000FF"/>
                </a:solidFill>
                <a:effectLst>
                  <a:outerShdw blurRad="38100" dist="38100" dir="2700000" algn="tl">
                    <a:srgbClr val="000000"/>
                  </a:outerShdw>
                </a:effectLst>
                <a:latin typeface="Arial" charset="0"/>
              </a:rPr>
              <a:t>) (1/2 </a:t>
            </a:r>
            <a:r>
              <a:rPr lang="en-US" sz="2000" b="1" i="1">
                <a:solidFill>
                  <a:srgbClr val="0000FF"/>
                </a:solidFill>
                <a:effectLst>
                  <a:outerShdw blurRad="38100" dist="38100" dir="2700000" algn="tl">
                    <a:srgbClr val="000000"/>
                  </a:outerShdw>
                </a:effectLst>
                <a:latin typeface="Arial" charset="0"/>
              </a:rPr>
              <a:t>v</a:t>
            </a:r>
            <a:r>
              <a:rPr lang="en-US" sz="2000" b="1" i="1" baseline="-25000">
                <a:solidFill>
                  <a:srgbClr val="0000FF"/>
                </a:solidFill>
                <a:effectLst>
                  <a:outerShdw blurRad="38100" dist="38100" dir="2700000" algn="tl">
                    <a:srgbClr val="000000"/>
                  </a:outerShdw>
                </a:effectLst>
                <a:latin typeface="Arial" charset="0"/>
              </a:rPr>
              <a:t>i</a:t>
            </a:r>
            <a:r>
              <a:rPr lang="en-US" sz="2000" b="1">
                <a:solidFill>
                  <a:srgbClr val="0000FF"/>
                </a:solidFill>
                <a:effectLst>
                  <a:outerShdw blurRad="38100" dist="38100" dir="2700000" algn="tl">
                    <a:srgbClr val="000000"/>
                  </a:outerShdw>
                </a:effectLst>
                <a:latin typeface="Arial" charset="0"/>
              </a:rPr>
              <a:t>)</a:t>
            </a:r>
            <a:r>
              <a:rPr lang="en-US" sz="2000" b="1" baseline="30000">
                <a:solidFill>
                  <a:srgbClr val="0000FF"/>
                </a:solidFill>
                <a:effectLst>
                  <a:outerShdw blurRad="38100" dist="38100" dir="2700000" algn="tl">
                    <a:srgbClr val="000000"/>
                  </a:outerShdw>
                </a:effectLst>
                <a:latin typeface="Arial" charset="0"/>
              </a:rPr>
              <a:t>2</a:t>
            </a:r>
          </a:p>
          <a:p>
            <a:pPr>
              <a:lnSpc>
                <a:spcPct val="120000"/>
              </a:lnSpc>
              <a:tabLst>
                <a:tab pos="1320800" algn="l"/>
              </a:tabLst>
            </a:pPr>
            <a:r>
              <a:rPr lang="en-US" sz="2000" b="1">
                <a:solidFill>
                  <a:srgbClr val="0000FF"/>
                </a:solidFill>
                <a:effectLst>
                  <a:outerShdw blurRad="38100" dist="38100" dir="2700000" algn="tl">
                    <a:srgbClr val="000000"/>
                  </a:outerShdw>
                </a:effectLst>
                <a:latin typeface="Arial" charset="0"/>
              </a:rPr>
              <a:t>	 =</a:t>
            </a:r>
            <a:r>
              <a:rPr lang="en-US" sz="2000" b="1" baseline="30000">
                <a:solidFill>
                  <a:srgbClr val="0000FF"/>
                </a:solidFill>
                <a:effectLst>
                  <a:outerShdw blurRad="38100" dist="38100" dir="2700000" algn="tl">
                    <a:srgbClr val="000000"/>
                  </a:outerShdw>
                </a:effectLst>
                <a:latin typeface="Arial" charset="0"/>
              </a:rPr>
              <a:t> </a:t>
            </a:r>
            <a:r>
              <a:rPr lang="en-US" sz="2000" b="1">
                <a:solidFill>
                  <a:srgbClr val="0000FF"/>
                </a:solidFill>
                <a:effectLst>
                  <a:outerShdw blurRad="38100" dist="38100" dir="2700000" algn="tl">
                    <a:srgbClr val="000000"/>
                  </a:outerShdw>
                </a:effectLst>
                <a:latin typeface="Arial" charset="0"/>
              </a:rPr>
              <a:t>   ( 1/2 </a:t>
            </a:r>
            <a:r>
              <a:rPr lang="en-US" sz="2000" b="1" i="1">
                <a:solidFill>
                  <a:srgbClr val="0000FF"/>
                </a:solidFill>
                <a:effectLst>
                  <a:outerShdw blurRad="38100" dist="38100" dir="2700000" algn="tl">
                    <a:srgbClr val="000000"/>
                  </a:outerShdw>
                </a:effectLst>
                <a:latin typeface="Arial" charset="0"/>
              </a:rPr>
              <a:t>mv</a:t>
            </a:r>
            <a:r>
              <a:rPr lang="en-US" sz="2000" b="1" i="1" baseline="-25000">
                <a:solidFill>
                  <a:srgbClr val="0000FF"/>
                </a:solidFill>
                <a:effectLst>
                  <a:outerShdw blurRad="38100" dist="38100" dir="2700000" algn="tl">
                    <a:srgbClr val="000000"/>
                  </a:outerShdw>
                </a:effectLst>
                <a:latin typeface="Arial" charset="0"/>
              </a:rPr>
              <a:t>i</a:t>
            </a:r>
            <a:r>
              <a:rPr lang="en-US" sz="2000" b="1" i="1" baseline="30000">
                <a:solidFill>
                  <a:srgbClr val="0000FF"/>
                </a:solidFill>
                <a:effectLst>
                  <a:outerShdw blurRad="38100" dist="38100" dir="2700000" algn="tl">
                    <a:srgbClr val="000000"/>
                  </a:outerShdw>
                </a:effectLst>
                <a:latin typeface="Arial" charset="0"/>
              </a:rPr>
              <a:t>2</a:t>
            </a:r>
            <a:r>
              <a:rPr lang="en-US" sz="2000" b="1" baseline="30000">
                <a:solidFill>
                  <a:srgbClr val="0000FF"/>
                </a:solidFill>
                <a:effectLst>
                  <a:outerShdw blurRad="38100" dist="38100" dir="2700000" algn="tl">
                    <a:srgbClr val="000000"/>
                  </a:outerShdw>
                </a:effectLst>
                <a:latin typeface="Arial" charset="0"/>
              </a:rPr>
              <a:t> </a:t>
            </a:r>
            <a:r>
              <a:rPr lang="en-US" sz="2000" b="1">
                <a:solidFill>
                  <a:srgbClr val="0000FF"/>
                </a:solidFill>
                <a:effectLst>
                  <a:outerShdw blurRad="38100" dist="38100" dir="2700000" algn="tl">
                    <a:srgbClr val="000000"/>
                  </a:outerShdw>
                </a:effectLst>
                <a:latin typeface="Arial" charset="0"/>
              </a:rPr>
              <a:t>)</a:t>
            </a:r>
          </a:p>
          <a:p>
            <a:pPr>
              <a:lnSpc>
                <a:spcPct val="120000"/>
              </a:lnSpc>
              <a:tabLst>
                <a:tab pos="1320800" algn="l"/>
              </a:tabLst>
            </a:pPr>
            <a:r>
              <a:rPr lang="en-US" sz="2000" b="1">
                <a:solidFill>
                  <a:srgbClr val="0066FF"/>
                </a:solidFill>
                <a:effectLst>
                  <a:outerShdw blurRad="38100" dist="38100" dir="2700000" algn="tl">
                    <a:srgbClr val="000000"/>
                  </a:outerShdw>
                </a:effectLst>
                <a:latin typeface="Arial" charset="0"/>
              </a:rPr>
              <a:t>	 </a:t>
            </a:r>
            <a:r>
              <a:rPr lang="en-US" sz="2000" b="1">
                <a:solidFill>
                  <a:srgbClr val="FC0128"/>
                </a:solidFill>
                <a:effectLst>
                  <a:outerShdw blurRad="38100" dist="38100" dir="2700000" algn="tl">
                    <a:srgbClr val="000000"/>
                  </a:outerShdw>
                </a:effectLst>
                <a:latin typeface="Arial" charset="0"/>
              </a:rPr>
              <a:t>=    KE</a:t>
            </a:r>
            <a:r>
              <a:rPr lang="en-US" sz="2000" b="1" baseline="-25000">
                <a:solidFill>
                  <a:srgbClr val="FC0128"/>
                </a:solidFill>
                <a:effectLst>
                  <a:outerShdw blurRad="38100" dist="38100" dir="2700000" algn="tl">
                    <a:srgbClr val="000000"/>
                  </a:outerShdw>
                </a:effectLst>
                <a:latin typeface="Arial" charset="0"/>
              </a:rPr>
              <a:t>i</a:t>
            </a:r>
            <a:r>
              <a:rPr lang="en-US" sz="2200" b="1">
                <a:solidFill>
                  <a:srgbClr val="0066FF"/>
                </a:solidFill>
                <a:effectLst>
                  <a:outerShdw blurRad="38100" dist="38100" dir="2700000" algn="tl">
                    <a:srgbClr val="000000"/>
                  </a:outerShdw>
                </a:effectLst>
                <a:latin typeface="Arial" charset="0"/>
              </a:rPr>
              <a:t> </a:t>
            </a:r>
          </a:p>
        </p:txBody>
      </p:sp>
      <p:sp>
        <p:nvSpPr>
          <p:cNvPr id="853020" name="Oval 28"/>
          <p:cNvSpPr>
            <a:spLocks noChangeArrowheads="1"/>
          </p:cNvSpPr>
          <p:nvPr/>
        </p:nvSpPr>
        <p:spPr bwMode="auto">
          <a:xfrm>
            <a:off x="5697538" y="2098675"/>
            <a:ext cx="2879725" cy="481013"/>
          </a:xfrm>
          <a:prstGeom prst="ellipse">
            <a:avLst/>
          </a:prstGeom>
          <a:noFill/>
          <a:ln w="38100">
            <a:solidFill>
              <a:schemeClr val="accent1"/>
            </a:solidFill>
            <a:round/>
            <a:headEnd type="none" w="sm" len="sm"/>
            <a:tailEnd type="none" w="sm" len="sm"/>
          </a:ln>
          <a:effectLst/>
        </p:spPr>
        <p:txBody>
          <a:bodyPr wrap="none" anchor="ctr"/>
          <a:lstStyle/>
          <a:p>
            <a:endParaRPr lang="en-US"/>
          </a:p>
        </p:txBody>
      </p:sp>
      <p:graphicFrame>
        <p:nvGraphicFramePr>
          <p:cNvPr id="853022" name="Object 30"/>
          <p:cNvGraphicFramePr>
            <a:graphicFrameLocks noChangeAspect="1"/>
          </p:cNvGraphicFramePr>
          <p:nvPr/>
        </p:nvGraphicFramePr>
        <p:xfrm>
          <a:off x="3703638" y="3636963"/>
          <a:ext cx="147637" cy="374650"/>
        </p:xfrm>
        <a:graphic>
          <a:graphicData uri="http://schemas.openxmlformats.org/presentationml/2006/ole">
            <p:oleObj spid="_x0000_s123906" name="Equation" r:id="rId4" imgW="152280" imgH="393480" progId="Equation.DSMT4">
              <p:embed/>
            </p:oleObj>
          </a:graphicData>
        </a:graphic>
      </p:graphicFrame>
      <p:graphicFrame>
        <p:nvGraphicFramePr>
          <p:cNvPr id="853023" name="Object 31"/>
          <p:cNvGraphicFramePr>
            <a:graphicFrameLocks noChangeAspect="1"/>
          </p:cNvGraphicFramePr>
          <p:nvPr/>
        </p:nvGraphicFramePr>
        <p:xfrm>
          <a:off x="2495550" y="6340475"/>
          <a:ext cx="147638" cy="374650"/>
        </p:xfrm>
        <a:graphic>
          <a:graphicData uri="http://schemas.openxmlformats.org/presentationml/2006/ole">
            <p:oleObj spid="_x0000_s123907" name="Equation" r:id="rId5" imgW="152280" imgH="393480" progId="Equation.DSMT4">
              <p:embed/>
            </p:oleObj>
          </a:graphicData>
        </a:graphic>
      </p:graphicFrame>
      <p:graphicFrame>
        <p:nvGraphicFramePr>
          <p:cNvPr id="853024" name="Object 32"/>
          <p:cNvGraphicFramePr>
            <a:graphicFrameLocks noChangeAspect="1"/>
          </p:cNvGraphicFramePr>
          <p:nvPr/>
        </p:nvGraphicFramePr>
        <p:xfrm>
          <a:off x="2498725" y="4627563"/>
          <a:ext cx="149225" cy="381000"/>
        </p:xfrm>
        <a:graphic>
          <a:graphicData uri="http://schemas.openxmlformats.org/presentationml/2006/ole">
            <p:oleObj spid="_x0000_s123908" name="Equation" r:id="rId6" imgW="152280" imgH="393480" progId="Equation.DSMT4">
              <p:embed/>
            </p:oleObj>
          </a:graphicData>
        </a:graphic>
      </p:graphicFrame>
      <p:graphicFrame>
        <p:nvGraphicFramePr>
          <p:cNvPr id="853025" name="Object 33"/>
          <p:cNvGraphicFramePr>
            <a:graphicFrameLocks noChangeAspect="1"/>
          </p:cNvGraphicFramePr>
          <p:nvPr/>
        </p:nvGraphicFramePr>
        <p:xfrm>
          <a:off x="2487613" y="5208588"/>
          <a:ext cx="149225" cy="381000"/>
        </p:xfrm>
        <a:graphic>
          <a:graphicData uri="http://schemas.openxmlformats.org/presentationml/2006/ole">
            <p:oleObj spid="_x0000_s123909" name="Equation" r:id="rId7" imgW="152280" imgH="393480" progId="Equation.DSMT4">
              <p:embed/>
            </p:oleObj>
          </a:graphicData>
        </a:graphic>
      </p:graphicFrame>
      <p:graphicFrame>
        <p:nvGraphicFramePr>
          <p:cNvPr id="853026" name="Object 34"/>
          <p:cNvGraphicFramePr>
            <a:graphicFrameLocks noChangeAspect="1"/>
          </p:cNvGraphicFramePr>
          <p:nvPr/>
        </p:nvGraphicFramePr>
        <p:xfrm>
          <a:off x="2487613" y="5580063"/>
          <a:ext cx="149225" cy="381000"/>
        </p:xfrm>
        <a:graphic>
          <a:graphicData uri="http://schemas.openxmlformats.org/presentationml/2006/ole">
            <p:oleObj spid="_x0000_s123910" name="Equation" r:id="rId8" imgW="152280" imgH="393480" progId="Equation.DSMT4">
              <p:embed/>
            </p:oleObj>
          </a:graphicData>
        </a:graphic>
      </p:graphicFrame>
      <p:graphicFrame>
        <p:nvGraphicFramePr>
          <p:cNvPr id="853027" name="Object 35"/>
          <p:cNvGraphicFramePr>
            <a:graphicFrameLocks noChangeAspect="1"/>
          </p:cNvGraphicFramePr>
          <p:nvPr/>
        </p:nvGraphicFramePr>
        <p:xfrm>
          <a:off x="2487613" y="5961063"/>
          <a:ext cx="149225" cy="381000"/>
        </p:xfrm>
        <a:graphic>
          <a:graphicData uri="http://schemas.openxmlformats.org/presentationml/2006/ole">
            <p:oleObj spid="_x0000_s123911" name="Equation" r:id="rId9" imgW="1522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53018"/>
                                        </p:tgtEl>
                                        <p:attrNameLst>
                                          <p:attrName>style.visibility</p:attrName>
                                        </p:attrNameLst>
                                      </p:cBhvr>
                                      <p:to>
                                        <p:strVal val="visible"/>
                                      </p:to>
                                    </p:set>
                                    <p:animEffect transition="in" filter="wipe(up)">
                                      <p:cBhvr>
                                        <p:cTn id="7" dur="500"/>
                                        <p:tgtEl>
                                          <p:spTgt spid="853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53019"/>
                                        </p:tgtEl>
                                        <p:attrNameLst>
                                          <p:attrName>style.visibility</p:attrName>
                                        </p:attrNameLst>
                                      </p:cBhvr>
                                      <p:to>
                                        <p:strVal val="visible"/>
                                      </p:to>
                                    </p:set>
                                    <p:animEffect transition="in" filter="wipe(up)">
                                      <p:cBhvr>
                                        <p:cTn id="12" dur="500"/>
                                        <p:tgtEl>
                                          <p:spTgt spid="85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18" grpId="0" autoUpdateAnimBg="0"/>
      <p:bldP spid="853019" grpId="0" autoUpdateAnimBg="0"/>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55043"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9.13a</a:t>
            </a:r>
            <a:r>
              <a:rPr lang="en-US" sz="2800" i="1">
                <a:solidFill>
                  <a:srgbClr val="000000"/>
                </a:solidFill>
                <a:effectLst/>
              </a:rPr>
              <a:t>   </a:t>
            </a:r>
            <a:r>
              <a:rPr lang="en-US" sz="2800">
                <a:solidFill>
                  <a:schemeClr val="accent2"/>
                </a:solidFill>
              </a:rPr>
              <a:t>Nuclear Fission I</a:t>
            </a:r>
          </a:p>
        </p:txBody>
      </p:sp>
      <p:sp>
        <p:nvSpPr>
          <p:cNvPr id="855044" name="Rectangle 4"/>
          <p:cNvSpPr>
            <a:spLocks noGrp="1" noChangeArrowheads="1"/>
          </p:cNvSpPr>
          <p:nvPr>
            <p:ph type="body" idx="1"/>
          </p:nvPr>
        </p:nvSpPr>
        <p:spPr>
          <a:xfrm>
            <a:off x="0" y="795338"/>
            <a:ext cx="4195763" cy="2498725"/>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a:t>	A uranium nucleus (at rest) undergoes fission and splits into two fragments, one heavy and the other light.  Which fragment has the greater momentum?</a:t>
            </a:r>
            <a:r>
              <a:rPr lang="en-US" sz="2200" b="1"/>
              <a:t>  </a:t>
            </a:r>
          </a:p>
        </p:txBody>
      </p:sp>
      <p:sp>
        <p:nvSpPr>
          <p:cNvPr id="855045" name="Rectangle 5"/>
          <p:cNvSpPr>
            <a:spLocks noChangeArrowheads="1"/>
          </p:cNvSpPr>
          <p:nvPr/>
        </p:nvSpPr>
        <p:spPr bwMode="auto">
          <a:xfrm>
            <a:off x="4657725" y="863600"/>
            <a:ext cx="4486275" cy="22875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heavy one</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the light one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both have the same momentum</a:t>
            </a:r>
            <a:endParaRPr lang="en-US" sz="2000">
              <a:solidFill>
                <a:schemeClr val="tx2"/>
              </a:solidFill>
              <a:effectLst>
                <a:outerShdw blurRad="38100" dist="38100" dir="2700000" algn="tl">
                  <a:srgbClr val="000000"/>
                </a:outerShdw>
              </a:effectLst>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grpSp>
        <p:nvGrpSpPr>
          <p:cNvPr id="2" name="Group 6"/>
          <p:cNvGrpSpPr>
            <a:grpSpLocks/>
          </p:cNvGrpSpPr>
          <p:nvPr/>
        </p:nvGrpSpPr>
        <p:grpSpPr bwMode="auto">
          <a:xfrm>
            <a:off x="5292725" y="3724275"/>
            <a:ext cx="3851275" cy="2462213"/>
            <a:chOff x="2400" y="2172"/>
            <a:chExt cx="3051" cy="1798"/>
          </a:xfrm>
        </p:grpSpPr>
        <p:sp>
          <p:nvSpPr>
            <p:cNvPr id="855047" name="Rectangle 7"/>
            <p:cNvSpPr>
              <a:spLocks noChangeArrowheads="1"/>
            </p:cNvSpPr>
            <p:nvPr/>
          </p:nvSpPr>
          <p:spPr bwMode="auto">
            <a:xfrm>
              <a:off x="2400" y="2172"/>
              <a:ext cx="3051" cy="1758"/>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3508" y="2199"/>
              <a:ext cx="768" cy="756"/>
              <a:chOff x="2577" y="575"/>
              <a:chExt cx="768" cy="756"/>
            </a:xfrm>
          </p:grpSpPr>
          <p:sp>
            <p:nvSpPr>
              <p:cNvPr id="855049" name="Oval 9"/>
              <p:cNvSpPr>
                <a:spLocks noChangeArrowheads="1"/>
              </p:cNvSpPr>
              <p:nvPr/>
            </p:nvSpPr>
            <p:spPr bwMode="auto">
              <a:xfrm>
                <a:off x="2577" y="575"/>
                <a:ext cx="768" cy="756"/>
              </a:xfrm>
              <a:prstGeom prst="ellipse">
                <a:avLst/>
              </a:prstGeom>
              <a:noFill/>
              <a:ln w="28575">
                <a:solidFill>
                  <a:srgbClr val="DDDDDD"/>
                </a:solidFill>
                <a:round/>
                <a:headEnd/>
                <a:tailEnd/>
              </a:ln>
              <a:effectLst/>
            </p:spPr>
            <p:txBody>
              <a:bodyPr wrap="none" anchor="ctr">
                <a:spAutoFit/>
              </a:bodyPr>
              <a:lstStyle/>
              <a:p>
                <a:endParaRPr lang="en-US"/>
              </a:p>
            </p:txBody>
          </p:sp>
          <p:sp>
            <p:nvSpPr>
              <p:cNvPr id="855050" name="Oval 10"/>
              <p:cNvSpPr>
                <a:spLocks noChangeArrowheads="1"/>
              </p:cNvSpPr>
              <p:nvPr/>
            </p:nvSpPr>
            <p:spPr bwMode="auto">
              <a:xfrm>
                <a:off x="2679" y="67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51" name="Oval 11"/>
              <p:cNvSpPr>
                <a:spLocks noChangeArrowheads="1"/>
              </p:cNvSpPr>
              <p:nvPr/>
            </p:nvSpPr>
            <p:spPr bwMode="auto">
              <a:xfrm>
                <a:off x="2679" y="978"/>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52" name="Oval 12"/>
              <p:cNvSpPr>
                <a:spLocks noChangeArrowheads="1"/>
              </p:cNvSpPr>
              <p:nvPr/>
            </p:nvSpPr>
            <p:spPr bwMode="auto">
              <a:xfrm>
                <a:off x="3089"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53" name="Oval 13"/>
              <p:cNvSpPr>
                <a:spLocks noChangeArrowheads="1"/>
              </p:cNvSpPr>
              <p:nvPr/>
            </p:nvSpPr>
            <p:spPr bwMode="auto">
              <a:xfrm>
                <a:off x="2833"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54" name="Oval 14"/>
              <p:cNvSpPr>
                <a:spLocks noChangeArrowheads="1"/>
              </p:cNvSpPr>
              <p:nvPr/>
            </p:nvSpPr>
            <p:spPr bwMode="auto">
              <a:xfrm>
                <a:off x="2833"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55" name="Oval 15"/>
              <p:cNvSpPr>
                <a:spLocks noChangeArrowheads="1"/>
              </p:cNvSpPr>
              <p:nvPr/>
            </p:nvSpPr>
            <p:spPr bwMode="auto">
              <a:xfrm>
                <a:off x="2935" y="877"/>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56" name="Oval 16"/>
              <p:cNvSpPr>
                <a:spLocks noChangeArrowheads="1"/>
              </p:cNvSpPr>
              <p:nvPr/>
            </p:nvSpPr>
            <p:spPr bwMode="auto">
              <a:xfrm>
                <a:off x="3038" y="102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57" name="Oval 17"/>
              <p:cNvSpPr>
                <a:spLocks noChangeArrowheads="1"/>
              </p:cNvSpPr>
              <p:nvPr/>
            </p:nvSpPr>
            <p:spPr bwMode="auto">
              <a:xfrm>
                <a:off x="2833" y="1079"/>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58" name="Oval 18"/>
              <p:cNvSpPr>
                <a:spLocks noChangeArrowheads="1"/>
              </p:cNvSpPr>
              <p:nvPr/>
            </p:nvSpPr>
            <p:spPr bwMode="auto">
              <a:xfrm>
                <a:off x="2634" y="800"/>
                <a:ext cx="205" cy="202"/>
              </a:xfrm>
              <a:prstGeom prst="ellipse">
                <a:avLst/>
              </a:prstGeom>
              <a:gradFill rotWithShape="0">
                <a:gsLst>
                  <a:gs pos="0">
                    <a:srgbClr val="FF3300"/>
                  </a:gs>
                  <a:gs pos="100000">
                    <a:srgbClr val="FF3300">
                      <a:gamma/>
                      <a:shade val="46275"/>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59" name="Oval 19"/>
              <p:cNvSpPr>
                <a:spLocks noChangeArrowheads="1"/>
              </p:cNvSpPr>
              <p:nvPr/>
            </p:nvSpPr>
            <p:spPr bwMode="auto">
              <a:xfrm>
                <a:off x="3089" y="77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60" name="Oval 20"/>
              <p:cNvSpPr>
                <a:spLocks noChangeArrowheads="1"/>
              </p:cNvSpPr>
              <p:nvPr/>
            </p:nvSpPr>
            <p:spPr bwMode="auto">
              <a:xfrm>
                <a:off x="2833" y="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61" name="Oval 21"/>
              <p:cNvSpPr>
                <a:spLocks noChangeArrowheads="1"/>
              </p:cNvSpPr>
              <p:nvPr/>
            </p:nvSpPr>
            <p:spPr bwMode="auto">
              <a:xfrm>
                <a:off x="2987"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grpSp>
        <p:grpSp>
          <p:nvGrpSpPr>
            <p:cNvPr id="4" name="Group 22"/>
            <p:cNvGrpSpPr>
              <a:grpSpLocks/>
            </p:cNvGrpSpPr>
            <p:nvPr/>
          </p:nvGrpSpPr>
          <p:grpSpPr bwMode="auto">
            <a:xfrm>
              <a:off x="2592" y="3199"/>
              <a:ext cx="2674" cy="771"/>
              <a:chOff x="1630" y="1575"/>
              <a:chExt cx="2674" cy="771"/>
            </a:xfrm>
          </p:grpSpPr>
          <p:sp>
            <p:nvSpPr>
              <p:cNvPr id="855063" name="Oval 23"/>
              <p:cNvSpPr>
                <a:spLocks noChangeArrowheads="1"/>
              </p:cNvSpPr>
              <p:nvPr/>
            </p:nvSpPr>
            <p:spPr bwMode="auto">
              <a:xfrm>
                <a:off x="219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64" name="Oval 24"/>
              <p:cNvSpPr>
                <a:spLocks noChangeArrowheads="1"/>
              </p:cNvSpPr>
              <p:nvPr/>
            </p:nvSpPr>
            <p:spPr bwMode="auto">
              <a:xfrm>
                <a:off x="2078" y="1840"/>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65" name="Oval 25"/>
              <p:cNvSpPr>
                <a:spLocks noChangeArrowheads="1"/>
              </p:cNvSpPr>
              <p:nvPr/>
            </p:nvSpPr>
            <p:spPr bwMode="auto">
              <a:xfrm>
                <a:off x="2136" y="1676"/>
                <a:ext cx="204"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66" name="Oval 26"/>
              <p:cNvSpPr>
                <a:spLocks noChangeArrowheads="1"/>
              </p:cNvSpPr>
              <p:nvPr/>
            </p:nvSpPr>
            <p:spPr bwMode="auto">
              <a:xfrm>
                <a:off x="2276" y="1720"/>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67" name="Oval 27"/>
              <p:cNvSpPr>
                <a:spLocks noChangeArrowheads="1"/>
              </p:cNvSpPr>
              <p:nvPr/>
            </p:nvSpPr>
            <p:spPr bwMode="auto">
              <a:xfrm>
                <a:off x="2040" y="1651"/>
                <a:ext cx="460" cy="453"/>
              </a:xfrm>
              <a:prstGeom prst="ellipse">
                <a:avLst/>
              </a:prstGeom>
              <a:noFill/>
              <a:ln w="28575">
                <a:solidFill>
                  <a:srgbClr val="DDDDDD"/>
                </a:solidFill>
                <a:round/>
                <a:headEnd/>
                <a:tailEnd/>
              </a:ln>
              <a:effectLst/>
            </p:spPr>
            <p:txBody>
              <a:bodyPr anchor="ctr">
                <a:spAutoFit/>
              </a:bodyPr>
              <a:lstStyle/>
              <a:p>
                <a:endParaRPr lang="en-US"/>
              </a:p>
            </p:txBody>
          </p:sp>
          <p:sp>
            <p:nvSpPr>
              <p:cNvPr id="855068" name="Oval 28"/>
              <p:cNvSpPr>
                <a:spLocks noChangeArrowheads="1"/>
              </p:cNvSpPr>
              <p:nvPr/>
            </p:nvSpPr>
            <p:spPr bwMode="auto">
              <a:xfrm>
                <a:off x="3607" y="1651"/>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69" name="Oval 29"/>
              <p:cNvSpPr>
                <a:spLocks noChangeArrowheads="1"/>
              </p:cNvSpPr>
              <p:nvPr/>
            </p:nvSpPr>
            <p:spPr bwMode="auto">
              <a:xfrm>
                <a:off x="3626" y="1777"/>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70" name="Oval 30"/>
              <p:cNvSpPr>
                <a:spLocks noChangeArrowheads="1"/>
              </p:cNvSpPr>
              <p:nvPr/>
            </p:nvSpPr>
            <p:spPr bwMode="auto">
              <a:xfrm>
                <a:off x="3319" y="1878"/>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71" name="Oval 31"/>
              <p:cNvSpPr>
                <a:spLocks noChangeArrowheads="1"/>
              </p:cNvSpPr>
              <p:nvPr/>
            </p:nvSpPr>
            <p:spPr bwMode="auto">
              <a:xfrm>
                <a:off x="3319" y="1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72" name="Oval 32"/>
              <p:cNvSpPr>
                <a:spLocks noChangeArrowheads="1"/>
              </p:cNvSpPr>
              <p:nvPr/>
            </p:nvSpPr>
            <p:spPr bwMode="auto">
              <a:xfrm>
                <a:off x="361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73" name="Oval 33"/>
              <p:cNvSpPr>
                <a:spLocks noChangeArrowheads="1"/>
              </p:cNvSpPr>
              <p:nvPr/>
            </p:nvSpPr>
            <p:spPr bwMode="auto">
              <a:xfrm>
                <a:off x="3268" y="1575"/>
                <a:ext cx="614" cy="605"/>
              </a:xfrm>
              <a:prstGeom prst="ellipse">
                <a:avLst/>
              </a:prstGeom>
              <a:noFill/>
              <a:ln w="28575">
                <a:solidFill>
                  <a:srgbClr val="DDDDDD"/>
                </a:solidFill>
                <a:round/>
                <a:headEnd/>
                <a:tailEnd/>
              </a:ln>
              <a:effectLst/>
            </p:spPr>
            <p:txBody>
              <a:bodyPr wrap="none" anchor="ctr">
                <a:spAutoFit/>
              </a:bodyPr>
              <a:lstStyle/>
              <a:p>
                <a:endParaRPr lang="en-US"/>
              </a:p>
            </p:txBody>
          </p:sp>
          <p:sp>
            <p:nvSpPr>
              <p:cNvPr id="855074" name="Oval 34"/>
              <p:cNvSpPr>
                <a:spLocks noChangeArrowheads="1"/>
              </p:cNvSpPr>
              <p:nvPr/>
            </p:nvSpPr>
            <p:spPr bwMode="auto">
              <a:xfrm>
                <a:off x="3441" y="1739"/>
                <a:ext cx="204"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5075" name="Oval 35"/>
              <p:cNvSpPr>
                <a:spLocks noChangeArrowheads="1"/>
              </p:cNvSpPr>
              <p:nvPr/>
            </p:nvSpPr>
            <p:spPr bwMode="auto">
              <a:xfrm>
                <a:off x="3447" y="195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76" name="Oval 36"/>
              <p:cNvSpPr>
                <a:spLocks noChangeArrowheads="1"/>
              </p:cNvSpPr>
              <p:nvPr/>
            </p:nvSpPr>
            <p:spPr bwMode="auto">
              <a:xfrm>
                <a:off x="3447" y="1588"/>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5077" name="AutoShape 37"/>
              <p:cNvSpPr>
                <a:spLocks noChangeArrowheads="1"/>
              </p:cNvSpPr>
              <p:nvPr/>
            </p:nvSpPr>
            <p:spPr bwMode="auto">
              <a:xfrm>
                <a:off x="1630"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5078" name="AutoShape 38"/>
              <p:cNvSpPr>
                <a:spLocks noChangeArrowheads="1"/>
              </p:cNvSpPr>
              <p:nvPr/>
            </p:nvSpPr>
            <p:spPr bwMode="auto">
              <a:xfrm flipH="1">
                <a:off x="3894"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5079" name="Text Box 39"/>
              <p:cNvSpPr txBox="1">
                <a:spLocks noChangeArrowheads="1"/>
              </p:cNvSpPr>
              <p:nvPr/>
            </p:nvSpPr>
            <p:spPr bwMode="auto">
              <a:xfrm>
                <a:off x="2462" y="2001"/>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1</a:t>
                </a:r>
              </a:p>
            </p:txBody>
          </p:sp>
          <p:sp>
            <p:nvSpPr>
              <p:cNvPr id="855080" name="Text Box 40"/>
              <p:cNvSpPr txBox="1">
                <a:spLocks noChangeArrowheads="1"/>
              </p:cNvSpPr>
              <p:nvPr/>
            </p:nvSpPr>
            <p:spPr bwMode="auto">
              <a:xfrm>
                <a:off x="3814" y="2007"/>
                <a:ext cx="307" cy="339"/>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2</a:t>
                </a:r>
              </a:p>
            </p:txBody>
          </p:sp>
        </p:grpSp>
      </p:gr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57091"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9.13a</a:t>
            </a:r>
            <a:r>
              <a:rPr lang="en-US" sz="2800" i="1">
                <a:solidFill>
                  <a:srgbClr val="000000"/>
                </a:solidFill>
                <a:effectLst/>
              </a:rPr>
              <a:t>   </a:t>
            </a:r>
            <a:r>
              <a:rPr lang="en-US" sz="2800">
                <a:solidFill>
                  <a:schemeClr val="accent2"/>
                </a:solidFill>
              </a:rPr>
              <a:t>Nuclear Fission I</a:t>
            </a:r>
          </a:p>
        </p:txBody>
      </p:sp>
      <p:sp>
        <p:nvSpPr>
          <p:cNvPr id="857092" name="Rectangle 4"/>
          <p:cNvSpPr>
            <a:spLocks noGrp="1" noChangeArrowheads="1"/>
          </p:cNvSpPr>
          <p:nvPr>
            <p:ph type="body" idx="1"/>
          </p:nvPr>
        </p:nvSpPr>
        <p:spPr>
          <a:xfrm>
            <a:off x="0" y="795338"/>
            <a:ext cx="4195763" cy="2498725"/>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a:t>	A uranium nucleus (at rest) undergoes fission and splits into two fragments, one heavy and the other light.  Which fragment has the greater momentum?</a:t>
            </a:r>
            <a:r>
              <a:rPr lang="en-US" sz="2200" b="1"/>
              <a:t>  </a:t>
            </a:r>
          </a:p>
        </p:txBody>
      </p:sp>
      <p:sp>
        <p:nvSpPr>
          <p:cNvPr id="857093" name="Rectangle 5"/>
          <p:cNvSpPr>
            <a:spLocks noChangeArrowheads="1"/>
          </p:cNvSpPr>
          <p:nvPr/>
        </p:nvSpPr>
        <p:spPr bwMode="auto">
          <a:xfrm>
            <a:off x="4657725" y="863600"/>
            <a:ext cx="4486275" cy="2287588"/>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heavy one</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the light one</a:t>
            </a: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both have the same momentum</a:t>
            </a:r>
            <a:endParaRPr lang="en-US" sz="2000">
              <a:solidFill>
                <a:schemeClr val="tx2"/>
              </a:solidFill>
              <a:effectLst>
                <a:outerShdw blurRad="38100" dist="38100" dir="2700000" algn="tl">
                  <a:srgbClr val="000000"/>
                </a:outerShdw>
              </a:effectLst>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sp>
        <p:nvSpPr>
          <p:cNvPr id="857094" name="Oval 6"/>
          <p:cNvSpPr>
            <a:spLocks noChangeArrowheads="1"/>
          </p:cNvSpPr>
          <p:nvPr/>
        </p:nvSpPr>
        <p:spPr bwMode="auto">
          <a:xfrm>
            <a:off x="4246563" y="1854200"/>
            <a:ext cx="4849812" cy="557213"/>
          </a:xfrm>
          <a:prstGeom prst="ellipse">
            <a:avLst/>
          </a:prstGeom>
          <a:noFill/>
          <a:ln w="38100">
            <a:solidFill>
              <a:schemeClr val="accent1"/>
            </a:solidFill>
            <a:round/>
            <a:headEnd/>
            <a:tailEnd/>
          </a:ln>
          <a:effectLst/>
        </p:spPr>
        <p:txBody>
          <a:bodyPr anchor="ctr">
            <a:spAutoFit/>
          </a:bodyPr>
          <a:lstStyle/>
          <a:p>
            <a:endParaRPr lang="en-US"/>
          </a:p>
        </p:txBody>
      </p:sp>
      <p:grpSp>
        <p:nvGrpSpPr>
          <p:cNvPr id="2" name="Group 7"/>
          <p:cNvGrpSpPr>
            <a:grpSpLocks/>
          </p:cNvGrpSpPr>
          <p:nvPr/>
        </p:nvGrpSpPr>
        <p:grpSpPr bwMode="auto">
          <a:xfrm>
            <a:off x="5292725" y="3724275"/>
            <a:ext cx="3851275" cy="2462213"/>
            <a:chOff x="2400" y="2172"/>
            <a:chExt cx="3051" cy="1798"/>
          </a:xfrm>
        </p:grpSpPr>
        <p:sp>
          <p:nvSpPr>
            <p:cNvPr id="857096" name="Rectangle 8"/>
            <p:cNvSpPr>
              <a:spLocks noChangeArrowheads="1"/>
            </p:cNvSpPr>
            <p:nvPr/>
          </p:nvSpPr>
          <p:spPr bwMode="auto">
            <a:xfrm>
              <a:off x="2400" y="2172"/>
              <a:ext cx="3051" cy="1758"/>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9"/>
            <p:cNvGrpSpPr>
              <a:grpSpLocks/>
            </p:cNvGrpSpPr>
            <p:nvPr/>
          </p:nvGrpSpPr>
          <p:grpSpPr bwMode="auto">
            <a:xfrm>
              <a:off x="3508" y="2199"/>
              <a:ext cx="768" cy="756"/>
              <a:chOff x="2577" y="575"/>
              <a:chExt cx="768" cy="756"/>
            </a:xfrm>
          </p:grpSpPr>
          <p:sp>
            <p:nvSpPr>
              <p:cNvPr id="857098" name="Oval 10"/>
              <p:cNvSpPr>
                <a:spLocks noChangeArrowheads="1"/>
              </p:cNvSpPr>
              <p:nvPr/>
            </p:nvSpPr>
            <p:spPr bwMode="auto">
              <a:xfrm>
                <a:off x="2577" y="575"/>
                <a:ext cx="768" cy="756"/>
              </a:xfrm>
              <a:prstGeom prst="ellipse">
                <a:avLst/>
              </a:prstGeom>
              <a:noFill/>
              <a:ln w="28575">
                <a:solidFill>
                  <a:srgbClr val="DDDDDD"/>
                </a:solidFill>
                <a:round/>
                <a:headEnd/>
                <a:tailEnd/>
              </a:ln>
              <a:effectLst/>
            </p:spPr>
            <p:txBody>
              <a:bodyPr wrap="none" anchor="ctr">
                <a:spAutoFit/>
              </a:bodyPr>
              <a:lstStyle/>
              <a:p>
                <a:endParaRPr lang="en-US"/>
              </a:p>
            </p:txBody>
          </p:sp>
          <p:sp>
            <p:nvSpPr>
              <p:cNvPr id="857099" name="Oval 11"/>
              <p:cNvSpPr>
                <a:spLocks noChangeArrowheads="1"/>
              </p:cNvSpPr>
              <p:nvPr/>
            </p:nvSpPr>
            <p:spPr bwMode="auto">
              <a:xfrm>
                <a:off x="2679" y="67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00" name="Oval 12"/>
              <p:cNvSpPr>
                <a:spLocks noChangeArrowheads="1"/>
              </p:cNvSpPr>
              <p:nvPr/>
            </p:nvSpPr>
            <p:spPr bwMode="auto">
              <a:xfrm>
                <a:off x="2679" y="978"/>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01" name="Oval 13"/>
              <p:cNvSpPr>
                <a:spLocks noChangeArrowheads="1"/>
              </p:cNvSpPr>
              <p:nvPr/>
            </p:nvSpPr>
            <p:spPr bwMode="auto">
              <a:xfrm>
                <a:off x="3089"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02" name="Oval 14"/>
              <p:cNvSpPr>
                <a:spLocks noChangeArrowheads="1"/>
              </p:cNvSpPr>
              <p:nvPr/>
            </p:nvSpPr>
            <p:spPr bwMode="auto">
              <a:xfrm>
                <a:off x="2833"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03" name="Oval 15"/>
              <p:cNvSpPr>
                <a:spLocks noChangeArrowheads="1"/>
              </p:cNvSpPr>
              <p:nvPr/>
            </p:nvSpPr>
            <p:spPr bwMode="auto">
              <a:xfrm>
                <a:off x="2833"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04" name="Oval 16"/>
              <p:cNvSpPr>
                <a:spLocks noChangeArrowheads="1"/>
              </p:cNvSpPr>
              <p:nvPr/>
            </p:nvSpPr>
            <p:spPr bwMode="auto">
              <a:xfrm>
                <a:off x="2935" y="877"/>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05" name="Oval 17"/>
              <p:cNvSpPr>
                <a:spLocks noChangeArrowheads="1"/>
              </p:cNvSpPr>
              <p:nvPr/>
            </p:nvSpPr>
            <p:spPr bwMode="auto">
              <a:xfrm>
                <a:off x="3038" y="102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06" name="Oval 18"/>
              <p:cNvSpPr>
                <a:spLocks noChangeArrowheads="1"/>
              </p:cNvSpPr>
              <p:nvPr/>
            </p:nvSpPr>
            <p:spPr bwMode="auto">
              <a:xfrm>
                <a:off x="2833" y="1079"/>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07" name="Oval 19"/>
              <p:cNvSpPr>
                <a:spLocks noChangeArrowheads="1"/>
              </p:cNvSpPr>
              <p:nvPr/>
            </p:nvSpPr>
            <p:spPr bwMode="auto">
              <a:xfrm>
                <a:off x="2634" y="800"/>
                <a:ext cx="205" cy="202"/>
              </a:xfrm>
              <a:prstGeom prst="ellipse">
                <a:avLst/>
              </a:prstGeom>
              <a:gradFill rotWithShape="0">
                <a:gsLst>
                  <a:gs pos="0">
                    <a:srgbClr val="FF3300"/>
                  </a:gs>
                  <a:gs pos="100000">
                    <a:srgbClr val="FF3300">
                      <a:gamma/>
                      <a:shade val="46275"/>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08" name="Oval 20"/>
              <p:cNvSpPr>
                <a:spLocks noChangeArrowheads="1"/>
              </p:cNvSpPr>
              <p:nvPr/>
            </p:nvSpPr>
            <p:spPr bwMode="auto">
              <a:xfrm>
                <a:off x="3089" y="77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09" name="Oval 21"/>
              <p:cNvSpPr>
                <a:spLocks noChangeArrowheads="1"/>
              </p:cNvSpPr>
              <p:nvPr/>
            </p:nvSpPr>
            <p:spPr bwMode="auto">
              <a:xfrm>
                <a:off x="2833" y="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10" name="Oval 22"/>
              <p:cNvSpPr>
                <a:spLocks noChangeArrowheads="1"/>
              </p:cNvSpPr>
              <p:nvPr/>
            </p:nvSpPr>
            <p:spPr bwMode="auto">
              <a:xfrm>
                <a:off x="2987"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grpSp>
        <p:grpSp>
          <p:nvGrpSpPr>
            <p:cNvPr id="4" name="Group 23"/>
            <p:cNvGrpSpPr>
              <a:grpSpLocks/>
            </p:cNvGrpSpPr>
            <p:nvPr/>
          </p:nvGrpSpPr>
          <p:grpSpPr bwMode="auto">
            <a:xfrm>
              <a:off x="2592" y="3199"/>
              <a:ext cx="2674" cy="771"/>
              <a:chOff x="1630" y="1575"/>
              <a:chExt cx="2674" cy="771"/>
            </a:xfrm>
          </p:grpSpPr>
          <p:sp>
            <p:nvSpPr>
              <p:cNvPr id="857112" name="Oval 24"/>
              <p:cNvSpPr>
                <a:spLocks noChangeArrowheads="1"/>
              </p:cNvSpPr>
              <p:nvPr/>
            </p:nvSpPr>
            <p:spPr bwMode="auto">
              <a:xfrm>
                <a:off x="219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13" name="Oval 25"/>
              <p:cNvSpPr>
                <a:spLocks noChangeArrowheads="1"/>
              </p:cNvSpPr>
              <p:nvPr/>
            </p:nvSpPr>
            <p:spPr bwMode="auto">
              <a:xfrm>
                <a:off x="2078" y="1840"/>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14" name="Oval 26"/>
              <p:cNvSpPr>
                <a:spLocks noChangeArrowheads="1"/>
              </p:cNvSpPr>
              <p:nvPr/>
            </p:nvSpPr>
            <p:spPr bwMode="auto">
              <a:xfrm>
                <a:off x="2136" y="1676"/>
                <a:ext cx="204"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15" name="Oval 27"/>
              <p:cNvSpPr>
                <a:spLocks noChangeArrowheads="1"/>
              </p:cNvSpPr>
              <p:nvPr/>
            </p:nvSpPr>
            <p:spPr bwMode="auto">
              <a:xfrm>
                <a:off x="2276" y="1720"/>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16" name="Oval 28"/>
              <p:cNvSpPr>
                <a:spLocks noChangeArrowheads="1"/>
              </p:cNvSpPr>
              <p:nvPr/>
            </p:nvSpPr>
            <p:spPr bwMode="auto">
              <a:xfrm>
                <a:off x="2040" y="1651"/>
                <a:ext cx="460" cy="453"/>
              </a:xfrm>
              <a:prstGeom prst="ellipse">
                <a:avLst/>
              </a:prstGeom>
              <a:noFill/>
              <a:ln w="28575">
                <a:solidFill>
                  <a:srgbClr val="DDDDDD"/>
                </a:solidFill>
                <a:round/>
                <a:headEnd/>
                <a:tailEnd/>
              </a:ln>
              <a:effectLst/>
            </p:spPr>
            <p:txBody>
              <a:bodyPr anchor="ctr">
                <a:spAutoFit/>
              </a:bodyPr>
              <a:lstStyle/>
              <a:p>
                <a:endParaRPr lang="en-US"/>
              </a:p>
            </p:txBody>
          </p:sp>
          <p:sp>
            <p:nvSpPr>
              <p:cNvPr id="857117" name="Oval 29"/>
              <p:cNvSpPr>
                <a:spLocks noChangeArrowheads="1"/>
              </p:cNvSpPr>
              <p:nvPr/>
            </p:nvSpPr>
            <p:spPr bwMode="auto">
              <a:xfrm>
                <a:off x="3607" y="1651"/>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18" name="Oval 30"/>
              <p:cNvSpPr>
                <a:spLocks noChangeArrowheads="1"/>
              </p:cNvSpPr>
              <p:nvPr/>
            </p:nvSpPr>
            <p:spPr bwMode="auto">
              <a:xfrm>
                <a:off x="3626" y="1777"/>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19" name="Oval 31"/>
              <p:cNvSpPr>
                <a:spLocks noChangeArrowheads="1"/>
              </p:cNvSpPr>
              <p:nvPr/>
            </p:nvSpPr>
            <p:spPr bwMode="auto">
              <a:xfrm>
                <a:off x="3319" y="1878"/>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20" name="Oval 32"/>
              <p:cNvSpPr>
                <a:spLocks noChangeArrowheads="1"/>
              </p:cNvSpPr>
              <p:nvPr/>
            </p:nvSpPr>
            <p:spPr bwMode="auto">
              <a:xfrm>
                <a:off x="3319" y="1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21" name="Oval 33"/>
              <p:cNvSpPr>
                <a:spLocks noChangeArrowheads="1"/>
              </p:cNvSpPr>
              <p:nvPr/>
            </p:nvSpPr>
            <p:spPr bwMode="auto">
              <a:xfrm>
                <a:off x="361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22" name="Oval 34"/>
              <p:cNvSpPr>
                <a:spLocks noChangeArrowheads="1"/>
              </p:cNvSpPr>
              <p:nvPr/>
            </p:nvSpPr>
            <p:spPr bwMode="auto">
              <a:xfrm>
                <a:off x="3268" y="1575"/>
                <a:ext cx="614" cy="605"/>
              </a:xfrm>
              <a:prstGeom prst="ellipse">
                <a:avLst/>
              </a:prstGeom>
              <a:noFill/>
              <a:ln w="28575">
                <a:solidFill>
                  <a:srgbClr val="DDDDDD"/>
                </a:solidFill>
                <a:round/>
                <a:headEnd/>
                <a:tailEnd/>
              </a:ln>
              <a:effectLst/>
            </p:spPr>
            <p:txBody>
              <a:bodyPr wrap="none" anchor="ctr">
                <a:spAutoFit/>
              </a:bodyPr>
              <a:lstStyle/>
              <a:p>
                <a:endParaRPr lang="en-US"/>
              </a:p>
            </p:txBody>
          </p:sp>
          <p:sp>
            <p:nvSpPr>
              <p:cNvPr id="857123" name="Oval 35"/>
              <p:cNvSpPr>
                <a:spLocks noChangeArrowheads="1"/>
              </p:cNvSpPr>
              <p:nvPr/>
            </p:nvSpPr>
            <p:spPr bwMode="auto">
              <a:xfrm>
                <a:off x="3441" y="1739"/>
                <a:ext cx="204"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7124" name="Oval 36"/>
              <p:cNvSpPr>
                <a:spLocks noChangeArrowheads="1"/>
              </p:cNvSpPr>
              <p:nvPr/>
            </p:nvSpPr>
            <p:spPr bwMode="auto">
              <a:xfrm>
                <a:off x="3447" y="195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25" name="Oval 37"/>
              <p:cNvSpPr>
                <a:spLocks noChangeArrowheads="1"/>
              </p:cNvSpPr>
              <p:nvPr/>
            </p:nvSpPr>
            <p:spPr bwMode="auto">
              <a:xfrm>
                <a:off x="3447" y="1588"/>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7126" name="AutoShape 38"/>
              <p:cNvSpPr>
                <a:spLocks noChangeArrowheads="1"/>
              </p:cNvSpPr>
              <p:nvPr/>
            </p:nvSpPr>
            <p:spPr bwMode="auto">
              <a:xfrm>
                <a:off x="1630"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7127" name="AutoShape 39"/>
              <p:cNvSpPr>
                <a:spLocks noChangeArrowheads="1"/>
              </p:cNvSpPr>
              <p:nvPr/>
            </p:nvSpPr>
            <p:spPr bwMode="auto">
              <a:xfrm flipH="1">
                <a:off x="3894"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7128" name="Text Box 40"/>
              <p:cNvSpPr txBox="1">
                <a:spLocks noChangeArrowheads="1"/>
              </p:cNvSpPr>
              <p:nvPr/>
            </p:nvSpPr>
            <p:spPr bwMode="auto">
              <a:xfrm>
                <a:off x="2462" y="2000"/>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1</a:t>
                </a:r>
              </a:p>
            </p:txBody>
          </p:sp>
          <p:sp>
            <p:nvSpPr>
              <p:cNvPr id="857129" name="Text Box 41"/>
              <p:cNvSpPr txBox="1">
                <a:spLocks noChangeArrowheads="1"/>
              </p:cNvSpPr>
              <p:nvPr/>
            </p:nvSpPr>
            <p:spPr bwMode="auto">
              <a:xfrm>
                <a:off x="3814" y="2008"/>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2</a:t>
                </a:r>
              </a:p>
            </p:txBody>
          </p:sp>
        </p:grpSp>
      </p:grpSp>
      <p:sp>
        <p:nvSpPr>
          <p:cNvPr id="857130" name="AutoShape 42"/>
          <p:cNvSpPr>
            <a:spLocks noChangeArrowheads="1"/>
          </p:cNvSpPr>
          <p:nvPr/>
        </p:nvSpPr>
        <p:spPr bwMode="auto">
          <a:xfrm>
            <a:off x="0" y="3760788"/>
            <a:ext cx="5368925" cy="229711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57131" name="Rectangle 43"/>
          <p:cNvSpPr>
            <a:spLocks noChangeArrowheads="1"/>
          </p:cNvSpPr>
          <p:nvPr/>
        </p:nvSpPr>
        <p:spPr bwMode="auto">
          <a:xfrm>
            <a:off x="0" y="3840163"/>
            <a:ext cx="5287963" cy="2076450"/>
          </a:xfrm>
          <a:prstGeom prst="rect">
            <a:avLst/>
          </a:prstGeom>
          <a:noFill/>
          <a:ln w="9525">
            <a:noFill/>
            <a:miter lim="800000"/>
            <a:headEnd/>
            <a:tailEnd/>
          </a:ln>
          <a:effectLst/>
        </p:spPr>
        <p:txBody>
          <a:bodyPr lIns="92075" tIns="46038" rIns="92075" bIns="46038">
            <a:spAutoFit/>
          </a:bodyPr>
          <a:lstStyle/>
          <a:p>
            <a:pPr marL="285750" indent="-285750">
              <a:lnSpc>
                <a:spcPct val="130000"/>
              </a:lnSpc>
              <a:spcBef>
                <a:spcPct val="50000"/>
              </a:spcBef>
            </a:pPr>
            <a:r>
              <a:rPr lang="en-US" sz="2000" b="1">
                <a:solidFill>
                  <a:schemeClr val="bg2"/>
                </a:solidFill>
                <a:latin typeface="Arial" charset="0"/>
              </a:rPr>
              <a:t>	The initial momentum of the uranium was zero, so the final total momentum of the two fragments must also be zero.  </a:t>
            </a:r>
            <a:r>
              <a:rPr lang="en-US" sz="2000" b="1">
                <a:solidFill>
                  <a:srgbClr val="FC0128"/>
                </a:solidFill>
                <a:effectLst>
                  <a:outerShdw blurRad="38100" dist="38100" dir="2700000" algn="tl">
                    <a:srgbClr val="000000"/>
                  </a:outerShdw>
                </a:effectLst>
                <a:latin typeface="Arial" charset="0"/>
              </a:rPr>
              <a:t>Thus the individual momenta are equal  in magnitude and opposite in direction.</a:t>
            </a:r>
            <a:endParaRPr lang="en-US" sz="2100" b="1">
              <a:solidFill>
                <a:srgbClr val="FC0128"/>
              </a:solidFill>
              <a:latin typeface="Arial" charset="0"/>
            </a:endParaRPr>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59139"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9.13b</a:t>
            </a:r>
            <a:r>
              <a:rPr lang="en-US" sz="2800" i="1">
                <a:solidFill>
                  <a:srgbClr val="000000"/>
                </a:solidFill>
                <a:effectLst/>
              </a:rPr>
              <a:t>   </a:t>
            </a:r>
            <a:r>
              <a:rPr lang="en-US" sz="2800">
                <a:solidFill>
                  <a:schemeClr val="accent2"/>
                </a:solidFill>
              </a:rPr>
              <a:t>Nuclear Fission II</a:t>
            </a:r>
          </a:p>
        </p:txBody>
      </p:sp>
      <p:sp>
        <p:nvSpPr>
          <p:cNvPr id="859140" name="Rectangle 4"/>
          <p:cNvSpPr>
            <a:spLocks noChangeArrowheads="1"/>
          </p:cNvSpPr>
          <p:nvPr/>
        </p:nvSpPr>
        <p:spPr bwMode="auto">
          <a:xfrm>
            <a:off x="4800601" y="849313"/>
            <a:ext cx="4057650" cy="22875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heavy one</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the light one</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both have the same </a:t>
            </a:r>
            <a:r>
              <a:rPr lang="en-US" sz="2000" b="1" smtClean="0">
                <a:solidFill>
                  <a:schemeClr val="tx2"/>
                </a:solidFill>
                <a:effectLst>
                  <a:outerShdw blurRad="38100" dist="38100" dir="2700000" algn="tl">
                    <a:srgbClr val="000000"/>
                  </a:outerShdw>
                </a:effectLst>
                <a:latin typeface="Arial" charset="0"/>
              </a:rPr>
              <a:t>energy</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grpSp>
        <p:nvGrpSpPr>
          <p:cNvPr id="2" name="Group 5"/>
          <p:cNvGrpSpPr>
            <a:grpSpLocks/>
          </p:cNvGrpSpPr>
          <p:nvPr/>
        </p:nvGrpSpPr>
        <p:grpSpPr bwMode="auto">
          <a:xfrm>
            <a:off x="5287963" y="3924300"/>
            <a:ext cx="3851275" cy="2460625"/>
            <a:chOff x="2400" y="2172"/>
            <a:chExt cx="3051" cy="1797"/>
          </a:xfrm>
        </p:grpSpPr>
        <p:sp>
          <p:nvSpPr>
            <p:cNvPr id="859142" name="Rectangle 6"/>
            <p:cNvSpPr>
              <a:spLocks noChangeArrowheads="1"/>
            </p:cNvSpPr>
            <p:nvPr/>
          </p:nvSpPr>
          <p:spPr bwMode="auto">
            <a:xfrm>
              <a:off x="2400" y="2172"/>
              <a:ext cx="3051" cy="1758"/>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7"/>
            <p:cNvGrpSpPr>
              <a:grpSpLocks/>
            </p:cNvGrpSpPr>
            <p:nvPr/>
          </p:nvGrpSpPr>
          <p:grpSpPr bwMode="auto">
            <a:xfrm>
              <a:off x="3508" y="2199"/>
              <a:ext cx="768" cy="756"/>
              <a:chOff x="2577" y="575"/>
              <a:chExt cx="768" cy="756"/>
            </a:xfrm>
          </p:grpSpPr>
          <p:sp>
            <p:nvSpPr>
              <p:cNvPr id="859144" name="Oval 8"/>
              <p:cNvSpPr>
                <a:spLocks noChangeArrowheads="1"/>
              </p:cNvSpPr>
              <p:nvPr/>
            </p:nvSpPr>
            <p:spPr bwMode="auto">
              <a:xfrm>
                <a:off x="2577" y="575"/>
                <a:ext cx="768" cy="756"/>
              </a:xfrm>
              <a:prstGeom prst="ellipse">
                <a:avLst/>
              </a:prstGeom>
              <a:noFill/>
              <a:ln w="28575">
                <a:solidFill>
                  <a:srgbClr val="DDDDDD"/>
                </a:solidFill>
                <a:round/>
                <a:headEnd/>
                <a:tailEnd/>
              </a:ln>
              <a:effectLst/>
            </p:spPr>
            <p:txBody>
              <a:bodyPr wrap="none" anchor="ctr">
                <a:spAutoFit/>
              </a:bodyPr>
              <a:lstStyle/>
              <a:p>
                <a:endParaRPr lang="en-US"/>
              </a:p>
            </p:txBody>
          </p:sp>
          <p:sp>
            <p:nvSpPr>
              <p:cNvPr id="859145" name="Oval 9"/>
              <p:cNvSpPr>
                <a:spLocks noChangeArrowheads="1"/>
              </p:cNvSpPr>
              <p:nvPr/>
            </p:nvSpPr>
            <p:spPr bwMode="auto">
              <a:xfrm>
                <a:off x="2679" y="67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46" name="Oval 10"/>
              <p:cNvSpPr>
                <a:spLocks noChangeArrowheads="1"/>
              </p:cNvSpPr>
              <p:nvPr/>
            </p:nvSpPr>
            <p:spPr bwMode="auto">
              <a:xfrm>
                <a:off x="2679" y="978"/>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47" name="Oval 11"/>
              <p:cNvSpPr>
                <a:spLocks noChangeArrowheads="1"/>
              </p:cNvSpPr>
              <p:nvPr/>
            </p:nvSpPr>
            <p:spPr bwMode="auto">
              <a:xfrm>
                <a:off x="3089"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48" name="Oval 12"/>
              <p:cNvSpPr>
                <a:spLocks noChangeArrowheads="1"/>
              </p:cNvSpPr>
              <p:nvPr/>
            </p:nvSpPr>
            <p:spPr bwMode="auto">
              <a:xfrm>
                <a:off x="2833"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49" name="Oval 13"/>
              <p:cNvSpPr>
                <a:spLocks noChangeArrowheads="1"/>
              </p:cNvSpPr>
              <p:nvPr/>
            </p:nvSpPr>
            <p:spPr bwMode="auto">
              <a:xfrm>
                <a:off x="2833"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50" name="Oval 14"/>
              <p:cNvSpPr>
                <a:spLocks noChangeArrowheads="1"/>
              </p:cNvSpPr>
              <p:nvPr/>
            </p:nvSpPr>
            <p:spPr bwMode="auto">
              <a:xfrm>
                <a:off x="2935" y="877"/>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1" name="Oval 15"/>
              <p:cNvSpPr>
                <a:spLocks noChangeArrowheads="1"/>
              </p:cNvSpPr>
              <p:nvPr/>
            </p:nvSpPr>
            <p:spPr bwMode="auto">
              <a:xfrm>
                <a:off x="3038" y="102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2" name="Oval 16"/>
              <p:cNvSpPr>
                <a:spLocks noChangeArrowheads="1"/>
              </p:cNvSpPr>
              <p:nvPr/>
            </p:nvSpPr>
            <p:spPr bwMode="auto">
              <a:xfrm>
                <a:off x="2833" y="1079"/>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53" name="Oval 17"/>
              <p:cNvSpPr>
                <a:spLocks noChangeArrowheads="1"/>
              </p:cNvSpPr>
              <p:nvPr/>
            </p:nvSpPr>
            <p:spPr bwMode="auto">
              <a:xfrm>
                <a:off x="2634" y="800"/>
                <a:ext cx="205" cy="202"/>
              </a:xfrm>
              <a:prstGeom prst="ellipse">
                <a:avLst/>
              </a:prstGeom>
              <a:gradFill rotWithShape="0">
                <a:gsLst>
                  <a:gs pos="0">
                    <a:srgbClr val="FF3300"/>
                  </a:gs>
                  <a:gs pos="100000">
                    <a:srgbClr val="FF3300">
                      <a:gamma/>
                      <a:shade val="46275"/>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4" name="Oval 18"/>
              <p:cNvSpPr>
                <a:spLocks noChangeArrowheads="1"/>
              </p:cNvSpPr>
              <p:nvPr/>
            </p:nvSpPr>
            <p:spPr bwMode="auto">
              <a:xfrm>
                <a:off x="3089" y="77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5" name="Oval 19"/>
              <p:cNvSpPr>
                <a:spLocks noChangeArrowheads="1"/>
              </p:cNvSpPr>
              <p:nvPr/>
            </p:nvSpPr>
            <p:spPr bwMode="auto">
              <a:xfrm>
                <a:off x="2833" y="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6" name="Oval 20"/>
              <p:cNvSpPr>
                <a:spLocks noChangeArrowheads="1"/>
              </p:cNvSpPr>
              <p:nvPr/>
            </p:nvSpPr>
            <p:spPr bwMode="auto">
              <a:xfrm>
                <a:off x="2987"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grpSp>
        <p:grpSp>
          <p:nvGrpSpPr>
            <p:cNvPr id="4" name="Group 21"/>
            <p:cNvGrpSpPr>
              <a:grpSpLocks/>
            </p:cNvGrpSpPr>
            <p:nvPr/>
          </p:nvGrpSpPr>
          <p:grpSpPr bwMode="auto">
            <a:xfrm>
              <a:off x="2592" y="3199"/>
              <a:ext cx="2674" cy="770"/>
              <a:chOff x="1630" y="1575"/>
              <a:chExt cx="2674" cy="770"/>
            </a:xfrm>
          </p:grpSpPr>
          <p:sp>
            <p:nvSpPr>
              <p:cNvPr id="859158" name="Oval 22"/>
              <p:cNvSpPr>
                <a:spLocks noChangeArrowheads="1"/>
              </p:cNvSpPr>
              <p:nvPr/>
            </p:nvSpPr>
            <p:spPr bwMode="auto">
              <a:xfrm>
                <a:off x="219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59" name="Oval 23"/>
              <p:cNvSpPr>
                <a:spLocks noChangeArrowheads="1"/>
              </p:cNvSpPr>
              <p:nvPr/>
            </p:nvSpPr>
            <p:spPr bwMode="auto">
              <a:xfrm>
                <a:off x="2078" y="1840"/>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60" name="Oval 24"/>
              <p:cNvSpPr>
                <a:spLocks noChangeArrowheads="1"/>
              </p:cNvSpPr>
              <p:nvPr/>
            </p:nvSpPr>
            <p:spPr bwMode="auto">
              <a:xfrm>
                <a:off x="2136" y="1676"/>
                <a:ext cx="204"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61" name="Oval 25"/>
              <p:cNvSpPr>
                <a:spLocks noChangeArrowheads="1"/>
              </p:cNvSpPr>
              <p:nvPr/>
            </p:nvSpPr>
            <p:spPr bwMode="auto">
              <a:xfrm>
                <a:off x="2276" y="1720"/>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62" name="Oval 26"/>
              <p:cNvSpPr>
                <a:spLocks noChangeArrowheads="1"/>
              </p:cNvSpPr>
              <p:nvPr/>
            </p:nvSpPr>
            <p:spPr bwMode="auto">
              <a:xfrm>
                <a:off x="2040" y="1651"/>
                <a:ext cx="460" cy="453"/>
              </a:xfrm>
              <a:prstGeom prst="ellipse">
                <a:avLst/>
              </a:prstGeom>
              <a:noFill/>
              <a:ln w="28575">
                <a:solidFill>
                  <a:srgbClr val="DDDDDD"/>
                </a:solidFill>
                <a:round/>
                <a:headEnd/>
                <a:tailEnd/>
              </a:ln>
              <a:effectLst/>
            </p:spPr>
            <p:txBody>
              <a:bodyPr anchor="ctr">
                <a:spAutoFit/>
              </a:bodyPr>
              <a:lstStyle/>
              <a:p>
                <a:endParaRPr lang="en-US"/>
              </a:p>
            </p:txBody>
          </p:sp>
          <p:sp>
            <p:nvSpPr>
              <p:cNvPr id="859163" name="Oval 27"/>
              <p:cNvSpPr>
                <a:spLocks noChangeArrowheads="1"/>
              </p:cNvSpPr>
              <p:nvPr/>
            </p:nvSpPr>
            <p:spPr bwMode="auto">
              <a:xfrm>
                <a:off x="3607" y="1651"/>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64" name="Oval 28"/>
              <p:cNvSpPr>
                <a:spLocks noChangeArrowheads="1"/>
              </p:cNvSpPr>
              <p:nvPr/>
            </p:nvSpPr>
            <p:spPr bwMode="auto">
              <a:xfrm>
                <a:off x="3626" y="1777"/>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65" name="Oval 29"/>
              <p:cNvSpPr>
                <a:spLocks noChangeArrowheads="1"/>
              </p:cNvSpPr>
              <p:nvPr/>
            </p:nvSpPr>
            <p:spPr bwMode="auto">
              <a:xfrm>
                <a:off x="3319" y="1878"/>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66" name="Oval 30"/>
              <p:cNvSpPr>
                <a:spLocks noChangeArrowheads="1"/>
              </p:cNvSpPr>
              <p:nvPr/>
            </p:nvSpPr>
            <p:spPr bwMode="auto">
              <a:xfrm>
                <a:off x="3319" y="1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67" name="Oval 31"/>
              <p:cNvSpPr>
                <a:spLocks noChangeArrowheads="1"/>
              </p:cNvSpPr>
              <p:nvPr/>
            </p:nvSpPr>
            <p:spPr bwMode="auto">
              <a:xfrm>
                <a:off x="361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68" name="Oval 32"/>
              <p:cNvSpPr>
                <a:spLocks noChangeArrowheads="1"/>
              </p:cNvSpPr>
              <p:nvPr/>
            </p:nvSpPr>
            <p:spPr bwMode="auto">
              <a:xfrm>
                <a:off x="3268" y="1575"/>
                <a:ext cx="614" cy="605"/>
              </a:xfrm>
              <a:prstGeom prst="ellipse">
                <a:avLst/>
              </a:prstGeom>
              <a:noFill/>
              <a:ln w="28575">
                <a:solidFill>
                  <a:srgbClr val="DDDDDD"/>
                </a:solidFill>
                <a:round/>
                <a:headEnd/>
                <a:tailEnd/>
              </a:ln>
              <a:effectLst/>
            </p:spPr>
            <p:txBody>
              <a:bodyPr wrap="none" anchor="ctr">
                <a:spAutoFit/>
              </a:bodyPr>
              <a:lstStyle/>
              <a:p>
                <a:endParaRPr lang="en-US"/>
              </a:p>
            </p:txBody>
          </p:sp>
          <p:sp>
            <p:nvSpPr>
              <p:cNvPr id="859169" name="Oval 33"/>
              <p:cNvSpPr>
                <a:spLocks noChangeArrowheads="1"/>
              </p:cNvSpPr>
              <p:nvPr/>
            </p:nvSpPr>
            <p:spPr bwMode="auto">
              <a:xfrm>
                <a:off x="3441" y="1739"/>
                <a:ext cx="204"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59170" name="Oval 34"/>
              <p:cNvSpPr>
                <a:spLocks noChangeArrowheads="1"/>
              </p:cNvSpPr>
              <p:nvPr/>
            </p:nvSpPr>
            <p:spPr bwMode="auto">
              <a:xfrm>
                <a:off x="3447" y="195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71" name="Oval 35"/>
              <p:cNvSpPr>
                <a:spLocks noChangeArrowheads="1"/>
              </p:cNvSpPr>
              <p:nvPr/>
            </p:nvSpPr>
            <p:spPr bwMode="auto">
              <a:xfrm>
                <a:off x="3447" y="1588"/>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59172" name="AutoShape 36"/>
              <p:cNvSpPr>
                <a:spLocks noChangeArrowheads="1"/>
              </p:cNvSpPr>
              <p:nvPr/>
            </p:nvSpPr>
            <p:spPr bwMode="auto">
              <a:xfrm>
                <a:off x="1630"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9173" name="AutoShape 37"/>
              <p:cNvSpPr>
                <a:spLocks noChangeArrowheads="1"/>
              </p:cNvSpPr>
              <p:nvPr/>
            </p:nvSpPr>
            <p:spPr bwMode="auto">
              <a:xfrm flipH="1">
                <a:off x="3894"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59174" name="Text Box 38"/>
              <p:cNvSpPr txBox="1">
                <a:spLocks noChangeArrowheads="1"/>
              </p:cNvSpPr>
              <p:nvPr/>
            </p:nvSpPr>
            <p:spPr bwMode="auto">
              <a:xfrm>
                <a:off x="2462" y="2000"/>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1</a:t>
                </a:r>
              </a:p>
            </p:txBody>
          </p:sp>
          <p:sp>
            <p:nvSpPr>
              <p:cNvPr id="859175" name="Text Box 39"/>
              <p:cNvSpPr txBox="1">
                <a:spLocks noChangeArrowheads="1"/>
              </p:cNvSpPr>
              <p:nvPr/>
            </p:nvSpPr>
            <p:spPr bwMode="auto">
              <a:xfrm>
                <a:off x="3814" y="2007"/>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2</a:t>
                </a:r>
              </a:p>
            </p:txBody>
          </p:sp>
        </p:grpSp>
      </p:grpSp>
      <p:sp>
        <p:nvSpPr>
          <p:cNvPr id="859176" name="Rectangle 40"/>
          <p:cNvSpPr>
            <a:spLocks noGrp="1" noChangeArrowheads="1"/>
          </p:cNvSpPr>
          <p:nvPr>
            <p:ph type="body" idx="1"/>
          </p:nvPr>
        </p:nvSpPr>
        <p:spPr>
          <a:xfrm>
            <a:off x="0" y="795338"/>
            <a:ext cx="4195763" cy="2498725"/>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a:t>	A uranium nucleus (at rest) undergoes fission and splits into two fragments, one heavy and the other light.  Which fragment has the greater </a:t>
            </a:r>
            <a:r>
              <a:rPr lang="en-US" b="1" smtClean="0">
                <a:solidFill>
                  <a:srgbClr val="FFFF00"/>
                </a:solidFill>
              </a:rPr>
              <a:t>energy</a:t>
            </a:r>
            <a:r>
              <a:rPr lang="en-US" b="1" smtClean="0"/>
              <a:t>?</a:t>
            </a:r>
            <a:r>
              <a:rPr lang="en-US" sz="2200" b="1" smtClean="0"/>
              <a:t>  </a:t>
            </a:r>
            <a:endParaRPr lang="en-US" sz="2200" b="1"/>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AutoShape 2"/>
          <p:cNvSpPr>
            <a:spLocks noChangeArrowheads="1"/>
          </p:cNvSpPr>
          <p:nvPr/>
        </p:nvSpPr>
        <p:spPr bwMode="auto">
          <a:xfrm>
            <a:off x="152400" y="3598863"/>
            <a:ext cx="4791075" cy="31194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61187" name="AutoShape 3"/>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61188" name="Rectangle 4"/>
          <p:cNvSpPr>
            <a:spLocks noGrp="1" noChangeArrowheads="1"/>
          </p:cNvSpPr>
          <p:nvPr>
            <p:ph type="title"/>
          </p:nvPr>
        </p:nvSpPr>
        <p:spPr>
          <a:xfrm>
            <a:off x="933450" y="0"/>
            <a:ext cx="7294563" cy="838200"/>
          </a:xfrm>
          <a:noFill/>
          <a:ln/>
        </p:spPr>
        <p:txBody>
          <a:bodyPr/>
          <a:lstStyle/>
          <a:p>
            <a:pPr>
              <a:lnSpc>
                <a:spcPct val="90000"/>
              </a:lnSpc>
            </a:pPr>
            <a:r>
              <a:rPr lang="en-US" sz="2800" i="1"/>
              <a:t>ConcepTest 9.13b</a:t>
            </a:r>
            <a:r>
              <a:rPr lang="en-US" sz="2800" i="1">
                <a:solidFill>
                  <a:srgbClr val="000000"/>
                </a:solidFill>
                <a:effectLst/>
              </a:rPr>
              <a:t>   </a:t>
            </a:r>
            <a:r>
              <a:rPr lang="en-US" sz="2800">
                <a:solidFill>
                  <a:schemeClr val="accent2"/>
                </a:solidFill>
              </a:rPr>
              <a:t>Nuclear Fission II</a:t>
            </a:r>
          </a:p>
        </p:txBody>
      </p:sp>
      <p:sp>
        <p:nvSpPr>
          <p:cNvPr id="861189" name="Oval 5"/>
          <p:cNvSpPr>
            <a:spLocks noChangeArrowheads="1"/>
          </p:cNvSpPr>
          <p:nvPr/>
        </p:nvSpPr>
        <p:spPr bwMode="auto">
          <a:xfrm>
            <a:off x="4784725" y="1319213"/>
            <a:ext cx="3030538" cy="501650"/>
          </a:xfrm>
          <a:prstGeom prst="ellipse">
            <a:avLst/>
          </a:prstGeom>
          <a:noFill/>
          <a:ln w="38100">
            <a:solidFill>
              <a:schemeClr val="accent1"/>
            </a:solidFill>
            <a:round/>
            <a:headEnd/>
            <a:tailEnd/>
          </a:ln>
          <a:effectLst/>
        </p:spPr>
        <p:txBody>
          <a:bodyPr anchor="ctr">
            <a:spAutoFit/>
          </a:bodyPr>
          <a:lstStyle/>
          <a:p>
            <a:endParaRPr lang="en-US"/>
          </a:p>
        </p:txBody>
      </p:sp>
      <p:sp>
        <p:nvSpPr>
          <p:cNvPr id="861190" name="Rectangle 6"/>
          <p:cNvSpPr>
            <a:spLocks noChangeArrowheads="1"/>
          </p:cNvSpPr>
          <p:nvPr/>
        </p:nvSpPr>
        <p:spPr bwMode="auto">
          <a:xfrm>
            <a:off x="182563" y="3673475"/>
            <a:ext cx="4945062" cy="1047083"/>
          </a:xfrm>
          <a:prstGeom prst="rect">
            <a:avLst/>
          </a:prstGeom>
          <a:noFill/>
          <a:ln w="9525">
            <a:noFill/>
            <a:miter lim="800000"/>
            <a:headEnd/>
            <a:tailEnd/>
          </a:ln>
          <a:effectLst/>
        </p:spPr>
        <p:txBody>
          <a:bodyPr lIns="92075" tIns="46038" rIns="92075" bIns="46038">
            <a:spAutoFit/>
          </a:bodyPr>
          <a:lstStyle/>
          <a:p>
            <a:pPr marL="285750" indent="-285750">
              <a:lnSpc>
                <a:spcPct val="130000"/>
              </a:lnSpc>
              <a:spcBef>
                <a:spcPct val="50000"/>
              </a:spcBef>
            </a:pPr>
            <a:r>
              <a:rPr lang="en-US" sz="2000" b="1">
                <a:solidFill>
                  <a:schemeClr val="bg2"/>
                </a:solidFill>
                <a:latin typeface="Arial" charset="0"/>
              </a:rPr>
              <a:t>  	</a:t>
            </a:r>
            <a:r>
              <a:rPr lang="en-US" sz="2000" b="1" i="1" smtClean="0">
                <a:solidFill>
                  <a:schemeClr val="bg2"/>
                </a:solidFill>
                <a:latin typeface="Arial" charset="0"/>
              </a:rPr>
              <a:t>MV</a:t>
            </a:r>
            <a:r>
              <a:rPr lang="en-US" sz="2000" b="1" smtClean="0">
                <a:solidFill>
                  <a:schemeClr val="bg2"/>
                </a:solidFill>
                <a:latin typeface="Arial" charset="0"/>
              </a:rPr>
              <a:t> =</a:t>
            </a:r>
            <a:r>
              <a:rPr lang="en-US" sz="2000" b="1" i="1" smtClean="0">
                <a:solidFill>
                  <a:schemeClr val="bg2"/>
                </a:solidFill>
                <a:latin typeface="Arial" charset="0"/>
              </a:rPr>
              <a:t>mv</a:t>
            </a:r>
            <a:r>
              <a:rPr lang="en-US" sz="2000" b="1" smtClean="0">
                <a:solidFill>
                  <a:schemeClr val="bg2"/>
                </a:solidFill>
                <a:latin typeface="Arial" charset="0"/>
              </a:rPr>
              <a:t>, </a:t>
            </a:r>
            <a:r>
              <a:rPr lang="en-US" sz="2000" b="1" i="1" smtClean="0">
                <a:solidFill>
                  <a:schemeClr val="bg2"/>
                </a:solidFill>
                <a:latin typeface="Arial" charset="0"/>
              </a:rPr>
              <a:t>M</a:t>
            </a:r>
            <a:r>
              <a:rPr lang="en-US" sz="2000" b="1" smtClean="0">
                <a:solidFill>
                  <a:schemeClr val="bg2"/>
                </a:solidFill>
                <a:latin typeface="Arial" charset="0"/>
              </a:rPr>
              <a:t> &gt; </a:t>
            </a:r>
            <a:r>
              <a:rPr lang="en-US" sz="2000" b="1" i="1" smtClean="0">
                <a:solidFill>
                  <a:schemeClr val="bg2"/>
                </a:solidFill>
                <a:latin typeface="Arial" charset="0"/>
              </a:rPr>
              <a:t>m</a:t>
            </a:r>
            <a:r>
              <a:rPr lang="en-US" sz="2000" b="1" smtClean="0">
                <a:solidFill>
                  <a:schemeClr val="bg2"/>
                </a:solidFill>
                <a:latin typeface="Arial" charset="0"/>
              </a:rPr>
              <a:t> so v &gt; V, therefore</a:t>
            </a:r>
          </a:p>
          <a:p>
            <a:pPr marL="285750" indent="-285750">
              <a:lnSpc>
                <a:spcPct val="130000"/>
              </a:lnSpc>
              <a:spcBef>
                <a:spcPct val="50000"/>
              </a:spcBef>
            </a:pPr>
            <a:r>
              <a:rPr lang="en-US" sz="2000" b="1" smtClean="0">
                <a:solidFill>
                  <a:schemeClr val="bg2"/>
                </a:solidFill>
                <a:latin typeface="Arial" charset="0"/>
              </a:rPr>
              <a:t>                ½ </a:t>
            </a:r>
            <a:r>
              <a:rPr lang="en-US" sz="2000" b="1" i="1" smtClean="0">
                <a:solidFill>
                  <a:schemeClr val="bg2"/>
                </a:solidFill>
                <a:latin typeface="Arial" charset="0"/>
              </a:rPr>
              <a:t>MV </a:t>
            </a:r>
            <a:r>
              <a:rPr lang="en-US" sz="2000" b="1" baseline="30000" smtClean="0">
                <a:solidFill>
                  <a:schemeClr val="bg2"/>
                </a:solidFill>
                <a:latin typeface="Arial" charset="0"/>
              </a:rPr>
              <a:t>2</a:t>
            </a:r>
            <a:r>
              <a:rPr lang="en-US" sz="2000" b="1" smtClean="0">
                <a:solidFill>
                  <a:schemeClr val="bg2"/>
                </a:solidFill>
                <a:latin typeface="Arial" charset="0"/>
              </a:rPr>
              <a:t> &lt; ½ </a:t>
            </a:r>
            <a:r>
              <a:rPr lang="en-US" sz="2000" b="1" i="1" smtClean="0">
                <a:solidFill>
                  <a:schemeClr val="bg2"/>
                </a:solidFill>
                <a:latin typeface="Arial" charset="0"/>
              </a:rPr>
              <a:t>mv</a:t>
            </a:r>
            <a:r>
              <a:rPr lang="en-US" sz="2000" b="1" baseline="30000" smtClean="0">
                <a:solidFill>
                  <a:schemeClr val="bg2"/>
                </a:solidFill>
                <a:latin typeface="Arial" charset="0"/>
              </a:rPr>
              <a:t>2</a:t>
            </a:r>
            <a:r>
              <a:rPr lang="en-US" sz="2000" b="1" smtClean="0">
                <a:solidFill>
                  <a:schemeClr val="bg2"/>
                </a:solidFill>
                <a:latin typeface="Arial" charset="0"/>
              </a:rPr>
              <a:t>.</a:t>
            </a:r>
            <a:endParaRPr lang="en-US" sz="2100" b="1">
              <a:solidFill>
                <a:schemeClr val="bg2"/>
              </a:solidFill>
              <a:latin typeface="Arial" charset="0"/>
            </a:endParaRPr>
          </a:p>
        </p:txBody>
      </p:sp>
      <p:sp>
        <p:nvSpPr>
          <p:cNvPr id="861191" name="Rectangle 7"/>
          <p:cNvSpPr>
            <a:spLocks noChangeArrowheads="1"/>
          </p:cNvSpPr>
          <p:nvPr/>
        </p:nvSpPr>
        <p:spPr bwMode="auto">
          <a:xfrm>
            <a:off x="4800601" y="849313"/>
            <a:ext cx="4057650" cy="22875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the heavy one</a:t>
            </a:r>
            <a:r>
              <a:rPr lang="en-US" sz="2000" b="1">
                <a:solidFill>
                  <a:schemeClr val="tx2"/>
                </a:solidFill>
                <a:latin typeface="Arial" charset="0"/>
              </a:rPr>
              <a:t> </a:t>
            </a:r>
            <a:endParaRPr lang="en-US" sz="2000" b="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the light one</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both have the same </a:t>
            </a:r>
            <a:r>
              <a:rPr lang="en-US" sz="2000" b="1" smtClean="0">
                <a:solidFill>
                  <a:schemeClr val="tx2"/>
                </a:solidFill>
                <a:effectLst>
                  <a:outerShdw blurRad="38100" dist="38100" dir="2700000" algn="tl">
                    <a:srgbClr val="000000"/>
                  </a:outerShdw>
                </a:effectLst>
                <a:latin typeface="Arial" charset="0"/>
              </a:rPr>
              <a:t>energy</a:t>
            </a:r>
            <a:endParaRPr lang="en-US" sz="2000">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impossible to say</a:t>
            </a:r>
            <a:endParaRPr lang="en-US" sz="2200" b="1">
              <a:solidFill>
                <a:schemeClr val="tx2"/>
              </a:solidFill>
              <a:effectLst>
                <a:outerShdw blurRad="38100" dist="38100" dir="2700000" algn="tl">
                  <a:srgbClr val="000000"/>
                </a:outerShdw>
              </a:effectLst>
              <a:latin typeface="Arial" charset="0"/>
            </a:endParaRPr>
          </a:p>
        </p:txBody>
      </p:sp>
      <p:grpSp>
        <p:nvGrpSpPr>
          <p:cNvPr id="2" name="Group 8"/>
          <p:cNvGrpSpPr>
            <a:grpSpLocks/>
          </p:cNvGrpSpPr>
          <p:nvPr/>
        </p:nvGrpSpPr>
        <p:grpSpPr bwMode="auto">
          <a:xfrm>
            <a:off x="5287963" y="3924300"/>
            <a:ext cx="3851275" cy="2459038"/>
            <a:chOff x="2400" y="2172"/>
            <a:chExt cx="3051" cy="1796"/>
          </a:xfrm>
        </p:grpSpPr>
        <p:sp>
          <p:nvSpPr>
            <p:cNvPr id="861193" name="Rectangle 9"/>
            <p:cNvSpPr>
              <a:spLocks noChangeArrowheads="1"/>
            </p:cNvSpPr>
            <p:nvPr/>
          </p:nvSpPr>
          <p:spPr bwMode="auto">
            <a:xfrm>
              <a:off x="2400" y="2172"/>
              <a:ext cx="3051" cy="1758"/>
            </a:xfrm>
            <a:prstGeom prst="rect">
              <a:avLst/>
            </a:prstGeom>
            <a:solidFill>
              <a:schemeClr val="bg2"/>
            </a:solidFill>
            <a:ln w="9525">
              <a:noFill/>
              <a:miter lim="800000"/>
              <a:headEnd type="none" w="sm" len="sm"/>
              <a:tailEnd type="none" w="sm" len="sm"/>
            </a:ln>
            <a:effectLst/>
          </p:spPr>
          <p:txBody>
            <a:bodyPr wrap="none" anchor="ctr"/>
            <a:lstStyle/>
            <a:p>
              <a:endParaRPr lang="en-US"/>
            </a:p>
          </p:txBody>
        </p:sp>
        <p:grpSp>
          <p:nvGrpSpPr>
            <p:cNvPr id="3" name="Group 10"/>
            <p:cNvGrpSpPr>
              <a:grpSpLocks/>
            </p:cNvGrpSpPr>
            <p:nvPr/>
          </p:nvGrpSpPr>
          <p:grpSpPr bwMode="auto">
            <a:xfrm>
              <a:off x="3508" y="2199"/>
              <a:ext cx="768" cy="756"/>
              <a:chOff x="2577" y="575"/>
              <a:chExt cx="768" cy="756"/>
            </a:xfrm>
          </p:grpSpPr>
          <p:sp>
            <p:nvSpPr>
              <p:cNvPr id="861195" name="Oval 11"/>
              <p:cNvSpPr>
                <a:spLocks noChangeArrowheads="1"/>
              </p:cNvSpPr>
              <p:nvPr/>
            </p:nvSpPr>
            <p:spPr bwMode="auto">
              <a:xfrm>
                <a:off x="2577" y="575"/>
                <a:ext cx="768" cy="756"/>
              </a:xfrm>
              <a:prstGeom prst="ellipse">
                <a:avLst/>
              </a:prstGeom>
              <a:noFill/>
              <a:ln w="28575">
                <a:solidFill>
                  <a:srgbClr val="DDDDDD"/>
                </a:solidFill>
                <a:round/>
                <a:headEnd/>
                <a:tailEnd/>
              </a:ln>
              <a:effectLst/>
            </p:spPr>
            <p:txBody>
              <a:bodyPr wrap="none" anchor="ctr">
                <a:spAutoFit/>
              </a:bodyPr>
              <a:lstStyle/>
              <a:p>
                <a:endParaRPr lang="en-US"/>
              </a:p>
            </p:txBody>
          </p:sp>
          <p:sp>
            <p:nvSpPr>
              <p:cNvPr id="861196" name="Oval 12"/>
              <p:cNvSpPr>
                <a:spLocks noChangeArrowheads="1"/>
              </p:cNvSpPr>
              <p:nvPr/>
            </p:nvSpPr>
            <p:spPr bwMode="auto">
              <a:xfrm>
                <a:off x="2679" y="67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197" name="Oval 13"/>
              <p:cNvSpPr>
                <a:spLocks noChangeArrowheads="1"/>
              </p:cNvSpPr>
              <p:nvPr/>
            </p:nvSpPr>
            <p:spPr bwMode="auto">
              <a:xfrm>
                <a:off x="2679" y="978"/>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198" name="Oval 14"/>
              <p:cNvSpPr>
                <a:spLocks noChangeArrowheads="1"/>
              </p:cNvSpPr>
              <p:nvPr/>
            </p:nvSpPr>
            <p:spPr bwMode="auto">
              <a:xfrm>
                <a:off x="3089"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199" name="Oval 15"/>
              <p:cNvSpPr>
                <a:spLocks noChangeArrowheads="1"/>
              </p:cNvSpPr>
              <p:nvPr/>
            </p:nvSpPr>
            <p:spPr bwMode="auto">
              <a:xfrm>
                <a:off x="2833" y="877"/>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00" name="Oval 16"/>
              <p:cNvSpPr>
                <a:spLocks noChangeArrowheads="1"/>
              </p:cNvSpPr>
              <p:nvPr/>
            </p:nvSpPr>
            <p:spPr bwMode="auto">
              <a:xfrm>
                <a:off x="2833"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01" name="Oval 17"/>
              <p:cNvSpPr>
                <a:spLocks noChangeArrowheads="1"/>
              </p:cNvSpPr>
              <p:nvPr/>
            </p:nvSpPr>
            <p:spPr bwMode="auto">
              <a:xfrm>
                <a:off x="2935" y="877"/>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02" name="Oval 18"/>
              <p:cNvSpPr>
                <a:spLocks noChangeArrowheads="1"/>
              </p:cNvSpPr>
              <p:nvPr/>
            </p:nvSpPr>
            <p:spPr bwMode="auto">
              <a:xfrm>
                <a:off x="3038" y="102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03" name="Oval 19"/>
              <p:cNvSpPr>
                <a:spLocks noChangeArrowheads="1"/>
              </p:cNvSpPr>
              <p:nvPr/>
            </p:nvSpPr>
            <p:spPr bwMode="auto">
              <a:xfrm>
                <a:off x="2833" y="1079"/>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04" name="Oval 20"/>
              <p:cNvSpPr>
                <a:spLocks noChangeArrowheads="1"/>
              </p:cNvSpPr>
              <p:nvPr/>
            </p:nvSpPr>
            <p:spPr bwMode="auto">
              <a:xfrm>
                <a:off x="2634" y="800"/>
                <a:ext cx="205" cy="202"/>
              </a:xfrm>
              <a:prstGeom prst="ellipse">
                <a:avLst/>
              </a:prstGeom>
              <a:gradFill rotWithShape="0">
                <a:gsLst>
                  <a:gs pos="0">
                    <a:srgbClr val="FF3300"/>
                  </a:gs>
                  <a:gs pos="100000">
                    <a:srgbClr val="FF3300">
                      <a:gamma/>
                      <a:shade val="46275"/>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05" name="Oval 21"/>
              <p:cNvSpPr>
                <a:spLocks noChangeArrowheads="1"/>
              </p:cNvSpPr>
              <p:nvPr/>
            </p:nvSpPr>
            <p:spPr bwMode="auto">
              <a:xfrm>
                <a:off x="3089" y="77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06" name="Oval 22"/>
              <p:cNvSpPr>
                <a:spLocks noChangeArrowheads="1"/>
              </p:cNvSpPr>
              <p:nvPr/>
            </p:nvSpPr>
            <p:spPr bwMode="auto">
              <a:xfrm>
                <a:off x="2833" y="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07" name="Oval 23"/>
              <p:cNvSpPr>
                <a:spLocks noChangeArrowheads="1"/>
              </p:cNvSpPr>
              <p:nvPr/>
            </p:nvSpPr>
            <p:spPr bwMode="auto">
              <a:xfrm>
                <a:off x="2987" y="625"/>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grpSp>
        <p:grpSp>
          <p:nvGrpSpPr>
            <p:cNvPr id="4" name="Group 24"/>
            <p:cNvGrpSpPr>
              <a:grpSpLocks/>
            </p:cNvGrpSpPr>
            <p:nvPr/>
          </p:nvGrpSpPr>
          <p:grpSpPr bwMode="auto">
            <a:xfrm>
              <a:off x="2592" y="3199"/>
              <a:ext cx="2674" cy="769"/>
              <a:chOff x="1630" y="1575"/>
              <a:chExt cx="2674" cy="769"/>
            </a:xfrm>
          </p:grpSpPr>
          <p:sp>
            <p:nvSpPr>
              <p:cNvPr id="861209" name="Oval 25"/>
              <p:cNvSpPr>
                <a:spLocks noChangeArrowheads="1"/>
              </p:cNvSpPr>
              <p:nvPr/>
            </p:nvSpPr>
            <p:spPr bwMode="auto">
              <a:xfrm>
                <a:off x="219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10" name="Oval 26"/>
              <p:cNvSpPr>
                <a:spLocks noChangeArrowheads="1"/>
              </p:cNvSpPr>
              <p:nvPr/>
            </p:nvSpPr>
            <p:spPr bwMode="auto">
              <a:xfrm>
                <a:off x="2078" y="1840"/>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11" name="Oval 27"/>
              <p:cNvSpPr>
                <a:spLocks noChangeArrowheads="1"/>
              </p:cNvSpPr>
              <p:nvPr/>
            </p:nvSpPr>
            <p:spPr bwMode="auto">
              <a:xfrm>
                <a:off x="2136" y="1676"/>
                <a:ext cx="204"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12" name="Oval 28"/>
              <p:cNvSpPr>
                <a:spLocks noChangeArrowheads="1"/>
              </p:cNvSpPr>
              <p:nvPr/>
            </p:nvSpPr>
            <p:spPr bwMode="auto">
              <a:xfrm>
                <a:off x="2276" y="1720"/>
                <a:ext cx="205"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13" name="Oval 29"/>
              <p:cNvSpPr>
                <a:spLocks noChangeArrowheads="1"/>
              </p:cNvSpPr>
              <p:nvPr/>
            </p:nvSpPr>
            <p:spPr bwMode="auto">
              <a:xfrm>
                <a:off x="2040" y="1651"/>
                <a:ext cx="460" cy="453"/>
              </a:xfrm>
              <a:prstGeom prst="ellipse">
                <a:avLst/>
              </a:prstGeom>
              <a:noFill/>
              <a:ln w="28575">
                <a:solidFill>
                  <a:srgbClr val="DDDDDD"/>
                </a:solidFill>
                <a:round/>
                <a:headEnd/>
                <a:tailEnd/>
              </a:ln>
              <a:effectLst/>
            </p:spPr>
            <p:txBody>
              <a:bodyPr anchor="ctr">
                <a:spAutoFit/>
              </a:bodyPr>
              <a:lstStyle/>
              <a:p>
                <a:endParaRPr lang="en-US"/>
              </a:p>
            </p:txBody>
          </p:sp>
          <p:sp>
            <p:nvSpPr>
              <p:cNvPr id="861214" name="Oval 30"/>
              <p:cNvSpPr>
                <a:spLocks noChangeArrowheads="1"/>
              </p:cNvSpPr>
              <p:nvPr/>
            </p:nvSpPr>
            <p:spPr bwMode="auto">
              <a:xfrm>
                <a:off x="3607" y="1651"/>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15" name="Oval 31"/>
              <p:cNvSpPr>
                <a:spLocks noChangeArrowheads="1"/>
              </p:cNvSpPr>
              <p:nvPr/>
            </p:nvSpPr>
            <p:spPr bwMode="auto">
              <a:xfrm>
                <a:off x="3626" y="1777"/>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16" name="Oval 32"/>
              <p:cNvSpPr>
                <a:spLocks noChangeArrowheads="1"/>
              </p:cNvSpPr>
              <p:nvPr/>
            </p:nvSpPr>
            <p:spPr bwMode="auto">
              <a:xfrm>
                <a:off x="3319" y="1878"/>
                <a:ext cx="205" cy="201"/>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17" name="Oval 33"/>
              <p:cNvSpPr>
                <a:spLocks noChangeArrowheads="1"/>
              </p:cNvSpPr>
              <p:nvPr/>
            </p:nvSpPr>
            <p:spPr bwMode="auto">
              <a:xfrm>
                <a:off x="3319" y="1726"/>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18" name="Oval 34"/>
              <p:cNvSpPr>
                <a:spLocks noChangeArrowheads="1"/>
              </p:cNvSpPr>
              <p:nvPr/>
            </p:nvSpPr>
            <p:spPr bwMode="auto">
              <a:xfrm>
                <a:off x="3613" y="1903"/>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19" name="Oval 35"/>
              <p:cNvSpPr>
                <a:spLocks noChangeArrowheads="1"/>
              </p:cNvSpPr>
              <p:nvPr/>
            </p:nvSpPr>
            <p:spPr bwMode="auto">
              <a:xfrm>
                <a:off x="3268" y="1575"/>
                <a:ext cx="614" cy="605"/>
              </a:xfrm>
              <a:prstGeom prst="ellipse">
                <a:avLst/>
              </a:prstGeom>
              <a:noFill/>
              <a:ln w="28575">
                <a:solidFill>
                  <a:srgbClr val="DDDDDD"/>
                </a:solidFill>
                <a:round/>
                <a:headEnd/>
                <a:tailEnd/>
              </a:ln>
              <a:effectLst/>
            </p:spPr>
            <p:txBody>
              <a:bodyPr wrap="none" anchor="ctr">
                <a:spAutoFit/>
              </a:bodyPr>
              <a:lstStyle/>
              <a:p>
                <a:endParaRPr lang="en-US"/>
              </a:p>
            </p:txBody>
          </p:sp>
          <p:sp>
            <p:nvSpPr>
              <p:cNvPr id="861220" name="Oval 36"/>
              <p:cNvSpPr>
                <a:spLocks noChangeArrowheads="1"/>
              </p:cNvSpPr>
              <p:nvPr/>
            </p:nvSpPr>
            <p:spPr bwMode="auto">
              <a:xfrm>
                <a:off x="3441" y="1739"/>
                <a:ext cx="204" cy="202"/>
              </a:xfrm>
              <a:prstGeom prst="ellipse">
                <a:avLst/>
              </a:prstGeom>
              <a:gradFill rotWithShape="0">
                <a:gsLst>
                  <a:gs pos="0">
                    <a:srgbClr val="66CCFF"/>
                  </a:gs>
                  <a:gs pos="100000">
                    <a:srgbClr val="66CCFF">
                      <a:gamma/>
                      <a:shade val="46275"/>
                      <a:invGamma/>
                    </a:srgbClr>
                  </a:gs>
                </a:gsLst>
                <a:path path="rect">
                  <a:fillToRect l="100000" t="100000"/>
                </a:path>
              </a:gradFill>
              <a:ln w="19050">
                <a:solidFill>
                  <a:srgbClr val="66CCFF"/>
                </a:solidFill>
                <a:round/>
                <a:headEnd/>
                <a:tailEnd/>
              </a:ln>
              <a:effectLst/>
            </p:spPr>
            <p:txBody>
              <a:bodyPr wrap="none" anchor="ctr">
                <a:spAutoFit/>
              </a:bodyPr>
              <a:lstStyle/>
              <a:p>
                <a:endParaRPr lang="en-US"/>
              </a:p>
            </p:txBody>
          </p:sp>
          <p:sp>
            <p:nvSpPr>
              <p:cNvPr id="861221" name="Oval 37"/>
              <p:cNvSpPr>
                <a:spLocks noChangeArrowheads="1"/>
              </p:cNvSpPr>
              <p:nvPr/>
            </p:nvSpPr>
            <p:spPr bwMode="auto">
              <a:xfrm>
                <a:off x="3447" y="1959"/>
                <a:ext cx="205" cy="202"/>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22" name="Oval 38"/>
              <p:cNvSpPr>
                <a:spLocks noChangeArrowheads="1"/>
              </p:cNvSpPr>
              <p:nvPr/>
            </p:nvSpPr>
            <p:spPr bwMode="auto">
              <a:xfrm>
                <a:off x="3447" y="1588"/>
                <a:ext cx="205" cy="201"/>
              </a:xfrm>
              <a:prstGeom prst="ellipse">
                <a:avLst/>
              </a:prstGeom>
              <a:gradFill rotWithShape="0">
                <a:gsLst>
                  <a:gs pos="0">
                    <a:srgbClr val="FF3300"/>
                  </a:gs>
                  <a:gs pos="100000">
                    <a:srgbClr val="FF3300">
                      <a:gamma/>
                      <a:shade val="46667"/>
                      <a:invGamma/>
                    </a:srgbClr>
                  </a:gs>
                </a:gsLst>
                <a:path path="rect">
                  <a:fillToRect r="100000" b="100000"/>
                </a:path>
              </a:gradFill>
              <a:ln w="19050">
                <a:solidFill>
                  <a:srgbClr val="FF3300"/>
                </a:solidFill>
                <a:round/>
                <a:headEnd/>
                <a:tailEnd/>
              </a:ln>
              <a:effectLst/>
            </p:spPr>
            <p:txBody>
              <a:bodyPr wrap="none" anchor="ctr">
                <a:spAutoFit/>
              </a:bodyPr>
              <a:lstStyle/>
              <a:p>
                <a:endParaRPr lang="en-US"/>
              </a:p>
            </p:txBody>
          </p:sp>
          <p:sp>
            <p:nvSpPr>
              <p:cNvPr id="861223" name="AutoShape 39"/>
              <p:cNvSpPr>
                <a:spLocks noChangeArrowheads="1"/>
              </p:cNvSpPr>
              <p:nvPr/>
            </p:nvSpPr>
            <p:spPr bwMode="auto">
              <a:xfrm>
                <a:off x="1630"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61224" name="AutoShape 40"/>
              <p:cNvSpPr>
                <a:spLocks noChangeArrowheads="1"/>
              </p:cNvSpPr>
              <p:nvPr/>
            </p:nvSpPr>
            <p:spPr bwMode="auto">
              <a:xfrm flipH="1">
                <a:off x="3894" y="1777"/>
                <a:ext cx="410" cy="201"/>
              </a:xfrm>
              <a:prstGeom prst="leftArrow">
                <a:avLst>
                  <a:gd name="adj1" fmla="val 50000"/>
                  <a:gd name="adj2" fmla="val 50995"/>
                </a:avLst>
              </a:prstGeom>
              <a:noFill/>
              <a:ln w="28575">
                <a:solidFill>
                  <a:srgbClr val="DDDDDD"/>
                </a:solidFill>
                <a:miter lim="800000"/>
                <a:headEnd/>
                <a:tailEnd/>
              </a:ln>
              <a:effectLst/>
            </p:spPr>
            <p:txBody>
              <a:bodyPr wrap="none" anchor="ctr">
                <a:spAutoFit/>
              </a:bodyPr>
              <a:lstStyle/>
              <a:p>
                <a:endParaRPr lang="en-US"/>
              </a:p>
            </p:txBody>
          </p:sp>
          <p:sp>
            <p:nvSpPr>
              <p:cNvPr id="861225" name="Text Box 41"/>
              <p:cNvSpPr txBox="1">
                <a:spLocks noChangeArrowheads="1"/>
              </p:cNvSpPr>
              <p:nvPr/>
            </p:nvSpPr>
            <p:spPr bwMode="auto">
              <a:xfrm>
                <a:off x="2462" y="2000"/>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1</a:t>
                </a:r>
              </a:p>
            </p:txBody>
          </p:sp>
          <p:sp>
            <p:nvSpPr>
              <p:cNvPr id="861226" name="Text Box 42"/>
              <p:cNvSpPr txBox="1">
                <a:spLocks noChangeArrowheads="1"/>
              </p:cNvSpPr>
              <p:nvPr/>
            </p:nvSpPr>
            <p:spPr bwMode="auto">
              <a:xfrm>
                <a:off x="3814" y="2006"/>
                <a:ext cx="307" cy="338"/>
              </a:xfrm>
              <a:prstGeom prst="rect">
                <a:avLst/>
              </a:prstGeom>
              <a:noFill/>
              <a:ln w="19050">
                <a:noFill/>
                <a:miter lim="800000"/>
                <a:headEnd/>
                <a:tailEnd/>
              </a:ln>
              <a:effectLst/>
            </p:spPr>
            <p:txBody>
              <a:bodyPr wrap="none" lIns="96661" tIns="48331" rIns="96661" bIns="48331">
                <a:spAutoFit/>
              </a:bodyPr>
              <a:lstStyle/>
              <a:p>
                <a:pPr defTabSz="966788"/>
                <a:r>
                  <a:rPr lang="en-US" b="1">
                    <a:latin typeface="Tahoma" pitchFamily="48" charset="0"/>
                  </a:rPr>
                  <a:t>2</a:t>
                </a:r>
              </a:p>
            </p:txBody>
          </p:sp>
        </p:grpSp>
      </p:grpSp>
      <p:sp>
        <p:nvSpPr>
          <p:cNvPr id="861227" name="Rectangle 43"/>
          <p:cNvSpPr>
            <a:spLocks noGrp="1" noChangeArrowheads="1"/>
          </p:cNvSpPr>
          <p:nvPr>
            <p:ph type="body" idx="1"/>
          </p:nvPr>
        </p:nvSpPr>
        <p:spPr>
          <a:xfrm>
            <a:off x="0" y="795338"/>
            <a:ext cx="4195763" cy="2498725"/>
          </a:xfrm>
          <a:noFill/>
          <a:ln/>
        </p:spPr>
        <p:txBody>
          <a:bodyPr>
            <a:normAutofit fontScale="77500" lnSpcReduction="20000"/>
          </a:bodyPr>
          <a:lstStyle/>
          <a:p>
            <a:pPr marL="401638" indent="-401638">
              <a:lnSpc>
                <a:spcPct val="120000"/>
              </a:lnSpc>
              <a:spcBef>
                <a:spcPct val="50000"/>
              </a:spcBef>
              <a:buFont typeface="Monotype Sorts" pitchFamily="48" charset="2"/>
              <a:buNone/>
            </a:pPr>
            <a:r>
              <a:rPr lang="en-US" b="1"/>
              <a:t>	A uranium nucleus (at rest) undergoes fission and splits into two fragments, one heavy and the other light.  Which fragment has the greater </a:t>
            </a:r>
            <a:r>
              <a:rPr lang="en-US" b="1" smtClean="0"/>
              <a:t>energy?</a:t>
            </a:r>
            <a:r>
              <a:rPr lang="en-US" sz="2200" b="1" smtClean="0"/>
              <a:t>  </a:t>
            </a:r>
            <a:endParaRPr lang="en-US" sz="2200" b="1"/>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AutoShape 2"/>
          <p:cNvSpPr>
            <a:spLocks noChangeArrowheads="1"/>
          </p:cNvSpPr>
          <p:nvPr/>
        </p:nvSpPr>
        <p:spPr bwMode="auto">
          <a:xfrm>
            <a:off x="0" y="0"/>
            <a:ext cx="9144000" cy="319881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75523" name="Rectangle 3"/>
          <p:cNvSpPr>
            <a:spLocks noGrp="1" noChangeArrowheads="1"/>
          </p:cNvSpPr>
          <p:nvPr>
            <p:ph type="title"/>
          </p:nvPr>
        </p:nvSpPr>
        <p:spPr>
          <a:xfrm>
            <a:off x="931863" y="0"/>
            <a:ext cx="7294562" cy="838200"/>
          </a:xfrm>
          <a:noFill/>
          <a:ln/>
        </p:spPr>
        <p:txBody>
          <a:bodyPr/>
          <a:lstStyle/>
          <a:p>
            <a:pPr>
              <a:lnSpc>
                <a:spcPct val="90000"/>
              </a:lnSpc>
            </a:pPr>
            <a:r>
              <a:rPr lang="en-US" sz="2800" i="1"/>
              <a:t>ConcepTest 9.16a</a:t>
            </a:r>
            <a:r>
              <a:rPr lang="en-US" sz="2800" i="1">
                <a:solidFill>
                  <a:srgbClr val="000000"/>
                </a:solidFill>
                <a:effectLst/>
              </a:rPr>
              <a:t>   </a:t>
            </a:r>
            <a:r>
              <a:rPr lang="en-US" sz="2800">
                <a:solidFill>
                  <a:schemeClr val="accent2"/>
                </a:solidFill>
              </a:rPr>
              <a:t>Crash Cars I</a:t>
            </a:r>
          </a:p>
        </p:txBody>
      </p:sp>
      <p:pic>
        <p:nvPicPr>
          <p:cNvPr id="875524" name="Picture 4"/>
          <p:cNvPicPr>
            <a:picLocks noChangeAspect="1" noChangeArrowheads="1"/>
          </p:cNvPicPr>
          <p:nvPr/>
        </p:nvPicPr>
        <p:blipFill>
          <a:blip r:embed="rId3" cstate="print">
            <a:lum bright="-12000" contrast="18000"/>
          </a:blip>
          <a:srcRect t="17342" b="42139"/>
          <a:stretch>
            <a:fillRect/>
          </a:stretch>
        </p:blipFill>
        <p:spPr bwMode="auto">
          <a:xfrm>
            <a:off x="3802063" y="3498850"/>
            <a:ext cx="5341937" cy="2959100"/>
          </a:xfrm>
          <a:prstGeom prst="rect">
            <a:avLst/>
          </a:prstGeom>
          <a:noFill/>
          <a:ln w="12699">
            <a:noFill/>
            <a:miter lim="800000"/>
            <a:headEnd/>
            <a:tailEnd/>
          </a:ln>
          <a:effectLst/>
        </p:spPr>
      </p:pic>
      <p:sp>
        <p:nvSpPr>
          <p:cNvPr id="875525" name="Rectangle 5"/>
          <p:cNvSpPr>
            <a:spLocks noChangeArrowheads="1"/>
          </p:cNvSpPr>
          <p:nvPr/>
        </p:nvSpPr>
        <p:spPr bwMode="auto">
          <a:xfrm>
            <a:off x="5783263" y="814388"/>
            <a:ext cx="2843212" cy="2295525"/>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I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I  and  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II  and  III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all three</a:t>
            </a:r>
            <a:endParaRPr lang="en-US" b="1">
              <a:solidFill>
                <a:schemeClr val="tx2"/>
              </a:solidFill>
            </a:endParaRPr>
          </a:p>
        </p:txBody>
      </p:sp>
      <p:sp>
        <p:nvSpPr>
          <p:cNvPr id="875526" name="Rectangle 6"/>
          <p:cNvSpPr>
            <a:spLocks noGrp="1" noChangeArrowheads="1"/>
          </p:cNvSpPr>
          <p:nvPr>
            <p:ph type="body" idx="1"/>
          </p:nvPr>
        </p:nvSpPr>
        <p:spPr>
          <a:xfrm>
            <a:off x="306388" y="882650"/>
            <a:ext cx="4370387" cy="1931988"/>
          </a:xfrm>
          <a:noFill/>
          <a:ln/>
        </p:spPr>
        <p:txBody>
          <a:bodyPr>
            <a:normAutofit fontScale="70000" lnSpcReduction="20000"/>
          </a:bodyPr>
          <a:lstStyle/>
          <a:p>
            <a:pPr marL="401638" indent="-401638">
              <a:lnSpc>
                <a:spcPct val="150000"/>
              </a:lnSpc>
              <a:spcBef>
                <a:spcPct val="50000"/>
              </a:spcBef>
              <a:buFont typeface="Monotype Sorts" pitchFamily="48" charset="2"/>
              <a:buNone/>
            </a:pPr>
            <a:r>
              <a:rPr lang="en-US" b="1"/>
              <a:t>	If all three collisions below are </a:t>
            </a:r>
            <a:r>
              <a:rPr lang="en-US" b="1">
                <a:solidFill>
                  <a:schemeClr val="tx2"/>
                </a:solidFill>
              </a:rPr>
              <a:t>totally inelastic</a:t>
            </a:r>
            <a:r>
              <a:rPr lang="en-US" b="1"/>
              <a:t>, which one(s) will bring the car on the left to a complete halt?</a:t>
            </a:r>
            <a:endParaRPr lang="en-US" sz="1400" b="1"/>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AutoShape 2"/>
          <p:cNvSpPr>
            <a:spLocks noChangeArrowheads="1"/>
          </p:cNvSpPr>
          <p:nvPr/>
        </p:nvSpPr>
        <p:spPr bwMode="auto">
          <a:xfrm>
            <a:off x="0" y="0"/>
            <a:ext cx="9144000" cy="319881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77571" name="Rectangle 3"/>
          <p:cNvSpPr>
            <a:spLocks noGrp="1" noChangeArrowheads="1"/>
          </p:cNvSpPr>
          <p:nvPr>
            <p:ph type="title"/>
          </p:nvPr>
        </p:nvSpPr>
        <p:spPr>
          <a:xfrm>
            <a:off x="931863" y="0"/>
            <a:ext cx="7294562" cy="838200"/>
          </a:xfrm>
          <a:noFill/>
          <a:ln/>
        </p:spPr>
        <p:txBody>
          <a:bodyPr/>
          <a:lstStyle/>
          <a:p>
            <a:pPr>
              <a:lnSpc>
                <a:spcPct val="90000"/>
              </a:lnSpc>
            </a:pPr>
            <a:r>
              <a:rPr lang="en-US" sz="2800" i="1"/>
              <a:t>ConcepTest 9.16a</a:t>
            </a:r>
            <a:r>
              <a:rPr lang="en-US" sz="2800" i="1">
                <a:solidFill>
                  <a:srgbClr val="000000"/>
                </a:solidFill>
                <a:effectLst/>
              </a:rPr>
              <a:t>   </a:t>
            </a:r>
            <a:r>
              <a:rPr lang="en-US" sz="2800">
                <a:solidFill>
                  <a:schemeClr val="accent2"/>
                </a:solidFill>
              </a:rPr>
              <a:t>Crash Cars I</a:t>
            </a:r>
          </a:p>
        </p:txBody>
      </p:sp>
      <p:pic>
        <p:nvPicPr>
          <p:cNvPr id="877572" name="Picture 4"/>
          <p:cNvPicPr>
            <a:picLocks noChangeAspect="1" noChangeArrowheads="1"/>
          </p:cNvPicPr>
          <p:nvPr/>
        </p:nvPicPr>
        <p:blipFill>
          <a:blip r:embed="rId3" cstate="print">
            <a:lum bright="-12000" contrast="18000"/>
          </a:blip>
          <a:srcRect t="17342" b="42139"/>
          <a:stretch>
            <a:fillRect/>
          </a:stretch>
        </p:blipFill>
        <p:spPr bwMode="auto">
          <a:xfrm>
            <a:off x="3802063" y="3498850"/>
            <a:ext cx="5341937" cy="2959100"/>
          </a:xfrm>
          <a:prstGeom prst="rect">
            <a:avLst/>
          </a:prstGeom>
          <a:noFill/>
          <a:ln w="12699">
            <a:noFill/>
            <a:miter lim="800000"/>
            <a:headEnd/>
            <a:tailEnd/>
          </a:ln>
          <a:effectLst/>
        </p:spPr>
      </p:pic>
      <p:sp>
        <p:nvSpPr>
          <p:cNvPr id="877573" name="Oval 5"/>
          <p:cNvSpPr>
            <a:spLocks noChangeArrowheads="1"/>
          </p:cNvSpPr>
          <p:nvPr/>
        </p:nvSpPr>
        <p:spPr bwMode="auto">
          <a:xfrm>
            <a:off x="5386388" y="2490788"/>
            <a:ext cx="2684462" cy="496887"/>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877574" name="AutoShape 6"/>
          <p:cNvSpPr>
            <a:spLocks noChangeArrowheads="1"/>
          </p:cNvSpPr>
          <p:nvPr/>
        </p:nvSpPr>
        <p:spPr bwMode="auto">
          <a:xfrm>
            <a:off x="0" y="3289300"/>
            <a:ext cx="3879850" cy="33464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77575" name="Rectangle 7"/>
          <p:cNvSpPr>
            <a:spLocks noChangeArrowheads="1"/>
          </p:cNvSpPr>
          <p:nvPr/>
        </p:nvSpPr>
        <p:spPr bwMode="auto">
          <a:xfrm>
            <a:off x="0" y="3363913"/>
            <a:ext cx="3800475" cy="3165475"/>
          </a:xfrm>
          <a:prstGeom prst="rect">
            <a:avLst/>
          </a:prstGeom>
          <a:noFill/>
          <a:ln w="9525">
            <a:noFill/>
            <a:miter lim="800000"/>
            <a:headEnd/>
            <a:tailEnd/>
          </a:ln>
          <a:effectLst/>
        </p:spPr>
        <p:txBody>
          <a:bodyPr lIns="92075" tIns="46038" rIns="92075" bIns="46038">
            <a:spAutoFit/>
          </a:bodyPr>
          <a:lstStyle/>
          <a:p>
            <a:pPr marL="285750" indent="-285750">
              <a:lnSpc>
                <a:spcPct val="120000"/>
              </a:lnSpc>
              <a:spcBef>
                <a:spcPct val="50000"/>
              </a:spcBef>
            </a:pPr>
            <a:r>
              <a:rPr lang="en-US" sz="2000" b="1">
                <a:solidFill>
                  <a:schemeClr val="bg2"/>
                </a:solidFill>
                <a:latin typeface="Arial" charset="0"/>
              </a:rPr>
              <a:t>	In case </a:t>
            </a:r>
            <a:r>
              <a:rPr lang="en-US" sz="2000" b="1">
                <a:solidFill>
                  <a:schemeClr val="bg2"/>
                </a:solidFill>
                <a:latin typeface="Arial" charset="0"/>
                <a:cs typeface="Arial" charset="0"/>
              </a:rPr>
              <a:t>I</a:t>
            </a:r>
            <a:r>
              <a:rPr lang="en-US" sz="2000" b="1">
                <a:solidFill>
                  <a:schemeClr val="bg2"/>
                </a:solidFill>
                <a:latin typeface="Arial" charset="0"/>
              </a:rPr>
              <a:t>, the solid wall clearly stops the car.   </a:t>
            </a:r>
          </a:p>
          <a:p>
            <a:pPr marL="285750" indent="-285750">
              <a:lnSpc>
                <a:spcPct val="120000"/>
              </a:lnSpc>
              <a:spcBef>
                <a:spcPct val="50000"/>
              </a:spcBef>
            </a:pPr>
            <a:r>
              <a:rPr lang="en-US" sz="2000" b="1">
                <a:solidFill>
                  <a:schemeClr val="bg2"/>
                </a:solidFill>
                <a:latin typeface="Arial" charset="0"/>
              </a:rPr>
              <a:t>	In cases </a:t>
            </a:r>
            <a:r>
              <a:rPr lang="en-US" sz="2000" b="1">
                <a:solidFill>
                  <a:schemeClr val="bg2"/>
                </a:solidFill>
                <a:latin typeface="Arial" charset="0"/>
                <a:cs typeface="Arial" charset="0"/>
              </a:rPr>
              <a:t>II</a:t>
            </a:r>
            <a:r>
              <a:rPr lang="en-US" sz="2000" b="1">
                <a:solidFill>
                  <a:schemeClr val="bg2"/>
                </a:solidFill>
                <a:latin typeface="Arial" charset="0"/>
              </a:rPr>
              <a:t> and </a:t>
            </a:r>
            <a:r>
              <a:rPr lang="en-US" sz="2000" b="1">
                <a:solidFill>
                  <a:schemeClr val="bg2"/>
                </a:solidFill>
                <a:latin typeface="Arial" charset="0"/>
                <a:cs typeface="Arial" charset="0"/>
              </a:rPr>
              <a:t>III</a:t>
            </a:r>
            <a:r>
              <a:rPr lang="en-US" sz="2000" b="1">
                <a:solidFill>
                  <a:schemeClr val="bg2"/>
                </a:solidFill>
                <a:latin typeface="Arial" charset="0"/>
              </a:rPr>
              <a:t>, because</a:t>
            </a:r>
            <a:r>
              <a:rPr lang="en-US" sz="2000" b="1">
                <a:solidFill>
                  <a:srgbClr val="0000FF"/>
                </a:solidFill>
                <a:effectLst>
                  <a:outerShdw blurRad="38100" dist="38100" dir="2700000" algn="tl">
                    <a:srgbClr val="000000"/>
                  </a:outerShdw>
                </a:effectLst>
                <a:latin typeface="Arial" charset="0"/>
              </a:rPr>
              <a:t> </a:t>
            </a:r>
            <a:r>
              <a:rPr lang="en-US" sz="2000" b="1" i="1">
                <a:solidFill>
                  <a:srgbClr val="0000FF"/>
                </a:solidFill>
                <a:effectLst>
                  <a:outerShdw blurRad="38100" dist="38100" dir="2700000" algn="tl">
                    <a:srgbClr val="000000"/>
                  </a:outerShdw>
                </a:effectLst>
                <a:latin typeface="Arial" charset="0"/>
              </a:rPr>
              <a:t>p</a:t>
            </a:r>
            <a:r>
              <a:rPr lang="en-US" sz="2000" b="1" i="1" baseline="-25000">
                <a:solidFill>
                  <a:srgbClr val="0000FF"/>
                </a:solidFill>
                <a:effectLst>
                  <a:outerShdw blurRad="38100" dist="38100" dir="2700000" algn="tl">
                    <a:srgbClr val="000000"/>
                  </a:outerShdw>
                </a:effectLst>
                <a:latin typeface="Arial" charset="0"/>
              </a:rPr>
              <a:t>tot</a:t>
            </a:r>
            <a:r>
              <a:rPr lang="en-US" sz="2000" b="1">
                <a:solidFill>
                  <a:srgbClr val="0000FF"/>
                </a:solidFill>
                <a:effectLst>
                  <a:outerShdw blurRad="38100" dist="38100" dir="2700000" algn="tl">
                    <a:srgbClr val="000000"/>
                  </a:outerShdw>
                </a:effectLst>
                <a:latin typeface="Arial" charset="0"/>
              </a:rPr>
              <a:t> = 0 before the collision</a:t>
            </a:r>
            <a:r>
              <a:rPr lang="en-US" sz="2000" b="1">
                <a:solidFill>
                  <a:schemeClr val="bg2"/>
                </a:solidFill>
                <a:latin typeface="Arial" charset="0"/>
              </a:rPr>
              <a:t>, then </a:t>
            </a:r>
            <a:r>
              <a:rPr lang="en-US" sz="2000" b="1" i="1">
                <a:solidFill>
                  <a:srgbClr val="FC0128"/>
                </a:solidFill>
                <a:effectLst>
                  <a:outerShdw blurRad="38100" dist="38100" dir="2700000" algn="tl">
                    <a:srgbClr val="000000"/>
                  </a:outerShdw>
                </a:effectLst>
                <a:latin typeface="Arial" charset="0"/>
              </a:rPr>
              <a:t>p</a:t>
            </a:r>
            <a:r>
              <a:rPr lang="en-US" sz="2000" b="1" i="1" baseline="-25000">
                <a:solidFill>
                  <a:srgbClr val="FC0128"/>
                </a:solidFill>
                <a:effectLst>
                  <a:outerShdw blurRad="38100" dist="38100" dir="2700000" algn="tl">
                    <a:srgbClr val="000000"/>
                  </a:outerShdw>
                </a:effectLst>
                <a:latin typeface="Arial" charset="0"/>
              </a:rPr>
              <a:t>tot</a:t>
            </a:r>
            <a:r>
              <a:rPr lang="en-US" sz="2000" b="1">
                <a:solidFill>
                  <a:srgbClr val="FC0128"/>
                </a:solidFill>
                <a:effectLst>
                  <a:outerShdw blurRad="38100" dist="38100" dir="2700000" algn="tl">
                    <a:srgbClr val="000000"/>
                  </a:outerShdw>
                </a:effectLst>
                <a:latin typeface="Arial" charset="0"/>
              </a:rPr>
              <a:t> must also be zero after the collision</a:t>
            </a:r>
            <a:r>
              <a:rPr lang="en-US" sz="2000" b="1">
                <a:solidFill>
                  <a:schemeClr val="bg2"/>
                </a:solidFill>
                <a:latin typeface="Arial" charset="0"/>
              </a:rPr>
              <a:t>, which means that the car comes to a halt in all three cases.</a:t>
            </a:r>
            <a:endParaRPr lang="en-US" sz="2200" b="1">
              <a:solidFill>
                <a:schemeClr val="bg2"/>
              </a:solidFill>
              <a:latin typeface="Arial" charset="0"/>
            </a:endParaRPr>
          </a:p>
        </p:txBody>
      </p:sp>
      <p:sp>
        <p:nvSpPr>
          <p:cNvPr id="877576" name="Rectangle 8"/>
          <p:cNvSpPr>
            <a:spLocks noChangeArrowheads="1"/>
          </p:cNvSpPr>
          <p:nvPr/>
        </p:nvSpPr>
        <p:spPr bwMode="auto">
          <a:xfrm>
            <a:off x="5783263" y="814388"/>
            <a:ext cx="2843212" cy="2295525"/>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  I </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I  and  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II  and  III</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all three</a:t>
            </a:r>
            <a:endParaRPr lang="en-US" b="1">
              <a:solidFill>
                <a:schemeClr val="tx2"/>
              </a:solidFill>
            </a:endParaRPr>
          </a:p>
        </p:txBody>
      </p:sp>
      <p:sp>
        <p:nvSpPr>
          <p:cNvPr id="877577" name="Rectangle 9"/>
          <p:cNvSpPr>
            <a:spLocks noGrp="1" noChangeArrowheads="1"/>
          </p:cNvSpPr>
          <p:nvPr>
            <p:ph type="body" idx="1"/>
          </p:nvPr>
        </p:nvSpPr>
        <p:spPr>
          <a:xfrm>
            <a:off x="306388" y="882650"/>
            <a:ext cx="4370387" cy="1931988"/>
          </a:xfrm>
          <a:noFill/>
          <a:ln/>
        </p:spPr>
        <p:txBody>
          <a:bodyPr>
            <a:normAutofit fontScale="70000" lnSpcReduction="20000"/>
          </a:bodyPr>
          <a:lstStyle/>
          <a:p>
            <a:pPr marL="401638" indent="-401638">
              <a:lnSpc>
                <a:spcPct val="150000"/>
              </a:lnSpc>
              <a:spcBef>
                <a:spcPct val="50000"/>
              </a:spcBef>
              <a:buFont typeface="Monotype Sorts" pitchFamily="48" charset="2"/>
              <a:buNone/>
            </a:pPr>
            <a:r>
              <a:rPr lang="en-US" b="1"/>
              <a:t>	If all three collisions below are </a:t>
            </a:r>
            <a:r>
              <a:rPr lang="en-US" b="1">
                <a:solidFill>
                  <a:schemeClr val="tx2"/>
                </a:solidFill>
              </a:rPr>
              <a:t>totally inelastic</a:t>
            </a:r>
            <a:r>
              <a:rPr lang="en-US" b="1"/>
              <a:t>, which one(s) will bring the car on the left to a complete halt?</a:t>
            </a:r>
            <a:endParaRPr lang="en-US" sz="1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solidFill>
                  <a:srgbClr val="FFFF00"/>
                </a:solidFill>
              </a:rPr>
              <a:t>Part I: Dynamics</a:t>
            </a:r>
            <a:endParaRPr lang="en-US" dirty="0">
              <a:solidFill>
                <a:srgbClr val="FFFF00"/>
              </a:solidFill>
            </a:endParaRPr>
          </a:p>
        </p:txBody>
      </p:sp>
      <p:sp>
        <p:nvSpPr>
          <p:cNvPr id="3" name="Subtitle 2"/>
          <p:cNvSpPr>
            <a:spLocks noGrp="1"/>
          </p:cNvSpPr>
          <p:nvPr>
            <p:ph type="subTitle" idx="1"/>
          </p:nvPr>
        </p:nvSpPr>
        <p:spPr>
          <a:xfrm>
            <a:off x="228600" y="1905000"/>
            <a:ext cx="8686800" cy="3733800"/>
          </a:xfrm>
        </p:spPr>
        <p:txBody>
          <a:bodyPr>
            <a:normAutofit/>
          </a:bodyPr>
          <a:lstStyle/>
          <a:p>
            <a:pPr marL="514350" indent="-514350" algn="l">
              <a:buAutoNum type="arabicPeriod"/>
            </a:pPr>
            <a:r>
              <a:rPr lang="en-US" sz="2800" dirty="0" smtClean="0"/>
              <a:t>Preliminaries: measurement, estimation.</a:t>
            </a:r>
          </a:p>
          <a:p>
            <a:pPr marL="514350" indent="-514350" algn="l">
              <a:buAutoNum type="arabicPeriod"/>
            </a:pPr>
            <a:r>
              <a:rPr lang="en-US" sz="2800" dirty="0" smtClean="0"/>
              <a:t>One-dimensional motion: velocity and acceleration.</a:t>
            </a:r>
          </a:p>
          <a:p>
            <a:pPr marL="514350" indent="-514350" algn="l">
              <a:buAutoNum type="arabicPeriod"/>
            </a:pPr>
            <a:r>
              <a:rPr lang="en-US" sz="2800" dirty="0" smtClean="0"/>
              <a:t>Projectile motion, vectors.</a:t>
            </a:r>
          </a:p>
          <a:p>
            <a:pPr marL="514350" indent="-514350" algn="l">
              <a:buAutoNum type="arabicPeriod"/>
            </a:pPr>
            <a:r>
              <a:rPr lang="en-US" sz="2800" dirty="0" smtClean="0"/>
              <a:t>Newton’s Laws of Motion.</a:t>
            </a:r>
          </a:p>
          <a:p>
            <a:pPr marL="514350" indent="-514350" algn="l">
              <a:buAutoNum type="arabicPeriod"/>
            </a:pPr>
            <a:r>
              <a:rPr lang="en-US" sz="2800" dirty="0" smtClean="0"/>
              <a:t>Vector force diagrams.  Friction.</a:t>
            </a:r>
          </a:p>
          <a:p>
            <a:pPr marL="514350" indent="-514350" algn="l">
              <a:buAutoNum type="arabicPeriod"/>
            </a:pPr>
            <a:r>
              <a:rPr lang="en-US" sz="2800" dirty="0" smtClean="0"/>
              <a:t>Dynamics of circular motion.</a:t>
            </a:r>
          </a:p>
          <a:p>
            <a:pPr marL="514350" indent="-514350" algn="l">
              <a:buAutoNum type="arabicPeriod"/>
            </a:pPr>
            <a:r>
              <a:rPr lang="en-US" sz="2800" dirty="0" smtClean="0"/>
              <a:t>Gravitation: Kepler’s Laws, Newton’s Law.</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Units for One-Dimensional Motion</a:t>
            </a:r>
            <a:endParaRPr lang="en-US" dirty="0"/>
          </a:p>
        </p:txBody>
      </p:sp>
      <p:sp>
        <p:nvSpPr>
          <p:cNvPr id="3" name="Content Placeholder 2"/>
          <p:cNvSpPr>
            <a:spLocks noGrp="1"/>
          </p:cNvSpPr>
          <p:nvPr>
            <p:ph idx="1"/>
          </p:nvPr>
        </p:nvSpPr>
        <p:spPr>
          <a:xfrm>
            <a:off x="228600" y="2133600"/>
            <a:ext cx="8763000" cy="3992563"/>
          </a:xfrm>
        </p:spPr>
        <p:txBody>
          <a:bodyPr>
            <a:normAutofit/>
          </a:bodyPr>
          <a:lstStyle/>
          <a:p>
            <a:r>
              <a:rPr lang="en-US" sz="2800" dirty="0" smtClean="0">
                <a:solidFill>
                  <a:srgbClr val="FF0000"/>
                </a:solidFill>
              </a:rPr>
              <a:t>Displacement:</a:t>
            </a:r>
            <a:r>
              <a:rPr lang="en-US" sz="2800" dirty="0" smtClean="0"/>
              <a:t> meters  (can be positive or negative)</a:t>
            </a:r>
          </a:p>
          <a:p>
            <a:pPr>
              <a:buNone/>
            </a:pPr>
            <a:endParaRPr lang="en-US" sz="2800" dirty="0" smtClean="0"/>
          </a:p>
          <a:p>
            <a:r>
              <a:rPr lang="en-US" sz="2800" dirty="0" smtClean="0">
                <a:solidFill>
                  <a:srgbClr val="92D050"/>
                </a:solidFill>
              </a:rPr>
              <a:t>Velocity</a:t>
            </a:r>
            <a:r>
              <a:rPr lang="en-US" sz="2800" dirty="0" smtClean="0"/>
              <a:t> = rate of change of </a:t>
            </a:r>
            <a:r>
              <a:rPr lang="en-US" sz="2800" dirty="0" smtClean="0">
                <a:solidFill>
                  <a:srgbClr val="FF0000"/>
                </a:solidFill>
              </a:rPr>
              <a:t>displacement</a:t>
            </a:r>
            <a:r>
              <a:rPr lang="en-US" sz="2800" dirty="0" smtClean="0"/>
              <a:t>,  </a:t>
            </a:r>
            <a:r>
              <a:rPr lang="en-US" sz="2800" dirty="0" smtClean="0">
                <a:solidFill>
                  <a:srgbClr val="92D050"/>
                </a:solidFill>
              </a:rPr>
              <a:t>units:</a:t>
            </a:r>
          </a:p>
          <a:p>
            <a:pPr>
              <a:buNone/>
            </a:pPr>
            <a:r>
              <a:rPr lang="en-US" sz="2800" dirty="0" smtClean="0"/>
              <a:t>	Meters per second, written </a:t>
            </a:r>
            <a:r>
              <a:rPr lang="en-US" sz="2800" dirty="0" smtClean="0">
                <a:solidFill>
                  <a:srgbClr val="92D050"/>
                </a:solidFill>
              </a:rPr>
              <a:t>m/s</a:t>
            </a:r>
            <a:r>
              <a:rPr lang="en-US" sz="2800" dirty="0" smtClean="0"/>
              <a:t> or m.sec</a:t>
            </a:r>
            <a:r>
              <a:rPr lang="en-US" sz="2800" baseline="30000" dirty="0" smtClean="0"/>
              <a:t>-1</a:t>
            </a:r>
            <a:r>
              <a:rPr lang="en-US" sz="2800" dirty="0" smtClean="0"/>
              <a:t>.</a:t>
            </a:r>
          </a:p>
          <a:p>
            <a:pPr>
              <a:buNone/>
            </a:pPr>
            <a:r>
              <a:rPr lang="en-US" sz="2800" dirty="0" smtClean="0"/>
              <a:t> </a:t>
            </a:r>
          </a:p>
          <a:p>
            <a:r>
              <a:rPr lang="en-US" sz="2800" dirty="0" smtClean="0">
                <a:solidFill>
                  <a:srgbClr val="FFC000"/>
                </a:solidFill>
              </a:rPr>
              <a:t>Acceleration</a:t>
            </a:r>
            <a:r>
              <a:rPr lang="en-US" sz="2800" dirty="0" smtClean="0"/>
              <a:t> = rate of change of </a:t>
            </a:r>
            <a:r>
              <a:rPr lang="en-US" sz="2800" dirty="0" smtClean="0">
                <a:solidFill>
                  <a:srgbClr val="92D050"/>
                </a:solidFill>
              </a:rPr>
              <a:t>velocity</a:t>
            </a:r>
            <a:r>
              <a:rPr lang="en-US" sz="2800" dirty="0" smtClean="0"/>
              <a:t>,  </a:t>
            </a:r>
            <a:r>
              <a:rPr lang="en-US" sz="2800" dirty="0" smtClean="0">
                <a:solidFill>
                  <a:srgbClr val="FFC000"/>
                </a:solidFill>
              </a:rPr>
              <a:t>units:</a:t>
            </a:r>
          </a:p>
          <a:p>
            <a:pPr>
              <a:buNone/>
            </a:pPr>
            <a:r>
              <a:rPr lang="en-US" sz="2800" dirty="0" smtClean="0"/>
              <a:t>	Meters per second per second, written </a:t>
            </a:r>
            <a:r>
              <a:rPr lang="en-US" sz="2800" dirty="0" smtClean="0">
                <a:solidFill>
                  <a:srgbClr val="FFC000"/>
                </a:solidFill>
              </a:rPr>
              <a:t>m/s</a:t>
            </a:r>
            <a:r>
              <a:rPr lang="en-US" sz="2800" baseline="30000" dirty="0" smtClean="0">
                <a:solidFill>
                  <a:srgbClr val="FFC000"/>
                </a:solidFill>
              </a:rPr>
              <a:t>2</a:t>
            </a:r>
            <a:r>
              <a:rPr lang="en-US" sz="2800" dirty="0" smtClean="0"/>
              <a:t> or m.sec</a:t>
            </a:r>
            <a:r>
              <a:rPr lang="en-US" sz="2800" baseline="30000" dirty="0" smtClean="0"/>
              <a:t>-2</a:t>
            </a:r>
            <a:r>
              <a:rPr lang="en-US" sz="2800" dirty="0" smtClean="0"/>
              <a:t>. </a:t>
            </a:r>
            <a:endParaRPr lang="en-US" sz="2800"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96003" name="Rectangle 3"/>
          <p:cNvSpPr>
            <a:spLocks noChangeArrowheads="1"/>
          </p:cNvSpPr>
          <p:nvPr/>
        </p:nvSpPr>
        <p:spPr bwMode="auto">
          <a:xfrm>
            <a:off x="933450" y="0"/>
            <a:ext cx="729456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9.20</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Center of Mass</a:t>
            </a:r>
          </a:p>
        </p:txBody>
      </p:sp>
      <p:grpSp>
        <p:nvGrpSpPr>
          <p:cNvPr id="2" name="Group 4"/>
          <p:cNvGrpSpPr>
            <a:grpSpLocks/>
          </p:cNvGrpSpPr>
          <p:nvPr/>
        </p:nvGrpSpPr>
        <p:grpSpPr bwMode="auto">
          <a:xfrm>
            <a:off x="4070350" y="3832225"/>
            <a:ext cx="5073650" cy="2200275"/>
            <a:chOff x="2421" y="2358"/>
            <a:chExt cx="3196" cy="1386"/>
          </a:xfrm>
        </p:grpSpPr>
        <p:sp>
          <p:nvSpPr>
            <p:cNvPr id="896005" name="Rectangle 5"/>
            <p:cNvSpPr>
              <a:spLocks noChangeArrowheads="1"/>
            </p:cNvSpPr>
            <p:nvPr/>
          </p:nvSpPr>
          <p:spPr bwMode="auto">
            <a:xfrm>
              <a:off x="2421" y="2358"/>
              <a:ext cx="3196" cy="1386"/>
            </a:xfrm>
            <a:prstGeom prst="rect">
              <a:avLst/>
            </a:prstGeom>
            <a:solidFill>
              <a:srgbClr val="0066FF"/>
            </a:solidFill>
            <a:ln w="9525">
              <a:noFill/>
              <a:miter lim="800000"/>
              <a:headEnd type="none" w="sm" len="sm"/>
              <a:tailEnd type="none" w="sm" len="sm"/>
            </a:ln>
            <a:effectLst/>
          </p:spPr>
          <p:txBody>
            <a:bodyPr wrap="none" anchor="ctr"/>
            <a:lstStyle/>
            <a:p>
              <a:endParaRPr lang="en-US"/>
            </a:p>
          </p:txBody>
        </p:sp>
        <p:sp>
          <p:nvSpPr>
            <p:cNvPr id="896006" name="Rectangle 6"/>
            <p:cNvSpPr>
              <a:spLocks noChangeArrowheads="1"/>
            </p:cNvSpPr>
            <p:nvPr/>
          </p:nvSpPr>
          <p:spPr bwMode="auto">
            <a:xfrm>
              <a:off x="3002" y="2419"/>
              <a:ext cx="309" cy="229"/>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50000"/>
                </a:spcBef>
              </a:pPr>
              <a:r>
                <a:rPr lang="en-US" sz="2000" b="1">
                  <a:solidFill>
                    <a:srgbClr val="000000"/>
                  </a:solidFill>
                  <a:latin typeface="Arial" charset="0"/>
                </a:rPr>
                <a:t>(1)</a:t>
              </a:r>
            </a:p>
          </p:txBody>
        </p:sp>
        <p:sp>
          <p:nvSpPr>
            <p:cNvPr id="896007" name="Oval 7"/>
            <p:cNvSpPr>
              <a:spLocks noChangeArrowheads="1"/>
            </p:cNvSpPr>
            <p:nvPr/>
          </p:nvSpPr>
          <p:spPr bwMode="auto">
            <a:xfrm>
              <a:off x="3947" y="2791"/>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6008" name="Rectangle 8"/>
            <p:cNvSpPr>
              <a:spLocks noChangeArrowheads="1"/>
            </p:cNvSpPr>
            <p:nvPr/>
          </p:nvSpPr>
          <p:spPr bwMode="auto">
            <a:xfrm>
              <a:off x="3944" y="2788"/>
              <a:ext cx="882" cy="428"/>
            </a:xfrm>
            <a:prstGeom prst="rect">
              <a:avLst/>
            </a:prstGeom>
            <a:solidFill>
              <a:srgbClr val="0066FF"/>
            </a:solidFill>
            <a:ln w="12700">
              <a:noFill/>
              <a:miter lim="800000"/>
              <a:headEnd/>
              <a:tailEnd/>
            </a:ln>
            <a:effectLst/>
          </p:spPr>
          <p:txBody>
            <a:bodyPr wrap="none" anchor="ctr"/>
            <a:lstStyle/>
            <a:p>
              <a:endParaRPr lang="en-US"/>
            </a:p>
          </p:txBody>
        </p:sp>
        <p:sp>
          <p:nvSpPr>
            <p:cNvPr id="896009" name="Line 9"/>
            <p:cNvSpPr>
              <a:spLocks noChangeShapeType="1"/>
            </p:cNvSpPr>
            <p:nvPr/>
          </p:nvSpPr>
          <p:spPr bwMode="auto">
            <a:xfrm>
              <a:off x="3948" y="3216"/>
              <a:ext cx="875" cy="0"/>
            </a:xfrm>
            <a:prstGeom prst="line">
              <a:avLst/>
            </a:prstGeom>
            <a:noFill/>
            <a:ln w="12700">
              <a:solidFill>
                <a:schemeClr val="bg2"/>
              </a:solidFill>
              <a:round/>
              <a:headEnd/>
              <a:tailEnd/>
            </a:ln>
            <a:effectLst/>
          </p:spPr>
          <p:txBody>
            <a:bodyPr wrap="none" anchor="ctr"/>
            <a:lstStyle/>
            <a:p>
              <a:endParaRPr lang="en-US"/>
            </a:p>
          </p:txBody>
        </p:sp>
        <p:sp>
          <p:nvSpPr>
            <p:cNvPr id="896010" name="Oval 10"/>
            <p:cNvSpPr>
              <a:spLocks noChangeArrowheads="1"/>
            </p:cNvSpPr>
            <p:nvPr/>
          </p:nvSpPr>
          <p:spPr bwMode="auto">
            <a:xfrm>
              <a:off x="3947" y="2364"/>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6011" name="Rectangle 11"/>
            <p:cNvSpPr>
              <a:spLocks noChangeArrowheads="1"/>
            </p:cNvSpPr>
            <p:nvPr/>
          </p:nvSpPr>
          <p:spPr bwMode="auto">
            <a:xfrm>
              <a:off x="3944" y="2361"/>
              <a:ext cx="882" cy="427"/>
            </a:xfrm>
            <a:prstGeom prst="rect">
              <a:avLst/>
            </a:prstGeom>
            <a:solidFill>
              <a:srgbClr val="0066FF"/>
            </a:solidFill>
            <a:ln w="12700">
              <a:noFill/>
              <a:miter lim="800000"/>
              <a:headEnd/>
              <a:tailEnd/>
            </a:ln>
            <a:effectLst/>
          </p:spPr>
          <p:txBody>
            <a:bodyPr wrap="none" anchor="ctr"/>
            <a:lstStyle/>
            <a:p>
              <a:endParaRPr lang="en-US"/>
            </a:p>
          </p:txBody>
        </p:sp>
        <p:sp>
          <p:nvSpPr>
            <p:cNvPr id="896012" name="Line 12"/>
            <p:cNvSpPr>
              <a:spLocks noChangeShapeType="1"/>
            </p:cNvSpPr>
            <p:nvPr/>
          </p:nvSpPr>
          <p:spPr bwMode="auto">
            <a:xfrm>
              <a:off x="3948" y="2788"/>
              <a:ext cx="875" cy="0"/>
            </a:xfrm>
            <a:prstGeom prst="line">
              <a:avLst/>
            </a:prstGeom>
            <a:noFill/>
            <a:ln w="12700">
              <a:solidFill>
                <a:schemeClr val="bg2"/>
              </a:solidFill>
              <a:round/>
              <a:headEnd/>
              <a:tailEnd/>
            </a:ln>
            <a:effectLst/>
          </p:spPr>
          <p:txBody>
            <a:bodyPr wrap="none" anchor="ctr"/>
            <a:lstStyle/>
            <a:p>
              <a:endParaRPr lang="en-US"/>
            </a:p>
          </p:txBody>
        </p:sp>
        <p:sp>
          <p:nvSpPr>
            <p:cNvPr id="896013" name="Oval 13"/>
            <p:cNvSpPr>
              <a:spLocks noChangeArrowheads="1"/>
            </p:cNvSpPr>
            <p:nvPr/>
          </p:nvSpPr>
          <p:spPr bwMode="auto">
            <a:xfrm>
              <a:off x="2735" y="2791"/>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6014" name="Line 14"/>
            <p:cNvSpPr>
              <a:spLocks noChangeShapeType="1"/>
            </p:cNvSpPr>
            <p:nvPr/>
          </p:nvSpPr>
          <p:spPr bwMode="auto">
            <a:xfrm>
              <a:off x="2552" y="3216"/>
              <a:ext cx="2895" cy="0"/>
            </a:xfrm>
            <a:prstGeom prst="line">
              <a:avLst/>
            </a:prstGeom>
            <a:noFill/>
            <a:ln w="12700">
              <a:solidFill>
                <a:schemeClr val="tx2"/>
              </a:solidFill>
              <a:prstDash val="dash"/>
              <a:round/>
              <a:headEnd/>
              <a:tailEnd/>
            </a:ln>
            <a:effectLst/>
          </p:spPr>
          <p:txBody>
            <a:bodyPr wrap="none" anchor="ctr"/>
            <a:lstStyle/>
            <a:p>
              <a:endParaRPr lang="en-US"/>
            </a:p>
          </p:txBody>
        </p:sp>
        <p:sp>
          <p:nvSpPr>
            <p:cNvPr id="896015" name="Rectangle 15"/>
            <p:cNvSpPr>
              <a:spLocks noChangeArrowheads="1"/>
            </p:cNvSpPr>
            <p:nvPr/>
          </p:nvSpPr>
          <p:spPr bwMode="auto">
            <a:xfrm>
              <a:off x="3009" y="3138"/>
              <a:ext cx="363" cy="402"/>
            </a:xfrm>
            <a:prstGeom prst="rect">
              <a:avLst/>
            </a:prstGeom>
            <a:noFill/>
            <a:ln w="12700">
              <a:noFill/>
              <a:miter lim="800000"/>
              <a:headEnd/>
              <a:tailEnd/>
            </a:ln>
            <a:effectLst/>
          </p:spPr>
          <p:txBody>
            <a:bodyPr wrap="none" lIns="90488" tIns="44450" rIns="90488" bIns="44450">
              <a:spAutoFit/>
            </a:bodyPr>
            <a:lstStyle/>
            <a:p>
              <a:pPr algn="ctr">
                <a:lnSpc>
                  <a:spcPct val="90000"/>
                </a:lnSpc>
                <a:spcBef>
                  <a:spcPct val="50000"/>
                </a:spcBef>
              </a:pPr>
              <a:r>
                <a:rPr lang="en-US" sz="2000" b="1">
                  <a:solidFill>
                    <a:srgbClr val="FF0033"/>
                  </a:solidFill>
                  <a:latin typeface="Arial" charset="0"/>
                </a:rPr>
                <a:t>X</a:t>
              </a:r>
              <a:r>
                <a:rPr lang="en-US" sz="2000">
                  <a:latin typeface="Arial" charset="0"/>
                </a:rPr>
                <a:t/>
              </a:r>
              <a:br>
                <a:rPr lang="en-US" sz="2000">
                  <a:latin typeface="Arial" charset="0"/>
                </a:rPr>
              </a:br>
              <a:r>
                <a:rPr lang="en-US" sz="2000">
                  <a:solidFill>
                    <a:srgbClr val="000000"/>
                  </a:solidFill>
                  <a:latin typeface="Arial" charset="0"/>
                </a:rPr>
                <a:t>CM</a:t>
              </a:r>
              <a:endParaRPr lang="en-US" sz="2000">
                <a:latin typeface="Arial" charset="0"/>
              </a:endParaRPr>
            </a:p>
          </p:txBody>
        </p:sp>
        <p:sp>
          <p:nvSpPr>
            <p:cNvPr id="896016" name="Line 16"/>
            <p:cNvSpPr>
              <a:spLocks noChangeShapeType="1"/>
            </p:cNvSpPr>
            <p:nvPr/>
          </p:nvSpPr>
          <p:spPr bwMode="auto">
            <a:xfrm>
              <a:off x="2557" y="3638"/>
              <a:ext cx="2895" cy="0"/>
            </a:xfrm>
            <a:prstGeom prst="line">
              <a:avLst/>
            </a:prstGeom>
            <a:noFill/>
            <a:ln w="12700">
              <a:solidFill>
                <a:schemeClr val="accent1"/>
              </a:solidFill>
              <a:round/>
              <a:headEnd/>
              <a:tailEnd/>
            </a:ln>
            <a:effectLst/>
          </p:spPr>
          <p:txBody>
            <a:bodyPr wrap="none" anchor="ctr"/>
            <a:lstStyle/>
            <a:p>
              <a:endParaRPr lang="en-US"/>
            </a:p>
          </p:txBody>
        </p:sp>
        <p:sp>
          <p:nvSpPr>
            <p:cNvPr id="896017" name="Rectangle 17"/>
            <p:cNvSpPr>
              <a:spLocks noChangeArrowheads="1"/>
            </p:cNvSpPr>
            <p:nvPr/>
          </p:nvSpPr>
          <p:spPr bwMode="auto">
            <a:xfrm>
              <a:off x="4204" y="2440"/>
              <a:ext cx="309" cy="229"/>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50000"/>
                </a:spcBef>
              </a:pPr>
              <a:r>
                <a:rPr lang="en-US" sz="2000" b="1">
                  <a:solidFill>
                    <a:srgbClr val="000000"/>
                  </a:solidFill>
                  <a:latin typeface="Arial" charset="0"/>
                </a:rPr>
                <a:t>(2)</a:t>
              </a:r>
            </a:p>
          </p:txBody>
        </p:sp>
      </p:grpSp>
      <p:sp>
        <p:nvSpPr>
          <p:cNvPr id="896018" name="Rectangle 18"/>
          <p:cNvSpPr>
            <a:spLocks noChangeArrowheads="1"/>
          </p:cNvSpPr>
          <p:nvPr/>
        </p:nvSpPr>
        <p:spPr bwMode="auto">
          <a:xfrm>
            <a:off x="5621338" y="865188"/>
            <a:ext cx="3522662" cy="2238375"/>
          </a:xfrm>
          <a:prstGeom prst="rect">
            <a:avLst/>
          </a:prstGeom>
          <a:noFill/>
          <a:ln w="9525">
            <a:noFill/>
            <a:miter lim="800000"/>
            <a:headEnd/>
            <a:tailEnd/>
          </a:ln>
          <a:effectLst/>
        </p:spPr>
        <p:txBody>
          <a:bodyPr lIns="90488" tIns="44450" rIns="90488" bIns="44450"/>
          <a:lstStyle/>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higher</a:t>
            </a:r>
            <a:endParaRPr lang="en-US" sz="2000" b="1">
              <a:solidFill>
                <a:schemeClr val="tx2"/>
              </a:solidFill>
              <a:latin typeface="Arial" charset="0"/>
            </a:endParaRP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lower</a:t>
            </a: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at the same place</a:t>
            </a:r>
            <a:endParaRPr lang="en-US" sz="2000">
              <a:solidFill>
                <a:schemeClr val="tx2"/>
              </a:solidFill>
              <a:effectLst>
                <a:outerShdw blurRad="38100" dist="38100" dir="2700000" algn="tl">
                  <a:srgbClr val="000000"/>
                </a:outerShdw>
              </a:effectLst>
              <a:latin typeface="Arial" charset="0"/>
            </a:endParaRP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there is no definable CM in this case</a:t>
            </a:r>
          </a:p>
        </p:txBody>
      </p:sp>
      <p:sp>
        <p:nvSpPr>
          <p:cNvPr id="896019" name="Rectangle 19"/>
          <p:cNvSpPr>
            <a:spLocks noGrp="1" noChangeArrowheads="1"/>
          </p:cNvSpPr>
          <p:nvPr>
            <p:ph type="body" idx="1"/>
          </p:nvPr>
        </p:nvSpPr>
        <p:spPr>
          <a:xfrm>
            <a:off x="0" y="777875"/>
            <a:ext cx="4956175" cy="2452688"/>
          </a:xfrm>
          <a:noFill/>
          <a:ln/>
        </p:spPr>
        <p:txBody>
          <a:bodyPr>
            <a:normAutofit fontScale="70000" lnSpcReduction="20000"/>
          </a:bodyPr>
          <a:lstStyle/>
          <a:p>
            <a:pPr marL="401638" indent="-401638">
              <a:lnSpc>
                <a:spcPct val="110000"/>
              </a:lnSpc>
              <a:buFont typeface="Monotype Sorts" pitchFamily="48" charset="2"/>
              <a:buNone/>
            </a:pPr>
            <a:r>
              <a:rPr lang="en-US" b="1"/>
              <a:t>	The disk shown below in </a:t>
            </a:r>
            <a:r>
              <a:rPr lang="en-US" b="1">
                <a:solidFill>
                  <a:schemeClr val="tx2"/>
                </a:solidFill>
              </a:rPr>
              <a:t>(1)</a:t>
            </a:r>
            <a:r>
              <a:rPr lang="en-US" b="1"/>
              <a:t> clearly has its center of mass at the center.</a:t>
            </a:r>
          </a:p>
          <a:p>
            <a:pPr marL="401638" indent="-401638">
              <a:lnSpc>
                <a:spcPct val="110000"/>
              </a:lnSpc>
              <a:buFont typeface="Monotype Sorts" pitchFamily="48" charset="2"/>
              <a:buNone/>
            </a:pPr>
            <a:r>
              <a:rPr lang="en-US" b="1"/>
              <a:t>	Suppose the disk is cut in half and the pieces arranged as shown in </a:t>
            </a:r>
            <a:r>
              <a:rPr lang="en-US" b="1">
                <a:solidFill>
                  <a:schemeClr val="tx2"/>
                </a:solidFill>
              </a:rPr>
              <a:t>(2)</a:t>
            </a:r>
            <a:r>
              <a:rPr lang="en-US" b="1"/>
              <a:t>.</a:t>
            </a:r>
            <a:br>
              <a:rPr lang="en-US" b="1"/>
            </a:br>
            <a:r>
              <a:rPr lang="en-US" b="1">
                <a:solidFill>
                  <a:schemeClr val="accent2"/>
                </a:solidFill>
              </a:rPr>
              <a:t>Where is the center of mass of</a:t>
            </a:r>
            <a:r>
              <a:rPr lang="en-US" b="1"/>
              <a:t> </a:t>
            </a:r>
            <a:r>
              <a:rPr lang="en-US" b="1">
                <a:solidFill>
                  <a:schemeClr val="tx2"/>
                </a:solidFill>
              </a:rPr>
              <a:t>(2) </a:t>
            </a:r>
            <a:r>
              <a:rPr lang="en-US" b="1">
                <a:solidFill>
                  <a:schemeClr val="accent2"/>
                </a:solidFill>
              </a:rPr>
              <a:t>as</a:t>
            </a:r>
            <a:r>
              <a:rPr lang="en-US" b="1"/>
              <a:t> </a:t>
            </a:r>
            <a:r>
              <a:rPr lang="en-US" b="1">
                <a:solidFill>
                  <a:schemeClr val="accent2"/>
                </a:solidFill>
              </a:rPr>
              <a:t>compared to</a:t>
            </a:r>
            <a:r>
              <a:rPr lang="en-US" b="1"/>
              <a:t> </a:t>
            </a:r>
            <a:r>
              <a:rPr lang="en-US" b="1">
                <a:solidFill>
                  <a:schemeClr val="tx2"/>
                </a:solidFill>
              </a:rPr>
              <a:t>(1) </a:t>
            </a:r>
            <a:r>
              <a:rPr lang="en-US" b="1">
                <a:solidFill>
                  <a:schemeClr val="accent2"/>
                </a:solidFill>
              </a:rPr>
              <a:t>?</a:t>
            </a:r>
            <a:endParaRPr lang="en-US" b="1"/>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AutoShape 2"/>
          <p:cNvSpPr>
            <a:spLocks noChangeArrowheads="1"/>
          </p:cNvSpPr>
          <p:nvPr/>
        </p:nvSpPr>
        <p:spPr bwMode="auto">
          <a:xfrm>
            <a:off x="0" y="0"/>
            <a:ext cx="9144000" cy="3408363"/>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98051" name="Oval 3"/>
          <p:cNvSpPr>
            <a:spLocks noChangeArrowheads="1"/>
          </p:cNvSpPr>
          <p:nvPr/>
        </p:nvSpPr>
        <p:spPr bwMode="auto">
          <a:xfrm>
            <a:off x="5330825" y="874713"/>
            <a:ext cx="2366963" cy="479425"/>
          </a:xfrm>
          <a:prstGeom prst="ellipse">
            <a:avLst/>
          </a:prstGeom>
          <a:noFill/>
          <a:ln w="38100">
            <a:solidFill>
              <a:schemeClr val="accent1"/>
            </a:solidFill>
            <a:round/>
            <a:headEnd/>
            <a:tailEnd/>
          </a:ln>
          <a:effectLst/>
        </p:spPr>
        <p:txBody>
          <a:bodyPr anchor="ctr">
            <a:spAutoFit/>
          </a:bodyPr>
          <a:lstStyle/>
          <a:p>
            <a:endParaRPr lang="en-US"/>
          </a:p>
        </p:txBody>
      </p:sp>
      <p:sp>
        <p:nvSpPr>
          <p:cNvPr id="898052" name="Rectangle 4"/>
          <p:cNvSpPr>
            <a:spLocks noChangeArrowheads="1"/>
          </p:cNvSpPr>
          <p:nvPr/>
        </p:nvSpPr>
        <p:spPr bwMode="auto">
          <a:xfrm>
            <a:off x="933450" y="0"/>
            <a:ext cx="7294563"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9.20</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Center of Mass</a:t>
            </a:r>
          </a:p>
        </p:txBody>
      </p:sp>
      <p:grpSp>
        <p:nvGrpSpPr>
          <p:cNvPr id="2" name="Group 5"/>
          <p:cNvGrpSpPr>
            <a:grpSpLocks/>
          </p:cNvGrpSpPr>
          <p:nvPr/>
        </p:nvGrpSpPr>
        <p:grpSpPr bwMode="auto">
          <a:xfrm>
            <a:off x="4070350" y="3743325"/>
            <a:ext cx="5073650" cy="2200275"/>
            <a:chOff x="2421" y="2358"/>
            <a:chExt cx="3196" cy="1386"/>
          </a:xfrm>
        </p:grpSpPr>
        <p:sp>
          <p:nvSpPr>
            <p:cNvPr id="898054" name="Rectangle 6"/>
            <p:cNvSpPr>
              <a:spLocks noChangeArrowheads="1"/>
            </p:cNvSpPr>
            <p:nvPr/>
          </p:nvSpPr>
          <p:spPr bwMode="auto">
            <a:xfrm>
              <a:off x="2421" y="2358"/>
              <a:ext cx="3196" cy="1386"/>
            </a:xfrm>
            <a:prstGeom prst="rect">
              <a:avLst/>
            </a:prstGeom>
            <a:solidFill>
              <a:srgbClr val="0066FF"/>
            </a:solidFill>
            <a:ln w="9525">
              <a:noFill/>
              <a:miter lim="800000"/>
              <a:headEnd type="none" w="sm" len="sm"/>
              <a:tailEnd type="none" w="sm" len="sm"/>
            </a:ln>
            <a:effectLst/>
          </p:spPr>
          <p:txBody>
            <a:bodyPr wrap="none" anchor="ctr"/>
            <a:lstStyle/>
            <a:p>
              <a:endParaRPr lang="en-US"/>
            </a:p>
          </p:txBody>
        </p:sp>
        <p:sp>
          <p:nvSpPr>
            <p:cNvPr id="898055" name="Rectangle 7"/>
            <p:cNvSpPr>
              <a:spLocks noChangeArrowheads="1"/>
            </p:cNvSpPr>
            <p:nvPr/>
          </p:nvSpPr>
          <p:spPr bwMode="auto">
            <a:xfrm>
              <a:off x="3002" y="2419"/>
              <a:ext cx="309" cy="229"/>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50000"/>
                </a:spcBef>
              </a:pPr>
              <a:r>
                <a:rPr lang="en-US" sz="2000" b="1">
                  <a:solidFill>
                    <a:srgbClr val="000000"/>
                  </a:solidFill>
                  <a:latin typeface="Arial" charset="0"/>
                </a:rPr>
                <a:t>(1)</a:t>
              </a:r>
            </a:p>
          </p:txBody>
        </p:sp>
        <p:sp>
          <p:nvSpPr>
            <p:cNvPr id="898056" name="Oval 8"/>
            <p:cNvSpPr>
              <a:spLocks noChangeArrowheads="1"/>
            </p:cNvSpPr>
            <p:nvPr/>
          </p:nvSpPr>
          <p:spPr bwMode="auto">
            <a:xfrm>
              <a:off x="3947" y="2791"/>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8057" name="Rectangle 9"/>
            <p:cNvSpPr>
              <a:spLocks noChangeArrowheads="1"/>
            </p:cNvSpPr>
            <p:nvPr/>
          </p:nvSpPr>
          <p:spPr bwMode="auto">
            <a:xfrm>
              <a:off x="3944" y="2788"/>
              <a:ext cx="882" cy="428"/>
            </a:xfrm>
            <a:prstGeom prst="rect">
              <a:avLst/>
            </a:prstGeom>
            <a:solidFill>
              <a:srgbClr val="0066FF"/>
            </a:solidFill>
            <a:ln w="12700">
              <a:noFill/>
              <a:miter lim="800000"/>
              <a:headEnd/>
              <a:tailEnd/>
            </a:ln>
            <a:effectLst/>
          </p:spPr>
          <p:txBody>
            <a:bodyPr wrap="none" anchor="ctr"/>
            <a:lstStyle/>
            <a:p>
              <a:endParaRPr lang="en-US"/>
            </a:p>
          </p:txBody>
        </p:sp>
        <p:sp>
          <p:nvSpPr>
            <p:cNvPr id="898058" name="Line 10"/>
            <p:cNvSpPr>
              <a:spLocks noChangeShapeType="1"/>
            </p:cNvSpPr>
            <p:nvPr/>
          </p:nvSpPr>
          <p:spPr bwMode="auto">
            <a:xfrm>
              <a:off x="3948" y="3216"/>
              <a:ext cx="875" cy="0"/>
            </a:xfrm>
            <a:prstGeom prst="line">
              <a:avLst/>
            </a:prstGeom>
            <a:noFill/>
            <a:ln w="12700">
              <a:solidFill>
                <a:schemeClr val="bg2"/>
              </a:solidFill>
              <a:round/>
              <a:headEnd/>
              <a:tailEnd/>
            </a:ln>
            <a:effectLst/>
          </p:spPr>
          <p:txBody>
            <a:bodyPr wrap="none" anchor="ctr"/>
            <a:lstStyle/>
            <a:p>
              <a:endParaRPr lang="en-US"/>
            </a:p>
          </p:txBody>
        </p:sp>
        <p:sp>
          <p:nvSpPr>
            <p:cNvPr id="898059" name="Oval 11"/>
            <p:cNvSpPr>
              <a:spLocks noChangeArrowheads="1"/>
            </p:cNvSpPr>
            <p:nvPr/>
          </p:nvSpPr>
          <p:spPr bwMode="auto">
            <a:xfrm>
              <a:off x="3947" y="2364"/>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8060" name="Rectangle 12"/>
            <p:cNvSpPr>
              <a:spLocks noChangeArrowheads="1"/>
            </p:cNvSpPr>
            <p:nvPr/>
          </p:nvSpPr>
          <p:spPr bwMode="auto">
            <a:xfrm>
              <a:off x="3944" y="2361"/>
              <a:ext cx="882" cy="427"/>
            </a:xfrm>
            <a:prstGeom prst="rect">
              <a:avLst/>
            </a:prstGeom>
            <a:solidFill>
              <a:srgbClr val="0066FF"/>
            </a:solidFill>
            <a:ln w="12700">
              <a:noFill/>
              <a:miter lim="800000"/>
              <a:headEnd/>
              <a:tailEnd/>
            </a:ln>
            <a:effectLst/>
          </p:spPr>
          <p:txBody>
            <a:bodyPr wrap="none" anchor="ctr"/>
            <a:lstStyle/>
            <a:p>
              <a:endParaRPr lang="en-US"/>
            </a:p>
          </p:txBody>
        </p:sp>
        <p:sp>
          <p:nvSpPr>
            <p:cNvPr id="898061" name="Line 13"/>
            <p:cNvSpPr>
              <a:spLocks noChangeShapeType="1"/>
            </p:cNvSpPr>
            <p:nvPr/>
          </p:nvSpPr>
          <p:spPr bwMode="auto">
            <a:xfrm>
              <a:off x="3948" y="2788"/>
              <a:ext cx="875" cy="0"/>
            </a:xfrm>
            <a:prstGeom prst="line">
              <a:avLst/>
            </a:prstGeom>
            <a:noFill/>
            <a:ln w="12700">
              <a:solidFill>
                <a:schemeClr val="bg2"/>
              </a:solidFill>
              <a:round/>
              <a:headEnd/>
              <a:tailEnd/>
            </a:ln>
            <a:effectLst/>
          </p:spPr>
          <p:txBody>
            <a:bodyPr wrap="none" anchor="ctr"/>
            <a:lstStyle/>
            <a:p>
              <a:endParaRPr lang="en-US"/>
            </a:p>
          </p:txBody>
        </p:sp>
        <p:sp>
          <p:nvSpPr>
            <p:cNvPr id="898062" name="Oval 14"/>
            <p:cNvSpPr>
              <a:spLocks noChangeArrowheads="1"/>
            </p:cNvSpPr>
            <p:nvPr/>
          </p:nvSpPr>
          <p:spPr bwMode="auto">
            <a:xfrm>
              <a:off x="2735" y="2791"/>
              <a:ext cx="876" cy="849"/>
            </a:xfrm>
            <a:prstGeom prst="ellipse">
              <a:avLst/>
            </a:prstGeom>
            <a:solidFill>
              <a:srgbClr val="FF9900"/>
            </a:solidFill>
            <a:ln w="12700">
              <a:solidFill>
                <a:srgbClr val="000000"/>
              </a:solidFill>
              <a:round/>
              <a:headEnd/>
              <a:tailEnd/>
            </a:ln>
            <a:effectLst/>
          </p:spPr>
          <p:txBody>
            <a:bodyPr wrap="none" anchor="ctr"/>
            <a:lstStyle/>
            <a:p>
              <a:endParaRPr lang="en-US"/>
            </a:p>
          </p:txBody>
        </p:sp>
        <p:sp>
          <p:nvSpPr>
            <p:cNvPr id="898063" name="Line 15"/>
            <p:cNvSpPr>
              <a:spLocks noChangeShapeType="1"/>
            </p:cNvSpPr>
            <p:nvPr/>
          </p:nvSpPr>
          <p:spPr bwMode="auto">
            <a:xfrm>
              <a:off x="2552" y="3216"/>
              <a:ext cx="2895" cy="0"/>
            </a:xfrm>
            <a:prstGeom prst="line">
              <a:avLst/>
            </a:prstGeom>
            <a:noFill/>
            <a:ln w="12700">
              <a:solidFill>
                <a:schemeClr val="tx2"/>
              </a:solidFill>
              <a:prstDash val="dash"/>
              <a:round/>
              <a:headEnd/>
              <a:tailEnd/>
            </a:ln>
            <a:effectLst/>
          </p:spPr>
          <p:txBody>
            <a:bodyPr wrap="none" anchor="ctr"/>
            <a:lstStyle/>
            <a:p>
              <a:endParaRPr lang="en-US"/>
            </a:p>
          </p:txBody>
        </p:sp>
        <p:sp>
          <p:nvSpPr>
            <p:cNvPr id="898064" name="Rectangle 16"/>
            <p:cNvSpPr>
              <a:spLocks noChangeArrowheads="1"/>
            </p:cNvSpPr>
            <p:nvPr/>
          </p:nvSpPr>
          <p:spPr bwMode="auto">
            <a:xfrm>
              <a:off x="3009" y="3138"/>
              <a:ext cx="363" cy="402"/>
            </a:xfrm>
            <a:prstGeom prst="rect">
              <a:avLst/>
            </a:prstGeom>
            <a:noFill/>
            <a:ln w="12700">
              <a:noFill/>
              <a:miter lim="800000"/>
              <a:headEnd/>
              <a:tailEnd/>
            </a:ln>
            <a:effectLst/>
          </p:spPr>
          <p:txBody>
            <a:bodyPr wrap="none" lIns="90488" tIns="44450" rIns="90488" bIns="44450">
              <a:spAutoFit/>
            </a:bodyPr>
            <a:lstStyle/>
            <a:p>
              <a:pPr algn="ctr">
                <a:lnSpc>
                  <a:spcPct val="90000"/>
                </a:lnSpc>
                <a:spcBef>
                  <a:spcPct val="50000"/>
                </a:spcBef>
              </a:pPr>
              <a:r>
                <a:rPr lang="en-US" sz="2000" b="1">
                  <a:solidFill>
                    <a:srgbClr val="FF0033"/>
                  </a:solidFill>
                  <a:effectLst>
                    <a:outerShdw blurRad="38100" dist="38100" dir="2700000" algn="tl">
                      <a:srgbClr val="000000"/>
                    </a:outerShdw>
                  </a:effectLst>
                  <a:latin typeface="Arial" charset="0"/>
                </a:rPr>
                <a:t>X</a:t>
              </a:r>
              <a:r>
                <a:rPr lang="en-US" sz="2000">
                  <a:latin typeface="Arial" charset="0"/>
                </a:rPr>
                <a:t/>
              </a:r>
              <a:br>
                <a:rPr lang="en-US" sz="2000">
                  <a:latin typeface="Arial" charset="0"/>
                </a:rPr>
              </a:br>
              <a:r>
                <a:rPr lang="en-US" sz="2000">
                  <a:solidFill>
                    <a:srgbClr val="000000"/>
                  </a:solidFill>
                  <a:latin typeface="Arial" charset="0"/>
                </a:rPr>
                <a:t>CM</a:t>
              </a:r>
              <a:endParaRPr lang="en-US" sz="2000">
                <a:latin typeface="Arial" charset="0"/>
              </a:endParaRPr>
            </a:p>
          </p:txBody>
        </p:sp>
        <p:sp>
          <p:nvSpPr>
            <p:cNvPr id="898065" name="Line 17"/>
            <p:cNvSpPr>
              <a:spLocks noChangeShapeType="1"/>
            </p:cNvSpPr>
            <p:nvPr/>
          </p:nvSpPr>
          <p:spPr bwMode="auto">
            <a:xfrm>
              <a:off x="2557" y="3638"/>
              <a:ext cx="2895" cy="0"/>
            </a:xfrm>
            <a:prstGeom prst="line">
              <a:avLst/>
            </a:prstGeom>
            <a:noFill/>
            <a:ln w="12700">
              <a:solidFill>
                <a:schemeClr val="accent1"/>
              </a:solidFill>
              <a:round/>
              <a:headEnd/>
              <a:tailEnd/>
            </a:ln>
            <a:effectLst/>
          </p:spPr>
          <p:txBody>
            <a:bodyPr wrap="none" anchor="ctr"/>
            <a:lstStyle/>
            <a:p>
              <a:endParaRPr lang="en-US"/>
            </a:p>
          </p:txBody>
        </p:sp>
        <p:sp>
          <p:nvSpPr>
            <p:cNvPr id="898066" name="Rectangle 18"/>
            <p:cNvSpPr>
              <a:spLocks noChangeArrowheads="1"/>
            </p:cNvSpPr>
            <p:nvPr/>
          </p:nvSpPr>
          <p:spPr bwMode="auto">
            <a:xfrm>
              <a:off x="4204" y="2440"/>
              <a:ext cx="309" cy="229"/>
            </a:xfrm>
            <a:prstGeom prst="rect">
              <a:avLst/>
            </a:prstGeom>
            <a:noFill/>
            <a:ln w="12700">
              <a:noFill/>
              <a:miter lim="800000"/>
              <a:headEnd/>
              <a:tailEnd/>
            </a:ln>
            <a:effectLst/>
          </p:spPr>
          <p:txBody>
            <a:bodyPr wrap="none" lIns="90488" tIns="44450" rIns="90488" bIns="44450">
              <a:spAutoFit/>
            </a:bodyPr>
            <a:lstStyle/>
            <a:p>
              <a:pPr marL="285750" indent="-285750">
                <a:lnSpc>
                  <a:spcPct val="90000"/>
                </a:lnSpc>
                <a:spcBef>
                  <a:spcPct val="50000"/>
                </a:spcBef>
              </a:pPr>
              <a:r>
                <a:rPr lang="en-US" sz="2000" b="1">
                  <a:solidFill>
                    <a:srgbClr val="000000"/>
                  </a:solidFill>
                  <a:latin typeface="Arial" charset="0"/>
                </a:rPr>
                <a:t>(2)</a:t>
              </a:r>
            </a:p>
          </p:txBody>
        </p:sp>
      </p:grpSp>
      <p:sp>
        <p:nvSpPr>
          <p:cNvPr id="898067" name="AutoShape 19"/>
          <p:cNvSpPr>
            <a:spLocks noChangeArrowheads="1"/>
          </p:cNvSpPr>
          <p:nvPr/>
        </p:nvSpPr>
        <p:spPr bwMode="auto">
          <a:xfrm>
            <a:off x="0" y="3481388"/>
            <a:ext cx="4184650" cy="300831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98068" name="Rectangle 20"/>
          <p:cNvSpPr>
            <a:spLocks noChangeArrowheads="1"/>
          </p:cNvSpPr>
          <p:nvPr/>
        </p:nvSpPr>
        <p:spPr bwMode="auto">
          <a:xfrm>
            <a:off x="0" y="3611563"/>
            <a:ext cx="4051300" cy="2647950"/>
          </a:xfrm>
          <a:prstGeom prst="rect">
            <a:avLst/>
          </a:prstGeom>
          <a:noFill/>
          <a:ln w="9525">
            <a:noFill/>
            <a:miter lim="800000"/>
            <a:headEnd/>
            <a:tailEnd/>
          </a:ln>
          <a:effectLst/>
        </p:spPr>
        <p:txBody>
          <a:bodyPr lIns="92075" tIns="46038" rIns="92075" bIns="46038">
            <a:spAutoFit/>
          </a:bodyPr>
          <a:lstStyle/>
          <a:p>
            <a:pPr marL="285750" indent="-285750">
              <a:lnSpc>
                <a:spcPct val="120000"/>
              </a:lnSpc>
              <a:spcBef>
                <a:spcPct val="50000"/>
              </a:spcBef>
            </a:pPr>
            <a:r>
              <a:rPr lang="en-US" sz="2000" b="1">
                <a:solidFill>
                  <a:schemeClr val="bg1"/>
                </a:solidFill>
                <a:latin typeface="Arial" charset="0"/>
              </a:rPr>
              <a:t>	</a:t>
            </a:r>
            <a:r>
              <a:rPr lang="en-US" sz="2000" b="1">
                <a:solidFill>
                  <a:srgbClr val="FC0128"/>
                </a:solidFill>
                <a:effectLst>
                  <a:outerShdw blurRad="38100" dist="38100" dir="2700000" algn="tl">
                    <a:srgbClr val="000000"/>
                  </a:outerShdw>
                </a:effectLst>
                <a:latin typeface="Arial" charset="0"/>
              </a:rPr>
              <a:t>The CM of each half is closer to the top of the semicircle</a:t>
            </a:r>
            <a:r>
              <a:rPr lang="en-US" sz="2000" b="1">
                <a:solidFill>
                  <a:schemeClr val="bg2"/>
                </a:solidFill>
                <a:latin typeface="Arial" charset="0"/>
              </a:rPr>
              <a:t> than the bottom. The CM of the whole system is located at the </a:t>
            </a:r>
            <a:r>
              <a:rPr lang="en-US" sz="2000" b="1">
                <a:solidFill>
                  <a:srgbClr val="0000FF"/>
                </a:solidFill>
                <a:effectLst>
                  <a:outerShdw blurRad="38100" dist="38100" dir="2700000" algn="tl">
                    <a:srgbClr val="000000"/>
                  </a:outerShdw>
                </a:effectLst>
                <a:latin typeface="Arial" charset="0"/>
              </a:rPr>
              <a:t>midpoint of the two semicircle CMs</a:t>
            </a:r>
            <a:r>
              <a:rPr lang="en-US" sz="2000" b="1">
                <a:solidFill>
                  <a:schemeClr val="bg2"/>
                </a:solidFill>
                <a:latin typeface="Arial" charset="0"/>
              </a:rPr>
              <a:t>, which is </a:t>
            </a:r>
            <a:r>
              <a:rPr lang="en-US" sz="2000" b="1">
                <a:solidFill>
                  <a:srgbClr val="0000FF"/>
                </a:solidFill>
                <a:effectLst>
                  <a:outerShdw blurRad="38100" dist="38100" dir="2700000" algn="tl">
                    <a:srgbClr val="000000"/>
                  </a:outerShdw>
                </a:effectLst>
                <a:latin typeface="Arial" charset="0"/>
              </a:rPr>
              <a:t>higher</a:t>
            </a:r>
            <a:r>
              <a:rPr lang="en-US" sz="2000" b="1">
                <a:solidFill>
                  <a:schemeClr val="bg2"/>
                </a:solidFill>
                <a:latin typeface="Arial" charset="0"/>
              </a:rPr>
              <a:t> than the yellow line.</a:t>
            </a:r>
          </a:p>
        </p:txBody>
      </p:sp>
      <p:sp>
        <p:nvSpPr>
          <p:cNvPr id="898069" name="Rectangle 21"/>
          <p:cNvSpPr>
            <a:spLocks noChangeArrowheads="1"/>
          </p:cNvSpPr>
          <p:nvPr/>
        </p:nvSpPr>
        <p:spPr bwMode="auto">
          <a:xfrm>
            <a:off x="5621338" y="865188"/>
            <a:ext cx="3522662" cy="2238375"/>
          </a:xfrm>
          <a:prstGeom prst="rect">
            <a:avLst/>
          </a:prstGeom>
          <a:noFill/>
          <a:ln w="9525">
            <a:noFill/>
            <a:miter lim="800000"/>
            <a:headEnd/>
            <a:tailEnd/>
          </a:ln>
          <a:effectLst/>
        </p:spPr>
        <p:txBody>
          <a:bodyPr lIns="90488" tIns="44450" rIns="90488" bIns="44450"/>
          <a:lstStyle/>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higher</a:t>
            </a:r>
            <a:endParaRPr lang="en-US" sz="2000" b="1">
              <a:solidFill>
                <a:schemeClr val="tx2"/>
              </a:solidFill>
              <a:latin typeface="Arial" charset="0"/>
            </a:endParaRP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lower</a:t>
            </a: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at the same place</a:t>
            </a:r>
            <a:endParaRPr lang="en-US" sz="2000">
              <a:solidFill>
                <a:schemeClr val="tx2"/>
              </a:solidFill>
              <a:effectLst>
                <a:outerShdw blurRad="38100" dist="38100" dir="2700000" algn="tl">
                  <a:srgbClr val="000000"/>
                </a:outerShdw>
              </a:effectLst>
              <a:latin typeface="Arial" charset="0"/>
            </a:endParaRPr>
          </a:p>
          <a:p>
            <a:pPr marL="425450" indent="-425450">
              <a:lnSpc>
                <a:spcPct val="11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there is no definable CM in this case</a:t>
            </a:r>
          </a:p>
        </p:txBody>
      </p:sp>
      <p:sp>
        <p:nvSpPr>
          <p:cNvPr id="898070" name="Oval 22"/>
          <p:cNvSpPr>
            <a:spLocks noChangeArrowheads="1"/>
          </p:cNvSpPr>
          <p:nvPr/>
        </p:nvSpPr>
        <p:spPr bwMode="auto">
          <a:xfrm>
            <a:off x="7105650" y="5214938"/>
            <a:ext cx="130175" cy="114300"/>
          </a:xfrm>
          <a:prstGeom prst="ellipse">
            <a:avLst/>
          </a:prstGeom>
          <a:solidFill>
            <a:schemeClr val="bg2"/>
          </a:solidFill>
          <a:ln w="9525">
            <a:solidFill>
              <a:schemeClr val="bg2"/>
            </a:solidFill>
            <a:round/>
            <a:headEnd type="none" w="sm" len="sm"/>
            <a:tailEnd type="none" w="sm" len="sm"/>
          </a:ln>
          <a:effectLst/>
        </p:spPr>
        <p:txBody>
          <a:bodyPr wrap="none" anchor="ctr"/>
          <a:lstStyle/>
          <a:p>
            <a:endParaRPr lang="en-US"/>
          </a:p>
        </p:txBody>
      </p:sp>
      <p:sp>
        <p:nvSpPr>
          <p:cNvPr id="898071" name="Oval 23"/>
          <p:cNvSpPr>
            <a:spLocks noChangeArrowheads="1"/>
          </p:cNvSpPr>
          <p:nvPr/>
        </p:nvSpPr>
        <p:spPr bwMode="auto">
          <a:xfrm>
            <a:off x="7099300" y="4537075"/>
            <a:ext cx="130175" cy="114300"/>
          </a:xfrm>
          <a:prstGeom prst="ellipse">
            <a:avLst/>
          </a:prstGeom>
          <a:solidFill>
            <a:schemeClr val="bg2"/>
          </a:solidFill>
          <a:ln w="9525">
            <a:solidFill>
              <a:schemeClr val="bg2"/>
            </a:solidFill>
            <a:round/>
            <a:headEnd type="none" w="sm" len="sm"/>
            <a:tailEnd type="none" w="sm" len="sm"/>
          </a:ln>
          <a:effectLst/>
        </p:spPr>
        <p:txBody>
          <a:bodyPr wrap="none" anchor="ctr"/>
          <a:lstStyle/>
          <a:p>
            <a:endParaRPr lang="en-US"/>
          </a:p>
        </p:txBody>
      </p:sp>
      <p:sp>
        <p:nvSpPr>
          <p:cNvPr id="898072" name="Oval 24"/>
          <p:cNvSpPr>
            <a:spLocks noChangeArrowheads="1"/>
          </p:cNvSpPr>
          <p:nvPr/>
        </p:nvSpPr>
        <p:spPr bwMode="auto">
          <a:xfrm>
            <a:off x="7100888" y="4857750"/>
            <a:ext cx="130175" cy="114300"/>
          </a:xfrm>
          <a:prstGeom prst="ellipse">
            <a:avLst/>
          </a:prstGeom>
          <a:solidFill>
            <a:schemeClr val="bg2"/>
          </a:solidFill>
          <a:ln w="9525">
            <a:solidFill>
              <a:schemeClr val="bg2"/>
            </a:solidFill>
            <a:round/>
            <a:headEnd type="none" w="sm" len="sm"/>
            <a:tailEnd type="none" w="sm" len="sm"/>
          </a:ln>
          <a:effectLst/>
        </p:spPr>
        <p:txBody>
          <a:bodyPr wrap="none" anchor="ctr"/>
          <a:lstStyle/>
          <a:p>
            <a:endParaRPr lang="en-US"/>
          </a:p>
        </p:txBody>
      </p:sp>
      <p:sp>
        <p:nvSpPr>
          <p:cNvPr id="898073" name="Line 25"/>
          <p:cNvSpPr>
            <a:spLocks noChangeShapeType="1"/>
          </p:cNvSpPr>
          <p:nvPr/>
        </p:nvSpPr>
        <p:spPr bwMode="auto">
          <a:xfrm>
            <a:off x="7091363" y="4824413"/>
            <a:ext cx="147637" cy="166687"/>
          </a:xfrm>
          <a:prstGeom prst="line">
            <a:avLst/>
          </a:prstGeom>
          <a:noFill/>
          <a:ln w="38100">
            <a:solidFill>
              <a:srgbClr val="FF0000"/>
            </a:solidFill>
            <a:round/>
            <a:headEnd type="none" w="sm" len="sm"/>
            <a:tailEnd type="none" w="sm" len="sm"/>
          </a:ln>
          <a:effectLst/>
        </p:spPr>
        <p:txBody>
          <a:bodyPr wrap="none" anchor="ctr"/>
          <a:lstStyle/>
          <a:p>
            <a:endParaRPr lang="en-US"/>
          </a:p>
        </p:txBody>
      </p:sp>
      <p:sp>
        <p:nvSpPr>
          <p:cNvPr id="898074" name="Line 26"/>
          <p:cNvSpPr>
            <a:spLocks noChangeShapeType="1"/>
          </p:cNvSpPr>
          <p:nvPr/>
        </p:nvSpPr>
        <p:spPr bwMode="auto">
          <a:xfrm rot="-5400000">
            <a:off x="7086600" y="4829175"/>
            <a:ext cx="147638" cy="166688"/>
          </a:xfrm>
          <a:prstGeom prst="line">
            <a:avLst/>
          </a:prstGeom>
          <a:noFill/>
          <a:ln w="38100">
            <a:solidFill>
              <a:srgbClr val="FF0000"/>
            </a:solidFill>
            <a:round/>
            <a:headEnd type="none" w="sm" len="sm"/>
            <a:tailEnd type="none" w="sm" len="sm"/>
          </a:ln>
          <a:effectLst/>
        </p:spPr>
        <p:txBody>
          <a:bodyPr wrap="none" anchor="ctr"/>
          <a:lstStyle/>
          <a:p>
            <a:endParaRPr lang="en-US"/>
          </a:p>
        </p:txBody>
      </p:sp>
      <p:sp>
        <p:nvSpPr>
          <p:cNvPr id="898075" name="Text Box 27"/>
          <p:cNvSpPr txBox="1">
            <a:spLocks noChangeArrowheads="1"/>
          </p:cNvSpPr>
          <p:nvPr/>
        </p:nvSpPr>
        <p:spPr bwMode="auto">
          <a:xfrm>
            <a:off x="8485188" y="4667250"/>
            <a:ext cx="658812" cy="457200"/>
          </a:xfrm>
          <a:prstGeom prst="rect">
            <a:avLst/>
          </a:prstGeom>
          <a:noFill/>
          <a:ln w="9525">
            <a:noFill/>
            <a:miter lim="800000"/>
            <a:headEnd type="none" w="sm" len="sm"/>
            <a:tailEnd type="none" w="sm" len="sm"/>
          </a:ln>
          <a:effectLst/>
        </p:spPr>
        <p:txBody>
          <a:bodyPr wrap="none">
            <a:spAutoFit/>
          </a:bodyPr>
          <a:lstStyle/>
          <a:p>
            <a:r>
              <a:rPr lang="en-US">
                <a:latin typeface="Arial" charset="0"/>
              </a:rPr>
              <a:t>CM</a:t>
            </a:r>
          </a:p>
        </p:txBody>
      </p:sp>
      <p:sp>
        <p:nvSpPr>
          <p:cNvPr id="898076" name="Line 28"/>
          <p:cNvSpPr>
            <a:spLocks noChangeShapeType="1"/>
          </p:cNvSpPr>
          <p:nvPr/>
        </p:nvSpPr>
        <p:spPr bwMode="auto">
          <a:xfrm flipH="1">
            <a:off x="7456488" y="4894263"/>
            <a:ext cx="996950" cy="1587"/>
          </a:xfrm>
          <a:prstGeom prst="line">
            <a:avLst/>
          </a:prstGeom>
          <a:noFill/>
          <a:ln w="76200">
            <a:solidFill>
              <a:schemeClr val="bg2"/>
            </a:solidFill>
            <a:round/>
            <a:headEnd type="none" w="sm" len="sm"/>
            <a:tailEnd type="stealth" w="med" len="med"/>
          </a:ln>
          <a:effectLst/>
        </p:spPr>
        <p:txBody>
          <a:bodyPr wrap="none" anchor="ctr"/>
          <a:lstStyle/>
          <a:p>
            <a:endParaRPr lang="en-US"/>
          </a:p>
        </p:txBody>
      </p:sp>
      <p:sp>
        <p:nvSpPr>
          <p:cNvPr id="898077" name="Rectangle 29"/>
          <p:cNvSpPr>
            <a:spLocks noGrp="1" noChangeArrowheads="1"/>
          </p:cNvSpPr>
          <p:nvPr>
            <p:ph type="body" idx="1"/>
          </p:nvPr>
        </p:nvSpPr>
        <p:spPr>
          <a:xfrm>
            <a:off x="0" y="777875"/>
            <a:ext cx="4956175" cy="2452688"/>
          </a:xfrm>
          <a:noFill/>
          <a:ln/>
        </p:spPr>
        <p:txBody>
          <a:bodyPr>
            <a:normAutofit fontScale="70000" lnSpcReduction="20000"/>
          </a:bodyPr>
          <a:lstStyle/>
          <a:p>
            <a:pPr marL="401638" indent="-401638">
              <a:lnSpc>
                <a:spcPct val="110000"/>
              </a:lnSpc>
              <a:buFont typeface="Monotype Sorts" pitchFamily="48" charset="2"/>
              <a:buNone/>
            </a:pPr>
            <a:r>
              <a:rPr lang="en-US" b="1"/>
              <a:t>	The disk shown below in </a:t>
            </a:r>
            <a:r>
              <a:rPr lang="en-US" b="1">
                <a:solidFill>
                  <a:schemeClr val="tx2"/>
                </a:solidFill>
              </a:rPr>
              <a:t>(1)</a:t>
            </a:r>
            <a:r>
              <a:rPr lang="en-US" b="1"/>
              <a:t> clearly has its center of mass at the center.</a:t>
            </a:r>
          </a:p>
          <a:p>
            <a:pPr marL="401638" indent="-401638">
              <a:lnSpc>
                <a:spcPct val="110000"/>
              </a:lnSpc>
              <a:buFont typeface="Monotype Sorts" pitchFamily="48" charset="2"/>
              <a:buNone/>
            </a:pPr>
            <a:r>
              <a:rPr lang="en-US" b="1"/>
              <a:t>	Suppose the disk is cut in half and the pieces arranged as shown in </a:t>
            </a:r>
            <a:r>
              <a:rPr lang="en-US" b="1">
                <a:solidFill>
                  <a:schemeClr val="tx2"/>
                </a:solidFill>
              </a:rPr>
              <a:t>(2)</a:t>
            </a:r>
            <a:r>
              <a:rPr lang="en-US" b="1"/>
              <a:t>.</a:t>
            </a:r>
          </a:p>
          <a:p>
            <a:pPr marL="401638" indent="-401638">
              <a:lnSpc>
                <a:spcPct val="110000"/>
              </a:lnSpc>
              <a:buFont typeface="Monotype Sorts" pitchFamily="48" charset="2"/>
              <a:buNone/>
            </a:pPr>
            <a:r>
              <a:rPr lang="en-US" b="1"/>
              <a:t>	</a:t>
            </a:r>
            <a:r>
              <a:rPr lang="en-US" b="1">
                <a:solidFill>
                  <a:schemeClr val="accent2"/>
                </a:solidFill>
              </a:rPr>
              <a:t>Where is the center of mass of</a:t>
            </a:r>
            <a:r>
              <a:rPr lang="en-US" b="1"/>
              <a:t> </a:t>
            </a:r>
            <a:r>
              <a:rPr lang="en-US" b="1">
                <a:solidFill>
                  <a:schemeClr val="tx2"/>
                </a:solidFill>
              </a:rPr>
              <a:t>(2) </a:t>
            </a:r>
            <a:r>
              <a:rPr lang="en-US" b="1">
                <a:solidFill>
                  <a:schemeClr val="accent2"/>
                </a:solidFill>
              </a:rPr>
              <a:t>as</a:t>
            </a:r>
            <a:r>
              <a:rPr lang="en-US" b="1"/>
              <a:t> </a:t>
            </a:r>
            <a:r>
              <a:rPr lang="en-US" b="1">
                <a:solidFill>
                  <a:schemeClr val="accent2"/>
                </a:solidFill>
              </a:rPr>
              <a:t>compared to</a:t>
            </a:r>
            <a:r>
              <a:rPr lang="en-US" b="1"/>
              <a:t> </a:t>
            </a:r>
            <a:r>
              <a:rPr lang="en-US" b="1">
                <a:solidFill>
                  <a:schemeClr val="tx2"/>
                </a:solidFill>
              </a:rPr>
              <a:t>(1) </a:t>
            </a:r>
            <a:r>
              <a:rPr lang="en-US" b="1">
                <a:solidFill>
                  <a:schemeClr val="accent2"/>
                </a:solidFill>
              </a:rPr>
              <a:t>?</a:t>
            </a:r>
            <a:endParaRPr lang="en-US" b="1"/>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6858000" cy="1470025"/>
          </a:xfrm>
        </p:spPr>
        <p:txBody>
          <a:bodyPr>
            <a:normAutofit/>
          </a:bodyPr>
          <a:lstStyle/>
          <a:p>
            <a:r>
              <a:rPr lang="en-US" sz="4000" smtClean="0">
                <a:solidFill>
                  <a:schemeClr val="bg1"/>
                </a:solidFill>
              </a:rPr>
              <a:t>Circular Motion </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Physics 1425 Lecture 18</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How Far is it Around a Circle?</a:t>
            </a:r>
            <a:endParaRPr lang="en-US">
              <a:solidFill>
                <a:srgbClr val="FFFF00"/>
              </a:solidFill>
            </a:endParaRPr>
          </a:p>
        </p:txBody>
      </p:sp>
      <p:sp>
        <p:nvSpPr>
          <p:cNvPr id="3" name="Content Placeholder 2"/>
          <p:cNvSpPr>
            <a:spLocks noGrp="1"/>
          </p:cNvSpPr>
          <p:nvPr>
            <p:ph sz="half" idx="1"/>
          </p:nvPr>
        </p:nvSpPr>
        <p:spPr>
          <a:xfrm>
            <a:off x="0" y="1752600"/>
            <a:ext cx="4724400" cy="4876800"/>
          </a:xfrm>
        </p:spPr>
        <p:txBody>
          <a:bodyPr>
            <a:normAutofit fontScale="92500"/>
          </a:bodyPr>
          <a:lstStyle/>
          <a:p>
            <a:r>
              <a:rPr lang="en-US" smtClean="0"/>
              <a:t>A </a:t>
            </a:r>
            <a:r>
              <a:rPr lang="en-US" smtClean="0">
                <a:solidFill>
                  <a:srgbClr val="FF0000"/>
                </a:solidFill>
              </a:rPr>
              <a:t>regular hexagon </a:t>
            </a:r>
            <a:r>
              <a:rPr lang="en-US" smtClean="0"/>
              <a:t>(6 sides) can be made by putting together 6 equilateral triangles (all sides equal).</a:t>
            </a:r>
          </a:p>
          <a:p>
            <a:r>
              <a:rPr lang="en-US" smtClean="0"/>
              <a:t>The radius of the </a:t>
            </a:r>
            <a:r>
              <a:rPr lang="en-US" smtClean="0">
                <a:solidFill>
                  <a:srgbClr val="00B050"/>
                </a:solidFill>
              </a:rPr>
              <a:t>circle</a:t>
            </a:r>
            <a:r>
              <a:rPr lang="en-US" smtClean="0"/>
              <a:t> = 1.</a:t>
            </a:r>
          </a:p>
          <a:p>
            <a:r>
              <a:rPr lang="en-US" smtClean="0"/>
              <a:t>The distance all the way round the hexagon (</a:t>
            </a:r>
            <a:r>
              <a:rPr lang="en-US" smtClean="0">
                <a:solidFill>
                  <a:srgbClr val="FF0000"/>
                </a:solidFill>
              </a:rPr>
              <a:t>red path</a:t>
            </a:r>
            <a:r>
              <a:rPr lang="en-US" smtClean="0"/>
              <a:t>) = 6. </a:t>
            </a:r>
          </a:p>
          <a:p>
            <a:r>
              <a:rPr lang="en-US" smtClean="0"/>
              <a:t>The distance all the way round the circle (</a:t>
            </a:r>
            <a:r>
              <a:rPr lang="en-US" smtClean="0">
                <a:solidFill>
                  <a:srgbClr val="00B050"/>
                </a:solidFill>
              </a:rPr>
              <a:t>green path</a:t>
            </a:r>
            <a:r>
              <a:rPr lang="en-US" smtClean="0"/>
              <a:t>) is a little more: in fact, it’s </a:t>
            </a:r>
            <a:r>
              <a:rPr lang="en-US" b="1" smtClean="0">
                <a:solidFill>
                  <a:srgbClr val="FFFF00"/>
                </a:solidFill>
              </a:rPr>
              <a:t>2</a:t>
            </a:r>
            <a:r>
              <a:rPr lang="el-GR" b="1" smtClean="0">
                <a:solidFill>
                  <a:srgbClr val="FFFF00"/>
                </a:solidFill>
              </a:rPr>
              <a:t>π</a:t>
            </a:r>
            <a:r>
              <a:rPr lang="en-US" b="1" i="1" smtClean="0">
                <a:solidFill>
                  <a:srgbClr val="FFFF00"/>
                </a:solidFill>
              </a:rPr>
              <a:t>r</a:t>
            </a:r>
            <a:r>
              <a:rPr lang="en-US" b="1" smtClean="0">
                <a:solidFill>
                  <a:srgbClr val="FFFF00"/>
                </a:solidFill>
              </a:rPr>
              <a:t> = 6.283…</a:t>
            </a:r>
            <a:endParaRPr lang="en-US" b="1">
              <a:solidFill>
                <a:srgbClr val="FFFF00"/>
              </a:solidFill>
            </a:endParaRPr>
          </a:p>
        </p:txBody>
      </p:sp>
      <p:sp>
        <p:nvSpPr>
          <p:cNvPr id="4" name="Content Placeholder 3"/>
          <p:cNvSpPr>
            <a:spLocks noGrp="1"/>
          </p:cNvSpPr>
          <p:nvPr>
            <p:ph sz="half" idx="2"/>
          </p:nvPr>
        </p:nvSpPr>
        <p:spPr/>
        <p:txBody>
          <a:bodyPr>
            <a:normAutofit fontScale="92500"/>
          </a:bodyPr>
          <a:lstStyle/>
          <a:p>
            <a:r>
              <a:rPr lang="en-US" smtClean="0">
                <a:solidFill>
                  <a:schemeClr val="bg2">
                    <a:lumMod val="50000"/>
                  </a:schemeClr>
                </a:solidFill>
              </a:rPr>
              <a:t>a</a:t>
            </a:r>
            <a:endParaRPr lang="en-US">
              <a:solidFill>
                <a:schemeClr val="bg2">
                  <a:lumMod val="50000"/>
                </a:schemeClr>
              </a:solidFill>
            </a:endParaRPr>
          </a:p>
        </p:txBody>
      </p:sp>
      <p:grpSp>
        <p:nvGrpSpPr>
          <p:cNvPr id="6" name="Group 14"/>
          <p:cNvGrpSpPr/>
          <p:nvPr/>
        </p:nvGrpSpPr>
        <p:grpSpPr>
          <a:xfrm>
            <a:off x="5105400" y="2133600"/>
            <a:ext cx="3673536" cy="3673536"/>
            <a:chOff x="5105400" y="2133600"/>
            <a:chExt cx="3673536" cy="3673536"/>
          </a:xfrm>
        </p:grpSpPr>
        <p:sp>
          <p:nvSpPr>
            <p:cNvPr id="13" name="Oval 12"/>
            <p:cNvSpPr/>
            <p:nvPr/>
          </p:nvSpPr>
          <p:spPr>
            <a:xfrm>
              <a:off x="5105400" y="2133600"/>
              <a:ext cx="3673536" cy="36735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rot="18000000">
              <a:off x="5127024" y="2378136"/>
              <a:ext cx="3657600" cy="3200400"/>
            </a:xfrm>
            <a:prstGeom prst="hexagon">
              <a:avLst>
                <a:gd name="adj" fmla="val 28330"/>
                <a:gd name="vf" fmla="val 11547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a:stCxn id="5" idx="5"/>
            <a:endCxn id="5" idx="2"/>
          </p:cNvCxnSpPr>
          <p:nvPr/>
        </p:nvCxnSpPr>
        <p:spPr>
          <a:xfrm rot="10800000" flipH="1" flipV="1">
            <a:off x="6031075" y="2379651"/>
            <a:ext cx="1849498" cy="3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0"/>
            <a:endCxn id="5" idx="3"/>
          </p:cNvCxnSpPr>
          <p:nvPr/>
        </p:nvCxnSpPr>
        <p:spPr>
          <a:xfrm rot="16200000" flipH="1" flipV="1">
            <a:off x="5372037" y="3063936"/>
            <a:ext cx="3167574"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5" idx="1"/>
          </p:cNvCxnSpPr>
          <p:nvPr/>
        </p:nvCxnSpPr>
        <p:spPr>
          <a:xfrm rot="10800000" flipH="1" flipV="1">
            <a:off x="5108948" y="3976822"/>
            <a:ext cx="3693752" cy="302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Arcs Subtending Angles: the Radian</a:t>
            </a:r>
            <a:endParaRPr lang="en-US">
              <a:solidFill>
                <a:srgbClr val="FFFF00"/>
              </a:solidFill>
            </a:endParaRPr>
          </a:p>
        </p:txBody>
      </p:sp>
      <p:sp>
        <p:nvSpPr>
          <p:cNvPr id="3" name="Content Placeholder 2"/>
          <p:cNvSpPr>
            <a:spLocks noGrp="1"/>
          </p:cNvSpPr>
          <p:nvPr>
            <p:ph sz="half" idx="1"/>
          </p:nvPr>
        </p:nvSpPr>
        <p:spPr>
          <a:xfrm>
            <a:off x="228600" y="1447800"/>
            <a:ext cx="4495800" cy="5105400"/>
          </a:xfrm>
        </p:spPr>
        <p:txBody>
          <a:bodyPr>
            <a:normAutofit lnSpcReduction="10000"/>
          </a:bodyPr>
          <a:lstStyle/>
          <a:p>
            <a:r>
              <a:rPr lang="en-US" smtClean="0"/>
              <a:t>It’s 360° all the way round the circle, that’s 60° from each of the equilateral triangles.</a:t>
            </a:r>
          </a:p>
          <a:p>
            <a:r>
              <a:rPr lang="en-US" smtClean="0"/>
              <a:t>We say that the </a:t>
            </a:r>
            <a:r>
              <a:rPr lang="en-US" smtClean="0">
                <a:solidFill>
                  <a:srgbClr val="00B050"/>
                </a:solidFill>
              </a:rPr>
              <a:t>arc</a:t>
            </a:r>
            <a:r>
              <a:rPr lang="en-US" smtClean="0"/>
              <a:t> of circle between </a:t>
            </a:r>
            <a:r>
              <a:rPr lang="en-US" i="1" smtClean="0"/>
              <a:t>A</a:t>
            </a:r>
            <a:r>
              <a:rPr lang="en-US" smtClean="0"/>
              <a:t> and </a:t>
            </a:r>
            <a:r>
              <a:rPr lang="en-US" i="1" smtClean="0"/>
              <a:t>B</a:t>
            </a:r>
            <a:r>
              <a:rPr lang="en-US" smtClean="0"/>
              <a:t> </a:t>
            </a:r>
            <a:r>
              <a:rPr lang="en-US" smtClean="0">
                <a:solidFill>
                  <a:srgbClr val="00B050"/>
                </a:solidFill>
              </a:rPr>
              <a:t>“subtends” an angle of 60° </a:t>
            </a:r>
            <a:r>
              <a:rPr lang="en-US" smtClean="0"/>
              <a:t>at the center of the circle.</a:t>
            </a:r>
          </a:p>
          <a:p>
            <a:r>
              <a:rPr lang="en-US" smtClean="0">
                <a:solidFill>
                  <a:srgbClr val="FFFF00"/>
                </a:solidFill>
              </a:rPr>
              <a:t>One  </a:t>
            </a:r>
            <a:r>
              <a:rPr lang="en-US" u="sng" smtClean="0">
                <a:solidFill>
                  <a:srgbClr val="FFFF00"/>
                </a:solidFill>
              </a:rPr>
              <a:t>radian</a:t>
            </a:r>
            <a:r>
              <a:rPr lang="en-US" smtClean="0">
                <a:solidFill>
                  <a:srgbClr val="FFFF00"/>
                </a:solidFill>
              </a:rPr>
              <a:t> is defined as the </a:t>
            </a:r>
            <a:r>
              <a:rPr lang="en-US" u="sng" smtClean="0">
                <a:solidFill>
                  <a:srgbClr val="FFFF00"/>
                </a:solidFill>
              </a:rPr>
              <a:t>angle</a:t>
            </a:r>
            <a:r>
              <a:rPr lang="en-US" smtClean="0">
                <a:solidFill>
                  <a:srgbClr val="FFFF00"/>
                </a:solidFill>
              </a:rPr>
              <a:t> subtended by an arc equal in length to the radius of the circle.</a:t>
            </a:r>
            <a:endParaRPr lang="en-US">
              <a:solidFill>
                <a:srgbClr val="FFFF00"/>
              </a:solidFill>
            </a:endParaRPr>
          </a:p>
        </p:txBody>
      </p:sp>
      <p:sp>
        <p:nvSpPr>
          <p:cNvPr id="4" name="Content Placeholder 3"/>
          <p:cNvSpPr>
            <a:spLocks noGrp="1"/>
          </p:cNvSpPr>
          <p:nvPr>
            <p:ph sz="half" idx="2"/>
          </p:nvPr>
        </p:nvSpPr>
        <p:spPr/>
        <p:txBody>
          <a:bodyPr>
            <a:normAutofit lnSpcReduction="10000"/>
          </a:bodyPr>
          <a:lstStyle/>
          <a:p>
            <a:r>
              <a:rPr lang="en-US" smtClean="0">
                <a:solidFill>
                  <a:schemeClr val="bg2">
                    <a:lumMod val="50000"/>
                  </a:schemeClr>
                </a:solidFill>
              </a:rPr>
              <a:t>a</a:t>
            </a:r>
            <a:endParaRPr lang="en-US">
              <a:solidFill>
                <a:schemeClr val="bg2">
                  <a:lumMod val="50000"/>
                </a:schemeClr>
              </a:solidFill>
            </a:endParaRPr>
          </a:p>
        </p:txBody>
      </p:sp>
      <p:grpSp>
        <p:nvGrpSpPr>
          <p:cNvPr id="6" name="Group 14"/>
          <p:cNvGrpSpPr/>
          <p:nvPr/>
        </p:nvGrpSpPr>
        <p:grpSpPr>
          <a:xfrm>
            <a:off x="5105400" y="2019837"/>
            <a:ext cx="3697300" cy="3787299"/>
            <a:chOff x="5105400" y="2019837"/>
            <a:chExt cx="3697300" cy="3787299"/>
          </a:xfrm>
        </p:grpSpPr>
        <p:grpSp>
          <p:nvGrpSpPr>
            <p:cNvPr id="7" name="Group 14"/>
            <p:cNvGrpSpPr/>
            <p:nvPr/>
          </p:nvGrpSpPr>
          <p:grpSpPr>
            <a:xfrm>
              <a:off x="5105400" y="2133600"/>
              <a:ext cx="3673536" cy="3673536"/>
              <a:chOff x="5105400" y="2133600"/>
              <a:chExt cx="3673536" cy="3673536"/>
            </a:xfrm>
          </p:grpSpPr>
          <p:sp>
            <p:nvSpPr>
              <p:cNvPr id="13" name="Oval 12"/>
              <p:cNvSpPr/>
              <p:nvPr/>
            </p:nvSpPr>
            <p:spPr>
              <a:xfrm>
                <a:off x="5105400" y="2133600"/>
                <a:ext cx="3673536" cy="36735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rot="18000000">
                <a:off x="5127024" y="2378136"/>
                <a:ext cx="3657600" cy="3200400"/>
              </a:xfrm>
              <a:prstGeom prst="hexagon">
                <a:avLst>
                  <a:gd name="adj" fmla="val 28330"/>
                  <a:gd name="vf" fmla="val 11547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a:stCxn id="5" idx="5"/>
              <a:endCxn id="5" idx="2"/>
            </p:cNvCxnSpPr>
            <p:nvPr/>
          </p:nvCxnSpPr>
          <p:spPr>
            <a:xfrm rot="10800000" flipH="1" flipV="1">
              <a:off x="6031075" y="2379651"/>
              <a:ext cx="1849498" cy="3197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0"/>
              <a:endCxn id="5" idx="3"/>
            </p:cNvCxnSpPr>
            <p:nvPr/>
          </p:nvCxnSpPr>
          <p:spPr>
            <a:xfrm rot="16200000" flipH="1" flipV="1">
              <a:off x="5372037" y="3063936"/>
              <a:ext cx="3167574"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5" idx="1"/>
            </p:cNvCxnSpPr>
            <p:nvPr/>
          </p:nvCxnSpPr>
          <p:spPr>
            <a:xfrm rot="10800000" flipH="1" flipV="1">
              <a:off x="5108948" y="3976822"/>
              <a:ext cx="3693752" cy="302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09449" y="2019837"/>
              <a:ext cx="838200" cy="400110"/>
            </a:xfrm>
            <a:prstGeom prst="rect">
              <a:avLst/>
            </a:prstGeom>
            <a:noFill/>
          </p:spPr>
          <p:txBody>
            <a:bodyPr wrap="square" rtlCol="0">
              <a:spAutoFit/>
            </a:bodyPr>
            <a:lstStyle/>
            <a:p>
              <a:r>
                <a:rPr lang="en-US" sz="2000" i="1" smtClean="0"/>
                <a:t>A</a:t>
              </a:r>
              <a:endParaRPr lang="en-US" sz="2000" i="1"/>
            </a:p>
          </p:txBody>
        </p:sp>
        <p:sp>
          <p:nvSpPr>
            <p:cNvPr id="12" name="TextBox 11"/>
            <p:cNvSpPr txBox="1"/>
            <p:nvPr/>
          </p:nvSpPr>
          <p:spPr>
            <a:xfrm>
              <a:off x="7786353" y="2023059"/>
              <a:ext cx="838200" cy="400110"/>
            </a:xfrm>
            <a:prstGeom prst="rect">
              <a:avLst/>
            </a:prstGeom>
            <a:noFill/>
          </p:spPr>
          <p:txBody>
            <a:bodyPr wrap="square" rtlCol="0">
              <a:spAutoFit/>
            </a:bodyPr>
            <a:lstStyle/>
            <a:p>
              <a:r>
                <a:rPr lang="en-US" sz="2000" i="1" smtClean="0"/>
                <a:t>B</a:t>
              </a:r>
              <a:endParaRPr lang="en-US" sz="2000" i="1"/>
            </a:p>
          </p:txBody>
        </p:sp>
        <p:sp>
          <p:nvSpPr>
            <p:cNvPr id="14" name="TextBox 13"/>
            <p:cNvSpPr txBox="1"/>
            <p:nvPr/>
          </p:nvSpPr>
          <p:spPr>
            <a:xfrm>
              <a:off x="6720627" y="3432222"/>
              <a:ext cx="838200" cy="400110"/>
            </a:xfrm>
            <a:prstGeom prst="rect">
              <a:avLst/>
            </a:prstGeom>
            <a:noFill/>
          </p:spPr>
          <p:txBody>
            <a:bodyPr wrap="square" rtlCol="0">
              <a:spAutoFit/>
            </a:bodyPr>
            <a:lstStyle/>
            <a:p>
              <a:r>
                <a:rPr lang="en-US" sz="2000" smtClean="0"/>
                <a:t>60°</a:t>
              </a:r>
              <a:endParaRPr lang="en-US" sz="2000"/>
            </a:p>
          </p:txBody>
        </p:sp>
      </p:gr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smtClean="0">
                <a:solidFill>
                  <a:srgbClr val="FFFF00"/>
                </a:solidFill>
              </a:rPr>
              <a:t>Clicker Question</a:t>
            </a:r>
            <a:r>
              <a:rPr lang="en-US" smtClean="0"/>
              <a:t/>
            </a:r>
            <a:br>
              <a:rPr lang="en-US" smtClean="0"/>
            </a:br>
            <a:r>
              <a:rPr lang="en-US" smtClean="0"/>
              <a:t>One radian is:</a:t>
            </a:r>
            <a:endParaRPr lang="en-US"/>
          </a:p>
        </p:txBody>
      </p:sp>
      <p:sp>
        <p:nvSpPr>
          <p:cNvPr id="3" name="Content Placeholder 2"/>
          <p:cNvSpPr>
            <a:spLocks noGrp="1"/>
          </p:cNvSpPr>
          <p:nvPr>
            <p:ph idx="1"/>
          </p:nvPr>
        </p:nvSpPr>
        <p:spPr>
          <a:xfrm>
            <a:off x="457200" y="2590800"/>
            <a:ext cx="8229600" cy="3535363"/>
          </a:xfrm>
        </p:spPr>
        <p:txBody>
          <a:bodyPr/>
          <a:lstStyle/>
          <a:p>
            <a:pPr marL="514350" indent="-514350">
              <a:buAutoNum type="alphaUcPeriod"/>
            </a:pPr>
            <a:r>
              <a:rPr lang="en-US" smtClean="0"/>
              <a:t>60°</a:t>
            </a:r>
          </a:p>
          <a:p>
            <a:pPr marL="514350" indent="-514350">
              <a:buAutoNum type="alphaUcPeriod"/>
            </a:pPr>
            <a:r>
              <a:rPr lang="en-US" smtClean="0"/>
              <a:t>120°</a:t>
            </a:r>
          </a:p>
          <a:p>
            <a:pPr marL="514350" indent="-514350">
              <a:buAutoNum type="alphaUcPeriod"/>
            </a:pPr>
            <a:r>
              <a:rPr lang="en-US" smtClean="0"/>
              <a:t>A bit less that 60°</a:t>
            </a:r>
          </a:p>
          <a:p>
            <a:pPr marL="514350" indent="-514350">
              <a:buAutoNum type="alphaUcPeriod"/>
            </a:pPr>
            <a:r>
              <a:rPr lang="en-US" smtClean="0"/>
              <a:t>A bit more than 60°</a:t>
            </a:r>
          </a:p>
          <a:p>
            <a:pPr marL="514350" indent="-514350">
              <a:buAutoNum type="alphaUcPeriod"/>
            </a:pPr>
            <a:r>
              <a:rPr lang="en-US" smtClean="0"/>
              <a:t>None of the above</a:t>
            </a:r>
            <a:endParaRPr lang="en-US"/>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smtClean="0">
                <a:solidFill>
                  <a:srgbClr val="FFFF00"/>
                </a:solidFill>
              </a:rPr>
              <a:t>Clicker Answer</a:t>
            </a:r>
            <a:r>
              <a:rPr lang="en-US" smtClean="0"/>
              <a:t/>
            </a:r>
            <a:br>
              <a:rPr lang="en-US" smtClean="0"/>
            </a:br>
            <a:r>
              <a:rPr lang="en-US" smtClean="0"/>
              <a:t>One radian is:</a:t>
            </a:r>
            <a:endParaRPr lang="en-US"/>
          </a:p>
        </p:txBody>
      </p:sp>
      <p:sp>
        <p:nvSpPr>
          <p:cNvPr id="3" name="Content Placeholder 2"/>
          <p:cNvSpPr>
            <a:spLocks noGrp="1"/>
          </p:cNvSpPr>
          <p:nvPr>
            <p:ph idx="1"/>
          </p:nvPr>
        </p:nvSpPr>
        <p:spPr>
          <a:xfrm>
            <a:off x="457200" y="2057400"/>
            <a:ext cx="8229600" cy="4114800"/>
          </a:xfrm>
        </p:spPr>
        <p:txBody>
          <a:bodyPr/>
          <a:lstStyle/>
          <a:p>
            <a:pPr marL="514350" indent="-514350">
              <a:buAutoNum type="alphaUcPeriod"/>
            </a:pPr>
            <a:r>
              <a:rPr lang="en-US" smtClean="0"/>
              <a:t>60°</a:t>
            </a:r>
          </a:p>
          <a:p>
            <a:pPr marL="514350" indent="-514350">
              <a:buAutoNum type="alphaUcPeriod"/>
            </a:pPr>
            <a:r>
              <a:rPr lang="en-US" smtClean="0"/>
              <a:t>120°</a:t>
            </a:r>
          </a:p>
          <a:p>
            <a:pPr marL="514350" indent="-514350">
              <a:buAutoNum type="alphaUcPeriod"/>
            </a:pPr>
            <a:r>
              <a:rPr lang="en-US" smtClean="0">
                <a:solidFill>
                  <a:srgbClr val="FFFF00"/>
                </a:solidFill>
              </a:rPr>
              <a:t>A bit less than 60°</a:t>
            </a:r>
          </a:p>
          <a:p>
            <a:pPr marL="514350" indent="-514350">
              <a:buAutoNum type="alphaUcPeriod"/>
            </a:pPr>
            <a:r>
              <a:rPr lang="en-US" smtClean="0"/>
              <a:t>A bit more than 60°</a:t>
            </a:r>
          </a:p>
          <a:p>
            <a:pPr marL="514350" indent="-514350">
              <a:buAutoNum type="alphaUcPeriod"/>
            </a:pPr>
            <a:r>
              <a:rPr lang="en-US" smtClean="0"/>
              <a:t>None of the above</a:t>
            </a:r>
            <a:endParaRPr lang="en-US"/>
          </a:p>
        </p:txBody>
      </p:sp>
      <p:cxnSp>
        <p:nvCxnSpPr>
          <p:cNvPr id="5" name="Straight Arrow Connector 4"/>
          <p:cNvCxnSpPr>
            <a:stCxn id="6" idx="0"/>
          </p:cNvCxnSpPr>
          <p:nvPr/>
        </p:nvCxnSpPr>
        <p:spPr>
          <a:xfrm rot="16200000" flipV="1">
            <a:off x="4953000" y="2895600"/>
            <a:ext cx="1066800" cy="2286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57800" y="4572000"/>
            <a:ext cx="2743200" cy="2031325"/>
          </a:xfrm>
          <a:prstGeom prst="rect">
            <a:avLst/>
          </a:prstGeom>
          <a:noFill/>
          <a:ln>
            <a:solidFill>
              <a:srgbClr val="FF0000"/>
            </a:solidFill>
          </a:ln>
        </p:spPr>
        <p:txBody>
          <a:bodyPr wrap="square" rtlCol="0">
            <a:spAutoFit/>
          </a:bodyPr>
          <a:lstStyle/>
          <a:p>
            <a:r>
              <a:rPr lang="en-US" smtClean="0"/>
              <a:t>The </a:t>
            </a:r>
            <a:r>
              <a:rPr lang="en-US" smtClean="0">
                <a:solidFill>
                  <a:srgbClr val="FF0000"/>
                </a:solidFill>
              </a:rPr>
              <a:t>straight line </a:t>
            </a:r>
            <a:r>
              <a:rPr lang="en-US" smtClean="0"/>
              <a:t>distance from </a:t>
            </a:r>
            <a:r>
              <a:rPr lang="en-US" i="1" smtClean="0"/>
              <a:t>A</a:t>
            </a:r>
            <a:r>
              <a:rPr lang="en-US" smtClean="0"/>
              <a:t> to </a:t>
            </a:r>
            <a:r>
              <a:rPr lang="en-US" i="1" smtClean="0"/>
              <a:t>B</a:t>
            </a:r>
            <a:r>
              <a:rPr lang="en-US" smtClean="0"/>
              <a:t> is one side of an equilateral triangle, exactly one radius, the </a:t>
            </a:r>
            <a:r>
              <a:rPr lang="en-US" smtClean="0">
                <a:solidFill>
                  <a:srgbClr val="00B050"/>
                </a:solidFill>
              </a:rPr>
              <a:t>arc</a:t>
            </a:r>
            <a:r>
              <a:rPr lang="en-US" smtClean="0"/>
              <a:t> from </a:t>
            </a:r>
            <a:r>
              <a:rPr lang="en-US" i="1" smtClean="0"/>
              <a:t>A</a:t>
            </a:r>
            <a:r>
              <a:rPr lang="en-US" smtClean="0"/>
              <a:t> to </a:t>
            </a:r>
            <a:r>
              <a:rPr lang="en-US" i="1" smtClean="0"/>
              <a:t>B</a:t>
            </a:r>
            <a:r>
              <a:rPr lang="en-US" smtClean="0"/>
              <a:t> is a bit further—so 60° is a little </a:t>
            </a:r>
            <a:r>
              <a:rPr lang="en-US" i="1" smtClean="0"/>
              <a:t>more</a:t>
            </a:r>
            <a:r>
              <a:rPr lang="en-US" smtClean="0"/>
              <a:t> than one radian.</a:t>
            </a:r>
            <a:endParaRPr lang="en-US"/>
          </a:p>
        </p:txBody>
      </p:sp>
      <p:grpSp>
        <p:nvGrpSpPr>
          <p:cNvPr id="4" name="Group 17"/>
          <p:cNvGrpSpPr/>
          <p:nvPr/>
        </p:nvGrpSpPr>
        <p:grpSpPr>
          <a:xfrm>
            <a:off x="6248400" y="1205247"/>
            <a:ext cx="2554300" cy="2718516"/>
            <a:chOff x="6248400" y="1205247"/>
            <a:chExt cx="2554300" cy="2718516"/>
          </a:xfrm>
        </p:grpSpPr>
        <p:grpSp>
          <p:nvGrpSpPr>
            <p:cNvPr id="7" name="Group 14"/>
            <p:cNvGrpSpPr/>
            <p:nvPr/>
          </p:nvGrpSpPr>
          <p:grpSpPr>
            <a:xfrm>
              <a:off x="6248400" y="1374351"/>
              <a:ext cx="2537883" cy="2549412"/>
              <a:chOff x="5105400" y="2133600"/>
              <a:chExt cx="3673536" cy="3673536"/>
            </a:xfrm>
          </p:grpSpPr>
          <p:sp>
            <p:nvSpPr>
              <p:cNvPr id="16" name="Oval 15"/>
              <p:cNvSpPr/>
              <p:nvPr/>
            </p:nvSpPr>
            <p:spPr>
              <a:xfrm>
                <a:off x="5105400" y="2133600"/>
                <a:ext cx="3673536" cy="36735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18000000">
                <a:off x="5127024" y="2378136"/>
                <a:ext cx="3657600" cy="3200400"/>
              </a:xfrm>
              <a:prstGeom prst="hexagon">
                <a:avLst>
                  <a:gd name="adj" fmla="val 28330"/>
                  <a:gd name="vf" fmla="val 11547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a:stCxn id="17" idx="5"/>
              <a:endCxn id="17" idx="2"/>
            </p:cNvCxnSpPr>
            <p:nvPr/>
          </p:nvCxnSpPr>
          <p:spPr>
            <a:xfrm rot="10800000" flipH="1" flipV="1">
              <a:off x="6887908" y="1545109"/>
              <a:ext cx="1277736" cy="2218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0"/>
              <a:endCxn id="17" idx="3"/>
            </p:cNvCxnSpPr>
            <p:nvPr/>
          </p:nvCxnSpPr>
          <p:spPr>
            <a:xfrm rot="16200000" flipH="1" flipV="1">
              <a:off x="6427637" y="2022868"/>
              <a:ext cx="2198278" cy="126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4"/>
              <a:endCxn id="17" idx="1"/>
            </p:cNvCxnSpPr>
            <p:nvPr/>
          </p:nvCxnSpPr>
          <p:spPr>
            <a:xfrm rot="10800000" flipH="1" flipV="1">
              <a:off x="6250851" y="2653536"/>
              <a:ext cx="2551849" cy="210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96159" y="1205247"/>
              <a:ext cx="579075" cy="277674"/>
            </a:xfrm>
            <a:prstGeom prst="rect">
              <a:avLst/>
            </a:prstGeom>
            <a:noFill/>
          </p:spPr>
          <p:txBody>
            <a:bodyPr wrap="square" rtlCol="0">
              <a:spAutoFit/>
            </a:bodyPr>
            <a:lstStyle/>
            <a:p>
              <a:r>
                <a:rPr lang="en-US" sz="2000" i="1" smtClean="0"/>
                <a:t>A</a:t>
              </a:r>
              <a:endParaRPr lang="en-US" sz="2000" i="1"/>
            </a:p>
          </p:txBody>
        </p:sp>
        <p:sp>
          <p:nvSpPr>
            <p:cNvPr id="14" name="TextBox 13"/>
            <p:cNvSpPr txBox="1"/>
            <p:nvPr/>
          </p:nvSpPr>
          <p:spPr>
            <a:xfrm>
              <a:off x="8126309" y="1207483"/>
              <a:ext cx="579075" cy="277674"/>
            </a:xfrm>
            <a:prstGeom prst="rect">
              <a:avLst/>
            </a:prstGeom>
            <a:noFill/>
          </p:spPr>
          <p:txBody>
            <a:bodyPr wrap="square" rtlCol="0">
              <a:spAutoFit/>
            </a:bodyPr>
            <a:lstStyle/>
            <a:p>
              <a:r>
                <a:rPr lang="en-US" sz="2000" i="1" smtClean="0"/>
                <a:t>B</a:t>
              </a:r>
              <a:endParaRPr lang="en-US" sz="2000" i="1"/>
            </a:p>
          </p:txBody>
        </p:sp>
        <p:sp>
          <p:nvSpPr>
            <p:cNvPr id="15" name="TextBox 14"/>
            <p:cNvSpPr txBox="1"/>
            <p:nvPr/>
          </p:nvSpPr>
          <p:spPr>
            <a:xfrm>
              <a:off x="7299893" y="2146797"/>
              <a:ext cx="579075" cy="277674"/>
            </a:xfrm>
            <a:prstGeom prst="rect">
              <a:avLst/>
            </a:prstGeom>
            <a:noFill/>
          </p:spPr>
          <p:txBody>
            <a:bodyPr wrap="square" rtlCol="0">
              <a:spAutoFit/>
            </a:bodyPr>
            <a:lstStyle/>
            <a:p>
              <a:r>
                <a:rPr lang="en-US" sz="2000" smtClean="0"/>
                <a:t>60°</a:t>
              </a:r>
              <a:endParaRPr lang="en-US" sz="2000"/>
            </a:p>
          </p:txBody>
        </p:sp>
      </p:gr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Full Circle</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lstStyle/>
          <a:p>
            <a:r>
              <a:rPr lang="en-US" smtClean="0"/>
              <a:t>For a circular path of radius </a:t>
            </a:r>
            <a:r>
              <a:rPr lang="en-US" i="1" smtClean="0"/>
              <a:t>r</a:t>
            </a:r>
            <a:r>
              <a:rPr lang="en-US" smtClean="0"/>
              <a:t>, if you walk         </a:t>
            </a:r>
            <a:r>
              <a:rPr lang="en-US" smtClean="0">
                <a:solidFill>
                  <a:srgbClr val="FFFF00"/>
                </a:solidFill>
              </a:rPr>
              <a:t>a distance </a:t>
            </a:r>
            <a:r>
              <a:rPr lang="en-US" i="1" smtClean="0">
                <a:solidFill>
                  <a:srgbClr val="FFFF00"/>
                </a:solidFill>
              </a:rPr>
              <a:t>r</a:t>
            </a:r>
            <a:r>
              <a:rPr lang="en-US" smtClean="0">
                <a:solidFill>
                  <a:srgbClr val="FFFF00"/>
                </a:solidFill>
              </a:rPr>
              <a:t> along the path</a:t>
            </a:r>
            <a:r>
              <a:rPr lang="en-US" smtClean="0"/>
              <a:t>, you have gone around </a:t>
            </a:r>
            <a:r>
              <a:rPr lang="en-US" smtClean="0">
                <a:solidFill>
                  <a:srgbClr val="FFFF00"/>
                </a:solidFill>
              </a:rPr>
              <a:t>an angle of one radian </a:t>
            </a:r>
            <a:r>
              <a:rPr lang="en-US" smtClean="0"/>
              <a:t>relative to the center.</a:t>
            </a:r>
          </a:p>
          <a:p>
            <a:r>
              <a:rPr lang="en-US" smtClean="0"/>
              <a:t>If you walk all the way around the path, you have of course gone through 360°.</a:t>
            </a:r>
          </a:p>
          <a:p>
            <a:r>
              <a:rPr lang="en-US" smtClean="0"/>
              <a:t>BUT you’ve walked a total distance </a:t>
            </a:r>
            <a:r>
              <a:rPr lang="en-US" smtClean="0">
                <a:solidFill>
                  <a:srgbClr val="FFFF00"/>
                </a:solidFill>
              </a:rPr>
              <a:t>2</a:t>
            </a:r>
            <a:r>
              <a:rPr lang="el-GR" smtClean="0">
                <a:solidFill>
                  <a:srgbClr val="FFFF00"/>
                </a:solidFill>
              </a:rPr>
              <a:t>π</a:t>
            </a:r>
            <a:r>
              <a:rPr lang="en-US" i="1" smtClean="0">
                <a:solidFill>
                  <a:srgbClr val="FFFF00"/>
                </a:solidFill>
              </a:rPr>
              <a:t>r</a:t>
            </a:r>
            <a:r>
              <a:rPr lang="en-US" smtClean="0"/>
              <a:t>, and therefore around an angle of 2</a:t>
            </a:r>
            <a:r>
              <a:rPr lang="el-GR" smtClean="0"/>
              <a:t>π</a:t>
            </a:r>
            <a:r>
              <a:rPr lang="en-US" smtClean="0"/>
              <a:t> radians.</a:t>
            </a:r>
          </a:p>
          <a:p>
            <a:r>
              <a:rPr lang="en-US" smtClean="0"/>
              <a:t>Conclusion:  </a:t>
            </a:r>
            <a:r>
              <a:rPr lang="en-US" sz="3600" smtClean="0">
                <a:solidFill>
                  <a:srgbClr val="FFFF00"/>
                </a:solidFill>
              </a:rPr>
              <a:t>360° = 2</a:t>
            </a:r>
            <a:r>
              <a:rPr lang="el-GR" sz="3600" smtClean="0">
                <a:solidFill>
                  <a:srgbClr val="FFFF00"/>
                </a:solidFill>
              </a:rPr>
              <a:t>π</a:t>
            </a:r>
            <a:r>
              <a:rPr lang="en-US" sz="3600" smtClean="0">
                <a:solidFill>
                  <a:srgbClr val="FFFF00"/>
                </a:solidFill>
              </a:rPr>
              <a:t> radians</a:t>
            </a:r>
            <a:endParaRPr lang="en-US"/>
          </a:p>
        </p:txBody>
      </p:sp>
      <p:sp>
        <p:nvSpPr>
          <p:cNvPr id="4" name="Rectangle 3"/>
          <p:cNvSpPr/>
          <p:nvPr/>
        </p:nvSpPr>
        <p:spPr>
          <a:xfrm>
            <a:off x="2868768" y="5840568"/>
            <a:ext cx="35052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Radians and Trig</a:t>
            </a:r>
            <a:endParaRPr lang="en-US">
              <a:solidFill>
                <a:srgbClr val="FFFF00"/>
              </a:solidFill>
            </a:endParaRPr>
          </a:p>
        </p:txBody>
      </p:sp>
      <p:sp>
        <p:nvSpPr>
          <p:cNvPr id="3" name="Content Placeholder 2"/>
          <p:cNvSpPr>
            <a:spLocks noGrp="1"/>
          </p:cNvSpPr>
          <p:nvPr>
            <p:ph sz="half" idx="1"/>
          </p:nvPr>
        </p:nvSpPr>
        <p:spPr>
          <a:xfrm>
            <a:off x="228600" y="1600200"/>
            <a:ext cx="4572000" cy="4525963"/>
          </a:xfrm>
        </p:spPr>
        <p:txBody>
          <a:bodyPr>
            <a:normAutofit lnSpcReduction="10000"/>
          </a:bodyPr>
          <a:lstStyle/>
          <a:p>
            <a:r>
              <a:rPr lang="en-US" smtClean="0">
                <a:solidFill>
                  <a:srgbClr val="FFFF00"/>
                </a:solidFill>
              </a:rPr>
              <a:t>Measuring the angle </a:t>
            </a:r>
            <a:r>
              <a:rPr lang="en-US" i="1" smtClean="0">
                <a:solidFill>
                  <a:srgbClr val="FFFF00"/>
                </a:solidFill>
                <a:sym typeface="Symbol"/>
              </a:rPr>
              <a:t></a:t>
            </a:r>
            <a:r>
              <a:rPr lang="en-US" smtClean="0">
                <a:solidFill>
                  <a:srgbClr val="FFFF00"/>
                </a:solidFill>
                <a:sym typeface="Symbol"/>
              </a:rPr>
              <a:t>  </a:t>
            </a:r>
            <a:r>
              <a:rPr lang="en-US" u="sng" smtClean="0">
                <a:solidFill>
                  <a:srgbClr val="FFFF00"/>
                </a:solidFill>
                <a:sym typeface="Symbol"/>
              </a:rPr>
              <a:t>in radians</a:t>
            </a:r>
            <a:r>
              <a:rPr lang="en-US" smtClean="0">
                <a:solidFill>
                  <a:srgbClr val="FFFF00"/>
                </a:solidFill>
                <a:sym typeface="Symbol"/>
              </a:rPr>
              <a:t>,</a:t>
            </a:r>
          </a:p>
          <a:p>
            <a:pPr>
              <a:buNone/>
            </a:pPr>
            <a:endParaRPr lang="en-US" smtClean="0">
              <a:solidFill>
                <a:srgbClr val="FFFF00"/>
              </a:solidFill>
              <a:sym typeface="Symbol"/>
            </a:endParaRPr>
          </a:p>
          <a:p>
            <a:r>
              <a:rPr lang="en-US" i="1" smtClean="0">
                <a:sym typeface="Symbol"/>
              </a:rPr>
              <a:t></a:t>
            </a:r>
            <a:r>
              <a:rPr lang="en-US" smtClean="0">
                <a:sym typeface="Symbol"/>
              </a:rPr>
              <a:t> = (length </a:t>
            </a:r>
            <a:r>
              <a:rPr lang="en-US" smtClean="0">
                <a:solidFill>
                  <a:srgbClr val="00B050"/>
                </a:solidFill>
                <a:sym typeface="Symbol"/>
              </a:rPr>
              <a:t>green arc</a:t>
            </a:r>
            <a:r>
              <a:rPr lang="en-US" smtClean="0">
                <a:sym typeface="Symbol"/>
              </a:rPr>
              <a:t>)/</a:t>
            </a:r>
            <a:r>
              <a:rPr lang="en-US" i="1" smtClean="0">
                <a:sym typeface="Symbol"/>
              </a:rPr>
              <a:t>r</a:t>
            </a:r>
          </a:p>
          <a:p>
            <a:pPr>
              <a:buNone/>
            </a:pPr>
            <a:r>
              <a:rPr lang="en-US" smtClean="0">
                <a:sym typeface="Symbol"/>
              </a:rPr>
              <a:t>	                and</a:t>
            </a:r>
          </a:p>
          <a:p>
            <a:r>
              <a:rPr lang="en-US" smtClean="0">
                <a:sym typeface="Symbol"/>
              </a:rPr>
              <a:t>sin</a:t>
            </a:r>
            <a:r>
              <a:rPr lang="en-US" i="1" smtClean="0">
                <a:sym typeface="Symbol"/>
              </a:rPr>
              <a:t></a:t>
            </a:r>
            <a:r>
              <a:rPr lang="en-US" smtClean="0">
                <a:sym typeface="Symbol"/>
              </a:rPr>
              <a:t> = (length </a:t>
            </a:r>
            <a:r>
              <a:rPr lang="en-US" smtClean="0">
                <a:solidFill>
                  <a:srgbClr val="FF0000"/>
                </a:solidFill>
                <a:sym typeface="Symbol"/>
              </a:rPr>
              <a:t>red line</a:t>
            </a:r>
            <a:r>
              <a:rPr lang="en-US" smtClean="0">
                <a:sym typeface="Symbol"/>
              </a:rPr>
              <a:t>)/</a:t>
            </a:r>
            <a:r>
              <a:rPr lang="en-US" i="1" smtClean="0">
                <a:sym typeface="Symbol"/>
              </a:rPr>
              <a:t>r</a:t>
            </a:r>
          </a:p>
          <a:p>
            <a:endParaRPr lang="en-US" smtClean="0">
              <a:sym typeface="Symbol"/>
            </a:endParaRPr>
          </a:p>
          <a:p>
            <a:r>
              <a:rPr lang="en-US" sz="3600" smtClean="0">
                <a:solidFill>
                  <a:srgbClr val="FFFF00"/>
                </a:solidFill>
                <a:sym typeface="Symbol"/>
              </a:rPr>
              <a:t>so for small angles </a:t>
            </a:r>
          </a:p>
          <a:p>
            <a:pPr>
              <a:buNone/>
            </a:pPr>
            <a:r>
              <a:rPr lang="en-US" sz="3600" smtClean="0">
                <a:solidFill>
                  <a:srgbClr val="FFFF00"/>
                </a:solidFill>
                <a:sym typeface="Symbol"/>
              </a:rPr>
              <a:t>          sin</a:t>
            </a:r>
            <a:r>
              <a:rPr lang="en-US" sz="3600" i="1" smtClean="0">
                <a:solidFill>
                  <a:srgbClr val="FFFF00"/>
                </a:solidFill>
                <a:sym typeface="Symbol"/>
              </a:rPr>
              <a:t></a:t>
            </a:r>
            <a:r>
              <a:rPr lang="en-US" sz="3600" smtClean="0">
                <a:solidFill>
                  <a:srgbClr val="FFFF00"/>
                </a:solidFill>
                <a:sym typeface="Symbol"/>
              </a:rPr>
              <a:t>  ≈ </a:t>
            </a:r>
            <a:r>
              <a:rPr lang="en-US" sz="3600" i="1" smtClean="0">
                <a:solidFill>
                  <a:srgbClr val="FFFF00"/>
                </a:solidFill>
                <a:sym typeface="Symbol"/>
              </a:rPr>
              <a:t></a:t>
            </a:r>
          </a:p>
          <a:p>
            <a:endParaRPr lang="en-US" smtClean="0">
              <a:sym typeface="Symbol"/>
            </a:endParaRPr>
          </a:p>
          <a:p>
            <a:endParaRPr lang="en-US"/>
          </a:p>
        </p:txBody>
      </p:sp>
      <p:sp>
        <p:nvSpPr>
          <p:cNvPr id="4" name="Content Placeholder 3"/>
          <p:cNvSpPr>
            <a:spLocks noGrp="1"/>
          </p:cNvSpPr>
          <p:nvPr>
            <p:ph sz="half" idx="2"/>
          </p:nvPr>
        </p:nvSpPr>
        <p:spPr/>
        <p:txBody>
          <a:bodyPr>
            <a:normAutofit lnSpcReduction="10000"/>
          </a:bodyPr>
          <a:lstStyle/>
          <a:p>
            <a:r>
              <a:rPr lang="en-US" smtClean="0">
                <a:solidFill>
                  <a:schemeClr val="bg2">
                    <a:lumMod val="50000"/>
                  </a:schemeClr>
                </a:solidFill>
              </a:rPr>
              <a:t>a</a:t>
            </a:r>
            <a:endParaRPr lang="en-US">
              <a:solidFill>
                <a:schemeClr val="bg2">
                  <a:lumMod val="50000"/>
                </a:schemeClr>
              </a:solidFill>
            </a:endParaRPr>
          </a:p>
        </p:txBody>
      </p:sp>
      <p:grpSp>
        <p:nvGrpSpPr>
          <p:cNvPr id="7" name="Group 13"/>
          <p:cNvGrpSpPr/>
          <p:nvPr/>
        </p:nvGrpSpPr>
        <p:grpSpPr>
          <a:xfrm>
            <a:off x="5017395" y="1600200"/>
            <a:ext cx="3668331" cy="3668331"/>
            <a:chOff x="5017395" y="1600200"/>
            <a:chExt cx="3668331" cy="3668331"/>
          </a:xfrm>
        </p:grpSpPr>
        <p:sp>
          <p:nvSpPr>
            <p:cNvPr id="5" name="Oval 4"/>
            <p:cNvSpPr/>
            <p:nvPr/>
          </p:nvSpPr>
          <p:spPr>
            <a:xfrm>
              <a:off x="5017395" y="1600200"/>
              <a:ext cx="3668331" cy="366833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2"/>
            </p:cNvCxnSpPr>
            <p:nvPr/>
          </p:nvCxnSpPr>
          <p:spPr>
            <a:xfrm flipV="1">
              <a:off x="6858000" y="3416658"/>
              <a:ext cx="1821291" cy="123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6" idx="0"/>
            </p:cNvCxnSpPr>
            <p:nvPr/>
          </p:nvCxnSpPr>
          <p:spPr>
            <a:xfrm flipV="1">
              <a:off x="6858000" y="2654957"/>
              <a:ext cx="1654027" cy="7740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p:cNvCxnSpPr>
            <p:nvPr/>
          </p:nvCxnSpPr>
          <p:spPr>
            <a:xfrm rot="16200000" flipH="1">
              <a:off x="8136191" y="3030792"/>
              <a:ext cx="774043" cy="223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28079" y="3097368"/>
              <a:ext cx="457200" cy="400110"/>
            </a:xfrm>
            <a:prstGeom prst="rect">
              <a:avLst/>
            </a:prstGeom>
            <a:noFill/>
          </p:spPr>
          <p:txBody>
            <a:bodyPr wrap="square" rtlCol="0">
              <a:spAutoFit/>
            </a:bodyPr>
            <a:lstStyle/>
            <a:p>
              <a:r>
                <a:rPr lang="en-US" sz="2000" i="1" smtClean="0">
                  <a:sym typeface="Symbol"/>
                </a:rPr>
                <a:t></a:t>
              </a:r>
              <a:endParaRPr lang="en-US" sz="2000" i="1"/>
            </a:p>
          </p:txBody>
        </p:sp>
        <p:cxnSp>
          <p:nvCxnSpPr>
            <p:cNvPr id="19" name="Straight Arrow Connector 18"/>
            <p:cNvCxnSpPr/>
            <p:nvPr/>
          </p:nvCxnSpPr>
          <p:spPr>
            <a:xfrm flipV="1">
              <a:off x="6769995" y="2555385"/>
              <a:ext cx="1676400" cy="76200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49360" y="2553237"/>
              <a:ext cx="457200" cy="400110"/>
            </a:xfrm>
            <a:prstGeom prst="rect">
              <a:avLst/>
            </a:prstGeom>
            <a:noFill/>
          </p:spPr>
          <p:txBody>
            <a:bodyPr wrap="square" rtlCol="0">
              <a:spAutoFit/>
            </a:bodyPr>
            <a:lstStyle/>
            <a:p>
              <a:r>
                <a:rPr lang="en-US" sz="2000" i="1" smtClean="0">
                  <a:sym typeface="Symbol"/>
                </a:rPr>
                <a:t>r</a:t>
              </a:r>
              <a:endParaRPr lang="en-US" sz="2000" i="1"/>
            </a:p>
          </p:txBody>
        </p:sp>
      </p:grpSp>
      <p:sp>
        <p:nvSpPr>
          <p:cNvPr id="6" name="Arc 5"/>
          <p:cNvSpPr/>
          <p:nvPr/>
        </p:nvSpPr>
        <p:spPr>
          <a:xfrm>
            <a:off x="4397840" y="1451022"/>
            <a:ext cx="4281451" cy="3931272"/>
          </a:xfrm>
          <a:prstGeom prst="arc">
            <a:avLst>
              <a:gd name="adj1" fmla="val 20333692"/>
              <a:gd name="adj2" fmla="val 0"/>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FF00"/>
                </a:solidFill>
              </a:rPr>
              <a:t>Units</a:t>
            </a:r>
            <a:r>
              <a:rPr lang="en-US" smtClean="0">
                <a:solidFill>
                  <a:srgbClr val="FFFF00"/>
                </a:solidFill>
              </a:rPr>
              <a:t> for Angular Velocity</a:t>
            </a:r>
            <a:endParaRPr lang="en-US">
              <a:solidFill>
                <a:srgbClr val="FFFF00"/>
              </a:solidFill>
            </a:endParaRPr>
          </a:p>
        </p:txBody>
      </p:sp>
      <p:sp>
        <p:nvSpPr>
          <p:cNvPr id="3" name="Content Placeholder 2"/>
          <p:cNvSpPr>
            <a:spLocks noGrp="1"/>
          </p:cNvSpPr>
          <p:nvPr>
            <p:ph idx="1"/>
          </p:nvPr>
        </p:nvSpPr>
        <p:spPr>
          <a:xfrm>
            <a:off x="228600" y="1600200"/>
            <a:ext cx="8763000" cy="4953000"/>
          </a:xfrm>
        </p:spPr>
        <p:txBody>
          <a:bodyPr>
            <a:normAutofit/>
          </a:bodyPr>
          <a:lstStyle/>
          <a:p>
            <a:r>
              <a:rPr lang="en-US" smtClean="0">
                <a:solidFill>
                  <a:srgbClr val="FFFF00"/>
                </a:solidFill>
              </a:rPr>
              <a:t>How fast is something rotating?</a:t>
            </a:r>
          </a:p>
          <a:p>
            <a:r>
              <a:rPr lang="en-US" smtClean="0"/>
              <a:t>Car engine: units </a:t>
            </a:r>
            <a:r>
              <a:rPr lang="en-US" smtClean="0">
                <a:solidFill>
                  <a:srgbClr val="FFFF00"/>
                </a:solidFill>
              </a:rPr>
              <a:t>rpm</a:t>
            </a:r>
            <a:r>
              <a:rPr lang="en-US" smtClean="0"/>
              <a:t>, revs per minute, </a:t>
            </a:r>
            <a:r>
              <a:rPr lang="en-US" smtClean="0">
                <a:solidFill>
                  <a:srgbClr val="FF0000"/>
                </a:solidFill>
              </a:rPr>
              <a:t>redlines</a:t>
            </a:r>
            <a:r>
              <a:rPr lang="en-US" smtClean="0"/>
              <a:t> around 6,000 rpm or 100 revs/sec.</a:t>
            </a:r>
          </a:p>
          <a:p>
            <a:r>
              <a:rPr lang="en-US" smtClean="0"/>
              <a:t>1 Hertz, written  </a:t>
            </a:r>
            <a:r>
              <a:rPr lang="en-US" smtClean="0">
                <a:solidFill>
                  <a:srgbClr val="FFFF00"/>
                </a:solidFill>
              </a:rPr>
              <a:t>1Hz</a:t>
            </a:r>
            <a:r>
              <a:rPr lang="en-US" smtClean="0"/>
              <a:t>, means one cycle/sec, used for electrical generators, circuits.  (Often called the </a:t>
            </a:r>
            <a:r>
              <a:rPr lang="en-US" smtClean="0">
                <a:solidFill>
                  <a:srgbClr val="FFFF00"/>
                </a:solidFill>
              </a:rPr>
              <a:t>rotational frequency</a:t>
            </a:r>
            <a:r>
              <a:rPr lang="en-US" smtClean="0"/>
              <a:t>, and written </a:t>
            </a:r>
            <a:r>
              <a:rPr lang="en-US" i="1" smtClean="0">
                <a:solidFill>
                  <a:srgbClr val="FFFF00"/>
                </a:solidFill>
              </a:rPr>
              <a:t>f</a:t>
            </a:r>
            <a:r>
              <a:rPr lang="en-US" smtClean="0"/>
              <a:t>.)</a:t>
            </a:r>
          </a:p>
          <a:p>
            <a:r>
              <a:rPr lang="en-US" smtClean="0"/>
              <a:t>Second hand on watch turns at 1 rpm, or 6°/sec.</a:t>
            </a:r>
          </a:p>
          <a:p>
            <a:r>
              <a:rPr lang="en-US" smtClean="0"/>
              <a:t>Earth goes round Sun at very close to 1°/day</a:t>
            </a:r>
          </a:p>
          <a:p>
            <a:r>
              <a:rPr lang="en-US" sz="2200" smtClean="0">
                <a:solidFill>
                  <a:srgbClr val="FF0000"/>
                </a:solidFill>
              </a:rPr>
              <a:t>(probably why the degree was the original measure of angle.)</a:t>
            </a:r>
            <a:endParaRPr lang="en-US" sz="220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Acceleration</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Constant acceleration means the rate of change of velocity is constant. </a:t>
            </a:r>
          </a:p>
          <a:p>
            <a:endParaRPr lang="en-US" dirty="0" smtClean="0"/>
          </a:p>
          <a:p>
            <a:endParaRPr lang="en-US" dirty="0" smtClean="0"/>
          </a:p>
          <a:p>
            <a:r>
              <a:rPr lang="en-US" dirty="0" smtClean="0"/>
              <a:t>The solution to this equation is</a:t>
            </a:r>
          </a:p>
          <a:p>
            <a:pPr>
              <a:buNone/>
            </a:pPr>
            <a:endParaRPr lang="en-US" dirty="0" smtClean="0"/>
          </a:p>
          <a:p>
            <a:pPr>
              <a:buNone/>
            </a:pPr>
            <a:endParaRPr lang="en-US" dirty="0" smtClean="0"/>
          </a:p>
          <a:p>
            <a:r>
              <a:rPr lang="en-US" sz="2400" dirty="0" smtClean="0"/>
              <a:t>Check with an example</a:t>
            </a:r>
            <a:r>
              <a:rPr lang="en-US" sz="2400" dirty="0" smtClean="0">
                <a:solidFill>
                  <a:srgbClr val="FFFF00"/>
                </a:solidFill>
              </a:rPr>
              <a:t>:  </a:t>
            </a:r>
            <a:r>
              <a:rPr lang="en-US" sz="2400" dirty="0" smtClean="0">
                <a:solidFill>
                  <a:srgbClr val="FF0000"/>
                </a:solidFill>
              </a:rPr>
              <a:t>a car traveling at 10 m/s accelerates steadily at 2 m/s</a:t>
            </a:r>
            <a:r>
              <a:rPr lang="en-US" sz="2400" baseline="30000" dirty="0" smtClean="0">
                <a:solidFill>
                  <a:srgbClr val="FF0000"/>
                </a:solidFill>
              </a:rPr>
              <a:t>2</a:t>
            </a:r>
            <a:r>
              <a:rPr lang="en-US" sz="2400" dirty="0" smtClean="0">
                <a:solidFill>
                  <a:srgbClr val="FF0000"/>
                </a:solidFill>
              </a:rPr>
              <a:t>.  How fast is it going after 2 </a:t>
            </a:r>
            <a:r>
              <a:rPr lang="en-US" sz="2400" dirty="0" err="1" smtClean="0">
                <a:solidFill>
                  <a:srgbClr val="FF0000"/>
                </a:solidFill>
              </a:rPr>
              <a:t>secs</a:t>
            </a:r>
            <a:r>
              <a:rPr lang="en-US" sz="2400" dirty="0" smtClean="0">
                <a:solidFill>
                  <a:srgbClr val="FF0000"/>
                </a:solidFill>
              </a:rPr>
              <a:t>?  After 4 </a:t>
            </a:r>
            <a:r>
              <a:rPr lang="en-US" sz="2400" dirty="0" err="1" smtClean="0">
                <a:solidFill>
                  <a:srgbClr val="FF0000"/>
                </a:solidFill>
              </a:rPr>
              <a:t>secs</a:t>
            </a:r>
            <a:r>
              <a:rPr lang="en-US" sz="2400" dirty="0" smtClean="0">
                <a:solidFill>
                  <a:srgbClr val="FF0000"/>
                </a:solidFill>
              </a:rPr>
              <a:t>?</a:t>
            </a:r>
          </a:p>
          <a:p>
            <a:pPr>
              <a:buNone/>
            </a:pPr>
            <a:endParaRPr lang="en-US" dirty="0" smtClean="0"/>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895600" y="2590800"/>
          <a:ext cx="3048000" cy="952500"/>
        </p:xfrm>
        <a:graphic>
          <a:graphicData uri="http://schemas.openxmlformats.org/presentationml/2006/ole">
            <p:oleObj spid="_x0000_s6146" name="Equation" r:id="rId4" imgW="3047760" imgH="952200" progId="Equation.DSMT4">
              <p:embed/>
            </p:oleObj>
          </a:graphicData>
        </a:graphic>
      </p:graphicFrame>
      <p:graphicFrame>
        <p:nvGraphicFramePr>
          <p:cNvPr id="5" name="Object 4"/>
          <p:cNvGraphicFramePr>
            <a:graphicFrameLocks noChangeAspect="1"/>
          </p:cNvGraphicFramePr>
          <p:nvPr/>
        </p:nvGraphicFramePr>
        <p:xfrm>
          <a:off x="3505200" y="4495800"/>
          <a:ext cx="1714500" cy="482600"/>
        </p:xfrm>
        <a:graphic>
          <a:graphicData uri="http://schemas.openxmlformats.org/presentationml/2006/ole">
            <p:oleObj spid="_x0000_s6147" name="Equation" r:id="rId5" imgW="1714320" imgH="482400" progId="Equation.DSMT4">
              <p:embed/>
            </p:oleObj>
          </a:graphicData>
        </a:graphic>
      </p:graphicFrame>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Angular Speed and Rim Speed</a:t>
            </a:r>
            <a:endParaRPr lang="en-US">
              <a:solidFill>
                <a:srgbClr val="FFFF00"/>
              </a:solidFill>
            </a:endParaRPr>
          </a:p>
        </p:txBody>
      </p:sp>
      <p:sp>
        <p:nvSpPr>
          <p:cNvPr id="3" name="Content Placeholder 2"/>
          <p:cNvSpPr>
            <a:spLocks noGrp="1"/>
          </p:cNvSpPr>
          <p:nvPr>
            <p:ph sz="half" idx="1"/>
          </p:nvPr>
        </p:nvSpPr>
        <p:spPr>
          <a:xfrm>
            <a:off x="304800" y="1447800"/>
            <a:ext cx="3962400" cy="4953000"/>
          </a:xfrm>
        </p:spPr>
        <p:txBody>
          <a:bodyPr>
            <a:normAutofit fontScale="92500" lnSpcReduction="20000"/>
          </a:bodyPr>
          <a:lstStyle/>
          <a:p>
            <a:r>
              <a:rPr lang="en-US" smtClean="0"/>
              <a:t>If a wheel of radius </a:t>
            </a:r>
            <a:r>
              <a:rPr lang="en-US" i="1" smtClean="0"/>
              <a:t>r</a:t>
            </a:r>
            <a:r>
              <a:rPr lang="en-US" smtClean="0"/>
              <a:t> rotates one </a:t>
            </a:r>
            <a:r>
              <a:rPr lang="en-US" smtClean="0">
                <a:solidFill>
                  <a:srgbClr val="FFFF00"/>
                </a:solidFill>
              </a:rPr>
              <a:t>revolution</a:t>
            </a:r>
            <a:r>
              <a:rPr lang="en-US" smtClean="0"/>
              <a:t> per second, a </a:t>
            </a:r>
            <a:r>
              <a:rPr lang="en-US" smtClean="0">
                <a:solidFill>
                  <a:srgbClr val="FF0000"/>
                </a:solidFill>
              </a:rPr>
              <a:t>ball</a:t>
            </a:r>
            <a:r>
              <a:rPr lang="en-US" smtClean="0"/>
              <a:t> on the rim is moving at speed    </a:t>
            </a:r>
            <a:r>
              <a:rPr lang="en-US" i="1" smtClean="0"/>
              <a:t>v</a:t>
            </a:r>
            <a:r>
              <a:rPr lang="en-US" smtClean="0"/>
              <a:t> = 2</a:t>
            </a:r>
            <a:r>
              <a:rPr lang="el-GR" smtClean="0"/>
              <a:t>π</a:t>
            </a:r>
            <a:r>
              <a:rPr lang="en-US" i="1" smtClean="0"/>
              <a:t>r</a:t>
            </a:r>
            <a:r>
              <a:rPr lang="en-US" smtClean="0"/>
              <a:t> m/sec.</a:t>
            </a:r>
          </a:p>
          <a:p>
            <a:r>
              <a:rPr lang="en-US" smtClean="0"/>
              <a:t>If it rotates at one </a:t>
            </a:r>
            <a:r>
              <a:rPr lang="en-US" smtClean="0">
                <a:solidFill>
                  <a:srgbClr val="FFFF00"/>
                </a:solidFill>
              </a:rPr>
              <a:t>radian</a:t>
            </a:r>
            <a:r>
              <a:rPr lang="en-US" smtClean="0"/>
              <a:t> per sec,  </a:t>
            </a:r>
            <a:r>
              <a:rPr lang="en-US" i="1" smtClean="0"/>
              <a:t>v</a:t>
            </a:r>
            <a:r>
              <a:rPr lang="en-US" smtClean="0"/>
              <a:t> = </a:t>
            </a:r>
            <a:r>
              <a:rPr lang="en-US" i="1" smtClean="0"/>
              <a:t>r</a:t>
            </a:r>
            <a:r>
              <a:rPr lang="en-US" smtClean="0"/>
              <a:t> m/sec.</a:t>
            </a:r>
          </a:p>
          <a:p>
            <a:r>
              <a:rPr lang="en-US" smtClean="0"/>
              <a:t>If it rotates at </a:t>
            </a:r>
            <a:r>
              <a:rPr lang="el-GR" i="1" smtClean="0"/>
              <a:t>ω</a:t>
            </a:r>
            <a:r>
              <a:rPr lang="en-US" smtClean="0"/>
              <a:t> rad/sec, </a:t>
            </a:r>
            <a:r>
              <a:rPr lang="en-US" i="1" smtClean="0"/>
              <a:t>v</a:t>
            </a:r>
            <a:r>
              <a:rPr lang="en-US" smtClean="0"/>
              <a:t>  =  </a:t>
            </a:r>
            <a:r>
              <a:rPr lang="el-GR" i="1" smtClean="0"/>
              <a:t>ω</a:t>
            </a:r>
            <a:r>
              <a:rPr lang="en-US" i="1" smtClean="0"/>
              <a:t>r</a:t>
            </a:r>
            <a:r>
              <a:rPr lang="en-US" smtClean="0"/>
              <a:t> m/sec.</a:t>
            </a:r>
          </a:p>
          <a:p>
            <a:r>
              <a:rPr lang="en-US" smtClean="0">
                <a:solidFill>
                  <a:srgbClr val="FFFF00"/>
                </a:solidFill>
              </a:rPr>
              <a:t>we’ll measure angular velocities in radians per second and often use</a:t>
            </a:r>
          </a:p>
          <a:p>
            <a:r>
              <a:rPr lang="en-US" smtClean="0">
                <a:solidFill>
                  <a:srgbClr val="FFFF00"/>
                </a:solidFill>
              </a:rPr>
              <a:t>           </a:t>
            </a:r>
            <a:r>
              <a:rPr lang="en-US" sz="3900" i="1" smtClean="0">
                <a:solidFill>
                  <a:srgbClr val="FFFF00"/>
                </a:solidFill>
              </a:rPr>
              <a:t>v</a:t>
            </a:r>
            <a:r>
              <a:rPr lang="en-US" sz="3900" smtClean="0">
                <a:solidFill>
                  <a:srgbClr val="FFFF00"/>
                </a:solidFill>
              </a:rPr>
              <a:t>  = </a:t>
            </a:r>
            <a:r>
              <a:rPr lang="el-GR" sz="3900" i="1" smtClean="0">
                <a:solidFill>
                  <a:srgbClr val="FFFF00"/>
                </a:solidFill>
              </a:rPr>
              <a:t>ω</a:t>
            </a:r>
            <a:r>
              <a:rPr lang="en-US" sz="3900" i="1" smtClean="0">
                <a:solidFill>
                  <a:srgbClr val="FFFF00"/>
                </a:solidFill>
              </a:rPr>
              <a:t>r</a:t>
            </a:r>
            <a:endParaRPr lang="en-US" sz="3900">
              <a:solidFill>
                <a:srgbClr val="FFFF00"/>
              </a:solidFill>
            </a:endParaRPr>
          </a:p>
        </p:txBody>
      </p:sp>
      <p:sp>
        <p:nvSpPr>
          <p:cNvPr id="4" name="Content Placeholder 3"/>
          <p:cNvSpPr>
            <a:spLocks noGrp="1"/>
          </p:cNvSpPr>
          <p:nvPr>
            <p:ph sz="half" idx="2"/>
          </p:nvPr>
        </p:nvSpPr>
        <p:spPr>
          <a:xfrm>
            <a:off x="4648200" y="1524000"/>
            <a:ext cx="4038600" cy="4525963"/>
          </a:xfrm>
        </p:spPr>
        <p:txBody>
          <a:bodyPr>
            <a:normAutofit fontScale="92500" lnSpcReduction="20000"/>
          </a:bodyPr>
          <a:lstStyle/>
          <a:p>
            <a:r>
              <a:rPr lang="en-US" smtClean="0">
                <a:solidFill>
                  <a:schemeClr val="bg2">
                    <a:lumMod val="50000"/>
                  </a:schemeClr>
                </a:solidFill>
              </a:rPr>
              <a:t>a</a:t>
            </a:r>
            <a:endParaRPr lang="en-US">
              <a:solidFill>
                <a:schemeClr val="bg2">
                  <a:lumMod val="50000"/>
                </a:schemeClr>
              </a:solidFill>
            </a:endParaRPr>
          </a:p>
        </p:txBody>
      </p:sp>
      <p:grpSp>
        <p:nvGrpSpPr>
          <p:cNvPr id="5" name="Group 20"/>
          <p:cNvGrpSpPr/>
          <p:nvPr/>
        </p:nvGrpSpPr>
        <p:grpSpPr>
          <a:xfrm>
            <a:off x="5017395" y="1664595"/>
            <a:ext cx="3695163" cy="3832536"/>
            <a:chOff x="5017395" y="1664595"/>
            <a:chExt cx="3695163" cy="3832536"/>
          </a:xfrm>
        </p:grpSpPr>
        <p:sp>
          <p:nvSpPr>
            <p:cNvPr id="6" name="Oval 5"/>
            <p:cNvSpPr/>
            <p:nvPr/>
          </p:nvSpPr>
          <p:spPr>
            <a:xfrm>
              <a:off x="5017395" y="1828800"/>
              <a:ext cx="3668331" cy="366833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6"/>
            <p:cNvGrpSpPr/>
            <p:nvPr/>
          </p:nvGrpSpPr>
          <p:grpSpPr>
            <a:xfrm>
              <a:off x="6769995" y="1664595"/>
              <a:ext cx="1942563" cy="2084401"/>
              <a:chOff x="6769995" y="1664595"/>
              <a:chExt cx="1942563" cy="2084401"/>
            </a:xfrm>
          </p:grpSpPr>
          <p:cxnSp>
            <p:nvCxnSpPr>
              <p:cNvPr id="7" name="Straight Connector 6"/>
              <p:cNvCxnSpPr/>
              <p:nvPr/>
            </p:nvCxnSpPr>
            <p:spPr>
              <a:xfrm flipV="1">
                <a:off x="6858000" y="3645258"/>
                <a:ext cx="1821291" cy="123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58000" y="2883557"/>
                <a:ext cx="1654027" cy="7740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40958" y="3287331"/>
                <a:ext cx="457200" cy="461665"/>
              </a:xfrm>
              <a:prstGeom prst="rect">
                <a:avLst/>
              </a:prstGeom>
              <a:noFill/>
            </p:spPr>
            <p:txBody>
              <a:bodyPr wrap="square" rtlCol="0">
                <a:spAutoFit/>
              </a:bodyPr>
              <a:lstStyle/>
              <a:p>
                <a:r>
                  <a:rPr lang="en-US" sz="2400" i="1" smtClean="0">
                    <a:sym typeface="Symbol"/>
                  </a:rPr>
                  <a:t></a:t>
                </a:r>
                <a:endParaRPr lang="en-US" sz="2400" i="1"/>
              </a:p>
            </p:txBody>
          </p:sp>
          <p:sp>
            <p:nvSpPr>
              <p:cNvPr id="12" name="TextBox 11"/>
              <p:cNvSpPr txBox="1"/>
              <p:nvPr/>
            </p:nvSpPr>
            <p:spPr>
              <a:xfrm>
                <a:off x="7487997" y="2743200"/>
                <a:ext cx="457200" cy="461665"/>
              </a:xfrm>
              <a:prstGeom prst="rect">
                <a:avLst/>
              </a:prstGeom>
              <a:noFill/>
            </p:spPr>
            <p:txBody>
              <a:bodyPr wrap="square" rtlCol="0">
                <a:spAutoFit/>
              </a:bodyPr>
              <a:lstStyle/>
              <a:p>
                <a:r>
                  <a:rPr lang="en-US" sz="2400" i="1" smtClean="0">
                    <a:sym typeface="Symbol"/>
                  </a:rPr>
                  <a:t>r</a:t>
                </a:r>
                <a:endParaRPr lang="en-US" sz="2400" i="1"/>
              </a:p>
            </p:txBody>
          </p:sp>
          <p:sp>
            <p:nvSpPr>
              <p:cNvPr id="13" name="Oval 12"/>
              <p:cNvSpPr/>
              <p:nvPr/>
            </p:nvSpPr>
            <p:spPr>
              <a:xfrm>
                <a:off x="8331558" y="2705637"/>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6769995" y="2783985"/>
                <a:ext cx="1676400" cy="76200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7582437" y="1893195"/>
                <a:ext cx="10668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0" name="Arc 19"/>
            <p:cNvSpPr/>
            <p:nvPr/>
          </p:nvSpPr>
          <p:spPr>
            <a:xfrm rot="3120437">
              <a:off x="6419881" y="3247080"/>
              <a:ext cx="1018643"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endCxn id="20" idx="0"/>
            </p:cNvCxnSpPr>
            <p:nvPr/>
          </p:nvCxnSpPr>
          <p:spPr>
            <a:xfrm rot="10800000" flipV="1">
              <a:off x="6677122" y="3200400"/>
              <a:ext cx="104679" cy="620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51442" y="1778358"/>
              <a:ext cx="381000" cy="461665"/>
            </a:xfrm>
            <a:prstGeom prst="rect">
              <a:avLst/>
            </a:prstGeom>
            <a:noFill/>
          </p:spPr>
          <p:txBody>
            <a:bodyPr wrap="square" rtlCol="0">
              <a:spAutoFit/>
            </a:bodyPr>
            <a:lstStyle/>
            <a:p>
              <a:r>
                <a:rPr lang="en-US" sz="2400" i="1" smtClean="0"/>
                <a:t>v</a:t>
              </a:r>
              <a:endParaRPr lang="en-US" sz="2400" i="1"/>
            </a:p>
          </p:txBody>
        </p:sp>
        <p:sp>
          <p:nvSpPr>
            <p:cNvPr id="24" name="TextBox 23"/>
            <p:cNvSpPr txBox="1"/>
            <p:nvPr/>
          </p:nvSpPr>
          <p:spPr>
            <a:xfrm>
              <a:off x="6689508" y="2805447"/>
              <a:ext cx="381000" cy="461665"/>
            </a:xfrm>
            <a:prstGeom prst="rect">
              <a:avLst/>
            </a:prstGeom>
            <a:noFill/>
          </p:spPr>
          <p:txBody>
            <a:bodyPr wrap="square" rtlCol="0">
              <a:spAutoFit/>
            </a:bodyPr>
            <a:lstStyle/>
            <a:p>
              <a:r>
                <a:rPr lang="en-US" sz="2400" i="1" smtClean="0"/>
                <a:t>ω</a:t>
              </a:r>
              <a:endParaRPr lang="en-US" sz="2400" i="1"/>
            </a:p>
          </p:txBody>
        </p:sp>
      </p:grpSp>
      <p:sp>
        <p:nvSpPr>
          <p:cNvPr id="25" name="Rectangle 24"/>
          <p:cNvSpPr/>
          <p:nvPr/>
        </p:nvSpPr>
        <p:spPr>
          <a:xfrm>
            <a:off x="1206321" y="5537916"/>
            <a:ext cx="19050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76800" y="5921514"/>
            <a:ext cx="3581400" cy="707886"/>
          </a:xfrm>
          <a:prstGeom prst="rect">
            <a:avLst/>
          </a:prstGeom>
          <a:noFill/>
          <a:ln w="19050">
            <a:solidFill>
              <a:srgbClr val="FF0000"/>
            </a:solidFill>
          </a:ln>
        </p:spPr>
        <p:txBody>
          <a:bodyPr wrap="square" rtlCol="0">
            <a:spAutoFit/>
          </a:bodyPr>
          <a:lstStyle/>
          <a:p>
            <a:r>
              <a:rPr lang="en-US" sz="2000" smtClean="0"/>
              <a:t>Note: </a:t>
            </a:r>
            <a:r>
              <a:rPr lang="el-GR" sz="2000" i="1" smtClean="0"/>
              <a:t>ω</a:t>
            </a:r>
            <a:r>
              <a:rPr lang="en-US" sz="2000" smtClean="0"/>
              <a:t> = 2</a:t>
            </a:r>
            <a:r>
              <a:rPr lang="el-GR" sz="2000" smtClean="0"/>
              <a:t>π</a:t>
            </a:r>
            <a:r>
              <a:rPr lang="en-US" sz="2000" i="1" smtClean="0"/>
              <a:t>f</a:t>
            </a:r>
            <a:r>
              <a:rPr lang="en-US" sz="2000" smtClean="0"/>
              <a:t>, if </a:t>
            </a:r>
            <a:r>
              <a:rPr lang="en-US" sz="2000" i="1" smtClean="0"/>
              <a:t>f</a:t>
            </a:r>
            <a:r>
              <a:rPr lang="en-US" sz="2000" smtClean="0"/>
              <a:t> is the frequency in cycles per second.</a:t>
            </a:r>
            <a:endParaRPr lang="en-US" sz="200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Standard Angular Notation</a:t>
            </a:r>
            <a:endParaRPr lang="en-US">
              <a:solidFill>
                <a:srgbClr val="FFFF00"/>
              </a:solidFill>
            </a:endParaRPr>
          </a:p>
        </p:txBody>
      </p:sp>
      <p:sp>
        <p:nvSpPr>
          <p:cNvPr id="3" name="Content Placeholder 2"/>
          <p:cNvSpPr>
            <a:spLocks noGrp="1"/>
          </p:cNvSpPr>
          <p:nvPr>
            <p:ph idx="1"/>
          </p:nvPr>
        </p:nvSpPr>
        <p:spPr>
          <a:xfrm>
            <a:off x="457200" y="1600200"/>
            <a:ext cx="8382000" cy="4953000"/>
          </a:xfrm>
        </p:spPr>
        <p:txBody>
          <a:bodyPr>
            <a:normAutofit/>
          </a:bodyPr>
          <a:lstStyle/>
          <a:p>
            <a:r>
              <a:rPr lang="en-US" smtClean="0">
                <a:solidFill>
                  <a:srgbClr val="FFFF00"/>
                </a:solidFill>
              </a:rPr>
              <a:t>Angle:</a:t>
            </a:r>
            <a:r>
              <a:rPr lang="en-US" smtClean="0"/>
              <a:t> theta, </a:t>
            </a:r>
            <a:r>
              <a:rPr lang="en-US" i="1" smtClean="0">
                <a:solidFill>
                  <a:srgbClr val="FFFF00"/>
                </a:solidFill>
                <a:sym typeface="Symbol"/>
              </a:rPr>
              <a:t></a:t>
            </a:r>
            <a:r>
              <a:rPr lang="en-US" smtClean="0">
                <a:solidFill>
                  <a:srgbClr val="FFFF00"/>
                </a:solidFill>
                <a:sym typeface="Symbol"/>
              </a:rPr>
              <a:t>, in radians</a:t>
            </a:r>
            <a:r>
              <a:rPr lang="en-US" smtClean="0">
                <a:sym typeface="Symbol"/>
              </a:rPr>
              <a:t>, measured </a:t>
            </a:r>
            <a:r>
              <a:rPr lang="en-US" u="sng" smtClean="0">
                <a:sym typeface="Symbol"/>
              </a:rPr>
              <a:t>counterclockwise</a:t>
            </a:r>
            <a:r>
              <a:rPr lang="en-US" smtClean="0">
                <a:sym typeface="Symbol"/>
              </a:rPr>
              <a:t> from the </a:t>
            </a:r>
            <a:r>
              <a:rPr lang="en-US" i="1" smtClean="0">
                <a:sym typeface="Symbol"/>
              </a:rPr>
              <a:t>x</a:t>
            </a:r>
            <a:r>
              <a:rPr lang="en-US" smtClean="0">
                <a:sym typeface="Symbol"/>
              </a:rPr>
              <a:t>-axis.</a:t>
            </a:r>
          </a:p>
          <a:p>
            <a:endParaRPr lang="en-US" smtClean="0">
              <a:sym typeface="Symbol"/>
            </a:endParaRPr>
          </a:p>
          <a:p>
            <a:endParaRPr lang="en-US" smtClean="0">
              <a:sym typeface="Symbol"/>
            </a:endParaRPr>
          </a:p>
          <a:p>
            <a:pPr>
              <a:buNone/>
            </a:pPr>
            <a:endParaRPr lang="en-US" smtClean="0">
              <a:sym typeface="Symbol"/>
            </a:endParaRPr>
          </a:p>
          <a:p>
            <a:r>
              <a:rPr lang="en-US" smtClean="0">
                <a:solidFill>
                  <a:srgbClr val="FFFF00"/>
                </a:solidFill>
                <a:sym typeface="Symbol"/>
              </a:rPr>
              <a:t>Angular velocity: </a:t>
            </a:r>
            <a:r>
              <a:rPr lang="en-US" smtClean="0">
                <a:sym typeface="Symbol"/>
              </a:rPr>
              <a:t>omega, </a:t>
            </a:r>
            <a:r>
              <a:rPr lang="el-GR" i="1" smtClean="0">
                <a:solidFill>
                  <a:srgbClr val="FFFF00"/>
                </a:solidFill>
                <a:sym typeface="Symbol"/>
              </a:rPr>
              <a:t>ω</a:t>
            </a:r>
            <a:r>
              <a:rPr lang="en-US" smtClean="0">
                <a:solidFill>
                  <a:srgbClr val="FFFF00"/>
                </a:solidFill>
                <a:sym typeface="Symbol"/>
              </a:rPr>
              <a:t> = </a:t>
            </a:r>
            <a:r>
              <a:rPr lang="en-US" i="1" smtClean="0">
                <a:solidFill>
                  <a:srgbClr val="FFFF00"/>
                </a:solidFill>
                <a:sym typeface="Symbol"/>
              </a:rPr>
              <a:t>d</a:t>
            </a:r>
            <a:r>
              <a:rPr lang="en-US" smtClean="0">
                <a:solidFill>
                  <a:srgbClr val="FFFF00"/>
                </a:solidFill>
                <a:sym typeface="Symbol"/>
              </a:rPr>
              <a:t>/</a:t>
            </a:r>
            <a:r>
              <a:rPr lang="en-US" i="1" smtClean="0">
                <a:solidFill>
                  <a:srgbClr val="FFFF00"/>
                </a:solidFill>
                <a:sym typeface="Symbol"/>
              </a:rPr>
              <a:t>dt</a:t>
            </a:r>
            <a:r>
              <a:rPr lang="en-US" smtClean="0">
                <a:sym typeface="Symbol"/>
              </a:rPr>
              <a:t>.</a:t>
            </a:r>
          </a:p>
          <a:p>
            <a:endParaRPr lang="en-US" smtClean="0">
              <a:sym typeface="Symbol"/>
            </a:endParaRPr>
          </a:p>
          <a:p>
            <a:r>
              <a:rPr lang="en-US" smtClean="0">
                <a:solidFill>
                  <a:srgbClr val="FFFF00"/>
                </a:solidFill>
                <a:sym typeface="Symbol"/>
              </a:rPr>
              <a:t>Angular accleration: </a:t>
            </a:r>
            <a:r>
              <a:rPr lang="en-US" smtClean="0">
                <a:sym typeface="Symbol"/>
              </a:rPr>
              <a:t>alpha, </a:t>
            </a:r>
            <a:r>
              <a:rPr lang="el-GR" i="1" smtClean="0">
                <a:solidFill>
                  <a:srgbClr val="FFFF00"/>
                </a:solidFill>
                <a:sym typeface="Symbol"/>
              </a:rPr>
              <a:t>α</a:t>
            </a:r>
            <a:r>
              <a:rPr lang="en-US" smtClean="0">
                <a:solidFill>
                  <a:srgbClr val="FFFF00"/>
                </a:solidFill>
                <a:sym typeface="Symbol"/>
              </a:rPr>
              <a:t> = </a:t>
            </a:r>
            <a:r>
              <a:rPr lang="en-US" i="1" smtClean="0">
                <a:solidFill>
                  <a:srgbClr val="FFFF00"/>
                </a:solidFill>
                <a:sym typeface="Symbol"/>
              </a:rPr>
              <a:t>d</a:t>
            </a:r>
            <a:r>
              <a:rPr lang="el-GR" i="1" smtClean="0">
                <a:solidFill>
                  <a:srgbClr val="FFFF00"/>
                </a:solidFill>
                <a:sym typeface="Symbol"/>
              </a:rPr>
              <a:t>ω</a:t>
            </a:r>
            <a:r>
              <a:rPr lang="en-US" smtClean="0">
                <a:solidFill>
                  <a:srgbClr val="FFFF00"/>
                </a:solidFill>
                <a:sym typeface="Symbol"/>
              </a:rPr>
              <a:t>/</a:t>
            </a:r>
            <a:r>
              <a:rPr lang="en-US" i="1" smtClean="0">
                <a:solidFill>
                  <a:srgbClr val="FFFF00"/>
                </a:solidFill>
                <a:sym typeface="Symbol"/>
              </a:rPr>
              <a:t>dt</a:t>
            </a:r>
            <a:r>
              <a:rPr lang="en-US" smtClean="0">
                <a:solidFill>
                  <a:srgbClr val="FFFF00"/>
                </a:solidFill>
                <a:sym typeface="Symbol"/>
              </a:rPr>
              <a:t> = </a:t>
            </a:r>
            <a:r>
              <a:rPr lang="en-US" i="1" smtClean="0">
                <a:solidFill>
                  <a:srgbClr val="FFFF00"/>
                </a:solidFill>
                <a:sym typeface="Symbol"/>
              </a:rPr>
              <a:t>d</a:t>
            </a:r>
            <a:r>
              <a:rPr lang="en-US" baseline="30000" smtClean="0">
                <a:solidFill>
                  <a:srgbClr val="FFFF00"/>
                </a:solidFill>
                <a:sym typeface="Symbol"/>
              </a:rPr>
              <a:t>2</a:t>
            </a:r>
            <a:r>
              <a:rPr lang="en-US" i="1" smtClean="0">
                <a:solidFill>
                  <a:srgbClr val="FFFF00"/>
                </a:solidFill>
                <a:sym typeface="Symbol"/>
              </a:rPr>
              <a:t></a:t>
            </a:r>
            <a:r>
              <a:rPr lang="en-US" smtClean="0">
                <a:solidFill>
                  <a:srgbClr val="FFFF00"/>
                </a:solidFill>
                <a:sym typeface="Symbol"/>
              </a:rPr>
              <a:t>/</a:t>
            </a:r>
            <a:r>
              <a:rPr lang="en-US" i="1" smtClean="0">
                <a:solidFill>
                  <a:srgbClr val="FFFF00"/>
                </a:solidFill>
                <a:sym typeface="Symbol"/>
              </a:rPr>
              <a:t>dt</a:t>
            </a:r>
            <a:r>
              <a:rPr lang="en-US" baseline="30000" smtClean="0">
                <a:solidFill>
                  <a:srgbClr val="FFFF00"/>
                </a:solidFill>
                <a:sym typeface="Symbol"/>
              </a:rPr>
              <a:t>2</a:t>
            </a:r>
            <a:endParaRPr lang="en-US" baseline="30000">
              <a:solidFill>
                <a:srgbClr val="FFFF00"/>
              </a:solidFill>
            </a:endParaRPr>
          </a:p>
        </p:txBody>
      </p:sp>
      <p:grpSp>
        <p:nvGrpSpPr>
          <p:cNvPr id="5" name="Group 11"/>
          <p:cNvGrpSpPr/>
          <p:nvPr/>
        </p:nvGrpSpPr>
        <p:grpSpPr>
          <a:xfrm>
            <a:off x="1003479" y="1783728"/>
            <a:ext cx="4492587" cy="3931272"/>
            <a:chOff x="2209800" y="1555128"/>
            <a:chExt cx="4492587" cy="3931272"/>
          </a:xfrm>
        </p:grpSpPr>
        <p:sp>
          <p:nvSpPr>
            <p:cNvPr id="4" name="Arc 3"/>
            <p:cNvSpPr/>
            <p:nvPr/>
          </p:nvSpPr>
          <p:spPr>
            <a:xfrm>
              <a:off x="2209800" y="1555128"/>
              <a:ext cx="4281451" cy="3931272"/>
            </a:xfrm>
            <a:prstGeom prst="arc">
              <a:avLst>
                <a:gd name="adj1" fmla="val 20333692"/>
                <a:gd name="adj2" fmla="val 0"/>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304763" y="3529884"/>
              <a:ext cx="2209800" cy="0"/>
            </a:xfrm>
            <a:prstGeom prst="line">
              <a:avLst/>
            </a:prstGeom>
            <a:ln w="349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260000">
              <a:off x="4201731" y="3145662"/>
              <a:ext cx="22098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209763" y="2653047"/>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3175716"/>
              <a:ext cx="990600" cy="400110"/>
            </a:xfrm>
            <a:prstGeom prst="rect">
              <a:avLst/>
            </a:prstGeom>
            <a:noFill/>
          </p:spPr>
          <p:txBody>
            <a:bodyPr wrap="square" rtlCol="0">
              <a:spAutoFit/>
            </a:bodyPr>
            <a:lstStyle/>
            <a:p>
              <a:r>
                <a:rPr lang="en-US" sz="2000" i="1" smtClean="0">
                  <a:sym typeface="Symbol"/>
                </a:rPr>
                <a:t></a:t>
              </a:r>
              <a:endParaRPr lang="en-US" sz="2000" i="1"/>
            </a:p>
          </p:txBody>
        </p:sp>
        <p:sp>
          <p:nvSpPr>
            <p:cNvPr id="10" name="TextBox 9"/>
            <p:cNvSpPr txBox="1"/>
            <p:nvPr/>
          </p:nvSpPr>
          <p:spPr>
            <a:xfrm>
              <a:off x="6016587" y="3441879"/>
              <a:ext cx="685800" cy="400110"/>
            </a:xfrm>
            <a:prstGeom prst="rect">
              <a:avLst/>
            </a:prstGeom>
            <a:noFill/>
          </p:spPr>
          <p:txBody>
            <a:bodyPr wrap="square" rtlCol="0">
              <a:spAutoFit/>
            </a:bodyPr>
            <a:lstStyle/>
            <a:p>
              <a:r>
                <a:rPr lang="en-US" sz="2000" i="1" smtClean="0"/>
                <a:t>x</a:t>
              </a:r>
              <a:endParaRPr lang="en-US" sz="2000" i="1"/>
            </a:p>
          </p:txBody>
        </p:sp>
        <p:sp>
          <p:nvSpPr>
            <p:cNvPr id="11" name="TextBox 10"/>
            <p:cNvSpPr txBox="1"/>
            <p:nvPr/>
          </p:nvSpPr>
          <p:spPr>
            <a:xfrm>
              <a:off x="3951669" y="3351726"/>
              <a:ext cx="685800" cy="400110"/>
            </a:xfrm>
            <a:prstGeom prst="rect">
              <a:avLst/>
            </a:prstGeom>
            <a:noFill/>
          </p:spPr>
          <p:txBody>
            <a:bodyPr wrap="square" rtlCol="0">
              <a:spAutoFit/>
            </a:bodyPr>
            <a:lstStyle/>
            <a:p>
              <a:r>
                <a:rPr lang="en-US" sz="2000" i="1" smtClean="0"/>
                <a:t>O</a:t>
              </a:r>
              <a:endParaRPr lang="en-US" sz="2000" i="1"/>
            </a:p>
          </p:txBody>
        </p:sp>
      </p:gr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Acceleration</a:t>
            </a:r>
            <a:endParaRPr lang="en-US">
              <a:solidFill>
                <a:srgbClr val="FFFF00"/>
              </a:solidFill>
            </a:endParaRPr>
          </a:p>
        </p:txBody>
      </p:sp>
      <p:sp>
        <p:nvSpPr>
          <p:cNvPr id="3" name="Content Placeholder 2"/>
          <p:cNvSpPr>
            <a:spLocks noGrp="1"/>
          </p:cNvSpPr>
          <p:nvPr>
            <p:ph sz="half" idx="1"/>
          </p:nvPr>
        </p:nvSpPr>
        <p:spPr>
          <a:xfrm>
            <a:off x="304800" y="1600200"/>
            <a:ext cx="4495800" cy="4525963"/>
          </a:xfrm>
        </p:spPr>
        <p:txBody>
          <a:bodyPr/>
          <a:lstStyle/>
          <a:p>
            <a:r>
              <a:rPr lang="en-US" smtClean="0"/>
              <a:t>The tangential speed (along the rim) is </a:t>
            </a:r>
            <a:r>
              <a:rPr lang="en-US" i="1" smtClean="0"/>
              <a:t>v</a:t>
            </a:r>
            <a:r>
              <a:rPr lang="en-US" smtClean="0"/>
              <a:t> = </a:t>
            </a:r>
            <a:r>
              <a:rPr lang="en-US" i="1" smtClean="0"/>
              <a:t>r</a:t>
            </a:r>
            <a:r>
              <a:rPr lang="el-GR" i="1" smtClean="0"/>
              <a:t>ω</a:t>
            </a:r>
            <a:r>
              <a:rPr lang="en-US" smtClean="0"/>
              <a:t>, so the </a:t>
            </a:r>
            <a:r>
              <a:rPr lang="en-US" smtClean="0">
                <a:solidFill>
                  <a:srgbClr val="FFFF00"/>
                </a:solidFill>
              </a:rPr>
              <a:t>tangential</a:t>
            </a:r>
            <a:r>
              <a:rPr lang="en-US" smtClean="0"/>
              <a:t> </a:t>
            </a:r>
            <a:r>
              <a:rPr lang="en-US" smtClean="0">
                <a:solidFill>
                  <a:srgbClr val="FFFF00"/>
                </a:solidFill>
              </a:rPr>
              <a:t>acceleration</a:t>
            </a:r>
            <a:r>
              <a:rPr lang="en-US" smtClean="0"/>
              <a:t> is</a:t>
            </a:r>
          </a:p>
          <a:p>
            <a:r>
              <a:rPr lang="en-US" smtClean="0"/>
              <a:t> </a:t>
            </a:r>
            <a:r>
              <a:rPr lang="en-US" i="1" smtClean="0">
                <a:solidFill>
                  <a:srgbClr val="FFFF00"/>
                </a:solidFill>
              </a:rPr>
              <a:t>a </a:t>
            </a:r>
            <a:r>
              <a:rPr lang="en-US" smtClean="0">
                <a:solidFill>
                  <a:srgbClr val="FFFF00"/>
                </a:solidFill>
              </a:rPr>
              <a:t>= </a:t>
            </a:r>
            <a:r>
              <a:rPr lang="en-US" i="1" smtClean="0">
                <a:solidFill>
                  <a:srgbClr val="FFFF00"/>
                </a:solidFill>
              </a:rPr>
              <a:t>dv</a:t>
            </a:r>
            <a:r>
              <a:rPr lang="en-US" smtClean="0">
                <a:solidFill>
                  <a:srgbClr val="FFFF00"/>
                </a:solidFill>
              </a:rPr>
              <a:t>/</a:t>
            </a:r>
            <a:r>
              <a:rPr lang="en-US" i="1" smtClean="0">
                <a:solidFill>
                  <a:srgbClr val="FFFF00"/>
                </a:solidFill>
              </a:rPr>
              <a:t>dt</a:t>
            </a:r>
            <a:r>
              <a:rPr lang="en-US" smtClean="0">
                <a:solidFill>
                  <a:srgbClr val="FFFF00"/>
                </a:solidFill>
              </a:rPr>
              <a:t> = </a:t>
            </a:r>
            <a:r>
              <a:rPr lang="en-US" i="1" smtClean="0">
                <a:solidFill>
                  <a:srgbClr val="FFFF00"/>
                </a:solidFill>
              </a:rPr>
              <a:t>rd</a:t>
            </a:r>
            <a:r>
              <a:rPr lang="el-GR" i="1" smtClean="0">
                <a:solidFill>
                  <a:srgbClr val="FFFF00"/>
                </a:solidFill>
              </a:rPr>
              <a:t>ω</a:t>
            </a:r>
            <a:r>
              <a:rPr lang="en-US" smtClean="0">
                <a:solidFill>
                  <a:srgbClr val="FFFF00"/>
                </a:solidFill>
              </a:rPr>
              <a:t>/</a:t>
            </a:r>
            <a:r>
              <a:rPr lang="en-US" i="1" smtClean="0">
                <a:solidFill>
                  <a:srgbClr val="FFFF00"/>
                </a:solidFill>
              </a:rPr>
              <a:t>dt</a:t>
            </a:r>
            <a:r>
              <a:rPr lang="en-US" smtClean="0">
                <a:solidFill>
                  <a:srgbClr val="FFFF00"/>
                </a:solidFill>
              </a:rPr>
              <a:t> = </a:t>
            </a:r>
            <a:r>
              <a:rPr lang="en-US" i="1" smtClean="0">
                <a:solidFill>
                  <a:srgbClr val="FFFF00"/>
                </a:solidFill>
              </a:rPr>
              <a:t>r</a:t>
            </a:r>
            <a:r>
              <a:rPr lang="el-GR" i="1" smtClean="0">
                <a:solidFill>
                  <a:srgbClr val="FFFF00"/>
                </a:solidFill>
              </a:rPr>
              <a:t>α</a:t>
            </a:r>
            <a:r>
              <a:rPr lang="en-US" smtClean="0">
                <a:solidFill>
                  <a:srgbClr val="FFFF00"/>
                </a:solidFill>
              </a:rPr>
              <a:t>.</a:t>
            </a:r>
          </a:p>
          <a:p>
            <a:r>
              <a:rPr lang="en-US" smtClean="0"/>
              <a:t>The </a:t>
            </a:r>
            <a:r>
              <a:rPr lang="en-US" smtClean="0">
                <a:solidFill>
                  <a:srgbClr val="FFFF00"/>
                </a:solidFill>
              </a:rPr>
              <a:t>centripetal acceleration </a:t>
            </a:r>
            <a:r>
              <a:rPr lang="en-US" smtClean="0"/>
              <a:t>is</a:t>
            </a:r>
          </a:p>
          <a:p>
            <a:pPr lvl="1">
              <a:buNone/>
            </a:pPr>
            <a:r>
              <a:rPr lang="en-US" sz="2800" smtClean="0">
                <a:solidFill>
                  <a:srgbClr val="FFFF00"/>
                </a:solidFill>
              </a:rPr>
              <a:t>      </a:t>
            </a:r>
            <a:r>
              <a:rPr lang="en-US" sz="2800" i="1" smtClean="0">
                <a:solidFill>
                  <a:srgbClr val="FFFF00"/>
                </a:solidFill>
              </a:rPr>
              <a:t>v</a:t>
            </a:r>
            <a:r>
              <a:rPr lang="en-US" sz="2800" baseline="30000" smtClean="0">
                <a:solidFill>
                  <a:srgbClr val="FFFF00"/>
                </a:solidFill>
              </a:rPr>
              <a:t>2</a:t>
            </a:r>
            <a:r>
              <a:rPr lang="en-US" sz="2800" smtClean="0">
                <a:solidFill>
                  <a:srgbClr val="FFFF00"/>
                </a:solidFill>
              </a:rPr>
              <a:t>/</a:t>
            </a:r>
            <a:r>
              <a:rPr lang="en-US" sz="2800" i="1" smtClean="0">
                <a:solidFill>
                  <a:srgbClr val="FFFF00"/>
                </a:solidFill>
              </a:rPr>
              <a:t>r</a:t>
            </a:r>
            <a:r>
              <a:rPr lang="en-US" sz="2800" smtClean="0">
                <a:solidFill>
                  <a:srgbClr val="FFFF00"/>
                </a:solidFill>
              </a:rPr>
              <a:t> = </a:t>
            </a:r>
            <a:r>
              <a:rPr lang="en-US" sz="2800" i="1" smtClean="0">
                <a:solidFill>
                  <a:srgbClr val="FFFF00"/>
                </a:solidFill>
              </a:rPr>
              <a:t>r</a:t>
            </a:r>
            <a:r>
              <a:rPr lang="el-GR" sz="2800" i="1" smtClean="0">
                <a:solidFill>
                  <a:srgbClr val="FFFF00"/>
                </a:solidFill>
              </a:rPr>
              <a:t>ω</a:t>
            </a:r>
            <a:r>
              <a:rPr lang="en-US" sz="2800" baseline="30000" smtClean="0">
                <a:solidFill>
                  <a:srgbClr val="FFFF00"/>
                </a:solidFill>
              </a:rPr>
              <a:t>2</a:t>
            </a:r>
            <a:r>
              <a:rPr lang="en-US" sz="2800" smtClean="0">
                <a:solidFill>
                  <a:srgbClr val="FFFF00"/>
                </a:solidFill>
              </a:rPr>
              <a:t>.  </a:t>
            </a:r>
            <a:endParaRPr lang="en-US" sz="2800">
              <a:solidFill>
                <a:srgbClr val="FFFF00"/>
              </a:solidFill>
            </a:endParaRPr>
          </a:p>
        </p:txBody>
      </p:sp>
      <p:sp>
        <p:nvSpPr>
          <p:cNvPr id="4" name="Content Placeholder 3"/>
          <p:cNvSpPr>
            <a:spLocks noGrp="1"/>
          </p:cNvSpPr>
          <p:nvPr>
            <p:ph sz="half" idx="2"/>
          </p:nvPr>
        </p:nvSpPr>
        <p:spPr/>
        <p:txBody>
          <a:bodyPr/>
          <a:lstStyle/>
          <a:p>
            <a:r>
              <a:rPr lang="en-US" smtClean="0">
                <a:solidFill>
                  <a:schemeClr val="bg2">
                    <a:lumMod val="50000"/>
                  </a:schemeClr>
                </a:solidFill>
              </a:rPr>
              <a:t>A</a:t>
            </a:r>
            <a:r>
              <a:rPr lang="en-US" smtClean="0"/>
              <a:t> </a:t>
            </a:r>
            <a:endParaRPr lang="en-US"/>
          </a:p>
        </p:txBody>
      </p:sp>
      <p:sp>
        <p:nvSpPr>
          <p:cNvPr id="7" name="Oval 6"/>
          <p:cNvSpPr/>
          <p:nvPr/>
        </p:nvSpPr>
        <p:spPr>
          <a:xfrm>
            <a:off x="5017395" y="1828800"/>
            <a:ext cx="3668331" cy="366833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6"/>
          <p:cNvGrpSpPr/>
          <p:nvPr/>
        </p:nvGrpSpPr>
        <p:grpSpPr>
          <a:xfrm>
            <a:off x="6769995" y="1664595"/>
            <a:ext cx="1942563" cy="2084401"/>
            <a:chOff x="6769995" y="1664595"/>
            <a:chExt cx="1942563" cy="2084401"/>
          </a:xfrm>
        </p:grpSpPr>
        <p:cxnSp>
          <p:nvCxnSpPr>
            <p:cNvPr id="13" name="Straight Connector 12"/>
            <p:cNvCxnSpPr/>
            <p:nvPr/>
          </p:nvCxnSpPr>
          <p:spPr>
            <a:xfrm flipV="1">
              <a:off x="6858000" y="3645258"/>
              <a:ext cx="1821291" cy="123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58000" y="2883557"/>
              <a:ext cx="1654027" cy="7740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40958" y="3287331"/>
              <a:ext cx="457200" cy="461665"/>
            </a:xfrm>
            <a:prstGeom prst="rect">
              <a:avLst/>
            </a:prstGeom>
            <a:noFill/>
          </p:spPr>
          <p:txBody>
            <a:bodyPr wrap="square" rtlCol="0">
              <a:spAutoFit/>
            </a:bodyPr>
            <a:lstStyle/>
            <a:p>
              <a:r>
                <a:rPr lang="en-US" sz="2400" i="1" smtClean="0">
                  <a:sym typeface="Symbol"/>
                </a:rPr>
                <a:t></a:t>
              </a:r>
              <a:endParaRPr lang="en-US" sz="2400" i="1"/>
            </a:p>
          </p:txBody>
        </p:sp>
        <p:sp>
          <p:nvSpPr>
            <p:cNvPr id="16" name="TextBox 15"/>
            <p:cNvSpPr txBox="1"/>
            <p:nvPr/>
          </p:nvSpPr>
          <p:spPr>
            <a:xfrm>
              <a:off x="7487997" y="2743200"/>
              <a:ext cx="457200" cy="461665"/>
            </a:xfrm>
            <a:prstGeom prst="rect">
              <a:avLst/>
            </a:prstGeom>
            <a:noFill/>
          </p:spPr>
          <p:txBody>
            <a:bodyPr wrap="square" rtlCol="0">
              <a:spAutoFit/>
            </a:bodyPr>
            <a:lstStyle/>
            <a:p>
              <a:r>
                <a:rPr lang="en-US" sz="2400" i="1" smtClean="0">
                  <a:sym typeface="Symbol"/>
                </a:rPr>
                <a:t>r</a:t>
              </a:r>
              <a:endParaRPr lang="en-US" sz="2400" i="1"/>
            </a:p>
          </p:txBody>
        </p:sp>
        <p:sp>
          <p:nvSpPr>
            <p:cNvPr id="17" name="Oval 16"/>
            <p:cNvSpPr/>
            <p:nvPr/>
          </p:nvSpPr>
          <p:spPr>
            <a:xfrm>
              <a:off x="8331558" y="2705637"/>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769995" y="2783985"/>
              <a:ext cx="1676400" cy="76200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7582437" y="1893195"/>
              <a:ext cx="10668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9" name="Arc 8"/>
          <p:cNvSpPr/>
          <p:nvPr/>
        </p:nvSpPr>
        <p:spPr>
          <a:xfrm rot="3120437">
            <a:off x="6445639" y="3163791"/>
            <a:ext cx="1018643"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a:endCxn id="9" idx="0"/>
          </p:cNvCxnSpPr>
          <p:nvPr/>
        </p:nvCxnSpPr>
        <p:spPr>
          <a:xfrm rot="10800000" flipV="1">
            <a:off x="6702880" y="3117111"/>
            <a:ext cx="104679" cy="620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51442" y="1778358"/>
            <a:ext cx="381000" cy="461665"/>
          </a:xfrm>
          <a:prstGeom prst="rect">
            <a:avLst/>
          </a:prstGeom>
          <a:noFill/>
        </p:spPr>
        <p:txBody>
          <a:bodyPr wrap="square" rtlCol="0">
            <a:spAutoFit/>
          </a:bodyPr>
          <a:lstStyle/>
          <a:p>
            <a:r>
              <a:rPr lang="en-US" sz="2400" i="1" smtClean="0"/>
              <a:t>v</a:t>
            </a:r>
            <a:endParaRPr lang="en-US" sz="2400" i="1"/>
          </a:p>
        </p:txBody>
      </p:sp>
      <p:sp>
        <p:nvSpPr>
          <p:cNvPr id="12" name="TextBox 11"/>
          <p:cNvSpPr txBox="1"/>
          <p:nvPr/>
        </p:nvSpPr>
        <p:spPr>
          <a:xfrm>
            <a:off x="6831177" y="2753931"/>
            <a:ext cx="381000" cy="461665"/>
          </a:xfrm>
          <a:prstGeom prst="rect">
            <a:avLst/>
          </a:prstGeom>
          <a:noFill/>
        </p:spPr>
        <p:txBody>
          <a:bodyPr wrap="square" rtlCol="0">
            <a:spAutoFit/>
          </a:bodyPr>
          <a:lstStyle/>
          <a:p>
            <a:r>
              <a:rPr lang="en-US" sz="2400" i="1" smtClean="0"/>
              <a:t>ω</a:t>
            </a:r>
            <a:endParaRPr lang="en-US" sz="2400" i="1"/>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477000" y="2514600"/>
            <a:ext cx="1815921" cy="661116"/>
          </a:xfrm>
          <a:prstGeom prst="line">
            <a:avLst/>
          </a:prstGeom>
          <a:ln w="38100">
            <a:solidFill>
              <a:srgbClr val="FFC000"/>
            </a:solidFill>
            <a:head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solidFill>
                  <a:srgbClr val="FFFF00"/>
                </a:solidFill>
              </a:rPr>
              <a:t>Components of Acceleration</a:t>
            </a:r>
            <a:endParaRPr lang="en-US">
              <a:solidFill>
                <a:srgbClr val="FFFF00"/>
              </a:solidFill>
            </a:endParaRPr>
          </a:p>
        </p:txBody>
      </p:sp>
      <p:sp>
        <p:nvSpPr>
          <p:cNvPr id="3" name="Content Placeholder 2"/>
          <p:cNvSpPr>
            <a:spLocks noGrp="1"/>
          </p:cNvSpPr>
          <p:nvPr>
            <p:ph sz="half" idx="1"/>
          </p:nvPr>
        </p:nvSpPr>
        <p:spPr>
          <a:xfrm>
            <a:off x="0" y="1600200"/>
            <a:ext cx="4953000" cy="5029200"/>
          </a:xfrm>
        </p:spPr>
        <p:txBody>
          <a:bodyPr>
            <a:normAutofit/>
          </a:bodyPr>
          <a:lstStyle/>
          <a:p>
            <a:r>
              <a:rPr lang="en-US" smtClean="0"/>
              <a:t>The tangential speed (along the rim) is </a:t>
            </a:r>
            <a:r>
              <a:rPr lang="en-US" i="1" smtClean="0"/>
              <a:t>v</a:t>
            </a:r>
            <a:r>
              <a:rPr lang="en-US" smtClean="0"/>
              <a:t> = </a:t>
            </a:r>
            <a:r>
              <a:rPr lang="en-US" i="1" smtClean="0"/>
              <a:t>r</a:t>
            </a:r>
            <a:r>
              <a:rPr lang="el-GR" i="1" smtClean="0"/>
              <a:t>ω</a:t>
            </a:r>
            <a:r>
              <a:rPr lang="en-US" smtClean="0"/>
              <a:t>, so the  </a:t>
            </a:r>
            <a:r>
              <a:rPr lang="en-US" smtClean="0">
                <a:solidFill>
                  <a:srgbClr val="FFFF00"/>
                </a:solidFill>
              </a:rPr>
              <a:t>tangential acceleration</a:t>
            </a:r>
            <a:r>
              <a:rPr lang="en-US" smtClean="0"/>
              <a:t> (parallel to the rim) is</a:t>
            </a:r>
          </a:p>
          <a:p>
            <a:pPr>
              <a:buNone/>
            </a:pPr>
            <a:r>
              <a:rPr lang="en-US" smtClean="0"/>
              <a:t>      </a:t>
            </a:r>
            <a:r>
              <a:rPr lang="en-US" sz="3200" i="1" smtClean="0">
                <a:solidFill>
                  <a:srgbClr val="FFFF00"/>
                </a:solidFill>
              </a:rPr>
              <a:t>dv</a:t>
            </a:r>
            <a:r>
              <a:rPr lang="en-US" sz="3200" smtClean="0">
                <a:solidFill>
                  <a:srgbClr val="FFFF00"/>
                </a:solidFill>
              </a:rPr>
              <a:t>/</a:t>
            </a:r>
            <a:r>
              <a:rPr lang="en-US" sz="3200" i="1" smtClean="0">
                <a:solidFill>
                  <a:srgbClr val="FFFF00"/>
                </a:solidFill>
              </a:rPr>
              <a:t>dt</a:t>
            </a:r>
            <a:r>
              <a:rPr lang="en-US" sz="3200" smtClean="0">
                <a:solidFill>
                  <a:srgbClr val="FFFF00"/>
                </a:solidFill>
              </a:rPr>
              <a:t> = </a:t>
            </a:r>
            <a:r>
              <a:rPr lang="en-US" sz="3200" i="1" smtClean="0">
                <a:solidFill>
                  <a:srgbClr val="FFFF00"/>
                </a:solidFill>
              </a:rPr>
              <a:t>rd</a:t>
            </a:r>
            <a:r>
              <a:rPr lang="el-GR" sz="3200" i="1" smtClean="0">
                <a:solidFill>
                  <a:srgbClr val="FFFF00"/>
                </a:solidFill>
              </a:rPr>
              <a:t>ω</a:t>
            </a:r>
            <a:r>
              <a:rPr lang="en-US" sz="3200" smtClean="0">
                <a:solidFill>
                  <a:srgbClr val="FFFF00"/>
                </a:solidFill>
              </a:rPr>
              <a:t>/</a:t>
            </a:r>
            <a:r>
              <a:rPr lang="en-US" sz="3200" i="1" smtClean="0">
                <a:solidFill>
                  <a:srgbClr val="FFFF00"/>
                </a:solidFill>
              </a:rPr>
              <a:t>dt</a:t>
            </a:r>
            <a:r>
              <a:rPr lang="en-US" sz="3200" smtClean="0">
                <a:solidFill>
                  <a:srgbClr val="FFFF00"/>
                </a:solidFill>
              </a:rPr>
              <a:t> = </a:t>
            </a:r>
            <a:r>
              <a:rPr lang="en-US" sz="3200" i="1" smtClean="0">
                <a:solidFill>
                  <a:srgbClr val="FFFF00"/>
                </a:solidFill>
              </a:rPr>
              <a:t>r</a:t>
            </a:r>
            <a:r>
              <a:rPr lang="el-GR" sz="3200" i="1" smtClean="0">
                <a:solidFill>
                  <a:srgbClr val="FFFF00"/>
                </a:solidFill>
              </a:rPr>
              <a:t>α</a:t>
            </a:r>
            <a:r>
              <a:rPr lang="en-US" sz="3200" smtClean="0">
                <a:solidFill>
                  <a:srgbClr val="FFFF00"/>
                </a:solidFill>
              </a:rPr>
              <a:t>.</a:t>
            </a:r>
          </a:p>
          <a:p>
            <a:pPr>
              <a:buNone/>
            </a:pPr>
            <a:endParaRPr lang="en-US" sz="3200" smtClean="0">
              <a:solidFill>
                <a:srgbClr val="FFFF00"/>
              </a:solidFill>
            </a:endParaRPr>
          </a:p>
          <a:p>
            <a:r>
              <a:rPr lang="en-US" smtClean="0"/>
              <a:t>The </a:t>
            </a:r>
            <a:r>
              <a:rPr lang="en-US" smtClean="0">
                <a:solidFill>
                  <a:srgbClr val="FFFF00"/>
                </a:solidFill>
              </a:rPr>
              <a:t>centripetal acceleration </a:t>
            </a:r>
            <a:r>
              <a:rPr lang="en-US" smtClean="0"/>
              <a:t>is</a:t>
            </a:r>
          </a:p>
          <a:p>
            <a:r>
              <a:rPr lang="en-US" sz="2800" smtClean="0">
                <a:solidFill>
                  <a:srgbClr val="FFFF00"/>
                </a:solidFill>
              </a:rPr>
              <a:t>          </a:t>
            </a:r>
            <a:r>
              <a:rPr lang="en-US" sz="3200" i="1" smtClean="0">
                <a:solidFill>
                  <a:srgbClr val="FFFF00"/>
                </a:solidFill>
              </a:rPr>
              <a:t>v</a:t>
            </a:r>
            <a:r>
              <a:rPr lang="en-US" sz="3200" baseline="30000" smtClean="0">
                <a:solidFill>
                  <a:srgbClr val="FFFF00"/>
                </a:solidFill>
              </a:rPr>
              <a:t>2</a:t>
            </a:r>
            <a:r>
              <a:rPr lang="en-US" sz="3200" smtClean="0">
                <a:solidFill>
                  <a:srgbClr val="FFFF00"/>
                </a:solidFill>
              </a:rPr>
              <a:t>/</a:t>
            </a:r>
            <a:r>
              <a:rPr lang="en-US" sz="3200" i="1" smtClean="0">
                <a:solidFill>
                  <a:srgbClr val="FFFF00"/>
                </a:solidFill>
              </a:rPr>
              <a:t>r</a:t>
            </a:r>
            <a:r>
              <a:rPr lang="en-US" sz="3200" smtClean="0">
                <a:solidFill>
                  <a:srgbClr val="FFFF00"/>
                </a:solidFill>
              </a:rPr>
              <a:t> = </a:t>
            </a:r>
            <a:r>
              <a:rPr lang="en-US" sz="3200" i="1" smtClean="0">
                <a:solidFill>
                  <a:srgbClr val="FFFF00"/>
                </a:solidFill>
              </a:rPr>
              <a:t>r</a:t>
            </a:r>
            <a:r>
              <a:rPr lang="el-GR" sz="3200" i="1" smtClean="0">
                <a:solidFill>
                  <a:srgbClr val="FFFF00"/>
                </a:solidFill>
              </a:rPr>
              <a:t>ω</a:t>
            </a:r>
            <a:r>
              <a:rPr lang="en-US" sz="3200" baseline="30000" smtClean="0">
                <a:solidFill>
                  <a:srgbClr val="FFFF00"/>
                </a:solidFill>
              </a:rPr>
              <a:t>2</a:t>
            </a:r>
            <a:r>
              <a:rPr lang="en-US" sz="3200" smtClean="0">
                <a:solidFill>
                  <a:srgbClr val="FFFF00"/>
                </a:solidFill>
              </a:rPr>
              <a:t>. </a:t>
            </a:r>
          </a:p>
          <a:p>
            <a:r>
              <a:rPr lang="en-US" sz="2000" smtClean="0">
                <a:solidFill>
                  <a:srgbClr val="FF0000"/>
                </a:solidFill>
              </a:rPr>
              <a:t>Note: this formula is useful for comparing accelerations at different radii. </a:t>
            </a:r>
            <a:endParaRPr lang="en-US" sz="2000">
              <a:solidFill>
                <a:srgbClr val="FF0000"/>
              </a:solidFill>
            </a:endParaRP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A</a:t>
            </a:r>
            <a:r>
              <a:rPr lang="en-US" smtClean="0"/>
              <a:t> </a:t>
            </a:r>
            <a:endParaRPr lang="en-US"/>
          </a:p>
        </p:txBody>
      </p:sp>
      <p:sp>
        <p:nvSpPr>
          <p:cNvPr id="7" name="Oval 6"/>
          <p:cNvSpPr/>
          <p:nvPr/>
        </p:nvSpPr>
        <p:spPr>
          <a:xfrm>
            <a:off x="4800600" y="2122869"/>
            <a:ext cx="3668331" cy="366833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7137042" y="3214353"/>
            <a:ext cx="1120627" cy="545442"/>
          </a:xfrm>
          <a:prstGeom prst="line">
            <a:avLst/>
          </a:prstGeom>
          <a:ln w="25400">
            <a:solidFill>
              <a:srgbClr val="FFC000"/>
            </a:solidFill>
            <a:head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56869" y="3466563"/>
            <a:ext cx="782397" cy="461665"/>
          </a:xfrm>
          <a:prstGeom prst="rect">
            <a:avLst/>
          </a:prstGeom>
          <a:noFill/>
        </p:spPr>
        <p:txBody>
          <a:bodyPr wrap="square" rtlCol="0">
            <a:spAutoFit/>
          </a:bodyPr>
          <a:lstStyle/>
          <a:p>
            <a:r>
              <a:rPr lang="en-US" sz="2400" i="1" smtClean="0">
                <a:sym typeface="Symbol"/>
              </a:rPr>
              <a:t>r</a:t>
            </a:r>
            <a:r>
              <a:rPr lang="el-GR" sz="2400" i="1" smtClean="0">
                <a:sym typeface="Symbol"/>
              </a:rPr>
              <a:t>ω</a:t>
            </a:r>
            <a:r>
              <a:rPr lang="en-US" sz="2400" baseline="30000" smtClean="0">
                <a:sym typeface="Symbol"/>
              </a:rPr>
              <a:t>2</a:t>
            </a:r>
            <a:endParaRPr lang="en-US" sz="2400" baseline="30000"/>
          </a:p>
        </p:txBody>
      </p:sp>
      <p:sp>
        <p:nvSpPr>
          <p:cNvPr id="17" name="Oval 16"/>
          <p:cNvSpPr/>
          <p:nvPr/>
        </p:nvSpPr>
        <p:spPr>
          <a:xfrm>
            <a:off x="8114763" y="2999706"/>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V="1">
            <a:off x="7365642" y="2187264"/>
            <a:ext cx="1066800" cy="609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48600" y="1976735"/>
            <a:ext cx="1295400" cy="461665"/>
          </a:xfrm>
          <a:prstGeom prst="rect">
            <a:avLst/>
          </a:prstGeom>
          <a:noFill/>
        </p:spPr>
        <p:txBody>
          <a:bodyPr wrap="square" rtlCol="0">
            <a:spAutoFit/>
          </a:bodyPr>
          <a:lstStyle/>
          <a:p>
            <a:r>
              <a:rPr lang="en-US" sz="2400" i="1" smtClean="0"/>
              <a:t>rd</a:t>
            </a:r>
            <a:r>
              <a:rPr lang="el-GR" sz="2400" i="1" smtClean="0"/>
              <a:t>ω</a:t>
            </a:r>
            <a:r>
              <a:rPr lang="en-US" sz="2400" i="1" smtClean="0"/>
              <a:t>/dt</a:t>
            </a:r>
            <a:endParaRPr lang="en-US" sz="2400" i="1"/>
          </a:p>
        </p:txBody>
      </p:sp>
      <p:sp>
        <p:nvSpPr>
          <p:cNvPr id="26" name="TextBox 25"/>
          <p:cNvSpPr txBox="1"/>
          <p:nvPr/>
        </p:nvSpPr>
        <p:spPr>
          <a:xfrm>
            <a:off x="5486400" y="2510135"/>
            <a:ext cx="1676400" cy="461665"/>
          </a:xfrm>
          <a:prstGeom prst="rect">
            <a:avLst/>
          </a:prstGeom>
          <a:noFill/>
        </p:spPr>
        <p:txBody>
          <a:bodyPr wrap="square" rtlCol="0">
            <a:spAutoFit/>
          </a:bodyPr>
          <a:lstStyle/>
          <a:p>
            <a:r>
              <a:rPr lang="en-US" sz="2400" smtClean="0">
                <a:solidFill>
                  <a:srgbClr val="FFC000"/>
                </a:solidFill>
                <a:sym typeface="Symbol"/>
              </a:rPr>
              <a:t>total accn</a:t>
            </a:r>
            <a:endParaRPr lang="en-US" sz="2400" baseline="30000">
              <a:solidFill>
                <a:srgbClr val="FFC000"/>
              </a:solidFil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00099" name="Rectangle 3"/>
          <p:cNvSpPr>
            <a:spLocks noGrp="1" noChangeArrowheads="1"/>
          </p:cNvSpPr>
          <p:nvPr>
            <p:ph type="title"/>
          </p:nvPr>
        </p:nvSpPr>
        <p:spPr>
          <a:xfrm>
            <a:off x="933450" y="0"/>
            <a:ext cx="7294563" cy="838200"/>
          </a:xfrm>
          <a:noFill/>
          <a:ln/>
        </p:spPr>
        <p:txBody>
          <a:bodyPr/>
          <a:lstStyle/>
          <a:p>
            <a:pPr>
              <a:lnSpc>
                <a:spcPct val="90000"/>
              </a:lnSpc>
            </a:pPr>
            <a:r>
              <a:rPr lang="en-US" sz="2800" i="1"/>
              <a:t>ConcepTest 10.1a	</a:t>
            </a:r>
            <a:r>
              <a:rPr lang="en-US" sz="2800">
                <a:solidFill>
                  <a:schemeClr val="accent2"/>
                </a:solidFill>
              </a:rPr>
              <a:t>Bonnie and Klyde I</a:t>
            </a:r>
          </a:p>
        </p:txBody>
      </p:sp>
      <p:grpSp>
        <p:nvGrpSpPr>
          <p:cNvPr id="2" name="Group 4"/>
          <p:cNvGrpSpPr>
            <a:grpSpLocks/>
          </p:cNvGrpSpPr>
          <p:nvPr/>
        </p:nvGrpSpPr>
        <p:grpSpPr bwMode="auto">
          <a:xfrm>
            <a:off x="5218113" y="4022725"/>
            <a:ext cx="3789362" cy="1879600"/>
            <a:chOff x="1592" y="2921"/>
            <a:chExt cx="2497" cy="1075"/>
          </a:xfrm>
        </p:grpSpPr>
        <p:sp>
          <p:nvSpPr>
            <p:cNvPr id="900101" name="Oval 5"/>
            <p:cNvSpPr>
              <a:spLocks noChangeArrowheads="1"/>
            </p:cNvSpPr>
            <p:nvPr/>
          </p:nvSpPr>
          <p:spPr bwMode="auto">
            <a:xfrm>
              <a:off x="1592" y="3291"/>
              <a:ext cx="2248" cy="468"/>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0102" name="Oval 6"/>
            <p:cNvSpPr>
              <a:spLocks noChangeArrowheads="1"/>
            </p:cNvSpPr>
            <p:nvPr/>
          </p:nvSpPr>
          <p:spPr bwMode="auto">
            <a:xfrm>
              <a:off x="1592" y="3223"/>
              <a:ext cx="2248" cy="468"/>
            </a:xfrm>
            <a:prstGeom prst="ellipse">
              <a:avLst/>
            </a:prstGeom>
            <a:solidFill>
              <a:schemeClr val="accent1"/>
            </a:solidFill>
            <a:ln w="12700">
              <a:solidFill>
                <a:srgbClr val="000000"/>
              </a:solidFill>
              <a:round/>
              <a:headEnd/>
              <a:tailEnd/>
            </a:ln>
            <a:effectLst/>
          </p:spPr>
          <p:txBody>
            <a:bodyPr wrap="none" anchor="ctr"/>
            <a:lstStyle/>
            <a:p>
              <a:endParaRPr lang="en-US"/>
            </a:p>
          </p:txBody>
        </p:sp>
        <p:sp>
          <p:nvSpPr>
            <p:cNvPr id="900103" name="Rectangle 7"/>
            <p:cNvSpPr>
              <a:spLocks noChangeArrowheads="1"/>
            </p:cNvSpPr>
            <p:nvPr/>
          </p:nvSpPr>
          <p:spPr bwMode="auto">
            <a:xfrm>
              <a:off x="2648" y="3767"/>
              <a:ext cx="88" cy="229"/>
            </a:xfrm>
            <a:prstGeom prst="rect">
              <a:avLst/>
            </a:prstGeom>
            <a:solidFill>
              <a:srgbClr val="000000"/>
            </a:solidFill>
            <a:ln w="12700">
              <a:solidFill>
                <a:srgbClr val="000000"/>
              </a:solidFill>
              <a:miter lim="800000"/>
              <a:headEnd/>
              <a:tailEnd/>
            </a:ln>
            <a:effectLst/>
          </p:spPr>
          <p:txBody>
            <a:bodyPr wrap="none" anchor="ctr"/>
            <a:lstStyle/>
            <a:p>
              <a:endParaRPr lang="en-US"/>
            </a:p>
          </p:txBody>
        </p:sp>
        <p:sp>
          <p:nvSpPr>
            <p:cNvPr id="900104" name="Oval 8"/>
            <p:cNvSpPr>
              <a:spLocks noChangeArrowheads="1"/>
            </p:cNvSpPr>
            <p:nvPr/>
          </p:nvSpPr>
          <p:spPr bwMode="auto">
            <a:xfrm>
              <a:off x="3712" y="3441"/>
              <a:ext cx="88" cy="60"/>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0105" name="Oval 9"/>
            <p:cNvSpPr>
              <a:spLocks noChangeArrowheads="1"/>
            </p:cNvSpPr>
            <p:nvPr/>
          </p:nvSpPr>
          <p:spPr bwMode="auto">
            <a:xfrm>
              <a:off x="3100" y="3405"/>
              <a:ext cx="88" cy="56"/>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0106" name="Rectangle 10"/>
            <p:cNvSpPr>
              <a:spLocks noChangeArrowheads="1"/>
            </p:cNvSpPr>
            <p:nvPr/>
          </p:nvSpPr>
          <p:spPr bwMode="auto">
            <a:xfrm>
              <a:off x="2648" y="3122"/>
              <a:ext cx="88" cy="297"/>
            </a:xfrm>
            <a:prstGeom prst="rect">
              <a:avLst/>
            </a:prstGeom>
            <a:solidFill>
              <a:srgbClr val="000000"/>
            </a:solidFill>
            <a:ln w="12700">
              <a:solidFill>
                <a:srgbClr val="000000"/>
              </a:solidFill>
              <a:miter lim="800000"/>
              <a:headEnd/>
              <a:tailEnd/>
            </a:ln>
            <a:effectLst/>
          </p:spPr>
          <p:txBody>
            <a:bodyPr wrap="none" anchor="ctr"/>
            <a:lstStyle/>
            <a:p>
              <a:endParaRPr lang="en-US"/>
            </a:p>
          </p:txBody>
        </p:sp>
        <p:sp>
          <p:nvSpPr>
            <p:cNvPr id="900107" name="Arc 11"/>
            <p:cNvSpPr>
              <a:spLocks/>
            </p:cNvSpPr>
            <p:nvPr/>
          </p:nvSpPr>
          <p:spPr bwMode="auto">
            <a:xfrm>
              <a:off x="3064" y="3073"/>
              <a:ext cx="1025" cy="344"/>
            </a:xfrm>
            <a:custGeom>
              <a:avLst/>
              <a:gdLst>
                <a:gd name="G0" fmla="+- 21 0 0"/>
                <a:gd name="G1" fmla="+- 21600 0 0"/>
                <a:gd name="G2" fmla="+- 21600 0 0"/>
                <a:gd name="T0" fmla="*/ 0 w 21621"/>
                <a:gd name="T1" fmla="*/ 0 h 21600"/>
                <a:gd name="T2" fmla="*/ 21621 w 21621"/>
                <a:gd name="T3" fmla="*/ 21600 h 21600"/>
                <a:gd name="T4" fmla="*/ 21 w 21621"/>
                <a:gd name="T5" fmla="*/ 21600 h 21600"/>
              </a:gdLst>
              <a:ahLst/>
              <a:cxnLst>
                <a:cxn ang="0">
                  <a:pos x="T0" y="T1"/>
                </a:cxn>
                <a:cxn ang="0">
                  <a:pos x="T2" y="T3"/>
                </a:cxn>
                <a:cxn ang="0">
                  <a:pos x="T4" y="T5"/>
                </a:cxn>
              </a:cxnLst>
              <a:rect l="0" t="0" r="r" b="b"/>
              <a:pathLst>
                <a:path w="21621" h="21600" fill="none" extrusionOk="0">
                  <a:moveTo>
                    <a:pt x="0" y="0"/>
                  </a:moveTo>
                  <a:cubicBezTo>
                    <a:pt x="7" y="0"/>
                    <a:pt x="14" y="-1"/>
                    <a:pt x="21" y="0"/>
                  </a:cubicBezTo>
                  <a:cubicBezTo>
                    <a:pt x="11950" y="0"/>
                    <a:pt x="21621" y="9670"/>
                    <a:pt x="21621" y="21600"/>
                  </a:cubicBezTo>
                </a:path>
                <a:path w="21621" h="21600" stroke="0" extrusionOk="0">
                  <a:moveTo>
                    <a:pt x="0" y="0"/>
                  </a:moveTo>
                  <a:cubicBezTo>
                    <a:pt x="7" y="0"/>
                    <a:pt x="14" y="-1"/>
                    <a:pt x="21" y="0"/>
                  </a:cubicBezTo>
                  <a:cubicBezTo>
                    <a:pt x="11950" y="0"/>
                    <a:pt x="21621" y="9670"/>
                    <a:pt x="21621" y="21600"/>
                  </a:cubicBezTo>
                  <a:lnTo>
                    <a:pt x="21" y="21600"/>
                  </a:lnTo>
                  <a:close/>
                </a:path>
              </a:pathLst>
            </a:custGeom>
            <a:noFill/>
            <a:ln w="12700" cap="rnd">
              <a:solidFill>
                <a:schemeClr val="tx2"/>
              </a:solidFill>
              <a:round/>
              <a:headEnd type="none" w="sm" len="sm"/>
              <a:tailEnd type="stealth" w="med" len="lg"/>
            </a:ln>
            <a:effectLst/>
          </p:spPr>
          <p:txBody>
            <a:bodyPr wrap="none" anchor="ctr"/>
            <a:lstStyle/>
            <a:p>
              <a:endParaRPr lang="en-US"/>
            </a:p>
          </p:txBody>
        </p:sp>
        <p:sp>
          <p:nvSpPr>
            <p:cNvPr id="900108" name="Rectangle 12"/>
            <p:cNvSpPr>
              <a:spLocks noChangeArrowheads="1"/>
            </p:cNvSpPr>
            <p:nvPr/>
          </p:nvSpPr>
          <p:spPr bwMode="auto">
            <a:xfrm>
              <a:off x="3590" y="2921"/>
              <a:ext cx="259"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a:solidFill>
                    <a:schemeClr val="tx2"/>
                  </a:solidFill>
                  <a:latin typeface="Symbol" pitchFamily="48" charset="2"/>
                </a:rPr>
                <a:t>w</a:t>
              </a:r>
              <a:endParaRPr lang="en-US" sz="2000">
                <a:solidFill>
                  <a:schemeClr val="tx2"/>
                </a:solidFill>
                <a:latin typeface="Symbol" pitchFamily="48" charset="2"/>
              </a:endParaRPr>
            </a:p>
          </p:txBody>
        </p:sp>
        <p:graphicFrame>
          <p:nvGraphicFramePr>
            <p:cNvPr id="900109" name="Object 13"/>
            <p:cNvGraphicFramePr>
              <a:graphicFrameLocks noChangeAspect="1"/>
            </p:cNvGraphicFramePr>
            <p:nvPr/>
          </p:nvGraphicFramePr>
          <p:xfrm>
            <a:off x="3035" y="3199"/>
            <a:ext cx="318" cy="265"/>
          </p:xfrm>
          <a:graphic>
            <a:graphicData uri="http://schemas.openxmlformats.org/presentationml/2006/ole">
              <p:oleObj spid="_x0000_s124930" name="Clip" r:id="rId4" imgW="4304880" imgH="3420720" progId="">
                <p:embed/>
              </p:oleObj>
            </a:graphicData>
          </a:graphic>
        </p:graphicFrame>
        <p:graphicFrame>
          <p:nvGraphicFramePr>
            <p:cNvPr id="900110" name="Object 14"/>
            <p:cNvGraphicFramePr>
              <a:graphicFrameLocks noChangeAspect="1"/>
            </p:cNvGraphicFramePr>
            <p:nvPr/>
          </p:nvGraphicFramePr>
          <p:xfrm>
            <a:off x="3576" y="3251"/>
            <a:ext cx="318" cy="265"/>
          </p:xfrm>
          <a:graphic>
            <a:graphicData uri="http://schemas.openxmlformats.org/presentationml/2006/ole">
              <p:oleObj spid="_x0000_s124931" name="Clip" r:id="rId5" imgW="4304880" imgH="3420720" progId="">
                <p:embed/>
              </p:oleObj>
            </a:graphicData>
          </a:graphic>
        </p:graphicFrame>
        <p:sp>
          <p:nvSpPr>
            <p:cNvPr id="900111" name="Text Box 15"/>
            <p:cNvSpPr txBox="1">
              <a:spLocks noChangeArrowheads="1"/>
            </p:cNvSpPr>
            <p:nvPr/>
          </p:nvSpPr>
          <p:spPr bwMode="auto">
            <a:xfrm>
              <a:off x="3555" y="3648"/>
              <a:ext cx="519" cy="175"/>
            </a:xfrm>
            <a:prstGeom prst="rect">
              <a:avLst/>
            </a:prstGeom>
            <a:noFill/>
            <a:ln w="12699">
              <a:noFill/>
              <a:miter lim="800000"/>
              <a:headEnd/>
              <a:tailEnd/>
            </a:ln>
            <a:effectLst/>
          </p:spPr>
          <p:txBody>
            <a:bodyPr wrap="none">
              <a:spAutoFit/>
            </a:bodyPr>
            <a:lstStyle/>
            <a:p>
              <a:pPr>
                <a:spcBef>
                  <a:spcPct val="50000"/>
                </a:spcBef>
              </a:pPr>
              <a:r>
                <a:rPr lang="en-US" sz="1400" b="1">
                  <a:effectLst>
                    <a:outerShdw blurRad="38100" dist="38100" dir="2700000" algn="tl">
                      <a:srgbClr val="000000"/>
                    </a:outerShdw>
                  </a:effectLst>
                  <a:latin typeface="Arial" charset="0"/>
                </a:rPr>
                <a:t>Bonnie</a:t>
              </a:r>
              <a:endParaRPr lang="en-US" sz="2000" b="1">
                <a:effectLst>
                  <a:outerShdw blurRad="38100" dist="38100" dir="2700000" algn="tl">
                    <a:srgbClr val="000000"/>
                  </a:outerShdw>
                </a:effectLst>
                <a:latin typeface="Arial" charset="0"/>
              </a:endParaRPr>
            </a:p>
          </p:txBody>
        </p:sp>
        <p:sp>
          <p:nvSpPr>
            <p:cNvPr id="900112" name="Text Box 16"/>
            <p:cNvSpPr txBox="1">
              <a:spLocks noChangeArrowheads="1"/>
            </p:cNvSpPr>
            <p:nvPr/>
          </p:nvSpPr>
          <p:spPr bwMode="auto">
            <a:xfrm>
              <a:off x="2963" y="3729"/>
              <a:ext cx="441" cy="174"/>
            </a:xfrm>
            <a:prstGeom prst="rect">
              <a:avLst/>
            </a:prstGeom>
            <a:noFill/>
            <a:ln w="12699">
              <a:noFill/>
              <a:miter lim="800000"/>
              <a:headEnd/>
              <a:tailEnd/>
            </a:ln>
            <a:effectLst/>
          </p:spPr>
          <p:txBody>
            <a:bodyPr wrap="none">
              <a:spAutoFit/>
            </a:bodyPr>
            <a:lstStyle/>
            <a:p>
              <a:pPr>
                <a:spcBef>
                  <a:spcPct val="50000"/>
                </a:spcBef>
              </a:pPr>
              <a:r>
                <a:rPr lang="en-US" sz="1400" b="1">
                  <a:effectLst>
                    <a:outerShdw blurRad="38100" dist="38100" dir="2700000" algn="tl">
                      <a:srgbClr val="000000"/>
                    </a:outerShdw>
                  </a:effectLst>
                  <a:latin typeface="Arial" charset="0"/>
                </a:rPr>
                <a:t>Klyde</a:t>
              </a:r>
              <a:endParaRPr lang="en-US" sz="2000" b="1">
                <a:effectLst>
                  <a:outerShdw blurRad="38100" dist="38100" dir="2700000" algn="tl">
                    <a:srgbClr val="000000"/>
                  </a:outerShdw>
                </a:effectLst>
                <a:latin typeface="Arial" charset="0"/>
              </a:endParaRPr>
            </a:p>
          </p:txBody>
        </p:sp>
      </p:grpSp>
      <p:sp>
        <p:nvSpPr>
          <p:cNvPr id="900113" name="Rectangle 17"/>
          <p:cNvSpPr>
            <a:spLocks noGrp="1" noChangeArrowheads="1"/>
          </p:cNvSpPr>
          <p:nvPr>
            <p:ph type="body" idx="1"/>
          </p:nvPr>
        </p:nvSpPr>
        <p:spPr>
          <a:xfrm>
            <a:off x="360363" y="719138"/>
            <a:ext cx="4932362" cy="2395537"/>
          </a:xfrm>
          <a:noFill/>
          <a:ln/>
        </p:spPr>
        <p:txBody>
          <a:bodyPr>
            <a:normAutofit fontScale="70000" lnSpcReduction="20000"/>
          </a:bodyPr>
          <a:lstStyle/>
          <a:p>
            <a:pPr marL="401638" indent="-401638">
              <a:lnSpc>
                <a:spcPct val="109000"/>
              </a:lnSpc>
              <a:buFont typeface="Monotype Sorts" pitchFamily="48" charset="2"/>
              <a:buNone/>
            </a:pPr>
            <a:r>
              <a:rPr lang="en-US" b="1">
                <a:solidFill>
                  <a:schemeClr val="tx2"/>
                </a:solidFill>
              </a:rPr>
              <a:t>	Bonnie</a:t>
            </a:r>
            <a:r>
              <a:rPr lang="en-US" b="1"/>
              <a:t> sits on the outer rim of a merry-go-round, and </a:t>
            </a:r>
            <a:r>
              <a:rPr lang="en-US" b="1">
                <a:solidFill>
                  <a:schemeClr val="tx2"/>
                </a:solidFill>
              </a:rPr>
              <a:t>Klyde</a:t>
            </a:r>
            <a:r>
              <a:rPr lang="en-US" b="1"/>
              <a:t> sits midway between the center and the rim.   The merry-go-round makes one complete revolution every</a:t>
            </a:r>
            <a:br>
              <a:rPr lang="en-US" b="1"/>
            </a:br>
            <a:r>
              <a:rPr lang="en-US" b="1"/>
              <a:t>2 seconds.</a:t>
            </a:r>
          </a:p>
          <a:p>
            <a:pPr marL="401638" indent="-401638">
              <a:lnSpc>
                <a:spcPct val="109000"/>
              </a:lnSpc>
              <a:buFont typeface="Monotype Sorts" pitchFamily="48" charset="2"/>
              <a:buNone/>
            </a:pPr>
            <a:r>
              <a:rPr lang="en-US" b="1"/>
              <a:t>	</a:t>
            </a:r>
            <a:r>
              <a:rPr lang="en-US" b="1">
                <a:solidFill>
                  <a:schemeClr val="accent2"/>
                </a:solidFill>
              </a:rPr>
              <a:t>Klyde’s angular velocity is:</a:t>
            </a:r>
            <a:endParaRPr lang="en-US" sz="1800" b="1"/>
          </a:p>
        </p:txBody>
      </p:sp>
      <p:sp>
        <p:nvSpPr>
          <p:cNvPr id="900114" name="Rectangle 18"/>
          <p:cNvSpPr>
            <a:spLocks noChangeArrowheads="1"/>
          </p:cNvSpPr>
          <p:nvPr/>
        </p:nvSpPr>
        <p:spPr bwMode="auto">
          <a:xfrm>
            <a:off x="5445125" y="866775"/>
            <a:ext cx="3487738" cy="20335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same as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twice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half of Bonnie’s</a:t>
            </a:r>
            <a:endParaRPr lang="en-US" sz="2000" b="1">
              <a:solidFill>
                <a:schemeClr val="tx2"/>
              </a:solidFill>
              <a:effectLst>
                <a:outerShdw blurRad="38100" dist="38100" dir="2700000" algn="tl">
                  <a:srgbClr val="000000"/>
                </a:outerShdw>
              </a:effectLst>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one-quarter of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four times Bonnie’s</a:t>
            </a: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AutoShape 2"/>
          <p:cNvSpPr>
            <a:spLocks noChangeArrowheads="1"/>
          </p:cNvSpPr>
          <p:nvPr/>
        </p:nvSpPr>
        <p:spPr bwMode="auto">
          <a:xfrm>
            <a:off x="0" y="3678238"/>
            <a:ext cx="5100638" cy="2557462"/>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02147" name="Rectangle 3"/>
          <p:cNvSpPr>
            <a:spLocks noChangeArrowheads="1"/>
          </p:cNvSpPr>
          <p:nvPr/>
        </p:nvSpPr>
        <p:spPr bwMode="auto">
          <a:xfrm>
            <a:off x="0" y="3822700"/>
            <a:ext cx="5024438" cy="1717675"/>
          </a:xfrm>
          <a:prstGeom prst="rect">
            <a:avLst/>
          </a:prstGeom>
          <a:noFill/>
          <a:ln w="9525">
            <a:noFill/>
            <a:miter lim="800000"/>
            <a:headEnd/>
            <a:tailEnd/>
          </a:ln>
          <a:effectLst/>
        </p:spPr>
        <p:txBody>
          <a:bodyPr lIns="90488" tIns="44450" rIns="90488" bIns="44450"/>
          <a:lstStyle/>
          <a:p>
            <a:pPr marL="401638" indent="-401638">
              <a:lnSpc>
                <a:spcPct val="139000"/>
              </a:lnSpc>
              <a:spcBef>
                <a:spcPct val="30000"/>
              </a:spcBef>
              <a:buClr>
                <a:schemeClr val="accent1"/>
              </a:buClr>
              <a:buSzPct val="75000"/>
              <a:buFont typeface="Monotype Sorts" pitchFamily="48" charset="2"/>
              <a:buNone/>
            </a:pPr>
            <a:r>
              <a:rPr lang="en-US" sz="2000" b="1">
                <a:solidFill>
                  <a:srgbClr val="000000"/>
                </a:solidFill>
                <a:latin typeface="Arial" charset="0"/>
              </a:rPr>
              <a:t>	The </a:t>
            </a:r>
            <a:r>
              <a:rPr lang="en-US" sz="2000" b="1">
                <a:solidFill>
                  <a:schemeClr val="bg1"/>
                </a:solidFill>
                <a:effectLst>
                  <a:outerShdw blurRad="38100" dist="38100" dir="2700000" algn="tl">
                    <a:srgbClr val="000000"/>
                  </a:outerShdw>
                </a:effectLst>
                <a:latin typeface="Arial" charset="0"/>
              </a:rPr>
              <a:t>angular velocity</a:t>
            </a:r>
            <a:r>
              <a:rPr lang="en-US" sz="2000" b="1">
                <a:solidFill>
                  <a:srgbClr val="000000"/>
                </a:solidFill>
                <a:latin typeface="Arial" charset="0"/>
              </a:rPr>
              <a:t> </a:t>
            </a:r>
            <a:r>
              <a:rPr lang="en-US" sz="2000" b="1">
                <a:solidFill>
                  <a:schemeClr val="bg1"/>
                </a:solidFill>
                <a:effectLst>
                  <a:outerShdw blurRad="38100" dist="38100" dir="2700000" algn="tl">
                    <a:srgbClr val="000000"/>
                  </a:outerShdw>
                </a:effectLst>
                <a:latin typeface="Symbol" pitchFamily="48" charset="2"/>
              </a:rPr>
              <a:t>w</a:t>
            </a:r>
            <a:r>
              <a:rPr lang="en-US" sz="2000" b="1">
                <a:solidFill>
                  <a:srgbClr val="000000"/>
                </a:solidFill>
                <a:latin typeface="Arial" charset="0"/>
              </a:rPr>
              <a:t> of any point on a solid object rotating about a fixed axis </a:t>
            </a:r>
            <a:r>
              <a:rPr lang="en-US" sz="2000" b="1" i="1">
                <a:solidFill>
                  <a:srgbClr val="0066FF"/>
                </a:solidFill>
                <a:effectLst>
                  <a:outerShdw blurRad="38100" dist="38100" dir="2700000" algn="tl">
                    <a:srgbClr val="000000"/>
                  </a:outerShdw>
                </a:effectLst>
                <a:latin typeface="Arial" charset="0"/>
              </a:rPr>
              <a:t>is the same</a:t>
            </a:r>
            <a:r>
              <a:rPr lang="en-US" sz="2000" b="1">
                <a:solidFill>
                  <a:srgbClr val="000000"/>
                </a:solidFill>
                <a:latin typeface="Arial" charset="0"/>
              </a:rPr>
              <a:t>.   Both Bonnie and Klyde go around one revolution (2</a:t>
            </a:r>
            <a:r>
              <a:rPr lang="en-US" sz="2000" b="1">
                <a:solidFill>
                  <a:srgbClr val="000000"/>
                </a:solidFill>
                <a:latin typeface="Symbol" pitchFamily="48" charset="2"/>
              </a:rPr>
              <a:t>p</a:t>
            </a:r>
            <a:r>
              <a:rPr lang="en-US" sz="2000" b="1">
                <a:solidFill>
                  <a:srgbClr val="000000"/>
                </a:solidFill>
                <a:latin typeface="Arial" charset="0"/>
              </a:rPr>
              <a:t> radians) every 2 seconds.</a:t>
            </a:r>
            <a:endParaRPr lang="en-US" sz="2200" b="1">
              <a:latin typeface="Arial" charset="0"/>
            </a:endParaRPr>
          </a:p>
        </p:txBody>
      </p:sp>
      <p:sp>
        <p:nvSpPr>
          <p:cNvPr id="902148" name="AutoShape 4"/>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02149" name="Rectangle 5"/>
          <p:cNvSpPr>
            <a:spLocks noGrp="1" noChangeArrowheads="1"/>
          </p:cNvSpPr>
          <p:nvPr>
            <p:ph type="title"/>
          </p:nvPr>
        </p:nvSpPr>
        <p:spPr>
          <a:xfrm>
            <a:off x="933450" y="0"/>
            <a:ext cx="7294563" cy="838200"/>
          </a:xfrm>
          <a:noFill/>
          <a:ln/>
        </p:spPr>
        <p:txBody>
          <a:bodyPr/>
          <a:lstStyle/>
          <a:p>
            <a:pPr>
              <a:lnSpc>
                <a:spcPct val="90000"/>
              </a:lnSpc>
            </a:pPr>
            <a:r>
              <a:rPr lang="en-US" sz="2800" i="1"/>
              <a:t>ConcepTest 10.1a	</a:t>
            </a:r>
            <a:r>
              <a:rPr lang="en-US" sz="2800">
                <a:solidFill>
                  <a:schemeClr val="accent2"/>
                </a:solidFill>
              </a:rPr>
              <a:t>Bonnie and Klyde I</a:t>
            </a:r>
          </a:p>
        </p:txBody>
      </p:sp>
      <p:sp>
        <p:nvSpPr>
          <p:cNvPr id="902150" name="Oval 6"/>
          <p:cNvSpPr>
            <a:spLocks noChangeArrowheads="1"/>
          </p:cNvSpPr>
          <p:nvPr/>
        </p:nvSpPr>
        <p:spPr bwMode="auto">
          <a:xfrm>
            <a:off x="5332413" y="827088"/>
            <a:ext cx="3478212" cy="531812"/>
          </a:xfrm>
          <a:prstGeom prst="ellipse">
            <a:avLst/>
          </a:prstGeom>
          <a:noFill/>
          <a:ln w="57150">
            <a:solidFill>
              <a:schemeClr val="accent1"/>
            </a:solidFill>
            <a:round/>
            <a:headEnd type="none" w="sm" len="sm"/>
            <a:tailEnd type="none" w="sm" len="sm"/>
          </a:ln>
          <a:effectLst/>
        </p:spPr>
        <p:txBody>
          <a:bodyPr wrap="none" anchor="ctr"/>
          <a:lstStyle/>
          <a:p>
            <a:endParaRPr lang="en-US"/>
          </a:p>
        </p:txBody>
      </p:sp>
      <p:grpSp>
        <p:nvGrpSpPr>
          <p:cNvPr id="2" name="Group 7"/>
          <p:cNvGrpSpPr>
            <a:grpSpLocks/>
          </p:cNvGrpSpPr>
          <p:nvPr/>
        </p:nvGrpSpPr>
        <p:grpSpPr bwMode="auto">
          <a:xfrm>
            <a:off x="5218113" y="4022725"/>
            <a:ext cx="3789362" cy="1879600"/>
            <a:chOff x="1592" y="2921"/>
            <a:chExt cx="2497" cy="1075"/>
          </a:xfrm>
        </p:grpSpPr>
        <p:sp>
          <p:nvSpPr>
            <p:cNvPr id="902152" name="Oval 8"/>
            <p:cNvSpPr>
              <a:spLocks noChangeArrowheads="1"/>
            </p:cNvSpPr>
            <p:nvPr/>
          </p:nvSpPr>
          <p:spPr bwMode="auto">
            <a:xfrm>
              <a:off x="1592" y="3291"/>
              <a:ext cx="2248" cy="468"/>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2153" name="Oval 9"/>
            <p:cNvSpPr>
              <a:spLocks noChangeArrowheads="1"/>
            </p:cNvSpPr>
            <p:nvPr/>
          </p:nvSpPr>
          <p:spPr bwMode="auto">
            <a:xfrm>
              <a:off x="1592" y="3223"/>
              <a:ext cx="2248" cy="468"/>
            </a:xfrm>
            <a:prstGeom prst="ellipse">
              <a:avLst/>
            </a:prstGeom>
            <a:solidFill>
              <a:schemeClr val="accent1"/>
            </a:solidFill>
            <a:ln w="12700">
              <a:solidFill>
                <a:srgbClr val="000000"/>
              </a:solidFill>
              <a:round/>
              <a:headEnd/>
              <a:tailEnd/>
            </a:ln>
            <a:effectLst/>
          </p:spPr>
          <p:txBody>
            <a:bodyPr wrap="none" anchor="ctr"/>
            <a:lstStyle/>
            <a:p>
              <a:endParaRPr lang="en-US"/>
            </a:p>
          </p:txBody>
        </p:sp>
        <p:sp>
          <p:nvSpPr>
            <p:cNvPr id="902154" name="Rectangle 10"/>
            <p:cNvSpPr>
              <a:spLocks noChangeArrowheads="1"/>
            </p:cNvSpPr>
            <p:nvPr/>
          </p:nvSpPr>
          <p:spPr bwMode="auto">
            <a:xfrm>
              <a:off x="2648" y="3767"/>
              <a:ext cx="88" cy="229"/>
            </a:xfrm>
            <a:prstGeom prst="rect">
              <a:avLst/>
            </a:prstGeom>
            <a:solidFill>
              <a:srgbClr val="000000"/>
            </a:solidFill>
            <a:ln w="12700">
              <a:solidFill>
                <a:srgbClr val="000000"/>
              </a:solidFill>
              <a:miter lim="800000"/>
              <a:headEnd/>
              <a:tailEnd/>
            </a:ln>
            <a:effectLst/>
          </p:spPr>
          <p:txBody>
            <a:bodyPr wrap="none" anchor="ctr"/>
            <a:lstStyle/>
            <a:p>
              <a:endParaRPr lang="en-US"/>
            </a:p>
          </p:txBody>
        </p:sp>
        <p:sp>
          <p:nvSpPr>
            <p:cNvPr id="902155" name="Oval 11"/>
            <p:cNvSpPr>
              <a:spLocks noChangeArrowheads="1"/>
            </p:cNvSpPr>
            <p:nvPr/>
          </p:nvSpPr>
          <p:spPr bwMode="auto">
            <a:xfrm>
              <a:off x="3712" y="3441"/>
              <a:ext cx="88" cy="60"/>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2156" name="Oval 12"/>
            <p:cNvSpPr>
              <a:spLocks noChangeArrowheads="1"/>
            </p:cNvSpPr>
            <p:nvPr/>
          </p:nvSpPr>
          <p:spPr bwMode="auto">
            <a:xfrm>
              <a:off x="3100" y="3405"/>
              <a:ext cx="88" cy="56"/>
            </a:xfrm>
            <a:prstGeom prst="ellipse">
              <a:avLst/>
            </a:prstGeom>
            <a:solidFill>
              <a:srgbClr val="037C03"/>
            </a:solidFill>
            <a:ln w="12700">
              <a:solidFill>
                <a:srgbClr val="000000"/>
              </a:solidFill>
              <a:round/>
              <a:headEnd/>
              <a:tailEnd/>
            </a:ln>
            <a:effectLst/>
          </p:spPr>
          <p:txBody>
            <a:bodyPr wrap="none" anchor="ctr"/>
            <a:lstStyle/>
            <a:p>
              <a:endParaRPr lang="en-US"/>
            </a:p>
          </p:txBody>
        </p:sp>
        <p:sp>
          <p:nvSpPr>
            <p:cNvPr id="902157" name="Rectangle 13"/>
            <p:cNvSpPr>
              <a:spLocks noChangeArrowheads="1"/>
            </p:cNvSpPr>
            <p:nvPr/>
          </p:nvSpPr>
          <p:spPr bwMode="auto">
            <a:xfrm>
              <a:off x="2648" y="3122"/>
              <a:ext cx="88" cy="297"/>
            </a:xfrm>
            <a:prstGeom prst="rect">
              <a:avLst/>
            </a:prstGeom>
            <a:solidFill>
              <a:srgbClr val="000000"/>
            </a:solidFill>
            <a:ln w="12700">
              <a:solidFill>
                <a:srgbClr val="000000"/>
              </a:solidFill>
              <a:miter lim="800000"/>
              <a:headEnd/>
              <a:tailEnd/>
            </a:ln>
            <a:effectLst/>
          </p:spPr>
          <p:txBody>
            <a:bodyPr wrap="none" anchor="ctr"/>
            <a:lstStyle/>
            <a:p>
              <a:endParaRPr lang="en-US"/>
            </a:p>
          </p:txBody>
        </p:sp>
        <p:sp>
          <p:nvSpPr>
            <p:cNvPr id="902158" name="Arc 14"/>
            <p:cNvSpPr>
              <a:spLocks/>
            </p:cNvSpPr>
            <p:nvPr/>
          </p:nvSpPr>
          <p:spPr bwMode="auto">
            <a:xfrm>
              <a:off x="3064" y="3073"/>
              <a:ext cx="1025" cy="344"/>
            </a:xfrm>
            <a:custGeom>
              <a:avLst/>
              <a:gdLst>
                <a:gd name="G0" fmla="+- 21 0 0"/>
                <a:gd name="G1" fmla="+- 21600 0 0"/>
                <a:gd name="G2" fmla="+- 21600 0 0"/>
                <a:gd name="T0" fmla="*/ 0 w 21621"/>
                <a:gd name="T1" fmla="*/ 0 h 21600"/>
                <a:gd name="T2" fmla="*/ 21621 w 21621"/>
                <a:gd name="T3" fmla="*/ 21600 h 21600"/>
                <a:gd name="T4" fmla="*/ 21 w 21621"/>
                <a:gd name="T5" fmla="*/ 21600 h 21600"/>
              </a:gdLst>
              <a:ahLst/>
              <a:cxnLst>
                <a:cxn ang="0">
                  <a:pos x="T0" y="T1"/>
                </a:cxn>
                <a:cxn ang="0">
                  <a:pos x="T2" y="T3"/>
                </a:cxn>
                <a:cxn ang="0">
                  <a:pos x="T4" y="T5"/>
                </a:cxn>
              </a:cxnLst>
              <a:rect l="0" t="0" r="r" b="b"/>
              <a:pathLst>
                <a:path w="21621" h="21600" fill="none" extrusionOk="0">
                  <a:moveTo>
                    <a:pt x="0" y="0"/>
                  </a:moveTo>
                  <a:cubicBezTo>
                    <a:pt x="7" y="0"/>
                    <a:pt x="14" y="-1"/>
                    <a:pt x="21" y="0"/>
                  </a:cubicBezTo>
                  <a:cubicBezTo>
                    <a:pt x="11950" y="0"/>
                    <a:pt x="21621" y="9670"/>
                    <a:pt x="21621" y="21600"/>
                  </a:cubicBezTo>
                </a:path>
                <a:path w="21621" h="21600" stroke="0" extrusionOk="0">
                  <a:moveTo>
                    <a:pt x="0" y="0"/>
                  </a:moveTo>
                  <a:cubicBezTo>
                    <a:pt x="7" y="0"/>
                    <a:pt x="14" y="-1"/>
                    <a:pt x="21" y="0"/>
                  </a:cubicBezTo>
                  <a:cubicBezTo>
                    <a:pt x="11950" y="0"/>
                    <a:pt x="21621" y="9670"/>
                    <a:pt x="21621" y="21600"/>
                  </a:cubicBezTo>
                  <a:lnTo>
                    <a:pt x="21" y="21600"/>
                  </a:lnTo>
                  <a:close/>
                </a:path>
              </a:pathLst>
            </a:custGeom>
            <a:noFill/>
            <a:ln w="12700" cap="rnd">
              <a:solidFill>
                <a:schemeClr val="tx2"/>
              </a:solidFill>
              <a:round/>
              <a:headEnd type="none" w="sm" len="sm"/>
              <a:tailEnd type="stealth" w="med" len="lg"/>
            </a:ln>
            <a:effectLst/>
          </p:spPr>
          <p:txBody>
            <a:bodyPr wrap="none" anchor="ctr"/>
            <a:lstStyle/>
            <a:p>
              <a:endParaRPr lang="en-US"/>
            </a:p>
          </p:txBody>
        </p:sp>
        <p:sp>
          <p:nvSpPr>
            <p:cNvPr id="902159" name="Rectangle 15"/>
            <p:cNvSpPr>
              <a:spLocks noChangeArrowheads="1"/>
            </p:cNvSpPr>
            <p:nvPr/>
          </p:nvSpPr>
          <p:spPr bwMode="auto">
            <a:xfrm>
              <a:off x="3590" y="2921"/>
              <a:ext cx="259" cy="241"/>
            </a:xfrm>
            <a:prstGeom prst="rect">
              <a:avLst/>
            </a:prstGeom>
            <a:noFill/>
            <a:ln w="9525">
              <a:noFill/>
              <a:miter lim="800000"/>
              <a:headEnd/>
              <a:tailEnd/>
            </a:ln>
            <a:effectLst/>
          </p:spPr>
          <p:txBody>
            <a:bodyPr wrap="none" lIns="92075" tIns="46038" rIns="92075" bIns="46038">
              <a:spAutoFit/>
            </a:bodyPr>
            <a:lstStyle/>
            <a:p>
              <a:pPr marL="285750" indent="-285750">
                <a:lnSpc>
                  <a:spcPct val="90000"/>
                </a:lnSpc>
                <a:spcBef>
                  <a:spcPct val="50000"/>
                </a:spcBef>
              </a:pPr>
              <a:r>
                <a:rPr lang="en-US" b="1">
                  <a:solidFill>
                    <a:schemeClr val="tx2"/>
                  </a:solidFill>
                  <a:latin typeface="Symbol" pitchFamily="48" charset="2"/>
                </a:rPr>
                <a:t>w</a:t>
              </a:r>
              <a:endParaRPr lang="en-US" sz="2000">
                <a:solidFill>
                  <a:schemeClr val="tx2"/>
                </a:solidFill>
                <a:latin typeface="Symbol" pitchFamily="48" charset="2"/>
              </a:endParaRPr>
            </a:p>
          </p:txBody>
        </p:sp>
        <p:graphicFrame>
          <p:nvGraphicFramePr>
            <p:cNvPr id="902160" name="Object 16"/>
            <p:cNvGraphicFramePr>
              <a:graphicFrameLocks noChangeAspect="1"/>
            </p:cNvGraphicFramePr>
            <p:nvPr/>
          </p:nvGraphicFramePr>
          <p:xfrm>
            <a:off x="3035" y="3199"/>
            <a:ext cx="318" cy="265"/>
          </p:xfrm>
          <a:graphic>
            <a:graphicData uri="http://schemas.openxmlformats.org/presentationml/2006/ole">
              <p:oleObj spid="_x0000_s125954" name="Clip" r:id="rId4" imgW="4304880" imgH="3420720" progId="">
                <p:embed/>
              </p:oleObj>
            </a:graphicData>
          </a:graphic>
        </p:graphicFrame>
        <p:graphicFrame>
          <p:nvGraphicFramePr>
            <p:cNvPr id="902161" name="Object 17"/>
            <p:cNvGraphicFramePr>
              <a:graphicFrameLocks noChangeAspect="1"/>
            </p:cNvGraphicFramePr>
            <p:nvPr/>
          </p:nvGraphicFramePr>
          <p:xfrm>
            <a:off x="3576" y="3251"/>
            <a:ext cx="318" cy="265"/>
          </p:xfrm>
          <a:graphic>
            <a:graphicData uri="http://schemas.openxmlformats.org/presentationml/2006/ole">
              <p:oleObj spid="_x0000_s125955" name="Clip" r:id="rId5" imgW="4304880" imgH="3420720" progId="">
                <p:embed/>
              </p:oleObj>
            </a:graphicData>
          </a:graphic>
        </p:graphicFrame>
        <p:sp>
          <p:nvSpPr>
            <p:cNvPr id="902162" name="Text Box 18"/>
            <p:cNvSpPr txBox="1">
              <a:spLocks noChangeArrowheads="1"/>
            </p:cNvSpPr>
            <p:nvPr/>
          </p:nvSpPr>
          <p:spPr bwMode="auto">
            <a:xfrm>
              <a:off x="3555" y="3648"/>
              <a:ext cx="519" cy="175"/>
            </a:xfrm>
            <a:prstGeom prst="rect">
              <a:avLst/>
            </a:prstGeom>
            <a:noFill/>
            <a:ln w="12699">
              <a:noFill/>
              <a:miter lim="800000"/>
              <a:headEnd/>
              <a:tailEnd/>
            </a:ln>
            <a:effectLst/>
          </p:spPr>
          <p:txBody>
            <a:bodyPr wrap="none">
              <a:spAutoFit/>
            </a:bodyPr>
            <a:lstStyle/>
            <a:p>
              <a:pPr>
                <a:spcBef>
                  <a:spcPct val="50000"/>
                </a:spcBef>
              </a:pPr>
              <a:r>
                <a:rPr lang="en-US" sz="1400" b="1">
                  <a:effectLst>
                    <a:outerShdw blurRad="38100" dist="38100" dir="2700000" algn="tl">
                      <a:srgbClr val="000000"/>
                    </a:outerShdw>
                  </a:effectLst>
                  <a:latin typeface="Arial" charset="0"/>
                </a:rPr>
                <a:t>Bonnie</a:t>
              </a:r>
              <a:endParaRPr lang="en-US" sz="2000" b="1">
                <a:effectLst>
                  <a:outerShdw blurRad="38100" dist="38100" dir="2700000" algn="tl">
                    <a:srgbClr val="000000"/>
                  </a:outerShdw>
                </a:effectLst>
                <a:latin typeface="Arial" charset="0"/>
              </a:endParaRPr>
            </a:p>
          </p:txBody>
        </p:sp>
        <p:sp>
          <p:nvSpPr>
            <p:cNvPr id="902163" name="Text Box 19"/>
            <p:cNvSpPr txBox="1">
              <a:spLocks noChangeArrowheads="1"/>
            </p:cNvSpPr>
            <p:nvPr/>
          </p:nvSpPr>
          <p:spPr bwMode="auto">
            <a:xfrm>
              <a:off x="2963" y="3729"/>
              <a:ext cx="441" cy="174"/>
            </a:xfrm>
            <a:prstGeom prst="rect">
              <a:avLst/>
            </a:prstGeom>
            <a:noFill/>
            <a:ln w="12699">
              <a:noFill/>
              <a:miter lim="800000"/>
              <a:headEnd/>
              <a:tailEnd/>
            </a:ln>
            <a:effectLst/>
          </p:spPr>
          <p:txBody>
            <a:bodyPr wrap="none">
              <a:spAutoFit/>
            </a:bodyPr>
            <a:lstStyle/>
            <a:p>
              <a:pPr>
                <a:spcBef>
                  <a:spcPct val="50000"/>
                </a:spcBef>
              </a:pPr>
              <a:r>
                <a:rPr lang="en-US" sz="1400" b="1">
                  <a:effectLst>
                    <a:outerShdw blurRad="38100" dist="38100" dir="2700000" algn="tl">
                      <a:srgbClr val="000000"/>
                    </a:outerShdw>
                  </a:effectLst>
                  <a:latin typeface="Arial" charset="0"/>
                </a:rPr>
                <a:t>Klyde</a:t>
              </a:r>
              <a:endParaRPr lang="en-US" sz="2000" b="1">
                <a:effectLst>
                  <a:outerShdw blurRad="38100" dist="38100" dir="2700000" algn="tl">
                    <a:srgbClr val="000000"/>
                  </a:outerShdw>
                </a:effectLst>
                <a:latin typeface="Arial" charset="0"/>
              </a:endParaRPr>
            </a:p>
          </p:txBody>
        </p:sp>
      </p:grpSp>
      <p:sp>
        <p:nvSpPr>
          <p:cNvPr id="902164" name="Rectangle 20"/>
          <p:cNvSpPr>
            <a:spLocks noGrp="1" noChangeArrowheads="1"/>
          </p:cNvSpPr>
          <p:nvPr>
            <p:ph type="body" idx="1"/>
          </p:nvPr>
        </p:nvSpPr>
        <p:spPr>
          <a:xfrm>
            <a:off x="360363" y="719138"/>
            <a:ext cx="4932362" cy="2395537"/>
          </a:xfrm>
          <a:noFill/>
          <a:ln/>
        </p:spPr>
        <p:txBody>
          <a:bodyPr>
            <a:normAutofit fontScale="70000" lnSpcReduction="20000"/>
          </a:bodyPr>
          <a:lstStyle/>
          <a:p>
            <a:pPr marL="401638" indent="-401638">
              <a:lnSpc>
                <a:spcPct val="109000"/>
              </a:lnSpc>
              <a:buFont typeface="Monotype Sorts" pitchFamily="48" charset="2"/>
              <a:buNone/>
            </a:pPr>
            <a:r>
              <a:rPr lang="en-US" b="1">
                <a:solidFill>
                  <a:schemeClr val="tx2"/>
                </a:solidFill>
              </a:rPr>
              <a:t>	Bonnie</a:t>
            </a:r>
            <a:r>
              <a:rPr lang="en-US" b="1"/>
              <a:t> sits on the outer rim of a merry-go-round, and </a:t>
            </a:r>
            <a:r>
              <a:rPr lang="en-US" b="1">
                <a:solidFill>
                  <a:schemeClr val="tx2"/>
                </a:solidFill>
              </a:rPr>
              <a:t>Klyde</a:t>
            </a:r>
            <a:r>
              <a:rPr lang="en-US" b="1"/>
              <a:t> sits midway between the center and the rim.   The merry-go-round makes one complete revolution every</a:t>
            </a:r>
            <a:br>
              <a:rPr lang="en-US" b="1"/>
            </a:br>
            <a:r>
              <a:rPr lang="en-US" b="1"/>
              <a:t>2 seconds.</a:t>
            </a:r>
          </a:p>
          <a:p>
            <a:pPr marL="401638" indent="-401638">
              <a:lnSpc>
                <a:spcPct val="109000"/>
              </a:lnSpc>
              <a:buFont typeface="Monotype Sorts" pitchFamily="48" charset="2"/>
              <a:buNone/>
            </a:pPr>
            <a:r>
              <a:rPr lang="en-US" b="1"/>
              <a:t>	</a:t>
            </a:r>
            <a:r>
              <a:rPr lang="en-US" b="1">
                <a:solidFill>
                  <a:schemeClr val="accent2"/>
                </a:solidFill>
              </a:rPr>
              <a:t>Klyde’s angular velocity is:</a:t>
            </a:r>
            <a:endParaRPr lang="en-US" sz="1800" b="1"/>
          </a:p>
        </p:txBody>
      </p:sp>
      <p:sp>
        <p:nvSpPr>
          <p:cNvPr id="902165" name="Rectangle 21"/>
          <p:cNvSpPr>
            <a:spLocks noChangeArrowheads="1"/>
          </p:cNvSpPr>
          <p:nvPr/>
        </p:nvSpPr>
        <p:spPr bwMode="auto">
          <a:xfrm>
            <a:off x="5445125" y="866775"/>
            <a:ext cx="3487738" cy="2033588"/>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same as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2)  twice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3)  half of Bonnie’s</a:t>
            </a:r>
            <a:endParaRPr lang="en-US" sz="2000" b="1">
              <a:solidFill>
                <a:schemeClr val="tx2"/>
              </a:solidFill>
              <a:effectLst>
                <a:outerShdw blurRad="38100" dist="38100" dir="2700000" algn="tl">
                  <a:srgbClr val="000000"/>
                </a:outerShdw>
              </a:effectLst>
              <a:latin typeface="Arial" charset="0"/>
            </a:endParaRP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4)  one-quarter of Bonnie’s</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5)  four times Bonnie’s</a:t>
            </a: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sz="half" idx="1"/>
          </p:nvPr>
        </p:nvSpPr>
        <p:spPr>
          <a:xfrm>
            <a:off x="0" y="1600200"/>
            <a:ext cx="4572000" cy="5029200"/>
          </a:xfrm>
        </p:spPr>
        <p:txBody>
          <a:bodyPr>
            <a:normAutofit/>
          </a:bodyPr>
          <a:lstStyle/>
          <a:p>
            <a:r>
              <a:rPr lang="en-US" smtClean="0">
                <a:solidFill>
                  <a:schemeClr val="bg1"/>
                </a:solidFill>
              </a:rPr>
              <a:t>A </a:t>
            </a:r>
            <a:r>
              <a:rPr lang="en-US" smtClean="0">
                <a:solidFill>
                  <a:srgbClr val="FF0000"/>
                </a:solidFill>
              </a:rPr>
              <a:t>red</a:t>
            </a:r>
            <a:r>
              <a:rPr lang="en-US" smtClean="0">
                <a:solidFill>
                  <a:schemeClr val="bg1"/>
                </a:solidFill>
              </a:rPr>
              <a:t> ball and a </a:t>
            </a:r>
            <a:r>
              <a:rPr lang="en-US" smtClean="0">
                <a:solidFill>
                  <a:srgbClr val="00B050"/>
                </a:solidFill>
              </a:rPr>
              <a:t>green</a:t>
            </a:r>
            <a:r>
              <a:rPr lang="en-US" smtClean="0">
                <a:solidFill>
                  <a:schemeClr val="bg1"/>
                </a:solidFill>
              </a:rPr>
              <a:t> ball are attached to a wheel as shown. The wheel is rotating at angular velocity </a:t>
            </a:r>
            <a:r>
              <a:rPr lang="el-GR" i="1" smtClean="0">
                <a:solidFill>
                  <a:schemeClr val="bg1"/>
                </a:solidFill>
              </a:rPr>
              <a:t>ω</a:t>
            </a:r>
            <a:r>
              <a:rPr lang="en-US" smtClean="0">
                <a:solidFill>
                  <a:schemeClr val="bg1"/>
                </a:solidFill>
              </a:rPr>
              <a:t>, with </a:t>
            </a:r>
            <a:r>
              <a:rPr lang="en-US" u="sng" smtClean="0">
                <a:solidFill>
                  <a:schemeClr val="bg1"/>
                </a:solidFill>
              </a:rPr>
              <a:t>nonzero</a:t>
            </a:r>
            <a:r>
              <a:rPr lang="en-US" smtClean="0">
                <a:solidFill>
                  <a:schemeClr val="bg1"/>
                </a:solidFill>
              </a:rPr>
              <a:t> angular acceleration </a:t>
            </a:r>
            <a:r>
              <a:rPr lang="el-GR" i="1" smtClean="0">
                <a:solidFill>
                  <a:schemeClr val="bg1"/>
                </a:solidFill>
              </a:rPr>
              <a:t>α</a:t>
            </a:r>
            <a:r>
              <a:rPr lang="en-US" smtClean="0">
                <a:solidFill>
                  <a:schemeClr val="bg1"/>
                </a:solidFill>
              </a:rPr>
              <a:t>.</a:t>
            </a:r>
          </a:p>
          <a:p>
            <a:r>
              <a:rPr lang="en-US" smtClean="0">
                <a:solidFill>
                  <a:schemeClr val="bg1"/>
                </a:solidFill>
              </a:rPr>
              <a:t>Is the </a:t>
            </a:r>
            <a:r>
              <a:rPr lang="en-US" smtClean="0">
                <a:solidFill>
                  <a:srgbClr val="FFFF00"/>
                </a:solidFill>
              </a:rPr>
              <a:t>direction of total acceleration </a:t>
            </a:r>
            <a:r>
              <a:rPr lang="en-US" smtClean="0">
                <a:solidFill>
                  <a:schemeClr val="bg1"/>
                </a:solidFill>
              </a:rPr>
              <a:t>of the </a:t>
            </a:r>
            <a:r>
              <a:rPr lang="en-US" smtClean="0">
                <a:solidFill>
                  <a:srgbClr val="FF0000"/>
                </a:solidFill>
              </a:rPr>
              <a:t>red</a:t>
            </a:r>
            <a:r>
              <a:rPr lang="en-US" smtClean="0">
                <a:solidFill>
                  <a:schemeClr val="bg1"/>
                </a:solidFill>
              </a:rPr>
              <a:t> ball parallel to that of the </a:t>
            </a:r>
            <a:r>
              <a:rPr lang="en-US" smtClean="0">
                <a:solidFill>
                  <a:srgbClr val="00B050"/>
                </a:solidFill>
              </a:rPr>
              <a:t>green</a:t>
            </a:r>
            <a:r>
              <a:rPr lang="en-US" smtClean="0">
                <a:solidFill>
                  <a:schemeClr val="bg1"/>
                </a:solidFill>
              </a:rPr>
              <a:t> ball?</a:t>
            </a:r>
          </a:p>
          <a:p>
            <a:r>
              <a:rPr lang="en-US" smtClean="0">
                <a:solidFill>
                  <a:schemeClr val="bg1"/>
                </a:solidFill>
              </a:rPr>
              <a:t>A   Yes.    B    No.</a:t>
            </a:r>
            <a:endParaRPr lang="en-US">
              <a:solidFill>
                <a:schemeClr val="bg1"/>
              </a:solidFill>
            </a:endParaRP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A</a:t>
            </a:r>
            <a:r>
              <a:rPr lang="en-US" smtClean="0"/>
              <a:t> </a:t>
            </a:r>
            <a:endParaRPr lang="en-US"/>
          </a:p>
        </p:txBody>
      </p:sp>
      <p:grpSp>
        <p:nvGrpSpPr>
          <p:cNvPr id="5" name="Group 37"/>
          <p:cNvGrpSpPr/>
          <p:nvPr/>
        </p:nvGrpSpPr>
        <p:grpSpPr>
          <a:xfrm>
            <a:off x="4800600" y="2122869"/>
            <a:ext cx="3695163" cy="3668331"/>
            <a:chOff x="4800600" y="2122869"/>
            <a:chExt cx="3695163" cy="3668331"/>
          </a:xfrm>
        </p:grpSpPr>
        <p:sp>
          <p:nvSpPr>
            <p:cNvPr id="7" name="Oval 6"/>
            <p:cNvSpPr/>
            <p:nvPr/>
          </p:nvSpPr>
          <p:spPr>
            <a:xfrm>
              <a:off x="4800600" y="2122869"/>
              <a:ext cx="3668331" cy="366833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43600" y="4191000"/>
              <a:ext cx="782397" cy="461665"/>
            </a:xfrm>
            <a:prstGeom prst="rect">
              <a:avLst/>
            </a:prstGeom>
            <a:noFill/>
          </p:spPr>
          <p:txBody>
            <a:bodyPr wrap="square" rtlCol="0">
              <a:spAutoFit/>
            </a:bodyPr>
            <a:lstStyle/>
            <a:p>
              <a:r>
                <a:rPr lang="el-GR" sz="2400" i="1" smtClean="0">
                  <a:sym typeface="Symbol"/>
                </a:rPr>
                <a:t>ω</a:t>
              </a:r>
              <a:endParaRPr lang="en-US" sz="2400" baseline="30000"/>
            </a:p>
          </p:txBody>
        </p:sp>
        <p:sp>
          <p:nvSpPr>
            <p:cNvPr id="17" name="Oval 16"/>
            <p:cNvSpPr/>
            <p:nvPr/>
          </p:nvSpPr>
          <p:spPr>
            <a:xfrm>
              <a:off x="8114763" y="2999706"/>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3"/>
            <p:cNvGrpSpPr/>
            <p:nvPr/>
          </p:nvGrpSpPr>
          <p:grpSpPr>
            <a:xfrm rot="11314786">
              <a:off x="6152923" y="3377196"/>
              <a:ext cx="912912" cy="1018643"/>
              <a:chOff x="6472747" y="3194214"/>
              <a:chExt cx="912912" cy="1018643"/>
            </a:xfrm>
          </p:grpSpPr>
          <p:sp>
            <p:nvSpPr>
              <p:cNvPr id="31" name="Arc 30"/>
              <p:cNvSpPr/>
              <p:nvPr/>
            </p:nvSpPr>
            <p:spPr>
              <a:xfrm rot="3120437">
                <a:off x="6419881" y="3247080"/>
                <a:ext cx="1018643"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a:endCxn id="31" idx="0"/>
              </p:cNvCxnSpPr>
              <p:nvPr/>
            </p:nvCxnSpPr>
            <p:spPr>
              <a:xfrm rot="10800000" flipV="1">
                <a:off x="6677122" y="3200400"/>
                <a:ext cx="104679" cy="620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7315200" y="3310941"/>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Answer</a:t>
            </a:r>
            <a:endParaRPr lang="en-US">
              <a:solidFill>
                <a:srgbClr val="FFFF00"/>
              </a:solidFill>
            </a:endParaRPr>
          </a:p>
        </p:txBody>
      </p:sp>
      <p:sp>
        <p:nvSpPr>
          <p:cNvPr id="3" name="Content Placeholder 2"/>
          <p:cNvSpPr>
            <a:spLocks noGrp="1"/>
          </p:cNvSpPr>
          <p:nvPr>
            <p:ph sz="half" idx="1"/>
          </p:nvPr>
        </p:nvSpPr>
        <p:spPr>
          <a:xfrm>
            <a:off x="0" y="1219200"/>
            <a:ext cx="4572000" cy="5410200"/>
          </a:xfrm>
        </p:spPr>
        <p:txBody>
          <a:bodyPr>
            <a:normAutofit/>
          </a:bodyPr>
          <a:lstStyle/>
          <a:p>
            <a:r>
              <a:rPr lang="en-US" sz="2000" smtClean="0">
                <a:solidFill>
                  <a:schemeClr val="bg1"/>
                </a:solidFill>
              </a:rPr>
              <a:t>A </a:t>
            </a:r>
            <a:r>
              <a:rPr lang="en-US" sz="2000" smtClean="0">
                <a:solidFill>
                  <a:srgbClr val="FF0000"/>
                </a:solidFill>
              </a:rPr>
              <a:t>red</a:t>
            </a:r>
            <a:r>
              <a:rPr lang="en-US" sz="2000" smtClean="0">
                <a:solidFill>
                  <a:schemeClr val="bg1"/>
                </a:solidFill>
              </a:rPr>
              <a:t> ball and a </a:t>
            </a:r>
            <a:r>
              <a:rPr lang="en-US" sz="2000" smtClean="0">
                <a:solidFill>
                  <a:srgbClr val="00B050"/>
                </a:solidFill>
              </a:rPr>
              <a:t>green</a:t>
            </a:r>
            <a:r>
              <a:rPr lang="en-US" sz="2000" smtClean="0">
                <a:solidFill>
                  <a:schemeClr val="bg1"/>
                </a:solidFill>
              </a:rPr>
              <a:t> ball are attached to a wheel as shown. The wheel is rotating at angular velocity </a:t>
            </a:r>
            <a:r>
              <a:rPr lang="el-GR" sz="2000" i="1" smtClean="0">
                <a:solidFill>
                  <a:schemeClr val="bg1"/>
                </a:solidFill>
              </a:rPr>
              <a:t>ω</a:t>
            </a:r>
            <a:r>
              <a:rPr lang="en-US" sz="2000" smtClean="0">
                <a:solidFill>
                  <a:schemeClr val="bg1"/>
                </a:solidFill>
              </a:rPr>
              <a:t>, with </a:t>
            </a:r>
            <a:r>
              <a:rPr lang="en-US" sz="2000" u="sng" smtClean="0">
                <a:solidFill>
                  <a:schemeClr val="bg1"/>
                </a:solidFill>
              </a:rPr>
              <a:t>nonzero</a:t>
            </a:r>
            <a:r>
              <a:rPr lang="en-US" sz="2000" smtClean="0">
                <a:solidFill>
                  <a:schemeClr val="bg1"/>
                </a:solidFill>
              </a:rPr>
              <a:t> angular acceleration </a:t>
            </a:r>
            <a:r>
              <a:rPr lang="el-GR" sz="2000" i="1" smtClean="0">
                <a:solidFill>
                  <a:schemeClr val="bg1"/>
                </a:solidFill>
              </a:rPr>
              <a:t>α</a:t>
            </a:r>
            <a:r>
              <a:rPr lang="en-US" sz="2000" smtClean="0">
                <a:solidFill>
                  <a:schemeClr val="bg1"/>
                </a:solidFill>
              </a:rPr>
              <a:t>.</a:t>
            </a:r>
          </a:p>
          <a:p>
            <a:r>
              <a:rPr lang="en-US" sz="2000" smtClean="0">
                <a:solidFill>
                  <a:schemeClr val="bg1"/>
                </a:solidFill>
              </a:rPr>
              <a:t>Is the </a:t>
            </a:r>
            <a:r>
              <a:rPr lang="en-US" sz="2000" smtClean="0">
                <a:solidFill>
                  <a:srgbClr val="FFFF00"/>
                </a:solidFill>
              </a:rPr>
              <a:t>direction of total acceleration </a:t>
            </a:r>
            <a:r>
              <a:rPr lang="en-US" sz="2000" smtClean="0">
                <a:solidFill>
                  <a:schemeClr val="bg1"/>
                </a:solidFill>
              </a:rPr>
              <a:t>of the </a:t>
            </a:r>
            <a:r>
              <a:rPr lang="en-US" sz="2000" smtClean="0">
                <a:solidFill>
                  <a:srgbClr val="FF0000"/>
                </a:solidFill>
              </a:rPr>
              <a:t>red</a:t>
            </a:r>
            <a:r>
              <a:rPr lang="en-US" sz="2000" smtClean="0">
                <a:solidFill>
                  <a:schemeClr val="bg1"/>
                </a:solidFill>
              </a:rPr>
              <a:t> ball parallel to that of the </a:t>
            </a:r>
            <a:r>
              <a:rPr lang="en-US" sz="2000" smtClean="0">
                <a:solidFill>
                  <a:srgbClr val="00B050"/>
                </a:solidFill>
              </a:rPr>
              <a:t>green</a:t>
            </a:r>
            <a:r>
              <a:rPr lang="en-US" sz="2000" smtClean="0">
                <a:solidFill>
                  <a:schemeClr val="bg1"/>
                </a:solidFill>
              </a:rPr>
              <a:t> ball?</a:t>
            </a:r>
          </a:p>
          <a:p>
            <a:r>
              <a:rPr lang="en-US" sz="2000" u="sng" smtClean="0">
                <a:solidFill>
                  <a:schemeClr val="bg1"/>
                </a:solidFill>
              </a:rPr>
              <a:t>A   </a:t>
            </a:r>
            <a:r>
              <a:rPr lang="en-US" sz="2000" u="sng" smtClean="0">
                <a:solidFill>
                  <a:srgbClr val="FFFF00"/>
                </a:solidFill>
              </a:rPr>
              <a:t>Yes</a:t>
            </a:r>
            <a:r>
              <a:rPr lang="en-US" sz="2000" i="1" smtClean="0">
                <a:solidFill>
                  <a:srgbClr val="FFFF00"/>
                </a:solidFill>
              </a:rPr>
              <a:t>.</a:t>
            </a:r>
            <a:r>
              <a:rPr lang="en-US" sz="2000" i="1" smtClean="0">
                <a:solidFill>
                  <a:schemeClr val="bg1"/>
                </a:solidFill>
              </a:rPr>
              <a:t>    </a:t>
            </a:r>
            <a:r>
              <a:rPr lang="en-US" sz="2000" smtClean="0">
                <a:solidFill>
                  <a:schemeClr val="bg1"/>
                </a:solidFill>
              </a:rPr>
              <a:t>B    No.</a:t>
            </a:r>
          </a:p>
          <a:p>
            <a:r>
              <a:rPr lang="en-US" sz="2000" smtClean="0">
                <a:solidFill>
                  <a:schemeClr val="bg1"/>
                </a:solidFill>
              </a:rPr>
              <a:t>The tangential acceleration of the red ball is </a:t>
            </a:r>
            <a:r>
              <a:rPr lang="en-US" sz="2000" i="1" smtClean="0">
                <a:solidFill>
                  <a:schemeClr val="bg1"/>
                </a:solidFill>
              </a:rPr>
              <a:t>r</a:t>
            </a:r>
            <a:r>
              <a:rPr lang="el-GR" sz="2000" i="1" smtClean="0">
                <a:solidFill>
                  <a:schemeClr val="bg1"/>
                </a:solidFill>
              </a:rPr>
              <a:t>α</a:t>
            </a:r>
            <a:r>
              <a:rPr lang="en-US" sz="2000" smtClean="0">
                <a:solidFill>
                  <a:schemeClr val="bg1"/>
                </a:solidFill>
              </a:rPr>
              <a:t>, its centripetal acceleration is </a:t>
            </a:r>
            <a:r>
              <a:rPr lang="en-US" sz="2000" i="1" smtClean="0">
                <a:solidFill>
                  <a:schemeClr val="bg1"/>
                </a:solidFill>
              </a:rPr>
              <a:t>r</a:t>
            </a:r>
            <a:r>
              <a:rPr lang="el-GR" sz="2000" i="1" smtClean="0">
                <a:solidFill>
                  <a:schemeClr val="bg1"/>
                </a:solidFill>
              </a:rPr>
              <a:t>ω</a:t>
            </a:r>
            <a:r>
              <a:rPr lang="en-US" sz="2000" baseline="30000" smtClean="0">
                <a:solidFill>
                  <a:schemeClr val="bg1"/>
                </a:solidFill>
              </a:rPr>
              <a:t>2</a:t>
            </a:r>
            <a:r>
              <a:rPr lang="en-US" sz="2000" smtClean="0">
                <a:solidFill>
                  <a:schemeClr val="bg1"/>
                </a:solidFill>
              </a:rPr>
              <a:t>. </a:t>
            </a:r>
          </a:p>
          <a:p>
            <a:r>
              <a:rPr lang="en-US" sz="2000" smtClean="0">
                <a:solidFill>
                  <a:srgbClr val="FFFF00"/>
                </a:solidFill>
              </a:rPr>
              <a:t>The green ball has the same values for the angular variables </a:t>
            </a:r>
            <a:r>
              <a:rPr lang="el-GR" sz="2000" i="1" smtClean="0">
                <a:solidFill>
                  <a:srgbClr val="FFFF00"/>
                </a:solidFill>
              </a:rPr>
              <a:t>α</a:t>
            </a:r>
            <a:r>
              <a:rPr lang="en-US" sz="2000" smtClean="0">
                <a:solidFill>
                  <a:srgbClr val="FFFF00"/>
                </a:solidFill>
              </a:rPr>
              <a:t> and </a:t>
            </a:r>
            <a:r>
              <a:rPr lang="el-GR" sz="2000" i="1" smtClean="0">
                <a:solidFill>
                  <a:srgbClr val="FFFF00"/>
                </a:solidFill>
              </a:rPr>
              <a:t>ω</a:t>
            </a:r>
            <a:r>
              <a:rPr lang="en-US" sz="2000" smtClean="0">
                <a:solidFill>
                  <a:schemeClr val="bg1"/>
                </a:solidFill>
              </a:rPr>
              <a:t>, so if it is at half the radius of the red ball, BOTH components of the acceleration are less by a factor of 2.</a:t>
            </a:r>
            <a:endParaRPr lang="en-US" sz="2000">
              <a:solidFill>
                <a:schemeClr val="bg1"/>
              </a:solidFill>
            </a:endParaRP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A</a:t>
            </a:r>
            <a:r>
              <a:rPr lang="en-US" smtClean="0"/>
              <a:t> </a:t>
            </a:r>
            <a:endParaRPr lang="en-US"/>
          </a:p>
        </p:txBody>
      </p:sp>
      <p:grpSp>
        <p:nvGrpSpPr>
          <p:cNvPr id="5" name="Group 37"/>
          <p:cNvGrpSpPr/>
          <p:nvPr/>
        </p:nvGrpSpPr>
        <p:grpSpPr>
          <a:xfrm>
            <a:off x="4800600" y="2122869"/>
            <a:ext cx="3695163" cy="3668331"/>
            <a:chOff x="4800600" y="2122869"/>
            <a:chExt cx="3695163" cy="3668331"/>
          </a:xfrm>
        </p:grpSpPr>
        <p:sp>
          <p:nvSpPr>
            <p:cNvPr id="7" name="Oval 6"/>
            <p:cNvSpPr/>
            <p:nvPr/>
          </p:nvSpPr>
          <p:spPr>
            <a:xfrm>
              <a:off x="4800600" y="2122869"/>
              <a:ext cx="3668331" cy="366833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43600" y="4191000"/>
              <a:ext cx="782397" cy="461665"/>
            </a:xfrm>
            <a:prstGeom prst="rect">
              <a:avLst/>
            </a:prstGeom>
            <a:noFill/>
          </p:spPr>
          <p:txBody>
            <a:bodyPr wrap="square" rtlCol="0">
              <a:spAutoFit/>
            </a:bodyPr>
            <a:lstStyle/>
            <a:p>
              <a:r>
                <a:rPr lang="el-GR" sz="2400" i="1" smtClean="0">
                  <a:sym typeface="Symbol"/>
                </a:rPr>
                <a:t>ω</a:t>
              </a:r>
              <a:endParaRPr lang="en-US" sz="2400" baseline="30000"/>
            </a:p>
          </p:txBody>
        </p:sp>
        <p:sp>
          <p:nvSpPr>
            <p:cNvPr id="17" name="Oval 16"/>
            <p:cNvSpPr/>
            <p:nvPr/>
          </p:nvSpPr>
          <p:spPr>
            <a:xfrm>
              <a:off x="8114763" y="2999706"/>
              <a:ext cx="3810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3"/>
            <p:cNvGrpSpPr/>
            <p:nvPr/>
          </p:nvGrpSpPr>
          <p:grpSpPr>
            <a:xfrm rot="11314786">
              <a:off x="6152923" y="3377196"/>
              <a:ext cx="912912" cy="1018643"/>
              <a:chOff x="6472747" y="3194214"/>
              <a:chExt cx="912912" cy="1018643"/>
            </a:xfrm>
          </p:grpSpPr>
          <p:sp>
            <p:nvSpPr>
              <p:cNvPr id="31" name="Arc 30"/>
              <p:cNvSpPr/>
              <p:nvPr/>
            </p:nvSpPr>
            <p:spPr>
              <a:xfrm rot="3120437">
                <a:off x="6419881" y="3247080"/>
                <a:ext cx="1018643"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a:endCxn id="31" idx="0"/>
              </p:cNvCxnSpPr>
              <p:nvPr/>
            </p:nvCxnSpPr>
            <p:spPr>
              <a:xfrm rot="10800000" flipV="1">
                <a:off x="6677122" y="3200400"/>
                <a:ext cx="104679" cy="620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7315200" y="3310941"/>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Angular  Velocity as a Vector</a:t>
            </a:r>
            <a:endParaRPr lang="en-US">
              <a:solidFill>
                <a:srgbClr val="FFFF00"/>
              </a:solidFill>
            </a:endParaRPr>
          </a:p>
        </p:txBody>
      </p:sp>
      <p:sp>
        <p:nvSpPr>
          <p:cNvPr id="3" name="Content Placeholder 2"/>
          <p:cNvSpPr>
            <a:spLocks noGrp="1"/>
          </p:cNvSpPr>
          <p:nvPr>
            <p:ph sz="half" idx="1"/>
          </p:nvPr>
        </p:nvSpPr>
        <p:spPr>
          <a:xfrm>
            <a:off x="0" y="1371600"/>
            <a:ext cx="5181600" cy="5486400"/>
          </a:xfrm>
        </p:spPr>
        <p:txBody>
          <a:bodyPr>
            <a:normAutofit fontScale="92500"/>
          </a:bodyPr>
          <a:lstStyle/>
          <a:p>
            <a:r>
              <a:rPr lang="en-US" smtClean="0"/>
              <a:t>It will turn out to be essential later to represent angular velocity as a </a:t>
            </a:r>
            <a:r>
              <a:rPr lang="en-US" u="sng" smtClean="0">
                <a:solidFill>
                  <a:schemeClr val="bg1"/>
                </a:solidFill>
              </a:rPr>
              <a:t>vector</a:t>
            </a:r>
            <a:r>
              <a:rPr lang="en-US" smtClean="0"/>
              <a:t>, with magnitude equal to the angular speed (radians per second) and direction along the axis of rotation.</a:t>
            </a:r>
          </a:p>
          <a:p>
            <a:r>
              <a:rPr lang="en-US" smtClean="0"/>
              <a:t>The convention, the “</a:t>
            </a:r>
            <a:r>
              <a:rPr lang="en-US" smtClean="0">
                <a:solidFill>
                  <a:srgbClr val="FFFF00"/>
                </a:solidFill>
              </a:rPr>
              <a:t>right hand rule</a:t>
            </a:r>
            <a:r>
              <a:rPr lang="en-US" smtClean="0"/>
              <a:t>” is given by curling up your right-hand fingers, your thumb pointing away from the palm, then if the fingers curl in the direction of rotation, the thumb is in the direction of      .  </a:t>
            </a:r>
            <a:endParaRPr lang="en-US"/>
          </a:p>
        </p:txBody>
      </p:sp>
      <p:sp>
        <p:nvSpPr>
          <p:cNvPr id="4" name="Content Placeholder 3"/>
          <p:cNvSpPr>
            <a:spLocks noGrp="1"/>
          </p:cNvSpPr>
          <p:nvPr>
            <p:ph sz="half" idx="2"/>
          </p:nvPr>
        </p:nvSpPr>
        <p:spPr>
          <a:scene3d>
            <a:camera prst="isometricOffAxis1Top"/>
            <a:lightRig rig="threePt" dir="t"/>
          </a:scene3d>
        </p:spPr>
        <p:txBody>
          <a:bodyPr>
            <a:normAutofit fontScale="92500"/>
          </a:bodyPr>
          <a:lstStyle/>
          <a:p>
            <a:r>
              <a:rPr lang="en-US" smtClean="0">
                <a:solidFill>
                  <a:schemeClr val="bg2">
                    <a:lumMod val="50000"/>
                  </a:schemeClr>
                </a:solidFill>
              </a:rPr>
              <a:t>a</a:t>
            </a:r>
            <a:endParaRPr lang="en-US">
              <a:solidFill>
                <a:schemeClr val="bg2">
                  <a:lumMod val="50000"/>
                </a:schemeClr>
              </a:solidFill>
            </a:endParaRPr>
          </a:p>
        </p:txBody>
      </p:sp>
      <p:sp>
        <p:nvSpPr>
          <p:cNvPr id="7" name="Flowchart: Magnetic Disk 6"/>
          <p:cNvSpPr/>
          <p:nvPr/>
        </p:nvSpPr>
        <p:spPr>
          <a:xfrm>
            <a:off x="5410200" y="3276600"/>
            <a:ext cx="2514600" cy="914400"/>
          </a:xfrm>
          <a:prstGeom prst="flowChartMagneticDisk">
            <a:avLst/>
          </a:prstGeom>
          <a:gradFill flip="none" rotWithShape="1">
            <a:gsLst>
              <a:gs pos="0">
                <a:srgbClr val="8488C4"/>
              </a:gs>
              <a:gs pos="53000">
                <a:srgbClr val="D4DEFF"/>
              </a:gs>
              <a:gs pos="83000">
                <a:srgbClr val="D4DEFF"/>
              </a:gs>
              <a:gs pos="100000">
                <a:srgbClr val="96AB94"/>
              </a:gs>
            </a:gsLst>
            <a:lin ang="0" scaled="0"/>
            <a:tileRect/>
          </a:gra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p:cNvSpPr/>
          <p:nvPr/>
        </p:nvSpPr>
        <p:spPr>
          <a:xfrm rot="16140000">
            <a:off x="6256823" y="2946813"/>
            <a:ext cx="176722"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rot="19140000">
            <a:off x="6347194" y="3456389"/>
            <a:ext cx="69679" cy="5894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5943600" y="2743200"/>
            <a:ext cx="13716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6692721" y="2464158"/>
          <a:ext cx="304800" cy="355600"/>
        </p:xfrm>
        <a:graphic>
          <a:graphicData uri="http://schemas.openxmlformats.org/presentationml/2006/ole">
            <p:oleObj spid="_x0000_s126978" name="Equation" r:id="rId4" imgW="304560" imgH="355320" progId="Equation.DSMT4">
              <p:embed/>
            </p:oleObj>
          </a:graphicData>
        </a:graphic>
      </p:graphicFrame>
      <p:graphicFrame>
        <p:nvGraphicFramePr>
          <p:cNvPr id="22" name="Object 21"/>
          <p:cNvGraphicFramePr>
            <a:graphicFrameLocks noChangeAspect="1"/>
          </p:cNvGraphicFramePr>
          <p:nvPr/>
        </p:nvGraphicFramePr>
        <p:xfrm>
          <a:off x="2069205" y="6236237"/>
          <a:ext cx="304800" cy="355600"/>
        </p:xfrm>
        <a:graphic>
          <a:graphicData uri="http://schemas.openxmlformats.org/presentationml/2006/ole">
            <p:oleObj spid="_x0000_s126979" name="Equation" r:id="rId5" imgW="304560" imgH="355320" progId="Equation.DSMT4">
              <p:embed/>
            </p:oleObj>
          </a:graphicData>
        </a:graphic>
      </p:graphicFrame>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smtClean="0">
                <a:solidFill>
                  <a:srgbClr val="FFFF00"/>
                </a:solidFill>
              </a:rPr>
              <a:t>Constant</a:t>
            </a:r>
            <a:r>
              <a:rPr lang="en-US" smtClean="0">
                <a:solidFill>
                  <a:srgbClr val="FFFF00"/>
                </a:solidFill>
              </a:rPr>
              <a:t> Angular Acceleration</a:t>
            </a:r>
            <a:endParaRPr lang="en-US">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800" smtClean="0"/>
              <a:t>The formulas for angular velocity and position as functions of time for </a:t>
            </a:r>
            <a:r>
              <a:rPr lang="en-US" sz="2800" smtClean="0">
                <a:solidFill>
                  <a:srgbClr val="FFFF00"/>
                </a:solidFill>
              </a:rPr>
              <a:t>constant</a:t>
            </a:r>
            <a:r>
              <a:rPr lang="en-US" sz="2800" smtClean="0"/>
              <a:t> angular acceleration are precisely analogous to those for constant linear acceleration derived previously:</a:t>
            </a:r>
          </a:p>
          <a:p>
            <a:endParaRPr lang="en-US" sz="2800" smtClean="0"/>
          </a:p>
          <a:p>
            <a:endParaRPr lang="en-US" sz="2800" smtClean="0"/>
          </a:p>
          <a:p>
            <a:pPr>
              <a:buNone/>
            </a:pPr>
            <a:endParaRPr lang="en-US" sz="2800" smtClean="0"/>
          </a:p>
          <a:p>
            <a:endParaRPr lang="en-US" sz="2800" smtClean="0"/>
          </a:p>
          <a:p>
            <a:r>
              <a:rPr lang="en-US" sz="2800" smtClean="0"/>
              <a:t>Just be sure before you use these formulas that you really </a:t>
            </a:r>
            <a:r>
              <a:rPr lang="en-US" sz="2800" i="1" smtClean="0"/>
              <a:t>do</a:t>
            </a:r>
            <a:r>
              <a:rPr lang="en-US" sz="2800" smtClean="0"/>
              <a:t> have </a:t>
            </a:r>
            <a:r>
              <a:rPr lang="en-US" sz="2800" smtClean="0">
                <a:solidFill>
                  <a:srgbClr val="FFFF00"/>
                </a:solidFill>
              </a:rPr>
              <a:t>constant</a:t>
            </a:r>
            <a:r>
              <a:rPr lang="en-US" sz="2800" smtClean="0"/>
              <a:t> acceleration!</a:t>
            </a:r>
            <a:endParaRPr lang="en-US" sz="2800"/>
          </a:p>
        </p:txBody>
      </p:sp>
      <p:graphicFrame>
        <p:nvGraphicFramePr>
          <p:cNvPr id="4" name="Object 3"/>
          <p:cNvGraphicFramePr>
            <a:graphicFrameLocks noChangeAspect="1"/>
          </p:cNvGraphicFramePr>
          <p:nvPr/>
        </p:nvGraphicFramePr>
        <p:xfrm>
          <a:off x="2819400" y="3505200"/>
          <a:ext cx="3505200" cy="1866900"/>
        </p:xfrm>
        <a:graphic>
          <a:graphicData uri="http://schemas.openxmlformats.org/presentationml/2006/ole">
            <p:oleObj spid="_x0000_s128002" name="Equation" r:id="rId4" imgW="3504960" imgH="1866600" progId="Equation.DSMT4">
              <p:embed/>
            </p:oleObj>
          </a:graphicData>
        </a:graphic>
      </p:graphicFrame>
      <p:sp>
        <p:nvSpPr>
          <p:cNvPr id="5" name="Rectangle 4"/>
          <p:cNvSpPr/>
          <p:nvPr/>
        </p:nvSpPr>
        <p:spPr>
          <a:xfrm>
            <a:off x="2475963" y="3378558"/>
            <a:ext cx="4191000" cy="2057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t>Distance Moved at Constant Acceleration</a:t>
            </a:r>
            <a:endParaRPr lang="en-US" sz="3600"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At constant acceleration,</a:t>
            </a:r>
          </a:p>
          <a:p>
            <a:endParaRPr lang="en-US" dirty="0" smtClean="0"/>
          </a:p>
          <a:p>
            <a:endParaRPr lang="en-US" dirty="0" smtClean="0"/>
          </a:p>
          <a:p>
            <a:r>
              <a:rPr lang="en-US" dirty="0" smtClean="0"/>
              <a:t>The solution of this equation is</a:t>
            </a:r>
          </a:p>
          <a:p>
            <a:endParaRPr lang="en-US" dirty="0" smtClean="0"/>
          </a:p>
          <a:p>
            <a:endParaRPr lang="en-US" dirty="0" smtClean="0"/>
          </a:p>
          <a:p>
            <a:r>
              <a:rPr lang="en-US" sz="2800" dirty="0" smtClean="0">
                <a:solidFill>
                  <a:srgbClr val="FF0000"/>
                </a:solidFill>
              </a:rPr>
              <a:t>Here </a:t>
            </a:r>
            <a:r>
              <a:rPr lang="en-US" sz="2800" i="1" dirty="0" smtClean="0">
                <a:solidFill>
                  <a:srgbClr val="FF0000"/>
                </a:solidFill>
              </a:rPr>
              <a:t>x</a:t>
            </a:r>
            <a:r>
              <a:rPr lang="en-US" sz="2800" baseline="-25000" dirty="0" smtClean="0">
                <a:solidFill>
                  <a:srgbClr val="FF0000"/>
                </a:solidFill>
              </a:rPr>
              <a:t>0</a:t>
            </a:r>
            <a:r>
              <a:rPr lang="en-US" sz="2800" dirty="0" smtClean="0">
                <a:solidFill>
                  <a:srgbClr val="FF0000"/>
                </a:solidFill>
              </a:rPr>
              <a:t> is the beginning position, </a:t>
            </a:r>
            <a:r>
              <a:rPr lang="en-US" sz="2800" i="1" dirty="0" smtClean="0">
                <a:solidFill>
                  <a:srgbClr val="FF0000"/>
                </a:solidFill>
              </a:rPr>
              <a:t>v</a:t>
            </a:r>
            <a:r>
              <a:rPr lang="en-US" sz="2800" baseline="-25000" dirty="0" smtClean="0">
                <a:solidFill>
                  <a:srgbClr val="FF0000"/>
                </a:solidFill>
              </a:rPr>
              <a:t>0</a:t>
            </a:r>
            <a:r>
              <a:rPr lang="en-US" sz="2800" dirty="0" smtClean="0">
                <a:solidFill>
                  <a:srgbClr val="FF0000"/>
                </a:solidFill>
              </a:rPr>
              <a:t> the beginning velocity, </a:t>
            </a:r>
            <a:r>
              <a:rPr lang="en-US" sz="2800" i="1" dirty="0" smtClean="0">
                <a:solidFill>
                  <a:srgbClr val="FF0000"/>
                </a:solidFill>
              </a:rPr>
              <a:t>a</a:t>
            </a:r>
            <a:r>
              <a:rPr lang="en-US" sz="2800" dirty="0" smtClean="0">
                <a:solidFill>
                  <a:srgbClr val="FF0000"/>
                </a:solidFill>
              </a:rPr>
              <a:t> the constant acceleration.</a:t>
            </a:r>
          </a:p>
          <a:p>
            <a:r>
              <a:rPr lang="en-US" sz="2800" i="1" dirty="0" smtClean="0">
                <a:solidFill>
                  <a:srgbClr val="FF0000"/>
                </a:solidFill>
              </a:rPr>
              <a:t>Exercise</a:t>
            </a:r>
            <a:r>
              <a:rPr lang="en-US" sz="2800" dirty="0" smtClean="0">
                <a:solidFill>
                  <a:srgbClr val="FF0000"/>
                </a:solidFill>
              </a:rPr>
              <a:t>: check this by finding </a:t>
            </a:r>
            <a:r>
              <a:rPr lang="en-US" sz="2800" i="1" dirty="0" err="1" smtClean="0">
                <a:solidFill>
                  <a:srgbClr val="FF0000"/>
                </a:solidFill>
              </a:rPr>
              <a:t>dx</a:t>
            </a:r>
            <a:r>
              <a:rPr lang="en-US" sz="2800" dirty="0" smtClean="0">
                <a:solidFill>
                  <a:srgbClr val="FF0000"/>
                </a:solidFill>
              </a:rPr>
              <a:t>/</a:t>
            </a:r>
            <a:r>
              <a:rPr lang="en-US" sz="2800" i="1" dirty="0" err="1" smtClean="0">
                <a:solidFill>
                  <a:srgbClr val="FF0000"/>
                </a:solidFill>
              </a:rPr>
              <a:t>dt</a:t>
            </a:r>
            <a:r>
              <a:rPr lang="en-US" sz="2800" dirty="0" smtClean="0">
                <a:solidFill>
                  <a:srgbClr val="FF0000"/>
                </a:solidFill>
              </a:rPr>
              <a:t>.</a:t>
            </a:r>
          </a:p>
          <a:p>
            <a:endParaRPr lang="en-US" dirty="0">
              <a:solidFill>
                <a:srgbClr val="FF0000"/>
              </a:solidFill>
            </a:endParaRPr>
          </a:p>
        </p:txBody>
      </p:sp>
      <p:graphicFrame>
        <p:nvGraphicFramePr>
          <p:cNvPr id="4" name="Object 3"/>
          <p:cNvGraphicFramePr>
            <a:graphicFrameLocks noChangeAspect="1"/>
          </p:cNvGraphicFramePr>
          <p:nvPr/>
        </p:nvGraphicFramePr>
        <p:xfrm>
          <a:off x="2711450" y="2362200"/>
          <a:ext cx="2984500" cy="952500"/>
        </p:xfrm>
        <a:graphic>
          <a:graphicData uri="http://schemas.openxmlformats.org/presentationml/2006/ole">
            <p:oleObj spid="_x0000_s7170" name="Equation" r:id="rId4" imgW="2984400" imgH="952200" progId="Equation.DSMT4">
              <p:embed/>
            </p:oleObj>
          </a:graphicData>
        </a:graphic>
      </p:graphicFrame>
      <p:graphicFrame>
        <p:nvGraphicFramePr>
          <p:cNvPr id="5" name="Object 4"/>
          <p:cNvGraphicFramePr>
            <a:graphicFrameLocks noChangeAspect="1"/>
          </p:cNvGraphicFramePr>
          <p:nvPr/>
        </p:nvGraphicFramePr>
        <p:xfrm>
          <a:off x="2552700" y="4067175"/>
          <a:ext cx="3365500" cy="533400"/>
        </p:xfrm>
        <a:graphic>
          <a:graphicData uri="http://schemas.openxmlformats.org/presentationml/2006/ole">
            <p:oleObj spid="_x0000_s7171" name="Equation" r:id="rId5" imgW="3365280" imgH="533160" progId="Equation.DSMT4">
              <p:embed/>
            </p:oleObj>
          </a:graphicData>
        </a:graphic>
      </p:graphicFrame>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Torque</a:t>
            </a:r>
            <a:endParaRPr lang="en-US">
              <a:solidFill>
                <a:srgbClr val="FFFF00"/>
              </a:solidFill>
            </a:endParaRPr>
          </a:p>
        </p:txBody>
      </p:sp>
      <p:sp>
        <p:nvSpPr>
          <p:cNvPr id="3" name="Content Placeholder 2"/>
          <p:cNvSpPr>
            <a:spLocks noGrp="1"/>
          </p:cNvSpPr>
          <p:nvPr>
            <p:ph sz="half" idx="1"/>
          </p:nvPr>
        </p:nvSpPr>
        <p:spPr>
          <a:xfrm>
            <a:off x="228600" y="1510047"/>
            <a:ext cx="4953000" cy="5105400"/>
          </a:xfrm>
        </p:spPr>
        <p:txBody>
          <a:bodyPr>
            <a:normAutofit/>
          </a:bodyPr>
          <a:lstStyle/>
          <a:p>
            <a:r>
              <a:rPr lang="en-US" smtClean="0"/>
              <a:t>The two kids shown have the same </a:t>
            </a:r>
            <a:r>
              <a:rPr lang="en-US" smtClean="0">
                <a:solidFill>
                  <a:srgbClr val="FF0000"/>
                </a:solidFill>
              </a:rPr>
              <a:t>torque</a:t>
            </a:r>
            <a:r>
              <a:rPr lang="en-US" smtClean="0"/>
              <a:t> about the axle:</a:t>
            </a:r>
          </a:p>
          <a:p>
            <a:r>
              <a:rPr lang="en-US" b="1" smtClean="0">
                <a:solidFill>
                  <a:srgbClr val="FFFF00"/>
                </a:solidFill>
              </a:rPr>
              <a:t>Torque = force x distance from the axle of the force’s line of action.</a:t>
            </a:r>
          </a:p>
          <a:p>
            <a:r>
              <a:rPr lang="en-US" smtClean="0">
                <a:solidFill>
                  <a:schemeClr val="bg1"/>
                </a:solidFill>
              </a:rPr>
              <a:t>Notation:  torque</a:t>
            </a:r>
          </a:p>
          <a:p>
            <a:endParaRPr lang="en-US" smtClean="0">
              <a:solidFill>
                <a:schemeClr val="bg1"/>
              </a:solidFill>
            </a:endParaRPr>
          </a:p>
          <a:p>
            <a:endParaRPr lang="en-US" smtClean="0">
              <a:solidFill>
                <a:srgbClr val="FFFF00"/>
              </a:solidFill>
            </a:endParaRPr>
          </a:p>
          <a:p>
            <a:r>
              <a:rPr lang="en-US" sz="2400" smtClean="0">
                <a:solidFill>
                  <a:schemeClr val="bg1"/>
                </a:solidFill>
              </a:rPr>
              <a:t>Torque is also called “moment of a force” the distance </a:t>
            </a:r>
            <a:r>
              <a:rPr lang="en-US" sz="2400" i="1" smtClean="0">
                <a:solidFill>
                  <a:schemeClr val="bg1"/>
                </a:solidFill>
              </a:rPr>
              <a:t>d</a:t>
            </a:r>
            <a:r>
              <a:rPr lang="en-US" sz="2400" smtClean="0">
                <a:solidFill>
                  <a:schemeClr val="bg1"/>
                </a:solidFill>
              </a:rPr>
              <a:t> the “moment arm”.</a:t>
            </a:r>
          </a:p>
          <a:p>
            <a:pPr>
              <a:buNone/>
            </a:pPr>
            <a:endParaRPr lang="en-US" sz="2400" b="1" smtClean="0">
              <a:solidFill>
                <a:srgbClr val="FFFF00"/>
              </a:solidFill>
            </a:endParaRPr>
          </a:p>
        </p:txBody>
      </p:sp>
      <p:sp>
        <p:nvSpPr>
          <p:cNvPr id="4" name="Content Placeholder 3"/>
          <p:cNvSpPr>
            <a:spLocks noGrp="1"/>
          </p:cNvSpPr>
          <p:nvPr>
            <p:ph sz="half" idx="2"/>
          </p:nvPr>
        </p:nvSpPr>
        <p:spPr/>
        <p:txBody>
          <a:bodyPr>
            <a:normAutofit/>
          </a:bodyPr>
          <a:lstStyle/>
          <a:p>
            <a:r>
              <a:rPr lang="en-US" smtClean="0">
                <a:solidFill>
                  <a:schemeClr val="bg2">
                    <a:lumMod val="50000"/>
                  </a:schemeClr>
                </a:solidFill>
              </a:rPr>
              <a:t>Kids on seesaw</a:t>
            </a:r>
            <a:endParaRPr lang="en-US">
              <a:solidFill>
                <a:schemeClr val="bg2">
                  <a:lumMod val="50000"/>
                </a:schemeClr>
              </a:solidFill>
            </a:endParaRPr>
          </a:p>
        </p:txBody>
      </p:sp>
      <p:grpSp>
        <p:nvGrpSpPr>
          <p:cNvPr id="9" name="Group 25"/>
          <p:cNvGrpSpPr/>
          <p:nvPr/>
        </p:nvGrpSpPr>
        <p:grpSpPr>
          <a:xfrm>
            <a:off x="5663484" y="2438400"/>
            <a:ext cx="3023316" cy="1881390"/>
            <a:chOff x="5663484" y="2438400"/>
            <a:chExt cx="3023316" cy="1881390"/>
          </a:xfrm>
        </p:grpSpPr>
        <p:grpSp>
          <p:nvGrpSpPr>
            <p:cNvPr id="12" name="Group 17"/>
            <p:cNvGrpSpPr/>
            <p:nvPr/>
          </p:nvGrpSpPr>
          <p:grpSpPr>
            <a:xfrm>
              <a:off x="5663484" y="2438400"/>
              <a:ext cx="2870916" cy="1881390"/>
              <a:chOff x="5410200" y="2438400"/>
              <a:chExt cx="2870916" cy="1881390"/>
            </a:xfrm>
          </p:grpSpPr>
          <p:sp>
            <p:nvSpPr>
              <p:cNvPr id="5" name="Rectangle 4"/>
              <p:cNvSpPr/>
              <p:nvPr/>
            </p:nvSpPr>
            <p:spPr>
              <a:xfrm>
                <a:off x="5410200" y="29718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5791200" y="24384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7900116" y="2590800"/>
                <a:ext cx="381000" cy="381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477000" y="30243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320000" flipH="1">
                <a:off x="7804866" y="3257550"/>
                <a:ext cx="60960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440000" flipH="1">
                <a:off x="5549184" y="3464952"/>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84195" y="3276600"/>
                <a:ext cx="762000" cy="1588"/>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19363" y="3276600"/>
                <a:ext cx="1295400" cy="1588"/>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324600" y="3200400"/>
              <a:ext cx="381000" cy="400110"/>
            </a:xfrm>
            <a:prstGeom prst="rect">
              <a:avLst/>
            </a:prstGeom>
            <a:noFill/>
          </p:spPr>
          <p:txBody>
            <a:bodyPr wrap="square" rtlCol="0">
              <a:spAutoFit/>
            </a:bodyPr>
            <a:lstStyle/>
            <a:p>
              <a:r>
                <a:rPr lang="en-US" sz="2000" i="1" smtClean="0"/>
                <a:t>x</a:t>
              </a:r>
              <a:endParaRPr lang="en-US" sz="2000" i="1"/>
            </a:p>
          </p:txBody>
        </p:sp>
        <p:sp>
          <p:nvSpPr>
            <p:cNvPr id="20" name="TextBox 19"/>
            <p:cNvSpPr txBox="1"/>
            <p:nvPr/>
          </p:nvSpPr>
          <p:spPr>
            <a:xfrm>
              <a:off x="5943600" y="3911958"/>
              <a:ext cx="762000" cy="400110"/>
            </a:xfrm>
            <a:prstGeom prst="rect">
              <a:avLst/>
            </a:prstGeom>
            <a:noFill/>
          </p:spPr>
          <p:txBody>
            <a:bodyPr wrap="square" rtlCol="0">
              <a:spAutoFit/>
            </a:bodyPr>
            <a:lstStyle/>
            <a:p>
              <a:r>
                <a:rPr lang="en-US" sz="2000" smtClean="0"/>
                <a:t>2</a:t>
              </a:r>
              <a:r>
                <a:rPr lang="en-US" sz="2000" i="1" smtClean="0"/>
                <a:t>mg</a:t>
              </a:r>
              <a:endParaRPr lang="en-US" sz="2000" i="1"/>
            </a:p>
          </p:txBody>
        </p:sp>
        <p:sp>
          <p:nvSpPr>
            <p:cNvPr id="22" name="TextBox 21"/>
            <p:cNvSpPr txBox="1"/>
            <p:nvPr/>
          </p:nvSpPr>
          <p:spPr>
            <a:xfrm>
              <a:off x="7302321" y="3197178"/>
              <a:ext cx="533400" cy="400110"/>
            </a:xfrm>
            <a:prstGeom prst="rect">
              <a:avLst/>
            </a:prstGeom>
            <a:noFill/>
          </p:spPr>
          <p:txBody>
            <a:bodyPr wrap="square" rtlCol="0">
              <a:spAutoFit/>
            </a:bodyPr>
            <a:lstStyle/>
            <a:p>
              <a:r>
                <a:rPr lang="en-US" sz="2000" smtClean="0"/>
                <a:t>2</a:t>
              </a:r>
              <a:r>
                <a:rPr lang="en-US" sz="2000" i="1" smtClean="0"/>
                <a:t>x</a:t>
              </a:r>
              <a:endParaRPr lang="en-US" sz="2000" i="1"/>
            </a:p>
          </p:txBody>
        </p:sp>
        <p:sp>
          <p:nvSpPr>
            <p:cNvPr id="23" name="TextBox 22"/>
            <p:cNvSpPr txBox="1"/>
            <p:nvPr/>
          </p:nvSpPr>
          <p:spPr>
            <a:xfrm>
              <a:off x="8077200" y="3480516"/>
              <a:ext cx="609600" cy="400110"/>
            </a:xfrm>
            <a:prstGeom prst="rect">
              <a:avLst/>
            </a:prstGeom>
            <a:noFill/>
          </p:spPr>
          <p:txBody>
            <a:bodyPr wrap="square" rtlCol="0">
              <a:spAutoFit/>
            </a:bodyPr>
            <a:lstStyle/>
            <a:p>
              <a:r>
                <a:rPr lang="en-US" sz="2000" i="1" smtClean="0"/>
                <a:t>mg</a:t>
              </a:r>
              <a:endParaRPr lang="en-US" sz="2000" i="1"/>
            </a:p>
          </p:txBody>
        </p:sp>
      </p:grpSp>
      <p:sp>
        <p:nvSpPr>
          <p:cNvPr id="24" name="Rectangle 23"/>
          <p:cNvSpPr/>
          <p:nvPr/>
        </p:nvSpPr>
        <p:spPr>
          <a:xfrm>
            <a:off x="304800" y="2514600"/>
            <a:ext cx="4419600" cy="12556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p:cNvGraphicFramePr>
            <a:graphicFrameLocks noChangeAspect="1"/>
          </p:cNvGraphicFramePr>
          <p:nvPr/>
        </p:nvGraphicFramePr>
        <p:xfrm>
          <a:off x="1511300" y="4597400"/>
          <a:ext cx="2451100" cy="431800"/>
        </p:xfrm>
        <a:graphic>
          <a:graphicData uri="http://schemas.openxmlformats.org/presentationml/2006/ole">
            <p:oleObj spid="_x0000_s129026" name="Equation" r:id="rId4" imgW="2450880" imgH="431640" progId="Equation.DSMT4">
              <p:embed/>
            </p:oleObj>
          </a:graphicData>
        </a:graphic>
      </p:graphicFrame>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More Ways to Balance Torques…</a:t>
            </a:r>
            <a:endParaRPr lang="en-US">
              <a:solidFill>
                <a:srgbClr val="FFFF00"/>
              </a:solidFill>
            </a:endParaRPr>
          </a:p>
        </p:txBody>
      </p:sp>
      <p:sp>
        <p:nvSpPr>
          <p:cNvPr id="3" name="Content Placeholder 2"/>
          <p:cNvSpPr>
            <a:spLocks noGrp="1"/>
          </p:cNvSpPr>
          <p:nvPr>
            <p:ph sz="half" idx="1"/>
          </p:nvPr>
        </p:nvSpPr>
        <p:spPr>
          <a:xfrm>
            <a:off x="228600" y="1510046"/>
            <a:ext cx="4495800" cy="5347953"/>
          </a:xfrm>
        </p:spPr>
        <p:txBody>
          <a:bodyPr>
            <a:normAutofit lnSpcReduction="10000"/>
          </a:bodyPr>
          <a:lstStyle/>
          <a:p>
            <a:r>
              <a:rPr lang="en-US" smtClean="0">
                <a:solidFill>
                  <a:schemeClr val="bg1"/>
                </a:solidFill>
              </a:rPr>
              <a:t>The two forces can act on the same side of the axle.</a:t>
            </a:r>
          </a:p>
          <a:p>
            <a:r>
              <a:rPr lang="en-US" smtClean="0">
                <a:solidFill>
                  <a:schemeClr val="bg1"/>
                </a:solidFill>
              </a:rPr>
              <a:t>The force does not need to be perpendicular to the lever arm: BUT only its component perpendicular to the arm exerts torque</a:t>
            </a:r>
          </a:p>
          <a:p>
            <a:pPr>
              <a:buNone/>
            </a:pPr>
            <a:r>
              <a:rPr lang="en-US" smtClean="0">
                <a:solidFill>
                  <a:schemeClr val="bg1"/>
                </a:solidFill>
              </a:rPr>
              <a:t>	</a:t>
            </a:r>
          </a:p>
          <a:p>
            <a:r>
              <a:rPr lang="en-US" smtClean="0">
                <a:solidFill>
                  <a:schemeClr val="bg1"/>
                </a:solidFill>
              </a:rPr>
              <a:t>Alternatively, one can draw the whole line of action of the force and find the perpendicular distance.</a:t>
            </a:r>
            <a:endParaRPr lang="en-US">
              <a:solidFill>
                <a:schemeClr val="bg1"/>
              </a:solidFill>
            </a:endParaRPr>
          </a:p>
        </p:txBody>
      </p:sp>
      <p:sp>
        <p:nvSpPr>
          <p:cNvPr id="4" name="Content Placeholder 3"/>
          <p:cNvSpPr>
            <a:spLocks noGrp="1"/>
          </p:cNvSpPr>
          <p:nvPr>
            <p:ph sz="half" idx="2"/>
          </p:nvPr>
        </p:nvSpPr>
        <p:spPr/>
        <p:txBody>
          <a:bodyPr>
            <a:normAutofit lnSpcReduction="10000"/>
          </a:bodyPr>
          <a:lstStyle/>
          <a:p>
            <a:r>
              <a:rPr lang="en-US" smtClean="0">
                <a:solidFill>
                  <a:schemeClr val="bg2">
                    <a:lumMod val="50000"/>
                  </a:schemeClr>
                </a:solidFill>
              </a:rPr>
              <a:t>Kids on seesaw</a:t>
            </a:r>
            <a:endParaRPr lang="en-US">
              <a:solidFill>
                <a:schemeClr val="bg2">
                  <a:lumMod val="50000"/>
                </a:schemeClr>
              </a:solidFill>
            </a:endParaRPr>
          </a:p>
        </p:txBody>
      </p:sp>
      <p:sp>
        <p:nvSpPr>
          <p:cNvPr id="5" name="Rectangle 4"/>
          <p:cNvSpPr/>
          <p:nvPr/>
        </p:nvSpPr>
        <p:spPr>
          <a:xfrm>
            <a:off x="5334000" y="20574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7010400" y="15240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400800" y="21099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280000" flipH="1" flipV="1">
            <a:off x="7728666" y="1746909"/>
            <a:ext cx="60960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440000" flipH="1">
            <a:off x="6757026" y="2550552"/>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81116" y="4419600"/>
            <a:ext cx="762000" cy="400110"/>
          </a:xfrm>
          <a:prstGeom prst="rect">
            <a:avLst/>
          </a:prstGeom>
          <a:noFill/>
        </p:spPr>
        <p:txBody>
          <a:bodyPr wrap="square" rtlCol="0">
            <a:spAutoFit/>
          </a:bodyPr>
          <a:lstStyle/>
          <a:p>
            <a:r>
              <a:rPr lang="en-US" sz="2000" i="1" smtClean="0">
                <a:sym typeface="Symbol"/>
              </a:rPr>
              <a:t> </a:t>
            </a:r>
            <a:endParaRPr lang="en-US" sz="2000" i="1"/>
          </a:p>
        </p:txBody>
      </p:sp>
      <p:sp>
        <p:nvSpPr>
          <p:cNvPr id="26" name="Rectangle 25"/>
          <p:cNvSpPr/>
          <p:nvPr/>
        </p:nvSpPr>
        <p:spPr>
          <a:xfrm>
            <a:off x="5257800" y="4724400"/>
            <a:ext cx="27432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7086600" y="4191000"/>
            <a:ext cx="5334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324600" y="4776990"/>
            <a:ext cx="679704" cy="1295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6440000" flipH="1">
            <a:off x="6857016" y="5221059"/>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629400" y="4114800"/>
            <a:ext cx="1447800" cy="1588"/>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6566688" y="4851650"/>
            <a:ext cx="533399" cy="379783"/>
          </a:xfrm>
          <a:prstGeom prst="straightConnector1">
            <a:avLst/>
          </a:prstGeom>
          <a:ln w="31750">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8820000" flipH="1" flipV="1">
            <a:off x="7913902" y="4440036"/>
            <a:ext cx="1066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20000" flipH="1">
            <a:off x="5638800" y="4775379"/>
            <a:ext cx="2362200" cy="1257300"/>
          </a:xfrm>
          <a:prstGeom prst="line">
            <a:avLst/>
          </a:prstGeom>
          <a:ln w="317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52839" y="4013916"/>
            <a:ext cx="762000" cy="400110"/>
          </a:xfrm>
          <a:prstGeom prst="rect">
            <a:avLst/>
          </a:prstGeom>
          <a:noFill/>
        </p:spPr>
        <p:txBody>
          <a:bodyPr wrap="square" rtlCol="0">
            <a:spAutoFit/>
          </a:bodyPr>
          <a:lstStyle/>
          <a:p>
            <a:r>
              <a:rPr lang="en-US" sz="2000" i="1" smtClean="0"/>
              <a:t>F</a:t>
            </a:r>
            <a:endParaRPr lang="en-US" sz="2000" i="1"/>
          </a:p>
        </p:txBody>
      </p:sp>
      <p:sp>
        <p:nvSpPr>
          <p:cNvPr id="40" name="TextBox 39"/>
          <p:cNvSpPr txBox="1"/>
          <p:nvPr/>
        </p:nvSpPr>
        <p:spPr>
          <a:xfrm>
            <a:off x="7242222" y="3733800"/>
            <a:ext cx="762000" cy="400110"/>
          </a:xfrm>
          <a:prstGeom prst="rect">
            <a:avLst/>
          </a:prstGeom>
          <a:noFill/>
        </p:spPr>
        <p:txBody>
          <a:bodyPr wrap="square" rtlCol="0">
            <a:spAutoFit/>
          </a:bodyPr>
          <a:lstStyle/>
          <a:p>
            <a:r>
              <a:rPr lang="en-US" sz="2000" i="1" smtClean="0"/>
              <a:t>d</a:t>
            </a:r>
            <a:endParaRPr lang="en-US" sz="2000" i="1"/>
          </a:p>
        </p:txBody>
      </p:sp>
      <p:sp>
        <p:nvSpPr>
          <p:cNvPr id="41" name="TextBox 40"/>
          <p:cNvSpPr txBox="1"/>
          <p:nvPr/>
        </p:nvSpPr>
        <p:spPr>
          <a:xfrm>
            <a:off x="7046889" y="3025464"/>
            <a:ext cx="762000" cy="400110"/>
          </a:xfrm>
          <a:prstGeom prst="rect">
            <a:avLst/>
          </a:prstGeom>
          <a:noFill/>
        </p:spPr>
        <p:txBody>
          <a:bodyPr wrap="square" rtlCol="0">
            <a:spAutoFit/>
          </a:bodyPr>
          <a:lstStyle/>
          <a:p>
            <a:r>
              <a:rPr lang="en-US" sz="2000" smtClean="0"/>
              <a:t>2</a:t>
            </a:r>
            <a:r>
              <a:rPr lang="en-US" sz="2000" i="1" smtClean="0"/>
              <a:t>mg</a:t>
            </a:r>
            <a:endParaRPr lang="en-US" sz="2000" i="1"/>
          </a:p>
        </p:txBody>
      </p:sp>
      <p:sp>
        <p:nvSpPr>
          <p:cNvPr id="42" name="TextBox 41"/>
          <p:cNvSpPr txBox="1"/>
          <p:nvPr/>
        </p:nvSpPr>
        <p:spPr>
          <a:xfrm>
            <a:off x="7773474" y="1143000"/>
            <a:ext cx="762000" cy="400110"/>
          </a:xfrm>
          <a:prstGeom prst="rect">
            <a:avLst/>
          </a:prstGeom>
          <a:noFill/>
        </p:spPr>
        <p:txBody>
          <a:bodyPr wrap="square" rtlCol="0">
            <a:spAutoFit/>
          </a:bodyPr>
          <a:lstStyle/>
          <a:p>
            <a:r>
              <a:rPr lang="en-US" sz="2000" i="1" smtClean="0"/>
              <a:t>mg</a:t>
            </a:r>
            <a:endParaRPr lang="en-US" sz="2000" i="1"/>
          </a:p>
        </p:txBody>
      </p:sp>
      <p:graphicFrame>
        <p:nvGraphicFramePr>
          <p:cNvPr id="44" name="Object 43"/>
          <p:cNvGraphicFramePr>
            <a:graphicFrameLocks noChangeAspect="1"/>
          </p:cNvGraphicFramePr>
          <p:nvPr/>
        </p:nvGraphicFramePr>
        <p:xfrm>
          <a:off x="1622736" y="4394916"/>
          <a:ext cx="1930400" cy="355600"/>
        </p:xfrm>
        <a:graphic>
          <a:graphicData uri="http://schemas.openxmlformats.org/presentationml/2006/ole">
            <p:oleObj spid="_x0000_s130050" name="Equation" r:id="rId4" imgW="1930320" imgH="355320" progId="Equation.DSMT4">
              <p:embed/>
            </p:oleObj>
          </a:graphicData>
        </a:graphic>
      </p:graphicFrame>
      <p:cxnSp>
        <p:nvCxnSpPr>
          <p:cNvPr id="45" name="Straight Arrow Connector 44"/>
          <p:cNvCxnSpPr/>
          <p:nvPr/>
        </p:nvCxnSpPr>
        <p:spPr>
          <a:xfrm>
            <a:off x="8001000" y="4763037"/>
            <a:ext cx="914400" cy="1588"/>
          </a:xfrm>
          <a:prstGeom prst="straightConnector1">
            <a:avLst/>
          </a:prstGeom>
          <a:ln w="31750">
            <a:solidFill>
              <a:schemeClr val="accent1">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AutoShape 2"/>
          <p:cNvSpPr>
            <a:spLocks noChangeArrowheads="1"/>
          </p:cNvSpPr>
          <p:nvPr/>
        </p:nvSpPr>
        <p:spPr bwMode="auto">
          <a:xfrm>
            <a:off x="0" y="0"/>
            <a:ext cx="89916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20579" name="Rectangle 3"/>
          <p:cNvSpPr>
            <a:spLocks noGrp="1" noChangeArrowheads="1"/>
          </p:cNvSpPr>
          <p:nvPr>
            <p:ph type="title"/>
          </p:nvPr>
        </p:nvSpPr>
        <p:spPr>
          <a:xfrm>
            <a:off x="504825" y="0"/>
            <a:ext cx="7723188" cy="838200"/>
          </a:xfrm>
          <a:noFill/>
          <a:ln/>
        </p:spPr>
        <p:txBody>
          <a:bodyPr/>
          <a:lstStyle/>
          <a:p>
            <a:pPr>
              <a:lnSpc>
                <a:spcPct val="90000"/>
              </a:lnSpc>
            </a:pPr>
            <a:r>
              <a:rPr lang="en-US" sz="2800" i="1"/>
              <a:t>ConcepTest 10.4		</a:t>
            </a:r>
            <a:r>
              <a:rPr lang="en-US" sz="2800">
                <a:solidFill>
                  <a:schemeClr val="accent2"/>
                </a:solidFill>
              </a:rPr>
              <a:t>Using a Wrench</a:t>
            </a:r>
          </a:p>
        </p:txBody>
      </p:sp>
      <p:sp>
        <p:nvSpPr>
          <p:cNvPr id="920580" name="Rectangle 4"/>
          <p:cNvSpPr>
            <a:spLocks noGrp="1" noChangeArrowheads="1"/>
          </p:cNvSpPr>
          <p:nvPr>
            <p:ph type="body" idx="1"/>
          </p:nvPr>
        </p:nvSpPr>
        <p:spPr>
          <a:xfrm>
            <a:off x="73025" y="850900"/>
            <a:ext cx="4019550" cy="2395538"/>
          </a:xfrm>
          <a:noFill/>
          <a:ln/>
        </p:spPr>
        <p:txBody>
          <a:bodyPr>
            <a:normAutofit fontScale="70000" lnSpcReduction="20000"/>
          </a:bodyPr>
          <a:lstStyle/>
          <a:p>
            <a:pPr marL="401638" indent="-401638">
              <a:lnSpc>
                <a:spcPct val="145000"/>
              </a:lnSpc>
              <a:spcBef>
                <a:spcPct val="50000"/>
              </a:spcBef>
              <a:buFont typeface="Monotype Sorts" pitchFamily="48" charset="2"/>
              <a:buNone/>
            </a:pPr>
            <a:r>
              <a:rPr lang="en-US" b="1"/>
              <a:t>	You are using a wrench to loosen a rusty nut.  Which arrangement will be the most effective in loosening the nut?</a:t>
            </a:r>
            <a:endParaRPr lang="en-US" sz="2200" b="1"/>
          </a:p>
        </p:txBody>
      </p:sp>
      <p:grpSp>
        <p:nvGrpSpPr>
          <p:cNvPr id="2" name="Group 5"/>
          <p:cNvGrpSpPr>
            <a:grpSpLocks/>
          </p:cNvGrpSpPr>
          <p:nvPr/>
        </p:nvGrpSpPr>
        <p:grpSpPr bwMode="auto">
          <a:xfrm>
            <a:off x="4078288" y="636588"/>
            <a:ext cx="5029200" cy="4371975"/>
            <a:chOff x="1288" y="1062"/>
            <a:chExt cx="3168" cy="2754"/>
          </a:xfrm>
        </p:grpSpPr>
        <p:pic>
          <p:nvPicPr>
            <p:cNvPr id="920582" name="Picture 6"/>
            <p:cNvPicPr>
              <a:picLocks noChangeAspect="1" noChangeArrowheads="1"/>
            </p:cNvPicPr>
            <p:nvPr/>
          </p:nvPicPr>
          <p:blipFill>
            <a:blip r:embed="rId3" cstate="print">
              <a:lum bright="-24000" contrast="42000"/>
            </a:blip>
            <a:srcRect/>
            <a:stretch>
              <a:fillRect/>
            </a:stretch>
          </p:blipFill>
          <p:spPr bwMode="auto">
            <a:xfrm>
              <a:off x="1288" y="1062"/>
              <a:ext cx="3168" cy="2754"/>
            </a:xfrm>
            <a:prstGeom prst="rect">
              <a:avLst/>
            </a:prstGeom>
            <a:noFill/>
            <a:ln w="12699">
              <a:noFill/>
              <a:miter lim="800000"/>
              <a:headEnd/>
              <a:tailEnd/>
            </a:ln>
            <a:effectLst/>
          </p:spPr>
        </p:pic>
        <p:sp>
          <p:nvSpPr>
            <p:cNvPr id="920583" name="Text Box 7"/>
            <p:cNvSpPr txBox="1">
              <a:spLocks noChangeArrowheads="1"/>
            </p:cNvSpPr>
            <p:nvPr/>
          </p:nvSpPr>
          <p:spPr bwMode="auto">
            <a:xfrm>
              <a:off x="1710" y="1434"/>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1</a:t>
              </a:r>
              <a:endParaRPr lang="en-US">
                <a:solidFill>
                  <a:schemeClr val="bg2"/>
                </a:solidFill>
                <a:latin typeface="Arial" charset="0"/>
              </a:endParaRPr>
            </a:p>
          </p:txBody>
        </p:sp>
        <p:sp>
          <p:nvSpPr>
            <p:cNvPr id="920584" name="Text Box 8"/>
            <p:cNvSpPr txBox="1">
              <a:spLocks noChangeArrowheads="1"/>
            </p:cNvSpPr>
            <p:nvPr/>
          </p:nvSpPr>
          <p:spPr bwMode="auto">
            <a:xfrm>
              <a:off x="2094" y="3330"/>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3</a:t>
              </a:r>
              <a:endParaRPr lang="en-US">
                <a:solidFill>
                  <a:schemeClr val="bg2"/>
                </a:solidFill>
                <a:latin typeface="Arial" charset="0"/>
              </a:endParaRPr>
            </a:p>
          </p:txBody>
        </p:sp>
        <p:sp>
          <p:nvSpPr>
            <p:cNvPr id="920585" name="Text Box 9"/>
            <p:cNvSpPr txBox="1">
              <a:spLocks noChangeArrowheads="1"/>
            </p:cNvSpPr>
            <p:nvPr/>
          </p:nvSpPr>
          <p:spPr bwMode="auto">
            <a:xfrm>
              <a:off x="3422" y="3209"/>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4</a:t>
              </a:r>
              <a:endParaRPr lang="en-US">
                <a:solidFill>
                  <a:schemeClr val="bg2"/>
                </a:solidFill>
                <a:latin typeface="Arial" charset="0"/>
              </a:endParaRPr>
            </a:p>
          </p:txBody>
        </p:sp>
        <p:sp>
          <p:nvSpPr>
            <p:cNvPr id="920586" name="Text Box 10"/>
            <p:cNvSpPr txBox="1">
              <a:spLocks noChangeArrowheads="1"/>
            </p:cNvSpPr>
            <p:nvPr/>
          </p:nvSpPr>
          <p:spPr bwMode="auto">
            <a:xfrm>
              <a:off x="3849" y="1733"/>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2</a:t>
              </a:r>
              <a:endParaRPr lang="en-US">
                <a:solidFill>
                  <a:schemeClr val="bg2"/>
                </a:solidFill>
                <a:latin typeface="Arial" charset="0"/>
              </a:endParaRPr>
            </a:p>
          </p:txBody>
        </p:sp>
        <p:pic>
          <p:nvPicPr>
            <p:cNvPr id="920587" name="Picture 11"/>
            <p:cNvPicPr>
              <a:picLocks noChangeAspect="1" noChangeArrowheads="1"/>
            </p:cNvPicPr>
            <p:nvPr/>
          </p:nvPicPr>
          <p:blipFill>
            <a:blip r:embed="rId3" cstate="print">
              <a:lum bright="-24000" contrast="42000"/>
            </a:blip>
            <a:srcRect l="84248" t="89470" r="7198"/>
            <a:stretch>
              <a:fillRect/>
            </a:stretch>
          </p:blipFill>
          <p:spPr bwMode="auto">
            <a:xfrm>
              <a:off x="1713" y="3562"/>
              <a:ext cx="271" cy="164"/>
            </a:xfrm>
            <a:prstGeom prst="rect">
              <a:avLst/>
            </a:prstGeom>
            <a:noFill/>
            <a:ln w="12699">
              <a:noFill/>
              <a:miter lim="800000"/>
              <a:headEnd/>
              <a:tailEnd/>
            </a:ln>
            <a:effectLst/>
          </p:spPr>
        </p:pic>
        <p:pic>
          <p:nvPicPr>
            <p:cNvPr id="920588" name="Picture 12"/>
            <p:cNvPicPr>
              <a:picLocks noChangeAspect="1" noChangeArrowheads="1"/>
            </p:cNvPicPr>
            <p:nvPr/>
          </p:nvPicPr>
          <p:blipFill>
            <a:blip r:embed="rId3" cstate="print">
              <a:lum bright="-24000" contrast="42000"/>
            </a:blip>
            <a:srcRect l="84248" t="89470" r="7198"/>
            <a:stretch>
              <a:fillRect/>
            </a:stretch>
          </p:blipFill>
          <p:spPr bwMode="auto">
            <a:xfrm>
              <a:off x="2955" y="3568"/>
              <a:ext cx="271" cy="146"/>
            </a:xfrm>
            <a:prstGeom prst="rect">
              <a:avLst/>
            </a:prstGeom>
            <a:noFill/>
            <a:ln w="12699">
              <a:noFill/>
              <a:miter lim="800000"/>
              <a:headEnd/>
              <a:tailEnd/>
            </a:ln>
            <a:effectLst/>
          </p:spPr>
        </p:pic>
        <p:pic>
          <p:nvPicPr>
            <p:cNvPr id="920589" name="Picture 13"/>
            <p:cNvPicPr>
              <a:picLocks noChangeAspect="1" noChangeArrowheads="1"/>
            </p:cNvPicPr>
            <p:nvPr/>
          </p:nvPicPr>
          <p:blipFill>
            <a:blip r:embed="rId3" cstate="print">
              <a:lum bright="-24000" contrast="42000"/>
            </a:blip>
            <a:srcRect l="84248" t="89470" r="7198"/>
            <a:stretch>
              <a:fillRect/>
            </a:stretch>
          </p:blipFill>
          <p:spPr bwMode="auto">
            <a:xfrm>
              <a:off x="3327" y="2512"/>
              <a:ext cx="271" cy="158"/>
            </a:xfrm>
            <a:prstGeom prst="rect">
              <a:avLst/>
            </a:prstGeom>
            <a:noFill/>
            <a:ln w="12699">
              <a:noFill/>
              <a:miter lim="800000"/>
              <a:headEnd/>
              <a:tailEnd/>
            </a:ln>
            <a:effectLst/>
          </p:spPr>
        </p:pic>
        <p:pic>
          <p:nvPicPr>
            <p:cNvPr id="920590" name="Picture 14"/>
            <p:cNvPicPr>
              <a:picLocks noChangeAspect="1" noChangeArrowheads="1"/>
            </p:cNvPicPr>
            <p:nvPr/>
          </p:nvPicPr>
          <p:blipFill>
            <a:blip r:embed="rId3" cstate="print">
              <a:lum bright="-24000" contrast="42000"/>
            </a:blip>
            <a:srcRect l="84248" t="89470" r="7198"/>
            <a:stretch>
              <a:fillRect/>
            </a:stretch>
          </p:blipFill>
          <p:spPr bwMode="auto">
            <a:xfrm>
              <a:off x="1965" y="2518"/>
              <a:ext cx="271" cy="164"/>
            </a:xfrm>
            <a:prstGeom prst="rect">
              <a:avLst/>
            </a:prstGeom>
            <a:noFill/>
            <a:ln w="12699">
              <a:noFill/>
              <a:miter lim="800000"/>
              <a:headEnd/>
              <a:tailEnd/>
            </a:ln>
            <a:effectLst/>
          </p:spPr>
        </p:pic>
      </p:grpSp>
      <p:sp>
        <p:nvSpPr>
          <p:cNvPr id="920591" name="Text Box 15"/>
          <p:cNvSpPr txBox="1">
            <a:spLocks noChangeArrowheads="1"/>
          </p:cNvSpPr>
          <p:nvPr/>
        </p:nvSpPr>
        <p:spPr bwMode="auto">
          <a:xfrm>
            <a:off x="4745038" y="4938713"/>
            <a:ext cx="4402137" cy="485775"/>
          </a:xfrm>
          <a:prstGeom prst="rect">
            <a:avLst/>
          </a:prstGeom>
          <a:solidFill>
            <a:srgbClr val="FF0000"/>
          </a:solidFill>
          <a:ln w="28575">
            <a:solidFill>
              <a:schemeClr val="bg2"/>
            </a:solidFill>
            <a:miter lim="800000"/>
            <a:headEnd/>
            <a:tailEnd/>
          </a:ln>
          <a:effectLst/>
        </p:spPr>
        <p:txBody>
          <a:bodyPr>
            <a:spAutoFit/>
          </a:bodyPr>
          <a:lstStyle/>
          <a:p>
            <a:pPr algn="ctr"/>
            <a:r>
              <a:rPr lang="en-US" b="1">
                <a:solidFill>
                  <a:schemeClr val="bg2"/>
                </a:solidFill>
                <a:latin typeface="Arial Black" pitchFamily="48" charset="0"/>
              </a:rPr>
              <a:t>5)</a:t>
            </a:r>
            <a:r>
              <a:rPr lang="en-US" b="1">
                <a:solidFill>
                  <a:schemeClr val="bg2"/>
                </a:solidFill>
                <a:latin typeface="Arial" charset="0"/>
              </a:rPr>
              <a:t>  all are equally effective</a:t>
            </a:r>
            <a:endParaRPr lang="en-US">
              <a:latin typeface="Arial" charset="0"/>
            </a:endParaRP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AutoShape 2"/>
          <p:cNvSpPr>
            <a:spLocks noChangeArrowheads="1"/>
          </p:cNvSpPr>
          <p:nvPr/>
        </p:nvSpPr>
        <p:spPr bwMode="auto">
          <a:xfrm>
            <a:off x="0" y="0"/>
            <a:ext cx="89916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22627" name="Rectangle 3"/>
          <p:cNvSpPr>
            <a:spLocks noGrp="1" noChangeArrowheads="1"/>
          </p:cNvSpPr>
          <p:nvPr>
            <p:ph type="body" idx="1"/>
          </p:nvPr>
        </p:nvSpPr>
        <p:spPr>
          <a:xfrm>
            <a:off x="73025" y="850900"/>
            <a:ext cx="4019550" cy="2395538"/>
          </a:xfrm>
          <a:noFill/>
          <a:ln/>
        </p:spPr>
        <p:txBody>
          <a:bodyPr>
            <a:normAutofit fontScale="70000" lnSpcReduction="20000"/>
          </a:bodyPr>
          <a:lstStyle/>
          <a:p>
            <a:pPr marL="401638" indent="-401638">
              <a:lnSpc>
                <a:spcPct val="145000"/>
              </a:lnSpc>
              <a:spcBef>
                <a:spcPct val="50000"/>
              </a:spcBef>
              <a:buFont typeface="Monotype Sorts" pitchFamily="48" charset="2"/>
              <a:buNone/>
            </a:pPr>
            <a:r>
              <a:rPr lang="en-US" b="1"/>
              <a:t>	You are using a wrench to loosen a rusty nut.  Which arrangement will be the most effective in loosening the nut?</a:t>
            </a:r>
            <a:endParaRPr lang="en-US" sz="2200" b="1"/>
          </a:p>
        </p:txBody>
      </p:sp>
      <p:grpSp>
        <p:nvGrpSpPr>
          <p:cNvPr id="2" name="Group 4"/>
          <p:cNvGrpSpPr>
            <a:grpSpLocks/>
          </p:cNvGrpSpPr>
          <p:nvPr/>
        </p:nvGrpSpPr>
        <p:grpSpPr bwMode="auto">
          <a:xfrm>
            <a:off x="4078288" y="636588"/>
            <a:ext cx="5029200" cy="4371975"/>
            <a:chOff x="1288" y="1062"/>
            <a:chExt cx="3168" cy="2754"/>
          </a:xfrm>
        </p:grpSpPr>
        <p:pic>
          <p:nvPicPr>
            <p:cNvPr id="922629" name="Picture 5"/>
            <p:cNvPicPr>
              <a:picLocks noChangeAspect="1" noChangeArrowheads="1"/>
            </p:cNvPicPr>
            <p:nvPr/>
          </p:nvPicPr>
          <p:blipFill>
            <a:blip r:embed="rId3" cstate="print">
              <a:lum bright="-24000" contrast="42000"/>
            </a:blip>
            <a:srcRect/>
            <a:stretch>
              <a:fillRect/>
            </a:stretch>
          </p:blipFill>
          <p:spPr bwMode="auto">
            <a:xfrm>
              <a:off x="1288" y="1062"/>
              <a:ext cx="3168" cy="2754"/>
            </a:xfrm>
            <a:prstGeom prst="rect">
              <a:avLst/>
            </a:prstGeom>
            <a:noFill/>
            <a:ln w="12699">
              <a:noFill/>
              <a:miter lim="800000"/>
              <a:headEnd/>
              <a:tailEnd/>
            </a:ln>
            <a:effectLst/>
          </p:spPr>
        </p:pic>
        <p:sp>
          <p:nvSpPr>
            <p:cNvPr id="922630" name="Text Box 6"/>
            <p:cNvSpPr txBox="1">
              <a:spLocks noChangeArrowheads="1"/>
            </p:cNvSpPr>
            <p:nvPr/>
          </p:nvSpPr>
          <p:spPr bwMode="auto">
            <a:xfrm>
              <a:off x="1710" y="1434"/>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1</a:t>
              </a:r>
              <a:endParaRPr lang="en-US">
                <a:solidFill>
                  <a:schemeClr val="bg2"/>
                </a:solidFill>
                <a:latin typeface="Arial" charset="0"/>
              </a:endParaRPr>
            </a:p>
          </p:txBody>
        </p:sp>
        <p:sp>
          <p:nvSpPr>
            <p:cNvPr id="922631" name="Text Box 7"/>
            <p:cNvSpPr txBox="1">
              <a:spLocks noChangeArrowheads="1"/>
            </p:cNvSpPr>
            <p:nvPr/>
          </p:nvSpPr>
          <p:spPr bwMode="auto">
            <a:xfrm>
              <a:off x="2094" y="3330"/>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3</a:t>
              </a:r>
              <a:endParaRPr lang="en-US">
                <a:solidFill>
                  <a:schemeClr val="bg2"/>
                </a:solidFill>
                <a:latin typeface="Arial" charset="0"/>
              </a:endParaRPr>
            </a:p>
          </p:txBody>
        </p:sp>
        <p:sp>
          <p:nvSpPr>
            <p:cNvPr id="922632" name="Text Box 8"/>
            <p:cNvSpPr txBox="1">
              <a:spLocks noChangeArrowheads="1"/>
            </p:cNvSpPr>
            <p:nvPr/>
          </p:nvSpPr>
          <p:spPr bwMode="auto">
            <a:xfrm>
              <a:off x="3422" y="3209"/>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4</a:t>
              </a:r>
              <a:endParaRPr lang="en-US">
                <a:solidFill>
                  <a:schemeClr val="bg2"/>
                </a:solidFill>
                <a:latin typeface="Arial" charset="0"/>
              </a:endParaRPr>
            </a:p>
          </p:txBody>
        </p:sp>
        <p:sp>
          <p:nvSpPr>
            <p:cNvPr id="922633" name="Text Box 9"/>
            <p:cNvSpPr txBox="1">
              <a:spLocks noChangeArrowheads="1"/>
            </p:cNvSpPr>
            <p:nvPr/>
          </p:nvSpPr>
          <p:spPr bwMode="auto">
            <a:xfrm>
              <a:off x="3849" y="1733"/>
              <a:ext cx="244" cy="288"/>
            </a:xfrm>
            <a:prstGeom prst="rect">
              <a:avLst/>
            </a:prstGeom>
            <a:solidFill>
              <a:srgbClr val="FF0000"/>
            </a:solidFill>
            <a:ln w="9525">
              <a:noFill/>
              <a:miter lim="800000"/>
              <a:headEnd/>
              <a:tailEnd/>
            </a:ln>
            <a:effectLst/>
          </p:spPr>
          <p:txBody>
            <a:bodyPr wrap="none">
              <a:spAutoFit/>
            </a:bodyPr>
            <a:lstStyle/>
            <a:p>
              <a:pPr algn="ctr"/>
              <a:r>
                <a:rPr lang="en-US" b="1">
                  <a:solidFill>
                    <a:schemeClr val="bg2"/>
                  </a:solidFill>
                  <a:latin typeface="Arial Black" pitchFamily="48" charset="0"/>
                </a:rPr>
                <a:t>2</a:t>
              </a:r>
              <a:endParaRPr lang="en-US">
                <a:solidFill>
                  <a:schemeClr val="bg2"/>
                </a:solidFill>
                <a:latin typeface="Arial" charset="0"/>
              </a:endParaRPr>
            </a:p>
          </p:txBody>
        </p:sp>
        <p:pic>
          <p:nvPicPr>
            <p:cNvPr id="922634" name="Picture 10"/>
            <p:cNvPicPr>
              <a:picLocks noChangeAspect="1" noChangeArrowheads="1"/>
            </p:cNvPicPr>
            <p:nvPr/>
          </p:nvPicPr>
          <p:blipFill>
            <a:blip r:embed="rId3" cstate="print">
              <a:lum bright="-24000" contrast="42000"/>
            </a:blip>
            <a:srcRect l="84248" t="89470" r="7198"/>
            <a:stretch>
              <a:fillRect/>
            </a:stretch>
          </p:blipFill>
          <p:spPr bwMode="auto">
            <a:xfrm>
              <a:off x="1713" y="3562"/>
              <a:ext cx="271" cy="164"/>
            </a:xfrm>
            <a:prstGeom prst="rect">
              <a:avLst/>
            </a:prstGeom>
            <a:noFill/>
            <a:ln w="12699">
              <a:noFill/>
              <a:miter lim="800000"/>
              <a:headEnd/>
              <a:tailEnd/>
            </a:ln>
            <a:effectLst/>
          </p:spPr>
        </p:pic>
        <p:pic>
          <p:nvPicPr>
            <p:cNvPr id="922635" name="Picture 11"/>
            <p:cNvPicPr>
              <a:picLocks noChangeAspect="1" noChangeArrowheads="1"/>
            </p:cNvPicPr>
            <p:nvPr/>
          </p:nvPicPr>
          <p:blipFill>
            <a:blip r:embed="rId3" cstate="print">
              <a:lum bright="-24000" contrast="42000"/>
            </a:blip>
            <a:srcRect l="84248" t="89470" r="7198"/>
            <a:stretch>
              <a:fillRect/>
            </a:stretch>
          </p:blipFill>
          <p:spPr bwMode="auto">
            <a:xfrm>
              <a:off x="2955" y="3568"/>
              <a:ext cx="271" cy="146"/>
            </a:xfrm>
            <a:prstGeom prst="rect">
              <a:avLst/>
            </a:prstGeom>
            <a:noFill/>
            <a:ln w="12699">
              <a:noFill/>
              <a:miter lim="800000"/>
              <a:headEnd/>
              <a:tailEnd/>
            </a:ln>
            <a:effectLst/>
          </p:spPr>
        </p:pic>
        <p:pic>
          <p:nvPicPr>
            <p:cNvPr id="922636" name="Picture 12"/>
            <p:cNvPicPr>
              <a:picLocks noChangeAspect="1" noChangeArrowheads="1"/>
            </p:cNvPicPr>
            <p:nvPr/>
          </p:nvPicPr>
          <p:blipFill>
            <a:blip r:embed="rId3" cstate="print">
              <a:lum bright="-24000" contrast="42000"/>
            </a:blip>
            <a:srcRect l="84248" t="89470" r="7198"/>
            <a:stretch>
              <a:fillRect/>
            </a:stretch>
          </p:blipFill>
          <p:spPr bwMode="auto">
            <a:xfrm>
              <a:off x="3327" y="2512"/>
              <a:ext cx="271" cy="158"/>
            </a:xfrm>
            <a:prstGeom prst="rect">
              <a:avLst/>
            </a:prstGeom>
            <a:noFill/>
            <a:ln w="12699">
              <a:noFill/>
              <a:miter lim="800000"/>
              <a:headEnd/>
              <a:tailEnd/>
            </a:ln>
            <a:effectLst/>
          </p:spPr>
        </p:pic>
        <p:pic>
          <p:nvPicPr>
            <p:cNvPr id="922637" name="Picture 13"/>
            <p:cNvPicPr>
              <a:picLocks noChangeAspect="1" noChangeArrowheads="1"/>
            </p:cNvPicPr>
            <p:nvPr/>
          </p:nvPicPr>
          <p:blipFill>
            <a:blip r:embed="rId3" cstate="print">
              <a:lum bright="-24000" contrast="42000"/>
            </a:blip>
            <a:srcRect l="84248" t="89470" r="7198"/>
            <a:stretch>
              <a:fillRect/>
            </a:stretch>
          </p:blipFill>
          <p:spPr bwMode="auto">
            <a:xfrm>
              <a:off x="1965" y="2518"/>
              <a:ext cx="271" cy="164"/>
            </a:xfrm>
            <a:prstGeom prst="rect">
              <a:avLst/>
            </a:prstGeom>
            <a:noFill/>
            <a:ln w="12699">
              <a:noFill/>
              <a:miter lim="800000"/>
              <a:headEnd/>
              <a:tailEnd/>
            </a:ln>
            <a:effectLst/>
          </p:spPr>
        </p:pic>
      </p:grpSp>
      <p:sp>
        <p:nvSpPr>
          <p:cNvPr id="922638" name="Oval 14"/>
          <p:cNvSpPr>
            <a:spLocks noChangeArrowheads="1"/>
          </p:cNvSpPr>
          <p:nvPr/>
        </p:nvSpPr>
        <p:spPr bwMode="auto">
          <a:xfrm>
            <a:off x="7710488" y="1546225"/>
            <a:ext cx="1236662" cy="712788"/>
          </a:xfrm>
          <a:prstGeom prst="ellipse">
            <a:avLst/>
          </a:prstGeom>
          <a:noFill/>
          <a:ln w="57150">
            <a:solidFill>
              <a:schemeClr val="accent1"/>
            </a:solidFill>
            <a:round/>
            <a:headEnd type="none" w="sm" len="sm"/>
            <a:tailEnd type="none" w="sm" len="sm"/>
          </a:ln>
          <a:effectLst/>
        </p:spPr>
        <p:txBody>
          <a:bodyPr wrap="none" anchor="ctr"/>
          <a:lstStyle/>
          <a:p>
            <a:endParaRPr lang="en-US"/>
          </a:p>
        </p:txBody>
      </p:sp>
      <p:sp>
        <p:nvSpPr>
          <p:cNvPr id="922639" name="AutoShape 15"/>
          <p:cNvSpPr>
            <a:spLocks noChangeArrowheads="1"/>
          </p:cNvSpPr>
          <p:nvPr/>
        </p:nvSpPr>
        <p:spPr bwMode="auto">
          <a:xfrm>
            <a:off x="0" y="3565525"/>
            <a:ext cx="4216400" cy="2414588"/>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22640" name="Rectangle 16"/>
          <p:cNvSpPr>
            <a:spLocks noChangeArrowheads="1"/>
          </p:cNvSpPr>
          <p:nvPr/>
        </p:nvSpPr>
        <p:spPr bwMode="auto">
          <a:xfrm>
            <a:off x="0" y="3657600"/>
            <a:ext cx="4286250" cy="2744788"/>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Monotype Sorts" pitchFamily="48" charset="2"/>
              <a:buNone/>
            </a:pPr>
            <a:r>
              <a:rPr lang="en-US" sz="2000" b="1">
                <a:solidFill>
                  <a:srgbClr val="000000"/>
                </a:solidFill>
                <a:latin typeface="Arial" charset="0"/>
              </a:rPr>
              <a:t>	Because the forces are all the same, the only difference </a:t>
            </a:r>
            <a:br>
              <a:rPr lang="en-US" sz="2000" b="1">
                <a:solidFill>
                  <a:srgbClr val="000000"/>
                </a:solidFill>
                <a:latin typeface="Arial" charset="0"/>
              </a:rPr>
            </a:br>
            <a:r>
              <a:rPr lang="en-US" sz="2000" b="1">
                <a:solidFill>
                  <a:srgbClr val="000000"/>
                </a:solidFill>
                <a:latin typeface="Arial" charset="0"/>
              </a:rPr>
              <a:t>is the lever arm.   The arrangement with the </a:t>
            </a:r>
            <a:r>
              <a:rPr lang="en-US" sz="2000" b="1">
                <a:solidFill>
                  <a:srgbClr val="FF0000"/>
                </a:solidFill>
                <a:effectLst>
                  <a:outerShdw blurRad="38100" dist="38100" dir="2700000" algn="tl">
                    <a:srgbClr val="000000"/>
                  </a:outerShdw>
                </a:effectLst>
                <a:latin typeface="Arial" charset="0"/>
              </a:rPr>
              <a:t>largest lever arm</a:t>
            </a:r>
            <a:r>
              <a:rPr lang="en-US" sz="2000" b="1">
                <a:solidFill>
                  <a:srgbClr val="000000"/>
                </a:solidFill>
                <a:latin typeface="Arial" charset="0"/>
              </a:rPr>
              <a:t> (</a:t>
            </a:r>
            <a:r>
              <a:rPr lang="en-US" sz="2000" b="1">
                <a:solidFill>
                  <a:srgbClr val="0066FF"/>
                </a:solidFill>
                <a:effectLst>
                  <a:outerShdw blurRad="38100" dist="38100" dir="2700000" algn="tl">
                    <a:srgbClr val="000000"/>
                  </a:outerShdw>
                </a:effectLst>
                <a:latin typeface="Arial" charset="0"/>
              </a:rPr>
              <a:t>case #2</a:t>
            </a:r>
            <a:r>
              <a:rPr lang="en-US" sz="2000" b="1">
                <a:solidFill>
                  <a:srgbClr val="000000"/>
                </a:solidFill>
                <a:latin typeface="Arial" charset="0"/>
              </a:rPr>
              <a:t>) will provide the </a:t>
            </a:r>
            <a:r>
              <a:rPr lang="en-US" sz="2000" b="1">
                <a:solidFill>
                  <a:srgbClr val="FF0000"/>
                </a:solidFill>
                <a:effectLst>
                  <a:outerShdw blurRad="38100" dist="38100" dir="2700000" algn="tl">
                    <a:srgbClr val="000000"/>
                  </a:outerShdw>
                </a:effectLst>
                <a:latin typeface="Arial" charset="0"/>
              </a:rPr>
              <a:t>largest torque</a:t>
            </a:r>
            <a:r>
              <a:rPr lang="en-US" sz="2000" b="1">
                <a:solidFill>
                  <a:srgbClr val="000000"/>
                </a:solidFill>
                <a:latin typeface="Arial" charset="0"/>
              </a:rPr>
              <a:t>.</a:t>
            </a:r>
            <a:r>
              <a:rPr lang="en-US" sz="2200" b="1">
                <a:solidFill>
                  <a:srgbClr val="000000"/>
                </a:solidFill>
                <a:latin typeface="Arial" charset="0"/>
              </a:rPr>
              <a:t>  </a:t>
            </a:r>
          </a:p>
        </p:txBody>
      </p:sp>
      <p:sp>
        <p:nvSpPr>
          <p:cNvPr id="922641" name="Text Box 17"/>
          <p:cNvSpPr txBox="1">
            <a:spLocks noChangeArrowheads="1"/>
          </p:cNvSpPr>
          <p:nvPr/>
        </p:nvSpPr>
        <p:spPr bwMode="auto">
          <a:xfrm>
            <a:off x="4745038" y="4938713"/>
            <a:ext cx="4402137" cy="485775"/>
          </a:xfrm>
          <a:prstGeom prst="rect">
            <a:avLst/>
          </a:prstGeom>
          <a:solidFill>
            <a:srgbClr val="FF0000"/>
          </a:solidFill>
          <a:ln w="28575">
            <a:solidFill>
              <a:schemeClr val="bg2"/>
            </a:solidFill>
            <a:miter lim="800000"/>
            <a:headEnd/>
            <a:tailEnd/>
          </a:ln>
          <a:effectLst/>
        </p:spPr>
        <p:txBody>
          <a:bodyPr>
            <a:spAutoFit/>
          </a:bodyPr>
          <a:lstStyle/>
          <a:p>
            <a:pPr algn="ctr"/>
            <a:r>
              <a:rPr lang="en-US" b="1">
                <a:solidFill>
                  <a:schemeClr val="bg2"/>
                </a:solidFill>
                <a:latin typeface="Arial Black" pitchFamily="48" charset="0"/>
              </a:rPr>
              <a:t>5)</a:t>
            </a:r>
            <a:r>
              <a:rPr lang="en-US" b="1">
                <a:solidFill>
                  <a:schemeClr val="bg2"/>
                </a:solidFill>
                <a:latin typeface="Arial" charset="0"/>
              </a:rPr>
              <a:t>  all are equally effective</a:t>
            </a:r>
            <a:endParaRPr lang="en-US">
              <a:latin typeface="Arial" charset="0"/>
            </a:endParaRPr>
          </a:p>
        </p:txBody>
      </p:sp>
      <p:sp>
        <p:nvSpPr>
          <p:cNvPr id="922642" name="Rectangle 18"/>
          <p:cNvSpPr>
            <a:spLocks noChangeArrowheads="1"/>
          </p:cNvSpPr>
          <p:nvPr/>
        </p:nvSpPr>
        <p:spPr bwMode="auto">
          <a:xfrm>
            <a:off x="303213" y="6148388"/>
            <a:ext cx="8232775" cy="492125"/>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What is the difference between arrangement 1 and 4?</a:t>
            </a:r>
          </a:p>
        </p:txBody>
      </p:sp>
      <p:sp>
        <p:nvSpPr>
          <p:cNvPr id="922643" name="Rectangle 19"/>
          <p:cNvSpPr>
            <a:spLocks noGrp="1" noChangeArrowheads="1"/>
          </p:cNvSpPr>
          <p:nvPr>
            <p:ph type="title"/>
          </p:nvPr>
        </p:nvSpPr>
        <p:spPr>
          <a:xfrm>
            <a:off x="504825" y="0"/>
            <a:ext cx="7723188" cy="838200"/>
          </a:xfrm>
          <a:noFill/>
          <a:ln/>
        </p:spPr>
        <p:txBody>
          <a:bodyPr/>
          <a:lstStyle/>
          <a:p>
            <a:pPr>
              <a:lnSpc>
                <a:spcPct val="90000"/>
              </a:lnSpc>
            </a:pPr>
            <a:r>
              <a:rPr lang="en-US" sz="2800" i="1"/>
              <a:t>ConcepTest 10.4		</a:t>
            </a:r>
            <a:r>
              <a:rPr lang="en-US" sz="2800">
                <a:solidFill>
                  <a:schemeClr val="accent2"/>
                </a:solidFill>
              </a:rPr>
              <a:t>Using a Wrench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22642"/>
                                        </p:tgtEl>
                                        <p:attrNameLst>
                                          <p:attrName>style.visibility</p:attrName>
                                        </p:attrNameLst>
                                      </p:cBhvr>
                                      <p:to>
                                        <p:strVal val="visible"/>
                                      </p:to>
                                    </p:set>
                                    <p:anim calcmode="lin" valueType="num">
                                      <p:cBhvr additive="base">
                                        <p:cTn id="7" dur="500" fill="hold"/>
                                        <p:tgtEl>
                                          <p:spTgt spid="922642"/>
                                        </p:tgtEl>
                                        <p:attrNameLst>
                                          <p:attrName>ppt_x</p:attrName>
                                        </p:attrNameLst>
                                      </p:cBhvr>
                                      <p:tavLst>
                                        <p:tav tm="0">
                                          <p:val>
                                            <p:strVal val="1+#ppt_w/2"/>
                                          </p:val>
                                        </p:tav>
                                        <p:tav tm="100000">
                                          <p:val>
                                            <p:strVal val="#ppt_x"/>
                                          </p:val>
                                        </p:tav>
                                      </p:tavLst>
                                    </p:anim>
                                    <p:anim calcmode="lin" valueType="num">
                                      <p:cBhvr additive="base">
                                        <p:cTn id="8" dur="500" fill="hold"/>
                                        <p:tgtEl>
                                          <p:spTgt spid="9226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42" grpId="0" animBg="1" autoUpdateAnimBg="0"/>
    </p:bld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49763" y="4051300"/>
            <a:ext cx="4694237" cy="2100263"/>
            <a:chOff x="1264" y="2025"/>
            <a:chExt cx="4191" cy="1547"/>
          </a:xfrm>
        </p:grpSpPr>
        <p:pic>
          <p:nvPicPr>
            <p:cNvPr id="928771" name="Picture 3" descr="FG08_012"/>
            <p:cNvPicPr>
              <a:picLocks noChangeAspect="1" noChangeArrowheads="1"/>
            </p:cNvPicPr>
            <p:nvPr/>
          </p:nvPicPr>
          <p:blipFill>
            <a:blip r:embed="rId3" cstate="print">
              <a:lum bright="-36000" contrast="60000"/>
            </a:blip>
            <a:srcRect t="45615" r="48260" b="29373"/>
            <a:stretch>
              <a:fillRect/>
            </a:stretch>
          </p:blipFill>
          <p:spPr bwMode="auto">
            <a:xfrm>
              <a:off x="1264" y="2025"/>
              <a:ext cx="4191" cy="1547"/>
            </a:xfrm>
            <a:prstGeom prst="rect">
              <a:avLst/>
            </a:prstGeom>
            <a:noFill/>
          </p:spPr>
        </p:pic>
        <p:pic>
          <p:nvPicPr>
            <p:cNvPr id="928772" name="Picture 4" descr="FG08_012"/>
            <p:cNvPicPr>
              <a:picLocks noChangeAspect="1" noChangeArrowheads="1"/>
            </p:cNvPicPr>
            <p:nvPr/>
          </p:nvPicPr>
          <p:blipFill>
            <a:blip r:embed="rId3" cstate="print">
              <a:lum bright="-18000" contrast="36000"/>
            </a:blip>
            <a:srcRect l="9567" t="60844" r="84384" b="29373"/>
            <a:stretch>
              <a:fillRect/>
            </a:stretch>
          </p:blipFill>
          <p:spPr bwMode="auto">
            <a:xfrm>
              <a:off x="3097" y="2763"/>
              <a:ext cx="490" cy="605"/>
            </a:xfrm>
            <a:prstGeom prst="rect">
              <a:avLst/>
            </a:prstGeom>
            <a:noFill/>
          </p:spPr>
        </p:pic>
      </p:grpSp>
      <p:sp>
        <p:nvSpPr>
          <p:cNvPr id="928773" name="AutoShape 5"/>
          <p:cNvSpPr>
            <a:spLocks noChangeArrowheads="1"/>
          </p:cNvSpPr>
          <p:nvPr/>
        </p:nvSpPr>
        <p:spPr bwMode="auto">
          <a:xfrm>
            <a:off x="0" y="0"/>
            <a:ext cx="9144000" cy="31432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28774" name="Rectangle 6"/>
          <p:cNvSpPr>
            <a:spLocks noGrp="1" noChangeArrowheads="1"/>
          </p:cNvSpPr>
          <p:nvPr>
            <p:ph type="title"/>
          </p:nvPr>
        </p:nvSpPr>
        <p:spPr>
          <a:xfrm>
            <a:off x="933450" y="0"/>
            <a:ext cx="7294563" cy="838200"/>
          </a:xfrm>
          <a:noFill/>
          <a:ln/>
        </p:spPr>
        <p:txBody>
          <a:bodyPr/>
          <a:lstStyle/>
          <a:p>
            <a:pPr>
              <a:lnSpc>
                <a:spcPct val="90000"/>
              </a:lnSpc>
            </a:pPr>
            <a:r>
              <a:rPr lang="en-US" sz="2800" i="1"/>
              <a:t>ConcepTest 10.6		</a:t>
            </a:r>
            <a:r>
              <a:rPr lang="en-US" sz="2800">
                <a:solidFill>
                  <a:schemeClr val="accent2"/>
                </a:solidFill>
              </a:rPr>
              <a:t>Closing a Door</a:t>
            </a:r>
          </a:p>
        </p:txBody>
      </p:sp>
      <p:sp>
        <p:nvSpPr>
          <p:cNvPr id="928775" name="Rectangle 7"/>
          <p:cNvSpPr>
            <a:spLocks noGrp="1" noChangeArrowheads="1"/>
          </p:cNvSpPr>
          <p:nvPr>
            <p:ph type="body" idx="1"/>
          </p:nvPr>
        </p:nvSpPr>
        <p:spPr>
          <a:xfrm>
            <a:off x="277813" y="685800"/>
            <a:ext cx="4921250" cy="2659063"/>
          </a:xfrm>
          <a:noFill/>
          <a:ln/>
        </p:spPr>
        <p:txBody>
          <a:bodyPr>
            <a:normAutofit fontScale="77500" lnSpcReduction="20000"/>
          </a:bodyPr>
          <a:lstStyle/>
          <a:p>
            <a:pPr marL="401638" indent="-401638">
              <a:lnSpc>
                <a:spcPct val="130000"/>
              </a:lnSpc>
              <a:buFont typeface="Monotype Sorts" pitchFamily="48" charset="2"/>
              <a:buNone/>
            </a:pPr>
            <a:r>
              <a:rPr lang="en-US" b="1"/>
              <a:t>	In which of the cases shown below is the torque provided by the applied force about the rotation axis biggest?   For all cases the magnitude of the applied force is the same.</a:t>
            </a:r>
            <a:endParaRPr lang="en-US" sz="2200" b="1"/>
          </a:p>
        </p:txBody>
      </p:sp>
      <p:sp>
        <p:nvSpPr>
          <p:cNvPr id="928776" name="Rectangle 8"/>
          <p:cNvSpPr>
            <a:spLocks noChangeArrowheads="1"/>
          </p:cNvSpPr>
          <p:nvPr/>
        </p:nvSpPr>
        <p:spPr bwMode="auto">
          <a:xfrm>
            <a:off x="5656263" y="760413"/>
            <a:ext cx="3046412" cy="22367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a:t>
            </a:r>
            <a:r>
              <a:rPr lang="en-US" sz="2000" b="1" i="1">
                <a:solidFill>
                  <a:schemeClr val="tx2"/>
                </a:solidFill>
                <a:latin typeface="Arial" charset="0"/>
              </a:rPr>
              <a:t>F</a:t>
            </a:r>
            <a:r>
              <a:rPr lang="en-US" sz="2000" b="1" i="1" baseline="-25000">
                <a:solidFill>
                  <a:schemeClr val="tx2"/>
                </a:solidFill>
                <a:latin typeface="Arial" charset="0"/>
              </a:rPr>
              <a:t>1</a:t>
            </a:r>
            <a:endParaRPr lang="en-US" sz="2000" b="1" i="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F</a:t>
            </a:r>
            <a:r>
              <a:rPr lang="en-US" sz="2000" b="1" i="1" baseline="-25000">
                <a:solidFill>
                  <a:schemeClr val="tx2"/>
                </a:solidFill>
                <a:latin typeface="Arial" charset="0"/>
              </a:rPr>
              <a:t>3</a:t>
            </a:r>
            <a:endParaRPr lang="en-US" sz="2000" b="1" i="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F</a:t>
            </a:r>
            <a:r>
              <a:rPr lang="en-US" sz="2000" b="1" i="1" baseline="-25000">
                <a:solidFill>
                  <a:schemeClr val="tx2"/>
                </a:solidFill>
                <a:latin typeface="Arial" charset="0"/>
              </a:rPr>
              <a:t>4</a:t>
            </a:r>
            <a:endParaRPr lang="en-US" sz="2000" b="1" i="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all of them</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none of them</a:t>
            </a:r>
            <a:endParaRPr lang="en-US" sz="2000" b="1">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49763" y="4051300"/>
            <a:ext cx="4694237" cy="2100263"/>
            <a:chOff x="1264" y="2025"/>
            <a:chExt cx="4191" cy="1547"/>
          </a:xfrm>
        </p:grpSpPr>
        <p:pic>
          <p:nvPicPr>
            <p:cNvPr id="930819" name="Picture 3" descr="FG08_012"/>
            <p:cNvPicPr>
              <a:picLocks noChangeAspect="1" noChangeArrowheads="1"/>
            </p:cNvPicPr>
            <p:nvPr/>
          </p:nvPicPr>
          <p:blipFill>
            <a:blip r:embed="rId3" cstate="print">
              <a:lum bright="-36000" contrast="60000"/>
            </a:blip>
            <a:srcRect t="45615" r="48260" b="29373"/>
            <a:stretch>
              <a:fillRect/>
            </a:stretch>
          </p:blipFill>
          <p:spPr bwMode="auto">
            <a:xfrm>
              <a:off x="1264" y="2025"/>
              <a:ext cx="4191" cy="1547"/>
            </a:xfrm>
            <a:prstGeom prst="rect">
              <a:avLst/>
            </a:prstGeom>
            <a:noFill/>
          </p:spPr>
        </p:pic>
        <p:pic>
          <p:nvPicPr>
            <p:cNvPr id="930820" name="Picture 4" descr="FG08_012"/>
            <p:cNvPicPr>
              <a:picLocks noChangeAspect="1" noChangeArrowheads="1"/>
            </p:cNvPicPr>
            <p:nvPr/>
          </p:nvPicPr>
          <p:blipFill>
            <a:blip r:embed="rId3" cstate="print">
              <a:lum bright="-18000" contrast="36000"/>
            </a:blip>
            <a:srcRect l="9567" t="60844" r="84384" b="29373"/>
            <a:stretch>
              <a:fillRect/>
            </a:stretch>
          </p:blipFill>
          <p:spPr bwMode="auto">
            <a:xfrm>
              <a:off x="3097" y="2763"/>
              <a:ext cx="490" cy="605"/>
            </a:xfrm>
            <a:prstGeom prst="rect">
              <a:avLst/>
            </a:prstGeom>
            <a:noFill/>
          </p:spPr>
        </p:pic>
      </p:grpSp>
      <p:sp>
        <p:nvSpPr>
          <p:cNvPr id="930821" name="AutoShape 5"/>
          <p:cNvSpPr>
            <a:spLocks noChangeArrowheads="1"/>
          </p:cNvSpPr>
          <p:nvPr/>
        </p:nvSpPr>
        <p:spPr bwMode="auto">
          <a:xfrm>
            <a:off x="0" y="0"/>
            <a:ext cx="9144000" cy="31432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930822" name="Rectangle 6"/>
          <p:cNvSpPr>
            <a:spLocks noGrp="1" noChangeArrowheads="1"/>
          </p:cNvSpPr>
          <p:nvPr>
            <p:ph type="title"/>
          </p:nvPr>
        </p:nvSpPr>
        <p:spPr>
          <a:xfrm>
            <a:off x="933450" y="0"/>
            <a:ext cx="7294563" cy="838200"/>
          </a:xfrm>
          <a:noFill/>
          <a:ln/>
        </p:spPr>
        <p:txBody>
          <a:bodyPr/>
          <a:lstStyle/>
          <a:p>
            <a:pPr>
              <a:lnSpc>
                <a:spcPct val="90000"/>
              </a:lnSpc>
            </a:pPr>
            <a:r>
              <a:rPr lang="en-US" sz="2800" i="1"/>
              <a:t>ConcepTest 10.6		</a:t>
            </a:r>
            <a:r>
              <a:rPr lang="en-US" sz="2800">
                <a:solidFill>
                  <a:schemeClr val="accent2"/>
                </a:solidFill>
              </a:rPr>
              <a:t>Closing a Door</a:t>
            </a:r>
          </a:p>
        </p:txBody>
      </p:sp>
      <p:sp>
        <p:nvSpPr>
          <p:cNvPr id="930823" name="Oval 7"/>
          <p:cNvSpPr>
            <a:spLocks noChangeArrowheads="1"/>
          </p:cNvSpPr>
          <p:nvPr/>
        </p:nvSpPr>
        <p:spPr bwMode="auto">
          <a:xfrm>
            <a:off x="5521325" y="744538"/>
            <a:ext cx="1517650" cy="515937"/>
          </a:xfrm>
          <a:prstGeom prst="ellipse">
            <a:avLst/>
          </a:prstGeom>
          <a:noFill/>
          <a:ln w="57150">
            <a:solidFill>
              <a:schemeClr val="accent1"/>
            </a:solidFill>
            <a:round/>
            <a:headEnd type="none" w="sm" len="sm"/>
            <a:tailEnd type="none" w="sm" len="sm"/>
          </a:ln>
          <a:effectLst/>
        </p:spPr>
        <p:txBody>
          <a:bodyPr wrap="none" anchor="ctr"/>
          <a:lstStyle/>
          <a:p>
            <a:endParaRPr lang="en-US"/>
          </a:p>
        </p:txBody>
      </p:sp>
      <p:sp>
        <p:nvSpPr>
          <p:cNvPr id="930824" name="AutoShape 8"/>
          <p:cNvSpPr>
            <a:spLocks noChangeArrowheads="1"/>
          </p:cNvSpPr>
          <p:nvPr/>
        </p:nvSpPr>
        <p:spPr bwMode="auto">
          <a:xfrm>
            <a:off x="14288" y="3175000"/>
            <a:ext cx="4438650" cy="30448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930825" name="Rectangle 9"/>
          <p:cNvSpPr>
            <a:spLocks noChangeArrowheads="1"/>
          </p:cNvSpPr>
          <p:nvPr/>
        </p:nvSpPr>
        <p:spPr bwMode="auto">
          <a:xfrm>
            <a:off x="5656263" y="760413"/>
            <a:ext cx="3046412" cy="22367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  </a:t>
            </a:r>
            <a:r>
              <a:rPr lang="en-US" sz="2000" b="1" i="1">
                <a:solidFill>
                  <a:schemeClr val="tx2"/>
                </a:solidFill>
                <a:latin typeface="Arial" charset="0"/>
              </a:rPr>
              <a:t>F</a:t>
            </a:r>
            <a:r>
              <a:rPr lang="en-US" sz="2000" b="1" i="1" baseline="-25000">
                <a:solidFill>
                  <a:schemeClr val="tx2"/>
                </a:solidFill>
                <a:latin typeface="Arial" charset="0"/>
              </a:rPr>
              <a:t>1</a:t>
            </a:r>
            <a:endParaRPr lang="en-US" sz="2000" b="1" i="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2)   </a:t>
            </a:r>
            <a:r>
              <a:rPr lang="en-US" sz="2000" b="1" i="1">
                <a:solidFill>
                  <a:schemeClr val="tx2"/>
                </a:solidFill>
                <a:latin typeface="Arial" charset="0"/>
              </a:rPr>
              <a:t>F</a:t>
            </a:r>
            <a:r>
              <a:rPr lang="en-US" sz="2000" b="1" i="1" baseline="-25000">
                <a:solidFill>
                  <a:schemeClr val="tx2"/>
                </a:solidFill>
                <a:latin typeface="Arial" charset="0"/>
              </a:rPr>
              <a:t>3</a:t>
            </a:r>
            <a:endParaRPr lang="en-US" sz="2000" b="1" i="1">
              <a:solidFill>
                <a:schemeClr val="tx2"/>
              </a:solidFill>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3)   </a:t>
            </a:r>
            <a:r>
              <a:rPr lang="en-US" sz="2000" b="1" i="1">
                <a:solidFill>
                  <a:schemeClr val="tx2"/>
                </a:solidFill>
                <a:latin typeface="Arial" charset="0"/>
              </a:rPr>
              <a:t>F</a:t>
            </a:r>
            <a:r>
              <a:rPr lang="en-US" sz="2000" b="1" i="1" baseline="-25000">
                <a:solidFill>
                  <a:schemeClr val="tx2"/>
                </a:solidFill>
                <a:latin typeface="Arial" charset="0"/>
              </a:rPr>
              <a:t>4</a:t>
            </a:r>
            <a:endParaRPr lang="en-US" sz="2000" b="1" i="1">
              <a:solidFill>
                <a:schemeClr val="tx2"/>
              </a:solidFill>
              <a:effectLst>
                <a:outerShdw blurRad="38100" dist="38100" dir="2700000" algn="tl">
                  <a:srgbClr val="000000"/>
                </a:outerShdw>
              </a:effectLst>
              <a:latin typeface="Arial" charset="0"/>
            </a:endParaRP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4)   all of them</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5)   none of them</a:t>
            </a:r>
            <a:endParaRPr lang="en-US" sz="2000" b="1">
              <a:solidFill>
                <a:schemeClr val="tx2"/>
              </a:solidFill>
              <a:effectLst>
                <a:outerShdw blurRad="38100" dist="38100" dir="2700000" algn="tl">
                  <a:srgbClr val="000000"/>
                </a:outerShdw>
              </a:effectLst>
              <a:latin typeface="Arial" charset="0"/>
            </a:endParaRPr>
          </a:p>
        </p:txBody>
      </p:sp>
      <p:sp>
        <p:nvSpPr>
          <p:cNvPr id="930826" name="Rectangle 10"/>
          <p:cNvSpPr>
            <a:spLocks noGrp="1" noChangeArrowheads="1"/>
          </p:cNvSpPr>
          <p:nvPr>
            <p:ph type="body" idx="1"/>
          </p:nvPr>
        </p:nvSpPr>
        <p:spPr>
          <a:xfrm>
            <a:off x="277813" y="685800"/>
            <a:ext cx="4921250" cy="2659063"/>
          </a:xfrm>
          <a:noFill/>
          <a:ln/>
        </p:spPr>
        <p:txBody>
          <a:bodyPr>
            <a:normAutofit fontScale="77500" lnSpcReduction="20000"/>
          </a:bodyPr>
          <a:lstStyle/>
          <a:p>
            <a:pPr marL="401638" indent="-401638">
              <a:lnSpc>
                <a:spcPct val="130000"/>
              </a:lnSpc>
              <a:buFont typeface="Monotype Sorts" pitchFamily="48" charset="2"/>
              <a:buNone/>
            </a:pPr>
            <a:r>
              <a:rPr lang="en-US" b="1"/>
              <a:t>	In which of the cases shown below is the torque provided by the applied force about the rotation axis biggest?   For all cases the magnitude of the applied force is the same.</a:t>
            </a:r>
            <a:endParaRPr lang="en-US" sz="2200" b="1"/>
          </a:p>
        </p:txBody>
      </p:sp>
      <p:sp>
        <p:nvSpPr>
          <p:cNvPr id="930827" name="Rectangle 11"/>
          <p:cNvSpPr>
            <a:spLocks noChangeArrowheads="1"/>
          </p:cNvSpPr>
          <p:nvPr/>
        </p:nvSpPr>
        <p:spPr bwMode="auto">
          <a:xfrm>
            <a:off x="-214313" y="3268663"/>
            <a:ext cx="4679951" cy="2800350"/>
          </a:xfrm>
          <a:prstGeom prst="rect">
            <a:avLst/>
          </a:prstGeom>
          <a:noFill/>
          <a:ln w="9525">
            <a:noFill/>
            <a:miter lim="800000"/>
            <a:headEnd/>
            <a:tailEnd/>
          </a:ln>
          <a:effectLst/>
        </p:spPr>
        <p:txBody>
          <a:bodyPr lIns="90488" tIns="44450" rIns="90488" bIns="44450"/>
          <a:lstStyle/>
          <a:p>
            <a:pPr marL="401638" indent="-401638">
              <a:lnSpc>
                <a:spcPct val="150000"/>
              </a:lnSpc>
              <a:spcBef>
                <a:spcPct val="30000"/>
              </a:spcBef>
              <a:buClr>
                <a:schemeClr val="accent1"/>
              </a:buClr>
              <a:buSzPct val="75000"/>
              <a:buFont typeface="Monotype Sorts" pitchFamily="48" charset="2"/>
              <a:buNone/>
            </a:pPr>
            <a:r>
              <a:rPr lang="en-US" sz="2000" b="1">
                <a:solidFill>
                  <a:srgbClr val="000000"/>
                </a:solidFill>
                <a:latin typeface="Arial" charset="0"/>
              </a:rPr>
              <a:t>	The torque is </a:t>
            </a:r>
            <a:r>
              <a:rPr lang="en-US" sz="2000" b="1" i="1">
                <a:solidFill>
                  <a:srgbClr val="000000"/>
                </a:solidFill>
                <a:latin typeface="Symbol" pitchFamily="48" charset="2"/>
              </a:rPr>
              <a:t> </a:t>
            </a:r>
            <a:r>
              <a:rPr lang="en-US" sz="2000" b="1" i="1">
                <a:solidFill>
                  <a:srgbClr val="0066FF"/>
                </a:solidFill>
                <a:effectLst>
                  <a:outerShdw blurRad="38100" dist="38100" dir="2700000" algn="tl">
                    <a:srgbClr val="000000"/>
                  </a:outerShdw>
                </a:effectLst>
                <a:latin typeface="Symbol" pitchFamily="48" charset="2"/>
              </a:rPr>
              <a:t>t</a:t>
            </a:r>
            <a:r>
              <a:rPr lang="en-US" sz="2000" b="1">
                <a:solidFill>
                  <a:srgbClr val="0066FF"/>
                </a:solidFill>
                <a:effectLst>
                  <a:outerShdw blurRad="38100" dist="38100" dir="2700000" algn="tl">
                    <a:srgbClr val="000000"/>
                  </a:outerShdw>
                </a:effectLst>
                <a:latin typeface="Arial" charset="0"/>
              </a:rPr>
              <a:t>  </a:t>
            </a:r>
            <a:r>
              <a:rPr lang="en-US" sz="2000">
                <a:solidFill>
                  <a:srgbClr val="0066FF"/>
                </a:solidFill>
                <a:effectLst>
                  <a:outerShdw blurRad="38100" dist="38100" dir="2700000" algn="tl">
                    <a:srgbClr val="000000"/>
                  </a:outerShdw>
                </a:effectLst>
                <a:latin typeface="Arial" charset="0"/>
              </a:rPr>
              <a:t>=</a:t>
            </a:r>
            <a:r>
              <a:rPr lang="en-US" sz="2000" b="1">
                <a:solidFill>
                  <a:srgbClr val="0066FF"/>
                </a:solidFill>
                <a:effectLst>
                  <a:outerShdw blurRad="38100" dist="38100" dir="2700000" algn="tl">
                    <a:srgbClr val="000000"/>
                  </a:outerShdw>
                </a:effectLst>
                <a:latin typeface="Arial" charset="0"/>
              </a:rPr>
              <a:t>  </a:t>
            </a:r>
            <a:r>
              <a:rPr lang="en-US" sz="2000" b="1" i="1">
                <a:solidFill>
                  <a:srgbClr val="0066FF"/>
                </a:solidFill>
                <a:effectLst>
                  <a:outerShdw blurRad="38100" dist="38100" dir="2700000" algn="tl">
                    <a:srgbClr val="000000"/>
                  </a:outerShdw>
                </a:effectLst>
                <a:latin typeface="Arial" charset="0"/>
              </a:rPr>
              <a:t>F  d sin </a:t>
            </a:r>
            <a:r>
              <a:rPr lang="en-US" sz="2000" b="1" i="1">
                <a:solidFill>
                  <a:srgbClr val="0066FF"/>
                </a:solidFill>
                <a:effectLst>
                  <a:outerShdw blurRad="38100" dist="38100" dir="2700000" algn="tl">
                    <a:srgbClr val="000000"/>
                  </a:outerShdw>
                </a:effectLst>
                <a:latin typeface="Symbol" pitchFamily="48" charset="2"/>
              </a:rPr>
              <a:t>q,</a:t>
            </a:r>
            <a:r>
              <a:rPr lang="en-US" sz="2000" b="1" i="1">
                <a:solidFill>
                  <a:srgbClr val="000000"/>
                </a:solidFill>
                <a:latin typeface="Symbol" pitchFamily="48" charset="2"/>
              </a:rPr>
              <a:t>  </a:t>
            </a:r>
            <a:r>
              <a:rPr lang="en-US" sz="2000" b="1">
                <a:solidFill>
                  <a:srgbClr val="000000"/>
                </a:solidFill>
                <a:latin typeface="Arial" charset="0"/>
              </a:rPr>
              <a:t>and so the force that is at </a:t>
            </a:r>
            <a:r>
              <a:rPr lang="en-US" sz="2000" b="1">
                <a:solidFill>
                  <a:srgbClr val="0066FF"/>
                </a:solidFill>
                <a:effectLst>
                  <a:outerShdw blurRad="38100" dist="38100" dir="2700000" algn="tl">
                    <a:srgbClr val="000000"/>
                  </a:outerShdw>
                </a:effectLst>
                <a:latin typeface="Arial" charset="0"/>
              </a:rPr>
              <a:t>90°</a:t>
            </a:r>
            <a:r>
              <a:rPr lang="en-US" sz="2000" b="1">
                <a:solidFill>
                  <a:srgbClr val="000000"/>
                </a:solidFill>
                <a:latin typeface="Arial" charset="0"/>
              </a:rPr>
              <a:t> to the lever arm is the one that will have the </a:t>
            </a:r>
            <a:r>
              <a:rPr lang="en-US" sz="2000" b="1">
                <a:solidFill>
                  <a:schemeClr val="bg1"/>
                </a:solidFill>
                <a:effectLst>
                  <a:outerShdw blurRad="38100" dist="38100" dir="2700000" algn="tl">
                    <a:srgbClr val="000000"/>
                  </a:outerShdw>
                </a:effectLst>
                <a:latin typeface="Arial" charset="0"/>
              </a:rPr>
              <a:t>largest torque</a:t>
            </a:r>
            <a:r>
              <a:rPr lang="en-US" sz="2000" b="1">
                <a:solidFill>
                  <a:srgbClr val="000000"/>
                </a:solidFill>
                <a:latin typeface="Arial" charset="0"/>
              </a:rPr>
              <a:t>.   Clearly, to close the door, you want to push </a:t>
            </a:r>
            <a:r>
              <a:rPr lang="en-US" sz="2000" b="1">
                <a:solidFill>
                  <a:srgbClr val="0066FF"/>
                </a:solidFill>
                <a:effectLst>
                  <a:outerShdw blurRad="38100" dist="38100" dir="2700000" algn="tl">
                    <a:srgbClr val="000000"/>
                  </a:outerShdw>
                </a:effectLst>
                <a:latin typeface="Arial" charset="0"/>
              </a:rPr>
              <a:t>perpendicularly</a:t>
            </a:r>
            <a:r>
              <a:rPr lang="en-US" sz="2000" b="1">
                <a:solidFill>
                  <a:srgbClr val="000000"/>
                </a:solidFill>
                <a:latin typeface="Arial" charset="0"/>
              </a:rPr>
              <a:t>!!</a:t>
            </a:r>
            <a:endParaRPr lang="en-US" sz="2200" b="1">
              <a:solidFill>
                <a:srgbClr val="000000"/>
              </a:solidFill>
              <a:latin typeface="Arial" charset="0"/>
            </a:endParaRPr>
          </a:p>
        </p:txBody>
      </p:sp>
      <p:sp>
        <p:nvSpPr>
          <p:cNvPr id="930828" name="Rectangle 12"/>
          <p:cNvSpPr>
            <a:spLocks noChangeArrowheads="1"/>
          </p:cNvSpPr>
          <p:nvPr/>
        </p:nvSpPr>
        <p:spPr bwMode="auto">
          <a:xfrm>
            <a:off x="303213" y="6365875"/>
            <a:ext cx="7196137" cy="492125"/>
          </a:xfrm>
          <a:prstGeom prst="rect">
            <a:avLst/>
          </a:prstGeom>
          <a:solidFill>
            <a:schemeClr val="folHlink"/>
          </a:solid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Monotype Sorts" pitchFamily="48" charset="2"/>
              <a:buNone/>
            </a:pPr>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How large would the force have to be for </a:t>
            </a:r>
            <a:r>
              <a:rPr lang="en-US" sz="2000" b="1" i="1">
                <a:effectLst>
                  <a:outerShdw blurRad="38100" dist="38100" dir="2700000" algn="tl">
                    <a:srgbClr val="000000"/>
                  </a:outerShdw>
                </a:effectLst>
                <a:latin typeface="Arial" charset="0"/>
              </a:rPr>
              <a:t>F</a:t>
            </a:r>
            <a:r>
              <a:rPr lang="en-US" sz="2000" b="1" i="1" baseline="-25000">
                <a:effectLst>
                  <a:outerShdw blurRad="38100" dist="38100" dir="2700000" algn="tl">
                    <a:srgbClr val="000000"/>
                  </a:outerShdw>
                </a:effectLst>
                <a:latin typeface="Arial" charset="0"/>
              </a:rPr>
              <a:t>4</a:t>
            </a:r>
            <a:r>
              <a:rPr lang="en-US" sz="2000" b="1">
                <a:effectLst>
                  <a:outerShdw blurRad="38100" dist="38100" dir="2700000" algn="tl">
                    <a:srgbClr val="000000"/>
                  </a:outerShdw>
                </a:effectLst>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30828"/>
                                        </p:tgtEl>
                                        <p:attrNameLst>
                                          <p:attrName>style.visibility</p:attrName>
                                        </p:attrNameLst>
                                      </p:cBhvr>
                                      <p:to>
                                        <p:strVal val="visible"/>
                                      </p:to>
                                    </p:set>
                                    <p:anim calcmode="lin" valueType="num">
                                      <p:cBhvr additive="base">
                                        <p:cTn id="7" dur="500" fill="hold"/>
                                        <p:tgtEl>
                                          <p:spTgt spid="930828"/>
                                        </p:tgtEl>
                                        <p:attrNameLst>
                                          <p:attrName>ppt_x</p:attrName>
                                        </p:attrNameLst>
                                      </p:cBhvr>
                                      <p:tavLst>
                                        <p:tav tm="0">
                                          <p:val>
                                            <p:strVal val="1+#ppt_w/2"/>
                                          </p:val>
                                        </p:tav>
                                        <p:tav tm="100000">
                                          <p:val>
                                            <p:strVal val="#ppt_x"/>
                                          </p:val>
                                        </p:tav>
                                      </p:tavLst>
                                    </p:anim>
                                    <p:anim calcmode="lin" valueType="num">
                                      <p:cBhvr additive="base">
                                        <p:cTn id="8" dur="500" fill="hold"/>
                                        <p:tgtEl>
                                          <p:spTgt spid="9308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8" grpId="0" animBg="1" autoUpdateAnimBg="0"/>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Rotational Dynamics</a:t>
            </a:r>
            <a:endParaRPr lang="en-US">
              <a:solidFill>
                <a:srgbClr val="FFFF00"/>
              </a:solidFill>
            </a:endParaRPr>
          </a:p>
        </p:txBody>
      </p:sp>
      <p:sp>
        <p:nvSpPr>
          <p:cNvPr id="3" name="Content Placeholder 2"/>
          <p:cNvSpPr>
            <a:spLocks noGrp="1"/>
          </p:cNvSpPr>
          <p:nvPr>
            <p:ph sz="half" idx="1"/>
          </p:nvPr>
        </p:nvSpPr>
        <p:spPr>
          <a:xfrm>
            <a:off x="457200" y="1600200"/>
            <a:ext cx="5181600" cy="5257800"/>
          </a:xfrm>
        </p:spPr>
        <p:txBody>
          <a:bodyPr>
            <a:normAutofit lnSpcReduction="10000"/>
          </a:bodyPr>
          <a:lstStyle/>
          <a:p>
            <a:r>
              <a:rPr lang="en-US" smtClean="0">
                <a:solidFill>
                  <a:srgbClr val="FFFF00"/>
                </a:solidFill>
              </a:rPr>
              <a:t>Newton’s First Law: </a:t>
            </a:r>
            <a:r>
              <a:rPr lang="en-US" smtClean="0"/>
              <a:t>a rotating body will continue to rotate at constant angular velocity as long as there is no torque acting on it.</a:t>
            </a:r>
          </a:p>
          <a:p>
            <a:r>
              <a:rPr lang="en-US" smtClean="0">
                <a:solidFill>
                  <a:schemeClr val="bg2">
                    <a:lumMod val="40000"/>
                    <a:lumOff val="60000"/>
                  </a:schemeClr>
                </a:solidFill>
              </a:rPr>
              <a:t>Picture a grindstone on a smooth axle.</a:t>
            </a:r>
          </a:p>
          <a:p>
            <a:r>
              <a:rPr lang="en-US" smtClean="0"/>
              <a:t>BUT the axle must be </a:t>
            </a:r>
            <a:r>
              <a:rPr lang="en-US" i="1" smtClean="0"/>
              <a:t>exactly</a:t>
            </a:r>
            <a:r>
              <a:rPr lang="en-US" smtClean="0"/>
              <a:t> at the center of gravity—otherwise gravity will provide a torque, and the rotation will not be at constant velocity!</a:t>
            </a:r>
            <a:endParaRPr lang="en-US"/>
          </a:p>
        </p:txBody>
      </p:sp>
      <p:sp>
        <p:nvSpPr>
          <p:cNvPr id="4" name="Content Placeholder 3"/>
          <p:cNvSpPr>
            <a:spLocks noGrp="1"/>
          </p:cNvSpPr>
          <p:nvPr>
            <p:ph sz="half" idx="2"/>
          </p:nvPr>
        </p:nvSpPr>
        <p:spPr>
          <a:xfrm>
            <a:off x="5867400" y="1600200"/>
            <a:ext cx="2819400" cy="4525963"/>
          </a:xfrm>
        </p:spPr>
        <p:txBody>
          <a:bodyPr>
            <a:normAutofit lnSpcReduction="10000"/>
          </a:bodyPr>
          <a:lstStyle/>
          <a:p>
            <a:r>
              <a:rPr lang="en-US" smtClean="0">
                <a:solidFill>
                  <a:schemeClr val="bg2">
                    <a:lumMod val="50000"/>
                  </a:schemeClr>
                </a:solidFill>
              </a:rPr>
              <a:t>A </a:t>
            </a:r>
            <a:endParaRPr lang="en-US">
              <a:solidFill>
                <a:schemeClr val="bg2">
                  <a:lumMod val="50000"/>
                </a:schemeClr>
              </a:solidFill>
            </a:endParaRPr>
          </a:p>
        </p:txBody>
      </p:sp>
      <p:grpSp>
        <p:nvGrpSpPr>
          <p:cNvPr id="7" name="Group 6"/>
          <p:cNvGrpSpPr/>
          <p:nvPr/>
        </p:nvGrpSpPr>
        <p:grpSpPr>
          <a:xfrm>
            <a:off x="6858000" y="2515137"/>
            <a:ext cx="1066800" cy="2514600"/>
            <a:chOff x="6324600" y="2515137"/>
            <a:chExt cx="1066800" cy="2514600"/>
          </a:xfrm>
        </p:grpSpPr>
        <p:sp>
          <p:nvSpPr>
            <p:cNvPr id="5" name="Flowchart: Magnetic Disk 4"/>
            <p:cNvSpPr/>
            <p:nvPr/>
          </p:nvSpPr>
          <p:spPr>
            <a:xfrm rot="16200000">
              <a:off x="5676900" y="3315237"/>
              <a:ext cx="2514600" cy="914400"/>
            </a:xfrm>
            <a:prstGeom prst="flowChartMagneticDisk">
              <a:avLst/>
            </a:prstGeom>
            <a:gradFill flip="none" rotWithShape="1">
              <a:gsLst>
                <a:gs pos="0">
                  <a:srgbClr val="8488C4"/>
                </a:gs>
                <a:gs pos="53000">
                  <a:srgbClr val="D4DEFF"/>
                </a:gs>
                <a:gs pos="83000">
                  <a:srgbClr val="D4DEFF"/>
                </a:gs>
                <a:gs pos="100000">
                  <a:srgbClr val="96AB94"/>
                </a:gs>
              </a:gsLst>
              <a:lin ang="0" scaled="0"/>
              <a:tileRect/>
            </a:gra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irect Access Storage 5"/>
            <p:cNvSpPr/>
            <p:nvPr/>
          </p:nvSpPr>
          <p:spPr>
            <a:xfrm flipH="1">
              <a:off x="6324600" y="3505200"/>
              <a:ext cx="381000" cy="533400"/>
            </a:xfrm>
            <a:prstGeom prst="flowChartMagneticDrum">
              <a:avLst/>
            </a:prstGeom>
            <a:scene3d>
              <a:camera prst="orthographicFront">
                <a:rot lat="60000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r>
              <a:rPr lang="en-US" sz="3600" smtClean="0">
                <a:solidFill>
                  <a:srgbClr val="FFFF00"/>
                </a:solidFill>
              </a:rPr>
              <a:t>How is </a:t>
            </a:r>
            <a:r>
              <a:rPr lang="en-US" sz="3600" i="1" smtClean="0">
                <a:solidFill>
                  <a:srgbClr val="FFFF00"/>
                </a:solidFill>
              </a:rPr>
              <a:t>Angular</a:t>
            </a:r>
            <a:r>
              <a:rPr lang="en-US" sz="3600" smtClean="0">
                <a:solidFill>
                  <a:srgbClr val="FFFF00"/>
                </a:solidFill>
              </a:rPr>
              <a:t> Acceleration Related to Torque?</a:t>
            </a:r>
            <a:endParaRPr lang="en-US" sz="3600">
              <a:solidFill>
                <a:srgbClr val="FFFF00"/>
              </a:solidFill>
            </a:endParaRPr>
          </a:p>
        </p:txBody>
      </p:sp>
      <p:sp>
        <p:nvSpPr>
          <p:cNvPr id="3" name="Content Placeholder 2"/>
          <p:cNvSpPr>
            <a:spLocks noGrp="1"/>
          </p:cNvSpPr>
          <p:nvPr>
            <p:ph sz="half" idx="1"/>
          </p:nvPr>
        </p:nvSpPr>
        <p:spPr>
          <a:xfrm>
            <a:off x="457200" y="1600200"/>
            <a:ext cx="4800600" cy="5029200"/>
          </a:xfrm>
        </p:spPr>
        <p:txBody>
          <a:bodyPr/>
          <a:lstStyle/>
          <a:p>
            <a:r>
              <a:rPr lang="en-US" smtClean="0"/>
              <a:t>Think about a tangential force  </a:t>
            </a:r>
            <a:r>
              <a:rPr lang="en-US" i="1" smtClean="0">
                <a:solidFill>
                  <a:srgbClr val="FF0000"/>
                </a:solidFill>
              </a:rPr>
              <a:t>F</a:t>
            </a:r>
            <a:r>
              <a:rPr lang="en-US" smtClean="0">
                <a:solidFill>
                  <a:srgbClr val="FF0000"/>
                </a:solidFill>
              </a:rPr>
              <a:t> </a:t>
            </a:r>
            <a:r>
              <a:rPr lang="en-US" smtClean="0"/>
              <a:t>applied to a mass </a:t>
            </a:r>
            <a:r>
              <a:rPr lang="en-US" i="1" smtClean="0"/>
              <a:t>m</a:t>
            </a:r>
            <a:r>
              <a:rPr lang="en-US" smtClean="0"/>
              <a:t>  attached to a light disk which can rotate about a fixed axis.  </a:t>
            </a:r>
            <a:r>
              <a:rPr lang="en-US" sz="2400" smtClean="0">
                <a:solidFill>
                  <a:schemeClr val="bg2">
                    <a:lumMod val="40000"/>
                    <a:lumOff val="60000"/>
                  </a:schemeClr>
                </a:solidFill>
              </a:rPr>
              <a:t>(A </a:t>
            </a:r>
            <a:r>
              <a:rPr lang="en-US" sz="2400" i="1" smtClean="0">
                <a:solidFill>
                  <a:schemeClr val="bg2">
                    <a:lumMod val="40000"/>
                    <a:lumOff val="60000"/>
                  </a:schemeClr>
                </a:solidFill>
              </a:rPr>
              <a:t>radially</a:t>
            </a:r>
            <a:r>
              <a:rPr lang="en-US" sz="2400" smtClean="0">
                <a:solidFill>
                  <a:schemeClr val="bg2">
                    <a:lumMod val="40000"/>
                    <a:lumOff val="60000"/>
                  </a:schemeClr>
                </a:solidFill>
              </a:rPr>
              <a:t> directed force has zero torque, so does nothing.) </a:t>
            </a:r>
          </a:p>
          <a:p>
            <a:r>
              <a:rPr lang="en-US" smtClean="0"/>
              <a:t>The relevant equations are:</a:t>
            </a:r>
          </a:p>
          <a:p>
            <a:pPr>
              <a:buNone/>
            </a:pPr>
            <a:r>
              <a:rPr lang="en-US" i="1" smtClean="0">
                <a:solidFill>
                  <a:srgbClr val="FFFF00"/>
                </a:solidFill>
              </a:rPr>
              <a:t>	    F</a:t>
            </a:r>
            <a:r>
              <a:rPr lang="en-US" smtClean="0">
                <a:solidFill>
                  <a:srgbClr val="FFFF00"/>
                </a:solidFill>
              </a:rPr>
              <a:t> = </a:t>
            </a:r>
            <a:r>
              <a:rPr lang="en-US" i="1" smtClean="0">
                <a:solidFill>
                  <a:srgbClr val="FFFF00"/>
                </a:solidFill>
              </a:rPr>
              <a:t>ma</a:t>
            </a:r>
            <a:r>
              <a:rPr lang="en-US" smtClean="0">
                <a:solidFill>
                  <a:srgbClr val="FFFF00"/>
                </a:solidFill>
              </a:rPr>
              <a:t>, </a:t>
            </a:r>
            <a:r>
              <a:rPr lang="en-US" i="1" smtClean="0">
                <a:solidFill>
                  <a:srgbClr val="FFFF00"/>
                </a:solidFill>
              </a:rPr>
              <a:t>a</a:t>
            </a:r>
            <a:r>
              <a:rPr lang="en-US" smtClean="0">
                <a:solidFill>
                  <a:srgbClr val="FFFF00"/>
                </a:solidFill>
              </a:rPr>
              <a:t> = </a:t>
            </a:r>
            <a:r>
              <a:rPr lang="en-US" i="1" smtClean="0">
                <a:solidFill>
                  <a:srgbClr val="FFFF00"/>
                </a:solidFill>
              </a:rPr>
              <a:t>r</a:t>
            </a:r>
            <a:r>
              <a:rPr lang="el-GR" i="1" smtClean="0">
                <a:solidFill>
                  <a:srgbClr val="FFFF00"/>
                </a:solidFill>
              </a:rPr>
              <a:t>α</a:t>
            </a:r>
            <a:r>
              <a:rPr lang="en-US" smtClean="0">
                <a:solidFill>
                  <a:srgbClr val="FFFF00"/>
                </a:solidFill>
              </a:rPr>
              <a:t>, </a:t>
            </a:r>
            <a:r>
              <a:rPr lang="el-GR" i="1" smtClean="0">
                <a:solidFill>
                  <a:srgbClr val="FFFF00"/>
                </a:solidFill>
              </a:rPr>
              <a:t>τ</a:t>
            </a:r>
            <a:r>
              <a:rPr lang="en-US" smtClean="0">
                <a:solidFill>
                  <a:srgbClr val="FFFF00"/>
                </a:solidFill>
              </a:rPr>
              <a:t> = </a:t>
            </a:r>
            <a:r>
              <a:rPr lang="en-US" i="1" smtClean="0">
                <a:solidFill>
                  <a:srgbClr val="FFFF00"/>
                </a:solidFill>
              </a:rPr>
              <a:t>rF</a:t>
            </a:r>
            <a:r>
              <a:rPr lang="en-US" smtClean="0">
                <a:solidFill>
                  <a:srgbClr val="FFFF00"/>
                </a:solidFill>
              </a:rPr>
              <a:t>.</a:t>
            </a:r>
          </a:p>
          <a:p>
            <a:r>
              <a:rPr lang="en-US" smtClean="0"/>
              <a:t>Therefore </a:t>
            </a:r>
            <a:r>
              <a:rPr lang="en-US" i="1" smtClean="0"/>
              <a:t>F</a:t>
            </a:r>
            <a:r>
              <a:rPr lang="en-US" smtClean="0"/>
              <a:t> = </a:t>
            </a:r>
            <a:r>
              <a:rPr lang="en-US" i="1" smtClean="0"/>
              <a:t>ma</a:t>
            </a:r>
            <a:r>
              <a:rPr lang="en-US" smtClean="0"/>
              <a:t> becomes</a:t>
            </a:r>
          </a:p>
          <a:p>
            <a:pPr>
              <a:buNone/>
            </a:pPr>
            <a:r>
              <a:rPr lang="en-US" sz="3200" i="1" smtClean="0"/>
              <a:t>		</a:t>
            </a:r>
            <a:r>
              <a:rPr lang="en-US" sz="3200" i="1" smtClean="0">
                <a:solidFill>
                  <a:srgbClr val="FFFF00"/>
                </a:solidFill>
              </a:rPr>
              <a:t>    </a:t>
            </a:r>
            <a:r>
              <a:rPr lang="el-GR" sz="3200" i="1" smtClean="0">
                <a:solidFill>
                  <a:srgbClr val="FFFF00"/>
                </a:solidFill>
              </a:rPr>
              <a:t>τ</a:t>
            </a:r>
            <a:r>
              <a:rPr lang="en-US" sz="3200" smtClean="0">
                <a:solidFill>
                  <a:srgbClr val="FFFF00"/>
                </a:solidFill>
              </a:rPr>
              <a:t> = </a:t>
            </a:r>
            <a:r>
              <a:rPr lang="en-US" sz="3200" i="1" smtClean="0">
                <a:solidFill>
                  <a:srgbClr val="FFFF00"/>
                </a:solidFill>
              </a:rPr>
              <a:t>mr</a:t>
            </a:r>
            <a:r>
              <a:rPr lang="en-US" sz="3200" baseline="30000" smtClean="0">
                <a:solidFill>
                  <a:srgbClr val="FFFF00"/>
                </a:solidFill>
              </a:rPr>
              <a:t>2</a:t>
            </a:r>
            <a:r>
              <a:rPr lang="el-GR" sz="3200" i="1" smtClean="0">
                <a:solidFill>
                  <a:srgbClr val="FFFF00"/>
                </a:solidFill>
              </a:rPr>
              <a:t>α</a:t>
            </a:r>
            <a:endParaRPr lang="en-US" sz="3200" i="1">
              <a:solidFill>
                <a:srgbClr val="FFFF00"/>
              </a:solidFill>
            </a:endParaRPr>
          </a:p>
        </p:txBody>
      </p:sp>
      <p:sp>
        <p:nvSpPr>
          <p:cNvPr id="4" name="Content Placeholder 3"/>
          <p:cNvSpPr>
            <a:spLocks noGrp="1"/>
          </p:cNvSpPr>
          <p:nvPr>
            <p:ph sz="half" idx="2"/>
          </p:nvPr>
        </p:nvSpPr>
        <p:spPr>
          <a:xfrm>
            <a:off x="5105400" y="1600200"/>
            <a:ext cx="3581400" cy="4525963"/>
          </a:xfrm>
        </p:spPr>
        <p:txBody>
          <a:bodyPr/>
          <a:lstStyle/>
          <a:p>
            <a:r>
              <a:rPr lang="en-US" smtClean="0">
                <a:solidFill>
                  <a:schemeClr val="bg2">
                    <a:lumMod val="50000"/>
                  </a:schemeClr>
                </a:solidFill>
              </a:rPr>
              <a:t>Vhas zero </a:t>
            </a:r>
            <a:endParaRPr lang="en-US">
              <a:solidFill>
                <a:schemeClr val="bg2">
                  <a:lumMod val="50000"/>
                </a:schemeClr>
              </a:solidFill>
            </a:endParaRPr>
          </a:p>
        </p:txBody>
      </p:sp>
      <p:grpSp>
        <p:nvGrpSpPr>
          <p:cNvPr id="7" name="Group 21"/>
          <p:cNvGrpSpPr/>
          <p:nvPr/>
        </p:nvGrpSpPr>
        <p:grpSpPr>
          <a:xfrm>
            <a:off x="5867400" y="2439474"/>
            <a:ext cx="2668074" cy="2550809"/>
            <a:chOff x="5867400" y="2439474"/>
            <a:chExt cx="2668074" cy="2550809"/>
          </a:xfrm>
        </p:grpSpPr>
        <p:grpSp>
          <p:nvGrpSpPr>
            <p:cNvPr id="9" name="Group 6"/>
            <p:cNvGrpSpPr/>
            <p:nvPr/>
          </p:nvGrpSpPr>
          <p:grpSpPr>
            <a:xfrm>
              <a:off x="5867400" y="2439474"/>
              <a:ext cx="1981200" cy="1981200"/>
              <a:chOff x="5867400" y="2439474"/>
              <a:chExt cx="1981200" cy="1981200"/>
            </a:xfrm>
          </p:grpSpPr>
          <p:sp>
            <p:nvSpPr>
              <p:cNvPr id="5" name="Oval 4"/>
              <p:cNvSpPr/>
              <p:nvPr/>
            </p:nvSpPr>
            <p:spPr>
              <a:xfrm>
                <a:off x="5867400" y="2439474"/>
                <a:ext cx="1981200" cy="19812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69995" y="33409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7620000" y="3200400"/>
              <a:ext cx="444321" cy="444321"/>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7174605" y="4303689"/>
              <a:ext cx="1371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45121" y="3414533"/>
              <a:ext cx="990600" cy="1588"/>
            </a:xfrm>
            <a:prstGeom prst="straightConnector1">
              <a:avLst/>
            </a:prstGeom>
            <a:ln w="28575">
              <a:solidFill>
                <a:schemeClr val="tx2">
                  <a:lumMod val="1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9674" y="4343400"/>
              <a:ext cx="685800" cy="400110"/>
            </a:xfrm>
            <a:prstGeom prst="rect">
              <a:avLst/>
            </a:prstGeom>
            <a:noFill/>
          </p:spPr>
          <p:txBody>
            <a:bodyPr wrap="square" rtlCol="0">
              <a:spAutoFit/>
            </a:bodyPr>
            <a:lstStyle/>
            <a:p>
              <a:r>
                <a:rPr lang="en-US" sz="2000" i="1" smtClean="0">
                  <a:solidFill>
                    <a:srgbClr val="FF0000"/>
                  </a:solidFill>
                </a:rPr>
                <a:t>F</a:t>
              </a:r>
              <a:endParaRPr lang="en-US" sz="2000" i="1">
                <a:solidFill>
                  <a:srgbClr val="FF0000"/>
                </a:solidFill>
              </a:endParaRPr>
            </a:p>
          </p:txBody>
        </p:sp>
        <p:sp>
          <p:nvSpPr>
            <p:cNvPr id="16" name="TextBox 15"/>
            <p:cNvSpPr txBox="1"/>
            <p:nvPr/>
          </p:nvSpPr>
          <p:spPr>
            <a:xfrm>
              <a:off x="7150995" y="3079332"/>
              <a:ext cx="685800" cy="400110"/>
            </a:xfrm>
            <a:prstGeom prst="rect">
              <a:avLst/>
            </a:prstGeom>
            <a:noFill/>
          </p:spPr>
          <p:txBody>
            <a:bodyPr wrap="square" rtlCol="0">
              <a:spAutoFit/>
            </a:bodyPr>
            <a:lstStyle/>
            <a:p>
              <a:r>
                <a:rPr lang="en-US" sz="2000" i="1" smtClean="0">
                  <a:solidFill>
                    <a:srgbClr val="000000"/>
                  </a:solidFill>
                </a:rPr>
                <a:t>r</a:t>
              </a:r>
              <a:endParaRPr lang="en-US" sz="2000" i="1">
                <a:solidFill>
                  <a:srgbClr val="000000"/>
                </a:solidFill>
              </a:endParaRPr>
            </a:p>
          </p:txBody>
        </p:sp>
        <p:sp>
          <p:nvSpPr>
            <p:cNvPr id="17" name="TextBox 16"/>
            <p:cNvSpPr txBox="1"/>
            <p:nvPr/>
          </p:nvSpPr>
          <p:spPr>
            <a:xfrm>
              <a:off x="6324600" y="2590800"/>
              <a:ext cx="1447800" cy="369332"/>
            </a:xfrm>
            <a:prstGeom prst="rect">
              <a:avLst/>
            </a:prstGeom>
            <a:noFill/>
          </p:spPr>
          <p:txBody>
            <a:bodyPr wrap="square" rtlCol="0">
              <a:spAutoFit/>
            </a:bodyPr>
            <a:lstStyle/>
            <a:p>
              <a:r>
                <a:rPr lang="en-US" i="1" smtClean="0">
                  <a:solidFill>
                    <a:schemeClr val="bg1">
                      <a:lumMod val="50000"/>
                    </a:schemeClr>
                  </a:solidFill>
                </a:rPr>
                <a:t>Light disk</a:t>
              </a:r>
              <a:endParaRPr lang="en-US" i="1">
                <a:solidFill>
                  <a:schemeClr val="bg1">
                    <a:lumMod val="50000"/>
                  </a:schemeClr>
                </a:solidFill>
              </a:endParaRPr>
            </a:p>
          </p:txBody>
        </p:sp>
        <p:sp>
          <p:nvSpPr>
            <p:cNvPr id="18" name="TextBox 17"/>
            <p:cNvSpPr txBox="1"/>
            <p:nvPr/>
          </p:nvSpPr>
          <p:spPr>
            <a:xfrm>
              <a:off x="7698348" y="3200400"/>
              <a:ext cx="685800" cy="400110"/>
            </a:xfrm>
            <a:prstGeom prst="rect">
              <a:avLst/>
            </a:prstGeom>
            <a:noFill/>
          </p:spPr>
          <p:txBody>
            <a:bodyPr wrap="square" rtlCol="0">
              <a:spAutoFit/>
            </a:bodyPr>
            <a:lstStyle/>
            <a:p>
              <a:r>
                <a:rPr lang="en-US" sz="2000" i="1" smtClean="0"/>
                <a:t>m</a:t>
              </a:r>
              <a:endParaRPr lang="en-US" sz="2000" i="1"/>
            </a:p>
          </p:txBody>
        </p:sp>
        <p:sp>
          <p:nvSpPr>
            <p:cNvPr id="19" name="TextBox 18"/>
            <p:cNvSpPr txBox="1"/>
            <p:nvPr/>
          </p:nvSpPr>
          <p:spPr>
            <a:xfrm>
              <a:off x="6223716" y="3200400"/>
              <a:ext cx="710484" cy="369332"/>
            </a:xfrm>
            <a:prstGeom prst="rect">
              <a:avLst/>
            </a:prstGeom>
            <a:noFill/>
          </p:spPr>
          <p:txBody>
            <a:bodyPr wrap="square" rtlCol="0">
              <a:spAutoFit/>
            </a:bodyPr>
            <a:lstStyle/>
            <a:p>
              <a:r>
                <a:rPr lang="en-US" i="1" smtClean="0">
                  <a:solidFill>
                    <a:schemeClr val="bg1">
                      <a:lumMod val="50000"/>
                    </a:schemeClr>
                  </a:solidFill>
                </a:rPr>
                <a:t>axle</a:t>
              </a:r>
              <a:endParaRPr lang="en-US" i="1">
                <a:solidFill>
                  <a:schemeClr val="bg1">
                    <a:lumMod val="50000"/>
                  </a:schemeClr>
                </a:solidFill>
              </a:endParaRPr>
            </a:p>
          </p:txBody>
        </p:sp>
      </p:grpSp>
      <p:sp>
        <p:nvSpPr>
          <p:cNvPr id="21" name="Rectangle 20"/>
          <p:cNvSpPr/>
          <p:nvPr/>
        </p:nvSpPr>
        <p:spPr>
          <a:xfrm>
            <a:off x="1600200" y="5651679"/>
            <a:ext cx="1905000" cy="685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r>
              <a:rPr lang="en-US" sz="3600" smtClean="0">
                <a:solidFill>
                  <a:srgbClr val="FFFF00"/>
                </a:solidFill>
              </a:rPr>
              <a:t>Kinds of Equilibrium</a:t>
            </a:r>
            <a:endParaRPr lang="en-US" sz="3600">
              <a:solidFill>
                <a:srgbClr val="FFFF00"/>
              </a:solidFill>
            </a:endParaRPr>
          </a:p>
        </p:txBody>
      </p:sp>
      <p:sp>
        <p:nvSpPr>
          <p:cNvPr id="3" name="Content Placeholder 2"/>
          <p:cNvSpPr>
            <a:spLocks noGrp="1"/>
          </p:cNvSpPr>
          <p:nvPr>
            <p:ph sz="half" idx="1"/>
          </p:nvPr>
        </p:nvSpPr>
        <p:spPr>
          <a:xfrm>
            <a:off x="457200" y="1600200"/>
            <a:ext cx="5105400" cy="5105400"/>
          </a:xfrm>
        </p:spPr>
        <p:txBody>
          <a:bodyPr>
            <a:normAutofit/>
          </a:bodyPr>
          <a:lstStyle/>
          <a:p>
            <a:r>
              <a:rPr lang="en-US" sz="2400" smtClean="0">
                <a:solidFill>
                  <a:schemeClr val="bg1"/>
                </a:solidFill>
              </a:rPr>
              <a:t>Suppose now the light disk is in a vertical plane, free to rotate about a horizontal axis.</a:t>
            </a:r>
          </a:p>
          <a:p>
            <a:r>
              <a:rPr lang="en-US" sz="2400" smtClean="0">
                <a:solidFill>
                  <a:schemeClr val="bg1"/>
                </a:solidFill>
              </a:rPr>
              <a:t>If the </a:t>
            </a:r>
            <a:r>
              <a:rPr lang="en-US" sz="2400" smtClean="0">
                <a:solidFill>
                  <a:srgbClr val="FF0000"/>
                </a:solidFill>
              </a:rPr>
              <a:t>red mass</a:t>
            </a:r>
            <a:r>
              <a:rPr lang="en-US" sz="2400" smtClean="0">
                <a:solidFill>
                  <a:schemeClr val="bg1"/>
                </a:solidFill>
              </a:rPr>
              <a:t> is </a:t>
            </a:r>
            <a:r>
              <a:rPr lang="en-US" sz="2400" smtClean="0">
                <a:solidFill>
                  <a:srgbClr val="FFFF00"/>
                </a:solidFill>
              </a:rPr>
              <a:t>at rest at the lowest point</a:t>
            </a:r>
            <a:r>
              <a:rPr lang="en-US" sz="2400" smtClean="0">
                <a:solidFill>
                  <a:schemeClr val="bg1"/>
                </a:solidFill>
              </a:rPr>
              <a:t>, and is then displaced slightly, the torque from the gravitational force </a:t>
            </a:r>
            <a:r>
              <a:rPr lang="en-US" sz="2400" i="1" smtClean="0">
                <a:solidFill>
                  <a:schemeClr val="bg1"/>
                </a:solidFill>
              </a:rPr>
              <a:t>mg</a:t>
            </a:r>
            <a:r>
              <a:rPr lang="en-US" sz="2400" smtClean="0">
                <a:solidFill>
                  <a:schemeClr val="bg1"/>
                </a:solidFill>
              </a:rPr>
              <a:t> will pull it back towards the center.  This is called </a:t>
            </a:r>
            <a:r>
              <a:rPr lang="en-US" sz="2400" smtClean="0">
                <a:solidFill>
                  <a:srgbClr val="FFFF00"/>
                </a:solidFill>
              </a:rPr>
              <a:t>stable equilibrium</a:t>
            </a:r>
            <a:r>
              <a:rPr lang="en-US" sz="2400" smtClean="0">
                <a:solidFill>
                  <a:schemeClr val="bg1"/>
                </a:solidFill>
              </a:rPr>
              <a:t>.</a:t>
            </a:r>
          </a:p>
          <a:p>
            <a:r>
              <a:rPr lang="en-US" sz="2400" smtClean="0">
                <a:solidFill>
                  <a:schemeClr val="bg1"/>
                </a:solidFill>
              </a:rPr>
              <a:t>The </a:t>
            </a:r>
            <a:r>
              <a:rPr lang="en-US" sz="2400" smtClean="0">
                <a:solidFill>
                  <a:srgbClr val="FF0000"/>
                </a:solidFill>
              </a:rPr>
              <a:t>red mass </a:t>
            </a:r>
            <a:r>
              <a:rPr lang="en-US" sz="2400" smtClean="0">
                <a:solidFill>
                  <a:schemeClr val="bg1"/>
                </a:solidFill>
              </a:rPr>
              <a:t>can be </a:t>
            </a:r>
            <a:r>
              <a:rPr lang="en-US" sz="2400" smtClean="0">
                <a:solidFill>
                  <a:srgbClr val="FFFF00"/>
                </a:solidFill>
              </a:rPr>
              <a:t>at rest at the topmost point</a:t>
            </a:r>
            <a:r>
              <a:rPr lang="en-US" sz="2400" smtClean="0">
                <a:solidFill>
                  <a:schemeClr val="bg1"/>
                </a:solidFill>
              </a:rPr>
              <a:t>—but this is </a:t>
            </a:r>
            <a:r>
              <a:rPr lang="en-US" sz="2400" i="1" smtClean="0">
                <a:solidFill>
                  <a:srgbClr val="FFFF00"/>
                </a:solidFill>
              </a:rPr>
              <a:t>unstable</a:t>
            </a:r>
            <a:r>
              <a:rPr lang="en-US" sz="2400" smtClean="0">
                <a:solidFill>
                  <a:srgbClr val="FFFF00"/>
                </a:solidFill>
              </a:rPr>
              <a:t> equilibrium. </a:t>
            </a:r>
          </a:p>
          <a:p>
            <a:r>
              <a:rPr lang="en-US" sz="2400" smtClean="0">
                <a:solidFill>
                  <a:schemeClr val="bg1"/>
                </a:solidFill>
              </a:rPr>
              <a:t>If </a:t>
            </a:r>
            <a:r>
              <a:rPr lang="en-US" sz="2400" i="1" smtClean="0">
                <a:solidFill>
                  <a:schemeClr val="bg1"/>
                </a:solidFill>
              </a:rPr>
              <a:t>g</a:t>
            </a:r>
            <a:r>
              <a:rPr lang="en-US" sz="2400" smtClean="0">
                <a:solidFill>
                  <a:schemeClr val="bg1"/>
                </a:solidFill>
              </a:rPr>
              <a:t> = 0, we have </a:t>
            </a:r>
            <a:r>
              <a:rPr lang="en-US" sz="2400" smtClean="0">
                <a:solidFill>
                  <a:srgbClr val="FFFF00"/>
                </a:solidFill>
              </a:rPr>
              <a:t>neutral equilibrium</a:t>
            </a:r>
            <a:r>
              <a:rPr lang="en-US" sz="2400" smtClean="0">
                <a:solidFill>
                  <a:schemeClr val="bg1"/>
                </a:solidFill>
              </a:rPr>
              <a:t>.</a:t>
            </a:r>
            <a:endParaRPr lang="en-US" sz="2400">
              <a:solidFill>
                <a:schemeClr val="bg1"/>
              </a:solidFill>
            </a:endParaRPr>
          </a:p>
        </p:txBody>
      </p:sp>
      <p:sp>
        <p:nvSpPr>
          <p:cNvPr id="4" name="Content Placeholder 3"/>
          <p:cNvSpPr>
            <a:spLocks noGrp="1"/>
          </p:cNvSpPr>
          <p:nvPr>
            <p:ph sz="half" idx="2"/>
          </p:nvPr>
        </p:nvSpPr>
        <p:spPr>
          <a:xfrm>
            <a:off x="5105400" y="1600200"/>
            <a:ext cx="3581400" cy="4525963"/>
          </a:xfrm>
        </p:spPr>
        <p:txBody>
          <a:bodyPr/>
          <a:lstStyle/>
          <a:p>
            <a:r>
              <a:rPr lang="en-US" smtClean="0">
                <a:solidFill>
                  <a:schemeClr val="bg2">
                    <a:lumMod val="50000"/>
                  </a:schemeClr>
                </a:solidFill>
              </a:rPr>
              <a:t>Vhas zero </a:t>
            </a:r>
            <a:endParaRPr lang="en-US">
              <a:solidFill>
                <a:schemeClr val="bg2">
                  <a:lumMod val="50000"/>
                </a:schemeClr>
              </a:solidFill>
            </a:endParaRPr>
          </a:p>
        </p:txBody>
      </p:sp>
      <p:sp>
        <p:nvSpPr>
          <p:cNvPr id="5" name="Oval 4"/>
          <p:cNvSpPr/>
          <p:nvPr/>
        </p:nvSpPr>
        <p:spPr>
          <a:xfrm>
            <a:off x="5867400" y="2362200"/>
            <a:ext cx="1981200" cy="19812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95753" y="330343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4038600"/>
            <a:ext cx="444321" cy="444321"/>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200000" flipH="1">
            <a:off x="6477794" y="4953280"/>
            <a:ext cx="1371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2514600"/>
            <a:ext cx="1447800" cy="369332"/>
          </a:xfrm>
          <a:prstGeom prst="rect">
            <a:avLst/>
          </a:prstGeom>
          <a:noFill/>
        </p:spPr>
        <p:txBody>
          <a:bodyPr wrap="square" rtlCol="0">
            <a:spAutoFit/>
          </a:bodyPr>
          <a:lstStyle/>
          <a:p>
            <a:r>
              <a:rPr lang="en-US" i="1" smtClean="0">
                <a:solidFill>
                  <a:schemeClr val="bg1">
                    <a:lumMod val="50000"/>
                  </a:schemeClr>
                </a:solidFill>
              </a:rPr>
              <a:t>Light disk</a:t>
            </a:r>
            <a:endParaRPr lang="en-US" i="1">
              <a:solidFill>
                <a:schemeClr val="bg1">
                  <a:lumMod val="50000"/>
                </a:schemeClr>
              </a:solidFill>
            </a:endParaRPr>
          </a:p>
        </p:txBody>
      </p:sp>
      <p:sp>
        <p:nvSpPr>
          <p:cNvPr id="18" name="TextBox 17"/>
          <p:cNvSpPr txBox="1"/>
          <p:nvPr/>
        </p:nvSpPr>
        <p:spPr>
          <a:xfrm>
            <a:off x="7146699" y="4834941"/>
            <a:ext cx="685800" cy="400110"/>
          </a:xfrm>
          <a:prstGeom prst="rect">
            <a:avLst/>
          </a:prstGeom>
          <a:noFill/>
        </p:spPr>
        <p:txBody>
          <a:bodyPr wrap="square" rtlCol="0">
            <a:spAutoFit/>
          </a:bodyPr>
          <a:lstStyle/>
          <a:p>
            <a:r>
              <a:rPr lang="en-US" sz="2000" i="1" smtClean="0"/>
              <a:t>mg</a:t>
            </a:r>
            <a:endParaRPr lang="en-US" sz="2000" i="1"/>
          </a:p>
        </p:txBody>
      </p:sp>
      <p:sp>
        <p:nvSpPr>
          <p:cNvPr id="19" name="TextBox 18"/>
          <p:cNvSpPr txBox="1"/>
          <p:nvPr/>
        </p:nvSpPr>
        <p:spPr>
          <a:xfrm>
            <a:off x="6223716" y="3124200"/>
            <a:ext cx="710484" cy="369332"/>
          </a:xfrm>
          <a:prstGeom prst="rect">
            <a:avLst/>
          </a:prstGeom>
          <a:noFill/>
        </p:spPr>
        <p:txBody>
          <a:bodyPr wrap="square" rtlCol="0">
            <a:spAutoFit/>
          </a:bodyPr>
          <a:lstStyle/>
          <a:p>
            <a:r>
              <a:rPr lang="en-US" i="1" smtClean="0">
                <a:solidFill>
                  <a:schemeClr val="bg1">
                    <a:lumMod val="50000"/>
                  </a:schemeClr>
                </a:solidFill>
              </a:rPr>
              <a:t>axle</a:t>
            </a:r>
            <a:endParaRPr lang="en-US" i="1">
              <a:solidFill>
                <a:schemeClr val="bg1">
                  <a:lumMod val="50000"/>
                </a:schemeClr>
              </a:solidFill>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Newton’s Second Law for Rotations</a:t>
            </a:r>
            <a:endParaRPr lang="en-US">
              <a:solidFill>
                <a:srgbClr val="FFFF00"/>
              </a:solidFill>
            </a:endParaRPr>
          </a:p>
        </p:txBody>
      </p:sp>
      <p:sp>
        <p:nvSpPr>
          <p:cNvPr id="3" name="Content Placeholder 2"/>
          <p:cNvSpPr>
            <a:spLocks noGrp="1"/>
          </p:cNvSpPr>
          <p:nvPr>
            <p:ph idx="1"/>
          </p:nvPr>
        </p:nvSpPr>
        <p:spPr/>
        <p:txBody>
          <a:bodyPr/>
          <a:lstStyle/>
          <a:p>
            <a:r>
              <a:rPr lang="en-US" smtClean="0"/>
              <a:t>For the </a:t>
            </a:r>
            <a:r>
              <a:rPr lang="en-US" smtClean="0">
                <a:solidFill>
                  <a:srgbClr val="FFFF00"/>
                </a:solidFill>
              </a:rPr>
              <a:t>special case </a:t>
            </a:r>
            <a:r>
              <a:rPr lang="en-US" smtClean="0"/>
              <a:t>of a mass </a:t>
            </a:r>
            <a:r>
              <a:rPr lang="en-US" i="1" smtClean="0"/>
              <a:t>m</a:t>
            </a:r>
            <a:r>
              <a:rPr lang="en-US" smtClean="0"/>
              <a:t> constrained by a light disk to circle around an axle, the angular acceleration </a:t>
            </a:r>
            <a:r>
              <a:rPr lang="el-GR" i="1" smtClean="0"/>
              <a:t>α</a:t>
            </a:r>
            <a:r>
              <a:rPr lang="en-US" smtClean="0"/>
              <a:t> is proportional to the torque </a:t>
            </a:r>
            <a:r>
              <a:rPr lang="el-GR" i="1" smtClean="0"/>
              <a:t>τ</a:t>
            </a:r>
            <a:r>
              <a:rPr lang="en-US" smtClean="0"/>
              <a:t> </a:t>
            </a:r>
            <a:r>
              <a:rPr lang="en-US" smtClean="0">
                <a:solidFill>
                  <a:srgbClr val="FFFF00"/>
                </a:solidFill>
              </a:rPr>
              <a:t>exactly</a:t>
            </a:r>
            <a:r>
              <a:rPr lang="en-US" smtClean="0"/>
              <a:t> as in the linear case  the acceleration </a:t>
            </a:r>
            <a:r>
              <a:rPr lang="en-US" i="1" smtClean="0"/>
              <a:t>a</a:t>
            </a:r>
            <a:r>
              <a:rPr lang="en-US" smtClean="0"/>
              <a:t> is proportional to the force </a:t>
            </a:r>
            <a:r>
              <a:rPr lang="en-US" i="1" smtClean="0"/>
              <a:t>F</a:t>
            </a:r>
            <a:r>
              <a:rPr lang="en-US" smtClean="0"/>
              <a:t>.</a:t>
            </a:r>
          </a:p>
          <a:p>
            <a:pPr>
              <a:buNone/>
            </a:pPr>
            <a:r>
              <a:rPr lang="en-US" smtClean="0"/>
              <a:t> </a:t>
            </a:r>
          </a:p>
          <a:p>
            <a:r>
              <a:rPr lang="en-US" smtClean="0"/>
              <a:t>The angular equivalent of inertial mass </a:t>
            </a:r>
            <a:r>
              <a:rPr lang="en-US" i="1" smtClean="0"/>
              <a:t>m</a:t>
            </a:r>
            <a:r>
              <a:rPr lang="en-US" smtClean="0"/>
              <a:t> is the </a:t>
            </a:r>
            <a:r>
              <a:rPr lang="en-US" smtClean="0">
                <a:solidFill>
                  <a:srgbClr val="FFFF00"/>
                </a:solidFill>
              </a:rPr>
              <a:t>moment of inertia </a:t>
            </a:r>
            <a:r>
              <a:rPr lang="en-US" i="1" smtClean="0">
                <a:solidFill>
                  <a:srgbClr val="FFFF00"/>
                </a:solidFill>
              </a:rPr>
              <a:t>mr</a:t>
            </a:r>
            <a:r>
              <a:rPr lang="en-US" baseline="30000" smtClean="0">
                <a:solidFill>
                  <a:srgbClr val="FFFF00"/>
                </a:solidFill>
              </a:rPr>
              <a:t>2</a:t>
            </a:r>
            <a:r>
              <a:rPr lang="en-US" smtClean="0"/>
              <a:t>. </a:t>
            </a:r>
            <a:endParaRPr lang="en-US"/>
          </a:p>
        </p:txBody>
      </p:sp>
      <p:sp>
        <p:nvSpPr>
          <p:cNvPr id="4" name="Rectangle 3"/>
          <p:cNvSpPr/>
          <p:nvPr/>
        </p:nvSpPr>
        <p:spPr>
          <a:xfrm>
            <a:off x="455052" y="4722251"/>
            <a:ext cx="7924800" cy="1257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about Constant Acceleration…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400" dirty="0" smtClean="0"/>
              <a:t>At </a:t>
            </a:r>
            <a:r>
              <a:rPr lang="en-US" sz="2400" dirty="0" smtClean="0">
                <a:solidFill>
                  <a:srgbClr val="FFC000"/>
                </a:solidFill>
              </a:rPr>
              <a:t>constant acceleration</a:t>
            </a:r>
            <a:r>
              <a:rPr lang="en-US" sz="2400" dirty="0" smtClean="0"/>
              <a:t>, </a:t>
            </a:r>
          </a:p>
          <a:p>
            <a:pPr>
              <a:buNone/>
            </a:pPr>
            <a:r>
              <a:rPr lang="en-US" sz="2400" dirty="0" smtClean="0"/>
              <a:t>   the graph of </a:t>
            </a:r>
            <a:r>
              <a:rPr lang="en-US" sz="2400" dirty="0" smtClean="0">
                <a:solidFill>
                  <a:srgbClr val="92D050"/>
                </a:solidFill>
              </a:rPr>
              <a:t>velocity</a:t>
            </a:r>
            <a:r>
              <a:rPr lang="en-US" sz="2400" dirty="0" smtClean="0"/>
              <a:t> as a </a:t>
            </a:r>
          </a:p>
          <a:p>
            <a:pPr>
              <a:buNone/>
            </a:pPr>
            <a:r>
              <a:rPr lang="en-US" sz="2400" dirty="0" smtClean="0"/>
              <a:t>   function of time </a:t>
            </a:r>
            <a:r>
              <a:rPr lang="en-US" sz="2400" i="1" dirty="0" smtClean="0"/>
              <a:t>v</a:t>
            </a:r>
            <a:r>
              <a:rPr lang="en-US" sz="2400" dirty="0" smtClean="0"/>
              <a:t>(</a:t>
            </a:r>
            <a:r>
              <a:rPr lang="en-US" sz="2400" i="1" dirty="0" smtClean="0"/>
              <a:t>t</a:t>
            </a:r>
            <a:r>
              <a:rPr lang="en-US" sz="2400" dirty="0" smtClean="0"/>
              <a:t>) = </a:t>
            </a:r>
            <a:r>
              <a:rPr lang="en-US" sz="2400" i="1" dirty="0" smtClean="0"/>
              <a:t>v</a:t>
            </a:r>
            <a:r>
              <a:rPr lang="en-US" sz="2400" baseline="-25000" dirty="0" smtClean="0"/>
              <a:t>0</a:t>
            </a:r>
            <a:r>
              <a:rPr lang="en-US" sz="2400" dirty="0" smtClean="0"/>
              <a:t> + </a:t>
            </a:r>
            <a:r>
              <a:rPr lang="en-US" sz="2400" i="1" dirty="0" smtClean="0"/>
              <a:t>at</a:t>
            </a:r>
          </a:p>
          <a:p>
            <a:pPr>
              <a:buNone/>
            </a:pPr>
            <a:r>
              <a:rPr lang="en-US" sz="2400" dirty="0" smtClean="0"/>
              <a:t>   is </a:t>
            </a:r>
            <a:r>
              <a:rPr lang="en-US" sz="2400" dirty="0" smtClean="0">
                <a:solidFill>
                  <a:srgbClr val="92D050"/>
                </a:solidFill>
              </a:rPr>
              <a:t>a straight line</a:t>
            </a:r>
            <a:r>
              <a:rPr lang="en-US" sz="2400" dirty="0" smtClean="0"/>
              <a:t>:</a:t>
            </a:r>
          </a:p>
          <a:p>
            <a:pPr>
              <a:buNone/>
            </a:pPr>
            <a:endParaRPr lang="en-US" sz="2400" dirty="0" smtClean="0"/>
          </a:p>
          <a:p>
            <a:pPr>
              <a:buNone/>
            </a:pPr>
            <a:endParaRPr lang="en-US" sz="2400" dirty="0" smtClean="0"/>
          </a:p>
          <a:p>
            <a:r>
              <a:rPr lang="en-US" sz="2400" dirty="0" smtClean="0"/>
              <a:t>If </a:t>
            </a:r>
            <a:r>
              <a:rPr lang="en-US" sz="2400" i="1" dirty="0" smtClean="0"/>
              <a:t>v</a:t>
            </a:r>
            <a:r>
              <a:rPr lang="en-US" sz="2400" dirty="0" smtClean="0"/>
              <a:t> = </a:t>
            </a:r>
            <a:r>
              <a:rPr lang="en-US" sz="2400" i="1" dirty="0" smtClean="0"/>
              <a:t>v</a:t>
            </a:r>
            <a:r>
              <a:rPr lang="en-US" sz="2400" baseline="-25000" dirty="0" smtClean="0"/>
              <a:t>0</a:t>
            </a:r>
            <a:r>
              <a:rPr lang="en-US" sz="2400" dirty="0" smtClean="0"/>
              <a:t> at </a:t>
            </a:r>
            <a:r>
              <a:rPr lang="en-US" sz="2400" i="1" dirty="0" smtClean="0"/>
              <a:t>t</a:t>
            </a:r>
            <a:r>
              <a:rPr lang="en-US" sz="2400" dirty="0" smtClean="0"/>
              <a:t> = 0, and </a:t>
            </a:r>
            <a:r>
              <a:rPr lang="en-US" sz="2400" i="1" dirty="0" smtClean="0"/>
              <a:t>v</a:t>
            </a:r>
            <a:r>
              <a:rPr lang="en-US" sz="2400" dirty="0" smtClean="0"/>
              <a:t> = </a:t>
            </a:r>
            <a:r>
              <a:rPr lang="en-US" sz="2400" i="1" dirty="0" smtClean="0"/>
              <a:t>v</a:t>
            </a:r>
            <a:r>
              <a:rPr lang="en-US" sz="2400" baseline="-25000" dirty="0" smtClean="0"/>
              <a:t>1</a:t>
            </a:r>
            <a:r>
              <a:rPr lang="en-US" sz="2400" dirty="0" smtClean="0"/>
              <a:t> at </a:t>
            </a:r>
            <a:r>
              <a:rPr lang="en-US" sz="2400" i="1" dirty="0" smtClean="0"/>
              <a:t>t</a:t>
            </a:r>
            <a:r>
              <a:rPr lang="en-US" sz="2400" dirty="0" smtClean="0"/>
              <a:t> = </a:t>
            </a:r>
            <a:r>
              <a:rPr lang="en-US" sz="2400" i="1" dirty="0" smtClean="0"/>
              <a:t>t</a:t>
            </a:r>
            <a:r>
              <a:rPr lang="en-US" sz="2400" baseline="-25000" dirty="0" smtClean="0"/>
              <a:t>1</a:t>
            </a:r>
            <a:r>
              <a:rPr lang="en-US" sz="2400" dirty="0" smtClean="0"/>
              <a:t>, the </a:t>
            </a:r>
            <a:r>
              <a:rPr lang="en-US" sz="2400" dirty="0" smtClean="0">
                <a:solidFill>
                  <a:srgbClr val="92D050"/>
                </a:solidFill>
              </a:rPr>
              <a:t>average velocity</a:t>
            </a:r>
            <a:r>
              <a:rPr lang="en-US" sz="2400" dirty="0" smtClean="0"/>
              <a:t> over the time interval 0 to </a:t>
            </a:r>
            <a:r>
              <a:rPr lang="en-US" sz="2400" i="1" dirty="0" smtClean="0"/>
              <a:t>t</a:t>
            </a:r>
            <a:r>
              <a:rPr lang="en-US" sz="2400" baseline="-25000" dirty="0" smtClean="0"/>
              <a:t>1</a:t>
            </a:r>
            <a:r>
              <a:rPr lang="en-US" sz="2400" dirty="0" smtClean="0"/>
              <a:t> is</a:t>
            </a:r>
          </a:p>
          <a:p>
            <a:endParaRPr lang="en-US" sz="2400" dirty="0" smtClean="0"/>
          </a:p>
          <a:p>
            <a:endParaRPr lang="en-US" sz="2400" dirty="0" smtClean="0"/>
          </a:p>
          <a:p>
            <a:endParaRPr lang="en-US" sz="2400" dirty="0" smtClean="0"/>
          </a:p>
          <a:p>
            <a:r>
              <a:rPr lang="en-US" sz="2400" dirty="0" smtClean="0"/>
              <a:t>IMPORTANT!   This formula is </a:t>
            </a:r>
            <a:r>
              <a:rPr lang="en-US" sz="2400" dirty="0" smtClean="0">
                <a:solidFill>
                  <a:srgbClr val="FF0000"/>
                </a:solidFill>
              </a:rPr>
              <a:t>unlikely to be correct </a:t>
            </a:r>
            <a:r>
              <a:rPr lang="en-US" sz="2400" dirty="0" smtClean="0"/>
              <a:t>at </a:t>
            </a:r>
            <a:r>
              <a:rPr lang="en-US" sz="2400" i="1" dirty="0" err="1" smtClean="0"/>
              <a:t>nonconstant</a:t>
            </a:r>
            <a:r>
              <a:rPr lang="en-US" sz="2400" i="1" dirty="0" smtClean="0"/>
              <a:t> </a:t>
            </a:r>
            <a:r>
              <a:rPr lang="en-US" sz="2400" dirty="0" smtClean="0"/>
              <a:t>acceleration.</a:t>
            </a:r>
          </a:p>
          <a:p>
            <a:endParaRPr lang="en-US" sz="2800" dirty="0"/>
          </a:p>
        </p:txBody>
      </p:sp>
      <p:cxnSp>
        <p:nvCxnSpPr>
          <p:cNvPr id="5" name="Straight Arrow Connector 4"/>
          <p:cNvCxnSpPr/>
          <p:nvPr/>
        </p:nvCxnSpPr>
        <p:spPr>
          <a:xfrm rot="16200000">
            <a:off x="5525294" y="2628107"/>
            <a:ext cx="1752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00800" y="3505200"/>
            <a:ext cx="1752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00800" y="2133600"/>
            <a:ext cx="1371600" cy="53340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2200" y="3429000"/>
            <a:ext cx="381000" cy="369332"/>
          </a:xfrm>
          <a:prstGeom prst="rect">
            <a:avLst/>
          </a:prstGeom>
          <a:noFill/>
        </p:spPr>
        <p:txBody>
          <a:bodyPr wrap="square" rtlCol="0">
            <a:spAutoFit/>
          </a:bodyPr>
          <a:lstStyle/>
          <a:p>
            <a:r>
              <a:rPr lang="en-US" dirty="0" smtClean="0"/>
              <a:t>0</a:t>
            </a:r>
            <a:endParaRPr lang="en-US" dirty="0"/>
          </a:p>
        </p:txBody>
      </p:sp>
      <p:sp>
        <p:nvSpPr>
          <p:cNvPr id="10" name="TextBox 9"/>
          <p:cNvSpPr txBox="1"/>
          <p:nvPr/>
        </p:nvSpPr>
        <p:spPr>
          <a:xfrm>
            <a:off x="6096000" y="2507218"/>
            <a:ext cx="457200" cy="369332"/>
          </a:xfrm>
          <a:prstGeom prst="rect">
            <a:avLst/>
          </a:prstGeom>
          <a:noFill/>
        </p:spPr>
        <p:txBody>
          <a:bodyPr wrap="square" rtlCol="0">
            <a:spAutoFit/>
          </a:bodyPr>
          <a:lstStyle/>
          <a:p>
            <a:r>
              <a:rPr lang="en-US" i="1" dirty="0" smtClean="0"/>
              <a:t>v</a:t>
            </a:r>
            <a:r>
              <a:rPr lang="en-US" baseline="-25000" dirty="0" smtClean="0"/>
              <a:t>0</a:t>
            </a:r>
            <a:endParaRPr lang="en-US" baseline="-25000" dirty="0"/>
          </a:p>
        </p:txBody>
      </p:sp>
      <p:sp>
        <p:nvSpPr>
          <p:cNvPr id="11" name="TextBox 10"/>
          <p:cNvSpPr txBox="1"/>
          <p:nvPr/>
        </p:nvSpPr>
        <p:spPr>
          <a:xfrm>
            <a:off x="5943600" y="2895600"/>
            <a:ext cx="762000" cy="369332"/>
          </a:xfrm>
          <a:prstGeom prst="rect">
            <a:avLst/>
          </a:prstGeom>
          <a:noFill/>
        </p:spPr>
        <p:txBody>
          <a:bodyPr wrap="square" rtlCol="0">
            <a:spAutoFit/>
          </a:bodyPr>
          <a:lstStyle/>
          <a:p>
            <a:r>
              <a:rPr lang="en-US" i="1" dirty="0" smtClean="0"/>
              <a:t>v</a:t>
            </a:r>
            <a:r>
              <a:rPr lang="en-US" dirty="0" smtClean="0"/>
              <a:t>(</a:t>
            </a:r>
            <a:r>
              <a:rPr lang="en-US" i="1" dirty="0" smtClean="0"/>
              <a:t>t</a:t>
            </a:r>
            <a:r>
              <a:rPr lang="en-US" dirty="0" smtClean="0"/>
              <a:t>)</a:t>
            </a:r>
            <a:endParaRPr lang="en-US" dirty="0"/>
          </a:p>
        </p:txBody>
      </p:sp>
      <p:sp>
        <p:nvSpPr>
          <p:cNvPr id="12" name="TextBox 11"/>
          <p:cNvSpPr txBox="1"/>
          <p:nvPr/>
        </p:nvSpPr>
        <p:spPr>
          <a:xfrm>
            <a:off x="7696200" y="3505200"/>
            <a:ext cx="381000" cy="369332"/>
          </a:xfrm>
          <a:prstGeom prst="rect">
            <a:avLst/>
          </a:prstGeom>
          <a:noFill/>
        </p:spPr>
        <p:txBody>
          <a:bodyPr wrap="square" rtlCol="0">
            <a:spAutoFit/>
          </a:bodyPr>
          <a:lstStyle/>
          <a:p>
            <a:r>
              <a:rPr lang="en-US" i="1" dirty="0" smtClean="0"/>
              <a:t>t</a:t>
            </a:r>
            <a:r>
              <a:rPr lang="en-US" baseline="-25000" dirty="0" smtClean="0"/>
              <a:t>1</a:t>
            </a:r>
            <a:endParaRPr lang="en-US" baseline="-25000" dirty="0"/>
          </a:p>
        </p:txBody>
      </p:sp>
      <p:cxnSp>
        <p:nvCxnSpPr>
          <p:cNvPr id="15" name="Straight Connector 14"/>
          <p:cNvCxnSpPr/>
          <p:nvPr/>
        </p:nvCxnSpPr>
        <p:spPr>
          <a:xfrm>
            <a:off x="6400800" y="2133600"/>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76950" y="1895475"/>
            <a:ext cx="457200" cy="369332"/>
          </a:xfrm>
          <a:prstGeom prst="rect">
            <a:avLst/>
          </a:prstGeom>
          <a:noFill/>
        </p:spPr>
        <p:txBody>
          <a:bodyPr wrap="square" rtlCol="0">
            <a:spAutoFit/>
          </a:bodyPr>
          <a:lstStyle/>
          <a:p>
            <a:r>
              <a:rPr lang="en-US" i="1" dirty="0" smtClean="0"/>
              <a:t>v</a:t>
            </a:r>
            <a:r>
              <a:rPr lang="en-US" baseline="-25000" dirty="0" smtClean="0"/>
              <a:t>1</a:t>
            </a:r>
            <a:endParaRPr lang="en-US" baseline="-25000" dirty="0"/>
          </a:p>
        </p:txBody>
      </p:sp>
      <p:graphicFrame>
        <p:nvGraphicFramePr>
          <p:cNvPr id="17" name="Object 16"/>
          <p:cNvGraphicFramePr>
            <a:graphicFrameLocks noChangeAspect="1"/>
          </p:cNvGraphicFramePr>
          <p:nvPr/>
        </p:nvGraphicFramePr>
        <p:xfrm>
          <a:off x="3429000" y="4724400"/>
          <a:ext cx="1790700" cy="939800"/>
        </p:xfrm>
        <a:graphic>
          <a:graphicData uri="http://schemas.openxmlformats.org/presentationml/2006/ole">
            <p:oleObj spid="_x0000_s8194" name="Equation" r:id="rId4" imgW="1790640" imgH="939600" progId="Equation.DSMT4">
              <p:embed/>
            </p:oleObj>
          </a:graphicData>
        </a:graphic>
      </p:graphicFrame>
      <p:cxnSp>
        <p:nvCxnSpPr>
          <p:cNvPr id="19" name="Straight Connector 18"/>
          <p:cNvCxnSpPr/>
          <p:nvPr/>
        </p:nvCxnSpPr>
        <p:spPr>
          <a:xfrm rot="5400000">
            <a:off x="7086600" y="2819400"/>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More Complicated Rotating Bodies</a:t>
            </a:r>
            <a:endParaRPr lang="en-US">
              <a:solidFill>
                <a:srgbClr val="FFFF00"/>
              </a:solidFill>
            </a:endParaRPr>
          </a:p>
        </p:txBody>
      </p:sp>
      <p:sp>
        <p:nvSpPr>
          <p:cNvPr id="3" name="Content Placeholder 2"/>
          <p:cNvSpPr>
            <a:spLocks noGrp="1"/>
          </p:cNvSpPr>
          <p:nvPr>
            <p:ph sz="half" idx="1"/>
          </p:nvPr>
        </p:nvSpPr>
        <p:spPr>
          <a:xfrm>
            <a:off x="457200" y="1600200"/>
            <a:ext cx="5029200" cy="5029200"/>
          </a:xfrm>
        </p:spPr>
        <p:txBody>
          <a:bodyPr/>
          <a:lstStyle/>
          <a:p>
            <a:r>
              <a:rPr lang="en-US" smtClean="0"/>
              <a:t>Suppose now a light disk has several different masses attached at different places, and various forces act on them. As before, radial components cause no rotation, we have a sum of torques. </a:t>
            </a:r>
          </a:p>
          <a:p>
            <a:r>
              <a:rPr lang="en-US" smtClean="0">
                <a:solidFill>
                  <a:srgbClr val="FFFF00"/>
                </a:solidFill>
              </a:rPr>
              <a:t>BUT the rigid disk will cause a force on one mass to cause a torque on all the others!  How do we handle </a:t>
            </a:r>
            <a:r>
              <a:rPr lang="en-US" i="1" smtClean="0">
                <a:solidFill>
                  <a:srgbClr val="FFFF00"/>
                </a:solidFill>
              </a:rPr>
              <a:t>that</a:t>
            </a:r>
            <a:r>
              <a:rPr lang="en-US" smtClean="0">
                <a:solidFill>
                  <a:srgbClr val="FFFF00"/>
                </a:solidFill>
              </a:rPr>
              <a:t>?</a:t>
            </a:r>
            <a:endParaRPr lang="en-US">
              <a:solidFill>
                <a:srgbClr val="FFFF00"/>
              </a:solidFill>
            </a:endParaRPr>
          </a:p>
        </p:txBody>
      </p:sp>
      <p:sp>
        <p:nvSpPr>
          <p:cNvPr id="4" name="Content Placeholder 3"/>
          <p:cNvSpPr>
            <a:spLocks noGrp="1"/>
          </p:cNvSpPr>
          <p:nvPr>
            <p:ph sz="half" idx="2"/>
          </p:nvPr>
        </p:nvSpPr>
        <p:spPr>
          <a:xfrm>
            <a:off x="5334000" y="1600200"/>
            <a:ext cx="3352800" cy="4525963"/>
          </a:xfrm>
        </p:spPr>
        <p:txBody>
          <a:bodyPr/>
          <a:lstStyle/>
          <a:p>
            <a:r>
              <a:rPr lang="en-US" smtClean="0">
                <a:solidFill>
                  <a:schemeClr val="bg2">
                    <a:lumMod val="50000"/>
                  </a:schemeClr>
                </a:solidFill>
              </a:rPr>
              <a:t>A</a:t>
            </a:r>
            <a:r>
              <a:rPr lang="en-US" smtClean="0"/>
              <a:t> </a:t>
            </a:r>
            <a:endParaRPr lang="en-US"/>
          </a:p>
        </p:txBody>
      </p:sp>
      <p:sp>
        <p:nvSpPr>
          <p:cNvPr id="10" name="TextBox 9"/>
          <p:cNvSpPr txBox="1"/>
          <p:nvPr/>
        </p:nvSpPr>
        <p:spPr>
          <a:xfrm>
            <a:off x="7849674" y="4343400"/>
            <a:ext cx="685800" cy="400110"/>
          </a:xfrm>
          <a:prstGeom prst="rect">
            <a:avLst/>
          </a:prstGeom>
          <a:noFill/>
        </p:spPr>
        <p:txBody>
          <a:bodyPr wrap="square" rtlCol="0">
            <a:spAutoFit/>
          </a:bodyPr>
          <a:lstStyle/>
          <a:p>
            <a:r>
              <a:rPr lang="en-US" sz="2000" i="1" smtClean="0">
                <a:solidFill>
                  <a:srgbClr val="FF0000"/>
                </a:solidFill>
              </a:rPr>
              <a:t>F</a:t>
            </a:r>
            <a:r>
              <a:rPr lang="en-US" sz="2000" baseline="-25000" smtClean="0">
                <a:solidFill>
                  <a:srgbClr val="FF0000"/>
                </a:solidFill>
              </a:rPr>
              <a:t>1</a:t>
            </a:r>
            <a:endParaRPr lang="en-US" sz="2000" baseline="-25000">
              <a:solidFill>
                <a:srgbClr val="FF0000"/>
              </a:solidFill>
            </a:endParaRPr>
          </a:p>
        </p:txBody>
      </p:sp>
      <p:grpSp>
        <p:nvGrpSpPr>
          <p:cNvPr id="5" name="Group 23"/>
          <p:cNvGrpSpPr/>
          <p:nvPr/>
        </p:nvGrpSpPr>
        <p:grpSpPr>
          <a:xfrm>
            <a:off x="5867400" y="2171163"/>
            <a:ext cx="2426595" cy="2819120"/>
            <a:chOff x="5867400" y="2171163"/>
            <a:chExt cx="2426595" cy="2819120"/>
          </a:xfrm>
        </p:grpSpPr>
        <p:grpSp>
          <p:nvGrpSpPr>
            <p:cNvPr id="6" name="Group 6"/>
            <p:cNvGrpSpPr/>
            <p:nvPr/>
          </p:nvGrpSpPr>
          <p:grpSpPr>
            <a:xfrm>
              <a:off x="5867400" y="2439474"/>
              <a:ext cx="1981200" cy="1981200"/>
              <a:chOff x="5867400" y="2439474"/>
              <a:chExt cx="1981200" cy="1981200"/>
            </a:xfrm>
          </p:grpSpPr>
          <p:sp>
            <p:nvSpPr>
              <p:cNvPr id="15" name="Oval 14"/>
              <p:cNvSpPr/>
              <p:nvPr/>
            </p:nvSpPr>
            <p:spPr>
              <a:xfrm>
                <a:off x="5867400" y="2439474"/>
                <a:ext cx="1981200" cy="198120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69995" y="334099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7620000" y="3200400"/>
              <a:ext cx="444321" cy="444321"/>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7174605" y="4303689"/>
              <a:ext cx="1371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45121" y="3414533"/>
              <a:ext cx="990600" cy="1588"/>
            </a:xfrm>
            <a:prstGeom prst="straightConnector1">
              <a:avLst/>
            </a:prstGeom>
            <a:ln w="28575">
              <a:solidFill>
                <a:schemeClr val="tx2">
                  <a:lumMod val="1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50995" y="3079332"/>
              <a:ext cx="685800" cy="400110"/>
            </a:xfrm>
            <a:prstGeom prst="rect">
              <a:avLst/>
            </a:prstGeom>
            <a:noFill/>
          </p:spPr>
          <p:txBody>
            <a:bodyPr wrap="square" rtlCol="0">
              <a:spAutoFit/>
            </a:bodyPr>
            <a:lstStyle/>
            <a:p>
              <a:r>
                <a:rPr lang="en-US" sz="2000" i="1" smtClean="0">
                  <a:solidFill>
                    <a:srgbClr val="000000"/>
                  </a:solidFill>
                </a:rPr>
                <a:t>r</a:t>
              </a:r>
              <a:r>
                <a:rPr lang="en-US" sz="2000" baseline="-25000" smtClean="0">
                  <a:solidFill>
                    <a:srgbClr val="000000"/>
                  </a:solidFill>
                </a:rPr>
                <a:t>1</a:t>
              </a:r>
              <a:endParaRPr lang="en-US" sz="2000" baseline="-25000">
                <a:solidFill>
                  <a:srgbClr val="000000"/>
                </a:solidFill>
              </a:endParaRPr>
            </a:p>
          </p:txBody>
        </p:sp>
        <p:sp>
          <p:nvSpPr>
            <p:cNvPr id="13" name="TextBox 12"/>
            <p:cNvSpPr txBox="1"/>
            <p:nvPr/>
          </p:nvSpPr>
          <p:spPr>
            <a:xfrm>
              <a:off x="7608195" y="3200400"/>
              <a:ext cx="685800" cy="400110"/>
            </a:xfrm>
            <a:prstGeom prst="rect">
              <a:avLst/>
            </a:prstGeom>
            <a:noFill/>
          </p:spPr>
          <p:txBody>
            <a:bodyPr wrap="square" rtlCol="0">
              <a:spAutoFit/>
            </a:bodyPr>
            <a:lstStyle/>
            <a:p>
              <a:r>
                <a:rPr lang="en-US" sz="2000" i="1" smtClean="0"/>
                <a:t>m</a:t>
              </a:r>
              <a:r>
                <a:rPr lang="en-US" sz="2000" baseline="-25000" smtClean="0"/>
                <a:t>1</a:t>
              </a:r>
              <a:endParaRPr lang="en-US" sz="2000" baseline="-25000"/>
            </a:p>
          </p:txBody>
        </p:sp>
        <p:sp>
          <p:nvSpPr>
            <p:cNvPr id="17" name="Oval 16"/>
            <p:cNvSpPr/>
            <p:nvPr/>
          </p:nvSpPr>
          <p:spPr>
            <a:xfrm>
              <a:off x="6400800" y="2667000"/>
              <a:ext cx="457200" cy="457200"/>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96000" y="3733800"/>
              <a:ext cx="381000" cy="381000"/>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0" y="3657600"/>
              <a:ext cx="304800" cy="304800"/>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88995" y="2667000"/>
              <a:ext cx="685800" cy="400110"/>
            </a:xfrm>
            <a:prstGeom prst="rect">
              <a:avLst/>
            </a:prstGeom>
            <a:noFill/>
          </p:spPr>
          <p:txBody>
            <a:bodyPr wrap="square" rtlCol="0">
              <a:spAutoFit/>
            </a:bodyPr>
            <a:lstStyle/>
            <a:p>
              <a:r>
                <a:rPr lang="en-US" sz="2000" i="1" smtClean="0"/>
                <a:t>m</a:t>
              </a:r>
              <a:r>
                <a:rPr lang="en-US" sz="2000" baseline="-25000" smtClean="0"/>
                <a:t>2</a:t>
              </a:r>
              <a:endParaRPr lang="en-US" sz="2000" baseline="-25000"/>
            </a:p>
          </p:txBody>
        </p:sp>
        <p:sp>
          <p:nvSpPr>
            <p:cNvPr id="21" name="TextBox 20"/>
            <p:cNvSpPr txBox="1"/>
            <p:nvPr/>
          </p:nvSpPr>
          <p:spPr>
            <a:xfrm>
              <a:off x="7178901" y="2171163"/>
              <a:ext cx="685800" cy="400110"/>
            </a:xfrm>
            <a:prstGeom prst="rect">
              <a:avLst/>
            </a:prstGeom>
            <a:noFill/>
          </p:spPr>
          <p:txBody>
            <a:bodyPr wrap="square" rtlCol="0">
              <a:spAutoFit/>
            </a:bodyPr>
            <a:lstStyle/>
            <a:p>
              <a:r>
                <a:rPr lang="en-US" sz="2000" i="1" smtClean="0">
                  <a:solidFill>
                    <a:srgbClr val="FF0000"/>
                  </a:solidFill>
                </a:rPr>
                <a:t>F</a:t>
              </a:r>
              <a:r>
                <a:rPr lang="en-US" sz="2000" baseline="-25000" smtClean="0">
                  <a:solidFill>
                    <a:srgbClr val="FF0000"/>
                  </a:solidFill>
                </a:rPr>
                <a:t>2</a:t>
              </a:r>
              <a:endParaRPr lang="en-US" sz="2000" baseline="-25000">
                <a:solidFill>
                  <a:srgbClr val="FF0000"/>
                </a:solidFill>
              </a:endParaRPr>
            </a:p>
          </p:txBody>
        </p:sp>
        <p:cxnSp>
          <p:nvCxnSpPr>
            <p:cNvPr id="22" name="Straight Arrow Connector 21"/>
            <p:cNvCxnSpPr/>
            <p:nvPr/>
          </p:nvCxnSpPr>
          <p:spPr>
            <a:xfrm rot="-1200000" flipH="1" flipV="1">
              <a:off x="6827780" y="2659734"/>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Newton’s Third Law for a Rigid Rotating Body</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mtClean="0"/>
              <a:t>If a rigid body is made up of many masses </a:t>
            </a:r>
            <a:r>
              <a:rPr lang="en-US" i="1" smtClean="0"/>
              <a:t>m</a:t>
            </a:r>
            <a:r>
              <a:rPr lang="en-US" i="1" baseline="-25000" smtClean="0"/>
              <a:t>i</a:t>
            </a:r>
            <a:r>
              <a:rPr lang="en-US" smtClean="0"/>
              <a:t> connected by rigid rods, the force exerted along the rod of </a:t>
            </a:r>
            <a:r>
              <a:rPr lang="en-US" i="1" smtClean="0"/>
              <a:t>m</a:t>
            </a:r>
            <a:r>
              <a:rPr lang="en-US" i="1" baseline="-25000" smtClean="0"/>
              <a:t>i</a:t>
            </a:r>
            <a:r>
              <a:rPr lang="en-US" smtClean="0"/>
              <a:t> on </a:t>
            </a:r>
            <a:r>
              <a:rPr lang="en-US" i="1" smtClean="0"/>
              <a:t>m</a:t>
            </a:r>
            <a:r>
              <a:rPr lang="en-US" i="1" baseline="-25000" smtClean="0"/>
              <a:t>j</a:t>
            </a:r>
            <a:r>
              <a:rPr lang="en-US" smtClean="0"/>
              <a:t> is equal in magnitude and opposite in direction to that of </a:t>
            </a:r>
            <a:r>
              <a:rPr lang="en-US" i="1" smtClean="0"/>
              <a:t>m</a:t>
            </a:r>
            <a:r>
              <a:rPr lang="en-US" i="1" baseline="-25000" smtClean="0"/>
              <a:t>j</a:t>
            </a:r>
            <a:r>
              <a:rPr lang="en-US" i="1" smtClean="0"/>
              <a:t> </a:t>
            </a:r>
            <a:r>
              <a:rPr lang="en-US" smtClean="0"/>
              <a:t>on </a:t>
            </a:r>
            <a:r>
              <a:rPr lang="en-US" i="1" smtClean="0"/>
              <a:t>m</a:t>
            </a:r>
            <a:r>
              <a:rPr lang="en-US" i="1" baseline="-25000" smtClean="0"/>
              <a:t>i</a:t>
            </a:r>
            <a:r>
              <a:rPr lang="en-US" smtClean="0"/>
              <a:t>, therefore </a:t>
            </a:r>
            <a:r>
              <a:rPr lang="en-US" smtClean="0">
                <a:solidFill>
                  <a:srgbClr val="FFFF00"/>
                </a:solidFill>
              </a:rPr>
              <a:t>the internal torques come in equal and opposite pairs, and therefore cannot contribute to the angular acceleration</a:t>
            </a:r>
            <a:r>
              <a:rPr lang="en-US" smtClean="0"/>
              <a:t>.</a:t>
            </a:r>
          </a:p>
          <a:p>
            <a:r>
              <a:rPr lang="en-US" smtClean="0"/>
              <a:t>It follows that the angular acceleration is generated by the sum of the </a:t>
            </a:r>
            <a:r>
              <a:rPr lang="en-US" smtClean="0">
                <a:solidFill>
                  <a:srgbClr val="FFFF00"/>
                </a:solidFill>
              </a:rPr>
              <a:t>external</a:t>
            </a:r>
            <a:r>
              <a:rPr lang="en-US" smtClean="0"/>
              <a:t> torques. </a:t>
            </a:r>
            <a:endParaRPr lang="en-US"/>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Moment of Inertia of a Solid Body</a:t>
            </a:r>
            <a:endParaRPr lang="en-US">
              <a:solidFill>
                <a:srgbClr val="FFFF00"/>
              </a:solidFill>
            </a:endParaRPr>
          </a:p>
        </p:txBody>
      </p:sp>
      <p:sp>
        <p:nvSpPr>
          <p:cNvPr id="3" name="Content Placeholder 2"/>
          <p:cNvSpPr>
            <a:spLocks noGrp="1"/>
          </p:cNvSpPr>
          <p:nvPr>
            <p:ph sz="half" idx="1"/>
          </p:nvPr>
        </p:nvSpPr>
        <p:spPr>
          <a:xfrm>
            <a:off x="457200" y="1447800"/>
            <a:ext cx="4953000" cy="5257800"/>
          </a:xfrm>
        </p:spPr>
        <p:txBody>
          <a:bodyPr>
            <a:normAutofit lnSpcReduction="10000"/>
          </a:bodyPr>
          <a:lstStyle/>
          <a:p>
            <a:r>
              <a:rPr lang="en-US" sz="2400" smtClean="0"/>
              <a:t>Consider a flat square plate rotating about a perpendicular axis with angular acceleration </a:t>
            </a:r>
            <a:r>
              <a:rPr lang="el-GR" sz="2400" i="1" smtClean="0"/>
              <a:t>α</a:t>
            </a:r>
            <a:r>
              <a:rPr lang="en-US" sz="2400" smtClean="0"/>
              <a:t>.  One small part of it, </a:t>
            </a:r>
            <a:r>
              <a:rPr lang="el-GR" sz="2400" smtClean="0"/>
              <a:t>Δ</a:t>
            </a:r>
            <a:r>
              <a:rPr lang="en-US" sz="2400" i="1" smtClean="0"/>
              <a:t>m</a:t>
            </a:r>
            <a:r>
              <a:rPr lang="en-US" sz="2400" i="1" baseline="-25000" smtClean="0"/>
              <a:t>i</a:t>
            </a:r>
            <a:r>
              <a:rPr lang="en-US" sz="2400" smtClean="0"/>
              <a:t>, distance </a:t>
            </a:r>
            <a:r>
              <a:rPr lang="en-US" sz="2400" i="1" smtClean="0"/>
              <a:t>r</a:t>
            </a:r>
            <a:r>
              <a:rPr lang="en-US" sz="2400" i="1" baseline="-25000" smtClean="0"/>
              <a:t>i</a:t>
            </a:r>
            <a:r>
              <a:rPr lang="en-US" sz="2400" smtClean="0"/>
              <a:t> from the axle, has equation of motion</a:t>
            </a:r>
          </a:p>
          <a:p>
            <a:endParaRPr lang="en-US" sz="2400" smtClean="0"/>
          </a:p>
          <a:p>
            <a:r>
              <a:rPr lang="en-US" sz="2400" smtClean="0"/>
              <a:t>Adding contributions from all parts of the wheel</a:t>
            </a:r>
          </a:p>
          <a:p>
            <a:endParaRPr lang="en-US" sz="2400" smtClean="0"/>
          </a:p>
          <a:p>
            <a:endParaRPr lang="en-US" sz="2400" smtClean="0"/>
          </a:p>
          <a:p>
            <a:endParaRPr lang="en-US" sz="2400" smtClean="0"/>
          </a:p>
          <a:p>
            <a:r>
              <a:rPr lang="en-US" i="1" smtClean="0"/>
              <a:t>I</a:t>
            </a:r>
            <a:r>
              <a:rPr lang="en-US" smtClean="0"/>
              <a:t>  is the </a:t>
            </a:r>
            <a:r>
              <a:rPr lang="en-US" smtClean="0">
                <a:solidFill>
                  <a:srgbClr val="FFFF00"/>
                </a:solidFill>
              </a:rPr>
              <a:t>Moment of Inertia.</a:t>
            </a:r>
            <a:endParaRPr lang="en-US">
              <a:solidFill>
                <a:srgbClr val="FFFF00"/>
              </a:solidFill>
            </a:endParaRPr>
          </a:p>
        </p:txBody>
      </p:sp>
      <p:sp>
        <p:nvSpPr>
          <p:cNvPr id="4" name="Content Placeholder 3"/>
          <p:cNvSpPr>
            <a:spLocks noGrp="1"/>
          </p:cNvSpPr>
          <p:nvPr>
            <p:ph sz="half" idx="2"/>
          </p:nvPr>
        </p:nvSpPr>
        <p:spPr>
          <a:xfrm>
            <a:off x="5638800" y="1600200"/>
            <a:ext cx="3124200" cy="4525963"/>
          </a:xfrm>
        </p:spPr>
        <p:txBody>
          <a:bodyPr>
            <a:normAutofit lnSpcReduction="10000"/>
          </a:bodyPr>
          <a:lstStyle/>
          <a:p>
            <a:r>
              <a:rPr lang="en-US" smtClean="0">
                <a:solidFill>
                  <a:schemeClr val="bg2">
                    <a:lumMod val="50000"/>
                  </a:schemeClr>
                </a:solidFill>
              </a:rPr>
              <a:t>Z</a:t>
            </a:r>
            <a:r>
              <a:rPr lang="en-US" smtClean="0"/>
              <a:t> </a:t>
            </a:r>
            <a:endParaRPr lang="en-US"/>
          </a:p>
        </p:txBody>
      </p:sp>
      <p:sp>
        <p:nvSpPr>
          <p:cNvPr id="5" name="Rectangle 4"/>
          <p:cNvSpPr/>
          <p:nvPr/>
        </p:nvSpPr>
        <p:spPr>
          <a:xfrm>
            <a:off x="6376116" y="2514600"/>
            <a:ext cx="1828800" cy="1828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96200" y="3124200"/>
            <a:ext cx="152400" cy="152400"/>
          </a:xfrm>
          <a:prstGeom prst="rect">
            <a:avLst/>
          </a:prstGeom>
          <a:solidFill>
            <a:srgbClr val="FF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00363" y="330235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1103312" y="3352800"/>
          <a:ext cx="3621088" cy="533400"/>
        </p:xfrm>
        <a:graphic>
          <a:graphicData uri="http://schemas.openxmlformats.org/presentationml/2006/ole">
            <p:oleObj spid="_x0000_s131074" name="Equation" r:id="rId4" imgW="2844720" imgH="419040" progId="Equation.DSMT4">
              <p:embed/>
            </p:oleObj>
          </a:graphicData>
        </a:graphic>
      </p:graphicFrame>
      <p:sp>
        <p:nvSpPr>
          <p:cNvPr id="10" name="TextBox 9"/>
          <p:cNvSpPr txBox="1"/>
          <p:nvPr/>
        </p:nvSpPr>
        <p:spPr>
          <a:xfrm>
            <a:off x="7506237" y="3174642"/>
            <a:ext cx="762000" cy="400110"/>
          </a:xfrm>
          <a:prstGeom prst="rect">
            <a:avLst/>
          </a:prstGeom>
          <a:noFill/>
        </p:spPr>
        <p:txBody>
          <a:bodyPr wrap="square" rtlCol="0">
            <a:spAutoFit/>
          </a:bodyPr>
          <a:lstStyle/>
          <a:p>
            <a:r>
              <a:rPr lang="el-GR" sz="2000" smtClean="0">
                <a:solidFill>
                  <a:srgbClr val="000000"/>
                </a:solidFill>
              </a:rPr>
              <a:t>Δ</a:t>
            </a:r>
            <a:r>
              <a:rPr lang="en-US" sz="2000" i="1" smtClean="0">
                <a:solidFill>
                  <a:srgbClr val="000000"/>
                </a:solidFill>
              </a:rPr>
              <a:t>m</a:t>
            </a:r>
            <a:r>
              <a:rPr lang="en-US" sz="2000" i="1" baseline="-25000" smtClean="0">
                <a:solidFill>
                  <a:srgbClr val="000000"/>
                </a:solidFill>
              </a:rPr>
              <a:t>i</a:t>
            </a:r>
            <a:endParaRPr lang="en-US" sz="2000">
              <a:solidFill>
                <a:srgbClr val="000000"/>
              </a:solidFill>
            </a:endParaRPr>
          </a:p>
        </p:txBody>
      </p:sp>
      <p:sp>
        <p:nvSpPr>
          <p:cNvPr id="11" name="Arc 10"/>
          <p:cNvSpPr/>
          <p:nvPr/>
        </p:nvSpPr>
        <p:spPr>
          <a:xfrm rot="14435223">
            <a:off x="6767730" y="2990506"/>
            <a:ext cx="1018643" cy="912912"/>
          </a:xfrm>
          <a:prstGeom prst="arc">
            <a:avLst>
              <a:gd name="adj1" fmla="val 11294701"/>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rot="514786" flipV="1">
            <a:off x="7409320" y="3881857"/>
            <a:ext cx="104679" cy="620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131" name="Object 3"/>
          <p:cNvGraphicFramePr>
            <a:graphicFrameLocks noChangeAspect="1"/>
          </p:cNvGraphicFramePr>
          <p:nvPr/>
        </p:nvGraphicFramePr>
        <p:xfrm>
          <a:off x="457200" y="4648200"/>
          <a:ext cx="4914900" cy="1066800"/>
        </p:xfrm>
        <a:graphic>
          <a:graphicData uri="http://schemas.openxmlformats.org/presentationml/2006/ole">
            <p:oleObj spid="_x0000_s131075" name="Equation" r:id="rId5" imgW="3860640" imgH="838080" progId="Equation.DSMT4">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Acceleration Formulas</a:t>
            </a:r>
            <a:endParaRPr lang="en-US" dirty="0"/>
          </a:p>
        </p:txBody>
      </p:sp>
      <p:graphicFrame>
        <p:nvGraphicFramePr>
          <p:cNvPr id="75779" name="Object 3"/>
          <p:cNvGraphicFramePr>
            <a:graphicFrameLocks noChangeAspect="1"/>
          </p:cNvGraphicFramePr>
          <p:nvPr>
            <p:ph idx="1"/>
          </p:nvPr>
        </p:nvGraphicFramePr>
        <p:xfrm>
          <a:off x="2692400" y="1498600"/>
          <a:ext cx="1911684" cy="558800"/>
        </p:xfrm>
        <a:graphic>
          <a:graphicData uri="http://schemas.openxmlformats.org/presentationml/2006/ole">
            <p:oleObj spid="_x0000_s9218" name="Equation" r:id="rId4" imgW="1650960" imgH="482400" progId="Equation.DSMT4">
              <p:embed/>
            </p:oleObj>
          </a:graphicData>
        </a:graphic>
      </p:graphicFrame>
      <p:graphicFrame>
        <p:nvGraphicFramePr>
          <p:cNvPr id="75780" name="Object 4"/>
          <p:cNvGraphicFramePr>
            <a:graphicFrameLocks noChangeAspect="1"/>
          </p:cNvGraphicFramePr>
          <p:nvPr/>
        </p:nvGraphicFramePr>
        <p:xfrm>
          <a:off x="2692400" y="2057401"/>
          <a:ext cx="2729552" cy="609600"/>
        </p:xfrm>
        <a:graphic>
          <a:graphicData uri="http://schemas.openxmlformats.org/presentationml/2006/ole">
            <p:oleObj spid="_x0000_s9219" name="Equation" r:id="rId5" imgW="2857320" imgH="533160" progId="Equation.DSMT4">
              <p:embed/>
            </p:oleObj>
          </a:graphicData>
        </a:graphic>
      </p:graphicFrame>
      <p:graphicFrame>
        <p:nvGraphicFramePr>
          <p:cNvPr id="75781" name="Object 5"/>
          <p:cNvGraphicFramePr>
            <a:graphicFrameLocks noChangeAspect="1"/>
          </p:cNvGraphicFramePr>
          <p:nvPr/>
        </p:nvGraphicFramePr>
        <p:xfrm>
          <a:off x="2733675" y="2876550"/>
          <a:ext cx="1701800" cy="939800"/>
        </p:xfrm>
        <a:graphic>
          <a:graphicData uri="http://schemas.openxmlformats.org/presentationml/2006/ole">
            <p:oleObj spid="_x0000_s9220" name="Equation" r:id="rId6" imgW="1701720" imgH="939600" progId="Equation.DSMT4">
              <p:embed/>
            </p:oleObj>
          </a:graphicData>
        </a:graphic>
      </p:graphicFrame>
      <p:graphicFrame>
        <p:nvGraphicFramePr>
          <p:cNvPr id="8" name="Object 7"/>
          <p:cNvGraphicFramePr>
            <a:graphicFrameLocks noChangeAspect="1"/>
          </p:cNvGraphicFramePr>
          <p:nvPr/>
        </p:nvGraphicFramePr>
        <p:xfrm>
          <a:off x="2724150" y="4010025"/>
          <a:ext cx="3200400" cy="571500"/>
        </p:xfrm>
        <a:graphic>
          <a:graphicData uri="http://schemas.openxmlformats.org/presentationml/2006/ole">
            <p:oleObj spid="_x0000_s9221" name="Equation" r:id="rId7" imgW="3200400" imgH="571320" progId="Equation.DSMT4">
              <p:embed/>
            </p:oleObj>
          </a:graphicData>
        </a:graphic>
      </p:graphicFrame>
      <p:sp>
        <p:nvSpPr>
          <p:cNvPr id="9" name="TextBox 8"/>
          <p:cNvSpPr txBox="1"/>
          <p:nvPr/>
        </p:nvSpPr>
        <p:spPr>
          <a:xfrm>
            <a:off x="609600" y="4953000"/>
            <a:ext cx="7467600" cy="707886"/>
          </a:xfrm>
          <a:prstGeom prst="rect">
            <a:avLst/>
          </a:prstGeom>
          <a:noFill/>
        </p:spPr>
        <p:txBody>
          <a:bodyPr wrap="square" rtlCol="0">
            <a:spAutoFit/>
          </a:bodyPr>
          <a:lstStyle/>
          <a:p>
            <a:r>
              <a:rPr lang="en-US" sz="2000" dirty="0" smtClean="0"/>
              <a:t>These formulas are </a:t>
            </a:r>
            <a:r>
              <a:rPr lang="en-US" sz="2000" dirty="0" smtClean="0">
                <a:solidFill>
                  <a:srgbClr val="FFFF00"/>
                </a:solidFill>
              </a:rPr>
              <a:t>worth memorizing</a:t>
            </a:r>
            <a:r>
              <a:rPr lang="en-US" sz="2000" dirty="0" smtClean="0"/>
              <a:t>:  the last one is simply derived by eliminating </a:t>
            </a:r>
            <a:r>
              <a:rPr lang="en-US" sz="2000" i="1" dirty="0" smtClean="0"/>
              <a:t>t</a:t>
            </a:r>
            <a:r>
              <a:rPr lang="en-US" sz="2000" dirty="0" smtClean="0"/>
              <a:t> between the first two.</a:t>
            </a:r>
            <a:endParaRPr lang="en-US" sz="2000" dirty="0"/>
          </a:p>
        </p:txBody>
      </p:sp>
      <p:sp>
        <p:nvSpPr>
          <p:cNvPr id="10" name="Rectangle 9"/>
          <p:cNvSpPr/>
          <p:nvPr/>
        </p:nvSpPr>
        <p:spPr>
          <a:xfrm>
            <a:off x="2400300" y="1514475"/>
            <a:ext cx="3733800" cy="320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from the Chapter</a:t>
            </a:r>
            <a:endParaRPr lang="en-US" dirty="0"/>
          </a:p>
        </p:txBody>
      </p:sp>
      <p:sp>
        <p:nvSpPr>
          <p:cNvPr id="3" name="Content Placeholder 2"/>
          <p:cNvSpPr>
            <a:spLocks noGrp="1"/>
          </p:cNvSpPr>
          <p:nvPr>
            <p:ph idx="1"/>
          </p:nvPr>
        </p:nvSpPr>
        <p:spPr/>
        <p:txBody>
          <a:bodyPr/>
          <a:lstStyle/>
          <a:p>
            <a:r>
              <a:rPr lang="en-US" b="1" dirty="0" smtClean="0"/>
              <a:t>37.</a:t>
            </a:r>
            <a:r>
              <a:rPr lang="en-US" dirty="0" smtClean="0"/>
              <a:t>	(II) A car slows down uniformly from a speed of </a:t>
            </a:r>
            <a:r>
              <a:rPr lang="en-US" smtClean="0"/>
              <a:t>18.0 m/s </a:t>
            </a:r>
            <a:r>
              <a:rPr lang="en-US" dirty="0" smtClean="0"/>
              <a:t>to rest in 5.00 s. How far did it travel in that time?</a:t>
            </a:r>
          </a:p>
          <a:p>
            <a:pPr>
              <a:buNone/>
            </a:pPr>
            <a:endParaRPr lang="en-US" dirty="0" smtClean="0"/>
          </a:p>
          <a:p>
            <a:r>
              <a:rPr lang="en-US" b="1" dirty="0" smtClean="0"/>
              <a:t>38.</a:t>
            </a:r>
            <a:r>
              <a:rPr lang="en-US" dirty="0" smtClean="0"/>
              <a:t>	(II) In coming to a stop, a car leaves skid marks 85 m long on the highway. Assuming a deceleration of 4.00 m/s</a:t>
            </a:r>
            <a:r>
              <a:rPr lang="en-US" baseline="30000" dirty="0" smtClean="0"/>
              <a:t>2</a:t>
            </a:r>
            <a:r>
              <a:rPr lang="en-US" dirty="0" smtClean="0"/>
              <a:t> estimate the speed of the car just before braking.</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457200" y="274638"/>
            <a:ext cx="8229600" cy="2697162"/>
          </a:xfrm>
        </p:spPr>
        <p:txBody>
          <a:bodyPr/>
          <a:lstStyle/>
          <a:p>
            <a:pPr algn="l"/>
            <a:r>
              <a:rPr lang="en-US" sz="2800" smtClean="0"/>
              <a:t>The picture below shows time (4.56 secs) and speed  (321 mph) for a standing start quarter mile at Indianapolis. </a:t>
            </a:r>
            <a:br>
              <a:rPr lang="en-US" sz="2800" smtClean="0"/>
            </a:br>
            <a:r>
              <a:rPr lang="en-US" sz="2800" smtClean="0"/>
              <a:t>Assuming constant acceleration, what was the approximate horizontal g-force on the driver?</a:t>
            </a:r>
          </a:p>
        </p:txBody>
      </p:sp>
      <p:sp>
        <p:nvSpPr>
          <p:cNvPr id="3075" name="Content Placeholder 5"/>
          <p:cNvSpPr>
            <a:spLocks noGrp="1"/>
          </p:cNvSpPr>
          <p:nvPr>
            <p:ph sz="half" idx="2"/>
          </p:nvPr>
        </p:nvSpPr>
        <p:spPr>
          <a:xfrm>
            <a:off x="4648200" y="3276600"/>
            <a:ext cx="4038600" cy="2849563"/>
          </a:xfrm>
        </p:spPr>
        <p:txBody>
          <a:bodyPr/>
          <a:lstStyle/>
          <a:p>
            <a:pPr marL="514350" indent="-514350">
              <a:buFont typeface="Arial" charset="0"/>
              <a:buAutoNum type="alphaLcPeriod"/>
            </a:pPr>
            <a:r>
              <a:rPr lang="en-US" smtClean="0"/>
              <a:t>0.3g</a:t>
            </a:r>
          </a:p>
          <a:p>
            <a:pPr marL="514350" indent="-514350">
              <a:buFont typeface="Arial" charset="0"/>
              <a:buAutoNum type="alphaLcPeriod"/>
            </a:pPr>
            <a:r>
              <a:rPr lang="en-US" smtClean="0"/>
              <a:t>0.8g</a:t>
            </a:r>
          </a:p>
          <a:p>
            <a:pPr marL="514350" indent="-514350">
              <a:buFont typeface="Arial" charset="0"/>
              <a:buAutoNum type="alphaLcPeriod"/>
            </a:pPr>
            <a:r>
              <a:rPr lang="en-US" smtClean="0"/>
              <a:t>1.5g</a:t>
            </a:r>
          </a:p>
          <a:p>
            <a:pPr marL="514350" indent="-514350">
              <a:buFont typeface="Arial" charset="0"/>
              <a:buAutoNum type="alphaLcPeriod"/>
            </a:pPr>
            <a:r>
              <a:rPr lang="en-US" smtClean="0"/>
              <a:t>3g</a:t>
            </a:r>
          </a:p>
          <a:p>
            <a:pPr marL="514350" indent="-514350">
              <a:buFont typeface="Arial" charset="0"/>
              <a:buAutoNum type="alphaLcPeriod"/>
            </a:pPr>
            <a:r>
              <a:rPr lang="en-US" smtClean="0"/>
              <a:t>5g</a:t>
            </a:r>
          </a:p>
        </p:txBody>
      </p:sp>
      <p:pic>
        <p:nvPicPr>
          <p:cNvPr id="3076" name="Picture 2"/>
          <p:cNvPicPr>
            <a:picLocks noGrp="1" noChangeAspect="1" noChangeArrowheads="1"/>
          </p:cNvPicPr>
          <p:nvPr>
            <p:ph sz="half" idx="1"/>
          </p:nvPr>
        </p:nvPicPr>
        <p:blipFill>
          <a:blip r:embed="rId3" cstate="print"/>
          <a:srcRect/>
          <a:stretch>
            <a:fillRect/>
          </a:stretch>
        </p:blipFill>
        <p:spPr>
          <a:xfrm>
            <a:off x="533400" y="3276600"/>
            <a:ext cx="4038600" cy="3033713"/>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Freely Falling Objects</a:t>
            </a:r>
            <a:endParaRPr lang="en-US" dirty="0"/>
          </a:p>
        </p:txBody>
      </p:sp>
      <p:sp>
        <p:nvSpPr>
          <p:cNvPr id="3" name="Subtitle 2"/>
          <p:cNvSpPr>
            <a:spLocks noGrp="1"/>
          </p:cNvSpPr>
          <p:nvPr>
            <p:ph type="subTitle" idx="1"/>
          </p:nvPr>
        </p:nvSpPr>
        <p:spPr/>
        <p:txBody>
          <a:bodyPr/>
          <a:lstStyle/>
          <a:p>
            <a:r>
              <a:rPr lang="en-US" dirty="0" smtClean="0"/>
              <a:t>Physics 1425 Lecture 3</a:t>
            </a:r>
            <a:endParaRPr lang="en-US" dirty="0"/>
          </a:p>
        </p:txBody>
      </p:sp>
      <p:sp>
        <p:nvSpPr>
          <p:cNvPr id="4" name="TextBox 3"/>
          <p:cNvSpPr txBox="1"/>
          <p:nvPr/>
        </p:nvSpPr>
        <p:spPr>
          <a:xfrm>
            <a:off x="121688" y="6442888"/>
            <a:ext cx="2743200" cy="338554"/>
          </a:xfrm>
          <a:prstGeom prst="rect">
            <a:avLst/>
          </a:prstGeom>
          <a:noFill/>
        </p:spPr>
        <p:txBody>
          <a:bodyPr wrap="square" rtlCol="0">
            <a:spAutoFit/>
          </a:bodyPr>
          <a:lstStyle/>
          <a:p>
            <a:r>
              <a:rPr lang="en-US" sz="1600" dirty="0" smtClean="0">
                <a:solidFill>
                  <a:srgbClr val="FF0000"/>
                </a:solidFill>
              </a:rPr>
              <a:t>Michael Fowler,  UVa.</a:t>
            </a:r>
            <a:endParaRPr lang="en-US" sz="16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In the previous lecture, we analyzed one-dimensional motion, defining displacement, velocity, and acceleration and finding formulas for motion at constant acceleration.</a:t>
            </a:r>
          </a:p>
          <a:p>
            <a:endParaRPr lang="en-US" dirty="0" smtClean="0"/>
          </a:p>
          <a:p>
            <a:r>
              <a:rPr lang="en-US" dirty="0" smtClean="0"/>
              <a:t>Today we’ll apply those formulas to objects falling, but first we’ll review how we know that </a:t>
            </a:r>
            <a:r>
              <a:rPr lang="en-US" smtClean="0"/>
              <a:t>falling motion </a:t>
            </a:r>
            <a:r>
              <a:rPr lang="en-US" i="1" dirty="0" smtClean="0"/>
              <a:t>is </a:t>
            </a:r>
            <a:r>
              <a:rPr lang="en-US" dirty="0" smtClean="0"/>
              <a:t>at constant acceleration.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Galileo’s Idea</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Before Galileo, it was believed that falling objects quickly reached a natural speed, proportional to weight, then fell at that speed.</a:t>
            </a:r>
          </a:p>
          <a:p>
            <a:r>
              <a:rPr lang="en-US" dirty="0" smtClean="0">
                <a:solidFill>
                  <a:srgbClr val="FFFF00"/>
                </a:solidFill>
              </a:rPr>
              <a:t>Galileo argued that in fact falling objects continue to </a:t>
            </a:r>
            <a:r>
              <a:rPr lang="en-US" i="1" dirty="0" smtClean="0">
                <a:solidFill>
                  <a:srgbClr val="FFFF00"/>
                </a:solidFill>
              </a:rPr>
              <a:t>pick up </a:t>
            </a:r>
            <a:r>
              <a:rPr lang="en-US" dirty="0" smtClean="0">
                <a:solidFill>
                  <a:srgbClr val="FFFF00"/>
                </a:solidFill>
              </a:rPr>
              <a:t>speed</a:t>
            </a:r>
            <a:r>
              <a:rPr lang="en-US" dirty="0" smtClean="0"/>
              <a:t> (unless air resistance dominates) and that this acceleration is the same for all objects.</a:t>
            </a:r>
          </a:p>
          <a:p>
            <a:r>
              <a:rPr lang="en-US" dirty="0" smtClean="0">
                <a:solidFill>
                  <a:srgbClr val="FFFF00"/>
                </a:solidFill>
              </a:rPr>
              <a:t>But how to convince people?</a:t>
            </a:r>
            <a:r>
              <a:rPr lang="en-US" dirty="0" smtClean="0"/>
              <a:t> Watching a falling object, it’s all over so quickly.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algn="l"/>
            <a:r>
              <a:rPr lang="en-US" dirty="0" smtClean="0">
                <a:solidFill>
                  <a:srgbClr val="FF9966"/>
                </a:solidFill>
              </a:rPr>
              <a:t>		  </a:t>
            </a:r>
            <a:r>
              <a:rPr lang="en-US" sz="4900" dirty="0" smtClean="0">
                <a:solidFill>
                  <a:srgbClr val="FF0000"/>
                </a:solidFill>
              </a:rPr>
              <a:t>Nature of Science</a:t>
            </a: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dirty="0" smtClean="0">
                <a:solidFill>
                  <a:srgbClr val="FF9966"/>
                </a:solidFill>
              </a:rPr>
              <a:t/>
            </a:r>
            <a:br>
              <a:rPr lang="en-US" dirty="0" smtClean="0">
                <a:solidFill>
                  <a:srgbClr val="FF9966"/>
                </a:solidFill>
              </a:rPr>
            </a:br>
            <a:r>
              <a:rPr lang="en-US" sz="1300" dirty="0" smtClean="0">
                <a:hlinkClick r:id="rId3"/>
              </a:rPr>
              <a:t>www.mlahanas.de/Greeks/AristotleBiol.htm</a:t>
            </a:r>
            <a:endParaRPr lang="en-US" sz="1300" dirty="0">
              <a:solidFill>
                <a:srgbClr val="FF9966"/>
              </a:solidFill>
            </a:endParaRPr>
          </a:p>
        </p:txBody>
      </p:sp>
      <p:sp>
        <p:nvSpPr>
          <p:cNvPr id="4" name="Content Placeholder 3"/>
          <p:cNvSpPr>
            <a:spLocks noGrp="1"/>
          </p:cNvSpPr>
          <p:nvPr>
            <p:ph sz="half" idx="2"/>
          </p:nvPr>
        </p:nvSpPr>
        <p:spPr>
          <a:xfrm>
            <a:off x="5029200" y="1295400"/>
            <a:ext cx="3886200" cy="5562600"/>
          </a:xfrm>
        </p:spPr>
        <p:txBody>
          <a:bodyPr>
            <a:normAutofit lnSpcReduction="10000"/>
          </a:bodyPr>
          <a:lstStyle/>
          <a:p>
            <a:pPr>
              <a:buNone/>
            </a:pPr>
            <a:r>
              <a:rPr lang="en-US" b="1" dirty="0" smtClean="0">
                <a:solidFill>
                  <a:srgbClr val="FFFF00"/>
                </a:solidFill>
              </a:rPr>
              <a:t>Observation</a:t>
            </a:r>
            <a:r>
              <a:rPr lang="en-US" b="1" dirty="0" smtClean="0"/>
              <a:t>: </a:t>
            </a:r>
            <a:r>
              <a:rPr lang="en-US" dirty="0" smtClean="0"/>
              <a:t>here’s Aristotle observing and noting.</a:t>
            </a:r>
          </a:p>
          <a:p>
            <a:pPr>
              <a:buNone/>
            </a:pPr>
            <a:r>
              <a:rPr lang="en-US" b="1" dirty="0" smtClean="0">
                <a:solidFill>
                  <a:srgbClr val="FFFF00"/>
                </a:solidFill>
              </a:rPr>
              <a:t>Theorizing</a:t>
            </a:r>
            <a:r>
              <a:rPr lang="en-US" b="1" dirty="0" smtClean="0"/>
              <a:t>:</a:t>
            </a:r>
            <a:r>
              <a:rPr lang="en-US" dirty="0" smtClean="0"/>
              <a:t> finding general laws.</a:t>
            </a:r>
          </a:p>
          <a:p>
            <a:pPr>
              <a:buNone/>
            </a:pPr>
            <a:r>
              <a:rPr lang="en-US" b="1" dirty="0" smtClean="0">
                <a:solidFill>
                  <a:srgbClr val="FFFF00"/>
                </a:solidFill>
              </a:rPr>
              <a:t>Checking</a:t>
            </a:r>
            <a:r>
              <a:rPr lang="en-US" b="1" dirty="0" smtClean="0"/>
              <a:t>: </a:t>
            </a:r>
            <a:r>
              <a:rPr lang="en-US" dirty="0" smtClean="0"/>
              <a:t>observe more and do experiments to check the theory!</a:t>
            </a:r>
          </a:p>
          <a:p>
            <a:pPr>
              <a:buNone/>
            </a:pPr>
            <a:r>
              <a:rPr lang="en-US" b="1" dirty="0" smtClean="0">
                <a:solidFill>
                  <a:srgbClr val="FFFF00"/>
                </a:solidFill>
              </a:rPr>
              <a:t>Aristotle’s Law of Motion</a:t>
            </a:r>
            <a:r>
              <a:rPr lang="en-US" b="1" dirty="0" smtClean="0"/>
              <a:t>:</a:t>
            </a:r>
          </a:p>
          <a:p>
            <a:pPr>
              <a:buNone/>
            </a:pPr>
            <a:r>
              <a:rPr lang="en-US" dirty="0" smtClean="0"/>
              <a:t>Things move if pushed. Otherwise not.  </a:t>
            </a:r>
            <a:r>
              <a:rPr lang="en-US" dirty="0" smtClean="0">
                <a:solidFill>
                  <a:srgbClr val="FFFF00"/>
                </a:solidFill>
              </a:rPr>
              <a:t>Wrong!</a:t>
            </a:r>
            <a:endParaRPr lang="en-US" dirty="0">
              <a:solidFill>
                <a:srgbClr val="FFFF00"/>
              </a:solidFill>
            </a:endParaRPr>
          </a:p>
        </p:txBody>
      </p:sp>
      <p:pic>
        <p:nvPicPr>
          <p:cNvPr id="1027" name="Picture 3"/>
          <p:cNvPicPr>
            <a:picLocks noGrp="1" noChangeAspect="1" noChangeArrowheads="1"/>
          </p:cNvPicPr>
          <p:nvPr>
            <p:ph sz="half" idx="1"/>
          </p:nvPr>
        </p:nvPicPr>
        <p:blipFill>
          <a:blip r:embed="rId4" cstate="print"/>
          <a:srcRect/>
          <a:stretch>
            <a:fillRect/>
          </a:stretch>
        </p:blipFill>
        <p:spPr bwMode="auto">
          <a:xfrm>
            <a:off x="457200" y="2853530"/>
            <a:ext cx="4038600" cy="225186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22667" y="2590800"/>
            <a:ext cx="4783114" cy="2667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Dropping a Brick</a:t>
            </a:r>
            <a:endParaRPr lang="en-US" dirty="0">
              <a:solidFill>
                <a:srgbClr val="FF000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Galileo claimed people already knew this without realizing it: </a:t>
            </a:r>
          </a:p>
          <a:p>
            <a:endParaRPr lang="en-US" dirty="0"/>
          </a:p>
          <a:p>
            <a:r>
              <a:rPr lang="en-US" dirty="0" smtClean="0"/>
              <a:t>Imagine </a:t>
            </a:r>
            <a:r>
              <a:rPr lang="en-US" dirty="0" smtClean="0">
                <a:solidFill>
                  <a:srgbClr val="FFFF00"/>
                </a:solidFill>
              </a:rPr>
              <a:t>driving a nail into a board by dropping a weight on it </a:t>
            </a:r>
            <a:r>
              <a:rPr lang="en-US" dirty="0" smtClean="0"/>
              <a:t>from various heights.  Everyone already knows that </a:t>
            </a:r>
            <a:r>
              <a:rPr lang="en-US" dirty="0" smtClean="0">
                <a:solidFill>
                  <a:srgbClr val="FFFF00"/>
                </a:solidFill>
              </a:rPr>
              <a:t>the further it falls, the more impact</a:t>
            </a:r>
            <a:r>
              <a:rPr lang="en-US" dirty="0" smtClean="0"/>
              <a:t>—which must mean it’s moving </a:t>
            </a:r>
            <a:r>
              <a:rPr lang="en-US" dirty="0" smtClean="0">
                <a:solidFill>
                  <a:srgbClr val="FFFF00"/>
                </a:solidFill>
              </a:rPr>
              <a:t>faster</a:t>
            </a:r>
            <a:r>
              <a:rPr lang="en-US" dirty="0" smtClean="0"/>
              <a:t>.</a:t>
            </a:r>
          </a:p>
          <a:p>
            <a:endParaRPr lang="en-US" dirty="0" smtClean="0"/>
          </a:p>
          <a:p>
            <a:r>
              <a:rPr lang="en-US" dirty="0" smtClean="0">
                <a:solidFill>
                  <a:srgbClr val="FFFF00"/>
                </a:solidFill>
              </a:rPr>
              <a:t>But how much faster?   </a:t>
            </a:r>
            <a:r>
              <a:rPr lang="en-US" dirty="0" smtClean="0"/>
              <a:t>Not so easy to tell!</a:t>
            </a:r>
          </a:p>
          <a:p>
            <a:pPr>
              <a:buNone/>
            </a:pPr>
            <a:r>
              <a:rPr lang="en-US" dirty="0"/>
              <a:t>	</a:t>
            </a:r>
            <a:r>
              <a:rPr lang="en-US" dirty="0" smtClean="0"/>
              <a:t>Is there some way to slow down the motion?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Slowing down the motion…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 feather falls slowly—but Galileo argued that </a:t>
            </a:r>
            <a:r>
              <a:rPr lang="en-US" i="1" dirty="0" smtClean="0"/>
              <a:t>that </a:t>
            </a:r>
            <a:r>
              <a:rPr lang="en-US" dirty="0" smtClean="0"/>
              <a:t>motion (fairly steady speed) was dominated by air resistance, so was </a:t>
            </a:r>
            <a:r>
              <a:rPr lang="en-US" dirty="0" smtClean="0">
                <a:solidFill>
                  <a:srgbClr val="FFFF00"/>
                </a:solidFill>
              </a:rPr>
              <a:t>unlike </a:t>
            </a:r>
            <a:r>
              <a:rPr lang="en-US" dirty="0" smtClean="0"/>
              <a:t>ordinary falling of a weighty object.</a:t>
            </a:r>
          </a:p>
          <a:p>
            <a:endParaRPr lang="en-US" dirty="0"/>
          </a:p>
          <a:p>
            <a:r>
              <a:rPr lang="en-US" dirty="0" smtClean="0"/>
              <a:t>He found another way to slow things down … here’s his experiment—in two parts, the pendulum and the ramp.</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Two-Timing Pendulum</a:t>
            </a:r>
            <a:endParaRPr lang="en-US" dirty="0"/>
          </a:p>
        </p:txBody>
      </p:sp>
      <p:sp>
        <p:nvSpPr>
          <p:cNvPr id="3" name="Content Placeholder 2"/>
          <p:cNvSpPr>
            <a:spLocks noGrp="1"/>
          </p:cNvSpPr>
          <p:nvPr>
            <p:ph sz="half" idx="1"/>
          </p:nvPr>
        </p:nvSpPr>
        <p:spPr/>
        <p:txBody>
          <a:bodyPr/>
          <a:lstStyle/>
          <a:p>
            <a:r>
              <a:rPr lang="en-US" dirty="0" smtClean="0"/>
              <a:t>Pendulum with peg</a:t>
            </a:r>
            <a:endParaRPr lang="en-US" dirty="0"/>
          </a:p>
        </p:txBody>
      </p:sp>
      <p:sp>
        <p:nvSpPr>
          <p:cNvPr id="4" name="Content Placeholder 3"/>
          <p:cNvSpPr>
            <a:spLocks noGrp="1"/>
          </p:cNvSpPr>
          <p:nvPr>
            <p:ph sz="half" idx="2"/>
          </p:nvPr>
        </p:nvSpPr>
        <p:spPr/>
        <p:txBody>
          <a:bodyPr/>
          <a:lstStyle/>
          <a:p>
            <a:r>
              <a:rPr lang="en-US" dirty="0" smtClean="0"/>
              <a:t>First he took a pendulum swinging freely back and forth, then he introduced a </a:t>
            </a:r>
            <a:r>
              <a:rPr lang="en-US" dirty="0" smtClean="0">
                <a:solidFill>
                  <a:srgbClr val="FF0000"/>
                </a:solidFill>
              </a:rPr>
              <a:t>fixed peg </a:t>
            </a:r>
            <a:r>
              <a:rPr lang="en-US" dirty="0" smtClean="0"/>
              <a:t>directly below the point the pendulum hangs from. </a:t>
            </a:r>
          </a:p>
          <a:p>
            <a:pPr>
              <a:buNone/>
            </a:pPr>
            <a:endParaRPr lang="en-US" dirty="0"/>
          </a:p>
        </p:txBody>
      </p:sp>
      <p:cxnSp>
        <p:nvCxnSpPr>
          <p:cNvPr id="6" name="Straight Connector 5"/>
          <p:cNvCxnSpPr/>
          <p:nvPr/>
        </p:nvCxnSpPr>
        <p:spPr>
          <a:xfrm rot="5400000">
            <a:off x="876300" y="3162300"/>
            <a:ext cx="2667000" cy="91440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57647" y="4876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2209800"/>
            <a:ext cx="1981200" cy="76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53237" y="3657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740000" flipV="1">
            <a:off x="3257550" y="3629025"/>
            <a:ext cx="14478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Two-Timing Pendulum</a:t>
            </a:r>
            <a:endParaRPr lang="en-US" dirty="0"/>
          </a:p>
        </p:txBody>
      </p:sp>
      <p:sp>
        <p:nvSpPr>
          <p:cNvPr id="3" name="Content Placeholder 2"/>
          <p:cNvSpPr>
            <a:spLocks noGrp="1"/>
          </p:cNvSpPr>
          <p:nvPr>
            <p:ph sz="half" idx="1"/>
          </p:nvPr>
        </p:nvSpPr>
        <p:spPr/>
        <p:txBody>
          <a:bodyPr>
            <a:normAutofit/>
          </a:bodyPr>
          <a:lstStyle/>
          <a:p>
            <a:r>
              <a:rPr lang="en-US" dirty="0" smtClean="0"/>
              <a:t>Pendulum with peg</a:t>
            </a:r>
            <a:endParaRPr lang="en-US" dirty="0"/>
          </a:p>
        </p:txBody>
      </p:sp>
      <p:sp>
        <p:nvSpPr>
          <p:cNvPr id="4" name="Content Placeholder 3"/>
          <p:cNvSpPr>
            <a:spLocks noGrp="1"/>
          </p:cNvSpPr>
          <p:nvPr>
            <p:ph sz="half" idx="2"/>
          </p:nvPr>
        </p:nvSpPr>
        <p:spPr>
          <a:xfrm>
            <a:off x="4648200" y="1600200"/>
            <a:ext cx="4038600" cy="4724400"/>
          </a:xfrm>
        </p:spPr>
        <p:txBody>
          <a:bodyPr>
            <a:normAutofit/>
          </a:bodyPr>
          <a:lstStyle/>
          <a:p>
            <a:pPr>
              <a:buNone/>
            </a:pPr>
            <a:endParaRPr lang="en-US" dirty="0"/>
          </a:p>
          <a:p>
            <a:r>
              <a:rPr lang="en-US" dirty="0" smtClean="0"/>
              <a:t>The pendulum will now move around a tighter arc on the right-hand side.</a:t>
            </a:r>
          </a:p>
          <a:p>
            <a:pPr>
              <a:buNone/>
            </a:pPr>
            <a:endParaRPr lang="en-US" dirty="0"/>
          </a:p>
        </p:txBody>
      </p:sp>
      <p:cxnSp>
        <p:nvCxnSpPr>
          <p:cNvPr id="6" name="Straight Connector 5"/>
          <p:cNvCxnSpPr/>
          <p:nvPr/>
        </p:nvCxnSpPr>
        <p:spPr>
          <a:xfrm rot="5400000">
            <a:off x="1697084" y="3046366"/>
            <a:ext cx="1501681"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857632" y="4314825"/>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2209800"/>
            <a:ext cx="1981200" cy="76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16200000" flipH="1">
            <a:off x="2408749" y="3826903"/>
            <a:ext cx="609602" cy="53340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38400" y="3683358"/>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Clicker Question: Which is correct?</a:t>
            </a:r>
            <a:endParaRPr lang="en-US" dirty="0">
              <a:solidFill>
                <a:srgbClr val="FFFF00"/>
              </a:solidFill>
            </a:endParaRPr>
          </a:p>
        </p:txBody>
      </p:sp>
      <p:sp>
        <p:nvSpPr>
          <p:cNvPr id="3" name="Content Placeholder 2"/>
          <p:cNvSpPr>
            <a:spLocks noGrp="1"/>
          </p:cNvSpPr>
          <p:nvPr>
            <p:ph idx="1"/>
          </p:nvPr>
        </p:nvSpPr>
        <p:spPr>
          <a:xfrm>
            <a:off x="228600" y="1600200"/>
            <a:ext cx="8686800" cy="4525963"/>
          </a:xfrm>
        </p:spPr>
        <p:txBody>
          <a:bodyPr>
            <a:normAutofit/>
          </a:bodyPr>
          <a:lstStyle/>
          <a:p>
            <a:pPr marL="514350" indent="-514350">
              <a:buAutoNum type="alphaUcPeriod"/>
            </a:pPr>
            <a:r>
              <a:rPr lang="en-US" sz="2800" dirty="0" smtClean="0"/>
              <a:t>The pendulum is moving </a:t>
            </a:r>
            <a:r>
              <a:rPr lang="en-US" sz="2800" dirty="0" smtClean="0">
                <a:solidFill>
                  <a:srgbClr val="FFFF00"/>
                </a:solidFill>
              </a:rPr>
              <a:t>faster</a:t>
            </a:r>
            <a:r>
              <a:rPr lang="en-US" sz="2800" dirty="0" smtClean="0"/>
              <a:t> at the lowest point when it is </a:t>
            </a:r>
            <a:r>
              <a:rPr lang="en-US" sz="2800" dirty="0" smtClean="0">
                <a:solidFill>
                  <a:srgbClr val="FFFF00"/>
                </a:solidFill>
              </a:rPr>
              <a:t>coming in from the left </a:t>
            </a:r>
            <a:r>
              <a:rPr lang="en-US" sz="2800" dirty="0" smtClean="0"/>
              <a:t>(from the wider arc).</a:t>
            </a:r>
          </a:p>
          <a:p>
            <a:pPr marL="514350" indent="-514350">
              <a:buAutoNum type="alphaUcPeriod"/>
            </a:pPr>
            <a:r>
              <a:rPr lang="en-US" sz="2800" dirty="0" smtClean="0"/>
              <a:t>The pendulum is moving </a:t>
            </a:r>
            <a:r>
              <a:rPr lang="en-US" sz="2800" dirty="0" smtClean="0">
                <a:solidFill>
                  <a:srgbClr val="FFFF00"/>
                </a:solidFill>
              </a:rPr>
              <a:t>faster</a:t>
            </a:r>
            <a:r>
              <a:rPr lang="en-US" sz="2800" dirty="0" smtClean="0"/>
              <a:t> at the bottom when it is </a:t>
            </a:r>
            <a:r>
              <a:rPr lang="en-US" sz="2800" dirty="0" smtClean="0">
                <a:solidFill>
                  <a:srgbClr val="FFFF00"/>
                </a:solidFill>
              </a:rPr>
              <a:t>coming in from the right </a:t>
            </a:r>
            <a:r>
              <a:rPr lang="en-US" sz="2800" dirty="0" smtClean="0"/>
              <a:t>(from the tighter arc).</a:t>
            </a:r>
          </a:p>
          <a:p>
            <a:pPr marL="514350" indent="-514350">
              <a:buAutoNum type="alphaUcPeriod"/>
            </a:pPr>
            <a:r>
              <a:rPr lang="en-US" sz="2800" dirty="0" smtClean="0"/>
              <a:t>The pendulum speed at the bottom is the </a:t>
            </a:r>
            <a:r>
              <a:rPr lang="en-US" sz="2800" dirty="0" smtClean="0">
                <a:solidFill>
                  <a:srgbClr val="FFFF00"/>
                </a:solidFill>
              </a:rPr>
              <a:t>same either way</a:t>
            </a:r>
            <a:r>
              <a:rPr lang="en-US" sz="2800" dirty="0" smtClean="0"/>
              <a:t>.</a:t>
            </a:r>
          </a:p>
          <a:p>
            <a:pPr marL="514350" indent="-514350">
              <a:buNone/>
            </a:pPr>
            <a:endParaRPr lang="en-US" sz="2800" dirty="0" smtClean="0"/>
          </a:p>
          <a:p>
            <a:pPr marL="514350" indent="-514350">
              <a:buNone/>
            </a:pPr>
            <a:r>
              <a:rPr lang="en-US" sz="2800" dirty="0"/>
              <a:t> </a:t>
            </a:r>
            <a:r>
              <a:rPr lang="en-US" sz="2800" dirty="0" smtClean="0"/>
              <a:t>	(All neglecting the small effects of air resistance.)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Clicker Answer</a:t>
            </a:r>
            <a:endParaRPr lang="en-US" dirty="0">
              <a:solidFill>
                <a:srgbClr val="FFFF00"/>
              </a:solidFill>
            </a:endParaRPr>
          </a:p>
        </p:txBody>
      </p:sp>
      <p:sp>
        <p:nvSpPr>
          <p:cNvPr id="3" name="Content Placeholder 2"/>
          <p:cNvSpPr>
            <a:spLocks noGrp="1"/>
          </p:cNvSpPr>
          <p:nvPr>
            <p:ph idx="1"/>
          </p:nvPr>
        </p:nvSpPr>
        <p:spPr>
          <a:xfrm>
            <a:off x="228600" y="1600200"/>
            <a:ext cx="8686800" cy="4800600"/>
          </a:xfrm>
        </p:spPr>
        <p:txBody>
          <a:bodyPr>
            <a:normAutofit/>
          </a:bodyPr>
          <a:lstStyle/>
          <a:p>
            <a:pPr marL="514350" indent="-514350">
              <a:buNone/>
            </a:pPr>
            <a:r>
              <a:rPr lang="en-US" dirty="0" smtClean="0"/>
              <a:t>	The pendulum speed at the bottom is the </a:t>
            </a:r>
            <a:r>
              <a:rPr lang="en-US" dirty="0" smtClean="0">
                <a:solidFill>
                  <a:srgbClr val="FFFF00"/>
                </a:solidFill>
              </a:rPr>
              <a:t>same either way</a:t>
            </a:r>
            <a:r>
              <a:rPr lang="en-US" dirty="0" smtClean="0"/>
              <a:t>.</a:t>
            </a:r>
          </a:p>
          <a:p>
            <a:pPr marL="514350" indent="-514350">
              <a:buNone/>
            </a:pPr>
            <a:r>
              <a:rPr lang="en-US" dirty="0"/>
              <a:t>	</a:t>
            </a:r>
            <a:r>
              <a:rPr lang="en-US" dirty="0" smtClean="0"/>
              <a:t>Because as it </a:t>
            </a:r>
            <a:r>
              <a:rPr lang="en-US" i="1" dirty="0" smtClean="0"/>
              <a:t>leaves</a:t>
            </a:r>
            <a:r>
              <a:rPr lang="en-US" dirty="0" smtClean="0"/>
              <a:t> the peg swinging back, it gets back to its original height, essentially,  </a:t>
            </a:r>
            <a:r>
              <a:rPr lang="en-US" i="1" dirty="0" smtClean="0"/>
              <a:t>just as it did when the peg wasn’t there</a:t>
            </a:r>
            <a:r>
              <a:rPr lang="en-US" dirty="0" smtClean="0"/>
              <a:t>.</a:t>
            </a:r>
          </a:p>
          <a:p>
            <a:pPr marL="514350" indent="-514350">
              <a:buNone/>
            </a:pPr>
            <a:endParaRPr lang="en-US" dirty="0" smtClean="0"/>
          </a:p>
          <a:p>
            <a:pPr marL="514350" indent="-514350">
              <a:buNone/>
            </a:pPr>
            <a:r>
              <a:rPr lang="en-US" dirty="0"/>
              <a:t>	</a:t>
            </a:r>
            <a:r>
              <a:rPr lang="en-US" dirty="0" smtClean="0"/>
              <a:t>How high it gets obviously depends on how fast it’s moving at the bottom—so it must be </a:t>
            </a:r>
            <a:r>
              <a:rPr lang="en-US" dirty="0" smtClean="0">
                <a:solidFill>
                  <a:srgbClr val="FFFF00"/>
                </a:solidFill>
              </a:rPr>
              <a:t>the same</a:t>
            </a:r>
            <a:r>
              <a:rPr lang="en-US" dirty="0" smtClean="0"/>
              <a:t> in both cases.</a:t>
            </a:r>
          </a:p>
          <a:p>
            <a:pPr marL="514350" indent="-514350">
              <a:buNone/>
            </a:pP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Galileo’s Ramp Idea</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2800" dirty="0" smtClean="0"/>
              <a:t>Galileo argued that his two-sided pendulum was like two ramps,</a:t>
            </a:r>
          </a:p>
          <a:p>
            <a:pPr>
              <a:buNone/>
            </a:pPr>
            <a:endParaRPr lang="en-US" dirty="0" smtClean="0"/>
          </a:p>
          <a:p>
            <a:pPr>
              <a:buNone/>
            </a:pPr>
            <a:endParaRPr lang="en-US" dirty="0" smtClean="0"/>
          </a:p>
          <a:p>
            <a:pPr>
              <a:buNone/>
            </a:pPr>
            <a:endParaRPr lang="en-US" dirty="0" smtClean="0"/>
          </a:p>
          <a:p>
            <a:pPr>
              <a:buNone/>
            </a:pPr>
            <a:r>
              <a:rPr lang="en-US" dirty="0"/>
              <a:t>	</a:t>
            </a:r>
            <a:r>
              <a:rPr lang="en-US" sz="2800" dirty="0" smtClean="0"/>
              <a:t>one steep and one shallow, and a ball rolling to the bottom would have the same speed from either side.</a:t>
            </a:r>
          </a:p>
          <a:p>
            <a:pPr>
              <a:buNone/>
            </a:pPr>
            <a:r>
              <a:rPr lang="en-US" sz="2800" dirty="0" smtClean="0"/>
              <a:t>	</a:t>
            </a:r>
          </a:p>
          <a:p>
            <a:pPr>
              <a:buNone/>
            </a:pPr>
            <a:r>
              <a:rPr lang="en-US" sz="2800" dirty="0" smtClean="0"/>
              <a:t>And why not take one side </a:t>
            </a:r>
            <a:r>
              <a:rPr lang="en-US" sz="2800" dirty="0" smtClean="0">
                <a:solidFill>
                  <a:srgbClr val="FFFF00"/>
                </a:solidFill>
              </a:rPr>
              <a:t>vertically</a:t>
            </a:r>
            <a:r>
              <a:rPr lang="en-US" sz="2800" dirty="0" smtClean="0"/>
              <a:t> steep?  Then the ball would just be falling!</a:t>
            </a:r>
          </a:p>
          <a:p>
            <a:endParaRPr lang="en-US" dirty="0"/>
          </a:p>
        </p:txBody>
      </p:sp>
      <p:grpSp>
        <p:nvGrpSpPr>
          <p:cNvPr id="4" name="Group 9"/>
          <p:cNvGrpSpPr/>
          <p:nvPr/>
        </p:nvGrpSpPr>
        <p:grpSpPr>
          <a:xfrm>
            <a:off x="1952625" y="2600326"/>
            <a:ext cx="4419600" cy="1438274"/>
            <a:chOff x="1257301" y="2905126"/>
            <a:chExt cx="2209799" cy="790573"/>
          </a:xfrm>
        </p:grpSpPr>
        <p:sp>
          <p:nvSpPr>
            <p:cNvPr id="11" name="Arc 10"/>
            <p:cNvSpPr/>
            <p:nvPr/>
          </p:nvSpPr>
          <p:spPr>
            <a:xfrm rot="6436687">
              <a:off x="2705100" y="3124199"/>
              <a:ext cx="609600" cy="533400"/>
            </a:xfrm>
            <a:prstGeom prst="arc">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rot="5400000" flipH="1" flipV="1">
              <a:off x="3078576" y="3091115"/>
              <a:ext cx="574513" cy="2025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2"/>
            </p:cNvCxnSpPr>
            <p:nvPr/>
          </p:nvCxnSpPr>
          <p:spPr>
            <a:xfrm rot="10800000">
              <a:off x="1257301" y="3200399"/>
              <a:ext cx="1662071" cy="48154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43037" y="3081338"/>
              <a:ext cx="171450" cy="171450"/>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flipH="1" flipV="1">
              <a:off x="2443162" y="2357437"/>
              <a:ext cx="22517" cy="17586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dirty="0" smtClean="0">
                <a:solidFill>
                  <a:srgbClr val="FF0000"/>
                </a:solidFill>
              </a:rPr>
              <a:t>Rolling Down the Ramp is Slow Mo Falling</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If rolling down the ramp the ball picks up the same speed that it would by just </a:t>
            </a:r>
            <a:r>
              <a:rPr lang="en-US" i="1" dirty="0" smtClean="0"/>
              <a:t>falling</a:t>
            </a:r>
            <a:r>
              <a:rPr lang="en-US" dirty="0" smtClean="0"/>
              <a:t> the same </a:t>
            </a:r>
            <a:r>
              <a:rPr lang="en-US" i="1" dirty="0" smtClean="0"/>
              <a:t>vertical</a:t>
            </a:r>
            <a:r>
              <a:rPr lang="en-US" dirty="0" smtClean="0"/>
              <a:t> distance, timing the slow roll can check Galileo’s claim that speed is picked up </a:t>
            </a:r>
            <a:r>
              <a:rPr lang="en-US" i="1" dirty="0" smtClean="0"/>
              <a:t>uniformly</a:t>
            </a:r>
            <a:r>
              <a:rPr lang="en-US" dirty="0" smtClean="0"/>
              <a:t> in falling!</a:t>
            </a:r>
          </a:p>
          <a:p>
            <a:endParaRPr lang="en-US" dirty="0" smtClean="0"/>
          </a:p>
          <a:p>
            <a:r>
              <a:rPr lang="en-US" dirty="0" smtClean="0"/>
              <a:t>In particular, Galileo </a:t>
            </a:r>
            <a:r>
              <a:rPr lang="en-US" dirty="0" smtClean="0">
                <a:solidFill>
                  <a:srgbClr val="FFFF00"/>
                </a:solidFill>
              </a:rPr>
              <a:t>compared the times </a:t>
            </a:r>
            <a:r>
              <a:rPr lang="en-US" dirty="0" smtClean="0"/>
              <a:t>for the </a:t>
            </a:r>
            <a:r>
              <a:rPr lang="en-US" dirty="0" smtClean="0">
                <a:solidFill>
                  <a:srgbClr val="FFFF00"/>
                </a:solidFill>
              </a:rPr>
              <a:t>full distance </a:t>
            </a:r>
            <a:r>
              <a:rPr lang="en-US" dirty="0" smtClean="0"/>
              <a:t>roll and that for </a:t>
            </a:r>
            <a:r>
              <a:rPr lang="en-US" dirty="0" smtClean="0">
                <a:solidFill>
                  <a:srgbClr val="FFFF00"/>
                </a:solidFill>
              </a:rPr>
              <a:t>one-quarter of the full distance</a:t>
            </a:r>
            <a:r>
              <a:rPr lang="en-US" dirty="0" smtClean="0"/>
              <a:t>.  We’ll do this.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Galileo’s Ramp Experiment Result</a:t>
            </a:r>
            <a:endParaRPr lang="en-US" dirty="0"/>
          </a:p>
        </p:txBody>
      </p:sp>
      <p:sp>
        <p:nvSpPr>
          <p:cNvPr id="3" name="Content Placeholder 2"/>
          <p:cNvSpPr>
            <a:spLocks noGrp="1"/>
          </p:cNvSpPr>
          <p:nvPr>
            <p:ph idx="1"/>
          </p:nvPr>
        </p:nvSpPr>
        <p:spPr/>
        <p:txBody>
          <a:bodyPr/>
          <a:lstStyle/>
          <a:p>
            <a:r>
              <a:rPr lang="en-US" dirty="0" smtClean="0"/>
              <a:t>Galileo found that in </a:t>
            </a:r>
            <a:r>
              <a:rPr lang="en-US" dirty="0" smtClean="0">
                <a:solidFill>
                  <a:srgbClr val="FFFF00"/>
                </a:solidFill>
              </a:rPr>
              <a:t>twice the time</a:t>
            </a:r>
            <a:r>
              <a:rPr lang="en-US" dirty="0" smtClean="0"/>
              <a:t>, the ball rolled </a:t>
            </a:r>
            <a:r>
              <a:rPr lang="en-US" i="1" dirty="0" smtClean="0">
                <a:solidFill>
                  <a:srgbClr val="FFFF00"/>
                </a:solidFill>
              </a:rPr>
              <a:t>four</a:t>
            </a:r>
            <a:r>
              <a:rPr lang="en-US" dirty="0" smtClean="0">
                <a:solidFill>
                  <a:srgbClr val="FFFF00"/>
                </a:solidFill>
              </a:rPr>
              <a:t> times the distance</a:t>
            </a:r>
            <a:r>
              <a:rPr lang="en-US" dirty="0" smtClean="0"/>
              <a:t>.</a:t>
            </a:r>
          </a:p>
          <a:p>
            <a:r>
              <a:rPr lang="en-US" dirty="0" smtClean="0"/>
              <a:t>This agrees with the constant acceleration formula for motion starting from rest at the origin:</a:t>
            </a:r>
          </a:p>
          <a:p>
            <a:pPr>
              <a:buNone/>
            </a:pPr>
            <a:endParaRPr lang="en-US" dirty="0" smtClean="0"/>
          </a:p>
          <a:p>
            <a:r>
              <a:rPr lang="en-US" dirty="0" smtClean="0"/>
              <a:t>He also checked many other distances and found good agreement.</a:t>
            </a:r>
            <a:endParaRPr lang="en-US" dirty="0"/>
          </a:p>
        </p:txBody>
      </p:sp>
      <p:graphicFrame>
        <p:nvGraphicFramePr>
          <p:cNvPr id="4" name="Object 3"/>
          <p:cNvGraphicFramePr>
            <a:graphicFrameLocks noChangeAspect="1"/>
          </p:cNvGraphicFramePr>
          <p:nvPr/>
        </p:nvGraphicFramePr>
        <p:xfrm>
          <a:off x="3200399" y="3810000"/>
          <a:ext cx="2307771" cy="914400"/>
        </p:xfrm>
        <a:graphic>
          <a:graphicData uri="http://schemas.openxmlformats.org/presentationml/2006/ole">
            <p:oleObj spid="_x0000_s10242" name="Equation" r:id="rId4" imgW="1346040" imgH="533160" progId="Equation.DSMT4">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Suppose in rolling down the ramp from rest at the top the ball is moving at 4 m/s at the bottom.  What is its speed </a:t>
            </a:r>
            <a:r>
              <a:rPr lang="en-US" dirty="0" smtClean="0">
                <a:solidFill>
                  <a:srgbClr val="FFFF00"/>
                </a:solidFill>
              </a:rPr>
              <a:t>half way down </a:t>
            </a:r>
            <a:r>
              <a:rPr lang="en-US" dirty="0" smtClean="0"/>
              <a:t>the ramp?</a:t>
            </a:r>
          </a:p>
          <a:p>
            <a:pPr>
              <a:buNone/>
            </a:pPr>
            <a:endParaRPr lang="en-US" dirty="0" smtClean="0"/>
          </a:p>
          <a:p>
            <a:pPr>
              <a:buNone/>
            </a:pPr>
            <a:r>
              <a:rPr lang="en-US" dirty="0" smtClean="0"/>
              <a:t>		A.  2 m/s</a:t>
            </a:r>
          </a:p>
          <a:p>
            <a:pPr>
              <a:buNone/>
            </a:pPr>
            <a:r>
              <a:rPr lang="en-US" dirty="0" smtClean="0"/>
              <a:t>		B.  less than 2 m/s</a:t>
            </a:r>
          </a:p>
          <a:p>
            <a:pPr>
              <a:buNone/>
            </a:pPr>
            <a:r>
              <a:rPr lang="en-US" dirty="0" smtClean="0"/>
              <a:t>		C.  more than 2 m/s.</a:t>
            </a:r>
          </a:p>
          <a:p>
            <a:pPr>
              <a:buNone/>
            </a:pPr>
            <a:endParaRPr lang="en-US" dirty="0" smtClean="0"/>
          </a:p>
          <a:p>
            <a:pPr>
              <a:buNone/>
            </a:pPr>
            <a:r>
              <a:rPr lang="en-US" dirty="0" smtClean="0"/>
              <a:t>		(Neglect friction.)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Better Observation: Galileo</a:t>
            </a:r>
            <a:endParaRPr lang="en-US" dirty="0">
              <a:solidFill>
                <a:srgbClr val="FF0000"/>
              </a:solidFill>
            </a:endParaRPr>
          </a:p>
        </p:txBody>
      </p:sp>
      <p:sp>
        <p:nvSpPr>
          <p:cNvPr id="4" name="Content Placeholder 3"/>
          <p:cNvSpPr>
            <a:spLocks noGrp="1"/>
          </p:cNvSpPr>
          <p:nvPr>
            <p:ph sz="half" idx="2"/>
          </p:nvPr>
        </p:nvSpPr>
        <p:spPr/>
        <p:txBody>
          <a:bodyPr/>
          <a:lstStyle/>
          <a:p>
            <a:r>
              <a:rPr lang="en-US" b="1" dirty="0" smtClean="0">
                <a:solidFill>
                  <a:srgbClr val="FFFF00"/>
                </a:solidFill>
              </a:rPr>
              <a:t>Invented the telescope</a:t>
            </a:r>
            <a:r>
              <a:rPr lang="en-US" b="1" dirty="0" smtClean="0"/>
              <a:t>, </a:t>
            </a:r>
            <a:r>
              <a:rPr lang="en-US" dirty="0" smtClean="0"/>
              <a:t>found the Moon not a perfect sphere, as believed.</a:t>
            </a:r>
          </a:p>
          <a:p>
            <a:r>
              <a:rPr lang="en-US" b="1" dirty="0" smtClean="0">
                <a:solidFill>
                  <a:srgbClr val="FFFF00"/>
                </a:solidFill>
              </a:rPr>
              <a:t>Studied motion</a:t>
            </a:r>
            <a:r>
              <a:rPr lang="en-US" b="1" dirty="0" smtClean="0"/>
              <a:t>: </a:t>
            </a:r>
            <a:r>
              <a:rPr lang="en-US" dirty="0" smtClean="0">
                <a:solidFill>
                  <a:srgbClr val="FF0000"/>
                </a:solidFill>
              </a:rPr>
              <a:t>imagined a rolling ball without friction</a:t>
            </a:r>
            <a:r>
              <a:rPr lang="en-US" dirty="0" smtClean="0"/>
              <a:t>:  would continue indefinitely, without being pushed!</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762000" y="1905000"/>
            <a:ext cx="3124200" cy="370458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Due to Gravity </a:t>
            </a:r>
            <a:r>
              <a:rPr lang="en-US" i="1" dirty="0" smtClean="0"/>
              <a:t>g</a:t>
            </a:r>
            <a:endParaRPr lang="en-US" i="1" dirty="0"/>
          </a:p>
        </p:txBody>
      </p:sp>
      <p:sp>
        <p:nvSpPr>
          <p:cNvPr id="3" name="Content Placeholder 2"/>
          <p:cNvSpPr>
            <a:spLocks noGrp="1"/>
          </p:cNvSpPr>
          <p:nvPr>
            <p:ph idx="1"/>
          </p:nvPr>
        </p:nvSpPr>
        <p:spPr>
          <a:xfrm>
            <a:off x="457200" y="1524000"/>
            <a:ext cx="8382000" cy="5181600"/>
          </a:xfrm>
        </p:spPr>
        <p:txBody>
          <a:bodyPr>
            <a:normAutofit/>
          </a:bodyPr>
          <a:lstStyle/>
          <a:p>
            <a:r>
              <a:rPr lang="en-US" sz="2800" dirty="0" smtClean="0"/>
              <a:t>Having established that in the absence of air resistance all objects fall (near the Earth’s surface) with the same acceleration </a:t>
            </a:r>
            <a:r>
              <a:rPr lang="en-US" sz="2800" i="1" dirty="0" smtClean="0"/>
              <a:t>g</a:t>
            </a:r>
            <a:r>
              <a:rPr lang="en-US" sz="2800" dirty="0" smtClean="0"/>
              <a:t>,  </a:t>
            </a:r>
            <a:r>
              <a:rPr lang="en-US" sz="2800" i="1" dirty="0" smtClean="0"/>
              <a:t>g</a:t>
            </a:r>
            <a:r>
              <a:rPr lang="en-US" sz="2800" dirty="0" smtClean="0"/>
              <a:t> can be measured by timing a fall and using                  </a:t>
            </a:r>
            <a:r>
              <a:rPr lang="en-US" sz="1600" dirty="0" smtClean="0"/>
              <a:t>      </a:t>
            </a:r>
            <a:r>
              <a:rPr lang="en-US" sz="1600" dirty="0" smtClean="0">
                <a:solidFill>
                  <a:srgbClr val="FF0000"/>
                </a:solidFill>
              </a:rPr>
              <a:t>Demo: chain of spaced weights.</a:t>
            </a:r>
          </a:p>
          <a:p>
            <a:pPr>
              <a:buNone/>
            </a:pPr>
            <a:endParaRPr lang="en-US" sz="2800" dirty="0" smtClean="0"/>
          </a:p>
          <a:p>
            <a:r>
              <a:rPr lang="en-US" sz="2800" dirty="0" smtClean="0">
                <a:solidFill>
                  <a:srgbClr val="FFFF00"/>
                </a:solidFill>
              </a:rPr>
              <a:t>Taking upwards as positive</a:t>
            </a:r>
            <a:r>
              <a:rPr lang="en-US" sz="2800" dirty="0" smtClean="0"/>
              <a:t>, velocity and position as functions of time will look like this:</a:t>
            </a:r>
          </a:p>
        </p:txBody>
      </p:sp>
      <p:graphicFrame>
        <p:nvGraphicFramePr>
          <p:cNvPr id="5" name="Object 4"/>
          <p:cNvGraphicFramePr>
            <a:graphicFrameLocks noChangeAspect="1"/>
          </p:cNvGraphicFramePr>
          <p:nvPr/>
        </p:nvGraphicFramePr>
        <p:xfrm>
          <a:off x="4103688" y="2819400"/>
          <a:ext cx="1395412" cy="501650"/>
        </p:xfrm>
        <a:graphic>
          <a:graphicData uri="http://schemas.openxmlformats.org/presentationml/2006/ole">
            <p:oleObj spid="_x0000_s11266" name="Equation" r:id="rId4" imgW="1485720" imgH="533160" progId="Equation.DSMT4">
              <p:embed/>
            </p:oleObj>
          </a:graphicData>
        </a:graphic>
      </p:graphicFrame>
      <p:grpSp>
        <p:nvGrpSpPr>
          <p:cNvPr id="4" name="Group 28"/>
          <p:cNvGrpSpPr/>
          <p:nvPr/>
        </p:nvGrpSpPr>
        <p:grpSpPr>
          <a:xfrm>
            <a:off x="1104900" y="4791075"/>
            <a:ext cx="6515100" cy="1753394"/>
            <a:chOff x="1104900" y="4791075"/>
            <a:chExt cx="6515100" cy="1753394"/>
          </a:xfrm>
        </p:grpSpPr>
        <p:grpSp>
          <p:nvGrpSpPr>
            <p:cNvPr id="6" name="Group 18"/>
            <p:cNvGrpSpPr/>
            <p:nvPr/>
          </p:nvGrpSpPr>
          <p:grpSpPr>
            <a:xfrm>
              <a:off x="1580356" y="4791075"/>
              <a:ext cx="5411788" cy="1753394"/>
              <a:chOff x="1370806" y="3962400"/>
              <a:chExt cx="5411788" cy="1753394"/>
            </a:xfrm>
          </p:grpSpPr>
          <p:cxnSp>
            <p:nvCxnSpPr>
              <p:cNvPr id="7" name="Straight Arrow Connector 6"/>
              <p:cNvCxnSpPr/>
              <p:nvPr/>
            </p:nvCxnSpPr>
            <p:spPr>
              <a:xfrm>
                <a:off x="1371600" y="4343400"/>
                <a:ext cx="1828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33400" y="4876800"/>
                <a:ext cx="1676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4343400"/>
                <a:ext cx="1676400" cy="914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53794" y="4266406"/>
                <a:ext cx="1828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115594" y="4799806"/>
                <a:ext cx="1676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62526" y="4268789"/>
                <a:ext cx="1447800" cy="1217612"/>
              </a:xfrm>
              <a:custGeom>
                <a:avLst/>
                <a:gdLst>
                  <a:gd name="connsiteX0" fmla="*/ 177800 w 1482725"/>
                  <a:gd name="connsiteY0" fmla="*/ 180975 h 1209675"/>
                  <a:gd name="connsiteX1" fmla="*/ 34925 w 1482725"/>
                  <a:gd name="connsiteY1" fmla="*/ 19050 h 1209675"/>
                  <a:gd name="connsiteX2" fmla="*/ 387350 w 1482725"/>
                  <a:gd name="connsiteY2" fmla="*/ 66675 h 1209675"/>
                  <a:gd name="connsiteX3" fmla="*/ 787400 w 1482725"/>
                  <a:gd name="connsiteY3" fmla="*/ 285750 h 1209675"/>
                  <a:gd name="connsiteX4" fmla="*/ 1120775 w 1482725"/>
                  <a:gd name="connsiteY4" fmla="*/ 571500 h 1209675"/>
                  <a:gd name="connsiteX5" fmla="*/ 1349375 w 1482725"/>
                  <a:gd name="connsiteY5" fmla="*/ 933450 h 1209675"/>
                  <a:gd name="connsiteX6" fmla="*/ 1463675 w 1482725"/>
                  <a:gd name="connsiteY6" fmla="*/ 1171575 h 1209675"/>
                  <a:gd name="connsiteX7" fmla="*/ 1463675 w 1482725"/>
                  <a:gd name="connsiteY7" fmla="*/ 1162050 h 1209675"/>
                  <a:gd name="connsiteX8" fmla="*/ 1463675 w 1482725"/>
                  <a:gd name="connsiteY8" fmla="*/ 1162050 h 1209675"/>
                  <a:gd name="connsiteX0" fmla="*/ 177800 w 1482725"/>
                  <a:gd name="connsiteY0" fmla="*/ 236538 h 1217613"/>
                  <a:gd name="connsiteX1" fmla="*/ 34925 w 1482725"/>
                  <a:gd name="connsiteY1" fmla="*/ 26988 h 1217613"/>
                  <a:gd name="connsiteX2" fmla="*/ 387350 w 1482725"/>
                  <a:gd name="connsiteY2" fmla="*/ 74613 h 1217613"/>
                  <a:gd name="connsiteX3" fmla="*/ 787400 w 1482725"/>
                  <a:gd name="connsiteY3" fmla="*/ 293688 h 1217613"/>
                  <a:gd name="connsiteX4" fmla="*/ 1120775 w 1482725"/>
                  <a:gd name="connsiteY4" fmla="*/ 579438 h 1217613"/>
                  <a:gd name="connsiteX5" fmla="*/ 1349375 w 1482725"/>
                  <a:gd name="connsiteY5" fmla="*/ 941388 h 1217613"/>
                  <a:gd name="connsiteX6" fmla="*/ 1463675 w 1482725"/>
                  <a:gd name="connsiteY6" fmla="*/ 1179513 h 1217613"/>
                  <a:gd name="connsiteX7" fmla="*/ 1463675 w 1482725"/>
                  <a:gd name="connsiteY7" fmla="*/ 1169988 h 1217613"/>
                  <a:gd name="connsiteX8" fmla="*/ 1463675 w 1482725"/>
                  <a:gd name="connsiteY8" fmla="*/ 1169988 h 1217613"/>
                  <a:gd name="connsiteX0" fmla="*/ 177800 w 1482725"/>
                  <a:gd name="connsiteY0" fmla="*/ 236537 h 1217612"/>
                  <a:gd name="connsiteX1" fmla="*/ 34925 w 1482725"/>
                  <a:gd name="connsiteY1" fmla="*/ 26987 h 1217612"/>
                  <a:gd name="connsiteX2" fmla="*/ 387350 w 1482725"/>
                  <a:gd name="connsiteY2" fmla="*/ 74612 h 1217612"/>
                  <a:gd name="connsiteX3" fmla="*/ 787400 w 1482725"/>
                  <a:gd name="connsiteY3" fmla="*/ 293687 h 1217612"/>
                  <a:gd name="connsiteX4" fmla="*/ 1120775 w 1482725"/>
                  <a:gd name="connsiteY4" fmla="*/ 579437 h 1217612"/>
                  <a:gd name="connsiteX5" fmla="*/ 1349375 w 1482725"/>
                  <a:gd name="connsiteY5" fmla="*/ 941387 h 1217612"/>
                  <a:gd name="connsiteX6" fmla="*/ 1463675 w 1482725"/>
                  <a:gd name="connsiteY6" fmla="*/ 1179512 h 1217612"/>
                  <a:gd name="connsiteX7" fmla="*/ 1463675 w 1482725"/>
                  <a:gd name="connsiteY7" fmla="*/ 1169987 h 1217612"/>
                  <a:gd name="connsiteX8" fmla="*/ 1463675 w 1482725"/>
                  <a:gd name="connsiteY8" fmla="*/ 1169987 h 1217612"/>
                  <a:gd name="connsiteX0" fmla="*/ 177800 w 1482725"/>
                  <a:gd name="connsiteY0" fmla="*/ 236536 h 1217612"/>
                  <a:gd name="connsiteX1" fmla="*/ 34925 w 1482725"/>
                  <a:gd name="connsiteY1" fmla="*/ 26987 h 1217612"/>
                  <a:gd name="connsiteX2" fmla="*/ 387350 w 1482725"/>
                  <a:gd name="connsiteY2" fmla="*/ 74612 h 1217612"/>
                  <a:gd name="connsiteX3" fmla="*/ 787400 w 1482725"/>
                  <a:gd name="connsiteY3" fmla="*/ 293687 h 1217612"/>
                  <a:gd name="connsiteX4" fmla="*/ 1120775 w 1482725"/>
                  <a:gd name="connsiteY4" fmla="*/ 579437 h 1217612"/>
                  <a:gd name="connsiteX5" fmla="*/ 1349375 w 1482725"/>
                  <a:gd name="connsiteY5" fmla="*/ 941387 h 1217612"/>
                  <a:gd name="connsiteX6" fmla="*/ 1463675 w 1482725"/>
                  <a:gd name="connsiteY6" fmla="*/ 1179512 h 1217612"/>
                  <a:gd name="connsiteX7" fmla="*/ 1463675 w 1482725"/>
                  <a:gd name="connsiteY7" fmla="*/ 1169987 h 1217612"/>
                  <a:gd name="connsiteX8" fmla="*/ 1463675 w 1482725"/>
                  <a:gd name="connsiteY8" fmla="*/ 1169987 h 1217612"/>
                  <a:gd name="connsiteX0" fmla="*/ 0 w 1447800"/>
                  <a:gd name="connsiteY0" fmla="*/ 26987 h 1217612"/>
                  <a:gd name="connsiteX1" fmla="*/ 352425 w 1447800"/>
                  <a:gd name="connsiteY1" fmla="*/ 74612 h 1217612"/>
                  <a:gd name="connsiteX2" fmla="*/ 752475 w 1447800"/>
                  <a:gd name="connsiteY2" fmla="*/ 293687 h 1217612"/>
                  <a:gd name="connsiteX3" fmla="*/ 1085850 w 1447800"/>
                  <a:gd name="connsiteY3" fmla="*/ 579437 h 1217612"/>
                  <a:gd name="connsiteX4" fmla="*/ 1314450 w 1447800"/>
                  <a:gd name="connsiteY4" fmla="*/ 941387 h 1217612"/>
                  <a:gd name="connsiteX5" fmla="*/ 1428750 w 1447800"/>
                  <a:gd name="connsiteY5" fmla="*/ 1179512 h 1217612"/>
                  <a:gd name="connsiteX6" fmla="*/ 1428750 w 1447800"/>
                  <a:gd name="connsiteY6" fmla="*/ 1169987 h 1217612"/>
                  <a:gd name="connsiteX7" fmla="*/ 1428750 w 1447800"/>
                  <a:gd name="connsiteY7" fmla="*/ 1169987 h 12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217612">
                    <a:moveTo>
                      <a:pt x="0" y="26987"/>
                    </a:moveTo>
                    <a:cubicBezTo>
                      <a:pt x="34925" y="0"/>
                      <a:pt x="227013" y="30162"/>
                      <a:pt x="352425" y="74612"/>
                    </a:cubicBezTo>
                    <a:cubicBezTo>
                      <a:pt x="477837" y="119062"/>
                      <a:pt x="630237" y="209549"/>
                      <a:pt x="752475" y="293687"/>
                    </a:cubicBezTo>
                    <a:cubicBezTo>
                      <a:pt x="874713" y="377825"/>
                      <a:pt x="992188" y="471487"/>
                      <a:pt x="1085850" y="579437"/>
                    </a:cubicBezTo>
                    <a:cubicBezTo>
                      <a:pt x="1179512" y="687387"/>
                      <a:pt x="1257300" y="841375"/>
                      <a:pt x="1314450" y="941387"/>
                    </a:cubicBezTo>
                    <a:cubicBezTo>
                      <a:pt x="1371600" y="1041399"/>
                      <a:pt x="1409700" y="1141412"/>
                      <a:pt x="1428750" y="1179512"/>
                    </a:cubicBezTo>
                    <a:cubicBezTo>
                      <a:pt x="1447800" y="1217612"/>
                      <a:pt x="1428750" y="1169987"/>
                      <a:pt x="1428750" y="1169987"/>
                    </a:cubicBezTo>
                    <a:lnTo>
                      <a:pt x="1428750" y="1169987"/>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a:off x="4848225" y="4933950"/>
              <a:ext cx="533400" cy="369332"/>
            </a:xfrm>
            <a:prstGeom prst="rect">
              <a:avLst/>
            </a:prstGeom>
            <a:noFill/>
          </p:spPr>
          <p:txBody>
            <a:bodyPr wrap="square" rtlCol="0">
              <a:spAutoFit/>
            </a:bodyPr>
            <a:lstStyle/>
            <a:p>
              <a:r>
                <a:rPr lang="en-US" dirty="0" smtClean="0"/>
                <a:t>O</a:t>
              </a:r>
              <a:endParaRPr lang="en-US" dirty="0"/>
            </a:p>
          </p:txBody>
        </p:sp>
        <p:sp>
          <p:nvSpPr>
            <p:cNvPr id="23" name="TextBox 22"/>
            <p:cNvSpPr txBox="1"/>
            <p:nvPr/>
          </p:nvSpPr>
          <p:spPr>
            <a:xfrm>
              <a:off x="6410325" y="4800600"/>
              <a:ext cx="533400" cy="369332"/>
            </a:xfrm>
            <a:prstGeom prst="rect">
              <a:avLst/>
            </a:prstGeom>
            <a:noFill/>
          </p:spPr>
          <p:txBody>
            <a:bodyPr wrap="square" rtlCol="0">
              <a:spAutoFit/>
            </a:bodyPr>
            <a:lstStyle/>
            <a:p>
              <a:r>
                <a:rPr lang="en-US" i="1" dirty="0" smtClean="0"/>
                <a:t>t</a:t>
              </a:r>
              <a:endParaRPr lang="en-US" i="1" dirty="0"/>
            </a:p>
          </p:txBody>
        </p:sp>
        <p:sp>
          <p:nvSpPr>
            <p:cNvPr id="24" name="TextBox 23"/>
            <p:cNvSpPr txBox="1"/>
            <p:nvPr/>
          </p:nvSpPr>
          <p:spPr>
            <a:xfrm>
              <a:off x="4686300" y="5943600"/>
              <a:ext cx="533400" cy="369332"/>
            </a:xfrm>
            <a:prstGeom prst="rect">
              <a:avLst/>
            </a:prstGeom>
            <a:noFill/>
          </p:spPr>
          <p:txBody>
            <a:bodyPr wrap="square" rtlCol="0">
              <a:spAutoFit/>
            </a:bodyPr>
            <a:lstStyle/>
            <a:p>
              <a:r>
                <a:rPr lang="en-US" i="1" dirty="0" smtClean="0"/>
                <a:t>y</a:t>
              </a:r>
              <a:r>
                <a:rPr lang="en-US" dirty="0" smtClean="0"/>
                <a:t>(</a:t>
              </a:r>
              <a:r>
                <a:rPr lang="en-US" i="1" dirty="0" smtClean="0"/>
                <a:t>t</a:t>
              </a:r>
              <a:r>
                <a:rPr lang="en-US" dirty="0" smtClean="0"/>
                <a:t>)</a:t>
              </a:r>
              <a:endParaRPr lang="en-US" dirty="0"/>
            </a:p>
          </p:txBody>
        </p:sp>
        <p:sp>
          <p:nvSpPr>
            <p:cNvPr id="25" name="TextBox 24"/>
            <p:cNvSpPr txBox="1"/>
            <p:nvPr/>
          </p:nvSpPr>
          <p:spPr>
            <a:xfrm>
              <a:off x="1257300" y="4981575"/>
              <a:ext cx="533400" cy="369332"/>
            </a:xfrm>
            <a:prstGeom prst="rect">
              <a:avLst/>
            </a:prstGeom>
            <a:noFill/>
          </p:spPr>
          <p:txBody>
            <a:bodyPr wrap="square" rtlCol="0">
              <a:spAutoFit/>
            </a:bodyPr>
            <a:lstStyle/>
            <a:p>
              <a:r>
                <a:rPr lang="en-US" dirty="0" smtClean="0"/>
                <a:t>O</a:t>
              </a:r>
              <a:endParaRPr lang="en-US" dirty="0"/>
            </a:p>
          </p:txBody>
        </p:sp>
        <p:sp>
          <p:nvSpPr>
            <p:cNvPr id="27" name="TextBox 26"/>
            <p:cNvSpPr txBox="1"/>
            <p:nvPr/>
          </p:nvSpPr>
          <p:spPr>
            <a:xfrm>
              <a:off x="2847975" y="4867275"/>
              <a:ext cx="533400" cy="369332"/>
            </a:xfrm>
            <a:prstGeom prst="rect">
              <a:avLst/>
            </a:prstGeom>
            <a:noFill/>
          </p:spPr>
          <p:txBody>
            <a:bodyPr wrap="square" rtlCol="0">
              <a:spAutoFit/>
            </a:bodyPr>
            <a:lstStyle/>
            <a:p>
              <a:r>
                <a:rPr lang="en-US" i="1" dirty="0" smtClean="0"/>
                <a:t>t</a:t>
              </a:r>
              <a:endParaRPr lang="en-US" i="1" dirty="0"/>
            </a:p>
          </p:txBody>
        </p:sp>
        <p:sp>
          <p:nvSpPr>
            <p:cNvPr id="28" name="TextBox 27"/>
            <p:cNvSpPr txBox="1"/>
            <p:nvPr/>
          </p:nvSpPr>
          <p:spPr>
            <a:xfrm>
              <a:off x="1104900" y="5867400"/>
              <a:ext cx="533400" cy="369332"/>
            </a:xfrm>
            <a:prstGeom prst="rect">
              <a:avLst/>
            </a:prstGeom>
            <a:noFill/>
          </p:spPr>
          <p:txBody>
            <a:bodyPr wrap="square" rtlCol="0">
              <a:spAutoFit/>
            </a:bodyPr>
            <a:lstStyle/>
            <a:p>
              <a:r>
                <a:rPr lang="en-US" i="1" dirty="0" smtClean="0"/>
                <a:t>v</a:t>
              </a:r>
              <a:r>
                <a:rPr lang="en-US" dirty="0" smtClean="0"/>
                <a:t>(</a:t>
              </a:r>
              <a:r>
                <a:rPr lang="en-US" i="1" dirty="0" smtClean="0"/>
                <a:t>t</a:t>
              </a:r>
              <a:r>
                <a:rPr lang="en-US" dirty="0" smtClean="0"/>
                <a:t>)</a:t>
              </a:r>
              <a:endParaRPr lang="en-US" dirty="0"/>
            </a:p>
          </p:txBody>
        </p:sp>
        <p:sp>
          <p:nvSpPr>
            <p:cNvPr id="30" name="TextBox 29"/>
            <p:cNvSpPr txBox="1"/>
            <p:nvPr/>
          </p:nvSpPr>
          <p:spPr>
            <a:xfrm>
              <a:off x="2705100" y="5536168"/>
              <a:ext cx="1295400" cy="369332"/>
            </a:xfrm>
            <a:prstGeom prst="rect">
              <a:avLst/>
            </a:prstGeom>
            <a:noFill/>
          </p:spPr>
          <p:txBody>
            <a:bodyPr wrap="square" rtlCol="0">
              <a:spAutoFit/>
            </a:bodyPr>
            <a:lstStyle/>
            <a:p>
              <a:r>
                <a:rPr lang="en-US" i="1" dirty="0" smtClean="0"/>
                <a:t>v</a:t>
              </a:r>
              <a:r>
                <a:rPr lang="en-US" dirty="0" smtClean="0"/>
                <a:t>(</a:t>
              </a:r>
              <a:r>
                <a:rPr lang="en-US" i="1" dirty="0" smtClean="0"/>
                <a:t>t</a:t>
              </a:r>
              <a:r>
                <a:rPr lang="en-US" dirty="0" smtClean="0"/>
                <a:t>) = - </a:t>
              </a:r>
              <a:r>
                <a:rPr lang="en-US" i="1" dirty="0" err="1" smtClean="0"/>
                <a:t>gt</a:t>
              </a:r>
              <a:endParaRPr lang="en-US" i="1" dirty="0"/>
            </a:p>
          </p:txBody>
        </p:sp>
        <p:sp>
          <p:nvSpPr>
            <p:cNvPr id="31" name="TextBox 30"/>
            <p:cNvSpPr txBox="1"/>
            <p:nvPr/>
          </p:nvSpPr>
          <p:spPr>
            <a:xfrm>
              <a:off x="6248400" y="5410200"/>
              <a:ext cx="1371600" cy="369332"/>
            </a:xfrm>
            <a:prstGeom prst="rect">
              <a:avLst/>
            </a:prstGeom>
            <a:noFill/>
          </p:spPr>
          <p:txBody>
            <a:bodyPr wrap="square" rtlCol="0">
              <a:spAutoFit/>
            </a:bodyPr>
            <a:lstStyle/>
            <a:p>
              <a:r>
                <a:rPr lang="en-US" i="1" dirty="0" smtClean="0"/>
                <a:t>y</a:t>
              </a:r>
              <a:r>
                <a:rPr lang="en-US" dirty="0" smtClean="0"/>
                <a:t>(</a:t>
              </a:r>
              <a:r>
                <a:rPr lang="en-US" i="1" dirty="0" smtClean="0"/>
                <a:t>t</a:t>
              </a:r>
              <a:r>
                <a:rPr lang="en-US" dirty="0" smtClean="0"/>
                <a:t>) = -½</a:t>
              </a:r>
              <a:r>
                <a:rPr lang="en-US" i="1" dirty="0" smtClean="0"/>
                <a:t>gt</a:t>
              </a:r>
              <a:r>
                <a:rPr lang="en-US" baseline="30000" dirty="0" smtClean="0"/>
                <a:t>2</a:t>
              </a:r>
              <a:endParaRPr lang="en-US" baseline="30000" dirty="0"/>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Thrown Vertically Upwards</a:t>
            </a:r>
            <a:endParaRPr lang="en-US" dirty="0"/>
          </a:p>
        </p:txBody>
      </p:sp>
      <p:sp>
        <p:nvSpPr>
          <p:cNvPr id="3" name="Content Placeholder 2"/>
          <p:cNvSpPr>
            <a:spLocks noGrp="1"/>
          </p:cNvSpPr>
          <p:nvPr>
            <p:ph idx="1"/>
          </p:nvPr>
        </p:nvSpPr>
        <p:spPr>
          <a:xfrm>
            <a:off x="914400" y="1600200"/>
            <a:ext cx="7772400" cy="5334000"/>
          </a:xfrm>
        </p:spPr>
        <p:txBody>
          <a:bodyPr>
            <a:normAutofit/>
          </a:bodyPr>
          <a:lstStyle/>
          <a:p>
            <a:r>
              <a:rPr lang="en-US" sz="2800" dirty="0" smtClean="0"/>
              <a:t>Having chosen </a:t>
            </a:r>
            <a:r>
              <a:rPr lang="en-US" sz="2800" dirty="0" smtClean="0">
                <a:solidFill>
                  <a:srgbClr val="FFFF00"/>
                </a:solidFill>
              </a:rPr>
              <a:t>upwards as positive</a:t>
            </a:r>
            <a:r>
              <a:rPr lang="en-US" sz="2800" dirty="0" smtClean="0"/>
              <a:t>, the acceleration </a:t>
            </a:r>
            <a:r>
              <a:rPr lang="en-US" sz="2800" i="1" dirty="0" smtClean="0">
                <a:solidFill>
                  <a:srgbClr val="FFFF00"/>
                </a:solidFill>
              </a:rPr>
              <a:t>a</a:t>
            </a:r>
            <a:r>
              <a:rPr lang="en-US" sz="2800" dirty="0" smtClean="0">
                <a:solidFill>
                  <a:srgbClr val="FFFF00"/>
                </a:solidFill>
              </a:rPr>
              <a:t> = -</a:t>
            </a:r>
            <a:r>
              <a:rPr lang="en-US" sz="2800" i="1" dirty="0" smtClean="0">
                <a:solidFill>
                  <a:srgbClr val="FFFF00"/>
                </a:solidFill>
              </a:rPr>
              <a:t>g</a:t>
            </a:r>
            <a:r>
              <a:rPr lang="en-US" sz="2800" dirty="0" smtClean="0">
                <a:solidFill>
                  <a:srgbClr val="FFFF00"/>
                </a:solidFill>
              </a:rPr>
              <a:t> = -9.8 m/s</a:t>
            </a:r>
            <a:r>
              <a:rPr lang="en-US" sz="2800" baseline="30000" dirty="0" smtClean="0">
                <a:solidFill>
                  <a:srgbClr val="FFFF00"/>
                </a:solidFill>
              </a:rPr>
              <a:t>2</a:t>
            </a:r>
            <a:r>
              <a:rPr lang="en-US" sz="2800" dirty="0" smtClean="0">
                <a:solidFill>
                  <a:srgbClr val="FFFF00"/>
                </a:solidFill>
              </a:rPr>
              <a:t>. </a:t>
            </a:r>
          </a:p>
          <a:p>
            <a:r>
              <a:rPr lang="en-US" sz="2800" dirty="0" smtClean="0"/>
              <a:t>While the ball is moving upwards it is </a:t>
            </a:r>
            <a:r>
              <a:rPr lang="en-US" sz="2800" i="1" dirty="0" smtClean="0">
                <a:solidFill>
                  <a:srgbClr val="FFFF00"/>
                </a:solidFill>
              </a:rPr>
              <a:t>losing speed</a:t>
            </a:r>
            <a:r>
              <a:rPr lang="en-US" sz="2800" dirty="0" smtClean="0">
                <a:solidFill>
                  <a:srgbClr val="FFFF00"/>
                </a:solidFill>
              </a:rPr>
              <a:t> </a:t>
            </a:r>
            <a:r>
              <a:rPr lang="en-US" sz="2800" dirty="0" smtClean="0"/>
              <a:t>at this rate.</a:t>
            </a:r>
          </a:p>
          <a:p>
            <a:pPr>
              <a:buNone/>
            </a:pPr>
            <a:endParaRPr lang="en-US" sz="2800" dirty="0" smtClean="0"/>
          </a:p>
          <a:p>
            <a:r>
              <a:rPr lang="en-US" sz="2800" dirty="0" smtClean="0"/>
              <a:t>The velocity/time graph:</a:t>
            </a:r>
          </a:p>
          <a:p>
            <a:pPr>
              <a:buNone/>
            </a:pPr>
            <a:r>
              <a:rPr lang="en-US" sz="2800" i="1" dirty="0" smtClean="0"/>
              <a:t>		</a:t>
            </a:r>
            <a:r>
              <a:rPr lang="en-US" sz="2800" dirty="0" smtClean="0"/>
              <a:t> </a:t>
            </a:r>
            <a:r>
              <a:rPr lang="en-US" sz="2800" i="1" dirty="0" smtClean="0">
                <a:solidFill>
                  <a:srgbClr val="FFFF00"/>
                </a:solidFill>
              </a:rPr>
              <a:t>v</a:t>
            </a:r>
            <a:r>
              <a:rPr lang="en-US" sz="2800" dirty="0" smtClean="0">
                <a:solidFill>
                  <a:srgbClr val="FFFF00"/>
                </a:solidFill>
              </a:rPr>
              <a:t>(</a:t>
            </a:r>
            <a:r>
              <a:rPr lang="en-US" sz="2800" i="1" dirty="0" smtClean="0">
                <a:solidFill>
                  <a:srgbClr val="FFFF00"/>
                </a:solidFill>
              </a:rPr>
              <a:t>t</a:t>
            </a:r>
            <a:r>
              <a:rPr lang="en-US" sz="2800" dirty="0" smtClean="0">
                <a:solidFill>
                  <a:srgbClr val="FFFF00"/>
                </a:solidFill>
              </a:rPr>
              <a:t>) = </a:t>
            </a:r>
            <a:r>
              <a:rPr lang="en-US" sz="2800" i="1" dirty="0" smtClean="0">
                <a:solidFill>
                  <a:srgbClr val="FFFF00"/>
                </a:solidFill>
              </a:rPr>
              <a:t>v</a:t>
            </a:r>
            <a:r>
              <a:rPr lang="en-US" sz="2800" baseline="-25000" dirty="0" smtClean="0">
                <a:solidFill>
                  <a:srgbClr val="FFFF00"/>
                </a:solidFill>
              </a:rPr>
              <a:t>0</a:t>
            </a:r>
            <a:r>
              <a:rPr lang="en-US" sz="2800" dirty="0" smtClean="0">
                <a:solidFill>
                  <a:srgbClr val="FFFF00"/>
                </a:solidFill>
              </a:rPr>
              <a:t> – </a:t>
            </a:r>
            <a:r>
              <a:rPr lang="en-US" sz="2800" i="1" dirty="0" err="1" smtClean="0">
                <a:solidFill>
                  <a:srgbClr val="FFFF00"/>
                </a:solidFill>
              </a:rPr>
              <a:t>gt</a:t>
            </a:r>
            <a:r>
              <a:rPr lang="en-US" sz="2800" dirty="0" smtClean="0">
                <a:solidFill>
                  <a:srgbClr val="FFFF00"/>
                </a:solidFill>
              </a:rPr>
              <a:t>.</a:t>
            </a:r>
          </a:p>
          <a:p>
            <a:pPr>
              <a:buNone/>
            </a:pPr>
            <a:endParaRPr lang="en-US" sz="2800" dirty="0" smtClean="0"/>
          </a:p>
          <a:p>
            <a:r>
              <a:rPr lang="en-US" sz="2800" dirty="0" smtClean="0"/>
              <a:t>The </a:t>
            </a:r>
            <a:r>
              <a:rPr lang="en-US" sz="2800" dirty="0" smtClean="0">
                <a:solidFill>
                  <a:srgbClr val="FFFF00"/>
                </a:solidFill>
              </a:rPr>
              <a:t>slope</a:t>
            </a:r>
            <a:r>
              <a:rPr lang="en-US" sz="2800" dirty="0" smtClean="0"/>
              <a:t> of the line is the </a:t>
            </a:r>
            <a:r>
              <a:rPr lang="en-US" sz="2800" dirty="0" smtClean="0">
                <a:solidFill>
                  <a:srgbClr val="FFFF00"/>
                </a:solidFill>
              </a:rPr>
              <a:t>acceleration </a:t>
            </a:r>
            <a:r>
              <a:rPr lang="en-US" sz="2800" i="1" dirty="0" smtClean="0">
                <a:solidFill>
                  <a:srgbClr val="FFFF00"/>
                </a:solidFill>
              </a:rPr>
              <a:t>a</a:t>
            </a:r>
            <a:r>
              <a:rPr lang="en-US" sz="2800" dirty="0" smtClean="0">
                <a:solidFill>
                  <a:srgbClr val="FFFF00"/>
                </a:solidFill>
              </a:rPr>
              <a:t> = -</a:t>
            </a:r>
            <a:r>
              <a:rPr lang="en-US" sz="2800" i="1" dirty="0" smtClean="0">
                <a:solidFill>
                  <a:srgbClr val="FFFF00"/>
                </a:solidFill>
              </a:rPr>
              <a:t>g</a:t>
            </a:r>
            <a:r>
              <a:rPr lang="en-US" sz="2800" dirty="0" smtClean="0"/>
              <a:t>.</a:t>
            </a:r>
            <a:endParaRPr lang="en-US" sz="2800" dirty="0"/>
          </a:p>
        </p:txBody>
      </p:sp>
      <p:cxnSp>
        <p:nvCxnSpPr>
          <p:cNvPr id="14" name="Straight Arrow Connector 13"/>
          <p:cNvCxnSpPr/>
          <p:nvPr/>
        </p:nvCxnSpPr>
        <p:spPr>
          <a:xfrm>
            <a:off x="6324600" y="4419600"/>
            <a:ext cx="2133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220494" y="4456906"/>
            <a:ext cx="2209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2057400" cy="1219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81700" y="4181475"/>
            <a:ext cx="533400" cy="461665"/>
          </a:xfrm>
          <a:prstGeom prst="rect">
            <a:avLst/>
          </a:prstGeom>
          <a:noFill/>
        </p:spPr>
        <p:txBody>
          <a:bodyPr wrap="square" rtlCol="0">
            <a:spAutoFit/>
          </a:bodyPr>
          <a:lstStyle/>
          <a:p>
            <a:r>
              <a:rPr lang="en-US" sz="2400" dirty="0" smtClean="0"/>
              <a:t>O</a:t>
            </a:r>
            <a:endParaRPr lang="en-US" sz="2400" dirty="0"/>
          </a:p>
        </p:txBody>
      </p:sp>
      <p:sp>
        <p:nvSpPr>
          <p:cNvPr id="12" name="TextBox 11"/>
          <p:cNvSpPr txBox="1"/>
          <p:nvPr/>
        </p:nvSpPr>
        <p:spPr>
          <a:xfrm>
            <a:off x="7800975" y="4010025"/>
            <a:ext cx="533400" cy="461665"/>
          </a:xfrm>
          <a:prstGeom prst="rect">
            <a:avLst/>
          </a:prstGeom>
          <a:noFill/>
        </p:spPr>
        <p:txBody>
          <a:bodyPr wrap="square" rtlCol="0">
            <a:spAutoFit/>
          </a:bodyPr>
          <a:lstStyle/>
          <a:p>
            <a:r>
              <a:rPr lang="en-US" sz="2400" i="1" dirty="0" smtClean="0"/>
              <a:t>t</a:t>
            </a:r>
            <a:endParaRPr lang="en-US" sz="2400" i="1" dirty="0"/>
          </a:p>
        </p:txBody>
      </p:sp>
      <p:sp>
        <p:nvSpPr>
          <p:cNvPr id="13" name="TextBox 12"/>
          <p:cNvSpPr txBox="1"/>
          <p:nvPr/>
        </p:nvSpPr>
        <p:spPr>
          <a:xfrm>
            <a:off x="5772150" y="4724400"/>
            <a:ext cx="704850" cy="461665"/>
          </a:xfrm>
          <a:prstGeom prst="rect">
            <a:avLst/>
          </a:prstGeom>
          <a:noFill/>
        </p:spPr>
        <p:txBody>
          <a:bodyPr wrap="square" rtlCol="0">
            <a:spAutoFit/>
          </a:bodyPr>
          <a:lstStyle/>
          <a:p>
            <a:r>
              <a:rPr lang="en-US" sz="2400" i="1" dirty="0" smtClean="0"/>
              <a:t>v</a:t>
            </a:r>
            <a:r>
              <a:rPr lang="en-US" sz="2400" dirty="0" smtClean="0"/>
              <a:t>(</a:t>
            </a:r>
            <a:r>
              <a:rPr lang="en-US" sz="2400" i="1" dirty="0" smtClean="0"/>
              <a:t>t</a:t>
            </a:r>
            <a:r>
              <a:rPr lang="en-US" sz="2400" dirty="0" smtClean="0"/>
              <a:t>)</a:t>
            </a:r>
            <a:endParaRPr lang="en-US" sz="2400" dirty="0"/>
          </a:p>
        </p:txBody>
      </p:sp>
      <p:sp>
        <p:nvSpPr>
          <p:cNvPr id="22" name="TextBox 21"/>
          <p:cNvSpPr txBox="1"/>
          <p:nvPr/>
        </p:nvSpPr>
        <p:spPr>
          <a:xfrm>
            <a:off x="5943600" y="3581400"/>
            <a:ext cx="609600" cy="461665"/>
          </a:xfrm>
          <a:prstGeom prst="rect">
            <a:avLst/>
          </a:prstGeom>
          <a:noFill/>
        </p:spPr>
        <p:txBody>
          <a:bodyPr wrap="square" rtlCol="0">
            <a:spAutoFit/>
          </a:bodyPr>
          <a:lstStyle/>
          <a:p>
            <a:r>
              <a:rPr lang="en-US" sz="2400" i="1" dirty="0" smtClean="0"/>
              <a:t>v</a:t>
            </a:r>
            <a:r>
              <a:rPr lang="en-US" sz="2400" baseline="-25000" dirty="0" smtClean="0"/>
              <a:t>0</a:t>
            </a:r>
            <a:endParaRPr lang="en-US" sz="2400" baseline="-25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pPr algn="l"/>
            <a:r>
              <a:rPr lang="en-US" dirty="0" smtClean="0"/>
              <a:t>Clicker Question</a:t>
            </a:r>
            <a:br>
              <a:rPr lang="en-US" dirty="0" smtClean="0"/>
            </a:br>
            <a:r>
              <a:rPr lang="en-US" sz="3200" dirty="0" smtClean="0">
                <a:solidFill>
                  <a:srgbClr val="FFFF00"/>
                </a:solidFill>
              </a:rPr>
              <a:t>A ball is thrown  vertically upwards. What is the direction of its acceleration </a:t>
            </a:r>
            <a:r>
              <a:rPr lang="en-US" sz="3200" i="1" dirty="0" smtClean="0">
                <a:solidFill>
                  <a:srgbClr val="FFFF00"/>
                </a:solidFill>
              </a:rPr>
              <a:t>at the highest point </a:t>
            </a:r>
            <a:r>
              <a:rPr lang="en-US" sz="3200" dirty="0" smtClean="0">
                <a:solidFill>
                  <a:srgbClr val="FFFF00"/>
                </a:solidFill>
              </a:rPr>
              <a:t>it reaches?</a:t>
            </a:r>
            <a:endParaRPr lang="en-US" sz="3200" dirty="0">
              <a:solidFill>
                <a:srgbClr val="FFFF00"/>
              </a:solidFill>
            </a:endParaRPr>
          </a:p>
        </p:txBody>
      </p:sp>
      <p:sp>
        <p:nvSpPr>
          <p:cNvPr id="3" name="Content Placeholder 2"/>
          <p:cNvSpPr>
            <a:spLocks noGrp="1"/>
          </p:cNvSpPr>
          <p:nvPr>
            <p:ph idx="1"/>
          </p:nvPr>
        </p:nvSpPr>
        <p:spPr>
          <a:xfrm>
            <a:off x="457200" y="3124200"/>
            <a:ext cx="8229600" cy="3001963"/>
          </a:xfrm>
        </p:spPr>
        <p:txBody>
          <a:bodyPr/>
          <a:lstStyle/>
          <a:p>
            <a:pPr marL="514350" indent="-514350">
              <a:buAutoNum type="alphaUcPeriod"/>
            </a:pPr>
            <a:r>
              <a:rPr lang="en-US" dirty="0" smtClean="0"/>
              <a:t>Downwards</a:t>
            </a:r>
          </a:p>
          <a:p>
            <a:pPr marL="514350" indent="-514350">
              <a:buAutoNum type="alphaUcPeriod"/>
            </a:pPr>
            <a:r>
              <a:rPr lang="en-US" dirty="0" smtClean="0"/>
              <a:t>Upwards</a:t>
            </a:r>
          </a:p>
          <a:p>
            <a:pPr marL="514350" indent="-514350">
              <a:buAutoNum type="alphaUcPeriod"/>
            </a:pPr>
            <a:r>
              <a:rPr lang="en-US" dirty="0" smtClean="0"/>
              <a:t>At that point, the acceleration is zero.</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Answer</a:t>
            </a:r>
            <a:endParaRPr lang="en-US" dirty="0"/>
          </a:p>
        </p:txBody>
      </p:sp>
      <p:sp>
        <p:nvSpPr>
          <p:cNvPr id="3" name="Content Placeholder 2"/>
          <p:cNvSpPr>
            <a:spLocks noGrp="1"/>
          </p:cNvSpPr>
          <p:nvPr>
            <p:ph idx="1"/>
          </p:nvPr>
        </p:nvSpPr>
        <p:spPr>
          <a:xfrm>
            <a:off x="914400" y="1600200"/>
            <a:ext cx="7772400" cy="5257800"/>
          </a:xfrm>
        </p:spPr>
        <p:txBody>
          <a:bodyPr>
            <a:normAutofit/>
          </a:bodyPr>
          <a:lstStyle/>
          <a:p>
            <a:r>
              <a:rPr lang="en-US" sz="2800" dirty="0" smtClean="0"/>
              <a:t>The acceleration </a:t>
            </a:r>
            <a:r>
              <a:rPr lang="en-US" sz="2800" i="1" dirty="0" smtClean="0">
                <a:solidFill>
                  <a:srgbClr val="FFFF00"/>
                </a:solidFill>
              </a:rPr>
              <a:t>a</a:t>
            </a:r>
            <a:r>
              <a:rPr lang="en-US" sz="2800" dirty="0" smtClean="0">
                <a:solidFill>
                  <a:srgbClr val="FFFF00"/>
                </a:solidFill>
              </a:rPr>
              <a:t> = -</a:t>
            </a:r>
            <a:r>
              <a:rPr lang="en-US" sz="2800" i="1" dirty="0" smtClean="0">
                <a:solidFill>
                  <a:srgbClr val="FFFF00"/>
                </a:solidFill>
              </a:rPr>
              <a:t>g</a:t>
            </a:r>
            <a:r>
              <a:rPr lang="en-US" sz="2800" dirty="0" smtClean="0">
                <a:solidFill>
                  <a:srgbClr val="FFFF00"/>
                </a:solidFill>
              </a:rPr>
              <a:t> = -9.8 m/s</a:t>
            </a:r>
            <a:r>
              <a:rPr lang="en-US" sz="2800" baseline="30000" dirty="0" smtClean="0">
                <a:solidFill>
                  <a:srgbClr val="FFFF00"/>
                </a:solidFill>
              </a:rPr>
              <a:t>2</a:t>
            </a:r>
            <a:r>
              <a:rPr lang="en-US" sz="2800" dirty="0" smtClean="0">
                <a:solidFill>
                  <a:srgbClr val="FFFF00"/>
                </a:solidFill>
              </a:rPr>
              <a:t> at </a:t>
            </a:r>
            <a:r>
              <a:rPr lang="en-US" sz="2800" i="1" dirty="0" smtClean="0">
                <a:solidFill>
                  <a:srgbClr val="FFFF00"/>
                </a:solidFill>
              </a:rPr>
              <a:t>all times</a:t>
            </a:r>
            <a:r>
              <a:rPr lang="en-US" sz="2800" dirty="0" smtClean="0">
                <a:solidFill>
                  <a:srgbClr val="FFFF00"/>
                </a:solidFill>
              </a:rPr>
              <a:t>.</a:t>
            </a:r>
          </a:p>
          <a:p>
            <a:pPr>
              <a:buNone/>
            </a:pPr>
            <a:endParaRPr lang="en-US" sz="2800" dirty="0" smtClean="0"/>
          </a:p>
          <a:p>
            <a:pPr>
              <a:buNone/>
            </a:pPr>
            <a:r>
              <a:rPr lang="en-US" sz="2800" dirty="0" smtClean="0">
                <a:solidFill>
                  <a:srgbClr val="FFFF00"/>
                </a:solidFill>
              </a:rPr>
              <a:t>That includes the topmost point!</a:t>
            </a:r>
          </a:p>
          <a:p>
            <a:pPr>
              <a:buNone/>
            </a:pPr>
            <a:r>
              <a:rPr lang="en-US" sz="2800" dirty="0" smtClean="0"/>
              <a:t>Remember the acceleration is </a:t>
            </a:r>
          </a:p>
          <a:p>
            <a:pPr>
              <a:buNone/>
            </a:pPr>
            <a:r>
              <a:rPr lang="en-US" sz="2800" dirty="0" smtClean="0"/>
              <a:t>the </a:t>
            </a:r>
            <a:r>
              <a:rPr lang="en-US" sz="2800" i="1" dirty="0" smtClean="0"/>
              <a:t>rate of change </a:t>
            </a:r>
            <a:r>
              <a:rPr lang="en-US" sz="2800" dirty="0" smtClean="0"/>
              <a:t>of velocity, </a:t>
            </a:r>
          </a:p>
          <a:p>
            <a:pPr>
              <a:buNone/>
            </a:pPr>
            <a:endParaRPr lang="en-US" sz="2800" dirty="0" smtClean="0"/>
          </a:p>
          <a:p>
            <a:pPr>
              <a:buNone/>
            </a:pPr>
            <a:endParaRPr lang="en-US" sz="2800" dirty="0" smtClean="0"/>
          </a:p>
          <a:p>
            <a:pPr>
              <a:buNone/>
            </a:pPr>
            <a:r>
              <a:rPr lang="en-US" sz="2800" dirty="0" smtClean="0"/>
              <a:t>so even if </a:t>
            </a:r>
            <a:r>
              <a:rPr lang="en-US" sz="2800" i="1" dirty="0" smtClean="0"/>
              <a:t>v</a:t>
            </a:r>
            <a:r>
              <a:rPr lang="en-US" sz="2800" dirty="0" smtClean="0"/>
              <a:t> = 0 at some instant</a:t>
            </a:r>
          </a:p>
          <a:p>
            <a:pPr>
              <a:buNone/>
            </a:pPr>
            <a:r>
              <a:rPr lang="en-US" sz="2800" i="1" dirty="0" smtClean="0"/>
              <a:t>t</a:t>
            </a:r>
            <a:r>
              <a:rPr lang="en-US" sz="2800" baseline="-25000" dirty="0" smtClean="0"/>
              <a:t>1</a:t>
            </a:r>
            <a:r>
              <a:rPr lang="en-US" sz="2800" dirty="0" smtClean="0"/>
              <a:t>, it </a:t>
            </a:r>
            <a:r>
              <a:rPr lang="en-US" sz="2800" i="1" dirty="0" smtClean="0"/>
              <a:t>isn’t</a:t>
            </a:r>
            <a:r>
              <a:rPr lang="en-US" sz="2800" dirty="0" smtClean="0"/>
              <a:t> zero any other point </a:t>
            </a:r>
            <a:r>
              <a:rPr lang="en-US" sz="2800" i="1" dirty="0" smtClean="0"/>
              <a:t>t</a:t>
            </a:r>
            <a:r>
              <a:rPr lang="en-US" sz="2800" baseline="-25000" dirty="0" smtClean="0"/>
              <a:t>2</a:t>
            </a:r>
            <a:r>
              <a:rPr lang="en-US" sz="2800" dirty="0" smtClean="0"/>
              <a:t>. </a:t>
            </a:r>
          </a:p>
        </p:txBody>
      </p:sp>
      <p:cxnSp>
        <p:nvCxnSpPr>
          <p:cNvPr id="14" name="Straight Arrow Connector 13"/>
          <p:cNvCxnSpPr/>
          <p:nvPr/>
        </p:nvCxnSpPr>
        <p:spPr>
          <a:xfrm>
            <a:off x="6324600" y="4419600"/>
            <a:ext cx="2133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220494" y="4456906"/>
            <a:ext cx="2209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810000"/>
            <a:ext cx="2057400" cy="1219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81700" y="4181475"/>
            <a:ext cx="533400" cy="461665"/>
          </a:xfrm>
          <a:prstGeom prst="rect">
            <a:avLst/>
          </a:prstGeom>
          <a:noFill/>
        </p:spPr>
        <p:txBody>
          <a:bodyPr wrap="square" rtlCol="0">
            <a:spAutoFit/>
          </a:bodyPr>
          <a:lstStyle/>
          <a:p>
            <a:r>
              <a:rPr lang="en-US" sz="2400" dirty="0" smtClean="0"/>
              <a:t>O</a:t>
            </a:r>
            <a:endParaRPr lang="en-US" sz="2400" dirty="0"/>
          </a:p>
        </p:txBody>
      </p:sp>
      <p:sp>
        <p:nvSpPr>
          <p:cNvPr id="12" name="TextBox 11"/>
          <p:cNvSpPr txBox="1"/>
          <p:nvPr/>
        </p:nvSpPr>
        <p:spPr>
          <a:xfrm>
            <a:off x="7800975" y="4010025"/>
            <a:ext cx="533400" cy="461665"/>
          </a:xfrm>
          <a:prstGeom prst="rect">
            <a:avLst/>
          </a:prstGeom>
          <a:noFill/>
        </p:spPr>
        <p:txBody>
          <a:bodyPr wrap="square" rtlCol="0">
            <a:spAutoFit/>
          </a:bodyPr>
          <a:lstStyle/>
          <a:p>
            <a:r>
              <a:rPr lang="en-US" sz="2400" i="1" dirty="0" smtClean="0"/>
              <a:t>t</a:t>
            </a:r>
            <a:endParaRPr lang="en-US" sz="2400" i="1" dirty="0"/>
          </a:p>
        </p:txBody>
      </p:sp>
      <p:sp>
        <p:nvSpPr>
          <p:cNvPr id="13" name="TextBox 12"/>
          <p:cNvSpPr txBox="1"/>
          <p:nvPr/>
        </p:nvSpPr>
        <p:spPr>
          <a:xfrm>
            <a:off x="5772150" y="4724400"/>
            <a:ext cx="704850" cy="461665"/>
          </a:xfrm>
          <a:prstGeom prst="rect">
            <a:avLst/>
          </a:prstGeom>
          <a:noFill/>
        </p:spPr>
        <p:txBody>
          <a:bodyPr wrap="square" rtlCol="0">
            <a:spAutoFit/>
          </a:bodyPr>
          <a:lstStyle/>
          <a:p>
            <a:r>
              <a:rPr lang="en-US" sz="2400" i="1" dirty="0" smtClean="0"/>
              <a:t>v</a:t>
            </a:r>
            <a:r>
              <a:rPr lang="en-US" sz="2400" dirty="0" smtClean="0"/>
              <a:t>(</a:t>
            </a:r>
            <a:r>
              <a:rPr lang="en-US" sz="2400" i="1" dirty="0" smtClean="0"/>
              <a:t>t</a:t>
            </a:r>
            <a:r>
              <a:rPr lang="en-US" sz="2400" dirty="0" smtClean="0"/>
              <a:t>)</a:t>
            </a:r>
            <a:endParaRPr lang="en-US" sz="2400" dirty="0"/>
          </a:p>
        </p:txBody>
      </p:sp>
      <p:sp>
        <p:nvSpPr>
          <p:cNvPr id="22" name="TextBox 21"/>
          <p:cNvSpPr txBox="1"/>
          <p:nvPr/>
        </p:nvSpPr>
        <p:spPr>
          <a:xfrm>
            <a:off x="5943600" y="3581400"/>
            <a:ext cx="609600" cy="461665"/>
          </a:xfrm>
          <a:prstGeom prst="rect">
            <a:avLst/>
          </a:prstGeom>
          <a:noFill/>
        </p:spPr>
        <p:txBody>
          <a:bodyPr wrap="square" rtlCol="0">
            <a:spAutoFit/>
          </a:bodyPr>
          <a:lstStyle/>
          <a:p>
            <a:r>
              <a:rPr lang="en-US" sz="2400" i="1" dirty="0" smtClean="0"/>
              <a:t>v</a:t>
            </a:r>
            <a:r>
              <a:rPr lang="en-US" sz="2400" baseline="-25000" dirty="0" smtClean="0"/>
              <a:t>0</a:t>
            </a:r>
            <a:endParaRPr lang="en-US" sz="2400" baseline="-25000" dirty="0"/>
          </a:p>
        </p:txBody>
      </p:sp>
      <p:graphicFrame>
        <p:nvGraphicFramePr>
          <p:cNvPr id="17" name="Object 16"/>
          <p:cNvGraphicFramePr>
            <a:graphicFrameLocks noChangeAspect="1"/>
          </p:cNvGraphicFramePr>
          <p:nvPr/>
        </p:nvGraphicFramePr>
        <p:xfrm>
          <a:off x="2133600" y="4191000"/>
          <a:ext cx="2311400" cy="914400"/>
        </p:xfrm>
        <a:graphic>
          <a:graphicData uri="http://schemas.openxmlformats.org/presentationml/2006/ole">
            <p:oleObj spid="_x0000_s12290" name="Equation" r:id="rId4" imgW="2311200" imgH="914400" progId="Equation.DSMT4">
              <p:embed/>
            </p:oleObj>
          </a:graphicData>
        </a:graphic>
      </p:graphicFrame>
      <p:sp>
        <p:nvSpPr>
          <p:cNvPr id="18" name="TextBox 17"/>
          <p:cNvSpPr txBox="1"/>
          <p:nvPr/>
        </p:nvSpPr>
        <p:spPr>
          <a:xfrm>
            <a:off x="6591300" y="5638800"/>
            <a:ext cx="2057400" cy="461665"/>
          </a:xfrm>
          <a:prstGeom prst="rect">
            <a:avLst/>
          </a:prstGeom>
          <a:noFill/>
        </p:spPr>
        <p:txBody>
          <a:bodyPr wrap="square" rtlCol="0">
            <a:spAutoFit/>
          </a:bodyPr>
          <a:lstStyle/>
          <a:p>
            <a:r>
              <a:rPr lang="en-US" sz="2400" i="1" dirty="0" smtClean="0"/>
              <a:t>topmost point</a:t>
            </a:r>
            <a:endParaRPr lang="en-US" sz="2400" i="1" dirty="0"/>
          </a:p>
        </p:txBody>
      </p:sp>
      <p:cxnSp>
        <p:nvCxnSpPr>
          <p:cNvPr id="19" name="Straight Arrow Connector 18"/>
          <p:cNvCxnSpPr/>
          <p:nvPr/>
        </p:nvCxnSpPr>
        <p:spPr>
          <a:xfrm rot="16200000" flipV="1">
            <a:off x="6991350" y="5048250"/>
            <a:ext cx="9906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Sample Questions</a:t>
            </a:r>
            <a:endParaRPr lang="en-US" dirty="0"/>
          </a:p>
        </p:txBody>
      </p:sp>
      <p:sp>
        <p:nvSpPr>
          <p:cNvPr id="3" name="Content Placeholder 2"/>
          <p:cNvSpPr>
            <a:spLocks noGrp="1"/>
          </p:cNvSpPr>
          <p:nvPr>
            <p:ph idx="1"/>
          </p:nvPr>
        </p:nvSpPr>
        <p:spPr/>
        <p:txBody>
          <a:bodyPr>
            <a:normAutofit/>
          </a:bodyPr>
          <a:lstStyle/>
          <a:p>
            <a:r>
              <a:rPr lang="en-US" sz="2800" b="1" dirty="0" smtClean="0"/>
              <a:t>60.</a:t>
            </a:r>
            <a:r>
              <a:rPr lang="en-US" sz="2800" dirty="0" smtClean="0"/>
              <a:t>	(II) A stone is thrown vertically upward with a speed of 24.0 m/s. (</a:t>
            </a:r>
            <a:r>
              <a:rPr lang="en-US" sz="2800" i="1" dirty="0" smtClean="0"/>
              <a:t>a</a:t>
            </a:r>
            <a:r>
              <a:rPr lang="en-US" sz="2800" dirty="0" smtClean="0"/>
              <a:t>) How fast is it moving when it reaches a height of 13.0 m? (</a:t>
            </a:r>
            <a:r>
              <a:rPr lang="en-US" sz="2800" i="1" dirty="0" smtClean="0"/>
              <a:t>b</a:t>
            </a:r>
            <a:r>
              <a:rPr lang="en-US" sz="2800" dirty="0" smtClean="0"/>
              <a:t>) How much time is required to reach this height? (</a:t>
            </a:r>
            <a:r>
              <a:rPr lang="en-US" sz="2800" i="1" dirty="0" smtClean="0"/>
              <a:t>c</a:t>
            </a:r>
            <a:r>
              <a:rPr lang="en-US" sz="2800" dirty="0" smtClean="0"/>
              <a:t>) Why are there two answers to (</a:t>
            </a:r>
            <a:r>
              <a:rPr lang="en-US" sz="2800" i="1" dirty="0" smtClean="0"/>
              <a:t>b</a:t>
            </a:r>
            <a:r>
              <a:rPr lang="en-US" sz="2800" dirty="0" smtClean="0"/>
              <a:t>)?</a:t>
            </a:r>
          </a:p>
          <a:p>
            <a:pPr>
              <a:buNone/>
            </a:pPr>
            <a:endParaRPr lang="en-US" sz="2800" dirty="0" smtClean="0"/>
          </a:p>
          <a:p>
            <a:r>
              <a:rPr lang="en-US" sz="2800" b="1" dirty="0" smtClean="0"/>
              <a:t>61.</a:t>
            </a:r>
            <a:r>
              <a:rPr lang="en-US" sz="2800" dirty="0" smtClean="0"/>
              <a:t>	(II) A falling stone takes 0.33 s to travel past a window 2.2 m tall.  From what height above the top of the window did the stone fall?</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382000" cy="1470025"/>
          </a:xfrm>
        </p:spPr>
        <p:txBody>
          <a:bodyPr>
            <a:normAutofit/>
          </a:bodyPr>
          <a:lstStyle/>
          <a:p>
            <a:r>
              <a:rPr lang="en-US" sz="4000" dirty="0" smtClean="0"/>
              <a:t>Motion in Two and Three Dimensions: Vectors </a:t>
            </a:r>
            <a:endParaRPr lang="en-US" sz="4000" dirty="0"/>
          </a:p>
        </p:txBody>
      </p:sp>
      <p:sp>
        <p:nvSpPr>
          <p:cNvPr id="3" name="Subtitle 2"/>
          <p:cNvSpPr>
            <a:spLocks noGrp="1"/>
          </p:cNvSpPr>
          <p:nvPr>
            <p:ph type="subTitle" idx="1"/>
          </p:nvPr>
        </p:nvSpPr>
        <p:spPr/>
        <p:txBody>
          <a:bodyPr/>
          <a:lstStyle/>
          <a:p>
            <a:r>
              <a:rPr lang="en-US" dirty="0" smtClean="0"/>
              <a:t>Physics 1425  Lecture 4</a:t>
            </a:r>
            <a:endParaRPr lang="en-US" dirty="0"/>
          </a:p>
        </p:txBody>
      </p:sp>
      <p:sp>
        <p:nvSpPr>
          <p:cNvPr id="4" name="TextBox 3"/>
          <p:cNvSpPr txBox="1"/>
          <p:nvPr/>
        </p:nvSpPr>
        <p:spPr>
          <a:xfrm>
            <a:off x="108040" y="6470184"/>
            <a:ext cx="2743200" cy="338554"/>
          </a:xfrm>
          <a:prstGeom prst="rect">
            <a:avLst/>
          </a:prstGeom>
          <a:noFill/>
        </p:spPr>
        <p:txBody>
          <a:bodyPr wrap="square" rtlCol="0">
            <a:spAutoFit/>
          </a:bodyPr>
          <a:lstStyle/>
          <a:p>
            <a:r>
              <a:rPr lang="en-US" sz="1600" dirty="0" smtClean="0">
                <a:solidFill>
                  <a:srgbClr val="FF0000"/>
                </a:solidFill>
              </a:rPr>
              <a:t>Michael Fowler,  UVa.</a:t>
            </a:r>
            <a:endParaRPr lang="en-US" sz="1600"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Today’s Topics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In the previous lecture, we analyzed the motion of a particle moving vertically under gravity.</a:t>
            </a:r>
          </a:p>
          <a:p>
            <a:r>
              <a:rPr lang="en-US" dirty="0" smtClean="0"/>
              <a:t>In this lecture and the next, we’ll generalize to the case of a particle moving in two or three dimensions under gravity, like a </a:t>
            </a:r>
            <a:r>
              <a:rPr lang="en-US" dirty="0" smtClean="0">
                <a:solidFill>
                  <a:srgbClr val="FFFF00"/>
                </a:solidFill>
              </a:rPr>
              <a:t>projectile</a:t>
            </a:r>
            <a:r>
              <a:rPr lang="en-US" dirty="0" smtClean="0"/>
              <a:t>.</a:t>
            </a:r>
          </a:p>
          <a:p>
            <a:r>
              <a:rPr lang="en-US" dirty="0" smtClean="0">
                <a:solidFill>
                  <a:srgbClr val="FFFF00"/>
                </a:solidFill>
              </a:rPr>
              <a:t>First</a:t>
            </a:r>
            <a:r>
              <a:rPr lang="en-US" dirty="0" smtClean="0"/>
              <a:t> we must generalize displacement, velocity and acceleration to two and three dimensions: these generalizations are </a:t>
            </a:r>
            <a:r>
              <a:rPr lang="en-US" dirty="0" smtClean="0">
                <a:solidFill>
                  <a:srgbClr val="FFFF00"/>
                </a:solidFill>
              </a:rPr>
              <a:t>vectors</a:t>
            </a:r>
            <a:r>
              <a:rPr lang="en-US" dirty="0" smtClean="0"/>
              <a:t>.</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FF00"/>
                </a:solidFill>
              </a:rPr>
              <a:t>Displacement</a:t>
            </a:r>
            <a:endParaRPr lang="en-US" dirty="0">
              <a:solidFill>
                <a:srgbClr val="FFFF00"/>
              </a:solidFill>
            </a:endParaRPr>
          </a:p>
        </p:txBody>
      </p:sp>
      <p:sp>
        <p:nvSpPr>
          <p:cNvPr id="3" name="Content Placeholder 2"/>
          <p:cNvSpPr>
            <a:spLocks noGrp="1"/>
          </p:cNvSpPr>
          <p:nvPr>
            <p:ph idx="1"/>
          </p:nvPr>
        </p:nvSpPr>
        <p:spPr>
          <a:xfrm>
            <a:off x="533400" y="1143000"/>
            <a:ext cx="8229600" cy="5410200"/>
          </a:xfrm>
        </p:spPr>
        <p:txBody>
          <a:bodyPr>
            <a:normAutofit/>
          </a:bodyPr>
          <a:lstStyle/>
          <a:p>
            <a:r>
              <a:rPr lang="en-US" sz="2400" dirty="0" smtClean="0"/>
              <a:t>We’ll work usually in two dimensions—the  three dimensional description is very similar.</a:t>
            </a:r>
          </a:p>
          <a:p>
            <a:r>
              <a:rPr lang="en-US" sz="2400" dirty="0" smtClean="0"/>
              <a:t>Suppose we move a ball </a:t>
            </a:r>
          </a:p>
          <a:p>
            <a:pPr>
              <a:buNone/>
            </a:pPr>
            <a:r>
              <a:rPr lang="en-US" sz="2400" dirty="0" smtClean="0"/>
              <a:t>	from point </a:t>
            </a:r>
            <a:r>
              <a:rPr lang="en-US" sz="2400" dirty="0" smtClean="0">
                <a:solidFill>
                  <a:srgbClr val="FFFF00"/>
                </a:solidFill>
              </a:rPr>
              <a:t>A</a:t>
            </a:r>
            <a:r>
              <a:rPr lang="en-US" sz="2400" dirty="0" smtClean="0"/>
              <a:t> to point </a:t>
            </a:r>
            <a:r>
              <a:rPr lang="en-US" sz="2400" dirty="0" smtClean="0">
                <a:solidFill>
                  <a:srgbClr val="FFFF00"/>
                </a:solidFill>
              </a:rPr>
              <a:t>B</a:t>
            </a:r>
            <a:r>
              <a:rPr lang="en-US" sz="2400" dirty="0" smtClean="0"/>
              <a:t> on a </a:t>
            </a:r>
          </a:p>
          <a:p>
            <a:pPr>
              <a:buNone/>
            </a:pPr>
            <a:r>
              <a:rPr lang="en-US" sz="2400" dirty="0" smtClean="0"/>
              <a:t>	tabletop.  This </a:t>
            </a:r>
            <a:r>
              <a:rPr lang="en-US" sz="2400" dirty="0" smtClean="0">
                <a:solidFill>
                  <a:srgbClr val="FFFF00"/>
                </a:solidFill>
              </a:rPr>
              <a:t>displacement</a:t>
            </a:r>
          </a:p>
          <a:p>
            <a:pPr>
              <a:buNone/>
            </a:pPr>
            <a:r>
              <a:rPr lang="en-US" sz="2400" dirty="0" smtClean="0"/>
              <a:t>	can be fully described by </a:t>
            </a:r>
          </a:p>
          <a:p>
            <a:pPr>
              <a:buNone/>
            </a:pPr>
            <a:r>
              <a:rPr lang="en-US" sz="2400" dirty="0" smtClean="0"/>
              <a:t>	giving a </a:t>
            </a:r>
            <a:r>
              <a:rPr lang="en-US" sz="2400" dirty="0" smtClean="0">
                <a:solidFill>
                  <a:srgbClr val="FFFF00"/>
                </a:solidFill>
              </a:rPr>
              <a:t>distance</a:t>
            </a:r>
            <a:r>
              <a:rPr lang="en-US" sz="2400" dirty="0" smtClean="0"/>
              <a:t> and a </a:t>
            </a:r>
            <a:r>
              <a:rPr lang="en-US" sz="2400" dirty="0" smtClean="0">
                <a:solidFill>
                  <a:srgbClr val="FFFF00"/>
                </a:solidFill>
              </a:rPr>
              <a:t>direction</a:t>
            </a:r>
            <a:r>
              <a:rPr lang="en-US" sz="2400" dirty="0" smtClean="0"/>
              <a:t>.  </a:t>
            </a:r>
          </a:p>
          <a:p>
            <a:r>
              <a:rPr lang="en-US" sz="2400" dirty="0" smtClean="0"/>
              <a:t>Both can be represented by an arrow,  the length some agreed scale:  arrow length 10 cm representing 1 m displacement, say.</a:t>
            </a:r>
          </a:p>
          <a:p>
            <a:r>
              <a:rPr lang="en-US" sz="2400" dirty="0" smtClean="0"/>
              <a:t>This is a </a:t>
            </a:r>
            <a:r>
              <a:rPr lang="en-US" sz="2400" dirty="0" smtClean="0">
                <a:solidFill>
                  <a:srgbClr val="FFFF00"/>
                </a:solidFill>
              </a:rPr>
              <a:t>vector, written with an arrow     </a:t>
            </a:r>
            <a:r>
              <a:rPr lang="en-US" sz="2400" dirty="0" smtClean="0"/>
              <a:t>:  it has </a:t>
            </a:r>
            <a:r>
              <a:rPr lang="en-US" sz="2400" dirty="0" smtClean="0">
                <a:solidFill>
                  <a:srgbClr val="FFFF00"/>
                </a:solidFill>
              </a:rPr>
              <a:t>magnitude</a:t>
            </a:r>
            <a:r>
              <a:rPr lang="en-US" sz="2400" dirty="0" smtClean="0"/>
              <a:t>, meaning its length, written          , and direction.</a:t>
            </a:r>
          </a:p>
          <a:p>
            <a:pPr>
              <a:buNone/>
            </a:pPr>
            <a:endParaRPr lang="en-US" dirty="0"/>
          </a:p>
        </p:txBody>
      </p:sp>
      <p:sp>
        <p:nvSpPr>
          <p:cNvPr id="4" name="Oval 3"/>
          <p:cNvSpPr/>
          <p:nvPr/>
        </p:nvSpPr>
        <p:spPr>
          <a:xfrm>
            <a:off x="5783240" y="3638264"/>
            <a:ext cx="533400" cy="533400"/>
          </a:xfrm>
          <a:prstGeom prst="ellips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81367" y="1809464"/>
            <a:ext cx="533400" cy="533400"/>
          </a:xfrm>
          <a:prstGeom prst="ellips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5833682" y="2240601"/>
            <a:ext cx="190500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5704269" y="5330778"/>
          <a:ext cx="241300" cy="342900"/>
        </p:xfrm>
        <a:graphic>
          <a:graphicData uri="http://schemas.openxmlformats.org/presentationml/2006/ole">
            <p:oleObj spid="_x0000_s13314" name="Equation" r:id="rId4" imgW="241200" imgH="342720" progId="Equation.DSMT4">
              <p:embed/>
            </p:oleObj>
          </a:graphicData>
        </a:graphic>
      </p:graphicFrame>
      <p:graphicFrame>
        <p:nvGraphicFramePr>
          <p:cNvPr id="10" name="Object 9"/>
          <p:cNvGraphicFramePr>
            <a:graphicFrameLocks noChangeAspect="1"/>
          </p:cNvGraphicFramePr>
          <p:nvPr/>
        </p:nvGraphicFramePr>
        <p:xfrm>
          <a:off x="4420674" y="5664558"/>
          <a:ext cx="532326" cy="464079"/>
        </p:xfrm>
        <a:graphic>
          <a:graphicData uri="http://schemas.openxmlformats.org/presentationml/2006/ole">
            <p:oleObj spid="_x0000_s13315" name="Equation" r:id="rId5" imgW="495000" imgH="431640" progId="Equation.DSMT4">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Displacement as a Vector</a:t>
            </a:r>
            <a:endParaRPr lang="en-US" dirty="0">
              <a:solidFill>
                <a:srgbClr val="FFFF00"/>
              </a:solidFill>
            </a:endParaRPr>
          </a:p>
        </p:txBody>
      </p:sp>
      <p:sp>
        <p:nvSpPr>
          <p:cNvPr id="3" name="Content Placeholder 2"/>
          <p:cNvSpPr>
            <a:spLocks noGrp="1"/>
          </p:cNvSpPr>
          <p:nvPr>
            <p:ph sz="half" idx="1"/>
          </p:nvPr>
        </p:nvSpPr>
        <p:spPr/>
        <p:txBody>
          <a:bodyPr>
            <a:normAutofit/>
          </a:bodyPr>
          <a:lstStyle/>
          <a:p>
            <a:r>
              <a:rPr lang="en-US" dirty="0" smtClean="0"/>
              <a:t>Now move the ball a </a:t>
            </a:r>
            <a:r>
              <a:rPr lang="en-US" i="1" dirty="0" smtClean="0"/>
              <a:t>second </a:t>
            </a:r>
            <a:r>
              <a:rPr lang="en-US" dirty="0" smtClean="0"/>
              <a:t>time. It is evident that the total displacement , the sum of the two, called the </a:t>
            </a:r>
            <a:r>
              <a:rPr lang="en-US" dirty="0" smtClean="0">
                <a:solidFill>
                  <a:srgbClr val="FFFF00"/>
                </a:solidFill>
              </a:rPr>
              <a:t>resultant</a:t>
            </a:r>
            <a:r>
              <a:rPr lang="en-US" dirty="0" smtClean="0"/>
              <a:t>, is given by adding the two  vectors tip to tail as shown:</a:t>
            </a:r>
          </a:p>
          <a:p>
            <a:pPr>
              <a:buNone/>
            </a:pPr>
            <a:endParaRPr lang="en-US" dirty="0"/>
          </a:p>
        </p:txBody>
      </p:sp>
      <p:sp>
        <p:nvSpPr>
          <p:cNvPr id="4" name="Content Placeholder 3"/>
          <p:cNvSpPr>
            <a:spLocks noGrp="1"/>
          </p:cNvSpPr>
          <p:nvPr>
            <p:ph sz="half" idx="2"/>
          </p:nvPr>
        </p:nvSpPr>
        <p:spPr/>
        <p:txBody>
          <a:bodyPr>
            <a:normAutofit/>
          </a:bodyPr>
          <a:lstStyle/>
          <a:p>
            <a:r>
              <a:rPr lang="en-US" dirty="0" smtClean="0"/>
              <a:t>Adding displacement vectors</a:t>
            </a:r>
            <a:r>
              <a:rPr lang="en-US" dirty="0"/>
              <a:t> </a:t>
            </a:r>
            <a:r>
              <a:rPr lang="en-US" dirty="0" smtClean="0"/>
              <a:t>(and notation!):</a:t>
            </a:r>
            <a:endParaRPr lang="en-US" dirty="0"/>
          </a:p>
        </p:txBody>
      </p:sp>
      <p:sp>
        <p:nvSpPr>
          <p:cNvPr id="5" name="Oval 4"/>
          <p:cNvSpPr/>
          <p:nvPr/>
        </p:nvSpPr>
        <p:spPr>
          <a:xfrm>
            <a:off x="5791200" y="51054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0400" y="35052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28194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5829300" y="39243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953000" y="4025721"/>
            <a:ext cx="2362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248400" y="2920284"/>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6705600" y="4419600"/>
          <a:ext cx="241300" cy="482600"/>
        </p:xfrm>
        <a:graphic>
          <a:graphicData uri="http://schemas.openxmlformats.org/presentationml/2006/ole">
            <p:oleObj spid="_x0000_s14338" name="Equation" r:id="rId4" imgW="241200" imgH="482400" progId="Equation.DSMT4">
              <p:embed/>
            </p:oleObj>
          </a:graphicData>
        </a:graphic>
      </p:graphicFrame>
      <p:graphicFrame>
        <p:nvGraphicFramePr>
          <p:cNvPr id="17" name="Object 16"/>
          <p:cNvGraphicFramePr>
            <a:graphicFrameLocks noChangeAspect="1"/>
          </p:cNvGraphicFramePr>
          <p:nvPr/>
        </p:nvGraphicFramePr>
        <p:xfrm>
          <a:off x="6778842" y="2959995"/>
          <a:ext cx="279400" cy="482600"/>
        </p:xfrm>
        <a:graphic>
          <a:graphicData uri="http://schemas.openxmlformats.org/presentationml/2006/ole">
            <p:oleObj spid="_x0000_s14339" name="Equation" r:id="rId5" imgW="279360" imgH="482400" progId="Equation.DSMT4">
              <p:embed/>
            </p:oleObj>
          </a:graphicData>
        </a:graphic>
      </p:graphicFrame>
      <p:graphicFrame>
        <p:nvGraphicFramePr>
          <p:cNvPr id="18" name="Object 17"/>
          <p:cNvGraphicFramePr>
            <a:graphicFrameLocks noChangeAspect="1"/>
          </p:cNvGraphicFramePr>
          <p:nvPr/>
        </p:nvGraphicFramePr>
        <p:xfrm>
          <a:off x="5192510" y="3721995"/>
          <a:ext cx="876300" cy="482600"/>
        </p:xfrm>
        <a:graphic>
          <a:graphicData uri="http://schemas.openxmlformats.org/presentationml/2006/ole">
            <p:oleObj spid="_x0000_s14340" name="Equation" r:id="rId6" imgW="876240" imgH="482400" progId="Equation.DSMT4">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Adding Vectors</a:t>
            </a:r>
            <a:endParaRPr lang="en-US" dirty="0">
              <a:solidFill>
                <a:srgbClr val="FFFF00"/>
              </a:solidFill>
            </a:endParaRPr>
          </a:p>
        </p:txBody>
      </p:sp>
      <p:sp>
        <p:nvSpPr>
          <p:cNvPr id="3" name="Content Placeholder 2"/>
          <p:cNvSpPr>
            <a:spLocks noGrp="1"/>
          </p:cNvSpPr>
          <p:nvPr>
            <p:ph sz="half" idx="1"/>
          </p:nvPr>
        </p:nvSpPr>
        <p:spPr>
          <a:xfrm>
            <a:off x="304800" y="1600200"/>
            <a:ext cx="4191000" cy="4525963"/>
          </a:xfrm>
        </p:spPr>
        <p:txBody>
          <a:bodyPr>
            <a:normAutofit lnSpcReduction="10000"/>
          </a:bodyPr>
          <a:lstStyle/>
          <a:p>
            <a:r>
              <a:rPr lang="en-US" dirty="0" smtClean="0"/>
              <a:t>You can see that</a:t>
            </a:r>
          </a:p>
          <a:p>
            <a:endParaRPr lang="en-US" dirty="0" smtClean="0"/>
          </a:p>
          <a:p>
            <a:endParaRPr lang="en-US" dirty="0" smtClean="0"/>
          </a:p>
          <a:p>
            <a:r>
              <a:rPr lang="en-US" dirty="0" smtClean="0"/>
              <a:t>The vector      represents a </a:t>
            </a:r>
            <a:r>
              <a:rPr lang="en-US" dirty="0" smtClean="0">
                <a:solidFill>
                  <a:srgbClr val="FFFF00"/>
                </a:solidFill>
              </a:rPr>
              <a:t>displacement</a:t>
            </a:r>
            <a:r>
              <a:rPr lang="en-US" dirty="0" smtClean="0"/>
              <a:t>, like saying walk 3 meters in a north-east direction:  </a:t>
            </a:r>
            <a:r>
              <a:rPr lang="en-US" dirty="0" smtClean="0">
                <a:solidFill>
                  <a:srgbClr val="FFFF00"/>
                </a:solidFill>
              </a:rPr>
              <a:t>it works from any starting point.</a:t>
            </a:r>
          </a:p>
          <a:p>
            <a:pPr>
              <a:buNone/>
            </a:pPr>
            <a:r>
              <a:rPr lang="en-US" dirty="0"/>
              <a:t>	</a:t>
            </a:r>
          </a:p>
        </p:txBody>
      </p:sp>
      <p:sp>
        <p:nvSpPr>
          <p:cNvPr id="4" name="Content Placeholder 3"/>
          <p:cNvSpPr>
            <a:spLocks noGrp="1"/>
          </p:cNvSpPr>
          <p:nvPr>
            <p:ph sz="half" idx="2"/>
          </p:nvPr>
        </p:nvSpPr>
        <p:spPr/>
        <p:txBody>
          <a:bodyPr>
            <a:normAutofit lnSpcReduction="10000"/>
          </a:bodyPr>
          <a:lstStyle/>
          <a:p>
            <a:r>
              <a:rPr lang="en-US" dirty="0" smtClean="0"/>
              <a:t>Adding  vectors :</a:t>
            </a:r>
            <a:endParaRPr lang="en-US" dirty="0"/>
          </a:p>
        </p:txBody>
      </p:sp>
      <p:sp>
        <p:nvSpPr>
          <p:cNvPr id="5" name="Oval 4"/>
          <p:cNvSpPr/>
          <p:nvPr/>
        </p:nvSpPr>
        <p:spPr>
          <a:xfrm>
            <a:off x="5791200" y="51054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0400" y="35052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28194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5829300" y="39243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953000" y="4012842"/>
            <a:ext cx="2362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248400" y="2920284"/>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6705600" y="4419600"/>
          <a:ext cx="241300" cy="482600"/>
        </p:xfrm>
        <a:graphic>
          <a:graphicData uri="http://schemas.openxmlformats.org/presentationml/2006/ole">
            <p:oleObj spid="_x0000_s15362" name="Equation" r:id="rId4" imgW="241200" imgH="482400" progId="Equation.DSMT4">
              <p:embed/>
            </p:oleObj>
          </a:graphicData>
        </a:graphic>
      </p:graphicFrame>
      <p:graphicFrame>
        <p:nvGraphicFramePr>
          <p:cNvPr id="17" name="Object 16"/>
          <p:cNvGraphicFramePr>
            <a:graphicFrameLocks noChangeAspect="1"/>
          </p:cNvGraphicFramePr>
          <p:nvPr/>
        </p:nvGraphicFramePr>
        <p:xfrm>
          <a:off x="6778842" y="2959995"/>
          <a:ext cx="279400" cy="482600"/>
        </p:xfrm>
        <a:graphic>
          <a:graphicData uri="http://schemas.openxmlformats.org/presentationml/2006/ole">
            <p:oleObj spid="_x0000_s15363" name="Equation" r:id="rId5" imgW="279360" imgH="482400" progId="Equation.DSMT4">
              <p:embed/>
            </p:oleObj>
          </a:graphicData>
        </a:graphic>
      </p:graphicFrame>
      <p:graphicFrame>
        <p:nvGraphicFramePr>
          <p:cNvPr id="20" name="Object 19"/>
          <p:cNvGraphicFramePr>
            <a:graphicFrameLocks noChangeAspect="1"/>
          </p:cNvGraphicFramePr>
          <p:nvPr/>
        </p:nvGraphicFramePr>
        <p:xfrm>
          <a:off x="1296474" y="2325711"/>
          <a:ext cx="2247900" cy="482600"/>
        </p:xfrm>
        <a:graphic>
          <a:graphicData uri="http://schemas.openxmlformats.org/presentationml/2006/ole">
            <p:oleObj spid="_x0000_s15364" name="Equation" r:id="rId6" imgW="2247840" imgH="482400" progId="Equation.DSMT4">
              <p:embed/>
            </p:oleObj>
          </a:graphicData>
        </a:graphic>
      </p:graphicFrame>
      <p:cxnSp>
        <p:nvCxnSpPr>
          <p:cNvPr id="15" name="Straight Arrow Connector 14"/>
          <p:cNvCxnSpPr/>
          <p:nvPr/>
        </p:nvCxnSpPr>
        <p:spPr>
          <a:xfrm rot="10800000">
            <a:off x="5004516" y="4471116"/>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838700" y="3073221"/>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372637" y="3249768"/>
          <a:ext cx="241300" cy="482600"/>
        </p:xfrm>
        <a:graphic>
          <a:graphicData uri="http://schemas.openxmlformats.org/presentationml/2006/ole">
            <p:oleObj spid="_x0000_s15365" name="Equation" r:id="rId7" imgW="241200" imgH="482400" progId="Equation.DSMT4">
              <p:embed/>
            </p:oleObj>
          </a:graphicData>
        </a:graphic>
      </p:graphicFrame>
      <p:graphicFrame>
        <p:nvGraphicFramePr>
          <p:cNvPr id="22" name="Object 21"/>
          <p:cNvGraphicFramePr>
            <a:graphicFrameLocks noChangeAspect="1"/>
          </p:cNvGraphicFramePr>
          <p:nvPr/>
        </p:nvGraphicFramePr>
        <p:xfrm>
          <a:off x="5334000" y="4953000"/>
          <a:ext cx="279400" cy="482600"/>
        </p:xfrm>
        <a:graphic>
          <a:graphicData uri="http://schemas.openxmlformats.org/presentationml/2006/ole">
            <p:oleObj spid="_x0000_s15366" name="Equation" r:id="rId8" imgW="279360" imgH="482400" progId="Equation.DSMT4">
              <p:embed/>
            </p:oleObj>
          </a:graphicData>
        </a:graphic>
      </p:graphicFrame>
      <p:graphicFrame>
        <p:nvGraphicFramePr>
          <p:cNvPr id="23" name="Object 22"/>
          <p:cNvGraphicFramePr>
            <a:graphicFrameLocks noChangeAspect="1"/>
          </p:cNvGraphicFramePr>
          <p:nvPr/>
        </p:nvGraphicFramePr>
        <p:xfrm>
          <a:off x="2399763" y="3007215"/>
          <a:ext cx="241300" cy="482600"/>
        </p:xfrm>
        <a:graphic>
          <a:graphicData uri="http://schemas.openxmlformats.org/presentationml/2006/ole">
            <p:oleObj spid="_x0000_s15367" name="Equation" r:id="rId9" imgW="241200" imgH="48240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1219200"/>
          </a:xfrm>
        </p:spPr>
        <p:txBody>
          <a:bodyPr/>
          <a:lstStyle/>
          <a:p>
            <a:r>
              <a:rPr lang="en-US" dirty="0" smtClean="0">
                <a:solidFill>
                  <a:srgbClr val="FF0000"/>
                </a:solidFill>
              </a:rPr>
              <a:t>Measurement and Uncertainty</a:t>
            </a:r>
            <a:endParaRPr lang="en-US" dirty="0">
              <a:solidFill>
                <a:srgbClr val="FF0000"/>
              </a:solidFill>
            </a:endParaRPr>
          </a:p>
        </p:txBody>
      </p:sp>
      <p:sp>
        <p:nvSpPr>
          <p:cNvPr id="3" name="Subtitle 2"/>
          <p:cNvSpPr>
            <a:spLocks noGrp="1"/>
          </p:cNvSpPr>
          <p:nvPr>
            <p:ph type="subTitle" idx="1"/>
          </p:nvPr>
        </p:nvSpPr>
        <p:spPr>
          <a:xfrm>
            <a:off x="533400" y="1295400"/>
            <a:ext cx="7620000" cy="5410200"/>
          </a:xfrm>
        </p:spPr>
        <p:txBody>
          <a:bodyPr>
            <a:normAutofit/>
          </a:bodyPr>
          <a:lstStyle/>
          <a:p>
            <a:pPr algn="l"/>
            <a:r>
              <a:rPr lang="en-US" sz="2800" dirty="0" smtClean="0">
                <a:solidFill>
                  <a:srgbClr val="FFFF00"/>
                </a:solidFill>
              </a:rPr>
              <a:t>Galileo</a:t>
            </a:r>
            <a:r>
              <a:rPr lang="en-US" sz="2800" dirty="0" smtClean="0"/>
              <a:t>, the first real physicist, also experimentally measured </a:t>
            </a:r>
            <a:r>
              <a:rPr lang="en-US" sz="2800" dirty="0" smtClean="0">
                <a:solidFill>
                  <a:srgbClr val="FFFF00"/>
                </a:solidFill>
              </a:rPr>
              <a:t>acceleration</a:t>
            </a:r>
            <a:r>
              <a:rPr lang="en-US" sz="2800" dirty="0" smtClean="0"/>
              <a:t>: the rate of increase of speed, of a falling object. </a:t>
            </a:r>
          </a:p>
          <a:p>
            <a:pPr algn="l"/>
            <a:r>
              <a:rPr lang="en-US" sz="2800" dirty="0" smtClean="0"/>
              <a:t>He found the acceleration to be constant, </a:t>
            </a:r>
            <a:r>
              <a:rPr lang="en-US" sz="2800" dirty="0" smtClean="0">
                <a:solidFill>
                  <a:srgbClr val="FF0000"/>
                </a:solidFill>
              </a:rPr>
              <a:t>at his level of accuracy</a:t>
            </a:r>
            <a:r>
              <a:rPr lang="en-US" sz="2800" dirty="0" smtClean="0"/>
              <a:t>.</a:t>
            </a:r>
          </a:p>
          <a:p>
            <a:pPr algn="l"/>
            <a:endParaRPr lang="en-US" sz="2800" dirty="0" smtClean="0"/>
          </a:p>
          <a:p>
            <a:pPr algn="l"/>
            <a:r>
              <a:rPr lang="en-US" sz="2800" b="1" dirty="0" smtClean="0"/>
              <a:t>How do we quantify level of accuracy?</a:t>
            </a:r>
          </a:p>
          <a:p>
            <a:pPr algn="l"/>
            <a:r>
              <a:rPr lang="en-US" sz="2800" dirty="0" smtClean="0"/>
              <a:t>Need explicit </a:t>
            </a:r>
            <a:r>
              <a:rPr lang="en-US" sz="2800" dirty="0" smtClean="0">
                <a:solidFill>
                  <a:srgbClr val="FFFF00"/>
                </a:solidFill>
              </a:rPr>
              <a:t>statement of expected error</a:t>
            </a:r>
            <a:r>
              <a:rPr lang="en-US" sz="2800" dirty="0" smtClean="0"/>
              <a:t>:</a:t>
            </a:r>
          </a:p>
          <a:p>
            <a:pPr algn="l"/>
            <a:endParaRPr lang="en-US" sz="2800" dirty="0" smtClean="0"/>
          </a:p>
          <a:p>
            <a:pPr algn="l"/>
            <a:r>
              <a:rPr lang="en-US" sz="2800" dirty="0" smtClean="0">
                <a:solidFill>
                  <a:srgbClr val="FF0000"/>
                </a:solidFill>
              </a:rPr>
              <a:t>Example</a:t>
            </a:r>
            <a:r>
              <a:rPr lang="en-US" sz="2800" dirty="0" smtClean="0"/>
              <a:t>:  timing a 100 yard run with a stopwatch,</a:t>
            </a:r>
          </a:p>
          <a:p>
            <a:pPr algn="l"/>
            <a:r>
              <a:rPr lang="en-US" sz="2800" dirty="0" smtClean="0"/>
              <a:t>10.5± 0.1 seconds:  Most likely 10.4 to 10.6 </a:t>
            </a:r>
            <a:r>
              <a:rPr lang="en-US" sz="2800" dirty="0" err="1" smtClean="0"/>
              <a:t>secs</a:t>
            </a:r>
            <a:r>
              <a:rPr lang="en-US" sz="2800" dirty="0" smtClean="0"/>
              <a:t>.</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Subtracting Vectors</a:t>
            </a:r>
            <a:endParaRPr lang="en-US" dirty="0">
              <a:solidFill>
                <a:srgbClr val="FFFF00"/>
              </a:solidFill>
            </a:endParaRPr>
          </a:p>
        </p:txBody>
      </p:sp>
      <p:sp>
        <p:nvSpPr>
          <p:cNvPr id="3" name="Content Placeholder 2"/>
          <p:cNvSpPr>
            <a:spLocks noGrp="1"/>
          </p:cNvSpPr>
          <p:nvPr>
            <p:ph sz="half" idx="1"/>
          </p:nvPr>
        </p:nvSpPr>
        <p:spPr>
          <a:xfrm>
            <a:off x="457200" y="1600200"/>
            <a:ext cx="4038600" cy="4800600"/>
          </a:xfrm>
        </p:spPr>
        <p:txBody>
          <a:bodyPr>
            <a:normAutofit/>
          </a:bodyPr>
          <a:lstStyle/>
          <a:p>
            <a:r>
              <a:rPr lang="en-US" dirty="0" smtClean="0"/>
              <a:t>It’s pretty easy: just ask, what vector has to be added to     </a:t>
            </a:r>
            <a:r>
              <a:rPr lang="en-US" dirty="0" err="1" smtClean="0"/>
              <a:t>to</a:t>
            </a:r>
            <a:r>
              <a:rPr lang="en-US" dirty="0" smtClean="0"/>
              <a:t> get      ?</a:t>
            </a:r>
          </a:p>
          <a:p>
            <a:r>
              <a:rPr lang="en-US" dirty="0" smtClean="0"/>
              <a:t>The answer must be</a:t>
            </a:r>
          </a:p>
          <a:p>
            <a:endParaRPr lang="en-US" dirty="0" smtClean="0"/>
          </a:p>
          <a:p>
            <a:r>
              <a:rPr lang="en-US" dirty="0" smtClean="0"/>
              <a:t>To construct it, put the </a:t>
            </a:r>
            <a:r>
              <a:rPr lang="en-US" b="1" i="1" dirty="0" smtClean="0">
                <a:solidFill>
                  <a:srgbClr val="FFFF00"/>
                </a:solidFill>
              </a:rPr>
              <a:t>tails</a:t>
            </a:r>
            <a:r>
              <a:rPr lang="en-US" dirty="0" smtClean="0">
                <a:solidFill>
                  <a:srgbClr val="FFFF00"/>
                </a:solidFill>
              </a:rPr>
              <a:t> of     ,     together</a:t>
            </a:r>
            <a:r>
              <a:rPr lang="en-US" dirty="0" smtClean="0"/>
              <a:t>, and draw the vector </a:t>
            </a:r>
            <a:r>
              <a:rPr lang="en-US" dirty="0" smtClean="0">
                <a:solidFill>
                  <a:srgbClr val="FFFF00"/>
                </a:solidFill>
              </a:rPr>
              <a:t>from the head of      to the head of     .  </a:t>
            </a:r>
          </a:p>
        </p:txBody>
      </p:sp>
      <p:sp>
        <p:nvSpPr>
          <p:cNvPr id="4" name="Content Placeholder 3"/>
          <p:cNvSpPr>
            <a:spLocks noGrp="1"/>
          </p:cNvSpPr>
          <p:nvPr>
            <p:ph sz="half" idx="2"/>
          </p:nvPr>
        </p:nvSpPr>
        <p:spPr/>
        <p:txBody>
          <a:bodyPr>
            <a:normAutofit/>
          </a:bodyPr>
          <a:lstStyle/>
          <a:p>
            <a:pPr>
              <a:buNone/>
            </a:pPr>
            <a:r>
              <a:rPr lang="en-US" dirty="0" smtClean="0"/>
              <a:t>Finding the difference:</a:t>
            </a:r>
            <a:endParaRPr lang="en-US" dirty="0"/>
          </a:p>
        </p:txBody>
      </p:sp>
      <p:graphicFrame>
        <p:nvGraphicFramePr>
          <p:cNvPr id="5" name="Object 4"/>
          <p:cNvGraphicFramePr>
            <a:graphicFrameLocks noChangeAspect="1"/>
          </p:cNvGraphicFramePr>
          <p:nvPr/>
        </p:nvGraphicFramePr>
        <p:xfrm>
          <a:off x="2258704" y="2542201"/>
          <a:ext cx="254000" cy="355600"/>
        </p:xfrm>
        <a:graphic>
          <a:graphicData uri="http://schemas.openxmlformats.org/presentationml/2006/ole">
            <p:oleObj spid="_x0000_s16386" name="Equation" r:id="rId4" imgW="253800" imgH="355320" progId="Equation.DSMT4">
              <p:embed/>
            </p:oleObj>
          </a:graphicData>
        </a:graphic>
      </p:graphicFrame>
      <p:graphicFrame>
        <p:nvGraphicFramePr>
          <p:cNvPr id="6" name="Object 5"/>
          <p:cNvGraphicFramePr>
            <a:graphicFrameLocks noChangeAspect="1"/>
          </p:cNvGraphicFramePr>
          <p:nvPr/>
        </p:nvGraphicFramePr>
        <p:xfrm>
          <a:off x="3542763" y="2425521"/>
          <a:ext cx="266700" cy="457200"/>
        </p:xfrm>
        <a:graphic>
          <a:graphicData uri="http://schemas.openxmlformats.org/presentationml/2006/ole">
            <p:oleObj spid="_x0000_s16387" name="Equation" r:id="rId5" imgW="266400" imgH="457200" progId="Equation.DSMT4">
              <p:embed/>
            </p:oleObj>
          </a:graphicData>
        </a:graphic>
      </p:graphicFrame>
      <p:graphicFrame>
        <p:nvGraphicFramePr>
          <p:cNvPr id="7" name="Object 6"/>
          <p:cNvGraphicFramePr>
            <a:graphicFrameLocks noChangeAspect="1"/>
          </p:cNvGraphicFramePr>
          <p:nvPr/>
        </p:nvGraphicFramePr>
        <p:xfrm>
          <a:off x="1936750" y="3429000"/>
          <a:ext cx="850900" cy="457200"/>
        </p:xfrm>
        <a:graphic>
          <a:graphicData uri="http://schemas.openxmlformats.org/presentationml/2006/ole">
            <p:oleObj spid="_x0000_s16388" name="Equation" r:id="rId6" imgW="850680" imgH="457200" progId="Equation.DSMT4">
              <p:embed/>
            </p:oleObj>
          </a:graphicData>
        </a:graphic>
      </p:graphicFrame>
      <p:graphicFrame>
        <p:nvGraphicFramePr>
          <p:cNvPr id="8" name="Object 7"/>
          <p:cNvGraphicFramePr>
            <a:graphicFrameLocks noChangeAspect="1"/>
          </p:cNvGraphicFramePr>
          <p:nvPr/>
        </p:nvGraphicFramePr>
        <p:xfrm>
          <a:off x="1981200" y="4495800"/>
          <a:ext cx="254000" cy="355600"/>
        </p:xfrm>
        <a:graphic>
          <a:graphicData uri="http://schemas.openxmlformats.org/presentationml/2006/ole">
            <p:oleObj spid="_x0000_s16389" name="Equation" r:id="rId7" imgW="253800" imgH="355320" progId="Equation.DSMT4">
              <p:embed/>
            </p:oleObj>
          </a:graphicData>
        </a:graphic>
      </p:graphicFrame>
      <p:graphicFrame>
        <p:nvGraphicFramePr>
          <p:cNvPr id="11" name="Object 10"/>
          <p:cNvGraphicFramePr>
            <a:graphicFrameLocks noChangeAspect="1"/>
          </p:cNvGraphicFramePr>
          <p:nvPr/>
        </p:nvGraphicFramePr>
        <p:xfrm>
          <a:off x="2362200" y="4405647"/>
          <a:ext cx="266700" cy="457200"/>
        </p:xfrm>
        <a:graphic>
          <a:graphicData uri="http://schemas.openxmlformats.org/presentationml/2006/ole">
            <p:oleObj spid="_x0000_s16390" name="Equation" r:id="rId8" imgW="266400" imgH="457200" progId="Equation.DSMT4">
              <p:embed/>
            </p:oleObj>
          </a:graphicData>
        </a:graphic>
      </p:graphicFrame>
      <p:graphicFrame>
        <p:nvGraphicFramePr>
          <p:cNvPr id="12" name="Object 11"/>
          <p:cNvGraphicFramePr>
            <a:graphicFrameLocks noChangeAspect="1"/>
          </p:cNvGraphicFramePr>
          <p:nvPr/>
        </p:nvGraphicFramePr>
        <p:xfrm>
          <a:off x="3429000" y="5333642"/>
          <a:ext cx="254000" cy="355600"/>
        </p:xfrm>
        <a:graphic>
          <a:graphicData uri="http://schemas.openxmlformats.org/presentationml/2006/ole">
            <p:oleObj spid="_x0000_s16391" name="Equation" r:id="rId9" imgW="253800" imgH="355320" progId="Equation.DSMT4">
              <p:embed/>
            </p:oleObj>
          </a:graphicData>
        </a:graphic>
      </p:graphicFrame>
      <p:graphicFrame>
        <p:nvGraphicFramePr>
          <p:cNvPr id="13" name="Object 12"/>
          <p:cNvGraphicFramePr>
            <a:graphicFrameLocks noChangeAspect="1"/>
          </p:cNvGraphicFramePr>
          <p:nvPr/>
        </p:nvGraphicFramePr>
        <p:xfrm>
          <a:off x="2667000" y="5663484"/>
          <a:ext cx="266700" cy="457200"/>
        </p:xfrm>
        <a:graphic>
          <a:graphicData uri="http://schemas.openxmlformats.org/presentationml/2006/ole">
            <p:oleObj spid="_x0000_s16392" name="Equation" r:id="rId10" imgW="266400" imgH="457200" progId="Equation.DSMT4">
              <p:embed/>
            </p:oleObj>
          </a:graphicData>
        </a:graphic>
      </p:graphicFrame>
      <p:cxnSp>
        <p:nvCxnSpPr>
          <p:cNvPr id="15" name="Straight Arrow Connector 14"/>
          <p:cNvCxnSpPr/>
          <p:nvPr/>
        </p:nvCxnSpPr>
        <p:spPr>
          <a:xfrm>
            <a:off x="5257800" y="3886200"/>
            <a:ext cx="21336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57800" y="3581400"/>
            <a:ext cx="1905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6896100" y="3848100"/>
            <a:ext cx="762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6248400" y="4191000"/>
          <a:ext cx="254000" cy="355600"/>
        </p:xfrm>
        <a:graphic>
          <a:graphicData uri="http://schemas.openxmlformats.org/presentationml/2006/ole">
            <p:oleObj spid="_x0000_s16393" name="Equation" r:id="rId11" imgW="253800" imgH="355320" progId="Equation.DSMT4">
              <p:embed/>
            </p:oleObj>
          </a:graphicData>
        </a:graphic>
      </p:graphicFrame>
      <p:graphicFrame>
        <p:nvGraphicFramePr>
          <p:cNvPr id="22" name="Object 21"/>
          <p:cNvGraphicFramePr>
            <a:graphicFrameLocks noChangeAspect="1"/>
          </p:cNvGraphicFramePr>
          <p:nvPr/>
        </p:nvGraphicFramePr>
        <p:xfrm>
          <a:off x="6147516" y="3250842"/>
          <a:ext cx="266700" cy="457200"/>
        </p:xfrm>
        <a:graphic>
          <a:graphicData uri="http://schemas.openxmlformats.org/presentationml/2006/ole">
            <p:oleObj spid="_x0000_s16394" name="Equation" r:id="rId12" imgW="266400" imgH="457200" progId="Equation.DSMT4">
              <p:embed/>
            </p:oleObj>
          </a:graphicData>
        </a:graphic>
      </p:graphicFrame>
      <p:graphicFrame>
        <p:nvGraphicFramePr>
          <p:cNvPr id="23" name="Object 22"/>
          <p:cNvGraphicFramePr>
            <a:graphicFrameLocks noChangeAspect="1"/>
          </p:cNvGraphicFramePr>
          <p:nvPr/>
        </p:nvGraphicFramePr>
        <p:xfrm>
          <a:off x="7342032" y="3616815"/>
          <a:ext cx="850900" cy="457200"/>
        </p:xfrm>
        <a:graphic>
          <a:graphicData uri="http://schemas.openxmlformats.org/presentationml/2006/ole">
            <p:oleObj spid="_x0000_s16395" name="Equation" r:id="rId13" imgW="850680" imgH="457200" progId="Equation.DSMT4">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Multiplying Vectors by Numbers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Only the </a:t>
            </a:r>
            <a:r>
              <a:rPr lang="en-US" dirty="0" smtClean="0">
                <a:solidFill>
                  <a:srgbClr val="FFFF00"/>
                </a:solidFill>
              </a:rPr>
              <a:t>length</a:t>
            </a:r>
            <a:r>
              <a:rPr lang="en-US" dirty="0" smtClean="0"/>
              <a:t> changes:  the direction stays the same.</a:t>
            </a:r>
          </a:p>
          <a:p>
            <a:endParaRPr lang="en-US" dirty="0" smtClean="0"/>
          </a:p>
          <a:p>
            <a:endParaRPr lang="en-US" dirty="0" smtClean="0"/>
          </a:p>
          <a:p>
            <a:r>
              <a:rPr lang="en-US" dirty="0" smtClean="0"/>
              <a:t>Multiplying and adding or subtracting:</a:t>
            </a:r>
            <a:endParaRPr lang="en-US" dirty="0"/>
          </a:p>
        </p:txBody>
      </p:sp>
      <p:cxnSp>
        <p:nvCxnSpPr>
          <p:cNvPr id="5" name="Straight Arrow Connector 4"/>
          <p:cNvCxnSpPr/>
          <p:nvPr/>
        </p:nvCxnSpPr>
        <p:spPr>
          <a:xfrm>
            <a:off x="1371600" y="53340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3048000"/>
            <a:ext cx="2057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48400" y="30480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1881390" y="3111321"/>
          <a:ext cx="254000" cy="355600"/>
        </p:xfrm>
        <a:graphic>
          <a:graphicData uri="http://schemas.openxmlformats.org/presentationml/2006/ole">
            <p:oleObj spid="_x0000_s17410" name="Equation" r:id="rId4" imgW="253800" imgH="355320" progId="Equation.DSMT4">
              <p:embed/>
            </p:oleObj>
          </a:graphicData>
        </a:graphic>
      </p:graphicFrame>
      <p:graphicFrame>
        <p:nvGraphicFramePr>
          <p:cNvPr id="12" name="Object 11"/>
          <p:cNvGraphicFramePr>
            <a:graphicFrameLocks noChangeAspect="1"/>
          </p:cNvGraphicFramePr>
          <p:nvPr/>
        </p:nvGraphicFramePr>
        <p:xfrm>
          <a:off x="4267200" y="3124200"/>
          <a:ext cx="469900" cy="355600"/>
        </p:xfrm>
        <a:graphic>
          <a:graphicData uri="http://schemas.openxmlformats.org/presentationml/2006/ole">
            <p:oleObj spid="_x0000_s17411" name="Equation" r:id="rId5" imgW="469800" imgH="355320" progId="Equation.DSMT4">
              <p:embed/>
            </p:oleObj>
          </a:graphicData>
        </a:graphic>
      </p:graphicFrame>
      <p:graphicFrame>
        <p:nvGraphicFramePr>
          <p:cNvPr id="13" name="Object 12"/>
          <p:cNvGraphicFramePr>
            <a:graphicFrameLocks noChangeAspect="1"/>
          </p:cNvGraphicFramePr>
          <p:nvPr/>
        </p:nvGraphicFramePr>
        <p:xfrm>
          <a:off x="6584950" y="3124200"/>
          <a:ext cx="495300" cy="355600"/>
        </p:xfrm>
        <a:graphic>
          <a:graphicData uri="http://schemas.openxmlformats.org/presentationml/2006/ole">
            <p:oleObj spid="_x0000_s17412" name="Equation" r:id="rId6" imgW="495000" imgH="355320" progId="Equation.DSMT4">
              <p:embed/>
            </p:oleObj>
          </a:graphicData>
        </a:graphic>
      </p:graphicFrame>
      <p:graphicFrame>
        <p:nvGraphicFramePr>
          <p:cNvPr id="14" name="Object 13"/>
          <p:cNvGraphicFramePr>
            <a:graphicFrameLocks noChangeAspect="1"/>
          </p:cNvGraphicFramePr>
          <p:nvPr/>
        </p:nvGraphicFramePr>
        <p:xfrm>
          <a:off x="1752600" y="5410200"/>
          <a:ext cx="254000" cy="355600"/>
        </p:xfrm>
        <a:graphic>
          <a:graphicData uri="http://schemas.openxmlformats.org/presentationml/2006/ole">
            <p:oleObj spid="_x0000_s17413" name="Equation" r:id="rId7" imgW="253800" imgH="355320" progId="Equation.DSMT4">
              <p:embed/>
            </p:oleObj>
          </a:graphicData>
        </a:graphic>
      </p:graphicFrame>
      <p:cxnSp>
        <p:nvCxnSpPr>
          <p:cNvPr id="16" name="Straight Arrow Connector 15"/>
          <p:cNvCxnSpPr/>
          <p:nvPr/>
        </p:nvCxnSpPr>
        <p:spPr>
          <a:xfrm>
            <a:off x="3352800" y="50292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3352800" y="5257800"/>
          <a:ext cx="266700" cy="457200"/>
        </p:xfrm>
        <a:graphic>
          <a:graphicData uri="http://schemas.openxmlformats.org/presentationml/2006/ole">
            <p:oleObj spid="_x0000_s17414" name="Equation" r:id="rId8" imgW="266400" imgH="457200" progId="Equation.DSMT4">
              <p:embed/>
            </p:oleObj>
          </a:graphicData>
        </a:graphic>
      </p:graphicFrame>
      <p:cxnSp>
        <p:nvCxnSpPr>
          <p:cNvPr id="18" name="Straight Arrow Connector 17"/>
          <p:cNvCxnSpPr/>
          <p:nvPr/>
        </p:nvCxnSpPr>
        <p:spPr>
          <a:xfrm>
            <a:off x="5638800" y="5943600"/>
            <a:ext cx="2057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4648200" y="5029200"/>
          <a:ext cx="1244600" cy="457200"/>
        </p:xfrm>
        <a:graphic>
          <a:graphicData uri="http://schemas.openxmlformats.org/presentationml/2006/ole">
            <p:oleObj spid="_x0000_s17415" name="Equation" r:id="rId9" imgW="1244520" imgH="457200" progId="Equation.DSMT4">
              <p:embed/>
            </p:oleObj>
          </a:graphicData>
        </a:graphic>
      </p:graphicFrame>
      <p:cxnSp>
        <p:nvCxnSpPr>
          <p:cNvPr id="20" name="Straight Arrow Connector 19"/>
          <p:cNvCxnSpPr/>
          <p:nvPr/>
        </p:nvCxnSpPr>
        <p:spPr>
          <a:xfrm rot="10800000">
            <a:off x="6248400" y="4876800"/>
            <a:ext cx="144780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448300" y="5067300"/>
            <a:ext cx="1066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00200" y="30480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Vector Components</a:t>
            </a:r>
            <a:endParaRPr lang="en-US" dirty="0">
              <a:solidFill>
                <a:srgbClr val="FFFF00"/>
              </a:solidFill>
            </a:endParaRPr>
          </a:p>
        </p:txBody>
      </p:sp>
      <p:sp>
        <p:nvSpPr>
          <p:cNvPr id="3" name="Content Placeholder 2"/>
          <p:cNvSpPr>
            <a:spLocks noGrp="1"/>
          </p:cNvSpPr>
          <p:nvPr>
            <p:ph sz="half" idx="1"/>
          </p:nvPr>
        </p:nvSpPr>
        <p:spPr>
          <a:xfrm>
            <a:off x="152400" y="1600200"/>
            <a:ext cx="4648200" cy="4953000"/>
          </a:xfrm>
        </p:spPr>
        <p:txBody>
          <a:bodyPr>
            <a:normAutofit lnSpcReduction="10000"/>
          </a:bodyPr>
          <a:lstStyle/>
          <a:p>
            <a:r>
              <a:rPr lang="en-US" dirty="0" smtClean="0"/>
              <a:t>Vectors can be related to the more familiar Cartesian coordinates  (</a:t>
            </a:r>
            <a:r>
              <a:rPr lang="en-US" i="1" dirty="0" smtClean="0"/>
              <a:t>x</a:t>
            </a:r>
            <a:r>
              <a:rPr lang="en-US" dirty="0" smtClean="0"/>
              <a:t>, </a:t>
            </a:r>
            <a:r>
              <a:rPr lang="en-US" i="1" dirty="0" smtClean="0"/>
              <a:t>y</a:t>
            </a:r>
            <a:r>
              <a:rPr lang="en-US" dirty="0" smtClean="0"/>
              <a:t>) of a point </a:t>
            </a:r>
            <a:r>
              <a:rPr lang="en-US" i="1" dirty="0" smtClean="0"/>
              <a:t>P</a:t>
            </a:r>
            <a:r>
              <a:rPr lang="en-US" dirty="0" smtClean="0"/>
              <a:t> in a plane: suppose </a:t>
            </a:r>
            <a:r>
              <a:rPr lang="en-US" i="1" dirty="0" smtClean="0"/>
              <a:t>P</a:t>
            </a:r>
            <a:r>
              <a:rPr lang="en-US" dirty="0" smtClean="0"/>
              <a:t> is reached from the origin by a displacement </a:t>
            </a:r>
          </a:p>
          <a:p>
            <a:r>
              <a:rPr lang="en-US" dirty="0" smtClean="0"/>
              <a:t>Then     can be written as the </a:t>
            </a:r>
            <a:r>
              <a:rPr lang="en-US" dirty="0" smtClean="0">
                <a:solidFill>
                  <a:srgbClr val="FFFF00"/>
                </a:solidFill>
              </a:rPr>
              <a:t>sum of successive displacements in the </a:t>
            </a:r>
            <a:r>
              <a:rPr lang="en-US" i="1" dirty="0" smtClean="0">
                <a:solidFill>
                  <a:srgbClr val="FFFF00"/>
                </a:solidFill>
              </a:rPr>
              <a:t>x</a:t>
            </a:r>
            <a:r>
              <a:rPr lang="en-US" dirty="0" smtClean="0">
                <a:solidFill>
                  <a:srgbClr val="FFFF00"/>
                </a:solidFill>
              </a:rPr>
              <a:t>- and </a:t>
            </a:r>
            <a:r>
              <a:rPr lang="en-US" i="1" dirty="0" smtClean="0">
                <a:solidFill>
                  <a:srgbClr val="FFFF00"/>
                </a:solidFill>
              </a:rPr>
              <a:t>y</a:t>
            </a:r>
            <a:r>
              <a:rPr lang="en-US" dirty="0" smtClean="0">
                <a:solidFill>
                  <a:srgbClr val="FFFF00"/>
                </a:solidFill>
              </a:rPr>
              <a:t>-directions:</a:t>
            </a:r>
          </a:p>
          <a:p>
            <a:r>
              <a:rPr lang="en-US" dirty="0" smtClean="0"/>
              <a:t>These are called the </a:t>
            </a:r>
            <a:r>
              <a:rPr lang="en-US" dirty="0" smtClean="0">
                <a:solidFill>
                  <a:srgbClr val="FFFF00"/>
                </a:solidFill>
              </a:rPr>
              <a:t>components</a:t>
            </a:r>
            <a:r>
              <a:rPr lang="en-US" dirty="0" smtClean="0"/>
              <a:t> of </a:t>
            </a:r>
            <a:endParaRPr lang="en-US" dirty="0"/>
          </a:p>
        </p:txBody>
      </p:sp>
      <p:sp>
        <p:nvSpPr>
          <p:cNvPr id="4" name="Content Placeholder 3"/>
          <p:cNvSpPr>
            <a:spLocks noGrp="1"/>
          </p:cNvSpPr>
          <p:nvPr>
            <p:ph sz="half" idx="2"/>
          </p:nvPr>
        </p:nvSpPr>
        <p:spPr>
          <a:xfrm>
            <a:off x="4876800" y="1600200"/>
            <a:ext cx="3962400" cy="4525963"/>
          </a:xfrm>
        </p:spPr>
        <p:txBody>
          <a:bodyPr>
            <a:normAutofit lnSpcReduction="10000"/>
          </a:bodyPr>
          <a:lstStyle/>
          <a:p>
            <a:r>
              <a:rPr lang="en-US" dirty="0" smtClean="0"/>
              <a:t>Define          to be  vectors of </a:t>
            </a:r>
            <a:r>
              <a:rPr lang="en-US" dirty="0" smtClean="0">
                <a:solidFill>
                  <a:srgbClr val="FFFF00"/>
                </a:solidFill>
              </a:rPr>
              <a:t>unit length </a:t>
            </a:r>
            <a:r>
              <a:rPr lang="en-US" dirty="0" smtClean="0"/>
              <a:t>parallel to the </a:t>
            </a:r>
            <a:r>
              <a:rPr lang="en-US" i="1" dirty="0" smtClean="0"/>
              <a:t>x</a:t>
            </a:r>
            <a:r>
              <a:rPr lang="en-US" dirty="0" smtClean="0"/>
              <a:t>, </a:t>
            </a:r>
            <a:r>
              <a:rPr lang="en-US" i="1" dirty="0" smtClean="0"/>
              <a:t>y</a:t>
            </a:r>
            <a:r>
              <a:rPr lang="en-US" dirty="0" smtClean="0"/>
              <a:t> axes respectively.   The components are</a:t>
            </a:r>
            <a:endParaRPr lang="en-US" dirty="0"/>
          </a:p>
        </p:txBody>
      </p:sp>
      <p:graphicFrame>
        <p:nvGraphicFramePr>
          <p:cNvPr id="5" name="Object 4"/>
          <p:cNvGraphicFramePr>
            <a:graphicFrameLocks noChangeAspect="1"/>
          </p:cNvGraphicFramePr>
          <p:nvPr/>
        </p:nvGraphicFramePr>
        <p:xfrm>
          <a:off x="2641242" y="3555642"/>
          <a:ext cx="304800" cy="355600"/>
        </p:xfrm>
        <a:graphic>
          <a:graphicData uri="http://schemas.openxmlformats.org/presentationml/2006/ole">
            <p:oleObj spid="_x0000_s18434" name="Equation" r:id="rId4" imgW="304560" imgH="355320" progId="Equation.DSMT4">
              <p:embed/>
            </p:oleObj>
          </a:graphicData>
        </a:graphic>
      </p:graphicFrame>
      <p:graphicFrame>
        <p:nvGraphicFramePr>
          <p:cNvPr id="6" name="Object 5"/>
          <p:cNvGraphicFramePr>
            <a:graphicFrameLocks noChangeAspect="1"/>
          </p:cNvGraphicFramePr>
          <p:nvPr/>
        </p:nvGraphicFramePr>
        <p:xfrm>
          <a:off x="1434921" y="4008546"/>
          <a:ext cx="241300" cy="342900"/>
        </p:xfrm>
        <a:graphic>
          <a:graphicData uri="http://schemas.openxmlformats.org/presentationml/2006/ole">
            <p:oleObj spid="_x0000_s18435" name="Equation" r:id="rId5" imgW="241200" imgH="342720" progId="Equation.DSMT4">
              <p:embed/>
            </p:oleObj>
          </a:graphicData>
        </a:graphic>
      </p:graphicFrame>
      <p:graphicFrame>
        <p:nvGraphicFramePr>
          <p:cNvPr id="7" name="Object 6"/>
          <p:cNvGraphicFramePr>
            <a:graphicFrameLocks noChangeAspect="1"/>
          </p:cNvGraphicFramePr>
          <p:nvPr/>
        </p:nvGraphicFramePr>
        <p:xfrm>
          <a:off x="6400800" y="1548684"/>
          <a:ext cx="533400" cy="520700"/>
        </p:xfrm>
        <a:graphic>
          <a:graphicData uri="http://schemas.openxmlformats.org/presentationml/2006/ole">
            <p:oleObj spid="_x0000_s18436" name="Equation" r:id="rId6" imgW="533160" imgH="520560" progId="Equation.DSMT4">
              <p:embed/>
            </p:oleObj>
          </a:graphicData>
        </a:graphic>
      </p:graphicFrame>
      <p:cxnSp>
        <p:nvCxnSpPr>
          <p:cNvPr id="9" name="Straight Arrow Connector 8"/>
          <p:cNvCxnSpPr/>
          <p:nvPr/>
        </p:nvCxnSpPr>
        <p:spPr>
          <a:xfrm>
            <a:off x="5943600" y="54102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5410200"/>
            <a:ext cx="14478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4419600"/>
            <a:ext cx="13716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080179" y="4546779"/>
            <a:ext cx="1752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320000" flipV="1">
            <a:off x="6864733" y="4877594"/>
            <a:ext cx="953294" cy="3730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6464300" y="5422900"/>
          <a:ext cx="326209" cy="368300"/>
        </p:xfrm>
        <a:graphic>
          <a:graphicData uri="http://schemas.openxmlformats.org/presentationml/2006/ole">
            <p:oleObj spid="_x0000_s18437" name="Equation" r:id="rId7" imgW="393480" imgH="444240" progId="Equation.DSMT4">
              <p:embed/>
            </p:oleObj>
          </a:graphicData>
        </a:graphic>
      </p:graphicFrame>
      <p:graphicFrame>
        <p:nvGraphicFramePr>
          <p:cNvPr id="21" name="Object 20"/>
          <p:cNvGraphicFramePr>
            <a:graphicFrameLocks noChangeAspect="1"/>
          </p:cNvGraphicFramePr>
          <p:nvPr/>
        </p:nvGraphicFramePr>
        <p:xfrm>
          <a:off x="7381136" y="4756485"/>
          <a:ext cx="300407" cy="411162"/>
        </p:xfrm>
        <a:graphic>
          <a:graphicData uri="http://schemas.openxmlformats.org/presentationml/2006/ole">
            <p:oleObj spid="_x0000_s18438" name="Equation" r:id="rId8" imgW="380880" imgH="520560" progId="Equation.DSMT4">
              <p:embed/>
            </p:oleObj>
          </a:graphicData>
        </a:graphic>
      </p:graphicFrame>
      <p:graphicFrame>
        <p:nvGraphicFramePr>
          <p:cNvPr id="22" name="Object 21"/>
          <p:cNvGraphicFramePr>
            <a:graphicFrameLocks noChangeAspect="1"/>
          </p:cNvGraphicFramePr>
          <p:nvPr/>
        </p:nvGraphicFramePr>
        <p:xfrm>
          <a:off x="7315200" y="3962400"/>
          <a:ext cx="1416050" cy="431800"/>
        </p:xfrm>
        <a:graphic>
          <a:graphicData uri="http://schemas.openxmlformats.org/presentationml/2006/ole">
            <p:oleObj spid="_x0000_s18439" name="Equation" r:id="rId9" imgW="1714320" imgH="520560" progId="Equation.DSMT4">
              <p:embed/>
            </p:oleObj>
          </a:graphicData>
        </a:graphic>
      </p:graphicFrame>
      <p:graphicFrame>
        <p:nvGraphicFramePr>
          <p:cNvPr id="24" name="Object 23"/>
          <p:cNvGraphicFramePr>
            <a:graphicFrameLocks noChangeAspect="1"/>
          </p:cNvGraphicFramePr>
          <p:nvPr/>
        </p:nvGraphicFramePr>
        <p:xfrm>
          <a:off x="2895600" y="6019800"/>
          <a:ext cx="304800" cy="355600"/>
        </p:xfrm>
        <a:graphic>
          <a:graphicData uri="http://schemas.openxmlformats.org/presentationml/2006/ole">
            <p:oleObj spid="_x0000_s18440" name="Equation" r:id="rId10" imgW="304560" imgH="355320" progId="Equation.DSMT4">
              <p:embed/>
            </p:oleObj>
          </a:graphicData>
        </a:graphic>
      </p:graphicFrame>
      <p:graphicFrame>
        <p:nvGraphicFramePr>
          <p:cNvPr id="25" name="Object 24"/>
          <p:cNvGraphicFramePr>
            <a:graphicFrameLocks noChangeAspect="1"/>
          </p:cNvGraphicFramePr>
          <p:nvPr/>
        </p:nvGraphicFramePr>
        <p:xfrm>
          <a:off x="7747000" y="3131601"/>
          <a:ext cx="787400" cy="430212"/>
        </p:xfrm>
        <a:graphic>
          <a:graphicData uri="http://schemas.openxmlformats.org/presentationml/2006/ole">
            <p:oleObj spid="_x0000_s18441" name="Equation" r:id="rId11" imgW="952200" imgH="520560" progId="Equation.DSMT4">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Relates to (</a:t>
            </a:r>
            <a:r>
              <a:rPr lang="en-US" i="1" dirty="0" smtClean="0">
                <a:solidFill>
                  <a:srgbClr val="FFFF00"/>
                </a:solidFill>
              </a:rPr>
              <a:t>x</a:t>
            </a:r>
            <a:r>
              <a:rPr lang="en-US" dirty="0" smtClean="0">
                <a:solidFill>
                  <a:srgbClr val="FFFF00"/>
                </a:solidFill>
              </a:rPr>
              <a:t>, </a:t>
            </a:r>
            <a:r>
              <a:rPr lang="en-US" i="1" dirty="0" smtClean="0">
                <a:solidFill>
                  <a:srgbClr val="FFFF00"/>
                </a:solidFill>
              </a:rPr>
              <a:t>y</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sz="half" idx="1"/>
          </p:nvPr>
        </p:nvSpPr>
        <p:spPr>
          <a:xfrm>
            <a:off x="152400" y="1600200"/>
            <a:ext cx="4648200" cy="4953000"/>
          </a:xfrm>
        </p:spPr>
        <p:txBody>
          <a:bodyPr>
            <a:normAutofit/>
          </a:bodyPr>
          <a:lstStyle/>
          <a:p>
            <a:r>
              <a:rPr lang="en-US" dirty="0" smtClean="0"/>
              <a:t>The length  (magnitude)</a:t>
            </a:r>
          </a:p>
          <a:p>
            <a:pPr>
              <a:buNone/>
            </a:pPr>
            <a:r>
              <a:rPr lang="en-US" dirty="0" smtClean="0"/>
              <a:t>	of     is</a:t>
            </a:r>
          </a:p>
          <a:p>
            <a:pPr>
              <a:buNone/>
            </a:pPr>
            <a:endParaRPr lang="en-US" dirty="0" smtClean="0"/>
          </a:p>
          <a:p>
            <a:pPr>
              <a:buNone/>
            </a:pPr>
            <a:endParaRPr lang="en-US" dirty="0" smtClean="0"/>
          </a:p>
          <a:p>
            <a:pPr>
              <a:buNone/>
            </a:pPr>
            <a:endParaRPr lang="en-US" dirty="0" smtClean="0"/>
          </a:p>
          <a:p>
            <a:pPr>
              <a:buNone/>
            </a:pPr>
            <a:r>
              <a:rPr lang="en-US" dirty="0" smtClean="0"/>
              <a:t>The angle between the vector and the </a:t>
            </a:r>
            <a:r>
              <a:rPr lang="en-US" i="1" dirty="0" smtClean="0"/>
              <a:t>x</a:t>
            </a:r>
            <a:r>
              <a:rPr lang="en-US" dirty="0" smtClean="0"/>
              <a:t>-axis is given by:</a:t>
            </a:r>
          </a:p>
          <a:p>
            <a:pPr>
              <a:buNone/>
            </a:pPr>
            <a:endParaRPr lang="en-US" dirty="0" smtClean="0"/>
          </a:p>
          <a:p>
            <a:endParaRPr lang="en-US" dirty="0" smtClean="0"/>
          </a:p>
          <a:p>
            <a:endParaRPr lang="en-US" dirty="0" smtClean="0"/>
          </a:p>
        </p:txBody>
      </p:sp>
      <p:sp>
        <p:nvSpPr>
          <p:cNvPr id="4" name="Content Placeholder 3"/>
          <p:cNvSpPr>
            <a:spLocks noGrp="1"/>
          </p:cNvSpPr>
          <p:nvPr>
            <p:ph sz="half" idx="2"/>
          </p:nvPr>
        </p:nvSpPr>
        <p:spPr>
          <a:xfrm>
            <a:off x="4876800" y="1676400"/>
            <a:ext cx="3962400" cy="4800599"/>
          </a:xfrm>
        </p:spPr>
        <p:txBody>
          <a:bodyPr>
            <a:normAutofit/>
          </a:bodyPr>
          <a:lstStyle/>
          <a:p>
            <a:r>
              <a:rPr lang="en-US" sz="1200" dirty="0" smtClean="0">
                <a:solidFill>
                  <a:schemeClr val="accent1">
                    <a:lumMod val="50000"/>
                  </a:schemeClr>
                </a:solidFill>
              </a:rPr>
              <a:t>a</a:t>
            </a:r>
            <a:endParaRPr lang="en-US" sz="1200" dirty="0">
              <a:solidFill>
                <a:schemeClr val="accent1">
                  <a:lumMod val="50000"/>
                </a:schemeClr>
              </a:solidFill>
            </a:endParaRPr>
          </a:p>
        </p:txBody>
      </p:sp>
      <p:graphicFrame>
        <p:nvGraphicFramePr>
          <p:cNvPr id="6" name="Object 5"/>
          <p:cNvGraphicFramePr>
            <a:graphicFrameLocks noChangeAspect="1"/>
          </p:cNvGraphicFramePr>
          <p:nvPr/>
        </p:nvGraphicFramePr>
        <p:xfrm>
          <a:off x="965916" y="2185116"/>
          <a:ext cx="241300" cy="342900"/>
        </p:xfrm>
        <a:graphic>
          <a:graphicData uri="http://schemas.openxmlformats.org/presentationml/2006/ole">
            <p:oleObj spid="_x0000_s19458" name="Equation" r:id="rId4" imgW="241200" imgH="342720" progId="Equation.DSMT4">
              <p:embed/>
            </p:oleObj>
          </a:graphicData>
        </a:graphic>
      </p:graphicFrame>
      <p:grpSp>
        <p:nvGrpSpPr>
          <p:cNvPr id="5" name="Group 26"/>
          <p:cNvGrpSpPr/>
          <p:nvPr/>
        </p:nvGrpSpPr>
        <p:grpSpPr>
          <a:xfrm>
            <a:off x="5574405" y="2732469"/>
            <a:ext cx="2787650" cy="2119927"/>
            <a:chOff x="5943600" y="3671273"/>
            <a:chExt cx="2787650" cy="2119927"/>
          </a:xfrm>
        </p:grpSpPr>
        <p:cxnSp>
          <p:nvCxnSpPr>
            <p:cNvPr id="9" name="Straight Arrow Connector 8"/>
            <p:cNvCxnSpPr/>
            <p:nvPr/>
          </p:nvCxnSpPr>
          <p:spPr>
            <a:xfrm>
              <a:off x="5943600" y="54102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5410200"/>
              <a:ext cx="14478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4419600"/>
              <a:ext cx="13716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080179" y="4546779"/>
              <a:ext cx="1752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320000" flipV="1">
              <a:off x="6864733" y="4877594"/>
              <a:ext cx="953294" cy="3730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6464300" y="5422900"/>
            <a:ext cx="326209" cy="368300"/>
          </p:xfrm>
          <a:graphic>
            <a:graphicData uri="http://schemas.openxmlformats.org/presentationml/2006/ole">
              <p:oleObj spid="_x0000_s19459" name="Equation" r:id="rId5" imgW="393480" imgH="444240" progId="Equation.DSMT4">
                <p:embed/>
              </p:oleObj>
            </a:graphicData>
          </a:graphic>
        </p:graphicFrame>
        <p:graphicFrame>
          <p:nvGraphicFramePr>
            <p:cNvPr id="21" name="Object 20"/>
            <p:cNvGraphicFramePr>
              <a:graphicFrameLocks noChangeAspect="1"/>
            </p:cNvGraphicFramePr>
            <p:nvPr/>
          </p:nvGraphicFramePr>
          <p:xfrm>
            <a:off x="7381136" y="4756485"/>
            <a:ext cx="300407" cy="411162"/>
          </p:xfrm>
          <a:graphic>
            <a:graphicData uri="http://schemas.openxmlformats.org/presentationml/2006/ole">
              <p:oleObj spid="_x0000_s19460" name="Equation" r:id="rId6" imgW="380880" imgH="520560" progId="Equation.DSMT4">
                <p:embed/>
              </p:oleObj>
            </a:graphicData>
          </a:graphic>
        </p:graphicFrame>
        <p:graphicFrame>
          <p:nvGraphicFramePr>
            <p:cNvPr id="22" name="Object 21"/>
            <p:cNvGraphicFramePr>
              <a:graphicFrameLocks noChangeAspect="1"/>
            </p:cNvGraphicFramePr>
            <p:nvPr/>
          </p:nvGraphicFramePr>
          <p:xfrm>
            <a:off x="7315200" y="3962400"/>
            <a:ext cx="1416050" cy="431800"/>
          </p:xfrm>
          <a:graphic>
            <a:graphicData uri="http://schemas.openxmlformats.org/presentationml/2006/ole">
              <p:oleObj spid="_x0000_s19461" name="Equation" r:id="rId7" imgW="1714320" imgH="520560" progId="Equation.DSMT4">
                <p:embed/>
              </p:oleObj>
            </a:graphicData>
          </a:graphic>
        </p:graphicFrame>
        <p:graphicFrame>
          <p:nvGraphicFramePr>
            <p:cNvPr id="24" name="Object 23"/>
            <p:cNvGraphicFramePr>
              <a:graphicFrameLocks noChangeAspect="1"/>
            </p:cNvGraphicFramePr>
            <p:nvPr/>
          </p:nvGraphicFramePr>
          <p:xfrm>
            <a:off x="6323526" y="5056032"/>
            <a:ext cx="254000" cy="342900"/>
          </p:xfrm>
          <a:graphic>
            <a:graphicData uri="http://schemas.openxmlformats.org/presentationml/2006/ole">
              <p:oleObj spid="_x0000_s19462" name="Equation" r:id="rId8" imgW="253800" imgH="342720" progId="Equation.DSMT4">
                <p:embed/>
              </p:oleObj>
            </a:graphicData>
          </a:graphic>
        </p:graphicFrame>
      </p:grpSp>
      <p:graphicFrame>
        <p:nvGraphicFramePr>
          <p:cNvPr id="18" name="Object 17"/>
          <p:cNvGraphicFramePr>
            <a:graphicFrameLocks noChangeAspect="1"/>
          </p:cNvGraphicFramePr>
          <p:nvPr/>
        </p:nvGraphicFramePr>
        <p:xfrm>
          <a:off x="3212205" y="530482"/>
          <a:ext cx="381000" cy="541421"/>
        </p:xfrm>
        <a:graphic>
          <a:graphicData uri="http://schemas.openxmlformats.org/presentationml/2006/ole">
            <p:oleObj spid="_x0000_s19463" name="Equation" r:id="rId9" imgW="241200" imgH="342720" progId="Equation.DSMT4">
              <p:embed/>
            </p:oleObj>
          </a:graphicData>
        </a:graphic>
      </p:graphicFrame>
      <p:graphicFrame>
        <p:nvGraphicFramePr>
          <p:cNvPr id="19" name="Object 18"/>
          <p:cNvGraphicFramePr>
            <a:graphicFrameLocks noChangeAspect="1"/>
          </p:cNvGraphicFramePr>
          <p:nvPr/>
        </p:nvGraphicFramePr>
        <p:xfrm>
          <a:off x="1422042" y="2733543"/>
          <a:ext cx="2222500" cy="660400"/>
        </p:xfrm>
        <a:graphic>
          <a:graphicData uri="http://schemas.openxmlformats.org/presentationml/2006/ole">
            <p:oleObj spid="_x0000_s19464" name="Equation" r:id="rId10" imgW="2222280" imgH="660240" progId="Equation.DSMT4">
              <p:embed/>
            </p:oleObj>
          </a:graphicData>
        </a:graphic>
      </p:graphicFrame>
      <p:graphicFrame>
        <p:nvGraphicFramePr>
          <p:cNvPr id="26" name="Object 25"/>
          <p:cNvGraphicFramePr>
            <a:graphicFrameLocks noChangeAspect="1"/>
          </p:cNvGraphicFramePr>
          <p:nvPr/>
        </p:nvGraphicFramePr>
        <p:xfrm>
          <a:off x="1625958" y="5000220"/>
          <a:ext cx="1612900" cy="952500"/>
        </p:xfrm>
        <a:graphic>
          <a:graphicData uri="http://schemas.openxmlformats.org/presentationml/2006/ole">
            <p:oleObj spid="_x0000_s19465" name="Equation" r:id="rId11" imgW="1612800" imgH="952200" progId="Equation.DSMT4">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AutoShape 3"/>
          <p:cNvSpPr>
            <a:spLocks noChangeArrowheads="1"/>
          </p:cNvSpPr>
          <p:nvPr/>
        </p:nvSpPr>
        <p:spPr bwMode="auto">
          <a:xfrm>
            <a:off x="0" y="0"/>
            <a:ext cx="9144000" cy="45227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03108" name="Rectangle 4"/>
          <p:cNvSpPr>
            <a:spLocks noChangeArrowheads="1"/>
          </p:cNvSpPr>
          <p:nvPr/>
        </p:nvSpPr>
        <p:spPr bwMode="auto">
          <a:xfrm>
            <a:off x="-133350" y="1027113"/>
            <a:ext cx="3721100" cy="2762250"/>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2" charset="2"/>
              <a:buNone/>
            </a:pPr>
            <a:r>
              <a:rPr lang="en-US" sz="2000" b="1">
                <a:latin typeface="Arial" charset="0"/>
              </a:rPr>
              <a:t>	If two vectors are given such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0, what can you say about the magnitude and direction of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a:t>
            </a:r>
          </a:p>
        </p:txBody>
      </p:sp>
      <p:sp>
        <p:nvSpPr>
          <p:cNvPr id="303109" name="Rectangle 5"/>
          <p:cNvSpPr>
            <a:spLocks noChangeArrowheads="1"/>
          </p:cNvSpPr>
          <p:nvPr/>
        </p:nvSpPr>
        <p:spPr bwMode="auto">
          <a:xfrm>
            <a:off x="3141663" y="946150"/>
            <a:ext cx="6288087" cy="4546600"/>
          </a:xfrm>
          <a:prstGeom prst="rect">
            <a:avLst/>
          </a:prstGeom>
          <a:noFill/>
          <a:ln w="9525">
            <a:noFill/>
            <a:miter lim="800000"/>
            <a:headEnd/>
            <a:tailEnd/>
          </a:ln>
          <a:effectLst/>
        </p:spPr>
        <p:txBody>
          <a:bodyPr lIns="90488" tIns="44450" rIns="90488" bIns="44450"/>
          <a:lstStyle/>
          <a:p>
            <a:pPr marL="401638" indent="-401638">
              <a:spcBef>
                <a:spcPct val="30000"/>
              </a:spcBef>
              <a:buClr>
                <a:schemeClr val="accent1"/>
              </a:buClr>
              <a:buSzPct val="75000"/>
              <a:buFont typeface="Wingdings" pitchFamily="2" charset="2"/>
              <a:buNone/>
              <a:tabLst>
                <a:tab pos="750888" algn="l"/>
                <a:tab pos="796925" algn="l"/>
              </a:tabLst>
            </a:pPr>
            <a:r>
              <a:rPr lang="en-US" sz="2000" b="1">
                <a:solidFill>
                  <a:schemeClr val="tx2"/>
                </a:solidFill>
                <a:latin typeface="Arial" charset="0"/>
              </a:rPr>
              <a:t>	1)  same magnitude, but can be in any 	direction</a:t>
            </a:r>
          </a:p>
          <a:p>
            <a:pPr marL="401638" indent="-401638">
              <a:spcBef>
                <a:spcPct val="30000"/>
              </a:spcBef>
              <a:buClr>
                <a:schemeClr val="accent1"/>
              </a:buClr>
              <a:buSzPct val="75000"/>
              <a:buFont typeface="Monotype Sorts" pitchFamily="48" charset="2"/>
              <a:buNone/>
              <a:tabLst>
                <a:tab pos="750888" algn="l"/>
                <a:tab pos="796925" algn="l"/>
              </a:tabLst>
            </a:pPr>
            <a:r>
              <a:rPr lang="en-US" sz="2000" b="1">
                <a:solidFill>
                  <a:schemeClr val="tx2"/>
                </a:solidFill>
                <a:latin typeface="Arial" charset="0"/>
              </a:rPr>
              <a:t>	2)  same magnitude, but must be in the same 	direction</a:t>
            </a:r>
          </a:p>
          <a:p>
            <a:pPr marL="401638" indent="-401638">
              <a:spcBef>
                <a:spcPct val="30000"/>
              </a:spcBef>
              <a:buClr>
                <a:schemeClr val="accent1"/>
              </a:buClr>
              <a:buSzPct val="75000"/>
              <a:buFont typeface="Monotype Sorts" pitchFamily="48" charset="2"/>
              <a:buNone/>
              <a:tabLst>
                <a:tab pos="750888" algn="l"/>
                <a:tab pos="796925" algn="l"/>
              </a:tabLst>
            </a:pPr>
            <a:r>
              <a:rPr lang="en-US" sz="2000" b="1">
                <a:solidFill>
                  <a:schemeClr val="tx2"/>
                </a:solidFill>
                <a:latin typeface="Arial" charset="0"/>
              </a:rPr>
              <a:t>	3)  different magnitudes, but must be in the 	same direction </a:t>
            </a:r>
          </a:p>
          <a:p>
            <a:pPr marL="401638" indent="-401638">
              <a:spcBef>
                <a:spcPct val="30000"/>
              </a:spcBef>
              <a:buClr>
                <a:schemeClr val="accent1"/>
              </a:buClr>
              <a:buSzPct val="75000"/>
              <a:buFont typeface="Monotype Sorts" pitchFamily="48" charset="2"/>
              <a:buNone/>
              <a:tabLst>
                <a:tab pos="750888" algn="l"/>
                <a:tab pos="796925" algn="l"/>
              </a:tabLst>
            </a:pPr>
            <a:r>
              <a:rPr lang="en-US" sz="2000" b="1">
                <a:solidFill>
                  <a:schemeClr val="tx2"/>
                </a:solidFill>
                <a:latin typeface="Arial" charset="0"/>
              </a:rPr>
              <a:t>	4)  same magnitude, but must be in opposite 	directions</a:t>
            </a:r>
          </a:p>
          <a:p>
            <a:pPr marL="401638" indent="-401638">
              <a:spcBef>
                <a:spcPct val="30000"/>
              </a:spcBef>
              <a:buClr>
                <a:schemeClr val="accent1"/>
              </a:buClr>
              <a:buSzPct val="75000"/>
              <a:buFont typeface="Monotype Sorts" pitchFamily="48" charset="2"/>
              <a:buNone/>
              <a:tabLst>
                <a:tab pos="750888" algn="l"/>
                <a:tab pos="796925" algn="l"/>
              </a:tabLst>
            </a:pPr>
            <a:r>
              <a:rPr lang="en-US" sz="2000" b="1">
                <a:solidFill>
                  <a:schemeClr val="tx2"/>
                </a:solidFill>
                <a:latin typeface="Arial" charset="0"/>
              </a:rPr>
              <a:t>	5)  different magnitudes, but must be in 	opposite directions</a:t>
            </a:r>
            <a:r>
              <a:rPr lang="en-US" sz="2000" b="1">
                <a:latin typeface="Arial" charset="0"/>
              </a:rPr>
              <a:t> </a:t>
            </a:r>
          </a:p>
        </p:txBody>
      </p:sp>
      <p:sp>
        <p:nvSpPr>
          <p:cNvPr id="303113" name="Text Box 9"/>
          <p:cNvSpPr txBox="1">
            <a:spLocks noChangeArrowheads="1"/>
          </p:cNvSpPr>
          <p:nvPr/>
        </p:nvSpPr>
        <p:spPr bwMode="auto">
          <a:xfrm>
            <a:off x="1630363" y="280988"/>
            <a:ext cx="6705600" cy="519112"/>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3.1a	</a:t>
            </a:r>
            <a:r>
              <a:rPr lang="en-US" sz="2800" b="1">
                <a:solidFill>
                  <a:schemeClr val="accent2"/>
                </a:solidFill>
                <a:effectLst>
                  <a:outerShdw blurRad="38100" dist="38100" dir="2700000" algn="tl">
                    <a:srgbClr val="000000"/>
                  </a:outerShdw>
                </a:effectLst>
                <a:latin typeface="Arial" charset="0"/>
              </a:rPr>
              <a:t>Vectors I</a:t>
            </a:r>
            <a:endParaRPr lang="en-US" sz="2800" b="1">
              <a:solidFill>
                <a:schemeClr val="tx2"/>
              </a:solidFill>
              <a:effectLst>
                <a:outerShdw blurRad="38100" dist="38100" dir="2700000" algn="tl">
                  <a:srgbClr val="000000"/>
                </a:outerShdw>
              </a:effectLst>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AutoShape 2"/>
          <p:cNvSpPr>
            <a:spLocks noChangeArrowheads="1"/>
          </p:cNvSpPr>
          <p:nvPr/>
        </p:nvSpPr>
        <p:spPr bwMode="auto">
          <a:xfrm>
            <a:off x="0" y="5321300"/>
            <a:ext cx="9144000" cy="1431925"/>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81955" name="AutoShape 3"/>
          <p:cNvSpPr>
            <a:spLocks noChangeArrowheads="1"/>
          </p:cNvSpPr>
          <p:nvPr/>
        </p:nvSpPr>
        <p:spPr bwMode="auto">
          <a:xfrm>
            <a:off x="-1588" y="0"/>
            <a:ext cx="9234488" cy="50482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81956" name="Rectangle 4"/>
          <p:cNvSpPr>
            <a:spLocks noChangeArrowheads="1"/>
          </p:cNvSpPr>
          <p:nvPr/>
        </p:nvSpPr>
        <p:spPr bwMode="auto">
          <a:xfrm>
            <a:off x="-133350" y="1027113"/>
            <a:ext cx="3721100" cy="2762250"/>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2" charset="2"/>
              <a:buNone/>
            </a:pPr>
            <a:r>
              <a:rPr lang="en-US" sz="2000" b="1">
                <a:latin typeface="Arial" charset="0"/>
              </a:rPr>
              <a:t>	If two vectors are given such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0, what can you say about the magnitude and direction of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a:t>
            </a:r>
          </a:p>
        </p:txBody>
      </p:sp>
      <p:sp>
        <p:nvSpPr>
          <p:cNvPr id="381957" name="Rectangle 5"/>
          <p:cNvSpPr>
            <a:spLocks noChangeArrowheads="1"/>
          </p:cNvSpPr>
          <p:nvPr/>
        </p:nvSpPr>
        <p:spPr bwMode="auto">
          <a:xfrm>
            <a:off x="3141663" y="946150"/>
            <a:ext cx="6288087" cy="454660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tabLst>
                <a:tab pos="742950" algn="l"/>
              </a:tabLst>
            </a:pPr>
            <a:r>
              <a:rPr lang="en-US" sz="2000" b="1">
                <a:solidFill>
                  <a:schemeClr val="tx2"/>
                </a:solidFill>
                <a:latin typeface="Arial" charset="0"/>
              </a:rPr>
              <a:t>	1)  same magnitude, but can be in any 	direction</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2)  same magnitude, but must be in the same 	direction</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3)  different magnitudes, but must be in the 	same direction </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4)  same magnitude, but must be in opposite 	directions</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5) different magnitudes, but must be in 	opposite directions</a:t>
            </a:r>
            <a:r>
              <a:rPr lang="en-US" sz="2000" b="1">
                <a:latin typeface="Arial" charset="0"/>
              </a:rPr>
              <a:t> </a:t>
            </a:r>
          </a:p>
        </p:txBody>
      </p:sp>
      <p:sp>
        <p:nvSpPr>
          <p:cNvPr id="381958" name="Rectangle 6"/>
          <p:cNvSpPr>
            <a:spLocks noChangeArrowheads="1"/>
          </p:cNvSpPr>
          <p:nvPr/>
        </p:nvSpPr>
        <p:spPr bwMode="auto">
          <a:xfrm>
            <a:off x="-133350" y="5326063"/>
            <a:ext cx="9144000" cy="1455737"/>
          </a:xfrm>
          <a:prstGeom prst="rect">
            <a:avLst/>
          </a:prstGeom>
          <a:noFill/>
          <a:ln w="9525">
            <a:noFill/>
            <a:miter lim="800000"/>
            <a:headEnd/>
            <a:tailEnd/>
          </a:ln>
          <a:effectLst/>
        </p:spPr>
        <p:txBody>
          <a:bodyPr lIns="90488" tIns="44450" rIns="90488" bIns="44450"/>
          <a:lstStyle/>
          <a:p>
            <a:pPr marL="401638" indent="-401638">
              <a:lnSpc>
                <a:spcPct val="140000"/>
              </a:lnSpc>
              <a:spcBef>
                <a:spcPct val="30000"/>
              </a:spcBef>
              <a:buClr>
                <a:schemeClr val="accent1"/>
              </a:buClr>
              <a:buSzPct val="75000"/>
              <a:buFont typeface="Wingdings" pitchFamily="2" charset="2"/>
              <a:buNone/>
            </a:pPr>
            <a:r>
              <a:rPr lang="en-US" sz="2000" b="1">
                <a:solidFill>
                  <a:srgbClr val="000000"/>
                </a:solidFill>
                <a:latin typeface="Arial" charset="0"/>
              </a:rPr>
              <a:t>	The magnitudes must be the same, but one vector must be pointing in the opposite direction of the other in order for the sum to come out to zero.  You can prove this with the tip-to-tail method. </a:t>
            </a:r>
            <a:endParaRPr lang="en-US" sz="2000">
              <a:effectLst>
                <a:outerShdw blurRad="38100" dist="38100" dir="2700000" algn="tl">
                  <a:srgbClr val="000000"/>
                </a:outerShdw>
              </a:effectLst>
              <a:latin typeface="Arial" charset="0"/>
            </a:endParaRPr>
          </a:p>
        </p:txBody>
      </p:sp>
      <p:sp>
        <p:nvSpPr>
          <p:cNvPr id="381959" name="Oval 7"/>
          <p:cNvSpPr>
            <a:spLocks noChangeArrowheads="1"/>
          </p:cNvSpPr>
          <p:nvPr/>
        </p:nvSpPr>
        <p:spPr bwMode="auto">
          <a:xfrm>
            <a:off x="3101975" y="3190875"/>
            <a:ext cx="6042025" cy="1069975"/>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381960" name="Text Box 8"/>
          <p:cNvSpPr txBox="1">
            <a:spLocks noChangeArrowheads="1"/>
          </p:cNvSpPr>
          <p:nvPr/>
        </p:nvSpPr>
        <p:spPr bwMode="auto">
          <a:xfrm>
            <a:off x="1630363" y="280988"/>
            <a:ext cx="6199187" cy="519112"/>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3.1a	</a:t>
            </a:r>
            <a:r>
              <a:rPr lang="en-US" sz="2800" b="1">
                <a:solidFill>
                  <a:schemeClr val="accent2"/>
                </a:solidFill>
                <a:effectLst>
                  <a:outerShdw blurRad="38100" dist="38100" dir="2700000" algn="tl">
                    <a:srgbClr val="000000"/>
                  </a:outerShdw>
                </a:effectLst>
                <a:latin typeface="Arial" charset="0"/>
              </a:rPr>
              <a:t>Vectors I</a:t>
            </a:r>
            <a:r>
              <a:rPr lang="en-US" sz="2800" b="1" i="1">
                <a:solidFill>
                  <a:schemeClr val="tx2"/>
                </a:solidFill>
                <a:effectLst>
                  <a:outerShdw blurRad="38100" dist="38100" dir="2700000" algn="tl">
                    <a:srgbClr val="000000"/>
                  </a:outerShdw>
                </a:effectLst>
                <a:latin typeface="Arial"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AutoShape 3"/>
          <p:cNvSpPr>
            <a:spLocks noChangeArrowheads="1"/>
          </p:cNvSpPr>
          <p:nvPr/>
        </p:nvSpPr>
        <p:spPr bwMode="auto">
          <a:xfrm>
            <a:off x="0" y="0"/>
            <a:ext cx="9144000" cy="40020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77860" name="Rectangle 4"/>
          <p:cNvSpPr>
            <a:spLocks noChangeArrowheads="1"/>
          </p:cNvSpPr>
          <p:nvPr/>
        </p:nvSpPr>
        <p:spPr bwMode="auto">
          <a:xfrm>
            <a:off x="-363538" y="1290638"/>
            <a:ext cx="3776663" cy="26685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latin typeface="Arial" charset="0"/>
              </a:rPr>
              <a:t>	Given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a:t>
            </a:r>
            <a:r>
              <a:rPr lang="en-US" sz="2000" b="1">
                <a:solidFill>
                  <a:schemeClr val="tx2"/>
                </a:solidFill>
                <a:latin typeface="Arial Black" pitchFamily="34" charset="0"/>
              </a:rPr>
              <a:t>C</a:t>
            </a:r>
            <a:r>
              <a:rPr lang="en-US" sz="2000" b="1">
                <a:latin typeface="Arial" charset="0"/>
              </a:rPr>
              <a:t>, and that </a:t>
            </a:r>
            <a:r>
              <a:rPr lang="en-US" sz="2000">
                <a:latin typeface="Arial" charset="0"/>
                <a:cs typeface="Arial" charset="0"/>
                <a:sym typeface="Symbol" pitchFamily="18" charset="2"/>
              </a:rPr>
              <a:t>l</a:t>
            </a:r>
            <a:r>
              <a:rPr lang="en-US" sz="2000" b="1">
                <a:solidFill>
                  <a:srgbClr val="FC0128"/>
                </a:solidFill>
                <a:latin typeface="Arial" charset="0"/>
              </a:rPr>
              <a:t>A</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  </a:t>
            </a:r>
            <a:r>
              <a:rPr lang="en-US" sz="2000">
                <a:latin typeface="Arial" charset="0"/>
                <a:cs typeface="Arial" charset="0"/>
                <a:sym typeface="Symbol" pitchFamily="18" charset="2"/>
              </a:rPr>
              <a:t>l</a:t>
            </a:r>
            <a:r>
              <a:rPr lang="en-US" sz="2000" b="1">
                <a:solidFill>
                  <a:schemeClr val="accent2"/>
                </a:solidFill>
                <a:latin typeface="Arial" charset="0"/>
              </a:rPr>
              <a:t>B</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  </a:t>
            </a:r>
            <a:r>
              <a:rPr lang="en-US" sz="2000">
                <a:latin typeface="Arial" charset="0"/>
                <a:cs typeface="Arial" charset="0"/>
                <a:sym typeface="Symbol" pitchFamily="18" charset="2"/>
              </a:rPr>
              <a:t>l</a:t>
            </a:r>
            <a:r>
              <a:rPr lang="en-US" sz="2000" b="1">
                <a:solidFill>
                  <a:schemeClr val="tx2"/>
                </a:solidFill>
                <a:latin typeface="Arial" charset="0"/>
              </a:rPr>
              <a:t>C</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how are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 oriented with respect to each other?</a:t>
            </a:r>
          </a:p>
        </p:txBody>
      </p:sp>
      <p:sp>
        <p:nvSpPr>
          <p:cNvPr id="377861" name="Rectangle 5"/>
          <p:cNvSpPr>
            <a:spLocks noChangeArrowheads="1"/>
          </p:cNvSpPr>
          <p:nvPr/>
        </p:nvSpPr>
        <p:spPr bwMode="auto">
          <a:xfrm>
            <a:off x="2954338" y="1179513"/>
            <a:ext cx="6189662" cy="254952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tabLst>
                <a:tab pos="742950" algn="l"/>
              </a:tabLst>
            </a:pPr>
            <a:r>
              <a:rPr lang="en-US" sz="2000" b="1">
                <a:solidFill>
                  <a:schemeClr val="tx2"/>
                </a:solidFill>
                <a:latin typeface="Arial" charset="0"/>
              </a:rPr>
              <a:t>	1)  they are perpendicular to each other</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2)  they are parallel and in the same direction</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3)  they are parallel but in the opposite 	direction </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4)  they are at 45</a:t>
            </a:r>
            <a:r>
              <a:rPr lang="en-US" sz="2000" b="1">
                <a:solidFill>
                  <a:schemeClr val="tx2"/>
                </a:solidFill>
                <a:latin typeface="Arial" charset="0"/>
                <a:cs typeface="Arial" charset="0"/>
              </a:rPr>
              <a:t>°</a:t>
            </a:r>
            <a:r>
              <a:rPr lang="en-US" sz="2000" b="1">
                <a:solidFill>
                  <a:schemeClr val="tx2"/>
                </a:solidFill>
                <a:latin typeface="Arial" charset="0"/>
              </a:rPr>
              <a:t> to each other</a:t>
            </a:r>
          </a:p>
          <a:p>
            <a:pPr marL="401638" indent="-401638">
              <a:lnSpc>
                <a:spcPct val="120000"/>
              </a:lnSpc>
              <a:spcBef>
                <a:spcPct val="30000"/>
              </a:spcBef>
              <a:buClr>
                <a:schemeClr val="accent1"/>
              </a:buClr>
              <a:buSzPct val="75000"/>
              <a:buFont typeface="Monotype Sorts" pitchFamily="48" charset="2"/>
              <a:buNone/>
              <a:tabLst>
                <a:tab pos="742950" algn="l"/>
              </a:tabLst>
            </a:pPr>
            <a:r>
              <a:rPr lang="en-US" sz="2000" b="1">
                <a:solidFill>
                  <a:schemeClr val="tx2"/>
                </a:solidFill>
                <a:latin typeface="Arial" charset="0"/>
              </a:rPr>
              <a:t>	5)  they can be at any angle to each other</a:t>
            </a:r>
            <a:r>
              <a:rPr lang="en-US" sz="2000" b="1">
                <a:latin typeface="Arial" charset="0"/>
              </a:rPr>
              <a:t> </a:t>
            </a:r>
          </a:p>
        </p:txBody>
      </p:sp>
      <p:sp>
        <p:nvSpPr>
          <p:cNvPr id="377864" name="Text Box 8"/>
          <p:cNvSpPr txBox="1">
            <a:spLocks noChangeArrowheads="1"/>
          </p:cNvSpPr>
          <p:nvPr/>
        </p:nvSpPr>
        <p:spPr bwMode="auto">
          <a:xfrm>
            <a:off x="1492250" y="266700"/>
            <a:ext cx="6530975" cy="519113"/>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3.1b	</a:t>
            </a:r>
            <a:r>
              <a:rPr lang="en-US" sz="2800" b="1">
                <a:solidFill>
                  <a:schemeClr val="accent2"/>
                </a:solidFill>
                <a:effectLst>
                  <a:outerShdw blurRad="38100" dist="38100" dir="2700000" algn="tl">
                    <a:srgbClr val="000000"/>
                  </a:outerShdw>
                </a:effectLst>
                <a:latin typeface="Arial" charset="0"/>
              </a:rPr>
              <a:t>Vectors II</a:t>
            </a:r>
            <a:r>
              <a:rPr lang="en-US" sz="2800" b="1">
                <a:solidFill>
                  <a:schemeClr val="tx2"/>
                </a:solidFill>
                <a:effectLst>
                  <a:outerShdw blurRad="38100" dist="38100" dir="2700000" algn="tl">
                    <a:srgbClr val="000000"/>
                  </a:outerShdw>
                </a:effectLst>
                <a:latin typeface="Arial"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AutoShape 2"/>
          <p:cNvSpPr>
            <a:spLocks noChangeArrowheads="1"/>
          </p:cNvSpPr>
          <p:nvPr/>
        </p:nvSpPr>
        <p:spPr bwMode="auto">
          <a:xfrm>
            <a:off x="223838" y="4519613"/>
            <a:ext cx="8848725" cy="1747837"/>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84003" name="AutoShape 3"/>
          <p:cNvSpPr>
            <a:spLocks noChangeArrowheads="1"/>
          </p:cNvSpPr>
          <p:nvPr/>
        </p:nvSpPr>
        <p:spPr bwMode="auto">
          <a:xfrm>
            <a:off x="0" y="0"/>
            <a:ext cx="9144000" cy="400208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84004" name="Rectangle 4"/>
          <p:cNvSpPr>
            <a:spLocks noChangeArrowheads="1"/>
          </p:cNvSpPr>
          <p:nvPr/>
        </p:nvSpPr>
        <p:spPr bwMode="auto">
          <a:xfrm>
            <a:off x="-363538" y="1290638"/>
            <a:ext cx="3776663" cy="266858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latin typeface="Arial" charset="0"/>
              </a:rPr>
              <a:t>	Given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a:t>
            </a:r>
            <a:r>
              <a:rPr lang="en-US" sz="2000" b="1">
                <a:solidFill>
                  <a:schemeClr val="tx2"/>
                </a:solidFill>
                <a:latin typeface="Arial Black" pitchFamily="34" charset="0"/>
              </a:rPr>
              <a:t>C</a:t>
            </a:r>
            <a:r>
              <a:rPr lang="en-US" sz="2000" b="1">
                <a:latin typeface="Arial" charset="0"/>
              </a:rPr>
              <a:t>, and that </a:t>
            </a:r>
            <a:r>
              <a:rPr lang="en-US" sz="2000">
                <a:latin typeface="Arial" charset="0"/>
                <a:cs typeface="Arial" charset="0"/>
                <a:sym typeface="Symbol" pitchFamily="18" charset="2"/>
              </a:rPr>
              <a:t>l</a:t>
            </a:r>
            <a:r>
              <a:rPr lang="en-US" sz="2000" b="1">
                <a:solidFill>
                  <a:srgbClr val="FC0128"/>
                </a:solidFill>
                <a:latin typeface="Arial" charset="0"/>
              </a:rPr>
              <a:t>A</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  </a:t>
            </a:r>
            <a:r>
              <a:rPr lang="en-US" sz="2000">
                <a:latin typeface="Arial" charset="0"/>
                <a:cs typeface="Arial" charset="0"/>
                <a:sym typeface="Symbol" pitchFamily="18" charset="2"/>
              </a:rPr>
              <a:t>l</a:t>
            </a:r>
            <a:r>
              <a:rPr lang="en-US" sz="2000" b="1">
                <a:solidFill>
                  <a:schemeClr val="accent2"/>
                </a:solidFill>
                <a:latin typeface="Arial" charset="0"/>
              </a:rPr>
              <a:t>B</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  </a:t>
            </a:r>
            <a:r>
              <a:rPr lang="en-US" sz="2000">
                <a:latin typeface="Arial" charset="0"/>
                <a:cs typeface="Arial" charset="0"/>
                <a:sym typeface="Symbol" pitchFamily="18" charset="2"/>
              </a:rPr>
              <a:t>l</a:t>
            </a:r>
            <a:r>
              <a:rPr lang="en-US" sz="2000" b="1">
                <a:solidFill>
                  <a:schemeClr val="tx2"/>
                </a:solidFill>
                <a:latin typeface="Arial" charset="0"/>
              </a:rPr>
              <a:t>C</a:t>
            </a:r>
            <a:r>
              <a:rPr lang="en-US" sz="2000">
                <a:latin typeface="Arial" charset="0"/>
                <a:cs typeface="Arial" charset="0"/>
                <a:sym typeface="Symbol" pitchFamily="18" charset="2"/>
              </a:rPr>
              <a:t>l</a:t>
            </a:r>
            <a:r>
              <a:rPr lang="en-US" sz="2000" b="1" baseline="30000">
                <a:latin typeface="Arial" charset="0"/>
              </a:rPr>
              <a:t> 2</a:t>
            </a:r>
            <a:r>
              <a:rPr lang="en-US" sz="2000" b="1">
                <a:latin typeface="Arial" charset="0"/>
              </a:rPr>
              <a:t>, how are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 oriented with respect to each other?</a:t>
            </a:r>
          </a:p>
        </p:txBody>
      </p:sp>
      <p:sp>
        <p:nvSpPr>
          <p:cNvPr id="384005" name="Rectangle 5"/>
          <p:cNvSpPr>
            <a:spLocks noChangeArrowheads="1"/>
          </p:cNvSpPr>
          <p:nvPr/>
        </p:nvSpPr>
        <p:spPr bwMode="auto">
          <a:xfrm>
            <a:off x="2954338" y="1179513"/>
            <a:ext cx="6189662" cy="2549525"/>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tabLst>
                <a:tab pos="750888" algn="l"/>
              </a:tabLst>
            </a:pPr>
            <a:r>
              <a:rPr lang="en-US" sz="2000" b="1">
                <a:solidFill>
                  <a:schemeClr val="tx2"/>
                </a:solidFill>
                <a:latin typeface="Arial" charset="0"/>
              </a:rPr>
              <a:t>	1)  they are perpendicular to each other</a:t>
            </a:r>
          </a:p>
          <a:p>
            <a:pPr marL="401638" indent="-401638">
              <a:lnSpc>
                <a:spcPct val="120000"/>
              </a:lnSpc>
              <a:spcBef>
                <a:spcPct val="30000"/>
              </a:spcBef>
              <a:buClr>
                <a:schemeClr val="accent1"/>
              </a:buClr>
              <a:buSzPct val="75000"/>
              <a:buFont typeface="Monotype Sorts" pitchFamily="48" charset="2"/>
              <a:buNone/>
              <a:tabLst>
                <a:tab pos="750888" algn="l"/>
              </a:tabLst>
            </a:pPr>
            <a:r>
              <a:rPr lang="en-US" sz="2000" b="1">
                <a:solidFill>
                  <a:schemeClr val="tx2"/>
                </a:solidFill>
                <a:latin typeface="Arial" charset="0"/>
              </a:rPr>
              <a:t>	2)  they are parallel and in the same direction</a:t>
            </a:r>
          </a:p>
          <a:p>
            <a:pPr marL="401638" indent="-401638">
              <a:lnSpc>
                <a:spcPct val="120000"/>
              </a:lnSpc>
              <a:spcBef>
                <a:spcPct val="30000"/>
              </a:spcBef>
              <a:buClr>
                <a:schemeClr val="accent1"/>
              </a:buClr>
              <a:buSzPct val="75000"/>
              <a:buFont typeface="Monotype Sorts" pitchFamily="48" charset="2"/>
              <a:buNone/>
              <a:tabLst>
                <a:tab pos="750888" algn="l"/>
              </a:tabLst>
            </a:pPr>
            <a:r>
              <a:rPr lang="en-US" sz="2000" b="1">
                <a:solidFill>
                  <a:schemeClr val="tx2"/>
                </a:solidFill>
                <a:latin typeface="Arial" charset="0"/>
              </a:rPr>
              <a:t>	3)  they are parallel but in the opposite 	direction </a:t>
            </a:r>
          </a:p>
          <a:p>
            <a:pPr marL="401638" indent="-401638">
              <a:lnSpc>
                <a:spcPct val="120000"/>
              </a:lnSpc>
              <a:spcBef>
                <a:spcPct val="30000"/>
              </a:spcBef>
              <a:buClr>
                <a:schemeClr val="accent1"/>
              </a:buClr>
              <a:buSzPct val="75000"/>
              <a:buFont typeface="Monotype Sorts" pitchFamily="48" charset="2"/>
              <a:buNone/>
              <a:tabLst>
                <a:tab pos="750888" algn="l"/>
              </a:tabLst>
            </a:pPr>
            <a:r>
              <a:rPr lang="en-US" sz="2000" b="1">
                <a:solidFill>
                  <a:schemeClr val="tx2"/>
                </a:solidFill>
                <a:latin typeface="Arial" charset="0"/>
              </a:rPr>
              <a:t>	4)  they are at 45</a:t>
            </a:r>
            <a:r>
              <a:rPr lang="en-US" sz="2000" b="1">
                <a:solidFill>
                  <a:schemeClr val="tx2"/>
                </a:solidFill>
                <a:latin typeface="Arial" charset="0"/>
                <a:cs typeface="Arial" charset="0"/>
              </a:rPr>
              <a:t>°</a:t>
            </a:r>
            <a:r>
              <a:rPr lang="en-US" sz="2000" b="1">
                <a:solidFill>
                  <a:schemeClr val="tx2"/>
                </a:solidFill>
                <a:latin typeface="Arial" charset="0"/>
              </a:rPr>
              <a:t> to each other</a:t>
            </a:r>
          </a:p>
          <a:p>
            <a:pPr marL="401638" indent="-401638">
              <a:lnSpc>
                <a:spcPct val="120000"/>
              </a:lnSpc>
              <a:spcBef>
                <a:spcPct val="30000"/>
              </a:spcBef>
              <a:buClr>
                <a:schemeClr val="accent1"/>
              </a:buClr>
              <a:buSzPct val="75000"/>
              <a:buFont typeface="Monotype Sorts" pitchFamily="48" charset="2"/>
              <a:buNone/>
              <a:tabLst>
                <a:tab pos="750888" algn="l"/>
              </a:tabLst>
            </a:pPr>
            <a:r>
              <a:rPr lang="en-US" sz="2000" b="1">
                <a:solidFill>
                  <a:schemeClr val="tx2"/>
                </a:solidFill>
                <a:latin typeface="Arial" charset="0"/>
              </a:rPr>
              <a:t>	5)  they can be at any angle to each other</a:t>
            </a:r>
            <a:r>
              <a:rPr lang="en-US" sz="2000" b="1">
                <a:latin typeface="Arial" charset="0"/>
              </a:rPr>
              <a:t> </a:t>
            </a:r>
          </a:p>
        </p:txBody>
      </p:sp>
      <p:sp>
        <p:nvSpPr>
          <p:cNvPr id="384006" name="Rectangle 6"/>
          <p:cNvSpPr>
            <a:spLocks noChangeArrowheads="1"/>
          </p:cNvSpPr>
          <p:nvPr/>
        </p:nvSpPr>
        <p:spPr bwMode="auto">
          <a:xfrm>
            <a:off x="-85725" y="4535488"/>
            <a:ext cx="9144000" cy="145573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solidFill>
                  <a:srgbClr val="000000"/>
                </a:solidFill>
                <a:latin typeface="Arial" charset="0"/>
              </a:rPr>
              <a:t>	Note that the magnitudes of the vectors satisfy the Pythagorean Theorem.  This suggests that they form a right triangle, with vector</a:t>
            </a:r>
            <a:r>
              <a:rPr lang="en-US" sz="2000" b="1">
                <a:latin typeface="Arial" charset="0"/>
              </a:rPr>
              <a:t> </a:t>
            </a:r>
            <a:r>
              <a:rPr lang="en-US" sz="2000" b="1">
                <a:solidFill>
                  <a:schemeClr val="tx2"/>
                </a:solidFill>
                <a:latin typeface="Arial Black" pitchFamily="34" charset="0"/>
              </a:rPr>
              <a:t>C</a:t>
            </a:r>
            <a:r>
              <a:rPr lang="en-US" sz="2000" b="1">
                <a:latin typeface="Arial" charset="0"/>
              </a:rPr>
              <a:t> </a:t>
            </a:r>
            <a:r>
              <a:rPr lang="en-US" sz="2000" b="1">
                <a:solidFill>
                  <a:srgbClr val="000000"/>
                </a:solidFill>
                <a:latin typeface="Arial" charset="0"/>
              </a:rPr>
              <a:t>as the hypotenuse.  Thus,</a:t>
            </a:r>
            <a:r>
              <a:rPr lang="en-US" sz="2000" b="1">
                <a:latin typeface="Arial" charset="0"/>
              </a:rPr>
              <a:t> </a:t>
            </a:r>
            <a:r>
              <a:rPr lang="en-US" sz="2000" b="1">
                <a:solidFill>
                  <a:srgbClr val="FC0128"/>
                </a:solidFill>
                <a:latin typeface="Arial Black" pitchFamily="34" charset="0"/>
              </a:rPr>
              <a:t>A</a:t>
            </a:r>
            <a:r>
              <a:rPr lang="en-US" sz="2000" b="1">
                <a:latin typeface="Arial" charset="0"/>
              </a:rPr>
              <a:t> </a:t>
            </a:r>
            <a:r>
              <a:rPr lang="en-US" sz="2000" b="1">
                <a:solidFill>
                  <a:srgbClr val="000000"/>
                </a:solidFill>
                <a:latin typeface="Arial" charset="0"/>
              </a:rPr>
              <a:t>and</a:t>
            </a:r>
            <a:r>
              <a:rPr lang="en-US" sz="2000" b="1">
                <a:latin typeface="Arial" charset="0"/>
              </a:rPr>
              <a:t> </a:t>
            </a:r>
            <a:r>
              <a:rPr lang="en-US" sz="2000" b="1">
                <a:solidFill>
                  <a:schemeClr val="accent2"/>
                </a:solidFill>
                <a:latin typeface="Arial Black" pitchFamily="34" charset="0"/>
              </a:rPr>
              <a:t>B</a:t>
            </a:r>
            <a:r>
              <a:rPr lang="en-US" sz="2000" b="1">
                <a:latin typeface="Arial" charset="0"/>
              </a:rPr>
              <a:t> </a:t>
            </a:r>
            <a:r>
              <a:rPr lang="en-US" sz="2000" b="1">
                <a:solidFill>
                  <a:srgbClr val="000000"/>
                </a:solidFill>
                <a:latin typeface="Arial" charset="0"/>
              </a:rPr>
              <a:t>are the legs of the right triangle and are therefore perpendicular. </a:t>
            </a:r>
          </a:p>
        </p:txBody>
      </p:sp>
      <p:sp>
        <p:nvSpPr>
          <p:cNvPr id="384007" name="Oval 7"/>
          <p:cNvSpPr>
            <a:spLocks noChangeArrowheads="1"/>
          </p:cNvSpPr>
          <p:nvPr/>
        </p:nvSpPr>
        <p:spPr bwMode="auto">
          <a:xfrm>
            <a:off x="3254375" y="1135063"/>
            <a:ext cx="5178425" cy="585787"/>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384008" name="Text Box 8"/>
          <p:cNvSpPr txBox="1">
            <a:spLocks noChangeArrowheads="1"/>
          </p:cNvSpPr>
          <p:nvPr/>
        </p:nvSpPr>
        <p:spPr bwMode="auto">
          <a:xfrm>
            <a:off x="1492250" y="266700"/>
            <a:ext cx="6645275" cy="519113"/>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3.1b	</a:t>
            </a:r>
            <a:r>
              <a:rPr lang="en-US" sz="2800" b="1">
                <a:solidFill>
                  <a:schemeClr val="accent2"/>
                </a:solidFill>
                <a:effectLst>
                  <a:outerShdw blurRad="38100" dist="38100" dir="2700000" algn="tl">
                    <a:srgbClr val="000000"/>
                  </a:outerShdw>
                </a:effectLst>
                <a:latin typeface="Arial" charset="0"/>
              </a:rPr>
              <a:t>Vectors II</a:t>
            </a:r>
            <a:r>
              <a:rPr lang="en-US" sz="2800" b="1" i="1">
                <a:solidFill>
                  <a:schemeClr val="tx2"/>
                </a:solidFill>
                <a:effectLst>
                  <a:outerShdw blurRad="38100" dist="38100" dir="2700000" algn="tl">
                    <a:srgbClr val="000000"/>
                  </a:outerShdw>
                </a:effectLst>
                <a:latin typeface="Arial"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AutoShape 3"/>
          <p:cNvSpPr>
            <a:spLocks noChangeArrowheads="1"/>
          </p:cNvSpPr>
          <p:nvPr/>
        </p:nvSpPr>
        <p:spPr bwMode="auto">
          <a:xfrm>
            <a:off x="0" y="0"/>
            <a:ext cx="9144000" cy="37909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79908" name="Rectangle 4"/>
          <p:cNvSpPr>
            <a:spLocks noChangeArrowheads="1"/>
          </p:cNvSpPr>
          <p:nvPr/>
        </p:nvSpPr>
        <p:spPr bwMode="auto">
          <a:xfrm>
            <a:off x="-152400" y="1112838"/>
            <a:ext cx="3257550" cy="27114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latin typeface="Arial" charset="0"/>
              </a:rPr>
              <a:t>	Given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a:t>
            </a:r>
            <a:r>
              <a:rPr lang="en-US" sz="2000" b="1">
                <a:solidFill>
                  <a:schemeClr val="tx2"/>
                </a:solidFill>
                <a:latin typeface="Arial Black" pitchFamily="34" charset="0"/>
              </a:rPr>
              <a:t>C</a:t>
            </a:r>
            <a:r>
              <a:rPr lang="en-US" sz="2000" b="1">
                <a:latin typeface="Arial" charset="0"/>
              </a:rPr>
              <a:t>, and that </a:t>
            </a:r>
            <a:r>
              <a:rPr lang="en-US" sz="2000">
                <a:latin typeface="Arial" charset="0"/>
                <a:cs typeface="Arial" charset="0"/>
                <a:sym typeface="Symbol" pitchFamily="18" charset="2"/>
              </a:rPr>
              <a:t>l</a:t>
            </a:r>
            <a:r>
              <a:rPr lang="en-US" sz="2000" b="1">
                <a:solidFill>
                  <a:srgbClr val="FC0128"/>
                </a:solidFill>
                <a:latin typeface="Arial" charset="0"/>
              </a:rPr>
              <a:t>A</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  </a:t>
            </a:r>
            <a:r>
              <a:rPr lang="en-US" sz="2000">
                <a:latin typeface="Arial" charset="0"/>
                <a:cs typeface="Arial" charset="0"/>
                <a:sym typeface="Symbol" pitchFamily="18" charset="2"/>
              </a:rPr>
              <a:t>l</a:t>
            </a:r>
            <a:r>
              <a:rPr lang="en-US" sz="2000" b="1">
                <a:solidFill>
                  <a:schemeClr val="accent2"/>
                </a:solidFill>
                <a:latin typeface="Arial" charset="0"/>
              </a:rPr>
              <a:t>B</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  </a:t>
            </a:r>
            <a:r>
              <a:rPr lang="en-US" sz="2000">
                <a:latin typeface="Arial" charset="0"/>
                <a:cs typeface="Arial" charset="0"/>
                <a:sym typeface="Symbol" pitchFamily="18" charset="2"/>
              </a:rPr>
              <a:t>l</a:t>
            </a:r>
            <a:r>
              <a:rPr lang="en-US" sz="2000" b="1">
                <a:solidFill>
                  <a:schemeClr val="tx2"/>
                </a:solidFill>
                <a:latin typeface="Arial" charset="0"/>
              </a:rPr>
              <a:t>C</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how are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 oriented with respect to each other?</a:t>
            </a:r>
          </a:p>
        </p:txBody>
      </p:sp>
      <p:sp>
        <p:nvSpPr>
          <p:cNvPr id="379909" name="Rectangle 5"/>
          <p:cNvSpPr>
            <a:spLocks noChangeArrowheads="1"/>
          </p:cNvSpPr>
          <p:nvPr/>
        </p:nvSpPr>
        <p:spPr bwMode="auto">
          <a:xfrm>
            <a:off x="2755900" y="1022350"/>
            <a:ext cx="6388100" cy="2595563"/>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solidFill>
                  <a:schemeClr val="tx2"/>
                </a:solidFill>
                <a:latin typeface="Arial" charset="0"/>
              </a:rPr>
              <a:t>	1)  they are perpendicular to each other</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they are parallel and in the same direction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they are parallel but in the opposite direction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4)  they are at 45</a:t>
            </a:r>
            <a:r>
              <a:rPr lang="en-US" sz="2000" b="1">
                <a:solidFill>
                  <a:schemeClr val="tx2"/>
                </a:solidFill>
                <a:latin typeface="Arial" charset="0"/>
                <a:cs typeface="Arial" charset="0"/>
              </a:rPr>
              <a:t>°</a:t>
            </a:r>
            <a:r>
              <a:rPr lang="en-US" sz="2000" b="1">
                <a:solidFill>
                  <a:schemeClr val="tx2"/>
                </a:solidFill>
                <a:latin typeface="Arial" charset="0"/>
              </a:rPr>
              <a:t> to each other</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5)  they can be at any angle to each other</a:t>
            </a:r>
            <a:r>
              <a:rPr lang="en-US" sz="2000" b="1">
                <a:latin typeface="Arial" charset="0"/>
              </a:rPr>
              <a:t> </a:t>
            </a:r>
          </a:p>
        </p:txBody>
      </p:sp>
      <p:sp>
        <p:nvSpPr>
          <p:cNvPr id="379912" name="Text Box 8"/>
          <p:cNvSpPr txBox="1">
            <a:spLocks noChangeArrowheads="1"/>
          </p:cNvSpPr>
          <p:nvPr/>
        </p:nvSpPr>
        <p:spPr bwMode="auto">
          <a:xfrm>
            <a:off x="1971675" y="347663"/>
            <a:ext cx="6273800" cy="519112"/>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3.1c 	</a:t>
            </a:r>
            <a:r>
              <a:rPr lang="en-US" sz="2800" b="1">
                <a:solidFill>
                  <a:schemeClr val="accent2"/>
                </a:solidFill>
                <a:effectLst>
                  <a:outerShdw blurRad="38100" dist="38100" dir="2700000" algn="tl">
                    <a:srgbClr val="000000"/>
                  </a:outerShdw>
                </a:effectLst>
                <a:latin typeface="Arial" charset="0"/>
              </a:rPr>
              <a:t>Vectors III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AutoShape 2"/>
          <p:cNvSpPr>
            <a:spLocks noChangeArrowheads="1"/>
          </p:cNvSpPr>
          <p:nvPr/>
        </p:nvSpPr>
        <p:spPr bwMode="auto">
          <a:xfrm>
            <a:off x="180975" y="4187825"/>
            <a:ext cx="8848725" cy="2055813"/>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86051" name="AutoShape 3"/>
          <p:cNvSpPr>
            <a:spLocks noChangeArrowheads="1"/>
          </p:cNvSpPr>
          <p:nvPr/>
        </p:nvSpPr>
        <p:spPr bwMode="auto">
          <a:xfrm>
            <a:off x="0" y="0"/>
            <a:ext cx="9144000" cy="379095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86052" name="Rectangle 4"/>
          <p:cNvSpPr>
            <a:spLocks noChangeArrowheads="1"/>
          </p:cNvSpPr>
          <p:nvPr/>
        </p:nvSpPr>
        <p:spPr bwMode="auto">
          <a:xfrm>
            <a:off x="-152400" y="1112838"/>
            <a:ext cx="3257550" cy="27114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latin typeface="Arial" charset="0"/>
              </a:rPr>
              <a:t>	Given that </a:t>
            </a:r>
            <a:r>
              <a:rPr lang="en-US" sz="2000" b="1">
                <a:solidFill>
                  <a:srgbClr val="FC0128"/>
                </a:solidFill>
                <a:latin typeface="Arial Black" pitchFamily="34" charset="0"/>
              </a:rPr>
              <a:t>A</a:t>
            </a:r>
            <a:r>
              <a:rPr lang="en-US" sz="2000" b="1">
                <a:latin typeface="Arial" charset="0"/>
              </a:rPr>
              <a:t> + </a:t>
            </a:r>
            <a:r>
              <a:rPr lang="en-US" sz="2000" b="1">
                <a:solidFill>
                  <a:schemeClr val="accent2"/>
                </a:solidFill>
                <a:latin typeface="Arial Black" pitchFamily="34" charset="0"/>
              </a:rPr>
              <a:t>B</a:t>
            </a:r>
            <a:r>
              <a:rPr lang="en-US" sz="2000" b="1">
                <a:latin typeface="Arial" charset="0"/>
              </a:rPr>
              <a:t> = </a:t>
            </a:r>
            <a:r>
              <a:rPr lang="en-US" sz="2000" b="1">
                <a:solidFill>
                  <a:schemeClr val="tx2"/>
                </a:solidFill>
                <a:latin typeface="Arial Black" pitchFamily="34" charset="0"/>
              </a:rPr>
              <a:t>C</a:t>
            </a:r>
            <a:r>
              <a:rPr lang="en-US" sz="2000" b="1">
                <a:latin typeface="Arial" charset="0"/>
              </a:rPr>
              <a:t>, and that </a:t>
            </a:r>
            <a:r>
              <a:rPr lang="en-US" sz="2000">
                <a:latin typeface="Arial" charset="0"/>
                <a:cs typeface="Arial" charset="0"/>
                <a:sym typeface="Symbol" pitchFamily="18" charset="2"/>
              </a:rPr>
              <a:t>l</a:t>
            </a:r>
            <a:r>
              <a:rPr lang="en-US" sz="2000" b="1">
                <a:solidFill>
                  <a:srgbClr val="FC0128"/>
                </a:solidFill>
                <a:latin typeface="Arial" charset="0"/>
              </a:rPr>
              <a:t>A</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  </a:t>
            </a:r>
            <a:r>
              <a:rPr lang="en-US" sz="2000">
                <a:latin typeface="Arial" charset="0"/>
                <a:cs typeface="Arial" charset="0"/>
                <a:sym typeface="Symbol" pitchFamily="18" charset="2"/>
              </a:rPr>
              <a:t>l</a:t>
            </a:r>
            <a:r>
              <a:rPr lang="en-US" sz="2000" b="1">
                <a:solidFill>
                  <a:schemeClr val="accent2"/>
                </a:solidFill>
                <a:latin typeface="Arial" charset="0"/>
              </a:rPr>
              <a:t>B</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  </a:t>
            </a:r>
            <a:r>
              <a:rPr lang="en-US" sz="2000">
                <a:latin typeface="Arial" charset="0"/>
                <a:cs typeface="Arial" charset="0"/>
                <a:sym typeface="Symbol" pitchFamily="18" charset="2"/>
              </a:rPr>
              <a:t>l</a:t>
            </a:r>
            <a:r>
              <a:rPr lang="en-US" sz="2000" b="1">
                <a:solidFill>
                  <a:schemeClr val="tx2"/>
                </a:solidFill>
                <a:latin typeface="Arial" charset="0"/>
              </a:rPr>
              <a:t>C</a:t>
            </a:r>
            <a:r>
              <a:rPr lang="en-US" sz="2000">
                <a:latin typeface="Arial" charset="0"/>
                <a:cs typeface="Arial" charset="0"/>
                <a:sym typeface="Symbol" pitchFamily="18" charset="2"/>
              </a:rPr>
              <a:t>l</a:t>
            </a:r>
            <a:r>
              <a:rPr lang="en-US" sz="2000" b="1" baseline="30000">
                <a:latin typeface="Arial" charset="0"/>
              </a:rPr>
              <a:t> </a:t>
            </a:r>
            <a:r>
              <a:rPr lang="en-US" sz="2000" b="1">
                <a:latin typeface="Arial" charset="0"/>
              </a:rPr>
              <a:t>, how are vectors </a:t>
            </a:r>
            <a:r>
              <a:rPr lang="en-US" sz="2000" b="1">
                <a:solidFill>
                  <a:srgbClr val="FC0128"/>
                </a:solidFill>
                <a:latin typeface="Arial Black" pitchFamily="34" charset="0"/>
              </a:rPr>
              <a:t>A</a:t>
            </a:r>
            <a:r>
              <a:rPr lang="en-US" sz="2000" b="1">
                <a:latin typeface="Arial" charset="0"/>
              </a:rPr>
              <a:t> and </a:t>
            </a:r>
            <a:r>
              <a:rPr lang="en-US" sz="2000" b="1">
                <a:solidFill>
                  <a:schemeClr val="accent2"/>
                </a:solidFill>
                <a:latin typeface="Arial Black" pitchFamily="34" charset="0"/>
              </a:rPr>
              <a:t>B</a:t>
            </a:r>
            <a:r>
              <a:rPr lang="en-US" sz="2000" b="1">
                <a:latin typeface="Arial" charset="0"/>
              </a:rPr>
              <a:t> oriented with respect to each other?</a:t>
            </a:r>
          </a:p>
        </p:txBody>
      </p:sp>
      <p:sp>
        <p:nvSpPr>
          <p:cNvPr id="386053" name="Rectangle 5"/>
          <p:cNvSpPr>
            <a:spLocks noChangeArrowheads="1"/>
          </p:cNvSpPr>
          <p:nvPr/>
        </p:nvSpPr>
        <p:spPr bwMode="auto">
          <a:xfrm>
            <a:off x="2755900" y="1022350"/>
            <a:ext cx="6388100" cy="2595563"/>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solidFill>
                  <a:schemeClr val="tx2"/>
                </a:solidFill>
                <a:latin typeface="Arial" charset="0"/>
              </a:rPr>
              <a:t>	1)  they are perpendicular to each other</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2)  they are parallel and in the same direction</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3)  they are parallel but in the opposite direction </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4)  they are at 45</a:t>
            </a:r>
            <a:r>
              <a:rPr lang="en-US" sz="2000" b="1">
                <a:solidFill>
                  <a:schemeClr val="tx2"/>
                </a:solidFill>
                <a:latin typeface="Arial" charset="0"/>
                <a:cs typeface="Arial" charset="0"/>
              </a:rPr>
              <a:t>°</a:t>
            </a:r>
            <a:r>
              <a:rPr lang="en-US" sz="2000" b="1">
                <a:solidFill>
                  <a:schemeClr val="tx2"/>
                </a:solidFill>
                <a:latin typeface="Arial" charset="0"/>
              </a:rPr>
              <a:t> to each other</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latin typeface="Arial" charset="0"/>
              </a:rPr>
              <a:t>	5)  they can be at any angle to each other</a:t>
            </a:r>
            <a:r>
              <a:rPr lang="en-US" sz="2000" b="1">
                <a:latin typeface="Arial" charset="0"/>
              </a:rPr>
              <a:t> </a:t>
            </a:r>
          </a:p>
        </p:txBody>
      </p:sp>
      <p:sp>
        <p:nvSpPr>
          <p:cNvPr id="386054" name="Rectangle 6"/>
          <p:cNvSpPr>
            <a:spLocks noChangeArrowheads="1"/>
          </p:cNvSpPr>
          <p:nvPr/>
        </p:nvSpPr>
        <p:spPr bwMode="auto">
          <a:xfrm>
            <a:off x="0" y="4211638"/>
            <a:ext cx="8972550" cy="1455737"/>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Wingdings" pitchFamily="2" charset="2"/>
              <a:buNone/>
            </a:pPr>
            <a:r>
              <a:rPr lang="en-US" sz="2000" b="1">
                <a:solidFill>
                  <a:srgbClr val="000000"/>
                </a:solidFill>
                <a:latin typeface="Arial" charset="0"/>
              </a:rPr>
              <a:t>	The only time vector magnitudes will simply add together is when the direction does not have to be taken into account (i.e., the direction is the same for both vectors).  In that case, there is no angle between them to worry about, so vectors</a:t>
            </a:r>
            <a:r>
              <a:rPr lang="en-US" sz="2000" b="1">
                <a:latin typeface="Arial" charset="0"/>
              </a:rPr>
              <a:t> </a:t>
            </a:r>
            <a:r>
              <a:rPr lang="en-US" sz="2000" b="1">
                <a:solidFill>
                  <a:srgbClr val="FC0128"/>
                </a:solidFill>
                <a:latin typeface="Arial Black" pitchFamily="34" charset="0"/>
              </a:rPr>
              <a:t>A</a:t>
            </a:r>
            <a:r>
              <a:rPr lang="en-US" sz="2000" b="1">
                <a:latin typeface="Arial" charset="0"/>
              </a:rPr>
              <a:t> </a:t>
            </a:r>
            <a:r>
              <a:rPr lang="en-US" sz="2000" b="1">
                <a:solidFill>
                  <a:srgbClr val="000000"/>
                </a:solidFill>
                <a:latin typeface="Arial" charset="0"/>
              </a:rPr>
              <a:t>and</a:t>
            </a:r>
            <a:r>
              <a:rPr lang="en-US" sz="2000" b="1">
                <a:latin typeface="Arial" charset="0"/>
              </a:rPr>
              <a:t> </a:t>
            </a:r>
            <a:r>
              <a:rPr lang="en-US" sz="2000" b="1">
                <a:solidFill>
                  <a:schemeClr val="accent2"/>
                </a:solidFill>
                <a:latin typeface="Arial Black" pitchFamily="34" charset="0"/>
              </a:rPr>
              <a:t>B</a:t>
            </a:r>
            <a:r>
              <a:rPr lang="en-US" sz="2000" b="1">
                <a:latin typeface="Arial" charset="0"/>
              </a:rPr>
              <a:t> </a:t>
            </a:r>
            <a:r>
              <a:rPr lang="en-US" sz="2000" b="1">
                <a:solidFill>
                  <a:srgbClr val="000000"/>
                </a:solidFill>
                <a:latin typeface="Arial" charset="0"/>
              </a:rPr>
              <a:t>must be pointing in the same direction.</a:t>
            </a:r>
          </a:p>
        </p:txBody>
      </p:sp>
      <p:sp>
        <p:nvSpPr>
          <p:cNvPr id="386055" name="Oval 7"/>
          <p:cNvSpPr>
            <a:spLocks noChangeArrowheads="1"/>
          </p:cNvSpPr>
          <p:nvPr/>
        </p:nvSpPr>
        <p:spPr bwMode="auto">
          <a:xfrm>
            <a:off x="3038475" y="1449388"/>
            <a:ext cx="5851525" cy="585787"/>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386056" name="Text Box 8"/>
          <p:cNvSpPr txBox="1">
            <a:spLocks noChangeArrowheads="1"/>
          </p:cNvSpPr>
          <p:nvPr/>
        </p:nvSpPr>
        <p:spPr bwMode="auto">
          <a:xfrm>
            <a:off x="1971675" y="347663"/>
            <a:ext cx="6273800" cy="519112"/>
          </a:xfrm>
          <a:prstGeom prst="rect">
            <a:avLst/>
          </a:prstGeom>
          <a:noFill/>
          <a:ln w="9525">
            <a:noFill/>
            <a:miter lim="800000"/>
            <a:headEnd type="none" w="sm" len="sm"/>
            <a:tailEnd type="none" w="sm" len="sm"/>
          </a:ln>
          <a:effectLst/>
        </p:spPr>
        <p:txBody>
          <a:bodyPr>
            <a:spAutoFit/>
          </a:bodyPr>
          <a:lstStyle/>
          <a:p>
            <a:pPr>
              <a:spcBef>
                <a:spcPct val="50000"/>
              </a:spcBef>
            </a:pPr>
            <a:r>
              <a:rPr lang="en-US" sz="2800" b="1" i="1">
                <a:solidFill>
                  <a:schemeClr val="tx2"/>
                </a:solidFill>
                <a:effectLst>
                  <a:outerShdw blurRad="38100" dist="38100" dir="2700000" algn="tl">
                    <a:srgbClr val="000000"/>
                  </a:outerShdw>
                </a:effectLst>
                <a:latin typeface="Arial" charset="0"/>
              </a:rPr>
              <a:t>ConcepTest 3.1c 	</a:t>
            </a:r>
            <a:r>
              <a:rPr lang="en-US" sz="2800" b="1">
                <a:solidFill>
                  <a:schemeClr val="accent2"/>
                </a:solidFill>
                <a:effectLst>
                  <a:outerShdw blurRad="38100" dist="38100" dir="2700000" algn="tl">
                    <a:srgbClr val="000000"/>
                  </a:outerShdw>
                </a:effectLst>
                <a:latin typeface="Arial" charset="0"/>
              </a:rPr>
              <a:t>Vectors III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1295400"/>
          </a:xfrm>
        </p:spPr>
        <p:txBody>
          <a:bodyPr/>
          <a:lstStyle/>
          <a:p>
            <a:r>
              <a:rPr lang="en-US" dirty="0" smtClean="0">
                <a:solidFill>
                  <a:srgbClr val="FF0000"/>
                </a:solidFill>
              </a:rPr>
              <a:t>Significant Figures</a:t>
            </a:r>
            <a:endParaRPr lang="en-US" dirty="0">
              <a:solidFill>
                <a:srgbClr val="FF0000"/>
              </a:solidFill>
            </a:endParaRPr>
          </a:p>
        </p:txBody>
      </p:sp>
      <p:sp>
        <p:nvSpPr>
          <p:cNvPr id="3" name="Subtitle 2"/>
          <p:cNvSpPr>
            <a:spLocks noGrp="1"/>
          </p:cNvSpPr>
          <p:nvPr>
            <p:ph type="subTitle" idx="1"/>
          </p:nvPr>
        </p:nvSpPr>
        <p:spPr>
          <a:xfrm>
            <a:off x="457200" y="1524000"/>
            <a:ext cx="7924800" cy="4114800"/>
          </a:xfrm>
        </p:spPr>
        <p:txBody>
          <a:bodyPr/>
          <a:lstStyle/>
          <a:p>
            <a:pPr algn="l"/>
            <a:r>
              <a:rPr lang="en-US" dirty="0" smtClean="0">
                <a:solidFill>
                  <a:srgbClr val="FFFF00"/>
                </a:solidFill>
              </a:rPr>
              <a:t>Number of </a:t>
            </a:r>
            <a:r>
              <a:rPr lang="en-US" b="1" dirty="0" smtClean="0">
                <a:solidFill>
                  <a:srgbClr val="FFFF00"/>
                </a:solidFill>
              </a:rPr>
              <a:t>reliably known digits</a:t>
            </a:r>
            <a:r>
              <a:rPr lang="en-US" dirty="0" smtClean="0">
                <a:solidFill>
                  <a:srgbClr val="FFFF00"/>
                </a:solidFill>
              </a:rPr>
              <a:t>: not counting initial zeroes.</a:t>
            </a:r>
          </a:p>
          <a:p>
            <a:pPr algn="l"/>
            <a:r>
              <a:rPr lang="en-US" dirty="0" smtClean="0">
                <a:solidFill>
                  <a:schemeClr val="tx1"/>
                </a:solidFill>
              </a:rPr>
              <a:t>Examples: 62.0  </a:t>
            </a:r>
            <a:r>
              <a:rPr lang="en-US" dirty="0" smtClean="0">
                <a:solidFill>
                  <a:srgbClr val="FFFF00"/>
                </a:solidFill>
              </a:rPr>
              <a:t>three sig figs</a:t>
            </a:r>
          </a:p>
          <a:p>
            <a:pPr algn="l"/>
            <a:r>
              <a:rPr lang="en-US" dirty="0" smtClean="0">
                <a:solidFill>
                  <a:schemeClr val="tx1"/>
                </a:solidFill>
              </a:rPr>
              <a:t>0.0033</a:t>
            </a:r>
            <a:r>
              <a:rPr lang="en-US" dirty="0" smtClean="0">
                <a:solidFill>
                  <a:srgbClr val="FFFF00"/>
                </a:solidFill>
              </a:rPr>
              <a:t>  two sig figs</a:t>
            </a:r>
          </a:p>
          <a:p>
            <a:pPr algn="l"/>
            <a:endParaRPr lang="en-US" dirty="0" smtClean="0">
              <a:solidFill>
                <a:srgbClr val="FFFF00"/>
              </a:solidFill>
            </a:endParaRPr>
          </a:p>
          <a:p>
            <a:pPr algn="l"/>
            <a:r>
              <a:rPr lang="en-US" dirty="0" smtClean="0">
                <a:solidFill>
                  <a:schemeClr val="tx1"/>
                </a:solidFill>
              </a:rPr>
              <a:t>It’s a measure of </a:t>
            </a:r>
            <a:r>
              <a:rPr lang="en-US" dirty="0" smtClean="0">
                <a:solidFill>
                  <a:srgbClr val="FFFF00"/>
                </a:solidFill>
              </a:rPr>
              <a:t>claimed accuracy.</a:t>
            </a:r>
          </a:p>
          <a:p>
            <a:pPr algn="l"/>
            <a:endParaRPr lang="en-US" dirty="0">
              <a:solidFill>
                <a:srgbClr val="FFFF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05155" name="Rectangle 3"/>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3.3</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Vector Addition</a:t>
            </a:r>
          </a:p>
        </p:txBody>
      </p:sp>
      <p:sp>
        <p:nvSpPr>
          <p:cNvPr id="305156" name="Rectangle 4"/>
          <p:cNvSpPr>
            <a:spLocks noGrp="1" noChangeArrowheads="1"/>
          </p:cNvSpPr>
          <p:nvPr>
            <p:ph type="body" idx="1"/>
          </p:nvPr>
        </p:nvSpPr>
        <p:spPr>
          <a:xfrm>
            <a:off x="425450" y="863600"/>
            <a:ext cx="4673600" cy="2395538"/>
          </a:xfrm>
          <a:noFill/>
          <a:ln/>
        </p:spPr>
        <p:txBody>
          <a:bodyPr>
            <a:normAutofit fontScale="70000" lnSpcReduction="20000"/>
          </a:bodyPr>
          <a:lstStyle/>
          <a:p>
            <a:pPr marL="401638" indent="-401638">
              <a:lnSpc>
                <a:spcPct val="150000"/>
              </a:lnSpc>
              <a:buFont typeface="Monotype Sorts" pitchFamily="48" charset="2"/>
              <a:buNone/>
            </a:pPr>
            <a:r>
              <a:rPr lang="en-US" b="1" dirty="0"/>
              <a:t>	</a:t>
            </a:r>
            <a:r>
              <a:rPr lang="en-US" sz="3300" b="1" dirty="0"/>
              <a:t>You are adding vectors of length </a:t>
            </a:r>
            <a:r>
              <a:rPr lang="en-US" sz="3300" b="1" dirty="0">
                <a:solidFill>
                  <a:schemeClr val="tx2"/>
                </a:solidFill>
              </a:rPr>
              <a:t>20</a:t>
            </a:r>
            <a:r>
              <a:rPr lang="en-US" sz="3300" b="1" dirty="0"/>
              <a:t> and </a:t>
            </a:r>
            <a:r>
              <a:rPr lang="en-US" sz="3300" b="1" dirty="0">
                <a:solidFill>
                  <a:schemeClr val="tx2"/>
                </a:solidFill>
              </a:rPr>
              <a:t>40</a:t>
            </a:r>
            <a:r>
              <a:rPr lang="en-US" sz="3300" b="1" dirty="0"/>
              <a:t> units.  What is the only possible resultant magnitude that you can obtain out of the following choices?</a:t>
            </a:r>
          </a:p>
        </p:txBody>
      </p:sp>
      <p:sp>
        <p:nvSpPr>
          <p:cNvPr id="305157" name="Rectangle 5"/>
          <p:cNvSpPr>
            <a:spLocks noChangeArrowheads="1"/>
          </p:cNvSpPr>
          <p:nvPr/>
        </p:nvSpPr>
        <p:spPr bwMode="auto">
          <a:xfrm>
            <a:off x="6061075" y="849313"/>
            <a:ext cx="208597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0</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18</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37</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64</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100</a:t>
            </a:r>
            <a:endParaRPr lang="en-US" sz="2200" b="1">
              <a:effectLst>
                <a:outerShdw blurRad="38100" dist="38100" dir="2700000" algn="tl">
                  <a:srgbClr val="000000"/>
                </a:outerShdw>
              </a:effectLst>
              <a:latin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AutoShape 2"/>
          <p:cNvSpPr>
            <a:spLocks noChangeArrowheads="1"/>
          </p:cNvSpPr>
          <p:nvPr/>
        </p:nvSpPr>
        <p:spPr bwMode="auto">
          <a:xfrm>
            <a:off x="0" y="0"/>
            <a:ext cx="9144000" cy="3429000"/>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392195" name="Rectangle 3"/>
          <p:cNvSpPr>
            <a:spLocks noChangeArrowheads="1"/>
          </p:cNvSpPr>
          <p:nvPr/>
        </p:nvSpPr>
        <p:spPr bwMode="auto">
          <a:xfrm>
            <a:off x="933450" y="0"/>
            <a:ext cx="7162800"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3.3	</a:t>
            </a:r>
            <a:r>
              <a:rPr lang="en-US" sz="2800" b="1" i="1">
                <a:solidFill>
                  <a:srgbClr val="000000"/>
                </a:solidFill>
                <a:latin typeface="Arial" charset="0"/>
              </a:rPr>
              <a:t> 	</a:t>
            </a:r>
            <a:r>
              <a:rPr lang="en-US" sz="2800" b="1">
                <a:solidFill>
                  <a:schemeClr val="accent2"/>
                </a:solidFill>
                <a:effectLst>
                  <a:outerShdw blurRad="38100" dist="38100" dir="2700000" algn="tl">
                    <a:srgbClr val="000000"/>
                  </a:outerShdw>
                </a:effectLst>
                <a:latin typeface="Arial" charset="0"/>
              </a:rPr>
              <a:t>Vector Addition</a:t>
            </a:r>
          </a:p>
        </p:txBody>
      </p:sp>
      <p:sp>
        <p:nvSpPr>
          <p:cNvPr id="392196" name="Rectangle 4"/>
          <p:cNvSpPr>
            <a:spLocks noGrp="1" noChangeArrowheads="1"/>
          </p:cNvSpPr>
          <p:nvPr>
            <p:ph type="body" idx="1"/>
          </p:nvPr>
        </p:nvSpPr>
        <p:spPr>
          <a:xfrm>
            <a:off x="425450" y="863600"/>
            <a:ext cx="4673600" cy="2395538"/>
          </a:xfrm>
          <a:noFill/>
          <a:ln/>
        </p:spPr>
        <p:txBody>
          <a:bodyPr>
            <a:normAutofit fontScale="70000" lnSpcReduction="20000"/>
          </a:bodyPr>
          <a:lstStyle/>
          <a:p>
            <a:pPr marL="401638" indent="-401638">
              <a:lnSpc>
                <a:spcPct val="150000"/>
              </a:lnSpc>
              <a:buFont typeface="Monotype Sorts" pitchFamily="48" charset="2"/>
              <a:buNone/>
            </a:pPr>
            <a:r>
              <a:rPr lang="en-US" b="1" dirty="0"/>
              <a:t>	You are adding vectors of length </a:t>
            </a:r>
            <a:r>
              <a:rPr lang="en-US" b="1" dirty="0">
                <a:solidFill>
                  <a:schemeClr val="tx2"/>
                </a:solidFill>
              </a:rPr>
              <a:t>20</a:t>
            </a:r>
            <a:r>
              <a:rPr lang="en-US" b="1" dirty="0"/>
              <a:t> and </a:t>
            </a:r>
            <a:r>
              <a:rPr lang="en-US" b="1" dirty="0">
                <a:solidFill>
                  <a:schemeClr val="tx2"/>
                </a:solidFill>
              </a:rPr>
              <a:t>40</a:t>
            </a:r>
            <a:r>
              <a:rPr lang="en-US" b="1" dirty="0"/>
              <a:t> units.  What is the only possible resultant magnitude that you can obtain out of the following choices?</a:t>
            </a:r>
          </a:p>
        </p:txBody>
      </p:sp>
      <p:sp>
        <p:nvSpPr>
          <p:cNvPr id="392197" name="Rectangle 5"/>
          <p:cNvSpPr>
            <a:spLocks noChangeArrowheads="1"/>
          </p:cNvSpPr>
          <p:nvPr/>
        </p:nvSpPr>
        <p:spPr bwMode="auto">
          <a:xfrm>
            <a:off x="6061075" y="849313"/>
            <a:ext cx="2085975" cy="2495550"/>
          </a:xfrm>
          <a:prstGeom prst="rect">
            <a:avLst/>
          </a:prstGeom>
          <a:noFill/>
          <a:ln w="9525">
            <a:noFill/>
            <a:miter lim="800000"/>
            <a:headEnd/>
            <a:tailEnd/>
          </a:ln>
          <a:effectLst/>
        </p:spPr>
        <p:txBody>
          <a:bodyPr lIns="90488" tIns="44450" rIns="90488" bIns="44450"/>
          <a:lstStyle/>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1)   0</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2)   18</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3)   37</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4)   64</a:t>
            </a:r>
          </a:p>
          <a:p>
            <a:pPr marL="401638" indent="-401638">
              <a:lnSpc>
                <a:spcPct val="120000"/>
              </a:lnSpc>
              <a:spcBef>
                <a:spcPct val="30000"/>
              </a:spcBef>
              <a:buClr>
                <a:schemeClr val="accent1"/>
              </a:buClr>
              <a:buSzPct val="75000"/>
              <a:buFont typeface="Monotype Sorts" pitchFamily="48" charset="2"/>
              <a:buNone/>
            </a:pPr>
            <a:r>
              <a:rPr lang="en-US" sz="2000" b="1">
                <a:solidFill>
                  <a:schemeClr val="tx2"/>
                </a:solidFill>
                <a:effectLst>
                  <a:outerShdw blurRad="38100" dist="38100" dir="2700000" algn="tl">
                    <a:srgbClr val="000000"/>
                  </a:outerShdw>
                </a:effectLst>
                <a:latin typeface="Arial" charset="0"/>
              </a:rPr>
              <a:t>5)   100</a:t>
            </a:r>
            <a:endParaRPr lang="en-US" sz="2200" b="1">
              <a:effectLst>
                <a:outerShdw blurRad="38100" dist="38100" dir="2700000" algn="tl">
                  <a:srgbClr val="000000"/>
                </a:outerShdw>
              </a:effectLst>
              <a:latin typeface="Arial" charset="0"/>
            </a:endParaRPr>
          </a:p>
        </p:txBody>
      </p:sp>
      <p:sp>
        <p:nvSpPr>
          <p:cNvPr id="392198" name="AutoShape 6"/>
          <p:cNvSpPr>
            <a:spLocks noChangeArrowheads="1"/>
          </p:cNvSpPr>
          <p:nvPr/>
        </p:nvSpPr>
        <p:spPr bwMode="auto">
          <a:xfrm>
            <a:off x="38100" y="3981450"/>
            <a:ext cx="6753225" cy="2563813"/>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392199" name="Rectangle 7"/>
          <p:cNvSpPr>
            <a:spLocks noChangeArrowheads="1"/>
          </p:cNvSpPr>
          <p:nvPr/>
        </p:nvSpPr>
        <p:spPr bwMode="auto">
          <a:xfrm>
            <a:off x="-247650" y="4040188"/>
            <a:ext cx="7045325" cy="2867025"/>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200" b="1">
                <a:solidFill>
                  <a:srgbClr val="000000"/>
                </a:solidFill>
                <a:latin typeface="Arial" charset="0"/>
              </a:rPr>
              <a:t>	The </a:t>
            </a:r>
            <a:r>
              <a:rPr lang="en-US" sz="2200" b="1">
                <a:solidFill>
                  <a:schemeClr val="bg1"/>
                </a:solidFill>
                <a:effectLst>
                  <a:outerShdw blurRad="38100" dist="38100" dir="2700000" algn="tl">
                    <a:srgbClr val="000000"/>
                  </a:outerShdw>
                </a:effectLst>
                <a:latin typeface="Arial" charset="0"/>
              </a:rPr>
              <a:t>minimum</a:t>
            </a:r>
            <a:r>
              <a:rPr lang="en-US" sz="2200" b="1">
                <a:solidFill>
                  <a:srgbClr val="000000"/>
                </a:solidFill>
                <a:latin typeface="Arial" charset="0"/>
              </a:rPr>
              <a:t> resultant occurs when the vectors are </a:t>
            </a:r>
            <a:r>
              <a:rPr lang="en-US" sz="2200" b="1">
                <a:solidFill>
                  <a:schemeClr val="bg1"/>
                </a:solidFill>
                <a:effectLst>
                  <a:outerShdw blurRad="38100" dist="38100" dir="2700000" algn="tl">
                    <a:srgbClr val="000000"/>
                  </a:outerShdw>
                </a:effectLst>
                <a:latin typeface="Arial" charset="0"/>
              </a:rPr>
              <a:t>opposite</a:t>
            </a:r>
            <a:r>
              <a:rPr lang="en-US" sz="2200" b="1">
                <a:solidFill>
                  <a:srgbClr val="000000"/>
                </a:solidFill>
                <a:latin typeface="Arial" charset="0"/>
              </a:rPr>
              <a:t>, giving </a:t>
            </a:r>
            <a:r>
              <a:rPr lang="en-US" sz="2200" b="1">
                <a:solidFill>
                  <a:schemeClr val="bg1"/>
                </a:solidFill>
                <a:effectLst>
                  <a:outerShdw blurRad="38100" dist="38100" dir="2700000" algn="tl">
                    <a:srgbClr val="000000"/>
                  </a:outerShdw>
                </a:effectLst>
                <a:latin typeface="Arial" charset="0"/>
              </a:rPr>
              <a:t>20 units</a:t>
            </a:r>
            <a:r>
              <a:rPr lang="en-US" sz="2200" b="1">
                <a:solidFill>
                  <a:srgbClr val="000000"/>
                </a:solidFill>
                <a:latin typeface="Arial" charset="0"/>
              </a:rPr>
              <a:t>.  The </a:t>
            </a:r>
            <a:r>
              <a:rPr lang="en-US" sz="2200" b="1">
                <a:solidFill>
                  <a:srgbClr val="0000FF"/>
                </a:solidFill>
                <a:effectLst>
                  <a:outerShdw blurRad="38100" dist="38100" dir="2700000" algn="tl">
                    <a:srgbClr val="000000"/>
                  </a:outerShdw>
                </a:effectLst>
                <a:latin typeface="Arial" charset="0"/>
              </a:rPr>
              <a:t>maximum</a:t>
            </a:r>
            <a:r>
              <a:rPr lang="en-US" sz="2200" b="1">
                <a:solidFill>
                  <a:srgbClr val="000000"/>
                </a:solidFill>
                <a:latin typeface="Arial" charset="0"/>
              </a:rPr>
              <a:t> resultant occurs when the vectors are </a:t>
            </a:r>
            <a:r>
              <a:rPr lang="en-US" sz="2200" b="1">
                <a:solidFill>
                  <a:srgbClr val="0000FF"/>
                </a:solidFill>
                <a:effectLst>
                  <a:outerShdw blurRad="38100" dist="38100" dir="2700000" algn="tl">
                    <a:srgbClr val="000000"/>
                  </a:outerShdw>
                </a:effectLst>
                <a:latin typeface="Arial" charset="0"/>
              </a:rPr>
              <a:t>aligned</a:t>
            </a:r>
            <a:r>
              <a:rPr lang="en-US" sz="2200" b="1">
                <a:solidFill>
                  <a:srgbClr val="000000"/>
                </a:solidFill>
                <a:latin typeface="Arial" charset="0"/>
              </a:rPr>
              <a:t>, giving </a:t>
            </a:r>
            <a:r>
              <a:rPr lang="en-US" sz="2200" b="1">
                <a:solidFill>
                  <a:srgbClr val="0000FF"/>
                </a:solidFill>
                <a:effectLst>
                  <a:outerShdw blurRad="38100" dist="38100" dir="2700000" algn="tl">
                    <a:srgbClr val="000000"/>
                  </a:outerShdw>
                </a:effectLst>
                <a:latin typeface="Arial" charset="0"/>
              </a:rPr>
              <a:t>60 units</a:t>
            </a:r>
            <a:r>
              <a:rPr lang="en-US" sz="2200" b="1">
                <a:solidFill>
                  <a:srgbClr val="000000"/>
                </a:solidFill>
                <a:latin typeface="Arial" charset="0"/>
              </a:rPr>
              <a:t>.  Anything in between is also possible for angles between 0° and 180°.</a:t>
            </a:r>
            <a:endParaRPr lang="en-US" sz="2000" b="1">
              <a:solidFill>
                <a:schemeClr val="accent2"/>
              </a:solidFill>
              <a:effectLst>
                <a:outerShdw blurRad="38100" dist="38100" dir="2700000" algn="tl">
                  <a:srgbClr val="000000"/>
                </a:outerShdw>
              </a:effectLst>
              <a:latin typeface="Arial" charset="0"/>
            </a:endParaRPr>
          </a:p>
        </p:txBody>
      </p:sp>
      <p:grpSp>
        <p:nvGrpSpPr>
          <p:cNvPr id="2" name="Group 8"/>
          <p:cNvGrpSpPr>
            <a:grpSpLocks/>
          </p:cNvGrpSpPr>
          <p:nvPr/>
        </p:nvGrpSpPr>
        <p:grpSpPr bwMode="auto">
          <a:xfrm>
            <a:off x="7999413" y="3673475"/>
            <a:ext cx="854075" cy="3176588"/>
            <a:chOff x="5003" y="2149"/>
            <a:chExt cx="538" cy="2001"/>
          </a:xfrm>
        </p:grpSpPr>
        <p:sp>
          <p:nvSpPr>
            <p:cNvPr id="392201" name="Rectangle 9"/>
            <p:cNvSpPr>
              <a:spLocks noChangeArrowheads="1"/>
            </p:cNvSpPr>
            <p:nvPr/>
          </p:nvSpPr>
          <p:spPr bwMode="auto">
            <a:xfrm>
              <a:off x="5003" y="2149"/>
              <a:ext cx="538" cy="2001"/>
            </a:xfrm>
            <a:prstGeom prst="rect">
              <a:avLst/>
            </a:prstGeom>
            <a:solidFill>
              <a:srgbClr val="4D4D4D"/>
            </a:solidFill>
            <a:ln w="12699">
              <a:noFill/>
              <a:miter lim="800000"/>
              <a:headEnd type="none" w="sm" len="sm"/>
              <a:tailEnd type="none" w="sm" len="sm"/>
            </a:ln>
            <a:effectLst/>
          </p:spPr>
          <p:txBody>
            <a:bodyPr wrap="none" anchor="ctr"/>
            <a:lstStyle/>
            <a:p>
              <a:endParaRPr lang="en-US"/>
            </a:p>
          </p:txBody>
        </p:sp>
        <p:sp>
          <p:nvSpPr>
            <p:cNvPr id="392202" name="Line 10"/>
            <p:cNvSpPr>
              <a:spLocks noChangeShapeType="1"/>
            </p:cNvSpPr>
            <p:nvPr/>
          </p:nvSpPr>
          <p:spPr bwMode="auto">
            <a:xfrm rot="16200000" flipV="1">
              <a:off x="4709" y="3486"/>
              <a:ext cx="1184" cy="1"/>
            </a:xfrm>
            <a:prstGeom prst="line">
              <a:avLst/>
            </a:prstGeom>
            <a:noFill/>
            <a:ln w="76200" cmpd="tri">
              <a:solidFill>
                <a:schemeClr val="accent1"/>
              </a:solidFill>
              <a:round/>
              <a:headEnd type="none" w="sm" len="sm"/>
              <a:tailEnd type="triangle" w="sm" len="sm"/>
            </a:ln>
            <a:effectLst/>
          </p:spPr>
          <p:txBody>
            <a:bodyPr wrap="none" anchor="ctr"/>
            <a:lstStyle/>
            <a:p>
              <a:endParaRPr lang="en-US"/>
            </a:p>
          </p:txBody>
        </p:sp>
        <p:sp>
          <p:nvSpPr>
            <p:cNvPr id="392203" name="Line 11"/>
            <p:cNvSpPr>
              <a:spLocks noChangeShapeType="1"/>
            </p:cNvSpPr>
            <p:nvPr/>
          </p:nvSpPr>
          <p:spPr bwMode="auto">
            <a:xfrm rot="5400000" flipH="1" flipV="1">
              <a:off x="4974" y="2555"/>
              <a:ext cx="677" cy="1"/>
            </a:xfrm>
            <a:prstGeom prst="line">
              <a:avLst/>
            </a:prstGeom>
            <a:noFill/>
            <a:ln w="76200" cmpd="tri">
              <a:solidFill>
                <a:schemeClr val="tx2"/>
              </a:solidFill>
              <a:round/>
              <a:headEnd type="none" w="sm" len="sm"/>
              <a:tailEnd type="triangle" w="sm" len="sm"/>
            </a:ln>
            <a:effectLst/>
          </p:spPr>
          <p:txBody>
            <a:bodyPr wrap="none" anchor="ctr"/>
            <a:lstStyle/>
            <a:p>
              <a:endParaRPr lang="en-US"/>
            </a:p>
          </p:txBody>
        </p:sp>
        <p:sp>
          <p:nvSpPr>
            <p:cNvPr id="392204" name="Line 12"/>
            <p:cNvSpPr>
              <a:spLocks noChangeShapeType="1"/>
            </p:cNvSpPr>
            <p:nvPr/>
          </p:nvSpPr>
          <p:spPr bwMode="auto">
            <a:xfrm rot="16200000" flipV="1">
              <a:off x="4261" y="3125"/>
              <a:ext cx="1863" cy="15"/>
            </a:xfrm>
            <a:prstGeom prst="line">
              <a:avLst/>
            </a:prstGeom>
            <a:noFill/>
            <a:ln w="76200">
              <a:solidFill>
                <a:schemeClr val="tx1"/>
              </a:solidFill>
              <a:round/>
              <a:headEnd type="none" w="sm" len="sm"/>
              <a:tailEnd type="triangle" w="sm" len="sm"/>
            </a:ln>
            <a:effectLst/>
          </p:spPr>
          <p:txBody>
            <a:bodyPr wrap="none" anchor="ctr"/>
            <a:lstStyle/>
            <a:p>
              <a:endParaRPr lang="en-US"/>
            </a:p>
          </p:txBody>
        </p:sp>
      </p:grpSp>
      <p:grpSp>
        <p:nvGrpSpPr>
          <p:cNvPr id="3" name="Group 13"/>
          <p:cNvGrpSpPr>
            <a:grpSpLocks/>
          </p:cNvGrpSpPr>
          <p:nvPr/>
        </p:nvGrpSpPr>
        <p:grpSpPr bwMode="auto">
          <a:xfrm>
            <a:off x="6965950" y="4005263"/>
            <a:ext cx="854075" cy="2844800"/>
            <a:chOff x="4169" y="2325"/>
            <a:chExt cx="538" cy="1792"/>
          </a:xfrm>
        </p:grpSpPr>
        <p:sp>
          <p:nvSpPr>
            <p:cNvPr id="392206" name="Rectangle 14"/>
            <p:cNvSpPr>
              <a:spLocks noChangeArrowheads="1"/>
            </p:cNvSpPr>
            <p:nvPr/>
          </p:nvSpPr>
          <p:spPr bwMode="auto">
            <a:xfrm>
              <a:off x="4169" y="2325"/>
              <a:ext cx="538" cy="1792"/>
            </a:xfrm>
            <a:prstGeom prst="rect">
              <a:avLst/>
            </a:prstGeom>
            <a:solidFill>
              <a:srgbClr val="4D4D4D"/>
            </a:solidFill>
            <a:ln w="12699">
              <a:noFill/>
              <a:miter lim="800000"/>
              <a:headEnd type="none" w="sm" len="sm"/>
              <a:tailEnd type="none" w="sm" len="sm"/>
            </a:ln>
            <a:effectLst/>
          </p:spPr>
          <p:txBody>
            <a:bodyPr wrap="none" anchor="ctr"/>
            <a:lstStyle/>
            <a:p>
              <a:endParaRPr lang="en-US"/>
            </a:p>
          </p:txBody>
        </p:sp>
        <p:sp>
          <p:nvSpPr>
            <p:cNvPr id="392207" name="Line 15"/>
            <p:cNvSpPr>
              <a:spLocks noChangeShapeType="1"/>
            </p:cNvSpPr>
            <p:nvPr/>
          </p:nvSpPr>
          <p:spPr bwMode="auto">
            <a:xfrm rot="5400000">
              <a:off x="4121" y="2825"/>
              <a:ext cx="724" cy="0"/>
            </a:xfrm>
            <a:prstGeom prst="line">
              <a:avLst/>
            </a:prstGeom>
            <a:noFill/>
            <a:ln w="76200" cmpd="tri">
              <a:solidFill>
                <a:schemeClr val="tx2"/>
              </a:solidFill>
              <a:round/>
              <a:headEnd type="none" w="sm" len="sm"/>
              <a:tailEnd type="triangle" w="sm" len="sm"/>
            </a:ln>
            <a:effectLst/>
          </p:spPr>
          <p:txBody>
            <a:bodyPr wrap="none" anchor="ctr"/>
            <a:lstStyle/>
            <a:p>
              <a:endParaRPr lang="en-US"/>
            </a:p>
          </p:txBody>
        </p:sp>
        <p:sp>
          <p:nvSpPr>
            <p:cNvPr id="392208" name="Line 16"/>
            <p:cNvSpPr>
              <a:spLocks noChangeShapeType="1"/>
            </p:cNvSpPr>
            <p:nvPr/>
          </p:nvSpPr>
          <p:spPr bwMode="auto">
            <a:xfrm rot="16200000" flipV="1">
              <a:off x="3668" y="3186"/>
              <a:ext cx="1451" cy="1"/>
            </a:xfrm>
            <a:prstGeom prst="line">
              <a:avLst/>
            </a:prstGeom>
            <a:noFill/>
            <a:ln w="76200" cmpd="tri">
              <a:solidFill>
                <a:schemeClr val="accent1"/>
              </a:solidFill>
              <a:round/>
              <a:headEnd type="none" w="sm" len="sm"/>
              <a:tailEnd type="triangle" w="sm" len="sm"/>
            </a:ln>
            <a:effectLst/>
          </p:spPr>
          <p:txBody>
            <a:bodyPr wrap="none" anchor="ctr"/>
            <a:lstStyle/>
            <a:p>
              <a:endParaRPr lang="en-US"/>
            </a:p>
          </p:txBody>
        </p:sp>
        <p:sp>
          <p:nvSpPr>
            <p:cNvPr id="392209" name="Line 17"/>
            <p:cNvSpPr>
              <a:spLocks noChangeShapeType="1"/>
            </p:cNvSpPr>
            <p:nvPr/>
          </p:nvSpPr>
          <p:spPr bwMode="auto">
            <a:xfrm rot="5400000">
              <a:off x="4115" y="3550"/>
              <a:ext cx="724" cy="0"/>
            </a:xfrm>
            <a:prstGeom prst="line">
              <a:avLst/>
            </a:prstGeom>
            <a:noFill/>
            <a:ln w="76200">
              <a:solidFill>
                <a:schemeClr val="tx1"/>
              </a:solidFill>
              <a:round/>
              <a:headEnd type="none" w="sm" len="sm"/>
              <a:tailEnd type="triangle" w="sm" len="sm"/>
            </a:ln>
            <a:effectLst/>
          </p:spPr>
          <p:txBody>
            <a:bodyPr wrap="none" anchor="ctr"/>
            <a:lstStyle/>
            <a:p>
              <a:endParaRPr lang="en-US"/>
            </a:p>
          </p:txBody>
        </p:sp>
      </p:grpSp>
      <p:sp>
        <p:nvSpPr>
          <p:cNvPr id="392210" name="Oval 18"/>
          <p:cNvSpPr>
            <a:spLocks noChangeArrowheads="1"/>
          </p:cNvSpPr>
          <p:nvPr/>
        </p:nvSpPr>
        <p:spPr bwMode="auto">
          <a:xfrm>
            <a:off x="5708650" y="1754188"/>
            <a:ext cx="2073275" cy="560387"/>
          </a:xfrm>
          <a:prstGeom prst="ellipse">
            <a:avLst/>
          </a:prstGeom>
          <a:noFill/>
          <a:ln w="50800">
            <a:solidFill>
              <a:schemeClr val="accent1"/>
            </a:solidFill>
            <a:round/>
            <a:headEnd/>
            <a:tailEnd/>
          </a:ln>
          <a:effectLst/>
        </p:spPr>
        <p:txBody>
          <a:bodyPr wrap="none" anchor="ct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630362"/>
          </a:xfrm>
        </p:spPr>
        <p:txBody>
          <a:bodyPr>
            <a:normAutofit fontScale="90000"/>
          </a:bodyPr>
          <a:lstStyle/>
          <a:p>
            <a:pPr algn="l"/>
            <a:r>
              <a:rPr lang="en-US" dirty="0" smtClean="0">
                <a:solidFill>
                  <a:srgbClr val="FFFF00"/>
                </a:solidFill>
              </a:rPr>
              <a:t>   Average Velocity in Two Dimensions</a:t>
            </a:r>
            <a:br>
              <a:rPr lang="en-US" dirty="0" smtClean="0">
                <a:solidFill>
                  <a:srgbClr val="FFFF00"/>
                </a:solidFill>
              </a:rPr>
            </a:br>
            <a:r>
              <a:rPr lang="en-US" dirty="0" smtClean="0"/>
              <a:t> </a:t>
            </a:r>
            <a:r>
              <a:rPr lang="en-US" sz="3600" dirty="0" smtClean="0"/>
              <a:t>      </a:t>
            </a:r>
            <a:r>
              <a:rPr lang="en-US" sz="3600" dirty="0" smtClean="0">
                <a:solidFill>
                  <a:srgbClr val="FFFF00"/>
                </a:solidFill>
              </a:rPr>
              <a:t>average velocity = displacement/time</a:t>
            </a:r>
            <a:endParaRPr lang="en-US" sz="3600" dirty="0">
              <a:solidFill>
                <a:srgbClr val="FFFF00"/>
              </a:solidFill>
            </a:endParaRPr>
          </a:p>
        </p:txBody>
      </p:sp>
      <p:sp>
        <p:nvSpPr>
          <p:cNvPr id="3" name="Content Placeholder 2"/>
          <p:cNvSpPr>
            <a:spLocks noGrp="1"/>
          </p:cNvSpPr>
          <p:nvPr>
            <p:ph sz="half" idx="1"/>
          </p:nvPr>
        </p:nvSpPr>
        <p:spPr>
          <a:xfrm>
            <a:off x="457200" y="2133600"/>
            <a:ext cx="4038600" cy="3992563"/>
          </a:xfrm>
        </p:spPr>
        <p:txBody>
          <a:bodyPr/>
          <a:lstStyle/>
          <a:p>
            <a:r>
              <a:rPr lang="en-US" dirty="0" smtClean="0">
                <a:solidFill>
                  <a:schemeClr val="accent1">
                    <a:lumMod val="50000"/>
                  </a:schemeClr>
                </a:solidFill>
              </a:rPr>
              <a:t>A</a:t>
            </a:r>
            <a:endParaRPr lang="en-US" dirty="0">
              <a:solidFill>
                <a:schemeClr val="accent1">
                  <a:lumMod val="50000"/>
                </a:schemeClr>
              </a:solidFill>
            </a:endParaRPr>
          </a:p>
        </p:txBody>
      </p:sp>
      <p:sp>
        <p:nvSpPr>
          <p:cNvPr id="4" name="Content Placeholder 3"/>
          <p:cNvSpPr>
            <a:spLocks noGrp="1"/>
          </p:cNvSpPr>
          <p:nvPr>
            <p:ph sz="half" idx="2"/>
          </p:nvPr>
        </p:nvSpPr>
        <p:spPr>
          <a:xfrm>
            <a:off x="3505200" y="1981200"/>
            <a:ext cx="5181600" cy="4724400"/>
          </a:xfrm>
        </p:spPr>
        <p:txBody>
          <a:bodyPr>
            <a:normAutofit/>
          </a:bodyPr>
          <a:lstStyle/>
          <a:p>
            <a:pPr>
              <a:buNone/>
            </a:pPr>
            <a:r>
              <a:rPr lang="en-US" dirty="0" smtClean="0">
                <a:solidFill>
                  <a:srgbClr val="FFFF00"/>
                </a:solidFill>
              </a:rPr>
              <a:t>	</a:t>
            </a:r>
            <a:r>
              <a:rPr lang="en-US" dirty="0" smtClean="0"/>
              <a:t>In moving from point      to     , the </a:t>
            </a:r>
            <a:r>
              <a:rPr lang="en-US" dirty="0" smtClean="0">
                <a:solidFill>
                  <a:srgbClr val="FFFF00"/>
                </a:solidFill>
              </a:rPr>
              <a:t>average velocity </a:t>
            </a:r>
            <a:r>
              <a:rPr lang="en-US" dirty="0" smtClean="0"/>
              <a:t>is in the direction             :</a:t>
            </a:r>
          </a:p>
        </p:txBody>
      </p:sp>
      <p:graphicFrame>
        <p:nvGraphicFramePr>
          <p:cNvPr id="5" name="Object 4"/>
          <p:cNvGraphicFramePr>
            <a:graphicFrameLocks noChangeAspect="1"/>
          </p:cNvGraphicFramePr>
          <p:nvPr/>
        </p:nvGraphicFramePr>
        <p:xfrm>
          <a:off x="1447800" y="3429000"/>
          <a:ext cx="1574800" cy="1054100"/>
        </p:xfrm>
        <a:graphic>
          <a:graphicData uri="http://schemas.openxmlformats.org/presentationml/2006/ole">
            <p:oleObj spid="_x0000_s20482" name="Equation" r:id="rId4" imgW="1574640" imgH="1054080" progId="Equation.DSMT4">
              <p:embed/>
            </p:oleObj>
          </a:graphicData>
        </a:graphic>
      </p:graphicFrame>
      <p:graphicFrame>
        <p:nvGraphicFramePr>
          <p:cNvPr id="13" name="Object 12"/>
          <p:cNvGraphicFramePr>
            <a:graphicFrameLocks noChangeAspect="1"/>
          </p:cNvGraphicFramePr>
          <p:nvPr/>
        </p:nvGraphicFramePr>
        <p:xfrm>
          <a:off x="7853970" y="2031947"/>
          <a:ext cx="279400" cy="482600"/>
        </p:xfrm>
        <a:graphic>
          <a:graphicData uri="http://schemas.openxmlformats.org/presentationml/2006/ole">
            <p:oleObj spid="_x0000_s20484" name="Equation" r:id="rId5" imgW="279360" imgH="482400" progId="Equation.DSMT4">
              <p:embed/>
            </p:oleObj>
          </a:graphicData>
        </a:graphic>
      </p:graphicFrame>
      <p:graphicFrame>
        <p:nvGraphicFramePr>
          <p:cNvPr id="19" name="Object 18"/>
          <p:cNvGraphicFramePr>
            <a:graphicFrameLocks noChangeAspect="1"/>
          </p:cNvGraphicFramePr>
          <p:nvPr/>
        </p:nvGraphicFramePr>
        <p:xfrm>
          <a:off x="7073900" y="2019837"/>
          <a:ext cx="241300" cy="482600"/>
        </p:xfrm>
        <a:graphic>
          <a:graphicData uri="http://schemas.openxmlformats.org/presentationml/2006/ole">
            <p:oleObj spid="_x0000_s20486" name="Equation" r:id="rId6" imgW="241200" imgH="482400" progId="Equation.DSMT4">
              <p:embed/>
            </p:oleObj>
          </a:graphicData>
        </a:graphic>
      </p:graphicFrame>
      <p:grpSp>
        <p:nvGrpSpPr>
          <p:cNvPr id="6" name="Group 21"/>
          <p:cNvGrpSpPr/>
          <p:nvPr/>
        </p:nvGrpSpPr>
        <p:grpSpPr>
          <a:xfrm>
            <a:off x="5108613" y="3742383"/>
            <a:ext cx="2019300" cy="2438400"/>
            <a:chOff x="5791200" y="4038600"/>
            <a:chExt cx="2019300" cy="2438400"/>
          </a:xfrm>
        </p:grpSpPr>
        <p:cxnSp>
          <p:nvCxnSpPr>
            <p:cNvPr id="9" name="Straight Arrow Connector 8"/>
            <p:cNvCxnSpPr/>
            <p:nvPr/>
          </p:nvCxnSpPr>
          <p:spPr>
            <a:xfrm rot="5400000" flipH="1" flipV="1">
              <a:off x="5905500" y="5067300"/>
              <a:ext cx="16002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029200" y="5155842"/>
              <a:ext cx="2362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324600" y="4063284"/>
              <a:ext cx="9906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781800" y="5562600"/>
            <a:ext cx="241300" cy="482600"/>
          </p:xfrm>
          <a:graphic>
            <a:graphicData uri="http://schemas.openxmlformats.org/presentationml/2006/ole">
              <p:oleObj spid="_x0000_s20483" name="Equation" r:id="rId7" imgW="241200" imgH="482400" progId="Equation.DSMT4">
                <p:embed/>
              </p:oleObj>
            </a:graphicData>
          </a:graphic>
        </p:graphicFrame>
        <p:graphicFrame>
          <p:nvGraphicFramePr>
            <p:cNvPr id="16" name="Object 15"/>
            <p:cNvGraphicFramePr>
              <a:graphicFrameLocks noChangeAspect="1"/>
            </p:cNvGraphicFramePr>
            <p:nvPr/>
          </p:nvGraphicFramePr>
          <p:xfrm>
            <a:off x="6934200" y="4038600"/>
            <a:ext cx="876300" cy="482600"/>
          </p:xfrm>
          <a:graphic>
            <a:graphicData uri="http://schemas.openxmlformats.org/presentationml/2006/ole">
              <p:oleObj spid="_x0000_s20485" name="Equation" r:id="rId8" imgW="876240" imgH="482400" progId="Equation.DSMT4">
                <p:embed/>
              </p:oleObj>
            </a:graphicData>
          </a:graphic>
        </p:graphicFrame>
        <p:graphicFrame>
          <p:nvGraphicFramePr>
            <p:cNvPr id="20" name="Object 19"/>
            <p:cNvGraphicFramePr>
              <a:graphicFrameLocks noChangeAspect="1"/>
            </p:cNvGraphicFramePr>
            <p:nvPr/>
          </p:nvGraphicFramePr>
          <p:xfrm>
            <a:off x="5791200" y="4953000"/>
            <a:ext cx="279400" cy="482600"/>
          </p:xfrm>
          <a:graphic>
            <a:graphicData uri="http://schemas.openxmlformats.org/presentationml/2006/ole">
              <p:oleObj spid="_x0000_s20487" name="Equation" r:id="rId9" imgW="279360" imgH="482400" progId="Equation.DSMT4">
                <p:embed/>
              </p:oleObj>
            </a:graphicData>
          </a:graphic>
        </p:graphicFrame>
      </p:grpSp>
      <p:graphicFrame>
        <p:nvGraphicFramePr>
          <p:cNvPr id="21" name="Object 20"/>
          <p:cNvGraphicFramePr>
            <a:graphicFrameLocks noChangeAspect="1"/>
          </p:cNvGraphicFramePr>
          <p:nvPr/>
        </p:nvGraphicFramePr>
        <p:xfrm>
          <a:off x="5369256" y="2871685"/>
          <a:ext cx="876300" cy="482600"/>
        </p:xfrm>
        <a:graphic>
          <a:graphicData uri="http://schemas.openxmlformats.org/presentationml/2006/ole">
            <p:oleObj spid="_x0000_s20488" name="Equation" r:id="rId10" imgW="876240" imgH="482400" progId="Equation.DSMT4">
              <p:embed/>
            </p:oleObj>
          </a:graphicData>
        </a:graphic>
      </p:graphicFrame>
      <p:sp>
        <p:nvSpPr>
          <p:cNvPr id="23" name="Rectangle 22"/>
          <p:cNvSpPr/>
          <p:nvPr/>
        </p:nvSpPr>
        <p:spPr>
          <a:xfrm>
            <a:off x="1295400" y="3250842"/>
            <a:ext cx="1981200" cy="1524000"/>
          </a:xfrm>
          <a:prstGeom prst="rect">
            <a:avLst/>
          </a:prstGeom>
          <a:solidFill>
            <a:schemeClr val="accent1">
              <a:alpha val="0"/>
            </a:schemeClr>
          </a:solidFill>
          <a:ln w="3810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096962"/>
          </a:xfrm>
        </p:spPr>
        <p:txBody>
          <a:bodyPr>
            <a:normAutofit fontScale="90000"/>
          </a:bodyPr>
          <a:lstStyle/>
          <a:p>
            <a:pPr algn="l"/>
            <a:r>
              <a:rPr lang="en-US" dirty="0" smtClean="0">
                <a:solidFill>
                  <a:srgbClr val="FFFF00"/>
                </a:solidFill>
              </a:rPr>
              <a:t> </a:t>
            </a:r>
            <a:r>
              <a:rPr lang="en-US" dirty="0" smtClean="0">
                <a:solidFill>
                  <a:srgbClr val="92D050"/>
                </a:solidFill>
              </a:rPr>
              <a:t>Instantaneous Velocity </a:t>
            </a:r>
            <a:r>
              <a:rPr lang="en-US" dirty="0" smtClean="0">
                <a:solidFill>
                  <a:srgbClr val="FFFF00"/>
                </a:solidFill>
              </a:rPr>
              <a:t>in Two Dimensions</a:t>
            </a:r>
            <a:br>
              <a:rPr lang="en-US" dirty="0" smtClean="0">
                <a:solidFill>
                  <a:srgbClr val="FFFF00"/>
                </a:solidFill>
              </a:rPr>
            </a:br>
            <a:endParaRPr lang="en-US" sz="3600" dirty="0">
              <a:solidFill>
                <a:srgbClr val="FFFF00"/>
              </a:solidFill>
            </a:endParaRPr>
          </a:p>
        </p:txBody>
      </p:sp>
      <p:sp>
        <p:nvSpPr>
          <p:cNvPr id="3" name="Content Placeholder 2"/>
          <p:cNvSpPr>
            <a:spLocks noGrp="1"/>
          </p:cNvSpPr>
          <p:nvPr>
            <p:ph sz="half" idx="1"/>
          </p:nvPr>
        </p:nvSpPr>
        <p:spPr>
          <a:xfrm>
            <a:off x="152400" y="2133600"/>
            <a:ext cx="4343400" cy="4419600"/>
          </a:xfrm>
        </p:spPr>
        <p:txBody>
          <a:bodyPr/>
          <a:lstStyle/>
          <a:p>
            <a:endParaRPr lang="en-US" dirty="0" smtClean="0">
              <a:solidFill>
                <a:srgbClr val="92D050"/>
              </a:solidFill>
            </a:endParaRPr>
          </a:p>
          <a:p>
            <a:endParaRPr lang="en-US" dirty="0" smtClean="0">
              <a:solidFill>
                <a:srgbClr val="92D050"/>
              </a:solidFill>
            </a:endParaRPr>
          </a:p>
          <a:p>
            <a:endParaRPr lang="en-US" dirty="0" smtClean="0">
              <a:solidFill>
                <a:srgbClr val="92D050"/>
              </a:solidFill>
            </a:endParaRPr>
          </a:p>
          <a:p>
            <a:endParaRPr lang="en-US" dirty="0" smtClean="0">
              <a:solidFill>
                <a:srgbClr val="92D050"/>
              </a:solidFill>
            </a:endParaRPr>
          </a:p>
          <a:p>
            <a:endParaRPr lang="en-US" dirty="0" smtClean="0">
              <a:solidFill>
                <a:srgbClr val="92D050"/>
              </a:solidFill>
            </a:endParaRPr>
          </a:p>
          <a:p>
            <a:r>
              <a:rPr lang="en-US" dirty="0" smtClean="0">
                <a:solidFill>
                  <a:srgbClr val="92D050"/>
                </a:solidFill>
              </a:rPr>
              <a:t>Note:         is small, but that </a:t>
            </a:r>
            <a:r>
              <a:rPr lang="en-US" dirty="0" smtClean="0"/>
              <a:t>doesn’t</a:t>
            </a:r>
            <a:r>
              <a:rPr lang="en-US" dirty="0" smtClean="0">
                <a:solidFill>
                  <a:srgbClr val="92D050"/>
                </a:solidFill>
              </a:rPr>
              <a:t> mean     has to be small—       is small too! </a:t>
            </a:r>
            <a:r>
              <a:rPr lang="en-US" dirty="0" smtClean="0">
                <a:solidFill>
                  <a:schemeClr val="accent1">
                    <a:lumMod val="50000"/>
                  </a:schemeClr>
                </a:solidFill>
              </a:rPr>
              <a:t> </a:t>
            </a:r>
            <a:endParaRPr lang="en-US" dirty="0">
              <a:solidFill>
                <a:schemeClr val="accent1">
                  <a:lumMod val="50000"/>
                </a:schemeClr>
              </a:solidFill>
            </a:endParaRPr>
          </a:p>
        </p:txBody>
      </p:sp>
      <p:sp>
        <p:nvSpPr>
          <p:cNvPr id="4" name="Content Placeholder 3"/>
          <p:cNvSpPr>
            <a:spLocks noGrp="1"/>
          </p:cNvSpPr>
          <p:nvPr>
            <p:ph sz="half" idx="2"/>
          </p:nvPr>
        </p:nvSpPr>
        <p:spPr>
          <a:xfrm>
            <a:off x="4495800" y="1447800"/>
            <a:ext cx="4191000" cy="5257800"/>
          </a:xfrm>
          <a:ln>
            <a:solidFill>
              <a:schemeClr val="accent1"/>
            </a:solidFill>
          </a:ln>
        </p:spPr>
        <p:txBody>
          <a:bodyPr>
            <a:normAutofit/>
          </a:bodyPr>
          <a:lstStyle/>
          <a:p>
            <a:pPr>
              <a:buNone/>
            </a:pPr>
            <a:r>
              <a:rPr lang="en-US" dirty="0" smtClean="0">
                <a:solidFill>
                  <a:srgbClr val="FFFF00"/>
                </a:solidFill>
              </a:rPr>
              <a:t>	Defined as the </a:t>
            </a:r>
            <a:r>
              <a:rPr lang="en-US" dirty="0" smtClean="0">
                <a:solidFill>
                  <a:srgbClr val="92D050"/>
                </a:solidFill>
              </a:rPr>
              <a:t>average velocity over a vanishingly small time interval </a:t>
            </a:r>
            <a:r>
              <a:rPr lang="en-US" dirty="0" smtClean="0">
                <a:solidFill>
                  <a:srgbClr val="FFFF00"/>
                </a:solidFill>
              </a:rPr>
              <a:t>: points in direction of motion at that instant:</a:t>
            </a:r>
            <a:endParaRPr lang="en-US" dirty="0" smtClean="0"/>
          </a:p>
        </p:txBody>
      </p:sp>
      <p:graphicFrame>
        <p:nvGraphicFramePr>
          <p:cNvPr id="5" name="Object 4"/>
          <p:cNvGraphicFramePr>
            <a:graphicFrameLocks noChangeAspect="1"/>
          </p:cNvGraphicFramePr>
          <p:nvPr/>
        </p:nvGraphicFramePr>
        <p:xfrm>
          <a:off x="762000" y="2209800"/>
          <a:ext cx="2743200" cy="1041400"/>
        </p:xfrm>
        <a:graphic>
          <a:graphicData uri="http://schemas.openxmlformats.org/presentationml/2006/ole">
            <p:oleObj spid="_x0000_s21506" name="Equation" r:id="rId4" imgW="2743200" imgH="1041120" progId="Equation.DSMT4">
              <p:embed/>
            </p:oleObj>
          </a:graphicData>
        </a:graphic>
      </p:graphicFrame>
      <p:grpSp>
        <p:nvGrpSpPr>
          <p:cNvPr id="6" name="Group 27"/>
          <p:cNvGrpSpPr/>
          <p:nvPr/>
        </p:nvGrpSpPr>
        <p:grpSpPr>
          <a:xfrm>
            <a:off x="6705600" y="3962400"/>
            <a:ext cx="1181100" cy="2542506"/>
            <a:chOff x="5638800" y="3810000"/>
            <a:chExt cx="1181100" cy="2542506"/>
          </a:xfrm>
        </p:grpSpPr>
        <p:cxnSp>
          <p:nvCxnSpPr>
            <p:cNvPr id="9" name="Straight Arrow Connector 8"/>
            <p:cNvCxnSpPr/>
            <p:nvPr/>
          </p:nvCxnSpPr>
          <p:spPr>
            <a:xfrm rot="5400000" flipH="1" flipV="1">
              <a:off x="5064125" y="5095206"/>
              <a:ext cx="2133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911725" y="5095206"/>
              <a:ext cx="2286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1760000">
              <a:off x="6142194" y="4093340"/>
              <a:ext cx="192110" cy="1266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6248400" y="5029200"/>
            <a:ext cx="241300" cy="482600"/>
          </p:xfrm>
          <a:graphic>
            <a:graphicData uri="http://schemas.openxmlformats.org/presentationml/2006/ole">
              <p:oleObj spid="_x0000_s21507" name="Equation" r:id="rId5" imgW="241200" imgH="482400" progId="Equation.DSMT4">
                <p:embed/>
              </p:oleObj>
            </a:graphicData>
          </a:graphic>
        </p:graphicFrame>
        <p:graphicFrame>
          <p:nvGraphicFramePr>
            <p:cNvPr id="16" name="Object 15"/>
            <p:cNvGraphicFramePr>
              <a:graphicFrameLocks noChangeAspect="1"/>
            </p:cNvGraphicFramePr>
            <p:nvPr/>
          </p:nvGraphicFramePr>
          <p:xfrm>
            <a:off x="6324600" y="3810000"/>
            <a:ext cx="495300" cy="342900"/>
          </p:xfrm>
          <a:graphic>
            <a:graphicData uri="http://schemas.openxmlformats.org/presentationml/2006/ole">
              <p:oleObj spid="_x0000_s21508" name="Equation" r:id="rId6" imgW="495000" imgH="342720" progId="Equation.DSMT4">
                <p:embed/>
              </p:oleObj>
            </a:graphicData>
          </a:graphic>
        </p:graphicFrame>
        <p:graphicFrame>
          <p:nvGraphicFramePr>
            <p:cNvPr id="20" name="Object 19"/>
            <p:cNvGraphicFramePr>
              <a:graphicFrameLocks noChangeAspect="1"/>
            </p:cNvGraphicFramePr>
            <p:nvPr/>
          </p:nvGraphicFramePr>
          <p:xfrm>
            <a:off x="5638800" y="4876800"/>
            <a:ext cx="279400" cy="482600"/>
          </p:xfrm>
          <a:graphic>
            <a:graphicData uri="http://schemas.openxmlformats.org/presentationml/2006/ole">
              <p:oleObj spid="_x0000_s21509" name="Equation" r:id="rId7" imgW="279360" imgH="482400" progId="Equation.DSMT4">
                <p:embed/>
              </p:oleObj>
            </a:graphicData>
          </a:graphic>
        </p:graphicFrame>
      </p:grpSp>
      <p:sp>
        <p:nvSpPr>
          <p:cNvPr id="23" name="Rectangle 22"/>
          <p:cNvSpPr/>
          <p:nvPr/>
        </p:nvSpPr>
        <p:spPr>
          <a:xfrm>
            <a:off x="609600" y="2107842"/>
            <a:ext cx="3124200" cy="1295400"/>
          </a:xfrm>
          <a:prstGeom prst="rect">
            <a:avLst/>
          </a:prstGeom>
          <a:solidFill>
            <a:schemeClr val="accent1">
              <a:alpha val="0"/>
            </a:schemeClr>
          </a:solidFill>
          <a:ln w="3810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Object 28"/>
          <p:cNvGraphicFramePr>
            <a:graphicFrameLocks noChangeAspect="1"/>
          </p:cNvGraphicFramePr>
          <p:nvPr/>
        </p:nvGraphicFramePr>
        <p:xfrm>
          <a:off x="1511300" y="4748905"/>
          <a:ext cx="546100" cy="444500"/>
        </p:xfrm>
        <a:graphic>
          <a:graphicData uri="http://schemas.openxmlformats.org/presentationml/2006/ole">
            <p:oleObj spid="_x0000_s21510" name="Equation" r:id="rId8" imgW="545760" imgH="444240" progId="Equation.DSMT4">
              <p:embed/>
            </p:oleObj>
          </a:graphicData>
        </a:graphic>
      </p:graphicFrame>
      <p:graphicFrame>
        <p:nvGraphicFramePr>
          <p:cNvPr id="30" name="Object 29"/>
          <p:cNvGraphicFramePr>
            <a:graphicFrameLocks noChangeAspect="1"/>
          </p:cNvGraphicFramePr>
          <p:nvPr/>
        </p:nvGraphicFramePr>
        <p:xfrm>
          <a:off x="2539284" y="5639874"/>
          <a:ext cx="457200" cy="431800"/>
        </p:xfrm>
        <a:graphic>
          <a:graphicData uri="http://schemas.openxmlformats.org/presentationml/2006/ole">
            <p:oleObj spid="_x0000_s21511" name="Equation" r:id="rId9" imgW="457200" imgH="431640" progId="Equation.DSMT4">
              <p:embed/>
            </p:oleObj>
          </a:graphicData>
        </a:graphic>
      </p:graphicFrame>
      <p:graphicFrame>
        <p:nvGraphicFramePr>
          <p:cNvPr id="31" name="Object 30"/>
          <p:cNvGraphicFramePr>
            <a:graphicFrameLocks noChangeAspect="1"/>
          </p:cNvGraphicFramePr>
          <p:nvPr/>
        </p:nvGraphicFramePr>
        <p:xfrm>
          <a:off x="3315237" y="5194479"/>
          <a:ext cx="241300" cy="355600"/>
        </p:xfrm>
        <a:graphic>
          <a:graphicData uri="http://schemas.openxmlformats.org/presentationml/2006/ole">
            <p:oleObj spid="_x0000_s21512" name="Equation" r:id="rId10" imgW="241200" imgH="355320" progId="Equation.DSMT4">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smtClean="0">
                <a:solidFill>
                  <a:srgbClr val="FFC000"/>
                </a:solidFill>
              </a:rPr>
              <a:t>Average Acceleration </a:t>
            </a:r>
            <a:r>
              <a:rPr lang="en-US" dirty="0" smtClean="0"/>
              <a:t>in Two Dimensions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Car moving along curving road:</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800" dirty="0" smtClean="0"/>
              <a:t>	</a:t>
            </a:r>
          </a:p>
          <a:p>
            <a:pPr lvl="1">
              <a:buNone/>
            </a:pPr>
            <a:r>
              <a:rPr lang="en-US" sz="2400" dirty="0" smtClean="0"/>
              <a:t>	</a:t>
            </a:r>
            <a:r>
              <a:rPr lang="en-US" sz="3000" dirty="0" smtClean="0">
                <a:solidFill>
                  <a:srgbClr val="92D050"/>
                </a:solidFill>
              </a:rPr>
              <a:t>Note that the velocity vectors </a:t>
            </a:r>
            <a:r>
              <a:rPr lang="en-US" sz="3000" b="1" i="1" dirty="0" smtClean="0">
                <a:solidFill>
                  <a:srgbClr val="FFFF00"/>
                </a:solidFill>
              </a:rPr>
              <a:t>tails</a:t>
            </a:r>
            <a:r>
              <a:rPr lang="en-US" sz="3000" dirty="0" smtClean="0">
                <a:solidFill>
                  <a:srgbClr val="FFFF00"/>
                </a:solidFill>
              </a:rPr>
              <a:t> must be together to find the difference </a:t>
            </a:r>
            <a:r>
              <a:rPr lang="en-US" sz="3000" dirty="0" smtClean="0">
                <a:solidFill>
                  <a:srgbClr val="92D050"/>
                </a:solidFill>
              </a:rPr>
              <a:t>between them.</a:t>
            </a:r>
            <a:endParaRPr lang="en-US" sz="3000" dirty="0">
              <a:solidFill>
                <a:srgbClr val="92D050"/>
              </a:solidFill>
            </a:endParaRPr>
          </a:p>
        </p:txBody>
      </p:sp>
      <p:sp>
        <p:nvSpPr>
          <p:cNvPr id="5" name="Freeform 4"/>
          <p:cNvSpPr/>
          <p:nvPr/>
        </p:nvSpPr>
        <p:spPr>
          <a:xfrm>
            <a:off x="1600200" y="2743200"/>
            <a:ext cx="2893275" cy="594754"/>
          </a:xfrm>
          <a:custGeom>
            <a:avLst/>
            <a:gdLst>
              <a:gd name="connsiteX0" fmla="*/ 0 w 2942823"/>
              <a:gd name="connsiteY0" fmla="*/ 510862 h 628919"/>
              <a:gd name="connsiteX1" fmla="*/ 566671 w 2942823"/>
              <a:gd name="connsiteY1" fmla="*/ 163132 h 628919"/>
              <a:gd name="connsiteX2" fmla="*/ 1223493 w 2942823"/>
              <a:gd name="connsiteY2" fmla="*/ 21465 h 628919"/>
              <a:gd name="connsiteX3" fmla="*/ 1751527 w 2942823"/>
              <a:gd name="connsiteY3" fmla="*/ 34344 h 628919"/>
              <a:gd name="connsiteX4" fmla="*/ 2369713 w 2942823"/>
              <a:gd name="connsiteY4" fmla="*/ 176011 h 628919"/>
              <a:gd name="connsiteX5" fmla="*/ 2859110 w 2942823"/>
              <a:gd name="connsiteY5" fmla="*/ 562378 h 628919"/>
              <a:gd name="connsiteX6" fmla="*/ 2871989 w 2942823"/>
              <a:gd name="connsiteY6" fmla="*/ 575256 h 628919"/>
              <a:gd name="connsiteX7" fmla="*/ 2871989 w 2942823"/>
              <a:gd name="connsiteY7" fmla="*/ 575256 h 628919"/>
              <a:gd name="connsiteX0" fmla="*/ 0 w 2893275"/>
              <a:gd name="connsiteY0" fmla="*/ 510862 h 594754"/>
              <a:gd name="connsiteX1" fmla="*/ 566671 w 2893275"/>
              <a:gd name="connsiteY1" fmla="*/ 163132 h 594754"/>
              <a:gd name="connsiteX2" fmla="*/ 1223493 w 2893275"/>
              <a:gd name="connsiteY2" fmla="*/ 21465 h 594754"/>
              <a:gd name="connsiteX3" fmla="*/ 1751527 w 2893275"/>
              <a:gd name="connsiteY3" fmla="*/ 34344 h 594754"/>
              <a:gd name="connsiteX4" fmla="*/ 2369713 w 2893275"/>
              <a:gd name="connsiteY4" fmla="*/ 176011 h 594754"/>
              <a:gd name="connsiteX5" fmla="*/ 2667000 w 2893275"/>
              <a:gd name="connsiteY5" fmla="*/ 381000 h 594754"/>
              <a:gd name="connsiteX6" fmla="*/ 2859110 w 2893275"/>
              <a:gd name="connsiteY6" fmla="*/ 562378 h 594754"/>
              <a:gd name="connsiteX7" fmla="*/ 2871989 w 2893275"/>
              <a:gd name="connsiteY7" fmla="*/ 575256 h 594754"/>
              <a:gd name="connsiteX8" fmla="*/ 2871989 w 2893275"/>
              <a:gd name="connsiteY8" fmla="*/ 575256 h 594754"/>
              <a:gd name="connsiteX0" fmla="*/ 0 w 2893275"/>
              <a:gd name="connsiteY0" fmla="*/ 510862 h 594754"/>
              <a:gd name="connsiteX1" fmla="*/ 566671 w 2893275"/>
              <a:gd name="connsiteY1" fmla="*/ 163132 h 594754"/>
              <a:gd name="connsiteX2" fmla="*/ 1223493 w 2893275"/>
              <a:gd name="connsiteY2" fmla="*/ 21465 h 594754"/>
              <a:gd name="connsiteX3" fmla="*/ 1751527 w 2893275"/>
              <a:gd name="connsiteY3" fmla="*/ 34344 h 594754"/>
              <a:gd name="connsiteX4" fmla="*/ 2369713 w 2893275"/>
              <a:gd name="connsiteY4" fmla="*/ 176011 h 594754"/>
              <a:gd name="connsiteX5" fmla="*/ 2667000 w 2893275"/>
              <a:gd name="connsiteY5" fmla="*/ 381000 h 594754"/>
              <a:gd name="connsiteX6" fmla="*/ 2859110 w 2893275"/>
              <a:gd name="connsiteY6" fmla="*/ 562378 h 594754"/>
              <a:gd name="connsiteX7" fmla="*/ 2871989 w 2893275"/>
              <a:gd name="connsiteY7" fmla="*/ 575256 h 594754"/>
              <a:gd name="connsiteX8" fmla="*/ 2871989 w 2893275"/>
              <a:gd name="connsiteY8" fmla="*/ 575256 h 59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3275" h="594754">
                <a:moveTo>
                  <a:pt x="0" y="510862"/>
                </a:moveTo>
                <a:cubicBezTo>
                  <a:pt x="181378" y="377780"/>
                  <a:pt x="362756" y="244698"/>
                  <a:pt x="566671" y="163132"/>
                </a:cubicBezTo>
                <a:cubicBezTo>
                  <a:pt x="770586" y="81566"/>
                  <a:pt x="1026017" y="42930"/>
                  <a:pt x="1223493" y="21465"/>
                </a:cubicBezTo>
                <a:cubicBezTo>
                  <a:pt x="1420969" y="0"/>
                  <a:pt x="1560490" y="8586"/>
                  <a:pt x="1751527" y="34344"/>
                </a:cubicBezTo>
                <a:cubicBezTo>
                  <a:pt x="1942564" y="60102"/>
                  <a:pt x="2217134" y="118235"/>
                  <a:pt x="2369713" y="176011"/>
                </a:cubicBezTo>
                <a:cubicBezTo>
                  <a:pt x="2522292" y="233787"/>
                  <a:pt x="2585434" y="316606"/>
                  <a:pt x="2667000" y="381000"/>
                </a:cubicBezTo>
                <a:lnTo>
                  <a:pt x="2859110" y="562378"/>
                </a:lnTo>
                <a:cubicBezTo>
                  <a:pt x="2893275" y="594754"/>
                  <a:pt x="2871989" y="575256"/>
                  <a:pt x="2871989" y="575256"/>
                </a:cubicBezTo>
                <a:lnTo>
                  <a:pt x="2871989" y="575256"/>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a:endCxn id="5" idx="1"/>
          </p:cNvCxnSpPr>
          <p:nvPr/>
        </p:nvCxnSpPr>
        <p:spPr>
          <a:xfrm rot="16200000" flipV="1">
            <a:off x="1507902" y="3565301"/>
            <a:ext cx="2122868" cy="8049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3"/>
          </p:cNvCxnSpPr>
          <p:nvPr/>
        </p:nvCxnSpPr>
        <p:spPr>
          <a:xfrm rot="5400000" flipH="1" flipV="1">
            <a:off x="2035936" y="3713408"/>
            <a:ext cx="2251656" cy="3799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V="1">
            <a:off x="2166871" y="2514600"/>
            <a:ext cx="1033529" cy="39173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3351728" y="2777544"/>
            <a:ext cx="1525072" cy="27045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6324600" y="2362200"/>
          <a:ext cx="1689100" cy="1054100"/>
        </p:xfrm>
        <a:graphic>
          <a:graphicData uri="http://schemas.openxmlformats.org/presentationml/2006/ole">
            <p:oleObj spid="_x0000_s22530" name="Equation" r:id="rId4" imgW="1688760" imgH="1054080" progId="Equation.DSMT4">
              <p:embed/>
            </p:oleObj>
          </a:graphicData>
        </a:graphic>
      </p:graphicFrame>
      <p:graphicFrame>
        <p:nvGraphicFramePr>
          <p:cNvPr id="16" name="Object 15"/>
          <p:cNvGraphicFramePr>
            <a:graphicFrameLocks noChangeAspect="1"/>
          </p:cNvGraphicFramePr>
          <p:nvPr/>
        </p:nvGraphicFramePr>
        <p:xfrm>
          <a:off x="2057400" y="3657600"/>
          <a:ext cx="241300" cy="482600"/>
        </p:xfrm>
        <a:graphic>
          <a:graphicData uri="http://schemas.openxmlformats.org/presentationml/2006/ole">
            <p:oleObj spid="_x0000_s22531" name="Equation" r:id="rId5" imgW="241200" imgH="482400" progId="Equation.DSMT4">
              <p:embed/>
            </p:oleObj>
          </a:graphicData>
        </a:graphic>
      </p:graphicFrame>
      <p:graphicFrame>
        <p:nvGraphicFramePr>
          <p:cNvPr id="17" name="Object 16"/>
          <p:cNvGraphicFramePr>
            <a:graphicFrameLocks noChangeAspect="1"/>
          </p:cNvGraphicFramePr>
          <p:nvPr/>
        </p:nvGraphicFramePr>
        <p:xfrm>
          <a:off x="3333750" y="3886200"/>
          <a:ext cx="279400" cy="482600"/>
        </p:xfrm>
        <a:graphic>
          <a:graphicData uri="http://schemas.openxmlformats.org/presentationml/2006/ole">
            <p:oleObj spid="_x0000_s22532" name="Equation" r:id="rId6" imgW="279360" imgH="482400" progId="Equation.DSMT4">
              <p:embed/>
            </p:oleObj>
          </a:graphicData>
        </a:graphic>
      </p:graphicFrame>
      <p:graphicFrame>
        <p:nvGraphicFramePr>
          <p:cNvPr id="18" name="Object 17"/>
          <p:cNvGraphicFramePr>
            <a:graphicFrameLocks noChangeAspect="1"/>
          </p:cNvGraphicFramePr>
          <p:nvPr/>
        </p:nvGraphicFramePr>
        <p:xfrm>
          <a:off x="2412642" y="2234484"/>
          <a:ext cx="279400" cy="482600"/>
        </p:xfrm>
        <a:graphic>
          <a:graphicData uri="http://schemas.openxmlformats.org/presentationml/2006/ole">
            <p:oleObj spid="_x0000_s22533" name="Equation" r:id="rId7" imgW="279360" imgH="482400" progId="Equation.DSMT4">
              <p:embed/>
            </p:oleObj>
          </a:graphicData>
        </a:graphic>
      </p:graphicFrame>
      <p:graphicFrame>
        <p:nvGraphicFramePr>
          <p:cNvPr id="19" name="Object 18"/>
          <p:cNvGraphicFramePr>
            <a:graphicFrameLocks noChangeAspect="1"/>
          </p:cNvGraphicFramePr>
          <p:nvPr/>
        </p:nvGraphicFramePr>
        <p:xfrm>
          <a:off x="4165600" y="2463800"/>
          <a:ext cx="330200" cy="482600"/>
        </p:xfrm>
        <a:graphic>
          <a:graphicData uri="http://schemas.openxmlformats.org/presentationml/2006/ole">
            <p:oleObj spid="_x0000_s22534" name="Equation" r:id="rId8" imgW="330120" imgH="482400" progId="Equation.DSMT4">
              <p:embed/>
            </p:oleObj>
          </a:graphicData>
        </a:graphic>
      </p:graphicFrame>
      <p:cxnSp>
        <p:nvCxnSpPr>
          <p:cNvPr id="20" name="Straight Arrow Connector 19"/>
          <p:cNvCxnSpPr/>
          <p:nvPr/>
        </p:nvCxnSpPr>
        <p:spPr>
          <a:xfrm flipV="1">
            <a:off x="6205467" y="4139484"/>
            <a:ext cx="1033529" cy="39173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07615" y="4533363"/>
            <a:ext cx="1525072" cy="27045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424410" y="3810000"/>
          <a:ext cx="279400" cy="482600"/>
        </p:xfrm>
        <a:graphic>
          <a:graphicData uri="http://schemas.openxmlformats.org/presentationml/2006/ole">
            <p:oleObj spid="_x0000_s22535" name="Equation" r:id="rId9" imgW="279360" imgH="482400" progId="Equation.DSMT4">
              <p:embed/>
            </p:oleObj>
          </a:graphicData>
        </a:graphic>
      </p:graphicFrame>
      <p:graphicFrame>
        <p:nvGraphicFramePr>
          <p:cNvPr id="23" name="Object 22"/>
          <p:cNvGraphicFramePr>
            <a:graphicFrameLocks noChangeAspect="1"/>
          </p:cNvGraphicFramePr>
          <p:nvPr/>
        </p:nvGraphicFramePr>
        <p:xfrm>
          <a:off x="6781800" y="4648200"/>
          <a:ext cx="330200" cy="482600"/>
        </p:xfrm>
        <a:graphic>
          <a:graphicData uri="http://schemas.openxmlformats.org/presentationml/2006/ole">
            <p:oleObj spid="_x0000_s22536" name="Equation" r:id="rId10" imgW="330120" imgH="482400" progId="Equation.DSMT4">
              <p:embed/>
            </p:oleObj>
          </a:graphicData>
        </a:graphic>
      </p:graphicFrame>
      <p:cxnSp>
        <p:nvCxnSpPr>
          <p:cNvPr id="25" name="Straight Arrow Connector 24"/>
          <p:cNvCxnSpPr/>
          <p:nvPr/>
        </p:nvCxnSpPr>
        <p:spPr>
          <a:xfrm rot="16200000" flipH="1">
            <a:off x="7124700" y="4229100"/>
            <a:ext cx="685800" cy="4572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7535754" y="4153437"/>
          <a:ext cx="965200" cy="482600"/>
        </p:xfrm>
        <a:graphic>
          <a:graphicData uri="http://schemas.openxmlformats.org/presentationml/2006/ole">
            <p:oleObj spid="_x0000_s22537" name="Equation" r:id="rId11" imgW="965160" imgH="482400" progId="Equation.DSMT4">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fontScale="90000"/>
          </a:bodyPr>
          <a:lstStyle/>
          <a:p>
            <a:r>
              <a:rPr lang="en-US" dirty="0" smtClean="0">
                <a:solidFill>
                  <a:srgbClr val="FFC000"/>
                </a:solidFill>
              </a:rPr>
              <a:t>Instantaneous Acceleration </a:t>
            </a:r>
            <a:r>
              <a:rPr lang="en-US" dirty="0" smtClean="0"/>
              <a:t>in Two Dimensions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p>
          <a:p>
            <a:endParaRPr lang="en-US" dirty="0" smtClean="0"/>
          </a:p>
          <a:p>
            <a:pPr>
              <a:buNone/>
            </a:pPr>
            <a:r>
              <a:rPr lang="en-US" sz="2800" dirty="0" smtClean="0"/>
              <a:t>	</a:t>
            </a:r>
          </a:p>
          <a:p>
            <a:pPr lvl="1">
              <a:buNone/>
            </a:pPr>
            <a:r>
              <a:rPr lang="en-US" sz="2400" dirty="0" smtClean="0"/>
              <a:t>	</a:t>
            </a:r>
            <a:endParaRPr lang="en-US" sz="3000" dirty="0">
              <a:solidFill>
                <a:srgbClr val="92D050"/>
              </a:solidFill>
            </a:endParaRPr>
          </a:p>
        </p:txBody>
      </p:sp>
      <p:graphicFrame>
        <p:nvGraphicFramePr>
          <p:cNvPr id="15" name="Object 14"/>
          <p:cNvGraphicFramePr>
            <a:graphicFrameLocks noChangeAspect="1"/>
          </p:cNvGraphicFramePr>
          <p:nvPr/>
        </p:nvGraphicFramePr>
        <p:xfrm>
          <a:off x="3029487" y="2366138"/>
          <a:ext cx="2717800" cy="1041400"/>
        </p:xfrm>
        <a:graphic>
          <a:graphicData uri="http://schemas.openxmlformats.org/presentationml/2006/ole">
            <p:oleObj spid="_x0000_s23554" name="Equation" r:id="rId4" imgW="2717640" imgH="1041120" progId="Equation.DSMT4">
              <p:embed/>
            </p:oleObj>
          </a:graphicData>
        </a:graphic>
      </p:graphicFrame>
      <p:grpSp>
        <p:nvGrpSpPr>
          <p:cNvPr id="4" name="Group 35"/>
          <p:cNvGrpSpPr/>
          <p:nvPr/>
        </p:nvGrpSpPr>
        <p:grpSpPr>
          <a:xfrm>
            <a:off x="2971800" y="4114800"/>
            <a:ext cx="3202002" cy="1153373"/>
            <a:chOff x="2971800" y="4114800"/>
            <a:chExt cx="3202002" cy="1153373"/>
          </a:xfrm>
        </p:grpSpPr>
        <p:cxnSp>
          <p:nvCxnSpPr>
            <p:cNvPr id="20" name="Straight Arrow Connector 19"/>
            <p:cNvCxnSpPr/>
            <p:nvPr/>
          </p:nvCxnSpPr>
          <p:spPr>
            <a:xfrm>
              <a:off x="2971800" y="4501162"/>
              <a:ext cx="2590800" cy="193184"/>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83605" y="4490430"/>
              <a:ext cx="2642316" cy="55915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066515" y="4114800"/>
            <a:ext cx="279400" cy="482600"/>
          </p:xfrm>
          <a:graphic>
            <a:graphicData uri="http://schemas.openxmlformats.org/presentationml/2006/ole">
              <p:oleObj spid="_x0000_s23555" name="Equation" r:id="rId5" imgW="279360" imgH="482400" progId="Equation.DSMT4">
                <p:embed/>
              </p:oleObj>
            </a:graphicData>
          </a:graphic>
        </p:graphicFrame>
        <p:graphicFrame>
          <p:nvGraphicFramePr>
            <p:cNvPr id="23" name="Object 22"/>
            <p:cNvGraphicFramePr>
              <a:graphicFrameLocks noChangeAspect="1"/>
            </p:cNvGraphicFramePr>
            <p:nvPr/>
          </p:nvGraphicFramePr>
          <p:xfrm>
            <a:off x="4076172" y="4785573"/>
            <a:ext cx="330200" cy="482600"/>
          </p:xfrm>
          <a:graphic>
            <a:graphicData uri="http://schemas.openxmlformats.org/presentationml/2006/ole">
              <p:oleObj spid="_x0000_s23556" name="Equation" r:id="rId6" imgW="330120" imgH="482400" progId="Equation.DSMT4">
                <p:embed/>
              </p:oleObj>
            </a:graphicData>
          </a:graphic>
        </p:graphicFrame>
        <p:cxnSp>
          <p:nvCxnSpPr>
            <p:cNvPr id="25" name="Straight Arrow Connector 24"/>
            <p:cNvCxnSpPr/>
            <p:nvPr/>
          </p:nvCxnSpPr>
          <p:spPr>
            <a:xfrm rot="16200000" flipH="1">
              <a:off x="5410200" y="4833866"/>
              <a:ext cx="342363" cy="89079"/>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5678502" y="4639617"/>
            <a:ext cx="495300" cy="355600"/>
          </p:xfrm>
          <a:graphic>
            <a:graphicData uri="http://schemas.openxmlformats.org/presentationml/2006/ole">
              <p:oleObj spid="_x0000_s23557" name="Equation" r:id="rId7" imgW="495000" imgH="355320" progId="Equation.DSMT4">
                <p:embed/>
              </p:oleObj>
            </a:graphicData>
          </a:graphic>
        </p:graphicFrame>
      </p:grpSp>
      <p:sp>
        <p:nvSpPr>
          <p:cNvPr id="37" name="Rectangle 36"/>
          <p:cNvSpPr/>
          <p:nvPr/>
        </p:nvSpPr>
        <p:spPr>
          <a:xfrm>
            <a:off x="2514600" y="2209800"/>
            <a:ext cx="3886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096962"/>
          </a:xfrm>
        </p:spPr>
        <p:txBody>
          <a:bodyPr>
            <a:normAutofit/>
          </a:bodyPr>
          <a:lstStyle/>
          <a:p>
            <a:r>
              <a:rPr lang="en-US" dirty="0" smtClean="0">
                <a:solidFill>
                  <a:srgbClr val="FFC000"/>
                </a:solidFill>
              </a:rPr>
              <a:t>Acceleration in Vector Components </a:t>
            </a:r>
            <a:endParaRPr lang="en-US" dirty="0"/>
          </a:p>
        </p:txBody>
      </p:sp>
      <p:sp>
        <p:nvSpPr>
          <p:cNvPr id="3" name="Content Placeholder 2"/>
          <p:cNvSpPr>
            <a:spLocks noGrp="1"/>
          </p:cNvSpPr>
          <p:nvPr>
            <p:ph idx="1"/>
          </p:nvPr>
        </p:nvSpPr>
        <p:spPr>
          <a:xfrm>
            <a:off x="228600" y="1524000"/>
            <a:ext cx="8458200" cy="5334000"/>
          </a:xfrm>
        </p:spPr>
        <p:txBody>
          <a:bodyPr>
            <a:normAutofit/>
          </a:bodyPr>
          <a:lstStyle/>
          <a:p>
            <a:endParaRPr lang="en-US" dirty="0" smtClean="0"/>
          </a:p>
          <a:p>
            <a:endParaRPr lang="en-US" dirty="0" smtClean="0"/>
          </a:p>
          <a:p>
            <a:pPr>
              <a:buNone/>
            </a:pPr>
            <a:r>
              <a:rPr lang="en-US" sz="2800" dirty="0" smtClean="0"/>
              <a:t>	</a:t>
            </a:r>
          </a:p>
          <a:p>
            <a:pPr lvl="1">
              <a:buNone/>
            </a:pPr>
            <a:r>
              <a:rPr lang="en-US" sz="2400" dirty="0" smtClean="0"/>
              <a:t>	</a:t>
            </a:r>
          </a:p>
          <a:p>
            <a:pPr lvl="1">
              <a:buNone/>
            </a:pPr>
            <a:r>
              <a:rPr lang="en-US" dirty="0" smtClean="0"/>
              <a:t>Writing                                                 and matching:</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as you would expect from the one-dimensional case. </a:t>
            </a:r>
            <a:endParaRPr lang="en-US" dirty="0">
              <a:solidFill>
                <a:srgbClr val="FFFF00"/>
              </a:solidFill>
            </a:endParaRPr>
          </a:p>
        </p:txBody>
      </p:sp>
      <p:graphicFrame>
        <p:nvGraphicFramePr>
          <p:cNvPr id="15" name="Object 14"/>
          <p:cNvGraphicFramePr>
            <a:graphicFrameLocks noChangeAspect="1"/>
          </p:cNvGraphicFramePr>
          <p:nvPr/>
        </p:nvGraphicFramePr>
        <p:xfrm>
          <a:off x="2362200" y="1905000"/>
          <a:ext cx="3975100" cy="1079500"/>
        </p:xfrm>
        <a:graphic>
          <a:graphicData uri="http://schemas.openxmlformats.org/presentationml/2006/ole">
            <p:oleObj spid="_x0000_s24578" name="Equation" r:id="rId4" imgW="3974760" imgH="1079280" progId="Equation.DSMT4">
              <p:embed/>
            </p:oleObj>
          </a:graphicData>
        </a:graphic>
      </p:graphicFrame>
      <p:sp>
        <p:nvSpPr>
          <p:cNvPr id="37" name="Rectangle 36"/>
          <p:cNvSpPr/>
          <p:nvPr/>
        </p:nvSpPr>
        <p:spPr>
          <a:xfrm>
            <a:off x="1752600" y="1676400"/>
            <a:ext cx="502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2062761" y="3586770"/>
          <a:ext cx="3632200" cy="635000"/>
        </p:xfrm>
        <a:graphic>
          <a:graphicData uri="http://schemas.openxmlformats.org/presentationml/2006/ole">
            <p:oleObj spid="_x0000_s24579" name="Equation" r:id="rId5" imgW="3632040" imgH="634680" progId="Equation.DSMT4">
              <p:embed/>
            </p:oleObj>
          </a:graphicData>
        </a:graphic>
      </p:graphicFrame>
      <p:graphicFrame>
        <p:nvGraphicFramePr>
          <p:cNvPr id="14" name="Object 13"/>
          <p:cNvGraphicFramePr>
            <a:graphicFrameLocks noChangeAspect="1"/>
          </p:cNvGraphicFramePr>
          <p:nvPr/>
        </p:nvGraphicFramePr>
        <p:xfrm>
          <a:off x="2746733" y="4661414"/>
          <a:ext cx="3352800" cy="1003300"/>
        </p:xfrm>
        <a:graphic>
          <a:graphicData uri="http://schemas.openxmlformats.org/presentationml/2006/ole">
            <p:oleObj spid="_x0000_s24580" name="Equation" r:id="rId6" imgW="3352680" imgH="1002960" progId="Equation.DSMT4">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pPr algn="l"/>
            <a:r>
              <a:rPr lang="en-US" sz="4900" dirty="0" smtClean="0">
                <a:solidFill>
                  <a:srgbClr val="FFFF00"/>
                </a:solidFill>
              </a:rPr>
              <a:t>		  Clicker Question</a:t>
            </a:r>
            <a:r>
              <a:rPr lang="en-US" dirty="0" smtClean="0"/>
              <a:t/>
            </a:r>
            <a:br>
              <a:rPr lang="en-US" dirty="0" smtClean="0"/>
            </a:br>
            <a:r>
              <a:rPr lang="en-US" dirty="0" smtClean="0"/>
              <a:t>A car is moving around a circular track at a constant speed. What can you say about its acceleration?</a:t>
            </a:r>
            <a:br>
              <a:rPr lang="en-US" dirty="0" smtClean="0"/>
            </a:br>
            <a:endParaRPr lang="en-US" dirty="0"/>
          </a:p>
        </p:txBody>
      </p:sp>
      <p:sp>
        <p:nvSpPr>
          <p:cNvPr id="3" name="Content Placeholder 2"/>
          <p:cNvSpPr>
            <a:spLocks noGrp="1"/>
          </p:cNvSpPr>
          <p:nvPr>
            <p:ph idx="1"/>
          </p:nvPr>
        </p:nvSpPr>
        <p:spPr>
          <a:xfrm>
            <a:off x="457200" y="3276600"/>
            <a:ext cx="8229600" cy="2895599"/>
          </a:xfrm>
        </p:spPr>
        <p:txBody>
          <a:bodyPr>
            <a:normAutofit/>
          </a:bodyPr>
          <a:lstStyle/>
          <a:p>
            <a:pPr marL="514350" indent="-514350">
              <a:buAutoNum type="alphaUcPeriod"/>
            </a:pPr>
            <a:r>
              <a:rPr lang="en-US" dirty="0" smtClean="0"/>
              <a:t>It’s along the track</a:t>
            </a:r>
          </a:p>
          <a:p>
            <a:pPr marL="514350" indent="-514350">
              <a:buAutoNum type="alphaUcPeriod"/>
            </a:pPr>
            <a:r>
              <a:rPr lang="en-US" dirty="0" smtClean="0"/>
              <a:t>It’s outwards, away from the center of the circle</a:t>
            </a:r>
          </a:p>
          <a:p>
            <a:pPr marL="514350" indent="-514350">
              <a:buAutoNum type="alphaUcPeriod"/>
            </a:pPr>
            <a:r>
              <a:rPr lang="en-US" dirty="0" smtClean="0"/>
              <a:t>It’s inwards</a:t>
            </a:r>
          </a:p>
          <a:p>
            <a:pPr marL="514350" indent="-514350">
              <a:buAutoNum type="alphaUcPeriod"/>
            </a:pPr>
            <a:r>
              <a:rPr lang="en-US" dirty="0" smtClean="0"/>
              <a:t>There is no acceleration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b="1" dirty="0" smtClean="0"/>
              <a:t>15.</a:t>
            </a:r>
            <a:r>
              <a:rPr lang="en-US" dirty="0" smtClean="0"/>
              <a:t>	(II) The summit of a mountain, 2450 m above base camp, is measured on a map to be 4580 m horizontally from the camp in a direction 32.4° west of north. What are the components of the displacement vector from camp to summit? What is its magnitude? Choose the </a:t>
            </a:r>
            <a:r>
              <a:rPr lang="en-US" i="1" dirty="0" smtClean="0"/>
              <a:t>x</a:t>
            </a:r>
            <a:r>
              <a:rPr lang="en-US" dirty="0" smtClean="0"/>
              <a:t> axis east, </a:t>
            </a:r>
            <a:r>
              <a:rPr lang="en-US" i="1" dirty="0" smtClean="0"/>
              <a:t>y </a:t>
            </a:r>
            <a:r>
              <a:rPr lang="en-US" dirty="0" smtClean="0"/>
              <a:t>axis north, and </a:t>
            </a:r>
            <a:r>
              <a:rPr lang="en-US" i="1" dirty="0" smtClean="0"/>
              <a:t>z</a:t>
            </a:r>
            <a:r>
              <a:rPr lang="en-US" dirty="0" smtClean="0"/>
              <a:t> axis up.</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down … </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22.</a:t>
            </a:r>
            <a:r>
              <a:rPr lang="en-US" dirty="0" smtClean="0"/>
              <a:t>	(II) (</a:t>
            </a:r>
            <a:r>
              <a:rPr lang="en-US" i="1" dirty="0" smtClean="0"/>
              <a:t>a</a:t>
            </a:r>
            <a:r>
              <a:rPr lang="en-US" dirty="0" smtClean="0"/>
              <a:t>) A skier is accelerating down a 30.0° </a:t>
            </a:r>
            <a:r>
              <a:rPr lang="en-US" smtClean="0"/>
              <a:t>hill at 1.8 m/s (Fig</a:t>
            </a:r>
            <a:r>
              <a:rPr lang="en-US" dirty="0" smtClean="0"/>
              <a:t>. 3–39). What is the vertical component of her acceleration? (</a:t>
            </a:r>
            <a:r>
              <a:rPr lang="en-US" i="1" dirty="0" smtClean="0"/>
              <a:t>b</a:t>
            </a:r>
            <a:r>
              <a:rPr lang="en-US" dirty="0" smtClean="0"/>
              <a:t>) How long will it take her to reach the bottom of the hill, assuming she starts from rest and accelerates uniformly, if the elevation change is 325 m?</a:t>
            </a:r>
            <a:endParaRPr lang="en-US" dirty="0"/>
          </a:p>
        </p:txBody>
      </p:sp>
      <p:pic>
        <p:nvPicPr>
          <p:cNvPr id="35842" name="Picture 2"/>
          <p:cNvPicPr>
            <a:picLocks noGrp="1" noChangeAspect="1" noChangeArrowheads="1"/>
          </p:cNvPicPr>
          <p:nvPr>
            <p:ph sz="half" idx="2"/>
          </p:nvPr>
        </p:nvPicPr>
        <p:blipFill>
          <a:blip r:embed="rId3" cstate="print"/>
          <a:srcRect/>
          <a:stretch>
            <a:fillRect/>
          </a:stretch>
        </p:blipFill>
        <p:spPr bwMode="auto">
          <a:xfrm>
            <a:off x="4796424" y="2057400"/>
            <a:ext cx="3859259" cy="35051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286000"/>
          </a:xfrm>
        </p:spPr>
        <p:txBody>
          <a:bodyPr>
            <a:normAutofit/>
          </a:bodyPr>
          <a:lstStyle/>
          <a:p>
            <a:pPr algn="l"/>
            <a:r>
              <a:rPr lang="en-US" sz="3600" dirty="0" smtClean="0"/>
              <a:t>		</a:t>
            </a:r>
            <a:r>
              <a:rPr lang="en-US" sz="3600" dirty="0" smtClean="0">
                <a:solidFill>
                  <a:srgbClr val="FFFF00"/>
                </a:solidFill>
              </a:rPr>
              <a:t>Clicker Question!</a:t>
            </a:r>
            <a:r>
              <a:rPr lang="en-US" sz="3600" dirty="0" smtClean="0"/>
              <a:t/>
            </a:r>
            <a:br>
              <a:rPr lang="en-US" sz="3600" dirty="0" smtClean="0"/>
            </a:br>
            <a:r>
              <a:rPr lang="en-US" sz="3600" dirty="0" smtClean="0"/>
              <a:t/>
            </a:r>
            <a:br>
              <a:rPr lang="en-US" sz="3600" dirty="0" smtClean="0"/>
            </a:br>
            <a:r>
              <a:rPr lang="en-US" sz="3600" dirty="0" smtClean="0"/>
              <a:t>0.0120 has how many significant figures?</a:t>
            </a:r>
            <a:endParaRPr lang="en-US" sz="3600" dirty="0"/>
          </a:p>
        </p:txBody>
      </p:sp>
      <p:sp>
        <p:nvSpPr>
          <p:cNvPr id="3" name="Subtitle 2"/>
          <p:cNvSpPr>
            <a:spLocks noGrp="1"/>
          </p:cNvSpPr>
          <p:nvPr>
            <p:ph type="subTitle" idx="1"/>
          </p:nvPr>
        </p:nvSpPr>
        <p:spPr>
          <a:xfrm>
            <a:off x="1295400" y="3581400"/>
            <a:ext cx="6400800" cy="2438400"/>
          </a:xfrm>
        </p:spPr>
        <p:txBody>
          <a:bodyPr/>
          <a:lstStyle/>
          <a:p>
            <a:pPr marL="514350" indent="-514350" algn="l">
              <a:buAutoNum type="alphaUcPeriod"/>
            </a:pPr>
            <a:r>
              <a:rPr lang="en-US" dirty="0" smtClean="0"/>
              <a:t> 2</a:t>
            </a:r>
          </a:p>
          <a:p>
            <a:pPr marL="514350" indent="-514350" algn="l">
              <a:buAutoNum type="alphaUcPeriod"/>
            </a:pPr>
            <a:r>
              <a:rPr lang="en-US" dirty="0" smtClean="0"/>
              <a:t> 3</a:t>
            </a:r>
          </a:p>
          <a:p>
            <a:pPr marL="514350" indent="-514350" algn="l">
              <a:buAutoNum type="alphaUcPeriod"/>
            </a:pPr>
            <a:r>
              <a:rPr lang="en-US" dirty="0" smtClean="0"/>
              <a:t> 4</a:t>
            </a:r>
          </a:p>
          <a:p>
            <a:pPr marL="514350" indent="-514350" algn="l">
              <a:buAutoNum type="alphaUcPeriod"/>
            </a:pPr>
            <a:r>
              <a:rPr lang="en-US" dirty="0" smtClean="0"/>
              <a:t> 5</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4900" dirty="0" smtClean="0">
                <a:solidFill>
                  <a:srgbClr val="FFFF00"/>
                </a:solidFill>
              </a:rPr>
              <a:t>Relative Velocity</a:t>
            </a:r>
            <a:r>
              <a:rPr lang="en-US" dirty="0" smtClean="0"/>
              <a:t/>
            </a:r>
            <a:br>
              <a:rPr lang="en-US" dirty="0" smtClean="0"/>
            </a:br>
            <a:r>
              <a:rPr lang="en-US" sz="4000" dirty="0" smtClean="0">
                <a:solidFill>
                  <a:srgbClr val="00B050"/>
                </a:solidFill>
              </a:rPr>
              <a:t>Running Across a Ship</a:t>
            </a:r>
            <a:endParaRPr lang="en-US" sz="4000" dirty="0">
              <a:solidFill>
                <a:srgbClr val="00B050"/>
              </a:solidFill>
            </a:endParaRPr>
          </a:p>
        </p:txBody>
      </p:sp>
      <p:sp>
        <p:nvSpPr>
          <p:cNvPr id="3" name="Content Placeholder 2"/>
          <p:cNvSpPr>
            <a:spLocks noGrp="1"/>
          </p:cNvSpPr>
          <p:nvPr>
            <p:ph idx="1"/>
          </p:nvPr>
        </p:nvSpPr>
        <p:spPr>
          <a:xfrm>
            <a:off x="533400" y="1981200"/>
            <a:ext cx="8229600" cy="4144963"/>
          </a:xfrm>
        </p:spPr>
        <p:txBody>
          <a:bodyPr/>
          <a:lstStyle/>
          <a:p>
            <a:r>
              <a:rPr lang="en-US" dirty="0" smtClean="0"/>
              <a:t>A cruise ship is going north at 4 m/s through still water.</a:t>
            </a:r>
          </a:p>
          <a:p>
            <a:r>
              <a:rPr lang="en-US" dirty="0" smtClean="0"/>
              <a:t>You jog at 3 m/s directly across</a:t>
            </a:r>
          </a:p>
          <a:p>
            <a:pPr>
              <a:buNone/>
            </a:pPr>
            <a:r>
              <a:rPr lang="en-US" dirty="0" smtClean="0"/>
              <a:t> the ship from one side to the other.</a:t>
            </a:r>
          </a:p>
          <a:p>
            <a:endParaRPr lang="en-US" dirty="0" smtClean="0"/>
          </a:p>
          <a:p>
            <a:r>
              <a:rPr lang="en-US" dirty="0" smtClean="0">
                <a:solidFill>
                  <a:srgbClr val="FFFF00"/>
                </a:solidFill>
              </a:rPr>
              <a:t>What is your velocity </a:t>
            </a:r>
            <a:r>
              <a:rPr lang="en-US" i="1" dirty="0" smtClean="0">
                <a:solidFill>
                  <a:srgbClr val="FFFF00"/>
                </a:solidFill>
              </a:rPr>
              <a:t>relative to the water</a:t>
            </a:r>
            <a:r>
              <a:rPr lang="en-US" dirty="0" smtClean="0">
                <a:solidFill>
                  <a:srgbClr val="FFFF00"/>
                </a:solidFill>
              </a:rPr>
              <a:t>?</a:t>
            </a:r>
            <a:endParaRPr lang="en-US" dirty="0">
              <a:solidFill>
                <a:srgbClr val="FFFF00"/>
              </a:solidFill>
            </a:endParaRPr>
          </a:p>
        </p:txBody>
      </p:sp>
      <p:sp>
        <p:nvSpPr>
          <p:cNvPr id="4" name="Pentagon 3"/>
          <p:cNvSpPr/>
          <p:nvPr/>
        </p:nvSpPr>
        <p:spPr>
          <a:xfrm rot="16200000">
            <a:off x="6736080" y="3447289"/>
            <a:ext cx="1435608" cy="484632"/>
          </a:xfrm>
          <a:prstGeom prst="homePlat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2"/>
            <a:endCxn id="4" idx="0"/>
          </p:cNvCxnSpPr>
          <p:nvPr/>
        </p:nvCxnSpPr>
        <p:spPr>
          <a:xfrm flipH="1">
            <a:off x="7211568" y="3810763"/>
            <a:ext cx="484632"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7232142" y="2709045"/>
            <a:ext cx="457201" cy="1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40"/>
            <a:ext cx="8229600" cy="1143000"/>
          </a:xfrm>
        </p:spPr>
        <p:txBody>
          <a:bodyPr/>
          <a:lstStyle/>
          <a:p>
            <a:r>
              <a:rPr lang="en-US" dirty="0" smtClean="0"/>
              <a:t>Relative Velocities </a:t>
            </a:r>
            <a:r>
              <a:rPr lang="en-US" dirty="0" smtClean="0">
                <a:solidFill>
                  <a:srgbClr val="FFFF00"/>
                </a:solidFill>
              </a:rPr>
              <a:t>Just Add</a:t>
            </a:r>
            <a:r>
              <a:rPr lang="en-US" dirty="0" smtClean="0"/>
              <a:t>…</a:t>
            </a:r>
            <a:endParaRPr lang="en-US" dirty="0"/>
          </a:p>
        </p:txBody>
      </p:sp>
      <p:sp>
        <p:nvSpPr>
          <p:cNvPr id="3" name="Content Placeholder 2"/>
          <p:cNvSpPr>
            <a:spLocks noGrp="1"/>
          </p:cNvSpPr>
          <p:nvPr>
            <p:ph idx="1"/>
          </p:nvPr>
        </p:nvSpPr>
        <p:spPr>
          <a:xfrm>
            <a:off x="457200" y="1344304"/>
            <a:ext cx="8229600" cy="5285096"/>
          </a:xfrm>
        </p:spPr>
        <p:txBody>
          <a:bodyPr>
            <a:normAutofit/>
          </a:bodyPr>
          <a:lstStyle/>
          <a:p>
            <a:r>
              <a:rPr lang="en-US" dirty="0" smtClean="0"/>
              <a:t>If the </a:t>
            </a:r>
            <a:r>
              <a:rPr lang="en-US" dirty="0" smtClean="0">
                <a:solidFill>
                  <a:srgbClr val="FFFF00"/>
                </a:solidFill>
              </a:rPr>
              <a:t>ship’s velocity relative to the water</a:t>
            </a:r>
            <a:r>
              <a:rPr lang="en-US" dirty="0" smtClean="0"/>
              <a:t> is     </a:t>
            </a:r>
          </a:p>
          <a:p>
            <a:pPr>
              <a:buNone/>
            </a:pPr>
            <a:endParaRPr lang="en-US" dirty="0" smtClean="0"/>
          </a:p>
          <a:p>
            <a:r>
              <a:rPr lang="en-US" dirty="0" smtClean="0"/>
              <a:t>And </a:t>
            </a:r>
            <a:r>
              <a:rPr lang="en-US" dirty="0" smtClean="0">
                <a:solidFill>
                  <a:srgbClr val="00B050"/>
                </a:solidFill>
              </a:rPr>
              <a:t>your velocity relative to the ship</a:t>
            </a:r>
            <a:r>
              <a:rPr lang="en-US" dirty="0" smtClean="0"/>
              <a:t> is      </a:t>
            </a:r>
          </a:p>
          <a:p>
            <a:endParaRPr lang="en-US" dirty="0" smtClean="0"/>
          </a:p>
          <a:p>
            <a:r>
              <a:rPr lang="en-US" dirty="0" smtClean="0"/>
              <a:t>Then </a:t>
            </a:r>
            <a:r>
              <a:rPr lang="en-US" dirty="0" smtClean="0">
                <a:solidFill>
                  <a:srgbClr val="FF0000"/>
                </a:solidFill>
              </a:rPr>
              <a:t>your velocity relative to the water</a:t>
            </a:r>
            <a:r>
              <a:rPr lang="en-US" dirty="0" smtClean="0">
                <a:solidFill>
                  <a:srgbClr val="FFFF00"/>
                </a:solidFill>
              </a:rPr>
              <a:t> </a:t>
            </a:r>
            <a:r>
              <a:rPr lang="en-US" dirty="0" smtClean="0"/>
              <a:t>is </a:t>
            </a:r>
          </a:p>
          <a:p>
            <a:endParaRPr lang="en-US" dirty="0" smtClean="0"/>
          </a:p>
          <a:p>
            <a:pPr>
              <a:buNone/>
            </a:pPr>
            <a:endParaRPr lang="en-US" dirty="0" smtClean="0"/>
          </a:p>
          <a:p>
            <a:endParaRPr lang="en-US" dirty="0" smtClean="0"/>
          </a:p>
          <a:p>
            <a:r>
              <a:rPr lang="en-US" sz="2800" dirty="0" smtClean="0"/>
              <a:t>Hint:  think how far you are </a:t>
            </a:r>
            <a:r>
              <a:rPr lang="en-US" sz="2800" i="1" dirty="0" smtClean="0"/>
              <a:t>displaced</a:t>
            </a:r>
            <a:r>
              <a:rPr lang="en-US" sz="2800" dirty="0" smtClean="0"/>
              <a:t> in one second!</a:t>
            </a:r>
            <a:endParaRPr lang="en-US" sz="2800" dirty="0"/>
          </a:p>
        </p:txBody>
      </p:sp>
      <p:graphicFrame>
        <p:nvGraphicFramePr>
          <p:cNvPr id="4" name="Object 3"/>
          <p:cNvGraphicFramePr>
            <a:graphicFrameLocks noChangeAspect="1"/>
          </p:cNvGraphicFramePr>
          <p:nvPr/>
        </p:nvGraphicFramePr>
        <p:xfrm>
          <a:off x="8036256" y="1430736"/>
          <a:ext cx="279400" cy="482600"/>
        </p:xfrm>
        <a:graphic>
          <a:graphicData uri="http://schemas.openxmlformats.org/presentationml/2006/ole">
            <p:oleObj spid="_x0000_s25602" name="Equation" r:id="rId4" imgW="279360" imgH="482400" progId="Equation.DSMT4">
              <p:embed/>
            </p:oleObj>
          </a:graphicData>
        </a:graphic>
      </p:graphicFrame>
      <p:graphicFrame>
        <p:nvGraphicFramePr>
          <p:cNvPr id="5" name="Object 4"/>
          <p:cNvGraphicFramePr>
            <a:graphicFrameLocks noChangeAspect="1"/>
          </p:cNvGraphicFramePr>
          <p:nvPr/>
        </p:nvGraphicFramePr>
        <p:xfrm>
          <a:off x="7383440" y="2601032"/>
          <a:ext cx="330200" cy="482600"/>
        </p:xfrm>
        <a:graphic>
          <a:graphicData uri="http://schemas.openxmlformats.org/presentationml/2006/ole">
            <p:oleObj spid="_x0000_s25603" name="Equation" r:id="rId5" imgW="330120" imgH="482400" progId="Equation.DSMT4">
              <p:embed/>
            </p:oleObj>
          </a:graphicData>
        </a:graphic>
      </p:graphicFrame>
      <p:graphicFrame>
        <p:nvGraphicFramePr>
          <p:cNvPr id="6" name="Object 5"/>
          <p:cNvGraphicFramePr>
            <a:graphicFrameLocks noChangeAspect="1"/>
          </p:cNvGraphicFramePr>
          <p:nvPr/>
        </p:nvGraphicFramePr>
        <p:xfrm>
          <a:off x="3878240" y="4626592"/>
          <a:ext cx="977900" cy="482600"/>
        </p:xfrm>
        <a:graphic>
          <a:graphicData uri="http://schemas.openxmlformats.org/presentationml/2006/ole">
            <p:oleObj spid="_x0000_s25604" name="Equation" r:id="rId6" imgW="977760" imgH="482400" progId="Equation.DSMT4">
              <p:embed/>
            </p:oleObj>
          </a:graphicData>
        </a:graphic>
      </p:graphicFrame>
      <p:sp>
        <p:nvSpPr>
          <p:cNvPr id="7" name="Rectangle 6"/>
          <p:cNvSpPr/>
          <p:nvPr/>
        </p:nvSpPr>
        <p:spPr>
          <a:xfrm>
            <a:off x="3505200" y="4572000"/>
            <a:ext cx="1752600" cy="609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6896100" y="5143500"/>
            <a:ext cx="1143000" cy="1588"/>
          </a:xfrm>
          <a:prstGeom prst="straightConnector1">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629400" y="4572000"/>
            <a:ext cx="838200" cy="15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6515100" y="47625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Projectiles</a:t>
            </a:r>
            <a:endParaRPr lang="en-US" dirty="0"/>
          </a:p>
        </p:txBody>
      </p:sp>
      <p:sp>
        <p:nvSpPr>
          <p:cNvPr id="3" name="Subtitle 2"/>
          <p:cNvSpPr>
            <a:spLocks noGrp="1"/>
          </p:cNvSpPr>
          <p:nvPr>
            <p:ph type="subTitle" idx="1"/>
          </p:nvPr>
        </p:nvSpPr>
        <p:spPr/>
        <p:txBody>
          <a:bodyPr/>
          <a:lstStyle/>
          <a:p>
            <a:r>
              <a:rPr lang="en-US" dirty="0" smtClean="0"/>
              <a:t>Physics 1425  Lecture 5</a:t>
            </a:r>
            <a:endParaRPr lang="en-US" dirty="0"/>
          </a:p>
        </p:txBody>
      </p:sp>
      <p:sp>
        <p:nvSpPr>
          <p:cNvPr id="4" name="TextBox 3"/>
          <p:cNvSpPr txBox="1"/>
          <p:nvPr/>
        </p:nvSpPr>
        <p:spPr>
          <a:xfrm>
            <a:off x="26894" y="6443246"/>
            <a:ext cx="2743200" cy="338554"/>
          </a:xfrm>
          <a:prstGeom prst="rect">
            <a:avLst/>
          </a:prstGeom>
          <a:noFill/>
        </p:spPr>
        <p:txBody>
          <a:bodyPr wrap="square" rtlCol="0">
            <a:spAutoFit/>
          </a:bodyPr>
          <a:lstStyle/>
          <a:p>
            <a:r>
              <a:rPr lang="en-US" sz="1600" dirty="0" smtClean="0">
                <a:solidFill>
                  <a:schemeClr val="bg1">
                    <a:lumMod val="65000"/>
                  </a:schemeClr>
                </a:solidFill>
              </a:rPr>
              <a:t>Michael Fowler,  UVa.</a:t>
            </a:r>
            <a:endParaRPr lang="en-US" sz="16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Reminder: Galileo’s Laws of Motion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2800" dirty="0" smtClean="0"/>
              <a:t>Neglecting air resistance and friction, Galileo claimed:</a:t>
            </a:r>
          </a:p>
          <a:p>
            <a:pPr>
              <a:buNone/>
            </a:pPr>
            <a:endParaRPr lang="en-US" sz="2800" dirty="0" smtClean="0"/>
          </a:p>
          <a:p>
            <a:pPr marL="514350" indent="-514350">
              <a:buAutoNum type="arabicPeriod"/>
            </a:pPr>
            <a:r>
              <a:rPr lang="en-US" dirty="0" smtClean="0">
                <a:solidFill>
                  <a:srgbClr val="FFFF00"/>
                </a:solidFill>
              </a:rPr>
              <a:t>Horizontal motion: </a:t>
            </a:r>
            <a:r>
              <a:rPr lang="en-US" dirty="0" smtClean="0"/>
              <a:t>(ball rolling on table) an object would continue to move at </a:t>
            </a:r>
            <a:r>
              <a:rPr lang="en-US" dirty="0" smtClean="0">
                <a:solidFill>
                  <a:srgbClr val="FFFF00"/>
                </a:solidFill>
              </a:rPr>
              <a:t>constant velocity </a:t>
            </a:r>
            <a:r>
              <a:rPr lang="en-US" dirty="0" smtClean="0"/>
              <a:t>unless pushed.</a:t>
            </a:r>
          </a:p>
          <a:p>
            <a:pPr marL="514350" indent="-514350">
              <a:buNone/>
            </a:pPr>
            <a:endParaRPr lang="en-US" dirty="0" smtClean="0"/>
          </a:p>
          <a:p>
            <a:pPr marL="514350" indent="-514350">
              <a:buNone/>
            </a:pPr>
            <a:r>
              <a:rPr lang="en-US" dirty="0" smtClean="0">
                <a:solidFill>
                  <a:srgbClr val="FFFF00"/>
                </a:solidFill>
              </a:rPr>
              <a:t>2.  Vertical motion:  </a:t>
            </a:r>
            <a:r>
              <a:rPr lang="en-US" dirty="0" smtClean="0"/>
              <a:t>a falling body would </a:t>
            </a:r>
            <a:r>
              <a:rPr lang="en-US" dirty="0" smtClean="0">
                <a:solidFill>
                  <a:srgbClr val="FFFF00"/>
                </a:solidFill>
              </a:rPr>
              <a:t>accelerate downwards at a uniform rate</a:t>
            </a:r>
            <a:r>
              <a:rPr lang="en-US" dirty="0" smtClean="0"/>
              <a:t>.</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Galileo’s Law for Projectiles</a:t>
            </a:r>
            <a:endParaRPr lang="en-US" dirty="0"/>
          </a:p>
        </p:txBody>
      </p:sp>
      <p:sp>
        <p:nvSpPr>
          <p:cNvPr id="3" name="Content Placeholder 2"/>
          <p:cNvSpPr>
            <a:spLocks noGrp="1"/>
          </p:cNvSpPr>
          <p:nvPr>
            <p:ph idx="1"/>
          </p:nvPr>
        </p:nvSpPr>
        <p:spPr/>
        <p:txBody>
          <a:bodyPr/>
          <a:lstStyle/>
          <a:p>
            <a:r>
              <a:rPr lang="en-US" dirty="0" smtClean="0"/>
              <a:t>He asked himself:  </a:t>
            </a:r>
            <a:r>
              <a:rPr lang="en-US" dirty="0" smtClean="0">
                <a:solidFill>
                  <a:srgbClr val="FFFF00"/>
                </a:solidFill>
              </a:rPr>
              <a:t>what would happen if the ball rolled off the table?</a:t>
            </a:r>
          </a:p>
          <a:p>
            <a:r>
              <a:rPr lang="en-US" dirty="0" smtClean="0"/>
              <a:t>He claimed (and established experimentally) that the balls </a:t>
            </a:r>
            <a:r>
              <a:rPr lang="en-US" dirty="0" smtClean="0">
                <a:solidFill>
                  <a:srgbClr val="FFFF00"/>
                </a:solidFill>
              </a:rPr>
              <a:t>uniform horizontal motion would continue as before </a:t>
            </a:r>
            <a:r>
              <a:rPr lang="en-US" dirty="0" smtClean="0"/>
              <a:t>–</a:t>
            </a:r>
          </a:p>
          <a:p>
            <a:r>
              <a:rPr lang="en-US" dirty="0" smtClean="0"/>
              <a:t>BUT natural vertical </a:t>
            </a:r>
            <a:r>
              <a:rPr lang="en-US" dirty="0" smtClean="0">
                <a:solidFill>
                  <a:srgbClr val="FFFF00"/>
                </a:solidFill>
              </a:rPr>
              <a:t>falling motion would be added</a:t>
            </a:r>
            <a:r>
              <a:rPr lang="en-US" dirty="0" smtClean="0"/>
              <a:t>!</a:t>
            </a:r>
          </a:p>
          <a:p>
            <a:r>
              <a:rPr lang="en-US" dirty="0" smtClean="0"/>
              <a:t>He termed the result “</a:t>
            </a:r>
            <a:r>
              <a:rPr lang="en-US" dirty="0" smtClean="0">
                <a:solidFill>
                  <a:srgbClr val="FFFF00"/>
                </a:solidFill>
              </a:rPr>
              <a:t>compound motion</a:t>
            </a:r>
            <a:r>
              <a:rPr lang="en-US" dirty="0" smtClean="0"/>
              <a:t>”. </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Here’s Galileo’s own picture … </a:t>
            </a:r>
            <a:br>
              <a:rPr lang="en-US" dirty="0" smtClean="0"/>
            </a:br>
            <a:r>
              <a:rPr lang="en-US" sz="2200" dirty="0" smtClean="0"/>
              <a:t>and </a:t>
            </a:r>
            <a:r>
              <a:rPr lang="en-US" sz="2200" dirty="0" smtClean="0">
                <a:hlinkClick r:id="rId3"/>
              </a:rPr>
              <a:t>here’s a link</a:t>
            </a:r>
            <a:r>
              <a:rPr lang="en-US" sz="2200" dirty="0" smtClean="0"/>
              <a:t> to an animation. </a:t>
            </a:r>
            <a:endParaRPr lang="en-US" sz="2200"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1947862" y="1720056"/>
            <a:ext cx="5248275" cy="428625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Equation for the Trajectory</a:t>
            </a:r>
            <a:endParaRPr lang="en-US" dirty="0">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Taking </a:t>
            </a:r>
            <a:r>
              <a:rPr lang="en-US" i="1" dirty="0" smtClean="0"/>
              <a:t>t</a:t>
            </a:r>
            <a:r>
              <a:rPr lang="en-US" dirty="0" smtClean="0"/>
              <a:t> = 0 to be when the ball rolls off the edge, and the origin O at that point,</a:t>
            </a:r>
          </a:p>
          <a:p>
            <a:endParaRPr lang="en-US" dirty="0" smtClean="0"/>
          </a:p>
          <a:p>
            <a:endParaRPr lang="en-US" dirty="0" smtClean="0"/>
          </a:p>
          <a:p>
            <a:endParaRPr lang="en-US" dirty="0" smtClean="0"/>
          </a:p>
          <a:p>
            <a:pPr>
              <a:buNone/>
            </a:pPr>
            <a:r>
              <a:rPr lang="en-US" dirty="0" smtClean="0"/>
              <a:t>	from which</a:t>
            </a:r>
          </a:p>
          <a:p>
            <a:pPr>
              <a:buNone/>
            </a:pPr>
            <a:endParaRPr lang="en-US" dirty="0" smtClean="0"/>
          </a:p>
          <a:p>
            <a:pPr>
              <a:buNone/>
            </a:pPr>
            <a:r>
              <a:rPr lang="en-US" dirty="0" smtClean="0"/>
              <a:t> The standard parabola equation is </a:t>
            </a:r>
            <a:r>
              <a:rPr lang="en-US" i="1" dirty="0" smtClean="0">
                <a:solidFill>
                  <a:srgbClr val="FFFF00"/>
                </a:solidFill>
              </a:rPr>
              <a:t>y</a:t>
            </a:r>
            <a:r>
              <a:rPr lang="en-US" dirty="0" smtClean="0"/>
              <a:t> </a:t>
            </a:r>
            <a:r>
              <a:rPr lang="en-US" dirty="0" smtClean="0">
                <a:solidFill>
                  <a:srgbClr val="FFFF00"/>
                </a:solidFill>
              </a:rPr>
              <a:t>=</a:t>
            </a:r>
            <a:r>
              <a:rPr lang="en-US" dirty="0" smtClean="0"/>
              <a:t> </a:t>
            </a:r>
            <a:r>
              <a:rPr lang="en-US" i="1" dirty="0" smtClean="0">
                <a:solidFill>
                  <a:srgbClr val="FFFF00"/>
                </a:solidFill>
              </a:rPr>
              <a:t>ax</a:t>
            </a:r>
            <a:r>
              <a:rPr lang="en-US" baseline="30000" dirty="0" smtClean="0">
                <a:solidFill>
                  <a:srgbClr val="FFFF00"/>
                </a:solidFill>
              </a:rPr>
              <a:t>2</a:t>
            </a:r>
            <a:r>
              <a:rPr lang="en-US" dirty="0" smtClean="0"/>
              <a:t>, so this is half of an upside-down parabola.</a:t>
            </a:r>
          </a:p>
          <a:p>
            <a:endParaRPr lang="en-US" dirty="0"/>
          </a:p>
        </p:txBody>
      </p:sp>
      <p:graphicFrame>
        <p:nvGraphicFramePr>
          <p:cNvPr id="4" name="Object 3"/>
          <p:cNvGraphicFramePr>
            <a:graphicFrameLocks noChangeAspect="1"/>
          </p:cNvGraphicFramePr>
          <p:nvPr/>
        </p:nvGraphicFramePr>
        <p:xfrm>
          <a:off x="3581400" y="2895600"/>
          <a:ext cx="1663700" cy="1168400"/>
        </p:xfrm>
        <a:graphic>
          <a:graphicData uri="http://schemas.openxmlformats.org/presentationml/2006/ole">
            <p:oleObj spid="_x0000_s26626" name="Equation" r:id="rId4" imgW="1663560" imgH="1168200" progId="Equation.DSMT4">
              <p:embed/>
            </p:oleObj>
          </a:graphicData>
        </a:graphic>
      </p:graphicFrame>
      <p:graphicFrame>
        <p:nvGraphicFramePr>
          <p:cNvPr id="5" name="Object 4"/>
          <p:cNvGraphicFramePr>
            <a:graphicFrameLocks noChangeAspect="1"/>
          </p:cNvGraphicFramePr>
          <p:nvPr/>
        </p:nvGraphicFramePr>
        <p:xfrm>
          <a:off x="2838450" y="4419600"/>
          <a:ext cx="2921000" cy="660400"/>
        </p:xfrm>
        <a:graphic>
          <a:graphicData uri="http://schemas.openxmlformats.org/presentationml/2006/ole">
            <p:oleObj spid="_x0000_s26627" name="Equation" r:id="rId5" imgW="2920680" imgH="660240" progId="Equation.DSMT4">
              <p:embed/>
            </p:oleObj>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Clicker Question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Suppose that as the ball rolling across the table goes over the edge, it touches another ball that was just balanced on the edge.  Assume the first ball’s trajectory is not changed, the second ball falls vertically down.</a:t>
            </a:r>
          </a:p>
          <a:p>
            <a:pPr marL="514350" indent="-514350">
              <a:buAutoNum type="alphaUcPeriod"/>
            </a:pPr>
            <a:r>
              <a:rPr lang="en-US" dirty="0" smtClean="0">
                <a:solidFill>
                  <a:srgbClr val="FFFF00"/>
                </a:solidFill>
              </a:rPr>
              <a:t>The rolling ball hits the ground first</a:t>
            </a:r>
          </a:p>
          <a:p>
            <a:pPr marL="514350" indent="-514350">
              <a:buAutoNum type="alphaUcPeriod"/>
            </a:pPr>
            <a:r>
              <a:rPr lang="en-US" dirty="0" smtClean="0">
                <a:solidFill>
                  <a:srgbClr val="FFFF00"/>
                </a:solidFill>
              </a:rPr>
              <a:t>The dropping ball gets there first</a:t>
            </a:r>
          </a:p>
          <a:p>
            <a:pPr marL="514350" indent="-514350">
              <a:buAutoNum type="alphaUcPeriod"/>
            </a:pPr>
            <a:r>
              <a:rPr lang="en-US" dirty="0" smtClean="0">
                <a:solidFill>
                  <a:srgbClr val="FFFF00"/>
                </a:solidFill>
              </a:rPr>
              <a:t>They hit the ground at the same time</a:t>
            </a:r>
            <a:endParaRPr lang="en-US" dirty="0">
              <a:solidFill>
                <a:srgbClr val="FFFF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solidFill>
                  <a:srgbClr val="FFFF00"/>
                </a:solidFill>
              </a:rPr>
              <a:t>Car Goes Horizontally Over Cliff</a:t>
            </a:r>
            <a:endParaRPr lang="en-US" dirty="0">
              <a:solidFill>
                <a:srgbClr val="FFFF00"/>
              </a:solidFill>
            </a:endParaRPr>
          </a:p>
        </p:txBody>
      </p:sp>
      <p:sp>
        <p:nvSpPr>
          <p:cNvPr id="3" name="Content Placeholder 2"/>
          <p:cNvSpPr>
            <a:spLocks noGrp="1"/>
          </p:cNvSpPr>
          <p:nvPr>
            <p:ph sz="half" idx="1"/>
          </p:nvPr>
        </p:nvSpPr>
        <p:spPr>
          <a:xfrm>
            <a:off x="304800" y="1524000"/>
            <a:ext cx="4038600" cy="5105400"/>
          </a:xfrm>
        </p:spPr>
        <p:txBody>
          <a:bodyPr>
            <a:normAutofit lnSpcReduction="10000"/>
          </a:bodyPr>
          <a:lstStyle/>
          <a:p>
            <a:r>
              <a:rPr lang="en-US" dirty="0" smtClean="0">
                <a:solidFill>
                  <a:srgbClr val="FFFF00"/>
                </a:solidFill>
              </a:rPr>
              <a:t>Position</a:t>
            </a:r>
            <a:r>
              <a:rPr lang="en-US" dirty="0" smtClean="0"/>
              <a:t> at 1 second intervals (</a:t>
            </a:r>
            <a:r>
              <a:rPr lang="en-US" i="1" dirty="0" smtClean="0"/>
              <a:t>v</a:t>
            </a:r>
            <a:r>
              <a:rPr lang="en-US" baseline="-25000" dirty="0" smtClean="0"/>
              <a:t>0</a:t>
            </a:r>
            <a:r>
              <a:rPr lang="en-US" dirty="0" smtClean="0"/>
              <a:t> = 20 m/s)</a:t>
            </a:r>
          </a:p>
          <a:p>
            <a:endParaRPr lang="en-US" dirty="0" smtClean="0"/>
          </a:p>
          <a:p>
            <a:endParaRPr lang="en-US" dirty="0" smtClean="0"/>
          </a:p>
          <a:p>
            <a:endParaRPr lang="en-US" dirty="0" smtClean="0"/>
          </a:p>
          <a:p>
            <a:r>
              <a:rPr lang="en-US" i="1" dirty="0" smtClean="0">
                <a:solidFill>
                  <a:srgbClr val="FF0000"/>
                </a:solidFill>
              </a:rPr>
              <a:t>g</a:t>
            </a:r>
            <a:r>
              <a:rPr lang="en-US" dirty="0" smtClean="0">
                <a:solidFill>
                  <a:srgbClr val="FF0000"/>
                </a:solidFill>
              </a:rPr>
              <a:t>=0 trajectory</a:t>
            </a:r>
          </a:p>
          <a:p>
            <a:pPr>
              <a:buNone/>
            </a:pPr>
            <a:r>
              <a:rPr lang="en-US" dirty="0" smtClean="0">
                <a:solidFill>
                  <a:srgbClr val="FF0000"/>
                </a:solidFill>
              </a:rPr>
              <a:t>in red</a:t>
            </a:r>
          </a:p>
          <a:p>
            <a:pPr>
              <a:buNone/>
            </a:pPr>
            <a:endParaRPr lang="en-US" dirty="0" smtClean="0"/>
          </a:p>
          <a:p>
            <a:r>
              <a:rPr lang="en-US" dirty="0" smtClean="0"/>
              <a:t>Taking g = 10, </a:t>
            </a:r>
            <a:r>
              <a:rPr lang="en-US" dirty="0" smtClean="0">
                <a:solidFill>
                  <a:srgbClr val="FFFF00"/>
                </a:solidFill>
              </a:rPr>
              <a:t>positions</a:t>
            </a:r>
            <a:r>
              <a:rPr lang="en-US" dirty="0" smtClean="0"/>
              <a:t> are </a:t>
            </a:r>
            <a:r>
              <a:rPr lang="en-US" dirty="0" smtClean="0">
                <a:solidFill>
                  <a:srgbClr val="FFFF00"/>
                </a:solidFill>
              </a:rPr>
              <a:t>(0, 0), (20, -5), </a:t>
            </a:r>
          </a:p>
          <a:p>
            <a:pPr>
              <a:buNone/>
            </a:pPr>
            <a:r>
              <a:rPr lang="en-US" dirty="0" smtClean="0">
                <a:solidFill>
                  <a:srgbClr val="FFFF00"/>
                </a:solidFill>
              </a:rPr>
              <a:t>	(40, -20), 	(60, -45).</a:t>
            </a:r>
            <a:endParaRPr lang="en-US" dirty="0">
              <a:solidFill>
                <a:srgbClr val="FFFF00"/>
              </a:solidFill>
            </a:endParaRPr>
          </a:p>
        </p:txBody>
      </p:sp>
      <p:sp>
        <p:nvSpPr>
          <p:cNvPr id="4" name="Content Placeholder 3"/>
          <p:cNvSpPr>
            <a:spLocks noGrp="1"/>
          </p:cNvSpPr>
          <p:nvPr>
            <p:ph sz="half" idx="2"/>
          </p:nvPr>
        </p:nvSpPr>
        <p:spPr>
          <a:xfrm>
            <a:off x="4724400" y="1524000"/>
            <a:ext cx="3810000" cy="4876800"/>
          </a:xfrm>
        </p:spPr>
        <p:txBody>
          <a:bodyPr>
            <a:normAutofit lnSpcReduction="10000"/>
          </a:bodyPr>
          <a:lstStyle/>
          <a:p>
            <a:r>
              <a:rPr lang="en-US" dirty="0" smtClean="0">
                <a:solidFill>
                  <a:srgbClr val="FFFF00"/>
                </a:solidFill>
              </a:rPr>
              <a:t>Velocities and Speeds </a:t>
            </a:r>
            <a:r>
              <a:rPr lang="en-US" dirty="0" smtClean="0"/>
              <a:t>at 1 second intervals: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r>
              <a:rPr lang="en-US" dirty="0" smtClean="0">
                <a:solidFill>
                  <a:srgbClr val="FFFF00"/>
                </a:solidFill>
              </a:rPr>
              <a:t>Speeds</a:t>
            </a:r>
            <a:r>
              <a:rPr lang="en-US" dirty="0" smtClean="0"/>
              <a:t> are approx:</a:t>
            </a:r>
          </a:p>
          <a:p>
            <a:pPr>
              <a:buNone/>
            </a:pPr>
            <a:r>
              <a:rPr lang="en-US" dirty="0" smtClean="0"/>
              <a:t>	</a:t>
            </a:r>
            <a:r>
              <a:rPr lang="en-US" dirty="0" smtClean="0">
                <a:solidFill>
                  <a:srgbClr val="FFFF00"/>
                </a:solidFill>
              </a:rPr>
              <a:t>20, 22, 28, 36 m/s.</a:t>
            </a:r>
          </a:p>
        </p:txBody>
      </p:sp>
      <p:cxnSp>
        <p:nvCxnSpPr>
          <p:cNvPr id="7" name="Straight Arrow Connector 6"/>
          <p:cNvCxnSpPr/>
          <p:nvPr/>
        </p:nvCxnSpPr>
        <p:spPr>
          <a:xfrm>
            <a:off x="18288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2743200"/>
            <a:ext cx="1066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715294" y="2857500"/>
            <a:ext cx="22780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476500" y="3162300"/>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048794" y="3657600"/>
            <a:ext cx="182800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2000" y="2743200"/>
            <a:ext cx="1066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62000" y="2743200"/>
            <a:ext cx="2133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62000" y="2743200"/>
            <a:ext cx="320040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50"/>
          <p:cNvGrpSpPr/>
          <p:nvPr/>
        </p:nvGrpSpPr>
        <p:grpSpPr>
          <a:xfrm>
            <a:off x="5567081" y="2537013"/>
            <a:ext cx="1676400" cy="2563905"/>
            <a:chOff x="5867400" y="2819400"/>
            <a:chExt cx="1716741" cy="2514600"/>
          </a:xfrm>
        </p:grpSpPr>
        <p:cxnSp>
          <p:nvCxnSpPr>
            <p:cNvPr id="36" name="Straight Arrow Connector 35"/>
            <p:cNvCxnSpPr/>
            <p:nvPr/>
          </p:nvCxnSpPr>
          <p:spPr>
            <a:xfrm rot="10800000" flipH="1" flipV="1">
              <a:off x="5867400" y="2828365"/>
              <a:ext cx="16748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7124700" y="3238500"/>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7125494" y="4075906"/>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125494" y="4909624"/>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67400" y="2819400"/>
              <a:ext cx="16764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5448300" y="3238500"/>
              <a:ext cx="25146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80847" y="2819400"/>
              <a:ext cx="1703294" cy="16270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Full Projectile Path</a:t>
            </a:r>
            <a:endParaRPr lang="en-US" dirty="0">
              <a:solidFill>
                <a:srgbClr val="FFFF00"/>
              </a:solidFill>
            </a:endParaRPr>
          </a:p>
        </p:txBody>
      </p:sp>
      <p:sp>
        <p:nvSpPr>
          <p:cNvPr id="3" name="Content Placeholder 2"/>
          <p:cNvSpPr>
            <a:spLocks noGrp="1"/>
          </p:cNvSpPr>
          <p:nvPr>
            <p:ph idx="1"/>
          </p:nvPr>
        </p:nvSpPr>
        <p:spPr>
          <a:xfrm>
            <a:off x="457200" y="1600200"/>
            <a:ext cx="8229600" cy="5105400"/>
          </a:xfrm>
        </p:spPr>
        <p:txBody>
          <a:bodyPr/>
          <a:lstStyle/>
          <a:p>
            <a:r>
              <a:rPr lang="en-US" sz="2800" dirty="0" smtClean="0"/>
              <a:t>A projectile is shot at some upward angle from the origin: see </a:t>
            </a:r>
            <a:r>
              <a:rPr lang="en-US" sz="2800" dirty="0" smtClean="0">
                <a:hlinkClick r:id="rId4"/>
              </a:rPr>
              <a:t>animation</a:t>
            </a:r>
            <a:r>
              <a:rPr lang="en-US" sz="2800" dirty="0" smtClean="0"/>
              <a:t>.</a:t>
            </a:r>
          </a:p>
          <a:p>
            <a:r>
              <a:rPr lang="en-US" sz="2800" dirty="0" smtClean="0"/>
              <a:t>Galileo tells us the horizontal motion is just steady velocity, the vertical motion is the same as that of a ball thrown directly upwards. </a:t>
            </a:r>
          </a:p>
          <a:p>
            <a:r>
              <a:rPr lang="en-US" sz="2800" dirty="0" smtClean="0"/>
              <a:t>Therefore</a:t>
            </a:r>
          </a:p>
          <a:p>
            <a:pPr>
              <a:buNone/>
            </a:pPr>
            <a:r>
              <a:rPr lang="en-US" sz="2800" dirty="0" smtClean="0"/>
              <a:t> </a:t>
            </a:r>
          </a:p>
          <a:p>
            <a:r>
              <a:rPr lang="en-US" sz="2800" dirty="0" smtClean="0"/>
              <a:t>Eliminating </a:t>
            </a:r>
            <a:r>
              <a:rPr lang="en-US" sz="2800" i="1" dirty="0" smtClean="0"/>
              <a:t>t</a:t>
            </a:r>
            <a:r>
              <a:rPr lang="en-US" sz="2800" dirty="0" smtClean="0"/>
              <a:t> gives a parabolic curve through O:</a:t>
            </a:r>
          </a:p>
          <a:p>
            <a:endParaRPr lang="en-US" dirty="0"/>
          </a:p>
        </p:txBody>
      </p:sp>
      <p:graphicFrame>
        <p:nvGraphicFramePr>
          <p:cNvPr id="4" name="Object 3"/>
          <p:cNvGraphicFramePr>
            <a:graphicFrameLocks noChangeAspect="1"/>
          </p:cNvGraphicFramePr>
          <p:nvPr/>
        </p:nvGraphicFramePr>
        <p:xfrm>
          <a:off x="2679700" y="4013200"/>
          <a:ext cx="3848100" cy="584200"/>
        </p:xfrm>
        <a:graphic>
          <a:graphicData uri="http://schemas.openxmlformats.org/presentationml/2006/ole">
            <p:oleObj spid="_x0000_s27650" name="Equation" r:id="rId5" imgW="3848040" imgH="583920" progId="Equation.DSMT4">
              <p:embed/>
            </p:oleObj>
          </a:graphicData>
        </a:graphic>
      </p:graphicFrame>
      <p:graphicFrame>
        <p:nvGraphicFramePr>
          <p:cNvPr id="5" name="Object 4"/>
          <p:cNvGraphicFramePr>
            <a:graphicFrameLocks noChangeAspect="1"/>
          </p:cNvGraphicFramePr>
          <p:nvPr/>
        </p:nvGraphicFramePr>
        <p:xfrm>
          <a:off x="2070100" y="5524500"/>
          <a:ext cx="4787900" cy="660400"/>
        </p:xfrm>
        <a:graphic>
          <a:graphicData uri="http://schemas.openxmlformats.org/presentationml/2006/ole">
            <p:oleObj spid="_x0000_s27651" name="Equation" r:id="rId6" imgW="4787640" imgH="660240" progId="Equation.DSMT4">
              <p:embed/>
            </p:oleObj>
          </a:graphicData>
        </a:graphic>
      </p:graphicFrame>
      <p:sp>
        <p:nvSpPr>
          <p:cNvPr id="6" name="Rectangle 5"/>
          <p:cNvSpPr/>
          <p:nvPr/>
        </p:nvSpPr>
        <p:spPr>
          <a:xfrm>
            <a:off x="2476500" y="3924300"/>
            <a:ext cx="4267200" cy="762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19749</Words>
  <Application>Microsoft Office PowerPoint</Application>
  <PresentationFormat>On-screen Show (4:3)</PresentationFormat>
  <Paragraphs>3645</Paragraphs>
  <Slides>432</Slides>
  <Notes>432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432</vt:i4>
      </vt:variant>
    </vt:vector>
  </HeadingPairs>
  <TitlesOfParts>
    <vt:vector size="435" baseType="lpstr">
      <vt:lpstr>Office Theme</vt:lpstr>
      <vt:lpstr>Equation</vt:lpstr>
      <vt:lpstr>Clip</vt:lpstr>
      <vt:lpstr>Physics 1425: General Physics I</vt:lpstr>
      <vt:lpstr>Today’s Topics</vt:lpstr>
      <vt:lpstr>Basic Outline</vt:lpstr>
      <vt:lpstr>Part I: Dynamics</vt:lpstr>
      <vt:lpstr>    Nature of Science   www.mlahanas.de/Greeks/AristotleBiol.htm</vt:lpstr>
      <vt:lpstr>Better Observation: Galileo</vt:lpstr>
      <vt:lpstr>Measurement and Uncertainty</vt:lpstr>
      <vt:lpstr>Significant Figures</vt:lpstr>
      <vt:lpstr>  Clicker Question!  0.0120 has how many significant figures?</vt:lpstr>
      <vt:lpstr>0.0120 has three significant figures: the final three, the 120.    Putting that 0 at the end means the writer believes the true value is closer to 0.0120 than it is to 0.0119 or to 0.0121.  Writing 0.012 would just mean closer to 0.012 than to 0.011 or 0.013, so it could be 0.0116 .</vt:lpstr>
      <vt:lpstr>   Important  The accuracy of output of a calculation cannot exceed  the accuracy of any of the input!</vt:lpstr>
      <vt:lpstr>SI Units</vt:lpstr>
      <vt:lpstr>SI Unit: Mass</vt:lpstr>
      <vt:lpstr>Useful Fact: the Mass of Water</vt:lpstr>
      <vt:lpstr>Clicker Question:  what is your volume in cubic meters, approximately?</vt:lpstr>
      <vt:lpstr>Powers of Ten the video</vt:lpstr>
      <vt:lpstr>Converting Units</vt:lpstr>
      <vt:lpstr>Useful Approximations</vt:lpstr>
      <vt:lpstr>Rough Estimation</vt:lpstr>
      <vt:lpstr>D is the top of the Dubai tower, F is the far horizon, C is the center of the Earth.  DF is perpendicular to FC.  If the radius of the Earth is R, and the tower has height h, and the furthest visible distance is d, then R2 + d2 = (R + h)2.</vt:lpstr>
      <vt:lpstr>If  a replica of the Dubai tower were erected on the Moon, how far away would you be able to see the Moon’s surface from the top?  (The Moon’s diameter = 0.25 Earth diameters, approximately.)</vt:lpstr>
      <vt:lpstr>One-Dimensional Motion: Displacement, Velocity, Acceleration</vt:lpstr>
      <vt:lpstr>Today’s Topics</vt:lpstr>
      <vt:lpstr>Kinematics: Describing Motion</vt:lpstr>
      <vt:lpstr>Measuring Motion: a Frame of Reference</vt:lpstr>
      <vt:lpstr>One-Dimensional Motion: Distance Traveled and Displacement</vt:lpstr>
      <vt:lpstr>Distance and Displacement</vt:lpstr>
      <vt:lpstr>Displacement is a Vector!</vt:lpstr>
      <vt:lpstr>Slide 29</vt:lpstr>
      <vt:lpstr>Slide 30</vt:lpstr>
      <vt:lpstr>     ConcepTest 2.2  Displacement</vt:lpstr>
      <vt:lpstr>     ConcepTest 2.2  Displacement</vt:lpstr>
      <vt:lpstr>Average Speed and Average Velocity</vt:lpstr>
      <vt:lpstr>Instantaneous  Velocity</vt:lpstr>
      <vt:lpstr>Slide 35</vt:lpstr>
      <vt:lpstr>  Average Trip Speed You drive 60 miles at 60 mph, then 60 miles at 30 mph.  What was your average speed? </vt:lpstr>
      <vt:lpstr>  Average Trip Speed You drive 60 miles at 60 mph, then 60 miles at 30 mph.  What was your average speed? </vt:lpstr>
      <vt:lpstr>Acceleration</vt:lpstr>
      <vt:lpstr>Instantaneous Acceleration</vt:lpstr>
      <vt:lpstr>Our Units for One-Dimensional Motion</vt:lpstr>
      <vt:lpstr>Constant Acceleration</vt:lpstr>
      <vt:lpstr>Distance Moved at Constant Acceleration</vt:lpstr>
      <vt:lpstr>More about Constant Acceleration…</vt:lpstr>
      <vt:lpstr>Constant Acceleration Formulas</vt:lpstr>
      <vt:lpstr>Problems from the Chapter</vt:lpstr>
      <vt:lpstr>The picture below shows time (4.56 secs) and speed  (321 mph) for a standing start quarter mile at Indianapolis.  Assuming constant acceleration, what was the approximate horizontal g-force on the driver?</vt:lpstr>
      <vt:lpstr>Freely Falling Objects</vt:lpstr>
      <vt:lpstr>Today’s Topics</vt:lpstr>
      <vt:lpstr>Galileo’s Idea</vt:lpstr>
      <vt:lpstr>Dropping a Brick</vt:lpstr>
      <vt:lpstr>Slowing down the motion…</vt:lpstr>
      <vt:lpstr>A Two-Timing Pendulum</vt:lpstr>
      <vt:lpstr>A Two-Timing Pendulum</vt:lpstr>
      <vt:lpstr>Clicker Question: Which is correct?</vt:lpstr>
      <vt:lpstr>Clicker Answer</vt:lpstr>
      <vt:lpstr>Galileo’s Ramp Idea</vt:lpstr>
      <vt:lpstr>Rolling Down the Ramp is Slow Mo Falling</vt:lpstr>
      <vt:lpstr>Galileo’s Ramp Experiment Result</vt:lpstr>
      <vt:lpstr>Clicker Question</vt:lpstr>
      <vt:lpstr>Acceleration Due to Gravity g</vt:lpstr>
      <vt:lpstr>Ball Thrown Vertically Upwards</vt:lpstr>
      <vt:lpstr>Clicker Question A ball is thrown  vertically upwards. What is the direction of its acceleration at the highest point it reaches?</vt:lpstr>
      <vt:lpstr>Clicker Answer</vt:lpstr>
      <vt:lpstr>Chapter 2 Sample Questions</vt:lpstr>
      <vt:lpstr>Motion in Two and Three Dimensions: Vectors </vt:lpstr>
      <vt:lpstr>Today’s Topics</vt:lpstr>
      <vt:lpstr>Displacement</vt:lpstr>
      <vt:lpstr>Displacement as a Vector</vt:lpstr>
      <vt:lpstr>Adding Vectors</vt:lpstr>
      <vt:lpstr>Subtracting Vectors</vt:lpstr>
      <vt:lpstr>Multiplying Vectors by Numbers </vt:lpstr>
      <vt:lpstr>Vector Components</vt:lpstr>
      <vt:lpstr>How     Relates to (x, y)</vt:lpstr>
      <vt:lpstr>Slide 74</vt:lpstr>
      <vt:lpstr>Slide 75</vt:lpstr>
      <vt:lpstr>Slide 76</vt:lpstr>
      <vt:lpstr>Slide 77</vt:lpstr>
      <vt:lpstr>Slide 78</vt:lpstr>
      <vt:lpstr>Slide 79</vt:lpstr>
      <vt:lpstr>Slide 80</vt:lpstr>
      <vt:lpstr>Slide 81</vt:lpstr>
      <vt:lpstr>   Average Velocity in Two Dimensions        average velocity = displacement/time</vt:lpstr>
      <vt:lpstr> Instantaneous Velocity in Two Dimensions </vt:lpstr>
      <vt:lpstr>Average Acceleration in Two Dimensions</vt:lpstr>
      <vt:lpstr>Instantaneous Acceleration in Two Dimensions</vt:lpstr>
      <vt:lpstr>Acceleration in Vector Components </vt:lpstr>
      <vt:lpstr>    Clicker Question A car is moving around a circular track at a constant speed. What can you say about its acceleration? </vt:lpstr>
      <vt:lpstr>Sample Problem</vt:lpstr>
      <vt:lpstr>Going  down … </vt:lpstr>
      <vt:lpstr>Relative Velocity Running Across a Ship</vt:lpstr>
      <vt:lpstr>Relative Velocities Just Add…</vt:lpstr>
      <vt:lpstr>Projectiles</vt:lpstr>
      <vt:lpstr>Reminder: Galileo’s Laws of Motion</vt:lpstr>
      <vt:lpstr>Galileo’s Law for Projectiles</vt:lpstr>
      <vt:lpstr>Here’s Galileo’s own picture …  and here’s a link to an animation. </vt:lpstr>
      <vt:lpstr>Equation for the Trajectory</vt:lpstr>
      <vt:lpstr>Clicker Question</vt:lpstr>
      <vt:lpstr>Car Goes Horizontally Over Cliff</vt:lpstr>
      <vt:lpstr>Full Projectile Path</vt:lpstr>
      <vt:lpstr>Vector Picture of Projectile Motion</vt:lpstr>
      <vt:lpstr>Slide 101</vt:lpstr>
      <vt:lpstr>Slide 102</vt:lpstr>
      <vt:lpstr>Slide 103</vt:lpstr>
      <vt:lpstr>Slide 104</vt:lpstr>
      <vt:lpstr>Hang Time</vt:lpstr>
      <vt:lpstr>Slide 106</vt:lpstr>
      <vt:lpstr>Slide 107</vt:lpstr>
      <vt:lpstr>Range</vt:lpstr>
      <vt:lpstr>Maximum Range</vt:lpstr>
      <vt:lpstr>Slide 110</vt:lpstr>
      <vt:lpstr>Slide 111</vt:lpstr>
      <vt:lpstr>Problem from Book</vt:lpstr>
      <vt:lpstr>Newton’s Laws</vt:lpstr>
      <vt:lpstr>Newton Extended Galileo’s Picture of Motion to Include Forces</vt:lpstr>
      <vt:lpstr>Newton Said They’re the Same Thing!</vt:lpstr>
      <vt:lpstr>Vector Picture of Projectile Motion</vt:lpstr>
      <vt:lpstr>Newton’s First Law of Motion</vt:lpstr>
      <vt:lpstr>Relating Change in Velocity to Force</vt:lpstr>
      <vt:lpstr>Force and Acceleration I</vt:lpstr>
      <vt:lpstr>Force and Acceleration II</vt:lpstr>
      <vt:lpstr>Units for Force</vt:lpstr>
      <vt:lpstr>Newton’s Second Law</vt:lpstr>
      <vt:lpstr>Means Total Force!</vt:lpstr>
      <vt:lpstr>Slide 124</vt:lpstr>
      <vt:lpstr>Slide 125</vt:lpstr>
      <vt:lpstr>Slide 126</vt:lpstr>
      <vt:lpstr>Slide 127</vt:lpstr>
      <vt:lpstr>Slide 128</vt:lpstr>
      <vt:lpstr>Slide 129</vt:lpstr>
      <vt:lpstr>Slide 130</vt:lpstr>
      <vt:lpstr>Slide 131</vt:lpstr>
      <vt:lpstr>Slide 132</vt:lpstr>
      <vt:lpstr>Slide 133</vt:lpstr>
      <vt:lpstr>Inertial Frames of Reference</vt:lpstr>
      <vt:lpstr>Relative Velocity and Inertial Frames</vt:lpstr>
      <vt:lpstr>Relative Acceleration and Noninertial Frames</vt:lpstr>
      <vt:lpstr>Newton’s Third Law</vt:lpstr>
      <vt:lpstr>Action and Reaction</vt:lpstr>
      <vt:lpstr>More Action and Reaction…</vt:lpstr>
      <vt:lpstr>       Clicker Question  If I jump upwards, I leave the ground with nonzero upward velocity—I accelerated upwards.  Applying              , what force caused that upwards acceleration? </vt:lpstr>
      <vt:lpstr>If I jump upwards, I leave the ground with nonzero upward velocity—I accelerated upwards.  Applying              , what force caused that upwards acceleration? </vt:lpstr>
      <vt:lpstr>Problem from Book</vt:lpstr>
      <vt:lpstr>Problem from Book</vt:lpstr>
      <vt:lpstr>Using Newton’s Laws</vt:lpstr>
      <vt:lpstr>Today’s Topics</vt:lpstr>
      <vt:lpstr>Weight: the Force of Gravity</vt:lpstr>
      <vt:lpstr>Weight and Inertial Mass</vt:lpstr>
      <vt:lpstr>The Normal Force</vt:lpstr>
      <vt:lpstr>The Normal Force</vt:lpstr>
      <vt:lpstr>Normal Force and Springiness</vt:lpstr>
      <vt:lpstr>     Clicker Question I stand on roller skates facing a wall. I reach out and push against the wall, I accelerate backwards.  What force caused my acceleration?</vt:lpstr>
      <vt:lpstr>     Clicker Question I stand on roller skates facing a wall. I reach out and push against the wall, I accelerate backwards.  What force caused my acceleration?</vt:lpstr>
      <vt:lpstr>       Clicker Question What is the normal force from the elevator floor on a person weighing mg, if the elevator is accelerating upwards at 0.1g?</vt:lpstr>
      <vt:lpstr>       Clicker Question What is the normal force from the elevator floor on a person weighing mg, if the elevator is accelerating upwards at 0.1g?</vt:lpstr>
      <vt:lpstr>Tension!</vt:lpstr>
      <vt:lpstr>Tension Puzzle… </vt:lpstr>
      <vt:lpstr>Tension Puzzle Answered</vt:lpstr>
      <vt:lpstr>Free Body Diagrams</vt:lpstr>
      <vt:lpstr>Slide 159</vt:lpstr>
      <vt:lpstr>Slide 160</vt:lpstr>
      <vt:lpstr>Slide 161</vt:lpstr>
      <vt:lpstr>Slide 162</vt:lpstr>
      <vt:lpstr>Clicker Question</vt:lpstr>
      <vt:lpstr>Clicker Question Answer</vt:lpstr>
      <vt:lpstr>Further Explanation…</vt:lpstr>
      <vt:lpstr>Problem from Book</vt:lpstr>
      <vt:lpstr>Problem from Book</vt:lpstr>
      <vt:lpstr>Friction</vt:lpstr>
      <vt:lpstr>Warm Up Question</vt:lpstr>
      <vt:lpstr>Frictional Force is Independent of Contact Area…</vt:lpstr>
      <vt:lpstr>Free Body Diagram for Block on Slope</vt:lpstr>
      <vt:lpstr>Coefficient of Static Friction</vt:lpstr>
      <vt:lpstr>How Steep a Hill Can a Car Climb?</vt:lpstr>
      <vt:lpstr>Looking more closely…</vt:lpstr>
      <vt:lpstr>Sliding:  Kinetic Friction</vt:lpstr>
      <vt:lpstr>Slide 176</vt:lpstr>
      <vt:lpstr>Slide 177</vt:lpstr>
      <vt:lpstr>Friction Coefficients are Very Approximate…</vt:lpstr>
      <vt:lpstr>Slide 179</vt:lpstr>
      <vt:lpstr>Slide 180</vt:lpstr>
      <vt:lpstr>Slide 181</vt:lpstr>
      <vt:lpstr>Slide 182</vt:lpstr>
      <vt:lpstr>Problem from Book</vt:lpstr>
      <vt:lpstr>Problem from Book</vt:lpstr>
      <vt:lpstr>Problem from Book</vt:lpstr>
      <vt:lpstr>Circular Motion</vt:lpstr>
      <vt:lpstr>A Cannon on a Mountain</vt:lpstr>
      <vt:lpstr>Newton’s Idea: a Really High Mountain</vt:lpstr>
      <vt:lpstr>After Traveling 8 Kilometers in 1 second…</vt:lpstr>
      <vt:lpstr>Newton’s Own Picture</vt:lpstr>
      <vt:lpstr>Acceleration in Steady Circular Motion</vt:lpstr>
      <vt:lpstr>Dynamics of Circular Motion</vt:lpstr>
      <vt:lpstr>Low Earth Orbit</vt:lpstr>
      <vt:lpstr>The Moon’s Orbit</vt:lpstr>
      <vt:lpstr>Basic Moon Facts</vt:lpstr>
      <vt:lpstr>The Inverse Square Law of Gravity</vt:lpstr>
      <vt:lpstr>Let’s look at some different circular motion…</vt:lpstr>
      <vt:lpstr>But why mess with toys—just do it!</vt:lpstr>
      <vt:lpstr>  http://www.youtube.com/watch?v=wiZoVAZGgsw&amp;NR=1  </vt:lpstr>
      <vt:lpstr>What is the Normal Force from the Track?</vt:lpstr>
      <vt:lpstr>      Clicker Question If  the loop track has a radius of 6 meters, approximately how fast must the car be going at the top to stay on the track?</vt:lpstr>
      <vt:lpstr>   Clicker Question Answer If  the loop track has a radius of 6 meters, approximately how fast must the car be going at the top to stay on the track?</vt:lpstr>
      <vt:lpstr>What’s the Normal Force at the Bottom?</vt:lpstr>
      <vt:lpstr>Clicker Question</vt:lpstr>
      <vt:lpstr>Clicker Question Answer</vt:lpstr>
      <vt:lpstr>ConcepTest 5.8   Missing Link</vt:lpstr>
      <vt:lpstr>ConcepTest 5.8   Missing Link</vt:lpstr>
      <vt:lpstr>Centripetal and Centrifugal…</vt:lpstr>
      <vt:lpstr>ConcepTest 5.11b   Going in Circles II</vt:lpstr>
      <vt:lpstr>ConcepTest 5.11b   Going in Circles II</vt:lpstr>
      <vt:lpstr>Problem from Book</vt:lpstr>
      <vt:lpstr>Problem from Book</vt:lpstr>
      <vt:lpstr>More Circular Motion</vt:lpstr>
      <vt:lpstr>The Conical Pendulum</vt:lpstr>
      <vt:lpstr>  for the Conical Pendulum</vt:lpstr>
      <vt:lpstr>Conical Pendulum as Control</vt:lpstr>
      <vt:lpstr>ConcepTest 5.6   Tetherball</vt:lpstr>
      <vt:lpstr>ConcepTest 5.6   Tetherball</vt:lpstr>
      <vt:lpstr>ConcepTest 5.9   Ball and String</vt:lpstr>
      <vt:lpstr>ConcepTest 5.9   Ball and String</vt:lpstr>
      <vt:lpstr>ConcepTest 5.7c   Around the Curve III</vt:lpstr>
      <vt:lpstr>ConcepTest 5.7c   Around the Curve III</vt:lpstr>
      <vt:lpstr>Car on Flat Circular Road</vt:lpstr>
      <vt:lpstr>Total Road Force on Car</vt:lpstr>
      <vt:lpstr>Banked Road: Sheet of Ice</vt:lpstr>
      <vt:lpstr>Maximum Speed on Banked Road</vt:lpstr>
      <vt:lpstr>Maximum Speed on Banked Road</vt:lpstr>
      <vt:lpstr>     Clicker Question  What is the direction of the acceleration of a pendulum at the furthest point of its swing?</vt:lpstr>
      <vt:lpstr>     Clicker Question  What is the direction of the acceleration of a pendulum at the furthest point of its swing?</vt:lpstr>
      <vt:lpstr>       Clicker Question What is the direction of acceleration of a pendulum at the midpoint of its swing?</vt:lpstr>
      <vt:lpstr>       Clicker Question What is the direction of acceleration of a pendulum at the midpoint of its swing?</vt:lpstr>
      <vt:lpstr>       Clicker Question What is the direction of acceleration of a pendulum halfway down from the furthest point towards the midpoint of its swing?</vt:lpstr>
      <vt:lpstr>Nonuniform Circular Motion</vt:lpstr>
      <vt:lpstr>Drag Forces</vt:lpstr>
      <vt:lpstr>Gravitation</vt:lpstr>
      <vt:lpstr>The Inverse Square Law</vt:lpstr>
      <vt:lpstr>Gravitational Attraction is Proportional to Mass</vt:lpstr>
      <vt:lpstr>          Clicker Question  Does the Moon attract the Earth gravitationally? </vt:lpstr>
      <vt:lpstr>          Clicker Answer  Does the Moon attract the Earth gravitationally? </vt:lpstr>
      <vt:lpstr>So why doesn’t the Earth go round the Moon?</vt:lpstr>
      <vt:lpstr>Gravitational Attraction is Proportional to Both Masses</vt:lpstr>
      <vt:lpstr>Law of Universal Gravitation</vt:lpstr>
      <vt:lpstr>Clicker Question: How could G be determined?</vt:lpstr>
      <vt:lpstr>Clicker Answer</vt:lpstr>
      <vt:lpstr>Measuring G</vt:lpstr>
      <vt:lpstr>Weighing the Earth</vt:lpstr>
      <vt:lpstr>Weighing the Sun…</vt:lpstr>
      <vt:lpstr>Weighing a Galaxy…</vt:lpstr>
      <vt:lpstr>Vector Form of Gravitational Force</vt:lpstr>
      <vt:lpstr>Massive Spherical Shell</vt:lpstr>
      <vt:lpstr>       Clicker Question How will g change (if at all) on going from the Earth’s surface to the bottom of a deep mine?</vt:lpstr>
      <vt:lpstr>      Clicker Answer How will g change (if at all) on going from the Earth’s surface to the bottom of a deep mine?</vt:lpstr>
      <vt:lpstr>    Kepler’s First Law Each planet moves in an elliptical orbit with the Sun at one focus</vt:lpstr>
      <vt:lpstr>About Ellipses…</vt:lpstr>
      <vt:lpstr>    Kepler’s Second Law As the planet moves, a line from the planet to the center of the Sun sweeps out equal areas in equal times.</vt:lpstr>
      <vt:lpstr>Clicker Question When is Earth closest to the Sun?</vt:lpstr>
      <vt:lpstr>Kepler’s Third Law</vt:lpstr>
      <vt:lpstr>Trip to Mars</vt:lpstr>
      <vt:lpstr>The Slingshot</vt:lpstr>
      <vt:lpstr>          Clicker Question:  dropping an iPod!  An iPod has a built-in accelerometer, which gives a continuous reading of gravity.  Just resting on a table, it reads g.  If I drop it, what does it read while falling?</vt:lpstr>
      <vt:lpstr>Weightlessness in Orbit</vt:lpstr>
      <vt:lpstr>Footnote: Galileo already knew this…</vt:lpstr>
      <vt:lpstr>Work and Energy</vt:lpstr>
      <vt:lpstr>What is Work and What Isn’t?</vt:lpstr>
      <vt:lpstr>Work is only done by a force…</vt:lpstr>
      <vt:lpstr>Only motion in the direction of the force counts …</vt:lpstr>
      <vt:lpstr>Pushing a box up a frictionless slope…</vt:lpstr>
      <vt:lpstr>…and letting it slide back down.</vt:lpstr>
      <vt:lpstr>Energy is the Ability to Do Work</vt:lpstr>
      <vt:lpstr>What if you push the box horizontally?</vt:lpstr>
      <vt:lpstr>The Vector Dot Product </vt:lpstr>
      <vt:lpstr>Dot Product in Components</vt:lpstr>
      <vt:lpstr>Positive and Negative Work</vt:lpstr>
      <vt:lpstr>ConcepTest 7.2c   Play Ball!</vt:lpstr>
      <vt:lpstr>ConcepTest 7.2c   Play Ball!</vt:lpstr>
      <vt:lpstr>ConcepTest 7.2d   Tension and Work</vt:lpstr>
      <vt:lpstr>ConcepTest 7.2d   Tension and Work</vt:lpstr>
      <vt:lpstr>ConcepTest 7.3   Force and Work</vt:lpstr>
      <vt:lpstr>ConcepTest 7.3   Force and Work</vt:lpstr>
      <vt:lpstr>ConcepTest 7.3   Force and Work</vt:lpstr>
      <vt:lpstr>Work done by any Force along any Path</vt:lpstr>
      <vt:lpstr>Force of a Stretched Spring</vt:lpstr>
      <vt:lpstr>Work done in Stretching a Spring</vt:lpstr>
      <vt:lpstr>Total Work as Area Under Curve</vt:lpstr>
      <vt:lpstr>Problem from book</vt:lpstr>
      <vt:lpstr>Problem from  book</vt:lpstr>
      <vt:lpstr>Problem from book</vt:lpstr>
      <vt:lpstr>Problem from book</vt:lpstr>
      <vt:lpstr>Kinetic Energy and Energy Conservation</vt:lpstr>
      <vt:lpstr>Moving Things Have Energy</vt:lpstr>
      <vt:lpstr>How Much Work Does the Moving Weight Do?</vt:lpstr>
      <vt:lpstr>Where Did the Weight’s Energy Come From?</vt:lpstr>
      <vt:lpstr>ConcepTest 7.5b   Kinetic Energy II</vt:lpstr>
      <vt:lpstr>ConcepTest 7.5b   Kinetic Energy II</vt:lpstr>
      <vt:lpstr>ConcepTest 7.8a   Slowing Down</vt:lpstr>
      <vt:lpstr>ConcepTest 7.8a   Slowing Down</vt:lpstr>
      <vt:lpstr>ConcepTest 7.8c   Speeding Up II</vt:lpstr>
      <vt:lpstr>ConcepTest 7.8c   Speeding Up II</vt:lpstr>
      <vt:lpstr>A Small Kinetic Energy Change</vt:lpstr>
      <vt:lpstr>Energy Balance for a Projectile</vt:lpstr>
      <vt:lpstr>Conservation of Mechanical Energy</vt:lpstr>
      <vt:lpstr>Springs Conserve Energy, Too</vt:lpstr>
      <vt:lpstr>Conservative and Nonconservative Forces</vt:lpstr>
      <vt:lpstr>Different Paths for a Conservative Force</vt:lpstr>
      <vt:lpstr>Potential Energy in a Conservative Field</vt:lpstr>
      <vt:lpstr>Potential Energy Determines Force</vt:lpstr>
      <vt:lpstr>More on Potential Energy and Force</vt:lpstr>
      <vt:lpstr>Potential Energy and Force for a Spring</vt:lpstr>
      <vt:lpstr>ConcepTest 8.1 Sign of the Energy II</vt:lpstr>
      <vt:lpstr>ConcepTest 8.1 Sign of the Energy II</vt:lpstr>
      <vt:lpstr>ConcepTest 8.2   KE and PE</vt:lpstr>
      <vt:lpstr>ConcepTest 8.2   KE and PE</vt:lpstr>
      <vt:lpstr>ConcepTest 8.5   Springs and Gravity</vt:lpstr>
      <vt:lpstr>ConcepTest 8.5   Springs and Gravity</vt:lpstr>
      <vt:lpstr>Problem from Book</vt:lpstr>
      <vt:lpstr>More Energy Topics</vt:lpstr>
      <vt:lpstr>Topics for Today</vt:lpstr>
      <vt:lpstr>Overall Energy Conservation</vt:lpstr>
      <vt:lpstr>ConcepTest 8.9   Cart on a Hill</vt:lpstr>
      <vt:lpstr>ConcepTest 8.9   Cart on a Hill</vt:lpstr>
      <vt:lpstr>ConcepTest 8.10a   Falling Leaves</vt:lpstr>
      <vt:lpstr>ConcepTest 8.10a   Falling Leaves</vt:lpstr>
      <vt:lpstr>ConcepTest 8.10b   Falling Balls</vt:lpstr>
      <vt:lpstr>ConcepTest 8.10b   Falling Balls</vt:lpstr>
      <vt:lpstr>Heat is K.E. and P.E. of molecules</vt:lpstr>
      <vt:lpstr>     Clicker Question Just FYI – not for credit! What is the approximate average speed of the oxygen molecules in your nose right now? </vt:lpstr>
      <vt:lpstr>Other Kinds of Energy</vt:lpstr>
      <vt:lpstr>Gravitational Potential Energy…</vt:lpstr>
      <vt:lpstr>Escape! </vt:lpstr>
      <vt:lpstr>Escape Velocity and Orbital Velocity</vt:lpstr>
      <vt:lpstr>Power</vt:lpstr>
      <vt:lpstr>    Clicker Question Ordinary steps have height about 17cm. Suppose you walk upstairs at 3 steps per second, and you weigh 70kg.  What is your approximate rate of working?</vt:lpstr>
      <vt:lpstr>      Clicker Question An automobile weighing 2,000 kg accelerates on a level road from rest to 30 m/sec in 9 secs.  Ignoring friction, etc., what was its average power output during this period?</vt:lpstr>
      <vt:lpstr>Momentum</vt:lpstr>
      <vt:lpstr>Physics Definition of Momentum</vt:lpstr>
      <vt:lpstr>Momentum and Newton’s Second Law</vt:lpstr>
      <vt:lpstr>Momentum and Newton’s Third Law</vt:lpstr>
      <vt:lpstr>  Lots More Particles….</vt:lpstr>
      <vt:lpstr>Impulsive Force</vt:lpstr>
      <vt:lpstr>      Clicker Question Two balls of putty of equal mass approach each other from opposite directions at equal speeds. They stick together and come to rest. Was momentum conserved in this collision?</vt:lpstr>
      <vt:lpstr>    Clicker Question A pendulum consists of a wooden ball hanging motionless on a string.  A bullet is shot horizontally, hitting the pendulum head-on on its equator.  The bullet bounces back, the pendulum swings.  On a second attempt, after the pendulum is again at rest, the bullet penetrates and stays in the wood. Which caused the bigger swing?</vt:lpstr>
      <vt:lpstr>      Clicker Question I drop a hard rubber ball on to the floor from a height of one meter.  As it bounces, it is squashed 1 cm at maximum.  Very  approximately, what is the force it feels from the floor at the moment in the middle of the bounce when it is at rest?</vt:lpstr>
      <vt:lpstr>      Clicker Question I drop a hard rubber ball on to the floor from a height of one meter.  As it bounces, it is squashed 1 cm at maximum.  Very  approximately, what is the force it feels from the floor at the moment in the middle of the bounce when it is at rest?</vt:lpstr>
      <vt:lpstr>ConcepTest 9.5a   Two Boxes I</vt:lpstr>
      <vt:lpstr>ConcepTest 9.5a   Two Boxes I</vt:lpstr>
      <vt:lpstr>ConcepTest 9.9a   Going Bowling I</vt:lpstr>
      <vt:lpstr>ConcepTest 9.9a   Going Bowling I</vt:lpstr>
      <vt:lpstr>ConcepTest 9.9b   Going Bowling II</vt:lpstr>
      <vt:lpstr>ConcepTest 9.9b   Going Bowling II</vt:lpstr>
      <vt:lpstr>ConcepTest 9.14b   Recoil Speed II</vt:lpstr>
      <vt:lpstr>ConcepTest 9.14b   Recoil Speed II</vt:lpstr>
      <vt:lpstr>Center of Mass of Two Particles</vt:lpstr>
      <vt:lpstr>Center of Mass and Total Momentum</vt:lpstr>
      <vt:lpstr>Motion of the Center of Mass</vt:lpstr>
      <vt:lpstr>More about Momentum</vt:lpstr>
      <vt:lpstr>Elastic One-Dimensional Collisions 1</vt:lpstr>
      <vt:lpstr>   Clicker Question Suppose we have two equal masses, one initially at rest, the other approaching  from the left at velocity v. What is the velocity of the center of mass?</vt:lpstr>
      <vt:lpstr>   Clicker Answer Suppose we have two equal masses, one initially at rest, the other approaching  from the left at velocity v. What is the velocity of the center of mass?</vt:lpstr>
      <vt:lpstr>   Clicker Question What is the velocity of the center of mass after the elastic collision?</vt:lpstr>
      <vt:lpstr>   Clicker Answer What is the velocity of the center of mass after the elastic collision?</vt:lpstr>
      <vt:lpstr>   Clicker Question What would be the velocity of the center of mass after a completely inelastic collision? (Assume the balls stick together.)</vt:lpstr>
      <vt:lpstr>   Clicker Answer What would be the velocity of the center of mass after a completely inelastic collision?</vt:lpstr>
      <vt:lpstr>   Clicker Question Suppose we have a 1 kg mass initially at rest, and a 2 kg mass approaching  from the left at velocity v. What is the velocity of the center of mass?</vt:lpstr>
      <vt:lpstr>   Clicker Answer Suppose we have a 1 kg mass initially at rest, and a 2 kg mass approaching  from the left at velocity v. What is the velocity of the center of mass?</vt:lpstr>
      <vt:lpstr>Looking at Collisions…</vt:lpstr>
      <vt:lpstr>Reminder:  a Frame of Reference</vt:lpstr>
      <vt:lpstr>Two Inertial Frames of Reference</vt:lpstr>
      <vt:lpstr>Equal Masses, Two Frames</vt:lpstr>
      <vt:lpstr>Elastic One-Dimensional Collisions </vt:lpstr>
      <vt:lpstr>Elastic One-Dimensional Collisions </vt:lpstr>
      <vt:lpstr>Equal Masses, Two Frames, Inelastic</vt:lpstr>
      <vt:lpstr>      Clicker Question For the one-dimensional inelastic collision of a mass m moving at velocity v hitting and sticking to an initially stationary mass m, is the kinetic energy loss:</vt:lpstr>
      <vt:lpstr>      Clicker Question I drop a large ball with a small ball balanced on top of it from a height of one meter.  The small ball stays on top during the fall. After the large ball bounces off the floor, how high do you predict the small ball will go? </vt:lpstr>
      <vt:lpstr>      Clicker Answer I drop a large ball with a small ball balanced on top of it from a height of one meter.  The small ball stays on top during the fall. After the large ball bounces off the floor, how high do you predict the small ball will go? </vt:lpstr>
      <vt:lpstr>Two-Dimensional CM Elastic Collisions</vt:lpstr>
      <vt:lpstr>Problem from Book</vt:lpstr>
      <vt:lpstr>Solving the problem…</vt:lpstr>
      <vt:lpstr>Another Book Problem…</vt:lpstr>
      <vt:lpstr>Center of Mass </vt:lpstr>
      <vt:lpstr>Center of Mass and Center of Gravity</vt:lpstr>
      <vt:lpstr>Center of Mass in One Dimension</vt:lpstr>
      <vt:lpstr>CM of Several Objects in One Dimension</vt:lpstr>
      <vt:lpstr>Add Another Kid to the Seesaw…</vt:lpstr>
      <vt:lpstr>Some Gymnastics</vt:lpstr>
      <vt:lpstr>Center of Mass of a Two-Dimensional Object</vt:lpstr>
      <vt:lpstr>Three Equal Masses</vt:lpstr>
      <vt:lpstr>Center of Mass of a Solid Triangle</vt:lpstr>
      <vt:lpstr>ConcepTest 9.10a   Elastic Collisions I</vt:lpstr>
      <vt:lpstr>ConcepTest 9.10a   Elastic Collisions I</vt:lpstr>
      <vt:lpstr>ConcepTest 9.11   Golf Anyone?</vt:lpstr>
      <vt:lpstr>ConcepTest 9.11   Golf Anyone?</vt:lpstr>
      <vt:lpstr>ConcepTest 9.12b   Inelastic Collisions II</vt:lpstr>
      <vt:lpstr>ConcepTest 9.12b   Inelastic Collisions II</vt:lpstr>
      <vt:lpstr>ConcepTest 9.13a   Nuclear Fission I</vt:lpstr>
      <vt:lpstr>ConcepTest 9.13a   Nuclear Fission I</vt:lpstr>
      <vt:lpstr>ConcepTest 9.13b   Nuclear Fission II</vt:lpstr>
      <vt:lpstr>ConcepTest 9.13b   Nuclear Fission II</vt:lpstr>
      <vt:lpstr>ConcepTest 9.16a   Crash Cars I</vt:lpstr>
      <vt:lpstr>ConcepTest 9.16a   Crash Cars I</vt:lpstr>
      <vt:lpstr>Slide 400</vt:lpstr>
      <vt:lpstr>Slide 401</vt:lpstr>
      <vt:lpstr>Circular Motion </vt:lpstr>
      <vt:lpstr>How Far is it Around a Circle?</vt:lpstr>
      <vt:lpstr>Arcs Subtending Angles: the Radian</vt:lpstr>
      <vt:lpstr>Clicker Question One radian is:</vt:lpstr>
      <vt:lpstr>Clicker Answer One radian is:</vt:lpstr>
      <vt:lpstr>Full Circle</vt:lpstr>
      <vt:lpstr>Radians and Trig</vt:lpstr>
      <vt:lpstr>Units for Angular Velocity</vt:lpstr>
      <vt:lpstr>Angular Speed and Rim Speed</vt:lpstr>
      <vt:lpstr>Standard Angular Notation</vt:lpstr>
      <vt:lpstr>Acceleration</vt:lpstr>
      <vt:lpstr>Components of Acceleration</vt:lpstr>
      <vt:lpstr>ConcepTest 10.1a Bonnie and Klyde I</vt:lpstr>
      <vt:lpstr>ConcepTest 10.1a Bonnie and Klyde I</vt:lpstr>
      <vt:lpstr>Clicker Question</vt:lpstr>
      <vt:lpstr>Clicker Answer</vt:lpstr>
      <vt:lpstr>Angular  Velocity as a Vector</vt:lpstr>
      <vt:lpstr>Constant Angular Acceleration</vt:lpstr>
      <vt:lpstr>Torque</vt:lpstr>
      <vt:lpstr>More Ways to Balance Torques…</vt:lpstr>
      <vt:lpstr>ConcepTest 10.4  Using a Wrench</vt:lpstr>
      <vt:lpstr>ConcepTest 10.4  Using a Wrench</vt:lpstr>
      <vt:lpstr>ConcepTest 10.6  Closing a Door</vt:lpstr>
      <vt:lpstr>ConcepTest 10.6  Closing a Door</vt:lpstr>
      <vt:lpstr>Rotational Dynamics</vt:lpstr>
      <vt:lpstr>How is Angular Acceleration Related to Torque?</vt:lpstr>
      <vt:lpstr>Kinds of Equilibrium</vt:lpstr>
      <vt:lpstr>Newton’s Second Law for Rotations</vt:lpstr>
      <vt:lpstr>More Complicated Rotating Bodies</vt:lpstr>
      <vt:lpstr>Newton’s Third Law for a Rigid Rotating Body</vt:lpstr>
      <vt:lpstr>Moment of Inertia of a Solid Body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1425: General Physics I</dc:title>
  <dc:creator>Michael</dc:creator>
  <cp:lastModifiedBy>Michael</cp:lastModifiedBy>
  <cp:revision>40</cp:revision>
  <dcterms:created xsi:type="dcterms:W3CDTF">2010-01-07T20:15:09Z</dcterms:created>
  <dcterms:modified xsi:type="dcterms:W3CDTF">2010-04-30T18:05:03Z</dcterms:modified>
</cp:coreProperties>
</file>