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2" r:id="rId16"/>
    <p:sldId id="270" r:id="rId17"/>
    <p:sldId id="271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14DE7-AE87-4AF8-9D01-202706CF3AAB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FB29-12EF-4AAB-9BA5-AF792EF9D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C3A73-B01F-4A22-925A-F3AA78165C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096D5-9654-435F-896A-12755EA909CB}" type="slidenum">
              <a:rPr lang="en-US"/>
              <a:pPr/>
              <a:t>21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to add notes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AA6A0-0BA9-4E04-8514-E5AEFC792331}" type="slidenum">
              <a:rPr lang="en-US"/>
              <a:pPr/>
              <a:t>22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BD2ED-5F8C-4D66-A2F9-B57C151C78DD}" type="slidenum">
              <a:rPr lang="en-US"/>
              <a:pPr/>
              <a:t>24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to add notes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14739-C828-4F7C-8CB2-513866271F1A}" type="slidenum">
              <a:rPr lang="en-US"/>
              <a:pPr/>
              <a:t>25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FB29-12EF-4AAB-9BA5-AF792EF9DC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1417-9543-4179-B85B-50CE3BF4A98C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7207-D808-4BA8-BE2C-712FD27DD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ZoVAZGgsw&amp;NR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KNu7vkfhiW0&amp;NR=1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www.youtube.com/watch?v=rVYUevr2Rag&amp;NR=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s.xkcd.com/comics/centrifugal_force.p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alileoandeinstein.physics.virginia.edu/more_stuff/flashlets/NewtMtn/NewtMt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Circular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Physics 1425 Lecture 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740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Michael Fowler,  UVa.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Basic Moon Facts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apple accelerates downwards </a:t>
            </a:r>
            <a:r>
              <a:rPr lang="en-US" dirty="0" smtClean="0">
                <a:solidFill>
                  <a:srgbClr val="FFFF00"/>
                </a:solidFill>
              </a:rPr>
              <a:t>3,600 times faster</a:t>
            </a:r>
            <a:r>
              <a:rPr lang="en-US" dirty="0" smtClean="0"/>
              <a:t> than the Moon.</a:t>
            </a:r>
          </a:p>
          <a:p>
            <a:r>
              <a:rPr lang="en-US" dirty="0" smtClean="0"/>
              <a:t>The Moon is </a:t>
            </a:r>
            <a:r>
              <a:rPr lang="en-US" dirty="0" smtClean="0">
                <a:solidFill>
                  <a:srgbClr val="FFFF00"/>
                </a:solidFill>
              </a:rPr>
              <a:t>60 times further</a:t>
            </a:r>
            <a:r>
              <a:rPr lang="en-US" dirty="0" smtClean="0"/>
              <a:t> from the center of the Earth than the apple is.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did Newton conclude from those facts?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170" y="1600200"/>
            <a:ext cx="25046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6211669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http://dallasvintageshop.com/?p=1097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Inverse Square Law of Gravity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If the force of gravity has decreased by a factor of 3,600 on increasing the distance from the center of the Earth by a factor of 60, Newton concluded that the Earth’s gravitational force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 </a:t>
            </a:r>
            <a:r>
              <a:rPr lang="en-US" u="sng" dirty="0" smtClean="0">
                <a:solidFill>
                  <a:srgbClr val="FFFF00"/>
                </a:solidFill>
              </a:rPr>
              <a:t>inverse square law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of gravity.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We’ll get back to gravity in the next lecture … 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3962400"/>
          <a:ext cx="1206500" cy="939800"/>
        </p:xfrm>
        <a:graphic>
          <a:graphicData uri="http://schemas.openxmlformats.org/presentationml/2006/ole">
            <p:oleObj spid="_x0000_s4098" name="Equation" r:id="rId4" imgW="1206360" imgH="9396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3810000"/>
            <a:ext cx="1981200" cy="12954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Let’s look at some different circular motion…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68" y="1828800"/>
            <a:ext cx="87837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 why mess with toys—just do it!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35049" cy="44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http://www.youtube.com/watch?v=wiZoVAZGgsw&amp;NR=1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723787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Is this for real?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is the Normal Force from the Track?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848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the top,                    is just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all directed downwards.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If </a:t>
            </a:r>
          </a:p>
          <a:p>
            <a:pPr>
              <a:buNone/>
            </a:pPr>
            <a:r>
              <a:rPr lang="en-US" sz="2800" dirty="0" smtClean="0"/>
              <a:t>What happens for lower </a:t>
            </a:r>
            <a:r>
              <a:rPr lang="en-US" sz="2800" i="1" dirty="0" smtClean="0">
                <a:solidFill>
                  <a:srgbClr val="FFFF00"/>
                </a:solidFill>
              </a:rPr>
              <a:t>v </a:t>
            </a:r>
            <a:r>
              <a:rPr lang="en-US" sz="2800" dirty="0" smtClean="0"/>
              <a:t>at the top?  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7444" y="1600200"/>
          <a:ext cx="1409700" cy="444500"/>
        </p:xfrm>
        <a:graphic>
          <a:graphicData uri="http://schemas.openxmlformats.org/presentationml/2006/ole">
            <p:oleObj spid="_x0000_s35842" name="Equation" r:id="rId4" imgW="1257120" imgH="4442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4950" y="2121517"/>
          <a:ext cx="2540000" cy="1041400"/>
        </p:xfrm>
        <a:graphic>
          <a:graphicData uri="http://schemas.openxmlformats.org/presentationml/2006/ole">
            <p:oleObj spid="_x0000_s35843" name="Equation" r:id="rId5" imgW="2539800" imgH="104112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3582" y="4101461"/>
          <a:ext cx="3314700" cy="657225"/>
        </p:xfrm>
        <a:graphic>
          <a:graphicData uri="http://schemas.openxmlformats.org/presentationml/2006/ole">
            <p:oleObj spid="_x0000_s35844" name="Equation" r:id="rId6" imgW="3136680" imgH="622080" progId="Equation.DSMT4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5334000" y="1752600"/>
            <a:ext cx="3200400" cy="3124200"/>
          </a:xfrm>
          <a:prstGeom prst="ellipse">
            <a:avLst/>
          </a:prstGeom>
          <a:noFill/>
          <a:ln w="476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 rot="10800000">
            <a:off x="6656696" y="1801504"/>
            <a:ext cx="533400" cy="2286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343650" y="2463138"/>
            <a:ext cx="1170296" cy="10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732610" y="1983758"/>
            <a:ext cx="484496" cy="108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8760" y="228031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mg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1880" y="19402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00"/>
                </a:solidFill>
              </a:rPr>
              <a:t>N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562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7"/>
              </a:rPr>
              <a:t>http://www.youtube.com/watch?v=rVYUevr2Rag&amp;NR=1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8"/>
              </a:rPr>
              <a:t>http://www.youtube.com/watch?v=KNu7vkfhiW0&amp;NR=1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 smtClean="0"/>
              <a:t>		    </a:t>
            </a:r>
            <a:r>
              <a:rPr lang="en-US" dirty="0" smtClean="0">
                <a:solidFill>
                  <a:srgbClr val="FFFF00"/>
                </a:solidFill>
              </a:rPr>
              <a:t>Clicker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About 8 m/s  (18 mph)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24 m/s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l"/>
            <a:r>
              <a:rPr lang="en-US" dirty="0" smtClean="0"/>
              <a:t>	  </a:t>
            </a:r>
            <a:r>
              <a:rPr lang="en-US" dirty="0" smtClean="0">
                <a:solidFill>
                  <a:srgbClr val="FFFF00"/>
                </a:solidFill>
              </a:rPr>
              <a:t>Clicker Question Answer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If  the loop track has a radius of 6 meters, approximately how fast must the car be going at the top to stay on the track?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About 8 m/s  (18 mph)                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i="1" dirty="0" err="1" smtClean="0"/>
              <a:t>rg</a:t>
            </a:r>
            <a:r>
              <a:rPr lang="en-US" i="1" dirty="0" smtClean="0"/>
              <a:t> </a:t>
            </a:r>
            <a:r>
              <a:rPr lang="en-US" dirty="0" smtClean="0"/>
              <a:t>= 60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12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16 m/s</a:t>
            </a:r>
          </a:p>
          <a:p>
            <a:pPr marL="514350" indent="-514350">
              <a:buAutoNum type="alphaUcPeriod"/>
            </a:pPr>
            <a:r>
              <a:rPr lang="en-US" dirty="0" smtClean="0"/>
              <a:t>About 24 m/s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5029200" y="3505200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What’s the Normal Force at the </a:t>
            </a:r>
            <a:r>
              <a:rPr lang="en-US" i="1" dirty="0" smtClean="0">
                <a:solidFill>
                  <a:srgbClr val="FFFF00"/>
                </a:solidFill>
              </a:rPr>
              <a:t>Bottom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Galileo would have understood:</a:t>
            </a:r>
            <a:r>
              <a:rPr lang="en-US" dirty="0" smtClean="0"/>
              <a:t>  the speed gained swinging round the track from top to bottom is the </a:t>
            </a:r>
            <a:r>
              <a:rPr lang="en-US" dirty="0" smtClean="0">
                <a:solidFill>
                  <a:srgbClr val="FFFF00"/>
                </a:solidFill>
              </a:rPr>
              <a:t>same</a:t>
            </a:r>
            <a:r>
              <a:rPr lang="en-US" dirty="0" smtClean="0"/>
              <a:t> as the speed gained if you’d just fallen directly—and that would have been with acceleration </a:t>
            </a:r>
            <a:r>
              <a:rPr lang="en-US" i="1" dirty="0" smtClean="0"/>
              <a:t>g</a:t>
            </a:r>
            <a:r>
              <a:rPr lang="en-US" dirty="0" smtClean="0"/>
              <a:t>, a distance 2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Recall                 to make it around, so                     , if it’s going just fast enough to stay on track.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85584" y="4354776"/>
          <a:ext cx="4699000" cy="584200"/>
        </p:xfrm>
        <a:graphic>
          <a:graphicData uri="http://schemas.openxmlformats.org/presentationml/2006/ole">
            <p:oleObj spid="_x0000_s36866" name="Equation" r:id="rId4" imgW="4698720" imgH="5839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17344" y="5339688"/>
          <a:ext cx="1358900" cy="584200"/>
        </p:xfrm>
        <a:graphic>
          <a:graphicData uri="http://schemas.openxmlformats.org/presentationml/2006/ole">
            <p:oleObj spid="_x0000_s36867" name="Equation" r:id="rId5" imgW="1358640" imgH="58392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40856" y="5334000"/>
          <a:ext cx="1892300" cy="533400"/>
        </p:xfrm>
        <a:graphic>
          <a:graphicData uri="http://schemas.openxmlformats.org/presentationml/2006/ole">
            <p:oleObj spid="_x0000_s36868" name="Equation" r:id="rId6" imgW="1892160" imgH="533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Clicker Question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If the driver has mass </a:t>
            </a:r>
            <a:r>
              <a:rPr lang="en-US" i="1" dirty="0" smtClean="0"/>
              <a:t>m</a:t>
            </a:r>
            <a:r>
              <a:rPr lang="en-US" dirty="0" smtClean="0"/>
              <a:t>, and the </a:t>
            </a:r>
            <a:r>
              <a:rPr lang="en-US" dirty="0" smtClean="0">
                <a:solidFill>
                  <a:srgbClr val="FFFF00"/>
                </a:solidFill>
              </a:rPr>
              <a:t>speed is just high enough to stay in contact with the track coasting</a:t>
            </a:r>
            <a:r>
              <a:rPr lang="en-US" dirty="0" smtClean="0"/>
              <a:t>, what is the </a:t>
            </a:r>
            <a:r>
              <a:rPr lang="en-US" dirty="0" smtClean="0">
                <a:solidFill>
                  <a:srgbClr val="FFFF00"/>
                </a:solidFill>
              </a:rPr>
              <a:t>normal force </a:t>
            </a:r>
            <a:r>
              <a:rPr lang="en-US" dirty="0" smtClean="0"/>
              <a:t>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  <a:r>
              <a:rPr lang="en-US" i="1" dirty="0" smtClean="0"/>
              <a:t>mg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Cannon on a Mountain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 to Galileo one more time… imagine a powerful cannon shooting horizontally from a high mountaintop: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path falls 5 m below a horizontal line in one second.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2851240"/>
            <a:ext cx="3810000" cy="2639704"/>
            <a:chOff x="2209800" y="3608696"/>
            <a:chExt cx="3810000" cy="2639704"/>
          </a:xfrm>
        </p:grpSpPr>
        <p:sp>
          <p:nvSpPr>
            <p:cNvPr id="8" name="Right Triangle 7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5021240" y="2927440"/>
            <a:ext cx="3708400" cy="1460500"/>
          </a:xfrm>
          <a:custGeom>
            <a:avLst/>
            <a:gdLst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774209 w 3193576"/>
              <a:gd name="connsiteY9" fmla="*/ 652818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2292824 w 3193576"/>
              <a:gd name="connsiteY8" fmla="*/ 980364 h 1976651"/>
              <a:gd name="connsiteX9" fmla="*/ 1810603 w 3193576"/>
              <a:gd name="connsiteY9" fmla="*/ 627797 h 1976651"/>
              <a:gd name="connsiteX10" fmla="*/ 2006221 w 3193576"/>
              <a:gd name="connsiteY10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183642 w 3193576"/>
              <a:gd name="connsiteY3" fmla="*/ 884830 h 1976651"/>
              <a:gd name="connsiteX4" fmla="*/ 2906973 w 3193576"/>
              <a:gd name="connsiteY4" fmla="*/ 1662752 h 1976651"/>
              <a:gd name="connsiteX5" fmla="*/ 3193576 w 3193576"/>
              <a:gd name="connsiteY5" fmla="*/ 1976651 h 1976651"/>
              <a:gd name="connsiteX6" fmla="*/ 2292824 w 3193576"/>
              <a:gd name="connsiteY6" fmla="*/ 980364 h 1976651"/>
              <a:gd name="connsiteX7" fmla="*/ 2292824 w 3193576"/>
              <a:gd name="connsiteY7" fmla="*/ 980364 h 1976651"/>
              <a:gd name="connsiteX8" fmla="*/ 1810603 w 3193576"/>
              <a:gd name="connsiteY8" fmla="*/ 627797 h 1976651"/>
              <a:gd name="connsiteX9" fmla="*/ 2006221 w 3193576"/>
              <a:gd name="connsiteY9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1810603 w 3193576"/>
              <a:gd name="connsiteY7" fmla="*/ 627797 h 1976651"/>
              <a:gd name="connsiteX8" fmla="*/ 2006221 w 3193576"/>
              <a:gd name="connsiteY8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7" fmla="*/ 2006221 w 3193576"/>
              <a:gd name="connsiteY7" fmla="*/ 775648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6" fmla="*/ 2292824 w 3193576"/>
              <a:gd name="connsiteY6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5" fmla="*/ 2292824 w 3193576"/>
              <a:gd name="connsiteY5" fmla="*/ 980364 h 1976651"/>
              <a:gd name="connsiteX0" fmla="*/ 0 w 3193576"/>
              <a:gd name="connsiteY0" fmla="*/ 38669 h 1976651"/>
              <a:gd name="connsiteX1" fmla="*/ 545910 w 3193576"/>
              <a:gd name="connsiteY1" fmla="*/ 65964 h 1976651"/>
              <a:gd name="connsiteX2" fmla="*/ 1528549 w 3193576"/>
              <a:gd name="connsiteY2" fmla="*/ 434454 h 1976651"/>
              <a:gd name="connsiteX3" fmla="*/ 2906973 w 3193576"/>
              <a:gd name="connsiteY3" fmla="*/ 1662752 h 1976651"/>
              <a:gd name="connsiteX4" fmla="*/ 3193576 w 3193576"/>
              <a:gd name="connsiteY4" fmla="*/ 1976651 h 1976651"/>
              <a:gd name="connsiteX0" fmla="*/ 0 w 3211773"/>
              <a:gd name="connsiteY0" fmla="*/ 21609 h 1980063"/>
              <a:gd name="connsiteX1" fmla="*/ 564107 w 3211773"/>
              <a:gd name="connsiteY1" fmla="*/ 69376 h 1980063"/>
              <a:gd name="connsiteX2" fmla="*/ 1546746 w 3211773"/>
              <a:gd name="connsiteY2" fmla="*/ 437866 h 1980063"/>
              <a:gd name="connsiteX3" fmla="*/ 2925170 w 3211773"/>
              <a:gd name="connsiteY3" fmla="*/ 1666164 h 1980063"/>
              <a:gd name="connsiteX4" fmla="*/ 3211773 w 3211773"/>
              <a:gd name="connsiteY4" fmla="*/ 1980063 h 1980063"/>
              <a:gd name="connsiteX0" fmla="*/ 0 w 3211773"/>
              <a:gd name="connsiteY0" fmla="*/ 69376 h 2027830"/>
              <a:gd name="connsiteX1" fmla="*/ 685801 w 3211773"/>
              <a:gd name="connsiteY1" fmla="*/ 69376 h 2027830"/>
              <a:gd name="connsiteX2" fmla="*/ 1546746 w 3211773"/>
              <a:gd name="connsiteY2" fmla="*/ 485633 h 2027830"/>
              <a:gd name="connsiteX3" fmla="*/ 2925170 w 3211773"/>
              <a:gd name="connsiteY3" fmla="*/ 1713931 h 2027830"/>
              <a:gd name="connsiteX4" fmla="*/ 3211773 w 3211773"/>
              <a:gd name="connsiteY4" fmla="*/ 2027830 h 2027830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546746 w 3211773"/>
              <a:gd name="connsiteY2" fmla="*/ 435592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25170 w 3211773"/>
              <a:gd name="connsiteY3" fmla="*/ 1663890 h 1977789"/>
              <a:gd name="connsiteX4" fmla="*/ 3211773 w 3211773"/>
              <a:gd name="connsiteY4" fmla="*/ 1977789 h 1977789"/>
              <a:gd name="connsiteX0" fmla="*/ 0 w 3211773"/>
              <a:gd name="connsiteY0" fmla="*/ 19335 h 1977789"/>
              <a:gd name="connsiteX1" fmla="*/ 762001 w 3211773"/>
              <a:gd name="connsiteY1" fmla="*/ 95535 h 1977789"/>
              <a:gd name="connsiteX2" fmla="*/ 1828801 w 3211773"/>
              <a:gd name="connsiteY2" fmla="*/ 476535 h 1977789"/>
              <a:gd name="connsiteX3" fmla="*/ 2971801 w 3211773"/>
              <a:gd name="connsiteY3" fmla="*/ 1086135 h 1977789"/>
              <a:gd name="connsiteX4" fmla="*/ 3211773 w 3211773"/>
              <a:gd name="connsiteY4" fmla="*/ 1977789 h 1977789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0 w 3505201"/>
              <a:gd name="connsiteY0" fmla="*/ 19335 h 1467135"/>
              <a:gd name="connsiteX1" fmla="*/ 762001 w 3505201"/>
              <a:gd name="connsiteY1" fmla="*/ 95535 h 1467135"/>
              <a:gd name="connsiteX2" fmla="*/ 1828801 w 3505201"/>
              <a:gd name="connsiteY2" fmla="*/ 476535 h 1467135"/>
              <a:gd name="connsiteX3" fmla="*/ 2971801 w 3505201"/>
              <a:gd name="connsiteY3" fmla="*/ 1086135 h 1467135"/>
              <a:gd name="connsiteX4" fmla="*/ 3505201 w 3505201"/>
              <a:gd name="connsiteY4" fmla="*/ 1467135 h 1467135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965200 w 3708400"/>
              <a:gd name="connsiteY2" fmla="*/ 889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  <a:gd name="connsiteX0" fmla="*/ 203199 w 3708400"/>
              <a:gd name="connsiteY0" fmla="*/ 12700 h 1460500"/>
              <a:gd name="connsiteX1" fmla="*/ 127000 w 3708400"/>
              <a:gd name="connsiteY1" fmla="*/ 12700 h 1460500"/>
              <a:gd name="connsiteX2" fmla="*/ 1143000 w 3708400"/>
              <a:gd name="connsiteY2" fmla="*/ 152400 h 1460500"/>
              <a:gd name="connsiteX3" fmla="*/ 2032000 w 3708400"/>
              <a:gd name="connsiteY3" fmla="*/ 469900 h 1460500"/>
              <a:gd name="connsiteX4" fmla="*/ 3175000 w 3708400"/>
              <a:gd name="connsiteY4" fmla="*/ 1079500 h 1460500"/>
              <a:gd name="connsiteX5" fmla="*/ 3708400 w 3708400"/>
              <a:gd name="connsiteY5" fmla="*/ 146050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400" h="1460500">
                <a:moveTo>
                  <a:pt x="203199" y="12700"/>
                </a:moveTo>
                <a:cubicBezTo>
                  <a:pt x="208507" y="16112"/>
                  <a:pt x="0" y="0"/>
                  <a:pt x="127000" y="12700"/>
                </a:cubicBezTo>
                <a:cubicBezTo>
                  <a:pt x="555388" y="39048"/>
                  <a:pt x="825500" y="76200"/>
                  <a:pt x="1143000" y="152400"/>
                </a:cubicBezTo>
                <a:cubicBezTo>
                  <a:pt x="1460500" y="228600"/>
                  <a:pt x="1693333" y="315383"/>
                  <a:pt x="2032000" y="469900"/>
                </a:cubicBezTo>
                <a:cubicBezTo>
                  <a:pt x="2370667" y="624417"/>
                  <a:pt x="2340212" y="616614"/>
                  <a:pt x="3175000" y="1079500"/>
                </a:cubicBezTo>
                <a:cubicBezTo>
                  <a:pt x="3649259" y="1351318"/>
                  <a:pt x="3708400" y="1460500"/>
                  <a:pt x="3708400" y="14605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Clicker Question Answer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If the driver has mass </a:t>
            </a:r>
            <a:r>
              <a:rPr lang="en-US" i="1" dirty="0" smtClean="0"/>
              <a:t>m</a:t>
            </a:r>
            <a:r>
              <a:rPr lang="en-US" dirty="0" smtClean="0"/>
              <a:t>, what is the normal force the seat exerts on him as the car enters the bottom of the loop?</a:t>
            </a:r>
          </a:p>
          <a:p>
            <a:pPr marL="514350" indent="-514350">
              <a:buAutoNum type="alphaUcPeriod"/>
            </a:pPr>
            <a:r>
              <a:rPr lang="en-US" i="1" dirty="0" smtClean="0"/>
              <a:t>mg 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  <a:r>
              <a:rPr lang="en-US" i="1" dirty="0" smtClean="0"/>
              <a:t>mg</a:t>
            </a:r>
          </a:p>
          <a:p>
            <a:pPr marL="514350" indent="-514350">
              <a:buAutoNum type="alphaUcPeriod"/>
            </a:pPr>
            <a:r>
              <a:rPr lang="en-US" dirty="0" smtClean="0"/>
              <a:t>5</a:t>
            </a:r>
            <a:r>
              <a:rPr lang="en-US" i="1" dirty="0" smtClean="0"/>
              <a:t>mg</a:t>
            </a:r>
          </a:p>
          <a:p>
            <a:pPr marL="514350" indent="-514350"/>
            <a:r>
              <a:rPr lang="en-US" dirty="0" smtClean="0"/>
              <a:t>6</a:t>
            </a:r>
            <a:r>
              <a:rPr lang="en-US" i="1" dirty="0" smtClean="0"/>
              <a:t>mg                 </a:t>
            </a:r>
            <a:r>
              <a:rPr lang="en-US" sz="2800" dirty="0" smtClean="0"/>
              <a:t>Recall that                        , so he is     	accelerating </a:t>
            </a:r>
            <a:r>
              <a:rPr lang="en-US" sz="2800" dirty="0" smtClean="0">
                <a:solidFill>
                  <a:srgbClr val="FFFF00"/>
                </a:solidFill>
              </a:rPr>
              <a:t>upwards</a:t>
            </a:r>
            <a:r>
              <a:rPr lang="en-US" sz="2800" dirty="0" smtClean="0"/>
              <a:t> at </a:t>
            </a:r>
            <a:r>
              <a:rPr lang="en-US" sz="2800" i="1" dirty="0" smtClean="0"/>
              <a:t>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i="1" dirty="0" smtClean="0"/>
              <a:t>r</a:t>
            </a:r>
            <a:r>
              <a:rPr lang="en-US" sz="2800" dirty="0" smtClean="0"/>
              <a:t> = 5</a:t>
            </a:r>
            <a:r>
              <a:rPr lang="en-US" sz="2800" i="1" dirty="0" smtClean="0"/>
              <a:t>g</a:t>
            </a:r>
            <a:r>
              <a:rPr lang="en-US" sz="2800" dirty="0" smtClean="0"/>
              <a:t>. His weight is 	</a:t>
            </a:r>
            <a:r>
              <a:rPr lang="en-US" sz="2800" i="1" dirty="0" smtClean="0"/>
              <a:t>mg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downwards</a:t>
            </a:r>
            <a:r>
              <a:rPr lang="en-US" sz="2800" dirty="0" smtClean="0"/>
              <a:t>, so the </a:t>
            </a:r>
            <a:r>
              <a:rPr lang="en-US" sz="2800" dirty="0" smtClean="0">
                <a:solidFill>
                  <a:srgbClr val="FFFF00"/>
                </a:solidFill>
              </a:rPr>
              <a:t>upward normal force = 	6</a:t>
            </a:r>
            <a:r>
              <a:rPr lang="en-US" sz="2800" i="1" dirty="0" smtClean="0">
                <a:solidFill>
                  <a:srgbClr val="FFFF00"/>
                </a:solidFill>
              </a:rPr>
              <a:t>mg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(And notice this 6</a:t>
            </a:r>
            <a:r>
              <a:rPr lang="en-US" sz="2800" i="1" dirty="0" smtClean="0">
                <a:solidFill>
                  <a:schemeClr val="bg1"/>
                </a:solidFill>
              </a:rPr>
              <a:t>mg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doesn’t</a:t>
            </a:r>
            <a:r>
              <a:rPr lang="en-US" sz="2800" dirty="0" smtClean="0">
                <a:solidFill>
                  <a:schemeClr val="bg1"/>
                </a:solidFill>
              </a:rPr>
              <a:t> depend on </a:t>
            </a:r>
            <a:r>
              <a:rPr lang="en-US" sz="2800" i="1" dirty="0" smtClean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!)</a:t>
            </a:r>
          </a:p>
          <a:p>
            <a:pPr marL="514350" indent="-51435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057400" y="50292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4724400"/>
          <a:ext cx="1892300" cy="533400"/>
        </p:xfrm>
        <a:graphic>
          <a:graphicData uri="http://schemas.openxmlformats.org/presentationml/2006/ole">
            <p:oleObj spid="_x0000_s50178" name="Equation" r:id="rId4" imgW="1892160" imgH="533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AutoShape 2"/>
          <p:cNvSpPr>
            <a:spLocks noChangeArrowheads="1"/>
          </p:cNvSpPr>
          <p:nvPr/>
        </p:nvSpPr>
        <p:spPr bwMode="auto">
          <a:xfrm>
            <a:off x="0" y="0"/>
            <a:ext cx="9144000" cy="39893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ConcepTest 5.8</a:t>
            </a:r>
            <a:r>
              <a:rPr lang="en-US" sz="2800" i="1">
                <a:solidFill>
                  <a:srgbClr val="000000"/>
                </a:solidFill>
                <a:effectLst/>
              </a:rPr>
              <a:t>   </a:t>
            </a:r>
            <a:r>
              <a:rPr lang="en-US" sz="2800">
                <a:solidFill>
                  <a:schemeClr val="accent2"/>
                </a:solidFill>
              </a:rPr>
              <a:t>Missing Link</a:t>
            </a: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46163"/>
            <a:ext cx="4538663" cy="2452687"/>
          </a:xfrm>
          <a:noFill/>
          <a:ln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35000"/>
              </a:lnSpc>
              <a:buFont typeface="Monotype Sorts" pitchFamily="48" charset="2"/>
              <a:buNone/>
            </a:pPr>
            <a:r>
              <a:rPr lang="en-US" b="1"/>
              <a:t>	A Ping-Pong ball is shot into a circular tube that is lying flat (horizontal) on a tabletop. When the Ping-Pong ball leaves the track, </a:t>
            </a:r>
            <a:r>
              <a:rPr lang="en-US" b="1">
                <a:solidFill>
                  <a:schemeClr val="accent2"/>
                </a:solidFill>
              </a:rPr>
              <a:t>which path will it follow</a:t>
            </a:r>
            <a:r>
              <a:rPr lang="en-US" b="1"/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22875" y="681038"/>
            <a:ext cx="3257550" cy="2827337"/>
            <a:chOff x="3238" y="502"/>
            <a:chExt cx="2052" cy="1781"/>
          </a:xfrm>
        </p:grpSpPr>
        <p:sp>
          <p:nvSpPr>
            <p:cNvPr id="528390" name="Arc 6"/>
            <p:cNvSpPr>
              <a:spLocks/>
            </p:cNvSpPr>
            <p:nvPr/>
          </p:nvSpPr>
          <p:spPr bwMode="auto">
            <a:xfrm>
              <a:off x="3238" y="502"/>
              <a:ext cx="1455" cy="145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416 w 43200"/>
                <a:gd name="T1" fmla="*/ 43199 h 43199"/>
                <a:gd name="T2" fmla="*/ 43200 w 43200"/>
                <a:gd name="T3" fmla="*/ 21600 h 43199"/>
                <a:gd name="T4" fmla="*/ 21600 w 432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99" stroke="0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2B2B2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8391" name="Arc 7"/>
            <p:cNvSpPr>
              <a:spLocks/>
            </p:cNvSpPr>
            <p:nvPr/>
          </p:nvSpPr>
          <p:spPr bwMode="auto">
            <a:xfrm>
              <a:off x="3333" y="597"/>
              <a:ext cx="1265" cy="126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416 w 43200"/>
                <a:gd name="T1" fmla="*/ 43199 h 43199"/>
                <a:gd name="T2" fmla="*/ 43200 w 43200"/>
                <a:gd name="T3" fmla="*/ 21600 h 43199"/>
                <a:gd name="T4" fmla="*/ 21600 w 432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99" stroke="0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392" name="Oval 8"/>
            <p:cNvSpPr>
              <a:spLocks noChangeArrowheads="1"/>
            </p:cNvSpPr>
            <p:nvPr/>
          </p:nvSpPr>
          <p:spPr bwMode="auto">
            <a:xfrm>
              <a:off x="3800" y="1857"/>
              <a:ext cx="87" cy="8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393" name="Arc 9"/>
            <p:cNvSpPr>
              <a:spLocks/>
            </p:cNvSpPr>
            <p:nvPr/>
          </p:nvSpPr>
          <p:spPr bwMode="auto">
            <a:xfrm>
              <a:off x="3991" y="1243"/>
              <a:ext cx="632" cy="617"/>
            </a:xfrm>
            <a:custGeom>
              <a:avLst/>
              <a:gdLst>
                <a:gd name="G0" fmla="+- 0 0 0"/>
                <a:gd name="G1" fmla="+- 1007 0 0"/>
                <a:gd name="G2" fmla="+- 21600 0 0"/>
                <a:gd name="T0" fmla="*/ 21577 w 21600"/>
                <a:gd name="T1" fmla="*/ 0 h 21057"/>
                <a:gd name="T2" fmla="*/ 8036 w 21600"/>
                <a:gd name="T3" fmla="*/ 21057 h 21057"/>
                <a:gd name="T4" fmla="*/ 0 w 21600"/>
                <a:gd name="T5" fmla="*/ 1007 h 2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57" fill="none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833"/>
                    <a:pt x="16229" y="17772"/>
                    <a:pt x="8035" y="21056"/>
                  </a:cubicBezTo>
                </a:path>
                <a:path w="21600" h="21057" stroke="0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833"/>
                    <a:pt x="16229" y="17772"/>
                    <a:pt x="8035" y="21056"/>
                  </a:cubicBezTo>
                  <a:lnTo>
                    <a:pt x="0" y="1007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394" name="Arc 10"/>
            <p:cNvSpPr>
              <a:spLocks/>
            </p:cNvSpPr>
            <p:nvPr/>
          </p:nvSpPr>
          <p:spPr bwMode="auto">
            <a:xfrm flipH="1">
              <a:off x="4658" y="1242"/>
              <a:ext cx="632" cy="610"/>
            </a:xfrm>
            <a:custGeom>
              <a:avLst/>
              <a:gdLst>
                <a:gd name="G0" fmla="+- 0 0 0"/>
                <a:gd name="G1" fmla="+- 1007 0 0"/>
                <a:gd name="G2" fmla="+- 21600 0 0"/>
                <a:gd name="T0" fmla="*/ 21577 w 21600"/>
                <a:gd name="T1" fmla="*/ 0 h 20799"/>
                <a:gd name="T2" fmla="*/ 8652 w 21600"/>
                <a:gd name="T3" fmla="*/ 20799 h 20799"/>
                <a:gd name="T4" fmla="*/ 0 w 21600"/>
                <a:gd name="T5" fmla="*/ 1007 h 20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9" fill="none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590"/>
                    <a:pt x="16517" y="17360"/>
                    <a:pt x="8651" y="20798"/>
                  </a:cubicBezTo>
                </a:path>
                <a:path w="21600" h="20799" stroke="0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590"/>
                    <a:pt x="16517" y="17360"/>
                    <a:pt x="8651" y="20798"/>
                  </a:cubicBezTo>
                  <a:lnTo>
                    <a:pt x="0" y="1007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395" name="Line 11"/>
            <p:cNvSpPr>
              <a:spLocks noChangeShapeType="1"/>
            </p:cNvSpPr>
            <p:nvPr/>
          </p:nvSpPr>
          <p:spPr bwMode="auto">
            <a:xfrm>
              <a:off x="4640" y="1247"/>
              <a:ext cx="0" cy="6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3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208" y="1909"/>
              <a:ext cx="160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52839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575" y="1999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5283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919" y="1926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528399" name="Arc 15"/>
            <p:cNvSpPr>
              <a:spLocks/>
            </p:cNvSpPr>
            <p:nvPr/>
          </p:nvSpPr>
          <p:spPr bwMode="auto">
            <a:xfrm rot="5400000">
              <a:off x="3341" y="1176"/>
              <a:ext cx="799" cy="6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43 w 20543"/>
                <a:gd name="T1" fmla="*/ 6674 h 16181"/>
                <a:gd name="T2" fmla="*/ 14309 w 20543"/>
                <a:gd name="T3" fmla="*/ 16181 h 16181"/>
                <a:gd name="T4" fmla="*/ 0 w 20543"/>
                <a:gd name="T5" fmla="*/ 0 h 16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3" h="16181" fill="none" extrusionOk="0">
                  <a:moveTo>
                    <a:pt x="20543" y="6674"/>
                  </a:moveTo>
                  <a:cubicBezTo>
                    <a:pt x="19351" y="10342"/>
                    <a:pt x="17198" y="13625"/>
                    <a:pt x="14308" y="16180"/>
                  </a:cubicBezTo>
                </a:path>
                <a:path w="20543" h="16181" stroke="0" extrusionOk="0">
                  <a:moveTo>
                    <a:pt x="20543" y="6674"/>
                  </a:moveTo>
                  <a:cubicBezTo>
                    <a:pt x="19351" y="10342"/>
                    <a:pt x="17198" y="13625"/>
                    <a:pt x="14308" y="161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400" name="Line 16"/>
            <p:cNvSpPr>
              <a:spLocks noChangeShapeType="1"/>
            </p:cNvSpPr>
            <p:nvPr/>
          </p:nvSpPr>
          <p:spPr bwMode="auto">
            <a:xfrm flipH="1">
              <a:off x="4093" y="1248"/>
              <a:ext cx="516" cy="5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401" name="Line 17"/>
            <p:cNvSpPr>
              <a:spLocks noChangeShapeType="1"/>
            </p:cNvSpPr>
            <p:nvPr/>
          </p:nvSpPr>
          <p:spPr bwMode="auto">
            <a:xfrm>
              <a:off x="4665" y="1244"/>
              <a:ext cx="516" cy="5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840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10" y="1189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52840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129" y="1165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AutoShape 2"/>
          <p:cNvSpPr>
            <a:spLocks noChangeArrowheads="1"/>
          </p:cNvSpPr>
          <p:nvPr/>
        </p:nvSpPr>
        <p:spPr bwMode="auto">
          <a:xfrm>
            <a:off x="0" y="0"/>
            <a:ext cx="9144000" cy="39893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ConcepTest 5.8</a:t>
            </a:r>
            <a:r>
              <a:rPr lang="en-US" sz="2800" i="1">
                <a:solidFill>
                  <a:srgbClr val="000000"/>
                </a:solidFill>
                <a:effectLst/>
              </a:rPr>
              <a:t>   </a:t>
            </a:r>
            <a:r>
              <a:rPr lang="en-US" sz="2800">
                <a:solidFill>
                  <a:schemeClr val="accent2"/>
                </a:solidFill>
              </a:rPr>
              <a:t>Missing Link</a:t>
            </a:r>
          </a:p>
        </p:txBody>
      </p:sp>
      <p:sp>
        <p:nvSpPr>
          <p:cNvPr id="530436" name="Oval 4"/>
          <p:cNvSpPr>
            <a:spLocks noChangeArrowheads="1"/>
          </p:cNvSpPr>
          <p:nvPr/>
        </p:nvSpPr>
        <p:spPr bwMode="auto">
          <a:xfrm>
            <a:off x="7051675" y="2889250"/>
            <a:ext cx="844550" cy="796925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37" name="AutoShape 5"/>
          <p:cNvSpPr>
            <a:spLocks noChangeArrowheads="1"/>
          </p:cNvSpPr>
          <p:nvPr/>
        </p:nvSpPr>
        <p:spPr bwMode="auto">
          <a:xfrm>
            <a:off x="1057275" y="4081463"/>
            <a:ext cx="6604000" cy="20177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992188" y="4141788"/>
            <a:ext cx="644683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01638" indent="-401638">
              <a:lnSpc>
                <a:spcPct val="15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	Once the ball leaves the tube, there is no longer a force to keep it going in a circle.  Therefore, it simply continues in a straight line, as Newton’s First Law requires!</a:t>
            </a:r>
          </a:p>
        </p:txBody>
      </p:sp>
      <p:sp>
        <p:nvSpPr>
          <p:cNvPr id="530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046163"/>
            <a:ext cx="4538663" cy="2452687"/>
          </a:xfrm>
          <a:noFill/>
          <a:ln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35000"/>
              </a:lnSpc>
              <a:buFont typeface="Monotype Sorts" pitchFamily="48" charset="2"/>
              <a:buNone/>
            </a:pPr>
            <a:r>
              <a:rPr lang="en-US" b="1"/>
              <a:t>	A Ping-Pong ball is shot into a circular tube that is lying flat (horizontal) on a tabletop. When the Ping-Pong ball leaves the track, </a:t>
            </a:r>
            <a:r>
              <a:rPr lang="en-US" b="1">
                <a:solidFill>
                  <a:schemeClr val="accent2"/>
                </a:solidFill>
              </a:rPr>
              <a:t>which path will it follow</a:t>
            </a:r>
            <a:r>
              <a:rPr lang="en-US" b="1"/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22875" y="681038"/>
            <a:ext cx="3257550" cy="2827337"/>
            <a:chOff x="3238" y="502"/>
            <a:chExt cx="2052" cy="1781"/>
          </a:xfrm>
        </p:grpSpPr>
        <p:sp>
          <p:nvSpPr>
            <p:cNvPr id="530441" name="Arc 9"/>
            <p:cNvSpPr>
              <a:spLocks/>
            </p:cNvSpPr>
            <p:nvPr/>
          </p:nvSpPr>
          <p:spPr bwMode="auto">
            <a:xfrm>
              <a:off x="3238" y="502"/>
              <a:ext cx="1455" cy="145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416 w 43200"/>
                <a:gd name="T1" fmla="*/ 43199 h 43199"/>
                <a:gd name="T2" fmla="*/ 43200 w 43200"/>
                <a:gd name="T3" fmla="*/ 21600 h 43199"/>
                <a:gd name="T4" fmla="*/ 21600 w 432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99" stroke="0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2B2B2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0442" name="Arc 10"/>
            <p:cNvSpPr>
              <a:spLocks/>
            </p:cNvSpPr>
            <p:nvPr/>
          </p:nvSpPr>
          <p:spPr bwMode="auto">
            <a:xfrm>
              <a:off x="3333" y="597"/>
              <a:ext cx="1265" cy="126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416 w 43200"/>
                <a:gd name="T1" fmla="*/ 43199 h 43199"/>
                <a:gd name="T2" fmla="*/ 43200 w 43200"/>
                <a:gd name="T3" fmla="*/ 21600 h 43199"/>
                <a:gd name="T4" fmla="*/ 21600 w 432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99" stroke="0" extrusionOk="0">
                  <a:moveTo>
                    <a:pt x="21415" y="43199"/>
                  </a:moveTo>
                  <a:cubicBezTo>
                    <a:pt x="9558" y="43098"/>
                    <a:pt x="0" y="3345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43" name="Oval 11"/>
            <p:cNvSpPr>
              <a:spLocks noChangeArrowheads="1"/>
            </p:cNvSpPr>
            <p:nvPr/>
          </p:nvSpPr>
          <p:spPr bwMode="auto">
            <a:xfrm>
              <a:off x="3800" y="1857"/>
              <a:ext cx="87" cy="8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44" name="Arc 12"/>
            <p:cNvSpPr>
              <a:spLocks/>
            </p:cNvSpPr>
            <p:nvPr/>
          </p:nvSpPr>
          <p:spPr bwMode="auto">
            <a:xfrm>
              <a:off x="3991" y="1243"/>
              <a:ext cx="632" cy="617"/>
            </a:xfrm>
            <a:custGeom>
              <a:avLst/>
              <a:gdLst>
                <a:gd name="G0" fmla="+- 0 0 0"/>
                <a:gd name="G1" fmla="+- 1007 0 0"/>
                <a:gd name="G2" fmla="+- 21600 0 0"/>
                <a:gd name="T0" fmla="*/ 21577 w 21600"/>
                <a:gd name="T1" fmla="*/ 0 h 21057"/>
                <a:gd name="T2" fmla="*/ 8036 w 21600"/>
                <a:gd name="T3" fmla="*/ 21057 h 21057"/>
                <a:gd name="T4" fmla="*/ 0 w 21600"/>
                <a:gd name="T5" fmla="*/ 1007 h 2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57" fill="none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833"/>
                    <a:pt x="16229" y="17772"/>
                    <a:pt x="8035" y="21056"/>
                  </a:cubicBezTo>
                </a:path>
                <a:path w="21600" h="21057" stroke="0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833"/>
                    <a:pt x="16229" y="17772"/>
                    <a:pt x="8035" y="21056"/>
                  </a:cubicBezTo>
                  <a:lnTo>
                    <a:pt x="0" y="1007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45" name="Arc 13"/>
            <p:cNvSpPr>
              <a:spLocks/>
            </p:cNvSpPr>
            <p:nvPr/>
          </p:nvSpPr>
          <p:spPr bwMode="auto">
            <a:xfrm flipH="1">
              <a:off x="4658" y="1242"/>
              <a:ext cx="632" cy="610"/>
            </a:xfrm>
            <a:custGeom>
              <a:avLst/>
              <a:gdLst>
                <a:gd name="G0" fmla="+- 0 0 0"/>
                <a:gd name="G1" fmla="+- 1007 0 0"/>
                <a:gd name="G2" fmla="+- 21600 0 0"/>
                <a:gd name="T0" fmla="*/ 21577 w 21600"/>
                <a:gd name="T1" fmla="*/ 0 h 20799"/>
                <a:gd name="T2" fmla="*/ 8652 w 21600"/>
                <a:gd name="T3" fmla="*/ 20799 h 20799"/>
                <a:gd name="T4" fmla="*/ 0 w 21600"/>
                <a:gd name="T5" fmla="*/ 1007 h 20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99" fill="none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590"/>
                    <a:pt x="16517" y="17360"/>
                    <a:pt x="8651" y="20798"/>
                  </a:cubicBezTo>
                </a:path>
                <a:path w="21600" h="20799" stroke="0" extrusionOk="0">
                  <a:moveTo>
                    <a:pt x="21576" y="0"/>
                  </a:moveTo>
                  <a:cubicBezTo>
                    <a:pt x="21592" y="335"/>
                    <a:pt x="21600" y="671"/>
                    <a:pt x="21600" y="1007"/>
                  </a:cubicBezTo>
                  <a:cubicBezTo>
                    <a:pt x="21600" y="9590"/>
                    <a:pt x="16517" y="17360"/>
                    <a:pt x="8651" y="20798"/>
                  </a:cubicBezTo>
                  <a:lnTo>
                    <a:pt x="0" y="1007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46" name="Line 14"/>
            <p:cNvSpPr>
              <a:spLocks noChangeShapeType="1"/>
            </p:cNvSpPr>
            <p:nvPr/>
          </p:nvSpPr>
          <p:spPr bwMode="auto">
            <a:xfrm>
              <a:off x="4640" y="1247"/>
              <a:ext cx="0" cy="6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208" y="1909"/>
              <a:ext cx="160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5304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575" y="1999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53044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919" y="1926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530450" name="Arc 18"/>
            <p:cNvSpPr>
              <a:spLocks/>
            </p:cNvSpPr>
            <p:nvPr/>
          </p:nvSpPr>
          <p:spPr bwMode="auto">
            <a:xfrm rot="5400000">
              <a:off x="3341" y="1176"/>
              <a:ext cx="799" cy="63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43 w 20543"/>
                <a:gd name="T1" fmla="*/ 6674 h 16181"/>
                <a:gd name="T2" fmla="*/ 14309 w 20543"/>
                <a:gd name="T3" fmla="*/ 16181 h 16181"/>
                <a:gd name="T4" fmla="*/ 0 w 20543"/>
                <a:gd name="T5" fmla="*/ 0 h 16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43" h="16181" fill="none" extrusionOk="0">
                  <a:moveTo>
                    <a:pt x="20543" y="6674"/>
                  </a:moveTo>
                  <a:cubicBezTo>
                    <a:pt x="19351" y="10342"/>
                    <a:pt x="17198" y="13625"/>
                    <a:pt x="14308" y="16180"/>
                  </a:cubicBezTo>
                </a:path>
                <a:path w="20543" h="16181" stroke="0" extrusionOk="0">
                  <a:moveTo>
                    <a:pt x="20543" y="6674"/>
                  </a:moveTo>
                  <a:cubicBezTo>
                    <a:pt x="19351" y="10342"/>
                    <a:pt x="17198" y="13625"/>
                    <a:pt x="14308" y="1618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51" name="Line 19"/>
            <p:cNvSpPr>
              <a:spLocks noChangeShapeType="1"/>
            </p:cNvSpPr>
            <p:nvPr/>
          </p:nvSpPr>
          <p:spPr bwMode="auto">
            <a:xfrm flipH="1">
              <a:off x="4093" y="1248"/>
              <a:ext cx="516" cy="5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52" name="Line 20"/>
            <p:cNvSpPr>
              <a:spLocks noChangeShapeType="1"/>
            </p:cNvSpPr>
            <p:nvPr/>
          </p:nvSpPr>
          <p:spPr bwMode="auto">
            <a:xfrm>
              <a:off x="4665" y="1244"/>
              <a:ext cx="516" cy="5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045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010" y="1189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5304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129" y="1165"/>
              <a:ext cx="161" cy="28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4</a:t>
              </a:r>
            </a:p>
          </p:txBody>
        </p:sp>
      </p:grp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581025" y="6251575"/>
            <a:ext cx="7842250" cy="406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Follow-up: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What physical force provides the centripetal force?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4" y="17910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Centripetal and Centrifugal…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Circular motion is maintained by a force directed to the center of the circle: this is called the </a:t>
            </a:r>
            <a:r>
              <a:rPr lang="en-US" sz="2400" dirty="0" smtClean="0">
                <a:solidFill>
                  <a:srgbClr val="FFFF00"/>
                </a:solidFill>
              </a:rPr>
              <a:t>centripetal</a:t>
            </a:r>
            <a:r>
              <a:rPr lang="en-US" sz="2400" dirty="0" smtClean="0"/>
              <a:t> force.</a:t>
            </a:r>
          </a:p>
          <a:p>
            <a:pPr>
              <a:buNone/>
            </a:pPr>
            <a:r>
              <a:rPr lang="en-US" sz="2400" dirty="0" smtClean="0"/>
              <a:t>But </a:t>
            </a:r>
            <a:r>
              <a:rPr lang="en-US" sz="2400" dirty="0" smtClean="0">
                <a:solidFill>
                  <a:srgbClr val="FFFF00"/>
                </a:solidFill>
              </a:rPr>
              <a:t>if the frame of reference is itself rotating </a:t>
            </a:r>
            <a:r>
              <a:rPr lang="en-US" sz="2400" dirty="0" smtClean="0"/>
              <a:t>(and hence an accelerating, </a:t>
            </a:r>
            <a:r>
              <a:rPr lang="en-US" sz="2400" dirty="0" err="1" smtClean="0">
                <a:solidFill>
                  <a:srgbClr val="FFFF00"/>
                </a:solidFill>
              </a:rPr>
              <a:t>noninertial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frame) Newton’s Laws are different: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2400" i="1" dirty="0" smtClean="0">
                <a:solidFill>
                  <a:srgbClr val="FFFF00"/>
                </a:solidFill>
              </a:rPr>
              <a:t>that</a:t>
            </a:r>
            <a:r>
              <a:rPr lang="en-US" sz="2400" dirty="0" smtClean="0">
                <a:solidFill>
                  <a:srgbClr val="FFFF00"/>
                </a:solidFill>
              </a:rPr>
              <a:t> frame, there </a:t>
            </a:r>
            <a:r>
              <a:rPr lang="en-US" sz="2400" i="1" dirty="0" smtClean="0">
                <a:solidFill>
                  <a:srgbClr val="FFFF00"/>
                </a:solidFill>
              </a:rPr>
              <a:t>is</a:t>
            </a:r>
            <a:r>
              <a:rPr lang="en-US" sz="2400" dirty="0" smtClean="0">
                <a:solidFill>
                  <a:srgbClr val="FFFF00"/>
                </a:solidFill>
              </a:rPr>
              <a:t> an apparent force </a:t>
            </a:r>
            <a:r>
              <a:rPr lang="en-US" sz="2400" dirty="0" smtClean="0"/>
              <a:t>tugging outwards from the center—the </a:t>
            </a:r>
            <a:r>
              <a:rPr lang="en-US" sz="2400" dirty="0" smtClean="0">
                <a:solidFill>
                  <a:srgbClr val="FFFF00"/>
                </a:solidFill>
              </a:rPr>
              <a:t>centrifugal</a:t>
            </a:r>
            <a:r>
              <a:rPr lang="en-US" sz="2400" dirty="0" smtClean="0"/>
              <a:t> force.</a:t>
            </a:r>
          </a:p>
          <a:p>
            <a:pPr>
              <a:buNone/>
            </a:pPr>
            <a:r>
              <a:rPr lang="en-US" sz="2400" dirty="0" smtClean="0"/>
              <a:t>(Note: We’ll avoid that frame!)</a:t>
            </a:r>
            <a:endParaRPr lang="en-US" sz="2400" dirty="0"/>
          </a:p>
        </p:txBody>
      </p:sp>
      <p:pic>
        <p:nvPicPr>
          <p:cNvPr id="51202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976" y="914400"/>
            <a:ext cx="3733800" cy="555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72336" y="6514528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http://imgs.xkcd.com/comics/centrifugal_force.png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6350" y="3544888"/>
            <a:ext cx="6950075" cy="2579687"/>
            <a:chOff x="1193" y="2132"/>
            <a:chExt cx="4378" cy="1625"/>
          </a:xfrm>
        </p:grpSpPr>
        <p:sp>
          <p:nvSpPr>
            <p:cNvPr id="544771" name="Freeform 3"/>
            <p:cNvSpPr>
              <a:spLocks/>
            </p:cNvSpPr>
            <p:nvPr/>
          </p:nvSpPr>
          <p:spPr bwMode="auto">
            <a:xfrm>
              <a:off x="3143" y="2132"/>
              <a:ext cx="190" cy="172"/>
            </a:xfrm>
            <a:custGeom>
              <a:avLst/>
              <a:gdLst/>
              <a:ahLst/>
              <a:cxnLst>
                <a:cxn ang="0">
                  <a:pos x="4" y="96"/>
                </a:cxn>
                <a:cxn ang="0">
                  <a:pos x="16" y="72"/>
                </a:cxn>
                <a:cxn ang="0">
                  <a:pos x="32" y="76"/>
                </a:cxn>
                <a:cxn ang="0">
                  <a:pos x="56" y="84"/>
                </a:cxn>
                <a:cxn ang="0">
                  <a:pos x="64" y="64"/>
                </a:cxn>
                <a:cxn ang="0">
                  <a:pos x="64" y="84"/>
                </a:cxn>
                <a:cxn ang="0">
                  <a:pos x="72" y="68"/>
                </a:cxn>
                <a:cxn ang="0">
                  <a:pos x="104" y="32"/>
                </a:cxn>
                <a:cxn ang="0">
                  <a:pos x="128" y="56"/>
                </a:cxn>
                <a:cxn ang="0">
                  <a:pos x="140" y="84"/>
                </a:cxn>
                <a:cxn ang="0">
                  <a:pos x="152" y="48"/>
                </a:cxn>
                <a:cxn ang="0">
                  <a:pos x="112" y="140"/>
                </a:cxn>
                <a:cxn ang="0">
                  <a:pos x="100" y="96"/>
                </a:cxn>
                <a:cxn ang="0">
                  <a:pos x="96" y="84"/>
                </a:cxn>
                <a:cxn ang="0">
                  <a:pos x="92" y="84"/>
                </a:cxn>
                <a:cxn ang="0">
                  <a:pos x="92" y="68"/>
                </a:cxn>
                <a:cxn ang="0">
                  <a:pos x="64" y="48"/>
                </a:cxn>
                <a:cxn ang="0">
                  <a:pos x="40" y="40"/>
                </a:cxn>
                <a:cxn ang="0">
                  <a:pos x="16" y="56"/>
                </a:cxn>
                <a:cxn ang="0">
                  <a:pos x="52" y="60"/>
                </a:cxn>
                <a:cxn ang="0">
                  <a:pos x="52" y="112"/>
                </a:cxn>
                <a:cxn ang="0">
                  <a:pos x="112" y="72"/>
                </a:cxn>
                <a:cxn ang="0">
                  <a:pos x="100" y="132"/>
                </a:cxn>
                <a:cxn ang="0">
                  <a:pos x="196" y="60"/>
                </a:cxn>
                <a:cxn ang="0">
                  <a:pos x="148" y="124"/>
                </a:cxn>
                <a:cxn ang="0">
                  <a:pos x="168" y="88"/>
                </a:cxn>
                <a:cxn ang="0">
                  <a:pos x="160" y="144"/>
                </a:cxn>
                <a:cxn ang="0">
                  <a:pos x="148" y="164"/>
                </a:cxn>
                <a:cxn ang="0">
                  <a:pos x="168" y="164"/>
                </a:cxn>
                <a:cxn ang="0">
                  <a:pos x="168" y="160"/>
                </a:cxn>
                <a:cxn ang="0">
                  <a:pos x="180" y="152"/>
                </a:cxn>
                <a:cxn ang="0">
                  <a:pos x="172" y="196"/>
                </a:cxn>
                <a:cxn ang="0">
                  <a:pos x="188" y="200"/>
                </a:cxn>
                <a:cxn ang="0">
                  <a:pos x="200" y="156"/>
                </a:cxn>
                <a:cxn ang="0">
                  <a:pos x="196" y="164"/>
                </a:cxn>
                <a:cxn ang="0">
                  <a:pos x="204" y="88"/>
                </a:cxn>
                <a:cxn ang="0">
                  <a:pos x="196" y="96"/>
                </a:cxn>
                <a:cxn ang="0">
                  <a:pos x="196" y="48"/>
                </a:cxn>
                <a:cxn ang="0">
                  <a:pos x="164" y="108"/>
                </a:cxn>
                <a:cxn ang="0">
                  <a:pos x="144" y="140"/>
                </a:cxn>
                <a:cxn ang="0">
                  <a:pos x="156" y="100"/>
                </a:cxn>
                <a:cxn ang="0">
                  <a:pos x="156" y="120"/>
                </a:cxn>
                <a:cxn ang="0">
                  <a:pos x="148" y="168"/>
                </a:cxn>
                <a:cxn ang="0">
                  <a:pos x="164" y="116"/>
                </a:cxn>
                <a:cxn ang="0">
                  <a:pos x="188" y="136"/>
                </a:cxn>
                <a:cxn ang="0">
                  <a:pos x="192" y="124"/>
                </a:cxn>
                <a:cxn ang="0">
                  <a:pos x="208" y="60"/>
                </a:cxn>
                <a:cxn ang="0">
                  <a:pos x="172" y="64"/>
                </a:cxn>
                <a:cxn ang="0">
                  <a:pos x="168" y="80"/>
                </a:cxn>
                <a:cxn ang="0">
                  <a:pos x="120" y="120"/>
                </a:cxn>
                <a:cxn ang="0">
                  <a:pos x="136" y="40"/>
                </a:cxn>
                <a:cxn ang="0">
                  <a:pos x="128" y="36"/>
                </a:cxn>
                <a:cxn ang="0">
                  <a:pos x="116" y="76"/>
                </a:cxn>
                <a:cxn ang="0">
                  <a:pos x="96" y="56"/>
                </a:cxn>
                <a:cxn ang="0">
                  <a:pos x="88" y="40"/>
                </a:cxn>
                <a:cxn ang="0">
                  <a:pos x="68" y="24"/>
                </a:cxn>
                <a:cxn ang="0">
                  <a:pos x="48" y="32"/>
                </a:cxn>
                <a:cxn ang="0">
                  <a:pos x="32" y="20"/>
                </a:cxn>
                <a:cxn ang="0">
                  <a:pos x="32" y="44"/>
                </a:cxn>
                <a:cxn ang="0">
                  <a:pos x="40" y="68"/>
                </a:cxn>
                <a:cxn ang="0">
                  <a:pos x="64" y="80"/>
                </a:cxn>
              </a:cxnLst>
              <a:rect l="0" t="0" r="r" b="b"/>
              <a:pathLst>
                <a:path w="209" h="201">
                  <a:moveTo>
                    <a:pt x="0" y="108"/>
                  </a:moveTo>
                  <a:lnTo>
                    <a:pt x="4" y="96"/>
                  </a:lnTo>
                  <a:lnTo>
                    <a:pt x="12" y="84"/>
                  </a:lnTo>
                  <a:lnTo>
                    <a:pt x="16" y="72"/>
                  </a:lnTo>
                  <a:lnTo>
                    <a:pt x="20" y="88"/>
                  </a:lnTo>
                  <a:lnTo>
                    <a:pt x="32" y="76"/>
                  </a:lnTo>
                  <a:lnTo>
                    <a:pt x="56" y="44"/>
                  </a:lnTo>
                  <a:lnTo>
                    <a:pt x="56" y="84"/>
                  </a:lnTo>
                  <a:lnTo>
                    <a:pt x="56" y="100"/>
                  </a:lnTo>
                  <a:lnTo>
                    <a:pt x="64" y="64"/>
                  </a:lnTo>
                  <a:lnTo>
                    <a:pt x="72" y="52"/>
                  </a:lnTo>
                  <a:lnTo>
                    <a:pt x="64" y="84"/>
                  </a:lnTo>
                  <a:lnTo>
                    <a:pt x="64" y="96"/>
                  </a:lnTo>
                  <a:lnTo>
                    <a:pt x="72" y="68"/>
                  </a:lnTo>
                  <a:lnTo>
                    <a:pt x="80" y="36"/>
                  </a:lnTo>
                  <a:lnTo>
                    <a:pt x="104" y="32"/>
                  </a:lnTo>
                  <a:lnTo>
                    <a:pt x="96" y="76"/>
                  </a:lnTo>
                  <a:lnTo>
                    <a:pt x="128" y="56"/>
                  </a:lnTo>
                  <a:lnTo>
                    <a:pt x="168" y="32"/>
                  </a:lnTo>
                  <a:lnTo>
                    <a:pt x="140" y="84"/>
                  </a:lnTo>
                  <a:lnTo>
                    <a:pt x="144" y="60"/>
                  </a:lnTo>
                  <a:lnTo>
                    <a:pt x="152" y="48"/>
                  </a:lnTo>
                  <a:lnTo>
                    <a:pt x="144" y="84"/>
                  </a:lnTo>
                  <a:lnTo>
                    <a:pt x="112" y="140"/>
                  </a:lnTo>
                  <a:lnTo>
                    <a:pt x="120" y="72"/>
                  </a:lnTo>
                  <a:lnTo>
                    <a:pt x="100" y="96"/>
                  </a:lnTo>
                  <a:lnTo>
                    <a:pt x="92" y="108"/>
                  </a:lnTo>
                  <a:lnTo>
                    <a:pt x="96" y="84"/>
                  </a:lnTo>
                  <a:lnTo>
                    <a:pt x="104" y="60"/>
                  </a:lnTo>
                  <a:lnTo>
                    <a:pt x="92" y="84"/>
                  </a:lnTo>
                  <a:lnTo>
                    <a:pt x="116" y="36"/>
                  </a:lnTo>
                  <a:lnTo>
                    <a:pt x="92" y="68"/>
                  </a:lnTo>
                  <a:lnTo>
                    <a:pt x="88" y="44"/>
                  </a:lnTo>
                  <a:lnTo>
                    <a:pt x="64" y="48"/>
                  </a:lnTo>
                  <a:lnTo>
                    <a:pt x="40" y="56"/>
                  </a:lnTo>
                  <a:lnTo>
                    <a:pt x="40" y="40"/>
                  </a:lnTo>
                  <a:lnTo>
                    <a:pt x="28" y="52"/>
                  </a:lnTo>
                  <a:lnTo>
                    <a:pt x="16" y="56"/>
                  </a:lnTo>
                  <a:lnTo>
                    <a:pt x="16" y="96"/>
                  </a:lnTo>
                  <a:lnTo>
                    <a:pt x="52" y="60"/>
                  </a:lnTo>
                  <a:lnTo>
                    <a:pt x="56" y="80"/>
                  </a:lnTo>
                  <a:lnTo>
                    <a:pt x="52" y="112"/>
                  </a:lnTo>
                  <a:lnTo>
                    <a:pt x="80" y="80"/>
                  </a:lnTo>
                  <a:lnTo>
                    <a:pt x="112" y="72"/>
                  </a:lnTo>
                  <a:lnTo>
                    <a:pt x="108" y="100"/>
                  </a:lnTo>
                  <a:lnTo>
                    <a:pt x="100" y="132"/>
                  </a:lnTo>
                  <a:lnTo>
                    <a:pt x="172" y="68"/>
                  </a:lnTo>
                  <a:lnTo>
                    <a:pt x="196" y="60"/>
                  </a:lnTo>
                  <a:lnTo>
                    <a:pt x="172" y="92"/>
                  </a:lnTo>
                  <a:lnTo>
                    <a:pt x="148" y="124"/>
                  </a:lnTo>
                  <a:lnTo>
                    <a:pt x="160" y="100"/>
                  </a:lnTo>
                  <a:lnTo>
                    <a:pt x="168" y="88"/>
                  </a:lnTo>
                  <a:lnTo>
                    <a:pt x="164" y="120"/>
                  </a:lnTo>
                  <a:lnTo>
                    <a:pt x="160" y="144"/>
                  </a:lnTo>
                  <a:lnTo>
                    <a:pt x="196" y="96"/>
                  </a:lnTo>
                  <a:lnTo>
                    <a:pt x="148" y="164"/>
                  </a:lnTo>
                  <a:lnTo>
                    <a:pt x="144" y="188"/>
                  </a:lnTo>
                  <a:lnTo>
                    <a:pt x="168" y="164"/>
                  </a:lnTo>
                  <a:lnTo>
                    <a:pt x="172" y="140"/>
                  </a:lnTo>
                  <a:lnTo>
                    <a:pt x="168" y="160"/>
                  </a:lnTo>
                  <a:lnTo>
                    <a:pt x="168" y="184"/>
                  </a:lnTo>
                  <a:lnTo>
                    <a:pt x="180" y="152"/>
                  </a:lnTo>
                  <a:lnTo>
                    <a:pt x="180" y="164"/>
                  </a:lnTo>
                  <a:lnTo>
                    <a:pt x="172" y="196"/>
                  </a:lnTo>
                  <a:lnTo>
                    <a:pt x="196" y="164"/>
                  </a:lnTo>
                  <a:lnTo>
                    <a:pt x="188" y="200"/>
                  </a:lnTo>
                  <a:lnTo>
                    <a:pt x="196" y="180"/>
                  </a:lnTo>
                  <a:lnTo>
                    <a:pt x="200" y="156"/>
                  </a:lnTo>
                  <a:lnTo>
                    <a:pt x="208" y="124"/>
                  </a:lnTo>
                  <a:lnTo>
                    <a:pt x="196" y="164"/>
                  </a:lnTo>
                  <a:lnTo>
                    <a:pt x="200" y="112"/>
                  </a:lnTo>
                  <a:lnTo>
                    <a:pt x="204" y="88"/>
                  </a:lnTo>
                  <a:lnTo>
                    <a:pt x="192" y="116"/>
                  </a:lnTo>
                  <a:lnTo>
                    <a:pt x="196" y="96"/>
                  </a:lnTo>
                  <a:lnTo>
                    <a:pt x="200" y="72"/>
                  </a:lnTo>
                  <a:lnTo>
                    <a:pt x="196" y="48"/>
                  </a:lnTo>
                  <a:lnTo>
                    <a:pt x="188" y="76"/>
                  </a:lnTo>
                  <a:lnTo>
                    <a:pt x="164" y="108"/>
                  </a:lnTo>
                  <a:lnTo>
                    <a:pt x="168" y="84"/>
                  </a:lnTo>
                  <a:lnTo>
                    <a:pt x="144" y="140"/>
                  </a:lnTo>
                  <a:lnTo>
                    <a:pt x="148" y="124"/>
                  </a:lnTo>
                  <a:lnTo>
                    <a:pt x="156" y="100"/>
                  </a:lnTo>
                  <a:lnTo>
                    <a:pt x="160" y="88"/>
                  </a:lnTo>
                  <a:lnTo>
                    <a:pt x="156" y="120"/>
                  </a:lnTo>
                  <a:lnTo>
                    <a:pt x="148" y="144"/>
                  </a:lnTo>
                  <a:lnTo>
                    <a:pt x="148" y="168"/>
                  </a:lnTo>
                  <a:lnTo>
                    <a:pt x="156" y="156"/>
                  </a:lnTo>
                  <a:lnTo>
                    <a:pt x="164" y="116"/>
                  </a:lnTo>
                  <a:lnTo>
                    <a:pt x="156" y="172"/>
                  </a:lnTo>
                  <a:lnTo>
                    <a:pt x="188" y="136"/>
                  </a:lnTo>
                  <a:lnTo>
                    <a:pt x="196" y="112"/>
                  </a:lnTo>
                  <a:lnTo>
                    <a:pt x="192" y="124"/>
                  </a:lnTo>
                  <a:lnTo>
                    <a:pt x="200" y="100"/>
                  </a:lnTo>
                  <a:lnTo>
                    <a:pt x="208" y="60"/>
                  </a:lnTo>
                  <a:lnTo>
                    <a:pt x="172" y="100"/>
                  </a:lnTo>
                  <a:lnTo>
                    <a:pt x="172" y="64"/>
                  </a:lnTo>
                  <a:lnTo>
                    <a:pt x="180" y="48"/>
                  </a:lnTo>
                  <a:lnTo>
                    <a:pt x="168" y="80"/>
                  </a:lnTo>
                  <a:lnTo>
                    <a:pt x="144" y="112"/>
                  </a:lnTo>
                  <a:lnTo>
                    <a:pt x="120" y="120"/>
                  </a:lnTo>
                  <a:lnTo>
                    <a:pt x="132" y="80"/>
                  </a:lnTo>
                  <a:lnTo>
                    <a:pt x="136" y="40"/>
                  </a:lnTo>
                  <a:lnTo>
                    <a:pt x="124" y="76"/>
                  </a:lnTo>
                  <a:lnTo>
                    <a:pt x="128" y="36"/>
                  </a:lnTo>
                  <a:lnTo>
                    <a:pt x="124" y="52"/>
                  </a:lnTo>
                  <a:lnTo>
                    <a:pt x="116" y="76"/>
                  </a:lnTo>
                  <a:lnTo>
                    <a:pt x="92" y="80"/>
                  </a:lnTo>
                  <a:lnTo>
                    <a:pt x="96" y="56"/>
                  </a:lnTo>
                  <a:lnTo>
                    <a:pt x="100" y="32"/>
                  </a:lnTo>
                  <a:lnTo>
                    <a:pt x="88" y="40"/>
                  </a:lnTo>
                  <a:lnTo>
                    <a:pt x="64" y="48"/>
                  </a:lnTo>
                  <a:lnTo>
                    <a:pt x="68" y="24"/>
                  </a:lnTo>
                  <a:lnTo>
                    <a:pt x="72" y="0"/>
                  </a:lnTo>
                  <a:lnTo>
                    <a:pt x="48" y="32"/>
                  </a:lnTo>
                  <a:lnTo>
                    <a:pt x="44" y="8"/>
                  </a:lnTo>
                  <a:lnTo>
                    <a:pt x="32" y="20"/>
                  </a:lnTo>
                  <a:lnTo>
                    <a:pt x="28" y="32"/>
                  </a:lnTo>
                  <a:lnTo>
                    <a:pt x="32" y="44"/>
                  </a:lnTo>
                  <a:lnTo>
                    <a:pt x="28" y="68"/>
                  </a:lnTo>
                  <a:lnTo>
                    <a:pt x="40" y="68"/>
                  </a:lnTo>
                  <a:lnTo>
                    <a:pt x="32" y="84"/>
                  </a:lnTo>
                  <a:lnTo>
                    <a:pt x="64" y="80"/>
                  </a:lnTo>
                </a:path>
              </a:pathLst>
            </a:custGeom>
            <a:noFill/>
            <a:ln w="127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2" name="Oval 4"/>
            <p:cNvSpPr>
              <a:spLocks noChangeArrowheads="1"/>
            </p:cNvSpPr>
            <p:nvPr/>
          </p:nvSpPr>
          <p:spPr bwMode="auto">
            <a:xfrm>
              <a:off x="2642" y="2696"/>
              <a:ext cx="1127" cy="106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73" name="Line 5"/>
            <p:cNvSpPr>
              <a:spLocks noChangeShapeType="1"/>
            </p:cNvSpPr>
            <p:nvPr/>
          </p:nvSpPr>
          <p:spPr bwMode="auto">
            <a:xfrm flipV="1">
              <a:off x="3209" y="3100"/>
              <a:ext cx="560" cy="13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74" name="Rectangle 6"/>
            <p:cNvSpPr>
              <a:spLocks noChangeArrowheads="1"/>
            </p:cNvSpPr>
            <p:nvPr/>
          </p:nvSpPr>
          <p:spPr bwMode="auto">
            <a:xfrm>
              <a:off x="3459" y="3174"/>
              <a:ext cx="276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2800" b="1" i="1">
                  <a:solidFill>
                    <a:srgbClr val="990000"/>
                  </a:solidFill>
                  <a:latin typeface="Arial" charset="0"/>
                </a:rPr>
                <a:t>R</a:t>
              </a:r>
              <a:endParaRPr lang="en-US" sz="2800" b="1" i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544775" name="Freeform 7"/>
            <p:cNvSpPr>
              <a:spLocks/>
            </p:cNvSpPr>
            <p:nvPr/>
          </p:nvSpPr>
          <p:spPr bwMode="auto">
            <a:xfrm>
              <a:off x="3206" y="2490"/>
              <a:ext cx="2365" cy="478"/>
            </a:xfrm>
            <a:custGeom>
              <a:avLst/>
              <a:gdLst/>
              <a:ahLst/>
              <a:cxnLst>
                <a:cxn ang="0">
                  <a:pos x="27" y="243"/>
                </a:cxn>
                <a:cxn ang="0">
                  <a:pos x="90" y="261"/>
                </a:cxn>
                <a:cxn ang="0">
                  <a:pos x="144" y="270"/>
                </a:cxn>
                <a:cxn ang="0">
                  <a:pos x="198" y="288"/>
                </a:cxn>
                <a:cxn ang="0">
                  <a:pos x="252" y="297"/>
                </a:cxn>
                <a:cxn ang="0">
                  <a:pos x="306" y="324"/>
                </a:cxn>
                <a:cxn ang="0">
                  <a:pos x="369" y="360"/>
                </a:cxn>
                <a:cxn ang="0">
                  <a:pos x="405" y="405"/>
                </a:cxn>
                <a:cxn ang="0">
                  <a:pos x="450" y="450"/>
                </a:cxn>
                <a:cxn ang="0">
                  <a:pos x="504" y="486"/>
                </a:cxn>
                <a:cxn ang="0">
                  <a:pos x="594" y="513"/>
                </a:cxn>
                <a:cxn ang="0">
                  <a:pos x="648" y="531"/>
                </a:cxn>
                <a:cxn ang="0">
                  <a:pos x="711" y="540"/>
                </a:cxn>
                <a:cxn ang="0">
                  <a:pos x="828" y="549"/>
                </a:cxn>
                <a:cxn ang="0">
                  <a:pos x="936" y="558"/>
                </a:cxn>
                <a:cxn ang="0">
                  <a:pos x="1080" y="558"/>
                </a:cxn>
                <a:cxn ang="0">
                  <a:pos x="1143" y="549"/>
                </a:cxn>
                <a:cxn ang="0">
                  <a:pos x="1251" y="549"/>
                </a:cxn>
                <a:cxn ang="0">
                  <a:pos x="1413" y="540"/>
                </a:cxn>
                <a:cxn ang="0">
                  <a:pos x="1503" y="531"/>
                </a:cxn>
                <a:cxn ang="0">
                  <a:pos x="1566" y="522"/>
                </a:cxn>
                <a:cxn ang="0">
                  <a:pos x="1638" y="513"/>
                </a:cxn>
                <a:cxn ang="0">
                  <a:pos x="1728" y="495"/>
                </a:cxn>
                <a:cxn ang="0">
                  <a:pos x="1791" y="459"/>
                </a:cxn>
                <a:cxn ang="0">
                  <a:pos x="1899" y="432"/>
                </a:cxn>
                <a:cxn ang="0">
                  <a:pos x="1998" y="405"/>
                </a:cxn>
                <a:cxn ang="0">
                  <a:pos x="2043" y="324"/>
                </a:cxn>
                <a:cxn ang="0">
                  <a:pos x="2097" y="288"/>
                </a:cxn>
                <a:cxn ang="0">
                  <a:pos x="2142" y="243"/>
                </a:cxn>
                <a:cxn ang="0">
                  <a:pos x="2196" y="198"/>
                </a:cxn>
                <a:cxn ang="0">
                  <a:pos x="2295" y="153"/>
                </a:cxn>
                <a:cxn ang="0">
                  <a:pos x="2412" y="108"/>
                </a:cxn>
                <a:cxn ang="0">
                  <a:pos x="2484" y="63"/>
                </a:cxn>
                <a:cxn ang="0">
                  <a:pos x="2574" y="18"/>
                </a:cxn>
              </a:cxnLst>
              <a:rect l="0" t="0" r="r" b="b"/>
              <a:pathLst>
                <a:path w="2602" h="559">
                  <a:moveTo>
                    <a:pt x="0" y="237"/>
                  </a:moveTo>
                  <a:lnTo>
                    <a:pt x="27" y="243"/>
                  </a:lnTo>
                  <a:lnTo>
                    <a:pt x="63" y="252"/>
                  </a:lnTo>
                  <a:lnTo>
                    <a:pt x="90" y="261"/>
                  </a:lnTo>
                  <a:lnTo>
                    <a:pt x="117" y="270"/>
                  </a:lnTo>
                  <a:lnTo>
                    <a:pt x="144" y="270"/>
                  </a:lnTo>
                  <a:lnTo>
                    <a:pt x="171" y="279"/>
                  </a:lnTo>
                  <a:lnTo>
                    <a:pt x="198" y="288"/>
                  </a:lnTo>
                  <a:lnTo>
                    <a:pt x="225" y="288"/>
                  </a:lnTo>
                  <a:lnTo>
                    <a:pt x="252" y="297"/>
                  </a:lnTo>
                  <a:lnTo>
                    <a:pt x="279" y="315"/>
                  </a:lnTo>
                  <a:lnTo>
                    <a:pt x="306" y="324"/>
                  </a:lnTo>
                  <a:lnTo>
                    <a:pt x="333" y="351"/>
                  </a:lnTo>
                  <a:lnTo>
                    <a:pt x="369" y="360"/>
                  </a:lnTo>
                  <a:lnTo>
                    <a:pt x="378" y="387"/>
                  </a:lnTo>
                  <a:lnTo>
                    <a:pt x="405" y="405"/>
                  </a:lnTo>
                  <a:lnTo>
                    <a:pt x="423" y="432"/>
                  </a:lnTo>
                  <a:lnTo>
                    <a:pt x="450" y="450"/>
                  </a:lnTo>
                  <a:lnTo>
                    <a:pt x="477" y="468"/>
                  </a:lnTo>
                  <a:lnTo>
                    <a:pt x="504" y="486"/>
                  </a:lnTo>
                  <a:lnTo>
                    <a:pt x="531" y="504"/>
                  </a:lnTo>
                  <a:lnTo>
                    <a:pt x="594" y="513"/>
                  </a:lnTo>
                  <a:lnTo>
                    <a:pt x="621" y="522"/>
                  </a:lnTo>
                  <a:lnTo>
                    <a:pt x="648" y="531"/>
                  </a:lnTo>
                  <a:lnTo>
                    <a:pt x="684" y="540"/>
                  </a:lnTo>
                  <a:lnTo>
                    <a:pt x="711" y="540"/>
                  </a:lnTo>
                  <a:lnTo>
                    <a:pt x="792" y="540"/>
                  </a:lnTo>
                  <a:lnTo>
                    <a:pt x="828" y="549"/>
                  </a:lnTo>
                  <a:lnTo>
                    <a:pt x="864" y="549"/>
                  </a:lnTo>
                  <a:lnTo>
                    <a:pt x="936" y="558"/>
                  </a:lnTo>
                  <a:lnTo>
                    <a:pt x="972" y="558"/>
                  </a:lnTo>
                  <a:lnTo>
                    <a:pt x="1080" y="558"/>
                  </a:lnTo>
                  <a:lnTo>
                    <a:pt x="1107" y="558"/>
                  </a:lnTo>
                  <a:lnTo>
                    <a:pt x="1143" y="549"/>
                  </a:lnTo>
                  <a:lnTo>
                    <a:pt x="1197" y="549"/>
                  </a:lnTo>
                  <a:lnTo>
                    <a:pt x="1251" y="549"/>
                  </a:lnTo>
                  <a:lnTo>
                    <a:pt x="1323" y="549"/>
                  </a:lnTo>
                  <a:lnTo>
                    <a:pt x="1413" y="540"/>
                  </a:lnTo>
                  <a:lnTo>
                    <a:pt x="1449" y="531"/>
                  </a:lnTo>
                  <a:lnTo>
                    <a:pt x="1503" y="531"/>
                  </a:lnTo>
                  <a:lnTo>
                    <a:pt x="1530" y="531"/>
                  </a:lnTo>
                  <a:lnTo>
                    <a:pt x="1566" y="522"/>
                  </a:lnTo>
                  <a:lnTo>
                    <a:pt x="1602" y="522"/>
                  </a:lnTo>
                  <a:lnTo>
                    <a:pt x="1638" y="513"/>
                  </a:lnTo>
                  <a:lnTo>
                    <a:pt x="1665" y="504"/>
                  </a:lnTo>
                  <a:lnTo>
                    <a:pt x="1728" y="495"/>
                  </a:lnTo>
                  <a:lnTo>
                    <a:pt x="1755" y="468"/>
                  </a:lnTo>
                  <a:lnTo>
                    <a:pt x="1791" y="459"/>
                  </a:lnTo>
                  <a:lnTo>
                    <a:pt x="1863" y="450"/>
                  </a:lnTo>
                  <a:lnTo>
                    <a:pt x="1899" y="432"/>
                  </a:lnTo>
                  <a:lnTo>
                    <a:pt x="1926" y="414"/>
                  </a:lnTo>
                  <a:lnTo>
                    <a:pt x="1998" y="405"/>
                  </a:lnTo>
                  <a:lnTo>
                    <a:pt x="2025" y="378"/>
                  </a:lnTo>
                  <a:lnTo>
                    <a:pt x="2043" y="324"/>
                  </a:lnTo>
                  <a:lnTo>
                    <a:pt x="2070" y="315"/>
                  </a:lnTo>
                  <a:lnTo>
                    <a:pt x="2097" y="288"/>
                  </a:lnTo>
                  <a:lnTo>
                    <a:pt x="2124" y="270"/>
                  </a:lnTo>
                  <a:lnTo>
                    <a:pt x="2142" y="243"/>
                  </a:lnTo>
                  <a:lnTo>
                    <a:pt x="2169" y="216"/>
                  </a:lnTo>
                  <a:lnTo>
                    <a:pt x="2196" y="198"/>
                  </a:lnTo>
                  <a:lnTo>
                    <a:pt x="2268" y="171"/>
                  </a:lnTo>
                  <a:lnTo>
                    <a:pt x="2295" y="153"/>
                  </a:lnTo>
                  <a:lnTo>
                    <a:pt x="2322" y="135"/>
                  </a:lnTo>
                  <a:lnTo>
                    <a:pt x="2412" y="108"/>
                  </a:lnTo>
                  <a:lnTo>
                    <a:pt x="2448" y="90"/>
                  </a:lnTo>
                  <a:lnTo>
                    <a:pt x="2484" y="63"/>
                  </a:lnTo>
                  <a:lnTo>
                    <a:pt x="2520" y="36"/>
                  </a:lnTo>
                  <a:lnTo>
                    <a:pt x="2574" y="18"/>
                  </a:lnTo>
                  <a:lnTo>
                    <a:pt x="2601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6" name="Freeform 8"/>
            <p:cNvSpPr>
              <a:spLocks/>
            </p:cNvSpPr>
            <p:nvPr/>
          </p:nvSpPr>
          <p:spPr bwMode="auto">
            <a:xfrm>
              <a:off x="1193" y="2690"/>
              <a:ext cx="1970" cy="317"/>
            </a:xfrm>
            <a:custGeom>
              <a:avLst/>
              <a:gdLst/>
              <a:ahLst/>
              <a:cxnLst>
                <a:cxn ang="0">
                  <a:pos x="2166" y="3"/>
                </a:cxn>
                <a:cxn ang="0">
                  <a:pos x="2133" y="0"/>
                </a:cxn>
                <a:cxn ang="0">
                  <a:pos x="2106" y="9"/>
                </a:cxn>
                <a:cxn ang="0">
                  <a:pos x="2079" y="18"/>
                </a:cxn>
                <a:cxn ang="0">
                  <a:pos x="2052" y="27"/>
                </a:cxn>
                <a:cxn ang="0">
                  <a:pos x="2025" y="36"/>
                </a:cxn>
                <a:cxn ang="0">
                  <a:pos x="1998" y="36"/>
                </a:cxn>
                <a:cxn ang="0">
                  <a:pos x="1971" y="54"/>
                </a:cxn>
                <a:cxn ang="0">
                  <a:pos x="1944" y="63"/>
                </a:cxn>
                <a:cxn ang="0">
                  <a:pos x="1917" y="72"/>
                </a:cxn>
                <a:cxn ang="0">
                  <a:pos x="1890" y="81"/>
                </a:cxn>
                <a:cxn ang="0">
                  <a:pos x="1863" y="99"/>
                </a:cxn>
                <a:cxn ang="0">
                  <a:pos x="1836" y="117"/>
                </a:cxn>
                <a:cxn ang="0">
                  <a:pos x="1818" y="144"/>
                </a:cxn>
                <a:cxn ang="0">
                  <a:pos x="1800" y="171"/>
                </a:cxn>
                <a:cxn ang="0">
                  <a:pos x="1773" y="180"/>
                </a:cxn>
                <a:cxn ang="0">
                  <a:pos x="1746" y="189"/>
                </a:cxn>
                <a:cxn ang="0">
                  <a:pos x="1719" y="198"/>
                </a:cxn>
                <a:cxn ang="0">
                  <a:pos x="1692" y="207"/>
                </a:cxn>
                <a:cxn ang="0">
                  <a:pos x="1665" y="216"/>
                </a:cxn>
                <a:cxn ang="0">
                  <a:pos x="1638" y="225"/>
                </a:cxn>
                <a:cxn ang="0">
                  <a:pos x="1611" y="243"/>
                </a:cxn>
                <a:cxn ang="0">
                  <a:pos x="1584" y="261"/>
                </a:cxn>
                <a:cxn ang="0">
                  <a:pos x="1557" y="270"/>
                </a:cxn>
                <a:cxn ang="0">
                  <a:pos x="1521" y="288"/>
                </a:cxn>
                <a:cxn ang="0">
                  <a:pos x="1494" y="297"/>
                </a:cxn>
                <a:cxn ang="0">
                  <a:pos x="1467" y="315"/>
                </a:cxn>
                <a:cxn ang="0">
                  <a:pos x="1440" y="324"/>
                </a:cxn>
                <a:cxn ang="0">
                  <a:pos x="1413" y="333"/>
                </a:cxn>
                <a:cxn ang="0">
                  <a:pos x="1359" y="351"/>
                </a:cxn>
                <a:cxn ang="0">
                  <a:pos x="1287" y="360"/>
                </a:cxn>
                <a:cxn ang="0">
                  <a:pos x="1260" y="360"/>
                </a:cxn>
                <a:cxn ang="0">
                  <a:pos x="1206" y="360"/>
                </a:cxn>
                <a:cxn ang="0">
                  <a:pos x="1134" y="369"/>
                </a:cxn>
                <a:cxn ang="0">
                  <a:pos x="1098" y="360"/>
                </a:cxn>
                <a:cxn ang="0">
                  <a:pos x="1026" y="360"/>
                </a:cxn>
                <a:cxn ang="0">
                  <a:pos x="999" y="360"/>
                </a:cxn>
                <a:cxn ang="0">
                  <a:pos x="972" y="351"/>
                </a:cxn>
                <a:cxn ang="0">
                  <a:pos x="936" y="342"/>
                </a:cxn>
                <a:cxn ang="0">
                  <a:pos x="909" y="333"/>
                </a:cxn>
                <a:cxn ang="0">
                  <a:pos x="873" y="324"/>
                </a:cxn>
                <a:cxn ang="0">
                  <a:pos x="819" y="315"/>
                </a:cxn>
                <a:cxn ang="0">
                  <a:pos x="747" y="306"/>
                </a:cxn>
                <a:cxn ang="0">
                  <a:pos x="621" y="288"/>
                </a:cxn>
                <a:cxn ang="0">
                  <a:pos x="594" y="270"/>
                </a:cxn>
                <a:cxn ang="0">
                  <a:pos x="558" y="252"/>
                </a:cxn>
                <a:cxn ang="0">
                  <a:pos x="522" y="216"/>
                </a:cxn>
                <a:cxn ang="0">
                  <a:pos x="450" y="189"/>
                </a:cxn>
                <a:cxn ang="0">
                  <a:pos x="423" y="171"/>
                </a:cxn>
                <a:cxn ang="0">
                  <a:pos x="396" y="162"/>
                </a:cxn>
                <a:cxn ang="0">
                  <a:pos x="306" y="144"/>
                </a:cxn>
                <a:cxn ang="0">
                  <a:pos x="279" y="135"/>
                </a:cxn>
                <a:cxn ang="0">
                  <a:pos x="207" y="126"/>
                </a:cxn>
                <a:cxn ang="0">
                  <a:pos x="171" y="117"/>
                </a:cxn>
                <a:cxn ang="0">
                  <a:pos x="135" y="117"/>
                </a:cxn>
                <a:cxn ang="0">
                  <a:pos x="108" y="117"/>
                </a:cxn>
                <a:cxn ang="0">
                  <a:pos x="81" y="117"/>
                </a:cxn>
                <a:cxn ang="0">
                  <a:pos x="54" y="117"/>
                </a:cxn>
                <a:cxn ang="0">
                  <a:pos x="27" y="126"/>
                </a:cxn>
                <a:cxn ang="0">
                  <a:pos x="0" y="135"/>
                </a:cxn>
              </a:cxnLst>
              <a:rect l="0" t="0" r="r" b="b"/>
              <a:pathLst>
                <a:path w="2167" h="370">
                  <a:moveTo>
                    <a:pt x="2166" y="3"/>
                  </a:moveTo>
                  <a:lnTo>
                    <a:pt x="2133" y="0"/>
                  </a:lnTo>
                  <a:lnTo>
                    <a:pt x="2106" y="9"/>
                  </a:lnTo>
                  <a:lnTo>
                    <a:pt x="2079" y="18"/>
                  </a:lnTo>
                  <a:lnTo>
                    <a:pt x="2052" y="27"/>
                  </a:lnTo>
                  <a:lnTo>
                    <a:pt x="2025" y="36"/>
                  </a:lnTo>
                  <a:lnTo>
                    <a:pt x="1998" y="36"/>
                  </a:lnTo>
                  <a:lnTo>
                    <a:pt x="1971" y="54"/>
                  </a:lnTo>
                  <a:lnTo>
                    <a:pt x="1944" y="63"/>
                  </a:lnTo>
                  <a:lnTo>
                    <a:pt x="1917" y="72"/>
                  </a:lnTo>
                  <a:lnTo>
                    <a:pt x="1890" y="81"/>
                  </a:lnTo>
                  <a:lnTo>
                    <a:pt x="1863" y="99"/>
                  </a:lnTo>
                  <a:lnTo>
                    <a:pt x="1836" y="117"/>
                  </a:lnTo>
                  <a:lnTo>
                    <a:pt x="1818" y="144"/>
                  </a:lnTo>
                  <a:lnTo>
                    <a:pt x="1800" y="171"/>
                  </a:lnTo>
                  <a:lnTo>
                    <a:pt x="1773" y="180"/>
                  </a:lnTo>
                  <a:lnTo>
                    <a:pt x="1746" y="189"/>
                  </a:lnTo>
                  <a:lnTo>
                    <a:pt x="1719" y="198"/>
                  </a:lnTo>
                  <a:lnTo>
                    <a:pt x="1692" y="207"/>
                  </a:lnTo>
                  <a:lnTo>
                    <a:pt x="1665" y="216"/>
                  </a:lnTo>
                  <a:lnTo>
                    <a:pt x="1638" y="225"/>
                  </a:lnTo>
                  <a:lnTo>
                    <a:pt x="1611" y="243"/>
                  </a:lnTo>
                  <a:lnTo>
                    <a:pt x="1584" y="261"/>
                  </a:lnTo>
                  <a:lnTo>
                    <a:pt x="1557" y="270"/>
                  </a:lnTo>
                  <a:lnTo>
                    <a:pt x="1521" y="288"/>
                  </a:lnTo>
                  <a:lnTo>
                    <a:pt x="1494" y="297"/>
                  </a:lnTo>
                  <a:lnTo>
                    <a:pt x="1467" y="315"/>
                  </a:lnTo>
                  <a:lnTo>
                    <a:pt x="1440" y="324"/>
                  </a:lnTo>
                  <a:lnTo>
                    <a:pt x="1413" y="333"/>
                  </a:lnTo>
                  <a:lnTo>
                    <a:pt x="1359" y="351"/>
                  </a:lnTo>
                  <a:lnTo>
                    <a:pt x="1287" y="360"/>
                  </a:lnTo>
                  <a:lnTo>
                    <a:pt x="1260" y="360"/>
                  </a:lnTo>
                  <a:lnTo>
                    <a:pt x="1206" y="360"/>
                  </a:lnTo>
                  <a:lnTo>
                    <a:pt x="1134" y="369"/>
                  </a:lnTo>
                  <a:lnTo>
                    <a:pt x="1098" y="360"/>
                  </a:lnTo>
                  <a:lnTo>
                    <a:pt x="1026" y="360"/>
                  </a:lnTo>
                  <a:lnTo>
                    <a:pt x="999" y="360"/>
                  </a:lnTo>
                  <a:lnTo>
                    <a:pt x="972" y="351"/>
                  </a:lnTo>
                  <a:lnTo>
                    <a:pt x="936" y="342"/>
                  </a:lnTo>
                  <a:lnTo>
                    <a:pt x="909" y="333"/>
                  </a:lnTo>
                  <a:lnTo>
                    <a:pt x="873" y="324"/>
                  </a:lnTo>
                  <a:lnTo>
                    <a:pt x="819" y="315"/>
                  </a:lnTo>
                  <a:lnTo>
                    <a:pt x="747" y="306"/>
                  </a:lnTo>
                  <a:lnTo>
                    <a:pt x="621" y="288"/>
                  </a:lnTo>
                  <a:lnTo>
                    <a:pt x="594" y="270"/>
                  </a:lnTo>
                  <a:lnTo>
                    <a:pt x="558" y="252"/>
                  </a:lnTo>
                  <a:lnTo>
                    <a:pt x="522" y="216"/>
                  </a:lnTo>
                  <a:lnTo>
                    <a:pt x="450" y="189"/>
                  </a:lnTo>
                  <a:lnTo>
                    <a:pt x="423" y="171"/>
                  </a:lnTo>
                  <a:lnTo>
                    <a:pt x="396" y="162"/>
                  </a:lnTo>
                  <a:lnTo>
                    <a:pt x="306" y="144"/>
                  </a:lnTo>
                  <a:lnTo>
                    <a:pt x="279" y="135"/>
                  </a:lnTo>
                  <a:lnTo>
                    <a:pt x="207" y="126"/>
                  </a:lnTo>
                  <a:lnTo>
                    <a:pt x="171" y="117"/>
                  </a:lnTo>
                  <a:lnTo>
                    <a:pt x="135" y="117"/>
                  </a:lnTo>
                  <a:lnTo>
                    <a:pt x="108" y="117"/>
                  </a:lnTo>
                  <a:lnTo>
                    <a:pt x="81" y="117"/>
                  </a:lnTo>
                  <a:lnTo>
                    <a:pt x="54" y="117"/>
                  </a:lnTo>
                  <a:lnTo>
                    <a:pt x="27" y="126"/>
                  </a:lnTo>
                  <a:lnTo>
                    <a:pt x="0" y="135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4777" name="Oval 9"/>
            <p:cNvSpPr>
              <a:spLocks noChangeArrowheads="1"/>
            </p:cNvSpPr>
            <p:nvPr/>
          </p:nvSpPr>
          <p:spPr bwMode="auto">
            <a:xfrm>
              <a:off x="3166" y="2368"/>
              <a:ext cx="80" cy="32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78" name="Oval 10"/>
            <p:cNvSpPr>
              <a:spLocks noChangeArrowheads="1"/>
            </p:cNvSpPr>
            <p:nvPr/>
          </p:nvSpPr>
          <p:spPr bwMode="auto">
            <a:xfrm>
              <a:off x="3122" y="2204"/>
              <a:ext cx="167" cy="1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2991" y="2693"/>
              <a:ext cx="429" cy="0"/>
            </a:xfrm>
            <a:prstGeom prst="line">
              <a:avLst/>
            </a:prstGeom>
            <a:noFill/>
            <a:ln w="2857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0" name="Arc 12"/>
            <p:cNvSpPr>
              <a:spLocks/>
            </p:cNvSpPr>
            <p:nvPr/>
          </p:nvSpPr>
          <p:spPr bwMode="auto">
            <a:xfrm>
              <a:off x="2861" y="2652"/>
              <a:ext cx="127" cy="3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8575" cap="rnd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1" name="Oval 13"/>
            <p:cNvSpPr>
              <a:spLocks noChangeArrowheads="1"/>
            </p:cNvSpPr>
            <p:nvPr/>
          </p:nvSpPr>
          <p:spPr bwMode="auto">
            <a:xfrm>
              <a:off x="3147" y="2234"/>
              <a:ext cx="37" cy="3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2" name="Arc 14"/>
            <p:cNvSpPr>
              <a:spLocks/>
            </p:cNvSpPr>
            <p:nvPr/>
          </p:nvSpPr>
          <p:spPr bwMode="auto">
            <a:xfrm>
              <a:off x="3126" y="2279"/>
              <a:ext cx="83" cy="3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3" name="Oval 15"/>
            <p:cNvSpPr>
              <a:spLocks noChangeArrowheads="1"/>
            </p:cNvSpPr>
            <p:nvPr/>
          </p:nvSpPr>
          <p:spPr bwMode="auto">
            <a:xfrm>
              <a:off x="2991" y="2399"/>
              <a:ext cx="182" cy="2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4" name="Oval 16"/>
            <p:cNvSpPr>
              <a:spLocks noChangeArrowheads="1"/>
            </p:cNvSpPr>
            <p:nvPr/>
          </p:nvSpPr>
          <p:spPr bwMode="auto">
            <a:xfrm>
              <a:off x="3020" y="2457"/>
              <a:ext cx="138" cy="1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5" name="Line 17"/>
            <p:cNvSpPr>
              <a:spLocks noChangeShapeType="1"/>
            </p:cNvSpPr>
            <p:nvPr/>
          </p:nvSpPr>
          <p:spPr bwMode="auto">
            <a:xfrm flipH="1">
              <a:off x="2591" y="2488"/>
              <a:ext cx="35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786" name="Rectangle 18"/>
            <p:cNvSpPr>
              <a:spLocks noChangeArrowheads="1"/>
            </p:cNvSpPr>
            <p:nvPr/>
          </p:nvSpPr>
          <p:spPr bwMode="auto">
            <a:xfrm>
              <a:off x="2631" y="2196"/>
              <a:ext cx="239" cy="2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US" sz="28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v</a:t>
              </a:r>
            </a:p>
          </p:txBody>
        </p:sp>
      </p:grpSp>
      <p:sp>
        <p:nvSpPr>
          <p:cNvPr id="544787" name="AutoShape 19"/>
          <p:cNvSpPr>
            <a:spLocks noChangeArrowheads="1"/>
          </p:cNvSpPr>
          <p:nvPr/>
        </p:nvSpPr>
        <p:spPr bwMode="auto">
          <a:xfrm>
            <a:off x="0" y="0"/>
            <a:ext cx="9144000" cy="3378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4788" name="Rectangle 20"/>
          <p:cNvSpPr>
            <a:spLocks noChangeArrowheads="1"/>
          </p:cNvSpPr>
          <p:nvPr/>
        </p:nvSpPr>
        <p:spPr bwMode="auto">
          <a:xfrm>
            <a:off x="5611813" y="774700"/>
            <a:ext cx="33067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+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+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endParaRPr lang="en-US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478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0" y="858838"/>
            <a:ext cx="5162550" cy="2509837"/>
          </a:xfrm>
          <a:noFill/>
          <a:ln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40000"/>
              </a:lnSpc>
              <a:spcBef>
                <a:spcPct val="50000"/>
              </a:spcBef>
              <a:buFont typeface="Monotype Sorts" pitchFamily="48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A skier goes over a small round hill with radius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Because she is in circular motion, there has to be a 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centripetal force.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At the top of the hill, what is </a:t>
            </a:r>
            <a:r>
              <a:rPr lang="en-US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="1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skier equal to?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4790" name="Rectangle 22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ConcepTest 5.11b</a:t>
            </a:r>
            <a:r>
              <a:rPr lang="en-US" sz="2800" i="1">
                <a:solidFill>
                  <a:srgbClr val="000000"/>
                </a:solidFill>
                <a:effectLst/>
              </a:rPr>
              <a:t>   </a:t>
            </a:r>
            <a:r>
              <a:rPr lang="en-US" sz="2800">
                <a:solidFill>
                  <a:schemeClr val="accent2"/>
                </a:solidFill>
              </a:rPr>
              <a:t>Going in Circles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Freeform 2"/>
          <p:cNvSpPr>
            <a:spLocks/>
          </p:cNvSpPr>
          <p:nvPr/>
        </p:nvSpPr>
        <p:spPr bwMode="auto">
          <a:xfrm>
            <a:off x="6219825" y="3373438"/>
            <a:ext cx="301625" cy="273050"/>
          </a:xfrm>
          <a:custGeom>
            <a:avLst/>
            <a:gdLst/>
            <a:ahLst/>
            <a:cxnLst>
              <a:cxn ang="0">
                <a:pos x="4" y="96"/>
              </a:cxn>
              <a:cxn ang="0">
                <a:pos x="16" y="72"/>
              </a:cxn>
              <a:cxn ang="0">
                <a:pos x="32" y="76"/>
              </a:cxn>
              <a:cxn ang="0">
                <a:pos x="56" y="84"/>
              </a:cxn>
              <a:cxn ang="0">
                <a:pos x="64" y="64"/>
              </a:cxn>
              <a:cxn ang="0">
                <a:pos x="64" y="84"/>
              </a:cxn>
              <a:cxn ang="0">
                <a:pos x="72" y="68"/>
              </a:cxn>
              <a:cxn ang="0">
                <a:pos x="104" y="32"/>
              </a:cxn>
              <a:cxn ang="0">
                <a:pos x="128" y="56"/>
              </a:cxn>
              <a:cxn ang="0">
                <a:pos x="140" y="84"/>
              </a:cxn>
              <a:cxn ang="0">
                <a:pos x="152" y="48"/>
              </a:cxn>
              <a:cxn ang="0">
                <a:pos x="112" y="140"/>
              </a:cxn>
              <a:cxn ang="0">
                <a:pos x="100" y="96"/>
              </a:cxn>
              <a:cxn ang="0">
                <a:pos x="96" y="84"/>
              </a:cxn>
              <a:cxn ang="0">
                <a:pos x="92" y="84"/>
              </a:cxn>
              <a:cxn ang="0">
                <a:pos x="92" y="68"/>
              </a:cxn>
              <a:cxn ang="0">
                <a:pos x="64" y="48"/>
              </a:cxn>
              <a:cxn ang="0">
                <a:pos x="40" y="40"/>
              </a:cxn>
              <a:cxn ang="0">
                <a:pos x="16" y="56"/>
              </a:cxn>
              <a:cxn ang="0">
                <a:pos x="52" y="60"/>
              </a:cxn>
              <a:cxn ang="0">
                <a:pos x="52" y="112"/>
              </a:cxn>
              <a:cxn ang="0">
                <a:pos x="112" y="72"/>
              </a:cxn>
              <a:cxn ang="0">
                <a:pos x="100" y="132"/>
              </a:cxn>
              <a:cxn ang="0">
                <a:pos x="196" y="60"/>
              </a:cxn>
              <a:cxn ang="0">
                <a:pos x="148" y="124"/>
              </a:cxn>
              <a:cxn ang="0">
                <a:pos x="168" y="88"/>
              </a:cxn>
              <a:cxn ang="0">
                <a:pos x="160" y="144"/>
              </a:cxn>
              <a:cxn ang="0">
                <a:pos x="148" y="164"/>
              </a:cxn>
              <a:cxn ang="0">
                <a:pos x="168" y="164"/>
              </a:cxn>
              <a:cxn ang="0">
                <a:pos x="168" y="160"/>
              </a:cxn>
              <a:cxn ang="0">
                <a:pos x="180" y="152"/>
              </a:cxn>
              <a:cxn ang="0">
                <a:pos x="172" y="196"/>
              </a:cxn>
              <a:cxn ang="0">
                <a:pos x="188" y="200"/>
              </a:cxn>
              <a:cxn ang="0">
                <a:pos x="200" y="156"/>
              </a:cxn>
              <a:cxn ang="0">
                <a:pos x="196" y="164"/>
              </a:cxn>
              <a:cxn ang="0">
                <a:pos x="204" y="88"/>
              </a:cxn>
              <a:cxn ang="0">
                <a:pos x="196" y="96"/>
              </a:cxn>
              <a:cxn ang="0">
                <a:pos x="196" y="48"/>
              </a:cxn>
              <a:cxn ang="0">
                <a:pos x="164" y="108"/>
              </a:cxn>
              <a:cxn ang="0">
                <a:pos x="144" y="140"/>
              </a:cxn>
              <a:cxn ang="0">
                <a:pos x="156" y="100"/>
              </a:cxn>
              <a:cxn ang="0">
                <a:pos x="156" y="120"/>
              </a:cxn>
              <a:cxn ang="0">
                <a:pos x="148" y="168"/>
              </a:cxn>
              <a:cxn ang="0">
                <a:pos x="164" y="116"/>
              </a:cxn>
              <a:cxn ang="0">
                <a:pos x="188" y="136"/>
              </a:cxn>
              <a:cxn ang="0">
                <a:pos x="192" y="124"/>
              </a:cxn>
              <a:cxn ang="0">
                <a:pos x="208" y="60"/>
              </a:cxn>
              <a:cxn ang="0">
                <a:pos x="172" y="64"/>
              </a:cxn>
              <a:cxn ang="0">
                <a:pos x="168" y="80"/>
              </a:cxn>
              <a:cxn ang="0">
                <a:pos x="120" y="120"/>
              </a:cxn>
              <a:cxn ang="0">
                <a:pos x="136" y="40"/>
              </a:cxn>
              <a:cxn ang="0">
                <a:pos x="128" y="36"/>
              </a:cxn>
              <a:cxn ang="0">
                <a:pos x="116" y="76"/>
              </a:cxn>
              <a:cxn ang="0">
                <a:pos x="96" y="56"/>
              </a:cxn>
              <a:cxn ang="0">
                <a:pos x="88" y="40"/>
              </a:cxn>
              <a:cxn ang="0">
                <a:pos x="68" y="24"/>
              </a:cxn>
              <a:cxn ang="0">
                <a:pos x="48" y="32"/>
              </a:cxn>
              <a:cxn ang="0">
                <a:pos x="32" y="20"/>
              </a:cxn>
              <a:cxn ang="0">
                <a:pos x="32" y="44"/>
              </a:cxn>
              <a:cxn ang="0">
                <a:pos x="40" y="68"/>
              </a:cxn>
              <a:cxn ang="0">
                <a:pos x="64" y="80"/>
              </a:cxn>
            </a:cxnLst>
            <a:rect l="0" t="0" r="r" b="b"/>
            <a:pathLst>
              <a:path w="209" h="201">
                <a:moveTo>
                  <a:pt x="0" y="108"/>
                </a:moveTo>
                <a:lnTo>
                  <a:pt x="4" y="96"/>
                </a:lnTo>
                <a:lnTo>
                  <a:pt x="12" y="84"/>
                </a:lnTo>
                <a:lnTo>
                  <a:pt x="16" y="72"/>
                </a:lnTo>
                <a:lnTo>
                  <a:pt x="20" y="88"/>
                </a:lnTo>
                <a:lnTo>
                  <a:pt x="32" y="76"/>
                </a:lnTo>
                <a:lnTo>
                  <a:pt x="56" y="44"/>
                </a:lnTo>
                <a:lnTo>
                  <a:pt x="56" y="84"/>
                </a:lnTo>
                <a:lnTo>
                  <a:pt x="56" y="100"/>
                </a:lnTo>
                <a:lnTo>
                  <a:pt x="64" y="64"/>
                </a:lnTo>
                <a:lnTo>
                  <a:pt x="72" y="52"/>
                </a:lnTo>
                <a:lnTo>
                  <a:pt x="64" y="84"/>
                </a:lnTo>
                <a:lnTo>
                  <a:pt x="64" y="96"/>
                </a:lnTo>
                <a:lnTo>
                  <a:pt x="72" y="68"/>
                </a:lnTo>
                <a:lnTo>
                  <a:pt x="80" y="36"/>
                </a:lnTo>
                <a:lnTo>
                  <a:pt x="104" y="32"/>
                </a:lnTo>
                <a:lnTo>
                  <a:pt x="96" y="76"/>
                </a:lnTo>
                <a:lnTo>
                  <a:pt x="128" y="56"/>
                </a:lnTo>
                <a:lnTo>
                  <a:pt x="168" y="32"/>
                </a:lnTo>
                <a:lnTo>
                  <a:pt x="140" y="84"/>
                </a:lnTo>
                <a:lnTo>
                  <a:pt x="144" y="60"/>
                </a:lnTo>
                <a:lnTo>
                  <a:pt x="152" y="48"/>
                </a:lnTo>
                <a:lnTo>
                  <a:pt x="144" y="84"/>
                </a:lnTo>
                <a:lnTo>
                  <a:pt x="112" y="140"/>
                </a:lnTo>
                <a:lnTo>
                  <a:pt x="120" y="72"/>
                </a:lnTo>
                <a:lnTo>
                  <a:pt x="100" y="96"/>
                </a:lnTo>
                <a:lnTo>
                  <a:pt x="92" y="108"/>
                </a:lnTo>
                <a:lnTo>
                  <a:pt x="96" y="84"/>
                </a:lnTo>
                <a:lnTo>
                  <a:pt x="104" y="60"/>
                </a:lnTo>
                <a:lnTo>
                  <a:pt x="92" y="84"/>
                </a:lnTo>
                <a:lnTo>
                  <a:pt x="116" y="36"/>
                </a:lnTo>
                <a:lnTo>
                  <a:pt x="92" y="68"/>
                </a:lnTo>
                <a:lnTo>
                  <a:pt x="88" y="44"/>
                </a:lnTo>
                <a:lnTo>
                  <a:pt x="64" y="48"/>
                </a:lnTo>
                <a:lnTo>
                  <a:pt x="40" y="56"/>
                </a:lnTo>
                <a:lnTo>
                  <a:pt x="40" y="40"/>
                </a:lnTo>
                <a:lnTo>
                  <a:pt x="28" y="52"/>
                </a:lnTo>
                <a:lnTo>
                  <a:pt x="16" y="56"/>
                </a:lnTo>
                <a:lnTo>
                  <a:pt x="16" y="96"/>
                </a:lnTo>
                <a:lnTo>
                  <a:pt x="52" y="60"/>
                </a:lnTo>
                <a:lnTo>
                  <a:pt x="56" y="80"/>
                </a:lnTo>
                <a:lnTo>
                  <a:pt x="52" y="112"/>
                </a:lnTo>
                <a:lnTo>
                  <a:pt x="80" y="80"/>
                </a:lnTo>
                <a:lnTo>
                  <a:pt x="112" y="72"/>
                </a:lnTo>
                <a:lnTo>
                  <a:pt x="108" y="100"/>
                </a:lnTo>
                <a:lnTo>
                  <a:pt x="100" y="132"/>
                </a:lnTo>
                <a:lnTo>
                  <a:pt x="172" y="68"/>
                </a:lnTo>
                <a:lnTo>
                  <a:pt x="196" y="60"/>
                </a:lnTo>
                <a:lnTo>
                  <a:pt x="172" y="92"/>
                </a:lnTo>
                <a:lnTo>
                  <a:pt x="148" y="124"/>
                </a:lnTo>
                <a:lnTo>
                  <a:pt x="160" y="100"/>
                </a:lnTo>
                <a:lnTo>
                  <a:pt x="168" y="88"/>
                </a:lnTo>
                <a:lnTo>
                  <a:pt x="164" y="120"/>
                </a:lnTo>
                <a:lnTo>
                  <a:pt x="160" y="144"/>
                </a:lnTo>
                <a:lnTo>
                  <a:pt x="196" y="96"/>
                </a:lnTo>
                <a:lnTo>
                  <a:pt x="148" y="164"/>
                </a:lnTo>
                <a:lnTo>
                  <a:pt x="144" y="188"/>
                </a:lnTo>
                <a:lnTo>
                  <a:pt x="168" y="164"/>
                </a:lnTo>
                <a:lnTo>
                  <a:pt x="172" y="140"/>
                </a:lnTo>
                <a:lnTo>
                  <a:pt x="168" y="160"/>
                </a:lnTo>
                <a:lnTo>
                  <a:pt x="168" y="184"/>
                </a:lnTo>
                <a:lnTo>
                  <a:pt x="180" y="152"/>
                </a:lnTo>
                <a:lnTo>
                  <a:pt x="180" y="164"/>
                </a:lnTo>
                <a:lnTo>
                  <a:pt x="172" y="196"/>
                </a:lnTo>
                <a:lnTo>
                  <a:pt x="196" y="164"/>
                </a:lnTo>
                <a:lnTo>
                  <a:pt x="188" y="200"/>
                </a:lnTo>
                <a:lnTo>
                  <a:pt x="196" y="180"/>
                </a:lnTo>
                <a:lnTo>
                  <a:pt x="200" y="156"/>
                </a:lnTo>
                <a:lnTo>
                  <a:pt x="208" y="124"/>
                </a:lnTo>
                <a:lnTo>
                  <a:pt x="196" y="164"/>
                </a:lnTo>
                <a:lnTo>
                  <a:pt x="200" y="112"/>
                </a:lnTo>
                <a:lnTo>
                  <a:pt x="204" y="88"/>
                </a:lnTo>
                <a:lnTo>
                  <a:pt x="192" y="116"/>
                </a:lnTo>
                <a:lnTo>
                  <a:pt x="196" y="96"/>
                </a:lnTo>
                <a:lnTo>
                  <a:pt x="200" y="72"/>
                </a:lnTo>
                <a:lnTo>
                  <a:pt x="196" y="48"/>
                </a:lnTo>
                <a:lnTo>
                  <a:pt x="188" y="76"/>
                </a:lnTo>
                <a:lnTo>
                  <a:pt x="164" y="108"/>
                </a:lnTo>
                <a:lnTo>
                  <a:pt x="168" y="84"/>
                </a:lnTo>
                <a:lnTo>
                  <a:pt x="144" y="140"/>
                </a:lnTo>
                <a:lnTo>
                  <a:pt x="148" y="124"/>
                </a:lnTo>
                <a:lnTo>
                  <a:pt x="156" y="100"/>
                </a:lnTo>
                <a:lnTo>
                  <a:pt x="160" y="88"/>
                </a:lnTo>
                <a:lnTo>
                  <a:pt x="156" y="120"/>
                </a:lnTo>
                <a:lnTo>
                  <a:pt x="148" y="144"/>
                </a:lnTo>
                <a:lnTo>
                  <a:pt x="148" y="168"/>
                </a:lnTo>
                <a:lnTo>
                  <a:pt x="156" y="156"/>
                </a:lnTo>
                <a:lnTo>
                  <a:pt x="164" y="116"/>
                </a:lnTo>
                <a:lnTo>
                  <a:pt x="156" y="172"/>
                </a:lnTo>
                <a:lnTo>
                  <a:pt x="188" y="136"/>
                </a:lnTo>
                <a:lnTo>
                  <a:pt x="196" y="112"/>
                </a:lnTo>
                <a:lnTo>
                  <a:pt x="192" y="124"/>
                </a:lnTo>
                <a:lnTo>
                  <a:pt x="200" y="100"/>
                </a:lnTo>
                <a:lnTo>
                  <a:pt x="208" y="60"/>
                </a:lnTo>
                <a:lnTo>
                  <a:pt x="172" y="100"/>
                </a:lnTo>
                <a:lnTo>
                  <a:pt x="172" y="64"/>
                </a:lnTo>
                <a:lnTo>
                  <a:pt x="180" y="48"/>
                </a:lnTo>
                <a:lnTo>
                  <a:pt x="168" y="80"/>
                </a:lnTo>
                <a:lnTo>
                  <a:pt x="144" y="112"/>
                </a:lnTo>
                <a:lnTo>
                  <a:pt x="120" y="120"/>
                </a:lnTo>
                <a:lnTo>
                  <a:pt x="132" y="80"/>
                </a:lnTo>
                <a:lnTo>
                  <a:pt x="136" y="40"/>
                </a:lnTo>
                <a:lnTo>
                  <a:pt x="124" y="76"/>
                </a:lnTo>
                <a:lnTo>
                  <a:pt x="128" y="36"/>
                </a:lnTo>
                <a:lnTo>
                  <a:pt x="124" y="52"/>
                </a:lnTo>
                <a:lnTo>
                  <a:pt x="116" y="76"/>
                </a:lnTo>
                <a:lnTo>
                  <a:pt x="92" y="80"/>
                </a:lnTo>
                <a:lnTo>
                  <a:pt x="96" y="56"/>
                </a:lnTo>
                <a:lnTo>
                  <a:pt x="100" y="32"/>
                </a:lnTo>
                <a:lnTo>
                  <a:pt x="88" y="40"/>
                </a:lnTo>
                <a:lnTo>
                  <a:pt x="64" y="48"/>
                </a:lnTo>
                <a:lnTo>
                  <a:pt x="68" y="24"/>
                </a:lnTo>
                <a:lnTo>
                  <a:pt x="72" y="0"/>
                </a:lnTo>
                <a:lnTo>
                  <a:pt x="48" y="32"/>
                </a:lnTo>
                <a:lnTo>
                  <a:pt x="44" y="8"/>
                </a:lnTo>
                <a:lnTo>
                  <a:pt x="32" y="20"/>
                </a:lnTo>
                <a:lnTo>
                  <a:pt x="28" y="32"/>
                </a:lnTo>
                <a:lnTo>
                  <a:pt x="32" y="44"/>
                </a:lnTo>
                <a:lnTo>
                  <a:pt x="28" y="68"/>
                </a:lnTo>
                <a:lnTo>
                  <a:pt x="40" y="68"/>
                </a:lnTo>
                <a:lnTo>
                  <a:pt x="32" y="84"/>
                </a:lnTo>
                <a:lnTo>
                  <a:pt x="64" y="80"/>
                </a:lnTo>
              </a:path>
            </a:pathLst>
          </a:custGeom>
          <a:noFill/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19" name="Oval 3"/>
          <p:cNvSpPr>
            <a:spLocks noChangeArrowheads="1"/>
          </p:cNvSpPr>
          <p:nvPr/>
        </p:nvSpPr>
        <p:spPr bwMode="auto">
          <a:xfrm>
            <a:off x="5424488" y="4268788"/>
            <a:ext cx="1789112" cy="16843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Line 4"/>
          <p:cNvSpPr>
            <a:spLocks noChangeShapeType="1"/>
          </p:cNvSpPr>
          <p:nvPr/>
        </p:nvSpPr>
        <p:spPr bwMode="auto">
          <a:xfrm flipV="1">
            <a:off x="6337300" y="4848225"/>
            <a:ext cx="889000" cy="2063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6597650" y="5053013"/>
            <a:ext cx="43815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b="1" i="1">
                <a:solidFill>
                  <a:srgbClr val="990000"/>
                </a:solidFill>
                <a:latin typeface="Arial" charset="0"/>
              </a:rPr>
              <a:t>R</a:t>
            </a:r>
            <a:endParaRPr lang="en-US" sz="28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6822" name="Freeform 6"/>
          <p:cNvSpPr>
            <a:spLocks/>
          </p:cNvSpPr>
          <p:nvPr/>
        </p:nvSpPr>
        <p:spPr bwMode="auto">
          <a:xfrm>
            <a:off x="6319838" y="4324350"/>
            <a:ext cx="2824162" cy="376238"/>
          </a:xfrm>
          <a:custGeom>
            <a:avLst/>
            <a:gdLst/>
            <a:ahLst/>
            <a:cxnLst>
              <a:cxn ang="0">
                <a:pos x="27" y="243"/>
              </a:cxn>
              <a:cxn ang="0">
                <a:pos x="90" y="261"/>
              </a:cxn>
              <a:cxn ang="0">
                <a:pos x="144" y="270"/>
              </a:cxn>
              <a:cxn ang="0">
                <a:pos x="198" y="288"/>
              </a:cxn>
              <a:cxn ang="0">
                <a:pos x="252" y="297"/>
              </a:cxn>
              <a:cxn ang="0">
                <a:pos x="306" y="324"/>
              </a:cxn>
              <a:cxn ang="0">
                <a:pos x="369" y="360"/>
              </a:cxn>
              <a:cxn ang="0">
                <a:pos x="405" y="405"/>
              </a:cxn>
              <a:cxn ang="0">
                <a:pos x="450" y="450"/>
              </a:cxn>
              <a:cxn ang="0">
                <a:pos x="504" y="486"/>
              </a:cxn>
              <a:cxn ang="0">
                <a:pos x="594" y="513"/>
              </a:cxn>
              <a:cxn ang="0">
                <a:pos x="648" y="531"/>
              </a:cxn>
              <a:cxn ang="0">
                <a:pos x="711" y="540"/>
              </a:cxn>
              <a:cxn ang="0">
                <a:pos x="828" y="549"/>
              </a:cxn>
              <a:cxn ang="0">
                <a:pos x="936" y="558"/>
              </a:cxn>
              <a:cxn ang="0">
                <a:pos x="1080" y="558"/>
              </a:cxn>
              <a:cxn ang="0">
                <a:pos x="1143" y="549"/>
              </a:cxn>
              <a:cxn ang="0">
                <a:pos x="1251" y="549"/>
              </a:cxn>
              <a:cxn ang="0">
                <a:pos x="1413" y="540"/>
              </a:cxn>
              <a:cxn ang="0">
                <a:pos x="1503" y="531"/>
              </a:cxn>
              <a:cxn ang="0">
                <a:pos x="1566" y="522"/>
              </a:cxn>
              <a:cxn ang="0">
                <a:pos x="1638" y="513"/>
              </a:cxn>
              <a:cxn ang="0">
                <a:pos x="1728" y="495"/>
              </a:cxn>
              <a:cxn ang="0">
                <a:pos x="1791" y="459"/>
              </a:cxn>
              <a:cxn ang="0">
                <a:pos x="1899" y="432"/>
              </a:cxn>
              <a:cxn ang="0">
                <a:pos x="1998" y="405"/>
              </a:cxn>
              <a:cxn ang="0">
                <a:pos x="2043" y="324"/>
              </a:cxn>
              <a:cxn ang="0">
                <a:pos x="2097" y="288"/>
              </a:cxn>
              <a:cxn ang="0">
                <a:pos x="2142" y="243"/>
              </a:cxn>
              <a:cxn ang="0">
                <a:pos x="2196" y="198"/>
              </a:cxn>
              <a:cxn ang="0">
                <a:pos x="2295" y="153"/>
              </a:cxn>
              <a:cxn ang="0">
                <a:pos x="2412" y="108"/>
              </a:cxn>
              <a:cxn ang="0">
                <a:pos x="2484" y="63"/>
              </a:cxn>
              <a:cxn ang="0">
                <a:pos x="2574" y="18"/>
              </a:cxn>
            </a:cxnLst>
            <a:rect l="0" t="0" r="r" b="b"/>
            <a:pathLst>
              <a:path w="2602" h="559">
                <a:moveTo>
                  <a:pt x="0" y="237"/>
                </a:moveTo>
                <a:lnTo>
                  <a:pt x="27" y="243"/>
                </a:lnTo>
                <a:lnTo>
                  <a:pt x="63" y="252"/>
                </a:lnTo>
                <a:lnTo>
                  <a:pt x="90" y="261"/>
                </a:lnTo>
                <a:lnTo>
                  <a:pt x="117" y="270"/>
                </a:lnTo>
                <a:lnTo>
                  <a:pt x="144" y="270"/>
                </a:lnTo>
                <a:lnTo>
                  <a:pt x="171" y="279"/>
                </a:lnTo>
                <a:lnTo>
                  <a:pt x="198" y="288"/>
                </a:lnTo>
                <a:lnTo>
                  <a:pt x="225" y="288"/>
                </a:lnTo>
                <a:lnTo>
                  <a:pt x="252" y="297"/>
                </a:lnTo>
                <a:lnTo>
                  <a:pt x="279" y="315"/>
                </a:lnTo>
                <a:lnTo>
                  <a:pt x="306" y="324"/>
                </a:lnTo>
                <a:lnTo>
                  <a:pt x="333" y="351"/>
                </a:lnTo>
                <a:lnTo>
                  <a:pt x="369" y="360"/>
                </a:lnTo>
                <a:lnTo>
                  <a:pt x="378" y="387"/>
                </a:lnTo>
                <a:lnTo>
                  <a:pt x="405" y="405"/>
                </a:lnTo>
                <a:lnTo>
                  <a:pt x="423" y="432"/>
                </a:lnTo>
                <a:lnTo>
                  <a:pt x="450" y="450"/>
                </a:lnTo>
                <a:lnTo>
                  <a:pt x="477" y="468"/>
                </a:lnTo>
                <a:lnTo>
                  <a:pt x="504" y="486"/>
                </a:lnTo>
                <a:lnTo>
                  <a:pt x="531" y="504"/>
                </a:lnTo>
                <a:lnTo>
                  <a:pt x="594" y="513"/>
                </a:lnTo>
                <a:lnTo>
                  <a:pt x="621" y="522"/>
                </a:lnTo>
                <a:lnTo>
                  <a:pt x="648" y="531"/>
                </a:lnTo>
                <a:lnTo>
                  <a:pt x="684" y="540"/>
                </a:lnTo>
                <a:lnTo>
                  <a:pt x="711" y="540"/>
                </a:lnTo>
                <a:lnTo>
                  <a:pt x="792" y="540"/>
                </a:lnTo>
                <a:lnTo>
                  <a:pt x="828" y="549"/>
                </a:lnTo>
                <a:lnTo>
                  <a:pt x="864" y="549"/>
                </a:lnTo>
                <a:lnTo>
                  <a:pt x="936" y="558"/>
                </a:lnTo>
                <a:lnTo>
                  <a:pt x="972" y="558"/>
                </a:lnTo>
                <a:lnTo>
                  <a:pt x="1080" y="558"/>
                </a:lnTo>
                <a:lnTo>
                  <a:pt x="1107" y="558"/>
                </a:lnTo>
                <a:lnTo>
                  <a:pt x="1143" y="549"/>
                </a:lnTo>
                <a:lnTo>
                  <a:pt x="1197" y="549"/>
                </a:lnTo>
                <a:lnTo>
                  <a:pt x="1251" y="549"/>
                </a:lnTo>
                <a:lnTo>
                  <a:pt x="1323" y="549"/>
                </a:lnTo>
                <a:lnTo>
                  <a:pt x="1413" y="540"/>
                </a:lnTo>
                <a:lnTo>
                  <a:pt x="1449" y="531"/>
                </a:lnTo>
                <a:lnTo>
                  <a:pt x="1503" y="531"/>
                </a:lnTo>
                <a:lnTo>
                  <a:pt x="1530" y="531"/>
                </a:lnTo>
                <a:lnTo>
                  <a:pt x="1566" y="522"/>
                </a:lnTo>
                <a:lnTo>
                  <a:pt x="1602" y="522"/>
                </a:lnTo>
                <a:lnTo>
                  <a:pt x="1638" y="513"/>
                </a:lnTo>
                <a:lnTo>
                  <a:pt x="1665" y="504"/>
                </a:lnTo>
                <a:lnTo>
                  <a:pt x="1728" y="495"/>
                </a:lnTo>
                <a:lnTo>
                  <a:pt x="1755" y="468"/>
                </a:lnTo>
                <a:lnTo>
                  <a:pt x="1791" y="459"/>
                </a:lnTo>
                <a:lnTo>
                  <a:pt x="1863" y="450"/>
                </a:lnTo>
                <a:lnTo>
                  <a:pt x="1899" y="432"/>
                </a:lnTo>
                <a:lnTo>
                  <a:pt x="1926" y="414"/>
                </a:lnTo>
                <a:lnTo>
                  <a:pt x="1998" y="405"/>
                </a:lnTo>
                <a:lnTo>
                  <a:pt x="2025" y="378"/>
                </a:lnTo>
                <a:lnTo>
                  <a:pt x="2043" y="324"/>
                </a:lnTo>
                <a:lnTo>
                  <a:pt x="2070" y="315"/>
                </a:lnTo>
                <a:lnTo>
                  <a:pt x="2097" y="288"/>
                </a:lnTo>
                <a:lnTo>
                  <a:pt x="2124" y="270"/>
                </a:lnTo>
                <a:lnTo>
                  <a:pt x="2142" y="243"/>
                </a:lnTo>
                <a:lnTo>
                  <a:pt x="2169" y="216"/>
                </a:lnTo>
                <a:lnTo>
                  <a:pt x="2196" y="198"/>
                </a:lnTo>
                <a:lnTo>
                  <a:pt x="2268" y="171"/>
                </a:lnTo>
                <a:lnTo>
                  <a:pt x="2295" y="153"/>
                </a:lnTo>
                <a:lnTo>
                  <a:pt x="2322" y="135"/>
                </a:lnTo>
                <a:lnTo>
                  <a:pt x="2412" y="108"/>
                </a:lnTo>
                <a:lnTo>
                  <a:pt x="2448" y="90"/>
                </a:lnTo>
                <a:lnTo>
                  <a:pt x="2484" y="63"/>
                </a:lnTo>
                <a:lnTo>
                  <a:pt x="2520" y="36"/>
                </a:lnTo>
                <a:lnTo>
                  <a:pt x="2574" y="18"/>
                </a:lnTo>
                <a:lnTo>
                  <a:pt x="2601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3" name="Freeform 7"/>
          <p:cNvSpPr>
            <a:spLocks/>
          </p:cNvSpPr>
          <p:nvPr/>
        </p:nvSpPr>
        <p:spPr bwMode="auto">
          <a:xfrm>
            <a:off x="3557588" y="4432300"/>
            <a:ext cx="3127375" cy="503238"/>
          </a:xfrm>
          <a:custGeom>
            <a:avLst/>
            <a:gdLst/>
            <a:ahLst/>
            <a:cxnLst>
              <a:cxn ang="0">
                <a:pos x="2166" y="3"/>
              </a:cxn>
              <a:cxn ang="0">
                <a:pos x="2133" y="0"/>
              </a:cxn>
              <a:cxn ang="0">
                <a:pos x="2106" y="9"/>
              </a:cxn>
              <a:cxn ang="0">
                <a:pos x="2079" y="18"/>
              </a:cxn>
              <a:cxn ang="0">
                <a:pos x="2052" y="27"/>
              </a:cxn>
              <a:cxn ang="0">
                <a:pos x="2025" y="36"/>
              </a:cxn>
              <a:cxn ang="0">
                <a:pos x="1998" y="36"/>
              </a:cxn>
              <a:cxn ang="0">
                <a:pos x="1971" y="54"/>
              </a:cxn>
              <a:cxn ang="0">
                <a:pos x="1944" y="63"/>
              </a:cxn>
              <a:cxn ang="0">
                <a:pos x="1917" y="72"/>
              </a:cxn>
              <a:cxn ang="0">
                <a:pos x="1890" y="81"/>
              </a:cxn>
              <a:cxn ang="0">
                <a:pos x="1863" y="99"/>
              </a:cxn>
              <a:cxn ang="0">
                <a:pos x="1836" y="117"/>
              </a:cxn>
              <a:cxn ang="0">
                <a:pos x="1818" y="144"/>
              </a:cxn>
              <a:cxn ang="0">
                <a:pos x="1800" y="171"/>
              </a:cxn>
              <a:cxn ang="0">
                <a:pos x="1773" y="180"/>
              </a:cxn>
              <a:cxn ang="0">
                <a:pos x="1746" y="189"/>
              </a:cxn>
              <a:cxn ang="0">
                <a:pos x="1719" y="198"/>
              </a:cxn>
              <a:cxn ang="0">
                <a:pos x="1692" y="207"/>
              </a:cxn>
              <a:cxn ang="0">
                <a:pos x="1665" y="216"/>
              </a:cxn>
              <a:cxn ang="0">
                <a:pos x="1638" y="225"/>
              </a:cxn>
              <a:cxn ang="0">
                <a:pos x="1611" y="243"/>
              </a:cxn>
              <a:cxn ang="0">
                <a:pos x="1584" y="261"/>
              </a:cxn>
              <a:cxn ang="0">
                <a:pos x="1557" y="270"/>
              </a:cxn>
              <a:cxn ang="0">
                <a:pos x="1521" y="288"/>
              </a:cxn>
              <a:cxn ang="0">
                <a:pos x="1494" y="297"/>
              </a:cxn>
              <a:cxn ang="0">
                <a:pos x="1467" y="315"/>
              </a:cxn>
              <a:cxn ang="0">
                <a:pos x="1440" y="324"/>
              </a:cxn>
              <a:cxn ang="0">
                <a:pos x="1413" y="333"/>
              </a:cxn>
              <a:cxn ang="0">
                <a:pos x="1359" y="351"/>
              </a:cxn>
              <a:cxn ang="0">
                <a:pos x="1287" y="360"/>
              </a:cxn>
              <a:cxn ang="0">
                <a:pos x="1260" y="360"/>
              </a:cxn>
              <a:cxn ang="0">
                <a:pos x="1206" y="360"/>
              </a:cxn>
              <a:cxn ang="0">
                <a:pos x="1134" y="369"/>
              </a:cxn>
              <a:cxn ang="0">
                <a:pos x="1098" y="360"/>
              </a:cxn>
              <a:cxn ang="0">
                <a:pos x="1026" y="360"/>
              </a:cxn>
              <a:cxn ang="0">
                <a:pos x="999" y="360"/>
              </a:cxn>
              <a:cxn ang="0">
                <a:pos x="972" y="351"/>
              </a:cxn>
              <a:cxn ang="0">
                <a:pos x="936" y="342"/>
              </a:cxn>
              <a:cxn ang="0">
                <a:pos x="909" y="333"/>
              </a:cxn>
              <a:cxn ang="0">
                <a:pos x="873" y="324"/>
              </a:cxn>
              <a:cxn ang="0">
                <a:pos x="819" y="315"/>
              </a:cxn>
              <a:cxn ang="0">
                <a:pos x="747" y="306"/>
              </a:cxn>
              <a:cxn ang="0">
                <a:pos x="621" y="288"/>
              </a:cxn>
              <a:cxn ang="0">
                <a:pos x="594" y="270"/>
              </a:cxn>
              <a:cxn ang="0">
                <a:pos x="558" y="252"/>
              </a:cxn>
              <a:cxn ang="0">
                <a:pos x="522" y="216"/>
              </a:cxn>
              <a:cxn ang="0">
                <a:pos x="450" y="189"/>
              </a:cxn>
              <a:cxn ang="0">
                <a:pos x="423" y="171"/>
              </a:cxn>
              <a:cxn ang="0">
                <a:pos x="396" y="162"/>
              </a:cxn>
              <a:cxn ang="0">
                <a:pos x="306" y="144"/>
              </a:cxn>
              <a:cxn ang="0">
                <a:pos x="279" y="135"/>
              </a:cxn>
              <a:cxn ang="0">
                <a:pos x="207" y="126"/>
              </a:cxn>
              <a:cxn ang="0">
                <a:pos x="171" y="117"/>
              </a:cxn>
              <a:cxn ang="0">
                <a:pos x="135" y="117"/>
              </a:cxn>
              <a:cxn ang="0">
                <a:pos x="108" y="117"/>
              </a:cxn>
              <a:cxn ang="0">
                <a:pos x="81" y="117"/>
              </a:cxn>
              <a:cxn ang="0">
                <a:pos x="54" y="117"/>
              </a:cxn>
              <a:cxn ang="0">
                <a:pos x="27" y="126"/>
              </a:cxn>
              <a:cxn ang="0">
                <a:pos x="0" y="135"/>
              </a:cxn>
            </a:cxnLst>
            <a:rect l="0" t="0" r="r" b="b"/>
            <a:pathLst>
              <a:path w="2167" h="370">
                <a:moveTo>
                  <a:pt x="2166" y="3"/>
                </a:moveTo>
                <a:lnTo>
                  <a:pt x="2133" y="0"/>
                </a:lnTo>
                <a:lnTo>
                  <a:pt x="2106" y="9"/>
                </a:lnTo>
                <a:lnTo>
                  <a:pt x="2079" y="18"/>
                </a:lnTo>
                <a:lnTo>
                  <a:pt x="2052" y="27"/>
                </a:lnTo>
                <a:lnTo>
                  <a:pt x="2025" y="36"/>
                </a:lnTo>
                <a:lnTo>
                  <a:pt x="1998" y="36"/>
                </a:lnTo>
                <a:lnTo>
                  <a:pt x="1971" y="54"/>
                </a:lnTo>
                <a:lnTo>
                  <a:pt x="1944" y="63"/>
                </a:lnTo>
                <a:lnTo>
                  <a:pt x="1917" y="72"/>
                </a:lnTo>
                <a:lnTo>
                  <a:pt x="1890" y="81"/>
                </a:lnTo>
                <a:lnTo>
                  <a:pt x="1863" y="99"/>
                </a:lnTo>
                <a:lnTo>
                  <a:pt x="1836" y="117"/>
                </a:lnTo>
                <a:lnTo>
                  <a:pt x="1818" y="144"/>
                </a:lnTo>
                <a:lnTo>
                  <a:pt x="1800" y="171"/>
                </a:lnTo>
                <a:lnTo>
                  <a:pt x="1773" y="180"/>
                </a:lnTo>
                <a:lnTo>
                  <a:pt x="1746" y="189"/>
                </a:lnTo>
                <a:lnTo>
                  <a:pt x="1719" y="198"/>
                </a:lnTo>
                <a:lnTo>
                  <a:pt x="1692" y="207"/>
                </a:lnTo>
                <a:lnTo>
                  <a:pt x="1665" y="216"/>
                </a:lnTo>
                <a:lnTo>
                  <a:pt x="1638" y="225"/>
                </a:lnTo>
                <a:lnTo>
                  <a:pt x="1611" y="243"/>
                </a:lnTo>
                <a:lnTo>
                  <a:pt x="1584" y="261"/>
                </a:lnTo>
                <a:lnTo>
                  <a:pt x="1557" y="270"/>
                </a:lnTo>
                <a:lnTo>
                  <a:pt x="1521" y="288"/>
                </a:lnTo>
                <a:lnTo>
                  <a:pt x="1494" y="297"/>
                </a:lnTo>
                <a:lnTo>
                  <a:pt x="1467" y="315"/>
                </a:lnTo>
                <a:lnTo>
                  <a:pt x="1440" y="324"/>
                </a:lnTo>
                <a:lnTo>
                  <a:pt x="1413" y="333"/>
                </a:lnTo>
                <a:lnTo>
                  <a:pt x="1359" y="351"/>
                </a:lnTo>
                <a:lnTo>
                  <a:pt x="1287" y="360"/>
                </a:lnTo>
                <a:lnTo>
                  <a:pt x="1260" y="360"/>
                </a:lnTo>
                <a:lnTo>
                  <a:pt x="1206" y="360"/>
                </a:lnTo>
                <a:lnTo>
                  <a:pt x="1134" y="369"/>
                </a:lnTo>
                <a:lnTo>
                  <a:pt x="1098" y="360"/>
                </a:lnTo>
                <a:lnTo>
                  <a:pt x="1026" y="360"/>
                </a:lnTo>
                <a:lnTo>
                  <a:pt x="999" y="360"/>
                </a:lnTo>
                <a:lnTo>
                  <a:pt x="972" y="351"/>
                </a:lnTo>
                <a:lnTo>
                  <a:pt x="936" y="342"/>
                </a:lnTo>
                <a:lnTo>
                  <a:pt x="909" y="333"/>
                </a:lnTo>
                <a:lnTo>
                  <a:pt x="873" y="324"/>
                </a:lnTo>
                <a:lnTo>
                  <a:pt x="819" y="315"/>
                </a:lnTo>
                <a:lnTo>
                  <a:pt x="747" y="306"/>
                </a:lnTo>
                <a:lnTo>
                  <a:pt x="621" y="288"/>
                </a:lnTo>
                <a:lnTo>
                  <a:pt x="594" y="270"/>
                </a:lnTo>
                <a:lnTo>
                  <a:pt x="558" y="252"/>
                </a:lnTo>
                <a:lnTo>
                  <a:pt x="522" y="216"/>
                </a:lnTo>
                <a:lnTo>
                  <a:pt x="450" y="189"/>
                </a:lnTo>
                <a:lnTo>
                  <a:pt x="423" y="171"/>
                </a:lnTo>
                <a:lnTo>
                  <a:pt x="396" y="162"/>
                </a:lnTo>
                <a:lnTo>
                  <a:pt x="306" y="144"/>
                </a:lnTo>
                <a:lnTo>
                  <a:pt x="279" y="135"/>
                </a:lnTo>
                <a:lnTo>
                  <a:pt x="207" y="126"/>
                </a:lnTo>
                <a:lnTo>
                  <a:pt x="171" y="117"/>
                </a:lnTo>
                <a:lnTo>
                  <a:pt x="135" y="117"/>
                </a:lnTo>
                <a:lnTo>
                  <a:pt x="108" y="117"/>
                </a:lnTo>
                <a:lnTo>
                  <a:pt x="81" y="117"/>
                </a:lnTo>
                <a:lnTo>
                  <a:pt x="54" y="117"/>
                </a:lnTo>
                <a:lnTo>
                  <a:pt x="27" y="126"/>
                </a:lnTo>
                <a:lnTo>
                  <a:pt x="0" y="135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6824" name="Oval 8"/>
          <p:cNvSpPr>
            <a:spLocks noChangeArrowheads="1"/>
          </p:cNvSpPr>
          <p:nvPr/>
        </p:nvSpPr>
        <p:spPr bwMode="auto">
          <a:xfrm>
            <a:off x="6256338" y="3748088"/>
            <a:ext cx="127000" cy="51117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6186488" y="3487738"/>
            <a:ext cx="265112" cy="2492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6" name="Line 10"/>
          <p:cNvSpPr>
            <a:spLocks noChangeShapeType="1"/>
          </p:cNvSpPr>
          <p:nvPr/>
        </p:nvSpPr>
        <p:spPr bwMode="auto">
          <a:xfrm>
            <a:off x="5978525" y="4264025"/>
            <a:ext cx="681038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7" name="Arc 11"/>
          <p:cNvSpPr>
            <a:spLocks/>
          </p:cNvSpPr>
          <p:nvPr/>
        </p:nvSpPr>
        <p:spPr bwMode="auto">
          <a:xfrm>
            <a:off x="5772150" y="4198938"/>
            <a:ext cx="201613" cy="60325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8575" cap="rnd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8" name="Oval 12"/>
          <p:cNvSpPr>
            <a:spLocks noChangeArrowheads="1"/>
          </p:cNvSpPr>
          <p:nvPr/>
        </p:nvSpPr>
        <p:spPr bwMode="auto">
          <a:xfrm>
            <a:off x="6226175" y="3535363"/>
            <a:ext cx="58738" cy="55562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9" name="Arc 13"/>
          <p:cNvSpPr>
            <a:spLocks/>
          </p:cNvSpPr>
          <p:nvPr/>
        </p:nvSpPr>
        <p:spPr bwMode="auto">
          <a:xfrm>
            <a:off x="6192838" y="3606800"/>
            <a:ext cx="131762" cy="492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0" name="Oval 14"/>
          <p:cNvSpPr>
            <a:spLocks noChangeArrowheads="1"/>
          </p:cNvSpPr>
          <p:nvPr/>
        </p:nvSpPr>
        <p:spPr bwMode="auto">
          <a:xfrm>
            <a:off x="5978525" y="3797300"/>
            <a:ext cx="288925" cy="38100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1" name="Oval 15"/>
          <p:cNvSpPr>
            <a:spLocks noChangeArrowheads="1"/>
          </p:cNvSpPr>
          <p:nvPr/>
        </p:nvSpPr>
        <p:spPr bwMode="auto">
          <a:xfrm>
            <a:off x="6024563" y="3889375"/>
            <a:ext cx="219075" cy="2222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2" name="Line 16"/>
          <p:cNvSpPr>
            <a:spLocks noChangeShapeType="1"/>
          </p:cNvSpPr>
          <p:nvPr/>
        </p:nvSpPr>
        <p:spPr bwMode="auto">
          <a:xfrm flipH="1">
            <a:off x="5343525" y="3938588"/>
            <a:ext cx="5651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5407025" y="3475038"/>
            <a:ext cx="37941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</a:p>
        </p:txBody>
      </p:sp>
      <p:sp>
        <p:nvSpPr>
          <p:cNvPr id="546834" name="AutoShape 18"/>
          <p:cNvSpPr>
            <a:spLocks noChangeArrowheads="1"/>
          </p:cNvSpPr>
          <p:nvPr/>
        </p:nvSpPr>
        <p:spPr bwMode="auto">
          <a:xfrm>
            <a:off x="0" y="0"/>
            <a:ext cx="9144000" cy="3378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38100">
            <a:solidFill>
              <a:srgbClr val="FCFEB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5" name="AutoShape 19"/>
          <p:cNvSpPr>
            <a:spLocks noChangeArrowheads="1"/>
          </p:cNvSpPr>
          <p:nvPr/>
        </p:nvSpPr>
        <p:spPr bwMode="auto">
          <a:xfrm>
            <a:off x="452438" y="3424238"/>
            <a:ext cx="4267200" cy="3233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6836" name="Rectangle 20"/>
          <p:cNvSpPr>
            <a:spLocks noChangeArrowheads="1"/>
          </p:cNvSpPr>
          <p:nvPr/>
        </p:nvSpPr>
        <p:spPr bwMode="auto">
          <a:xfrm>
            <a:off x="0" y="3589338"/>
            <a:ext cx="4602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4538" lvl="1" indent="-22860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Monotype Sorts" pitchFamily="48" charset="2"/>
              <a:buNone/>
            </a:pPr>
            <a:r>
              <a:rPr lang="en-US" sz="20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F</a:t>
            </a:r>
            <a:r>
              <a:rPr lang="en-US" sz="2000" b="1" i="1" baseline="-250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points toward the center of the circle (</a:t>
            </a:r>
            <a:r>
              <a:rPr lang="en-US" sz="20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i.e</a:t>
            </a:r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., downward in this case).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 The </a:t>
            </a:r>
            <a:r>
              <a:rPr lang="en-US" sz="20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weight vector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points </a:t>
            </a:r>
            <a:r>
              <a:rPr lang="en-US" sz="20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and the </a:t>
            </a: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normal force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(exerted by the hill) points </a:t>
            </a:r>
            <a:r>
              <a:rPr lang="en-US" sz="2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up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.  The magnitude of the net force, therefore, is</a:t>
            </a:r>
            <a:br>
              <a:rPr 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sz="2000" b="1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r>
              <a:rPr lang="en-US" sz="20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2000" b="1" i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N.</a:t>
            </a:r>
            <a:endParaRPr lang="en-US" sz="2000" b="1" i="1">
              <a:solidFill>
                <a:srgbClr val="FC0128"/>
              </a:solidFill>
              <a:latin typeface="Arial" charset="0"/>
            </a:endParaRPr>
          </a:p>
        </p:txBody>
      </p:sp>
      <p:sp>
        <p:nvSpPr>
          <p:cNvPr id="546837" name="Line 21"/>
          <p:cNvSpPr>
            <a:spLocks noChangeShapeType="1"/>
          </p:cNvSpPr>
          <p:nvPr/>
        </p:nvSpPr>
        <p:spPr bwMode="auto">
          <a:xfrm>
            <a:off x="5988050" y="4273550"/>
            <a:ext cx="681038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8" name="Line 22"/>
          <p:cNvSpPr>
            <a:spLocks noChangeShapeType="1"/>
          </p:cNvSpPr>
          <p:nvPr/>
        </p:nvSpPr>
        <p:spPr bwMode="auto">
          <a:xfrm>
            <a:off x="6329363" y="4278313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39" name="Line 23"/>
          <p:cNvSpPr>
            <a:spLocks noChangeShapeType="1"/>
          </p:cNvSpPr>
          <p:nvPr/>
        </p:nvSpPr>
        <p:spPr bwMode="auto">
          <a:xfrm>
            <a:off x="6259513" y="4278313"/>
            <a:ext cx="0" cy="641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40" name="Rectangle 24"/>
          <p:cNvSpPr>
            <a:spLocks noChangeArrowheads="1"/>
          </p:cNvSpPr>
          <p:nvPr/>
        </p:nvSpPr>
        <p:spPr bwMode="auto">
          <a:xfrm>
            <a:off x="5514975" y="4437063"/>
            <a:ext cx="6381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b="1" i="1">
                <a:solidFill>
                  <a:schemeClr val="bg2"/>
                </a:solidFill>
                <a:latin typeface="Arial" charset="0"/>
              </a:rPr>
              <a:t>m</a:t>
            </a: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</a:t>
            </a:r>
          </a:p>
        </p:txBody>
      </p:sp>
      <p:sp>
        <p:nvSpPr>
          <p:cNvPr id="546841" name="Rectangle 25"/>
          <p:cNvSpPr>
            <a:spLocks noChangeArrowheads="1"/>
          </p:cNvSpPr>
          <p:nvPr/>
        </p:nvSpPr>
        <p:spPr bwMode="auto">
          <a:xfrm>
            <a:off x="6440488" y="4397375"/>
            <a:ext cx="401637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546842" name="Oval 26"/>
          <p:cNvSpPr>
            <a:spLocks noChangeArrowheads="1"/>
          </p:cNvSpPr>
          <p:nvPr/>
        </p:nvSpPr>
        <p:spPr bwMode="auto">
          <a:xfrm>
            <a:off x="5278438" y="1241425"/>
            <a:ext cx="2976562" cy="612775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0" y="858838"/>
            <a:ext cx="5162550" cy="2509837"/>
          </a:xfrm>
          <a:noFill/>
          <a:ln/>
        </p:spPr>
        <p:txBody>
          <a:bodyPr>
            <a:normAutofit fontScale="70000" lnSpcReduction="20000"/>
          </a:bodyPr>
          <a:lstStyle/>
          <a:p>
            <a:pPr marL="401638" indent="-401638">
              <a:lnSpc>
                <a:spcPct val="140000"/>
              </a:lnSpc>
              <a:spcBef>
                <a:spcPct val="50000"/>
              </a:spcBef>
              <a:buFont typeface="Monotype Sorts" pitchFamily="48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A skier goes over a small round hill with radius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Because she is in circular motion, there has to be a 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centripetal force.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At the top of the hill, what is </a:t>
            </a:r>
            <a:r>
              <a:rPr lang="en-US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="1" i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the skier equal to?</a:t>
            </a:r>
            <a:endParaRPr lang="en-US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6844" name="Rectangle 28"/>
          <p:cNvSpPr>
            <a:spLocks noGrp="1" noChangeArrowheads="1"/>
          </p:cNvSpPr>
          <p:nvPr>
            <p:ph type="title"/>
          </p:nvPr>
        </p:nvSpPr>
        <p:spPr>
          <a:xfrm>
            <a:off x="933450" y="0"/>
            <a:ext cx="7294563" cy="83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/>
              <a:t>ConcepTest 5.11b</a:t>
            </a:r>
            <a:r>
              <a:rPr lang="en-US" sz="2800" i="1">
                <a:solidFill>
                  <a:srgbClr val="000000"/>
                </a:solidFill>
                <a:effectLst/>
              </a:rPr>
              <a:t>   </a:t>
            </a:r>
            <a:r>
              <a:rPr lang="en-US" sz="2800">
                <a:solidFill>
                  <a:schemeClr val="accent2"/>
                </a:solidFill>
              </a:rPr>
              <a:t>Going in Circles II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4605338" y="5905500"/>
            <a:ext cx="4373562" cy="711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Follow-up: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What happens when the skier goes into a small dip?</a:t>
            </a:r>
          </a:p>
        </p:txBody>
      </p:sp>
      <p:sp>
        <p:nvSpPr>
          <p:cNvPr id="546846" name="Rectangle 30"/>
          <p:cNvSpPr>
            <a:spLocks noChangeArrowheads="1"/>
          </p:cNvSpPr>
          <p:nvPr/>
        </p:nvSpPr>
        <p:spPr bwMode="auto">
          <a:xfrm>
            <a:off x="5611813" y="774700"/>
            <a:ext cx="33067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+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+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  <a:p>
            <a:pPr marL="401638" indent="-401638">
              <a:lnSpc>
                <a:spcPct val="130000"/>
              </a:lnSpc>
              <a:spcBef>
                <a:spcPct val="30000"/>
              </a:spcBef>
              <a:buClr>
                <a:schemeClr val="accent1"/>
              </a:buClr>
              <a:buSzPct val="75000"/>
              <a:buFont typeface="Monotype Sorts" pitchFamily="48" charset="2"/>
              <a:buNone/>
            </a:pP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5)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=  </a:t>
            </a:r>
            <a:r>
              <a:rPr lang="en-US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mg</a:t>
            </a:r>
            <a:endParaRPr lang="en-US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from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47.</a:t>
            </a:r>
            <a:r>
              <a:rPr lang="en-US" dirty="0" smtClean="0"/>
              <a:t>	(II) A jet pilot takes his aircraft in a vertical loop (Fig. 5–43). (</a:t>
            </a:r>
            <a:r>
              <a:rPr lang="en-US" i="1" dirty="0" smtClean="0"/>
              <a:t>a</a:t>
            </a:r>
            <a:r>
              <a:rPr lang="en-US" dirty="0" smtClean="0"/>
              <a:t>) If the jet is moving at a speed of 1200 km/h at the lowest point of the loop, determine the minimum radius of the circle so that the centripetal acceleration at the lowest point does not exceed 6.0 </a:t>
            </a:r>
            <a:r>
              <a:rPr lang="en-US" i="1" dirty="0" smtClean="0"/>
              <a:t>g</a:t>
            </a:r>
            <a:r>
              <a:rPr lang="en-US" dirty="0" smtClean="0"/>
              <a:t>’s. (</a:t>
            </a:r>
            <a:r>
              <a:rPr lang="en-US" i="1" dirty="0" smtClean="0"/>
              <a:t>b</a:t>
            </a:r>
            <a:r>
              <a:rPr lang="en-US" dirty="0" smtClean="0"/>
              <a:t>) Calculate the 78-kg pilot’s effective weight (the force with which the seat pushes up on him) at the bottom of the circle, and (</a:t>
            </a:r>
            <a:r>
              <a:rPr lang="en-US" i="1" dirty="0" smtClean="0"/>
              <a:t>c</a:t>
            </a:r>
            <a:r>
              <a:rPr lang="en-US" dirty="0" smtClean="0"/>
              <a:t>) at the top of the circle (assume the same speed).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 smtClean="0"/>
              <a:t> 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Figure_05_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from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55.</a:t>
            </a:r>
            <a:r>
              <a:rPr lang="en-US" dirty="0" smtClean="0"/>
              <a:t>	(II) Tarzan plans to cross a gorge by swinging in an arc from a hanging vine (Fig. 5–47). If his arms are capable of exerting a force of 1350 N on the rope, what is the maximum speed he can tolerate at the lowest point of his swing? His mass is 78 kg and the vine is 5.2 m long.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gure_05_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35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7200" y="5181600"/>
            <a:ext cx="8458200" cy="2362200"/>
          </a:xfrm>
          <a:prstGeom prst="ellipse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4419600"/>
            <a:ext cx="2209800" cy="24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Newton’s Idea: a </a:t>
            </a:r>
            <a:r>
              <a:rPr lang="en-US" i="1" dirty="0" smtClean="0">
                <a:solidFill>
                  <a:srgbClr val="FFFF00"/>
                </a:solidFill>
              </a:rPr>
              <a:t>Really</a:t>
            </a:r>
            <a:r>
              <a:rPr lang="en-US" dirty="0" smtClean="0">
                <a:solidFill>
                  <a:srgbClr val="FFFF00"/>
                </a:solidFill>
              </a:rPr>
              <a:t> High Mountain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Imagine a </a:t>
            </a:r>
            <a:r>
              <a:rPr lang="en-US" sz="2800" i="1" dirty="0" smtClean="0"/>
              <a:t>very</a:t>
            </a:r>
            <a:r>
              <a:rPr lang="en-US" sz="2800" dirty="0" smtClean="0"/>
              <a:t> powerful cannon atop a mountain beyond the Earth’s atmosphere. </a:t>
            </a:r>
          </a:p>
          <a:p>
            <a:r>
              <a:rPr lang="en-US" sz="2800" dirty="0" smtClean="0"/>
              <a:t>This cannonball goes so far we have to </a:t>
            </a:r>
            <a:r>
              <a:rPr lang="en-US" sz="2800" dirty="0" smtClean="0">
                <a:solidFill>
                  <a:srgbClr val="FFFF00"/>
                </a:solidFill>
              </a:rPr>
              <a:t>include the Earth’s curvature</a:t>
            </a:r>
            <a:r>
              <a:rPr lang="en-US" sz="2800" dirty="0" smtClean="0"/>
              <a:t> in our calculations!</a:t>
            </a:r>
          </a:p>
          <a:p>
            <a:r>
              <a:rPr lang="en-US" sz="2800" dirty="0" smtClean="0"/>
              <a:t>The Earth’s surface drops 5m below a horizontal plane on traveling 8 km.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So what happens if the cannonball goes at 8 km/sec?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6104" y="4550392"/>
            <a:ext cx="1066800" cy="653960"/>
            <a:chOff x="2209800" y="3608696"/>
            <a:chExt cx="3810000" cy="2639704"/>
          </a:xfrm>
        </p:grpSpPr>
        <p:sp>
          <p:nvSpPr>
            <p:cNvPr id="5" name="Right Triangle 4"/>
            <p:cNvSpPr/>
            <p:nvPr/>
          </p:nvSpPr>
          <p:spPr>
            <a:xfrm flipH="1">
              <a:off x="3837296" y="3657600"/>
              <a:ext cx="457200" cy="2286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39000" y="36576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rapezoid 6"/>
            <p:cNvSpPr/>
            <p:nvPr/>
          </p:nvSpPr>
          <p:spPr>
            <a:xfrm>
              <a:off x="2209800" y="3886200"/>
              <a:ext cx="3810000" cy="2362200"/>
            </a:xfrm>
            <a:prstGeom prst="trapezoid">
              <a:avLst>
                <a:gd name="adj" fmla="val 50373"/>
              </a:avLst>
            </a:prstGeom>
            <a:solidFill>
              <a:srgbClr val="CC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80848" y="3608696"/>
              <a:ext cx="304800" cy="304800"/>
            </a:xfrm>
            <a:prstGeom prst="ellipse">
              <a:avLst/>
            </a:prstGeom>
            <a:solidFill>
              <a:schemeClr val="tx1"/>
            </a:solidFill>
            <a:ln w="4127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umming Junction 8"/>
            <p:cNvSpPr/>
            <p:nvPr/>
          </p:nvSpPr>
          <p:spPr>
            <a:xfrm>
              <a:off x="4294496" y="3616656"/>
              <a:ext cx="304800" cy="304800"/>
            </a:xfrm>
            <a:prstGeom prst="flowChartSummingJuncti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After Traveling 8 Kilometers in 1 second…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cannonball’s </a:t>
            </a:r>
            <a:r>
              <a:rPr lang="en-US" sz="2800" dirty="0" smtClean="0">
                <a:solidFill>
                  <a:srgbClr val="FFFF00"/>
                </a:solidFill>
              </a:rPr>
              <a:t>velocity</a:t>
            </a:r>
            <a:r>
              <a:rPr lang="en-US" sz="2800" dirty="0" smtClean="0"/>
              <a:t> has slightly changed direction, adding about  </a:t>
            </a:r>
            <a:r>
              <a:rPr lang="en-US" sz="2800" i="1" dirty="0" smtClean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FF00"/>
                </a:solidFill>
              </a:rPr>
              <a:t> = 10 m/sec downwards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	so the angle of change is given by tan</a:t>
            </a:r>
            <a:r>
              <a:rPr lang="el-GR" sz="2800" dirty="0" smtClean="0"/>
              <a:t>θ</a:t>
            </a:r>
            <a:r>
              <a:rPr lang="en-US" sz="2800" dirty="0" smtClean="0"/>
              <a:t> =10/8000.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BUT the Earth’s surface underneath the cannonball has turned by </a:t>
            </a:r>
            <a:r>
              <a:rPr lang="en-US" sz="2800" i="1" dirty="0" smtClean="0">
                <a:solidFill>
                  <a:srgbClr val="FFFF00"/>
                </a:solidFill>
              </a:rPr>
              <a:t>precisely</a:t>
            </a:r>
            <a:r>
              <a:rPr lang="en-US" sz="2800" dirty="0" smtClean="0">
                <a:solidFill>
                  <a:srgbClr val="FFFF00"/>
                </a:solidFill>
              </a:rPr>
              <a:t> the same amount—and so has the direction of gravity!</a:t>
            </a:r>
          </a:p>
          <a:p>
            <a:endParaRPr lang="en-US" sz="2800" dirty="0" smtClean="0"/>
          </a:p>
          <a:p>
            <a:r>
              <a:rPr lang="en-US" sz="2800" dirty="0" smtClean="0"/>
              <a:t>The cannonball finds itself in </a:t>
            </a:r>
            <a:r>
              <a:rPr lang="en-US" sz="2800" b="1" dirty="0" smtClean="0">
                <a:solidFill>
                  <a:srgbClr val="FFFF00"/>
                </a:solidFill>
              </a:rPr>
              <a:t>exactly the same situation it began in</a:t>
            </a:r>
            <a:r>
              <a:rPr lang="en-US" sz="2800" dirty="0" smtClean="0"/>
              <a:t>: moving parallel to the surface, perpendicular to gravity, at the same height.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So what happens next?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Newton’s Own Picture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Newton realized that at the right initial speed, above the atmosphere, the cannonball would circle indefinitely, </a:t>
            </a:r>
            <a:r>
              <a:rPr lang="en-US" dirty="0" smtClean="0">
                <a:solidFill>
                  <a:srgbClr val="FFFF00"/>
                </a:solidFill>
              </a:rPr>
              <a:t>accelerating towards the Earth constantly, </a:t>
            </a:r>
            <a:r>
              <a:rPr lang="en-US" i="1" dirty="0" smtClean="0">
                <a:solidFill>
                  <a:srgbClr val="FFFF00"/>
                </a:solidFill>
              </a:rPr>
              <a:t>but</a:t>
            </a:r>
            <a:r>
              <a:rPr lang="en-US" dirty="0" smtClean="0">
                <a:solidFill>
                  <a:srgbClr val="FFFF00"/>
                </a:solidFill>
              </a:rPr>
              <a:t> staying at the same height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608" y="1791720"/>
            <a:ext cx="4038600" cy="365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98128" y="568656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 to animation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Acceleration in Steady Circular Motion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ball circling at constant speed </a:t>
            </a:r>
            <a:r>
              <a:rPr lang="en-US" sz="2400" i="1" dirty="0" smtClean="0"/>
              <a:t>v</a:t>
            </a:r>
            <a:r>
              <a:rPr lang="en-US" sz="2400" dirty="0" smtClean="0"/>
              <a:t> goes from A to B in </a:t>
            </a:r>
            <a:r>
              <a:rPr lang="en-US" sz="2400" dirty="0" smtClean="0">
                <a:solidFill>
                  <a:srgbClr val="FFFF00"/>
                </a:solidFill>
              </a:rPr>
              <a:t>one second</a:t>
            </a:r>
            <a:r>
              <a:rPr lang="en-US" sz="2400" dirty="0" smtClean="0"/>
              <a:t>: in the limit of a small angle, distance AB = </a:t>
            </a:r>
            <a:r>
              <a:rPr lang="en-US" sz="2400" i="1" dirty="0" smtClean="0"/>
              <a:t>v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velocity vectors </a:t>
            </a:r>
            <a:r>
              <a:rPr lang="en-US" sz="2400" dirty="0" smtClean="0"/>
              <a:t>are perpendicular to the position vectors, so they </a:t>
            </a:r>
            <a:r>
              <a:rPr lang="en-US" sz="2400" dirty="0" smtClean="0">
                <a:solidFill>
                  <a:srgbClr val="FFFF00"/>
                </a:solidFill>
              </a:rPr>
              <a:t>turn through the same angle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Hence </a:t>
            </a:r>
            <a:r>
              <a:rPr lang="en-US" sz="2400" i="1" dirty="0" smtClean="0"/>
              <a:t>a</a:t>
            </a:r>
            <a:r>
              <a:rPr lang="en-US" sz="2400" dirty="0" smtClean="0"/>
              <a:t>/</a:t>
            </a:r>
            <a:r>
              <a:rPr lang="en-US" sz="2400" i="1" dirty="0" smtClean="0"/>
              <a:t>v</a:t>
            </a:r>
            <a:r>
              <a:rPr lang="en-US" sz="2400" dirty="0" smtClean="0"/>
              <a:t> = dist AB/</a:t>
            </a:r>
            <a:r>
              <a:rPr lang="en-US" sz="2400" i="1" dirty="0" smtClean="0"/>
              <a:t>r</a:t>
            </a:r>
            <a:r>
              <a:rPr lang="en-US" sz="2400" dirty="0" smtClean="0"/>
              <a:t> = </a:t>
            </a:r>
            <a:r>
              <a:rPr lang="en-US" sz="2400" i="1" dirty="0" smtClean="0"/>
              <a:t>v</a:t>
            </a:r>
            <a:r>
              <a:rPr lang="en-US" sz="2400" dirty="0" smtClean="0"/>
              <a:t>/</a:t>
            </a:r>
            <a:r>
              <a:rPr lang="en-US" sz="2400" i="1" dirty="0" smtClean="0"/>
              <a:t>r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	That is,</a:t>
            </a:r>
          </a:p>
          <a:p>
            <a:pPr algn="ctr">
              <a:buNone/>
            </a:pPr>
            <a:r>
              <a:rPr lang="en-US" sz="2400" dirty="0"/>
              <a:t>	</a:t>
            </a:r>
            <a:r>
              <a:rPr lang="en-US" i="1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= </a:t>
            </a:r>
            <a:r>
              <a:rPr lang="en-US" i="1" dirty="0" smtClean="0">
                <a:solidFill>
                  <a:srgbClr val="FFFF00"/>
                </a:solidFill>
              </a:rPr>
              <a:t>v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i="1" dirty="0" smtClean="0">
                <a:solidFill>
                  <a:srgbClr val="FFFF00"/>
                </a:solidFill>
              </a:rPr>
              <a:t>r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4288" y="5959520"/>
            <a:ext cx="1600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647888" y="5562600"/>
            <a:ext cx="2297376" cy="955344"/>
            <a:chOff x="6002736" y="5562600"/>
            <a:chExt cx="2297376" cy="955344"/>
          </a:xfrm>
        </p:grpSpPr>
        <p:grpSp>
          <p:nvGrpSpPr>
            <p:cNvPr id="17" name="Group 16"/>
            <p:cNvGrpSpPr/>
            <p:nvPr/>
          </p:nvGrpSpPr>
          <p:grpSpPr>
            <a:xfrm>
              <a:off x="6002736" y="5747984"/>
              <a:ext cx="1873893" cy="632002"/>
              <a:chOff x="6234752" y="5693392"/>
              <a:chExt cx="1873893" cy="63200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rot="1200000" flipV="1">
                <a:off x="6279845" y="6018552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/>
            </p:nvGrpSpPr>
            <p:grpSpPr>
              <a:xfrm>
                <a:off x="6234752" y="5693392"/>
                <a:ext cx="1843242" cy="632002"/>
                <a:chOff x="6234752" y="5693392"/>
                <a:chExt cx="1843242" cy="63200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6234752" y="5693392"/>
                  <a:ext cx="1828800" cy="30480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>
                  <a:off x="7772400" y="6019800"/>
                  <a:ext cx="609600" cy="1588"/>
                </a:xfrm>
                <a:prstGeom prst="straightConnector1">
                  <a:avLst/>
                </a:prstGeom>
                <a:ln w="254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TextBox 25"/>
            <p:cNvSpPr txBox="1"/>
            <p:nvPr/>
          </p:nvSpPr>
          <p:spPr>
            <a:xfrm>
              <a:off x="6781800" y="55626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1800" y="613694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2912" y="58401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15296" y="1191904"/>
            <a:ext cx="4008637" cy="4216024"/>
            <a:chOff x="4920016" y="1191904"/>
            <a:chExt cx="4008637" cy="4216024"/>
          </a:xfrm>
        </p:grpSpPr>
        <p:grpSp>
          <p:nvGrpSpPr>
            <p:cNvPr id="16" name="Group 15"/>
            <p:cNvGrpSpPr/>
            <p:nvPr/>
          </p:nvGrpSpPr>
          <p:grpSpPr>
            <a:xfrm>
              <a:off x="4920016" y="1445528"/>
              <a:ext cx="4008637" cy="3962400"/>
              <a:chOff x="5029200" y="1295400"/>
              <a:chExt cx="4008637" cy="3962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029200" y="1600200"/>
                <a:ext cx="3657600" cy="3657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16200000" flipV="1">
                <a:off x="5791200" y="23622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7400000" flipV="1">
                <a:off x="6116361" y="2359179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6553200" y="1295400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200000" flipV="1">
                <a:off x="7209037" y="1639896"/>
                <a:ext cx="1828800" cy="304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154008" y="1758288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1344" y="1754872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400800" y="1524000"/>
              <a:ext cx="762000" cy="1588"/>
            </a:xfrm>
            <a:prstGeom prst="straightConnector1">
              <a:avLst/>
            </a:prstGeom>
            <a:ln w="31750">
              <a:solidFill>
                <a:srgbClr val="FFFF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56696" y="1191904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5032" y="237016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2383808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r</a:t>
              </a:r>
              <a:endParaRPr lang="en-US" i="1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Dynamics of Circular Motion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Constant speed circular motion has acceleration of constant magnitude but always changing direction:  it points at all times to the center of the circle. </a:t>
            </a:r>
          </a:p>
          <a:p>
            <a:r>
              <a:rPr lang="en-US" dirty="0" smtClean="0"/>
              <a:t>So from               , to maintain steady circular motion, a body must experience a net force of constant magnitude directed always to the center of the circle.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678260"/>
          <a:ext cx="1257300" cy="444500"/>
        </p:xfrm>
        <a:graphic>
          <a:graphicData uri="http://schemas.openxmlformats.org/presentationml/2006/ole">
            <p:oleObj spid="_x0000_s1026" name="Equation" r:id="rId4" imgW="125712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 Earth Orbit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Newton had discovered the path of a satellite in low Earth orbit!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For a circular orbit close to Earth’s surface,</a:t>
            </a:r>
          </a:p>
          <a:p>
            <a:pPr>
              <a:buNone/>
            </a:pPr>
            <a:r>
              <a:rPr lang="en-US" sz="2800" dirty="0" smtClean="0"/>
              <a:t>     is just                         . 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So the speed for low orbit motion is                : that’s 8 km/sec, </a:t>
            </a:r>
            <a:r>
              <a:rPr lang="en-US" sz="2800" dirty="0" smtClean="0">
                <a:solidFill>
                  <a:srgbClr val="FFFF00"/>
                </a:solidFill>
              </a:rPr>
              <a:t>round the Earth in 80 minutes</a:t>
            </a:r>
            <a:r>
              <a:rPr lang="en-US" sz="2800" dirty="0" smtClean="0"/>
              <a:t>. 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Newton’s next question:  </a:t>
            </a:r>
            <a:r>
              <a:rPr lang="en-US" sz="2800" dirty="0" smtClean="0"/>
              <a:t>why does the </a:t>
            </a:r>
            <a:r>
              <a:rPr lang="en-US" sz="2800" i="1" dirty="0" smtClean="0"/>
              <a:t>Moon</a:t>
            </a:r>
            <a:r>
              <a:rPr lang="en-US" sz="2800" dirty="0" smtClean="0"/>
              <a:t> circle the Earth? Could it be the same reason? </a:t>
            </a:r>
            <a:r>
              <a:rPr lang="en-US" sz="2800" dirty="0" smtClean="0">
                <a:solidFill>
                  <a:srgbClr val="FF0000"/>
                </a:solidFill>
              </a:rPr>
              <a:t>The force of gravity extends to the Moon?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58908" y="2728364"/>
          <a:ext cx="1257300" cy="444500"/>
        </p:xfrm>
        <a:graphic>
          <a:graphicData uri="http://schemas.openxmlformats.org/presentationml/2006/ole">
            <p:oleObj spid="_x0000_s2050" name="Equation" r:id="rId4" imgW="1257120" imgH="4442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3219736"/>
          <a:ext cx="1898650" cy="468313"/>
        </p:xfrm>
        <a:graphic>
          <a:graphicData uri="http://schemas.openxmlformats.org/presentationml/2006/ole">
            <p:oleObj spid="_x0000_s2051" name="Equation" r:id="rId5" imgW="2057400" imgH="50796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72808" y="4128052"/>
          <a:ext cx="1168400" cy="508000"/>
        </p:xfrm>
        <a:graphic>
          <a:graphicData uri="http://schemas.openxmlformats.org/presentationml/2006/ole">
            <p:oleObj spid="_x0000_s2052" name="Equation" r:id="rId6" imgW="116820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Moon’s Orbit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Assuming the Moon’s circular orbit </a:t>
            </a:r>
            <a:r>
              <a:rPr lang="en-US" sz="2800" i="1" dirty="0" smtClean="0"/>
              <a:t>is</a:t>
            </a:r>
            <a:r>
              <a:rPr lang="en-US" sz="2800" dirty="0" smtClean="0"/>
              <a:t> a result of gravitational pulling from the Earth, does the Moon feel </a:t>
            </a:r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i="1" dirty="0" smtClean="0"/>
              <a:t>mg</a:t>
            </a:r>
            <a:r>
              <a:rPr lang="en-US" sz="2800" dirty="0" smtClean="0"/>
              <a:t> as we do?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That’s easy to check:  Newton found the </a:t>
            </a:r>
            <a:r>
              <a:rPr lang="en-US" sz="2800" dirty="0" smtClean="0">
                <a:solidFill>
                  <a:srgbClr val="FFFF00"/>
                </a:solidFill>
              </a:rPr>
              <a:t>Moon’s acceleration</a:t>
            </a:r>
            <a:r>
              <a:rPr lang="en-US" sz="2800" dirty="0" smtClean="0"/>
              <a:t>, using </a:t>
            </a:r>
            <a:r>
              <a:rPr lang="en-US" sz="2800" i="1" dirty="0" smtClean="0"/>
              <a:t>v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i="1" dirty="0" smtClean="0"/>
              <a:t>r</a:t>
            </a:r>
            <a:r>
              <a:rPr lang="en-US" sz="2800" dirty="0" smtClean="0"/>
              <a:t>.  The distance was known (384,000,000m), the speed in orbit is close to 1 km/sec (it goes around in one month) …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Bottom Line:  </a:t>
            </a:r>
            <a:r>
              <a:rPr lang="en-US" sz="2800" b="1" i="1" dirty="0" smtClean="0">
                <a:solidFill>
                  <a:srgbClr val="FFFF00"/>
                </a:solidFill>
              </a:rPr>
              <a:t>v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/</a:t>
            </a:r>
            <a:r>
              <a:rPr lang="en-US" sz="2800" b="1" i="1" dirty="0" smtClean="0">
                <a:solidFill>
                  <a:srgbClr val="FFFF00"/>
                </a:solidFill>
              </a:rPr>
              <a:t>r</a:t>
            </a:r>
            <a:r>
              <a:rPr lang="en-US" sz="2800" b="1" dirty="0" smtClean="0">
                <a:solidFill>
                  <a:srgbClr val="FFFF00"/>
                </a:solidFill>
              </a:rPr>
              <a:t> = 0.0026</a:t>
            </a:r>
            <a:r>
              <a:rPr lang="en-US" sz="2800" b="1" i="1" dirty="0" smtClean="0">
                <a:solidFill>
                  <a:srgbClr val="FFFF00"/>
                </a:solidFill>
              </a:rPr>
              <a:t>m</a:t>
            </a:r>
            <a:r>
              <a:rPr lang="en-US" sz="2800" b="1" dirty="0" smtClean="0">
                <a:solidFill>
                  <a:srgbClr val="FFFF00"/>
                </a:solidFill>
              </a:rPr>
              <a:t>/</a:t>
            </a:r>
            <a:r>
              <a:rPr lang="en-US" sz="2800" b="1" i="1" dirty="0" smtClean="0">
                <a:solidFill>
                  <a:srgbClr val="FFFF00"/>
                </a:solidFill>
              </a:rPr>
              <a:t>s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</a:rPr>
              <a:t> = </a:t>
            </a:r>
            <a:r>
              <a:rPr lang="en-US" sz="2800" b="1" i="1" dirty="0" smtClean="0">
                <a:solidFill>
                  <a:srgbClr val="FFFF00"/>
                </a:solidFill>
              </a:rPr>
              <a:t>g</a:t>
            </a:r>
            <a:r>
              <a:rPr lang="en-US" sz="2800" b="1" dirty="0" smtClean="0">
                <a:solidFill>
                  <a:srgbClr val="FFFF00"/>
                </a:solidFill>
              </a:rPr>
              <a:t>/3600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425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1055</Words>
  <Application>Microsoft Office PowerPoint</Application>
  <PresentationFormat>On-screen Show (4:3)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Circular Motion</vt:lpstr>
      <vt:lpstr>A Cannon on a Mountain</vt:lpstr>
      <vt:lpstr>Newton’s Idea: a Really High Mountain</vt:lpstr>
      <vt:lpstr>After Traveling 8 Kilometers in 1 second…</vt:lpstr>
      <vt:lpstr>Newton’s Own Picture</vt:lpstr>
      <vt:lpstr>Acceleration in Steady Circular Motion</vt:lpstr>
      <vt:lpstr>Dynamics of Circular Motion</vt:lpstr>
      <vt:lpstr>Low Earth Orbit</vt:lpstr>
      <vt:lpstr>The Moon’s Orbit</vt:lpstr>
      <vt:lpstr>Basic Moon Facts</vt:lpstr>
      <vt:lpstr>The Inverse Square Law of Gravity</vt:lpstr>
      <vt:lpstr>Let’s look at some different circular motion…</vt:lpstr>
      <vt:lpstr>But why mess with toys—just do it!</vt:lpstr>
      <vt:lpstr>  http://www.youtube.com/watch?v=wiZoVAZGgsw&amp;NR=1  </vt:lpstr>
      <vt:lpstr>What is the Normal Force from the Track?</vt:lpstr>
      <vt:lpstr>      Clicker Question If  the loop track has a radius of 6 meters, approximately how fast must the car be going at the top to stay on the track?</vt:lpstr>
      <vt:lpstr>   Clicker Question Answer If  the loop track has a radius of 6 meters, approximately how fast must the car be going at the top to stay on the track?</vt:lpstr>
      <vt:lpstr>What’s the Normal Force at the Bottom?</vt:lpstr>
      <vt:lpstr>Clicker Question</vt:lpstr>
      <vt:lpstr>Clicker Question Answer</vt:lpstr>
      <vt:lpstr>ConcepTest 5.8   Missing Link</vt:lpstr>
      <vt:lpstr>ConcepTest 5.8   Missing Link</vt:lpstr>
      <vt:lpstr>Centripetal and Centrifugal…</vt:lpstr>
      <vt:lpstr>ConcepTest 5.11b   Going in Circles II</vt:lpstr>
      <vt:lpstr>ConcepTest 5.11b   Going in Circles II</vt:lpstr>
      <vt:lpstr>Problem from Book</vt:lpstr>
      <vt:lpstr>Problem from 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Motion</dc:title>
  <dc:creator>Michael</dc:creator>
  <cp:lastModifiedBy>Michael Fowler</cp:lastModifiedBy>
  <cp:revision>45</cp:revision>
  <dcterms:created xsi:type="dcterms:W3CDTF">2010-02-02T16:29:14Z</dcterms:created>
  <dcterms:modified xsi:type="dcterms:W3CDTF">2010-06-17T19:25:25Z</dcterms:modified>
</cp:coreProperties>
</file>