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9" r:id="rId4"/>
    <p:sldId id="260" r:id="rId5"/>
    <p:sldId id="258" r:id="rId6"/>
    <p:sldId id="273" r:id="rId7"/>
    <p:sldId id="261" r:id="rId8"/>
    <p:sldId id="262" r:id="rId9"/>
    <p:sldId id="267" r:id="rId10"/>
    <p:sldId id="268" r:id="rId11"/>
    <p:sldId id="263" r:id="rId12"/>
    <p:sldId id="269" r:id="rId13"/>
    <p:sldId id="270" r:id="rId14"/>
    <p:sldId id="271" r:id="rId15"/>
    <p:sldId id="272" r:id="rId16"/>
    <p:sldId id="264" r:id="rId17"/>
    <p:sldId id="265"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E108AA-FFD7-4459-BC54-6E9322FCC3E3}"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C3A73-B01F-4A22-925A-F3AA78165C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F83FDEF-55DF-45ED-8E31-9F2D40F08349}" type="slidenum">
              <a:rPr lang="en-US"/>
              <a:pPr/>
              <a:t>10</a:t>
            </a:fld>
            <a:endParaRPr lang="en-US"/>
          </a:p>
        </p:txBody>
      </p:sp>
      <p:sp>
        <p:nvSpPr>
          <p:cNvPr id="494594" name="Rectangle 2"/>
          <p:cNvSpPr>
            <a:spLocks noGrp="1" noRot="1" noChangeAspect="1" noChangeArrowheads="1" noTextEdit="1"/>
          </p:cNvSpPr>
          <p:nvPr>
            <p:ph type="sldImg"/>
          </p:nvPr>
        </p:nvSpPr>
        <p:spPr>
          <a:xfrm>
            <a:off x="1150938" y="692150"/>
            <a:ext cx="4554537" cy="3416300"/>
          </a:xfrm>
          <a:ln/>
        </p:spPr>
      </p:sp>
      <p:sp>
        <p:nvSpPr>
          <p:cNvPr id="494595" name="Rectangle 3"/>
          <p:cNvSpPr>
            <a:spLocks noGrp="1" noChangeArrowheads="1"/>
          </p:cNvSpPr>
          <p:nvPr>
            <p:ph type="body" idx="1"/>
          </p:nvPr>
        </p:nvSpPr>
        <p:spPr/>
        <p:txBody>
          <a:bodyPr lIns="91429" tIns="45715" rIns="91429" bIns="45715"/>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C007E63-4576-40D9-ABB6-546546919C26}" type="slidenum">
              <a:rPr lang="en-US"/>
              <a:pPr/>
              <a:t>12</a:t>
            </a:fld>
            <a:endParaRPr lang="en-US"/>
          </a:p>
        </p:txBody>
      </p:sp>
      <p:sp>
        <p:nvSpPr>
          <p:cNvPr id="504834" name="Rectangle 2"/>
          <p:cNvSpPr>
            <a:spLocks noGrp="1" noRot="1" noChangeAspect="1" noChangeArrowheads="1" noTextEdit="1"/>
          </p:cNvSpPr>
          <p:nvPr>
            <p:ph type="sldImg"/>
          </p:nvPr>
        </p:nvSpPr>
        <p:spPr>
          <a:xfrm>
            <a:off x="1150938" y="692150"/>
            <a:ext cx="4554537" cy="3416300"/>
          </a:xfrm>
          <a:ln/>
        </p:spPr>
      </p:sp>
      <p:sp>
        <p:nvSpPr>
          <p:cNvPr id="504835" name="Rectangle 3"/>
          <p:cNvSpPr>
            <a:spLocks noGrp="1" noChangeArrowheads="1"/>
          </p:cNvSpPr>
          <p:nvPr>
            <p:ph type="body" idx="1"/>
          </p:nvPr>
        </p:nvSpPr>
        <p:spPr/>
        <p:txBody>
          <a:bodyPr lIns="91429" tIns="45715" rIns="91429" bIns="45715"/>
          <a:lstStyle/>
          <a:p>
            <a:pPr>
              <a:lnSpc>
                <a:spcPct val="100000"/>
              </a:lnSpc>
              <a:spcBef>
                <a:spcPct val="0"/>
              </a:spcBef>
            </a:pPr>
            <a:r>
              <a:rPr lang="en-US"/>
              <a:t>Click to add notes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7305E76-A029-4AF1-8E7D-118986D54D78}" type="slidenum">
              <a:rPr lang="en-US"/>
              <a:pPr/>
              <a:t>13</a:t>
            </a:fld>
            <a:endParaRPr lang="en-US"/>
          </a:p>
        </p:txBody>
      </p:sp>
      <p:sp>
        <p:nvSpPr>
          <p:cNvPr id="506882" name="Rectangle 2"/>
          <p:cNvSpPr>
            <a:spLocks noGrp="1" noRot="1" noChangeAspect="1" noChangeArrowheads="1" noTextEdit="1"/>
          </p:cNvSpPr>
          <p:nvPr>
            <p:ph type="sldImg"/>
          </p:nvPr>
        </p:nvSpPr>
        <p:spPr>
          <a:xfrm>
            <a:off x="1150938" y="692150"/>
            <a:ext cx="4554537" cy="3416300"/>
          </a:xfrm>
          <a:ln/>
        </p:spPr>
      </p:sp>
      <p:sp>
        <p:nvSpPr>
          <p:cNvPr id="506883" name="Rectangle 3"/>
          <p:cNvSpPr>
            <a:spLocks noGrp="1" noChangeArrowheads="1"/>
          </p:cNvSpPr>
          <p:nvPr>
            <p:ph type="body" idx="1"/>
          </p:nvPr>
        </p:nvSpPr>
        <p:spPr/>
        <p:txBody>
          <a:bodyPr lIns="91429" tIns="45715" rIns="91429" bIns="45715"/>
          <a:lstStyle/>
          <a:p>
            <a:endParaRPr lang="en-US"/>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F9F53F6-4D8A-446F-90C1-582B2A4DB9AF}" type="slidenum">
              <a:rPr lang="en-US"/>
              <a:pPr/>
              <a:t>14</a:t>
            </a:fld>
            <a:endParaRPr lang="en-US"/>
          </a:p>
        </p:txBody>
      </p:sp>
      <p:sp>
        <p:nvSpPr>
          <p:cNvPr id="508930" name="Rectangle 2"/>
          <p:cNvSpPr>
            <a:spLocks noGrp="1" noRot="1" noChangeAspect="1" noChangeArrowheads="1" noTextEdit="1"/>
          </p:cNvSpPr>
          <p:nvPr>
            <p:ph type="sldImg"/>
          </p:nvPr>
        </p:nvSpPr>
        <p:spPr>
          <a:xfrm>
            <a:off x="1150938" y="692150"/>
            <a:ext cx="4556125" cy="3416300"/>
          </a:xfrm>
          <a:ln/>
        </p:spPr>
      </p:sp>
      <p:sp>
        <p:nvSpPr>
          <p:cNvPr id="508931" name="Rectangle 3"/>
          <p:cNvSpPr>
            <a:spLocks noGrp="1" noChangeArrowheads="1"/>
          </p:cNvSpPr>
          <p:nvPr>
            <p:ph type="body" idx="1"/>
          </p:nvPr>
        </p:nvSpPr>
        <p:spPr/>
        <p:txBody>
          <a:bodyPr/>
          <a:lstStyle/>
          <a:p>
            <a:pPr>
              <a:lnSpc>
                <a:spcPct val="100000"/>
              </a:lnSpc>
              <a:spcBef>
                <a:spcPct val="0"/>
              </a:spcBef>
            </a:pPr>
            <a:r>
              <a:rPr lang="en-US"/>
              <a:t>Click to add notes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2558BFD-0821-47E3-B45A-D30F97782DA1}" type="slidenum">
              <a:rPr lang="en-US"/>
              <a:pPr/>
              <a:t>15</a:t>
            </a:fld>
            <a:endParaRPr lang="en-US"/>
          </a:p>
        </p:txBody>
      </p:sp>
      <p:sp>
        <p:nvSpPr>
          <p:cNvPr id="510978" name="Rectangle 2"/>
          <p:cNvSpPr>
            <a:spLocks noGrp="1" noRot="1" noChangeAspect="1" noChangeArrowheads="1" noTextEdit="1"/>
          </p:cNvSpPr>
          <p:nvPr>
            <p:ph type="sldImg"/>
          </p:nvPr>
        </p:nvSpPr>
        <p:spPr>
          <a:xfrm>
            <a:off x="1150938" y="692150"/>
            <a:ext cx="4556125" cy="3416300"/>
          </a:xfrm>
          <a:ln/>
        </p:spPr>
      </p:sp>
      <p:sp>
        <p:nvSpPr>
          <p:cNvPr id="510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7C3A73-B01F-4A22-925A-F3AA78165C2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7C3A73-B01F-4A22-925A-F3AA78165C2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7C3A73-B01F-4A22-925A-F3AA78165C2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12DA7CF-F599-4C45-97A7-4847B985D194}" type="slidenum">
              <a:rPr lang="en-US"/>
              <a:pPr/>
              <a:t>9</a:t>
            </a:fld>
            <a:endParaRPr lang="en-US"/>
          </a:p>
        </p:txBody>
      </p:sp>
      <p:sp>
        <p:nvSpPr>
          <p:cNvPr id="492546" name="Rectangle 2"/>
          <p:cNvSpPr>
            <a:spLocks noGrp="1" noRot="1" noChangeAspect="1" noChangeArrowheads="1" noTextEdit="1"/>
          </p:cNvSpPr>
          <p:nvPr>
            <p:ph type="sldImg"/>
          </p:nvPr>
        </p:nvSpPr>
        <p:spPr>
          <a:xfrm>
            <a:off x="1150938" y="692150"/>
            <a:ext cx="4554537" cy="3416300"/>
          </a:xfrm>
          <a:ln/>
        </p:spPr>
      </p:sp>
      <p:sp>
        <p:nvSpPr>
          <p:cNvPr id="492547" name="Rectangle 3"/>
          <p:cNvSpPr>
            <a:spLocks noGrp="1" noChangeArrowheads="1"/>
          </p:cNvSpPr>
          <p:nvPr>
            <p:ph type="body" idx="1"/>
          </p:nvPr>
        </p:nvSpPr>
        <p:spPr/>
        <p:txBody>
          <a:bodyPr lIns="91429" tIns="45715" rIns="91429" bIns="45715"/>
          <a:lstStyle/>
          <a:p>
            <a:r>
              <a:rPr lang="en-US"/>
              <a:t>Click to add notes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FB08ED-A0B2-40AC-B9A4-D9022A1149C4}"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08ED-A0B2-40AC-B9A4-D9022A1149C4}"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08ED-A0B2-40AC-B9A4-D9022A1149C4}"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08ED-A0B2-40AC-B9A4-D9022A1149C4}"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FB08ED-A0B2-40AC-B9A4-D9022A1149C4}"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FB08ED-A0B2-40AC-B9A4-D9022A1149C4}"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FB08ED-A0B2-40AC-B9A4-D9022A1149C4}"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FB08ED-A0B2-40AC-B9A4-D9022A1149C4}"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B08ED-A0B2-40AC-B9A4-D9022A1149C4}"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B08ED-A0B2-40AC-B9A4-D9022A1149C4}"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B08ED-A0B2-40AC-B9A4-D9022A1149C4}"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C2598-2F43-455F-85C6-3039AAEC17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B08ED-A0B2-40AC-B9A4-D9022A1149C4}"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C2598-2F43-455F-85C6-3039AAEC173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oleObject" Target="../embeddings/oleObject10.bin"/><Relationship Id="rId3" Type="http://schemas.openxmlformats.org/officeDocument/2006/relationships/notesSlide" Target="../notesSlides/notesSlide4.xml"/><Relationship Id="rId7" Type="http://schemas.openxmlformats.org/officeDocument/2006/relationships/oleObject" Target="../embeddings/oleObject4.bin"/><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6.xml"/><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 Id="rId9" Type="http://schemas.openxmlformats.org/officeDocument/2006/relationships/oleObject" Target="../embeddings/oleObject20.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Friction</a:t>
            </a:r>
            <a:endParaRPr lang="en-US" dirty="0"/>
          </a:p>
        </p:txBody>
      </p:sp>
      <p:sp>
        <p:nvSpPr>
          <p:cNvPr id="3" name="Subtitle 2"/>
          <p:cNvSpPr>
            <a:spLocks noGrp="1"/>
          </p:cNvSpPr>
          <p:nvPr>
            <p:ph type="subTitle" idx="1"/>
          </p:nvPr>
        </p:nvSpPr>
        <p:spPr/>
        <p:txBody>
          <a:bodyPr/>
          <a:lstStyle/>
          <a:p>
            <a:r>
              <a:rPr lang="en-US" dirty="0" smtClean="0"/>
              <a:t>Physics 1425 Lecture 8</a:t>
            </a:r>
          </a:p>
          <a:p>
            <a:endParaRPr lang="en-US" dirty="0"/>
          </a:p>
        </p:txBody>
      </p:sp>
      <p:sp>
        <p:nvSpPr>
          <p:cNvPr id="4" name="TextBox 3"/>
          <p:cNvSpPr txBox="1"/>
          <p:nvPr/>
        </p:nvSpPr>
        <p:spPr>
          <a:xfrm>
            <a:off x="152400" y="6474023"/>
            <a:ext cx="2743200" cy="307777"/>
          </a:xfrm>
          <a:prstGeom prst="rect">
            <a:avLst/>
          </a:prstGeom>
          <a:noFill/>
        </p:spPr>
        <p:txBody>
          <a:bodyPr wrap="square" rtlCol="0">
            <a:spAutoFit/>
          </a:bodyPr>
          <a:lstStyle/>
          <a:p>
            <a:r>
              <a:rPr lang="en-US" sz="1400" dirty="0" smtClean="0">
                <a:solidFill>
                  <a:srgbClr val="FF0000"/>
                </a:solidFill>
              </a:rPr>
              <a:t>Michael Fowler,  UVa.</a:t>
            </a:r>
            <a:endParaRPr lang="en-US" sz="1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493571" name="Rectangle 3"/>
          <p:cNvSpPr>
            <a:spLocks noGrp="1" noChangeArrowheads="1"/>
          </p:cNvSpPr>
          <p:nvPr>
            <p:ph type="body" idx="1"/>
          </p:nvPr>
        </p:nvSpPr>
        <p:spPr>
          <a:xfrm>
            <a:off x="0" y="676275"/>
            <a:ext cx="3600450" cy="2619375"/>
          </a:xfrm>
          <a:noFill/>
          <a:ln/>
        </p:spPr>
        <p:txBody>
          <a:bodyPr>
            <a:normAutofit fontScale="77500" lnSpcReduction="20000"/>
          </a:bodyPr>
          <a:lstStyle/>
          <a:p>
            <a:pPr marL="401638" indent="-401638">
              <a:lnSpc>
                <a:spcPct val="120000"/>
              </a:lnSpc>
              <a:buFont typeface="Monotype Sorts" pitchFamily="48" charset="2"/>
              <a:buNone/>
            </a:pPr>
            <a:r>
              <a:rPr lang="en-US" b="1" dirty="0"/>
              <a:t>	Antilock brakes keep the car wheels from locking and skidding during a sudden stop.  Why does this help slow the car down?</a:t>
            </a:r>
          </a:p>
        </p:txBody>
      </p:sp>
      <p:sp>
        <p:nvSpPr>
          <p:cNvPr id="493572" name="Rectangle 4"/>
          <p:cNvSpPr>
            <a:spLocks noChangeArrowheads="1"/>
          </p:cNvSpPr>
          <p:nvPr/>
        </p:nvSpPr>
        <p:spPr bwMode="auto">
          <a:xfrm>
            <a:off x="3965575" y="863600"/>
            <a:ext cx="5178425" cy="2495550"/>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so sliding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so static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so sliding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so static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none of the above</a:t>
            </a:r>
          </a:p>
        </p:txBody>
      </p:sp>
      <p:sp>
        <p:nvSpPr>
          <p:cNvPr id="493573" name="Oval 5"/>
          <p:cNvSpPr>
            <a:spLocks noChangeArrowheads="1"/>
          </p:cNvSpPr>
          <p:nvPr/>
        </p:nvSpPr>
        <p:spPr bwMode="auto">
          <a:xfrm>
            <a:off x="3643313" y="2109788"/>
            <a:ext cx="5500687" cy="593725"/>
          </a:xfrm>
          <a:prstGeom prst="ellipse">
            <a:avLst/>
          </a:prstGeom>
          <a:noFill/>
          <a:ln w="50800">
            <a:solidFill>
              <a:schemeClr val="accent1"/>
            </a:solidFill>
            <a:round/>
            <a:headEnd/>
            <a:tailEnd/>
          </a:ln>
          <a:effectLst/>
        </p:spPr>
        <p:txBody>
          <a:bodyPr wrap="none" anchor="ctr"/>
          <a:lstStyle/>
          <a:p>
            <a:endParaRPr lang="en-US"/>
          </a:p>
        </p:txBody>
      </p:sp>
      <p:sp>
        <p:nvSpPr>
          <p:cNvPr id="493574" name="AutoShape 6"/>
          <p:cNvSpPr>
            <a:spLocks noChangeArrowheads="1"/>
          </p:cNvSpPr>
          <p:nvPr/>
        </p:nvSpPr>
        <p:spPr bwMode="auto">
          <a:xfrm>
            <a:off x="969963" y="3736975"/>
            <a:ext cx="6718300" cy="2433638"/>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493575" name="Rectangle 7"/>
          <p:cNvSpPr>
            <a:spLocks noChangeArrowheads="1"/>
          </p:cNvSpPr>
          <p:nvPr/>
        </p:nvSpPr>
        <p:spPr bwMode="auto">
          <a:xfrm>
            <a:off x="1035050" y="3771900"/>
            <a:ext cx="6530975" cy="2535238"/>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Monotype Sorts" pitchFamily="48" charset="2"/>
              <a:buNone/>
            </a:pPr>
            <a:r>
              <a:rPr lang="en-US" sz="2000" b="1">
                <a:solidFill>
                  <a:srgbClr val="FF0000"/>
                </a:solidFill>
                <a:effectLst>
                  <a:outerShdw blurRad="38100" dist="38100" dir="2700000" algn="tl">
                    <a:srgbClr val="000000"/>
                  </a:outerShdw>
                </a:effectLst>
                <a:latin typeface="Arial" charset="0"/>
              </a:rPr>
              <a:t>	Static friction is greater than sliding friction</a:t>
            </a:r>
            <a:r>
              <a:rPr lang="en-US" sz="2000" b="1">
                <a:solidFill>
                  <a:srgbClr val="000000"/>
                </a:solidFill>
                <a:latin typeface="Arial" charset="0"/>
              </a:rPr>
              <a:t>, so by keeping the wheels from skidding, the static friction force will help slow the car down more efficiently than the sliding friction that occurs during a skid.</a:t>
            </a:r>
          </a:p>
        </p:txBody>
      </p:sp>
      <p:sp>
        <p:nvSpPr>
          <p:cNvPr id="493576" name="Rectangle 8"/>
          <p:cNvSpPr>
            <a:spLocks noChangeArrowheads="1"/>
          </p:cNvSpPr>
          <p:nvPr/>
        </p:nvSpPr>
        <p:spPr bwMode="auto">
          <a:xfrm>
            <a:off x="933450" y="0"/>
            <a:ext cx="7343775"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5.2</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Antilock Brakes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944562"/>
          </a:xfrm>
        </p:spPr>
        <p:txBody>
          <a:bodyPr>
            <a:normAutofit/>
          </a:bodyPr>
          <a:lstStyle/>
          <a:p>
            <a:r>
              <a:rPr lang="en-US" sz="3800" dirty="0" smtClean="0">
                <a:solidFill>
                  <a:srgbClr val="FFFF00"/>
                </a:solidFill>
              </a:rPr>
              <a:t>Friction Coefficients are Very Approximate…</a:t>
            </a:r>
            <a:endParaRPr lang="en-US" sz="3800" dirty="0">
              <a:solidFill>
                <a:srgbClr val="FFFF00"/>
              </a:solidFill>
            </a:endParaRPr>
          </a:p>
        </p:txBody>
      </p:sp>
      <p:sp>
        <p:nvSpPr>
          <p:cNvPr id="3" name="Content Placeholder 2"/>
          <p:cNvSpPr>
            <a:spLocks noGrp="1"/>
          </p:cNvSpPr>
          <p:nvPr>
            <p:ph idx="1"/>
          </p:nvPr>
        </p:nvSpPr>
        <p:spPr>
          <a:xfrm>
            <a:off x="304800" y="1371600"/>
            <a:ext cx="8382000" cy="5181600"/>
          </a:xfrm>
        </p:spPr>
        <p:txBody>
          <a:bodyPr>
            <a:normAutofit fontScale="92500" lnSpcReduction="10000"/>
          </a:bodyPr>
          <a:lstStyle/>
          <a:p>
            <a:r>
              <a:rPr lang="en-US" dirty="0" smtClean="0"/>
              <a:t>There’s a reason tables of friction coefficients often give </a:t>
            </a:r>
            <a:r>
              <a:rPr lang="en-US" dirty="0" smtClean="0">
                <a:solidFill>
                  <a:srgbClr val="FFFF00"/>
                </a:solidFill>
              </a:rPr>
              <a:t>only one significant figure</a:t>
            </a:r>
            <a:r>
              <a:rPr lang="en-US" dirty="0" smtClean="0"/>
              <a:t>.</a:t>
            </a:r>
          </a:p>
          <a:p>
            <a:r>
              <a:rPr lang="en-US" dirty="0" smtClean="0"/>
              <a:t>Surfaces vary </a:t>
            </a:r>
            <a:r>
              <a:rPr lang="en-US" dirty="0" smtClean="0">
                <a:solidFill>
                  <a:srgbClr val="FFFF00"/>
                </a:solidFill>
              </a:rPr>
              <a:t>greatly</a:t>
            </a:r>
            <a:r>
              <a:rPr lang="en-US" dirty="0" smtClean="0"/>
              <a:t> on a microscopic scale: they oxidize, have thin films of water, other surface impurities, all of which can affect the bonding strength at true contact, and therefore the friction. </a:t>
            </a:r>
          </a:p>
          <a:p>
            <a:r>
              <a:rPr lang="en-US" dirty="0" smtClean="0">
                <a:solidFill>
                  <a:schemeClr val="tx1">
                    <a:lumMod val="75000"/>
                  </a:schemeClr>
                </a:solidFill>
              </a:rPr>
              <a:t>Claimed friction coefficients for lubricated or greasy surfaces are </a:t>
            </a:r>
            <a:r>
              <a:rPr lang="en-US" i="1" dirty="0" smtClean="0">
                <a:solidFill>
                  <a:schemeClr val="tx1">
                    <a:lumMod val="75000"/>
                  </a:schemeClr>
                </a:solidFill>
              </a:rPr>
              <a:t>to be trusted even less</a:t>
            </a:r>
            <a:r>
              <a:rPr lang="en-US" dirty="0" smtClean="0">
                <a:solidFill>
                  <a:schemeClr val="tx1">
                    <a:lumMod val="75000"/>
                  </a:schemeClr>
                </a:solidFill>
              </a:rPr>
              <a:t>: an actual </a:t>
            </a:r>
            <a:r>
              <a:rPr lang="en-US" dirty="0" smtClean="0">
                <a:solidFill>
                  <a:srgbClr val="FFFF00"/>
                </a:solidFill>
              </a:rPr>
              <a:t>layer of oil </a:t>
            </a:r>
            <a:r>
              <a:rPr lang="en-US" dirty="0" smtClean="0">
                <a:solidFill>
                  <a:schemeClr val="tx1">
                    <a:lumMod val="75000"/>
                  </a:schemeClr>
                </a:solidFill>
              </a:rPr>
              <a:t>between surfaces gives a viscous drag almost independent of normal force, and dependent on speed!</a:t>
            </a:r>
            <a:endParaRPr lang="en-US" dirty="0">
              <a:solidFill>
                <a:schemeClr val="tx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AutoShape 2"/>
          <p:cNvSpPr>
            <a:spLocks noChangeArrowheads="1"/>
          </p:cNvSpPr>
          <p:nvPr/>
        </p:nvSpPr>
        <p:spPr bwMode="auto">
          <a:xfrm>
            <a:off x="0" y="0"/>
            <a:ext cx="9144000" cy="3810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03811" name="Rectangle 3"/>
          <p:cNvSpPr>
            <a:spLocks noChangeArrowheads="1"/>
          </p:cNvSpPr>
          <p:nvPr/>
        </p:nvSpPr>
        <p:spPr bwMode="auto">
          <a:xfrm>
            <a:off x="4275138" y="676275"/>
            <a:ext cx="4868862" cy="2881313"/>
          </a:xfrm>
          <a:prstGeom prst="rect">
            <a:avLst/>
          </a:prstGeom>
          <a:noFill/>
          <a:ln w="9525">
            <a:noFill/>
            <a:miter lim="800000"/>
            <a:headEnd/>
            <a:tailEnd/>
          </a:ln>
          <a:effectLst/>
        </p:spPr>
        <p:txBody>
          <a:bodyPr lIns="90488" tIns="44450" rIns="90488" bIns="44450"/>
          <a:lstStyle/>
          <a:p>
            <a:pPr marL="371475" indent="-371475">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  component of the gravity force parallel to the plane increased</a:t>
            </a:r>
          </a:p>
          <a:p>
            <a:pPr marL="371475" indent="-371475">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coefficient of static friction decreased</a:t>
            </a:r>
          </a:p>
          <a:p>
            <a:pPr marL="371475" indent="-371475">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normal force exerted by the board decreased</a:t>
            </a:r>
          </a:p>
          <a:p>
            <a:pPr marL="371475" indent="-371475">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both #1 and #3</a:t>
            </a:r>
          </a:p>
          <a:p>
            <a:pPr marL="371475" indent="-371475">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all of #1, #2, and #3</a:t>
            </a:r>
            <a:endParaRPr lang="en-US" sz="2000" b="1">
              <a:latin typeface="Arial" charset="0"/>
            </a:endParaRPr>
          </a:p>
        </p:txBody>
      </p:sp>
      <p:sp>
        <p:nvSpPr>
          <p:cNvPr id="503812" name="Rectangle 4"/>
          <p:cNvSpPr>
            <a:spLocks noGrp="1" noChangeArrowheads="1"/>
          </p:cNvSpPr>
          <p:nvPr>
            <p:ph type="body" idx="1"/>
          </p:nvPr>
        </p:nvSpPr>
        <p:spPr>
          <a:xfrm>
            <a:off x="0" y="720725"/>
            <a:ext cx="3752850" cy="2709863"/>
          </a:xfrm>
          <a:noFill/>
          <a:ln/>
        </p:spPr>
        <p:txBody>
          <a:bodyPr>
            <a:normAutofit fontScale="70000" lnSpcReduction="20000"/>
          </a:bodyPr>
          <a:lstStyle/>
          <a:p>
            <a:pPr marL="401638" indent="-401638">
              <a:lnSpc>
                <a:spcPct val="120000"/>
              </a:lnSpc>
              <a:buFont typeface="Monotype Sorts" pitchFamily="48" charset="2"/>
              <a:buNone/>
            </a:pPr>
            <a:r>
              <a:rPr lang="en-US" b="1" dirty="0"/>
              <a:t>	A box sits on a flat board.  You lift one end of the board, making an angle with the floor.   As you increase the angle, the box will eventually begin to slide down.  Why?</a:t>
            </a:r>
          </a:p>
        </p:txBody>
      </p:sp>
      <p:grpSp>
        <p:nvGrpSpPr>
          <p:cNvPr id="2" name="Group 5"/>
          <p:cNvGrpSpPr>
            <a:grpSpLocks/>
          </p:cNvGrpSpPr>
          <p:nvPr/>
        </p:nvGrpSpPr>
        <p:grpSpPr bwMode="auto">
          <a:xfrm>
            <a:off x="5324475" y="4652963"/>
            <a:ext cx="3819525" cy="2205037"/>
            <a:chOff x="3354" y="2931"/>
            <a:chExt cx="2406" cy="1389"/>
          </a:xfrm>
        </p:grpSpPr>
        <p:grpSp>
          <p:nvGrpSpPr>
            <p:cNvPr id="3" name="Group 6"/>
            <p:cNvGrpSpPr>
              <a:grpSpLocks/>
            </p:cNvGrpSpPr>
            <p:nvPr/>
          </p:nvGrpSpPr>
          <p:grpSpPr bwMode="auto">
            <a:xfrm>
              <a:off x="3354" y="2931"/>
              <a:ext cx="2406" cy="1389"/>
              <a:chOff x="2688" y="2544"/>
              <a:chExt cx="3072" cy="1776"/>
            </a:xfrm>
          </p:grpSpPr>
          <p:sp>
            <p:nvSpPr>
              <p:cNvPr id="503815" name="Rectangle 7"/>
              <p:cNvSpPr>
                <a:spLocks noChangeArrowheads="1"/>
              </p:cNvSpPr>
              <p:nvPr/>
            </p:nvSpPr>
            <p:spPr bwMode="auto">
              <a:xfrm>
                <a:off x="2688" y="2544"/>
                <a:ext cx="3072" cy="1776"/>
              </a:xfrm>
              <a:prstGeom prst="rect">
                <a:avLst/>
              </a:prstGeom>
              <a:solidFill>
                <a:srgbClr val="5F5F5F"/>
              </a:solidFill>
              <a:ln w="9525">
                <a:noFill/>
                <a:miter lim="800000"/>
                <a:headEnd/>
                <a:tailEnd/>
              </a:ln>
              <a:effectLst/>
            </p:spPr>
            <p:txBody>
              <a:bodyPr wrap="none" anchor="ctr"/>
              <a:lstStyle/>
              <a:p>
                <a:endParaRPr lang="en-US"/>
              </a:p>
            </p:txBody>
          </p:sp>
          <p:sp>
            <p:nvSpPr>
              <p:cNvPr id="503816" name="AutoShape 8"/>
              <p:cNvSpPr>
                <a:spLocks noChangeArrowheads="1"/>
              </p:cNvSpPr>
              <p:nvPr/>
            </p:nvSpPr>
            <p:spPr bwMode="auto">
              <a:xfrm>
                <a:off x="2828" y="2999"/>
                <a:ext cx="2839" cy="1156"/>
              </a:xfrm>
              <a:prstGeom prst="rtTriangle">
                <a:avLst/>
              </a:prstGeom>
              <a:noFill/>
              <a:ln w="28575">
                <a:solidFill>
                  <a:schemeClr val="tx1"/>
                </a:solidFill>
                <a:miter lim="800000"/>
                <a:headEnd/>
                <a:tailEnd/>
              </a:ln>
              <a:effectLst/>
            </p:spPr>
            <p:txBody>
              <a:bodyPr wrap="none" anchor="ctr"/>
              <a:lstStyle/>
              <a:p>
                <a:endParaRPr lang="en-US"/>
              </a:p>
            </p:txBody>
          </p:sp>
          <p:sp>
            <p:nvSpPr>
              <p:cNvPr id="503817" name="Rectangle 9"/>
              <p:cNvSpPr>
                <a:spLocks noChangeArrowheads="1"/>
              </p:cNvSpPr>
              <p:nvPr/>
            </p:nvSpPr>
            <p:spPr bwMode="auto">
              <a:xfrm rot="1440000">
                <a:off x="3759" y="3123"/>
                <a:ext cx="558" cy="330"/>
              </a:xfrm>
              <a:prstGeom prst="rect">
                <a:avLst/>
              </a:prstGeom>
              <a:noFill/>
              <a:ln w="28575">
                <a:solidFill>
                  <a:schemeClr val="tx1"/>
                </a:solidFill>
                <a:miter lim="800000"/>
                <a:headEnd/>
                <a:tailEnd/>
              </a:ln>
              <a:effectLst/>
            </p:spPr>
            <p:txBody>
              <a:bodyPr wrap="none" anchor="ctr"/>
              <a:lstStyle/>
              <a:p>
                <a:endParaRPr lang="en-US"/>
              </a:p>
            </p:txBody>
          </p:sp>
          <p:sp>
            <p:nvSpPr>
              <p:cNvPr id="503818" name="Line 10"/>
              <p:cNvSpPr>
                <a:spLocks noChangeShapeType="1"/>
              </p:cNvSpPr>
              <p:nvPr/>
            </p:nvSpPr>
            <p:spPr bwMode="auto">
              <a:xfrm>
                <a:off x="4038" y="3288"/>
                <a:ext cx="1" cy="661"/>
              </a:xfrm>
              <a:prstGeom prst="line">
                <a:avLst/>
              </a:prstGeom>
              <a:noFill/>
              <a:ln w="28575">
                <a:solidFill>
                  <a:schemeClr val="tx1"/>
                </a:solidFill>
                <a:round/>
                <a:headEnd/>
                <a:tailEnd type="triangle" w="med" len="med"/>
              </a:ln>
              <a:effectLst/>
            </p:spPr>
            <p:txBody>
              <a:bodyPr/>
              <a:lstStyle/>
              <a:p>
                <a:endParaRPr lang="en-US"/>
              </a:p>
            </p:txBody>
          </p:sp>
          <p:sp>
            <p:nvSpPr>
              <p:cNvPr id="503819" name="Line 11"/>
              <p:cNvSpPr>
                <a:spLocks noChangeShapeType="1"/>
              </p:cNvSpPr>
              <p:nvPr/>
            </p:nvSpPr>
            <p:spPr bwMode="auto">
              <a:xfrm flipV="1">
                <a:off x="4038" y="2710"/>
                <a:ext cx="279" cy="578"/>
              </a:xfrm>
              <a:prstGeom prst="line">
                <a:avLst/>
              </a:prstGeom>
              <a:noFill/>
              <a:ln w="28575">
                <a:solidFill>
                  <a:schemeClr val="tx1"/>
                </a:solidFill>
                <a:round/>
                <a:headEnd/>
                <a:tailEnd type="triangle" w="med" len="med"/>
              </a:ln>
              <a:effectLst/>
            </p:spPr>
            <p:txBody>
              <a:bodyPr/>
              <a:lstStyle/>
              <a:p>
                <a:endParaRPr lang="en-US"/>
              </a:p>
            </p:txBody>
          </p:sp>
          <p:sp>
            <p:nvSpPr>
              <p:cNvPr id="503820" name="Line 12"/>
              <p:cNvSpPr>
                <a:spLocks noChangeShapeType="1"/>
              </p:cNvSpPr>
              <p:nvPr/>
            </p:nvSpPr>
            <p:spPr bwMode="auto">
              <a:xfrm>
                <a:off x="4038" y="3288"/>
                <a:ext cx="279" cy="124"/>
              </a:xfrm>
              <a:prstGeom prst="line">
                <a:avLst/>
              </a:prstGeom>
              <a:noFill/>
              <a:ln w="28575">
                <a:solidFill>
                  <a:schemeClr val="tx1"/>
                </a:solidFill>
                <a:round/>
                <a:headEnd/>
                <a:tailEnd type="triangle" w="med" len="med"/>
              </a:ln>
              <a:effectLst/>
            </p:spPr>
            <p:txBody>
              <a:bodyPr/>
              <a:lstStyle/>
              <a:p>
                <a:endParaRPr lang="en-US"/>
              </a:p>
            </p:txBody>
          </p:sp>
        </p:grpSp>
        <p:sp>
          <p:nvSpPr>
            <p:cNvPr id="503821" name="Text Box 13"/>
            <p:cNvSpPr txBox="1">
              <a:spLocks noChangeArrowheads="1"/>
            </p:cNvSpPr>
            <p:nvPr/>
          </p:nvSpPr>
          <p:spPr bwMode="auto">
            <a:xfrm>
              <a:off x="4679" y="3495"/>
              <a:ext cx="902" cy="288"/>
            </a:xfrm>
            <a:prstGeom prst="rect">
              <a:avLst/>
            </a:prstGeom>
            <a:noFill/>
            <a:ln w="9525">
              <a:noFill/>
              <a:miter lim="800000"/>
              <a:headEnd/>
              <a:tailEnd/>
            </a:ln>
            <a:effectLst/>
          </p:spPr>
          <p:txBody>
            <a:bodyPr>
              <a:spAutoFit/>
            </a:bodyPr>
            <a:lstStyle/>
            <a:p>
              <a:pPr eaLnBrk="1" hangingPunct="1">
                <a:spcBef>
                  <a:spcPct val="50000"/>
                </a:spcBef>
              </a:pPr>
              <a:r>
                <a:rPr lang="en-US"/>
                <a:t>Net Force</a:t>
              </a:r>
            </a:p>
          </p:txBody>
        </p:sp>
        <p:sp>
          <p:nvSpPr>
            <p:cNvPr id="503822" name="Text Box 14"/>
            <p:cNvSpPr txBox="1">
              <a:spLocks noChangeArrowheads="1"/>
            </p:cNvSpPr>
            <p:nvPr/>
          </p:nvSpPr>
          <p:spPr bwMode="auto">
            <a:xfrm>
              <a:off x="4661" y="2996"/>
              <a:ext cx="715" cy="288"/>
            </a:xfrm>
            <a:prstGeom prst="rect">
              <a:avLst/>
            </a:prstGeom>
            <a:noFill/>
            <a:ln w="9525">
              <a:noFill/>
              <a:miter lim="800000"/>
              <a:headEnd/>
              <a:tailEnd/>
            </a:ln>
            <a:effectLst/>
          </p:spPr>
          <p:txBody>
            <a:bodyPr>
              <a:spAutoFit/>
            </a:bodyPr>
            <a:lstStyle/>
            <a:p>
              <a:pPr eaLnBrk="1" hangingPunct="1">
                <a:spcBef>
                  <a:spcPct val="50000"/>
                </a:spcBef>
              </a:pPr>
              <a:r>
                <a:rPr lang="en-US"/>
                <a:t>Normal</a:t>
              </a:r>
            </a:p>
          </p:txBody>
        </p:sp>
        <p:sp>
          <p:nvSpPr>
            <p:cNvPr id="503823" name="Text Box 15"/>
            <p:cNvSpPr txBox="1">
              <a:spLocks noChangeArrowheads="1"/>
            </p:cNvSpPr>
            <p:nvPr/>
          </p:nvSpPr>
          <p:spPr bwMode="auto">
            <a:xfrm>
              <a:off x="3686" y="3807"/>
              <a:ext cx="692" cy="288"/>
            </a:xfrm>
            <a:prstGeom prst="rect">
              <a:avLst/>
            </a:prstGeom>
            <a:noFill/>
            <a:ln w="9525">
              <a:noFill/>
              <a:miter lim="800000"/>
              <a:headEnd/>
              <a:tailEnd/>
            </a:ln>
            <a:effectLst/>
          </p:spPr>
          <p:txBody>
            <a:bodyPr>
              <a:spAutoFit/>
            </a:bodyPr>
            <a:lstStyle/>
            <a:p>
              <a:pPr eaLnBrk="1" hangingPunct="1">
                <a:spcBef>
                  <a:spcPct val="50000"/>
                </a:spcBef>
              </a:pPr>
              <a:r>
                <a:rPr lang="en-US"/>
                <a:t>Weight</a:t>
              </a:r>
            </a:p>
          </p:txBody>
        </p:sp>
      </p:grpSp>
      <p:sp>
        <p:nvSpPr>
          <p:cNvPr id="503824" name="Rectangle 16"/>
          <p:cNvSpPr>
            <a:spLocks noChangeArrowheads="1"/>
          </p:cNvSpPr>
          <p:nvPr/>
        </p:nvSpPr>
        <p:spPr bwMode="auto">
          <a:xfrm>
            <a:off x="784225" y="0"/>
            <a:ext cx="7593013"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5.5a</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Sliding Down 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AutoShape 2"/>
          <p:cNvSpPr>
            <a:spLocks noChangeArrowheads="1"/>
          </p:cNvSpPr>
          <p:nvPr/>
        </p:nvSpPr>
        <p:spPr bwMode="auto">
          <a:xfrm>
            <a:off x="0" y="0"/>
            <a:ext cx="9144000" cy="380841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05859" name="Oval 3"/>
          <p:cNvSpPr>
            <a:spLocks noChangeArrowheads="1"/>
          </p:cNvSpPr>
          <p:nvPr/>
        </p:nvSpPr>
        <p:spPr bwMode="auto">
          <a:xfrm>
            <a:off x="3686175" y="2903538"/>
            <a:ext cx="3444875" cy="531812"/>
          </a:xfrm>
          <a:prstGeom prst="ellipse">
            <a:avLst/>
          </a:prstGeom>
          <a:noFill/>
          <a:ln w="50800">
            <a:solidFill>
              <a:schemeClr val="accent1"/>
            </a:solidFill>
            <a:round/>
            <a:headEnd/>
            <a:tailEnd/>
          </a:ln>
          <a:effectLst/>
        </p:spPr>
        <p:txBody>
          <a:bodyPr wrap="none" anchor="ctr"/>
          <a:lstStyle/>
          <a:p>
            <a:endParaRPr lang="en-US"/>
          </a:p>
        </p:txBody>
      </p:sp>
      <p:sp>
        <p:nvSpPr>
          <p:cNvPr id="505860" name="Rectangle 4"/>
          <p:cNvSpPr>
            <a:spLocks noChangeArrowheads="1"/>
          </p:cNvSpPr>
          <p:nvPr/>
        </p:nvSpPr>
        <p:spPr bwMode="auto">
          <a:xfrm>
            <a:off x="4075113" y="644525"/>
            <a:ext cx="4868862" cy="3044825"/>
          </a:xfrm>
          <a:prstGeom prst="rect">
            <a:avLst/>
          </a:prstGeom>
          <a:noFill/>
          <a:ln w="9525">
            <a:noFill/>
            <a:miter lim="800000"/>
            <a:headEnd/>
            <a:tailEnd/>
          </a:ln>
          <a:effectLst/>
        </p:spPr>
        <p:txBody>
          <a:bodyPr lIns="90488" tIns="44450" rIns="90488" bIns="44450"/>
          <a:lstStyle/>
          <a:p>
            <a:pPr marL="388938" indent="-3889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  component of the gravity force parallel to the plane increased</a:t>
            </a:r>
          </a:p>
          <a:p>
            <a:pPr marL="388938" indent="-3889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coefficient of static friction decreased</a:t>
            </a:r>
          </a:p>
          <a:p>
            <a:pPr marL="388938" indent="-3889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normal force exerted by the board decreased</a:t>
            </a:r>
          </a:p>
          <a:p>
            <a:pPr marL="388938" indent="-3889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both #1 and #3</a:t>
            </a:r>
          </a:p>
          <a:p>
            <a:pPr marL="388938" indent="-3889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all of #1, #2, and #3</a:t>
            </a:r>
            <a:endParaRPr lang="en-US" sz="2000" b="1">
              <a:latin typeface="Arial" charset="0"/>
            </a:endParaRPr>
          </a:p>
        </p:txBody>
      </p:sp>
      <p:sp>
        <p:nvSpPr>
          <p:cNvPr id="505861" name="Rectangle 5"/>
          <p:cNvSpPr>
            <a:spLocks noGrp="1" noChangeArrowheads="1"/>
          </p:cNvSpPr>
          <p:nvPr>
            <p:ph type="body" idx="1"/>
          </p:nvPr>
        </p:nvSpPr>
        <p:spPr>
          <a:xfrm>
            <a:off x="0" y="720725"/>
            <a:ext cx="3752850" cy="2709863"/>
          </a:xfrm>
          <a:noFill/>
          <a:ln/>
        </p:spPr>
        <p:txBody>
          <a:bodyPr>
            <a:normAutofit fontScale="70000" lnSpcReduction="20000"/>
          </a:bodyPr>
          <a:lstStyle/>
          <a:p>
            <a:pPr marL="401638" indent="-401638">
              <a:lnSpc>
                <a:spcPct val="120000"/>
              </a:lnSpc>
              <a:buFont typeface="Monotype Sorts" pitchFamily="48" charset="2"/>
              <a:buNone/>
            </a:pPr>
            <a:r>
              <a:rPr lang="en-US" b="1"/>
              <a:t>	A box sits on a flat board.  You lift one end of the board, making an angle with the floor.   As you increase the angle, the box will eventually begin to slide down.  Why?</a:t>
            </a:r>
          </a:p>
        </p:txBody>
      </p:sp>
      <p:grpSp>
        <p:nvGrpSpPr>
          <p:cNvPr id="2" name="Group 6"/>
          <p:cNvGrpSpPr>
            <a:grpSpLocks/>
          </p:cNvGrpSpPr>
          <p:nvPr/>
        </p:nvGrpSpPr>
        <p:grpSpPr bwMode="auto">
          <a:xfrm>
            <a:off x="5324475" y="4652963"/>
            <a:ext cx="3819525" cy="2205037"/>
            <a:chOff x="3354" y="2931"/>
            <a:chExt cx="2406" cy="1389"/>
          </a:xfrm>
        </p:grpSpPr>
        <p:grpSp>
          <p:nvGrpSpPr>
            <p:cNvPr id="3" name="Group 7"/>
            <p:cNvGrpSpPr>
              <a:grpSpLocks/>
            </p:cNvGrpSpPr>
            <p:nvPr/>
          </p:nvGrpSpPr>
          <p:grpSpPr bwMode="auto">
            <a:xfrm>
              <a:off x="3354" y="2931"/>
              <a:ext cx="2406" cy="1389"/>
              <a:chOff x="2688" y="2544"/>
              <a:chExt cx="3072" cy="1776"/>
            </a:xfrm>
          </p:grpSpPr>
          <p:sp>
            <p:nvSpPr>
              <p:cNvPr id="505864" name="Rectangle 8"/>
              <p:cNvSpPr>
                <a:spLocks noChangeArrowheads="1"/>
              </p:cNvSpPr>
              <p:nvPr/>
            </p:nvSpPr>
            <p:spPr bwMode="auto">
              <a:xfrm>
                <a:off x="2688" y="2544"/>
                <a:ext cx="3072" cy="1776"/>
              </a:xfrm>
              <a:prstGeom prst="rect">
                <a:avLst/>
              </a:prstGeom>
              <a:solidFill>
                <a:srgbClr val="5F5F5F"/>
              </a:solidFill>
              <a:ln w="9525">
                <a:noFill/>
                <a:miter lim="800000"/>
                <a:headEnd/>
                <a:tailEnd/>
              </a:ln>
              <a:effectLst/>
            </p:spPr>
            <p:txBody>
              <a:bodyPr wrap="none" anchor="ctr"/>
              <a:lstStyle/>
              <a:p>
                <a:endParaRPr lang="en-US"/>
              </a:p>
            </p:txBody>
          </p:sp>
          <p:sp>
            <p:nvSpPr>
              <p:cNvPr id="505865" name="AutoShape 9"/>
              <p:cNvSpPr>
                <a:spLocks noChangeArrowheads="1"/>
              </p:cNvSpPr>
              <p:nvPr/>
            </p:nvSpPr>
            <p:spPr bwMode="auto">
              <a:xfrm>
                <a:off x="2828" y="2999"/>
                <a:ext cx="2839" cy="1156"/>
              </a:xfrm>
              <a:prstGeom prst="rtTriangle">
                <a:avLst/>
              </a:prstGeom>
              <a:noFill/>
              <a:ln w="28575">
                <a:solidFill>
                  <a:schemeClr val="tx1"/>
                </a:solidFill>
                <a:miter lim="800000"/>
                <a:headEnd/>
                <a:tailEnd/>
              </a:ln>
              <a:effectLst/>
            </p:spPr>
            <p:txBody>
              <a:bodyPr wrap="none" anchor="ctr"/>
              <a:lstStyle/>
              <a:p>
                <a:endParaRPr lang="en-US"/>
              </a:p>
            </p:txBody>
          </p:sp>
          <p:sp>
            <p:nvSpPr>
              <p:cNvPr id="505866" name="Rectangle 10"/>
              <p:cNvSpPr>
                <a:spLocks noChangeArrowheads="1"/>
              </p:cNvSpPr>
              <p:nvPr/>
            </p:nvSpPr>
            <p:spPr bwMode="auto">
              <a:xfrm rot="1440000">
                <a:off x="3759" y="3123"/>
                <a:ext cx="558" cy="330"/>
              </a:xfrm>
              <a:prstGeom prst="rect">
                <a:avLst/>
              </a:prstGeom>
              <a:noFill/>
              <a:ln w="28575">
                <a:solidFill>
                  <a:schemeClr val="tx1"/>
                </a:solidFill>
                <a:miter lim="800000"/>
                <a:headEnd/>
                <a:tailEnd/>
              </a:ln>
              <a:effectLst/>
            </p:spPr>
            <p:txBody>
              <a:bodyPr wrap="none" anchor="ctr"/>
              <a:lstStyle/>
              <a:p>
                <a:endParaRPr lang="en-US"/>
              </a:p>
            </p:txBody>
          </p:sp>
          <p:sp>
            <p:nvSpPr>
              <p:cNvPr id="505867" name="Line 11"/>
              <p:cNvSpPr>
                <a:spLocks noChangeShapeType="1"/>
              </p:cNvSpPr>
              <p:nvPr/>
            </p:nvSpPr>
            <p:spPr bwMode="auto">
              <a:xfrm>
                <a:off x="4038" y="3288"/>
                <a:ext cx="1" cy="661"/>
              </a:xfrm>
              <a:prstGeom prst="line">
                <a:avLst/>
              </a:prstGeom>
              <a:noFill/>
              <a:ln w="28575">
                <a:solidFill>
                  <a:schemeClr val="tx1"/>
                </a:solidFill>
                <a:round/>
                <a:headEnd/>
                <a:tailEnd type="triangle" w="med" len="med"/>
              </a:ln>
              <a:effectLst/>
            </p:spPr>
            <p:txBody>
              <a:bodyPr/>
              <a:lstStyle/>
              <a:p>
                <a:endParaRPr lang="en-US"/>
              </a:p>
            </p:txBody>
          </p:sp>
          <p:sp>
            <p:nvSpPr>
              <p:cNvPr id="505868" name="Line 12"/>
              <p:cNvSpPr>
                <a:spLocks noChangeShapeType="1"/>
              </p:cNvSpPr>
              <p:nvPr/>
            </p:nvSpPr>
            <p:spPr bwMode="auto">
              <a:xfrm flipV="1">
                <a:off x="4038" y="2710"/>
                <a:ext cx="279" cy="578"/>
              </a:xfrm>
              <a:prstGeom prst="line">
                <a:avLst/>
              </a:prstGeom>
              <a:noFill/>
              <a:ln w="28575">
                <a:solidFill>
                  <a:schemeClr val="tx1"/>
                </a:solidFill>
                <a:round/>
                <a:headEnd/>
                <a:tailEnd type="triangle" w="med" len="med"/>
              </a:ln>
              <a:effectLst/>
            </p:spPr>
            <p:txBody>
              <a:bodyPr/>
              <a:lstStyle/>
              <a:p>
                <a:endParaRPr lang="en-US"/>
              </a:p>
            </p:txBody>
          </p:sp>
          <p:sp>
            <p:nvSpPr>
              <p:cNvPr id="505869" name="Line 13"/>
              <p:cNvSpPr>
                <a:spLocks noChangeShapeType="1"/>
              </p:cNvSpPr>
              <p:nvPr/>
            </p:nvSpPr>
            <p:spPr bwMode="auto">
              <a:xfrm>
                <a:off x="4038" y="3288"/>
                <a:ext cx="279" cy="124"/>
              </a:xfrm>
              <a:prstGeom prst="line">
                <a:avLst/>
              </a:prstGeom>
              <a:noFill/>
              <a:ln w="28575">
                <a:solidFill>
                  <a:schemeClr val="tx1"/>
                </a:solidFill>
                <a:round/>
                <a:headEnd/>
                <a:tailEnd type="triangle" w="med" len="med"/>
              </a:ln>
              <a:effectLst/>
            </p:spPr>
            <p:txBody>
              <a:bodyPr/>
              <a:lstStyle/>
              <a:p>
                <a:endParaRPr lang="en-US"/>
              </a:p>
            </p:txBody>
          </p:sp>
        </p:grpSp>
        <p:sp>
          <p:nvSpPr>
            <p:cNvPr id="505870" name="Text Box 14"/>
            <p:cNvSpPr txBox="1">
              <a:spLocks noChangeArrowheads="1"/>
            </p:cNvSpPr>
            <p:nvPr/>
          </p:nvSpPr>
          <p:spPr bwMode="auto">
            <a:xfrm>
              <a:off x="4679" y="3495"/>
              <a:ext cx="902" cy="288"/>
            </a:xfrm>
            <a:prstGeom prst="rect">
              <a:avLst/>
            </a:prstGeom>
            <a:noFill/>
            <a:ln w="9525">
              <a:noFill/>
              <a:miter lim="800000"/>
              <a:headEnd/>
              <a:tailEnd/>
            </a:ln>
            <a:effectLst/>
          </p:spPr>
          <p:txBody>
            <a:bodyPr>
              <a:spAutoFit/>
            </a:bodyPr>
            <a:lstStyle/>
            <a:p>
              <a:pPr eaLnBrk="1" hangingPunct="1">
                <a:spcBef>
                  <a:spcPct val="50000"/>
                </a:spcBef>
              </a:pPr>
              <a:r>
                <a:rPr lang="en-US"/>
                <a:t>Net Force</a:t>
              </a:r>
            </a:p>
          </p:txBody>
        </p:sp>
        <p:sp>
          <p:nvSpPr>
            <p:cNvPr id="505871" name="Text Box 15"/>
            <p:cNvSpPr txBox="1">
              <a:spLocks noChangeArrowheads="1"/>
            </p:cNvSpPr>
            <p:nvPr/>
          </p:nvSpPr>
          <p:spPr bwMode="auto">
            <a:xfrm>
              <a:off x="4661" y="2996"/>
              <a:ext cx="715" cy="288"/>
            </a:xfrm>
            <a:prstGeom prst="rect">
              <a:avLst/>
            </a:prstGeom>
            <a:noFill/>
            <a:ln w="9525">
              <a:noFill/>
              <a:miter lim="800000"/>
              <a:headEnd/>
              <a:tailEnd/>
            </a:ln>
            <a:effectLst/>
          </p:spPr>
          <p:txBody>
            <a:bodyPr>
              <a:spAutoFit/>
            </a:bodyPr>
            <a:lstStyle/>
            <a:p>
              <a:pPr eaLnBrk="1" hangingPunct="1">
                <a:spcBef>
                  <a:spcPct val="50000"/>
                </a:spcBef>
              </a:pPr>
              <a:r>
                <a:rPr lang="en-US"/>
                <a:t>Normal</a:t>
              </a:r>
            </a:p>
          </p:txBody>
        </p:sp>
        <p:sp>
          <p:nvSpPr>
            <p:cNvPr id="505872" name="Text Box 16"/>
            <p:cNvSpPr txBox="1">
              <a:spLocks noChangeArrowheads="1"/>
            </p:cNvSpPr>
            <p:nvPr/>
          </p:nvSpPr>
          <p:spPr bwMode="auto">
            <a:xfrm>
              <a:off x="3686" y="3807"/>
              <a:ext cx="692" cy="288"/>
            </a:xfrm>
            <a:prstGeom prst="rect">
              <a:avLst/>
            </a:prstGeom>
            <a:noFill/>
            <a:ln w="9525">
              <a:noFill/>
              <a:miter lim="800000"/>
              <a:headEnd/>
              <a:tailEnd/>
            </a:ln>
            <a:effectLst/>
          </p:spPr>
          <p:txBody>
            <a:bodyPr>
              <a:spAutoFit/>
            </a:bodyPr>
            <a:lstStyle/>
            <a:p>
              <a:pPr eaLnBrk="1" hangingPunct="1">
                <a:spcBef>
                  <a:spcPct val="50000"/>
                </a:spcBef>
              </a:pPr>
              <a:r>
                <a:rPr lang="en-US"/>
                <a:t>Weight</a:t>
              </a:r>
            </a:p>
          </p:txBody>
        </p:sp>
      </p:grpSp>
      <p:sp>
        <p:nvSpPr>
          <p:cNvPr id="505873" name="AutoShape 17"/>
          <p:cNvSpPr>
            <a:spLocks noChangeArrowheads="1"/>
          </p:cNvSpPr>
          <p:nvPr/>
        </p:nvSpPr>
        <p:spPr bwMode="auto">
          <a:xfrm>
            <a:off x="0" y="3895725"/>
            <a:ext cx="4978400" cy="296227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sz="2200">
              <a:latin typeface="Arial" charset="0"/>
            </a:endParaRPr>
          </a:p>
        </p:txBody>
      </p:sp>
      <p:sp>
        <p:nvSpPr>
          <p:cNvPr id="505874" name="Rectangle 18"/>
          <p:cNvSpPr>
            <a:spLocks noChangeArrowheads="1"/>
          </p:cNvSpPr>
          <p:nvPr/>
        </p:nvSpPr>
        <p:spPr bwMode="auto">
          <a:xfrm>
            <a:off x="0" y="3883025"/>
            <a:ext cx="4818063" cy="2838450"/>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rgbClr val="000000"/>
                </a:solidFill>
                <a:latin typeface="Arial" charset="0"/>
              </a:rPr>
              <a:t>	</a:t>
            </a:r>
            <a:r>
              <a:rPr lang="en-US" sz="1600" b="1">
                <a:solidFill>
                  <a:srgbClr val="000000"/>
                </a:solidFill>
                <a:latin typeface="Arial" charset="0"/>
              </a:rPr>
              <a:t>As the angle increases, the </a:t>
            </a:r>
            <a:r>
              <a:rPr lang="en-US" sz="1600" b="1">
                <a:solidFill>
                  <a:srgbClr val="0000FF"/>
                </a:solidFill>
                <a:effectLst>
                  <a:outerShdw blurRad="38100" dist="38100" dir="2700000" algn="tl">
                    <a:srgbClr val="000000"/>
                  </a:outerShdw>
                </a:effectLst>
                <a:latin typeface="Arial" charset="0"/>
              </a:rPr>
              <a:t>component  of weight parallel to the plane increases</a:t>
            </a:r>
            <a:r>
              <a:rPr lang="en-US" sz="1600" b="1">
                <a:solidFill>
                  <a:srgbClr val="000000"/>
                </a:solidFill>
                <a:latin typeface="Arial" charset="0"/>
              </a:rPr>
              <a:t> and the </a:t>
            </a:r>
            <a:r>
              <a:rPr lang="en-US" sz="1600" b="1">
                <a:solidFill>
                  <a:srgbClr val="0000FF"/>
                </a:solidFill>
                <a:effectLst>
                  <a:outerShdw blurRad="38100" dist="38100" dir="2700000" algn="tl">
                    <a:srgbClr val="000000"/>
                  </a:outerShdw>
                </a:effectLst>
                <a:latin typeface="Arial" charset="0"/>
              </a:rPr>
              <a:t>component perpendicular to the plane decreases</a:t>
            </a:r>
            <a:r>
              <a:rPr lang="en-US" sz="1600" b="1">
                <a:solidFill>
                  <a:srgbClr val="000000"/>
                </a:solidFill>
                <a:latin typeface="Arial" charset="0"/>
              </a:rPr>
              <a:t> (and so does the normal force).  Because friction depends on normal force, we see that the </a:t>
            </a:r>
            <a:r>
              <a:rPr lang="en-US" sz="1600" b="1">
                <a:solidFill>
                  <a:srgbClr val="FF0000"/>
                </a:solidFill>
                <a:effectLst>
                  <a:outerShdw blurRad="38100" dist="38100" dir="2700000" algn="tl">
                    <a:srgbClr val="000000"/>
                  </a:outerShdw>
                </a:effectLst>
                <a:latin typeface="Arial" charset="0"/>
              </a:rPr>
              <a:t>friction force gets smaller</a:t>
            </a:r>
            <a:r>
              <a:rPr lang="en-US" sz="1600" b="1">
                <a:solidFill>
                  <a:srgbClr val="000000"/>
                </a:solidFill>
                <a:latin typeface="Arial" charset="0"/>
              </a:rPr>
              <a:t> and the </a:t>
            </a:r>
            <a:r>
              <a:rPr lang="en-US" sz="1600" b="1">
                <a:solidFill>
                  <a:srgbClr val="FF0000"/>
                </a:solidFill>
                <a:effectLst>
                  <a:outerShdw blurRad="38100" dist="38100" dir="2700000" algn="tl">
                    <a:srgbClr val="000000"/>
                  </a:outerShdw>
                </a:effectLst>
                <a:latin typeface="Arial" charset="0"/>
              </a:rPr>
              <a:t>force pulling the box down the plane gets bigger</a:t>
            </a:r>
            <a:r>
              <a:rPr lang="en-US" sz="1600" b="1">
                <a:solidFill>
                  <a:srgbClr val="000000"/>
                </a:solidFill>
                <a:latin typeface="Arial" charset="0"/>
              </a:rPr>
              <a:t>.</a:t>
            </a:r>
          </a:p>
        </p:txBody>
      </p:sp>
      <p:sp>
        <p:nvSpPr>
          <p:cNvPr id="505875" name="Rectangle 19"/>
          <p:cNvSpPr>
            <a:spLocks noChangeArrowheads="1"/>
          </p:cNvSpPr>
          <p:nvPr/>
        </p:nvSpPr>
        <p:spPr bwMode="auto">
          <a:xfrm>
            <a:off x="784225" y="0"/>
            <a:ext cx="7593013"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5.5a</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Sliding Down 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grpSp>
        <p:nvGrpSpPr>
          <p:cNvPr id="2" name="Group 3"/>
          <p:cNvGrpSpPr>
            <a:grpSpLocks/>
          </p:cNvGrpSpPr>
          <p:nvPr/>
        </p:nvGrpSpPr>
        <p:grpSpPr bwMode="auto">
          <a:xfrm>
            <a:off x="2889250" y="3868738"/>
            <a:ext cx="3873500" cy="2044700"/>
            <a:chOff x="436" y="2692"/>
            <a:chExt cx="2440" cy="1288"/>
          </a:xfrm>
        </p:grpSpPr>
        <p:sp>
          <p:nvSpPr>
            <p:cNvPr id="507908" name="AutoShape 4"/>
            <p:cNvSpPr>
              <a:spLocks noChangeArrowheads="1"/>
            </p:cNvSpPr>
            <p:nvPr/>
          </p:nvSpPr>
          <p:spPr bwMode="auto">
            <a:xfrm>
              <a:off x="436" y="2884"/>
              <a:ext cx="2440" cy="1096"/>
            </a:xfrm>
            <a:prstGeom prst="rtTriangle">
              <a:avLst/>
            </a:prstGeom>
            <a:solidFill>
              <a:schemeClr val="accent1"/>
            </a:solidFill>
            <a:ln w="12699">
              <a:solidFill>
                <a:schemeClr val="bg2"/>
              </a:solidFill>
              <a:miter lim="800000"/>
              <a:headEnd/>
              <a:tailEnd/>
            </a:ln>
            <a:effectLst/>
          </p:spPr>
          <p:txBody>
            <a:bodyPr wrap="none" anchor="ctr"/>
            <a:lstStyle/>
            <a:p>
              <a:endParaRPr lang="en-US"/>
            </a:p>
          </p:txBody>
        </p:sp>
        <p:sp>
          <p:nvSpPr>
            <p:cNvPr id="507909" name="Rectangle 5"/>
            <p:cNvSpPr>
              <a:spLocks noChangeArrowheads="1"/>
            </p:cNvSpPr>
            <p:nvPr/>
          </p:nvSpPr>
          <p:spPr bwMode="auto">
            <a:xfrm rot="1440000">
              <a:off x="868" y="2692"/>
              <a:ext cx="472" cy="472"/>
            </a:xfrm>
            <a:prstGeom prst="rect">
              <a:avLst/>
            </a:prstGeom>
            <a:solidFill>
              <a:srgbClr val="FF0033"/>
            </a:solidFill>
            <a:ln w="12699">
              <a:solidFill>
                <a:schemeClr val="bg2"/>
              </a:solidFill>
              <a:miter lim="800000"/>
              <a:headEnd/>
              <a:tailEnd/>
            </a:ln>
            <a:effectLst/>
          </p:spPr>
          <p:txBody>
            <a:bodyPr wrap="none" anchor="ctr"/>
            <a:lstStyle/>
            <a:p>
              <a:endParaRPr lang="en-US"/>
            </a:p>
          </p:txBody>
        </p:sp>
        <p:sp>
          <p:nvSpPr>
            <p:cNvPr id="507910" name="Rectangle 6"/>
            <p:cNvSpPr>
              <a:spLocks noChangeArrowheads="1"/>
            </p:cNvSpPr>
            <p:nvPr/>
          </p:nvSpPr>
          <p:spPr bwMode="auto">
            <a:xfrm>
              <a:off x="957" y="2817"/>
              <a:ext cx="287" cy="265"/>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m</a:t>
              </a:r>
              <a:endParaRPr lang="en-US" sz="2000" i="1">
                <a:solidFill>
                  <a:schemeClr val="tx2"/>
                </a:solidFill>
                <a:latin typeface="Arial" charset="0"/>
              </a:endParaRPr>
            </a:p>
          </p:txBody>
        </p:sp>
        <p:sp>
          <p:nvSpPr>
            <p:cNvPr id="507911" name="Line 7"/>
            <p:cNvSpPr>
              <a:spLocks noChangeShapeType="1"/>
            </p:cNvSpPr>
            <p:nvPr/>
          </p:nvSpPr>
          <p:spPr bwMode="auto">
            <a:xfrm>
              <a:off x="1441" y="3025"/>
              <a:ext cx="287" cy="143"/>
            </a:xfrm>
            <a:prstGeom prst="line">
              <a:avLst/>
            </a:prstGeom>
            <a:noFill/>
            <a:ln w="38100">
              <a:solidFill>
                <a:schemeClr val="tx2"/>
              </a:solidFill>
              <a:round/>
              <a:headEnd type="none" w="sm" len="sm"/>
              <a:tailEnd type="stealth" w="med" len="lg"/>
            </a:ln>
            <a:effectLst/>
          </p:spPr>
          <p:txBody>
            <a:bodyPr wrap="none" anchor="ctr"/>
            <a:lstStyle/>
            <a:p>
              <a:endParaRPr lang="en-US"/>
            </a:p>
          </p:txBody>
        </p:sp>
      </p:grpSp>
      <p:sp>
        <p:nvSpPr>
          <p:cNvPr id="507912" name="Rectangle 8"/>
          <p:cNvSpPr>
            <a:spLocks noChangeArrowheads="1"/>
          </p:cNvSpPr>
          <p:nvPr/>
        </p:nvSpPr>
        <p:spPr bwMode="auto">
          <a:xfrm>
            <a:off x="4379913" y="731838"/>
            <a:ext cx="4764087" cy="2495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not move at all</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slide a bit, slow down, then stop</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accelerate down the incline</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slide down at constant speed</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slide up at constant speed</a:t>
            </a:r>
            <a:endParaRPr lang="en-US" b="1">
              <a:latin typeface="Arial" charset="0"/>
            </a:endParaRPr>
          </a:p>
        </p:txBody>
      </p:sp>
      <p:sp>
        <p:nvSpPr>
          <p:cNvPr id="507913" name="Rectangle 9"/>
          <p:cNvSpPr>
            <a:spLocks noGrp="1" noChangeArrowheads="1"/>
          </p:cNvSpPr>
          <p:nvPr>
            <p:ph type="body" idx="1"/>
          </p:nvPr>
        </p:nvSpPr>
        <p:spPr>
          <a:xfrm>
            <a:off x="0" y="639763"/>
            <a:ext cx="4100513" cy="2708275"/>
          </a:xfrm>
          <a:noFill/>
          <a:ln/>
        </p:spPr>
        <p:txBody>
          <a:bodyPr>
            <a:normAutofit fontScale="70000" lnSpcReduction="20000"/>
          </a:bodyPr>
          <a:lstStyle/>
          <a:p>
            <a:pPr marL="401638" indent="-401638">
              <a:lnSpc>
                <a:spcPct val="120000"/>
              </a:lnSpc>
              <a:buFont typeface="Monotype Sorts" pitchFamily="48" charset="2"/>
              <a:buNone/>
            </a:pPr>
            <a:r>
              <a:rPr lang="en-US" b="1" dirty="0"/>
              <a:t>	A mass </a:t>
            </a:r>
            <a:r>
              <a:rPr lang="en-US" b="1" i="1" dirty="0">
                <a:solidFill>
                  <a:schemeClr val="tx2"/>
                </a:solidFill>
              </a:rPr>
              <a:t>m</a:t>
            </a:r>
            <a:r>
              <a:rPr lang="en-US" b="1" dirty="0"/>
              <a:t> is placed on an inclined plane (</a:t>
            </a:r>
            <a:r>
              <a:rPr lang="en-US" b="1" dirty="0">
                <a:solidFill>
                  <a:schemeClr val="tx2"/>
                </a:solidFill>
                <a:latin typeface="Symbol" pitchFamily="48" charset="2"/>
              </a:rPr>
              <a:t>m</a:t>
            </a:r>
            <a:r>
              <a:rPr lang="en-US" b="1" dirty="0">
                <a:solidFill>
                  <a:schemeClr val="tx2"/>
                </a:solidFill>
              </a:rPr>
              <a:t> &gt; 0</a:t>
            </a:r>
            <a:r>
              <a:rPr lang="en-US" b="1" dirty="0"/>
              <a:t>) and slides down the plane with </a:t>
            </a:r>
            <a:r>
              <a:rPr lang="en-US" b="1" dirty="0">
                <a:solidFill>
                  <a:schemeClr val="accent2"/>
                </a:solidFill>
              </a:rPr>
              <a:t>constant speed</a:t>
            </a:r>
            <a:r>
              <a:rPr lang="en-US" b="1" dirty="0"/>
              <a:t>.  If a similar block (same</a:t>
            </a:r>
            <a:r>
              <a:rPr lang="en-US" b="1" dirty="0">
                <a:solidFill>
                  <a:schemeClr val="tx2"/>
                </a:solidFill>
              </a:rPr>
              <a:t> </a:t>
            </a:r>
            <a:r>
              <a:rPr lang="en-US" b="1" dirty="0">
                <a:solidFill>
                  <a:schemeClr val="tx2"/>
                </a:solidFill>
                <a:latin typeface="Symbol" pitchFamily="48" charset="2"/>
              </a:rPr>
              <a:t>m</a:t>
            </a:r>
            <a:r>
              <a:rPr lang="en-US" b="1" dirty="0"/>
              <a:t>) of mass </a:t>
            </a:r>
            <a:r>
              <a:rPr lang="en-US" b="1" dirty="0">
                <a:solidFill>
                  <a:schemeClr val="tx2"/>
                </a:solidFill>
              </a:rPr>
              <a:t>2</a:t>
            </a:r>
            <a:r>
              <a:rPr lang="en-US" b="1" i="1" dirty="0">
                <a:solidFill>
                  <a:schemeClr val="tx2"/>
                </a:solidFill>
              </a:rPr>
              <a:t>m</a:t>
            </a:r>
            <a:r>
              <a:rPr lang="en-US" b="1" dirty="0"/>
              <a:t> were placed on the same incline, it would:</a:t>
            </a:r>
            <a:endParaRPr lang="en-US" sz="2200" b="1" dirty="0"/>
          </a:p>
        </p:txBody>
      </p:sp>
      <p:sp>
        <p:nvSpPr>
          <p:cNvPr id="507914" name="Rectangle 10"/>
          <p:cNvSpPr>
            <a:spLocks noChangeArrowheads="1"/>
          </p:cNvSpPr>
          <p:nvPr/>
        </p:nvSpPr>
        <p:spPr bwMode="auto">
          <a:xfrm>
            <a:off x="784225" y="0"/>
            <a:ext cx="7593013"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5.5b</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Sliding Down II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a:ln/>
        </p:spPr>
        <p:txBody>
          <a:bodyPr/>
          <a:lstStyle/>
          <a:p>
            <a:endParaRPr lang="en-US"/>
          </a:p>
        </p:txBody>
      </p:sp>
      <p:sp>
        <p:nvSpPr>
          <p:cNvPr id="509955" name="AutoShape 3"/>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09956" name="Oval 4"/>
          <p:cNvSpPr>
            <a:spLocks noChangeArrowheads="1"/>
          </p:cNvSpPr>
          <p:nvPr/>
        </p:nvSpPr>
        <p:spPr bwMode="auto">
          <a:xfrm>
            <a:off x="3941763" y="2112963"/>
            <a:ext cx="5202237" cy="525462"/>
          </a:xfrm>
          <a:prstGeom prst="ellipse">
            <a:avLst/>
          </a:prstGeom>
          <a:noFill/>
          <a:ln w="50800">
            <a:solidFill>
              <a:schemeClr val="accent1"/>
            </a:solidFill>
            <a:round/>
            <a:headEnd/>
            <a:tailEnd/>
          </a:ln>
          <a:effectLst/>
        </p:spPr>
        <p:txBody>
          <a:bodyPr wrap="none" anchor="ctr"/>
          <a:lstStyle/>
          <a:p>
            <a:endParaRPr lang="en-US"/>
          </a:p>
        </p:txBody>
      </p:sp>
      <p:sp>
        <p:nvSpPr>
          <p:cNvPr id="509957" name="AutoShape 5"/>
          <p:cNvSpPr>
            <a:spLocks noChangeArrowheads="1"/>
          </p:cNvSpPr>
          <p:nvPr/>
        </p:nvSpPr>
        <p:spPr bwMode="auto">
          <a:xfrm>
            <a:off x="0" y="3673475"/>
            <a:ext cx="5272088" cy="29051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509958" name="Rectangle 6"/>
          <p:cNvSpPr>
            <a:spLocks noChangeArrowheads="1"/>
          </p:cNvSpPr>
          <p:nvPr/>
        </p:nvSpPr>
        <p:spPr bwMode="auto">
          <a:xfrm>
            <a:off x="-133350" y="3757613"/>
            <a:ext cx="5422900" cy="3014662"/>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Monotype Sorts" pitchFamily="48" charset="2"/>
              <a:buNone/>
            </a:pPr>
            <a:r>
              <a:rPr lang="en-US" sz="2000" b="1">
                <a:solidFill>
                  <a:srgbClr val="000000"/>
                </a:solidFill>
                <a:latin typeface="Arial" charset="0"/>
              </a:rPr>
              <a:t>	The component of gravity acting down the plane is </a:t>
            </a:r>
            <a:r>
              <a:rPr lang="en-US" sz="2000" b="1">
                <a:solidFill>
                  <a:srgbClr val="FC0128"/>
                </a:solidFill>
                <a:effectLst>
                  <a:outerShdw blurRad="38100" dist="38100" dir="2700000" algn="tl">
                    <a:srgbClr val="000000"/>
                  </a:outerShdw>
                </a:effectLst>
                <a:latin typeface="Arial" charset="0"/>
              </a:rPr>
              <a:t>double</a:t>
            </a:r>
            <a:r>
              <a:rPr lang="en-US" sz="2000" b="1">
                <a:solidFill>
                  <a:srgbClr val="000000"/>
                </a:solidFill>
                <a:latin typeface="Arial" charset="0"/>
              </a:rPr>
              <a:t> for 2</a:t>
            </a:r>
            <a:r>
              <a:rPr lang="en-US" sz="2000" b="1" i="1">
                <a:solidFill>
                  <a:srgbClr val="000000"/>
                </a:solidFill>
                <a:latin typeface="Arial" charset="0"/>
              </a:rPr>
              <a:t>m</a:t>
            </a:r>
            <a:r>
              <a:rPr lang="en-US" sz="2000" b="1">
                <a:solidFill>
                  <a:srgbClr val="000000"/>
                </a:solidFill>
                <a:latin typeface="Arial" charset="0"/>
              </a:rPr>
              <a:t>.  However, the normal force (and hence the friction force) is also </a:t>
            </a:r>
            <a:r>
              <a:rPr lang="en-US" sz="2000" b="1">
                <a:solidFill>
                  <a:srgbClr val="FC0128"/>
                </a:solidFill>
                <a:effectLst>
                  <a:outerShdw blurRad="38100" dist="38100" dir="2700000" algn="tl">
                    <a:srgbClr val="000000"/>
                  </a:outerShdw>
                </a:effectLst>
                <a:latin typeface="Arial" charset="0"/>
              </a:rPr>
              <a:t>double</a:t>
            </a:r>
            <a:r>
              <a:rPr lang="en-US" sz="2000" b="1">
                <a:solidFill>
                  <a:srgbClr val="000000"/>
                </a:solidFill>
                <a:latin typeface="Arial" charset="0"/>
              </a:rPr>
              <a:t> (the same factor!).  This means the two forces still cancel to give a net force of zero.</a:t>
            </a:r>
            <a:r>
              <a:rPr lang="en-US" sz="2200" b="1">
                <a:solidFill>
                  <a:srgbClr val="000000"/>
                </a:solidFill>
                <a:latin typeface="Arial" charset="0"/>
              </a:rPr>
              <a:t> </a:t>
            </a:r>
          </a:p>
        </p:txBody>
      </p:sp>
      <p:sp>
        <p:nvSpPr>
          <p:cNvPr id="509959" name="Rectangle 7"/>
          <p:cNvSpPr>
            <a:spLocks noGrp="1" noChangeArrowheads="1"/>
          </p:cNvSpPr>
          <p:nvPr>
            <p:ph type="body" idx="1"/>
          </p:nvPr>
        </p:nvSpPr>
        <p:spPr>
          <a:xfrm>
            <a:off x="0" y="639763"/>
            <a:ext cx="4100513" cy="2708275"/>
          </a:xfrm>
          <a:noFill/>
          <a:ln/>
        </p:spPr>
        <p:txBody>
          <a:bodyPr>
            <a:normAutofit fontScale="70000" lnSpcReduction="20000"/>
          </a:bodyPr>
          <a:lstStyle/>
          <a:p>
            <a:pPr marL="401638" indent="-401638">
              <a:lnSpc>
                <a:spcPct val="120000"/>
              </a:lnSpc>
              <a:buFont typeface="Monotype Sorts" pitchFamily="48" charset="2"/>
              <a:buNone/>
            </a:pPr>
            <a:r>
              <a:rPr lang="en-US" b="1" dirty="0"/>
              <a:t>	A mass </a:t>
            </a:r>
            <a:r>
              <a:rPr lang="en-US" b="1" i="1" dirty="0">
                <a:solidFill>
                  <a:schemeClr val="tx2"/>
                </a:solidFill>
              </a:rPr>
              <a:t>m</a:t>
            </a:r>
            <a:r>
              <a:rPr lang="en-US" b="1" dirty="0"/>
              <a:t> is placed on an inclined plane (</a:t>
            </a:r>
            <a:r>
              <a:rPr lang="en-US" b="1" dirty="0">
                <a:solidFill>
                  <a:schemeClr val="tx2"/>
                </a:solidFill>
                <a:latin typeface="Symbol" pitchFamily="48" charset="2"/>
              </a:rPr>
              <a:t>m</a:t>
            </a:r>
            <a:r>
              <a:rPr lang="en-US" b="1" dirty="0">
                <a:solidFill>
                  <a:schemeClr val="tx2"/>
                </a:solidFill>
              </a:rPr>
              <a:t> &gt; 0</a:t>
            </a:r>
            <a:r>
              <a:rPr lang="en-US" b="1" dirty="0"/>
              <a:t>) and slides down the plane with </a:t>
            </a:r>
            <a:r>
              <a:rPr lang="en-US" b="1" dirty="0">
                <a:solidFill>
                  <a:schemeClr val="accent2"/>
                </a:solidFill>
              </a:rPr>
              <a:t>constant speed</a:t>
            </a:r>
            <a:r>
              <a:rPr lang="en-US" b="1" dirty="0"/>
              <a:t>.  If a similar block (same</a:t>
            </a:r>
            <a:r>
              <a:rPr lang="en-US" b="1" dirty="0">
                <a:solidFill>
                  <a:schemeClr val="tx2"/>
                </a:solidFill>
              </a:rPr>
              <a:t> </a:t>
            </a:r>
            <a:r>
              <a:rPr lang="en-US" b="1" dirty="0">
                <a:solidFill>
                  <a:schemeClr val="tx2"/>
                </a:solidFill>
                <a:latin typeface="Symbol" pitchFamily="48" charset="2"/>
              </a:rPr>
              <a:t>m</a:t>
            </a:r>
            <a:r>
              <a:rPr lang="en-US" b="1" dirty="0"/>
              <a:t>) of mass </a:t>
            </a:r>
            <a:r>
              <a:rPr lang="en-US" b="1" dirty="0">
                <a:solidFill>
                  <a:schemeClr val="tx2"/>
                </a:solidFill>
              </a:rPr>
              <a:t>2</a:t>
            </a:r>
            <a:r>
              <a:rPr lang="en-US" b="1" i="1" dirty="0">
                <a:solidFill>
                  <a:schemeClr val="tx2"/>
                </a:solidFill>
              </a:rPr>
              <a:t>m</a:t>
            </a:r>
            <a:r>
              <a:rPr lang="en-US" b="1" dirty="0"/>
              <a:t> were placed on the same incline, it would:</a:t>
            </a:r>
            <a:endParaRPr lang="en-US" sz="2200" b="1" dirty="0"/>
          </a:p>
        </p:txBody>
      </p:sp>
      <p:grpSp>
        <p:nvGrpSpPr>
          <p:cNvPr id="2" name="Group 8"/>
          <p:cNvGrpSpPr>
            <a:grpSpLocks/>
          </p:cNvGrpSpPr>
          <p:nvPr/>
        </p:nvGrpSpPr>
        <p:grpSpPr bwMode="auto">
          <a:xfrm>
            <a:off x="5619750" y="3605213"/>
            <a:ext cx="3225800" cy="2817812"/>
            <a:chOff x="3480" y="2288"/>
            <a:chExt cx="2032" cy="1775"/>
          </a:xfrm>
        </p:grpSpPr>
        <p:sp>
          <p:nvSpPr>
            <p:cNvPr id="509961" name="Rectangle 9"/>
            <p:cNvSpPr>
              <a:spLocks noChangeArrowheads="1"/>
            </p:cNvSpPr>
            <p:nvPr/>
          </p:nvSpPr>
          <p:spPr bwMode="auto">
            <a:xfrm>
              <a:off x="3480" y="2288"/>
              <a:ext cx="2032" cy="1775"/>
            </a:xfrm>
            <a:prstGeom prst="rect">
              <a:avLst/>
            </a:prstGeom>
            <a:solidFill>
              <a:srgbClr val="000000"/>
            </a:solidFill>
            <a:ln w="9525">
              <a:noFill/>
              <a:miter lim="800000"/>
              <a:headEnd type="none" w="sm" len="sm"/>
              <a:tailEnd type="none" w="sm" len="sm"/>
            </a:ln>
            <a:effectLst/>
          </p:spPr>
          <p:txBody>
            <a:bodyPr wrap="none" anchor="ctr"/>
            <a:lstStyle/>
            <a:p>
              <a:endParaRPr lang="en-US"/>
            </a:p>
          </p:txBody>
        </p:sp>
        <p:grpSp>
          <p:nvGrpSpPr>
            <p:cNvPr id="3" name="Group 10"/>
            <p:cNvGrpSpPr>
              <a:grpSpLocks/>
            </p:cNvGrpSpPr>
            <p:nvPr/>
          </p:nvGrpSpPr>
          <p:grpSpPr bwMode="auto">
            <a:xfrm>
              <a:off x="3622" y="2788"/>
              <a:ext cx="1765" cy="1182"/>
              <a:chOff x="3696" y="1475"/>
              <a:chExt cx="1765" cy="1182"/>
            </a:xfrm>
          </p:grpSpPr>
          <p:sp>
            <p:nvSpPr>
              <p:cNvPr id="509963" name="AutoShape 11"/>
              <p:cNvSpPr>
                <a:spLocks noChangeArrowheads="1"/>
              </p:cNvSpPr>
              <p:nvPr/>
            </p:nvSpPr>
            <p:spPr bwMode="auto">
              <a:xfrm>
                <a:off x="3696" y="1536"/>
                <a:ext cx="1765" cy="1121"/>
              </a:xfrm>
              <a:prstGeom prst="rtTriangle">
                <a:avLst/>
              </a:prstGeom>
              <a:noFill/>
              <a:ln w="57150">
                <a:solidFill>
                  <a:srgbClr val="B2B2B2"/>
                </a:solidFill>
                <a:miter lim="800000"/>
                <a:headEnd/>
                <a:tailEnd/>
              </a:ln>
              <a:effectLst/>
            </p:spPr>
            <p:txBody>
              <a:bodyPr wrap="none" anchor="ctr"/>
              <a:lstStyle/>
              <a:p>
                <a:endParaRPr lang="en-US"/>
              </a:p>
            </p:txBody>
          </p:sp>
          <p:sp>
            <p:nvSpPr>
              <p:cNvPr id="509964" name="Rectangle 12"/>
              <p:cNvSpPr>
                <a:spLocks noChangeArrowheads="1"/>
              </p:cNvSpPr>
              <p:nvPr/>
            </p:nvSpPr>
            <p:spPr bwMode="auto">
              <a:xfrm>
                <a:off x="4895" y="2415"/>
                <a:ext cx="256"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a:solidFill>
                      <a:schemeClr val="tx2"/>
                    </a:solidFill>
                    <a:latin typeface="Symbol" pitchFamily="48" charset="2"/>
                  </a:rPr>
                  <a:t>q</a:t>
                </a:r>
              </a:p>
            </p:txBody>
          </p:sp>
          <p:sp>
            <p:nvSpPr>
              <p:cNvPr id="509965" name="Rectangle 13"/>
              <p:cNvSpPr>
                <a:spLocks noChangeArrowheads="1"/>
              </p:cNvSpPr>
              <p:nvPr/>
            </p:nvSpPr>
            <p:spPr bwMode="auto">
              <a:xfrm rot="1980000">
                <a:off x="4077" y="1475"/>
                <a:ext cx="424" cy="376"/>
              </a:xfrm>
              <a:prstGeom prst="rect">
                <a:avLst/>
              </a:prstGeom>
              <a:solidFill>
                <a:srgbClr val="FF5050"/>
              </a:solidFill>
              <a:ln w="12700">
                <a:solidFill>
                  <a:srgbClr val="FF5050"/>
                </a:solidFill>
                <a:miter lim="800000"/>
                <a:headEnd/>
                <a:tailEnd/>
              </a:ln>
              <a:effectLst/>
            </p:spPr>
            <p:txBody>
              <a:bodyPr wrap="none" anchor="ctr"/>
              <a:lstStyle/>
              <a:p>
                <a:endParaRPr lang="en-US"/>
              </a:p>
            </p:txBody>
          </p:sp>
        </p:grpSp>
        <p:sp>
          <p:nvSpPr>
            <p:cNvPr id="509966" name="Line 14"/>
            <p:cNvSpPr>
              <a:spLocks noChangeShapeType="1"/>
            </p:cNvSpPr>
            <p:nvPr/>
          </p:nvSpPr>
          <p:spPr bwMode="auto">
            <a:xfrm flipH="1">
              <a:off x="3771" y="2975"/>
              <a:ext cx="418" cy="735"/>
            </a:xfrm>
            <a:prstGeom prst="line">
              <a:avLst/>
            </a:prstGeom>
            <a:noFill/>
            <a:ln w="38100">
              <a:solidFill>
                <a:schemeClr val="tx1"/>
              </a:solidFill>
              <a:prstDash val="sysDot"/>
              <a:round/>
              <a:headEnd type="none" w="sm" len="sm"/>
              <a:tailEnd type="none" w="sm" len="sm"/>
            </a:ln>
            <a:effectLst/>
          </p:spPr>
          <p:txBody>
            <a:bodyPr wrap="none" anchor="ctr"/>
            <a:lstStyle/>
            <a:p>
              <a:endParaRPr lang="en-US"/>
            </a:p>
          </p:txBody>
        </p:sp>
        <p:grpSp>
          <p:nvGrpSpPr>
            <p:cNvPr id="4" name="Group 15"/>
            <p:cNvGrpSpPr>
              <a:grpSpLocks/>
            </p:cNvGrpSpPr>
            <p:nvPr/>
          </p:nvGrpSpPr>
          <p:grpSpPr bwMode="auto">
            <a:xfrm>
              <a:off x="3762" y="2336"/>
              <a:ext cx="741" cy="1328"/>
              <a:chOff x="3836" y="1023"/>
              <a:chExt cx="741" cy="1328"/>
            </a:xfrm>
          </p:grpSpPr>
          <p:grpSp>
            <p:nvGrpSpPr>
              <p:cNvPr id="5" name="Group 16"/>
              <p:cNvGrpSpPr>
                <a:grpSpLocks/>
              </p:cNvGrpSpPr>
              <p:nvPr/>
            </p:nvGrpSpPr>
            <p:grpSpPr bwMode="auto">
              <a:xfrm>
                <a:off x="4265" y="1648"/>
                <a:ext cx="312" cy="703"/>
                <a:chOff x="4265" y="1648"/>
                <a:chExt cx="312" cy="703"/>
              </a:xfrm>
            </p:grpSpPr>
            <p:sp>
              <p:nvSpPr>
                <p:cNvPr id="509969" name="Line 17"/>
                <p:cNvSpPr>
                  <a:spLocks noChangeShapeType="1"/>
                </p:cNvSpPr>
                <p:nvPr/>
              </p:nvSpPr>
              <p:spPr bwMode="auto">
                <a:xfrm>
                  <a:off x="4265" y="1648"/>
                  <a:ext cx="0" cy="703"/>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509970" name="Rectangle 18"/>
                <p:cNvSpPr>
                  <a:spLocks noChangeArrowheads="1"/>
                </p:cNvSpPr>
                <p:nvPr/>
              </p:nvSpPr>
              <p:spPr bwMode="auto">
                <a:xfrm>
                  <a:off x="4315" y="2067"/>
                  <a:ext cx="262"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i="1">
                      <a:solidFill>
                        <a:schemeClr val="accent2"/>
                      </a:solidFill>
                      <a:latin typeface="Arial" charset="0"/>
                    </a:rPr>
                    <a:t>W</a:t>
                  </a:r>
                  <a:endParaRPr lang="en-US" sz="2000" b="1" i="1">
                    <a:solidFill>
                      <a:schemeClr val="accent2"/>
                    </a:solidFill>
                    <a:effectLst>
                      <a:outerShdw blurRad="38100" dist="38100" dir="2700000" algn="tl">
                        <a:srgbClr val="000000"/>
                      </a:outerShdw>
                    </a:effectLst>
                    <a:latin typeface="Arial" charset="0"/>
                  </a:endParaRPr>
                </a:p>
              </p:txBody>
            </p:sp>
          </p:grpSp>
          <p:grpSp>
            <p:nvGrpSpPr>
              <p:cNvPr id="6" name="Group 19"/>
              <p:cNvGrpSpPr>
                <a:grpSpLocks/>
              </p:cNvGrpSpPr>
              <p:nvPr/>
            </p:nvGrpSpPr>
            <p:grpSpPr bwMode="auto">
              <a:xfrm>
                <a:off x="4243" y="1023"/>
                <a:ext cx="330" cy="620"/>
                <a:chOff x="4243" y="1023"/>
                <a:chExt cx="330" cy="620"/>
              </a:xfrm>
            </p:grpSpPr>
            <p:sp>
              <p:nvSpPr>
                <p:cNvPr id="509972" name="Line 20"/>
                <p:cNvSpPr>
                  <a:spLocks noChangeShapeType="1"/>
                </p:cNvSpPr>
                <p:nvPr/>
              </p:nvSpPr>
              <p:spPr bwMode="auto">
                <a:xfrm flipH="1">
                  <a:off x="4270" y="1132"/>
                  <a:ext cx="303" cy="511"/>
                </a:xfrm>
                <a:prstGeom prst="line">
                  <a:avLst/>
                </a:prstGeom>
                <a:noFill/>
                <a:ln w="38100">
                  <a:solidFill>
                    <a:schemeClr val="accent1"/>
                  </a:solidFill>
                  <a:round/>
                  <a:headEnd type="triangle" w="med" len="med"/>
                  <a:tailEnd/>
                </a:ln>
                <a:effectLst/>
              </p:spPr>
              <p:txBody>
                <a:bodyPr wrap="none" anchor="ctr"/>
                <a:lstStyle/>
                <a:p>
                  <a:endParaRPr lang="en-US"/>
                </a:p>
              </p:txBody>
            </p:sp>
            <p:sp>
              <p:nvSpPr>
                <p:cNvPr id="509973" name="Rectangle 21"/>
                <p:cNvSpPr>
                  <a:spLocks noChangeArrowheads="1"/>
                </p:cNvSpPr>
                <p:nvPr/>
              </p:nvSpPr>
              <p:spPr bwMode="auto">
                <a:xfrm>
                  <a:off x="4243" y="1023"/>
                  <a:ext cx="286"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i="1">
                      <a:solidFill>
                        <a:schemeClr val="accent1"/>
                      </a:solidFill>
                      <a:latin typeface="Arial" charset="0"/>
                    </a:rPr>
                    <a:t>N</a:t>
                  </a:r>
                </a:p>
              </p:txBody>
            </p:sp>
          </p:grpSp>
          <p:grpSp>
            <p:nvGrpSpPr>
              <p:cNvPr id="7" name="Group 22"/>
              <p:cNvGrpSpPr>
                <a:grpSpLocks/>
              </p:cNvGrpSpPr>
              <p:nvPr/>
            </p:nvGrpSpPr>
            <p:grpSpPr bwMode="auto">
              <a:xfrm>
                <a:off x="3836" y="1196"/>
                <a:ext cx="427" cy="445"/>
                <a:chOff x="3836" y="1196"/>
                <a:chExt cx="427" cy="445"/>
              </a:xfrm>
            </p:grpSpPr>
            <p:sp>
              <p:nvSpPr>
                <p:cNvPr id="509975" name="Line 23"/>
                <p:cNvSpPr>
                  <a:spLocks noChangeShapeType="1"/>
                </p:cNvSpPr>
                <p:nvPr/>
              </p:nvSpPr>
              <p:spPr bwMode="auto">
                <a:xfrm rot="16200000" flipH="1">
                  <a:off x="3985" y="1363"/>
                  <a:ext cx="207" cy="349"/>
                </a:xfrm>
                <a:prstGeom prst="line">
                  <a:avLst/>
                </a:prstGeom>
                <a:noFill/>
                <a:ln w="38100">
                  <a:solidFill>
                    <a:schemeClr val="hlink"/>
                  </a:solidFill>
                  <a:round/>
                  <a:headEnd type="triangle" w="med" len="med"/>
                  <a:tailEnd/>
                </a:ln>
                <a:effectLst/>
              </p:spPr>
              <p:txBody>
                <a:bodyPr wrap="none" anchor="ctr"/>
                <a:lstStyle/>
                <a:p>
                  <a:endParaRPr lang="en-US"/>
                </a:p>
              </p:txBody>
            </p:sp>
            <p:sp>
              <p:nvSpPr>
                <p:cNvPr id="509976" name="Rectangle 24"/>
                <p:cNvSpPr>
                  <a:spLocks noChangeArrowheads="1"/>
                </p:cNvSpPr>
                <p:nvPr/>
              </p:nvSpPr>
              <p:spPr bwMode="auto">
                <a:xfrm>
                  <a:off x="3836" y="1196"/>
                  <a:ext cx="286"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i="1">
                      <a:solidFill>
                        <a:schemeClr val="hlink"/>
                      </a:solidFill>
                      <a:latin typeface="Arial" charset="0"/>
                    </a:rPr>
                    <a:t>f</a:t>
                  </a:r>
                </a:p>
              </p:txBody>
            </p:sp>
          </p:grpSp>
        </p:grpSp>
        <p:grpSp>
          <p:nvGrpSpPr>
            <p:cNvPr id="8" name="Group 25"/>
            <p:cNvGrpSpPr>
              <a:grpSpLocks/>
            </p:cNvGrpSpPr>
            <p:nvPr/>
          </p:nvGrpSpPr>
          <p:grpSpPr bwMode="auto">
            <a:xfrm>
              <a:off x="3658" y="2954"/>
              <a:ext cx="587" cy="892"/>
              <a:chOff x="3732" y="1641"/>
              <a:chExt cx="587" cy="892"/>
            </a:xfrm>
          </p:grpSpPr>
          <p:sp>
            <p:nvSpPr>
              <p:cNvPr id="509978" name="Rectangle 26"/>
              <p:cNvSpPr>
                <a:spLocks noChangeArrowheads="1"/>
              </p:cNvSpPr>
              <p:nvPr/>
            </p:nvSpPr>
            <p:spPr bwMode="auto">
              <a:xfrm>
                <a:off x="4063" y="1955"/>
                <a:ext cx="256"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a:solidFill>
                      <a:schemeClr val="tx2"/>
                    </a:solidFill>
                    <a:latin typeface="Symbol" pitchFamily="48" charset="2"/>
                  </a:rPr>
                  <a:t>q</a:t>
                </a:r>
              </a:p>
            </p:txBody>
          </p:sp>
          <p:sp>
            <p:nvSpPr>
              <p:cNvPr id="509979" name="Line 27"/>
              <p:cNvSpPr>
                <a:spLocks noChangeShapeType="1"/>
              </p:cNvSpPr>
              <p:nvPr/>
            </p:nvSpPr>
            <p:spPr bwMode="auto">
              <a:xfrm>
                <a:off x="3979" y="2175"/>
                <a:ext cx="279" cy="183"/>
              </a:xfrm>
              <a:prstGeom prst="line">
                <a:avLst/>
              </a:prstGeom>
              <a:noFill/>
              <a:ln w="38100">
                <a:solidFill>
                  <a:srgbClr val="FF9900"/>
                </a:solidFill>
                <a:round/>
                <a:headEnd type="none" w="sm" len="sm"/>
                <a:tailEnd type="triangle" w="med" len="med"/>
              </a:ln>
              <a:effectLst/>
            </p:spPr>
            <p:txBody>
              <a:bodyPr wrap="none" anchor="ctr"/>
              <a:lstStyle/>
              <a:p>
                <a:endParaRPr lang="en-US"/>
              </a:p>
            </p:txBody>
          </p:sp>
          <p:sp>
            <p:nvSpPr>
              <p:cNvPr id="509980" name="Line 28"/>
              <p:cNvSpPr>
                <a:spLocks noChangeShapeType="1"/>
              </p:cNvSpPr>
              <p:nvPr/>
            </p:nvSpPr>
            <p:spPr bwMode="auto">
              <a:xfrm flipH="1">
                <a:off x="3976" y="1641"/>
                <a:ext cx="300" cy="534"/>
              </a:xfrm>
              <a:prstGeom prst="line">
                <a:avLst/>
              </a:prstGeom>
              <a:noFill/>
              <a:ln w="38100">
                <a:solidFill>
                  <a:srgbClr val="FF9900"/>
                </a:solidFill>
                <a:round/>
                <a:headEnd type="none" w="sm" len="sm"/>
                <a:tailEnd type="triangle" w="med" len="med"/>
              </a:ln>
              <a:effectLst/>
            </p:spPr>
            <p:txBody>
              <a:bodyPr wrap="none" anchor="ctr"/>
              <a:lstStyle/>
              <a:p>
                <a:endParaRPr lang="en-US"/>
              </a:p>
            </p:txBody>
          </p:sp>
          <p:sp>
            <p:nvSpPr>
              <p:cNvPr id="509981" name="Rectangle 29"/>
              <p:cNvSpPr>
                <a:spLocks noChangeArrowheads="1"/>
              </p:cNvSpPr>
              <p:nvPr/>
            </p:nvSpPr>
            <p:spPr bwMode="auto">
              <a:xfrm>
                <a:off x="3888" y="2304"/>
                <a:ext cx="336"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i="1">
                    <a:solidFill>
                      <a:srgbClr val="FF9900"/>
                    </a:solidFill>
                    <a:latin typeface="Arial" charset="0"/>
                  </a:rPr>
                  <a:t>W</a:t>
                </a:r>
                <a:r>
                  <a:rPr lang="en-US" sz="2000" b="1" baseline="-25000">
                    <a:solidFill>
                      <a:srgbClr val="FF9900"/>
                    </a:solidFill>
                    <a:latin typeface="Arial" charset="0"/>
                  </a:rPr>
                  <a:t>x</a:t>
                </a:r>
                <a:endParaRPr lang="en-US" sz="2000" b="1" i="1">
                  <a:solidFill>
                    <a:srgbClr val="FF9900"/>
                  </a:solidFill>
                  <a:effectLst>
                    <a:outerShdw blurRad="38100" dist="38100" dir="2700000" algn="tl">
                      <a:srgbClr val="000000"/>
                    </a:outerShdw>
                  </a:effectLst>
                  <a:latin typeface="Arial" charset="0"/>
                </a:endParaRPr>
              </a:p>
            </p:txBody>
          </p:sp>
          <p:sp>
            <p:nvSpPr>
              <p:cNvPr id="509982" name="Rectangle 30"/>
              <p:cNvSpPr>
                <a:spLocks noChangeArrowheads="1"/>
              </p:cNvSpPr>
              <p:nvPr/>
            </p:nvSpPr>
            <p:spPr bwMode="auto">
              <a:xfrm>
                <a:off x="3732" y="1764"/>
                <a:ext cx="336" cy="229"/>
              </a:xfrm>
              <a:prstGeom prst="rect">
                <a:avLst/>
              </a:prstGeom>
              <a:noFill/>
              <a:ln w="9525">
                <a:noFill/>
                <a:miter lim="800000"/>
                <a:headEnd/>
                <a:tailEnd/>
              </a:ln>
              <a:effectLst/>
            </p:spPr>
            <p:txBody>
              <a:bodyPr lIns="90488" tIns="44450" rIns="90488" bIns="44450">
                <a:spAutoFit/>
              </a:bodyPr>
              <a:lstStyle/>
              <a:p>
                <a:pPr marL="285750" indent="-285750">
                  <a:lnSpc>
                    <a:spcPct val="90000"/>
                  </a:lnSpc>
                  <a:spcBef>
                    <a:spcPct val="50000"/>
                  </a:spcBef>
                </a:pPr>
                <a:r>
                  <a:rPr lang="en-US" sz="2000" b="1" i="1">
                    <a:solidFill>
                      <a:srgbClr val="FF9900"/>
                    </a:solidFill>
                    <a:latin typeface="Arial" charset="0"/>
                  </a:rPr>
                  <a:t>W</a:t>
                </a:r>
                <a:r>
                  <a:rPr lang="en-US" sz="2000" b="1" baseline="-25000">
                    <a:solidFill>
                      <a:srgbClr val="FF9900"/>
                    </a:solidFill>
                    <a:latin typeface="Arial" charset="0"/>
                  </a:rPr>
                  <a:t>y</a:t>
                </a:r>
                <a:endParaRPr lang="en-US" sz="2000" b="1" i="1">
                  <a:solidFill>
                    <a:srgbClr val="FF9900"/>
                  </a:solidFill>
                  <a:effectLst>
                    <a:outerShdw blurRad="38100" dist="38100" dir="2700000" algn="tl">
                      <a:srgbClr val="000000"/>
                    </a:outerShdw>
                  </a:effectLst>
                  <a:latin typeface="Arial" charset="0"/>
                </a:endParaRPr>
              </a:p>
            </p:txBody>
          </p:sp>
          <p:sp>
            <p:nvSpPr>
              <p:cNvPr id="509983" name="Arc 31"/>
              <p:cNvSpPr>
                <a:spLocks/>
              </p:cNvSpPr>
              <p:nvPr/>
            </p:nvSpPr>
            <p:spPr bwMode="auto">
              <a:xfrm rot="8806098">
                <a:off x="4147" y="1877"/>
                <a:ext cx="104" cy="102"/>
              </a:xfrm>
              <a:custGeom>
                <a:avLst/>
                <a:gdLst>
                  <a:gd name="G0" fmla="+- 0 0 0"/>
                  <a:gd name="G1" fmla="+- 21201 0 0"/>
                  <a:gd name="G2" fmla="+- 21600 0 0"/>
                  <a:gd name="T0" fmla="*/ 4131 w 21600"/>
                  <a:gd name="T1" fmla="*/ 0 h 21201"/>
                  <a:gd name="T2" fmla="*/ 21600 w 21600"/>
                  <a:gd name="T3" fmla="*/ 21201 h 21201"/>
                  <a:gd name="T4" fmla="*/ 0 w 21600"/>
                  <a:gd name="T5" fmla="*/ 21201 h 21201"/>
                </a:gdLst>
                <a:ahLst/>
                <a:cxnLst>
                  <a:cxn ang="0">
                    <a:pos x="T0" y="T1"/>
                  </a:cxn>
                  <a:cxn ang="0">
                    <a:pos x="T2" y="T3"/>
                  </a:cxn>
                  <a:cxn ang="0">
                    <a:pos x="T4" y="T5"/>
                  </a:cxn>
                </a:cxnLst>
                <a:rect l="0" t="0" r="r" b="b"/>
                <a:pathLst>
                  <a:path w="21600" h="21201" fill="none" extrusionOk="0">
                    <a:moveTo>
                      <a:pt x="4131" y="-1"/>
                    </a:moveTo>
                    <a:cubicBezTo>
                      <a:pt x="14276" y="1976"/>
                      <a:pt x="21600" y="10864"/>
                      <a:pt x="21600" y="21201"/>
                    </a:cubicBezTo>
                  </a:path>
                  <a:path w="21600" h="21201" stroke="0" extrusionOk="0">
                    <a:moveTo>
                      <a:pt x="4131" y="-1"/>
                    </a:moveTo>
                    <a:cubicBezTo>
                      <a:pt x="14276" y="1976"/>
                      <a:pt x="21600" y="10864"/>
                      <a:pt x="21600" y="21201"/>
                    </a:cubicBezTo>
                    <a:lnTo>
                      <a:pt x="0" y="21201"/>
                    </a:lnTo>
                    <a:close/>
                  </a:path>
                </a:pathLst>
              </a:custGeom>
              <a:noFill/>
              <a:ln w="38100">
                <a:solidFill>
                  <a:schemeClr val="tx2"/>
                </a:solidFill>
                <a:round/>
                <a:headEnd type="none" w="med" len="lg"/>
                <a:tailEnd/>
              </a:ln>
              <a:effectLst/>
            </p:spPr>
            <p:txBody>
              <a:bodyPr wrap="none" anchor="ctr"/>
              <a:lstStyle/>
              <a:p>
                <a:endParaRPr lang="en-US"/>
              </a:p>
            </p:txBody>
          </p:sp>
        </p:grpSp>
      </p:grpSp>
      <p:sp>
        <p:nvSpPr>
          <p:cNvPr id="509984" name="Rectangle 32"/>
          <p:cNvSpPr>
            <a:spLocks noChangeArrowheads="1"/>
          </p:cNvSpPr>
          <p:nvPr/>
        </p:nvSpPr>
        <p:spPr bwMode="auto">
          <a:xfrm>
            <a:off x="4379913" y="731838"/>
            <a:ext cx="4764087" cy="2495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not move at all</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slide a bit, slow down, then stop</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accelerate down the incline</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slide down at constant speed</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slide up at constant speed</a:t>
            </a:r>
            <a:endParaRPr lang="en-US" b="1">
              <a:latin typeface="Arial" charset="0"/>
            </a:endParaRPr>
          </a:p>
        </p:txBody>
      </p:sp>
      <p:sp>
        <p:nvSpPr>
          <p:cNvPr id="509985" name="Rectangle 33"/>
          <p:cNvSpPr>
            <a:spLocks noChangeArrowheads="1"/>
          </p:cNvSpPr>
          <p:nvPr/>
        </p:nvSpPr>
        <p:spPr bwMode="auto">
          <a:xfrm>
            <a:off x="784225" y="0"/>
            <a:ext cx="7593013"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5.5b</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Sliding Down II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a:t>
            </a:r>
            <a:r>
              <a:rPr lang="en-US" i="1" dirty="0" smtClean="0"/>
              <a:t>a</a:t>
            </a:r>
            <a:r>
              <a:rPr lang="en-US" dirty="0" smtClean="0"/>
              <a:t>) 	Show that the minimum stopping distance for an automobile traveling at speed </a:t>
            </a:r>
            <a:r>
              <a:rPr lang="en-US" i="1" dirty="0" smtClean="0"/>
              <a:t>v</a:t>
            </a:r>
            <a:r>
              <a:rPr lang="en-US" dirty="0" smtClean="0"/>
              <a:t> is equal to  </a:t>
            </a:r>
            <a:r>
              <a:rPr lang="en-US" i="1" dirty="0" smtClean="0"/>
              <a:t>v</a:t>
            </a:r>
            <a:r>
              <a:rPr lang="en-US" baseline="30000" dirty="0" smtClean="0"/>
              <a:t>2</a:t>
            </a:r>
            <a:r>
              <a:rPr lang="en-US" dirty="0" smtClean="0"/>
              <a:t>/2</a:t>
            </a:r>
            <a:r>
              <a:rPr lang="en-US" i="1" dirty="0" smtClean="0"/>
              <a:t>μ</a:t>
            </a:r>
            <a:r>
              <a:rPr lang="en-US" baseline="-25000" dirty="0" smtClean="0"/>
              <a:t>S</a:t>
            </a:r>
            <a:r>
              <a:rPr lang="en-US" i="1" dirty="0" smtClean="0"/>
              <a:t>g</a:t>
            </a:r>
            <a:r>
              <a:rPr lang="en-US" dirty="0" smtClean="0"/>
              <a:t>  where </a:t>
            </a:r>
            <a:r>
              <a:rPr lang="en-US" i="1" dirty="0" err="1" smtClean="0"/>
              <a:t>μ</a:t>
            </a:r>
            <a:r>
              <a:rPr lang="en-US" baseline="-25000" dirty="0" err="1" smtClean="0"/>
              <a:t>S</a:t>
            </a:r>
            <a:r>
              <a:rPr lang="en-US" dirty="0" smtClean="0"/>
              <a:t> is the coefficient of static friction between the tires and the road, and </a:t>
            </a:r>
            <a:r>
              <a:rPr lang="en-US" i="1" dirty="0" smtClean="0"/>
              <a:t>g</a:t>
            </a:r>
            <a:r>
              <a:rPr lang="en-US" dirty="0" smtClean="0"/>
              <a:t> is the acceleration of gravity. </a:t>
            </a:r>
          </a:p>
          <a:p>
            <a:pPr>
              <a:buNone/>
            </a:pPr>
            <a:endParaRPr lang="en-US" dirty="0" smtClean="0"/>
          </a:p>
          <a:p>
            <a:r>
              <a:rPr lang="en-US" dirty="0" smtClean="0"/>
              <a:t>(</a:t>
            </a:r>
            <a:r>
              <a:rPr lang="en-US" i="1" dirty="0" smtClean="0"/>
              <a:t>b</a:t>
            </a:r>
            <a:r>
              <a:rPr lang="en-US" dirty="0" smtClean="0"/>
              <a:t>) 	What is this distance for a 1200-kg car traveling 95 km/h if </a:t>
            </a:r>
            <a:r>
              <a:rPr lang="en-US" i="1" dirty="0" err="1" smtClean="0"/>
              <a:t>μ</a:t>
            </a:r>
            <a:r>
              <a:rPr lang="en-US" baseline="-25000" dirty="0" err="1" smtClean="0"/>
              <a:t>S</a:t>
            </a:r>
            <a:r>
              <a:rPr lang="en-US" dirty="0" smtClean="0"/>
              <a:t> = 0.65?</a:t>
            </a:r>
          </a:p>
          <a:p>
            <a:pPr>
              <a:buNone/>
            </a:pPr>
            <a:r>
              <a:rPr lang="en-US" dirty="0" smtClean="0"/>
              <a:t> </a:t>
            </a:r>
          </a:p>
          <a:p>
            <a:r>
              <a:rPr lang="en-US" dirty="0" smtClean="0"/>
              <a:t>(</a:t>
            </a:r>
            <a:r>
              <a:rPr lang="en-US" i="1" dirty="0" smtClean="0"/>
              <a:t>c</a:t>
            </a:r>
            <a:r>
              <a:rPr lang="en-US" dirty="0" smtClean="0"/>
              <a:t>) 	What would it be if the car were on the Moon (the acceleration of gravity on the Moon is about </a:t>
            </a:r>
            <a:r>
              <a:rPr lang="en-US" i="1" dirty="0" smtClean="0"/>
              <a:t>g/</a:t>
            </a:r>
            <a:r>
              <a:rPr lang="en-US" dirty="0" smtClean="0"/>
              <a:t>6) but all else stayed the same?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A small box is held in place against a rough vertical wall by someone pushing on it with a force directed upward at 28° above the horizontal. The coefficients of static and kinetic friction between the box and wall are 0.40 and 0.30, respectively. The box slides down unless the applied force has magnitude 23 N. What is the mass of the box?</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A child slides down a slide with a 34° incline, and at the bottom her speed is precisely half what it would have been if the slide had been frictionless. Calculate the coefficient of kinetic friction between the slide and the child.</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 Up Question</a:t>
            </a:r>
            <a:endParaRPr lang="en-US" dirty="0"/>
          </a:p>
        </p:txBody>
      </p:sp>
      <p:sp>
        <p:nvSpPr>
          <p:cNvPr id="3" name="Content Placeholder 2"/>
          <p:cNvSpPr>
            <a:spLocks noGrp="1"/>
          </p:cNvSpPr>
          <p:nvPr>
            <p:ph idx="1"/>
          </p:nvPr>
        </p:nvSpPr>
        <p:spPr/>
        <p:txBody>
          <a:bodyPr/>
          <a:lstStyle/>
          <a:p>
            <a:r>
              <a:rPr lang="en-US" dirty="0" smtClean="0"/>
              <a:t>A brass cube and a flat brass disk of the same weight are on a flat board.  The board is gradually tilted until sliding begins.  Which slides first?</a:t>
            </a:r>
          </a:p>
          <a:p>
            <a:pPr marL="514350" indent="-514350">
              <a:buAutoNum type="alphaUcPeriod"/>
            </a:pPr>
            <a:r>
              <a:rPr lang="en-US" dirty="0" smtClean="0"/>
              <a:t>The brass cube  </a:t>
            </a:r>
          </a:p>
          <a:p>
            <a:pPr marL="514350" indent="-514350">
              <a:buAutoNum type="alphaUcPeriod"/>
            </a:pPr>
            <a:r>
              <a:rPr lang="en-US" dirty="0" smtClean="0"/>
              <a:t>The flat brass disk   </a:t>
            </a:r>
          </a:p>
          <a:p>
            <a:pPr marL="514350" indent="-514350">
              <a:buAutoNum type="alphaUcPeriod"/>
            </a:pPr>
            <a:r>
              <a:rPr lang="en-US" dirty="0" smtClean="0"/>
              <a:t>Both at the same time</a:t>
            </a:r>
            <a:endParaRPr lang="en-US" dirty="0"/>
          </a:p>
        </p:txBody>
      </p:sp>
      <p:sp>
        <p:nvSpPr>
          <p:cNvPr id="4" name="Cube 3"/>
          <p:cNvSpPr/>
          <p:nvPr/>
        </p:nvSpPr>
        <p:spPr>
          <a:xfrm>
            <a:off x="4648200" y="3352800"/>
            <a:ext cx="762000" cy="914400"/>
          </a:xfrm>
          <a:prstGeom prst="cube">
            <a:avLst/>
          </a:prstGeom>
          <a:solidFill>
            <a:srgbClr val="FFC000"/>
          </a:solidFill>
          <a:ln>
            <a:noFill/>
          </a:ln>
          <a:scene3d>
            <a:camera prst="orthographicFront">
              <a:rot lat="30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n 4"/>
          <p:cNvSpPr/>
          <p:nvPr/>
        </p:nvSpPr>
        <p:spPr>
          <a:xfrm>
            <a:off x="5867400" y="3886200"/>
            <a:ext cx="2743200" cy="152400"/>
          </a:xfrm>
          <a:prstGeom prst="can">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0" scaled="1"/>
            <a:tileRect/>
          </a:gradFill>
          <a:ln>
            <a:noFill/>
          </a:ln>
          <a:scene3d>
            <a:camera prst="orthographicFront">
              <a:rot lat="210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Frictional Force is Independent of Contact Area…</a:t>
            </a:r>
            <a:endParaRPr lang="en-US" dirty="0">
              <a:solidFill>
                <a:srgbClr val="FFFF00"/>
              </a:solidFill>
            </a:endParaRPr>
          </a:p>
        </p:txBody>
      </p:sp>
      <p:sp>
        <p:nvSpPr>
          <p:cNvPr id="3" name="Content Placeholder 2"/>
          <p:cNvSpPr>
            <a:spLocks noGrp="1"/>
          </p:cNvSpPr>
          <p:nvPr>
            <p:ph idx="1"/>
          </p:nvPr>
        </p:nvSpPr>
        <p:spPr>
          <a:xfrm>
            <a:off x="457200" y="2209800"/>
            <a:ext cx="8229600" cy="4267200"/>
          </a:xfrm>
        </p:spPr>
        <p:txBody>
          <a:bodyPr/>
          <a:lstStyle/>
          <a:p>
            <a:r>
              <a:rPr lang="en-US" dirty="0" smtClean="0"/>
              <a:t>Both will begin to slide </a:t>
            </a:r>
            <a:r>
              <a:rPr lang="en-US" dirty="0" smtClean="0">
                <a:solidFill>
                  <a:srgbClr val="FFFF00"/>
                </a:solidFill>
              </a:rPr>
              <a:t>at the same time!</a:t>
            </a:r>
          </a:p>
          <a:p>
            <a:endParaRPr lang="en-US" dirty="0" smtClean="0">
              <a:solidFill>
                <a:srgbClr val="FFFF00"/>
              </a:solidFill>
            </a:endParaRPr>
          </a:p>
          <a:p>
            <a:r>
              <a:rPr lang="en-US" dirty="0" smtClean="0"/>
              <a:t>The disk has </a:t>
            </a:r>
            <a:r>
              <a:rPr lang="en-US" dirty="0" smtClean="0">
                <a:solidFill>
                  <a:srgbClr val="FFFF00"/>
                </a:solidFill>
              </a:rPr>
              <a:t>far more surface on the board</a:t>
            </a:r>
            <a:r>
              <a:rPr lang="en-US" dirty="0" smtClean="0"/>
              <a:t>, but </a:t>
            </a:r>
            <a:r>
              <a:rPr lang="en-US" dirty="0" smtClean="0">
                <a:solidFill>
                  <a:srgbClr val="FF0000"/>
                </a:solidFill>
              </a:rPr>
              <a:t>experimentally</a:t>
            </a:r>
            <a:r>
              <a:rPr lang="en-US" dirty="0" smtClean="0"/>
              <a:t> the </a:t>
            </a:r>
            <a:r>
              <a:rPr lang="en-US" dirty="0" smtClean="0">
                <a:solidFill>
                  <a:srgbClr val="FF0000"/>
                </a:solidFill>
              </a:rPr>
              <a:t>maximum</a:t>
            </a:r>
            <a:r>
              <a:rPr lang="en-US" dirty="0" smtClean="0"/>
              <a:t> static frictional force, just before it begins to slide, depends </a:t>
            </a:r>
            <a:r>
              <a:rPr lang="en-US" dirty="0" smtClean="0">
                <a:solidFill>
                  <a:srgbClr val="FF0000"/>
                </a:solidFill>
              </a:rPr>
              <a:t>only</a:t>
            </a:r>
            <a:r>
              <a:rPr lang="en-US" dirty="0" smtClean="0"/>
              <a:t> on the </a:t>
            </a:r>
            <a:r>
              <a:rPr lang="en-US" dirty="0" smtClean="0">
                <a:solidFill>
                  <a:srgbClr val="FF0000"/>
                </a:solidFill>
              </a:rPr>
              <a:t>materials</a:t>
            </a:r>
            <a:r>
              <a:rPr lang="en-US" dirty="0" smtClean="0"/>
              <a:t> of the surfaces and the pressure between them, that is, the </a:t>
            </a:r>
            <a:r>
              <a:rPr lang="en-US" dirty="0" smtClean="0">
                <a:solidFill>
                  <a:srgbClr val="FF0000"/>
                </a:solidFill>
              </a:rPr>
              <a:t>normal force</a:t>
            </a:r>
            <a:r>
              <a:rPr lang="en-US" dirty="0" smtClean="0"/>
              <a:t>.</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Free Body Diagram for Block on Slope</a:t>
            </a:r>
            <a:endParaRPr lang="en-US" dirty="0">
              <a:solidFill>
                <a:srgbClr val="FFFF00"/>
              </a:solidFill>
            </a:endParaRPr>
          </a:p>
        </p:txBody>
      </p:sp>
      <p:sp>
        <p:nvSpPr>
          <p:cNvPr id="3" name="Content Placeholder 2"/>
          <p:cNvSpPr>
            <a:spLocks noGrp="1"/>
          </p:cNvSpPr>
          <p:nvPr>
            <p:ph idx="1"/>
          </p:nvPr>
        </p:nvSpPr>
        <p:spPr>
          <a:xfrm>
            <a:off x="457200" y="1524000"/>
            <a:ext cx="8229600" cy="4876800"/>
          </a:xfrm>
        </p:spPr>
        <p:txBody>
          <a:bodyPr/>
          <a:lstStyle/>
          <a:p>
            <a:r>
              <a:rPr lang="en-US" dirty="0" smtClean="0">
                <a:solidFill>
                  <a:srgbClr val="FFFF00"/>
                </a:solidFill>
              </a:rPr>
              <a:t>At maximum pre-slide angle    :</a:t>
            </a:r>
            <a:endParaRPr lang="en-US" dirty="0">
              <a:solidFill>
                <a:srgbClr val="FFFF00"/>
              </a:solidFill>
            </a:endParaRPr>
          </a:p>
          <a:p>
            <a:pPr>
              <a:buNone/>
            </a:pPr>
            <a:r>
              <a:rPr lang="en-US" dirty="0" smtClean="0"/>
              <a:t>Note frictional force </a:t>
            </a:r>
          </a:p>
          <a:p>
            <a:pPr>
              <a:buNone/>
            </a:pPr>
            <a:r>
              <a:rPr lang="en-US" dirty="0" smtClean="0"/>
              <a:t>is </a:t>
            </a:r>
            <a:r>
              <a:rPr lang="en-US" dirty="0" smtClean="0">
                <a:solidFill>
                  <a:srgbClr val="FFFF00"/>
                </a:solidFill>
              </a:rPr>
              <a:t>parallel to surface</a:t>
            </a:r>
            <a:r>
              <a:rPr lang="en-US" dirty="0" smtClean="0"/>
              <a:t>.  </a:t>
            </a:r>
          </a:p>
          <a:p>
            <a:pPr>
              <a:buNone/>
            </a:pPr>
            <a:r>
              <a:rPr lang="en-US" dirty="0" smtClean="0"/>
              <a:t>Forces on block must </a:t>
            </a:r>
          </a:p>
          <a:p>
            <a:pPr>
              <a:buNone/>
            </a:pPr>
            <a:r>
              <a:rPr lang="en-US" dirty="0"/>
              <a:t>a</a:t>
            </a:r>
            <a:r>
              <a:rPr lang="en-US" dirty="0" smtClean="0"/>
              <a:t>dd to zero </a:t>
            </a:r>
            <a:r>
              <a:rPr lang="en-US" dirty="0" smtClean="0">
                <a:solidFill>
                  <a:srgbClr val="FFFF00"/>
                </a:solidFill>
              </a:rPr>
              <a:t>as vectors </a:t>
            </a:r>
          </a:p>
          <a:p>
            <a:pPr>
              <a:buNone/>
            </a:pPr>
            <a:r>
              <a:rPr lang="en-US" dirty="0" smtClean="0"/>
              <a:t>since it is at rest.</a:t>
            </a:r>
          </a:p>
          <a:p>
            <a:pPr>
              <a:buNone/>
            </a:pPr>
            <a:endParaRPr lang="en-US" dirty="0"/>
          </a:p>
          <a:p>
            <a:pPr>
              <a:buNone/>
            </a:pPr>
            <a:r>
              <a:rPr lang="en-US" dirty="0" smtClean="0">
                <a:solidFill>
                  <a:srgbClr val="FFFF00"/>
                </a:solidFill>
              </a:rPr>
              <a:t>Notice:  </a:t>
            </a:r>
          </a:p>
          <a:p>
            <a:pPr>
              <a:buNone/>
            </a:pPr>
            <a:endParaRPr lang="en-US" dirty="0"/>
          </a:p>
          <a:p>
            <a:pPr>
              <a:buNone/>
            </a:pPr>
            <a:endParaRPr lang="en-US" dirty="0"/>
          </a:p>
        </p:txBody>
      </p:sp>
      <p:sp>
        <p:nvSpPr>
          <p:cNvPr id="5" name="Rectangle 4"/>
          <p:cNvSpPr/>
          <p:nvPr/>
        </p:nvSpPr>
        <p:spPr>
          <a:xfrm rot="1160968">
            <a:off x="5591115" y="3471164"/>
            <a:ext cx="762000" cy="76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p:cNvSpPr/>
          <p:nvPr/>
        </p:nvSpPr>
        <p:spPr>
          <a:xfrm>
            <a:off x="4648200" y="3810000"/>
            <a:ext cx="2667000" cy="914400"/>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rot="10680000">
            <a:off x="5063308" y="3933379"/>
            <a:ext cx="798990" cy="3063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5152941" y="2695660"/>
            <a:ext cx="2221753" cy="8201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4789553" y="5040247"/>
            <a:ext cx="2470837" cy="1034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4" name="Object 23"/>
          <p:cNvGraphicFramePr>
            <a:graphicFrameLocks noChangeAspect="1"/>
          </p:cNvGraphicFramePr>
          <p:nvPr/>
        </p:nvGraphicFramePr>
        <p:xfrm>
          <a:off x="6131256" y="4370696"/>
          <a:ext cx="254000" cy="342900"/>
        </p:xfrm>
        <a:graphic>
          <a:graphicData uri="http://schemas.openxmlformats.org/presentationml/2006/ole">
            <p:oleObj spid="_x0000_s3074" name="Equation" r:id="rId4" imgW="253800" imgH="342720" progId="Equation.DSMT4">
              <p:embed/>
            </p:oleObj>
          </a:graphicData>
        </a:graphic>
      </p:graphicFrame>
      <p:grpSp>
        <p:nvGrpSpPr>
          <p:cNvPr id="29" name="Group 28"/>
          <p:cNvGrpSpPr/>
          <p:nvPr/>
        </p:nvGrpSpPr>
        <p:grpSpPr>
          <a:xfrm>
            <a:off x="7600664" y="1975512"/>
            <a:ext cx="838200" cy="2514598"/>
            <a:chOff x="7696200" y="2057400"/>
            <a:chExt cx="838200" cy="2514598"/>
          </a:xfrm>
        </p:grpSpPr>
        <p:cxnSp>
          <p:nvCxnSpPr>
            <p:cNvPr id="8" name="Straight Arrow Connector 7"/>
            <p:cNvCxnSpPr/>
            <p:nvPr/>
          </p:nvCxnSpPr>
          <p:spPr>
            <a:xfrm rot="10680000">
              <a:off x="7696200" y="4259081"/>
              <a:ext cx="798990" cy="3063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7293809" y="3331408"/>
              <a:ext cx="2470837" cy="1034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7013458" y="2758212"/>
              <a:ext cx="2221753" cy="8201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5" name="Object 24"/>
            <p:cNvGraphicFramePr>
              <a:graphicFrameLocks noChangeAspect="1"/>
            </p:cNvGraphicFramePr>
            <p:nvPr/>
          </p:nvGraphicFramePr>
          <p:xfrm>
            <a:off x="8257648" y="2665872"/>
            <a:ext cx="254000" cy="342900"/>
          </p:xfrm>
          <a:graphic>
            <a:graphicData uri="http://schemas.openxmlformats.org/presentationml/2006/ole">
              <p:oleObj spid="_x0000_s3075" name="Equation" r:id="rId5" imgW="253800" imgH="342720" progId="Equation.DSMT4">
                <p:embed/>
              </p:oleObj>
            </a:graphicData>
          </a:graphic>
        </p:graphicFrame>
      </p:grpSp>
      <p:graphicFrame>
        <p:nvGraphicFramePr>
          <p:cNvPr id="26" name="Object 25"/>
          <p:cNvGraphicFramePr>
            <a:graphicFrameLocks noChangeAspect="1"/>
          </p:cNvGraphicFramePr>
          <p:nvPr/>
        </p:nvGraphicFramePr>
        <p:xfrm>
          <a:off x="5548952" y="1629768"/>
          <a:ext cx="254000" cy="342900"/>
        </p:xfrm>
        <a:graphic>
          <a:graphicData uri="http://schemas.openxmlformats.org/presentationml/2006/ole">
            <p:oleObj spid="_x0000_s3076" name="Equation" r:id="rId6" imgW="253800" imgH="342720" progId="Equation.DSMT4">
              <p:embed/>
            </p:oleObj>
          </a:graphicData>
        </a:graphic>
      </p:graphicFrame>
      <p:graphicFrame>
        <p:nvGraphicFramePr>
          <p:cNvPr id="27" name="Object 26"/>
          <p:cNvGraphicFramePr>
            <a:graphicFrameLocks noChangeAspect="1"/>
          </p:cNvGraphicFramePr>
          <p:nvPr/>
        </p:nvGraphicFramePr>
        <p:xfrm>
          <a:off x="6092208" y="5478440"/>
          <a:ext cx="558800" cy="330200"/>
        </p:xfrm>
        <a:graphic>
          <a:graphicData uri="http://schemas.openxmlformats.org/presentationml/2006/ole">
            <p:oleObj spid="_x0000_s3077" name="Equation" r:id="rId7" imgW="558720" imgH="330120" progId="Equation.DSMT4">
              <p:embed/>
            </p:oleObj>
          </a:graphicData>
        </a:graphic>
      </p:graphicFrame>
      <p:graphicFrame>
        <p:nvGraphicFramePr>
          <p:cNvPr id="28" name="Object 27"/>
          <p:cNvGraphicFramePr>
            <a:graphicFrameLocks noChangeAspect="1"/>
          </p:cNvGraphicFramePr>
          <p:nvPr/>
        </p:nvGraphicFramePr>
        <p:xfrm>
          <a:off x="6421460" y="2762536"/>
          <a:ext cx="368300" cy="342900"/>
        </p:xfrm>
        <a:graphic>
          <a:graphicData uri="http://schemas.openxmlformats.org/presentationml/2006/ole">
            <p:oleObj spid="_x0000_s3078" name="Equation" r:id="rId8" imgW="368280" imgH="342720" progId="Equation.DSMT4">
              <p:embed/>
            </p:oleObj>
          </a:graphicData>
        </a:graphic>
      </p:graphicFrame>
      <p:graphicFrame>
        <p:nvGraphicFramePr>
          <p:cNvPr id="30" name="Object 29"/>
          <p:cNvGraphicFramePr>
            <a:graphicFrameLocks noChangeAspect="1"/>
          </p:cNvGraphicFramePr>
          <p:nvPr/>
        </p:nvGraphicFramePr>
        <p:xfrm>
          <a:off x="8489664" y="3200400"/>
          <a:ext cx="558800" cy="330200"/>
        </p:xfrm>
        <a:graphic>
          <a:graphicData uri="http://schemas.openxmlformats.org/presentationml/2006/ole">
            <p:oleObj spid="_x0000_s3079" name="Equation" r:id="rId9" imgW="558720" imgH="330120" progId="Equation.DSMT4">
              <p:embed/>
            </p:oleObj>
          </a:graphicData>
        </a:graphic>
      </p:graphicFrame>
      <p:graphicFrame>
        <p:nvGraphicFramePr>
          <p:cNvPr id="31" name="Object 30"/>
          <p:cNvGraphicFramePr>
            <a:graphicFrameLocks noChangeAspect="1"/>
          </p:cNvGraphicFramePr>
          <p:nvPr/>
        </p:nvGraphicFramePr>
        <p:xfrm>
          <a:off x="7620000" y="3048000"/>
          <a:ext cx="368300" cy="342900"/>
        </p:xfrm>
        <a:graphic>
          <a:graphicData uri="http://schemas.openxmlformats.org/presentationml/2006/ole">
            <p:oleObj spid="_x0000_s3080" name="Equation" r:id="rId10" imgW="368280" imgH="342720" progId="Equation.DSMT4">
              <p:embed/>
            </p:oleObj>
          </a:graphicData>
        </a:graphic>
      </p:graphicFrame>
      <p:graphicFrame>
        <p:nvGraphicFramePr>
          <p:cNvPr id="32" name="Object 31"/>
          <p:cNvGraphicFramePr>
            <a:graphicFrameLocks noChangeAspect="1"/>
          </p:cNvGraphicFramePr>
          <p:nvPr/>
        </p:nvGraphicFramePr>
        <p:xfrm>
          <a:off x="5257800" y="4089400"/>
          <a:ext cx="431800" cy="482600"/>
        </p:xfrm>
        <a:graphic>
          <a:graphicData uri="http://schemas.openxmlformats.org/presentationml/2006/ole">
            <p:oleObj spid="_x0000_s3081" name="Equation" r:id="rId11" imgW="431640" imgH="482400" progId="Equation.DSMT4">
              <p:embed/>
            </p:oleObj>
          </a:graphicData>
        </a:graphic>
      </p:graphicFrame>
      <p:graphicFrame>
        <p:nvGraphicFramePr>
          <p:cNvPr id="33" name="Object 32"/>
          <p:cNvGraphicFramePr>
            <a:graphicFrameLocks noChangeAspect="1"/>
          </p:cNvGraphicFramePr>
          <p:nvPr/>
        </p:nvGraphicFramePr>
        <p:xfrm>
          <a:off x="7762875" y="4300538"/>
          <a:ext cx="431800" cy="482600"/>
        </p:xfrm>
        <a:graphic>
          <a:graphicData uri="http://schemas.openxmlformats.org/presentationml/2006/ole">
            <p:oleObj spid="_x0000_s3082" name="Equation" r:id="rId12" imgW="431640" imgH="482400" progId="Equation.DSMT4">
              <p:embed/>
            </p:oleObj>
          </a:graphicData>
        </a:graphic>
      </p:graphicFrame>
      <p:graphicFrame>
        <p:nvGraphicFramePr>
          <p:cNvPr id="34" name="Object 33"/>
          <p:cNvGraphicFramePr>
            <a:graphicFrameLocks noChangeAspect="1"/>
          </p:cNvGraphicFramePr>
          <p:nvPr/>
        </p:nvGraphicFramePr>
        <p:xfrm>
          <a:off x="1931988" y="5680075"/>
          <a:ext cx="2032000" cy="482600"/>
        </p:xfrm>
        <a:graphic>
          <a:graphicData uri="http://schemas.openxmlformats.org/presentationml/2006/ole">
            <p:oleObj spid="_x0000_s3083" name="Equation" r:id="rId13" imgW="2031840" imgH="482400" progId="Equation.DSMT4">
              <p:embed/>
            </p:oleObj>
          </a:graphicData>
        </a:graphic>
      </p:graphicFrame>
      <p:sp>
        <p:nvSpPr>
          <p:cNvPr id="35" name="Rectangle 34"/>
          <p:cNvSpPr/>
          <p:nvPr/>
        </p:nvSpPr>
        <p:spPr>
          <a:xfrm>
            <a:off x="361664" y="5633112"/>
            <a:ext cx="3810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Coefficient of Static Friction</a:t>
            </a:r>
            <a:endParaRPr lang="en-US" dirty="0">
              <a:solidFill>
                <a:srgbClr val="FFFF00"/>
              </a:solidFill>
            </a:endParaRPr>
          </a:p>
        </p:txBody>
      </p:sp>
      <p:sp>
        <p:nvSpPr>
          <p:cNvPr id="3" name="Content Placeholder 2"/>
          <p:cNvSpPr>
            <a:spLocks noGrp="1"/>
          </p:cNvSpPr>
          <p:nvPr>
            <p:ph idx="1"/>
          </p:nvPr>
        </p:nvSpPr>
        <p:spPr>
          <a:xfrm>
            <a:off x="609600" y="1828800"/>
            <a:ext cx="8229600" cy="4648200"/>
          </a:xfrm>
        </p:spPr>
        <p:txBody>
          <a:bodyPr>
            <a:normAutofit/>
          </a:bodyPr>
          <a:lstStyle/>
          <a:p>
            <a:pPr>
              <a:buNone/>
            </a:pPr>
            <a:r>
              <a:rPr lang="en-US" dirty="0" smtClean="0"/>
              <a:t>The magnitude of the </a:t>
            </a:r>
            <a:r>
              <a:rPr lang="en-US" dirty="0" smtClean="0">
                <a:solidFill>
                  <a:srgbClr val="FFFF00"/>
                </a:solidFill>
              </a:rPr>
              <a:t>maximum</a:t>
            </a:r>
            <a:r>
              <a:rPr lang="en-US" dirty="0" smtClean="0"/>
              <a:t> static frictional force (just before sliding) is found to be </a:t>
            </a:r>
            <a:r>
              <a:rPr lang="en-US" dirty="0" smtClean="0">
                <a:solidFill>
                  <a:srgbClr val="FFFF00"/>
                </a:solidFill>
              </a:rPr>
              <a:t>directly proportional to the normal force</a:t>
            </a:r>
            <a:r>
              <a:rPr lang="en-US" dirty="0" smtClean="0"/>
              <a:t>:</a:t>
            </a:r>
          </a:p>
          <a:p>
            <a:pPr>
              <a:buNone/>
            </a:pPr>
            <a:endParaRPr lang="en-US" dirty="0"/>
          </a:p>
          <a:p>
            <a:pPr>
              <a:buNone/>
            </a:pPr>
            <a:endParaRPr lang="en-US" dirty="0" smtClean="0"/>
          </a:p>
          <a:p>
            <a:r>
              <a:rPr lang="en-US" dirty="0" smtClean="0"/>
              <a:t>      is called the </a:t>
            </a:r>
            <a:r>
              <a:rPr lang="en-US" dirty="0" smtClean="0">
                <a:solidFill>
                  <a:srgbClr val="FFFF00"/>
                </a:solidFill>
              </a:rPr>
              <a:t>coefficient of static friction</a:t>
            </a:r>
            <a:r>
              <a:rPr lang="en-US" dirty="0" smtClean="0"/>
              <a:t>. </a:t>
            </a:r>
          </a:p>
          <a:p>
            <a:r>
              <a:rPr lang="en-US" dirty="0" smtClean="0"/>
              <a:t>If      is the tilt angle where sliding begins,</a:t>
            </a:r>
          </a:p>
          <a:p>
            <a:endParaRPr lang="en-US" dirty="0" smtClean="0"/>
          </a:p>
        </p:txBody>
      </p:sp>
      <p:graphicFrame>
        <p:nvGraphicFramePr>
          <p:cNvPr id="4" name="Object 3"/>
          <p:cNvGraphicFramePr>
            <a:graphicFrameLocks noChangeAspect="1"/>
          </p:cNvGraphicFramePr>
          <p:nvPr/>
        </p:nvGraphicFramePr>
        <p:xfrm>
          <a:off x="3213100" y="3613150"/>
          <a:ext cx="2374900" cy="571500"/>
        </p:xfrm>
        <a:graphic>
          <a:graphicData uri="http://schemas.openxmlformats.org/presentationml/2006/ole">
            <p:oleObj spid="_x0000_s1026" name="Equation" r:id="rId4" imgW="2374560" imgH="571320" progId="Equation.DSMT4">
              <p:embed/>
            </p:oleObj>
          </a:graphicData>
        </a:graphic>
      </p:graphicFrame>
      <p:sp>
        <p:nvSpPr>
          <p:cNvPr id="5" name="Rectangle 4"/>
          <p:cNvSpPr/>
          <p:nvPr/>
        </p:nvSpPr>
        <p:spPr>
          <a:xfrm>
            <a:off x="3074152" y="3505200"/>
            <a:ext cx="2590800"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nvGraphicFramePr>
        <p:xfrm>
          <a:off x="1045192" y="4612944"/>
          <a:ext cx="431800" cy="482600"/>
        </p:xfrm>
        <a:graphic>
          <a:graphicData uri="http://schemas.openxmlformats.org/presentationml/2006/ole">
            <p:oleObj spid="_x0000_s1027" name="Equation" r:id="rId5" imgW="431640" imgH="482400" progId="Equation.DSMT4">
              <p:embed/>
            </p:oleObj>
          </a:graphicData>
        </a:graphic>
      </p:graphicFrame>
      <p:graphicFrame>
        <p:nvGraphicFramePr>
          <p:cNvPr id="7" name="Object 6"/>
          <p:cNvGraphicFramePr>
            <a:graphicFrameLocks noChangeAspect="1"/>
          </p:cNvGraphicFramePr>
          <p:nvPr/>
        </p:nvGraphicFramePr>
        <p:xfrm>
          <a:off x="3536950" y="5842000"/>
          <a:ext cx="1790700" cy="482600"/>
        </p:xfrm>
        <a:graphic>
          <a:graphicData uri="http://schemas.openxmlformats.org/presentationml/2006/ole">
            <p:oleObj spid="_x0000_s1028" name="Equation" r:id="rId6" imgW="1790640" imgH="482400" progId="Equation.DSMT4">
              <p:embed/>
            </p:oleObj>
          </a:graphicData>
        </a:graphic>
      </p:graphicFrame>
      <p:graphicFrame>
        <p:nvGraphicFramePr>
          <p:cNvPr id="8" name="Object 7"/>
          <p:cNvGraphicFramePr>
            <a:graphicFrameLocks noChangeAspect="1"/>
          </p:cNvGraphicFramePr>
          <p:nvPr/>
        </p:nvGraphicFramePr>
        <p:xfrm>
          <a:off x="1335374" y="5228586"/>
          <a:ext cx="393700" cy="482600"/>
        </p:xfrm>
        <a:graphic>
          <a:graphicData uri="http://schemas.openxmlformats.org/presentationml/2006/ole">
            <p:oleObj spid="_x0000_s1029" name="Equation" r:id="rId7" imgW="393480" imgH="4824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How Steep a Hill Can a Car Climb?</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sz="2800" dirty="0" smtClean="0"/>
              <a:t>Assuming a powerful </a:t>
            </a:r>
          </a:p>
          <a:p>
            <a:pPr>
              <a:buNone/>
            </a:pPr>
            <a:r>
              <a:rPr lang="en-US" sz="2800" dirty="0" smtClean="0"/>
              <a:t>engine, the incline is </a:t>
            </a:r>
          </a:p>
          <a:p>
            <a:pPr>
              <a:buNone/>
            </a:pPr>
            <a:r>
              <a:rPr lang="en-US" sz="2800" dirty="0" smtClean="0"/>
              <a:t>limited by the coefficient</a:t>
            </a:r>
          </a:p>
          <a:p>
            <a:pPr>
              <a:buNone/>
            </a:pPr>
            <a:r>
              <a:rPr lang="en-US" sz="2800" dirty="0" smtClean="0"/>
              <a:t>of static friction</a:t>
            </a:r>
            <a:r>
              <a:rPr lang="en-US" sz="2800" dirty="0" smtClean="0">
                <a:solidFill>
                  <a:srgbClr val="FFFF00"/>
                </a:solidFill>
              </a:rPr>
              <a:t>.  The </a:t>
            </a:r>
          </a:p>
          <a:p>
            <a:pPr>
              <a:buNone/>
            </a:pPr>
            <a:r>
              <a:rPr lang="en-US" sz="2800" dirty="0" smtClean="0">
                <a:solidFill>
                  <a:srgbClr val="FFFF00"/>
                </a:solidFill>
              </a:rPr>
              <a:t>friction force from the road</a:t>
            </a:r>
          </a:p>
          <a:p>
            <a:pPr>
              <a:buNone/>
            </a:pPr>
            <a:r>
              <a:rPr lang="en-US" sz="2800" dirty="0" smtClean="0">
                <a:solidFill>
                  <a:srgbClr val="FFFF00"/>
                </a:solidFill>
              </a:rPr>
              <a:t>will push the car up the hill</a:t>
            </a:r>
            <a:r>
              <a:rPr lang="en-US" sz="2800" dirty="0" smtClean="0"/>
              <a:t>,</a:t>
            </a:r>
          </a:p>
          <a:p>
            <a:pPr>
              <a:buNone/>
            </a:pPr>
            <a:r>
              <a:rPr lang="en-US" sz="2800" dirty="0" smtClean="0"/>
              <a:t>provided:</a:t>
            </a:r>
          </a:p>
          <a:p>
            <a:pPr>
              <a:buNone/>
            </a:pPr>
            <a:endParaRPr lang="en-US" sz="2800" dirty="0" smtClean="0"/>
          </a:p>
          <a:p>
            <a:pPr>
              <a:buNone/>
            </a:pPr>
            <a:endParaRPr lang="en-US" sz="2800" dirty="0" smtClean="0"/>
          </a:p>
          <a:p>
            <a:pPr lvl="1">
              <a:buNone/>
            </a:pPr>
            <a:r>
              <a:rPr lang="en-US" sz="2400" b="1" dirty="0" smtClean="0">
                <a:solidFill>
                  <a:srgbClr val="FF0000"/>
                </a:solidFill>
              </a:rPr>
              <a:t>Bottom line: </a:t>
            </a:r>
            <a:r>
              <a:rPr lang="en-US" sz="2400" dirty="0" smtClean="0">
                <a:solidFill>
                  <a:srgbClr val="FF0000"/>
                </a:solidFill>
              </a:rPr>
              <a:t>if the car can be parked on the hill,                       ,              and the engine is strong enough, it can climb the hill!</a:t>
            </a:r>
          </a:p>
          <a:p>
            <a:pPr>
              <a:buNone/>
            </a:pPr>
            <a:endParaRPr lang="en-US" sz="2800" dirty="0"/>
          </a:p>
        </p:txBody>
      </p:sp>
      <p:grpSp>
        <p:nvGrpSpPr>
          <p:cNvPr id="10" name="Group 9"/>
          <p:cNvGrpSpPr/>
          <p:nvPr/>
        </p:nvGrpSpPr>
        <p:grpSpPr>
          <a:xfrm>
            <a:off x="5257800" y="2819400"/>
            <a:ext cx="2971800" cy="762000"/>
            <a:chOff x="5562600" y="2819400"/>
            <a:chExt cx="2971800" cy="762000"/>
          </a:xfrm>
        </p:grpSpPr>
        <p:sp>
          <p:nvSpPr>
            <p:cNvPr id="4" name="Right Triangle 3"/>
            <p:cNvSpPr/>
            <p:nvPr/>
          </p:nvSpPr>
          <p:spPr>
            <a:xfrm>
              <a:off x="5562600" y="2819400"/>
              <a:ext cx="2971800" cy="7620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rapezoid 5"/>
            <p:cNvSpPr/>
            <p:nvPr/>
          </p:nvSpPr>
          <p:spPr>
            <a:xfrm rot="840000">
              <a:off x="6570264" y="2925168"/>
              <a:ext cx="685800" cy="152400"/>
            </a:xfrm>
            <a:prstGeom prst="trapezoid">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99024" y="3034352"/>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37360" y="2944504"/>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rapezoid 8"/>
            <p:cNvSpPr/>
            <p:nvPr/>
          </p:nvSpPr>
          <p:spPr>
            <a:xfrm rot="960000">
              <a:off x="6871648" y="2846696"/>
              <a:ext cx="381000" cy="152400"/>
            </a:xfrm>
            <a:prstGeom prst="trapezoi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2" name="Straight Arrow Connector 11"/>
          <p:cNvCxnSpPr/>
          <p:nvPr/>
        </p:nvCxnSpPr>
        <p:spPr>
          <a:xfrm rot="5400000">
            <a:off x="5753894" y="3847306"/>
            <a:ext cx="1752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780000">
            <a:off x="6620789" y="3048914"/>
            <a:ext cx="685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5652448" y="2743200"/>
            <a:ext cx="973023" cy="23201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flipH="1" flipV="1">
            <a:off x="6104788" y="2048614"/>
            <a:ext cx="1430225" cy="38099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nvGraphicFramePr>
        <p:xfrm>
          <a:off x="6858000" y="4013200"/>
          <a:ext cx="558800" cy="330200"/>
        </p:xfrm>
        <a:graphic>
          <a:graphicData uri="http://schemas.openxmlformats.org/presentationml/2006/ole">
            <p:oleObj spid="_x0000_s28674" name="Equation" r:id="rId4" imgW="558720" imgH="330120" progId="Equation.DSMT4">
              <p:embed/>
            </p:oleObj>
          </a:graphicData>
        </a:graphic>
      </p:graphicFrame>
      <p:graphicFrame>
        <p:nvGraphicFramePr>
          <p:cNvPr id="23" name="Object 22"/>
          <p:cNvGraphicFramePr>
            <a:graphicFrameLocks noChangeAspect="1"/>
          </p:cNvGraphicFramePr>
          <p:nvPr/>
        </p:nvGraphicFramePr>
        <p:xfrm>
          <a:off x="7334912" y="2909248"/>
          <a:ext cx="1346200" cy="431800"/>
        </p:xfrm>
        <a:graphic>
          <a:graphicData uri="http://schemas.openxmlformats.org/presentationml/2006/ole">
            <p:oleObj spid="_x0000_s28675" name="Equation" r:id="rId5" imgW="1346040" imgH="431640" progId="Equation.DSMT4">
              <p:embed/>
            </p:oleObj>
          </a:graphicData>
        </a:graphic>
      </p:graphicFrame>
      <p:graphicFrame>
        <p:nvGraphicFramePr>
          <p:cNvPr id="24" name="Object 23"/>
          <p:cNvGraphicFramePr>
            <a:graphicFrameLocks noChangeAspect="1"/>
          </p:cNvGraphicFramePr>
          <p:nvPr/>
        </p:nvGraphicFramePr>
        <p:xfrm>
          <a:off x="6890984" y="1959592"/>
          <a:ext cx="2146300" cy="419100"/>
        </p:xfrm>
        <a:graphic>
          <a:graphicData uri="http://schemas.openxmlformats.org/presentationml/2006/ole">
            <p:oleObj spid="_x0000_s28676" name="Equation" r:id="rId6" imgW="2145960" imgH="419040" progId="Equation.DSMT4">
              <p:embed/>
            </p:oleObj>
          </a:graphicData>
        </a:graphic>
      </p:graphicFrame>
      <p:graphicFrame>
        <p:nvGraphicFramePr>
          <p:cNvPr id="25" name="Object 24"/>
          <p:cNvGraphicFramePr>
            <a:graphicFrameLocks noChangeAspect="1"/>
          </p:cNvGraphicFramePr>
          <p:nvPr/>
        </p:nvGraphicFramePr>
        <p:xfrm>
          <a:off x="4840288" y="2252663"/>
          <a:ext cx="1612900" cy="482600"/>
        </p:xfrm>
        <a:graphic>
          <a:graphicData uri="http://schemas.openxmlformats.org/presentationml/2006/ole">
            <p:oleObj spid="_x0000_s28677" name="Equation" r:id="rId7" imgW="1612800" imgH="482400" progId="Equation.DSMT4">
              <p:embed/>
            </p:oleObj>
          </a:graphicData>
        </a:graphic>
      </p:graphicFrame>
      <p:graphicFrame>
        <p:nvGraphicFramePr>
          <p:cNvPr id="26" name="Object 25"/>
          <p:cNvGraphicFramePr>
            <a:graphicFrameLocks noChangeAspect="1"/>
          </p:cNvGraphicFramePr>
          <p:nvPr/>
        </p:nvGraphicFramePr>
        <p:xfrm>
          <a:off x="1528763" y="5045075"/>
          <a:ext cx="5511800" cy="482600"/>
        </p:xfrm>
        <a:graphic>
          <a:graphicData uri="http://schemas.openxmlformats.org/presentationml/2006/ole">
            <p:oleObj spid="_x0000_s28678" name="Equation" r:id="rId8" imgW="5511600" imgH="482400" progId="Equation.DSMT4">
              <p:embed/>
            </p:oleObj>
          </a:graphicData>
        </a:graphic>
      </p:graphicFrame>
      <p:graphicFrame>
        <p:nvGraphicFramePr>
          <p:cNvPr id="20" name="Object 19"/>
          <p:cNvGraphicFramePr>
            <a:graphicFrameLocks noChangeAspect="1"/>
          </p:cNvGraphicFramePr>
          <p:nvPr/>
        </p:nvGraphicFramePr>
        <p:xfrm>
          <a:off x="6972300" y="5773760"/>
          <a:ext cx="1485900" cy="482600"/>
        </p:xfrm>
        <a:graphic>
          <a:graphicData uri="http://schemas.openxmlformats.org/presentationml/2006/ole">
            <p:oleObj spid="_x0000_s28679" name="Equation" r:id="rId9" imgW="1485720" imgH="48240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solidFill>
                  <a:srgbClr val="FFFF00"/>
                </a:solidFill>
              </a:rPr>
              <a:t>Looking more closely…</a:t>
            </a:r>
            <a:endParaRPr lang="en-US" dirty="0">
              <a:solidFill>
                <a:srgbClr val="FFFF00"/>
              </a:solidFill>
            </a:endParaRPr>
          </a:p>
        </p:txBody>
      </p:sp>
      <p:sp>
        <p:nvSpPr>
          <p:cNvPr id="3" name="Content Placeholder 2"/>
          <p:cNvSpPr>
            <a:spLocks noGrp="1"/>
          </p:cNvSpPr>
          <p:nvPr>
            <p:ph idx="1"/>
          </p:nvPr>
        </p:nvSpPr>
        <p:spPr>
          <a:xfrm>
            <a:off x="304800" y="1371600"/>
            <a:ext cx="8382000" cy="5181600"/>
          </a:xfrm>
        </p:spPr>
        <p:txBody>
          <a:bodyPr>
            <a:noAutofit/>
          </a:bodyPr>
          <a:lstStyle/>
          <a:p>
            <a:r>
              <a:rPr lang="en-US" sz="2600" dirty="0" smtClean="0"/>
              <a:t>It seems odd that the frictional force doesn’t depend on the size of the area of contact. </a:t>
            </a:r>
          </a:p>
          <a:p>
            <a:pPr>
              <a:buNone/>
            </a:pPr>
            <a:endParaRPr lang="en-US" sz="2600" dirty="0" smtClean="0"/>
          </a:p>
          <a:p>
            <a:r>
              <a:rPr lang="en-US" sz="2600" dirty="0" smtClean="0">
                <a:solidFill>
                  <a:srgbClr val="FF0000"/>
                </a:solidFill>
              </a:rPr>
              <a:t>But in fact, the observed “area of contact” is an </a:t>
            </a:r>
            <a:r>
              <a:rPr lang="en-US" sz="2600" i="1" dirty="0" smtClean="0">
                <a:solidFill>
                  <a:srgbClr val="FF0000"/>
                </a:solidFill>
              </a:rPr>
              <a:t>illusion</a:t>
            </a:r>
            <a:r>
              <a:rPr lang="en-US" sz="2600" dirty="0" smtClean="0">
                <a:solidFill>
                  <a:srgbClr val="FF0000"/>
                </a:solidFill>
              </a:rPr>
              <a:t>!</a:t>
            </a:r>
          </a:p>
          <a:p>
            <a:r>
              <a:rPr lang="en-US" sz="2600" dirty="0" smtClean="0"/>
              <a:t>Microscopically, the surfaces are rough, </a:t>
            </a:r>
            <a:r>
              <a:rPr lang="en-US" sz="2600" dirty="0" smtClean="0">
                <a:solidFill>
                  <a:srgbClr val="FFFF00"/>
                </a:solidFill>
              </a:rPr>
              <a:t>the area of </a:t>
            </a:r>
            <a:r>
              <a:rPr lang="en-US" sz="2600" u="sng" dirty="0" smtClean="0">
                <a:solidFill>
                  <a:srgbClr val="FFFF00"/>
                </a:solidFill>
              </a:rPr>
              <a:t>true</a:t>
            </a:r>
            <a:r>
              <a:rPr lang="en-US" sz="2600" dirty="0" smtClean="0">
                <a:solidFill>
                  <a:srgbClr val="FFFF00"/>
                </a:solidFill>
              </a:rPr>
              <a:t> contact is much smaller</a:t>
            </a:r>
            <a:r>
              <a:rPr lang="en-US" sz="2600" dirty="0" smtClean="0"/>
              <a:t>, and </a:t>
            </a:r>
            <a:r>
              <a:rPr lang="en-US" sz="2600" dirty="0" smtClean="0">
                <a:solidFill>
                  <a:srgbClr val="FFFF00"/>
                </a:solidFill>
              </a:rPr>
              <a:t>that</a:t>
            </a:r>
            <a:r>
              <a:rPr lang="en-US" sz="2600" dirty="0" smtClean="0"/>
              <a:t> area </a:t>
            </a:r>
            <a:r>
              <a:rPr lang="en-US" sz="2600" dirty="0" smtClean="0">
                <a:solidFill>
                  <a:srgbClr val="FFFF00"/>
                </a:solidFill>
              </a:rPr>
              <a:t>increases</a:t>
            </a:r>
            <a:r>
              <a:rPr lang="en-US" sz="2600" dirty="0" smtClean="0"/>
              <a:t> linearly with the normal force. These tiny areas weld or bond, holding the surfaces together until sideways force breaks these bonds.</a:t>
            </a:r>
          </a:p>
          <a:p>
            <a:pPr>
              <a:buNone/>
            </a:pPr>
            <a:endParaRPr lang="en-US" sz="2600" dirty="0" smtClean="0"/>
          </a:p>
          <a:p>
            <a:r>
              <a:rPr lang="en-US" sz="2600" dirty="0" smtClean="0"/>
              <a:t>If </a:t>
            </a:r>
            <a:r>
              <a:rPr lang="en-US" sz="2600" dirty="0" smtClean="0">
                <a:solidFill>
                  <a:srgbClr val="FF0000"/>
                </a:solidFill>
              </a:rPr>
              <a:t>atomically smooth </a:t>
            </a:r>
            <a:r>
              <a:rPr lang="en-US" sz="2600" dirty="0" smtClean="0"/>
              <a:t>surfaces are put together, they </a:t>
            </a:r>
            <a:r>
              <a:rPr lang="en-US" sz="2600" i="1" dirty="0" smtClean="0"/>
              <a:t>will </a:t>
            </a:r>
            <a:r>
              <a:rPr lang="en-US" sz="2600" dirty="0" smtClean="0"/>
              <a:t>bond all over:  an almost infinite friction coefficient!</a:t>
            </a:r>
            <a:endParaRPr lang="en-US"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Sliding:  Kinetic Friction</a:t>
            </a:r>
            <a:endParaRPr lang="en-US" dirty="0">
              <a:solidFill>
                <a:srgbClr val="FFFF00"/>
              </a:solidFill>
            </a:endParaRPr>
          </a:p>
        </p:txBody>
      </p:sp>
      <p:sp>
        <p:nvSpPr>
          <p:cNvPr id="3" name="Content Placeholder 2"/>
          <p:cNvSpPr>
            <a:spLocks noGrp="1"/>
          </p:cNvSpPr>
          <p:nvPr>
            <p:ph idx="1"/>
          </p:nvPr>
        </p:nvSpPr>
        <p:spPr>
          <a:xfrm>
            <a:off x="381000" y="1600200"/>
            <a:ext cx="8458200" cy="5257800"/>
          </a:xfrm>
        </p:spPr>
        <p:txBody>
          <a:bodyPr>
            <a:normAutofit/>
          </a:bodyPr>
          <a:lstStyle/>
          <a:p>
            <a:r>
              <a:rPr lang="en-US" sz="2800" dirty="0" smtClean="0"/>
              <a:t>The frictional drag force when one surface slides over another is determined by the </a:t>
            </a:r>
            <a:r>
              <a:rPr lang="en-US" sz="2800" dirty="0" smtClean="0">
                <a:solidFill>
                  <a:srgbClr val="FFFF00"/>
                </a:solidFill>
              </a:rPr>
              <a:t>coefficient of kinetic friction:</a:t>
            </a:r>
          </a:p>
          <a:p>
            <a:endParaRPr lang="en-US" sz="2800" dirty="0" smtClean="0"/>
          </a:p>
          <a:p>
            <a:pPr>
              <a:buNone/>
            </a:pPr>
            <a:endParaRPr lang="en-US" sz="2800" dirty="0"/>
          </a:p>
          <a:p>
            <a:r>
              <a:rPr lang="en-US" sz="2800" dirty="0" smtClean="0"/>
              <a:t>Just as in the static case, there is no dependence on the </a:t>
            </a:r>
            <a:r>
              <a:rPr lang="en-US" sz="2800" i="1" dirty="0" smtClean="0"/>
              <a:t>observed</a:t>
            </a:r>
            <a:r>
              <a:rPr lang="en-US" sz="2800" dirty="0" smtClean="0"/>
              <a:t> area of contact, the force is </a:t>
            </a:r>
            <a:r>
              <a:rPr lang="en-US" sz="2800" dirty="0" smtClean="0">
                <a:solidFill>
                  <a:srgbClr val="FFFF00"/>
                </a:solidFill>
              </a:rPr>
              <a:t>independent of sliding speed</a:t>
            </a:r>
            <a:r>
              <a:rPr lang="en-US" sz="2800" dirty="0" smtClean="0"/>
              <a:t>, and </a:t>
            </a:r>
            <a:r>
              <a:rPr lang="en-US" sz="2800" dirty="0" smtClean="0">
                <a:solidFill>
                  <a:srgbClr val="FFFF00"/>
                </a:solidFill>
              </a:rPr>
              <a:t>proportional to the normal force</a:t>
            </a:r>
            <a:r>
              <a:rPr lang="en-US" sz="2800" dirty="0" smtClean="0"/>
              <a:t>.</a:t>
            </a:r>
          </a:p>
          <a:p>
            <a:endParaRPr lang="en-US" sz="2800" dirty="0" smtClean="0"/>
          </a:p>
          <a:p>
            <a:r>
              <a:rPr lang="en-US" sz="2800" dirty="0" smtClean="0"/>
              <a:t>It must be that                  , or the cube on the tilted board would stop as soon as it started to slide!</a:t>
            </a:r>
          </a:p>
          <a:p>
            <a:endParaRPr lang="en-US" sz="2800" dirty="0" smtClean="0"/>
          </a:p>
          <a:p>
            <a:endParaRPr lang="en-US" sz="2800" dirty="0" smtClean="0"/>
          </a:p>
          <a:p>
            <a:endParaRPr lang="en-US" sz="2800" dirty="0" smtClean="0"/>
          </a:p>
          <a:p>
            <a:endParaRPr lang="en-US" sz="2800" dirty="0"/>
          </a:p>
        </p:txBody>
      </p:sp>
      <p:graphicFrame>
        <p:nvGraphicFramePr>
          <p:cNvPr id="4" name="Object 3"/>
          <p:cNvGraphicFramePr>
            <a:graphicFrameLocks noChangeAspect="1"/>
          </p:cNvGraphicFramePr>
          <p:nvPr/>
        </p:nvGraphicFramePr>
        <p:xfrm>
          <a:off x="3621088" y="2970213"/>
          <a:ext cx="1651000" cy="482600"/>
        </p:xfrm>
        <a:graphic>
          <a:graphicData uri="http://schemas.openxmlformats.org/presentationml/2006/ole">
            <p:oleObj spid="_x0000_s4098" name="Equation" r:id="rId4" imgW="1650960" imgH="482400" progId="Equation.DSMT4">
              <p:embed/>
            </p:oleObj>
          </a:graphicData>
        </a:graphic>
      </p:graphicFrame>
      <p:sp>
        <p:nvSpPr>
          <p:cNvPr id="5" name="Rectangle 4"/>
          <p:cNvSpPr/>
          <p:nvPr/>
        </p:nvSpPr>
        <p:spPr>
          <a:xfrm>
            <a:off x="3429000" y="2825088"/>
            <a:ext cx="2057400" cy="762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nvGraphicFramePr>
        <p:xfrm>
          <a:off x="3015016" y="5900384"/>
          <a:ext cx="1358900" cy="482600"/>
        </p:xfrm>
        <a:graphic>
          <a:graphicData uri="http://schemas.openxmlformats.org/presentationml/2006/ole">
            <p:oleObj spid="_x0000_s4099" name="Equation" r:id="rId5" imgW="1358640" imgH="48240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491523" name="Rectangle 3"/>
          <p:cNvSpPr>
            <a:spLocks noGrp="1" noChangeArrowheads="1"/>
          </p:cNvSpPr>
          <p:nvPr>
            <p:ph type="body" idx="1"/>
          </p:nvPr>
        </p:nvSpPr>
        <p:spPr>
          <a:xfrm>
            <a:off x="0" y="676275"/>
            <a:ext cx="3600450" cy="2619375"/>
          </a:xfrm>
          <a:noFill/>
          <a:ln/>
        </p:spPr>
        <p:txBody>
          <a:bodyPr>
            <a:normAutofit fontScale="77500" lnSpcReduction="20000"/>
          </a:bodyPr>
          <a:lstStyle/>
          <a:p>
            <a:pPr marL="401638" indent="-401638">
              <a:lnSpc>
                <a:spcPct val="120000"/>
              </a:lnSpc>
              <a:buFont typeface="Monotype Sorts" pitchFamily="48" charset="2"/>
              <a:buNone/>
            </a:pPr>
            <a:r>
              <a:rPr lang="en-US" b="1" dirty="0"/>
              <a:t>	Antilock brakes keep the car wheels from locking and skidding during a sudden stop.  Why does this help slow the car down?</a:t>
            </a:r>
          </a:p>
        </p:txBody>
      </p:sp>
      <p:sp>
        <p:nvSpPr>
          <p:cNvPr id="491524" name="Rectangle 4"/>
          <p:cNvSpPr>
            <a:spLocks noChangeArrowheads="1"/>
          </p:cNvSpPr>
          <p:nvPr/>
        </p:nvSpPr>
        <p:spPr bwMode="auto">
          <a:xfrm>
            <a:off x="3965575" y="863600"/>
            <a:ext cx="5178425" cy="2495550"/>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so sliding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so static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so sliding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a:t>
            </a:r>
            <a:r>
              <a:rPr lang="en-US" sz="2000" b="1">
                <a:solidFill>
                  <a:schemeClr val="tx2"/>
                </a:solidFill>
                <a:latin typeface="Symbol" pitchFamily="48" charset="2"/>
              </a:rPr>
              <a:t>m</a:t>
            </a:r>
            <a:r>
              <a:rPr lang="en-US" sz="2000" b="1" baseline="-25000">
                <a:solidFill>
                  <a:schemeClr val="tx2"/>
                </a:solidFill>
                <a:latin typeface="Arial" charset="0"/>
              </a:rPr>
              <a:t>s</a:t>
            </a:r>
            <a:r>
              <a:rPr lang="en-US" sz="2000" b="1">
                <a:solidFill>
                  <a:schemeClr val="tx2"/>
                </a:solidFill>
                <a:latin typeface="Arial" charset="0"/>
              </a:rPr>
              <a:t> &gt; </a:t>
            </a:r>
            <a:r>
              <a:rPr lang="en-US" sz="2000" b="1">
                <a:solidFill>
                  <a:schemeClr val="tx2"/>
                </a:solidFill>
                <a:latin typeface="Symbol" pitchFamily="48" charset="2"/>
              </a:rPr>
              <a:t>m</a:t>
            </a:r>
            <a:r>
              <a:rPr lang="en-US" sz="2000" b="1" baseline="-25000">
                <a:solidFill>
                  <a:schemeClr val="tx2"/>
                </a:solidFill>
                <a:latin typeface="Arial" charset="0"/>
              </a:rPr>
              <a:t>k</a:t>
            </a:r>
            <a:r>
              <a:rPr lang="en-US" sz="2000" b="1">
                <a:solidFill>
                  <a:schemeClr val="tx2"/>
                </a:solidFill>
                <a:latin typeface="Arial" charset="0"/>
              </a:rPr>
              <a:t> so static friction is better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none of the above</a:t>
            </a:r>
          </a:p>
        </p:txBody>
      </p:sp>
      <p:sp>
        <p:nvSpPr>
          <p:cNvPr id="491525" name="Rectangle 5"/>
          <p:cNvSpPr>
            <a:spLocks noChangeArrowheads="1"/>
          </p:cNvSpPr>
          <p:nvPr/>
        </p:nvSpPr>
        <p:spPr bwMode="auto">
          <a:xfrm>
            <a:off x="933450" y="0"/>
            <a:ext cx="7343775"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5.2</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Antilock Brakes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3683</TotalTime>
  <Words>1010</Words>
  <Application>Microsoft Office PowerPoint</Application>
  <PresentationFormat>On-screen Show (4:3)</PresentationFormat>
  <Paragraphs>148</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Friction</vt:lpstr>
      <vt:lpstr>Warm Up Question</vt:lpstr>
      <vt:lpstr>Frictional Force is Independent of Contact Area…</vt:lpstr>
      <vt:lpstr>Free Body Diagram for Block on Slope</vt:lpstr>
      <vt:lpstr>Coefficient of Static Friction</vt:lpstr>
      <vt:lpstr>How Steep a Hill Can a Car Climb?</vt:lpstr>
      <vt:lpstr>Looking more closely…</vt:lpstr>
      <vt:lpstr>Sliding:  Kinetic Friction</vt:lpstr>
      <vt:lpstr>Slide 9</vt:lpstr>
      <vt:lpstr>Slide 10</vt:lpstr>
      <vt:lpstr>Friction Coefficients are Very Approximate…</vt:lpstr>
      <vt:lpstr>Slide 12</vt:lpstr>
      <vt:lpstr>Slide 13</vt:lpstr>
      <vt:lpstr>Slide 14</vt:lpstr>
      <vt:lpstr>Slide 15</vt:lpstr>
      <vt:lpstr>Problem from Book</vt:lpstr>
      <vt:lpstr>Problem from Book</vt:lpstr>
      <vt:lpstr>Problem from Book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Friction</dc:title>
  <dc:creator>Michael</dc:creator>
  <cp:lastModifiedBy>Michael Fowler</cp:lastModifiedBy>
  <cp:revision>28</cp:revision>
  <dcterms:created xsi:type="dcterms:W3CDTF">2010-01-29T11:20:45Z</dcterms:created>
  <dcterms:modified xsi:type="dcterms:W3CDTF">2010-06-17T19:12:54Z</dcterms:modified>
</cp:coreProperties>
</file>