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68" r:id="rId16"/>
    <p:sldId id="273" r:id="rId17"/>
    <p:sldId id="274" r:id="rId18"/>
    <p:sldId id="275" r:id="rId19"/>
    <p:sldId id="276" r:id="rId20"/>
    <p:sldId id="279" r:id="rId21"/>
    <p:sldId id="280" r:id="rId22"/>
    <p:sldId id="282" r:id="rId23"/>
    <p:sldId id="277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E31CE-63A8-4BD9-A29E-C315D173A0E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E10DD-A074-42FC-B489-579E249FE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43EC72-3DF5-4BA2-BFE2-468C7B40B930}" type="slidenum">
              <a:rPr lang="en-US"/>
              <a:pPr/>
              <a:t>16</a:t>
            </a:fld>
            <a:endParaRPr lang="en-US"/>
          </a:p>
        </p:txBody>
      </p:sp>
      <p:sp>
        <p:nvSpPr>
          <p:cNvPr id="49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DA877E-B5DA-48A5-B702-C25D602501BB}" type="slidenum">
              <a:rPr lang="en-US"/>
              <a:pPr/>
              <a:t>17</a:t>
            </a:fld>
            <a:endParaRPr lang="en-US"/>
          </a:p>
        </p:txBody>
      </p:sp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568A5A-0E9F-49DB-85A4-47CF620B671F}" type="slidenum">
              <a:rPr lang="en-US"/>
              <a:pPr/>
              <a:t>18</a:t>
            </a:fld>
            <a:endParaRPr lang="en-US"/>
          </a:p>
        </p:txBody>
      </p:sp>
      <p:sp>
        <p:nvSpPr>
          <p:cNvPr id="4454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C0F061-47A1-4862-9A90-404FE9FC6C82}" type="slidenum">
              <a:rPr lang="en-US"/>
              <a:pPr/>
              <a:t>19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hyperlink" Target="http://www.youtube.com/watch?v=D-GzuZjawNI&amp;feature=related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Using Newton’s Laws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Physics 1425 Lecture 7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456" y="646606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 UVa.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		     </a:t>
            </a:r>
            <a:r>
              <a:rPr lang="en-US" sz="3600" dirty="0" smtClean="0">
                <a:solidFill>
                  <a:srgbClr val="FFFF00"/>
                </a:solidFill>
              </a:rPr>
              <a:t>Clicker Question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What is the normal force from the elevator floor on a person weighing </a:t>
            </a:r>
            <a:r>
              <a:rPr lang="en-US" sz="3600" i="1" dirty="0" smtClean="0"/>
              <a:t>mg</a:t>
            </a:r>
            <a:r>
              <a:rPr lang="en-US" sz="3600" dirty="0" smtClean="0"/>
              <a:t>, if the elevator is accelerating upwards at 0.1</a:t>
            </a:r>
            <a:r>
              <a:rPr lang="en-US" sz="3600" i="1" dirty="0" smtClean="0"/>
              <a:t>g</a:t>
            </a:r>
            <a:r>
              <a:rPr lang="en-US" sz="3600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1"/>
            <a:ext cx="8229600" cy="25908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1.1</a:t>
            </a: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dirty="0" smtClean="0"/>
              <a:t>0.9</a:t>
            </a: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		     </a:t>
            </a:r>
            <a:r>
              <a:rPr lang="en-US" sz="3600" dirty="0" smtClean="0">
                <a:solidFill>
                  <a:srgbClr val="FFFF00"/>
                </a:solidFill>
              </a:rPr>
              <a:t>Clicker Question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What is the normal force from the elevator floor on a person weighing </a:t>
            </a:r>
            <a:r>
              <a:rPr lang="en-US" sz="3600" i="1" dirty="0" smtClean="0"/>
              <a:t>mg</a:t>
            </a:r>
            <a:r>
              <a:rPr lang="en-US" sz="3600" dirty="0" smtClean="0"/>
              <a:t>, if the elevator is accelerating upwards at 0.1</a:t>
            </a:r>
            <a:r>
              <a:rPr lang="en-US" sz="3600" i="1" dirty="0" smtClean="0"/>
              <a:t>g</a:t>
            </a:r>
            <a:r>
              <a:rPr lang="en-US" sz="3600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200399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1.1</a:t>
            </a: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dirty="0" smtClean="0"/>
              <a:t>0.9</a:t>
            </a: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the above</a:t>
            </a:r>
          </a:p>
          <a:p>
            <a:pPr marL="514350" indent="-514350">
              <a:buNone/>
            </a:pPr>
            <a:r>
              <a:rPr lang="en-US" dirty="0" smtClean="0">
                <a:hlinkClick r:id="rId4"/>
              </a:rPr>
              <a:t>Link to movie!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2438400" y="3733800"/>
            <a:ext cx="1447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800600" y="3429000"/>
          <a:ext cx="2882900" cy="520700"/>
        </p:xfrm>
        <a:graphic>
          <a:graphicData uri="http://schemas.openxmlformats.org/presentationml/2006/ole">
            <p:oleObj spid="_x0000_s31745" name="Equation" r:id="rId5" imgW="2882880" imgH="52056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34000" y="4759656"/>
          <a:ext cx="558800" cy="431800"/>
        </p:xfrm>
        <a:graphic>
          <a:graphicData uri="http://schemas.openxmlformats.org/presentationml/2006/ole">
            <p:oleObj spid="_x0000_s31747" name="Equation" r:id="rId6" imgW="558720" imgH="4316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746544" y="4683456"/>
          <a:ext cx="368300" cy="444500"/>
        </p:xfrm>
        <a:graphic>
          <a:graphicData uri="http://schemas.openxmlformats.org/presentationml/2006/ole">
            <p:oleObj spid="_x0000_s31748" name="Equation" r:id="rId7" imgW="368280" imgH="444240" progId="Equation.DSMT4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5400000" flipH="1" flipV="1">
            <a:off x="7315994" y="4114006"/>
            <a:ext cx="304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5020890" y="5175118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5658358" y="5003954"/>
            <a:ext cx="2057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Tension!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In Newton’s original statement of his Third Law, he features a horse pulling a rope attached to a stone.  </a:t>
            </a:r>
          </a:p>
          <a:p>
            <a:r>
              <a:rPr lang="en-US" dirty="0" smtClean="0"/>
              <a:t>The tension in the string means that if the stone is subject to a certain force from the horse’s efforts, the horse feels an equal and opposite force from the tug of the string.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string is pulling </a:t>
            </a:r>
            <a:r>
              <a:rPr lang="en-US" b="1" dirty="0" smtClean="0">
                <a:solidFill>
                  <a:srgbClr val="FF0000"/>
                </a:solidFill>
              </a:rPr>
              <a:t>inwards</a:t>
            </a:r>
            <a:r>
              <a:rPr lang="en-US" dirty="0" smtClean="0">
                <a:solidFill>
                  <a:srgbClr val="FF0000"/>
                </a:solidFill>
              </a:rPr>
              <a:t> at both ends.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Tension Puzzle…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Suppose the looped end of the string is taken from the hook, put over the pulley, and a one kg mass is hung from that end too.  </a:t>
            </a:r>
            <a:r>
              <a:rPr lang="en-US" dirty="0" smtClean="0">
                <a:solidFill>
                  <a:srgbClr val="FFFF00"/>
                </a:solidFill>
              </a:rPr>
              <a:t>What will the spring scale read now?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   About the same</a:t>
            </a:r>
          </a:p>
          <a:p>
            <a:pPr marL="514350" indent="-514350">
              <a:buAutoNum type="alphaUcPeriod"/>
            </a:pPr>
            <a:r>
              <a:rPr lang="en-US" dirty="0" smtClean="0"/>
              <a:t>   About double</a:t>
            </a:r>
          </a:p>
          <a:p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 one kg mass hangs from the string, </a:t>
            </a:r>
            <a:r>
              <a:rPr lang="en-US" dirty="0" smtClean="0">
                <a:solidFill>
                  <a:srgbClr val="FFFF00"/>
                </a:solidFill>
              </a:rPr>
              <a:t>the other end is looped over a hook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2" descr="C:\Users\Michael\Desktop\MyDocsWorkComputerMay09\02Phys152\tensio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064" y="3331192"/>
            <a:ext cx="44704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Tension Puzzle Answered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We did the experiment, this is what we saw: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133600"/>
            <a:ext cx="3657600" cy="4525963"/>
          </a:xfrm>
        </p:spPr>
        <p:txBody>
          <a:bodyPr/>
          <a:lstStyle/>
          <a:p>
            <a:r>
              <a:rPr lang="en-US" dirty="0" smtClean="0"/>
              <a:t>The tension in the string is the weight of one kg, 9.8N.  In the first case, the string was pulling the hook with 9.8N force, </a:t>
            </a:r>
            <a:r>
              <a:rPr lang="en-US" dirty="0" smtClean="0">
                <a:solidFill>
                  <a:srgbClr val="FFFF00"/>
                </a:solidFill>
              </a:rPr>
              <a:t>and the hook was pulling right back! </a:t>
            </a:r>
          </a:p>
          <a:p>
            <a:endParaRPr lang="en-US" dirty="0"/>
          </a:p>
        </p:txBody>
      </p:sp>
      <p:pic>
        <p:nvPicPr>
          <p:cNvPr id="5" name="Picture 2" descr="C:\Users\Michael\Desktop\MyDocsWorkComputerMay09\02Phys152\tensio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264" y="3154912"/>
            <a:ext cx="4368799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Free Body Diagrams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848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apply Newton’s Laws to find how a body moves, we must focus on </a:t>
            </a:r>
            <a:r>
              <a:rPr lang="en-US" dirty="0" smtClean="0">
                <a:solidFill>
                  <a:srgbClr val="FFFF00"/>
                </a:solidFill>
              </a:rPr>
              <a:t>that body alone </a:t>
            </a:r>
            <a:r>
              <a:rPr lang="en-US" dirty="0" smtClean="0"/>
              <a:t>and add </a:t>
            </a:r>
            <a:r>
              <a:rPr lang="en-US" dirty="0" smtClean="0">
                <a:solidFill>
                  <a:srgbClr val="FFFF00"/>
                </a:solidFill>
              </a:rPr>
              <a:t>all</a:t>
            </a:r>
            <a:r>
              <a:rPr lang="en-US" dirty="0" smtClean="0"/>
              <a:t> the (vector) forces acting on it.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diagram showing all the forces on one body (or even part of a body) is called a “</a:t>
            </a:r>
            <a:r>
              <a:rPr lang="en-US" dirty="0" smtClean="0">
                <a:solidFill>
                  <a:srgbClr val="FFFF00"/>
                </a:solidFill>
              </a:rPr>
              <a:t>free body diagram</a:t>
            </a:r>
            <a:r>
              <a:rPr lang="en-US" dirty="0" smtClean="0"/>
              <a:t>”—we’ve “freed” the body from the rest of the system, representing everything else just by </a:t>
            </a:r>
            <a:r>
              <a:rPr lang="en-US" dirty="0" smtClean="0">
                <a:solidFill>
                  <a:srgbClr val="FFFF00"/>
                </a:solidFill>
              </a:rPr>
              <a:t>the forces on this body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net (total) force </a:t>
            </a:r>
            <a:r>
              <a:rPr lang="en-US" dirty="0" smtClean="0"/>
              <a:t>then goes into                  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0286" y="5575609"/>
          <a:ext cx="1473200" cy="444500"/>
        </p:xfrm>
        <a:graphic>
          <a:graphicData uri="http://schemas.openxmlformats.org/presentationml/2006/ole">
            <p:oleObj spid="_x0000_s23554" name="Equation" r:id="rId4" imgW="1473120" imgH="444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93571" name="AutoShape 3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3572" name="Rectangle 4"/>
          <p:cNvSpPr>
            <a:spLocks noChangeArrowheads="1"/>
          </p:cNvSpPr>
          <p:nvPr/>
        </p:nvSpPr>
        <p:spPr bwMode="auto">
          <a:xfrm>
            <a:off x="933450" y="0"/>
            <a:ext cx="73437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4.10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Normal Force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75288" y="3432175"/>
            <a:ext cx="3373437" cy="3425825"/>
            <a:chOff x="1882" y="2162"/>
            <a:chExt cx="2125" cy="2158"/>
          </a:xfrm>
        </p:grpSpPr>
        <p:pic>
          <p:nvPicPr>
            <p:cNvPr id="493574" name="Picture 6" descr="FG04_29A"/>
            <p:cNvPicPr>
              <a:picLocks noChangeAspect="1" noChangeArrowheads="1"/>
            </p:cNvPicPr>
            <p:nvPr/>
          </p:nvPicPr>
          <p:blipFill>
            <a:blip r:embed="rId3" cstate="print">
              <a:lum bright="-18000" contrast="12000"/>
            </a:blip>
            <a:srcRect l="25119" r="18954" b="14839"/>
            <a:stretch>
              <a:fillRect/>
            </a:stretch>
          </p:blipFill>
          <p:spPr bwMode="auto">
            <a:xfrm>
              <a:off x="1882" y="2162"/>
              <a:ext cx="2125" cy="2158"/>
            </a:xfrm>
            <a:prstGeom prst="rect">
              <a:avLst/>
            </a:prstGeom>
            <a:noFill/>
          </p:spPr>
        </p:pic>
        <p:sp>
          <p:nvSpPr>
            <p:cNvPr id="493575" name="Rectangle 7"/>
            <p:cNvSpPr>
              <a:spLocks noChangeArrowheads="1"/>
            </p:cNvSpPr>
            <p:nvPr/>
          </p:nvSpPr>
          <p:spPr bwMode="auto">
            <a:xfrm>
              <a:off x="2985" y="2245"/>
              <a:ext cx="718" cy="231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Case 1</a:t>
              </a:r>
              <a:endPara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93576" name="Rectangle 8"/>
            <p:cNvSpPr>
              <a:spLocks noChangeArrowheads="1"/>
            </p:cNvSpPr>
            <p:nvPr/>
          </p:nvSpPr>
          <p:spPr bwMode="auto">
            <a:xfrm>
              <a:off x="2315" y="3255"/>
              <a:ext cx="710" cy="231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Case 2</a:t>
              </a:r>
              <a:endPara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4935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0" y="796925"/>
            <a:ext cx="4295775" cy="2395538"/>
          </a:xfrm>
          <a:noFill/>
          <a:ln/>
        </p:spPr>
        <p:txBody>
          <a:bodyPr>
            <a:normAutofit fontScale="77500" lnSpcReduction="20000"/>
          </a:bodyPr>
          <a:lstStyle/>
          <a:p>
            <a:pPr marL="401638" indent="-401638">
              <a:lnSpc>
                <a:spcPct val="12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Below you see two cases:  a physics student 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pulling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or 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pushing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 sled with a force </a:t>
            </a:r>
            <a:r>
              <a:rPr lang="en-US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that is applied at an angle 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48" charset="2"/>
              </a:rPr>
              <a:t>q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In which case is the normal force greater?</a:t>
            </a:r>
          </a:p>
        </p:txBody>
      </p:sp>
      <p:sp>
        <p:nvSpPr>
          <p:cNvPr id="493578" name="Rectangle 10"/>
          <p:cNvSpPr>
            <a:spLocks noChangeArrowheads="1"/>
          </p:cNvSpPr>
          <p:nvPr/>
        </p:nvSpPr>
        <p:spPr bwMode="auto">
          <a:xfrm>
            <a:off x="4722813" y="757238"/>
            <a:ext cx="4421187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5750" indent="-285750">
              <a:spcBef>
                <a:spcPct val="50000"/>
              </a:spcBef>
              <a:tabLst>
                <a:tab pos="398463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 case 1</a:t>
            </a:r>
          </a:p>
          <a:p>
            <a:pPr marL="285750" indent="-285750">
              <a:spcBef>
                <a:spcPct val="50000"/>
              </a:spcBef>
              <a:tabLst>
                <a:tab pos="398463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 case 2</a:t>
            </a:r>
          </a:p>
          <a:p>
            <a:pPr marL="285750" indent="-285750">
              <a:spcBef>
                <a:spcPct val="50000"/>
              </a:spcBef>
              <a:tabLst>
                <a:tab pos="398463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 it’s the same for both</a:t>
            </a:r>
          </a:p>
          <a:p>
            <a:pPr marL="285750" indent="-285750">
              <a:spcBef>
                <a:spcPct val="50000"/>
              </a:spcBef>
              <a:tabLst>
                <a:tab pos="398463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4)  depends on the magnitude of 	the force 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spcBef>
                <a:spcPct val="50000"/>
              </a:spcBef>
              <a:tabLst>
                <a:tab pos="398463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5)  depends on the ice surface</a:t>
            </a:r>
            <a:endParaRPr lang="en-US" sz="2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AutoShape 2"/>
          <p:cNvSpPr>
            <a:spLocks noChangeArrowheads="1"/>
          </p:cNvSpPr>
          <p:nvPr/>
        </p:nvSpPr>
        <p:spPr bwMode="auto">
          <a:xfrm>
            <a:off x="0" y="3751263"/>
            <a:ext cx="5354638" cy="27638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95619" name="Rectangle 3"/>
          <p:cNvSpPr>
            <a:spLocks noChangeArrowheads="1"/>
          </p:cNvSpPr>
          <p:nvPr/>
        </p:nvSpPr>
        <p:spPr bwMode="auto">
          <a:xfrm>
            <a:off x="-247650" y="3827463"/>
            <a:ext cx="5576888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5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In case 1, the force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F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is pushing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down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US" sz="20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addition to </a:t>
            </a:r>
            <a:r>
              <a:rPr lang="en-US" sz="2000" b="1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mg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), so the normal force needs to be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larger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  In case 2, the force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F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is pulling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up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, against gravity, so the normal force is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lessened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</a:t>
            </a:r>
            <a:r>
              <a:rPr lang="en-US" sz="22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49562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95621" name="AutoShape 5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5622" name="Rectangle 6"/>
          <p:cNvSpPr>
            <a:spLocks noChangeArrowheads="1"/>
          </p:cNvSpPr>
          <p:nvPr/>
        </p:nvSpPr>
        <p:spPr bwMode="auto">
          <a:xfrm>
            <a:off x="933450" y="0"/>
            <a:ext cx="73437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4.10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Normal Force</a:t>
            </a:r>
          </a:p>
        </p:txBody>
      </p:sp>
      <p:sp>
        <p:nvSpPr>
          <p:cNvPr id="495623" name="Oval 7"/>
          <p:cNvSpPr>
            <a:spLocks noChangeArrowheads="1"/>
          </p:cNvSpPr>
          <p:nvPr/>
        </p:nvSpPr>
        <p:spPr bwMode="auto">
          <a:xfrm>
            <a:off x="4383088" y="677863"/>
            <a:ext cx="2660650" cy="558800"/>
          </a:xfrm>
          <a:prstGeom prst="ellips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475288" y="3432175"/>
            <a:ext cx="3373437" cy="3425825"/>
            <a:chOff x="1882" y="2162"/>
            <a:chExt cx="2125" cy="2158"/>
          </a:xfrm>
        </p:grpSpPr>
        <p:pic>
          <p:nvPicPr>
            <p:cNvPr id="495625" name="Picture 9" descr="FG04_29A"/>
            <p:cNvPicPr>
              <a:picLocks noChangeAspect="1" noChangeArrowheads="1"/>
            </p:cNvPicPr>
            <p:nvPr/>
          </p:nvPicPr>
          <p:blipFill>
            <a:blip r:embed="rId3" cstate="print">
              <a:lum bright="-18000" contrast="12000"/>
            </a:blip>
            <a:srcRect l="25119" r="18954" b="14839"/>
            <a:stretch>
              <a:fillRect/>
            </a:stretch>
          </p:blipFill>
          <p:spPr bwMode="auto">
            <a:xfrm>
              <a:off x="1882" y="2162"/>
              <a:ext cx="2125" cy="2158"/>
            </a:xfrm>
            <a:prstGeom prst="rect">
              <a:avLst/>
            </a:prstGeom>
            <a:noFill/>
          </p:spPr>
        </p:pic>
        <p:sp>
          <p:nvSpPr>
            <p:cNvPr id="495626" name="Rectangle 10"/>
            <p:cNvSpPr>
              <a:spLocks noChangeArrowheads="1"/>
            </p:cNvSpPr>
            <p:nvPr/>
          </p:nvSpPr>
          <p:spPr bwMode="auto">
            <a:xfrm>
              <a:off x="2985" y="2245"/>
              <a:ext cx="718" cy="231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Case 1</a:t>
              </a:r>
              <a:endPara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95627" name="Rectangle 11"/>
            <p:cNvSpPr>
              <a:spLocks noChangeArrowheads="1"/>
            </p:cNvSpPr>
            <p:nvPr/>
          </p:nvSpPr>
          <p:spPr bwMode="auto">
            <a:xfrm>
              <a:off x="2315" y="3255"/>
              <a:ext cx="710" cy="231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Case 2</a:t>
              </a:r>
              <a:endPara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495628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0" y="796925"/>
            <a:ext cx="4295775" cy="2395538"/>
          </a:xfrm>
          <a:noFill/>
          <a:ln/>
        </p:spPr>
        <p:txBody>
          <a:bodyPr>
            <a:normAutofit fontScale="77500" lnSpcReduction="20000"/>
          </a:bodyPr>
          <a:lstStyle/>
          <a:p>
            <a:pPr marL="401638" indent="-401638">
              <a:lnSpc>
                <a:spcPct val="12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Below you see two cases:  a physics student 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pulling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or 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pushing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 sled with a force </a:t>
            </a:r>
            <a:r>
              <a:rPr lang="en-US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that is applied at an angle 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48" charset="2"/>
              </a:rPr>
              <a:t>q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In which case is the normal force greater?</a:t>
            </a:r>
          </a:p>
        </p:txBody>
      </p:sp>
      <p:sp>
        <p:nvSpPr>
          <p:cNvPr id="495629" name="Rectangle 13"/>
          <p:cNvSpPr>
            <a:spLocks noChangeArrowheads="1"/>
          </p:cNvSpPr>
          <p:nvPr/>
        </p:nvSpPr>
        <p:spPr bwMode="auto">
          <a:xfrm>
            <a:off x="4722813" y="757238"/>
            <a:ext cx="4421187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5750" indent="-285750">
              <a:spcBef>
                <a:spcPct val="50000"/>
              </a:spcBef>
              <a:tabLst>
                <a:tab pos="398463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 case 1</a:t>
            </a:r>
          </a:p>
          <a:p>
            <a:pPr marL="285750" indent="-285750">
              <a:spcBef>
                <a:spcPct val="50000"/>
              </a:spcBef>
              <a:tabLst>
                <a:tab pos="398463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 case 2</a:t>
            </a:r>
          </a:p>
          <a:p>
            <a:pPr marL="285750" indent="-285750">
              <a:spcBef>
                <a:spcPct val="50000"/>
              </a:spcBef>
              <a:tabLst>
                <a:tab pos="398463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 it’s the same for both</a:t>
            </a:r>
          </a:p>
          <a:p>
            <a:pPr marL="285750" indent="-285750">
              <a:spcBef>
                <a:spcPct val="50000"/>
              </a:spcBef>
              <a:tabLst>
                <a:tab pos="398463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4)  depends on the magnitude of 	the force 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spcBef>
                <a:spcPct val="50000"/>
              </a:spcBef>
              <a:tabLst>
                <a:tab pos="398463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5)  depends on the ice surface</a:t>
            </a:r>
            <a:endParaRPr lang="en-US" sz="2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2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44421" name="AutoShape 5"/>
          <p:cNvSpPr>
            <a:spLocks noChangeArrowheads="1"/>
          </p:cNvSpPr>
          <p:nvPr/>
        </p:nvSpPr>
        <p:spPr bwMode="auto">
          <a:xfrm>
            <a:off x="0" y="0"/>
            <a:ext cx="9144000" cy="344805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2" name="Rectangle 6"/>
          <p:cNvSpPr>
            <a:spLocks noChangeArrowheads="1"/>
          </p:cNvSpPr>
          <p:nvPr/>
        </p:nvSpPr>
        <p:spPr bwMode="auto">
          <a:xfrm>
            <a:off x="933450" y="0"/>
            <a:ext cx="73437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4.15b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Contact Force II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24475" y="4167188"/>
            <a:ext cx="3819525" cy="1827212"/>
            <a:chOff x="3354" y="2625"/>
            <a:chExt cx="2406" cy="1151"/>
          </a:xfrm>
        </p:grpSpPr>
        <p:sp>
          <p:nvSpPr>
            <p:cNvPr id="444425" name="Line 9"/>
            <p:cNvSpPr>
              <a:spLocks noChangeShapeType="1"/>
            </p:cNvSpPr>
            <p:nvPr/>
          </p:nvSpPr>
          <p:spPr bwMode="auto">
            <a:xfrm>
              <a:off x="3403" y="2625"/>
              <a:ext cx="719" cy="1151"/>
            </a:xfrm>
            <a:prstGeom prst="line">
              <a:avLst/>
            </a:prstGeom>
            <a:noFill/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426" name="Rectangle 10"/>
            <p:cNvSpPr>
              <a:spLocks noChangeArrowheads="1"/>
            </p:cNvSpPr>
            <p:nvPr/>
          </p:nvSpPr>
          <p:spPr bwMode="auto">
            <a:xfrm>
              <a:off x="4015" y="3513"/>
              <a:ext cx="1745" cy="102"/>
            </a:xfrm>
            <a:prstGeom prst="rect">
              <a:avLst/>
            </a:prstGeom>
            <a:solidFill>
              <a:srgbClr val="037C0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427" name="Rectangle 11"/>
            <p:cNvSpPr>
              <a:spLocks noChangeArrowheads="1"/>
            </p:cNvSpPr>
            <p:nvPr/>
          </p:nvSpPr>
          <p:spPr bwMode="auto">
            <a:xfrm>
              <a:off x="4186" y="2763"/>
              <a:ext cx="749" cy="749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marL="285750" indent="-285750" algn="ctr"/>
              <a:r>
                <a:rPr lang="en-US" sz="2800" b="1" i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2m</a:t>
              </a:r>
              <a:endParaRPr lang="en-US" i="1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44428" name="Rectangle 12"/>
            <p:cNvSpPr>
              <a:spLocks noChangeArrowheads="1"/>
            </p:cNvSpPr>
            <p:nvPr/>
          </p:nvSpPr>
          <p:spPr bwMode="auto">
            <a:xfrm>
              <a:off x="4935" y="2960"/>
              <a:ext cx="741" cy="55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marL="285750" indent="-285750" algn="ctr"/>
              <a:r>
                <a:rPr lang="en-US" sz="2800" b="1" i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</a:t>
              </a:r>
              <a:endParaRPr lang="en-US" sz="2800" b="1" i="1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44429" name="Line 13"/>
            <p:cNvSpPr>
              <a:spLocks noChangeShapeType="1"/>
            </p:cNvSpPr>
            <p:nvPr/>
          </p:nvSpPr>
          <p:spPr bwMode="auto">
            <a:xfrm>
              <a:off x="3354" y="3109"/>
              <a:ext cx="825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430" name="Rectangle 14"/>
            <p:cNvSpPr>
              <a:spLocks noChangeArrowheads="1"/>
            </p:cNvSpPr>
            <p:nvPr/>
          </p:nvSpPr>
          <p:spPr bwMode="auto">
            <a:xfrm>
              <a:off x="3645" y="2707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/>
              <a:r>
                <a:rPr lang="en-US" b="1" i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F</a:t>
              </a:r>
              <a:endParaRPr 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44443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258763" y="830263"/>
            <a:ext cx="4640262" cy="2333625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4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/>
              <a:t>	Two blocks of masses </a:t>
            </a:r>
            <a:r>
              <a:rPr lang="en-US" b="1" dirty="0">
                <a:solidFill>
                  <a:schemeClr val="tx2"/>
                </a:solidFill>
              </a:rPr>
              <a:t>2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baseline="-25000" dirty="0"/>
              <a:t>  </a:t>
            </a:r>
            <a:r>
              <a:rPr lang="en-US" b="1" dirty="0"/>
              <a:t>and 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i="1" baseline="-25000" dirty="0">
                <a:solidFill>
                  <a:schemeClr val="tx2"/>
                </a:solidFill>
              </a:rPr>
              <a:t>  </a:t>
            </a:r>
            <a:r>
              <a:rPr lang="en-US" b="1" dirty="0"/>
              <a:t>are in contact on a horizontal </a:t>
            </a:r>
            <a:r>
              <a:rPr lang="en-US" b="1" dirty="0">
                <a:solidFill>
                  <a:srgbClr val="FFFF00"/>
                </a:solidFill>
              </a:rPr>
              <a:t>frictionless</a:t>
            </a:r>
            <a:r>
              <a:rPr lang="en-US" b="1" dirty="0"/>
              <a:t> surface.  If a force </a:t>
            </a:r>
            <a:r>
              <a:rPr lang="en-US" b="1" i="1" dirty="0">
                <a:solidFill>
                  <a:schemeClr val="accent2"/>
                </a:solidFill>
              </a:rPr>
              <a:t>F</a:t>
            </a:r>
            <a:r>
              <a:rPr lang="en-US" b="1" dirty="0"/>
              <a:t> is applied to mass </a:t>
            </a:r>
            <a:r>
              <a:rPr lang="en-US" b="1" dirty="0">
                <a:solidFill>
                  <a:schemeClr val="tx2"/>
                </a:solidFill>
              </a:rPr>
              <a:t>2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dirty="0"/>
              <a:t>, what is the force on mass 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i="1" baseline="-25000" dirty="0">
                <a:solidFill>
                  <a:schemeClr val="tx2"/>
                </a:solidFill>
              </a:rPr>
              <a:t> </a:t>
            </a:r>
            <a:r>
              <a:rPr lang="en-US" b="1" i="1" dirty="0"/>
              <a:t>?</a:t>
            </a:r>
            <a:endParaRPr lang="en-US" sz="2200" dirty="0"/>
          </a:p>
        </p:txBody>
      </p:sp>
      <p:sp>
        <p:nvSpPr>
          <p:cNvPr id="444432" name="Rectangle 16"/>
          <p:cNvSpPr>
            <a:spLocks noChangeArrowheads="1"/>
          </p:cNvSpPr>
          <p:nvPr/>
        </p:nvSpPr>
        <p:spPr bwMode="auto">
          <a:xfrm>
            <a:off x="6197600" y="865188"/>
            <a:ext cx="213201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 2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 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   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4)    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5)    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2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444437" name="Object 21"/>
          <p:cNvGraphicFramePr>
            <a:graphicFrameLocks noChangeAspect="1"/>
          </p:cNvGraphicFramePr>
          <p:nvPr/>
        </p:nvGraphicFramePr>
        <p:xfrm>
          <a:off x="6627813" y="1746250"/>
          <a:ext cx="166687" cy="427038"/>
        </p:xfrm>
        <a:graphic>
          <a:graphicData uri="http://schemas.openxmlformats.org/presentationml/2006/ole">
            <p:oleObj spid="_x0000_s41986" name="Equation" r:id="rId4" imgW="152280" imgH="393480" progId="Equation.DSMT4">
              <p:embed/>
            </p:oleObj>
          </a:graphicData>
        </a:graphic>
      </p:graphicFrame>
      <p:graphicFrame>
        <p:nvGraphicFramePr>
          <p:cNvPr id="444438" name="Object 22"/>
          <p:cNvGraphicFramePr>
            <a:graphicFrameLocks noChangeAspect="1"/>
          </p:cNvGraphicFramePr>
          <p:nvPr/>
        </p:nvGraphicFramePr>
        <p:xfrm>
          <a:off x="6627813" y="2709863"/>
          <a:ext cx="184150" cy="434975"/>
        </p:xfrm>
        <a:graphic>
          <a:graphicData uri="http://schemas.openxmlformats.org/presentationml/2006/ole">
            <p:oleObj spid="_x0000_s41987" name="Equation" r:id="rId5" imgW="164880" imgH="393480" progId="Equation.DSMT4">
              <p:embed/>
            </p:oleObj>
          </a:graphicData>
        </a:graphic>
      </p:graphicFrame>
      <p:graphicFrame>
        <p:nvGraphicFramePr>
          <p:cNvPr id="444439" name="Object 23"/>
          <p:cNvGraphicFramePr>
            <a:graphicFrameLocks noChangeAspect="1"/>
          </p:cNvGraphicFramePr>
          <p:nvPr/>
        </p:nvGraphicFramePr>
        <p:xfrm>
          <a:off x="6634163" y="2225675"/>
          <a:ext cx="166687" cy="425450"/>
        </p:xfrm>
        <a:graphic>
          <a:graphicData uri="http://schemas.openxmlformats.org/presentationml/2006/ole">
            <p:oleObj spid="_x0000_s41988" name="Equation" r:id="rId6" imgW="1522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AutoShape 2"/>
          <p:cNvSpPr>
            <a:spLocks noChangeArrowheads="1"/>
          </p:cNvSpPr>
          <p:nvPr/>
        </p:nvSpPr>
        <p:spPr bwMode="auto">
          <a:xfrm>
            <a:off x="0" y="3751263"/>
            <a:ext cx="5248275" cy="2425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6355" name="Rectangle 3"/>
          <p:cNvSpPr>
            <a:spLocks noChangeArrowheads="1"/>
          </p:cNvSpPr>
          <p:nvPr/>
        </p:nvSpPr>
        <p:spPr bwMode="auto">
          <a:xfrm>
            <a:off x="0" y="3819525"/>
            <a:ext cx="5224463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4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The force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F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leads to a specific acceleration of the entire system.  In order for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mass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accelerate at the same rate, the force on it must be smaller!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 How small??  Let’s see... 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56357" name="AutoShape 5"/>
          <p:cNvSpPr>
            <a:spLocks noChangeArrowheads="1"/>
          </p:cNvSpPr>
          <p:nvPr/>
        </p:nvSpPr>
        <p:spPr bwMode="auto">
          <a:xfrm>
            <a:off x="0" y="0"/>
            <a:ext cx="9144000" cy="344805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6358" name="Rectangle 6"/>
          <p:cNvSpPr>
            <a:spLocks noChangeArrowheads="1"/>
          </p:cNvSpPr>
          <p:nvPr/>
        </p:nvSpPr>
        <p:spPr bwMode="auto">
          <a:xfrm>
            <a:off x="933450" y="0"/>
            <a:ext cx="73437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4.15b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Contact Force II</a:t>
            </a:r>
          </a:p>
        </p:txBody>
      </p:sp>
      <p:sp>
        <p:nvSpPr>
          <p:cNvPr id="356359" name="Oval 7"/>
          <p:cNvSpPr>
            <a:spLocks noChangeArrowheads="1"/>
          </p:cNvSpPr>
          <p:nvPr/>
        </p:nvSpPr>
        <p:spPr bwMode="auto">
          <a:xfrm>
            <a:off x="5727700" y="2170113"/>
            <a:ext cx="2214563" cy="487362"/>
          </a:xfrm>
          <a:prstGeom prst="ellips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24475" y="4167188"/>
            <a:ext cx="3819525" cy="1827212"/>
            <a:chOff x="3354" y="2625"/>
            <a:chExt cx="2406" cy="1151"/>
          </a:xfrm>
        </p:grpSpPr>
        <p:sp>
          <p:nvSpPr>
            <p:cNvPr id="356361" name="Line 9"/>
            <p:cNvSpPr>
              <a:spLocks noChangeShapeType="1"/>
            </p:cNvSpPr>
            <p:nvPr/>
          </p:nvSpPr>
          <p:spPr bwMode="auto">
            <a:xfrm>
              <a:off x="3403" y="2625"/>
              <a:ext cx="719" cy="1151"/>
            </a:xfrm>
            <a:prstGeom prst="line">
              <a:avLst/>
            </a:prstGeom>
            <a:noFill/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62" name="Rectangle 10"/>
            <p:cNvSpPr>
              <a:spLocks noChangeArrowheads="1"/>
            </p:cNvSpPr>
            <p:nvPr/>
          </p:nvSpPr>
          <p:spPr bwMode="auto">
            <a:xfrm>
              <a:off x="4015" y="3513"/>
              <a:ext cx="1745" cy="102"/>
            </a:xfrm>
            <a:prstGeom prst="rect">
              <a:avLst/>
            </a:prstGeom>
            <a:solidFill>
              <a:srgbClr val="037C0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63" name="Rectangle 11"/>
            <p:cNvSpPr>
              <a:spLocks noChangeArrowheads="1"/>
            </p:cNvSpPr>
            <p:nvPr/>
          </p:nvSpPr>
          <p:spPr bwMode="auto">
            <a:xfrm>
              <a:off x="4186" y="2763"/>
              <a:ext cx="749" cy="749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marL="285750" indent="-285750" algn="ctr"/>
              <a:r>
                <a:rPr lang="en-US" sz="2800" b="1" i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2m</a:t>
              </a:r>
              <a:endParaRPr lang="en-US" i="1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56364" name="Rectangle 12"/>
            <p:cNvSpPr>
              <a:spLocks noChangeArrowheads="1"/>
            </p:cNvSpPr>
            <p:nvPr/>
          </p:nvSpPr>
          <p:spPr bwMode="auto">
            <a:xfrm>
              <a:off x="4935" y="2960"/>
              <a:ext cx="741" cy="55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marL="285750" indent="-285750" algn="ctr"/>
              <a:r>
                <a:rPr lang="en-US" sz="2800" b="1" i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</a:t>
              </a:r>
              <a:endParaRPr lang="en-US" sz="2800" b="1" i="1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56365" name="Line 13"/>
            <p:cNvSpPr>
              <a:spLocks noChangeShapeType="1"/>
            </p:cNvSpPr>
            <p:nvPr/>
          </p:nvSpPr>
          <p:spPr bwMode="auto">
            <a:xfrm>
              <a:off x="3354" y="3109"/>
              <a:ext cx="825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66" name="Rectangle 14"/>
            <p:cNvSpPr>
              <a:spLocks noChangeArrowheads="1"/>
            </p:cNvSpPr>
            <p:nvPr/>
          </p:nvSpPr>
          <p:spPr bwMode="auto">
            <a:xfrm>
              <a:off x="3645" y="2707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/>
              <a:r>
                <a:rPr lang="en-US" b="1" i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F</a:t>
              </a:r>
              <a:endParaRPr 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356367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258763" y="830263"/>
            <a:ext cx="4640262" cy="2333625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4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/>
              <a:t>	Two blocks of masses </a:t>
            </a:r>
            <a:r>
              <a:rPr lang="en-US" b="1" dirty="0">
                <a:solidFill>
                  <a:schemeClr val="tx2"/>
                </a:solidFill>
              </a:rPr>
              <a:t>2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baseline="-25000" dirty="0"/>
              <a:t>  </a:t>
            </a:r>
            <a:r>
              <a:rPr lang="en-US" b="1" dirty="0"/>
              <a:t>and 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i="1" baseline="-25000" dirty="0">
                <a:solidFill>
                  <a:schemeClr val="tx2"/>
                </a:solidFill>
              </a:rPr>
              <a:t>  </a:t>
            </a:r>
            <a:r>
              <a:rPr lang="en-US" b="1" dirty="0"/>
              <a:t>are in contact on a horizontal frictionless surface.  If a force </a:t>
            </a:r>
            <a:r>
              <a:rPr lang="en-US" b="1" i="1" dirty="0">
                <a:solidFill>
                  <a:schemeClr val="accent2"/>
                </a:solidFill>
              </a:rPr>
              <a:t>F</a:t>
            </a:r>
            <a:r>
              <a:rPr lang="en-US" b="1" dirty="0"/>
              <a:t> is applied to mass </a:t>
            </a:r>
            <a:r>
              <a:rPr lang="en-US" b="1" dirty="0">
                <a:solidFill>
                  <a:schemeClr val="tx2"/>
                </a:solidFill>
              </a:rPr>
              <a:t>2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dirty="0"/>
              <a:t>, what is the force on mass 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i="1" baseline="-25000" dirty="0">
                <a:solidFill>
                  <a:schemeClr val="tx2"/>
                </a:solidFill>
              </a:rPr>
              <a:t> </a:t>
            </a:r>
            <a:r>
              <a:rPr lang="en-US" b="1" i="1" dirty="0"/>
              <a:t>?</a:t>
            </a:r>
            <a:endParaRPr lang="en-US" sz="2200" dirty="0"/>
          </a:p>
        </p:txBody>
      </p:sp>
      <p:sp>
        <p:nvSpPr>
          <p:cNvPr id="356368" name="Rectangle 16"/>
          <p:cNvSpPr>
            <a:spLocks noChangeArrowheads="1"/>
          </p:cNvSpPr>
          <p:nvPr/>
        </p:nvSpPr>
        <p:spPr bwMode="auto">
          <a:xfrm>
            <a:off x="6197600" y="865188"/>
            <a:ext cx="213201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 2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 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   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4)   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F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5)    </a:t>
            </a: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endParaRPr lang="en-US" sz="22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56369" name="Text Box 17"/>
          <p:cNvSpPr txBox="1">
            <a:spLocks noChangeArrowheads="1"/>
          </p:cNvSpPr>
          <p:nvPr/>
        </p:nvSpPr>
        <p:spPr bwMode="auto">
          <a:xfrm>
            <a:off x="185738" y="6275388"/>
            <a:ext cx="6399212" cy="406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Follow-up: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What is the acceleration of each mass?</a:t>
            </a:r>
          </a:p>
        </p:txBody>
      </p:sp>
      <p:graphicFrame>
        <p:nvGraphicFramePr>
          <p:cNvPr id="356370" name="Object 18"/>
          <p:cNvGraphicFramePr>
            <a:graphicFrameLocks noChangeAspect="1"/>
          </p:cNvGraphicFramePr>
          <p:nvPr/>
        </p:nvGraphicFramePr>
        <p:xfrm>
          <a:off x="6637338" y="1746250"/>
          <a:ext cx="166687" cy="427038"/>
        </p:xfrm>
        <a:graphic>
          <a:graphicData uri="http://schemas.openxmlformats.org/presentationml/2006/ole">
            <p:oleObj spid="_x0000_s43010" name="Equation" r:id="rId4" imgW="152280" imgH="393480" progId="Equation.DSMT4">
              <p:embed/>
            </p:oleObj>
          </a:graphicData>
        </a:graphic>
      </p:graphicFrame>
      <p:graphicFrame>
        <p:nvGraphicFramePr>
          <p:cNvPr id="356371" name="Object 19"/>
          <p:cNvGraphicFramePr>
            <a:graphicFrameLocks noChangeAspect="1"/>
          </p:cNvGraphicFramePr>
          <p:nvPr/>
        </p:nvGraphicFramePr>
        <p:xfrm>
          <a:off x="6637338" y="2709863"/>
          <a:ext cx="184150" cy="434975"/>
        </p:xfrm>
        <a:graphic>
          <a:graphicData uri="http://schemas.openxmlformats.org/presentationml/2006/ole">
            <p:oleObj spid="_x0000_s43011" name="Equation" r:id="rId5" imgW="164880" imgH="393480" progId="Equation.DSMT4">
              <p:embed/>
            </p:oleObj>
          </a:graphicData>
        </a:graphic>
      </p:graphicFrame>
      <p:graphicFrame>
        <p:nvGraphicFramePr>
          <p:cNvPr id="356372" name="Object 20"/>
          <p:cNvGraphicFramePr>
            <a:graphicFrameLocks noChangeAspect="1"/>
          </p:cNvGraphicFramePr>
          <p:nvPr/>
        </p:nvGraphicFramePr>
        <p:xfrm>
          <a:off x="6643688" y="2225675"/>
          <a:ext cx="166687" cy="425450"/>
        </p:xfrm>
        <a:graphic>
          <a:graphicData uri="http://schemas.openxmlformats.org/presentationml/2006/ole">
            <p:oleObj spid="_x0000_s43012" name="Equation" r:id="rId6" imgW="1522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Today’s Topics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120" y="2286000"/>
            <a:ext cx="8366080" cy="36115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Weight:</a:t>
            </a:r>
            <a:r>
              <a:rPr lang="en-US" sz="3600" dirty="0" smtClean="0"/>
              <a:t>  the force of gravity</a:t>
            </a:r>
          </a:p>
          <a:p>
            <a:endParaRPr lang="en-US" sz="3600" dirty="0" smtClean="0"/>
          </a:p>
          <a:p>
            <a:r>
              <a:rPr lang="en-US" sz="3600" dirty="0" smtClean="0">
                <a:solidFill>
                  <a:srgbClr val="FFFF00"/>
                </a:solidFill>
              </a:rPr>
              <a:t>The Normal Force:</a:t>
            </a:r>
            <a:r>
              <a:rPr lang="en-US" sz="3600" dirty="0" smtClean="0"/>
              <a:t> </a:t>
            </a:r>
            <a:r>
              <a:rPr lang="en-US" sz="3600" dirty="0" smtClean="0"/>
              <a:t> a surface pushes back</a:t>
            </a: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>
                <a:solidFill>
                  <a:srgbClr val="FFFF00"/>
                </a:solidFill>
              </a:rPr>
              <a:t>Free Body Diagrams: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finding </a:t>
            </a:r>
            <a:r>
              <a:rPr lang="en-US" sz="3600" dirty="0" smtClean="0"/>
              <a:t>the </a:t>
            </a:r>
            <a:r>
              <a:rPr lang="en-US" sz="3600" i="1" dirty="0" smtClean="0"/>
              <a:t>total</a:t>
            </a:r>
            <a:r>
              <a:rPr lang="en-US" sz="3600" dirty="0" smtClean="0"/>
              <a:t> force on a body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The strings shown are </a:t>
            </a:r>
          </a:p>
          <a:p>
            <a:pPr>
              <a:buNone/>
            </a:pPr>
            <a:r>
              <a:rPr lang="en-US" dirty="0" smtClean="0"/>
              <a:t>all at 120° to each other. </a:t>
            </a:r>
          </a:p>
          <a:p>
            <a:pPr>
              <a:buNone/>
            </a:pPr>
            <a:r>
              <a:rPr lang="en-US" dirty="0" smtClean="0"/>
              <a:t>For the vertical string, </a:t>
            </a:r>
          </a:p>
          <a:p>
            <a:pPr>
              <a:buNone/>
            </a:pPr>
            <a:r>
              <a:rPr lang="en-US" i="1" dirty="0" smtClean="0"/>
              <a:t>T</a:t>
            </a:r>
            <a:r>
              <a:rPr lang="en-US" dirty="0" smtClean="0"/>
              <a:t> = </a:t>
            </a:r>
            <a:r>
              <a:rPr lang="en-US" i="1" dirty="0" smtClean="0"/>
              <a:t>Mg</a:t>
            </a:r>
            <a:r>
              <a:rPr lang="en-US" dirty="0" smtClean="0"/>
              <a:t>. What is </a:t>
            </a:r>
            <a:r>
              <a:rPr lang="en-US" i="1" dirty="0" smtClean="0"/>
              <a:t>T</a:t>
            </a:r>
            <a:r>
              <a:rPr lang="en-US" dirty="0" smtClean="0"/>
              <a:t> in one </a:t>
            </a:r>
          </a:p>
          <a:p>
            <a:pPr>
              <a:buNone/>
            </a:pPr>
            <a:r>
              <a:rPr lang="en-US" dirty="0" smtClean="0"/>
              <a:t>of the sloping strings?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Mg</a:t>
            </a:r>
            <a:r>
              <a:rPr lang="en-US" dirty="0" smtClean="0"/>
              <a:t>/2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Mg</a:t>
            </a:r>
            <a:r>
              <a:rPr lang="en-US" dirty="0" smtClean="0"/>
              <a:t>/√3</a:t>
            </a:r>
          </a:p>
          <a:p>
            <a:pPr marL="514350" indent="-514350">
              <a:buAutoNum type="alphaU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-1800000">
            <a:off x="6761016" y="3085814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strings shown are all at 120° to each other. For the vertical string, </a:t>
            </a:r>
            <a:r>
              <a:rPr lang="en-US" sz="2400" i="1" dirty="0" smtClean="0"/>
              <a:t>T</a:t>
            </a:r>
            <a:r>
              <a:rPr lang="en-US" sz="2400" dirty="0" smtClean="0"/>
              <a:t> = </a:t>
            </a:r>
            <a:r>
              <a:rPr lang="en-US" sz="2400" i="1" dirty="0" smtClean="0"/>
              <a:t>Mg</a:t>
            </a:r>
            <a:r>
              <a:rPr lang="en-US" sz="2400" dirty="0" smtClean="0"/>
              <a:t>. What is </a:t>
            </a:r>
            <a:r>
              <a:rPr lang="en-US" sz="2400" i="1" dirty="0" smtClean="0"/>
              <a:t>T</a:t>
            </a:r>
            <a:r>
              <a:rPr lang="en-US" sz="2400" dirty="0" smtClean="0"/>
              <a:t> in one of the sloping strings?</a:t>
            </a:r>
          </a:p>
          <a:p>
            <a:pPr marL="514350" indent="-514350">
              <a:buAutoNum type="alphaUcPeriod"/>
            </a:pPr>
            <a:r>
              <a:rPr lang="en-US" sz="2400" i="1" dirty="0" smtClean="0"/>
              <a:t>Mg</a:t>
            </a:r>
            <a:r>
              <a:rPr lang="en-US" sz="2400" dirty="0" smtClean="0"/>
              <a:t>/2</a:t>
            </a:r>
          </a:p>
          <a:p>
            <a:pPr marL="514350" indent="-514350">
              <a:buAutoNum type="alphaUcPeriod"/>
            </a:pPr>
            <a:r>
              <a:rPr lang="en-US" sz="2400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sz="2400" i="1" dirty="0" smtClean="0"/>
              <a:t>Mg</a:t>
            </a:r>
            <a:r>
              <a:rPr lang="en-US" sz="2400" dirty="0" smtClean="0"/>
              <a:t>/√3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The knot where the strings meet 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isn’t moving</a:t>
            </a:r>
            <a:r>
              <a:rPr lang="en-US" sz="2400" dirty="0" smtClean="0">
                <a:solidFill>
                  <a:srgbClr val="FFFF00"/>
                </a:solidFill>
              </a:rPr>
              <a:t>—so the three forces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acting there add to zero</a:t>
            </a:r>
            <a:r>
              <a:rPr lang="en-US" sz="2400" dirty="0" smtClean="0"/>
              <a:t>.</a:t>
            </a:r>
          </a:p>
          <a:p>
            <a:pPr marL="514350" indent="-514350">
              <a:buNone/>
            </a:pPr>
            <a:r>
              <a:rPr lang="en-US" sz="2400" dirty="0" smtClean="0"/>
              <a:t>They form an equilateral </a:t>
            </a:r>
          </a:p>
          <a:p>
            <a:pPr marL="514350" indent="-514350">
              <a:buNone/>
            </a:pPr>
            <a:r>
              <a:rPr lang="en-US" sz="2400" dirty="0" smtClean="0"/>
              <a:t>triangle,  so all forces have the</a:t>
            </a:r>
          </a:p>
          <a:p>
            <a:pPr marL="514350" indent="-514350">
              <a:buNone/>
            </a:pPr>
            <a:r>
              <a:rPr lang="en-US" sz="2400" dirty="0" smtClean="0"/>
              <a:t>same magnitude (you can also balance vertical components.)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-1800000">
            <a:off x="6761016" y="3085814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1670712" y="3102592"/>
            <a:ext cx="1066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800000" flipH="1">
            <a:off x="3906984" y="554355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-1800000">
            <a:off x="3906984" y="485775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533900" y="521970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Explanation…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76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The knot where the strings meet </a:t>
            </a:r>
            <a:r>
              <a:rPr lang="en-US" sz="2400" dirty="0" smtClean="0">
                <a:solidFill>
                  <a:srgbClr val="FF0000"/>
                </a:solidFill>
              </a:rPr>
              <a:t>isn’t moving</a:t>
            </a:r>
            <a:r>
              <a:rPr lang="en-US" sz="2400" dirty="0" smtClean="0">
                <a:solidFill>
                  <a:srgbClr val="FFFF00"/>
                </a:solidFill>
              </a:rPr>
              <a:t>—so the three forces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acting there add to zero</a:t>
            </a:r>
            <a:r>
              <a:rPr lang="en-US" sz="2400" dirty="0" smtClean="0"/>
              <a:t>.  If you add together three vectors, the sum is the vector going from the </a:t>
            </a:r>
          </a:p>
          <a:p>
            <a:pPr marL="514350" indent="-514350">
              <a:buNone/>
            </a:pPr>
            <a:r>
              <a:rPr lang="en-US" sz="2400" dirty="0" smtClean="0"/>
              <a:t>tail of the first vector to the head of the last </a:t>
            </a:r>
          </a:p>
          <a:p>
            <a:pPr marL="514350" indent="-514350">
              <a:buNone/>
            </a:pPr>
            <a:r>
              <a:rPr lang="en-US" sz="2400" dirty="0" smtClean="0"/>
              <a:t>one.  If they add to zero, the head of the last must </a:t>
            </a:r>
          </a:p>
          <a:p>
            <a:pPr marL="514350" indent="-514350">
              <a:buNone/>
            </a:pPr>
            <a:r>
              <a:rPr lang="en-US" sz="2400" dirty="0" smtClean="0"/>
              <a:t>be at the tail of the first! So they form a triangle—</a:t>
            </a:r>
          </a:p>
          <a:p>
            <a:pPr marL="514350" indent="-514350">
              <a:buNone/>
            </a:pPr>
            <a:r>
              <a:rPr lang="en-US" sz="2400" dirty="0" smtClean="0"/>
              <a:t>And the sides of this triangle must be in the direction of the original forces: drawing the angles right determines the relative lengths of the sides. 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You can also balance vertical components: the slanting strings are at 30° to the horizontal, so the sloping string tension force has a vertical component equal to Tsin30 = T/2.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-1800000">
            <a:off x="6761016" y="3085814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rot="1800000" flipH="1">
            <a:off x="3906984" y="554355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-1800000">
            <a:off x="3906984" y="485775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533900" y="521970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from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54.</a:t>
            </a:r>
            <a:r>
              <a:rPr lang="en-US" dirty="0" smtClean="0"/>
              <a:t>	Suppose the pulley in Fig. 4–46 is suspended by a cord C. Determine the tension in this cord after the masses are released and before one hits the ground. Ignore the mass of the pulley and cords.</a:t>
            </a:r>
          </a:p>
          <a:p>
            <a:endParaRPr lang="en-US" dirty="0"/>
          </a:p>
        </p:txBody>
      </p:sp>
      <p:pic>
        <p:nvPicPr>
          <p:cNvPr id="5" name="Content Placeholder 4" descr="Figure_04_46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2447" y="1600200"/>
            <a:ext cx="365010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from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800600" cy="5257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tension in the top cord = 2T, where T is the tension in the lower cord, since the pulley isn’t accelerating up or down.</a:t>
            </a:r>
          </a:p>
          <a:p>
            <a:r>
              <a:rPr lang="en-US" sz="2000" dirty="0" smtClean="0"/>
              <a:t>If the acceleration of the mass m = 1.2 is a upwards, the acceleration of M = 3.2 is a </a:t>
            </a:r>
            <a:r>
              <a:rPr lang="en-US" sz="2000" i="1" dirty="0" smtClean="0"/>
              <a:t>downwards</a:t>
            </a:r>
            <a:r>
              <a:rPr lang="en-US" sz="2000" dirty="0" smtClean="0"/>
              <a:t>, which we’ll write as –a upwards.</a:t>
            </a:r>
          </a:p>
          <a:p>
            <a:r>
              <a:rPr lang="en-US" sz="2000" dirty="0" smtClean="0"/>
              <a:t>F = ma for the little mass is T – mg = ma,</a:t>
            </a:r>
          </a:p>
          <a:p>
            <a:r>
              <a:rPr lang="en-US" sz="2000" dirty="0" smtClean="0"/>
              <a:t>And for the big mass T – Mg = -Ma (this is the same equation I wrote in class, but I switched the sign of both sides to make it easier to use).</a:t>
            </a:r>
          </a:p>
          <a:p>
            <a:r>
              <a:rPr lang="en-US" sz="2000" dirty="0" smtClean="0"/>
              <a:t>Subtracting the two equations as written gives: (M – m)g = (M + m)a.  This gives a, then T = mg + </a:t>
            </a:r>
            <a:r>
              <a:rPr lang="en-US" sz="2000" smtClean="0"/>
              <a:t>ma gives T, etc.</a:t>
            </a:r>
            <a:endParaRPr lang="en-US" sz="2000" dirty="0" smtClean="0"/>
          </a:p>
          <a:p>
            <a:endParaRPr lang="en-US" sz="2000" dirty="0"/>
          </a:p>
        </p:txBody>
      </p:sp>
      <p:pic>
        <p:nvPicPr>
          <p:cNvPr id="5" name="Content Placeholder 4" descr="Figure_04_46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2447" y="1600200"/>
            <a:ext cx="365010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Weight: the Force of Gravity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Newton introduced the idea of a </a:t>
            </a:r>
            <a:r>
              <a:rPr lang="en-US" dirty="0" smtClean="0">
                <a:solidFill>
                  <a:srgbClr val="FFFF00"/>
                </a:solidFill>
              </a:rPr>
              <a:t>gravitational force</a:t>
            </a:r>
            <a:r>
              <a:rPr lang="en-US" dirty="0" smtClean="0"/>
              <a:t> to explain Galileo’s “natural downward acceleration”.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Previously, force was only used to describe </a:t>
            </a:r>
            <a:r>
              <a:rPr lang="en-US" dirty="0" smtClean="0">
                <a:solidFill>
                  <a:srgbClr val="FFFF00"/>
                </a:solidFill>
              </a:rPr>
              <a:t>direct physical contact </a:t>
            </a:r>
            <a:r>
              <a:rPr lang="en-US" dirty="0" smtClean="0"/>
              <a:t>forces, the idea of a gravitational force seemed weird—kind of irrational and magical.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Weight and Inertial Mass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falling objects have the </a:t>
            </a:r>
            <a:r>
              <a:rPr lang="en-US" dirty="0" smtClean="0">
                <a:solidFill>
                  <a:srgbClr val="FFFF00"/>
                </a:solidFill>
              </a:rPr>
              <a:t>same</a:t>
            </a:r>
            <a:r>
              <a:rPr lang="en-US" dirty="0" smtClean="0"/>
              <a:t> acceleration (when air resistance is eliminated), so applying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 gravitational </a:t>
            </a:r>
            <a:r>
              <a:rPr lang="en-US" dirty="0" smtClean="0">
                <a:solidFill>
                  <a:srgbClr val="FFFF00"/>
                </a:solidFill>
              </a:rPr>
              <a:t>force</a:t>
            </a:r>
            <a:r>
              <a:rPr lang="en-US" dirty="0" smtClean="0"/>
              <a:t> on an object—its </a:t>
            </a:r>
            <a:r>
              <a:rPr lang="en-US" dirty="0" smtClean="0">
                <a:solidFill>
                  <a:srgbClr val="FFFF00"/>
                </a:solidFill>
              </a:rPr>
              <a:t>weight—must be directly proportional to its inertial mass</a:t>
            </a:r>
            <a:r>
              <a:rPr lang="en-US" dirty="0" smtClean="0"/>
              <a:t>.  (It isn’t obvious why this should be true!)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an object is </a:t>
            </a:r>
            <a:r>
              <a:rPr lang="en-US" dirty="0" smtClean="0">
                <a:solidFill>
                  <a:srgbClr val="FFFF00"/>
                </a:solidFill>
              </a:rPr>
              <a:t>taken to the Moon</a:t>
            </a:r>
            <a:r>
              <a:rPr lang="en-US" dirty="0" smtClean="0"/>
              <a:t>, its inertial mass </a:t>
            </a:r>
            <a:r>
              <a:rPr lang="en-US" i="1" dirty="0" smtClean="0"/>
              <a:t>doesn’t change</a:t>
            </a:r>
            <a:r>
              <a:rPr lang="en-US" dirty="0" smtClean="0"/>
              <a:t>—it takes the same energy to accelerate a car.  But its weight </a:t>
            </a:r>
            <a:r>
              <a:rPr lang="en-US" i="1" dirty="0" smtClean="0"/>
              <a:t>does</a:t>
            </a:r>
            <a:r>
              <a:rPr lang="en-US" dirty="0" smtClean="0"/>
              <a:t> change.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6600" y="2590800"/>
          <a:ext cx="2171700" cy="520700"/>
        </p:xfrm>
        <a:graphic>
          <a:graphicData uri="http://schemas.openxmlformats.org/presentationml/2006/ole">
            <p:oleObj spid="_x0000_s1026" name="Equation" r:id="rId4" imgW="2171520" imgH="520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Normal Force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Right now, the force of gravity is pulling us all downwards—but we’re not moving!</a:t>
            </a:r>
          </a:p>
          <a:p>
            <a:endParaRPr lang="en-US" dirty="0" smtClean="0"/>
          </a:p>
          <a:p>
            <a:r>
              <a:rPr lang="en-US" dirty="0" smtClean="0"/>
              <a:t>What about                ?</a:t>
            </a:r>
          </a:p>
          <a:p>
            <a:endParaRPr lang="en-US" dirty="0" smtClean="0"/>
          </a:p>
          <a:p>
            <a:r>
              <a:rPr lang="en-US" dirty="0" smtClean="0"/>
              <a:t>Remember      is the </a:t>
            </a:r>
            <a:r>
              <a:rPr lang="en-US" dirty="0" smtClean="0">
                <a:solidFill>
                  <a:srgbClr val="FFFF00"/>
                </a:solidFill>
              </a:rPr>
              <a:t>total</a:t>
            </a:r>
            <a:r>
              <a:rPr lang="en-US" dirty="0" smtClean="0"/>
              <a:t> force on a body.</a:t>
            </a:r>
          </a:p>
          <a:p>
            <a:endParaRPr lang="en-US" dirty="0" smtClean="0"/>
          </a:p>
          <a:p>
            <a:r>
              <a:rPr lang="en-US" dirty="0" smtClean="0"/>
              <a:t>If the floor disappears, I </a:t>
            </a:r>
            <a:r>
              <a:rPr lang="en-US" dirty="0" smtClean="0">
                <a:solidFill>
                  <a:srgbClr val="FFFF00"/>
                </a:solidFill>
              </a:rPr>
              <a:t>will</a:t>
            </a:r>
            <a:r>
              <a:rPr lang="en-US" dirty="0" smtClean="0"/>
              <a:t> accelerate downwards!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 flipV="1">
          <a:off x="2974644" y="3076620"/>
          <a:ext cx="1257300" cy="520700"/>
        </p:xfrm>
        <a:graphic>
          <a:graphicData uri="http://schemas.openxmlformats.org/presentationml/2006/ole">
            <p:oleObj spid="_x0000_s2050" name="Equation" r:id="rId4" imgW="1257120" imgH="5205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19400" y="4167120"/>
          <a:ext cx="330200" cy="431800"/>
        </p:xfrm>
        <a:graphic>
          <a:graphicData uri="http://schemas.openxmlformats.org/presentationml/2006/ole">
            <p:oleObj spid="_x0000_s2051" name="Equation" r:id="rId5" imgW="33012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Normal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Conclusion: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FF00"/>
                </a:solidFill>
              </a:rPr>
              <a:t>floor</a:t>
            </a:r>
            <a:r>
              <a:rPr lang="en-US" dirty="0" smtClean="0"/>
              <a:t> is providing the force balancing that of gravity: it’s called the </a:t>
            </a:r>
            <a:r>
              <a:rPr lang="en-US" dirty="0" smtClean="0">
                <a:solidFill>
                  <a:srgbClr val="FFFF00"/>
                </a:solidFill>
              </a:rPr>
              <a:t>normal force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  <a:r>
              <a:rPr lang="en-US" dirty="0" smtClean="0"/>
              <a:t>  how can something as inert and immoveable as the floor provide a force?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Clue: how does a spring balance provide a force to measure weight?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Normal Force and Springiness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495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the tomatoes are put on the scale, it moves down, compressing a spring until the spring’s force balances gravity.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The floor is elastic too!  Where you stand, it sags a little, and pushes back like a very stiff spring.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1743869"/>
            <a:ext cx="3048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28495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		   </a:t>
            </a:r>
            <a:r>
              <a:rPr lang="en-US" sz="3600" dirty="0" smtClean="0">
                <a:solidFill>
                  <a:srgbClr val="FFFF00"/>
                </a:solidFill>
              </a:rPr>
              <a:t>Clicker Question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 stand on roller skates facing a wall. I reach out and push against the wall, I accelerate backwards.  What force caused my acceleration?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209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My arm and back muscles</a:t>
            </a:r>
          </a:p>
          <a:p>
            <a:pPr marL="514350" indent="-514350">
              <a:buAutoNum type="alphaUcPeriod"/>
            </a:pPr>
            <a:r>
              <a:rPr lang="en-US" dirty="0" smtClean="0"/>
              <a:t>My pushing against the wall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normal force from the wall</a:t>
            </a:r>
          </a:p>
          <a:p>
            <a:pPr marL="514350" indent="-514350">
              <a:buAutoNum type="alphaUcPeriod"/>
            </a:pPr>
            <a:r>
              <a:rPr lang="en-US" dirty="0" smtClean="0"/>
              <a:t>Friction between the skates and the floor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28495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		   </a:t>
            </a:r>
            <a:r>
              <a:rPr lang="en-US" sz="3600" dirty="0" smtClean="0">
                <a:solidFill>
                  <a:srgbClr val="FFFF00"/>
                </a:solidFill>
              </a:rPr>
              <a:t>Clicker Question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 stand on roller skates facing a wall. I reach out and push against the wall, I accelerate backwards.  What force caused my acceleration?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3657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My arm and back muscles</a:t>
            </a:r>
          </a:p>
          <a:p>
            <a:pPr marL="514350" indent="-514350">
              <a:buAutoNum type="alphaUcPeriod"/>
            </a:pPr>
            <a:r>
              <a:rPr lang="en-US" dirty="0" smtClean="0"/>
              <a:t>My pushing against the wall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normal force from the wall</a:t>
            </a:r>
          </a:p>
          <a:p>
            <a:pPr marL="514350" indent="-514350">
              <a:buAutoNum type="alphaUcPeriod"/>
            </a:pPr>
            <a:r>
              <a:rPr lang="en-US" dirty="0" smtClean="0"/>
              <a:t>Friction between the skates and the floor</a:t>
            </a:r>
          </a:p>
          <a:p>
            <a:pPr marL="514350" indent="-514350"/>
            <a:r>
              <a:rPr lang="en-US" dirty="0" smtClean="0">
                <a:solidFill>
                  <a:srgbClr val="FF0000"/>
                </a:solidFill>
              </a:rPr>
              <a:t>A body can only be accelerated by an </a:t>
            </a:r>
            <a:r>
              <a:rPr lang="en-US" i="1" dirty="0" smtClean="0">
                <a:solidFill>
                  <a:srgbClr val="FF0000"/>
                </a:solidFill>
              </a:rPr>
              <a:t>outside</a:t>
            </a:r>
            <a:r>
              <a:rPr lang="en-US" dirty="0" smtClean="0">
                <a:solidFill>
                  <a:srgbClr val="FF0000"/>
                </a:solidFill>
              </a:rPr>
              <a:t> force—and friction only helps if I actively push against the floor, as in skating.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6324600" y="4546976"/>
            <a:ext cx="1219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1170</Words>
  <Application>Microsoft Office PowerPoint</Application>
  <PresentationFormat>On-screen Show (4:3)</PresentationFormat>
  <Paragraphs>185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Using Newton’s Laws</vt:lpstr>
      <vt:lpstr>Today’s Topics</vt:lpstr>
      <vt:lpstr>Weight: the Force of Gravity</vt:lpstr>
      <vt:lpstr>Weight and Inertial Mass</vt:lpstr>
      <vt:lpstr>The Normal Force</vt:lpstr>
      <vt:lpstr>The Normal Force</vt:lpstr>
      <vt:lpstr>Normal Force and Springiness</vt:lpstr>
      <vt:lpstr>     Clicker Question I stand on roller skates facing a wall. I reach out and push against the wall, I accelerate backwards.  What force caused my acceleration?</vt:lpstr>
      <vt:lpstr>     Clicker Question I stand on roller skates facing a wall. I reach out and push against the wall, I accelerate backwards.  What force caused my acceleration?</vt:lpstr>
      <vt:lpstr>       Clicker Question What is the normal force from the elevator floor on a person weighing mg, if the elevator is accelerating upwards at 0.1g?</vt:lpstr>
      <vt:lpstr>       Clicker Question What is the normal force from the elevator floor on a person weighing mg, if the elevator is accelerating upwards at 0.1g?</vt:lpstr>
      <vt:lpstr>Tension!</vt:lpstr>
      <vt:lpstr>Tension Puzzle… </vt:lpstr>
      <vt:lpstr>Tension Puzzle Answered</vt:lpstr>
      <vt:lpstr>Free Body Diagrams</vt:lpstr>
      <vt:lpstr>Slide 16</vt:lpstr>
      <vt:lpstr>Slide 17</vt:lpstr>
      <vt:lpstr>Slide 18</vt:lpstr>
      <vt:lpstr>Slide 19</vt:lpstr>
      <vt:lpstr>Clicker Question</vt:lpstr>
      <vt:lpstr>Clicker Question Answer</vt:lpstr>
      <vt:lpstr>Further Explanation…</vt:lpstr>
      <vt:lpstr>Problem from Book</vt:lpstr>
      <vt:lpstr>Problem from Book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Newton’s Laws</dc:title>
  <dc:creator>Michael</dc:creator>
  <cp:lastModifiedBy>Michael Fowler</cp:lastModifiedBy>
  <cp:revision>25</cp:revision>
  <dcterms:created xsi:type="dcterms:W3CDTF">2010-01-26T15:19:40Z</dcterms:created>
  <dcterms:modified xsi:type="dcterms:W3CDTF">2010-06-17T19:10:29Z</dcterms:modified>
</cp:coreProperties>
</file>