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  <p:sldId id="282" r:id="rId25"/>
    <p:sldId id="277" r:id="rId26"/>
    <p:sldId id="278" r:id="rId27"/>
    <p:sldId id="279" r:id="rId28"/>
    <p:sldId id="283" r:id="rId29"/>
    <p:sldId id="284" r:id="rId30"/>
    <p:sldId id="286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0.wmf"/><Relationship Id="rId7" Type="http://schemas.openxmlformats.org/officeDocument/2006/relationships/image" Target="../media/image13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2.wmf"/><Relationship Id="rId5" Type="http://schemas.openxmlformats.org/officeDocument/2006/relationships/image" Target="../media/image7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DF9AF-3D41-4DAB-8321-6EC021B3C43E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F1225-09AB-4D7D-B175-A28A4BE35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F7BDC-DEDC-483C-B62E-403D7153AF58}" type="slidenum">
              <a:rPr lang="en-US"/>
              <a:pPr/>
              <a:t>12</a:t>
            </a:fld>
            <a:endParaRPr lang="en-US"/>
          </a:p>
        </p:txBody>
      </p:sp>
      <p:sp>
        <p:nvSpPr>
          <p:cNvPr id="394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1FF6-119D-4A11-994D-654D350962CA}" type="slidenum">
              <a:rPr lang="en-US"/>
              <a:pPr/>
              <a:t>13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3E773-656E-4C1D-9FE0-94214DF12B2E}" type="slidenum">
              <a:rPr lang="en-US"/>
              <a:pPr/>
              <a:t>14</a:t>
            </a:fld>
            <a:endParaRPr lang="en-US"/>
          </a:p>
        </p:txBody>
      </p:sp>
      <p:sp>
        <p:nvSpPr>
          <p:cNvPr id="396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22940-95D1-4D1B-A27C-99E8E9E0F242}" type="slidenum">
              <a:rPr lang="en-US"/>
              <a:pPr/>
              <a:t>15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0086AF-8882-4B28-9F74-D27ABD5DF134}" type="slidenum">
              <a:rPr lang="en-US"/>
              <a:pPr/>
              <a:t>16</a:t>
            </a:fld>
            <a:endParaRPr lang="en-US"/>
          </a:p>
        </p:txBody>
      </p:sp>
      <p:sp>
        <p:nvSpPr>
          <p:cNvPr id="402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AF452-A9FB-4C4D-A339-E594F5900DA7}" type="slidenum">
              <a:rPr lang="en-US"/>
              <a:pPr/>
              <a:t>17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E6678-D4DC-484A-818C-BF9F8A7C35AF}" type="slidenum">
              <a:rPr lang="en-US"/>
              <a:pPr/>
              <a:t>18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C4ABFA-42C8-4A67-BECF-0F28B1871455}" type="slidenum">
              <a:rPr lang="en-US"/>
              <a:pPr/>
              <a:t>19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33256A-F72D-429D-94A5-46E049BB5ADF}" type="slidenum">
              <a:rPr lang="en-US"/>
              <a:pPr/>
              <a:t>20</a:t>
            </a:fld>
            <a:endParaRPr 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A01F1-E810-4923-B69E-8A71FAE35F16}" type="slidenum">
              <a:rPr lang="en-US"/>
              <a:pPr/>
              <a:t>21</a:t>
            </a:fld>
            <a:endParaRPr 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3BC67-30FA-419B-AF4A-BDABAA3A6E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1225-09AB-4D7D-B175-A28A4BE3599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7526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505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505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CA78F24-A064-4815-B34D-57210F0FC7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7526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6A4FCB-97E0-4C1F-B492-2A0E589E6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76CF-256B-4351-B67F-FB222A36B19F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D9DF8-ABFD-48C8-B7F3-DC4804F8EA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hyperlink" Target="http://startswithabang.com/?p=1718" TargetMode="External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iihs.org/video.aspx/info/50thcrash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Newton’s Laws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6443246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Michael Fowler,  UVa.</a:t>
            </a:r>
            <a:endParaRPr lang="en-US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Newton’s Second Law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The relation between force, mass and acceleration can now be written: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the magnitude of the force </a:t>
            </a:r>
            <a:r>
              <a:rPr lang="en-US" i="1" dirty="0" smtClean="0">
                <a:solidFill>
                  <a:srgbClr val="FFFF00"/>
                </a:solidFill>
              </a:rPr>
              <a:t>F</a:t>
            </a:r>
            <a:r>
              <a:rPr lang="en-US" dirty="0" smtClean="0"/>
              <a:t> is measured in </a:t>
            </a:r>
            <a:r>
              <a:rPr lang="en-US" dirty="0" err="1" smtClean="0"/>
              <a:t>Newtons</a:t>
            </a:r>
            <a:r>
              <a:rPr lang="en-US" dirty="0" smtClean="0"/>
              <a:t>, the mass is in kilograms and the acceleration is in meters per second per second.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This is Newton’s Second Law.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33800" y="2895600"/>
          <a:ext cx="1257300" cy="444500"/>
        </p:xfrm>
        <a:graphic>
          <a:graphicData uri="http://schemas.openxmlformats.org/presentationml/2006/ole">
            <p:oleObj spid="_x0000_s2050" name="Equation" r:id="rId4" imgW="1257120" imgH="44424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415352" y="2841008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Means </a:t>
            </a:r>
            <a:r>
              <a:rPr lang="en-US" i="1" dirty="0" smtClean="0">
                <a:solidFill>
                  <a:srgbClr val="FFFF00"/>
                </a:solidFill>
              </a:rPr>
              <a:t>Total</a:t>
            </a:r>
            <a:r>
              <a:rPr lang="en-US" dirty="0" smtClean="0"/>
              <a:t> Force!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Newton’s Second Law,                gives the acceleration of a body of mass </a:t>
            </a:r>
            <a:r>
              <a:rPr lang="en-US" i="1" dirty="0" smtClean="0"/>
              <a:t>m</a:t>
            </a:r>
            <a:r>
              <a:rPr lang="en-US" dirty="0" smtClean="0"/>
              <a:t> acted on by a </a:t>
            </a:r>
            <a:r>
              <a:rPr lang="en-US" dirty="0" smtClean="0">
                <a:solidFill>
                  <a:srgbClr val="FFFF00"/>
                </a:solidFill>
              </a:rPr>
              <a:t>total</a:t>
            </a:r>
            <a:r>
              <a:rPr lang="en-US" dirty="0" smtClean="0"/>
              <a:t> force    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Air resistance and friction </a:t>
            </a:r>
            <a:r>
              <a:rPr lang="en-US" dirty="0" smtClean="0"/>
              <a:t>contribute nonzero forces, which might or might not be small.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car accelerating along a road is also being acted on by </a:t>
            </a:r>
            <a:r>
              <a:rPr lang="en-US" dirty="0" smtClean="0">
                <a:solidFill>
                  <a:srgbClr val="FFFF00"/>
                </a:solidFill>
              </a:rPr>
              <a:t>gravity</a:t>
            </a:r>
            <a:r>
              <a:rPr lang="en-US" dirty="0" smtClean="0"/>
              <a:t>—but that is usually cancelled out by the upward force of support from the road, called the </a:t>
            </a:r>
            <a:r>
              <a:rPr lang="en-US" dirty="0" smtClean="0">
                <a:solidFill>
                  <a:srgbClr val="FFFF00"/>
                </a:solidFill>
              </a:rPr>
              <a:t>normal</a:t>
            </a:r>
            <a:r>
              <a:rPr lang="en-US" dirty="0" smtClean="0"/>
              <a:t> force.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18664" y="318448"/>
          <a:ext cx="512261" cy="669880"/>
        </p:xfrm>
        <a:graphic>
          <a:graphicData uri="http://schemas.openxmlformats.org/presentationml/2006/ole">
            <p:oleObj spid="_x0000_s33794" name="Equation" r:id="rId4" imgW="330120" imgH="4316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20904" y="1240808"/>
          <a:ext cx="1257300" cy="469900"/>
        </p:xfrm>
        <a:graphic>
          <a:graphicData uri="http://schemas.openxmlformats.org/presentationml/2006/ole">
            <p:oleObj spid="_x0000_s33795" name="Equation" r:id="rId5" imgW="1257120" imgH="4698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44504" y="2108576"/>
          <a:ext cx="330200" cy="457200"/>
        </p:xfrm>
        <a:graphic>
          <a:graphicData uri="http://schemas.openxmlformats.org/presentationml/2006/ole">
            <p:oleObj spid="_x0000_s33796" name="Equation" r:id="rId6" imgW="33012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20" name="AutoShape 4"/>
          <p:cNvSpPr>
            <a:spLocks noChangeArrowheads="1"/>
          </p:cNvSpPr>
          <p:nvPr/>
        </p:nvSpPr>
        <p:spPr bwMode="auto">
          <a:xfrm>
            <a:off x="0" y="0"/>
            <a:ext cx="9144000" cy="3497263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3221" name="Rectangle 5"/>
          <p:cNvSpPr>
            <a:spLocks noChangeArrowheads="1"/>
          </p:cNvSpPr>
          <p:nvPr/>
        </p:nvSpPr>
        <p:spPr bwMode="auto">
          <a:xfrm>
            <a:off x="933450" y="0"/>
            <a:ext cx="716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4.1a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Newton’s First Law I</a:t>
            </a:r>
          </a:p>
        </p:txBody>
      </p:sp>
      <p:sp>
        <p:nvSpPr>
          <p:cNvPr id="393223" name="Rectangle 7"/>
          <p:cNvSpPr>
            <a:spLocks noChangeArrowheads="1"/>
          </p:cNvSpPr>
          <p:nvPr/>
        </p:nvSpPr>
        <p:spPr bwMode="auto">
          <a:xfrm>
            <a:off x="3576638" y="684213"/>
            <a:ext cx="5567362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there is a net force but the book has too much inertia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there are no forces acting on it at all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it does move, but too slowly to be seen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there is no net force on the book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there is a net force, but the book is too heavy to move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93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95275" y="781050"/>
            <a:ext cx="2865438" cy="2395538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40000"/>
              </a:lnSpc>
              <a:buFont typeface="Monotype Sorts" pitchFamily="48" charset="2"/>
              <a:buNone/>
            </a:pPr>
            <a:r>
              <a:rPr lang="en-US" b="1" dirty="0"/>
              <a:t>	A book is lying at rest on a table.  The book will remain there at rest because:</a:t>
            </a:r>
            <a:br>
              <a:rPr lang="en-US" b="1" dirty="0"/>
            </a:br>
            <a:endParaRPr lang="en-US" sz="1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AutoShape 2"/>
          <p:cNvSpPr>
            <a:spLocks noChangeArrowheads="1"/>
          </p:cNvSpPr>
          <p:nvPr/>
        </p:nvSpPr>
        <p:spPr bwMode="auto">
          <a:xfrm>
            <a:off x="1108075" y="3771900"/>
            <a:ext cx="6919913" cy="24368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0819" name="Rectangle 3"/>
          <p:cNvSpPr>
            <a:spLocks noChangeArrowheads="1"/>
          </p:cNvSpPr>
          <p:nvPr/>
        </p:nvSpPr>
        <p:spPr bwMode="auto">
          <a:xfrm>
            <a:off x="1250950" y="3800475"/>
            <a:ext cx="653415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5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 i="1">
                <a:solidFill>
                  <a:schemeClr val="bg1"/>
                </a:solidFill>
                <a:latin typeface="Arial" charset="0"/>
              </a:rPr>
              <a:t>	</a:t>
            </a:r>
            <a:r>
              <a:rPr 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There are forces acting on the book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, but the only forces acting are in the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y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-direction.  Gravity acts downward, but the table exerts an upward force that is equally strong, so the two forces </a:t>
            </a:r>
            <a:r>
              <a:rPr lang="en-US" sz="2000" b="1" u="sng">
                <a:solidFill>
                  <a:srgbClr val="000000"/>
                </a:solidFill>
                <a:latin typeface="Arial" charset="0"/>
              </a:rPr>
              <a:t>cancel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leaving no net force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0821" name="AutoShape 5"/>
          <p:cNvSpPr>
            <a:spLocks noChangeArrowheads="1"/>
          </p:cNvSpPr>
          <p:nvPr/>
        </p:nvSpPr>
        <p:spPr bwMode="auto">
          <a:xfrm>
            <a:off x="0" y="0"/>
            <a:ext cx="9144000" cy="34925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22" name="Rectangle 6"/>
          <p:cNvSpPr>
            <a:spLocks noChangeArrowheads="1"/>
          </p:cNvSpPr>
          <p:nvPr/>
        </p:nvSpPr>
        <p:spPr bwMode="auto">
          <a:xfrm>
            <a:off x="933450" y="0"/>
            <a:ext cx="716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4.1a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Newton’s First Law I</a:t>
            </a:r>
          </a:p>
        </p:txBody>
      </p:sp>
      <p:sp>
        <p:nvSpPr>
          <p:cNvPr id="290824" name="Oval 8"/>
          <p:cNvSpPr>
            <a:spLocks noChangeArrowheads="1"/>
          </p:cNvSpPr>
          <p:nvPr/>
        </p:nvSpPr>
        <p:spPr bwMode="auto">
          <a:xfrm>
            <a:off x="3265488" y="2276475"/>
            <a:ext cx="5211762" cy="527050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0825" name="Rectangle 9"/>
          <p:cNvSpPr>
            <a:spLocks noChangeArrowheads="1"/>
          </p:cNvSpPr>
          <p:nvPr/>
        </p:nvSpPr>
        <p:spPr bwMode="auto">
          <a:xfrm>
            <a:off x="3576638" y="684213"/>
            <a:ext cx="5567362" cy="286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there is a net force but the book has too much inertia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there are no forces acting on it at all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it does move, but too slowly to be seen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there is no net force on the book</a:t>
            </a:r>
          </a:p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there is a net force, but the book is too heavy to move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082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95275" y="781050"/>
            <a:ext cx="2865438" cy="2395538"/>
          </a:xfrm>
          <a:noFill/>
          <a:ln/>
        </p:spPr>
        <p:txBody>
          <a:bodyPr>
            <a:normAutofit fontScale="62500" lnSpcReduction="20000"/>
          </a:bodyPr>
          <a:lstStyle/>
          <a:p>
            <a:pPr marL="401638" indent="-401638">
              <a:lnSpc>
                <a:spcPct val="140000"/>
              </a:lnSpc>
              <a:buFont typeface="Monotype Sorts" pitchFamily="48" charset="2"/>
              <a:buNone/>
            </a:pPr>
            <a:r>
              <a:rPr lang="en-US" b="1" dirty="0"/>
              <a:t>	A book is lying at rest on a table.  The book will remain there at rest because:</a:t>
            </a:r>
            <a:br>
              <a:rPr lang="en-US" b="1" dirty="0"/>
            </a:b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95269" name="AutoShape 5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5270" name="Rectangle 6"/>
          <p:cNvSpPr>
            <a:spLocks noChangeArrowheads="1"/>
          </p:cNvSpPr>
          <p:nvPr/>
        </p:nvSpPr>
        <p:spPr bwMode="auto">
          <a:xfrm>
            <a:off x="933450" y="0"/>
            <a:ext cx="716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4.1b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Newton’s First Law II</a:t>
            </a:r>
          </a:p>
        </p:txBody>
      </p:sp>
      <p:sp>
        <p:nvSpPr>
          <p:cNvPr id="395271" name="Rectangle 7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95273" name="Rectangle 9"/>
          <p:cNvSpPr>
            <a:spLocks noChangeArrowheads="1"/>
          </p:cNvSpPr>
          <p:nvPr/>
        </p:nvSpPr>
        <p:spPr bwMode="auto">
          <a:xfrm>
            <a:off x="3659188" y="849313"/>
            <a:ext cx="5484812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more than its weight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equal to its weight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less than its weight but more than zero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depends on the speed of the puck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zero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95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28600" y="827088"/>
            <a:ext cx="2786063" cy="2395537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20000"/>
              </a:lnSpc>
              <a:buFont typeface="Monotype Sorts" pitchFamily="48" charset="2"/>
              <a:buNone/>
            </a:pPr>
            <a:r>
              <a:rPr lang="en-US" b="1" dirty="0"/>
              <a:t>	A hockey puck slides on ice at </a:t>
            </a:r>
            <a:r>
              <a:rPr lang="en-US" b="1" dirty="0">
                <a:solidFill>
                  <a:schemeClr val="accent2"/>
                </a:solidFill>
              </a:rPr>
              <a:t>constant velocity</a:t>
            </a:r>
            <a:r>
              <a:rPr lang="en-US" b="1" dirty="0"/>
              <a:t>.  What is the </a:t>
            </a:r>
            <a:r>
              <a:rPr lang="en-US" b="1" i="1" dirty="0">
                <a:solidFill>
                  <a:schemeClr val="tx2"/>
                </a:solidFill>
              </a:rPr>
              <a:t>net</a:t>
            </a:r>
            <a:r>
              <a:rPr lang="en-US" b="1" dirty="0"/>
              <a:t>  force acting on the puck?</a:t>
            </a:r>
            <a:r>
              <a:rPr lang="en-US" sz="1800" b="1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AutoShape 2"/>
          <p:cNvSpPr>
            <a:spLocks noChangeArrowheads="1"/>
          </p:cNvSpPr>
          <p:nvPr/>
        </p:nvSpPr>
        <p:spPr bwMode="auto">
          <a:xfrm>
            <a:off x="942975" y="3932238"/>
            <a:ext cx="6942138" cy="1812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4915" name="Rectangle 3"/>
          <p:cNvSpPr>
            <a:spLocks noChangeArrowheads="1"/>
          </p:cNvSpPr>
          <p:nvPr/>
        </p:nvSpPr>
        <p:spPr bwMode="auto">
          <a:xfrm>
            <a:off x="936625" y="3908425"/>
            <a:ext cx="6762750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7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	The puck is moving at a </a:t>
            </a:r>
            <a:r>
              <a:rPr lang="en-US" sz="20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constant velocity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, and therefore it is </a:t>
            </a:r>
            <a:r>
              <a:rPr lang="en-US" sz="20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not accelerating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.  Thus, there must be 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net force</a:t>
            </a:r>
            <a:r>
              <a:rPr lang="en-US" sz="2000" b="1" dirty="0">
                <a:solidFill>
                  <a:srgbClr val="000000"/>
                </a:solidFill>
                <a:latin typeface="Arial" charset="0"/>
              </a:rPr>
              <a:t> acting on the puck.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491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94917" name="AutoShape 5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18" name="Rectangle 6"/>
          <p:cNvSpPr>
            <a:spLocks noChangeArrowheads="1"/>
          </p:cNvSpPr>
          <p:nvPr/>
        </p:nvSpPr>
        <p:spPr bwMode="auto">
          <a:xfrm>
            <a:off x="933450" y="0"/>
            <a:ext cx="716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4.1b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Newton’s First Law II</a:t>
            </a:r>
          </a:p>
        </p:txBody>
      </p:sp>
      <p:sp>
        <p:nvSpPr>
          <p:cNvPr id="294919" name="Rectangle 7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4920" name="Oval 8"/>
          <p:cNvSpPr>
            <a:spLocks noChangeArrowheads="1"/>
          </p:cNvSpPr>
          <p:nvPr/>
        </p:nvSpPr>
        <p:spPr bwMode="auto">
          <a:xfrm>
            <a:off x="3268663" y="2701925"/>
            <a:ext cx="2041525" cy="476250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1" name="Rectangle 9"/>
          <p:cNvSpPr>
            <a:spLocks noChangeArrowheads="1"/>
          </p:cNvSpPr>
          <p:nvPr/>
        </p:nvSpPr>
        <p:spPr bwMode="auto">
          <a:xfrm>
            <a:off x="3659188" y="849313"/>
            <a:ext cx="5484812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more than its weight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equal to its weight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less than its weight but more than zero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depends on the speed of the puck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zero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492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28600" y="827088"/>
            <a:ext cx="2786063" cy="2395537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20000"/>
              </a:lnSpc>
              <a:buFont typeface="Monotype Sorts" pitchFamily="48" charset="2"/>
              <a:buNone/>
            </a:pPr>
            <a:r>
              <a:rPr lang="en-US" b="1" dirty="0"/>
              <a:t>	A hockey puck slides on ice at </a:t>
            </a:r>
            <a:r>
              <a:rPr lang="en-US" b="1" dirty="0">
                <a:solidFill>
                  <a:schemeClr val="accent2"/>
                </a:solidFill>
              </a:rPr>
              <a:t>constant velocity</a:t>
            </a:r>
            <a:r>
              <a:rPr lang="en-US" b="1" dirty="0"/>
              <a:t>.  What is the </a:t>
            </a:r>
            <a:r>
              <a:rPr lang="en-US" b="1" i="1" dirty="0">
                <a:solidFill>
                  <a:schemeClr val="tx2"/>
                </a:solidFill>
              </a:rPr>
              <a:t>net</a:t>
            </a:r>
            <a:r>
              <a:rPr lang="en-US" b="1" dirty="0"/>
              <a:t>  force acting on the puck?</a:t>
            </a:r>
            <a:r>
              <a:rPr lang="en-US" sz="1800" b="1" dirty="0"/>
              <a:t> </a:t>
            </a:r>
          </a:p>
        </p:txBody>
      </p:sp>
      <p:sp>
        <p:nvSpPr>
          <p:cNvPr id="294923" name="Text Box 11"/>
          <p:cNvSpPr txBox="1">
            <a:spLocks noChangeArrowheads="1"/>
          </p:cNvSpPr>
          <p:nvPr/>
        </p:nvSpPr>
        <p:spPr bwMode="auto">
          <a:xfrm>
            <a:off x="293688" y="6164263"/>
            <a:ext cx="8505825" cy="406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Follow-up:</a:t>
            </a: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Are there any forces acting on the puck?  What are they?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01411" name="AutoShape 3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1412" name="Rectangle 4"/>
          <p:cNvSpPr>
            <a:spLocks noChangeArrowheads="1"/>
          </p:cNvSpPr>
          <p:nvPr/>
        </p:nvSpPr>
        <p:spPr bwMode="auto">
          <a:xfrm>
            <a:off x="790575" y="0"/>
            <a:ext cx="7489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4.2a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Cart on Track I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3709988" y="928688"/>
            <a:ext cx="5434012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slowly come to a stop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continue with constant acceleration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continue with decreasing acceleration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continue with constant velocity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immediately come to a stop</a:t>
            </a:r>
            <a:endParaRPr lang="en-US" sz="2100" b="1">
              <a:latin typeface="Arial" charset="0"/>
            </a:endParaRPr>
          </a:p>
        </p:txBody>
      </p:sp>
      <p:sp>
        <p:nvSpPr>
          <p:cNvPr id="4014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749300"/>
            <a:ext cx="3652838" cy="255587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3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/>
              <a:t>	Consider a cart on a horizontal </a:t>
            </a:r>
            <a:r>
              <a:rPr lang="en-US" b="1" dirty="0">
                <a:solidFill>
                  <a:schemeClr val="tx2"/>
                </a:solidFill>
              </a:rPr>
              <a:t>frictionless</a:t>
            </a:r>
            <a:r>
              <a:rPr lang="en-US" b="1" dirty="0"/>
              <a:t> table.  Once the cart has been given a push and released, what will happen to the cart?</a:t>
            </a:r>
            <a:endParaRPr lang="en-US" sz="22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09253" name="AutoShape 5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254" name="Rectangle 6"/>
          <p:cNvSpPr>
            <a:spLocks noChangeArrowheads="1"/>
          </p:cNvSpPr>
          <p:nvPr/>
        </p:nvSpPr>
        <p:spPr bwMode="auto">
          <a:xfrm>
            <a:off x="790575" y="0"/>
            <a:ext cx="74898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4.2a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Cart on Track I</a:t>
            </a:r>
          </a:p>
        </p:txBody>
      </p:sp>
      <p:sp>
        <p:nvSpPr>
          <p:cNvPr id="309255" name="Rectangle 7"/>
          <p:cNvSpPr>
            <a:spLocks noChangeArrowheads="1"/>
          </p:cNvSpPr>
          <p:nvPr/>
        </p:nvSpPr>
        <p:spPr bwMode="auto">
          <a:xfrm>
            <a:off x="4572000" y="1219200"/>
            <a:ext cx="419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9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9256" name="Oval 8"/>
          <p:cNvSpPr>
            <a:spLocks noChangeArrowheads="1"/>
          </p:cNvSpPr>
          <p:nvPr/>
        </p:nvSpPr>
        <p:spPr bwMode="auto">
          <a:xfrm>
            <a:off x="3438525" y="2289175"/>
            <a:ext cx="4954588" cy="576263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258" name="Rectangle 10"/>
          <p:cNvSpPr>
            <a:spLocks noChangeArrowheads="1"/>
          </p:cNvSpPr>
          <p:nvPr/>
        </p:nvSpPr>
        <p:spPr bwMode="auto">
          <a:xfrm>
            <a:off x="3709988" y="928688"/>
            <a:ext cx="5434012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slowly come to a stop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continue with constant acceleration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continue with decreasing acceleration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continue with constant velocity</a:t>
            </a: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immediately come to a stop</a:t>
            </a:r>
            <a:endParaRPr lang="en-US" sz="2100" b="1">
              <a:latin typeface="Arial" charset="0"/>
            </a:endParaRPr>
          </a:p>
        </p:txBody>
      </p:sp>
      <p:sp>
        <p:nvSpPr>
          <p:cNvPr id="30926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0" y="749300"/>
            <a:ext cx="3652838" cy="255587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3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/>
              <a:t>	Consider a cart on a horizontal </a:t>
            </a:r>
            <a:r>
              <a:rPr lang="en-US" b="1" dirty="0">
                <a:solidFill>
                  <a:schemeClr val="tx2"/>
                </a:solidFill>
              </a:rPr>
              <a:t>frictionless</a:t>
            </a:r>
            <a:r>
              <a:rPr lang="en-US" b="1" dirty="0"/>
              <a:t> table.  Once the cart has been given a push and released, what will happen to the cart?</a:t>
            </a:r>
            <a:endParaRPr lang="en-US" sz="2200" b="1" dirty="0"/>
          </a:p>
        </p:txBody>
      </p:sp>
      <p:sp>
        <p:nvSpPr>
          <p:cNvPr id="309261" name="AutoShape 13"/>
          <p:cNvSpPr>
            <a:spLocks noChangeArrowheads="1"/>
          </p:cNvSpPr>
          <p:nvPr/>
        </p:nvSpPr>
        <p:spPr bwMode="auto">
          <a:xfrm>
            <a:off x="712788" y="3810000"/>
            <a:ext cx="7485062" cy="26527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9262" name="Rectangle 14"/>
          <p:cNvSpPr>
            <a:spLocks noChangeArrowheads="1"/>
          </p:cNvSpPr>
          <p:nvPr/>
        </p:nvSpPr>
        <p:spPr bwMode="auto">
          <a:xfrm>
            <a:off x="739775" y="3829050"/>
            <a:ext cx="732790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After the cart is released, there is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longer a force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in the x-direction.  </a:t>
            </a:r>
            <a:r>
              <a:rPr 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This does not mean that the cart stops moving!!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  It simply means that the cart will 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continue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moving with the same velocity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it had at the moment of release.  The initial push got the cart moving, but that force is not needed to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keep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the cart in motion.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03461" name="AutoShape 5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3462" name="Rectangle 6"/>
          <p:cNvSpPr>
            <a:spLocks noChangeArrowheads="1"/>
          </p:cNvSpPr>
          <p:nvPr/>
        </p:nvSpPr>
        <p:spPr bwMode="auto">
          <a:xfrm>
            <a:off x="790575" y="0"/>
            <a:ext cx="7546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4.2b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Cart on Track II</a:t>
            </a:r>
          </a:p>
        </p:txBody>
      </p:sp>
      <p:sp>
        <p:nvSpPr>
          <p:cNvPr id="403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868363"/>
            <a:ext cx="3719513" cy="2590800"/>
          </a:xfrm>
          <a:noFill/>
          <a:ln/>
        </p:spPr>
        <p:txBody>
          <a:bodyPr>
            <a:normAutofit fontScale="77500" lnSpcReduction="20000"/>
          </a:bodyPr>
          <a:lstStyle/>
          <a:p>
            <a:pPr marL="401638" indent="-401638">
              <a:lnSpc>
                <a:spcPct val="11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/>
              <a:t>	We just decided that the cart continues with </a:t>
            </a:r>
            <a:r>
              <a:rPr lang="en-US" b="1" dirty="0">
                <a:solidFill>
                  <a:schemeClr val="accent2"/>
                </a:solidFill>
              </a:rPr>
              <a:t>constant velocity</a:t>
            </a:r>
            <a:r>
              <a:rPr lang="en-US" b="1" dirty="0"/>
              <a:t>.  What would have to be done in order to have the cart continue with </a:t>
            </a:r>
            <a:r>
              <a:rPr lang="en-US" b="1" dirty="0">
                <a:solidFill>
                  <a:schemeClr val="tx2"/>
                </a:solidFill>
              </a:rPr>
              <a:t>constant acceleration</a:t>
            </a:r>
            <a:r>
              <a:rPr lang="en-US" b="1" dirty="0"/>
              <a:t>?</a:t>
            </a:r>
            <a:endParaRPr lang="en-US" sz="1800" b="1" dirty="0"/>
          </a:p>
        </p:txBody>
      </p:sp>
      <p:sp>
        <p:nvSpPr>
          <p:cNvPr id="403465" name="Rectangle 9"/>
          <p:cNvSpPr>
            <a:spLocks noChangeArrowheads="1"/>
          </p:cNvSpPr>
          <p:nvPr/>
        </p:nvSpPr>
        <p:spPr bwMode="auto">
          <a:xfrm>
            <a:off x="3924300" y="796925"/>
            <a:ext cx="52197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push the cart harder before release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push the cart longer before release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push the cart continuously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change the mass of the cart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it is impossible to do that</a:t>
            </a:r>
            <a:endParaRPr lang="en-US" sz="21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AutoShape 2"/>
          <p:cNvSpPr>
            <a:spLocks noChangeArrowheads="1"/>
          </p:cNvSpPr>
          <p:nvPr/>
        </p:nvSpPr>
        <p:spPr bwMode="auto">
          <a:xfrm>
            <a:off x="1217613" y="3705225"/>
            <a:ext cx="6637337" cy="2762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1087438" y="3736975"/>
            <a:ext cx="6564312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6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200" b="1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In order to achieve a non-zero acceleration, it is necessary to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maintain the applied force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.  The only way to do this would be to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continue pushing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the cart as it moves down the track.  This will lead us to a discussion of Newton’s Second Law. 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13349" name="AutoShape 5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350" name="Rectangle 6"/>
          <p:cNvSpPr>
            <a:spLocks noChangeArrowheads="1"/>
          </p:cNvSpPr>
          <p:nvPr/>
        </p:nvSpPr>
        <p:spPr bwMode="auto">
          <a:xfrm>
            <a:off x="790575" y="0"/>
            <a:ext cx="75469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4.2b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Cart on Track II</a:t>
            </a:r>
          </a:p>
        </p:txBody>
      </p:sp>
      <p:sp>
        <p:nvSpPr>
          <p:cNvPr id="313351" name="Oval 7"/>
          <p:cNvSpPr>
            <a:spLocks noChangeArrowheads="1"/>
          </p:cNvSpPr>
          <p:nvPr/>
        </p:nvSpPr>
        <p:spPr bwMode="auto">
          <a:xfrm>
            <a:off x="3590925" y="1778000"/>
            <a:ext cx="4911725" cy="592138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858838"/>
            <a:ext cx="3719513" cy="2590800"/>
          </a:xfrm>
          <a:noFill/>
          <a:ln/>
        </p:spPr>
        <p:txBody>
          <a:bodyPr>
            <a:normAutofit fontScale="77500" lnSpcReduction="20000"/>
          </a:bodyPr>
          <a:lstStyle/>
          <a:p>
            <a:pPr marL="401638" indent="-401638">
              <a:lnSpc>
                <a:spcPct val="11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/>
              <a:t>	We just decided that the cart continues with </a:t>
            </a:r>
            <a:r>
              <a:rPr lang="en-US" b="1" dirty="0">
                <a:solidFill>
                  <a:schemeClr val="accent2"/>
                </a:solidFill>
              </a:rPr>
              <a:t>constant velocity</a:t>
            </a:r>
            <a:r>
              <a:rPr lang="en-US" b="1" dirty="0"/>
              <a:t>.  What would have to be done in order to have the cart continue with </a:t>
            </a:r>
            <a:r>
              <a:rPr lang="en-US" b="1" dirty="0">
                <a:solidFill>
                  <a:schemeClr val="tx2"/>
                </a:solidFill>
              </a:rPr>
              <a:t>constant acceleration</a:t>
            </a:r>
            <a:r>
              <a:rPr lang="en-US" b="1" dirty="0"/>
              <a:t>?</a:t>
            </a:r>
            <a:endParaRPr lang="en-US" sz="1800" b="1" dirty="0"/>
          </a:p>
        </p:txBody>
      </p:sp>
      <p:sp>
        <p:nvSpPr>
          <p:cNvPr id="313353" name="Rectangle 9"/>
          <p:cNvSpPr>
            <a:spLocks noChangeArrowheads="1"/>
          </p:cNvSpPr>
          <p:nvPr/>
        </p:nvSpPr>
        <p:spPr bwMode="auto">
          <a:xfrm>
            <a:off x="3924300" y="796925"/>
            <a:ext cx="52197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push the cart harder before release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push the cart longer before release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push the cart continuously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change the mass of the cart</a:t>
            </a:r>
          </a:p>
          <a:p>
            <a:pPr marL="401638" indent="-401638">
              <a:lnSpc>
                <a:spcPct val="13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it is impossible to do that</a:t>
            </a:r>
            <a:endParaRPr lang="en-US" sz="21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Newton Extended Galileo’s Picture of Motion to Include Forces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Galileo said: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Natural horizontal motion is at constant velocity </a:t>
            </a:r>
            <a:r>
              <a:rPr lang="en-US" dirty="0" smtClean="0"/>
              <a:t>unless </a:t>
            </a:r>
            <a:r>
              <a:rPr lang="en-US" dirty="0" smtClean="0">
                <a:solidFill>
                  <a:srgbClr val="FFFF00"/>
                </a:solidFill>
              </a:rPr>
              <a:t>a force </a:t>
            </a:r>
            <a:r>
              <a:rPr lang="en-US" dirty="0" smtClean="0"/>
              <a:t>acts: a push from behind will cause acceleration, friction will cause negative acceleration (that is, deceleration).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Natural vertical motion is constant downward acceleration…  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7" name="AutoShape 5"/>
          <p:cNvSpPr>
            <a:spLocks noChangeArrowheads="1"/>
          </p:cNvSpPr>
          <p:nvPr/>
        </p:nvSpPr>
        <p:spPr bwMode="auto">
          <a:xfrm>
            <a:off x="0" y="0"/>
            <a:ext cx="9144000" cy="2709863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9022" name="Rectangle 30"/>
          <p:cNvSpPr>
            <a:spLocks noGrp="1" noChangeArrowheads="1"/>
          </p:cNvSpPr>
          <p:nvPr>
            <p:ph type="body" sz="half" idx="1"/>
          </p:nvPr>
        </p:nvSpPr>
        <p:spPr>
          <a:xfrm>
            <a:off x="69850" y="592138"/>
            <a:ext cx="6511925" cy="221297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2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b="1" dirty="0"/>
              <a:t>	A force </a:t>
            </a:r>
            <a:r>
              <a:rPr lang="en-US" b="1" i="1" dirty="0">
                <a:solidFill>
                  <a:schemeClr val="accent1"/>
                </a:solidFill>
              </a:rPr>
              <a:t>F</a:t>
            </a:r>
            <a:r>
              <a:rPr lang="en-US" b="1" dirty="0"/>
              <a:t> acts on mass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1</a:t>
            </a:r>
            <a:r>
              <a:rPr lang="en-US" b="1" i="1" dirty="0">
                <a:solidFill>
                  <a:schemeClr val="tx2"/>
                </a:solidFill>
              </a:rPr>
              <a:t> </a:t>
            </a:r>
            <a:r>
              <a:rPr lang="en-US" b="1" dirty="0"/>
              <a:t>giving acceleration 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1</a:t>
            </a:r>
            <a:r>
              <a:rPr lang="en-US" b="1" dirty="0"/>
              <a:t>.  The same force acts on a different mass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2</a:t>
            </a:r>
            <a:r>
              <a:rPr lang="en-US" b="1" dirty="0"/>
              <a:t> giving acceleration 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2</a:t>
            </a:r>
            <a:r>
              <a:rPr lang="en-US" b="1" dirty="0"/>
              <a:t>  </a:t>
            </a:r>
            <a:r>
              <a:rPr lang="en-US" b="1" i="1" dirty="0">
                <a:solidFill>
                  <a:schemeClr val="accent2"/>
                </a:solidFill>
              </a:rPr>
              <a:t>=  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1</a:t>
            </a:r>
            <a:r>
              <a:rPr lang="en-US" b="1" dirty="0"/>
              <a:t>.   If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1</a:t>
            </a:r>
            <a:r>
              <a:rPr lang="en-US" b="1" dirty="0"/>
              <a:t> and</a:t>
            </a:r>
            <a:r>
              <a:rPr lang="en-US" b="1" i="1" dirty="0">
                <a:solidFill>
                  <a:schemeClr val="tx2"/>
                </a:solidFill>
              </a:rPr>
              <a:t> m</a:t>
            </a:r>
            <a:r>
              <a:rPr lang="en-US" b="1" i="1" baseline="-25000" dirty="0">
                <a:solidFill>
                  <a:schemeClr val="tx2"/>
                </a:solidFill>
              </a:rPr>
              <a:t>2</a:t>
            </a:r>
            <a:r>
              <a:rPr lang="en-US" b="1" dirty="0"/>
              <a:t> are glued together and the same force </a:t>
            </a:r>
            <a:r>
              <a:rPr lang="en-US" b="1" i="1" dirty="0">
                <a:solidFill>
                  <a:schemeClr val="accent1"/>
                </a:solidFill>
              </a:rPr>
              <a:t>F</a:t>
            </a:r>
            <a:r>
              <a:rPr lang="en-US" b="1" dirty="0"/>
              <a:t> acts on this combination, what is the resulting acceleration?</a:t>
            </a:r>
          </a:p>
        </p:txBody>
      </p:sp>
      <p:graphicFrame>
        <p:nvGraphicFramePr>
          <p:cNvPr id="469034" name="Object 42"/>
          <p:cNvGraphicFramePr>
            <a:graphicFrameLocks noChangeAspect="1"/>
          </p:cNvGraphicFramePr>
          <p:nvPr>
            <p:ph sz="quarter" idx="2"/>
          </p:nvPr>
        </p:nvGraphicFramePr>
        <p:xfrm>
          <a:off x="7088188" y="455613"/>
          <a:ext cx="165100" cy="393700"/>
        </p:xfrm>
        <a:graphic>
          <a:graphicData uri="http://schemas.openxmlformats.org/presentationml/2006/ole">
            <p:oleObj spid="_x0000_s34818" name="Equation" r:id="rId4" imgW="164880" imgH="393480" progId="Equation.DSMT4">
              <p:embed/>
            </p:oleObj>
          </a:graphicData>
        </a:graphic>
      </p:graphicFrame>
      <p:sp>
        <p:nvSpPr>
          <p:cNvPr id="468999" name="Rectangle 7"/>
          <p:cNvSpPr>
            <a:spLocks noChangeArrowheads="1"/>
          </p:cNvSpPr>
          <p:nvPr/>
        </p:nvSpPr>
        <p:spPr bwMode="auto">
          <a:xfrm>
            <a:off x="336550" y="2757488"/>
            <a:ext cx="3559175" cy="1055687"/>
          </a:xfrm>
          <a:prstGeom prst="rect">
            <a:avLst/>
          </a:prstGeom>
          <a:solidFill>
            <a:schemeClr val="bg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5138" y="2763838"/>
            <a:ext cx="2500312" cy="911225"/>
            <a:chOff x="3702" y="2272"/>
            <a:chExt cx="1575" cy="574"/>
          </a:xfrm>
        </p:grpSpPr>
        <p:sp>
          <p:nvSpPr>
            <p:cNvPr id="469002" name="Rectangle 10"/>
            <p:cNvSpPr>
              <a:spLocks noChangeArrowheads="1"/>
            </p:cNvSpPr>
            <p:nvPr/>
          </p:nvSpPr>
          <p:spPr bwMode="auto">
            <a:xfrm>
              <a:off x="4383" y="2272"/>
              <a:ext cx="368" cy="57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3" name="Line 11"/>
            <p:cNvSpPr>
              <a:spLocks noChangeShapeType="1"/>
            </p:cNvSpPr>
            <p:nvPr/>
          </p:nvSpPr>
          <p:spPr bwMode="auto">
            <a:xfrm>
              <a:off x="3732" y="2566"/>
              <a:ext cx="671" cy="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4" name="Rectangle 12"/>
            <p:cNvSpPr>
              <a:spLocks noChangeArrowheads="1"/>
            </p:cNvSpPr>
            <p:nvPr/>
          </p:nvSpPr>
          <p:spPr bwMode="auto">
            <a:xfrm>
              <a:off x="3702" y="2566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1"/>
                  </a:solidFill>
                  <a:latin typeface="Arial" charset="0"/>
                </a:rPr>
                <a:t>F </a:t>
              </a:r>
            </a:p>
          </p:txBody>
        </p:sp>
        <p:sp>
          <p:nvSpPr>
            <p:cNvPr id="469005" name="Line 13"/>
            <p:cNvSpPr>
              <a:spLocks noChangeShapeType="1"/>
            </p:cNvSpPr>
            <p:nvPr/>
          </p:nvSpPr>
          <p:spPr bwMode="auto">
            <a:xfrm>
              <a:off x="4798" y="2567"/>
              <a:ext cx="479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06" name="Rectangle 14"/>
            <p:cNvSpPr>
              <a:spLocks noChangeArrowheads="1"/>
            </p:cNvSpPr>
            <p:nvPr/>
          </p:nvSpPr>
          <p:spPr bwMode="auto">
            <a:xfrm>
              <a:off x="4923" y="2565"/>
              <a:ext cx="2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69007" name="Rectangle 15"/>
            <p:cNvSpPr>
              <a:spLocks noChangeArrowheads="1"/>
            </p:cNvSpPr>
            <p:nvPr/>
          </p:nvSpPr>
          <p:spPr bwMode="auto">
            <a:xfrm>
              <a:off x="4388" y="2448"/>
              <a:ext cx="3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m</a:t>
              </a:r>
              <a:r>
                <a:rPr lang="en-US" sz="2000" b="1" i="1" baseline="-25000">
                  <a:solidFill>
                    <a:schemeClr val="tx2"/>
                  </a:solidFill>
                  <a:latin typeface="Arial" charset="0"/>
                </a:rPr>
                <a:t>1</a:t>
              </a:r>
              <a:endParaRPr lang="en-US" sz="2000" i="1" baseline="-2500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469009" name="Rectangle 17"/>
          <p:cNvSpPr>
            <a:spLocks noChangeArrowheads="1"/>
          </p:cNvSpPr>
          <p:nvPr/>
        </p:nvSpPr>
        <p:spPr bwMode="auto">
          <a:xfrm>
            <a:off x="328613" y="5111750"/>
            <a:ext cx="3568700" cy="1765300"/>
          </a:xfrm>
          <a:prstGeom prst="rect">
            <a:avLst/>
          </a:prstGeom>
          <a:solidFill>
            <a:schemeClr val="bg2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33388" y="5080000"/>
            <a:ext cx="2881312" cy="911225"/>
            <a:chOff x="6031" y="3328"/>
            <a:chExt cx="1815" cy="574"/>
          </a:xfrm>
        </p:grpSpPr>
        <p:sp>
          <p:nvSpPr>
            <p:cNvPr id="469011" name="Rectangle 19"/>
            <p:cNvSpPr>
              <a:spLocks noChangeArrowheads="1"/>
            </p:cNvSpPr>
            <p:nvPr/>
          </p:nvSpPr>
          <p:spPr bwMode="auto">
            <a:xfrm>
              <a:off x="6730" y="3463"/>
              <a:ext cx="368" cy="326"/>
            </a:xfrm>
            <a:prstGeom prst="rect">
              <a:avLst/>
            </a:prstGeom>
            <a:solidFill>
              <a:srgbClr val="CC3300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2" name="Line 20"/>
            <p:cNvSpPr>
              <a:spLocks noChangeShapeType="1"/>
            </p:cNvSpPr>
            <p:nvPr/>
          </p:nvSpPr>
          <p:spPr bwMode="auto">
            <a:xfrm>
              <a:off x="6055" y="3613"/>
              <a:ext cx="671" cy="0"/>
            </a:xfrm>
            <a:prstGeom prst="line">
              <a:avLst/>
            </a:prstGeom>
            <a:noFill/>
            <a:ln w="50799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3" name="Rectangle 21"/>
            <p:cNvSpPr>
              <a:spLocks noChangeArrowheads="1"/>
            </p:cNvSpPr>
            <p:nvPr/>
          </p:nvSpPr>
          <p:spPr bwMode="auto">
            <a:xfrm>
              <a:off x="6031" y="3620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1"/>
                  </a:solidFill>
                  <a:latin typeface="Arial" charset="0"/>
                </a:rPr>
                <a:t>F </a:t>
              </a:r>
            </a:p>
          </p:txBody>
        </p:sp>
        <p:sp>
          <p:nvSpPr>
            <p:cNvPr id="469014" name="Rectangle 22"/>
            <p:cNvSpPr>
              <a:spLocks noChangeArrowheads="1"/>
            </p:cNvSpPr>
            <p:nvPr/>
          </p:nvSpPr>
          <p:spPr bwMode="auto">
            <a:xfrm>
              <a:off x="6756" y="3502"/>
              <a:ext cx="3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m</a:t>
              </a:r>
              <a:r>
                <a:rPr lang="en-US" sz="2000" b="1" i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i="1" baseline="-25000">
                <a:solidFill>
                  <a:schemeClr val="tx2"/>
                </a:solidFill>
                <a:latin typeface="Arial" charset="0"/>
              </a:endParaRPr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7093" y="3328"/>
              <a:ext cx="368" cy="574"/>
              <a:chOff x="7085" y="405"/>
              <a:chExt cx="368" cy="574"/>
            </a:xfrm>
          </p:grpSpPr>
          <p:sp>
            <p:nvSpPr>
              <p:cNvPr id="469016" name="Rectangle 24"/>
              <p:cNvSpPr>
                <a:spLocks noChangeArrowheads="1"/>
              </p:cNvSpPr>
              <p:nvPr/>
            </p:nvSpPr>
            <p:spPr bwMode="auto">
              <a:xfrm>
                <a:off x="7085" y="405"/>
                <a:ext cx="368" cy="574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017" name="Rectangle 25"/>
              <p:cNvSpPr>
                <a:spLocks noChangeArrowheads="1"/>
              </p:cNvSpPr>
              <p:nvPr/>
            </p:nvSpPr>
            <p:spPr bwMode="auto">
              <a:xfrm>
                <a:off x="7090" y="581"/>
                <a:ext cx="35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 marL="285750" indent="-28575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2000" b="1" i="1">
                    <a:solidFill>
                      <a:schemeClr val="tx2"/>
                    </a:solidFill>
                    <a:latin typeface="Arial" charset="0"/>
                  </a:rPr>
                  <a:t>m</a:t>
                </a:r>
                <a:r>
                  <a:rPr lang="en-US" sz="2000" b="1" i="1" baseline="-25000">
                    <a:solidFill>
                      <a:schemeClr val="tx2"/>
                    </a:solidFill>
                    <a:latin typeface="Arial" charset="0"/>
                  </a:rPr>
                  <a:t>1</a:t>
                </a:r>
                <a:endParaRPr lang="en-US" sz="2000" i="1" baseline="-25000">
                  <a:solidFill>
                    <a:schemeClr val="tx2"/>
                  </a:solidFill>
                  <a:latin typeface="Arial" charset="0"/>
                </a:endParaRPr>
              </a:p>
            </p:txBody>
          </p:sp>
        </p:grpSp>
        <p:sp>
          <p:nvSpPr>
            <p:cNvPr id="469018" name="Line 26"/>
            <p:cNvSpPr>
              <a:spLocks noChangeShapeType="1"/>
            </p:cNvSpPr>
            <p:nvPr/>
          </p:nvSpPr>
          <p:spPr bwMode="auto">
            <a:xfrm flipV="1">
              <a:off x="7501" y="3608"/>
              <a:ext cx="345" cy="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9" name="Rectangle 27"/>
            <p:cNvSpPr>
              <a:spLocks noChangeArrowheads="1"/>
            </p:cNvSpPr>
            <p:nvPr/>
          </p:nvSpPr>
          <p:spPr bwMode="auto">
            <a:xfrm>
              <a:off x="7519" y="3602"/>
              <a:ext cx="2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469021" name="Rectangle 29"/>
          <p:cNvSpPr>
            <a:spLocks noChangeArrowheads="1"/>
          </p:cNvSpPr>
          <p:nvPr/>
        </p:nvSpPr>
        <p:spPr bwMode="auto">
          <a:xfrm>
            <a:off x="6577013" y="361950"/>
            <a:ext cx="21177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312738" y="3875088"/>
            <a:ext cx="3608387" cy="1206500"/>
            <a:chOff x="188" y="2195"/>
            <a:chExt cx="2273" cy="760"/>
          </a:xfrm>
        </p:grpSpPr>
        <p:sp>
          <p:nvSpPr>
            <p:cNvPr id="469024" name="Rectangle 32"/>
            <p:cNvSpPr>
              <a:spLocks noChangeArrowheads="1"/>
            </p:cNvSpPr>
            <p:nvPr/>
          </p:nvSpPr>
          <p:spPr bwMode="auto">
            <a:xfrm>
              <a:off x="188" y="2195"/>
              <a:ext cx="2273" cy="760"/>
            </a:xfrm>
            <a:prstGeom prst="rect">
              <a:avLst/>
            </a:prstGeom>
            <a:solidFill>
              <a:schemeClr val="bg2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5" name="Rectangle 33"/>
            <p:cNvSpPr>
              <a:spLocks noChangeArrowheads="1"/>
            </p:cNvSpPr>
            <p:nvPr/>
          </p:nvSpPr>
          <p:spPr bwMode="auto">
            <a:xfrm>
              <a:off x="1004" y="2425"/>
              <a:ext cx="368" cy="326"/>
            </a:xfrm>
            <a:prstGeom prst="rect">
              <a:avLst/>
            </a:prstGeom>
            <a:solidFill>
              <a:srgbClr val="CC3300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6" name="Line 34"/>
            <p:cNvSpPr>
              <a:spLocks noChangeShapeType="1"/>
            </p:cNvSpPr>
            <p:nvPr/>
          </p:nvSpPr>
          <p:spPr bwMode="auto">
            <a:xfrm>
              <a:off x="329" y="2575"/>
              <a:ext cx="671" cy="0"/>
            </a:xfrm>
            <a:prstGeom prst="line">
              <a:avLst/>
            </a:prstGeom>
            <a:noFill/>
            <a:ln w="50799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7" name="Rectangle 35"/>
            <p:cNvSpPr>
              <a:spLocks noChangeArrowheads="1"/>
            </p:cNvSpPr>
            <p:nvPr/>
          </p:nvSpPr>
          <p:spPr bwMode="auto">
            <a:xfrm>
              <a:off x="305" y="2582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1"/>
                  </a:solidFill>
                  <a:latin typeface="Arial" charset="0"/>
                </a:rPr>
                <a:t>F </a:t>
              </a:r>
            </a:p>
          </p:txBody>
        </p:sp>
        <p:sp>
          <p:nvSpPr>
            <p:cNvPr id="469028" name="Line 36"/>
            <p:cNvSpPr>
              <a:spLocks noChangeShapeType="1"/>
            </p:cNvSpPr>
            <p:nvPr/>
          </p:nvSpPr>
          <p:spPr bwMode="auto">
            <a:xfrm>
              <a:off x="1408" y="2570"/>
              <a:ext cx="911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29" name="Rectangle 37"/>
            <p:cNvSpPr>
              <a:spLocks noChangeArrowheads="1"/>
            </p:cNvSpPr>
            <p:nvPr/>
          </p:nvSpPr>
          <p:spPr bwMode="auto">
            <a:xfrm>
              <a:off x="1543" y="2303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2 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=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2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69030" name="Rectangle 38"/>
            <p:cNvSpPr>
              <a:spLocks noChangeArrowheads="1"/>
            </p:cNvSpPr>
            <p:nvPr/>
          </p:nvSpPr>
          <p:spPr bwMode="auto">
            <a:xfrm>
              <a:off x="1030" y="2464"/>
              <a:ext cx="3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m</a:t>
              </a:r>
              <a:r>
                <a:rPr lang="en-US" sz="2000" b="1" i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i="1" baseline="-2500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469032" name="Rectangle 40"/>
          <p:cNvSpPr>
            <a:spLocks noChangeArrowheads="1"/>
          </p:cNvSpPr>
          <p:nvPr/>
        </p:nvSpPr>
        <p:spPr bwMode="auto">
          <a:xfrm>
            <a:off x="784225" y="-165100"/>
            <a:ext cx="75930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4.6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Force and Two Masses</a:t>
            </a:r>
          </a:p>
        </p:txBody>
      </p:sp>
      <p:graphicFrame>
        <p:nvGraphicFramePr>
          <p:cNvPr id="469037" name="Object 45"/>
          <p:cNvGraphicFramePr>
            <a:graphicFrameLocks noChangeAspect="1"/>
          </p:cNvGraphicFramePr>
          <p:nvPr>
            <p:ph sz="quarter" idx="3"/>
          </p:nvPr>
        </p:nvGraphicFramePr>
        <p:xfrm>
          <a:off x="7104063" y="895350"/>
          <a:ext cx="152400" cy="393700"/>
        </p:xfrm>
        <a:graphic>
          <a:graphicData uri="http://schemas.openxmlformats.org/presentationml/2006/ole">
            <p:oleObj spid="_x0000_s34819" name="Equation" r:id="rId5" imgW="152280" imgH="393480" progId="Equation.DSMT4">
              <p:embed/>
            </p:oleObj>
          </a:graphicData>
        </a:graphic>
      </p:graphicFrame>
      <p:graphicFrame>
        <p:nvGraphicFramePr>
          <p:cNvPr id="469040" name="Object 48"/>
          <p:cNvGraphicFramePr>
            <a:graphicFrameLocks noChangeAspect="1"/>
          </p:cNvGraphicFramePr>
          <p:nvPr/>
        </p:nvGraphicFramePr>
        <p:xfrm>
          <a:off x="7108825" y="1362075"/>
          <a:ext cx="150813" cy="388938"/>
        </p:xfrm>
        <a:graphic>
          <a:graphicData uri="http://schemas.openxmlformats.org/presentationml/2006/ole">
            <p:oleObj spid="_x0000_s34820" name="Equation" r:id="rId6" imgW="152280" imgH="393480" progId="Equation.DSMT4">
              <p:embed/>
            </p:oleObj>
          </a:graphicData>
        </a:graphic>
      </p:graphicFrame>
      <p:graphicFrame>
        <p:nvGraphicFramePr>
          <p:cNvPr id="469041" name="Object 49"/>
          <p:cNvGraphicFramePr>
            <a:graphicFrameLocks noChangeAspect="1"/>
          </p:cNvGraphicFramePr>
          <p:nvPr/>
        </p:nvGraphicFramePr>
        <p:xfrm>
          <a:off x="7100888" y="1795463"/>
          <a:ext cx="171450" cy="404812"/>
        </p:xfrm>
        <a:graphic>
          <a:graphicData uri="http://schemas.openxmlformats.org/presentationml/2006/ole">
            <p:oleObj spid="_x0000_s34821" name="Equation" r:id="rId7" imgW="164880" imgH="393480" progId="Equation.DSMT4">
              <p:embed/>
            </p:oleObj>
          </a:graphicData>
        </a:graphic>
      </p:graphicFrame>
      <p:graphicFrame>
        <p:nvGraphicFramePr>
          <p:cNvPr id="469042" name="Object 50"/>
          <p:cNvGraphicFramePr>
            <a:graphicFrameLocks noChangeAspect="1"/>
          </p:cNvGraphicFramePr>
          <p:nvPr/>
        </p:nvGraphicFramePr>
        <p:xfrm>
          <a:off x="7108825" y="2278063"/>
          <a:ext cx="141288" cy="363537"/>
        </p:xfrm>
        <a:graphic>
          <a:graphicData uri="http://schemas.openxmlformats.org/presentationml/2006/ole">
            <p:oleObj spid="_x0000_s34822" name="Equation" r:id="rId8" imgW="152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9" name="AutoShape 5"/>
          <p:cNvSpPr>
            <a:spLocks noChangeArrowheads="1"/>
          </p:cNvSpPr>
          <p:nvPr/>
        </p:nvSpPr>
        <p:spPr bwMode="auto">
          <a:xfrm>
            <a:off x="0" y="0"/>
            <a:ext cx="9144000" cy="263683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6946" name="AutoShape 2"/>
          <p:cNvSpPr>
            <a:spLocks noChangeArrowheads="1"/>
          </p:cNvSpPr>
          <p:nvPr/>
        </p:nvSpPr>
        <p:spPr bwMode="auto">
          <a:xfrm>
            <a:off x="4105275" y="3633788"/>
            <a:ext cx="5038725" cy="2841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6947" name="Rectangle 3"/>
          <p:cNvSpPr>
            <a:spLocks noChangeArrowheads="1"/>
          </p:cNvSpPr>
          <p:nvPr/>
        </p:nvSpPr>
        <p:spPr bwMode="auto">
          <a:xfrm>
            <a:off x="4040188" y="3667125"/>
            <a:ext cx="5103812" cy="171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4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	Mass </a:t>
            </a:r>
            <a:r>
              <a:rPr 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sz="20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must be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   </a:t>
            </a:r>
            <a:r>
              <a:rPr 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sz="20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because its acceleration was </a:t>
            </a: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sz="2000" b="1" i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with the same force.  Adding the two masses together gives 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  )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sz="2000" b="1" i="1" baseline="-250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, leading to an acceleration of 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  )</a:t>
            </a:r>
            <a:r>
              <a:rPr lang="en-US" sz="2000" b="1" i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sz="2000" b="1" i="1" baseline="-250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 for the </a:t>
            </a:r>
            <a:r>
              <a:rPr lang="en-US" sz="2000" b="1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same applied force</a:t>
            </a:r>
            <a:r>
              <a:rPr lang="en-US" sz="2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</a:t>
            </a:r>
            <a:endParaRPr lang="en-US" sz="2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466975" name="Rectangle 31"/>
          <p:cNvSpPr>
            <a:spLocks noGrp="1" noChangeArrowheads="1"/>
          </p:cNvSpPr>
          <p:nvPr>
            <p:ph type="body" sz="half" idx="1"/>
          </p:nvPr>
        </p:nvSpPr>
        <p:spPr>
          <a:xfrm>
            <a:off x="23813" y="476250"/>
            <a:ext cx="6473825" cy="2085975"/>
          </a:xfrm>
          <a:noFill/>
          <a:ln/>
        </p:spPr>
        <p:txBody>
          <a:bodyPr>
            <a:normAutofit fontScale="70000" lnSpcReduction="20000"/>
          </a:bodyPr>
          <a:lstStyle/>
          <a:p>
            <a:pPr marL="401638" indent="-401638">
              <a:lnSpc>
                <a:spcPct val="120000"/>
              </a:lnSpc>
              <a:spcBef>
                <a:spcPct val="50000"/>
              </a:spcBef>
              <a:buFont typeface="Monotype Sorts" pitchFamily="48" charset="2"/>
              <a:buNone/>
            </a:pPr>
            <a:r>
              <a:rPr lang="en-US" sz="1800" b="1" dirty="0"/>
              <a:t>	</a:t>
            </a:r>
            <a:r>
              <a:rPr lang="en-US" b="1" dirty="0"/>
              <a:t>A force </a:t>
            </a:r>
            <a:r>
              <a:rPr lang="en-US" b="1" i="1" dirty="0">
                <a:solidFill>
                  <a:schemeClr val="accent1"/>
                </a:solidFill>
              </a:rPr>
              <a:t>F</a:t>
            </a:r>
            <a:r>
              <a:rPr lang="en-US" b="1" dirty="0"/>
              <a:t> acts on mass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1</a:t>
            </a:r>
            <a:r>
              <a:rPr lang="en-US" b="1" i="1" dirty="0">
                <a:solidFill>
                  <a:schemeClr val="tx2"/>
                </a:solidFill>
              </a:rPr>
              <a:t> </a:t>
            </a:r>
            <a:r>
              <a:rPr lang="en-US" b="1" dirty="0"/>
              <a:t>giving acceleration 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1</a:t>
            </a:r>
            <a:r>
              <a:rPr lang="en-US" b="1" dirty="0"/>
              <a:t>.  The same force acts on a different mass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2</a:t>
            </a:r>
            <a:r>
              <a:rPr lang="en-US" b="1" dirty="0"/>
              <a:t> giving acceleration 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2</a:t>
            </a:r>
            <a:r>
              <a:rPr lang="en-US" b="1" dirty="0"/>
              <a:t>  </a:t>
            </a:r>
            <a:r>
              <a:rPr lang="en-US" b="1" i="1" dirty="0">
                <a:solidFill>
                  <a:schemeClr val="accent2"/>
                </a:solidFill>
              </a:rPr>
              <a:t>=  </a:t>
            </a:r>
            <a:r>
              <a:rPr lang="en-US" b="1" dirty="0">
                <a:solidFill>
                  <a:schemeClr val="tx2"/>
                </a:solidFill>
              </a:rPr>
              <a:t>2</a:t>
            </a:r>
            <a:r>
              <a:rPr lang="en-US" b="1" i="1" dirty="0">
                <a:solidFill>
                  <a:schemeClr val="accent2"/>
                </a:solidFill>
              </a:rPr>
              <a:t>a</a:t>
            </a:r>
            <a:r>
              <a:rPr lang="en-US" b="1" i="1" baseline="-25000" dirty="0">
                <a:solidFill>
                  <a:schemeClr val="accent2"/>
                </a:solidFill>
              </a:rPr>
              <a:t>1</a:t>
            </a:r>
            <a:r>
              <a:rPr lang="en-US" b="1" dirty="0"/>
              <a:t>.   If </a:t>
            </a:r>
            <a:r>
              <a:rPr lang="en-US" b="1" i="1" dirty="0">
                <a:solidFill>
                  <a:schemeClr val="tx2"/>
                </a:solidFill>
              </a:rPr>
              <a:t>m</a:t>
            </a:r>
            <a:r>
              <a:rPr lang="en-US" b="1" i="1" baseline="-25000" dirty="0">
                <a:solidFill>
                  <a:schemeClr val="tx2"/>
                </a:solidFill>
              </a:rPr>
              <a:t>1</a:t>
            </a:r>
            <a:r>
              <a:rPr lang="en-US" b="1" dirty="0"/>
              <a:t> and</a:t>
            </a:r>
            <a:r>
              <a:rPr lang="en-US" b="1" i="1" dirty="0">
                <a:solidFill>
                  <a:schemeClr val="tx2"/>
                </a:solidFill>
              </a:rPr>
              <a:t> m</a:t>
            </a:r>
            <a:r>
              <a:rPr lang="en-US" b="1" i="1" baseline="-25000" dirty="0">
                <a:solidFill>
                  <a:schemeClr val="tx2"/>
                </a:solidFill>
              </a:rPr>
              <a:t>2</a:t>
            </a:r>
            <a:r>
              <a:rPr lang="en-US" b="1" dirty="0"/>
              <a:t> are glued together and the same force </a:t>
            </a:r>
            <a:r>
              <a:rPr lang="en-US" b="1" i="1" dirty="0">
                <a:solidFill>
                  <a:schemeClr val="accent1"/>
                </a:solidFill>
              </a:rPr>
              <a:t>F</a:t>
            </a:r>
            <a:r>
              <a:rPr lang="en-US" b="1" dirty="0"/>
              <a:t> acts on this combination, what is the resulting acceleration?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2750" y="2736850"/>
            <a:ext cx="3559175" cy="1112838"/>
            <a:chOff x="188" y="1372"/>
            <a:chExt cx="2242" cy="789"/>
          </a:xfrm>
        </p:grpSpPr>
        <p:sp>
          <p:nvSpPr>
            <p:cNvPr id="466952" name="Rectangle 8"/>
            <p:cNvSpPr>
              <a:spLocks noChangeArrowheads="1"/>
            </p:cNvSpPr>
            <p:nvPr/>
          </p:nvSpPr>
          <p:spPr bwMode="auto">
            <a:xfrm>
              <a:off x="188" y="1372"/>
              <a:ext cx="2242" cy="751"/>
            </a:xfrm>
            <a:prstGeom prst="rect">
              <a:avLst/>
            </a:prstGeom>
            <a:solidFill>
              <a:schemeClr val="bg2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53" name="Rectangle 9"/>
            <p:cNvSpPr>
              <a:spLocks noChangeArrowheads="1"/>
            </p:cNvSpPr>
            <p:nvPr/>
          </p:nvSpPr>
          <p:spPr bwMode="auto">
            <a:xfrm>
              <a:off x="1553" y="1901"/>
              <a:ext cx="877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  F = m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1 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1 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69" y="1406"/>
              <a:ext cx="1575" cy="574"/>
              <a:chOff x="3702" y="2272"/>
              <a:chExt cx="1575" cy="574"/>
            </a:xfrm>
          </p:grpSpPr>
          <p:sp>
            <p:nvSpPr>
              <p:cNvPr id="466955" name="Rectangle 11"/>
              <p:cNvSpPr>
                <a:spLocks noChangeArrowheads="1"/>
              </p:cNvSpPr>
              <p:nvPr/>
            </p:nvSpPr>
            <p:spPr bwMode="auto">
              <a:xfrm>
                <a:off x="4383" y="2272"/>
                <a:ext cx="368" cy="574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956" name="Line 12"/>
              <p:cNvSpPr>
                <a:spLocks noChangeShapeType="1"/>
              </p:cNvSpPr>
              <p:nvPr/>
            </p:nvSpPr>
            <p:spPr bwMode="auto">
              <a:xfrm>
                <a:off x="3732" y="2566"/>
                <a:ext cx="671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957" name="Rectangle 13"/>
              <p:cNvSpPr>
                <a:spLocks noChangeArrowheads="1"/>
              </p:cNvSpPr>
              <p:nvPr/>
            </p:nvSpPr>
            <p:spPr bwMode="auto">
              <a:xfrm>
                <a:off x="3702" y="2566"/>
                <a:ext cx="258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marL="285750" indent="-28575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F </a:t>
                </a:r>
              </a:p>
            </p:txBody>
          </p:sp>
          <p:sp>
            <p:nvSpPr>
              <p:cNvPr id="466958" name="Line 14"/>
              <p:cNvSpPr>
                <a:spLocks noChangeShapeType="1"/>
              </p:cNvSpPr>
              <p:nvPr/>
            </p:nvSpPr>
            <p:spPr bwMode="auto">
              <a:xfrm>
                <a:off x="4798" y="2567"/>
                <a:ext cx="479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959" name="Rectangle 15"/>
              <p:cNvSpPr>
                <a:spLocks noChangeArrowheads="1"/>
              </p:cNvSpPr>
              <p:nvPr/>
            </p:nvSpPr>
            <p:spPr bwMode="auto">
              <a:xfrm>
                <a:off x="4923" y="2565"/>
                <a:ext cx="263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marL="285750" indent="-28575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2000" b="1" i="1">
                    <a:solidFill>
                      <a:schemeClr val="accent2"/>
                    </a:solidFill>
                    <a:latin typeface="Arial" charset="0"/>
                  </a:rPr>
                  <a:t>a</a:t>
                </a:r>
                <a:r>
                  <a:rPr lang="en-US" sz="2000" b="1" i="1" baseline="-25000">
                    <a:solidFill>
                      <a:schemeClr val="accent2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466960" name="Rectangle 16"/>
              <p:cNvSpPr>
                <a:spLocks noChangeArrowheads="1"/>
              </p:cNvSpPr>
              <p:nvPr/>
            </p:nvSpPr>
            <p:spPr bwMode="auto">
              <a:xfrm>
                <a:off x="4388" y="2448"/>
                <a:ext cx="350" cy="2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 marL="285750" indent="-28575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2000" b="1" i="1">
                    <a:solidFill>
                      <a:schemeClr val="tx2"/>
                    </a:solidFill>
                    <a:latin typeface="Arial" charset="0"/>
                  </a:rPr>
                  <a:t>m</a:t>
                </a:r>
                <a:r>
                  <a:rPr lang="en-US" sz="2000" b="1" i="1" baseline="-25000">
                    <a:solidFill>
                      <a:schemeClr val="tx2"/>
                    </a:solidFill>
                    <a:latin typeface="Arial" charset="0"/>
                  </a:rPr>
                  <a:t>1</a:t>
                </a:r>
                <a:endParaRPr lang="en-US" sz="2000" i="1" baseline="-25000">
                  <a:solidFill>
                    <a:schemeClr val="tx2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68300" y="5092700"/>
            <a:ext cx="3714750" cy="1765300"/>
            <a:chOff x="184" y="3102"/>
            <a:chExt cx="2340" cy="1112"/>
          </a:xfrm>
        </p:grpSpPr>
        <p:sp>
          <p:nvSpPr>
            <p:cNvPr id="466962" name="Rectangle 18"/>
            <p:cNvSpPr>
              <a:spLocks noChangeArrowheads="1"/>
            </p:cNvSpPr>
            <p:nvPr/>
          </p:nvSpPr>
          <p:spPr bwMode="auto">
            <a:xfrm>
              <a:off x="207" y="3102"/>
              <a:ext cx="2248" cy="1112"/>
            </a:xfrm>
            <a:prstGeom prst="rect">
              <a:avLst/>
            </a:prstGeom>
            <a:solidFill>
              <a:schemeClr val="bg2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73" y="3128"/>
              <a:ext cx="1815" cy="574"/>
              <a:chOff x="6031" y="3328"/>
              <a:chExt cx="1815" cy="574"/>
            </a:xfrm>
          </p:grpSpPr>
          <p:sp>
            <p:nvSpPr>
              <p:cNvPr id="466964" name="Rectangle 20"/>
              <p:cNvSpPr>
                <a:spLocks noChangeArrowheads="1"/>
              </p:cNvSpPr>
              <p:nvPr/>
            </p:nvSpPr>
            <p:spPr bwMode="auto">
              <a:xfrm>
                <a:off x="6730" y="3463"/>
                <a:ext cx="368" cy="326"/>
              </a:xfrm>
              <a:prstGeom prst="rect">
                <a:avLst/>
              </a:prstGeom>
              <a:solidFill>
                <a:srgbClr val="CC3300"/>
              </a:solidFill>
              <a:ln w="12699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965" name="Line 21"/>
              <p:cNvSpPr>
                <a:spLocks noChangeShapeType="1"/>
              </p:cNvSpPr>
              <p:nvPr/>
            </p:nvSpPr>
            <p:spPr bwMode="auto">
              <a:xfrm>
                <a:off x="6055" y="3613"/>
                <a:ext cx="671" cy="0"/>
              </a:xfrm>
              <a:prstGeom prst="line">
                <a:avLst/>
              </a:prstGeom>
              <a:noFill/>
              <a:ln w="50799">
                <a:solidFill>
                  <a:schemeClr val="accent1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966" name="Rectangle 22"/>
              <p:cNvSpPr>
                <a:spLocks noChangeArrowheads="1"/>
              </p:cNvSpPr>
              <p:nvPr/>
            </p:nvSpPr>
            <p:spPr bwMode="auto">
              <a:xfrm>
                <a:off x="6031" y="3620"/>
                <a:ext cx="25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>
                <a:spAutoFit/>
              </a:bodyPr>
              <a:lstStyle/>
              <a:p>
                <a:pPr marL="285750" indent="-28575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2000" b="1" i="1">
                    <a:solidFill>
                      <a:schemeClr val="accent1"/>
                    </a:solidFill>
                    <a:latin typeface="Arial" charset="0"/>
                  </a:rPr>
                  <a:t>F </a:t>
                </a:r>
              </a:p>
            </p:txBody>
          </p:sp>
          <p:sp>
            <p:nvSpPr>
              <p:cNvPr id="466967" name="Rectangle 23"/>
              <p:cNvSpPr>
                <a:spLocks noChangeArrowheads="1"/>
              </p:cNvSpPr>
              <p:nvPr/>
            </p:nvSpPr>
            <p:spPr bwMode="auto">
              <a:xfrm>
                <a:off x="6756" y="3502"/>
                <a:ext cx="36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 marL="285750" indent="-28575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2000" b="1" i="1">
                    <a:solidFill>
                      <a:schemeClr val="tx2"/>
                    </a:solidFill>
                    <a:latin typeface="Arial" charset="0"/>
                  </a:rPr>
                  <a:t>m</a:t>
                </a:r>
                <a:r>
                  <a:rPr lang="en-US" sz="2000" b="1" i="1" baseline="-25000">
                    <a:solidFill>
                      <a:schemeClr val="tx2"/>
                    </a:solidFill>
                    <a:latin typeface="Arial" charset="0"/>
                  </a:rPr>
                  <a:t>2</a:t>
                </a:r>
                <a:endParaRPr lang="en-US" sz="2000" i="1" baseline="-25000">
                  <a:solidFill>
                    <a:schemeClr val="tx2"/>
                  </a:solidFill>
                  <a:latin typeface="Arial" charset="0"/>
                </a:endParaRPr>
              </a:p>
            </p:txBody>
          </p: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7093" y="3328"/>
                <a:ext cx="368" cy="574"/>
                <a:chOff x="7085" y="405"/>
                <a:chExt cx="368" cy="574"/>
              </a:xfrm>
            </p:grpSpPr>
            <p:sp>
              <p:nvSpPr>
                <p:cNvPr id="466969" name="Rectangle 25"/>
                <p:cNvSpPr>
                  <a:spLocks noChangeArrowheads="1"/>
                </p:cNvSpPr>
                <p:nvPr/>
              </p:nvSpPr>
              <p:spPr bwMode="auto">
                <a:xfrm>
                  <a:off x="7085" y="405"/>
                  <a:ext cx="368" cy="574"/>
                </a:xfrm>
                <a:prstGeom prst="rect">
                  <a:avLst/>
                </a:prstGeom>
                <a:solidFill>
                  <a:srgbClr val="FF000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6970" name="Rectangle 26"/>
                <p:cNvSpPr>
                  <a:spLocks noChangeArrowheads="1"/>
                </p:cNvSpPr>
                <p:nvPr/>
              </p:nvSpPr>
              <p:spPr bwMode="auto">
                <a:xfrm>
                  <a:off x="7090" y="581"/>
                  <a:ext cx="350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92075" tIns="46038" rIns="92075" bIns="46038">
                  <a:spAutoFit/>
                </a:bodyPr>
                <a:lstStyle/>
                <a:p>
                  <a:pPr marL="285750" indent="-285750">
                    <a:lnSpc>
                      <a:spcPct val="90000"/>
                    </a:lnSpc>
                    <a:spcBef>
                      <a:spcPct val="50000"/>
                    </a:spcBef>
                  </a:pPr>
                  <a:r>
                    <a:rPr lang="en-US" sz="2000" b="1" i="1">
                      <a:solidFill>
                        <a:schemeClr val="tx2"/>
                      </a:solidFill>
                      <a:latin typeface="Arial" charset="0"/>
                    </a:rPr>
                    <a:t>m</a:t>
                  </a:r>
                  <a:r>
                    <a:rPr lang="en-US" sz="2000" b="1" i="1" baseline="-25000">
                      <a:solidFill>
                        <a:schemeClr val="tx2"/>
                      </a:solidFill>
                      <a:latin typeface="Arial" charset="0"/>
                    </a:rPr>
                    <a:t>1</a:t>
                  </a:r>
                  <a:endParaRPr lang="en-US" sz="2000" i="1" baseline="-25000">
                    <a:solidFill>
                      <a:schemeClr val="tx2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466971" name="Line 27"/>
              <p:cNvSpPr>
                <a:spLocks noChangeShapeType="1"/>
              </p:cNvSpPr>
              <p:nvPr/>
            </p:nvSpPr>
            <p:spPr bwMode="auto">
              <a:xfrm flipV="1">
                <a:off x="7501" y="3608"/>
                <a:ext cx="345" cy="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none" w="sm" len="sm"/>
                <a:tailEnd type="stealth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972" name="Rectangle 28"/>
              <p:cNvSpPr>
                <a:spLocks noChangeArrowheads="1"/>
              </p:cNvSpPr>
              <p:nvPr/>
            </p:nvSpPr>
            <p:spPr bwMode="auto">
              <a:xfrm>
                <a:off x="7519" y="3602"/>
                <a:ext cx="26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>
                <a:spAutoFit/>
              </a:bodyPr>
              <a:lstStyle/>
              <a:p>
                <a:pPr marL="285750" indent="-285750">
                  <a:lnSpc>
                    <a:spcPct val="90000"/>
                  </a:lnSpc>
                  <a:spcBef>
                    <a:spcPct val="50000"/>
                  </a:spcBef>
                </a:pPr>
                <a:r>
                  <a:rPr lang="en-US" sz="2000" b="1" i="1">
                    <a:solidFill>
                      <a:schemeClr val="accent2"/>
                    </a:solidFill>
                    <a:latin typeface="Arial" charset="0"/>
                  </a:rPr>
                  <a:t>a</a:t>
                </a:r>
                <a:r>
                  <a:rPr lang="en-US" sz="2000" b="1" i="1" baseline="-25000">
                    <a:solidFill>
                      <a:schemeClr val="accent2"/>
                    </a:solidFill>
                    <a:latin typeface="Arial" charset="0"/>
                  </a:rPr>
                  <a:t>3</a:t>
                </a:r>
              </a:p>
            </p:txBody>
          </p:sp>
        </p:grpSp>
        <p:sp>
          <p:nvSpPr>
            <p:cNvPr id="466973" name="Rectangle 29"/>
            <p:cNvSpPr>
              <a:spLocks noChangeArrowheads="1"/>
            </p:cNvSpPr>
            <p:nvPr/>
          </p:nvSpPr>
          <p:spPr bwMode="auto">
            <a:xfrm>
              <a:off x="184" y="3886"/>
              <a:ext cx="2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F = (</a:t>
              </a:r>
              <a:r>
                <a:rPr lang="en-US" sz="2000" b="1" i="1">
                  <a:solidFill>
                    <a:schemeClr val="accent1"/>
                  </a:solidFill>
                  <a:latin typeface="Arial" charset="0"/>
                </a:rPr>
                <a:t>3/2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)m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1 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3   </a:t>
              </a:r>
              <a:r>
                <a:rPr lang="en-US" sz="2000" b="1" i="1">
                  <a:solidFill>
                    <a:schemeClr val="accent2"/>
                  </a:solidFill>
                </a:rPr>
                <a:t>=&gt; 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 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3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 = (</a:t>
              </a:r>
              <a:r>
                <a:rPr lang="en-US" sz="2000" b="1" i="1">
                  <a:solidFill>
                    <a:schemeClr val="accent1"/>
                  </a:solidFill>
                  <a:latin typeface="Arial" charset="0"/>
                </a:rPr>
                <a:t>2/3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) 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1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388938" y="3856038"/>
            <a:ext cx="3608387" cy="1206500"/>
            <a:chOff x="188" y="2195"/>
            <a:chExt cx="2273" cy="760"/>
          </a:xfrm>
        </p:grpSpPr>
        <p:sp>
          <p:nvSpPr>
            <p:cNvPr id="466977" name="Rectangle 33"/>
            <p:cNvSpPr>
              <a:spLocks noChangeArrowheads="1"/>
            </p:cNvSpPr>
            <p:nvPr/>
          </p:nvSpPr>
          <p:spPr bwMode="auto">
            <a:xfrm>
              <a:off x="188" y="2195"/>
              <a:ext cx="2273" cy="760"/>
            </a:xfrm>
            <a:prstGeom prst="rect">
              <a:avLst/>
            </a:prstGeom>
            <a:solidFill>
              <a:schemeClr val="bg2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78" name="Rectangle 34"/>
            <p:cNvSpPr>
              <a:spLocks noChangeArrowheads="1"/>
            </p:cNvSpPr>
            <p:nvPr/>
          </p:nvSpPr>
          <p:spPr bwMode="auto">
            <a:xfrm>
              <a:off x="1004" y="2425"/>
              <a:ext cx="368" cy="326"/>
            </a:xfrm>
            <a:prstGeom prst="rect">
              <a:avLst/>
            </a:prstGeom>
            <a:solidFill>
              <a:srgbClr val="CC3300"/>
            </a:solidFill>
            <a:ln w="12699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79" name="Line 35"/>
            <p:cNvSpPr>
              <a:spLocks noChangeShapeType="1"/>
            </p:cNvSpPr>
            <p:nvPr/>
          </p:nvSpPr>
          <p:spPr bwMode="auto">
            <a:xfrm>
              <a:off x="329" y="2575"/>
              <a:ext cx="671" cy="0"/>
            </a:xfrm>
            <a:prstGeom prst="line">
              <a:avLst/>
            </a:prstGeom>
            <a:noFill/>
            <a:ln w="50799">
              <a:solidFill>
                <a:schemeClr val="accent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80" name="Rectangle 36"/>
            <p:cNvSpPr>
              <a:spLocks noChangeArrowheads="1"/>
            </p:cNvSpPr>
            <p:nvPr/>
          </p:nvSpPr>
          <p:spPr bwMode="auto">
            <a:xfrm>
              <a:off x="305" y="2582"/>
              <a:ext cx="2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1"/>
                  </a:solidFill>
                  <a:latin typeface="Arial" charset="0"/>
                </a:rPr>
                <a:t>F </a:t>
              </a:r>
            </a:p>
          </p:txBody>
        </p:sp>
        <p:sp>
          <p:nvSpPr>
            <p:cNvPr id="466981" name="Line 37"/>
            <p:cNvSpPr>
              <a:spLocks noChangeShapeType="1"/>
            </p:cNvSpPr>
            <p:nvPr/>
          </p:nvSpPr>
          <p:spPr bwMode="auto">
            <a:xfrm>
              <a:off x="1408" y="2570"/>
              <a:ext cx="911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982" name="Rectangle 38"/>
            <p:cNvSpPr>
              <a:spLocks noChangeArrowheads="1"/>
            </p:cNvSpPr>
            <p:nvPr/>
          </p:nvSpPr>
          <p:spPr bwMode="auto">
            <a:xfrm>
              <a:off x="1543" y="2303"/>
              <a:ext cx="6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2 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= </a:t>
              </a: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2</a:t>
              </a:r>
              <a:r>
                <a:rPr lang="en-US" sz="2000" b="1" i="1">
                  <a:solidFill>
                    <a:schemeClr val="accent2"/>
                  </a:solidFill>
                  <a:latin typeface="Arial" charset="0"/>
                </a:rPr>
                <a:t>a</a:t>
              </a:r>
              <a:r>
                <a:rPr lang="en-US" sz="2000" b="1" i="1" baseline="-25000">
                  <a:solidFill>
                    <a:schemeClr val="accent2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466983" name="Rectangle 39"/>
            <p:cNvSpPr>
              <a:spLocks noChangeArrowheads="1"/>
            </p:cNvSpPr>
            <p:nvPr/>
          </p:nvSpPr>
          <p:spPr bwMode="auto">
            <a:xfrm>
              <a:off x="1030" y="2464"/>
              <a:ext cx="3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 b="1" i="1">
                  <a:solidFill>
                    <a:schemeClr val="tx2"/>
                  </a:solidFill>
                  <a:latin typeface="Arial" charset="0"/>
                </a:rPr>
                <a:t>m</a:t>
              </a:r>
              <a:r>
                <a:rPr lang="en-US" sz="2000" b="1" i="1" baseline="-25000">
                  <a:solidFill>
                    <a:schemeClr val="tx2"/>
                  </a:solidFill>
                  <a:latin typeface="Arial" charset="0"/>
                </a:rPr>
                <a:t>2</a:t>
              </a:r>
              <a:endParaRPr lang="en-US" sz="2000" i="1" baseline="-25000">
                <a:solidFill>
                  <a:schemeClr val="tx2"/>
                </a:solidFill>
                <a:latin typeface="Arial" charset="0"/>
              </a:endParaRPr>
            </a:p>
          </p:txBody>
        </p:sp>
      </p:grpSp>
      <p:sp>
        <p:nvSpPr>
          <p:cNvPr id="466984" name="Rectangle 40"/>
          <p:cNvSpPr>
            <a:spLocks noChangeArrowheads="1"/>
          </p:cNvSpPr>
          <p:nvPr/>
        </p:nvSpPr>
        <p:spPr bwMode="auto">
          <a:xfrm>
            <a:off x="882650" y="4584700"/>
            <a:ext cx="3309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</a:pP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  F = m</a:t>
            </a:r>
            <a:r>
              <a:rPr lang="en-US" sz="2000" b="1" i="1" baseline="-25000">
                <a:solidFill>
                  <a:schemeClr val="accent2"/>
                </a:solidFill>
                <a:latin typeface="Arial" charset="0"/>
              </a:rPr>
              <a:t>2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accent2"/>
                </a:solidFill>
                <a:latin typeface="Arial" charset="0"/>
              </a:rPr>
              <a:t>2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= (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1/2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m</a:t>
            </a:r>
            <a:r>
              <a:rPr lang="en-US" sz="2000" b="1" i="1" baseline="-25000">
                <a:solidFill>
                  <a:schemeClr val="accent2"/>
                </a:solidFill>
                <a:latin typeface="Arial" charset="0"/>
              </a:rPr>
              <a:t>1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)(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accent2"/>
                </a:solidFill>
                <a:latin typeface="Arial" charset="0"/>
              </a:rPr>
              <a:t>1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)</a:t>
            </a:r>
            <a:r>
              <a:rPr lang="en-US" sz="2000" b="1" i="1" baseline="-2500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466985" name="Rectangle 41"/>
          <p:cNvSpPr>
            <a:spLocks noChangeArrowheads="1"/>
          </p:cNvSpPr>
          <p:nvPr/>
        </p:nvSpPr>
        <p:spPr bwMode="auto">
          <a:xfrm>
            <a:off x="784225" y="-165100"/>
            <a:ext cx="75930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4.6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Force and Two Masses</a:t>
            </a:r>
          </a:p>
        </p:txBody>
      </p:sp>
      <p:sp>
        <p:nvSpPr>
          <p:cNvPr id="466986" name="Oval 42"/>
          <p:cNvSpPr>
            <a:spLocks noChangeArrowheads="1"/>
          </p:cNvSpPr>
          <p:nvPr/>
        </p:nvSpPr>
        <p:spPr bwMode="auto">
          <a:xfrm>
            <a:off x="6130925" y="2195513"/>
            <a:ext cx="2549525" cy="490537"/>
          </a:xfrm>
          <a:prstGeom prst="ellips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6987" name="Rectangle 43"/>
          <p:cNvSpPr>
            <a:spLocks noChangeArrowheads="1"/>
          </p:cNvSpPr>
          <p:nvPr/>
        </p:nvSpPr>
        <p:spPr bwMode="auto">
          <a:xfrm>
            <a:off x="784225" y="-165100"/>
            <a:ext cx="759301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</a:pP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ConcepTest 4.6</a:t>
            </a:r>
            <a:r>
              <a:rPr lang="en-US" sz="2800" b="1" i="1">
                <a:solidFill>
                  <a:srgbClr val="000000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Force and Two Masses</a:t>
            </a:r>
          </a:p>
        </p:txBody>
      </p:sp>
      <p:graphicFrame>
        <p:nvGraphicFramePr>
          <p:cNvPr id="466988" name="Object 44"/>
          <p:cNvGraphicFramePr>
            <a:graphicFrameLocks noChangeAspect="1"/>
          </p:cNvGraphicFramePr>
          <p:nvPr/>
        </p:nvGraphicFramePr>
        <p:xfrm>
          <a:off x="7104063" y="895350"/>
          <a:ext cx="152400" cy="393700"/>
        </p:xfrm>
        <a:graphic>
          <a:graphicData uri="http://schemas.openxmlformats.org/presentationml/2006/ole">
            <p:oleObj spid="_x0000_s35842" name="Equation" r:id="rId4" imgW="152280" imgH="393480" progId="Equation.DSMT4">
              <p:embed/>
            </p:oleObj>
          </a:graphicData>
        </a:graphic>
      </p:graphicFrame>
      <p:graphicFrame>
        <p:nvGraphicFramePr>
          <p:cNvPr id="466989" name="Object 45"/>
          <p:cNvGraphicFramePr>
            <a:graphicFrameLocks noChangeAspect="1"/>
          </p:cNvGraphicFramePr>
          <p:nvPr/>
        </p:nvGraphicFramePr>
        <p:xfrm>
          <a:off x="7108825" y="1362075"/>
          <a:ext cx="150813" cy="388938"/>
        </p:xfrm>
        <a:graphic>
          <a:graphicData uri="http://schemas.openxmlformats.org/presentationml/2006/ole">
            <p:oleObj spid="_x0000_s35843" name="Equation" r:id="rId5" imgW="152280" imgH="393480" progId="Equation.DSMT4">
              <p:embed/>
            </p:oleObj>
          </a:graphicData>
        </a:graphic>
      </p:graphicFrame>
      <p:graphicFrame>
        <p:nvGraphicFramePr>
          <p:cNvPr id="466990" name="Object 46"/>
          <p:cNvGraphicFramePr>
            <a:graphicFrameLocks noChangeAspect="1"/>
          </p:cNvGraphicFramePr>
          <p:nvPr/>
        </p:nvGraphicFramePr>
        <p:xfrm>
          <a:off x="7100888" y="1795463"/>
          <a:ext cx="171450" cy="404812"/>
        </p:xfrm>
        <a:graphic>
          <a:graphicData uri="http://schemas.openxmlformats.org/presentationml/2006/ole">
            <p:oleObj spid="_x0000_s35844" name="Equation" r:id="rId6" imgW="164880" imgH="393480" progId="Equation.DSMT4">
              <p:embed/>
            </p:oleObj>
          </a:graphicData>
        </a:graphic>
      </p:graphicFrame>
      <p:graphicFrame>
        <p:nvGraphicFramePr>
          <p:cNvPr id="466991" name="Object 47"/>
          <p:cNvGraphicFramePr>
            <a:graphicFrameLocks noChangeAspect="1"/>
          </p:cNvGraphicFramePr>
          <p:nvPr/>
        </p:nvGraphicFramePr>
        <p:xfrm>
          <a:off x="7108825" y="2262188"/>
          <a:ext cx="141288" cy="363537"/>
        </p:xfrm>
        <a:graphic>
          <a:graphicData uri="http://schemas.openxmlformats.org/presentationml/2006/ole">
            <p:oleObj spid="_x0000_s35845" name="Equation" r:id="rId7" imgW="152280" imgH="393480" progId="Equation.DSMT4">
              <p:embed/>
            </p:oleObj>
          </a:graphicData>
        </a:graphic>
      </p:graphicFrame>
      <p:sp>
        <p:nvSpPr>
          <p:cNvPr id="466992" name="Rectangle 48"/>
          <p:cNvSpPr>
            <a:spLocks noChangeArrowheads="1"/>
          </p:cNvSpPr>
          <p:nvPr/>
        </p:nvSpPr>
        <p:spPr bwMode="auto">
          <a:xfrm>
            <a:off x="6577013" y="361950"/>
            <a:ext cx="21177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2)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3)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4)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solidFill>
                <a:schemeClr val="tx2"/>
              </a:solidFill>
              <a:latin typeface="Arial" charset="0"/>
            </a:endParaRPr>
          </a:p>
          <a:p>
            <a:pPr marL="401638" indent="-401638">
              <a:lnSpc>
                <a:spcPct val="12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5)      </a:t>
            </a:r>
            <a:r>
              <a:rPr lang="en-US" sz="2000" b="1" i="1">
                <a:solidFill>
                  <a:schemeClr val="tx2"/>
                </a:solidFill>
                <a:latin typeface="Arial" charset="0"/>
              </a:rPr>
              <a:t>a</a:t>
            </a:r>
            <a:r>
              <a:rPr lang="en-US" sz="2000" b="1" i="1" baseline="-25000">
                <a:solidFill>
                  <a:schemeClr val="tx2"/>
                </a:solidFill>
                <a:latin typeface="Arial" charset="0"/>
              </a:rPr>
              <a:t>1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466993" name="Object 49"/>
          <p:cNvGraphicFramePr>
            <a:graphicFrameLocks noChangeAspect="1"/>
          </p:cNvGraphicFramePr>
          <p:nvPr>
            <p:ph sz="half" idx="2"/>
          </p:nvPr>
        </p:nvGraphicFramePr>
        <p:xfrm>
          <a:off x="7107238" y="454025"/>
          <a:ext cx="165100" cy="393700"/>
        </p:xfrm>
        <a:graphic>
          <a:graphicData uri="http://schemas.openxmlformats.org/presentationml/2006/ole">
            <p:oleObj spid="_x0000_s35846" name="Equation" r:id="rId8" imgW="164880" imgH="393480" progId="Equation.DSMT4">
              <p:embed/>
            </p:oleObj>
          </a:graphicData>
        </a:graphic>
      </p:graphicFrame>
      <p:graphicFrame>
        <p:nvGraphicFramePr>
          <p:cNvPr id="467000" name="Object 56"/>
          <p:cNvGraphicFramePr>
            <a:graphicFrameLocks noChangeAspect="1"/>
          </p:cNvGraphicFramePr>
          <p:nvPr/>
        </p:nvGraphicFramePr>
        <p:xfrm>
          <a:off x="6769100" y="3733800"/>
          <a:ext cx="190500" cy="490538"/>
        </p:xfrm>
        <a:graphic>
          <a:graphicData uri="http://schemas.openxmlformats.org/presentationml/2006/ole">
            <p:oleObj spid="_x0000_s35847" name="Equation" r:id="rId9" imgW="152280" imgH="393480" progId="Equation.DSMT4">
              <p:embed/>
            </p:oleObj>
          </a:graphicData>
        </a:graphic>
      </p:graphicFrame>
      <p:graphicFrame>
        <p:nvGraphicFramePr>
          <p:cNvPr id="467001" name="Object 57"/>
          <p:cNvGraphicFramePr>
            <a:graphicFrameLocks noChangeAspect="1"/>
          </p:cNvGraphicFramePr>
          <p:nvPr/>
        </p:nvGraphicFramePr>
        <p:xfrm>
          <a:off x="6407150" y="5072063"/>
          <a:ext cx="150813" cy="385762"/>
        </p:xfrm>
        <a:graphic>
          <a:graphicData uri="http://schemas.openxmlformats.org/presentationml/2006/ole">
            <p:oleObj spid="_x0000_s35848" name="Equation" r:id="rId10" imgW="152280" imgH="393480" progId="Equation.DSMT4">
              <p:embed/>
            </p:oleObj>
          </a:graphicData>
        </a:graphic>
      </p:graphicFrame>
      <p:graphicFrame>
        <p:nvGraphicFramePr>
          <p:cNvPr id="467002" name="Object 58"/>
          <p:cNvGraphicFramePr>
            <a:graphicFrameLocks noChangeAspect="1"/>
          </p:cNvGraphicFramePr>
          <p:nvPr/>
        </p:nvGraphicFramePr>
        <p:xfrm>
          <a:off x="6465888" y="5475288"/>
          <a:ext cx="160337" cy="411162"/>
        </p:xfrm>
        <a:graphic>
          <a:graphicData uri="http://schemas.openxmlformats.org/presentationml/2006/ole">
            <p:oleObj spid="_x0000_s35849" name="Equation" r:id="rId11" imgW="1522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Inertial Frames of Reference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Recall a frame of reference is a set of axes, like three perpendicular rulers, to measure position, plus a clock to track time, so motion can be precisely described.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An inertial frame is one in which Newton’s First Law is obeyed.</a:t>
            </a:r>
          </a:p>
          <a:p>
            <a:r>
              <a:rPr lang="en-US" dirty="0" smtClean="0"/>
              <a:t>If frame A is inertial, and frame B is moving at constant velocity relative to frame A, then frame B is also inertial.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Relative Velocity and Inertial Frames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 dirty="0" smtClean="0"/>
              <a:t>If a body is moving at </a:t>
            </a:r>
            <a:r>
              <a:rPr lang="en-US" dirty="0" smtClean="0">
                <a:solidFill>
                  <a:srgbClr val="FFFF00"/>
                </a:solidFill>
              </a:rPr>
              <a:t>constant</a:t>
            </a:r>
            <a:r>
              <a:rPr lang="en-US" dirty="0" smtClean="0"/>
              <a:t> velocity      in frame B, and </a:t>
            </a:r>
            <a:r>
              <a:rPr lang="en-US" dirty="0" smtClean="0">
                <a:solidFill>
                  <a:srgbClr val="FFFF00"/>
                </a:solidFill>
              </a:rPr>
              <a:t>frame B is moving at constant velocity      relative to frame A</a:t>
            </a:r>
            <a:r>
              <a:rPr lang="en-US" dirty="0" smtClean="0"/>
              <a:t>, then the body is moving at </a:t>
            </a:r>
            <a:r>
              <a:rPr lang="en-US" dirty="0" smtClean="0">
                <a:solidFill>
                  <a:srgbClr val="FFFF00"/>
                </a:solidFill>
              </a:rPr>
              <a:t>constant</a:t>
            </a:r>
            <a:r>
              <a:rPr lang="en-US" dirty="0" smtClean="0"/>
              <a:t> velocity                     relative to frame A.</a:t>
            </a:r>
          </a:p>
          <a:p>
            <a:r>
              <a:rPr lang="en-US" dirty="0" smtClean="0"/>
              <a:t>For </a:t>
            </a:r>
            <a:r>
              <a:rPr lang="en-US" dirty="0" smtClean="0">
                <a:solidFill>
                  <a:srgbClr val="FFFF00"/>
                </a:solidFill>
              </a:rPr>
              <a:t>constant velocity    of frame B relative to frame A, the acceleration</a:t>
            </a:r>
            <a:r>
              <a:rPr lang="en-US" dirty="0" smtClean="0"/>
              <a:t> of a body measured in frame A equals its acceleration in frame B: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391400" y="1485328"/>
          <a:ext cx="368300" cy="482600"/>
        </p:xfrm>
        <a:graphic>
          <a:graphicData uri="http://schemas.openxmlformats.org/presentationml/2006/ole">
            <p:oleObj spid="_x0000_s61442" name="Equation" r:id="rId4" imgW="368280" imgH="4824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13296" y="2456592"/>
          <a:ext cx="241300" cy="355600"/>
        </p:xfrm>
        <a:graphic>
          <a:graphicData uri="http://schemas.openxmlformats.org/presentationml/2006/ole">
            <p:oleObj spid="_x0000_s61443" name="Equation" r:id="rId5" imgW="241200" imgH="3553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75360" y="2929336"/>
          <a:ext cx="1714500" cy="482600"/>
        </p:xfrm>
        <a:graphic>
          <a:graphicData uri="http://schemas.openxmlformats.org/presentationml/2006/ole">
            <p:oleObj spid="_x0000_s61444" name="Equation" r:id="rId6" imgW="1714320" imgH="4824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93252" y="4030640"/>
          <a:ext cx="241300" cy="355600"/>
        </p:xfrm>
        <a:graphic>
          <a:graphicData uri="http://schemas.openxmlformats.org/presentationml/2006/ole">
            <p:oleObj spid="_x0000_s61445" name="Equation" r:id="rId7" imgW="241200" imgH="3553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82544" y="5509152"/>
          <a:ext cx="3606800" cy="952500"/>
        </p:xfrm>
        <a:graphic>
          <a:graphicData uri="http://schemas.openxmlformats.org/presentationml/2006/ole">
            <p:oleObj spid="_x0000_s61446" name="Equation" r:id="rId8" imgW="3606480" imgH="952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Relative Acceleration and </a:t>
            </a:r>
            <a:r>
              <a:rPr lang="en-US" sz="3600" dirty="0" err="1" smtClean="0">
                <a:solidFill>
                  <a:srgbClr val="FFFF00"/>
                </a:solidFill>
              </a:rPr>
              <a:t>Noninertial</a:t>
            </a:r>
            <a:r>
              <a:rPr lang="en-US" sz="3600" dirty="0" smtClean="0">
                <a:solidFill>
                  <a:srgbClr val="FFFF00"/>
                </a:solidFill>
              </a:rPr>
              <a:t> Frames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frame A is inertial, and frame B is </a:t>
            </a:r>
            <a:r>
              <a:rPr lang="en-US" dirty="0" smtClean="0">
                <a:solidFill>
                  <a:srgbClr val="FFFF00"/>
                </a:solidFill>
              </a:rPr>
              <a:t>accelerating</a:t>
            </a:r>
            <a:r>
              <a:rPr lang="en-US" dirty="0" smtClean="0"/>
              <a:t> with respect to frame A, then frame B is </a:t>
            </a:r>
            <a:r>
              <a:rPr lang="en-US" dirty="0" err="1" smtClean="0">
                <a:solidFill>
                  <a:srgbClr val="FFFF00"/>
                </a:solidFill>
              </a:rPr>
              <a:t>noninertial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Examples: inside an accelerating car; on a rotating carousel.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 body in an accelerating car will only stay at rest relative to the car if acted on by some force </a:t>
            </a:r>
            <a:r>
              <a:rPr lang="en-US" dirty="0" smtClean="0"/>
              <a:t>(the seat, for example).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Newton’s </a:t>
            </a:r>
            <a:r>
              <a:rPr lang="en-US" dirty="0" smtClean="0">
                <a:solidFill>
                  <a:srgbClr val="FFFF00"/>
                </a:solidFill>
              </a:rPr>
              <a:t>Third Law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two bodies interact, the force on B from A is equal in magnitude to the force on A from B, and opposite in direction 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In the example shown here, the glove suffers a force exactly equal in magnitude to that felt by the face.</a:t>
            </a:r>
            <a:endParaRPr lang="en-US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1" y="1653142"/>
            <a:ext cx="3657600" cy="432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76800" y="64008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  <a:hlinkClick r:id="rId5"/>
              </a:rPr>
              <a:t>http://startswithabang.com/?p=1718</a:t>
            </a:r>
            <a:endParaRPr lang="en-US" sz="1400" dirty="0">
              <a:solidFill>
                <a:srgbClr val="FFFF0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96704" y="3831608"/>
          <a:ext cx="1778000" cy="546100"/>
        </p:xfrm>
        <a:graphic>
          <a:graphicData uri="http://schemas.openxmlformats.org/presentationml/2006/ole">
            <p:oleObj spid="_x0000_s36867" name="Equation" r:id="rId6" imgW="1777680" imgH="54576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1317008" y="3755408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Action and Reaction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Newton’s Third Law is often stated as “</a:t>
            </a:r>
            <a:r>
              <a:rPr lang="en-US" dirty="0" smtClean="0">
                <a:solidFill>
                  <a:srgbClr val="FFFF00"/>
                </a:solidFill>
              </a:rPr>
              <a:t>action equals reaction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action</a:t>
            </a:r>
            <a:r>
              <a:rPr lang="en-US" dirty="0" smtClean="0"/>
              <a:t> is body A pushing on body B.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reaction </a:t>
            </a:r>
            <a:r>
              <a:rPr lang="en-US" dirty="0" smtClean="0"/>
              <a:t>is the inevitable opposite force:  B pushing back on A.</a:t>
            </a:r>
          </a:p>
          <a:p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Very Important!  </a:t>
            </a:r>
            <a:r>
              <a:rPr lang="en-US" sz="3600" dirty="0" smtClean="0">
                <a:solidFill>
                  <a:srgbClr val="FFFF00"/>
                </a:solidFill>
              </a:rPr>
              <a:t>The action and the reaction </a:t>
            </a:r>
            <a:r>
              <a:rPr lang="en-US" sz="3600" i="1" dirty="0" smtClean="0">
                <a:solidFill>
                  <a:srgbClr val="FFFF00"/>
                </a:solidFill>
              </a:rPr>
              <a:t>always</a:t>
            </a:r>
            <a:r>
              <a:rPr lang="en-US" sz="3600" dirty="0" smtClean="0">
                <a:solidFill>
                  <a:srgbClr val="FFFF00"/>
                </a:solidFill>
              </a:rPr>
              <a:t> act on different bodies!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648200"/>
            <a:ext cx="83058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Action and Reaction…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a car and a truck collide, the force of the truck on the car equals the force of the car on the truck…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BUT an equal force on a smaller object will have a different result!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04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362200"/>
            <a:ext cx="4036159" cy="267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5486400"/>
            <a:ext cx="434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http://www.massachusettsinjurylawyerblog.com/car-accident.jpg</a:t>
            </a:r>
            <a:endParaRPr lang="en-US" sz="12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6248400"/>
            <a:ext cx="49530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2">
                    <a:lumMod val="40000"/>
                    <a:lumOff val="60000"/>
                  </a:schemeClr>
                </a:solidFill>
                <a:hlinkClick r:id="rId4"/>
              </a:rPr>
              <a:t>And here’s another example, with masses about equal …</a:t>
            </a:r>
            <a:r>
              <a:rPr lang="en-US" sz="14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en-US" sz="14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		     </a:t>
            </a:r>
            <a:r>
              <a:rPr lang="en-US" sz="3600" dirty="0" smtClean="0">
                <a:solidFill>
                  <a:srgbClr val="FFFF00"/>
                </a:solidFill>
              </a:rPr>
              <a:t>Clicker Question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If I jump upwards, I leave the ground with nonzero upward velocity—I accelerated upwards.  Applying              , what force caused that upwards acceleration?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8229600" cy="1981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The force of my leg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force of my pressure on the floor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reaction force from the floor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04648" y="2652404"/>
          <a:ext cx="1257300" cy="444500"/>
        </p:xfrm>
        <a:graphic>
          <a:graphicData uri="http://schemas.openxmlformats.org/presentationml/2006/ole">
            <p:oleObj spid="_x0000_s62466" name="Equation" r:id="rId4" imgW="1257120" imgH="444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2667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If I jump upwards, I leave the ground with nonzero upward velocity—I accelerated upwards.  Applying              , what force caused that upwards acceleration?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35052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The force of my leg muscles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force of my pressure on the floor</a:t>
            </a:r>
          </a:p>
          <a:p>
            <a:pPr marL="514350" indent="-514350">
              <a:buAutoNum type="alphaUcPeriod"/>
            </a:pPr>
            <a:r>
              <a:rPr lang="en-US" dirty="0" smtClean="0"/>
              <a:t>The reaction force from the floor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>
                <a:solidFill>
                  <a:srgbClr val="FFFF00"/>
                </a:solidFill>
              </a:rPr>
              <a:t>Acceleration of a body can only be caused by an </a:t>
            </a:r>
            <a:r>
              <a:rPr lang="en-US" i="1" dirty="0" smtClean="0">
                <a:solidFill>
                  <a:srgbClr val="FFFF00"/>
                </a:solidFill>
              </a:rPr>
              <a:t>outside</a:t>
            </a:r>
            <a:r>
              <a:rPr lang="en-US" dirty="0" smtClean="0">
                <a:solidFill>
                  <a:srgbClr val="FFFF00"/>
                </a:solidFill>
              </a:rPr>
              <a:t> force acting on the body!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04648" y="1572904"/>
          <a:ext cx="1257300" cy="444500"/>
        </p:xfrm>
        <a:graphic>
          <a:graphicData uri="http://schemas.openxmlformats.org/presentationml/2006/ole">
            <p:oleObj spid="_x0000_s63490" name="Equation" r:id="rId4" imgW="1257120" imgH="444240" progId="Equation.DSMT4">
              <p:embed/>
            </p:oleObj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10800000">
            <a:off x="6629400" y="4343400"/>
            <a:ext cx="1066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1000" y="5257800"/>
            <a:ext cx="8153400" cy="1066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Newton Said </a:t>
            </a:r>
            <a:r>
              <a:rPr lang="en-US" dirty="0" smtClean="0">
                <a:solidFill>
                  <a:srgbClr val="FFFF00"/>
                </a:solidFill>
              </a:rPr>
              <a:t>They’re the Same Thing!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76800"/>
          </a:xfrm>
        </p:spPr>
        <p:txBody>
          <a:bodyPr/>
          <a:lstStyle/>
          <a:p>
            <a:r>
              <a:rPr lang="en-US" dirty="0" smtClean="0"/>
              <a:t>The “natural vertical motion” is at constant acceleration </a:t>
            </a:r>
            <a:r>
              <a:rPr lang="en-US" dirty="0" smtClean="0">
                <a:solidFill>
                  <a:srgbClr val="FFFF00"/>
                </a:solidFill>
              </a:rPr>
              <a:t>because there’s a constant force acting </a:t>
            </a:r>
            <a:r>
              <a:rPr lang="en-US" dirty="0" smtClean="0"/>
              <a:t>– the force of </a:t>
            </a:r>
            <a:r>
              <a:rPr lang="en-US" dirty="0" smtClean="0">
                <a:solidFill>
                  <a:srgbClr val="FFFF00"/>
                </a:solidFill>
              </a:rPr>
              <a:t>gravity</a:t>
            </a:r>
            <a:r>
              <a:rPr lang="en-US" dirty="0" smtClean="0"/>
              <a:t>! 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Without that force, </a:t>
            </a:r>
            <a:r>
              <a:rPr lang="en-US" dirty="0" smtClean="0">
                <a:solidFill>
                  <a:srgbClr val="FFFF00"/>
                </a:solidFill>
              </a:rPr>
              <a:t>vertical</a:t>
            </a:r>
            <a:r>
              <a:rPr lang="en-US" dirty="0" smtClean="0">
                <a:solidFill>
                  <a:srgbClr val="FF0000"/>
                </a:solidFill>
              </a:rPr>
              <a:t> motion would be at constant velocity.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Look again at the </a:t>
            </a:r>
            <a:r>
              <a:rPr lang="en-US" dirty="0" smtClean="0">
                <a:solidFill>
                  <a:srgbClr val="FFFF00"/>
                </a:solidFill>
              </a:rPr>
              <a:t>path of a projectile</a:t>
            </a:r>
            <a:r>
              <a:rPr lang="en-US" dirty="0" smtClean="0"/>
              <a:t>: without gravity, it would be a straight line.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Problem from Book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 smtClean="0"/>
              <a:t> A 0.140-kg baseball traveling 35.0 m/s strikes the catcher’s mitt, which, in bringing the ball to rest, recoils backward 11.0 cm. What was the average force applied by the ball on the glove?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Problem from Book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An exceptional standing jump would raise a person 0.80 m off the ground. To do this, what force must a 68-kg person exert against the ground? Assume the person crouches a distance of 0.20 m prior to jumping, and thus the upward force has this distance to act over before he leaves the ground.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731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Vector Picture of Projectile Motion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4038600" cy="44196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Position</a:t>
            </a:r>
            <a:r>
              <a:rPr lang="en-US" dirty="0" smtClean="0"/>
              <a:t> at 1 second intervals (notice it </a:t>
            </a:r>
            <a:r>
              <a:rPr lang="en-US" dirty="0" smtClean="0">
                <a:solidFill>
                  <a:srgbClr val="FFFF00"/>
                </a:solidFill>
              </a:rPr>
              <a:t>falls below straight line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i="1" dirty="0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 =0 trajectory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86000"/>
            <a:ext cx="3810000" cy="41148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Velocities and Speeds </a:t>
            </a:r>
            <a:r>
              <a:rPr lang="en-US" dirty="0" smtClean="0"/>
              <a:t>at 1 second intervals.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470412" y="3698828"/>
            <a:ext cx="2278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2137162" y="3525137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573631" y="3571081"/>
            <a:ext cx="18280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60000" flipV="1">
            <a:off x="729334" y="3810000"/>
            <a:ext cx="832766" cy="1908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66113" y="3962400"/>
            <a:ext cx="1896112" cy="4048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37021" y="3994897"/>
            <a:ext cx="2868179" cy="5009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33461" y="3509963"/>
            <a:ext cx="1667435" cy="19112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220000">
            <a:off x="6767851" y="3063143"/>
            <a:ext cx="846532" cy="37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773066" y="3929511"/>
            <a:ext cx="854636" cy="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6773066" y="4789101"/>
            <a:ext cx="854636" cy="1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526741" y="3706345"/>
            <a:ext cx="1685365" cy="64994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530383" y="3715590"/>
            <a:ext cx="1694329" cy="146124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519733" y="2638430"/>
            <a:ext cx="167640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429000" y="1524000"/>
          <a:ext cx="2159000" cy="533400"/>
        </p:xfrm>
        <a:graphic>
          <a:graphicData uri="http://schemas.openxmlformats.org/presentationml/2006/ole">
            <p:oleObj spid="_x0000_s1026" name="Equation" r:id="rId4" imgW="2158920" imgH="533160" progId="Equation.DSMT4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3200400" y="1447800"/>
            <a:ext cx="2667000" cy="762000"/>
          </a:xfrm>
          <a:prstGeom prst="rect">
            <a:avLst/>
          </a:prstGeom>
          <a:noFill/>
          <a:ln w="31750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2" name="Object 71"/>
          <p:cNvGraphicFramePr>
            <a:graphicFrameLocks noChangeAspect="1"/>
          </p:cNvGraphicFramePr>
          <p:nvPr/>
        </p:nvGraphicFramePr>
        <p:xfrm>
          <a:off x="838200" y="2514600"/>
          <a:ext cx="1066800" cy="482600"/>
        </p:xfrm>
        <a:graphic>
          <a:graphicData uri="http://schemas.openxmlformats.org/presentationml/2006/ole">
            <p:oleObj spid="_x0000_s1027" name="Equation" r:id="rId5" imgW="1066680" imgH="482400" progId="Equation.DSMT4">
              <p:embed/>
            </p:oleObj>
          </a:graphicData>
        </a:graphic>
      </p:graphicFrame>
      <p:cxnSp>
        <p:nvCxnSpPr>
          <p:cNvPr id="74" name="Straight Arrow Connector 73"/>
          <p:cNvCxnSpPr/>
          <p:nvPr/>
        </p:nvCxnSpPr>
        <p:spPr>
          <a:xfrm>
            <a:off x="1981200" y="2817812"/>
            <a:ext cx="762000" cy="777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23"/>
          <p:cNvGrpSpPr/>
          <p:nvPr/>
        </p:nvGrpSpPr>
        <p:grpSpPr>
          <a:xfrm rot="20024910">
            <a:off x="476250" y="3292903"/>
            <a:ext cx="3200400" cy="1588"/>
            <a:chOff x="762000" y="2743200"/>
            <a:chExt cx="3200400" cy="158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8288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7620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895600" y="2743200"/>
              <a:ext cx="106680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Newton’s First Law of Motion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Newton’s First Law is that an object continues to move at constant velocity unless acted on by external forces. 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Unlike Galileo’s horizontal motion law, this applies for </a:t>
            </a:r>
            <a:r>
              <a:rPr lang="en-US" dirty="0" smtClean="0">
                <a:solidFill>
                  <a:srgbClr val="FFFF00"/>
                </a:solidFill>
              </a:rPr>
              <a:t>motion in any direction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(This was hard to accept, because forces were considered to arise only from </a:t>
            </a:r>
            <a:r>
              <a:rPr lang="en-US" dirty="0" smtClean="0">
                <a:solidFill>
                  <a:srgbClr val="FFFF00"/>
                </a:solidFill>
              </a:rPr>
              <a:t>contact</a:t>
            </a:r>
            <a:r>
              <a:rPr lang="en-US" dirty="0" smtClean="0"/>
              <a:t>, a push or pull, and this “force of gravity” seemed magical.)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578592"/>
            <a:ext cx="8610600" cy="152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Relating Change in Velocity to Force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can </a:t>
            </a:r>
            <a:r>
              <a:rPr lang="en-US" i="1" dirty="0" smtClean="0"/>
              <a:t>only</a:t>
            </a:r>
            <a:r>
              <a:rPr lang="en-US" dirty="0" smtClean="0"/>
              <a:t> be done </a:t>
            </a:r>
            <a:r>
              <a:rPr lang="en-US" dirty="0" smtClean="0">
                <a:solidFill>
                  <a:srgbClr val="FF0000"/>
                </a:solidFill>
              </a:rPr>
              <a:t>experimentally</a:t>
            </a:r>
            <a:r>
              <a:rPr lang="en-US" dirty="0" smtClean="0"/>
              <a:t>:  Newton did many experiments.</a:t>
            </a:r>
          </a:p>
          <a:p>
            <a:r>
              <a:rPr lang="en-US" dirty="0" smtClean="0"/>
              <a:t>Care must be taken to make sure forces like friction, etc., are negligibly small.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Take two objects made of the same material (iron, say) one twice the volume of the other, apply the same force.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The one with </a:t>
            </a:r>
            <a:r>
              <a:rPr lang="en-US" dirty="0" smtClean="0">
                <a:solidFill>
                  <a:srgbClr val="FF0000"/>
                </a:solidFill>
              </a:rPr>
              <a:t>twice the stuff accelerates at half the rate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Force and Acceleration 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181600"/>
          </a:xfrm>
        </p:spPr>
        <p:txBody>
          <a:bodyPr/>
          <a:lstStyle/>
          <a:p>
            <a:r>
              <a:rPr lang="en-US" dirty="0" smtClean="0"/>
              <a:t>Many experiments lead to the conclusion that </a:t>
            </a:r>
            <a:r>
              <a:rPr lang="en-US" dirty="0" smtClean="0">
                <a:solidFill>
                  <a:srgbClr val="FFFF00"/>
                </a:solidFill>
              </a:rPr>
              <a:t>a given force </a:t>
            </a:r>
            <a:r>
              <a:rPr lang="en-US" dirty="0" smtClean="0"/>
              <a:t>(such as a spring extended by a measured amount) </a:t>
            </a:r>
            <a:r>
              <a:rPr lang="en-US" dirty="0" smtClean="0">
                <a:solidFill>
                  <a:srgbClr val="FFFF00"/>
                </a:solidFill>
              </a:rPr>
              <a:t>accelerates an object in the direction of the force at a rate inversely proportional to the “amount of stuff” in the object.</a:t>
            </a:r>
          </a:p>
          <a:p>
            <a:r>
              <a:rPr lang="en-US" dirty="0" smtClean="0"/>
              <a:t>This amount of stuff is called the </a:t>
            </a:r>
            <a:r>
              <a:rPr lang="en-US" dirty="0" smtClean="0">
                <a:solidFill>
                  <a:srgbClr val="FFFF00"/>
                </a:solidFill>
              </a:rPr>
              <a:t>mass</a:t>
            </a:r>
            <a:r>
              <a:rPr lang="en-US" dirty="0" smtClean="0"/>
              <a:t>, or inertial mass, of the object: it </a:t>
            </a:r>
            <a:r>
              <a:rPr lang="en-US" dirty="0" smtClean="0">
                <a:solidFill>
                  <a:srgbClr val="FFFF00"/>
                </a:solidFill>
              </a:rPr>
              <a:t>measures</a:t>
            </a:r>
            <a:r>
              <a:rPr lang="en-US" dirty="0" smtClean="0"/>
              <a:t> the object’s </a:t>
            </a:r>
            <a:r>
              <a:rPr lang="en-US" dirty="0" smtClean="0">
                <a:solidFill>
                  <a:srgbClr val="FFFF00"/>
                </a:solidFill>
              </a:rPr>
              <a:t>resistance to being accelerated</a:t>
            </a:r>
            <a:r>
              <a:rPr lang="en-US" dirty="0" smtClean="0"/>
              <a:t>: the object’s </a:t>
            </a:r>
            <a:r>
              <a:rPr lang="en-US" dirty="0" smtClean="0">
                <a:solidFill>
                  <a:srgbClr val="FFFF00"/>
                </a:solidFill>
              </a:rPr>
              <a:t>inertia</a:t>
            </a:r>
            <a:r>
              <a:rPr lang="en-US" dirty="0" smtClean="0"/>
              <a:t>.  It is denoted by </a:t>
            </a:r>
            <a:r>
              <a:rPr lang="en-US" i="1" dirty="0" smtClean="0">
                <a:solidFill>
                  <a:srgbClr val="FFFF00"/>
                </a:solidFill>
              </a:rPr>
              <a:t>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Force and Acceleration II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It is also found that </a:t>
            </a:r>
            <a:r>
              <a:rPr lang="en-US" dirty="0" smtClean="0">
                <a:solidFill>
                  <a:srgbClr val="FFFF00"/>
                </a:solidFill>
              </a:rPr>
              <a:t>doubling the force </a:t>
            </a:r>
            <a:r>
              <a:rPr lang="en-US" dirty="0" smtClean="0"/>
              <a:t>(pulling with two identical springs, for example) </a:t>
            </a:r>
            <a:r>
              <a:rPr lang="en-US" dirty="0" smtClean="0">
                <a:solidFill>
                  <a:srgbClr val="FFFF00"/>
                </a:solidFill>
              </a:rPr>
              <a:t>doubles the acceleration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bottom line is: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Acceleration is proportional to applied force (and of course in the same direction).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Acceleration is </a:t>
            </a:r>
            <a:r>
              <a:rPr lang="en-US" i="1" dirty="0" smtClean="0">
                <a:solidFill>
                  <a:srgbClr val="FFFF00"/>
                </a:solidFill>
              </a:rPr>
              <a:t>inversely</a:t>
            </a:r>
            <a:r>
              <a:rPr lang="en-US" dirty="0" smtClean="0">
                <a:solidFill>
                  <a:srgbClr val="FFFF00"/>
                </a:solidFill>
              </a:rPr>
              <a:t> proportional to mass.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Units for Force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already have a unit for mass, the kg, and acceleration, m/s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define the magnitude of the </a:t>
            </a:r>
            <a:r>
              <a:rPr lang="en-US" dirty="0" smtClean="0">
                <a:solidFill>
                  <a:srgbClr val="FFFF00"/>
                </a:solidFill>
              </a:rPr>
              <a:t>unit force </a:t>
            </a:r>
            <a:r>
              <a:rPr lang="en-US" dirty="0" smtClean="0">
                <a:solidFill>
                  <a:srgbClr val="FF0000"/>
                </a:solidFill>
              </a:rPr>
              <a:t>as that force which </a:t>
            </a:r>
            <a:r>
              <a:rPr lang="en-US" dirty="0" smtClean="0">
                <a:solidFill>
                  <a:srgbClr val="FFFF00"/>
                </a:solidFill>
              </a:rPr>
              <a:t>accelerates one kilogram at one meter per second per second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This unit force is </a:t>
            </a:r>
            <a:r>
              <a:rPr lang="en-US" dirty="0">
                <a:solidFill>
                  <a:srgbClr val="FFFF00"/>
                </a:solidFill>
              </a:rPr>
              <a:t>o</a:t>
            </a:r>
            <a:r>
              <a:rPr lang="en-US" dirty="0" smtClean="0">
                <a:solidFill>
                  <a:srgbClr val="FFFF00"/>
                </a:solidFill>
              </a:rPr>
              <a:t>ne Newton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</TotalTime>
  <Words>1697</Words>
  <Application>Microsoft Office PowerPoint</Application>
  <PresentationFormat>On-screen Show (4:3)</PresentationFormat>
  <Paragraphs>251</Paragraphs>
  <Slides>31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Equation</vt:lpstr>
      <vt:lpstr>Newton’s Laws</vt:lpstr>
      <vt:lpstr>Newton Extended Galileo’s Picture of Motion to Include Forces</vt:lpstr>
      <vt:lpstr>Newton Said They’re the Same Thing!</vt:lpstr>
      <vt:lpstr>Vector Picture of Projectile Motion</vt:lpstr>
      <vt:lpstr>Newton’s First Law of Motion</vt:lpstr>
      <vt:lpstr>Relating Change in Velocity to Force</vt:lpstr>
      <vt:lpstr>Force and Acceleration I</vt:lpstr>
      <vt:lpstr>Force and Acceleration II</vt:lpstr>
      <vt:lpstr>Units for Force</vt:lpstr>
      <vt:lpstr>Newton’s Second Law</vt:lpstr>
      <vt:lpstr>Means Total Force!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Inertial Frames of Reference</vt:lpstr>
      <vt:lpstr>Relative Velocity and Inertial Frames</vt:lpstr>
      <vt:lpstr>Relative Acceleration and Noninertial Frames</vt:lpstr>
      <vt:lpstr>Newton’s Third Law</vt:lpstr>
      <vt:lpstr>Action and Reaction</vt:lpstr>
      <vt:lpstr>More Action and Reaction…</vt:lpstr>
      <vt:lpstr>       Clicker Question  If I jump upwards, I leave the ground with nonzero upward velocity—I accelerated upwards.  Applying              , what force caused that upwards acceleration? </vt:lpstr>
      <vt:lpstr>If I jump upwards, I leave the ground with nonzero upward velocity—I accelerated upwards.  Applying              , what force caused that upwards acceleration? </vt:lpstr>
      <vt:lpstr>Problem from Book</vt:lpstr>
      <vt:lpstr>Problem from Book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Laws</dc:title>
  <dc:creator>Michael</dc:creator>
  <cp:lastModifiedBy>Michael Fowler</cp:lastModifiedBy>
  <cp:revision>27</cp:revision>
  <dcterms:created xsi:type="dcterms:W3CDTF">2010-01-21T11:14:40Z</dcterms:created>
  <dcterms:modified xsi:type="dcterms:W3CDTF">2010-06-17T19:06:54Z</dcterms:modified>
</cp:coreProperties>
</file>