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7" r:id="rId8"/>
    <p:sldId id="262" r:id="rId9"/>
    <p:sldId id="276" r:id="rId10"/>
    <p:sldId id="269" r:id="rId11"/>
    <p:sldId id="268" r:id="rId12"/>
    <p:sldId id="270" r:id="rId13"/>
    <p:sldId id="271" r:id="rId14"/>
    <p:sldId id="263" r:id="rId15"/>
    <p:sldId id="272" r:id="rId16"/>
    <p:sldId id="273" r:id="rId17"/>
    <p:sldId id="265" r:id="rId18"/>
    <p:sldId id="266" r:id="rId19"/>
    <p:sldId id="274" r:id="rId20"/>
    <p:sldId id="275"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71" d="100"/>
          <a:sy n="71"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6777B0-ECE8-46BB-9A9D-FCA8D8F19407}" type="datetimeFigureOut">
              <a:rPr lang="en-US" smtClean="0"/>
              <a:pPr/>
              <a:t>2/7/2010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F3BC67-30FA-419B-AF4A-BDABAA3A6E8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p:cNvSpPr>
            <a:spLocks noGrp="1" noChangeArrowheads="1"/>
          </p:cNvSpPr>
          <p:nvPr>
            <p:ph type="sldNum" sz="quarter" idx="5"/>
          </p:nvPr>
        </p:nvSpPr>
        <p:spPr>
          <a:noFill/>
        </p:spPr>
        <p:txBody>
          <a:bodyPr/>
          <a:lstStyle/>
          <a:p>
            <a:fld id="{FA89FBA8-2542-417E-9BC5-820E088C76B4}" type="slidenum">
              <a:rPr lang="en-US"/>
              <a:pPr/>
              <a:t>10</a:t>
            </a:fld>
            <a:endParaRPr lang="en-US"/>
          </a:p>
        </p:txBody>
      </p:sp>
      <p:sp>
        <p:nvSpPr>
          <p:cNvPr id="64515" name="Rectangle 2"/>
          <p:cNvSpPr>
            <a:spLocks noGrp="1" noRot="1" noChangeAspect="1" noChangeArrowheads="1" noTextEdit="1"/>
          </p:cNvSpPr>
          <p:nvPr>
            <p:ph type="sldImg"/>
          </p:nvPr>
        </p:nvSpPr>
        <p:spPr>
          <a:xfrm>
            <a:off x="1150938" y="692150"/>
            <a:ext cx="4556125" cy="3416300"/>
          </a:xfrm>
          <a:ln/>
        </p:spPr>
      </p:sp>
      <p:sp>
        <p:nvSpPr>
          <p:cNvPr id="64516" name="Rectangle 3"/>
          <p:cNvSpPr>
            <a:spLocks noGrp="1" noChangeArrowheads="1"/>
          </p:cNvSpPr>
          <p:nvPr>
            <p:ph type="body" idx="1"/>
          </p:nvPr>
        </p:nvSpPr>
        <p:spPr>
          <a:noFill/>
          <a:ln/>
        </p:spPr>
        <p:txBody>
          <a:bodyPr/>
          <a:lstStyle/>
          <a:p>
            <a:r>
              <a:rPr lang="en-US" smtClean="0"/>
              <a:t>Click to add notes</a:t>
            </a:r>
          </a:p>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noGrp="1" noChangeArrowheads="1"/>
          </p:cNvSpPr>
          <p:nvPr>
            <p:ph type="sldNum" sz="quarter" idx="5"/>
          </p:nvPr>
        </p:nvSpPr>
        <p:spPr>
          <a:noFill/>
        </p:spPr>
        <p:txBody>
          <a:bodyPr/>
          <a:lstStyle/>
          <a:p>
            <a:fld id="{6E45F383-9EF6-4A52-B911-7E0B8224DB9E}" type="slidenum">
              <a:rPr lang="en-US"/>
              <a:pPr/>
              <a:t>11</a:t>
            </a:fld>
            <a:endParaRPr lang="en-US"/>
          </a:p>
        </p:txBody>
      </p:sp>
      <p:sp>
        <p:nvSpPr>
          <p:cNvPr id="65539" name="Rectangle 2"/>
          <p:cNvSpPr>
            <a:spLocks noGrp="1" noRot="1" noChangeAspect="1" noChangeArrowheads="1" noTextEdit="1"/>
          </p:cNvSpPr>
          <p:nvPr>
            <p:ph type="sldImg"/>
          </p:nvPr>
        </p:nvSpPr>
        <p:spPr>
          <a:xfrm>
            <a:off x="1150938" y="692150"/>
            <a:ext cx="4556125" cy="3416300"/>
          </a:xfrm>
          <a:ln/>
        </p:spPr>
      </p:sp>
      <p:sp>
        <p:nvSpPr>
          <p:cNvPr id="655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5"/>
          <p:cNvSpPr>
            <a:spLocks noGrp="1" noChangeArrowheads="1"/>
          </p:cNvSpPr>
          <p:nvPr>
            <p:ph type="sldNum" sz="quarter" idx="5"/>
          </p:nvPr>
        </p:nvSpPr>
        <p:spPr>
          <a:noFill/>
        </p:spPr>
        <p:txBody>
          <a:bodyPr/>
          <a:lstStyle/>
          <a:p>
            <a:fld id="{2A0F7F6E-74D6-4F26-875C-4ABC2C5D685D}" type="slidenum">
              <a:rPr lang="en-US"/>
              <a:pPr/>
              <a:t>12</a:t>
            </a:fld>
            <a:endParaRPr lang="en-US"/>
          </a:p>
        </p:txBody>
      </p:sp>
      <p:sp>
        <p:nvSpPr>
          <p:cNvPr id="70659" name="Rectangle 2"/>
          <p:cNvSpPr>
            <a:spLocks noGrp="1" noRot="1" noChangeAspect="1" noChangeArrowheads="1" noTextEdit="1"/>
          </p:cNvSpPr>
          <p:nvPr>
            <p:ph type="sldImg"/>
          </p:nvPr>
        </p:nvSpPr>
        <p:spPr>
          <a:xfrm>
            <a:off x="1150938" y="692150"/>
            <a:ext cx="4556125" cy="3416300"/>
          </a:xfrm>
          <a:ln/>
        </p:spPr>
      </p:sp>
      <p:sp>
        <p:nvSpPr>
          <p:cNvPr id="70660" name="Rectangle 3"/>
          <p:cNvSpPr>
            <a:spLocks noGrp="1" noChangeArrowheads="1"/>
          </p:cNvSpPr>
          <p:nvPr>
            <p:ph type="body" idx="1"/>
          </p:nvPr>
        </p:nvSpPr>
        <p:spPr>
          <a:noFill/>
          <a:ln/>
        </p:spPr>
        <p:txBody>
          <a:bodyPr/>
          <a:lstStyle/>
          <a:p>
            <a:r>
              <a:rPr lang="en-US" smtClean="0"/>
              <a:t>Click to add notes</a:t>
            </a:r>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5"/>
          <p:cNvSpPr>
            <a:spLocks noGrp="1" noChangeArrowheads="1"/>
          </p:cNvSpPr>
          <p:nvPr>
            <p:ph type="sldNum" sz="quarter" idx="5"/>
          </p:nvPr>
        </p:nvSpPr>
        <p:spPr>
          <a:noFill/>
        </p:spPr>
        <p:txBody>
          <a:bodyPr/>
          <a:lstStyle/>
          <a:p>
            <a:fld id="{CBBE13A8-4594-48F5-85B4-9AD0B03344CB}" type="slidenum">
              <a:rPr lang="en-US"/>
              <a:pPr/>
              <a:t>13</a:t>
            </a:fld>
            <a:endParaRPr lang="en-US"/>
          </a:p>
        </p:txBody>
      </p:sp>
      <p:sp>
        <p:nvSpPr>
          <p:cNvPr id="71683" name="Rectangle 2"/>
          <p:cNvSpPr>
            <a:spLocks noGrp="1" noRot="1" noChangeAspect="1" noChangeArrowheads="1" noTextEdit="1"/>
          </p:cNvSpPr>
          <p:nvPr>
            <p:ph type="sldImg"/>
          </p:nvPr>
        </p:nvSpPr>
        <p:spPr>
          <a:xfrm>
            <a:off x="1150938" y="692150"/>
            <a:ext cx="4556125" cy="3416300"/>
          </a:xfrm>
          <a:ln/>
        </p:spPr>
      </p:sp>
      <p:sp>
        <p:nvSpPr>
          <p:cNvPr id="716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5"/>
          <p:cNvSpPr>
            <a:spLocks noGrp="1" noChangeArrowheads="1"/>
          </p:cNvSpPr>
          <p:nvPr>
            <p:ph type="sldNum" sz="quarter" idx="5"/>
          </p:nvPr>
        </p:nvSpPr>
        <p:spPr>
          <a:noFill/>
        </p:spPr>
        <p:txBody>
          <a:bodyPr/>
          <a:lstStyle/>
          <a:p>
            <a:fld id="{AC569A05-0E66-4E6C-B94F-EA1E7C11DF16}" type="slidenum">
              <a:rPr lang="en-US"/>
              <a:pPr/>
              <a:t>15</a:t>
            </a:fld>
            <a:endParaRPr lang="en-US"/>
          </a:p>
        </p:txBody>
      </p:sp>
      <p:sp>
        <p:nvSpPr>
          <p:cNvPr id="72707" name="Rectangle 2"/>
          <p:cNvSpPr>
            <a:spLocks noGrp="1" noRot="1" noChangeAspect="1" noChangeArrowheads="1" noTextEdit="1"/>
          </p:cNvSpPr>
          <p:nvPr>
            <p:ph type="sldImg"/>
          </p:nvPr>
        </p:nvSpPr>
        <p:spPr>
          <a:xfrm>
            <a:off x="1150938" y="692150"/>
            <a:ext cx="4556125" cy="3416300"/>
          </a:xfrm>
          <a:ln/>
        </p:spPr>
      </p:sp>
      <p:sp>
        <p:nvSpPr>
          <p:cNvPr id="72708" name="Rectangle 3"/>
          <p:cNvSpPr>
            <a:spLocks noGrp="1" noChangeArrowheads="1"/>
          </p:cNvSpPr>
          <p:nvPr>
            <p:ph type="body" idx="1"/>
          </p:nvPr>
        </p:nvSpPr>
        <p:spPr>
          <a:noFill/>
          <a:ln/>
        </p:spPr>
        <p:txBody>
          <a:bodyPr/>
          <a:lstStyle/>
          <a:p>
            <a:r>
              <a:rPr lang="en-US" smtClean="0"/>
              <a:t>Click to add notes</a:t>
            </a:r>
          </a:p>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5"/>
          <p:cNvSpPr>
            <a:spLocks noGrp="1" noChangeArrowheads="1"/>
          </p:cNvSpPr>
          <p:nvPr>
            <p:ph type="sldNum" sz="quarter" idx="5"/>
          </p:nvPr>
        </p:nvSpPr>
        <p:spPr>
          <a:noFill/>
        </p:spPr>
        <p:txBody>
          <a:bodyPr/>
          <a:lstStyle/>
          <a:p>
            <a:fld id="{6673DC95-43DB-43C4-A8C3-89B74716B58D}" type="slidenum">
              <a:rPr lang="en-US"/>
              <a:pPr/>
              <a:t>16</a:t>
            </a:fld>
            <a:endParaRPr lang="en-US"/>
          </a:p>
        </p:txBody>
      </p:sp>
      <p:sp>
        <p:nvSpPr>
          <p:cNvPr id="73731" name="Rectangle 2"/>
          <p:cNvSpPr>
            <a:spLocks noGrp="1" noRot="1" noChangeAspect="1" noChangeArrowheads="1" noTextEdit="1"/>
          </p:cNvSpPr>
          <p:nvPr>
            <p:ph type="sldImg"/>
          </p:nvPr>
        </p:nvSpPr>
        <p:spPr>
          <a:xfrm>
            <a:off x="1150938" y="692150"/>
            <a:ext cx="4556125" cy="3416300"/>
          </a:xfrm>
          <a:ln/>
        </p:spPr>
      </p:sp>
      <p:sp>
        <p:nvSpPr>
          <p:cNvPr id="737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5"/>
          <p:cNvSpPr>
            <a:spLocks noGrp="1" noChangeArrowheads="1"/>
          </p:cNvSpPr>
          <p:nvPr>
            <p:ph type="sldNum" sz="quarter" idx="5"/>
          </p:nvPr>
        </p:nvSpPr>
        <p:spPr>
          <a:noFill/>
        </p:spPr>
        <p:txBody>
          <a:bodyPr/>
          <a:lstStyle/>
          <a:p>
            <a:fld id="{F31BF208-4B78-4C77-BA90-14FF8A89A4C6}" type="slidenum">
              <a:rPr lang="en-US"/>
              <a:pPr/>
              <a:t>19</a:t>
            </a:fld>
            <a:endParaRPr lang="en-US"/>
          </a:p>
        </p:txBody>
      </p:sp>
      <p:sp>
        <p:nvSpPr>
          <p:cNvPr id="74755" name="Rectangle 2"/>
          <p:cNvSpPr>
            <a:spLocks noGrp="1" noRot="1" noChangeAspect="1" noChangeArrowheads="1" noTextEdit="1"/>
          </p:cNvSpPr>
          <p:nvPr>
            <p:ph type="sldImg"/>
          </p:nvPr>
        </p:nvSpPr>
        <p:spPr>
          <a:xfrm>
            <a:off x="1150938" y="692150"/>
            <a:ext cx="4556125" cy="3416300"/>
          </a:xfrm>
          <a:ln/>
        </p:spPr>
      </p:sp>
      <p:sp>
        <p:nvSpPr>
          <p:cNvPr id="74756" name="Rectangle 3"/>
          <p:cNvSpPr>
            <a:spLocks noGrp="1" noChangeArrowheads="1"/>
          </p:cNvSpPr>
          <p:nvPr>
            <p:ph type="body" idx="1"/>
          </p:nvPr>
        </p:nvSpPr>
        <p:spPr>
          <a:noFill/>
          <a:ln/>
        </p:spPr>
        <p:txBody>
          <a:bodyPr/>
          <a:lstStyle/>
          <a:p>
            <a:r>
              <a:rPr lang="en-US" smtClean="0"/>
              <a:t>Click to add notes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
          <p:cNvSpPr>
            <a:spLocks noGrp="1" noChangeArrowheads="1"/>
          </p:cNvSpPr>
          <p:nvPr>
            <p:ph type="sldNum" sz="quarter" idx="5"/>
          </p:nvPr>
        </p:nvSpPr>
        <p:spPr>
          <a:noFill/>
        </p:spPr>
        <p:txBody>
          <a:bodyPr/>
          <a:lstStyle/>
          <a:p>
            <a:fld id="{2D7872C5-4529-4979-AE49-9F5CB1B9AA5B}" type="slidenum">
              <a:rPr lang="en-US"/>
              <a:pPr/>
              <a:t>20</a:t>
            </a:fld>
            <a:endParaRPr lang="en-US"/>
          </a:p>
        </p:txBody>
      </p:sp>
      <p:sp>
        <p:nvSpPr>
          <p:cNvPr id="75779" name="Rectangle 2"/>
          <p:cNvSpPr>
            <a:spLocks noGrp="1" noRot="1" noChangeAspect="1" noChangeArrowheads="1" noTextEdit="1"/>
          </p:cNvSpPr>
          <p:nvPr>
            <p:ph type="sldImg"/>
          </p:nvPr>
        </p:nvSpPr>
        <p:spPr>
          <a:xfrm>
            <a:off x="1150938" y="692150"/>
            <a:ext cx="4556125" cy="3416300"/>
          </a:xfrm>
          <a:ln/>
        </p:spPr>
      </p:sp>
      <p:sp>
        <p:nvSpPr>
          <p:cNvPr id="757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EABFAD1-2BA3-4D5E-B46E-91AE1334CDBB}"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9609E3-A724-48CA-B347-573C37B68AFA}" type="datetimeFigureOut">
              <a:rPr lang="en-US" smtClean="0"/>
              <a:pPr/>
              <a:t>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9609E3-A724-48CA-B347-573C37B68AFA}" type="datetimeFigureOut">
              <a:rPr lang="en-US" smtClean="0"/>
              <a:pPr/>
              <a:t>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9609E3-A724-48CA-B347-573C37B68AFA}" type="datetimeFigureOut">
              <a:rPr lang="en-US" smtClean="0"/>
              <a:pPr/>
              <a:t>2/7/2010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9609E3-A724-48CA-B347-573C37B68AFA}" type="datetimeFigureOut">
              <a:rPr lang="en-US" smtClean="0"/>
              <a:pPr/>
              <a:t>2/7/2010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609E3-A724-48CA-B347-573C37B68AFA}" type="datetimeFigureOut">
              <a:rPr lang="en-US" smtClean="0"/>
              <a:pPr/>
              <a:t>2/7/2010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609E3-A724-48CA-B347-573C37B68AFA}" type="datetimeFigureOut">
              <a:rPr lang="en-US" smtClean="0"/>
              <a:pPr/>
              <a:t>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609E3-A724-48CA-B347-573C37B68AFA}" type="datetimeFigureOut">
              <a:rPr lang="en-US" smtClean="0"/>
              <a:pPr/>
              <a:t>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609E3-A724-48CA-B347-573C37B68AFA}" type="datetimeFigureOut">
              <a:rPr lang="en-US" smtClean="0"/>
              <a:pPr/>
              <a:t>2/7/2010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15A5E-80A8-48F3-97DB-621E34C6E4B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oleObject" Target="../embeddings/oleObject7.bin"/><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oleObject" Target="../embeddings/oleObject12.bin"/><Relationship Id="rId2" Type="http://schemas.openxmlformats.org/officeDocument/2006/relationships/slideLayout" Target="../slideLayouts/slideLayout5.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16.png"/><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8.xml"/><Relationship Id="rId7" Type="http://schemas.openxmlformats.org/officeDocument/2006/relationships/oleObject" Target="../embeddings/oleObject15.bin"/><Relationship Id="rId2" Type="http://schemas.openxmlformats.org/officeDocument/2006/relationships/slideLayout" Target="../slideLayouts/slideLayout5.xml"/><Relationship Id="rId1" Type="http://schemas.openxmlformats.org/officeDocument/2006/relationships/vmlDrawing" Target="../drawings/vmlDrawing8.vml"/><Relationship Id="rId6" Type="http://schemas.openxmlformats.org/officeDocument/2006/relationships/oleObject" Target="../embeddings/oleObject14.bin"/><Relationship Id="rId11" Type="http://schemas.openxmlformats.org/officeDocument/2006/relationships/oleObject" Target="../embeddings/oleObject19.bin"/><Relationship Id="rId5" Type="http://schemas.openxmlformats.org/officeDocument/2006/relationships/oleObject" Target="../embeddings/oleObject13.bin"/><Relationship Id="rId10" Type="http://schemas.openxmlformats.org/officeDocument/2006/relationships/oleObject" Target="../embeddings/oleObject18.bin"/><Relationship Id="rId4" Type="http://schemas.openxmlformats.org/officeDocument/2006/relationships/image" Target="../media/image23.png"/><Relationship Id="rId9" Type="http://schemas.openxmlformats.org/officeDocument/2006/relationships/oleObject" Target="../embeddings/oleObject17.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19.xml"/><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notesSlide" Target="../notesSlides/notesSlide20.xml"/><Relationship Id="rId7"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7.bin"/><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alileoandeinstein.physics.virginia.edu/more_stuff/flashlets/CompoundMotion.sw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hyperlink" Target="http://galileoandeinstein.physics.virginia.edu/more_stuff/Applets/ProjectileMotion/jarapplet.html"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Projectiles</a:t>
            </a:r>
            <a:endParaRPr lang="en-US" dirty="0"/>
          </a:p>
        </p:txBody>
      </p:sp>
      <p:sp>
        <p:nvSpPr>
          <p:cNvPr id="3" name="Subtitle 2"/>
          <p:cNvSpPr>
            <a:spLocks noGrp="1"/>
          </p:cNvSpPr>
          <p:nvPr>
            <p:ph type="subTitle" idx="1"/>
          </p:nvPr>
        </p:nvSpPr>
        <p:spPr/>
        <p:txBody>
          <a:bodyPr/>
          <a:lstStyle/>
          <a:p>
            <a:r>
              <a:rPr lang="en-US" dirty="0" smtClean="0"/>
              <a:t>Physics 1425  Lecture 5</a:t>
            </a:r>
            <a:endParaRPr lang="en-US" dirty="0"/>
          </a:p>
        </p:txBody>
      </p:sp>
      <p:sp>
        <p:nvSpPr>
          <p:cNvPr id="4" name="TextBox 3"/>
          <p:cNvSpPr txBox="1"/>
          <p:nvPr/>
        </p:nvSpPr>
        <p:spPr>
          <a:xfrm>
            <a:off x="26894" y="6443246"/>
            <a:ext cx="2743200" cy="338554"/>
          </a:xfrm>
          <a:prstGeom prst="rect">
            <a:avLst/>
          </a:prstGeom>
          <a:noFill/>
        </p:spPr>
        <p:txBody>
          <a:bodyPr wrap="square" rtlCol="0">
            <a:spAutoFit/>
          </a:bodyPr>
          <a:lstStyle/>
          <a:p>
            <a:r>
              <a:rPr lang="en-US" sz="1600" dirty="0" smtClean="0">
                <a:solidFill>
                  <a:schemeClr val="bg1">
                    <a:lumMod val="65000"/>
                  </a:schemeClr>
                </a:solidFill>
              </a:rPr>
              <a:t>Michael Fowler,  </a:t>
            </a:r>
            <a:r>
              <a:rPr lang="en-US" sz="1600" dirty="0" smtClean="0">
                <a:solidFill>
                  <a:schemeClr val="bg1">
                    <a:lumMod val="65000"/>
                  </a:schemeClr>
                </a:solidFill>
              </a:rPr>
              <a:t>UVa.</a:t>
            </a:r>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p:spPr>
        <p:txBody>
          <a:bodyPr wrap="none" anchor="ctr"/>
          <a:lstStyle/>
          <a:p>
            <a:endParaRPr lang="en-US"/>
          </a:p>
        </p:txBody>
      </p:sp>
      <p:sp>
        <p:nvSpPr>
          <p:cNvPr id="442371" name="Rectangle 3"/>
          <p:cNvSpPr>
            <a:spLocks noChangeArrowheads="1"/>
          </p:cNvSpPr>
          <p:nvPr/>
        </p:nvSpPr>
        <p:spPr bwMode="auto">
          <a:xfrm>
            <a:off x="1036638" y="0"/>
            <a:ext cx="7578725" cy="838200"/>
          </a:xfrm>
          <a:prstGeom prst="rect">
            <a:avLst/>
          </a:prstGeom>
          <a:noFill/>
          <a:ln w="9525">
            <a:noFill/>
            <a:miter lim="800000"/>
            <a:headEnd/>
            <a:tailEnd/>
          </a:ln>
          <a:effectLst/>
        </p:spPr>
        <p:txBody>
          <a:bodyPr lIns="90488" tIns="44450" rIns="90488" bIns="44450" anchor="ctr"/>
          <a:lstStyle/>
          <a:p>
            <a:pPr algn="ctr">
              <a:lnSpc>
                <a:spcPct val="90000"/>
              </a:lnSpc>
              <a:defRPr/>
            </a:pPr>
            <a:r>
              <a:rPr lang="en-US" sz="2800" b="1" i="1">
                <a:solidFill>
                  <a:schemeClr val="tx2"/>
                </a:solidFill>
                <a:effectLst>
                  <a:outerShdw blurRad="38100" dist="38100" dir="2700000" algn="tl">
                    <a:srgbClr val="000000"/>
                  </a:outerShdw>
                </a:effectLst>
                <a:latin typeface="Arial" charset="0"/>
              </a:rPr>
              <a:t>ConcepTest 3.5	    </a:t>
            </a:r>
            <a:r>
              <a:rPr lang="en-US" sz="2800" b="1">
                <a:solidFill>
                  <a:schemeClr val="accent2"/>
                </a:solidFill>
                <a:effectLst>
                  <a:outerShdw blurRad="38100" dist="38100" dir="2700000" algn="tl">
                    <a:srgbClr val="000000"/>
                  </a:outerShdw>
                </a:effectLst>
                <a:latin typeface="Arial" charset="0"/>
              </a:rPr>
              <a:t>Dropping a Package</a:t>
            </a:r>
          </a:p>
        </p:txBody>
      </p:sp>
      <p:sp>
        <p:nvSpPr>
          <p:cNvPr id="442372" name="Rectangle 4"/>
          <p:cNvSpPr>
            <a:spLocks noGrp="1" noChangeArrowheads="1"/>
          </p:cNvSpPr>
          <p:nvPr>
            <p:ph type="body" idx="1"/>
          </p:nvPr>
        </p:nvSpPr>
        <p:spPr>
          <a:xfrm>
            <a:off x="250825" y="958850"/>
            <a:ext cx="3784600" cy="2395538"/>
          </a:xfrm>
        </p:spPr>
        <p:txBody>
          <a:bodyPr>
            <a:normAutofit fontScale="70000" lnSpcReduction="20000"/>
          </a:bodyPr>
          <a:lstStyle/>
          <a:p>
            <a:pPr marL="401638" indent="-401638">
              <a:lnSpc>
                <a:spcPct val="140000"/>
              </a:lnSpc>
              <a:buFont typeface="Monotype Sorts" pitchFamily="48" charset="2"/>
              <a:buNone/>
              <a:defRPr/>
            </a:pPr>
            <a:r>
              <a:rPr lang="en-US" b="1" dirty="0" smtClean="0">
                <a:effectLst>
                  <a:outerShdw blurRad="38100" dist="38100" dir="2700000" algn="tl">
                    <a:srgbClr val="000000"/>
                  </a:outerShdw>
                </a:effectLst>
              </a:rPr>
              <a:t>	You drop a package from a plane flying at constant speed in a straight line.  </a:t>
            </a:r>
            <a:r>
              <a:rPr lang="en-US" b="1" dirty="0" smtClean="0">
                <a:solidFill>
                  <a:srgbClr val="FFFF00"/>
                </a:solidFill>
                <a:effectLst>
                  <a:outerShdw blurRad="38100" dist="38100" dir="2700000" algn="tl">
                    <a:srgbClr val="000000"/>
                  </a:outerShdw>
                </a:effectLst>
              </a:rPr>
              <a:t>Without air resistance</a:t>
            </a:r>
            <a:r>
              <a:rPr lang="en-US" b="1" dirty="0" smtClean="0">
                <a:effectLst>
                  <a:outerShdw blurRad="38100" dist="38100" dir="2700000" algn="tl">
                    <a:srgbClr val="000000"/>
                  </a:outerShdw>
                </a:effectLst>
              </a:rPr>
              <a:t>, the package will:</a:t>
            </a:r>
            <a:endParaRPr lang="en-US" b="1" dirty="0" smtClean="0"/>
          </a:p>
        </p:txBody>
      </p:sp>
      <p:sp>
        <p:nvSpPr>
          <p:cNvPr id="442373" name="Rectangle 5"/>
          <p:cNvSpPr>
            <a:spLocks noChangeArrowheads="1"/>
          </p:cNvSpPr>
          <p:nvPr/>
        </p:nvSpPr>
        <p:spPr bwMode="auto">
          <a:xfrm>
            <a:off x="4413250" y="733425"/>
            <a:ext cx="4349750" cy="2495550"/>
          </a:xfrm>
          <a:prstGeom prst="rect">
            <a:avLst/>
          </a:prstGeom>
          <a:noFill/>
          <a:ln w="9525">
            <a:noFill/>
            <a:miter lim="800000"/>
            <a:headEnd/>
            <a:tailEnd/>
          </a:ln>
          <a:effectLst/>
        </p:spPr>
        <p:txBody>
          <a:bodyPr lIns="90488" tIns="44450" rIns="90488" bIns="44450"/>
          <a:lstStyle/>
          <a:p>
            <a:pPr marL="388938" indent="-388938">
              <a:spcBef>
                <a:spcPct val="30000"/>
              </a:spcBef>
              <a:buClr>
                <a:schemeClr val="accent1"/>
              </a:buClr>
              <a:buSzPct val="75000"/>
              <a:buFont typeface="Monotype Sorts" pitchFamily="48" charset="2"/>
              <a:buNone/>
              <a:defRPr/>
            </a:pPr>
            <a:r>
              <a:rPr lang="en-US" sz="2000" b="1">
                <a:solidFill>
                  <a:schemeClr val="tx2"/>
                </a:solidFill>
                <a:latin typeface="Arial" charset="0"/>
              </a:rPr>
              <a:t>1)  </a:t>
            </a:r>
            <a:r>
              <a:rPr lang="en-US" sz="2000" b="1">
                <a:solidFill>
                  <a:schemeClr val="tx2"/>
                </a:solidFill>
                <a:effectLst>
                  <a:outerShdw blurRad="38100" dist="38100" dir="2700000" algn="tl">
                    <a:srgbClr val="000000"/>
                  </a:outerShdw>
                </a:effectLst>
                <a:latin typeface="Arial" charset="0"/>
              </a:rPr>
              <a:t>quickly lag behind the plane while falling</a:t>
            </a:r>
          </a:p>
          <a:p>
            <a:pPr marL="388938" indent="-388938">
              <a:spcBef>
                <a:spcPct val="30000"/>
              </a:spcBef>
              <a:buClr>
                <a:schemeClr val="accent1"/>
              </a:buClr>
              <a:buSzPct val="75000"/>
              <a:buFont typeface="Monotype Sorts" pitchFamily="48" charset="2"/>
              <a:buNone/>
              <a:defRPr/>
            </a:pPr>
            <a:r>
              <a:rPr lang="en-US" sz="2000" b="1">
                <a:solidFill>
                  <a:schemeClr val="tx2"/>
                </a:solidFill>
                <a:effectLst>
                  <a:outerShdw blurRad="38100" dist="38100" dir="2700000" algn="tl">
                    <a:srgbClr val="000000"/>
                  </a:outerShdw>
                </a:effectLst>
                <a:latin typeface="Arial" charset="0"/>
              </a:rPr>
              <a:t>2)  remain vertically under the plane while falling</a:t>
            </a:r>
          </a:p>
          <a:p>
            <a:pPr marL="388938" indent="-388938">
              <a:spcBef>
                <a:spcPct val="30000"/>
              </a:spcBef>
              <a:buClr>
                <a:schemeClr val="accent1"/>
              </a:buClr>
              <a:buSzPct val="75000"/>
              <a:buFont typeface="Monotype Sorts" pitchFamily="48" charset="2"/>
              <a:buNone/>
              <a:defRPr/>
            </a:pPr>
            <a:r>
              <a:rPr lang="en-US" sz="2000" b="1">
                <a:solidFill>
                  <a:schemeClr val="tx2"/>
                </a:solidFill>
                <a:effectLst>
                  <a:outerShdw blurRad="38100" dist="38100" dir="2700000" algn="tl">
                    <a:srgbClr val="000000"/>
                  </a:outerShdw>
                </a:effectLst>
                <a:latin typeface="Arial" charset="0"/>
              </a:rPr>
              <a:t>3)  move ahead of the plane while falling</a:t>
            </a:r>
          </a:p>
          <a:p>
            <a:pPr marL="388938" indent="-388938">
              <a:spcBef>
                <a:spcPct val="30000"/>
              </a:spcBef>
              <a:buClr>
                <a:schemeClr val="accent1"/>
              </a:buClr>
              <a:buSzPct val="75000"/>
              <a:buFont typeface="Monotype Sorts" pitchFamily="48" charset="2"/>
              <a:buNone/>
              <a:defRPr/>
            </a:pPr>
            <a:r>
              <a:rPr lang="en-US" sz="2000" b="1">
                <a:solidFill>
                  <a:schemeClr val="tx2"/>
                </a:solidFill>
                <a:effectLst>
                  <a:outerShdw blurRad="38100" dist="38100" dir="2700000" algn="tl">
                    <a:srgbClr val="000000"/>
                  </a:outerShdw>
                </a:effectLst>
                <a:latin typeface="Arial" charset="0"/>
              </a:rPr>
              <a:t>4)  not fall at all</a:t>
            </a:r>
            <a:endParaRPr lang="en-US" sz="2200" b="1">
              <a:effectLst>
                <a:outerShdw blurRad="38100" dist="38100" dir="2700000" algn="tl">
                  <a:srgbClr val="000000"/>
                </a:outerShdw>
              </a:effectLst>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p:spPr>
        <p:txBody>
          <a:bodyPr wrap="none" anchor="ctr"/>
          <a:lstStyle/>
          <a:p>
            <a:endParaRPr lang="en-US"/>
          </a:p>
        </p:txBody>
      </p:sp>
      <p:sp>
        <p:nvSpPr>
          <p:cNvPr id="444419" name="Rectangle 3"/>
          <p:cNvSpPr>
            <a:spLocks noGrp="1" noChangeArrowheads="1"/>
          </p:cNvSpPr>
          <p:nvPr>
            <p:ph type="body" idx="1"/>
          </p:nvPr>
        </p:nvSpPr>
        <p:spPr>
          <a:xfrm>
            <a:off x="250825" y="958850"/>
            <a:ext cx="3784600" cy="2395538"/>
          </a:xfrm>
        </p:spPr>
        <p:txBody>
          <a:bodyPr>
            <a:normAutofit fontScale="70000" lnSpcReduction="20000"/>
          </a:bodyPr>
          <a:lstStyle/>
          <a:p>
            <a:pPr marL="401638" indent="-401638">
              <a:lnSpc>
                <a:spcPct val="140000"/>
              </a:lnSpc>
              <a:buFont typeface="Monotype Sorts" pitchFamily="48" charset="2"/>
              <a:buNone/>
              <a:defRPr/>
            </a:pPr>
            <a:r>
              <a:rPr lang="en-US" b="1" dirty="0" smtClean="0">
                <a:effectLst>
                  <a:outerShdw blurRad="38100" dist="38100" dir="2700000" algn="tl">
                    <a:srgbClr val="000000"/>
                  </a:outerShdw>
                </a:effectLst>
              </a:rPr>
              <a:t>	You drop a package from a plane flying at constant speed in a straight line.  </a:t>
            </a:r>
            <a:r>
              <a:rPr lang="en-US" b="1" dirty="0" smtClean="0">
                <a:solidFill>
                  <a:srgbClr val="FFFF00"/>
                </a:solidFill>
                <a:effectLst>
                  <a:outerShdw blurRad="38100" dist="38100" dir="2700000" algn="tl">
                    <a:srgbClr val="000000"/>
                  </a:outerShdw>
                </a:effectLst>
              </a:rPr>
              <a:t>Without air resistance</a:t>
            </a:r>
            <a:r>
              <a:rPr lang="en-US" b="1" dirty="0" smtClean="0">
                <a:effectLst>
                  <a:outerShdw blurRad="38100" dist="38100" dir="2700000" algn="tl">
                    <a:srgbClr val="000000"/>
                  </a:outerShdw>
                </a:effectLst>
              </a:rPr>
              <a:t>, the package will:</a:t>
            </a:r>
            <a:endParaRPr lang="en-US" b="1" dirty="0" smtClean="0"/>
          </a:p>
        </p:txBody>
      </p:sp>
      <p:sp>
        <p:nvSpPr>
          <p:cNvPr id="444420" name="Rectangle 4"/>
          <p:cNvSpPr>
            <a:spLocks noChangeArrowheads="1"/>
          </p:cNvSpPr>
          <p:nvPr/>
        </p:nvSpPr>
        <p:spPr bwMode="auto">
          <a:xfrm>
            <a:off x="4413250" y="733425"/>
            <a:ext cx="4349750" cy="2495550"/>
          </a:xfrm>
          <a:prstGeom prst="rect">
            <a:avLst/>
          </a:prstGeom>
          <a:noFill/>
          <a:ln w="9525">
            <a:noFill/>
            <a:miter lim="800000"/>
            <a:headEnd/>
            <a:tailEnd/>
          </a:ln>
          <a:effectLst/>
        </p:spPr>
        <p:txBody>
          <a:bodyPr lIns="90488" tIns="44450" rIns="90488" bIns="44450"/>
          <a:lstStyle/>
          <a:p>
            <a:pPr marL="388938" indent="-388938">
              <a:spcBef>
                <a:spcPct val="30000"/>
              </a:spcBef>
              <a:buClr>
                <a:schemeClr val="accent1"/>
              </a:buClr>
              <a:buSzPct val="75000"/>
              <a:buFont typeface="Monotype Sorts" pitchFamily="48" charset="2"/>
              <a:buNone/>
              <a:defRPr/>
            </a:pPr>
            <a:r>
              <a:rPr lang="en-US" sz="2000" b="1">
                <a:solidFill>
                  <a:schemeClr val="tx2"/>
                </a:solidFill>
                <a:latin typeface="Arial" charset="0"/>
              </a:rPr>
              <a:t>1)  </a:t>
            </a:r>
            <a:r>
              <a:rPr lang="en-US" sz="2000" b="1">
                <a:solidFill>
                  <a:schemeClr val="tx2"/>
                </a:solidFill>
                <a:effectLst>
                  <a:outerShdw blurRad="38100" dist="38100" dir="2700000" algn="tl">
                    <a:srgbClr val="000000"/>
                  </a:outerShdw>
                </a:effectLst>
                <a:latin typeface="Arial" charset="0"/>
              </a:rPr>
              <a:t>quickly lag behind the plane while falling</a:t>
            </a:r>
          </a:p>
          <a:p>
            <a:pPr marL="388938" indent="-388938">
              <a:spcBef>
                <a:spcPct val="30000"/>
              </a:spcBef>
              <a:buClr>
                <a:schemeClr val="accent1"/>
              </a:buClr>
              <a:buSzPct val="75000"/>
              <a:buFont typeface="Monotype Sorts" pitchFamily="48" charset="2"/>
              <a:buNone/>
              <a:defRPr/>
            </a:pPr>
            <a:r>
              <a:rPr lang="en-US" sz="2000" b="1">
                <a:solidFill>
                  <a:schemeClr val="tx2"/>
                </a:solidFill>
                <a:effectLst>
                  <a:outerShdw blurRad="38100" dist="38100" dir="2700000" algn="tl">
                    <a:srgbClr val="000000"/>
                  </a:outerShdw>
                </a:effectLst>
                <a:latin typeface="Arial" charset="0"/>
              </a:rPr>
              <a:t>2)  remain vertically under the plane while falling</a:t>
            </a:r>
          </a:p>
          <a:p>
            <a:pPr marL="388938" indent="-388938">
              <a:spcBef>
                <a:spcPct val="30000"/>
              </a:spcBef>
              <a:buClr>
                <a:schemeClr val="accent1"/>
              </a:buClr>
              <a:buSzPct val="75000"/>
              <a:buFont typeface="Monotype Sorts" pitchFamily="48" charset="2"/>
              <a:buNone/>
              <a:defRPr/>
            </a:pPr>
            <a:r>
              <a:rPr lang="en-US" sz="2000" b="1">
                <a:solidFill>
                  <a:schemeClr val="tx2"/>
                </a:solidFill>
                <a:effectLst>
                  <a:outerShdw blurRad="38100" dist="38100" dir="2700000" algn="tl">
                    <a:srgbClr val="000000"/>
                  </a:outerShdw>
                </a:effectLst>
                <a:latin typeface="Arial" charset="0"/>
              </a:rPr>
              <a:t>3)  move ahead of the plane while falling</a:t>
            </a:r>
          </a:p>
          <a:p>
            <a:pPr marL="388938" indent="-388938">
              <a:spcBef>
                <a:spcPct val="30000"/>
              </a:spcBef>
              <a:buClr>
                <a:schemeClr val="accent1"/>
              </a:buClr>
              <a:buSzPct val="75000"/>
              <a:buFont typeface="Monotype Sorts" pitchFamily="48" charset="2"/>
              <a:buNone/>
              <a:defRPr/>
            </a:pPr>
            <a:r>
              <a:rPr lang="en-US" sz="2000" b="1">
                <a:solidFill>
                  <a:schemeClr val="tx2"/>
                </a:solidFill>
                <a:effectLst>
                  <a:outerShdw blurRad="38100" dist="38100" dir="2700000" algn="tl">
                    <a:srgbClr val="000000"/>
                  </a:outerShdw>
                </a:effectLst>
                <a:latin typeface="Arial" charset="0"/>
              </a:rPr>
              <a:t>4)  not fall at all</a:t>
            </a:r>
            <a:endParaRPr lang="en-US" sz="2200" b="1">
              <a:effectLst>
                <a:outerShdw blurRad="38100" dist="38100" dir="2700000" algn="tl">
                  <a:srgbClr val="000000"/>
                </a:outerShdw>
              </a:effectLst>
              <a:latin typeface="Arial" charset="0"/>
            </a:endParaRPr>
          </a:p>
        </p:txBody>
      </p:sp>
      <p:pic>
        <p:nvPicPr>
          <p:cNvPr id="32773" name="Picture 5" descr="0119gian0339"/>
          <p:cNvPicPr>
            <a:picLocks noChangeArrowheads="1"/>
          </p:cNvPicPr>
          <p:nvPr/>
        </p:nvPicPr>
        <p:blipFill>
          <a:blip r:embed="rId3" cstate="print">
            <a:lum bright="-6000" contrast="10000"/>
          </a:blip>
          <a:srcRect r="50182"/>
          <a:stretch>
            <a:fillRect/>
          </a:stretch>
        </p:blipFill>
        <p:spPr bwMode="auto">
          <a:xfrm>
            <a:off x="5711825" y="3949700"/>
            <a:ext cx="2513013" cy="1411288"/>
          </a:xfrm>
          <a:prstGeom prst="rect">
            <a:avLst/>
          </a:prstGeom>
          <a:noFill/>
          <a:ln w="9525">
            <a:noFill/>
            <a:miter lim="800000"/>
            <a:headEnd/>
            <a:tailEnd/>
          </a:ln>
        </p:spPr>
      </p:pic>
      <p:sp>
        <p:nvSpPr>
          <p:cNvPr id="32774" name="AutoShape 6"/>
          <p:cNvSpPr>
            <a:spLocks noChangeArrowheads="1"/>
          </p:cNvSpPr>
          <p:nvPr/>
        </p:nvSpPr>
        <p:spPr bwMode="auto">
          <a:xfrm>
            <a:off x="0" y="3600450"/>
            <a:ext cx="5022850" cy="2454275"/>
          </a:xfrm>
          <a:prstGeom prst="roundRect">
            <a:avLst>
              <a:gd name="adj" fmla="val 16667"/>
            </a:avLst>
          </a:prstGeom>
          <a:solidFill>
            <a:schemeClr val="accent1"/>
          </a:solidFill>
          <a:ln w="38100">
            <a:solidFill>
              <a:srgbClr val="000000"/>
            </a:solidFill>
            <a:round/>
            <a:headEnd type="none" w="sm" len="sm"/>
            <a:tailEnd type="none" w="sm" len="sm"/>
          </a:ln>
        </p:spPr>
        <p:txBody>
          <a:bodyPr wrap="none" anchor="ctr"/>
          <a:lstStyle/>
          <a:p>
            <a:pPr algn="ctr"/>
            <a:endParaRPr lang="en-US"/>
          </a:p>
        </p:txBody>
      </p:sp>
      <p:sp>
        <p:nvSpPr>
          <p:cNvPr id="444423" name="Rectangle 7"/>
          <p:cNvSpPr>
            <a:spLocks noChangeArrowheads="1"/>
          </p:cNvSpPr>
          <p:nvPr/>
        </p:nvSpPr>
        <p:spPr bwMode="auto">
          <a:xfrm>
            <a:off x="-223838" y="3705225"/>
            <a:ext cx="5221288" cy="1717675"/>
          </a:xfrm>
          <a:prstGeom prst="rect">
            <a:avLst/>
          </a:prstGeom>
          <a:noFill/>
          <a:ln w="9525">
            <a:noFill/>
            <a:miter lim="800000"/>
            <a:headEnd/>
            <a:tailEnd/>
          </a:ln>
          <a:effectLst/>
        </p:spPr>
        <p:txBody>
          <a:bodyPr lIns="90488" tIns="44450" rIns="90488" bIns="44450"/>
          <a:lstStyle/>
          <a:p>
            <a:pPr marL="401638" indent="-401638">
              <a:lnSpc>
                <a:spcPct val="150000"/>
              </a:lnSpc>
              <a:spcBef>
                <a:spcPct val="30000"/>
              </a:spcBef>
              <a:buClr>
                <a:schemeClr val="accent1"/>
              </a:buClr>
              <a:buSzPct val="75000"/>
              <a:buFont typeface="Monotype Sorts" pitchFamily="48" charset="2"/>
              <a:buNone/>
              <a:defRPr/>
            </a:pPr>
            <a:r>
              <a:rPr lang="en-US" sz="2000" b="1">
                <a:solidFill>
                  <a:srgbClr val="000000"/>
                </a:solidFill>
                <a:latin typeface="Arial" charset="0"/>
              </a:rPr>
              <a:t>	Both the plane and the package have the </a:t>
            </a:r>
            <a:r>
              <a:rPr lang="en-US" sz="2000" b="1" i="1">
                <a:solidFill>
                  <a:schemeClr val="bg1"/>
                </a:solidFill>
                <a:effectLst>
                  <a:outerShdw blurRad="38100" dist="38100" dir="2700000" algn="tl">
                    <a:srgbClr val="000000"/>
                  </a:outerShdw>
                </a:effectLst>
                <a:latin typeface="Arial" charset="0"/>
              </a:rPr>
              <a:t>same</a:t>
            </a:r>
            <a:r>
              <a:rPr lang="en-US" sz="2000" b="1">
                <a:solidFill>
                  <a:schemeClr val="bg1"/>
                </a:solidFill>
                <a:effectLst>
                  <a:outerShdw blurRad="38100" dist="38100" dir="2700000" algn="tl">
                    <a:srgbClr val="000000"/>
                  </a:outerShdw>
                </a:effectLst>
                <a:latin typeface="Arial" charset="0"/>
              </a:rPr>
              <a:t> </a:t>
            </a:r>
            <a:r>
              <a:rPr lang="en-US" sz="2000" b="1" i="1">
                <a:solidFill>
                  <a:schemeClr val="bg1"/>
                </a:solidFill>
                <a:effectLst>
                  <a:outerShdw blurRad="38100" dist="38100" dir="2700000" algn="tl">
                    <a:srgbClr val="000000"/>
                  </a:outerShdw>
                </a:effectLst>
                <a:latin typeface="Arial" charset="0"/>
              </a:rPr>
              <a:t>horizontal</a:t>
            </a:r>
            <a:r>
              <a:rPr lang="en-US" sz="2000" b="1">
                <a:solidFill>
                  <a:schemeClr val="bg1"/>
                </a:solidFill>
                <a:effectLst>
                  <a:outerShdw blurRad="38100" dist="38100" dir="2700000" algn="tl">
                    <a:srgbClr val="000000"/>
                  </a:outerShdw>
                </a:effectLst>
                <a:latin typeface="Arial" charset="0"/>
              </a:rPr>
              <a:t> </a:t>
            </a:r>
            <a:r>
              <a:rPr lang="en-US" sz="2000" b="1" i="1">
                <a:solidFill>
                  <a:schemeClr val="bg1"/>
                </a:solidFill>
                <a:effectLst>
                  <a:outerShdw blurRad="38100" dist="38100" dir="2700000" algn="tl">
                    <a:srgbClr val="000000"/>
                  </a:outerShdw>
                </a:effectLst>
                <a:latin typeface="Arial" charset="0"/>
              </a:rPr>
              <a:t>velocity</a:t>
            </a:r>
            <a:r>
              <a:rPr lang="en-US" sz="2000" b="1">
                <a:solidFill>
                  <a:srgbClr val="000000"/>
                </a:solidFill>
                <a:latin typeface="Arial" charset="0"/>
              </a:rPr>
              <a:t> at the moment of release.  They will </a:t>
            </a:r>
            <a:r>
              <a:rPr lang="en-US" sz="2000" b="1" i="1">
                <a:solidFill>
                  <a:schemeClr val="bg1"/>
                </a:solidFill>
                <a:effectLst>
                  <a:outerShdw blurRad="38100" dist="38100" dir="2700000" algn="tl">
                    <a:srgbClr val="000000"/>
                  </a:outerShdw>
                </a:effectLst>
                <a:latin typeface="Arial" charset="0"/>
              </a:rPr>
              <a:t>maintain</a:t>
            </a:r>
            <a:r>
              <a:rPr lang="en-US" sz="2000" b="1">
                <a:solidFill>
                  <a:srgbClr val="000000"/>
                </a:solidFill>
                <a:latin typeface="Arial" charset="0"/>
              </a:rPr>
              <a:t> this velocity in the </a:t>
            </a:r>
            <a:r>
              <a:rPr lang="en-US" sz="2000" b="1" i="1">
                <a:solidFill>
                  <a:schemeClr val="bg1"/>
                </a:solidFill>
                <a:effectLst>
                  <a:outerShdw blurRad="38100" dist="38100" dir="2700000" algn="tl">
                    <a:srgbClr val="000000"/>
                  </a:outerShdw>
                </a:effectLst>
                <a:latin typeface="Arial" charset="0"/>
              </a:rPr>
              <a:t>x</a:t>
            </a:r>
            <a:r>
              <a:rPr lang="en-US" sz="2000" b="1">
                <a:solidFill>
                  <a:schemeClr val="bg1"/>
                </a:solidFill>
                <a:effectLst>
                  <a:outerShdw blurRad="38100" dist="38100" dir="2700000" algn="tl">
                    <a:srgbClr val="000000"/>
                  </a:outerShdw>
                </a:effectLst>
                <a:latin typeface="Arial" charset="0"/>
              </a:rPr>
              <a:t>-direction</a:t>
            </a:r>
            <a:r>
              <a:rPr lang="en-US" sz="2000" b="1">
                <a:solidFill>
                  <a:srgbClr val="000000"/>
                </a:solidFill>
                <a:latin typeface="Arial" charset="0"/>
              </a:rPr>
              <a:t>, so they stay aligned.</a:t>
            </a:r>
            <a:endParaRPr lang="en-US" sz="2000">
              <a:effectLst>
                <a:outerShdw blurRad="38100" dist="38100" dir="2700000" algn="tl">
                  <a:srgbClr val="000000"/>
                </a:outerShdw>
              </a:effectLst>
              <a:latin typeface="Arial" charset="0"/>
            </a:endParaRPr>
          </a:p>
        </p:txBody>
      </p:sp>
      <p:sp>
        <p:nvSpPr>
          <p:cNvPr id="32776" name="Oval 8"/>
          <p:cNvSpPr>
            <a:spLocks noChangeArrowheads="1"/>
          </p:cNvSpPr>
          <p:nvPr/>
        </p:nvSpPr>
        <p:spPr bwMode="auto">
          <a:xfrm>
            <a:off x="3924300" y="1371600"/>
            <a:ext cx="4918075" cy="774700"/>
          </a:xfrm>
          <a:prstGeom prst="ellipse">
            <a:avLst/>
          </a:prstGeom>
          <a:noFill/>
          <a:ln w="50800">
            <a:solidFill>
              <a:schemeClr val="accent1"/>
            </a:solidFill>
            <a:round/>
            <a:headEnd/>
            <a:tailEnd/>
          </a:ln>
        </p:spPr>
        <p:txBody>
          <a:bodyPr wrap="none" anchor="ctr"/>
          <a:lstStyle/>
          <a:p>
            <a:endParaRPr lang="en-US"/>
          </a:p>
        </p:txBody>
      </p:sp>
      <p:sp>
        <p:nvSpPr>
          <p:cNvPr id="444425" name="Rectangle 9"/>
          <p:cNvSpPr>
            <a:spLocks noChangeArrowheads="1"/>
          </p:cNvSpPr>
          <p:nvPr/>
        </p:nvSpPr>
        <p:spPr bwMode="auto">
          <a:xfrm>
            <a:off x="782638" y="6357938"/>
            <a:ext cx="7686675" cy="500062"/>
          </a:xfrm>
          <a:prstGeom prst="rect">
            <a:avLst/>
          </a:prstGeom>
          <a:solidFill>
            <a:schemeClr val="folHlink"/>
          </a:solid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defRPr/>
            </a:pPr>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what would happen if air resistance is present?</a:t>
            </a:r>
          </a:p>
        </p:txBody>
      </p:sp>
      <p:sp>
        <p:nvSpPr>
          <p:cNvPr id="444426" name="Rectangle 10"/>
          <p:cNvSpPr>
            <a:spLocks noChangeArrowheads="1"/>
          </p:cNvSpPr>
          <p:nvPr/>
        </p:nvSpPr>
        <p:spPr bwMode="auto">
          <a:xfrm>
            <a:off x="1036638" y="0"/>
            <a:ext cx="7578725" cy="838200"/>
          </a:xfrm>
          <a:prstGeom prst="rect">
            <a:avLst/>
          </a:prstGeom>
          <a:noFill/>
          <a:ln w="9525">
            <a:noFill/>
            <a:miter lim="800000"/>
            <a:headEnd/>
            <a:tailEnd/>
          </a:ln>
          <a:effectLst/>
        </p:spPr>
        <p:txBody>
          <a:bodyPr lIns="90488" tIns="44450" rIns="90488" bIns="44450" anchor="ctr"/>
          <a:lstStyle/>
          <a:p>
            <a:pPr algn="ctr">
              <a:lnSpc>
                <a:spcPct val="90000"/>
              </a:lnSpc>
              <a:defRPr/>
            </a:pPr>
            <a:r>
              <a:rPr lang="en-US" sz="2800" b="1" i="1">
                <a:solidFill>
                  <a:schemeClr val="tx2"/>
                </a:solidFill>
                <a:effectLst>
                  <a:outerShdw blurRad="38100" dist="38100" dir="2700000" algn="tl">
                    <a:srgbClr val="000000"/>
                  </a:outerShdw>
                </a:effectLst>
                <a:latin typeface="Arial" charset="0"/>
              </a:rPr>
              <a:t>ConcepTest 3.5	    </a:t>
            </a:r>
            <a:r>
              <a:rPr lang="en-US" sz="2800" b="1">
                <a:solidFill>
                  <a:schemeClr val="accent2"/>
                </a:solidFill>
                <a:effectLst>
                  <a:outerShdw blurRad="38100" dist="38100" dir="2700000" algn="tl">
                    <a:srgbClr val="000000"/>
                  </a:outerShdw>
                </a:effectLst>
                <a:latin typeface="Arial" charset="0"/>
              </a:rPr>
              <a:t>Dropping a Package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44425"/>
                                        </p:tgtEl>
                                        <p:attrNameLst>
                                          <p:attrName>style.visibility</p:attrName>
                                        </p:attrNameLst>
                                      </p:cBhvr>
                                      <p:to>
                                        <p:strVal val="visible"/>
                                      </p:to>
                                    </p:set>
                                    <p:anim calcmode="lin" valueType="num">
                                      <p:cBhvr additive="base">
                                        <p:cTn id="7" dur="500" fill="hold"/>
                                        <p:tgtEl>
                                          <p:spTgt spid="444425"/>
                                        </p:tgtEl>
                                        <p:attrNameLst>
                                          <p:attrName>ppt_x</p:attrName>
                                        </p:attrNameLst>
                                      </p:cBhvr>
                                      <p:tavLst>
                                        <p:tav tm="0">
                                          <p:val>
                                            <p:strVal val="1+#ppt_w/2"/>
                                          </p:val>
                                        </p:tav>
                                        <p:tav tm="100000">
                                          <p:val>
                                            <p:strVal val="#ppt_x"/>
                                          </p:val>
                                        </p:tav>
                                      </p:tavLst>
                                    </p:anim>
                                    <p:anim calcmode="lin" valueType="num">
                                      <p:cBhvr additive="base">
                                        <p:cTn id="8" dur="500" fill="hold"/>
                                        <p:tgtEl>
                                          <p:spTgt spid="4444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25"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p:spPr>
        <p:txBody>
          <a:bodyPr wrap="none" anchor="ctr"/>
          <a:lstStyle/>
          <a:p>
            <a:endParaRPr lang="en-US"/>
          </a:p>
        </p:txBody>
      </p:sp>
      <p:sp>
        <p:nvSpPr>
          <p:cNvPr id="454659" name="Rectangle 3"/>
          <p:cNvSpPr>
            <a:spLocks noChangeArrowheads="1"/>
          </p:cNvSpPr>
          <p:nvPr/>
        </p:nvSpPr>
        <p:spPr bwMode="auto">
          <a:xfrm>
            <a:off x="933450" y="0"/>
            <a:ext cx="7513638" cy="838200"/>
          </a:xfrm>
          <a:prstGeom prst="rect">
            <a:avLst/>
          </a:prstGeom>
          <a:noFill/>
          <a:ln w="9525">
            <a:noFill/>
            <a:miter lim="800000"/>
            <a:headEnd/>
            <a:tailEnd/>
          </a:ln>
          <a:effectLst/>
        </p:spPr>
        <p:txBody>
          <a:bodyPr lIns="90488" tIns="44450" rIns="90488" bIns="44450" anchor="ctr"/>
          <a:lstStyle/>
          <a:p>
            <a:pPr algn="ctr">
              <a:lnSpc>
                <a:spcPct val="90000"/>
              </a:lnSpc>
              <a:defRPr/>
            </a:pPr>
            <a:r>
              <a:rPr lang="en-US" sz="2800" b="1" i="1">
                <a:solidFill>
                  <a:schemeClr val="tx2"/>
                </a:solidFill>
                <a:effectLst>
                  <a:outerShdw blurRad="38100" dist="38100" dir="2700000" algn="tl">
                    <a:srgbClr val="000000"/>
                  </a:outerShdw>
                </a:effectLst>
                <a:latin typeface="Arial" charset="0"/>
              </a:rPr>
              <a:t>ConcepTest 3.6c	 </a:t>
            </a:r>
            <a:r>
              <a:rPr lang="en-US" sz="2800" b="1">
                <a:solidFill>
                  <a:schemeClr val="accent2"/>
                </a:solidFill>
                <a:effectLst>
                  <a:outerShdw blurRad="38100" dist="38100" dir="2700000" algn="tl">
                    <a:srgbClr val="000000"/>
                  </a:outerShdw>
                </a:effectLst>
                <a:latin typeface="Arial" charset="0"/>
              </a:rPr>
              <a:t>Dropping the Ball III</a:t>
            </a:r>
          </a:p>
        </p:txBody>
      </p:sp>
      <p:sp>
        <p:nvSpPr>
          <p:cNvPr id="37892" name="Rectangle 4"/>
          <p:cNvSpPr>
            <a:spLocks noGrp="1" noChangeArrowheads="1"/>
          </p:cNvSpPr>
          <p:nvPr>
            <p:ph type="body" idx="1"/>
          </p:nvPr>
        </p:nvSpPr>
        <p:spPr>
          <a:xfrm>
            <a:off x="327025" y="850900"/>
            <a:ext cx="3784600" cy="2395538"/>
          </a:xfrm>
          <a:noFill/>
        </p:spPr>
        <p:txBody>
          <a:bodyPr>
            <a:normAutofit fontScale="70000" lnSpcReduction="20000"/>
          </a:bodyPr>
          <a:lstStyle/>
          <a:p>
            <a:pPr marL="401638" indent="-401638">
              <a:lnSpc>
                <a:spcPct val="120000"/>
              </a:lnSpc>
              <a:buFont typeface="Monotype Sorts" pitchFamily="48" charset="2"/>
              <a:buNone/>
            </a:pPr>
            <a:r>
              <a:rPr lang="en-US" b="1" dirty="0" smtClean="0"/>
              <a:t>	A projectile is launched from the ground at an angle of 30</a:t>
            </a:r>
            <a:r>
              <a:rPr lang="en-US" b="1" baseline="30000" dirty="0" smtClean="0">
                <a:latin typeface="Times New Roman" pitchFamily="18" charset="0"/>
                <a:cs typeface="Times New Roman" pitchFamily="18" charset="0"/>
              </a:rPr>
              <a:t>°</a:t>
            </a:r>
            <a:r>
              <a:rPr lang="en-US" b="1" dirty="0" smtClean="0"/>
              <a:t>.  At what point in its trajectory does this projectile have the </a:t>
            </a:r>
            <a:r>
              <a:rPr lang="en-US" b="1" dirty="0" smtClean="0">
                <a:solidFill>
                  <a:schemeClr val="tx2"/>
                </a:solidFill>
              </a:rPr>
              <a:t>least</a:t>
            </a:r>
            <a:r>
              <a:rPr lang="en-US" b="1" dirty="0" smtClean="0"/>
              <a:t> speed?</a:t>
            </a:r>
            <a:br>
              <a:rPr lang="en-US" b="1" dirty="0" smtClean="0"/>
            </a:br>
            <a:endParaRPr lang="en-US" sz="1600" b="1" dirty="0" smtClean="0"/>
          </a:p>
        </p:txBody>
      </p:sp>
      <p:sp>
        <p:nvSpPr>
          <p:cNvPr id="37893" name="Rectangle 5"/>
          <p:cNvSpPr>
            <a:spLocks noChangeArrowheads="1"/>
          </p:cNvSpPr>
          <p:nvPr/>
        </p:nvSpPr>
        <p:spPr bwMode="auto">
          <a:xfrm>
            <a:off x="4249738" y="733425"/>
            <a:ext cx="4894262" cy="2643188"/>
          </a:xfrm>
          <a:prstGeom prst="rect">
            <a:avLst/>
          </a:prstGeom>
          <a:noFill/>
          <a:ln w="9525">
            <a:noFill/>
            <a:miter lim="800000"/>
            <a:headEnd/>
            <a:tailEnd/>
          </a:ln>
        </p:spPr>
        <p:txBody>
          <a:bodyPr lIns="90488" tIns="44450" rIns="90488" bIns="44450"/>
          <a:lstStyle/>
          <a:p>
            <a:pPr marL="388938" indent="-3889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  just after it is launched</a:t>
            </a:r>
          </a:p>
          <a:p>
            <a:pPr marL="388938" indent="-3889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at the highest point in its flight</a:t>
            </a:r>
          </a:p>
          <a:p>
            <a:pPr marL="388938" indent="-3889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just before it hits the ground</a:t>
            </a:r>
          </a:p>
          <a:p>
            <a:pPr marL="388938" indent="-3889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4)  halfway between the ground and the highest point </a:t>
            </a:r>
          </a:p>
          <a:p>
            <a:pPr marL="388938" indent="-3889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5)  speed is always constant</a:t>
            </a:r>
            <a:endParaRPr lang="en-US" sz="2200" b="1">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p:spPr>
        <p:txBody>
          <a:bodyPr wrap="none" anchor="ctr"/>
          <a:lstStyle/>
          <a:p>
            <a:endParaRPr lang="en-US"/>
          </a:p>
        </p:txBody>
      </p:sp>
      <p:sp>
        <p:nvSpPr>
          <p:cNvPr id="38915" name="Rectangle 3"/>
          <p:cNvSpPr>
            <a:spLocks noGrp="1" noChangeArrowheads="1"/>
          </p:cNvSpPr>
          <p:nvPr>
            <p:ph type="body" idx="1"/>
          </p:nvPr>
        </p:nvSpPr>
        <p:spPr>
          <a:xfrm>
            <a:off x="327025" y="850900"/>
            <a:ext cx="3784600" cy="2395538"/>
          </a:xfrm>
          <a:noFill/>
        </p:spPr>
        <p:txBody>
          <a:bodyPr>
            <a:normAutofit fontScale="62500" lnSpcReduction="20000"/>
          </a:bodyPr>
          <a:lstStyle/>
          <a:p>
            <a:pPr marL="401638" indent="-401638">
              <a:lnSpc>
                <a:spcPct val="120000"/>
              </a:lnSpc>
              <a:buFont typeface="Monotype Sorts" pitchFamily="48" charset="2"/>
              <a:buNone/>
            </a:pPr>
            <a:r>
              <a:rPr lang="en-US" b="1" dirty="0" smtClean="0"/>
              <a:t>	A projectile is launched from the ground at an angle of 30</a:t>
            </a:r>
            <a:r>
              <a:rPr lang="en-US" b="1" baseline="30000" dirty="0" smtClean="0">
                <a:cs typeface="Arial" charset="0"/>
              </a:rPr>
              <a:t>º</a:t>
            </a:r>
            <a:r>
              <a:rPr lang="en-US" b="1" dirty="0" smtClean="0"/>
              <a:t>.  At what point in its trajectory does this projectile have the </a:t>
            </a:r>
            <a:r>
              <a:rPr lang="en-US" b="1" dirty="0" smtClean="0">
                <a:solidFill>
                  <a:schemeClr val="tx2"/>
                </a:solidFill>
              </a:rPr>
              <a:t>least</a:t>
            </a:r>
            <a:r>
              <a:rPr lang="en-US" b="1" dirty="0" smtClean="0"/>
              <a:t> speed?</a:t>
            </a:r>
            <a:br>
              <a:rPr lang="en-US" b="1" dirty="0" smtClean="0"/>
            </a:br>
            <a:endParaRPr lang="en-US" b="1" dirty="0" smtClean="0"/>
          </a:p>
        </p:txBody>
      </p:sp>
      <p:sp>
        <p:nvSpPr>
          <p:cNvPr id="38916" name="Rectangle 4"/>
          <p:cNvSpPr>
            <a:spLocks noChangeArrowheads="1"/>
          </p:cNvSpPr>
          <p:nvPr/>
        </p:nvSpPr>
        <p:spPr bwMode="auto">
          <a:xfrm>
            <a:off x="4249738" y="733425"/>
            <a:ext cx="4894262" cy="2643188"/>
          </a:xfrm>
          <a:prstGeom prst="rect">
            <a:avLst/>
          </a:prstGeom>
          <a:noFill/>
          <a:ln w="9525">
            <a:noFill/>
            <a:miter lim="800000"/>
            <a:headEnd/>
            <a:tailEnd/>
          </a:ln>
        </p:spPr>
        <p:txBody>
          <a:bodyPr lIns="90488" tIns="44450" rIns="90488" bIns="44450"/>
          <a:lstStyle/>
          <a:p>
            <a:pPr marL="381000" indent="-381000">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  just after it is launched</a:t>
            </a:r>
          </a:p>
          <a:p>
            <a:pPr marL="381000" indent="-381000">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at the highest point in its flight</a:t>
            </a:r>
          </a:p>
          <a:p>
            <a:pPr marL="381000" indent="-381000">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just before it hits the ground</a:t>
            </a:r>
          </a:p>
          <a:p>
            <a:pPr marL="381000" indent="-381000">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4)  halfway between the ground and the highest point </a:t>
            </a:r>
          </a:p>
          <a:p>
            <a:pPr marL="381000" indent="-381000">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5)  speed is always constant</a:t>
            </a:r>
            <a:endParaRPr lang="en-US" sz="2200" b="1">
              <a:latin typeface="Arial" charset="0"/>
            </a:endParaRPr>
          </a:p>
        </p:txBody>
      </p:sp>
      <p:sp>
        <p:nvSpPr>
          <p:cNvPr id="38917" name="Oval 5"/>
          <p:cNvSpPr>
            <a:spLocks noChangeArrowheads="1"/>
          </p:cNvSpPr>
          <p:nvPr/>
        </p:nvSpPr>
        <p:spPr bwMode="auto">
          <a:xfrm>
            <a:off x="3983038" y="1150938"/>
            <a:ext cx="4770437" cy="576262"/>
          </a:xfrm>
          <a:prstGeom prst="ellipse">
            <a:avLst/>
          </a:prstGeom>
          <a:noFill/>
          <a:ln w="50800">
            <a:solidFill>
              <a:schemeClr val="accent1"/>
            </a:solidFill>
            <a:round/>
            <a:headEnd/>
            <a:tailEnd/>
          </a:ln>
        </p:spPr>
        <p:txBody>
          <a:bodyPr wrap="none" anchor="ctr"/>
          <a:lstStyle/>
          <a:p>
            <a:endParaRPr lang="en-US"/>
          </a:p>
        </p:txBody>
      </p:sp>
      <p:sp>
        <p:nvSpPr>
          <p:cNvPr id="38918" name="AutoShape 6"/>
          <p:cNvSpPr>
            <a:spLocks noChangeArrowheads="1"/>
          </p:cNvSpPr>
          <p:nvPr/>
        </p:nvSpPr>
        <p:spPr bwMode="auto">
          <a:xfrm>
            <a:off x="252413" y="3862388"/>
            <a:ext cx="3952875" cy="2509837"/>
          </a:xfrm>
          <a:prstGeom prst="roundRect">
            <a:avLst>
              <a:gd name="adj" fmla="val 16667"/>
            </a:avLst>
          </a:prstGeom>
          <a:solidFill>
            <a:schemeClr val="accent1"/>
          </a:solidFill>
          <a:ln w="38100">
            <a:solidFill>
              <a:srgbClr val="000000"/>
            </a:solidFill>
            <a:round/>
            <a:headEnd type="none" w="sm" len="sm"/>
            <a:tailEnd type="none" w="sm" len="sm"/>
          </a:ln>
        </p:spPr>
        <p:txBody>
          <a:bodyPr wrap="none" anchor="ctr"/>
          <a:lstStyle/>
          <a:p>
            <a:pPr algn="ctr"/>
            <a:endParaRPr lang="en-US"/>
          </a:p>
        </p:txBody>
      </p:sp>
      <p:sp>
        <p:nvSpPr>
          <p:cNvPr id="456711" name="Rectangle 7"/>
          <p:cNvSpPr>
            <a:spLocks noChangeArrowheads="1"/>
          </p:cNvSpPr>
          <p:nvPr/>
        </p:nvSpPr>
        <p:spPr bwMode="auto">
          <a:xfrm>
            <a:off x="173038" y="3860800"/>
            <a:ext cx="3905250" cy="1717675"/>
          </a:xfrm>
          <a:prstGeom prst="rect">
            <a:avLst/>
          </a:prstGeom>
          <a:noFill/>
          <a:ln w="9525">
            <a:noFill/>
            <a:miter lim="800000"/>
            <a:headEnd/>
            <a:tailEnd/>
          </a:ln>
          <a:effectLst/>
        </p:spPr>
        <p:txBody>
          <a:bodyPr lIns="90488" tIns="44450" rIns="90488" bIns="44450"/>
          <a:lstStyle/>
          <a:p>
            <a:pPr marL="401638" indent="-401638">
              <a:lnSpc>
                <a:spcPct val="150000"/>
              </a:lnSpc>
              <a:spcBef>
                <a:spcPct val="30000"/>
              </a:spcBef>
              <a:buClr>
                <a:schemeClr val="accent1"/>
              </a:buClr>
              <a:buSzPct val="75000"/>
              <a:buFont typeface="Monotype Sorts" pitchFamily="48" charset="2"/>
              <a:buNone/>
              <a:defRPr/>
            </a:pPr>
            <a:r>
              <a:rPr lang="en-US" sz="2200" b="1">
                <a:solidFill>
                  <a:srgbClr val="000000"/>
                </a:solidFill>
                <a:latin typeface="Arial" charset="0"/>
              </a:rPr>
              <a:t>	</a:t>
            </a:r>
            <a:r>
              <a:rPr lang="en-US" sz="2000" b="1">
                <a:solidFill>
                  <a:srgbClr val="000000"/>
                </a:solidFill>
                <a:latin typeface="Arial" charset="0"/>
              </a:rPr>
              <a:t>The speed is </a:t>
            </a:r>
            <a:r>
              <a:rPr lang="en-US" sz="2000" b="1">
                <a:solidFill>
                  <a:schemeClr val="bg1"/>
                </a:solidFill>
                <a:effectLst>
                  <a:outerShdw blurRad="38100" dist="38100" dir="2700000" algn="tl">
                    <a:srgbClr val="000000"/>
                  </a:outerShdw>
                </a:effectLst>
                <a:latin typeface="Arial" charset="0"/>
              </a:rPr>
              <a:t>smallest</a:t>
            </a:r>
            <a:r>
              <a:rPr lang="en-US" sz="2000" b="1">
                <a:solidFill>
                  <a:srgbClr val="000000"/>
                </a:solidFill>
                <a:latin typeface="Arial" charset="0"/>
              </a:rPr>
              <a:t> at the </a:t>
            </a:r>
            <a:r>
              <a:rPr lang="en-US" sz="2000" b="1">
                <a:solidFill>
                  <a:schemeClr val="bg1"/>
                </a:solidFill>
                <a:effectLst>
                  <a:outerShdw blurRad="38100" dist="38100" dir="2700000" algn="tl">
                    <a:srgbClr val="000000"/>
                  </a:outerShdw>
                </a:effectLst>
                <a:latin typeface="Arial" charset="0"/>
              </a:rPr>
              <a:t>highest point</a:t>
            </a:r>
            <a:r>
              <a:rPr lang="en-US" sz="2000" b="1">
                <a:solidFill>
                  <a:srgbClr val="000000"/>
                </a:solidFill>
                <a:latin typeface="Arial" charset="0"/>
              </a:rPr>
              <a:t> of its flight path because the</a:t>
            </a:r>
            <a:br>
              <a:rPr lang="en-US" sz="2000" b="1">
                <a:solidFill>
                  <a:srgbClr val="000000"/>
                </a:solidFill>
                <a:latin typeface="Arial" charset="0"/>
              </a:rPr>
            </a:br>
            <a:r>
              <a:rPr lang="en-US" sz="2000" b="1" i="1">
                <a:solidFill>
                  <a:srgbClr val="0066FF"/>
                </a:solidFill>
                <a:effectLst>
                  <a:outerShdw blurRad="38100" dist="38100" dir="2700000" algn="tl">
                    <a:srgbClr val="000000"/>
                  </a:outerShdw>
                </a:effectLst>
                <a:latin typeface="Arial" charset="0"/>
              </a:rPr>
              <a:t>y</a:t>
            </a:r>
            <a:r>
              <a:rPr lang="en-US" sz="2000" b="1">
                <a:solidFill>
                  <a:srgbClr val="0066FF"/>
                </a:solidFill>
                <a:effectLst>
                  <a:outerShdw blurRad="38100" dist="38100" dir="2700000" algn="tl">
                    <a:srgbClr val="000000"/>
                  </a:outerShdw>
                </a:effectLst>
                <a:latin typeface="Arial" charset="0"/>
              </a:rPr>
              <a:t>-component of the velocity is zero</a:t>
            </a:r>
            <a:r>
              <a:rPr lang="en-US" sz="2000" b="1">
                <a:solidFill>
                  <a:srgbClr val="000000"/>
                </a:solidFill>
                <a:latin typeface="Arial" charset="0"/>
              </a:rPr>
              <a:t>.</a:t>
            </a:r>
            <a:endParaRPr lang="en-US" sz="2000">
              <a:effectLst>
                <a:outerShdw blurRad="38100" dist="38100" dir="2700000" algn="tl">
                  <a:srgbClr val="000000"/>
                </a:outerShdw>
              </a:effectLst>
              <a:latin typeface="Arial" charset="0"/>
            </a:endParaRPr>
          </a:p>
        </p:txBody>
      </p:sp>
      <p:pic>
        <p:nvPicPr>
          <p:cNvPr id="38920" name="Picture 8"/>
          <p:cNvPicPr>
            <a:picLocks noChangeArrowheads="1"/>
          </p:cNvPicPr>
          <p:nvPr/>
        </p:nvPicPr>
        <p:blipFill>
          <a:blip r:embed="rId3" cstate="print">
            <a:lum bright="-36000" contrast="72000"/>
          </a:blip>
          <a:srcRect l="2394" t="17484" r="3178" b="9625"/>
          <a:stretch>
            <a:fillRect/>
          </a:stretch>
        </p:blipFill>
        <p:spPr bwMode="auto">
          <a:xfrm>
            <a:off x="4316413" y="3683000"/>
            <a:ext cx="4748212" cy="2732088"/>
          </a:xfrm>
          <a:prstGeom prst="rect">
            <a:avLst/>
          </a:prstGeom>
          <a:noFill/>
          <a:ln w="9525">
            <a:noFill/>
            <a:miter lim="800000"/>
            <a:headEnd/>
            <a:tailEnd/>
          </a:ln>
        </p:spPr>
      </p:pic>
      <p:sp>
        <p:nvSpPr>
          <p:cNvPr id="456713" name="Rectangle 9"/>
          <p:cNvSpPr>
            <a:spLocks noChangeArrowheads="1"/>
          </p:cNvSpPr>
          <p:nvPr/>
        </p:nvSpPr>
        <p:spPr bwMode="auto">
          <a:xfrm>
            <a:off x="933450" y="0"/>
            <a:ext cx="7513638" cy="838200"/>
          </a:xfrm>
          <a:prstGeom prst="rect">
            <a:avLst/>
          </a:prstGeom>
          <a:noFill/>
          <a:ln w="9525">
            <a:noFill/>
            <a:miter lim="800000"/>
            <a:headEnd/>
            <a:tailEnd/>
          </a:ln>
          <a:effectLst/>
        </p:spPr>
        <p:txBody>
          <a:bodyPr lIns="90488" tIns="44450" rIns="90488" bIns="44450" anchor="ctr"/>
          <a:lstStyle/>
          <a:p>
            <a:pPr algn="ctr">
              <a:lnSpc>
                <a:spcPct val="90000"/>
              </a:lnSpc>
              <a:defRPr/>
            </a:pPr>
            <a:r>
              <a:rPr lang="en-US" sz="2800" b="1" i="1">
                <a:solidFill>
                  <a:schemeClr val="tx2"/>
                </a:solidFill>
                <a:effectLst>
                  <a:outerShdw blurRad="38100" dist="38100" dir="2700000" algn="tl">
                    <a:srgbClr val="000000"/>
                  </a:outerShdw>
                </a:effectLst>
                <a:latin typeface="Arial" charset="0"/>
              </a:rPr>
              <a:t>ConcepTest 3.6c	 </a:t>
            </a:r>
            <a:r>
              <a:rPr lang="en-US" sz="2800" b="1">
                <a:solidFill>
                  <a:schemeClr val="accent2"/>
                </a:solidFill>
                <a:effectLst>
                  <a:outerShdw blurRad="38100" dist="38100" dir="2700000" algn="tl">
                    <a:srgbClr val="000000"/>
                  </a:outerShdw>
                </a:effectLst>
                <a:latin typeface="Arial" charset="0"/>
              </a:rPr>
              <a:t>Dropping the Ball III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Hang Time</a:t>
            </a:r>
            <a:endParaRPr lang="en-US" dirty="0"/>
          </a:p>
        </p:txBody>
      </p:sp>
      <p:sp>
        <p:nvSpPr>
          <p:cNvPr id="3" name="Content Placeholder 2"/>
          <p:cNvSpPr>
            <a:spLocks noGrp="1"/>
          </p:cNvSpPr>
          <p:nvPr>
            <p:ph sz="half" idx="1"/>
          </p:nvPr>
        </p:nvSpPr>
        <p:spPr>
          <a:xfrm>
            <a:off x="228600" y="1600200"/>
            <a:ext cx="4800600" cy="4525963"/>
          </a:xfrm>
        </p:spPr>
        <p:txBody>
          <a:bodyPr>
            <a:normAutofit lnSpcReduction="10000"/>
          </a:bodyPr>
          <a:lstStyle/>
          <a:p>
            <a:r>
              <a:rPr lang="en-US" dirty="0" smtClean="0"/>
              <a:t>How long does it take the ball to go up and come back down again? </a:t>
            </a:r>
          </a:p>
          <a:p>
            <a:r>
              <a:rPr lang="en-US" dirty="0" smtClean="0"/>
              <a:t>Initial upward velocity </a:t>
            </a:r>
            <a:r>
              <a:rPr lang="en-US" i="1" dirty="0" smtClean="0"/>
              <a:t>v</a:t>
            </a:r>
            <a:r>
              <a:rPr lang="en-US" baseline="-25000" dirty="0" smtClean="0"/>
              <a:t>0</a:t>
            </a:r>
            <a:r>
              <a:rPr lang="en-US" i="1" baseline="-25000" dirty="0" smtClean="0"/>
              <a:t>y</a:t>
            </a:r>
            <a:r>
              <a:rPr lang="en-US" dirty="0" smtClean="0"/>
              <a:t>, upward velocity changes by  –</a:t>
            </a:r>
            <a:r>
              <a:rPr lang="en-US" i="1" dirty="0" smtClean="0"/>
              <a:t>g</a:t>
            </a:r>
            <a:r>
              <a:rPr lang="en-US" dirty="0" smtClean="0"/>
              <a:t> each second, back down at –</a:t>
            </a:r>
            <a:r>
              <a:rPr lang="en-US" i="1" dirty="0" smtClean="0"/>
              <a:t>v</a:t>
            </a:r>
            <a:r>
              <a:rPr lang="en-US" baseline="-25000" dirty="0" smtClean="0"/>
              <a:t>0</a:t>
            </a:r>
            <a:r>
              <a:rPr lang="en-US" i="1" baseline="-25000" dirty="0" smtClean="0"/>
              <a:t>y</a:t>
            </a:r>
            <a:r>
              <a:rPr lang="en-US" dirty="0" smtClean="0"/>
              <a:t>, so </a:t>
            </a:r>
            <a:r>
              <a:rPr lang="en-US" i="1" dirty="0" err="1" smtClean="0"/>
              <a:t>gt</a:t>
            </a:r>
            <a:r>
              <a:rPr lang="en-US" i="1" dirty="0" smtClean="0"/>
              <a:t> </a:t>
            </a:r>
            <a:r>
              <a:rPr lang="en-US" dirty="0" smtClean="0"/>
              <a:t>= 2</a:t>
            </a:r>
            <a:r>
              <a:rPr lang="en-US" i="1" dirty="0" smtClean="0"/>
              <a:t>v</a:t>
            </a:r>
            <a:r>
              <a:rPr lang="en-US" baseline="-25000" dirty="0" smtClean="0"/>
              <a:t>o</a:t>
            </a:r>
            <a:r>
              <a:rPr lang="en-US" i="1" baseline="-25000" dirty="0" smtClean="0"/>
              <a:t>y</a:t>
            </a:r>
          </a:p>
          <a:p>
            <a:endParaRPr lang="en-US" dirty="0" smtClean="0"/>
          </a:p>
          <a:p>
            <a:r>
              <a:rPr lang="en-US" dirty="0" smtClean="0"/>
              <a:t>Hang time:</a:t>
            </a:r>
          </a:p>
          <a:p>
            <a:pPr>
              <a:buNone/>
            </a:pPr>
            <a:r>
              <a:rPr lang="en-US" dirty="0" smtClean="0"/>
              <a:t>		</a:t>
            </a:r>
          </a:p>
        </p:txBody>
      </p:sp>
      <p:pic>
        <p:nvPicPr>
          <p:cNvPr id="24578" name="Picture 2"/>
          <p:cNvPicPr>
            <a:picLocks noGrp="1" noChangeAspect="1" noChangeArrowheads="1"/>
          </p:cNvPicPr>
          <p:nvPr>
            <p:ph sz="half" idx="2"/>
          </p:nvPr>
        </p:nvPicPr>
        <p:blipFill>
          <a:blip r:embed="rId4" cstate="print"/>
          <a:srcRect/>
          <a:stretch>
            <a:fillRect/>
          </a:stretch>
        </p:blipFill>
        <p:spPr bwMode="auto">
          <a:xfrm>
            <a:off x="5610225" y="1752600"/>
            <a:ext cx="2543175" cy="3810000"/>
          </a:xfrm>
          <a:prstGeom prst="rect">
            <a:avLst/>
          </a:prstGeom>
          <a:noFill/>
          <a:ln w="9525">
            <a:noFill/>
            <a:miter lim="800000"/>
            <a:headEnd/>
            <a:tailEnd/>
          </a:ln>
        </p:spPr>
      </p:pic>
      <p:sp>
        <p:nvSpPr>
          <p:cNvPr id="6" name="TextBox 5"/>
          <p:cNvSpPr txBox="1"/>
          <p:nvPr/>
        </p:nvSpPr>
        <p:spPr>
          <a:xfrm>
            <a:off x="5257800" y="6096000"/>
            <a:ext cx="3657600" cy="276999"/>
          </a:xfrm>
          <a:prstGeom prst="rect">
            <a:avLst/>
          </a:prstGeom>
          <a:noFill/>
        </p:spPr>
        <p:txBody>
          <a:bodyPr wrap="square" rtlCol="0">
            <a:spAutoFit/>
          </a:bodyPr>
          <a:lstStyle/>
          <a:p>
            <a:r>
              <a:rPr lang="en-US" sz="1200" dirty="0" smtClean="0"/>
              <a:t>http://curlyr.blogspot.com/2008_09_01_archive.html</a:t>
            </a:r>
            <a:endParaRPr lang="en-US" sz="1200" dirty="0"/>
          </a:p>
        </p:txBody>
      </p:sp>
      <p:graphicFrame>
        <p:nvGraphicFramePr>
          <p:cNvPr id="7" name="Object 6"/>
          <p:cNvGraphicFramePr>
            <a:graphicFrameLocks noChangeAspect="1"/>
          </p:cNvGraphicFramePr>
          <p:nvPr/>
        </p:nvGraphicFramePr>
        <p:xfrm>
          <a:off x="2514600" y="4622800"/>
          <a:ext cx="1308100" cy="1079500"/>
        </p:xfrm>
        <a:graphic>
          <a:graphicData uri="http://schemas.openxmlformats.org/presentationml/2006/ole">
            <p:oleObj spid="_x0000_s24579" name="Equation" r:id="rId5" imgW="1307880" imgH="1079280" progId="Equation.DSMT4">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p:spPr>
        <p:txBody>
          <a:bodyPr wrap="none" anchor="ctr"/>
          <a:lstStyle/>
          <a:p>
            <a:endParaRPr lang="en-US"/>
          </a:p>
        </p:txBody>
      </p:sp>
      <p:sp>
        <p:nvSpPr>
          <p:cNvPr id="458755" name="Rectangle 3"/>
          <p:cNvSpPr>
            <a:spLocks noChangeArrowheads="1"/>
          </p:cNvSpPr>
          <p:nvPr/>
        </p:nvSpPr>
        <p:spPr bwMode="auto">
          <a:xfrm>
            <a:off x="257175" y="827088"/>
            <a:ext cx="2281238" cy="1919287"/>
          </a:xfrm>
          <a:prstGeom prst="rect">
            <a:avLst/>
          </a:prstGeom>
          <a:noFill/>
          <a:ln w="9525">
            <a:noFill/>
            <a:miter lim="800000"/>
            <a:headEnd/>
            <a:tailEnd/>
          </a:ln>
          <a:effectLst/>
        </p:spPr>
        <p:txBody>
          <a:bodyPr lIns="90488" tIns="44450" rIns="90488" bIns="44450"/>
          <a:lstStyle/>
          <a:p>
            <a:pPr marL="401638" indent="-401638">
              <a:lnSpc>
                <a:spcPct val="149000"/>
              </a:lnSpc>
              <a:spcBef>
                <a:spcPct val="30000"/>
              </a:spcBef>
              <a:buClr>
                <a:schemeClr val="accent1"/>
              </a:buClr>
              <a:buSzPct val="75000"/>
              <a:buFont typeface="Monotype Sorts" pitchFamily="48" charset="2"/>
              <a:buNone/>
              <a:defRPr/>
            </a:pPr>
            <a:r>
              <a:rPr lang="en-US" sz="2000" b="1">
                <a:effectLst>
                  <a:outerShdw blurRad="38100" dist="38100" dir="2700000" algn="tl">
                    <a:srgbClr val="000000"/>
                  </a:outerShdw>
                </a:effectLst>
                <a:latin typeface="Arial" charset="0"/>
              </a:rPr>
              <a:t>	Which of the three punts has the longest hang time?</a:t>
            </a:r>
            <a:endParaRPr lang="en-US" sz="2000" b="1">
              <a:latin typeface="Arial" charset="0"/>
            </a:endParaRPr>
          </a:p>
        </p:txBody>
      </p:sp>
      <p:sp>
        <p:nvSpPr>
          <p:cNvPr id="458756" name="Rectangle 4"/>
          <p:cNvSpPr>
            <a:spLocks noChangeArrowheads="1"/>
          </p:cNvSpPr>
          <p:nvPr/>
        </p:nvSpPr>
        <p:spPr bwMode="auto">
          <a:xfrm>
            <a:off x="933450" y="0"/>
            <a:ext cx="7162800" cy="838200"/>
          </a:xfrm>
          <a:prstGeom prst="rect">
            <a:avLst/>
          </a:prstGeom>
          <a:noFill/>
          <a:ln w="9525">
            <a:noFill/>
            <a:miter lim="800000"/>
            <a:headEnd/>
            <a:tailEnd/>
          </a:ln>
          <a:effectLst/>
        </p:spPr>
        <p:txBody>
          <a:bodyPr lIns="90488" tIns="44450" rIns="90488" bIns="44450" anchor="ctr"/>
          <a:lstStyle/>
          <a:p>
            <a:pPr algn="ctr">
              <a:lnSpc>
                <a:spcPct val="90000"/>
              </a:lnSpc>
              <a:defRPr/>
            </a:pPr>
            <a:r>
              <a:rPr lang="en-US" sz="2800" b="1" i="1">
                <a:solidFill>
                  <a:schemeClr val="tx2"/>
                </a:solidFill>
                <a:effectLst>
                  <a:outerShdw blurRad="38100" dist="38100" dir="2700000" algn="tl">
                    <a:srgbClr val="000000"/>
                  </a:outerShdw>
                </a:effectLst>
                <a:latin typeface="Arial" charset="0"/>
              </a:rPr>
              <a:t>ConcepTest 3.7a	</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Punts I</a:t>
            </a:r>
          </a:p>
        </p:txBody>
      </p:sp>
      <p:grpSp>
        <p:nvGrpSpPr>
          <p:cNvPr id="2" name="Group 5"/>
          <p:cNvGrpSpPr>
            <a:grpSpLocks/>
          </p:cNvGrpSpPr>
          <p:nvPr/>
        </p:nvGrpSpPr>
        <p:grpSpPr bwMode="auto">
          <a:xfrm>
            <a:off x="2586038" y="1131888"/>
            <a:ext cx="6157912" cy="2611437"/>
            <a:chOff x="1629" y="713"/>
            <a:chExt cx="3879" cy="1645"/>
          </a:xfrm>
        </p:grpSpPr>
        <p:sp>
          <p:nvSpPr>
            <p:cNvPr id="1031" name="Text Box 6"/>
            <p:cNvSpPr txBox="1">
              <a:spLocks noChangeArrowheads="1"/>
            </p:cNvSpPr>
            <p:nvPr/>
          </p:nvSpPr>
          <p:spPr bwMode="auto">
            <a:xfrm>
              <a:off x="2137" y="1859"/>
              <a:ext cx="2468" cy="250"/>
            </a:xfrm>
            <a:prstGeom prst="rect">
              <a:avLst/>
            </a:prstGeom>
            <a:solidFill>
              <a:srgbClr val="000000"/>
            </a:solidFill>
            <a:ln w="38100">
              <a:noFill/>
              <a:miter lim="800000"/>
              <a:headEnd type="none" w="sm" len="sm"/>
              <a:tailEnd type="none" w="sm" len="sm"/>
            </a:ln>
          </p:spPr>
          <p:txBody>
            <a:bodyPr wrap="none">
              <a:spAutoFit/>
            </a:bodyPr>
            <a:lstStyle/>
            <a:p>
              <a:r>
                <a:rPr lang="en-US" sz="2000" b="1">
                  <a:solidFill>
                    <a:schemeClr val="tx2"/>
                  </a:solidFill>
                  <a:latin typeface="Arial" charset="0"/>
                </a:rPr>
                <a:t>4)  all have the same hang time</a:t>
              </a:r>
            </a:p>
          </p:txBody>
        </p:sp>
        <p:grpSp>
          <p:nvGrpSpPr>
            <p:cNvPr id="3" name="Group 7"/>
            <p:cNvGrpSpPr>
              <a:grpSpLocks/>
            </p:cNvGrpSpPr>
            <p:nvPr/>
          </p:nvGrpSpPr>
          <p:grpSpPr bwMode="auto">
            <a:xfrm>
              <a:off x="1629" y="713"/>
              <a:ext cx="3879" cy="1645"/>
              <a:chOff x="1629" y="713"/>
              <a:chExt cx="3879" cy="1645"/>
            </a:xfrm>
          </p:grpSpPr>
          <p:graphicFrame>
            <p:nvGraphicFramePr>
              <p:cNvPr id="1026" name="Object 8"/>
              <p:cNvGraphicFramePr>
                <a:graphicFrameLocks noChangeAspect="1"/>
              </p:cNvGraphicFramePr>
              <p:nvPr/>
            </p:nvGraphicFramePr>
            <p:xfrm>
              <a:off x="1673" y="1242"/>
              <a:ext cx="249" cy="279"/>
            </p:xfrm>
            <a:graphic>
              <a:graphicData uri="http://schemas.openxmlformats.org/presentationml/2006/ole">
                <p:oleObj spid="_x0000_s37890" name="Clip" r:id="rId4" imgW="1363680" imgH="1564200" progId="">
                  <p:embed/>
                </p:oleObj>
              </a:graphicData>
            </a:graphic>
          </p:graphicFrame>
          <p:sp>
            <p:nvSpPr>
              <p:cNvPr id="1033" name="Arc 9"/>
              <p:cNvSpPr>
                <a:spLocks/>
              </p:cNvSpPr>
              <p:nvPr/>
            </p:nvSpPr>
            <p:spPr bwMode="auto">
              <a:xfrm>
                <a:off x="1882" y="729"/>
                <a:ext cx="3417" cy="1199"/>
              </a:xfrm>
              <a:custGeom>
                <a:avLst/>
                <a:gdLst>
                  <a:gd name="T0" fmla="*/ 0 w 39123"/>
                  <a:gd name="T1" fmla="*/ 600 h 21600"/>
                  <a:gd name="T2" fmla="*/ 3417 w 39123"/>
                  <a:gd name="T3" fmla="*/ 807 h 21600"/>
                  <a:gd name="T4" fmla="*/ 1634 w 39123"/>
                  <a:gd name="T5" fmla="*/ 1199 h 21600"/>
                  <a:gd name="T6" fmla="*/ 0 60000 65536"/>
                  <a:gd name="T7" fmla="*/ 0 60000 65536"/>
                  <a:gd name="T8" fmla="*/ 0 60000 65536"/>
                  <a:gd name="T9" fmla="*/ 0 w 39123"/>
                  <a:gd name="T10" fmla="*/ 0 h 21600"/>
                  <a:gd name="T11" fmla="*/ 39123 w 39123"/>
                  <a:gd name="T12" fmla="*/ 21600 h 21600"/>
                </a:gdLst>
                <a:ahLst/>
                <a:cxnLst>
                  <a:cxn ang="T6">
                    <a:pos x="T0" y="T1"/>
                  </a:cxn>
                  <a:cxn ang="T7">
                    <a:pos x="T2" y="T3"/>
                  </a:cxn>
                  <a:cxn ang="T8">
                    <a:pos x="T4" y="T5"/>
                  </a:cxn>
                </a:cxnLst>
                <a:rect l="T9" t="T10" r="T11" b="T12"/>
                <a:pathLst>
                  <a:path w="39123" h="21600" fill="none" extrusionOk="0">
                    <a:moveTo>
                      <a:pt x="0" y="10808"/>
                    </a:moveTo>
                    <a:cubicBezTo>
                      <a:pt x="3857" y="4120"/>
                      <a:pt x="10990" y="-1"/>
                      <a:pt x="18711" y="0"/>
                    </a:cubicBezTo>
                    <a:cubicBezTo>
                      <a:pt x="27917" y="0"/>
                      <a:pt x="36111" y="5835"/>
                      <a:pt x="39122" y="14535"/>
                    </a:cubicBezTo>
                  </a:path>
                  <a:path w="39123" h="21600" stroke="0" extrusionOk="0">
                    <a:moveTo>
                      <a:pt x="0" y="10808"/>
                    </a:moveTo>
                    <a:cubicBezTo>
                      <a:pt x="3857" y="4120"/>
                      <a:pt x="10990" y="-1"/>
                      <a:pt x="18711" y="0"/>
                    </a:cubicBezTo>
                    <a:cubicBezTo>
                      <a:pt x="27917" y="0"/>
                      <a:pt x="36111" y="5835"/>
                      <a:pt x="39122" y="14535"/>
                    </a:cubicBezTo>
                    <a:lnTo>
                      <a:pt x="18711" y="21600"/>
                    </a:lnTo>
                    <a:close/>
                  </a:path>
                </a:pathLst>
              </a:custGeom>
              <a:solidFill>
                <a:srgbClr val="000000"/>
              </a:solidFill>
              <a:ln w="38100">
                <a:solidFill>
                  <a:schemeClr val="hlink"/>
                </a:solidFill>
                <a:round/>
                <a:headEnd/>
                <a:tailEnd/>
              </a:ln>
            </p:spPr>
            <p:txBody>
              <a:bodyPr wrap="none" anchor="ctr"/>
              <a:lstStyle/>
              <a:p>
                <a:endParaRPr lang="en-US"/>
              </a:p>
            </p:txBody>
          </p:sp>
          <p:sp>
            <p:nvSpPr>
              <p:cNvPr id="1034" name="Text Box 10"/>
              <p:cNvSpPr txBox="1">
                <a:spLocks noChangeArrowheads="1"/>
              </p:cNvSpPr>
              <p:nvPr/>
            </p:nvSpPr>
            <p:spPr bwMode="auto">
              <a:xfrm>
                <a:off x="2547" y="1574"/>
                <a:ext cx="238" cy="290"/>
              </a:xfrm>
              <a:prstGeom prst="rect">
                <a:avLst/>
              </a:prstGeom>
              <a:solidFill>
                <a:srgbClr val="000000"/>
              </a:solidFill>
              <a:ln w="9525">
                <a:noFill/>
                <a:miter lim="800000"/>
                <a:headEnd/>
                <a:tailEnd/>
              </a:ln>
            </p:spPr>
            <p:txBody>
              <a:bodyPr wrap="none">
                <a:spAutoFit/>
              </a:bodyPr>
              <a:lstStyle/>
              <a:p>
                <a:r>
                  <a:rPr lang="en-US" b="1">
                    <a:solidFill>
                      <a:schemeClr val="accent2"/>
                    </a:solidFill>
                    <a:latin typeface="Tahoma" pitchFamily="34" charset="0"/>
                  </a:rPr>
                  <a:t>1</a:t>
                </a:r>
              </a:p>
            </p:txBody>
          </p:sp>
          <p:sp>
            <p:nvSpPr>
              <p:cNvPr id="1035" name="Text Box 11"/>
              <p:cNvSpPr txBox="1">
                <a:spLocks noChangeArrowheads="1"/>
              </p:cNvSpPr>
              <p:nvPr/>
            </p:nvSpPr>
            <p:spPr bwMode="auto">
              <a:xfrm>
                <a:off x="3787" y="1574"/>
                <a:ext cx="238" cy="290"/>
              </a:xfrm>
              <a:prstGeom prst="rect">
                <a:avLst/>
              </a:prstGeom>
              <a:solidFill>
                <a:srgbClr val="000000"/>
              </a:solidFill>
              <a:ln w="9525">
                <a:noFill/>
                <a:miter lim="800000"/>
                <a:headEnd/>
                <a:tailEnd/>
              </a:ln>
            </p:spPr>
            <p:txBody>
              <a:bodyPr wrap="none">
                <a:spAutoFit/>
              </a:bodyPr>
              <a:lstStyle/>
              <a:p>
                <a:r>
                  <a:rPr lang="en-US" b="1">
                    <a:solidFill>
                      <a:schemeClr val="tx2"/>
                    </a:solidFill>
                    <a:latin typeface="Tahoma" pitchFamily="34" charset="0"/>
                  </a:rPr>
                  <a:t>2</a:t>
                </a:r>
              </a:p>
            </p:txBody>
          </p:sp>
          <p:sp>
            <p:nvSpPr>
              <p:cNvPr id="1036" name="Text Box 12"/>
              <p:cNvSpPr txBox="1">
                <a:spLocks noChangeArrowheads="1"/>
              </p:cNvSpPr>
              <p:nvPr/>
            </p:nvSpPr>
            <p:spPr bwMode="auto">
              <a:xfrm>
                <a:off x="5169" y="1574"/>
                <a:ext cx="238" cy="290"/>
              </a:xfrm>
              <a:prstGeom prst="rect">
                <a:avLst/>
              </a:prstGeom>
              <a:solidFill>
                <a:srgbClr val="000000"/>
              </a:solidFill>
              <a:ln w="9525">
                <a:noFill/>
                <a:miter lim="800000"/>
                <a:headEnd/>
                <a:tailEnd/>
              </a:ln>
            </p:spPr>
            <p:txBody>
              <a:bodyPr wrap="none">
                <a:spAutoFit/>
              </a:bodyPr>
              <a:lstStyle/>
              <a:p>
                <a:r>
                  <a:rPr lang="en-US" b="1">
                    <a:solidFill>
                      <a:schemeClr val="hlink"/>
                    </a:solidFill>
                    <a:latin typeface="Tahoma" pitchFamily="34" charset="0"/>
                  </a:rPr>
                  <a:t>3</a:t>
                </a:r>
              </a:p>
            </p:txBody>
          </p:sp>
          <p:sp>
            <p:nvSpPr>
              <p:cNvPr id="1037" name="Line 13"/>
              <p:cNvSpPr>
                <a:spLocks noChangeShapeType="1"/>
              </p:cNvSpPr>
              <p:nvPr/>
            </p:nvSpPr>
            <p:spPr bwMode="auto">
              <a:xfrm>
                <a:off x="1629" y="1531"/>
                <a:ext cx="3879" cy="0"/>
              </a:xfrm>
              <a:prstGeom prst="line">
                <a:avLst/>
              </a:prstGeom>
              <a:noFill/>
              <a:ln w="38100">
                <a:solidFill>
                  <a:schemeClr val="accent1"/>
                </a:solidFill>
                <a:round/>
                <a:headEnd/>
                <a:tailEnd/>
              </a:ln>
            </p:spPr>
            <p:txBody>
              <a:bodyPr wrap="none" anchor="ctr"/>
              <a:lstStyle/>
              <a:p>
                <a:endParaRPr lang="en-US"/>
              </a:p>
            </p:txBody>
          </p:sp>
          <p:sp>
            <p:nvSpPr>
              <p:cNvPr id="1038" name="Arc 14"/>
              <p:cNvSpPr>
                <a:spLocks/>
              </p:cNvSpPr>
              <p:nvPr/>
            </p:nvSpPr>
            <p:spPr bwMode="auto">
              <a:xfrm rot="-5400000">
                <a:off x="1830" y="774"/>
                <a:ext cx="855" cy="765"/>
              </a:xfrm>
              <a:custGeom>
                <a:avLst/>
                <a:gdLst>
                  <a:gd name="T0" fmla="*/ 280 w 21600"/>
                  <a:gd name="T1" fmla="*/ 0 h 41957"/>
                  <a:gd name="T2" fmla="*/ 57 w 21600"/>
                  <a:gd name="T3" fmla="*/ 765 h 41957"/>
                  <a:gd name="T4" fmla="*/ 0 w 21600"/>
                  <a:gd name="T5" fmla="*/ 372 h 41957"/>
                  <a:gd name="T6" fmla="*/ 0 60000 65536"/>
                  <a:gd name="T7" fmla="*/ 0 60000 65536"/>
                  <a:gd name="T8" fmla="*/ 0 60000 65536"/>
                  <a:gd name="T9" fmla="*/ 0 w 21600"/>
                  <a:gd name="T10" fmla="*/ 0 h 41957"/>
                  <a:gd name="T11" fmla="*/ 21600 w 21600"/>
                  <a:gd name="T12" fmla="*/ 41957 h 41957"/>
                </a:gdLst>
                <a:ahLst/>
                <a:cxnLst>
                  <a:cxn ang="T6">
                    <a:pos x="T0" y="T1"/>
                  </a:cxn>
                  <a:cxn ang="T7">
                    <a:pos x="T2" y="T3"/>
                  </a:cxn>
                  <a:cxn ang="T8">
                    <a:pos x="T4" y="T5"/>
                  </a:cxn>
                </a:cxnLst>
                <a:rect l="T9" t="T10" r="T11" b="T12"/>
                <a:pathLst>
                  <a:path w="21600" h="41957" fill="none" extrusionOk="0">
                    <a:moveTo>
                      <a:pt x="7084" y="-1"/>
                    </a:moveTo>
                    <a:cubicBezTo>
                      <a:pt x="15774" y="3016"/>
                      <a:pt x="21600" y="11206"/>
                      <a:pt x="21600" y="20405"/>
                    </a:cubicBezTo>
                    <a:cubicBezTo>
                      <a:pt x="21600" y="31777"/>
                      <a:pt x="12781" y="41202"/>
                      <a:pt x="1434" y="41957"/>
                    </a:cubicBezTo>
                  </a:path>
                  <a:path w="21600" h="41957" stroke="0" extrusionOk="0">
                    <a:moveTo>
                      <a:pt x="7084" y="-1"/>
                    </a:moveTo>
                    <a:cubicBezTo>
                      <a:pt x="15774" y="3016"/>
                      <a:pt x="21600" y="11206"/>
                      <a:pt x="21600" y="20405"/>
                    </a:cubicBezTo>
                    <a:cubicBezTo>
                      <a:pt x="21600" y="31777"/>
                      <a:pt x="12781" y="41202"/>
                      <a:pt x="1434" y="41957"/>
                    </a:cubicBezTo>
                    <a:lnTo>
                      <a:pt x="0" y="20405"/>
                    </a:lnTo>
                    <a:close/>
                  </a:path>
                </a:pathLst>
              </a:custGeom>
              <a:noFill/>
              <a:ln w="38100">
                <a:solidFill>
                  <a:schemeClr val="accent2"/>
                </a:solidFill>
                <a:round/>
                <a:headEnd/>
                <a:tailEnd/>
              </a:ln>
            </p:spPr>
            <p:txBody>
              <a:bodyPr wrap="none" anchor="ctr"/>
              <a:lstStyle/>
              <a:p>
                <a:endParaRPr lang="en-US"/>
              </a:p>
            </p:txBody>
          </p:sp>
          <p:sp>
            <p:nvSpPr>
              <p:cNvPr id="1039" name="Arc 15"/>
              <p:cNvSpPr>
                <a:spLocks/>
              </p:cNvSpPr>
              <p:nvPr/>
            </p:nvSpPr>
            <p:spPr bwMode="auto">
              <a:xfrm rot="-5400000">
                <a:off x="2082" y="523"/>
                <a:ext cx="1624" cy="2045"/>
              </a:xfrm>
              <a:custGeom>
                <a:avLst/>
                <a:gdLst>
                  <a:gd name="T0" fmla="*/ 1068 w 21600"/>
                  <a:gd name="T1" fmla="*/ 0 h 34899"/>
                  <a:gd name="T2" fmla="*/ 822 w 21600"/>
                  <a:gd name="T3" fmla="*/ 2045 h 34899"/>
                  <a:gd name="T4" fmla="*/ 0 w 21600"/>
                  <a:gd name="T5" fmla="*/ 953 h 34899"/>
                  <a:gd name="T6" fmla="*/ 0 60000 65536"/>
                  <a:gd name="T7" fmla="*/ 0 60000 65536"/>
                  <a:gd name="T8" fmla="*/ 0 60000 65536"/>
                  <a:gd name="T9" fmla="*/ 0 w 21600"/>
                  <a:gd name="T10" fmla="*/ 0 h 34899"/>
                  <a:gd name="T11" fmla="*/ 21600 w 21600"/>
                  <a:gd name="T12" fmla="*/ 34899 h 34899"/>
                </a:gdLst>
                <a:ahLst/>
                <a:cxnLst>
                  <a:cxn ang="T6">
                    <a:pos x="T0" y="T1"/>
                  </a:cxn>
                  <a:cxn ang="T7">
                    <a:pos x="T2" y="T3"/>
                  </a:cxn>
                  <a:cxn ang="T8">
                    <a:pos x="T4" y="T5"/>
                  </a:cxn>
                </a:cxnLst>
                <a:rect l="T9" t="T10" r="T11" b="T12"/>
                <a:pathLst>
                  <a:path w="21600" h="34899" fill="none" extrusionOk="0">
                    <a:moveTo>
                      <a:pt x="14207" y="-1"/>
                    </a:moveTo>
                    <a:cubicBezTo>
                      <a:pt x="18904" y="4101"/>
                      <a:pt x="21600" y="10033"/>
                      <a:pt x="21600" y="16270"/>
                    </a:cubicBezTo>
                    <a:cubicBezTo>
                      <a:pt x="21600" y="23932"/>
                      <a:pt x="17540" y="31020"/>
                      <a:pt x="10932" y="34898"/>
                    </a:cubicBezTo>
                  </a:path>
                  <a:path w="21600" h="34899" stroke="0" extrusionOk="0">
                    <a:moveTo>
                      <a:pt x="14207" y="-1"/>
                    </a:moveTo>
                    <a:cubicBezTo>
                      <a:pt x="18904" y="4101"/>
                      <a:pt x="21600" y="10033"/>
                      <a:pt x="21600" y="16270"/>
                    </a:cubicBezTo>
                    <a:cubicBezTo>
                      <a:pt x="21600" y="23932"/>
                      <a:pt x="17540" y="31020"/>
                      <a:pt x="10932" y="34898"/>
                    </a:cubicBezTo>
                    <a:lnTo>
                      <a:pt x="0" y="16270"/>
                    </a:lnTo>
                    <a:close/>
                  </a:path>
                </a:pathLst>
              </a:custGeom>
              <a:noFill/>
              <a:ln w="38100">
                <a:solidFill>
                  <a:schemeClr val="tx2"/>
                </a:solidFill>
                <a:round/>
                <a:headEnd/>
                <a:tailEnd/>
              </a:ln>
            </p:spPr>
            <p:txBody>
              <a:bodyPr wrap="none" anchor="ctr"/>
              <a:lstStyle/>
              <a:p>
                <a:endParaRPr lang="en-US"/>
              </a:p>
            </p:txBody>
          </p:sp>
          <p:sp>
            <p:nvSpPr>
              <p:cNvPr id="1040" name="Line 16"/>
              <p:cNvSpPr>
                <a:spLocks noChangeShapeType="1"/>
              </p:cNvSpPr>
              <p:nvPr/>
            </p:nvSpPr>
            <p:spPr bwMode="auto">
              <a:xfrm>
                <a:off x="1900" y="713"/>
                <a:ext cx="3600" cy="0"/>
              </a:xfrm>
              <a:prstGeom prst="line">
                <a:avLst/>
              </a:prstGeom>
              <a:noFill/>
              <a:ln w="38100">
                <a:solidFill>
                  <a:schemeClr val="tx1"/>
                </a:solidFill>
                <a:prstDash val="dash"/>
                <a:round/>
                <a:headEnd type="none" w="sm" len="sm"/>
                <a:tailEnd type="none" w="sm" len="sm"/>
              </a:ln>
            </p:spPr>
            <p:txBody>
              <a:bodyPr wrap="none" anchor="ctr"/>
              <a:lstStyle/>
              <a:p>
                <a:endParaRPr lang="en-US"/>
              </a:p>
            </p:txBody>
          </p:sp>
          <p:sp>
            <p:nvSpPr>
              <p:cNvPr id="1041" name="Line 17"/>
              <p:cNvSpPr>
                <a:spLocks noChangeShapeType="1"/>
              </p:cNvSpPr>
              <p:nvPr/>
            </p:nvSpPr>
            <p:spPr bwMode="auto">
              <a:xfrm>
                <a:off x="5462" y="725"/>
                <a:ext cx="0" cy="775"/>
              </a:xfrm>
              <a:prstGeom prst="line">
                <a:avLst/>
              </a:prstGeom>
              <a:noFill/>
              <a:ln w="38100">
                <a:solidFill>
                  <a:schemeClr val="tx1"/>
                </a:solidFill>
                <a:round/>
                <a:headEnd type="triangle" w="med" len="med"/>
                <a:tailEnd type="triangle" w="med" len="med"/>
              </a:ln>
            </p:spPr>
            <p:txBody>
              <a:bodyPr wrap="none" anchor="ctr"/>
              <a:lstStyle/>
              <a:p>
                <a:endParaRPr lang="en-US"/>
              </a:p>
            </p:txBody>
          </p:sp>
          <p:sp>
            <p:nvSpPr>
              <p:cNvPr id="1042" name="Text Box 18"/>
              <p:cNvSpPr txBox="1">
                <a:spLocks noChangeArrowheads="1"/>
              </p:cNvSpPr>
              <p:nvPr/>
            </p:nvSpPr>
            <p:spPr bwMode="auto">
              <a:xfrm>
                <a:off x="5242" y="947"/>
                <a:ext cx="233" cy="288"/>
              </a:xfrm>
              <a:prstGeom prst="rect">
                <a:avLst/>
              </a:prstGeom>
              <a:noFill/>
              <a:ln w="12699">
                <a:noFill/>
                <a:miter lim="800000"/>
                <a:headEnd type="none" w="sm" len="sm"/>
                <a:tailEnd type="none" w="sm" len="sm"/>
              </a:ln>
            </p:spPr>
            <p:txBody>
              <a:bodyPr wrap="none">
                <a:spAutoFit/>
              </a:bodyPr>
              <a:lstStyle/>
              <a:p>
                <a:r>
                  <a:rPr lang="en-US" b="1">
                    <a:latin typeface="Arial" charset="0"/>
                  </a:rPr>
                  <a:t>h</a:t>
                </a:r>
                <a:endParaRPr lang="en-US">
                  <a:latin typeface="Arial" charset="0"/>
                </a:endParaRPr>
              </a:p>
            </p:txBody>
          </p:sp>
        </p:gr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p:spPr>
        <p:txBody>
          <a:bodyPr wrap="none" anchor="ctr"/>
          <a:lstStyle/>
          <a:p>
            <a:endParaRPr lang="en-US"/>
          </a:p>
        </p:txBody>
      </p:sp>
      <p:sp>
        <p:nvSpPr>
          <p:cNvPr id="460803" name="Rectangle 3"/>
          <p:cNvSpPr>
            <a:spLocks noChangeArrowheads="1"/>
          </p:cNvSpPr>
          <p:nvPr/>
        </p:nvSpPr>
        <p:spPr bwMode="auto">
          <a:xfrm>
            <a:off x="257175" y="827088"/>
            <a:ext cx="2281238" cy="1919287"/>
          </a:xfrm>
          <a:prstGeom prst="rect">
            <a:avLst/>
          </a:prstGeom>
          <a:noFill/>
          <a:ln w="9525">
            <a:noFill/>
            <a:miter lim="800000"/>
            <a:headEnd/>
            <a:tailEnd/>
          </a:ln>
          <a:effectLst/>
        </p:spPr>
        <p:txBody>
          <a:bodyPr lIns="90488" tIns="44450" rIns="90488" bIns="44450"/>
          <a:lstStyle/>
          <a:p>
            <a:pPr marL="401638" indent="-401638">
              <a:lnSpc>
                <a:spcPct val="149000"/>
              </a:lnSpc>
              <a:spcBef>
                <a:spcPct val="30000"/>
              </a:spcBef>
              <a:buClr>
                <a:schemeClr val="accent1"/>
              </a:buClr>
              <a:buSzPct val="75000"/>
              <a:buFont typeface="Monotype Sorts" pitchFamily="48" charset="2"/>
              <a:buNone/>
              <a:defRPr/>
            </a:pPr>
            <a:r>
              <a:rPr lang="en-US" sz="2000" b="1">
                <a:effectLst>
                  <a:outerShdw blurRad="38100" dist="38100" dir="2700000" algn="tl">
                    <a:srgbClr val="000000"/>
                  </a:outerShdw>
                </a:effectLst>
                <a:latin typeface="Arial" charset="0"/>
              </a:rPr>
              <a:t>	Which of the three punts has the longest hang time?</a:t>
            </a:r>
            <a:endParaRPr lang="en-US" sz="2000" b="1">
              <a:latin typeface="Arial" charset="0"/>
            </a:endParaRPr>
          </a:p>
        </p:txBody>
      </p:sp>
      <p:grpSp>
        <p:nvGrpSpPr>
          <p:cNvPr id="2" name="Group 4"/>
          <p:cNvGrpSpPr>
            <a:grpSpLocks/>
          </p:cNvGrpSpPr>
          <p:nvPr/>
        </p:nvGrpSpPr>
        <p:grpSpPr bwMode="auto">
          <a:xfrm>
            <a:off x="2586038" y="1131888"/>
            <a:ext cx="6157912" cy="2611437"/>
            <a:chOff x="1629" y="713"/>
            <a:chExt cx="3879" cy="1645"/>
          </a:xfrm>
        </p:grpSpPr>
        <p:sp>
          <p:nvSpPr>
            <p:cNvPr id="2059" name="Text Box 5"/>
            <p:cNvSpPr txBox="1">
              <a:spLocks noChangeArrowheads="1"/>
            </p:cNvSpPr>
            <p:nvPr/>
          </p:nvSpPr>
          <p:spPr bwMode="auto">
            <a:xfrm>
              <a:off x="2137" y="1859"/>
              <a:ext cx="2468" cy="250"/>
            </a:xfrm>
            <a:prstGeom prst="rect">
              <a:avLst/>
            </a:prstGeom>
            <a:solidFill>
              <a:srgbClr val="000000"/>
            </a:solidFill>
            <a:ln w="38100">
              <a:noFill/>
              <a:miter lim="800000"/>
              <a:headEnd type="none" w="sm" len="sm"/>
              <a:tailEnd type="none" w="sm" len="sm"/>
            </a:ln>
          </p:spPr>
          <p:txBody>
            <a:bodyPr wrap="none">
              <a:spAutoFit/>
            </a:bodyPr>
            <a:lstStyle/>
            <a:p>
              <a:r>
                <a:rPr lang="en-US" sz="2000" b="1">
                  <a:solidFill>
                    <a:schemeClr val="tx2"/>
                  </a:solidFill>
                  <a:latin typeface="Arial" charset="0"/>
                </a:rPr>
                <a:t>4)  all have the same hang time</a:t>
              </a:r>
            </a:p>
          </p:txBody>
        </p:sp>
        <p:grpSp>
          <p:nvGrpSpPr>
            <p:cNvPr id="3" name="Group 6"/>
            <p:cNvGrpSpPr>
              <a:grpSpLocks/>
            </p:cNvGrpSpPr>
            <p:nvPr/>
          </p:nvGrpSpPr>
          <p:grpSpPr bwMode="auto">
            <a:xfrm>
              <a:off x="1629" y="713"/>
              <a:ext cx="3879" cy="1645"/>
              <a:chOff x="1629" y="713"/>
              <a:chExt cx="3879" cy="1645"/>
            </a:xfrm>
          </p:grpSpPr>
          <p:graphicFrame>
            <p:nvGraphicFramePr>
              <p:cNvPr id="2050" name="Object 7"/>
              <p:cNvGraphicFramePr>
                <a:graphicFrameLocks noChangeAspect="1"/>
              </p:cNvGraphicFramePr>
              <p:nvPr/>
            </p:nvGraphicFramePr>
            <p:xfrm>
              <a:off x="1673" y="1242"/>
              <a:ext cx="249" cy="279"/>
            </p:xfrm>
            <a:graphic>
              <a:graphicData uri="http://schemas.openxmlformats.org/presentationml/2006/ole">
                <p:oleObj spid="_x0000_s38914" name="Clip" r:id="rId4" imgW="1363680" imgH="1564200" progId="">
                  <p:embed/>
                </p:oleObj>
              </a:graphicData>
            </a:graphic>
          </p:graphicFrame>
          <p:sp>
            <p:nvSpPr>
              <p:cNvPr id="2061" name="Arc 8"/>
              <p:cNvSpPr>
                <a:spLocks/>
              </p:cNvSpPr>
              <p:nvPr/>
            </p:nvSpPr>
            <p:spPr bwMode="auto">
              <a:xfrm>
                <a:off x="1882" y="729"/>
                <a:ext cx="3417" cy="1199"/>
              </a:xfrm>
              <a:custGeom>
                <a:avLst/>
                <a:gdLst>
                  <a:gd name="T0" fmla="*/ 0 w 39123"/>
                  <a:gd name="T1" fmla="*/ 600 h 21600"/>
                  <a:gd name="T2" fmla="*/ 3417 w 39123"/>
                  <a:gd name="T3" fmla="*/ 807 h 21600"/>
                  <a:gd name="T4" fmla="*/ 1634 w 39123"/>
                  <a:gd name="T5" fmla="*/ 1199 h 21600"/>
                  <a:gd name="T6" fmla="*/ 0 60000 65536"/>
                  <a:gd name="T7" fmla="*/ 0 60000 65536"/>
                  <a:gd name="T8" fmla="*/ 0 60000 65536"/>
                  <a:gd name="T9" fmla="*/ 0 w 39123"/>
                  <a:gd name="T10" fmla="*/ 0 h 21600"/>
                  <a:gd name="T11" fmla="*/ 39123 w 39123"/>
                  <a:gd name="T12" fmla="*/ 21600 h 21600"/>
                </a:gdLst>
                <a:ahLst/>
                <a:cxnLst>
                  <a:cxn ang="T6">
                    <a:pos x="T0" y="T1"/>
                  </a:cxn>
                  <a:cxn ang="T7">
                    <a:pos x="T2" y="T3"/>
                  </a:cxn>
                  <a:cxn ang="T8">
                    <a:pos x="T4" y="T5"/>
                  </a:cxn>
                </a:cxnLst>
                <a:rect l="T9" t="T10" r="T11" b="T12"/>
                <a:pathLst>
                  <a:path w="39123" h="21600" fill="none" extrusionOk="0">
                    <a:moveTo>
                      <a:pt x="0" y="10808"/>
                    </a:moveTo>
                    <a:cubicBezTo>
                      <a:pt x="3857" y="4120"/>
                      <a:pt x="10990" y="-1"/>
                      <a:pt x="18711" y="0"/>
                    </a:cubicBezTo>
                    <a:cubicBezTo>
                      <a:pt x="27917" y="0"/>
                      <a:pt x="36111" y="5835"/>
                      <a:pt x="39122" y="14535"/>
                    </a:cubicBezTo>
                  </a:path>
                  <a:path w="39123" h="21600" stroke="0" extrusionOk="0">
                    <a:moveTo>
                      <a:pt x="0" y="10808"/>
                    </a:moveTo>
                    <a:cubicBezTo>
                      <a:pt x="3857" y="4120"/>
                      <a:pt x="10990" y="-1"/>
                      <a:pt x="18711" y="0"/>
                    </a:cubicBezTo>
                    <a:cubicBezTo>
                      <a:pt x="27917" y="0"/>
                      <a:pt x="36111" y="5835"/>
                      <a:pt x="39122" y="14535"/>
                    </a:cubicBezTo>
                    <a:lnTo>
                      <a:pt x="18711" y="21600"/>
                    </a:lnTo>
                    <a:close/>
                  </a:path>
                </a:pathLst>
              </a:custGeom>
              <a:solidFill>
                <a:srgbClr val="000000"/>
              </a:solidFill>
              <a:ln w="38100">
                <a:solidFill>
                  <a:schemeClr val="hlink"/>
                </a:solidFill>
                <a:round/>
                <a:headEnd/>
                <a:tailEnd/>
              </a:ln>
            </p:spPr>
            <p:txBody>
              <a:bodyPr wrap="none" anchor="ctr"/>
              <a:lstStyle/>
              <a:p>
                <a:endParaRPr lang="en-US"/>
              </a:p>
            </p:txBody>
          </p:sp>
          <p:sp>
            <p:nvSpPr>
              <p:cNvPr id="2062" name="Text Box 9"/>
              <p:cNvSpPr txBox="1">
                <a:spLocks noChangeArrowheads="1"/>
              </p:cNvSpPr>
              <p:nvPr/>
            </p:nvSpPr>
            <p:spPr bwMode="auto">
              <a:xfrm>
                <a:off x="2547" y="1574"/>
                <a:ext cx="238" cy="290"/>
              </a:xfrm>
              <a:prstGeom prst="rect">
                <a:avLst/>
              </a:prstGeom>
              <a:solidFill>
                <a:srgbClr val="000000"/>
              </a:solidFill>
              <a:ln w="9525">
                <a:noFill/>
                <a:miter lim="800000"/>
                <a:headEnd/>
                <a:tailEnd/>
              </a:ln>
            </p:spPr>
            <p:txBody>
              <a:bodyPr wrap="none">
                <a:spAutoFit/>
              </a:bodyPr>
              <a:lstStyle/>
              <a:p>
                <a:r>
                  <a:rPr lang="en-US" b="1">
                    <a:solidFill>
                      <a:schemeClr val="accent2"/>
                    </a:solidFill>
                    <a:latin typeface="Tahoma" pitchFamily="34" charset="0"/>
                  </a:rPr>
                  <a:t>1</a:t>
                </a:r>
              </a:p>
            </p:txBody>
          </p:sp>
          <p:sp>
            <p:nvSpPr>
              <p:cNvPr id="2063" name="Text Box 10"/>
              <p:cNvSpPr txBox="1">
                <a:spLocks noChangeArrowheads="1"/>
              </p:cNvSpPr>
              <p:nvPr/>
            </p:nvSpPr>
            <p:spPr bwMode="auto">
              <a:xfrm>
                <a:off x="3787" y="1574"/>
                <a:ext cx="238" cy="290"/>
              </a:xfrm>
              <a:prstGeom prst="rect">
                <a:avLst/>
              </a:prstGeom>
              <a:solidFill>
                <a:srgbClr val="000000"/>
              </a:solidFill>
              <a:ln w="9525">
                <a:noFill/>
                <a:miter lim="800000"/>
                <a:headEnd/>
                <a:tailEnd/>
              </a:ln>
            </p:spPr>
            <p:txBody>
              <a:bodyPr wrap="none">
                <a:spAutoFit/>
              </a:bodyPr>
              <a:lstStyle/>
              <a:p>
                <a:r>
                  <a:rPr lang="en-US" b="1">
                    <a:solidFill>
                      <a:schemeClr val="tx2"/>
                    </a:solidFill>
                    <a:latin typeface="Tahoma" pitchFamily="34" charset="0"/>
                  </a:rPr>
                  <a:t>2</a:t>
                </a:r>
              </a:p>
            </p:txBody>
          </p:sp>
          <p:sp>
            <p:nvSpPr>
              <p:cNvPr id="2064" name="Text Box 11"/>
              <p:cNvSpPr txBox="1">
                <a:spLocks noChangeArrowheads="1"/>
              </p:cNvSpPr>
              <p:nvPr/>
            </p:nvSpPr>
            <p:spPr bwMode="auto">
              <a:xfrm>
                <a:off x="5169" y="1574"/>
                <a:ext cx="238" cy="290"/>
              </a:xfrm>
              <a:prstGeom prst="rect">
                <a:avLst/>
              </a:prstGeom>
              <a:solidFill>
                <a:srgbClr val="000000"/>
              </a:solidFill>
              <a:ln w="9525">
                <a:noFill/>
                <a:miter lim="800000"/>
                <a:headEnd/>
                <a:tailEnd/>
              </a:ln>
            </p:spPr>
            <p:txBody>
              <a:bodyPr wrap="none">
                <a:spAutoFit/>
              </a:bodyPr>
              <a:lstStyle/>
              <a:p>
                <a:r>
                  <a:rPr lang="en-US" b="1">
                    <a:solidFill>
                      <a:schemeClr val="hlink"/>
                    </a:solidFill>
                    <a:latin typeface="Tahoma" pitchFamily="34" charset="0"/>
                  </a:rPr>
                  <a:t>3</a:t>
                </a:r>
              </a:p>
            </p:txBody>
          </p:sp>
          <p:sp>
            <p:nvSpPr>
              <p:cNvPr id="2065" name="Line 12"/>
              <p:cNvSpPr>
                <a:spLocks noChangeShapeType="1"/>
              </p:cNvSpPr>
              <p:nvPr/>
            </p:nvSpPr>
            <p:spPr bwMode="auto">
              <a:xfrm>
                <a:off x="1629" y="1531"/>
                <a:ext cx="3879" cy="0"/>
              </a:xfrm>
              <a:prstGeom prst="line">
                <a:avLst/>
              </a:prstGeom>
              <a:noFill/>
              <a:ln w="38100">
                <a:solidFill>
                  <a:schemeClr val="accent1"/>
                </a:solidFill>
                <a:round/>
                <a:headEnd/>
                <a:tailEnd/>
              </a:ln>
            </p:spPr>
            <p:txBody>
              <a:bodyPr wrap="none" anchor="ctr"/>
              <a:lstStyle/>
              <a:p>
                <a:endParaRPr lang="en-US"/>
              </a:p>
            </p:txBody>
          </p:sp>
          <p:sp>
            <p:nvSpPr>
              <p:cNvPr id="2066" name="Arc 13"/>
              <p:cNvSpPr>
                <a:spLocks/>
              </p:cNvSpPr>
              <p:nvPr/>
            </p:nvSpPr>
            <p:spPr bwMode="auto">
              <a:xfrm rot="-5400000">
                <a:off x="1830" y="774"/>
                <a:ext cx="855" cy="765"/>
              </a:xfrm>
              <a:custGeom>
                <a:avLst/>
                <a:gdLst>
                  <a:gd name="T0" fmla="*/ 280 w 21600"/>
                  <a:gd name="T1" fmla="*/ 0 h 41957"/>
                  <a:gd name="T2" fmla="*/ 57 w 21600"/>
                  <a:gd name="T3" fmla="*/ 765 h 41957"/>
                  <a:gd name="T4" fmla="*/ 0 w 21600"/>
                  <a:gd name="T5" fmla="*/ 372 h 41957"/>
                  <a:gd name="T6" fmla="*/ 0 60000 65536"/>
                  <a:gd name="T7" fmla="*/ 0 60000 65536"/>
                  <a:gd name="T8" fmla="*/ 0 60000 65536"/>
                  <a:gd name="T9" fmla="*/ 0 w 21600"/>
                  <a:gd name="T10" fmla="*/ 0 h 41957"/>
                  <a:gd name="T11" fmla="*/ 21600 w 21600"/>
                  <a:gd name="T12" fmla="*/ 41957 h 41957"/>
                </a:gdLst>
                <a:ahLst/>
                <a:cxnLst>
                  <a:cxn ang="T6">
                    <a:pos x="T0" y="T1"/>
                  </a:cxn>
                  <a:cxn ang="T7">
                    <a:pos x="T2" y="T3"/>
                  </a:cxn>
                  <a:cxn ang="T8">
                    <a:pos x="T4" y="T5"/>
                  </a:cxn>
                </a:cxnLst>
                <a:rect l="T9" t="T10" r="T11" b="T12"/>
                <a:pathLst>
                  <a:path w="21600" h="41957" fill="none" extrusionOk="0">
                    <a:moveTo>
                      <a:pt x="7084" y="-1"/>
                    </a:moveTo>
                    <a:cubicBezTo>
                      <a:pt x="15774" y="3016"/>
                      <a:pt x="21600" y="11206"/>
                      <a:pt x="21600" y="20405"/>
                    </a:cubicBezTo>
                    <a:cubicBezTo>
                      <a:pt x="21600" y="31777"/>
                      <a:pt x="12781" y="41202"/>
                      <a:pt x="1434" y="41957"/>
                    </a:cubicBezTo>
                  </a:path>
                  <a:path w="21600" h="41957" stroke="0" extrusionOk="0">
                    <a:moveTo>
                      <a:pt x="7084" y="-1"/>
                    </a:moveTo>
                    <a:cubicBezTo>
                      <a:pt x="15774" y="3016"/>
                      <a:pt x="21600" y="11206"/>
                      <a:pt x="21600" y="20405"/>
                    </a:cubicBezTo>
                    <a:cubicBezTo>
                      <a:pt x="21600" y="31777"/>
                      <a:pt x="12781" y="41202"/>
                      <a:pt x="1434" y="41957"/>
                    </a:cubicBezTo>
                    <a:lnTo>
                      <a:pt x="0" y="20405"/>
                    </a:lnTo>
                    <a:close/>
                  </a:path>
                </a:pathLst>
              </a:custGeom>
              <a:noFill/>
              <a:ln w="38100">
                <a:solidFill>
                  <a:schemeClr val="accent2"/>
                </a:solidFill>
                <a:round/>
                <a:headEnd/>
                <a:tailEnd/>
              </a:ln>
            </p:spPr>
            <p:txBody>
              <a:bodyPr wrap="none" anchor="ctr"/>
              <a:lstStyle/>
              <a:p>
                <a:endParaRPr lang="en-US"/>
              </a:p>
            </p:txBody>
          </p:sp>
          <p:sp>
            <p:nvSpPr>
              <p:cNvPr id="2067" name="Arc 14"/>
              <p:cNvSpPr>
                <a:spLocks/>
              </p:cNvSpPr>
              <p:nvPr/>
            </p:nvSpPr>
            <p:spPr bwMode="auto">
              <a:xfrm rot="-5400000">
                <a:off x="2082" y="523"/>
                <a:ext cx="1624" cy="2045"/>
              </a:xfrm>
              <a:custGeom>
                <a:avLst/>
                <a:gdLst>
                  <a:gd name="T0" fmla="*/ 1068 w 21600"/>
                  <a:gd name="T1" fmla="*/ 0 h 34899"/>
                  <a:gd name="T2" fmla="*/ 822 w 21600"/>
                  <a:gd name="T3" fmla="*/ 2045 h 34899"/>
                  <a:gd name="T4" fmla="*/ 0 w 21600"/>
                  <a:gd name="T5" fmla="*/ 953 h 34899"/>
                  <a:gd name="T6" fmla="*/ 0 60000 65536"/>
                  <a:gd name="T7" fmla="*/ 0 60000 65536"/>
                  <a:gd name="T8" fmla="*/ 0 60000 65536"/>
                  <a:gd name="T9" fmla="*/ 0 w 21600"/>
                  <a:gd name="T10" fmla="*/ 0 h 34899"/>
                  <a:gd name="T11" fmla="*/ 21600 w 21600"/>
                  <a:gd name="T12" fmla="*/ 34899 h 34899"/>
                </a:gdLst>
                <a:ahLst/>
                <a:cxnLst>
                  <a:cxn ang="T6">
                    <a:pos x="T0" y="T1"/>
                  </a:cxn>
                  <a:cxn ang="T7">
                    <a:pos x="T2" y="T3"/>
                  </a:cxn>
                  <a:cxn ang="T8">
                    <a:pos x="T4" y="T5"/>
                  </a:cxn>
                </a:cxnLst>
                <a:rect l="T9" t="T10" r="T11" b="T12"/>
                <a:pathLst>
                  <a:path w="21600" h="34899" fill="none" extrusionOk="0">
                    <a:moveTo>
                      <a:pt x="14207" y="-1"/>
                    </a:moveTo>
                    <a:cubicBezTo>
                      <a:pt x="18904" y="4101"/>
                      <a:pt x="21600" y="10033"/>
                      <a:pt x="21600" y="16270"/>
                    </a:cubicBezTo>
                    <a:cubicBezTo>
                      <a:pt x="21600" y="23932"/>
                      <a:pt x="17540" y="31020"/>
                      <a:pt x="10932" y="34898"/>
                    </a:cubicBezTo>
                  </a:path>
                  <a:path w="21600" h="34899" stroke="0" extrusionOk="0">
                    <a:moveTo>
                      <a:pt x="14207" y="-1"/>
                    </a:moveTo>
                    <a:cubicBezTo>
                      <a:pt x="18904" y="4101"/>
                      <a:pt x="21600" y="10033"/>
                      <a:pt x="21600" y="16270"/>
                    </a:cubicBezTo>
                    <a:cubicBezTo>
                      <a:pt x="21600" y="23932"/>
                      <a:pt x="17540" y="31020"/>
                      <a:pt x="10932" y="34898"/>
                    </a:cubicBezTo>
                    <a:lnTo>
                      <a:pt x="0" y="16270"/>
                    </a:lnTo>
                    <a:close/>
                  </a:path>
                </a:pathLst>
              </a:custGeom>
              <a:noFill/>
              <a:ln w="38100">
                <a:solidFill>
                  <a:schemeClr val="tx2"/>
                </a:solidFill>
                <a:round/>
                <a:headEnd/>
                <a:tailEnd/>
              </a:ln>
            </p:spPr>
            <p:txBody>
              <a:bodyPr wrap="none" anchor="ctr"/>
              <a:lstStyle/>
              <a:p>
                <a:endParaRPr lang="en-US"/>
              </a:p>
            </p:txBody>
          </p:sp>
          <p:sp>
            <p:nvSpPr>
              <p:cNvPr id="2068" name="Line 15"/>
              <p:cNvSpPr>
                <a:spLocks noChangeShapeType="1"/>
              </p:cNvSpPr>
              <p:nvPr/>
            </p:nvSpPr>
            <p:spPr bwMode="auto">
              <a:xfrm>
                <a:off x="1900" y="713"/>
                <a:ext cx="3600" cy="0"/>
              </a:xfrm>
              <a:prstGeom prst="line">
                <a:avLst/>
              </a:prstGeom>
              <a:noFill/>
              <a:ln w="38100">
                <a:solidFill>
                  <a:schemeClr val="tx1"/>
                </a:solidFill>
                <a:prstDash val="dash"/>
                <a:round/>
                <a:headEnd type="none" w="sm" len="sm"/>
                <a:tailEnd type="none" w="sm" len="sm"/>
              </a:ln>
            </p:spPr>
            <p:txBody>
              <a:bodyPr wrap="none" anchor="ctr"/>
              <a:lstStyle/>
              <a:p>
                <a:endParaRPr lang="en-US"/>
              </a:p>
            </p:txBody>
          </p:sp>
          <p:sp>
            <p:nvSpPr>
              <p:cNvPr id="2069" name="Line 16"/>
              <p:cNvSpPr>
                <a:spLocks noChangeShapeType="1"/>
              </p:cNvSpPr>
              <p:nvPr/>
            </p:nvSpPr>
            <p:spPr bwMode="auto">
              <a:xfrm>
                <a:off x="5462" y="725"/>
                <a:ext cx="0" cy="775"/>
              </a:xfrm>
              <a:prstGeom prst="line">
                <a:avLst/>
              </a:prstGeom>
              <a:noFill/>
              <a:ln w="38100">
                <a:solidFill>
                  <a:schemeClr val="tx1"/>
                </a:solidFill>
                <a:round/>
                <a:headEnd type="triangle" w="med" len="med"/>
                <a:tailEnd type="triangle" w="med" len="med"/>
              </a:ln>
            </p:spPr>
            <p:txBody>
              <a:bodyPr wrap="none" anchor="ctr"/>
              <a:lstStyle/>
              <a:p>
                <a:endParaRPr lang="en-US"/>
              </a:p>
            </p:txBody>
          </p:sp>
          <p:sp>
            <p:nvSpPr>
              <p:cNvPr id="2070" name="Text Box 17"/>
              <p:cNvSpPr txBox="1">
                <a:spLocks noChangeArrowheads="1"/>
              </p:cNvSpPr>
              <p:nvPr/>
            </p:nvSpPr>
            <p:spPr bwMode="auto">
              <a:xfrm>
                <a:off x="5242" y="947"/>
                <a:ext cx="233" cy="288"/>
              </a:xfrm>
              <a:prstGeom prst="rect">
                <a:avLst/>
              </a:prstGeom>
              <a:noFill/>
              <a:ln w="12699">
                <a:noFill/>
                <a:miter lim="800000"/>
                <a:headEnd type="none" w="sm" len="sm"/>
                <a:tailEnd type="none" w="sm" len="sm"/>
              </a:ln>
            </p:spPr>
            <p:txBody>
              <a:bodyPr wrap="none">
                <a:spAutoFit/>
              </a:bodyPr>
              <a:lstStyle/>
              <a:p>
                <a:r>
                  <a:rPr lang="en-US" b="1">
                    <a:latin typeface="Arial" charset="0"/>
                  </a:rPr>
                  <a:t>h</a:t>
                </a:r>
                <a:endParaRPr lang="en-US">
                  <a:latin typeface="Arial" charset="0"/>
                </a:endParaRPr>
              </a:p>
            </p:txBody>
          </p:sp>
        </p:grpSp>
      </p:grpSp>
      <p:sp>
        <p:nvSpPr>
          <p:cNvPr id="2054" name="Oval 18"/>
          <p:cNvSpPr>
            <a:spLocks noChangeArrowheads="1"/>
          </p:cNvSpPr>
          <p:nvPr/>
        </p:nvSpPr>
        <p:spPr bwMode="auto">
          <a:xfrm>
            <a:off x="3035300" y="2876550"/>
            <a:ext cx="4938713" cy="614363"/>
          </a:xfrm>
          <a:prstGeom prst="ellipse">
            <a:avLst/>
          </a:prstGeom>
          <a:noFill/>
          <a:ln w="50800">
            <a:solidFill>
              <a:schemeClr val="accent1"/>
            </a:solidFill>
            <a:round/>
            <a:headEnd/>
            <a:tailEnd/>
          </a:ln>
        </p:spPr>
        <p:txBody>
          <a:bodyPr wrap="none" anchor="ctr"/>
          <a:lstStyle/>
          <a:p>
            <a:endParaRPr lang="en-US"/>
          </a:p>
        </p:txBody>
      </p:sp>
      <p:sp>
        <p:nvSpPr>
          <p:cNvPr id="2055" name="AutoShape 19"/>
          <p:cNvSpPr>
            <a:spLocks noChangeArrowheads="1"/>
          </p:cNvSpPr>
          <p:nvPr/>
        </p:nvSpPr>
        <p:spPr bwMode="auto">
          <a:xfrm>
            <a:off x="896938" y="3670300"/>
            <a:ext cx="7162800" cy="1773238"/>
          </a:xfrm>
          <a:prstGeom prst="roundRect">
            <a:avLst>
              <a:gd name="adj" fmla="val 16667"/>
            </a:avLst>
          </a:prstGeom>
          <a:solidFill>
            <a:schemeClr val="accent1"/>
          </a:solidFill>
          <a:ln w="38100">
            <a:solidFill>
              <a:srgbClr val="000000"/>
            </a:solidFill>
            <a:round/>
            <a:headEnd type="none" w="sm" len="sm"/>
            <a:tailEnd type="none" w="sm" len="sm"/>
          </a:ln>
        </p:spPr>
        <p:txBody>
          <a:bodyPr wrap="none" anchor="ctr"/>
          <a:lstStyle/>
          <a:p>
            <a:pPr algn="ctr"/>
            <a:endParaRPr lang="en-US"/>
          </a:p>
        </p:txBody>
      </p:sp>
      <p:sp>
        <p:nvSpPr>
          <p:cNvPr id="460820" name="Rectangle 20"/>
          <p:cNvSpPr>
            <a:spLocks noChangeArrowheads="1"/>
          </p:cNvSpPr>
          <p:nvPr/>
        </p:nvSpPr>
        <p:spPr bwMode="auto">
          <a:xfrm>
            <a:off x="723900" y="3675063"/>
            <a:ext cx="7334250" cy="2192337"/>
          </a:xfrm>
          <a:prstGeom prst="rect">
            <a:avLst/>
          </a:prstGeom>
          <a:noFill/>
          <a:ln w="9525">
            <a:noFill/>
            <a:miter lim="800000"/>
            <a:headEnd/>
            <a:tailEnd/>
          </a:ln>
          <a:effectLst/>
        </p:spPr>
        <p:txBody>
          <a:bodyPr lIns="90488" tIns="44450" rIns="90488" bIns="44450"/>
          <a:lstStyle/>
          <a:p>
            <a:pPr marL="401638" indent="-401638">
              <a:lnSpc>
                <a:spcPct val="160000"/>
              </a:lnSpc>
              <a:spcBef>
                <a:spcPct val="30000"/>
              </a:spcBef>
              <a:buClr>
                <a:schemeClr val="accent1"/>
              </a:buClr>
              <a:buSzPct val="75000"/>
              <a:buFont typeface="Monotype Sorts" pitchFamily="48" charset="2"/>
              <a:buNone/>
              <a:defRPr/>
            </a:pPr>
            <a:r>
              <a:rPr lang="en-US" sz="2200" b="1">
                <a:solidFill>
                  <a:srgbClr val="000000"/>
                </a:solidFill>
                <a:latin typeface="Arial" charset="0"/>
              </a:rPr>
              <a:t>	</a:t>
            </a:r>
            <a:r>
              <a:rPr lang="en-US" sz="2000" b="1">
                <a:solidFill>
                  <a:srgbClr val="000000"/>
                </a:solidFill>
                <a:latin typeface="Arial" charset="0"/>
              </a:rPr>
              <a:t>The time in the air is determined by the </a:t>
            </a:r>
            <a:r>
              <a:rPr lang="en-US" sz="2000" b="1" i="1">
                <a:solidFill>
                  <a:schemeClr val="bg1"/>
                </a:solidFill>
                <a:effectLst>
                  <a:outerShdw blurRad="38100" dist="38100" dir="2700000" algn="tl">
                    <a:srgbClr val="000000"/>
                  </a:outerShdw>
                </a:effectLst>
                <a:latin typeface="Arial" charset="0"/>
              </a:rPr>
              <a:t>vertical motion</a:t>
            </a:r>
            <a:r>
              <a:rPr lang="en-US" sz="2000" b="1">
                <a:solidFill>
                  <a:srgbClr val="000000"/>
                </a:solidFill>
                <a:latin typeface="Arial" charset="0"/>
              </a:rPr>
              <a:t>!  Because all of the punts reach the </a:t>
            </a:r>
            <a:r>
              <a:rPr lang="en-US" sz="2000" b="1">
                <a:solidFill>
                  <a:srgbClr val="0000FF"/>
                </a:solidFill>
                <a:effectLst>
                  <a:outerShdw blurRad="38100" dist="38100" dir="2700000" algn="tl">
                    <a:srgbClr val="000000"/>
                  </a:outerShdw>
                </a:effectLst>
                <a:latin typeface="Arial" charset="0"/>
              </a:rPr>
              <a:t>same height</a:t>
            </a:r>
            <a:r>
              <a:rPr lang="en-US" sz="2000" b="1">
                <a:solidFill>
                  <a:srgbClr val="000000"/>
                </a:solidFill>
                <a:latin typeface="Arial" charset="0"/>
              </a:rPr>
              <a:t>, they all stay in the air for the </a:t>
            </a:r>
            <a:r>
              <a:rPr lang="en-US" sz="2000" b="1">
                <a:solidFill>
                  <a:srgbClr val="0000FF"/>
                </a:solidFill>
                <a:effectLst>
                  <a:outerShdw blurRad="38100" dist="38100" dir="2700000" algn="tl">
                    <a:srgbClr val="000000"/>
                  </a:outerShdw>
                </a:effectLst>
                <a:latin typeface="Arial" charset="0"/>
              </a:rPr>
              <a:t>same time</a:t>
            </a:r>
            <a:r>
              <a:rPr lang="en-US" sz="2000" b="1">
                <a:solidFill>
                  <a:srgbClr val="000000"/>
                </a:solidFill>
                <a:latin typeface="Arial" charset="0"/>
              </a:rPr>
              <a:t>.</a:t>
            </a:r>
            <a:endParaRPr lang="en-US" sz="2200" b="1">
              <a:solidFill>
                <a:schemeClr val="accent2"/>
              </a:solidFill>
              <a:effectLst>
                <a:outerShdw blurRad="38100" dist="38100" dir="2700000" algn="tl">
                  <a:srgbClr val="000000"/>
                </a:outerShdw>
              </a:effectLst>
              <a:latin typeface="Arial" charset="0"/>
            </a:endParaRPr>
          </a:p>
        </p:txBody>
      </p:sp>
      <p:sp>
        <p:nvSpPr>
          <p:cNvPr id="460821" name="Rectangle 21"/>
          <p:cNvSpPr>
            <a:spLocks noChangeArrowheads="1"/>
          </p:cNvSpPr>
          <p:nvPr/>
        </p:nvSpPr>
        <p:spPr bwMode="auto">
          <a:xfrm>
            <a:off x="825500" y="5864225"/>
            <a:ext cx="7077075" cy="500063"/>
          </a:xfrm>
          <a:prstGeom prst="rect">
            <a:avLst/>
          </a:prstGeom>
          <a:solidFill>
            <a:schemeClr val="folHlink"/>
          </a:solid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defRPr/>
            </a:pPr>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which one had the greater initial velocity?</a:t>
            </a:r>
          </a:p>
        </p:txBody>
      </p:sp>
      <p:sp>
        <p:nvSpPr>
          <p:cNvPr id="460822" name="Rectangle 22"/>
          <p:cNvSpPr>
            <a:spLocks noChangeArrowheads="1"/>
          </p:cNvSpPr>
          <p:nvPr/>
        </p:nvSpPr>
        <p:spPr bwMode="auto">
          <a:xfrm>
            <a:off x="933450" y="0"/>
            <a:ext cx="7162800" cy="838200"/>
          </a:xfrm>
          <a:prstGeom prst="rect">
            <a:avLst/>
          </a:prstGeom>
          <a:noFill/>
          <a:ln w="9525">
            <a:noFill/>
            <a:miter lim="800000"/>
            <a:headEnd/>
            <a:tailEnd/>
          </a:ln>
          <a:effectLst/>
        </p:spPr>
        <p:txBody>
          <a:bodyPr lIns="90488" tIns="44450" rIns="90488" bIns="44450" anchor="ctr"/>
          <a:lstStyle/>
          <a:p>
            <a:pPr algn="ctr">
              <a:lnSpc>
                <a:spcPct val="90000"/>
              </a:lnSpc>
              <a:defRPr/>
            </a:pPr>
            <a:r>
              <a:rPr lang="en-US" sz="2800" b="1" i="1">
                <a:solidFill>
                  <a:schemeClr val="tx2"/>
                </a:solidFill>
                <a:effectLst>
                  <a:outerShdw blurRad="38100" dist="38100" dir="2700000" algn="tl">
                    <a:srgbClr val="000000"/>
                  </a:outerShdw>
                </a:effectLst>
                <a:latin typeface="Arial" charset="0"/>
              </a:rPr>
              <a:t>ConcepTest 3.7a	</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Punts 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60821"/>
                                        </p:tgtEl>
                                        <p:attrNameLst>
                                          <p:attrName>style.visibility</p:attrName>
                                        </p:attrNameLst>
                                      </p:cBhvr>
                                      <p:to>
                                        <p:strVal val="visible"/>
                                      </p:to>
                                    </p:set>
                                    <p:anim calcmode="lin" valueType="num">
                                      <p:cBhvr additive="base">
                                        <p:cTn id="7" dur="500" fill="hold"/>
                                        <p:tgtEl>
                                          <p:spTgt spid="460821"/>
                                        </p:tgtEl>
                                        <p:attrNameLst>
                                          <p:attrName>ppt_x</p:attrName>
                                        </p:attrNameLst>
                                      </p:cBhvr>
                                      <p:tavLst>
                                        <p:tav tm="0">
                                          <p:val>
                                            <p:strVal val="1+#ppt_w/2"/>
                                          </p:val>
                                        </p:tav>
                                        <p:tav tm="100000">
                                          <p:val>
                                            <p:strVal val="#ppt_x"/>
                                          </p:val>
                                        </p:tav>
                                      </p:tavLst>
                                    </p:anim>
                                    <p:anim calcmode="lin" valueType="num">
                                      <p:cBhvr additive="base">
                                        <p:cTn id="8" dur="500" fill="hold"/>
                                        <p:tgtEl>
                                          <p:spTgt spid="4608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1"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a:t>
            </a:r>
            <a:endParaRPr lang="en-US" dirty="0"/>
          </a:p>
        </p:txBody>
      </p:sp>
      <p:sp>
        <p:nvSpPr>
          <p:cNvPr id="3" name="Text Placeholder 2"/>
          <p:cNvSpPr>
            <a:spLocks noGrp="1"/>
          </p:cNvSpPr>
          <p:nvPr>
            <p:ph type="body" idx="1"/>
          </p:nvPr>
        </p:nvSpPr>
        <p:spPr>
          <a:xfrm>
            <a:off x="457200" y="1535113"/>
            <a:ext cx="4040188" cy="65087"/>
          </a:xfrm>
        </p:spPr>
        <p:txBody>
          <a:bodyPr>
            <a:normAutofit fontScale="25000" lnSpcReduction="200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4" name="Content Placeholder 3"/>
          <p:cNvSpPr>
            <a:spLocks noGrp="1"/>
          </p:cNvSpPr>
          <p:nvPr>
            <p:ph sz="half" idx="2"/>
          </p:nvPr>
        </p:nvSpPr>
        <p:spPr>
          <a:xfrm>
            <a:off x="152400" y="1600200"/>
            <a:ext cx="4419600" cy="4876800"/>
          </a:xfrm>
        </p:spPr>
        <p:txBody>
          <a:bodyPr>
            <a:normAutofit/>
          </a:bodyPr>
          <a:lstStyle/>
          <a:p>
            <a:r>
              <a:rPr lang="en-US" dirty="0" smtClean="0"/>
              <a:t>Given the initial velocity</a:t>
            </a:r>
          </a:p>
          <a:p>
            <a:endParaRPr lang="en-US" dirty="0" smtClean="0"/>
          </a:p>
          <a:p>
            <a:pPr>
              <a:buNone/>
            </a:pPr>
            <a:endParaRPr lang="en-US" dirty="0" smtClean="0"/>
          </a:p>
          <a:p>
            <a:pPr>
              <a:buNone/>
            </a:pPr>
            <a:endParaRPr lang="en-US" dirty="0" smtClean="0"/>
          </a:p>
          <a:p>
            <a:r>
              <a:rPr lang="en-US" dirty="0" smtClean="0"/>
              <a:t>The hang time is                                           </a:t>
            </a:r>
          </a:p>
          <a:p>
            <a:pPr>
              <a:buNone/>
            </a:pPr>
            <a:r>
              <a:rPr lang="en-US" dirty="0" smtClean="0"/>
              <a:t>	and during that time the shell travels a horizontal distance </a:t>
            </a:r>
          </a:p>
          <a:p>
            <a:pPr>
              <a:buNone/>
            </a:pPr>
            <a:endParaRPr lang="en-US" dirty="0" smtClean="0"/>
          </a:p>
          <a:p>
            <a:pPr>
              <a:buNone/>
            </a:pPr>
            <a:r>
              <a:rPr lang="en-US" dirty="0" smtClean="0"/>
              <a:t> </a:t>
            </a:r>
          </a:p>
          <a:p>
            <a:r>
              <a:rPr lang="en-US" dirty="0" smtClean="0"/>
              <a:t>This is the </a:t>
            </a:r>
            <a:r>
              <a:rPr lang="en-US" dirty="0" smtClean="0">
                <a:solidFill>
                  <a:srgbClr val="FFFF00"/>
                </a:solidFill>
              </a:rPr>
              <a:t>range</a:t>
            </a:r>
            <a:r>
              <a:rPr lang="en-US" dirty="0" smtClean="0"/>
              <a:t>.</a:t>
            </a:r>
            <a:endParaRPr lang="en-US" dirty="0"/>
          </a:p>
        </p:txBody>
      </p:sp>
      <p:sp>
        <p:nvSpPr>
          <p:cNvPr id="5" name="Text Placeholder 4"/>
          <p:cNvSpPr>
            <a:spLocks noGrp="1"/>
          </p:cNvSpPr>
          <p:nvPr>
            <p:ph type="body" sz="quarter" idx="3"/>
          </p:nvPr>
        </p:nvSpPr>
        <p:spPr>
          <a:xfrm>
            <a:off x="4876800" y="1447800"/>
            <a:ext cx="4041775" cy="903287"/>
          </a:xfrm>
        </p:spPr>
        <p:txBody>
          <a:bodyPr>
            <a:normAutofit fontScale="25000" lnSpcReduction="20000"/>
          </a:bodyPr>
          <a:lstStyle/>
          <a:p>
            <a:r>
              <a:rPr lang="en-US" sz="8000" dirty="0" smtClean="0"/>
              <a:t>The Paris gun, used by the German army to shell Paris in 1918. Its range was about 80 miles, 130 km.</a:t>
            </a:r>
          </a:p>
          <a:p>
            <a:endParaRPr lang="en-US" dirty="0"/>
          </a:p>
        </p:txBody>
      </p:sp>
      <p:graphicFrame>
        <p:nvGraphicFramePr>
          <p:cNvPr id="8" name="Object 7"/>
          <p:cNvGraphicFramePr>
            <a:graphicFrameLocks noChangeAspect="1"/>
          </p:cNvGraphicFramePr>
          <p:nvPr/>
        </p:nvGraphicFramePr>
        <p:xfrm>
          <a:off x="1206500" y="2209800"/>
          <a:ext cx="2146300" cy="635000"/>
        </p:xfrm>
        <a:graphic>
          <a:graphicData uri="http://schemas.openxmlformats.org/presentationml/2006/ole">
            <p:oleObj spid="_x0000_s32771" name="Equation" r:id="rId4" imgW="2145960" imgH="634680" progId="Equation.DSMT4">
              <p:embed/>
            </p:oleObj>
          </a:graphicData>
        </a:graphic>
      </p:graphicFrame>
      <p:pic>
        <p:nvPicPr>
          <p:cNvPr id="32772" name="Picture 4"/>
          <p:cNvPicPr>
            <a:picLocks noGrp="1" noChangeAspect="1" noChangeArrowheads="1"/>
          </p:cNvPicPr>
          <p:nvPr>
            <p:ph sz="quarter" idx="4"/>
          </p:nvPr>
        </p:nvPicPr>
        <p:blipFill>
          <a:blip r:embed="rId5" cstate="print">
            <a:lum bright="5000" contrast="-30000"/>
          </a:blip>
          <a:stretch>
            <a:fillRect/>
          </a:stretch>
        </p:blipFill>
        <p:spPr bwMode="auto">
          <a:xfrm>
            <a:off x="5054600" y="2362200"/>
            <a:ext cx="3759547" cy="3281060"/>
          </a:xfrm>
          <a:prstGeom prst="rect">
            <a:avLst/>
          </a:prstGeom>
          <a:noFill/>
          <a:ln>
            <a:noFill/>
          </a:ln>
        </p:spPr>
      </p:pic>
      <p:sp>
        <p:nvSpPr>
          <p:cNvPr id="10" name="TextBox 9"/>
          <p:cNvSpPr txBox="1"/>
          <p:nvPr/>
        </p:nvSpPr>
        <p:spPr>
          <a:xfrm>
            <a:off x="5067300" y="5981700"/>
            <a:ext cx="3733800" cy="307777"/>
          </a:xfrm>
          <a:prstGeom prst="rect">
            <a:avLst/>
          </a:prstGeom>
          <a:noFill/>
        </p:spPr>
        <p:txBody>
          <a:bodyPr wrap="square" rtlCol="0">
            <a:spAutoFit/>
          </a:bodyPr>
          <a:lstStyle/>
          <a:p>
            <a:r>
              <a:rPr lang="en-US" sz="1400" dirty="0" smtClean="0"/>
              <a:t>http://en.wikipedia.org/wiki/File:Parisgun2.jpg</a:t>
            </a:r>
            <a:endParaRPr lang="en-US" sz="1400" dirty="0"/>
          </a:p>
        </p:txBody>
      </p:sp>
      <p:graphicFrame>
        <p:nvGraphicFramePr>
          <p:cNvPr id="11" name="Object 10"/>
          <p:cNvGraphicFramePr>
            <a:graphicFrameLocks noChangeAspect="1"/>
          </p:cNvGraphicFramePr>
          <p:nvPr/>
        </p:nvGraphicFramePr>
        <p:xfrm>
          <a:off x="2730500" y="3352800"/>
          <a:ext cx="1765300" cy="533400"/>
        </p:xfrm>
        <a:graphic>
          <a:graphicData uri="http://schemas.openxmlformats.org/presentationml/2006/ole">
            <p:oleObj spid="_x0000_s32773" name="Equation" r:id="rId6" imgW="1765080" imgH="533160" progId="Equation.DSMT4">
              <p:embed/>
            </p:oleObj>
          </a:graphicData>
        </a:graphic>
      </p:graphicFrame>
      <p:graphicFrame>
        <p:nvGraphicFramePr>
          <p:cNvPr id="12" name="Object 11"/>
          <p:cNvGraphicFramePr>
            <a:graphicFrameLocks noChangeAspect="1"/>
          </p:cNvGraphicFramePr>
          <p:nvPr/>
        </p:nvGraphicFramePr>
        <p:xfrm>
          <a:off x="685800" y="4800600"/>
          <a:ext cx="3378200" cy="533400"/>
        </p:xfrm>
        <a:graphic>
          <a:graphicData uri="http://schemas.openxmlformats.org/presentationml/2006/ole">
            <p:oleObj spid="_x0000_s32774" name="Equation" r:id="rId7" imgW="3377880" imgH="533160" progId="Equation.DSMT4">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 Range</a:t>
            </a:r>
            <a:endParaRPr lang="en-US" dirty="0"/>
          </a:p>
        </p:txBody>
      </p:sp>
      <p:sp>
        <p:nvSpPr>
          <p:cNvPr id="3" name="Text Placeholder 2"/>
          <p:cNvSpPr>
            <a:spLocks noGrp="1"/>
          </p:cNvSpPr>
          <p:nvPr>
            <p:ph type="body" idx="1"/>
          </p:nvPr>
        </p:nvSpPr>
        <p:spPr>
          <a:xfrm>
            <a:off x="457200" y="1535113"/>
            <a:ext cx="4040188" cy="141287"/>
          </a:xfrm>
          <a:solidFill>
            <a:schemeClr val="bg2">
              <a:lumMod val="50000"/>
            </a:schemeClr>
          </a:solidFill>
        </p:spPr>
        <p:txBody>
          <a:bodyPr>
            <a:normAutofit fontScale="25000" lnSpcReduction="200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4" name="Content Placeholder 3"/>
          <p:cNvSpPr>
            <a:spLocks noGrp="1"/>
          </p:cNvSpPr>
          <p:nvPr>
            <p:ph sz="half" idx="2"/>
          </p:nvPr>
        </p:nvSpPr>
        <p:spPr>
          <a:xfrm>
            <a:off x="0" y="1828800"/>
            <a:ext cx="6019800" cy="4572000"/>
          </a:xfrm>
        </p:spPr>
        <p:txBody>
          <a:bodyPr>
            <a:normAutofit/>
          </a:bodyPr>
          <a:lstStyle/>
          <a:p>
            <a:r>
              <a:rPr lang="en-US" dirty="0" smtClean="0"/>
              <a:t>Taking the muzzle velocity        as fixed, how do we vary the  angle of firing      to </a:t>
            </a:r>
            <a:r>
              <a:rPr lang="en-US" dirty="0" smtClean="0">
                <a:solidFill>
                  <a:srgbClr val="FFFF00"/>
                </a:solidFill>
              </a:rPr>
              <a:t>maximize the range?</a:t>
            </a:r>
          </a:p>
          <a:p>
            <a:pPr>
              <a:buNone/>
            </a:pPr>
            <a:endParaRPr lang="en-US" dirty="0" smtClean="0">
              <a:solidFill>
                <a:srgbClr val="FFFF00"/>
              </a:solidFill>
            </a:endParaRPr>
          </a:p>
          <a:p>
            <a:r>
              <a:rPr lang="en-US" dirty="0" smtClean="0"/>
              <a:t>Now </a:t>
            </a:r>
          </a:p>
          <a:p>
            <a:r>
              <a:rPr lang="en-US" dirty="0" smtClean="0"/>
              <a:t>So</a:t>
            </a:r>
          </a:p>
          <a:p>
            <a:endParaRPr lang="en-US" dirty="0" smtClean="0"/>
          </a:p>
          <a:p>
            <a:endParaRPr lang="en-US" dirty="0" smtClean="0"/>
          </a:p>
          <a:p>
            <a:endParaRPr lang="en-US" dirty="0" smtClean="0"/>
          </a:p>
          <a:p>
            <a:r>
              <a:rPr lang="en-US" dirty="0" smtClean="0"/>
              <a:t>And </a:t>
            </a:r>
            <a:r>
              <a:rPr lang="en-US" dirty="0" smtClean="0">
                <a:solidFill>
                  <a:srgbClr val="FFFF00"/>
                </a:solidFill>
              </a:rPr>
              <a:t>maximum range                               at 45°  </a:t>
            </a:r>
            <a:endParaRPr lang="en-US" dirty="0">
              <a:solidFill>
                <a:srgbClr val="FFFF00"/>
              </a:solidFill>
            </a:endParaRPr>
          </a:p>
        </p:txBody>
      </p:sp>
      <p:sp>
        <p:nvSpPr>
          <p:cNvPr id="5" name="Text Placeholder 4"/>
          <p:cNvSpPr>
            <a:spLocks noGrp="1"/>
          </p:cNvSpPr>
          <p:nvPr>
            <p:ph type="body" sz="quarter" idx="3"/>
          </p:nvPr>
        </p:nvSpPr>
        <p:spPr>
          <a:xfrm>
            <a:off x="6172200" y="1676400"/>
            <a:ext cx="2616200" cy="422275"/>
          </a:xfrm>
        </p:spPr>
        <p:txBody>
          <a:bodyPr>
            <a:normAutofit lnSpcReduction="10000"/>
          </a:bodyPr>
          <a:lstStyle/>
          <a:p>
            <a:r>
              <a:rPr lang="en-US" sz="1200" dirty="0" smtClean="0"/>
              <a:t>http://www.edupics.com/human-cannon-t10746.jpg</a:t>
            </a:r>
            <a:endParaRPr lang="en-US" sz="1200" dirty="0"/>
          </a:p>
        </p:txBody>
      </p:sp>
      <p:pic>
        <p:nvPicPr>
          <p:cNvPr id="33794" name="Picture 2"/>
          <p:cNvPicPr>
            <a:picLocks noGrp="1" noChangeAspect="1" noChangeArrowheads="1"/>
          </p:cNvPicPr>
          <p:nvPr>
            <p:ph sz="quarter" idx="4"/>
          </p:nvPr>
        </p:nvPicPr>
        <p:blipFill>
          <a:blip r:embed="rId4" cstate="print"/>
          <a:srcRect/>
          <a:stretch>
            <a:fillRect/>
          </a:stretch>
        </p:blipFill>
        <p:spPr bwMode="auto">
          <a:xfrm>
            <a:off x="6096000" y="2286000"/>
            <a:ext cx="2895600" cy="3951288"/>
          </a:xfrm>
          <a:prstGeom prst="rect">
            <a:avLst/>
          </a:prstGeom>
          <a:noFill/>
          <a:ln w="9525">
            <a:noFill/>
            <a:miter lim="800000"/>
            <a:headEnd/>
            <a:tailEnd/>
          </a:ln>
          <a:scene3d>
            <a:camera prst="orthographicFront">
              <a:rot lat="0" lon="10800000" rev="0"/>
            </a:camera>
            <a:lightRig rig="threePt" dir="t"/>
          </a:scene3d>
        </p:spPr>
      </p:pic>
      <p:cxnSp>
        <p:nvCxnSpPr>
          <p:cNvPr id="10" name="Straight Arrow Connector 9"/>
          <p:cNvCxnSpPr/>
          <p:nvPr/>
        </p:nvCxnSpPr>
        <p:spPr>
          <a:xfrm rot="10800000" flipH="1">
            <a:off x="6172200" y="3276600"/>
            <a:ext cx="2743200" cy="1803400"/>
          </a:xfrm>
          <a:prstGeom prst="straightConnector1">
            <a:avLst/>
          </a:prstGeom>
          <a:ln w="31750">
            <a:solidFill>
              <a:schemeClr val="bg2">
                <a:lumMod val="40000"/>
                <a:lumOff val="6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6172200" y="5029200"/>
            <a:ext cx="2667000" cy="26988"/>
          </a:xfrm>
          <a:prstGeom prst="straightConnector1">
            <a:avLst/>
          </a:prstGeom>
          <a:ln w="31750">
            <a:solidFill>
              <a:schemeClr val="bg2">
                <a:lumMod val="40000"/>
                <a:lumOff val="60000"/>
              </a:schemeClr>
            </a:solidFill>
            <a:prstDash val="solid"/>
            <a:tailEnd type="arrow"/>
          </a:ln>
        </p:spPr>
        <p:style>
          <a:lnRef idx="1">
            <a:schemeClr val="accent1"/>
          </a:lnRef>
          <a:fillRef idx="0">
            <a:schemeClr val="accent1"/>
          </a:fillRef>
          <a:effectRef idx="0">
            <a:schemeClr val="accent1"/>
          </a:effectRef>
          <a:fontRef idx="minor">
            <a:schemeClr val="tx1"/>
          </a:fontRef>
        </p:style>
      </p:cxnSp>
      <p:graphicFrame>
        <p:nvGraphicFramePr>
          <p:cNvPr id="15" name="Object 14"/>
          <p:cNvGraphicFramePr>
            <a:graphicFrameLocks noChangeAspect="1"/>
          </p:cNvGraphicFramePr>
          <p:nvPr/>
        </p:nvGraphicFramePr>
        <p:xfrm>
          <a:off x="6477000" y="4775200"/>
          <a:ext cx="235185" cy="317500"/>
        </p:xfrm>
        <a:graphic>
          <a:graphicData uri="http://schemas.openxmlformats.org/presentationml/2006/ole">
            <p:oleObj spid="_x0000_s33795" name="Equation" r:id="rId5" imgW="253800" imgH="342720" progId="Equation.DSMT4">
              <p:embed/>
            </p:oleObj>
          </a:graphicData>
        </a:graphic>
      </p:graphicFrame>
      <p:graphicFrame>
        <p:nvGraphicFramePr>
          <p:cNvPr id="16" name="Object 15"/>
          <p:cNvGraphicFramePr>
            <a:graphicFrameLocks noChangeAspect="1"/>
          </p:cNvGraphicFramePr>
          <p:nvPr/>
        </p:nvGraphicFramePr>
        <p:xfrm>
          <a:off x="8534400" y="2743200"/>
          <a:ext cx="317500" cy="482600"/>
        </p:xfrm>
        <a:graphic>
          <a:graphicData uri="http://schemas.openxmlformats.org/presentationml/2006/ole">
            <p:oleObj spid="_x0000_s33796" name="Equation" r:id="rId6" imgW="317160" imgH="482400" progId="Equation.DSMT4">
              <p:embed/>
            </p:oleObj>
          </a:graphicData>
        </a:graphic>
      </p:graphicFrame>
      <p:graphicFrame>
        <p:nvGraphicFramePr>
          <p:cNvPr id="17" name="Object 16"/>
          <p:cNvGraphicFramePr>
            <a:graphicFrameLocks noChangeAspect="1"/>
          </p:cNvGraphicFramePr>
          <p:nvPr/>
        </p:nvGraphicFramePr>
        <p:xfrm>
          <a:off x="4178300" y="2273300"/>
          <a:ext cx="235185" cy="317500"/>
        </p:xfrm>
        <a:graphic>
          <a:graphicData uri="http://schemas.openxmlformats.org/presentationml/2006/ole">
            <p:oleObj spid="_x0000_s33797" name="Equation" r:id="rId7" imgW="253800" imgH="342720" progId="Equation.DSMT4">
              <p:embed/>
            </p:oleObj>
          </a:graphicData>
        </a:graphic>
      </p:graphicFrame>
      <p:graphicFrame>
        <p:nvGraphicFramePr>
          <p:cNvPr id="18" name="Object 17"/>
          <p:cNvGraphicFramePr>
            <a:graphicFrameLocks noChangeAspect="1"/>
          </p:cNvGraphicFramePr>
          <p:nvPr/>
        </p:nvGraphicFramePr>
        <p:xfrm>
          <a:off x="3759200" y="1841500"/>
          <a:ext cx="317500" cy="482600"/>
        </p:xfrm>
        <a:graphic>
          <a:graphicData uri="http://schemas.openxmlformats.org/presentationml/2006/ole">
            <p:oleObj spid="_x0000_s33798" name="Equation" r:id="rId8" imgW="317160" imgH="482400" progId="Equation.DSMT4">
              <p:embed/>
            </p:oleObj>
          </a:graphicData>
        </a:graphic>
      </p:graphicFrame>
      <p:graphicFrame>
        <p:nvGraphicFramePr>
          <p:cNvPr id="19" name="Object 18"/>
          <p:cNvGraphicFramePr>
            <a:graphicFrameLocks noChangeAspect="1"/>
          </p:cNvGraphicFramePr>
          <p:nvPr/>
        </p:nvGraphicFramePr>
        <p:xfrm>
          <a:off x="1143000" y="3454401"/>
          <a:ext cx="3962400" cy="490917"/>
        </p:xfrm>
        <a:graphic>
          <a:graphicData uri="http://schemas.openxmlformats.org/presentationml/2006/ole">
            <p:oleObj spid="_x0000_s33799" name="Equation" r:id="rId9" imgW="4305240" imgH="533160" progId="Equation.DSMT4">
              <p:embed/>
            </p:oleObj>
          </a:graphicData>
        </a:graphic>
      </p:graphicFrame>
      <p:graphicFrame>
        <p:nvGraphicFramePr>
          <p:cNvPr id="20" name="Object 19"/>
          <p:cNvGraphicFramePr>
            <a:graphicFrameLocks noChangeAspect="1"/>
          </p:cNvGraphicFramePr>
          <p:nvPr/>
        </p:nvGraphicFramePr>
        <p:xfrm>
          <a:off x="609600" y="4267201"/>
          <a:ext cx="4953000" cy="1230157"/>
        </p:xfrm>
        <a:graphic>
          <a:graphicData uri="http://schemas.openxmlformats.org/presentationml/2006/ole">
            <p:oleObj spid="_x0000_s33800" name="Equation" r:id="rId10" imgW="5829120" imgH="1447560" progId="Equation.DSMT4">
              <p:embed/>
            </p:oleObj>
          </a:graphicData>
        </a:graphic>
      </p:graphicFrame>
      <p:graphicFrame>
        <p:nvGraphicFramePr>
          <p:cNvPr id="21" name="Object 20"/>
          <p:cNvGraphicFramePr>
            <a:graphicFrameLocks noChangeAspect="1"/>
          </p:cNvGraphicFramePr>
          <p:nvPr/>
        </p:nvGraphicFramePr>
        <p:xfrm>
          <a:off x="3060700" y="5600700"/>
          <a:ext cx="2006600" cy="533400"/>
        </p:xfrm>
        <a:graphic>
          <a:graphicData uri="http://schemas.openxmlformats.org/presentationml/2006/ole">
            <p:oleObj spid="_x0000_s33801" name="Equation" r:id="rId11" imgW="2006280" imgH="533160" progId="Equation.DSMT4">
              <p:embed/>
            </p:oleObj>
          </a:graphicData>
        </a:graphic>
      </p:graphicFrame>
      <p:sp>
        <p:nvSpPr>
          <p:cNvPr id="22" name="Rectangle 21"/>
          <p:cNvSpPr/>
          <p:nvPr/>
        </p:nvSpPr>
        <p:spPr>
          <a:xfrm>
            <a:off x="3048000" y="5562600"/>
            <a:ext cx="20574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AutoShape 2"/>
          <p:cNvSpPr>
            <a:spLocks noChangeArrowheads="1"/>
          </p:cNvSpPr>
          <p:nvPr/>
        </p:nvSpPr>
        <p:spPr bwMode="auto">
          <a:xfrm>
            <a:off x="0" y="0"/>
            <a:ext cx="9144000" cy="3122613"/>
          </a:xfrm>
          <a:prstGeom prst="roundRect">
            <a:avLst>
              <a:gd name="adj" fmla="val 16667"/>
            </a:avLst>
          </a:prstGeom>
          <a:solidFill>
            <a:srgbClr val="000000"/>
          </a:solidFill>
          <a:ln w="38100">
            <a:solidFill>
              <a:srgbClr val="FCFEB9"/>
            </a:solidFill>
            <a:round/>
            <a:headEnd type="none" w="sm" len="sm"/>
            <a:tailEnd type="none" w="sm" len="sm"/>
          </a:ln>
        </p:spPr>
        <p:txBody>
          <a:bodyPr wrap="none" anchor="ctr"/>
          <a:lstStyle/>
          <a:p>
            <a:endParaRPr lang="en-US"/>
          </a:p>
        </p:txBody>
      </p:sp>
      <p:sp>
        <p:nvSpPr>
          <p:cNvPr id="462851" name="Rectangle 3"/>
          <p:cNvSpPr>
            <a:spLocks noChangeArrowheads="1"/>
          </p:cNvSpPr>
          <p:nvPr/>
        </p:nvSpPr>
        <p:spPr bwMode="auto">
          <a:xfrm>
            <a:off x="933450" y="0"/>
            <a:ext cx="7162800" cy="838200"/>
          </a:xfrm>
          <a:prstGeom prst="rect">
            <a:avLst/>
          </a:prstGeom>
          <a:noFill/>
          <a:ln w="9525">
            <a:noFill/>
            <a:miter lim="800000"/>
            <a:headEnd/>
            <a:tailEnd/>
          </a:ln>
          <a:effectLst/>
        </p:spPr>
        <p:txBody>
          <a:bodyPr lIns="90488" tIns="44450" rIns="90488" bIns="44450" anchor="ctr"/>
          <a:lstStyle/>
          <a:p>
            <a:pPr algn="ctr">
              <a:lnSpc>
                <a:spcPct val="90000"/>
              </a:lnSpc>
              <a:defRPr/>
            </a:pPr>
            <a:r>
              <a:rPr lang="en-US" sz="2800" b="1" i="1">
                <a:solidFill>
                  <a:schemeClr val="tx2"/>
                </a:solidFill>
                <a:effectLst>
                  <a:outerShdw blurRad="38100" dist="38100" dir="2700000" algn="tl">
                    <a:srgbClr val="000000"/>
                  </a:outerShdw>
                </a:effectLst>
                <a:latin typeface="Arial" charset="0"/>
              </a:rPr>
              <a:t>ConcepTest 3.7b</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Punts II</a:t>
            </a:r>
          </a:p>
        </p:txBody>
      </p:sp>
      <p:grpSp>
        <p:nvGrpSpPr>
          <p:cNvPr id="2" name="Group 4"/>
          <p:cNvGrpSpPr>
            <a:grpSpLocks/>
          </p:cNvGrpSpPr>
          <p:nvPr/>
        </p:nvGrpSpPr>
        <p:grpSpPr bwMode="auto">
          <a:xfrm>
            <a:off x="4360863" y="3538538"/>
            <a:ext cx="4767262" cy="2189162"/>
            <a:chOff x="0" y="2742"/>
            <a:chExt cx="5017" cy="1631"/>
          </a:xfrm>
        </p:grpSpPr>
        <p:grpSp>
          <p:nvGrpSpPr>
            <p:cNvPr id="3" name="Group 5"/>
            <p:cNvGrpSpPr>
              <a:grpSpLocks/>
            </p:cNvGrpSpPr>
            <p:nvPr/>
          </p:nvGrpSpPr>
          <p:grpSpPr bwMode="auto">
            <a:xfrm>
              <a:off x="489" y="2742"/>
              <a:ext cx="1355" cy="1264"/>
              <a:chOff x="1459" y="2313"/>
              <a:chExt cx="1803" cy="1891"/>
            </a:xfrm>
          </p:grpSpPr>
          <p:grpSp>
            <p:nvGrpSpPr>
              <p:cNvPr id="4" name="Group 6"/>
              <p:cNvGrpSpPr>
                <a:grpSpLocks/>
              </p:cNvGrpSpPr>
              <p:nvPr/>
            </p:nvGrpSpPr>
            <p:grpSpPr bwMode="auto">
              <a:xfrm>
                <a:off x="1459" y="2836"/>
                <a:ext cx="1803" cy="1368"/>
                <a:chOff x="1459" y="2836"/>
                <a:chExt cx="1803" cy="1368"/>
              </a:xfrm>
            </p:grpSpPr>
            <p:sp>
              <p:nvSpPr>
                <p:cNvPr id="3104" name="Freeform 7"/>
                <p:cNvSpPr>
                  <a:spLocks/>
                </p:cNvSpPr>
                <p:nvPr/>
              </p:nvSpPr>
              <p:spPr bwMode="auto">
                <a:xfrm>
                  <a:off x="1736" y="2836"/>
                  <a:ext cx="1286" cy="1060"/>
                </a:xfrm>
                <a:custGeom>
                  <a:avLst/>
                  <a:gdLst>
                    <a:gd name="T0" fmla="*/ 0 w 1286"/>
                    <a:gd name="T1" fmla="*/ 1060 h 1060"/>
                    <a:gd name="T2" fmla="*/ 0 w 1286"/>
                    <a:gd name="T3" fmla="*/ 825 h 1060"/>
                    <a:gd name="T4" fmla="*/ 126 w 1286"/>
                    <a:gd name="T5" fmla="*/ 825 h 1060"/>
                    <a:gd name="T6" fmla="*/ 126 w 1286"/>
                    <a:gd name="T7" fmla="*/ 746 h 1060"/>
                    <a:gd name="T8" fmla="*/ 269 w 1286"/>
                    <a:gd name="T9" fmla="*/ 746 h 1060"/>
                    <a:gd name="T10" fmla="*/ 269 w 1286"/>
                    <a:gd name="T11" fmla="*/ 563 h 1060"/>
                    <a:gd name="T12" fmla="*/ 426 w 1286"/>
                    <a:gd name="T13" fmla="*/ 563 h 1060"/>
                    <a:gd name="T14" fmla="*/ 426 w 1286"/>
                    <a:gd name="T15" fmla="*/ 405 h 1060"/>
                    <a:gd name="T16" fmla="*/ 336 w 1286"/>
                    <a:gd name="T17" fmla="*/ 405 h 1060"/>
                    <a:gd name="T18" fmla="*/ 336 w 1286"/>
                    <a:gd name="T19" fmla="*/ 326 h 1060"/>
                    <a:gd name="T20" fmla="*/ 426 w 1286"/>
                    <a:gd name="T21" fmla="*/ 326 h 1060"/>
                    <a:gd name="T22" fmla="*/ 426 w 1286"/>
                    <a:gd name="T23" fmla="*/ 115 h 1060"/>
                    <a:gd name="T24" fmla="*/ 595 w 1286"/>
                    <a:gd name="T25" fmla="*/ 115 h 1060"/>
                    <a:gd name="T26" fmla="*/ 595 w 1286"/>
                    <a:gd name="T27" fmla="*/ 0 h 1060"/>
                    <a:gd name="T28" fmla="*/ 692 w 1286"/>
                    <a:gd name="T29" fmla="*/ 0 h 1060"/>
                    <a:gd name="T30" fmla="*/ 692 w 1286"/>
                    <a:gd name="T31" fmla="*/ 115 h 1060"/>
                    <a:gd name="T32" fmla="*/ 855 w 1286"/>
                    <a:gd name="T33" fmla="*/ 115 h 1060"/>
                    <a:gd name="T34" fmla="*/ 855 w 1286"/>
                    <a:gd name="T35" fmla="*/ 326 h 1060"/>
                    <a:gd name="T36" fmla="*/ 951 w 1286"/>
                    <a:gd name="T37" fmla="*/ 326 h 1060"/>
                    <a:gd name="T38" fmla="*/ 951 w 1286"/>
                    <a:gd name="T39" fmla="*/ 405 h 1060"/>
                    <a:gd name="T40" fmla="*/ 855 w 1286"/>
                    <a:gd name="T41" fmla="*/ 405 h 1060"/>
                    <a:gd name="T42" fmla="*/ 855 w 1286"/>
                    <a:gd name="T43" fmla="*/ 563 h 1060"/>
                    <a:gd name="T44" fmla="*/ 1018 w 1286"/>
                    <a:gd name="T45" fmla="*/ 563 h 1060"/>
                    <a:gd name="T46" fmla="*/ 1018 w 1286"/>
                    <a:gd name="T47" fmla="*/ 746 h 1060"/>
                    <a:gd name="T48" fmla="*/ 1171 w 1286"/>
                    <a:gd name="T49" fmla="*/ 746 h 1060"/>
                    <a:gd name="T50" fmla="*/ 1171 w 1286"/>
                    <a:gd name="T51" fmla="*/ 825 h 1060"/>
                    <a:gd name="T52" fmla="*/ 1286 w 1286"/>
                    <a:gd name="T53" fmla="*/ 825 h 1060"/>
                    <a:gd name="T54" fmla="*/ 1286 w 1286"/>
                    <a:gd name="T55" fmla="*/ 1060 h 1060"/>
                    <a:gd name="T56" fmla="*/ 0 w 1286"/>
                    <a:gd name="T57" fmla="*/ 1060 h 10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286"/>
                    <a:gd name="T88" fmla="*/ 0 h 1060"/>
                    <a:gd name="T89" fmla="*/ 1286 w 1286"/>
                    <a:gd name="T90" fmla="*/ 1060 h 10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286" h="1060">
                      <a:moveTo>
                        <a:pt x="0" y="1060"/>
                      </a:moveTo>
                      <a:lnTo>
                        <a:pt x="0" y="825"/>
                      </a:lnTo>
                      <a:lnTo>
                        <a:pt x="126" y="825"/>
                      </a:lnTo>
                      <a:lnTo>
                        <a:pt x="126" y="746"/>
                      </a:lnTo>
                      <a:lnTo>
                        <a:pt x="269" y="746"/>
                      </a:lnTo>
                      <a:lnTo>
                        <a:pt x="269" y="563"/>
                      </a:lnTo>
                      <a:lnTo>
                        <a:pt x="426" y="563"/>
                      </a:lnTo>
                      <a:lnTo>
                        <a:pt x="426" y="405"/>
                      </a:lnTo>
                      <a:lnTo>
                        <a:pt x="336" y="405"/>
                      </a:lnTo>
                      <a:lnTo>
                        <a:pt x="336" y="326"/>
                      </a:lnTo>
                      <a:lnTo>
                        <a:pt x="426" y="326"/>
                      </a:lnTo>
                      <a:lnTo>
                        <a:pt x="426" y="115"/>
                      </a:lnTo>
                      <a:lnTo>
                        <a:pt x="595" y="115"/>
                      </a:lnTo>
                      <a:lnTo>
                        <a:pt x="595" y="0"/>
                      </a:lnTo>
                      <a:lnTo>
                        <a:pt x="692" y="0"/>
                      </a:lnTo>
                      <a:lnTo>
                        <a:pt x="692" y="115"/>
                      </a:lnTo>
                      <a:lnTo>
                        <a:pt x="855" y="115"/>
                      </a:lnTo>
                      <a:lnTo>
                        <a:pt x="855" y="326"/>
                      </a:lnTo>
                      <a:lnTo>
                        <a:pt x="951" y="326"/>
                      </a:lnTo>
                      <a:lnTo>
                        <a:pt x="951" y="405"/>
                      </a:lnTo>
                      <a:lnTo>
                        <a:pt x="855" y="405"/>
                      </a:lnTo>
                      <a:lnTo>
                        <a:pt x="855" y="563"/>
                      </a:lnTo>
                      <a:lnTo>
                        <a:pt x="1018" y="563"/>
                      </a:lnTo>
                      <a:lnTo>
                        <a:pt x="1018" y="746"/>
                      </a:lnTo>
                      <a:lnTo>
                        <a:pt x="1171" y="746"/>
                      </a:lnTo>
                      <a:lnTo>
                        <a:pt x="1171" y="825"/>
                      </a:lnTo>
                      <a:lnTo>
                        <a:pt x="1286" y="825"/>
                      </a:lnTo>
                      <a:lnTo>
                        <a:pt x="1286" y="1060"/>
                      </a:lnTo>
                      <a:lnTo>
                        <a:pt x="0" y="1060"/>
                      </a:lnTo>
                      <a:close/>
                    </a:path>
                  </a:pathLst>
                </a:custGeom>
                <a:solidFill>
                  <a:srgbClr val="000000"/>
                </a:solidFill>
                <a:ln w="12700">
                  <a:solidFill>
                    <a:srgbClr val="000000"/>
                  </a:solidFill>
                  <a:prstDash val="solid"/>
                  <a:round/>
                  <a:headEnd/>
                  <a:tailEnd/>
                </a:ln>
              </p:spPr>
              <p:txBody>
                <a:bodyPr/>
                <a:lstStyle/>
                <a:p>
                  <a:endParaRPr lang="en-US"/>
                </a:p>
              </p:txBody>
            </p:sp>
            <p:sp>
              <p:nvSpPr>
                <p:cNvPr id="3105" name="Freeform 8"/>
                <p:cNvSpPr>
                  <a:spLocks/>
                </p:cNvSpPr>
                <p:nvPr/>
              </p:nvSpPr>
              <p:spPr bwMode="auto">
                <a:xfrm>
                  <a:off x="1459" y="3750"/>
                  <a:ext cx="1803" cy="454"/>
                </a:xfrm>
                <a:custGeom>
                  <a:avLst/>
                  <a:gdLst>
                    <a:gd name="T0" fmla="*/ 67 w 1803"/>
                    <a:gd name="T1" fmla="*/ 454 h 454"/>
                    <a:gd name="T2" fmla="*/ 1736 w 1803"/>
                    <a:gd name="T3" fmla="*/ 454 h 454"/>
                    <a:gd name="T4" fmla="*/ 1803 w 1803"/>
                    <a:gd name="T5" fmla="*/ 149 h 454"/>
                    <a:gd name="T6" fmla="*/ 930 w 1803"/>
                    <a:gd name="T7" fmla="*/ 0 h 454"/>
                    <a:gd name="T8" fmla="*/ 0 w 1803"/>
                    <a:gd name="T9" fmla="*/ 140 h 454"/>
                    <a:gd name="T10" fmla="*/ 67 w 1803"/>
                    <a:gd name="T11" fmla="*/ 454 h 454"/>
                    <a:gd name="T12" fmla="*/ 0 60000 65536"/>
                    <a:gd name="T13" fmla="*/ 0 60000 65536"/>
                    <a:gd name="T14" fmla="*/ 0 60000 65536"/>
                    <a:gd name="T15" fmla="*/ 0 60000 65536"/>
                    <a:gd name="T16" fmla="*/ 0 60000 65536"/>
                    <a:gd name="T17" fmla="*/ 0 60000 65536"/>
                    <a:gd name="T18" fmla="*/ 0 w 1803"/>
                    <a:gd name="T19" fmla="*/ 0 h 454"/>
                    <a:gd name="T20" fmla="*/ 1803 w 1803"/>
                    <a:gd name="T21" fmla="*/ 454 h 454"/>
                  </a:gdLst>
                  <a:ahLst/>
                  <a:cxnLst>
                    <a:cxn ang="T12">
                      <a:pos x="T0" y="T1"/>
                    </a:cxn>
                    <a:cxn ang="T13">
                      <a:pos x="T2" y="T3"/>
                    </a:cxn>
                    <a:cxn ang="T14">
                      <a:pos x="T4" y="T5"/>
                    </a:cxn>
                    <a:cxn ang="T15">
                      <a:pos x="T6" y="T7"/>
                    </a:cxn>
                    <a:cxn ang="T16">
                      <a:pos x="T8" y="T9"/>
                    </a:cxn>
                    <a:cxn ang="T17">
                      <a:pos x="T10" y="T11"/>
                    </a:cxn>
                  </a:cxnLst>
                  <a:rect l="T18" t="T19" r="T20" b="T21"/>
                  <a:pathLst>
                    <a:path w="1803" h="454">
                      <a:moveTo>
                        <a:pt x="67" y="454"/>
                      </a:moveTo>
                      <a:lnTo>
                        <a:pt x="1736" y="454"/>
                      </a:lnTo>
                      <a:lnTo>
                        <a:pt x="1803" y="149"/>
                      </a:lnTo>
                      <a:lnTo>
                        <a:pt x="930" y="0"/>
                      </a:lnTo>
                      <a:lnTo>
                        <a:pt x="0" y="140"/>
                      </a:lnTo>
                      <a:lnTo>
                        <a:pt x="67" y="454"/>
                      </a:lnTo>
                      <a:close/>
                    </a:path>
                  </a:pathLst>
                </a:custGeom>
                <a:solidFill>
                  <a:srgbClr val="000000"/>
                </a:solidFill>
                <a:ln w="12700">
                  <a:solidFill>
                    <a:srgbClr val="000000"/>
                  </a:solidFill>
                  <a:prstDash val="solid"/>
                  <a:round/>
                  <a:headEnd/>
                  <a:tailEnd/>
                </a:ln>
              </p:spPr>
              <p:txBody>
                <a:bodyPr/>
                <a:lstStyle/>
                <a:p>
                  <a:endParaRPr lang="en-US"/>
                </a:p>
              </p:txBody>
            </p:sp>
            <p:sp>
              <p:nvSpPr>
                <p:cNvPr id="3106" name="Freeform 9"/>
                <p:cNvSpPr>
                  <a:spLocks/>
                </p:cNvSpPr>
                <p:nvPr/>
              </p:nvSpPr>
              <p:spPr bwMode="auto">
                <a:xfrm>
                  <a:off x="2389" y="3750"/>
                  <a:ext cx="873" cy="454"/>
                </a:xfrm>
                <a:custGeom>
                  <a:avLst/>
                  <a:gdLst>
                    <a:gd name="T0" fmla="*/ 873 w 873"/>
                    <a:gd name="T1" fmla="*/ 149 h 454"/>
                    <a:gd name="T2" fmla="*/ 806 w 873"/>
                    <a:gd name="T3" fmla="*/ 454 h 454"/>
                    <a:gd name="T4" fmla="*/ 0 w 873"/>
                    <a:gd name="T5" fmla="*/ 454 h 454"/>
                    <a:gd name="T6" fmla="*/ 0 w 873"/>
                    <a:gd name="T7" fmla="*/ 0 h 454"/>
                    <a:gd name="T8" fmla="*/ 873 w 873"/>
                    <a:gd name="T9" fmla="*/ 149 h 454"/>
                    <a:gd name="T10" fmla="*/ 0 60000 65536"/>
                    <a:gd name="T11" fmla="*/ 0 60000 65536"/>
                    <a:gd name="T12" fmla="*/ 0 60000 65536"/>
                    <a:gd name="T13" fmla="*/ 0 60000 65536"/>
                    <a:gd name="T14" fmla="*/ 0 60000 65536"/>
                    <a:gd name="T15" fmla="*/ 0 w 873"/>
                    <a:gd name="T16" fmla="*/ 0 h 454"/>
                    <a:gd name="T17" fmla="*/ 873 w 873"/>
                    <a:gd name="T18" fmla="*/ 454 h 454"/>
                  </a:gdLst>
                  <a:ahLst/>
                  <a:cxnLst>
                    <a:cxn ang="T10">
                      <a:pos x="T0" y="T1"/>
                    </a:cxn>
                    <a:cxn ang="T11">
                      <a:pos x="T2" y="T3"/>
                    </a:cxn>
                    <a:cxn ang="T12">
                      <a:pos x="T4" y="T5"/>
                    </a:cxn>
                    <a:cxn ang="T13">
                      <a:pos x="T6" y="T7"/>
                    </a:cxn>
                    <a:cxn ang="T14">
                      <a:pos x="T8" y="T9"/>
                    </a:cxn>
                  </a:cxnLst>
                  <a:rect l="T15" t="T16" r="T17" b="T18"/>
                  <a:pathLst>
                    <a:path w="873" h="454">
                      <a:moveTo>
                        <a:pt x="873" y="149"/>
                      </a:moveTo>
                      <a:lnTo>
                        <a:pt x="806" y="454"/>
                      </a:lnTo>
                      <a:lnTo>
                        <a:pt x="0" y="454"/>
                      </a:lnTo>
                      <a:lnTo>
                        <a:pt x="0" y="0"/>
                      </a:lnTo>
                      <a:lnTo>
                        <a:pt x="873" y="149"/>
                      </a:lnTo>
                      <a:close/>
                    </a:path>
                  </a:pathLst>
                </a:custGeom>
                <a:solidFill>
                  <a:srgbClr val="C0C0C0"/>
                </a:solidFill>
                <a:ln w="12700">
                  <a:solidFill>
                    <a:srgbClr val="000000"/>
                  </a:solidFill>
                  <a:prstDash val="solid"/>
                  <a:round/>
                  <a:headEnd/>
                  <a:tailEnd/>
                </a:ln>
              </p:spPr>
              <p:txBody>
                <a:bodyPr/>
                <a:lstStyle/>
                <a:p>
                  <a:endParaRPr lang="en-US"/>
                </a:p>
              </p:txBody>
            </p:sp>
          </p:grpSp>
          <p:sp>
            <p:nvSpPr>
              <p:cNvPr id="3094" name="Oval 10"/>
              <p:cNvSpPr>
                <a:spLocks noChangeArrowheads="1"/>
              </p:cNvSpPr>
              <p:nvPr/>
            </p:nvSpPr>
            <p:spPr bwMode="auto">
              <a:xfrm>
                <a:off x="2315" y="3034"/>
                <a:ext cx="118" cy="102"/>
              </a:xfrm>
              <a:prstGeom prst="ellipse">
                <a:avLst/>
              </a:prstGeom>
              <a:solidFill>
                <a:srgbClr val="FFFFFF"/>
              </a:solidFill>
              <a:ln w="12700">
                <a:solidFill>
                  <a:srgbClr val="000000"/>
                </a:solidFill>
                <a:round/>
                <a:headEnd/>
                <a:tailEnd/>
              </a:ln>
            </p:spPr>
            <p:txBody>
              <a:bodyPr/>
              <a:lstStyle/>
              <a:p>
                <a:endParaRPr lang="en-US"/>
              </a:p>
            </p:txBody>
          </p:sp>
          <p:grpSp>
            <p:nvGrpSpPr>
              <p:cNvPr id="5" name="Group 11"/>
              <p:cNvGrpSpPr>
                <a:grpSpLocks/>
              </p:cNvGrpSpPr>
              <p:nvPr/>
            </p:nvGrpSpPr>
            <p:grpSpPr bwMode="auto">
              <a:xfrm>
                <a:off x="2919" y="3595"/>
                <a:ext cx="323" cy="207"/>
                <a:chOff x="2919" y="3595"/>
                <a:chExt cx="323" cy="207"/>
              </a:xfrm>
            </p:grpSpPr>
            <p:sp>
              <p:nvSpPr>
                <p:cNvPr id="3102" name="Freeform 12"/>
                <p:cNvSpPr>
                  <a:spLocks/>
                </p:cNvSpPr>
                <p:nvPr/>
              </p:nvSpPr>
              <p:spPr bwMode="auto">
                <a:xfrm>
                  <a:off x="2919" y="3595"/>
                  <a:ext cx="209" cy="54"/>
                </a:xfrm>
                <a:custGeom>
                  <a:avLst/>
                  <a:gdLst>
                    <a:gd name="T0" fmla="*/ 0 w 209"/>
                    <a:gd name="T1" fmla="*/ 21 h 54"/>
                    <a:gd name="T2" fmla="*/ 209 w 209"/>
                    <a:gd name="T3" fmla="*/ 0 h 54"/>
                    <a:gd name="T4" fmla="*/ 209 w 209"/>
                    <a:gd name="T5" fmla="*/ 33 h 54"/>
                    <a:gd name="T6" fmla="*/ 0 w 209"/>
                    <a:gd name="T7" fmla="*/ 54 h 54"/>
                    <a:gd name="T8" fmla="*/ 0 w 209"/>
                    <a:gd name="T9" fmla="*/ 21 h 54"/>
                    <a:gd name="T10" fmla="*/ 0 60000 65536"/>
                    <a:gd name="T11" fmla="*/ 0 60000 65536"/>
                    <a:gd name="T12" fmla="*/ 0 60000 65536"/>
                    <a:gd name="T13" fmla="*/ 0 60000 65536"/>
                    <a:gd name="T14" fmla="*/ 0 60000 65536"/>
                    <a:gd name="T15" fmla="*/ 0 w 209"/>
                    <a:gd name="T16" fmla="*/ 0 h 54"/>
                    <a:gd name="T17" fmla="*/ 209 w 209"/>
                    <a:gd name="T18" fmla="*/ 54 h 54"/>
                  </a:gdLst>
                  <a:ahLst/>
                  <a:cxnLst>
                    <a:cxn ang="T10">
                      <a:pos x="T0" y="T1"/>
                    </a:cxn>
                    <a:cxn ang="T11">
                      <a:pos x="T2" y="T3"/>
                    </a:cxn>
                    <a:cxn ang="T12">
                      <a:pos x="T4" y="T5"/>
                    </a:cxn>
                    <a:cxn ang="T13">
                      <a:pos x="T6" y="T7"/>
                    </a:cxn>
                    <a:cxn ang="T14">
                      <a:pos x="T8" y="T9"/>
                    </a:cxn>
                  </a:cxnLst>
                  <a:rect l="T15" t="T16" r="T17" b="T18"/>
                  <a:pathLst>
                    <a:path w="209" h="54">
                      <a:moveTo>
                        <a:pt x="0" y="21"/>
                      </a:moveTo>
                      <a:lnTo>
                        <a:pt x="209" y="0"/>
                      </a:lnTo>
                      <a:lnTo>
                        <a:pt x="209" y="33"/>
                      </a:lnTo>
                      <a:lnTo>
                        <a:pt x="0" y="54"/>
                      </a:lnTo>
                      <a:lnTo>
                        <a:pt x="0" y="21"/>
                      </a:lnTo>
                      <a:close/>
                    </a:path>
                  </a:pathLst>
                </a:custGeom>
                <a:solidFill>
                  <a:srgbClr val="000000"/>
                </a:solidFill>
                <a:ln w="12700">
                  <a:solidFill>
                    <a:srgbClr val="000000"/>
                  </a:solidFill>
                  <a:prstDash val="solid"/>
                  <a:round/>
                  <a:headEnd/>
                  <a:tailEnd/>
                </a:ln>
              </p:spPr>
              <p:txBody>
                <a:bodyPr/>
                <a:lstStyle/>
                <a:p>
                  <a:endParaRPr lang="en-US"/>
                </a:p>
              </p:txBody>
            </p:sp>
            <p:sp>
              <p:nvSpPr>
                <p:cNvPr id="3103" name="Freeform 13"/>
                <p:cNvSpPr>
                  <a:spLocks/>
                </p:cNvSpPr>
                <p:nvPr/>
              </p:nvSpPr>
              <p:spPr bwMode="auto">
                <a:xfrm>
                  <a:off x="3033" y="3748"/>
                  <a:ext cx="209" cy="54"/>
                </a:xfrm>
                <a:custGeom>
                  <a:avLst/>
                  <a:gdLst>
                    <a:gd name="T0" fmla="*/ 0 w 209"/>
                    <a:gd name="T1" fmla="*/ 22 h 54"/>
                    <a:gd name="T2" fmla="*/ 208 w 209"/>
                    <a:gd name="T3" fmla="*/ 0 h 54"/>
                    <a:gd name="T4" fmla="*/ 209 w 209"/>
                    <a:gd name="T5" fmla="*/ 33 h 54"/>
                    <a:gd name="T6" fmla="*/ 0 w 209"/>
                    <a:gd name="T7" fmla="*/ 54 h 54"/>
                    <a:gd name="T8" fmla="*/ 0 w 209"/>
                    <a:gd name="T9" fmla="*/ 22 h 54"/>
                    <a:gd name="T10" fmla="*/ 0 60000 65536"/>
                    <a:gd name="T11" fmla="*/ 0 60000 65536"/>
                    <a:gd name="T12" fmla="*/ 0 60000 65536"/>
                    <a:gd name="T13" fmla="*/ 0 60000 65536"/>
                    <a:gd name="T14" fmla="*/ 0 60000 65536"/>
                    <a:gd name="T15" fmla="*/ 0 w 209"/>
                    <a:gd name="T16" fmla="*/ 0 h 54"/>
                    <a:gd name="T17" fmla="*/ 209 w 209"/>
                    <a:gd name="T18" fmla="*/ 54 h 54"/>
                  </a:gdLst>
                  <a:ahLst/>
                  <a:cxnLst>
                    <a:cxn ang="T10">
                      <a:pos x="T0" y="T1"/>
                    </a:cxn>
                    <a:cxn ang="T11">
                      <a:pos x="T2" y="T3"/>
                    </a:cxn>
                    <a:cxn ang="T12">
                      <a:pos x="T4" y="T5"/>
                    </a:cxn>
                    <a:cxn ang="T13">
                      <a:pos x="T6" y="T7"/>
                    </a:cxn>
                    <a:cxn ang="T14">
                      <a:pos x="T8" y="T9"/>
                    </a:cxn>
                  </a:cxnLst>
                  <a:rect l="T15" t="T16" r="T17" b="T18"/>
                  <a:pathLst>
                    <a:path w="209" h="54">
                      <a:moveTo>
                        <a:pt x="0" y="22"/>
                      </a:moveTo>
                      <a:lnTo>
                        <a:pt x="208" y="0"/>
                      </a:lnTo>
                      <a:lnTo>
                        <a:pt x="209" y="33"/>
                      </a:lnTo>
                      <a:lnTo>
                        <a:pt x="0" y="54"/>
                      </a:lnTo>
                      <a:lnTo>
                        <a:pt x="0" y="22"/>
                      </a:lnTo>
                      <a:close/>
                    </a:path>
                  </a:pathLst>
                </a:custGeom>
                <a:solidFill>
                  <a:srgbClr val="000000"/>
                </a:solidFill>
                <a:ln w="12700">
                  <a:solidFill>
                    <a:srgbClr val="000000"/>
                  </a:solidFill>
                  <a:prstDash val="solid"/>
                  <a:round/>
                  <a:headEnd/>
                  <a:tailEnd/>
                </a:ln>
              </p:spPr>
              <p:txBody>
                <a:bodyPr/>
                <a:lstStyle/>
                <a:p>
                  <a:endParaRPr lang="en-US"/>
                </a:p>
              </p:txBody>
            </p:sp>
          </p:grpSp>
          <p:grpSp>
            <p:nvGrpSpPr>
              <p:cNvPr id="6" name="Group 14"/>
              <p:cNvGrpSpPr>
                <a:grpSpLocks/>
              </p:cNvGrpSpPr>
              <p:nvPr/>
            </p:nvGrpSpPr>
            <p:grpSpPr bwMode="auto">
              <a:xfrm>
                <a:off x="1530" y="3585"/>
                <a:ext cx="322" cy="208"/>
                <a:chOff x="1530" y="3585"/>
                <a:chExt cx="322" cy="208"/>
              </a:xfrm>
            </p:grpSpPr>
            <p:sp>
              <p:nvSpPr>
                <p:cNvPr id="3100" name="Freeform 15"/>
                <p:cNvSpPr>
                  <a:spLocks/>
                </p:cNvSpPr>
                <p:nvPr/>
              </p:nvSpPr>
              <p:spPr bwMode="auto">
                <a:xfrm>
                  <a:off x="1642" y="3585"/>
                  <a:ext cx="210" cy="54"/>
                </a:xfrm>
                <a:custGeom>
                  <a:avLst/>
                  <a:gdLst>
                    <a:gd name="T0" fmla="*/ 210 w 210"/>
                    <a:gd name="T1" fmla="*/ 22 h 54"/>
                    <a:gd name="T2" fmla="*/ 1 w 210"/>
                    <a:gd name="T3" fmla="*/ 0 h 54"/>
                    <a:gd name="T4" fmla="*/ 0 w 210"/>
                    <a:gd name="T5" fmla="*/ 33 h 54"/>
                    <a:gd name="T6" fmla="*/ 210 w 210"/>
                    <a:gd name="T7" fmla="*/ 54 h 54"/>
                    <a:gd name="T8" fmla="*/ 210 w 210"/>
                    <a:gd name="T9" fmla="*/ 22 h 54"/>
                    <a:gd name="T10" fmla="*/ 0 60000 65536"/>
                    <a:gd name="T11" fmla="*/ 0 60000 65536"/>
                    <a:gd name="T12" fmla="*/ 0 60000 65536"/>
                    <a:gd name="T13" fmla="*/ 0 60000 65536"/>
                    <a:gd name="T14" fmla="*/ 0 60000 65536"/>
                    <a:gd name="T15" fmla="*/ 0 w 210"/>
                    <a:gd name="T16" fmla="*/ 0 h 54"/>
                    <a:gd name="T17" fmla="*/ 210 w 210"/>
                    <a:gd name="T18" fmla="*/ 54 h 54"/>
                  </a:gdLst>
                  <a:ahLst/>
                  <a:cxnLst>
                    <a:cxn ang="T10">
                      <a:pos x="T0" y="T1"/>
                    </a:cxn>
                    <a:cxn ang="T11">
                      <a:pos x="T2" y="T3"/>
                    </a:cxn>
                    <a:cxn ang="T12">
                      <a:pos x="T4" y="T5"/>
                    </a:cxn>
                    <a:cxn ang="T13">
                      <a:pos x="T6" y="T7"/>
                    </a:cxn>
                    <a:cxn ang="T14">
                      <a:pos x="T8" y="T9"/>
                    </a:cxn>
                  </a:cxnLst>
                  <a:rect l="T15" t="T16" r="T17" b="T18"/>
                  <a:pathLst>
                    <a:path w="210" h="54">
                      <a:moveTo>
                        <a:pt x="210" y="22"/>
                      </a:moveTo>
                      <a:lnTo>
                        <a:pt x="1" y="0"/>
                      </a:lnTo>
                      <a:lnTo>
                        <a:pt x="0" y="33"/>
                      </a:lnTo>
                      <a:lnTo>
                        <a:pt x="210" y="54"/>
                      </a:lnTo>
                      <a:lnTo>
                        <a:pt x="210" y="22"/>
                      </a:lnTo>
                      <a:close/>
                    </a:path>
                  </a:pathLst>
                </a:custGeom>
                <a:solidFill>
                  <a:srgbClr val="000000"/>
                </a:solidFill>
                <a:ln w="12700">
                  <a:solidFill>
                    <a:srgbClr val="000000"/>
                  </a:solidFill>
                  <a:prstDash val="solid"/>
                  <a:round/>
                  <a:headEnd/>
                  <a:tailEnd/>
                </a:ln>
              </p:spPr>
              <p:txBody>
                <a:bodyPr/>
                <a:lstStyle/>
                <a:p>
                  <a:endParaRPr lang="en-US"/>
                </a:p>
              </p:txBody>
            </p:sp>
            <p:sp>
              <p:nvSpPr>
                <p:cNvPr id="3101" name="Freeform 16"/>
                <p:cNvSpPr>
                  <a:spLocks/>
                </p:cNvSpPr>
                <p:nvPr/>
              </p:nvSpPr>
              <p:spPr bwMode="auto">
                <a:xfrm>
                  <a:off x="1530" y="3738"/>
                  <a:ext cx="209" cy="55"/>
                </a:xfrm>
                <a:custGeom>
                  <a:avLst/>
                  <a:gdLst>
                    <a:gd name="T0" fmla="*/ 209 w 209"/>
                    <a:gd name="T1" fmla="*/ 22 h 55"/>
                    <a:gd name="T2" fmla="*/ 0 w 209"/>
                    <a:gd name="T3" fmla="*/ 0 h 55"/>
                    <a:gd name="T4" fmla="*/ 0 w 209"/>
                    <a:gd name="T5" fmla="*/ 33 h 55"/>
                    <a:gd name="T6" fmla="*/ 209 w 209"/>
                    <a:gd name="T7" fmla="*/ 55 h 55"/>
                    <a:gd name="T8" fmla="*/ 209 w 209"/>
                    <a:gd name="T9" fmla="*/ 22 h 55"/>
                    <a:gd name="T10" fmla="*/ 0 60000 65536"/>
                    <a:gd name="T11" fmla="*/ 0 60000 65536"/>
                    <a:gd name="T12" fmla="*/ 0 60000 65536"/>
                    <a:gd name="T13" fmla="*/ 0 60000 65536"/>
                    <a:gd name="T14" fmla="*/ 0 60000 65536"/>
                    <a:gd name="T15" fmla="*/ 0 w 209"/>
                    <a:gd name="T16" fmla="*/ 0 h 55"/>
                    <a:gd name="T17" fmla="*/ 209 w 209"/>
                    <a:gd name="T18" fmla="*/ 55 h 55"/>
                  </a:gdLst>
                  <a:ahLst/>
                  <a:cxnLst>
                    <a:cxn ang="T10">
                      <a:pos x="T0" y="T1"/>
                    </a:cxn>
                    <a:cxn ang="T11">
                      <a:pos x="T2" y="T3"/>
                    </a:cxn>
                    <a:cxn ang="T12">
                      <a:pos x="T4" y="T5"/>
                    </a:cxn>
                    <a:cxn ang="T13">
                      <a:pos x="T6" y="T7"/>
                    </a:cxn>
                    <a:cxn ang="T14">
                      <a:pos x="T8" y="T9"/>
                    </a:cxn>
                  </a:cxnLst>
                  <a:rect l="T15" t="T16" r="T17" b="T18"/>
                  <a:pathLst>
                    <a:path w="209" h="55">
                      <a:moveTo>
                        <a:pt x="209" y="22"/>
                      </a:moveTo>
                      <a:lnTo>
                        <a:pt x="0" y="0"/>
                      </a:lnTo>
                      <a:lnTo>
                        <a:pt x="0" y="33"/>
                      </a:lnTo>
                      <a:lnTo>
                        <a:pt x="209" y="55"/>
                      </a:lnTo>
                      <a:lnTo>
                        <a:pt x="209" y="22"/>
                      </a:lnTo>
                      <a:close/>
                    </a:path>
                  </a:pathLst>
                </a:custGeom>
                <a:solidFill>
                  <a:srgbClr val="000000"/>
                </a:solidFill>
                <a:ln w="12700">
                  <a:solidFill>
                    <a:srgbClr val="000000"/>
                  </a:solidFill>
                  <a:prstDash val="solid"/>
                  <a:round/>
                  <a:headEnd/>
                  <a:tailEnd/>
                </a:ln>
              </p:spPr>
              <p:txBody>
                <a:bodyPr/>
                <a:lstStyle/>
                <a:p>
                  <a:endParaRPr lang="en-US"/>
                </a:p>
              </p:txBody>
            </p:sp>
          </p:grpSp>
          <p:grpSp>
            <p:nvGrpSpPr>
              <p:cNvPr id="7" name="Group 17"/>
              <p:cNvGrpSpPr>
                <a:grpSpLocks/>
              </p:cNvGrpSpPr>
              <p:nvPr/>
            </p:nvGrpSpPr>
            <p:grpSpPr bwMode="auto">
              <a:xfrm>
                <a:off x="2006" y="2313"/>
                <a:ext cx="495" cy="850"/>
                <a:chOff x="2006" y="2313"/>
                <a:chExt cx="495" cy="850"/>
              </a:xfrm>
            </p:grpSpPr>
            <p:sp>
              <p:nvSpPr>
                <p:cNvPr id="3098" name="Freeform 18"/>
                <p:cNvSpPr>
                  <a:spLocks/>
                </p:cNvSpPr>
                <p:nvPr/>
              </p:nvSpPr>
              <p:spPr bwMode="auto">
                <a:xfrm>
                  <a:off x="2243" y="2313"/>
                  <a:ext cx="258" cy="528"/>
                </a:xfrm>
                <a:custGeom>
                  <a:avLst/>
                  <a:gdLst>
                    <a:gd name="T0" fmla="*/ 125 w 258"/>
                    <a:gd name="T1" fmla="*/ 528 h 528"/>
                    <a:gd name="T2" fmla="*/ 125 w 258"/>
                    <a:gd name="T3" fmla="*/ 335 h 528"/>
                    <a:gd name="T4" fmla="*/ 0 w 258"/>
                    <a:gd name="T5" fmla="*/ 335 h 528"/>
                    <a:gd name="T6" fmla="*/ 0 w 258"/>
                    <a:gd name="T7" fmla="*/ 314 h 528"/>
                    <a:gd name="T8" fmla="*/ 125 w 258"/>
                    <a:gd name="T9" fmla="*/ 314 h 528"/>
                    <a:gd name="T10" fmla="*/ 125 w 258"/>
                    <a:gd name="T11" fmla="*/ 91 h 528"/>
                    <a:gd name="T12" fmla="*/ 27 w 258"/>
                    <a:gd name="T13" fmla="*/ 91 h 528"/>
                    <a:gd name="T14" fmla="*/ 27 w 258"/>
                    <a:gd name="T15" fmla="*/ 76 h 528"/>
                    <a:gd name="T16" fmla="*/ 125 w 258"/>
                    <a:gd name="T17" fmla="*/ 76 h 528"/>
                    <a:gd name="T18" fmla="*/ 125 w 258"/>
                    <a:gd name="T19" fmla="*/ 0 h 528"/>
                    <a:gd name="T20" fmla="*/ 143 w 258"/>
                    <a:gd name="T21" fmla="*/ 0 h 528"/>
                    <a:gd name="T22" fmla="*/ 143 w 258"/>
                    <a:gd name="T23" fmla="*/ 76 h 528"/>
                    <a:gd name="T24" fmla="*/ 235 w 258"/>
                    <a:gd name="T25" fmla="*/ 76 h 528"/>
                    <a:gd name="T26" fmla="*/ 235 w 258"/>
                    <a:gd name="T27" fmla="*/ 91 h 528"/>
                    <a:gd name="T28" fmla="*/ 143 w 258"/>
                    <a:gd name="T29" fmla="*/ 91 h 528"/>
                    <a:gd name="T30" fmla="*/ 143 w 258"/>
                    <a:gd name="T31" fmla="*/ 314 h 528"/>
                    <a:gd name="T32" fmla="*/ 258 w 258"/>
                    <a:gd name="T33" fmla="*/ 314 h 528"/>
                    <a:gd name="T34" fmla="*/ 258 w 258"/>
                    <a:gd name="T35" fmla="*/ 335 h 528"/>
                    <a:gd name="T36" fmla="*/ 143 w 258"/>
                    <a:gd name="T37" fmla="*/ 335 h 528"/>
                    <a:gd name="T38" fmla="*/ 144 w 258"/>
                    <a:gd name="T39" fmla="*/ 528 h 528"/>
                    <a:gd name="T40" fmla="*/ 125 w 258"/>
                    <a:gd name="T41" fmla="*/ 528 h 5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8"/>
                    <a:gd name="T64" fmla="*/ 0 h 528"/>
                    <a:gd name="T65" fmla="*/ 258 w 258"/>
                    <a:gd name="T66" fmla="*/ 528 h 52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8" h="528">
                      <a:moveTo>
                        <a:pt x="125" y="528"/>
                      </a:moveTo>
                      <a:lnTo>
                        <a:pt x="125" y="335"/>
                      </a:lnTo>
                      <a:lnTo>
                        <a:pt x="0" y="335"/>
                      </a:lnTo>
                      <a:lnTo>
                        <a:pt x="0" y="314"/>
                      </a:lnTo>
                      <a:lnTo>
                        <a:pt x="125" y="314"/>
                      </a:lnTo>
                      <a:lnTo>
                        <a:pt x="125" y="91"/>
                      </a:lnTo>
                      <a:lnTo>
                        <a:pt x="27" y="91"/>
                      </a:lnTo>
                      <a:lnTo>
                        <a:pt x="27" y="76"/>
                      </a:lnTo>
                      <a:lnTo>
                        <a:pt x="125" y="76"/>
                      </a:lnTo>
                      <a:lnTo>
                        <a:pt x="125" y="0"/>
                      </a:lnTo>
                      <a:lnTo>
                        <a:pt x="143" y="0"/>
                      </a:lnTo>
                      <a:lnTo>
                        <a:pt x="143" y="76"/>
                      </a:lnTo>
                      <a:lnTo>
                        <a:pt x="235" y="76"/>
                      </a:lnTo>
                      <a:lnTo>
                        <a:pt x="235" y="91"/>
                      </a:lnTo>
                      <a:lnTo>
                        <a:pt x="143" y="91"/>
                      </a:lnTo>
                      <a:lnTo>
                        <a:pt x="143" y="314"/>
                      </a:lnTo>
                      <a:lnTo>
                        <a:pt x="258" y="314"/>
                      </a:lnTo>
                      <a:lnTo>
                        <a:pt x="258" y="335"/>
                      </a:lnTo>
                      <a:lnTo>
                        <a:pt x="143" y="335"/>
                      </a:lnTo>
                      <a:lnTo>
                        <a:pt x="144" y="528"/>
                      </a:lnTo>
                      <a:lnTo>
                        <a:pt x="125" y="528"/>
                      </a:lnTo>
                      <a:close/>
                    </a:path>
                  </a:pathLst>
                </a:custGeom>
                <a:solidFill>
                  <a:srgbClr val="000000"/>
                </a:solidFill>
                <a:ln w="12700">
                  <a:solidFill>
                    <a:srgbClr val="000000"/>
                  </a:solidFill>
                  <a:prstDash val="solid"/>
                  <a:round/>
                  <a:headEnd/>
                  <a:tailEnd/>
                </a:ln>
              </p:spPr>
              <p:txBody>
                <a:bodyPr/>
                <a:lstStyle/>
                <a:p>
                  <a:endParaRPr lang="en-US"/>
                </a:p>
              </p:txBody>
            </p:sp>
            <p:sp>
              <p:nvSpPr>
                <p:cNvPr id="3099" name="Freeform 19"/>
                <p:cNvSpPr>
                  <a:spLocks/>
                </p:cNvSpPr>
                <p:nvPr/>
              </p:nvSpPr>
              <p:spPr bwMode="auto">
                <a:xfrm>
                  <a:off x="2006" y="2659"/>
                  <a:ext cx="239" cy="504"/>
                </a:xfrm>
                <a:custGeom>
                  <a:avLst/>
                  <a:gdLst>
                    <a:gd name="T0" fmla="*/ 116 w 239"/>
                    <a:gd name="T1" fmla="*/ 502 h 504"/>
                    <a:gd name="T2" fmla="*/ 116 w 239"/>
                    <a:gd name="T3" fmla="*/ 319 h 504"/>
                    <a:gd name="T4" fmla="*/ 0 w 239"/>
                    <a:gd name="T5" fmla="*/ 319 h 504"/>
                    <a:gd name="T6" fmla="*/ 0 w 239"/>
                    <a:gd name="T7" fmla="*/ 300 h 504"/>
                    <a:gd name="T8" fmla="*/ 116 w 239"/>
                    <a:gd name="T9" fmla="*/ 300 h 504"/>
                    <a:gd name="T10" fmla="*/ 116 w 239"/>
                    <a:gd name="T11" fmla="*/ 87 h 504"/>
                    <a:gd name="T12" fmla="*/ 26 w 239"/>
                    <a:gd name="T13" fmla="*/ 87 h 504"/>
                    <a:gd name="T14" fmla="*/ 26 w 239"/>
                    <a:gd name="T15" fmla="*/ 73 h 504"/>
                    <a:gd name="T16" fmla="*/ 116 w 239"/>
                    <a:gd name="T17" fmla="*/ 73 h 504"/>
                    <a:gd name="T18" fmla="*/ 116 w 239"/>
                    <a:gd name="T19" fmla="*/ 0 h 504"/>
                    <a:gd name="T20" fmla="*/ 133 w 239"/>
                    <a:gd name="T21" fmla="*/ 0 h 504"/>
                    <a:gd name="T22" fmla="*/ 133 w 239"/>
                    <a:gd name="T23" fmla="*/ 73 h 504"/>
                    <a:gd name="T24" fmla="*/ 217 w 239"/>
                    <a:gd name="T25" fmla="*/ 73 h 504"/>
                    <a:gd name="T26" fmla="*/ 217 w 239"/>
                    <a:gd name="T27" fmla="*/ 87 h 504"/>
                    <a:gd name="T28" fmla="*/ 133 w 239"/>
                    <a:gd name="T29" fmla="*/ 87 h 504"/>
                    <a:gd name="T30" fmla="*/ 133 w 239"/>
                    <a:gd name="T31" fmla="*/ 300 h 504"/>
                    <a:gd name="T32" fmla="*/ 239 w 239"/>
                    <a:gd name="T33" fmla="*/ 300 h 504"/>
                    <a:gd name="T34" fmla="*/ 239 w 239"/>
                    <a:gd name="T35" fmla="*/ 319 h 504"/>
                    <a:gd name="T36" fmla="*/ 135 w 239"/>
                    <a:gd name="T37" fmla="*/ 319 h 504"/>
                    <a:gd name="T38" fmla="*/ 135 w 239"/>
                    <a:gd name="T39" fmla="*/ 504 h 504"/>
                    <a:gd name="T40" fmla="*/ 116 w 239"/>
                    <a:gd name="T41" fmla="*/ 502 h 50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39"/>
                    <a:gd name="T64" fmla="*/ 0 h 504"/>
                    <a:gd name="T65" fmla="*/ 239 w 239"/>
                    <a:gd name="T66" fmla="*/ 504 h 50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39" h="504">
                      <a:moveTo>
                        <a:pt x="116" y="502"/>
                      </a:moveTo>
                      <a:lnTo>
                        <a:pt x="116" y="319"/>
                      </a:lnTo>
                      <a:lnTo>
                        <a:pt x="0" y="319"/>
                      </a:lnTo>
                      <a:lnTo>
                        <a:pt x="0" y="300"/>
                      </a:lnTo>
                      <a:lnTo>
                        <a:pt x="116" y="300"/>
                      </a:lnTo>
                      <a:lnTo>
                        <a:pt x="116" y="87"/>
                      </a:lnTo>
                      <a:lnTo>
                        <a:pt x="26" y="87"/>
                      </a:lnTo>
                      <a:lnTo>
                        <a:pt x="26" y="73"/>
                      </a:lnTo>
                      <a:lnTo>
                        <a:pt x="116" y="73"/>
                      </a:lnTo>
                      <a:lnTo>
                        <a:pt x="116" y="0"/>
                      </a:lnTo>
                      <a:lnTo>
                        <a:pt x="133" y="0"/>
                      </a:lnTo>
                      <a:lnTo>
                        <a:pt x="133" y="73"/>
                      </a:lnTo>
                      <a:lnTo>
                        <a:pt x="217" y="73"/>
                      </a:lnTo>
                      <a:lnTo>
                        <a:pt x="217" y="87"/>
                      </a:lnTo>
                      <a:lnTo>
                        <a:pt x="133" y="87"/>
                      </a:lnTo>
                      <a:lnTo>
                        <a:pt x="133" y="300"/>
                      </a:lnTo>
                      <a:lnTo>
                        <a:pt x="239" y="300"/>
                      </a:lnTo>
                      <a:lnTo>
                        <a:pt x="239" y="319"/>
                      </a:lnTo>
                      <a:lnTo>
                        <a:pt x="135" y="319"/>
                      </a:lnTo>
                      <a:lnTo>
                        <a:pt x="135" y="504"/>
                      </a:lnTo>
                      <a:lnTo>
                        <a:pt x="116" y="502"/>
                      </a:lnTo>
                      <a:close/>
                    </a:path>
                  </a:pathLst>
                </a:custGeom>
                <a:solidFill>
                  <a:srgbClr val="000000"/>
                </a:solidFill>
                <a:ln w="12700">
                  <a:solidFill>
                    <a:srgbClr val="000000"/>
                  </a:solidFill>
                  <a:prstDash val="solid"/>
                  <a:round/>
                  <a:headEnd/>
                  <a:tailEnd/>
                </a:ln>
              </p:spPr>
              <p:txBody>
                <a:bodyPr/>
                <a:lstStyle/>
                <a:p>
                  <a:endParaRPr lang="en-US"/>
                </a:p>
              </p:txBody>
            </p:sp>
          </p:grpSp>
        </p:grpSp>
        <p:grpSp>
          <p:nvGrpSpPr>
            <p:cNvPr id="8" name="Group 20"/>
            <p:cNvGrpSpPr>
              <a:grpSpLocks/>
            </p:cNvGrpSpPr>
            <p:nvPr/>
          </p:nvGrpSpPr>
          <p:grpSpPr bwMode="auto">
            <a:xfrm>
              <a:off x="1551" y="3208"/>
              <a:ext cx="2928" cy="409"/>
              <a:chOff x="1248" y="3288"/>
              <a:chExt cx="2928" cy="409"/>
            </a:xfrm>
          </p:grpSpPr>
          <p:sp>
            <p:nvSpPr>
              <p:cNvPr id="3091" name="Arc 21"/>
              <p:cNvSpPr>
                <a:spLocks/>
              </p:cNvSpPr>
              <p:nvPr/>
            </p:nvSpPr>
            <p:spPr bwMode="auto">
              <a:xfrm>
                <a:off x="2736" y="3288"/>
                <a:ext cx="1440" cy="409"/>
              </a:xfrm>
              <a:custGeom>
                <a:avLst/>
                <a:gdLst>
                  <a:gd name="T0" fmla="*/ 0 w 21600"/>
                  <a:gd name="T1" fmla="*/ 0 h 21600"/>
                  <a:gd name="T2" fmla="*/ 1440 w 21600"/>
                  <a:gd name="T3" fmla="*/ 409 h 21600"/>
                  <a:gd name="T4" fmla="*/ 0 w 21600"/>
                  <a:gd name="T5" fmla="*/ 409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ap="rnd">
                <a:solidFill>
                  <a:srgbClr val="FFCC00"/>
                </a:solidFill>
                <a:prstDash val="dash"/>
                <a:round/>
                <a:headEnd type="none" w="sm" len="sm"/>
                <a:tailEnd type="none" w="sm" len="sm"/>
              </a:ln>
            </p:spPr>
            <p:txBody>
              <a:bodyPr wrap="none" anchor="ctr"/>
              <a:lstStyle/>
              <a:p>
                <a:endParaRPr lang="en-US"/>
              </a:p>
            </p:txBody>
          </p:sp>
          <p:sp>
            <p:nvSpPr>
              <p:cNvPr id="3092" name="Arc 22"/>
              <p:cNvSpPr>
                <a:spLocks/>
              </p:cNvSpPr>
              <p:nvPr/>
            </p:nvSpPr>
            <p:spPr bwMode="auto">
              <a:xfrm rot="10800000">
                <a:off x="1248" y="3294"/>
                <a:ext cx="1496" cy="403"/>
              </a:xfrm>
              <a:custGeom>
                <a:avLst/>
                <a:gdLst>
                  <a:gd name="T0" fmla="*/ 1496 w 21600"/>
                  <a:gd name="T1" fmla="*/ 0 h 21654"/>
                  <a:gd name="T2" fmla="*/ 0 w 21600"/>
                  <a:gd name="T3" fmla="*/ 403 h 21654"/>
                  <a:gd name="T4" fmla="*/ 0 w 21600"/>
                  <a:gd name="T5" fmla="*/ 1 h 21654"/>
                  <a:gd name="T6" fmla="*/ 0 60000 65536"/>
                  <a:gd name="T7" fmla="*/ 0 60000 65536"/>
                  <a:gd name="T8" fmla="*/ 0 60000 65536"/>
                  <a:gd name="T9" fmla="*/ 0 w 21600"/>
                  <a:gd name="T10" fmla="*/ 0 h 21654"/>
                  <a:gd name="T11" fmla="*/ 21600 w 21600"/>
                  <a:gd name="T12" fmla="*/ 21654 h 21654"/>
                </a:gdLst>
                <a:ahLst/>
                <a:cxnLst>
                  <a:cxn ang="T6">
                    <a:pos x="T0" y="T1"/>
                  </a:cxn>
                  <a:cxn ang="T7">
                    <a:pos x="T2" y="T3"/>
                  </a:cxn>
                  <a:cxn ang="T8">
                    <a:pos x="T4" y="T5"/>
                  </a:cxn>
                </a:cxnLst>
                <a:rect l="T9" t="T10" r="T11" b="T12"/>
                <a:pathLst>
                  <a:path w="21600" h="21654" fill="none" extrusionOk="0">
                    <a:moveTo>
                      <a:pt x="21599" y="0"/>
                    </a:moveTo>
                    <a:cubicBezTo>
                      <a:pt x="21599" y="18"/>
                      <a:pt x="21600" y="36"/>
                      <a:pt x="21600" y="54"/>
                    </a:cubicBezTo>
                    <a:cubicBezTo>
                      <a:pt x="21600" y="11983"/>
                      <a:pt x="11929" y="21653"/>
                      <a:pt x="0" y="21654"/>
                    </a:cubicBezTo>
                  </a:path>
                  <a:path w="21600" h="21654" stroke="0" extrusionOk="0">
                    <a:moveTo>
                      <a:pt x="21599" y="0"/>
                    </a:moveTo>
                    <a:cubicBezTo>
                      <a:pt x="21599" y="18"/>
                      <a:pt x="21600" y="36"/>
                      <a:pt x="21600" y="54"/>
                    </a:cubicBezTo>
                    <a:cubicBezTo>
                      <a:pt x="21600" y="11983"/>
                      <a:pt x="11929" y="21653"/>
                      <a:pt x="0" y="21654"/>
                    </a:cubicBezTo>
                    <a:lnTo>
                      <a:pt x="0" y="54"/>
                    </a:lnTo>
                    <a:close/>
                  </a:path>
                </a:pathLst>
              </a:custGeom>
              <a:noFill/>
              <a:ln w="38100" cap="rnd">
                <a:solidFill>
                  <a:srgbClr val="FFCC00"/>
                </a:solidFill>
                <a:prstDash val="dash"/>
                <a:round/>
                <a:headEnd type="none" w="sm" len="sm"/>
                <a:tailEnd type="none" w="sm" len="sm"/>
              </a:ln>
            </p:spPr>
            <p:txBody>
              <a:bodyPr wrap="none" anchor="ctr"/>
              <a:lstStyle/>
              <a:p>
                <a:endParaRPr lang="en-US"/>
              </a:p>
            </p:txBody>
          </p:sp>
        </p:grpSp>
        <p:grpSp>
          <p:nvGrpSpPr>
            <p:cNvPr id="9" name="Group 23"/>
            <p:cNvGrpSpPr>
              <a:grpSpLocks/>
            </p:cNvGrpSpPr>
            <p:nvPr/>
          </p:nvGrpSpPr>
          <p:grpSpPr bwMode="auto">
            <a:xfrm>
              <a:off x="1864" y="2777"/>
              <a:ext cx="1456" cy="887"/>
              <a:chOff x="1244" y="2797"/>
              <a:chExt cx="1265" cy="887"/>
            </a:xfrm>
          </p:grpSpPr>
          <p:sp>
            <p:nvSpPr>
              <p:cNvPr id="3089" name="Arc 24"/>
              <p:cNvSpPr>
                <a:spLocks/>
              </p:cNvSpPr>
              <p:nvPr/>
            </p:nvSpPr>
            <p:spPr bwMode="auto">
              <a:xfrm>
                <a:off x="1886" y="2797"/>
                <a:ext cx="623" cy="887"/>
              </a:xfrm>
              <a:custGeom>
                <a:avLst/>
                <a:gdLst>
                  <a:gd name="T0" fmla="*/ 0 w 21635"/>
                  <a:gd name="T1" fmla="*/ 0 h 21600"/>
                  <a:gd name="T2" fmla="*/ 623 w 21635"/>
                  <a:gd name="T3" fmla="*/ 887 h 21600"/>
                  <a:gd name="T4" fmla="*/ 1 w 21635"/>
                  <a:gd name="T5" fmla="*/ 887 h 21600"/>
                  <a:gd name="T6" fmla="*/ 0 60000 65536"/>
                  <a:gd name="T7" fmla="*/ 0 60000 65536"/>
                  <a:gd name="T8" fmla="*/ 0 60000 65536"/>
                  <a:gd name="T9" fmla="*/ 0 w 21635"/>
                  <a:gd name="T10" fmla="*/ 0 h 21600"/>
                  <a:gd name="T11" fmla="*/ 21635 w 21635"/>
                  <a:gd name="T12" fmla="*/ 21600 h 21600"/>
                </a:gdLst>
                <a:ahLst/>
                <a:cxnLst>
                  <a:cxn ang="T6">
                    <a:pos x="T0" y="T1"/>
                  </a:cxn>
                  <a:cxn ang="T7">
                    <a:pos x="T2" y="T3"/>
                  </a:cxn>
                  <a:cxn ang="T8">
                    <a:pos x="T4" y="T5"/>
                  </a:cxn>
                </a:cxnLst>
                <a:rect l="T9" t="T10" r="T11" b="T12"/>
                <a:pathLst>
                  <a:path w="21635" h="21600" fill="none" extrusionOk="0">
                    <a:moveTo>
                      <a:pt x="0" y="0"/>
                    </a:moveTo>
                    <a:cubicBezTo>
                      <a:pt x="11" y="0"/>
                      <a:pt x="23" y="-1"/>
                      <a:pt x="35" y="0"/>
                    </a:cubicBezTo>
                    <a:cubicBezTo>
                      <a:pt x="11964" y="0"/>
                      <a:pt x="21635" y="9670"/>
                      <a:pt x="21635" y="21600"/>
                    </a:cubicBezTo>
                  </a:path>
                  <a:path w="21635" h="21600" stroke="0" extrusionOk="0">
                    <a:moveTo>
                      <a:pt x="0" y="0"/>
                    </a:moveTo>
                    <a:cubicBezTo>
                      <a:pt x="11" y="0"/>
                      <a:pt x="23" y="-1"/>
                      <a:pt x="35" y="0"/>
                    </a:cubicBezTo>
                    <a:cubicBezTo>
                      <a:pt x="11964" y="0"/>
                      <a:pt x="21635" y="9670"/>
                      <a:pt x="21635" y="21600"/>
                    </a:cubicBezTo>
                    <a:lnTo>
                      <a:pt x="35" y="21600"/>
                    </a:lnTo>
                    <a:close/>
                  </a:path>
                </a:pathLst>
              </a:custGeom>
              <a:noFill/>
              <a:ln w="38100" cap="rnd">
                <a:solidFill>
                  <a:schemeClr val="accent1"/>
                </a:solidFill>
                <a:prstDash val="dash"/>
                <a:round/>
                <a:headEnd type="none" w="sm" len="sm"/>
                <a:tailEnd type="none" w="sm" len="sm"/>
              </a:ln>
            </p:spPr>
            <p:txBody>
              <a:bodyPr wrap="none" anchor="ctr"/>
              <a:lstStyle/>
              <a:p>
                <a:endParaRPr lang="en-US"/>
              </a:p>
            </p:txBody>
          </p:sp>
          <p:sp>
            <p:nvSpPr>
              <p:cNvPr id="3090" name="Arc 25"/>
              <p:cNvSpPr>
                <a:spLocks/>
              </p:cNvSpPr>
              <p:nvPr/>
            </p:nvSpPr>
            <p:spPr bwMode="auto">
              <a:xfrm rot="10800000">
                <a:off x="1244" y="2812"/>
                <a:ext cx="646" cy="871"/>
              </a:xfrm>
              <a:custGeom>
                <a:avLst/>
                <a:gdLst>
                  <a:gd name="T0" fmla="*/ 646 w 21600"/>
                  <a:gd name="T1" fmla="*/ 0 h 21600"/>
                  <a:gd name="T2" fmla="*/ 0 w 21600"/>
                  <a:gd name="T3" fmla="*/ 871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38100" cap="rnd">
                <a:solidFill>
                  <a:schemeClr val="accent1"/>
                </a:solidFill>
                <a:prstDash val="dash"/>
                <a:round/>
                <a:headEnd type="none" w="sm" len="sm"/>
                <a:tailEnd type="none" w="sm" len="sm"/>
              </a:ln>
            </p:spPr>
            <p:txBody>
              <a:bodyPr wrap="none" anchor="ctr"/>
              <a:lstStyle/>
              <a:p>
                <a:endParaRPr lang="en-US"/>
              </a:p>
            </p:txBody>
          </p:sp>
        </p:grpSp>
        <p:graphicFrame>
          <p:nvGraphicFramePr>
            <p:cNvPr id="3074" name="Object 26"/>
            <p:cNvGraphicFramePr>
              <a:graphicFrameLocks noChangeAspect="1"/>
            </p:cNvGraphicFramePr>
            <p:nvPr/>
          </p:nvGraphicFramePr>
          <p:xfrm>
            <a:off x="1833" y="3853"/>
            <a:ext cx="1580" cy="187"/>
          </p:xfrm>
          <a:graphic>
            <a:graphicData uri="http://schemas.openxmlformats.org/presentationml/2006/ole">
              <p:oleObj spid="_x0000_s39938" name="Clip" r:id="rId4" imgW="2508480" imgH="298080" progId="">
                <p:embed/>
              </p:oleObj>
            </a:graphicData>
          </a:graphic>
        </p:graphicFrame>
        <p:graphicFrame>
          <p:nvGraphicFramePr>
            <p:cNvPr id="3075" name="Object 27"/>
            <p:cNvGraphicFramePr>
              <a:graphicFrameLocks noChangeAspect="1"/>
            </p:cNvGraphicFramePr>
            <p:nvPr/>
          </p:nvGraphicFramePr>
          <p:xfrm>
            <a:off x="0" y="3850"/>
            <a:ext cx="498" cy="188"/>
          </p:xfrm>
          <a:graphic>
            <a:graphicData uri="http://schemas.openxmlformats.org/presentationml/2006/ole">
              <p:oleObj spid="_x0000_s39939" name="Clip" r:id="rId5" imgW="2508480" imgH="298080" progId="">
                <p:embed/>
              </p:oleObj>
            </a:graphicData>
          </a:graphic>
        </p:graphicFrame>
        <p:graphicFrame>
          <p:nvGraphicFramePr>
            <p:cNvPr id="3076" name="Object 28"/>
            <p:cNvGraphicFramePr>
              <a:graphicFrameLocks noChangeAspect="1"/>
            </p:cNvGraphicFramePr>
            <p:nvPr/>
          </p:nvGraphicFramePr>
          <p:xfrm>
            <a:off x="3347" y="3856"/>
            <a:ext cx="1580" cy="187"/>
          </p:xfrm>
          <a:graphic>
            <a:graphicData uri="http://schemas.openxmlformats.org/presentationml/2006/ole">
              <p:oleObj spid="_x0000_s39940" name="Clip" r:id="rId6" imgW="2508480" imgH="298080" progId="">
                <p:embed/>
              </p:oleObj>
            </a:graphicData>
          </a:graphic>
        </p:graphicFrame>
        <p:graphicFrame>
          <p:nvGraphicFramePr>
            <p:cNvPr id="3077" name="Object 29"/>
            <p:cNvGraphicFramePr>
              <a:graphicFrameLocks noChangeAspect="1"/>
            </p:cNvGraphicFramePr>
            <p:nvPr/>
          </p:nvGraphicFramePr>
          <p:xfrm>
            <a:off x="4215" y="3662"/>
            <a:ext cx="802" cy="540"/>
          </p:xfrm>
          <a:graphic>
            <a:graphicData uri="http://schemas.openxmlformats.org/presentationml/2006/ole">
              <p:oleObj spid="_x0000_s39941" name="Clip" r:id="rId7" imgW="4591440" imgH="3090240" progId="">
                <p:embed/>
              </p:oleObj>
            </a:graphicData>
          </a:graphic>
        </p:graphicFrame>
        <p:graphicFrame>
          <p:nvGraphicFramePr>
            <p:cNvPr id="3078" name="Object 30"/>
            <p:cNvGraphicFramePr>
              <a:graphicFrameLocks noChangeAspect="1"/>
            </p:cNvGraphicFramePr>
            <p:nvPr/>
          </p:nvGraphicFramePr>
          <p:xfrm>
            <a:off x="3071" y="3701"/>
            <a:ext cx="802" cy="540"/>
          </p:xfrm>
          <a:graphic>
            <a:graphicData uri="http://schemas.openxmlformats.org/presentationml/2006/ole">
              <p:oleObj spid="_x0000_s39942" name="Clip" r:id="rId8" imgW="4591440" imgH="3090240" progId="">
                <p:embed/>
              </p:oleObj>
            </a:graphicData>
          </a:graphic>
        </p:graphicFrame>
        <p:sp>
          <p:nvSpPr>
            <p:cNvPr id="3087" name="Rectangle 31"/>
            <p:cNvSpPr>
              <a:spLocks noChangeArrowheads="1"/>
            </p:cNvSpPr>
            <p:nvPr/>
          </p:nvSpPr>
          <p:spPr bwMode="auto">
            <a:xfrm>
              <a:off x="2899" y="4032"/>
              <a:ext cx="243" cy="341"/>
            </a:xfrm>
            <a:prstGeom prst="rect">
              <a:avLst/>
            </a:prstGeom>
            <a:solidFill>
              <a:schemeClr val="tx1"/>
            </a:solidFill>
            <a:ln w="9525">
              <a:noFill/>
              <a:miter lim="800000"/>
              <a:headEnd/>
              <a:tailEnd/>
            </a:ln>
          </p:spPr>
          <p:txBody>
            <a:bodyPr lIns="92075" tIns="46038" rIns="92075" bIns="46038">
              <a:spAutoFit/>
            </a:bodyPr>
            <a:lstStyle/>
            <a:p>
              <a:pPr>
                <a:spcBef>
                  <a:spcPct val="50000"/>
                </a:spcBef>
              </a:pPr>
              <a:r>
                <a:rPr lang="en-US" b="1">
                  <a:solidFill>
                    <a:schemeClr val="bg2"/>
                  </a:solidFill>
                  <a:latin typeface="Arial" charset="0"/>
                </a:rPr>
                <a:t>1</a:t>
              </a:r>
              <a:endParaRPr lang="en-US"/>
            </a:p>
          </p:txBody>
        </p:sp>
        <p:sp>
          <p:nvSpPr>
            <p:cNvPr id="3088" name="Rectangle 32"/>
            <p:cNvSpPr>
              <a:spLocks noChangeArrowheads="1"/>
            </p:cNvSpPr>
            <p:nvPr/>
          </p:nvSpPr>
          <p:spPr bwMode="auto">
            <a:xfrm>
              <a:off x="3984" y="4032"/>
              <a:ext cx="265" cy="341"/>
            </a:xfrm>
            <a:prstGeom prst="rect">
              <a:avLst/>
            </a:prstGeom>
            <a:solidFill>
              <a:schemeClr val="tx1"/>
            </a:solidFill>
            <a:ln w="9525">
              <a:noFill/>
              <a:miter lim="800000"/>
              <a:headEnd/>
              <a:tailEnd/>
            </a:ln>
          </p:spPr>
          <p:txBody>
            <a:bodyPr lIns="92075" tIns="46038" rIns="92075" bIns="46038">
              <a:spAutoFit/>
            </a:bodyPr>
            <a:lstStyle/>
            <a:p>
              <a:pPr>
                <a:spcBef>
                  <a:spcPct val="50000"/>
                </a:spcBef>
              </a:pPr>
              <a:r>
                <a:rPr lang="en-US" b="1">
                  <a:solidFill>
                    <a:schemeClr val="bg2"/>
                  </a:solidFill>
                  <a:latin typeface="Arial" charset="0"/>
                </a:rPr>
                <a:t>2</a:t>
              </a:r>
              <a:endParaRPr lang="en-US"/>
            </a:p>
          </p:txBody>
        </p:sp>
      </p:grpSp>
      <p:sp>
        <p:nvSpPr>
          <p:cNvPr id="3082" name="Text Box 33"/>
          <p:cNvSpPr txBox="1">
            <a:spLocks noChangeArrowheads="1"/>
          </p:cNvSpPr>
          <p:nvPr/>
        </p:nvSpPr>
        <p:spPr bwMode="auto">
          <a:xfrm>
            <a:off x="4929188" y="5822950"/>
            <a:ext cx="3756025" cy="457200"/>
          </a:xfrm>
          <a:prstGeom prst="rect">
            <a:avLst/>
          </a:prstGeom>
          <a:solidFill>
            <a:schemeClr val="tx1"/>
          </a:solidFill>
          <a:ln w="12699">
            <a:noFill/>
            <a:miter lim="800000"/>
            <a:headEnd type="none" w="sm" len="sm"/>
            <a:tailEnd type="none" w="sm" len="sm"/>
          </a:ln>
        </p:spPr>
        <p:txBody>
          <a:bodyPr wrap="none">
            <a:spAutoFit/>
          </a:bodyPr>
          <a:lstStyle/>
          <a:p>
            <a:r>
              <a:rPr lang="en-US" b="1">
                <a:solidFill>
                  <a:schemeClr val="bg2"/>
                </a:solidFill>
                <a:latin typeface="Arial" charset="0"/>
              </a:rPr>
              <a:t>3)  both at the same time</a:t>
            </a:r>
            <a:endParaRPr lang="en-US">
              <a:solidFill>
                <a:schemeClr val="bg2"/>
              </a:solidFill>
              <a:latin typeface="Arial" charset="0"/>
            </a:endParaRPr>
          </a:p>
        </p:txBody>
      </p:sp>
      <p:sp>
        <p:nvSpPr>
          <p:cNvPr id="462882" name="Rectangle 34"/>
          <p:cNvSpPr>
            <a:spLocks noGrp="1" noChangeArrowheads="1"/>
          </p:cNvSpPr>
          <p:nvPr>
            <p:ph type="body" idx="1"/>
          </p:nvPr>
        </p:nvSpPr>
        <p:spPr>
          <a:xfrm>
            <a:off x="481013" y="892175"/>
            <a:ext cx="8212137" cy="2149475"/>
          </a:xfrm>
        </p:spPr>
        <p:txBody>
          <a:bodyPr>
            <a:normAutofit fontScale="70000" lnSpcReduction="20000"/>
          </a:bodyPr>
          <a:lstStyle/>
          <a:p>
            <a:pPr marL="401638" indent="-401638">
              <a:lnSpc>
                <a:spcPct val="165000"/>
              </a:lnSpc>
              <a:buFont typeface="Monotype Sorts" pitchFamily="48" charset="2"/>
              <a:buNone/>
              <a:defRPr/>
            </a:pPr>
            <a:r>
              <a:rPr lang="en-US" b="1" dirty="0" smtClean="0">
                <a:effectLst>
                  <a:outerShdw blurRad="38100" dist="38100" dir="2700000" algn="tl">
                    <a:srgbClr val="000000"/>
                  </a:outerShdw>
                </a:effectLst>
              </a:rPr>
              <a:t>	A battleship simultaneously fires two shells at two enemy submarines.  The shells are launched with the </a:t>
            </a:r>
            <a:r>
              <a:rPr lang="en-US" b="1" dirty="0" smtClean="0">
                <a:solidFill>
                  <a:schemeClr val="tx2"/>
                </a:solidFill>
                <a:effectLst>
                  <a:outerShdw blurRad="38100" dist="38100" dir="2700000" algn="tl">
                    <a:srgbClr val="000000"/>
                  </a:outerShdw>
                </a:effectLst>
              </a:rPr>
              <a:t>same</a:t>
            </a:r>
            <a:r>
              <a:rPr lang="en-US" b="1" dirty="0" smtClean="0">
                <a:effectLst>
                  <a:outerShdw blurRad="38100" dist="38100" dir="2700000" algn="tl">
                    <a:srgbClr val="000000"/>
                  </a:outerShdw>
                </a:effectLst>
              </a:rPr>
              <a:t> initial velocity.  If the shells follow the trajectories shown, which submarine gets hit </a:t>
            </a:r>
            <a:r>
              <a:rPr lang="en-US" b="1" dirty="0" smtClean="0">
                <a:solidFill>
                  <a:schemeClr val="tx2"/>
                </a:solidFill>
                <a:effectLst>
                  <a:outerShdw blurRad="38100" dist="38100" dir="2700000" algn="tl">
                    <a:srgbClr val="000000"/>
                  </a:outerShdw>
                </a:effectLst>
              </a:rPr>
              <a:t>first</a:t>
            </a:r>
            <a:r>
              <a:rPr lang="en-US" b="1" dirty="0" smtClean="0">
                <a:effectLst>
                  <a:outerShdw blurRad="38100" dist="38100" dir="2700000" algn="tl">
                    <a:srgbClr val="000000"/>
                  </a:outerShdw>
                </a:effectLst>
              </a:rPr>
              <a:t> ?</a:t>
            </a:r>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Reminder: Galileo’s Laws of Motion</a:t>
            </a:r>
            <a:endParaRPr lang="en-US"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sz="2800" dirty="0" smtClean="0"/>
              <a:t>Neglecting air resistance and friction, Galileo claimed:</a:t>
            </a:r>
          </a:p>
          <a:p>
            <a:pPr>
              <a:buNone/>
            </a:pPr>
            <a:endParaRPr lang="en-US" sz="2800" dirty="0" smtClean="0"/>
          </a:p>
          <a:p>
            <a:pPr marL="514350" indent="-514350">
              <a:buAutoNum type="arabicPeriod"/>
            </a:pPr>
            <a:r>
              <a:rPr lang="en-US" dirty="0" smtClean="0">
                <a:solidFill>
                  <a:srgbClr val="FFFF00"/>
                </a:solidFill>
              </a:rPr>
              <a:t>Horizontal motion: </a:t>
            </a:r>
            <a:r>
              <a:rPr lang="en-US" dirty="0" smtClean="0"/>
              <a:t>(ball rolling on table) an object would continue to move at </a:t>
            </a:r>
            <a:r>
              <a:rPr lang="en-US" dirty="0" smtClean="0">
                <a:solidFill>
                  <a:srgbClr val="FFFF00"/>
                </a:solidFill>
              </a:rPr>
              <a:t>constant velocity </a:t>
            </a:r>
            <a:r>
              <a:rPr lang="en-US" dirty="0" smtClean="0"/>
              <a:t>unless pushed.</a:t>
            </a:r>
          </a:p>
          <a:p>
            <a:pPr marL="514350" indent="-514350">
              <a:buNone/>
            </a:pPr>
            <a:endParaRPr lang="en-US" dirty="0" smtClean="0"/>
          </a:p>
          <a:p>
            <a:pPr marL="514350" indent="-514350">
              <a:buNone/>
            </a:pPr>
            <a:r>
              <a:rPr lang="en-US" dirty="0" smtClean="0">
                <a:solidFill>
                  <a:srgbClr val="FFFF00"/>
                </a:solidFill>
              </a:rPr>
              <a:t>2.  Vertical motion:  </a:t>
            </a:r>
            <a:r>
              <a:rPr lang="en-US" dirty="0" smtClean="0"/>
              <a:t>a falling body would </a:t>
            </a:r>
            <a:r>
              <a:rPr lang="en-US" dirty="0" smtClean="0">
                <a:solidFill>
                  <a:srgbClr val="FFFF00"/>
                </a:solidFill>
              </a:rPr>
              <a:t>accelerate downwards at a uniform rate</a:t>
            </a:r>
            <a:r>
              <a:rPr lang="en-US" dirty="0" smtClean="0"/>
              <a: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AutoShape 2"/>
          <p:cNvSpPr>
            <a:spLocks noChangeArrowheads="1"/>
          </p:cNvSpPr>
          <p:nvPr/>
        </p:nvSpPr>
        <p:spPr bwMode="auto">
          <a:xfrm>
            <a:off x="0" y="3454400"/>
            <a:ext cx="4357688" cy="2887663"/>
          </a:xfrm>
          <a:prstGeom prst="roundRect">
            <a:avLst>
              <a:gd name="adj" fmla="val 16667"/>
            </a:avLst>
          </a:prstGeom>
          <a:solidFill>
            <a:schemeClr val="accent1"/>
          </a:solidFill>
          <a:ln w="38100">
            <a:solidFill>
              <a:srgbClr val="000000"/>
            </a:solidFill>
            <a:round/>
            <a:headEnd type="none" w="sm" len="sm"/>
            <a:tailEnd type="none" w="sm" len="sm"/>
          </a:ln>
        </p:spPr>
        <p:txBody>
          <a:bodyPr wrap="none" anchor="ctr"/>
          <a:lstStyle/>
          <a:p>
            <a:pPr algn="ctr"/>
            <a:endParaRPr lang="en-US"/>
          </a:p>
        </p:txBody>
      </p:sp>
      <p:sp>
        <p:nvSpPr>
          <p:cNvPr id="4104" name="AutoShape 3"/>
          <p:cNvSpPr>
            <a:spLocks noChangeArrowheads="1"/>
          </p:cNvSpPr>
          <p:nvPr/>
        </p:nvSpPr>
        <p:spPr bwMode="auto">
          <a:xfrm>
            <a:off x="0" y="0"/>
            <a:ext cx="9144000" cy="3122613"/>
          </a:xfrm>
          <a:prstGeom prst="roundRect">
            <a:avLst>
              <a:gd name="adj" fmla="val 16667"/>
            </a:avLst>
          </a:prstGeom>
          <a:solidFill>
            <a:srgbClr val="000000"/>
          </a:solidFill>
          <a:ln w="38100">
            <a:solidFill>
              <a:srgbClr val="FCFEB9"/>
            </a:solidFill>
            <a:round/>
            <a:headEnd type="none" w="sm" len="sm"/>
            <a:tailEnd type="none" w="sm" len="sm"/>
          </a:ln>
        </p:spPr>
        <p:txBody>
          <a:bodyPr wrap="none" anchor="ctr"/>
          <a:lstStyle/>
          <a:p>
            <a:endParaRPr lang="en-US"/>
          </a:p>
        </p:txBody>
      </p:sp>
      <p:grpSp>
        <p:nvGrpSpPr>
          <p:cNvPr id="2" name="Group 4"/>
          <p:cNvGrpSpPr>
            <a:grpSpLocks/>
          </p:cNvGrpSpPr>
          <p:nvPr/>
        </p:nvGrpSpPr>
        <p:grpSpPr bwMode="auto">
          <a:xfrm>
            <a:off x="4376738" y="3538538"/>
            <a:ext cx="4767262" cy="2189162"/>
            <a:chOff x="0" y="2742"/>
            <a:chExt cx="5017" cy="1631"/>
          </a:xfrm>
        </p:grpSpPr>
        <p:grpSp>
          <p:nvGrpSpPr>
            <p:cNvPr id="3" name="Group 5"/>
            <p:cNvGrpSpPr>
              <a:grpSpLocks/>
            </p:cNvGrpSpPr>
            <p:nvPr/>
          </p:nvGrpSpPr>
          <p:grpSpPr bwMode="auto">
            <a:xfrm>
              <a:off x="489" y="2742"/>
              <a:ext cx="1355" cy="1264"/>
              <a:chOff x="1459" y="2313"/>
              <a:chExt cx="1803" cy="1891"/>
            </a:xfrm>
          </p:grpSpPr>
          <p:grpSp>
            <p:nvGrpSpPr>
              <p:cNvPr id="4" name="Group 6"/>
              <p:cNvGrpSpPr>
                <a:grpSpLocks/>
              </p:cNvGrpSpPr>
              <p:nvPr/>
            </p:nvGrpSpPr>
            <p:grpSpPr bwMode="auto">
              <a:xfrm>
                <a:off x="1459" y="2836"/>
                <a:ext cx="1803" cy="1368"/>
                <a:chOff x="1459" y="2836"/>
                <a:chExt cx="1803" cy="1368"/>
              </a:xfrm>
            </p:grpSpPr>
            <p:sp>
              <p:nvSpPr>
                <p:cNvPr id="4132" name="Freeform 7"/>
                <p:cNvSpPr>
                  <a:spLocks/>
                </p:cNvSpPr>
                <p:nvPr/>
              </p:nvSpPr>
              <p:spPr bwMode="auto">
                <a:xfrm>
                  <a:off x="1736" y="2836"/>
                  <a:ext cx="1286" cy="1060"/>
                </a:xfrm>
                <a:custGeom>
                  <a:avLst/>
                  <a:gdLst>
                    <a:gd name="T0" fmla="*/ 0 w 1286"/>
                    <a:gd name="T1" fmla="*/ 1060 h 1060"/>
                    <a:gd name="T2" fmla="*/ 0 w 1286"/>
                    <a:gd name="T3" fmla="*/ 825 h 1060"/>
                    <a:gd name="T4" fmla="*/ 126 w 1286"/>
                    <a:gd name="T5" fmla="*/ 825 h 1060"/>
                    <a:gd name="T6" fmla="*/ 126 w 1286"/>
                    <a:gd name="T7" fmla="*/ 746 h 1060"/>
                    <a:gd name="T8" fmla="*/ 269 w 1286"/>
                    <a:gd name="T9" fmla="*/ 746 h 1060"/>
                    <a:gd name="T10" fmla="*/ 269 w 1286"/>
                    <a:gd name="T11" fmla="*/ 563 h 1060"/>
                    <a:gd name="T12" fmla="*/ 426 w 1286"/>
                    <a:gd name="T13" fmla="*/ 563 h 1060"/>
                    <a:gd name="T14" fmla="*/ 426 w 1286"/>
                    <a:gd name="T15" fmla="*/ 405 h 1060"/>
                    <a:gd name="T16" fmla="*/ 336 w 1286"/>
                    <a:gd name="T17" fmla="*/ 405 h 1060"/>
                    <a:gd name="T18" fmla="*/ 336 w 1286"/>
                    <a:gd name="T19" fmla="*/ 326 h 1060"/>
                    <a:gd name="T20" fmla="*/ 426 w 1286"/>
                    <a:gd name="T21" fmla="*/ 326 h 1060"/>
                    <a:gd name="T22" fmla="*/ 426 w 1286"/>
                    <a:gd name="T23" fmla="*/ 115 h 1060"/>
                    <a:gd name="T24" fmla="*/ 595 w 1286"/>
                    <a:gd name="T25" fmla="*/ 115 h 1060"/>
                    <a:gd name="T26" fmla="*/ 595 w 1286"/>
                    <a:gd name="T27" fmla="*/ 0 h 1060"/>
                    <a:gd name="T28" fmla="*/ 692 w 1286"/>
                    <a:gd name="T29" fmla="*/ 0 h 1060"/>
                    <a:gd name="T30" fmla="*/ 692 w 1286"/>
                    <a:gd name="T31" fmla="*/ 115 h 1060"/>
                    <a:gd name="T32" fmla="*/ 855 w 1286"/>
                    <a:gd name="T33" fmla="*/ 115 h 1060"/>
                    <a:gd name="T34" fmla="*/ 855 w 1286"/>
                    <a:gd name="T35" fmla="*/ 326 h 1060"/>
                    <a:gd name="T36" fmla="*/ 951 w 1286"/>
                    <a:gd name="T37" fmla="*/ 326 h 1060"/>
                    <a:gd name="T38" fmla="*/ 951 w 1286"/>
                    <a:gd name="T39" fmla="*/ 405 h 1060"/>
                    <a:gd name="T40" fmla="*/ 855 w 1286"/>
                    <a:gd name="T41" fmla="*/ 405 h 1060"/>
                    <a:gd name="T42" fmla="*/ 855 w 1286"/>
                    <a:gd name="T43" fmla="*/ 563 h 1060"/>
                    <a:gd name="T44" fmla="*/ 1018 w 1286"/>
                    <a:gd name="T45" fmla="*/ 563 h 1060"/>
                    <a:gd name="T46" fmla="*/ 1018 w 1286"/>
                    <a:gd name="T47" fmla="*/ 746 h 1060"/>
                    <a:gd name="T48" fmla="*/ 1171 w 1286"/>
                    <a:gd name="T49" fmla="*/ 746 h 1060"/>
                    <a:gd name="T50" fmla="*/ 1171 w 1286"/>
                    <a:gd name="T51" fmla="*/ 825 h 1060"/>
                    <a:gd name="T52" fmla="*/ 1286 w 1286"/>
                    <a:gd name="T53" fmla="*/ 825 h 1060"/>
                    <a:gd name="T54" fmla="*/ 1286 w 1286"/>
                    <a:gd name="T55" fmla="*/ 1060 h 1060"/>
                    <a:gd name="T56" fmla="*/ 0 w 1286"/>
                    <a:gd name="T57" fmla="*/ 1060 h 10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286"/>
                    <a:gd name="T88" fmla="*/ 0 h 1060"/>
                    <a:gd name="T89" fmla="*/ 1286 w 1286"/>
                    <a:gd name="T90" fmla="*/ 1060 h 10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286" h="1060">
                      <a:moveTo>
                        <a:pt x="0" y="1060"/>
                      </a:moveTo>
                      <a:lnTo>
                        <a:pt x="0" y="825"/>
                      </a:lnTo>
                      <a:lnTo>
                        <a:pt x="126" y="825"/>
                      </a:lnTo>
                      <a:lnTo>
                        <a:pt x="126" y="746"/>
                      </a:lnTo>
                      <a:lnTo>
                        <a:pt x="269" y="746"/>
                      </a:lnTo>
                      <a:lnTo>
                        <a:pt x="269" y="563"/>
                      </a:lnTo>
                      <a:lnTo>
                        <a:pt x="426" y="563"/>
                      </a:lnTo>
                      <a:lnTo>
                        <a:pt x="426" y="405"/>
                      </a:lnTo>
                      <a:lnTo>
                        <a:pt x="336" y="405"/>
                      </a:lnTo>
                      <a:lnTo>
                        <a:pt x="336" y="326"/>
                      </a:lnTo>
                      <a:lnTo>
                        <a:pt x="426" y="326"/>
                      </a:lnTo>
                      <a:lnTo>
                        <a:pt x="426" y="115"/>
                      </a:lnTo>
                      <a:lnTo>
                        <a:pt x="595" y="115"/>
                      </a:lnTo>
                      <a:lnTo>
                        <a:pt x="595" y="0"/>
                      </a:lnTo>
                      <a:lnTo>
                        <a:pt x="692" y="0"/>
                      </a:lnTo>
                      <a:lnTo>
                        <a:pt x="692" y="115"/>
                      </a:lnTo>
                      <a:lnTo>
                        <a:pt x="855" y="115"/>
                      </a:lnTo>
                      <a:lnTo>
                        <a:pt x="855" y="326"/>
                      </a:lnTo>
                      <a:lnTo>
                        <a:pt x="951" y="326"/>
                      </a:lnTo>
                      <a:lnTo>
                        <a:pt x="951" y="405"/>
                      </a:lnTo>
                      <a:lnTo>
                        <a:pt x="855" y="405"/>
                      </a:lnTo>
                      <a:lnTo>
                        <a:pt x="855" y="563"/>
                      </a:lnTo>
                      <a:lnTo>
                        <a:pt x="1018" y="563"/>
                      </a:lnTo>
                      <a:lnTo>
                        <a:pt x="1018" y="746"/>
                      </a:lnTo>
                      <a:lnTo>
                        <a:pt x="1171" y="746"/>
                      </a:lnTo>
                      <a:lnTo>
                        <a:pt x="1171" y="825"/>
                      </a:lnTo>
                      <a:lnTo>
                        <a:pt x="1286" y="825"/>
                      </a:lnTo>
                      <a:lnTo>
                        <a:pt x="1286" y="1060"/>
                      </a:lnTo>
                      <a:lnTo>
                        <a:pt x="0" y="1060"/>
                      </a:lnTo>
                      <a:close/>
                    </a:path>
                  </a:pathLst>
                </a:custGeom>
                <a:solidFill>
                  <a:srgbClr val="000000"/>
                </a:solidFill>
                <a:ln w="12700">
                  <a:solidFill>
                    <a:srgbClr val="000000"/>
                  </a:solidFill>
                  <a:prstDash val="solid"/>
                  <a:round/>
                  <a:headEnd/>
                  <a:tailEnd/>
                </a:ln>
              </p:spPr>
              <p:txBody>
                <a:bodyPr/>
                <a:lstStyle/>
                <a:p>
                  <a:endParaRPr lang="en-US"/>
                </a:p>
              </p:txBody>
            </p:sp>
            <p:sp>
              <p:nvSpPr>
                <p:cNvPr id="4133" name="Freeform 8"/>
                <p:cNvSpPr>
                  <a:spLocks/>
                </p:cNvSpPr>
                <p:nvPr/>
              </p:nvSpPr>
              <p:spPr bwMode="auto">
                <a:xfrm>
                  <a:off x="1459" y="3750"/>
                  <a:ext cx="1803" cy="454"/>
                </a:xfrm>
                <a:custGeom>
                  <a:avLst/>
                  <a:gdLst>
                    <a:gd name="T0" fmla="*/ 67 w 1803"/>
                    <a:gd name="T1" fmla="*/ 454 h 454"/>
                    <a:gd name="T2" fmla="*/ 1736 w 1803"/>
                    <a:gd name="T3" fmla="*/ 454 h 454"/>
                    <a:gd name="T4" fmla="*/ 1803 w 1803"/>
                    <a:gd name="T5" fmla="*/ 149 h 454"/>
                    <a:gd name="T6" fmla="*/ 930 w 1803"/>
                    <a:gd name="T7" fmla="*/ 0 h 454"/>
                    <a:gd name="T8" fmla="*/ 0 w 1803"/>
                    <a:gd name="T9" fmla="*/ 140 h 454"/>
                    <a:gd name="T10" fmla="*/ 67 w 1803"/>
                    <a:gd name="T11" fmla="*/ 454 h 454"/>
                    <a:gd name="T12" fmla="*/ 0 60000 65536"/>
                    <a:gd name="T13" fmla="*/ 0 60000 65536"/>
                    <a:gd name="T14" fmla="*/ 0 60000 65536"/>
                    <a:gd name="T15" fmla="*/ 0 60000 65536"/>
                    <a:gd name="T16" fmla="*/ 0 60000 65536"/>
                    <a:gd name="T17" fmla="*/ 0 60000 65536"/>
                    <a:gd name="T18" fmla="*/ 0 w 1803"/>
                    <a:gd name="T19" fmla="*/ 0 h 454"/>
                    <a:gd name="T20" fmla="*/ 1803 w 1803"/>
                    <a:gd name="T21" fmla="*/ 454 h 454"/>
                  </a:gdLst>
                  <a:ahLst/>
                  <a:cxnLst>
                    <a:cxn ang="T12">
                      <a:pos x="T0" y="T1"/>
                    </a:cxn>
                    <a:cxn ang="T13">
                      <a:pos x="T2" y="T3"/>
                    </a:cxn>
                    <a:cxn ang="T14">
                      <a:pos x="T4" y="T5"/>
                    </a:cxn>
                    <a:cxn ang="T15">
                      <a:pos x="T6" y="T7"/>
                    </a:cxn>
                    <a:cxn ang="T16">
                      <a:pos x="T8" y="T9"/>
                    </a:cxn>
                    <a:cxn ang="T17">
                      <a:pos x="T10" y="T11"/>
                    </a:cxn>
                  </a:cxnLst>
                  <a:rect l="T18" t="T19" r="T20" b="T21"/>
                  <a:pathLst>
                    <a:path w="1803" h="454">
                      <a:moveTo>
                        <a:pt x="67" y="454"/>
                      </a:moveTo>
                      <a:lnTo>
                        <a:pt x="1736" y="454"/>
                      </a:lnTo>
                      <a:lnTo>
                        <a:pt x="1803" y="149"/>
                      </a:lnTo>
                      <a:lnTo>
                        <a:pt x="930" y="0"/>
                      </a:lnTo>
                      <a:lnTo>
                        <a:pt x="0" y="140"/>
                      </a:lnTo>
                      <a:lnTo>
                        <a:pt x="67" y="454"/>
                      </a:lnTo>
                      <a:close/>
                    </a:path>
                  </a:pathLst>
                </a:custGeom>
                <a:solidFill>
                  <a:srgbClr val="000000"/>
                </a:solidFill>
                <a:ln w="12700">
                  <a:solidFill>
                    <a:srgbClr val="000000"/>
                  </a:solidFill>
                  <a:prstDash val="solid"/>
                  <a:round/>
                  <a:headEnd/>
                  <a:tailEnd/>
                </a:ln>
              </p:spPr>
              <p:txBody>
                <a:bodyPr/>
                <a:lstStyle/>
                <a:p>
                  <a:endParaRPr lang="en-US"/>
                </a:p>
              </p:txBody>
            </p:sp>
            <p:sp>
              <p:nvSpPr>
                <p:cNvPr id="4134" name="Freeform 9"/>
                <p:cNvSpPr>
                  <a:spLocks/>
                </p:cNvSpPr>
                <p:nvPr/>
              </p:nvSpPr>
              <p:spPr bwMode="auto">
                <a:xfrm>
                  <a:off x="2389" y="3750"/>
                  <a:ext cx="873" cy="454"/>
                </a:xfrm>
                <a:custGeom>
                  <a:avLst/>
                  <a:gdLst>
                    <a:gd name="T0" fmla="*/ 873 w 873"/>
                    <a:gd name="T1" fmla="*/ 149 h 454"/>
                    <a:gd name="T2" fmla="*/ 806 w 873"/>
                    <a:gd name="T3" fmla="*/ 454 h 454"/>
                    <a:gd name="T4" fmla="*/ 0 w 873"/>
                    <a:gd name="T5" fmla="*/ 454 h 454"/>
                    <a:gd name="T6" fmla="*/ 0 w 873"/>
                    <a:gd name="T7" fmla="*/ 0 h 454"/>
                    <a:gd name="T8" fmla="*/ 873 w 873"/>
                    <a:gd name="T9" fmla="*/ 149 h 454"/>
                    <a:gd name="T10" fmla="*/ 0 60000 65536"/>
                    <a:gd name="T11" fmla="*/ 0 60000 65536"/>
                    <a:gd name="T12" fmla="*/ 0 60000 65536"/>
                    <a:gd name="T13" fmla="*/ 0 60000 65536"/>
                    <a:gd name="T14" fmla="*/ 0 60000 65536"/>
                    <a:gd name="T15" fmla="*/ 0 w 873"/>
                    <a:gd name="T16" fmla="*/ 0 h 454"/>
                    <a:gd name="T17" fmla="*/ 873 w 873"/>
                    <a:gd name="T18" fmla="*/ 454 h 454"/>
                  </a:gdLst>
                  <a:ahLst/>
                  <a:cxnLst>
                    <a:cxn ang="T10">
                      <a:pos x="T0" y="T1"/>
                    </a:cxn>
                    <a:cxn ang="T11">
                      <a:pos x="T2" y="T3"/>
                    </a:cxn>
                    <a:cxn ang="T12">
                      <a:pos x="T4" y="T5"/>
                    </a:cxn>
                    <a:cxn ang="T13">
                      <a:pos x="T6" y="T7"/>
                    </a:cxn>
                    <a:cxn ang="T14">
                      <a:pos x="T8" y="T9"/>
                    </a:cxn>
                  </a:cxnLst>
                  <a:rect l="T15" t="T16" r="T17" b="T18"/>
                  <a:pathLst>
                    <a:path w="873" h="454">
                      <a:moveTo>
                        <a:pt x="873" y="149"/>
                      </a:moveTo>
                      <a:lnTo>
                        <a:pt x="806" y="454"/>
                      </a:lnTo>
                      <a:lnTo>
                        <a:pt x="0" y="454"/>
                      </a:lnTo>
                      <a:lnTo>
                        <a:pt x="0" y="0"/>
                      </a:lnTo>
                      <a:lnTo>
                        <a:pt x="873" y="149"/>
                      </a:lnTo>
                      <a:close/>
                    </a:path>
                  </a:pathLst>
                </a:custGeom>
                <a:solidFill>
                  <a:srgbClr val="C0C0C0"/>
                </a:solidFill>
                <a:ln w="12700">
                  <a:solidFill>
                    <a:srgbClr val="000000"/>
                  </a:solidFill>
                  <a:prstDash val="solid"/>
                  <a:round/>
                  <a:headEnd/>
                  <a:tailEnd/>
                </a:ln>
              </p:spPr>
              <p:txBody>
                <a:bodyPr/>
                <a:lstStyle/>
                <a:p>
                  <a:endParaRPr lang="en-US"/>
                </a:p>
              </p:txBody>
            </p:sp>
          </p:grpSp>
          <p:sp>
            <p:nvSpPr>
              <p:cNvPr id="4122" name="Oval 10"/>
              <p:cNvSpPr>
                <a:spLocks noChangeArrowheads="1"/>
              </p:cNvSpPr>
              <p:nvPr/>
            </p:nvSpPr>
            <p:spPr bwMode="auto">
              <a:xfrm>
                <a:off x="2315" y="3034"/>
                <a:ext cx="118" cy="102"/>
              </a:xfrm>
              <a:prstGeom prst="ellipse">
                <a:avLst/>
              </a:prstGeom>
              <a:solidFill>
                <a:srgbClr val="FFFFFF"/>
              </a:solidFill>
              <a:ln w="12700">
                <a:solidFill>
                  <a:srgbClr val="000000"/>
                </a:solidFill>
                <a:round/>
                <a:headEnd/>
                <a:tailEnd/>
              </a:ln>
            </p:spPr>
            <p:txBody>
              <a:bodyPr/>
              <a:lstStyle/>
              <a:p>
                <a:endParaRPr lang="en-US"/>
              </a:p>
            </p:txBody>
          </p:sp>
          <p:grpSp>
            <p:nvGrpSpPr>
              <p:cNvPr id="5" name="Group 11"/>
              <p:cNvGrpSpPr>
                <a:grpSpLocks/>
              </p:cNvGrpSpPr>
              <p:nvPr/>
            </p:nvGrpSpPr>
            <p:grpSpPr bwMode="auto">
              <a:xfrm>
                <a:off x="2919" y="3595"/>
                <a:ext cx="323" cy="207"/>
                <a:chOff x="2919" y="3595"/>
                <a:chExt cx="323" cy="207"/>
              </a:xfrm>
            </p:grpSpPr>
            <p:sp>
              <p:nvSpPr>
                <p:cNvPr id="4130" name="Freeform 12"/>
                <p:cNvSpPr>
                  <a:spLocks/>
                </p:cNvSpPr>
                <p:nvPr/>
              </p:nvSpPr>
              <p:spPr bwMode="auto">
                <a:xfrm>
                  <a:off x="2919" y="3595"/>
                  <a:ext cx="209" cy="54"/>
                </a:xfrm>
                <a:custGeom>
                  <a:avLst/>
                  <a:gdLst>
                    <a:gd name="T0" fmla="*/ 0 w 209"/>
                    <a:gd name="T1" fmla="*/ 21 h 54"/>
                    <a:gd name="T2" fmla="*/ 209 w 209"/>
                    <a:gd name="T3" fmla="*/ 0 h 54"/>
                    <a:gd name="T4" fmla="*/ 209 w 209"/>
                    <a:gd name="T5" fmla="*/ 33 h 54"/>
                    <a:gd name="T6" fmla="*/ 0 w 209"/>
                    <a:gd name="T7" fmla="*/ 54 h 54"/>
                    <a:gd name="T8" fmla="*/ 0 w 209"/>
                    <a:gd name="T9" fmla="*/ 21 h 54"/>
                    <a:gd name="T10" fmla="*/ 0 60000 65536"/>
                    <a:gd name="T11" fmla="*/ 0 60000 65536"/>
                    <a:gd name="T12" fmla="*/ 0 60000 65536"/>
                    <a:gd name="T13" fmla="*/ 0 60000 65536"/>
                    <a:gd name="T14" fmla="*/ 0 60000 65536"/>
                    <a:gd name="T15" fmla="*/ 0 w 209"/>
                    <a:gd name="T16" fmla="*/ 0 h 54"/>
                    <a:gd name="T17" fmla="*/ 209 w 209"/>
                    <a:gd name="T18" fmla="*/ 54 h 54"/>
                  </a:gdLst>
                  <a:ahLst/>
                  <a:cxnLst>
                    <a:cxn ang="T10">
                      <a:pos x="T0" y="T1"/>
                    </a:cxn>
                    <a:cxn ang="T11">
                      <a:pos x="T2" y="T3"/>
                    </a:cxn>
                    <a:cxn ang="T12">
                      <a:pos x="T4" y="T5"/>
                    </a:cxn>
                    <a:cxn ang="T13">
                      <a:pos x="T6" y="T7"/>
                    </a:cxn>
                    <a:cxn ang="T14">
                      <a:pos x="T8" y="T9"/>
                    </a:cxn>
                  </a:cxnLst>
                  <a:rect l="T15" t="T16" r="T17" b="T18"/>
                  <a:pathLst>
                    <a:path w="209" h="54">
                      <a:moveTo>
                        <a:pt x="0" y="21"/>
                      </a:moveTo>
                      <a:lnTo>
                        <a:pt x="209" y="0"/>
                      </a:lnTo>
                      <a:lnTo>
                        <a:pt x="209" y="33"/>
                      </a:lnTo>
                      <a:lnTo>
                        <a:pt x="0" y="54"/>
                      </a:lnTo>
                      <a:lnTo>
                        <a:pt x="0" y="21"/>
                      </a:lnTo>
                      <a:close/>
                    </a:path>
                  </a:pathLst>
                </a:custGeom>
                <a:solidFill>
                  <a:srgbClr val="000000"/>
                </a:solidFill>
                <a:ln w="12700">
                  <a:solidFill>
                    <a:srgbClr val="000000"/>
                  </a:solidFill>
                  <a:prstDash val="solid"/>
                  <a:round/>
                  <a:headEnd/>
                  <a:tailEnd/>
                </a:ln>
              </p:spPr>
              <p:txBody>
                <a:bodyPr/>
                <a:lstStyle/>
                <a:p>
                  <a:endParaRPr lang="en-US"/>
                </a:p>
              </p:txBody>
            </p:sp>
            <p:sp>
              <p:nvSpPr>
                <p:cNvPr id="4131" name="Freeform 13"/>
                <p:cNvSpPr>
                  <a:spLocks/>
                </p:cNvSpPr>
                <p:nvPr/>
              </p:nvSpPr>
              <p:spPr bwMode="auto">
                <a:xfrm>
                  <a:off x="3033" y="3748"/>
                  <a:ext cx="209" cy="54"/>
                </a:xfrm>
                <a:custGeom>
                  <a:avLst/>
                  <a:gdLst>
                    <a:gd name="T0" fmla="*/ 0 w 209"/>
                    <a:gd name="T1" fmla="*/ 22 h 54"/>
                    <a:gd name="T2" fmla="*/ 208 w 209"/>
                    <a:gd name="T3" fmla="*/ 0 h 54"/>
                    <a:gd name="T4" fmla="*/ 209 w 209"/>
                    <a:gd name="T5" fmla="*/ 33 h 54"/>
                    <a:gd name="T6" fmla="*/ 0 w 209"/>
                    <a:gd name="T7" fmla="*/ 54 h 54"/>
                    <a:gd name="T8" fmla="*/ 0 w 209"/>
                    <a:gd name="T9" fmla="*/ 22 h 54"/>
                    <a:gd name="T10" fmla="*/ 0 60000 65536"/>
                    <a:gd name="T11" fmla="*/ 0 60000 65536"/>
                    <a:gd name="T12" fmla="*/ 0 60000 65536"/>
                    <a:gd name="T13" fmla="*/ 0 60000 65536"/>
                    <a:gd name="T14" fmla="*/ 0 60000 65536"/>
                    <a:gd name="T15" fmla="*/ 0 w 209"/>
                    <a:gd name="T16" fmla="*/ 0 h 54"/>
                    <a:gd name="T17" fmla="*/ 209 w 209"/>
                    <a:gd name="T18" fmla="*/ 54 h 54"/>
                  </a:gdLst>
                  <a:ahLst/>
                  <a:cxnLst>
                    <a:cxn ang="T10">
                      <a:pos x="T0" y="T1"/>
                    </a:cxn>
                    <a:cxn ang="T11">
                      <a:pos x="T2" y="T3"/>
                    </a:cxn>
                    <a:cxn ang="T12">
                      <a:pos x="T4" y="T5"/>
                    </a:cxn>
                    <a:cxn ang="T13">
                      <a:pos x="T6" y="T7"/>
                    </a:cxn>
                    <a:cxn ang="T14">
                      <a:pos x="T8" y="T9"/>
                    </a:cxn>
                  </a:cxnLst>
                  <a:rect l="T15" t="T16" r="T17" b="T18"/>
                  <a:pathLst>
                    <a:path w="209" h="54">
                      <a:moveTo>
                        <a:pt x="0" y="22"/>
                      </a:moveTo>
                      <a:lnTo>
                        <a:pt x="208" y="0"/>
                      </a:lnTo>
                      <a:lnTo>
                        <a:pt x="209" y="33"/>
                      </a:lnTo>
                      <a:lnTo>
                        <a:pt x="0" y="54"/>
                      </a:lnTo>
                      <a:lnTo>
                        <a:pt x="0" y="22"/>
                      </a:lnTo>
                      <a:close/>
                    </a:path>
                  </a:pathLst>
                </a:custGeom>
                <a:solidFill>
                  <a:srgbClr val="000000"/>
                </a:solidFill>
                <a:ln w="12700">
                  <a:solidFill>
                    <a:srgbClr val="000000"/>
                  </a:solidFill>
                  <a:prstDash val="solid"/>
                  <a:round/>
                  <a:headEnd/>
                  <a:tailEnd/>
                </a:ln>
              </p:spPr>
              <p:txBody>
                <a:bodyPr/>
                <a:lstStyle/>
                <a:p>
                  <a:endParaRPr lang="en-US"/>
                </a:p>
              </p:txBody>
            </p:sp>
          </p:grpSp>
          <p:grpSp>
            <p:nvGrpSpPr>
              <p:cNvPr id="6" name="Group 14"/>
              <p:cNvGrpSpPr>
                <a:grpSpLocks/>
              </p:cNvGrpSpPr>
              <p:nvPr/>
            </p:nvGrpSpPr>
            <p:grpSpPr bwMode="auto">
              <a:xfrm>
                <a:off x="1530" y="3585"/>
                <a:ext cx="322" cy="208"/>
                <a:chOff x="1530" y="3585"/>
                <a:chExt cx="322" cy="208"/>
              </a:xfrm>
            </p:grpSpPr>
            <p:sp>
              <p:nvSpPr>
                <p:cNvPr id="4128" name="Freeform 15"/>
                <p:cNvSpPr>
                  <a:spLocks/>
                </p:cNvSpPr>
                <p:nvPr/>
              </p:nvSpPr>
              <p:spPr bwMode="auto">
                <a:xfrm>
                  <a:off x="1642" y="3585"/>
                  <a:ext cx="210" cy="54"/>
                </a:xfrm>
                <a:custGeom>
                  <a:avLst/>
                  <a:gdLst>
                    <a:gd name="T0" fmla="*/ 210 w 210"/>
                    <a:gd name="T1" fmla="*/ 22 h 54"/>
                    <a:gd name="T2" fmla="*/ 1 w 210"/>
                    <a:gd name="T3" fmla="*/ 0 h 54"/>
                    <a:gd name="T4" fmla="*/ 0 w 210"/>
                    <a:gd name="T5" fmla="*/ 33 h 54"/>
                    <a:gd name="T6" fmla="*/ 210 w 210"/>
                    <a:gd name="T7" fmla="*/ 54 h 54"/>
                    <a:gd name="T8" fmla="*/ 210 w 210"/>
                    <a:gd name="T9" fmla="*/ 22 h 54"/>
                    <a:gd name="T10" fmla="*/ 0 60000 65536"/>
                    <a:gd name="T11" fmla="*/ 0 60000 65536"/>
                    <a:gd name="T12" fmla="*/ 0 60000 65536"/>
                    <a:gd name="T13" fmla="*/ 0 60000 65536"/>
                    <a:gd name="T14" fmla="*/ 0 60000 65536"/>
                    <a:gd name="T15" fmla="*/ 0 w 210"/>
                    <a:gd name="T16" fmla="*/ 0 h 54"/>
                    <a:gd name="T17" fmla="*/ 210 w 210"/>
                    <a:gd name="T18" fmla="*/ 54 h 54"/>
                  </a:gdLst>
                  <a:ahLst/>
                  <a:cxnLst>
                    <a:cxn ang="T10">
                      <a:pos x="T0" y="T1"/>
                    </a:cxn>
                    <a:cxn ang="T11">
                      <a:pos x="T2" y="T3"/>
                    </a:cxn>
                    <a:cxn ang="T12">
                      <a:pos x="T4" y="T5"/>
                    </a:cxn>
                    <a:cxn ang="T13">
                      <a:pos x="T6" y="T7"/>
                    </a:cxn>
                    <a:cxn ang="T14">
                      <a:pos x="T8" y="T9"/>
                    </a:cxn>
                  </a:cxnLst>
                  <a:rect l="T15" t="T16" r="T17" b="T18"/>
                  <a:pathLst>
                    <a:path w="210" h="54">
                      <a:moveTo>
                        <a:pt x="210" y="22"/>
                      </a:moveTo>
                      <a:lnTo>
                        <a:pt x="1" y="0"/>
                      </a:lnTo>
                      <a:lnTo>
                        <a:pt x="0" y="33"/>
                      </a:lnTo>
                      <a:lnTo>
                        <a:pt x="210" y="54"/>
                      </a:lnTo>
                      <a:lnTo>
                        <a:pt x="210" y="22"/>
                      </a:lnTo>
                      <a:close/>
                    </a:path>
                  </a:pathLst>
                </a:custGeom>
                <a:solidFill>
                  <a:srgbClr val="000000"/>
                </a:solidFill>
                <a:ln w="12700">
                  <a:solidFill>
                    <a:srgbClr val="000000"/>
                  </a:solidFill>
                  <a:prstDash val="solid"/>
                  <a:round/>
                  <a:headEnd/>
                  <a:tailEnd/>
                </a:ln>
              </p:spPr>
              <p:txBody>
                <a:bodyPr/>
                <a:lstStyle/>
                <a:p>
                  <a:endParaRPr lang="en-US"/>
                </a:p>
              </p:txBody>
            </p:sp>
            <p:sp>
              <p:nvSpPr>
                <p:cNvPr id="4129" name="Freeform 16"/>
                <p:cNvSpPr>
                  <a:spLocks/>
                </p:cNvSpPr>
                <p:nvPr/>
              </p:nvSpPr>
              <p:spPr bwMode="auto">
                <a:xfrm>
                  <a:off x="1530" y="3738"/>
                  <a:ext cx="209" cy="55"/>
                </a:xfrm>
                <a:custGeom>
                  <a:avLst/>
                  <a:gdLst>
                    <a:gd name="T0" fmla="*/ 209 w 209"/>
                    <a:gd name="T1" fmla="*/ 22 h 55"/>
                    <a:gd name="T2" fmla="*/ 0 w 209"/>
                    <a:gd name="T3" fmla="*/ 0 h 55"/>
                    <a:gd name="T4" fmla="*/ 0 w 209"/>
                    <a:gd name="T5" fmla="*/ 33 h 55"/>
                    <a:gd name="T6" fmla="*/ 209 w 209"/>
                    <a:gd name="T7" fmla="*/ 55 h 55"/>
                    <a:gd name="T8" fmla="*/ 209 w 209"/>
                    <a:gd name="T9" fmla="*/ 22 h 55"/>
                    <a:gd name="T10" fmla="*/ 0 60000 65536"/>
                    <a:gd name="T11" fmla="*/ 0 60000 65536"/>
                    <a:gd name="T12" fmla="*/ 0 60000 65536"/>
                    <a:gd name="T13" fmla="*/ 0 60000 65536"/>
                    <a:gd name="T14" fmla="*/ 0 60000 65536"/>
                    <a:gd name="T15" fmla="*/ 0 w 209"/>
                    <a:gd name="T16" fmla="*/ 0 h 55"/>
                    <a:gd name="T17" fmla="*/ 209 w 209"/>
                    <a:gd name="T18" fmla="*/ 55 h 55"/>
                  </a:gdLst>
                  <a:ahLst/>
                  <a:cxnLst>
                    <a:cxn ang="T10">
                      <a:pos x="T0" y="T1"/>
                    </a:cxn>
                    <a:cxn ang="T11">
                      <a:pos x="T2" y="T3"/>
                    </a:cxn>
                    <a:cxn ang="T12">
                      <a:pos x="T4" y="T5"/>
                    </a:cxn>
                    <a:cxn ang="T13">
                      <a:pos x="T6" y="T7"/>
                    </a:cxn>
                    <a:cxn ang="T14">
                      <a:pos x="T8" y="T9"/>
                    </a:cxn>
                  </a:cxnLst>
                  <a:rect l="T15" t="T16" r="T17" b="T18"/>
                  <a:pathLst>
                    <a:path w="209" h="55">
                      <a:moveTo>
                        <a:pt x="209" y="22"/>
                      </a:moveTo>
                      <a:lnTo>
                        <a:pt x="0" y="0"/>
                      </a:lnTo>
                      <a:lnTo>
                        <a:pt x="0" y="33"/>
                      </a:lnTo>
                      <a:lnTo>
                        <a:pt x="209" y="55"/>
                      </a:lnTo>
                      <a:lnTo>
                        <a:pt x="209" y="22"/>
                      </a:lnTo>
                      <a:close/>
                    </a:path>
                  </a:pathLst>
                </a:custGeom>
                <a:solidFill>
                  <a:srgbClr val="000000"/>
                </a:solidFill>
                <a:ln w="12700">
                  <a:solidFill>
                    <a:srgbClr val="000000"/>
                  </a:solidFill>
                  <a:prstDash val="solid"/>
                  <a:round/>
                  <a:headEnd/>
                  <a:tailEnd/>
                </a:ln>
              </p:spPr>
              <p:txBody>
                <a:bodyPr/>
                <a:lstStyle/>
                <a:p>
                  <a:endParaRPr lang="en-US"/>
                </a:p>
              </p:txBody>
            </p:sp>
          </p:grpSp>
          <p:grpSp>
            <p:nvGrpSpPr>
              <p:cNvPr id="7" name="Group 17"/>
              <p:cNvGrpSpPr>
                <a:grpSpLocks/>
              </p:cNvGrpSpPr>
              <p:nvPr/>
            </p:nvGrpSpPr>
            <p:grpSpPr bwMode="auto">
              <a:xfrm>
                <a:off x="2006" y="2313"/>
                <a:ext cx="495" cy="850"/>
                <a:chOff x="2006" y="2313"/>
                <a:chExt cx="495" cy="850"/>
              </a:xfrm>
            </p:grpSpPr>
            <p:sp>
              <p:nvSpPr>
                <p:cNvPr id="4126" name="Freeform 18"/>
                <p:cNvSpPr>
                  <a:spLocks/>
                </p:cNvSpPr>
                <p:nvPr/>
              </p:nvSpPr>
              <p:spPr bwMode="auto">
                <a:xfrm>
                  <a:off x="2243" y="2313"/>
                  <a:ext cx="258" cy="528"/>
                </a:xfrm>
                <a:custGeom>
                  <a:avLst/>
                  <a:gdLst>
                    <a:gd name="T0" fmla="*/ 125 w 258"/>
                    <a:gd name="T1" fmla="*/ 528 h 528"/>
                    <a:gd name="T2" fmla="*/ 125 w 258"/>
                    <a:gd name="T3" fmla="*/ 335 h 528"/>
                    <a:gd name="T4" fmla="*/ 0 w 258"/>
                    <a:gd name="T5" fmla="*/ 335 h 528"/>
                    <a:gd name="T6" fmla="*/ 0 w 258"/>
                    <a:gd name="T7" fmla="*/ 314 h 528"/>
                    <a:gd name="T8" fmla="*/ 125 w 258"/>
                    <a:gd name="T9" fmla="*/ 314 h 528"/>
                    <a:gd name="T10" fmla="*/ 125 w 258"/>
                    <a:gd name="T11" fmla="*/ 91 h 528"/>
                    <a:gd name="T12" fmla="*/ 27 w 258"/>
                    <a:gd name="T13" fmla="*/ 91 h 528"/>
                    <a:gd name="T14" fmla="*/ 27 w 258"/>
                    <a:gd name="T15" fmla="*/ 76 h 528"/>
                    <a:gd name="T16" fmla="*/ 125 w 258"/>
                    <a:gd name="T17" fmla="*/ 76 h 528"/>
                    <a:gd name="T18" fmla="*/ 125 w 258"/>
                    <a:gd name="T19" fmla="*/ 0 h 528"/>
                    <a:gd name="T20" fmla="*/ 143 w 258"/>
                    <a:gd name="T21" fmla="*/ 0 h 528"/>
                    <a:gd name="T22" fmla="*/ 143 w 258"/>
                    <a:gd name="T23" fmla="*/ 76 h 528"/>
                    <a:gd name="T24" fmla="*/ 235 w 258"/>
                    <a:gd name="T25" fmla="*/ 76 h 528"/>
                    <a:gd name="T26" fmla="*/ 235 w 258"/>
                    <a:gd name="T27" fmla="*/ 91 h 528"/>
                    <a:gd name="T28" fmla="*/ 143 w 258"/>
                    <a:gd name="T29" fmla="*/ 91 h 528"/>
                    <a:gd name="T30" fmla="*/ 143 w 258"/>
                    <a:gd name="T31" fmla="*/ 314 h 528"/>
                    <a:gd name="T32" fmla="*/ 258 w 258"/>
                    <a:gd name="T33" fmla="*/ 314 h 528"/>
                    <a:gd name="T34" fmla="*/ 258 w 258"/>
                    <a:gd name="T35" fmla="*/ 335 h 528"/>
                    <a:gd name="T36" fmla="*/ 143 w 258"/>
                    <a:gd name="T37" fmla="*/ 335 h 528"/>
                    <a:gd name="T38" fmla="*/ 144 w 258"/>
                    <a:gd name="T39" fmla="*/ 528 h 528"/>
                    <a:gd name="T40" fmla="*/ 125 w 258"/>
                    <a:gd name="T41" fmla="*/ 528 h 5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8"/>
                    <a:gd name="T64" fmla="*/ 0 h 528"/>
                    <a:gd name="T65" fmla="*/ 258 w 258"/>
                    <a:gd name="T66" fmla="*/ 528 h 52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8" h="528">
                      <a:moveTo>
                        <a:pt x="125" y="528"/>
                      </a:moveTo>
                      <a:lnTo>
                        <a:pt x="125" y="335"/>
                      </a:lnTo>
                      <a:lnTo>
                        <a:pt x="0" y="335"/>
                      </a:lnTo>
                      <a:lnTo>
                        <a:pt x="0" y="314"/>
                      </a:lnTo>
                      <a:lnTo>
                        <a:pt x="125" y="314"/>
                      </a:lnTo>
                      <a:lnTo>
                        <a:pt x="125" y="91"/>
                      </a:lnTo>
                      <a:lnTo>
                        <a:pt x="27" y="91"/>
                      </a:lnTo>
                      <a:lnTo>
                        <a:pt x="27" y="76"/>
                      </a:lnTo>
                      <a:lnTo>
                        <a:pt x="125" y="76"/>
                      </a:lnTo>
                      <a:lnTo>
                        <a:pt x="125" y="0"/>
                      </a:lnTo>
                      <a:lnTo>
                        <a:pt x="143" y="0"/>
                      </a:lnTo>
                      <a:lnTo>
                        <a:pt x="143" y="76"/>
                      </a:lnTo>
                      <a:lnTo>
                        <a:pt x="235" y="76"/>
                      </a:lnTo>
                      <a:lnTo>
                        <a:pt x="235" y="91"/>
                      </a:lnTo>
                      <a:lnTo>
                        <a:pt x="143" y="91"/>
                      </a:lnTo>
                      <a:lnTo>
                        <a:pt x="143" y="314"/>
                      </a:lnTo>
                      <a:lnTo>
                        <a:pt x="258" y="314"/>
                      </a:lnTo>
                      <a:lnTo>
                        <a:pt x="258" y="335"/>
                      </a:lnTo>
                      <a:lnTo>
                        <a:pt x="143" y="335"/>
                      </a:lnTo>
                      <a:lnTo>
                        <a:pt x="144" y="528"/>
                      </a:lnTo>
                      <a:lnTo>
                        <a:pt x="125" y="528"/>
                      </a:lnTo>
                      <a:close/>
                    </a:path>
                  </a:pathLst>
                </a:custGeom>
                <a:solidFill>
                  <a:srgbClr val="000000"/>
                </a:solidFill>
                <a:ln w="12700">
                  <a:solidFill>
                    <a:srgbClr val="000000"/>
                  </a:solidFill>
                  <a:prstDash val="solid"/>
                  <a:round/>
                  <a:headEnd/>
                  <a:tailEnd/>
                </a:ln>
              </p:spPr>
              <p:txBody>
                <a:bodyPr/>
                <a:lstStyle/>
                <a:p>
                  <a:endParaRPr lang="en-US"/>
                </a:p>
              </p:txBody>
            </p:sp>
            <p:sp>
              <p:nvSpPr>
                <p:cNvPr id="4127" name="Freeform 19"/>
                <p:cNvSpPr>
                  <a:spLocks/>
                </p:cNvSpPr>
                <p:nvPr/>
              </p:nvSpPr>
              <p:spPr bwMode="auto">
                <a:xfrm>
                  <a:off x="2006" y="2659"/>
                  <a:ext cx="239" cy="504"/>
                </a:xfrm>
                <a:custGeom>
                  <a:avLst/>
                  <a:gdLst>
                    <a:gd name="T0" fmla="*/ 116 w 239"/>
                    <a:gd name="T1" fmla="*/ 502 h 504"/>
                    <a:gd name="T2" fmla="*/ 116 w 239"/>
                    <a:gd name="T3" fmla="*/ 319 h 504"/>
                    <a:gd name="T4" fmla="*/ 0 w 239"/>
                    <a:gd name="T5" fmla="*/ 319 h 504"/>
                    <a:gd name="T6" fmla="*/ 0 w 239"/>
                    <a:gd name="T7" fmla="*/ 300 h 504"/>
                    <a:gd name="T8" fmla="*/ 116 w 239"/>
                    <a:gd name="T9" fmla="*/ 300 h 504"/>
                    <a:gd name="T10" fmla="*/ 116 w 239"/>
                    <a:gd name="T11" fmla="*/ 87 h 504"/>
                    <a:gd name="T12" fmla="*/ 26 w 239"/>
                    <a:gd name="T13" fmla="*/ 87 h 504"/>
                    <a:gd name="T14" fmla="*/ 26 w 239"/>
                    <a:gd name="T15" fmla="*/ 73 h 504"/>
                    <a:gd name="T16" fmla="*/ 116 w 239"/>
                    <a:gd name="T17" fmla="*/ 73 h 504"/>
                    <a:gd name="T18" fmla="*/ 116 w 239"/>
                    <a:gd name="T19" fmla="*/ 0 h 504"/>
                    <a:gd name="T20" fmla="*/ 133 w 239"/>
                    <a:gd name="T21" fmla="*/ 0 h 504"/>
                    <a:gd name="T22" fmla="*/ 133 w 239"/>
                    <a:gd name="T23" fmla="*/ 73 h 504"/>
                    <a:gd name="T24" fmla="*/ 217 w 239"/>
                    <a:gd name="T25" fmla="*/ 73 h 504"/>
                    <a:gd name="T26" fmla="*/ 217 w 239"/>
                    <a:gd name="T27" fmla="*/ 87 h 504"/>
                    <a:gd name="T28" fmla="*/ 133 w 239"/>
                    <a:gd name="T29" fmla="*/ 87 h 504"/>
                    <a:gd name="T30" fmla="*/ 133 w 239"/>
                    <a:gd name="T31" fmla="*/ 300 h 504"/>
                    <a:gd name="T32" fmla="*/ 239 w 239"/>
                    <a:gd name="T33" fmla="*/ 300 h 504"/>
                    <a:gd name="T34" fmla="*/ 239 w 239"/>
                    <a:gd name="T35" fmla="*/ 319 h 504"/>
                    <a:gd name="T36" fmla="*/ 135 w 239"/>
                    <a:gd name="T37" fmla="*/ 319 h 504"/>
                    <a:gd name="T38" fmla="*/ 135 w 239"/>
                    <a:gd name="T39" fmla="*/ 504 h 504"/>
                    <a:gd name="T40" fmla="*/ 116 w 239"/>
                    <a:gd name="T41" fmla="*/ 502 h 50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39"/>
                    <a:gd name="T64" fmla="*/ 0 h 504"/>
                    <a:gd name="T65" fmla="*/ 239 w 239"/>
                    <a:gd name="T66" fmla="*/ 504 h 50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39" h="504">
                      <a:moveTo>
                        <a:pt x="116" y="502"/>
                      </a:moveTo>
                      <a:lnTo>
                        <a:pt x="116" y="319"/>
                      </a:lnTo>
                      <a:lnTo>
                        <a:pt x="0" y="319"/>
                      </a:lnTo>
                      <a:lnTo>
                        <a:pt x="0" y="300"/>
                      </a:lnTo>
                      <a:lnTo>
                        <a:pt x="116" y="300"/>
                      </a:lnTo>
                      <a:lnTo>
                        <a:pt x="116" y="87"/>
                      </a:lnTo>
                      <a:lnTo>
                        <a:pt x="26" y="87"/>
                      </a:lnTo>
                      <a:lnTo>
                        <a:pt x="26" y="73"/>
                      </a:lnTo>
                      <a:lnTo>
                        <a:pt x="116" y="73"/>
                      </a:lnTo>
                      <a:lnTo>
                        <a:pt x="116" y="0"/>
                      </a:lnTo>
                      <a:lnTo>
                        <a:pt x="133" y="0"/>
                      </a:lnTo>
                      <a:lnTo>
                        <a:pt x="133" y="73"/>
                      </a:lnTo>
                      <a:lnTo>
                        <a:pt x="217" y="73"/>
                      </a:lnTo>
                      <a:lnTo>
                        <a:pt x="217" y="87"/>
                      </a:lnTo>
                      <a:lnTo>
                        <a:pt x="133" y="87"/>
                      </a:lnTo>
                      <a:lnTo>
                        <a:pt x="133" y="300"/>
                      </a:lnTo>
                      <a:lnTo>
                        <a:pt x="239" y="300"/>
                      </a:lnTo>
                      <a:lnTo>
                        <a:pt x="239" y="319"/>
                      </a:lnTo>
                      <a:lnTo>
                        <a:pt x="135" y="319"/>
                      </a:lnTo>
                      <a:lnTo>
                        <a:pt x="135" y="504"/>
                      </a:lnTo>
                      <a:lnTo>
                        <a:pt x="116" y="502"/>
                      </a:lnTo>
                      <a:close/>
                    </a:path>
                  </a:pathLst>
                </a:custGeom>
                <a:solidFill>
                  <a:srgbClr val="000000"/>
                </a:solidFill>
                <a:ln w="12700">
                  <a:solidFill>
                    <a:srgbClr val="000000"/>
                  </a:solidFill>
                  <a:prstDash val="solid"/>
                  <a:round/>
                  <a:headEnd/>
                  <a:tailEnd/>
                </a:ln>
              </p:spPr>
              <p:txBody>
                <a:bodyPr/>
                <a:lstStyle/>
                <a:p>
                  <a:endParaRPr lang="en-US"/>
                </a:p>
              </p:txBody>
            </p:sp>
          </p:grpSp>
        </p:grpSp>
        <p:grpSp>
          <p:nvGrpSpPr>
            <p:cNvPr id="8" name="Group 20"/>
            <p:cNvGrpSpPr>
              <a:grpSpLocks/>
            </p:cNvGrpSpPr>
            <p:nvPr/>
          </p:nvGrpSpPr>
          <p:grpSpPr bwMode="auto">
            <a:xfrm>
              <a:off x="1551" y="3208"/>
              <a:ext cx="2928" cy="409"/>
              <a:chOff x="1248" y="3288"/>
              <a:chExt cx="2928" cy="409"/>
            </a:xfrm>
          </p:grpSpPr>
          <p:sp>
            <p:nvSpPr>
              <p:cNvPr id="4119" name="Arc 21"/>
              <p:cNvSpPr>
                <a:spLocks/>
              </p:cNvSpPr>
              <p:nvPr/>
            </p:nvSpPr>
            <p:spPr bwMode="auto">
              <a:xfrm>
                <a:off x="2736" y="3288"/>
                <a:ext cx="1440" cy="409"/>
              </a:xfrm>
              <a:custGeom>
                <a:avLst/>
                <a:gdLst>
                  <a:gd name="T0" fmla="*/ 0 w 21600"/>
                  <a:gd name="T1" fmla="*/ 0 h 21600"/>
                  <a:gd name="T2" fmla="*/ 1440 w 21600"/>
                  <a:gd name="T3" fmla="*/ 409 h 21600"/>
                  <a:gd name="T4" fmla="*/ 0 w 21600"/>
                  <a:gd name="T5" fmla="*/ 409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ap="rnd">
                <a:solidFill>
                  <a:srgbClr val="FFCC00"/>
                </a:solidFill>
                <a:prstDash val="dash"/>
                <a:round/>
                <a:headEnd type="none" w="sm" len="sm"/>
                <a:tailEnd type="none" w="sm" len="sm"/>
              </a:ln>
            </p:spPr>
            <p:txBody>
              <a:bodyPr wrap="none" anchor="ctr"/>
              <a:lstStyle/>
              <a:p>
                <a:endParaRPr lang="en-US"/>
              </a:p>
            </p:txBody>
          </p:sp>
          <p:sp>
            <p:nvSpPr>
              <p:cNvPr id="4120" name="Arc 22"/>
              <p:cNvSpPr>
                <a:spLocks/>
              </p:cNvSpPr>
              <p:nvPr/>
            </p:nvSpPr>
            <p:spPr bwMode="auto">
              <a:xfrm rot="10800000">
                <a:off x="1248" y="3294"/>
                <a:ext cx="1496" cy="403"/>
              </a:xfrm>
              <a:custGeom>
                <a:avLst/>
                <a:gdLst>
                  <a:gd name="T0" fmla="*/ 1496 w 21600"/>
                  <a:gd name="T1" fmla="*/ 0 h 21654"/>
                  <a:gd name="T2" fmla="*/ 0 w 21600"/>
                  <a:gd name="T3" fmla="*/ 403 h 21654"/>
                  <a:gd name="T4" fmla="*/ 0 w 21600"/>
                  <a:gd name="T5" fmla="*/ 1 h 21654"/>
                  <a:gd name="T6" fmla="*/ 0 60000 65536"/>
                  <a:gd name="T7" fmla="*/ 0 60000 65536"/>
                  <a:gd name="T8" fmla="*/ 0 60000 65536"/>
                  <a:gd name="T9" fmla="*/ 0 w 21600"/>
                  <a:gd name="T10" fmla="*/ 0 h 21654"/>
                  <a:gd name="T11" fmla="*/ 21600 w 21600"/>
                  <a:gd name="T12" fmla="*/ 21654 h 21654"/>
                </a:gdLst>
                <a:ahLst/>
                <a:cxnLst>
                  <a:cxn ang="T6">
                    <a:pos x="T0" y="T1"/>
                  </a:cxn>
                  <a:cxn ang="T7">
                    <a:pos x="T2" y="T3"/>
                  </a:cxn>
                  <a:cxn ang="T8">
                    <a:pos x="T4" y="T5"/>
                  </a:cxn>
                </a:cxnLst>
                <a:rect l="T9" t="T10" r="T11" b="T12"/>
                <a:pathLst>
                  <a:path w="21600" h="21654" fill="none" extrusionOk="0">
                    <a:moveTo>
                      <a:pt x="21599" y="0"/>
                    </a:moveTo>
                    <a:cubicBezTo>
                      <a:pt x="21599" y="18"/>
                      <a:pt x="21600" y="36"/>
                      <a:pt x="21600" y="54"/>
                    </a:cubicBezTo>
                    <a:cubicBezTo>
                      <a:pt x="21600" y="11983"/>
                      <a:pt x="11929" y="21653"/>
                      <a:pt x="0" y="21654"/>
                    </a:cubicBezTo>
                  </a:path>
                  <a:path w="21600" h="21654" stroke="0" extrusionOk="0">
                    <a:moveTo>
                      <a:pt x="21599" y="0"/>
                    </a:moveTo>
                    <a:cubicBezTo>
                      <a:pt x="21599" y="18"/>
                      <a:pt x="21600" y="36"/>
                      <a:pt x="21600" y="54"/>
                    </a:cubicBezTo>
                    <a:cubicBezTo>
                      <a:pt x="21600" y="11983"/>
                      <a:pt x="11929" y="21653"/>
                      <a:pt x="0" y="21654"/>
                    </a:cubicBezTo>
                    <a:lnTo>
                      <a:pt x="0" y="54"/>
                    </a:lnTo>
                    <a:close/>
                  </a:path>
                </a:pathLst>
              </a:custGeom>
              <a:noFill/>
              <a:ln w="38100" cap="rnd">
                <a:solidFill>
                  <a:srgbClr val="FFCC00"/>
                </a:solidFill>
                <a:prstDash val="dash"/>
                <a:round/>
                <a:headEnd type="none" w="sm" len="sm"/>
                <a:tailEnd type="none" w="sm" len="sm"/>
              </a:ln>
            </p:spPr>
            <p:txBody>
              <a:bodyPr wrap="none" anchor="ctr"/>
              <a:lstStyle/>
              <a:p>
                <a:endParaRPr lang="en-US"/>
              </a:p>
            </p:txBody>
          </p:sp>
        </p:grpSp>
        <p:grpSp>
          <p:nvGrpSpPr>
            <p:cNvPr id="9" name="Group 23"/>
            <p:cNvGrpSpPr>
              <a:grpSpLocks/>
            </p:cNvGrpSpPr>
            <p:nvPr/>
          </p:nvGrpSpPr>
          <p:grpSpPr bwMode="auto">
            <a:xfrm>
              <a:off x="1864" y="2777"/>
              <a:ext cx="1456" cy="887"/>
              <a:chOff x="1244" y="2797"/>
              <a:chExt cx="1265" cy="887"/>
            </a:xfrm>
          </p:grpSpPr>
          <p:sp>
            <p:nvSpPr>
              <p:cNvPr id="4117" name="Arc 24"/>
              <p:cNvSpPr>
                <a:spLocks/>
              </p:cNvSpPr>
              <p:nvPr/>
            </p:nvSpPr>
            <p:spPr bwMode="auto">
              <a:xfrm>
                <a:off x="1886" y="2797"/>
                <a:ext cx="623" cy="887"/>
              </a:xfrm>
              <a:custGeom>
                <a:avLst/>
                <a:gdLst>
                  <a:gd name="T0" fmla="*/ 0 w 21635"/>
                  <a:gd name="T1" fmla="*/ 0 h 21600"/>
                  <a:gd name="T2" fmla="*/ 623 w 21635"/>
                  <a:gd name="T3" fmla="*/ 887 h 21600"/>
                  <a:gd name="T4" fmla="*/ 1 w 21635"/>
                  <a:gd name="T5" fmla="*/ 887 h 21600"/>
                  <a:gd name="T6" fmla="*/ 0 60000 65536"/>
                  <a:gd name="T7" fmla="*/ 0 60000 65536"/>
                  <a:gd name="T8" fmla="*/ 0 60000 65536"/>
                  <a:gd name="T9" fmla="*/ 0 w 21635"/>
                  <a:gd name="T10" fmla="*/ 0 h 21600"/>
                  <a:gd name="T11" fmla="*/ 21635 w 21635"/>
                  <a:gd name="T12" fmla="*/ 21600 h 21600"/>
                </a:gdLst>
                <a:ahLst/>
                <a:cxnLst>
                  <a:cxn ang="T6">
                    <a:pos x="T0" y="T1"/>
                  </a:cxn>
                  <a:cxn ang="T7">
                    <a:pos x="T2" y="T3"/>
                  </a:cxn>
                  <a:cxn ang="T8">
                    <a:pos x="T4" y="T5"/>
                  </a:cxn>
                </a:cxnLst>
                <a:rect l="T9" t="T10" r="T11" b="T12"/>
                <a:pathLst>
                  <a:path w="21635" h="21600" fill="none" extrusionOk="0">
                    <a:moveTo>
                      <a:pt x="0" y="0"/>
                    </a:moveTo>
                    <a:cubicBezTo>
                      <a:pt x="11" y="0"/>
                      <a:pt x="23" y="-1"/>
                      <a:pt x="35" y="0"/>
                    </a:cubicBezTo>
                    <a:cubicBezTo>
                      <a:pt x="11964" y="0"/>
                      <a:pt x="21635" y="9670"/>
                      <a:pt x="21635" y="21600"/>
                    </a:cubicBezTo>
                  </a:path>
                  <a:path w="21635" h="21600" stroke="0" extrusionOk="0">
                    <a:moveTo>
                      <a:pt x="0" y="0"/>
                    </a:moveTo>
                    <a:cubicBezTo>
                      <a:pt x="11" y="0"/>
                      <a:pt x="23" y="-1"/>
                      <a:pt x="35" y="0"/>
                    </a:cubicBezTo>
                    <a:cubicBezTo>
                      <a:pt x="11964" y="0"/>
                      <a:pt x="21635" y="9670"/>
                      <a:pt x="21635" y="21600"/>
                    </a:cubicBezTo>
                    <a:lnTo>
                      <a:pt x="35" y="21600"/>
                    </a:lnTo>
                    <a:close/>
                  </a:path>
                </a:pathLst>
              </a:custGeom>
              <a:noFill/>
              <a:ln w="38100" cap="rnd">
                <a:solidFill>
                  <a:schemeClr val="accent1"/>
                </a:solidFill>
                <a:prstDash val="dash"/>
                <a:round/>
                <a:headEnd type="none" w="sm" len="sm"/>
                <a:tailEnd type="none" w="sm" len="sm"/>
              </a:ln>
            </p:spPr>
            <p:txBody>
              <a:bodyPr wrap="none" anchor="ctr"/>
              <a:lstStyle/>
              <a:p>
                <a:endParaRPr lang="en-US"/>
              </a:p>
            </p:txBody>
          </p:sp>
          <p:sp>
            <p:nvSpPr>
              <p:cNvPr id="4118" name="Arc 25"/>
              <p:cNvSpPr>
                <a:spLocks/>
              </p:cNvSpPr>
              <p:nvPr/>
            </p:nvSpPr>
            <p:spPr bwMode="auto">
              <a:xfrm rot="10800000">
                <a:off x="1244" y="2812"/>
                <a:ext cx="646" cy="871"/>
              </a:xfrm>
              <a:custGeom>
                <a:avLst/>
                <a:gdLst>
                  <a:gd name="T0" fmla="*/ 646 w 21600"/>
                  <a:gd name="T1" fmla="*/ 0 h 21600"/>
                  <a:gd name="T2" fmla="*/ 0 w 21600"/>
                  <a:gd name="T3" fmla="*/ 871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38100" cap="rnd">
                <a:solidFill>
                  <a:schemeClr val="accent1"/>
                </a:solidFill>
                <a:prstDash val="dash"/>
                <a:round/>
                <a:headEnd type="none" w="sm" len="sm"/>
                <a:tailEnd type="none" w="sm" len="sm"/>
              </a:ln>
            </p:spPr>
            <p:txBody>
              <a:bodyPr wrap="none" anchor="ctr"/>
              <a:lstStyle/>
              <a:p>
                <a:endParaRPr lang="en-US"/>
              </a:p>
            </p:txBody>
          </p:sp>
        </p:grpSp>
        <p:graphicFrame>
          <p:nvGraphicFramePr>
            <p:cNvPr id="4098" name="Object 26"/>
            <p:cNvGraphicFramePr>
              <a:graphicFrameLocks noChangeAspect="1"/>
            </p:cNvGraphicFramePr>
            <p:nvPr/>
          </p:nvGraphicFramePr>
          <p:xfrm>
            <a:off x="1833" y="3853"/>
            <a:ext cx="1580" cy="187"/>
          </p:xfrm>
          <a:graphic>
            <a:graphicData uri="http://schemas.openxmlformats.org/presentationml/2006/ole">
              <p:oleObj spid="_x0000_s40962" name="Clip" r:id="rId4" imgW="2508480" imgH="298080" progId="">
                <p:embed/>
              </p:oleObj>
            </a:graphicData>
          </a:graphic>
        </p:graphicFrame>
        <p:graphicFrame>
          <p:nvGraphicFramePr>
            <p:cNvPr id="4099" name="Object 27"/>
            <p:cNvGraphicFramePr>
              <a:graphicFrameLocks noChangeAspect="1"/>
            </p:cNvGraphicFramePr>
            <p:nvPr/>
          </p:nvGraphicFramePr>
          <p:xfrm>
            <a:off x="0" y="3850"/>
            <a:ext cx="498" cy="188"/>
          </p:xfrm>
          <a:graphic>
            <a:graphicData uri="http://schemas.openxmlformats.org/presentationml/2006/ole">
              <p:oleObj spid="_x0000_s40963" name="Clip" r:id="rId5" imgW="2508480" imgH="298080" progId="">
                <p:embed/>
              </p:oleObj>
            </a:graphicData>
          </a:graphic>
        </p:graphicFrame>
        <p:graphicFrame>
          <p:nvGraphicFramePr>
            <p:cNvPr id="4100" name="Object 28"/>
            <p:cNvGraphicFramePr>
              <a:graphicFrameLocks noChangeAspect="1"/>
            </p:cNvGraphicFramePr>
            <p:nvPr/>
          </p:nvGraphicFramePr>
          <p:xfrm>
            <a:off x="3347" y="3856"/>
            <a:ext cx="1580" cy="187"/>
          </p:xfrm>
          <a:graphic>
            <a:graphicData uri="http://schemas.openxmlformats.org/presentationml/2006/ole">
              <p:oleObj spid="_x0000_s40964" name="Clip" r:id="rId6" imgW="2508480" imgH="298080" progId="">
                <p:embed/>
              </p:oleObj>
            </a:graphicData>
          </a:graphic>
        </p:graphicFrame>
        <p:graphicFrame>
          <p:nvGraphicFramePr>
            <p:cNvPr id="4101" name="Object 29"/>
            <p:cNvGraphicFramePr>
              <a:graphicFrameLocks noChangeAspect="1"/>
            </p:cNvGraphicFramePr>
            <p:nvPr/>
          </p:nvGraphicFramePr>
          <p:xfrm>
            <a:off x="4215" y="3662"/>
            <a:ext cx="802" cy="540"/>
          </p:xfrm>
          <a:graphic>
            <a:graphicData uri="http://schemas.openxmlformats.org/presentationml/2006/ole">
              <p:oleObj spid="_x0000_s40965" name="Clip" r:id="rId7" imgW="4591440" imgH="3090240" progId="">
                <p:embed/>
              </p:oleObj>
            </a:graphicData>
          </a:graphic>
        </p:graphicFrame>
        <p:graphicFrame>
          <p:nvGraphicFramePr>
            <p:cNvPr id="4102" name="Object 30"/>
            <p:cNvGraphicFramePr>
              <a:graphicFrameLocks noChangeAspect="1"/>
            </p:cNvGraphicFramePr>
            <p:nvPr/>
          </p:nvGraphicFramePr>
          <p:xfrm>
            <a:off x="3071" y="3701"/>
            <a:ext cx="802" cy="540"/>
          </p:xfrm>
          <a:graphic>
            <a:graphicData uri="http://schemas.openxmlformats.org/presentationml/2006/ole">
              <p:oleObj spid="_x0000_s40966" name="Clip" r:id="rId8" imgW="4591440" imgH="3090240" progId="">
                <p:embed/>
              </p:oleObj>
            </a:graphicData>
          </a:graphic>
        </p:graphicFrame>
        <p:sp>
          <p:nvSpPr>
            <p:cNvPr id="4115" name="Rectangle 31"/>
            <p:cNvSpPr>
              <a:spLocks noChangeArrowheads="1"/>
            </p:cNvSpPr>
            <p:nvPr/>
          </p:nvSpPr>
          <p:spPr bwMode="auto">
            <a:xfrm>
              <a:off x="2899" y="4032"/>
              <a:ext cx="243" cy="341"/>
            </a:xfrm>
            <a:prstGeom prst="rect">
              <a:avLst/>
            </a:prstGeom>
            <a:solidFill>
              <a:schemeClr val="tx1"/>
            </a:solidFill>
            <a:ln w="9525">
              <a:noFill/>
              <a:miter lim="800000"/>
              <a:headEnd/>
              <a:tailEnd/>
            </a:ln>
          </p:spPr>
          <p:txBody>
            <a:bodyPr lIns="92075" tIns="46038" rIns="92075" bIns="46038">
              <a:spAutoFit/>
            </a:bodyPr>
            <a:lstStyle/>
            <a:p>
              <a:pPr>
                <a:spcBef>
                  <a:spcPct val="50000"/>
                </a:spcBef>
              </a:pPr>
              <a:r>
                <a:rPr lang="en-US" b="1">
                  <a:solidFill>
                    <a:schemeClr val="bg2"/>
                  </a:solidFill>
                  <a:latin typeface="Arial" charset="0"/>
                </a:rPr>
                <a:t>1</a:t>
              </a:r>
              <a:endParaRPr lang="en-US"/>
            </a:p>
          </p:txBody>
        </p:sp>
        <p:sp>
          <p:nvSpPr>
            <p:cNvPr id="4116" name="Rectangle 32"/>
            <p:cNvSpPr>
              <a:spLocks noChangeArrowheads="1"/>
            </p:cNvSpPr>
            <p:nvPr/>
          </p:nvSpPr>
          <p:spPr bwMode="auto">
            <a:xfrm>
              <a:off x="3984" y="4032"/>
              <a:ext cx="265" cy="341"/>
            </a:xfrm>
            <a:prstGeom prst="rect">
              <a:avLst/>
            </a:prstGeom>
            <a:solidFill>
              <a:schemeClr val="tx1"/>
            </a:solidFill>
            <a:ln w="9525">
              <a:noFill/>
              <a:miter lim="800000"/>
              <a:headEnd/>
              <a:tailEnd/>
            </a:ln>
          </p:spPr>
          <p:txBody>
            <a:bodyPr lIns="92075" tIns="46038" rIns="92075" bIns="46038">
              <a:spAutoFit/>
            </a:bodyPr>
            <a:lstStyle/>
            <a:p>
              <a:pPr>
                <a:spcBef>
                  <a:spcPct val="50000"/>
                </a:spcBef>
              </a:pPr>
              <a:r>
                <a:rPr lang="en-US" b="1">
                  <a:solidFill>
                    <a:schemeClr val="bg2"/>
                  </a:solidFill>
                  <a:latin typeface="Arial" charset="0"/>
                </a:rPr>
                <a:t>2</a:t>
              </a:r>
              <a:endParaRPr lang="en-US"/>
            </a:p>
          </p:txBody>
        </p:sp>
      </p:grpSp>
      <p:sp>
        <p:nvSpPr>
          <p:cNvPr id="4106" name="Text Box 33"/>
          <p:cNvSpPr txBox="1">
            <a:spLocks noChangeArrowheads="1"/>
          </p:cNvSpPr>
          <p:nvPr/>
        </p:nvSpPr>
        <p:spPr bwMode="auto">
          <a:xfrm>
            <a:off x="4929188" y="5822950"/>
            <a:ext cx="3756025" cy="457200"/>
          </a:xfrm>
          <a:prstGeom prst="rect">
            <a:avLst/>
          </a:prstGeom>
          <a:solidFill>
            <a:schemeClr val="tx1"/>
          </a:solidFill>
          <a:ln w="12699">
            <a:noFill/>
            <a:miter lim="800000"/>
            <a:headEnd type="none" w="sm" len="sm"/>
            <a:tailEnd type="none" w="sm" len="sm"/>
          </a:ln>
        </p:spPr>
        <p:txBody>
          <a:bodyPr wrap="none">
            <a:spAutoFit/>
          </a:bodyPr>
          <a:lstStyle/>
          <a:p>
            <a:r>
              <a:rPr lang="en-US" b="1">
                <a:solidFill>
                  <a:schemeClr val="bg2"/>
                </a:solidFill>
                <a:latin typeface="Arial" charset="0"/>
              </a:rPr>
              <a:t>3)  both at the same time</a:t>
            </a:r>
            <a:endParaRPr lang="en-US">
              <a:solidFill>
                <a:schemeClr val="bg2"/>
              </a:solidFill>
              <a:latin typeface="Arial" charset="0"/>
            </a:endParaRPr>
          </a:p>
        </p:txBody>
      </p:sp>
      <p:sp>
        <p:nvSpPr>
          <p:cNvPr id="464930" name="Rectangle 34"/>
          <p:cNvSpPr>
            <a:spLocks noGrp="1" noChangeArrowheads="1"/>
          </p:cNvSpPr>
          <p:nvPr>
            <p:ph type="body" idx="1"/>
          </p:nvPr>
        </p:nvSpPr>
        <p:spPr>
          <a:xfrm>
            <a:off x="481013" y="892175"/>
            <a:ext cx="8212137" cy="2149475"/>
          </a:xfrm>
        </p:spPr>
        <p:txBody>
          <a:bodyPr>
            <a:normAutofit fontScale="70000" lnSpcReduction="20000"/>
          </a:bodyPr>
          <a:lstStyle/>
          <a:p>
            <a:pPr marL="401638" indent="-401638">
              <a:lnSpc>
                <a:spcPct val="165000"/>
              </a:lnSpc>
              <a:buFont typeface="Monotype Sorts" pitchFamily="48" charset="2"/>
              <a:buNone/>
              <a:defRPr/>
            </a:pPr>
            <a:r>
              <a:rPr lang="en-US" b="1" dirty="0" smtClean="0">
                <a:effectLst>
                  <a:outerShdw blurRad="38100" dist="38100" dir="2700000" algn="tl">
                    <a:srgbClr val="000000"/>
                  </a:outerShdw>
                </a:effectLst>
              </a:rPr>
              <a:t>	A battleship simultaneously fires two shells at two enemy submarines.  The shells are launched with the </a:t>
            </a:r>
            <a:r>
              <a:rPr lang="en-US" b="1" dirty="0" smtClean="0">
                <a:solidFill>
                  <a:schemeClr val="tx2"/>
                </a:solidFill>
                <a:effectLst>
                  <a:outerShdw blurRad="38100" dist="38100" dir="2700000" algn="tl">
                    <a:srgbClr val="000000"/>
                  </a:outerShdw>
                </a:effectLst>
              </a:rPr>
              <a:t>same</a:t>
            </a:r>
            <a:r>
              <a:rPr lang="en-US" b="1" dirty="0" smtClean="0">
                <a:effectLst>
                  <a:outerShdw blurRad="38100" dist="38100" dir="2700000" algn="tl">
                    <a:srgbClr val="000000"/>
                  </a:outerShdw>
                </a:effectLst>
              </a:rPr>
              <a:t> initial velocity.  If the shells follow the trajectories shown, which submarine gets hit </a:t>
            </a:r>
            <a:r>
              <a:rPr lang="en-US" b="1" dirty="0" smtClean="0">
                <a:solidFill>
                  <a:schemeClr val="tx2"/>
                </a:solidFill>
                <a:effectLst>
                  <a:outerShdw blurRad="38100" dist="38100" dir="2700000" algn="tl">
                    <a:srgbClr val="000000"/>
                  </a:outerShdw>
                </a:effectLst>
              </a:rPr>
              <a:t>first</a:t>
            </a:r>
            <a:r>
              <a:rPr lang="en-US" b="1" dirty="0" smtClean="0">
                <a:effectLst>
                  <a:outerShdw blurRad="38100" dist="38100" dir="2700000" algn="tl">
                    <a:srgbClr val="000000"/>
                  </a:outerShdw>
                </a:effectLst>
              </a:rPr>
              <a:t> ?</a:t>
            </a:r>
            <a:endParaRPr lang="en-US" sz="1800" dirty="0" smtClean="0"/>
          </a:p>
        </p:txBody>
      </p:sp>
      <p:sp>
        <p:nvSpPr>
          <p:cNvPr id="464931" name="Oval 35"/>
          <p:cNvSpPr>
            <a:spLocks noChangeArrowheads="1"/>
          </p:cNvSpPr>
          <p:nvPr/>
        </p:nvSpPr>
        <p:spPr bwMode="auto">
          <a:xfrm>
            <a:off x="7820025" y="5281613"/>
            <a:ext cx="782638" cy="498475"/>
          </a:xfrm>
          <a:prstGeom prst="ellipse">
            <a:avLst/>
          </a:prstGeom>
          <a:noFill/>
          <a:ln w="50800">
            <a:solidFill>
              <a:schemeClr val="accent1"/>
            </a:solidFill>
            <a:round/>
            <a:headEnd/>
            <a:tailEnd/>
          </a:ln>
        </p:spPr>
        <p:txBody>
          <a:bodyPr wrap="none" anchor="ctr"/>
          <a:lstStyle/>
          <a:p>
            <a:endParaRPr lang="en-US"/>
          </a:p>
        </p:txBody>
      </p:sp>
      <p:sp>
        <p:nvSpPr>
          <p:cNvPr id="4109" name="Text Box 36"/>
          <p:cNvSpPr txBox="1">
            <a:spLocks noChangeArrowheads="1"/>
          </p:cNvSpPr>
          <p:nvPr/>
        </p:nvSpPr>
        <p:spPr bwMode="auto">
          <a:xfrm>
            <a:off x="95250" y="3484563"/>
            <a:ext cx="4314825" cy="2838450"/>
          </a:xfrm>
          <a:prstGeom prst="rect">
            <a:avLst/>
          </a:prstGeom>
          <a:noFill/>
          <a:ln w="9525">
            <a:noFill/>
            <a:miter lim="800000"/>
            <a:headEnd type="none" w="sm" len="sm"/>
            <a:tailEnd type="none" w="sm" len="sm"/>
          </a:ln>
        </p:spPr>
        <p:txBody>
          <a:bodyPr>
            <a:spAutoFit/>
          </a:bodyPr>
          <a:lstStyle/>
          <a:p>
            <a:pPr>
              <a:lnSpc>
                <a:spcPct val="110000"/>
              </a:lnSpc>
              <a:spcBef>
                <a:spcPct val="50000"/>
              </a:spcBef>
            </a:pPr>
            <a:r>
              <a:rPr lang="en-US" sz="2000" b="1">
                <a:solidFill>
                  <a:srgbClr val="000000"/>
                </a:solidFill>
                <a:latin typeface="Arial" charset="0"/>
              </a:rPr>
              <a:t> The flight time is fixed by the motion in the </a:t>
            </a:r>
            <a:r>
              <a:rPr lang="en-US" sz="2000" b="1" i="1">
                <a:solidFill>
                  <a:srgbClr val="000000"/>
                </a:solidFill>
                <a:latin typeface="Arial" charset="0"/>
              </a:rPr>
              <a:t>y</a:t>
            </a:r>
            <a:r>
              <a:rPr lang="en-US" sz="2000" b="1">
                <a:solidFill>
                  <a:srgbClr val="000000"/>
                </a:solidFill>
                <a:latin typeface="Arial" charset="0"/>
              </a:rPr>
              <a:t>-direction.  The </a:t>
            </a:r>
            <a:r>
              <a:rPr lang="en-US" sz="2000" b="1" i="1">
                <a:solidFill>
                  <a:srgbClr val="0000FF"/>
                </a:solidFill>
                <a:latin typeface="Arial" charset="0"/>
              </a:rPr>
              <a:t>higher</a:t>
            </a:r>
            <a:r>
              <a:rPr lang="en-US" sz="2000" b="1">
                <a:solidFill>
                  <a:srgbClr val="000000"/>
                </a:solidFill>
                <a:latin typeface="Arial" charset="0"/>
              </a:rPr>
              <a:t> an object goes, the </a:t>
            </a:r>
            <a:r>
              <a:rPr lang="en-US" sz="2000" b="1" i="1">
                <a:solidFill>
                  <a:srgbClr val="0000FF"/>
                </a:solidFill>
                <a:latin typeface="Arial" charset="0"/>
              </a:rPr>
              <a:t>longer</a:t>
            </a:r>
            <a:r>
              <a:rPr lang="en-US" sz="2000" b="1">
                <a:solidFill>
                  <a:srgbClr val="000000"/>
                </a:solidFill>
                <a:latin typeface="Arial" charset="0"/>
              </a:rPr>
              <a:t> it stays in flight.  The shell hitting submarine #2 goes </a:t>
            </a:r>
            <a:r>
              <a:rPr lang="en-US" sz="2000" b="1" i="1">
                <a:solidFill>
                  <a:srgbClr val="0000FF"/>
                </a:solidFill>
                <a:latin typeface="Arial" charset="0"/>
              </a:rPr>
              <a:t>less high</a:t>
            </a:r>
            <a:r>
              <a:rPr lang="en-US" sz="2000" b="1">
                <a:solidFill>
                  <a:srgbClr val="000000"/>
                </a:solidFill>
                <a:latin typeface="Arial" charset="0"/>
              </a:rPr>
              <a:t>, therefore it stays in flight for </a:t>
            </a:r>
            <a:r>
              <a:rPr lang="en-US" sz="2000" b="1" i="1">
                <a:solidFill>
                  <a:srgbClr val="0000FF"/>
                </a:solidFill>
                <a:latin typeface="Arial" charset="0"/>
              </a:rPr>
              <a:t>less time</a:t>
            </a:r>
            <a:r>
              <a:rPr lang="en-US" sz="2000" b="1">
                <a:solidFill>
                  <a:srgbClr val="000000"/>
                </a:solidFill>
                <a:latin typeface="Arial" charset="0"/>
              </a:rPr>
              <a:t> than the other shell. Thus, </a:t>
            </a:r>
            <a:r>
              <a:rPr lang="en-US" sz="2000" b="1">
                <a:solidFill>
                  <a:srgbClr val="000000"/>
                </a:solidFill>
                <a:latin typeface="Arial" charset="0"/>
                <a:cs typeface="Arial" charset="0"/>
              </a:rPr>
              <a:t>submarine</a:t>
            </a:r>
            <a:r>
              <a:rPr lang="en-US"/>
              <a:t> </a:t>
            </a:r>
            <a:r>
              <a:rPr lang="en-US" sz="2000" b="1">
                <a:solidFill>
                  <a:srgbClr val="000000"/>
                </a:solidFill>
                <a:latin typeface="Arial" charset="0"/>
              </a:rPr>
              <a:t>#2 is hit first.</a:t>
            </a:r>
            <a:r>
              <a:rPr lang="en-US" sz="2200" b="1">
                <a:solidFill>
                  <a:srgbClr val="000000"/>
                </a:solidFill>
                <a:latin typeface="Arial" charset="0"/>
              </a:rPr>
              <a:t> </a:t>
            </a:r>
          </a:p>
        </p:txBody>
      </p:sp>
      <p:sp>
        <p:nvSpPr>
          <p:cNvPr id="464933" name="Rectangle 37"/>
          <p:cNvSpPr>
            <a:spLocks noChangeArrowheads="1"/>
          </p:cNvSpPr>
          <p:nvPr/>
        </p:nvSpPr>
        <p:spPr bwMode="auto">
          <a:xfrm>
            <a:off x="0" y="6357938"/>
            <a:ext cx="7077075" cy="500062"/>
          </a:xfrm>
          <a:prstGeom prst="rect">
            <a:avLst/>
          </a:prstGeom>
          <a:solidFill>
            <a:schemeClr val="folHlink"/>
          </a:solid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defRPr/>
            </a:pPr>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which one traveled the greater distance?</a:t>
            </a:r>
          </a:p>
        </p:txBody>
      </p:sp>
      <p:sp>
        <p:nvSpPr>
          <p:cNvPr id="464934" name="Rectangle 38"/>
          <p:cNvSpPr>
            <a:spLocks noChangeArrowheads="1"/>
          </p:cNvSpPr>
          <p:nvPr/>
        </p:nvSpPr>
        <p:spPr bwMode="auto">
          <a:xfrm>
            <a:off x="933450" y="0"/>
            <a:ext cx="7162800" cy="838200"/>
          </a:xfrm>
          <a:prstGeom prst="rect">
            <a:avLst/>
          </a:prstGeom>
          <a:noFill/>
          <a:ln w="9525">
            <a:noFill/>
            <a:miter lim="800000"/>
            <a:headEnd/>
            <a:tailEnd/>
          </a:ln>
          <a:effectLst/>
        </p:spPr>
        <p:txBody>
          <a:bodyPr lIns="90488" tIns="44450" rIns="90488" bIns="44450" anchor="ctr"/>
          <a:lstStyle/>
          <a:p>
            <a:pPr algn="ctr">
              <a:lnSpc>
                <a:spcPct val="90000"/>
              </a:lnSpc>
              <a:defRPr/>
            </a:pPr>
            <a:r>
              <a:rPr lang="en-US" sz="2800" b="1" i="1">
                <a:solidFill>
                  <a:schemeClr val="tx2"/>
                </a:solidFill>
                <a:effectLst>
                  <a:outerShdw blurRad="38100" dist="38100" dir="2700000" algn="tl">
                    <a:srgbClr val="000000"/>
                  </a:outerShdw>
                </a:effectLst>
                <a:latin typeface="Arial" charset="0"/>
              </a:rPr>
              <a:t>ConcepTest 3.7b</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Punts II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64933"/>
                                        </p:tgtEl>
                                        <p:attrNameLst>
                                          <p:attrName>style.visibility</p:attrName>
                                        </p:attrNameLst>
                                      </p:cBhvr>
                                      <p:to>
                                        <p:strVal val="visible"/>
                                      </p:to>
                                    </p:set>
                                    <p:anim calcmode="lin" valueType="num">
                                      <p:cBhvr additive="base">
                                        <p:cTn id="7" dur="500" fill="hold"/>
                                        <p:tgtEl>
                                          <p:spTgt spid="464933"/>
                                        </p:tgtEl>
                                        <p:attrNameLst>
                                          <p:attrName>ppt_x</p:attrName>
                                        </p:attrNameLst>
                                      </p:cBhvr>
                                      <p:tavLst>
                                        <p:tav tm="0">
                                          <p:val>
                                            <p:strVal val="1+#ppt_w/2"/>
                                          </p:val>
                                        </p:tav>
                                        <p:tav tm="100000">
                                          <p:val>
                                            <p:strVal val="#ppt_x"/>
                                          </p:val>
                                        </p:tav>
                                      </p:tavLst>
                                    </p:anim>
                                    <p:anim calcmode="lin" valueType="num">
                                      <p:cBhvr additive="base">
                                        <p:cTn id="8" dur="500" fill="hold"/>
                                        <p:tgtEl>
                                          <p:spTgt spid="46493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4931"/>
                                        </p:tgtEl>
                                        <p:attrNameLst>
                                          <p:attrName>style.visibility</p:attrName>
                                        </p:attrNameLst>
                                      </p:cBhvr>
                                      <p:to>
                                        <p:strVal val="visible"/>
                                      </p:to>
                                    </p:set>
                                    <p:anim calcmode="lin" valueType="num">
                                      <p:cBhvr additive="base">
                                        <p:cTn id="13" dur="500" fill="hold"/>
                                        <p:tgtEl>
                                          <p:spTgt spid="464931"/>
                                        </p:tgtEl>
                                        <p:attrNameLst>
                                          <p:attrName>ppt_x</p:attrName>
                                        </p:attrNameLst>
                                      </p:cBhvr>
                                      <p:tavLst>
                                        <p:tav tm="0">
                                          <p:val>
                                            <p:strVal val="0-#ppt_w/2"/>
                                          </p:val>
                                        </p:tav>
                                        <p:tav tm="100000">
                                          <p:val>
                                            <p:strVal val="#ppt_x"/>
                                          </p:val>
                                        </p:tav>
                                      </p:tavLst>
                                    </p:anim>
                                    <p:anim calcmode="lin" valueType="num">
                                      <p:cBhvr additive="base">
                                        <p:cTn id="14" dur="500" fill="hold"/>
                                        <p:tgtEl>
                                          <p:spTgt spid="4649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931" grpId="0" animBg="1"/>
      <p:bldP spid="464933"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Problem from Book</a:t>
            </a:r>
            <a:endParaRPr lang="en-US" dirty="0">
              <a:solidFill>
                <a:srgbClr val="FFFF00"/>
              </a:solidFill>
            </a:endParaRPr>
          </a:p>
        </p:txBody>
      </p:sp>
      <p:sp>
        <p:nvSpPr>
          <p:cNvPr id="3" name="Content Placeholder 2"/>
          <p:cNvSpPr>
            <a:spLocks noGrp="1"/>
          </p:cNvSpPr>
          <p:nvPr>
            <p:ph idx="1"/>
          </p:nvPr>
        </p:nvSpPr>
        <p:spPr/>
        <p:txBody>
          <a:bodyPr/>
          <a:lstStyle/>
          <a:p>
            <a:r>
              <a:rPr lang="en-US" b="1" dirty="0"/>
              <a:t>45.</a:t>
            </a:r>
            <a:r>
              <a:rPr lang="en-US" dirty="0"/>
              <a:t>	(II) A high diver leaves the end of a 5.0-m-high diving board and strikes the water 1.3 s later, 3.0 m beyond the end of the board. Considering the diver as a particle, determine (</a:t>
            </a:r>
            <a:r>
              <a:rPr lang="en-US" i="1" dirty="0"/>
              <a:t>a</a:t>
            </a:r>
            <a:r>
              <a:rPr lang="en-US" dirty="0"/>
              <a:t>) her initial velocity,  (</a:t>
            </a:r>
            <a:r>
              <a:rPr lang="en-US" i="1" dirty="0"/>
              <a:t>b</a:t>
            </a:r>
            <a:r>
              <a:rPr lang="en-US" dirty="0"/>
              <a:t>) the maximum height reached; and (</a:t>
            </a:r>
            <a:r>
              <a:rPr lang="en-US" i="1" dirty="0"/>
              <a:t>c</a:t>
            </a:r>
            <a:r>
              <a:rPr lang="en-US" dirty="0"/>
              <a:t>) the velocity  with which she enters the water.</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Galileo’s Law for Projectiles</a:t>
            </a:r>
            <a:endParaRPr lang="en-US" dirty="0"/>
          </a:p>
        </p:txBody>
      </p:sp>
      <p:sp>
        <p:nvSpPr>
          <p:cNvPr id="3" name="Content Placeholder 2"/>
          <p:cNvSpPr>
            <a:spLocks noGrp="1"/>
          </p:cNvSpPr>
          <p:nvPr>
            <p:ph idx="1"/>
          </p:nvPr>
        </p:nvSpPr>
        <p:spPr/>
        <p:txBody>
          <a:bodyPr/>
          <a:lstStyle/>
          <a:p>
            <a:r>
              <a:rPr lang="en-US" dirty="0" smtClean="0"/>
              <a:t>He asked himself:  </a:t>
            </a:r>
            <a:r>
              <a:rPr lang="en-US" dirty="0" smtClean="0">
                <a:solidFill>
                  <a:srgbClr val="FFFF00"/>
                </a:solidFill>
              </a:rPr>
              <a:t>what would happen if the ball rolled off the table?</a:t>
            </a:r>
          </a:p>
          <a:p>
            <a:r>
              <a:rPr lang="en-US" dirty="0" smtClean="0"/>
              <a:t>He claimed (and established experimentally) that the balls </a:t>
            </a:r>
            <a:r>
              <a:rPr lang="en-US" dirty="0" smtClean="0">
                <a:solidFill>
                  <a:srgbClr val="FFFF00"/>
                </a:solidFill>
              </a:rPr>
              <a:t>uniform horizontal motion would continue as before </a:t>
            </a:r>
            <a:r>
              <a:rPr lang="en-US" dirty="0" smtClean="0"/>
              <a:t>–</a:t>
            </a:r>
          </a:p>
          <a:p>
            <a:r>
              <a:rPr lang="en-US" dirty="0" smtClean="0"/>
              <a:t>BUT natural vertical </a:t>
            </a:r>
            <a:r>
              <a:rPr lang="en-US" dirty="0" smtClean="0">
                <a:solidFill>
                  <a:srgbClr val="FFFF00"/>
                </a:solidFill>
              </a:rPr>
              <a:t>falling motion would be added</a:t>
            </a:r>
            <a:r>
              <a:rPr lang="en-US" dirty="0" smtClean="0"/>
              <a:t>!</a:t>
            </a:r>
          </a:p>
          <a:p>
            <a:r>
              <a:rPr lang="en-US" dirty="0" smtClean="0"/>
              <a:t>He termed the result “</a:t>
            </a:r>
            <a:r>
              <a:rPr lang="en-US" dirty="0" smtClean="0">
                <a:solidFill>
                  <a:srgbClr val="FFFF00"/>
                </a:solidFill>
              </a:rPr>
              <a:t>compound motion</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Here’s Galileo’s own picture … </a:t>
            </a:r>
            <a:br>
              <a:rPr lang="en-US" dirty="0" smtClean="0"/>
            </a:br>
            <a:r>
              <a:rPr lang="en-US" sz="2200" dirty="0" smtClean="0"/>
              <a:t>and </a:t>
            </a:r>
            <a:r>
              <a:rPr lang="en-US" sz="2200" dirty="0" smtClean="0">
                <a:hlinkClick r:id="rId3"/>
              </a:rPr>
              <a:t>here’s a link</a:t>
            </a:r>
            <a:r>
              <a:rPr lang="en-US" sz="2200" dirty="0" smtClean="0"/>
              <a:t> to an animation. </a:t>
            </a:r>
            <a:endParaRPr lang="en-US" sz="2200" dirty="0"/>
          </a:p>
        </p:txBody>
      </p:sp>
      <p:pic>
        <p:nvPicPr>
          <p:cNvPr id="1026" name="Picture 2"/>
          <p:cNvPicPr>
            <a:picLocks noGrp="1" noChangeAspect="1" noChangeArrowheads="1"/>
          </p:cNvPicPr>
          <p:nvPr>
            <p:ph idx="1"/>
          </p:nvPr>
        </p:nvPicPr>
        <p:blipFill>
          <a:blip r:embed="rId4" cstate="print"/>
          <a:srcRect/>
          <a:stretch>
            <a:fillRect/>
          </a:stretch>
        </p:blipFill>
        <p:spPr bwMode="auto">
          <a:xfrm>
            <a:off x="1947862" y="1720056"/>
            <a:ext cx="5248275" cy="42862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Equation for the Trajectory</a:t>
            </a:r>
            <a:endParaRPr lang="en-US" dirty="0">
              <a:solidFill>
                <a:srgbClr val="FFFF00"/>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Taking </a:t>
            </a:r>
            <a:r>
              <a:rPr lang="en-US" i="1" dirty="0" smtClean="0"/>
              <a:t>t</a:t>
            </a:r>
            <a:r>
              <a:rPr lang="en-US" dirty="0" smtClean="0"/>
              <a:t> = 0 to be when the ball rolls off the edge, and the origin O at that point,</a:t>
            </a:r>
          </a:p>
          <a:p>
            <a:endParaRPr lang="en-US" dirty="0" smtClean="0"/>
          </a:p>
          <a:p>
            <a:endParaRPr lang="en-US" dirty="0" smtClean="0"/>
          </a:p>
          <a:p>
            <a:endParaRPr lang="en-US" dirty="0" smtClean="0"/>
          </a:p>
          <a:p>
            <a:pPr>
              <a:buNone/>
            </a:pPr>
            <a:r>
              <a:rPr lang="en-US" dirty="0" smtClean="0"/>
              <a:t>	from which</a:t>
            </a:r>
          </a:p>
          <a:p>
            <a:pPr>
              <a:buNone/>
            </a:pPr>
            <a:endParaRPr lang="en-US" dirty="0" smtClean="0"/>
          </a:p>
          <a:p>
            <a:pPr>
              <a:buNone/>
            </a:pPr>
            <a:r>
              <a:rPr lang="en-US" dirty="0" smtClean="0"/>
              <a:t> The standard parabola equation is </a:t>
            </a:r>
            <a:r>
              <a:rPr lang="en-US" i="1" dirty="0" smtClean="0">
                <a:solidFill>
                  <a:srgbClr val="FFFF00"/>
                </a:solidFill>
              </a:rPr>
              <a:t>y</a:t>
            </a:r>
            <a:r>
              <a:rPr lang="en-US" dirty="0" smtClean="0"/>
              <a:t> </a:t>
            </a:r>
            <a:r>
              <a:rPr lang="en-US" dirty="0" smtClean="0">
                <a:solidFill>
                  <a:srgbClr val="FFFF00"/>
                </a:solidFill>
              </a:rPr>
              <a:t>=</a:t>
            </a:r>
            <a:r>
              <a:rPr lang="en-US" dirty="0" smtClean="0"/>
              <a:t> </a:t>
            </a:r>
            <a:r>
              <a:rPr lang="en-US" i="1" dirty="0" smtClean="0">
                <a:solidFill>
                  <a:srgbClr val="FFFF00"/>
                </a:solidFill>
              </a:rPr>
              <a:t>ax</a:t>
            </a:r>
            <a:r>
              <a:rPr lang="en-US" baseline="30000" dirty="0" smtClean="0">
                <a:solidFill>
                  <a:srgbClr val="FFFF00"/>
                </a:solidFill>
              </a:rPr>
              <a:t>2</a:t>
            </a:r>
            <a:r>
              <a:rPr lang="en-US" dirty="0" smtClean="0"/>
              <a:t>, so this is half of an upside-down parabola.</a:t>
            </a:r>
          </a:p>
          <a:p>
            <a:endParaRPr lang="en-US" dirty="0"/>
          </a:p>
        </p:txBody>
      </p:sp>
      <p:graphicFrame>
        <p:nvGraphicFramePr>
          <p:cNvPr id="4" name="Object 3"/>
          <p:cNvGraphicFramePr>
            <a:graphicFrameLocks noChangeAspect="1"/>
          </p:cNvGraphicFramePr>
          <p:nvPr/>
        </p:nvGraphicFramePr>
        <p:xfrm>
          <a:off x="3581400" y="2895600"/>
          <a:ext cx="1663700" cy="1168400"/>
        </p:xfrm>
        <a:graphic>
          <a:graphicData uri="http://schemas.openxmlformats.org/presentationml/2006/ole">
            <p:oleObj spid="_x0000_s1026" name="Equation" r:id="rId4" imgW="1663560" imgH="1168200" progId="Equation.DSMT4">
              <p:embed/>
            </p:oleObj>
          </a:graphicData>
        </a:graphic>
      </p:graphicFrame>
      <p:graphicFrame>
        <p:nvGraphicFramePr>
          <p:cNvPr id="5" name="Object 4"/>
          <p:cNvGraphicFramePr>
            <a:graphicFrameLocks noChangeAspect="1"/>
          </p:cNvGraphicFramePr>
          <p:nvPr/>
        </p:nvGraphicFramePr>
        <p:xfrm>
          <a:off x="2838450" y="4419600"/>
          <a:ext cx="2921000" cy="660400"/>
        </p:xfrm>
        <a:graphic>
          <a:graphicData uri="http://schemas.openxmlformats.org/presentationml/2006/ole">
            <p:oleObj spid="_x0000_s1027" name="Equation" r:id="rId5" imgW="2920680" imgH="66024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Clicker Question</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Suppose that as the ball rolling across the table goes over the edge, it touches another ball that was just balanced on the edge.  Assume the first ball’s trajectory is not changed, the second ball falls vertically down.</a:t>
            </a:r>
          </a:p>
          <a:p>
            <a:pPr marL="514350" indent="-514350">
              <a:buAutoNum type="alphaUcPeriod"/>
            </a:pPr>
            <a:r>
              <a:rPr lang="en-US" dirty="0" smtClean="0">
                <a:solidFill>
                  <a:srgbClr val="FFFF00"/>
                </a:solidFill>
              </a:rPr>
              <a:t>The rolling ball hits the ground first</a:t>
            </a:r>
          </a:p>
          <a:p>
            <a:pPr marL="514350" indent="-514350">
              <a:buAutoNum type="alphaUcPeriod"/>
            </a:pPr>
            <a:r>
              <a:rPr lang="en-US" dirty="0" smtClean="0">
                <a:solidFill>
                  <a:srgbClr val="FFFF00"/>
                </a:solidFill>
              </a:rPr>
              <a:t>The dropping ball gets there first</a:t>
            </a:r>
          </a:p>
          <a:p>
            <a:pPr marL="514350" indent="-514350">
              <a:buAutoNum type="alphaUcPeriod"/>
            </a:pPr>
            <a:r>
              <a:rPr lang="en-US" dirty="0" smtClean="0">
                <a:solidFill>
                  <a:srgbClr val="FFFF00"/>
                </a:solidFill>
              </a:rPr>
              <a:t>They hit the ground at the same time</a:t>
            </a:r>
            <a:endParaRPr lang="en-US"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dirty="0" smtClean="0">
                <a:solidFill>
                  <a:srgbClr val="FFFF00"/>
                </a:solidFill>
              </a:rPr>
              <a:t>Car Goes Horizontally Over Cliff</a:t>
            </a:r>
            <a:endParaRPr lang="en-US" dirty="0">
              <a:solidFill>
                <a:srgbClr val="FFFF00"/>
              </a:solidFill>
            </a:endParaRPr>
          </a:p>
        </p:txBody>
      </p:sp>
      <p:sp>
        <p:nvSpPr>
          <p:cNvPr id="3" name="Content Placeholder 2"/>
          <p:cNvSpPr>
            <a:spLocks noGrp="1"/>
          </p:cNvSpPr>
          <p:nvPr>
            <p:ph sz="half" idx="1"/>
          </p:nvPr>
        </p:nvSpPr>
        <p:spPr>
          <a:xfrm>
            <a:off x="304800" y="1524000"/>
            <a:ext cx="4038600" cy="5105400"/>
          </a:xfrm>
        </p:spPr>
        <p:txBody>
          <a:bodyPr>
            <a:normAutofit lnSpcReduction="10000"/>
          </a:bodyPr>
          <a:lstStyle/>
          <a:p>
            <a:r>
              <a:rPr lang="en-US" dirty="0" smtClean="0">
                <a:solidFill>
                  <a:srgbClr val="FFFF00"/>
                </a:solidFill>
              </a:rPr>
              <a:t>Position</a:t>
            </a:r>
            <a:r>
              <a:rPr lang="en-US" dirty="0" smtClean="0"/>
              <a:t> at 1 second intervals (</a:t>
            </a:r>
            <a:r>
              <a:rPr lang="en-US" i="1" dirty="0" smtClean="0"/>
              <a:t>v</a:t>
            </a:r>
            <a:r>
              <a:rPr lang="en-US" baseline="-25000" dirty="0" smtClean="0"/>
              <a:t>0</a:t>
            </a:r>
            <a:r>
              <a:rPr lang="en-US" dirty="0" smtClean="0"/>
              <a:t> = 20 m/s)</a:t>
            </a:r>
          </a:p>
          <a:p>
            <a:endParaRPr lang="en-US" dirty="0" smtClean="0"/>
          </a:p>
          <a:p>
            <a:endParaRPr lang="en-US" dirty="0" smtClean="0"/>
          </a:p>
          <a:p>
            <a:endParaRPr lang="en-US" dirty="0" smtClean="0"/>
          </a:p>
          <a:p>
            <a:r>
              <a:rPr lang="en-US" i="1" dirty="0" smtClean="0">
                <a:solidFill>
                  <a:srgbClr val="FF0000"/>
                </a:solidFill>
              </a:rPr>
              <a:t>g</a:t>
            </a:r>
            <a:r>
              <a:rPr lang="en-US" dirty="0" smtClean="0">
                <a:solidFill>
                  <a:srgbClr val="FF0000"/>
                </a:solidFill>
              </a:rPr>
              <a:t>=0 trajectory</a:t>
            </a:r>
          </a:p>
          <a:p>
            <a:pPr>
              <a:buNone/>
            </a:pPr>
            <a:r>
              <a:rPr lang="en-US" dirty="0" smtClean="0">
                <a:solidFill>
                  <a:srgbClr val="FF0000"/>
                </a:solidFill>
              </a:rPr>
              <a:t>in red</a:t>
            </a:r>
          </a:p>
          <a:p>
            <a:pPr>
              <a:buNone/>
            </a:pPr>
            <a:endParaRPr lang="en-US" dirty="0" smtClean="0"/>
          </a:p>
          <a:p>
            <a:r>
              <a:rPr lang="en-US" dirty="0" smtClean="0"/>
              <a:t>Taking g = 10, </a:t>
            </a:r>
            <a:r>
              <a:rPr lang="en-US" dirty="0" smtClean="0">
                <a:solidFill>
                  <a:srgbClr val="FFFF00"/>
                </a:solidFill>
              </a:rPr>
              <a:t>positions</a:t>
            </a:r>
            <a:r>
              <a:rPr lang="en-US" dirty="0" smtClean="0"/>
              <a:t> are </a:t>
            </a:r>
            <a:r>
              <a:rPr lang="en-US" dirty="0" smtClean="0">
                <a:solidFill>
                  <a:srgbClr val="FFFF00"/>
                </a:solidFill>
              </a:rPr>
              <a:t>(0, 0), (20, -5), </a:t>
            </a:r>
          </a:p>
          <a:p>
            <a:pPr>
              <a:buNone/>
            </a:pPr>
            <a:r>
              <a:rPr lang="en-US" dirty="0" smtClean="0">
                <a:solidFill>
                  <a:srgbClr val="FFFF00"/>
                </a:solidFill>
              </a:rPr>
              <a:t>	(40, -20), 	(60, -45).</a:t>
            </a:r>
            <a:endParaRPr lang="en-US" dirty="0">
              <a:solidFill>
                <a:srgbClr val="FFFF00"/>
              </a:solidFill>
            </a:endParaRPr>
          </a:p>
        </p:txBody>
      </p:sp>
      <p:sp>
        <p:nvSpPr>
          <p:cNvPr id="4" name="Content Placeholder 3"/>
          <p:cNvSpPr>
            <a:spLocks noGrp="1"/>
          </p:cNvSpPr>
          <p:nvPr>
            <p:ph sz="half" idx="2"/>
          </p:nvPr>
        </p:nvSpPr>
        <p:spPr>
          <a:xfrm>
            <a:off x="4724400" y="1524000"/>
            <a:ext cx="3810000" cy="4876800"/>
          </a:xfrm>
        </p:spPr>
        <p:txBody>
          <a:bodyPr>
            <a:normAutofit lnSpcReduction="10000"/>
          </a:bodyPr>
          <a:lstStyle/>
          <a:p>
            <a:r>
              <a:rPr lang="en-US" dirty="0" smtClean="0">
                <a:solidFill>
                  <a:srgbClr val="FFFF00"/>
                </a:solidFill>
              </a:rPr>
              <a:t>Velocities and Speeds </a:t>
            </a:r>
            <a:r>
              <a:rPr lang="en-US" dirty="0" smtClean="0"/>
              <a:t>at 1 second intervals:</a:t>
            </a:r>
          </a:p>
          <a:p>
            <a:endParaRPr lang="en-US" dirty="0" smtClean="0"/>
          </a:p>
          <a:p>
            <a:endParaRPr lang="en-US" dirty="0" smtClean="0"/>
          </a:p>
          <a:p>
            <a:endParaRPr lang="en-US" dirty="0" smtClean="0"/>
          </a:p>
          <a:p>
            <a:endParaRPr lang="en-US" dirty="0" smtClean="0"/>
          </a:p>
          <a:p>
            <a:endParaRPr lang="en-US" dirty="0" smtClean="0"/>
          </a:p>
          <a:p>
            <a:endParaRPr lang="en-US" dirty="0" smtClean="0">
              <a:solidFill>
                <a:srgbClr val="FFFF00"/>
              </a:solidFill>
            </a:endParaRPr>
          </a:p>
          <a:p>
            <a:r>
              <a:rPr lang="en-US" dirty="0" smtClean="0">
                <a:solidFill>
                  <a:srgbClr val="FFFF00"/>
                </a:solidFill>
              </a:rPr>
              <a:t>Speeds</a:t>
            </a:r>
            <a:r>
              <a:rPr lang="en-US" dirty="0" smtClean="0"/>
              <a:t> are approx:</a:t>
            </a:r>
          </a:p>
          <a:p>
            <a:pPr>
              <a:buNone/>
            </a:pPr>
            <a:r>
              <a:rPr lang="en-US" dirty="0" smtClean="0"/>
              <a:t>	</a:t>
            </a:r>
            <a:r>
              <a:rPr lang="en-US" dirty="0" smtClean="0">
                <a:solidFill>
                  <a:srgbClr val="FFFF00"/>
                </a:solidFill>
              </a:rPr>
              <a:t>20, 22, 28, 36 m/s.</a:t>
            </a:r>
          </a:p>
        </p:txBody>
      </p:sp>
      <p:cxnSp>
        <p:nvCxnSpPr>
          <p:cNvPr id="7" name="Straight Arrow Connector 6"/>
          <p:cNvCxnSpPr/>
          <p:nvPr/>
        </p:nvCxnSpPr>
        <p:spPr>
          <a:xfrm>
            <a:off x="18288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620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956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1715294" y="2857500"/>
            <a:ext cx="227806" cy="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476500" y="3162300"/>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3048794" y="3657600"/>
            <a:ext cx="1828006" cy="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62000" y="2743200"/>
            <a:ext cx="10668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762000" y="2743200"/>
            <a:ext cx="2133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762000" y="2743200"/>
            <a:ext cx="3200400" cy="1828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5567081" y="2537013"/>
            <a:ext cx="1676400" cy="2563905"/>
            <a:chOff x="5867400" y="2819400"/>
            <a:chExt cx="1716741" cy="2514600"/>
          </a:xfrm>
        </p:grpSpPr>
        <p:cxnSp>
          <p:nvCxnSpPr>
            <p:cNvPr id="36" name="Straight Arrow Connector 35"/>
            <p:cNvCxnSpPr/>
            <p:nvPr/>
          </p:nvCxnSpPr>
          <p:spPr>
            <a:xfrm rot="10800000" flipH="1" flipV="1">
              <a:off x="5867400" y="2828365"/>
              <a:ext cx="167481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7124700" y="3238500"/>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7125494" y="4075906"/>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7125494" y="4909624"/>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5867400" y="2819400"/>
              <a:ext cx="1676400" cy="762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6200000" flipH="1">
              <a:off x="5448300" y="3238500"/>
              <a:ext cx="2514600" cy="1676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880847" y="2819400"/>
              <a:ext cx="1703294" cy="16270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Full Projectile Path</a:t>
            </a:r>
            <a:endParaRPr lang="en-US" dirty="0">
              <a:solidFill>
                <a:srgbClr val="FFFF00"/>
              </a:solidFill>
            </a:endParaRPr>
          </a:p>
        </p:txBody>
      </p:sp>
      <p:sp>
        <p:nvSpPr>
          <p:cNvPr id="3" name="Content Placeholder 2"/>
          <p:cNvSpPr>
            <a:spLocks noGrp="1"/>
          </p:cNvSpPr>
          <p:nvPr>
            <p:ph idx="1"/>
          </p:nvPr>
        </p:nvSpPr>
        <p:spPr>
          <a:xfrm>
            <a:off x="457200" y="1600200"/>
            <a:ext cx="8229600" cy="5105400"/>
          </a:xfrm>
        </p:spPr>
        <p:txBody>
          <a:bodyPr/>
          <a:lstStyle/>
          <a:p>
            <a:r>
              <a:rPr lang="en-US" sz="2800" dirty="0" smtClean="0"/>
              <a:t>A projectile is shot at some upward angle from the origin: see </a:t>
            </a:r>
            <a:r>
              <a:rPr lang="en-US" sz="2800" dirty="0" smtClean="0">
                <a:hlinkClick r:id="rId4"/>
              </a:rPr>
              <a:t>animation</a:t>
            </a:r>
            <a:r>
              <a:rPr lang="en-US" sz="2800" dirty="0" smtClean="0"/>
              <a:t>.</a:t>
            </a:r>
          </a:p>
          <a:p>
            <a:r>
              <a:rPr lang="en-US" sz="2800" dirty="0" smtClean="0"/>
              <a:t>Galileo tells us the horizontal motion is just steady velocity, the vertical motion is the same as that of a ball thrown directly upwards. </a:t>
            </a:r>
          </a:p>
          <a:p>
            <a:r>
              <a:rPr lang="en-US" sz="2800" dirty="0" smtClean="0"/>
              <a:t>Therefore</a:t>
            </a:r>
          </a:p>
          <a:p>
            <a:pPr>
              <a:buNone/>
            </a:pPr>
            <a:r>
              <a:rPr lang="en-US" sz="2800" dirty="0" smtClean="0"/>
              <a:t> </a:t>
            </a:r>
          </a:p>
          <a:p>
            <a:r>
              <a:rPr lang="en-US" sz="2800" dirty="0" smtClean="0"/>
              <a:t>Eliminating </a:t>
            </a:r>
            <a:r>
              <a:rPr lang="en-US" sz="2800" i="1" dirty="0" smtClean="0"/>
              <a:t>t</a:t>
            </a:r>
            <a:r>
              <a:rPr lang="en-US" sz="2800" dirty="0" smtClean="0"/>
              <a:t> gives a parabolic curve through O:</a:t>
            </a:r>
          </a:p>
          <a:p>
            <a:endParaRPr lang="en-US" dirty="0"/>
          </a:p>
        </p:txBody>
      </p:sp>
      <p:graphicFrame>
        <p:nvGraphicFramePr>
          <p:cNvPr id="4" name="Object 3"/>
          <p:cNvGraphicFramePr>
            <a:graphicFrameLocks noChangeAspect="1"/>
          </p:cNvGraphicFramePr>
          <p:nvPr/>
        </p:nvGraphicFramePr>
        <p:xfrm>
          <a:off x="2679700" y="4013200"/>
          <a:ext cx="3848100" cy="584200"/>
        </p:xfrm>
        <a:graphic>
          <a:graphicData uri="http://schemas.openxmlformats.org/presentationml/2006/ole">
            <p:oleObj spid="_x0000_s23554" name="Equation" r:id="rId5" imgW="3848040" imgH="583920" progId="Equation.DSMT4">
              <p:embed/>
            </p:oleObj>
          </a:graphicData>
        </a:graphic>
      </p:graphicFrame>
      <p:graphicFrame>
        <p:nvGraphicFramePr>
          <p:cNvPr id="5" name="Object 4"/>
          <p:cNvGraphicFramePr>
            <a:graphicFrameLocks noChangeAspect="1"/>
          </p:cNvGraphicFramePr>
          <p:nvPr/>
        </p:nvGraphicFramePr>
        <p:xfrm>
          <a:off x="2070100" y="5524500"/>
          <a:ext cx="4787900" cy="660400"/>
        </p:xfrm>
        <a:graphic>
          <a:graphicData uri="http://schemas.openxmlformats.org/presentationml/2006/ole">
            <p:oleObj spid="_x0000_s23555" name="Equation" r:id="rId6" imgW="4787640" imgH="660240" progId="Equation.DSMT4">
              <p:embed/>
            </p:oleObj>
          </a:graphicData>
        </a:graphic>
      </p:graphicFrame>
      <p:sp>
        <p:nvSpPr>
          <p:cNvPr id="6" name="Rectangle 5"/>
          <p:cNvSpPr/>
          <p:nvPr/>
        </p:nvSpPr>
        <p:spPr>
          <a:xfrm>
            <a:off x="2476500" y="3924300"/>
            <a:ext cx="4267200" cy="7620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73162"/>
          </a:xfrm>
        </p:spPr>
        <p:txBody>
          <a:bodyPr>
            <a:normAutofit/>
          </a:bodyPr>
          <a:lstStyle/>
          <a:p>
            <a:r>
              <a:rPr lang="en-US" dirty="0" smtClean="0">
                <a:solidFill>
                  <a:srgbClr val="FFFF00"/>
                </a:solidFill>
              </a:rPr>
              <a:t>Vector Picture of Projectile Motion</a:t>
            </a:r>
            <a:endParaRPr lang="en-US" dirty="0">
              <a:solidFill>
                <a:srgbClr val="FFFF00"/>
              </a:solidFill>
            </a:endParaRPr>
          </a:p>
        </p:txBody>
      </p:sp>
      <p:sp>
        <p:nvSpPr>
          <p:cNvPr id="3" name="Content Placeholder 2"/>
          <p:cNvSpPr>
            <a:spLocks noGrp="1"/>
          </p:cNvSpPr>
          <p:nvPr>
            <p:ph sz="half" idx="1"/>
          </p:nvPr>
        </p:nvSpPr>
        <p:spPr>
          <a:xfrm>
            <a:off x="304800" y="2209800"/>
            <a:ext cx="4038600" cy="4419600"/>
          </a:xfrm>
        </p:spPr>
        <p:txBody>
          <a:bodyPr>
            <a:normAutofit/>
          </a:bodyPr>
          <a:lstStyle/>
          <a:p>
            <a:endParaRPr lang="en-US" dirty="0" smtClean="0">
              <a:solidFill>
                <a:srgbClr val="FFFF00"/>
              </a:solidFill>
            </a:endParaRPr>
          </a:p>
          <a:p>
            <a:endParaRPr lang="en-US" dirty="0" smtClean="0">
              <a:solidFill>
                <a:srgbClr val="FFFF00"/>
              </a:solidFill>
            </a:endParaRPr>
          </a:p>
          <a:p>
            <a:pPr>
              <a:buNone/>
            </a:pPr>
            <a:endParaRPr lang="en-US" dirty="0" smtClean="0">
              <a:solidFill>
                <a:srgbClr val="FFFF00"/>
              </a:solidFill>
            </a:endParaRPr>
          </a:p>
          <a:p>
            <a:endParaRPr lang="en-US" dirty="0" smtClean="0">
              <a:solidFill>
                <a:srgbClr val="FFFF00"/>
              </a:solidFill>
            </a:endParaRPr>
          </a:p>
          <a:p>
            <a:pPr>
              <a:buNone/>
            </a:pPr>
            <a:endParaRPr lang="en-US" dirty="0" smtClean="0">
              <a:solidFill>
                <a:srgbClr val="FFFF00"/>
              </a:solidFill>
            </a:endParaRPr>
          </a:p>
          <a:p>
            <a:pPr>
              <a:buNone/>
            </a:pPr>
            <a:r>
              <a:rPr lang="en-US" dirty="0" smtClean="0">
                <a:solidFill>
                  <a:srgbClr val="FFFF00"/>
                </a:solidFill>
              </a:rPr>
              <a:t>Position</a:t>
            </a:r>
            <a:r>
              <a:rPr lang="en-US" dirty="0" smtClean="0"/>
              <a:t> at 1 second intervals (notice it </a:t>
            </a:r>
            <a:r>
              <a:rPr lang="en-US" dirty="0" smtClean="0">
                <a:solidFill>
                  <a:srgbClr val="FFFF00"/>
                </a:solidFill>
              </a:rPr>
              <a:t>falls below straight line</a:t>
            </a:r>
            <a:r>
              <a:rPr lang="en-US" dirty="0" smtClean="0"/>
              <a:t>: </a:t>
            </a:r>
            <a:r>
              <a:rPr lang="en-US" dirty="0" smtClean="0">
                <a:solidFill>
                  <a:srgbClr val="FF0000"/>
                </a:solidFill>
              </a:rPr>
              <a:t>the </a:t>
            </a:r>
            <a:r>
              <a:rPr lang="en-US" i="1" dirty="0" smtClean="0">
                <a:solidFill>
                  <a:srgbClr val="FF0000"/>
                </a:solidFill>
              </a:rPr>
              <a:t>g</a:t>
            </a:r>
            <a:r>
              <a:rPr lang="en-US" dirty="0" smtClean="0">
                <a:solidFill>
                  <a:srgbClr val="FF0000"/>
                </a:solidFill>
              </a:rPr>
              <a:t> =0 trajectory</a:t>
            </a:r>
            <a:r>
              <a:rPr lang="en-US" dirty="0" smtClean="0"/>
              <a:t>).</a:t>
            </a:r>
          </a:p>
          <a:p>
            <a:endParaRPr lang="en-US" dirty="0" smtClean="0"/>
          </a:p>
          <a:p>
            <a:endParaRPr lang="en-US" dirty="0" smtClean="0"/>
          </a:p>
          <a:p>
            <a:endParaRPr lang="en-US" dirty="0" smtClean="0"/>
          </a:p>
          <a:p>
            <a:pPr>
              <a:buNone/>
            </a:pPr>
            <a:endParaRPr lang="en-US" dirty="0" smtClean="0"/>
          </a:p>
          <a:p>
            <a:pPr>
              <a:buNone/>
            </a:pPr>
            <a:endParaRPr lang="en-US" dirty="0" smtClean="0"/>
          </a:p>
        </p:txBody>
      </p:sp>
      <p:sp>
        <p:nvSpPr>
          <p:cNvPr id="4" name="Content Placeholder 3"/>
          <p:cNvSpPr>
            <a:spLocks noGrp="1"/>
          </p:cNvSpPr>
          <p:nvPr>
            <p:ph sz="half" idx="2"/>
          </p:nvPr>
        </p:nvSpPr>
        <p:spPr>
          <a:xfrm>
            <a:off x="4724400" y="2286000"/>
            <a:ext cx="3810000" cy="4114800"/>
          </a:xfrm>
        </p:spPr>
        <p:txBody>
          <a:bodyPr>
            <a:normAutofit/>
          </a:bodyPr>
          <a:lstStyle/>
          <a:p>
            <a:endParaRPr lang="en-US" dirty="0" smtClean="0">
              <a:solidFill>
                <a:srgbClr val="FFFF00"/>
              </a:solidFill>
            </a:endParaRPr>
          </a:p>
          <a:p>
            <a:pPr>
              <a:buNone/>
            </a:pPr>
            <a:endParaRPr lang="en-US" dirty="0" smtClean="0">
              <a:solidFill>
                <a:srgbClr val="FFFF00"/>
              </a:solidFill>
            </a:endParaRPr>
          </a:p>
          <a:p>
            <a:endParaRPr lang="en-US" dirty="0" smtClean="0">
              <a:solidFill>
                <a:srgbClr val="FFFF00"/>
              </a:solidFill>
            </a:endParaRPr>
          </a:p>
          <a:p>
            <a:endParaRPr lang="en-US" dirty="0" smtClean="0">
              <a:solidFill>
                <a:srgbClr val="FFFF00"/>
              </a:solidFill>
            </a:endParaRPr>
          </a:p>
          <a:p>
            <a:endParaRPr lang="en-US" dirty="0" smtClean="0">
              <a:solidFill>
                <a:srgbClr val="FFFF00"/>
              </a:solidFill>
            </a:endParaRPr>
          </a:p>
          <a:p>
            <a:endParaRPr lang="en-US" dirty="0" smtClean="0">
              <a:solidFill>
                <a:srgbClr val="FFFF00"/>
              </a:solidFill>
            </a:endParaRPr>
          </a:p>
          <a:p>
            <a:pPr>
              <a:buNone/>
            </a:pPr>
            <a:r>
              <a:rPr lang="en-US" dirty="0" smtClean="0">
                <a:solidFill>
                  <a:srgbClr val="FFFF00"/>
                </a:solidFill>
              </a:rPr>
              <a:t>Velocities and Speeds </a:t>
            </a:r>
            <a:r>
              <a:rPr lang="en-US" dirty="0" smtClean="0"/>
              <a:t>at 1 second intervals.</a:t>
            </a:r>
          </a:p>
          <a:p>
            <a:endParaRPr lang="en-US" dirty="0" smtClean="0"/>
          </a:p>
          <a:p>
            <a:endParaRPr lang="en-US" dirty="0" smtClean="0"/>
          </a:p>
          <a:p>
            <a:endParaRPr lang="en-US" dirty="0" smtClean="0"/>
          </a:p>
          <a:p>
            <a:endParaRPr lang="en-US" dirty="0" smtClean="0"/>
          </a:p>
          <a:p>
            <a:pPr>
              <a:buNone/>
            </a:pPr>
            <a:endParaRPr lang="en-US" dirty="0" smtClean="0"/>
          </a:p>
        </p:txBody>
      </p:sp>
      <p:grpSp>
        <p:nvGrpSpPr>
          <p:cNvPr id="32" name="Group 31"/>
          <p:cNvGrpSpPr/>
          <p:nvPr/>
        </p:nvGrpSpPr>
        <p:grpSpPr>
          <a:xfrm>
            <a:off x="533400" y="2667000"/>
            <a:ext cx="3200400" cy="1842247"/>
            <a:chOff x="444907" y="2424953"/>
            <a:chExt cx="3200400" cy="1842247"/>
          </a:xfrm>
        </p:grpSpPr>
        <p:grpSp>
          <p:nvGrpSpPr>
            <p:cNvPr id="24" name="Group 23"/>
            <p:cNvGrpSpPr/>
            <p:nvPr/>
          </p:nvGrpSpPr>
          <p:grpSpPr>
            <a:xfrm rot="20024910">
              <a:off x="444907" y="3069906"/>
              <a:ext cx="3200400" cy="1588"/>
              <a:chOff x="762000" y="2743200"/>
              <a:chExt cx="3200400" cy="1588"/>
            </a:xfrm>
          </p:grpSpPr>
          <p:cxnSp>
            <p:nvCxnSpPr>
              <p:cNvPr id="7" name="Straight Arrow Connector 6"/>
              <p:cNvCxnSpPr/>
              <p:nvPr/>
            </p:nvCxnSpPr>
            <p:spPr>
              <a:xfrm>
                <a:off x="18288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620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956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Arrow Connector 10"/>
            <p:cNvCxnSpPr/>
            <p:nvPr/>
          </p:nvCxnSpPr>
          <p:spPr>
            <a:xfrm rot="5400000">
              <a:off x="1410494" y="3466306"/>
              <a:ext cx="2278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096294" y="3273565"/>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2542288" y="3338559"/>
              <a:ext cx="1828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609600" y="3581400"/>
              <a:ext cx="9144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658906" y="3706906"/>
              <a:ext cx="19050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596153" y="3810000"/>
              <a:ext cx="28956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2" name="Object 21"/>
          <p:cNvGraphicFramePr>
            <a:graphicFrameLocks noChangeAspect="1"/>
          </p:cNvGraphicFramePr>
          <p:nvPr/>
        </p:nvGraphicFramePr>
        <p:xfrm>
          <a:off x="3429000" y="1524000"/>
          <a:ext cx="2159000" cy="533400"/>
        </p:xfrm>
        <a:graphic>
          <a:graphicData uri="http://schemas.openxmlformats.org/presentationml/2006/ole">
            <p:oleObj spid="_x0000_s52226" name="Equation" r:id="rId4" imgW="2158920" imgH="533160" progId="Equation.DSMT4">
              <p:embed/>
            </p:oleObj>
          </a:graphicData>
        </a:graphic>
      </p:graphicFrame>
      <p:sp>
        <p:nvSpPr>
          <p:cNvPr id="23" name="Rectangle 22"/>
          <p:cNvSpPr/>
          <p:nvPr/>
        </p:nvSpPr>
        <p:spPr>
          <a:xfrm>
            <a:off x="3200400" y="1447800"/>
            <a:ext cx="2667000" cy="762000"/>
          </a:xfrm>
          <a:prstGeom prst="rect">
            <a:avLst/>
          </a:prstGeom>
          <a:noFill/>
          <a:ln w="31750" cap="rnd">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2" name="Object 71"/>
          <p:cNvGraphicFramePr>
            <a:graphicFrameLocks noChangeAspect="1"/>
          </p:cNvGraphicFramePr>
          <p:nvPr/>
        </p:nvGraphicFramePr>
        <p:xfrm>
          <a:off x="838200" y="2514600"/>
          <a:ext cx="1066800" cy="482600"/>
        </p:xfrm>
        <a:graphic>
          <a:graphicData uri="http://schemas.openxmlformats.org/presentationml/2006/ole">
            <p:oleObj spid="_x0000_s52227" name="Equation" r:id="rId5" imgW="1066680" imgH="482400" progId="Equation.DSMT4">
              <p:embed/>
            </p:oleObj>
          </a:graphicData>
        </a:graphic>
      </p:graphicFrame>
      <p:cxnSp>
        <p:nvCxnSpPr>
          <p:cNvPr id="74" name="Straight Arrow Connector 73"/>
          <p:cNvCxnSpPr/>
          <p:nvPr/>
        </p:nvCxnSpPr>
        <p:spPr>
          <a:xfrm>
            <a:off x="1981200" y="2817812"/>
            <a:ext cx="762000" cy="777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5741893" y="2460812"/>
            <a:ext cx="1704979" cy="2578764"/>
            <a:chOff x="5519733" y="2638430"/>
            <a:chExt cx="1704979" cy="2578764"/>
          </a:xfrm>
        </p:grpSpPr>
        <p:cxnSp>
          <p:nvCxnSpPr>
            <p:cNvPr id="30" name="Straight Arrow Connector 29"/>
            <p:cNvCxnSpPr/>
            <p:nvPr/>
          </p:nvCxnSpPr>
          <p:spPr>
            <a:xfrm flipV="1">
              <a:off x="5533461" y="3509963"/>
              <a:ext cx="1667435" cy="19112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220000">
              <a:off x="6767851" y="3063143"/>
              <a:ext cx="846532" cy="375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6773066" y="3929511"/>
              <a:ext cx="854636" cy="1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6773066" y="4789101"/>
              <a:ext cx="854636" cy="1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526741" y="3706345"/>
              <a:ext cx="1685365" cy="64994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5530383" y="3715590"/>
              <a:ext cx="1694329" cy="146124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5519733" y="2638430"/>
              <a:ext cx="16764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2DCD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1193</TotalTime>
  <Words>803</Words>
  <Application>Microsoft Office PowerPoint</Application>
  <PresentationFormat>On-screen Show (4:3)</PresentationFormat>
  <Paragraphs>188</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Office Theme</vt:lpstr>
      <vt:lpstr>Equation</vt:lpstr>
      <vt:lpstr>Clip</vt:lpstr>
      <vt:lpstr>Projectiles</vt:lpstr>
      <vt:lpstr>Reminder: Galileo’s Laws of Motion</vt:lpstr>
      <vt:lpstr>Galileo’s Law for Projectiles</vt:lpstr>
      <vt:lpstr>Here’s Galileo’s own picture …  and here’s a link to an animation. </vt:lpstr>
      <vt:lpstr>Equation for the Trajectory</vt:lpstr>
      <vt:lpstr>Clicker Question</vt:lpstr>
      <vt:lpstr>Car Goes Horizontally Over Cliff</vt:lpstr>
      <vt:lpstr>Full Projectile Path</vt:lpstr>
      <vt:lpstr>Vector Picture of Projectile Motion</vt:lpstr>
      <vt:lpstr>Slide 10</vt:lpstr>
      <vt:lpstr>Slide 11</vt:lpstr>
      <vt:lpstr>Slide 12</vt:lpstr>
      <vt:lpstr>Slide 13</vt:lpstr>
      <vt:lpstr>Hang Time</vt:lpstr>
      <vt:lpstr>Slide 15</vt:lpstr>
      <vt:lpstr>Slide 16</vt:lpstr>
      <vt:lpstr>Range</vt:lpstr>
      <vt:lpstr>Maximum Range</vt:lpstr>
      <vt:lpstr>Slide 19</vt:lpstr>
      <vt:lpstr>Slide 20</vt:lpstr>
      <vt:lpstr>Problem from Book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Projectiles</dc:title>
  <dc:creator>Michael</dc:creator>
  <cp:lastModifiedBy>Michael</cp:lastModifiedBy>
  <cp:revision>28</cp:revision>
  <dcterms:created xsi:type="dcterms:W3CDTF">2010-01-16T19:58:12Z</dcterms:created>
  <dcterms:modified xsi:type="dcterms:W3CDTF">2010-02-07T14:16:33Z</dcterms:modified>
</cp:coreProperties>
</file>