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81" r:id="rId3"/>
    <p:sldId id="257" r:id="rId4"/>
    <p:sldId id="258" r:id="rId5"/>
    <p:sldId id="261" r:id="rId6"/>
    <p:sldId id="262" r:id="rId7"/>
    <p:sldId id="263" r:id="rId8"/>
    <p:sldId id="259" r:id="rId9"/>
    <p:sldId id="264" r:id="rId10"/>
    <p:sldId id="271" r:id="rId11"/>
    <p:sldId id="272" r:id="rId12"/>
    <p:sldId id="273" r:id="rId13"/>
    <p:sldId id="274" r:id="rId14"/>
    <p:sldId id="275" r:id="rId15"/>
    <p:sldId id="276" r:id="rId16"/>
    <p:sldId id="277" r:id="rId17"/>
    <p:sldId id="278" r:id="rId18"/>
    <p:sldId id="265" r:id="rId19"/>
    <p:sldId id="266" r:id="rId20"/>
    <p:sldId id="267" r:id="rId21"/>
    <p:sldId id="268" r:id="rId22"/>
    <p:sldId id="269" r:id="rId23"/>
    <p:sldId id="270" r:id="rId24"/>
    <p:sldId id="279" r:id="rId25"/>
    <p:sldId id="280" r:id="rId26"/>
    <p:sldId id="282"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6" Type="http://schemas.openxmlformats.org/officeDocument/2006/relationships/image" Target="../media/image39.wmf"/><Relationship Id="rId5" Type="http://schemas.openxmlformats.org/officeDocument/2006/relationships/image" Target="../media/image38.wmf"/><Relationship Id="rId4" Type="http://schemas.openxmlformats.org/officeDocument/2006/relationships/image" Target="../media/image3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40.wmf"/><Relationship Id="rId4" Type="http://schemas.openxmlformats.org/officeDocument/2006/relationships/image" Target="../media/image4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7" Type="http://schemas.openxmlformats.org/officeDocument/2006/relationships/image" Target="../media/image22.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7" Type="http://schemas.openxmlformats.org/officeDocument/2006/relationships/image" Target="../media/image25.wmf"/><Relationship Id="rId2" Type="http://schemas.openxmlformats.org/officeDocument/2006/relationships/image" Target="../media/image19.wmf"/><Relationship Id="rId1" Type="http://schemas.openxmlformats.org/officeDocument/2006/relationships/image" Target="../media/image17.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6.wmf"/><Relationship Id="rId5" Type="http://schemas.openxmlformats.org/officeDocument/2006/relationships/image" Target="../media/image28.wmf"/><Relationship Id="rId4" Type="http://schemas.openxmlformats.org/officeDocument/2006/relationships/image" Target="../media/image2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0.wmf"/><Relationship Id="rId7" Type="http://schemas.openxmlformats.org/officeDocument/2006/relationships/image" Target="../media/image33.wmf"/><Relationship Id="rId2" Type="http://schemas.openxmlformats.org/officeDocument/2006/relationships/image" Target="../media/image3.wmf"/><Relationship Id="rId1" Type="http://schemas.openxmlformats.org/officeDocument/2006/relationships/image" Target="../media/image29.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074E9F-23FE-4455-AA3F-6B449C78B37E}" type="datetimeFigureOut">
              <a:rPr lang="en-US" smtClean="0"/>
              <a:pPr/>
              <a:t>6/17/2010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2268CD-A13E-48D4-94C1-52F4E9D4AA5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4882BB1-7035-492A-AA15-D3546A9218E3}" type="slidenum">
              <a:rPr lang="en-US"/>
              <a:pPr/>
              <a:t>10</a:t>
            </a:fld>
            <a:endParaRPr lang="en-US"/>
          </a:p>
        </p:txBody>
      </p:sp>
      <p:sp>
        <p:nvSpPr>
          <p:cNvPr id="304130" name="Rectangle 2"/>
          <p:cNvSpPr>
            <a:spLocks noGrp="1" noRot="1" noChangeAspect="1" noChangeArrowheads="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3041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t>Click to add notes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D7B4027-E002-4EAF-94D0-32FEE4CD0ECF}" type="slidenum">
              <a:rPr lang="en-US"/>
              <a:pPr/>
              <a:t>11</a:t>
            </a:fld>
            <a:endParaRPr lang="en-US"/>
          </a:p>
        </p:txBody>
      </p:sp>
      <p:sp>
        <p:nvSpPr>
          <p:cNvPr id="382978" name="Rectangle 2"/>
          <p:cNvSpPr>
            <a:spLocks noGrp="1" noRot="1" noChangeAspect="1" noChangeArrowheads="1" noTextEdit="1"/>
          </p:cNvSpPr>
          <p:nvPr>
            <p:ph type="sldImg"/>
          </p:nvPr>
        </p:nvSpPr>
        <p:spPr>
          <a:xfrm>
            <a:off x="1150938" y="692150"/>
            <a:ext cx="4556125" cy="3416300"/>
          </a:xfrm>
          <a:ln/>
        </p:spPr>
      </p:sp>
      <p:sp>
        <p:nvSpPr>
          <p:cNvPr id="382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A7A7916-4481-4DC1-AE44-530CB262C27B}" type="slidenum">
              <a:rPr lang="en-US"/>
              <a:pPr/>
              <a:t>12</a:t>
            </a:fld>
            <a:endParaRPr lang="en-US"/>
          </a:p>
        </p:txBody>
      </p:sp>
      <p:sp>
        <p:nvSpPr>
          <p:cNvPr id="378882" name="Rectangle 2"/>
          <p:cNvSpPr>
            <a:spLocks noGrp="1" noRot="1" noChangeAspect="1" noChangeArrowheads="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37888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t>Click to add notes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5D9933A-A1F2-4217-8FEC-75A9EB9A84D2}" type="slidenum">
              <a:rPr lang="en-US"/>
              <a:pPr/>
              <a:t>13</a:t>
            </a:fld>
            <a:endParaRPr lang="en-US"/>
          </a:p>
        </p:txBody>
      </p:sp>
      <p:sp>
        <p:nvSpPr>
          <p:cNvPr id="385026" name="Rectangle 2"/>
          <p:cNvSpPr>
            <a:spLocks noGrp="1" noRot="1" noChangeAspect="1" noChangeArrowheads="1" noTextEdit="1"/>
          </p:cNvSpPr>
          <p:nvPr>
            <p:ph type="sldImg"/>
          </p:nvPr>
        </p:nvSpPr>
        <p:spPr>
          <a:xfrm>
            <a:off x="1150938" y="692150"/>
            <a:ext cx="4556125" cy="3416300"/>
          </a:xfrm>
          <a:ln/>
        </p:spPr>
      </p:sp>
      <p:sp>
        <p:nvSpPr>
          <p:cNvPr id="385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0DE31B0-4556-495D-91F3-371807D7CD6B}" type="slidenum">
              <a:rPr lang="en-US"/>
              <a:pPr/>
              <a:t>14</a:t>
            </a:fld>
            <a:endParaRPr lang="en-US"/>
          </a:p>
        </p:txBody>
      </p:sp>
      <p:sp>
        <p:nvSpPr>
          <p:cNvPr id="380930" name="Rectangle 2"/>
          <p:cNvSpPr>
            <a:spLocks noGrp="1" noRot="1" noChangeAspect="1" noChangeArrowheads="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3809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t>Click to add notes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2C3DC9B-CF6F-4EAB-9DF8-958AD6949DED}" type="slidenum">
              <a:rPr lang="en-US"/>
              <a:pPr/>
              <a:t>15</a:t>
            </a:fld>
            <a:endParaRPr lang="en-US"/>
          </a:p>
        </p:txBody>
      </p:sp>
      <p:sp>
        <p:nvSpPr>
          <p:cNvPr id="387074" name="Rectangle 2"/>
          <p:cNvSpPr>
            <a:spLocks noGrp="1" noRot="1" noChangeAspect="1" noChangeArrowheads="1" noTextEdit="1"/>
          </p:cNvSpPr>
          <p:nvPr>
            <p:ph type="sldImg"/>
          </p:nvPr>
        </p:nvSpPr>
        <p:spPr>
          <a:xfrm>
            <a:off x="1150938" y="692150"/>
            <a:ext cx="4556125" cy="3416300"/>
          </a:xfrm>
          <a:ln/>
        </p:spPr>
      </p:sp>
      <p:sp>
        <p:nvSpPr>
          <p:cNvPr id="387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7E17686-60AC-44F0-9D8D-0C9BBD47943F}" type="slidenum">
              <a:rPr lang="en-US"/>
              <a:pPr/>
              <a:t>16</a:t>
            </a:fld>
            <a:endParaRPr lang="en-US"/>
          </a:p>
        </p:txBody>
      </p:sp>
      <p:sp>
        <p:nvSpPr>
          <p:cNvPr id="306178" name="Rectangle 2"/>
          <p:cNvSpPr>
            <a:spLocks noGrp="1" noRot="1" noChangeAspect="1" noChangeArrowheads="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3061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t>Click to add notes</a:t>
            </a:r>
          </a:p>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121F9E0-2817-46F5-A01E-0D6A24A5FF17}" type="slidenum">
              <a:rPr lang="en-US"/>
              <a:pPr/>
              <a:t>17</a:t>
            </a:fld>
            <a:endParaRPr lang="en-US"/>
          </a:p>
        </p:txBody>
      </p:sp>
      <p:sp>
        <p:nvSpPr>
          <p:cNvPr id="393218" name="Rectangle 2"/>
          <p:cNvSpPr>
            <a:spLocks noGrp="1" noRot="1" noChangeAspect="1" noChangeArrowheads="1" noTextEdit="1"/>
          </p:cNvSpPr>
          <p:nvPr>
            <p:ph type="sldImg"/>
          </p:nvPr>
        </p:nvSpPr>
        <p:spPr>
          <a:xfrm>
            <a:off x="1150938" y="692150"/>
            <a:ext cx="4556125" cy="3416300"/>
          </a:xfrm>
          <a:ln/>
        </p:spPr>
      </p:sp>
      <p:sp>
        <p:nvSpPr>
          <p:cNvPr id="393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2268CD-A13E-48D4-94C1-52F4E9D4AA5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2268CD-A13E-48D4-94C1-52F4E9D4AA5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B67F22-602F-439B-ACF3-F17F68CB256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F1598-25A3-45B9-AA82-81EBEDF5FD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B67F22-602F-439B-ACF3-F17F68CB256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F1598-25A3-45B9-AA82-81EBEDF5FD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B67F22-602F-439B-ACF3-F17F68CB256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F1598-25A3-45B9-AA82-81EBEDF5FD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B67F22-602F-439B-ACF3-F17F68CB256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F1598-25A3-45B9-AA82-81EBEDF5FD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B67F22-602F-439B-ACF3-F17F68CB256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F1598-25A3-45B9-AA82-81EBEDF5FD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B67F22-602F-439B-ACF3-F17F68CB2566}"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F1598-25A3-45B9-AA82-81EBEDF5FD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B67F22-602F-439B-ACF3-F17F68CB2566}" type="datetimeFigureOut">
              <a:rPr lang="en-US" smtClean="0"/>
              <a:pPr/>
              <a:t>6/17/2010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2F1598-25A3-45B9-AA82-81EBEDF5FD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B67F22-602F-439B-ACF3-F17F68CB2566}" type="datetimeFigureOut">
              <a:rPr lang="en-US" smtClean="0"/>
              <a:pPr/>
              <a:t>6/17/2010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2F1598-25A3-45B9-AA82-81EBEDF5FD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B67F22-602F-439B-ACF3-F17F68CB2566}" type="datetimeFigureOut">
              <a:rPr lang="en-US" smtClean="0"/>
              <a:pPr/>
              <a:t>6/17/2010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2F1598-25A3-45B9-AA82-81EBEDF5FD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B67F22-602F-439B-ACF3-F17F68CB2566}"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F1598-25A3-45B9-AA82-81EBEDF5FD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B67F22-602F-439B-ACF3-F17F68CB2566}"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F1598-25A3-45B9-AA82-81EBEDF5FD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B67F22-602F-439B-ACF3-F17F68CB2566}" type="datetimeFigureOut">
              <a:rPr lang="en-US" smtClean="0"/>
              <a:pPr/>
              <a:t>6/17/2010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F1598-25A3-45B9-AA82-81EBEDF5FDF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notesSlide" Target="../notesSlides/notesSlide18.xml"/><Relationship Id="rId7" Type="http://schemas.openxmlformats.org/officeDocument/2006/relationships/oleObject" Target="../embeddings/oleObject47.bin"/><Relationship Id="rId2" Type="http://schemas.openxmlformats.org/officeDocument/2006/relationships/slideLayout" Target="../slideLayouts/slideLayout4.xml"/><Relationship Id="rId1" Type="http://schemas.openxmlformats.org/officeDocument/2006/relationships/vmlDrawing" Target="../drawings/vmlDrawing8.vml"/><Relationship Id="rId6" Type="http://schemas.openxmlformats.org/officeDocument/2006/relationships/oleObject" Target="../embeddings/oleObject46.bin"/><Relationship Id="rId5" Type="http://schemas.openxmlformats.org/officeDocument/2006/relationships/oleObject" Target="../embeddings/oleObject45.bin"/><Relationship Id="rId10" Type="http://schemas.openxmlformats.org/officeDocument/2006/relationships/oleObject" Target="../embeddings/oleObject50.bin"/><Relationship Id="rId4" Type="http://schemas.openxmlformats.org/officeDocument/2006/relationships/oleObject" Target="../embeddings/oleObject44.bin"/><Relationship Id="rId9" Type="http://schemas.openxmlformats.org/officeDocument/2006/relationships/oleObject" Target="../embeddings/oleObject49.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55.bin"/><Relationship Id="rId3" Type="http://schemas.openxmlformats.org/officeDocument/2006/relationships/notesSlide" Target="../notesSlides/notesSlide19.xml"/><Relationship Id="rId7" Type="http://schemas.openxmlformats.org/officeDocument/2006/relationships/oleObject" Target="../embeddings/oleObject54.bin"/><Relationship Id="rId2" Type="http://schemas.openxmlformats.org/officeDocument/2006/relationships/slideLayout" Target="../slideLayouts/slideLayout4.xml"/><Relationship Id="rId1" Type="http://schemas.openxmlformats.org/officeDocument/2006/relationships/vmlDrawing" Target="../drawings/vmlDrawing9.vml"/><Relationship Id="rId6" Type="http://schemas.openxmlformats.org/officeDocument/2006/relationships/oleObject" Target="../embeddings/oleObject53.bin"/><Relationship Id="rId5" Type="http://schemas.openxmlformats.org/officeDocument/2006/relationships/oleObject" Target="../embeddings/oleObject52.bin"/><Relationship Id="rId10" Type="http://schemas.openxmlformats.org/officeDocument/2006/relationships/oleObject" Target="../embeddings/oleObject57.bin"/><Relationship Id="rId4" Type="http://schemas.openxmlformats.org/officeDocument/2006/relationships/oleObject" Target="../embeddings/oleObject51.bin"/><Relationship Id="rId9" Type="http://schemas.openxmlformats.org/officeDocument/2006/relationships/oleObject" Target="../embeddings/oleObject56.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62.bin"/><Relationship Id="rId3" Type="http://schemas.openxmlformats.org/officeDocument/2006/relationships/notesSlide" Target="../notesSlides/notesSlide20.xml"/><Relationship Id="rId7" Type="http://schemas.openxmlformats.org/officeDocument/2006/relationships/oleObject" Target="../embeddings/oleObject61.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60.bin"/><Relationship Id="rId11" Type="http://schemas.openxmlformats.org/officeDocument/2006/relationships/oleObject" Target="../embeddings/oleObject65.bin"/><Relationship Id="rId5" Type="http://schemas.openxmlformats.org/officeDocument/2006/relationships/oleObject" Target="../embeddings/oleObject59.bin"/><Relationship Id="rId10" Type="http://schemas.openxmlformats.org/officeDocument/2006/relationships/oleObject" Target="../embeddings/oleObject64.bin"/><Relationship Id="rId4" Type="http://schemas.openxmlformats.org/officeDocument/2006/relationships/oleObject" Target="../embeddings/oleObject58.bin"/><Relationship Id="rId9" Type="http://schemas.openxmlformats.org/officeDocument/2006/relationships/oleObject" Target="../embeddings/oleObject63.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68.bin"/><Relationship Id="rId5" Type="http://schemas.openxmlformats.org/officeDocument/2006/relationships/oleObject" Target="../embeddings/oleObject67.bin"/><Relationship Id="rId4" Type="http://schemas.openxmlformats.org/officeDocument/2006/relationships/oleObject" Target="../embeddings/oleObject66.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72.bin"/><Relationship Id="rId5" Type="http://schemas.openxmlformats.org/officeDocument/2006/relationships/oleObject" Target="../embeddings/oleObject71.bin"/><Relationship Id="rId4" Type="http://schemas.openxmlformats.org/officeDocument/2006/relationships/oleObject" Target="../embeddings/oleObject70.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75.bin"/><Relationship Id="rId5" Type="http://schemas.openxmlformats.org/officeDocument/2006/relationships/oleObject" Target="../embeddings/oleObject74.bin"/><Relationship Id="rId4" Type="http://schemas.openxmlformats.org/officeDocument/2006/relationships/oleObject" Target="../embeddings/oleObject73.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5.xml"/><Relationship Id="rId7" Type="http://schemas.openxmlformats.org/officeDocument/2006/relationships/oleObject" Target="../embeddings/oleObject9.bin"/><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 Id="rId9" Type="http://schemas.openxmlformats.org/officeDocument/2006/relationships/oleObject" Target="../embeddings/oleObject11.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oleObject" Target="../embeddings/oleObject21.bin"/><Relationship Id="rId3" Type="http://schemas.openxmlformats.org/officeDocument/2006/relationships/notesSlide" Target="../notesSlides/notesSlide6.xml"/><Relationship Id="rId7" Type="http://schemas.openxmlformats.org/officeDocument/2006/relationships/oleObject" Target="../embeddings/oleObject15.bin"/><Relationship Id="rId12" Type="http://schemas.openxmlformats.org/officeDocument/2006/relationships/oleObject" Target="../embeddings/oleObject20.bin"/><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oleObject" Target="../embeddings/oleObject14.bin"/><Relationship Id="rId11" Type="http://schemas.openxmlformats.org/officeDocument/2006/relationships/oleObject" Target="../embeddings/oleObject19.bin"/><Relationship Id="rId5" Type="http://schemas.openxmlformats.org/officeDocument/2006/relationships/oleObject" Target="../embeddings/oleObject13.bin"/><Relationship Id="rId10" Type="http://schemas.openxmlformats.org/officeDocument/2006/relationships/oleObject" Target="../embeddings/oleObject18.bin"/><Relationship Id="rId4" Type="http://schemas.openxmlformats.org/officeDocument/2006/relationships/oleObject" Target="../embeddings/oleObject12.bin"/><Relationship Id="rId9" Type="http://schemas.openxmlformats.org/officeDocument/2006/relationships/oleObject" Target="../embeddings/oleObject17.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7.xml"/><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 Id="rId9" Type="http://schemas.openxmlformats.org/officeDocument/2006/relationships/oleObject" Target="../embeddings/oleObject27.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2.bin"/><Relationship Id="rId3" Type="http://schemas.openxmlformats.org/officeDocument/2006/relationships/notesSlide" Target="../notesSlides/notesSlide8.xml"/><Relationship Id="rId7" Type="http://schemas.openxmlformats.org/officeDocument/2006/relationships/oleObject" Target="../embeddings/oleObject31.bin"/><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oleObject" Target="../embeddings/oleObject30.bin"/><Relationship Id="rId11" Type="http://schemas.openxmlformats.org/officeDocument/2006/relationships/oleObject" Target="../embeddings/oleObject35.bin"/><Relationship Id="rId5" Type="http://schemas.openxmlformats.org/officeDocument/2006/relationships/oleObject" Target="../embeddings/oleObject29.bin"/><Relationship Id="rId10" Type="http://schemas.openxmlformats.org/officeDocument/2006/relationships/oleObject" Target="../embeddings/oleObject34.bin"/><Relationship Id="rId4" Type="http://schemas.openxmlformats.org/officeDocument/2006/relationships/oleObject" Target="../embeddings/oleObject28.bin"/><Relationship Id="rId9" Type="http://schemas.openxmlformats.org/officeDocument/2006/relationships/oleObject" Target="../embeddings/oleObject33.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notesSlide" Target="../notesSlides/notesSlide9.xml"/><Relationship Id="rId7" Type="http://schemas.openxmlformats.org/officeDocument/2006/relationships/oleObject" Target="../embeddings/oleObject39.bin"/><Relationship Id="rId2" Type="http://schemas.openxmlformats.org/officeDocument/2006/relationships/slideLayout" Target="../slideLayouts/slideLayout4.xml"/><Relationship Id="rId1" Type="http://schemas.openxmlformats.org/officeDocument/2006/relationships/vmlDrawing" Target="../drawings/vmlDrawing7.vml"/><Relationship Id="rId6" Type="http://schemas.openxmlformats.org/officeDocument/2006/relationships/oleObject" Target="../embeddings/oleObject38.bin"/><Relationship Id="rId11" Type="http://schemas.openxmlformats.org/officeDocument/2006/relationships/oleObject" Target="../embeddings/oleObject43.bin"/><Relationship Id="rId5" Type="http://schemas.openxmlformats.org/officeDocument/2006/relationships/oleObject" Target="../embeddings/oleObject37.bin"/><Relationship Id="rId10" Type="http://schemas.openxmlformats.org/officeDocument/2006/relationships/oleObject" Target="../embeddings/oleObject42.bin"/><Relationship Id="rId4" Type="http://schemas.openxmlformats.org/officeDocument/2006/relationships/oleObject" Target="../embeddings/oleObject36.bin"/><Relationship Id="rId9" Type="http://schemas.openxmlformats.org/officeDocument/2006/relationships/oleObject" Target="../embeddings/oleObject4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143000"/>
            <a:ext cx="8382000" cy="1470025"/>
          </a:xfrm>
        </p:spPr>
        <p:txBody>
          <a:bodyPr>
            <a:normAutofit/>
          </a:bodyPr>
          <a:lstStyle/>
          <a:p>
            <a:r>
              <a:rPr lang="en-US" sz="4000" dirty="0" smtClean="0"/>
              <a:t>Motion in Two and Three Dimensions: Vectors </a:t>
            </a:r>
            <a:endParaRPr lang="en-US" sz="4000" dirty="0"/>
          </a:p>
        </p:txBody>
      </p:sp>
      <p:sp>
        <p:nvSpPr>
          <p:cNvPr id="3" name="Subtitle 2"/>
          <p:cNvSpPr>
            <a:spLocks noGrp="1"/>
          </p:cNvSpPr>
          <p:nvPr>
            <p:ph type="subTitle" idx="1"/>
          </p:nvPr>
        </p:nvSpPr>
        <p:spPr/>
        <p:txBody>
          <a:bodyPr/>
          <a:lstStyle/>
          <a:p>
            <a:r>
              <a:rPr lang="en-US" dirty="0" smtClean="0"/>
              <a:t>Physics 1425  Lecture 4</a:t>
            </a:r>
            <a:endParaRPr lang="en-US" dirty="0"/>
          </a:p>
        </p:txBody>
      </p:sp>
      <p:sp>
        <p:nvSpPr>
          <p:cNvPr id="4" name="TextBox 3"/>
          <p:cNvSpPr txBox="1"/>
          <p:nvPr/>
        </p:nvSpPr>
        <p:spPr>
          <a:xfrm>
            <a:off x="108040" y="6470184"/>
            <a:ext cx="2743200" cy="338554"/>
          </a:xfrm>
          <a:prstGeom prst="rect">
            <a:avLst/>
          </a:prstGeom>
          <a:noFill/>
        </p:spPr>
        <p:txBody>
          <a:bodyPr wrap="square" rtlCol="0">
            <a:spAutoFit/>
          </a:bodyPr>
          <a:lstStyle/>
          <a:p>
            <a:r>
              <a:rPr lang="en-US" sz="1600" dirty="0" smtClean="0">
                <a:solidFill>
                  <a:srgbClr val="FF0000"/>
                </a:solidFill>
              </a:rPr>
              <a:t>Michael Fowler,  UVa.</a:t>
            </a:r>
            <a:endParaRPr lang="en-US" sz="16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7" name="AutoShape 3"/>
          <p:cNvSpPr>
            <a:spLocks noChangeArrowheads="1"/>
          </p:cNvSpPr>
          <p:nvPr/>
        </p:nvSpPr>
        <p:spPr bwMode="auto">
          <a:xfrm>
            <a:off x="0" y="0"/>
            <a:ext cx="9144000" cy="4522788"/>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303108" name="Rectangle 4"/>
          <p:cNvSpPr>
            <a:spLocks noChangeArrowheads="1"/>
          </p:cNvSpPr>
          <p:nvPr/>
        </p:nvSpPr>
        <p:spPr bwMode="auto">
          <a:xfrm>
            <a:off x="-133350" y="1027113"/>
            <a:ext cx="3721100" cy="2762250"/>
          </a:xfrm>
          <a:prstGeom prst="rect">
            <a:avLst/>
          </a:prstGeom>
          <a:noFill/>
          <a:ln w="9525">
            <a:noFill/>
            <a:miter lim="800000"/>
            <a:headEnd/>
            <a:tailEnd/>
          </a:ln>
          <a:effectLst/>
        </p:spPr>
        <p:txBody>
          <a:bodyPr lIns="90488" tIns="44450" rIns="90488" bIns="44450"/>
          <a:lstStyle/>
          <a:p>
            <a:pPr marL="401638" indent="-401638">
              <a:lnSpc>
                <a:spcPct val="140000"/>
              </a:lnSpc>
              <a:spcBef>
                <a:spcPct val="30000"/>
              </a:spcBef>
              <a:buClr>
                <a:schemeClr val="accent1"/>
              </a:buClr>
              <a:buSzPct val="75000"/>
              <a:buFont typeface="Wingdings" pitchFamily="2" charset="2"/>
              <a:buNone/>
            </a:pPr>
            <a:r>
              <a:rPr lang="en-US" sz="2000" b="1">
                <a:latin typeface="Arial" charset="0"/>
              </a:rPr>
              <a:t>	If two vectors are given such that </a:t>
            </a:r>
            <a:r>
              <a:rPr lang="en-US" sz="2000" b="1">
                <a:solidFill>
                  <a:srgbClr val="FC0128"/>
                </a:solidFill>
                <a:latin typeface="Arial Black" pitchFamily="34" charset="0"/>
              </a:rPr>
              <a:t>A</a:t>
            </a:r>
            <a:r>
              <a:rPr lang="en-US" sz="2000" b="1">
                <a:latin typeface="Arial" charset="0"/>
              </a:rPr>
              <a:t> + </a:t>
            </a:r>
            <a:r>
              <a:rPr lang="en-US" sz="2000" b="1">
                <a:solidFill>
                  <a:schemeClr val="accent2"/>
                </a:solidFill>
                <a:latin typeface="Arial Black" pitchFamily="34" charset="0"/>
              </a:rPr>
              <a:t>B</a:t>
            </a:r>
            <a:r>
              <a:rPr lang="en-US" sz="2000" b="1">
                <a:latin typeface="Arial" charset="0"/>
              </a:rPr>
              <a:t> = 0, what can you say about the magnitude and direction of vectors </a:t>
            </a:r>
            <a:r>
              <a:rPr lang="en-US" sz="2000" b="1">
                <a:solidFill>
                  <a:srgbClr val="FC0128"/>
                </a:solidFill>
                <a:latin typeface="Arial Black" pitchFamily="34" charset="0"/>
              </a:rPr>
              <a:t>A</a:t>
            </a:r>
            <a:r>
              <a:rPr lang="en-US" sz="2000" b="1">
                <a:latin typeface="Arial" charset="0"/>
              </a:rPr>
              <a:t> and </a:t>
            </a:r>
            <a:r>
              <a:rPr lang="en-US" sz="2000" b="1">
                <a:solidFill>
                  <a:schemeClr val="accent2"/>
                </a:solidFill>
                <a:latin typeface="Arial Black" pitchFamily="34" charset="0"/>
              </a:rPr>
              <a:t>B</a:t>
            </a:r>
            <a:r>
              <a:rPr lang="en-US" sz="2000" b="1">
                <a:latin typeface="Arial" charset="0"/>
              </a:rPr>
              <a:t>?</a:t>
            </a:r>
          </a:p>
        </p:txBody>
      </p:sp>
      <p:sp>
        <p:nvSpPr>
          <p:cNvPr id="303109" name="Rectangle 5"/>
          <p:cNvSpPr>
            <a:spLocks noChangeArrowheads="1"/>
          </p:cNvSpPr>
          <p:nvPr/>
        </p:nvSpPr>
        <p:spPr bwMode="auto">
          <a:xfrm>
            <a:off x="3141663" y="946150"/>
            <a:ext cx="6288087" cy="4546600"/>
          </a:xfrm>
          <a:prstGeom prst="rect">
            <a:avLst/>
          </a:prstGeom>
          <a:noFill/>
          <a:ln w="9525">
            <a:noFill/>
            <a:miter lim="800000"/>
            <a:headEnd/>
            <a:tailEnd/>
          </a:ln>
          <a:effectLst/>
        </p:spPr>
        <p:txBody>
          <a:bodyPr lIns="90488" tIns="44450" rIns="90488" bIns="44450"/>
          <a:lstStyle/>
          <a:p>
            <a:pPr marL="401638" indent="-401638">
              <a:spcBef>
                <a:spcPct val="30000"/>
              </a:spcBef>
              <a:buClr>
                <a:schemeClr val="accent1"/>
              </a:buClr>
              <a:buSzPct val="75000"/>
              <a:buFont typeface="Wingdings" pitchFamily="2" charset="2"/>
              <a:buNone/>
              <a:tabLst>
                <a:tab pos="750888" algn="l"/>
                <a:tab pos="796925" algn="l"/>
              </a:tabLst>
            </a:pPr>
            <a:r>
              <a:rPr lang="en-US" sz="2000" b="1">
                <a:solidFill>
                  <a:schemeClr val="tx2"/>
                </a:solidFill>
                <a:latin typeface="Arial" charset="0"/>
              </a:rPr>
              <a:t>	1)  same magnitude, but can be in any 	direction</a:t>
            </a:r>
          </a:p>
          <a:p>
            <a:pPr marL="401638" indent="-401638">
              <a:spcBef>
                <a:spcPct val="30000"/>
              </a:spcBef>
              <a:buClr>
                <a:schemeClr val="accent1"/>
              </a:buClr>
              <a:buSzPct val="75000"/>
              <a:buFont typeface="Monotype Sorts" pitchFamily="48" charset="2"/>
              <a:buNone/>
              <a:tabLst>
                <a:tab pos="750888" algn="l"/>
                <a:tab pos="796925" algn="l"/>
              </a:tabLst>
            </a:pPr>
            <a:r>
              <a:rPr lang="en-US" sz="2000" b="1">
                <a:solidFill>
                  <a:schemeClr val="tx2"/>
                </a:solidFill>
                <a:latin typeface="Arial" charset="0"/>
              </a:rPr>
              <a:t>	2)  same magnitude, but must be in the same 	direction</a:t>
            </a:r>
          </a:p>
          <a:p>
            <a:pPr marL="401638" indent="-401638">
              <a:spcBef>
                <a:spcPct val="30000"/>
              </a:spcBef>
              <a:buClr>
                <a:schemeClr val="accent1"/>
              </a:buClr>
              <a:buSzPct val="75000"/>
              <a:buFont typeface="Monotype Sorts" pitchFamily="48" charset="2"/>
              <a:buNone/>
              <a:tabLst>
                <a:tab pos="750888" algn="l"/>
                <a:tab pos="796925" algn="l"/>
              </a:tabLst>
            </a:pPr>
            <a:r>
              <a:rPr lang="en-US" sz="2000" b="1">
                <a:solidFill>
                  <a:schemeClr val="tx2"/>
                </a:solidFill>
                <a:latin typeface="Arial" charset="0"/>
              </a:rPr>
              <a:t>	3)  different magnitudes, but must be in the 	same direction </a:t>
            </a:r>
          </a:p>
          <a:p>
            <a:pPr marL="401638" indent="-401638">
              <a:spcBef>
                <a:spcPct val="30000"/>
              </a:spcBef>
              <a:buClr>
                <a:schemeClr val="accent1"/>
              </a:buClr>
              <a:buSzPct val="75000"/>
              <a:buFont typeface="Monotype Sorts" pitchFamily="48" charset="2"/>
              <a:buNone/>
              <a:tabLst>
                <a:tab pos="750888" algn="l"/>
                <a:tab pos="796925" algn="l"/>
              </a:tabLst>
            </a:pPr>
            <a:r>
              <a:rPr lang="en-US" sz="2000" b="1">
                <a:solidFill>
                  <a:schemeClr val="tx2"/>
                </a:solidFill>
                <a:latin typeface="Arial" charset="0"/>
              </a:rPr>
              <a:t>	4)  same magnitude, but must be in opposite 	directions</a:t>
            </a:r>
          </a:p>
          <a:p>
            <a:pPr marL="401638" indent="-401638">
              <a:spcBef>
                <a:spcPct val="30000"/>
              </a:spcBef>
              <a:buClr>
                <a:schemeClr val="accent1"/>
              </a:buClr>
              <a:buSzPct val="75000"/>
              <a:buFont typeface="Monotype Sorts" pitchFamily="48" charset="2"/>
              <a:buNone/>
              <a:tabLst>
                <a:tab pos="750888" algn="l"/>
                <a:tab pos="796925" algn="l"/>
              </a:tabLst>
            </a:pPr>
            <a:r>
              <a:rPr lang="en-US" sz="2000" b="1">
                <a:solidFill>
                  <a:schemeClr val="tx2"/>
                </a:solidFill>
                <a:latin typeface="Arial" charset="0"/>
              </a:rPr>
              <a:t>	5)  different magnitudes, but must be in 	opposite directions</a:t>
            </a:r>
            <a:r>
              <a:rPr lang="en-US" sz="2000" b="1">
                <a:latin typeface="Arial" charset="0"/>
              </a:rPr>
              <a:t> </a:t>
            </a:r>
          </a:p>
        </p:txBody>
      </p:sp>
      <p:sp>
        <p:nvSpPr>
          <p:cNvPr id="303113" name="Text Box 9"/>
          <p:cNvSpPr txBox="1">
            <a:spLocks noChangeArrowheads="1"/>
          </p:cNvSpPr>
          <p:nvPr/>
        </p:nvSpPr>
        <p:spPr bwMode="auto">
          <a:xfrm>
            <a:off x="1630363" y="280988"/>
            <a:ext cx="6705600" cy="519112"/>
          </a:xfrm>
          <a:prstGeom prst="rect">
            <a:avLst/>
          </a:prstGeom>
          <a:noFill/>
          <a:ln w="9525">
            <a:noFill/>
            <a:miter lim="800000"/>
            <a:headEnd type="none" w="sm" len="sm"/>
            <a:tailEnd type="none" w="sm" len="sm"/>
          </a:ln>
          <a:effectLst/>
        </p:spPr>
        <p:txBody>
          <a:bodyPr>
            <a:spAutoFit/>
          </a:bodyPr>
          <a:lstStyle/>
          <a:p>
            <a:pPr>
              <a:spcBef>
                <a:spcPct val="50000"/>
              </a:spcBef>
            </a:pPr>
            <a:r>
              <a:rPr lang="en-US" sz="2800" b="1" i="1">
                <a:solidFill>
                  <a:schemeClr val="tx2"/>
                </a:solidFill>
                <a:effectLst>
                  <a:outerShdw blurRad="38100" dist="38100" dir="2700000" algn="tl">
                    <a:srgbClr val="000000"/>
                  </a:outerShdw>
                </a:effectLst>
                <a:latin typeface="Arial" charset="0"/>
              </a:rPr>
              <a:t>ConcepTest 3.1a	</a:t>
            </a:r>
            <a:r>
              <a:rPr lang="en-US" sz="2800" b="1">
                <a:solidFill>
                  <a:schemeClr val="accent2"/>
                </a:solidFill>
                <a:effectLst>
                  <a:outerShdw blurRad="38100" dist="38100" dir="2700000" algn="tl">
                    <a:srgbClr val="000000"/>
                  </a:outerShdw>
                </a:effectLst>
                <a:latin typeface="Arial" charset="0"/>
              </a:rPr>
              <a:t>Vectors I</a:t>
            </a:r>
            <a:endParaRPr lang="en-US" sz="2800" b="1">
              <a:solidFill>
                <a:schemeClr val="tx2"/>
              </a:solidFill>
              <a:effectLst>
                <a:outerShdw blurRad="38100" dist="38100" dir="2700000" algn="tl">
                  <a:srgbClr val="000000"/>
                </a:outerShdw>
              </a:effectLst>
              <a:latin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AutoShape 2"/>
          <p:cNvSpPr>
            <a:spLocks noChangeArrowheads="1"/>
          </p:cNvSpPr>
          <p:nvPr/>
        </p:nvSpPr>
        <p:spPr bwMode="auto">
          <a:xfrm>
            <a:off x="0" y="5321300"/>
            <a:ext cx="9144000" cy="1431925"/>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381955" name="AutoShape 3"/>
          <p:cNvSpPr>
            <a:spLocks noChangeArrowheads="1"/>
          </p:cNvSpPr>
          <p:nvPr/>
        </p:nvSpPr>
        <p:spPr bwMode="auto">
          <a:xfrm>
            <a:off x="-1588" y="0"/>
            <a:ext cx="9234488" cy="504825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381956" name="Rectangle 4"/>
          <p:cNvSpPr>
            <a:spLocks noChangeArrowheads="1"/>
          </p:cNvSpPr>
          <p:nvPr/>
        </p:nvSpPr>
        <p:spPr bwMode="auto">
          <a:xfrm>
            <a:off x="-133350" y="1027113"/>
            <a:ext cx="3721100" cy="2762250"/>
          </a:xfrm>
          <a:prstGeom prst="rect">
            <a:avLst/>
          </a:prstGeom>
          <a:noFill/>
          <a:ln w="9525">
            <a:noFill/>
            <a:miter lim="800000"/>
            <a:headEnd/>
            <a:tailEnd/>
          </a:ln>
          <a:effectLst/>
        </p:spPr>
        <p:txBody>
          <a:bodyPr lIns="90488" tIns="44450" rIns="90488" bIns="44450"/>
          <a:lstStyle/>
          <a:p>
            <a:pPr marL="401638" indent="-401638">
              <a:lnSpc>
                <a:spcPct val="140000"/>
              </a:lnSpc>
              <a:spcBef>
                <a:spcPct val="30000"/>
              </a:spcBef>
              <a:buClr>
                <a:schemeClr val="accent1"/>
              </a:buClr>
              <a:buSzPct val="75000"/>
              <a:buFont typeface="Wingdings" pitchFamily="2" charset="2"/>
              <a:buNone/>
            </a:pPr>
            <a:r>
              <a:rPr lang="en-US" sz="2000" b="1">
                <a:latin typeface="Arial" charset="0"/>
              </a:rPr>
              <a:t>	If two vectors are given such that </a:t>
            </a:r>
            <a:r>
              <a:rPr lang="en-US" sz="2000" b="1">
                <a:solidFill>
                  <a:srgbClr val="FC0128"/>
                </a:solidFill>
                <a:latin typeface="Arial Black" pitchFamily="34" charset="0"/>
              </a:rPr>
              <a:t>A</a:t>
            </a:r>
            <a:r>
              <a:rPr lang="en-US" sz="2000" b="1">
                <a:latin typeface="Arial" charset="0"/>
              </a:rPr>
              <a:t> + </a:t>
            </a:r>
            <a:r>
              <a:rPr lang="en-US" sz="2000" b="1">
                <a:solidFill>
                  <a:schemeClr val="accent2"/>
                </a:solidFill>
                <a:latin typeface="Arial Black" pitchFamily="34" charset="0"/>
              </a:rPr>
              <a:t>B</a:t>
            </a:r>
            <a:r>
              <a:rPr lang="en-US" sz="2000" b="1">
                <a:latin typeface="Arial" charset="0"/>
              </a:rPr>
              <a:t> = 0, what can you say about the magnitude and direction of vectors </a:t>
            </a:r>
            <a:r>
              <a:rPr lang="en-US" sz="2000" b="1">
                <a:solidFill>
                  <a:srgbClr val="FC0128"/>
                </a:solidFill>
                <a:latin typeface="Arial Black" pitchFamily="34" charset="0"/>
              </a:rPr>
              <a:t>A</a:t>
            </a:r>
            <a:r>
              <a:rPr lang="en-US" sz="2000" b="1">
                <a:latin typeface="Arial" charset="0"/>
              </a:rPr>
              <a:t> and </a:t>
            </a:r>
            <a:r>
              <a:rPr lang="en-US" sz="2000" b="1">
                <a:solidFill>
                  <a:schemeClr val="accent2"/>
                </a:solidFill>
                <a:latin typeface="Arial Black" pitchFamily="34" charset="0"/>
              </a:rPr>
              <a:t>B</a:t>
            </a:r>
            <a:r>
              <a:rPr lang="en-US" sz="2000" b="1">
                <a:latin typeface="Arial" charset="0"/>
              </a:rPr>
              <a:t>?</a:t>
            </a:r>
          </a:p>
        </p:txBody>
      </p:sp>
      <p:sp>
        <p:nvSpPr>
          <p:cNvPr id="381957" name="Rectangle 5"/>
          <p:cNvSpPr>
            <a:spLocks noChangeArrowheads="1"/>
          </p:cNvSpPr>
          <p:nvPr/>
        </p:nvSpPr>
        <p:spPr bwMode="auto">
          <a:xfrm>
            <a:off x="3141663" y="946150"/>
            <a:ext cx="6288087" cy="4546600"/>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2" charset="2"/>
              <a:buNone/>
              <a:tabLst>
                <a:tab pos="742950" algn="l"/>
              </a:tabLst>
            </a:pPr>
            <a:r>
              <a:rPr lang="en-US" sz="2000" b="1">
                <a:solidFill>
                  <a:schemeClr val="tx2"/>
                </a:solidFill>
                <a:latin typeface="Arial" charset="0"/>
              </a:rPr>
              <a:t>	1)  same magnitude, but can be in any 	direction</a:t>
            </a:r>
          </a:p>
          <a:p>
            <a:pPr marL="401638" indent="-401638">
              <a:lnSpc>
                <a:spcPct val="120000"/>
              </a:lnSpc>
              <a:spcBef>
                <a:spcPct val="30000"/>
              </a:spcBef>
              <a:buClr>
                <a:schemeClr val="accent1"/>
              </a:buClr>
              <a:buSzPct val="75000"/>
              <a:buFont typeface="Monotype Sorts" pitchFamily="48" charset="2"/>
              <a:buNone/>
              <a:tabLst>
                <a:tab pos="742950" algn="l"/>
              </a:tabLst>
            </a:pPr>
            <a:r>
              <a:rPr lang="en-US" sz="2000" b="1">
                <a:solidFill>
                  <a:schemeClr val="tx2"/>
                </a:solidFill>
                <a:latin typeface="Arial" charset="0"/>
              </a:rPr>
              <a:t>	2)  same magnitude, but must be in the same 	direction</a:t>
            </a:r>
          </a:p>
          <a:p>
            <a:pPr marL="401638" indent="-401638">
              <a:lnSpc>
                <a:spcPct val="120000"/>
              </a:lnSpc>
              <a:spcBef>
                <a:spcPct val="30000"/>
              </a:spcBef>
              <a:buClr>
                <a:schemeClr val="accent1"/>
              </a:buClr>
              <a:buSzPct val="75000"/>
              <a:buFont typeface="Monotype Sorts" pitchFamily="48" charset="2"/>
              <a:buNone/>
              <a:tabLst>
                <a:tab pos="742950" algn="l"/>
              </a:tabLst>
            </a:pPr>
            <a:r>
              <a:rPr lang="en-US" sz="2000" b="1">
                <a:solidFill>
                  <a:schemeClr val="tx2"/>
                </a:solidFill>
                <a:latin typeface="Arial" charset="0"/>
              </a:rPr>
              <a:t>	3)  different magnitudes, but must be in the 	same direction </a:t>
            </a:r>
          </a:p>
          <a:p>
            <a:pPr marL="401638" indent="-401638">
              <a:lnSpc>
                <a:spcPct val="120000"/>
              </a:lnSpc>
              <a:spcBef>
                <a:spcPct val="30000"/>
              </a:spcBef>
              <a:buClr>
                <a:schemeClr val="accent1"/>
              </a:buClr>
              <a:buSzPct val="75000"/>
              <a:buFont typeface="Monotype Sorts" pitchFamily="48" charset="2"/>
              <a:buNone/>
              <a:tabLst>
                <a:tab pos="742950" algn="l"/>
              </a:tabLst>
            </a:pPr>
            <a:r>
              <a:rPr lang="en-US" sz="2000" b="1">
                <a:solidFill>
                  <a:schemeClr val="tx2"/>
                </a:solidFill>
                <a:latin typeface="Arial" charset="0"/>
              </a:rPr>
              <a:t>	4)  same magnitude, but must be in opposite 	directions</a:t>
            </a:r>
          </a:p>
          <a:p>
            <a:pPr marL="401638" indent="-401638">
              <a:lnSpc>
                <a:spcPct val="120000"/>
              </a:lnSpc>
              <a:spcBef>
                <a:spcPct val="30000"/>
              </a:spcBef>
              <a:buClr>
                <a:schemeClr val="accent1"/>
              </a:buClr>
              <a:buSzPct val="75000"/>
              <a:buFont typeface="Monotype Sorts" pitchFamily="48" charset="2"/>
              <a:buNone/>
              <a:tabLst>
                <a:tab pos="742950" algn="l"/>
              </a:tabLst>
            </a:pPr>
            <a:r>
              <a:rPr lang="en-US" sz="2000" b="1">
                <a:solidFill>
                  <a:schemeClr val="tx2"/>
                </a:solidFill>
                <a:latin typeface="Arial" charset="0"/>
              </a:rPr>
              <a:t>	5) different magnitudes, but must be in 	opposite directions</a:t>
            </a:r>
            <a:r>
              <a:rPr lang="en-US" sz="2000" b="1">
                <a:latin typeface="Arial" charset="0"/>
              </a:rPr>
              <a:t> </a:t>
            </a:r>
          </a:p>
        </p:txBody>
      </p:sp>
      <p:sp>
        <p:nvSpPr>
          <p:cNvPr id="381958" name="Rectangle 6"/>
          <p:cNvSpPr>
            <a:spLocks noChangeArrowheads="1"/>
          </p:cNvSpPr>
          <p:nvPr/>
        </p:nvSpPr>
        <p:spPr bwMode="auto">
          <a:xfrm>
            <a:off x="-133350" y="5326063"/>
            <a:ext cx="9144000" cy="1455737"/>
          </a:xfrm>
          <a:prstGeom prst="rect">
            <a:avLst/>
          </a:prstGeom>
          <a:noFill/>
          <a:ln w="9525">
            <a:noFill/>
            <a:miter lim="800000"/>
            <a:headEnd/>
            <a:tailEnd/>
          </a:ln>
          <a:effectLst/>
        </p:spPr>
        <p:txBody>
          <a:bodyPr lIns="90488" tIns="44450" rIns="90488" bIns="44450"/>
          <a:lstStyle/>
          <a:p>
            <a:pPr marL="401638" indent="-401638">
              <a:lnSpc>
                <a:spcPct val="140000"/>
              </a:lnSpc>
              <a:spcBef>
                <a:spcPct val="30000"/>
              </a:spcBef>
              <a:buClr>
                <a:schemeClr val="accent1"/>
              </a:buClr>
              <a:buSzPct val="75000"/>
              <a:buFont typeface="Wingdings" pitchFamily="2" charset="2"/>
              <a:buNone/>
            </a:pPr>
            <a:r>
              <a:rPr lang="en-US" sz="2000" b="1">
                <a:solidFill>
                  <a:srgbClr val="000000"/>
                </a:solidFill>
                <a:latin typeface="Arial" charset="0"/>
              </a:rPr>
              <a:t>	The magnitudes must be the same, but one vector must be pointing in the opposite direction of the other in order for the sum to come out to zero.  You can prove this with the tip-to-tail method. </a:t>
            </a:r>
            <a:endParaRPr lang="en-US" sz="2000">
              <a:effectLst>
                <a:outerShdw blurRad="38100" dist="38100" dir="2700000" algn="tl">
                  <a:srgbClr val="000000"/>
                </a:outerShdw>
              </a:effectLst>
              <a:latin typeface="Arial" charset="0"/>
            </a:endParaRPr>
          </a:p>
        </p:txBody>
      </p:sp>
      <p:sp>
        <p:nvSpPr>
          <p:cNvPr id="381959" name="Oval 7"/>
          <p:cNvSpPr>
            <a:spLocks noChangeArrowheads="1"/>
          </p:cNvSpPr>
          <p:nvPr/>
        </p:nvSpPr>
        <p:spPr bwMode="auto">
          <a:xfrm>
            <a:off x="3101975" y="3190875"/>
            <a:ext cx="6042025" cy="1069975"/>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381960" name="Text Box 8"/>
          <p:cNvSpPr txBox="1">
            <a:spLocks noChangeArrowheads="1"/>
          </p:cNvSpPr>
          <p:nvPr/>
        </p:nvSpPr>
        <p:spPr bwMode="auto">
          <a:xfrm>
            <a:off x="1630363" y="280988"/>
            <a:ext cx="6199187" cy="519112"/>
          </a:xfrm>
          <a:prstGeom prst="rect">
            <a:avLst/>
          </a:prstGeom>
          <a:noFill/>
          <a:ln w="9525">
            <a:noFill/>
            <a:miter lim="800000"/>
            <a:headEnd type="none" w="sm" len="sm"/>
            <a:tailEnd type="none" w="sm" len="sm"/>
          </a:ln>
          <a:effectLst/>
        </p:spPr>
        <p:txBody>
          <a:bodyPr>
            <a:spAutoFit/>
          </a:bodyPr>
          <a:lstStyle/>
          <a:p>
            <a:pPr>
              <a:spcBef>
                <a:spcPct val="50000"/>
              </a:spcBef>
            </a:pPr>
            <a:r>
              <a:rPr lang="en-US" sz="2800" b="1" i="1">
                <a:solidFill>
                  <a:schemeClr val="tx2"/>
                </a:solidFill>
                <a:effectLst>
                  <a:outerShdw blurRad="38100" dist="38100" dir="2700000" algn="tl">
                    <a:srgbClr val="000000"/>
                  </a:outerShdw>
                </a:effectLst>
                <a:latin typeface="Arial" charset="0"/>
              </a:rPr>
              <a:t>ConcepTest 3.1a	</a:t>
            </a:r>
            <a:r>
              <a:rPr lang="en-US" sz="2800" b="1">
                <a:solidFill>
                  <a:schemeClr val="accent2"/>
                </a:solidFill>
                <a:effectLst>
                  <a:outerShdw blurRad="38100" dist="38100" dir="2700000" algn="tl">
                    <a:srgbClr val="000000"/>
                  </a:outerShdw>
                </a:effectLst>
                <a:latin typeface="Arial" charset="0"/>
              </a:rPr>
              <a:t>Vectors I</a:t>
            </a:r>
            <a:r>
              <a:rPr lang="en-US" sz="2800" b="1" i="1">
                <a:solidFill>
                  <a:schemeClr val="tx2"/>
                </a:solidFill>
                <a:effectLst>
                  <a:outerShdw blurRad="38100" dist="38100" dir="2700000" algn="tl">
                    <a:srgbClr val="000000"/>
                  </a:outerShdw>
                </a:effectLst>
                <a:latin typeface="Arial"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9" name="AutoShape 3"/>
          <p:cNvSpPr>
            <a:spLocks noChangeArrowheads="1"/>
          </p:cNvSpPr>
          <p:nvPr/>
        </p:nvSpPr>
        <p:spPr bwMode="auto">
          <a:xfrm>
            <a:off x="0" y="0"/>
            <a:ext cx="9144000" cy="4002088"/>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377860" name="Rectangle 4"/>
          <p:cNvSpPr>
            <a:spLocks noChangeArrowheads="1"/>
          </p:cNvSpPr>
          <p:nvPr/>
        </p:nvSpPr>
        <p:spPr bwMode="auto">
          <a:xfrm>
            <a:off x="-363538" y="1290638"/>
            <a:ext cx="3776663" cy="2668587"/>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2" charset="2"/>
              <a:buNone/>
            </a:pPr>
            <a:r>
              <a:rPr lang="en-US" sz="2000" b="1">
                <a:latin typeface="Arial" charset="0"/>
              </a:rPr>
              <a:t>	Given that </a:t>
            </a:r>
            <a:r>
              <a:rPr lang="en-US" sz="2000" b="1">
                <a:solidFill>
                  <a:srgbClr val="FC0128"/>
                </a:solidFill>
                <a:latin typeface="Arial Black" pitchFamily="34" charset="0"/>
              </a:rPr>
              <a:t>A</a:t>
            </a:r>
            <a:r>
              <a:rPr lang="en-US" sz="2000" b="1">
                <a:latin typeface="Arial" charset="0"/>
              </a:rPr>
              <a:t> + </a:t>
            </a:r>
            <a:r>
              <a:rPr lang="en-US" sz="2000" b="1">
                <a:solidFill>
                  <a:schemeClr val="accent2"/>
                </a:solidFill>
                <a:latin typeface="Arial Black" pitchFamily="34" charset="0"/>
              </a:rPr>
              <a:t>B</a:t>
            </a:r>
            <a:r>
              <a:rPr lang="en-US" sz="2000" b="1">
                <a:latin typeface="Arial" charset="0"/>
              </a:rPr>
              <a:t> = </a:t>
            </a:r>
            <a:r>
              <a:rPr lang="en-US" sz="2000" b="1">
                <a:solidFill>
                  <a:schemeClr val="tx2"/>
                </a:solidFill>
                <a:latin typeface="Arial Black" pitchFamily="34" charset="0"/>
              </a:rPr>
              <a:t>C</a:t>
            </a:r>
            <a:r>
              <a:rPr lang="en-US" sz="2000" b="1">
                <a:latin typeface="Arial" charset="0"/>
              </a:rPr>
              <a:t>, and that </a:t>
            </a:r>
            <a:r>
              <a:rPr lang="en-US" sz="2000">
                <a:latin typeface="Arial" charset="0"/>
                <a:cs typeface="Arial" charset="0"/>
                <a:sym typeface="Symbol" pitchFamily="18" charset="2"/>
              </a:rPr>
              <a:t>l</a:t>
            </a:r>
            <a:r>
              <a:rPr lang="en-US" sz="2000" b="1">
                <a:solidFill>
                  <a:srgbClr val="FC0128"/>
                </a:solidFill>
                <a:latin typeface="Arial" charset="0"/>
              </a:rPr>
              <a:t>A</a:t>
            </a:r>
            <a:r>
              <a:rPr lang="en-US" sz="2000">
                <a:latin typeface="Arial" charset="0"/>
                <a:cs typeface="Arial" charset="0"/>
                <a:sym typeface="Symbol" pitchFamily="18" charset="2"/>
              </a:rPr>
              <a:t>l</a:t>
            </a:r>
            <a:r>
              <a:rPr lang="en-US" sz="2000" b="1" baseline="30000">
                <a:latin typeface="Arial" charset="0"/>
              </a:rPr>
              <a:t> 2</a:t>
            </a:r>
            <a:r>
              <a:rPr lang="en-US" sz="2000" b="1">
                <a:latin typeface="Arial" charset="0"/>
              </a:rPr>
              <a:t> +  </a:t>
            </a:r>
            <a:r>
              <a:rPr lang="en-US" sz="2000">
                <a:latin typeface="Arial" charset="0"/>
                <a:cs typeface="Arial" charset="0"/>
                <a:sym typeface="Symbol" pitchFamily="18" charset="2"/>
              </a:rPr>
              <a:t>l</a:t>
            </a:r>
            <a:r>
              <a:rPr lang="en-US" sz="2000" b="1">
                <a:solidFill>
                  <a:schemeClr val="accent2"/>
                </a:solidFill>
                <a:latin typeface="Arial" charset="0"/>
              </a:rPr>
              <a:t>B</a:t>
            </a:r>
            <a:r>
              <a:rPr lang="en-US" sz="2000">
                <a:latin typeface="Arial" charset="0"/>
                <a:cs typeface="Arial" charset="0"/>
                <a:sym typeface="Symbol" pitchFamily="18" charset="2"/>
              </a:rPr>
              <a:t>l</a:t>
            </a:r>
            <a:r>
              <a:rPr lang="en-US" sz="2000" b="1" baseline="30000">
                <a:latin typeface="Arial" charset="0"/>
              </a:rPr>
              <a:t> 2</a:t>
            </a:r>
            <a:r>
              <a:rPr lang="en-US" sz="2000" b="1">
                <a:latin typeface="Arial" charset="0"/>
              </a:rPr>
              <a:t> =  </a:t>
            </a:r>
            <a:r>
              <a:rPr lang="en-US" sz="2000">
                <a:latin typeface="Arial" charset="0"/>
                <a:cs typeface="Arial" charset="0"/>
                <a:sym typeface="Symbol" pitchFamily="18" charset="2"/>
              </a:rPr>
              <a:t>l</a:t>
            </a:r>
            <a:r>
              <a:rPr lang="en-US" sz="2000" b="1">
                <a:solidFill>
                  <a:schemeClr val="tx2"/>
                </a:solidFill>
                <a:latin typeface="Arial" charset="0"/>
              </a:rPr>
              <a:t>C</a:t>
            </a:r>
            <a:r>
              <a:rPr lang="en-US" sz="2000">
                <a:latin typeface="Arial" charset="0"/>
                <a:cs typeface="Arial" charset="0"/>
                <a:sym typeface="Symbol" pitchFamily="18" charset="2"/>
              </a:rPr>
              <a:t>l</a:t>
            </a:r>
            <a:r>
              <a:rPr lang="en-US" sz="2000" b="1" baseline="30000">
                <a:latin typeface="Arial" charset="0"/>
              </a:rPr>
              <a:t> 2</a:t>
            </a:r>
            <a:r>
              <a:rPr lang="en-US" sz="2000" b="1">
                <a:latin typeface="Arial" charset="0"/>
              </a:rPr>
              <a:t>, how are vectors </a:t>
            </a:r>
            <a:r>
              <a:rPr lang="en-US" sz="2000" b="1">
                <a:solidFill>
                  <a:srgbClr val="FC0128"/>
                </a:solidFill>
                <a:latin typeface="Arial Black" pitchFamily="34" charset="0"/>
              </a:rPr>
              <a:t>A</a:t>
            </a:r>
            <a:r>
              <a:rPr lang="en-US" sz="2000" b="1">
                <a:latin typeface="Arial" charset="0"/>
              </a:rPr>
              <a:t> and </a:t>
            </a:r>
            <a:r>
              <a:rPr lang="en-US" sz="2000" b="1">
                <a:solidFill>
                  <a:schemeClr val="accent2"/>
                </a:solidFill>
                <a:latin typeface="Arial Black" pitchFamily="34" charset="0"/>
              </a:rPr>
              <a:t>B</a:t>
            </a:r>
            <a:r>
              <a:rPr lang="en-US" sz="2000" b="1">
                <a:latin typeface="Arial" charset="0"/>
              </a:rPr>
              <a:t> oriented with respect to each other?</a:t>
            </a:r>
          </a:p>
        </p:txBody>
      </p:sp>
      <p:sp>
        <p:nvSpPr>
          <p:cNvPr id="377861" name="Rectangle 5"/>
          <p:cNvSpPr>
            <a:spLocks noChangeArrowheads="1"/>
          </p:cNvSpPr>
          <p:nvPr/>
        </p:nvSpPr>
        <p:spPr bwMode="auto">
          <a:xfrm>
            <a:off x="2954338" y="1179513"/>
            <a:ext cx="6189662" cy="2549525"/>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2" charset="2"/>
              <a:buNone/>
              <a:tabLst>
                <a:tab pos="742950" algn="l"/>
              </a:tabLst>
            </a:pPr>
            <a:r>
              <a:rPr lang="en-US" sz="2000" b="1">
                <a:solidFill>
                  <a:schemeClr val="tx2"/>
                </a:solidFill>
                <a:latin typeface="Arial" charset="0"/>
              </a:rPr>
              <a:t>	1)  they are perpendicular to each other</a:t>
            </a:r>
          </a:p>
          <a:p>
            <a:pPr marL="401638" indent="-401638">
              <a:lnSpc>
                <a:spcPct val="120000"/>
              </a:lnSpc>
              <a:spcBef>
                <a:spcPct val="30000"/>
              </a:spcBef>
              <a:buClr>
                <a:schemeClr val="accent1"/>
              </a:buClr>
              <a:buSzPct val="75000"/>
              <a:buFont typeface="Monotype Sorts" pitchFamily="48" charset="2"/>
              <a:buNone/>
              <a:tabLst>
                <a:tab pos="742950" algn="l"/>
              </a:tabLst>
            </a:pPr>
            <a:r>
              <a:rPr lang="en-US" sz="2000" b="1">
                <a:solidFill>
                  <a:schemeClr val="tx2"/>
                </a:solidFill>
                <a:latin typeface="Arial" charset="0"/>
              </a:rPr>
              <a:t>	2)  they are parallel and in the same direction</a:t>
            </a:r>
          </a:p>
          <a:p>
            <a:pPr marL="401638" indent="-401638">
              <a:lnSpc>
                <a:spcPct val="120000"/>
              </a:lnSpc>
              <a:spcBef>
                <a:spcPct val="30000"/>
              </a:spcBef>
              <a:buClr>
                <a:schemeClr val="accent1"/>
              </a:buClr>
              <a:buSzPct val="75000"/>
              <a:buFont typeface="Monotype Sorts" pitchFamily="48" charset="2"/>
              <a:buNone/>
              <a:tabLst>
                <a:tab pos="742950" algn="l"/>
              </a:tabLst>
            </a:pPr>
            <a:r>
              <a:rPr lang="en-US" sz="2000" b="1">
                <a:solidFill>
                  <a:schemeClr val="tx2"/>
                </a:solidFill>
                <a:latin typeface="Arial" charset="0"/>
              </a:rPr>
              <a:t>	3)  they are parallel but in the opposite 	direction </a:t>
            </a:r>
          </a:p>
          <a:p>
            <a:pPr marL="401638" indent="-401638">
              <a:lnSpc>
                <a:spcPct val="120000"/>
              </a:lnSpc>
              <a:spcBef>
                <a:spcPct val="30000"/>
              </a:spcBef>
              <a:buClr>
                <a:schemeClr val="accent1"/>
              </a:buClr>
              <a:buSzPct val="75000"/>
              <a:buFont typeface="Monotype Sorts" pitchFamily="48" charset="2"/>
              <a:buNone/>
              <a:tabLst>
                <a:tab pos="742950" algn="l"/>
              </a:tabLst>
            </a:pPr>
            <a:r>
              <a:rPr lang="en-US" sz="2000" b="1">
                <a:solidFill>
                  <a:schemeClr val="tx2"/>
                </a:solidFill>
                <a:latin typeface="Arial" charset="0"/>
              </a:rPr>
              <a:t>	4)  they are at 45</a:t>
            </a:r>
            <a:r>
              <a:rPr lang="en-US" sz="2000" b="1">
                <a:solidFill>
                  <a:schemeClr val="tx2"/>
                </a:solidFill>
                <a:latin typeface="Arial" charset="0"/>
                <a:cs typeface="Arial" charset="0"/>
              </a:rPr>
              <a:t>°</a:t>
            </a:r>
            <a:r>
              <a:rPr lang="en-US" sz="2000" b="1">
                <a:solidFill>
                  <a:schemeClr val="tx2"/>
                </a:solidFill>
                <a:latin typeface="Arial" charset="0"/>
              </a:rPr>
              <a:t> to each other</a:t>
            </a:r>
          </a:p>
          <a:p>
            <a:pPr marL="401638" indent="-401638">
              <a:lnSpc>
                <a:spcPct val="120000"/>
              </a:lnSpc>
              <a:spcBef>
                <a:spcPct val="30000"/>
              </a:spcBef>
              <a:buClr>
                <a:schemeClr val="accent1"/>
              </a:buClr>
              <a:buSzPct val="75000"/>
              <a:buFont typeface="Monotype Sorts" pitchFamily="48" charset="2"/>
              <a:buNone/>
              <a:tabLst>
                <a:tab pos="742950" algn="l"/>
              </a:tabLst>
            </a:pPr>
            <a:r>
              <a:rPr lang="en-US" sz="2000" b="1">
                <a:solidFill>
                  <a:schemeClr val="tx2"/>
                </a:solidFill>
                <a:latin typeface="Arial" charset="0"/>
              </a:rPr>
              <a:t>	5)  they can be at any angle to each other</a:t>
            </a:r>
            <a:r>
              <a:rPr lang="en-US" sz="2000" b="1">
                <a:latin typeface="Arial" charset="0"/>
              </a:rPr>
              <a:t> </a:t>
            </a:r>
          </a:p>
        </p:txBody>
      </p:sp>
      <p:sp>
        <p:nvSpPr>
          <p:cNvPr id="377864" name="Text Box 8"/>
          <p:cNvSpPr txBox="1">
            <a:spLocks noChangeArrowheads="1"/>
          </p:cNvSpPr>
          <p:nvPr/>
        </p:nvSpPr>
        <p:spPr bwMode="auto">
          <a:xfrm>
            <a:off x="1492250" y="266700"/>
            <a:ext cx="6530975" cy="519113"/>
          </a:xfrm>
          <a:prstGeom prst="rect">
            <a:avLst/>
          </a:prstGeom>
          <a:noFill/>
          <a:ln w="9525">
            <a:noFill/>
            <a:miter lim="800000"/>
            <a:headEnd type="none" w="sm" len="sm"/>
            <a:tailEnd type="none" w="sm" len="sm"/>
          </a:ln>
          <a:effectLst/>
        </p:spPr>
        <p:txBody>
          <a:bodyPr>
            <a:spAutoFit/>
          </a:bodyPr>
          <a:lstStyle/>
          <a:p>
            <a:pPr>
              <a:spcBef>
                <a:spcPct val="50000"/>
              </a:spcBef>
            </a:pPr>
            <a:r>
              <a:rPr lang="en-US" sz="2800" b="1" i="1">
                <a:solidFill>
                  <a:schemeClr val="tx2"/>
                </a:solidFill>
                <a:effectLst>
                  <a:outerShdw blurRad="38100" dist="38100" dir="2700000" algn="tl">
                    <a:srgbClr val="000000"/>
                  </a:outerShdw>
                </a:effectLst>
                <a:latin typeface="Arial" charset="0"/>
              </a:rPr>
              <a:t>ConcepTest 3.1b	</a:t>
            </a:r>
            <a:r>
              <a:rPr lang="en-US" sz="2800" b="1">
                <a:solidFill>
                  <a:schemeClr val="accent2"/>
                </a:solidFill>
                <a:effectLst>
                  <a:outerShdw blurRad="38100" dist="38100" dir="2700000" algn="tl">
                    <a:srgbClr val="000000"/>
                  </a:outerShdw>
                </a:effectLst>
                <a:latin typeface="Arial" charset="0"/>
              </a:rPr>
              <a:t>Vectors II</a:t>
            </a:r>
            <a:r>
              <a:rPr lang="en-US" sz="2800" b="1">
                <a:solidFill>
                  <a:schemeClr val="tx2"/>
                </a:solidFill>
                <a:effectLst>
                  <a:outerShdw blurRad="38100" dist="38100" dir="2700000" algn="tl">
                    <a:srgbClr val="000000"/>
                  </a:outerShdw>
                </a:effectLst>
                <a:latin typeface="Arial"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AutoShape 2"/>
          <p:cNvSpPr>
            <a:spLocks noChangeArrowheads="1"/>
          </p:cNvSpPr>
          <p:nvPr/>
        </p:nvSpPr>
        <p:spPr bwMode="auto">
          <a:xfrm>
            <a:off x="223838" y="4519613"/>
            <a:ext cx="8848725" cy="1747837"/>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384003" name="AutoShape 3"/>
          <p:cNvSpPr>
            <a:spLocks noChangeArrowheads="1"/>
          </p:cNvSpPr>
          <p:nvPr/>
        </p:nvSpPr>
        <p:spPr bwMode="auto">
          <a:xfrm>
            <a:off x="0" y="0"/>
            <a:ext cx="9144000" cy="4002088"/>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384004" name="Rectangle 4"/>
          <p:cNvSpPr>
            <a:spLocks noChangeArrowheads="1"/>
          </p:cNvSpPr>
          <p:nvPr/>
        </p:nvSpPr>
        <p:spPr bwMode="auto">
          <a:xfrm>
            <a:off x="-363538" y="1290638"/>
            <a:ext cx="3776663" cy="2668587"/>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2" charset="2"/>
              <a:buNone/>
            </a:pPr>
            <a:r>
              <a:rPr lang="en-US" sz="2000" b="1">
                <a:latin typeface="Arial" charset="0"/>
              </a:rPr>
              <a:t>	Given that </a:t>
            </a:r>
            <a:r>
              <a:rPr lang="en-US" sz="2000" b="1">
                <a:solidFill>
                  <a:srgbClr val="FC0128"/>
                </a:solidFill>
                <a:latin typeface="Arial Black" pitchFamily="34" charset="0"/>
              </a:rPr>
              <a:t>A</a:t>
            </a:r>
            <a:r>
              <a:rPr lang="en-US" sz="2000" b="1">
                <a:latin typeface="Arial" charset="0"/>
              </a:rPr>
              <a:t> + </a:t>
            </a:r>
            <a:r>
              <a:rPr lang="en-US" sz="2000" b="1">
                <a:solidFill>
                  <a:schemeClr val="accent2"/>
                </a:solidFill>
                <a:latin typeface="Arial Black" pitchFamily="34" charset="0"/>
              </a:rPr>
              <a:t>B</a:t>
            </a:r>
            <a:r>
              <a:rPr lang="en-US" sz="2000" b="1">
                <a:latin typeface="Arial" charset="0"/>
              </a:rPr>
              <a:t> = </a:t>
            </a:r>
            <a:r>
              <a:rPr lang="en-US" sz="2000" b="1">
                <a:solidFill>
                  <a:schemeClr val="tx2"/>
                </a:solidFill>
                <a:latin typeface="Arial Black" pitchFamily="34" charset="0"/>
              </a:rPr>
              <a:t>C</a:t>
            </a:r>
            <a:r>
              <a:rPr lang="en-US" sz="2000" b="1">
                <a:latin typeface="Arial" charset="0"/>
              </a:rPr>
              <a:t>, and that </a:t>
            </a:r>
            <a:r>
              <a:rPr lang="en-US" sz="2000">
                <a:latin typeface="Arial" charset="0"/>
                <a:cs typeface="Arial" charset="0"/>
                <a:sym typeface="Symbol" pitchFamily="18" charset="2"/>
              </a:rPr>
              <a:t>l</a:t>
            </a:r>
            <a:r>
              <a:rPr lang="en-US" sz="2000" b="1">
                <a:solidFill>
                  <a:srgbClr val="FC0128"/>
                </a:solidFill>
                <a:latin typeface="Arial" charset="0"/>
              </a:rPr>
              <a:t>A</a:t>
            </a:r>
            <a:r>
              <a:rPr lang="en-US" sz="2000">
                <a:latin typeface="Arial" charset="0"/>
                <a:cs typeface="Arial" charset="0"/>
                <a:sym typeface="Symbol" pitchFamily="18" charset="2"/>
              </a:rPr>
              <a:t>l</a:t>
            </a:r>
            <a:r>
              <a:rPr lang="en-US" sz="2000" b="1" baseline="30000">
                <a:latin typeface="Arial" charset="0"/>
              </a:rPr>
              <a:t> 2</a:t>
            </a:r>
            <a:r>
              <a:rPr lang="en-US" sz="2000" b="1">
                <a:latin typeface="Arial" charset="0"/>
              </a:rPr>
              <a:t> +  </a:t>
            </a:r>
            <a:r>
              <a:rPr lang="en-US" sz="2000">
                <a:latin typeface="Arial" charset="0"/>
                <a:cs typeface="Arial" charset="0"/>
                <a:sym typeface="Symbol" pitchFamily="18" charset="2"/>
              </a:rPr>
              <a:t>l</a:t>
            </a:r>
            <a:r>
              <a:rPr lang="en-US" sz="2000" b="1">
                <a:solidFill>
                  <a:schemeClr val="accent2"/>
                </a:solidFill>
                <a:latin typeface="Arial" charset="0"/>
              </a:rPr>
              <a:t>B</a:t>
            </a:r>
            <a:r>
              <a:rPr lang="en-US" sz="2000">
                <a:latin typeface="Arial" charset="0"/>
                <a:cs typeface="Arial" charset="0"/>
                <a:sym typeface="Symbol" pitchFamily="18" charset="2"/>
              </a:rPr>
              <a:t>l</a:t>
            </a:r>
            <a:r>
              <a:rPr lang="en-US" sz="2000" b="1" baseline="30000">
                <a:latin typeface="Arial" charset="0"/>
              </a:rPr>
              <a:t> 2</a:t>
            </a:r>
            <a:r>
              <a:rPr lang="en-US" sz="2000" b="1">
                <a:latin typeface="Arial" charset="0"/>
              </a:rPr>
              <a:t> =  </a:t>
            </a:r>
            <a:r>
              <a:rPr lang="en-US" sz="2000">
                <a:latin typeface="Arial" charset="0"/>
                <a:cs typeface="Arial" charset="0"/>
                <a:sym typeface="Symbol" pitchFamily="18" charset="2"/>
              </a:rPr>
              <a:t>l</a:t>
            </a:r>
            <a:r>
              <a:rPr lang="en-US" sz="2000" b="1">
                <a:solidFill>
                  <a:schemeClr val="tx2"/>
                </a:solidFill>
                <a:latin typeface="Arial" charset="0"/>
              </a:rPr>
              <a:t>C</a:t>
            </a:r>
            <a:r>
              <a:rPr lang="en-US" sz="2000">
                <a:latin typeface="Arial" charset="0"/>
                <a:cs typeface="Arial" charset="0"/>
                <a:sym typeface="Symbol" pitchFamily="18" charset="2"/>
              </a:rPr>
              <a:t>l</a:t>
            </a:r>
            <a:r>
              <a:rPr lang="en-US" sz="2000" b="1" baseline="30000">
                <a:latin typeface="Arial" charset="0"/>
              </a:rPr>
              <a:t> 2</a:t>
            </a:r>
            <a:r>
              <a:rPr lang="en-US" sz="2000" b="1">
                <a:latin typeface="Arial" charset="0"/>
              </a:rPr>
              <a:t>, how are vectors </a:t>
            </a:r>
            <a:r>
              <a:rPr lang="en-US" sz="2000" b="1">
                <a:solidFill>
                  <a:srgbClr val="FC0128"/>
                </a:solidFill>
                <a:latin typeface="Arial Black" pitchFamily="34" charset="0"/>
              </a:rPr>
              <a:t>A</a:t>
            </a:r>
            <a:r>
              <a:rPr lang="en-US" sz="2000" b="1">
                <a:latin typeface="Arial" charset="0"/>
              </a:rPr>
              <a:t> and </a:t>
            </a:r>
            <a:r>
              <a:rPr lang="en-US" sz="2000" b="1">
                <a:solidFill>
                  <a:schemeClr val="accent2"/>
                </a:solidFill>
                <a:latin typeface="Arial Black" pitchFamily="34" charset="0"/>
              </a:rPr>
              <a:t>B</a:t>
            </a:r>
            <a:r>
              <a:rPr lang="en-US" sz="2000" b="1">
                <a:latin typeface="Arial" charset="0"/>
              </a:rPr>
              <a:t> oriented with respect to each other?</a:t>
            </a:r>
          </a:p>
        </p:txBody>
      </p:sp>
      <p:sp>
        <p:nvSpPr>
          <p:cNvPr id="384005" name="Rectangle 5"/>
          <p:cNvSpPr>
            <a:spLocks noChangeArrowheads="1"/>
          </p:cNvSpPr>
          <p:nvPr/>
        </p:nvSpPr>
        <p:spPr bwMode="auto">
          <a:xfrm>
            <a:off x="2954338" y="1179513"/>
            <a:ext cx="6189662" cy="2549525"/>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2" charset="2"/>
              <a:buNone/>
              <a:tabLst>
                <a:tab pos="750888" algn="l"/>
              </a:tabLst>
            </a:pPr>
            <a:r>
              <a:rPr lang="en-US" sz="2000" b="1">
                <a:solidFill>
                  <a:schemeClr val="tx2"/>
                </a:solidFill>
                <a:latin typeface="Arial" charset="0"/>
              </a:rPr>
              <a:t>	1)  they are perpendicular to each other</a:t>
            </a:r>
          </a:p>
          <a:p>
            <a:pPr marL="401638" indent="-401638">
              <a:lnSpc>
                <a:spcPct val="120000"/>
              </a:lnSpc>
              <a:spcBef>
                <a:spcPct val="30000"/>
              </a:spcBef>
              <a:buClr>
                <a:schemeClr val="accent1"/>
              </a:buClr>
              <a:buSzPct val="75000"/>
              <a:buFont typeface="Monotype Sorts" pitchFamily="48" charset="2"/>
              <a:buNone/>
              <a:tabLst>
                <a:tab pos="750888" algn="l"/>
              </a:tabLst>
            </a:pPr>
            <a:r>
              <a:rPr lang="en-US" sz="2000" b="1">
                <a:solidFill>
                  <a:schemeClr val="tx2"/>
                </a:solidFill>
                <a:latin typeface="Arial" charset="0"/>
              </a:rPr>
              <a:t>	2)  they are parallel and in the same direction</a:t>
            </a:r>
          </a:p>
          <a:p>
            <a:pPr marL="401638" indent="-401638">
              <a:lnSpc>
                <a:spcPct val="120000"/>
              </a:lnSpc>
              <a:spcBef>
                <a:spcPct val="30000"/>
              </a:spcBef>
              <a:buClr>
                <a:schemeClr val="accent1"/>
              </a:buClr>
              <a:buSzPct val="75000"/>
              <a:buFont typeface="Monotype Sorts" pitchFamily="48" charset="2"/>
              <a:buNone/>
              <a:tabLst>
                <a:tab pos="750888" algn="l"/>
              </a:tabLst>
            </a:pPr>
            <a:r>
              <a:rPr lang="en-US" sz="2000" b="1">
                <a:solidFill>
                  <a:schemeClr val="tx2"/>
                </a:solidFill>
                <a:latin typeface="Arial" charset="0"/>
              </a:rPr>
              <a:t>	3)  they are parallel but in the opposite 	direction </a:t>
            </a:r>
          </a:p>
          <a:p>
            <a:pPr marL="401638" indent="-401638">
              <a:lnSpc>
                <a:spcPct val="120000"/>
              </a:lnSpc>
              <a:spcBef>
                <a:spcPct val="30000"/>
              </a:spcBef>
              <a:buClr>
                <a:schemeClr val="accent1"/>
              </a:buClr>
              <a:buSzPct val="75000"/>
              <a:buFont typeface="Monotype Sorts" pitchFamily="48" charset="2"/>
              <a:buNone/>
              <a:tabLst>
                <a:tab pos="750888" algn="l"/>
              </a:tabLst>
            </a:pPr>
            <a:r>
              <a:rPr lang="en-US" sz="2000" b="1">
                <a:solidFill>
                  <a:schemeClr val="tx2"/>
                </a:solidFill>
                <a:latin typeface="Arial" charset="0"/>
              </a:rPr>
              <a:t>	4)  they are at 45</a:t>
            </a:r>
            <a:r>
              <a:rPr lang="en-US" sz="2000" b="1">
                <a:solidFill>
                  <a:schemeClr val="tx2"/>
                </a:solidFill>
                <a:latin typeface="Arial" charset="0"/>
                <a:cs typeface="Arial" charset="0"/>
              </a:rPr>
              <a:t>°</a:t>
            </a:r>
            <a:r>
              <a:rPr lang="en-US" sz="2000" b="1">
                <a:solidFill>
                  <a:schemeClr val="tx2"/>
                </a:solidFill>
                <a:latin typeface="Arial" charset="0"/>
              </a:rPr>
              <a:t> to each other</a:t>
            </a:r>
          </a:p>
          <a:p>
            <a:pPr marL="401638" indent="-401638">
              <a:lnSpc>
                <a:spcPct val="120000"/>
              </a:lnSpc>
              <a:spcBef>
                <a:spcPct val="30000"/>
              </a:spcBef>
              <a:buClr>
                <a:schemeClr val="accent1"/>
              </a:buClr>
              <a:buSzPct val="75000"/>
              <a:buFont typeface="Monotype Sorts" pitchFamily="48" charset="2"/>
              <a:buNone/>
              <a:tabLst>
                <a:tab pos="750888" algn="l"/>
              </a:tabLst>
            </a:pPr>
            <a:r>
              <a:rPr lang="en-US" sz="2000" b="1">
                <a:solidFill>
                  <a:schemeClr val="tx2"/>
                </a:solidFill>
                <a:latin typeface="Arial" charset="0"/>
              </a:rPr>
              <a:t>	5)  they can be at any angle to each other</a:t>
            </a:r>
            <a:r>
              <a:rPr lang="en-US" sz="2000" b="1">
                <a:latin typeface="Arial" charset="0"/>
              </a:rPr>
              <a:t> </a:t>
            </a:r>
          </a:p>
        </p:txBody>
      </p:sp>
      <p:sp>
        <p:nvSpPr>
          <p:cNvPr id="384006" name="Rectangle 6"/>
          <p:cNvSpPr>
            <a:spLocks noChangeArrowheads="1"/>
          </p:cNvSpPr>
          <p:nvPr/>
        </p:nvSpPr>
        <p:spPr bwMode="auto">
          <a:xfrm>
            <a:off x="-85725" y="4535488"/>
            <a:ext cx="9144000" cy="1455737"/>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2" charset="2"/>
              <a:buNone/>
            </a:pPr>
            <a:r>
              <a:rPr lang="en-US" sz="2000" b="1">
                <a:solidFill>
                  <a:srgbClr val="000000"/>
                </a:solidFill>
                <a:latin typeface="Arial" charset="0"/>
              </a:rPr>
              <a:t>	Note that the magnitudes of the vectors satisfy the Pythagorean Theorem.  This suggests that they form a right triangle, with vector</a:t>
            </a:r>
            <a:r>
              <a:rPr lang="en-US" sz="2000" b="1">
                <a:latin typeface="Arial" charset="0"/>
              </a:rPr>
              <a:t> </a:t>
            </a:r>
            <a:r>
              <a:rPr lang="en-US" sz="2000" b="1">
                <a:solidFill>
                  <a:schemeClr val="tx2"/>
                </a:solidFill>
                <a:latin typeface="Arial Black" pitchFamily="34" charset="0"/>
              </a:rPr>
              <a:t>C</a:t>
            </a:r>
            <a:r>
              <a:rPr lang="en-US" sz="2000" b="1">
                <a:latin typeface="Arial" charset="0"/>
              </a:rPr>
              <a:t> </a:t>
            </a:r>
            <a:r>
              <a:rPr lang="en-US" sz="2000" b="1">
                <a:solidFill>
                  <a:srgbClr val="000000"/>
                </a:solidFill>
                <a:latin typeface="Arial" charset="0"/>
              </a:rPr>
              <a:t>as the hypotenuse.  Thus,</a:t>
            </a:r>
            <a:r>
              <a:rPr lang="en-US" sz="2000" b="1">
                <a:latin typeface="Arial" charset="0"/>
              </a:rPr>
              <a:t> </a:t>
            </a:r>
            <a:r>
              <a:rPr lang="en-US" sz="2000" b="1">
                <a:solidFill>
                  <a:srgbClr val="FC0128"/>
                </a:solidFill>
                <a:latin typeface="Arial Black" pitchFamily="34" charset="0"/>
              </a:rPr>
              <a:t>A</a:t>
            </a:r>
            <a:r>
              <a:rPr lang="en-US" sz="2000" b="1">
                <a:latin typeface="Arial" charset="0"/>
              </a:rPr>
              <a:t> </a:t>
            </a:r>
            <a:r>
              <a:rPr lang="en-US" sz="2000" b="1">
                <a:solidFill>
                  <a:srgbClr val="000000"/>
                </a:solidFill>
                <a:latin typeface="Arial" charset="0"/>
              </a:rPr>
              <a:t>and</a:t>
            </a:r>
            <a:r>
              <a:rPr lang="en-US" sz="2000" b="1">
                <a:latin typeface="Arial" charset="0"/>
              </a:rPr>
              <a:t> </a:t>
            </a:r>
            <a:r>
              <a:rPr lang="en-US" sz="2000" b="1">
                <a:solidFill>
                  <a:schemeClr val="accent2"/>
                </a:solidFill>
                <a:latin typeface="Arial Black" pitchFamily="34" charset="0"/>
              </a:rPr>
              <a:t>B</a:t>
            </a:r>
            <a:r>
              <a:rPr lang="en-US" sz="2000" b="1">
                <a:latin typeface="Arial" charset="0"/>
              </a:rPr>
              <a:t> </a:t>
            </a:r>
            <a:r>
              <a:rPr lang="en-US" sz="2000" b="1">
                <a:solidFill>
                  <a:srgbClr val="000000"/>
                </a:solidFill>
                <a:latin typeface="Arial" charset="0"/>
              </a:rPr>
              <a:t>are the legs of the right triangle and are therefore perpendicular. </a:t>
            </a:r>
          </a:p>
        </p:txBody>
      </p:sp>
      <p:sp>
        <p:nvSpPr>
          <p:cNvPr id="384007" name="Oval 7"/>
          <p:cNvSpPr>
            <a:spLocks noChangeArrowheads="1"/>
          </p:cNvSpPr>
          <p:nvPr/>
        </p:nvSpPr>
        <p:spPr bwMode="auto">
          <a:xfrm>
            <a:off x="3254375" y="1135063"/>
            <a:ext cx="5178425" cy="585787"/>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384008" name="Text Box 8"/>
          <p:cNvSpPr txBox="1">
            <a:spLocks noChangeArrowheads="1"/>
          </p:cNvSpPr>
          <p:nvPr/>
        </p:nvSpPr>
        <p:spPr bwMode="auto">
          <a:xfrm>
            <a:off x="1492250" y="266700"/>
            <a:ext cx="6645275" cy="519113"/>
          </a:xfrm>
          <a:prstGeom prst="rect">
            <a:avLst/>
          </a:prstGeom>
          <a:noFill/>
          <a:ln w="9525">
            <a:noFill/>
            <a:miter lim="800000"/>
            <a:headEnd type="none" w="sm" len="sm"/>
            <a:tailEnd type="none" w="sm" len="sm"/>
          </a:ln>
          <a:effectLst/>
        </p:spPr>
        <p:txBody>
          <a:bodyPr>
            <a:spAutoFit/>
          </a:bodyPr>
          <a:lstStyle/>
          <a:p>
            <a:pPr>
              <a:spcBef>
                <a:spcPct val="50000"/>
              </a:spcBef>
            </a:pPr>
            <a:r>
              <a:rPr lang="en-US" sz="2800" b="1" i="1">
                <a:solidFill>
                  <a:schemeClr val="tx2"/>
                </a:solidFill>
                <a:effectLst>
                  <a:outerShdw blurRad="38100" dist="38100" dir="2700000" algn="tl">
                    <a:srgbClr val="000000"/>
                  </a:outerShdw>
                </a:effectLst>
                <a:latin typeface="Arial" charset="0"/>
              </a:rPr>
              <a:t>ConcepTest 3.1b	</a:t>
            </a:r>
            <a:r>
              <a:rPr lang="en-US" sz="2800" b="1">
                <a:solidFill>
                  <a:schemeClr val="accent2"/>
                </a:solidFill>
                <a:effectLst>
                  <a:outerShdw blurRad="38100" dist="38100" dir="2700000" algn="tl">
                    <a:srgbClr val="000000"/>
                  </a:outerShdw>
                </a:effectLst>
                <a:latin typeface="Arial" charset="0"/>
              </a:rPr>
              <a:t>Vectors II</a:t>
            </a:r>
            <a:r>
              <a:rPr lang="en-US" sz="2800" b="1" i="1">
                <a:solidFill>
                  <a:schemeClr val="tx2"/>
                </a:solidFill>
                <a:effectLst>
                  <a:outerShdw blurRad="38100" dist="38100" dir="2700000" algn="tl">
                    <a:srgbClr val="000000"/>
                  </a:outerShdw>
                </a:effectLst>
                <a:latin typeface="Arial"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7" name="AutoShape 3"/>
          <p:cNvSpPr>
            <a:spLocks noChangeArrowheads="1"/>
          </p:cNvSpPr>
          <p:nvPr/>
        </p:nvSpPr>
        <p:spPr bwMode="auto">
          <a:xfrm>
            <a:off x="0" y="0"/>
            <a:ext cx="9144000" cy="379095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379908" name="Rectangle 4"/>
          <p:cNvSpPr>
            <a:spLocks noChangeArrowheads="1"/>
          </p:cNvSpPr>
          <p:nvPr/>
        </p:nvSpPr>
        <p:spPr bwMode="auto">
          <a:xfrm>
            <a:off x="-152400" y="1112838"/>
            <a:ext cx="3257550" cy="2711450"/>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2" charset="2"/>
              <a:buNone/>
            </a:pPr>
            <a:r>
              <a:rPr lang="en-US" sz="2000" b="1">
                <a:latin typeface="Arial" charset="0"/>
              </a:rPr>
              <a:t>	Given that </a:t>
            </a:r>
            <a:r>
              <a:rPr lang="en-US" sz="2000" b="1">
                <a:solidFill>
                  <a:srgbClr val="FC0128"/>
                </a:solidFill>
                <a:latin typeface="Arial Black" pitchFamily="34" charset="0"/>
              </a:rPr>
              <a:t>A</a:t>
            </a:r>
            <a:r>
              <a:rPr lang="en-US" sz="2000" b="1">
                <a:latin typeface="Arial" charset="0"/>
              </a:rPr>
              <a:t> + </a:t>
            </a:r>
            <a:r>
              <a:rPr lang="en-US" sz="2000" b="1">
                <a:solidFill>
                  <a:schemeClr val="accent2"/>
                </a:solidFill>
                <a:latin typeface="Arial Black" pitchFamily="34" charset="0"/>
              </a:rPr>
              <a:t>B</a:t>
            </a:r>
            <a:r>
              <a:rPr lang="en-US" sz="2000" b="1">
                <a:latin typeface="Arial" charset="0"/>
              </a:rPr>
              <a:t> = </a:t>
            </a:r>
            <a:r>
              <a:rPr lang="en-US" sz="2000" b="1">
                <a:solidFill>
                  <a:schemeClr val="tx2"/>
                </a:solidFill>
                <a:latin typeface="Arial Black" pitchFamily="34" charset="0"/>
              </a:rPr>
              <a:t>C</a:t>
            </a:r>
            <a:r>
              <a:rPr lang="en-US" sz="2000" b="1">
                <a:latin typeface="Arial" charset="0"/>
              </a:rPr>
              <a:t>, and that </a:t>
            </a:r>
            <a:r>
              <a:rPr lang="en-US" sz="2000">
                <a:latin typeface="Arial" charset="0"/>
                <a:cs typeface="Arial" charset="0"/>
                <a:sym typeface="Symbol" pitchFamily="18" charset="2"/>
              </a:rPr>
              <a:t>l</a:t>
            </a:r>
            <a:r>
              <a:rPr lang="en-US" sz="2000" b="1">
                <a:solidFill>
                  <a:srgbClr val="FC0128"/>
                </a:solidFill>
                <a:latin typeface="Arial" charset="0"/>
              </a:rPr>
              <a:t>A</a:t>
            </a:r>
            <a:r>
              <a:rPr lang="en-US" sz="2000">
                <a:latin typeface="Arial" charset="0"/>
                <a:cs typeface="Arial" charset="0"/>
                <a:sym typeface="Symbol" pitchFamily="18" charset="2"/>
              </a:rPr>
              <a:t>l</a:t>
            </a:r>
            <a:r>
              <a:rPr lang="en-US" sz="2000" b="1" baseline="30000">
                <a:latin typeface="Arial" charset="0"/>
              </a:rPr>
              <a:t> </a:t>
            </a:r>
            <a:r>
              <a:rPr lang="en-US" sz="2000" b="1">
                <a:latin typeface="Arial" charset="0"/>
              </a:rPr>
              <a:t> +  </a:t>
            </a:r>
            <a:r>
              <a:rPr lang="en-US" sz="2000">
                <a:latin typeface="Arial" charset="0"/>
                <a:cs typeface="Arial" charset="0"/>
                <a:sym typeface="Symbol" pitchFamily="18" charset="2"/>
              </a:rPr>
              <a:t>l</a:t>
            </a:r>
            <a:r>
              <a:rPr lang="en-US" sz="2000" b="1">
                <a:solidFill>
                  <a:schemeClr val="accent2"/>
                </a:solidFill>
                <a:latin typeface="Arial" charset="0"/>
              </a:rPr>
              <a:t>B</a:t>
            </a:r>
            <a:r>
              <a:rPr lang="en-US" sz="2000">
                <a:latin typeface="Arial" charset="0"/>
                <a:cs typeface="Arial" charset="0"/>
                <a:sym typeface="Symbol" pitchFamily="18" charset="2"/>
              </a:rPr>
              <a:t>l</a:t>
            </a:r>
            <a:r>
              <a:rPr lang="en-US" sz="2000" b="1" baseline="30000">
                <a:latin typeface="Arial" charset="0"/>
              </a:rPr>
              <a:t> </a:t>
            </a:r>
            <a:r>
              <a:rPr lang="en-US" sz="2000" b="1">
                <a:latin typeface="Arial" charset="0"/>
              </a:rPr>
              <a:t> =  </a:t>
            </a:r>
            <a:r>
              <a:rPr lang="en-US" sz="2000">
                <a:latin typeface="Arial" charset="0"/>
                <a:cs typeface="Arial" charset="0"/>
                <a:sym typeface="Symbol" pitchFamily="18" charset="2"/>
              </a:rPr>
              <a:t>l</a:t>
            </a:r>
            <a:r>
              <a:rPr lang="en-US" sz="2000" b="1">
                <a:solidFill>
                  <a:schemeClr val="tx2"/>
                </a:solidFill>
                <a:latin typeface="Arial" charset="0"/>
              </a:rPr>
              <a:t>C</a:t>
            </a:r>
            <a:r>
              <a:rPr lang="en-US" sz="2000">
                <a:latin typeface="Arial" charset="0"/>
                <a:cs typeface="Arial" charset="0"/>
                <a:sym typeface="Symbol" pitchFamily="18" charset="2"/>
              </a:rPr>
              <a:t>l</a:t>
            </a:r>
            <a:r>
              <a:rPr lang="en-US" sz="2000" b="1" baseline="30000">
                <a:latin typeface="Arial" charset="0"/>
              </a:rPr>
              <a:t> </a:t>
            </a:r>
            <a:r>
              <a:rPr lang="en-US" sz="2000" b="1">
                <a:latin typeface="Arial" charset="0"/>
              </a:rPr>
              <a:t>, how are vectors </a:t>
            </a:r>
            <a:r>
              <a:rPr lang="en-US" sz="2000" b="1">
                <a:solidFill>
                  <a:srgbClr val="FC0128"/>
                </a:solidFill>
                <a:latin typeface="Arial Black" pitchFamily="34" charset="0"/>
              </a:rPr>
              <a:t>A</a:t>
            </a:r>
            <a:r>
              <a:rPr lang="en-US" sz="2000" b="1">
                <a:latin typeface="Arial" charset="0"/>
              </a:rPr>
              <a:t> and </a:t>
            </a:r>
            <a:r>
              <a:rPr lang="en-US" sz="2000" b="1">
                <a:solidFill>
                  <a:schemeClr val="accent2"/>
                </a:solidFill>
                <a:latin typeface="Arial Black" pitchFamily="34" charset="0"/>
              </a:rPr>
              <a:t>B</a:t>
            </a:r>
            <a:r>
              <a:rPr lang="en-US" sz="2000" b="1">
                <a:latin typeface="Arial" charset="0"/>
              </a:rPr>
              <a:t> oriented with respect to each other?</a:t>
            </a:r>
          </a:p>
        </p:txBody>
      </p:sp>
      <p:sp>
        <p:nvSpPr>
          <p:cNvPr id="379909" name="Rectangle 5"/>
          <p:cNvSpPr>
            <a:spLocks noChangeArrowheads="1"/>
          </p:cNvSpPr>
          <p:nvPr/>
        </p:nvSpPr>
        <p:spPr bwMode="auto">
          <a:xfrm>
            <a:off x="2755900" y="1022350"/>
            <a:ext cx="6388100" cy="2595563"/>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2" charset="2"/>
              <a:buNone/>
            </a:pPr>
            <a:r>
              <a:rPr lang="en-US" sz="2000" b="1">
                <a:solidFill>
                  <a:schemeClr val="tx2"/>
                </a:solidFill>
                <a:latin typeface="Arial" charset="0"/>
              </a:rPr>
              <a:t>	1)  they are perpendicular to each other</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2)  they are parallel and in the same direction</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3)  they are parallel but in the opposite direction </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4)  they are at 45</a:t>
            </a:r>
            <a:r>
              <a:rPr lang="en-US" sz="2000" b="1">
                <a:solidFill>
                  <a:schemeClr val="tx2"/>
                </a:solidFill>
                <a:latin typeface="Arial" charset="0"/>
                <a:cs typeface="Arial" charset="0"/>
              </a:rPr>
              <a:t>°</a:t>
            </a:r>
            <a:r>
              <a:rPr lang="en-US" sz="2000" b="1">
                <a:solidFill>
                  <a:schemeClr val="tx2"/>
                </a:solidFill>
                <a:latin typeface="Arial" charset="0"/>
              </a:rPr>
              <a:t> to each other</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5)  they can be at any angle to each other</a:t>
            </a:r>
            <a:r>
              <a:rPr lang="en-US" sz="2000" b="1">
                <a:latin typeface="Arial" charset="0"/>
              </a:rPr>
              <a:t> </a:t>
            </a:r>
          </a:p>
        </p:txBody>
      </p:sp>
      <p:sp>
        <p:nvSpPr>
          <p:cNvPr id="379912" name="Text Box 8"/>
          <p:cNvSpPr txBox="1">
            <a:spLocks noChangeArrowheads="1"/>
          </p:cNvSpPr>
          <p:nvPr/>
        </p:nvSpPr>
        <p:spPr bwMode="auto">
          <a:xfrm>
            <a:off x="1971675" y="347663"/>
            <a:ext cx="6273800" cy="519112"/>
          </a:xfrm>
          <a:prstGeom prst="rect">
            <a:avLst/>
          </a:prstGeom>
          <a:noFill/>
          <a:ln w="9525">
            <a:noFill/>
            <a:miter lim="800000"/>
            <a:headEnd type="none" w="sm" len="sm"/>
            <a:tailEnd type="none" w="sm" len="sm"/>
          </a:ln>
          <a:effectLst/>
        </p:spPr>
        <p:txBody>
          <a:bodyPr>
            <a:spAutoFit/>
          </a:bodyPr>
          <a:lstStyle/>
          <a:p>
            <a:pPr>
              <a:spcBef>
                <a:spcPct val="50000"/>
              </a:spcBef>
            </a:pPr>
            <a:r>
              <a:rPr lang="en-US" sz="2800" b="1" i="1">
                <a:solidFill>
                  <a:schemeClr val="tx2"/>
                </a:solidFill>
                <a:effectLst>
                  <a:outerShdw blurRad="38100" dist="38100" dir="2700000" algn="tl">
                    <a:srgbClr val="000000"/>
                  </a:outerShdw>
                </a:effectLst>
                <a:latin typeface="Arial" charset="0"/>
              </a:rPr>
              <a:t>ConcepTest 3.1c 	</a:t>
            </a:r>
            <a:r>
              <a:rPr lang="en-US" sz="2800" b="1">
                <a:solidFill>
                  <a:schemeClr val="accent2"/>
                </a:solidFill>
                <a:effectLst>
                  <a:outerShdw blurRad="38100" dist="38100" dir="2700000" algn="tl">
                    <a:srgbClr val="000000"/>
                  </a:outerShdw>
                </a:effectLst>
                <a:latin typeface="Arial" charset="0"/>
              </a:rPr>
              <a:t>Vectors III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AutoShape 2"/>
          <p:cNvSpPr>
            <a:spLocks noChangeArrowheads="1"/>
          </p:cNvSpPr>
          <p:nvPr/>
        </p:nvSpPr>
        <p:spPr bwMode="auto">
          <a:xfrm>
            <a:off x="180975" y="4187825"/>
            <a:ext cx="8848725" cy="2055813"/>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386051" name="AutoShape 3"/>
          <p:cNvSpPr>
            <a:spLocks noChangeArrowheads="1"/>
          </p:cNvSpPr>
          <p:nvPr/>
        </p:nvSpPr>
        <p:spPr bwMode="auto">
          <a:xfrm>
            <a:off x="0" y="0"/>
            <a:ext cx="9144000" cy="379095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386052" name="Rectangle 4"/>
          <p:cNvSpPr>
            <a:spLocks noChangeArrowheads="1"/>
          </p:cNvSpPr>
          <p:nvPr/>
        </p:nvSpPr>
        <p:spPr bwMode="auto">
          <a:xfrm>
            <a:off x="-152400" y="1112838"/>
            <a:ext cx="3257550" cy="2711450"/>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2" charset="2"/>
              <a:buNone/>
            </a:pPr>
            <a:r>
              <a:rPr lang="en-US" sz="2000" b="1">
                <a:latin typeface="Arial" charset="0"/>
              </a:rPr>
              <a:t>	Given that </a:t>
            </a:r>
            <a:r>
              <a:rPr lang="en-US" sz="2000" b="1">
                <a:solidFill>
                  <a:srgbClr val="FC0128"/>
                </a:solidFill>
                <a:latin typeface="Arial Black" pitchFamily="34" charset="0"/>
              </a:rPr>
              <a:t>A</a:t>
            </a:r>
            <a:r>
              <a:rPr lang="en-US" sz="2000" b="1">
                <a:latin typeface="Arial" charset="0"/>
              </a:rPr>
              <a:t> + </a:t>
            </a:r>
            <a:r>
              <a:rPr lang="en-US" sz="2000" b="1">
                <a:solidFill>
                  <a:schemeClr val="accent2"/>
                </a:solidFill>
                <a:latin typeface="Arial Black" pitchFamily="34" charset="0"/>
              </a:rPr>
              <a:t>B</a:t>
            </a:r>
            <a:r>
              <a:rPr lang="en-US" sz="2000" b="1">
                <a:latin typeface="Arial" charset="0"/>
              </a:rPr>
              <a:t> = </a:t>
            </a:r>
            <a:r>
              <a:rPr lang="en-US" sz="2000" b="1">
                <a:solidFill>
                  <a:schemeClr val="tx2"/>
                </a:solidFill>
                <a:latin typeface="Arial Black" pitchFamily="34" charset="0"/>
              </a:rPr>
              <a:t>C</a:t>
            </a:r>
            <a:r>
              <a:rPr lang="en-US" sz="2000" b="1">
                <a:latin typeface="Arial" charset="0"/>
              </a:rPr>
              <a:t>, and that </a:t>
            </a:r>
            <a:r>
              <a:rPr lang="en-US" sz="2000">
                <a:latin typeface="Arial" charset="0"/>
                <a:cs typeface="Arial" charset="0"/>
                <a:sym typeface="Symbol" pitchFamily="18" charset="2"/>
              </a:rPr>
              <a:t>l</a:t>
            </a:r>
            <a:r>
              <a:rPr lang="en-US" sz="2000" b="1">
                <a:solidFill>
                  <a:srgbClr val="FC0128"/>
                </a:solidFill>
                <a:latin typeface="Arial" charset="0"/>
              </a:rPr>
              <a:t>A</a:t>
            </a:r>
            <a:r>
              <a:rPr lang="en-US" sz="2000">
                <a:latin typeface="Arial" charset="0"/>
                <a:cs typeface="Arial" charset="0"/>
                <a:sym typeface="Symbol" pitchFamily="18" charset="2"/>
              </a:rPr>
              <a:t>l</a:t>
            </a:r>
            <a:r>
              <a:rPr lang="en-US" sz="2000" b="1" baseline="30000">
                <a:latin typeface="Arial" charset="0"/>
              </a:rPr>
              <a:t> </a:t>
            </a:r>
            <a:r>
              <a:rPr lang="en-US" sz="2000" b="1">
                <a:latin typeface="Arial" charset="0"/>
              </a:rPr>
              <a:t> +  </a:t>
            </a:r>
            <a:r>
              <a:rPr lang="en-US" sz="2000">
                <a:latin typeface="Arial" charset="0"/>
                <a:cs typeface="Arial" charset="0"/>
                <a:sym typeface="Symbol" pitchFamily="18" charset="2"/>
              </a:rPr>
              <a:t>l</a:t>
            </a:r>
            <a:r>
              <a:rPr lang="en-US" sz="2000" b="1">
                <a:solidFill>
                  <a:schemeClr val="accent2"/>
                </a:solidFill>
                <a:latin typeface="Arial" charset="0"/>
              </a:rPr>
              <a:t>B</a:t>
            </a:r>
            <a:r>
              <a:rPr lang="en-US" sz="2000">
                <a:latin typeface="Arial" charset="0"/>
                <a:cs typeface="Arial" charset="0"/>
                <a:sym typeface="Symbol" pitchFamily="18" charset="2"/>
              </a:rPr>
              <a:t>l</a:t>
            </a:r>
            <a:r>
              <a:rPr lang="en-US" sz="2000" b="1" baseline="30000">
                <a:latin typeface="Arial" charset="0"/>
              </a:rPr>
              <a:t> </a:t>
            </a:r>
            <a:r>
              <a:rPr lang="en-US" sz="2000" b="1">
                <a:latin typeface="Arial" charset="0"/>
              </a:rPr>
              <a:t> =  </a:t>
            </a:r>
            <a:r>
              <a:rPr lang="en-US" sz="2000">
                <a:latin typeface="Arial" charset="0"/>
                <a:cs typeface="Arial" charset="0"/>
                <a:sym typeface="Symbol" pitchFamily="18" charset="2"/>
              </a:rPr>
              <a:t>l</a:t>
            </a:r>
            <a:r>
              <a:rPr lang="en-US" sz="2000" b="1">
                <a:solidFill>
                  <a:schemeClr val="tx2"/>
                </a:solidFill>
                <a:latin typeface="Arial" charset="0"/>
              </a:rPr>
              <a:t>C</a:t>
            </a:r>
            <a:r>
              <a:rPr lang="en-US" sz="2000">
                <a:latin typeface="Arial" charset="0"/>
                <a:cs typeface="Arial" charset="0"/>
                <a:sym typeface="Symbol" pitchFamily="18" charset="2"/>
              </a:rPr>
              <a:t>l</a:t>
            </a:r>
            <a:r>
              <a:rPr lang="en-US" sz="2000" b="1" baseline="30000">
                <a:latin typeface="Arial" charset="0"/>
              </a:rPr>
              <a:t> </a:t>
            </a:r>
            <a:r>
              <a:rPr lang="en-US" sz="2000" b="1">
                <a:latin typeface="Arial" charset="0"/>
              </a:rPr>
              <a:t>, how are vectors </a:t>
            </a:r>
            <a:r>
              <a:rPr lang="en-US" sz="2000" b="1">
                <a:solidFill>
                  <a:srgbClr val="FC0128"/>
                </a:solidFill>
                <a:latin typeface="Arial Black" pitchFamily="34" charset="0"/>
              </a:rPr>
              <a:t>A</a:t>
            </a:r>
            <a:r>
              <a:rPr lang="en-US" sz="2000" b="1">
                <a:latin typeface="Arial" charset="0"/>
              </a:rPr>
              <a:t> and </a:t>
            </a:r>
            <a:r>
              <a:rPr lang="en-US" sz="2000" b="1">
                <a:solidFill>
                  <a:schemeClr val="accent2"/>
                </a:solidFill>
                <a:latin typeface="Arial Black" pitchFamily="34" charset="0"/>
              </a:rPr>
              <a:t>B</a:t>
            </a:r>
            <a:r>
              <a:rPr lang="en-US" sz="2000" b="1">
                <a:latin typeface="Arial" charset="0"/>
              </a:rPr>
              <a:t> oriented with respect to each other?</a:t>
            </a:r>
          </a:p>
        </p:txBody>
      </p:sp>
      <p:sp>
        <p:nvSpPr>
          <p:cNvPr id="386053" name="Rectangle 5"/>
          <p:cNvSpPr>
            <a:spLocks noChangeArrowheads="1"/>
          </p:cNvSpPr>
          <p:nvPr/>
        </p:nvSpPr>
        <p:spPr bwMode="auto">
          <a:xfrm>
            <a:off x="2755900" y="1022350"/>
            <a:ext cx="6388100" cy="2595563"/>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2" charset="2"/>
              <a:buNone/>
            </a:pPr>
            <a:r>
              <a:rPr lang="en-US" sz="2000" b="1">
                <a:solidFill>
                  <a:schemeClr val="tx2"/>
                </a:solidFill>
                <a:latin typeface="Arial" charset="0"/>
              </a:rPr>
              <a:t>	1)  they are perpendicular to each other</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2)  they are parallel and in the same direction</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3)  they are parallel but in the opposite direction </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4)  they are at 45</a:t>
            </a:r>
            <a:r>
              <a:rPr lang="en-US" sz="2000" b="1">
                <a:solidFill>
                  <a:schemeClr val="tx2"/>
                </a:solidFill>
                <a:latin typeface="Arial" charset="0"/>
                <a:cs typeface="Arial" charset="0"/>
              </a:rPr>
              <a:t>°</a:t>
            </a:r>
            <a:r>
              <a:rPr lang="en-US" sz="2000" b="1">
                <a:solidFill>
                  <a:schemeClr val="tx2"/>
                </a:solidFill>
                <a:latin typeface="Arial" charset="0"/>
              </a:rPr>
              <a:t> to each other</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5)  they can be at any angle to each other</a:t>
            </a:r>
            <a:r>
              <a:rPr lang="en-US" sz="2000" b="1">
                <a:latin typeface="Arial" charset="0"/>
              </a:rPr>
              <a:t> </a:t>
            </a:r>
          </a:p>
        </p:txBody>
      </p:sp>
      <p:sp>
        <p:nvSpPr>
          <p:cNvPr id="386054" name="Rectangle 6"/>
          <p:cNvSpPr>
            <a:spLocks noChangeArrowheads="1"/>
          </p:cNvSpPr>
          <p:nvPr/>
        </p:nvSpPr>
        <p:spPr bwMode="auto">
          <a:xfrm>
            <a:off x="0" y="4211638"/>
            <a:ext cx="8972550" cy="1455737"/>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2" charset="2"/>
              <a:buNone/>
            </a:pPr>
            <a:r>
              <a:rPr lang="en-US" sz="2000" b="1">
                <a:solidFill>
                  <a:srgbClr val="000000"/>
                </a:solidFill>
                <a:latin typeface="Arial" charset="0"/>
              </a:rPr>
              <a:t>	The only time vector magnitudes will simply add together is when the direction does not have to be taken into account (i.e., the direction is the same for both vectors).  In that case, there is no angle between them to worry about, so vectors</a:t>
            </a:r>
            <a:r>
              <a:rPr lang="en-US" sz="2000" b="1">
                <a:latin typeface="Arial" charset="0"/>
              </a:rPr>
              <a:t> </a:t>
            </a:r>
            <a:r>
              <a:rPr lang="en-US" sz="2000" b="1">
                <a:solidFill>
                  <a:srgbClr val="FC0128"/>
                </a:solidFill>
                <a:latin typeface="Arial Black" pitchFamily="34" charset="0"/>
              </a:rPr>
              <a:t>A</a:t>
            </a:r>
            <a:r>
              <a:rPr lang="en-US" sz="2000" b="1">
                <a:latin typeface="Arial" charset="0"/>
              </a:rPr>
              <a:t> </a:t>
            </a:r>
            <a:r>
              <a:rPr lang="en-US" sz="2000" b="1">
                <a:solidFill>
                  <a:srgbClr val="000000"/>
                </a:solidFill>
                <a:latin typeface="Arial" charset="0"/>
              </a:rPr>
              <a:t>and</a:t>
            </a:r>
            <a:r>
              <a:rPr lang="en-US" sz="2000" b="1">
                <a:latin typeface="Arial" charset="0"/>
              </a:rPr>
              <a:t> </a:t>
            </a:r>
            <a:r>
              <a:rPr lang="en-US" sz="2000" b="1">
                <a:solidFill>
                  <a:schemeClr val="accent2"/>
                </a:solidFill>
                <a:latin typeface="Arial Black" pitchFamily="34" charset="0"/>
              </a:rPr>
              <a:t>B</a:t>
            </a:r>
            <a:r>
              <a:rPr lang="en-US" sz="2000" b="1">
                <a:latin typeface="Arial" charset="0"/>
              </a:rPr>
              <a:t> </a:t>
            </a:r>
            <a:r>
              <a:rPr lang="en-US" sz="2000" b="1">
                <a:solidFill>
                  <a:srgbClr val="000000"/>
                </a:solidFill>
                <a:latin typeface="Arial" charset="0"/>
              </a:rPr>
              <a:t>must be pointing in the same direction.</a:t>
            </a:r>
          </a:p>
        </p:txBody>
      </p:sp>
      <p:sp>
        <p:nvSpPr>
          <p:cNvPr id="386055" name="Oval 7"/>
          <p:cNvSpPr>
            <a:spLocks noChangeArrowheads="1"/>
          </p:cNvSpPr>
          <p:nvPr/>
        </p:nvSpPr>
        <p:spPr bwMode="auto">
          <a:xfrm>
            <a:off x="3038475" y="1449388"/>
            <a:ext cx="5851525" cy="585787"/>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386056" name="Text Box 8"/>
          <p:cNvSpPr txBox="1">
            <a:spLocks noChangeArrowheads="1"/>
          </p:cNvSpPr>
          <p:nvPr/>
        </p:nvSpPr>
        <p:spPr bwMode="auto">
          <a:xfrm>
            <a:off x="1971675" y="347663"/>
            <a:ext cx="6273800" cy="519112"/>
          </a:xfrm>
          <a:prstGeom prst="rect">
            <a:avLst/>
          </a:prstGeom>
          <a:noFill/>
          <a:ln w="9525">
            <a:noFill/>
            <a:miter lim="800000"/>
            <a:headEnd type="none" w="sm" len="sm"/>
            <a:tailEnd type="none" w="sm" len="sm"/>
          </a:ln>
          <a:effectLst/>
        </p:spPr>
        <p:txBody>
          <a:bodyPr>
            <a:spAutoFit/>
          </a:bodyPr>
          <a:lstStyle/>
          <a:p>
            <a:pPr>
              <a:spcBef>
                <a:spcPct val="50000"/>
              </a:spcBef>
            </a:pPr>
            <a:r>
              <a:rPr lang="en-US" sz="2800" b="1" i="1">
                <a:solidFill>
                  <a:schemeClr val="tx2"/>
                </a:solidFill>
                <a:effectLst>
                  <a:outerShdw blurRad="38100" dist="38100" dir="2700000" algn="tl">
                    <a:srgbClr val="000000"/>
                  </a:outerShdw>
                </a:effectLst>
                <a:latin typeface="Arial" charset="0"/>
              </a:rPr>
              <a:t>ConcepTest 3.1c 	</a:t>
            </a:r>
            <a:r>
              <a:rPr lang="en-US" sz="2800" b="1">
                <a:solidFill>
                  <a:schemeClr val="accent2"/>
                </a:solidFill>
                <a:effectLst>
                  <a:outerShdw blurRad="38100" dist="38100" dir="2700000" algn="tl">
                    <a:srgbClr val="000000"/>
                  </a:outerShdw>
                </a:effectLst>
                <a:latin typeface="Arial" charset="0"/>
              </a:rPr>
              <a:t>Vectors III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305155" name="Rectangle 3"/>
          <p:cNvSpPr>
            <a:spLocks noChangeArrowheads="1"/>
          </p:cNvSpPr>
          <p:nvPr/>
        </p:nvSpPr>
        <p:spPr bwMode="auto">
          <a:xfrm>
            <a:off x="933450" y="0"/>
            <a:ext cx="7162800" cy="838200"/>
          </a:xfrm>
          <a:prstGeom prst="rect">
            <a:avLst/>
          </a:prstGeom>
          <a:noFill/>
          <a:ln w="9525">
            <a:noFill/>
            <a:miter lim="800000"/>
            <a:headEnd/>
            <a:tailEnd/>
          </a:ln>
          <a:effectLst/>
        </p:spPr>
        <p:txBody>
          <a:bodyPr lIns="90488" tIns="44450" rIns="90488" bIns="44450" anchor="ctr"/>
          <a:lstStyle/>
          <a:p>
            <a:pPr algn="ctr">
              <a:lnSpc>
                <a:spcPct val="90000"/>
              </a:lnSpc>
            </a:pPr>
            <a:r>
              <a:rPr lang="en-US" sz="2800" b="1" i="1">
                <a:solidFill>
                  <a:schemeClr val="tx2"/>
                </a:solidFill>
                <a:effectLst>
                  <a:outerShdw blurRad="38100" dist="38100" dir="2700000" algn="tl">
                    <a:srgbClr val="000000"/>
                  </a:outerShdw>
                </a:effectLst>
                <a:latin typeface="Arial" charset="0"/>
              </a:rPr>
              <a:t>ConcepTest 3.3</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Vector Addition</a:t>
            </a:r>
          </a:p>
        </p:txBody>
      </p:sp>
      <p:sp>
        <p:nvSpPr>
          <p:cNvPr id="305156" name="Rectangle 4"/>
          <p:cNvSpPr>
            <a:spLocks noGrp="1" noChangeArrowheads="1"/>
          </p:cNvSpPr>
          <p:nvPr>
            <p:ph type="body" idx="1"/>
          </p:nvPr>
        </p:nvSpPr>
        <p:spPr>
          <a:xfrm>
            <a:off x="425450" y="863600"/>
            <a:ext cx="4673600" cy="2395538"/>
          </a:xfrm>
          <a:noFill/>
          <a:ln/>
        </p:spPr>
        <p:txBody>
          <a:bodyPr>
            <a:normAutofit fontScale="70000" lnSpcReduction="20000"/>
          </a:bodyPr>
          <a:lstStyle/>
          <a:p>
            <a:pPr marL="401638" indent="-401638">
              <a:lnSpc>
                <a:spcPct val="150000"/>
              </a:lnSpc>
              <a:buFont typeface="Monotype Sorts" pitchFamily="48" charset="2"/>
              <a:buNone/>
            </a:pPr>
            <a:r>
              <a:rPr lang="en-US" b="1" dirty="0"/>
              <a:t>	</a:t>
            </a:r>
            <a:r>
              <a:rPr lang="en-US" sz="3300" b="1" dirty="0"/>
              <a:t>You are adding vectors of length </a:t>
            </a:r>
            <a:r>
              <a:rPr lang="en-US" sz="3300" b="1" dirty="0">
                <a:solidFill>
                  <a:schemeClr val="tx2"/>
                </a:solidFill>
              </a:rPr>
              <a:t>20</a:t>
            </a:r>
            <a:r>
              <a:rPr lang="en-US" sz="3300" b="1" dirty="0"/>
              <a:t> and </a:t>
            </a:r>
            <a:r>
              <a:rPr lang="en-US" sz="3300" b="1" dirty="0">
                <a:solidFill>
                  <a:schemeClr val="tx2"/>
                </a:solidFill>
              </a:rPr>
              <a:t>40</a:t>
            </a:r>
            <a:r>
              <a:rPr lang="en-US" sz="3300" b="1" dirty="0"/>
              <a:t> units.  What is the only possible resultant magnitude that you can obtain out of the following choices?</a:t>
            </a:r>
          </a:p>
        </p:txBody>
      </p:sp>
      <p:sp>
        <p:nvSpPr>
          <p:cNvPr id="305157" name="Rectangle 5"/>
          <p:cNvSpPr>
            <a:spLocks noChangeArrowheads="1"/>
          </p:cNvSpPr>
          <p:nvPr/>
        </p:nvSpPr>
        <p:spPr bwMode="auto">
          <a:xfrm>
            <a:off x="6061075" y="849313"/>
            <a:ext cx="2085975" cy="2495550"/>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0</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18</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37</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64</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5)   100</a:t>
            </a:r>
            <a:endParaRPr lang="en-US" sz="2200" b="1">
              <a:effectLst>
                <a:outerShdw blurRad="38100" dist="38100" dir="2700000" algn="tl">
                  <a:srgbClr val="000000"/>
                </a:outerShdw>
              </a:effectLst>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392195" name="Rectangle 3"/>
          <p:cNvSpPr>
            <a:spLocks noChangeArrowheads="1"/>
          </p:cNvSpPr>
          <p:nvPr/>
        </p:nvSpPr>
        <p:spPr bwMode="auto">
          <a:xfrm>
            <a:off x="933450" y="0"/>
            <a:ext cx="7162800" cy="838200"/>
          </a:xfrm>
          <a:prstGeom prst="rect">
            <a:avLst/>
          </a:prstGeom>
          <a:noFill/>
          <a:ln w="9525">
            <a:noFill/>
            <a:miter lim="800000"/>
            <a:headEnd/>
            <a:tailEnd/>
          </a:ln>
          <a:effectLst/>
        </p:spPr>
        <p:txBody>
          <a:bodyPr lIns="90488" tIns="44450" rIns="90488" bIns="44450" anchor="ctr"/>
          <a:lstStyle/>
          <a:p>
            <a:pPr algn="ctr">
              <a:lnSpc>
                <a:spcPct val="90000"/>
              </a:lnSpc>
            </a:pPr>
            <a:r>
              <a:rPr lang="en-US" sz="2800" b="1" i="1">
                <a:solidFill>
                  <a:schemeClr val="tx2"/>
                </a:solidFill>
                <a:effectLst>
                  <a:outerShdw blurRad="38100" dist="38100" dir="2700000" algn="tl">
                    <a:srgbClr val="000000"/>
                  </a:outerShdw>
                </a:effectLst>
                <a:latin typeface="Arial" charset="0"/>
              </a:rPr>
              <a:t>ConcepTest 3.3	</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Vector Addition</a:t>
            </a:r>
          </a:p>
        </p:txBody>
      </p:sp>
      <p:sp>
        <p:nvSpPr>
          <p:cNvPr id="392196" name="Rectangle 4"/>
          <p:cNvSpPr>
            <a:spLocks noGrp="1" noChangeArrowheads="1"/>
          </p:cNvSpPr>
          <p:nvPr>
            <p:ph type="body" idx="1"/>
          </p:nvPr>
        </p:nvSpPr>
        <p:spPr>
          <a:xfrm>
            <a:off x="425450" y="863600"/>
            <a:ext cx="4673600" cy="2395538"/>
          </a:xfrm>
          <a:noFill/>
          <a:ln/>
        </p:spPr>
        <p:txBody>
          <a:bodyPr>
            <a:normAutofit fontScale="70000" lnSpcReduction="20000"/>
          </a:bodyPr>
          <a:lstStyle/>
          <a:p>
            <a:pPr marL="401638" indent="-401638">
              <a:lnSpc>
                <a:spcPct val="150000"/>
              </a:lnSpc>
              <a:buFont typeface="Monotype Sorts" pitchFamily="48" charset="2"/>
              <a:buNone/>
            </a:pPr>
            <a:r>
              <a:rPr lang="en-US" b="1" dirty="0"/>
              <a:t>	You are adding vectors of length </a:t>
            </a:r>
            <a:r>
              <a:rPr lang="en-US" b="1" dirty="0">
                <a:solidFill>
                  <a:schemeClr val="tx2"/>
                </a:solidFill>
              </a:rPr>
              <a:t>20</a:t>
            </a:r>
            <a:r>
              <a:rPr lang="en-US" b="1" dirty="0"/>
              <a:t> and </a:t>
            </a:r>
            <a:r>
              <a:rPr lang="en-US" b="1" dirty="0">
                <a:solidFill>
                  <a:schemeClr val="tx2"/>
                </a:solidFill>
              </a:rPr>
              <a:t>40</a:t>
            </a:r>
            <a:r>
              <a:rPr lang="en-US" b="1" dirty="0"/>
              <a:t> units.  What is the only possible resultant magnitude that you can obtain out of the following choices?</a:t>
            </a:r>
          </a:p>
        </p:txBody>
      </p:sp>
      <p:sp>
        <p:nvSpPr>
          <p:cNvPr id="392197" name="Rectangle 5"/>
          <p:cNvSpPr>
            <a:spLocks noChangeArrowheads="1"/>
          </p:cNvSpPr>
          <p:nvPr/>
        </p:nvSpPr>
        <p:spPr bwMode="auto">
          <a:xfrm>
            <a:off x="6061075" y="849313"/>
            <a:ext cx="2085975" cy="2495550"/>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0</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18</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37</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64</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5)   100</a:t>
            </a:r>
            <a:endParaRPr lang="en-US" sz="2200" b="1">
              <a:effectLst>
                <a:outerShdw blurRad="38100" dist="38100" dir="2700000" algn="tl">
                  <a:srgbClr val="000000"/>
                </a:outerShdw>
              </a:effectLst>
              <a:latin typeface="Arial" charset="0"/>
            </a:endParaRPr>
          </a:p>
        </p:txBody>
      </p:sp>
      <p:sp>
        <p:nvSpPr>
          <p:cNvPr id="392198" name="AutoShape 6"/>
          <p:cNvSpPr>
            <a:spLocks noChangeArrowheads="1"/>
          </p:cNvSpPr>
          <p:nvPr/>
        </p:nvSpPr>
        <p:spPr bwMode="auto">
          <a:xfrm>
            <a:off x="38100" y="3981450"/>
            <a:ext cx="6753225" cy="2563813"/>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392199" name="Rectangle 7"/>
          <p:cNvSpPr>
            <a:spLocks noChangeArrowheads="1"/>
          </p:cNvSpPr>
          <p:nvPr/>
        </p:nvSpPr>
        <p:spPr bwMode="auto">
          <a:xfrm>
            <a:off x="-247650" y="4040188"/>
            <a:ext cx="7045325" cy="2867025"/>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Monotype Sorts" pitchFamily="48" charset="2"/>
              <a:buNone/>
            </a:pPr>
            <a:r>
              <a:rPr lang="en-US" sz="2200" b="1">
                <a:solidFill>
                  <a:srgbClr val="000000"/>
                </a:solidFill>
                <a:latin typeface="Arial" charset="0"/>
              </a:rPr>
              <a:t>	The </a:t>
            </a:r>
            <a:r>
              <a:rPr lang="en-US" sz="2200" b="1">
                <a:solidFill>
                  <a:schemeClr val="bg1"/>
                </a:solidFill>
                <a:effectLst>
                  <a:outerShdw blurRad="38100" dist="38100" dir="2700000" algn="tl">
                    <a:srgbClr val="000000"/>
                  </a:outerShdw>
                </a:effectLst>
                <a:latin typeface="Arial" charset="0"/>
              </a:rPr>
              <a:t>minimum</a:t>
            </a:r>
            <a:r>
              <a:rPr lang="en-US" sz="2200" b="1">
                <a:solidFill>
                  <a:srgbClr val="000000"/>
                </a:solidFill>
                <a:latin typeface="Arial" charset="0"/>
              </a:rPr>
              <a:t> resultant occurs when the vectors are </a:t>
            </a:r>
            <a:r>
              <a:rPr lang="en-US" sz="2200" b="1">
                <a:solidFill>
                  <a:schemeClr val="bg1"/>
                </a:solidFill>
                <a:effectLst>
                  <a:outerShdw blurRad="38100" dist="38100" dir="2700000" algn="tl">
                    <a:srgbClr val="000000"/>
                  </a:outerShdw>
                </a:effectLst>
                <a:latin typeface="Arial" charset="0"/>
              </a:rPr>
              <a:t>opposite</a:t>
            </a:r>
            <a:r>
              <a:rPr lang="en-US" sz="2200" b="1">
                <a:solidFill>
                  <a:srgbClr val="000000"/>
                </a:solidFill>
                <a:latin typeface="Arial" charset="0"/>
              </a:rPr>
              <a:t>, giving </a:t>
            </a:r>
            <a:r>
              <a:rPr lang="en-US" sz="2200" b="1">
                <a:solidFill>
                  <a:schemeClr val="bg1"/>
                </a:solidFill>
                <a:effectLst>
                  <a:outerShdw blurRad="38100" dist="38100" dir="2700000" algn="tl">
                    <a:srgbClr val="000000"/>
                  </a:outerShdw>
                </a:effectLst>
                <a:latin typeface="Arial" charset="0"/>
              </a:rPr>
              <a:t>20 units</a:t>
            </a:r>
            <a:r>
              <a:rPr lang="en-US" sz="2200" b="1">
                <a:solidFill>
                  <a:srgbClr val="000000"/>
                </a:solidFill>
                <a:latin typeface="Arial" charset="0"/>
              </a:rPr>
              <a:t>.  The </a:t>
            </a:r>
            <a:r>
              <a:rPr lang="en-US" sz="2200" b="1">
                <a:solidFill>
                  <a:srgbClr val="0000FF"/>
                </a:solidFill>
                <a:effectLst>
                  <a:outerShdw blurRad="38100" dist="38100" dir="2700000" algn="tl">
                    <a:srgbClr val="000000"/>
                  </a:outerShdw>
                </a:effectLst>
                <a:latin typeface="Arial" charset="0"/>
              </a:rPr>
              <a:t>maximum</a:t>
            </a:r>
            <a:r>
              <a:rPr lang="en-US" sz="2200" b="1">
                <a:solidFill>
                  <a:srgbClr val="000000"/>
                </a:solidFill>
                <a:latin typeface="Arial" charset="0"/>
              </a:rPr>
              <a:t> resultant occurs when the vectors are </a:t>
            </a:r>
            <a:r>
              <a:rPr lang="en-US" sz="2200" b="1">
                <a:solidFill>
                  <a:srgbClr val="0000FF"/>
                </a:solidFill>
                <a:effectLst>
                  <a:outerShdw blurRad="38100" dist="38100" dir="2700000" algn="tl">
                    <a:srgbClr val="000000"/>
                  </a:outerShdw>
                </a:effectLst>
                <a:latin typeface="Arial" charset="0"/>
              </a:rPr>
              <a:t>aligned</a:t>
            </a:r>
            <a:r>
              <a:rPr lang="en-US" sz="2200" b="1">
                <a:solidFill>
                  <a:srgbClr val="000000"/>
                </a:solidFill>
                <a:latin typeface="Arial" charset="0"/>
              </a:rPr>
              <a:t>, giving </a:t>
            </a:r>
            <a:r>
              <a:rPr lang="en-US" sz="2200" b="1">
                <a:solidFill>
                  <a:srgbClr val="0000FF"/>
                </a:solidFill>
                <a:effectLst>
                  <a:outerShdw blurRad="38100" dist="38100" dir="2700000" algn="tl">
                    <a:srgbClr val="000000"/>
                  </a:outerShdw>
                </a:effectLst>
                <a:latin typeface="Arial" charset="0"/>
              </a:rPr>
              <a:t>60 units</a:t>
            </a:r>
            <a:r>
              <a:rPr lang="en-US" sz="2200" b="1">
                <a:solidFill>
                  <a:srgbClr val="000000"/>
                </a:solidFill>
                <a:latin typeface="Arial" charset="0"/>
              </a:rPr>
              <a:t>.  Anything in between is also possible for angles between 0° and 180°.</a:t>
            </a:r>
            <a:endParaRPr lang="en-US" sz="2000" b="1">
              <a:solidFill>
                <a:schemeClr val="accent2"/>
              </a:solidFill>
              <a:effectLst>
                <a:outerShdw blurRad="38100" dist="38100" dir="2700000" algn="tl">
                  <a:srgbClr val="000000"/>
                </a:outerShdw>
              </a:effectLst>
              <a:latin typeface="Arial" charset="0"/>
            </a:endParaRPr>
          </a:p>
        </p:txBody>
      </p:sp>
      <p:grpSp>
        <p:nvGrpSpPr>
          <p:cNvPr id="2" name="Group 8"/>
          <p:cNvGrpSpPr>
            <a:grpSpLocks/>
          </p:cNvGrpSpPr>
          <p:nvPr/>
        </p:nvGrpSpPr>
        <p:grpSpPr bwMode="auto">
          <a:xfrm>
            <a:off x="7999413" y="3673475"/>
            <a:ext cx="854075" cy="3176588"/>
            <a:chOff x="5003" y="2149"/>
            <a:chExt cx="538" cy="2001"/>
          </a:xfrm>
        </p:grpSpPr>
        <p:sp>
          <p:nvSpPr>
            <p:cNvPr id="392201" name="Rectangle 9"/>
            <p:cNvSpPr>
              <a:spLocks noChangeArrowheads="1"/>
            </p:cNvSpPr>
            <p:nvPr/>
          </p:nvSpPr>
          <p:spPr bwMode="auto">
            <a:xfrm>
              <a:off x="5003" y="2149"/>
              <a:ext cx="538" cy="2001"/>
            </a:xfrm>
            <a:prstGeom prst="rect">
              <a:avLst/>
            </a:prstGeom>
            <a:solidFill>
              <a:srgbClr val="4D4D4D"/>
            </a:solidFill>
            <a:ln w="12699">
              <a:noFill/>
              <a:miter lim="800000"/>
              <a:headEnd type="none" w="sm" len="sm"/>
              <a:tailEnd type="none" w="sm" len="sm"/>
            </a:ln>
            <a:effectLst/>
          </p:spPr>
          <p:txBody>
            <a:bodyPr wrap="none" anchor="ctr"/>
            <a:lstStyle/>
            <a:p>
              <a:endParaRPr lang="en-US"/>
            </a:p>
          </p:txBody>
        </p:sp>
        <p:sp>
          <p:nvSpPr>
            <p:cNvPr id="392202" name="Line 10"/>
            <p:cNvSpPr>
              <a:spLocks noChangeShapeType="1"/>
            </p:cNvSpPr>
            <p:nvPr/>
          </p:nvSpPr>
          <p:spPr bwMode="auto">
            <a:xfrm rot="16200000" flipV="1">
              <a:off x="4709" y="3486"/>
              <a:ext cx="1184" cy="1"/>
            </a:xfrm>
            <a:prstGeom prst="line">
              <a:avLst/>
            </a:prstGeom>
            <a:noFill/>
            <a:ln w="76200" cmpd="tri">
              <a:solidFill>
                <a:schemeClr val="accent1"/>
              </a:solidFill>
              <a:round/>
              <a:headEnd type="none" w="sm" len="sm"/>
              <a:tailEnd type="triangle" w="sm" len="sm"/>
            </a:ln>
            <a:effectLst/>
          </p:spPr>
          <p:txBody>
            <a:bodyPr wrap="none" anchor="ctr"/>
            <a:lstStyle/>
            <a:p>
              <a:endParaRPr lang="en-US"/>
            </a:p>
          </p:txBody>
        </p:sp>
        <p:sp>
          <p:nvSpPr>
            <p:cNvPr id="392203" name="Line 11"/>
            <p:cNvSpPr>
              <a:spLocks noChangeShapeType="1"/>
            </p:cNvSpPr>
            <p:nvPr/>
          </p:nvSpPr>
          <p:spPr bwMode="auto">
            <a:xfrm rot="5400000" flipH="1" flipV="1">
              <a:off x="4974" y="2555"/>
              <a:ext cx="677" cy="1"/>
            </a:xfrm>
            <a:prstGeom prst="line">
              <a:avLst/>
            </a:prstGeom>
            <a:noFill/>
            <a:ln w="76200" cmpd="tri">
              <a:solidFill>
                <a:schemeClr val="tx2"/>
              </a:solidFill>
              <a:round/>
              <a:headEnd type="none" w="sm" len="sm"/>
              <a:tailEnd type="triangle" w="sm" len="sm"/>
            </a:ln>
            <a:effectLst/>
          </p:spPr>
          <p:txBody>
            <a:bodyPr wrap="none" anchor="ctr"/>
            <a:lstStyle/>
            <a:p>
              <a:endParaRPr lang="en-US"/>
            </a:p>
          </p:txBody>
        </p:sp>
        <p:sp>
          <p:nvSpPr>
            <p:cNvPr id="392204" name="Line 12"/>
            <p:cNvSpPr>
              <a:spLocks noChangeShapeType="1"/>
            </p:cNvSpPr>
            <p:nvPr/>
          </p:nvSpPr>
          <p:spPr bwMode="auto">
            <a:xfrm rot="16200000" flipV="1">
              <a:off x="4261" y="3125"/>
              <a:ext cx="1863" cy="15"/>
            </a:xfrm>
            <a:prstGeom prst="line">
              <a:avLst/>
            </a:prstGeom>
            <a:noFill/>
            <a:ln w="76200">
              <a:solidFill>
                <a:schemeClr val="tx1"/>
              </a:solidFill>
              <a:round/>
              <a:headEnd type="none" w="sm" len="sm"/>
              <a:tailEnd type="triangle" w="sm" len="sm"/>
            </a:ln>
            <a:effectLst/>
          </p:spPr>
          <p:txBody>
            <a:bodyPr wrap="none" anchor="ctr"/>
            <a:lstStyle/>
            <a:p>
              <a:endParaRPr lang="en-US"/>
            </a:p>
          </p:txBody>
        </p:sp>
      </p:grpSp>
      <p:grpSp>
        <p:nvGrpSpPr>
          <p:cNvPr id="3" name="Group 13"/>
          <p:cNvGrpSpPr>
            <a:grpSpLocks/>
          </p:cNvGrpSpPr>
          <p:nvPr/>
        </p:nvGrpSpPr>
        <p:grpSpPr bwMode="auto">
          <a:xfrm>
            <a:off x="6965950" y="4005263"/>
            <a:ext cx="854075" cy="2844800"/>
            <a:chOff x="4169" y="2325"/>
            <a:chExt cx="538" cy="1792"/>
          </a:xfrm>
        </p:grpSpPr>
        <p:sp>
          <p:nvSpPr>
            <p:cNvPr id="392206" name="Rectangle 14"/>
            <p:cNvSpPr>
              <a:spLocks noChangeArrowheads="1"/>
            </p:cNvSpPr>
            <p:nvPr/>
          </p:nvSpPr>
          <p:spPr bwMode="auto">
            <a:xfrm>
              <a:off x="4169" y="2325"/>
              <a:ext cx="538" cy="1792"/>
            </a:xfrm>
            <a:prstGeom prst="rect">
              <a:avLst/>
            </a:prstGeom>
            <a:solidFill>
              <a:srgbClr val="4D4D4D"/>
            </a:solidFill>
            <a:ln w="12699">
              <a:noFill/>
              <a:miter lim="800000"/>
              <a:headEnd type="none" w="sm" len="sm"/>
              <a:tailEnd type="none" w="sm" len="sm"/>
            </a:ln>
            <a:effectLst/>
          </p:spPr>
          <p:txBody>
            <a:bodyPr wrap="none" anchor="ctr"/>
            <a:lstStyle/>
            <a:p>
              <a:endParaRPr lang="en-US"/>
            </a:p>
          </p:txBody>
        </p:sp>
        <p:sp>
          <p:nvSpPr>
            <p:cNvPr id="392207" name="Line 15"/>
            <p:cNvSpPr>
              <a:spLocks noChangeShapeType="1"/>
            </p:cNvSpPr>
            <p:nvPr/>
          </p:nvSpPr>
          <p:spPr bwMode="auto">
            <a:xfrm rot="5400000">
              <a:off x="4121" y="2825"/>
              <a:ext cx="724" cy="0"/>
            </a:xfrm>
            <a:prstGeom prst="line">
              <a:avLst/>
            </a:prstGeom>
            <a:noFill/>
            <a:ln w="76200" cmpd="tri">
              <a:solidFill>
                <a:schemeClr val="tx2"/>
              </a:solidFill>
              <a:round/>
              <a:headEnd type="none" w="sm" len="sm"/>
              <a:tailEnd type="triangle" w="sm" len="sm"/>
            </a:ln>
            <a:effectLst/>
          </p:spPr>
          <p:txBody>
            <a:bodyPr wrap="none" anchor="ctr"/>
            <a:lstStyle/>
            <a:p>
              <a:endParaRPr lang="en-US"/>
            </a:p>
          </p:txBody>
        </p:sp>
        <p:sp>
          <p:nvSpPr>
            <p:cNvPr id="392208" name="Line 16"/>
            <p:cNvSpPr>
              <a:spLocks noChangeShapeType="1"/>
            </p:cNvSpPr>
            <p:nvPr/>
          </p:nvSpPr>
          <p:spPr bwMode="auto">
            <a:xfrm rot="16200000" flipV="1">
              <a:off x="3668" y="3186"/>
              <a:ext cx="1451" cy="1"/>
            </a:xfrm>
            <a:prstGeom prst="line">
              <a:avLst/>
            </a:prstGeom>
            <a:noFill/>
            <a:ln w="76200" cmpd="tri">
              <a:solidFill>
                <a:schemeClr val="accent1"/>
              </a:solidFill>
              <a:round/>
              <a:headEnd type="none" w="sm" len="sm"/>
              <a:tailEnd type="triangle" w="sm" len="sm"/>
            </a:ln>
            <a:effectLst/>
          </p:spPr>
          <p:txBody>
            <a:bodyPr wrap="none" anchor="ctr"/>
            <a:lstStyle/>
            <a:p>
              <a:endParaRPr lang="en-US"/>
            </a:p>
          </p:txBody>
        </p:sp>
        <p:sp>
          <p:nvSpPr>
            <p:cNvPr id="392209" name="Line 17"/>
            <p:cNvSpPr>
              <a:spLocks noChangeShapeType="1"/>
            </p:cNvSpPr>
            <p:nvPr/>
          </p:nvSpPr>
          <p:spPr bwMode="auto">
            <a:xfrm rot="5400000">
              <a:off x="4115" y="3550"/>
              <a:ext cx="724" cy="0"/>
            </a:xfrm>
            <a:prstGeom prst="line">
              <a:avLst/>
            </a:prstGeom>
            <a:noFill/>
            <a:ln w="76200">
              <a:solidFill>
                <a:schemeClr val="tx1"/>
              </a:solidFill>
              <a:round/>
              <a:headEnd type="none" w="sm" len="sm"/>
              <a:tailEnd type="triangle" w="sm" len="sm"/>
            </a:ln>
            <a:effectLst/>
          </p:spPr>
          <p:txBody>
            <a:bodyPr wrap="none" anchor="ctr"/>
            <a:lstStyle/>
            <a:p>
              <a:endParaRPr lang="en-US"/>
            </a:p>
          </p:txBody>
        </p:sp>
      </p:grpSp>
      <p:sp>
        <p:nvSpPr>
          <p:cNvPr id="392210" name="Oval 18"/>
          <p:cNvSpPr>
            <a:spLocks noChangeArrowheads="1"/>
          </p:cNvSpPr>
          <p:nvPr/>
        </p:nvSpPr>
        <p:spPr bwMode="auto">
          <a:xfrm>
            <a:off x="5708650" y="1754188"/>
            <a:ext cx="2073275" cy="560387"/>
          </a:xfrm>
          <a:prstGeom prst="ellipse">
            <a:avLst/>
          </a:prstGeom>
          <a:noFill/>
          <a:ln w="50800">
            <a:solidFill>
              <a:schemeClr val="accent1"/>
            </a:solidFill>
            <a:round/>
            <a:headEnd/>
            <a:tailEnd/>
          </a:ln>
          <a:effectLst/>
        </p:spPr>
        <p:txBody>
          <a:bodyPr wrap="none" anchor="ct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630362"/>
          </a:xfrm>
        </p:spPr>
        <p:txBody>
          <a:bodyPr>
            <a:normAutofit fontScale="90000"/>
          </a:bodyPr>
          <a:lstStyle/>
          <a:p>
            <a:pPr algn="l"/>
            <a:r>
              <a:rPr lang="en-US" dirty="0" smtClean="0">
                <a:solidFill>
                  <a:srgbClr val="FFFF00"/>
                </a:solidFill>
              </a:rPr>
              <a:t>   Average Velocity in Two Dimensions</a:t>
            </a:r>
            <a:br>
              <a:rPr lang="en-US" dirty="0" smtClean="0">
                <a:solidFill>
                  <a:srgbClr val="FFFF00"/>
                </a:solidFill>
              </a:rPr>
            </a:br>
            <a:r>
              <a:rPr lang="en-US" dirty="0" smtClean="0"/>
              <a:t> </a:t>
            </a:r>
            <a:r>
              <a:rPr lang="en-US" sz="3600" dirty="0" smtClean="0"/>
              <a:t>      </a:t>
            </a:r>
            <a:r>
              <a:rPr lang="en-US" sz="3600" dirty="0" smtClean="0">
                <a:solidFill>
                  <a:srgbClr val="FFFF00"/>
                </a:solidFill>
              </a:rPr>
              <a:t>average velocity = displacement/time</a:t>
            </a:r>
            <a:endParaRPr lang="en-US" sz="3600" dirty="0">
              <a:solidFill>
                <a:srgbClr val="FFFF00"/>
              </a:solidFill>
            </a:endParaRPr>
          </a:p>
        </p:txBody>
      </p:sp>
      <p:sp>
        <p:nvSpPr>
          <p:cNvPr id="3" name="Content Placeholder 2"/>
          <p:cNvSpPr>
            <a:spLocks noGrp="1"/>
          </p:cNvSpPr>
          <p:nvPr>
            <p:ph sz="half" idx="1"/>
          </p:nvPr>
        </p:nvSpPr>
        <p:spPr>
          <a:xfrm>
            <a:off x="457200" y="2133600"/>
            <a:ext cx="4038600" cy="3992563"/>
          </a:xfrm>
        </p:spPr>
        <p:txBody>
          <a:bodyPr/>
          <a:lstStyle/>
          <a:p>
            <a:r>
              <a:rPr lang="en-US" dirty="0" smtClean="0">
                <a:solidFill>
                  <a:schemeClr val="accent1">
                    <a:lumMod val="50000"/>
                  </a:schemeClr>
                </a:solidFill>
              </a:rPr>
              <a:t>A</a:t>
            </a:r>
            <a:endParaRPr lang="en-US" dirty="0">
              <a:solidFill>
                <a:schemeClr val="accent1">
                  <a:lumMod val="50000"/>
                </a:schemeClr>
              </a:solidFill>
            </a:endParaRPr>
          </a:p>
        </p:txBody>
      </p:sp>
      <p:sp>
        <p:nvSpPr>
          <p:cNvPr id="4" name="Content Placeholder 3"/>
          <p:cNvSpPr>
            <a:spLocks noGrp="1"/>
          </p:cNvSpPr>
          <p:nvPr>
            <p:ph sz="half" idx="2"/>
          </p:nvPr>
        </p:nvSpPr>
        <p:spPr>
          <a:xfrm>
            <a:off x="3505200" y="1981200"/>
            <a:ext cx="5181600" cy="4724400"/>
          </a:xfrm>
        </p:spPr>
        <p:txBody>
          <a:bodyPr>
            <a:normAutofit/>
          </a:bodyPr>
          <a:lstStyle/>
          <a:p>
            <a:pPr>
              <a:buNone/>
            </a:pPr>
            <a:r>
              <a:rPr lang="en-US" dirty="0" smtClean="0">
                <a:solidFill>
                  <a:srgbClr val="FFFF00"/>
                </a:solidFill>
              </a:rPr>
              <a:t>	</a:t>
            </a:r>
            <a:r>
              <a:rPr lang="en-US" dirty="0" smtClean="0"/>
              <a:t>In moving from point      to     , the </a:t>
            </a:r>
            <a:r>
              <a:rPr lang="en-US" dirty="0" smtClean="0">
                <a:solidFill>
                  <a:srgbClr val="FFFF00"/>
                </a:solidFill>
              </a:rPr>
              <a:t>average velocity </a:t>
            </a:r>
            <a:r>
              <a:rPr lang="en-US" dirty="0" smtClean="0"/>
              <a:t>is in the direction             :</a:t>
            </a:r>
          </a:p>
        </p:txBody>
      </p:sp>
      <p:graphicFrame>
        <p:nvGraphicFramePr>
          <p:cNvPr id="5" name="Object 4"/>
          <p:cNvGraphicFramePr>
            <a:graphicFrameLocks noChangeAspect="1"/>
          </p:cNvGraphicFramePr>
          <p:nvPr/>
        </p:nvGraphicFramePr>
        <p:xfrm>
          <a:off x="1447800" y="3429000"/>
          <a:ext cx="1574800" cy="1054100"/>
        </p:xfrm>
        <a:graphic>
          <a:graphicData uri="http://schemas.openxmlformats.org/presentationml/2006/ole">
            <p:oleObj spid="_x0000_s30722" name="Equation" r:id="rId4" imgW="1574640" imgH="1054080" progId="Equation.DSMT4">
              <p:embed/>
            </p:oleObj>
          </a:graphicData>
        </a:graphic>
      </p:graphicFrame>
      <p:graphicFrame>
        <p:nvGraphicFramePr>
          <p:cNvPr id="13" name="Object 12"/>
          <p:cNvGraphicFramePr>
            <a:graphicFrameLocks noChangeAspect="1"/>
          </p:cNvGraphicFramePr>
          <p:nvPr/>
        </p:nvGraphicFramePr>
        <p:xfrm>
          <a:off x="7853970" y="2031947"/>
          <a:ext cx="279400" cy="482600"/>
        </p:xfrm>
        <a:graphic>
          <a:graphicData uri="http://schemas.openxmlformats.org/presentationml/2006/ole">
            <p:oleObj spid="_x0000_s30724" name="Equation" r:id="rId5" imgW="279360" imgH="482400" progId="Equation.DSMT4">
              <p:embed/>
            </p:oleObj>
          </a:graphicData>
        </a:graphic>
      </p:graphicFrame>
      <p:graphicFrame>
        <p:nvGraphicFramePr>
          <p:cNvPr id="19" name="Object 18"/>
          <p:cNvGraphicFramePr>
            <a:graphicFrameLocks noChangeAspect="1"/>
          </p:cNvGraphicFramePr>
          <p:nvPr/>
        </p:nvGraphicFramePr>
        <p:xfrm>
          <a:off x="7073900" y="2019837"/>
          <a:ext cx="241300" cy="482600"/>
        </p:xfrm>
        <a:graphic>
          <a:graphicData uri="http://schemas.openxmlformats.org/presentationml/2006/ole">
            <p:oleObj spid="_x0000_s30727" name="Equation" r:id="rId6" imgW="241200" imgH="482400" progId="Equation.DSMT4">
              <p:embed/>
            </p:oleObj>
          </a:graphicData>
        </a:graphic>
      </p:graphicFrame>
      <p:grpSp>
        <p:nvGrpSpPr>
          <p:cNvPr id="22" name="Group 21"/>
          <p:cNvGrpSpPr/>
          <p:nvPr/>
        </p:nvGrpSpPr>
        <p:grpSpPr>
          <a:xfrm>
            <a:off x="5108613" y="3742383"/>
            <a:ext cx="2019300" cy="2438400"/>
            <a:chOff x="5791200" y="4038600"/>
            <a:chExt cx="2019300" cy="2438400"/>
          </a:xfrm>
        </p:grpSpPr>
        <p:cxnSp>
          <p:nvCxnSpPr>
            <p:cNvPr id="9" name="Straight Arrow Connector 8"/>
            <p:cNvCxnSpPr/>
            <p:nvPr/>
          </p:nvCxnSpPr>
          <p:spPr>
            <a:xfrm rot="5400000" flipH="1" flipV="1">
              <a:off x="5905500" y="5067300"/>
              <a:ext cx="1600200" cy="1219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5029200" y="5155842"/>
              <a:ext cx="23622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a:off x="6324600" y="4063284"/>
              <a:ext cx="990600" cy="838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2" name="Object 11"/>
            <p:cNvGraphicFramePr>
              <a:graphicFrameLocks noChangeAspect="1"/>
            </p:cNvGraphicFramePr>
            <p:nvPr/>
          </p:nvGraphicFramePr>
          <p:xfrm>
            <a:off x="6781800" y="5562600"/>
            <a:ext cx="241300" cy="482600"/>
          </p:xfrm>
          <a:graphic>
            <a:graphicData uri="http://schemas.openxmlformats.org/presentationml/2006/ole">
              <p:oleObj spid="_x0000_s30723" name="Equation" r:id="rId7" imgW="241200" imgH="482400" progId="Equation.DSMT4">
                <p:embed/>
              </p:oleObj>
            </a:graphicData>
          </a:graphic>
        </p:graphicFrame>
        <p:graphicFrame>
          <p:nvGraphicFramePr>
            <p:cNvPr id="16" name="Object 15"/>
            <p:cNvGraphicFramePr>
              <a:graphicFrameLocks noChangeAspect="1"/>
            </p:cNvGraphicFramePr>
            <p:nvPr/>
          </p:nvGraphicFramePr>
          <p:xfrm>
            <a:off x="6934200" y="4038600"/>
            <a:ext cx="876300" cy="482600"/>
          </p:xfrm>
          <a:graphic>
            <a:graphicData uri="http://schemas.openxmlformats.org/presentationml/2006/ole">
              <p:oleObj spid="_x0000_s30725" name="Equation" r:id="rId8" imgW="876240" imgH="482400" progId="Equation.DSMT4">
                <p:embed/>
              </p:oleObj>
            </a:graphicData>
          </a:graphic>
        </p:graphicFrame>
        <p:graphicFrame>
          <p:nvGraphicFramePr>
            <p:cNvPr id="20" name="Object 19"/>
            <p:cNvGraphicFramePr>
              <a:graphicFrameLocks noChangeAspect="1"/>
            </p:cNvGraphicFramePr>
            <p:nvPr/>
          </p:nvGraphicFramePr>
          <p:xfrm>
            <a:off x="5791200" y="4953000"/>
            <a:ext cx="279400" cy="482600"/>
          </p:xfrm>
          <a:graphic>
            <a:graphicData uri="http://schemas.openxmlformats.org/presentationml/2006/ole">
              <p:oleObj spid="_x0000_s30728" name="Equation" r:id="rId9" imgW="279360" imgH="482400" progId="Equation.DSMT4">
                <p:embed/>
              </p:oleObj>
            </a:graphicData>
          </a:graphic>
        </p:graphicFrame>
      </p:grpSp>
      <p:graphicFrame>
        <p:nvGraphicFramePr>
          <p:cNvPr id="21" name="Object 20"/>
          <p:cNvGraphicFramePr>
            <a:graphicFrameLocks noChangeAspect="1"/>
          </p:cNvGraphicFramePr>
          <p:nvPr/>
        </p:nvGraphicFramePr>
        <p:xfrm>
          <a:off x="5369256" y="2871685"/>
          <a:ext cx="876300" cy="482600"/>
        </p:xfrm>
        <a:graphic>
          <a:graphicData uri="http://schemas.openxmlformats.org/presentationml/2006/ole">
            <p:oleObj spid="_x0000_s30729" name="Equation" r:id="rId10" imgW="876240" imgH="482400" progId="Equation.DSMT4">
              <p:embed/>
            </p:oleObj>
          </a:graphicData>
        </a:graphic>
      </p:graphicFrame>
      <p:sp>
        <p:nvSpPr>
          <p:cNvPr id="23" name="Rectangle 22"/>
          <p:cNvSpPr/>
          <p:nvPr/>
        </p:nvSpPr>
        <p:spPr>
          <a:xfrm>
            <a:off x="1295400" y="3250842"/>
            <a:ext cx="1981200" cy="1524000"/>
          </a:xfrm>
          <a:prstGeom prst="rect">
            <a:avLst/>
          </a:prstGeom>
          <a:solidFill>
            <a:schemeClr val="accent1">
              <a:alpha val="0"/>
            </a:schemeClr>
          </a:solidFill>
          <a:ln w="3810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1096962"/>
          </a:xfrm>
        </p:spPr>
        <p:txBody>
          <a:bodyPr>
            <a:normAutofit fontScale="90000"/>
          </a:bodyPr>
          <a:lstStyle/>
          <a:p>
            <a:pPr algn="l"/>
            <a:r>
              <a:rPr lang="en-US" dirty="0" smtClean="0">
                <a:solidFill>
                  <a:srgbClr val="FFFF00"/>
                </a:solidFill>
              </a:rPr>
              <a:t> </a:t>
            </a:r>
            <a:r>
              <a:rPr lang="en-US" dirty="0" smtClean="0">
                <a:solidFill>
                  <a:srgbClr val="92D050"/>
                </a:solidFill>
              </a:rPr>
              <a:t>Instantaneous Velocity </a:t>
            </a:r>
            <a:r>
              <a:rPr lang="en-US" dirty="0" smtClean="0">
                <a:solidFill>
                  <a:srgbClr val="FFFF00"/>
                </a:solidFill>
              </a:rPr>
              <a:t>in Two Dimensions</a:t>
            </a:r>
            <a:br>
              <a:rPr lang="en-US" dirty="0" smtClean="0">
                <a:solidFill>
                  <a:srgbClr val="FFFF00"/>
                </a:solidFill>
              </a:rPr>
            </a:br>
            <a:endParaRPr lang="en-US" sz="3600" dirty="0">
              <a:solidFill>
                <a:srgbClr val="FFFF00"/>
              </a:solidFill>
            </a:endParaRPr>
          </a:p>
        </p:txBody>
      </p:sp>
      <p:sp>
        <p:nvSpPr>
          <p:cNvPr id="3" name="Content Placeholder 2"/>
          <p:cNvSpPr>
            <a:spLocks noGrp="1"/>
          </p:cNvSpPr>
          <p:nvPr>
            <p:ph sz="half" idx="1"/>
          </p:nvPr>
        </p:nvSpPr>
        <p:spPr>
          <a:xfrm>
            <a:off x="152400" y="2133600"/>
            <a:ext cx="4343400" cy="4419600"/>
          </a:xfrm>
        </p:spPr>
        <p:txBody>
          <a:bodyPr/>
          <a:lstStyle/>
          <a:p>
            <a:endParaRPr lang="en-US" dirty="0" smtClean="0">
              <a:solidFill>
                <a:srgbClr val="92D050"/>
              </a:solidFill>
            </a:endParaRPr>
          </a:p>
          <a:p>
            <a:endParaRPr lang="en-US" dirty="0" smtClean="0">
              <a:solidFill>
                <a:srgbClr val="92D050"/>
              </a:solidFill>
            </a:endParaRPr>
          </a:p>
          <a:p>
            <a:endParaRPr lang="en-US" dirty="0" smtClean="0">
              <a:solidFill>
                <a:srgbClr val="92D050"/>
              </a:solidFill>
            </a:endParaRPr>
          </a:p>
          <a:p>
            <a:endParaRPr lang="en-US" dirty="0" smtClean="0">
              <a:solidFill>
                <a:srgbClr val="92D050"/>
              </a:solidFill>
            </a:endParaRPr>
          </a:p>
          <a:p>
            <a:endParaRPr lang="en-US" dirty="0" smtClean="0">
              <a:solidFill>
                <a:srgbClr val="92D050"/>
              </a:solidFill>
            </a:endParaRPr>
          </a:p>
          <a:p>
            <a:r>
              <a:rPr lang="en-US" dirty="0" smtClean="0">
                <a:solidFill>
                  <a:srgbClr val="92D050"/>
                </a:solidFill>
              </a:rPr>
              <a:t>Note:         is small, but that </a:t>
            </a:r>
            <a:r>
              <a:rPr lang="en-US" dirty="0" smtClean="0"/>
              <a:t>doesn’t</a:t>
            </a:r>
            <a:r>
              <a:rPr lang="en-US" dirty="0" smtClean="0">
                <a:solidFill>
                  <a:srgbClr val="92D050"/>
                </a:solidFill>
              </a:rPr>
              <a:t> mean     has to be small—       is small too! </a:t>
            </a:r>
            <a:r>
              <a:rPr lang="en-US" dirty="0" smtClean="0">
                <a:solidFill>
                  <a:schemeClr val="accent1">
                    <a:lumMod val="50000"/>
                  </a:schemeClr>
                </a:solidFill>
              </a:rPr>
              <a:t> </a:t>
            </a:r>
            <a:endParaRPr lang="en-US" dirty="0">
              <a:solidFill>
                <a:schemeClr val="accent1">
                  <a:lumMod val="50000"/>
                </a:schemeClr>
              </a:solidFill>
            </a:endParaRPr>
          </a:p>
        </p:txBody>
      </p:sp>
      <p:sp>
        <p:nvSpPr>
          <p:cNvPr id="4" name="Content Placeholder 3"/>
          <p:cNvSpPr>
            <a:spLocks noGrp="1"/>
          </p:cNvSpPr>
          <p:nvPr>
            <p:ph sz="half" idx="2"/>
          </p:nvPr>
        </p:nvSpPr>
        <p:spPr>
          <a:xfrm>
            <a:off x="4495800" y="1447800"/>
            <a:ext cx="4191000" cy="5257800"/>
          </a:xfrm>
          <a:ln>
            <a:solidFill>
              <a:schemeClr val="accent1"/>
            </a:solidFill>
          </a:ln>
        </p:spPr>
        <p:txBody>
          <a:bodyPr>
            <a:normAutofit/>
          </a:bodyPr>
          <a:lstStyle/>
          <a:p>
            <a:pPr>
              <a:buNone/>
            </a:pPr>
            <a:r>
              <a:rPr lang="en-US" dirty="0" smtClean="0">
                <a:solidFill>
                  <a:srgbClr val="FFFF00"/>
                </a:solidFill>
              </a:rPr>
              <a:t>	Defined as the </a:t>
            </a:r>
            <a:r>
              <a:rPr lang="en-US" dirty="0" smtClean="0">
                <a:solidFill>
                  <a:srgbClr val="92D050"/>
                </a:solidFill>
              </a:rPr>
              <a:t>average velocity over a vanishingly small time interval </a:t>
            </a:r>
            <a:r>
              <a:rPr lang="en-US" dirty="0" smtClean="0">
                <a:solidFill>
                  <a:srgbClr val="FFFF00"/>
                </a:solidFill>
              </a:rPr>
              <a:t>: points in direction of motion at that instant:</a:t>
            </a:r>
            <a:endParaRPr lang="en-US" dirty="0" smtClean="0"/>
          </a:p>
        </p:txBody>
      </p:sp>
      <p:graphicFrame>
        <p:nvGraphicFramePr>
          <p:cNvPr id="5" name="Object 4"/>
          <p:cNvGraphicFramePr>
            <a:graphicFrameLocks noChangeAspect="1"/>
          </p:cNvGraphicFramePr>
          <p:nvPr/>
        </p:nvGraphicFramePr>
        <p:xfrm>
          <a:off x="762000" y="2209800"/>
          <a:ext cx="2743200" cy="1041400"/>
        </p:xfrm>
        <a:graphic>
          <a:graphicData uri="http://schemas.openxmlformats.org/presentationml/2006/ole">
            <p:oleObj spid="_x0000_s31746" name="Equation" r:id="rId4" imgW="2743200" imgH="1041120" progId="Equation.DSMT4">
              <p:embed/>
            </p:oleObj>
          </a:graphicData>
        </a:graphic>
      </p:graphicFrame>
      <p:grpSp>
        <p:nvGrpSpPr>
          <p:cNvPr id="28" name="Group 27"/>
          <p:cNvGrpSpPr/>
          <p:nvPr/>
        </p:nvGrpSpPr>
        <p:grpSpPr>
          <a:xfrm>
            <a:off x="6705600" y="3962400"/>
            <a:ext cx="1181100" cy="2542506"/>
            <a:chOff x="5638800" y="3810000"/>
            <a:chExt cx="1181100" cy="2542506"/>
          </a:xfrm>
        </p:grpSpPr>
        <p:cxnSp>
          <p:nvCxnSpPr>
            <p:cNvPr id="9" name="Straight Arrow Connector 8"/>
            <p:cNvCxnSpPr/>
            <p:nvPr/>
          </p:nvCxnSpPr>
          <p:spPr>
            <a:xfrm rot="5400000" flipH="1" flipV="1">
              <a:off x="5064125" y="5095206"/>
              <a:ext cx="2133600" cy="381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911725" y="5095206"/>
              <a:ext cx="22860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1760000">
              <a:off x="6142194" y="4093340"/>
              <a:ext cx="192110" cy="12664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2" name="Object 11"/>
            <p:cNvGraphicFramePr>
              <a:graphicFrameLocks noChangeAspect="1"/>
            </p:cNvGraphicFramePr>
            <p:nvPr/>
          </p:nvGraphicFramePr>
          <p:xfrm>
            <a:off x="6248400" y="5029200"/>
            <a:ext cx="241300" cy="482600"/>
          </p:xfrm>
          <a:graphic>
            <a:graphicData uri="http://schemas.openxmlformats.org/presentationml/2006/ole">
              <p:oleObj spid="_x0000_s31747" name="Equation" r:id="rId5" imgW="241200" imgH="482400" progId="Equation.DSMT4">
                <p:embed/>
              </p:oleObj>
            </a:graphicData>
          </a:graphic>
        </p:graphicFrame>
        <p:graphicFrame>
          <p:nvGraphicFramePr>
            <p:cNvPr id="16" name="Object 15"/>
            <p:cNvGraphicFramePr>
              <a:graphicFrameLocks noChangeAspect="1"/>
            </p:cNvGraphicFramePr>
            <p:nvPr/>
          </p:nvGraphicFramePr>
          <p:xfrm>
            <a:off x="6324600" y="3810000"/>
            <a:ext cx="495300" cy="342900"/>
          </p:xfrm>
          <a:graphic>
            <a:graphicData uri="http://schemas.openxmlformats.org/presentationml/2006/ole">
              <p:oleObj spid="_x0000_s31749" name="Equation" r:id="rId6" imgW="495000" imgH="342720" progId="Equation.DSMT4">
                <p:embed/>
              </p:oleObj>
            </a:graphicData>
          </a:graphic>
        </p:graphicFrame>
        <p:graphicFrame>
          <p:nvGraphicFramePr>
            <p:cNvPr id="20" name="Object 19"/>
            <p:cNvGraphicFramePr>
              <a:graphicFrameLocks noChangeAspect="1"/>
            </p:cNvGraphicFramePr>
            <p:nvPr/>
          </p:nvGraphicFramePr>
          <p:xfrm>
            <a:off x="5638800" y="4876800"/>
            <a:ext cx="279400" cy="482600"/>
          </p:xfrm>
          <a:graphic>
            <a:graphicData uri="http://schemas.openxmlformats.org/presentationml/2006/ole">
              <p:oleObj spid="_x0000_s31751" name="Equation" r:id="rId7" imgW="279360" imgH="482400" progId="Equation.DSMT4">
                <p:embed/>
              </p:oleObj>
            </a:graphicData>
          </a:graphic>
        </p:graphicFrame>
      </p:grpSp>
      <p:sp>
        <p:nvSpPr>
          <p:cNvPr id="23" name="Rectangle 22"/>
          <p:cNvSpPr/>
          <p:nvPr/>
        </p:nvSpPr>
        <p:spPr>
          <a:xfrm>
            <a:off x="609600" y="2107842"/>
            <a:ext cx="3124200" cy="1295400"/>
          </a:xfrm>
          <a:prstGeom prst="rect">
            <a:avLst/>
          </a:prstGeom>
          <a:solidFill>
            <a:schemeClr val="accent1">
              <a:alpha val="0"/>
            </a:schemeClr>
          </a:solidFill>
          <a:ln w="3810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9" name="Object 28"/>
          <p:cNvGraphicFramePr>
            <a:graphicFrameLocks noChangeAspect="1"/>
          </p:cNvGraphicFramePr>
          <p:nvPr/>
        </p:nvGraphicFramePr>
        <p:xfrm>
          <a:off x="1511300" y="4748905"/>
          <a:ext cx="546100" cy="444500"/>
        </p:xfrm>
        <a:graphic>
          <a:graphicData uri="http://schemas.openxmlformats.org/presentationml/2006/ole">
            <p:oleObj spid="_x0000_s31753" name="Equation" r:id="rId8" imgW="545760" imgH="444240" progId="Equation.DSMT4">
              <p:embed/>
            </p:oleObj>
          </a:graphicData>
        </a:graphic>
      </p:graphicFrame>
      <p:graphicFrame>
        <p:nvGraphicFramePr>
          <p:cNvPr id="30" name="Object 29"/>
          <p:cNvGraphicFramePr>
            <a:graphicFrameLocks noChangeAspect="1"/>
          </p:cNvGraphicFramePr>
          <p:nvPr/>
        </p:nvGraphicFramePr>
        <p:xfrm>
          <a:off x="2539284" y="5639874"/>
          <a:ext cx="457200" cy="431800"/>
        </p:xfrm>
        <a:graphic>
          <a:graphicData uri="http://schemas.openxmlformats.org/presentationml/2006/ole">
            <p:oleObj spid="_x0000_s31754" name="Equation" r:id="rId9" imgW="457200" imgH="431640" progId="Equation.DSMT4">
              <p:embed/>
            </p:oleObj>
          </a:graphicData>
        </a:graphic>
      </p:graphicFrame>
      <p:graphicFrame>
        <p:nvGraphicFramePr>
          <p:cNvPr id="31" name="Object 30"/>
          <p:cNvGraphicFramePr>
            <a:graphicFrameLocks noChangeAspect="1"/>
          </p:cNvGraphicFramePr>
          <p:nvPr/>
        </p:nvGraphicFramePr>
        <p:xfrm>
          <a:off x="3315237" y="5194479"/>
          <a:ext cx="241300" cy="355600"/>
        </p:xfrm>
        <a:graphic>
          <a:graphicData uri="http://schemas.openxmlformats.org/presentationml/2006/ole">
            <p:oleObj spid="_x0000_s31755" name="Equation" r:id="rId10" imgW="241200" imgH="355320" progId="Equation.DSMT4">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Today’s Topics</a:t>
            </a:r>
            <a:endParaRPr lang="en-US"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dirty="0" smtClean="0"/>
              <a:t>In the previous lecture, we analyzed the motion of a particle moving vertically under gravity.</a:t>
            </a:r>
          </a:p>
          <a:p>
            <a:r>
              <a:rPr lang="en-US" dirty="0" smtClean="0"/>
              <a:t>In this lecture and the next, we’ll generalize to the case of a particle moving in two or three dimensions under gravity, like a </a:t>
            </a:r>
            <a:r>
              <a:rPr lang="en-US" dirty="0" smtClean="0">
                <a:solidFill>
                  <a:srgbClr val="FFFF00"/>
                </a:solidFill>
              </a:rPr>
              <a:t>projectile</a:t>
            </a:r>
            <a:r>
              <a:rPr lang="en-US" dirty="0" smtClean="0"/>
              <a:t>.</a:t>
            </a:r>
          </a:p>
          <a:p>
            <a:r>
              <a:rPr lang="en-US" dirty="0" smtClean="0">
                <a:solidFill>
                  <a:srgbClr val="FFFF00"/>
                </a:solidFill>
              </a:rPr>
              <a:t>First</a:t>
            </a:r>
            <a:r>
              <a:rPr lang="en-US" dirty="0" smtClean="0"/>
              <a:t> we must generalize displacement, velocity and acceleration to two and three dimensions: these generalizations are </a:t>
            </a:r>
            <a:r>
              <a:rPr lang="en-US" dirty="0" smtClean="0">
                <a:solidFill>
                  <a:srgbClr val="FFFF00"/>
                </a:solidFill>
              </a:rPr>
              <a:t>vectors</a:t>
            </a:r>
            <a:r>
              <a:rPr lang="en-US" dirty="0" smtClean="0"/>
              <a: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143000"/>
          </a:xfrm>
        </p:spPr>
        <p:txBody>
          <a:bodyPr>
            <a:normAutofit fontScale="90000"/>
          </a:bodyPr>
          <a:lstStyle/>
          <a:p>
            <a:r>
              <a:rPr lang="en-US" dirty="0" smtClean="0">
                <a:solidFill>
                  <a:srgbClr val="FFC000"/>
                </a:solidFill>
              </a:rPr>
              <a:t>Average Acceleration </a:t>
            </a:r>
            <a:r>
              <a:rPr lang="en-US" dirty="0" smtClean="0"/>
              <a:t>in Two Dimensions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smtClean="0"/>
              <a:t>Car moving along curving road:</a:t>
            </a:r>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en-US" sz="2800" dirty="0" smtClean="0"/>
              <a:t>	</a:t>
            </a:r>
          </a:p>
          <a:p>
            <a:pPr lvl="1">
              <a:buNone/>
            </a:pPr>
            <a:r>
              <a:rPr lang="en-US" sz="2400" dirty="0" smtClean="0"/>
              <a:t>	</a:t>
            </a:r>
            <a:r>
              <a:rPr lang="en-US" sz="3000" dirty="0" smtClean="0">
                <a:solidFill>
                  <a:srgbClr val="92D050"/>
                </a:solidFill>
              </a:rPr>
              <a:t>Note that the velocity vectors </a:t>
            </a:r>
            <a:r>
              <a:rPr lang="en-US" sz="3000" b="1" i="1" dirty="0" smtClean="0">
                <a:solidFill>
                  <a:srgbClr val="FFFF00"/>
                </a:solidFill>
              </a:rPr>
              <a:t>tails</a:t>
            </a:r>
            <a:r>
              <a:rPr lang="en-US" sz="3000" dirty="0" smtClean="0">
                <a:solidFill>
                  <a:srgbClr val="FFFF00"/>
                </a:solidFill>
              </a:rPr>
              <a:t> must be together to find the difference </a:t>
            </a:r>
            <a:r>
              <a:rPr lang="en-US" sz="3000" dirty="0" smtClean="0">
                <a:solidFill>
                  <a:srgbClr val="92D050"/>
                </a:solidFill>
              </a:rPr>
              <a:t>between them.</a:t>
            </a:r>
            <a:endParaRPr lang="en-US" sz="3000" dirty="0">
              <a:solidFill>
                <a:srgbClr val="92D050"/>
              </a:solidFill>
            </a:endParaRPr>
          </a:p>
        </p:txBody>
      </p:sp>
      <p:sp>
        <p:nvSpPr>
          <p:cNvPr id="5" name="Freeform 4"/>
          <p:cNvSpPr/>
          <p:nvPr/>
        </p:nvSpPr>
        <p:spPr>
          <a:xfrm>
            <a:off x="1600200" y="2743200"/>
            <a:ext cx="2893275" cy="594754"/>
          </a:xfrm>
          <a:custGeom>
            <a:avLst/>
            <a:gdLst>
              <a:gd name="connsiteX0" fmla="*/ 0 w 2942823"/>
              <a:gd name="connsiteY0" fmla="*/ 510862 h 628919"/>
              <a:gd name="connsiteX1" fmla="*/ 566671 w 2942823"/>
              <a:gd name="connsiteY1" fmla="*/ 163132 h 628919"/>
              <a:gd name="connsiteX2" fmla="*/ 1223493 w 2942823"/>
              <a:gd name="connsiteY2" fmla="*/ 21465 h 628919"/>
              <a:gd name="connsiteX3" fmla="*/ 1751527 w 2942823"/>
              <a:gd name="connsiteY3" fmla="*/ 34344 h 628919"/>
              <a:gd name="connsiteX4" fmla="*/ 2369713 w 2942823"/>
              <a:gd name="connsiteY4" fmla="*/ 176011 h 628919"/>
              <a:gd name="connsiteX5" fmla="*/ 2859110 w 2942823"/>
              <a:gd name="connsiteY5" fmla="*/ 562378 h 628919"/>
              <a:gd name="connsiteX6" fmla="*/ 2871989 w 2942823"/>
              <a:gd name="connsiteY6" fmla="*/ 575256 h 628919"/>
              <a:gd name="connsiteX7" fmla="*/ 2871989 w 2942823"/>
              <a:gd name="connsiteY7" fmla="*/ 575256 h 628919"/>
              <a:gd name="connsiteX0" fmla="*/ 0 w 2893275"/>
              <a:gd name="connsiteY0" fmla="*/ 510862 h 594754"/>
              <a:gd name="connsiteX1" fmla="*/ 566671 w 2893275"/>
              <a:gd name="connsiteY1" fmla="*/ 163132 h 594754"/>
              <a:gd name="connsiteX2" fmla="*/ 1223493 w 2893275"/>
              <a:gd name="connsiteY2" fmla="*/ 21465 h 594754"/>
              <a:gd name="connsiteX3" fmla="*/ 1751527 w 2893275"/>
              <a:gd name="connsiteY3" fmla="*/ 34344 h 594754"/>
              <a:gd name="connsiteX4" fmla="*/ 2369713 w 2893275"/>
              <a:gd name="connsiteY4" fmla="*/ 176011 h 594754"/>
              <a:gd name="connsiteX5" fmla="*/ 2667000 w 2893275"/>
              <a:gd name="connsiteY5" fmla="*/ 381000 h 594754"/>
              <a:gd name="connsiteX6" fmla="*/ 2859110 w 2893275"/>
              <a:gd name="connsiteY6" fmla="*/ 562378 h 594754"/>
              <a:gd name="connsiteX7" fmla="*/ 2871989 w 2893275"/>
              <a:gd name="connsiteY7" fmla="*/ 575256 h 594754"/>
              <a:gd name="connsiteX8" fmla="*/ 2871989 w 2893275"/>
              <a:gd name="connsiteY8" fmla="*/ 575256 h 594754"/>
              <a:gd name="connsiteX0" fmla="*/ 0 w 2893275"/>
              <a:gd name="connsiteY0" fmla="*/ 510862 h 594754"/>
              <a:gd name="connsiteX1" fmla="*/ 566671 w 2893275"/>
              <a:gd name="connsiteY1" fmla="*/ 163132 h 594754"/>
              <a:gd name="connsiteX2" fmla="*/ 1223493 w 2893275"/>
              <a:gd name="connsiteY2" fmla="*/ 21465 h 594754"/>
              <a:gd name="connsiteX3" fmla="*/ 1751527 w 2893275"/>
              <a:gd name="connsiteY3" fmla="*/ 34344 h 594754"/>
              <a:gd name="connsiteX4" fmla="*/ 2369713 w 2893275"/>
              <a:gd name="connsiteY4" fmla="*/ 176011 h 594754"/>
              <a:gd name="connsiteX5" fmla="*/ 2667000 w 2893275"/>
              <a:gd name="connsiteY5" fmla="*/ 381000 h 594754"/>
              <a:gd name="connsiteX6" fmla="*/ 2859110 w 2893275"/>
              <a:gd name="connsiteY6" fmla="*/ 562378 h 594754"/>
              <a:gd name="connsiteX7" fmla="*/ 2871989 w 2893275"/>
              <a:gd name="connsiteY7" fmla="*/ 575256 h 594754"/>
              <a:gd name="connsiteX8" fmla="*/ 2871989 w 2893275"/>
              <a:gd name="connsiteY8" fmla="*/ 575256 h 594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93275" h="594754">
                <a:moveTo>
                  <a:pt x="0" y="510862"/>
                </a:moveTo>
                <a:cubicBezTo>
                  <a:pt x="181378" y="377780"/>
                  <a:pt x="362756" y="244698"/>
                  <a:pt x="566671" y="163132"/>
                </a:cubicBezTo>
                <a:cubicBezTo>
                  <a:pt x="770586" y="81566"/>
                  <a:pt x="1026017" y="42930"/>
                  <a:pt x="1223493" y="21465"/>
                </a:cubicBezTo>
                <a:cubicBezTo>
                  <a:pt x="1420969" y="0"/>
                  <a:pt x="1560490" y="8586"/>
                  <a:pt x="1751527" y="34344"/>
                </a:cubicBezTo>
                <a:cubicBezTo>
                  <a:pt x="1942564" y="60102"/>
                  <a:pt x="2217134" y="118235"/>
                  <a:pt x="2369713" y="176011"/>
                </a:cubicBezTo>
                <a:cubicBezTo>
                  <a:pt x="2522292" y="233787"/>
                  <a:pt x="2585434" y="316606"/>
                  <a:pt x="2667000" y="381000"/>
                </a:cubicBezTo>
                <a:lnTo>
                  <a:pt x="2859110" y="562378"/>
                </a:lnTo>
                <a:cubicBezTo>
                  <a:pt x="2893275" y="594754"/>
                  <a:pt x="2871989" y="575256"/>
                  <a:pt x="2871989" y="575256"/>
                </a:cubicBezTo>
                <a:lnTo>
                  <a:pt x="2871989" y="575256"/>
                </a:lnTo>
              </a:path>
            </a:pathLst>
          </a:custGeom>
          <a:ln w="254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 name="Straight Arrow Connector 6"/>
          <p:cNvCxnSpPr>
            <a:endCxn id="5" idx="1"/>
          </p:cNvCxnSpPr>
          <p:nvPr/>
        </p:nvCxnSpPr>
        <p:spPr>
          <a:xfrm rot="16200000" flipV="1">
            <a:off x="1507902" y="3565301"/>
            <a:ext cx="2122868" cy="80492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endCxn id="5" idx="3"/>
          </p:cNvCxnSpPr>
          <p:nvPr/>
        </p:nvCxnSpPr>
        <p:spPr>
          <a:xfrm rot="5400000" flipH="1" flipV="1">
            <a:off x="2035936" y="3713408"/>
            <a:ext cx="2251656" cy="37992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1"/>
          </p:cNvCxnSpPr>
          <p:nvPr/>
        </p:nvCxnSpPr>
        <p:spPr>
          <a:xfrm flipV="1">
            <a:off x="2166871" y="2514600"/>
            <a:ext cx="1033529" cy="391732"/>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3"/>
          </p:cNvCxnSpPr>
          <p:nvPr/>
        </p:nvCxnSpPr>
        <p:spPr>
          <a:xfrm>
            <a:off x="3351728" y="2777544"/>
            <a:ext cx="1525072" cy="270456"/>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5" name="Object 14"/>
          <p:cNvGraphicFramePr>
            <a:graphicFrameLocks noChangeAspect="1"/>
          </p:cNvGraphicFramePr>
          <p:nvPr/>
        </p:nvGraphicFramePr>
        <p:xfrm>
          <a:off x="6324600" y="2362200"/>
          <a:ext cx="1689100" cy="1054100"/>
        </p:xfrm>
        <a:graphic>
          <a:graphicData uri="http://schemas.openxmlformats.org/presentationml/2006/ole">
            <p:oleObj spid="_x0000_s32770" name="Equation" r:id="rId4" imgW="1688760" imgH="1054080" progId="Equation.DSMT4">
              <p:embed/>
            </p:oleObj>
          </a:graphicData>
        </a:graphic>
      </p:graphicFrame>
      <p:graphicFrame>
        <p:nvGraphicFramePr>
          <p:cNvPr id="16" name="Object 15"/>
          <p:cNvGraphicFramePr>
            <a:graphicFrameLocks noChangeAspect="1"/>
          </p:cNvGraphicFramePr>
          <p:nvPr/>
        </p:nvGraphicFramePr>
        <p:xfrm>
          <a:off x="2057400" y="3657600"/>
          <a:ext cx="241300" cy="482600"/>
        </p:xfrm>
        <a:graphic>
          <a:graphicData uri="http://schemas.openxmlformats.org/presentationml/2006/ole">
            <p:oleObj spid="_x0000_s32771" name="Equation" r:id="rId5" imgW="241200" imgH="482400" progId="Equation.DSMT4">
              <p:embed/>
            </p:oleObj>
          </a:graphicData>
        </a:graphic>
      </p:graphicFrame>
      <p:graphicFrame>
        <p:nvGraphicFramePr>
          <p:cNvPr id="17" name="Object 16"/>
          <p:cNvGraphicFramePr>
            <a:graphicFrameLocks noChangeAspect="1"/>
          </p:cNvGraphicFramePr>
          <p:nvPr/>
        </p:nvGraphicFramePr>
        <p:xfrm>
          <a:off x="3333750" y="3886200"/>
          <a:ext cx="279400" cy="482600"/>
        </p:xfrm>
        <a:graphic>
          <a:graphicData uri="http://schemas.openxmlformats.org/presentationml/2006/ole">
            <p:oleObj spid="_x0000_s32772" name="Equation" r:id="rId6" imgW="279360" imgH="482400" progId="Equation.DSMT4">
              <p:embed/>
            </p:oleObj>
          </a:graphicData>
        </a:graphic>
      </p:graphicFrame>
      <p:graphicFrame>
        <p:nvGraphicFramePr>
          <p:cNvPr id="18" name="Object 17"/>
          <p:cNvGraphicFramePr>
            <a:graphicFrameLocks noChangeAspect="1"/>
          </p:cNvGraphicFramePr>
          <p:nvPr/>
        </p:nvGraphicFramePr>
        <p:xfrm>
          <a:off x="2412642" y="2234484"/>
          <a:ext cx="279400" cy="482600"/>
        </p:xfrm>
        <a:graphic>
          <a:graphicData uri="http://schemas.openxmlformats.org/presentationml/2006/ole">
            <p:oleObj spid="_x0000_s32773" name="Equation" r:id="rId7" imgW="279360" imgH="482400" progId="Equation.DSMT4">
              <p:embed/>
            </p:oleObj>
          </a:graphicData>
        </a:graphic>
      </p:graphicFrame>
      <p:graphicFrame>
        <p:nvGraphicFramePr>
          <p:cNvPr id="19" name="Object 18"/>
          <p:cNvGraphicFramePr>
            <a:graphicFrameLocks noChangeAspect="1"/>
          </p:cNvGraphicFramePr>
          <p:nvPr/>
        </p:nvGraphicFramePr>
        <p:xfrm>
          <a:off x="4165600" y="2463800"/>
          <a:ext cx="330200" cy="482600"/>
        </p:xfrm>
        <a:graphic>
          <a:graphicData uri="http://schemas.openxmlformats.org/presentationml/2006/ole">
            <p:oleObj spid="_x0000_s32774" name="Equation" r:id="rId8" imgW="330120" imgH="482400" progId="Equation.DSMT4">
              <p:embed/>
            </p:oleObj>
          </a:graphicData>
        </a:graphic>
      </p:graphicFrame>
      <p:cxnSp>
        <p:nvCxnSpPr>
          <p:cNvPr id="20" name="Straight Arrow Connector 19"/>
          <p:cNvCxnSpPr/>
          <p:nvPr/>
        </p:nvCxnSpPr>
        <p:spPr>
          <a:xfrm flipV="1">
            <a:off x="6205467" y="4139484"/>
            <a:ext cx="1033529" cy="391732"/>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207615" y="4533363"/>
            <a:ext cx="1525072" cy="270456"/>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nvGraphicFramePr>
        <p:xfrm>
          <a:off x="6424410" y="3810000"/>
          <a:ext cx="279400" cy="482600"/>
        </p:xfrm>
        <a:graphic>
          <a:graphicData uri="http://schemas.openxmlformats.org/presentationml/2006/ole">
            <p:oleObj spid="_x0000_s32775" name="Equation" r:id="rId9" imgW="279360" imgH="482400" progId="Equation.DSMT4">
              <p:embed/>
            </p:oleObj>
          </a:graphicData>
        </a:graphic>
      </p:graphicFrame>
      <p:graphicFrame>
        <p:nvGraphicFramePr>
          <p:cNvPr id="23" name="Object 22"/>
          <p:cNvGraphicFramePr>
            <a:graphicFrameLocks noChangeAspect="1"/>
          </p:cNvGraphicFramePr>
          <p:nvPr/>
        </p:nvGraphicFramePr>
        <p:xfrm>
          <a:off x="6781800" y="4648200"/>
          <a:ext cx="330200" cy="482600"/>
        </p:xfrm>
        <a:graphic>
          <a:graphicData uri="http://schemas.openxmlformats.org/presentationml/2006/ole">
            <p:oleObj spid="_x0000_s32776" name="Equation" r:id="rId10" imgW="330120" imgH="482400" progId="Equation.DSMT4">
              <p:embed/>
            </p:oleObj>
          </a:graphicData>
        </a:graphic>
      </p:graphicFrame>
      <p:cxnSp>
        <p:nvCxnSpPr>
          <p:cNvPr id="25" name="Straight Arrow Connector 24"/>
          <p:cNvCxnSpPr/>
          <p:nvPr/>
        </p:nvCxnSpPr>
        <p:spPr>
          <a:xfrm rot="16200000" flipH="1">
            <a:off x="7124700" y="4229100"/>
            <a:ext cx="685800" cy="4572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6" name="Object 25"/>
          <p:cNvGraphicFramePr>
            <a:graphicFrameLocks noChangeAspect="1"/>
          </p:cNvGraphicFramePr>
          <p:nvPr/>
        </p:nvGraphicFramePr>
        <p:xfrm>
          <a:off x="7535754" y="4153437"/>
          <a:ext cx="965200" cy="482600"/>
        </p:xfrm>
        <a:graphic>
          <a:graphicData uri="http://schemas.openxmlformats.org/presentationml/2006/ole">
            <p:oleObj spid="_x0000_s32777" name="Equation" r:id="rId11" imgW="965160" imgH="482400" progId="Equation.DSMT4">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143000"/>
          </a:xfrm>
        </p:spPr>
        <p:txBody>
          <a:bodyPr>
            <a:normAutofit fontScale="90000"/>
          </a:bodyPr>
          <a:lstStyle/>
          <a:p>
            <a:r>
              <a:rPr lang="en-US" dirty="0" smtClean="0">
                <a:solidFill>
                  <a:srgbClr val="FFC000"/>
                </a:solidFill>
              </a:rPr>
              <a:t>Instantaneous Acceleration </a:t>
            </a:r>
            <a:r>
              <a:rPr lang="en-US" dirty="0" smtClean="0"/>
              <a:t>in Two Dimensions</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endParaRPr lang="en-US" dirty="0" smtClean="0"/>
          </a:p>
          <a:p>
            <a:endParaRPr lang="en-US" dirty="0" smtClean="0"/>
          </a:p>
          <a:p>
            <a:pPr>
              <a:buNone/>
            </a:pPr>
            <a:r>
              <a:rPr lang="en-US" sz="2800" dirty="0" smtClean="0"/>
              <a:t>	</a:t>
            </a:r>
          </a:p>
          <a:p>
            <a:pPr lvl="1">
              <a:buNone/>
            </a:pPr>
            <a:r>
              <a:rPr lang="en-US" sz="2400" dirty="0" smtClean="0"/>
              <a:t>	</a:t>
            </a:r>
            <a:endParaRPr lang="en-US" sz="3000" dirty="0">
              <a:solidFill>
                <a:srgbClr val="92D050"/>
              </a:solidFill>
            </a:endParaRPr>
          </a:p>
        </p:txBody>
      </p:sp>
      <p:graphicFrame>
        <p:nvGraphicFramePr>
          <p:cNvPr id="15" name="Object 14"/>
          <p:cNvGraphicFramePr>
            <a:graphicFrameLocks noChangeAspect="1"/>
          </p:cNvGraphicFramePr>
          <p:nvPr/>
        </p:nvGraphicFramePr>
        <p:xfrm>
          <a:off x="3029487" y="2366138"/>
          <a:ext cx="2717800" cy="1041400"/>
        </p:xfrm>
        <a:graphic>
          <a:graphicData uri="http://schemas.openxmlformats.org/presentationml/2006/ole">
            <p:oleObj spid="_x0000_s33794" name="Equation" r:id="rId4" imgW="2717640" imgH="1041120" progId="Equation.DSMT4">
              <p:embed/>
            </p:oleObj>
          </a:graphicData>
        </a:graphic>
      </p:graphicFrame>
      <p:grpSp>
        <p:nvGrpSpPr>
          <p:cNvPr id="36" name="Group 35"/>
          <p:cNvGrpSpPr/>
          <p:nvPr/>
        </p:nvGrpSpPr>
        <p:grpSpPr>
          <a:xfrm>
            <a:off x="2971800" y="4114800"/>
            <a:ext cx="3202002" cy="1153373"/>
            <a:chOff x="2971800" y="4114800"/>
            <a:chExt cx="3202002" cy="1153373"/>
          </a:xfrm>
        </p:grpSpPr>
        <p:cxnSp>
          <p:nvCxnSpPr>
            <p:cNvPr id="20" name="Straight Arrow Connector 19"/>
            <p:cNvCxnSpPr/>
            <p:nvPr/>
          </p:nvCxnSpPr>
          <p:spPr>
            <a:xfrm>
              <a:off x="2971800" y="4501162"/>
              <a:ext cx="2590800" cy="193184"/>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983605" y="4490430"/>
              <a:ext cx="2642316" cy="559158"/>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nvGraphicFramePr>
          <p:xfrm>
            <a:off x="4066515" y="4114800"/>
            <a:ext cx="279400" cy="482600"/>
          </p:xfrm>
          <a:graphic>
            <a:graphicData uri="http://schemas.openxmlformats.org/presentationml/2006/ole">
              <p:oleObj spid="_x0000_s33799" name="Equation" r:id="rId5" imgW="279360" imgH="482400" progId="Equation.DSMT4">
                <p:embed/>
              </p:oleObj>
            </a:graphicData>
          </a:graphic>
        </p:graphicFrame>
        <p:graphicFrame>
          <p:nvGraphicFramePr>
            <p:cNvPr id="23" name="Object 22"/>
            <p:cNvGraphicFramePr>
              <a:graphicFrameLocks noChangeAspect="1"/>
            </p:cNvGraphicFramePr>
            <p:nvPr/>
          </p:nvGraphicFramePr>
          <p:xfrm>
            <a:off x="4076172" y="4785573"/>
            <a:ext cx="330200" cy="482600"/>
          </p:xfrm>
          <a:graphic>
            <a:graphicData uri="http://schemas.openxmlformats.org/presentationml/2006/ole">
              <p:oleObj spid="_x0000_s33800" name="Equation" r:id="rId6" imgW="330120" imgH="482400" progId="Equation.DSMT4">
                <p:embed/>
              </p:oleObj>
            </a:graphicData>
          </a:graphic>
        </p:graphicFrame>
        <p:cxnSp>
          <p:nvCxnSpPr>
            <p:cNvPr id="25" name="Straight Arrow Connector 24"/>
            <p:cNvCxnSpPr/>
            <p:nvPr/>
          </p:nvCxnSpPr>
          <p:spPr>
            <a:xfrm rot="16200000" flipH="1">
              <a:off x="5410200" y="4833866"/>
              <a:ext cx="342363" cy="89079"/>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6" name="Object 25"/>
            <p:cNvGraphicFramePr>
              <a:graphicFrameLocks noChangeAspect="1"/>
            </p:cNvGraphicFramePr>
            <p:nvPr/>
          </p:nvGraphicFramePr>
          <p:xfrm>
            <a:off x="5678502" y="4639617"/>
            <a:ext cx="495300" cy="355600"/>
          </p:xfrm>
          <a:graphic>
            <a:graphicData uri="http://schemas.openxmlformats.org/presentationml/2006/ole">
              <p:oleObj spid="_x0000_s33801" name="Equation" r:id="rId7" imgW="495000" imgH="355320" progId="Equation.DSMT4">
                <p:embed/>
              </p:oleObj>
            </a:graphicData>
          </a:graphic>
        </p:graphicFrame>
      </p:grpSp>
      <p:sp>
        <p:nvSpPr>
          <p:cNvPr id="37" name="Rectangle 36"/>
          <p:cNvSpPr/>
          <p:nvPr/>
        </p:nvSpPr>
        <p:spPr>
          <a:xfrm>
            <a:off x="2514600" y="2209800"/>
            <a:ext cx="3886200" cy="1371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096962"/>
          </a:xfrm>
        </p:spPr>
        <p:txBody>
          <a:bodyPr>
            <a:normAutofit/>
          </a:bodyPr>
          <a:lstStyle/>
          <a:p>
            <a:r>
              <a:rPr lang="en-US" dirty="0" smtClean="0">
                <a:solidFill>
                  <a:srgbClr val="FFC000"/>
                </a:solidFill>
              </a:rPr>
              <a:t>Acceleration in Vector Components </a:t>
            </a:r>
            <a:endParaRPr lang="en-US" dirty="0"/>
          </a:p>
        </p:txBody>
      </p:sp>
      <p:sp>
        <p:nvSpPr>
          <p:cNvPr id="3" name="Content Placeholder 2"/>
          <p:cNvSpPr>
            <a:spLocks noGrp="1"/>
          </p:cNvSpPr>
          <p:nvPr>
            <p:ph idx="1"/>
          </p:nvPr>
        </p:nvSpPr>
        <p:spPr>
          <a:xfrm>
            <a:off x="228600" y="1524000"/>
            <a:ext cx="8458200" cy="5334000"/>
          </a:xfrm>
        </p:spPr>
        <p:txBody>
          <a:bodyPr>
            <a:normAutofit/>
          </a:bodyPr>
          <a:lstStyle/>
          <a:p>
            <a:endParaRPr lang="en-US" dirty="0" smtClean="0"/>
          </a:p>
          <a:p>
            <a:endParaRPr lang="en-US" dirty="0" smtClean="0"/>
          </a:p>
          <a:p>
            <a:pPr>
              <a:buNone/>
            </a:pPr>
            <a:r>
              <a:rPr lang="en-US" sz="2800" dirty="0" smtClean="0"/>
              <a:t>	</a:t>
            </a:r>
          </a:p>
          <a:p>
            <a:pPr lvl="1">
              <a:buNone/>
            </a:pPr>
            <a:r>
              <a:rPr lang="en-US" sz="2400" dirty="0" smtClean="0"/>
              <a:t>	</a:t>
            </a:r>
          </a:p>
          <a:p>
            <a:pPr lvl="1">
              <a:buNone/>
            </a:pPr>
            <a:r>
              <a:rPr lang="en-US" dirty="0" smtClean="0"/>
              <a:t>Writing                                                 and matching:</a:t>
            </a:r>
          </a:p>
          <a:p>
            <a:pPr lvl="1">
              <a:buNone/>
            </a:pPr>
            <a:endParaRPr lang="en-US" dirty="0" smtClean="0"/>
          </a:p>
          <a:p>
            <a:pPr lvl="1">
              <a:buNone/>
            </a:pPr>
            <a:endParaRPr lang="en-US" dirty="0" smtClean="0"/>
          </a:p>
          <a:p>
            <a:pPr lvl="1">
              <a:buNone/>
            </a:pPr>
            <a:endParaRPr lang="en-US" dirty="0" smtClean="0"/>
          </a:p>
          <a:p>
            <a:pPr lvl="1">
              <a:buNone/>
            </a:pPr>
            <a:endParaRPr lang="en-US" dirty="0" smtClean="0"/>
          </a:p>
          <a:p>
            <a:pPr lvl="1">
              <a:buNone/>
            </a:pPr>
            <a:r>
              <a:rPr lang="en-US" dirty="0" smtClean="0"/>
              <a:t>as you would expect from the one-dimensional case. </a:t>
            </a:r>
            <a:endParaRPr lang="en-US" dirty="0">
              <a:solidFill>
                <a:srgbClr val="FFFF00"/>
              </a:solidFill>
            </a:endParaRPr>
          </a:p>
        </p:txBody>
      </p:sp>
      <p:graphicFrame>
        <p:nvGraphicFramePr>
          <p:cNvPr id="15" name="Object 14"/>
          <p:cNvGraphicFramePr>
            <a:graphicFrameLocks noChangeAspect="1"/>
          </p:cNvGraphicFramePr>
          <p:nvPr/>
        </p:nvGraphicFramePr>
        <p:xfrm>
          <a:off x="2362200" y="1905000"/>
          <a:ext cx="3975100" cy="1079500"/>
        </p:xfrm>
        <a:graphic>
          <a:graphicData uri="http://schemas.openxmlformats.org/presentationml/2006/ole">
            <p:oleObj spid="_x0000_s34818" name="Equation" r:id="rId4" imgW="3974760" imgH="1079280" progId="Equation.DSMT4">
              <p:embed/>
            </p:oleObj>
          </a:graphicData>
        </a:graphic>
      </p:graphicFrame>
      <p:sp>
        <p:nvSpPr>
          <p:cNvPr id="37" name="Rectangle 36"/>
          <p:cNvSpPr/>
          <p:nvPr/>
        </p:nvSpPr>
        <p:spPr>
          <a:xfrm>
            <a:off x="1752600" y="1676400"/>
            <a:ext cx="5029200" cy="1371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Object 12"/>
          <p:cNvGraphicFramePr>
            <a:graphicFrameLocks noChangeAspect="1"/>
          </p:cNvGraphicFramePr>
          <p:nvPr/>
        </p:nvGraphicFramePr>
        <p:xfrm>
          <a:off x="2062761" y="3586770"/>
          <a:ext cx="3632200" cy="635000"/>
        </p:xfrm>
        <a:graphic>
          <a:graphicData uri="http://schemas.openxmlformats.org/presentationml/2006/ole">
            <p:oleObj spid="_x0000_s34822" name="Equation" r:id="rId5" imgW="3632040" imgH="634680" progId="Equation.DSMT4">
              <p:embed/>
            </p:oleObj>
          </a:graphicData>
        </a:graphic>
      </p:graphicFrame>
      <p:graphicFrame>
        <p:nvGraphicFramePr>
          <p:cNvPr id="14" name="Object 13"/>
          <p:cNvGraphicFramePr>
            <a:graphicFrameLocks noChangeAspect="1"/>
          </p:cNvGraphicFramePr>
          <p:nvPr/>
        </p:nvGraphicFramePr>
        <p:xfrm>
          <a:off x="2746733" y="4661414"/>
          <a:ext cx="3352800" cy="1003300"/>
        </p:xfrm>
        <a:graphic>
          <a:graphicData uri="http://schemas.openxmlformats.org/presentationml/2006/ole">
            <p:oleObj spid="_x0000_s34823" name="Equation" r:id="rId6" imgW="3352680" imgH="1002960" progId="Equation.DSMT4">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normAutofit fontScale="90000"/>
          </a:bodyPr>
          <a:lstStyle/>
          <a:p>
            <a:pPr algn="l"/>
            <a:r>
              <a:rPr lang="en-US" sz="4900" dirty="0" smtClean="0">
                <a:solidFill>
                  <a:srgbClr val="FFFF00"/>
                </a:solidFill>
              </a:rPr>
              <a:t>		  Clicker Question</a:t>
            </a:r>
            <a:r>
              <a:rPr lang="en-US" dirty="0" smtClean="0"/>
              <a:t/>
            </a:r>
            <a:br>
              <a:rPr lang="en-US" dirty="0" smtClean="0"/>
            </a:br>
            <a:r>
              <a:rPr lang="en-US" dirty="0" smtClean="0"/>
              <a:t>A car is moving around a circular track at a constant speed. What can you say about its acceleration?</a:t>
            </a:r>
            <a:br>
              <a:rPr lang="en-US" dirty="0" smtClean="0"/>
            </a:br>
            <a:endParaRPr lang="en-US" dirty="0"/>
          </a:p>
        </p:txBody>
      </p:sp>
      <p:sp>
        <p:nvSpPr>
          <p:cNvPr id="3" name="Content Placeholder 2"/>
          <p:cNvSpPr>
            <a:spLocks noGrp="1"/>
          </p:cNvSpPr>
          <p:nvPr>
            <p:ph idx="1"/>
          </p:nvPr>
        </p:nvSpPr>
        <p:spPr>
          <a:xfrm>
            <a:off x="457200" y="3276600"/>
            <a:ext cx="8229600" cy="2895599"/>
          </a:xfrm>
        </p:spPr>
        <p:txBody>
          <a:bodyPr>
            <a:normAutofit/>
          </a:bodyPr>
          <a:lstStyle/>
          <a:p>
            <a:pPr marL="514350" indent="-514350">
              <a:buAutoNum type="alphaUcPeriod"/>
            </a:pPr>
            <a:r>
              <a:rPr lang="en-US" dirty="0" smtClean="0"/>
              <a:t>It’s along the track</a:t>
            </a:r>
          </a:p>
          <a:p>
            <a:pPr marL="514350" indent="-514350">
              <a:buAutoNum type="alphaUcPeriod"/>
            </a:pPr>
            <a:r>
              <a:rPr lang="en-US" dirty="0" smtClean="0"/>
              <a:t>It’s outwards, away from the center of the circle</a:t>
            </a:r>
          </a:p>
          <a:p>
            <a:pPr marL="514350" indent="-514350">
              <a:buAutoNum type="alphaUcPeriod"/>
            </a:pPr>
            <a:r>
              <a:rPr lang="en-US" dirty="0" smtClean="0"/>
              <a:t>It’s inwards</a:t>
            </a:r>
          </a:p>
          <a:p>
            <a:pPr marL="514350" indent="-514350">
              <a:buAutoNum type="alphaUcPeriod"/>
            </a:pPr>
            <a:r>
              <a:rPr lang="en-US" dirty="0" smtClean="0"/>
              <a:t>There is no acceleration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Problem</a:t>
            </a:r>
            <a:endParaRPr lang="en-US" dirty="0"/>
          </a:p>
        </p:txBody>
      </p:sp>
      <p:sp>
        <p:nvSpPr>
          <p:cNvPr id="3" name="Content Placeholder 2"/>
          <p:cNvSpPr>
            <a:spLocks noGrp="1"/>
          </p:cNvSpPr>
          <p:nvPr>
            <p:ph idx="1"/>
          </p:nvPr>
        </p:nvSpPr>
        <p:spPr/>
        <p:txBody>
          <a:bodyPr/>
          <a:lstStyle/>
          <a:p>
            <a:r>
              <a:rPr lang="en-US" b="1" dirty="0" smtClean="0"/>
              <a:t>15.</a:t>
            </a:r>
            <a:r>
              <a:rPr lang="en-US" dirty="0" smtClean="0"/>
              <a:t>	(II) The summit of a mountain, 2450 m above base camp, is measured on a map to be 4580 m horizontally from the camp in a direction 32.4° west of north. What are the components of the displacement vector from camp to summit? What is its magnitude? Choose the </a:t>
            </a:r>
            <a:r>
              <a:rPr lang="en-US" i="1" dirty="0" smtClean="0"/>
              <a:t>x</a:t>
            </a:r>
            <a:r>
              <a:rPr lang="en-US" dirty="0" smtClean="0"/>
              <a:t> axis east, </a:t>
            </a:r>
            <a:r>
              <a:rPr lang="en-US" i="1" dirty="0" smtClean="0"/>
              <a:t>y </a:t>
            </a:r>
            <a:r>
              <a:rPr lang="en-US" dirty="0" smtClean="0"/>
              <a:t>axis north, and </a:t>
            </a:r>
            <a:r>
              <a:rPr lang="en-US" i="1" dirty="0" smtClean="0"/>
              <a:t>z</a:t>
            </a:r>
            <a:r>
              <a:rPr lang="en-US" dirty="0" smtClean="0"/>
              <a:t> axis up.</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down … </a:t>
            </a:r>
            <a:endParaRPr lang="en-US" dirty="0"/>
          </a:p>
        </p:txBody>
      </p:sp>
      <p:sp>
        <p:nvSpPr>
          <p:cNvPr id="3" name="Content Placeholder 2"/>
          <p:cNvSpPr>
            <a:spLocks noGrp="1"/>
          </p:cNvSpPr>
          <p:nvPr>
            <p:ph sz="half" idx="1"/>
          </p:nvPr>
        </p:nvSpPr>
        <p:spPr/>
        <p:txBody>
          <a:bodyPr>
            <a:normAutofit fontScale="92500" lnSpcReduction="10000"/>
          </a:bodyPr>
          <a:lstStyle/>
          <a:p>
            <a:r>
              <a:rPr lang="en-US" b="1" dirty="0" smtClean="0"/>
              <a:t>22.</a:t>
            </a:r>
            <a:r>
              <a:rPr lang="en-US" dirty="0" smtClean="0"/>
              <a:t>	(II) (</a:t>
            </a:r>
            <a:r>
              <a:rPr lang="en-US" i="1" dirty="0" smtClean="0"/>
              <a:t>a</a:t>
            </a:r>
            <a:r>
              <a:rPr lang="en-US" dirty="0" smtClean="0"/>
              <a:t>) A skier is accelerating down a 30.0° </a:t>
            </a:r>
            <a:r>
              <a:rPr lang="en-US" smtClean="0"/>
              <a:t>hill at 1.8 m/s (Fig</a:t>
            </a:r>
            <a:r>
              <a:rPr lang="en-US" dirty="0" smtClean="0"/>
              <a:t>. 3–39). What is the vertical component of her acceleration? (</a:t>
            </a:r>
            <a:r>
              <a:rPr lang="en-US" i="1" dirty="0" smtClean="0"/>
              <a:t>b</a:t>
            </a:r>
            <a:r>
              <a:rPr lang="en-US" dirty="0" smtClean="0"/>
              <a:t>) How long will it take her to reach the bottom of the hill, assuming she starts from rest and accelerates uniformly, if the elevation change is 325 m?</a:t>
            </a:r>
            <a:endParaRPr lang="en-US" dirty="0"/>
          </a:p>
        </p:txBody>
      </p:sp>
      <p:pic>
        <p:nvPicPr>
          <p:cNvPr id="35842" name="Picture 2"/>
          <p:cNvPicPr>
            <a:picLocks noGrp="1" noChangeAspect="1" noChangeArrowheads="1"/>
          </p:cNvPicPr>
          <p:nvPr>
            <p:ph sz="half" idx="2"/>
          </p:nvPr>
        </p:nvPicPr>
        <p:blipFill>
          <a:blip r:embed="rId3" cstate="print"/>
          <a:srcRect/>
          <a:stretch>
            <a:fillRect/>
          </a:stretch>
        </p:blipFill>
        <p:spPr bwMode="auto">
          <a:xfrm>
            <a:off x="4796424" y="2057400"/>
            <a:ext cx="3859259" cy="3505199"/>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sz="4900" dirty="0" smtClean="0">
                <a:solidFill>
                  <a:srgbClr val="FFFF00"/>
                </a:solidFill>
              </a:rPr>
              <a:t>Relative Velocity</a:t>
            </a:r>
            <a:r>
              <a:rPr lang="en-US" dirty="0" smtClean="0"/>
              <a:t/>
            </a:r>
            <a:br>
              <a:rPr lang="en-US" dirty="0" smtClean="0"/>
            </a:br>
            <a:r>
              <a:rPr lang="en-US" sz="4000" dirty="0" smtClean="0">
                <a:solidFill>
                  <a:srgbClr val="00B050"/>
                </a:solidFill>
              </a:rPr>
              <a:t>Running Across a Ship</a:t>
            </a:r>
            <a:endParaRPr lang="en-US" sz="4000" dirty="0">
              <a:solidFill>
                <a:srgbClr val="00B050"/>
              </a:solidFill>
            </a:endParaRPr>
          </a:p>
        </p:txBody>
      </p:sp>
      <p:sp>
        <p:nvSpPr>
          <p:cNvPr id="3" name="Content Placeholder 2"/>
          <p:cNvSpPr>
            <a:spLocks noGrp="1"/>
          </p:cNvSpPr>
          <p:nvPr>
            <p:ph idx="1"/>
          </p:nvPr>
        </p:nvSpPr>
        <p:spPr>
          <a:xfrm>
            <a:off x="533400" y="1981200"/>
            <a:ext cx="8229600" cy="4144963"/>
          </a:xfrm>
        </p:spPr>
        <p:txBody>
          <a:bodyPr/>
          <a:lstStyle/>
          <a:p>
            <a:r>
              <a:rPr lang="en-US" dirty="0" smtClean="0"/>
              <a:t>A cruise ship is going north at 4 m/s through still water.</a:t>
            </a:r>
          </a:p>
          <a:p>
            <a:r>
              <a:rPr lang="en-US" dirty="0" smtClean="0"/>
              <a:t>You jog at 3 m/s directly across</a:t>
            </a:r>
          </a:p>
          <a:p>
            <a:pPr>
              <a:buNone/>
            </a:pPr>
            <a:r>
              <a:rPr lang="en-US" dirty="0" smtClean="0"/>
              <a:t> the ship from one side to the other.</a:t>
            </a:r>
          </a:p>
          <a:p>
            <a:endParaRPr lang="en-US" dirty="0" smtClean="0"/>
          </a:p>
          <a:p>
            <a:r>
              <a:rPr lang="en-US" dirty="0" smtClean="0">
                <a:solidFill>
                  <a:srgbClr val="FFFF00"/>
                </a:solidFill>
              </a:rPr>
              <a:t>What is your velocity </a:t>
            </a:r>
            <a:r>
              <a:rPr lang="en-US" i="1" dirty="0" smtClean="0">
                <a:solidFill>
                  <a:srgbClr val="FFFF00"/>
                </a:solidFill>
              </a:rPr>
              <a:t>relative to the water</a:t>
            </a:r>
            <a:r>
              <a:rPr lang="en-US" dirty="0" smtClean="0">
                <a:solidFill>
                  <a:srgbClr val="FFFF00"/>
                </a:solidFill>
              </a:rPr>
              <a:t>?</a:t>
            </a:r>
            <a:endParaRPr lang="en-US" dirty="0">
              <a:solidFill>
                <a:srgbClr val="FFFF00"/>
              </a:solidFill>
            </a:endParaRPr>
          </a:p>
        </p:txBody>
      </p:sp>
      <p:sp>
        <p:nvSpPr>
          <p:cNvPr id="4" name="Pentagon 3"/>
          <p:cNvSpPr/>
          <p:nvPr/>
        </p:nvSpPr>
        <p:spPr>
          <a:xfrm rot="16200000">
            <a:off x="6736080" y="3447289"/>
            <a:ext cx="1435608" cy="484632"/>
          </a:xfrm>
          <a:prstGeom prst="homePlate">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4" idx="2"/>
            <a:endCxn id="4" idx="0"/>
          </p:cNvCxnSpPr>
          <p:nvPr/>
        </p:nvCxnSpPr>
        <p:spPr>
          <a:xfrm flipH="1">
            <a:off x="7211568" y="3810763"/>
            <a:ext cx="484632"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flipH="1" flipV="1">
            <a:off x="7232142" y="2709045"/>
            <a:ext cx="457201" cy="13716"/>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240"/>
            <a:ext cx="8229600" cy="1143000"/>
          </a:xfrm>
        </p:spPr>
        <p:txBody>
          <a:bodyPr/>
          <a:lstStyle/>
          <a:p>
            <a:r>
              <a:rPr lang="en-US" dirty="0" smtClean="0"/>
              <a:t>Relative Velocities </a:t>
            </a:r>
            <a:r>
              <a:rPr lang="en-US" dirty="0" smtClean="0">
                <a:solidFill>
                  <a:srgbClr val="FFFF00"/>
                </a:solidFill>
              </a:rPr>
              <a:t>Just Add</a:t>
            </a:r>
            <a:r>
              <a:rPr lang="en-US" dirty="0" smtClean="0"/>
              <a:t>…</a:t>
            </a:r>
            <a:endParaRPr lang="en-US" dirty="0"/>
          </a:p>
        </p:txBody>
      </p:sp>
      <p:sp>
        <p:nvSpPr>
          <p:cNvPr id="3" name="Content Placeholder 2"/>
          <p:cNvSpPr>
            <a:spLocks noGrp="1"/>
          </p:cNvSpPr>
          <p:nvPr>
            <p:ph idx="1"/>
          </p:nvPr>
        </p:nvSpPr>
        <p:spPr>
          <a:xfrm>
            <a:off x="457200" y="1344304"/>
            <a:ext cx="8229600" cy="5285096"/>
          </a:xfrm>
        </p:spPr>
        <p:txBody>
          <a:bodyPr>
            <a:normAutofit/>
          </a:bodyPr>
          <a:lstStyle/>
          <a:p>
            <a:r>
              <a:rPr lang="en-US" dirty="0" smtClean="0"/>
              <a:t>If the </a:t>
            </a:r>
            <a:r>
              <a:rPr lang="en-US" dirty="0" smtClean="0">
                <a:solidFill>
                  <a:srgbClr val="FFFF00"/>
                </a:solidFill>
              </a:rPr>
              <a:t>ship’s velocity relative to the water</a:t>
            </a:r>
            <a:r>
              <a:rPr lang="en-US" dirty="0" smtClean="0"/>
              <a:t> is     </a:t>
            </a:r>
          </a:p>
          <a:p>
            <a:pPr>
              <a:buNone/>
            </a:pPr>
            <a:endParaRPr lang="en-US" dirty="0" smtClean="0"/>
          </a:p>
          <a:p>
            <a:r>
              <a:rPr lang="en-US" dirty="0" smtClean="0"/>
              <a:t>And </a:t>
            </a:r>
            <a:r>
              <a:rPr lang="en-US" dirty="0" smtClean="0">
                <a:solidFill>
                  <a:srgbClr val="00B050"/>
                </a:solidFill>
              </a:rPr>
              <a:t>your velocity relative to the ship</a:t>
            </a:r>
            <a:r>
              <a:rPr lang="en-US" dirty="0" smtClean="0"/>
              <a:t> is      </a:t>
            </a:r>
          </a:p>
          <a:p>
            <a:endParaRPr lang="en-US" dirty="0" smtClean="0"/>
          </a:p>
          <a:p>
            <a:r>
              <a:rPr lang="en-US" dirty="0" smtClean="0"/>
              <a:t>Then </a:t>
            </a:r>
            <a:r>
              <a:rPr lang="en-US" dirty="0" smtClean="0">
                <a:solidFill>
                  <a:srgbClr val="FF0000"/>
                </a:solidFill>
              </a:rPr>
              <a:t>your velocity relative to the water</a:t>
            </a:r>
            <a:r>
              <a:rPr lang="en-US" dirty="0" smtClean="0">
                <a:solidFill>
                  <a:srgbClr val="FFFF00"/>
                </a:solidFill>
              </a:rPr>
              <a:t> </a:t>
            </a:r>
            <a:r>
              <a:rPr lang="en-US" dirty="0" smtClean="0"/>
              <a:t>is </a:t>
            </a:r>
          </a:p>
          <a:p>
            <a:endParaRPr lang="en-US" dirty="0" smtClean="0"/>
          </a:p>
          <a:p>
            <a:pPr>
              <a:buNone/>
            </a:pPr>
            <a:endParaRPr lang="en-US" dirty="0" smtClean="0"/>
          </a:p>
          <a:p>
            <a:endParaRPr lang="en-US" dirty="0" smtClean="0"/>
          </a:p>
          <a:p>
            <a:r>
              <a:rPr lang="en-US" sz="2800" dirty="0" smtClean="0"/>
              <a:t>Hint:  think how far you are </a:t>
            </a:r>
            <a:r>
              <a:rPr lang="en-US" sz="2800" i="1" dirty="0" smtClean="0"/>
              <a:t>displaced</a:t>
            </a:r>
            <a:r>
              <a:rPr lang="en-US" sz="2800" dirty="0" smtClean="0"/>
              <a:t> in one second!</a:t>
            </a:r>
            <a:endParaRPr lang="en-US" sz="2800" dirty="0"/>
          </a:p>
        </p:txBody>
      </p:sp>
      <p:graphicFrame>
        <p:nvGraphicFramePr>
          <p:cNvPr id="4" name="Object 3"/>
          <p:cNvGraphicFramePr>
            <a:graphicFrameLocks noChangeAspect="1"/>
          </p:cNvGraphicFramePr>
          <p:nvPr/>
        </p:nvGraphicFramePr>
        <p:xfrm>
          <a:off x="8036256" y="1430736"/>
          <a:ext cx="279400" cy="482600"/>
        </p:xfrm>
        <a:graphic>
          <a:graphicData uri="http://schemas.openxmlformats.org/presentationml/2006/ole">
            <p:oleObj spid="_x0000_s58370" name="Equation" r:id="rId4" imgW="279360" imgH="482400" progId="Equation.DSMT4">
              <p:embed/>
            </p:oleObj>
          </a:graphicData>
        </a:graphic>
      </p:graphicFrame>
      <p:graphicFrame>
        <p:nvGraphicFramePr>
          <p:cNvPr id="5" name="Object 4"/>
          <p:cNvGraphicFramePr>
            <a:graphicFrameLocks noChangeAspect="1"/>
          </p:cNvGraphicFramePr>
          <p:nvPr/>
        </p:nvGraphicFramePr>
        <p:xfrm>
          <a:off x="7383440" y="2601032"/>
          <a:ext cx="330200" cy="482600"/>
        </p:xfrm>
        <a:graphic>
          <a:graphicData uri="http://schemas.openxmlformats.org/presentationml/2006/ole">
            <p:oleObj spid="_x0000_s58371" name="Equation" r:id="rId5" imgW="330120" imgH="482400" progId="Equation.DSMT4">
              <p:embed/>
            </p:oleObj>
          </a:graphicData>
        </a:graphic>
      </p:graphicFrame>
      <p:graphicFrame>
        <p:nvGraphicFramePr>
          <p:cNvPr id="6" name="Object 5"/>
          <p:cNvGraphicFramePr>
            <a:graphicFrameLocks noChangeAspect="1"/>
          </p:cNvGraphicFramePr>
          <p:nvPr/>
        </p:nvGraphicFramePr>
        <p:xfrm>
          <a:off x="3878240" y="4626592"/>
          <a:ext cx="977900" cy="482600"/>
        </p:xfrm>
        <a:graphic>
          <a:graphicData uri="http://schemas.openxmlformats.org/presentationml/2006/ole">
            <p:oleObj spid="_x0000_s58372" name="Equation" r:id="rId6" imgW="977760" imgH="482400" progId="Equation.DSMT4">
              <p:embed/>
            </p:oleObj>
          </a:graphicData>
        </a:graphic>
      </p:graphicFrame>
      <p:sp>
        <p:nvSpPr>
          <p:cNvPr id="7" name="Rectangle 6"/>
          <p:cNvSpPr/>
          <p:nvPr/>
        </p:nvSpPr>
        <p:spPr>
          <a:xfrm>
            <a:off x="3505200" y="4572000"/>
            <a:ext cx="1752600" cy="6096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rot="5400000" flipH="1" flipV="1">
            <a:off x="6896100" y="5143500"/>
            <a:ext cx="1143000" cy="1588"/>
          </a:xfrm>
          <a:prstGeom prst="straightConnector1">
            <a:avLst/>
          </a:prstGeom>
          <a:ln w="3492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a:off x="6629400" y="4572000"/>
            <a:ext cx="838200" cy="1588"/>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6200000" flipV="1">
            <a:off x="6515100" y="4762500"/>
            <a:ext cx="1143000" cy="762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solidFill>
                  <a:srgbClr val="FFFF00"/>
                </a:solidFill>
              </a:rPr>
              <a:t>Displacement</a:t>
            </a:r>
            <a:endParaRPr lang="en-US" dirty="0">
              <a:solidFill>
                <a:srgbClr val="FFFF00"/>
              </a:solidFill>
            </a:endParaRPr>
          </a:p>
        </p:txBody>
      </p:sp>
      <p:sp>
        <p:nvSpPr>
          <p:cNvPr id="3" name="Content Placeholder 2"/>
          <p:cNvSpPr>
            <a:spLocks noGrp="1"/>
          </p:cNvSpPr>
          <p:nvPr>
            <p:ph idx="1"/>
          </p:nvPr>
        </p:nvSpPr>
        <p:spPr>
          <a:xfrm>
            <a:off x="533400" y="1143000"/>
            <a:ext cx="8229600" cy="5410200"/>
          </a:xfrm>
        </p:spPr>
        <p:txBody>
          <a:bodyPr>
            <a:normAutofit/>
          </a:bodyPr>
          <a:lstStyle/>
          <a:p>
            <a:r>
              <a:rPr lang="en-US" sz="2400" dirty="0" smtClean="0"/>
              <a:t>We’ll work usually in two dimensions—the  three dimensional description is very similar.</a:t>
            </a:r>
          </a:p>
          <a:p>
            <a:r>
              <a:rPr lang="en-US" sz="2400" dirty="0" smtClean="0"/>
              <a:t>Suppose we move a ball </a:t>
            </a:r>
          </a:p>
          <a:p>
            <a:pPr>
              <a:buNone/>
            </a:pPr>
            <a:r>
              <a:rPr lang="en-US" sz="2400" dirty="0" smtClean="0"/>
              <a:t>	from point </a:t>
            </a:r>
            <a:r>
              <a:rPr lang="en-US" sz="2400" dirty="0" smtClean="0">
                <a:solidFill>
                  <a:srgbClr val="FFFF00"/>
                </a:solidFill>
              </a:rPr>
              <a:t>A</a:t>
            </a:r>
            <a:r>
              <a:rPr lang="en-US" sz="2400" dirty="0" smtClean="0"/>
              <a:t> to point </a:t>
            </a:r>
            <a:r>
              <a:rPr lang="en-US" sz="2400" dirty="0" smtClean="0">
                <a:solidFill>
                  <a:srgbClr val="FFFF00"/>
                </a:solidFill>
              </a:rPr>
              <a:t>B</a:t>
            </a:r>
            <a:r>
              <a:rPr lang="en-US" sz="2400" dirty="0" smtClean="0"/>
              <a:t> on a </a:t>
            </a:r>
          </a:p>
          <a:p>
            <a:pPr>
              <a:buNone/>
            </a:pPr>
            <a:r>
              <a:rPr lang="en-US" sz="2400" dirty="0" smtClean="0"/>
              <a:t>	tabletop.  This </a:t>
            </a:r>
            <a:r>
              <a:rPr lang="en-US" sz="2400" dirty="0" smtClean="0">
                <a:solidFill>
                  <a:srgbClr val="FFFF00"/>
                </a:solidFill>
              </a:rPr>
              <a:t>displacement</a:t>
            </a:r>
          </a:p>
          <a:p>
            <a:pPr>
              <a:buNone/>
            </a:pPr>
            <a:r>
              <a:rPr lang="en-US" sz="2400" dirty="0" smtClean="0"/>
              <a:t>	can be fully described by </a:t>
            </a:r>
          </a:p>
          <a:p>
            <a:pPr>
              <a:buNone/>
            </a:pPr>
            <a:r>
              <a:rPr lang="en-US" sz="2400" dirty="0" smtClean="0"/>
              <a:t>	giving a </a:t>
            </a:r>
            <a:r>
              <a:rPr lang="en-US" sz="2400" dirty="0" smtClean="0">
                <a:solidFill>
                  <a:srgbClr val="FFFF00"/>
                </a:solidFill>
              </a:rPr>
              <a:t>distance</a:t>
            </a:r>
            <a:r>
              <a:rPr lang="en-US" sz="2400" dirty="0" smtClean="0"/>
              <a:t> and a </a:t>
            </a:r>
            <a:r>
              <a:rPr lang="en-US" sz="2400" dirty="0" smtClean="0">
                <a:solidFill>
                  <a:srgbClr val="FFFF00"/>
                </a:solidFill>
              </a:rPr>
              <a:t>direction</a:t>
            </a:r>
            <a:r>
              <a:rPr lang="en-US" sz="2400" dirty="0" smtClean="0"/>
              <a:t>.  </a:t>
            </a:r>
          </a:p>
          <a:p>
            <a:r>
              <a:rPr lang="en-US" sz="2400" dirty="0" smtClean="0"/>
              <a:t>Both can be represented by an arrow,  the length some agreed scale:  arrow length 10 cm representing 1 m displacement, say.</a:t>
            </a:r>
          </a:p>
          <a:p>
            <a:r>
              <a:rPr lang="en-US" sz="2400" dirty="0" smtClean="0"/>
              <a:t>This is a </a:t>
            </a:r>
            <a:r>
              <a:rPr lang="en-US" sz="2400" dirty="0" smtClean="0">
                <a:solidFill>
                  <a:srgbClr val="FFFF00"/>
                </a:solidFill>
              </a:rPr>
              <a:t>vector, written with an arrow     </a:t>
            </a:r>
            <a:r>
              <a:rPr lang="en-US" sz="2400" dirty="0" smtClean="0"/>
              <a:t>:  it has </a:t>
            </a:r>
            <a:r>
              <a:rPr lang="en-US" sz="2400" dirty="0" smtClean="0">
                <a:solidFill>
                  <a:srgbClr val="FFFF00"/>
                </a:solidFill>
              </a:rPr>
              <a:t>magnitude</a:t>
            </a:r>
            <a:r>
              <a:rPr lang="en-US" sz="2400" dirty="0" smtClean="0"/>
              <a:t>, meaning its length, written          , and direction.</a:t>
            </a:r>
          </a:p>
          <a:p>
            <a:pPr>
              <a:buNone/>
            </a:pPr>
            <a:endParaRPr lang="en-US" dirty="0"/>
          </a:p>
        </p:txBody>
      </p:sp>
      <p:sp>
        <p:nvSpPr>
          <p:cNvPr id="4" name="Oval 3"/>
          <p:cNvSpPr/>
          <p:nvPr/>
        </p:nvSpPr>
        <p:spPr>
          <a:xfrm>
            <a:off x="5783240" y="3638264"/>
            <a:ext cx="533400" cy="533400"/>
          </a:xfrm>
          <a:prstGeom prst="ellipse">
            <a:avLst/>
          </a:prstGeom>
          <a:solidFill>
            <a:srgbClr val="FF0000"/>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181367" y="1809464"/>
            <a:ext cx="533400" cy="533400"/>
          </a:xfrm>
          <a:prstGeom prst="ellipse">
            <a:avLst/>
          </a:prstGeom>
          <a:solidFill>
            <a:srgbClr val="FF0000"/>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rot="5400000" flipH="1" flipV="1">
            <a:off x="5833682" y="2240601"/>
            <a:ext cx="1905000" cy="1447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Object 8"/>
          <p:cNvGraphicFramePr>
            <a:graphicFrameLocks noChangeAspect="1"/>
          </p:cNvGraphicFramePr>
          <p:nvPr/>
        </p:nvGraphicFramePr>
        <p:xfrm>
          <a:off x="5704269" y="5330778"/>
          <a:ext cx="241300" cy="342900"/>
        </p:xfrm>
        <a:graphic>
          <a:graphicData uri="http://schemas.openxmlformats.org/presentationml/2006/ole">
            <p:oleObj spid="_x0000_s3074" name="Equation" r:id="rId4" imgW="241200" imgH="342720" progId="Equation.DSMT4">
              <p:embed/>
            </p:oleObj>
          </a:graphicData>
        </a:graphic>
      </p:graphicFrame>
      <p:graphicFrame>
        <p:nvGraphicFramePr>
          <p:cNvPr id="10" name="Object 9"/>
          <p:cNvGraphicFramePr>
            <a:graphicFrameLocks noChangeAspect="1"/>
          </p:cNvGraphicFramePr>
          <p:nvPr/>
        </p:nvGraphicFramePr>
        <p:xfrm>
          <a:off x="4420674" y="5664558"/>
          <a:ext cx="532326" cy="464079"/>
        </p:xfrm>
        <a:graphic>
          <a:graphicData uri="http://schemas.openxmlformats.org/presentationml/2006/ole">
            <p:oleObj spid="_x0000_s3075" name="Equation" r:id="rId5" imgW="495000" imgH="431640" progId="Equation.DSMT4">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Displacement as a Vector</a:t>
            </a:r>
            <a:endParaRPr lang="en-US" dirty="0">
              <a:solidFill>
                <a:srgbClr val="FFFF00"/>
              </a:solidFill>
            </a:endParaRPr>
          </a:p>
        </p:txBody>
      </p:sp>
      <p:sp>
        <p:nvSpPr>
          <p:cNvPr id="3" name="Content Placeholder 2"/>
          <p:cNvSpPr>
            <a:spLocks noGrp="1"/>
          </p:cNvSpPr>
          <p:nvPr>
            <p:ph sz="half" idx="1"/>
          </p:nvPr>
        </p:nvSpPr>
        <p:spPr/>
        <p:txBody>
          <a:bodyPr>
            <a:normAutofit/>
          </a:bodyPr>
          <a:lstStyle/>
          <a:p>
            <a:r>
              <a:rPr lang="en-US" dirty="0" smtClean="0"/>
              <a:t>Now move the ball a </a:t>
            </a:r>
            <a:r>
              <a:rPr lang="en-US" i="1" dirty="0" smtClean="0"/>
              <a:t>second </a:t>
            </a:r>
            <a:r>
              <a:rPr lang="en-US" dirty="0" smtClean="0"/>
              <a:t>time. It is evident that the total displacement , the sum of the two, called the </a:t>
            </a:r>
            <a:r>
              <a:rPr lang="en-US" dirty="0" smtClean="0">
                <a:solidFill>
                  <a:srgbClr val="FFFF00"/>
                </a:solidFill>
              </a:rPr>
              <a:t>resultant</a:t>
            </a:r>
            <a:r>
              <a:rPr lang="en-US" dirty="0" smtClean="0"/>
              <a:t>, is given by adding the two  vectors tip to tail as shown:</a:t>
            </a:r>
          </a:p>
          <a:p>
            <a:pPr>
              <a:buNone/>
            </a:pPr>
            <a:endParaRPr lang="en-US" dirty="0"/>
          </a:p>
        </p:txBody>
      </p:sp>
      <p:sp>
        <p:nvSpPr>
          <p:cNvPr id="4" name="Content Placeholder 3"/>
          <p:cNvSpPr>
            <a:spLocks noGrp="1"/>
          </p:cNvSpPr>
          <p:nvPr>
            <p:ph sz="half" idx="2"/>
          </p:nvPr>
        </p:nvSpPr>
        <p:spPr/>
        <p:txBody>
          <a:bodyPr>
            <a:normAutofit/>
          </a:bodyPr>
          <a:lstStyle/>
          <a:p>
            <a:r>
              <a:rPr lang="en-US" dirty="0" smtClean="0"/>
              <a:t>Adding displacement vectors</a:t>
            </a:r>
            <a:r>
              <a:rPr lang="en-US" dirty="0"/>
              <a:t> </a:t>
            </a:r>
            <a:r>
              <a:rPr lang="en-US" dirty="0" smtClean="0"/>
              <a:t>(and notation!):</a:t>
            </a:r>
            <a:endParaRPr lang="en-US" dirty="0"/>
          </a:p>
        </p:txBody>
      </p:sp>
      <p:sp>
        <p:nvSpPr>
          <p:cNvPr id="5" name="Oval 4"/>
          <p:cNvSpPr/>
          <p:nvPr/>
        </p:nvSpPr>
        <p:spPr>
          <a:xfrm>
            <a:off x="5791200" y="5105400"/>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010400" y="3505200"/>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019800" y="2819400"/>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rot="5400000" flipH="1" flipV="1">
            <a:off x="5829300" y="3924300"/>
            <a:ext cx="1600200" cy="1219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953000" y="4025721"/>
            <a:ext cx="23622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a:off x="6248400" y="2920284"/>
            <a:ext cx="990600" cy="838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6" name="Object 15"/>
          <p:cNvGraphicFramePr>
            <a:graphicFrameLocks noChangeAspect="1"/>
          </p:cNvGraphicFramePr>
          <p:nvPr/>
        </p:nvGraphicFramePr>
        <p:xfrm>
          <a:off x="6705600" y="4419600"/>
          <a:ext cx="241300" cy="482600"/>
        </p:xfrm>
        <a:graphic>
          <a:graphicData uri="http://schemas.openxmlformats.org/presentationml/2006/ole">
            <p:oleObj spid="_x0000_s1026" name="Equation" r:id="rId4" imgW="241200" imgH="482400" progId="Equation.DSMT4">
              <p:embed/>
            </p:oleObj>
          </a:graphicData>
        </a:graphic>
      </p:graphicFrame>
      <p:graphicFrame>
        <p:nvGraphicFramePr>
          <p:cNvPr id="17" name="Object 16"/>
          <p:cNvGraphicFramePr>
            <a:graphicFrameLocks noChangeAspect="1"/>
          </p:cNvGraphicFramePr>
          <p:nvPr/>
        </p:nvGraphicFramePr>
        <p:xfrm>
          <a:off x="6778842" y="2959995"/>
          <a:ext cx="279400" cy="482600"/>
        </p:xfrm>
        <a:graphic>
          <a:graphicData uri="http://schemas.openxmlformats.org/presentationml/2006/ole">
            <p:oleObj spid="_x0000_s1027" name="Equation" r:id="rId5" imgW="279360" imgH="482400" progId="Equation.DSMT4">
              <p:embed/>
            </p:oleObj>
          </a:graphicData>
        </a:graphic>
      </p:graphicFrame>
      <p:graphicFrame>
        <p:nvGraphicFramePr>
          <p:cNvPr id="18" name="Object 17"/>
          <p:cNvGraphicFramePr>
            <a:graphicFrameLocks noChangeAspect="1"/>
          </p:cNvGraphicFramePr>
          <p:nvPr/>
        </p:nvGraphicFramePr>
        <p:xfrm>
          <a:off x="5192510" y="3721995"/>
          <a:ext cx="876300" cy="482600"/>
        </p:xfrm>
        <a:graphic>
          <a:graphicData uri="http://schemas.openxmlformats.org/presentationml/2006/ole">
            <p:oleObj spid="_x0000_s1028" name="Equation" r:id="rId6" imgW="876240" imgH="48240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Adding Vectors</a:t>
            </a:r>
            <a:endParaRPr lang="en-US" dirty="0">
              <a:solidFill>
                <a:srgbClr val="FFFF00"/>
              </a:solidFill>
            </a:endParaRPr>
          </a:p>
        </p:txBody>
      </p:sp>
      <p:sp>
        <p:nvSpPr>
          <p:cNvPr id="3" name="Content Placeholder 2"/>
          <p:cNvSpPr>
            <a:spLocks noGrp="1"/>
          </p:cNvSpPr>
          <p:nvPr>
            <p:ph sz="half" idx="1"/>
          </p:nvPr>
        </p:nvSpPr>
        <p:spPr>
          <a:xfrm>
            <a:off x="304800" y="1600200"/>
            <a:ext cx="4191000" cy="4525963"/>
          </a:xfrm>
        </p:spPr>
        <p:txBody>
          <a:bodyPr>
            <a:normAutofit lnSpcReduction="10000"/>
          </a:bodyPr>
          <a:lstStyle/>
          <a:p>
            <a:r>
              <a:rPr lang="en-US" dirty="0" smtClean="0"/>
              <a:t>You can see that</a:t>
            </a:r>
          </a:p>
          <a:p>
            <a:endParaRPr lang="en-US" dirty="0" smtClean="0"/>
          </a:p>
          <a:p>
            <a:endParaRPr lang="en-US" dirty="0" smtClean="0"/>
          </a:p>
          <a:p>
            <a:r>
              <a:rPr lang="en-US" dirty="0" smtClean="0"/>
              <a:t>The vector      represents a </a:t>
            </a:r>
            <a:r>
              <a:rPr lang="en-US" dirty="0" smtClean="0">
                <a:solidFill>
                  <a:srgbClr val="FFFF00"/>
                </a:solidFill>
              </a:rPr>
              <a:t>displacement</a:t>
            </a:r>
            <a:r>
              <a:rPr lang="en-US" dirty="0" smtClean="0"/>
              <a:t>, like saying walk 3 meters in a north-east direction:  </a:t>
            </a:r>
            <a:r>
              <a:rPr lang="en-US" dirty="0" smtClean="0">
                <a:solidFill>
                  <a:srgbClr val="FFFF00"/>
                </a:solidFill>
              </a:rPr>
              <a:t>it works from any starting point.</a:t>
            </a:r>
          </a:p>
          <a:p>
            <a:pPr>
              <a:buNone/>
            </a:pPr>
            <a:r>
              <a:rPr lang="en-US" dirty="0"/>
              <a:t>	</a:t>
            </a:r>
          </a:p>
        </p:txBody>
      </p:sp>
      <p:sp>
        <p:nvSpPr>
          <p:cNvPr id="4" name="Content Placeholder 3"/>
          <p:cNvSpPr>
            <a:spLocks noGrp="1"/>
          </p:cNvSpPr>
          <p:nvPr>
            <p:ph sz="half" idx="2"/>
          </p:nvPr>
        </p:nvSpPr>
        <p:spPr/>
        <p:txBody>
          <a:bodyPr>
            <a:normAutofit lnSpcReduction="10000"/>
          </a:bodyPr>
          <a:lstStyle/>
          <a:p>
            <a:r>
              <a:rPr lang="en-US" dirty="0" smtClean="0"/>
              <a:t>Adding  vectors :</a:t>
            </a:r>
            <a:endParaRPr lang="en-US" dirty="0"/>
          </a:p>
        </p:txBody>
      </p:sp>
      <p:sp>
        <p:nvSpPr>
          <p:cNvPr id="5" name="Oval 4"/>
          <p:cNvSpPr/>
          <p:nvPr/>
        </p:nvSpPr>
        <p:spPr>
          <a:xfrm>
            <a:off x="5791200" y="5105400"/>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010400" y="3505200"/>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019800" y="2819400"/>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rot="5400000" flipH="1" flipV="1">
            <a:off x="5829300" y="3924300"/>
            <a:ext cx="1600200" cy="1219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953000" y="4012842"/>
            <a:ext cx="23622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a:off x="6248400" y="2920284"/>
            <a:ext cx="990600" cy="838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6" name="Object 15"/>
          <p:cNvGraphicFramePr>
            <a:graphicFrameLocks noChangeAspect="1"/>
          </p:cNvGraphicFramePr>
          <p:nvPr/>
        </p:nvGraphicFramePr>
        <p:xfrm>
          <a:off x="6705600" y="4419600"/>
          <a:ext cx="241300" cy="482600"/>
        </p:xfrm>
        <a:graphic>
          <a:graphicData uri="http://schemas.openxmlformats.org/presentationml/2006/ole">
            <p:oleObj spid="_x0000_s21506" name="Equation" r:id="rId4" imgW="241200" imgH="482400" progId="Equation.DSMT4">
              <p:embed/>
            </p:oleObj>
          </a:graphicData>
        </a:graphic>
      </p:graphicFrame>
      <p:graphicFrame>
        <p:nvGraphicFramePr>
          <p:cNvPr id="17" name="Object 16"/>
          <p:cNvGraphicFramePr>
            <a:graphicFrameLocks noChangeAspect="1"/>
          </p:cNvGraphicFramePr>
          <p:nvPr/>
        </p:nvGraphicFramePr>
        <p:xfrm>
          <a:off x="6778842" y="2959995"/>
          <a:ext cx="279400" cy="482600"/>
        </p:xfrm>
        <a:graphic>
          <a:graphicData uri="http://schemas.openxmlformats.org/presentationml/2006/ole">
            <p:oleObj spid="_x0000_s21507" name="Equation" r:id="rId5" imgW="279360" imgH="482400" progId="Equation.DSMT4">
              <p:embed/>
            </p:oleObj>
          </a:graphicData>
        </a:graphic>
      </p:graphicFrame>
      <p:graphicFrame>
        <p:nvGraphicFramePr>
          <p:cNvPr id="20" name="Object 19"/>
          <p:cNvGraphicFramePr>
            <a:graphicFrameLocks noChangeAspect="1"/>
          </p:cNvGraphicFramePr>
          <p:nvPr/>
        </p:nvGraphicFramePr>
        <p:xfrm>
          <a:off x="1296474" y="2325711"/>
          <a:ext cx="2247900" cy="482600"/>
        </p:xfrm>
        <a:graphic>
          <a:graphicData uri="http://schemas.openxmlformats.org/presentationml/2006/ole">
            <p:oleObj spid="_x0000_s21509" name="Equation" r:id="rId6" imgW="2247840" imgH="482400" progId="Equation.DSMT4">
              <p:embed/>
            </p:oleObj>
          </a:graphicData>
        </a:graphic>
      </p:graphicFrame>
      <p:cxnSp>
        <p:nvCxnSpPr>
          <p:cNvPr id="15" name="Straight Arrow Connector 14"/>
          <p:cNvCxnSpPr/>
          <p:nvPr/>
        </p:nvCxnSpPr>
        <p:spPr>
          <a:xfrm rot="10800000">
            <a:off x="5004516" y="4471116"/>
            <a:ext cx="990600" cy="838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flipH="1" flipV="1">
            <a:off x="4838700" y="3073221"/>
            <a:ext cx="1600200" cy="1219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1" name="Object 20"/>
          <p:cNvGraphicFramePr>
            <a:graphicFrameLocks noChangeAspect="1"/>
          </p:cNvGraphicFramePr>
          <p:nvPr/>
        </p:nvGraphicFramePr>
        <p:xfrm>
          <a:off x="5372637" y="3249768"/>
          <a:ext cx="241300" cy="482600"/>
        </p:xfrm>
        <a:graphic>
          <a:graphicData uri="http://schemas.openxmlformats.org/presentationml/2006/ole">
            <p:oleObj spid="_x0000_s21510" name="Equation" r:id="rId7" imgW="241200" imgH="482400" progId="Equation.DSMT4">
              <p:embed/>
            </p:oleObj>
          </a:graphicData>
        </a:graphic>
      </p:graphicFrame>
      <p:graphicFrame>
        <p:nvGraphicFramePr>
          <p:cNvPr id="22" name="Object 21"/>
          <p:cNvGraphicFramePr>
            <a:graphicFrameLocks noChangeAspect="1"/>
          </p:cNvGraphicFramePr>
          <p:nvPr/>
        </p:nvGraphicFramePr>
        <p:xfrm>
          <a:off x="5334000" y="4953000"/>
          <a:ext cx="279400" cy="482600"/>
        </p:xfrm>
        <a:graphic>
          <a:graphicData uri="http://schemas.openxmlformats.org/presentationml/2006/ole">
            <p:oleObj spid="_x0000_s21511" name="Equation" r:id="rId8" imgW="279360" imgH="482400" progId="Equation.DSMT4">
              <p:embed/>
            </p:oleObj>
          </a:graphicData>
        </a:graphic>
      </p:graphicFrame>
      <p:graphicFrame>
        <p:nvGraphicFramePr>
          <p:cNvPr id="23" name="Object 22"/>
          <p:cNvGraphicFramePr>
            <a:graphicFrameLocks noChangeAspect="1"/>
          </p:cNvGraphicFramePr>
          <p:nvPr/>
        </p:nvGraphicFramePr>
        <p:xfrm>
          <a:off x="2399763" y="3007215"/>
          <a:ext cx="241300" cy="482600"/>
        </p:xfrm>
        <a:graphic>
          <a:graphicData uri="http://schemas.openxmlformats.org/presentationml/2006/ole">
            <p:oleObj spid="_x0000_s21512" name="Equation" r:id="rId9" imgW="241200" imgH="48240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Subtracting Vectors</a:t>
            </a:r>
            <a:endParaRPr lang="en-US" dirty="0">
              <a:solidFill>
                <a:srgbClr val="FFFF00"/>
              </a:solidFill>
            </a:endParaRPr>
          </a:p>
        </p:txBody>
      </p:sp>
      <p:sp>
        <p:nvSpPr>
          <p:cNvPr id="3" name="Content Placeholder 2"/>
          <p:cNvSpPr>
            <a:spLocks noGrp="1"/>
          </p:cNvSpPr>
          <p:nvPr>
            <p:ph sz="half" idx="1"/>
          </p:nvPr>
        </p:nvSpPr>
        <p:spPr>
          <a:xfrm>
            <a:off x="457200" y="1600200"/>
            <a:ext cx="4038600" cy="4800600"/>
          </a:xfrm>
        </p:spPr>
        <p:txBody>
          <a:bodyPr>
            <a:normAutofit/>
          </a:bodyPr>
          <a:lstStyle/>
          <a:p>
            <a:r>
              <a:rPr lang="en-US" dirty="0" smtClean="0"/>
              <a:t>It’s pretty easy: just ask, what vector has to be added to     </a:t>
            </a:r>
            <a:r>
              <a:rPr lang="en-US" dirty="0" err="1" smtClean="0"/>
              <a:t>to</a:t>
            </a:r>
            <a:r>
              <a:rPr lang="en-US" dirty="0" smtClean="0"/>
              <a:t> get      ?</a:t>
            </a:r>
          </a:p>
          <a:p>
            <a:r>
              <a:rPr lang="en-US" dirty="0" smtClean="0"/>
              <a:t>The answer must be</a:t>
            </a:r>
          </a:p>
          <a:p>
            <a:endParaRPr lang="en-US" dirty="0" smtClean="0"/>
          </a:p>
          <a:p>
            <a:r>
              <a:rPr lang="en-US" dirty="0" smtClean="0"/>
              <a:t>To construct it, put the </a:t>
            </a:r>
            <a:r>
              <a:rPr lang="en-US" b="1" i="1" dirty="0" smtClean="0">
                <a:solidFill>
                  <a:srgbClr val="FFFF00"/>
                </a:solidFill>
              </a:rPr>
              <a:t>tails</a:t>
            </a:r>
            <a:r>
              <a:rPr lang="en-US" dirty="0" smtClean="0">
                <a:solidFill>
                  <a:srgbClr val="FFFF00"/>
                </a:solidFill>
              </a:rPr>
              <a:t> of     ,     together</a:t>
            </a:r>
            <a:r>
              <a:rPr lang="en-US" dirty="0" smtClean="0"/>
              <a:t>, and draw the vector </a:t>
            </a:r>
            <a:r>
              <a:rPr lang="en-US" dirty="0" smtClean="0">
                <a:solidFill>
                  <a:srgbClr val="FFFF00"/>
                </a:solidFill>
              </a:rPr>
              <a:t>from the head of      to the head of     .  </a:t>
            </a:r>
          </a:p>
        </p:txBody>
      </p:sp>
      <p:sp>
        <p:nvSpPr>
          <p:cNvPr id="4" name="Content Placeholder 3"/>
          <p:cNvSpPr>
            <a:spLocks noGrp="1"/>
          </p:cNvSpPr>
          <p:nvPr>
            <p:ph sz="half" idx="2"/>
          </p:nvPr>
        </p:nvSpPr>
        <p:spPr/>
        <p:txBody>
          <a:bodyPr>
            <a:normAutofit/>
          </a:bodyPr>
          <a:lstStyle/>
          <a:p>
            <a:pPr>
              <a:buNone/>
            </a:pPr>
            <a:r>
              <a:rPr lang="en-US" dirty="0" smtClean="0"/>
              <a:t>   </a:t>
            </a:r>
          </a:p>
          <a:p>
            <a:pPr>
              <a:buNone/>
            </a:pPr>
            <a:r>
              <a:rPr lang="en-US" dirty="0" smtClean="0"/>
              <a:t> </a:t>
            </a:r>
            <a:r>
              <a:rPr lang="en-US" dirty="0" smtClean="0"/>
              <a:t>  </a:t>
            </a:r>
            <a:r>
              <a:rPr lang="en-US" i="1" dirty="0" smtClean="0"/>
              <a:t>Finding </a:t>
            </a:r>
            <a:r>
              <a:rPr lang="en-US" i="1" dirty="0" smtClean="0"/>
              <a:t>the difference</a:t>
            </a:r>
            <a:r>
              <a:rPr lang="en-US" dirty="0" smtClean="0"/>
              <a:t>:</a:t>
            </a:r>
            <a:endParaRPr lang="en-US" dirty="0"/>
          </a:p>
        </p:txBody>
      </p:sp>
      <p:graphicFrame>
        <p:nvGraphicFramePr>
          <p:cNvPr id="5" name="Object 4"/>
          <p:cNvGraphicFramePr>
            <a:graphicFrameLocks noChangeAspect="1"/>
          </p:cNvGraphicFramePr>
          <p:nvPr/>
        </p:nvGraphicFramePr>
        <p:xfrm>
          <a:off x="2258704" y="2528949"/>
          <a:ext cx="254000" cy="355600"/>
        </p:xfrm>
        <a:graphic>
          <a:graphicData uri="http://schemas.openxmlformats.org/presentationml/2006/ole">
            <p:oleObj spid="_x0000_s22530" name="Equation" r:id="rId4" imgW="253800" imgH="355320" progId="Equation.DSMT4">
              <p:embed/>
            </p:oleObj>
          </a:graphicData>
        </a:graphic>
      </p:graphicFrame>
      <p:graphicFrame>
        <p:nvGraphicFramePr>
          <p:cNvPr id="6" name="Object 5"/>
          <p:cNvGraphicFramePr>
            <a:graphicFrameLocks noChangeAspect="1"/>
          </p:cNvGraphicFramePr>
          <p:nvPr/>
        </p:nvGraphicFramePr>
        <p:xfrm>
          <a:off x="3542763" y="2425521"/>
          <a:ext cx="266700" cy="457200"/>
        </p:xfrm>
        <a:graphic>
          <a:graphicData uri="http://schemas.openxmlformats.org/presentationml/2006/ole">
            <p:oleObj spid="_x0000_s22531" name="Equation" r:id="rId5" imgW="266400" imgH="457200" progId="Equation.DSMT4">
              <p:embed/>
            </p:oleObj>
          </a:graphicData>
        </a:graphic>
      </p:graphicFrame>
      <p:graphicFrame>
        <p:nvGraphicFramePr>
          <p:cNvPr id="7" name="Object 6"/>
          <p:cNvGraphicFramePr>
            <a:graphicFrameLocks noChangeAspect="1"/>
          </p:cNvGraphicFramePr>
          <p:nvPr/>
        </p:nvGraphicFramePr>
        <p:xfrm>
          <a:off x="1936750" y="3429000"/>
          <a:ext cx="850900" cy="457200"/>
        </p:xfrm>
        <a:graphic>
          <a:graphicData uri="http://schemas.openxmlformats.org/presentationml/2006/ole">
            <p:oleObj spid="_x0000_s22532" name="Equation" r:id="rId6" imgW="850680" imgH="457200" progId="Equation.DSMT4">
              <p:embed/>
            </p:oleObj>
          </a:graphicData>
        </a:graphic>
      </p:graphicFrame>
      <p:graphicFrame>
        <p:nvGraphicFramePr>
          <p:cNvPr id="8" name="Object 7"/>
          <p:cNvGraphicFramePr>
            <a:graphicFrameLocks noChangeAspect="1"/>
          </p:cNvGraphicFramePr>
          <p:nvPr/>
        </p:nvGraphicFramePr>
        <p:xfrm>
          <a:off x="1981200" y="4495800"/>
          <a:ext cx="254000" cy="355600"/>
        </p:xfrm>
        <a:graphic>
          <a:graphicData uri="http://schemas.openxmlformats.org/presentationml/2006/ole">
            <p:oleObj spid="_x0000_s22533" name="Equation" r:id="rId7" imgW="253800" imgH="355320" progId="Equation.DSMT4">
              <p:embed/>
            </p:oleObj>
          </a:graphicData>
        </a:graphic>
      </p:graphicFrame>
      <p:graphicFrame>
        <p:nvGraphicFramePr>
          <p:cNvPr id="11" name="Object 10"/>
          <p:cNvGraphicFramePr>
            <a:graphicFrameLocks noChangeAspect="1"/>
          </p:cNvGraphicFramePr>
          <p:nvPr/>
        </p:nvGraphicFramePr>
        <p:xfrm>
          <a:off x="2362200" y="4405647"/>
          <a:ext cx="266700" cy="457200"/>
        </p:xfrm>
        <a:graphic>
          <a:graphicData uri="http://schemas.openxmlformats.org/presentationml/2006/ole">
            <p:oleObj spid="_x0000_s22536" name="Equation" r:id="rId8" imgW="266400" imgH="457200" progId="Equation.DSMT4">
              <p:embed/>
            </p:oleObj>
          </a:graphicData>
        </a:graphic>
      </p:graphicFrame>
      <p:graphicFrame>
        <p:nvGraphicFramePr>
          <p:cNvPr id="12" name="Object 11"/>
          <p:cNvGraphicFramePr>
            <a:graphicFrameLocks noChangeAspect="1"/>
          </p:cNvGraphicFramePr>
          <p:nvPr/>
        </p:nvGraphicFramePr>
        <p:xfrm>
          <a:off x="3429000" y="5333642"/>
          <a:ext cx="254000" cy="355600"/>
        </p:xfrm>
        <a:graphic>
          <a:graphicData uri="http://schemas.openxmlformats.org/presentationml/2006/ole">
            <p:oleObj spid="_x0000_s22537" name="Equation" r:id="rId9" imgW="253800" imgH="355320" progId="Equation.DSMT4">
              <p:embed/>
            </p:oleObj>
          </a:graphicData>
        </a:graphic>
      </p:graphicFrame>
      <p:graphicFrame>
        <p:nvGraphicFramePr>
          <p:cNvPr id="13" name="Object 12"/>
          <p:cNvGraphicFramePr>
            <a:graphicFrameLocks noChangeAspect="1"/>
          </p:cNvGraphicFramePr>
          <p:nvPr/>
        </p:nvGraphicFramePr>
        <p:xfrm>
          <a:off x="2667000" y="5663484"/>
          <a:ext cx="266700" cy="457200"/>
        </p:xfrm>
        <a:graphic>
          <a:graphicData uri="http://schemas.openxmlformats.org/presentationml/2006/ole">
            <p:oleObj spid="_x0000_s22538" name="Equation" r:id="rId10" imgW="266400" imgH="457200" progId="Equation.DSMT4">
              <p:embed/>
            </p:oleObj>
          </a:graphicData>
        </a:graphic>
      </p:graphicFrame>
      <p:cxnSp>
        <p:nvCxnSpPr>
          <p:cNvPr id="15" name="Straight Arrow Connector 14"/>
          <p:cNvCxnSpPr/>
          <p:nvPr/>
        </p:nvCxnSpPr>
        <p:spPr>
          <a:xfrm>
            <a:off x="5257800" y="3886200"/>
            <a:ext cx="2133600" cy="457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5257800" y="3581400"/>
            <a:ext cx="190500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V="1">
            <a:off x="6896100" y="3848100"/>
            <a:ext cx="7620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1" name="Object 20"/>
          <p:cNvGraphicFramePr>
            <a:graphicFrameLocks noChangeAspect="1"/>
          </p:cNvGraphicFramePr>
          <p:nvPr/>
        </p:nvGraphicFramePr>
        <p:xfrm>
          <a:off x="6248400" y="4191000"/>
          <a:ext cx="254000" cy="355600"/>
        </p:xfrm>
        <a:graphic>
          <a:graphicData uri="http://schemas.openxmlformats.org/presentationml/2006/ole">
            <p:oleObj spid="_x0000_s22539" name="Equation" r:id="rId11" imgW="253800" imgH="355320" progId="Equation.DSMT4">
              <p:embed/>
            </p:oleObj>
          </a:graphicData>
        </a:graphic>
      </p:graphicFrame>
      <p:graphicFrame>
        <p:nvGraphicFramePr>
          <p:cNvPr id="22" name="Object 21"/>
          <p:cNvGraphicFramePr>
            <a:graphicFrameLocks noChangeAspect="1"/>
          </p:cNvGraphicFramePr>
          <p:nvPr/>
        </p:nvGraphicFramePr>
        <p:xfrm>
          <a:off x="6147516" y="3250842"/>
          <a:ext cx="266700" cy="457200"/>
        </p:xfrm>
        <a:graphic>
          <a:graphicData uri="http://schemas.openxmlformats.org/presentationml/2006/ole">
            <p:oleObj spid="_x0000_s22540" name="Equation" r:id="rId12" imgW="266400" imgH="457200" progId="Equation.DSMT4">
              <p:embed/>
            </p:oleObj>
          </a:graphicData>
        </a:graphic>
      </p:graphicFrame>
      <p:graphicFrame>
        <p:nvGraphicFramePr>
          <p:cNvPr id="23" name="Object 22"/>
          <p:cNvGraphicFramePr>
            <a:graphicFrameLocks noChangeAspect="1"/>
          </p:cNvGraphicFramePr>
          <p:nvPr/>
        </p:nvGraphicFramePr>
        <p:xfrm>
          <a:off x="7342032" y="3616815"/>
          <a:ext cx="850900" cy="457200"/>
        </p:xfrm>
        <a:graphic>
          <a:graphicData uri="http://schemas.openxmlformats.org/presentationml/2006/ole">
            <p:oleObj spid="_x0000_s22541" name="Equation" r:id="rId13" imgW="850680" imgH="457200" progId="Equation.DSMT4">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Multiplying Vectors by Numbers </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Only the </a:t>
            </a:r>
            <a:r>
              <a:rPr lang="en-US" dirty="0" smtClean="0">
                <a:solidFill>
                  <a:srgbClr val="FFFF00"/>
                </a:solidFill>
              </a:rPr>
              <a:t>length</a:t>
            </a:r>
            <a:r>
              <a:rPr lang="en-US" dirty="0" smtClean="0"/>
              <a:t> changes:  the direction stays the same.</a:t>
            </a:r>
          </a:p>
          <a:p>
            <a:endParaRPr lang="en-US" dirty="0" smtClean="0"/>
          </a:p>
          <a:p>
            <a:endParaRPr lang="en-US" dirty="0" smtClean="0"/>
          </a:p>
          <a:p>
            <a:r>
              <a:rPr lang="en-US" dirty="0" smtClean="0"/>
              <a:t>Multiplying and adding or subtracting:</a:t>
            </a:r>
            <a:endParaRPr lang="en-US" dirty="0"/>
          </a:p>
        </p:txBody>
      </p:sp>
      <p:cxnSp>
        <p:nvCxnSpPr>
          <p:cNvPr id="5" name="Straight Arrow Connector 4"/>
          <p:cNvCxnSpPr/>
          <p:nvPr/>
        </p:nvCxnSpPr>
        <p:spPr>
          <a:xfrm>
            <a:off x="1371600" y="5334000"/>
            <a:ext cx="1066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429000" y="30480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248400" y="3048000"/>
            <a:ext cx="1066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1" name="Object 10"/>
          <p:cNvGraphicFramePr>
            <a:graphicFrameLocks noChangeAspect="1"/>
          </p:cNvGraphicFramePr>
          <p:nvPr/>
        </p:nvGraphicFramePr>
        <p:xfrm>
          <a:off x="1881390" y="3111321"/>
          <a:ext cx="254000" cy="355600"/>
        </p:xfrm>
        <a:graphic>
          <a:graphicData uri="http://schemas.openxmlformats.org/presentationml/2006/ole">
            <p:oleObj spid="_x0000_s23554" name="Equation" r:id="rId4" imgW="253800" imgH="355320" progId="Equation.DSMT4">
              <p:embed/>
            </p:oleObj>
          </a:graphicData>
        </a:graphic>
      </p:graphicFrame>
      <p:graphicFrame>
        <p:nvGraphicFramePr>
          <p:cNvPr id="12" name="Object 11"/>
          <p:cNvGraphicFramePr>
            <a:graphicFrameLocks noChangeAspect="1"/>
          </p:cNvGraphicFramePr>
          <p:nvPr/>
        </p:nvGraphicFramePr>
        <p:xfrm>
          <a:off x="4267200" y="3124200"/>
          <a:ext cx="469900" cy="355600"/>
        </p:xfrm>
        <a:graphic>
          <a:graphicData uri="http://schemas.openxmlformats.org/presentationml/2006/ole">
            <p:oleObj spid="_x0000_s23555" name="Equation" r:id="rId5" imgW="469800" imgH="355320" progId="Equation.DSMT4">
              <p:embed/>
            </p:oleObj>
          </a:graphicData>
        </a:graphic>
      </p:graphicFrame>
      <p:graphicFrame>
        <p:nvGraphicFramePr>
          <p:cNvPr id="13" name="Object 12"/>
          <p:cNvGraphicFramePr>
            <a:graphicFrameLocks noChangeAspect="1"/>
          </p:cNvGraphicFramePr>
          <p:nvPr/>
        </p:nvGraphicFramePr>
        <p:xfrm>
          <a:off x="6584950" y="3124200"/>
          <a:ext cx="495300" cy="355600"/>
        </p:xfrm>
        <a:graphic>
          <a:graphicData uri="http://schemas.openxmlformats.org/presentationml/2006/ole">
            <p:oleObj spid="_x0000_s23556" name="Equation" r:id="rId6" imgW="495000" imgH="355320" progId="Equation.DSMT4">
              <p:embed/>
            </p:oleObj>
          </a:graphicData>
        </a:graphic>
      </p:graphicFrame>
      <p:graphicFrame>
        <p:nvGraphicFramePr>
          <p:cNvPr id="14" name="Object 13"/>
          <p:cNvGraphicFramePr>
            <a:graphicFrameLocks noChangeAspect="1"/>
          </p:cNvGraphicFramePr>
          <p:nvPr/>
        </p:nvGraphicFramePr>
        <p:xfrm>
          <a:off x="1752600" y="5410200"/>
          <a:ext cx="254000" cy="355600"/>
        </p:xfrm>
        <a:graphic>
          <a:graphicData uri="http://schemas.openxmlformats.org/presentationml/2006/ole">
            <p:oleObj spid="_x0000_s23557" name="Equation" r:id="rId7" imgW="253800" imgH="355320" progId="Equation.DSMT4">
              <p:embed/>
            </p:oleObj>
          </a:graphicData>
        </a:graphic>
      </p:graphicFrame>
      <p:cxnSp>
        <p:nvCxnSpPr>
          <p:cNvPr id="16" name="Straight Arrow Connector 15"/>
          <p:cNvCxnSpPr/>
          <p:nvPr/>
        </p:nvCxnSpPr>
        <p:spPr>
          <a:xfrm>
            <a:off x="3352800" y="5029200"/>
            <a:ext cx="533400" cy="381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7" name="Object 16"/>
          <p:cNvGraphicFramePr>
            <a:graphicFrameLocks noChangeAspect="1"/>
          </p:cNvGraphicFramePr>
          <p:nvPr/>
        </p:nvGraphicFramePr>
        <p:xfrm>
          <a:off x="3352800" y="5257800"/>
          <a:ext cx="266700" cy="457200"/>
        </p:xfrm>
        <a:graphic>
          <a:graphicData uri="http://schemas.openxmlformats.org/presentationml/2006/ole">
            <p:oleObj spid="_x0000_s23558" name="Equation" r:id="rId8" imgW="266400" imgH="457200" progId="Equation.DSMT4">
              <p:embed/>
            </p:oleObj>
          </a:graphicData>
        </a:graphic>
      </p:graphicFrame>
      <p:cxnSp>
        <p:nvCxnSpPr>
          <p:cNvPr id="18" name="Straight Arrow Connector 17"/>
          <p:cNvCxnSpPr/>
          <p:nvPr/>
        </p:nvCxnSpPr>
        <p:spPr>
          <a:xfrm>
            <a:off x="5638800" y="59436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9" name="Object 18"/>
          <p:cNvGraphicFramePr>
            <a:graphicFrameLocks noChangeAspect="1"/>
          </p:cNvGraphicFramePr>
          <p:nvPr/>
        </p:nvGraphicFramePr>
        <p:xfrm>
          <a:off x="4648200" y="5029200"/>
          <a:ext cx="1244600" cy="457200"/>
        </p:xfrm>
        <a:graphic>
          <a:graphicData uri="http://schemas.openxmlformats.org/presentationml/2006/ole">
            <p:oleObj spid="_x0000_s23559" name="Equation" r:id="rId9" imgW="1244520" imgH="457200" progId="Equation.DSMT4">
              <p:embed/>
            </p:oleObj>
          </a:graphicData>
        </a:graphic>
      </p:graphicFrame>
      <p:cxnSp>
        <p:nvCxnSpPr>
          <p:cNvPr id="20" name="Straight Arrow Connector 19"/>
          <p:cNvCxnSpPr/>
          <p:nvPr/>
        </p:nvCxnSpPr>
        <p:spPr>
          <a:xfrm rot="10800000">
            <a:off x="6248400" y="4876800"/>
            <a:ext cx="1447800" cy="1066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flipH="1" flipV="1">
            <a:off x="5448300" y="5067300"/>
            <a:ext cx="106680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600200" y="3048000"/>
            <a:ext cx="1066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Vector Components</a:t>
            </a:r>
            <a:endParaRPr lang="en-US" dirty="0">
              <a:solidFill>
                <a:srgbClr val="FFFF00"/>
              </a:solidFill>
            </a:endParaRPr>
          </a:p>
        </p:txBody>
      </p:sp>
      <p:sp>
        <p:nvSpPr>
          <p:cNvPr id="3" name="Content Placeholder 2"/>
          <p:cNvSpPr>
            <a:spLocks noGrp="1"/>
          </p:cNvSpPr>
          <p:nvPr>
            <p:ph sz="half" idx="1"/>
          </p:nvPr>
        </p:nvSpPr>
        <p:spPr>
          <a:xfrm>
            <a:off x="152400" y="1600200"/>
            <a:ext cx="4648200" cy="4953000"/>
          </a:xfrm>
        </p:spPr>
        <p:txBody>
          <a:bodyPr>
            <a:normAutofit lnSpcReduction="10000"/>
          </a:bodyPr>
          <a:lstStyle/>
          <a:p>
            <a:r>
              <a:rPr lang="en-US" dirty="0" smtClean="0"/>
              <a:t>Vectors can be related to the more familiar Cartesian coordinates  (</a:t>
            </a:r>
            <a:r>
              <a:rPr lang="en-US" i="1" dirty="0" smtClean="0"/>
              <a:t>x</a:t>
            </a:r>
            <a:r>
              <a:rPr lang="en-US" dirty="0" smtClean="0"/>
              <a:t>, </a:t>
            </a:r>
            <a:r>
              <a:rPr lang="en-US" i="1" dirty="0" smtClean="0"/>
              <a:t>y</a:t>
            </a:r>
            <a:r>
              <a:rPr lang="en-US" dirty="0" smtClean="0"/>
              <a:t>) of a point </a:t>
            </a:r>
            <a:r>
              <a:rPr lang="en-US" i="1" dirty="0" smtClean="0"/>
              <a:t>P</a:t>
            </a:r>
            <a:r>
              <a:rPr lang="en-US" dirty="0" smtClean="0"/>
              <a:t> in a plane: suppose </a:t>
            </a:r>
            <a:r>
              <a:rPr lang="en-US" i="1" dirty="0" smtClean="0"/>
              <a:t>P</a:t>
            </a:r>
            <a:r>
              <a:rPr lang="en-US" dirty="0" smtClean="0"/>
              <a:t> is reached from the origin by a displacement </a:t>
            </a:r>
          </a:p>
          <a:p>
            <a:r>
              <a:rPr lang="en-US" dirty="0" smtClean="0"/>
              <a:t>Then     can be written as the </a:t>
            </a:r>
            <a:r>
              <a:rPr lang="en-US" dirty="0" smtClean="0">
                <a:solidFill>
                  <a:srgbClr val="FFFF00"/>
                </a:solidFill>
              </a:rPr>
              <a:t>sum of successive displacements in the </a:t>
            </a:r>
            <a:r>
              <a:rPr lang="en-US" i="1" dirty="0" smtClean="0">
                <a:solidFill>
                  <a:srgbClr val="FFFF00"/>
                </a:solidFill>
              </a:rPr>
              <a:t>x</a:t>
            </a:r>
            <a:r>
              <a:rPr lang="en-US" dirty="0" smtClean="0">
                <a:solidFill>
                  <a:srgbClr val="FFFF00"/>
                </a:solidFill>
              </a:rPr>
              <a:t>- and </a:t>
            </a:r>
            <a:r>
              <a:rPr lang="en-US" i="1" dirty="0" smtClean="0">
                <a:solidFill>
                  <a:srgbClr val="FFFF00"/>
                </a:solidFill>
              </a:rPr>
              <a:t>y</a:t>
            </a:r>
            <a:r>
              <a:rPr lang="en-US" dirty="0" smtClean="0">
                <a:solidFill>
                  <a:srgbClr val="FFFF00"/>
                </a:solidFill>
              </a:rPr>
              <a:t>-directions:</a:t>
            </a:r>
          </a:p>
          <a:p>
            <a:r>
              <a:rPr lang="en-US" dirty="0" smtClean="0"/>
              <a:t>These are called the </a:t>
            </a:r>
            <a:r>
              <a:rPr lang="en-US" dirty="0" smtClean="0">
                <a:solidFill>
                  <a:srgbClr val="FFFF00"/>
                </a:solidFill>
              </a:rPr>
              <a:t>components</a:t>
            </a:r>
            <a:r>
              <a:rPr lang="en-US" dirty="0" smtClean="0"/>
              <a:t> of </a:t>
            </a:r>
            <a:endParaRPr lang="en-US" dirty="0"/>
          </a:p>
        </p:txBody>
      </p:sp>
      <p:sp>
        <p:nvSpPr>
          <p:cNvPr id="4" name="Content Placeholder 3"/>
          <p:cNvSpPr>
            <a:spLocks noGrp="1"/>
          </p:cNvSpPr>
          <p:nvPr>
            <p:ph sz="half" idx="2"/>
          </p:nvPr>
        </p:nvSpPr>
        <p:spPr>
          <a:xfrm>
            <a:off x="4876800" y="1600200"/>
            <a:ext cx="3962400" cy="4525963"/>
          </a:xfrm>
        </p:spPr>
        <p:txBody>
          <a:bodyPr>
            <a:normAutofit lnSpcReduction="10000"/>
          </a:bodyPr>
          <a:lstStyle/>
          <a:p>
            <a:r>
              <a:rPr lang="en-US" dirty="0" smtClean="0"/>
              <a:t>Define          to be  vectors of </a:t>
            </a:r>
            <a:r>
              <a:rPr lang="en-US" dirty="0" smtClean="0">
                <a:solidFill>
                  <a:srgbClr val="FFFF00"/>
                </a:solidFill>
              </a:rPr>
              <a:t>unit length </a:t>
            </a:r>
            <a:r>
              <a:rPr lang="en-US" dirty="0" smtClean="0"/>
              <a:t>parallel to the </a:t>
            </a:r>
            <a:r>
              <a:rPr lang="en-US" i="1" dirty="0" smtClean="0"/>
              <a:t>x</a:t>
            </a:r>
            <a:r>
              <a:rPr lang="en-US" dirty="0" smtClean="0"/>
              <a:t>, </a:t>
            </a:r>
            <a:r>
              <a:rPr lang="en-US" i="1" dirty="0" smtClean="0"/>
              <a:t>y</a:t>
            </a:r>
            <a:r>
              <a:rPr lang="en-US" dirty="0" smtClean="0"/>
              <a:t> axes respectively.   The components are</a:t>
            </a:r>
            <a:endParaRPr lang="en-US" dirty="0"/>
          </a:p>
        </p:txBody>
      </p:sp>
      <p:graphicFrame>
        <p:nvGraphicFramePr>
          <p:cNvPr id="5" name="Object 4"/>
          <p:cNvGraphicFramePr>
            <a:graphicFrameLocks noChangeAspect="1"/>
          </p:cNvGraphicFramePr>
          <p:nvPr/>
        </p:nvGraphicFramePr>
        <p:xfrm>
          <a:off x="2641242" y="3555642"/>
          <a:ext cx="304800" cy="355600"/>
        </p:xfrm>
        <a:graphic>
          <a:graphicData uri="http://schemas.openxmlformats.org/presentationml/2006/ole">
            <p:oleObj spid="_x0000_s2050" name="Equation" r:id="rId4" imgW="304560" imgH="355320" progId="Equation.DSMT4">
              <p:embed/>
            </p:oleObj>
          </a:graphicData>
        </a:graphic>
      </p:graphicFrame>
      <p:graphicFrame>
        <p:nvGraphicFramePr>
          <p:cNvPr id="6" name="Object 5"/>
          <p:cNvGraphicFramePr>
            <a:graphicFrameLocks noChangeAspect="1"/>
          </p:cNvGraphicFramePr>
          <p:nvPr/>
        </p:nvGraphicFramePr>
        <p:xfrm>
          <a:off x="1434921" y="4008546"/>
          <a:ext cx="241300" cy="342900"/>
        </p:xfrm>
        <a:graphic>
          <a:graphicData uri="http://schemas.openxmlformats.org/presentationml/2006/ole">
            <p:oleObj spid="_x0000_s2051" name="Equation" r:id="rId5" imgW="241200" imgH="342720" progId="Equation.DSMT4">
              <p:embed/>
            </p:oleObj>
          </a:graphicData>
        </a:graphic>
      </p:graphicFrame>
      <p:graphicFrame>
        <p:nvGraphicFramePr>
          <p:cNvPr id="7" name="Object 6"/>
          <p:cNvGraphicFramePr>
            <a:graphicFrameLocks noChangeAspect="1"/>
          </p:cNvGraphicFramePr>
          <p:nvPr/>
        </p:nvGraphicFramePr>
        <p:xfrm>
          <a:off x="6400800" y="1548684"/>
          <a:ext cx="533400" cy="520700"/>
        </p:xfrm>
        <a:graphic>
          <a:graphicData uri="http://schemas.openxmlformats.org/presentationml/2006/ole">
            <p:oleObj spid="_x0000_s2052" name="Equation" r:id="rId6" imgW="533160" imgH="520560" progId="Equation.DSMT4">
              <p:embed/>
            </p:oleObj>
          </a:graphicData>
        </a:graphic>
      </p:graphicFrame>
      <p:grpSp>
        <p:nvGrpSpPr>
          <p:cNvPr id="18" name="Group 17"/>
          <p:cNvGrpSpPr/>
          <p:nvPr/>
        </p:nvGrpSpPr>
        <p:grpSpPr>
          <a:xfrm>
            <a:off x="5715000" y="3899873"/>
            <a:ext cx="2787650" cy="2119927"/>
            <a:chOff x="5943600" y="3671273"/>
            <a:chExt cx="2787650" cy="2119927"/>
          </a:xfrm>
        </p:grpSpPr>
        <p:cxnSp>
          <p:nvCxnSpPr>
            <p:cNvPr id="9" name="Straight Arrow Connector 8"/>
            <p:cNvCxnSpPr/>
            <p:nvPr/>
          </p:nvCxnSpPr>
          <p:spPr>
            <a:xfrm>
              <a:off x="5943600" y="5410200"/>
              <a:ext cx="2362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943600" y="5410200"/>
              <a:ext cx="1447800" cy="1588"/>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5943600" y="4419600"/>
              <a:ext cx="1371600" cy="990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flipH="1" flipV="1">
              <a:off x="5080179" y="4546779"/>
              <a:ext cx="17526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320000" flipV="1">
              <a:off x="6864733" y="4877594"/>
              <a:ext cx="953294" cy="37306"/>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0" name="Object 19"/>
            <p:cNvGraphicFramePr>
              <a:graphicFrameLocks noChangeAspect="1"/>
            </p:cNvGraphicFramePr>
            <p:nvPr/>
          </p:nvGraphicFramePr>
          <p:xfrm>
            <a:off x="6464300" y="5422900"/>
            <a:ext cx="326209" cy="368300"/>
          </p:xfrm>
          <a:graphic>
            <a:graphicData uri="http://schemas.openxmlformats.org/presentationml/2006/ole">
              <p:oleObj spid="_x0000_s2053" name="Equation" r:id="rId7" imgW="393480" imgH="444240" progId="Equation.DSMT4">
                <p:embed/>
              </p:oleObj>
            </a:graphicData>
          </a:graphic>
        </p:graphicFrame>
        <p:graphicFrame>
          <p:nvGraphicFramePr>
            <p:cNvPr id="21" name="Object 20"/>
            <p:cNvGraphicFramePr>
              <a:graphicFrameLocks noChangeAspect="1"/>
            </p:cNvGraphicFramePr>
            <p:nvPr/>
          </p:nvGraphicFramePr>
          <p:xfrm>
            <a:off x="7381136" y="4756485"/>
            <a:ext cx="300407" cy="411162"/>
          </p:xfrm>
          <a:graphic>
            <a:graphicData uri="http://schemas.openxmlformats.org/presentationml/2006/ole">
              <p:oleObj spid="_x0000_s2054" name="Equation" r:id="rId8" imgW="380880" imgH="520560" progId="Equation.DSMT4">
                <p:embed/>
              </p:oleObj>
            </a:graphicData>
          </a:graphic>
        </p:graphicFrame>
        <p:graphicFrame>
          <p:nvGraphicFramePr>
            <p:cNvPr id="22" name="Object 21"/>
            <p:cNvGraphicFramePr>
              <a:graphicFrameLocks noChangeAspect="1"/>
            </p:cNvGraphicFramePr>
            <p:nvPr/>
          </p:nvGraphicFramePr>
          <p:xfrm>
            <a:off x="7315200" y="3962400"/>
            <a:ext cx="1416050" cy="431800"/>
          </p:xfrm>
          <a:graphic>
            <a:graphicData uri="http://schemas.openxmlformats.org/presentationml/2006/ole">
              <p:oleObj spid="_x0000_s2055" name="Equation" r:id="rId9" imgW="1714320" imgH="520560" progId="Equation.DSMT4">
                <p:embed/>
              </p:oleObj>
            </a:graphicData>
          </a:graphic>
        </p:graphicFrame>
      </p:grpSp>
      <p:graphicFrame>
        <p:nvGraphicFramePr>
          <p:cNvPr id="24" name="Object 23"/>
          <p:cNvGraphicFramePr>
            <a:graphicFrameLocks noChangeAspect="1"/>
          </p:cNvGraphicFramePr>
          <p:nvPr/>
        </p:nvGraphicFramePr>
        <p:xfrm>
          <a:off x="2895600" y="6019800"/>
          <a:ext cx="304800" cy="355600"/>
        </p:xfrm>
        <a:graphic>
          <a:graphicData uri="http://schemas.openxmlformats.org/presentationml/2006/ole">
            <p:oleObj spid="_x0000_s2057" name="Equation" r:id="rId10" imgW="304560" imgH="355320" progId="Equation.DSMT4">
              <p:embed/>
            </p:oleObj>
          </a:graphicData>
        </a:graphic>
      </p:graphicFrame>
      <p:graphicFrame>
        <p:nvGraphicFramePr>
          <p:cNvPr id="25" name="Object 24"/>
          <p:cNvGraphicFramePr>
            <a:graphicFrameLocks noChangeAspect="1"/>
          </p:cNvGraphicFramePr>
          <p:nvPr/>
        </p:nvGraphicFramePr>
        <p:xfrm>
          <a:off x="7747000" y="3131601"/>
          <a:ext cx="787400" cy="430212"/>
        </p:xfrm>
        <a:graphic>
          <a:graphicData uri="http://schemas.openxmlformats.org/presentationml/2006/ole">
            <p:oleObj spid="_x0000_s2058" name="Equation" r:id="rId11" imgW="952200" imgH="520560" progId="Equation.DSMT4">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How     Relates to (</a:t>
            </a:r>
            <a:r>
              <a:rPr lang="en-US" i="1" dirty="0" smtClean="0">
                <a:solidFill>
                  <a:srgbClr val="FFFF00"/>
                </a:solidFill>
              </a:rPr>
              <a:t>x</a:t>
            </a:r>
            <a:r>
              <a:rPr lang="en-US" dirty="0" smtClean="0">
                <a:solidFill>
                  <a:srgbClr val="FFFF00"/>
                </a:solidFill>
              </a:rPr>
              <a:t>, </a:t>
            </a:r>
            <a:r>
              <a:rPr lang="en-US" i="1" dirty="0" smtClean="0">
                <a:solidFill>
                  <a:srgbClr val="FFFF00"/>
                </a:solidFill>
              </a:rPr>
              <a:t>y</a:t>
            </a:r>
            <a:r>
              <a:rPr lang="en-US" dirty="0" smtClean="0">
                <a:solidFill>
                  <a:srgbClr val="FFFF00"/>
                </a:solidFill>
              </a:rPr>
              <a:t>)</a:t>
            </a:r>
            <a:endParaRPr lang="en-US" dirty="0">
              <a:solidFill>
                <a:srgbClr val="FFFF00"/>
              </a:solidFill>
            </a:endParaRPr>
          </a:p>
        </p:txBody>
      </p:sp>
      <p:sp>
        <p:nvSpPr>
          <p:cNvPr id="3" name="Content Placeholder 2"/>
          <p:cNvSpPr>
            <a:spLocks noGrp="1"/>
          </p:cNvSpPr>
          <p:nvPr>
            <p:ph sz="half" idx="1"/>
          </p:nvPr>
        </p:nvSpPr>
        <p:spPr>
          <a:xfrm>
            <a:off x="152400" y="1600200"/>
            <a:ext cx="4648200" cy="4953000"/>
          </a:xfrm>
        </p:spPr>
        <p:txBody>
          <a:bodyPr>
            <a:normAutofit/>
          </a:bodyPr>
          <a:lstStyle/>
          <a:p>
            <a:r>
              <a:rPr lang="en-US" dirty="0" smtClean="0"/>
              <a:t>The length  (magnitude)</a:t>
            </a:r>
          </a:p>
          <a:p>
            <a:pPr>
              <a:buNone/>
            </a:pPr>
            <a:r>
              <a:rPr lang="en-US" dirty="0" smtClean="0"/>
              <a:t>	of     is</a:t>
            </a:r>
          </a:p>
          <a:p>
            <a:pPr>
              <a:buNone/>
            </a:pPr>
            <a:endParaRPr lang="en-US" dirty="0" smtClean="0"/>
          </a:p>
          <a:p>
            <a:pPr>
              <a:buNone/>
            </a:pPr>
            <a:endParaRPr lang="en-US" dirty="0" smtClean="0"/>
          </a:p>
          <a:p>
            <a:pPr>
              <a:buNone/>
            </a:pPr>
            <a:endParaRPr lang="en-US" dirty="0" smtClean="0"/>
          </a:p>
          <a:p>
            <a:pPr>
              <a:buNone/>
            </a:pPr>
            <a:r>
              <a:rPr lang="en-US" dirty="0" smtClean="0"/>
              <a:t>The angle between the vector and the </a:t>
            </a:r>
            <a:r>
              <a:rPr lang="en-US" i="1" dirty="0" smtClean="0"/>
              <a:t>x</a:t>
            </a:r>
            <a:r>
              <a:rPr lang="en-US" dirty="0" smtClean="0"/>
              <a:t>-axis is given by:</a:t>
            </a:r>
          </a:p>
          <a:p>
            <a:pPr>
              <a:buNone/>
            </a:pPr>
            <a:endParaRPr lang="en-US" dirty="0" smtClean="0"/>
          </a:p>
          <a:p>
            <a:endParaRPr lang="en-US" dirty="0" smtClean="0"/>
          </a:p>
          <a:p>
            <a:endParaRPr lang="en-US" dirty="0" smtClean="0"/>
          </a:p>
        </p:txBody>
      </p:sp>
      <p:sp>
        <p:nvSpPr>
          <p:cNvPr id="4" name="Content Placeholder 3"/>
          <p:cNvSpPr>
            <a:spLocks noGrp="1"/>
          </p:cNvSpPr>
          <p:nvPr>
            <p:ph sz="half" idx="2"/>
          </p:nvPr>
        </p:nvSpPr>
        <p:spPr>
          <a:xfrm>
            <a:off x="4876800" y="1676400"/>
            <a:ext cx="3962400" cy="4800599"/>
          </a:xfrm>
        </p:spPr>
        <p:txBody>
          <a:bodyPr>
            <a:normAutofit/>
          </a:bodyPr>
          <a:lstStyle/>
          <a:p>
            <a:r>
              <a:rPr lang="en-US" sz="1200" dirty="0" smtClean="0">
                <a:solidFill>
                  <a:schemeClr val="accent1">
                    <a:lumMod val="50000"/>
                  </a:schemeClr>
                </a:solidFill>
              </a:rPr>
              <a:t>a</a:t>
            </a:r>
            <a:endParaRPr lang="en-US" sz="1200" dirty="0">
              <a:solidFill>
                <a:schemeClr val="accent1">
                  <a:lumMod val="50000"/>
                </a:schemeClr>
              </a:solidFill>
            </a:endParaRPr>
          </a:p>
        </p:txBody>
      </p:sp>
      <p:graphicFrame>
        <p:nvGraphicFramePr>
          <p:cNvPr id="6" name="Object 5"/>
          <p:cNvGraphicFramePr>
            <a:graphicFrameLocks noChangeAspect="1"/>
          </p:cNvGraphicFramePr>
          <p:nvPr/>
        </p:nvGraphicFramePr>
        <p:xfrm>
          <a:off x="965916" y="2185116"/>
          <a:ext cx="241300" cy="342900"/>
        </p:xfrm>
        <a:graphic>
          <a:graphicData uri="http://schemas.openxmlformats.org/presentationml/2006/ole">
            <p:oleObj spid="_x0000_s29699" name="Equation" r:id="rId4" imgW="241200" imgH="342720" progId="Equation.DSMT4">
              <p:embed/>
            </p:oleObj>
          </a:graphicData>
        </a:graphic>
      </p:graphicFrame>
      <p:grpSp>
        <p:nvGrpSpPr>
          <p:cNvPr id="27" name="Group 26"/>
          <p:cNvGrpSpPr/>
          <p:nvPr/>
        </p:nvGrpSpPr>
        <p:grpSpPr>
          <a:xfrm>
            <a:off x="5574405" y="2732469"/>
            <a:ext cx="2787650" cy="2119927"/>
            <a:chOff x="5943600" y="3671273"/>
            <a:chExt cx="2787650" cy="2119927"/>
          </a:xfrm>
        </p:grpSpPr>
        <p:cxnSp>
          <p:nvCxnSpPr>
            <p:cNvPr id="9" name="Straight Arrow Connector 8"/>
            <p:cNvCxnSpPr/>
            <p:nvPr/>
          </p:nvCxnSpPr>
          <p:spPr>
            <a:xfrm>
              <a:off x="5943600" y="5410200"/>
              <a:ext cx="2362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943600" y="5410200"/>
              <a:ext cx="1447800" cy="1588"/>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5943600" y="4419600"/>
              <a:ext cx="1371600" cy="990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flipH="1" flipV="1">
              <a:off x="5080179" y="4546779"/>
              <a:ext cx="17526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320000" flipV="1">
              <a:off x="6864733" y="4877594"/>
              <a:ext cx="953294" cy="37306"/>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0" name="Object 19"/>
            <p:cNvGraphicFramePr>
              <a:graphicFrameLocks noChangeAspect="1"/>
            </p:cNvGraphicFramePr>
            <p:nvPr/>
          </p:nvGraphicFramePr>
          <p:xfrm>
            <a:off x="6464300" y="5422900"/>
            <a:ext cx="326209" cy="368300"/>
          </p:xfrm>
          <a:graphic>
            <a:graphicData uri="http://schemas.openxmlformats.org/presentationml/2006/ole">
              <p:oleObj spid="_x0000_s29701" name="Equation" r:id="rId5" imgW="393480" imgH="444240" progId="Equation.DSMT4">
                <p:embed/>
              </p:oleObj>
            </a:graphicData>
          </a:graphic>
        </p:graphicFrame>
        <p:graphicFrame>
          <p:nvGraphicFramePr>
            <p:cNvPr id="21" name="Object 20"/>
            <p:cNvGraphicFramePr>
              <a:graphicFrameLocks noChangeAspect="1"/>
            </p:cNvGraphicFramePr>
            <p:nvPr/>
          </p:nvGraphicFramePr>
          <p:xfrm>
            <a:off x="7381136" y="4756485"/>
            <a:ext cx="300407" cy="411162"/>
          </p:xfrm>
          <a:graphic>
            <a:graphicData uri="http://schemas.openxmlformats.org/presentationml/2006/ole">
              <p:oleObj spid="_x0000_s29702" name="Equation" r:id="rId6" imgW="380880" imgH="520560" progId="Equation.DSMT4">
                <p:embed/>
              </p:oleObj>
            </a:graphicData>
          </a:graphic>
        </p:graphicFrame>
        <p:graphicFrame>
          <p:nvGraphicFramePr>
            <p:cNvPr id="22" name="Object 21"/>
            <p:cNvGraphicFramePr>
              <a:graphicFrameLocks noChangeAspect="1"/>
            </p:cNvGraphicFramePr>
            <p:nvPr/>
          </p:nvGraphicFramePr>
          <p:xfrm>
            <a:off x="7315200" y="3962400"/>
            <a:ext cx="1416050" cy="431800"/>
          </p:xfrm>
          <a:graphic>
            <a:graphicData uri="http://schemas.openxmlformats.org/presentationml/2006/ole">
              <p:oleObj spid="_x0000_s29703" name="Equation" r:id="rId7" imgW="1714320" imgH="520560" progId="Equation.DSMT4">
                <p:embed/>
              </p:oleObj>
            </a:graphicData>
          </a:graphic>
        </p:graphicFrame>
        <p:graphicFrame>
          <p:nvGraphicFramePr>
            <p:cNvPr id="24" name="Object 23"/>
            <p:cNvGraphicFramePr>
              <a:graphicFrameLocks noChangeAspect="1"/>
            </p:cNvGraphicFramePr>
            <p:nvPr/>
          </p:nvGraphicFramePr>
          <p:xfrm>
            <a:off x="6323526" y="5056032"/>
            <a:ext cx="254000" cy="342900"/>
          </p:xfrm>
          <a:graphic>
            <a:graphicData uri="http://schemas.openxmlformats.org/presentationml/2006/ole">
              <p:oleObj spid="_x0000_s29704" name="Equation" r:id="rId8" imgW="253800" imgH="342720" progId="Equation.DSMT4">
                <p:embed/>
              </p:oleObj>
            </a:graphicData>
          </a:graphic>
        </p:graphicFrame>
      </p:grpSp>
      <p:graphicFrame>
        <p:nvGraphicFramePr>
          <p:cNvPr id="18" name="Object 17"/>
          <p:cNvGraphicFramePr>
            <a:graphicFrameLocks noChangeAspect="1"/>
          </p:cNvGraphicFramePr>
          <p:nvPr/>
        </p:nvGraphicFramePr>
        <p:xfrm>
          <a:off x="3212205" y="530482"/>
          <a:ext cx="381000" cy="541421"/>
        </p:xfrm>
        <a:graphic>
          <a:graphicData uri="http://schemas.openxmlformats.org/presentationml/2006/ole">
            <p:oleObj spid="_x0000_s29706" name="Equation" r:id="rId9" imgW="241200" imgH="342720" progId="Equation.DSMT4">
              <p:embed/>
            </p:oleObj>
          </a:graphicData>
        </a:graphic>
      </p:graphicFrame>
      <p:graphicFrame>
        <p:nvGraphicFramePr>
          <p:cNvPr id="19" name="Object 18"/>
          <p:cNvGraphicFramePr>
            <a:graphicFrameLocks noChangeAspect="1"/>
          </p:cNvGraphicFramePr>
          <p:nvPr/>
        </p:nvGraphicFramePr>
        <p:xfrm>
          <a:off x="1511300" y="2844800"/>
          <a:ext cx="2222500" cy="660400"/>
        </p:xfrm>
        <a:graphic>
          <a:graphicData uri="http://schemas.openxmlformats.org/presentationml/2006/ole">
            <p:oleObj spid="_x0000_s29707" name="Equation" r:id="rId10" imgW="2222280" imgH="660240" progId="Equation.DSMT4">
              <p:embed/>
            </p:oleObj>
          </a:graphicData>
        </a:graphic>
      </p:graphicFrame>
      <p:graphicFrame>
        <p:nvGraphicFramePr>
          <p:cNvPr id="26" name="Object 25"/>
          <p:cNvGraphicFramePr>
            <a:graphicFrameLocks noChangeAspect="1"/>
          </p:cNvGraphicFramePr>
          <p:nvPr/>
        </p:nvGraphicFramePr>
        <p:xfrm>
          <a:off x="1600200" y="5219700"/>
          <a:ext cx="1612900" cy="952500"/>
        </p:xfrm>
        <a:graphic>
          <a:graphicData uri="http://schemas.openxmlformats.org/presentationml/2006/ole">
            <p:oleObj spid="_x0000_s29709" name="Equation" r:id="rId11" imgW="1612800" imgH="952200" progId="Equation.DSMT4">
              <p:embed/>
            </p:oleObj>
          </a:graphicData>
        </a:graphic>
      </p:graphicFrame>
    </p:spTree>
  </p:cSld>
  <p:clrMapOvr>
    <a:masterClrMapping/>
  </p:clrMapOvr>
</p:sld>
</file>

<file path=ppt/theme/theme1.xml><?xml version="1.0" encoding="utf-8"?>
<a:theme xmlns:a="http://schemas.openxmlformats.org/drawingml/2006/main" name="Office Theme">
  <a:themeElements>
    <a:clrScheme name="Custom 3">
      <a:dk1>
        <a:srgbClr val="24406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2561</TotalTime>
  <Words>601</Words>
  <Application>Microsoft Office PowerPoint</Application>
  <PresentationFormat>On-screen Show (4:3)</PresentationFormat>
  <Paragraphs>205</Paragraphs>
  <Slides>27</Slides>
  <Notes>27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Equation</vt:lpstr>
      <vt:lpstr>Motion in Two and Three Dimensions: Vectors </vt:lpstr>
      <vt:lpstr>Today’s Topics</vt:lpstr>
      <vt:lpstr>Displacement</vt:lpstr>
      <vt:lpstr>Displacement as a Vector</vt:lpstr>
      <vt:lpstr>Adding Vectors</vt:lpstr>
      <vt:lpstr>Subtracting Vectors</vt:lpstr>
      <vt:lpstr>Multiplying Vectors by Numbers </vt:lpstr>
      <vt:lpstr>Vector Components</vt:lpstr>
      <vt:lpstr>How     Relates to (x, y)</vt:lpstr>
      <vt:lpstr>Slide 10</vt:lpstr>
      <vt:lpstr>Slide 11</vt:lpstr>
      <vt:lpstr>Slide 12</vt:lpstr>
      <vt:lpstr>Slide 13</vt:lpstr>
      <vt:lpstr>Slide 14</vt:lpstr>
      <vt:lpstr>Slide 15</vt:lpstr>
      <vt:lpstr>Slide 16</vt:lpstr>
      <vt:lpstr>Slide 17</vt:lpstr>
      <vt:lpstr>   Average Velocity in Two Dimensions        average velocity = displacement/time</vt:lpstr>
      <vt:lpstr> Instantaneous Velocity in Two Dimensions </vt:lpstr>
      <vt:lpstr>Average Acceleration in Two Dimensions</vt:lpstr>
      <vt:lpstr>Instantaneous Acceleration in Two Dimensions</vt:lpstr>
      <vt:lpstr>Acceleration in Vector Components </vt:lpstr>
      <vt:lpstr>    Clicker Question A car is moving around a circular track at a constant speed. What can you say about its acceleration? </vt:lpstr>
      <vt:lpstr>Sample Problem</vt:lpstr>
      <vt:lpstr>Going  down … </vt:lpstr>
      <vt:lpstr>Relative Velocity Running Across a Ship</vt:lpstr>
      <vt:lpstr>Relative Velocities Just Add…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in Two and Three Dimensions: Vectors </dc:title>
  <dc:creator>Michael</dc:creator>
  <cp:lastModifiedBy>Michael Fowler</cp:lastModifiedBy>
  <cp:revision>40</cp:revision>
  <dcterms:created xsi:type="dcterms:W3CDTF">2010-01-14T20:33:26Z</dcterms:created>
  <dcterms:modified xsi:type="dcterms:W3CDTF">2010-06-17T18:59:17Z</dcterms:modified>
</cp:coreProperties>
</file>