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2" r:id="rId3"/>
    <p:sldId id="273" r:id="rId4"/>
    <p:sldId id="274" r:id="rId5"/>
    <p:sldId id="275" r:id="rId6"/>
    <p:sldId id="276" r:id="rId7"/>
    <p:sldId id="277" r:id="rId8"/>
    <p:sldId id="278" r:id="rId9"/>
    <p:sldId id="279" r:id="rId10"/>
    <p:sldId id="282" r:id="rId11"/>
    <p:sldId id="280" r:id="rId12"/>
    <p:sldId id="28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3300"/>
    <a:srgbClr val="FF6600"/>
    <a:srgbClr val="94332C"/>
    <a:srgbClr val="4D4D4D"/>
    <a:srgbClr val="DC7A3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73" d="100"/>
          <a:sy n="73" d="100"/>
        </p:scale>
        <p:origin x="-106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4/29/2010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604A38B-47A2-4556-8370-82A76A297149}" type="slidenum">
              <a:rPr lang="en-US"/>
              <a:pPr/>
              <a:t>11</a:t>
            </a:fld>
            <a:endParaRPr lang="en-US"/>
          </a:p>
        </p:txBody>
      </p:sp>
      <p:sp>
        <p:nvSpPr>
          <p:cNvPr id="1082370" name="Rectangle 2"/>
          <p:cNvSpPr>
            <a:spLocks noGrp="1" noRot="1" noChangeAspect="1" noChangeArrowheads="1" noTextEdit="1"/>
          </p:cNvSpPr>
          <p:nvPr>
            <p:ph type="sldImg"/>
          </p:nvPr>
        </p:nvSpPr>
        <p:spPr>
          <a:xfrm>
            <a:off x="1150938" y="692150"/>
            <a:ext cx="4556125" cy="3416300"/>
          </a:xfrm>
          <a:ln/>
        </p:spPr>
      </p:sp>
      <p:sp>
        <p:nvSpPr>
          <p:cNvPr id="1082371"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56CD3F3-CE8E-4434-88A1-94DACC766AEA}" type="slidenum">
              <a:rPr lang="en-US"/>
              <a:pPr/>
              <a:t>12</a:t>
            </a:fld>
            <a:endParaRPr lang="en-US"/>
          </a:p>
        </p:txBody>
      </p:sp>
      <p:sp>
        <p:nvSpPr>
          <p:cNvPr id="1084418" name="Rectangle 2"/>
          <p:cNvSpPr>
            <a:spLocks noGrp="1" noRot="1" noChangeAspect="1" noChangeArrowheads="1" noTextEdit="1"/>
          </p:cNvSpPr>
          <p:nvPr>
            <p:ph type="sldImg"/>
          </p:nvPr>
        </p:nvSpPr>
        <p:spPr>
          <a:xfrm>
            <a:off x="1150938" y="692150"/>
            <a:ext cx="4556125" cy="3416300"/>
          </a:xfrm>
          <a:ln/>
        </p:spPr>
      </p:sp>
      <p:sp>
        <p:nvSpPr>
          <p:cNvPr id="1084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4/29/2010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4/29/2010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4/29/2010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4/29/2010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4/29/2010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4/29/2010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people.bath.ac.uk/ccsshb/12cy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galileoandeinstein.physics.virginia.edu/more_stuff/flashlets/carnot.htm"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hyperlink" Target="http://galileo.phys.virginia.edu/classes/152.mf1i.spring02/CarnotEngine.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The Second Law of Thermodynamics:</a:t>
            </a:r>
            <a:br>
              <a:rPr lang="en-US" sz="4000" smtClean="0">
                <a:solidFill>
                  <a:schemeClr val="bg1"/>
                </a:solidFill>
              </a:rPr>
            </a:br>
            <a:r>
              <a:rPr lang="en-US" sz="4000" smtClean="0">
                <a:solidFill>
                  <a:schemeClr val="bg1"/>
                </a:solidFill>
              </a:rPr>
              <a:t>Heat Engines</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a:t>
            </a:r>
            <a:r>
              <a:rPr lang="en-US" smtClean="0"/>
              <a:t>35</a:t>
            </a:r>
            <a:endParaRPr lang="en-US" smtClean="0"/>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One Big Diesel Engine…</a:t>
            </a:r>
            <a:endParaRPr lang="en-US">
              <a:solidFill>
                <a:srgbClr val="FFFF00"/>
              </a:solidFill>
            </a:endParaRPr>
          </a:p>
        </p:txBody>
      </p:sp>
      <p:sp>
        <p:nvSpPr>
          <p:cNvPr id="3" name="Content Placeholder 2"/>
          <p:cNvSpPr>
            <a:spLocks noGrp="1"/>
          </p:cNvSpPr>
          <p:nvPr>
            <p:ph sz="half" idx="1"/>
          </p:nvPr>
        </p:nvSpPr>
        <p:spPr>
          <a:xfrm>
            <a:off x="65315" y="1524000"/>
            <a:ext cx="3276600" cy="4724400"/>
          </a:xfrm>
        </p:spPr>
        <p:txBody>
          <a:bodyPr>
            <a:normAutofit fontScale="92500"/>
          </a:bodyPr>
          <a:lstStyle/>
          <a:p>
            <a:r>
              <a:rPr lang="en-US" smtClean="0"/>
              <a:t>This 12 cylinder Diesel engine is 50% efficient (about twice an automobile efficiency), runs at 100 rpm, producing 100,000 hp.</a:t>
            </a:r>
          </a:p>
          <a:p>
            <a:r>
              <a:rPr lang="en-US" smtClean="0"/>
              <a:t>It weighs about 2,000 tons.</a:t>
            </a:r>
          </a:p>
          <a:p>
            <a:r>
              <a:rPr lang="en-US" smtClean="0"/>
              <a:t>Powers a container ship.</a:t>
            </a:r>
            <a:endParaRPr lang="en-US"/>
          </a:p>
        </p:txBody>
      </p:sp>
      <p:pic>
        <p:nvPicPr>
          <p:cNvPr id="177154" name="Picture 2">
            <a:hlinkClick r:id="rId3"/>
          </p:cNvPr>
          <p:cNvPicPr>
            <a:picLocks noGrp="1" noChangeAspect="1" noChangeArrowheads="1"/>
          </p:cNvPicPr>
          <p:nvPr>
            <p:ph sz="half" idx="2"/>
          </p:nvPr>
        </p:nvPicPr>
        <p:blipFill>
          <a:blip r:embed="rId4" cstate="print"/>
          <a:srcRect/>
          <a:stretch>
            <a:fillRect/>
          </a:stretch>
        </p:blipFill>
        <p:spPr bwMode="auto">
          <a:xfrm>
            <a:off x="3323304" y="1678578"/>
            <a:ext cx="5592096" cy="3733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1081347"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20.1	</a:t>
            </a:r>
            <a:r>
              <a:rPr lang="en-US" sz="2800">
                <a:solidFill>
                  <a:schemeClr val="accent2"/>
                </a:solidFill>
              </a:rPr>
              <a:t>Heat Engine </a:t>
            </a:r>
          </a:p>
        </p:txBody>
      </p:sp>
      <p:sp>
        <p:nvSpPr>
          <p:cNvPr id="1081348" name="Rectangle 4"/>
          <p:cNvSpPr>
            <a:spLocks noGrp="1" noChangeArrowheads="1"/>
          </p:cNvSpPr>
          <p:nvPr>
            <p:ph type="body" idx="1"/>
          </p:nvPr>
        </p:nvSpPr>
        <p:spPr>
          <a:xfrm>
            <a:off x="474663" y="674688"/>
            <a:ext cx="4451350" cy="2566987"/>
          </a:xfrm>
          <a:noFill/>
          <a:ln/>
        </p:spPr>
        <p:txBody>
          <a:bodyPr/>
          <a:lstStyle/>
          <a:p>
            <a:pPr marL="401638" indent="-401638">
              <a:lnSpc>
                <a:spcPct val="99000"/>
              </a:lnSpc>
            </a:pPr>
            <a:endParaRPr lang="en-US"/>
          </a:p>
          <a:p>
            <a:pPr marL="401638" indent="-401638">
              <a:buFont typeface="Monotype Sorts" pitchFamily="48" charset="2"/>
              <a:buNone/>
            </a:pPr>
            <a:r>
              <a:rPr lang="en-US" b="1"/>
              <a:t>The heat engine below is:  </a:t>
            </a:r>
          </a:p>
        </p:txBody>
      </p:sp>
      <p:sp>
        <p:nvSpPr>
          <p:cNvPr id="1081349" name="Rectangle 5"/>
          <p:cNvSpPr>
            <a:spLocks noChangeArrowheads="1"/>
          </p:cNvSpPr>
          <p:nvPr/>
        </p:nvSpPr>
        <p:spPr bwMode="auto">
          <a:xfrm>
            <a:off x="4008438" y="995363"/>
            <a:ext cx="4972050" cy="1920875"/>
          </a:xfrm>
          <a:prstGeom prst="rect">
            <a:avLst/>
          </a:prstGeom>
          <a:noFill/>
          <a:ln w="9525">
            <a:noFill/>
            <a:miter lim="800000"/>
            <a:headEnd/>
            <a:tailEnd/>
          </a:ln>
          <a:effectLst/>
        </p:spPr>
        <p:txBody>
          <a:bodyPr lIns="92075" tIns="46038" rIns="92075" bIns="46038">
            <a:spAutoFit/>
          </a:bodyPr>
          <a:lstStyle/>
          <a:p>
            <a:pPr marL="285750" indent="-285750">
              <a:lnSpc>
                <a:spcPct val="150000"/>
              </a:lnSpc>
            </a:pPr>
            <a:r>
              <a:rPr lang="en-US" sz="2000" b="1">
                <a:solidFill>
                  <a:schemeClr val="tx2"/>
                </a:solidFill>
                <a:latin typeface="Arial" charset="0"/>
              </a:rPr>
              <a:t>1)  a reversible (Carnot) heat engine</a:t>
            </a:r>
          </a:p>
          <a:p>
            <a:pPr marL="285750" indent="-285750">
              <a:lnSpc>
                <a:spcPct val="150000"/>
              </a:lnSpc>
            </a:pPr>
            <a:r>
              <a:rPr lang="en-US" sz="2000" b="1">
                <a:solidFill>
                  <a:schemeClr val="tx2"/>
                </a:solidFill>
                <a:latin typeface="Arial" charset="0"/>
              </a:rPr>
              <a:t>2)  an irreversible heat engine</a:t>
            </a:r>
          </a:p>
          <a:p>
            <a:pPr marL="285750" indent="-285750">
              <a:lnSpc>
                <a:spcPct val="150000"/>
              </a:lnSpc>
            </a:pPr>
            <a:r>
              <a:rPr lang="en-US" sz="2000" b="1">
                <a:solidFill>
                  <a:schemeClr val="tx2"/>
                </a:solidFill>
                <a:latin typeface="Arial" charset="0"/>
              </a:rPr>
              <a:t>3)  a hoax</a:t>
            </a:r>
          </a:p>
          <a:p>
            <a:pPr marL="285750" indent="-285750">
              <a:lnSpc>
                <a:spcPct val="150000"/>
              </a:lnSpc>
            </a:pPr>
            <a:r>
              <a:rPr lang="en-US" sz="2000" b="1">
                <a:solidFill>
                  <a:schemeClr val="tx2"/>
                </a:solidFill>
                <a:latin typeface="Arial" charset="0"/>
              </a:rPr>
              <a:t>4)  none of the above</a:t>
            </a:r>
          </a:p>
        </p:txBody>
      </p:sp>
      <p:graphicFrame>
        <p:nvGraphicFramePr>
          <p:cNvPr id="1081350" name="Object 6"/>
          <p:cNvGraphicFramePr>
            <a:graphicFrameLocks noChangeAspect="1"/>
          </p:cNvGraphicFramePr>
          <p:nvPr/>
        </p:nvGraphicFramePr>
        <p:xfrm>
          <a:off x="5935663" y="3489325"/>
          <a:ext cx="2260600" cy="2873375"/>
        </p:xfrm>
        <a:graphic>
          <a:graphicData uri="http://schemas.openxmlformats.org/presentationml/2006/ole">
            <p:oleObj spid="_x0000_s175106" name="Photo Editor Photo" r:id="rId4" imgW="1580952" imgH="2010056" progId="">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1083395"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20.1	</a:t>
            </a:r>
            <a:r>
              <a:rPr lang="en-US" sz="2800">
                <a:solidFill>
                  <a:schemeClr val="accent2"/>
                </a:solidFill>
              </a:rPr>
              <a:t>Heat Engine </a:t>
            </a:r>
          </a:p>
        </p:txBody>
      </p:sp>
      <p:sp>
        <p:nvSpPr>
          <p:cNvPr id="1083396" name="Rectangle 4"/>
          <p:cNvSpPr>
            <a:spLocks noGrp="1" noChangeArrowheads="1"/>
          </p:cNvSpPr>
          <p:nvPr>
            <p:ph type="body" idx="1"/>
          </p:nvPr>
        </p:nvSpPr>
        <p:spPr>
          <a:xfrm>
            <a:off x="474663" y="674688"/>
            <a:ext cx="4451350" cy="2566987"/>
          </a:xfrm>
          <a:noFill/>
          <a:ln/>
        </p:spPr>
        <p:txBody>
          <a:bodyPr/>
          <a:lstStyle/>
          <a:p>
            <a:pPr marL="401638" indent="-401638">
              <a:lnSpc>
                <a:spcPct val="99000"/>
              </a:lnSpc>
            </a:pPr>
            <a:endParaRPr lang="en-US"/>
          </a:p>
          <a:p>
            <a:pPr marL="401638" indent="-401638">
              <a:buFont typeface="Monotype Sorts" pitchFamily="48" charset="2"/>
              <a:buNone/>
            </a:pPr>
            <a:r>
              <a:rPr lang="en-US" b="1"/>
              <a:t>The heat engine below is:  </a:t>
            </a:r>
          </a:p>
        </p:txBody>
      </p:sp>
      <p:sp>
        <p:nvSpPr>
          <p:cNvPr id="1083397" name="Rectangle 5"/>
          <p:cNvSpPr>
            <a:spLocks noChangeArrowheads="1"/>
          </p:cNvSpPr>
          <p:nvPr/>
        </p:nvSpPr>
        <p:spPr bwMode="auto">
          <a:xfrm>
            <a:off x="4008438" y="995363"/>
            <a:ext cx="4972050" cy="2225675"/>
          </a:xfrm>
          <a:prstGeom prst="rect">
            <a:avLst/>
          </a:prstGeom>
          <a:noFill/>
          <a:ln w="9525">
            <a:noFill/>
            <a:miter lim="800000"/>
            <a:headEnd/>
            <a:tailEnd/>
          </a:ln>
          <a:effectLst/>
        </p:spPr>
        <p:txBody>
          <a:bodyPr lIns="92075" tIns="46038" rIns="92075" bIns="46038">
            <a:spAutoFit/>
          </a:bodyPr>
          <a:lstStyle/>
          <a:p>
            <a:pPr marL="285750" indent="-285750">
              <a:lnSpc>
                <a:spcPct val="150000"/>
              </a:lnSpc>
              <a:spcAft>
                <a:spcPts val="600"/>
              </a:spcAft>
            </a:pPr>
            <a:r>
              <a:rPr lang="en-US" sz="2000" b="1">
                <a:solidFill>
                  <a:schemeClr val="tx2"/>
                </a:solidFill>
                <a:latin typeface="Arial" charset="0"/>
              </a:rPr>
              <a:t>1)  a reversible (Carnot) heat engine</a:t>
            </a:r>
          </a:p>
          <a:p>
            <a:pPr marL="285750" indent="-285750">
              <a:lnSpc>
                <a:spcPct val="150000"/>
              </a:lnSpc>
              <a:spcAft>
                <a:spcPts val="600"/>
              </a:spcAft>
            </a:pPr>
            <a:r>
              <a:rPr lang="en-US" sz="2000" b="1">
                <a:solidFill>
                  <a:schemeClr val="tx2"/>
                </a:solidFill>
                <a:latin typeface="Arial" charset="0"/>
              </a:rPr>
              <a:t>2)  an irreversible heat engine</a:t>
            </a:r>
          </a:p>
          <a:p>
            <a:pPr marL="285750" indent="-285750">
              <a:lnSpc>
                <a:spcPct val="150000"/>
              </a:lnSpc>
              <a:spcAft>
                <a:spcPts val="600"/>
              </a:spcAft>
            </a:pPr>
            <a:r>
              <a:rPr lang="en-US" sz="2000" b="1">
                <a:solidFill>
                  <a:schemeClr val="tx2"/>
                </a:solidFill>
                <a:latin typeface="Arial" charset="0"/>
              </a:rPr>
              <a:t>3)  a hoax</a:t>
            </a:r>
          </a:p>
          <a:p>
            <a:pPr marL="285750" indent="-285750">
              <a:lnSpc>
                <a:spcPct val="150000"/>
              </a:lnSpc>
              <a:spcAft>
                <a:spcPts val="600"/>
              </a:spcAft>
            </a:pPr>
            <a:r>
              <a:rPr lang="en-US" sz="2000" b="1">
                <a:solidFill>
                  <a:schemeClr val="tx2"/>
                </a:solidFill>
                <a:latin typeface="Arial" charset="0"/>
              </a:rPr>
              <a:t>4)  none of the above</a:t>
            </a:r>
          </a:p>
        </p:txBody>
      </p:sp>
      <p:graphicFrame>
        <p:nvGraphicFramePr>
          <p:cNvPr id="1083398" name="Object 6"/>
          <p:cNvGraphicFramePr>
            <a:graphicFrameLocks noChangeAspect="1"/>
          </p:cNvGraphicFramePr>
          <p:nvPr/>
        </p:nvGraphicFramePr>
        <p:xfrm>
          <a:off x="5935663" y="3489325"/>
          <a:ext cx="2260600" cy="2873375"/>
        </p:xfrm>
        <a:graphic>
          <a:graphicData uri="http://schemas.openxmlformats.org/presentationml/2006/ole">
            <p:oleObj spid="_x0000_s176130" name="Photo Editor Photo" r:id="rId4" imgW="1580952" imgH="2010056" progId="">
              <p:embed/>
            </p:oleObj>
          </a:graphicData>
        </a:graphic>
      </p:graphicFrame>
      <p:sp>
        <p:nvSpPr>
          <p:cNvPr id="1083399" name="Oval 7"/>
          <p:cNvSpPr>
            <a:spLocks noChangeArrowheads="1"/>
          </p:cNvSpPr>
          <p:nvPr/>
        </p:nvSpPr>
        <p:spPr bwMode="auto">
          <a:xfrm>
            <a:off x="3886200" y="1547813"/>
            <a:ext cx="4186238" cy="636587"/>
          </a:xfrm>
          <a:prstGeom prst="ellipse">
            <a:avLst/>
          </a:prstGeom>
          <a:noFill/>
          <a:ln w="38100">
            <a:solidFill>
              <a:schemeClr val="accent1"/>
            </a:solidFill>
            <a:round/>
            <a:headEnd/>
            <a:tailEnd/>
          </a:ln>
          <a:effectLst/>
        </p:spPr>
        <p:txBody>
          <a:bodyPr anchor="ctr">
            <a:spAutoFit/>
          </a:bodyPr>
          <a:lstStyle/>
          <a:p>
            <a:endParaRPr lang="en-US"/>
          </a:p>
        </p:txBody>
      </p:sp>
      <p:sp>
        <p:nvSpPr>
          <p:cNvPr id="1083400" name="Text Box 8"/>
          <p:cNvSpPr txBox="1">
            <a:spLocks noChangeArrowheads="1"/>
          </p:cNvSpPr>
          <p:nvPr/>
        </p:nvSpPr>
        <p:spPr bwMode="auto">
          <a:xfrm>
            <a:off x="600075" y="3690938"/>
            <a:ext cx="5000625" cy="1920875"/>
          </a:xfrm>
          <a:prstGeom prst="rect">
            <a:avLst/>
          </a:prstGeom>
          <a:solidFill>
            <a:schemeClr val="accent1"/>
          </a:solidFill>
          <a:ln w="9525">
            <a:noFill/>
            <a:miter lim="800000"/>
            <a:headEnd type="none" w="sm" len="sm"/>
            <a:tailEnd type="none" w="sm" len="sm"/>
          </a:ln>
          <a:effectLst/>
        </p:spPr>
        <p:txBody>
          <a:bodyPr wrap="none">
            <a:spAutoFit/>
          </a:bodyPr>
          <a:lstStyle/>
          <a:p>
            <a:pPr>
              <a:lnSpc>
                <a:spcPct val="150000"/>
              </a:lnSpc>
            </a:pPr>
            <a:r>
              <a:rPr lang="en-US" sz="2000" b="1">
                <a:solidFill>
                  <a:srgbClr val="000010"/>
                </a:solidFill>
                <a:latin typeface="Arial" charset="0"/>
              </a:rPr>
              <a:t>Carnot </a:t>
            </a:r>
            <a:r>
              <a:rPr lang="en-US" sz="2000" b="1" i="1">
                <a:solidFill>
                  <a:srgbClr val="000010"/>
                </a:solidFill>
                <a:latin typeface="Arial" charset="0"/>
              </a:rPr>
              <a:t>e </a:t>
            </a:r>
            <a:r>
              <a:rPr lang="en-US" sz="2000" b="1">
                <a:solidFill>
                  <a:srgbClr val="000010"/>
                </a:solidFill>
                <a:latin typeface="Arial" charset="0"/>
              </a:rPr>
              <a:t>= 1 </a:t>
            </a:r>
            <a:r>
              <a:rPr lang="en-US" sz="2000" b="1">
                <a:solidFill>
                  <a:srgbClr val="000010"/>
                </a:solidFill>
                <a:cs typeface="Times New Roman" pitchFamily="48" charset="0"/>
              </a:rPr>
              <a:t>− </a:t>
            </a:r>
            <a:r>
              <a:rPr lang="en-US" sz="2000" b="1" i="1">
                <a:solidFill>
                  <a:srgbClr val="000010"/>
                </a:solidFill>
                <a:latin typeface="Arial" charset="0"/>
              </a:rPr>
              <a:t>T</a:t>
            </a:r>
            <a:r>
              <a:rPr lang="en-US" sz="2000" b="1" baseline="-25000">
                <a:solidFill>
                  <a:srgbClr val="000010"/>
                </a:solidFill>
                <a:latin typeface="Arial" charset="0"/>
              </a:rPr>
              <a:t>C</a:t>
            </a:r>
            <a:r>
              <a:rPr lang="en-US" sz="2000" b="1">
                <a:solidFill>
                  <a:srgbClr val="000010"/>
                </a:solidFill>
                <a:latin typeface="Arial" charset="0"/>
              </a:rPr>
              <a:t>/</a:t>
            </a:r>
            <a:r>
              <a:rPr lang="en-US" sz="2000" b="1" i="1">
                <a:solidFill>
                  <a:srgbClr val="000010"/>
                </a:solidFill>
                <a:latin typeface="Arial" charset="0"/>
              </a:rPr>
              <a:t>T</a:t>
            </a:r>
            <a:r>
              <a:rPr lang="en-US" sz="2000" b="1" baseline="-25000">
                <a:solidFill>
                  <a:srgbClr val="000010"/>
                </a:solidFill>
                <a:latin typeface="Arial" charset="0"/>
              </a:rPr>
              <a:t>H </a:t>
            </a:r>
            <a:r>
              <a:rPr lang="en-US" sz="2000" b="1">
                <a:solidFill>
                  <a:srgbClr val="000010"/>
                </a:solidFill>
                <a:latin typeface="Arial" charset="0"/>
              </a:rPr>
              <a:t>= 1 </a:t>
            </a:r>
            <a:r>
              <a:rPr lang="en-US" sz="2000" b="1">
                <a:solidFill>
                  <a:srgbClr val="000010"/>
                </a:solidFill>
                <a:cs typeface="Times New Roman" pitchFamily="48" charset="0"/>
              </a:rPr>
              <a:t>− </a:t>
            </a:r>
            <a:r>
              <a:rPr lang="en-US" sz="2000" b="1">
                <a:solidFill>
                  <a:srgbClr val="000010"/>
                </a:solidFill>
                <a:latin typeface="Arial" charset="0"/>
              </a:rPr>
              <a:t>270/600 = 0.55.</a:t>
            </a:r>
          </a:p>
          <a:p>
            <a:pPr>
              <a:lnSpc>
                <a:spcPct val="150000"/>
              </a:lnSpc>
            </a:pPr>
            <a:r>
              <a:rPr lang="en-US" sz="2000" b="1">
                <a:solidFill>
                  <a:srgbClr val="000010"/>
                </a:solidFill>
                <a:latin typeface="Arial" charset="0"/>
              </a:rPr>
              <a:t>But by definition </a:t>
            </a:r>
            <a:r>
              <a:rPr lang="en-US" sz="2000" b="1" i="1">
                <a:solidFill>
                  <a:srgbClr val="000010"/>
                </a:solidFill>
                <a:latin typeface="Arial" charset="0"/>
              </a:rPr>
              <a:t>e </a:t>
            </a:r>
            <a:r>
              <a:rPr lang="en-US" sz="2000" b="1">
                <a:solidFill>
                  <a:srgbClr val="000010"/>
                </a:solidFill>
                <a:latin typeface="Arial" charset="0"/>
              </a:rPr>
              <a:t>= 1 </a:t>
            </a:r>
            <a:r>
              <a:rPr lang="en-US" sz="2000" b="1">
                <a:solidFill>
                  <a:srgbClr val="000010"/>
                </a:solidFill>
                <a:cs typeface="Times New Roman" pitchFamily="48" charset="0"/>
              </a:rPr>
              <a:t>− </a:t>
            </a:r>
            <a:r>
              <a:rPr lang="en-US" sz="2000" b="1" i="1">
                <a:solidFill>
                  <a:srgbClr val="000010"/>
                </a:solidFill>
                <a:latin typeface="Arial" charset="0"/>
              </a:rPr>
              <a:t>Q</a:t>
            </a:r>
            <a:r>
              <a:rPr lang="en-US" sz="2000" b="1" baseline="-25000">
                <a:solidFill>
                  <a:srgbClr val="000010"/>
                </a:solidFill>
                <a:latin typeface="Arial" charset="0"/>
              </a:rPr>
              <a:t>L</a:t>
            </a:r>
            <a:r>
              <a:rPr lang="en-US" sz="2000" b="1">
                <a:solidFill>
                  <a:srgbClr val="000010"/>
                </a:solidFill>
                <a:latin typeface="Arial" charset="0"/>
              </a:rPr>
              <a:t>/</a:t>
            </a:r>
            <a:r>
              <a:rPr lang="en-US" sz="2000" b="1" i="1">
                <a:solidFill>
                  <a:srgbClr val="000010"/>
                </a:solidFill>
                <a:latin typeface="Arial" charset="0"/>
              </a:rPr>
              <a:t>Q</a:t>
            </a:r>
            <a:r>
              <a:rPr lang="en-US" sz="2000" b="1" baseline="-25000">
                <a:solidFill>
                  <a:srgbClr val="000010"/>
                </a:solidFill>
                <a:latin typeface="Arial" charset="0"/>
              </a:rPr>
              <a:t>H</a:t>
            </a:r>
            <a:r>
              <a:rPr lang="en-US" sz="2000" b="1">
                <a:solidFill>
                  <a:srgbClr val="000010"/>
                </a:solidFill>
                <a:latin typeface="Arial" charset="0"/>
              </a:rPr>
              <a:t> </a:t>
            </a:r>
          </a:p>
          <a:p>
            <a:pPr>
              <a:lnSpc>
                <a:spcPct val="150000"/>
              </a:lnSpc>
            </a:pPr>
            <a:r>
              <a:rPr lang="en-US" sz="2000" b="1">
                <a:solidFill>
                  <a:srgbClr val="000010"/>
                </a:solidFill>
                <a:latin typeface="Arial" charset="0"/>
              </a:rPr>
              <a:t>= 1 </a:t>
            </a:r>
            <a:r>
              <a:rPr lang="en-US" sz="2000" b="1">
                <a:solidFill>
                  <a:srgbClr val="000010"/>
                </a:solidFill>
                <a:cs typeface="Times New Roman" pitchFamily="48" charset="0"/>
              </a:rPr>
              <a:t>−</a:t>
            </a:r>
            <a:r>
              <a:rPr lang="en-US" sz="2000" b="1">
                <a:solidFill>
                  <a:srgbClr val="000010"/>
                </a:solidFill>
                <a:latin typeface="Arial" charset="0"/>
              </a:rPr>
              <a:t> 4000/8000 = 0.5, smaller </a:t>
            </a:r>
          </a:p>
          <a:p>
            <a:pPr>
              <a:lnSpc>
                <a:spcPct val="150000"/>
              </a:lnSpc>
            </a:pPr>
            <a:r>
              <a:rPr lang="en-US" sz="2000" b="1">
                <a:solidFill>
                  <a:srgbClr val="000010"/>
                </a:solidFill>
                <a:latin typeface="Arial" charset="0"/>
              </a:rPr>
              <a:t>than Carnot </a:t>
            </a:r>
            <a:r>
              <a:rPr lang="en-US" sz="2000" b="1" i="1">
                <a:solidFill>
                  <a:srgbClr val="000010"/>
                </a:solidFill>
                <a:latin typeface="Arial" charset="0"/>
              </a:rPr>
              <a:t>e</a:t>
            </a:r>
            <a:r>
              <a:rPr lang="en-US" sz="2000" b="1">
                <a:solidFill>
                  <a:srgbClr val="000010"/>
                </a:solidFill>
                <a:latin typeface="Arial" charset="0"/>
              </a:rPr>
              <a:t>, thus irreversible.</a:t>
            </a:r>
          </a:p>
        </p:txBody>
      </p:sp>
      <p:sp>
        <p:nvSpPr>
          <p:cNvPr id="1083401" name="Rectangle 9"/>
          <p:cNvSpPr>
            <a:spLocks noChangeArrowheads="1"/>
          </p:cNvSpPr>
          <p:nvPr/>
        </p:nvSpPr>
        <p:spPr bwMode="auto">
          <a:xfrm>
            <a:off x="0" y="6365875"/>
            <a:ext cx="9144000" cy="492125"/>
          </a:xfrm>
          <a:prstGeom prst="rect">
            <a:avLst/>
          </a:prstGeom>
          <a:solidFill>
            <a:schemeClr val="folHlink"/>
          </a:solid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What would you need to change to make it a Carnot engine?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1083401"/>
                                        </p:tgtEl>
                                        <p:attrNameLst>
                                          <p:attrName>style.visibility</p:attrName>
                                        </p:attrNameLst>
                                      </p:cBhvr>
                                      <p:to>
                                        <p:strVal val="visible"/>
                                      </p:to>
                                    </p:set>
                                    <p:anim calcmode="lin" valueType="num">
                                      <p:cBhvr additive="base">
                                        <p:cTn id="7" dur="500" fill="hold"/>
                                        <p:tgtEl>
                                          <p:spTgt spid="1083401"/>
                                        </p:tgtEl>
                                        <p:attrNameLst>
                                          <p:attrName>ppt_x</p:attrName>
                                        </p:attrNameLst>
                                      </p:cBhvr>
                                      <p:tavLst>
                                        <p:tav tm="0">
                                          <p:val>
                                            <p:strVal val="1+#ppt_w/2"/>
                                          </p:val>
                                        </p:tav>
                                        <p:tav tm="100000">
                                          <p:val>
                                            <p:strVal val="#ppt_x"/>
                                          </p:val>
                                        </p:tav>
                                      </p:tavLst>
                                    </p:anim>
                                    <p:anim calcmode="lin" valueType="num">
                                      <p:cBhvr additive="base">
                                        <p:cTn id="8" dur="500" fill="hold"/>
                                        <p:tgtEl>
                                          <p:spTgt spid="108340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3401"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First Law of Thermodynamics</a:t>
            </a:r>
            <a:endParaRPr lang="en-US">
              <a:solidFill>
                <a:srgbClr val="FFFF00"/>
              </a:solidFill>
            </a:endParaRPr>
          </a:p>
        </p:txBody>
      </p:sp>
      <p:sp>
        <p:nvSpPr>
          <p:cNvPr id="3" name="Content Placeholder 2"/>
          <p:cNvSpPr>
            <a:spLocks noGrp="1"/>
          </p:cNvSpPr>
          <p:nvPr>
            <p:ph idx="1"/>
          </p:nvPr>
        </p:nvSpPr>
        <p:spPr>
          <a:xfrm>
            <a:off x="213359" y="1600200"/>
            <a:ext cx="8839200" cy="4953000"/>
          </a:xfrm>
        </p:spPr>
        <p:txBody>
          <a:bodyPr/>
          <a:lstStyle/>
          <a:p>
            <a:r>
              <a:rPr lang="en-US" smtClean="0"/>
              <a:t>In any process, </a:t>
            </a:r>
            <a:r>
              <a:rPr lang="en-US" smtClean="0">
                <a:solidFill>
                  <a:srgbClr val="FFFF00"/>
                </a:solidFill>
              </a:rPr>
              <a:t>total energy is always conserved</a:t>
            </a:r>
            <a:r>
              <a:rPr lang="en-US" smtClean="0"/>
              <a:t>.</a:t>
            </a:r>
          </a:p>
          <a:p>
            <a:r>
              <a:rPr lang="en-US" smtClean="0"/>
              <a:t>Once it was fully realized that heat is just another form of energy, it was established with many experiments on an immense variety of processes, mechanical, electrical, chemical, nuclear, etc., that in all processes in nature total energy doesn’t change.</a:t>
            </a:r>
          </a:p>
          <a:p>
            <a:r>
              <a:rPr lang="en-US" smtClean="0"/>
              <a:t>So </a:t>
            </a:r>
            <a:r>
              <a:rPr lang="en-US" smtClean="0">
                <a:solidFill>
                  <a:srgbClr val="FFFF00"/>
                </a:solidFill>
              </a:rPr>
              <a:t>only processes that conserve total energy are allowed, but </a:t>
            </a:r>
            <a:r>
              <a:rPr lang="en-US" i="1" smtClean="0">
                <a:solidFill>
                  <a:srgbClr val="FFFF00"/>
                </a:solidFill>
              </a:rPr>
              <a:t>that’s not the whole story </a:t>
            </a:r>
            <a:r>
              <a:rPr lang="en-US" smtClean="0">
                <a:solidFill>
                  <a:srgbClr val="FFFF00"/>
                </a:solidFill>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The Second Law of Thermodynamics</a:t>
            </a:r>
            <a:endParaRPr lang="en-US"/>
          </a:p>
        </p:txBody>
      </p:sp>
      <p:sp>
        <p:nvSpPr>
          <p:cNvPr id="3" name="Content Placeholder 2"/>
          <p:cNvSpPr>
            <a:spLocks noGrp="1"/>
          </p:cNvSpPr>
          <p:nvPr>
            <p:ph sz="half" idx="1"/>
          </p:nvPr>
        </p:nvSpPr>
        <p:spPr>
          <a:xfrm>
            <a:off x="152400" y="1600200"/>
            <a:ext cx="6781800" cy="5105400"/>
          </a:xfrm>
        </p:spPr>
        <p:txBody>
          <a:bodyPr>
            <a:normAutofit/>
          </a:bodyPr>
          <a:lstStyle/>
          <a:p>
            <a:r>
              <a:rPr lang="en-US" smtClean="0"/>
              <a:t>Extensive experimentation and observation have established that some total energy conserving processes actually </a:t>
            </a:r>
            <a:r>
              <a:rPr lang="en-US" smtClean="0">
                <a:solidFill>
                  <a:srgbClr val="FFFF00"/>
                </a:solidFill>
              </a:rPr>
              <a:t>never occur </a:t>
            </a:r>
            <a:r>
              <a:rPr lang="en-US" smtClean="0"/>
              <a:t>in nature (or in the lab):</a:t>
            </a:r>
          </a:p>
          <a:p>
            <a:pPr>
              <a:buNone/>
            </a:pPr>
            <a:r>
              <a:rPr lang="en-US" smtClean="0"/>
              <a:t>	Heat energy will </a:t>
            </a:r>
            <a:r>
              <a:rPr lang="en-US" u="sng" smtClean="0"/>
              <a:t>never</a:t>
            </a:r>
            <a:r>
              <a:rPr lang="en-US" smtClean="0"/>
              <a:t> flow by itself from a cold body to a hot body.</a:t>
            </a:r>
          </a:p>
          <a:p>
            <a:pPr>
              <a:buNone/>
            </a:pPr>
            <a:r>
              <a:rPr lang="en-US" smtClean="0"/>
              <a:t>	There is no way to devise a cyclic engine that takes heat from a reservoir, does work, and has no waste heat left over.</a:t>
            </a:r>
          </a:p>
          <a:p>
            <a:r>
              <a:rPr lang="en-US" smtClean="0"/>
              <a:t>Both the above are </a:t>
            </a:r>
            <a:r>
              <a:rPr lang="en-US" smtClean="0">
                <a:solidFill>
                  <a:srgbClr val="FFFF00"/>
                </a:solidFill>
              </a:rPr>
              <a:t>Statements of the Second Law</a:t>
            </a:r>
            <a:r>
              <a:rPr lang="en-US" smtClean="0"/>
              <a:t>.</a:t>
            </a:r>
            <a:endParaRPr lang="en-US"/>
          </a:p>
        </p:txBody>
      </p:sp>
      <p:sp>
        <p:nvSpPr>
          <p:cNvPr id="4" name="Content Placeholder 3"/>
          <p:cNvSpPr>
            <a:spLocks noGrp="1"/>
          </p:cNvSpPr>
          <p:nvPr>
            <p:ph sz="half" idx="2"/>
          </p:nvPr>
        </p:nvSpPr>
        <p:spPr>
          <a:xfrm>
            <a:off x="6781800" y="1676400"/>
            <a:ext cx="1676400" cy="4525963"/>
          </a:xfrm>
        </p:spPr>
        <p:txBody>
          <a:bodyPr>
            <a:normAutofit/>
          </a:bodyPr>
          <a:lstStyle/>
          <a:p>
            <a:r>
              <a:rPr lang="en-US" smtClean="0">
                <a:solidFill>
                  <a:schemeClr val="bg2">
                    <a:lumMod val="50000"/>
                  </a:schemeClr>
                </a:solidFill>
              </a:rPr>
              <a:t>Z</a:t>
            </a:r>
            <a:endParaRPr lang="en-US">
              <a:solidFill>
                <a:schemeClr val="bg2">
                  <a:lumMod val="50000"/>
                </a:schemeClr>
              </a:solidFill>
            </a:endParaRPr>
          </a:p>
        </p:txBody>
      </p:sp>
      <p:grpSp>
        <p:nvGrpSpPr>
          <p:cNvPr id="13" name="Group 12"/>
          <p:cNvGrpSpPr/>
          <p:nvPr/>
        </p:nvGrpSpPr>
        <p:grpSpPr>
          <a:xfrm>
            <a:off x="7086600" y="1652396"/>
            <a:ext cx="1905000" cy="1700404"/>
            <a:chOff x="5562600" y="2109596"/>
            <a:chExt cx="2286000" cy="2181608"/>
          </a:xfrm>
        </p:grpSpPr>
        <p:sp>
          <p:nvSpPr>
            <p:cNvPr id="6" name="Rectangle 5"/>
            <p:cNvSpPr/>
            <p:nvPr/>
          </p:nvSpPr>
          <p:spPr>
            <a:xfrm>
              <a:off x="5562600" y="2590800"/>
              <a:ext cx="1144487" cy="1066800"/>
            </a:xfrm>
            <a:prstGeom prst="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04113" y="2590800"/>
              <a:ext cx="1144487" cy="10668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flipH="1">
              <a:off x="5943600" y="2881745"/>
              <a:ext cx="1524000" cy="616804"/>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rot="2841673">
              <a:off x="5746493" y="3110104"/>
              <a:ext cx="2133600" cy="2286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18758327" flipH="1">
              <a:off x="5670293" y="3062096"/>
              <a:ext cx="2133600" cy="228600"/>
            </a:xfrm>
            <a:prstGeom prst="rect">
              <a:avLst/>
            </a:prstGeom>
            <a:solidFill>
              <a:srgbClr val="FF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p:cNvSpPr/>
          <p:nvPr/>
        </p:nvSpPr>
        <p:spPr>
          <a:xfrm>
            <a:off x="300444" y="3324496"/>
            <a:ext cx="6633756" cy="2390504"/>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fontScale="90000"/>
          </a:bodyPr>
          <a:lstStyle/>
          <a:p>
            <a:r>
              <a:rPr lang="en-US" smtClean="0">
                <a:solidFill>
                  <a:srgbClr val="FFFF00"/>
                </a:solidFill>
              </a:rPr>
              <a:t>Heat, Work and Waste in a Heat Engine</a:t>
            </a:r>
            <a:endParaRPr lang="en-US">
              <a:solidFill>
                <a:srgbClr val="FFFF00"/>
              </a:solidFill>
            </a:endParaRPr>
          </a:p>
        </p:txBody>
      </p:sp>
      <p:sp>
        <p:nvSpPr>
          <p:cNvPr id="3" name="Content Placeholder 2"/>
          <p:cNvSpPr>
            <a:spLocks noGrp="1"/>
          </p:cNvSpPr>
          <p:nvPr>
            <p:ph idx="1"/>
          </p:nvPr>
        </p:nvSpPr>
        <p:spPr>
          <a:xfrm>
            <a:off x="304800" y="1600200"/>
            <a:ext cx="8382000" cy="4953000"/>
          </a:xfrm>
        </p:spPr>
        <p:txBody>
          <a:bodyPr>
            <a:normAutofit/>
          </a:bodyPr>
          <a:lstStyle/>
          <a:p>
            <a:r>
              <a:rPr lang="en-US" smtClean="0"/>
              <a:t>A typical piston heat engine works by supplying heat to a gas, which then expands, pushing the piston and doing work.</a:t>
            </a:r>
          </a:p>
          <a:p>
            <a:r>
              <a:rPr lang="en-US" smtClean="0"/>
              <a:t>For the engine’s next cycle, the gas must be compressed back to the original volume, and while it’s being compressed it must be cooler, otherwise all the work it did expanding would be needed. To keep it cool, it must shed heat—this is the waste heat, which is unavoidable.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6260"/>
            <a:ext cx="8229600" cy="1143000"/>
          </a:xfrm>
        </p:spPr>
        <p:txBody>
          <a:bodyPr/>
          <a:lstStyle/>
          <a:p>
            <a:r>
              <a:rPr lang="en-US" smtClean="0">
                <a:solidFill>
                  <a:srgbClr val="FFFF00"/>
                </a:solidFill>
              </a:rPr>
              <a:t>Efficiency of a Heat Engine</a:t>
            </a:r>
            <a:endParaRPr lang="en-US">
              <a:solidFill>
                <a:srgbClr val="FFFF00"/>
              </a:solidFill>
            </a:endParaRPr>
          </a:p>
        </p:txBody>
      </p:sp>
      <p:sp>
        <p:nvSpPr>
          <p:cNvPr id="3" name="Content Placeholder 2"/>
          <p:cNvSpPr>
            <a:spLocks noGrp="1"/>
          </p:cNvSpPr>
          <p:nvPr>
            <p:ph sz="half" idx="1"/>
          </p:nvPr>
        </p:nvSpPr>
        <p:spPr>
          <a:xfrm>
            <a:off x="457200" y="1508759"/>
            <a:ext cx="5029200" cy="5257800"/>
          </a:xfrm>
        </p:spPr>
        <p:txBody>
          <a:bodyPr>
            <a:normAutofit lnSpcReduction="10000"/>
          </a:bodyPr>
          <a:lstStyle/>
          <a:p>
            <a:r>
              <a:rPr lang="en-US" smtClean="0"/>
              <a:t>The standard model is an engine taking heat </a:t>
            </a:r>
            <a:r>
              <a:rPr lang="en-US" i="1" smtClean="0"/>
              <a:t>Q</a:t>
            </a:r>
            <a:r>
              <a:rPr lang="en-US" baseline="-25000" smtClean="0"/>
              <a:t>H</a:t>
            </a:r>
            <a:r>
              <a:rPr lang="en-US" smtClean="0"/>
              <a:t> (</a:t>
            </a:r>
            <a:r>
              <a:rPr lang="en-US" smtClean="0">
                <a:solidFill>
                  <a:srgbClr val="FFFF00"/>
                </a:solidFill>
              </a:rPr>
              <a:t>&gt; 0</a:t>
            </a:r>
            <a:r>
              <a:rPr lang="en-US" smtClean="0"/>
              <a:t>) from a “</a:t>
            </a:r>
            <a:r>
              <a:rPr lang="en-US" smtClean="0">
                <a:solidFill>
                  <a:srgbClr val="FF0000"/>
                </a:solidFill>
              </a:rPr>
              <a:t>hot reservoir</a:t>
            </a:r>
            <a:r>
              <a:rPr lang="en-US" smtClean="0"/>
              <a:t>” at constant temperature </a:t>
            </a:r>
            <a:r>
              <a:rPr lang="en-US" i="1" smtClean="0"/>
              <a:t>T</a:t>
            </a:r>
            <a:r>
              <a:rPr lang="en-US" baseline="-25000" smtClean="0"/>
              <a:t>H</a:t>
            </a:r>
            <a:r>
              <a:rPr lang="en-US" smtClean="0"/>
              <a:t>, dumping heat </a:t>
            </a:r>
            <a:r>
              <a:rPr lang="en-US" i="1" smtClean="0"/>
              <a:t>Q</a:t>
            </a:r>
            <a:r>
              <a:rPr lang="en-US" baseline="-25000" smtClean="0"/>
              <a:t>L</a:t>
            </a:r>
            <a:r>
              <a:rPr lang="en-US" smtClean="0"/>
              <a:t> (</a:t>
            </a:r>
            <a:r>
              <a:rPr lang="en-US" smtClean="0">
                <a:solidFill>
                  <a:srgbClr val="FFFF00"/>
                </a:solidFill>
              </a:rPr>
              <a:t>&gt; 0</a:t>
            </a:r>
            <a:r>
              <a:rPr lang="en-US" smtClean="0"/>
              <a:t>) in a “</a:t>
            </a:r>
            <a:r>
              <a:rPr lang="en-US" smtClean="0">
                <a:solidFill>
                  <a:schemeClr val="bg2">
                    <a:lumMod val="60000"/>
                    <a:lumOff val="40000"/>
                  </a:schemeClr>
                </a:solidFill>
              </a:rPr>
              <a:t>cold reservoir</a:t>
            </a:r>
            <a:r>
              <a:rPr lang="en-US" smtClean="0"/>
              <a:t>” at </a:t>
            </a:r>
            <a:r>
              <a:rPr lang="en-US" i="1" smtClean="0"/>
              <a:t>T</a:t>
            </a:r>
            <a:r>
              <a:rPr lang="en-US" baseline="-25000" smtClean="0"/>
              <a:t>L</a:t>
            </a:r>
            <a:r>
              <a:rPr lang="en-US" smtClean="0"/>
              <a:t>, and delivering work </a:t>
            </a:r>
            <a:r>
              <a:rPr lang="en-US" i="1" smtClean="0"/>
              <a:t>W</a:t>
            </a:r>
            <a:r>
              <a:rPr lang="en-US" smtClean="0"/>
              <a:t>, so </a:t>
            </a:r>
          </a:p>
          <a:p>
            <a:pPr algn="ctr">
              <a:buNone/>
            </a:pPr>
            <a:r>
              <a:rPr lang="en-US" i="1" smtClean="0">
                <a:solidFill>
                  <a:srgbClr val="FFFF00"/>
                </a:solidFill>
              </a:rPr>
              <a:t>Q</a:t>
            </a:r>
            <a:r>
              <a:rPr lang="en-US" baseline="-25000" smtClean="0">
                <a:solidFill>
                  <a:srgbClr val="FFFF00"/>
                </a:solidFill>
              </a:rPr>
              <a:t>H</a:t>
            </a:r>
            <a:r>
              <a:rPr lang="en-US" smtClean="0">
                <a:solidFill>
                  <a:srgbClr val="FFFF00"/>
                </a:solidFill>
              </a:rPr>
              <a:t> = </a:t>
            </a:r>
            <a:r>
              <a:rPr lang="en-US" i="1" smtClean="0">
                <a:solidFill>
                  <a:srgbClr val="FFFF00"/>
                </a:solidFill>
              </a:rPr>
              <a:t>Q</a:t>
            </a:r>
            <a:r>
              <a:rPr lang="en-US" baseline="-25000" smtClean="0">
                <a:solidFill>
                  <a:srgbClr val="FFFF00"/>
                </a:solidFill>
              </a:rPr>
              <a:t>L</a:t>
            </a:r>
            <a:r>
              <a:rPr lang="en-US" smtClean="0">
                <a:solidFill>
                  <a:srgbClr val="FFFF00"/>
                </a:solidFill>
              </a:rPr>
              <a:t> + </a:t>
            </a:r>
            <a:r>
              <a:rPr lang="en-US" i="1" smtClean="0">
                <a:solidFill>
                  <a:srgbClr val="FFFF00"/>
                </a:solidFill>
              </a:rPr>
              <a:t>W.</a:t>
            </a:r>
          </a:p>
          <a:p>
            <a:r>
              <a:rPr lang="en-US" smtClean="0"/>
              <a:t>The </a:t>
            </a:r>
            <a:r>
              <a:rPr lang="en-US" smtClean="0">
                <a:solidFill>
                  <a:srgbClr val="FFFF00"/>
                </a:solidFill>
              </a:rPr>
              <a:t>efficiency </a:t>
            </a:r>
            <a:r>
              <a:rPr lang="en-US" i="1" smtClean="0">
                <a:solidFill>
                  <a:srgbClr val="FFFF00"/>
                </a:solidFill>
              </a:rPr>
              <a:t>e</a:t>
            </a:r>
            <a:r>
              <a:rPr lang="en-US" smtClean="0"/>
              <a:t> is defined as </a:t>
            </a:r>
          </a:p>
          <a:p>
            <a:pPr algn="ctr">
              <a:buNone/>
            </a:pPr>
            <a:r>
              <a:rPr lang="en-US" i="1" smtClean="0">
                <a:solidFill>
                  <a:srgbClr val="FFFF00"/>
                </a:solidFill>
              </a:rPr>
              <a:t>e</a:t>
            </a:r>
            <a:r>
              <a:rPr lang="en-US" smtClean="0">
                <a:solidFill>
                  <a:srgbClr val="FFFF00"/>
                </a:solidFill>
              </a:rPr>
              <a:t> = </a:t>
            </a:r>
            <a:r>
              <a:rPr lang="en-US" i="1" smtClean="0">
                <a:solidFill>
                  <a:srgbClr val="FFFF00"/>
                </a:solidFill>
              </a:rPr>
              <a:t>W</a:t>
            </a:r>
            <a:r>
              <a:rPr lang="en-US" smtClean="0">
                <a:solidFill>
                  <a:srgbClr val="FFFF00"/>
                </a:solidFill>
              </a:rPr>
              <a:t>/</a:t>
            </a:r>
            <a:r>
              <a:rPr lang="en-US" i="1" smtClean="0">
                <a:solidFill>
                  <a:srgbClr val="FFFF00"/>
                </a:solidFill>
              </a:rPr>
              <a:t>Q</a:t>
            </a:r>
            <a:r>
              <a:rPr lang="en-US" baseline="-25000" smtClean="0">
                <a:solidFill>
                  <a:srgbClr val="FFFF00"/>
                </a:solidFill>
              </a:rPr>
              <a:t>H</a:t>
            </a:r>
            <a:r>
              <a:rPr lang="en-US" smtClean="0">
                <a:solidFill>
                  <a:srgbClr val="FFFF00"/>
                </a:solidFill>
              </a:rPr>
              <a:t>,</a:t>
            </a:r>
          </a:p>
          <a:p>
            <a:pPr>
              <a:buNone/>
            </a:pPr>
            <a:r>
              <a:rPr lang="en-US" smtClean="0">
                <a:solidFill>
                  <a:schemeClr val="bg1"/>
                </a:solidFill>
              </a:rPr>
              <a:t>	the fraction of the heat energy input delivered as work.  </a:t>
            </a:r>
            <a:endParaRPr lang="en-US">
              <a:solidFill>
                <a:schemeClr val="bg1"/>
              </a:solidFill>
            </a:endParaRPr>
          </a:p>
        </p:txBody>
      </p:sp>
      <p:sp>
        <p:nvSpPr>
          <p:cNvPr id="4" name="Content Placeholder 3"/>
          <p:cNvSpPr>
            <a:spLocks noGrp="1"/>
          </p:cNvSpPr>
          <p:nvPr>
            <p:ph sz="half" idx="2"/>
          </p:nvPr>
        </p:nvSpPr>
        <p:spPr>
          <a:xfrm>
            <a:off x="4648200" y="1600200"/>
            <a:ext cx="4495800" cy="4525963"/>
          </a:xfrm>
        </p:spPr>
        <p:txBody>
          <a:bodyPr>
            <a:normAutofit lnSpcReduction="10000"/>
          </a:bodyPr>
          <a:lstStyle/>
          <a:p>
            <a:r>
              <a:rPr lang="en-US" smtClean="0">
                <a:solidFill>
                  <a:schemeClr val="bg2">
                    <a:lumMod val="50000"/>
                  </a:schemeClr>
                </a:solidFill>
              </a:rPr>
              <a:t>z</a:t>
            </a:r>
            <a:endParaRPr lang="en-US">
              <a:solidFill>
                <a:schemeClr val="bg2">
                  <a:lumMod val="50000"/>
                </a:schemeClr>
              </a:solidFill>
            </a:endParaRPr>
          </a:p>
        </p:txBody>
      </p:sp>
      <p:grpSp>
        <p:nvGrpSpPr>
          <p:cNvPr id="25" name="Group 24"/>
          <p:cNvGrpSpPr/>
          <p:nvPr/>
        </p:nvGrpSpPr>
        <p:grpSpPr>
          <a:xfrm>
            <a:off x="5765074" y="1905000"/>
            <a:ext cx="2997926" cy="3424644"/>
            <a:chOff x="5789022" y="1905000"/>
            <a:chExt cx="2997926" cy="3424644"/>
          </a:xfrm>
        </p:grpSpPr>
        <p:sp>
          <p:nvSpPr>
            <p:cNvPr id="5" name="Rectangle 4"/>
            <p:cNvSpPr/>
            <p:nvPr/>
          </p:nvSpPr>
          <p:spPr>
            <a:xfrm>
              <a:off x="5943600" y="1905000"/>
              <a:ext cx="1828800" cy="609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19800" y="4720044"/>
              <a:ext cx="1828800" cy="6096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396038" y="2514601"/>
              <a:ext cx="2290762" cy="2209800"/>
            </a:xfrm>
            <a:custGeom>
              <a:avLst/>
              <a:gdLst>
                <a:gd name="connsiteX0" fmla="*/ 842962 w 2290762"/>
                <a:gd name="connsiteY0" fmla="*/ 95250 h 1928813"/>
                <a:gd name="connsiteX1" fmla="*/ 0 w 2290762"/>
                <a:gd name="connsiteY1" fmla="*/ 95250 h 1928813"/>
                <a:gd name="connsiteX2" fmla="*/ 4762 w 2290762"/>
                <a:gd name="connsiteY2" fmla="*/ 1928813 h 1928813"/>
                <a:gd name="connsiteX3" fmla="*/ 457200 w 2290762"/>
                <a:gd name="connsiteY3" fmla="*/ 1924050 h 1928813"/>
                <a:gd name="connsiteX4" fmla="*/ 457200 w 2290762"/>
                <a:gd name="connsiteY4" fmla="*/ 1004888 h 1928813"/>
                <a:gd name="connsiteX5" fmla="*/ 590550 w 2290762"/>
                <a:gd name="connsiteY5" fmla="*/ 1190625 h 1928813"/>
                <a:gd name="connsiteX6" fmla="*/ 842962 w 2290762"/>
                <a:gd name="connsiteY6" fmla="*/ 1262063 h 1928813"/>
                <a:gd name="connsiteX7" fmla="*/ 1371600 w 2290762"/>
                <a:gd name="connsiteY7" fmla="*/ 1390650 h 1928813"/>
                <a:gd name="connsiteX8" fmla="*/ 2286000 w 2290762"/>
                <a:gd name="connsiteY8" fmla="*/ 1390650 h 1928813"/>
                <a:gd name="connsiteX9" fmla="*/ 2290762 w 2290762"/>
                <a:gd name="connsiteY9" fmla="*/ 1004888 h 1928813"/>
                <a:gd name="connsiteX10" fmla="*/ 1371600 w 2290762"/>
                <a:gd name="connsiteY10" fmla="*/ 1004888 h 1928813"/>
                <a:gd name="connsiteX11" fmla="*/ 966787 w 2290762"/>
                <a:gd name="connsiteY11" fmla="*/ 895350 h 1928813"/>
                <a:gd name="connsiteX12" fmla="*/ 842962 w 2290762"/>
                <a:gd name="connsiteY12" fmla="*/ 666750 h 1928813"/>
                <a:gd name="connsiteX13" fmla="*/ 842962 w 2290762"/>
                <a:gd name="connsiteY13" fmla="*/ 95250 h 192881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7620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2209800"/>
                <a:gd name="connsiteX1" fmla="*/ 0 w 2290762"/>
                <a:gd name="connsiteY1" fmla="*/ 0 h 2209800"/>
                <a:gd name="connsiteX2" fmla="*/ 4762 w 2290762"/>
                <a:gd name="connsiteY2" fmla="*/ 2209800 h 2209800"/>
                <a:gd name="connsiteX3" fmla="*/ 457200 w 2290762"/>
                <a:gd name="connsiteY3" fmla="*/ 1828800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 name="connsiteX0" fmla="*/ 842962 w 2290762"/>
                <a:gd name="connsiteY0" fmla="*/ 0 h 2209800"/>
                <a:gd name="connsiteX1" fmla="*/ 0 w 2290762"/>
                <a:gd name="connsiteY1" fmla="*/ 0 h 2209800"/>
                <a:gd name="connsiteX2" fmla="*/ 4762 w 2290762"/>
                <a:gd name="connsiteY2" fmla="*/ 2209800 h 2209800"/>
                <a:gd name="connsiteX3" fmla="*/ 461962 w 2290762"/>
                <a:gd name="connsiteY3" fmla="*/ 2209799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0762" h="2209800">
                  <a:moveTo>
                    <a:pt x="842962" y="0"/>
                  </a:moveTo>
                  <a:lnTo>
                    <a:pt x="0" y="0"/>
                  </a:lnTo>
                  <a:cubicBezTo>
                    <a:pt x="1587" y="611188"/>
                    <a:pt x="3175" y="1598612"/>
                    <a:pt x="4762" y="2209800"/>
                  </a:cubicBezTo>
                  <a:lnTo>
                    <a:pt x="461962" y="2209799"/>
                  </a:lnTo>
                  <a:cubicBezTo>
                    <a:pt x="460375" y="1776412"/>
                    <a:pt x="458787" y="1343025"/>
                    <a:pt x="457200" y="909638"/>
                  </a:cubicBezTo>
                  <a:cubicBezTo>
                    <a:pt x="508794" y="808038"/>
                    <a:pt x="557212" y="1159668"/>
                    <a:pt x="766762" y="1219200"/>
                  </a:cubicBezTo>
                  <a:cubicBezTo>
                    <a:pt x="976312" y="1278732"/>
                    <a:pt x="1092994" y="1270000"/>
                    <a:pt x="1371600" y="1295400"/>
                  </a:cubicBezTo>
                  <a:lnTo>
                    <a:pt x="2286000" y="1295400"/>
                  </a:lnTo>
                  <a:cubicBezTo>
                    <a:pt x="2287587" y="1166813"/>
                    <a:pt x="2289175" y="1038225"/>
                    <a:pt x="2290762" y="909638"/>
                  </a:cubicBezTo>
                  <a:lnTo>
                    <a:pt x="1371600" y="909638"/>
                  </a:lnTo>
                  <a:cubicBezTo>
                    <a:pt x="1155700" y="897732"/>
                    <a:pt x="1083468" y="894556"/>
                    <a:pt x="995362" y="838200"/>
                  </a:cubicBezTo>
                  <a:cubicBezTo>
                    <a:pt x="907256" y="781844"/>
                    <a:pt x="868362" y="711200"/>
                    <a:pt x="842962" y="571500"/>
                  </a:cubicBezTo>
                  <a:lnTo>
                    <a:pt x="8429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89022" y="3015340"/>
              <a:ext cx="2133600" cy="1219200"/>
            </a:xfrm>
            <a:prstGeom prst="ellipse">
              <a:avLst/>
            </a:prstGeom>
            <a:solidFill>
              <a:schemeClr val="bg1">
                <a:lumMod val="85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5400000">
              <a:off x="6592094" y="2933700"/>
              <a:ext cx="532606" cy="794"/>
            </a:xfrm>
            <a:prstGeom prst="straightConnector1">
              <a:avLst/>
            </a:prstGeom>
            <a:ln w="476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6439694" y="4380706"/>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772400" y="3631474"/>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620000" y="2818606"/>
              <a:ext cx="381794" cy="229394"/>
            </a:xfrm>
            <a:prstGeom prst="straightConnector1">
              <a:avLst/>
            </a:prstGeom>
            <a:ln w="22225">
              <a:solidFill>
                <a:schemeClr val="bg2">
                  <a:lumMod val="40000"/>
                  <a:lumOff val="6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00800" y="2514600"/>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H</a:t>
              </a:r>
              <a:endParaRPr lang="en-US" sz="2000" baseline="-25000">
                <a:solidFill>
                  <a:srgbClr val="000000"/>
                </a:solidFill>
              </a:endParaRPr>
            </a:p>
          </p:txBody>
        </p:sp>
        <p:sp>
          <p:nvSpPr>
            <p:cNvPr id="20" name="TextBox 19"/>
            <p:cNvSpPr txBox="1"/>
            <p:nvPr/>
          </p:nvSpPr>
          <p:spPr>
            <a:xfrm>
              <a:off x="7186748" y="4800600"/>
              <a:ext cx="533400" cy="400110"/>
            </a:xfrm>
            <a:prstGeom prst="rect">
              <a:avLst/>
            </a:prstGeom>
            <a:noFill/>
          </p:spPr>
          <p:txBody>
            <a:bodyPr wrap="square" rtlCol="0">
              <a:spAutoFit/>
            </a:bodyPr>
            <a:lstStyle/>
            <a:p>
              <a:r>
                <a:rPr lang="en-US" sz="2000" i="1" smtClean="0"/>
                <a:t>T</a:t>
              </a:r>
              <a:r>
                <a:rPr lang="en-US" sz="2000" baseline="-25000" smtClean="0"/>
                <a:t>L</a:t>
              </a:r>
              <a:endParaRPr lang="en-US" sz="2000" baseline="-25000"/>
            </a:p>
          </p:txBody>
        </p:sp>
        <p:sp>
          <p:nvSpPr>
            <p:cNvPr id="21" name="TextBox 20"/>
            <p:cNvSpPr txBox="1"/>
            <p:nvPr/>
          </p:nvSpPr>
          <p:spPr>
            <a:xfrm>
              <a:off x="7086600" y="1981200"/>
              <a:ext cx="457200" cy="400110"/>
            </a:xfrm>
            <a:prstGeom prst="rect">
              <a:avLst/>
            </a:prstGeom>
            <a:noFill/>
          </p:spPr>
          <p:txBody>
            <a:bodyPr wrap="square" rtlCol="0">
              <a:spAutoFit/>
            </a:bodyPr>
            <a:lstStyle/>
            <a:p>
              <a:r>
                <a:rPr lang="en-US" sz="2000" i="1" smtClean="0"/>
                <a:t>T</a:t>
              </a:r>
              <a:r>
                <a:rPr lang="en-US" sz="2000" baseline="-25000" smtClean="0"/>
                <a:t>H</a:t>
              </a:r>
              <a:endParaRPr lang="en-US" sz="2000" baseline="-25000"/>
            </a:p>
          </p:txBody>
        </p:sp>
        <p:sp>
          <p:nvSpPr>
            <p:cNvPr id="22" name="TextBox 21"/>
            <p:cNvSpPr txBox="1"/>
            <p:nvPr/>
          </p:nvSpPr>
          <p:spPr>
            <a:xfrm>
              <a:off x="6324600" y="4132701"/>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L</a:t>
              </a:r>
              <a:endParaRPr lang="en-US" sz="2000" baseline="-25000">
                <a:solidFill>
                  <a:srgbClr val="000000"/>
                </a:solidFill>
              </a:endParaRPr>
            </a:p>
          </p:txBody>
        </p:sp>
        <p:sp>
          <p:nvSpPr>
            <p:cNvPr id="23" name="TextBox 22"/>
            <p:cNvSpPr txBox="1"/>
            <p:nvPr/>
          </p:nvSpPr>
          <p:spPr>
            <a:xfrm>
              <a:off x="8270967" y="3429000"/>
              <a:ext cx="457200" cy="400110"/>
            </a:xfrm>
            <a:prstGeom prst="rect">
              <a:avLst/>
            </a:prstGeom>
            <a:noFill/>
          </p:spPr>
          <p:txBody>
            <a:bodyPr wrap="square" rtlCol="0">
              <a:spAutoFit/>
            </a:bodyPr>
            <a:lstStyle/>
            <a:p>
              <a:r>
                <a:rPr lang="en-US" sz="2000" i="1" smtClean="0">
                  <a:solidFill>
                    <a:srgbClr val="000000"/>
                  </a:solidFill>
                </a:rPr>
                <a:t>W</a:t>
              </a:r>
              <a:endParaRPr lang="en-US" sz="2000" baseline="-25000">
                <a:solidFill>
                  <a:srgbClr val="000000"/>
                </a:solidFill>
              </a:endParaRPr>
            </a:p>
          </p:txBody>
        </p:sp>
        <p:sp>
          <p:nvSpPr>
            <p:cNvPr id="24" name="TextBox 23"/>
            <p:cNvSpPr txBox="1"/>
            <p:nvPr/>
          </p:nvSpPr>
          <p:spPr>
            <a:xfrm>
              <a:off x="7872548" y="2449285"/>
              <a:ext cx="914400" cy="400110"/>
            </a:xfrm>
            <a:prstGeom prst="rect">
              <a:avLst/>
            </a:prstGeom>
            <a:noFill/>
          </p:spPr>
          <p:txBody>
            <a:bodyPr wrap="square" rtlCol="0">
              <a:spAutoFit/>
            </a:bodyPr>
            <a:lstStyle/>
            <a:p>
              <a:r>
                <a:rPr lang="en-US" sz="2000" i="1" smtClean="0">
                  <a:solidFill>
                    <a:schemeClr val="bg2">
                      <a:lumMod val="40000"/>
                      <a:lumOff val="60000"/>
                    </a:schemeClr>
                  </a:solidFill>
                </a:rPr>
                <a:t>engine</a:t>
              </a:r>
              <a:endParaRPr lang="en-US" sz="2000" baseline="-25000">
                <a:solidFill>
                  <a:schemeClr val="bg2">
                    <a:lumMod val="40000"/>
                    <a:lumOff val="60000"/>
                  </a:schemeClr>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Carnot Cycle</a:t>
            </a:r>
            <a:endParaRPr lang="en-US">
              <a:solidFill>
                <a:srgbClr val="FFFF00"/>
              </a:solidFill>
            </a:endParaRPr>
          </a:p>
        </p:txBody>
      </p:sp>
      <p:sp>
        <p:nvSpPr>
          <p:cNvPr id="3" name="Content Placeholder 2"/>
          <p:cNvSpPr>
            <a:spLocks noGrp="1"/>
          </p:cNvSpPr>
          <p:nvPr>
            <p:ph sz="half" idx="1"/>
          </p:nvPr>
        </p:nvSpPr>
        <p:spPr>
          <a:xfrm>
            <a:off x="0" y="1600200"/>
            <a:ext cx="4419600" cy="5105400"/>
          </a:xfrm>
        </p:spPr>
        <p:txBody>
          <a:bodyPr>
            <a:normAutofit fontScale="92500" lnSpcReduction="10000"/>
          </a:bodyPr>
          <a:lstStyle/>
          <a:p>
            <a:r>
              <a:rPr lang="en-US" smtClean="0"/>
              <a:t>This is a model heat engine, using an ideal gas.  The cycle has </a:t>
            </a:r>
            <a:r>
              <a:rPr lang="en-US" smtClean="0">
                <a:solidFill>
                  <a:srgbClr val="FFFF00"/>
                </a:solidFill>
              </a:rPr>
              <a:t>four “legs”</a:t>
            </a:r>
            <a:r>
              <a:rPr lang="en-US" smtClean="0"/>
              <a:t>: along </a:t>
            </a:r>
            <a:r>
              <a:rPr lang="en-US" i="1" smtClean="0">
                <a:solidFill>
                  <a:srgbClr val="FFFF00"/>
                </a:solidFill>
              </a:rPr>
              <a:t>ab</a:t>
            </a:r>
            <a:r>
              <a:rPr lang="en-US" smtClean="0"/>
              <a:t>, an isothermal, the gas takes in heat </a:t>
            </a:r>
            <a:r>
              <a:rPr lang="en-US" i="1" smtClean="0"/>
              <a:t>Q</a:t>
            </a:r>
            <a:r>
              <a:rPr lang="en-US" baseline="-25000" smtClean="0"/>
              <a:t>H</a:t>
            </a:r>
            <a:r>
              <a:rPr lang="en-US" smtClean="0"/>
              <a:t> at </a:t>
            </a:r>
            <a:r>
              <a:rPr lang="en-US" i="1" smtClean="0"/>
              <a:t>T</a:t>
            </a:r>
            <a:r>
              <a:rPr lang="en-US" baseline="-25000" smtClean="0"/>
              <a:t>H</a:t>
            </a:r>
            <a:r>
              <a:rPr lang="en-US" smtClean="0"/>
              <a:t>.  </a:t>
            </a:r>
            <a:r>
              <a:rPr lang="en-US" i="1" smtClean="0">
                <a:solidFill>
                  <a:srgbClr val="FFFF00"/>
                </a:solidFill>
              </a:rPr>
              <a:t>bc</a:t>
            </a:r>
            <a:r>
              <a:rPr lang="en-US" smtClean="0"/>
              <a:t> is adiabatic expansion. The gas is delivering work along </a:t>
            </a:r>
            <a:r>
              <a:rPr lang="en-US" i="1" smtClean="0">
                <a:solidFill>
                  <a:srgbClr val="FFFF00"/>
                </a:solidFill>
              </a:rPr>
              <a:t>abc</a:t>
            </a:r>
            <a:r>
              <a:rPr lang="en-US" smtClean="0"/>
              <a:t>.</a:t>
            </a:r>
          </a:p>
          <a:p>
            <a:r>
              <a:rPr lang="en-US" i="1" smtClean="0">
                <a:solidFill>
                  <a:srgbClr val="FFFF00"/>
                </a:solidFill>
              </a:rPr>
              <a:t>cd </a:t>
            </a:r>
            <a:r>
              <a:rPr lang="en-US" smtClean="0"/>
              <a:t>is isothermal compression, losing heat </a:t>
            </a:r>
            <a:r>
              <a:rPr lang="en-US" i="1" smtClean="0"/>
              <a:t>Q</a:t>
            </a:r>
            <a:r>
              <a:rPr lang="en-US" baseline="-25000" smtClean="0"/>
              <a:t>L</a:t>
            </a:r>
            <a:r>
              <a:rPr lang="en-US" smtClean="0"/>
              <a:t> at </a:t>
            </a:r>
            <a:r>
              <a:rPr lang="en-US" i="1" smtClean="0"/>
              <a:t>T</a:t>
            </a:r>
            <a:r>
              <a:rPr lang="en-US" baseline="-25000" smtClean="0"/>
              <a:t>L</a:t>
            </a:r>
            <a:r>
              <a:rPr lang="en-US" smtClean="0"/>
              <a:t>, </a:t>
            </a:r>
            <a:r>
              <a:rPr lang="en-US" i="1" smtClean="0">
                <a:solidFill>
                  <a:srgbClr val="FFFF00"/>
                </a:solidFill>
              </a:rPr>
              <a:t>da</a:t>
            </a:r>
            <a:r>
              <a:rPr lang="en-US" smtClean="0"/>
              <a:t> is adiabatic compression. </a:t>
            </a:r>
          </a:p>
          <a:p>
            <a:r>
              <a:rPr lang="en-US" smtClean="0">
                <a:solidFill>
                  <a:srgbClr val="FFFF00"/>
                </a:solidFill>
              </a:rPr>
              <a:t>The work delivered equals the area inside the curve.</a:t>
            </a:r>
          </a:p>
          <a:p>
            <a:endParaRPr lang="en-US"/>
          </a:p>
        </p:txBody>
      </p:sp>
      <p:pic>
        <p:nvPicPr>
          <p:cNvPr id="5" name="Content Placeholder 4" descr="carnot.png"/>
          <p:cNvPicPr>
            <a:picLocks noGrp="1" noChangeAspect="1"/>
          </p:cNvPicPr>
          <p:nvPr>
            <p:ph sz="half" idx="2"/>
          </p:nvPr>
        </p:nvPicPr>
        <p:blipFill>
          <a:blip r:embed="rId3" cstate="print"/>
          <a:stretch>
            <a:fillRect/>
          </a:stretch>
        </p:blipFill>
        <p:spPr>
          <a:xfrm>
            <a:off x="4495801" y="1676400"/>
            <a:ext cx="4511402" cy="4216539"/>
          </a:xfrm>
        </p:spPr>
      </p:pic>
      <p:sp>
        <p:nvSpPr>
          <p:cNvPr id="6" name="TextBox 5"/>
          <p:cNvSpPr txBox="1"/>
          <p:nvPr/>
        </p:nvSpPr>
        <p:spPr>
          <a:xfrm>
            <a:off x="5651863" y="3071948"/>
            <a:ext cx="457200" cy="400110"/>
          </a:xfrm>
          <a:prstGeom prst="rect">
            <a:avLst/>
          </a:prstGeom>
          <a:noFill/>
        </p:spPr>
        <p:txBody>
          <a:bodyPr wrap="square" rtlCol="0">
            <a:spAutoFit/>
          </a:bodyPr>
          <a:lstStyle/>
          <a:p>
            <a:r>
              <a:rPr lang="en-US" sz="2000" i="1" smtClean="0">
                <a:solidFill>
                  <a:srgbClr val="000000"/>
                </a:solidFill>
              </a:rPr>
              <a:t>a</a:t>
            </a:r>
            <a:endParaRPr lang="en-US" sz="2000" i="1">
              <a:solidFill>
                <a:srgbClr val="000000"/>
              </a:solidFill>
            </a:endParaRPr>
          </a:p>
        </p:txBody>
      </p:sp>
      <p:sp>
        <p:nvSpPr>
          <p:cNvPr id="7" name="TextBox 6"/>
          <p:cNvSpPr txBox="1"/>
          <p:nvPr/>
        </p:nvSpPr>
        <p:spPr>
          <a:xfrm>
            <a:off x="6305003" y="3843142"/>
            <a:ext cx="457200" cy="400110"/>
          </a:xfrm>
          <a:prstGeom prst="rect">
            <a:avLst/>
          </a:prstGeom>
          <a:noFill/>
        </p:spPr>
        <p:txBody>
          <a:bodyPr wrap="square" rtlCol="0">
            <a:spAutoFit/>
          </a:bodyPr>
          <a:lstStyle/>
          <a:p>
            <a:r>
              <a:rPr lang="en-US" sz="2000" i="1" smtClean="0">
                <a:solidFill>
                  <a:srgbClr val="000000"/>
                </a:solidFill>
              </a:rPr>
              <a:t>b</a:t>
            </a:r>
            <a:endParaRPr lang="en-US" sz="2000" i="1">
              <a:solidFill>
                <a:srgbClr val="000000"/>
              </a:solidFill>
            </a:endParaRPr>
          </a:p>
        </p:txBody>
      </p:sp>
      <p:sp>
        <p:nvSpPr>
          <p:cNvPr id="8" name="TextBox 7"/>
          <p:cNvSpPr txBox="1"/>
          <p:nvPr/>
        </p:nvSpPr>
        <p:spPr>
          <a:xfrm>
            <a:off x="6096000" y="4311227"/>
            <a:ext cx="457200" cy="400110"/>
          </a:xfrm>
          <a:prstGeom prst="rect">
            <a:avLst/>
          </a:prstGeom>
          <a:noFill/>
        </p:spPr>
        <p:txBody>
          <a:bodyPr wrap="square" rtlCol="0">
            <a:spAutoFit/>
          </a:bodyPr>
          <a:lstStyle/>
          <a:p>
            <a:r>
              <a:rPr lang="en-US" sz="2000" i="1" smtClean="0">
                <a:solidFill>
                  <a:srgbClr val="000000"/>
                </a:solidFill>
              </a:rPr>
              <a:t>d</a:t>
            </a:r>
            <a:endParaRPr lang="en-US" sz="2000" i="1">
              <a:solidFill>
                <a:srgbClr val="000000"/>
              </a:solidFill>
            </a:endParaRPr>
          </a:p>
        </p:txBody>
      </p:sp>
      <p:sp>
        <p:nvSpPr>
          <p:cNvPr id="9" name="TextBox 8"/>
          <p:cNvSpPr txBox="1"/>
          <p:nvPr/>
        </p:nvSpPr>
        <p:spPr>
          <a:xfrm>
            <a:off x="7025641" y="4387427"/>
            <a:ext cx="457200" cy="400110"/>
          </a:xfrm>
          <a:prstGeom prst="rect">
            <a:avLst/>
          </a:prstGeom>
          <a:noFill/>
        </p:spPr>
        <p:txBody>
          <a:bodyPr wrap="square" rtlCol="0">
            <a:spAutoFit/>
          </a:bodyPr>
          <a:lstStyle/>
          <a:p>
            <a:r>
              <a:rPr lang="en-US" sz="2000" i="1" smtClean="0">
                <a:solidFill>
                  <a:srgbClr val="000000"/>
                </a:solidFill>
              </a:rPr>
              <a:t>c</a:t>
            </a:r>
            <a:endParaRPr lang="en-US" sz="2000" i="1">
              <a:solidFill>
                <a:srgbClr val="000000"/>
              </a:solidFill>
            </a:endParaRPr>
          </a:p>
        </p:txBody>
      </p:sp>
      <p:sp>
        <p:nvSpPr>
          <p:cNvPr id="10" name="TextBox 9">
            <a:hlinkClick r:id="rId4"/>
          </p:cNvPr>
          <p:cNvSpPr txBox="1"/>
          <p:nvPr/>
        </p:nvSpPr>
        <p:spPr>
          <a:xfrm>
            <a:off x="6172200" y="6019800"/>
            <a:ext cx="1371600" cy="400110"/>
          </a:xfrm>
          <a:prstGeom prst="rect">
            <a:avLst/>
          </a:prstGeom>
          <a:noFill/>
          <a:ln w="22225">
            <a:solidFill>
              <a:srgbClr val="FF0000"/>
            </a:solidFill>
          </a:ln>
        </p:spPr>
        <p:txBody>
          <a:bodyPr wrap="square" rtlCol="0">
            <a:spAutoFit/>
          </a:bodyPr>
          <a:lstStyle/>
          <a:p>
            <a:r>
              <a:rPr lang="en-US" sz="2000" smtClean="0"/>
              <a:t>Animation!</a:t>
            </a:r>
            <a:endParaRPr lang="en-U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mtClean="0">
                <a:solidFill>
                  <a:srgbClr val="FFFF00"/>
                </a:solidFill>
              </a:rPr>
              <a:t>Carnot Efficiency</a:t>
            </a:r>
            <a:endParaRPr lang="en-US">
              <a:solidFill>
                <a:srgbClr val="FFFF00"/>
              </a:solidFill>
            </a:endParaRPr>
          </a:p>
        </p:txBody>
      </p:sp>
      <p:sp>
        <p:nvSpPr>
          <p:cNvPr id="3" name="Content Placeholder 2"/>
          <p:cNvSpPr>
            <a:spLocks noGrp="1"/>
          </p:cNvSpPr>
          <p:nvPr>
            <p:ph idx="1"/>
          </p:nvPr>
        </p:nvSpPr>
        <p:spPr>
          <a:xfrm>
            <a:off x="457200" y="1524000"/>
            <a:ext cx="8229600" cy="5105400"/>
          </a:xfrm>
        </p:spPr>
        <p:txBody>
          <a:bodyPr>
            <a:normAutofit fontScale="92500" lnSpcReduction="10000"/>
          </a:bodyPr>
          <a:lstStyle/>
          <a:p>
            <a:r>
              <a:rPr lang="en-US" smtClean="0"/>
              <a:t>Using the equations we have discussed for isotherms and adiabats, it can be proved that the efficiency of a perfect Carnot engine (no friction, slow motion to maintain thermal equilibrium at all times) depends only on the temperatures of the two reservoirs:</a:t>
            </a:r>
          </a:p>
          <a:p>
            <a:endParaRPr lang="en-US" smtClean="0"/>
          </a:p>
          <a:p>
            <a:endParaRPr lang="en-US" smtClean="0"/>
          </a:p>
          <a:p>
            <a:endParaRPr lang="en-US" sz="2800" smtClean="0"/>
          </a:p>
          <a:p>
            <a:r>
              <a:rPr lang="en-US" sz="2800" smtClean="0"/>
              <a:t>The derivation is straightforward algebra, and can be found </a:t>
            </a:r>
            <a:r>
              <a:rPr lang="en-US" sz="2800" smtClean="0">
                <a:hlinkClick r:id="rId4"/>
              </a:rPr>
              <a:t>here</a:t>
            </a:r>
            <a:r>
              <a:rPr lang="en-US" sz="2800" smtClean="0"/>
              <a:t>.</a:t>
            </a:r>
          </a:p>
          <a:p>
            <a:endParaRPr lang="en-US"/>
          </a:p>
        </p:txBody>
      </p:sp>
      <p:graphicFrame>
        <p:nvGraphicFramePr>
          <p:cNvPr id="4" name="Object 3"/>
          <p:cNvGraphicFramePr>
            <a:graphicFrameLocks noChangeAspect="1"/>
          </p:cNvGraphicFramePr>
          <p:nvPr/>
        </p:nvGraphicFramePr>
        <p:xfrm>
          <a:off x="1486534" y="4191000"/>
          <a:ext cx="5829300" cy="1054100"/>
        </p:xfrm>
        <a:graphic>
          <a:graphicData uri="http://schemas.openxmlformats.org/presentationml/2006/ole">
            <p:oleObj spid="_x0000_s148482" name="Equation" r:id="rId5" imgW="5829120" imgH="1054080" progId="Equation.DSMT4">
              <p:embed/>
            </p:oleObj>
          </a:graphicData>
        </a:graphic>
      </p:graphicFrame>
      <p:sp>
        <p:nvSpPr>
          <p:cNvPr id="5" name="Rectangle 4"/>
          <p:cNvSpPr/>
          <p:nvPr/>
        </p:nvSpPr>
        <p:spPr>
          <a:xfrm>
            <a:off x="1256211" y="4064726"/>
            <a:ext cx="6400800" cy="12954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978" y="274638"/>
            <a:ext cx="8458200" cy="1143000"/>
          </a:xfrm>
        </p:spPr>
        <p:txBody>
          <a:bodyPr/>
          <a:lstStyle/>
          <a:p>
            <a:r>
              <a:rPr lang="en-US" smtClean="0">
                <a:solidFill>
                  <a:srgbClr val="FFFF00"/>
                </a:solidFill>
              </a:rPr>
              <a:t>Reversibility: a Carnot Refrigerator</a:t>
            </a:r>
            <a:endParaRPr lang="en-US">
              <a:solidFill>
                <a:srgbClr val="FFFF00"/>
              </a:solidFill>
            </a:endParaRPr>
          </a:p>
        </p:txBody>
      </p:sp>
      <p:sp>
        <p:nvSpPr>
          <p:cNvPr id="3" name="Content Placeholder 2"/>
          <p:cNvSpPr>
            <a:spLocks noGrp="1"/>
          </p:cNvSpPr>
          <p:nvPr>
            <p:ph sz="half" idx="1"/>
          </p:nvPr>
        </p:nvSpPr>
        <p:spPr>
          <a:xfrm>
            <a:off x="457200" y="1600200"/>
            <a:ext cx="5029200" cy="4876800"/>
          </a:xfrm>
        </p:spPr>
        <p:txBody>
          <a:bodyPr/>
          <a:lstStyle/>
          <a:p>
            <a:r>
              <a:rPr lang="en-US" smtClean="0">
                <a:solidFill>
                  <a:schemeClr val="bg1"/>
                </a:solidFill>
              </a:rPr>
              <a:t>Since each leg of the Carnot cycle is reversible, the whole cycle can be reversed to give a refrigerator: work is put in to take heat from a cold reservoir and deliver it to a hotter one.</a:t>
            </a:r>
          </a:p>
          <a:p>
            <a:pPr algn="ctr">
              <a:buNone/>
            </a:pPr>
            <a:r>
              <a:rPr lang="en-US" i="1" smtClean="0">
                <a:solidFill>
                  <a:srgbClr val="FFFF00"/>
                </a:solidFill>
              </a:rPr>
              <a:t>Q</a:t>
            </a:r>
            <a:r>
              <a:rPr lang="en-US" baseline="-25000" smtClean="0">
                <a:solidFill>
                  <a:srgbClr val="FFFF00"/>
                </a:solidFill>
              </a:rPr>
              <a:t>H</a:t>
            </a:r>
            <a:r>
              <a:rPr lang="en-US" smtClean="0">
                <a:solidFill>
                  <a:srgbClr val="FFFF00"/>
                </a:solidFill>
              </a:rPr>
              <a:t> = </a:t>
            </a:r>
            <a:r>
              <a:rPr lang="en-US" i="1" smtClean="0">
                <a:solidFill>
                  <a:srgbClr val="FFFF00"/>
                </a:solidFill>
              </a:rPr>
              <a:t>Q</a:t>
            </a:r>
            <a:r>
              <a:rPr lang="en-US" baseline="-25000" smtClean="0">
                <a:solidFill>
                  <a:srgbClr val="FFFF00"/>
                </a:solidFill>
              </a:rPr>
              <a:t>L</a:t>
            </a:r>
            <a:r>
              <a:rPr lang="en-US" smtClean="0">
                <a:solidFill>
                  <a:srgbClr val="FFFF00"/>
                </a:solidFill>
              </a:rPr>
              <a:t> + </a:t>
            </a:r>
            <a:r>
              <a:rPr lang="en-US" i="1" smtClean="0">
                <a:solidFill>
                  <a:srgbClr val="FFFF00"/>
                </a:solidFill>
              </a:rPr>
              <a:t>W.</a:t>
            </a:r>
          </a:p>
          <a:p>
            <a:r>
              <a:rPr lang="en-US" smtClean="0"/>
              <a:t>The</a:t>
            </a:r>
            <a:r>
              <a:rPr lang="en-US" smtClean="0">
                <a:solidFill>
                  <a:srgbClr val="FFFF00"/>
                </a:solidFill>
              </a:rPr>
              <a:t> coefficient of performance </a:t>
            </a:r>
            <a:r>
              <a:rPr lang="en-US" smtClean="0"/>
              <a:t> is defined as </a:t>
            </a:r>
          </a:p>
          <a:p>
            <a:pPr algn="ctr">
              <a:buNone/>
            </a:pPr>
            <a:r>
              <a:rPr lang="en-US" smtClean="0">
                <a:solidFill>
                  <a:srgbClr val="FFFF00"/>
                </a:solidFill>
              </a:rPr>
              <a:t>COP = </a:t>
            </a:r>
            <a:r>
              <a:rPr lang="en-US" i="1" smtClean="0">
                <a:solidFill>
                  <a:srgbClr val="FFFF00"/>
                </a:solidFill>
              </a:rPr>
              <a:t>Q</a:t>
            </a:r>
            <a:r>
              <a:rPr lang="en-US" baseline="-25000" smtClean="0">
                <a:solidFill>
                  <a:srgbClr val="FFFF00"/>
                </a:solidFill>
              </a:rPr>
              <a:t>L</a:t>
            </a:r>
            <a:r>
              <a:rPr lang="en-US" smtClean="0">
                <a:solidFill>
                  <a:srgbClr val="FFFF00"/>
                </a:solidFill>
              </a:rPr>
              <a:t>/</a:t>
            </a:r>
            <a:r>
              <a:rPr lang="en-US" i="1" smtClean="0">
                <a:solidFill>
                  <a:srgbClr val="FFFF00"/>
                </a:solidFill>
              </a:rPr>
              <a:t>W</a:t>
            </a:r>
            <a:r>
              <a:rPr lang="en-US" smtClean="0">
                <a:solidFill>
                  <a:srgbClr val="FFFF00"/>
                </a:solidFill>
              </a:rPr>
              <a:t>. </a:t>
            </a:r>
            <a:endParaRPr lang="en-US">
              <a:solidFill>
                <a:srgbClr val="FFFF00"/>
              </a:solidFill>
            </a:endParaRPr>
          </a:p>
        </p:txBody>
      </p:sp>
      <p:sp>
        <p:nvSpPr>
          <p:cNvPr id="4" name="Content Placeholder 3"/>
          <p:cNvSpPr>
            <a:spLocks noGrp="1"/>
          </p:cNvSpPr>
          <p:nvPr>
            <p:ph sz="half" idx="2"/>
          </p:nvPr>
        </p:nvSpPr>
        <p:spPr>
          <a:xfrm>
            <a:off x="5257800" y="1600200"/>
            <a:ext cx="3886200" cy="4525963"/>
          </a:xfrm>
        </p:spPr>
        <p:txBody>
          <a:bodyPr/>
          <a:lstStyle/>
          <a:p>
            <a:r>
              <a:rPr lang="en-US" smtClean="0">
                <a:solidFill>
                  <a:schemeClr val="bg2">
                    <a:lumMod val="50000"/>
                  </a:schemeClr>
                </a:solidFill>
              </a:rPr>
              <a:t>z</a:t>
            </a:r>
            <a:endParaRPr lang="en-US">
              <a:solidFill>
                <a:schemeClr val="bg2">
                  <a:lumMod val="50000"/>
                </a:schemeClr>
              </a:solidFill>
            </a:endParaRPr>
          </a:p>
        </p:txBody>
      </p:sp>
      <p:grpSp>
        <p:nvGrpSpPr>
          <p:cNvPr id="7" name="Group 24"/>
          <p:cNvGrpSpPr/>
          <p:nvPr/>
        </p:nvGrpSpPr>
        <p:grpSpPr>
          <a:xfrm>
            <a:off x="5765074" y="1905000"/>
            <a:ext cx="3010989" cy="3424644"/>
            <a:chOff x="5789022" y="1905000"/>
            <a:chExt cx="3010989" cy="3424644"/>
          </a:xfrm>
        </p:grpSpPr>
        <p:sp>
          <p:nvSpPr>
            <p:cNvPr id="5" name="Rectangle 4"/>
            <p:cNvSpPr/>
            <p:nvPr/>
          </p:nvSpPr>
          <p:spPr>
            <a:xfrm>
              <a:off x="5943600" y="1905000"/>
              <a:ext cx="1828800" cy="6096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019800" y="4720044"/>
              <a:ext cx="1828800" cy="6096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396038" y="2514601"/>
              <a:ext cx="2290762" cy="2209800"/>
            </a:xfrm>
            <a:custGeom>
              <a:avLst/>
              <a:gdLst>
                <a:gd name="connsiteX0" fmla="*/ 842962 w 2290762"/>
                <a:gd name="connsiteY0" fmla="*/ 95250 h 1928813"/>
                <a:gd name="connsiteX1" fmla="*/ 0 w 2290762"/>
                <a:gd name="connsiteY1" fmla="*/ 95250 h 1928813"/>
                <a:gd name="connsiteX2" fmla="*/ 4762 w 2290762"/>
                <a:gd name="connsiteY2" fmla="*/ 1928813 h 1928813"/>
                <a:gd name="connsiteX3" fmla="*/ 457200 w 2290762"/>
                <a:gd name="connsiteY3" fmla="*/ 1924050 h 1928813"/>
                <a:gd name="connsiteX4" fmla="*/ 457200 w 2290762"/>
                <a:gd name="connsiteY4" fmla="*/ 1004888 h 1928813"/>
                <a:gd name="connsiteX5" fmla="*/ 590550 w 2290762"/>
                <a:gd name="connsiteY5" fmla="*/ 1190625 h 1928813"/>
                <a:gd name="connsiteX6" fmla="*/ 842962 w 2290762"/>
                <a:gd name="connsiteY6" fmla="*/ 1262063 h 1928813"/>
                <a:gd name="connsiteX7" fmla="*/ 1371600 w 2290762"/>
                <a:gd name="connsiteY7" fmla="*/ 1390650 h 1928813"/>
                <a:gd name="connsiteX8" fmla="*/ 2286000 w 2290762"/>
                <a:gd name="connsiteY8" fmla="*/ 1390650 h 1928813"/>
                <a:gd name="connsiteX9" fmla="*/ 2290762 w 2290762"/>
                <a:gd name="connsiteY9" fmla="*/ 1004888 h 1928813"/>
                <a:gd name="connsiteX10" fmla="*/ 1371600 w 2290762"/>
                <a:gd name="connsiteY10" fmla="*/ 1004888 h 1928813"/>
                <a:gd name="connsiteX11" fmla="*/ 966787 w 2290762"/>
                <a:gd name="connsiteY11" fmla="*/ 895350 h 1928813"/>
                <a:gd name="connsiteX12" fmla="*/ 842962 w 2290762"/>
                <a:gd name="connsiteY12" fmla="*/ 666750 h 1928813"/>
                <a:gd name="connsiteX13" fmla="*/ 842962 w 2290762"/>
                <a:gd name="connsiteY13" fmla="*/ 95250 h 192881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842962 w 2290762"/>
                <a:gd name="connsiteY6" fmla="*/ 1166813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66787 w 2290762"/>
                <a:gd name="connsiteY11" fmla="*/ 8001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7620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590550 w 2290762"/>
                <a:gd name="connsiteY5" fmla="*/ 1095375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9191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842962 w 2290762"/>
                <a:gd name="connsiteY6" fmla="*/ 1219200 h 1833563"/>
                <a:gd name="connsiteX7" fmla="*/ 1371600 w 2290762"/>
                <a:gd name="connsiteY7" fmla="*/ 1295400 h 1833563"/>
                <a:gd name="connsiteX8" fmla="*/ 2286000 w 2290762"/>
                <a:gd name="connsiteY8" fmla="*/ 1295400 h 1833563"/>
                <a:gd name="connsiteX9" fmla="*/ 2290762 w 2290762"/>
                <a:gd name="connsiteY9" fmla="*/ 909638 h 1833563"/>
                <a:gd name="connsiteX10" fmla="*/ 1371600 w 2290762"/>
                <a:gd name="connsiteY10" fmla="*/ 909638 h 1833563"/>
                <a:gd name="connsiteX11" fmla="*/ 995362 w 2290762"/>
                <a:gd name="connsiteY11" fmla="*/ 838200 h 1833563"/>
                <a:gd name="connsiteX12" fmla="*/ 842962 w 2290762"/>
                <a:gd name="connsiteY12" fmla="*/ 571500 h 1833563"/>
                <a:gd name="connsiteX13" fmla="*/ 842962 w 2290762"/>
                <a:gd name="connsiteY13"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614362 w 2290762"/>
                <a:gd name="connsiteY5" fmla="*/ 11430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1833563"/>
                <a:gd name="connsiteX1" fmla="*/ 0 w 2290762"/>
                <a:gd name="connsiteY1" fmla="*/ 0 h 1833563"/>
                <a:gd name="connsiteX2" fmla="*/ 4762 w 2290762"/>
                <a:gd name="connsiteY2" fmla="*/ 1833563 h 1833563"/>
                <a:gd name="connsiteX3" fmla="*/ 457200 w 2290762"/>
                <a:gd name="connsiteY3" fmla="*/ 1828800 h 1833563"/>
                <a:gd name="connsiteX4" fmla="*/ 457200 w 2290762"/>
                <a:gd name="connsiteY4" fmla="*/ 909638 h 1833563"/>
                <a:gd name="connsiteX5" fmla="*/ 766762 w 2290762"/>
                <a:gd name="connsiteY5" fmla="*/ 1219200 h 1833563"/>
                <a:gd name="connsiteX6" fmla="*/ 1371600 w 2290762"/>
                <a:gd name="connsiteY6" fmla="*/ 1295400 h 1833563"/>
                <a:gd name="connsiteX7" fmla="*/ 2286000 w 2290762"/>
                <a:gd name="connsiteY7" fmla="*/ 1295400 h 1833563"/>
                <a:gd name="connsiteX8" fmla="*/ 2290762 w 2290762"/>
                <a:gd name="connsiteY8" fmla="*/ 909638 h 1833563"/>
                <a:gd name="connsiteX9" fmla="*/ 1371600 w 2290762"/>
                <a:gd name="connsiteY9" fmla="*/ 909638 h 1833563"/>
                <a:gd name="connsiteX10" fmla="*/ 995362 w 2290762"/>
                <a:gd name="connsiteY10" fmla="*/ 838200 h 1833563"/>
                <a:gd name="connsiteX11" fmla="*/ 842962 w 2290762"/>
                <a:gd name="connsiteY11" fmla="*/ 571500 h 1833563"/>
                <a:gd name="connsiteX12" fmla="*/ 842962 w 2290762"/>
                <a:gd name="connsiteY12" fmla="*/ 0 h 1833563"/>
                <a:gd name="connsiteX0" fmla="*/ 842962 w 2290762"/>
                <a:gd name="connsiteY0" fmla="*/ 0 h 2209800"/>
                <a:gd name="connsiteX1" fmla="*/ 0 w 2290762"/>
                <a:gd name="connsiteY1" fmla="*/ 0 h 2209800"/>
                <a:gd name="connsiteX2" fmla="*/ 4762 w 2290762"/>
                <a:gd name="connsiteY2" fmla="*/ 2209800 h 2209800"/>
                <a:gd name="connsiteX3" fmla="*/ 457200 w 2290762"/>
                <a:gd name="connsiteY3" fmla="*/ 1828800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 name="connsiteX0" fmla="*/ 842962 w 2290762"/>
                <a:gd name="connsiteY0" fmla="*/ 0 h 2209800"/>
                <a:gd name="connsiteX1" fmla="*/ 0 w 2290762"/>
                <a:gd name="connsiteY1" fmla="*/ 0 h 2209800"/>
                <a:gd name="connsiteX2" fmla="*/ 4762 w 2290762"/>
                <a:gd name="connsiteY2" fmla="*/ 2209800 h 2209800"/>
                <a:gd name="connsiteX3" fmla="*/ 461962 w 2290762"/>
                <a:gd name="connsiteY3" fmla="*/ 2209799 h 2209800"/>
                <a:gd name="connsiteX4" fmla="*/ 457200 w 2290762"/>
                <a:gd name="connsiteY4" fmla="*/ 909638 h 2209800"/>
                <a:gd name="connsiteX5" fmla="*/ 766762 w 2290762"/>
                <a:gd name="connsiteY5" fmla="*/ 1219200 h 2209800"/>
                <a:gd name="connsiteX6" fmla="*/ 1371600 w 2290762"/>
                <a:gd name="connsiteY6" fmla="*/ 1295400 h 2209800"/>
                <a:gd name="connsiteX7" fmla="*/ 2286000 w 2290762"/>
                <a:gd name="connsiteY7" fmla="*/ 1295400 h 2209800"/>
                <a:gd name="connsiteX8" fmla="*/ 2290762 w 2290762"/>
                <a:gd name="connsiteY8" fmla="*/ 909638 h 2209800"/>
                <a:gd name="connsiteX9" fmla="*/ 1371600 w 2290762"/>
                <a:gd name="connsiteY9" fmla="*/ 909638 h 2209800"/>
                <a:gd name="connsiteX10" fmla="*/ 995362 w 2290762"/>
                <a:gd name="connsiteY10" fmla="*/ 838200 h 2209800"/>
                <a:gd name="connsiteX11" fmla="*/ 842962 w 2290762"/>
                <a:gd name="connsiteY11" fmla="*/ 571500 h 2209800"/>
                <a:gd name="connsiteX12" fmla="*/ 842962 w 2290762"/>
                <a:gd name="connsiteY12" fmla="*/ 0 h 2209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90762" h="2209800">
                  <a:moveTo>
                    <a:pt x="842962" y="0"/>
                  </a:moveTo>
                  <a:lnTo>
                    <a:pt x="0" y="0"/>
                  </a:lnTo>
                  <a:cubicBezTo>
                    <a:pt x="1587" y="611188"/>
                    <a:pt x="3175" y="1598612"/>
                    <a:pt x="4762" y="2209800"/>
                  </a:cubicBezTo>
                  <a:lnTo>
                    <a:pt x="461962" y="2209799"/>
                  </a:lnTo>
                  <a:cubicBezTo>
                    <a:pt x="460375" y="1776412"/>
                    <a:pt x="458787" y="1343025"/>
                    <a:pt x="457200" y="909638"/>
                  </a:cubicBezTo>
                  <a:cubicBezTo>
                    <a:pt x="508794" y="808038"/>
                    <a:pt x="557212" y="1159668"/>
                    <a:pt x="766762" y="1219200"/>
                  </a:cubicBezTo>
                  <a:cubicBezTo>
                    <a:pt x="976312" y="1278732"/>
                    <a:pt x="1092994" y="1270000"/>
                    <a:pt x="1371600" y="1295400"/>
                  </a:cubicBezTo>
                  <a:lnTo>
                    <a:pt x="2286000" y="1295400"/>
                  </a:lnTo>
                  <a:cubicBezTo>
                    <a:pt x="2287587" y="1166813"/>
                    <a:pt x="2289175" y="1038225"/>
                    <a:pt x="2290762" y="909638"/>
                  </a:cubicBezTo>
                  <a:lnTo>
                    <a:pt x="1371600" y="909638"/>
                  </a:lnTo>
                  <a:cubicBezTo>
                    <a:pt x="1155700" y="897732"/>
                    <a:pt x="1083468" y="894556"/>
                    <a:pt x="995362" y="838200"/>
                  </a:cubicBezTo>
                  <a:cubicBezTo>
                    <a:pt x="907256" y="781844"/>
                    <a:pt x="868362" y="711200"/>
                    <a:pt x="842962" y="571500"/>
                  </a:cubicBezTo>
                  <a:lnTo>
                    <a:pt x="842962"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789022" y="3015340"/>
              <a:ext cx="2133600" cy="1219200"/>
            </a:xfrm>
            <a:prstGeom prst="ellipse">
              <a:avLst/>
            </a:prstGeom>
            <a:solidFill>
              <a:schemeClr val="bg1">
                <a:lumMod val="85000"/>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6200000" flipV="1">
              <a:off x="6644346" y="2933700"/>
              <a:ext cx="532606" cy="794"/>
            </a:xfrm>
            <a:prstGeom prst="straightConnector1">
              <a:avLst/>
            </a:prstGeom>
            <a:ln w="476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V="1">
              <a:off x="6439694" y="4380706"/>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7772400" y="3631474"/>
              <a:ext cx="532606" cy="794"/>
            </a:xfrm>
            <a:prstGeom prst="straightConnector1">
              <a:avLst/>
            </a:prstGeom>
            <a:ln w="34925">
              <a:solidFill>
                <a:srgbClr val="0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7620000" y="2818606"/>
              <a:ext cx="381794" cy="229394"/>
            </a:xfrm>
            <a:prstGeom prst="straightConnector1">
              <a:avLst/>
            </a:prstGeom>
            <a:ln w="22225">
              <a:solidFill>
                <a:schemeClr val="bg2">
                  <a:lumMod val="40000"/>
                  <a:lumOff val="60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400800" y="2514600"/>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H</a:t>
              </a:r>
              <a:endParaRPr lang="en-US" sz="2000" baseline="-25000">
                <a:solidFill>
                  <a:srgbClr val="000000"/>
                </a:solidFill>
              </a:endParaRPr>
            </a:p>
          </p:txBody>
        </p:sp>
        <p:sp>
          <p:nvSpPr>
            <p:cNvPr id="20" name="TextBox 19"/>
            <p:cNvSpPr txBox="1"/>
            <p:nvPr/>
          </p:nvSpPr>
          <p:spPr>
            <a:xfrm>
              <a:off x="7186748" y="4800600"/>
              <a:ext cx="533400" cy="400110"/>
            </a:xfrm>
            <a:prstGeom prst="rect">
              <a:avLst/>
            </a:prstGeom>
            <a:noFill/>
          </p:spPr>
          <p:txBody>
            <a:bodyPr wrap="square" rtlCol="0">
              <a:spAutoFit/>
            </a:bodyPr>
            <a:lstStyle/>
            <a:p>
              <a:r>
                <a:rPr lang="en-US" sz="2000" i="1" smtClean="0"/>
                <a:t>T</a:t>
              </a:r>
              <a:r>
                <a:rPr lang="en-US" sz="2000" baseline="-25000" smtClean="0"/>
                <a:t>L</a:t>
              </a:r>
              <a:endParaRPr lang="en-US" sz="2000" baseline="-25000"/>
            </a:p>
          </p:txBody>
        </p:sp>
        <p:sp>
          <p:nvSpPr>
            <p:cNvPr id="21" name="TextBox 20"/>
            <p:cNvSpPr txBox="1"/>
            <p:nvPr/>
          </p:nvSpPr>
          <p:spPr>
            <a:xfrm>
              <a:off x="7086600" y="1981200"/>
              <a:ext cx="457200" cy="400110"/>
            </a:xfrm>
            <a:prstGeom prst="rect">
              <a:avLst/>
            </a:prstGeom>
            <a:noFill/>
          </p:spPr>
          <p:txBody>
            <a:bodyPr wrap="square" rtlCol="0">
              <a:spAutoFit/>
            </a:bodyPr>
            <a:lstStyle/>
            <a:p>
              <a:r>
                <a:rPr lang="en-US" sz="2000" i="1" smtClean="0"/>
                <a:t>T</a:t>
              </a:r>
              <a:r>
                <a:rPr lang="en-US" sz="2000" baseline="-25000" smtClean="0"/>
                <a:t>H</a:t>
              </a:r>
              <a:endParaRPr lang="en-US" sz="2000" baseline="-25000"/>
            </a:p>
          </p:txBody>
        </p:sp>
        <p:sp>
          <p:nvSpPr>
            <p:cNvPr id="22" name="TextBox 21"/>
            <p:cNvSpPr txBox="1"/>
            <p:nvPr/>
          </p:nvSpPr>
          <p:spPr>
            <a:xfrm>
              <a:off x="6324600" y="4132701"/>
              <a:ext cx="457200" cy="400110"/>
            </a:xfrm>
            <a:prstGeom prst="rect">
              <a:avLst/>
            </a:prstGeom>
            <a:noFill/>
          </p:spPr>
          <p:txBody>
            <a:bodyPr wrap="square" rtlCol="0">
              <a:spAutoFit/>
            </a:bodyPr>
            <a:lstStyle/>
            <a:p>
              <a:r>
                <a:rPr lang="en-US" sz="2000" i="1" smtClean="0">
                  <a:solidFill>
                    <a:srgbClr val="000000"/>
                  </a:solidFill>
                </a:rPr>
                <a:t>Q</a:t>
              </a:r>
              <a:r>
                <a:rPr lang="en-US" sz="2000" baseline="-25000" smtClean="0">
                  <a:solidFill>
                    <a:srgbClr val="000000"/>
                  </a:solidFill>
                </a:rPr>
                <a:t>L</a:t>
              </a:r>
              <a:endParaRPr lang="en-US" sz="2000" baseline="-25000">
                <a:solidFill>
                  <a:srgbClr val="000000"/>
                </a:solidFill>
              </a:endParaRPr>
            </a:p>
          </p:txBody>
        </p:sp>
        <p:sp>
          <p:nvSpPr>
            <p:cNvPr id="23" name="TextBox 22"/>
            <p:cNvSpPr txBox="1"/>
            <p:nvPr/>
          </p:nvSpPr>
          <p:spPr>
            <a:xfrm>
              <a:off x="8270967" y="3429000"/>
              <a:ext cx="457200" cy="400110"/>
            </a:xfrm>
            <a:prstGeom prst="rect">
              <a:avLst/>
            </a:prstGeom>
            <a:noFill/>
          </p:spPr>
          <p:txBody>
            <a:bodyPr wrap="square" rtlCol="0">
              <a:spAutoFit/>
            </a:bodyPr>
            <a:lstStyle/>
            <a:p>
              <a:r>
                <a:rPr lang="en-US" sz="2000" i="1" smtClean="0">
                  <a:solidFill>
                    <a:srgbClr val="000000"/>
                  </a:solidFill>
                </a:rPr>
                <a:t>W</a:t>
              </a:r>
              <a:endParaRPr lang="en-US" sz="2000" baseline="-25000">
                <a:solidFill>
                  <a:srgbClr val="000000"/>
                </a:solidFill>
              </a:endParaRPr>
            </a:p>
          </p:txBody>
        </p:sp>
        <p:sp>
          <p:nvSpPr>
            <p:cNvPr id="24" name="TextBox 23"/>
            <p:cNvSpPr txBox="1"/>
            <p:nvPr/>
          </p:nvSpPr>
          <p:spPr>
            <a:xfrm>
              <a:off x="7885611" y="2475411"/>
              <a:ext cx="914400" cy="400110"/>
            </a:xfrm>
            <a:prstGeom prst="rect">
              <a:avLst/>
            </a:prstGeom>
            <a:noFill/>
          </p:spPr>
          <p:txBody>
            <a:bodyPr wrap="square" rtlCol="0">
              <a:spAutoFit/>
            </a:bodyPr>
            <a:lstStyle/>
            <a:p>
              <a:r>
                <a:rPr lang="en-US" sz="2000" i="1" smtClean="0">
                  <a:solidFill>
                    <a:schemeClr val="bg2">
                      <a:lumMod val="40000"/>
                      <a:lumOff val="60000"/>
                    </a:schemeClr>
                  </a:solidFill>
                </a:rPr>
                <a:t>fridge</a:t>
              </a:r>
              <a:endParaRPr lang="en-US" sz="2000" baseline="-25000">
                <a:solidFill>
                  <a:schemeClr val="bg2">
                    <a:lumMod val="40000"/>
                    <a:lumOff val="60000"/>
                  </a:schemeClr>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smtClean="0">
                <a:solidFill>
                  <a:srgbClr val="FFFF00"/>
                </a:solidFill>
              </a:rPr>
              <a:t>No Engine Can Beat Carnot for Efficiency</a:t>
            </a:r>
            <a:endParaRPr lang="en-US">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smtClean="0"/>
              <a:t>If an engine could be devised taking </a:t>
            </a:r>
            <a:r>
              <a:rPr lang="en-US" i="1" smtClean="0"/>
              <a:t>Q</a:t>
            </a:r>
            <a:r>
              <a:rPr lang="en-US" baseline="-25000" smtClean="0"/>
              <a:t>H</a:t>
            </a:r>
            <a:r>
              <a:rPr lang="en-US" smtClean="0"/>
              <a:t> from the hot reservoir at </a:t>
            </a:r>
            <a:r>
              <a:rPr lang="en-US" i="1" smtClean="0"/>
              <a:t>T</a:t>
            </a:r>
            <a:r>
              <a:rPr lang="en-US" baseline="-25000" smtClean="0"/>
              <a:t>H</a:t>
            </a:r>
            <a:r>
              <a:rPr lang="en-US" smtClean="0"/>
              <a:t> and delivering </a:t>
            </a:r>
            <a:r>
              <a:rPr lang="en-US" i="1" smtClean="0"/>
              <a:t>W</a:t>
            </a:r>
            <a:r>
              <a:rPr lang="en-US" smtClean="0"/>
              <a:t> + </a:t>
            </a:r>
            <a:r>
              <a:rPr lang="el-GR" smtClean="0"/>
              <a:t>Δ</a:t>
            </a:r>
            <a:r>
              <a:rPr lang="en-US" smtClean="0"/>
              <a:t> of work, depositing </a:t>
            </a:r>
            <a:r>
              <a:rPr lang="en-US" i="1" smtClean="0"/>
              <a:t>Q</a:t>
            </a:r>
            <a:r>
              <a:rPr lang="en-US" baseline="-25000" smtClean="0"/>
              <a:t>L</a:t>
            </a:r>
            <a:r>
              <a:rPr lang="en-US" smtClean="0"/>
              <a:t> – </a:t>
            </a:r>
            <a:r>
              <a:rPr lang="el-GR" smtClean="0"/>
              <a:t>Δ</a:t>
            </a:r>
            <a:r>
              <a:rPr lang="en-US" smtClean="0"/>
              <a:t> at </a:t>
            </a:r>
            <a:r>
              <a:rPr lang="en-US" i="1" smtClean="0"/>
              <a:t>T</a:t>
            </a:r>
            <a:r>
              <a:rPr lang="en-US" baseline="-25000" smtClean="0"/>
              <a:t>L</a:t>
            </a:r>
            <a:r>
              <a:rPr lang="en-US" smtClean="0"/>
              <a:t>, where </a:t>
            </a:r>
            <a:r>
              <a:rPr lang="en-US" i="1" smtClean="0"/>
              <a:t>W</a:t>
            </a:r>
            <a:r>
              <a:rPr lang="en-US" smtClean="0"/>
              <a:t>, </a:t>
            </a:r>
            <a:r>
              <a:rPr lang="en-US" i="1" smtClean="0"/>
              <a:t>Q</a:t>
            </a:r>
            <a:r>
              <a:rPr lang="en-US" baseline="-25000" smtClean="0"/>
              <a:t>L</a:t>
            </a:r>
            <a:r>
              <a:rPr lang="en-US" smtClean="0"/>
              <a:t> are the Carnot values, then it could be hooked to a Carnot refrigerator, which would use </a:t>
            </a:r>
            <a:r>
              <a:rPr lang="en-US" i="1" smtClean="0"/>
              <a:t>W</a:t>
            </a:r>
            <a:r>
              <a:rPr lang="en-US" smtClean="0"/>
              <a:t> of its output to take </a:t>
            </a:r>
            <a:r>
              <a:rPr lang="en-US" i="1" smtClean="0"/>
              <a:t>Q</a:t>
            </a:r>
            <a:r>
              <a:rPr lang="en-US" baseline="-25000" smtClean="0"/>
              <a:t>L </a:t>
            </a:r>
            <a:r>
              <a:rPr lang="en-US" smtClean="0"/>
              <a:t>from the lower reservoir and deposit </a:t>
            </a:r>
            <a:r>
              <a:rPr lang="en-US" i="1" smtClean="0"/>
              <a:t>Q</a:t>
            </a:r>
            <a:r>
              <a:rPr lang="en-US" baseline="-25000" smtClean="0"/>
              <a:t>H</a:t>
            </a:r>
            <a:r>
              <a:rPr lang="en-US" smtClean="0"/>
              <a:t> in the upper.</a:t>
            </a:r>
          </a:p>
          <a:p>
            <a:r>
              <a:rPr lang="en-US" smtClean="0"/>
              <a:t>The net result of the coupled engine-refrigerator is to take heat </a:t>
            </a:r>
            <a:r>
              <a:rPr lang="el-GR" smtClean="0"/>
              <a:t>Δ</a:t>
            </a:r>
            <a:r>
              <a:rPr lang="en-US" smtClean="0"/>
              <a:t> from the lower reservoir and deliver it as work, contradicting the Second Law.</a:t>
            </a:r>
            <a:endParaRPr lang="en-US"/>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27915</TotalTime>
  <Words>773</Words>
  <Application>Microsoft Office PowerPoint</Application>
  <PresentationFormat>On-screen Show (4:3)</PresentationFormat>
  <Paragraphs>95</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5" baseType="lpstr">
      <vt:lpstr>Office Theme</vt:lpstr>
      <vt:lpstr>Equation</vt:lpstr>
      <vt:lpstr>Photo Editor Photo</vt:lpstr>
      <vt:lpstr>The Second Law of Thermodynamics: Heat Engines</vt:lpstr>
      <vt:lpstr>The First Law of Thermodynamics</vt:lpstr>
      <vt:lpstr>The Second Law of Thermodynamics</vt:lpstr>
      <vt:lpstr>Heat, Work and Waste in a Heat Engine</vt:lpstr>
      <vt:lpstr>Efficiency of a Heat Engine</vt:lpstr>
      <vt:lpstr>The Carnot Cycle</vt:lpstr>
      <vt:lpstr>Carnot Efficiency</vt:lpstr>
      <vt:lpstr>Reversibility: a Carnot Refrigerator</vt:lpstr>
      <vt:lpstr>No Engine Can Beat Carnot for Efficiency</vt:lpstr>
      <vt:lpstr>One Big Diesel Engine…</vt:lpstr>
      <vt:lpstr>ConcepTest 20.1 Heat Engine </vt:lpstr>
      <vt:lpstr>ConcepTest 20.1 Heat Engine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453</cp:revision>
  <dcterms:created xsi:type="dcterms:W3CDTF">2010-03-01T20:42:02Z</dcterms:created>
  <dcterms:modified xsi:type="dcterms:W3CDTF">2010-04-29T19:01:35Z</dcterms:modified>
</cp:coreProperties>
</file>