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72" r:id="rId3"/>
    <p:sldId id="273" r:id="rId4"/>
    <p:sldId id="274" r:id="rId5"/>
    <p:sldId id="277" r:id="rId6"/>
    <p:sldId id="278" r:id="rId7"/>
    <p:sldId id="279" r:id="rId8"/>
    <p:sldId id="280" r:id="rId9"/>
    <p:sldId id="282" r:id="rId10"/>
    <p:sldId id="283" r:id="rId11"/>
    <p:sldId id="285" r:id="rId12"/>
    <p:sldId id="284" r:id="rId13"/>
    <p:sldId id="286" r:id="rId14"/>
    <p:sldId id="287" r:id="rId15"/>
    <p:sldId id="288" r:id="rId16"/>
    <p:sldId id="289" r:id="rId17"/>
    <p:sldId id="291" r:id="rId18"/>
    <p:sldId id="290" r:id="rId19"/>
    <p:sldId id="292" r:id="rId20"/>
    <p:sldId id="293" r:id="rId21"/>
    <p:sldId id="294" r:id="rId22"/>
    <p:sldId id="295" r:id="rId23"/>
    <p:sldId id="296" r:id="rId24"/>
    <p:sldId id="297" r:id="rId25"/>
    <p:sldId id="298" r:id="rId26"/>
    <p:sldId id="299" r:id="rId27"/>
    <p:sldId id="302" r:id="rId28"/>
    <p:sldId id="303" r:id="rId29"/>
    <p:sldId id="304" r:id="rId30"/>
    <p:sldId id="300" r:id="rId31"/>
    <p:sldId id="305" r:id="rId32"/>
    <p:sldId id="306" r:id="rId33"/>
    <p:sldId id="307" r:id="rId34"/>
    <p:sldId id="30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4332C"/>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7" autoAdjust="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el\AppData\Local\Temp\PV.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850" b="1" i="0" u="none" strike="noStrike" baseline="0">
                <a:solidFill>
                  <a:srgbClr val="000000"/>
                </a:solidFill>
                <a:latin typeface="Arial"/>
                <a:ea typeface="Arial"/>
                <a:cs typeface="Arial"/>
              </a:defRPr>
            </a:pPr>
            <a:r>
              <a:rPr lang="en-US" sz="1200"/>
              <a:t>Isotherms and Adiabats for One Mole</a:t>
            </a:r>
          </a:p>
        </c:rich>
      </c:tx>
      <c:layout>
        <c:manualLayout>
          <c:xMode val="edge"/>
          <c:yMode val="edge"/>
          <c:x val="0.26190675960586945"/>
          <c:y val="6.9082055532532216E-2"/>
        </c:manualLayout>
      </c:layout>
      <c:spPr>
        <a:noFill/>
        <a:ln w="25400">
          <a:noFill/>
        </a:ln>
      </c:spPr>
    </c:title>
    <c:plotArea>
      <c:layout>
        <c:manualLayout>
          <c:layoutTarget val="inner"/>
          <c:xMode val="edge"/>
          <c:yMode val="edge"/>
          <c:x val="0.13532125246520721"/>
          <c:y val="0.1699716713881019"/>
          <c:w val="0.81422109534150178"/>
          <c:h val="0.65155807365439333"/>
        </c:manualLayout>
      </c:layout>
      <c:scatterChart>
        <c:scatterStyle val="lineMarker"/>
        <c:ser>
          <c:idx val="0"/>
          <c:order val="0"/>
          <c:spPr>
            <a:ln w="38100">
              <a:solidFill>
                <a:srgbClr val="FF0000"/>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8.6399999999999988</c:v>
                </c:pt>
                <c:pt idx="167">
                  <c:v>8.6800000000000015</c:v>
                </c:pt>
                <c:pt idx="168">
                  <c:v>8.7199999999999989</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9.1599999999999984</c:v>
                </c:pt>
                <c:pt idx="180">
                  <c:v>9.1999999999999797</c:v>
                </c:pt>
                <c:pt idx="181">
                  <c:v>9.2399999999999807</c:v>
                </c:pt>
                <c:pt idx="182">
                  <c:v>9.2799999999999798</c:v>
                </c:pt>
              </c:numCache>
            </c:numRef>
          </c:xVal>
          <c:yVal>
            <c:numRef>
              <c:f>'Isotherms &amp;Adiabats'!$C$51:$C$233</c:f>
              <c:numCache>
                <c:formatCode>General</c:formatCode>
                <c:ptCount val="183"/>
                <c:pt idx="0">
                  <c:v>15.311650000000002</c:v>
                </c:pt>
                <c:pt idx="1">
                  <c:v>15.011421568627453</c:v>
                </c:pt>
                <c:pt idx="2">
                  <c:v>14.722740384615387</c:v>
                </c:pt>
                <c:pt idx="3">
                  <c:v>14.444952830188686</c:v>
                </c:pt>
                <c:pt idx="4">
                  <c:v>14.177453703703705</c:v>
                </c:pt>
                <c:pt idx="5">
                  <c:v>13.919681818181834</c:v>
                </c:pt>
                <c:pt idx="6">
                  <c:v>13.671116071428571</c:v>
                </c:pt>
                <c:pt idx="7">
                  <c:v>13.431271929824542</c:v>
                </c:pt>
                <c:pt idx="8">
                  <c:v>13.199698275862072</c:v>
                </c:pt>
                <c:pt idx="9">
                  <c:v>12.975974576271186</c:v>
                </c:pt>
                <c:pt idx="10">
                  <c:v>12.759708333333332</c:v>
                </c:pt>
                <c:pt idx="11">
                  <c:v>12.550532786885272</c:v>
                </c:pt>
                <c:pt idx="12">
                  <c:v>12.348104838709698</c:v>
                </c:pt>
                <c:pt idx="13">
                  <c:v>12.152103174603173</c:v>
                </c:pt>
                <c:pt idx="14">
                  <c:v>11.962226562500014</c:v>
                </c:pt>
                <c:pt idx="15">
                  <c:v>11.778192307692303</c:v>
                </c:pt>
                <c:pt idx="16">
                  <c:v>11.599734848484866</c:v>
                </c:pt>
                <c:pt idx="17">
                  <c:v>11.426604477611955</c:v>
                </c:pt>
                <c:pt idx="18">
                  <c:v>11.258566176470588</c:v>
                </c:pt>
                <c:pt idx="19">
                  <c:v>11.095398550724653</c:v>
                </c:pt>
                <c:pt idx="20">
                  <c:v>10.936892857142871</c:v>
                </c:pt>
                <c:pt idx="21">
                  <c:v>10.782852112676055</c:v>
                </c:pt>
                <c:pt idx="22">
                  <c:v>10.633090277777777</c:v>
                </c:pt>
                <c:pt idx="23">
                  <c:v>10.487431506849338</c:v>
                </c:pt>
                <c:pt idx="24">
                  <c:v>10.345709459459473</c:v>
                </c:pt>
                <c:pt idx="25">
                  <c:v>10.207766666666664</c:v>
                </c:pt>
                <c:pt idx="26">
                  <c:v>10.073453947368424</c:v>
                </c:pt>
                <c:pt idx="27">
                  <c:v>9.9426298701298705</c:v>
                </c:pt>
                <c:pt idx="28">
                  <c:v>9.8151602564102713</c:v>
                </c:pt>
                <c:pt idx="29">
                  <c:v>9.6909177215189839</c:v>
                </c:pt>
                <c:pt idx="30">
                  <c:v>9.5697812500000161</c:v>
                </c:pt>
                <c:pt idx="31">
                  <c:v>9.4516358024691538</c:v>
                </c:pt>
                <c:pt idx="32">
                  <c:v>9.336371951219494</c:v>
                </c:pt>
                <c:pt idx="33">
                  <c:v>9.2238855421686718</c:v>
                </c:pt>
                <c:pt idx="34">
                  <c:v>9.1140773809523559</c:v>
                </c:pt>
                <c:pt idx="35">
                  <c:v>9.0068529411764686</c:v>
                </c:pt>
                <c:pt idx="36">
                  <c:v>8.9021220930232676</c:v>
                </c:pt>
                <c:pt idx="37">
                  <c:v>8.7997988505747102</c:v>
                </c:pt>
                <c:pt idx="38">
                  <c:v>8.6998011363636341</c:v>
                </c:pt>
                <c:pt idx="39">
                  <c:v>8.6020505617977516</c:v>
                </c:pt>
                <c:pt idx="40">
                  <c:v>8.506472222222234</c:v>
                </c:pt>
                <c:pt idx="41">
                  <c:v>8.4129945054945026</c:v>
                </c:pt>
                <c:pt idx="42">
                  <c:v>8.3215489130434754</c:v>
                </c:pt>
                <c:pt idx="43">
                  <c:v>8.232069892473115</c:v>
                </c:pt>
                <c:pt idx="44">
                  <c:v>8.1444946808510519</c:v>
                </c:pt>
                <c:pt idx="45">
                  <c:v>8.058763157894731</c:v>
                </c:pt>
                <c:pt idx="46">
                  <c:v>7.9748177083333314</c:v>
                </c:pt>
                <c:pt idx="47">
                  <c:v>7.8926030927835118</c:v>
                </c:pt>
                <c:pt idx="48">
                  <c:v>7.8120663265306085</c:v>
                </c:pt>
                <c:pt idx="49">
                  <c:v>7.7331565656565635</c:v>
                </c:pt>
                <c:pt idx="50">
                  <c:v>7.6558249999999868</c:v>
                </c:pt>
                <c:pt idx="51">
                  <c:v>7.5800247524752455</c:v>
                </c:pt>
                <c:pt idx="52">
                  <c:v>7.5057107843137318</c:v>
                </c:pt>
                <c:pt idx="53">
                  <c:v>7.4328398058252398</c:v>
                </c:pt>
                <c:pt idx="54">
                  <c:v>7.3613701923076924</c:v>
                </c:pt>
                <c:pt idx="55">
                  <c:v>7.291261904761912</c:v>
                </c:pt>
                <c:pt idx="56">
                  <c:v>7.2224764150943424</c:v>
                </c:pt>
                <c:pt idx="57">
                  <c:v>7.1549766355140081</c:v>
                </c:pt>
                <c:pt idx="58">
                  <c:v>7.0887268518518498</c:v>
                </c:pt>
                <c:pt idx="59">
                  <c:v>7.0236926605504566</c:v>
                </c:pt>
                <c:pt idx="60">
                  <c:v>6.9598409090909064</c:v>
                </c:pt>
                <c:pt idx="61">
                  <c:v>6.8971396396396365</c:v>
                </c:pt>
                <c:pt idx="62">
                  <c:v>6.8355580357142829</c:v>
                </c:pt>
                <c:pt idx="63">
                  <c:v>6.7750663716814135</c:v>
                </c:pt>
                <c:pt idx="64">
                  <c:v>6.7156359649122779</c:v>
                </c:pt>
                <c:pt idx="65">
                  <c:v>6.65723913043478</c:v>
                </c:pt>
                <c:pt idx="66">
                  <c:v>6.5998491379310389</c:v>
                </c:pt>
                <c:pt idx="67">
                  <c:v>6.5434401709401753</c:v>
                </c:pt>
                <c:pt idx="68">
                  <c:v>6.4879872881355816</c:v>
                </c:pt>
                <c:pt idx="69">
                  <c:v>6.4334663865546355</c:v>
                </c:pt>
                <c:pt idx="70">
                  <c:v>6.3798541666666644</c:v>
                </c:pt>
                <c:pt idx="71">
                  <c:v>6.3271280991735495</c:v>
                </c:pt>
                <c:pt idx="72">
                  <c:v>6.2752663934426405</c:v>
                </c:pt>
                <c:pt idx="73">
                  <c:v>6.2242479674796725</c:v>
                </c:pt>
                <c:pt idx="74">
                  <c:v>6.1740524193548394</c:v>
                </c:pt>
                <c:pt idx="75">
                  <c:v>6.1246599999999898</c:v>
                </c:pt>
                <c:pt idx="76">
                  <c:v>6.0760515873015883</c:v>
                </c:pt>
                <c:pt idx="77">
                  <c:v>6.0282086614173203</c:v>
                </c:pt>
                <c:pt idx="78">
                  <c:v>5.9811132812499972</c:v>
                </c:pt>
                <c:pt idx="79">
                  <c:v>5.9347480620155011</c:v>
                </c:pt>
                <c:pt idx="80">
                  <c:v>5.8890961538461513</c:v>
                </c:pt>
                <c:pt idx="81">
                  <c:v>5.8441412213740405</c:v>
                </c:pt>
                <c:pt idx="82">
                  <c:v>5.7998674242424331</c:v>
                </c:pt>
                <c:pt idx="83">
                  <c:v>5.7562593984962414</c:v>
                </c:pt>
                <c:pt idx="84">
                  <c:v>5.7133022388059675</c:v>
                </c:pt>
                <c:pt idx="85">
                  <c:v>5.670981481481479</c:v>
                </c:pt>
                <c:pt idx="86">
                  <c:v>5.6292830882352876</c:v>
                </c:pt>
                <c:pt idx="87">
                  <c:v>5.5881934306569319</c:v>
                </c:pt>
                <c:pt idx="88">
                  <c:v>5.5476992753623184</c:v>
                </c:pt>
                <c:pt idx="89">
                  <c:v>5.5077877697841702</c:v>
                </c:pt>
                <c:pt idx="90">
                  <c:v>5.4684464285714274</c:v>
                </c:pt>
                <c:pt idx="91">
                  <c:v>5.429663120567386</c:v>
                </c:pt>
                <c:pt idx="92">
                  <c:v>5.3914260563380259</c:v>
                </c:pt>
                <c:pt idx="93">
                  <c:v>5.3537237762237737</c:v>
                </c:pt>
                <c:pt idx="94">
                  <c:v>5.3165451388888867</c:v>
                </c:pt>
                <c:pt idx="95">
                  <c:v>5.2798793103448407</c:v>
                </c:pt>
                <c:pt idx="96">
                  <c:v>5.2437157534246621</c:v>
                </c:pt>
                <c:pt idx="97">
                  <c:v>5.2080442176870685</c:v>
                </c:pt>
                <c:pt idx="98">
                  <c:v>5.1728547297297265</c:v>
                </c:pt>
                <c:pt idx="99">
                  <c:v>5.1381375838926164</c:v>
                </c:pt>
                <c:pt idx="100">
                  <c:v>5.1038833333333313</c:v>
                </c:pt>
                <c:pt idx="101">
                  <c:v>5.0700827814569509</c:v>
                </c:pt>
                <c:pt idx="102">
                  <c:v>5.0367269736842104</c:v>
                </c:pt>
                <c:pt idx="103">
                  <c:v>5.0038071895424814</c:v>
                </c:pt>
                <c:pt idx="104">
                  <c:v>4.9713149350649397</c:v>
                </c:pt>
                <c:pt idx="105">
                  <c:v>4.9392419354838895</c:v>
                </c:pt>
                <c:pt idx="106">
                  <c:v>4.9075801282051259</c:v>
                </c:pt>
                <c:pt idx="107">
                  <c:v>4.8763216560509495</c:v>
                </c:pt>
                <c:pt idx="108">
                  <c:v>4.8454588607594813</c:v>
                </c:pt>
                <c:pt idx="109">
                  <c:v>4.8149842767295326</c:v>
                </c:pt>
                <c:pt idx="110">
                  <c:v>4.7848906249999965</c:v>
                </c:pt>
                <c:pt idx="111">
                  <c:v>4.7551708074534051</c:v>
                </c:pt>
                <c:pt idx="112">
                  <c:v>4.7258179012345654</c:v>
                </c:pt>
                <c:pt idx="113">
                  <c:v>4.6968251533742311</c:v>
                </c:pt>
                <c:pt idx="114">
                  <c:v>4.668185975609739</c:v>
                </c:pt>
                <c:pt idx="115">
                  <c:v>4.6398939393939393</c:v>
                </c:pt>
                <c:pt idx="116">
                  <c:v>4.6119427710843404</c:v>
                </c:pt>
                <c:pt idx="117">
                  <c:v>4.5843263473053799</c:v>
                </c:pt>
                <c:pt idx="118">
                  <c:v>4.5570386904761886</c:v>
                </c:pt>
                <c:pt idx="119">
                  <c:v>4.5300739644970394</c:v>
                </c:pt>
                <c:pt idx="120">
                  <c:v>4.5034264705882325</c:v>
                </c:pt>
                <c:pt idx="121">
                  <c:v>4.4770906432748534</c:v>
                </c:pt>
                <c:pt idx="122">
                  <c:v>4.4510610465116347</c:v>
                </c:pt>
                <c:pt idx="123">
                  <c:v>4.4253323699421943</c:v>
                </c:pt>
                <c:pt idx="124">
                  <c:v>4.3998994252873613</c:v>
                </c:pt>
                <c:pt idx="125">
                  <c:v>4.374757142857141</c:v>
                </c:pt>
                <c:pt idx="126">
                  <c:v>4.349900568181809</c:v>
                </c:pt>
                <c:pt idx="127">
                  <c:v>4.3253248587570452</c:v>
                </c:pt>
                <c:pt idx="128">
                  <c:v>4.3010252808988794</c:v>
                </c:pt>
                <c:pt idx="129">
                  <c:v>4.2769972067039088</c:v>
                </c:pt>
                <c:pt idx="130">
                  <c:v>4.2532361111111134</c:v>
                </c:pt>
                <c:pt idx="131">
                  <c:v>4.2297375690607675</c:v>
                </c:pt>
                <c:pt idx="132">
                  <c:v>4.2064972527472495</c:v>
                </c:pt>
                <c:pt idx="133">
                  <c:v>4.1835109289617378</c:v>
                </c:pt>
                <c:pt idx="134">
                  <c:v>4.1607744565217288</c:v>
                </c:pt>
                <c:pt idx="135">
                  <c:v>4.1382837837837911</c:v>
                </c:pt>
                <c:pt idx="136">
                  <c:v>4.1160349462365398</c:v>
                </c:pt>
                <c:pt idx="137">
                  <c:v>4.094024064171121</c:v>
                </c:pt>
                <c:pt idx="138">
                  <c:v>4.0722473404255304</c:v>
                </c:pt>
                <c:pt idx="139">
                  <c:v>4.0507010582010556</c:v>
                </c:pt>
                <c:pt idx="140">
                  <c:v>4.0293815789473655</c:v>
                </c:pt>
                <c:pt idx="141">
                  <c:v>4.0082853403141394</c:v>
                </c:pt>
                <c:pt idx="142">
                  <c:v>3.9874088541666644</c:v>
                </c:pt>
                <c:pt idx="143">
                  <c:v>3.9667487046632051</c:v>
                </c:pt>
                <c:pt idx="144">
                  <c:v>3.946301546391755</c:v>
                </c:pt>
                <c:pt idx="145">
                  <c:v>3.9260641025640997</c:v>
                </c:pt>
                <c:pt idx="146">
                  <c:v>3.9060331632653043</c:v>
                </c:pt>
                <c:pt idx="147">
                  <c:v>3.8862055837563427</c:v>
                </c:pt>
                <c:pt idx="148">
                  <c:v>3.8665782828282778</c:v>
                </c:pt>
                <c:pt idx="149">
                  <c:v>3.8471482412060292</c:v>
                </c:pt>
                <c:pt idx="150">
                  <c:v>3.8279124999999978</c:v>
                </c:pt>
                <c:pt idx="151">
                  <c:v>3.8088681592039748</c:v>
                </c:pt>
                <c:pt idx="152">
                  <c:v>3.7900123762376232</c:v>
                </c:pt>
                <c:pt idx="153">
                  <c:v>3.771342364532019</c:v>
                </c:pt>
                <c:pt idx="154">
                  <c:v>3.7528553921568575</c:v>
                </c:pt>
                <c:pt idx="155">
                  <c:v>3.7345487804878048</c:v>
                </c:pt>
                <c:pt idx="156">
                  <c:v>3.7164199029126217</c:v>
                </c:pt>
                <c:pt idx="157">
                  <c:v>3.6984661835748747</c:v>
                </c:pt>
                <c:pt idx="158">
                  <c:v>3.6806850961538435</c:v>
                </c:pt>
                <c:pt idx="159">
                  <c:v>3.6630741626794312</c:v>
                </c:pt>
                <c:pt idx="160">
                  <c:v>3.64563095238096</c:v>
                </c:pt>
                <c:pt idx="161">
                  <c:v>3.6283530805687225</c:v>
                </c:pt>
                <c:pt idx="162">
                  <c:v>3.6112382075471752</c:v>
                </c:pt>
                <c:pt idx="163">
                  <c:v>3.5942840375586877</c:v>
                </c:pt>
                <c:pt idx="164">
                  <c:v>3.5774883177570151</c:v>
                </c:pt>
                <c:pt idx="165">
                  <c:v>3.5608488372093037</c:v>
                </c:pt>
                <c:pt idx="166">
                  <c:v>3.5443634259259298</c:v>
                </c:pt>
                <c:pt idx="167">
                  <c:v>3.5280299539170552</c:v>
                </c:pt>
                <c:pt idx="168">
                  <c:v>3.511846330275227</c:v>
                </c:pt>
                <c:pt idx="169">
                  <c:v>3.4958105022831067</c:v>
                </c:pt>
                <c:pt idx="170">
                  <c:v>3.4799204545454598</c:v>
                </c:pt>
                <c:pt idx="171">
                  <c:v>3.4641742081448053</c:v>
                </c:pt>
                <c:pt idx="172">
                  <c:v>3.4485698198198227</c:v>
                </c:pt>
                <c:pt idx="173">
                  <c:v>3.4331053811659253</c:v>
                </c:pt>
                <c:pt idx="174">
                  <c:v>3.417779017857149</c:v>
                </c:pt>
                <c:pt idx="175">
                  <c:v>3.4025888888888947</c:v>
                </c:pt>
                <c:pt idx="176">
                  <c:v>3.3875331858407152</c:v>
                </c:pt>
                <c:pt idx="177">
                  <c:v>3.3726101321585928</c:v>
                </c:pt>
                <c:pt idx="178">
                  <c:v>3.3578179824561478</c:v>
                </c:pt>
                <c:pt idx="179">
                  <c:v>3.3431550218340687</c:v>
                </c:pt>
                <c:pt idx="180">
                  <c:v>3.3286195652174002</c:v>
                </c:pt>
                <c:pt idx="181">
                  <c:v>3.3142099567099637</c:v>
                </c:pt>
                <c:pt idx="182">
                  <c:v>3.2999245689655323</c:v>
                </c:pt>
              </c:numCache>
            </c:numRef>
          </c:yVal>
        </c:ser>
        <c:ser>
          <c:idx val="1"/>
          <c:order val="1"/>
          <c:spPr>
            <a:ln w="38100">
              <a:solidFill>
                <a:srgbClr val="3366FF"/>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8.6399999999999988</c:v>
                </c:pt>
                <c:pt idx="167">
                  <c:v>8.6800000000000015</c:v>
                </c:pt>
                <c:pt idx="168">
                  <c:v>8.7199999999999989</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9.1599999999999984</c:v>
                </c:pt>
                <c:pt idx="180">
                  <c:v>9.1999999999999797</c:v>
                </c:pt>
                <c:pt idx="181">
                  <c:v>9.2399999999999807</c:v>
                </c:pt>
                <c:pt idx="182">
                  <c:v>9.2799999999999798</c:v>
                </c:pt>
              </c:numCache>
            </c:numRef>
          </c:xVal>
          <c:yVal>
            <c:numRef>
              <c:f>'Isotherms &amp;Adiabats'!$D$51:$D$233</c:f>
              <c:numCache>
                <c:formatCode>General</c:formatCode>
                <c:ptCount val="183"/>
                <c:pt idx="0">
                  <c:v>11.206650000000002</c:v>
                </c:pt>
                <c:pt idx="1">
                  <c:v>10.986911764705868</c:v>
                </c:pt>
                <c:pt idx="2">
                  <c:v>10.775625000000002</c:v>
                </c:pt>
                <c:pt idx="3">
                  <c:v>10.572311320754718</c:v>
                </c:pt>
                <c:pt idx="4">
                  <c:v>10.376527777777779</c:v>
                </c:pt>
                <c:pt idx="5">
                  <c:v>10.187863636363637</c:v>
                </c:pt>
                <c:pt idx="6">
                  <c:v>10.005937500000016</c:v>
                </c:pt>
                <c:pt idx="7">
                  <c:v>9.8303947368421056</c:v>
                </c:pt>
                <c:pt idx="8">
                  <c:v>9.6609051724137931</c:v>
                </c:pt>
                <c:pt idx="9">
                  <c:v>9.4971610169491534</c:v>
                </c:pt>
                <c:pt idx="10">
                  <c:v>9.3388749999999998</c:v>
                </c:pt>
                <c:pt idx="11">
                  <c:v>9.1857786885245751</c:v>
                </c:pt>
                <c:pt idx="12">
                  <c:v>9.037620967741935</c:v>
                </c:pt>
                <c:pt idx="13">
                  <c:v>8.8941666666666706</c:v>
                </c:pt>
                <c:pt idx="14">
                  <c:v>8.7551953125000068</c:v>
                </c:pt>
                <c:pt idx="15">
                  <c:v>8.6205000000000016</c:v>
                </c:pt>
                <c:pt idx="16">
                  <c:v>8.4898863636363728</c:v>
                </c:pt>
                <c:pt idx="17">
                  <c:v>8.3631716417910429</c:v>
                </c:pt>
                <c:pt idx="18">
                  <c:v>8.2401838235294118</c:v>
                </c:pt>
                <c:pt idx="19">
                  <c:v>8.1207608695652205</c:v>
                </c:pt>
                <c:pt idx="20">
                  <c:v>8.0047500000000014</c:v>
                </c:pt>
                <c:pt idx="21">
                  <c:v>7.8920070422535202</c:v>
                </c:pt>
                <c:pt idx="22">
                  <c:v>7.7823958333333323</c:v>
                </c:pt>
                <c:pt idx="23">
                  <c:v>7.6757876712328752</c:v>
                </c:pt>
                <c:pt idx="24">
                  <c:v>7.5720608108108101</c:v>
                </c:pt>
                <c:pt idx="25">
                  <c:v>7.4711000000000034</c:v>
                </c:pt>
                <c:pt idx="26">
                  <c:v>7.3727960526315774</c:v>
                </c:pt>
                <c:pt idx="27">
                  <c:v>7.2770454545454495</c:v>
                </c:pt>
                <c:pt idx="28">
                  <c:v>7.183749999999999</c:v>
                </c:pt>
                <c:pt idx="29">
                  <c:v>7.0928164556961955</c:v>
                </c:pt>
                <c:pt idx="30">
                  <c:v>7.0041562499999834</c:v>
                </c:pt>
                <c:pt idx="31">
                  <c:v>6.9176851851851904</c:v>
                </c:pt>
                <c:pt idx="32">
                  <c:v>6.8333231707317124</c:v>
                </c:pt>
                <c:pt idx="33">
                  <c:v>6.7509939759036133</c:v>
                </c:pt>
                <c:pt idx="34">
                  <c:v>6.6706249999999985</c:v>
                </c:pt>
                <c:pt idx="35">
                  <c:v>6.592147058823528</c:v>
                </c:pt>
                <c:pt idx="36">
                  <c:v>6.5154941860465065</c:v>
                </c:pt>
                <c:pt idx="37">
                  <c:v>6.4406034482758692</c:v>
                </c:pt>
                <c:pt idx="38">
                  <c:v>6.3674147727272556</c:v>
                </c:pt>
                <c:pt idx="39">
                  <c:v>6.2958707865168515</c:v>
                </c:pt>
                <c:pt idx="40">
                  <c:v>6.2259166666666506</c:v>
                </c:pt>
                <c:pt idx="41">
                  <c:v>6.1574999999999909</c:v>
                </c:pt>
                <c:pt idx="42">
                  <c:v>6.0905706521739065</c:v>
                </c:pt>
                <c:pt idx="43">
                  <c:v>6.0250806451612817</c:v>
                </c:pt>
                <c:pt idx="44">
                  <c:v>5.9609840425531875</c:v>
                </c:pt>
                <c:pt idx="45">
                  <c:v>5.898236842105252</c:v>
                </c:pt>
                <c:pt idx="46">
                  <c:v>5.8367968749999966</c:v>
                </c:pt>
                <c:pt idx="47">
                  <c:v>5.7766237113402177</c:v>
                </c:pt>
                <c:pt idx="48">
                  <c:v>5.7176785714285696</c:v>
                </c:pt>
                <c:pt idx="49">
                  <c:v>5.6599242424242355</c:v>
                </c:pt>
                <c:pt idx="50">
                  <c:v>5.6033249999999946</c:v>
                </c:pt>
                <c:pt idx="51">
                  <c:v>5.5478465346534636</c:v>
                </c:pt>
                <c:pt idx="52">
                  <c:v>5.4934558823529391</c:v>
                </c:pt>
                <c:pt idx="53">
                  <c:v>5.4401213592232995</c:v>
                </c:pt>
                <c:pt idx="54">
                  <c:v>5.3878124999999955</c:v>
                </c:pt>
                <c:pt idx="55">
                  <c:v>5.3364999999999982</c:v>
                </c:pt>
                <c:pt idx="56">
                  <c:v>5.2861556603773545</c:v>
                </c:pt>
                <c:pt idx="57">
                  <c:v>5.2367523364485962</c:v>
                </c:pt>
                <c:pt idx="58">
                  <c:v>5.1882638888888923</c:v>
                </c:pt>
                <c:pt idx="59">
                  <c:v>5.1406651376146844</c:v>
                </c:pt>
                <c:pt idx="60">
                  <c:v>5.0939318181818081</c:v>
                </c:pt>
                <c:pt idx="61">
                  <c:v>5.0480405405405389</c:v>
                </c:pt>
                <c:pt idx="62">
                  <c:v>5.0029687499999955</c:v>
                </c:pt>
                <c:pt idx="63">
                  <c:v>4.9586946902654851</c:v>
                </c:pt>
                <c:pt idx="64">
                  <c:v>4.9151973684210475</c:v>
                </c:pt>
                <c:pt idx="65">
                  <c:v>4.8724565217391289</c:v>
                </c:pt>
                <c:pt idx="66">
                  <c:v>4.8304525862068948</c:v>
                </c:pt>
                <c:pt idx="67">
                  <c:v>4.7891666666666683</c:v>
                </c:pt>
                <c:pt idx="68">
                  <c:v>4.7485805084745749</c:v>
                </c:pt>
                <c:pt idx="69">
                  <c:v>4.7086764705882338</c:v>
                </c:pt>
                <c:pt idx="70">
                  <c:v>4.6694374999999955</c:v>
                </c:pt>
                <c:pt idx="71">
                  <c:v>4.6308471074380151</c:v>
                </c:pt>
                <c:pt idx="72">
                  <c:v>4.5928893442622885</c:v>
                </c:pt>
                <c:pt idx="73">
                  <c:v>4.5555487804878032</c:v>
                </c:pt>
                <c:pt idx="74">
                  <c:v>4.5188104838709684</c:v>
                </c:pt>
                <c:pt idx="75">
                  <c:v>4.4826599999999983</c:v>
                </c:pt>
                <c:pt idx="76">
                  <c:v>4.4470833333333388</c:v>
                </c:pt>
                <c:pt idx="77">
                  <c:v>4.4120669291338563</c:v>
                </c:pt>
                <c:pt idx="78">
                  <c:v>4.3775976562499856</c:v>
                </c:pt>
                <c:pt idx="79">
                  <c:v>4.3436627906976879</c:v>
                </c:pt>
                <c:pt idx="80">
                  <c:v>4.3102499999999981</c:v>
                </c:pt>
                <c:pt idx="81">
                  <c:v>4.2773473282442733</c:v>
                </c:pt>
                <c:pt idx="82">
                  <c:v>4.2449431818181882</c:v>
                </c:pt>
                <c:pt idx="83">
                  <c:v>4.2130263157894721</c:v>
                </c:pt>
                <c:pt idx="84">
                  <c:v>4.1815858208955072</c:v>
                </c:pt>
                <c:pt idx="85">
                  <c:v>4.1506111111111093</c:v>
                </c:pt>
                <c:pt idx="86">
                  <c:v>4.1200919117647041</c:v>
                </c:pt>
                <c:pt idx="87">
                  <c:v>4.0900182481751735</c:v>
                </c:pt>
                <c:pt idx="88">
                  <c:v>4.0603804347826093</c:v>
                </c:pt>
                <c:pt idx="89">
                  <c:v>4.031169064748207</c:v>
                </c:pt>
                <c:pt idx="90">
                  <c:v>4.0023749999999945</c:v>
                </c:pt>
                <c:pt idx="91">
                  <c:v>3.9739893617021282</c:v>
                </c:pt>
                <c:pt idx="92">
                  <c:v>3.9460035211267588</c:v>
                </c:pt>
                <c:pt idx="93">
                  <c:v>3.9184090909090847</c:v>
                </c:pt>
                <c:pt idx="94">
                  <c:v>3.8911979166666648</c:v>
                </c:pt>
                <c:pt idx="95">
                  <c:v>3.8643620689655194</c:v>
                </c:pt>
                <c:pt idx="96">
                  <c:v>3.8378938356164372</c:v>
                </c:pt>
                <c:pt idx="97">
                  <c:v>3.8117857142857128</c:v>
                </c:pt>
                <c:pt idx="98">
                  <c:v>3.7860304054054041</c:v>
                </c:pt>
                <c:pt idx="99">
                  <c:v>3.7606208053691259</c:v>
                </c:pt>
                <c:pt idx="100">
                  <c:v>3.7355499999999977</c:v>
                </c:pt>
                <c:pt idx="101">
                  <c:v>3.7108112582781452</c:v>
                </c:pt>
                <c:pt idx="102">
                  <c:v>3.6863980263157878</c:v>
                </c:pt>
                <c:pt idx="103">
                  <c:v>3.6623039215686237</c:v>
                </c:pt>
                <c:pt idx="104">
                  <c:v>3.6385227272727256</c:v>
                </c:pt>
                <c:pt idx="105">
                  <c:v>3.6150483870967727</c:v>
                </c:pt>
                <c:pt idx="106">
                  <c:v>3.5918749999999977</c:v>
                </c:pt>
                <c:pt idx="107">
                  <c:v>3.5689968152866252</c:v>
                </c:pt>
                <c:pt idx="108">
                  <c:v>3.5464082278480977</c:v>
                </c:pt>
                <c:pt idx="109">
                  <c:v>3.5241037735849052</c:v>
                </c:pt>
                <c:pt idx="110">
                  <c:v>3.5020781249999948</c:v>
                </c:pt>
                <c:pt idx="111">
                  <c:v>3.480326086956524</c:v>
                </c:pt>
                <c:pt idx="112">
                  <c:v>3.4588425925925907</c:v>
                </c:pt>
                <c:pt idx="113">
                  <c:v>3.4376226993864987</c:v>
                </c:pt>
                <c:pt idx="114">
                  <c:v>3.4166615853658477</c:v>
                </c:pt>
                <c:pt idx="115">
                  <c:v>3.3959545454545439</c:v>
                </c:pt>
                <c:pt idx="116">
                  <c:v>3.3754969879518022</c:v>
                </c:pt>
                <c:pt idx="117">
                  <c:v>3.355284431137719</c:v>
                </c:pt>
                <c:pt idx="118">
                  <c:v>3.3353124999999944</c:v>
                </c:pt>
                <c:pt idx="119">
                  <c:v>3.3155769230769176</c:v>
                </c:pt>
                <c:pt idx="120">
                  <c:v>3.2960735294117627</c:v>
                </c:pt>
                <c:pt idx="121">
                  <c:v>3.2767982456140352</c:v>
                </c:pt>
                <c:pt idx="122">
                  <c:v>3.2577470930232537</c:v>
                </c:pt>
                <c:pt idx="123">
                  <c:v>3.2389161849710972</c:v>
                </c:pt>
                <c:pt idx="124">
                  <c:v>3.2203017241379368</c:v>
                </c:pt>
                <c:pt idx="125">
                  <c:v>3.2018999999999984</c:v>
                </c:pt>
                <c:pt idx="126">
                  <c:v>3.1837073863636389</c:v>
                </c:pt>
                <c:pt idx="127">
                  <c:v>3.1657203389830491</c:v>
                </c:pt>
                <c:pt idx="128">
                  <c:v>3.1479353932584253</c:v>
                </c:pt>
                <c:pt idx="129">
                  <c:v>3.1303491620111714</c:v>
                </c:pt>
                <c:pt idx="130">
                  <c:v>3.1129583333333248</c:v>
                </c:pt>
                <c:pt idx="131">
                  <c:v>3.0957596685082827</c:v>
                </c:pt>
                <c:pt idx="132">
                  <c:v>3.0787499999999977</c:v>
                </c:pt>
                <c:pt idx="133">
                  <c:v>3.0619262295081953</c:v>
                </c:pt>
                <c:pt idx="134">
                  <c:v>3.045285326086955</c:v>
                </c:pt>
                <c:pt idx="135">
                  <c:v>3.0288243243243231</c:v>
                </c:pt>
                <c:pt idx="136">
                  <c:v>3.01254032258064</c:v>
                </c:pt>
                <c:pt idx="137">
                  <c:v>2.9964304812834177</c:v>
                </c:pt>
                <c:pt idx="138">
                  <c:v>2.9804920212765942</c:v>
                </c:pt>
                <c:pt idx="139">
                  <c:v>2.9647222222222211</c:v>
                </c:pt>
                <c:pt idx="140">
                  <c:v>2.94911842105263</c:v>
                </c:pt>
                <c:pt idx="141">
                  <c:v>2.9336780104711986</c:v>
                </c:pt>
                <c:pt idx="142">
                  <c:v>2.9183984374999983</c:v>
                </c:pt>
                <c:pt idx="143">
                  <c:v>2.9032772020725424</c:v>
                </c:pt>
                <c:pt idx="144">
                  <c:v>2.8883118556701053</c:v>
                </c:pt>
                <c:pt idx="145">
                  <c:v>2.8734999999999977</c:v>
                </c:pt>
                <c:pt idx="146">
                  <c:v>2.8588392857142808</c:v>
                </c:pt>
                <c:pt idx="147">
                  <c:v>2.8443274111675154</c:v>
                </c:pt>
                <c:pt idx="148">
                  <c:v>2.8299621212121187</c:v>
                </c:pt>
                <c:pt idx="149">
                  <c:v>2.8157412060301477</c:v>
                </c:pt>
                <c:pt idx="150">
                  <c:v>2.8016624999999933</c:v>
                </c:pt>
                <c:pt idx="151">
                  <c:v>2.7877238805970217</c:v>
                </c:pt>
                <c:pt idx="152">
                  <c:v>2.7739232673267398</c:v>
                </c:pt>
                <c:pt idx="153">
                  <c:v>2.7602586206896547</c:v>
                </c:pt>
                <c:pt idx="154">
                  <c:v>2.746727941176478</c:v>
                </c:pt>
                <c:pt idx="155">
                  <c:v>2.7333292682926902</c:v>
                </c:pt>
                <c:pt idx="156">
                  <c:v>2.7200606796116511</c:v>
                </c:pt>
                <c:pt idx="157">
                  <c:v>2.7069202898550766</c:v>
                </c:pt>
                <c:pt idx="158">
                  <c:v>2.6939062500000044</c:v>
                </c:pt>
                <c:pt idx="159">
                  <c:v>2.68101674641149</c:v>
                </c:pt>
                <c:pt idx="160">
                  <c:v>2.6682500000000013</c:v>
                </c:pt>
                <c:pt idx="161">
                  <c:v>2.6556042654028453</c:v>
                </c:pt>
                <c:pt idx="162">
                  <c:v>2.6430778301886813</c:v>
                </c:pt>
                <c:pt idx="163">
                  <c:v>2.6306690140845057</c:v>
                </c:pt>
                <c:pt idx="164">
                  <c:v>2.6183761682243016</c:v>
                </c:pt>
                <c:pt idx="165">
                  <c:v>2.6061976744186071</c:v>
                </c:pt>
                <c:pt idx="166">
                  <c:v>2.5941319444444511</c:v>
                </c:pt>
                <c:pt idx="167">
                  <c:v>2.5821774193548377</c:v>
                </c:pt>
                <c:pt idx="168">
                  <c:v>2.5703325688073497</c:v>
                </c:pt>
                <c:pt idx="169">
                  <c:v>2.5585958904109622</c:v>
                </c:pt>
                <c:pt idx="170">
                  <c:v>2.5469659090909129</c:v>
                </c:pt>
                <c:pt idx="171">
                  <c:v>2.535441176470592</c:v>
                </c:pt>
                <c:pt idx="172">
                  <c:v>2.5240202702702752</c:v>
                </c:pt>
                <c:pt idx="173">
                  <c:v>2.5127017937219782</c:v>
                </c:pt>
                <c:pt idx="174">
                  <c:v>2.5014843750000044</c:v>
                </c:pt>
                <c:pt idx="175">
                  <c:v>2.4903666666666715</c:v>
                </c:pt>
                <c:pt idx="176">
                  <c:v>2.4793473451327483</c:v>
                </c:pt>
                <c:pt idx="177">
                  <c:v>2.4684251101321637</c:v>
                </c:pt>
                <c:pt idx="178">
                  <c:v>2.4575986842105317</c:v>
                </c:pt>
                <c:pt idx="179">
                  <c:v>2.4468668122270798</c:v>
                </c:pt>
                <c:pt idx="180">
                  <c:v>2.4362282608695707</c:v>
                </c:pt>
                <c:pt idx="181">
                  <c:v>2.425681818181824</c:v>
                </c:pt>
                <c:pt idx="182">
                  <c:v>2.4152262931034527</c:v>
                </c:pt>
              </c:numCache>
            </c:numRef>
          </c:yVal>
        </c:ser>
        <c:ser>
          <c:idx val="2"/>
          <c:order val="2"/>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8.6399999999999988</c:v>
                </c:pt>
                <c:pt idx="167">
                  <c:v>8.6800000000000015</c:v>
                </c:pt>
                <c:pt idx="168">
                  <c:v>8.7199999999999989</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9.1599999999999984</c:v>
                </c:pt>
                <c:pt idx="180">
                  <c:v>9.1999999999999797</c:v>
                </c:pt>
                <c:pt idx="181">
                  <c:v>9.2399999999999807</c:v>
                </c:pt>
                <c:pt idx="182">
                  <c:v>9.2799999999999798</c:v>
                </c:pt>
              </c:numCache>
            </c:numRef>
          </c:xVal>
          <c:yVal>
            <c:numRef>
              <c:f>'Isotherms &amp;Adiabats'!$E$51:$E$233</c:f>
              <c:numCache>
                <c:formatCode>General</c:formatCode>
                <c:ptCount val="183"/>
                <c:pt idx="0">
                  <c:v>22.058809352702252</c:v>
                </c:pt>
                <c:pt idx="1">
                  <c:v>21.342936933654446</c:v>
                </c:pt>
                <c:pt idx="2">
                  <c:v>20.663530422746039</c:v>
                </c:pt>
                <c:pt idx="3">
                  <c:v>20.018083465327493</c:v>
                </c:pt>
                <c:pt idx="4">
                  <c:v>19.404304923075273</c:v>
                </c:pt>
                <c:pt idx="5">
                  <c:v>18.820096839034345</c:v>
                </c:pt>
                <c:pt idx="6">
                  <c:v>18.263535009730671</c:v>
                </c:pt>
                <c:pt idx="7">
                  <c:v>17.732851815816858</c:v>
                </c:pt>
                <c:pt idx="8">
                  <c:v>17.226421014484146</c:v>
                </c:pt>
                <c:pt idx="9">
                  <c:v>16.742744240212598</c:v>
                </c:pt>
                <c:pt idx="10">
                  <c:v>16.280438996824749</c:v>
                </c:pt>
                <c:pt idx="11">
                  <c:v>15.838227954471442</c:v>
                </c:pt>
                <c:pt idx="12">
                  <c:v>15.414929391084353</c:v>
                </c:pt>
                <c:pt idx="13">
                  <c:v>15.009448639783205</c:v>
                </c:pt>
                <c:pt idx="14">
                  <c:v>14.620770422381813</c:v>
                </c:pt>
                <c:pt idx="15">
                  <c:v>14.247951965033275</c:v>
                </c:pt>
                <c:pt idx="16">
                  <c:v>13.890116805633452</c:v>
                </c:pt>
                <c:pt idx="17">
                  <c:v>13.546449214234281</c:v>
                </c:pt>
                <c:pt idx="18">
                  <c:v>13.21618915770302</c:v>
                </c:pt>
                <c:pt idx="19">
                  <c:v>12.898627748457798</c:v>
                </c:pt>
                <c:pt idx="20">
                  <c:v>12.593103124522408</c:v>
                </c:pt>
                <c:pt idx="21">
                  <c:v>12.298996714552288</c:v>
                </c:pt>
                <c:pt idx="22">
                  <c:v>12.015729847035624</c:v>
                </c:pt>
                <c:pt idx="23">
                  <c:v>11.742760667693815</c:v>
                </c:pt>
                <c:pt idx="24">
                  <c:v>11.479581333299684</c:v>
                </c:pt>
                <c:pt idx="25">
                  <c:v>11.225715453786821</c:v>
                </c:pt>
                <c:pt idx="26">
                  <c:v>10.98071575771762</c:v>
                </c:pt>
                <c:pt idx="27">
                  <c:v>10.744161958969221</c:v>
                </c:pt>
                <c:pt idx="28">
                  <c:v>10.515658804948076</c:v>
                </c:pt>
                <c:pt idx="29">
                  <c:v>10.294834288792423</c:v>
                </c:pt>
                <c:pt idx="30">
                  <c:v>10.081338009915548</c:v>
                </c:pt>
                <c:pt idx="31">
                  <c:v>9.8748396689086917</c:v>
                </c:pt>
                <c:pt idx="32">
                  <c:v>9.6750276842944487</c:v>
                </c:pt>
                <c:pt idx="33">
                  <c:v>9.4816079199225367</c:v>
                </c:pt>
                <c:pt idx="34">
                  <c:v>9.2943025129502335</c:v>
                </c:pt>
                <c:pt idx="35">
                  <c:v>9.112848793372951</c:v>
                </c:pt>
                <c:pt idx="36">
                  <c:v>8.9369982869754985</c:v>
                </c:pt>
                <c:pt idx="37">
                  <c:v>8.76651579438232</c:v>
                </c:pt>
                <c:pt idx="38">
                  <c:v>8.6011785396026461</c:v>
                </c:pt>
                <c:pt idx="39">
                  <c:v>8.4407753821075069</c:v>
                </c:pt>
                <c:pt idx="40">
                  <c:v>8.2851060870473248</c:v>
                </c:pt>
                <c:pt idx="41">
                  <c:v>8.1339806487300699</c:v>
                </c:pt>
                <c:pt idx="42">
                  <c:v>7.9872186629390294</c:v>
                </c:pt>
                <c:pt idx="43">
                  <c:v>7.8446487440778494</c:v>
                </c:pt>
                <c:pt idx="44">
                  <c:v>7.7061079835011821</c:v>
                </c:pt>
                <c:pt idx="45">
                  <c:v>7.5714414457185217</c:v>
                </c:pt>
                <c:pt idx="46">
                  <c:v>7.4405016994579949</c:v>
                </c:pt>
                <c:pt idx="47">
                  <c:v>7.3131483808443845</c:v>
                </c:pt>
                <c:pt idx="48">
                  <c:v>7.1892477861879307</c:v>
                </c:pt>
                <c:pt idx="49">
                  <c:v>7.0686724920990525</c:v>
                </c:pt>
                <c:pt idx="50">
                  <c:v>6.9513010008409184</c:v>
                </c:pt>
                <c:pt idx="51">
                  <c:v>6.8370174090108975</c:v>
                </c:pt>
                <c:pt idx="52">
                  <c:v>6.7257110978032948</c:v>
                </c:pt>
                <c:pt idx="53">
                  <c:v>6.6172764432523135</c:v>
                </c:pt>
                <c:pt idx="54">
                  <c:v>6.5116125449873907</c:v>
                </c:pt>
                <c:pt idx="55">
                  <c:v>6.4086229721535171</c:v>
                </c:pt>
                <c:pt idx="56">
                  <c:v>6.3082155252591408</c:v>
                </c:pt>
                <c:pt idx="57">
                  <c:v>6.2103020128142363</c:v>
                </c:pt>
                <c:pt idx="58">
                  <c:v>6.1147980417116985</c:v>
                </c:pt>
                <c:pt idx="59">
                  <c:v>6.02162282038885</c:v>
                </c:pt>
                <c:pt idx="60">
                  <c:v>5.9306989738807703</c:v>
                </c:pt>
                <c:pt idx="61">
                  <c:v>5.8419523699468545</c:v>
                </c:pt>
                <c:pt idx="62">
                  <c:v>5.7553119555150305</c:v>
                </c:pt>
                <c:pt idx="63">
                  <c:v>5.6707096027454229</c:v>
                </c:pt>
                <c:pt idx="64">
                  <c:v>5.5880799640689016</c:v>
                </c:pt>
                <c:pt idx="65">
                  <c:v>5.5073603356037424</c:v>
                </c:pt>
                <c:pt idx="66">
                  <c:v>5.4284905283984086</c:v>
                </c:pt>
                <c:pt idx="67">
                  <c:v>5.3514127469891859</c:v>
                </c:pt>
                <c:pt idx="68">
                  <c:v>5.2760714747986412</c:v>
                </c:pt>
                <c:pt idx="69">
                  <c:v>5.2024133659356817</c:v>
                </c:pt>
                <c:pt idx="70">
                  <c:v>5.130387142989381</c:v>
                </c:pt>
                <c:pt idx="71">
                  <c:v>5.0599435004375906</c:v>
                </c:pt>
                <c:pt idx="72">
                  <c:v>4.9910350133189292</c:v>
                </c:pt>
                <c:pt idx="73">
                  <c:v>4.9236160508406952</c:v>
                </c:pt>
                <c:pt idx="74">
                  <c:v>4.8576426946185194</c:v>
                </c:pt>
                <c:pt idx="75">
                  <c:v>4.7930726612643983</c:v>
                </c:pt>
                <c:pt idx="76">
                  <c:v>4.7298652290593299</c:v>
                </c:pt>
                <c:pt idx="77">
                  <c:v>4.6679811684645331</c:v>
                </c:pt>
                <c:pt idx="78">
                  <c:v>4.6073826762421159</c:v>
                </c:pt>
                <c:pt idx="79">
                  <c:v>4.5480333129710564</c:v>
                </c:pt>
                <c:pt idx="80">
                  <c:v>4.4898979437589821</c:v>
                </c:pt>
                <c:pt idx="81">
                  <c:v>4.4329426819631577</c:v>
                </c:pt>
                <c:pt idx="82">
                  <c:v>4.3771348357461859</c:v>
                </c:pt>
                <c:pt idx="83">
                  <c:v>4.3224428573038916</c:v>
                </c:pt>
                <c:pt idx="84">
                  <c:v>4.2688362946122371</c:v>
                </c:pt>
                <c:pt idx="85">
                  <c:v>4.2162857455512128</c:v>
                </c:pt>
                <c:pt idx="86">
                  <c:v>4.1647628142717315</c:v>
                </c:pt>
                <c:pt idx="87">
                  <c:v>4.1142400696803216</c:v>
                </c:pt>
                <c:pt idx="88">
                  <c:v>4.0646910059243764</c:v>
                </c:pt>
                <c:pt idx="89">
                  <c:v>4.0160900047677517</c:v>
                </c:pt>
                <c:pt idx="90">
                  <c:v>3.9684122997536937</c:v>
                </c:pt>
                <c:pt idx="91">
                  <c:v>3.9216339420577992</c:v>
                </c:pt>
                <c:pt idx="92">
                  <c:v>3.8757317679402892</c:v>
                </c:pt>
                <c:pt idx="93">
                  <c:v>3.8306833677119552</c:v>
                </c:pt>
                <c:pt idx="94">
                  <c:v>3.7864670561333282</c:v>
                </c:pt>
                <c:pt idx="95">
                  <c:v>3.7430618441715637</c:v>
                </c:pt>
                <c:pt idx="96">
                  <c:v>3.7004474120438378</c:v>
                </c:pt>
                <c:pt idx="97">
                  <c:v>3.6586040834804185</c:v>
                </c:pt>
                <c:pt idx="98">
                  <c:v>3.6175128011442381</c:v>
                </c:pt>
                <c:pt idx="99">
                  <c:v>3.5771551031477387</c:v>
                </c:pt>
                <c:pt idx="100">
                  <c:v>3.5375131006109575</c:v>
                </c:pt>
                <c:pt idx="101">
                  <c:v>3.4985694562080973</c:v>
                </c:pt>
                <c:pt idx="102">
                  <c:v>3.4603073636529476</c:v>
                </c:pt>
                <c:pt idx="103">
                  <c:v>3.422710528076029</c:v>
                </c:pt>
                <c:pt idx="104">
                  <c:v>3.3857631472493992</c:v>
                </c:pt>
                <c:pt idx="105">
                  <c:v>3.3494498936170567</c:v>
                </c:pt>
                <c:pt idx="106">
                  <c:v>3.3137558970916317</c:v>
                </c:pt>
                <c:pt idx="107">
                  <c:v>3.2786667285799052</c:v>
                </c:pt>
                <c:pt idx="108">
                  <c:v>3.2441683842019193</c:v>
                </c:pt>
                <c:pt idx="109">
                  <c:v>3.2102472701703015</c:v>
                </c:pt>
                <c:pt idx="110">
                  <c:v>3.1768901882982528</c:v>
                </c:pt>
                <c:pt idx="111">
                  <c:v>3.1440843221062682</c:v>
                </c:pt>
                <c:pt idx="112">
                  <c:v>3.1118172234993948</c:v>
                </c:pt>
                <c:pt idx="113">
                  <c:v>3.0800767999882028</c:v>
                </c:pt>
                <c:pt idx="114">
                  <c:v>3.0488513024281105</c:v>
                </c:pt>
                <c:pt idx="115">
                  <c:v>3.0181293132530369</c:v>
                </c:pt>
                <c:pt idx="116">
                  <c:v>2.9878997351806111</c:v>
                </c:pt>
                <c:pt idx="117">
                  <c:v>2.9581517803673072</c:v>
                </c:pt>
                <c:pt idx="118">
                  <c:v>2.928874959993006</c:v>
                </c:pt>
                <c:pt idx="119">
                  <c:v>2.9000590742556587</c:v>
                </c:pt>
                <c:pt idx="120">
                  <c:v>2.8716942027573831</c:v>
                </c:pt>
                <c:pt idx="121">
                  <c:v>2.8437706952646638</c:v>
                </c:pt>
                <c:pt idx="122">
                  <c:v>2.8162791628259867</c:v>
                </c:pt>
                <c:pt idx="123">
                  <c:v>2.7892104692309796</c:v>
                </c:pt>
                <c:pt idx="124">
                  <c:v>2.7625557227961806</c:v>
                </c:pt>
                <c:pt idx="125">
                  <c:v>2.7363062684631032</c:v>
                </c:pt>
                <c:pt idx="126">
                  <c:v>2.7104536801949797</c:v>
                </c:pt>
                <c:pt idx="127">
                  <c:v>2.6849897536593645</c:v>
                </c:pt>
                <c:pt idx="128">
                  <c:v>2.659906499184169</c:v>
                </c:pt>
                <c:pt idx="129">
                  <c:v>2.6351961349756627</c:v>
                </c:pt>
                <c:pt idx="130">
                  <c:v>2.6108510805869916</c:v>
                </c:pt>
                <c:pt idx="131">
                  <c:v>2.5868639506269466</c:v>
                </c:pt>
                <c:pt idx="132">
                  <c:v>2.5632275486986638</c:v>
                </c:pt>
                <c:pt idx="133">
                  <c:v>2.5399348615586952</c:v>
                </c:pt>
                <c:pt idx="134">
                  <c:v>2.5169790534873888</c:v>
                </c:pt>
                <c:pt idx="135">
                  <c:v>2.4943534608616309</c:v>
                </c:pt>
                <c:pt idx="136">
                  <c:v>2.4720515869218329</c:v>
                </c:pt>
                <c:pt idx="137">
                  <c:v>2.4500670967250908</c:v>
                </c:pt>
                <c:pt idx="138">
                  <c:v>2.4283938122769912</c:v>
                </c:pt>
                <c:pt idx="139">
                  <c:v>2.4070257078347654</c:v>
                </c:pt>
                <c:pt idx="140">
                  <c:v>2.3859569053750387</c:v>
                </c:pt>
                <c:pt idx="141">
                  <c:v>2.3651816702193682</c:v>
                </c:pt>
                <c:pt idx="142">
                  <c:v>2.3446944068114441</c:v>
                </c:pt>
                <c:pt idx="143">
                  <c:v>2.3244896546399048</c:v>
                </c:pt>
                <c:pt idx="144">
                  <c:v>2.3045620843009877</c:v>
                </c:pt>
                <c:pt idx="145">
                  <c:v>2.2849064936955226</c:v>
                </c:pt>
                <c:pt idx="146">
                  <c:v>2.2655178043550892</c:v>
                </c:pt>
                <c:pt idx="147">
                  <c:v>2.2463910578922426</c:v>
                </c:pt>
                <c:pt idx="148">
                  <c:v>2.2275214125700558</c:v>
                </c:pt>
                <c:pt idx="149">
                  <c:v>2.2089041399864011</c:v>
                </c:pt>
                <c:pt idx="150">
                  <c:v>2.1905346218685415</c:v>
                </c:pt>
                <c:pt idx="151">
                  <c:v>2.1724083469738225</c:v>
                </c:pt>
                <c:pt idx="152">
                  <c:v>2.1545209080925432</c:v>
                </c:pt>
                <c:pt idx="153">
                  <c:v>2.1368679991489681</c:v>
                </c:pt>
                <c:pt idx="154">
                  <c:v>2.1194454123970927</c:v>
                </c:pt>
                <c:pt idx="155">
                  <c:v>2.1022490357072328</c:v>
                </c:pt>
                <c:pt idx="156">
                  <c:v>2.0852748499404412</c:v>
                </c:pt>
                <c:pt idx="157">
                  <c:v>2.0685189264072359</c:v>
                </c:pt>
                <c:pt idx="158">
                  <c:v>2.0519774244077338</c:v>
                </c:pt>
                <c:pt idx="159">
                  <c:v>2.0356465888500153</c:v>
                </c:pt>
                <c:pt idx="160">
                  <c:v>2.0195227479440407</c:v>
                </c:pt>
                <c:pt idx="161">
                  <c:v>2.0036023109682577</c:v>
                </c:pt>
                <c:pt idx="162">
                  <c:v>1.9878817661063999</c:v>
                </c:pt>
                <c:pt idx="163">
                  <c:v>1.9723576783517633</c:v>
                </c:pt>
                <c:pt idx="164">
                  <c:v>1.9570266874767466</c:v>
                </c:pt>
                <c:pt idx="165">
                  <c:v>1.9418855060652565</c:v>
                </c:pt>
                <c:pt idx="166">
                  <c:v>1.9269309176056511</c:v>
                </c:pt>
                <c:pt idx="167">
                  <c:v>1.9121597746422891</c:v>
                </c:pt>
                <c:pt idx="168">
                  <c:v>1.8975689969834173</c:v>
                </c:pt>
                <c:pt idx="169">
                  <c:v>1.8831555699635916</c:v>
                </c:pt>
                <c:pt idx="170">
                  <c:v>1.8689165427586123</c:v>
                </c:pt>
                <c:pt idx="171">
                  <c:v>1.8548490267512867</c:v>
                </c:pt>
                <c:pt idx="172">
                  <c:v>1.8409501939460771</c:v>
                </c:pt>
                <c:pt idx="173">
                  <c:v>1.8272172754311722</c:v>
                </c:pt>
                <c:pt idx="174">
                  <c:v>1.813647559886211</c:v>
                </c:pt>
                <c:pt idx="175">
                  <c:v>1.8002383921341223</c:v>
                </c:pt>
                <c:pt idx="176">
                  <c:v>1.7869871717357146</c:v>
                </c:pt>
                <c:pt idx="177">
                  <c:v>1.7738913516253179</c:v>
                </c:pt>
                <c:pt idx="178">
                  <c:v>1.7609484367864534</c:v>
                </c:pt>
                <c:pt idx="179">
                  <c:v>1.7481559829658049</c:v>
                </c:pt>
                <c:pt idx="180">
                  <c:v>1.7355115954245384</c:v>
                </c:pt>
                <c:pt idx="181">
                  <c:v>1.7230129277255732</c:v>
                </c:pt>
                <c:pt idx="182">
                  <c:v>1.7106576805555898</c:v>
                </c:pt>
              </c:numCache>
            </c:numRef>
          </c:yVal>
        </c:ser>
        <c:ser>
          <c:idx val="3"/>
          <c:order val="3"/>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8.6399999999999988</c:v>
                </c:pt>
                <c:pt idx="167">
                  <c:v>8.6800000000000015</c:v>
                </c:pt>
                <c:pt idx="168">
                  <c:v>8.7199999999999989</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9.1599999999999984</c:v>
                </c:pt>
                <c:pt idx="180">
                  <c:v>9.1999999999999797</c:v>
                </c:pt>
                <c:pt idx="181">
                  <c:v>9.2399999999999807</c:v>
                </c:pt>
                <c:pt idx="182">
                  <c:v>9.2799999999999798</c:v>
                </c:pt>
              </c:numCache>
            </c:numRef>
          </c:xVal>
          <c:yVal>
            <c:numRef>
              <c:f>'Isotherms &amp;Adiabats'!$F$51:$F$233</c:f>
              <c:numCache>
                <c:formatCode>General</c:formatCode>
                <c:ptCount val="183"/>
                <c:pt idx="0">
                  <c:v>15.756292394787335</c:v>
                </c:pt>
                <c:pt idx="1">
                  <c:v>15.244954952610318</c:v>
                </c:pt>
                <c:pt idx="2">
                  <c:v>14.759664587675752</c:v>
                </c:pt>
                <c:pt idx="3">
                  <c:v>14.298631046662488</c:v>
                </c:pt>
                <c:pt idx="4">
                  <c:v>13.860217802196622</c:v>
                </c:pt>
                <c:pt idx="5">
                  <c:v>13.442926313595986</c:v>
                </c:pt>
                <c:pt idx="6">
                  <c:v>13.045382149807654</c:v>
                </c:pt>
                <c:pt idx="7">
                  <c:v>12.666322725583445</c:v>
                </c:pt>
                <c:pt idx="8">
                  <c:v>12.304586438917278</c:v>
                </c:pt>
                <c:pt idx="9">
                  <c:v>11.959103028723328</c:v>
                </c:pt>
                <c:pt idx="10">
                  <c:v>11.628884997731985</c:v>
                </c:pt>
                <c:pt idx="11">
                  <c:v>11.313019967479622</c:v>
                </c:pt>
                <c:pt idx="12">
                  <c:v>11.010663850774538</c:v>
                </c:pt>
                <c:pt idx="13">
                  <c:v>10.721034742702273</c:v>
                </c:pt>
                <c:pt idx="14">
                  <c:v>10.443407444558453</c:v>
                </c:pt>
                <c:pt idx="15">
                  <c:v>10.177108546452358</c:v>
                </c:pt>
                <c:pt idx="16">
                  <c:v>9.921512004023894</c:v>
                </c:pt>
                <c:pt idx="17">
                  <c:v>9.6760351530244737</c:v>
                </c:pt>
                <c:pt idx="18">
                  <c:v>9.4401351126450148</c:v>
                </c:pt>
                <c:pt idx="19">
                  <c:v>9.2133055346127186</c:v>
                </c:pt>
                <c:pt idx="20">
                  <c:v>8.9950736603731389</c:v>
                </c:pt>
                <c:pt idx="21">
                  <c:v>8.784997653251633</c:v>
                </c:pt>
                <c:pt idx="22">
                  <c:v>8.5826641764540206</c:v>
                </c:pt>
                <c:pt idx="23">
                  <c:v>8.3876861912098963</c:v>
                </c:pt>
                <c:pt idx="24">
                  <c:v>8.1997009523569027</c:v>
                </c:pt>
                <c:pt idx="25">
                  <c:v>8.018368181276271</c:v>
                </c:pt>
                <c:pt idx="26">
                  <c:v>7.8433683983697282</c:v>
                </c:pt>
                <c:pt idx="27">
                  <c:v>7.6744013992637337</c:v>
                </c:pt>
                <c:pt idx="28">
                  <c:v>7.5111848606771838</c:v>
                </c:pt>
                <c:pt idx="29">
                  <c:v>7.3534530634231681</c:v>
                </c:pt>
                <c:pt idx="30">
                  <c:v>7.2009557213682465</c:v>
                </c:pt>
                <c:pt idx="31">
                  <c:v>7.0534569063633379</c:v>
                </c:pt>
                <c:pt idx="32">
                  <c:v>6.9107340602103253</c:v>
                </c:pt>
                <c:pt idx="33">
                  <c:v>6.7725770856589538</c:v>
                </c:pt>
                <c:pt idx="34">
                  <c:v>6.6387875092501663</c:v>
                </c:pt>
                <c:pt idx="35">
                  <c:v>6.5091777095521124</c:v>
                </c:pt>
                <c:pt idx="36">
                  <c:v>6.3835702049825027</c:v>
                </c:pt>
                <c:pt idx="37">
                  <c:v>6.2617969959873809</c:v>
                </c:pt>
                <c:pt idx="38">
                  <c:v>6.1436989568590326</c:v>
                </c:pt>
                <c:pt idx="39">
                  <c:v>6.0291252729339364</c:v>
                </c:pt>
                <c:pt idx="40">
                  <c:v>5.9179329193195045</c:v>
                </c:pt>
                <c:pt idx="41">
                  <c:v>5.8099861776643396</c:v>
                </c:pt>
                <c:pt idx="42">
                  <c:v>5.7051561878135884</c:v>
                </c:pt>
                <c:pt idx="43">
                  <c:v>5.6033205314841794</c:v>
                </c:pt>
                <c:pt idx="44">
                  <c:v>5.5043628453579805</c:v>
                </c:pt>
                <c:pt idx="45">
                  <c:v>5.4081724612275091</c:v>
                </c:pt>
                <c:pt idx="46">
                  <c:v>5.3146440710414247</c:v>
                </c:pt>
                <c:pt idx="47">
                  <c:v>5.2236774148888481</c:v>
                </c:pt>
                <c:pt idx="48">
                  <c:v>5.135176990134231</c:v>
                </c:pt>
                <c:pt idx="49">
                  <c:v>5.0490517800707524</c:v>
                </c:pt>
                <c:pt idx="50">
                  <c:v>4.9652150006006526</c:v>
                </c:pt>
                <c:pt idx="51">
                  <c:v>4.8835838635792062</c:v>
                </c:pt>
                <c:pt idx="52">
                  <c:v>4.8040793555737826</c:v>
                </c:pt>
                <c:pt idx="53">
                  <c:v>4.7266260308945114</c:v>
                </c:pt>
                <c:pt idx="54">
                  <c:v>4.6511518178481355</c:v>
                </c:pt>
                <c:pt idx="55">
                  <c:v>4.5775878372524961</c:v>
                </c:pt>
                <c:pt idx="56">
                  <c:v>4.5058682323279555</c:v>
                </c:pt>
                <c:pt idx="57">
                  <c:v>4.4359300091530196</c:v>
                </c:pt>
                <c:pt idx="58">
                  <c:v>4.3677128869369168</c:v>
                </c:pt>
                <c:pt idx="59">
                  <c:v>4.3011591574206074</c:v>
                </c:pt>
                <c:pt idx="60">
                  <c:v>4.2362135527719724</c:v>
                </c:pt>
                <c:pt idx="61">
                  <c:v>4.1728231213906124</c:v>
                </c:pt>
                <c:pt idx="62">
                  <c:v>4.1109371110821664</c:v>
                </c:pt>
                <c:pt idx="63">
                  <c:v>4.0505068591038675</c:v>
                </c:pt>
                <c:pt idx="64">
                  <c:v>3.9914856886206427</c:v>
                </c:pt>
                <c:pt idx="65">
                  <c:v>3.9338288111455277</c:v>
                </c:pt>
                <c:pt idx="66">
                  <c:v>3.8774932345702977</c:v>
                </c:pt>
                <c:pt idx="67">
                  <c:v>3.8224376764208468</c:v>
                </c:pt>
                <c:pt idx="68">
                  <c:v>3.7686224819990199</c:v>
                </c:pt>
                <c:pt idx="69">
                  <c:v>3.7160095470969199</c:v>
                </c:pt>
                <c:pt idx="70">
                  <c:v>3.664562244992422</c:v>
                </c:pt>
                <c:pt idx="71">
                  <c:v>3.6142453574554225</c:v>
                </c:pt>
                <c:pt idx="72">
                  <c:v>3.5650250095135188</c:v>
                </c:pt>
                <c:pt idx="73">
                  <c:v>3.51686860774335</c:v>
                </c:pt>
                <c:pt idx="74">
                  <c:v>3.4697447818703733</c:v>
                </c:pt>
                <c:pt idx="75">
                  <c:v>3.4236233294745704</c:v>
                </c:pt>
                <c:pt idx="76">
                  <c:v>3.3784751636137988</c:v>
                </c:pt>
                <c:pt idx="77">
                  <c:v>3.3342722631889568</c:v>
                </c:pt>
                <c:pt idx="78">
                  <c:v>3.2909876258872344</c:v>
                </c:pt>
                <c:pt idx="79">
                  <c:v>3.2485952235507551</c:v>
                </c:pt>
                <c:pt idx="80">
                  <c:v>3.207069959827844</c:v>
                </c:pt>
                <c:pt idx="81">
                  <c:v>3.1663876299736753</c:v>
                </c:pt>
                <c:pt idx="82">
                  <c:v>3.126524882675858</c:v>
                </c:pt>
                <c:pt idx="83">
                  <c:v>3.0874591837884977</c:v>
                </c:pt>
                <c:pt idx="84">
                  <c:v>3.0491687818658835</c:v>
                </c:pt>
                <c:pt idx="85">
                  <c:v>3.0116326753937184</c:v>
                </c:pt>
                <c:pt idx="86">
                  <c:v>2.9748305816226654</c:v>
                </c:pt>
                <c:pt idx="87">
                  <c:v>2.9387429069145137</c:v>
                </c:pt>
                <c:pt idx="88">
                  <c:v>2.9033507185174114</c:v>
                </c:pt>
                <c:pt idx="89">
                  <c:v>2.8686357176912511</c:v>
                </c:pt>
                <c:pt idx="90">
                  <c:v>2.8345802141097787</c:v>
                </c:pt>
                <c:pt idx="91">
                  <c:v>2.8011671014698543</c:v>
                </c:pt>
                <c:pt idx="92">
                  <c:v>2.7683798342430617</c:v>
                </c:pt>
                <c:pt idx="93">
                  <c:v>2.7362024055085334</c:v>
                </c:pt>
                <c:pt idx="94">
                  <c:v>2.704619325809519</c:v>
                </c:pt>
                <c:pt idx="95">
                  <c:v>2.6736156029796843</c:v>
                </c:pt>
                <c:pt idx="96">
                  <c:v>2.6431767228884615</c:v>
                </c:pt>
                <c:pt idx="97">
                  <c:v>2.6132886310574421</c:v>
                </c:pt>
                <c:pt idx="98">
                  <c:v>2.5839377151030312</c:v>
                </c:pt>
                <c:pt idx="99">
                  <c:v>2.5551107879626769</c:v>
                </c:pt>
                <c:pt idx="100">
                  <c:v>2.5267950718649672</c:v>
                </c:pt>
                <c:pt idx="101">
                  <c:v>2.4989781830057773</c:v>
                </c:pt>
                <c:pt idx="102">
                  <c:v>2.4716481168949547</c:v>
                </c:pt>
                <c:pt idx="103">
                  <c:v>2.4447932343400209</c:v>
                </c:pt>
                <c:pt idx="104">
                  <c:v>2.4184022480352847</c:v>
                </c:pt>
                <c:pt idx="105">
                  <c:v>2.3924642097264677</c:v>
                </c:pt>
                <c:pt idx="106">
                  <c:v>2.3669684979225938</c:v>
                </c:pt>
                <c:pt idx="107">
                  <c:v>2.3419048061285022</c:v>
                </c:pt>
                <c:pt idx="108">
                  <c:v>2.3172631315727967</c:v>
                </c:pt>
                <c:pt idx="109">
                  <c:v>2.2930337644073653</c:v>
                </c:pt>
                <c:pt idx="110">
                  <c:v>2.2692072773558993</c:v>
                </c:pt>
                <c:pt idx="111">
                  <c:v>2.2457745157901958</c:v>
                </c:pt>
                <c:pt idx="112">
                  <c:v>2.2227265882138552</c:v>
                </c:pt>
                <c:pt idx="113">
                  <c:v>2.2000548571344369</c:v>
                </c:pt>
                <c:pt idx="114">
                  <c:v>2.1777509303057929</c:v>
                </c:pt>
                <c:pt idx="115">
                  <c:v>2.1558066523235979</c:v>
                </c:pt>
                <c:pt idx="116">
                  <c:v>2.1342140965575802</c:v>
                </c:pt>
                <c:pt idx="117">
                  <c:v>2.1129655574052162</c:v>
                </c:pt>
                <c:pt idx="118">
                  <c:v>2.0920535428521472</c:v>
                </c:pt>
                <c:pt idx="119">
                  <c:v>2.0714707673254749</c:v>
                </c:pt>
                <c:pt idx="120">
                  <c:v>2.0512101448266997</c:v>
                </c:pt>
                <c:pt idx="121">
                  <c:v>2.0312647823319052</c:v>
                </c:pt>
                <c:pt idx="122">
                  <c:v>2.0116279734471347</c:v>
                </c:pt>
                <c:pt idx="123">
                  <c:v>1.9922931923078413</c:v>
                </c:pt>
                <c:pt idx="124">
                  <c:v>1.9732540877115579</c:v>
                </c:pt>
                <c:pt idx="125">
                  <c:v>1.9545044774736438</c:v>
                </c:pt>
                <c:pt idx="126">
                  <c:v>1.9360383429964139</c:v>
                </c:pt>
                <c:pt idx="127">
                  <c:v>1.9178498240423998</c:v>
                </c:pt>
                <c:pt idx="128">
                  <c:v>1.8999332137029787</c:v>
                </c:pt>
                <c:pt idx="129">
                  <c:v>1.8822829535540482</c:v>
                </c:pt>
                <c:pt idx="130">
                  <c:v>1.8648936289907083</c:v>
                </c:pt>
                <c:pt idx="131">
                  <c:v>1.8477599647335361</c:v>
                </c:pt>
                <c:pt idx="132">
                  <c:v>1.8308768204990413</c:v>
                </c:pt>
                <c:pt idx="133">
                  <c:v>1.8142391868276393</c:v>
                </c:pt>
                <c:pt idx="134">
                  <c:v>1.7978421810624219</c:v>
                </c:pt>
                <c:pt idx="135">
                  <c:v>1.781681043472594</c:v>
                </c:pt>
                <c:pt idx="136">
                  <c:v>1.7657511335155964</c:v>
                </c:pt>
                <c:pt idx="137">
                  <c:v>1.7500479262322126</c:v>
                </c:pt>
                <c:pt idx="138">
                  <c:v>1.7345670087692773</c:v>
                </c:pt>
                <c:pt idx="139">
                  <c:v>1.7193040770248307</c:v>
                </c:pt>
                <c:pt idx="140">
                  <c:v>1.7042549324107463</c:v>
                </c:pt>
                <c:pt idx="141">
                  <c:v>1.6894154787281201</c:v>
                </c:pt>
                <c:pt idx="142">
                  <c:v>1.6747817191510321</c:v>
                </c:pt>
                <c:pt idx="143">
                  <c:v>1.6603497533142184</c:v>
                </c:pt>
                <c:pt idx="144">
                  <c:v>1.6461157745007096</c:v>
                </c:pt>
                <c:pt idx="145">
                  <c:v>1.6320760669253751</c:v>
                </c:pt>
                <c:pt idx="146">
                  <c:v>1.6182270031107777</c:v>
                </c:pt>
                <c:pt idx="147">
                  <c:v>1.6045650413515979</c:v>
                </c:pt>
                <c:pt idx="148">
                  <c:v>1.5910867232643209</c:v>
                </c:pt>
                <c:pt idx="149">
                  <c:v>1.577788671418858</c:v>
                </c:pt>
                <c:pt idx="150">
                  <c:v>1.5646675870489584</c:v>
                </c:pt>
                <c:pt idx="151">
                  <c:v>1.5517202478384446</c:v>
                </c:pt>
                <c:pt idx="152">
                  <c:v>1.5389435057803849</c:v>
                </c:pt>
                <c:pt idx="153">
                  <c:v>1.5263342851064072</c:v>
                </c:pt>
                <c:pt idx="154">
                  <c:v>1.513889580283639</c:v>
                </c:pt>
                <c:pt idx="155">
                  <c:v>1.5016064540765959</c:v>
                </c:pt>
                <c:pt idx="156">
                  <c:v>1.4894820356717429</c:v>
                </c:pt>
                <c:pt idx="157">
                  <c:v>1.4775135188623112</c:v>
                </c:pt>
                <c:pt idx="158">
                  <c:v>1.4656981602912382</c:v>
                </c:pt>
                <c:pt idx="159">
                  <c:v>1.4540332777500098</c:v>
                </c:pt>
                <c:pt idx="160">
                  <c:v>1.4425162485314538</c:v>
                </c:pt>
                <c:pt idx="161">
                  <c:v>1.4311445078344696</c:v>
                </c:pt>
                <c:pt idx="162">
                  <c:v>1.4199155472188574</c:v>
                </c:pt>
                <c:pt idx="163">
                  <c:v>1.4088269131083988</c:v>
                </c:pt>
                <c:pt idx="164">
                  <c:v>1.3978762053405338</c:v>
                </c:pt>
                <c:pt idx="165">
                  <c:v>1.3870610757608968</c:v>
                </c:pt>
                <c:pt idx="166">
                  <c:v>1.3763792268611803</c:v>
                </c:pt>
                <c:pt idx="167">
                  <c:v>1.3658284104587777</c:v>
                </c:pt>
                <c:pt idx="168">
                  <c:v>1.3554064264167287</c:v>
                </c:pt>
                <c:pt idx="169">
                  <c:v>1.3451111214025644</c:v>
                </c:pt>
                <c:pt idx="170">
                  <c:v>1.3349403876847232</c:v>
                </c:pt>
                <c:pt idx="171">
                  <c:v>1.3248921619652061</c:v>
                </c:pt>
                <c:pt idx="172">
                  <c:v>1.3149644242471958</c:v>
                </c:pt>
                <c:pt idx="173">
                  <c:v>1.3051551967365536</c:v>
                </c:pt>
                <c:pt idx="174">
                  <c:v>1.2954625427758633</c:v>
                </c:pt>
                <c:pt idx="175">
                  <c:v>1.285884565810089</c:v>
                </c:pt>
                <c:pt idx="176">
                  <c:v>1.2764194083826494</c:v>
                </c:pt>
                <c:pt idx="177">
                  <c:v>1.2670652511609404</c:v>
                </c:pt>
                <c:pt idx="178">
                  <c:v>1.2578203119903206</c:v>
                </c:pt>
                <c:pt idx="179">
                  <c:v>1.2486828449755747</c:v>
                </c:pt>
                <c:pt idx="180">
                  <c:v>1.2396511395889562</c:v>
                </c:pt>
                <c:pt idx="181">
                  <c:v>1.230723519803979</c:v>
                </c:pt>
                <c:pt idx="182">
                  <c:v>1.2218983432539892</c:v>
                </c:pt>
              </c:numCache>
            </c:numRef>
          </c:yVal>
        </c:ser>
        <c:axId val="88957696"/>
        <c:axId val="88959616"/>
      </c:scatterChart>
      <c:valAx>
        <c:axId val="88957696"/>
        <c:scaling>
          <c:orientation val="minMax"/>
        </c:scaling>
        <c:axPos val="b"/>
        <c:title>
          <c:tx>
            <c:rich>
              <a:bodyPr/>
              <a:lstStyle/>
              <a:p>
                <a:pPr>
                  <a:defRPr sz="800" b="1" i="0" u="none" strike="noStrike" baseline="0">
                    <a:solidFill>
                      <a:srgbClr val="000000"/>
                    </a:solidFill>
                    <a:latin typeface="Arial"/>
                    <a:ea typeface="Arial"/>
                    <a:cs typeface="Arial"/>
                  </a:defRPr>
                </a:pPr>
                <a:r>
                  <a:rPr lang="en-US" sz="1200"/>
                  <a:t>Volume in Liters</a:t>
                </a:r>
              </a:p>
            </c:rich>
          </c:tx>
          <c:layout>
            <c:manualLayout>
              <c:xMode val="edge"/>
              <c:yMode val="edge"/>
              <c:x val="0.43119314344845661"/>
              <c:y val="0.8980169971671386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88959616"/>
        <c:crosses val="autoZero"/>
        <c:crossBetween val="midCat"/>
      </c:valAx>
      <c:valAx>
        <c:axId val="88959616"/>
        <c:scaling>
          <c:orientation val="minMax"/>
        </c:scaling>
        <c:axPos val="l"/>
        <c:title>
          <c:tx>
            <c:rich>
              <a:bodyPr/>
              <a:lstStyle/>
              <a:p>
                <a:pPr>
                  <a:defRPr sz="800" b="1" i="0" u="none" strike="noStrike" baseline="0">
                    <a:solidFill>
                      <a:srgbClr val="000000"/>
                    </a:solidFill>
                    <a:latin typeface="Arial"/>
                    <a:ea typeface="Arial"/>
                    <a:cs typeface="Arial"/>
                  </a:defRPr>
                </a:pPr>
                <a:r>
                  <a:rPr lang="en-US" sz="1200"/>
                  <a:t>Pressure in Atmospheres</a:t>
                </a:r>
              </a:p>
            </c:rich>
          </c:tx>
          <c:layout>
            <c:manualLayout>
              <c:xMode val="edge"/>
              <c:yMode val="edge"/>
              <c:x val="3.6697288804124088E-2"/>
              <c:y val="0.28611898016997289"/>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88957696"/>
        <c:crosses val="autoZero"/>
        <c:crossBetween val="midCat"/>
      </c:valAx>
      <c:spPr>
        <a:solidFill>
          <a:schemeClr val="bg1"/>
        </a:solidFill>
        <a:ln w="12700">
          <a:solidFill>
            <a:srgbClr val="808080"/>
          </a:solidFill>
          <a:prstDash val="solid"/>
        </a:ln>
      </c:spPr>
    </c:plotArea>
    <c:plotVisOnly val="1"/>
    <c:dispBlanksAs val="gap"/>
  </c:chart>
  <c:spPr>
    <a:solidFill>
      <a:schemeClr val="accent1">
        <a:lumMod val="40000"/>
        <a:lumOff val="60000"/>
      </a:schemeClr>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60DE25B-B78E-4F25-916A-92FD6D43C5D7}" type="slidenum">
              <a:rPr lang="en-US"/>
              <a:pPr/>
              <a:t>31</a:t>
            </a:fld>
            <a:endParaRPr lang="en-US"/>
          </a:p>
        </p:txBody>
      </p:sp>
      <p:sp>
        <p:nvSpPr>
          <p:cNvPr id="1053698" name="Rectangle 2"/>
          <p:cNvSpPr>
            <a:spLocks noChangeArrowheads="1" noTextEdit="1"/>
          </p:cNvSpPr>
          <p:nvPr>
            <p:ph type="sldImg"/>
          </p:nvPr>
        </p:nvSpPr>
        <p:spPr>
          <a:xfrm>
            <a:off x="1150938" y="692150"/>
            <a:ext cx="4556125" cy="3416300"/>
          </a:xfrm>
          <a:ln/>
        </p:spPr>
      </p:sp>
      <p:sp>
        <p:nvSpPr>
          <p:cNvPr id="1053699"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566A559-079B-4405-88DB-7187CEC675DD}" type="slidenum">
              <a:rPr lang="en-US"/>
              <a:pPr/>
              <a:t>32</a:t>
            </a:fld>
            <a:endParaRPr lang="en-US"/>
          </a:p>
        </p:txBody>
      </p:sp>
      <p:sp>
        <p:nvSpPr>
          <p:cNvPr id="1055746" name="Rectangle 2"/>
          <p:cNvSpPr>
            <a:spLocks noChangeArrowheads="1" noTextEdit="1"/>
          </p:cNvSpPr>
          <p:nvPr>
            <p:ph type="sldImg"/>
          </p:nvPr>
        </p:nvSpPr>
        <p:spPr>
          <a:xfrm>
            <a:off x="1150938" y="692150"/>
            <a:ext cx="4556125" cy="3416300"/>
          </a:xfrm>
          <a:ln/>
        </p:spPr>
      </p:sp>
      <p:sp>
        <p:nvSpPr>
          <p:cNvPr id="1055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79396C3-E30D-44CA-867F-5A570700690B}" type="slidenum">
              <a:rPr lang="en-US"/>
              <a:pPr/>
              <a:t>33</a:t>
            </a:fld>
            <a:endParaRPr lang="en-US"/>
          </a:p>
        </p:txBody>
      </p:sp>
      <p:sp>
        <p:nvSpPr>
          <p:cNvPr id="1004546" name="Rectangle 2"/>
          <p:cNvSpPr>
            <a:spLocks noChangeArrowheads="1" noTextEdit="1"/>
          </p:cNvSpPr>
          <p:nvPr>
            <p:ph type="sldImg"/>
          </p:nvPr>
        </p:nvSpPr>
        <p:spPr>
          <a:xfrm>
            <a:off x="1150938" y="692150"/>
            <a:ext cx="4556125" cy="3416300"/>
          </a:xfrm>
          <a:ln/>
        </p:spPr>
      </p:sp>
      <p:sp>
        <p:nvSpPr>
          <p:cNvPr id="1004547" name="Rectangle 3"/>
          <p:cNvSpPr>
            <a:spLocks noGrp="1" noChangeArrowheads="1"/>
          </p:cNvSpPr>
          <p:nvPr>
            <p:ph type="body" idx="1"/>
          </p:nvPr>
        </p:nvSpPr>
        <p:spPr/>
        <p:txBody>
          <a:bodyPr/>
          <a:lstStyle/>
          <a:p>
            <a:r>
              <a:rPr lang="en-US"/>
              <a:t>Answer: 5</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B0DF8EF-AFE2-4D32-B52A-DF19C00BFF4F}" type="slidenum">
              <a:rPr lang="en-US"/>
              <a:pPr/>
              <a:t>34</a:t>
            </a:fld>
            <a:endParaRPr lang="en-US"/>
          </a:p>
        </p:txBody>
      </p:sp>
      <p:sp>
        <p:nvSpPr>
          <p:cNvPr id="1006594" name="Rectangle 2"/>
          <p:cNvSpPr>
            <a:spLocks noChangeArrowheads="1" noTextEdit="1"/>
          </p:cNvSpPr>
          <p:nvPr>
            <p:ph type="sldImg"/>
          </p:nvPr>
        </p:nvSpPr>
        <p:spPr>
          <a:xfrm>
            <a:off x="1150938" y="692150"/>
            <a:ext cx="4556125" cy="3416300"/>
          </a:xfrm>
          <a:ln/>
        </p:spPr>
      </p:sp>
      <p:sp>
        <p:nvSpPr>
          <p:cNvPr id="100659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4/25/2010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4/25/2010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4/25/2010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hyperlink" Target="http://image.absoluteastronomy.com/images/encyclopediaimages/t/th/thermally_agitated_molecule.gif" TargetMode="Externa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File:Einstein_patentoffice.jpg"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File:Steinwolle_1600dpi_roxul_rxl80_mit_der_faser.jpg"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hyperlink" Target="http://npg2.com/krdo/weatherblog/wordpress/?cat=10"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nasa.gov/centers/goddard/images/content/172159main_polar_radiation_budget_large.gif"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ebphysics.davidson.edu/physlet_resources/thermo_paper/thermo/examples/ex20_4.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Gas Processes and Heat Transport</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34</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Equipartition of Energy:</a:t>
            </a:r>
            <a:br>
              <a:rPr lang="en-US" smtClean="0">
                <a:solidFill>
                  <a:srgbClr val="FFFF00"/>
                </a:solidFill>
              </a:rPr>
            </a:br>
            <a:r>
              <a:rPr lang="en-US" smtClean="0">
                <a:solidFill>
                  <a:srgbClr val="FFFF00"/>
                </a:solidFill>
              </a:rPr>
              <a:t>Degrees of Freedom</a:t>
            </a:r>
            <a:endParaRPr lang="en-US">
              <a:solidFill>
                <a:srgbClr val="FFFF00"/>
              </a:solidFill>
            </a:endParaRPr>
          </a:p>
        </p:txBody>
      </p:sp>
      <p:sp>
        <p:nvSpPr>
          <p:cNvPr id="3" name="Content Placeholder 2"/>
          <p:cNvSpPr>
            <a:spLocks noGrp="1"/>
          </p:cNvSpPr>
          <p:nvPr>
            <p:ph sz="half" idx="1"/>
          </p:nvPr>
        </p:nvSpPr>
        <p:spPr>
          <a:xfrm>
            <a:off x="228600" y="1600200"/>
            <a:ext cx="6248400" cy="5105400"/>
          </a:xfrm>
        </p:spPr>
        <p:txBody>
          <a:bodyPr>
            <a:normAutofit fontScale="92500"/>
          </a:bodyPr>
          <a:lstStyle/>
          <a:p>
            <a:r>
              <a:rPr lang="en-US" smtClean="0"/>
              <a:t>For the ideal </a:t>
            </a:r>
            <a:r>
              <a:rPr lang="en-US" smtClean="0">
                <a:solidFill>
                  <a:srgbClr val="FFFF00"/>
                </a:solidFill>
              </a:rPr>
              <a:t>monatomic</a:t>
            </a:r>
            <a:r>
              <a:rPr lang="en-US" smtClean="0"/>
              <a:t> gas, we say the atoms have </a:t>
            </a:r>
            <a:r>
              <a:rPr lang="en-US" smtClean="0">
                <a:solidFill>
                  <a:srgbClr val="FFFF00"/>
                </a:solidFill>
              </a:rPr>
              <a:t>three degrees of freedom</a:t>
            </a:r>
            <a:r>
              <a:rPr lang="en-US" smtClean="0"/>
              <a:t>, the three different directions </a:t>
            </a:r>
            <a:r>
              <a:rPr lang="en-US" i="1" smtClean="0"/>
              <a:t>x</a:t>
            </a:r>
            <a:r>
              <a:rPr lang="en-US" smtClean="0"/>
              <a:t>, </a:t>
            </a:r>
            <a:r>
              <a:rPr lang="en-US" i="1" smtClean="0"/>
              <a:t>y</a:t>
            </a:r>
            <a:r>
              <a:rPr lang="en-US" smtClean="0"/>
              <a:t>, </a:t>
            </a:r>
            <a:r>
              <a:rPr lang="en-US" i="1" smtClean="0"/>
              <a:t>z</a:t>
            </a:r>
            <a:r>
              <a:rPr lang="en-US" smtClean="0"/>
              <a:t> and the total kinetic energy is                              .                                                             The average atomic </a:t>
            </a:r>
            <a:r>
              <a:rPr lang="en-US" i="1" smtClean="0"/>
              <a:t>KE</a:t>
            </a:r>
            <a:r>
              <a:rPr lang="en-US" smtClean="0"/>
              <a:t> is </a:t>
            </a:r>
            <a:r>
              <a:rPr lang="en-US" smtClean="0">
                <a:solidFill>
                  <a:srgbClr val="FFFF00"/>
                </a:solidFill>
                <a:sym typeface="MS Reference Specialty"/>
              </a:rPr>
              <a:t></a:t>
            </a:r>
            <a:r>
              <a:rPr lang="en-US" i="1" smtClean="0">
                <a:solidFill>
                  <a:srgbClr val="FFFF00"/>
                </a:solidFill>
                <a:sym typeface="MS Reference Specialty"/>
              </a:rPr>
              <a:t>kT</a:t>
            </a:r>
            <a:r>
              <a:rPr lang="en-US" smtClean="0">
                <a:solidFill>
                  <a:srgbClr val="FFFF00"/>
                </a:solidFill>
                <a:sym typeface="MS Reference Specialty"/>
              </a:rPr>
              <a:t> per degree of freedom, for a total </a:t>
            </a:r>
            <a:r>
              <a:rPr lang="en-US" i="1" smtClean="0">
                <a:solidFill>
                  <a:srgbClr val="FFFF00"/>
                </a:solidFill>
                <a:sym typeface="MS Reference Specialty"/>
              </a:rPr>
              <a:t>kT</a:t>
            </a:r>
            <a:r>
              <a:rPr lang="en-US" smtClean="0">
                <a:sym typeface="MS Reference Specialty"/>
              </a:rPr>
              <a:t>.</a:t>
            </a:r>
          </a:p>
          <a:p>
            <a:r>
              <a:rPr lang="en-US" smtClean="0">
                <a:sym typeface="MS Reference Specialty"/>
              </a:rPr>
              <a:t>The </a:t>
            </a:r>
            <a:r>
              <a:rPr lang="en-US" smtClean="0">
                <a:solidFill>
                  <a:srgbClr val="FFFF00"/>
                </a:solidFill>
                <a:sym typeface="MS Reference Specialty"/>
              </a:rPr>
              <a:t>diatomic</a:t>
            </a:r>
            <a:r>
              <a:rPr lang="en-US" smtClean="0">
                <a:sym typeface="MS Reference Specialty"/>
              </a:rPr>
              <a:t> gas has specific heat </a:t>
            </a:r>
            <a:r>
              <a:rPr lang="en-US" smtClean="0">
                <a:solidFill>
                  <a:srgbClr val="FFFF00"/>
                </a:solidFill>
                <a:sym typeface="MS Reference Specialty"/>
              </a:rPr>
              <a:t>2.5</a:t>
            </a:r>
            <a:r>
              <a:rPr lang="en-US" i="1" smtClean="0">
                <a:solidFill>
                  <a:srgbClr val="FFFF00"/>
                </a:solidFill>
                <a:sym typeface="MS Reference Specialty"/>
              </a:rPr>
              <a:t>kT</a:t>
            </a:r>
            <a:r>
              <a:rPr lang="en-US" smtClean="0">
                <a:sym typeface="MS Reference Specialty"/>
              </a:rPr>
              <a:t>: evidently there are </a:t>
            </a:r>
            <a:r>
              <a:rPr lang="en-US" smtClean="0">
                <a:solidFill>
                  <a:srgbClr val="FFFF00"/>
                </a:solidFill>
                <a:sym typeface="MS Reference Specialty"/>
              </a:rPr>
              <a:t>two more </a:t>
            </a:r>
            <a:r>
              <a:rPr lang="en-US" smtClean="0">
                <a:sym typeface="MS Reference Specialty"/>
              </a:rPr>
              <a:t>degrees of freedom: obviously rotation about axes perpendicular to the line of the molecule.</a:t>
            </a:r>
          </a:p>
          <a:p>
            <a:r>
              <a:rPr lang="en-US" smtClean="0">
                <a:sym typeface="MS Reference Specialty"/>
              </a:rPr>
              <a:t>Bigger molecules have many more possibilities, like vibrational energy. </a:t>
            </a:r>
            <a:endParaRPr lang="en-US" smtClean="0"/>
          </a:p>
        </p:txBody>
      </p:sp>
      <p:graphicFrame>
        <p:nvGraphicFramePr>
          <p:cNvPr id="5" name="Object 4"/>
          <p:cNvGraphicFramePr>
            <a:graphicFrameLocks noChangeAspect="1"/>
          </p:cNvGraphicFramePr>
          <p:nvPr/>
        </p:nvGraphicFramePr>
        <p:xfrm>
          <a:off x="3581400" y="2768589"/>
          <a:ext cx="2170611" cy="529915"/>
        </p:xfrm>
        <a:graphic>
          <a:graphicData uri="http://schemas.openxmlformats.org/presentationml/2006/ole">
            <p:oleObj spid="_x0000_s113666" name="Equation" r:id="rId4" imgW="2705040" imgH="660240" progId="Equation.DSMT4">
              <p:embed/>
            </p:oleObj>
          </a:graphicData>
        </a:graphic>
      </p:graphicFrame>
      <p:pic>
        <p:nvPicPr>
          <p:cNvPr id="113668" name="Picture 4">
            <a:hlinkClick r:id="rId5"/>
          </p:cNvPr>
          <p:cNvPicPr>
            <a:picLocks noGrp="1" noChangeAspect="1" noChangeArrowheads="1"/>
          </p:cNvPicPr>
          <p:nvPr>
            <p:ph sz="half" idx="2"/>
          </p:nvPr>
        </p:nvPicPr>
        <p:blipFill>
          <a:blip r:embed="rId6" cstate="print"/>
          <a:srcRect/>
          <a:stretch>
            <a:fillRect/>
          </a:stretch>
        </p:blipFill>
        <p:spPr bwMode="auto">
          <a:xfrm>
            <a:off x="6553200" y="4114800"/>
            <a:ext cx="2286000" cy="2286000"/>
          </a:xfrm>
          <a:prstGeom prst="rect">
            <a:avLst/>
          </a:prstGeom>
          <a:noFill/>
          <a:ln w="9525">
            <a:noFill/>
            <a:miter lim="800000"/>
            <a:headEnd/>
            <a:tailEnd/>
          </a:ln>
        </p:spPr>
      </p:pic>
      <p:grpSp>
        <p:nvGrpSpPr>
          <p:cNvPr id="12" name="Group 11"/>
          <p:cNvGrpSpPr/>
          <p:nvPr/>
        </p:nvGrpSpPr>
        <p:grpSpPr>
          <a:xfrm>
            <a:off x="7315200" y="2438400"/>
            <a:ext cx="838200" cy="685800"/>
            <a:chOff x="6934200" y="2286000"/>
            <a:chExt cx="838200" cy="685800"/>
          </a:xfrm>
        </p:grpSpPr>
        <p:sp>
          <p:nvSpPr>
            <p:cNvPr id="8" name="Oval 7"/>
            <p:cNvSpPr/>
            <p:nvPr/>
          </p:nvSpPr>
          <p:spPr>
            <a:xfrm>
              <a:off x="6934200" y="2667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467600" y="2286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7086600" y="2438400"/>
              <a:ext cx="533400" cy="381000"/>
            </a:xfrm>
            <a:prstGeom prst="line">
              <a:avLst/>
            </a:prstGeom>
            <a:ln w="47625"/>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5410200" y="5969726"/>
            <a:ext cx="914400" cy="381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An Equipartition Puzzle:</a:t>
            </a:r>
            <a:br>
              <a:rPr lang="en-US" smtClean="0">
                <a:solidFill>
                  <a:srgbClr val="FFFF00"/>
                </a:solidFill>
              </a:rPr>
            </a:br>
            <a:r>
              <a:rPr lang="en-US" smtClean="0">
                <a:solidFill>
                  <a:srgbClr val="FFFF00"/>
                </a:solidFill>
              </a:rPr>
              <a:t>Specific Heat of H</a:t>
            </a:r>
            <a:r>
              <a:rPr lang="en-US" baseline="-25000" smtClean="0">
                <a:solidFill>
                  <a:srgbClr val="FFFF00"/>
                </a:solidFill>
              </a:rPr>
              <a:t>2</a:t>
            </a:r>
            <a:r>
              <a:rPr lang="en-US" smtClean="0">
                <a:solidFill>
                  <a:srgbClr val="FFFF00"/>
                </a:solidFill>
              </a:rPr>
              <a:t> as a Function of </a:t>
            </a:r>
            <a:r>
              <a:rPr lang="en-US" i="1" smtClean="0">
                <a:solidFill>
                  <a:srgbClr val="FFFF00"/>
                </a:solidFill>
              </a:rPr>
              <a:t>T</a:t>
            </a:r>
            <a:endParaRPr lang="en-US" i="1">
              <a:solidFill>
                <a:srgbClr val="FFFF00"/>
              </a:solidFill>
            </a:endParaRPr>
          </a:p>
        </p:txBody>
      </p:sp>
      <p:sp>
        <p:nvSpPr>
          <p:cNvPr id="3" name="Content Placeholder 2"/>
          <p:cNvSpPr>
            <a:spLocks noGrp="1"/>
          </p:cNvSpPr>
          <p:nvPr>
            <p:ph idx="1"/>
          </p:nvPr>
        </p:nvSpPr>
        <p:spPr/>
        <p:txBody>
          <a:bodyPr>
            <a:normAutofit/>
          </a:bodyPr>
          <a:lstStyle/>
          <a:p>
            <a:pPr lvl="2">
              <a:buNone/>
            </a:pPr>
            <a:r>
              <a:rPr lang="en-US" sz="3200" smtClean="0"/>
              <a:t>		   </a:t>
            </a:r>
            <a:r>
              <a:rPr lang="en-US" sz="3200" smtClean="0">
                <a:solidFill>
                  <a:srgbClr val="FF0000"/>
                </a:solidFill>
              </a:rPr>
              <a:t>What’s going on here?</a:t>
            </a:r>
            <a:endParaRPr lang="en-US" sz="3200">
              <a:solidFill>
                <a:srgbClr val="FF0000"/>
              </a:solidFill>
            </a:endParaRPr>
          </a:p>
        </p:txBody>
      </p:sp>
      <p:grpSp>
        <p:nvGrpSpPr>
          <p:cNvPr id="22" name="Group 21"/>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smtClean="0"/>
                <a:t>25</a:t>
              </a:r>
              <a:endParaRPr lang="en-US"/>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smtClean="0"/>
                <a:t>50</a:t>
              </a:r>
              <a:endParaRPr lang="en-US"/>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smtClean="0"/>
                <a:t>100</a:t>
              </a:r>
              <a:endParaRPr lang="en-US"/>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smtClean="0"/>
                <a:t>200</a:t>
              </a:r>
              <a:endParaRPr lang="en-US"/>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smtClean="0"/>
                <a:t>400</a:t>
              </a:r>
              <a:endParaRPr lang="en-US"/>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smtClean="0"/>
                <a:t>800</a:t>
              </a:r>
              <a:endParaRPr lang="en-US"/>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smtClean="0"/>
                <a:t>1600</a:t>
              </a:r>
              <a:endParaRPr lang="en-US"/>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smtClean="0"/>
                <a:t>3200</a:t>
              </a:r>
              <a:r>
                <a:rPr lang="en-US" i="1" smtClean="0"/>
                <a:t>K</a:t>
              </a:r>
              <a:endParaRPr lang="en-US" i="1"/>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smtClean="0"/>
                <a:t>1.5</a:t>
              </a:r>
              <a:r>
                <a:rPr lang="en-US" i="1" smtClean="0"/>
                <a:t>R</a:t>
              </a:r>
              <a:endParaRPr lang="en-US" i="1"/>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smtClean="0"/>
                <a:t>2.5</a:t>
              </a:r>
              <a:r>
                <a:rPr lang="en-US" i="1" smtClean="0"/>
                <a:t>R</a:t>
              </a:r>
              <a:endParaRPr lang="en-US" i="1"/>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smtClean="0"/>
                <a:t>3.5</a:t>
              </a:r>
              <a:r>
                <a:rPr lang="en-US" i="1" smtClean="0"/>
                <a:t>R</a:t>
              </a:r>
              <a:endParaRPr lang="en-US" i="1"/>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An Equipartition Puzzle:</a:t>
            </a:r>
            <a:br>
              <a:rPr lang="en-US" smtClean="0">
                <a:solidFill>
                  <a:srgbClr val="FFFF00"/>
                </a:solidFill>
              </a:rPr>
            </a:br>
            <a:r>
              <a:rPr lang="en-US" smtClean="0">
                <a:solidFill>
                  <a:srgbClr val="FFFF00"/>
                </a:solidFill>
              </a:rPr>
              <a:t>Specific Heat of H</a:t>
            </a:r>
            <a:r>
              <a:rPr lang="en-US" baseline="-25000" smtClean="0">
                <a:solidFill>
                  <a:srgbClr val="FFFF00"/>
                </a:solidFill>
              </a:rPr>
              <a:t>2</a:t>
            </a:r>
            <a:r>
              <a:rPr lang="en-US" smtClean="0">
                <a:solidFill>
                  <a:srgbClr val="FFFF00"/>
                </a:solidFill>
              </a:rPr>
              <a:t> as a Function of </a:t>
            </a:r>
            <a:r>
              <a:rPr lang="en-US" i="1" smtClean="0">
                <a:solidFill>
                  <a:srgbClr val="FFFF00"/>
                </a:solidFill>
              </a:rPr>
              <a:t>T</a:t>
            </a:r>
            <a:endParaRPr lang="en-US" i="1">
              <a:solidFill>
                <a:srgbClr val="FFFF00"/>
              </a:solidFill>
            </a:endParaRPr>
          </a:p>
        </p:txBody>
      </p:sp>
      <p:sp>
        <p:nvSpPr>
          <p:cNvPr id="3" name="Content Placeholder 2"/>
          <p:cNvSpPr>
            <a:spLocks noGrp="1"/>
          </p:cNvSpPr>
          <p:nvPr>
            <p:ph idx="1"/>
          </p:nvPr>
        </p:nvSpPr>
        <p:spPr/>
        <p:txBody>
          <a:bodyPr>
            <a:normAutofit/>
          </a:bodyPr>
          <a:lstStyle/>
          <a:p>
            <a:pPr lvl="2">
              <a:buNone/>
            </a:pPr>
            <a:r>
              <a:rPr lang="en-US" sz="3200" smtClean="0"/>
              <a:t>		   </a:t>
            </a:r>
            <a:r>
              <a:rPr lang="en-US" sz="3200" smtClean="0">
                <a:solidFill>
                  <a:srgbClr val="FF0000"/>
                </a:solidFill>
              </a:rPr>
              <a:t>What’s going on here?</a:t>
            </a:r>
            <a:endParaRPr lang="en-US" sz="3200">
              <a:solidFill>
                <a:srgbClr val="FF0000"/>
              </a:solidFill>
            </a:endParaRPr>
          </a:p>
        </p:txBody>
      </p:sp>
      <p:grpSp>
        <p:nvGrpSpPr>
          <p:cNvPr id="26" name="Group 25"/>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smtClean="0"/>
                <a:t>25</a:t>
              </a:r>
              <a:endParaRPr lang="en-US"/>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smtClean="0"/>
                <a:t>50</a:t>
              </a:r>
              <a:endParaRPr lang="en-US"/>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smtClean="0"/>
                <a:t>100</a:t>
              </a:r>
              <a:endParaRPr lang="en-US"/>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smtClean="0"/>
                <a:t>200</a:t>
              </a:r>
              <a:endParaRPr lang="en-US"/>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smtClean="0"/>
                <a:t>400</a:t>
              </a:r>
              <a:endParaRPr lang="en-US"/>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smtClean="0"/>
                <a:t>800</a:t>
              </a:r>
              <a:endParaRPr lang="en-US"/>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smtClean="0"/>
                <a:t>1600</a:t>
              </a:r>
              <a:endParaRPr lang="en-US"/>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smtClean="0"/>
                <a:t>3200</a:t>
              </a:r>
              <a:r>
                <a:rPr lang="en-US" i="1" smtClean="0"/>
                <a:t>K</a:t>
              </a:r>
              <a:endParaRPr lang="en-US" i="1"/>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smtClean="0"/>
                <a:t>1.5</a:t>
              </a:r>
              <a:r>
                <a:rPr lang="en-US" i="1" smtClean="0"/>
                <a:t>R</a:t>
              </a:r>
              <a:endParaRPr lang="en-US" i="1"/>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smtClean="0"/>
                <a:t>2.5</a:t>
              </a:r>
              <a:r>
                <a:rPr lang="en-US" i="1" smtClean="0"/>
                <a:t>R</a:t>
              </a:r>
              <a:endParaRPr lang="en-US" i="1"/>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smtClean="0"/>
                <a:t>3.5</a:t>
              </a:r>
              <a:r>
                <a:rPr lang="en-US" i="1" smtClean="0"/>
                <a:t>R</a:t>
              </a:r>
              <a:endParaRPr lang="en-US" i="1"/>
            </a:p>
          </p:txBody>
        </p:sp>
        <p:sp>
          <p:nvSpPr>
            <p:cNvPr id="22" name="TextBox 21"/>
            <p:cNvSpPr txBox="1"/>
            <p:nvPr/>
          </p:nvSpPr>
          <p:spPr>
            <a:xfrm>
              <a:off x="1365056" y="5151118"/>
              <a:ext cx="5111944" cy="923330"/>
            </a:xfrm>
            <a:prstGeom prst="rect">
              <a:avLst/>
            </a:prstGeom>
            <a:noFill/>
            <a:ln w="15875">
              <a:solidFill>
                <a:srgbClr val="FF0000"/>
              </a:solidFill>
            </a:ln>
          </p:spPr>
          <p:txBody>
            <a:bodyPr wrap="square" rtlCol="0">
              <a:spAutoFit/>
            </a:bodyPr>
            <a:lstStyle/>
            <a:p>
              <a:r>
                <a:rPr lang="en-US" smtClean="0"/>
                <a:t>At low temperatures, H</a:t>
              </a:r>
              <a:r>
                <a:rPr lang="en-US" baseline="-25000" smtClean="0"/>
                <a:t>2</a:t>
              </a:r>
              <a:r>
                <a:rPr lang="en-US" smtClean="0"/>
                <a:t> acts like a </a:t>
              </a:r>
              <a:r>
                <a:rPr lang="en-US" smtClean="0">
                  <a:solidFill>
                    <a:srgbClr val="FFFF00"/>
                  </a:solidFill>
                </a:rPr>
                <a:t>monatomic gas</a:t>
              </a:r>
              <a:r>
                <a:rPr lang="en-US" smtClean="0"/>
                <a:t>.  </a:t>
              </a:r>
              <a:r>
                <a:rPr lang="en-US" smtClean="0">
                  <a:solidFill>
                    <a:srgbClr val="FFFF00"/>
                  </a:solidFill>
                </a:rPr>
                <a:t>No</a:t>
              </a:r>
              <a:r>
                <a:rPr lang="en-US" smtClean="0"/>
                <a:t> thermal energy is going into the rotational modes, </a:t>
              </a:r>
              <a:r>
                <a:rPr lang="en-US" smtClean="0">
                  <a:solidFill>
                    <a:srgbClr val="FFFF00"/>
                  </a:solidFill>
                </a:rPr>
                <a:t>even though the molecules are colliding</a:t>
              </a:r>
              <a:r>
                <a:rPr lang="en-US" smtClean="0"/>
                <a:t>!</a:t>
              </a:r>
              <a:endParaRPr lang="en-US"/>
            </a:p>
          </p:txBody>
        </p:sp>
        <p:cxnSp>
          <p:nvCxnSpPr>
            <p:cNvPr id="24" name="Straight Arrow Connector 23"/>
            <p:cNvCxnSpPr>
              <a:stCxn id="22" idx="0"/>
            </p:cNvCxnSpPr>
            <p:nvPr/>
          </p:nvCxnSpPr>
          <p:spPr>
            <a:xfrm rot="16200000" flipV="1">
              <a:off x="3180803" y="4410893"/>
              <a:ext cx="198118" cy="128233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5334000" y="4267200"/>
            <a:ext cx="3657600" cy="369332"/>
          </a:xfrm>
          <a:prstGeom prst="rect">
            <a:avLst/>
          </a:prstGeom>
          <a:noFill/>
          <a:ln w="19050">
            <a:solidFill>
              <a:srgbClr val="FF0000"/>
            </a:solidFill>
          </a:ln>
        </p:spPr>
        <p:txBody>
          <a:bodyPr wrap="square" rtlCol="0">
            <a:spAutoFit/>
          </a:bodyPr>
          <a:lstStyle/>
          <a:p>
            <a:r>
              <a:rPr lang="en-US" smtClean="0"/>
              <a:t>Rotational modes getting their share.</a:t>
            </a:r>
            <a:endParaRPr lang="en-US"/>
          </a:p>
        </p:txBody>
      </p:sp>
      <p:cxnSp>
        <p:nvCxnSpPr>
          <p:cNvPr id="29" name="Straight Arrow Connector 28"/>
          <p:cNvCxnSpPr>
            <a:stCxn id="27" idx="1"/>
          </p:cNvCxnSpPr>
          <p:nvPr/>
        </p:nvCxnSpPr>
        <p:spPr>
          <a:xfrm rot="10800000">
            <a:off x="5181600" y="3962400"/>
            <a:ext cx="152400" cy="4894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657600" y="2602468"/>
            <a:ext cx="2971800" cy="369332"/>
          </a:xfrm>
          <a:prstGeom prst="rect">
            <a:avLst/>
          </a:prstGeom>
          <a:noFill/>
          <a:ln w="19050">
            <a:solidFill>
              <a:srgbClr val="FF0000"/>
            </a:solidFill>
          </a:ln>
        </p:spPr>
        <p:txBody>
          <a:bodyPr wrap="square" rtlCol="0">
            <a:spAutoFit/>
          </a:bodyPr>
          <a:lstStyle/>
          <a:p>
            <a:r>
              <a:rPr lang="en-US" smtClean="0"/>
              <a:t>Vibrational mode kicking in.</a:t>
            </a:r>
            <a:endParaRPr lang="en-US"/>
          </a:p>
        </p:txBody>
      </p:sp>
      <p:cxnSp>
        <p:nvCxnSpPr>
          <p:cNvPr id="33" name="Straight Arrow Connector 32"/>
          <p:cNvCxnSpPr>
            <a:stCxn id="31" idx="3"/>
          </p:cNvCxnSpPr>
          <p:nvPr/>
        </p:nvCxnSpPr>
        <p:spPr>
          <a:xfrm>
            <a:off x="6629400" y="2787134"/>
            <a:ext cx="381000" cy="1846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Puzzle Answered: the Quantum Theory</a:t>
            </a:r>
            <a:endParaRPr lang="en-US">
              <a:solidFill>
                <a:srgbClr val="FFFF00"/>
              </a:solidFill>
            </a:endParaRPr>
          </a:p>
        </p:txBody>
      </p:sp>
      <p:sp>
        <p:nvSpPr>
          <p:cNvPr id="3" name="Content Placeholder 2"/>
          <p:cNvSpPr>
            <a:spLocks noGrp="1"/>
          </p:cNvSpPr>
          <p:nvPr>
            <p:ph idx="1"/>
          </p:nvPr>
        </p:nvSpPr>
        <p:spPr>
          <a:xfrm>
            <a:off x="152400" y="1524000"/>
            <a:ext cx="8534400" cy="5105400"/>
          </a:xfrm>
        </p:spPr>
        <p:txBody>
          <a:bodyPr>
            <a:normAutofit fontScale="92500" lnSpcReduction="10000"/>
          </a:bodyPr>
          <a:lstStyle/>
          <a:p>
            <a:r>
              <a:rPr lang="en-US" u="sng" smtClean="0">
                <a:solidFill>
                  <a:srgbClr val="FFFF00"/>
                </a:solidFill>
              </a:rPr>
              <a:t>Newton’s Laws don’t work here</a:t>
            </a:r>
            <a:r>
              <a:rPr lang="en-US" smtClean="0">
                <a:solidFill>
                  <a:srgbClr val="FFFF00"/>
                </a:solidFill>
              </a:rPr>
              <a:t>.  </a:t>
            </a:r>
            <a:r>
              <a:rPr lang="en-US" smtClean="0"/>
              <a:t>This temperature dependence of the specific heat of real H</a:t>
            </a:r>
            <a:r>
              <a:rPr lang="en-US" baseline="-25000" smtClean="0"/>
              <a:t>2</a:t>
            </a:r>
            <a:r>
              <a:rPr lang="en-US" smtClean="0"/>
              <a:t> gas can </a:t>
            </a:r>
            <a:r>
              <a:rPr lang="en-US" i="1" smtClean="0"/>
              <a:t>only</a:t>
            </a:r>
            <a:r>
              <a:rPr lang="en-US" smtClean="0"/>
              <a:t> be understood with </a:t>
            </a:r>
            <a:r>
              <a:rPr lang="en-US" smtClean="0">
                <a:solidFill>
                  <a:srgbClr val="FFFF00"/>
                </a:solidFill>
              </a:rPr>
              <a:t>quantum mechanics</a:t>
            </a:r>
            <a:r>
              <a:rPr lang="en-US" smtClean="0"/>
              <a:t>!</a:t>
            </a:r>
          </a:p>
          <a:p>
            <a:r>
              <a:rPr lang="en-US" smtClean="0"/>
              <a:t>It turns out that the </a:t>
            </a:r>
            <a:r>
              <a:rPr lang="en-US" smtClean="0">
                <a:solidFill>
                  <a:srgbClr val="FFFF00"/>
                </a:solidFill>
              </a:rPr>
              <a:t>angular momentum of a spinning object can only have values which are whole numbers times </a:t>
            </a:r>
            <a:r>
              <a:rPr lang="en-US" smtClean="0">
                <a:solidFill>
                  <a:srgbClr val="FFFF00"/>
                </a:solidFill>
                <a:latin typeface="Cambria Math"/>
                <a:ea typeface="Cambria Math"/>
              </a:rPr>
              <a:t>ℏ</a:t>
            </a:r>
            <a:r>
              <a:rPr lang="en-US" smtClean="0">
                <a:latin typeface="Cambria Math"/>
                <a:ea typeface="Cambria Math"/>
              </a:rPr>
              <a:t>,</a:t>
            </a:r>
            <a:r>
              <a:rPr lang="en-US" smtClean="0">
                <a:latin typeface="Cambria Math"/>
                <a:ea typeface="Cambria Math"/>
                <a:sym typeface="Euclid Extra"/>
              </a:rPr>
              <a:t> </a:t>
            </a:r>
            <a:r>
              <a:rPr lang="en-US" smtClean="0">
                <a:latin typeface="Calibri" pitchFamily="34" charset="0"/>
                <a:ea typeface="Cambria Math"/>
                <a:sym typeface="Euclid Extra"/>
              </a:rPr>
              <a:t>where </a:t>
            </a:r>
            <a:r>
              <a:rPr lang="en-US" smtClean="0">
                <a:latin typeface="Cambria Math"/>
                <a:ea typeface="Cambria Math"/>
              </a:rPr>
              <a:t>ℏ</a:t>
            </a:r>
            <a:r>
              <a:rPr lang="en-US" smtClean="0">
                <a:latin typeface="Calibri" pitchFamily="34" charset="0"/>
                <a:ea typeface="Cambria Math"/>
                <a:sym typeface="Euclid Extra"/>
              </a:rPr>
              <a:t> is Planck’s constant/2</a:t>
            </a:r>
            <a:r>
              <a:rPr lang="el-GR" smtClean="0">
                <a:latin typeface="Calibri" pitchFamily="34" charset="0"/>
                <a:ea typeface="Cambria Math"/>
                <a:sym typeface="Euclid Extra"/>
              </a:rPr>
              <a:t>π</a:t>
            </a:r>
            <a:r>
              <a:rPr lang="en-US" smtClean="0">
                <a:latin typeface="Calibri" pitchFamily="34" charset="0"/>
                <a:ea typeface="Cambria Math"/>
                <a:sym typeface="Euclid Extra"/>
              </a:rPr>
              <a:t>, </a:t>
            </a:r>
            <a:r>
              <a:rPr lang="en-US" smtClean="0">
                <a:latin typeface="Cambria Math"/>
                <a:ea typeface="Cambria Math"/>
              </a:rPr>
              <a:t>ℏ</a:t>
            </a:r>
            <a:r>
              <a:rPr lang="en-US" smtClean="0">
                <a:latin typeface="Calibri" pitchFamily="34" charset="0"/>
                <a:ea typeface="Cambria Math"/>
                <a:sym typeface="Euclid Extra"/>
              </a:rPr>
              <a:t> = 1.06 x 10</a:t>
            </a:r>
            <a:r>
              <a:rPr lang="en-US" baseline="30000" smtClean="0">
                <a:latin typeface="Calibri" pitchFamily="34" charset="0"/>
                <a:ea typeface="Cambria Math"/>
                <a:sym typeface="Euclid Extra"/>
              </a:rPr>
              <a:t>-34 </a:t>
            </a:r>
            <a:r>
              <a:rPr lang="en-US" smtClean="0">
                <a:latin typeface="Calibri" pitchFamily="34" charset="0"/>
                <a:ea typeface="Cambria Math"/>
                <a:sym typeface="Euclid Extra"/>
              </a:rPr>
              <a:t>J∙sec.</a:t>
            </a:r>
          </a:p>
          <a:p>
            <a:r>
              <a:rPr lang="en-US" smtClean="0">
                <a:latin typeface="Calibri" pitchFamily="34" charset="0"/>
                <a:ea typeface="Cambria Math"/>
                <a:sym typeface="Euclid Extra"/>
              </a:rPr>
              <a:t>The H</a:t>
            </a:r>
            <a:r>
              <a:rPr lang="en-US" baseline="-25000" smtClean="0">
                <a:latin typeface="Calibri" pitchFamily="34" charset="0"/>
                <a:ea typeface="Cambria Math"/>
                <a:sym typeface="Euclid Extra"/>
              </a:rPr>
              <a:t>2</a:t>
            </a:r>
            <a:r>
              <a:rPr lang="en-US" smtClean="0">
                <a:latin typeface="Calibri" pitchFamily="34" charset="0"/>
                <a:ea typeface="Cambria Math"/>
                <a:sym typeface="Euclid Extra"/>
              </a:rPr>
              <a:t> molecule has such a tiny moment of inertia it takes quite a kick to spin it fast enough for the minimum allowed angular momentum—so it doesn’t get to spin at low temperatures. </a:t>
            </a:r>
            <a:endParaRPr lang="en-US" smtClean="0">
              <a:latin typeface="Calibri" pitchFamily="34" charset="0"/>
            </a:endParaRPr>
          </a:p>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Molar Specific Heat of Solids</a:t>
            </a:r>
            <a:endParaRPr lang="en-US">
              <a:solidFill>
                <a:srgbClr val="FFFF00"/>
              </a:solidFill>
            </a:endParaRPr>
          </a:p>
        </p:txBody>
      </p:sp>
      <p:sp>
        <p:nvSpPr>
          <p:cNvPr id="3" name="Content Placeholder 2"/>
          <p:cNvSpPr>
            <a:spLocks noGrp="1"/>
          </p:cNvSpPr>
          <p:nvPr>
            <p:ph sz="half" idx="1"/>
          </p:nvPr>
        </p:nvSpPr>
        <p:spPr>
          <a:xfrm>
            <a:off x="228600" y="1524000"/>
            <a:ext cx="5943600" cy="5181600"/>
          </a:xfrm>
        </p:spPr>
        <p:txBody>
          <a:bodyPr>
            <a:normAutofit lnSpcReduction="10000"/>
          </a:bodyPr>
          <a:lstStyle/>
          <a:p>
            <a:r>
              <a:rPr lang="en-US" smtClean="0"/>
              <a:t>Many simple solids, such as elements, can be pictured as a lattice of balls connected by springs, a 3-D version of this:</a:t>
            </a:r>
          </a:p>
          <a:p>
            <a:r>
              <a:rPr lang="en-US" smtClean="0"/>
              <a:t>Each atom acts like an oscillator with three degrees of freedom, each degree has both </a:t>
            </a:r>
            <a:r>
              <a:rPr lang="en-US" i="1" smtClean="0"/>
              <a:t>KE</a:t>
            </a:r>
            <a:r>
              <a:rPr lang="en-US" smtClean="0"/>
              <a:t> and </a:t>
            </a:r>
            <a:r>
              <a:rPr lang="en-US" i="1" smtClean="0"/>
              <a:t>PE</a:t>
            </a:r>
            <a:r>
              <a:rPr lang="en-US" smtClean="0"/>
              <a:t>, suggesting a molar specific heat of 3</a:t>
            </a:r>
            <a:r>
              <a:rPr lang="en-US" i="1" smtClean="0"/>
              <a:t>R</a:t>
            </a:r>
            <a:r>
              <a:rPr lang="en-US" smtClean="0"/>
              <a:t>. </a:t>
            </a:r>
          </a:p>
          <a:p>
            <a:r>
              <a:rPr lang="en-US" smtClean="0"/>
              <a:t>This is just the Dulong Petit value, and works well for many elements </a:t>
            </a:r>
            <a:r>
              <a:rPr lang="en-US" u="sng" smtClean="0">
                <a:solidFill>
                  <a:srgbClr val="FF0000"/>
                </a:solidFill>
              </a:rPr>
              <a:t>except at low temperatures</a:t>
            </a:r>
            <a:r>
              <a:rPr lang="en-US" smtClean="0">
                <a:solidFill>
                  <a:srgbClr val="FF0000"/>
                </a:solidFill>
              </a:rPr>
              <a:t> …</a:t>
            </a:r>
          </a:p>
        </p:txBody>
      </p:sp>
      <p:sp>
        <p:nvSpPr>
          <p:cNvPr id="4" name="Content Placeholder 3"/>
          <p:cNvSpPr>
            <a:spLocks noGrp="1"/>
          </p:cNvSpPr>
          <p:nvPr>
            <p:ph sz="half" idx="2"/>
          </p:nvPr>
        </p:nvSpPr>
        <p:spPr>
          <a:xfrm>
            <a:off x="6172200" y="1600200"/>
            <a:ext cx="2590800" cy="4525963"/>
          </a:xfrm>
        </p:spPr>
        <p:txBody>
          <a:bodyPr>
            <a:normAutofit lnSpcReduction="10000"/>
          </a:bodyPr>
          <a:lstStyle/>
          <a:p>
            <a:r>
              <a:rPr lang="en-US" smtClean="0">
                <a:solidFill>
                  <a:schemeClr val="bg2">
                    <a:lumMod val="50000"/>
                  </a:schemeClr>
                </a:solidFill>
              </a:rPr>
              <a:t>H</a:t>
            </a:r>
            <a:r>
              <a:rPr lang="en-US" smtClean="0"/>
              <a:t> </a:t>
            </a:r>
            <a:endParaRPr lang="en-US"/>
          </a:p>
        </p:txBody>
      </p:sp>
      <p:grpSp>
        <p:nvGrpSpPr>
          <p:cNvPr id="281" name="Group 280"/>
          <p:cNvGrpSpPr/>
          <p:nvPr/>
        </p:nvGrpSpPr>
        <p:grpSpPr>
          <a:xfrm>
            <a:off x="6326778" y="2314304"/>
            <a:ext cx="2360022" cy="2501537"/>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8" name="Group 187"/>
            <p:cNvGrpSpPr/>
            <p:nvPr/>
          </p:nvGrpSpPr>
          <p:grpSpPr>
            <a:xfrm>
              <a:off x="5867400" y="2603863"/>
              <a:ext cx="3034937" cy="1358539"/>
              <a:chOff x="5867400" y="2603863"/>
              <a:chExt cx="3034937" cy="1358539"/>
            </a:xfrm>
          </p:grpSpPr>
          <p:grpSp>
            <p:nvGrpSpPr>
              <p:cNvPr id="171"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7"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5867400" y="2603863"/>
                <a:ext cx="3034937" cy="481148"/>
                <a:chOff x="5867400" y="2603863"/>
                <a:chExt cx="3034937" cy="481148"/>
              </a:xfrm>
            </p:grpSpPr>
            <p:grpSp>
              <p:nvGrpSpPr>
                <p:cNvPr id="79" name="Group 78"/>
                <p:cNvGrpSpPr/>
                <p:nvPr/>
              </p:nvGrpSpPr>
              <p:grpSpPr>
                <a:xfrm>
                  <a:off x="5867400" y="2616926"/>
                  <a:ext cx="2638714" cy="468085"/>
                  <a:chOff x="6128655" y="2616926"/>
                  <a:chExt cx="2638714" cy="468085"/>
                </a:xfrm>
              </p:grpSpPr>
              <p:grpSp>
                <p:nvGrpSpPr>
                  <p:cNvPr id="40" name="Group 39"/>
                  <p:cNvGrpSpPr/>
                  <p:nvPr/>
                </p:nvGrpSpPr>
                <p:grpSpPr>
                  <a:xfrm>
                    <a:off x="6128655" y="2627811"/>
                    <a:ext cx="1338945" cy="457200"/>
                    <a:chOff x="6128655" y="2627811"/>
                    <a:chExt cx="1338945" cy="457200"/>
                  </a:xfrm>
                </p:grpSpPr>
                <p:grpSp>
                  <p:nvGrpSpPr>
                    <p:cNvPr id="22"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9" name="Group 98"/>
            <p:cNvGrpSpPr/>
            <p:nvPr/>
          </p:nvGrpSpPr>
          <p:grpSpPr>
            <a:xfrm rot="5400000">
              <a:off x="7614556" y="4766853"/>
              <a:ext cx="457200" cy="1308464"/>
              <a:chOff x="6045926" y="3733799"/>
              <a:chExt cx="457200" cy="1308464"/>
            </a:xfrm>
          </p:grpSpPr>
          <p:grpSp>
            <p:nvGrpSpPr>
              <p:cNvPr id="81"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5"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9" name="Group 188"/>
            <p:cNvGrpSpPr/>
            <p:nvPr/>
          </p:nvGrpSpPr>
          <p:grpSpPr>
            <a:xfrm>
              <a:off x="5867400" y="3886200"/>
              <a:ext cx="3034937" cy="1358539"/>
              <a:chOff x="5867400" y="2603863"/>
              <a:chExt cx="3034937" cy="1358539"/>
            </a:xfrm>
          </p:grpSpPr>
          <p:grpSp>
            <p:nvGrpSpPr>
              <p:cNvPr id="190"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7"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8"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9"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1"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2"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5"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5867400" y="2603863"/>
                <a:ext cx="3034937" cy="481148"/>
                <a:chOff x="5867400" y="2603863"/>
                <a:chExt cx="3034937" cy="481148"/>
              </a:xfrm>
            </p:grpSpPr>
            <p:grpSp>
              <p:nvGrpSpPr>
                <p:cNvPr id="194" name="Group 193"/>
                <p:cNvGrpSpPr/>
                <p:nvPr/>
              </p:nvGrpSpPr>
              <p:grpSpPr>
                <a:xfrm>
                  <a:off x="5867400" y="2616926"/>
                  <a:ext cx="2638714" cy="468085"/>
                  <a:chOff x="6128655" y="2616926"/>
                  <a:chExt cx="2638714" cy="468085"/>
                </a:xfrm>
              </p:grpSpPr>
              <p:grpSp>
                <p:nvGrpSpPr>
                  <p:cNvPr id="196" name="Group 195"/>
                  <p:cNvGrpSpPr/>
                  <p:nvPr/>
                </p:nvGrpSpPr>
                <p:grpSpPr>
                  <a:xfrm>
                    <a:off x="6128655" y="2627811"/>
                    <a:ext cx="1338958" cy="457200"/>
                    <a:chOff x="6128655" y="2627811"/>
                    <a:chExt cx="1338958" cy="457200"/>
                  </a:xfrm>
                </p:grpSpPr>
                <p:grpSp>
                  <p:nvGrpSpPr>
                    <p:cNvPr id="215"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9"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0"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1"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2"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2"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4"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0" name="Group 99"/>
            <p:cNvGrpSpPr/>
            <p:nvPr/>
          </p:nvGrpSpPr>
          <p:grpSpPr>
            <a:xfrm rot="5400000">
              <a:off x="6309359" y="4772291"/>
              <a:ext cx="457200" cy="1308464"/>
              <a:chOff x="6045926" y="3733799"/>
              <a:chExt cx="457200" cy="1308464"/>
            </a:xfrm>
          </p:grpSpPr>
          <p:grpSp>
            <p:nvGrpSpPr>
              <p:cNvPr id="101"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83" name="Straight Arrow Connector 282"/>
          <p:cNvCxnSpPr/>
          <p:nvPr/>
        </p:nvCxnSpPr>
        <p:spPr>
          <a:xfrm>
            <a:off x="2917370" y="2930433"/>
            <a:ext cx="22098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60" y="274638"/>
            <a:ext cx="8686800" cy="1143000"/>
          </a:xfrm>
        </p:spPr>
        <p:txBody>
          <a:bodyPr>
            <a:noAutofit/>
          </a:bodyPr>
          <a:lstStyle/>
          <a:p>
            <a:r>
              <a:rPr lang="en-US" sz="3600" smtClean="0">
                <a:solidFill>
                  <a:srgbClr val="FFFF00"/>
                </a:solidFill>
              </a:rPr>
              <a:t>Molar Specific Heats of </a:t>
            </a:r>
            <a:r>
              <a:rPr lang="en-US" sz="3600" smtClean="0">
                <a:solidFill>
                  <a:srgbClr val="FF0000"/>
                </a:solidFill>
              </a:rPr>
              <a:t>Copper</a:t>
            </a:r>
            <a:r>
              <a:rPr lang="en-US" sz="3600" smtClean="0">
                <a:solidFill>
                  <a:srgbClr val="FFFF00"/>
                </a:solidFill>
              </a:rPr>
              <a:t> and </a:t>
            </a:r>
            <a:r>
              <a:rPr lang="en-US" sz="3600" smtClean="0">
                <a:solidFill>
                  <a:schemeClr val="accent1">
                    <a:lumMod val="20000"/>
                    <a:lumOff val="80000"/>
                  </a:schemeClr>
                </a:solidFill>
              </a:rPr>
              <a:t>Diamond</a:t>
            </a:r>
            <a:endParaRPr lang="en-US" sz="3600" i="1">
              <a:solidFill>
                <a:schemeClr val="accent1">
                  <a:lumMod val="20000"/>
                  <a:lumOff val="80000"/>
                </a:schemeClr>
              </a:solidFill>
            </a:endParaRPr>
          </a:p>
        </p:txBody>
      </p:sp>
      <p:sp>
        <p:nvSpPr>
          <p:cNvPr id="3" name="Content Placeholder 2"/>
          <p:cNvSpPr>
            <a:spLocks noGrp="1"/>
          </p:cNvSpPr>
          <p:nvPr>
            <p:ph idx="1"/>
          </p:nvPr>
        </p:nvSpPr>
        <p:spPr>
          <a:xfrm>
            <a:off x="533400" y="1524000"/>
            <a:ext cx="8229600" cy="4525963"/>
          </a:xfrm>
        </p:spPr>
        <p:txBody>
          <a:bodyPr>
            <a:normAutofit/>
          </a:bodyPr>
          <a:lstStyle/>
          <a:p>
            <a:pPr lvl="2">
              <a:buNone/>
            </a:pPr>
            <a:r>
              <a:rPr lang="en-US" sz="3200" smtClean="0"/>
              <a:t>		</a:t>
            </a:r>
            <a:endParaRPr lang="en-US" sz="3200">
              <a:solidFill>
                <a:srgbClr val="FF0000"/>
              </a:solidFill>
            </a:endParaRPr>
          </a:p>
        </p:txBody>
      </p:sp>
      <p:grpSp>
        <p:nvGrpSpPr>
          <p:cNvPr id="27" name="Group 26"/>
          <p:cNvGrpSpPr/>
          <p:nvPr/>
        </p:nvGrpSpPr>
        <p:grpSpPr>
          <a:xfrm>
            <a:off x="899164" y="1508411"/>
            <a:ext cx="7443652" cy="5005994"/>
            <a:chOff x="1068983" y="1521474"/>
            <a:chExt cx="7443652" cy="5005994"/>
          </a:xfrm>
        </p:grpSpPr>
        <p:sp>
          <p:nvSpPr>
            <p:cNvPr id="19" name="TextBox 18"/>
            <p:cNvSpPr txBox="1"/>
            <p:nvPr/>
          </p:nvSpPr>
          <p:spPr>
            <a:xfrm>
              <a:off x="1197430" y="4822370"/>
              <a:ext cx="838200" cy="369332"/>
            </a:xfrm>
            <a:prstGeom prst="rect">
              <a:avLst/>
            </a:prstGeom>
            <a:noFill/>
          </p:spPr>
          <p:txBody>
            <a:bodyPr wrap="square" rtlCol="0">
              <a:spAutoFit/>
            </a:bodyPr>
            <a:lstStyle/>
            <a:p>
              <a:r>
                <a:rPr lang="en-US" i="1" smtClean="0"/>
                <a:t>R</a:t>
              </a:r>
              <a:endParaRPr lang="en-US" i="1"/>
            </a:p>
          </p:txBody>
        </p:sp>
        <p:sp>
          <p:nvSpPr>
            <p:cNvPr id="21" name="TextBox 20"/>
            <p:cNvSpPr txBox="1"/>
            <p:nvPr/>
          </p:nvSpPr>
          <p:spPr>
            <a:xfrm>
              <a:off x="1095104" y="3488569"/>
              <a:ext cx="838200" cy="369332"/>
            </a:xfrm>
            <a:prstGeom prst="rect">
              <a:avLst/>
            </a:prstGeom>
            <a:noFill/>
          </p:spPr>
          <p:txBody>
            <a:bodyPr wrap="square" rtlCol="0">
              <a:spAutoFit/>
            </a:bodyPr>
            <a:lstStyle/>
            <a:p>
              <a:r>
                <a:rPr lang="en-US" smtClean="0"/>
                <a:t>2</a:t>
              </a:r>
              <a:r>
                <a:rPr lang="en-US" i="1" smtClean="0"/>
                <a:t>R</a:t>
              </a:r>
              <a:endParaRPr lang="en-US" i="1"/>
            </a:p>
          </p:txBody>
        </p:sp>
        <p:grpSp>
          <p:nvGrpSpPr>
            <p:cNvPr id="26" name="Group 25"/>
            <p:cNvGrpSpPr/>
            <p:nvPr/>
          </p:nvGrpSpPr>
          <p:grpSpPr>
            <a:xfrm>
              <a:off x="1068983" y="1521474"/>
              <a:ext cx="7443652" cy="5005994"/>
              <a:chOff x="468085" y="1560663"/>
              <a:chExt cx="7443652" cy="5005994"/>
            </a:xfrm>
          </p:grpSpPr>
          <p:cxnSp>
            <p:nvCxnSpPr>
              <p:cNvPr id="5" name="Straight Arrow Connector 4"/>
              <p:cNvCxnSpPr/>
              <p:nvPr/>
            </p:nvCxnSpPr>
            <p:spPr>
              <a:xfrm>
                <a:off x="901337" y="6172210"/>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404110" y="3865316"/>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5843" y="6172211"/>
                <a:ext cx="533400" cy="381000"/>
              </a:xfrm>
              <a:prstGeom prst="rect">
                <a:avLst/>
              </a:prstGeom>
              <a:noFill/>
            </p:spPr>
            <p:txBody>
              <a:bodyPr wrap="square" rtlCol="0">
                <a:spAutoFit/>
              </a:bodyPr>
              <a:lstStyle/>
              <a:p>
                <a:r>
                  <a:rPr lang="en-US" smtClean="0"/>
                  <a:t>0</a:t>
                </a:r>
                <a:endParaRPr lang="en-US"/>
              </a:p>
            </p:txBody>
          </p:sp>
          <p:sp>
            <p:nvSpPr>
              <p:cNvPr id="11" name="TextBox 10"/>
              <p:cNvSpPr txBox="1"/>
              <p:nvPr/>
            </p:nvSpPr>
            <p:spPr>
              <a:xfrm>
                <a:off x="1600584" y="6181177"/>
                <a:ext cx="533400" cy="381000"/>
              </a:xfrm>
              <a:prstGeom prst="rect">
                <a:avLst/>
              </a:prstGeom>
              <a:noFill/>
            </p:spPr>
            <p:txBody>
              <a:bodyPr wrap="square" rtlCol="0">
                <a:spAutoFit/>
              </a:bodyPr>
              <a:lstStyle/>
              <a:p>
                <a:r>
                  <a:rPr lang="en-US" smtClean="0"/>
                  <a:t>200</a:t>
                </a:r>
                <a:endParaRPr lang="en-US"/>
              </a:p>
            </p:txBody>
          </p:sp>
          <p:sp>
            <p:nvSpPr>
              <p:cNvPr id="12" name="TextBox 11"/>
              <p:cNvSpPr txBox="1"/>
              <p:nvPr/>
            </p:nvSpPr>
            <p:spPr>
              <a:xfrm>
                <a:off x="2470165" y="6176695"/>
                <a:ext cx="533400" cy="381000"/>
              </a:xfrm>
              <a:prstGeom prst="rect">
                <a:avLst/>
              </a:prstGeom>
              <a:noFill/>
            </p:spPr>
            <p:txBody>
              <a:bodyPr wrap="square" rtlCol="0">
                <a:spAutoFit/>
              </a:bodyPr>
              <a:lstStyle/>
              <a:p>
                <a:r>
                  <a:rPr lang="en-US" smtClean="0"/>
                  <a:t>400</a:t>
                </a:r>
                <a:endParaRPr lang="en-US"/>
              </a:p>
            </p:txBody>
          </p:sp>
          <p:sp>
            <p:nvSpPr>
              <p:cNvPr id="13" name="TextBox 12"/>
              <p:cNvSpPr txBox="1"/>
              <p:nvPr/>
            </p:nvSpPr>
            <p:spPr>
              <a:xfrm>
                <a:off x="3362149" y="6185657"/>
                <a:ext cx="533400" cy="381000"/>
              </a:xfrm>
              <a:prstGeom prst="rect">
                <a:avLst/>
              </a:prstGeom>
              <a:noFill/>
            </p:spPr>
            <p:txBody>
              <a:bodyPr wrap="square" rtlCol="0">
                <a:spAutoFit/>
              </a:bodyPr>
              <a:lstStyle/>
              <a:p>
                <a:r>
                  <a:rPr lang="en-US" smtClean="0"/>
                  <a:t>600</a:t>
                </a:r>
                <a:endParaRPr lang="en-US"/>
              </a:p>
            </p:txBody>
          </p:sp>
          <p:sp>
            <p:nvSpPr>
              <p:cNvPr id="14" name="TextBox 13"/>
              <p:cNvSpPr txBox="1"/>
              <p:nvPr/>
            </p:nvSpPr>
            <p:spPr>
              <a:xfrm>
                <a:off x="4281031" y="6181175"/>
                <a:ext cx="533400" cy="381000"/>
              </a:xfrm>
              <a:prstGeom prst="rect">
                <a:avLst/>
              </a:prstGeom>
              <a:noFill/>
            </p:spPr>
            <p:txBody>
              <a:bodyPr wrap="square" rtlCol="0">
                <a:spAutoFit/>
              </a:bodyPr>
              <a:lstStyle/>
              <a:p>
                <a:r>
                  <a:rPr lang="en-US" smtClean="0"/>
                  <a:t>800</a:t>
                </a:r>
                <a:endParaRPr lang="en-US"/>
              </a:p>
            </p:txBody>
          </p:sp>
          <p:sp>
            <p:nvSpPr>
              <p:cNvPr id="15" name="TextBox 14"/>
              <p:cNvSpPr txBox="1"/>
              <p:nvPr/>
            </p:nvSpPr>
            <p:spPr>
              <a:xfrm>
                <a:off x="5109751" y="6185657"/>
                <a:ext cx="762000" cy="369332"/>
              </a:xfrm>
              <a:prstGeom prst="rect">
                <a:avLst/>
              </a:prstGeom>
              <a:noFill/>
            </p:spPr>
            <p:txBody>
              <a:bodyPr wrap="square" rtlCol="0">
                <a:spAutoFit/>
              </a:bodyPr>
              <a:lstStyle/>
              <a:p>
                <a:r>
                  <a:rPr lang="en-US" smtClean="0"/>
                  <a:t>1000</a:t>
                </a:r>
                <a:endParaRPr lang="en-US"/>
              </a:p>
            </p:txBody>
          </p:sp>
          <p:sp>
            <p:nvSpPr>
              <p:cNvPr id="16" name="TextBox 15"/>
              <p:cNvSpPr txBox="1"/>
              <p:nvPr/>
            </p:nvSpPr>
            <p:spPr>
              <a:xfrm>
                <a:off x="6051564" y="6192843"/>
                <a:ext cx="762000" cy="369332"/>
              </a:xfrm>
              <a:prstGeom prst="rect">
                <a:avLst/>
              </a:prstGeom>
              <a:noFill/>
            </p:spPr>
            <p:txBody>
              <a:bodyPr wrap="square" rtlCol="0">
                <a:spAutoFit/>
              </a:bodyPr>
              <a:lstStyle/>
              <a:p>
                <a:r>
                  <a:rPr lang="en-US" smtClean="0"/>
                  <a:t>1200</a:t>
                </a:r>
                <a:endParaRPr lang="en-US"/>
              </a:p>
            </p:txBody>
          </p:sp>
          <p:sp>
            <p:nvSpPr>
              <p:cNvPr id="17" name="TextBox 16"/>
              <p:cNvSpPr txBox="1"/>
              <p:nvPr/>
            </p:nvSpPr>
            <p:spPr>
              <a:xfrm>
                <a:off x="6997337" y="6194622"/>
                <a:ext cx="914400" cy="369332"/>
              </a:xfrm>
              <a:prstGeom prst="rect">
                <a:avLst/>
              </a:prstGeom>
              <a:noFill/>
            </p:spPr>
            <p:txBody>
              <a:bodyPr wrap="square" rtlCol="0">
                <a:spAutoFit/>
              </a:bodyPr>
              <a:lstStyle/>
              <a:p>
                <a:r>
                  <a:rPr lang="en-US" smtClean="0"/>
                  <a:t>1400</a:t>
                </a:r>
                <a:r>
                  <a:rPr lang="en-US" i="1" smtClean="0"/>
                  <a:t>K</a:t>
                </a:r>
                <a:endParaRPr lang="en-US" i="1"/>
              </a:p>
            </p:txBody>
          </p:sp>
          <p:sp>
            <p:nvSpPr>
              <p:cNvPr id="18" name="Freeform 17"/>
              <p:cNvSpPr/>
              <p:nvPr/>
            </p:nvSpPr>
            <p:spPr>
              <a:xfrm>
                <a:off x="918752" y="2527298"/>
                <a:ext cx="6320248" cy="3699329"/>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20248" h="3699329">
                    <a:moveTo>
                      <a:pt x="0" y="3618774"/>
                    </a:moveTo>
                    <a:cubicBezTo>
                      <a:pt x="847635" y="3699329"/>
                      <a:pt x="1029790" y="3111501"/>
                      <a:pt x="1367248" y="2730502"/>
                    </a:cubicBezTo>
                    <a:cubicBezTo>
                      <a:pt x="1730832" y="2310314"/>
                      <a:pt x="1837148" y="2120902"/>
                      <a:pt x="2129248" y="1816102"/>
                    </a:cubicBezTo>
                    <a:cubicBezTo>
                      <a:pt x="2421348" y="1511302"/>
                      <a:pt x="2726148" y="1181102"/>
                      <a:pt x="3119848" y="901702"/>
                    </a:cubicBezTo>
                    <a:cubicBezTo>
                      <a:pt x="3513548" y="622302"/>
                      <a:pt x="3958048" y="279400"/>
                      <a:pt x="4491448" y="139700"/>
                    </a:cubicBezTo>
                    <a:cubicBezTo>
                      <a:pt x="5024848" y="0"/>
                      <a:pt x="5939248" y="79376"/>
                      <a:pt x="6320248" y="63501"/>
                    </a:cubicBezTo>
                  </a:path>
                </a:pathLst>
              </a:custGeom>
              <a:ln w="444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468085" y="2323011"/>
                <a:ext cx="838200" cy="369332"/>
              </a:xfrm>
              <a:prstGeom prst="rect">
                <a:avLst/>
              </a:prstGeom>
              <a:noFill/>
            </p:spPr>
            <p:txBody>
              <a:bodyPr wrap="square" rtlCol="0">
                <a:spAutoFit/>
              </a:bodyPr>
              <a:lstStyle/>
              <a:p>
                <a:r>
                  <a:rPr lang="en-US" smtClean="0"/>
                  <a:t>3</a:t>
                </a:r>
                <a:r>
                  <a:rPr lang="en-US" i="1" smtClean="0"/>
                  <a:t>R</a:t>
                </a:r>
                <a:endParaRPr lang="en-US" i="1"/>
              </a:p>
            </p:txBody>
          </p:sp>
          <p:sp>
            <p:nvSpPr>
              <p:cNvPr id="25" name="Freeform 24"/>
              <p:cNvSpPr/>
              <p:nvPr/>
            </p:nvSpPr>
            <p:spPr>
              <a:xfrm>
                <a:off x="914401" y="2540726"/>
                <a:ext cx="6324600" cy="36576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1233586 w 38703628"/>
                  <a:gd name="connsiteY0" fmla="*/ 3622403 h 3702958"/>
                  <a:gd name="connsiteX1" fmla="*/ 2600834 w 38703628"/>
                  <a:gd name="connsiteY1" fmla="*/ 2734131 h 3702958"/>
                  <a:gd name="connsiteX2" fmla="*/ 3362834 w 38703628"/>
                  <a:gd name="connsiteY2" fmla="*/ 1819731 h 3702958"/>
                  <a:gd name="connsiteX3" fmla="*/ 4353434 w 38703628"/>
                  <a:gd name="connsiteY3" fmla="*/ 905331 h 3702958"/>
                  <a:gd name="connsiteX4" fmla="*/ 5725034 w 38703628"/>
                  <a:gd name="connsiteY4" fmla="*/ 143329 h 3702958"/>
                  <a:gd name="connsiteX5" fmla="*/ 38703628 w 38703628"/>
                  <a:gd name="connsiteY5" fmla="*/ 45358 h 3702958"/>
                  <a:gd name="connsiteX0" fmla="*/ 1210569 w 38680611"/>
                  <a:gd name="connsiteY0" fmla="*/ 3644174 h 3724729"/>
                  <a:gd name="connsiteX1" fmla="*/ 2577817 w 38680611"/>
                  <a:gd name="connsiteY1" fmla="*/ 2755902 h 3724729"/>
                  <a:gd name="connsiteX2" fmla="*/ 3339817 w 38680611"/>
                  <a:gd name="connsiteY2" fmla="*/ 1841502 h 3724729"/>
                  <a:gd name="connsiteX3" fmla="*/ 4330417 w 38680611"/>
                  <a:gd name="connsiteY3" fmla="*/ 927102 h 3724729"/>
                  <a:gd name="connsiteX4" fmla="*/ 5725032 w 38680611"/>
                  <a:gd name="connsiteY4" fmla="*/ 143329 h 3724729"/>
                  <a:gd name="connsiteX5" fmla="*/ 38680611 w 38680611"/>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63 w 37470042"/>
                  <a:gd name="connsiteY4" fmla="*/ 143329 h 3724729"/>
                  <a:gd name="connsiteX5" fmla="*/ 37470042 w 37470042"/>
                  <a:gd name="connsiteY5" fmla="*/ 67129 h 3724729"/>
                  <a:gd name="connsiteX0" fmla="*/ 0 w 37470042"/>
                  <a:gd name="connsiteY0" fmla="*/ 3644173 h 3724728"/>
                  <a:gd name="connsiteX1" fmla="*/ 1367248 w 37470042"/>
                  <a:gd name="connsiteY1" fmla="*/ 2755901 h 3724728"/>
                  <a:gd name="connsiteX2" fmla="*/ 2129248 w 37470042"/>
                  <a:gd name="connsiteY2" fmla="*/ 1841501 h 3724728"/>
                  <a:gd name="connsiteX3" fmla="*/ 3119848 w 37470042"/>
                  <a:gd name="connsiteY3" fmla="*/ 927101 h 3724728"/>
                  <a:gd name="connsiteX4" fmla="*/ 4514457 w 37470042"/>
                  <a:gd name="connsiteY4" fmla="*/ 143329 h 3724728"/>
                  <a:gd name="connsiteX5" fmla="*/ 37470042 w 37470042"/>
                  <a:gd name="connsiteY5" fmla="*/ 67128 h 3724728"/>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1210575 w 38680617"/>
                  <a:gd name="connsiteY0" fmla="*/ 3644174 h 3724729"/>
                  <a:gd name="connsiteX1" fmla="*/ 2577823 w 38680617"/>
                  <a:gd name="connsiteY1" fmla="*/ 2755902 h 3724729"/>
                  <a:gd name="connsiteX2" fmla="*/ 3339823 w 38680617"/>
                  <a:gd name="connsiteY2" fmla="*/ 1841502 h 3724729"/>
                  <a:gd name="connsiteX3" fmla="*/ 4330423 w 38680617"/>
                  <a:gd name="connsiteY3" fmla="*/ 927102 h 3724729"/>
                  <a:gd name="connsiteX4" fmla="*/ 5725032 w 38680617"/>
                  <a:gd name="connsiteY4" fmla="*/ 143329 h 3724729"/>
                  <a:gd name="connsiteX5" fmla="*/ 38680617 w 38680617"/>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37470042 w 37470042"/>
                  <a:gd name="connsiteY6" fmla="*/ 54429 h 37120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6887773 w 37470042"/>
                  <a:gd name="connsiteY6" fmla="*/ 113213 h 3712029"/>
                  <a:gd name="connsiteX7" fmla="*/ 37470042 w 37470042"/>
                  <a:gd name="connsiteY7" fmla="*/ 54429 h 3712029"/>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887773 w 37470042"/>
                  <a:gd name="connsiteY6" fmla="*/ 58784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771688 w 37470042"/>
                  <a:gd name="connsiteY6" fmla="*/ 76200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37470042 w 37470042"/>
                  <a:gd name="connsiteY6"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0 h 3657600"/>
                  <a:gd name="connsiteX6" fmla="*/ 37470042 w 37470042"/>
                  <a:gd name="connsiteY6"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0042" h="3657600">
                    <a:moveTo>
                      <a:pt x="0" y="3577045"/>
                    </a:moveTo>
                    <a:cubicBezTo>
                      <a:pt x="847635" y="3657600"/>
                      <a:pt x="1029790" y="3069772"/>
                      <a:pt x="1367248" y="2688773"/>
                    </a:cubicBezTo>
                    <a:cubicBezTo>
                      <a:pt x="1730832" y="2268585"/>
                      <a:pt x="1837148" y="2079173"/>
                      <a:pt x="2129248" y="1774373"/>
                    </a:cubicBezTo>
                    <a:cubicBezTo>
                      <a:pt x="2421348" y="1469573"/>
                      <a:pt x="2722313" y="1130302"/>
                      <a:pt x="3119848" y="859973"/>
                    </a:cubicBezTo>
                    <a:cubicBezTo>
                      <a:pt x="3517383" y="589644"/>
                      <a:pt x="3830576" y="295730"/>
                      <a:pt x="4514457" y="152401"/>
                    </a:cubicBezTo>
                    <a:cubicBezTo>
                      <a:pt x="5198338" y="9072"/>
                      <a:pt x="6827582" y="2903"/>
                      <a:pt x="7223135" y="0"/>
                    </a:cubicBezTo>
                    <a:lnTo>
                      <a:pt x="37470042"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
        <p:nvSpPr>
          <p:cNvPr id="28" name="TextBox 27"/>
          <p:cNvSpPr txBox="1"/>
          <p:nvPr/>
        </p:nvSpPr>
        <p:spPr>
          <a:xfrm>
            <a:off x="4822370" y="4382594"/>
            <a:ext cx="3429000" cy="1200329"/>
          </a:xfrm>
          <a:prstGeom prst="rect">
            <a:avLst/>
          </a:prstGeom>
          <a:noFill/>
        </p:spPr>
        <p:txBody>
          <a:bodyPr wrap="square" rtlCol="0">
            <a:spAutoFit/>
          </a:bodyPr>
          <a:lstStyle/>
          <a:p>
            <a:r>
              <a:rPr lang="en-US" smtClean="0"/>
              <a:t>Amost all elements are like copper:  3</a:t>
            </a:r>
            <a:r>
              <a:rPr lang="en-US" i="1" smtClean="0"/>
              <a:t>R</a:t>
            </a:r>
            <a:r>
              <a:rPr lang="en-US" smtClean="0"/>
              <a:t> at room temperature.  </a:t>
            </a:r>
            <a:r>
              <a:rPr lang="en-US" smtClean="0">
                <a:solidFill>
                  <a:srgbClr val="FFFF00"/>
                </a:solidFill>
              </a:rPr>
              <a:t>What’s so special about diamond?</a:t>
            </a:r>
          </a:p>
          <a:p>
            <a:r>
              <a:rPr lang="en-US" smtClean="0"/>
              <a:t>It took Einstein to figure it out…</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Einstein Solves the Puzzle</a:t>
            </a:r>
            <a:endParaRPr lang="en-US">
              <a:solidFill>
                <a:srgbClr val="FFFF00"/>
              </a:solidFill>
            </a:endParaRPr>
          </a:p>
        </p:txBody>
      </p:sp>
      <p:sp>
        <p:nvSpPr>
          <p:cNvPr id="3" name="Content Placeholder 2"/>
          <p:cNvSpPr>
            <a:spLocks noGrp="1"/>
          </p:cNvSpPr>
          <p:nvPr>
            <p:ph sz="half" idx="1"/>
          </p:nvPr>
        </p:nvSpPr>
        <p:spPr>
          <a:xfrm>
            <a:off x="0" y="1295400"/>
            <a:ext cx="7010400" cy="5334000"/>
          </a:xfrm>
        </p:spPr>
        <p:txBody>
          <a:bodyPr>
            <a:normAutofit lnSpcReduction="10000"/>
          </a:bodyPr>
          <a:lstStyle/>
          <a:p>
            <a:r>
              <a:rPr lang="en-US" sz="2400" smtClean="0">
                <a:solidFill>
                  <a:schemeClr val="bg1"/>
                </a:solidFill>
              </a:rPr>
              <a:t>Einstein</a:t>
            </a:r>
            <a:r>
              <a:rPr lang="en-US" sz="2400" smtClean="0">
                <a:solidFill>
                  <a:srgbClr val="FF0000"/>
                </a:solidFill>
              </a:rPr>
              <a:t> </a:t>
            </a:r>
            <a:r>
              <a:rPr lang="en-US" sz="2400" smtClean="0">
                <a:solidFill>
                  <a:schemeClr val="bg1"/>
                </a:solidFill>
              </a:rPr>
              <a:t>assumed each atom was basically a 3D mass-on-a-spring oscillator. </a:t>
            </a:r>
          </a:p>
          <a:p>
            <a:r>
              <a:rPr lang="en-US" sz="2400" smtClean="0">
                <a:solidFill>
                  <a:schemeClr val="bg1"/>
                </a:solidFill>
              </a:rPr>
              <a:t>The difference with </a:t>
            </a:r>
            <a:r>
              <a:rPr lang="en-US" sz="2400" smtClean="0">
                <a:solidFill>
                  <a:srgbClr val="FFFF00"/>
                </a:solidFill>
              </a:rPr>
              <a:t>diamond</a:t>
            </a:r>
            <a:r>
              <a:rPr lang="en-US" sz="2400" smtClean="0">
                <a:solidFill>
                  <a:schemeClr val="bg1"/>
                </a:solidFill>
              </a:rPr>
              <a:t> is that its masses are quite small (carbon) and its springs are very strong—diamond is </a:t>
            </a:r>
            <a:r>
              <a:rPr lang="en-US" sz="2400" i="1" smtClean="0">
                <a:solidFill>
                  <a:schemeClr val="bg1"/>
                </a:solidFill>
              </a:rPr>
              <a:t>hard</a:t>
            </a:r>
            <a:r>
              <a:rPr lang="en-US" sz="2400" smtClean="0">
                <a:solidFill>
                  <a:schemeClr val="bg1"/>
                </a:solidFill>
              </a:rPr>
              <a:t>! This means the oscillators have </a:t>
            </a:r>
            <a:r>
              <a:rPr lang="en-US" sz="2400" smtClean="0">
                <a:solidFill>
                  <a:srgbClr val="FFFF00"/>
                </a:solidFill>
              </a:rPr>
              <a:t>very high frequency </a:t>
            </a:r>
            <a:r>
              <a:rPr lang="el-GR" sz="2400" i="1" smtClean="0">
                <a:solidFill>
                  <a:srgbClr val="FFFF00"/>
                </a:solidFill>
              </a:rPr>
              <a:t>ω</a:t>
            </a:r>
            <a:r>
              <a:rPr lang="en-US" sz="2400" i="1" smtClean="0">
                <a:solidFill>
                  <a:schemeClr val="bg1"/>
                </a:solidFill>
              </a:rPr>
              <a:t>.</a:t>
            </a:r>
          </a:p>
          <a:p>
            <a:r>
              <a:rPr lang="en-US" sz="2400" smtClean="0">
                <a:solidFill>
                  <a:srgbClr val="FFFF00"/>
                </a:solidFill>
              </a:rPr>
              <a:t>Einstein suggested </a:t>
            </a:r>
            <a:r>
              <a:rPr lang="en-US" sz="2400" smtClean="0">
                <a:solidFill>
                  <a:schemeClr val="bg1"/>
                </a:solidFill>
              </a:rPr>
              <a:t>that like the rotators, </a:t>
            </a:r>
            <a:r>
              <a:rPr lang="en-US" sz="2400" smtClean="0">
                <a:solidFill>
                  <a:srgbClr val="FFFF00"/>
                </a:solidFill>
              </a:rPr>
              <a:t>these oscillators could only absorb energy in chunks</a:t>
            </a:r>
            <a:r>
              <a:rPr lang="en-US" sz="2400" smtClean="0">
                <a:solidFill>
                  <a:schemeClr val="bg1"/>
                </a:solidFill>
              </a:rPr>
              <a:t>, called </a:t>
            </a:r>
            <a:r>
              <a:rPr lang="en-US" sz="2400" smtClean="0">
                <a:solidFill>
                  <a:srgbClr val="FFFF00"/>
                </a:solidFill>
              </a:rPr>
              <a:t>quanta</a:t>
            </a:r>
            <a:r>
              <a:rPr lang="en-US" sz="2400" smtClean="0">
                <a:solidFill>
                  <a:schemeClr val="bg1"/>
                </a:solidFill>
              </a:rPr>
              <a:t>, and one chunk was </a:t>
            </a:r>
            <a:r>
              <a:rPr lang="en-US" sz="2400" smtClean="0">
                <a:solidFill>
                  <a:srgbClr val="FFFF00"/>
                </a:solidFill>
                <a:latin typeface="Cambria Math"/>
                <a:ea typeface="Cambria Math"/>
              </a:rPr>
              <a:t>ℏ</a:t>
            </a:r>
            <a:r>
              <a:rPr lang="el-GR" sz="2400" i="1" smtClean="0">
                <a:solidFill>
                  <a:srgbClr val="FFFF00"/>
                </a:solidFill>
                <a:latin typeface="Cambria Math"/>
                <a:ea typeface="Cambria Math"/>
              </a:rPr>
              <a:t>ω</a:t>
            </a:r>
            <a:r>
              <a:rPr lang="en-US" sz="2400" smtClean="0">
                <a:solidFill>
                  <a:schemeClr val="bg1"/>
                </a:solidFill>
                <a:latin typeface="Cambria Math"/>
                <a:ea typeface="Cambria Math"/>
              </a:rPr>
              <a:t> – </a:t>
            </a:r>
            <a:r>
              <a:rPr lang="en-US" sz="2400" smtClean="0">
                <a:solidFill>
                  <a:schemeClr val="bg1"/>
                </a:solidFill>
                <a:latin typeface="Calibri" pitchFamily="34" charset="0"/>
                <a:ea typeface="Cambria Math"/>
              </a:rPr>
              <a:t>the same </a:t>
            </a:r>
            <a:r>
              <a:rPr lang="en-US" sz="2400" smtClean="0">
                <a:solidFill>
                  <a:schemeClr val="bg1"/>
                </a:solidFill>
                <a:latin typeface="Cambria Math"/>
                <a:ea typeface="Cambria Math"/>
              </a:rPr>
              <a:t>ℏ </a:t>
            </a:r>
            <a:r>
              <a:rPr lang="en-US" sz="2400" smtClean="0">
                <a:solidFill>
                  <a:schemeClr val="bg1"/>
                </a:solidFill>
                <a:ea typeface="Cambria Math"/>
              </a:rPr>
              <a:t>as the rotators. </a:t>
            </a:r>
          </a:p>
          <a:p>
            <a:r>
              <a:rPr lang="en-US" sz="2400" smtClean="0">
                <a:solidFill>
                  <a:schemeClr val="bg1"/>
                </a:solidFill>
                <a:ea typeface="Cambria Math"/>
              </a:rPr>
              <a:t>That means higher frequency diamond oscillators could only absorb energy in bigger chunks—so they </a:t>
            </a:r>
            <a:r>
              <a:rPr lang="en-US" sz="2400" smtClean="0">
                <a:solidFill>
                  <a:srgbClr val="FFFF00"/>
                </a:solidFill>
                <a:ea typeface="Cambria Math"/>
              </a:rPr>
              <a:t>froze out </a:t>
            </a:r>
            <a:r>
              <a:rPr lang="en-US" sz="2400" smtClean="0">
                <a:solidFill>
                  <a:schemeClr val="bg1"/>
                </a:solidFill>
                <a:ea typeface="Cambria Math"/>
              </a:rPr>
              <a:t>at low temperatures.</a:t>
            </a:r>
          </a:p>
          <a:p>
            <a:r>
              <a:rPr lang="en-US" sz="2400" smtClean="0">
                <a:solidFill>
                  <a:schemeClr val="bg1"/>
                </a:solidFill>
                <a:ea typeface="Cambria Math"/>
              </a:rPr>
              <a:t>Copper’s oscillators freeze out too—but at lower </a:t>
            </a:r>
            <a:r>
              <a:rPr lang="en-US" sz="2400" i="1" smtClean="0">
                <a:solidFill>
                  <a:schemeClr val="bg1"/>
                </a:solidFill>
                <a:ea typeface="Cambria Math"/>
              </a:rPr>
              <a:t>T</a:t>
            </a:r>
            <a:r>
              <a:rPr lang="en-US" sz="2400" smtClean="0">
                <a:solidFill>
                  <a:schemeClr val="bg1"/>
                </a:solidFill>
                <a:ea typeface="Cambria Math"/>
              </a:rPr>
              <a:t>.</a:t>
            </a:r>
          </a:p>
        </p:txBody>
      </p:sp>
      <p:grpSp>
        <p:nvGrpSpPr>
          <p:cNvPr id="5" name="Group 280"/>
          <p:cNvGrpSpPr/>
          <p:nvPr/>
        </p:nvGrpSpPr>
        <p:grpSpPr>
          <a:xfrm>
            <a:off x="7121434" y="4184471"/>
            <a:ext cx="1793966" cy="2063929"/>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87"/>
            <p:cNvGrpSpPr/>
            <p:nvPr/>
          </p:nvGrpSpPr>
          <p:grpSpPr>
            <a:xfrm>
              <a:off x="5867400" y="2603863"/>
              <a:ext cx="3034937" cy="1358539"/>
              <a:chOff x="5867400" y="2603863"/>
              <a:chExt cx="3034937" cy="1358539"/>
            </a:xfrm>
          </p:grpSpPr>
          <p:grpSp>
            <p:nvGrpSpPr>
              <p:cNvPr id="7"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118"/>
              <p:cNvGrpSpPr/>
              <p:nvPr/>
            </p:nvGrpSpPr>
            <p:grpSpPr>
              <a:xfrm>
                <a:off x="5867400" y="2603863"/>
                <a:ext cx="3034937" cy="481148"/>
                <a:chOff x="5867400" y="2603863"/>
                <a:chExt cx="3034937" cy="481148"/>
              </a:xfrm>
            </p:grpSpPr>
            <p:grpSp>
              <p:nvGrpSpPr>
                <p:cNvPr id="25" name="Group 78"/>
                <p:cNvGrpSpPr/>
                <p:nvPr/>
              </p:nvGrpSpPr>
              <p:grpSpPr>
                <a:xfrm>
                  <a:off x="5867400" y="2616926"/>
                  <a:ext cx="2638714" cy="468085"/>
                  <a:chOff x="6128655" y="2616926"/>
                  <a:chExt cx="2638714" cy="468085"/>
                </a:xfrm>
              </p:grpSpPr>
              <p:grpSp>
                <p:nvGrpSpPr>
                  <p:cNvPr id="26" name="Group 39"/>
                  <p:cNvGrpSpPr/>
                  <p:nvPr/>
                </p:nvGrpSpPr>
                <p:grpSpPr>
                  <a:xfrm>
                    <a:off x="6128655" y="2627811"/>
                    <a:ext cx="1338945" cy="457200"/>
                    <a:chOff x="6128655" y="2627811"/>
                    <a:chExt cx="1338945" cy="457200"/>
                  </a:xfrm>
                </p:grpSpPr>
                <p:grpSp>
                  <p:nvGrpSpPr>
                    <p:cNvPr id="27"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5"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67" name="Group 98"/>
            <p:cNvGrpSpPr/>
            <p:nvPr/>
          </p:nvGrpSpPr>
          <p:grpSpPr>
            <a:xfrm rot="5400000">
              <a:off x="7614556" y="4766853"/>
              <a:ext cx="457200" cy="1308464"/>
              <a:chOff x="6045926" y="3733799"/>
              <a:chExt cx="457200" cy="1308464"/>
            </a:xfrm>
          </p:grpSpPr>
          <p:grpSp>
            <p:nvGrpSpPr>
              <p:cNvPr id="268"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9"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1"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2"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4" name="Group 188"/>
            <p:cNvGrpSpPr/>
            <p:nvPr/>
          </p:nvGrpSpPr>
          <p:grpSpPr>
            <a:xfrm>
              <a:off x="5867400" y="3886200"/>
              <a:ext cx="3034937" cy="1358539"/>
              <a:chOff x="5867400" y="2603863"/>
              <a:chExt cx="3034937" cy="1358539"/>
            </a:xfrm>
          </p:grpSpPr>
          <p:grpSp>
            <p:nvGrpSpPr>
              <p:cNvPr id="285"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6"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7"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192"/>
              <p:cNvGrpSpPr/>
              <p:nvPr/>
            </p:nvGrpSpPr>
            <p:grpSpPr>
              <a:xfrm>
                <a:off x="5867400" y="2603863"/>
                <a:ext cx="3034937" cy="481148"/>
                <a:chOff x="5867400" y="2603863"/>
                <a:chExt cx="3034937" cy="481148"/>
              </a:xfrm>
            </p:grpSpPr>
            <p:grpSp>
              <p:nvGrpSpPr>
                <p:cNvPr id="79" name="Group 193"/>
                <p:cNvGrpSpPr/>
                <p:nvPr/>
              </p:nvGrpSpPr>
              <p:grpSpPr>
                <a:xfrm>
                  <a:off x="5867400" y="2616926"/>
                  <a:ext cx="2638714" cy="468085"/>
                  <a:chOff x="6128655" y="2616926"/>
                  <a:chExt cx="2638714" cy="468085"/>
                </a:xfrm>
              </p:grpSpPr>
              <p:grpSp>
                <p:nvGrpSpPr>
                  <p:cNvPr id="81" name="Group 195"/>
                  <p:cNvGrpSpPr/>
                  <p:nvPr/>
                </p:nvGrpSpPr>
                <p:grpSpPr>
                  <a:xfrm>
                    <a:off x="6128655" y="2627811"/>
                    <a:ext cx="1338958" cy="457200"/>
                    <a:chOff x="6128655" y="2627811"/>
                    <a:chExt cx="1338958" cy="457200"/>
                  </a:xfrm>
                </p:grpSpPr>
                <p:grpSp>
                  <p:nvGrpSpPr>
                    <p:cNvPr id="84"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8" name="Group 99"/>
            <p:cNvGrpSpPr/>
            <p:nvPr/>
          </p:nvGrpSpPr>
          <p:grpSpPr>
            <a:xfrm rot="5400000">
              <a:off x="6309359" y="4772291"/>
              <a:ext cx="457200" cy="1308464"/>
              <a:chOff x="6045926" y="3733799"/>
              <a:chExt cx="457200" cy="1308464"/>
            </a:xfrm>
          </p:grpSpPr>
          <p:grpSp>
            <p:nvGrpSpPr>
              <p:cNvPr id="119"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35169" name="Picture 1">
            <a:hlinkClick r:id="rId3"/>
          </p:cNvPr>
          <p:cNvPicPr>
            <a:picLocks noGrp="1" noChangeAspect="1" noChangeArrowheads="1"/>
          </p:cNvPicPr>
          <p:nvPr>
            <p:ph sz="half" idx="2"/>
          </p:nvPr>
        </p:nvPicPr>
        <p:blipFill>
          <a:blip r:embed="rId4" cstate="print"/>
          <a:srcRect/>
          <a:stretch>
            <a:fillRect/>
          </a:stretch>
        </p:blipFill>
        <p:spPr bwMode="auto">
          <a:xfrm>
            <a:off x="7133761" y="1491405"/>
            <a:ext cx="1705439" cy="22293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lstStyle/>
          <a:p>
            <a:r>
              <a:rPr lang="en-US" smtClean="0"/>
              <a:t>At the liquid nitrogen boiling temperature (77K) the molar specific heat of copper is about half its room temperature value.</a:t>
            </a:r>
          </a:p>
          <a:p>
            <a:r>
              <a:rPr lang="en-US" smtClean="0"/>
              <a:t>What would you expect the molar specific heat of lead to be at that temperature?</a:t>
            </a:r>
          </a:p>
          <a:p>
            <a:pPr marL="514350" indent="-514350">
              <a:buAutoNum type="alphaUcPeriod"/>
            </a:pPr>
            <a:r>
              <a:rPr lang="en-US" smtClean="0"/>
              <a:t>Less than copper</a:t>
            </a:r>
          </a:p>
          <a:p>
            <a:pPr marL="514350" indent="-514350">
              <a:buAutoNum type="alphaUcPeriod"/>
            </a:pPr>
            <a:r>
              <a:rPr lang="en-US" smtClean="0"/>
              <a:t>The same as copper</a:t>
            </a:r>
          </a:p>
          <a:p>
            <a:pPr marL="514350" indent="-514350">
              <a:buAutoNum type="alphaUcPeriod"/>
            </a:pPr>
            <a:r>
              <a:rPr lang="en-US" smtClean="0"/>
              <a:t>Higher than copper.</a:t>
            </a:r>
          </a:p>
          <a:p>
            <a:pPr marL="514350" indent="-514350">
              <a:buNone/>
            </a:pPr>
            <a:r>
              <a:rPr lang="en-US" sz="2400" u="sng" smtClean="0">
                <a:solidFill>
                  <a:srgbClr val="FF0000"/>
                </a:solidFill>
              </a:rPr>
              <a:t>Hint</a:t>
            </a:r>
            <a:r>
              <a:rPr lang="en-US" sz="2400" smtClean="0">
                <a:solidFill>
                  <a:srgbClr val="FF0000"/>
                </a:solidFill>
              </a:rPr>
              <a:t>:  think of the atom oscillators.  Is lead hard?   Is it heavy?</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Adiabatic Expansion of an Ideal Gas</a:t>
            </a:r>
            <a:endParaRPr lang="en-US">
              <a:solidFill>
                <a:srgbClr val="FFFF00"/>
              </a:solidFill>
            </a:endParaRPr>
          </a:p>
        </p:txBody>
      </p:sp>
      <p:sp>
        <p:nvSpPr>
          <p:cNvPr id="3" name="Content Placeholder 2"/>
          <p:cNvSpPr>
            <a:spLocks noGrp="1"/>
          </p:cNvSpPr>
          <p:nvPr>
            <p:ph idx="1"/>
          </p:nvPr>
        </p:nvSpPr>
        <p:spPr>
          <a:xfrm>
            <a:off x="304800" y="1600200"/>
            <a:ext cx="8382000" cy="4525963"/>
          </a:xfrm>
        </p:spPr>
        <p:txBody>
          <a:bodyPr/>
          <a:lstStyle/>
          <a:p>
            <a:r>
              <a:rPr lang="en-US" smtClean="0"/>
              <a:t>“Adiabatic” is Greek for “nothing gets through”—here it means no heat gets into or out of the gas.  Therefore, for one mole, </a:t>
            </a:r>
          </a:p>
          <a:p>
            <a:pPr algn="ctr">
              <a:buNone/>
            </a:pPr>
            <a:r>
              <a:rPr lang="en-US" smtClean="0"/>
              <a:t>	</a:t>
            </a:r>
            <a:r>
              <a:rPr lang="en-US" i="1" smtClean="0"/>
              <a:t>dE</a:t>
            </a:r>
            <a:r>
              <a:rPr lang="en-US" baseline="-25000" smtClean="0"/>
              <a:t>int</a:t>
            </a:r>
            <a:r>
              <a:rPr lang="en-US" smtClean="0"/>
              <a:t> = </a:t>
            </a:r>
            <a:r>
              <a:rPr lang="en-US" i="1" smtClean="0">
                <a:solidFill>
                  <a:srgbClr val="FFFF00"/>
                </a:solidFill>
              </a:rPr>
              <a:t>C</a:t>
            </a:r>
            <a:r>
              <a:rPr lang="en-US" i="1" baseline="-25000" smtClean="0">
                <a:solidFill>
                  <a:srgbClr val="FFFF00"/>
                </a:solidFill>
              </a:rPr>
              <a:t>V </a:t>
            </a:r>
            <a:r>
              <a:rPr lang="en-US" i="1" smtClean="0">
                <a:solidFill>
                  <a:srgbClr val="FFFF00"/>
                </a:solidFill>
              </a:rPr>
              <a:t>dT</a:t>
            </a:r>
            <a:r>
              <a:rPr lang="en-US" smtClean="0">
                <a:solidFill>
                  <a:srgbClr val="FFFF00"/>
                </a:solidFill>
              </a:rPr>
              <a:t> = -</a:t>
            </a:r>
            <a:r>
              <a:rPr lang="en-US" i="1" smtClean="0">
                <a:solidFill>
                  <a:srgbClr val="FFFF00"/>
                </a:solidFill>
              </a:rPr>
              <a:t>PdV</a:t>
            </a:r>
          </a:p>
          <a:p>
            <a:r>
              <a:rPr lang="en-US" smtClean="0"/>
              <a:t>From </a:t>
            </a:r>
            <a:r>
              <a:rPr lang="en-US" i="1" smtClean="0"/>
              <a:t>PV</a:t>
            </a:r>
            <a:r>
              <a:rPr lang="en-US" smtClean="0"/>
              <a:t> = </a:t>
            </a:r>
            <a:r>
              <a:rPr lang="en-US" i="1" smtClean="0"/>
              <a:t>RT</a:t>
            </a:r>
            <a:r>
              <a:rPr lang="en-US" smtClean="0"/>
              <a:t>, </a:t>
            </a:r>
            <a:r>
              <a:rPr lang="en-US" i="1" smtClean="0"/>
              <a:t>RdT</a:t>
            </a:r>
            <a:r>
              <a:rPr lang="en-US" smtClean="0"/>
              <a:t> = </a:t>
            </a:r>
            <a:r>
              <a:rPr lang="en-US" i="1" smtClean="0"/>
              <a:t>PdV</a:t>
            </a:r>
            <a:r>
              <a:rPr lang="en-US" smtClean="0"/>
              <a:t> + </a:t>
            </a:r>
            <a:r>
              <a:rPr lang="en-US" i="1" smtClean="0"/>
              <a:t>VdP</a:t>
            </a:r>
            <a:r>
              <a:rPr lang="en-US" smtClean="0"/>
              <a:t>, putting that </a:t>
            </a:r>
            <a:r>
              <a:rPr lang="en-US" i="1" smtClean="0"/>
              <a:t>dT</a:t>
            </a:r>
            <a:r>
              <a:rPr lang="en-US" smtClean="0"/>
              <a:t> in the equation, and defining </a:t>
            </a:r>
            <a:r>
              <a:rPr lang="el-GR" i="1" smtClean="0"/>
              <a:t>γ</a:t>
            </a:r>
            <a:r>
              <a:rPr lang="en-US" smtClean="0"/>
              <a:t> = </a:t>
            </a:r>
            <a:r>
              <a:rPr lang="en-US" i="1" smtClean="0"/>
              <a:t>C</a:t>
            </a:r>
            <a:r>
              <a:rPr lang="en-US" i="1" baseline="-25000" smtClean="0"/>
              <a:t>P</a:t>
            </a:r>
            <a:r>
              <a:rPr lang="en-US" smtClean="0"/>
              <a:t>/</a:t>
            </a:r>
            <a:r>
              <a:rPr lang="en-US" i="1" smtClean="0"/>
              <a:t>C</a:t>
            </a:r>
            <a:r>
              <a:rPr lang="en-US" i="1" baseline="-25000" smtClean="0"/>
              <a:t>V</a:t>
            </a:r>
            <a:r>
              <a:rPr lang="en-US" smtClean="0"/>
              <a:t>, we can show that </a:t>
            </a:r>
            <a:r>
              <a:rPr lang="en-US" i="1" smtClean="0"/>
              <a:t>VdP</a:t>
            </a:r>
            <a:r>
              <a:rPr lang="en-US" smtClean="0"/>
              <a:t> + </a:t>
            </a:r>
            <a:r>
              <a:rPr lang="el-GR" i="1" smtClean="0"/>
              <a:t>γ</a:t>
            </a:r>
            <a:r>
              <a:rPr lang="en-US" i="1" smtClean="0"/>
              <a:t>PdV </a:t>
            </a:r>
            <a:r>
              <a:rPr lang="en-US" smtClean="0"/>
              <a:t>= 0, which integrates to</a:t>
            </a:r>
          </a:p>
          <a:p>
            <a:pPr algn="ctr">
              <a:buNone/>
            </a:pPr>
            <a:r>
              <a:rPr lang="en-US" smtClean="0"/>
              <a:t>	</a:t>
            </a:r>
            <a:r>
              <a:rPr lang="en-US" i="1" smtClean="0">
                <a:solidFill>
                  <a:srgbClr val="FFFF00"/>
                </a:solidFill>
              </a:rPr>
              <a:t>PV</a:t>
            </a:r>
            <a:r>
              <a:rPr lang="en-US" i="1" baseline="30000" smtClean="0">
                <a:solidFill>
                  <a:srgbClr val="FFFF00"/>
                </a:solidFill>
              </a:rPr>
              <a:t> </a:t>
            </a:r>
            <a:r>
              <a:rPr lang="el-GR" i="1" baseline="30000" smtClean="0">
                <a:solidFill>
                  <a:srgbClr val="FFFF00"/>
                </a:solidFill>
              </a:rPr>
              <a:t>γ</a:t>
            </a:r>
            <a:r>
              <a:rPr lang="en-US" smtClean="0">
                <a:solidFill>
                  <a:srgbClr val="FFFF00"/>
                </a:solidFill>
              </a:rPr>
              <a:t> = constant.</a:t>
            </a:r>
            <a:endParaRPr lang="en-US">
              <a:solidFill>
                <a:srgbClr val="FFFF00"/>
              </a:solidFill>
            </a:endParaRPr>
          </a:p>
        </p:txBody>
      </p:sp>
      <p:sp>
        <p:nvSpPr>
          <p:cNvPr id="4" name="Rectangle 3"/>
          <p:cNvSpPr/>
          <p:nvPr/>
        </p:nvSpPr>
        <p:spPr>
          <a:xfrm>
            <a:off x="3239589" y="5344885"/>
            <a:ext cx="28194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20041" y="1534885"/>
            <a:ext cx="8458200" cy="4876800"/>
          </a:xfrm>
        </p:spPr>
        <p:txBody>
          <a:bodyPr>
            <a:normAutofit lnSpcReduction="10000"/>
          </a:bodyPr>
          <a:lstStyle/>
          <a:p>
            <a:r>
              <a:rPr lang="en-US" smtClean="0"/>
              <a:t>Two identical cylinders contain the same volume </a:t>
            </a:r>
            <a:r>
              <a:rPr lang="en-US" i="1" smtClean="0"/>
              <a:t>V</a:t>
            </a:r>
            <a:r>
              <a:rPr lang="en-US" smtClean="0"/>
              <a:t> of ideal gas, initially at the same temperature and pressure. </a:t>
            </a:r>
          </a:p>
          <a:p>
            <a:r>
              <a:rPr lang="en-US" smtClean="0"/>
              <a:t>Gas A is then compressed adiabatically to ½</a:t>
            </a:r>
            <a:r>
              <a:rPr lang="en-US" i="1" smtClean="0"/>
              <a:t>V</a:t>
            </a:r>
            <a:r>
              <a:rPr lang="en-US" smtClean="0"/>
              <a:t>, and gas B is compressed isothermally to ½</a:t>
            </a:r>
            <a:r>
              <a:rPr lang="en-US" i="1" smtClean="0"/>
              <a:t>V.  </a:t>
            </a:r>
          </a:p>
          <a:p>
            <a:r>
              <a:rPr lang="en-US" smtClean="0"/>
              <a:t>Which is now at the greater pressure?</a:t>
            </a:r>
          </a:p>
          <a:p>
            <a:pPr marL="514350" indent="-514350">
              <a:buAutoNum type="alphaUcPeriod"/>
            </a:pPr>
            <a:r>
              <a:rPr lang="en-US" smtClean="0"/>
              <a:t>A</a:t>
            </a:r>
          </a:p>
          <a:p>
            <a:pPr marL="514350" indent="-514350">
              <a:buAutoNum type="alphaUcPeriod"/>
            </a:pPr>
            <a:r>
              <a:rPr lang="en-US" smtClean="0"/>
              <a:t>B</a:t>
            </a:r>
          </a:p>
          <a:p>
            <a:pPr marL="514350" indent="-514350">
              <a:buAutoNum type="alphaUcPeriod"/>
            </a:pPr>
            <a:r>
              <a:rPr lang="en-US" smtClean="0"/>
              <a:t>They’re equal.</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A closed system has a total internal energy </a:t>
            </a:r>
            <a:r>
              <a:rPr lang="en-US" i="1" smtClean="0">
                <a:solidFill>
                  <a:srgbClr val="FFFF00"/>
                </a:solidFill>
              </a:rPr>
              <a:t>E</a:t>
            </a:r>
            <a:r>
              <a:rPr lang="en-US" baseline="-25000" smtClean="0">
                <a:solidFill>
                  <a:srgbClr val="FFFF00"/>
                </a:solidFill>
              </a:rPr>
              <a:t>int</a:t>
            </a:r>
            <a:r>
              <a:rPr lang="en-US" smtClean="0"/>
              <a:t>.</a:t>
            </a:r>
          </a:p>
          <a:p>
            <a:r>
              <a:rPr lang="en-US" smtClean="0">
                <a:solidFill>
                  <a:srgbClr val="FFFF00"/>
                </a:solidFill>
              </a:rPr>
              <a:t>This energy can be changed in two different ways: </a:t>
            </a:r>
          </a:p>
          <a:p>
            <a:pPr marL="514350" indent="-514350">
              <a:buAutoNum type="alphaUcPeriod"/>
            </a:pPr>
            <a:r>
              <a:rPr lang="en-US" smtClean="0"/>
              <a:t>The system can do </a:t>
            </a:r>
            <a:r>
              <a:rPr lang="en-US" smtClean="0">
                <a:solidFill>
                  <a:srgbClr val="FFFF00"/>
                </a:solidFill>
              </a:rPr>
              <a:t>work</a:t>
            </a:r>
            <a:r>
              <a:rPr lang="en-US" smtClean="0"/>
              <a:t> </a:t>
            </a:r>
            <a:r>
              <a:rPr lang="en-US" i="1" smtClean="0">
                <a:solidFill>
                  <a:srgbClr val="FFFF00"/>
                </a:solidFill>
              </a:rPr>
              <a:t>W</a:t>
            </a:r>
            <a:r>
              <a:rPr lang="en-US" smtClean="0"/>
              <a:t>, or have work done on it, -</a:t>
            </a:r>
            <a:r>
              <a:rPr lang="en-US" i="1" smtClean="0"/>
              <a:t>W.</a:t>
            </a:r>
          </a:p>
          <a:p>
            <a:pPr marL="514350" indent="-514350">
              <a:buAutoNum type="alphaUcPeriod"/>
            </a:pPr>
            <a:r>
              <a:rPr lang="en-US" smtClean="0">
                <a:solidFill>
                  <a:srgbClr val="FFFF00"/>
                </a:solidFill>
              </a:rPr>
              <a:t>Heat </a:t>
            </a:r>
            <a:r>
              <a:rPr lang="en-US" i="1" smtClean="0">
                <a:solidFill>
                  <a:srgbClr val="FFFF00"/>
                </a:solidFill>
              </a:rPr>
              <a:t>Q</a:t>
            </a:r>
            <a:r>
              <a:rPr lang="en-US" smtClean="0"/>
              <a:t> can flow into the system, or </a:t>
            </a:r>
            <a:r>
              <a:rPr lang="en-US" smtClean="0">
                <a:solidFill>
                  <a:srgbClr val="FFFF00"/>
                </a:solidFill>
              </a:rPr>
              <a:t>-</a:t>
            </a:r>
            <a:r>
              <a:rPr lang="en-US" i="1" smtClean="0">
                <a:solidFill>
                  <a:srgbClr val="FFFF00"/>
                </a:solidFill>
              </a:rPr>
              <a:t>Q</a:t>
            </a:r>
            <a:r>
              <a:rPr lang="en-US" smtClean="0"/>
              <a:t> flow out.</a:t>
            </a:r>
          </a:p>
          <a:p>
            <a:pPr marL="514350" indent="-514350"/>
            <a:r>
              <a:rPr lang="en-US" smtClean="0"/>
              <a:t>The First Law is just total energy conservation:</a:t>
            </a:r>
          </a:p>
          <a:p>
            <a:pPr marL="514350" indent="-514350" algn="ctr">
              <a:buNone/>
            </a:pPr>
            <a:r>
              <a:rPr lang="en-US" i="1" smtClean="0">
                <a:solidFill>
                  <a:srgbClr val="FFFF00"/>
                </a:solidFill>
              </a:rPr>
              <a:t> </a:t>
            </a:r>
            <a:r>
              <a:rPr lang="el-GR" i="1" smtClean="0">
                <a:solidFill>
                  <a:srgbClr val="FFFF00"/>
                </a:solidFill>
              </a:rPr>
              <a:t>Δ</a:t>
            </a:r>
            <a:r>
              <a:rPr lang="en-US" i="1" smtClean="0">
                <a:solidFill>
                  <a:srgbClr val="FFFF00"/>
                </a:solidFill>
              </a:rPr>
              <a:t>E</a:t>
            </a:r>
            <a:r>
              <a:rPr lang="en-US" baseline="-25000" smtClean="0">
                <a:solidFill>
                  <a:srgbClr val="FFFF00"/>
                </a:solidFill>
              </a:rPr>
              <a:t>int </a:t>
            </a:r>
            <a:r>
              <a:rPr lang="en-US" smtClean="0">
                <a:solidFill>
                  <a:srgbClr val="FFFF00"/>
                </a:solidFill>
              </a:rPr>
              <a:t> = </a:t>
            </a:r>
            <a:r>
              <a:rPr lang="en-US" i="1" smtClean="0">
                <a:solidFill>
                  <a:srgbClr val="FFFF00"/>
                </a:solidFill>
              </a:rPr>
              <a:t>Q</a:t>
            </a:r>
            <a:r>
              <a:rPr lang="en-US" smtClean="0">
                <a:solidFill>
                  <a:srgbClr val="FFFF00"/>
                </a:solidFill>
              </a:rPr>
              <a:t> – </a:t>
            </a:r>
            <a:r>
              <a:rPr lang="en-US" i="1" smtClean="0">
                <a:solidFill>
                  <a:srgbClr val="FFFF00"/>
                </a:solidFill>
              </a:rPr>
              <a:t>W</a:t>
            </a:r>
          </a:p>
          <a:p>
            <a:pPr marL="514350" indent="-514350"/>
            <a:r>
              <a:rPr lang="en-US" smtClean="0">
                <a:solidFill>
                  <a:srgbClr val="FFFF00"/>
                </a:solidFill>
              </a:rPr>
              <a:t>Change in internal energy = heat in – work done.</a:t>
            </a:r>
            <a:endParaRPr lang="en-US" smtClean="0"/>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Isotherms and Adiabats</a:t>
            </a:r>
            <a:endParaRPr lang="en-US">
              <a:solidFill>
                <a:srgbClr val="FFFF00"/>
              </a:solidFill>
            </a:endParaRPr>
          </a:p>
        </p:txBody>
      </p:sp>
      <p:sp>
        <p:nvSpPr>
          <p:cNvPr id="3" name="Content Placeholder 2"/>
          <p:cNvSpPr>
            <a:spLocks noGrp="1"/>
          </p:cNvSpPr>
          <p:nvPr>
            <p:ph sz="half" idx="1"/>
          </p:nvPr>
        </p:nvSpPr>
        <p:spPr>
          <a:xfrm>
            <a:off x="139337" y="1556655"/>
            <a:ext cx="3657600" cy="5105400"/>
          </a:xfrm>
        </p:spPr>
        <p:txBody>
          <a:bodyPr>
            <a:normAutofit lnSpcReduction="10000"/>
          </a:bodyPr>
          <a:lstStyle/>
          <a:p>
            <a:r>
              <a:rPr lang="en-US" smtClean="0">
                <a:solidFill>
                  <a:srgbClr val="00B050"/>
                </a:solidFill>
              </a:rPr>
              <a:t>Adiabats</a:t>
            </a:r>
            <a:r>
              <a:rPr lang="en-US" smtClean="0"/>
              <a:t> are steeper than </a:t>
            </a:r>
            <a:r>
              <a:rPr lang="en-US" smtClean="0">
                <a:solidFill>
                  <a:srgbClr val="FF0000"/>
                </a:solidFill>
              </a:rPr>
              <a:t>isoth</a:t>
            </a:r>
            <a:r>
              <a:rPr lang="en-US" smtClean="0">
                <a:solidFill>
                  <a:schemeClr val="bg2">
                    <a:lumMod val="40000"/>
                    <a:lumOff val="60000"/>
                  </a:schemeClr>
                </a:solidFill>
              </a:rPr>
              <a:t>erms</a:t>
            </a:r>
            <a:r>
              <a:rPr lang="en-US" smtClean="0"/>
              <a:t> because work done compressing the gas along the adiabat all goes into internal energy—the gas heats up.  Compressing along the isotherm, the gas continuously sheds heat.</a:t>
            </a:r>
            <a:endParaRPr lang="en-US"/>
          </a:p>
        </p:txBody>
      </p:sp>
      <p:sp>
        <p:nvSpPr>
          <p:cNvPr id="4" name="Content Placeholder 3"/>
          <p:cNvSpPr>
            <a:spLocks noGrp="1"/>
          </p:cNvSpPr>
          <p:nvPr>
            <p:ph sz="half" idx="2"/>
          </p:nvPr>
        </p:nvSpPr>
        <p:spPr>
          <a:xfrm>
            <a:off x="3810000" y="1600200"/>
            <a:ext cx="48768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aphicFrame>
        <p:nvGraphicFramePr>
          <p:cNvPr id="5" name="Chart 4"/>
          <p:cNvGraphicFramePr>
            <a:graphicFrameLocks/>
          </p:cNvGraphicFramePr>
          <p:nvPr/>
        </p:nvGraphicFramePr>
        <p:xfrm>
          <a:off x="3962400" y="1828800"/>
          <a:ext cx="464820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t>     </a:t>
            </a:r>
            <a:r>
              <a:rPr lang="en-US" smtClean="0">
                <a:solidFill>
                  <a:srgbClr val="FFC000"/>
                </a:solidFill>
              </a:rPr>
              <a:t>Heat Conduction </a:t>
            </a:r>
            <a:endParaRPr lang="en-US">
              <a:solidFill>
                <a:srgbClr val="FFC000"/>
              </a:solidFill>
            </a:endParaRPr>
          </a:p>
        </p:txBody>
      </p:sp>
      <p:sp>
        <p:nvSpPr>
          <p:cNvPr id="3" name="Content Placeholder 2"/>
          <p:cNvSpPr>
            <a:spLocks noGrp="1"/>
          </p:cNvSpPr>
          <p:nvPr>
            <p:ph idx="1"/>
          </p:nvPr>
        </p:nvSpPr>
        <p:spPr/>
        <p:txBody>
          <a:bodyPr/>
          <a:lstStyle/>
          <a:p>
            <a:r>
              <a:rPr lang="en-US" smtClean="0"/>
              <a:t>Heat conduction through solids acts just like a fluid flow—that’s why the caloric theory worked so well. The flow of heat down a rod is proportional to the temperature gradient (like a river flowing downhill), proportional to the cross-section area of the rod (like water in a pipe) and varies from material to material depending on the “thermal conductivity” </a:t>
            </a:r>
            <a:r>
              <a:rPr lang="en-US" i="1" smtClean="0"/>
              <a:t>k</a:t>
            </a:r>
            <a:r>
              <a:rPr lang="en-US" smtClean="0"/>
              <a:t>,  a property of the material.</a:t>
            </a:r>
            <a:endParaRPr lang="en-US"/>
          </a:p>
        </p:txBody>
      </p:sp>
      <p:sp>
        <p:nvSpPr>
          <p:cNvPr id="9" name="Can 8"/>
          <p:cNvSpPr/>
          <p:nvPr/>
        </p:nvSpPr>
        <p:spPr>
          <a:xfrm rot="16200000">
            <a:off x="6475476" y="-608076"/>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pPr algn="l"/>
            <a:r>
              <a:rPr lang="en-US" smtClean="0"/>
              <a:t> </a:t>
            </a:r>
            <a:r>
              <a:rPr lang="en-US" smtClean="0">
                <a:solidFill>
                  <a:srgbClr val="FFC000"/>
                </a:solidFill>
              </a:rPr>
              <a:t>Heat Flow down a Rod </a:t>
            </a:r>
            <a:endParaRPr lang="en-US">
              <a:solidFill>
                <a:srgbClr val="FFC000"/>
              </a:solidFill>
            </a:endParaRPr>
          </a:p>
        </p:txBody>
      </p:sp>
      <p:sp>
        <p:nvSpPr>
          <p:cNvPr id="3" name="Content Placeholder 2"/>
          <p:cNvSpPr>
            <a:spLocks noGrp="1"/>
          </p:cNvSpPr>
          <p:nvPr>
            <p:ph idx="1"/>
          </p:nvPr>
        </p:nvSpPr>
        <p:spPr>
          <a:xfrm>
            <a:off x="152400" y="1905000"/>
            <a:ext cx="8534400" cy="4525963"/>
          </a:xfrm>
        </p:spPr>
        <p:txBody>
          <a:bodyPr/>
          <a:lstStyle/>
          <a:p>
            <a:r>
              <a:rPr lang="en-US" smtClean="0"/>
              <a:t>For a rod of material with thermal conductivity </a:t>
            </a:r>
            <a:r>
              <a:rPr lang="en-US" i="1" smtClean="0"/>
              <a:t>k</a:t>
            </a:r>
            <a:r>
              <a:rPr lang="en-US" smtClean="0"/>
              <a:t>, length </a:t>
            </a:r>
            <a:r>
              <a:rPr lang="en-US" i="1" smtClean="0"/>
              <a:t>ℓ</a:t>
            </a:r>
            <a:r>
              <a:rPr lang="en-US" smtClean="0"/>
              <a:t> and cross-section area </a:t>
            </a:r>
            <a:r>
              <a:rPr lang="en-US" i="1" smtClean="0"/>
              <a:t>A</a:t>
            </a:r>
            <a:r>
              <a:rPr lang="en-US" smtClean="0"/>
              <a:t>, the heat flow </a:t>
            </a:r>
            <a:r>
              <a:rPr lang="el-GR" smtClean="0"/>
              <a:t>Δ</a:t>
            </a:r>
            <a:r>
              <a:rPr lang="en-US" i="1" smtClean="0"/>
              <a:t>Q</a:t>
            </a:r>
            <a:r>
              <a:rPr lang="en-US" smtClean="0"/>
              <a:t> in time </a:t>
            </a:r>
            <a:r>
              <a:rPr lang="el-GR" smtClean="0"/>
              <a:t>Δ</a:t>
            </a:r>
            <a:r>
              <a:rPr lang="en-US" i="1" smtClean="0"/>
              <a:t>t</a:t>
            </a:r>
            <a:r>
              <a:rPr lang="en-US" smtClean="0"/>
              <a:t> is given by: </a:t>
            </a:r>
          </a:p>
          <a:p>
            <a:endParaRPr lang="en-US" smtClean="0"/>
          </a:p>
          <a:p>
            <a:endParaRPr lang="en-US" smtClean="0"/>
          </a:p>
          <a:p>
            <a:pPr>
              <a:buNone/>
            </a:pPr>
            <a:r>
              <a:rPr lang="en-US" smtClean="0"/>
              <a:t>	or differentially</a:t>
            </a:r>
            <a:endParaRPr lang="en-US"/>
          </a:p>
        </p:txBody>
      </p:sp>
      <p:sp>
        <p:nvSpPr>
          <p:cNvPr id="9" name="Can 8"/>
          <p:cNvSpPr/>
          <p:nvPr/>
        </p:nvSpPr>
        <p:spPr>
          <a:xfrm rot="16200000">
            <a:off x="7064825" y="-584128"/>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nvGraphicFramePr>
        <p:xfrm>
          <a:off x="3124200" y="3581400"/>
          <a:ext cx="2552700" cy="952500"/>
        </p:xfrm>
        <a:graphic>
          <a:graphicData uri="http://schemas.openxmlformats.org/presentationml/2006/ole">
            <p:oleObj spid="_x0000_s124930" name="Equation" r:id="rId4" imgW="2552400" imgH="952200" progId="Equation.DSMT4">
              <p:embed/>
            </p:oleObj>
          </a:graphicData>
        </a:graphic>
      </p:graphicFrame>
      <p:graphicFrame>
        <p:nvGraphicFramePr>
          <p:cNvPr id="6" name="Object 5"/>
          <p:cNvGraphicFramePr>
            <a:graphicFrameLocks noChangeAspect="1"/>
          </p:cNvGraphicFramePr>
          <p:nvPr/>
        </p:nvGraphicFramePr>
        <p:xfrm>
          <a:off x="3200400" y="5410200"/>
          <a:ext cx="2336800" cy="952500"/>
        </p:xfrm>
        <a:graphic>
          <a:graphicData uri="http://schemas.openxmlformats.org/presentationml/2006/ole">
            <p:oleObj spid="_x0000_s124931" name="Equation" r:id="rId5" imgW="2336760" imgH="952200" progId="Equation.DSMT4">
              <p:embed/>
            </p:oleObj>
          </a:graphicData>
        </a:graphic>
      </p:graphicFrame>
      <p:cxnSp>
        <p:nvCxnSpPr>
          <p:cNvPr id="8" name="Straight Arrow Connector 7"/>
          <p:cNvCxnSpPr/>
          <p:nvPr/>
        </p:nvCxnSpPr>
        <p:spPr>
          <a:xfrm rot="5400000" flipH="1" flipV="1">
            <a:off x="4343400" y="990600"/>
            <a:ext cx="1524000" cy="1524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smtClean="0">
                <a:solidFill>
                  <a:srgbClr val="FFFF00"/>
                </a:solidFill>
              </a:rPr>
              <a:t>Microscopic Picture of Heat Conduction</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If one end of a nonmetallic rod is heated, the atom near that end vibrate more vigorously and emit tiny sound waves, called phonons, that travel down the rod.  These go at the speed of sound, but are easily scattered by impurities or lattice defects, so they actually diffuse down the rod, like molecules in a gas, and in comparable times—they move at similar speeds </a:t>
            </a:r>
            <a:r>
              <a:rPr lang="en-US" smtClean="0"/>
              <a:t>to molecules and </a:t>
            </a:r>
            <a:r>
              <a:rPr lang="en-US" smtClean="0"/>
              <a:t>in many solids have mean free paths of </a:t>
            </a:r>
            <a:r>
              <a:rPr lang="en-US" smtClean="0"/>
              <a:t>tens or hundreds </a:t>
            </a:r>
            <a:r>
              <a:rPr lang="en-US" smtClean="0"/>
              <a:t>of atomic spacings.</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Heat Conduction in Metals</a:t>
            </a:r>
            <a:endParaRPr lang="en-US">
              <a:solidFill>
                <a:srgbClr val="FFFF00"/>
              </a:solidFill>
            </a:endParaRPr>
          </a:p>
        </p:txBody>
      </p:sp>
      <p:sp>
        <p:nvSpPr>
          <p:cNvPr id="3" name="Content Placeholder 2"/>
          <p:cNvSpPr>
            <a:spLocks noGrp="1"/>
          </p:cNvSpPr>
          <p:nvPr>
            <p:ph idx="1"/>
          </p:nvPr>
        </p:nvSpPr>
        <p:spPr>
          <a:xfrm>
            <a:off x="152400" y="1600200"/>
            <a:ext cx="8686800" cy="4876800"/>
          </a:xfrm>
        </p:spPr>
        <p:txBody>
          <a:bodyPr>
            <a:normAutofit fontScale="92500"/>
          </a:bodyPr>
          <a:lstStyle/>
          <a:p>
            <a:r>
              <a:rPr lang="en-US" smtClean="0"/>
              <a:t>Metals are shiny materials that conduct electricity well. Both these properties are due to the presence of large numbers of “</a:t>
            </a:r>
            <a:r>
              <a:rPr lang="en-US" smtClean="0">
                <a:solidFill>
                  <a:srgbClr val="FFFF00"/>
                </a:solidFill>
              </a:rPr>
              <a:t>free electrons</a:t>
            </a:r>
            <a:r>
              <a:rPr lang="en-US" smtClean="0"/>
              <a:t>”—electrons not bound to individual atoms, but free to move through the material.  (We’ll understand why that makes them shiny next semester.)</a:t>
            </a:r>
          </a:p>
          <a:p>
            <a:r>
              <a:rPr lang="en-US" smtClean="0"/>
              <a:t>The </a:t>
            </a:r>
            <a:r>
              <a:rPr lang="en-US" smtClean="0">
                <a:solidFill>
                  <a:srgbClr val="FFFF00"/>
                </a:solidFill>
              </a:rPr>
              <a:t>electrons are excellent conductors of heat</a:t>
            </a:r>
            <a:r>
              <a:rPr lang="en-US" smtClean="0"/>
              <a:t>—they move very fast and have long mean free paths.</a:t>
            </a:r>
          </a:p>
          <a:p>
            <a:r>
              <a:rPr lang="en-US" smtClean="0">
                <a:solidFill>
                  <a:srgbClr val="FFFF00"/>
                </a:solidFill>
              </a:rPr>
              <a:t>Metals typically conduct heat a hundred times better than nonmetals. </a:t>
            </a:r>
            <a:endParaRPr lang="en-US">
              <a:solidFill>
                <a:srgbClr val="FFFF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Heat Insulators</a:t>
            </a:r>
            <a:endParaRPr lang="en-US">
              <a:solidFill>
                <a:srgbClr val="FFFF00"/>
              </a:solidFill>
            </a:endParaRPr>
          </a:p>
        </p:txBody>
      </p:sp>
      <p:sp>
        <p:nvSpPr>
          <p:cNvPr id="3" name="Content Placeholder 2"/>
          <p:cNvSpPr>
            <a:spLocks noGrp="1"/>
          </p:cNvSpPr>
          <p:nvPr>
            <p:ph sz="half" idx="1"/>
          </p:nvPr>
        </p:nvSpPr>
        <p:spPr>
          <a:xfrm>
            <a:off x="300444" y="1521822"/>
            <a:ext cx="5867400" cy="4955178"/>
          </a:xfrm>
        </p:spPr>
        <p:txBody>
          <a:bodyPr>
            <a:normAutofit lnSpcReduction="10000"/>
          </a:bodyPr>
          <a:lstStyle/>
          <a:p>
            <a:r>
              <a:rPr lang="en-US" smtClean="0"/>
              <a:t>Heat insulators are solids that are in fact mostly air—rockwall insulation has a density about 12% that of water, it’s just full of tiny holes filled with air, and air is a poor </a:t>
            </a:r>
            <a:r>
              <a:rPr lang="en-US" i="1" smtClean="0"/>
              <a:t>conductor</a:t>
            </a:r>
            <a:r>
              <a:rPr lang="en-US" smtClean="0"/>
              <a:t> of heat—heat moves through the atmosphere by convection and radiation. These holes are too small for convection </a:t>
            </a:r>
            <a:r>
              <a:rPr lang="en-US" smtClean="0"/>
              <a:t>currents to get set up.</a:t>
            </a:r>
            <a:endParaRPr lang="en-US" smtClean="0"/>
          </a:p>
          <a:p>
            <a:r>
              <a:rPr lang="en-US" smtClean="0"/>
              <a:t>Goosedown and polyurethane are even better heat insulators, but lack structural strength.</a:t>
            </a:r>
            <a:endParaRPr lang="en-US"/>
          </a:p>
        </p:txBody>
      </p:sp>
      <p:pic>
        <p:nvPicPr>
          <p:cNvPr id="148482" name="Picture 2">
            <a:hlinkClick r:id="rId3"/>
          </p:cNvPr>
          <p:cNvPicPr>
            <a:picLocks noGrp="1" noChangeAspect="1" noChangeArrowheads="1"/>
          </p:cNvPicPr>
          <p:nvPr>
            <p:ph sz="half" idx="2"/>
          </p:nvPr>
        </p:nvPicPr>
        <p:blipFill>
          <a:blip r:embed="rId4" cstate="print"/>
          <a:srcRect/>
          <a:stretch>
            <a:fillRect/>
          </a:stretch>
        </p:blipFill>
        <p:spPr bwMode="auto">
          <a:xfrm>
            <a:off x="6381750" y="1681956"/>
            <a:ext cx="2381250" cy="4362450"/>
          </a:xfrm>
          <a:prstGeom prst="rect">
            <a:avLst/>
          </a:prstGeom>
          <a:noFill/>
          <a:ln w="9525">
            <a:noFill/>
            <a:miter lim="800000"/>
            <a:headEnd/>
            <a:tailEnd/>
          </a:ln>
        </p:spPr>
      </p:pic>
      <p:cxnSp>
        <p:nvCxnSpPr>
          <p:cNvPr id="7" name="Straight Arrow Connector 6"/>
          <p:cNvCxnSpPr/>
          <p:nvPr/>
        </p:nvCxnSpPr>
        <p:spPr>
          <a:xfrm>
            <a:off x="5867400" y="2172789"/>
            <a:ext cx="381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197"/>
            <a:ext cx="8229600" cy="1143000"/>
          </a:xfrm>
        </p:spPr>
        <p:txBody>
          <a:bodyPr/>
          <a:lstStyle/>
          <a:p>
            <a:r>
              <a:rPr lang="en-US" smtClean="0">
                <a:solidFill>
                  <a:srgbClr val="FFFF00"/>
                </a:solidFill>
              </a:rPr>
              <a:t>Convection</a:t>
            </a:r>
            <a:r>
              <a:rPr lang="en-US" smtClean="0"/>
              <a:t> </a:t>
            </a:r>
            <a:endParaRPr lang="en-US"/>
          </a:p>
        </p:txBody>
      </p:sp>
      <p:sp>
        <p:nvSpPr>
          <p:cNvPr id="3" name="Content Placeholder 2"/>
          <p:cNvSpPr>
            <a:spLocks noGrp="1"/>
          </p:cNvSpPr>
          <p:nvPr>
            <p:ph sz="half" idx="1"/>
          </p:nvPr>
        </p:nvSpPr>
        <p:spPr>
          <a:xfrm>
            <a:off x="228600" y="1371600"/>
            <a:ext cx="4267200" cy="5486399"/>
          </a:xfrm>
        </p:spPr>
        <p:txBody>
          <a:bodyPr>
            <a:normAutofit lnSpcReduction="10000"/>
          </a:bodyPr>
          <a:lstStyle/>
          <a:p>
            <a:r>
              <a:rPr lang="en-US" sz="2400" smtClean="0"/>
              <a:t>If a fluid is heated from below, like the atmosphere over hot ground, the less dense air moves upwards.  If it contains moisture, this may eventually condense out as the temperature drops below the dew point, forming a cloud.</a:t>
            </a:r>
          </a:p>
          <a:p>
            <a:r>
              <a:rPr lang="en-US" sz="2400" smtClean="0"/>
              <a:t>Convection works </a:t>
            </a:r>
            <a:r>
              <a:rPr lang="en-US" sz="2400" i="1" smtClean="0"/>
              <a:t>upside down</a:t>
            </a:r>
            <a:r>
              <a:rPr lang="en-US" sz="2400" smtClean="0">
                <a:solidFill>
                  <a:schemeClr val="bg2">
                    <a:lumMod val="40000"/>
                    <a:lumOff val="60000"/>
                  </a:schemeClr>
                </a:solidFill>
              </a:rPr>
              <a:t> </a:t>
            </a:r>
            <a:r>
              <a:rPr lang="en-US" sz="2400" smtClean="0"/>
              <a:t>to cool a lake from the surface </a:t>
            </a:r>
            <a:r>
              <a:rPr lang="en-US" sz="2400" smtClean="0"/>
              <a:t>downwards </a:t>
            </a:r>
            <a:r>
              <a:rPr lang="en-US" sz="2400" smtClean="0"/>
              <a:t>as winter </a:t>
            </a:r>
            <a:r>
              <a:rPr lang="en-US" sz="2400" smtClean="0"/>
              <a:t>begins—</a:t>
            </a:r>
            <a:r>
              <a:rPr lang="en-US" sz="2400" smtClean="0">
                <a:solidFill>
                  <a:srgbClr val="FFFF00"/>
                </a:solidFill>
              </a:rPr>
              <a:t>B</a:t>
            </a:r>
            <a:r>
              <a:rPr lang="en-US" sz="2400" smtClean="0">
                <a:solidFill>
                  <a:srgbClr val="FFFF00"/>
                </a:solidFill>
              </a:rPr>
              <a:t>UT </a:t>
            </a:r>
            <a:r>
              <a:rPr lang="en-US" sz="2400" smtClean="0">
                <a:solidFill>
                  <a:srgbClr val="FFFF00"/>
                </a:solidFill>
              </a:rPr>
              <a:t>stops at 4</a:t>
            </a:r>
            <a:r>
              <a:rPr lang="en-US" sz="2400" smtClean="0">
                <a:solidFill>
                  <a:srgbClr val="FFFF00"/>
                </a:solidFill>
                <a:sym typeface="Symbol"/>
              </a:rPr>
              <a:t>C</a:t>
            </a:r>
            <a:r>
              <a:rPr lang="en-US" sz="2400" smtClean="0">
                <a:sym typeface="Symbol"/>
              </a:rPr>
              <a:t> – below that temperature the water’s density </a:t>
            </a:r>
            <a:r>
              <a:rPr lang="en-US" sz="2400" i="1" smtClean="0">
                <a:sym typeface="Symbol"/>
              </a:rPr>
              <a:t>decreases</a:t>
            </a:r>
            <a:r>
              <a:rPr lang="en-US" sz="2400" smtClean="0">
                <a:sym typeface="Symbol"/>
              </a:rPr>
              <a:t>, and the cold stays on top.</a:t>
            </a:r>
            <a:endParaRPr lang="en-US" sz="2400"/>
          </a:p>
        </p:txBody>
      </p:sp>
      <p:pic>
        <p:nvPicPr>
          <p:cNvPr id="149506" name="Picture 2">
            <a:hlinkClick r:id="rId3"/>
          </p:cNvPr>
          <p:cNvPicPr>
            <a:picLocks noGrp="1" noChangeAspect="1" noChangeArrowheads="1"/>
          </p:cNvPicPr>
          <p:nvPr>
            <p:ph sz="half" idx="2"/>
          </p:nvPr>
        </p:nvPicPr>
        <p:blipFill>
          <a:blip r:embed="rId4" cstate="print"/>
          <a:srcRect/>
          <a:stretch>
            <a:fillRect/>
          </a:stretch>
        </p:blipFill>
        <p:spPr bwMode="auto">
          <a:xfrm>
            <a:off x="4572000" y="1535022"/>
            <a:ext cx="4376208" cy="328215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Radiation</a:t>
            </a:r>
            <a:endParaRPr lang="en-US">
              <a:solidFill>
                <a:srgbClr val="FFFF00"/>
              </a:solidFill>
            </a:endParaRPr>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smtClean="0"/>
              <a:t>All bodies radiate thermal energy: this radiation is electromagnetic waves generated by the motion of electric charges oscillating with the heat vibrations in the solid. (This will be discussed </a:t>
            </a:r>
            <a:r>
              <a:rPr lang="en-US" smtClean="0"/>
              <a:t>much more next </a:t>
            </a:r>
            <a:r>
              <a:rPr lang="en-US" smtClean="0"/>
              <a:t>semester.) </a:t>
            </a:r>
          </a:p>
          <a:p>
            <a:r>
              <a:rPr lang="en-US" smtClean="0"/>
              <a:t>The intensity of radiation from a surface, in </a:t>
            </a:r>
            <a:r>
              <a:rPr lang="en-US" smtClean="0">
                <a:solidFill>
                  <a:srgbClr val="FFFF00"/>
                </a:solidFill>
              </a:rPr>
              <a:t>watts/sq m</a:t>
            </a:r>
            <a:r>
              <a:rPr lang="en-US" smtClean="0"/>
              <a:t>, depends on the surface material: </a:t>
            </a:r>
            <a:r>
              <a:rPr lang="en-US" smtClean="0"/>
              <a:t>it’s proportional to </a:t>
            </a:r>
            <a:r>
              <a:rPr lang="en-US" smtClean="0"/>
              <a:t>an experimentally determined </a:t>
            </a:r>
            <a:r>
              <a:rPr lang="en-US" smtClean="0">
                <a:solidFill>
                  <a:srgbClr val="FFFF00"/>
                </a:solidFill>
              </a:rPr>
              <a:t>coefficient of emissivity</a:t>
            </a:r>
            <a:r>
              <a:rPr lang="en-US" smtClean="0"/>
              <a:t>, called </a:t>
            </a:r>
            <a:r>
              <a:rPr lang="en-US" i="1" smtClean="0"/>
              <a:t>e</a:t>
            </a:r>
            <a:r>
              <a:rPr lang="en-US" smtClean="0"/>
              <a:t> or </a:t>
            </a:r>
            <a:r>
              <a:rPr lang="en-US" i="1" smtClean="0">
                <a:solidFill>
                  <a:srgbClr val="FFFF00"/>
                </a:solidFill>
                <a:sym typeface="Symbol"/>
              </a:rPr>
              <a:t></a:t>
            </a:r>
            <a:r>
              <a:rPr lang="en-US" smtClean="0">
                <a:sym typeface="Symbol"/>
              </a:rPr>
              <a:t>, varying from 0 to </a:t>
            </a:r>
            <a:r>
              <a:rPr lang="en-US" smtClean="0">
                <a:sym typeface="Symbol"/>
              </a:rPr>
              <a:t>1, 1 </a:t>
            </a:r>
            <a:r>
              <a:rPr lang="en-US" smtClean="0">
                <a:sym typeface="Symbol"/>
              </a:rPr>
              <a:t>being </a:t>
            </a:r>
            <a:r>
              <a:rPr lang="en-US" smtClean="0">
                <a:sym typeface="Symbol"/>
              </a:rPr>
              <a:t>the best possible radiator</a:t>
            </a:r>
            <a:r>
              <a:rPr lang="en-US" smtClean="0">
                <a:sym typeface="Symbol"/>
              </a:rPr>
              <a:t>.</a:t>
            </a:r>
            <a:endParaRPr lang="en-US" smtClean="0">
              <a:sym typeface="Symbol"/>
            </a:endParaRPr>
          </a:p>
          <a:p>
            <a:r>
              <a:rPr lang="en-US" i="1" smtClean="0">
                <a:solidFill>
                  <a:srgbClr val="FFFF00"/>
                </a:solidFill>
                <a:sym typeface="Symbol"/>
              </a:rPr>
              <a:t></a:t>
            </a:r>
            <a:r>
              <a:rPr lang="en-US" smtClean="0">
                <a:solidFill>
                  <a:srgbClr val="FFFF00"/>
                </a:solidFill>
                <a:sym typeface="Symbol"/>
              </a:rPr>
              <a:t> = 1 is called a perfect black body</a:t>
            </a:r>
            <a:r>
              <a:rPr lang="en-US" smtClean="0">
                <a:sym typeface="Symbol"/>
              </a:rPr>
              <a:t>.</a:t>
            </a:r>
          </a:p>
          <a:p>
            <a:endParaRPr lang="en-US" smtClean="0">
              <a:sym typeface="Symbol"/>
            </a:endParaRP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Solar Radiation</a:t>
            </a:r>
            <a:endParaRPr lang="en-US">
              <a:solidFill>
                <a:srgbClr val="FFFF00"/>
              </a:solidFill>
            </a:endParaRPr>
          </a:p>
        </p:txBody>
      </p:sp>
      <p:sp>
        <p:nvSpPr>
          <p:cNvPr id="3" name="Content Placeholder 2"/>
          <p:cNvSpPr>
            <a:spLocks noGrp="1"/>
          </p:cNvSpPr>
          <p:nvPr>
            <p:ph idx="1"/>
          </p:nvPr>
        </p:nvSpPr>
        <p:spPr>
          <a:xfrm>
            <a:off x="97970" y="1600200"/>
            <a:ext cx="8915400" cy="4525963"/>
          </a:xfrm>
        </p:spPr>
        <p:txBody>
          <a:bodyPr/>
          <a:lstStyle/>
          <a:p>
            <a:r>
              <a:rPr lang="en-US" smtClean="0"/>
              <a:t>The intensity of black body radiation varies with absolute temperature, </a:t>
            </a:r>
          </a:p>
          <a:p>
            <a:pPr algn="ctr">
              <a:buNone/>
            </a:pPr>
            <a:r>
              <a:rPr lang="en-US" i="1" smtClean="0">
                <a:solidFill>
                  <a:srgbClr val="FFFF00"/>
                </a:solidFill>
              </a:rPr>
              <a:t>I</a:t>
            </a:r>
            <a:r>
              <a:rPr lang="en-US" smtClean="0">
                <a:solidFill>
                  <a:srgbClr val="FFFF00"/>
                </a:solidFill>
              </a:rPr>
              <a:t> = </a:t>
            </a:r>
            <a:r>
              <a:rPr lang="en-US" i="1" smtClean="0">
                <a:solidFill>
                  <a:srgbClr val="FFFF00"/>
                </a:solidFill>
                <a:sym typeface="Symbol"/>
              </a:rPr>
              <a:t>T</a:t>
            </a:r>
            <a:r>
              <a:rPr lang="en-US" baseline="30000" smtClean="0">
                <a:solidFill>
                  <a:srgbClr val="FFFF00"/>
                </a:solidFill>
                <a:sym typeface="Symbol"/>
              </a:rPr>
              <a:t>4</a:t>
            </a:r>
            <a:r>
              <a:rPr lang="en-US" smtClean="0">
                <a:solidFill>
                  <a:srgbClr val="FFFF00"/>
                </a:solidFill>
                <a:sym typeface="Symbol"/>
              </a:rPr>
              <a:t> watts/m</a:t>
            </a:r>
            <a:r>
              <a:rPr lang="en-US" baseline="30000" smtClean="0">
                <a:solidFill>
                  <a:srgbClr val="FFFF00"/>
                </a:solidFill>
                <a:sym typeface="Symbol"/>
              </a:rPr>
              <a:t>2</a:t>
            </a:r>
          </a:p>
          <a:p>
            <a:pPr>
              <a:buNone/>
            </a:pPr>
            <a:r>
              <a:rPr lang="en-US" smtClean="0">
                <a:sym typeface="Symbol"/>
              </a:rPr>
              <a:t>  where Stefan’s constant </a:t>
            </a:r>
            <a:r>
              <a:rPr lang="en-US" i="1" smtClean="0">
                <a:sym typeface="Symbol"/>
              </a:rPr>
              <a:t></a:t>
            </a:r>
            <a:r>
              <a:rPr lang="en-US" smtClean="0">
                <a:sym typeface="Symbol"/>
              </a:rPr>
              <a:t> = 5.67 x 10</a:t>
            </a:r>
            <a:r>
              <a:rPr lang="en-US" baseline="30000" smtClean="0">
                <a:sym typeface="Symbol"/>
              </a:rPr>
              <a:t>-8</a:t>
            </a:r>
            <a:r>
              <a:rPr lang="en-US" smtClean="0">
                <a:sym typeface="Symbol"/>
              </a:rPr>
              <a:t> watts/m</a:t>
            </a:r>
            <a:r>
              <a:rPr lang="en-US" baseline="30000" smtClean="0">
                <a:sym typeface="Symbol"/>
              </a:rPr>
              <a:t>2</a:t>
            </a:r>
            <a:r>
              <a:rPr lang="en-US" smtClean="0">
                <a:sym typeface="Symbol"/>
              </a:rPr>
              <a:t>∙K</a:t>
            </a:r>
            <a:r>
              <a:rPr lang="en-US" baseline="30000" smtClean="0">
                <a:sym typeface="Symbol"/>
              </a:rPr>
              <a:t>4</a:t>
            </a:r>
            <a:r>
              <a:rPr lang="en-US" smtClean="0">
                <a:sym typeface="Symbol"/>
              </a:rPr>
              <a:t>.</a:t>
            </a:r>
          </a:p>
          <a:p>
            <a:r>
              <a:rPr lang="en-US" smtClean="0"/>
              <a:t>The sun, at 5780K, radiates about </a:t>
            </a:r>
            <a:r>
              <a:rPr lang="en-US" smtClean="0">
                <a:solidFill>
                  <a:srgbClr val="FFFF00"/>
                </a:solidFill>
              </a:rPr>
              <a:t>60 megawatts </a:t>
            </a:r>
            <a:r>
              <a:rPr lang="en-US" smtClean="0"/>
              <a:t>per square meter of surface.  This reaches Earth at an intensity of </a:t>
            </a:r>
            <a:r>
              <a:rPr lang="en-US" smtClean="0">
                <a:solidFill>
                  <a:srgbClr val="FFFF00"/>
                </a:solidFill>
              </a:rPr>
              <a:t>1.35kW/sq m</a:t>
            </a:r>
            <a:r>
              <a:rPr lang="en-US" smtClean="0"/>
              <a:t> (above the atmosphere), this is </a:t>
            </a:r>
            <a:r>
              <a:rPr lang="en-US" smtClean="0"/>
              <a:t>called the </a:t>
            </a:r>
            <a:r>
              <a:rPr lang="en-US" smtClean="0">
                <a:solidFill>
                  <a:srgbClr val="FFFF00"/>
                </a:solidFill>
              </a:rPr>
              <a:t>solar constant</a:t>
            </a:r>
            <a:r>
              <a:rPr lang="en-US"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Radiation Equilibrium</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smtClean="0"/>
              <a:t>You are currently radiating energy proportional to the </a:t>
            </a:r>
            <a:r>
              <a:rPr lang="en-US" smtClean="0">
                <a:solidFill>
                  <a:srgbClr val="FFFF00"/>
                </a:solidFill>
              </a:rPr>
              <a:t>fourth power of your temperature </a:t>
            </a:r>
            <a:r>
              <a:rPr lang="en-US" smtClean="0"/>
              <a:t>in kelvins.  But so is everyone else, and the walls, etc., so </a:t>
            </a:r>
            <a:r>
              <a:rPr lang="en-US" smtClean="0">
                <a:solidFill>
                  <a:srgbClr val="FFFF00"/>
                </a:solidFill>
              </a:rPr>
              <a:t>you are also receiving radiant energy.</a:t>
            </a:r>
          </a:p>
          <a:p>
            <a:r>
              <a:rPr lang="en-US" smtClean="0"/>
              <a:t>If an object is left in a constant temperature room, it reaches that temperature and stays there. </a:t>
            </a:r>
            <a:r>
              <a:rPr lang="en-US" smtClean="0">
                <a:solidFill>
                  <a:srgbClr val="FFFF00"/>
                </a:solidFill>
              </a:rPr>
              <a:t>This means its ability to absorb radiant energy must exactly equal its emissivity</a:t>
            </a:r>
            <a:r>
              <a:rPr lang="en-US" smtClean="0"/>
              <a:t>. </a:t>
            </a:r>
          </a:p>
          <a:p>
            <a:r>
              <a:rPr lang="en-US" smtClean="0"/>
              <a:t>Before reaching equilibrium, the energy transfer rate per sq m of surface is </a:t>
            </a:r>
            <a:r>
              <a:rPr lang="en-US" i="1" smtClean="0">
                <a:sym typeface="Symbol"/>
              </a:rPr>
              <a:t>  </a:t>
            </a:r>
            <a:r>
              <a:rPr lang="en-US" smtClean="0">
                <a:sym typeface="Symbol"/>
              </a:rPr>
              <a:t>(</a:t>
            </a:r>
            <a:r>
              <a:rPr lang="en-US" i="1" smtClean="0">
                <a:sym typeface="Symbol"/>
              </a:rPr>
              <a:t>T</a:t>
            </a:r>
            <a:r>
              <a:rPr lang="en-US" baseline="-25000" smtClean="0">
                <a:sym typeface="Symbol"/>
              </a:rPr>
              <a:t>obj</a:t>
            </a:r>
            <a:r>
              <a:rPr lang="en-US" baseline="30000" smtClean="0">
                <a:sym typeface="Symbol"/>
              </a:rPr>
              <a:t>4 </a:t>
            </a:r>
            <a:r>
              <a:rPr lang="en-US" smtClean="0">
                <a:sym typeface="Symbol"/>
              </a:rPr>
              <a:t> - </a:t>
            </a:r>
            <a:r>
              <a:rPr lang="en-US" i="1" smtClean="0">
                <a:sym typeface="Symbol"/>
              </a:rPr>
              <a:t>T</a:t>
            </a:r>
            <a:r>
              <a:rPr lang="en-US" baseline="-25000" smtClean="0">
                <a:sym typeface="Symbol"/>
              </a:rPr>
              <a:t>room</a:t>
            </a:r>
            <a:r>
              <a:rPr lang="en-US" baseline="30000" smtClean="0">
                <a:sym typeface="Symbol"/>
              </a:rPr>
              <a:t>4</a:t>
            </a:r>
            <a:r>
              <a:rPr lang="en-US" smtClean="0">
                <a:sym typeface="Symbol"/>
              </a:rPr>
              <a:t>).</a:t>
            </a:r>
            <a:endParaRPr lang="en-US" baseline="30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smtClean="0"/>
              <a:t>Suppose we have </a:t>
            </a:r>
            <a:r>
              <a:rPr lang="en-US" i="1" smtClean="0"/>
              <a:t>n</a:t>
            </a:r>
            <a:r>
              <a:rPr lang="en-US" smtClean="0"/>
              <a:t> moles of an ideal gas in equilibrium in a piston.  The “state” of the gas can be defined by giving the </a:t>
            </a:r>
            <a:r>
              <a:rPr lang="en-US" smtClean="0">
                <a:solidFill>
                  <a:srgbClr val="FFFF00"/>
                </a:solidFill>
              </a:rPr>
              <a:t>state variables </a:t>
            </a:r>
            <a:r>
              <a:rPr lang="en-US" i="1" smtClean="0">
                <a:solidFill>
                  <a:srgbClr val="FFFF00"/>
                </a:solidFill>
              </a:rPr>
              <a:t>P</a:t>
            </a:r>
            <a:r>
              <a:rPr lang="en-US" smtClean="0">
                <a:solidFill>
                  <a:srgbClr val="FFFF00"/>
                </a:solidFill>
              </a:rPr>
              <a:t>, </a:t>
            </a:r>
            <a:r>
              <a:rPr lang="en-US" i="1" smtClean="0">
                <a:solidFill>
                  <a:srgbClr val="FFFF00"/>
                </a:solidFill>
              </a:rPr>
              <a:t>V.  </a:t>
            </a:r>
            <a:r>
              <a:rPr lang="en-US" smtClean="0">
                <a:solidFill>
                  <a:srgbClr val="FFFF00"/>
                </a:solidFill>
              </a:rPr>
              <a:t>The gas state is a point in the (</a:t>
            </a:r>
            <a:r>
              <a:rPr lang="en-US" i="1" smtClean="0">
                <a:solidFill>
                  <a:srgbClr val="FFFF00"/>
                </a:solidFill>
              </a:rPr>
              <a:t>P</a:t>
            </a:r>
            <a:r>
              <a:rPr lang="en-US" smtClean="0">
                <a:solidFill>
                  <a:srgbClr val="FFFF00"/>
                </a:solidFill>
              </a:rPr>
              <a:t>, </a:t>
            </a:r>
            <a:r>
              <a:rPr lang="en-US" i="1" smtClean="0">
                <a:solidFill>
                  <a:srgbClr val="FFFF00"/>
                </a:solidFill>
              </a:rPr>
              <a:t>V</a:t>
            </a:r>
            <a:r>
              <a:rPr lang="en-US" smtClean="0">
                <a:solidFill>
                  <a:srgbClr val="FFFF00"/>
                </a:solidFill>
              </a:rPr>
              <a:t>) plane</a:t>
            </a:r>
            <a:r>
              <a:rPr lang="en-US" smtClean="0"/>
              <a:t>.</a:t>
            </a:r>
          </a:p>
          <a:p>
            <a:r>
              <a:rPr lang="en-US" smtClean="0"/>
              <a:t>If heat is exchanged or work done, the gas state variables </a:t>
            </a:r>
            <a:r>
              <a:rPr lang="en-US" smtClean="0">
                <a:solidFill>
                  <a:srgbClr val="FFFF00"/>
                </a:solidFill>
              </a:rPr>
              <a:t>trace a path</a:t>
            </a:r>
            <a:r>
              <a:rPr lang="en-US" smtClean="0"/>
              <a:t> in the (</a:t>
            </a:r>
            <a:r>
              <a:rPr lang="en-US" i="1" smtClean="0"/>
              <a:t>P</a:t>
            </a:r>
            <a:r>
              <a:rPr lang="en-US" smtClean="0"/>
              <a:t>, </a:t>
            </a:r>
            <a:r>
              <a:rPr lang="en-US" i="1" smtClean="0"/>
              <a:t>V</a:t>
            </a:r>
            <a:r>
              <a:rPr lang="en-US" smtClean="0"/>
              <a:t>) plane.</a:t>
            </a:r>
          </a:p>
          <a:p>
            <a:r>
              <a:rPr lang="en-US" smtClean="0"/>
              <a:t>If the gas moves along an </a:t>
            </a:r>
            <a:r>
              <a:rPr lang="en-US" smtClean="0">
                <a:solidFill>
                  <a:srgbClr val="FFFF00"/>
                </a:solidFill>
              </a:rPr>
              <a:t>isotherm </a:t>
            </a:r>
            <a:r>
              <a:rPr lang="en-US" i="1" smtClean="0">
                <a:solidFill>
                  <a:srgbClr val="FFFF00"/>
                </a:solidFill>
              </a:rPr>
              <a:t>PV</a:t>
            </a:r>
            <a:r>
              <a:rPr lang="en-US" smtClean="0">
                <a:solidFill>
                  <a:srgbClr val="FFFF00"/>
                </a:solidFill>
              </a:rPr>
              <a:t> = constant</a:t>
            </a:r>
            <a:r>
              <a:rPr lang="en-US" smtClean="0"/>
              <a:t>, its internal energy stays the same.</a:t>
            </a:r>
            <a:endParaRPr lang="en-US"/>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smtClean="0">
                <a:solidFill>
                  <a:schemeClr val="bg2">
                    <a:lumMod val="50000"/>
                  </a:schemeClr>
                </a:solidFill>
              </a:rPr>
              <a:t>Z</a:t>
            </a:r>
            <a:r>
              <a:rPr lang="en-US" smtClean="0"/>
              <a:t> </a:t>
            </a:r>
            <a:endParaRPr lang="en-US"/>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smtClean="0"/>
              <a:t>The temperature (and therefore internal energy) is constant along an isotherm, </a:t>
            </a:r>
            <a:r>
              <a:rPr lang="en-US" i="1" smtClean="0"/>
              <a:t>PV</a:t>
            </a:r>
            <a:r>
              <a:rPr lang="en-US" smtClean="0"/>
              <a:t> = const. </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a:hlinkClick r:id="rId3"/>
          </p:cNvPr>
          <p:cNvPicPr>
            <a:picLocks noChangeAspect="1" noChangeArrowheads="1"/>
          </p:cNvPicPr>
          <p:nvPr/>
        </p:nvPicPr>
        <p:blipFill>
          <a:blip r:embed="rId4" cstate="print"/>
          <a:srcRect/>
          <a:stretch>
            <a:fillRect/>
          </a:stretch>
        </p:blipFill>
        <p:spPr bwMode="auto">
          <a:xfrm>
            <a:off x="-228600" y="0"/>
            <a:ext cx="9389045" cy="701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2674" name="AutoShape 2"/>
          <p:cNvSpPr>
            <a:spLocks noChangeArrowheads="1"/>
          </p:cNvSpPr>
          <p:nvPr/>
        </p:nvSpPr>
        <p:spPr bwMode="auto">
          <a:xfrm>
            <a:off x="0" y="0"/>
            <a:ext cx="9144000" cy="340042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52675"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19.8	</a:t>
            </a:r>
            <a:r>
              <a:rPr lang="en-US" sz="2800">
                <a:solidFill>
                  <a:schemeClr val="accent2"/>
                </a:solidFill>
              </a:rPr>
              <a:t>Water and Ice </a:t>
            </a:r>
          </a:p>
        </p:txBody>
      </p:sp>
      <p:sp>
        <p:nvSpPr>
          <p:cNvPr id="1052676" name="Rectangle 4"/>
          <p:cNvSpPr>
            <a:spLocks noGrp="1" noChangeArrowheads="1"/>
          </p:cNvSpPr>
          <p:nvPr>
            <p:ph type="body" idx="1"/>
          </p:nvPr>
        </p:nvSpPr>
        <p:spPr>
          <a:xfrm>
            <a:off x="508000" y="793750"/>
            <a:ext cx="4117975" cy="2587625"/>
          </a:xfrm>
          <a:noFill/>
          <a:ln/>
        </p:spPr>
        <p:txBody>
          <a:bodyPr>
            <a:normAutofit fontScale="77500" lnSpcReduction="20000"/>
          </a:bodyPr>
          <a:lstStyle/>
          <a:p>
            <a:pPr marL="401638" indent="-401638">
              <a:lnSpc>
                <a:spcPct val="130000"/>
              </a:lnSpc>
              <a:spcBef>
                <a:spcPct val="50000"/>
              </a:spcBef>
              <a:buFont typeface="Monotype Sorts" pitchFamily="48" charset="2"/>
              <a:buNone/>
            </a:pPr>
            <a:r>
              <a:rPr lang="en-US" b="1"/>
              <a:t>	You put 1 kg of ice at 0</a:t>
            </a:r>
            <a:r>
              <a:rPr lang="en-US">
                <a:cs typeface="Arial" charset="0"/>
              </a:rPr>
              <a:t>°</a:t>
            </a:r>
            <a:r>
              <a:rPr lang="en-US" b="1"/>
              <a:t>C together with 1 kg of water at 50</a:t>
            </a:r>
            <a:r>
              <a:rPr lang="en-US">
                <a:cs typeface="Arial" charset="0"/>
              </a:rPr>
              <a:t>°</a:t>
            </a:r>
            <a:r>
              <a:rPr lang="en-US" b="1"/>
              <a:t>C.  What is the final temperature? </a:t>
            </a:r>
          </a:p>
          <a:p>
            <a:pPr marL="744538" lvl="1">
              <a:lnSpc>
                <a:spcPct val="70000"/>
              </a:lnSpc>
              <a:spcBef>
                <a:spcPct val="50000"/>
              </a:spcBef>
            </a:pPr>
            <a:r>
              <a:rPr lang="en-US" b="1" i="1"/>
              <a:t>L</a:t>
            </a:r>
            <a:r>
              <a:rPr lang="en-US" b="1" baseline="-25000"/>
              <a:t>F</a:t>
            </a:r>
            <a:r>
              <a:rPr lang="en-US" b="1"/>
              <a:t> = 80 cal/</a:t>
            </a:r>
            <a:r>
              <a:rPr lang="en-US" b="1" i="1"/>
              <a:t>g</a:t>
            </a:r>
          </a:p>
          <a:p>
            <a:pPr marL="744538" lvl="1">
              <a:lnSpc>
                <a:spcPct val="70000"/>
              </a:lnSpc>
              <a:spcBef>
                <a:spcPct val="50000"/>
              </a:spcBef>
            </a:pPr>
            <a:r>
              <a:rPr lang="en-US" b="1" i="1"/>
              <a:t>c</a:t>
            </a:r>
            <a:r>
              <a:rPr lang="en-US" b="1" baseline="-25000"/>
              <a:t>water</a:t>
            </a:r>
            <a:r>
              <a:rPr lang="en-US" b="1"/>
              <a:t> = 1 cal/</a:t>
            </a:r>
            <a:r>
              <a:rPr lang="en-US" b="1" i="1"/>
              <a:t>g</a:t>
            </a:r>
            <a:r>
              <a:rPr lang="en-US" b="1"/>
              <a:t> </a:t>
            </a:r>
            <a:r>
              <a:rPr lang="en-US">
                <a:cs typeface="Arial" charset="0"/>
              </a:rPr>
              <a:t>°</a:t>
            </a:r>
            <a:r>
              <a:rPr lang="en-US" b="1"/>
              <a:t>C</a:t>
            </a:r>
          </a:p>
        </p:txBody>
      </p:sp>
      <p:sp>
        <p:nvSpPr>
          <p:cNvPr id="1052677" name="Rectangle 5"/>
          <p:cNvSpPr>
            <a:spLocks noChangeArrowheads="1"/>
          </p:cNvSpPr>
          <p:nvPr/>
        </p:nvSpPr>
        <p:spPr bwMode="auto">
          <a:xfrm>
            <a:off x="4999038" y="957263"/>
            <a:ext cx="3365500" cy="1814512"/>
          </a:xfrm>
          <a:prstGeom prst="rect">
            <a:avLst/>
          </a:prstGeom>
          <a:noFill/>
          <a:ln w="9525">
            <a:noFill/>
            <a:miter lim="800000"/>
            <a:headEnd/>
            <a:tailEnd/>
          </a:ln>
          <a:effectLst/>
        </p:spPr>
        <p:txBody>
          <a:bodyPr wrap="none" lIns="92075" tIns="46038" rIns="92075" bIns="46038">
            <a:spAutoFit/>
          </a:bodyPr>
          <a:lstStyle/>
          <a:p>
            <a:pPr marL="285750" indent="-285750">
              <a:spcBef>
                <a:spcPct val="50000"/>
              </a:spcBef>
            </a:pPr>
            <a:r>
              <a:rPr lang="en-US" sz="2000" b="1">
                <a:solidFill>
                  <a:schemeClr val="tx2"/>
                </a:solidFill>
                <a:latin typeface="Arial" charset="0"/>
              </a:rPr>
              <a:t>1)</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0</a:t>
            </a:r>
            <a:r>
              <a:rPr lang="en-US" sz="2000">
                <a:solidFill>
                  <a:schemeClr val="tx2"/>
                </a:solidFill>
                <a:latin typeface="Arial" charset="0"/>
                <a:cs typeface="Arial" charset="0"/>
              </a:rPr>
              <a:t>°</a:t>
            </a:r>
            <a:r>
              <a:rPr lang="en-US" sz="2000" b="1">
                <a:solidFill>
                  <a:schemeClr val="tx2"/>
                </a:solidFill>
                <a:latin typeface="Arial" charset="0"/>
              </a:rPr>
              <a:t>C</a:t>
            </a:r>
            <a:endParaRPr lang="en-US" sz="2000" b="1">
              <a:solidFill>
                <a:schemeClr val="tx2"/>
              </a:solidFill>
              <a:effectLst>
                <a:outerShdw blurRad="38100" dist="38100" dir="2700000" algn="tl">
                  <a:srgbClr val="000000"/>
                </a:outerShdw>
              </a:effectLst>
              <a:latin typeface="Arial" charset="0"/>
            </a:endParaRPr>
          </a:p>
          <a:p>
            <a:pPr marL="285750" indent="-285750">
              <a:spcBef>
                <a:spcPct val="50000"/>
              </a:spcBef>
            </a:pPr>
            <a:r>
              <a:rPr lang="en-US" sz="2000" b="1">
                <a:solidFill>
                  <a:schemeClr val="tx2"/>
                </a:solidFill>
                <a:latin typeface="Arial" charset="0"/>
              </a:rPr>
              <a:t>2)</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between</a:t>
            </a:r>
            <a:r>
              <a:rPr lang="en-US" sz="2000" b="1" i="1">
                <a:solidFill>
                  <a:schemeClr val="tx2"/>
                </a:solidFill>
                <a:latin typeface="Arial" charset="0"/>
              </a:rPr>
              <a:t> </a:t>
            </a:r>
            <a:r>
              <a:rPr lang="en-US" sz="2000" b="1">
                <a:solidFill>
                  <a:schemeClr val="tx2"/>
                </a:solidFill>
                <a:latin typeface="Arial" charset="0"/>
              </a:rPr>
              <a:t>0</a:t>
            </a:r>
            <a:r>
              <a:rPr lang="en-US" sz="2000">
                <a:solidFill>
                  <a:schemeClr val="tx2"/>
                </a:solidFill>
                <a:latin typeface="Arial" charset="0"/>
                <a:cs typeface="Arial" charset="0"/>
              </a:rPr>
              <a:t>°</a:t>
            </a:r>
            <a:r>
              <a:rPr lang="en-US" sz="2000" b="1">
                <a:solidFill>
                  <a:schemeClr val="tx2"/>
                </a:solidFill>
                <a:latin typeface="Arial" charset="0"/>
              </a:rPr>
              <a:t>C and 50</a:t>
            </a:r>
            <a:r>
              <a:rPr lang="en-US" sz="2000">
                <a:solidFill>
                  <a:schemeClr val="tx2"/>
                </a:solidFill>
                <a:latin typeface="Arial" charset="0"/>
                <a:cs typeface="Arial" charset="0"/>
              </a:rPr>
              <a:t>°</a:t>
            </a:r>
            <a:r>
              <a:rPr lang="en-US" sz="2000" b="1">
                <a:solidFill>
                  <a:schemeClr val="tx2"/>
                </a:solidFill>
                <a:latin typeface="Arial" charset="0"/>
              </a:rPr>
              <a:t>C </a:t>
            </a:r>
            <a:endParaRPr lang="en-US" sz="2000" b="1">
              <a:solidFill>
                <a:schemeClr val="tx2"/>
              </a:solidFill>
              <a:effectLst>
                <a:outerShdw blurRad="38100" dist="38100" dir="2700000" algn="tl">
                  <a:srgbClr val="000000"/>
                </a:outerShdw>
              </a:effectLst>
              <a:latin typeface="Arial" charset="0"/>
            </a:endParaRPr>
          </a:p>
          <a:p>
            <a:pPr marL="285750" indent="-285750">
              <a:spcBef>
                <a:spcPct val="50000"/>
              </a:spcBef>
            </a:pPr>
            <a:r>
              <a:rPr lang="en-US" sz="2000" b="1">
                <a:solidFill>
                  <a:schemeClr val="tx2"/>
                </a:solidFill>
                <a:latin typeface="Arial" charset="0"/>
              </a:rPr>
              <a:t>3)</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50</a:t>
            </a:r>
            <a:r>
              <a:rPr lang="en-US" sz="2000">
                <a:solidFill>
                  <a:schemeClr val="tx2"/>
                </a:solidFill>
                <a:latin typeface="Arial" charset="0"/>
                <a:cs typeface="Arial" charset="0"/>
              </a:rPr>
              <a:t>°</a:t>
            </a:r>
            <a:r>
              <a:rPr lang="en-US" sz="2000" b="1">
                <a:solidFill>
                  <a:schemeClr val="tx2"/>
                </a:solidFill>
                <a:latin typeface="Arial" charset="0"/>
              </a:rPr>
              <a:t>C </a:t>
            </a:r>
          </a:p>
          <a:p>
            <a:pPr marL="285750" indent="-285750">
              <a:spcBef>
                <a:spcPct val="50000"/>
              </a:spcBef>
            </a:pPr>
            <a:r>
              <a:rPr lang="en-US" sz="2000" b="1">
                <a:solidFill>
                  <a:schemeClr val="tx2"/>
                </a:solidFill>
                <a:latin typeface="Arial" charset="0"/>
              </a:rPr>
              <a:t>4)   greater than 50</a:t>
            </a:r>
            <a:r>
              <a:rPr lang="en-US" sz="2000">
                <a:solidFill>
                  <a:schemeClr val="tx2"/>
                </a:solidFill>
                <a:latin typeface="Arial" charset="0"/>
                <a:cs typeface="Arial" charset="0"/>
              </a:rPr>
              <a:t>°</a:t>
            </a:r>
            <a:r>
              <a:rPr lang="en-US" sz="2000" b="1">
                <a:solidFill>
                  <a:schemeClr val="tx2"/>
                </a:solidFill>
                <a:latin typeface="Arial" charset="0"/>
              </a:rPr>
              <a:t>C</a:t>
            </a:r>
            <a:r>
              <a:rPr lang="en-US" sz="2200" b="1">
                <a:solidFill>
                  <a:schemeClr val="tx2"/>
                </a:solidFill>
                <a:latin typeface="Arial"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2" name="AutoShape 2"/>
          <p:cNvSpPr>
            <a:spLocks noChangeArrowheads="1"/>
          </p:cNvSpPr>
          <p:nvPr/>
        </p:nvSpPr>
        <p:spPr bwMode="auto">
          <a:xfrm>
            <a:off x="236538" y="3527425"/>
            <a:ext cx="8653462" cy="27273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1054723" name="Rectangle 3"/>
          <p:cNvSpPr>
            <a:spLocks noChangeArrowheads="1"/>
          </p:cNvSpPr>
          <p:nvPr/>
        </p:nvSpPr>
        <p:spPr bwMode="auto">
          <a:xfrm>
            <a:off x="473075" y="3602038"/>
            <a:ext cx="8450263" cy="2647950"/>
          </a:xfrm>
          <a:prstGeom prst="rect">
            <a:avLst/>
          </a:prstGeom>
          <a:noFill/>
          <a:ln w="9525">
            <a:noFill/>
            <a:miter lim="800000"/>
            <a:headEnd/>
            <a:tailEnd/>
          </a:ln>
          <a:effectLst/>
        </p:spPr>
        <p:txBody>
          <a:bodyPr lIns="92075" tIns="46038" rIns="92075" bIns="46038">
            <a:spAutoFit/>
          </a:bodyPr>
          <a:lstStyle/>
          <a:p>
            <a:pPr>
              <a:lnSpc>
                <a:spcPct val="120000"/>
              </a:lnSpc>
            </a:pPr>
            <a:r>
              <a:rPr lang="en-US" sz="2000" b="1">
                <a:solidFill>
                  <a:schemeClr val="bg2"/>
                </a:solidFill>
                <a:latin typeface="Arial" charset="0"/>
              </a:rPr>
              <a:t>How much heat is needed to melt the ice?</a:t>
            </a:r>
            <a:br>
              <a:rPr lang="en-US" sz="2000" b="1">
                <a:solidFill>
                  <a:schemeClr val="bg2"/>
                </a:solidFill>
                <a:latin typeface="Arial" charset="0"/>
              </a:rPr>
            </a:br>
            <a:r>
              <a:rPr lang="en-US" sz="2000" b="1" i="1">
                <a:solidFill>
                  <a:schemeClr val="bg1"/>
                </a:solidFill>
                <a:effectLst>
                  <a:outerShdw blurRad="38100" dist="38100" dir="2700000" algn="tl">
                    <a:srgbClr val="000000"/>
                  </a:outerShdw>
                </a:effectLst>
                <a:latin typeface="Arial" charset="0"/>
              </a:rPr>
              <a:t>Q</a:t>
            </a:r>
            <a:r>
              <a:rPr lang="en-US" sz="2000" b="1">
                <a:solidFill>
                  <a:schemeClr val="bg1"/>
                </a:solidFill>
                <a:effectLst>
                  <a:outerShdw blurRad="38100" dist="38100" dir="2700000" algn="tl">
                    <a:srgbClr val="000000"/>
                  </a:outerShdw>
                </a:effectLst>
                <a:latin typeface="Arial" charset="0"/>
              </a:rPr>
              <a:t>  =  </a:t>
            </a:r>
            <a:r>
              <a:rPr lang="en-US" sz="2000" b="1" i="1">
                <a:solidFill>
                  <a:schemeClr val="bg1"/>
                </a:solidFill>
                <a:effectLst>
                  <a:outerShdw blurRad="38100" dist="38100" dir="2700000" algn="tl">
                    <a:srgbClr val="000000"/>
                  </a:outerShdw>
                </a:effectLst>
                <a:latin typeface="Arial" charset="0"/>
              </a:rPr>
              <a:t>mL</a:t>
            </a:r>
            <a:r>
              <a:rPr lang="en-US" sz="2000" b="1" i="1" baseline="-25000">
                <a:solidFill>
                  <a:schemeClr val="bg1"/>
                </a:solidFill>
                <a:effectLst>
                  <a:outerShdw blurRad="38100" dist="38100" dir="2700000" algn="tl">
                    <a:srgbClr val="000000"/>
                  </a:outerShdw>
                </a:effectLst>
                <a:latin typeface="Arial" charset="0"/>
              </a:rPr>
              <a:t>f</a:t>
            </a:r>
            <a:r>
              <a:rPr lang="en-US" sz="2000" b="1" baseline="-25000">
                <a:solidFill>
                  <a:schemeClr val="bg1"/>
                </a:solidFill>
                <a:effectLst>
                  <a:outerShdw blurRad="38100" dist="38100" dir="2700000" algn="tl">
                    <a:srgbClr val="000000"/>
                  </a:outerShdw>
                </a:effectLst>
                <a:latin typeface="Arial" charset="0"/>
              </a:rPr>
              <a:t>  </a:t>
            </a:r>
            <a:r>
              <a:rPr lang="en-US" sz="2000" b="1">
                <a:solidFill>
                  <a:schemeClr val="bg1"/>
                </a:solidFill>
                <a:effectLst>
                  <a:outerShdw blurRad="38100" dist="38100" dir="2700000" algn="tl">
                    <a:srgbClr val="000000"/>
                  </a:outerShdw>
                </a:effectLst>
                <a:latin typeface="Arial" charset="0"/>
              </a:rPr>
              <a:t>=  (1000 </a:t>
            </a:r>
            <a:r>
              <a:rPr lang="en-US" sz="2000" b="1" i="1">
                <a:solidFill>
                  <a:schemeClr val="bg1"/>
                </a:solidFill>
                <a:effectLst>
                  <a:outerShdw blurRad="38100" dist="38100" dir="2700000" algn="tl">
                    <a:srgbClr val="000000"/>
                  </a:outerShdw>
                </a:effectLst>
                <a:latin typeface="Arial" charset="0"/>
              </a:rPr>
              <a:t>g</a:t>
            </a:r>
            <a:r>
              <a:rPr lang="en-US" sz="2000" b="1">
                <a:solidFill>
                  <a:schemeClr val="bg1"/>
                </a:solidFill>
                <a:effectLst>
                  <a:outerShdw blurRad="38100" dist="38100" dir="2700000" algn="tl">
                    <a:srgbClr val="000000"/>
                  </a:outerShdw>
                </a:effectLst>
                <a:latin typeface="Arial" charset="0"/>
              </a:rPr>
              <a:t>) </a:t>
            </a:r>
            <a:r>
              <a:rPr lang="en-US" sz="2000" b="1">
                <a:solidFill>
                  <a:schemeClr val="bg1"/>
                </a:solidFill>
                <a:effectLst>
                  <a:outerShdw blurRad="38100" dist="38100" dir="2700000" algn="tl">
                    <a:srgbClr val="000000"/>
                  </a:outerShdw>
                </a:effectLst>
                <a:latin typeface="Arial" charset="0"/>
                <a:sym typeface="Symbol" pitchFamily="48" charset="2"/>
              </a:rPr>
              <a:t></a:t>
            </a:r>
            <a:r>
              <a:rPr lang="en-US" sz="2000" b="1">
                <a:solidFill>
                  <a:schemeClr val="bg1"/>
                </a:solidFill>
                <a:effectLst>
                  <a:outerShdw blurRad="38100" dist="38100" dir="2700000" algn="tl">
                    <a:srgbClr val="000000"/>
                  </a:outerShdw>
                </a:effectLst>
                <a:latin typeface="Arial" charset="0"/>
              </a:rPr>
              <a:t> (80 cal/</a:t>
            </a:r>
            <a:r>
              <a:rPr lang="en-US" sz="2000" b="1" i="1">
                <a:solidFill>
                  <a:schemeClr val="bg1"/>
                </a:solidFill>
                <a:effectLst>
                  <a:outerShdw blurRad="38100" dist="38100" dir="2700000" algn="tl">
                    <a:srgbClr val="000000"/>
                  </a:outerShdw>
                </a:effectLst>
                <a:latin typeface="Arial" charset="0"/>
              </a:rPr>
              <a:t>g</a:t>
            </a:r>
            <a:r>
              <a:rPr lang="en-US" sz="2000" b="1">
                <a:solidFill>
                  <a:schemeClr val="bg1"/>
                </a:solidFill>
                <a:effectLst>
                  <a:outerShdw blurRad="38100" dist="38100" dir="2700000" algn="tl">
                    <a:srgbClr val="000000"/>
                  </a:outerShdw>
                </a:effectLst>
                <a:latin typeface="Arial" charset="0"/>
              </a:rPr>
              <a:t>)  =  80,000 cal</a:t>
            </a:r>
            <a:endParaRPr lang="en-US" sz="2000" b="1">
              <a:solidFill>
                <a:schemeClr val="bg1"/>
              </a:solidFill>
              <a:latin typeface="Arial" charset="0"/>
            </a:endParaRPr>
          </a:p>
          <a:p>
            <a:pPr>
              <a:lnSpc>
                <a:spcPct val="120000"/>
              </a:lnSpc>
            </a:pPr>
            <a:endParaRPr lang="en-US" sz="2000" b="1">
              <a:solidFill>
                <a:schemeClr val="bg2"/>
              </a:solidFill>
              <a:latin typeface="Arial" charset="0"/>
            </a:endParaRPr>
          </a:p>
          <a:p>
            <a:pPr>
              <a:lnSpc>
                <a:spcPct val="120000"/>
              </a:lnSpc>
            </a:pPr>
            <a:r>
              <a:rPr lang="en-US" sz="2000" b="1">
                <a:solidFill>
                  <a:schemeClr val="bg2"/>
                </a:solidFill>
                <a:latin typeface="Arial" charset="0"/>
              </a:rPr>
              <a:t>How much heat can the water deliver by cooling from 50</a:t>
            </a:r>
            <a:r>
              <a:rPr lang="en-US" sz="2000" b="1">
                <a:solidFill>
                  <a:schemeClr val="bg1"/>
                </a:solidFill>
                <a:effectLst>
                  <a:outerShdw blurRad="38100" dist="38100" dir="2700000" algn="tl">
                    <a:srgbClr val="000000"/>
                  </a:outerShdw>
                </a:effectLst>
                <a:latin typeface="Arial" charset="0"/>
                <a:cs typeface="Arial" charset="0"/>
              </a:rPr>
              <a:t>°</a:t>
            </a:r>
            <a:r>
              <a:rPr lang="en-US" sz="2000" b="1">
                <a:solidFill>
                  <a:schemeClr val="bg2"/>
                </a:solidFill>
                <a:latin typeface="Arial" charset="0"/>
              </a:rPr>
              <a:t>C to 0</a:t>
            </a:r>
            <a:r>
              <a:rPr lang="en-US" sz="2000" b="1">
                <a:solidFill>
                  <a:schemeClr val="bg1"/>
                </a:solidFill>
                <a:effectLst>
                  <a:outerShdw blurRad="38100" dist="38100" dir="2700000" algn="tl">
                    <a:srgbClr val="000000"/>
                  </a:outerShdw>
                </a:effectLst>
                <a:latin typeface="Arial" charset="0"/>
                <a:cs typeface="Arial" charset="0"/>
              </a:rPr>
              <a:t>°</a:t>
            </a:r>
            <a:r>
              <a:rPr lang="en-US" sz="2000" b="1">
                <a:solidFill>
                  <a:schemeClr val="bg2"/>
                </a:solidFill>
                <a:latin typeface="Arial" charset="0"/>
              </a:rPr>
              <a:t>C?</a:t>
            </a:r>
            <a:br>
              <a:rPr lang="en-US" sz="2000" b="1">
                <a:solidFill>
                  <a:schemeClr val="bg2"/>
                </a:solidFill>
                <a:latin typeface="Arial" charset="0"/>
              </a:rPr>
            </a:br>
            <a:r>
              <a:rPr lang="en-US" sz="2000" b="1" i="1">
                <a:solidFill>
                  <a:srgbClr val="0066FF"/>
                </a:solidFill>
                <a:effectLst>
                  <a:outerShdw blurRad="38100" dist="38100" dir="2700000" algn="tl">
                    <a:srgbClr val="000000"/>
                  </a:outerShdw>
                </a:effectLst>
                <a:latin typeface="Arial" charset="0"/>
              </a:rPr>
              <a:t>Q</a:t>
            </a:r>
            <a:r>
              <a:rPr lang="en-US" sz="2000" b="1">
                <a:solidFill>
                  <a:srgbClr val="0066FF"/>
                </a:solidFill>
                <a:effectLst>
                  <a:outerShdw blurRad="38100" dist="38100" dir="2700000" algn="tl">
                    <a:srgbClr val="000000"/>
                  </a:outerShdw>
                </a:effectLst>
                <a:latin typeface="Arial" charset="0"/>
              </a:rPr>
              <a:t>  =  </a:t>
            </a:r>
            <a:r>
              <a:rPr lang="en-US" sz="2000" b="1" i="1">
                <a:solidFill>
                  <a:srgbClr val="0066FF"/>
                </a:solidFill>
                <a:effectLst>
                  <a:outerShdw blurRad="38100" dist="38100" dir="2700000" algn="tl">
                    <a:srgbClr val="000000"/>
                  </a:outerShdw>
                </a:effectLst>
                <a:latin typeface="Arial" charset="0"/>
              </a:rPr>
              <a:t>c</a:t>
            </a:r>
            <a:r>
              <a:rPr lang="en-US" sz="2000" b="1" baseline="-25000">
                <a:solidFill>
                  <a:srgbClr val="0066FF"/>
                </a:solidFill>
                <a:effectLst>
                  <a:outerShdw blurRad="38100" dist="38100" dir="2700000" algn="tl">
                    <a:srgbClr val="000000"/>
                  </a:outerShdw>
                </a:effectLst>
                <a:latin typeface="Arial" charset="0"/>
              </a:rPr>
              <a:t>water</a:t>
            </a:r>
            <a:r>
              <a:rPr lang="en-US" sz="2000" b="1">
                <a:solidFill>
                  <a:srgbClr val="0066FF"/>
                </a:solidFill>
                <a:effectLst>
                  <a:outerShdw blurRad="38100" dist="38100" dir="2700000" algn="tl">
                    <a:srgbClr val="000000"/>
                  </a:outerShdw>
                </a:effectLst>
                <a:latin typeface="Arial" charset="0"/>
              </a:rPr>
              <a:t> </a:t>
            </a:r>
            <a:r>
              <a:rPr lang="en-US" sz="2000" b="1" i="1">
                <a:solidFill>
                  <a:srgbClr val="0066FF"/>
                </a:solidFill>
                <a:effectLst>
                  <a:outerShdw blurRad="38100" dist="38100" dir="2700000" algn="tl">
                    <a:srgbClr val="000000"/>
                  </a:outerShdw>
                </a:effectLst>
                <a:latin typeface="Arial" charset="0"/>
              </a:rPr>
              <a:t>m</a:t>
            </a:r>
            <a:r>
              <a:rPr lang="en-US" sz="2000" b="1" i="1">
                <a:solidFill>
                  <a:srgbClr val="0066FF"/>
                </a:solidFill>
                <a:effectLst>
                  <a:outerShdw blurRad="38100" dist="38100" dir="2700000" algn="tl">
                    <a:srgbClr val="000000"/>
                  </a:outerShdw>
                </a:effectLst>
                <a:latin typeface="Symbol" pitchFamily="48" charset="2"/>
              </a:rPr>
              <a:t> D</a:t>
            </a:r>
            <a:r>
              <a:rPr lang="en-US" sz="2000" b="1" i="1">
                <a:solidFill>
                  <a:srgbClr val="0066FF"/>
                </a:solidFill>
                <a:effectLst>
                  <a:outerShdw blurRad="38100" dist="38100" dir="2700000" algn="tl">
                    <a:srgbClr val="000000"/>
                  </a:outerShdw>
                </a:effectLst>
                <a:latin typeface="Arial" charset="0"/>
              </a:rPr>
              <a:t>T</a:t>
            </a:r>
            <a:r>
              <a:rPr lang="en-US" sz="2000" b="1">
                <a:solidFill>
                  <a:srgbClr val="0066FF"/>
                </a:solidFill>
                <a:effectLst>
                  <a:outerShdw blurRad="38100" dist="38100" dir="2700000" algn="tl">
                    <a:srgbClr val="000000"/>
                  </a:outerShdw>
                </a:effectLst>
                <a:latin typeface="Arial" charset="0"/>
              </a:rPr>
              <a:t>  =  (1 cal/</a:t>
            </a:r>
            <a:r>
              <a:rPr lang="en-US" sz="2000" b="1" i="1">
                <a:solidFill>
                  <a:srgbClr val="0066FF"/>
                </a:solidFill>
                <a:effectLst>
                  <a:outerShdw blurRad="38100" dist="38100" dir="2700000" algn="tl">
                    <a:srgbClr val="000000"/>
                  </a:outerShdw>
                </a:effectLst>
                <a:latin typeface="Arial" charset="0"/>
              </a:rPr>
              <a:t>g</a:t>
            </a:r>
            <a:r>
              <a:rPr lang="en-US" sz="2000" b="1">
                <a:solidFill>
                  <a:srgbClr val="0066FF"/>
                </a:solidFill>
                <a:effectLst>
                  <a:outerShdw blurRad="38100" dist="38100" dir="2700000" algn="tl">
                    <a:srgbClr val="000000"/>
                  </a:outerShdw>
                </a:effectLst>
                <a:latin typeface="Arial" charset="0"/>
              </a:rPr>
              <a:t> </a:t>
            </a:r>
            <a:r>
              <a:rPr lang="en-US" sz="2000">
                <a:solidFill>
                  <a:srgbClr val="0066FF"/>
                </a:solidFill>
                <a:effectLst>
                  <a:outerShdw blurRad="38100" dist="38100" dir="2700000" algn="tl">
                    <a:srgbClr val="000000"/>
                  </a:outerShdw>
                </a:effectLst>
                <a:latin typeface="Arial" charset="0"/>
                <a:cs typeface="Arial" charset="0"/>
              </a:rPr>
              <a:t>°</a:t>
            </a:r>
            <a:r>
              <a:rPr lang="en-US" sz="2000" b="1">
                <a:solidFill>
                  <a:srgbClr val="0066FF"/>
                </a:solidFill>
                <a:effectLst>
                  <a:outerShdw blurRad="38100" dist="38100" dir="2700000" algn="tl">
                    <a:srgbClr val="000000"/>
                  </a:outerShdw>
                </a:effectLst>
                <a:latin typeface="Arial" charset="0"/>
              </a:rPr>
              <a:t>C) </a:t>
            </a:r>
            <a:r>
              <a:rPr lang="en-US" sz="2000" b="1">
                <a:solidFill>
                  <a:srgbClr val="0066FF"/>
                </a:solidFill>
                <a:effectLst>
                  <a:outerShdw blurRad="38100" dist="38100" dir="2700000" algn="tl">
                    <a:srgbClr val="000000"/>
                  </a:outerShdw>
                </a:effectLst>
                <a:latin typeface="Arial" charset="0"/>
                <a:sym typeface="Symbol" pitchFamily="48" charset="2"/>
              </a:rPr>
              <a:t></a:t>
            </a:r>
            <a:r>
              <a:rPr lang="en-US" sz="2000" b="1">
                <a:solidFill>
                  <a:srgbClr val="0066FF"/>
                </a:solidFill>
                <a:effectLst>
                  <a:outerShdw blurRad="38100" dist="38100" dir="2700000" algn="tl">
                    <a:srgbClr val="000000"/>
                  </a:outerShdw>
                </a:effectLst>
                <a:latin typeface="Arial" charset="0"/>
              </a:rPr>
              <a:t> (1000 </a:t>
            </a:r>
            <a:r>
              <a:rPr lang="en-US" sz="2000" b="1" i="1">
                <a:solidFill>
                  <a:srgbClr val="0066FF"/>
                </a:solidFill>
                <a:effectLst>
                  <a:outerShdw blurRad="38100" dist="38100" dir="2700000" algn="tl">
                    <a:srgbClr val="000000"/>
                  </a:outerShdw>
                </a:effectLst>
                <a:latin typeface="Arial" charset="0"/>
              </a:rPr>
              <a:t>g</a:t>
            </a:r>
            <a:r>
              <a:rPr lang="en-US" sz="2000" b="1">
                <a:solidFill>
                  <a:srgbClr val="0066FF"/>
                </a:solidFill>
                <a:effectLst>
                  <a:outerShdw blurRad="38100" dist="38100" dir="2700000" algn="tl">
                    <a:srgbClr val="000000"/>
                  </a:outerShdw>
                </a:effectLst>
                <a:latin typeface="Arial" charset="0"/>
              </a:rPr>
              <a:t>) </a:t>
            </a:r>
            <a:r>
              <a:rPr lang="en-US" sz="2000" b="1">
                <a:solidFill>
                  <a:srgbClr val="0066FF"/>
                </a:solidFill>
                <a:effectLst>
                  <a:outerShdw blurRad="38100" dist="38100" dir="2700000" algn="tl">
                    <a:srgbClr val="000000"/>
                  </a:outerShdw>
                </a:effectLst>
                <a:latin typeface="Arial" charset="0"/>
                <a:sym typeface="Symbol" pitchFamily="48" charset="2"/>
              </a:rPr>
              <a:t></a:t>
            </a:r>
            <a:r>
              <a:rPr lang="en-US" sz="2000" b="1">
                <a:solidFill>
                  <a:srgbClr val="0066FF"/>
                </a:solidFill>
                <a:effectLst>
                  <a:outerShdw blurRad="38100" dist="38100" dir="2700000" algn="tl">
                    <a:srgbClr val="000000"/>
                  </a:outerShdw>
                </a:effectLst>
                <a:latin typeface="Arial" charset="0"/>
              </a:rPr>
              <a:t> (50</a:t>
            </a:r>
            <a:r>
              <a:rPr lang="en-US" sz="2000">
                <a:solidFill>
                  <a:srgbClr val="0066FF"/>
                </a:solidFill>
                <a:effectLst>
                  <a:outerShdw blurRad="38100" dist="38100" dir="2700000" algn="tl">
                    <a:srgbClr val="000000"/>
                  </a:outerShdw>
                </a:effectLst>
                <a:latin typeface="Arial" charset="0"/>
                <a:cs typeface="Arial" charset="0"/>
              </a:rPr>
              <a:t>°</a:t>
            </a:r>
            <a:r>
              <a:rPr lang="en-US" sz="2000" b="1">
                <a:solidFill>
                  <a:srgbClr val="0066FF"/>
                </a:solidFill>
                <a:effectLst>
                  <a:outerShdw blurRad="38100" dist="38100" dir="2700000" algn="tl">
                    <a:srgbClr val="000000"/>
                  </a:outerShdw>
                </a:effectLst>
                <a:latin typeface="Arial" charset="0"/>
              </a:rPr>
              <a:t>C)  =  50,000 cal</a:t>
            </a:r>
            <a:br>
              <a:rPr lang="en-US" sz="2000" b="1">
                <a:solidFill>
                  <a:srgbClr val="0066FF"/>
                </a:solidFill>
                <a:effectLst>
                  <a:outerShdw blurRad="38100" dist="38100" dir="2700000" algn="tl">
                    <a:srgbClr val="000000"/>
                  </a:outerShdw>
                </a:effectLst>
                <a:latin typeface="Arial" charset="0"/>
              </a:rPr>
            </a:br>
            <a:r>
              <a:rPr lang="en-US" sz="2000" b="1">
                <a:solidFill>
                  <a:srgbClr val="0066FF"/>
                </a:solidFill>
                <a:effectLst>
                  <a:outerShdw blurRad="38100" dist="38100" dir="2700000" algn="tl">
                    <a:srgbClr val="000000"/>
                  </a:outerShdw>
                </a:effectLst>
                <a:latin typeface="Arial" charset="0"/>
              </a:rPr>
              <a:t/>
            </a:r>
            <a:br>
              <a:rPr lang="en-US" sz="2000" b="1">
                <a:solidFill>
                  <a:srgbClr val="0066FF"/>
                </a:solidFill>
                <a:effectLst>
                  <a:outerShdw blurRad="38100" dist="38100" dir="2700000" algn="tl">
                    <a:srgbClr val="000000"/>
                  </a:outerShdw>
                </a:effectLst>
                <a:latin typeface="Arial" charset="0"/>
              </a:rPr>
            </a:br>
            <a:r>
              <a:rPr lang="en-US" sz="2000" b="1">
                <a:solidFill>
                  <a:schemeClr val="bg2"/>
                </a:solidFill>
                <a:latin typeface="Arial" charset="0"/>
              </a:rPr>
              <a:t>Thus, there is not enough heat available to melt all the ice!!</a:t>
            </a:r>
          </a:p>
        </p:txBody>
      </p:sp>
      <p:sp>
        <p:nvSpPr>
          <p:cNvPr id="1054724" name="AutoShape 4"/>
          <p:cNvSpPr>
            <a:spLocks noChangeArrowheads="1"/>
          </p:cNvSpPr>
          <p:nvPr/>
        </p:nvSpPr>
        <p:spPr bwMode="auto">
          <a:xfrm>
            <a:off x="0" y="0"/>
            <a:ext cx="9144000" cy="340042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54725"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19.8	</a:t>
            </a:r>
            <a:r>
              <a:rPr lang="en-US" sz="2800">
                <a:solidFill>
                  <a:schemeClr val="accent2"/>
                </a:solidFill>
              </a:rPr>
              <a:t>Water and Ice </a:t>
            </a:r>
          </a:p>
        </p:txBody>
      </p:sp>
      <p:sp>
        <p:nvSpPr>
          <p:cNvPr id="1054726" name="Oval 6"/>
          <p:cNvSpPr>
            <a:spLocks noChangeArrowheads="1"/>
          </p:cNvSpPr>
          <p:nvPr/>
        </p:nvSpPr>
        <p:spPr bwMode="auto">
          <a:xfrm>
            <a:off x="4835525" y="919163"/>
            <a:ext cx="1673225" cy="501650"/>
          </a:xfrm>
          <a:prstGeom prst="ellipse">
            <a:avLst/>
          </a:prstGeom>
          <a:noFill/>
          <a:ln w="38100">
            <a:solidFill>
              <a:schemeClr val="accent1"/>
            </a:solidFill>
            <a:round/>
            <a:headEnd/>
            <a:tailEnd/>
          </a:ln>
          <a:effectLst/>
        </p:spPr>
        <p:txBody>
          <a:bodyPr anchor="ctr">
            <a:spAutoFit/>
          </a:bodyPr>
          <a:lstStyle/>
          <a:p>
            <a:endParaRPr lang="en-US"/>
          </a:p>
        </p:txBody>
      </p:sp>
      <p:sp>
        <p:nvSpPr>
          <p:cNvPr id="1054727" name="Rectangle 7"/>
          <p:cNvSpPr>
            <a:spLocks noGrp="1" noChangeArrowheads="1"/>
          </p:cNvSpPr>
          <p:nvPr>
            <p:ph type="body" idx="1"/>
          </p:nvPr>
        </p:nvSpPr>
        <p:spPr>
          <a:xfrm>
            <a:off x="508000" y="793750"/>
            <a:ext cx="4117975" cy="2587625"/>
          </a:xfrm>
          <a:noFill/>
          <a:ln/>
        </p:spPr>
        <p:txBody>
          <a:bodyPr>
            <a:normAutofit fontScale="77500" lnSpcReduction="20000"/>
          </a:bodyPr>
          <a:lstStyle/>
          <a:p>
            <a:pPr marL="401638" indent="-401638">
              <a:lnSpc>
                <a:spcPct val="130000"/>
              </a:lnSpc>
              <a:spcBef>
                <a:spcPct val="50000"/>
              </a:spcBef>
              <a:buFont typeface="Monotype Sorts" pitchFamily="48" charset="2"/>
              <a:buNone/>
            </a:pPr>
            <a:r>
              <a:rPr lang="en-US" b="1"/>
              <a:t>	You put 1 kg of ice at 0</a:t>
            </a:r>
            <a:r>
              <a:rPr lang="en-US">
                <a:cs typeface="Arial" charset="0"/>
              </a:rPr>
              <a:t>°</a:t>
            </a:r>
            <a:r>
              <a:rPr lang="en-US" b="1"/>
              <a:t>C together with 1 kg of water at 50</a:t>
            </a:r>
            <a:r>
              <a:rPr lang="en-US">
                <a:cs typeface="Arial" charset="0"/>
              </a:rPr>
              <a:t>°</a:t>
            </a:r>
            <a:r>
              <a:rPr lang="en-US" b="1"/>
              <a:t>C.  What is the final temperature? </a:t>
            </a:r>
          </a:p>
          <a:p>
            <a:pPr marL="744538" lvl="1">
              <a:lnSpc>
                <a:spcPct val="70000"/>
              </a:lnSpc>
              <a:spcBef>
                <a:spcPct val="50000"/>
              </a:spcBef>
            </a:pPr>
            <a:r>
              <a:rPr lang="en-US" b="1" i="1"/>
              <a:t>L</a:t>
            </a:r>
            <a:r>
              <a:rPr lang="en-US" b="1" baseline="-25000"/>
              <a:t>F</a:t>
            </a:r>
            <a:r>
              <a:rPr lang="en-US" b="1"/>
              <a:t> = 80 cal/</a:t>
            </a:r>
            <a:r>
              <a:rPr lang="en-US" b="1" i="1"/>
              <a:t>g</a:t>
            </a:r>
          </a:p>
          <a:p>
            <a:pPr marL="744538" lvl="1">
              <a:lnSpc>
                <a:spcPct val="70000"/>
              </a:lnSpc>
              <a:spcBef>
                <a:spcPct val="50000"/>
              </a:spcBef>
            </a:pPr>
            <a:r>
              <a:rPr lang="en-US" b="1" i="1"/>
              <a:t>c</a:t>
            </a:r>
            <a:r>
              <a:rPr lang="en-US" b="1" baseline="-25000"/>
              <a:t>water</a:t>
            </a:r>
            <a:r>
              <a:rPr lang="en-US" b="1"/>
              <a:t> = 1 cal/</a:t>
            </a:r>
            <a:r>
              <a:rPr lang="en-US" b="1" i="1"/>
              <a:t>g</a:t>
            </a:r>
            <a:r>
              <a:rPr lang="en-US" b="1"/>
              <a:t> </a:t>
            </a:r>
            <a:r>
              <a:rPr lang="en-US">
                <a:cs typeface="Arial" charset="0"/>
              </a:rPr>
              <a:t>°</a:t>
            </a:r>
            <a:r>
              <a:rPr lang="en-US" b="1"/>
              <a:t>C</a:t>
            </a:r>
          </a:p>
        </p:txBody>
      </p:sp>
      <p:sp>
        <p:nvSpPr>
          <p:cNvPr id="1054728" name="Rectangle 8"/>
          <p:cNvSpPr>
            <a:spLocks noChangeArrowheads="1"/>
          </p:cNvSpPr>
          <p:nvPr/>
        </p:nvSpPr>
        <p:spPr bwMode="auto">
          <a:xfrm>
            <a:off x="4999038" y="957263"/>
            <a:ext cx="3365500" cy="1814512"/>
          </a:xfrm>
          <a:prstGeom prst="rect">
            <a:avLst/>
          </a:prstGeom>
          <a:noFill/>
          <a:ln w="9525">
            <a:noFill/>
            <a:miter lim="800000"/>
            <a:headEnd/>
            <a:tailEnd/>
          </a:ln>
          <a:effectLst/>
        </p:spPr>
        <p:txBody>
          <a:bodyPr wrap="none" lIns="92075" tIns="46038" rIns="92075" bIns="46038">
            <a:spAutoFit/>
          </a:bodyPr>
          <a:lstStyle/>
          <a:p>
            <a:pPr marL="285750" indent="-285750">
              <a:spcBef>
                <a:spcPct val="50000"/>
              </a:spcBef>
            </a:pPr>
            <a:r>
              <a:rPr lang="en-US" sz="2000" b="1">
                <a:solidFill>
                  <a:schemeClr val="tx2"/>
                </a:solidFill>
                <a:latin typeface="Arial" charset="0"/>
              </a:rPr>
              <a:t>1)</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0</a:t>
            </a:r>
            <a:r>
              <a:rPr lang="en-US" sz="2000">
                <a:solidFill>
                  <a:srgbClr val="FAFD00"/>
                </a:solidFill>
                <a:latin typeface="Arial" charset="0"/>
                <a:cs typeface="Arial" charset="0"/>
              </a:rPr>
              <a:t>°</a:t>
            </a:r>
            <a:r>
              <a:rPr lang="en-US" sz="2000" b="1">
                <a:solidFill>
                  <a:schemeClr val="tx2"/>
                </a:solidFill>
                <a:latin typeface="Arial" charset="0"/>
              </a:rPr>
              <a:t>C</a:t>
            </a:r>
            <a:endParaRPr lang="en-US" sz="2000" b="1">
              <a:solidFill>
                <a:schemeClr val="tx2"/>
              </a:solidFill>
              <a:effectLst>
                <a:outerShdw blurRad="38100" dist="38100" dir="2700000" algn="tl">
                  <a:srgbClr val="000000"/>
                </a:outerShdw>
              </a:effectLst>
              <a:latin typeface="Arial" charset="0"/>
            </a:endParaRPr>
          </a:p>
          <a:p>
            <a:pPr marL="285750" indent="-285750">
              <a:spcBef>
                <a:spcPct val="50000"/>
              </a:spcBef>
            </a:pPr>
            <a:r>
              <a:rPr lang="en-US" sz="2000" b="1">
                <a:solidFill>
                  <a:schemeClr val="tx2"/>
                </a:solidFill>
                <a:latin typeface="Arial" charset="0"/>
              </a:rPr>
              <a:t>2)</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between</a:t>
            </a:r>
            <a:r>
              <a:rPr lang="en-US" sz="2000" b="1" i="1">
                <a:solidFill>
                  <a:schemeClr val="tx2"/>
                </a:solidFill>
                <a:latin typeface="Arial" charset="0"/>
              </a:rPr>
              <a:t> </a:t>
            </a:r>
            <a:r>
              <a:rPr lang="en-US" sz="2000" b="1">
                <a:solidFill>
                  <a:schemeClr val="tx2"/>
                </a:solidFill>
                <a:latin typeface="Arial" charset="0"/>
              </a:rPr>
              <a:t>0</a:t>
            </a:r>
            <a:r>
              <a:rPr lang="en-US" sz="2000">
                <a:solidFill>
                  <a:srgbClr val="FAFD00"/>
                </a:solidFill>
                <a:latin typeface="Arial" charset="0"/>
                <a:cs typeface="Arial" charset="0"/>
              </a:rPr>
              <a:t>°</a:t>
            </a:r>
            <a:r>
              <a:rPr lang="en-US" sz="2000" b="1">
                <a:solidFill>
                  <a:schemeClr val="tx2"/>
                </a:solidFill>
                <a:latin typeface="Arial" charset="0"/>
              </a:rPr>
              <a:t>C and 50</a:t>
            </a:r>
            <a:r>
              <a:rPr lang="en-US" sz="2000">
                <a:solidFill>
                  <a:srgbClr val="FAFD00"/>
                </a:solidFill>
                <a:latin typeface="Arial" charset="0"/>
                <a:cs typeface="Arial" charset="0"/>
              </a:rPr>
              <a:t>°</a:t>
            </a:r>
            <a:r>
              <a:rPr lang="en-US" sz="2000" b="1">
                <a:solidFill>
                  <a:schemeClr val="tx2"/>
                </a:solidFill>
                <a:latin typeface="Arial" charset="0"/>
              </a:rPr>
              <a:t>C </a:t>
            </a:r>
            <a:endParaRPr lang="en-US" sz="2000" b="1">
              <a:solidFill>
                <a:schemeClr val="tx2"/>
              </a:solidFill>
              <a:effectLst>
                <a:outerShdw blurRad="38100" dist="38100" dir="2700000" algn="tl">
                  <a:srgbClr val="000000"/>
                </a:outerShdw>
              </a:effectLst>
              <a:latin typeface="Arial" charset="0"/>
            </a:endParaRPr>
          </a:p>
          <a:p>
            <a:pPr marL="285750" indent="-285750">
              <a:spcBef>
                <a:spcPct val="50000"/>
              </a:spcBef>
            </a:pPr>
            <a:r>
              <a:rPr lang="en-US" sz="2000" b="1">
                <a:solidFill>
                  <a:schemeClr val="tx2"/>
                </a:solidFill>
                <a:latin typeface="Arial" charset="0"/>
              </a:rPr>
              <a:t>3)</a:t>
            </a:r>
            <a:r>
              <a:rPr lang="en-US" sz="2000" b="1">
                <a:solidFill>
                  <a:schemeClr val="tx2"/>
                </a:solidFill>
                <a:effectLst>
                  <a:outerShdw blurRad="38100" dist="38100" dir="2700000" algn="tl">
                    <a:srgbClr val="000000"/>
                  </a:outerShdw>
                </a:effectLst>
                <a:latin typeface="Arial" charset="0"/>
              </a:rPr>
              <a:t>   </a:t>
            </a:r>
            <a:r>
              <a:rPr lang="en-US" sz="2000" b="1">
                <a:solidFill>
                  <a:schemeClr val="tx2"/>
                </a:solidFill>
                <a:latin typeface="Arial" charset="0"/>
              </a:rPr>
              <a:t>50</a:t>
            </a:r>
            <a:r>
              <a:rPr lang="en-US" sz="2000">
                <a:solidFill>
                  <a:srgbClr val="FAFD00"/>
                </a:solidFill>
                <a:latin typeface="Arial" charset="0"/>
                <a:cs typeface="Arial" charset="0"/>
              </a:rPr>
              <a:t>°</a:t>
            </a:r>
            <a:r>
              <a:rPr lang="en-US" sz="2000" b="1">
                <a:solidFill>
                  <a:schemeClr val="tx2"/>
                </a:solidFill>
                <a:latin typeface="Arial" charset="0"/>
              </a:rPr>
              <a:t>C </a:t>
            </a:r>
          </a:p>
          <a:p>
            <a:pPr marL="285750" indent="-285750">
              <a:spcBef>
                <a:spcPct val="50000"/>
              </a:spcBef>
            </a:pPr>
            <a:r>
              <a:rPr lang="en-US" sz="2000" b="1">
                <a:solidFill>
                  <a:schemeClr val="tx2"/>
                </a:solidFill>
                <a:latin typeface="Arial" charset="0"/>
              </a:rPr>
              <a:t>4)   greater than 50</a:t>
            </a:r>
            <a:r>
              <a:rPr lang="en-US" sz="2000">
                <a:solidFill>
                  <a:srgbClr val="FAFD00"/>
                </a:solidFill>
                <a:latin typeface="Arial" charset="0"/>
                <a:cs typeface="Arial" charset="0"/>
              </a:rPr>
              <a:t>°</a:t>
            </a:r>
            <a:r>
              <a:rPr lang="en-US" sz="2000" b="1">
                <a:solidFill>
                  <a:schemeClr val="tx2"/>
                </a:solidFill>
                <a:latin typeface="Arial" charset="0"/>
              </a:rPr>
              <a:t>C</a:t>
            </a:r>
            <a:r>
              <a:rPr lang="en-US" sz="2200" b="1">
                <a:solidFill>
                  <a:schemeClr val="tx2"/>
                </a:solidFill>
                <a:latin typeface="Arial" charset="0"/>
              </a:rPr>
              <a:t> </a:t>
            </a:r>
          </a:p>
        </p:txBody>
      </p:sp>
      <p:sp>
        <p:nvSpPr>
          <p:cNvPr id="1054729" name="Text Box 9"/>
          <p:cNvSpPr txBox="1">
            <a:spLocks noChangeArrowheads="1"/>
          </p:cNvSpPr>
          <p:nvPr/>
        </p:nvSpPr>
        <p:spPr bwMode="auto">
          <a:xfrm>
            <a:off x="1182688" y="6451600"/>
            <a:ext cx="7372350" cy="406400"/>
          </a:xfrm>
          <a:prstGeom prst="rect">
            <a:avLst/>
          </a:prstGeom>
          <a:solidFill>
            <a:srgbClr val="3366FF"/>
          </a:solidFill>
          <a:ln w="9525">
            <a:solidFill>
              <a:schemeClr val="tx2"/>
            </a:solidFill>
            <a:miter lim="800000"/>
            <a:headEnd type="none" w="sm" len="sm"/>
            <a:tailEnd type="none" w="sm" len="sm"/>
          </a:ln>
          <a:effectLst/>
        </p:spPr>
        <p:txBody>
          <a:bodyPr wrap="none">
            <a:spAutoFit/>
          </a:bodyPr>
          <a:lstStyle/>
          <a:p>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a:t>
            </a:r>
            <a:r>
              <a:rPr lang="en-US" sz="2000" b="1">
                <a:latin typeface="Arial" charset="0"/>
              </a:rPr>
              <a:t>How much more water at 50</a:t>
            </a:r>
            <a:r>
              <a:rPr lang="en-US" sz="2000" b="1" baseline="30000">
                <a:latin typeface="Arial" charset="0"/>
                <a:cs typeface="Arial" charset="0"/>
              </a:rPr>
              <a:t>°</a:t>
            </a:r>
            <a:r>
              <a:rPr lang="en-US" sz="2000" b="1">
                <a:latin typeface="Arial" charset="0"/>
              </a:rPr>
              <a:t>C would you need?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29"/>
                                        </p:tgtEl>
                                        <p:attrNameLst>
                                          <p:attrName>style.visibility</p:attrName>
                                        </p:attrNameLst>
                                      </p:cBhvr>
                                      <p:to>
                                        <p:strVal val="visible"/>
                                      </p:to>
                                    </p:set>
                                    <p:anim calcmode="lin" valueType="num">
                                      <p:cBhvr additive="base">
                                        <p:cTn id="7" dur="500" fill="hold"/>
                                        <p:tgtEl>
                                          <p:spTgt spid="1054729"/>
                                        </p:tgtEl>
                                        <p:attrNameLst>
                                          <p:attrName>ppt_x</p:attrName>
                                        </p:attrNameLst>
                                      </p:cBhvr>
                                      <p:tavLst>
                                        <p:tav tm="0">
                                          <p:val>
                                            <p:strVal val="0-#ppt_w/2"/>
                                          </p:val>
                                        </p:tav>
                                        <p:tav tm="100000">
                                          <p:val>
                                            <p:strVal val="#ppt_x"/>
                                          </p:val>
                                        </p:tav>
                                      </p:tavLst>
                                    </p:anim>
                                    <p:anim calcmode="lin" valueType="num">
                                      <p:cBhvr additive="base">
                                        <p:cTn id="8" dur="500" fill="hold"/>
                                        <p:tgtEl>
                                          <p:spTgt spid="10547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29"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03523"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19.15	</a:t>
            </a:r>
            <a:r>
              <a:rPr lang="en-US" sz="2800">
                <a:solidFill>
                  <a:schemeClr val="accent2"/>
                </a:solidFill>
              </a:rPr>
              <a:t>Radiation </a:t>
            </a:r>
          </a:p>
        </p:txBody>
      </p:sp>
      <p:sp>
        <p:nvSpPr>
          <p:cNvPr id="1003524" name="Rectangle 4"/>
          <p:cNvSpPr>
            <a:spLocks noGrp="1" noChangeArrowheads="1"/>
          </p:cNvSpPr>
          <p:nvPr>
            <p:ph type="body" idx="1"/>
          </p:nvPr>
        </p:nvSpPr>
        <p:spPr>
          <a:xfrm>
            <a:off x="238125" y="773113"/>
            <a:ext cx="4078288" cy="2411412"/>
          </a:xfrm>
          <a:noFill/>
          <a:ln/>
        </p:spPr>
        <p:txBody>
          <a:bodyPr>
            <a:normAutofit fontScale="70000" lnSpcReduction="20000"/>
          </a:bodyPr>
          <a:lstStyle/>
          <a:p>
            <a:pPr marL="401638" indent="-401638">
              <a:lnSpc>
                <a:spcPct val="120000"/>
              </a:lnSpc>
              <a:spcBef>
                <a:spcPct val="50000"/>
              </a:spcBef>
              <a:buFont typeface="Monotype Sorts" pitchFamily="48" charset="2"/>
              <a:buNone/>
            </a:pPr>
            <a:r>
              <a:rPr lang="en-US" sz="1800" b="1"/>
              <a:t>	</a:t>
            </a:r>
            <a:r>
              <a:rPr lang="en-US" b="1"/>
              <a:t>If the Sun’s surface temperature falls to </a:t>
            </a:r>
            <a:r>
              <a:rPr lang="en-US" b="1">
                <a:solidFill>
                  <a:srgbClr val="FFFF00"/>
                </a:solidFill>
              </a:rPr>
              <a:t>half</a:t>
            </a:r>
            <a:r>
              <a:rPr lang="en-US" b="1"/>
              <a:t> the current surface temperature, by what factor will the radiant energy reaching the  Earth change?</a:t>
            </a:r>
          </a:p>
        </p:txBody>
      </p:sp>
      <p:sp>
        <p:nvSpPr>
          <p:cNvPr id="1003525" name="Rectangle 5"/>
          <p:cNvSpPr>
            <a:spLocks noChangeArrowheads="1"/>
          </p:cNvSpPr>
          <p:nvPr/>
        </p:nvSpPr>
        <p:spPr bwMode="auto">
          <a:xfrm>
            <a:off x="4344988" y="882650"/>
            <a:ext cx="3524250" cy="2392363"/>
          </a:xfrm>
          <a:prstGeom prst="rect">
            <a:avLst/>
          </a:prstGeom>
          <a:noFill/>
          <a:ln w="9525">
            <a:noFill/>
            <a:miter lim="800000"/>
            <a:headEnd/>
            <a:tailEnd/>
          </a:ln>
          <a:effectLst/>
        </p:spPr>
        <p:txBody>
          <a:bodyPr wrap="none" lIns="92075" tIns="46038" rIns="92075" bIns="46038">
            <a:spAutoFit/>
          </a:bodyPr>
          <a:lstStyle/>
          <a:p>
            <a:pPr marL="285750" indent="-285750">
              <a:lnSpc>
                <a:spcPct val="129000"/>
              </a:lnSpc>
            </a:pPr>
            <a:r>
              <a:rPr lang="en-US" sz="2000" b="1">
                <a:solidFill>
                  <a:schemeClr val="tx2"/>
                </a:solidFill>
                <a:latin typeface="Arial" charset="0"/>
              </a:rPr>
              <a:t>1)   increase by factor of 16</a:t>
            </a:r>
          </a:p>
          <a:p>
            <a:pPr marL="285750" indent="-285750">
              <a:lnSpc>
                <a:spcPct val="129000"/>
              </a:lnSpc>
            </a:pPr>
            <a:r>
              <a:rPr lang="en-US" sz="2000" b="1">
                <a:solidFill>
                  <a:schemeClr val="tx2"/>
                </a:solidFill>
                <a:latin typeface="Arial" charset="0"/>
              </a:rPr>
              <a:t>2)   increase by factor of 4 </a:t>
            </a:r>
          </a:p>
          <a:p>
            <a:pPr marL="285750" indent="-285750">
              <a:lnSpc>
                <a:spcPct val="129000"/>
              </a:lnSpc>
            </a:pPr>
            <a:r>
              <a:rPr lang="en-US" sz="2000" b="1">
                <a:solidFill>
                  <a:schemeClr val="tx2"/>
                </a:solidFill>
                <a:latin typeface="Arial" charset="0"/>
              </a:rPr>
              <a:t>3)   it will remain the same</a:t>
            </a:r>
          </a:p>
          <a:p>
            <a:pPr marL="285750" indent="-285750">
              <a:lnSpc>
                <a:spcPct val="129000"/>
              </a:lnSpc>
            </a:pPr>
            <a:r>
              <a:rPr lang="en-US" sz="2000" b="1">
                <a:solidFill>
                  <a:schemeClr val="tx2"/>
                </a:solidFill>
                <a:latin typeface="Arial" charset="0"/>
              </a:rPr>
              <a:t>4)   decrease by factor of 4</a:t>
            </a:r>
          </a:p>
          <a:p>
            <a:pPr marL="285750" indent="-285750">
              <a:lnSpc>
                <a:spcPct val="129000"/>
              </a:lnSpc>
            </a:pPr>
            <a:r>
              <a:rPr lang="en-US" sz="2000" b="1">
                <a:solidFill>
                  <a:schemeClr val="tx2"/>
                </a:solidFill>
                <a:latin typeface="Arial" charset="0"/>
              </a:rPr>
              <a:t>5)   decrease by factor of 16</a:t>
            </a:r>
            <a:endParaRPr lang="en-US">
              <a:solidFill>
                <a:schemeClr val="tx2"/>
              </a:solidFill>
            </a:endParaRPr>
          </a:p>
          <a:p>
            <a:pPr marL="285750" indent="-285750">
              <a:lnSpc>
                <a:spcPct val="109000"/>
              </a:lnSpc>
            </a:pPr>
            <a:endParaRPr lang="en-US" sz="2000" b="1">
              <a:solidFill>
                <a:schemeClr val="tx2"/>
              </a:solidFill>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AutoShape 2"/>
          <p:cNvSpPr>
            <a:spLocks noChangeArrowheads="1"/>
          </p:cNvSpPr>
          <p:nvPr/>
        </p:nvSpPr>
        <p:spPr bwMode="auto">
          <a:xfrm>
            <a:off x="728663" y="4138613"/>
            <a:ext cx="7769225" cy="11890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1005571" name="AutoShape 3"/>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05572"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19.15	</a:t>
            </a:r>
            <a:r>
              <a:rPr lang="en-US" sz="2800">
                <a:solidFill>
                  <a:schemeClr val="accent2"/>
                </a:solidFill>
              </a:rPr>
              <a:t>Radiation </a:t>
            </a:r>
          </a:p>
        </p:txBody>
      </p:sp>
      <p:sp>
        <p:nvSpPr>
          <p:cNvPr id="1005573" name="Rectangle 5"/>
          <p:cNvSpPr>
            <a:spLocks noGrp="1" noChangeArrowheads="1"/>
          </p:cNvSpPr>
          <p:nvPr>
            <p:ph type="body" idx="1"/>
          </p:nvPr>
        </p:nvSpPr>
        <p:spPr>
          <a:xfrm>
            <a:off x="238125" y="773113"/>
            <a:ext cx="4078288" cy="2411412"/>
          </a:xfrm>
          <a:noFill/>
          <a:ln/>
        </p:spPr>
        <p:txBody>
          <a:bodyPr>
            <a:normAutofit fontScale="70000" lnSpcReduction="20000"/>
          </a:bodyPr>
          <a:lstStyle/>
          <a:p>
            <a:pPr marL="401638" indent="-401638">
              <a:lnSpc>
                <a:spcPct val="120000"/>
              </a:lnSpc>
              <a:spcBef>
                <a:spcPct val="50000"/>
              </a:spcBef>
              <a:buFont typeface="Monotype Sorts" pitchFamily="48" charset="2"/>
              <a:buNone/>
            </a:pPr>
            <a:r>
              <a:rPr lang="en-US" sz="1800" b="1"/>
              <a:t>	</a:t>
            </a:r>
            <a:r>
              <a:rPr lang="en-US" b="1"/>
              <a:t>If the Sun’s surface temperature falls to </a:t>
            </a:r>
            <a:r>
              <a:rPr lang="en-US" b="1">
                <a:solidFill>
                  <a:srgbClr val="FFFF00"/>
                </a:solidFill>
              </a:rPr>
              <a:t>half</a:t>
            </a:r>
            <a:r>
              <a:rPr lang="en-US" b="1"/>
              <a:t> the current surface temperature, by what factor will the radiant energy reaching the  Earth change?</a:t>
            </a:r>
          </a:p>
        </p:txBody>
      </p:sp>
      <p:sp>
        <p:nvSpPr>
          <p:cNvPr id="1005574" name="Rectangle 6"/>
          <p:cNvSpPr>
            <a:spLocks noChangeArrowheads="1"/>
          </p:cNvSpPr>
          <p:nvPr/>
        </p:nvSpPr>
        <p:spPr bwMode="auto">
          <a:xfrm>
            <a:off x="4344988" y="882650"/>
            <a:ext cx="3524250" cy="2392363"/>
          </a:xfrm>
          <a:prstGeom prst="rect">
            <a:avLst/>
          </a:prstGeom>
          <a:noFill/>
          <a:ln w="9525">
            <a:noFill/>
            <a:miter lim="800000"/>
            <a:headEnd/>
            <a:tailEnd/>
          </a:ln>
          <a:effectLst/>
        </p:spPr>
        <p:txBody>
          <a:bodyPr wrap="none" lIns="92075" tIns="46038" rIns="92075" bIns="46038">
            <a:spAutoFit/>
          </a:bodyPr>
          <a:lstStyle/>
          <a:p>
            <a:pPr marL="285750" indent="-285750">
              <a:lnSpc>
                <a:spcPct val="129000"/>
              </a:lnSpc>
            </a:pPr>
            <a:r>
              <a:rPr lang="en-US" sz="2000" b="1">
                <a:solidFill>
                  <a:schemeClr val="tx2"/>
                </a:solidFill>
                <a:latin typeface="Arial" charset="0"/>
              </a:rPr>
              <a:t>1)   increase by factor of 16</a:t>
            </a:r>
          </a:p>
          <a:p>
            <a:pPr marL="285750" indent="-285750">
              <a:lnSpc>
                <a:spcPct val="129000"/>
              </a:lnSpc>
            </a:pPr>
            <a:r>
              <a:rPr lang="en-US" sz="2000" b="1">
                <a:solidFill>
                  <a:schemeClr val="tx2"/>
                </a:solidFill>
                <a:latin typeface="Arial" charset="0"/>
              </a:rPr>
              <a:t>2)   increase by factor of 4 </a:t>
            </a:r>
          </a:p>
          <a:p>
            <a:pPr marL="285750" indent="-285750">
              <a:lnSpc>
                <a:spcPct val="129000"/>
              </a:lnSpc>
            </a:pPr>
            <a:r>
              <a:rPr lang="en-US" sz="2000" b="1">
                <a:solidFill>
                  <a:schemeClr val="tx2"/>
                </a:solidFill>
                <a:latin typeface="Arial" charset="0"/>
              </a:rPr>
              <a:t>3)   it will remain the same</a:t>
            </a:r>
          </a:p>
          <a:p>
            <a:pPr marL="285750" indent="-285750">
              <a:lnSpc>
                <a:spcPct val="129000"/>
              </a:lnSpc>
            </a:pPr>
            <a:r>
              <a:rPr lang="en-US" sz="2000" b="1">
                <a:solidFill>
                  <a:schemeClr val="tx2"/>
                </a:solidFill>
                <a:latin typeface="Arial" charset="0"/>
              </a:rPr>
              <a:t>4)   decrease by factor of 4</a:t>
            </a:r>
          </a:p>
          <a:p>
            <a:pPr marL="285750" indent="-285750">
              <a:lnSpc>
                <a:spcPct val="129000"/>
              </a:lnSpc>
            </a:pPr>
            <a:r>
              <a:rPr lang="en-US" sz="2000" b="1">
                <a:solidFill>
                  <a:schemeClr val="tx2"/>
                </a:solidFill>
                <a:latin typeface="Arial" charset="0"/>
              </a:rPr>
              <a:t>5)   decrease by factor of 16</a:t>
            </a:r>
            <a:endParaRPr lang="en-US">
              <a:solidFill>
                <a:schemeClr val="tx2"/>
              </a:solidFill>
            </a:endParaRPr>
          </a:p>
          <a:p>
            <a:pPr marL="285750" indent="-285750">
              <a:lnSpc>
                <a:spcPct val="109000"/>
              </a:lnSpc>
            </a:pPr>
            <a:endParaRPr lang="en-US" sz="2000" b="1">
              <a:solidFill>
                <a:schemeClr val="tx2"/>
              </a:solidFill>
              <a:latin typeface="Arial" charset="0"/>
            </a:endParaRPr>
          </a:p>
        </p:txBody>
      </p:sp>
      <p:sp>
        <p:nvSpPr>
          <p:cNvPr id="1005575" name="Text Box 7"/>
          <p:cNvSpPr txBox="1">
            <a:spLocks noChangeArrowheads="1"/>
          </p:cNvSpPr>
          <p:nvPr/>
        </p:nvSpPr>
        <p:spPr bwMode="auto">
          <a:xfrm>
            <a:off x="968375" y="4273550"/>
            <a:ext cx="7116763" cy="822325"/>
          </a:xfrm>
          <a:prstGeom prst="rect">
            <a:avLst/>
          </a:prstGeom>
          <a:noFill/>
          <a:ln w="9525">
            <a:noFill/>
            <a:miter lim="800000"/>
            <a:headEnd type="none" w="sm" len="sm"/>
            <a:tailEnd type="none" w="sm" len="sm"/>
          </a:ln>
          <a:effectLst/>
        </p:spPr>
        <p:txBody>
          <a:bodyPr wrap="none">
            <a:spAutoFit/>
          </a:bodyPr>
          <a:lstStyle/>
          <a:p>
            <a:pPr>
              <a:lnSpc>
                <a:spcPct val="120000"/>
              </a:lnSpc>
            </a:pPr>
            <a:r>
              <a:rPr lang="en-US" sz="2000" b="1">
                <a:solidFill>
                  <a:srgbClr val="000010"/>
                </a:solidFill>
                <a:latin typeface="Arial" charset="0"/>
              </a:rPr>
              <a:t>Radiation energy is proportional to </a:t>
            </a:r>
            <a:r>
              <a:rPr lang="en-US" sz="2000" b="1" i="1">
                <a:solidFill>
                  <a:srgbClr val="000010"/>
                </a:solidFill>
                <a:latin typeface="Arial" charset="0"/>
              </a:rPr>
              <a:t>T</a:t>
            </a:r>
            <a:r>
              <a:rPr lang="en-US" sz="2000" b="1" baseline="30000">
                <a:solidFill>
                  <a:srgbClr val="000010"/>
                </a:solidFill>
                <a:latin typeface="Arial" charset="0"/>
              </a:rPr>
              <a:t>4</a:t>
            </a:r>
            <a:r>
              <a:rPr lang="en-US" sz="2000" b="1">
                <a:solidFill>
                  <a:srgbClr val="000010"/>
                </a:solidFill>
                <a:latin typeface="Arial" charset="0"/>
              </a:rPr>
              <a:t>.  So if temperature </a:t>
            </a:r>
          </a:p>
          <a:p>
            <a:pPr>
              <a:lnSpc>
                <a:spcPct val="120000"/>
              </a:lnSpc>
            </a:pPr>
            <a:r>
              <a:rPr lang="en-US" sz="2000" b="1">
                <a:solidFill>
                  <a:srgbClr val="000010"/>
                </a:solidFill>
                <a:latin typeface="Arial" charset="0"/>
              </a:rPr>
              <a:t>is halved, radiation energy will decrease by a factor of 16.</a:t>
            </a:r>
            <a:endParaRPr lang="en-US">
              <a:solidFill>
                <a:srgbClr val="000010"/>
              </a:solidFill>
              <a:latin typeface="Arial" charset="0"/>
            </a:endParaRPr>
          </a:p>
        </p:txBody>
      </p:sp>
      <p:sp>
        <p:nvSpPr>
          <p:cNvPr id="1005576" name="Oval 8"/>
          <p:cNvSpPr>
            <a:spLocks noChangeArrowheads="1"/>
          </p:cNvSpPr>
          <p:nvPr/>
        </p:nvSpPr>
        <p:spPr bwMode="auto">
          <a:xfrm>
            <a:off x="4059238" y="2462213"/>
            <a:ext cx="4402137" cy="519112"/>
          </a:xfrm>
          <a:prstGeom prst="ellipse">
            <a:avLst/>
          </a:prstGeom>
          <a:noFill/>
          <a:ln w="38100">
            <a:solidFill>
              <a:schemeClr val="accent1"/>
            </a:solidFill>
            <a:round/>
            <a:headEnd/>
            <a:tailEnd/>
          </a:ln>
          <a:effectLst/>
        </p:spPr>
        <p:txBody>
          <a:bodyPr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5576"/>
                                        </p:tgtEl>
                                        <p:attrNameLst>
                                          <p:attrName>style.visibility</p:attrName>
                                        </p:attrNameLst>
                                      </p:cBhvr>
                                      <p:to>
                                        <p:strVal val="visible"/>
                                      </p:to>
                                    </p:set>
                                    <p:anim calcmode="lin" valueType="num">
                                      <p:cBhvr additive="base">
                                        <p:cTn id="7" dur="500" fill="hold"/>
                                        <p:tgtEl>
                                          <p:spTgt spid="1005576"/>
                                        </p:tgtEl>
                                        <p:attrNameLst>
                                          <p:attrName>ppt_x</p:attrName>
                                        </p:attrNameLst>
                                      </p:cBhvr>
                                      <p:tavLst>
                                        <p:tav tm="0">
                                          <p:val>
                                            <p:strVal val="#ppt_x"/>
                                          </p:val>
                                        </p:tav>
                                        <p:tav tm="100000">
                                          <p:val>
                                            <p:strVal val="#ppt_x"/>
                                          </p:val>
                                        </p:tav>
                                      </p:tavLst>
                                    </p:anim>
                                    <p:anim calcmode="lin" valueType="num">
                                      <p:cBhvr additive="base">
                                        <p:cTn id="8" dur="500" fill="hold"/>
                                        <p:tgtEl>
                                          <p:spTgt spid="100557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005570"/>
                                        </p:tgtEl>
                                        <p:attrNameLst>
                                          <p:attrName>style.visibility</p:attrName>
                                        </p:attrNameLst>
                                      </p:cBhvr>
                                      <p:to>
                                        <p:strVal val="visible"/>
                                      </p:to>
                                    </p:set>
                                    <p:animEffect transition="in" filter="checkerboard(across)">
                                      <p:cBhvr>
                                        <p:cTn id="13" dur="500"/>
                                        <p:tgtEl>
                                          <p:spTgt spid="1005570"/>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005575"/>
                                        </p:tgtEl>
                                        <p:attrNameLst>
                                          <p:attrName>style.visibility</p:attrName>
                                        </p:attrNameLst>
                                      </p:cBhvr>
                                      <p:to>
                                        <p:strVal val="visible"/>
                                      </p:to>
                                    </p:set>
                                    <p:animEffect transition="in" filter="checkerboard(across)">
                                      <p:cBhvr>
                                        <p:cTn id="18" dur="500"/>
                                        <p:tgtEl>
                                          <p:spTgt spid="1005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5570" grpId="0" animBg="1" autoUpdateAnimBg="0"/>
      <p:bldP spid="1005575" grpId="0" autoUpdateAnimBg="0"/>
      <p:bldP spid="100557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Gas Does Some Work</a:t>
            </a:r>
            <a:endParaRPr lang="en-US">
              <a:solidFill>
                <a:srgbClr val="FFFF00"/>
              </a:solidFill>
            </a:endParaRPr>
          </a:p>
        </p:txBody>
      </p:sp>
      <p:sp>
        <p:nvSpPr>
          <p:cNvPr id="3" name="Content Placeholder 2"/>
          <p:cNvSpPr>
            <a:spLocks noGrp="1"/>
          </p:cNvSpPr>
          <p:nvPr>
            <p:ph sz="half" idx="1"/>
          </p:nvPr>
        </p:nvSpPr>
        <p:spPr>
          <a:xfrm>
            <a:off x="228600" y="1600200"/>
            <a:ext cx="6248400" cy="4525963"/>
          </a:xfrm>
        </p:spPr>
        <p:txBody>
          <a:bodyPr/>
          <a:lstStyle/>
          <a:p>
            <a:r>
              <a:rPr lang="en-US" smtClean="0"/>
              <a:t>The gas pressure </a:t>
            </a:r>
            <a:r>
              <a:rPr lang="en-US" i="1" smtClean="0"/>
              <a:t>P</a:t>
            </a:r>
            <a:r>
              <a:rPr lang="en-US" smtClean="0"/>
              <a:t> means the force from the gas on the piston, of area </a:t>
            </a:r>
            <a:r>
              <a:rPr lang="en-US" i="1" smtClean="0"/>
              <a:t>A</a:t>
            </a:r>
            <a:r>
              <a:rPr lang="en-US" smtClean="0"/>
              <a:t>, is </a:t>
            </a:r>
            <a:r>
              <a:rPr lang="en-US" i="1" smtClean="0"/>
              <a:t>PA</a:t>
            </a:r>
            <a:r>
              <a:rPr lang="en-US" smtClean="0"/>
              <a:t>.  This means that if the piston moves up a distance </a:t>
            </a:r>
            <a:r>
              <a:rPr lang="en-US" i="1" smtClean="0"/>
              <a:t>dℓ</a:t>
            </a:r>
            <a:r>
              <a:rPr lang="en-US" smtClean="0"/>
              <a:t>, the work done by the gas, force x distance = </a:t>
            </a:r>
            <a:r>
              <a:rPr lang="en-US" i="1" smtClean="0"/>
              <a:t>PAdℓ</a:t>
            </a:r>
            <a:r>
              <a:rPr lang="en-US" smtClean="0"/>
              <a:t> =</a:t>
            </a:r>
            <a:r>
              <a:rPr lang="en-US" i="1" smtClean="0"/>
              <a:t>PdV.</a:t>
            </a:r>
          </a:p>
          <a:p>
            <a:r>
              <a:rPr lang="en-US" smtClean="0"/>
              <a:t>The work done by the gas in expanding  </a:t>
            </a:r>
            <a:r>
              <a:rPr lang="en-US" smtClean="0">
                <a:solidFill>
                  <a:srgbClr val="FFFF00"/>
                </a:solidFill>
              </a:rPr>
              <a:t>isothermally</a:t>
            </a:r>
            <a:r>
              <a:rPr lang="en-US" smtClean="0"/>
              <a:t>, along </a:t>
            </a:r>
            <a:r>
              <a:rPr lang="en-US" i="1" smtClean="0"/>
              <a:t>PV</a:t>
            </a:r>
            <a:r>
              <a:rPr lang="en-US" smtClean="0"/>
              <a:t> = </a:t>
            </a:r>
            <a:r>
              <a:rPr lang="en-US" i="1" smtClean="0"/>
              <a:t>nRT</a:t>
            </a:r>
            <a:r>
              <a:rPr lang="en-US" smtClean="0"/>
              <a:t>, is</a:t>
            </a:r>
            <a:endParaRPr lang="en-US"/>
          </a:p>
        </p:txBody>
      </p:sp>
      <p:sp>
        <p:nvSpPr>
          <p:cNvPr id="4" name="Content Placeholder 3"/>
          <p:cNvSpPr>
            <a:spLocks noGrp="1"/>
          </p:cNvSpPr>
          <p:nvPr>
            <p:ph sz="half" idx="2"/>
          </p:nvPr>
        </p:nvSpPr>
        <p:spPr>
          <a:xfrm>
            <a:off x="6324600" y="1600200"/>
            <a:ext cx="2362200" cy="4525963"/>
          </a:xfrm>
        </p:spPr>
        <p:txBody>
          <a:bodyPr/>
          <a:lstStyle/>
          <a:p>
            <a:r>
              <a:rPr lang="en-US" smtClean="0">
                <a:solidFill>
                  <a:schemeClr val="bg2">
                    <a:lumMod val="50000"/>
                  </a:schemeClr>
                </a:solidFill>
              </a:rPr>
              <a:t>a</a:t>
            </a:r>
            <a:endParaRPr lang="en-US">
              <a:solidFill>
                <a:schemeClr val="bg2">
                  <a:lumMod val="50000"/>
                </a:schemeClr>
              </a:solidFill>
            </a:endParaRP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smtClean="0"/>
                <a:t>Area </a:t>
              </a:r>
              <a:r>
                <a:rPr lang="en-US" sz="2000" i="1" smtClean="0"/>
                <a:t>A</a:t>
              </a:r>
              <a:endParaRPr lang="en-US" sz="2000" i="1"/>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smtClean="0"/>
                <a:t>dℓ</a:t>
              </a:r>
              <a:endParaRPr lang="en-US" i="1"/>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p:oleObj spid="_x0000_s91138" name="Equation" r:id="rId4" imgW="5956200" imgH="12315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152400" y="1600200"/>
            <a:ext cx="5562600" cy="5257800"/>
          </a:xfrm>
        </p:spPr>
        <p:txBody>
          <a:bodyPr>
            <a:normAutofit/>
          </a:bodyPr>
          <a:lstStyle/>
          <a:p>
            <a:r>
              <a:rPr lang="en-US" smtClean="0"/>
              <a:t>Note that the work done by the gas in </a:t>
            </a:r>
            <a:r>
              <a:rPr lang="en-US" smtClean="0">
                <a:solidFill>
                  <a:srgbClr val="FFFF00"/>
                </a:solidFill>
              </a:rPr>
              <a:t>isothermal</a:t>
            </a:r>
            <a:r>
              <a:rPr lang="en-US" smtClean="0"/>
              <a:t> expansion</a:t>
            </a:r>
          </a:p>
          <a:p>
            <a:endParaRPr lang="en-US" smtClean="0"/>
          </a:p>
          <a:p>
            <a:endParaRPr lang="en-US" smtClean="0"/>
          </a:p>
          <a:p>
            <a:pPr>
              <a:buNone/>
            </a:pPr>
            <a:r>
              <a:rPr lang="en-US" smtClean="0"/>
              <a:t>	is just the </a:t>
            </a:r>
            <a:r>
              <a:rPr lang="en-US" u="sng" smtClean="0"/>
              <a:t>area under the path</a:t>
            </a:r>
            <a:r>
              <a:rPr lang="en-US" smtClean="0"/>
              <a:t>—and in fact this must be true of the work done along </a:t>
            </a:r>
            <a:r>
              <a:rPr lang="en-US" i="1" smtClean="0"/>
              <a:t>any</a:t>
            </a:r>
            <a:r>
              <a:rPr lang="en-US" smtClean="0"/>
              <a:t> path.</a:t>
            </a:r>
          </a:p>
          <a:p>
            <a:r>
              <a:rPr lang="en-US" smtClean="0"/>
              <a:t>The gas clearly does </a:t>
            </a:r>
            <a:r>
              <a:rPr lang="en-US" i="1" smtClean="0"/>
              <a:t>less</a:t>
            </a:r>
            <a:r>
              <a:rPr lang="en-US" smtClean="0"/>
              <a:t> work going from A to B on the </a:t>
            </a:r>
            <a:r>
              <a:rPr lang="en-US" smtClean="0">
                <a:solidFill>
                  <a:srgbClr val="FF0000"/>
                </a:solidFill>
              </a:rPr>
              <a:t>red</a:t>
            </a:r>
            <a:r>
              <a:rPr lang="en-US" smtClean="0"/>
              <a:t> path.</a:t>
            </a:r>
          </a:p>
          <a:p>
            <a:r>
              <a:rPr lang="en-US" smtClean="0">
                <a:solidFill>
                  <a:srgbClr val="FF0000"/>
                </a:solidFill>
              </a:rPr>
              <a:t>This means less heat is supplied to the gas along the red path!</a:t>
            </a:r>
          </a:p>
          <a:p>
            <a:endParaRPr lang="en-US"/>
          </a:p>
        </p:txBody>
      </p:sp>
      <p:sp>
        <p:nvSpPr>
          <p:cNvPr id="4" name="Content Placeholder 3"/>
          <p:cNvSpPr>
            <a:spLocks noGrp="1"/>
          </p:cNvSpPr>
          <p:nvPr>
            <p:ph sz="half" idx="2"/>
          </p:nvPr>
        </p:nvSpPr>
        <p:spPr>
          <a:xfrm>
            <a:off x="5715000" y="1600200"/>
            <a:ext cx="3200400" cy="4525963"/>
          </a:xfrm>
        </p:spPr>
        <p:txBody>
          <a:bodyPr>
            <a:normAutofit/>
          </a:bodyPr>
          <a:lstStyle/>
          <a:p>
            <a:r>
              <a:rPr lang="en-US" smtClean="0">
                <a:solidFill>
                  <a:schemeClr val="bg2">
                    <a:lumMod val="50000"/>
                  </a:schemeClr>
                </a:solidFill>
              </a:rPr>
              <a:t>Z</a:t>
            </a:r>
            <a:r>
              <a:rPr lang="en-US" smtClean="0"/>
              <a:t> </a:t>
            </a:r>
            <a:endParaRPr lang="en-US"/>
          </a:p>
        </p:txBody>
      </p:sp>
      <p:graphicFrame>
        <p:nvGraphicFramePr>
          <p:cNvPr id="109570" name="Object 2"/>
          <p:cNvGraphicFramePr>
            <a:graphicFrameLocks noChangeAspect="1"/>
          </p:cNvGraphicFramePr>
          <p:nvPr/>
        </p:nvGraphicFramePr>
        <p:xfrm>
          <a:off x="785948" y="2536370"/>
          <a:ext cx="4648200" cy="961355"/>
        </p:xfrm>
        <a:graphic>
          <a:graphicData uri="http://schemas.openxmlformats.org/presentationml/2006/ole">
            <p:oleObj spid="_x0000_s109570" name="Equation" r:id="rId4" imgW="5956200" imgH="1231560" progId="Equation.DSMT4">
              <p:embed/>
            </p:oleObj>
          </a:graphicData>
        </a:graphic>
      </p:graphicFrame>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smtClean="0">
                <a:solidFill>
                  <a:schemeClr val="bg1"/>
                </a:solidFill>
              </a:rPr>
              <a:t>A</a:t>
            </a:r>
            <a:endParaRPr lang="en-US" sz="2000">
              <a:solidFill>
                <a:schemeClr val="bg1"/>
              </a:solidFill>
            </a:endParaRP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smtClean="0">
                <a:solidFill>
                  <a:schemeClr val="bg1"/>
                </a:solidFill>
              </a:rPr>
              <a:t>B</a:t>
            </a:r>
            <a:endParaRPr lang="en-US" sz="200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152400" y="1600200"/>
            <a:ext cx="5715000" cy="5257800"/>
          </a:xfrm>
        </p:spPr>
        <p:txBody>
          <a:bodyPr>
            <a:normAutofit/>
          </a:bodyPr>
          <a:lstStyle/>
          <a:p>
            <a:r>
              <a:rPr lang="en-US" smtClean="0">
                <a:solidFill>
                  <a:srgbClr val="FFFF00"/>
                </a:solidFill>
              </a:rPr>
              <a:t>What is the </a:t>
            </a:r>
            <a:r>
              <a:rPr lang="en-US" i="1" smtClean="0">
                <a:solidFill>
                  <a:srgbClr val="FFFF00"/>
                </a:solidFill>
              </a:rPr>
              <a:t>true</a:t>
            </a:r>
            <a:r>
              <a:rPr lang="en-US" smtClean="0">
                <a:solidFill>
                  <a:srgbClr val="FFFF00"/>
                </a:solidFill>
              </a:rPr>
              <a:t> heat difference between state A and state B?</a:t>
            </a:r>
          </a:p>
          <a:p>
            <a:pPr marL="514350" indent="-514350">
              <a:buAutoNum type="alphaUcPeriod"/>
            </a:pPr>
            <a:r>
              <a:rPr lang="en-US" smtClean="0"/>
              <a:t>The heat needed to get from state A to state B along the isotherm.</a:t>
            </a:r>
          </a:p>
          <a:p>
            <a:pPr marL="514350" indent="-514350">
              <a:buAutoNum type="alphaUcPeriod"/>
            </a:pPr>
            <a:r>
              <a:rPr lang="en-US" smtClean="0"/>
              <a:t>The heat supplied going along the red route.</a:t>
            </a:r>
          </a:p>
          <a:p>
            <a:pPr marL="514350" indent="-514350">
              <a:buAutoNum type="alphaUcPeriod"/>
            </a:pPr>
            <a:r>
              <a:rPr lang="en-US" smtClean="0"/>
              <a:t>The heat needed along a minimal heat transfer route, which may be different from either.</a:t>
            </a:r>
          </a:p>
          <a:p>
            <a:pPr marL="514350" indent="-514350">
              <a:buAutoNum type="alphaUcPeriod"/>
            </a:pPr>
            <a:r>
              <a:rPr lang="en-US" smtClean="0"/>
              <a:t>The question doesn’t make sense.</a:t>
            </a:r>
            <a:endParaRPr lang="en-US"/>
          </a:p>
        </p:txBody>
      </p:sp>
      <p:sp>
        <p:nvSpPr>
          <p:cNvPr id="4" name="Content Placeholder 3"/>
          <p:cNvSpPr>
            <a:spLocks noGrp="1"/>
          </p:cNvSpPr>
          <p:nvPr>
            <p:ph sz="half" idx="2"/>
          </p:nvPr>
        </p:nvSpPr>
        <p:spPr>
          <a:xfrm>
            <a:off x="5715000" y="1600200"/>
            <a:ext cx="3200400" cy="4525963"/>
          </a:xfrm>
        </p:spPr>
        <p:txBody>
          <a:bodyPr>
            <a:normAutofit/>
          </a:bodyPr>
          <a:lstStyle/>
          <a:p>
            <a:r>
              <a:rPr lang="en-US" smtClean="0">
                <a:solidFill>
                  <a:schemeClr val="bg2">
                    <a:lumMod val="50000"/>
                  </a:schemeClr>
                </a:solidFill>
              </a:rPr>
              <a:t>Z</a:t>
            </a:r>
            <a:r>
              <a:rPr lang="en-US" smtClean="0"/>
              <a:t> </a:t>
            </a:r>
            <a:endParaRPr lang="en-US"/>
          </a:p>
        </p:txBody>
      </p:sp>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smtClean="0">
                <a:solidFill>
                  <a:schemeClr val="bg1"/>
                </a:solidFill>
              </a:rPr>
              <a:t>A</a:t>
            </a:r>
            <a:endParaRPr lang="en-US" sz="2000">
              <a:solidFill>
                <a:schemeClr val="bg1"/>
              </a:solidFill>
            </a:endParaRP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smtClean="0">
                <a:solidFill>
                  <a:schemeClr val="bg1"/>
                </a:solidFill>
              </a:rPr>
              <a:t>B</a:t>
            </a:r>
            <a:endParaRPr lang="en-US" sz="2000">
              <a:solidFill>
                <a:schemeClr val="bg1"/>
              </a:solidFill>
            </a:endParaRPr>
          </a:p>
        </p:txBody>
      </p:sp>
      <p:cxnSp>
        <p:nvCxnSpPr>
          <p:cNvPr id="31" name="Straight Arrow Connector 30"/>
          <p:cNvCxnSpPr/>
          <p:nvPr/>
        </p:nvCxnSpPr>
        <p:spPr>
          <a:xfrm>
            <a:off x="5029200" y="4038600"/>
            <a:ext cx="1524000" cy="10668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smtClean="0">
                <a:solidFill>
                  <a:srgbClr val="FFFF00"/>
                </a:solidFill>
              </a:rPr>
              <a:t>Specific Heats of a Mole of Ideal Gas: </a:t>
            </a:r>
            <a:r>
              <a:rPr lang="en-US" i="1" smtClean="0">
                <a:solidFill>
                  <a:srgbClr val="FFFF00"/>
                </a:solidFill>
              </a:rPr>
              <a:t>C</a:t>
            </a:r>
            <a:r>
              <a:rPr lang="en-US" i="1" baseline="-25000" smtClean="0">
                <a:solidFill>
                  <a:srgbClr val="FFFF00"/>
                </a:solidFill>
              </a:rPr>
              <a:t>V</a:t>
            </a:r>
            <a:r>
              <a:rPr lang="en-US" smtClean="0">
                <a:solidFill>
                  <a:srgbClr val="FFFF00"/>
                </a:solidFill>
              </a:rPr>
              <a:t> </a:t>
            </a:r>
            <a:endParaRPr lang="en-US">
              <a:solidFill>
                <a:srgbClr val="FFFF00"/>
              </a:solidFill>
            </a:endParaRPr>
          </a:p>
        </p:txBody>
      </p:sp>
      <p:sp>
        <p:nvSpPr>
          <p:cNvPr id="3" name="Content Placeholder 2"/>
          <p:cNvSpPr>
            <a:spLocks noGrp="1"/>
          </p:cNvSpPr>
          <p:nvPr>
            <p:ph idx="1"/>
          </p:nvPr>
        </p:nvSpPr>
        <p:spPr>
          <a:xfrm>
            <a:off x="304800" y="1600200"/>
            <a:ext cx="8382000" cy="5105400"/>
          </a:xfrm>
        </p:spPr>
        <p:txBody>
          <a:bodyPr>
            <a:normAutofit lnSpcReduction="10000"/>
          </a:bodyPr>
          <a:lstStyle/>
          <a:p>
            <a:r>
              <a:rPr lang="en-US" smtClean="0"/>
              <a:t>If we heat up a gas by 1</a:t>
            </a:r>
            <a:r>
              <a:rPr lang="en-US" smtClean="0">
                <a:sym typeface="Symbol"/>
              </a:rPr>
              <a:t>C </a:t>
            </a:r>
            <a:r>
              <a:rPr lang="en-US" smtClean="0"/>
              <a:t>at constant </a:t>
            </a:r>
            <a:r>
              <a:rPr lang="en-US" smtClean="0">
                <a:solidFill>
                  <a:srgbClr val="FFFF00"/>
                </a:solidFill>
              </a:rPr>
              <a:t>pressure</a:t>
            </a:r>
            <a:r>
              <a:rPr lang="en-US" smtClean="0"/>
              <a:t>, it will expand and do work, so we </a:t>
            </a:r>
            <a:r>
              <a:rPr lang="en-US" smtClean="0">
                <a:solidFill>
                  <a:srgbClr val="FFFF00"/>
                </a:solidFill>
              </a:rPr>
              <a:t>must supply more heat </a:t>
            </a:r>
            <a:r>
              <a:rPr lang="en-US" smtClean="0"/>
              <a:t>(to do this work) than if it is heated by 1</a:t>
            </a:r>
            <a:r>
              <a:rPr lang="en-US" smtClean="0">
                <a:sym typeface="Symbol"/>
              </a:rPr>
              <a:t>C when </a:t>
            </a:r>
            <a:r>
              <a:rPr lang="en-US" smtClean="0"/>
              <a:t>kept at constant </a:t>
            </a:r>
            <a:r>
              <a:rPr lang="en-US" smtClean="0">
                <a:solidFill>
                  <a:srgbClr val="FFFF00"/>
                </a:solidFill>
              </a:rPr>
              <a:t>volume</a:t>
            </a:r>
            <a:r>
              <a:rPr lang="en-US" smtClean="0"/>
              <a:t>. </a:t>
            </a:r>
          </a:p>
          <a:p>
            <a:r>
              <a:rPr lang="en-US" smtClean="0"/>
              <a:t>Recall that the internal energy of a mole of gas is </a:t>
            </a:r>
            <a:r>
              <a:rPr lang="en-US" i="1" smtClean="0"/>
              <a:t>E</a:t>
            </a:r>
            <a:r>
              <a:rPr lang="en-US" baseline="-25000" smtClean="0"/>
              <a:t>int</a:t>
            </a:r>
            <a:r>
              <a:rPr lang="en-US" smtClean="0"/>
              <a:t> = </a:t>
            </a:r>
            <a:r>
              <a:rPr lang="en-US" smtClean="0">
                <a:sym typeface="MS Reference Specialty"/>
              </a:rPr>
              <a:t></a:t>
            </a:r>
            <a:r>
              <a:rPr lang="en-US" i="1" smtClean="0">
                <a:sym typeface="MS Reference Specialty"/>
              </a:rPr>
              <a:t>N</a:t>
            </a:r>
            <a:r>
              <a:rPr lang="en-US" baseline="-25000" smtClean="0">
                <a:sym typeface="MS Reference Specialty"/>
              </a:rPr>
              <a:t>A</a:t>
            </a:r>
            <a:r>
              <a:rPr lang="en-US" i="1" smtClean="0">
                <a:sym typeface="MS Reference Specialty"/>
              </a:rPr>
              <a:t>kT</a:t>
            </a:r>
            <a:r>
              <a:rPr lang="en-US" smtClean="0">
                <a:sym typeface="MS Reference Specialty"/>
              </a:rPr>
              <a:t> = </a:t>
            </a:r>
            <a:r>
              <a:rPr lang="en-US" i="1" smtClean="0">
                <a:sym typeface="MS Reference Specialty"/>
              </a:rPr>
              <a:t>RT</a:t>
            </a:r>
            <a:r>
              <a:rPr lang="en-US" smtClean="0">
                <a:sym typeface="MS Reference Specialty"/>
              </a:rPr>
              <a:t>.  </a:t>
            </a:r>
          </a:p>
          <a:p>
            <a:r>
              <a:rPr lang="en-US" smtClean="0">
                <a:sym typeface="MS Reference Specialty"/>
              </a:rPr>
              <a:t>Therefore, the heat energy input to raise the temperature </a:t>
            </a:r>
            <a:r>
              <a:rPr lang="en-US" smtClean="0"/>
              <a:t>1</a:t>
            </a:r>
            <a:r>
              <a:rPr lang="en-US" smtClean="0">
                <a:sym typeface="Symbol"/>
              </a:rPr>
              <a:t>C at constant volume, the constant volume specific heat </a:t>
            </a:r>
            <a:r>
              <a:rPr lang="en-US" i="1" smtClean="0">
                <a:sym typeface="Symbol"/>
              </a:rPr>
              <a:t>C</a:t>
            </a:r>
            <a:r>
              <a:rPr lang="en-US" i="1" baseline="-25000" smtClean="0">
                <a:sym typeface="Symbol"/>
              </a:rPr>
              <a:t>V</a:t>
            </a:r>
            <a:r>
              <a:rPr lang="en-US" smtClean="0">
                <a:sym typeface="Symbol"/>
              </a:rPr>
              <a:t> is just</a:t>
            </a:r>
          </a:p>
          <a:p>
            <a:pPr algn="ctr">
              <a:buNone/>
            </a:pP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smtClean="0">
                <a:solidFill>
                  <a:srgbClr val="FFFF00"/>
                </a:solidFill>
                <a:sym typeface="MS Reference Specialty"/>
              </a:rPr>
              <a:t></a:t>
            </a:r>
            <a:r>
              <a:rPr lang="en-US" i="1" smtClean="0">
                <a:solidFill>
                  <a:srgbClr val="FFFF00"/>
                </a:solidFill>
                <a:sym typeface="MS Reference Specialty"/>
              </a:rPr>
              <a:t>R  </a:t>
            </a:r>
            <a:r>
              <a:rPr lang="en-US" smtClean="0">
                <a:sym typeface="MS Reference Specialty"/>
              </a:rPr>
              <a:t>(</a:t>
            </a:r>
            <a:r>
              <a:rPr lang="en-US" i="1" smtClean="0">
                <a:sym typeface="MS Reference Specialty"/>
              </a:rPr>
              <a:t>R </a:t>
            </a:r>
            <a:r>
              <a:rPr lang="en-US" smtClean="0">
                <a:sym typeface="MS Reference Specialty"/>
              </a:rPr>
              <a:t>=</a:t>
            </a:r>
            <a:r>
              <a:rPr lang="en-US" i="1" smtClean="0">
                <a:sym typeface="MS Reference Specialty"/>
              </a:rPr>
              <a:t> </a:t>
            </a:r>
            <a:r>
              <a:rPr lang="en-US" smtClean="0">
                <a:sym typeface="MS Reference Specialty"/>
              </a:rPr>
              <a:t>8.3 J/mol∙K)</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smtClean="0">
                <a:solidFill>
                  <a:srgbClr val="FFFF00"/>
                </a:solidFill>
              </a:rPr>
              <a:t>Specific Heats of a Mole of Ideal Gas: </a:t>
            </a:r>
            <a:r>
              <a:rPr lang="en-US" i="1" smtClean="0">
                <a:solidFill>
                  <a:srgbClr val="FFFF00"/>
                </a:solidFill>
              </a:rPr>
              <a:t>C</a:t>
            </a:r>
            <a:r>
              <a:rPr lang="en-US" i="1" baseline="-25000" smtClean="0">
                <a:solidFill>
                  <a:srgbClr val="FFFF00"/>
                </a:solidFill>
              </a:rPr>
              <a:t>P</a:t>
            </a:r>
            <a:r>
              <a:rPr lang="en-US" smtClean="0">
                <a:solidFill>
                  <a:srgbClr val="FFFF00"/>
                </a:solidFill>
              </a:rPr>
              <a:t> </a:t>
            </a:r>
            <a:endParaRPr lang="en-US">
              <a:solidFill>
                <a:srgbClr val="FFFF00"/>
              </a:solidFill>
            </a:endParaRPr>
          </a:p>
        </p:txBody>
      </p:sp>
      <p:sp>
        <p:nvSpPr>
          <p:cNvPr id="3" name="Content Placeholder 2"/>
          <p:cNvSpPr>
            <a:spLocks noGrp="1"/>
          </p:cNvSpPr>
          <p:nvPr>
            <p:ph idx="1"/>
          </p:nvPr>
        </p:nvSpPr>
        <p:spPr>
          <a:xfrm>
            <a:off x="304800" y="1447800"/>
            <a:ext cx="8382000" cy="5257800"/>
          </a:xfrm>
        </p:spPr>
        <p:txBody>
          <a:bodyPr>
            <a:normAutofit lnSpcReduction="10000"/>
          </a:bodyPr>
          <a:lstStyle/>
          <a:p>
            <a:r>
              <a:rPr lang="en-US" smtClean="0">
                <a:sym typeface="Symbol"/>
              </a:rPr>
              <a:t>The constant volume specific heat </a:t>
            </a:r>
            <a:r>
              <a:rPr lang="en-US" i="1" smtClean="0">
                <a:sym typeface="Symbol"/>
              </a:rPr>
              <a:t>C</a:t>
            </a:r>
            <a:r>
              <a:rPr lang="en-US" i="1" baseline="-25000" smtClean="0">
                <a:sym typeface="Symbol"/>
              </a:rPr>
              <a:t>V</a:t>
            </a:r>
            <a:r>
              <a:rPr lang="en-US" smtClean="0">
                <a:sym typeface="Symbol"/>
              </a:rPr>
              <a:t> is just</a:t>
            </a:r>
          </a:p>
          <a:p>
            <a:pPr algn="ctr">
              <a:buNone/>
            </a:pP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smtClean="0">
                <a:solidFill>
                  <a:srgbClr val="FFFF00"/>
                </a:solidFill>
                <a:sym typeface="MS Reference Specialty"/>
              </a:rPr>
              <a:t></a:t>
            </a:r>
            <a:r>
              <a:rPr lang="en-US" i="1" smtClean="0">
                <a:solidFill>
                  <a:srgbClr val="FFFF00"/>
                </a:solidFill>
                <a:sym typeface="MS Reference Specialty"/>
              </a:rPr>
              <a:t>R  </a:t>
            </a:r>
            <a:r>
              <a:rPr lang="en-US" smtClean="0">
                <a:sym typeface="MS Reference Specialty"/>
              </a:rPr>
              <a:t>(</a:t>
            </a:r>
            <a:r>
              <a:rPr lang="en-US" i="1" smtClean="0">
                <a:sym typeface="MS Reference Specialty"/>
              </a:rPr>
              <a:t>R </a:t>
            </a:r>
            <a:r>
              <a:rPr lang="en-US" smtClean="0">
                <a:sym typeface="MS Reference Specialty"/>
              </a:rPr>
              <a:t>=</a:t>
            </a:r>
            <a:r>
              <a:rPr lang="en-US" i="1" smtClean="0">
                <a:sym typeface="MS Reference Specialty"/>
              </a:rPr>
              <a:t> </a:t>
            </a:r>
            <a:r>
              <a:rPr lang="en-US" smtClean="0">
                <a:sym typeface="MS Reference Specialty"/>
              </a:rPr>
              <a:t>8.3 J/mol∙K)</a:t>
            </a:r>
          </a:p>
          <a:p>
            <a:r>
              <a:rPr lang="en-US" smtClean="0">
                <a:sym typeface="MS Reference Specialty"/>
              </a:rPr>
              <a:t>For one mole of gas, </a:t>
            </a:r>
            <a:r>
              <a:rPr lang="en-US" i="1" smtClean="0">
                <a:solidFill>
                  <a:srgbClr val="FFFF00"/>
                </a:solidFill>
                <a:sym typeface="MS Reference Specialty"/>
              </a:rPr>
              <a:t>PV</a:t>
            </a:r>
            <a:r>
              <a:rPr lang="en-US" smtClean="0">
                <a:solidFill>
                  <a:srgbClr val="FFFF00"/>
                </a:solidFill>
                <a:sym typeface="MS Reference Specialty"/>
              </a:rPr>
              <a:t> = </a:t>
            </a:r>
            <a:r>
              <a:rPr lang="en-US" i="1" smtClean="0">
                <a:solidFill>
                  <a:srgbClr val="FFFF00"/>
                </a:solidFill>
                <a:sym typeface="MS Reference Specialty"/>
              </a:rPr>
              <a:t>RT</a:t>
            </a:r>
            <a:r>
              <a:rPr lang="en-US" smtClean="0">
                <a:sym typeface="MS Reference Specialty"/>
              </a:rPr>
              <a:t>, so at constant pressure</a:t>
            </a:r>
            <a:r>
              <a:rPr lang="en-US" i="1" smtClean="0">
                <a:sym typeface="MS Reference Specialty"/>
              </a:rPr>
              <a:t> </a:t>
            </a:r>
            <a:r>
              <a:rPr lang="en-US" i="1" smtClean="0">
                <a:solidFill>
                  <a:srgbClr val="FFFF00"/>
                </a:solidFill>
                <a:sym typeface="MS Reference Specialty"/>
              </a:rPr>
              <a:t>P</a:t>
            </a:r>
            <a:r>
              <a:rPr lang="el-GR" smtClean="0">
                <a:solidFill>
                  <a:srgbClr val="FFFF00"/>
                </a:solidFill>
                <a:sym typeface="MS Reference Specialty"/>
              </a:rPr>
              <a:t>Δ</a:t>
            </a:r>
            <a:r>
              <a:rPr lang="en-US" i="1" smtClean="0">
                <a:solidFill>
                  <a:srgbClr val="FFFF00"/>
                </a:solidFill>
                <a:sym typeface="MS Reference Specialty"/>
              </a:rPr>
              <a:t>V</a:t>
            </a:r>
            <a:r>
              <a:rPr lang="en-US" smtClean="0">
                <a:solidFill>
                  <a:srgbClr val="FFFF00"/>
                </a:solidFill>
                <a:sym typeface="MS Reference Specialty"/>
              </a:rPr>
              <a:t> = </a:t>
            </a:r>
            <a:r>
              <a:rPr lang="en-US" i="1" smtClean="0">
                <a:solidFill>
                  <a:srgbClr val="FFFF00"/>
                </a:solidFill>
                <a:sym typeface="MS Reference Specialty"/>
              </a:rPr>
              <a:t>R</a:t>
            </a:r>
            <a:r>
              <a:rPr lang="el-GR" smtClean="0">
                <a:solidFill>
                  <a:srgbClr val="FFFF00"/>
                </a:solidFill>
                <a:sym typeface="MS Reference Specialty"/>
              </a:rPr>
              <a:t>Δ</a:t>
            </a:r>
            <a:r>
              <a:rPr lang="en-US" i="1" smtClean="0">
                <a:solidFill>
                  <a:srgbClr val="FFFF00"/>
                </a:solidFill>
                <a:sym typeface="MS Reference Specialty"/>
              </a:rPr>
              <a:t>T = R </a:t>
            </a:r>
            <a:r>
              <a:rPr lang="en-US" smtClean="0">
                <a:sym typeface="MS Reference Specialty"/>
              </a:rPr>
              <a:t>for a temperature increase of </a:t>
            </a:r>
            <a:r>
              <a:rPr lang="en-US" smtClean="0"/>
              <a:t>1</a:t>
            </a:r>
            <a:r>
              <a:rPr lang="en-US" smtClean="0">
                <a:sym typeface="Symbol"/>
              </a:rPr>
              <a:t>C (or equivalently 1K). </a:t>
            </a:r>
          </a:p>
          <a:p>
            <a:r>
              <a:rPr lang="en-US" smtClean="0">
                <a:sym typeface="Symbol"/>
              </a:rPr>
              <a:t>This equation also tells us the </a:t>
            </a:r>
            <a:r>
              <a:rPr lang="en-US" smtClean="0">
                <a:solidFill>
                  <a:srgbClr val="FFFF00"/>
                </a:solidFill>
                <a:sym typeface="Symbol"/>
              </a:rPr>
              <a:t>work done in expanding at constant pressure,</a:t>
            </a:r>
            <a:r>
              <a:rPr lang="en-US" i="1" smtClean="0">
                <a:solidFill>
                  <a:srgbClr val="FFFF00"/>
                </a:solidFill>
                <a:sym typeface="MS Reference Specialty"/>
              </a:rPr>
              <a:t> P</a:t>
            </a:r>
            <a:r>
              <a:rPr lang="el-GR" smtClean="0">
                <a:solidFill>
                  <a:srgbClr val="FFFF00"/>
                </a:solidFill>
                <a:sym typeface="MS Reference Specialty"/>
              </a:rPr>
              <a:t>Δ</a:t>
            </a:r>
            <a:r>
              <a:rPr lang="en-US" i="1" smtClean="0">
                <a:solidFill>
                  <a:srgbClr val="FFFF00"/>
                </a:solidFill>
                <a:sym typeface="MS Reference Specialty"/>
              </a:rPr>
              <a:t>V</a:t>
            </a:r>
            <a:r>
              <a:rPr lang="en-US" smtClean="0">
                <a:solidFill>
                  <a:srgbClr val="FFFF00"/>
                </a:solidFill>
                <a:sym typeface="MS Reference Specialty"/>
              </a:rPr>
              <a:t> </a:t>
            </a:r>
            <a:r>
              <a:rPr lang="en-US" i="1" smtClean="0">
                <a:solidFill>
                  <a:srgbClr val="FFFF00"/>
                </a:solidFill>
                <a:sym typeface="MS Reference Specialty"/>
              </a:rPr>
              <a:t>= R</a:t>
            </a:r>
            <a:r>
              <a:rPr lang="en-US" smtClean="0">
                <a:solidFill>
                  <a:srgbClr val="FFFF00"/>
                </a:solidFill>
                <a:sym typeface="Symbol"/>
              </a:rPr>
              <a:t>  </a:t>
            </a:r>
            <a:r>
              <a:rPr lang="en-US" smtClean="0">
                <a:sym typeface="Symbol"/>
              </a:rPr>
              <a:t>for one degree—so an extra </a:t>
            </a:r>
            <a:r>
              <a:rPr lang="en-US" i="1" smtClean="0">
                <a:sym typeface="Symbol"/>
              </a:rPr>
              <a:t>R</a:t>
            </a:r>
            <a:r>
              <a:rPr lang="en-US" smtClean="0">
                <a:sym typeface="Symbol"/>
              </a:rPr>
              <a:t> Joules of energy must be supplied above that needed for </a:t>
            </a:r>
            <a:r>
              <a:rPr lang="en-US" i="1" smtClean="0">
                <a:sym typeface="Symbol"/>
              </a:rPr>
              <a:t>C</a:t>
            </a:r>
            <a:r>
              <a:rPr lang="en-US" i="1" baseline="-25000" smtClean="0">
                <a:sym typeface="Symbol"/>
              </a:rPr>
              <a:t>V</a:t>
            </a:r>
            <a:r>
              <a:rPr lang="en-US" smtClean="0">
                <a:sym typeface="Symbol"/>
              </a:rPr>
              <a:t>,</a:t>
            </a:r>
          </a:p>
          <a:p>
            <a:pPr algn="ctr">
              <a:buNone/>
            </a:pPr>
            <a:r>
              <a:rPr lang="en-US" i="1" smtClean="0">
                <a:solidFill>
                  <a:srgbClr val="FFFF00"/>
                </a:solidFill>
                <a:sym typeface="Symbol"/>
              </a:rPr>
              <a:t>C</a:t>
            </a:r>
            <a:r>
              <a:rPr lang="en-US" i="1" baseline="-25000" smtClean="0">
                <a:solidFill>
                  <a:srgbClr val="FFFF00"/>
                </a:solidFill>
                <a:sym typeface="Symbol"/>
              </a:rPr>
              <a:t>P</a:t>
            </a:r>
            <a:r>
              <a:rPr lang="en-US" smtClean="0">
                <a:solidFill>
                  <a:srgbClr val="FFFF00"/>
                </a:solidFill>
                <a:sym typeface="Symbol"/>
              </a:rPr>
              <a:t> = </a:t>
            </a: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i="1" smtClean="0">
                <a:solidFill>
                  <a:srgbClr val="FFFF00"/>
                </a:solidFill>
                <a:sym typeface="Symbol"/>
              </a:rPr>
              <a:t>R</a:t>
            </a:r>
            <a:r>
              <a:rPr lang="en-US" smtClean="0">
                <a:solidFill>
                  <a:srgbClr val="FFFF00"/>
                </a:solidFill>
                <a:sym typeface="Symbol"/>
              </a:rPr>
              <a:t> = </a:t>
            </a:r>
            <a:r>
              <a:rPr lang="en-US" smtClean="0">
                <a:solidFill>
                  <a:srgbClr val="FFFF00"/>
                </a:solidFill>
                <a:latin typeface="Cambria Math"/>
                <a:ea typeface="Cambria Math"/>
                <a:sym typeface="MS Reference Specialty"/>
              </a:rPr>
              <a:t>⁵/₂</a:t>
            </a:r>
            <a:r>
              <a:rPr lang="en-US" i="1" smtClean="0">
                <a:solidFill>
                  <a:srgbClr val="FFFF00"/>
                </a:solidFill>
                <a:sym typeface="Symbol"/>
              </a:rPr>
              <a:t> R</a:t>
            </a:r>
          </a:p>
          <a:p>
            <a:endParaRPr lang="en-US" smtClean="0">
              <a:sym typeface="Symbol"/>
            </a:endParaRPr>
          </a:p>
          <a:p>
            <a:endParaRPr lang="en-US"/>
          </a:p>
        </p:txBody>
      </p:sp>
      <p:sp>
        <p:nvSpPr>
          <p:cNvPr id="4" name="Rectangle 3"/>
          <p:cNvSpPr/>
          <p:nvPr/>
        </p:nvSpPr>
        <p:spPr>
          <a:xfrm>
            <a:off x="2743200" y="5752011"/>
            <a:ext cx="34290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Molar Specific Heats of Real Gases</a:t>
            </a:r>
            <a:endParaRPr lang="en-US">
              <a:solidFill>
                <a:srgbClr val="FFFF00"/>
              </a:solidFill>
            </a:endParaRPr>
          </a:p>
        </p:txBody>
      </p:sp>
      <p:sp>
        <p:nvSpPr>
          <p:cNvPr id="3" name="Content Placeholder 2"/>
          <p:cNvSpPr>
            <a:spLocks noGrp="1"/>
          </p:cNvSpPr>
          <p:nvPr>
            <p:ph idx="1"/>
          </p:nvPr>
        </p:nvSpPr>
        <p:spPr>
          <a:xfrm>
            <a:off x="228600" y="1600200"/>
            <a:ext cx="8610600" cy="4800600"/>
          </a:xfrm>
        </p:spPr>
        <p:txBody>
          <a:bodyPr>
            <a:normAutofit fontScale="92500" lnSpcReduction="20000"/>
          </a:bodyPr>
          <a:lstStyle/>
          <a:p>
            <a:r>
              <a:rPr lang="en-US" smtClean="0"/>
              <a:t>For monatomic gases (He, Ne, Ar) at room temperature, the ideal gas values </a:t>
            </a:r>
            <a:r>
              <a:rPr lang="en-US" i="1" smtClean="0"/>
              <a:t>C</a:t>
            </a:r>
            <a:r>
              <a:rPr lang="en-US" i="1" baseline="-25000" smtClean="0"/>
              <a:t>V</a:t>
            </a:r>
            <a:r>
              <a:rPr lang="en-US" smtClean="0"/>
              <a:t> = </a:t>
            </a:r>
            <a:r>
              <a:rPr lang="en-US" smtClean="0">
                <a:sym typeface="MS Reference Specialty"/>
              </a:rPr>
              <a:t></a:t>
            </a:r>
            <a:r>
              <a:rPr lang="en-US" i="1" smtClean="0">
                <a:sym typeface="MS Reference Specialty"/>
              </a:rPr>
              <a:t>R</a:t>
            </a:r>
            <a:r>
              <a:rPr lang="en-US" smtClean="0">
                <a:sym typeface="MS Reference Specialty"/>
              </a:rPr>
              <a:t> and </a:t>
            </a:r>
            <a:r>
              <a:rPr lang="en-US" i="1" smtClean="0">
                <a:sym typeface="MS Reference Specialty"/>
              </a:rPr>
              <a:t>C</a:t>
            </a:r>
            <a:r>
              <a:rPr lang="en-US" i="1" baseline="-25000" smtClean="0">
                <a:sym typeface="MS Reference Specialty"/>
              </a:rPr>
              <a:t>P</a:t>
            </a:r>
            <a:r>
              <a:rPr lang="en-US" i="1" smtClean="0">
                <a:sym typeface="MS Reference Specialty"/>
              </a:rPr>
              <a:t> </a:t>
            </a:r>
            <a:r>
              <a:rPr lang="en-US" smtClean="0">
                <a:sym typeface="MS Reference Specialty"/>
              </a:rPr>
              <a:t>= </a:t>
            </a:r>
            <a:r>
              <a:rPr lang="en-US" i="1" smtClean="0">
                <a:sym typeface="MS Reference Specialty"/>
              </a:rPr>
              <a:t>C</a:t>
            </a:r>
            <a:r>
              <a:rPr lang="en-US" i="1" baseline="-25000" smtClean="0">
                <a:sym typeface="MS Reference Specialty"/>
              </a:rPr>
              <a:t>V</a:t>
            </a:r>
            <a:r>
              <a:rPr lang="en-US" smtClean="0">
                <a:sym typeface="MS Reference Specialty"/>
              </a:rPr>
              <a:t> + </a:t>
            </a:r>
            <a:r>
              <a:rPr lang="en-US" i="1" smtClean="0">
                <a:sym typeface="MS Reference Specialty"/>
              </a:rPr>
              <a:t>R</a:t>
            </a:r>
            <a:r>
              <a:rPr lang="en-US" smtClean="0">
                <a:sym typeface="MS Reference Specialty"/>
              </a:rPr>
              <a:t> are good to three significant figures.</a:t>
            </a:r>
          </a:p>
          <a:p>
            <a:r>
              <a:rPr lang="en-US" smtClean="0">
                <a:solidFill>
                  <a:srgbClr val="FFFF00"/>
                </a:solidFill>
                <a:sym typeface="MS Reference Specialty"/>
              </a:rPr>
              <a:t>BUT for diatomic gases, </a:t>
            </a:r>
            <a:r>
              <a:rPr lang="en-US" i="1" smtClean="0">
                <a:solidFill>
                  <a:srgbClr val="FFFF00"/>
                </a:solidFill>
              </a:rPr>
              <a:t>C</a:t>
            </a:r>
            <a:r>
              <a:rPr lang="en-US" i="1" baseline="-25000" smtClean="0">
                <a:solidFill>
                  <a:srgbClr val="FFFF00"/>
                </a:solidFill>
              </a:rPr>
              <a:t>V</a:t>
            </a:r>
            <a:r>
              <a:rPr lang="en-US" smtClean="0">
                <a:solidFill>
                  <a:srgbClr val="FFFF00"/>
                </a:solidFill>
              </a:rPr>
              <a:t> = (5/2)</a:t>
            </a:r>
            <a:r>
              <a:rPr lang="en-US" i="1" smtClean="0">
                <a:solidFill>
                  <a:srgbClr val="FFFF00"/>
                </a:solidFill>
                <a:sym typeface="MS Reference Specialty"/>
              </a:rPr>
              <a:t>R,</a:t>
            </a:r>
            <a:r>
              <a:rPr lang="en-US" smtClean="0">
                <a:solidFill>
                  <a:srgbClr val="FFFF00"/>
                </a:solidFill>
                <a:sym typeface="MS Reference Specialty"/>
              </a:rPr>
              <a:t> </a:t>
            </a:r>
            <a:r>
              <a:rPr lang="en-US" i="1" smtClean="0">
                <a:solidFill>
                  <a:srgbClr val="FFFF00"/>
                </a:solidFill>
                <a:sym typeface="MS Reference Specialty"/>
              </a:rPr>
              <a:t>C</a:t>
            </a:r>
            <a:r>
              <a:rPr lang="en-US" i="1" baseline="-25000" smtClean="0">
                <a:solidFill>
                  <a:srgbClr val="FFFF00"/>
                </a:solidFill>
                <a:sym typeface="MS Reference Specialty"/>
              </a:rPr>
              <a:t>P</a:t>
            </a:r>
            <a:r>
              <a:rPr lang="en-US" i="1" smtClean="0">
                <a:solidFill>
                  <a:srgbClr val="FFFF00"/>
                </a:solidFill>
                <a:sym typeface="MS Reference Specialty"/>
              </a:rPr>
              <a:t> </a:t>
            </a:r>
            <a:r>
              <a:rPr lang="en-US" smtClean="0">
                <a:solidFill>
                  <a:srgbClr val="FFFF00"/>
                </a:solidFill>
                <a:sym typeface="MS Reference Specialty"/>
              </a:rPr>
              <a:t>= </a:t>
            </a:r>
            <a:r>
              <a:rPr lang="en-US" i="1" smtClean="0">
                <a:solidFill>
                  <a:srgbClr val="FFFF00"/>
                </a:solidFill>
                <a:sym typeface="MS Reference Specialty"/>
              </a:rPr>
              <a:t>C</a:t>
            </a:r>
            <a:r>
              <a:rPr lang="en-US" i="1" baseline="-25000" smtClean="0">
                <a:solidFill>
                  <a:srgbClr val="FFFF00"/>
                </a:solidFill>
                <a:sym typeface="MS Reference Specialty"/>
              </a:rPr>
              <a:t>V</a:t>
            </a:r>
            <a:r>
              <a:rPr lang="en-US" smtClean="0">
                <a:solidFill>
                  <a:srgbClr val="FFFF00"/>
                </a:solidFill>
                <a:sym typeface="MS Reference Specialty"/>
              </a:rPr>
              <a:t> + </a:t>
            </a:r>
            <a:r>
              <a:rPr lang="en-US" i="1" smtClean="0">
                <a:solidFill>
                  <a:srgbClr val="FFFF00"/>
                </a:solidFill>
                <a:sym typeface="MS Reference Specialty"/>
              </a:rPr>
              <a:t>R</a:t>
            </a:r>
            <a:r>
              <a:rPr lang="en-US" smtClean="0">
                <a:solidFill>
                  <a:srgbClr val="FFFF00"/>
                </a:solidFill>
                <a:sym typeface="MS Reference Specialty"/>
              </a:rPr>
              <a:t>!</a:t>
            </a:r>
          </a:p>
          <a:p>
            <a:r>
              <a:rPr lang="en-US" smtClean="0">
                <a:sym typeface="MS Reference Specialty"/>
              </a:rPr>
              <a:t>Visualize the diatomic molecules as little dumbbells flying around. When two collide, they can set each other </a:t>
            </a:r>
            <a:r>
              <a:rPr lang="en-US" smtClean="0">
                <a:solidFill>
                  <a:srgbClr val="FFFF00"/>
                </a:solidFill>
                <a:sym typeface="MS Reference Specialty"/>
              </a:rPr>
              <a:t>spinning</a:t>
            </a:r>
            <a:r>
              <a:rPr lang="en-US" smtClean="0">
                <a:sym typeface="MS Reference Specialty"/>
              </a:rPr>
              <a:t>. </a:t>
            </a:r>
          </a:p>
          <a:p>
            <a:r>
              <a:rPr lang="en-US" smtClean="0">
                <a:sym typeface="MS Reference Specialty"/>
              </a:rPr>
              <a:t>It can be shown by applying Newton’s laws to the collisions that </a:t>
            </a:r>
            <a:r>
              <a:rPr lang="en-US" smtClean="0">
                <a:solidFill>
                  <a:srgbClr val="FFFF00"/>
                </a:solidFill>
                <a:sym typeface="MS Reference Specialty"/>
              </a:rPr>
              <a:t>on average the spinning motion will have equal energy </a:t>
            </a:r>
            <a:r>
              <a:rPr lang="en-US" smtClean="0">
                <a:sym typeface="MS Reference Specialty"/>
              </a:rPr>
              <a:t>with the translational motion: this is called the </a:t>
            </a:r>
            <a:r>
              <a:rPr lang="en-US" smtClean="0">
                <a:solidFill>
                  <a:srgbClr val="FFFF00"/>
                </a:solidFill>
                <a:sym typeface="MS Reference Specialty"/>
                <a:hlinkClick r:id="rId3"/>
              </a:rPr>
              <a:t>Equipartition of Energy</a:t>
            </a:r>
            <a:r>
              <a:rPr lang="en-US" smtClean="0">
                <a:solidFill>
                  <a:srgbClr val="FFFF00"/>
                </a:solidFill>
                <a:sym typeface="MS Reference Specialty"/>
              </a:rPr>
              <a:t> (link!)</a:t>
            </a:r>
            <a:r>
              <a:rPr lang="en-US" smtClean="0">
                <a:sym typeface="MS Reference Specialty"/>
              </a:rPr>
              <a: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27728</TotalTime>
  <Words>2343</Words>
  <Application>Microsoft Office PowerPoint</Application>
  <PresentationFormat>On-screen Show (4:3)</PresentationFormat>
  <Paragraphs>269</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Gas Processes and Heat Transport</vt:lpstr>
      <vt:lpstr>The First Law of Thermodynamics</vt:lpstr>
      <vt:lpstr>States of an Ideal Gas</vt:lpstr>
      <vt:lpstr>The Gas Does Some Work</vt:lpstr>
      <vt:lpstr>States of an Ideal Gas</vt:lpstr>
      <vt:lpstr>Clicker Question</vt:lpstr>
      <vt:lpstr>Specific Heats of a Mole of Ideal Gas: CV </vt:lpstr>
      <vt:lpstr>Specific Heats of a Mole of Ideal Gas: CP </vt:lpstr>
      <vt:lpstr>Molar Specific Heats of Real Gases</vt:lpstr>
      <vt:lpstr>Equipartition of Energy: Degrees of Freedom</vt:lpstr>
      <vt:lpstr>An Equipartition Puzzle: Specific Heat of H2 as a Function of T</vt:lpstr>
      <vt:lpstr>An Equipartition Puzzle: Specific Heat of H2 as a Function of T</vt:lpstr>
      <vt:lpstr>Puzzle Answered: the Quantum Theory</vt:lpstr>
      <vt:lpstr>Molar Specific Heat of Solids</vt:lpstr>
      <vt:lpstr>Molar Specific Heats of Copper and Diamond</vt:lpstr>
      <vt:lpstr>Einstein Solves the Puzzle</vt:lpstr>
      <vt:lpstr>Clicker Question</vt:lpstr>
      <vt:lpstr>Adiabatic Expansion of an Ideal Gas</vt:lpstr>
      <vt:lpstr>Clicker Question</vt:lpstr>
      <vt:lpstr>Isotherms and Adiabats</vt:lpstr>
      <vt:lpstr>     Heat Conduction </vt:lpstr>
      <vt:lpstr> Heat Flow down a Rod </vt:lpstr>
      <vt:lpstr>Microscopic Picture of Heat Conduction</vt:lpstr>
      <vt:lpstr>Heat Conduction in Metals</vt:lpstr>
      <vt:lpstr>Heat Insulators</vt:lpstr>
      <vt:lpstr>Convection </vt:lpstr>
      <vt:lpstr>Radiation</vt:lpstr>
      <vt:lpstr>Solar Radiation</vt:lpstr>
      <vt:lpstr>Radiation Equilibrium</vt:lpstr>
      <vt:lpstr>Slide 30</vt:lpstr>
      <vt:lpstr>ConcepTest 19.8 Water and Ice </vt:lpstr>
      <vt:lpstr>ConcepTest 19.8 Water and Ice </vt:lpstr>
      <vt:lpstr>ConcepTest 19.15 Radiation </vt:lpstr>
      <vt:lpstr>ConcepTest 19.15 Radiation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445</cp:revision>
  <dcterms:created xsi:type="dcterms:W3CDTF">2010-03-01T20:42:02Z</dcterms:created>
  <dcterms:modified xsi:type="dcterms:W3CDTF">2010-04-26T00:53:10Z</dcterms:modified>
</cp:coreProperties>
</file>