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Default Extension="vml" ContentType="application/vnd.openxmlformats-officedocument.vmlDrawing"/>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78" r:id="rId2"/>
    <p:sldId id="279" r:id="rId3"/>
    <p:sldId id="256" r:id="rId4"/>
    <p:sldId id="257" r:id="rId5"/>
    <p:sldId id="258" r:id="rId6"/>
    <p:sldId id="259" r:id="rId7"/>
    <p:sldId id="262" r:id="rId8"/>
    <p:sldId id="260" r:id="rId9"/>
    <p:sldId id="261" r:id="rId10"/>
    <p:sldId id="264" r:id="rId11"/>
    <p:sldId id="265" r:id="rId12"/>
    <p:sldId id="263" r:id="rId13"/>
    <p:sldId id="266" r:id="rId14"/>
    <p:sldId id="267" r:id="rId15"/>
    <p:sldId id="268" r:id="rId16"/>
    <p:sldId id="269" r:id="rId17"/>
    <p:sldId id="270" r:id="rId18"/>
    <p:sldId id="272" r:id="rId19"/>
    <p:sldId id="271" r:id="rId20"/>
    <p:sldId id="273" r:id="rId21"/>
    <p:sldId id="274" r:id="rId22"/>
    <p:sldId id="275" r:id="rId23"/>
    <p:sldId id="276" r:id="rId24"/>
    <p:sldId id="277" r:id="rId25"/>
    <p:sldId id="28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500" autoAdjust="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 Id="rId4" Type="http://schemas.openxmlformats.org/officeDocument/2006/relationships/image" Target="../media/image1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CF7241-4D4B-445C-B2E3-62A7F8510A69}" type="datetimeFigureOut">
              <a:rPr lang="en-US" smtClean="0"/>
              <a:pPr/>
              <a:t>6/17/2010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C27346-4882-466D-B91E-5DB24EF69F3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C27346-4882-466D-B91E-5DB24EF69F3D}"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F4A638FB-324F-486A-9578-06152104AED9}" type="slidenum">
              <a:rPr lang="en-US"/>
              <a:pPr/>
              <a:t>10</a:t>
            </a:fld>
            <a:endParaRPr lang="en-US"/>
          </a:p>
        </p:txBody>
      </p:sp>
      <p:sp>
        <p:nvSpPr>
          <p:cNvPr id="454658" name="Rectangle 2"/>
          <p:cNvSpPr>
            <a:spLocks noGrp="1" noRot="1" noChangeAspect="1" noChangeArrowheads="1"/>
          </p:cNvSpPr>
          <p:nvPr>
            <p:ph type="sldImg"/>
          </p:nvPr>
        </p:nvSpPr>
        <p:spPr bwMode="auto">
          <a:xfrm>
            <a:off x="1150938" y="692150"/>
            <a:ext cx="4556125" cy="3416300"/>
          </a:xfrm>
          <a:prstGeom prst="rect">
            <a:avLst/>
          </a:prstGeom>
          <a:solidFill>
            <a:srgbClr val="FFFFFF"/>
          </a:solidFill>
          <a:ln>
            <a:solidFill>
              <a:srgbClr val="000000"/>
            </a:solidFill>
            <a:miter lim="800000"/>
            <a:headEnd/>
            <a:tailEnd/>
          </a:ln>
        </p:spPr>
      </p:sp>
      <p:sp>
        <p:nvSpPr>
          <p:cNvPr id="45465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en-US"/>
              <a:t>Click to add notes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9375EF6E-F53C-4B43-BB65-6BB2D15DBEAC}" type="slidenum">
              <a:rPr lang="en-US"/>
              <a:pPr/>
              <a:t>11</a:t>
            </a:fld>
            <a:endParaRPr lang="en-US"/>
          </a:p>
        </p:txBody>
      </p:sp>
      <p:sp>
        <p:nvSpPr>
          <p:cNvPr id="291842" name="Rectangle 2"/>
          <p:cNvSpPr>
            <a:spLocks noGrp="1" noRot="1" noChangeAspect="1" noChangeArrowheads="1"/>
          </p:cNvSpPr>
          <p:nvPr>
            <p:ph type="sldImg"/>
          </p:nvPr>
        </p:nvSpPr>
        <p:spPr bwMode="auto">
          <a:xfrm>
            <a:off x="1150938" y="692150"/>
            <a:ext cx="4556125" cy="3416300"/>
          </a:xfrm>
          <a:prstGeom prst="rect">
            <a:avLst/>
          </a:prstGeom>
          <a:solidFill>
            <a:srgbClr val="FFFFFF"/>
          </a:solidFill>
          <a:ln>
            <a:solidFill>
              <a:srgbClr val="000000"/>
            </a:solidFill>
            <a:miter lim="800000"/>
            <a:headEnd/>
            <a:tailEnd/>
          </a:ln>
        </p:spPr>
      </p:sp>
      <p:sp>
        <p:nvSpPr>
          <p:cNvPr id="291843"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C27346-4882-466D-B91E-5DB24EF69F3D}"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C27346-4882-466D-B91E-5DB24EF69F3D}"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8D5BDD-987C-4B98-B912-F2D587861BEB}" type="slidenum">
              <a:rPr lang="en-US"/>
              <a:pPr/>
              <a:t>14</a:t>
            </a:fld>
            <a:endParaRPr lang="en-US"/>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p:txBody>
          <a:bodyPr/>
          <a:lstStyle/>
          <a:p>
            <a:r>
              <a:rPr lang="en-US"/>
              <a:t>Figure 2-10. Caption: Graph of a particle’s position </a:t>
            </a:r>
            <a:r>
              <a:rPr lang="en-US" i="1"/>
              <a:t>x </a:t>
            </a:r>
            <a:r>
              <a:rPr lang="en-US"/>
              <a:t>vs. time .The slope of the straight line P</a:t>
            </a:r>
            <a:r>
              <a:rPr lang="en-US" baseline="-25000"/>
              <a:t>1</a:t>
            </a:r>
            <a:r>
              <a:rPr lang="en-US"/>
              <a:t>P</a:t>
            </a:r>
            <a:r>
              <a:rPr lang="en-US" baseline="-25000"/>
              <a:t>2</a:t>
            </a:r>
            <a:r>
              <a:rPr lang="en-US"/>
              <a:t> represents the average velocity of the particle during the time interval </a:t>
            </a:r>
            <a:r>
              <a:rPr lang="el-GR">
                <a:cs typeface="Arial" charset="0"/>
              </a:rPr>
              <a:t>Δ</a:t>
            </a:r>
            <a:r>
              <a:rPr lang="en-US">
                <a:cs typeface="Arial" charset="0"/>
              </a:rPr>
              <a:t>t = t</a:t>
            </a:r>
            <a:r>
              <a:rPr lang="en-US" baseline="-25000">
                <a:cs typeface="Arial" charset="0"/>
              </a:rPr>
              <a:t>2</a:t>
            </a:r>
            <a:r>
              <a:rPr lang="en-US">
                <a:cs typeface="Arial" charset="0"/>
              </a:rPr>
              <a:t> – t</a:t>
            </a:r>
            <a:r>
              <a:rPr lang="en-US" baseline="-25000">
                <a:cs typeface="Arial" charset="0"/>
              </a:rPr>
              <a:t>1</a:t>
            </a:r>
            <a:r>
              <a:rPr lang="en-US">
                <a:cs typeface="Arial" charset="0"/>
              </a:rPr>
              <a:t>.</a:t>
            </a:r>
          </a:p>
          <a:p>
            <a:r>
              <a:rPr lang="en-US">
                <a:cs typeface="Arial" charset="0"/>
              </a:rPr>
              <a:t>Figure 2-11. Caption: </a:t>
            </a:r>
            <a:r>
              <a:rPr lang="el-GR"/>
              <a:t>Same position vs.</a:t>
            </a:r>
            <a:r>
              <a:rPr lang="en-US"/>
              <a:t> </a:t>
            </a:r>
            <a:r>
              <a:rPr lang="el-GR"/>
              <a:t>time curve as in Fig. 2–10, but note</a:t>
            </a:r>
            <a:r>
              <a:rPr lang="en-US"/>
              <a:t> </a:t>
            </a:r>
            <a:r>
              <a:rPr lang="el-GR"/>
              <a:t>that the average velocity over the time</a:t>
            </a:r>
            <a:r>
              <a:rPr lang="en-US"/>
              <a:t> </a:t>
            </a:r>
            <a:r>
              <a:rPr lang="el-GR"/>
              <a:t>interval</a:t>
            </a:r>
            <a:r>
              <a:rPr lang="en-US"/>
              <a:t> t</a:t>
            </a:r>
            <a:r>
              <a:rPr lang="en-US" baseline="-25000"/>
              <a:t>i</a:t>
            </a:r>
            <a:r>
              <a:rPr lang="en-US"/>
              <a:t> – t</a:t>
            </a:r>
            <a:r>
              <a:rPr lang="en-US" baseline="-25000"/>
              <a:t>1</a:t>
            </a:r>
            <a:r>
              <a:rPr lang="el-GR"/>
              <a:t> (which is the slope of</a:t>
            </a:r>
            <a:r>
              <a:rPr lang="en-US"/>
              <a:t> P</a:t>
            </a:r>
            <a:r>
              <a:rPr lang="en-US" baseline="-25000"/>
              <a:t>1</a:t>
            </a:r>
            <a:r>
              <a:rPr lang="en-US"/>
              <a:t>P</a:t>
            </a:r>
            <a:r>
              <a:rPr lang="en-US" baseline="-25000"/>
              <a:t>i</a:t>
            </a:r>
            <a:r>
              <a:rPr lang="el-GR"/>
              <a:t>) is less than the average velocity</a:t>
            </a:r>
            <a:r>
              <a:rPr lang="en-US"/>
              <a:t> </a:t>
            </a:r>
            <a:r>
              <a:rPr lang="el-GR"/>
              <a:t>over the time interval</a:t>
            </a:r>
            <a:r>
              <a:rPr lang="en-US"/>
              <a:t> t</a:t>
            </a:r>
            <a:r>
              <a:rPr lang="en-US" baseline="-25000"/>
              <a:t>2</a:t>
            </a:r>
            <a:r>
              <a:rPr lang="en-US"/>
              <a:t> – t</a:t>
            </a:r>
            <a:r>
              <a:rPr lang="en-US" baseline="-25000"/>
              <a:t>1</a:t>
            </a:r>
            <a:r>
              <a:rPr lang="en-US"/>
              <a:t>.</a:t>
            </a:r>
            <a:r>
              <a:rPr lang="el-GR"/>
              <a:t> The</a:t>
            </a:r>
            <a:r>
              <a:rPr lang="en-US"/>
              <a:t> </a:t>
            </a:r>
            <a:r>
              <a:rPr lang="el-GR"/>
              <a:t>slope of the thin line tangent to the</a:t>
            </a:r>
            <a:r>
              <a:rPr lang="en-US"/>
              <a:t> </a:t>
            </a:r>
            <a:r>
              <a:rPr lang="el-GR"/>
              <a:t>curve at point</a:t>
            </a:r>
            <a:r>
              <a:rPr lang="en-US"/>
              <a:t> P</a:t>
            </a:r>
            <a:r>
              <a:rPr lang="en-US" baseline="-25000"/>
              <a:t>1</a:t>
            </a:r>
            <a:r>
              <a:rPr lang="el-GR"/>
              <a:t> equals the</a:t>
            </a:r>
            <a:r>
              <a:rPr lang="en-US"/>
              <a:t> </a:t>
            </a:r>
            <a:r>
              <a:rPr lang="el-GR"/>
              <a:t>instantaneous velocity at time t</a:t>
            </a:r>
            <a:r>
              <a:rPr lang="el-GR" baseline="-25000"/>
              <a:t>1</a:t>
            </a:r>
            <a:r>
              <a:rPr lang="el-GR"/>
              <a:t>.</a:t>
            </a:r>
          </a:p>
          <a:p>
            <a:endParaRPr lang="el-GR">
              <a:cs typeface="Arial" charset="0"/>
            </a:endParaRPr>
          </a:p>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C27346-4882-466D-B91E-5DB24EF69F3D}"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C27346-4882-466D-B91E-5DB24EF69F3D}"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C27346-4882-466D-B91E-5DB24EF69F3D}"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C27346-4882-466D-B91E-5DB24EF69F3D}"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C27346-4882-466D-B91E-5DB24EF69F3D}"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C27346-4882-466D-B91E-5DB24EF69F3D}"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C27346-4882-466D-B91E-5DB24EF69F3D}"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C27346-4882-466D-B91E-5DB24EF69F3D}"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C27346-4882-466D-B91E-5DB24EF69F3D}"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C27346-4882-466D-B91E-5DB24EF69F3D}"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C27346-4882-466D-B91E-5DB24EF69F3D}"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FB7ACEB-FB38-40EB-8A1C-C7F27C1ED630}" type="slidenum">
              <a:rPr lang="en-US" smtClean="0"/>
              <a:pPr/>
              <a:t>25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C27346-4882-466D-B91E-5DB24EF69F3D}"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C27346-4882-466D-B91E-5DB24EF69F3D}"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C27346-4882-466D-B91E-5DB24EF69F3D}"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C27346-4882-466D-B91E-5DB24EF69F3D}"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C27346-4882-466D-B91E-5DB24EF69F3D}"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1C8C6547-B5B3-46C8-AA74-800E802EA562}" type="slidenum">
              <a:rPr lang="en-US"/>
              <a:pPr/>
              <a:t>8</a:t>
            </a:fld>
            <a:endParaRPr lang="en-US"/>
          </a:p>
        </p:txBody>
      </p:sp>
      <p:sp>
        <p:nvSpPr>
          <p:cNvPr id="452610" name="Rectangle 2"/>
          <p:cNvSpPr>
            <a:spLocks noGrp="1" noRot="1" noChangeAspect="1" noChangeArrowheads="1"/>
          </p:cNvSpPr>
          <p:nvPr>
            <p:ph type="sldImg"/>
          </p:nvPr>
        </p:nvSpPr>
        <p:spPr bwMode="auto">
          <a:xfrm>
            <a:off x="1150938" y="692150"/>
            <a:ext cx="4556125" cy="3416300"/>
          </a:xfrm>
          <a:prstGeom prst="rect">
            <a:avLst/>
          </a:prstGeom>
          <a:solidFill>
            <a:srgbClr val="FFFFFF"/>
          </a:solidFill>
          <a:ln>
            <a:solidFill>
              <a:srgbClr val="000000"/>
            </a:solidFill>
            <a:miter lim="800000"/>
            <a:headEnd/>
            <a:tailEnd/>
          </a:ln>
        </p:spPr>
      </p:sp>
      <p:sp>
        <p:nvSpPr>
          <p:cNvPr id="45261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en-US"/>
              <a:t>Click to add notes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457D08A5-29C4-447E-AA1C-5F9B9EF1E03A}" type="slidenum">
              <a:rPr lang="en-US"/>
              <a:pPr/>
              <a:t>9</a:t>
            </a:fld>
            <a:endParaRPr lang="en-US"/>
          </a:p>
        </p:txBody>
      </p:sp>
      <p:sp>
        <p:nvSpPr>
          <p:cNvPr id="318466" name="Rectangle 2"/>
          <p:cNvSpPr>
            <a:spLocks noGrp="1" noRot="1" noChangeAspect="1" noChangeArrowheads="1"/>
          </p:cNvSpPr>
          <p:nvPr>
            <p:ph type="sldImg"/>
          </p:nvPr>
        </p:nvSpPr>
        <p:spPr bwMode="auto">
          <a:xfrm>
            <a:off x="1150938" y="692150"/>
            <a:ext cx="4556125" cy="3416300"/>
          </a:xfrm>
          <a:prstGeom prst="rect">
            <a:avLst/>
          </a:prstGeom>
          <a:solidFill>
            <a:srgbClr val="FFFFFF"/>
          </a:solidFill>
          <a:ln>
            <a:solidFill>
              <a:srgbClr val="000000"/>
            </a:solidFill>
            <a:miter lim="800000"/>
            <a:headEnd/>
            <a:tailEnd/>
          </a:ln>
        </p:spPr>
      </p:sp>
      <p:sp>
        <p:nvSpPr>
          <p:cNvPr id="318467"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7AC9289-6F3C-45EC-8A9F-2159DEDD1CF2}"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31488D-22CE-4120-BB56-FFAB6B21C86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AC9289-6F3C-45EC-8A9F-2159DEDD1CF2}"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31488D-22CE-4120-BB56-FFAB6B21C86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AC9289-6F3C-45EC-8A9F-2159DEDD1CF2}"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31488D-22CE-4120-BB56-FFAB6B21C86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AC9289-6F3C-45EC-8A9F-2159DEDD1CF2}"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31488D-22CE-4120-BB56-FFAB6B21C86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AC9289-6F3C-45EC-8A9F-2159DEDD1CF2}"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31488D-22CE-4120-BB56-FFAB6B21C86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7AC9289-6F3C-45EC-8A9F-2159DEDD1CF2}" type="datetimeFigureOut">
              <a:rPr lang="en-US" smtClean="0"/>
              <a:pPr/>
              <a:t>6/17/2010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31488D-22CE-4120-BB56-FFAB6B21C86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7AC9289-6F3C-45EC-8A9F-2159DEDD1CF2}" type="datetimeFigureOut">
              <a:rPr lang="en-US" smtClean="0"/>
              <a:pPr/>
              <a:t>6/17/2010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31488D-22CE-4120-BB56-FFAB6B21C86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7AC9289-6F3C-45EC-8A9F-2159DEDD1CF2}" type="datetimeFigureOut">
              <a:rPr lang="en-US" smtClean="0"/>
              <a:pPr/>
              <a:t>6/17/2010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31488D-22CE-4120-BB56-FFAB6B21C86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AC9289-6F3C-45EC-8A9F-2159DEDD1CF2}" type="datetimeFigureOut">
              <a:rPr lang="en-US" smtClean="0"/>
              <a:pPr/>
              <a:t>6/17/2010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31488D-22CE-4120-BB56-FFAB6B21C86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AC9289-6F3C-45EC-8A9F-2159DEDD1CF2}" type="datetimeFigureOut">
              <a:rPr lang="en-US" smtClean="0"/>
              <a:pPr/>
              <a:t>6/17/2010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31488D-22CE-4120-BB56-FFAB6B21C86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AC9289-6F3C-45EC-8A9F-2159DEDD1CF2}" type="datetimeFigureOut">
              <a:rPr lang="en-US" smtClean="0"/>
              <a:pPr/>
              <a:t>6/17/2010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31488D-22CE-4120-BB56-FFAB6B21C86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AC9289-6F3C-45EC-8A9F-2159DEDD1CF2}" type="datetimeFigureOut">
              <a:rPr lang="en-US" smtClean="0"/>
              <a:pPr/>
              <a:t>6/17/2010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31488D-22CE-4120-BB56-FFAB6B21C86C}"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3.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4.bin"/></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5.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6.bin"/></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oleObject" Target="../embeddings/oleObject8.bin"/><Relationship Id="rId4" Type="http://schemas.openxmlformats.org/officeDocument/2006/relationships/oleObject" Target="../embeddings/oleObject7.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oleObject" Target="../embeddings/oleObject11.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7"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14.bin"/><Relationship Id="rId5" Type="http://schemas.openxmlformats.org/officeDocument/2006/relationships/oleObject" Target="../embeddings/oleObject13.bin"/><Relationship Id="rId4" Type="http://schemas.openxmlformats.org/officeDocument/2006/relationships/oleObject" Target="../embeddings/oleObject12.bin"/></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066800"/>
            <a:ext cx="7772400" cy="1470025"/>
          </a:xfrm>
        </p:spPr>
        <p:txBody>
          <a:bodyPr>
            <a:normAutofit fontScale="90000"/>
          </a:bodyPr>
          <a:lstStyle/>
          <a:p>
            <a:r>
              <a:rPr lang="en-US" dirty="0" smtClean="0"/>
              <a:t>One-Dimensional Motion: Displacement, Velocity, Acceleration</a:t>
            </a:r>
            <a:endParaRPr lang="en-US" dirty="0"/>
          </a:p>
        </p:txBody>
      </p:sp>
      <p:sp>
        <p:nvSpPr>
          <p:cNvPr id="3" name="Subtitle 2"/>
          <p:cNvSpPr>
            <a:spLocks noGrp="1"/>
          </p:cNvSpPr>
          <p:nvPr>
            <p:ph type="subTitle" idx="1"/>
          </p:nvPr>
        </p:nvSpPr>
        <p:spPr>
          <a:xfrm>
            <a:off x="1371600" y="3886200"/>
            <a:ext cx="6400800" cy="1066800"/>
          </a:xfrm>
        </p:spPr>
        <p:txBody>
          <a:bodyPr/>
          <a:lstStyle/>
          <a:p>
            <a:r>
              <a:rPr lang="en-US" dirty="0" smtClean="0"/>
              <a:t>Physics 1425 Lecture 2</a:t>
            </a:r>
            <a:endParaRPr lang="en-US" dirty="0"/>
          </a:p>
        </p:txBody>
      </p:sp>
      <p:sp>
        <p:nvSpPr>
          <p:cNvPr id="4" name="TextBox 3"/>
          <p:cNvSpPr txBox="1"/>
          <p:nvPr/>
        </p:nvSpPr>
        <p:spPr>
          <a:xfrm>
            <a:off x="160360" y="6394342"/>
            <a:ext cx="2743200" cy="338554"/>
          </a:xfrm>
          <a:prstGeom prst="rect">
            <a:avLst/>
          </a:prstGeom>
          <a:noFill/>
        </p:spPr>
        <p:txBody>
          <a:bodyPr wrap="square" rtlCol="0">
            <a:spAutoFit/>
          </a:bodyPr>
          <a:lstStyle/>
          <a:p>
            <a:r>
              <a:rPr lang="en-US" sz="1600" dirty="0" smtClean="0">
                <a:solidFill>
                  <a:srgbClr val="FF0000"/>
                </a:solidFill>
              </a:rPr>
              <a:t>Michael Fowler,  UVa</a:t>
            </a:r>
            <a:r>
              <a:rPr lang="en-US" sz="1600" dirty="0" smtClean="0">
                <a:solidFill>
                  <a:schemeClr val="bg1">
                    <a:lumMod val="65000"/>
                  </a:schemeClr>
                </a:solidFill>
              </a:rPr>
              <a:t>.</a:t>
            </a:r>
            <a:endParaRPr lang="en-US" sz="1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3635" name="AutoShape 3"/>
          <p:cNvSpPr>
            <a:spLocks noChangeArrowheads="1"/>
          </p:cNvSpPr>
          <p:nvPr/>
        </p:nvSpPr>
        <p:spPr bwMode="auto">
          <a:xfrm>
            <a:off x="0" y="0"/>
            <a:ext cx="9144000" cy="3294063"/>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453636" name="Rectangle 4"/>
          <p:cNvSpPr>
            <a:spLocks noGrp="1" noChangeArrowheads="1"/>
          </p:cNvSpPr>
          <p:nvPr>
            <p:ph type="title"/>
          </p:nvPr>
        </p:nvSpPr>
        <p:spPr>
          <a:xfrm>
            <a:off x="0" y="228600"/>
            <a:ext cx="9144000" cy="1143000"/>
          </a:xfrm>
          <a:noFill/>
          <a:ln/>
        </p:spPr>
        <p:txBody>
          <a:bodyPr/>
          <a:lstStyle/>
          <a:p>
            <a:pPr>
              <a:lnSpc>
                <a:spcPct val="90000"/>
              </a:lnSpc>
            </a:pPr>
            <a:r>
              <a:rPr lang="en-US" sz="2800" i="1" dirty="0"/>
              <a:t>     </a:t>
            </a:r>
            <a:r>
              <a:rPr lang="en-US" sz="2800" i="1" dirty="0" err="1"/>
              <a:t>ConcepTest</a:t>
            </a:r>
            <a:r>
              <a:rPr lang="en-US" sz="2800" i="1" dirty="0"/>
              <a:t> 2.2		</a:t>
            </a:r>
            <a:r>
              <a:rPr lang="en-US" sz="2800" dirty="0">
                <a:solidFill>
                  <a:srgbClr val="FF0000"/>
                </a:solidFill>
              </a:rPr>
              <a:t>Displacement</a:t>
            </a:r>
          </a:p>
        </p:txBody>
      </p:sp>
      <p:sp>
        <p:nvSpPr>
          <p:cNvPr id="453669" name="Rectangle 37"/>
          <p:cNvSpPr>
            <a:spLocks noGrp="1" noChangeArrowheads="1"/>
          </p:cNvSpPr>
          <p:nvPr>
            <p:ph type="body" idx="1"/>
          </p:nvPr>
        </p:nvSpPr>
        <p:spPr>
          <a:xfrm>
            <a:off x="508000" y="1141413"/>
            <a:ext cx="5130800" cy="2082800"/>
          </a:xfrm>
          <a:noFill/>
          <a:ln/>
        </p:spPr>
        <p:txBody>
          <a:bodyPr>
            <a:normAutofit fontScale="70000" lnSpcReduction="20000"/>
          </a:bodyPr>
          <a:lstStyle/>
          <a:p>
            <a:pPr marL="401638" indent="-401638">
              <a:lnSpc>
                <a:spcPct val="180000"/>
              </a:lnSpc>
              <a:buFont typeface="Monotype Sorts" pitchFamily="48" charset="2"/>
              <a:buNone/>
            </a:pPr>
            <a:r>
              <a:rPr lang="en-US" sz="2400" b="1" dirty="0"/>
              <a:t>	</a:t>
            </a:r>
            <a:r>
              <a:rPr lang="en-US" b="1" dirty="0">
                <a:effectLst>
                  <a:outerShdw blurRad="38100" dist="38100" dir="2700000" algn="tl">
                    <a:srgbClr val="000000"/>
                  </a:outerShdw>
                </a:effectLst>
              </a:rPr>
              <a:t>Does the displacement of an object depend on the specific location of the origin of the coordinate system?</a:t>
            </a:r>
            <a:endParaRPr lang="en-US" dirty="0">
              <a:effectLst>
                <a:outerShdw blurRad="38100" dist="38100" dir="2700000" algn="tl">
                  <a:srgbClr val="000000"/>
                </a:outerShdw>
              </a:effectLst>
            </a:endParaRPr>
          </a:p>
        </p:txBody>
      </p:sp>
      <p:sp>
        <p:nvSpPr>
          <p:cNvPr id="453670" name="Rectangle 38"/>
          <p:cNvSpPr>
            <a:spLocks noChangeArrowheads="1"/>
          </p:cNvSpPr>
          <p:nvPr/>
        </p:nvSpPr>
        <p:spPr bwMode="auto">
          <a:xfrm>
            <a:off x="5715000" y="1231900"/>
            <a:ext cx="2844800" cy="1433513"/>
          </a:xfrm>
          <a:prstGeom prst="rect">
            <a:avLst/>
          </a:prstGeom>
          <a:noFill/>
          <a:ln w="9525">
            <a:noFill/>
            <a:miter lim="800000"/>
            <a:headEnd/>
            <a:tailEnd/>
          </a:ln>
          <a:effectLst/>
        </p:spPr>
        <p:txBody>
          <a:bodyPr lIns="90488" tIns="44450" rIns="90488" bIns="44450"/>
          <a:lstStyle/>
          <a:p>
            <a:pPr marL="401638" indent="-401638">
              <a:lnSpc>
                <a:spcPct val="140000"/>
              </a:lnSpc>
              <a:spcBef>
                <a:spcPct val="30000"/>
              </a:spcBef>
              <a:buClr>
                <a:schemeClr val="accent1"/>
              </a:buClr>
              <a:buSzPct val="75000"/>
              <a:buFont typeface="Monotype Sorts" pitchFamily="48" charset="2"/>
              <a:buNone/>
            </a:pPr>
            <a:r>
              <a:rPr lang="en-US" sz="2000" b="1">
                <a:solidFill>
                  <a:schemeClr val="tx2"/>
                </a:solidFill>
                <a:latin typeface="Arial" charset="0"/>
              </a:rPr>
              <a:t>1)  yes</a:t>
            </a:r>
          </a:p>
          <a:p>
            <a:pPr marL="401638" indent="-401638">
              <a:lnSpc>
                <a:spcPct val="140000"/>
              </a:lnSpc>
              <a:spcBef>
                <a:spcPct val="30000"/>
              </a:spcBef>
              <a:buClr>
                <a:schemeClr val="accent1"/>
              </a:buClr>
              <a:buSzPct val="75000"/>
              <a:buFont typeface="Monotype Sorts" pitchFamily="48" charset="2"/>
              <a:buNone/>
            </a:pPr>
            <a:r>
              <a:rPr lang="en-US" sz="2000" b="1">
                <a:solidFill>
                  <a:schemeClr val="tx2"/>
                </a:solidFill>
                <a:latin typeface="Arial" charset="0"/>
              </a:rPr>
              <a:t>2)  no</a:t>
            </a:r>
          </a:p>
          <a:p>
            <a:pPr marL="401638" indent="-401638">
              <a:lnSpc>
                <a:spcPct val="140000"/>
              </a:lnSpc>
              <a:spcBef>
                <a:spcPct val="30000"/>
              </a:spcBef>
              <a:buClr>
                <a:schemeClr val="accent1"/>
              </a:buClr>
              <a:buSzPct val="75000"/>
              <a:buFont typeface="Monotype Sorts" pitchFamily="48" charset="2"/>
              <a:buNone/>
            </a:pPr>
            <a:r>
              <a:rPr lang="en-US" sz="2000" b="1">
                <a:solidFill>
                  <a:schemeClr val="tx2"/>
                </a:solidFill>
                <a:latin typeface="Arial" charset="0"/>
              </a:rPr>
              <a:t>3) </a:t>
            </a:r>
            <a:r>
              <a:rPr lang="en-US" sz="2000" b="1" i="1">
                <a:solidFill>
                  <a:schemeClr val="tx2"/>
                </a:solidFill>
                <a:latin typeface="Arial" charset="0"/>
              </a:rPr>
              <a:t> </a:t>
            </a:r>
            <a:r>
              <a:rPr lang="en-US" sz="2000" b="1">
                <a:solidFill>
                  <a:schemeClr val="tx2"/>
                </a:solidFill>
                <a:latin typeface="Arial" charset="0"/>
              </a:rPr>
              <a:t>it depends on the coordinate system</a:t>
            </a:r>
            <a:endParaRPr lang="en-US" b="1">
              <a:latin typeface="Arial"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AutoShape 2"/>
          <p:cNvSpPr>
            <a:spLocks noChangeArrowheads="1"/>
          </p:cNvSpPr>
          <p:nvPr/>
        </p:nvSpPr>
        <p:spPr bwMode="auto">
          <a:xfrm>
            <a:off x="5072063" y="3409950"/>
            <a:ext cx="4071937" cy="3448050"/>
          </a:xfrm>
          <a:prstGeom prst="roundRect">
            <a:avLst>
              <a:gd name="adj" fmla="val 16667"/>
            </a:avLst>
          </a:prstGeom>
          <a:solidFill>
            <a:srgbClr val="000000"/>
          </a:solidFill>
          <a:ln w="38100">
            <a:solidFill>
              <a:srgbClr val="0066FF"/>
            </a:solidFill>
            <a:round/>
            <a:headEnd type="none" w="sm" len="sm"/>
            <a:tailEnd type="none" w="sm" len="sm"/>
          </a:ln>
          <a:effectLst/>
        </p:spPr>
        <p:txBody>
          <a:bodyPr wrap="none" anchor="ctr"/>
          <a:lstStyle/>
          <a:p>
            <a:endParaRPr lang="en-US"/>
          </a:p>
        </p:txBody>
      </p:sp>
      <p:sp>
        <p:nvSpPr>
          <p:cNvPr id="290819" name="AutoShape 3"/>
          <p:cNvSpPr>
            <a:spLocks noChangeArrowheads="1"/>
          </p:cNvSpPr>
          <p:nvPr/>
        </p:nvSpPr>
        <p:spPr bwMode="auto">
          <a:xfrm>
            <a:off x="0" y="0"/>
            <a:ext cx="9144000" cy="3294063"/>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290820" name="Rectangle 4"/>
          <p:cNvSpPr>
            <a:spLocks noGrp="1" noChangeArrowheads="1"/>
          </p:cNvSpPr>
          <p:nvPr>
            <p:ph type="title"/>
          </p:nvPr>
        </p:nvSpPr>
        <p:spPr>
          <a:xfrm>
            <a:off x="0" y="228600"/>
            <a:ext cx="9144000" cy="1143000"/>
          </a:xfrm>
          <a:noFill/>
          <a:ln/>
        </p:spPr>
        <p:txBody>
          <a:bodyPr/>
          <a:lstStyle/>
          <a:p>
            <a:pPr>
              <a:lnSpc>
                <a:spcPct val="90000"/>
              </a:lnSpc>
            </a:pPr>
            <a:r>
              <a:rPr lang="en-US" sz="2800" i="1"/>
              <a:t>     ConcepTest 2.2		</a:t>
            </a:r>
            <a:r>
              <a:rPr lang="en-US" sz="2800">
                <a:solidFill>
                  <a:schemeClr val="accent2"/>
                </a:solidFill>
              </a:rPr>
              <a:t>Displacement</a:t>
            </a:r>
            <a:endParaRPr lang="en-US" sz="2800"/>
          </a:p>
        </p:txBody>
      </p:sp>
      <p:sp>
        <p:nvSpPr>
          <p:cNvPr id="290821" name="AutoShape 5"/>
          <p:cNvSpPr>
            <a:spLocks noChangeArrowheads="1"/>
          </p:cNvSpPr>
          <p:nvPr/>
        </p:nvSpPr>
        <p:spPr bwMode="auto">
          <a:xfrm>
            <a:off x="198438" y="3717925"/>
            <a:ext cx="4424362" cy="2287588"/>
          </a:xfrm>
          <a:prstGeom prst="roundRect">
            <a:avLst>
              <a:gd name="adj" fmla="val 16667"/>
            </a:avLst>
          </a:prstGeom>
          <a:solidFill>
            <a:schemeClr val="accent1"/>
          </a:solidFill>
          <a:ln w="38100">
            <a:solidFill>
              <a:srgbClr val="000000"/>
            </a:solidFill>
            <a:round/>
            <a:headEnd type="none" w="sm" len="sm"/>
            <a:tailEnd type="none" w="sm" len="sm"/>
          </a:ln>
          <a:effectLst/>
        </p:spPr>
        <p:txBody>
          <a:bodyPr wrap="none" anchor="ctr"/>
          <a:lstStyle/>
          <a:p>
            <a:endParaRPr lang="en-US"/>
          </a:p>
        </p:txBody>
      </p:sp>
      <p:sp>
        <p:nvSpPr>
          <p:cNvPr id="290822" name="Rectangle 6"/>
          <p:cNvSpPr>
            <a:spLocks noChangeArrowheads="1"/>
          </p:cNvSpPr>
          <p:nvPr/>
        </p:nvSpPr>
        <p:spPr bwMode="auto">
          <a:xfrm>
            <a:off x="206375" y="3810000"/>
            <a:ext cx="4260850" cy="1717675"/>
          </a:xfrm>
          <a:prstGeom prst="rect">
            <a:avLst/>
          </a:prstGeom>
          <a:noFill/>
          <a:ln w="9525">
            <a:noFill/>
            <a:miter lim="800000"/>
            <a:headEnd/>
            <a:tailEnd/>
          </a:ln>
          <a:effectLst/>
        </p:spPr>
        <p:txBody>
          <a:bodyPr lIns="90488" tIns="44450" rIns="90488" bIns="44450"/>
          <a:lstStyle/>
          <a:p>
            <a:pPr marL="401638" indent="-401638">
              <a:lnSpc>
                <a:spcPct val="160000"/>
              </a:lnSpc>
              <a:spcBef>
                <a:spcPct val="30000"/>
              </a:spcBef>
              <a:buClr>
                <a:schemeClr val="accent1"/>
              </a:buClr>
              <a:buSzPct val="75000"/>
              <a:buFont typeface="Monotype Sorts" pitchFamily="48" charset="2"/>
              <a:buNone/>
            </a:pPr>
            <a:r>
              <a:rPr lang="en-US" sz="2000" b="1">
                <a:solidFill>
                  <a:schemeClr val="bg2"/>
                </a:solidFill>
                <a:latin typeface="Arial" charset="0"/>
              </a:rPr>
              <a:t>	Because the displacement is the </a:t>
            </a:r>
            <a:r>
              <a:rPr lang="en-US" sz="2000" b="1" i="1">
                <a:solidFill>
                  <a:schemeClr val="bg1"/>
                </a:solidFill>
                <a:effectLst>
                  <a:outerShdw blurRad="38100" dist="38100" dir="2700000" algn="tl">
                    <a:srgbClr val="000000"/>
                  </a:outerShdw>
                </a:effectLst>
                <a:latin typeface="Arial" charset="0"/>
              </a:rPr>
              <a:t>difference</a:t>
            </a:r>
            <a:r>
              <a:rPr lang="en-US" sz="2000" b="1">
                <a:solidFill>
                  <a:schemeClr val="bg2"/>
                </a:solidFill>
                <a:latin typeface="Arial" charset="0"/>
              </a:rPr>
              <a:t> between two coordinates, the origin does not matter.</a:t>
            </a:r>
            <a:endParaRPr lang="en-US" sz="2000" b="1">
              <a:solidFill>
                <a:schemeClr val="accent2"/>
              </a:solidFill>
              <a:effectLst>
                <a:outerShdw blurRad="38100" dist="38100" dir="2700000" algn="tl">
                  <a:srgbClr val="000000"/>
                </a:outerShdw>
              </a:effectLst>
              <a:latin typeface="Arial" charset="0"/>
            </a:endParaRPr>
          </a:p>
          <a:p>
            <a:pPr marL="401638" indent="-401638">
              <a:lnSpc>
                <a:spcPct val="90000"/>
              </a:lnSpc>
              <a:spcBef>
                <a:spcPct val="30000"/>
              </a:spcBef>
              <a:buClr>
                <a:schemeClr val="accent1"/>
              </a:buClr>
              <a:buSzPct val="75000"/>
              <a:buFont typeface="Monotype Sorts" pitchFamily="48" charset="2"/>
              <a:buNone/>
            </a:pPr>
            <a:endParaRPr lang="en-US" sz="2000">
              <a:effectLst>
                <a:outerShdw blurRad="38100" dist="38100" dir="2700000" algn="tl">
                  <a:srgbClr val="000000"/>
                </a:outerShdw>
              </a:effectLst>
              <a:latin typeface="Arial" charset="0"/>
            </a:endParaRPr>
          </a:p>
        </p:txBody>
      </p:sp>
      <p:grpSp>
        <p:nvGrpSpPr>
          <p:cNvPr id="2" name="Group 7"/>
          <p:cNvGrpSpPr>
            <a:grpSpLocks/>
          </p:cNvGrpSpPr>
          <p:nvPr/>
        </p:nvGrpSpPr>
        <p:grpSpPr bwMode="auto">
          <a:xfrm>
            <a:off x="5348288" y="3646488"/>
            <a:ext cx="3513137" cy="2982912"/>
            <a:chOff x="2784" y="1824"/>
            <a:chExt cx="2386" cy="2026"/>
          </a:xfrm>
        </p:grpSpPr>
        <p:grpSp>
          <p:nvGrpSpPr>
            <p:cNvPr id="3" name="Group 8"/>
            <p:cNvGrpSpPr>
              <a:grpSpLocks/>
            </p:cNvGrpSpPr>
            <p:nvPr/>
          </p:nvGrpSpPr>
          <p:grpSpPr bwMode="auto">
            <a:xfrm>
              <a:off x="2784" y="1824"/>
              <a:ext cx="2386" cy="493"/>
              <a:chOff x="2784" y="1824"/>
              <a:chExt cx="2386" cy="493"/>
            </a:xfrm>
          </p:grpSpPr>
          <p:sp>
            <p:nvSpPr>
              <p:cNvPr id="290825" name="Line 9"/>
              <p:cNvSpPr>
                <a:spLocks noChangeShapeType="1"/>
              </p:cNvSpPr>
              <p:nvPr/>
            </p:nvSpPr>
            <p:spPr bwMode="auto">
              <a:xfrm>
                <a:off x="2784" y="1920"/>
                <a:ext cx="2352"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90826" name="Line 10"/>
              <p:cNvSpPr>
                <a:spLocks noChangeShapeType="1"/>
              </p:cNvSpPr>
              <p:nvPr/>
            </p:nvSpPr>
            <p:spPr bwMode="auto">
              <a:xfrm>
                <a:off x="3072" y="1824"/>
                <a:ext cx="0" cy="192"/>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90827" name="Line 11"/>
              <p:cNvSpPr>
                <a:spLocks noChangeShapeType="1"/>
              </p:cNvSpPr>
              <p:nvPr/>
            </p:nvSpPr>
            <p:spPr bwMode="auto">
              <a:xfrm>
                <a:off x="3552" y="1824"/>
                <a:ext cx="0" cy="192"/>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90828" name="Line 12"/>
              <p:cNvSpPr>
                <a:spLocks noChangeShapeType="1"/>
              </p:cNvSpPr>
              <p:nvPr/>
            </p:nvSpPr>
            <p:spPr bwMode="auto">
              <a:xfrm>
                <a:off x="4032" y="1824"/>
                <a:ext cx="0" cy="192"/>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90829" name="Line 13"/>
              <p:cNvSpPr>
                <a:spLocks noChangeShapeType="1"/>
              </p:cNvSpPr>
              <p:nvPr/>
            </p:nvSpPr>
            <p:spPr bwMode="auto">
              <a:xfrm>
                <a:off x="4512" y="1824"/>
                <a:ext cx="0" cy="192"/>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90830" name="Line 14"/>
              <p:cNvSpPr>
                <a:spLocks noChangeShapeType="1"/>
              </p:cNvSpPr>
              <p:nvPr/>
            </p:nvSpPr>
            <p:spPr bwMode="auto">
              <a:xfrm>
                <a:off x="4992" y="1824"/>
                <a:ext cx="0" cy="192"/>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90831" name="Rectangle 15"/>
              <p:cNvSpPr>
                <a:spLocks noChangeArrowheads="1"/>
              </p:cNvSpPr>
              <p:nvPr/>
            </p:nvSpPr>
            <p:spPr bwMode="auto">
              <a:xfrm>
                <a:off x="2918" y="2006"/>
                <a:ext cx="332" cy="311"/>
              </a:xfrm>
              <a:prstGeom prst="rect">
                <a:avLst/>
              </a:prstGeom>
              <a:noFill/>
              <a:ln w="9525">
                <a:noFill/>
                <a:miter lim="800000"/>
                <a:headEnd/>
                <a:tailEnd/>
              </a:ln>
              <a:effectLst/>
            </p:spPr>
            <p:txBody>
              <a:bodyPr wrap="none" lIns="92075" tIns="46038" rIns="92075" bIns="46038">
                <a:spAutoFit/>
              </a:bodyPr>
              <a:lstStyle/>
              <a:p>
                <a:r>
                  <a:rPr lang="en-US"/>
                  <a:t>10</a:t>
                </a:r>
              </a:p>
            </p:txBody>
          </p:sp>
          <p:sp>
            <p:nvSpPr>
              <p:cNvPr id="290832" name="Rectangle 16"/>
              <p:cNvSpPr>
                <a:spLocks noChangeArrowheads="1"/>
              </p:cNvSpPr>
              <p:nvPr/>
            </p:nvSpPr>
            <p:spPr bwMode="auto">
              <a:xfrm>
                <a:off x="3397" y="2006"/>
                <a:ext cx="333" cy="311"/>
              </a:xfrm>
              <a:prstGeom prst="rect">
                <a:avLst/>
              </a:prstGeom>
              <a:noFill/>
              <a:ln w="9525">
                <a:noFill/>
                <a:miter lim="800000"/>
                <a:headEnd/>
                <a:tailEnd/>
              </a:ln>
              <a:effectLst/>
            </p:spPr>
            <p:txBody>
              <a:bodyPr wrap="none" lIns="92075" tIns="46038" rIns="92075" bIns="46038">
                <a:spAutoFit/>
              </a:bodyPr>
              <a:lstStyle/>
              <a:p>
                <a:r>
                  <a:rPr lang="en-US"/>
                  <a:t>20</a:t>
                </a:r>
              </a:p>
            </p:txBody>
          </p:sp>
          <p:sp>
            <p:nvSpPr>
              <p:cNvPr id="290833" name="Rectangle 17"/>
              <p:cNvSpPr>
                <a:spLocks noChangeArrowheads="1"/>
              </p:cNvSpPr>
              <p:nvPr/>
            </p:nvSpPr>
            <p:spPr bwMode="auto">
              <a:xfrm>
                <a:off x="3878" y="2006"/>
                <a:ext cx="332" cy="311"/>
              </a:xfrm>
              <a:prstGeom prst="rect">
                <a:avLst/>
              </a:prstGeom>
              <a:noFill/>
              <a:ln w="9525">
                <a:noFill/>
                <a:miter lim="800000"/>
                <a:headEnd/>
                <a:tailEnd/>
              </a:ln>
              <a:effectLst/>
            </p:spPr>
            <p:txBody>
              <a:bodyPr wrap="none" lIns="92075" tIns="46038" rIns="92075" bIns="46038">
                <a:spAutoFit/>
              </a:bodyPr>
              <a:lstStyle/>
              <a:p>
                <a:r>
                  <a:rPr lang="en-US"/>
                  <a:t>30</a:t>
                </a:r>
              </a:p>
            </p:txBody>
          </p:sp>
          <p:sp>
            <p:nvSpPr>
              <p:cNvPr id="290834" name="Rectangle 18"/>
              <p:cNvSpPr>
                <a:spLocks noChangeArrowheads="1"/>
              </p:cNvSpPr>
              <p:nvPr/>
            </p:nvSpPr>
            <p:spPr bwMode="auto">
              <a:xfrm>
                <a:off x="4358" y="2006"/>
                <a:ext cx="332" cy="311"/>
              </a:xfrm>
              <a:prstGeom prst="rect">
                <a:avLst/>
              </a:prstGeom>
              <a:noFill/>
              <a:ln w="9525">
                <a:noFill/>
                <a:miter lim="800000"/>
                <a:headEnd/>
                <a:tailEnd/>
              </a:ln>
              <a:effectLst/>
            </p:spPr>
            <p:txBody>
              <a:bodyPr wrap="none" lIns="92075" tIns="46038" rIns="92075" bIns="46038">
                <a:spAutoFit/>
              </a:bodyPr>
              <a:lstStyle/>
              <a:p>
                <a:r>
                  <a:rPr lang="en-US"/>
                  <a:t>40</a:t>
                </a:r>
              </a:p>
            </p:txBody>
          </p:sp>
          <p:sp>
            <p:nvSpPr>
              <p:cNvPr id="290835" name="Rectangle 19"/>
              <p:cNvSpPr>
                <a:spLocks noChangeArrowheads="1"/>
              </p:cNvSpPr>
              <p:nvPr/>
            </p:nvSpPr>
            <p:spPr bwMode="auto">
              <a:xfrm>
                <a:off x="4838" y="2006"/>
                <a:ext cx="332" cy="311"/>
              </a:xfrm>
              <a:prstGeom prst="rect">
                <a:avLst/>
              </a:prstGeom>
              <a:noFill/>
              <a:ln w="9525">
                <a:noFill/>
                <a:miter lim="800000"/>
                <a:headEnd/>
                <a:tailEnd/>
              </a:ln>
              <a:effectLst/>
            </p:spPr>
            <p:txBody>
              <a:bodyPr wrap="none" lIns="92075" tIns="46038" rIns="92075" bIns="46038">
                <a:spAutoFit/>
              </a:bodyPr>
              <a:lstStyle/>
              <a:p>
                <a:r>
                  <a:rPr lang="en-US"/>
                  <a:t>50</a:t>
                </a:r>
              </a:p>
            </p:txBody>
          </p:sp>
          <p:sp>
            <p:nvSpPr>
              <p:cNvPr id="290836" name="Line 20"/>
              <p:cNvSpPr>
                <a:spLocks noChangeShapeType="1"/>
              </p:cNvSpPr>
              <p:nvPr/>
            </p:nvSpPr>
            <p:spPr bwMode="auto">
              <a:xfrm>
                <a:off x="3072" y="1920"/>
                <a:ext cx="1440" cy="0"/>
              </a:xfrm>
              <a:prstGeom prst="line">
                <a:avLst/>
              </a:prstGeom>
              <a:noFill/>
              <a:ln w="127000">
                <a:solidFill>
                  <a:schemeClr val="accent1"/>
                </a:solidFill>
                <a:round/>
                <a:headEnd type="none" w="sm" len="sm"/>
                <a:tailEnd type="stealth" w="med" len="lg"/>
              </a:ln>
              <a:effectLst/>
            </p:spPr>
            <p:txBody>
              <a:bodyPr wrap="none" anchor="ctr"/>
              <a:lstStyle/>
              <a:p>
                <a:endParaRPr lang="en-US"/>
              </a:p>
            </p:txBody>
          </p:sp>
        </p:grpSp>
        <p:grpSp>
          <p:nvGrpSpPr>
            <p:cNvPr id="4" name="Group 21"/>
            <p:cNvGrpSpPr>
              <a:grpSpLocks/>
            </p:cNvGrpSpPr>
            <p:nvPr/>
          </p:nvGrpSpPr>
          <p:grpSpPr bwMode="auto">
            <a:xfrm>
              <a:off x="2784" y="3072"/>
              <a:ext cx="2386" cy="492"/>
              <a:chOff x="2784" y="3072"/>
              <a:chExt cx="2386" cy="492"/>
            </a:xfrm>
          </p:grpSpPr>
          <p:sp>
            <p:nvSpPr>
              <p:cNvPr id="290838" name="Line 22"/>
              <p:cNvSpPr>
                <a:spLocks noChangeShapeType="1"/>
              </p:cNvSpPr>
              <p:nvPr/>
            </p:nvSpPr>
            <p:spPr bwMode="auto">
              <a:xfrm>
                <a:off x="2784" y="3168"/>
                <a:ext cx="2352"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90839" name="Line 23"/>
              <p:cNvSpPr>
                <a:spLocks noChangeShapeType="1"/>
              </p:cNvSpPr>
              <p:nvPr/>
            </p:nvSpPr>
            <p:spPr bwMode="auto">
              <a:xfrm>
                <a:off x="3072" y="3072"/>
                <a:ext cx="0" cy="192"/>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90840" name="Line 24"/>
              <p:cNvSpPr>
                <a:spLocks noChangeShapeType="1"/>
              </p:cNvSpPr>
              <p:nvPr/>
            </p:nvSpPr>
            <p:spPr bwMode="auto">
              <a:xfrm>
                <a:off x="3552" y="3072"/>
                <a:ext cx="0" cy="192"/>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90841" name="Line 25"/>
              <p:cNvSpPr>
                <a:spLocks noChangeShapeType="1"/>
              </p:cNvSpPr>
              <p:nvPr/>
            </p:nvSpPr>
            <p:spPr bwMode="auto">
              <a:xfrm>
                <a:off x="4032" y="3072"/>
                <a:ext cx="0" cy="192"/>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90842" name="Line 26"/>
              <p:cNvSpPr>
                <a:spLocks noChangeShapeType="1"/>
              </p:cNvSpPr>
              <p:nvPr/>
            </p:nvSpPr>
            <p:spPr bwMode="auto">
              <a:xfrm>
                <a:off x="4512" y="3072"/>
                <a:ext cx="0" cy="192"/>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90843" name="Line 27"/>
              <p:cNvSpPr>
                <a:spLocks noChangeShapeType="1"/>
              </p:cNvSpPr>
              <p:nvPr/>
            </p:nvSpPr>
            <p:spPr bwMode="auto">
              <a:xfrm>
                <a:off x="4992" y="3072"/>
                <a:ext cx="0" cy="192"/>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90844" name="Rectangle 28"/>
              <p:cNvSpPr>
                <a:spLocks noChangeArrowheads="1"/>
              </p:cNvSpPr>
              <p:nvPr/>
            </p:nvSpPr>
            <p:spPr bwMode="auto">
              <a:xfrm>
                <a:off x="2918" y="3254"/>
                <a:ext cx="332" cy="310"/>
              </a:xfrm>
              <a:prstGeom prst="rect">
                <a:avLst/>
              </a:prstGeom>
              <a:noFill/>
              <a:ln w="9525">
                <a:noFill/>
                <a:miter lim="800000"/>
                <a:headEnd/>
                <a:tailEnd/>
              </a:ln>
              <a:effectLst/>
            </p:spPr>
            <p:txBody>
              <a:bodyPr wrap="none" lIns="92075" tIns="46038" rIns="92075" bIns="46038">
                <a:spAutoFit/>
              </a:bodyPr>
              <a:lstStyle/>
              <a:p>
                <a:r>
                  <a:rPr lang="en-US"/>
                  <a:t>30</a:t>
                </a:r>
              </a:p>
            </p:txBody>
          </p:sp>
          <p:sp>
            <p:nvSpPr>
              <p:cNvPr id="290845" name="Rectangle 29"/>
              <p:cNvSpPr>
                <a:spLocks noChangeArrowheads="1"/>
              </p:cNvSpPr>
              <p:nvPr/>
            </p:nvSpPr>
            <p:spPr bwMode="auto">
              <a:xfrm>
                <a:off x="3398" y="3254"/>
                <a:ext cx="332" cy="310"/>
              </a:xfrm>
              <a:prstGeom prst="rect">
                <a:avLst/>
              </a:prstGeom>
              <a:noFill/>
              <a:ln w="9525">
                <a:noFill/>
                <a:miter lim="800000"/>
                <a:headEnd/>
                <a:tailEnd/>
              </a:ln>
              <a:effectLst/>
            </p:spPr>
            <p:txBody>
              <a:bodyPr wrap="none" lIns="92075" tIns="46038" rIns="92075" bIns="46038">
                <a:spAutoFit/>
              </a:bodyPr>
              <a:lstStyle/>
              <a:p>
                <a:r>
                  <a:rPr lang="en-US"/>
                  <a:t>40</a:t>
                </a:r>
              </a:p>
            </p:txBody>
          </p:sp>
          <p:sp>
            <p:nvSpPr>
              <p:cNvPr id="290846" name="Rectangle 30"/>
              <p:cNvSpPr>
                <a:spLocks noChangeArrowheads="1"/>
              </p:cNvSpPr>
              <p:nvPr/>
            </p:nvSpPr>
            <p:spPr bwMode="auto">
              <a:xfrm>
                <a:off x="3878" y="3254"/>
                <a:ext cx="332" cy="310"/>
              </a:xfrm>
              <a:prstGeom prst="rect">
                <a:avLst/>
              </a:prstGeom>
              <a:noFill/>
              <a:ln w="9525">
                <a:noFill/>
                <a:miter lim="800000"/>
                <a:headEnd/>
                <a:tailEnd/>
              </a:ln>
              <a:effectLst/>
            </p:spPr>
            <p:txBody>
              <a:bodyPr wrap="none" lIns="92075" tIns="46038" rIns="92075" bIns="46038">
                <a:spAutoFit/>
              </a:bodyPr>
              <a:lstStyle/>
              <a:p>
                <a:r>
                  <a:rPr lang="en-US"/>
                  <a:t>50</a:t>
                </a:r>
              </a:p>
            </p:txBody>
          </p:sp>
          <p:sp>
            <p:nvSpPr>
              <p:cNvPr id="290847" name="Rectangle 31"/>
              <p:cNvSpPr>
                <a:spLocks noChangeArrowheads="1"/>
              </p:cNvSpPr>
              <p:nvPr/>
            </p:nvSpPr>
            <p:spPr bwMode="auto">
              <a:xfrm>
                <a:off x="4358" y="3254"/>
                <a:ext cx="332" cy="310"/>
              </a:xfrm>
              <a:prstGeom prst="rect">
                <a:avLst/>
              </a:prstGeom>
              <a:noFill/>
              <a:ln w="9525">
                <a:noFill/>
                <a:miter lim="800000"/>
                <a:headEnd/>
                <a:tailEnd/>
              </a:ln>
              <a:effectLst/>
            </p:spPr>
            <p:txBody>
              <a:bodyPr wrap="none" lIns="92075" tIns="46038" rIns="92075" bIns="46038">
                <a:spAutoFit/>
              </a:bodyPr>
              <a:lstStyle/>
              <a:p>
                <a:r>
                  <a:rPr lang="en-US"/>
                  <a:t>60</a:t>
                </a:r>
              </a:p>
            </p:txBody>
          </p:sp>
          <p:sp>
            <p:nvSpPr>
              <p:cNvPr id="290848" name="Rectangle 32"/>
              <p:cNvSpPr>
                <a:spLocks noChangeArrowheads="1"/>
              </p:cNvSpPr>
              <p:nvPr/>
            </p:nvSpPr>
            <p:spPr bwMode="auto">
              <a:xfrm>
                <a:off x="4838" y="3254"/>
                <a:ext cx="332" cy="310"/>
              </a:xfrm>
              <a:prstGeom prst="rect">
                <a:avLst/>
              </a:prstGeom>
              <a:noFill/>
              <a:ln w="9525">
                <a:noFill/>
                <a:miter lim="800000"/>
                <a:headEnd/>
                <a:tailEnd/>
              </a:ln>
              <a:effectLst/>
            </p:spPr>
            <p:txBody>
              <a:bodyPr wrap="none" lIns="92075" tIns="46038" rIns="92075" bIns="46038">
                <a:spAutoFit/>
              </a:bodyPr>
              <a:lstStyle/>
              <a:p>
                <a:r>
                  <a:rPr lang="en-US"/>
                  <a:t>70</a:t>
                </a:r>
              </a:p>
            </p:txBody>
          </p:sp>
          <p:sp>
            <p:nvSpPr>
              <p:cNvPr id="290849" name="Line 33"/>
              <p:cNvSpPr>
                <a:spLocks noChangeShapeType="1"/>
              </p:cNvSpPr>
              <p:nvPr/>
            </p:nvSpPr>
            <p:spPr bwMode="auto">
              <a:xfrm>
                <a:off x="3072" y="3168"/>
                <a:ext cx="1440" cy="0"/>
              </a:xfrm>
              <a:prstGeom prst="line">
                <a:avLst/>
              </a:prstGeom>
              <a:noFill/>
              <a:ln w="127000">
                <a:solidFill>
                  <a:schemeClr val="accent1"/>
                </a:solidFill>
                <a:round/>
                <a:headEnd type="none" w="sm" len="sm"/>
                <a:tailEnd type="stealth" w="med" len="lg"/>
              </a:ln>
              <a:effectLst/>
            </p:spPr>
            <p:txBody>
              <a:bodyPr wrap="none" anchor="ctr"/>
              <a:lstStyle/>
              <a:p>
                <a:endParaRPr lang="en-US"/>
              </a:p>
            </p:txBody>
          </p:sp>
        </p:grpSp>
        <p:graphicFrame>
          <p:nvGraphicFramePr>
            <p:cNvPr id="290850" name="Object 34"/>
            <p:cNvGraphicFramePr>
              <a:graphicFrameLocks/>
            </p:cNvGraphicFramePr>
            <p:nvPr/>
          </p:nvGraphicFramePr>
          <p:xfrm>
            <a:off x="3039" y="2504"/>
            <a:ext cx="1770" cy="152"/>
          </p:xfrm>
          <a:graphic>
            <a:graphicData uri="http://schemas.openxmlformats.org/presentationml/2006/ole">
              <p:oleObj spid="_x0000_s29698" name="Equation" r:id="rId4" imgW="2831760" imgH="266400" progId="Equation.3">
                <p:embed/>
              </p:oleObj>
            </a:graphicData>
          </a:graphic>
        </p:graphicFrame>
        <p:graphicFrame>
          <p:nvGraphicFramePr>
            <p:cNvPr id="290851" name="Object 35"/>
            <p:cNvGraphicFramePr>
              <a:graphicFrameLocks/>
            </p:cNvGraphicFramePr>
            <p:nvPr/>
          </p:nvGraphicFramePr>
          <p:xfrm>
            <a:off x="3035" y="3704"/>
            <a:ext cx="1772" cy="146"/>
          </p:xfrm>
          <a:graphic>
            <a:graphicData uri="http://schemas.openxmlformats.org/presentationml/2006/ole">
              <p:oleObj spid="_x0000_s29699" name="Equation" r:id="rId5" imgW="2844720" imgH="266400" progId="Equation.3">
                <p:embed/>
              </p:oleObj>
            </a:graphicData>
          </a:graphic>
        </p:graphicFrame>
      </p:grpSp>
      <p:sp>
        <p:nvSpPr>
          <p:cNvPr id="290852" name="Oval 36"/>
          <p:cNvSpPr>
            <a:spLocks noChangeArrowheads="1"/>
          </p:cNvSpPr>
          <p:nvPr/>
        </p:nvSpPr>
        <p:spPr bwMode="auto">
          <a:xfrm>
            <a:off x="5456238" y="1755775"/>
            <a:ext cx="1836737" cy="558800"/>
          </a:xfrm>
          <a:prstGeom prst="ellipse">
            <a:avLst/>
          </a:prstGeom>
          <a:noFill/>
          <a:ln w="50800">
            <a:solidFill>
              <a:schemeClr val="accent1"/>
            </a:solidFill>
            <a:round/>
            <a:headEnd/>
            <a:tailEnd/>
          </a:ln>
          <a:effectLst/>
        </p:spPr>
        <p:txBody>
          <a:bodyPr wrap="none" anchor="ctr"/>
          <a:lstStyle/>
          <a:p>
            <a:endParaRPr lang="en-US"/>
          </a:p>
        </p:txBody>
      </p:sp>
      <p:sp>
        <p:nvSpPr>
          <p:cNvPr id="290853" name="Rectangle 37"/>
          <p:cNvSpPr>
            <a:spLocks noGrp="1" noChangeArrowheads="1"/>
          </p:cNvSpPr>
          <p:nvPr>
            <p:ph type="body" idx="1"/>
          </p:nvPr>
        </p:nvSpPr>
        <p:spPr>
          <a:xfrm>
            <a:off x="508000" y="1141413"/>
            <a:ext cx="5130800" cy="2082800"/>
          </a:xfrm>
          <a:noFill/>
          <a:ln/>
        </p:spPr>
        <p:txBody>
          <a:bodyPr>
            <a:normAutofit fontScale="70000" lnSpcReduction="20000"/>
          </a:bodyPr>
          <a:lstStyle/>
          <a:p>
            <a:pPr marL="401638" indent="-401638">
              <a:lnSpc>
                <a:spcPct val="180000"/>
              </a:lnSpc>
              <a:buFont typeface="Monotype Sorts" pitchFamily="48" charset="2"/>
              <a:buNone/>
            </a:pPr>
            <a:r>
              <a:rPr lang="en-US" sz="2400" b="1" dirty="0"/>
              <a:t>	</a:t>
            </a:r>
            <a:r>
              <a:rPr lang="en-US" b="1" dirty="0">
                <a:effectLst>
                  <a:outerShdw blurRad="38100" dist="38100" dir="2700000" algn="tl">
                    <a:srgbClr val="000000"/>
                  </a:outerShdw>
                </a:effectLst>
              </a:rPr>
              <a:t>Does the displacement of an object depend on the specific location of the origin of the coordinate system?</a:t>
            </a:r>
            <a:endParaRPr lang="en-US" dirty="0">
              <a:effectLst>
                <a:outerShdw blurRad="38100" dist="38100" dir="2700000" algn="tl">
                  <a:srgbClr val="000000"/>
                </a:outerShdw>
              </a:effectLst>
            </a:endParaRPr>
          </a:p>
        </p:txBody>
      </p:sp>
      <p:sp>
        <p:nvSpPr>
          <p:cNvPr id="290854" name="Rectangle 38"/>
          <p:cNvSpPr>
            <a:spLocks noChangeArrowheads="1"/>
          </p:cNvSpPr>
          <p:nvPr/>
        </p:nvSpPr>
        <p:spPr bwMode="auto">
          <a:xfrm>
            <a:off x="5715000" y="1231900"/>
            <a:ext cx="2844800" cy="1433513"/>
          </a:xfrm>
          <a:prstGeom prst="rect">
            <a:avLst/>
          </a:prstGeom>
          <a:noFill/>
          <a:ln w="9525">
            <a:noFill/>
            <a:miter lim="800000"/>
            <a:headEnd/>
            <a:tailEnd/>
          </a:ln>
          <a:effectLst/>
        </p:spPr>
        <p:txBody>
          <a:bodyPr lIns="90488" tIns="44450" rIns="90488" bIns="44450"/>
          <a:lstStyle/>
          <a:p>
            <a:pPr marL="401638" indent="-401638">
              <a:lnSpc>
                <a:spcPct val="140000"/>
              </a:lnSpc>
              <a:spcBef>
                <a:spcPct val="30000"/>
              </a:spcBef>
              <a:buClr>
                <a:schemeClr val="accent1"/>
              </a:buClr>
              <a:buSzPct val="75000"/>
              <a:buFont typeface="Monotype Sorts" pitchFamily="48" charset="2"/>
              <a:buNone/>
            </a:pPr>
            <a:r>
              <a:rPr lang="en-US" sz="2000" b="1">
                <a:solidFill>
                  <a:schemeClr val="tx2"/>
                </a:solidFill>
                <a:latin typeface="Arial" charset="0"/>
              </a:rPr>
              <a:t>1)  yes</a:t>
            </a:r>
          </a:p>
          <a:p>
            <a:pPr marL="401638" indent="-401638">
              <a:lnSpc>
                <a:spcPct val="140000"/>
              </a:lnSpc>
              <a:spcBef>
                <a:spcPct val="30000"/>
              </a:spcBef>
              <a:buClr>
                <a:schemeClr val="accent1"/>
              </a:buClr>
              <a:buSzPct val="75000"/>
              <a:buFont typeface="Monotype Sorts" pitchFamily="48" charset="2"/>
              <a:buNone/>
            </a:pPr>
            <a:r>
              <a:rPr lang="en-US" sz="2000" b="1">
                <a:solidFill>
                  <a:schemeClr val="tx2"/>
                </a:solidFill>
                <a:latin typeface="Arial" charset="0"/>
              </a:rPr>
              <a:t>2)  no</a:t>
            </a:r>
          </a:p>
          <a:p>
            <a:pPr marL="401638" indent="-401638">
              <a:lnSpc>
                <a:spcPct val="140000"/>
              </a:lnSpc>
              <a:spcBef>
                <a:spcPct val="30000"/>
              </a:spcBef>
              <a:buClr>
                <a:schemeClr val="accent1"/>
              </a:buClr>
              <a:buSzPct val="75000"/>
              <a:buFont typeface="Monotype Sorts" pitchFamily="48" charset="2"/>
              <a:buNone/>
            </a:pPr>
            <a:r>
              <a:rPr lang="en-US" sz="2000" b="1">
                <a:solidFill>
                  <a:schemeClr val="tx2"/>
                </a:solidFill>
                <a:latin typeface="Arial" charset="0"/>
              </a:rPr>
              <a:t>3) </a:t>
            </a:r>
            <a:r>
              <a:rPr lang="en-US" sz="2000" b="1" i="1">
                <a:solidFill>
                  <a:schemeClr val="tx2"/>
                </a:solidFill>
                <a:latin typeface="Arial" charset="0"/>
              </a:rPr>
              <a:t> </a:t>
            </a:r>
            <a:r>
              <a:rPr lang="en-US" sz="2000" b="1">
                <a:solidFill>
                  <a:schemeClr val="tx2"/>
                </a:solidFill>
                <a:latin typeface="Arial" charset="0"/>
              </a:rPr>
              <a:t>it depends on the coordinate system</a:t>
            </a:r>
            <a:endParaRPr lang="en-US" b="1">
              <a:latin typeface="Arial"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Average Speed and Average Velocity</a:t>
            </a:r>
            <a:endParaRPr lang="en-US" dirty="0"/>
          </a:p>
        </p:txBody>
      </p:sp>
      <p:sp>
        <p:nvSpPr>
          <p:cNvPr id="3" name="Content Placeholder 2"/>
          <p:cNvSpPr>
            <a:spLocks noGrp="1"/>
          </p:cNvSpPr>
          <p:nvPr>
            <p:ph idx="1"/>
          </p:nvPr>
        </p:nvSpPr>
        <p:spPr>
          <a:xfrm>
            <a:off x="457200" y="1600200"/>
            <a:ext cx="8229600" cy="4800600"/>
          </a:xfrm>
        </p:spPr>
        <p:txBody>
          <a:bodyPr>
            <a:normAutofit/>
          </a:bodyPr>
          <a:lstStyle/>
          <a:p>
            <a:r>
              <a:rPr lang="en-US" sz="2800" dirty="0" smtClean="0"/>
              <a:t>Average speed = distance car driven/time taken.</a:t>
            </a:r>
          </a:p>
          <a:p>
            <a:r>
              <a:rPr lang="en-US" sz="2800" dirty="0" smtClean="0"/>
              <a:t>Average velocity = </a:t>
            </a:r>
            <a:r>
              <a:rPr lang="en-US" sz="2800" dirty="0" smtClean="0">
                <a:solidFill>
                  <a:srgbClr val="FF0000"/>
                </a:solidFill>
              </a:rPr>
              <a:t>displacement</a:t>
            </a:r>
            <a:r>
              <a:rPr lang="en-US" sz="2800" dirty="0" smtClean="0"/>
              <a:t>/time taken</a:t>
            </a:r>
          </a:p>
          <a:p>
            <a:pPr>
              <a:buNone/>
            </a:pPr>
            <a:r>
              <a:rPr lang="en-US" sz="2800" dirty="0" smtClean="0"/>
              <a:t>  so </a:t>
            </a:r>
            <a:r>
              <a:rPr lang="en-US" sz="2800" dirty="0" smtClean="0">
                <a:solidFill>
                  <a:srgbClr val="FFFF00"/>
                </a:solidFill>
              </a:rPr>
              <a:t>average velocity is a vector!</a:t>
            </a:r>
            <a:r>
              <a:rPr lang="en-US" sz="2800" dirty="0" smtClean="0"/>
              <a:t>  It can be </a:t>
            </a:r>
            <a:r>
              <a:rPr lang="en-US" sz="2800" dirty="0" smtClean="0">
                <a:solidFill>
                  <a:srgbClr val="FFFF00"/>
                </a:solidFill>
              </a:rPr>
              <a:t>negative</a:t>
            </a:r>
            <a:r>
              <a:rPr lang="en-US" sz="2800" dirty="0" smtClean="0"/>
              <a:t>.</a:t>
            </a:r>
          </a:p>
          <a:p>
            <a:pPr>
              <a:buNone/>
            </a:pPr>
            <a:endParaRPr lang="en-US" sz="2800" dirty="0" smtClean="0"/>
          </a:p>
          <a:p>
            <a:r>
              <a:rPr lang="en-US" sz="2800" dirty="0" smtClean="0"/>
              <a:t>Formula for average velocity:</a:t>
            </a:r>
          </a:p>
          <a:p>
            <a:pPr>
              <a:buNone/>
            </a:pPr>
            <a:endParaRPr lang="en-US" sz="2800" dirty="0" smtClean="0"/>
          </a:p>
          <a:p>
            <a:r>
              <a:rPr lang="en-US" sz="2800" dirty="0" smtClean="0">
                <a:solidFill>
                  <a:srgbClr val="92D050"/>
                </a:solidFill>
              </a:rPr>
              <a:t>Example: round trip to Richmond. </a:t>
            </a:r>
          </a:p>
          <a:p>
            <a:pPr>
              <a:buNone/>
            </a:pPr>
            <a:r>
              <a:rPr lang="en-US" sz="2800" dirty="0" smtClean="0"/>
              <a:t>     Average speed = 60 mph ≈ 27 m/sec.</a:t>
            </a:r>
          </a:p>
          <a:p>
            <a:pPr>
              <a:buNone/>
            </a:pPr>
            <a:r>
              <a:rPr lang="en-US" sz="2800" dirty="0" smtClean="0">
                <a:solidFill>
                  <a:srgbClr val="FFFF00"/>
                </a:solidFill>
              </a:rPr>
              <a:t>     Average </a:t>
            </a:r>
            <a:r>
              <a:rPr lang="en-US" sz="2800" i="1" dirty="0" smtClean="0">
                <a:solidFill>
                  <a:srgbClr val="FFFF00"/>
                </a:solidFill>
              </a:rPr>
              <a:t>velocity</a:t>
            </a:r>
            <a:r>
              <a:rPr lang="en-US" sz="2800" dirty="0" smtClean="0">
                <a:solidFill>
                  <a:srgbClr val="FFFF00"/>
                </a:solidFill>
              </a:rPr>
              <a:t> = zero!</a:t>
            </a:r>
            <a:endParaRPr lang="en-US" sz="2800" dirty="0">
              <a:solidFill>
                <a:srgbClr val="FFFF00"/>
              </a:solidFill>
            </a:endParaRPr>
          </a:p>
        </p:txBody>
      </p:sp>
      <p:graphicFrame>
        <p:nvGraphicFramePr>
          <p:cNvPr id="4" name="Object 3"/>
          <p:cNvGraphicFramePr>
            <a:graphicFrameLocks noChangeAspect="1"/>
          </p:cNvGraphicFramePr>
          <p:nvPr/>
        </p:nvGraphicFramePr>
        <p:xfrm>
          <a:off x="5181600" y="3505200"/>
          <a:ext cx="2362200" cy="914400"/>
        </p:xfrm>
        <a:graphic>
          <a:graphicData uri="http://schemas.openxmlformats.org/presentationml/2006/ole">
            <p:oleObj spid="_x0000_s1026" name="Equation" r:id="rId4" imgW="2361960" imgH="914400" progId="Equation.DSMT4">
              <p:embed/>
            </p:oleObj>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Instantaneous  Velocity</a:t>
            </a:r>
            <a:endParaRPr lang="en-US" dirty="0"/>
          </a:p>
        </p:txBody>
      </p:sp>
      <p:sp>
        <p:nvSpPr>
          <p:cNvPr id="3" name="Content Placeholder 2"/>
          <p:cNvSpPr>
            <a:spLocks noGrp="1"/>
          </p:cNvSpPr>
          <p:nvPr>
            <p:ph idx="1"/>
          </p:nvPr>
        </p:nvSpPr>
        <p:spPr>
          <a:xfrm>
            <a:off x="457200" y="1600200"/>
            <a:ext cx="8229600" cy="4800600"/>
          </a:xfrm>
        </p:spPr>
        <p:txBody>
          <a:bodyPr>
            <a:normAutofit fontScale="92500"/>
          </a:bodyPr>
          <a:lstStyle/>
          <a:p>
            <a:r>
              <a:rPr lang="en-US" dirty="0" smtClean="0"/>
              <a:t>That’s the velocity at </a:t>
            </a:r>
            <a:r>
              <a:rPr lang="en-US" dirty="0" smtClean="0">
                <a:solidFill>
                  <a:srgbClr val="FFFF00"/>
                </a:solidFill>
              </a:rPr>
              <a:t>one moment of time</a:t>
            </a:r>
            <a:r>
              <a:rPr lang="en-US" dirty="0" smtClean="0"/>
              <a:t>: car speedometer gives instantaneous speed.</a:t>
            </a:r>
          </a:p>
          <a:p>
            <a:r>
              <a:rPr lang="en-US" dirty="0" smtClean="0"/>
              <a:t>To find this, need to find car’s displacement in a very short time interval (to minimize speed variation).</a:t>
            </a:r>
          </a:p>
          <a:p>
            <a:r>
              <a:rPr lang="en-US" dirty="0" smtClean="0"/>
              <a:t>Mathematically, we write: </a:t>
            </a:r>
          </a:p>
          <a:p>
            <a:pPr>
              <a:buNone/>
            </a:pPr>
            <a:endParaRPr lang="en-US" dirty="0" smtClean="0"/>
          </a:p>
          <a:p>
            <a:pPr>
              <a:buNone/>
            </a:pPr>
            <a:r>
              <a:rPr lang="en-US" dirty="0" smtClean="0"/>
              <a:t>This “</a:t>
            </a:r>
            <a:r>
              <a:rPr lang="en-US" dirty="0" err="1" smtClean="0"/>
              <a:t>lim</a:t>
            </a:r>
            <a:r>
              <a:rPr lang="en-US" dirty="0" smtClean="0"/>
              <a:t>” just means taking a succession of shorter and shorter time intervals at the moment in time.</a:t>
            </a:r>
            <a:endParaRPr lang="en-US" dirty="0"/>
          </a:p>
        </p:txBody>
      </p:sp>
      <p:graphicFrame>
        <p:nvGraphicFramePr>
          <p:cNvPr id="4" name="Object 3"/>
          <p:cNvGraphicFramePr>
            <a:graphicFrameLocks noChangeAspect="1"/>
          </p:cNvGraphicFramePr>
          <p:nvPr/>
        </p:nvGraphicFramePr>
        <p:xfrm>
          <a:off x="5073650" y="3841750"/>
          <a:ext cx="2755900" cy="1041400"/>
        </p:xfrm>
        <a:graphic>
          <a:graphicData uri="http://schemas.openxmlformats.org/presentationml/2006/ole">
            <p:oleObj spid="_x0000_s30722" name="Equation" r:id="rId4" imgW="2755800" imgH="1041120" progId="Equation.DSMT4">
              <p:embed/>
            </p:oleObj>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 Box 2"/>
          <p:cNvSpPr txBox="1">
            <a:spLocks noChangeArrowheads="1"/>
          </p:cNvSpPr>
          <p:nvPr/>
        </p:nvSpPr>
        <p:spPr bwMode="auto">
          <a:xfrm>
            <a:off x="381000" y="304800"/>
            <a:ext cx="8305800" cy="579438"/>
          </a:xfrm>
          <a:prstGeom prst="rect">
            <a:avLst/>
          </a:prstGeom>
          <a:noFill/>
          <a:ln w="9525">
            <a:noFill/>
            <a:miter lim="800000"/>
            <a:headEnd/>
            <a:tailEnd/>
          </a:ln>
          <a:effectLst/>
        </p:spPr>
        <p:txBody>
          <a:bodyPr>
            <a:spAutoFit/>
          </a:bodyPr>
          <a:lstStyle/>
          <a:p>
            <a:pPr algn="ctr">
              <a:spcBef>
                <a:spcPct val="50000"/>
              </a:spcBef>
            </a:pPr>
            <a:r>
              <a:rPr lang="en-US" sz="3200" dirty="0">
                <a:solidFill>
                  <a:srgbClr val="FFFF00"/>
                </a:solidFill>
              </a:rPr>
              <a:t>2-3 Instantaneous Velocity</a:t>
            </a:r>
          </a:p>
        </p:txBody>
      </p:sp>
      <p:sp>
        <p:nvSpPr>
          <p:cNvPr id="56325" name="Text Box 5"/>
          <p:cNvSpPr txBox="1">
            <a:spLocks noChangeArrowheads="1"/>
          </p:cNvSpPr>
          <p:nvPr/>
        </p:nvSpPr>
        <p:spPr bwMode="auto">
          <a:xfrm>
            <a:off x="434975" y="1136650"/>
            <a:ext cx="8150225" cy="830997"/>
          </a:xfrm>
          <a:prstGeom prst="rect">
            <a:avLst/>
          </a:prstGeom>
          <a:noFill/>
          <a:ln w="9525">
            <a:noFill/>
            <a:miter lim="800000"/>
            <a:headEnd/>
            <a:tailEnd/>
          </a:ln>
          <a:effectLst/>
        </p:spPr>
        <p:txBody>
          <a:bodyPr>
            <a:spAutoFit/>
          </a:bodyPr>
          <a:lstStyle/>
          <a:p>
            <a:pPr>
              <a:spcBef>
                <a:spcPct val="50000"/>
              </a:spcBef>
            </a:pPr>
            <a:r>
              <a:rPr lang="en-US" sz="2400" dirty="0"/>
              <a:t>On a graph of a particle’s position vs. time, the instantaneous velocity is the </a:t>
            </a:r>
            <a:r>
              <a:rPr lang="en-US" sz="2400" dirty="0" smtClean="0"/>
              <a:t>slope of the tangent </a:t>
            </a:r>
            <a:r>
              <a:rPr lang="en-US" sz="2400" dirty="0"/>
              <a:t>to the curve at </a:t>
            </a:r>
            <a:r>
              <a:rPr lang="en-US" sz="2400" dirty="0" smtClean="0"/>
              <a:t>that </a:t>
            </a:r>
            <a:r>
              <a:rPr lang="en-US" sz="2400" dirty="0"/>
              <a:t>point.</a:t>
            </a:r>
          </a:p>
        </p:txBody>
      </p:sp>
      <p:pic>
        <p:nvPicPr>
          <p:cNvPr id="56326" name="Picture 6"/>
          <p:cNvPicPr>
            <a:picLocks noChangeAspect="1" noChangeArrowheads="1"/>
          </p:cNvPicPr>
          <p:nvPr/>
        </p:nvPicPr>
        <p:blipFill>
          <a:blip r:embed="rId3" cstate="print"/>
          <a:srcRect/>
          <a:stretch>
            <a:fillRect/>
          </a:stretch>
        </p:blipFill>
        <p:spPr bwMode="auto">
          <a:xfrm>
            <a:off x="561975" y="2932113"/>
            <a:ext cx="3703638" cy="2951162"/>
          </a:xfrm>
          <a:prstGeom prst="rect">
            <a:avLst/>
          </a:prstGeom>
          <a:noFill/>
          <a:ln w="9525">
            <a:noFill/>
            <a:miter lim="800000"/>
            <a:headEnd/>
            <a:tailEnd/>
          </a:ln>
          <a:effectLst/>
        </p:spPr>
      </p:pic>
      <p:pic>
        <p:nvPicPr>
          <p:cNvPr id="56327" name="Picture 7"/>
          <p:cNvPicPr>
            <a:picLocks noChangeAspect="1" noChangeArrowheads="1"/>
          </p:cNvPicPr>
          <p:nvPr/>
        </p:nvPicPr>
        <p:blipFill>
          <a:blip r:embed="rId4" cstate="print"/>
          <a:srcRect/>
          <a:stretch>
            <a:fillRect/>
          </a:stretch>
        </p:blipFill>
        <p:spPr bwMode="auto">
          <a:xfrm>
            <a:off x="5005388" y="2906713"/>
            <a:ext cx="3517900" cy="3141662"/>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06762"/>
          </a:xfrm>
        </p:spPr>
        <p:txBody>
          <a:bodyPr>
            <a:normAutofit fontScale="90000"/>
          </a:bodyPr>
          <a:lstStyle/>
          <a:p>
            <a:pPr algn="l"/>
            <a:r>
              <a:rPr lang="en-US" dirty="0" smtClean="0"/>
              <a:t>		</a:t>
            </a:r>
            <a:r>
              <a:rPr lang="en-US" dirty="0" smtClean="0">
                <a:solidFill>
                  <a:srgbClr val="FFFF00"/>
                </a:solidFill>
              </a:rPr>
              <a:t>Average Trip </a:t>
            </a:r>
            <a:r>
              <a:rPr lang="en-US" dirty="0" smtClean="0">
                <a:solidFill>
                  <a:srgbClr val="FFFF00"/>
                </a:solidFill>
              </a:rPr>
              <a:t>Speed</a:t>
            </a:r>
            <a:br>
              <a:rPr lang="en-US" dirty="0" smtClean="0">
                <a:solidFill>
                  <a:srgbClr val="FFFF00"/>
                </a:solidFill>
              </a:rPr>
            </a:br>
            <a:r>
              <a:rPr lang="en-US" dirty="0" smtClean="0"/>
              <a:t/>
            </a:r>
            <a:br>
              <a:rPr lang="en-US" dirty="0" smtClean="0"/>
            </a:br>
            <a:r>
              <a:rPr lang="en-US" sz="3600" dirty="0" smtClean="0"/>
              <a:t>You drive 60 miles at 60 mph, then 60 miles at 30 mph.  What was your average speed?</a:t>
            </a:r>
            <a:r>
              <a:rPr lang="en-US" dirty="0" smtClean="0"/>
              <a:t/>
            </a:r>
            <a:br>
              <a:rPr lang="en-US" dirty="0" smtClean="0"/>
            </a:br>
            <a:endParaRPr lang="en-US" dirty="0"/>
          </a:p>
        </p:txBody>
      </p:sp>
      <p:sp>
        <p:nvSpPr>
          <p:cNvPr id="3" name="Content Placeholder 2"/>
          <p:cNvSpPr>
            <a:spLocks noGrp="1"/>
          </p:cNvSpPr>
          <p:nvPr>
            <p:ph idx="1"/>
          </p:nvPr>
        </p:nvSpPr>
        <p:spPr>
          <a:xfrm>
            <a:off x="381000" y="3657600"/>
            <a:ext cx="8229600" cy="2133600"/>
          </a:xfrm>
        </p:spPr>
        <p:txBody>
          <a:bodyPr/>
          <a:lstStyle/>
          <a:p>
            <a:pPr marL="514350" indent="-514350">
              <a:buAutoNum type="alphaUcPeriod"/>
            </a:pPr>
            <a:r>
              <a:rPr lang="en-US" dirty="0" smtClean="0"/>
              <a:t>40 mph</a:t>
            </a:r>
          </a:p>
          <a:p>
            <a:pPr marL="514350" indent="-514350">
              <a:buAutoNum type="alphaUcPeriod"/>
            </a:pPr>
            <a:r>
              <a:rPr lang="en-US" dirty="0" smtClean="0"/>
              <a:t>45 mph</a:t>
            </a:r>
          </a:p>
          <a:p>
            <a:pPr marL="514350" indent="-514350">
              <a:buAutoNum type="alphaUcPeriod"/>
            </a:pPr>
            <a:r>
              <a:rPr lang="en-US" dirty="0" smtClean="0"/>
              <a:t>47.5 mph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620962"/>
          </a:xfrm>
        </p:spPr>
        <p:txBody>
          <a:bodyPr>
            <a:normAutofit fontScale="90000"/>
          </a:bodyPr>
          <a:lstStyle/>
          <a:p>
            <a:pPr algn="l"/>
            <a:r>
              <a:rPr lang="en-US" dirty="0" smtClean="0"/>
              <a:t>		</a:t>
            </a:r>
            <a:r>
              <a:rPr lang="en-US" dirty="0" smtClean="0">
                <a:solidFill>
                  <a:srgbClr val="FFFF00"/>
                </a:solidFill>
              </a:rPr>
              <a:t>Average Trip Speed</a:t>
            </a:r>
            <a:r>
              <a:rPr lang="en-US" dirty="0" smtClean="0"/>
              <a:t/>
            </a:r>
            <a:br>
              <a:rPr lang="en-US" dirty="0" smtClean="0"/>
            </a:br>
            <a:r>
              <a:rPr lang="en-US" sz="3600" dirty="0" smtClean="0"/>
              <a:t>You drive 60 miles at 60 mph, then 60 miles at 30 mph.  What was your average speed?</a:t>
            </a:r>
            <a:r>
              <a:rPr lang="en-US" dirty="0" smtClean="0"/>
              <a:t/>
            </a:r>
            <a:br>
              <a:rPr lang="en-US" dirty="0" smtClean="0"/>
            </a:br>
            <a:endParaRPr lang="en-US" dirty="0"/>
          </a:p>
        </p:txBody>
      </p:sp>
      <p:sp>
        <p:nvSpPr>
          <p:cNvPr id="3" name="Content Placeholder 2"/>
          <p:cNvSpPr>
            <a:spLocks noGrp="1"/>
          </p:cNvSpPr>
          <p:nvPr>
            <p:ph idx="1"/>
          </p:nvPr>
        </p:nvSpPr>
        <p:spPr>
          <a:xfrm>
            <a:off x="381000" y="2514601"/>
            <a:ext cx="8229600" cy="2133600"/>
          </a:xfrm>
        </p:spPr>
        <p:txBody>
          <a:bodyPr>
            <a:normAutofit fontScale="92500" lnSpcReduction="10000"/>
          </a:bodyPr>
          <a:lstStyle/>
          <a:p>
            <a:pPr marL="514350" indent="-514350">
              <a:buAutoNum type="alphaUcPeriod"/>
            </a:pPr>
            <a:r>
              <a:rPr lang="en-US" dirty="0" smtClean="0"/>
              <a:t>40 mph</a:t>
            </a:r>
          </a:p>
          <a:p>
            <a:pPr marL="514350" indent="-514350">
              <a:buAutoNum type="alphaUcPeriod"/>
            </a:pPr>
            <a:r>
              <a:rPr lang="en-US" dirty="0" smtClean="0"/>
              <a:t>45 mph</a:t>
            </a:r>
          </a:p>
          <a:p>
            <a:pPr marL="514350" indent="-514350">
              <a:buAutoNum type="alphaUcPeriod"/>
            </a:pPr>
            <a:r>
              <a:rPr lang="en-US" dirty="0" smtClean="0"/>
              <a:t>47.5 mph</a:t>
            </a:r>
          </a:p>
          <a:p>
            <a:pPr marL="514350" indent="-514350">
              <a:buNone/>
            </a:pPr>
            <a:r>
              <a:rPr lang="en-US" dirty="0" smtClean="0">
                <a:solidFill>
                  <a:srgbClr val="FF0000"/>
                </a:solidFill>
              </a:rPr>
              <a:t>Total distance = 120 miles, time taken = 3 hours. </a:t>
            </a:r>
            <a:endParaRPr lang="en-US" dirty="0">
              <a:solidFill>
                <a:srgbClr val="FF0000"/>
              </a:solidFill>
            </a:endParaRPr>
          </a:p>
        </p:txBody>
      </p:sp>
      <p:cxnSp>
        <p:nvCxnSpPr>
          <p:cNvPr id="5" name="Straight Arrow Connector 4"/>
          <p:cNvCxnSpPr/>
          <p:nvPr/>
        </p:nvCxnSpPr>
        <p:spPr>
          <a:xfrm flipH="1">
            <a:off x="2667000" y="2819400"/>
            <a:ext cx="1524000" cy="15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Acceleration</a:t>
            </a:r>
            <a:endParaRPr lang="en-US" dirty="0"/>
          </a:p>
        </p:txBody>
      </p:sp>
      <p:sp>
        <p:nvSpPr>
          <p:cNvPr id="3" name="Content Placeholder 2"/>
          <p:cNvSpPr>
            <a:spLocks noGrp="1"/>
          </p:cNvSpPr>
          <p:nvPr>
            <p:ph idx="1"/>
          </p:nvPr>
        </p:nvSpPr>
        <p:spPr>
          <a:xfrm>
            <a:off x="228600" y="1371600"/>
            <a:ext cx="8686800" cy="4754563"/>
          </a:xfrm>
        </p:spPr>
        <p:txBody>
          <a:bodyPr>
            <a:normAutofit lnSpcReduction="10000"/>
          </a:bodyPr>
          <a:lstStyle/>
          <a:p>
            <a:r>
              <a:rPr lang="en-US" sz="2800" dirty="0" smtClean="0"/>
              <a:t>Average acceleration = velocity change/time taken</a:t>
            </a:r>
          </a:p>
          <a:p>
            <a:endParaRPr lang="en-US" sz="2800" dirty="0" smtClean="0"/>
          </a:p>
          <a:p>
            <a:endParaRPr lang="en-US" sz="2800" dirty="0" smtClean="0"/>
          </a:p>
          <a:p>
            <a:r>
              <a:rPr lang="en-US" sz="2000" dirty="0" smtClean="0">
                <a:solidFill>
                  <a:srgbClr val="FF0000"/>
                </a:solidFill>
              </a:rPr>
              <a:t>Notice that acceleration relates to change in velocity exactly as velocity relates to change in displacement.</a:t>
            </a:r>
          </a:p>
          <a:p>
            <a:endParaRPr lang="en-US" sz="2000" dirty="0" smtClean="0">
              <a:solidFill>
                <a:srgbClr val="FF0000"/>
              </a:solidFill>
            </a:endParaRPr>
          </a:p>
          <a:p>
            <a:r>
              <a:rPr lang="en-US" sz="2800" dirty="0" smtClean="0"/>
              <a:t>Velocity is a vector, so </a:t>
            </a:r>
            <a:r>
              <a:rPr lang="en-US" sz="2800" dirty="0" smtClean="0">
                <a:solidFill>
                  <a:srgbClr val="FFFF00"/>
                </a:solidFill>
              </a:rPr>
              <a:t>acceleration is a vector</a:t>
            </a:r>
            <a:r>
              <a:rPr lang="en-US" sz="2800" dirty="0" smtClean="0"/>
              <a:t>. </a:t>
            </a:r>
          </a:p>
          <a:p>
            <a:pPr>
              <a:buNone/>
            </a:pPr>
            <a:endParaRPr lang="en-US" sz="2800" dirty="0" smtClean="0"/>
          </a:p>
          <a:p>
            <a:r>
              <a:rPr lang="en-US" sz="2400" dirty="0" smtClean="0"/>
              <a:t>Taking </a:t>
            </a:r>
            <a:r>
              <a:rPr lang="en-US" sz="2400" dirty="0" smtClean="0">
                <a:solidFill>
                  <a:srgbClr val="FFFF00"/>
                </a:solidFill>
              </a:rPr>
              <a:t>displacement towards Richmond as positive</a:t>
            </a:r>
            <a:r>
              <a:rPr lang="en-US" sz="2400" dirty="0" smtClean="0"/>
              <a:t>:</a:t>
            </a:r>
          </a:p>
          <a:p>
            <a:r>
              <a:rPr lang="en-US" sz="2400" i="1" dirty="0" smtClean="0"/>
              <a:t>Slowing down </a:t>
            </a:r>
            <a:r>
              <a:rPr lang="en-US" sz="2400" dirty="0" smtClean="0"/>
              <a:t>while driving </a:t>
            </a:r>
            <a:r>
              <a:rPr lang="en-US" sz="2400" i="1" dirty="0" smtClean="0"/>
              <a:t>to Richmond</a:t>
            </a:r>
            <a:r>
              <a:rPr lang="en-US" sz="2400" dirty="0" smtClean="0"/>
              <a:t>: </a:t>
            </a:r>
            <a:r>
              <a:rPr lang="en-US" sz="2400" dirty="0" smtClean="0">
                <a:solidFill>
                  <a:srgbClr val="FFFF00"/>
                </a:solidFill>
              </a:rPr>
              <a:t>negative acceleration</a:t>
            </a:r>
            <a:r>
              <a:rPr lang="en-US" sz="2400" dirty="0" smtClean="0"/>
              <a:t>. </a:t>
            </a:r>
          </a:p>
          <a:p>
            <a:r>
              <a:rPr lang="en-US" sz="2400" i="1" dirty="0" smtClean="0"/>
              <a:t>Speeding up </a:t>
            </a:r>
            <a:r>
              <a:rPr lang="en-US" sz="2400" dirty="0" smtClean="0"/>
              <a:t>driving </a:t>
            </a:r>
            <a:r>
              <a:rPr lang="en-US" sz="2400" i="1" dirty="0" smtClean="0"/>
              <a:t>to Skyline Drive</a:t>
            </a:r>
            <a:r>
              <a:rPr lang="en-US" sz="2400" dirty="0" smtClean="0"/>
              <a:t>: </a:t>
            </a:r>
            <a:r>
              <a:rPr lang="en-US" sz="2400" i="1" dirty="0" smtClean="0">
                <a:solidFill>
                  <a:srgbClr val="FFFF00"/>
                </a:solidFill>
              </a:rPr>
              <a:t>also</a:t>
            </a:r>
            <a:r>
              <a:rPr lang="en-US" sz="2400" dirty="0" smtClean="0"/>
              <a:t> </a:t>
            </a:r>
            <a:r>
              <a:rPr lang="en-US" sz="2400" dirty="0" smtClean="0">
                <a:solidFill>
                  <a:srgbClr val="FFFF00"/>
                </a:solidFill>
              </a:rPr>
              <a:t>negative acceleration!</a:t>
            </a:r>
          </a:p>
          <a:p>
            <a:endParaRPr lang="en-US" sz="2800" dirty="0" smtClean="0"/>
          </a:p>
          <a:p>
            <a:endParaRPr lang="en-US" sz="2800" dirty="0"/>
          </a:p>
        </p:txBody>
      </p:sp>
      <p:graphicFrame>
        <p:nvGraphicFramePr>
          <p:cNvPr id="6" name="Object 5"/>
          <p:cNvGraphicFramePr>
            <a:graphicFrameLocks noChangeAspect="1"/>
          </p:cNvGraphicFramePr>
          <p:nvPr/>
        </p:nvGraphicFramePr>
        <p:xfrm>
          <a:off x="3124200" y="1828800"/>
          <a:ext cx="2311400" cy="914400"/>
        </p:xfrm>
        <a:graphic>
          <a:graphicData uri="http://schemas.openxmlformats.org/presentationml/2006/ole">
            <p:oleObj spid="_x0000_s63492" name="Equation" r:id="rId4" imgW="2311200" imgH="914400" progId="Equation.DSMT4">
              <p:embed/>
            </p:oleObj>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Instantaneous Acceleration</a:t>
            </a:r>
            <a:endParaRPr lang="en-US" dirty="0"/>
          </a:p>
        </p:txBody>
      </p:sp>
      <p:sp>
        <p:nvSpPr>
          <p:cNvPr id="3" name="Content Placeholder 2"/>
          <p:cNvSpPr>
            <a:spLocks noGrp="1"/>
          </p:cNvSpPr>
          <p:nvPr>
            <p:ph idx="1"/>
          </p:nvPr>
        </p:nvSpPr>
        <p:spPr>
          <a:xfrm>
            <a:off x="381000" y="1447800"/>
            <a:ext cx="8534400" cy="4525963"/>
          </a:xfrm>
        </p:spPr>
        <p:txBody>
          <a:bodyPr/>
          <a:lstStyle/>
          <a:p>
            <a:r>
              <a:rPr lang="en-US" sz="2800" dirty="0" smtClean="0"/>
              <a:t>This is just like the definition of instantaneous velocity:</a:t>
            </a:r>
          </a:p>
          <a:p>
            <a:r>
              <a:rPr lang="en-US" sz="2800" dirty="0" smtClean="0"/>
              <a:t>The instantaneous acceleration</a:t>
            </a:r>
          </a:p>
          <a:p>
            <a:pPr>
              <a:buNone/>
            </a:pPr>
            <a:endParaRPr lang="en-US" sz="2800" dirty="0" smtClean="0"/>
          </a:p>
          <a:p>
            <a:pPr>
              <a:buNone/>
            </a:pPr>
            <a:endParaRPr lang="en-US" sz="2800" dirty="0" smtClean="0"/>
          </a:p>
          <a:p>
            <a:pPr>
              <a:buNone/>
            </a:pPr>
            <a:endParaRPr lang="en-US" sz="2800" dirty="0" smtClean="0"/>
          </a:p>
          <a:p>
            <a:r>
              <a:rPr lang="en-US" sz="2800" dirty="0" smtClean="0"/>
              <a:t>The acceleration at time </a:t>
            </a:r>
            <a:r>
              <a:rPr lang="en-US" sz="2800" i="1" dirty="0" smtClean="0"/>
              <a:t>t</a:t>
            </a:r>
            <a:r>
              <a:rPr lang="en-US" sz="2800" baseline="-25000" dirty="0" smtClean="0"/>
              <a:t>1</a:t>
            </a:r>
            <a:r>
              <a:rPr lang="en-US" sz="2800" dirty="0" smtClean="0"/>
              <a:t> is the </a:t>
            </a:r>
          </a:p>
          <a:p>
            <a:pPr>
              <a:buNone/>
            </a:pPr>
            <a:r>
              <a:rPr lang="en-US" sz="2800" dirty="0" smtClean="0"/>
              <a:t>     slope of the velocity graph </a:t>
            </a:r>
            <a:r>
              <a:rPr lang="en-US" sz="2800" i="1" dirty="0" smtClean="0"/>
              <a:t>v</a:t>
            </a:r>
            <a:r>
              <a:rPr lang="en-US" sz="2800" dirty="0" smtClean="0"/>
              <a:t>(</a:t>
            </a:r>
            <a:r>
              <a:rPr lang="en-US" sz="2800" i="1" dirty="0" smtClean="0"/>
              <a:t>t</a:t>
            </a:r>
            <a:r>
              <a:rPr lang="en-US" sz="2800" dirty="0" smtClean="0"/>
              <a:t>)</a:t>
            </a:r>
          </a:p>
          <a:p>
            <a:pPr>
              <a:buNone/>
            </a:pPr>
            <a:r>
              <a:rPr lang="en-US" sz="2800" dirty="0" smtClean="0"/>
              <a:t>      at that time.</a:t>
            </a:r>
          </a:p>
          <a:p>
            <a:pPr>
              <a:buNone/>
            </a:pPr>
            <a:endParaRPr lang="en-US" dirty="0" smtClean="0"/>
          </a:p>
          <a:p>
            <a:pPr>
              <a:buNone/>
            </a:pPr>
            <a:endParaRPr lang="en-US" dirty="0"/>
          </a:p>
        </p:txBody>
      </p:sp>
      <p:graphicFrame>
        <p:nvGraphicFramePr>
          <p:cNvPr id="4" name="Object 3"/>
          <p:cNvGraphicFramePr>
            <a:graphicFrameLocks noChangeAspect="1"/>
          </p:cNvGraphicFramePr>
          <p:nvPr/>
        </p:nvGraphicFramePr>
        <p:xfrm>
          <a:off x="2743200" y="2743200"/>
          <a:ext cx="2730500" cy="952500"/>
        </p:xfrm>
        <a:graphic>
          <a:graphicData uri="http://schemas.openxmlformats.org/presentationml/2006/ole">
            <p:oleObj spid="_x0000_s71682" name="Equation" r:id="rId4" imgW="2730240" imgH="952200" progId="Equation.DSMT4">
              <p:embed/>
            </p:oleObj>
          </a:graphicData>
        </a:graphic>
      </p:graphicFrame>
      <p:cxnSp>
        <p:nvCxnSpPr>
          <p:cNvPr id="6" name="Straight Arrow Connector 5"/>
          <p:cNvCxnSpPr/>
          <p:nvPr/>
        </p:nvCxnSpPr>
        <p:spPr>
          <a:xfrm>
            <a:off x="6629400" y="5562600"/>
            <a:ext cx="1676400" cy="1588"/>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5400000" flipH="1" flipV="1">
            <a:off x="5829300" y="4762500"/>
            <a:ext cx="1600200" cy="1588"/>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Freeform 8"/>
          <p:cNvSpPr/>
          <p:nvPr/>
        </p:nvSpPr>
        <p:spPr>
          <a:xfrm>
            <a:off x="6638925" y="4419600"/>
            <a:ext cx="1504950" cy="1143000"/>
          </a:xfrm>
          <a:custGeom>
            <a:avLst/>
            <a:gdLst>
              <a:gd name="connsiteX0" fmla="*/ 0 w 1590675"/>
              <a:gd name="connsiteY0" fmla="*/ 1177925 h 1177925"/>
              <a:gd name="connsiteX1" fmla="*/ 1047750 w 1590675"/>
              <a:gd name="connsiteY1" fmla="*/ 320675 h 1177925"/>
              <a:gd name="connsiteX2" fmla="*/ 1504950 w 1590675"/>
              <a:gd name="connsiteY2" fmla="*/ 34925 h 1177925"/>
              <a:gd name="connsiteX3" fmla="*/ 1562100 w 1590675"/>
              <a:gd name="connsiteY3" fmla="*/ 111125 h 1177925"/>
              <a:gd name="connsiteX4" fmla="*/ 1543050 w 1590675"/>
              <a:gd name="connsiteY4" fmla="*/ 73025 h 1177925"/>
              <a:gd name="connsiteX0" fmla="*/ 0 w 1587500"/>
              <a:gd name="connsiteY0" fmla="*/ 1184275 h 1184275"/>
              <a:gd name="connsiteX1" fmla="*/ 1047750 w 1587500"/>
              <a:gd name="connsiteY1" fmla="*/ 327025 h 1184275"/>
              <a:gd name="connsiteX2" fmla="*/ 1504950 w 1587500"/>
              <a:gd name="connsiteY2" fmla="*/ 41275 h 1184275"/>
              <a:gd name="connsiteX3" fmla="*/ 1543050 w 1587500"/>
              <a:gd name="connsiteY3" fmla="*/ 79375 h 1184275"/>
              <a:gd name="connsiteX0" fmla="*/ 0 w 1504950"/>
              <a:gd name="connsiteY0" fmla="*/ 1143000 h 1143000"/>
              <a:gd name="connsiteX1" fmla="*/ 1047750 w 1504950"/>
              <a:gd name="connsiteY1" fmla="*/ 285750 h 1143000"/>
              <a:gd name="connsiteX2" fmla="*/ 1504950 w 1504950"/>
              <a:gd name="connsiteY2" fmla="*/ 0 h 1143000"/>
              <a:gd name="connsiteX0" fmla="*/ 0 w 1504950"/>
              <a:gd name="connsiteY0" fmla="*/ 1143000 h 1143000"/>
              <a:gd name="connsiteX1" fmla="*/ 752475 w 1504950"/>
              <a:gd name="connsiteY1" fmla="*/ 361949 h 1143000"/>
              <a:gd name="connsiteX2" fmla="*/ 1504950 w 1504950"/>
              <a:gd name="connsiteY2" fmla="*/ 0 h 1143000"/>
              <a:gd name="connsiteX0" fmla="*/ 0 w 1504950"/>
              <a:gd name="connsiteY0" fmla="*/ 1143000 h 1143000"/>
              <a:gd name="connsiteX1" fmla="*/ 752475 w 1504950"/>
              <a:gd name="connsiteY1" fmla="*/ 361949 h 1143000"/>
              <a:gd name="connsiteX2" fmla="*/ 1504950 w 1504950"/>
              <a:gd name="connsiteY2" fmla="*/ 0 h 1143000"/>
              <a:gd name="connsiteX0" fmla="*/ 0 w 1504950"/>
              <a:gd name="connsiteY0" fmla="*/ 1143000 h 1143000"/>
              <a:gd name="connsiteX1" fmla="*/ 752475 w 1504950"/>
              <a:gd name="connsiteY1" fmla="*/ 361949 h 1143000"/>
              <a:gd name="connsiteX2" fmla="*/ 1504950 w 1504950"/>
              <a:gd name="connsiteY2" fmla="*/ 0 h 1143000"/>
              <a:gd name="connsiteX0" fmla="*/ 0 w 1504950"/>
              <a:gd name="connsiteY0" fmla="*/ 1143000 h 1143000"/>
              <a:gd name="connsiteX1" fmla="*/ 409575 w 1504950"/>
              <a:gd name="connsiteY1" fmla="*/ 723900 h 1143000"/>
              <a:gd name="connsiteX2" fmla="*/ 752475 w 1504950"/>
              <a:gd name="connsiteY2" fmla="*/ 361949 h 1143000"/>
              <a:gd name="connsiteX3" fmla="*/ 1504950 w 1504950"/>
              <a:gd name="connsiteY3" fmla="*/ 0 h 1143000"/>
              <a:gd name="connsiteX0" fmla="*/ 0 w 1504950"/>
              <a:gd name="connsiteY0" fmla="*/ 1143000 h 1143000"/>
              <a:gd name="connsiteX1" fmla="*/ 371475 w 1504950"/>
              <a:gd name="connsiteY1" fmla="*/ 685800 h 1143000"/>
              <a:gd name="connsiteX2" fmla="*/ 752475 w 1504950"/>
              <a:gd name="connsiteY2" fmla="*/ 361949 h 1143000"/>
              <a:gd name="connsiteX3" fmla="*/ 1504950 w 1504950"/>
              <a:gd name="connsiteY3" fmla="*/ 0 h 1143000"/>
            </a:gdLst>
            <a:ahLst/>
            <a:cxnLst>
              <a:cxn ang="0">
                <a:pos x="connsiteX0" y="connsiteY0"/>
              </a:cxn>
              <a:cxn ang="0">
                <a:pos x="connsiteX1" y="connsiteY1"/>
              </a:cxn>
              <a:cxn ang="0">
                <a:pos x="connsiteX2" y="connsiteY2"/>
              </a:cxn>
              <a:cxn ang="0">
                <a:pos x="connsiteX3" y="connsiteY3"/>
              </a:cxn>
            </a:cxnLst>
            <a:rect l="l" t="t" r="r" b="b"/>
            <a:pathLst>
              <a:path w="1504950" h="1143000">
                <a:moveTo>
                  <a:pt x="0" y="1143000"/>
                </a:moveTo>
                <a:lnTo>
                  <a:pt x="371475" y="685800"/>
                </a:lnTo>
                <a:cubicBezTo>
                  <a:pt x="496887" y="555625"/>
                  <a:pt x="563563" y="476249"/>
                  <a:pt x="752475" y="361949"/>
                </a:cubicBezTo>
                <a:cubicBezTo>
                  <a:pt x="941387" y="247649"/>
                  <a:pt x="1422400" y="41275"/>
                  <a:pt x="1504950" y="0"/>
                </a:cubicBezTo>
              </a:path>
            </a:pathLst>
          </a:custGeom>
          <a:ln w="22225">
            <a:solidFill>
              <a:srgbClr val="92D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1" name="Straight Connector 10"/>
          <p:cNvCxnSpPr/>
          <p:nvPr/>
        </p:nvCxnSpPr>
        <p:spPr>
          <a:xfrm flipV="1">
            <a:off x="6791325" y="4362450"/>
            <a:ext cx="1143000" cy="8382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7772400" y="5486400"/>
            <a:ext cx="381000" cy="369332"/>
          </a:xfrm>
          <a:prstGeom prst="rect">
            <a:avLst/>
          </a:prstGeom>
          <a:noFill/>
        </p:spPr>
        <p:txBody>
          <a:bodyPr wrap="square" rtlCol="0">
            <a:spAutoFit/>
          </a:bodyPr>
          <a:lstStyle/>
          <a:p>
            <a:r>
              <a:rPr lang="en-US" i="1" dirty="0" smtClean="0"/>
              <a:t>t</a:t>
            </a:r>
            <a:endParaRPr lang="en-US" i="1" dirty="0"/>
          </a:p>
        </p:txBody>
      </p:sp>
      <p:sp>
        <p:nvSpPr>
          <p:cNvPr id="13" name="TextBox 12"/>
          <p:cNvSpPr txBox="1"/>
          <p:nvPr/>
        </p:nvSpPr>
        <p:spPr>
          <a:xfrm>
            <a:off x="7191375" y="5505450"/>
            <a:ext cx="381000" cy="369332"/>
          </a:xfrm>
          <a:prstGeom prst="rect">
            <a:avLst/>
          </a:prstGeom>
          <a:noFill/>
        </p:spPr>
        <p:txBody>
          <a:bodyPr wrap="square" rtlCol="0">
            <a:spAutoFit/>
          </a:bodyPr>
          <a:lstStyle/>
          <a:p>
            <a:r>
              <a:rPr lang="en-US" i="1" dirty="0" smtClean="0"/>
              <a:t>t</a:t>
            </a:r>
            <a:r>
              <a:rPr lang="en-US" baseline="-25000" dirty="0" smtClean="0"/>
              <a:t>1</a:t>
            </a:r>
            <a:endParaRPr lang="en-US" baseline="-25000" dirty="0"/>
          </a:p>
        </p:txBody>
      </p:sp>
      <p:sp>
        <p:nvSpPr>
          <p:cNvPr id="14" name="TextBox 13"/>
          <p:cNvSpPr txBox="1"/>
          <p:nvPr/>
        </p:nvSpPr>
        <p:spPr>
          <a:xfrm>
            <a:off x="6400800" y="5486400"/>
            <a:ext cx="381000" cy="369332"/>
          </a:xfrm>
          <a:prstGeom prst="rect">
            <a:avLst/>
          </a:prstGeom>
          <a:noFill/>
        </p:spPr>
        <p:txBody>
          <a:bodyPr wrap="square" rtlCol="0">
            <a:spAutoFit/>
          </a:bodyPr>
          <a:lstStyle/>
          <a:p>
            <a:r>
              <a:rPr lang="en-US" dirty="0" smtClean="0"/>
              <a:t>O</a:t>
            </a:r>
            <a:endParaRPr lang="en-US" dirty="0"/>
          </a:p>
        </p:txBody>
      </p:sp>
      <p:sp>
        <p:nvSpPr>
          <p:cNvPr id="15" name="TextBox 14"/>
          <p:cNvSpPr txBox="1"/>
          <p:nvPr/>
        </p:nvSpPr>
        <p:spPr>
          <a:xfrm>
            <a:off x="6172200" y="4343400"/>
            <a:ext cx="609600" cy="369332"/>
          </a:xfrm>
          <a:prstGeom prst="rect">
            <a:avLst/>
          </a:prstGeom>
          <a:noFill/>
        </p:spPr>
        <p:txBody>
          <a:bodyPr wrap="square" rtlCol="0">
            <a:spAutoFit/>
          </a:bodyPr>
          <a:lstStyle/>
          <a:p>
            <a:r>
              <a:rPr lang="en-US" i="1" dirty="0" smtClean="0"/>
              <a:t>v</a:t>
            </a:r>
            <a:r>
              <a:rPr lang="en-US" dirty="0" smtClean="0"/>
              <a:t>(</a:t>
            </a:r>
            <a:r>
              <a:rPr lang="en-US" i="1" dirty="0" smtClean="0"/>
              <a:t>t</a:t>
            </a:r>
            <a:r>
              <a:rPr lang="en-US" dirty="0" smtClean="0"/>
              <a:t>)</a:t>
            </a:r>
            <a:endParaRPr lang="en-US" dirty="0"/>
          </a:p>
        </p:txBody>
      </p:sp>
      <p:cxnSp>
        <p:nvCxnSpPr>
          <p:cNvPr id="17" name="Straight Connector 16"/>
          <p:cNvCxnSpPr/>
          <p:nvPr/>
        </p:nvCxnSpPr>
        <p:spPr>
          <a:xfrm rot="16200000" flipH="1">
            <a:off x="6948487" y="5195888"/>
            <a:ext cx="704853" cy="28574"/>
          </a:xfrm>
          <a:prstGeom prst="line">
            <a:avLst/>
          </a:prstGeom>
          <a:ln>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Our Units for One-Dimensional Motion</a:t>
            </a:r>
            <a:endParaRPr lang="en-US" dirty="0"/>
          </a:p>
        </p:txBody>
      </p:sp>
      <p:sp>
        <p:nvSpPr>
          <p:cNvPr id="3" name="Content Placeholder 2"/>
          <p:cNvSpPr>
            <a:spLocks noGrp="1"/>
          </p:cNvSpPr>
          <p:nvPr>
            <p:ph idx="1"/>
          </p:nvPr>
        </p:nvSpPr>
        <p:spPr>
          <a:xfrm>
            <a:off x="228600" y="2133600"/>
            <a:ext cx="8763000" cy="3992563"/>
          </a:xfrm>
        </p:spPr>
        <p:txBody>
          <a:bodyPr>
            <a:normAutofit/>
          </a:bodyPr>
          <a:lstStyle/>
          <a:p>
            <a:r>
              <a:rPr lang="en-US" sz="2800" dirty="0" smtClean="0">
                <a:solidFill>
                  <a:srgbClr val="FF0000"/>
                </a:solidFill>
              </a:rPr>
              <a:t>Displacement:</a:t>
            </a:r>
            <a:r>
              <a:rPr lang="en-US" sz="2800" dirty="0" smtClean="0"/>
              <a:t> meters  (can be positive or negative)</a:t>
            </a:r>
          </a:p>
          <a:p>
            <a:pPr>
              <a:buNone/>
            </a:pPr>
            <a:endParaRPr lang="en-US" sz="2800" dirty="0" smtClean="0"/>
          </a:p>
          <a:p>
            <a:r>
              <a:rPr lang="en-US" sz="2800" dirty="0" smtClean="0">
                <a:solidFill>
                  <a:srgbClr val="92D050"/>
                </a:solidFill>
              </a:rPr>
              <a:t>Velocity</a:t>
            </a:r>
            <a:r>
              <a:rPr lang="en-US" sz="2800" dirty="0" smtClean="0"/>
              <a:t> = rate of change of </a:t>
            </a:r>
            <a:r>
              <a:rPr lang="en-US" sz="2800" dirty="0" smtClean="0">
                <a:solidFill>
                  <a:srgbClr val="FF0000"/>
                </a:solidFill>
              </a:rPr>
              <a:t>displacement</a:t>
            </a:r>
            <a:r>
              <a:rPr lang="en-US" sz="2800" dirty="0" smtClean="0"/>
              <a:t>,  </a:t>
            </a:r>
            <a:r>
              <a:rPr lang="en-US" sz="2800" dirty="0" smtClean="0">
                <a:solidFill>
                  <a:srgbClr val="92D050"/>
                </a:solidFill>
              </a:rPr>
              <a:t>units:</a:t>
            </a:r>
          </a:p>
          <a:p>
            <a:pPr>
              <a:buNone/>
            </a:pPr>
            <a:r>
              <a:rPr lang="en-US" sz="2800" dirty="0" smtClean="0"/>
              <a:t>	Meters per second, written </a:t>
            </a:r>
            <a:r>
              <a:rPr lang="en-US" sz="2800" dirty="0" smtClean="0">
                <a:solidFill>
                  <a:srgbClr val="92D050"/>
                </a:solidFill>
              </a:rPr>
              <a:t>m/s</a:t>
            </a:r>
            <a:r>
              <a:rPr lang="en-US" sz="2800" dirty="0" smtClean="0"/>
              <a:t> or m.sec</a:t>
            </a:r>
            <a:r>
              <a:rPr lang="en-US" sz="2800" baseline="30000" dirty="0" smtClean="0"/>
              <a:t>-1</a:t>
            </a:r>
            <a:r>
              <a:rPr lang="en-US" sz="2800" dirty="0" smtClean="0"/>
              <a:t>.</a:t>
            </a:r>
          </a:p>
          <a:p>
            <a:pPr>
              <a:buNone/>
            </a:pPr>
            <a:r>
              <a:rPr lang="en-US" sz="2800" dirty="0" smtClean="0"/>
              <a:t> </a:t>
            </a:r>
          </a:p>
          <a:p>
            <a:r>
              <a:rPr lang="en-US" sz="2800" dirty="0" smtClean="0">
                <a:solidFill>
                  <a:srgbClr val="FFC000"/>
                </a:solidFill>
              </a:rPr>
              <a:t>Acceleration</a:t>
            </a:r>
            <a:r>
              <a:rPr lang="en-US" sz="2800" dirty="0" smtClean="0"/>
              <a:t> = rate of change of </a:t>
            </a:r>
            <a:r>
              <a:rPr lang="en-US" sz="2800" dirty="0" smtClean="0">
                <a:solidFill>
                  <a:srgbClr val="92D050"/>
                </a:solidFill>
              </a:rPr>
              <a:t>velocity</a:t>
            </a:r>
            <a:r>
              <a:rPr lang="en-US" sz="2800" dirty="0" smtClean="0"/>
              <a:t>,  </a:t>
            </a:r>
            <a:r>
              <a:rPr lang="en-US" sz="2800" dirty="0" smtClean="0">
                <a:solidFill>
                  <a:srgbClr val="FFC000"/>
                </a:solidFill>
              </a:rPr>
              <a:t>units:</a:t>
            </a:r>
          </a:p>
          <a:p>
            <a:pPr>
              <a:buNone/>
            </a:pPr>
            <a:r>
              <a:rPr lang="en-US" sz="2800" dirty="0" smtClean="0"/>
              <a:t>	Meters per second per second, written </a:t>
            </a:r>
            <a:r>
              <a:rPr lang="en-US" sz="2800" dirty="0" smtClean="0">
                <a:solidFill>
                  <a:srgbClr val="FFC000"/>
                </a:solidFill>
              </a:rPr>
              <a:t>m/s</a:t>
            </a:r>
            <a:r>
              <a:rPr lang="en-US" sz="2800" baseline="30000" dirty="0" smtClean="0">
                <a:solidFill>
                  <a:srgbClr val="FFC000"/>
                </a:solidFill>
              </a:rPr>
              <a:t>2</a:t>
            </a:r>
            <a:r>
              <a:rPr lang="en-US" sz="2800" dirty="0" smtClean="0"/>
              <a:t> or m.sec</a:t>
            </a:r>
            <a:r>
              <a:rPr lang="en-US" sz="2800" baseline="30000" dirty="0" smtClean="0"/>
              <a:t>-2</a:t>
            </a:r>
            <a:r>
              <a:rPr lang="en-US" sz="2800" dirty="0" smtClean="0"/>
              <a:t>. </a:t>
            </a: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Today’s Topics</a:t>
            </a:r>
            <a:endParaRPr lang="en-US" dirty="0">
              <a:solidFill>
                <a:srgbClr val="FFFF00"/>
              </a:solidFill>
            </a:endParaRPr>
          </a:p>
        </p:txBody>
      </p:sp>
      <p:sp>
        <p:nvSpPr>
          <p:cNvPr id="3" name="Content Placeholder 2"/>
          <p:cNvSpPr>
            <a:spLocks noGrp="1"/>
          </p:cNvSpPr>
          <p:nvPr>
            <p:ph idx="1"/>
          </p:nvPr>
        </p:nvSpPr>
        <p:spPr/>
        <p:txBody>
          <a:bodyPr/>
          <a:lstStyle/>
          <a:p>
            <a:r>
              <a:rPr lang="en-US" dirty="0" smtClean="0"/>
              <a:t>The previous lecture covered measurement, units, accuracy, significant figures, estimation.</a:t>
            </a:r>
          </a:p>
          <a:p>
            <a:r>
              <a:rPr lang="en-US" dirty="0" smtClean="0"/>
              <a:t>Today we’ll focus on motion along a straight line: distance and displacement, average and instantaneous velocity and acceleration, </a:t>
            </a:r>
            <a:r>
              <a:rPr lang="en-US" dirty="0" smtClean="0">
                <a:solidFill>
                  <a:srgbClr val="FFFF00"/>
                </a:solidFill>
              </a:rPr>
              <a:t>the importance of sign</a:t>
            </a:r>
            <a:r>
              <a:rPr lang="en-US" dirty="0" smtClean="0"/>
              <a:t>.</a:t>
            </a:r>
          </a:p>
          <a:p>
            <a:r>
              <a:rPr lang="en-US" dirty="0" smtClean="0"/>
              <a:t>We’ll discuss the important </a:t>
            </a:r>
            <a:r>
              <a:rPr lang="en-US" dirty="0" smtClean="0">
                <a:solidFill>
                  <a:srgbClr val="FFFF00"/>
                </a:solidFill>
              </a:rPr>
              <a:t>constant acceleration formulas</a:t>
            </a:r>
            <a:r>
              <a:rPr lang="en-US" dirty="0" smtClean="0"/>
              <a:t>.</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Constant Acceleration</a:t>
            </a:r>
            <a:endParaRPr lang="en-US" dirty="0"/>
          </a:p>
        </p:txBody>
      </p:sp>
      <p:sp>
        <p:nvSpPr>
          <p:cNvPr id="3" name="Content Placeholder 2"/>
          <p:cNvSpPr>
            <a:spLocks noGrp="1"/>
          </p:cNvSpPr>
          <p:nvPr>
            <p:ph idx="1"/>
          </p:nvPr>
        </p:nvSpPr>
        <p:spPr>
          <a:xfrm>
            <a:off x="457200" y="1600200"/>
            <a:ext cx="8229600" cy="4800600"/>
          </a:xfrm>
        </p:spPr>
        <p:txBody>
          <a:bodyPr>
            <a:normAutofit lnSpcReduction="10000"/>
          </a:bodyPr>
          <a:lstStyle/>
          <a:p>
            <a:r>
              <a:rPr lang="en-US" dirty="0" smtClean="0"/>
              <a:t>Constant acceleration means the rate of change of velocity is constant. </a:t>
            </a:r>
          </a:p>
          <a:p>
            <a:endParaRPr lang="en-US" dirty="0" smtClean="0"/>
          </a:p>
          <a:p>
            <a:endParaRPr lang="en-US" dirty="0" smtClean="0"/>
          </a:p>
          <a:p>
            <a:r>
              <a:rPr lang="en-US" dirty="0" smtClean="0"/>
              <a:t>The solution to this equation is</a:t>
            </a:r>
          </a:p>
          <a:p>
            <a:pPr>
              <a:buNone/>
            </a:pPr>
            <a:endParaRPr lang="en-US" dirty="0" smtClean="0"/>
          </a:p>
          <a:p>
            <a:pPr>
              <a:buNone/>
            </a:pPr>
            <a:endParaRPr lang="en-US" dirty="0" smtClean="0"/>
          </a:p>
          <a:p>
            <a:r>
              <a:rPr lang="en-US" sz="2400" dirty="0" smtClean="0"/>
              <a:t>Check with an example</a:t>
            </a:r>
            <a:r>
              <a:rPr lang="en-US" sz="2400" dirty="0" smtClean="0">
                <a:solidFill>
                  <a:srgbClr val="FFFF00"/>
                </a:solidFill>
              </a:rPr>
              <a:t>:  </a:t>
            </a:r>
            <a:r>
              <a:rPr lang="en-US" sz="2400" dirty="0" smtClean="0">
                <a:solidFill>
                  <a:srgbClr val="FF0000"/>
                </a:solidFill>
              </a:rPr>
              <a:t>a car traveling at 10 m/s accelerates steadily at 2 m/s</a:t>
            </a:r>
            <a:r>
              <a:rPr lang="en-US" sz="2400" baseline="30000" dirty="0" smtClean="0">
                <a:solidFill>
                  <a:srgbClr val="FF0000"/>
                </a:solidFill>
              </a:rPr>
              <a:t>2</a:t>
            </a:r>
            <a:r>
              <a:rPr lang="en-US" sz="2400" dirty="0" smtClean="0">
                <a:solidFill>
                  <a:srgbClr val="FF0000"/>
                </a:solidFill>
              </a:rPr>
              <a:t>.  How fast is it going after 2 </a:t>
            </a:r>
            <a:r>
              <a:rPr lang="en-US" sz="2400" dirty="0" err="1" smtClean="0">
                <a:solidFill>
                  <a:srgbClr val="FF0000"/>
                </a:solidFill>
              </a:rPr>
              <a:t>secs</a:t>
            </a:r>
            <a:r>
              <a:rPr lang="en-US" sz="2400" dirty="0" smtClean="0">
                <a:solidFill>
                  <a:srgbClr val="FF0000"/>
                </a:solidFill>
              </a:rPr>
              <a:t>?  After 4 </a:t>
            </a:r>
            <a:r>
              <a:rPr lang="en-US" sz="2400" dirty="0" err="1" smtClean="0">
                <a:solidFill>
                  <a:srgbClr val="FF0000"/>
                </a:solidFill>
              </a:rPr>
              <a:t>secs</a:t>
            </a:r>
            <a:r>
              <a:rPr lang="en-US" sz="2400" dirty="0" smtClean="0">
                <a:solidFill>
                  <a:srgbClr val="FF0000"/>
                </a:solidFill>
              </a:rPr>
              <a:t>?</a:t>
            </a:r>
          </a:p>
          <a:p>
            <a:pPr>
              <a:buNone/>
            </a:pPr>
            <a:endParaRPr lang="en-US" dirty="0" smtClean="0"/>
          </a:p>
          <a:p>
            <a:pPr>
              <a:buNone/>
            </a:pPr>
            <a:endParaRPr lang="en-US" dirty="0" smtClean="0"/>
          </a:p>
          <a:p>
            <a:pPr>
              <a:buNone/>
            </a:pPr>
            <a:endParaRPr lang="en-US" dirty="0"/>
          </a:p>
        </p:txBody>
      </p:sp>
      <p:graphicFrame>
        <p:nvGraphicFramePr>
          <p:cNvPr id="4" name="Object 3"/>
          <p:cNvGraphicFramePr>
            <a:graphicFrameLocks noChangeAspect="1"/>
          </p:cNvGraphicFramePr>
          <p:nvPr/>
        </p:nvGraphicFramePr>
        <p:xfrm>
          <a:off x="2895600" y="2590800"/>
          <a:ext cx="3048000" cy="952500"/>
        </p:xfrm>
        <a:graphic>
          <a:graphicData uri="http://schemas.openxmlformats.org/presentationml/2006/ole">
            <p:oleObj spid="_x0000_s72706" name="Equation" r:id="rId4" imgW="3047760" imgH="952200" progId="Equation.DSMT4">
              <p:embed/>
            </p:oleObj>
          </a:graphicData>
        </a:graphic>
      </p:graphicFrame>
      <p:graphicFrame>
        <p:nvGraphicFramePr>
          <p:cNvPr id="5" name="Object 4"/>
          <p:cNvGraphicFramePr>
            <a:graphicFrameLocks noChangeAspect="1"/>
          </p:cNvGraphicFramePr>
          <p:nvPr/>
        </p:nvGraphicFramePr>
        <p:xfrm>
          <a:off x="3505200" y="4495800"/>
          <a:ext cx="1714500" cy="482600"/>
        </p:xfrm>
        <a:graphic>
          <a:graphicData uri="http://schemas.openxmlformats.org/presentationml/2006/ole">
            <p:oleObj spid="_x0000_s72707" name="Equation" r:id="rId5" imgW="1714320" imgH="482400" progId="Equation.DSMT4">
              <p:embed/>
            </p:oleObj>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a:bodyPr>
          <a:lstStyle/>
          <a:p>
            <a:r>
              <a:rPr lang="en-US" sz="3600" dirty="0" smtClean="0"/>
              <a:t>Distance Moved at Constant Acceleration</a:t>
            </a:r>
            <a:endParaRPr lang="en-US" sz="3600" dirty="0"/>
          </a:p>
        </p:txBody>
      </p:sp>
      <p:sp>
        <p:nvSpPr>
          <p:cNvPr id="3" name="Content Placeholder 2"/>
          <p:cNvSpPr>
            <a:spLocks noGrp="1"/>
          </p:cNvSpPr>
          <p:nvPr>
            <p:ph idx="1"/>
          </p:nvPr>
        </p:nvSpPr>
        <p:spPr>
          <a:xfrm>
            <a:off x="457200" y="1600200"/>
            <a:ext cx="8229600" cy="4876800"/>
          </a:xfrm>
        </p:spPr>
        <p:txBody>
          <a:bodyPr>
            <a:normAutofit lnSpcReduction="10000"/>
          </a:bodyPr>
          <a:lstStyle/>
          <a:p>
            <a:r>
              <a:rPr lang="en-US" dirty="0" smtClean="0"/>
              <a:t>At constant acceleration,</a:t>
            </a:r>
          </a:p>
          <a:p>
            <a:endParaRPr lang="en-US" dirty="0" smtClean="0"/>
          </a:p>
          <a:p>
            <a:endParaRPr lang="en-US" dirty="0" smtClean="0"/>
          </a:p>
          <a:p>
            <a:r>
              <a:rPr lang="en-US" dirty="0" smtClean="0"/>
              <a:t>The solution of this equation is</a:t>
            </a:r>
          </a:p>
          <a:p>
            <a:endParaRPr lang="en-US" dirty="0" smtClean="0"/>
          </a:p>
          <a:p>
            <a:endParaRPr lang="en-US" dirty="0" smtClean="0"/>
          </a:p>
          <a:p>
            <a:r>
              <a:rPr lang="en-US" sz="2800" dirty="0" smtClean="0">
                <a:solidFill>
                  <a:srgbClr val="FF0000"/>
                </a:solidFill>
              </a:rPr>
              <a:t>Here </a:t>
            </a:r>
            <a:r>
              <a:rPr lang="en-US" sz="2800" i="1" dirty="0" smtClean="0">
                <a:solidFill>
                  <a:srgbClr val="FF0000"/>
                </a:solidFill>
              </a:rPr>
              <a:t>x</a:t>
            </a:r>
            <a:r>
              <a:rPr lang="en-US" sz="2800" baseline="-25000" dirty="0" smtClean="0">
                <a:solidFill>
                  <a:srgbClr val="FF0000"/>
                </a:solidFill>
              </a:rPr>
              <a:t>0</a:t>
            </a:r>
            <a:r>
              <a:rPr lang="en-US" sz="2800" dirty="0" smtClean="0">
                <a:solidFill>
                  <a:srgbClr val="FF0000"/>
                </a:solidFill>
              </a:rPr>
              <a:t> is the beginning position, </a:t>
            </a:r>
            <a:r>
              <a:rPr lang="en-US" sz="2800" i="1" dirty="0" smtClean="0">
                <a:solidFill>
                  <a:srgbClr val="FF0000"/>
                </a:solidFill>
              </a:rPr>
              <a:t>v</a:t>
            </a:r>
            <a:r>
              <a:rPr lang="en-US" sz="2800" baseline="-25000" dirty="0" smtClean="0">
                <a:solidFill>
                  <a:srgbClr val="FF0000"/>
                </a:solidFill>
              </a:rPr>
              <a:t>0</a:t>
            </a:r>
            <a:r>
              <a:rPr lang="en-US" sz="2800" dirty="0" smtClean="0">
                <a:solidFill>
                  <a:srgbClr val="FF0000"/>
                </a:solidFill>
              </a:rPr>
              <a:t> the beginning velocity, </a:t>
            </a:r>
            <a:r>
              <a:rPr lang="en-US" sz="2800" i="1" dirty="0" smtClean="0">
                <a:solidFill>
                  <a:srgbClr val="FF0000"/>
                </a:solidFill>
              </a:rPr>
              <a:t>a</a:t>
            </a:r>
            <a:r>
              <a:rPr lang="en-US" sz="2800" dirty="0" smtClean="0">
                <a:solidFill>
                  <a:srgbClr val="FF0000"/>
                </a:solidFill>
              </a:rPr>
              <a:t> the constant acceleration.</a:t>
            </a:r>
          </a:p>
          <a:p>
            <a:r>
              <a:rPr lang="en-US" sz="2800" i="1" dirty="0" smtClean="0">
                <a:solidFill>
                  <a:srgbClr val="FF0000"/>
                </a:solidFill>
              </a:rPr>
              <a:t>Exercise</a:t>
            </a:r>
            <a:r>
              <a:rPr lang="en-US" sz="2800" dirty="0" smtClean="0">
                <a:solidFill>
                  <a:srgbClr val="FF0000"/>
                </a:solidFill>
              </a:rPr>
              <a:t>: check this by finding </a:t>
            </a:r>
            <a:r>
              <a:rPr lang="en-US" sz="2800" i="1" dirty="0" err="1" smtClean="0">
                <a:solidFill>
                  <a:srgbClr val="FF0000"/>
                </a:solidFill>
              </a:rPr>
              <a:t>dx</a:t>
            </a:r>
            <a:r>
              <a:rPr lang="en-US" sz="2800" dirty="0" smtClean="0">
                <a:solidFill>
                  <a:srgbClr val="FF0000"/>
                </a:solidFill>
              </a:rPr>
              <a:t>/</a:t>
            </a:r>
            <a:r>
              <a:rPr lang="en-US" sz="2800" i="1" dirty="0" err="1" smtClean="0">
                <a:solidFill>
                  <a:srgbClr val="FF0000"/>
                </a:solidFill>
              </a:rPr>
              <a:t>dt</a:t>
            </a:r>
            <a:r>
              <a:rPr lang="en-US" sz="2800" dirty="0" smtClean="0">
                <a:solidFill>
                  <a:srgbClr val="FF0000"/>
                </a:solidFill>
              </a:rPr>
              <a:t>.</a:t>
            </a:r>
          </a:p>
          <a:p>
            <a:endParaRPr lang="en-US" dirty="0">
              <a:solidFill>
                <a:srgbClr val="FF0000"/>
              </a:solidFill>
            </a:endParaRPr>
          </a:p>
        </p:txBody>
      </p:sp>
      <p:graphicFrame>
        <p:nvGraphicFramePr>
          <p:cNvPr id="4" name="Object 3"/>
          <p:cNvGraphicFramePr>
            <a:graphicFrameLocks noChangeAspect="1"/>
          </p:cNvGraphicFramePr>
          <p:nvPr/>
        </p:nvGraphicFramePr>
        <p:xfrm>
          <a:off x="2711450" y="2362200"/>
          <a:ext cx="2984500" cy="952500"/>
        </p:xfrm>
        <a:graphic>
          <a:graphicData uri="http://schemas.openxmlformats.org/presentationml/2006/ole">
            <p:oleObj spid="_x0000_s73730" name="Equation" r:id="rId4" imgW="2984400" imgH="952200" progId="Equation.DSMT4">
              <p:embed/>
            </p:oleObj>
          </a:graphicData>
        </a:graphic>
      </p:graphicFrame>
      <p:graphicFrame>
        <p:nvGraphicFramePr>
          <p:cNvPr id="5" name="Object 4"/>
          <p:cNvGraphicFramePr>
            <a:graphicFrameLocks noChangeAspect="1"/>
          </p:cNvGraphicFramePr>
          <p:nvPr/>
        </p:nvGraphicFramePr>
        <p:xfrm>
          <a:off x="2552700" y="4067175"/>
          <a:ext cx="3365500" cy="533400"/>
        </p:xfrm>
        <a:graphic>
          <a:graphicData uri="http://schemas.openxmlformats.org/presentationml/2006/ole">
            <p:oleObj spid="_x0000_s73731" name="Equation" r:id="rId5" imgW="3365280" imgH="533160" progId="Equation.DSMT4">
              <p:embed/>
            </p:oleObj>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More about Constant Acceleration…</a:t>
            </a:r>
            <a:endParaRPr lang="en-US" dirty="0"/>
          </a:p>
        </p:txBody>
      </p:sp>
      <p:sp>
        <p:nvSpPr>
          <p:cNvPr id="3" name="Content Placeholder 2"/>
          <p:cNvSpPr>
            <a:spLocks noGrp="1"/>
          </p:cNvSpPr>
          <p:nvPr>
            <p:ph idx="1"/>
          </p:nvPr>
        </p:nvSpPr>
        <p:spPr>
          <a:xfrm>
            <a:off x="457200" y="1600200"/>
            <a:ext cx="8229600" cy="5257800"/>
          </a:xfrm>
        </p:spPr>
        <p:txBody>
          <a:bodyPr>
            <a:normAutofit lnSpcReduction="10000"/>
          </a:bodyPr>
          <a:lstStyle/>
          <a:p>
            <a:r>
              <a:rPr lang="en-US" sz="2400" dirty="0" smtClean="0"/>
              <a:t>At </a:t>
            </a:r>
            <a:r>
              <a:rPr lang="en-US" sz="2400" dirty="0" smtClean="0">
                <a:solidFill>
                  <a:srgbClr val="FFC000"/>
                </a:solidFill>
              </a:rPr>
              <a:t>constant acceleration</a:t>
            </a:r>
            <a:r>
              <a:rPr lang="en-US" sz="2400" dirty="0" smtClean="0"/>
              <a:t>, </a:t>
            </a:r>
          </a:p>
          <a:p>
            <a:pPr>
              <a:buNone/>
            </a:pPr>
            <a:r>
              <a:rPr lang="en-US" sz="2400" dirty="0" smtClean="0"/>
              <a:t>   the graph of </a:t>
            </a:r>
            <a:r>
              <a:rPr lang="en-US" sz="2400" dirty="0" smtClean="0">
                <a:solidFill>
                  <a:srgbClr val="92D050"/>
                </a:solidFill>
              </a:rPr>
              <a:t>velocity</a:t>
            </a:r>
            <a:r>
              <a:rPr lang="en-US" sz="2400" dirty="0" smtClean="0"/>
              <a:t> as a </a:t>
            </a:r>
          </a:p>
          <a:p>
            <a:pPr>
              <a:buNone/>
            </a:pPr>
            <a:r>
              <a:rPr lang="en-US" sz="2400" dirty="0" smtClean="0"/>
              <a:t>   function of time </a:t>
            </a:r>
            <a:r>
              <a:rPr lang="en-US" sz="2400" i="1" dirty="0" smtClean="0"/>
              <a:t>v</a:t>
            </a:r>
            <a:r>
              <a:rPr lang="en-US" sz="2400" dirty="0" smtClean="0"/>
              <a:t>(</a:t>
            </a:r>
            <a:r>
              <a:rPr lang="en-US" sz="2400" i="1" dirty="0" smtClean="0"/>
              <a:t>t</a:t>
            </a:r>
            <a:r>
              <a:rPr lang="en-US" sz="2400" dirty="0" smtClean="0"/>
              <a:t>) = </a:t>
            </a:r>
            <a:r>
              <a:rPr lang="en-US" sz="2400" i="1" dirty="0" smtClean="0"/>
              <a:t>v</a:t>
            </a:r>
            <a:r>
              <a:rPr lang="en-US" sz="2400" baseline="-25000" dirty="0" smtClean="0"/>
              <a:t>0</a:t>
            </a:r>
            <a:r>
              <a:rPr lang="en-US" sz="2400" dirty="0" smtClean="0"/>
              <a:t> + </a:t>
            </a:r>
            <a:r>
              <a:rPr lang="en-US" sz="2400" i="1" dirty="0" smtClean="0"/>
              <a:t>at</a:t>
            </a:r>
          </a:p>
          <a:p>
            <a:pPr>
              <a:buNone/>
            </a:pPr>
            <a:r>
              <a:rPr lang="en-US" sz="2400" dirty="0" smtClean="0"/>
              <a:t>   is </a:t>
            </a:r>
            <a:r>
              <a:rPr lang="en-US" sz="2400" dirty="0" smtClean="0">
                <a:solidFill>
                  <a:srgbClr val="92D050"/>
                </a:solidFill>
              </a:rPr>
              <a:t>a straight line</a:t>
            </a:r>
            <a:r>
              <a:rPr lang="en-US" sz="2400" dirty="0" smtClean="0"/>
              <a:t>:</a:t>
            </a:r>
          </a:p>
          <a:p>
            <a:pPr>
              <a:buNone/>
            </a:pPr>
            <a:endParaRPr lang="en-US" sz="2400" dirty="0" smtClean="0"/>
          </a:p>
          <a:p>
            <a:pPr>
              <a:buNone/>
            </a:pPr>
            <a:endParaRPr lang="en-US" sz="2400" dirty="0" smtClean="0"/>
          </a:p>
          <a:p>
            <a:r>
              <a:rPr lang="en-US" sz="2400" dirty="0" smtClean="0"/>
              <a:t>If </a:t>
            </a:r>
            <a:r>
              <a:rPr lang="en-US" sz="2400" i="1" dirty="0" smtClean="0"/>
              <a:t>v</a:t>
            </a:r>
            <a:r>
              <a:rPr lang="en-US" sz="2400" dirty="0" smtClean="0"/>
              <a:t> = </a:t>
            </a:r>
            <a:r>
              <a:rPr lang="en-US" sz="2400" i="1" dirty="0" smtClean="0"/>
              <a:t>v</a:t>
            </a:r>
            <a:r>
              <a:rPr lang="en-US" sz="2400" baseline="-25000" dirty="0" smtClean="0"/>
              <a:t>0</a:t>
            </a:r>
            <a:r>
              <a:rPr lang="en-US" sz="2400" dirty="0" smtClean="0"/>
              <a:t> at </a:t>
            </a:r>
            <a:r>
              <a:rPr lang="en-US" sz="2400" i="1" dirty="0" smtClean="0"/>
              <a:t>t</a:t>
            </a:r>
            <a:r>
              <a:rPr lang="en-US" sz="2400" dirty="0" smtClean="0"/>
              <a:t> = 0, and </a:t>
            </a:r>
            <a:r>
              <a:rPr lang="en-US" sz="2400" i="1" dirty="0" smtClean="0"/>
              <a:t>v</a:t>
            </a:r>
            <a:r>
              <a:rPr lang="en-US" sz="2400" dirty="0" smtClean="0"/>
              <a:t> = </a:t>
            </a:r>
            <a:r>
              <a:rPr lang="en-US" sz="2400" i="1" dirty="0" smtClean="0"/>
              <a:t>v</a:t>
            </a:r>
            <a:r>
              <a:rPr lang="en-US" sz="2400" baseline="-25000" dirty="0" smtClean="0"/>
              <a:t>1</a:t>
            </a:r>
            <a:r>
              <a:rPr lang="en-US" sz="2400" dirty="0" smtClean="0"/>
              <a:t> at </a:t>
            </a:r>
            <a:r>
              <a:rPr lang="en-US" sz="2400" i="1" dirty="0" smtClean="0"/>
              <a:t>t</a:t>
            </a:r>
            <a:r>
              <a:rPr lang="en-US" sz="2400" dirty="0" smtClean="0"/>
              <a:t> = </a:t>
            </a:r>
            <a:r>
              <a:rPr lang="en-US" sz="2400" i="1" dirty="0" smtClean="0"/>
              <a:t>t</a:t>
            </a:r>
            <a:r>
              <a:rPr lang="en-US" sz="2400" baseline="-25000" dirty="0" smtClean="0"/>
              <a:t>1</a:t>
            </a:r>
            <a:r>
              <a:rPr lang="en-US" sz="2400" dirty="0" smtClean="0"/>
              <a:t>, the </a:t>
            </a:r>
            <a:r>
              <a:rPr lang="en-US" sz="2400" dirty="0" smtClean="0">
                <a:solidFill>
                  <a:srgbClr val="92D050"/>
                </a:solidFill>
              </a:rPr>
              <a:t>average velocity</a:t>
            </a:r>
            <a:r>
              <a:rPr lang="en-US" sz="2400" dirty="0" smtClean="0"/>
              <a:t> over the time interval 0 to </a:t>
            </a:r>
            <a:r>
              <a:rPr lang="en-US" sz="2400" i="1" dirty="0" smtClean="0"/>
              <a:t>t</a:t>
            </a:r>
            <a:r>
              <a:rPr lang="en-US" sz="2400" baseline="-25000" dirty="0" smtClean="0"/>
              <a:t>1</a:t>
            </a:r>
            <a:r>
              <a:rPr lang="en-US" sz="2400" dirty="0" smtClean="0"/>
              <a:t> is</a:t>
            </a:r>
          </a:p>
          <a:p>
            <a:endParaRPr lang="en-US" sz="2400" dirty="0" smtClean="0"/>
          </a:p>
          <a:p>
            <a:endParaRPr lang="en-US" sz="2400" dirty="0" smtClean="0"/>
          </a:p>
          <a:p>
            <a:endParaRPr lang="en-US" sz="2400" dirty="0" smtClean="0"/>
          </a:p>
          <a:p>
            <a:r>
              <a:rPr lang="en-US" sz="2400" dirty="0" smtClean="0"/>
              <a:t>IMPORTANT!   This formula is </a:t>
            </a:r>
            <a:r>
              <a:rPr lang="en-US" sz="2400" dirty="0" smtClean="0">
                <a:solidFill>
                  <a:srgbClr val="FF0000"/>
                </a:solidFill>
              </a:rPr>
              <a:t>unlikely to be correct </a:t>
            </a:r>
            <a:r>
              <a:rPr lang="en-US" sz="2400" dirty="0" smtClean="0"/>
              <a:t>at </a:t>
            </a:r>
            <a:r>
              <a:rPr lang="en-US" sz="2400" i="1" dirty="0" err="1" smtClean="0"/>
              <a:t>nonconstant</a:t>
            </a:r>
            <a:r>
              <a:rPr lang="en-US" sz="2400" i="1" dirty="0" smtClean="0"/>
              <a:t> </a:t>
            </a:r>
            <a:r>
              <a:rPr lang="en-US" sz="2400" dirty="0" smtClean="0"/>
              <a:t>acceleration.</a:t>
            </a:r>
          </a:p>
          <a:p>
            <a:endParaRPr lang="en-US" sz="2800" dirty="0"/>
          </a:p>
        </p:txBody>
      </p:sp>
      <p:cxnSp>
        <p:nvCxnSpPr>
          <p:cNvPr id="5" name="Straight Arrow Connector 4"/>
          <p:cNvCxnSpPr/>
          <p:nvPr/>
        </p:nvCxnSpPr>
        <p:spPr>
          <a:xfrm rot="16200000">
            <a:off x="5525294" y="2628107"/>
            <a:ext cx="1752600" cy="1588"/>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6400800" y="3505200"/>
            <a:ext cx="1752600" cy="1588"/>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6400800" y="2133600"/>
            <a:ext cx="1371600" cy="533400"/>
          </a:xfrm>
          <a:prstGeom prst="line">
            <a:avLst/>
          </a:prstGeom>
          <a:ln w="22225">
            <a:solidFill>
              <a:srgbClr val="92D050"/>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6172200" y="3429000"/>
            <a:ext cx="381000" cy="369332"/>
          </a:xfrm>
          <a:prstGeom prst="rect">
            <a:avLst/>
          </a:prstGeom>
          <a:noFill/>
        </p:spPr>
        <p:txBody>
          <a:bodyPr wrap="square" rtlCol="0">
            <a:spAutoFit/>
          </a:bodyPr>
          <a:lstStyle/>
          <a:p>
            <a:r>
              <a:rPr lang="en-US" dirty="0" smtClean="0"/>
              <a:t>0</a:t>
            </a:r>
            <a:endParaRPr lang="en-US" dirty="0"/>
          </a:p>
        </p:txBody>
      </p:sp>
      <p:sp>
        <p:nvSpPr>
          <p:cNvPr id="10" name="TextBox 9"/>
          <p:cNvSpPr txBox="1"/>
          <p:nvPr/>
        </p:nvSpPr>
        <p:spPr>
          <a:xfrm>
            <a:off x="6096000" y="2507218"/>
            <a:ext cx="457200" cy="369332"/>
          </a:xfrm>
          <a:prstGeom prst="rect">
            <a:avLst/>
          </a:prstGeom>
          <a:noFill/>
        </p:spPr>
        <p:txBody>
          <a:bodyPr wrap="square" rtlCol="0">
            <a:spAutoFit/>
          </a:bodyPr>
          <a:lstStyle/>
          <a:p>
            <a:r>
              <a:rPr lang="en-US" i="1" dirty="0" smtClean="0"/>
              <a:t>v</a:t>
            </a:r>
            <a:r>
              <a:rPr lang="en-US" baseline="-25000" dirty="0" smtClean="0"/>
              <a:t>0</a:t>
            </a:r>
            <a:endParaRPr lang="en-US" baseline="-25000" dirty="0"/>
          </a:p>
        </p:txBody>
      </p:sp>
      <p:sp>
        <p:nvSpPr>
          <p:cNvPr id="11" name="TextBox 10"/>
          <p:cNvSpPr txBox="1"/>
          <p:nvPr/>
        </p:nvSpPr>
        <p:spPr>
          <a:xfrm>
            <a:off x="5943600" y="2895600"/>
            <a:ext cx="762000" cy="369332"/>
          </a:xfrm>
          <a:prstGeom prst="rect">
            <a:avLst/>
          </a:prstGeom>
          <a:noFill/>
        </p:spPr>
        <p:txBody>
          <a:bodyPr wrap="square" rtlCol="0">
            <a:spAutoFit/>
          </a:bodyPr>
          <a:lstStyle/>
          <a:p>
            <a:r>
              <a:rPr lang="en-US" i="1" dirty="0" smtClean="0"/>
              <a:t>v</a:t>
            </a:r>
            <a:r>
              <a:rPr lang="en-US" dirty="0" smtClean="0"/>
              <a:t>(</a:t>
            </a:r>
            <a:r>
              <a:rPr lang="en-US" i="1" dirty="0" smtClean="0"/>
              <a:t>t</a:t>
            </a:r>
            <a:r>
              <a:rPr lang="en-US" dirty="0" smtClean="0"/>
              <a:t>)</a:t>
            </a:r>
            <a:endParaRPr lang="en-US" dirty="0"/>
          </a:p>
        </p:txBody>
      </p:sp>
      <p:sp>
        <p:nvSpPr>
          <p:cNvPr id="12" name="TextBox 11"/>
          <p:cNvSpPr txBox="1"/>
          <p:nvPr/>
        </p:nvSpPr>
        <p:spPr>
          <a:xfrm>
            <a:off x="7696200" y="3505200"/>
            <a:ext cx="381000" cy="369332"/>
          </a:xfrm>
          <a:prstGeom prst="rect">
            <a:avLst/>
          </a:prstGeom>
          <a:noFill/>
        </p:spPr>
        <p:txBody>
          <a:bodyPr wrap="square" rtlCol="0">
            <a:spAutoFit/>
          </a:bodyPr>
          <a:lstStyle/>
          <a:p>
            <a:r>
              <a:rPr lang="en-US" i="1" dirty="0" smtClean="0"/>
              <a:t>t</a:t>
            </a:r>
            <a:r>
              <a:rPr lang="en-US" baseline="-25000" dirty="0" smtClean="0"/>
              <a:t>1</a:t>
            </a:r>
            <a:endParaRPr lang="en-US" baseline="-25000" dirty="0"/>
          </a:p>
        </p:txBody>
      </p:sp>
      <p:cxnSp>
        <p:nvCxnSpPr>
          <p:cNvPr id="15" name="Straight Connector 14"/>
          <p:cNvCxnSpPr/>
          <p:nvPr/>
        </p:nvCxnSpPr>
        <p:spPr>
          <a:xfrm>
            <a:off x="6400800" y="2133600"/>
            <a:ext cx="13716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076950" y="1895475"/>
            <a:ext cx="457200" cy="369332"/>
          </a:xfrm>
          <a:prstGeom prst="rect">
            <a:avLst/>
          </a:prstGeom>
          <a:noFill/>
        </p:spPr>
        <p:txBody>
          <a:bodyPr wrap="square" rtlCol="0">
            <a:spAutoFit/>
          </a:bodyPr>
          <a:lstStyle/>
          <a:p>
            <a:r>
              <a:rPr lang="en-US" i="1" dirty="0" smtClean="0"/>
              <a:t>v</a:t>
            </a:r>
            <a:r>
              <a:rPr lang="en-US" baseline="-25000" dirty="0" smtClean="0"/>
              <a:t>1</a:t>
            </a:r>
            <a:endParaRPr lang="en-US" baseline="-25000" dirty="0"/>
          </a:p>
        </p:txBody>
      </p:sp>
      <p:graphicFrame>
        <p:nvGraphicFramePr>
          <p:cNvPr id="17" name="Object 16"/>
          <p:cNvGraphicFramePr>
            <a:graphicFrameLocks noChangeAspect="1"/>
          </p:cNvGraphicFramePr>
          <p:nvPr/>
        </p:nvGraphicFramePr>
        <p:xfrm>
          <a:off x="3429000" y="4724400"/>
          <a:ext cx="1790700" cy="939800"/>
        </p:xfrm>
        <a:graphic>
          <a:graphicData uri="http://schemas.openxmlformats.org/presentationml/2006/ole">
            <p:oleObj spid="_x0000_s74754" name="Equation" r:id="rId4" imgW="1790640" imgH="939600" progId="Equation.DSMT4">
              <p:embed/>
            </p:oleObj>
          </a:graphicData>
        </a:graphic>
      </p:graphicFrame>
      <p:cxnSp>
        <p:nvCxnSpPr>
          <p:cNvPr id="19" name="Straight Connector 18"/>
          <p:cNvCxnSpPr/>
          <p:nvPr/>
        </p:nvCxnSpPr>
        <p:spPr>
          <a:xfrm rot="5400000">
            <a:off x="7086600" y="2819400"/>
            <a:ext cx="13716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Constant Acceleration Formulas</a:t>
            </a:r>
            <a:endParaRPr lang="en-US" dirty="0"/>
          </a:p>
        </p:txBody>
      </p:sp>
      <p:graphicFrame>
        <p:nvGraphicFramePr>
          <p:cNvPr id="75779" name="Object 3"/>
          <p:cNvGraphicFramePr>
            <a:graphicFrameLocks noChangeAspect="1"/>
          </p:cNvGraphicFramePr>
          <p:nvPr>
            <p:ph idx="1"/>
          </p:nvPr>
        </p:nvGraphicFramePr>
        <p:xfrm>
          <a:off x="2692400" y="1498600"/>
          <a:ext cx="1911684" cy="558800"/>
        </p:xfrm>
        <a:graphic>
          <a:graphicData uri="http://schemas.openxmlformats.org/presentationml/2006/ole">
            <p:oleObj spid="_x0000_s75779" name="Equation" r:id="rId4" imgW="1650960" imgH="482400" progId="Equation.DSMT4">
              <p:embed/>
            </p:oleObj>
          </a:graphicData>
        </a:graphic>
      </p:graphicFrame>
      <p:graphicFrame>
        <p:nvGraphicFramePr>
          <p:cNvPr id="75780" name="Object 4"/>
          <p:cNvGraphicFramePr>
            <a:graphicFrameLocks noChangeAspect="1"/>
          </p:cNvGraphicFramePr>
          <p:nvPr/>
        </p:nvGraphicFramePr>
        <p:xfrm>
          <a:off x="2692400" y="2057401"/>
          <a:ext cx="2729552" cy="609600"/>
        </p:xfrm>
        <a:graphic>
          <a:graphicData uri="http://schemas.openxmlformats.org/presentationml/2006/ole">
            <p:oleObj spid="_x0000_s75780" name="Equation" r:id="rId5" imgW="2857320" imgH="533160" progId="Equation.DSMT4">
              <p:embed/>
            </p:oleObj>
          </a:graphicData>
        </a:graphic>
      </p:graphicFrame>
      <p:graphicFrame>
        <p:nvGraphicFramePr>
          <p:cNvPr id="75781" name="Object 5"/>
          <p:cNvGraphicFramePr>
            <a:graphicFrameLocks noChangeAspect="1"/>
          </p:cNvGraphicFramePr>
          <p:nvPr/>
        </p:nvGraphicFramePr>
        <p:xfrm>
          <a:off x="2733675" y="2876550"/>
          <a:ext cx="1701800" cy="939800"/>
        </p:xfrm>
        <a:graphic>
          <a:graphicData uri="http://schemas.openxmlformats.org/presentationml/2006/ole">
            <p:oleObj spid="_x0000_s75781" name="Equation" r:id="rId6" imgW="1701720" imgH="939600" progId="Equation.DSMT4">
              <p:embed/>
            </p:oleObj>
          </a:graphicData>
        </a:graphic>
      </p:graphicFrame>
      <p:graphicFrame>
        <p:nvGraphicFramePr>
          <p:cNvPr id="8" name="Object 7"/>
          <p:cNvGraphicFramePr>
            <a:graphicFrameLocks noChangeAspect="1"/>
          </p:cNvGraphicFramePr>
          <p:nvPr/>
        </p:nvGraphicFramePr>
        <p:xfrm>
          <a:off x="2724150" y="4010025"/>
          <a:ext cx="3200400" cy="571500"/>
        </p:xfrm>
        <a:graphic>
          <a:graphicData uri="http://schemas.openxmlformats.org/presentationml/2006/ole">
            <p:oleObj spid="_x0000_s75782" name="Equation" r:id="rId7" imgW="3200400" imgH="571320" progId="Equation.DSMT4">
              <p:embed/>
            </p:oleObj>
          </a:graphicData>
        </a:graphic>
      </p:graphicFrame>
      <p:sp>
        <p:nvSpPr>
          <p:cNvPr id="9" name="TextBox 8"/>
          <p:cNvSpPr txBox="1"/>
          <p:nvPr/>
        </p:nvSpPr>
        <p:spPr>
          <a:xfrm>
            <a:off x="609600" y="4953000"/>
            <a:ext cx="7467600" cy="707886"/>
          </a:xfrm>
          <a:prstGeom prst="rect">
            <a:avLst/>
          </a:prstGeom>
          <a:noFill/>
        </p:spPr>
        <p:txBody>
          <a:bodyPr wrap="square" rtlCol="0">
            <a:spAutoFit/>
          </a:bodyPr>
          <a:lstStyle/>
          <a:p>
            <a:r>
              <a:rPr lang="en-US" sz="2000" dirty="0" smtClean="0"/>
              <a:t>These formulas are </a:t>
            </a:r>
            <a:r>
              <a:rPr lang="en-US" sz="2000" dirty="0" smtClean="0">
                <a:solidFill>
                  <a:srgbClr val="FFFF00"/>
                </a:solidFill>
              </a:rPr>
              <a:t>worth memorizing</a:t>
            </a:r>
            <a:r>
              <a:rPr lang="en-US" sz="2000" dirty="0" smtClean="0"/>
              <a:t>:  the last one is simply derived by eliminating </a:t>
            </a:r>
            <a:r>
              <a:rPr lang="en-US" sz="2000" i="1" dirty="0" smtClean="0"/>
              <a:t>t</a:t>
            </a:r>
            <a:r>
              <a:rPr lang="en-US" sz="2000" dirty="0" smtClean="0"/>
              <a:t> between the first two.</a:t>
            </a:r>
            <a:endParaRPr lang="en-US" sz="2000" dirty="0"/>
          </a:p>
        </p:txBody>
      </p:sp>
      <p:sp>
        <p:nvSpPr>
          <p:cNvPr id="10" name="Rectangle 9"/>
          <p:cNvSpPr/>
          <p:nvPr/>
        </p:nvSpPr>
        <p:spPr>
          <a:xfrm>
            <a:off x="2400300" y="1514475"/>
            <a:ext cx="3733800" cy="32004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from the Chapter</a:t>
            </a:r>
            <a:endParaRPr lang="en-US" dirty="0"/>
          </a:p>
        </p:txBody>
      </p:sp>
      <p:sp>
        <p:nvSpPr>
          <p:cNvPr id="3" name="Content Placeholder 2"/>
          <p:cNvSpPr>
            <a:spLocks noGrp="1"/>
          </p:cNvSpPr>
          <p:nvPr>
            <p:ph idx="1"/>
          </p:nvPr>
        </p:nvSpPr>
        <p:spPr/>
        <p:txBody>
          <a:bodyPr/>
          <a:lstStyle/>
          <a:p>
            <a:r>
              <a:rPr lang="en-US" b="1" dirty="0" smtClean="0"/>
              <a:t>37.</a:t>
            </a:r>
            <a:r>
              <a:rPr lang="en-US" dirty="0" smtClean="0"/>
              <a:t>	(II) A car slows down uniformly from a speed of </a:t>
            </a:r>
            <a:r>
              <a:rPr lang="en-US" smtClean="0"/>
              <a:t>18.0 m/s </a:t>
            </a:r>
            <a:r>
              <a:rPr lang="en-US" dirty="0" smtClean="0"/>
              <a:t>to rest in 5.00 s. How far did it travel in that time?</a:t>
            </a:r>
          </a:p>
          <a:p>
            <a:pPr>
              <a:buNone/>
            </a:pPr>
            <a:endParaRPr lang="en-US" dirty="0" smtClean="0"/>
          </a:p>
          <a:p>
            <a:r>
              <a:rPr lang="en-US" b="1" dirty="0" smtClean="0"/>
              <a:t>38.</a:t>
            </a:r>
            <a:r>
              <a:rPr lang="en-US" dirty="0" smtClean="0"/>
              <a:t>	(II) In coming to a stop, a car leaves skid marks 85 m long on the highway. Assuming a deceleration of 4.00 m/s</a:t>
            </a:r>
            <a:r>
              <a:rPr lang="en-US" baseline="30000" dirty="0" smtClean="0"/>
              <a:t>2</a:t>
            </a:r>
            <a:r>
              <a:rPr lang="en-US" dirty="0" smtClean="0"/>
              <a:t> estimate the speed of the car just before braking.</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3"/>
          <p:cNvSpPr>
            <a:spLocks noGrp="1"/>
          </p:cNvSpPr>
          <p:nvPr>
            <p:ph type="title"/>
          </p:nvPr>
        </p:nvSpPr>
        <p:spPr>
          <a:xfrm>
            <a:off x="457200" y="274638"/>
            <a:ext cx="8229600" cy="2697162"/>
          </a:xfrm>
        </p:spPr>
        <p:txBody>
          <a:bodyPr/>
          <a:lstStyle/>
          <a:p>
            <a:pPr algn="l"/>
            <a:r>
              <a:rPr lang="en-US" sz="2800" smtClean="0"/>
              <a:t>The picture below shows time (4.56 secs) and speed  (321 mph) for a standing start quarter mile at Indianapolis. </a:t>
            </a:r>
            <a:br>
              <a:rPr lang="en-US" sz="2800" smtClean="0"/>
            </a:br>
            <a:r>
              <a:rPr lang="en-US" sz="2800" smtClean="0"/>
              <a:t>Assuming constant acceleration, what was the approximate horizontal g-force on the driver?</a:t>
            </a:r>
          </a:p>
        </p:txBody>
      </p:sp>
      <p:sp>
        <p:nvSpPr>
          <p:cNvPr id="3075" name="Content Placeholder 5"/>
          <p:cNvSpPr>
            <a:spLocks noGrp="1"/>
          </p:cNvSpPr>
          <p:nvPr>
            <p:ph sz="half" idx="2"/>
          </p:nvPr>
        </p:nvSpPr>
        <p:spPr>
          <a:xfrm>
            <a:off x="4648200" y="3276600"/>
            <a:ext cx="4038600" cy="2849563"/>
          </a:xfrm>
        </p:spPr>
        <p:txBody>
          <a:bodyPr/>
          <a:lstStyle/>
          <a:p>
            <a:pPr marL="514350" indent="-514350">
              <a:buFont typeface="Arial" charset="0"/>
              <a:buAutoNum type="alphaLcPeriod"/>
            </a:pPr>
            <a:r>
              <a:rPr lang="en-US" smtClean="0"/>
              <a:t>0.3g</a:t>
            </a:r>
          </a:p>
          <a:p>
            <a:pPr marL="514350" indent="-514350">
              <a:buFont typeface="Arial" charset="0"/>
              <a:buAutoNum type="alphaLcPeriod"/>
            </a:pPr>
            <a:r>
              <a:rPr lang="en-US" smtClean="0"/>
              <a:t>0.8g</a:t>
            </a:r>
          </a:p>
          <a:p>
            <a:pPr marL="514350" indent="-514350">
              <a:buFont typeface="Arial" charset="0"/>
              <a:buAutoNum type="alphaLcPeriod"/>
            </a:pPr>
            <a:r>
              <a:rPr lang="en-US" smtClean="0"/>
              <a:t>1.5g</a:t>
            </a:r>
          </a:p>
          <a:p>
            <a:pPr marL="514350" indent="-514350">
              <a:buFont typeface="Arial" charset="0"/>
              <a:buAutoNum type="alphaLcPeriod"/>
            </a:pPr>
            <a:r>
              <a:rPr lang="en-US" smtClean="0"/>
              <a:t>3g</a:t>
            </a:r>
          </a:p>
          <a:p>
            <a:pPr marL="514350" indent="-514350">
              <a:buFont typeface="Arial" charset="0"/>
              <a:buAutoNum type="alphaLcPeriod"/>
            </a:pPr>
            <a:r>
              <a:rPr lang="en-US" smtClean="0"/>
              <a:t>5g</a:t>
            </a:r>
          </a:p>
        </p:txBody>
      </p:sp>
      <p:pic>
        <p:nvPicPr>
          <p:cNvPr id="3076" name="Picture 2"/>
          <p:cNvPicPr>
            <a:picLocks noGrp="1" noChangeAspect="1" noChangeArrowheads="1"/>
          </p:cNvPicPr>
          <p:nvPr>
            <p:ph sz="half" idx="1"/>
          </p:nvPr>
        </p:nvPicPr>
        <p:blipFill>
          <a:blip r:embed="rId3" cstate="print"/>
          <a:srcRect/>
          <a:stretch>
            <a:fillRect/>
          </a:stretch>
        </p:blipFill>
        <p:spPr>
          <a:xfrm>
            <a:off x="533400" y="3276600"/>
            <a:ext cx="4038600" cy="3033713"/>
          </a:xfr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81001"/>
            <a:ext cx="7772400" cy="1066800"/>
          </a:xfrm>
        </p:spPr>
        <p:txBody>
          <a:bodyPr/>
          <a:lstStyle/>
          <a:p>
            <a:r>
              <a:rPr lang="en-US" dirty="0" smtClean="0"/>
              <a:t>Kinematics: Describing Motion</a:t>
            </a:r>
            <a:endParaRPr lang="en-US" dirty="0"/>
          </a:p>
        </p:txBody>
      </p:sp>
      <p:sp>
        <p:nvSpPr>
          <p:cNvPr id="3" name="Subtitle 2"/>
          <p:cNvSpPr>
            <a:spLocks noGrp="1"/>
          </p:cNvSpPr>
          <p:nvPr>
            <p:ph type="subTitle" idx="1"/>
          </p:nvPr>
        </p:nvSpPr>
        <p:spPr>
          <a:xfrm>
            <a:off x="1371600" y="1676400"/>
            <a:ext cx="6400800" cy="4724400"/>
          </a:xfrm>
        </p:spPr>
        <p:txBody>
          <a:bodyPr>
            <a:normAutofit/>
          </a:bodyPr>
          <a:lstStyle/>
          <a:p>
            <a:pPr algn="l"/>
            <a:r>
              <a:rPr lang="en-US" dirty="0" smtClean="0">
                <a:solidFill>
                  <a:srgbClr val="FFFF00"/>
                </a:solidFill>
              </a:rPr>
              <a:t>Kinematics</a:t>
            </a:r>
            <a:r>
              <a:rPr lang="en-US" dirty="0" smtClean="0"/>
              <a:t> describes </a:t>
            </a:r>
            <a:r>
              <a:rPr lang="en-US" i="1" dirty="0" smtClean="0">
                <a:solidFill>
                  <a:srgbClr val="FFFF00"/>
                </a:solidFill>
              </a:rPr>
              <a:t>quantitatively</a:t>
            </a:r>
            <a:r>
              <a:rPr lang="en-US" dirty="0" smtClean="0"/>
              <a:t> how a body moves through space.  </a:t>
            </a:r>
          </a:p>
          <a:p>
            <a:pPr algn="l"/>
            <a:r>
              <a:rPr lang="en-US" dirty="0" smtClean="0"/>
              <a:t>We’ll begin by treating the body as rigid and non-rotating, so we can fully describe the motion by following its center.</a:t>
            </a:r>
          </a:p>
          <a:p>
            <a:pPr algn="l"/>
            <a:r>
              <a:rPr lang="en-US" sz="2800" dirty="0" smtClean="0">
                <a:solidFill>
                  <a:srgbClr val="FFFF00"/>
                </a:solidFill>
              </a:rPr>
              <a:t>Dynamics</a:t>
            </a:r>
            <a:r>
              <a:rPr lang="en-US" sz="2800" dirty="0" smtClean="0"/>
              <a:t> accounts for the observed motion in terms of forces, etc.  We’ll get to that later.</a:t>
            </a:r>
            <a:endParaRPr 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FFCC99"/>
                </a:solidFill>
              </a:rPr>
              <a:t>Measuring Motion: a Frame of Reference</a:t>
            </a:r>
            <a:endParaRPr lang="en-US" sz="3600" dirty="0">
              <a:solidFill>
                <a:srgbClr val="FFCC99"/>
              </a:solidFill>
            </a:endParaRPr>
          </a:p>
        </p:txBody>
      </p:sp>
      <p:sp>
        <p:nvSpPr>
          <p:cNvPr id="3" name="Content Placeholder 2"/>
          <p:cNvSpPr>
            <a:spLocks noGrp="1"/>
          </p:cNvSpPr>
          <p:nvPr>
            <p:ph sz="half" idx="1"/>
          </p:nvPr>
        </p:nvSpPr>
        <p:spPr>
          <a:xfrm>
            <a:off x="457200" y="1600200"/>
            <a:ext cx="3505200" cy="4525963"/>
          </a:xfrm>
        </p:spPr>
        <p:txBody>
          <a:bodyPr>
            <a:normAutofit/>
          </a:bodyPr>
          <a:lstStyle/>
          <a:p>
            <a:pPr>
              <a:buNone/>
            </a:pPr>
            <a:r>
              <a:rPr lang="en-US" dirty="0" smtClean="0">
                <a:solidFill>
                  <a:srgbClr val="FFFF00"/>
                </a:solidFill>
              </a:rPr>
              <a:t>Frame of reference:</a:t>
            </a:r>
            <a:endParaRPr lang="en-US" dirty="0">
              <a:solidFill>
                <a:srgbClr val="FFFF00"/>
              </a:solidFill>
            </a:endParaRPr>
          </a:p>
        </p:txBody>
      </p:sp>
      <p:sp>
        <p:nvSpPr>
          <p:cNvPr id="4" name="Content Placeholder 3"/>
          <p:cNvSpPr>
            <a:spLocks noGrp="1"/>
          </p:cNvSpPr>
          <p:nvPr>
            <p:ph sz="half" idx="2"/>
          </p:nvPr>
        </p:nvSpPr>
        <p:spPr>
          <a:xfrm>
            <a:off x="4038600" y="1600200"/>
            <a:ext cx="4800600" cy="5029200"/>
          </a:xfrm>
        </p:spPr>
        <p:txBody>
          <a:bodyPr>
            <a:normAutofit/>
          </a:bodyPr>
          <a:lstStyle/>
          <a:p>
            <a:pPr>
              <a:buNone/>
            </a:pPr>
            <a:r>
              <a:rPr lang="en-US" dirty="0" smtClean="0"/>
              <a:t>To measure </a:t>
            </a:r>
            <a:r>
              <a:rPr lang="en-US" dirty="0" smtClean="0">
                <a:solidFill>
                  <a:srgbClr val="FFFF00"/>
                </a:solidFill>
              </a:rPr>
              <a:t>motion</a:t>
            </a:r>
            <a:r>
              <a:rPr lang="en-US" dirty="0" smtClean="0"/>
              <a:t>, we must first measure </a:t>
            </a:r>
            <a:r>
              <a:rPr lang="en-US" dirty="0" smtClean="0">
                <a:solidFill>
                  <a:srgbClr val="FFFF00"/>
                </a:solidFill>
              </a:rPr>
              <a:t>position</a:t>
            </a:r>
            <a:r>
              <a:rPr lang="en-US" dirty="0" smtClean="0"/>
              <a:t>. </a:t>
            </a:r>
          </a:p>
          <a:p>
            <a:pPr>
              <a:buNone/>
            </a:pPr>
            <a:r>
              <a:rPr lang="en-US" dirty="0" smtClean="0"/>
              <a:t>We measure position relative to some fixed point </a:t>
            </a:r>
            <a:r>
              <a:rPr lang="en-US" dirty="0" smtClean="0">
                <a:solidFill>
                  <a:srgbClr val="FFFF00"/>
                </a:solidFill>
              </a:rPr>
              <a:t>O</a:t>
            </a:r>
            <a:r>
              <a:rPr lang="en-US" dirty="0" smtClean="0"/>
              <a:t>, called the </a:t>
            </a:r>
            <a:r>
              <a:rPr lang="en-US" dirty="0" smtClean="0">
                <a:solidFill>
                  <a:srgbClr val="FFFF00"/>
                </a:solidFill>
              </a:rPr>
              <a:t>origin</a:t>
            </a:r>
            <a:r>
              <a:rPr lang="en-US" dirty="0" smtClean="0"/>
              <a:t>.</a:t>
            </a:r>
          </a:p>
          <a:p>
            <a:pPr>
              <a:buNone/>
            </a:pPr>
            <a:r>
              <a:rPr lang="en-US" dirty="0" smtClean="0"/>
              <a:t>We give the </a:t>
            </a:r>
            <a:r>
              <a:rPr lang="en-US" dirty="0" smtClean="0">
                <a:solidFill>
                  <a:srgbClr val="FF0000"/>
                </a:solidFill>
              </a:rPr>
              <a:t>ball’s</a:t>
            </a:r>
            <a:r>
              <a:rPr lang="en-US" dirty="0" smtClean="0"/>
              <a:t> location as  </a:t>
            </a:r>
            <a:r>
              <a:rPr lang="en-US" dirty="0" smtClean="0">
                <a:solidFill>
                  <a:srgbClr val="FF0000"/>
                </a:solidFill>
              </a:rPr>
              <a:t>(</a:t>
            </a:r>
            <a:r>
              <a:rPr lang="en-US" i="1" dirty="0" smtClean="0">
                <a:solidFill>
                  <a:srgbClr val="FF0000"/>
                </a:solidFill>
              </a:rPr>
              <a:t>x</a:t>
            </a:r>
            <a:r>
              <a:rPr lang="en-US" dirty="0" smtClean="0">
                <a:solidFill>
                  <a:srgbClr val="FF0000"/>
                </a:solidFill>
              </a:rPr>
              <a:t>, </a:t>
            </a:r>
            <a:r>
              <a:rPr lang="en-US" i="1" dirty="0" smtClean="0">
                <a:solidFill>
                  <a:srgbClr val="FF0000"/>
                </a:solidFill>
              </a:rPr>
              <a:t>y</a:t>
            </a:r>
            <a:r>
              <a:rPr lang="en-US" dirty="0" smtClean="0">
                <a:solidFill>
                  <a:srgbClr val="FF0000"/>
                </a:solidFill>
              </a:rPr>
              <a:t>, </a:t>
            </a:r>
            <a:r>
              <a:rPr lang="en-US" i="1" dirty="0" smtClean="0">
                <a:solidFill>
                  <a:srgbClr val="FF0000"/>
                </a:solidFill>
              </a:rPr>
              <a:t>z</a:t>
            </a:r>
            <a:r>
              <a:rPr lang="en-US" dirty="0" smtClean="0">
                <a:solidFill>
                  <a:srgbClr val="FF0000"/>
                </a:solidFill>
              </a:rPr>
              <a:t>)</a:t>
            </a:r>
            <a:r>
              <a:rPr lang="en-US" dirty="0" smtClean="0"/>
              <a:t>:  we reach it from </a:t>
            </a:r>
            <a:r>
              <a:rPr lang="en-US" dirty="0" smtClean="0">
                <a:solidFill>
                  <a:srgbClr val="FFFF00"/>
                </a:solidFill>
              </a:rPr>
              <a:t>O</a:t>
            </a:r>
            <a:r>
              <a:rPr lang="en-US" dirty="0" smtClean="0"/>
              <a:t> by moving </a:t>
            </a:r>
            <a:r>
              <a:rPr lang="en-US" i="1" dirty="0" smtClean="0">
                <a:solidFill>
                  <a:srgbClr val="FF0000"/>
                </a:solidFill>
              </a:rPr>
              <a:t>x</a:t>
            </a:r>
            <a:r>
              <a:rPr lang="en-US" dirty="0" smtClean="0"/>
              <a:t> meters along the </a:t>
            </a:r>
            <a:r>
              <a:rPr lang="en-US" i="1" dirty="0" smtClean="0"/>
              <a:t>x</a:t>
            </a:r>
            <a:r>
              <a:rPr lang="en-US" dirty="0" smtClean="0"/>
              <a:t>-axis, followed by </a:t>
            </a:r>
            <a:r>
              <a:rPr lang="en-US" i="1" dirty="0" smtClean="0">
                <a:solidFill>
                  <a:srgbClr val="FF0000"/>
                </a:solidFill>
              </a:rPr>
              <a:t>y</a:t>
            </a:r>
            <a:r>
              <a:rPr lang="en-US" dirty="0" smtClean="0"/>
              <a:t> parallel to the </a:t>
            </a:r>
            <a:r>
              <a:rPr lang="en-US" i="1" dirty="0" smtClean="0"/>
              <a:t>y</a:t>
            </a:r>
            <a:r>
              <a:rPr lang="en-US" dirty="0" smtClean="0"/>
              <a:t>-axis and finally </a:t>
            </a:r>
            <a:r>
              <a:rPr lang="en-US" i="1" dirty="0" smtClean="0">
                <a:solidFill>
                  <a:srgbClr val="FF0000"/>
                </a:solidFill>
              </a:rPr>
              <a:t>z</a:t>
            </a:r>
            <a:r>
              <a:rPr lang="en-US" dirty="0" smtClean="0"/>
              <a:t> parallel to the </a:t>
            </a:r>
            <a:r>
              <a:rPr lang="en-US" i="1" dirty="0" smtClean="0"/>
              <a:t>z</a:t>
            </a:r>
            <a:r>
              <a:rPr lang="en-US" dirty="0" smtClean="0"/>
              <a:t>-axis. </a:t>
            </a:r>
          </a:p>
          <a:p>
            <a:pPr>
              <a:buNone/>
            </a:pPr>
            <a:endParaRPr lang="en-US" dirty="0"/>
          </a:p>
        </p:txBody>
      </p:sp>
      <p:cxnSp>
        <p:nvCxnSpPr>
          <p:cNvPr id="7" name="Straight Arrow Connector 6"/>
          <p:cNvCxnSpPr/>
          <p:nvPr/>
        </p:nvCxnSpPr>
        <p:spPr>
          <a:xfrm rot="-6840000">
            <a:off x="553836" y="2750256"/>
            <a:ext cx="1447800" cy="609600"/>
          </a:xfrm>
          <a:prstGeom prst="straightConnector1">
            <a:avLst/>
          </a:prstGeom>
          <a:ln w="19050">
            <a:solidFill>
              <a:srgbClr val="FFFF00"/>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04800" y="5029200"/>
            <a:ext cx="3429000" cy="1200329"/>
          </a:xfrm>
          <a:prstGeom prst="rect">
            <a:avLst/>
          </a:prstGeom>
          <a:noFill/>
        </p:spPr>
        <p:txBody>
          <a:bodyPr wrap="square" rtlCol="0">
            <a:spAutoFit/>
          </a:bodyPr>
          <a:lstStyle/>
          <a:p>
            <a:r>
              <a:rPr lang="en-US" i="1" dirty="0" smtClean="0">
                <a:solidFill>
                  <a:srgbClr val="FFFF00"/>
                </a:solidFill>
              </a:rPr>
              <a:t>The frame can be envisioned as three meter sticks at right angles to each other, like the beginning of the frame of a structure. </a:t>
            </a:r>
            <a:endParaRPr lang="en-US" i="1" dirty="0">
              <a:solidFill>
                <a:srgbClr val="FFFF00"/>
              </a:solidFill>
            </a:endParaRPr>
          </a:p>
        </p:txBody>
      </p:sp>
      <p:grpSp>
        <p:nvGrpSpPr>
          <p:cNvPr id="17" name="Group 16"/>
          <p:cNvGrpSpPr/>
          <p:nvPr/>
        </p:nvGrpSpPr>
        <p:grpSpPr>
          <a:xfrm>
            <a:off x="990600" y="2362200"/>
            <a:ext cx="1885950" cy="2264807"/>
            <a:chOff x="1771650" y="2419350"/>
            <a:chExt cx="1885950" cy="2264807"/>
          </a:xfrm>
        </p:grpSpPr>
        <p:grpSp>
          <p:nvGrpSpPr>
            <p:cNvPr id="10" name="Group 9"/>
            <p:cNvGrpSpPr/>
            <p:nvPr/>
          </p:nvGrpSpPr>
          <p:grpSpPr>
            <a:xfrm>
              <a:off x="2066926" y="3353874"/>
              <a:ext cx="1490663" cy="1151452"/>
              <a:chOff x="2066926" y="3353874"/>
              <a:chExt cx="1490663" cy="1151452"/>
            </a:xfrm>
          </p:grpSpPr>
          <p:cxnSp>
            <p:nvCxnSpPr>
              <p:cNvPr id="6" name="Straight Arrow Connector 5"/>
              <p:cNvCxnSpPr/>
              <p:nvPr/>
            </p:nvCxnSpPr>
            <p:spPr>
              <a:xfrm>
                <a:off x="2066926" y="3895726"/>
                <a:ext cx="1447800" cy="609600"/>
              </a:xfrm>
              <a:prstGeom prst="straightConnector1">
                <a:avLst/>
              </a:prstGeom>
              <a:ln w="1905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300000" flipV="1">
                <a:off x="2109789" y="3353874"/>
                <a:ext cx="1447800" cy="609600"/>
              </a:xfrm>
              <a:prstGeom prst="straightConnector1">
                <a:avLst/>
              </a:prstGeom>
              <a:ln w="19050">
                <a:solidFill>
                  <a:srgbClr val="FFFF00"/>
                </a:solidFill>
                <a:tailEnd type="arrow"/>
              </a:ln>
            </p:spPr>
            <p:style>
              <a:lnRef idx="1">
                <a:schemeClr val="accent1"/>
              </a:lnRef>
              <a:fillRef idx="0">
                <a:schemeClr val="accent1"/>
              </a:fillRef>
              <a:effectRef idx="0">
                <a:schemeClr val="accent1"/>
              </a:effectRef>
              <a:fontRef idx="minor">
                <a:schemeClr val="tx1"/>
              </a:fontRef>
            </p:style>
          </p:cxnSp>
        </p:grpSp>
        <p:sp>
          <p:nvSpPr>
            <p:cNvPr id="11" name="Oval 10"/>
            <p:cNvSpPr/>
            <p:nvPr/>
          </p:nvSpPr>
          <p:spPr>
            <a:xfrm>
              <a:off x="2819400" y="29718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1771650" y="3771900"/>
              <a:ext cx="381000" cy="369332"/>
            </a:xfrm>
            <a:prstGeom prst="rect">
              <a:avLst/>
            </a:prstGeom>
            <a:noFill/>
          </p:spPr>
          <p:txBody>
            <a:bodyPr wrap="square" rtlCol="0">
              <a:spAutoFit/>
            </a:bodyPr>
            <a:lstStyle/>
            <a:p>
              <a:r>
                <a:rPr lang="en-US" dirty="0" smtClean="0">
                  <a:solidFill>
                    <a:srgbClr val="FFFF00"/>
                  </a:solidFill>
                </a:rPr>
                <a:t>O</a:t>
              </a:r>
              <a:endParaRPr lang="en-US" dirty="0">
                <a:solidFill>
                  <a:srgbClr val="FFFF00"/>
                </a:solidFill>
              </a:endParaRPr>
            </a:p>
          </p:txBody>
        </p:sp>
        <p:sp>
          <p:nvSpPr>
            <p:cNvPr id="13" name="TextBox 12"/>
            <p:cNvSpPr txBox="1"/>
            <p:nvPr/>
          </p:nvSpPr>
          <p:spPr>
            <a:xfrm>
              <a:off x="3048000" y="4314825"/>
              <a:ext cx="381000" cy="369332"/>
            </a:xfrm>
            <a:prstGeom prst="rect">
              <a:avLst/>
            </a:prstGeom>
            <a:noFill/>
          </p:spPr>
          <p:txBody>
            <a:bodyPr wrap="square" rtlCol="0">
              <a:spAutoFit/>
            </a:bodyPr>
            <a:lstStyle/>
            <a:p>
              <a:r>
                <a:rPr lang="en-US" i="1" dirty="0" smtClean="0">
                  <a:solidFill>
                    <a:srgbClr val="FFFF00"/>
                  </a:solidFill>
                </a:rPr>
                <a:t>x</a:t>
              </a:r>
              <a:endParaRPr lang="en-US" i="1" dirty="0">
                <a:solidFill>
                  <a:srgbClr val="FFFF00"/>
                </a:solidFill>
              </a:endParaRPr>
            </a:p>
          </p:txBody>
        </p:sp>
        <p:sp>
          <p:nvSpPr>
            <p:cNvPr id="14" name="TextBox 13"/>
            <p:cNvSpPr txBox="1"/>
            <p:nvPr/>
          </p:nvSpPr>
          <p:spPr>
            <a:xfrm>
              <a:off x="3257550" y="3419475"/>
              <a:ext cx="381000" cy="369332"/>
            </a:xfrm>
            <a:prstGeom prst="rect">
              <a:avLst/>
            </a:prstGeom>
            <a:noFill/>
          </p:spPr>
          <p:txBody>
            <a:bodyPr wrap="square" rtlCol="0">
              <a:spAutoFit/>
            </a:bodyPr>
            <a:lstStyle/>
            <a:p>
              <a:r>
                <a:rPr lang="en-US" i="1" dirty="0">
                  <a:solidFill>
                    <a:srgbClr val="FFFF00"/>
                  </a:solidFill>
                </a:rPr>
                <a:t>y</a:t>
              </a:r>
            </a:p>
          </p:txBody>
        </p:sp>
        <p:sp>
          <p:nvSpPr>
            <p:cNvPr id="15" name="TextBox 14"/>
            <p:cNvSpPr txBox="1"/>
            <p:nvPr/>
          </p:nvSpPr>
          <p:spPr>
            <a:xfrm>
              <a:off x="2009775" y="2419350"/>
              <a:ext cx="381000" cy="369332"/>
            </a:xfrm>
            <a:prstGeom prst="rect">
              <a:avLst/>
            </a:prstGeom>
            <a:noFill/>
          </p:spPr>
          <p:txBody>
            <a:bodyPr wrap="square" rtlCol="0">
              <a:spAutoFit/>
            </a:bodyPr>
            <a:lstStyle/>
            <a:p>
              <a:r>
                <a:rPr lang="en-US" i="1" dirty="0">
                  <a:solidFill>
                    <a:srgbClr val="FFFF00"/>
                  </a:solidFill>
                </a:rPr>
                <a:t>z</a:t>
              </a:r>
            </a:p>
          </p:txBody>
        </p:sp>
        <p:sp>
          <p:nvSpPr>
            <p:cNvPr id="18" name="TextBox 17"/>
            <p:cNvSpPr txBox="1"/>
            <p:nvPr/>
          </p:nvSpPr>
          <p:spPr>
            <a:xfrm>
              <a:off x="2819400" y="2667000"/>
              <a:ext cx="838200" cy="369332"/>
            </a:xfrm>
            <a:prstGeom prst="rect">
              <a:avLst/>
            </a:prstGeom>
            <a:noFill/>
          </p:spPr>
          <p:txBody>
            <a:bodyPr wrap="square" rtlCol="0">
              <a:spAutoFit/>
            </a:bodyPr>
            <a:lstStyle/>
            <a:p>
              <a:r>
                <a:rPr lang="en-US" dirty="0" smtClean="0">
                  <a:solidFill>
                    <a:srgbClr val="FF0000"/>
                  </a:solidFill>
                </a:rPr>
                <a:t>(</a:t>
              </a:r>
              <a:r>
                <a:rPr lang="en-US" i="1" dirty="0" smtClean="0">
                  <a:solidFill>
                    <a:srgbClr val="FF0000"/>
                  </a:solidFill>
                </a:rPr>
                <a:t>x, y, z</a:t>
              </a:r>
              <a:r>
                <a:rPr lang="en-US" dirty="0" smtClean="0">
                  <a:solidFill>
                    <a:srgbClr val="FF0000"/>
                  </a:solidFill>
                </a:rPr>
                <a:t>)</a:t>
              </a:r>
              <a:endParaRPr lang="en-US" dirty="0">
                <a:solidFill>
                  <a:srgbClr val="FF0000"/>
                </a:solidFill>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FFCC99"/>
                </a:solidFill>
              </a:rPr>
              <a:t>One-Dimensional Motion: Distance Traveled and Displacement</a:t>
            </a:r>
            <a:endParaRPr lang="en-US" sz="3200" dirty="0">
              <a:solidFill>
                <a:srgbClr val="FFCC99"/>
              </a:solidFill>
            </a:endParaRPr>
          </a:p>
        </p:txBody>
      </p:sp>
      <p:sp>
        <p:nvSpPr>
          <p:cNvPr id="3" name="Content Placeholder 2"/>
          <p:cNvSpPr>
            <a:spLocks noGrp="1"/>
          </p:cNvSpPr>
          <p:nvPr>
            <p:ph sz="half" idx="1"/>
          </p:nvPr>
        </p:nvSpPr>
        <p:spPr>
          <a:xfrm>
            <a:off x="152400" y="1600200"/>
            <a:ext cx="4038600" cy="4525963"/>
          </a:xfrm>
        </p:spPr>
        <p:txBody>
          <a:bodyPr>
            <a:normAutofit/>
          </a:bodyPr>
          <a:lstStyle/>
          <a:p>
            <a:r>
              <a:rPr lang="en-US" dirty="0" smtClean="0"/>
              <a:t>The </a:t>
            </a:r>
            <a:r>
              <a:rPr lang="en-US" dirty="0" smtClean="0">
                <a:solidFill>
                  <a:srgbClr val="FFFF00"/>
                </a:solidFill>
              </a:rPr>
              <a:t>frame of reference </a:t>
            </a:r>
            <a:r>
              <a:rPr lang="en-US" dirty="0" smtClean="0"/>
              <a:t>in one dimension is just a </a:t>
            </a:r>
            <a:r>
              <a:rPr lang="en-US" dirty="0" smtClean="0">
                <a:solidFill>
                  <a:srgbClr val="FFFF00"/>
                </a:solidFill>
              </a:rPr>
              <a:t>line</a:t>
            </a:r>
            <a:r>
              <a:rPr lang="en-US" dirty="0" smtClean="0"/>
              <a:t>!</a:t>
            </a:r>
          </a:p>
          <a:p>
            <a:r>
              <a:rPr lang="en-US" dirty="0" smtClean="0"/>
              <a:t>Think of a straight road.</a:t>
            </a:r>
            <a:endParaRPr lang="en-US" dirty="0"/>
          </a:p>
        </p:txBody>
      </p:sp>
      <p:sp>
        <p:nvSpPr>
          <p:cNvPr id="4" name="Content Placeholder 3"/>
          <p:cNvSpPr>
            <a:spLocks noGrp="1"/>
          </p:cNvSpPr>
          <p:nvPr>
            <p:ph sz="half" idx="2"/>
          </p:nvPr>
        </p:nvSpPr>
        <p:spPr>
          <a:xfrm>
            <a:off x="4876800" y="1600200"/>
            <a:ext cx="4267200" cy="5257800"/>
          </a:xfrm>
        </p:spPr>
        <p:txBody>
          <a:bodyPr>
            <a:normAutofit/>
          </a:bodyPr>
          <a:lstStyle/>
          <a:p>
            <a:r>
              <a:rPr lang="en-US" dirty="0" smtClean="0"/>
              <a:t>Driving a car, the </a:t>
            </a:r>
            <a:r>
              <a:rPr lang="en-US" dirty="0" smtClean="0">
                <a:solidFill>
                  <a:srgbClr val="FFFF00"/>
                </a:solidFill>
              </a:rPr>
              <a:t>distance</a:t>
            </a:r>
            <a:r>
              <a:rPr lang="en-US" dirty="0" smtClean="0"/>
              <a:t> traveled is what the odometer reads.</a:t>
            </a:r>
          </a:p>
          <a:p>
            <a:r>
              <a:rPr lang="en-US" dirty="0" smtClean="0"/>
              <a:t>The </a:t>
            </a:r>
            <a:r>
              <a:rPr lang="en-US" dirty="0" smtClean="0">
                <a:solidFill>
                  <a:srgbClr val="FFFF00"/>
                </a:solidFill>
              </a:rPr>
              <a:t>displacement</a:t>
            </a:r>
            <a:r>
              <a:rPr lang="en-US" dirty="0" smtClean="0"/>
              <a:t> is the difference </a:t>
            </a:r>
            <a:r>
              <a:rPr lang="en-US" i="1" dirty="0" smtClean="0"/>
              <a:t>x</a:t>
            </a:r>
            <a:r>
              <a:rPr lang="en-US" baseline="-25000" dirty="0" smtClean="0"/>
              <a:t>2</a:t>
            </a:r>
            <a:r>
              <a:rPr lang="en-US" dirty="0" smtClean="0"/>
              <a:t> – </a:t>
            </a:r>
            <a:r>
              <a:rPr lang="en-US" i="1" dirty="0" smtClean="0"/>
              <a:t>x</a:t>
            </a:r>
            <a:r>
              <a:rPr lang="en-US" baseline="-25000" dirty="0" smtClean="0"/>
              <a:t>1</a:t>
            </a:r>
            <a:r>
              <a:rPr lang="en-US" dirty="0" smtClean="0"/>
              <a:t> from where you started (</a:t>
            </a:r>
            <a:r>
              <a:rPr lang="en-US" i="1" dirty="0" smtClean="0"/>
              <a:t>x</a:t>
            </a:r>
            <a:r>
              <a:rPr lang="en-US" baseline="-25000" dirty="0" smtClean="0"/>
              <a:t>1</a:t>
            </a:r>
            <a:r>
              <a:rPr lang="en-US" dirty="0" smtClean="0"/>
              <a:t>) to where you finished (</a:t>
            </a:r>
            <a:r>
              <a:rPr lang="en-US" i="1" dirty="0" smtClean="0"/>
              <a:t>x</a:t>
            </a:r>
            <a:r>
              <a:rPr lang="en-US" baseline="-25000" dirty="0" smtClean="0"/>
              <a:t>2</a:t>
            </a:r>
            <a:r>
              <a:rPr lang="en-US" dirty="0" smtClean="0"/>
              <a:t>).</a:t>
            </a:r>
          </a:p>
          <a:p>
            <a:r>
              <a:rPr lang="en-US" dirty="0" smtClean="0"/>
              <a:t>They’re only the same </a:t>
            </a:r>
            <a:r>
              <a:rPr lang="en-US" i="1" dirty="0" smtClean="0"/>
              <a:t>if you only go in one direction</a:t>
            </a:r>
            <a:r>
              <a:rPr lang="en-US" dirty="0" smtClean="0"/>
              <a:t>! </a:t>
            </a:r>
            <a:endParaRPr lang="en-US" dirty="0"/>
          </a:p>
        </p:txBody>
      </p:sp>
      <p:cxnSp>
        <p:nvCxnSpPr>
          <p:cNvPr id="6" name="Straight Arrow Connector 5"/>
          <p:cNvCxnSpPr/>
          <p:nvPr/>
        </p:nvCxnSpPr>
        <p:spPr>
          <a:xfrm>
            <a:off x="1066800" y="4038600"/>
            <a:ext cx="3200400" cy="1588"/>
          </a:xfrm>
          <a:prstGeom prst="straightConnector1">
            <a:avLst/>
          </a:prstGeom>
          <a:ln w="22225">
            <a:solidFill>
              <a:srgbClr val="FFFF00"/>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819275" y="4048125"/>
            <a:ext cx="609600" cy="369332"/>
          </a:xfrm>
          <a:prstGeom prst="rect">
            <a:avLst/>
          </a:prstGeom>
          <a:noFill/>
        </p:spPr>
        <p:txBody>
          <a:bodyPr wrap="square" rtlCol="0">
            <a:spAutoFit/>
          </a:bodyPr>
          <a:lstStyle/>
          <a:p>
            <a:r>
              <a:rPr lang="en-US" dirty="0" smtClean="0"/>
              <a:t>O</a:t>
            </a:r>
            <a:endParaRPr lang="en-US" dirty="0"/>
          </a:p>
        </p:txBody>
      </p:sp>
      <p:sp>
        <p:nvSpPr>
          <p:cNvPr id="8" name="TextBox 7"/>
          <p:cNvSpPr txBox="1"/>
          <p:nvPr/>
        </p:nvSpPr>
        <p:spPr>
          <a:xfrm>
            <a:off x="2457450" y="4038600"/>
            <a:ext cx="609600" cy="369332"/>
          </a:xfrm>
          <a:prstGeom prst="rect">
            <a:avLst/>
          </a:prstGeom>
          <a:noFill/>
        </p:spPr>
        <p:txBody>
          <a:bodyPr wrap="square" rtlCol="0">
            <a:spAutoFit/>
          </a:bodyPr>
          <a:lstStyle/>
          <a:p>
            <a:r>
              <a:rPr lang="en-US" dirty="0" smtClean="0"/>
              <a:t>1</a:t>
            </a:r>
            <a:endParaRPr lang="en-US" dirty="0"/>
          </a:p>
        </p:txBody>
      </p:sp>
      <p:sp>
        <p:nvSpPr>
          <p:cNvPr id="9" name="TextBox 8"/>
          <p:cNvSpPr txBox="1"/>
          <p:nvPr/>
        </p:nvSpPr>
        <p:spPr>
          <a:xfrm>
            <a:off x="762000" y="4724400"/>
            <a:ext cx="3505200" cy="1323439"/>
          </a:xfrm>
          <a:prstGeom prst="rect">
            <a:avLst/>
          </a:prstGeom>
          <a:noFill/>
        </p:spPr>
        <p:txBody>
          <a:bodyPr wrap="square" rtlCol="0">
            <a:spAutoFit/>
          </a:bodyPr>
          <a:lstStyle/>
          <a:p>
            <a:r>
              <a:rPr lang="en-US" sz="2000" dirty="0" smtClean="0"/>
              <a:t>This time we’ve made explicit that the </a:t>
            </a:r>
            <a:r>
              <a:rPr lang="en-US" sz="2000" i="1" dirty="0" smtClean="0"/>
              <a:t>x</a:t>
            </a:r>
            <a:r>
              <a:rPr lang="en-US" sz="2000" dirty="0" smtClean="0"/>
              <a:t>-axis also extends in the </a:t>
            </a:r>
            <a:r>
              <a:rPr lang="en-US" sz="2000" i="1" dirty="0" smtClean="0"/>
              <a:t>negative</a:t>
            </a:r>
            <a:r>
              <a:rPr lang="en-US" sz="2000" dirty="0" smtClean="0"/>
              <a:t> direction, so we can label all possible positions.</a:t>
            </a:r>
            <a:endParaRPr lang="en-US" sz="2000" dirty="0"/>
          </a:p>
        </p:txBody>
      </p:sp>
      <p:sp>
        <p:nvSpPr>
          <p:cNvPr id="10" name="TextBox 9"/>
          <p:cNvSpPr txBox="1"/>
          <p:nvPr/>
        </p:nvSpPr>
        <p:spPr>
          <a:xfrm>
            <a:off x="1152525" y="4048125"/>
            <a:ext cx="609600" cy="369332"/>
          </a:xfrm>
          <a:prstGeom prst="rect">
            <a:avLst/>
          </a:prstGeom>
          <a:noFill/>
        </p:spPr>
        <p:txBody>
          <a:bodyPr wrap="square" rtlCol="0">
            <a:spAutoFit/>
          </a:bodyPr>
          <a:lstStyle/>
          <a:p>
            <a:r>
              <a:rPr lang="en-US" dirty="0" smtClean="0"/>
              <a:t>-1</a:t>
            </a:r>
            <a:endParaRPr lang="en-US" dirty="0"/>
          </a:p>
        </p:txBody>
      </p:sp>
      <p:sp>
        <p:nvSpPr>
          <p:cNvPr id="11" name="TextBox 10"/>
          <p:cNvSpPr txBox="1"/>
          <p:nvPr/>
        </p:nvSpPr>
        <p:spPr>
          <a:xfrm>
            <a:off x="3695700" y="3962400"/>
            <a:ext cx="609600" cy="369332"/>
          </a:xfrm>
          <a:prstGeom prst="rect">
            <a:avLst/>
          </a:prstGeom>
          <a:noFill/>
        </p:spPr>
        <p:txBody>
          <a:bodyPr wrap="square" rtlCol="0">
            <a:spAutoFit/>
          </a:bodyPr>
          <a:lstStyle/>
          <a:p>
            <a:r>
              <a:rPr lang="en-US" i="1" dirty="0" smtClean="0"/>
              <a:t>x</a:t>
            </a:r>
            <a:endParaRPr lang="en-US" i="1" dirty="0"/>
          </a:p>
        </p:txBody>
      </p:sp>
      <p:cxnSp>
        <p:nvCxnSpPr>
          <p:cNvPr id="15" name="Straight Connector 14"/>
          <p:cNvCxnSpPr/>
          <p:nvPr/>
        </p:nvCxnSpPr>
        <p:spPr>
          <a:xfrm rot="5400000">
            <a:off x="1914525" y="4038600"/>
            <a:ext cx="152400" cy="0"/>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5400000">
            <a:off x="1295400" y="4038600"/>
            <a:ext cx="152400" cy="0"/>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2533650" y="4029075"/>
            <a:ext cx="152400" cy="0"/>
          </a:xfrm>
          <a:prstGeom prst="line">
            <a:avLst/>
          </a:prstGeom>
          <a:ln w="22225"/>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Distance and </a:t>
            </a:r>
            <a:r>
              <a:rPr lang="en-US" dirty="0" smtClean="0">
                <a:solidFill>
                  <a:srgbClr val="FF0000"/>
                </a:solidFill>
              </a:rPr>
              <a:t>Displacement</a:t>
            </a:r>
            <a:endParaRPr lang="en-US" dirty="0">
              <a:solidFill>
                <a:srgbClr val="FF0000"/>
              </a:solidFill>
            </a:endParaRPr>
          </a:p>
        </p:txBody>
      </p:sp>
      <p:sp>
        <p:nvSpPr>
          <p:cNvPr id="3" name="Content Placeholder 2"/>
          <p:cNvSpPr>
            <a:spLocks noGrp="1"/>
          </p:cNvSpPr>
          <p:nvPr>
            <p:ph idx="1"/>
          </p:nvPr>
        </p:nvSpPr>
        <p:spPr>
          <a:xfrm>
            <a:off x="381000" y="1600200"/>
            <a:ext cx="8229600" cy="4525963"/>
          </a:xfrm>
        </p:spPr>
        <p:txBody>
          <a:bodyPr/>
          <a:lstStyle/>
          <a:p>
            <a:r>
              <a:rPr lang="en-US" dirty="0" smtClean="0"/>
              <a:t>Take I-64 as straight, </a:t>
            </a:r>
            <a:r>
              <a:rPr lang="en-US" dirty="0" smtClean="0">
                <a:solidFill>
                  <a:srgbClr val="FFFF00"/>
                </a:solidFill>
              </a:rPr>
              <a:t>count Richmond direction as positive</a:t>
            </a:r>
            <a:r>
              <a:rPr lang="en-US" dirty="0" smtClean="0"/>
              <a:t>.</a:t>
            </a:r>
          </a:p>
          <a:p>
            <a:r>
              <a:rPr lang="en-US" dirty="0" smtClean="0"/>
              <a:t>Drive to </a:t>
            </a:r>
            <a:r>
              <a:rPr lang="en-US" dirty="0" smtClean="0">
                <a:solidFill>
                  <a:srgbClr val="FFFF00"/>
                </a:solidFill>
              </a:rPr>
              <a:t>Richmond</a:t>
            </a:r>
            <a:r>
              <a:rPr lang="en-US" dirty="0" smtClean="0"/>
              <a:t>: distance = 120 km (approx),  </a:t>
            </a:r>
            <a:r>
              <a:rPr lang="en-US" dirty="0" smtClean="0">
                <a:solidFill>
                  <a:srgbClr val="FF0000"/>
                </a:solidFill>
              </a:rPr>
              <a:t>displacement = 120 km</a:t>
            </a:r>
            <a:r>
              <a:rPr lang="en-US" dirty="0" smtClean="0"/>
              <a:t>.</a:t>
            </a:r>
          </a:p>
          <a:p>
            <a:r>
              <a:rPr lang="en-US" dirty="0" smtClean="0"/>
              <a:t>Drive to </a:t>
            </a:r>
            <a:r>
              <a:rPr lang="en-US" dirty="0" smtClean="0">
                <a:solidFill>
                  <a:srgbClr val="FFFF00"/>
                </a:solidFill>
              </a:rPr>
              <a:t>Richmond and half way back</a:t>
            </a:r>
            <a:r>
              <a:rPr lang="en-US" dirty="0" smtClean="0"/>
              <a:t>:</a:t>
            </a:r>
          </a:p>
          <a:p>
            <a:r>
              <a:rPr lang="en-US" dirty="0" smtClean="0"/>
              <a:t>Distance = 180 km, </a:t>
            </a:r>
            <a:r>
              <a:rPr lang="en-US" dirty="0" smtClean="0"/>
              <a:t> </a:t>
            </a:r>
            <a:r>
              <a:rPr lang="en-US" dirty="0" smtClean="0">
                <a:solidFill>
                  <a:srgbClr val="FF0000"/>
                </a:solidFill>
              </a:rPr>
              <a:t>displacement </a:t>
            </a:r>
            <a:r>
              <a:rPr lang="en-US" dirty="0" smtClean="0">
                <a:solidFill>
                  <a:srgbClr val="FF0000"/>
                </a:solidFill>
              </a:rPr>
              <a:t>= 60 km</a:t>
            </a:r>
            <a:r>
              <a:rPr lang="en-US" dirty="0" smtClean="0"/>
              <a:t>.</a:t>
            </a:r>
          </a:p>
          <a:p>
            <a:r>
              <a:rPr lang="en-US" dirty="0" smtClean="0"/>
              <a:t>Drive to closest </a:t>
            </a:r>
            <a:r>
              <a:rPr lang="en-US" dirty="0" smtClean="0">
                <a:solidFill>
                  <a:srgbClr val="FFFF00"/>
                </a:solidFill>
              </a:rPr>
              <a:t>Skyline Drive </a:t>
            </a:r>
            <a:r>
              <a:rPr lang="en-US" dirty="0" smtClean="0"/>
              <a:t>entrance:</a:t>
            </a:r>
          </a:p>
          <a:p>
            <a:r>
              <a:rPr lang="en-US" dirty="0" smtClean="0"/>
              <a:t>Distance = 35 km, </a:t>
            </a:r>
            <a:r>
              <a:rPr lang="en-US" dirty="0" smtClean="0"/>
              <a:t> </a:t>
            </a:r>
            <a:r>
              <a:rPr lang="en-US" dirty="0" smtClean="0">
                <a:solidFill>
                  <a:srgbClr val="FF0000"/>
                </a:solidFill>
              </a:rPr>
              <a:t>displacement </a:t>
            </a:r>
            <a:r>
              <a:rPr lang="en-US" dirty="0" smtClean="0">
                <a:solidFill>
                  <a:srgbClr val="FF0000"/>
                </a:solidFill>
              </a:rPr>
              <a:t>= -35 km</a:t>
            </a:r>
            <a:r>
              <a:rPr lang="en-US" dirty="0" smtClean="0"/>
              <a: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Displacement is a </a:t>
            </a:r>
            <a:r>
              <a:rPr lang="en-US" dirty="0" smtClean="0">
                <a:solidFill>
                  <a:srgbClr val="FFFF00"/>
                </a:solidFill>
              </a:rPr>
              <a:t>Vector!</a:t>
            </a:r>
            <a:endParaRPr lang="en-US" dirty="0">
              <a:solidFill>
                <a:srgbClr val="FFFF00"/>
              </a:solidFill>
            </a:endParaRPr>
          </a:p>
        </p:txBody>
      </p:sp>
      <p:sp>
        <p:nvSpPr>
          <p:cNvPr id="3" name="Content Placeholder 2"/>
          <p:cNvSpPr>
            <a:spLocks noGrp="1"/>
          </p:cNvSpPr>
          <p:nvPr>
            <p:ph idx="1"/>
          </p:nvPr>
        </p:nvSpPr>
        <p:spPr>
          <a:xfrm>
            <a:off x="457200" y="1600200"/>
            <a:ext cx="8229600" cy="5105400"/>
          </a:xfrm>
        </p:spPr>
        <p:txBody>
          <a:bodyPr>
            <a:normAutofit/>
          </a:bodyPr>
          <a:lstStyle/>
          <a:p>
            <a:r>
              <a:rPr lang="en-US" sz="2800" dirty="0" smtClean="0"/>
              <a:t>A </a:t>
            </a:r>
            <a:r>
              <a:rPr lang="en-US" sz="2800" dirty="0" smtClean="0">
                <a:solidFill>
                  <a:srgbClr val="FF0000"/>
                </a:solidFill>
              </a:rPr>
              <a:t>displacement</a:t>
            </a:r>
            <a:r>
              <a:rPr lang="en-US" sz="2800" dirty="0" smtClean="0"/>
              <a:t> along a straight line has </a:t>
            </a:r>
            <a:r>
              <a:rPr lang="en-US" sz="2800" dirty="0" smtClean="0">
                <a:solidFill>
                  <a:srgbClr val="FFFF00"/>
                </a:solidFill>
              </a:rPr>
              <a:t>magnitude</a:t>
            </a:r>
            <a:r>
              <a:rPr lang="en-US" sz="2800" dirty="0" smtClean="0"/>
              <a:t> and </a:t>
            </a:r>
            <a:r>
              <a:rPr lang="en-US" sz="2800" dirty="0" smtClean="0">
                <a:solidFill>
                  <a:srgbClr val="FFFF00"/>
                </a:solidFill>
              </a:rPr>
              <a:t>direction</a:t>
            </a:r>
            <a:r>
              <a:rPr lang="en-US" sz="2800" dirty="0" smtClean="0"/>
              <a:t>: + or </a:t>
            </a:r>
            <a:r>
              <a:rPr lang="en-US" sz="2800" dirty="0" smtClean="0"/>
              <a:t>– </a:t>
            </a:r>
            <a:r>
              <a:rPr lang="en-US" sz="2800" dirty="0" smtClean="0"/>
              <a:t>.   </a:t>
            </a:r>
            <a:r>
              <a:rPr lang="en-US" sz="2800" dirty="0" smtClean="0"/>
              <a:t>That means it’s a </a:t>
            </a:r>
            <a:r>
              <a:rPr lang="en-US" sz="2800" dirty="0" smtClean="0">
                <a:solidFill>
                  <a:srgbClr val="FFFF00"/>
                </a:solidFill>
              </a:rPr>
              <a:t>vector</a:t>
            </a:r>
            <a:r>
              <a:rPr lang="en-US" sz="2800" dirty="0" smtClean="0"/>
              <a:t>.</a:t>
            </a:r>
          </a:p>
          <a:p>
            <a:endParaRPr lang="en-US" sz="2800" dirty="0" smtClean="0"/>
          </a:p>
          <a:p>
            <a:r>
              <a:rPr lang="en-US" sz="2800" dirty="0" smtClean="0"/>
              <a:t>If the displacement </a:t>
            </a:r>
            <a:r>
              <a:rPr lang="el-GR" sz="2800" dirty="0" smtClean="0"/>
              <a:t>Δ</a:t>
            </a:r>
            <a:r>
              <a:rPr lang="en-US" sz="2800" i="1" dirty="0" smtClean="0"/>
              <a:t>x</a:t>
            </a:r>
            <a:r>
              <a:rPr lang="en-US" sz="2800" dirty="0" smtClean="0"/>
              <a:t> = </a:t>
            </a:r>
            <a:r>
              <a:rPr lang="en-US" sz="2800" i="1" dirty="0" smtClean="0"/>
              <a:t>x</a:t>
            </a:r>
            <a:r>
              <a:rPr lang="en-US" sz="2800" baseline="-25000" dirty="0" smtClean="0"/>
              <a:t>2</a:t>
            </a:r>
            <a:r>
              <a:rPr lang="en-US" sz="2800" dirty="0" smtClean="0"/>
              <a:t> – </a:t>
            </a:r>
            <a:r>
              <a:rPr lang="en-US" sz="2800" i="1" dirty="0" smtClean="0"/>
              <a:t>x</a:t>
            </a:r>
            <a:r>
              <a:rPr lang="en-US" sz="2800" baseline="-25000" dirty="0" smtClean="0"/>
              <a:t>1</a:t>
            </a:r>
            <a:r>
              <a:rPr lang="en-US" sz="2800" dirty="0" smtClean="0"/>
              <a:t>, </a:t>
            </a:r>
            <a:r>
              <a:rPr lang="en-US" sz="2800" dirty="0" smtClean="0">
                <a:solidFill>
                  <a:srgbClr val="FFFF00"/>
                </a:solidFill>
              </a:rPr>
              <a:t>magnitude</a:t>
            </a:r>
            <a:r>
              <a:rPr lang="en-US" sz="2800" dirty="0" smtClean="0"/>
              <a:t> is written</a:t>
            </a:r>
          </a:p>
          <a:p>
            <a:pPr algn="ctr">
              <a:buNone/>
            </a:pPr>
            <a:r>
              <a:rPr lang="en-US" sz="2800" dirty="0" smtClean="0"/>
              <a:t>   |</a:t>
            </a:r>
            <a:r>
              <a:rPr lang="el-GR" sz="2800" dirty="0" smtClean="0"/>
              <a:t>Δ</a:t>
            </a:r>
            <a:r>
              <a:rPr lang="en-US" sz="2800" i="1" dirty="0" smtClean="0"/>
              <a:t>x</a:t>
            </a:r>
            <a:r>
              <a:rPr lang="en-US" sz="2800" dirty="0" smtClean="0"/>
              <a:t>| = |</a:t>
            </a:r>
            <a:r>
              <a:rPr lang="en-US" sz="2800" i="1" dirty="0" smtClean="0"/>
              <a:t>x</a:t>
            </a:r>
            <a:r>
              <a:rPr lang="en-US" sz="2800" baseline="-25000" dirty="0" smtClean="0"/>
              <a:t>2</a:t>
            </a:r>
            <a:r>
              <a:rPr lang="en-US" sz="2800" dirty="0" smtClean="0"/>
              <a:t> – </a:t>
            </a:r>
            <a:r>
              <a:rPr lang="en-US" sz="2800" i="1" dirty="0" smtClean="0"/>
              <a:t>x</a:t>
            </a:r>
            <a:r>
              <a:rPr lang="en-US" sz="2800" baseline="-25000" dirty="0" smtClean="0"/>
              <a:t>1</a:t>
            </a:r>
            <a:r>
              <a:rPr lang="en-US" sz="2800" dirty="0" smtClean="0"/>
              <a:t>|.</a:t>
            </a:r>
          </a:p>
          <a:p>
            <a:pPr>
              <a:buNone/>
            </a:pPr>
            <a:endParaRPr lang="en-US" sz="2800" dirty="0" smtClean="0"/>
          </a:p>
          <a:p>
            <a:r>
              <a:rPr lang="en-US" sz="2800" dirty="0" smtClean="0">
                <a:solidFill>
                  <a:srgbClr val="FFFF00"/>
                </a:solidFill>
              </a:rPr>
              <a:t>Direction</a:t>
            </a:r>
            <a:r>
              <a:rPr lang="en-US" sz="2800" dirty="0" smtClean="0"/>
              <a:t> is indicated by attaching an arrowhead</a:t>
            </a:r>
          </a:p>
          <a:p>
            <a:pPr>
              <a:buNone/>
            </a:pPr>
            <a:r>
              <a:rPr lang="en-US" sz="2800" dirty="0" smtClean="0"/>
              <a:t>to the displacement :   </a:t>
            </a:r>
          </a:p>
          <a:p>
            <a:pPr>
              <a:buNone/>
            </a:pPr>
            <a:r>
              <a:rPr lang="en-US" sz="2800" dirty="0" smtClean="0"/>
              <a:t>                              </a:t>
            </a:r>
            <a:r>
              <a:rPr lang="en-US" sz="2800" dirty="0" smtClean="0">
                <a:solidFill>
                  <a:srgbClr val="FF0000"/>
                </a:solidFill>
              </a:rPr>
              <a:t>Charlottesville to Richmond</a:t>
            </a:r>
          </a:p>
          <a:p>
            <a:pPr>
              <a:buNone/>
            </a:pPr>
            <a:r>
              <a:rPr lang="en-US" sz="2800" dirty="0" smtClean="0">
                <a:solidFill>
                  <a:srgbClr val="FF0000"/>
                </a:solidFill>
              </a:rPr>
              <a:t>                              Charlottesville to Skyline Drive</a:t>
            </a:r>
          </a:p>
          <a:p>
            <a:pPr>
              <a:buNone/>
            </a:pPr>
            <a:endParaRPr lang="en-US" sz="2800" dirty="0"/>
          </a:p>
        </p:txBody>
      </p:sp>
      <p:cxnSp>
        <p:nvCxnSpPr>
          <p:cNvPr id="5" name="Straight Arrow Connector 4"/>
          <p:cNvCxnSpPr/>
          <p:nvPr/>
        </p:nvCxnSpPr>
        <p:spPr>
          <a:xfrm>
            <a:off x="533400" y="5791200"/>
            <a:ext cx="2057400" cy="15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609600" y="6248400"/>
            <a:ext cx="838200" cy="1588"/>
          </a:xfrm>
          <a:prstGeom prst="straightConnector1">
            <a:avLst/>
          </a:prstGeom>
          <a:ln w="25400">
            <a:solidFill>
              <a:srgbClr val="FF0000"/>
            </a:solidFill>
            <a:headEnd type="arrow"/>
            <a:tailEnd type="non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1587" name="AutoShape 3"/>
          <p:cNvSpPr>
            <a:spLocks noChangeArrowheads="1"/>
          </p:cNvSpPr>
          <p:nvPr/>
        </p:nvSpPr>
        <p:spPr bwMode="auto">
          <a:xfrm>
            <a:off x="0" y="0"/>
            <a:ext cx="9144000" cy="3422650"/>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pPr algn="ctr"/>
            <a:endParaRPr lang="en-US" sz="2800" b="1" i="1">
              <a:solidFill>
                <a:schemeClr val="tx2"/>
              </a:solidFill>
              <a:effectLst>
                <a:outerShdw blurRad="38100" dist="38100" dir="2700000" algn="tl">
                  <a:srgbClr val="FFFFFF"/>
                </a:outerShdw>
              </a:effectLst>
              <a:latin typeface="Arial" charset="0"/>
            </a:endParaRPr>
          </a:p>
        </p:txBody>
      </p:sp>
      <p:sp>
        <p:nvSpPr>
          <p:cNvPr id="451588" name="Rectangle 4"/>
          <p:cNvSpPr>
            <a:spLocks noChangeArrowheads="1"/>
          </p:cNvSpPr>
          <p:nvPr/>
        </p:nvSpPr>
        <p:spPr bwMode="auto">
          <a:xfrm>
            <a:off x="0" y="838200"/>
            <a:ext cx="5610225" cy="2895600"/>
          </a:xfrm>
          <a:prstGeom prst="rect">
            <a:avLst/>
          </a:prstGeom>
          <a:noFill/>
          <a:ln w="9525">
            <a:noFill/>
            <a:miter lim="800000"/>
            <a:headEnd/>
            <a:tailEnd/>
          </a:ln>
          <a:effectLst/>
        </p:spPr>
        <p:txBody>
          <a:bodyPr lIns="90488" tIns="44450" rIns="90488" bIns="44450"/>
          <a:lstStyle/>
          <a:p>
            <a:pPr marL="401638" indent="-401638">
              <a:lnSpc>
                <a:spcPct val="130000"/>
              </a:lnSpc>
              <a:spcBef>
                <a:spcPct val="30000"/>
              </a:spcBef>
              <a:buClr>
                <a:schemeClr val="accent1"/>
              </a:buClr>
              <a:buSzPct val="75000"/>
              <a:buFont typeface="Wingdings" pitchFamily="48" charset="2"/>
              <a:buNone/>
            </a:pPr>
            <a:r>
              <a:rPr lang="en-US" sz="2000" b="1">
                <a:latin typeface="Arial" charset="0"/>
              </a:rPr>
              <a:t>      </a:t>
            </a:r>
            <a:r>
              <a:rPr lang="en-US" sz="2000" b="1">
                <a:effectLst>
                  <a:outerShdw blurRad="38100" dist="38100" dir="2700000" algn="tl">
                    <a:srgbClr val="000000"/>
                  </a:outerShdw>
                </a:effectLst>
                <a:latin typeface="Arial" charset="0"/>
              </a:rPr>
              <a:t>You and your dog go for a walk to the park.  On the way, your dog takes many side trips to chase squirrels or examine fire hydrants.  When you arrive at the park, do you and your dog have the same displacement?</a:t>
            </a:r>
            <a:endParaRPr lang="en-US" sz="2000">
              <a:effectLst>
                <a:outerShdw blurRad="38100" dist="38100" dir="2700000" algn="tl">
                  <a:srgbClr val="000000"/>
                </a:outerShdw>
              </a:effectLst>
              <a:latin typeface="Arial" charset="0"/>
            </a:endParaRPr>
          </a:p>
        </p:txBody>
      </p:sp>
      <p:sp>
        <p:nvSpPr>
          <p:cNvPr id="451589" name="Rectangle 5"/>
          <p:cNvSpPr>
            <a:spLocks noChangeArrowheads="1"/>
          </p:cNvSpPr>
          <p:nvPr/>
        </p:nvSpPr>
        <p:spPr bwMode="auto">
          <a:xfrm>
            <a:off x="5694363" y="1339850"/>
            <a:ext cx="3155950" cy="1808163"/>
          </a:xfrm>
          <a:prstGeom prst="rect">
            <a:avLst/>
          </a:prstGeom>
          <a:noFill/>
          <a:ln w="9525">
            <a:noFill/>
            <a:miter lim="800000"/>
            <a:headEnd/>
            <a:tailEnd/>
          </a:ln>
          <a:effectLst/>
        </p:spPr>
        <p:txBody>
          <a:bodyPr lIns="90488" tIns="44450" rIns="90488" bIns="44450"/>
          <a:lstStyle/>
          <a:p>
            <a:pPr marL="401638" indent="-401638">
              <a:spcBef>
                <a:spcPct val="30000"/>
              </a:spcBef>
              <a:buClr>
                <a:schemeClr val="accent1"/>
              </a:buClr>
              <a:buSzPct val="75000"/>
              <a:buFont typeface="Wingdings" pitchFamily="48" charset="2"/>
              <a:buNone/>
            </a:pPr>
            <a:endParaRPr lang="en-US" sz="2000" b="1">
              <a:latin typeface="Arial" charset="0"/>
            </a:endParaRPr>
          </a:p>
          <a:p>
            <a:pPr marL="401638" indent="-401638">
              <a:lnSpc>
                <a:spcPct val="140000"/>
              </a:lnSpc>
              <a:spcBef>
                <a:spcPct val="30000"/>
              </a:spcBef>
              <a:buClr>
                <a:schemeClr val="accent1"/>
              </a:buClr>
              <a:buSzPct val="75000"/>
              <a:buFont typeface="Wingdings" pitchFamily="48" charset="2"/>
              <a:buNone/>
            </a:pPr>
            <a:r>
              <a:rPr lang="en-US" sz="2000" b="1">
                <a:latin typeface="Arial" charset="0"/>
              </a:rPr>
              <a:t>	</a:t>
            </a:r>
            <a:r>
              <a:rPr lang="en-US" sz="2000" b="1">
                <a:solidFill>
                  <a:schemeClr val="tx2"/>
                </a:solidFill>
                <a:latin typeface="Arial" charset="0"/>
              </a:rPr>
              <a:t>1)   yes</a:t>
            </a:r>
          </a:p>
          <a:p>
            <a:pPr marL="401638" indent="-401638">
              <a:lnSpc>
                <a:spcPct val="140000"/>
              </a:lnSpc>
              <a:spcBef>
                <a:spcPct val="30000"/>
              </a:spcBef>
              <a:buClr>
                <a:schemeClr val="accent1"/>
              </a:buClr>
              <a:buSzPct val="75000"/>
              <a:buFont typeface="Monotype Sorts" pitchFamily="48" charset="2"/>
              <a:buNone/>
            </a:pPr>
            <a:r>
              <a:rPr lang="en-US" sz="2000" b="1">
                <a:solidFill>
                  <a:schemeClr val="tx2"/>
                </a:solidFill>
                <a:latin typeface="Arial" charset="0"/>
              </a:rPr>
              <a:t>	2)   no</a:t>
            </a:r>
            <a:endParaRPr lang="en-US" sz="2000" b="1">
              <a:latin typeface="Arial" charset="0"/>
            </a:endParaRPr>
          </a:p>
          <a:p>
            <a:pPr marL="401638" indent="-401638">
              <a:spcBef>
                <a:spcPct val="30000"/>
              </a:spcBef>
              <a:buClr>
                <a:schemeClr val="accent1"/>
              </a:buClr>
              <a:buSzPct val="75000"/>
              <a:buFont typeface="Monotype Sorts" pitchFamily="48" charset="2"/>
              <a:buNone/>
            </a:pPr>
            <a:endParaRPr lang="en-US" sz="2000">
              <a:effectLst>
                <a:outerShdw blurRad="38100" dist="38100" dir="2700000" algn="tl">
                  <a:srgbClr val="000000"/>
                </a:outerShdw>
              </a:effectLst>
              <a:latin typeface="Arial" charset="0"/>
            </a:endParaRPr>
          </a:p>
        </p:txBody>
      </p:sp>
      <p:sp>
        <p:nvSpPr>
          <p:cNvPr id="451591" name="Text Box 7"/>
          <p:cNvSpPr txBox="1">
            <a:spLocks noChangeArrowheads="1"/>
          </p:cNvSpPr>
          <p:nvPr/>
        </p:nvSpPr>
        <p:spPr bwMode="auto">
          <a:xfrm>
            <a:off x="1325563" y="269875"/>
            <a:ext cx="6626225" cy="519113"/>
          </a:xfrm>
          <a:prstGeom prst="rect">
            <a:avLst/>
          </a:prstGeom>
          <a:noFill/>
          <a:ln w="9525">
            <a:noFill/>
            <a:miter lim="800000"/>
            <a:headEnd type="none" w="sm" len="sm"/>
            <a:tailEnd type="none" w="sm" len="sm"/>
          </a:ln>
          <a:effectLst/>
        </p:spPr>
        <p:txBody>
          <a:bodyPr wrap="none">
            <a:spAutoFit/>
          </a:bodyPr>
          <a:lstStyle/>
          <a:p>
            <a:r>
              <a:rPr lang="en-US" sz="2800" b="1" i="1">
                <a:solidFill>
                  <a:schemeClr val="tx2"/>
                </a:solidFill>
                <a:effectLst>
                  <a:outerShdw blurRad="38100" dist="38100" dir="2700000" algn="tl">
                    <a:srgbClr val="000000"/>
                  </a:outerShdw>
                </a:effectLst>
                <a:latin typeface="Arial" charset="0"/>
              </a:rPr>
              <a:t>ConcepTest 2.1		</a:t>
            </a:r>
            <a:r>
              <a:rPr lang="en-US" sz="2800" b="1">
                <a:solidFill>
                  <a:schemeClr val="accent2"/>
                </a:solidFill>
                <a:effectLst>
                  <a:outerShdw blurRad="38100" dist="38100" dir="2700000" algn="tl">
                    <a:srgbClr val="000000"/>
                  </a:outerShdw>
                </a:effectLst>
                <a:latin typeface="Arial" charset="0"/>
              </a:rPr>
              <a:t>Walking the Dog</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0" name="AutoShape 10"/>
          <p:cNvSpPr>
            <a:spLocks noChangeArrowheads="1"/>
          </p:cNvSpPr>
          <p:nvPr/>
        </p:nvSpPr>
        <p:spPr bwMode="auto">
          <a:xfrm>
            <a:off x="0" y="3884613"/>
            <a:ext cx="9144000" cy="1508125"/>
          </a:xfrm>
          <a:prstGeom prst="roundRect">
            <a:avLst>
              <a:gd name="adj" fmla="val 16667"/>
            </a:avLst>
          </a:prstGeom>
          <a:solidFill>
            <a:schemeClr val="accent1"/>
          </a:solidFill>
          <a:ln w="38100">
            <a:solidFill>
              <a:srgbClr val="000000"/>
            </a:solidFill>
            <a:round/>
            <a:headEnd type="none" w="sm" len="sm"/>
            <a:tailEnd type="none" w="sm" len="sm"/>
          </a:ln>
          <a:effectLst/>
        </p:spPr>
        <p:txBody>
          <a:bodyPr wrap="none" anchor="ctr"/>
          <a:lstStyle/>
          <a:p>
            <a:endParaRPr lang="en-US"/>
          </a:p>
        </p:txBody>
      </p:sp>
      <p:sp>
        <p:nvSpPr>
          <p:cNvPr id="317442" name="AutoShape 2"/>
          <p:cNvSpPr>
            <a:spLocks noChangeArrowheads="1"/>
          </p:cNvSpPr>
          <p:nvPr/>
        </p:nvSpPr>
        <p:spPr bwMode="auto">
          <a:xfrm>
            <a:off x="0" y="0"/>
            <a:ext cx="9144000" cy="3422650"/>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pPr algn="ctr"/>
            <a:endParaRPr lang="en-US" sz="2800" b="1" i="1">
              <a:solidFill>
                <a:schemeClr val="tx2"/>
              </a:solidFill>
              <a:effectLst>
                <a:outerShdw blurRad="38100" dist="38100" dir="2700000" algn="tl">
                  <a:srgbClr val="FFFFFF"/>
                </a:outerShdw>
              </a:effectLst>
              <a:latin typeface="Arial" charset="0"/>
            </a:endParaRPr>
          </a:p>
        </p:txBody>
      </p:sp>
      <p:sp>
        <p:nvSpPr>
          <p:cNvPr id="317443" name="Rectangle 3"/>
          <p:cNvSpPr>
            <a:spLocks noChangeArrowheads="1"/>
          </p:cNvSpPr>
          <p:nvPr/>
        </p:nvSpPr>
        <p:spPr bwMode="auto">
          <a:xfrm>
            <a:off x="0" y="838200"/>
            <a:ext cx="5610225" cy="2895600"/>
          </a:xfrm>
          <a:prstGeom prst="rect">
            <a:avLst/>
          </a:prstGeom>
          <a:noFill/>
          <a:ln w="9525">
            <a:noFill/>
            <a:miter lim="800000"/>
            <a:headEnd/>
            <a:tailEnd/>
          </a:ln>
          <a:effectLst/>
        </p:spPr>
        <p:txBody>
          <a:bodyPr lIns="90488" tIns="44450" rIns="90488" bIns="44450"/>
          <a:lstStyle/>
          <a:p>
            <a:pPr marL="401638" indent="-401638">
              <a:lnSpc>
                <a:spcPct val="130000"/>
              </a:lnSpc>
              <a:spcBef>
                <a:spcPct val="30000"/>
              </a:spcBef>
              <a:buClr>
                <a:schemeClr val="accent1"/>
              </a:buClr>
              <a:buSzPct val="75000"/>
              <a:buFont typeface="Wingdings" pitchFamily="48" charset="2"/>
              <a:buNone/>
            </a:pPr>
            <a:r>
              <a:rPr lang="en-US" sz="2000" b="1">
                <a:latin typeface="Arial" charset="0"/>
              </a:rPr>
              <a:t>      </a:t>
            </a:r>
            <a:r>
              <a:rPr lang="en-US" sz="2000" b="1">
                <a:effectLst>
                  <a:outerShdw blurRad="38100" dist="38100" dir="2700000" algn="tl">
                    <a:srgbClr val="000000"/>
                  </a:outerShdw>
                </a:effectLst>
                <a:latin typeface="Arial" charset="0"/>
              </a:rPr>
              <a:t>You and your dog go for a walk to the park.  On the way, your dog takes many side trips to chase squirrels or examine fire hydrants.  When you arrive at the park, do you and your dog have the same displacement?</a:t>
            </a:r>
            <a:endParaRPr lang="en-US" sz="2000">
              <a:effectLst>
                <a:outerShdw blurRad="38100" dist="38100" dir="2700000" algn="tl">
                  <a:srgbClr val="000000"/>
                </a:outerShdw>
              </a:effectLst>
              <a:latin typeface="Arial" charset="0"/>
            </a:endParaRPr>
          </a:p>
        </p:txBody>
      </p:sp>
      <p:sp>
        <p:nvSpPr>
          <p:cNvPr id="317444" name="Rectangle 4"/>
          <p:cNvSpPr>
            <a:spLocks noChangeArrowheads="1"/>
          </p:cNvSpPr>
          <p:nvPr/>
        </p:nvSpPr>
        <p:spPr bwMode="auto">
          <a:xfrm>
            <a:off x="5694363" y="1339850"/>
            <a:ext cx="3155950" cy="1808163"/>
          </a:xfrm>
          <a:prstGeom prst="rect">
            <a:avLst/>
          </a:prstGeom>
          <a:noFill/>
          <a:ln w="9525">
            <a:noFill/>
            <a:miter lim="800000"/>
            <a:headEnd/>
            <a:tailEnd/>
          </a:ln>
          <a:effectLst/>
        </p:spPr>
        <p:txBody>
          <a:bodyPr lIns="90488" tIns="44450" rIns="90488" bIns="44450"/>
          <a:lstStyle/>
          <a:p>
            <a:pPr marL="401638" indent="-401638">
              <a:spcBef>
                <a:spcPct val="30000"/>
              </a:spcBef>
              <a:buClr>
                <a:schemeClr val="accent1"/>
              </a:buClr>
              <a:buSzPct val="75000"/>
              <a:buFont typeface="Wingdings" pitchFamily="48" charset="2"/>
              <a:buNone/>
            </a:pPr>
            <a:endParaRPr lang="en-US" sz="2000" b="1">
              <a:latin typeface="Arial" charset="0"/>
            </a:endParaRPr>
          </a:p>
          <a:p>
            <a:pPr marL="401638" indent="-401638">
              <a:lnSpc>
                <a:spcPct val="140000"/>
              </a:lnSpc>
              <a:spcBef>
                <a:spcPct val="30000"/>
              </a:spcBef>
              <a:buClr>
                <a:schemeClr val="accent1"/>
              </a:buClr>
              <a:buSzPct val="75000"/>
              <a:buFont typeface="Wingdings" pitchFamily="48" charset="2"/>
              <a:buNone/>
            </a:pPr>
            <a:r>
              <a:rPr lang="en-US" sz="2000" b="1">
                <a:latin typeface="Arial" charset="0"/>
              </a:rPr>
              <a:t>	</a:t>
            </a:r>
            <a:r>
              <a:rPr lang="en-US" sz="2000" b="1">
                <a:solidFill>
                  <a:schemeClr val="tx2"/>
                </a:solidFill>
                <a:latin typeface="Arial" charset="0"/>
              </a:rPr>
              <a:t>1)   yes</a:t>
            </a:r>
          </a:p>
          <a:p>
            <a:pPr marL="401638" indent="-401638">
              <a:lnSpc>
                <a:spcPct val="140000"/>
              </a:lnSpc>
              <a:spcBef>
                <a:spcPct val="30000"/>
              </a:spcBef>
              <a:buClr>
                <a:schemeClr val="accent1"/>
              </a:buClr>
              <a:buSzPct val="75000"/>
              <a:buFont typeface="Monotype Sorts" pitchFamily="48" charset="2"/>
              <a:buNone/>
            </a:pPr>
            <a:r>
              <a:rPr lang="en-US" sz="2000" b="1">
                <a:solidFill>
                  <a:schemeClr val="tx2"/>
                </a:solidFill>
                <a:latin typeface="Arial" charset="0"/>
              </a:rPr>
              <a:t>	2)   no</a:t>
            </a:r>
            <a:endParaRPr lang="en-US" sz="2000" b="1">
              <a:latin typeface="Arial" charset="0"/>
            </a:endParaRPr>
          </a:p>
          <a:p>
            <a:pPr marL="401638" indent="-401638">
              <a:spcBef>
                <a:spcPct val="30000"/>
              </a:spcBef>
              <a:buClr>
                <a:schemeClr val="accent1"/>
              </a:buClr>
              <a:buSzPct val="75000"/>
              <a:buFont typeface="Monotype Sorts" pitchFamily="48" charset="2"/>
              <a:buNone/>
            </a:pPr>
            <a:endParaRPr lang="en-US" sz="2000">
              <a:effectLst>
                <a:outerShdw blurRad="38100" dist="38100" dir="2700000" algn="tl">
                  <a:srgbClr val="000000"/>
                </a:outerShdw>
              </a:effectLst>
              <a:latin typeface="Arial" charset="0"/>
            </a:endParaRPr>
          </a:p>
        </p:txBody>
      </p:sp>
      <p:sp>
        <p:nvSpPr>
          <p:cNvPr id="317446" name="Rectangle 6"/>
          <p:cNvSpPr>
            <a:spLocks noChangeArrowheads="1"/>
          </p:cNvSpPr>
          <p:nvPr/>
        </p:nvSpPr>
        <p:spPr bwMode="auto">
          <a:xfrm>
            <a:off x="0" y="3908425"/>
            <a:ext cx="9144000" cy="1454150"/>
          </a:xfrm>
          <a:prstGeom prst="rect">
            <a:avLst/>
          </a:prstGeom>
          <a:noFill/>
          <a:ln w="9525">
            <a:noFill/>
            <a:miter lim="800000"/>
            <a:headEnd/>
            <a:tailEnd/>
          </a:ln>
          <a:effectLst/>
        </p:spPr>
        <p:txBody>
          <a:bodyPr lIns="90488" tIns="44450" rIns="90488" bIns="44450"/>
          <a:lstStyle/>
          <a:p>
            <a:pPr marL="401638" indent="-401638">
              <a:lnSpc>
                <a:spcPct val="130000"/>
              </a:lnSpc>
              <a:spcBef>
                <a:spcPct val="30000"/>
              </a:spcBef>
              <a:buClr>
                <a:schemeClr val="accent1"/>
              </a:buClr>
              <a:buSzPct val="75000"/>
              <a:buFont typeface="Wingdings" pitchFamily="48" charset="2"/>
              <a:buNone/>
              <a:tabLst>
                <a:tab pos="3200400" algn="l"/>
              </a:tabLst>
            </a:pPr>
            <a:r>
              <a:rPr lang="en-US" sz="2000" b="1">
                <a:solidFill>
                  <a:srgbClr val="000000"/>
                </a:solidFill>
                <a:latin typeface="Arial" charset="0"/>
              </a:rPr>
              <a:t>     </a:t>
            </a:r>
            <a:r>
              <a:rPr lang="en-US" sz="1200" b="1">
                <a:solidFill>
                  <a:srgbClr val="000000"/>
                </a:solidFill>
                <a:latin typeface="Arial" charset="0"/>
              </a:rPr>
              <a:t> </a:t>
            </a:r>
            <a:r>
              <a:rPr lang="en-US" sz="2000" b="1">
                <a:solidFill>
                  <a:srgbClr val="000000"/>
                </a:solidFill>
                <a:latin typeface="Arial" charset="0"/>
              </a:rPr>
              <a:t>Yes, you have the same displacement.  Because you and your dog had </a:t>
            </a:r>
            <a:br>
              <a:rPr lang="en-US" sz="2000" b="1">
                <a:solidFill>
                  <a:srgbClr val="000000"/>
                </a:solidFill>
                <a:latin typeface="Arial" charset="0"/>
              </a:rPr>
            </a:br>
            <a:r>
              <a:rPr lang="en-US" sz="2000" b="1">
                <a:solidFill>
                  <a:srgbClr val="000000"/>
                </a:solidFill>
                <a:latin typeface="Arial" charset="0"/>
              </a:rPr>
              <a:t>the same initial position and the same final position, then you have (by definition) the same displacement.</a:t>
            </a:r>
            <a:r>
              <a:rPr lang="en-US" sz="2000" b="1">
                <a:latin typeface="Arial" charset="0"/>
              </a:rPr>
              <a:t>  </a:t>
            </a:r>
            <a:endParaRPr lang="en-US" sz="2000">
              <a:effectLst>
                <a:outerShdw blurRad="38100" dist="38100" dir="2700000" algn="tl">
                  <a:srgbClr val="000000"/>
                </a:outerShdw>
              </a:effectLst>
              <a:latin typeface="Arial" charset="0"/>
            </a:endParaRPr>
          </a:p>
        </p:txBody>
      </p:sp>
      <p:sp>
        <p:nvSpPr>
          <p:cNvPr id="317448" name="Text Box 8"/>
          <p:cNvSpPr txBox="1">
            <a:spLocks noChangeArrowheads="1"/>
          </p:cNvSpPr>
          <p:nvPr/>
        </p:nvSpPr>
        <p:spPr bwMode="auto">
          <a:xfrm>
            <a:off x="1325563" y="269875"/>
            <a:ext cx="6626225" cy="519113"/>
          </a:xfrm>
          <a:prstGeom prst="rect">
            <a:avLst/>
          </a:prstGeom>
          <a:noFill/>
          <a:ln w="9525">
            <a:noFill/>
            <a:miter lim="800000"/>
            <a:headEnd type="none" w="sm" len="sm"/>
            <a:tailEnd type="none" w="sm" len="sm"/>
          </a:ln>
          <a:effectLst/>
        </p:spPr>
        <p:txBody>
          <a:bodyPr wrap="none">
            <a:spAutoFit/>
          </a:bodyPr>
          <a:lstStyle/>
          <a:p>
            <a:r>
              <a:rPr lang="en-US" sz="2800" b="1" i="1">
                <a:solidFill>
                  <a:schemeClr val="tx2"/>
                </a:solidFill>
                <a:effectLst>
                  <a:outerShdw blurRad="38100" dist="38100" dir="2700000" algn="tl">
                    <a:srgbClr val="000000"/>
                  </a:outerShdw>
                </a:effectLst>
                <a:latin typeface="Arial" charset="0"/>
              </a:rPr>
              <a:t>ConcepTest 2.1		</a:t>
            </a:r>
            <a:r>
              <a:rPr lang="en-US" sz="2800" b="1">
                <a:solidFill>
                  <a:schemeClr val="accent2"/>
                </a:solidFill>
                <a:effectLst>
                  <a:outerShdw blurRad="38100" dist="38100" dir="2700000" algn="tl">
                    <a:srgbClr val="000000"/>
                  </a:outerShdw>
                </a:effectLst>
                <a:latin typeface="Arial" charset="0"/>
              </a:rPr>
              <a:t>Walking the Dog</a:t>
            </a:r>
          </a:p>
        </p:txBody>
      </p:sp>
      <p:sp>
        <p:nvSpPr>
          <p:cNvPr id="317449" name="Oval 9"/>
          <p:cNvSpPr>
            <a:spLocks noChangeArrowheads="1"/>
          </p:cNvSpPr>
          <p:nvPr/>
        </p:nvSpPr>
        <p:spPr bwMode="auto">
          <a:xfrm>
            <a:off x="5932488" y="1743075"/>
            <a:ext cx="1836737" cy="558800"/>
          </a:xfrm>
          <a:prstGeom prst="ellipse">
            <a:avLst/>
          </a:prstGeom>
          <a:noFill/>
          <a:ln w="50800">
            <a:solidFill>
              <a:schemeClr val="accent1"/>
            </a:solidFill>
            <a:round/>
            <a:headEnd/>
            <a:tailEnd/>
          </a:ln>
          <a:effectLst/>
        </p:spPr>
        <p:txBody>
          <a:bodyPr wrap="none" anchor="ctr"/>
          <a:lstStyle/>
          <a:p>
            <a:endParaRPr lang="en-US"/>
          </a:p>
        </p:txBody>
      </p:sp>
      <p:sp>
        <p:nvSpPr>
          <p:cNvPr id="317451" name="Rectangle 11"/>
          <p:cNvSpPr>
            <a:spLocks noChangeArrowheads="1"/>
          </p:cNvSpPr>
          <p:nvPr/>
        </p:nvSpPr>
        <p:spPr bwMode="auto">
          <a:xfrm>
            <a:off x="385763" y="5859463"/>
            <a:ext cx="8340725" cy="492125"/>
          </a:xfrm>
          <a:prstGeom prst="rect">
            <a:avLst/>
          </a:prstGeom>
          <a:solidFill>
            <a:schemeClr val="folHlink"/>
          </a:solidFill>
          <a:ln w="9525">
            <a:noFill/>
            <a:miter lim="800000"/>
            <a:headEnd/>
            <a:tailEnd/>
          </a:ln>
          <a:effectLst/>
        </p:spPr>
        <p:txBody>
          <a:bodyPr lIns="90488" tIns="44450" rIns="90488" bIns="44450"/>
          <a:lstStyle/>
          <a:p>
            <a:pPr marL="401638" indent="-401638">
              <a:lnSpc>
                <a:spcPct val="110000"/>
              </a:lnSpc>
              <a:spcBef>
                <a:spcPct val="30000"/>
              </a:spcBef>
              <a:buClr>
                <a:schemeClr val="accent1"/>
              </a:buClr>
              <a:buSzPct val="75000"/>
              <a:buFont typeface="Monotype Sorts" pitchFamily="48" charset="2"/>
              <a:buNone/>
            </a:pPr>
            <a:r>
              <a:rPr lang="en-US" sz="2000" b="1">
                <a:solidFill>
                  <a:srgbClr val="000000"/>
                </a:solidFill>
                <a:effectLst>
                  <a:outerShdw blurRad="38100" dist="38100" dir="2700000" algn="tl">
                    <a:srgbClr val="FFFFFF"/>
                  </a:outerShdw>
                </a:effectLst>
                <a:latin typeface="Arial" charset="0"/>
              </a:rPr>
              <a:t>Follow-up:</a:t>
            </a:r>
            <a:r>
              <a:rPr lang="en-US" sz="2000" b="1">
                <a:effectLst>
                  <a:outerShdw blurRad="38100" dist="38100" dir="2700000" algn="tl">
                    <a:srgbClr val="000000"/>
                  </a:outerShdw>
                </a:effectLst>
                <a:latin typeface="Arial" charset="0"/>
              </a:rPr>
              <a:t> have you and your dog traveled the same distance?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317451"/>
                                        </p:tgtEl>
                                        <p:attrNameLst>
                                          <p:attrName>style.visibility</p:attrName>
                                        </p:attrNameLst>
                                      </p:cBhvr>
                                      <p:to>
                                        <p:strVal val="visible"/>
                                      </p:to>
                                    </p:set>
                                    <p:anim calcmode="lin" valueType="num">
                                      <p:cBhvr additive="base">
                                        <p:cTn id="7" dur="500" fill="hold"/>
                                        <p:tgtEl>
                                          <p:spTgt spid="317451"/>
                                        </p:tgtEl>
                                        <p:attrNameLst>
                                          <p:attrName>ppt_x</p:attrName>
                                        </p:attrNameLst>
                                      </p:cBhvr>
                                      <p:tavLst>
                                        <p:tav tm="0">
                                          <p:val>
                                            <p:strVal val="1+#ppt_w/2"/>
                                          </p:val>
                                        </p:tav>
                                        <p:tav tm="100000">
                                          <p:val>
                                            <p:strVal val="#ppt_x"/>
                                          </p:val>
                                        </p:tav>
                                      </p:tavLst>
                                    </p:anim>
                                    <p:anim calcmode="lin" valueType="num">
                                      <p:cBhvr additive="base">
                                        <p:cTn id="8" dur="500" fill="hold"/>
                                        <p:tgtEl>
                                          <p:spTgt spid="317451"/>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51" grpId="0" animBg="1" autoUpdateAnimBg="0"/>
    </p:bldLst>
  </p:timing>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1673</TotalTime>
  <Words>1323</Words>
  <Application>Microsoft Office PowerPoint</Application>
  <PresentationFormat>On-screen Show (4:3)</PresentationFormat>
  <Paragraphs>218</Paragraphs>
  <Slides>25</Slides>
  <Notes>25</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25</vt:i4>
      </vt:variant>
    </vt:vector>
  </HeadingPairs>
  <TitlesOfParts>
    <vt:vector size="28" baseType="lpstr">
      <vt:lpstr>Office Theme</vt:lpstr>
      <vt:lpstr>Equation</vt:lpstr>
      <vt:lpstr>MathType 6.0 Equation</vt:lpstr>
      <vt:lpstr>One-Dimensional Motion: Displacement, Velocity, Acceleration</vt:lpstr>
      <vt:lpstr>Today’s Topics</vt:lpstr>
      <vt:lpstr>Kinematics: Describing Motion</vt:lpstr>
      <vt:lpstr>Measuring Motion: a Frame of Reference</vt:lpstr>
      <vt:lpstr>One-Dimensional Motion: Distance Traveled and Displacement</vt:lpstr>
      <vt:lpstr>Distance and Displacement</vt:lpstr>
      <vt:lpstr>Displacement is a Vector!</vt:lpstr>
      <vt:lpstr>Slide 8</vt:lpstr>
      <vt:lpstr>Slide 9</vt:lpstr>
      <vt:lpstr>     ConcepTest 2.2  Displacement</vt:lpstr>
      <vt:lpstr>     ConcepTest 2.2  Displacement</vt:lpstr>
      <vt:lpstr>Average Speed and Average Velocity</vt:lpstr>
      <vt:lpstr>Instantaneous  Velocity</vt:lpstr>
      <vt:lpstr>Slide 14</vt:lpstr>
      <vt:lpstr>  Average Trip Speed  You drive 60 miles at 60 mph, then 60 miles at 30 mph.  What was your average speed? </vt:lpstr>
      <vt:lpstr>  Average Trip Speed You drive 60 miles at 60 mph, then 60 miles at 30 mph.  What was your average speed? </vt:lpstr>
      <vt:lpstr>Acceleration</vt:lpstr>
      <vt:lpstr>Instantaneous Acceleration</vt:lpstr>
      <vt:lpstr>Our Units for One-Dimensional Motion</vt:lpstr>
      <vt:lpstr>Constant Acceleration</vt:lpstr>
      <vt:lpstr>Distance Moved at Constant Acceleration</vt:lpstr>
      <vt:lpstr>More about Constant Acceleration…</vt:lpstr>
      <vt:lpstr>Constant Acceleration Formulas</vt:lpstr>
      <vt:lpstr>Problems from the Chapter</vt:lpstr>
      <vt:lpstr>The picture below shows time (4.56 secs) and speed  (321 mph) for a standing start quarter mile at Indianapolis.  Assuming constant acceleration, what was the approximate horizontal g-force on the driver?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Kinematics: Describing Motion</dc:title>
  <dc:creator>Michael</dc:creator>
  <cp:lastModifiedBy>Michael Fowler</cp:lastModifiedBy>
  <cp:revision>32</cp:revision>
  <dcterms:created xsi:type="dcterms:W3CDTF">2010-01-10T02:37:56Z</dcterms:created>
  <dcterms:modified xsi:type="dcterms:W3CDTF">2010-06-17T18:47:19Z</dcterms:modified>
</cp:coreProperties>
</file>