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58" r:id="rId3"/>
    <p:sldId id="259" r:id="rId4"/>
    <p:sldId id="260" r:id="rId5"/>
    <p:sldId id="266" r:id="rId6"/>
    <p:sldId id="268" r:id="rId7"/>
    <p:sldId id="269" r:id="rId8"/>
    <p:sldId id="262" r:id="rId9"/>
    <p:sldId id="263" r:id="rId10"/>
    <p:sldId id="264" r:id="rId11"/>
    <p:sldId id="265" r:id="rId12"/>
    <p:sldId id="283" r:id="rId13"/>
    <p:sldId id="284" r:id="rId14"/>
    <p:sldId id="261" r:id="rId15"/>
    <p:sldId id="270" r:id="rId16"/>
    <p:sldId id="271" r:id="rId17"/>
    <p:sldId id="272" r:id="rId18"/>
    <p:sldId id="273" r:id="rId19"/>
    <p:sldId id="274" r:id="rId20"/>
    <p:sldId id="275" r:id="rId21"/>
    <p:sldId id="276" r:id="rId22"/>
    <p:sldId id="279" r:id="rId23"/>
    <p:sldId id="280" r:id="rId24"/>
    <p:sldId id="281" r:id="rId25"/>
    <p:sldId id="282" r:id="rId26"/>
    <p:sldId id="277" r:id="rId27"/>
    <p:sldId id="278"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800000"/>
    <a:srgbClr val="CC6600"/>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167" autoAdjust="0"/>
  </p:normalViewPr>
  <p:slideViewPr>
    <p:cSldViewPr>
      <p:cViewPr>
        <p:scale>
          <a:sx n="80" d="100"/>
          <a:sy n="80" d="100"/>
        </p:scale>
        <p:origin x="-858"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1.wmf"/><Relationship Id="rId7" Type="http://schemas.openxmlformats.org/officeDocument/2006/relationships/image" Target="../media/image25.wmf"/><Relationship Id="rId2" Type="http://schemas.openxmlformats.org/officeDocument/2006/relationships/image" Target="../media/image20.wmf"/><Relationship Id="rId1" Type="http://schemas.openxmlformats.org/officeDocument/2006/relationships/image" Target="../media/image16.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6.wmf"/><Relationship Id="rId5" Type="http://schemas.openxmlformats.org/officeDocument/2006/relationships/image" Target="../media/image25.wmf"/><Relationship Id="rId4" Type="http://schemas.openxmlformats.org/officeDocument/2006/relationships/image" Target="../media/image23.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5" Type="http://schemas.openxmlformats.org/officeDocument/2006/relationships/image" Target="../media/image20.wmf"/><Relationship Id="rId4"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4/10/2010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E7C0AAFE-BED5-417D-9C0E-1A11FD56ED1B}" type="slidenum">
              <a:rPr lang="en-US"/>
              <a:pPr/>
              <a:t>10</a:t>
            </a:fld>
            <a:endParaRPr lang="en-US"/>
          </a:p>
        </p:txBody>
      </p:sp>
      <p:sp>
        <p:nvSpPr>
          <p:cNvPr id="599042" name="Rectangle 2"/>
          <p:cNvSpPr>
            <a:spLocks noGrp="1" noRot="1" noChangeAspect="1" noChangeArrowheads="1" noTextEdit="1"/>
          </p:cNvSpPr>
          <p:nvPr>
            <p:ph type="sldImg"/>
          </p:nvPr>
        </p:nvSpPr>
        <p:spPr>
          <a:xfrm>
            <a:off x="1150938" y="692150"/>
            <a:ext cx="4556125" cy="3416300"/>
          </a:xfrm>
          <a:ln/>
        </p:spPr>
      </p:sp>
      <p:sp>
        <p:nvSpPr>
          <p:cNvPr id="599043"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77C6A3F-2275-4A24-8B69-896647F2FE35}" type="slidenum">
              <a:rPr lang="en-US"/>
              <a:pPr/>
              <a:t>11</a:t>
            </a:fld>
            <a:endParaRPr lang="en-US"/>
          </a:p>
        </p:txBody>
      </p:sp>
      <p:sp>
        <p:nvSpPr>
          <p:cNvPr id="601090" name="Rectangle 2"/>
          <p:cNvSpPr>
            <a:spLocks noGrp="1" noRot="1" noChangeAspect="1" noChangeArrowheads="1" noTextEdit="1"/>
          </p:cNvSpPr>
          <p:nvPr>
            <p:ph type="sldImg"/>
          </p:nvPr>
        </p:nvSpPr>
        <p:spPr>
          <a:xfrm>
            <a:off x="1150938" y="692150"/>
            <a:ext cx="4556125" cy="3416300"/>
          </a:xfrm>
          <a:ln/>
        </p:spPr>
      </p:sp>
      <p:sp>
        <p:nvSpPr>
          <p:cNvPr id="601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95FF126-7C38-4988-BB99-0FBC71CAF654}" type="slidenum">
              <a:rPr lang="en-US"/>
              <a:pPr/>
              <a:t>12</a:t>
            </a:fld>
            <a:endParaRPr lang="en-US"/>
          </a:p>
        </p:txBody>
      </p:sp>
      <p:sp>
        <p:nvSpPr>
          <p:cNvPr id="619522" name="Rectangle 2"/>
          <p:cNvSpPr>
            <a:spLocks noGrp="1" noRot="1" noChangeAspect="1" noChangeArrowheads="1" noTextEdit="1"/>
          </p:cNvSpPr>
          <p:nvPr>
            <p:ph type="sldImg"/>
          </p:nvPr>
        </p:nvSpPr>
        <p:spPr>
          <a:xfrm>
            <a:off x="1150938" y="692150"/>
            <a:ext cx="4556125" cy="3416300"/>
          </a:xfrm>
          <a:ln/>
        </p:spPr>
      </p:sp>
      <p:sp>
        <p:nvSpPr>
          <p:cNvPr id="619523"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EE3ACC17-1CDC-4842-94E8-75F021481311}" type="slidenum">
              <a:rPr lang="en-US"/>
              <a:pPr/>
              <a:t>13</a:t>
            </a:fld>
            <a:endParaRPr lang="en-US"/>
          </a:p>
        </p:txBody>
      </p:sp>
      <p:sp>
        <p:nvSpPr>
          <p:cNvPr id="621570" name="Rectangle 2"/>
          <p:cNvSpPr>
            <a:spLocks noGrp="1" noRot="1" noChangeAspect="1" noChangeArrowheads="1" noTextEdit="1"/>
          </p:cNvSpPr>
          <p:nvPr>
            <p:ph type="sldImg"/>
          </p:nvPr>
        </p:nvSpPr>
        <p:spPr>
          <a:xfrm>
            <a:off x="1150938" y="692150"/>
            <a:ext cx="4556125" cy="3416300"/>
          </a:xfrm>
          <a:ln/>
        </p:spPr>
      </p:sp>
      <p:sp>
        <p:nvSpPr>
          <p:cNvPr id="621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27EF301-DC4D-42EF-9CED-2BF54BED408E}"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6CF129E-A361-4484-80B5-6E931D47CA2A}" type="slidenum">
              <a:rPr lang="en-US"/>
              <a:pPr/>
              <a:t>15</a:t>
            </a:fld>
            <a:endParaRPr lang="en-US"/>
          </a:p>
        </p:txBody>
      </p:sp>
      <p:sp>
        <p:nvSpPr>
          <p:cNvPr id="640002" name="Rectangle 2"/>
          <p:cNvSpPr>
            <a:spLocks noGrp="1" noRot="1" noChangeAspect="1" noChangeArrowheads="1" noTextEdit="1"/>
          </p:cNvSpPr>
          <p:nvPr>
            <p:ph type="sldImg"/>
          </p:nvPr>
        </p:nvSpPr>
        <p:spPr>
          <a:xfrm>
            <a:off x="1150938" y="692150"/>
            <a:ext cx="4556125" cy="3416300"/>
          </a:xfrm>
          <a:ln/>
        </p:spPr>
      </p:sp>
      <p:sp>
        <p:nvSpPr>
          <p:cNvPr id="640003"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EE49C9C8-E030-494E-8896-4E7514B07B82}" type="slidenum">
              <a:rPr lang="en-US"/>
              <a:pPr/>
              <a:t>16</a:t>
            </a:fld>
            <a:endParaRPr lang="en-US"/>
          </a:p>
        </p:txBody>
      </p:sp>
      <p:sp>
        <p:nvSpPr>
          <p:cNvPr id="642050" name="Rectangle 2"/>
          <p:cNvSpPr>
            <a:spLocks noGrp="1" noRot="1" noChangeAspect="1" noChangeArrowheads="1" noTextEdit="1"/>
          </p:cNvSpPr>
          <p:nvPr>
            <p:ph type="sldImg"/>
          </p:nvPr>
        </p:nvSpPr>
        <p:spPr>
          <a:xfrm>
            <a:off x="1150938" y="692150"/>
            <a:ext cx="4556125" cy="3416300"/>
          </a:xfrm>
          <a:ln/>
        </p:spPr>
      </p:sp>
      <p:sp>
        <p:nvSpPr>
          <p:cNvPr id="642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27EF301-DC4D-42EF-9CED-2BF54BED408E}"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8AC2F3CE-A11A-462C-9468-A05F3DF5586B}" type="slidenum">
              <a:rPr lang="en-US"/>
              <a:pPr/>
              <a:t>22</a:t>
            </a:fld>
            <a:endParaRPr lang="en-US"/>
          </a:p>
        </p:txBody>
      </p:sp>
      <p:sp>
        <p:nvSpPr>
          <p:cNvPr id="652290" name="Rectangle 2"/>
          <p:cNvSpPr>
            <a:spLocks noGrp="1" noRot="1" noChangeAspect="1" noChangeArrowheads="1" noTextEdit="1"/>
          </p:cNvSpPr>
          <p:nvPr>
            <p:ph type="sldImg"/>
          </p:nvPr>
        </p:nvSpPr>
        <p:spPr>
          <a:xfrm>
            <a:off x="1150938" y="692150"/>
            <a:ext cx="4556125" cy="3416300"/>
          </a:xfrm>
          <a:ln/>
        </p:spPr>
      </p:sp>
      <p:sp>
        <p:nvSpPr>
          <p:cNvPr id="652291"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B97BEB3-9D9A-4109-9E4E-886281DEBAFD}" type="slidenum">
              <a:rPr lang="en-US"/>
              <a:pPr/>
              <a:t>23</a:t>
            </a:fld>
            <a:endParaRPr lang="en-US"/>
          </a:p>
        </p:txBody>
      </p:sp>
      <p:sp>
        <p:nvSpPr>
          <p:cNvPr id="654338" name="Rectangle 2"/>
          <p:cNvSpPr>
            <a:spLocks noGrp="1" noRot="1" noChangeAspect="1" noChangeArrowheads="1" noTextEdit="1"/>
          </p:cNvSpPr>
          <p:nvPr>
            <p:ph type="sldImg"/>
          </p:nvPr>
        </p:nvSpPr>
        <p:spPr>
          <a:xfrm>
            <a:off x="1150938" y="692150"/>
            <a:ext cx="4556125" cy="3416300"/>
          </a:xfrm>
          <a:ln/>
        </p:spPr>
      </p:sp>
      <p:sp>
        <p:nvSpPr>
          <p:cNvPr id="65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BE5CC24-B9D7-4371-951A-05D21F9B6700}" type="slidenum">
              <a:rPr lang="en-US"/>
              <a:pPr/>
              <a:t>24</a:t>
            </a:fld>
            <a:endParaRPr lang="en-US"/>
          </a:p>
        </p:txBody>
      </p:sp>
      <p:sp>
        <p:nvSpPr>
          <p:cNvPr id="660482" name="Rectangle 2"/>
          <p:cNvSpPr>
            <a:spLocks noGrp="1" noRot="1" noChangeAspect="1" noChangeArrowheads="1" noTextEdit="1"/>
          </p:cNvSpPr>
          <p:nvPr>
            <p:ph type="sldImg"/>
          </p:nvPr>
        </p:nvSpPr>
        <p:spPr>
          <a:xfrm>
            <a:off x="1150938" y="692150"/>
            <a:ext cx="4556125" cy="3416300"/>
          </a:xfrm>
          <a:ln/>
        </p:spPr>
      </p:sp>
      <p:sp>
        <p:nvSpPr>
          <p:cNvPr id="660483"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881D3E00-DE09-4E9A-9546-B6B50C6633FF}" type="slidenum">
              <a:rPr lang="en-US"/>
              <a:pPr/>
              <a:t>25</a:t>
            </a:fld>
            <a:endParaRPr lang="en-US"/>
          </a:p>
        </p:txBody>
      </p:sp>
      <p:sp>
        <p:nvSpPr>
          <p:cNvPr id="662530" name="Rectangle 2"/>
          <p:cNvSpPr>
            <a:spLocks noGrp="1" noRot="1" noChangeAspect="1" noChangeArrowheads="1" noTextEdit="1"/>
          </p:cNvSpPr>
          <p:nvPr>
            <p:ph type="sldImg"/>
          </p:nvPr>
        </p:nvSpPr>
        <p:spPr>
          <a:xfrm>
            <a:off x="1150938" y="692150"/>
            <a:ext cx="4556125" cy="3416300"/>
          </a:xfrm>
          <a:ln/>
        </p:spPr>
      </p:sp>
      <p:sp>
        <p:nvSpPr>
          <p:cNvPr id="662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27EF301-DC4D-42EF-9CED-2BF54BED408E}"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27EF301-DC4D-42EF-9CED-2BF54BED408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43EABC85-3E7E-4643-A28A-E72D0B2893C0}" type="slidenum">
              <a:rPr lang="en-US"/>
              <a:pPr/>
              <a:t>8</a:t>
            </a:fld>
            <a:endParaRPr lang="en-US"/>
          </a:p>
        </p:txBody>
      </p:sp>
      <p:sp>
        <p:nvSpPr>
          <p:cNvPr id="594946" name="Rectangle 2"/>
          <p:cNvSpPr>
            <a:spLocks noGrp="1" noRot="1" noChangeAspect="1" noChangeArrowheads="1" noTextEdit="1"/>
          </p:cNvSpPr>
          <p:nvPr>
            <p:ph type="sldImg"/>
          </p:nvPr>
        </p:nvSpPr>
        <p:spPr>
          <a:xfrm>
            <a:off x="1150938" y="692150"/>
            <a:ext cx="4556125" cy="3416300"/>
          </a:xfrm>
          <a:ln/>
        </p:spPr>
      </p:sp>
      <p:sp>
        <p:nvSpPr>
          <p:cNvPr id="594947"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F4852BE-8541-448B-A600-D5DD7550D356}" type="slidenum">
              <a:rPr lang="en-US"/>
              <a:pPr/>
              <a:t>9</a:t>
            </a:fld>
            <a:endParaRPr lang="en-US"/>
          </a:p>
        </p:txBody>
      </p:sp>
      <p:sp>
        <p:nvSpPr>
          <p:cNvPr id="596994" name="Rectangle 2"/>
          <p:cNvSpPr>
            <a:spLocks noGrp="1" noRot="1" noChangeAspect="1" noChangeArrowheads="1" noTextEdit="1"/>
          </p:cNvSpPr>
          <p:nvPr>
            <p:ph type="sldImg"/>
          </p:nvPr>
        </p:nvSpPr>
        <p:spPr>
          <a:xfrm>
            <a:off x="1150938" y="692150"/>
            <a:ext cx="4556125" cy="3416300"/>
          </a:xfrm>
          <a:ln/>
        </p:spPr>
      </p:sp>
      <p:sp>
        <p:nvSpPr>
          <p:cNvPr id="59699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4/10/2010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E2879-4EF7-4D75-BF14-8D664F2D9FE9}" type="datetimeFigureOut">
              <a:rPr lang="en-US" smtClean="0"/>
              <a:pPr/>
              <a:t>4/10/2010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E2879-4EF7-4D75-BF14-8D664F2D9FE9}" type="datetimeFigureOut">
              <a:rPr lang="en-US" smtClean="0"/>
              <a:pPr/>
              <a:t>4/10/2010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E2879-4EF7-4D75-BF14-8D664F2D9FE9}" type="datetimeFigureOut">
              <a:rPr lang="en-US" smtClean="0"/>
              <a:pPr/>
              <a:t>4/10/2010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4/10/2010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4/10/2010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4/10/2010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4/10/2010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4.xml"/><Relationship Id="rId1" Type="http://schemas.openxmlformats.org/officeDocument/2006/relationships/vmlDrawing" Target="../drawings/vmlDrawing8.vml"/><Relationship Id="rId5" Type="http://schemas.openxmlformats.org/officeDocument/2006/relationships/oleObject" Target="../embeddings/oleObject21.bin"/><Relationship Id="rId4" Type="http://schemas.openxmlformats.org/officeDocument/2006/relationships/oleObject" Target="../embeddings/oleObject20.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26.bin"/><Relationship Id="rId3" Type="http://schemas.openxmlformats.org/officeDocument/2006/relationships/notesSlide" Target="../notesSlides/notesSlide19.xml"/><Relationship Id="rId7" Type="http://schemas.openxmlformats.org/officeDocument/2006/relationships/oleObject" Target="../embeddings/oleObject25.bin"/><Relationship Id="rId2" Type="http://schemas.openxmlformats.org/officeDocument/2006/relationships/slideLayout" Target="../slideLayouts/slideLayout4.xml"/><Relationship Id="rId1" Type="http://schemas.openxmlformats.org/officeDocument/2006/relationships/vmlDrawing" Target="../drawings/vmlDrawing9.vml"/><Relationship Id="rId6" Type="http://schemas.openxmlformats.org/officeDocument/2006/relationships/oleObject" Target="../embeddings/oleObject24.bin"/><Relationship Id="rId5" Type="http://schemas.openxmlformats.org/officeDocument/2006/relationships/oleObject" Target="../embeddings/oleObject23.bin"/><Relationship Id="rId4" Type="http://schemas.openxmlformats.org/officeDocument/2006/relationships/oleObject" Target="../embeddings/oleObject22.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31.bin"/><Relationship Id="rId3" Type="http://schemas.openxmlformats.org/officeDocument/2006/relationships/notesSlide" Target="../notesSlides/notesSlide20.xml"/><Relationship Id="rId7" Type="http://schemas.openxmlformats.org/officeDocument/2006/relationships/oleObject" Target="../embeddings/oleObject30.bin"/><Relationship Id="rId2" Type="http://schemas.openxmlformats.org/officeDocument/2006/relationships/slideLayout" Target="../slideLayouts/slideLayout4.xml"/><Relationship Id="rId1" Type="http://schemas.openxmlformats.org/officeDocument/2006/relationships/vmlDrawing" Target="../drawings/vmlDrawing10.vml"/><Relationship Id="rId6" Type="http://schemas.openxmlformats.org/officeDocument/2006/relationships/oleObject" Target="../embeddings/oleObject29.bin"/><Relationship Id="rId5" Type="http://schemas.openxmlformats.org/officeDocument/2006/relationships/oleObject" Target="../embeddings/oleObject28.bin"/><Relationship Id="rId10" Type="http://schemas.openxmlformats.org/officeDocument/2006/relationships/oleObject" Target="../embeddings/oleObject33.bin"/><Relationship Id="rId4" Type="http://schemas.openxmlformats.org/officeDocument/2006/relationships/oleObject" Target="../embeddings/oleObject27.bin"/><Relationship Id="rId9" Type="http://schemas.openxmlformats.org/officeDocument/2006/relationships/oleObject" Target="../embeddings/oleObject32.bin"/></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38.bin"/><Relationship Id="rId3" Type="http://schemas.openxmlformats.org/officeDocument/2006/relationships/notesSlide" Target="../notesSlides/notesSlide21.xml"/><Relationship Id="rId7" Type="http://schemas.openxmlformats.org/officeDocument/2006/relationships/oleObject" Target="../embeddings/oleObject37.bin"/><Relationship Id="rId2" Type="http://schemas.openxmlformats.org/officeDocument/2006/relationships/slideLayout" Target="../slideLayouts/slideLayout4.xml"/><Relationship Id="rId1" Type="http://schemas.openxmlformats.org/officeDocument/2006/relationships/vmlDrawing" Target="../drawings/vmlDrawing11.vml"/><Relationship Id="rId6" Type="http://schemas.openxmlformats.org/officeDocument/2006/relationships/oleObject" Target="../embeddings/oleObject36.bin"/><Relationship Id="rId5" Type="http://schemas.openxmlformats.org/officeDocument/2006/relationships/oleObject" Target="../embeddings/oleObject35.bin"/><Relationship Id="rId4" Type="http://schemas.openxmlformats.org/officeDocument/2006/relationships/oleObject" Target="../embeddings/oleObject34.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4.xml"/><Relationship Id="rId1" Type="http://schemas.openxmlformats.org/officeDocument/2006/relationships/vmlDrawing" Target="../drawings/vmlDrawing12.vml"/><Relationship Id="rId4" Type="http://schemas.openxmlformats.org/officeDocument/2006/relationships/oleObject" Target="../embeddings/oleObject39.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4.xml"/><Relationship Id="rId1" Type="http://schemas.openxmlformats.org/officeDocument/2006/relationships/vmlDrawing" Target="../drawings/vmlDrawing13.vml"/><Relationship Id="rId6" Type="http://schemas.openxmlformats.org/officeDocument/2006/relationships/oleObject" Target="../embeddings/oleObject42.bin"/><Relationship Id="rId5" Type="http://schemas.openxmlformats.org/officeDocument/2006/relationships/oleObject" Target="../embeddings/oleObject41.bin"/><Relationship Id="rId4" Type="http://schemas.openxmlformats.org/officeDocument/2006/relationships/oleObject" Target="../embeddings/oleObject40.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vmlDrawing" Target="../drawings/vmlDrawing4.vml"/><Relationship Id="rId4" Type="http://schemas.openxmlformats.org/officeDocument/2006/relationships/oleObject" Target="../embeddings/oleObject9.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vmlDrawing" Target="../drawings/vmlDrawing5.vml"/><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8.bin"/><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3600"/>
            <a:ext cx="6858000" cy="1470025"/>
          </a:xfrm>
        </p:spPr>
        <p:txBody>
          <a:bodyPr>
            <a:normAutofit/>
          </a:bodyPr>
          <a:lstStyle/>
          <a:p>
            <a:r>
              <a:rPr lang="en-US" sz="4000" dirty="0" smtClean="0">
                <a:solidFill>
                  <a:schemeClr val="bg1"/>
                </a:solidFill>
              </a:rPr>
              <a:t>Simple Harmonic Motion</a:t>
            </a:r>
            <a:endParaRPr lang="en-US" sz="4000" dirty="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dirty="0" smtClean="0"/>
              <a:t>Physics 1425 </a:t>
            </a:r>
            <a:r>
              <a:rPr lang="en-US" smtClean="0"/>
              <a:t>Lecture 28</a:t>
            </a:r>
            <a:endParaRPr lang="en-US" dirty="0" smtClean="0"/>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dirty="0" smtClean="0">
                <a:solidFill>
                  <a:srgbClr val="FF0000"/>
                </a:solidFill>
              </a:rPr>
              <a:t>Michael Fowler, UVa </a:t>
            </a:r>
            <a:endParaRPr lang="en-US" sz="140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8018" name="Picture 2" descr="FG11_05A"/>
          <p:cNvPicPr>
            <a:picLocks noChangeAspect="1" noChangeArrowheads="1"/>
          </p:cNvPicPr>
          <p:nvPr/>
        </p:nvPicPr>
        <p:blipFill>
          <a:blip r:embed="rId3" cstate="print">
            <a:lum bright="-42000" contrast="60000"/>
          </a:blip>
          <a:srcRect l="23451" t="14931" r="21172" b="53676"/>
          <a:stretch>
            <a:fillRect/>
          </a:stretch>
        </p:blipFill>
        <p:spPr bwMode="auto">
          <a:xfrm>
            <a:off x="3835400" y="4048125"/>
            <a:ext cx="5292725" cy="2133600"/>
          </a:xfrm>
          <a:prstGeom prst="rect">
            <a:avLst/>
          </a:prstGeom>
          <a:noFill/>
        </p:spPr>
      </p:pic>
      <p:sp>
        <p:nvSpPr>
          <p:cNvPr id="598019" name="AutoShape 3"/>
          <p:cNvSpPr>
            <a:spLocks noChangeArrowheads="1"/>
          </p:cNvSpPr>
          <p:nvPr/>
        </p:nvSpPr>
        <p:spPr bwMode="auto">
          <a:xfrm>
            <a:off x="0" y="0"/>
            <a:ext cx="9144000" cy="338296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598020" name="Rectangle 4"/>
          <p:cNvSpPr>
            <a:spLocks noGrp="1" noChangeArrowheads="1"/>
          </p:cNvSpPr>
          <p:nvPr>
            <p:ph type="title"/>
          </p:nvPr>
        </p:nvSpPr>
        <p:spPr>
          <a:xfrm>
            <a:off x="804863" y="0"/>
            <a:ext cx="7599362" cy="838200"/>
          </a:xfrm>
          <a:noFill/>
          <a:ln/>
        </p:spPr>
        <p:txBody>
          <a:bodyPr/>
          <a:lstStyle/>
          <a:p>
            <a:pPr>
              <a:lnSpc>
                <a:spcPct val="90000"/>
              </a:lnSpc>
            </a:pPr>
            <a:r>
              <a:rPr lang="en-US" sz="2800" i="1"/>
              <a:t>ConcepTest 14.2   </a:t>
            </a:r>
            <a:r>
              <a:rPr lang="en-US" sz="2800">
                <a:solidFill>
                  <a:schemeClr val="accent2"/>
                </a:solidFill>
                <a:effectLst/>
              </a:rPr>
              <a:t>Speed and Acceleration</a:t>
            </a:r>
            <a:endParaRPr lang="en-US" sz="2800">
              <a:solidFill>
                <a:schemeClr val="accent2"/>
              </a:solidFill>
            </a:endParaRPr>
          </a:p>
        </p:txBody>
      </p:sp>
      <p:sp>
        <p:nvSpPr>
          <p:cNvPr id="598021" name="Rectangle 5"/>
          <p:cNvSpPr>
            <a:spLocks noChangeArrowheads="1"/>
          </p:cNvSpPr>
          <p:nvPr/>
        </p:nvSpPr>
        <p:spPr bwMode="auto">
          <a:xfrm>
            <a:off x="4724400" y="1219200"/>
            <a:ext cx="4191000" cy="2209800"/>
          </a:xfrm>
          <a:prstGeom prst="rect">
            <a:avLst/>
          </a:prstGeom>
          <a:noFill/>
          <a:ln w="9525">
            <a:noFill/>
            <a:miter lim="800000"/>
            <a:headEnd/>
            <a:tailEnd/>
          </a:ln>
          <a:effectLst/>
        </p:spPr>
        <p:txBody>
          <a:bodyPr lIns="90488" tIns="44450" rIns="90488" bIns="44450"/>
          <a:lstStyle/>
          <a:p>
            <a:pPr marL="401638" indent="-401638">
              <a:lnSpc>
                <a:spcPct val="90000"/>
              </a:lnSpc>
              <a:spcBef>
                <a:spcPct val="30000"/>
              </a:spcBef>
              <a:buClr>
                <a:schemeClr val="accent1"/>
              </a:buClr>
              <a:buSzPct val="75000"/>
              <a:buFont typeface="Monotype Sorts" pitchFamily="48" charset="2"/>
              <a:buNone/>
            </a:pPr>
            <a:endParaRPr lang="en-US" sz="2000">
              <a:effectLst>
                <a:outerShdw blurRad="38100" dist="38100" dir="2700000" algn="tl">
                  <a:srgbClr val="000000"/>
                </a:outerShdw>
              </a:effectLst>
              <a:latin typeface="Arial" charset="0"/>
            </a:endParaRPr>
          </a:p>
        </p:txBody>
      </p:sp>
      <p:sp>
        <p:nvSpPr>
          <p:cNvPr id="598022" name="Rectangle 6"/>
          <p:cNvSpPr>
            <a:spLocks noChangeArrowheads="1"/>
          </p:cNvSpPr>
          <p:nvPr/>
        </p:nvSpPr>
        <p:spPr bwMode="auto">
          <a:xfrm>
            <a:off x="5414963" y="795338"/>
            <a:ext cx="3500437" cy="2386012"/>
          </a:xfrm>
          <a:prstGeom prst="rect">
            <a:avLst/>
          </a:prstGeom>
          <a:noFill/>
          <a:ln w="9525">
            <a:noFill/>
            <a:miter lim="800000"/>
            <a:headEnd/>
            <a:tailEnd/>
          </a:ln>
          <a:effectLst/>
        </p:spPr>
        <p:txBody>
          <a:bodyPr lIns="90488" tIns="44450" rIns="90488" bIns="44450"/>
          <a:lstStyle/>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latin typeface="Arial" charset="0"/>
              </a:rPr>
              <a:t>1)  </a:t>
            </a:r>
            <a:r>
              <a:rPr lang="en-US" sz="2000" b="1" i="1">
                <a:solidFill>
                  <a:schemeClr val="tx2"/>
                </a:solidFill>
                <a:latin typeface="Arial" charset="0"/>
              </a:rPr>
              <a:t>x</a:t>
            </a:r>
            <a:r>
              <a:rPr lang="en-US" sz="2000" b="1">
                <a:solidFill>
                  <a:schemeClr val="tx2"/>
                </a:solidFill>
                <a:latin typeface="Arial" charset="0"/>
              </a:rPr>
              <a:t> = </a:t>
            </a:r>
            <a:r>
              <a:rPr lang="en-US" sz="2000" b="1" i="1">
                <a:solidFill>
                  <a:schemeClr val="tx2"/>
                </a:solidFill>
                <a:latin typeface="Arial" charset="0"/>
              </a:rPr>
              <a:t>A</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latin typeface="Arial" charset="0"/>
              </a:rPr>
              <a:t>2)  </a:t>
            </a:r>
            <a:r>
              <a:rPr lang="en-US" sz="2000" b="1" i="1">
                <a:solidFill>
                  <a:schemeClr val="tx2"/>
                </a:solidFill>
                <a:latin typeface="Arial" charset="0"/>
              </a:rPr>
              <a:t>x</a:t>
            </a:r>
            <a:r>
              <a:rPr lang="en-US" sz="2000" b="1">
                <a:solidFill>
                  <a:schemeClr val="tx2"/>
                </a:solidFill>
                <a:latin typeface="Arial" charset="0"/>
              </a:rPr>
              <a:t> &gt; 0 but </a:t>
            </a:r>
            <a:r>
              <a:rPr lang="en-US" sz="2000" b="1" i="1">
                <a:solidFill>
                  <a:schemeClr val="tx2"/>
                </a:solidFill>
                <a:latin typeface="Arial" charset="0"/>
              </a:rPr>
              <a:t>x</a:t>
            </a:r>
            <a:r>
              <a:rPr lang="en-US" sz="2000" b="1">
                <a:solidFill>
                  <a:schemeClr val="tx2"/>
                </a:solidFill>
                <a:latin typeface="Arial" charset="0"/>
              </a:rPr>
              <a:t> &lt; </a:t>
            </a:r>
            <a:r>
              <a:rPr lang="en-US" sz="2000" b="1" i="1">
                <a:solidFill>
                  <a:schemeClr val="tx2"/>
                </a:solidFill>
                <a:latin typeface="Arial" charset="0"/>
              </a:rPr>
              <a:t>A</a:t>
            </a:r>
            <a:r>
              <a:rPr lang="en-US" sz="2000" b="1">
                <a:solidFill>
                  <a:schemeClr val="tx2"/>
                </a:solidFill>
                <a:effectLst>
                  <a:outerShdw blurRad="38100" dist="38100" dir="2700000" algn="tl">
                    <a:srgbClr val="000000"/>
                  </a:outerShdw>
                </a:effectLst>
                <a:latin typeface="Arial" charset="0"/>
              </a:rPr>
              <a:t> </a:t>
            </a:r>
            <a:endParaRPr lang="en-US" sz="2000" b="1">
              <a:solidFill>
                <a:schemeClr val="tx2"/>
              </a:solidFill>
              <a:latin typeface="Arial" charset="0"/>
            </a:endParaRP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latin typeface="Arial" charset="0"/>
              </a:rPr>
              <a:t>3)  </a:t>
            </a:r>
            <a:r>
              <a:rPr lang="en-US" sz="2000" b="1" i="1">
                <a:solidFill>
                  <a:schemeClr val="tx2"/>
                </a:solidFill>
                <a:latin typeface="Arial" charset="0"/>
              </a:rPr>
              <a:t>x</a:t>
            </a:r>
            <a:r>
              <a:rPr lang="en-US" sz="2000" b="1">
                <a:solidFill>
                  <a:schemeClr val="tx2"/>
                </a:solidFill>
                <a:latin typeface="Arial" charset="0"/>
              </a:rPr>
              <a:t> = 0</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latin typeface="Arial" charset="0"/>
              </a:rPr>
              <a:t>4)  </a:t>
            </a:r>
            <a:r>
              <a:rPr lang="en-US" sz="2000" b="1" i="1">
                <a:solidFill>
                  <a:schemeClr val="tx2"/>
                </a:solidFill>
                <a:latin typeface="Arial" charset="0"/>
              </a:rPr>
              <a:t>x</a:t>
            </a:r>
            <a:r>
              <a:rPr lang="en-US" sz="2000" b="1">
                <a:solidFill>
                  <a:schemeClr val="tx2"/>
                </a:solidFill>
                <a:latin typeface="Arial" charset="0"/>
              </a:rPr>
              <a:t> &lt; 0 </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latin typeface="Arial" charset="0"/>
              </a:rPr>
              <a:t>5)  none of the above</a:t>
            </a:r>
            <a:r>
              <a:rPr lang="en-US" sz="2200" b="1">
                <a:solidFill>
                  <a:schemeClr val="tx2"/>
                </a:solidFill>
                <a:latin typeface="Arial" charset="0"/>
              </a:rPr>
              <a:t> </a:t>
            </a:r>
            <a:endParaRPr lang="en-US" sz="2200" b="1">
              <a:effectLst>
                <a:outerShdw blurRad="38100" dist="38100" dir="2700000" algn="tl">
                  <a:srgbClr val="000000"/>
                </a:outerShdw>
              </a:effectLst>
              <a:latin typeface="Arial" charset="0"/>
            </a:endParaRPr>
          </a:p>
        </p:txBody>
      </p:sp>
      <p:sp>
        <p:nvSpPr>
          <p:cNvPr id="598023" name="Rectangle 7"/>
          <p:cNvSpPr>
            <a:spLocks noGrp="1" noChangeArrowheads="1"/>
          </p:cNvSpPr>
          <p:nvPr>
            <p:ph type="body" idx="1"/>
          </p:nvPr>
        </p:nvSpPr>
        <p:spPr>
          <a:xfrm>
            <a:off x="0" y="842963"/>
            <a:ext cx="4557713" cy="2074862"/>
          </a:xfrm>
          <a:noFill/>
          <a:ln/>
        </p:spPr>
        <p:txBody>
          <a:bodyPr>
            <a:normAutofit fontScale="70000" lnSpcReduction="20000"/>
          </a:bodyPr>
          <a:lstStyle/>
          <a:p>
            <a:pPr marL="401638" indent="-401638">
              <a:lnSpc>
                <a:spcPct val="145000"/>
              </a:lnSpc>
              <a:spcBef>
                <a:spcPct val="50000"/>
              </a:spcBef>
              <a:buFont typeface="Monotype Sorts" pitchFamily="48" charset="2"/>
              <a:buNone/>
            </a:pPr>
            <a:r>
              <a:rPr lang="en-US" sz="2200" b="1"/>
              <a:t>	</a:t>
            </a:r>
            <a:r>
              <a:rPr lang="en-US" b="1"/>
              <a:t>A mass on a spring in SHM has </a:t>
            </a:r>
            <a:r>
              <a:rPr lang="en-US" b="1">
                <a:solidFill>
                  <a:srgbClr val="FFFF00"/>
                </a:solidFill>
              </a:rPr>
              <a:t>amplitude </a:t>
            </a:r>
            <a:r>
              <a:rPr lang="en-US" b="1" i="1">
                <a:solidFill>
                  <a:srgbClr val="FFFF00"/>
                </a:solidFill>
              </a:rPr>
              <a:t>A</a:t>
            </a:r>
            <a:r>
              <a:rPr lang="en-US" b="1" i="1"/>
              <a:t> </a:t>
            </a:r>
            <a:r>
              <a:rPr lang="en-US" b="1"/>
              <a:t>and </a:t>
            </a:r>
            <a:r>
              <a:rPr lang="en-US" b="1">
                <a:solidFill>
                  <a:srgbClr val="FFFF00"/>
                </a:solidFill>
              </a:rPr>
              <a:t>period </a:t>
            </a:r>
            <a:r>
              <a:rPr lang="en-US" b="1" i="1">
                <a:solidFill>
                  <a:srgbClr val="FFFF00"/>
                </a:solidFill>
              </a:rPr>
              <a:t>T</a:t>
            </a:r>
            <a:r>
              <a:rPr lang="en-US" b="1"/>
              <a:t>.   At what point in the motion is </a:t>
            </a:r>
            <a:r>
              <a:rPr lang="en-US" b="1" i="1">
                <a:solidFill>
                  <a:srgbClr val="FFFF00"/>
                </a:solidFill>
              </a:rPr>
              <a:t>v</a:t>
            </a:r>
            <a:r>
              <a:rPr lang="en-US" b="1">
                <a:solidFill>
                  <a:srgbClr val="FFFF00"/>
                </a:solidFill>
              </a:rPr>
              <a:t> = 0</a:t>
            </a:r>
            <a:r>
              <a:rPr lang="en-US" b="1"/>
              <a:t> and </a:t>
            </a:r>
            <a:r>
              <a:rPr lang="en-US" b="1" i="1">
                <a:solidFill>
                  <a:srgbClr val="FFFF00"/>
                </a:solidFill>
              </a:rPr>
              <a:t>a</a:t>
            </a:r>
            <a:r>
              <a:rPr lang="en-US" b="1">
                <a:solidFill>
                  <a:srgbClr val="FFFF00"/>
                </a:solidFill>
              </a:rPr>
              <a:t> = 0 </a:t>
            </a:r>
            <a:r>
              <a:rPr lang="en-US" b="1"/>
              <a:t>simultaneously?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0066" name="Picture 2" descr="FG11_05A"/>
          <p:cNvPicPr>
            <a:picLocks noChangeAspect="1" noChangeArrowheads="1"/>
          </p:cNvPicPr>
          <p:nvPr/>
        </p:nvPicPr>
        <p:blipFill>
          <a:blip r:embed="rId3" cstate="print">
            <a:lum bright="-42000" contrast="60000"/>
          </a:blip>
          <a:srcRect l="23451" t="14931" r="21172" b="53676"/>
          <a:stretch>
            <a:fillRect/>
          </a:stretch>
        </p:blipFill>
        <p:spPr bwMode="auto">
          <a:xfrm>
            <a:off x="3835400" y="4048125"/>
            <a:ext cx="5292725" cy="2133600"/>
          </a:xfrm>
          <a:prstGeom prst="rect">
            <a:avLst/>
          </a:prstGeom>
          <a:noFill/>
        </p:spPr>
      </p:pic>
      <p:sp>
        <p:nvSpPr>
          <p:cNvPr id="600067" name="AutoShape 3"/>
          <p:cNvSpPr>
            <a:spLocks noChangeArrowheads="1"/>
          </p:cNvSpPr>
          <p:nvPr/>
        </p:nvSpPr>
        <p:spPr bwMode="auto">
          <a:xfrm>
            <a:off x="0" y="0"/>
            <a:ext cx="9144000" cy="338296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dirty="0"/>
          </a:p>
        </p:txBody>
      </p:sp>
      <p:sp>
        <p:nvSpPr>
          <p:cNvPr id="600068" name="Rectangle 4"/>
          <p:cNvSpPr>
            <a:spLocks noGrp="1" noChangeArrowheads="1"/>
          </p:cNvSpPr>
          <p:nvPr>
            <p:ph type="title"/>
          </p:nvPr>
        </p:nvSpPr>
        <p:spPr>
          <a:xfrm>
            <a:off x="804863" y="0"/>
            <a:ext cx="7599362" cy="838200"/>
          </a:xfrm>
          <a:noFill/>
          <a:ln/>
        </p:spPr>
        <p:txBody>
          <a:bodyPr/>
          <a:lstStyle/>
          <a:p>
            <a:pPr>
              <a:lnSpc>
                <a:spcPct val="90000"/>
              </a:lnSpc>
            </a:pPr>
            <a:r>
              <a:rPr lang="en-US" sz="2800" i="1" dirty="0" err="1"/>
              <a:t>ConcepTest</a:t>
            </a:r>
            <a:r>
              <a:rPr lang="en-US" sz="2800" i="1"/>
              <a:t> 14.2   </a:t>
            </a:r>
            <a:r>
              <a:rPr lang="en-US" sz="2800">
                <a:solidFill>
                  <a:schemeClr val="accent2"/>
                </a:solidFill>
                <a:effectLst/>
              </a:rPr>
              <a:t>Speed and Acceleration</a:t>
            </a:r>
            <a:endParaRPr lang="en-US" sz="2800">
              <a:solidFill>
                <a:schemeClr val="accent2"/>
              </a:solidFill>
            </a:endParaRPr>
          </a:p>
        </p:txBody>
      </p:sp>
      <p:sp>
        <p:nvSpPr>
          <p:cNvPr id="600069" name="Rectangle 5"/>
          <p:cNvSpPr>
            <a:spLocks noChangeArrowheads="1"/>
          </p:cNvSpPr>
          <p:nvPr/>
        </p:nvSpPr>
        <p:spPr bwMode="auto">
          <a:xfrm>
            <a:off x="4724400" y="1219200"/>
            <a:ext cx="4191000" cy="2209800"/>
          </a:xfrm>
          <a:prstGeom prst="rect">
            <a:avLst/>
          </a:prstGeom>
          <a:noFill/>
          <a:ln w="9525">
            <a:noFill/>
            <a:miter lim="800000"/>
            <a:headEnd/>
            <a:tailEnd/>
          </a:ln>
          <a:effectLst/>
        </p:spPr>
        <p:txBody>
          <a:bodyPr lIns="90488" tIns="44450" rIns="90488" bIns="44450"/>
          <a:lstStyle/>
          <a:p>
            <a:pPr marL="401638" indent="-401638">
              <a:lnSpc>
                <a:spcPct val="90000"/>
              </a:lnSpc>
              <a:spcBef>
                <a:spcPct val="30000"/>
              </a:spcBef>
              <a:buClr>
                <a:schemeClr val="accent1"/>
              </a:buClr>
              <a:buSzPct val="75000"/>
              <a:buFont typeface="Monotype Sorts" pitchFamily="48" charset="2"/>
              <a:buNone/>
            </a:pPr>
            <a:endParaRPr lang="en-US" sz="2000">
              <a:effectLst>
                <a:outerShdw blurRad="38100" dist="38100" dir="2700000" algn="tl">
                  <a:srgbClr val="000000"/>
                </a:outerShdw>
              </a:effectLst>
              <a:latin typeface="Arial" charset="0"/>
            </a:endParaRPr>
          </a:p>
        </p:txBody>
      </p:sp>
      <p:sp>
        <p:nvSpPr>
          <p:cNvPr id="600070" name="Oval 6"/>
          <p:cNvSpPr>
            <a:spLocks noChangeArrowheads="1"/>
          </p:cNvSpPr>
          <p:nvPr/>
        </p:nvSpPr>
        <p:spPr bwMode="auto">
          <a:xfrm>
            <a:off x="5138738" y="2809875"/>
            <a:ext cx="3446462" cy="512763"/>
          </a:xfrm>
          <a:prstGeom prst="ellipse">
            <a:avLst/>
          </a:prstGeom>
          <a:noFill/>
          <a:ln w="38100">
            <a:solidFill>
              <a:schemeClr val="accent1"/>
            </a:solidFill>
            <a:round/>
            <a:headEnd type="none" w="sm" len="sm"/>
            <a:tailEnd type="none" w="sm" len="sm"/>
          </a:ln>
          <a:effectLst/>
        </p:spPr>
        <p:txBody>
          <a:bodyPr wrap="none" anchor="ctr"/>
          <a:lstStyle/>
          <a:p>
            <a:endParaRPr lang="en-US"/>
          </a:p>
        </p:txBody>
      </p:sp>
      <p:sp>
        <p:nvSpPr>
          <p:cNvPr id="600071" name="Rectangle 7"/>
          <p:cNvSpPr>
            <a:spLocks noChangeArrowheads="1"/>
          </p:cNvSpPr>
          <p:nvPr/>
        </p:nvSpPr>
        <p:spPr bwMode="auto">
          <a:xfrm>
            <a:off x="5414963" y="795338"/>
            <a:ext cx="3500437" cy="2386012"/>
          </a:xfrm>
          <a:prstGeom prst="rect">
            <a:avLst/>
          </a:prstGeom>
          <a:noFill/>
          <a:ln w="9525">
            <a:noFill/>
            <a:miter lim="800000"/>
            <a:headEnd/>
            <a:tailEnd/>
          </a:ln>
          <a:effectLst/>
        </p:spPr>
        <p:txBody>
          <a:bodyPr lIns="90488" tIns="44450" rIns="90488" bIns="44450"/>
          <a:lstStyle/>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latin typeface="Arial" charset="0"/>
              </a:rPr>
              <a:t>1)  </a:t>
            </a:r>
            <a:r>
              <a:rPr lang="en-US" sz="2000" b="1" i="1">
                <a:solidFill>
                  <a:schemeClr val="tx2"/>
                </a:solidFill>
                <a:latin typeface="Arial" charset="0"/>
              </a:rPr>
              <a:t>x</a:t>
            </a:r>
            <a:r>
              <a:rPr lang="en-US" sz="2000" b="1">
                <a:solidFill>
                  <a:schemeClr val="tx2"/>
                </a:solidFill>
                <a:latin typeface="Arial" charset="0"/>
              </a:rPr>
              <a:t> = </a:t>
            </a:r>
            <a:r>
              <a:rPr lang="en-US" sz="2000" b="1" i="1">
                <a:solidFill>
                  <a:schemeClr val="tx2"/>
                </a:solidFill>
                <a:latin typeface="Arial" charset="0"/>
              </a:rPr>
              <a:t>A</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latin typeface="Arial" charset="0"/>
              </a:rPr>
              <a:t>2)  </a:t>
            </a:r>
            <a:r>
              <a:rPr lang="en-US" sz="2000" b="1" i="1">
                <a:solidFill>
                  <a:schemeClr val="tx2"/>
                </a:solidFill>
                <a:latin typeface="Arial" charset="0"/>
              </a:rPr>
              <a:t>x</a:t>
            </a:r>
            <a:r>
              <a:rPr lang="en-US" sz="2000" b="1">
                <a:solidFill>
                  <a:schemeClr val="tx2"/>
                </a:solidFill>
                <a:latin typeface="Arial" charset="0"/>
              </a:rPr>
              <a:t> &gt; 0 but </a:t>
            </a:r>
            <a:r>
              <a:rPr lang="en-US" sz="2000" b="1" i="1">
                <a:solidFill>
                  <a:schemeClr val="tx2"/>
                </a:solidFill>
                <a:latin typeface="Arial" charset="0"/>
              </a:rPr>
              <a:t>x</a:t>
            </a:r>
            <a:r>
              <a:rPr lang="en-US" sz="2000" b="1">
                <a:solidFill>
                  <a:schemeClr val="tx2"/>
                </a:solidFill>
                <a:latin typeface="Arial" charset="0"/>
              </a:rPr>
              <a:t> &lt; </a:t>
            </a:r>
            <a:r>
              <a:rPr lang="en-US" sz="2000" b="1" i="1">
                <a:solidFill>
                  <a:schemeClr val="tx2"/>
                </a:solidFill>
                <a:latin typeface="Arial" charset="0"/>
              </a:rPr>
              <a:t>A</a:t>
            </a:r>
            <a:r>
              <a:rPr lang="en-US" sz="2000" b="1">
                <a:solidFill>
                  <a:schemeClr val="tx2"/>
                </a:solidFill>
                <a:effectLst>
                  <a:outerShdw blurRad="38100" dist="38100" dir="2700000" algn="tl">
                    <a:srgbClr val="000000"/>
                  </a:outerShdw>
                </a:effectLst>
                <a:latin typeface="Arial" charset="0"/>
              </a:rPr>
              <a:t> </a:t>
            </a:r>
            <a:endParaRPr lang="en-US" sz="2000" b="1">
              <a:solidFill>
                <a:schemeClr val="tx2"/>
              </a:solidFill>
              <a:latin typeface="Arial" charset="0"/>
            </a:endParaRP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latin typeface="Arial" charset="0"/>
              </a:rPr>
              <a:t>3)  </a:t>
            </a:r>
            <a:r>
              <a:rPr lang="en-US" sz="2000" b="1" i="1">
                <a:solidFill>
                  <a:schemeClr val="tx2"/>
                </a:solidFill>
                <a:latin typeface="Arial" charset="0"/>
              </a:rPr>
              <a:t>x</a:t>
            </a:r>
            <a:r>
              <a:rPr lang="en-US" sz="2000" b="1">
                <a:solidFill>
                  <a:schemeClr val="tx2"/>
                </a:solidFill>
                <a:latin typeface="Arial" charset="0"/>
              </a:rPr>
              <a:t> = 0</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latin typeface="Arial" charset="0"/>
              </a:rPr>
              <a:t>4)  </a:t>
            </a:r>
            <a:r>
              <a:rPr lang="en-US" sz="2000" b="1" i="1">
                <a:solidFill>
                  <a:schemeClr val="tx2"/>
                </a:solidFill>
                <a:latin typeface="Arial" charset="0"/>
              </a:rPr>
              <a:t>x</a:t>
            </a:r>
            <a:r>
              <a:rPr lang="en-US" sz="2000" b="1">
                <a:solidFill>
                  <a:schemeClr val="tx2"/>
                </a:solidFill>
                <a:latin typeface="Arial" charset="0"/>
              </a:rPr>
              <a:t> &lt; 0 </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latin typeface="Arial" charset="0"/>
              </a:rPr>
              <a:t>5)  none of the above</a:t>
            </a:r>
            <a:r>
              <a:rPr lang="en-US" sz="2200" b="1">
                <a:solidFill>
                  <a:schemeClr val="tx2"/>
                </a:solidFill>
                <a:latin typeface="Arial" charset="0"/>
              </a:rPr>
              <a:t> </a:t>
            </a:r>
            <a:endParaRPr lang="en-US" sz="2200" b="1">
              <a:effectLst>
                <a:outerShdw blurRad="38100" dist="38100" dir="2700000" algn="tl">
                  <a:srgbClr val="000000"/>
                </a:outerShdw>
              </a:effectLst>
              <a:latin typeface="Arial" charset="0"/>
            </a:endParaRPr>
          </a:p>
        </p:txBody>
      </p:sp>
      <p:sp>
        <p:nvSpPr>
          <p:cNvPr id="600072" name="Rectangle 8"/>
          <p:cNvSpPr>
            <a:spLocks noGrp="1" noChangeArrowheads="1"/>
          </p:cNvSpPr>
          <p:nvPr>
            <p:ph type="body" idx="1"/>
          </p:nvPr>
        </p:nvSpPr>
        <p:spPr>
          <a:xfrm>
            <a:off x="0" y="842963"/>
            <a:ext cx="4557713" cy="2074862"/>
          </a:xfrm>
          <a:noFill/>
          <a:ln/>
        </p:spPr>
        <p:txBody>
          <a:bodyPr>
            <a:normAutofit fontScale="70000" lnSpcReduction="20000"/>
          </a:bodyPr>
          <a:lstStyle/>
          <a:p>
            <a:pPr marL="401638" indent="-401638">
              <a:lnSpc>
                <a:spcPct val="145000"/>
              </a:lnSpc>
              <a:spcBef>
                <a:spcPct val="50000"/>
              </a:spcBef>
              <a:buFont typeface="Monotype Sorts" pitchFamily="48" charset="2"/>
              <a:buNone/>
            </a:pPr>
            <a:r>
              <a:rPr lang="en-US" sz="2200" b="1"/>
              <a:t>	</a:t>
            </a:r>
            <a:r>
              <a:rPr lang="en-US" b="1"/>
              <a:t>A mass on a spring in SHM has </a:t>
            </a:r>
            <a:r>
              <a:rPr lang="en-US" b="1">
                <a:solidFill>
                  <a:srgbClr val="FFFF00"/>
                </a:solidFill>
              </a:rPr>
              <a:t>amplitude </a:t>
            </a:r>
            <a:r>
              <a:rPr lang="en-US" b="1" i="1">
                <a:solidFill>
                  <a:srgbClr val="FFFF00"/>
                </a:solidFill>
              </a:rPr>
              <a:t>A</a:t>
            </a:r>
            <a:r>
              <a:rPr lang="en-US" b="1"/>
              <a:t> and </a:t>
            </a:r>
            <a:r>
              <a:rPr lang="en-US" b="1">
                <a:solidFill>
                  <a:srgbClr val="FFFF00"/>
                </a:solidFill>
              </a:rPr>
              <a:t>period </a:t>
            </a:r>
            <a:r>
              <a:rPr lang="en-US" b="1" i="1">
                <a:solidFill>
                  <a:srgbClr val="FFFF00"/>
                </a:solidFill>
              </a:rPr>
              <a:t>T</a:t>
            </a:r>
            <a:r>
              <a:rPr lang="en-US" b="1"/>
              <a:t>.   At what point in the motion is </a:t>
            </a:r>
            <a:r>
              <a:rPr lang="en-US" b="1" i="1">
                <a:solidFill>
                  <a:srgbClr val="FFFF00"/>
                </a:solidFill>
              </a:rPr>
              <a:t>v</a:t>
            </a:r>
            <a:r>
              <a:rPr lang="en-US" b="1">
                <a:solidFill>
                  <a:srgbClr val="FFFF00"/>
                </a:solidFill>
              </a:rPr>
              <a:t> = 0</a:t>
            </a:r>
            <a:r>
              <a:rPr lang="en-US" b="1"/>
              <a:t> and </a:t>
            </a:r>
            <a:r>
              <a:rPr lang="en-US" b="1">
                <a:solidFill>
                  <a:srgbClr val="FFFF00"/>
                </a:solidFill>
              </a:rPr>
              <a:t>a = 0 </a:t>
            </a:r>
            <a:r>
              <a:rPr lang="en-US" b="1"/>
              <a:t>simultaneously?</a:t>
            </a:r>
          </a:p>
        </p:txBody>
      </p:sp>
      <p:sp>
        <p:nvSpPr>
          <p:cNvPr id="600073" name="AutoShape 9"/>
          <p:cNvSpPr>
            <a:spLocks noChangeArrowheads="1"/>
          </p:cNvSpPr>
          <p:nvPr/>
        </p:nvSpPr>
        <p:spPr bwMode="auto">
          <a:xfrm>
            <a:off x="63500" y="3543300"/>
            <a:ext cx="3735388" cy="3024188"/>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600074" name="Rectangle 10"/>
          <p:cNvSpPr>
            <a:spLocks noChangeArrowheads="1"/>
          </p:cNvSpPr>
          <p:nvPr/>
        </p:nvSpPr>
        <p:spPr bwMode="auto">
          <a:xfrm>
            <a:off x="0" y="3516313"/>
            <a:ext cx="3808413" cy="3011487"/>
          </a:xfrm>
          <a:prstGeom prst="rect">
            <a:avLst/>
          </a:prstGeom>
          <a:noFill/>
          <a:ln w="9525">
            <a:noFill/>
            <a:miter lim="800000"/>
            <a:headEnd/>
            <a:tailEnd/>
          </a:ln>
          <a:effectLst/>
        </p:spPr>
        <p:txBody>
          <a:bodyPr lIns="92075" tIns="46038" rIns="92075" bIns="46038">
            <a:spAutoFit/>
          </a:bodyPr>
          <a:lstStyle/>
          <a:p>
            <a:pPr marL="285750" indent="-285750">
              <a:lnSpc>
                <a:spcPct val="135000"/>
              </a:lnSpc>
              <a:spcBef>
                <a:spcPct val="50000"/>
              </a:spcBef>
            </a:pPr>
            <a:r>
              <a:rPr lang="en-US" sz="2200" b="1">
                <a:solidFill>
                  <a:schemeClr val="bg2"/>
                </a:solidFill>
                <a:latin typeface="Arial" charset="0"/>
              </a:rPr>
              <a:t>    </a:t>
            </a:r>
            <a:r>
              <a:rPr lang="en-US" sz="2000" b="1">
                <a:solidFill>
                  <a:srgbClr val="0066FF"/>
                </a:solidFill>
                <a:effectLst>
                  <a:outerShdw blurRad="38100" dist="38100" dir="2700000" algn="tl">
                    <a:srgbClr val="000000"/>
                  </a:outerShdw>
                </a:effectLst>
                <a:latin typeface="Arial" charset="0"/>
              </a:rPr>
              <a:t>If both </a:t>
            </a:r>
            <a:r>
              <a:rPr lang="en-US" sz="2000" b="1" i="1">
                <a:solidFill>
                  <a:srgbClr val="FC0128"/>
                </a:solidFill>
                <a:effectLst>
                  <a:outerShdw blurRad="38100" dist="38100" dir="2700000" algn="tl">
                    <a:srgbClr val="000000"/>
                  </a:outerShdw>
                </a:effectLst>
                <a:latin typeface="Arial" charset="0"/>
              </a:rPr>
              <a:t>v</a:t>
            </a:r>
            <a:r>
              <a:rPr lang="en-US" sz="2000" b="1">
                <a:solidFill>
                  <a:srgbClr val="0066FF"/>
                </a:solidFill>
                <a:effectLst>
                  <a:outerShdw blurRad="38100" dist="38100" dir="2700000" algn="tl">
                    <a:srgbClr val="000000"/>
                  </a:outerShdw>
                </a:effectLst>
                <a:latin typeface="Arial" charset="0"/>
              </a:rPr>
              <a:t> and </a:t>
            </a:r>
            <a:r>
              <a:rPr lang="en-US" sz="2000" b="1" i="1">
                <a:solidFill>
                  <a:srgbClr val="FC0128"/>
                </a:solidFill>
                <a:effectLst>
                  <a:outerShdw blurRad="38100" dist="38100" dir="2700000" algn="tl">
                    <a:srgbClr val="000000"/>
                  </a:outerShdw>
                </a:effectLst>
                <a:latin typeface="Arial" charset="0"/>
              </a:rPr>
              <a:t>a</a:t>
            </a:r>
            <a:r>
              <a:rPr lang="en-US" sz="2000" b="1">
                <a:solidFill>
                  <a:srgbClr val="0066FF"/>
                </a:solidFill>
                <a:effectLst>
                  <a:outerShdw blurRad="38100" dist="38100" dir="2700000" algn="tl">
                    <a:srgbClr val="000000"/>
                  </a:outerShdw>
                </a:effectLst>
                <a:latin typeface="Arial" charset="0"/>
              </a:rPr>
              <a:t> were zero at the same time, the mass would be at rest and stay at rest!</a:t>
            </a:r>
            <a:r>
              <a:rPr lang="en-US" sz="2000" b="1">
                <a:solidFill>
                  <a:schemeClr val="bg2"/>
                </a:solidFill>
                <a:latin typeface="Arial" charset="0"/>
              </a:rPr>
              <a:t>   Thus, there is </a:t>
            </a:r>
            <a:r>
              <a:rPr lang="en-US" sz="2000" b="1" i="1">
                <a:solidFill>
                  <a:srgbClr val="FC0128"/>
                </a:solidFill>
                <a:effectLst>
                  <a:outerShdw blurRad="38100" dist="38100" dir="2700000" algn="tl">
                    <a:srgbClr val="000000"/>
                  </a:outerShdw>
                </a:effectLst>
                <a:latin typeface="Arial" charset="0"/>
              </a:rPr>
              <a:t>NO point</a:t>
            </a:r>
            <a:r>
              <a:rPr lang="en-US" sz="2000" b="1">
                <a:solidFill>
                  <a:schemeClr val="bg2"/>
                </a:solidFill>
                <a:latin typeface="Arial" charset="0"/>
              </a:rPr>
              <a:t> at which both </a:t>
            </a:r>
            <a:r>
              <a:rPr lang="en-US" sz="2000" b="1" i="1">
                <a:solidFill>
                  <a:srgbClr val="FC0128"/>
                </a:solidFill>
                <a:effectLst>
                  <a:outerShdw blurRad="38100" dist="38100" dir="2700000" algn="tl">
                    <a:srgbClr val="000000"/>
                  </a:outerShdw>
                </a:effectLst>
                <a:latin typeface="Arial" charset="0"/>
              </a:rPr>
              <a:t>v</a:t>
            </a:r>
            <a:r>
              <a:rPr lang="en-US" sz="2000" b="1">
                <a:solidFill>
                  <a:schemeClr val="bg2"/>
                </a:solidFill>
                <a:latin typeface="Arial" charset="0"/>
              </a:rPr>
              <a:t> and </a:t>
            </a:r>
            <a:r>
              <a:rPr lang="en-US" sz="2000" b="1" i="1">
                <a:solidFill>
                  <a:srgbClr val="FC0128"/>
                </a:solidFill>
                <a:effectLst>
                  <a:outerShdw blurRad="38100" dist="38100" dir="2700000" algn="tl">
                    <a:srgbClr val="000000"/>
                  </a:outerShdw>
                </a:effectLst>
                <a:latin typeface="Arial" charset="0"/>
              </a:rPr>
              <a:t>a</a:t>
            </a:r>
            <a:r>
              <a:rPr lang="en-US" sz="2000" b="1">
                <a:solidFill>
                  <a:schemeClr val="bg2"/>
                </a:solidFill>
                <a:latin typeface="Arial" charset="0"/>
              </a:rPr>
              <a:t> are both zero at the same time.</a:t>
            </a:r>
            <a:endParaRPr lang="en-US" sz="2200" b="1">
              <a:solidFill>
                <a:schemeClr val="bg2"/>
              </a:solidFill>
              <a:latin typeface="Arial" charset="0"/>
            </a:endParaRPr>
          </a:p>
        </p:txBody>
      </p:sp>
      <p:sp>
        <p:nvSpPr>
          <p:cNvPr id="600075" name="Text Box 11"/>
          <p:cNvSpPr txBox="1">
            <a:spLocks noChangeArrowheads="1"/>
          </p:cNvSpPr>
          <p:nvPr/>
        </p:nvSpPr>
        <p:spPr bwMode="auto">
          <a:xfrm>
            <a:off x="3298825" y="6292850"/>
            <a:ext cx="5853113" cy="406400"/>
          </a:xfrm>
          <a:prstGeom prst="rect">
            <a:avLst/>
          </a:prstGeom>
          <a:solidFill>
            <a:srgbClr val="3366FF"/>
          </a:solidFill>
          <a:ln w="9525">
            <a:solidFill>
              <a:schemeClr val="tx2"/>
            </a:solidFill>
            <a:miter lim="800000"/>
            <a:headEnd type="none" w="sm" len="sm"/>
            <a:tailEnd type="none" w="sm" len="sm"/>
          </a:ln>
          <a:effectLst/>
        </p:spPr>
        <p:txBody>
          <a:bodyPr wrap="none">
            <a:spAutoFit/>
          </a:bodyPr>
          <a:lstStyle/>
          <a:p>
            <a:r>
              <a:rPr lang="en-US" sz="2000" b="1">
                <a:solidFill>
                  <a:srgbClr val="000000"/>
                </a:solidFill>
                <a:effectLst>
                  <a:outerShdw blurRad="38100" dist="38100" dir="2700000" algn="tl">
                    <a:srgbClr val="FFFFFF"/>
                  </a:outerShdw>
                </a:effectLst>
                <a:latin typeface="Arial" charset="0"/>
              </a:rPr>
              <a:t>Follow-up:</a:t>
            </a:r>
            <a:r>
              <a:rPr lang="en-US" sz="2000" b="1">
                <a:effectLst>
                  <a:outerShdw blurRad="38100" dist="38100" dir="2700000" algn="tl">
                    <a:srgbClr val="000000"/>
                  </a:outerShdw>
                </a:effectLst>
                <a:latin typeface="Arial" charset="0"/>
              </a:rPr>
              <a:t>  Where is acceleration a maximum?</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8" name="AutoShape 2"/>
          <p:cNvSpPr>
            <a:spLocks noChangeArrowheads="1"/>
          </p:cNvSpPr>
          <p:nvPr/>
        </p:nvSpPr>
        <p:spPr bwMode="auto">
          <a:xfrm>
            <a:off x="0" y="0"/>
            <a:ext cx="9144000" cy="37084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618499" name="Rectangle 3"/>
          <p:cNvSpPr>
            <a:spLocks noChangeArrowheads="1"/>
          </p:cNvSpPr>
          <p:nvPr/>
        </p:nvSpPr>
        <p:spPr bwMode="auto">
          <a:xfrm>
            <a:off x="0" y="1216025"/>
            <a:ext cx="4968875" cy="1731963"/>
          </a:xfrm>
          <a:prstGeom prst="rect">
            <a:avLst/>
          </a:prstGeom>
          <a:noFill/>
          <a:ln w="9525">
            <a:noFill/>
            <a:miter lim="800000"/>
            <a:headEnd/>
            <a:tailEnd/>
          </a:ln>
          <a:effectLst/>
        </p:spPr>
        <p:txBody>
          <a:bodyPr lIns="90488" tIns="44450" rIns="90488" bIns="44450"/>
          <a:lstStyle/>
          <a:p>
            <a:pPr marL="401638" indent="-401638">
              <a:lnSpc>
                <a:spcPct val="130000"/>
              </a:lnSpc>
              <a:spcBef>
                <a:spcPct val="30000"/>
              </a:spcBef>
              <a:buClr>
                <a:schemeClr val="accent1"/>
              </a:buClr>
              <a:buSzPct val="75000"/>
              <a:buFont typeface="Wingdings" pitchFamily="48" charset="2"/>
              <a:buNone/>
            </a:pPr>
            <a:r>
              <a:rPr lang="en-US" sz="2000" b="1">
                <a:latin typeface="Arial" charset="0"/>
              </a:rPr>
              <a:t>	If the amplitude of a simple harmonic oscillator is doubled, which of the following quantities will change the most?</a:t>
            </a:r>
            <a:endParaRPr lang="en-US" sz="2000" b="1">
              <a:solidFill>
                <a:srgbClr val="000000"/>
              </a:solidFill>
              <a:latin typeface="Arial" charset="0"/>
            </a:endParaRPr>
          </a:p>
        </p:txBody>
      </p:sp>
      <p:sp>
        <p:nvSpPr>
          <p:cNvPr id="618500" name="Rectangle 4"/>
          <p:cNvSpPr>
            <a:spLocks noChangeArrowheads="1"/>
          </p:cNvSpPr>
          <p:nvPr/>
        </p:nvSpPr>
        <p:spPr bwMode="auto">
          <a:xfrm>
            <a:off x="4743450" y="1187450"/>
            <a:ext cx="3941763" cy="2130425"/>
          </a:xfrm>
          <a:prstGeom prst="rect">
            <a:avLst/>
          </a:prstGeom>
          <a:no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Wingdings" pitchFamily="48" charset="2"/>
              <a:buNone/>
            </a:pPr>
            <a:r>
              <a:rPr lang="en-US" sz="2000" b="1">
                <a:solidFill>
                  <a:schemeClr val="tx2"/>
                </a:solidFill>
                <a:latin typeface="Arial" charset="0"/>
              </a:rPr>
              <a:t>	1)  frequency</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2)  period</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3)  maximum speed</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4)  maximum acceleration</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5)  total mechanical energy</a:t>
            </a:r>
            <a:endParaRPr lang="en-US" sz="2000" b="1">
              <a:latin typeface="Arial" charset="0"/>
            </a:endParaRPr>
          </a:p>
        </p:txBody>
      </p:sp>
      <p:sp>
        <p:nvSpPr>
          <p:cNvPr id="618501" name="Rectangle 5"/>
          <p:cNvSpPr>
            <a:spLocks noGrp="1" noChangeArrowheads="1"/>
          </p:cNvSpPr>
          <p:nvPr>
            <p:ph type="title"/>
          </p:nvPr>
        </p:nvSpPr>
        <p:spPr>
          <a:xfrm>
            <a:off x="933450" y="0"/>
            <a:ext cx="7294563" cy="838200"/>
          </a:xfrm>
          <a:noFill/>
          <a:ln/>
        </p:spPr>
        <p:txBody>
          <a:bodyPr/>
          <a:lstStyle/>
          <a:p>
            <a:pPr>
              <a:lnSpc>
                <a:spcPct val="90000"/>
              </a:lnSpc>
            </a:pPr>
            <a:r>
              <a:rPr lang="en-US" sz="2800" i="1"/>
              <a:t>ConcepTest 14.5b</a:t>
            </a:r>
            <a:r>
              <a:rPr lang="en-US" sz="2800" i="1">
                <a:solidFill>
                  <a:srgbClr val="000000"/>
                </a:solidFill>
                <a:effectLst/>
              </a:rPr>
              <a:t>   </a:t>
            </a:r>
            <a:r>
              <a:rPr lang="en-US" sz="2800">
                <a:solidFill>
                  <a:schemeClr val="accent2"/>
                </a:solidFill>
                <a:effectLst/>
              </a:rPr>
              <a:t>Energy in SHM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AutoShape 2"/>
          <p:cNvSpPr>
            <a:spLocks noChangeArrowheads="1"/>
          </p:cNvSpPr>
          <p:nvPr/>
        </p:nvSpPr>
        <p:spPr bwMode="auto">
          <a:xfrm>
            <a:off x="304800" y="3849688"/>
            <a:ext cx="8399463" cy="2324100"/>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620547" name="AutoShape 3"/>
          <p:cNvSpPr>
            <a:spLocks noChangeArrowheads="1"/>
          </p:cNvSpPr>
          <p:nvPr/>
        </p:nvSpPr>
        <p:spPr bwMode="auto">
          <a:xfrm>
            <a:off x="0" y="0"/>
            <a:ext cx="9144000" cy="37084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620548" name="Rectangle 4"/>
          <p:cNvSpPr>
            <a:spLocks noChangeArrowheads="1"/>
          </p:cNvSpPr>
          <p:nvPr/>
        </p:nvSpPr>
        <p:spPr bwMode="auto">
          <a:xfrm>
            <a:off x="0" y="1216025"/>
            <a:ext cx="4968875" cy="1731963"/>
          </a:xfrm>
          <a:prstGeom prst="rect">
            <a:avLst/>
          </a:prstGeom>
          <a:noFill/>
          <a:ln w="9525">
            <a:noFill/>
            <a:miter lim="800000"/>
            <a:headEnd/>
            <a:tailEnd/>
          </a:ln>
          <a:effectLst/>
        </p:spPr>
        <p:txBody>
          <a:bodyPr lIns="90488" tIns="44450" rIns="90488" bIns="44450"/>
          <a:lstStyle/>
          <a:p>
            <a:pPr marL="401638" indent="-401638">
              <a:lnSpc>
                <a:spcPct val="130000"/>
              </a:lnSpc>
              <a:spcBef>
                <a:spcPct val="30000"/>
              </a:spcBef>
              <a:buClr>
                <a:schemeClr val="accent1"/>
              </a:buClr>
              <a:buSzPct val="75000"/>
              <a:buFont typeface="Wingdings" pitchFamily="48" charset="2"/>
              <a:buNone/>
            </a:pPr>
            <a:r>
              <a:rPr lang="en-US" sz="2000" b="1">
                <a:latin typeface="Arial" charset="0"/>
              </a:rPr>
              <a:t>	If the amplitude of a simple harmonic oscillator is doubled, which of the following quantities will change the most?</a:t>
            </a:r>
            <a:endParaRPr lang="en-US" sz="2000" b="1">
              <a:solidFill>
                <a:srgbClr val="000000"/>
              </a:solidFill>
              <a:latin typeface="Arial" charset="0"/>
            </a:endParaRPr>
          </a:p>
        </p:txBody>
      </p:sp>
      <p:sp>
        <p:nvSpPr>
          <p:cNvPr id="620549" name="Rectangle 5"/>
          <p:cNvSpPr>
            <a:spLocks noChangeArrowheads="1"/>
          </p:cNvSpPr>
          <p:nvPr/>
        </p:nvSpPr>
        <p:spPr bwMode="auto">
          <a:xfrm>
            <a:off x="4743450" y="1187450"/>
            <a:ext cx="3941763" cy="2130425"/>
          </a:xfrm>
          <a:prstGeom prst="rect">
            <a:avLst/>
          </a:prstGeom>
          <a:no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Wingdings" pitchFamily="48" charset="2"/>
              <a:buNone/>
            </a:pPr>
            <a:r>
              <a:rPr lang="en-US" sz="2000" b="1">
                <a:solidFill>
                  <a:schemeClr val="tx2"/>
                </a:solidFill>
                <a:latin typeface="Arial" charset="0"/>
              </a:rPr>
              <a:t>	1)  frequency</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2)  period</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3)  maximum speed</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4)  maximum acceleration</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5)  total mechanical energy</a:t>
            </a:r>
            <a:endParaRPr lang="en-US" sz="2000" b="1">
              <a:latin typeface="Arial" charset="0"/>
            </a:endParaRPr>
          </a:p>
        </p:txBody>
      </p:sp>
      <p:sp>
        <p:nvSpPr>
          <p:cNvPr id="620550" name="Rectangle 6"/>
          <p:cNvSpPr>
            <a:spLocks noChangeArrowheads="1"/>
          </p:cNvSpPr>
          <p:nvPr/>
        </p:nvSpPr>
        <p:spPr bwMode="auto">
          <a:xfrm>
            <a:off x="176213" y="3911600"/>
            <a:ext cx="8510587" cy="2112963"/>
          </a:xfrm>
          <a:prstGeom prst="rect">
            <a:avLst/>
          </a:prstGeom>
          <a:noFill/>
          <a:ln w="9525">
            <a:noFill/>
            <a:miter lim="800000"/>
            <a:headEnd/>
            <a:tailEnd/>
          </a:ln>
          <a:effectLst/>
        </p:spPr>
        <p:txBody>
          <a:bodyPr lIns="90488" tIns="44450" rIns="90488" bIns="44450"/>
          <a:lstStyle/>
          <a:p>
            <a:pPr marL="401638" indent="-401638">
              <a:lnSpc>
                <a:spcPct val="115000"/>
              </a:lnSpc>
              <a:spcBef>
                <a:spcPct val="30000"/>
              </a:spcBef>
              <a:buClr>
                <a:schemeClr val="accent1"/>
              </a:buClr>
              <a:buSzPct val="75000"/>
              <a:buFont typeface="Wingdings" pitchFamily="48" charset="2"/>
              <a:buNone/>
            </a:pPr>
            <a:r>
              <a:rPr lang="en-US" sz="2000" b="1">
                <a:latin typeface="Arial" charset="0"/>
              </a:rPr>
              <a:t>	</a:t>
            </a:r>
            <a:r>
              <a:rPr lang="en-US" sz="2000" b="1">
                <a:solidFill>
                  <a:schemeClr val="bg2"/>
                </a:solidFill>
                <a:latin typeface="Arial" charset="0"/>
              </a:rPr>
              <a:t>Frequency and period do not depend on amplitude at all, so they will not change.  Maximum acceleration and maximum speed do depend on amplitude, and both of these quantities will double. (You should think about why this is so.)  The total energy equals the initial potential energy, which depends on the square of the amplitude, so that will quadruple.</a:t>
            </a:r>
            <a:endParaRPr lang="en-US" sz="2000" b="1">
              <a:latin typeface="Arial" charset="0"/>
            </a:endParaRPr>
          </a:p>
        </p:txBody>
      </p:sp>
      <p:sp>
        <p:nvSpPr>
          <p:cNvPr id="620551" name="Oval 7"/>
          <p:cNvSpPr>
            <a:spLocks noChangeArrowheads="1"/>
          </p:cNvSpPr>
          <p:nvPr/>
        </p:nvSpPr>
        <p:spPr bwMode="auto">
          <a:xfrm>
            <a:off x="4873625" y="2884488"/>
            <a:ext cx="4032250" cy="512762"/>
          </a:xfrm>
          <a:prstGeom prst="ellipse">
            <a:avLst/>
          </a:prstGeom>
          <a:noFill/>
          <a:ln w="38100">
            <a:solidFill>
              <a:schemeClr val="accent1"/>
            </a:solidFill>
            <a:round/>
            <a:headEnd type="none" w="sm" len="sm"/>
            <a:tailEnd type="none" w="sm" len="sm"/>
          </a:ln>
          <a:effectLst/>
        </p:spPr>
        <p:txBody>
          <a:bodyPr wrap="none" anchor="ctr"/>
          <a:lstStyle/>
          <a:p>
            <a:endParaRPr lang="en-US"/>
          </a:p>
        </p:txBody>
      </p:sp>
      <p:sp>
        <p:nvSpPr>
          <p:cNvPr id="620552" name="Rectangle 8"/>
          <p:cNvSpPr>
            <a:spLocks noGrp="1" noChangeArrowheads="1"/>
          </p:cNvSpPr>
          <p:nvPr>
            <p:ph type="title"/>
          </p:nvPr>
        </p:nvSpPr>
        <p:spPr>
          <a:xfrm>
            <a:off x="933450" y="0"/>
            <a:ext cx="7294563" cy="838200"/>
          </a:xfrm>
          <a:noFill/>
          <a:ln/>
        </p:spPr>
        <p:txBody>
          <a:bodyPr/>
          <a:lstStyle/>
          <a:p>
            <a:pPr>
              <a:lnSpc>
                <a:spcPct val="90000"/>
              </a:lnSpc>
            </a:pPr>
            <a:r>
              <a:rPr lang="en-US" sz="2800" i="1"/>
              <a:t>ConcepTest 14.5b</a:t>
            </a:r>
            <a:r>
              <a:rPr lang="en-US" sz="2800" i="1">
                <a:solidFill>
                  <a:srgbClr val="000000"/>
                </a:solidFill>
                <a:effectLst/>
              </a:rPr>
              <a:t>   </a:t>
            </a:r>
            <a:r>
              <a:rPr lang="en-US" sz="2800">
                <a:solidFill>
                  <a:schemeClr val="accent2"/>
                </a:solidFill>
                <a:effectLst/>
              </a:rPr>
              <a:t>Energy in SHM </a:t>
            </a:r>
          </a:p>
        </p:txBody>
      </p:sp>
      <p:sp>
        <p:nvSpPr>
          <p:cNvPr id="620553" name="Text Box 9"/>
          <p:cNvSpPr txBox="1">
            <a:spLocks noChangeArrowheads="1"/>
          </p:cNvSpPr>
          <p:nvPr/>
        </p:nvSpPr>
        <p:spPr bwMode="auto">
          <a:xfrm>
            <a:off x="592138" y="6267450"/>
            <a:ext cx="7729537" cy="406400"/>
          </a:xfrm>
          <a:prstGeom prst="rect">
            <a:avLst/>
          </a:prstGeom>
          <a:solidFill>
            <a:srgbClr val="3366FF"/>
          </a:solidFill>
          <a:ln w="9525">
            <a:solidFill>
              <a:schemeClr val="tx2"/>
            </a:solidFill>
            <a:miter lim="800000"/>
            <a:headEnd type="none" w="sm" len="sm"/>
            <a:tailEnd type="none" w="sm" len="sm"/>
          </a:ln>
          <a:effectLst/>
        </p:spPr>
        <p:txBody>
          <a:bodyPr wrap="none">
            <a:spAutoFit/>
          </a:bodyPr>
          <a:lstStyle/>
          <a:p>
            <a:r>
              <a:rPr lang="en-US" sz="2000" b="1">
                <a:solidFill>
                  <a:srgbClr val="000000"/>
                </a:solidFill>
                <a:effectLst>
                  <a:outerShdw blurRad="38100" dist="38100" dir="2700000" algn="tl">
                    <a:srgbClr val="FFFFFF"/>
                  </a:outerShdw>
                </a:effectLst>
                <a:latin typeface="Arial" charset="0"/>
              </a:rPr>
              <a:t>Follow-up:</a:t>
            </a:r>
            <a:r>
              <a:rPr lang="en-US" sz="2000" b="1">
                <a:effectLst>
                  <a:outerShdw blurRad="38100" dist="38100" dir="2700000" algn="tl">
                    <a:srgbClr val="000000"/>
                  </a:outerShdw>
                </a:effectLst>
                <a:latin typeface="Arial" charset="0"/>
              </a:rPr>
              <a:t>  Why do maximum acceleration and speed double?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Mass </a:t>
            </a:r>
            <a:r>
              <a:rPr lang="en-US" i="1" dirty="0" smtClean="0">
                <a:solidFill>
                  <a:srgbClr val="FFFF00"/>
                </a:solidFill>
              </a:rPr>
              <a:t>Hanging</a:t>
            </a:r>
            <a:r>
              <a:rPr lang="en-US" dirty="0" smtClean="0">
                <a:solidFill>
                  <a:srgbClr val="FFFF00"/>
                </a:solidFill>
              </a:rPr>
              <a:t> on a Spring</a:t>
            </a:r>
            <a:endParaRPr lang="en-US" dirty="0">
              <a:solidFill>
                <a:srgbClr val="FFFF00"/>
              </a:solidFill>
            </a:endParaRPr>
          </a:p>
        </p:txBody>
      </p:sp>
      <p:sp>
        <p:nvSpPr>
          <p:cNvPr id="3" name="Content Placeholder 2"/>
          <p:cNvSpPr>
            <a:spLocks noGrp="1"/>
          </p:cNvSpPr>
          <p:nvPr>
            <p:ph sz="half" idx="1"/>
          </p:nvPr>
        </p:nvSpPr>
        <p:spPr>
          <a:xfrm>
            <a:off x="379926" y="1600200"/>
            <a:ext cx="4191000" cy="5105400"/>
          </a:xfrm>
        </p:spPr>
        <p:txBody>
          <a:bodyPr>
            <a:normAutofit/>
          </a:bodyPr>
          <a:lstStyle/>
          <a:p>
            <a:r>
              <a:rPr lang="en-US" dirty="0" smtClean="0">
                <a:solidFill>
                  <a:schemeClr val="bg1"/>
                </a:solidFill>
              </a:rPr>
              <a:t> Suppose as before the spring constant is </a:t>
            </a:r>
            <a:r>
              <a:rPr lang="en-US" i="1" dirty="0" smtClean="0">
                <a:solidFill>
                  <a:schemeClr val="bg1"/>
                </a:solidFill>
              </a:rPr>
              <a:t>k</a:t>
            </a:r>
            <a:r>
              <a:rPr lang="en-US" dirty="0" smtClean="0">
                <a:solidFill>
                  <a:schemeClr val="bg1"/>
                </a:solidFill>
              </a:rPr>
              <a:t>.</a:t>
            </a:r>
          </a:p>
          <a:p>
            <a:r>
              <a:rPr lang="en-US" dirty="0" smtClean="0">
                <a:solidFill>
                  <a:schemeClr val="bg1"/>
                </a:solidFill>
              </a:rPr>
              <a:t>There will be an </a:t>
            </a:r>
            <a:r>
              <a:rPr lang="en-US" dirty="0" smtClean="0">
                <a:solidFill>
                  <a:srgbClr val="FFFF00"/>
                </a:solidFill>
              </a:rPr>
              <a:t>extension </a:t>
            </a:r>
            <a:r>
              <a:rPr lang="en-US" i="1" dirty="0" smtClean="0">
                <a:solidFill>
                  <a:srgbClr val="FFFF00"/>
                </a:solidFill>
              </a:rPr>
              <a:t>x</a:t>
            </a:r>
            <a:r>
              <a:rPr lang="en-US" baseline="-25000" dirty="0" smtClean="0">
                <a:solidFill>
                  <a:srgbClr val="FFFF00"/>
                </a:solidFill>
              </a:rPr>
              <a:t>0</a:t>
            </a:r>
            <a:r>
              <a:rPr lang="en-US" dirty="0" smtClean="0">
                <a:solidFill>
                  <a:srgbClr val="FFFF00"/>
                </a:solidFill>
              </a:rPr>
              <a:t>,  </a:t>
            </a:r>
            <a:r>
              <a:rPr lang="en-US" i="1" dirty="0" smtClean="0">
                <a:solidFill>
                  <a:srgbClr val="FFFF00"/>
                </a:solidFill>
              </a:rPr>
              <a:t>kx</a:t>
            </a:r>
            <a:r>
              <a:rPr lang="en-US" baseline="-25000" dirty="0" smtClean="0">
                <a:solidFill>
                  <a:srgbClr val="FFFF00"/>
                </a:solidFill>
              </a:rPr>
              <a:t>0</a:t>
            </a:r>
            <a:r>
              <a:rPr lang="en-US" dirty="0" smtClean="0">
                <a:solidFill>
                  <a:srgbClr val="FFFF00"/>
                </a:solidFill>
              </a:rPr>
              <a:t> = </a:t>
            </a:r>
            <a:r>
              <a:rPr lang="en-US" i="1" dirty="0" smtClean="0">
                <a:solidFill>
                  <a:srgbClr val="FFFF00"/>
                </a:solidFill>
              </a:rPr>
              <a:t>mg</a:t>
            </a:r>
            <a:r>
              <a:rPr lang="en-US" dirty="0" smtClean="0">
                <a:solidFill>
                  <a:srgbClr val="FFFF00"/>
                </a:solidFill>
              </a:rPr>
              <a:t>, </a:t>
            </a:r>
            <a:r>
              <a:rPr lang="en-US" dirty="0" smtClean="0">
                <a:solidFill>
                  <a:schemeClr val="bg1"/>
                </a:solidFill>
              </a:rPr>
              <a:t>when the </a:t>
            </a:r>
            <a:r>
              <a:rPr lang="en-US" dirty="0" smtClean="0">
                <a:solidFill>
                  <a:srgbClr val="FFFF00"/>
                </a:solidFill>
              </a:rPr>
              <a:t>mass is at rest</a:t>
            </a:r>
            <a:r>
              <a:rPr lang="en-US" dirty="0" smtClean="0">
                <a:solidFill>
                  <a:schemeClr val="bg1"/>
                </a:solidFill>
              </a:rPr>
              <a:t>.</a:t>
            </a:r>
          </a:p>
          <a:p>
            <a:r>
              <a:rPr lang="en-US" dirty="0" smtClean="0">
                <a:solidFill>
                  <a:schemeClr val="bg1"/>
                </a:solidFill>
              </a:rPr>
              <a:t>The equation of motion is now:</a:t>
            </a:r>
          </a:p>
          <a:p>
            <a:endParaRPr lang="en-US" dirty="0" smtClean="0">
              <a:solidFill>
                <a:schemeClr val="bg1"/>
              </a:solidFill>
            </a:endParaRPr>
          </a:p>
          <a:p>
            <a:r>
              <a:rPr lang="en-US" dirty="0" smtClean="0">
                <a:solidFill>
                  <a:schemeClr val="bg1"/>
                </a:solidFill>
              </a:rPr>
              <a:t>with solution</a:t>
            </a:r>
            <a:endParaRPr lang="en-US" dirty="0">
              <a:solidFill>
                <a:schemeClr val="bg1"/>
              </a:solidFill>
            </a:endParaRPr>
          </a:p>
        </p:txBody>
      </p:sp>
      <p:sp>
        <p:nvSpPr>
          <p:cNvPr id="4" name="Content Placeholder 3"/>
          <p:cNvSpPr>
            <a:spLocks noGrp="1"/>
          </p:cNvSpPr>
          <p:nvPr>
            <p:ph sz="half" idx="2"/>
          </p:nvPr>
        </p:nvSpPr>
        <p:spPr/>
        <p:txBody>
          <a:bodyPr>
            <a:normAutofit/>
          </a:bodyPr>
          <a:lstStyle/>
          <a:p>
            <a:r>
              <a:rPr lang="en-US" dirty="0" smtClean="0">
                <a:solidFill>
                  <a:schemeClr val="bg2">
                    <a:lumMod val="50000"/>
                  </a:schemeClr>
                </a:solidFill>
              </a:rPr>
              <a:t>A</a:t>
            </a:r>
            <a:endParaRPr lang="en-US" dirty="0">
              <a:solidFill>
                <a:schemeClr val="bg2">
                  <a:lumMod val="50000"/>
                </a:schemeClr>
              </a:solidFill>
            </a:endParaRPr>
          </a:p>
        </p:txBody>
      </p:sp>
      <p:cxnSp>
        <p:nvCxnSpPr>
          <p:cNvPr id="68" name="Straight Connector 67"/>
          <p:cNvCxnSpPr/>
          <p:nvPr/>
        </p:nvCxnSpPr>
        <p:spPr>
          <a:xfrm rot="10860000" flipV="1">
            <a:off x="5410621" y="3685522"/>
            <a:ext cx="3200400" cy="7620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nvGrpSpPr>
          <p:cNvPr id="7" name="Group 51"/>
          <p:cNvGrpSpPr/>
          <p:nvPr/>
        </p:nvGrpSpPr>
        <p:grpSpPr>
          <a:xfrm rot="5400000">
            <a:off x="5181600" y="1981200"/>
            <a:ext cx="2094963" cy="1610931"/>
            <a:chOff x="5181600" y="2274195"/>
            <a:chExt cx="2094963" cy="1610931"/>
          </a:xfrm>
        </p:grpSpPr>
        <p:grpSp>
          <p:nvGrpSpPr>
            <p:cNvPr id="8" name="Group 43"/>
            <p:cNvGrpSpPr/>
            <p:nvPr/>
          </p:nvGrpSpPr>
          <p:grpSpPr>
            <a:xfrm>
              <a:off x="5562600" y="2869318"/>
              <a:ext cx="1600200" cy="610648"/>
              <a:chOff x="5562600" y="2895076"/>
              <a:chExt cx="1600200" cy="610648"/>
            </a:xfrm>
          </p:grpSpPr>
          <p:sp>
            <p:nvSpPr>
              <p:cNvPr id="5" name="Rectangle 4"/>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7"/>
              <p:cNvGrpSpPr/>
              <p:nvPr/>
            </p:nvGrpSpPr>
            <p:grpSpPr>
              <a:xfrm>
                <a:off x="5943600" y="2895600"/>
                <a:ext cx="227210" cy="610124"/>
                <a:chOff x="5640190" y="2895076"/>
                <a:chExt cx="227210" cy="610124"/>
              </a:xfrm>
            </p:grpSpPr>
            <p:sp>
              <p:nvSpPr>
                <p:cNvPr id="9" name="Rectangle 8"/>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0"/>
              <p:cNvGrpSpPr/>
              <p:nvPr/>
            </p:nvGrpSpPr>
            <p:grpSpPr>
              <a:xfrm>
                <a:off x="6248400" y="2895600"/>
                <a:ext cx="227210" cy="610124"/>
                <a:chOff x="5640190" y="2895076"/>
                <a:chExt cx="227210" cy="610124"/>
              </a:xfrm>
            </p:grpSpPr>
            <p:sp>
              <p:nvSpPr>
                <p:cNvPr id="12" name="Rectangle 11"/>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3"/>
              <p:cNvGrpSpPr/>
              <p:nvPr/>
            </p:nvGrpSpPr>
            <p:grpSpPr>
              <a:xfrm>
                <a:off x="6553200" y="2895600"/>
                <a:ext cx="227210" cy="610124"/>
                <a:chOff x="5640190" y="2895076"/>
                <a:chExt cx="227210" cy="610124"/>
              </a:xfrm>
            </p:grpSpPr>
            <p:sp>
              <p:nvSpPr>
                <p:cNvPr id="15" name="Rectangle 14"/>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16"/>
              <p:cNvGrpSpPr/>
              <p:nvPr/>
            </p:nvGrpSpPr>
            <p:grpSpPr>
              <a:xfrm>
                <a:off x="6858000" y="2895600"/>
                <a:ext cx="227210" cy="610124"/>
                <a:chOff x="5640190" y="2895076"/>
                <a:chExt cx="227210" cy="610124"/>
              </a:xfrm>
            </p:grpSpPr>
            <p:sp>
              <p:nvSpPr>
                <p:cNvPr id="18" name="Rectangle 17"/>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Rectangle 19"/>
              <p:cNvSpPr/>
              <p:nvPr/>
            </p:nvSpPr>
            <p:spPr>
              <a:xfrm flipH="1">
                <a:off x="556260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p:cNvSpPr/>
              <p:nvPr/>
            </p:nvSpPr>
            <p:spPr>
              <a:xfrm flipH="1">
                <a:off x="7086600" y="2895600"/>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Rectangle 59"/>
            <p:cNvSpPr/>
            <p:nvPr/>
          </p:nvSpPr>
          <p:spPr>
            <a:xfrm>
              <a:off x="5181600" y="2437326"/>
              <a:ext cx="381000" cy="1447800"/>
            </a:xfrm>
            <a:prstGeom prst="rect">
              <a:avLst/>
            </a:prstGeom>
            <a:solidFill>
              <a:srgbClr val="C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3" name="Straight Arrow Connector 62"/>
            <p:cNvCxnSpPr/>
            <p:nvPr/>
          </p:nvCxnSpPr>
          <p:spPr>
            <a:xfrm>
              <a:off x="5562600" y="2667000"/>
              <a:ext cx="1600200" cy="1588"/>
            </a:xfrm>
            <a:prstGeom prst="straightConnector1">
              <a:avLst/>
            </a:prstGeom>
            <a:ln w="25400">
              <a:solidFill>
                <a:schemeClr val="tx2">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5600163" y="2274195"/>
              <a:ext cx="1676400" cy="381000"/>
            </a:xfrm>
            <a:prstGeom prst="rect">
              <a:avLst/>
            </a:prstGeom>
            <a:noFill/>
          </p:spPr>
          <p:txBody>
            <a:bodyPr wrap="square" rtlCol="0">
              <a:spAutoFit/>
            </a:bodyPr>
            <a:lstStyle/>
            <a:p>
              <a:r>
                <a:rPr lang="en-US" dirty="0" smtClean="0"/>
                <a:t>Natural length</a:t>
              </a:r>
              <a:endParaRPr lang="en-US" dirty="0"/>
            </a:p>
          </p:txBody>
        </p:sp>
      </p:grpSp>
      <p:grpSp>
        <p:nvGrpSpPr>
          <p:cNvPr id="73" name="Group 72"/>
          <p:cNvGrpSpPr/>
          <p:nvPr/>
        </p:nvGrpSpPr>
        <p:grpSpPr>
          <a:xfrm rot="5400000">
            <a:off x="6491850" y="2419600"/>
            <a:ext cx="2819400" cy="1447800"/>
            <a:chOff x="5181600" y="4228426"/>
            <a:chExt cx="2819400" cy="1447800"/>
          </a:xfrm>
        </p:grpSpPr>
        <p:sp>
          <p:nvSpPr>
            <p:cNvPr id="41" name="Rectangle 40"/>
            <p:cNvSpPr/>
            <p:nvPr/>
          </p:nvSpPr>
          <p:spPr>
            <a:xfrm flipH="1">
              <a:off x="5562600" y="459869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4" name="Group 57"/>
            <p:cNvGrpSpPr/>
            <p:nvPr/>
          </p:nvGrpSpPr>
          <p:grpSpPr>
            <a:xfrm>
              <a:off x="5698140" y="4663639"/>
              <a:ext cx="2192310" cy="610125"/>
              <a:chOff x="6123147" y="4190475"/>
              <a:chExt cx="2192310" cy="610125"/>
            </a:xfrm>
          </p:grpSpPr>
          <p:grpSp>
            <p:nvGrpSpPr>
              <p:cNvPr id="25" name="Group 44"/>
              <p:cNvGrpSpPr/>
              <p:nvPr/>
            </p:nvGrpSpPr>
            <p:grpSpPr>
              <a:xfrm>
                <a:off x="6123147" y="4190475"/>
                <a:ext cx="314457" cy="609600"/>
                <a:chOff x="6123147" y="4190475"/>
                <a:chExt cx="314457" cy="609600"/>
              </a:xfrm>
            </p:grpSpPr>
            <p:sp>
              <p:nvSpPr>
                <p:cNvPr id="43" name="Rectangle 42"/>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6" name="Group 45"/>
              <p:cNvGrpSpPr/>
              <p:nvPr/>
            </p:nvGrpSpPr>
            <p:grpSpPr>
              <a:xfrm>
                <a:off x="6629400" y="4191000"/>
                <a:ext cx="314457" cy="609600"/>
                <a:chOff x="6123147" y="4190475"/>
                <a:chExt cx="314457" cy="609600"/>
              </a:xfrm>
            </p:grpSpPr>
            <p:sp>
              <p:nvSpPr>
                <p:cNvPr id="47" name="Rectangle 46"/>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47"/>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 name="Group 48"/>
              <p:cNvGrpSpPr/>
              <p:nvPr/>
            </p:nvGrpSpPr>
            <p:grpSpPr>
              <a:xfrm>
                <a:off x="7086600" y="4191000"/>
                <a:ext cx="314457" cy="609600"/>
                <a:chOff x="6123147" y="4190475"/>
                <a:chExt cx="314457" cy="609600"/>
              </a:xfrm>
            </p:grpSpPr>
            <p:sp>
              <p:nvSpPr>
                <p:cNvPr id="50" name="Rectangle 49"/>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8" name="Group 51"/>
              <p:cNvGrpSpPr/>
              <p:nvPr/>
            </p:nvGrpSpPr>
            <p:grpSpPr>
              <a:xfrm>
                <a:off x="7543800" y="4191000"/>
                <a:ext cx="314457" cy="609600"/>
                <a:chOff x="6123147" y="4190475"/>
                <a:chExt cx="314457" cy="609600"/>
              </a:xfrm>
            </p:grpSpPr>
            <p:sp>
              <p:nvSpPr>
                <p:cNvPr id="53" name="Rectangle 52"/>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9" name="Group 54"/>
              <p:cNvGrpSpPr/>
              <p:nvPr/>
            </p:nvGrpSpPr>
            <p:grpSpPr>
              <a:xfrm>
                <a:off x="8001000" y="4191000"/>
                <a:ext cx="314457" cy="609600"/>
                <a:chOff x="6123147" y="4190475"/>
                <a:chExt cx="314457" cy="609600"/>
              </a:xfrm>
            </p:grpSpPr>
            <p:sp>
              <p:nvSpPr>
                <p:cNvPr id="56" name="Rectangle 55"/>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59" name="Rectangle 58"/>
            <p:cNvSpPr/>
            <p:nvPr/>
          </p:nvSpPr>
          <p:spPr>
            <a:xfrm flipH="1">
              <a:off x="7924800" y="4611574"/>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p:cNvSpPr/>
            <p:nvPr/>
          </p:nvSpPr>
          <p:spPr>
            <a:xfrm>
              <a:off x="5181600" y="4228426"/>
              <a:ext cx="381000" cy="1447800"/>
            </a:xfrm>
            <a:prstGeom prst="rect">
              <a:avLst/>
            </a:prstGeom>
            <a:solidFill>
              <a:srgbClr val="C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4" name="Straight Arrow Connector 63"/>
          <p:cNvCxnSpPr/>
          <p:nvPr/>
        </p:nvCxnSpPr>
        <p:spPr>
          <a:xfrm rot="5400000">
            <a:off x="7101884" y="4175716"/>
            <a:ext cx="733020" cy="1588"/>
          </a:xfrm>
          <a:prstGeom prst="straightConnector1">
            <a:avLst/>
          </a:prstGeom>
          <a:ln w="25400">
            <a:solidFill>
              <a:schemeClr val="tx2">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5581400" y="3867400"/>
            <a:ext cx="1752600" cy="646331"/>
          </a:xfrm>
          <a:prstGeom prst="rect">
            <a:avLst/>
          </a:prstGeom>
          <a:noFill/>
          <a:ln w="22225">
            <a:solidFill>
              <a:srgbClr val="FF0000"/>
            </a:solidFill>
          </a:ln>
        </p:spPr>
        <p:txBody>
          <a:bodyPr wrap="square" rtlCol="0">
            <a:spAutoFit/>
          </a:bodyPr>
          <a:lstStyle/>
          <a:p>
            <a:r>
              <a:rPr lang="en-US" dirty="0" smtClean="0"/>
              <a:t>Extension </a:t>
            </a:r>
            <a:r>
              <a:rPr lang="en-US" i="1" dirty="0" smtClean="0"/>
              <a:t>x</a:t>
            </a:r>
            <a:r>
              <a:rPr lang="en-US" baseline="-25000" dirty="0" smtClean="0"/>
              <a:t>0  </a:t>
            </a:r>
            <a:r>
              <a:rPr lang="en-US" dirty="0" smtClean="0"/>
              <a:t>for mass </a:t>
            </a:r>
            <a:r>
              <a:rPr lang="en-US" i="1" dirty="0" smtClean="0"/>
              <a:t>m</a:t>
            </a:r>
            <a:r>
              <a:rPr lang="en-US" dirty="0" smtClean="0"/>
              <a:t> at rest</a:t>
            </a:r>
            <a:endParaRPr lang="en-US" baseline="-25000" dirty="0"/>
          </a:p>
        </p:txBody>
      </p:sp>
      <p:grpSp>
        <p:nvGrpSpPr>
          <p:cNvPr id="31" name="Group 72"/>
          <p:cNvGrpSpPr/>
          <p:nvPr/>
        </p:nvGrpSpPr>
        <p:grpSpPr>
          <a:xfrm>
            <a:off x="7558650" y="4551225"/>
            <a:ext cx="762000" cy="685800"/>
            <a:chOff x="7160825" y="2519550"/>
            <a:chExt cx="762000" cy="685800"/>
          </a:xfrm>
        </p:grpSpPr>
        <p:sp>
          <p:nvSpPr>
            <p:cNvPr id="75" name="Rounded Rectangle 74"/>
            <p:cNvSpPr/>
            <p:nvPr/>
          </p:nvSpPr>
          <p:spPr>
            <a:xfrm>
              <a:off x="7160825" y="2519550"/>
              <a:ext cx="762000" cy="685800"/>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p:cNvSpPr txBox="1"/>
            <p:nvPr/>
          </p:nvSpPr>
          <p:spPr>
            <a:xfrm>
              <a:off x="7334000" y="2619500"/>
              <a:ext cx="457200" cy="461665"/>
            </a:xfrm>
            <a:prstGeom prst="rect">
              <a:avLst/>
            </a:prstGeom>
            <a:noFill/>
          </p:spPr>
          <p:txBody>
            <a:bodyPr wrap="square" rtlCol="0">
              <a:spAutoFit/>
            </a:bodyPr>
            <a:lstStyle/>
            <a:p>
              <a:r>
                <a:rPr lang="en-US" sz="2400" b="1" i="1" dirty="0" smtClean="0">
                  <a:solidFill>
                    <a:srgbClr val="000000"/>
                  </a:solidFill>
                </a:rPr>
                <a:t>m</a:t>
              </a:r>
              <a:endParaRPr lang="en-US" sz="2400" b="1" i="1" dirty="0">
                <a:solidFill>
                  <a:srgbClr val="000000"/>
                </a:solidFill>
              </a:endParaRPr>
            </a:p>
          </p:txBody>
        </p:sp>
      </p:grpSp>
      <p:graphicFrame>
        <p:nvGraphicFramePr>
          <p:cNvPr id="78" name="Object 77"/>
          <p:cNvGraphicFramePr>
            <a:graphicFrameLocks noChangeAspect="1"/>
          </p:cNvGraphicFramePr>
          <p:nvPr/>
        </p:nvGraphicFramePr>
        <p:xfrm>
          <a:off x="803975" y="4836225"/>
          <a:ext cx="3606800" cy="533400"/>
        </p:xfrm>
        <a:graphic>
          <a:graphicData uri="http://schemas.openxmlformats.org/presentationml/2006/ole">
            <p:oleObj spid="_x0000_s4099" name="Equation" r:id="rId4" imgW="3606480" imgH="533160" progId="Equation.DSMT4">
              <p:embed/>
            </p:oleObj>
          </a:graphicData>
        </a:graphic>
      </p:graphicFrame>
      <p:graphicFrame>
        <p:nvGraphicFramePr>
          <p:cNvPr id="4100" name="Object 4"/>
          <p:cNvGraphicFramePr>
            <a:graphicFrameLocks noChangeAspect="1"/>
          </p:cNvGraphicFramePr>
          <p:nvPr/>
        </p:nvGraphicFramePr>
        <p:xfrm>
          <a:off x="850900" y="5930900"/>
          <a:ext cx="5397500" cy="533400"/>
        </p:xfrm>
        <a:graphic>
          <a:graphicData uri="http://schemas.openxmlformats.org/presentationml/2006/ole">
            <p:oleObj spid="_x0000_s4100" name="Equation" r:id="rId5" imgW="5397480" imgH="533160" progId="Equation.DSMT4">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8" name="AutoShape 2"/>
          <p:cNvSpPr>
            <a:spLocks noChangeArrowheads="1"/>
          </p:cNvSpPr>
          <p:nvPr/>
        </p:nvSpPr>
        <p:spPr bwMode="auto">
          <a:xfrm>
            <a:off x="0" y="0"/>
            <a:ext cx="9144000" cy="36068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638979" name="Rectangle 3"/>
          <p:cNvSpPr>
            <a:spLocks noChangeArrowheads="1"/>
          </p:cNvSpPr>
          <p:nvPr/>
        </p:nvSpPr>
        <p:spPr bwMode="auto">
          <a:xfrm>
            <a:off x="0" y="1071563"/>
            <a:ext cx="4627563" cy="1573212"/>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48" charset="2"/>
              <a:buNone/>
            </a:pPr>
            <a:r>
              <a:rPr lang="en-US" sz="2000" b="1">
                <a:latin typeface="Arial" charset="0"/>
              </a:rPr>
              <a:t>	A  mass oscillates on a vertical spring with period </a:t>
            </a:r>
            <a:r>
              <a:rPr lang="en-US" sz="2000" b="1" i="1">
                <a:latin typeface="Arial" charset="0"/>
              </a:rPr>
              <a:t>T</a:t>
            </a:r>
            <a:r>
              <a:rPr lang="en-US" sz="2000" b="1">
                <a:latin typeface="Arial" charset="0"/>
              </a:rPr>
              <a:t>.  If the whole setup is taken to the Moon, how does the period change?</a:t>
            </a:r>
            <a:endParaRPr lang="en-US" sz="2000" b="1">
              <a:solidFill>
                <a:srgbClr val="000000"/>
              </a:solidFill>
              <a:latin typeface="Arial" charset="0"/>
            </a:endParaRPr>
          </a:p>
        </p:txBody>
      </p:sp>
      <p:sp>
        <p:nvSpPr>
          <p:cNvPr id="638980" name="Rectangle 4"/>
          <p:cNvSpPr>
            <a:spLocks noChangeArrowheads="1"/>
          </p:cNvSpPr>
          <p:nvPr/>
        </p:nvSpPr>
        <p:spPr bwMode="auto">
          <a:xfrm>
            <a:off x="4968875" y="1281113"/>
            <a:ext cx="4175125" cy="1530350"/>
          </a:xfrm>
          <a:prstGeom prst="rect">
            <a:avLst/>
          </a:prstGeom>
          <a:no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Wingdings" pitchFamily="48" charset="2"/>
              <a:buNone/>
            </a:pPr>
            <a:r>
              <a:rPr lang="en-US" sz="2000" b="1">
                <a:latin typeface="Arial" charset="0"/>
              </a:rPr>
              <a:t>	</a:t>
            </a:r>
            <a:r>
              <a:rPr lang="en-US" sz="2000" b="1">
                <a:solidFill>
                  <a:schemeClr val="tx2"/>
                </a:solidFill>
                <a:latin typeface="Arial" charset="0"/>
              </a:rPr>
              <a:t>1)  period will increase</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2)  period will not change</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3)  period will decrease</a:t>
            </a:r>
            <a:endParaRPr lang="en-US" sz="2000">
              <a:solidFill>
                <a:schemeClr val="tx2"/>
              </a:solidFill>
              <a:effectLst>
                <a:outerShdw blurRad="38100" dist="38100" dir="2700000" algn="tl">
                  <a:srgbClr val="000000"/>
                </a:outerShdw>
              </a:effectLst>
              <a:latin typeface="Arial" charset="0"/>
            </a:endParaRPr>
          </a:p>
        </p:txBody>
      </p:sp>
      <p:sp>
        <p:nvSpPr>
          <p:cNvPr id="638981" name="Rectangle 5"/>
          <p:cNvSpPr>
            <a:spLocks noGrp="1" noChangeArrowheads="1"/>
          </p:cNvSpPr>
          <p:nvPr>
            <p:ph type="title"/>
          </p:nvPr>
        </p:nvSpPr>
        <p:spPr>
          <a:xfrm>
            <a:off x="933450" y="0"/>
            <a:ext cx="7294563" cy="838200"/>
          </a:xfrm>
          <a:noFill/>
          <a:ln/>
        </p:spPr>
        <p:txBody>
          <a:bodyPr/>
          <a:lstStyle/>
          <a:p>
            <a:pPr>
              <a:lnSpc>
                <a:spcPct val="90000"/>
              </a:lnSpc>
            </a:pPr>
            <a:r>
              <a:rPr lang="en-US" sz="2800" i="1"/>
              <a:t>ConcepTest 14.7c</a:t>
            </a:r>
            <a:r>
              <a:rPr lang="en-US" sz="2800" i="1">
                <a:solidFill>
                  <a:srgbClr val="000000"/>
                </a:solidFill>
                <a:effectLst/>
              </a:rPr>
              <a:t>   </a:t>
            </a:r>
            <a:r>
              <a:rPr lang="en-US" sz="2800">
                <a:solidFill>
                  <a:schemeClr val="accent2"/>
                </a:solidFill>
                <a:effectLst/>
              </a:rPr>
              <a:t>Spring on the Moon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1026" name="AutoShape 2"/>
          <p:cNvSpPr>
            <a:spLocks noChangeArrowheads="1"/>
          </p:cNvSpPr>
          <p:nvPr/>
        </p:nvSpPr>
        <p:spPr bwMode="auto">
          <a:xfrm>
            <a:off x="644525" y="3754438"/>
            <a:ext cx="7823200" cy="2166937"/>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641027" name="AutoShape 3"/>
          <p:cNvSpPr>
            <a:spLocks noChangeArrowheads="1"/>
          </p:cNvSpPr>
          <p:nvPr/>
        </p:nvSpPr>
        <p:spPr bwMode="auto">
          <a:xfrm>
            <a:off x="0" y="0"/>
            <a:ext cx="9144000" cy="36068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641028" name="Rectangle 4"/>
          <p:cNvSpPr>
            <a:spLocks noChangeArrowheads="1"/>
          </p:cNvSpPr>
          <p:nvPr/>
        </p:nvSpPr>
        <p:spPr bwMode="auto">
          <a:xfrm>
            <a:off x="0" y="1071563"/>
            <a:ext cx="4627563" cy="1573212"/>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48" charset="2"/>
              <a:buNone/>
            </a:pPr>
            <a:r>
              <a:rPr lang="en-US" sz="2000" b="1">
                <a:latin typeface="Arial" charset="0"/>
              </a:rPr>
              <a:t>	A  mass oscillates on a vertical spring with period </a:t>
            </a:r>
            <a:r>
              <a:rPr lang="en-US" sz="2000" b="1" i="1">
                <a:latin typeface="Arial" charset="0"/>
              </a:rPr>
              <a:t>T</a:t>
            </a:r>
            <a:r>
              <a:rPr lang="en-US" sz="2000" b="1">
                <a:latin typeface="Arial" charset="0"/>
              </a:rPr>
              <a:t>.  If the whole setup is taken to the Moon, how does the period change?</a:t>
            </a:r>
            <a:endParaRPr lang="en-US" sz="2000" b="1">
              <a:solidFill>
                <a:srgbClr val="000000"/>
              </a:solidFill>
              <a:latin typeface="Arial" charset="0"/>
            </a:endParaRPr>
          </a:p>
        </p:txBody>
      </p:sp>
      <p:sp>
        <p:nvSpPr>
          <p:cNvPr id="641029" name="Rectangle 5"/>
          <p:cNvSpPr>
            <a:spLocks noChangeArrowheads="1"/>
          </p:cNvSpPr>
          <p:nvPr/>
        </p:nvSpPr>
        <p:spPr bwMode="auto">
          <a:xfrm>
            <a:off x="4968875" y="1281113"/>
            <a:ext cx="4175125" cy="1530350"/>
          </a:xfrm>
          <a:prstGeom prst="rect">
            <a:avLst/>
          </a:prstGeom>
          <a:no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Wingdings" pitchFamily="48" charset="2"/>
              <a:buNone/>
            </a:pPr>
            <a:r>
              <a:rPr lang="en-US" sz="2000" b="1">
                <a:latin typeface="Arial" charset="0"/>
              </a:rPr>
              <a:t>	</a:t>
            </a:r>
            <a:r>
              <a:rPr lang="en-US" sz="2000" b="1">
                <a:solidFill>
                  <a:schemeClr val="tx2"/>
                </a:solidFill>
                <a:latin typeface="Arial" charset="0"/>
              </a:rPr>
              <a:t>1)  period will increase</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2)  period will not change</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3)  period will decrease</a:t>
            </a:r>
            <a:endParaRPr lang="en-US" sz="2000">
              <a:solidFill>
                <a:schemeClr val="tx2"/>
              </a:solidFill>
              <a:effectLst>
                <a:outerShdw blurRad="38100" dist="38100" dir="2700000" algn="tl">
                  <a:srgbClr val="000000"/>
                </a:outerShdw>
              </a:effectLst>
              <a:latin typeface="Arial" charset="0"/>
            </a:endParaRPr>
          </a:p>
        </p:txBody>
      </p:sp>
      <p:sp>
        <p:nvSpPr>
          <p:cNvPr id="641030" name="Rectangle 6"/>
          <p:cNvSpPr>
            <a:spLocks noChangeArrowheads="1"/>
          </p:cNvSpPr>
          <p:nvPr/>
        </p:nvSpPr>
        <p:spPr bwMode="auto">
          <a:xfrm>
            <a:off x="439738" y="3898900"/>
            <a:ext cx="8077200" cy="2212975"/>
          </a:xfrm>
          <a:prstGeom prst="rect">
            <a:avLst/>
          </a:prstGeom>
          <a:noFill/>
          <a:ln w="9525">
            <a:noFill/>
            <a:miter lim="800000"/>
            <a:headEnd/>
            <a:tailEnd/>
          </a:ln>
          <a:effectLst/>
        </p:spPr>
        <p:txBody>
          <a:bodyPr lIns="90488" tIns="44450" rIns="90488" bIns="44450"/>
          <a:lstStyle/>
          <a:p>
            <a:pPr marL="401638" indent="-401638">
              <a:lnSpc>
                <a:spcPct val="115000"/>
              </a:lnSpc>
              <a:spcBef>
                <a:spcPct val="30000"/>
              </a:spcBef>
              <a:buClr>
                <a:schemeClr val="accent1"/>
              </a:buClr>
              <a:buSzPct val="75000"/>
              <a:buFont typeface="Wingdings" pitchFamily="48" charset="2"/>
              <a:buNone/>
            </a:pPr>
            <a:r>
              <a:rPr lang="en-US" sz="2000" b="1">
                <a:solidFill>
                  <a:schemeClr val="bg2"/>
                </a:solidFill>
                <a:latin typeface="Arial" charset="0"/>
              </a:rPr>
              <a:t>	The period of simple harmonic motion depends only on the mass and the spring constant and does not depend on the acceleration due to gravity.  By going to the Moon, the value of </a:t>
            </a:r>
            <a:r>
              <a:rPr lang="en-US" sz="2000" b="1" i="1">
                <a:solidFill>
                  <a:schemeClr val="bg2"/>
                </a:solidFill>
                <a:latin typeface="Arial" charset="0"/>
              </a:rPr>
              <a:t>g</a:t>
            </a:r>
            <a:r>
              <a:rPr lang="en-US" sz="2000" b="1">
                <a:solidFill>
                  <a:schemeClr val="bg2"/>
                </a:solidFill>
                <a:latin typeface="Arial" charset="0"/>
              </a:rPr>
              <a:t> has been reduced, but that does not affect the period of the oscillating mass</a:t>
            </a:r>
            <a:r>
              <a:rPr lang="en-US" sz="2000" b="1">
                <a:solidFill>
                  <a:schemeClr val="bg2"/>
                </a:solidFill>
                <a:latin typeface="Arial Unicode MS" pitchFamily="34" charset="-128"/>
                <a:ea typeface="Arial Unicode MS" pitchFamily="34" charset="-128"/>
                <a:cs typeface="Arial Unicode MS" pitchFamily="34" charset="-128"/>
              </a:rPr>
              <a:t>–</a:t>
            </a:r>
            <a:r>
              <a:rPr lang="en-US" sz="2000" b="1">
                <a:solidFill>
                  <a:schemeClr val="bg2"/>
                </a:solidFill>
                <a:latin typeface="Arial" charset="0"/>
              </a:rPr>
              <a:t>spring system.</a:t>
            </a:r>
            <a:r>
              <a:rPr lang="en-US" sz="2000" b="1">
                <a:latin typeface="Arial" charset="0"/>
              </a:rPr>
              <a:t> </a:t>
            </a:r>
          </a:p>
        </p:txBody>
      </p:sp>
      <p:sp>
        <p:nvSpPr>
          <p:cNvPr id="641031" name="Oval 7"/>
          <p:cNvSpPr>
            <a:spLocks noChangeArrowheads="1"/>
          </p:cNvSpPr>
          <p:nvPr/>
        </p:nvSpPr>
        <p:spPr bwMode="auto">
          <a:xfrm>
            <a:off x="5016500" y="1674813"/>
            <a:ext cx="3819525" cy="512762"/>
          </a:xfrm>
          <a:prstGeom prst="ellipse">
            <a:avLst/>
          </a:prstGeom>
          <a:noFill/>
          <a:ln w="38100">
            <a:solidFill>
              <a:schemeClr val="accent1"/>
            </a:solidFill>
            <a:round/>
            <a:headEnd type="none" w="sm" len="sm"/>
            <a:tailEnd type="none" w="sm" len="sm"/>
          </a:ln>
          <a:effectLst/>
        </p:spPr>
        <p:txBody>
          <a:bodyPr wrap="none" anchor="ctr"/>
          <a:lstStyle/>
          <a:p>
            <a:endParaRPr lang="en-US"/>
          </a:p>
        </p:txBody>
      </p:sp>
      <p:sp>
        <p:nvSpPr>
          <p:cNvPr id="641032" name="Rectangle 8"/>
          <p:cNvSpPr>
            <a:spLocks noGrp="1" noChangeArrowheads="1"/>
          </p:cNvSpPr>
          <p:nvPr>
            <p:ph type="title"/>
          </p:nvPr>
        </p:nvSpPr>
        <p:spPr>
          <a:xfrm>
            <a:off x="933450" y="0"/>
            <a:ext cx="7294563" cy="838200"/>
          </a:xfrm>
          <a:noFill/>
          <a:ln/>
        </p:spPr>
        <p:txBody>
          <a:bodyPr/>
          <a:lstStyle/>
          <a:p>
            <a:pPr>
              <a:lnSpc>
                <a:spcPct val="90000"/>
              </a:lnSpc>
            </a:pPr>
            <a:r>
              <a:rPr lang="en-US" sz="2800" i="1"/>
              <a:t>ConcepTest 14.7c</a:t>
            </a:r>
            <a:r>
              <a:rPr lang="en-US" sz="2800" i="1">
                <a:solidFill>
                  <a:srgbClr val="000000"/>
                </a:solidFill>
                <a:effectLst/>
              </a:rPr>
              <a:t>   </a:t>
            </a:r>
            <a:r>
              <a:rPr lang="en-US" sz="2800">
                <a:solidFill>
                  <a:schemeClr val="accent2"/>
                </a:solidFill>
                <a:effectLst/>
              </a:rPr>
              <a:t>Spring on the Moon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 Simple Pendulum</a:t>
            </a:r>
            <a:endParaRPr lang="en-US">
              <a:solidFill>
                <a:srgbClr val="FFFF00"/>
              </a:solidFill>
            </a:endParaRPr>
          </a:p>
        </p:txBody>
      </p:sp>
      <p:sp>
        <p:nvSpPr>
          <p:cNvPr id="3" name="Content Placeholder 2"/>
          <p:cNvSpPr>
            <a:spLocks noGrp="1"/>
          </p:cNvSpPr>
          <p:nvPr>
            <p:ph sz="half" idx="1"/>
          </p:nvPr>
        </p:nvSpPr>
        <p:spPr>
          <a:xfrm>
            <a:off x="457200" y="1600200"/>
            <a:ext cx="4572000" cy="4525963"/>
          </a:xfrm>
          <a:ln w="12700">
            <a:solidFill>
              <a:srgbClr val="FF0000"/>
            </a:solidFill>
          </a:ln>
        </p:spPr>
        <p:txBody>
          <a:bodyPr>
            <a:normAutofit fontScale="92500" lnSpcReduction="10000"/>
          </a:bodyPr>
          <a:lstStyle/>
          <a:p>
            <a:r>
              <a:rPr lang="en-US" smtClean="0"/>
              <a:t>A simple pendulum has a </a:t>
            </a:r>
            <a:r>
              <a:rPr lang="en-US" smtClean="0">
                <a:solidFill>
                  <a:srgbClr val="FFFF00"/>
                </a:solidFill>
              </a:rPr>
              <a:t>bob</a:t>
            </a:r>
            <a:r>
              <a:rPr lang="en-US" smtClean="0"/>
              <a:t>, a mass </a:t>
            </a:r>
            <a:r>
              <a:rPr lang="en-US" i="1" smtClean="0">
                <a:solidFill>
                  <a:srgbClr val="FFFF00"/>
                </a:solidFill>
              </a:rPr>
              <a:t>m</a:t>
            </a:r>
            <a:r>
              <a:rPr lang="en-US" smtClean="0"/>
              <a:t> treated as </a:t>
            </a:r>
            <a:r>
              <a:rPr lang="en-US" smtClean="0">
                <a:solidFill>
                  <a:srgbClr val="FFFF00"/>
                </a:solidFill>
              </a:rPr>
              <a:t>a point mass</a:t>
            </a:r>
            <a:r>
              <a:rPr lang="en-US" smtClean="0"/>
              <a:t>, at the end of a light string of length </a:t>
            </a:r>
            <a:r>
              <a:rPr lang="en-US" i="1" smtClean="0">
                <a:solidFill>
                  <a:srgbClr val="FFFF00"/>
                </a:solidFill>
              </a:rPr>
              <a:t>ℓ</a:t>
            </a:r>
            <a:r>
              <a:rPr lang="en-US" smtClean="0"/>
              <a:t>.</a:t>
            </a:r>
          </a:p>
          <a:p>
            <a:r>
              <a:rPr lang="en-US" smtClean="0"/>
              <a:t>We consider only </a:t>
            </a:r>
            <a:r>
              <a:rPr lang="en-US" u="sng" smtClean="0"/>
              <a:t>small amplitude oscillations</a:t>
            </a:r>
            <a:r>
              <a:rPr lang="en-US" smtClean="0"/>
              <a:t>, and measure the displacement     </a:t>
            </a:r>
            <a:r>
              <a:rPr lang="en-US" smtClean="0">
                <a:sym typeface="Symbol"/>
              </a:rPr>
              <a:t> </a:t>
            </a:r>
            <a:r>
              <a:rPr lang="en-US" i="1" smtClean="0">
                <a:solidFill>
                  <a:srgbClr val="FFFF00"/>
                </a:solidFill>
                <a:sym typeface="Symbol"/>
              </a:rPr>
              <a:t>x</a:t>
            </a:r>
            <a:r>
              <a:rPr lang="en-US" smtClean="0">
                <a:solidFill>
                  <a:srgbClr val="FFFF00"/>
                </a:solidFill>
                <a:sym typeface="Symbol"/>
              </a:rPr>
              <a:t> = </a:t>
            </a:r>
            <a:r>
              <a:rPr lang="en-US" i="1" smtClean="0">
                <a:solidFill>
                  <a:srgbClr val="FFFF00"/>
                </a:solidFill>
                <a:sym typeface="Symbol"/>
              </a:rPr>
              <a:t>ℓ</a:t>
            </a:r>
            <a:r>
              <a:rPr lang="en-US" smtClean="0">
                <a:sym typeface="Symbol"/>
              </a:rPr>
              <a:t>   along the </a:t>
            </a:r>
            <a:r>
              <a:rPr lang="en-US" smtClean="0">
                <a:solidFill>
                  <a:srgbClr val="00B050"/>
                </a:solidFill>
                <a:sym typeface="Symbol"/>
              </a:rPr>
              <a:t>circular arc</a:t>
            </a:r>
            <a:r>
              <a:rPr lang="en-US" smtClean="0">
                <a:sym typeface="Symbol"/>
              </a:rPr>
              <a:t>.</a:t>
            </a:r>
          </a:p>
          <a:p>
            <a:r>
              <a:rPr lang="en-US" smtClean="0">
                <a:sym typeface="Symbol"/>
              </a:rPr>
              <a:t>The restoring force is</a:t>
            </a:r>
          </a:p>
          <a:p>
            <a:pPr>
              <a:buNone/>
            </a:pPr>
            <a:r>
              <a:rPr lang="en-US" smtClean="0">
                <a:sym typeface="Symbol"/>
              </a:rPr>
              <a:t>	 </a:t>
            </a:r>
            <a:r>
              <a:rPr lang="en-US" i="1" smtClean="0">
                <a:solidFill>
                  <a:srgbClr val="FFFF00"/>
                </a:solidFill>
                <a:sym typeface="Symbol"/>
              </a:rPr>
              <a:t>F</a:t>
            </a:r>
            <a:r>
              <a:rPr lang="en-US" smtClean="0">
                <a:solidFill>
                  <a:srgbClr val="FFFF00"/>
                </a:solidFill>
                <a:sym typeface="Symbol"/>
              </a:rPr>
              <a:t> = -</a:t>
            </a:r>
            <a:r>
              <a:rPr lang="en-US" i="1" smtClean="0">
                <a:solidFill>
                  <a:srgbClr val="FFFF00"/>
                </a:solidFill>
                <a:sym typeface="Symbol"/>
              </a:rPr>
              <a:t>mg</a:t>
            </a:r>
            <a:r>
              <a:rPr lang="en-US" smtClean="0">
                <a:solidFill>
                  <a:srgbClr val="FFFF00"/>
                </a:solidFill>
                <a:sym typeface="Symbol"/>
              </a:rPr>
              <a:t>sin</a:t>
            </a:r>
            <a:r>
              <a:rPr lang="en-US" i="1" smtClean="0">
                <a:solidFill>
                  <a:srgbClr val="FFFF00"/>
                </a:solidFill>
                <a:sym typeface="Symbol"/>
              </a:rPr>
              <a:t></a:t>
            </a:r>
            <a:r>
              <a:rPr lang="en-US" smtClean="0">
                <a:solidFill>
                  <a:srgbClr val="FFFF00"/>
                </a:solidFill>
                <a:sym typeface="Symbol"/>
              </a:rPr>
              <a:t>  -</a:t>
            </a:r>
            <a:r>
              <a:rPr lang="en-US" i="1" smtClean="0">
                <a:solidFill>
                  <a:srgbClr val="FFFF00"/>
                </a:solidFill>
                <a:sym typeface="Symbol"/>
              </a:rPr>
              <a:t>mg</a:t>
            </a:r>
            <a:r>
              <a:rPr lang="en-US" smtClean="0">
                <a:solidFill>
                  <a:srgbClr val="FFFF00"/>
                </a:solidFill>
                <a:sym typeface="Symbol"/>
              </a:rPr>
              <a:t>  </a:t>
            </a:r>
            <a:r>
              <a:rPr lang="en-US" smtClean="0">
                <a:sym typeface="Symbol"/>
              </a:rPr>
              <a:t>along the arc.</a:t>
            </a:r>
            <a:endParaRPr lang="en-US"/>
          </a:p>
        </p:txBody>
      </p:sp>
      <p:sp>
        <p:nvSpPr>
          <p:cNvPr id="4" name="Content Placeholder 3"/>
          <p:cNvSpPr>
            <a:spLocks noGrp="1"/>
          </p:cNvSpPr>
          <p:nvPr>
            <p:ph sz="half" idx="2"/>
          </p:nvPr>
        </p:nvSpPr>
        <p:spPr>
          <a:xfrm>
            <a:off x="5334000" y="1600200"/>
            <a:ext cx="3352800" cy="4525963"/>
          </a:xfrm>
        </p:spPr>
        <p:txBody>
          <a:bodyPr>
            <a:normAutofit fontScale="92500" lnSpcReduction="10000"/>
          </a:bodyPr>
          <a:lstStyle/>
          <a:p>
            <a:r>
              <a:rPr lang="en-US" smtClean="0">
                <a:solidFill>
                  <a:schemeClr val="bg2">
                    <a:lumMod val="50000"/>
                  </a:schemeClr>
                </a:solidFill>
              </a:rPr>
              <a:t>v</a:t>
            </a:r>
            <a:endParaRPr lang="en-US">
              <a:solidFill>
                <a:schemeClr val="bg2">
                  <a:lumMod val="50000"/>
                </a:schemeClr>
              </a:solidFill>
            </a:endParaRPr>
          </a:p>
        </p:txBody>
      </p:sp>
      <p:grpSp>
        <p:nvGrpSpPr>
          <p:cNvPr id="16" name="Group 15"/>
          <p:cNvGrpSpPr/>
          <p:nvPr/>
        </p:nvGrpSpPr>
        <p:grpSpPr>
          <a:xfrm>
            <a:off x="5486477" y="1974272"/>
            <a:ext cx="3276523" cy="3359728"/>
            <a:chOff x="5486477" y="1974272"/>
            <a:chExt cx="3276523" cy="3359728"/>
          </a:xfrm>
        </p:grpSpPr>
        <p:sp>
          <p:nvSpPr>
            <p:cNvPr id="5" name="Rectangle 4"/>
            <p:cNvSpPr/>
            <p:nvPr/>
          </p:nvSpPr>
          <p:spPr>
            <a:xfrm>
              <a:off x="5879275" y="2133600"/>
              <a:ext cx="2590800" cy="228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5" idx="2"/>
            </p:cNvCxnSpPr>
            <p:nvPr/>
          </p:nvCxnSpPr>
          <p:spPr>
            <a:xfrm rot="5400000">
              <a:off x="5688775" y="3848100"/>
              <a:ext cx="2971800"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7736775" y="4572000"/>
              <a:ext cx="381000" cy="381000"/>
            </a:xfrm>
            <a:prstGeom prst="ellipse">
              <a:avLst/>
            </a:prstGeom>
            <a:gradFill flip="none" rotWithShape="1">
              <a:gsLst>
                <a:gs pos="0">
                  <a:srgbClr val="FFC000"/>
                </a:gs>
                <a:gs pos="50000">
                  <a:schemeClr val="accent1">
                    <a:tint val="44500"/>
                    <a:satMod val="160000"/>
                  </a:schemeClr>
                </a:gs>
                <a:gs pos="100000">
                  <a:schemeClr val="accent1">
                    <a:tint val="23500"/>
                    <a:satMod val="160000"/>
                  </a:schemeClr>
                </a:gs>
              </a:gsLst>
              <a:lin ang="13500000" scaled="1"/>
              <a:tileRect/>
            </a:gra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a:stCxn id="5" idx="2"/>
            </p:cNvCxnSpPr>
            <p:nvPr/>
          </p:nvCxnSpPr>
          <p:spPr>
            <a:xfrm rot="16200000" flipH="1">
              <a:off x="6412675" y="3124200"/>
              <a:ext cx="2209800" cy="685800"/>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567550" y="3388425"/>
              <a:ext cx="457200" cy="400110"/>
            </a:xfrm>
            <a:prstGeom prst="rect">
              <a:avLst/>
            </a:prstGeom>
            <a:noFill/>
          </p:spPr>
          <p:txBody>
            <a:bodyPr wrap="square" rtlCol="0">
              <a:spAutoFit/>
            </a:bodyPr>
            <a:lstStyle/>
            <a:p>
              <a:r>
                <a:rPr lang="en-US" sz="2000" i="1" smtClean="0"/>
                <a:t>ℓ</a:t>
              </a:r>
              <a:endParaRPr lang="en-US" sz="2000" i="1"/>
            </a:p>
          </p:txBody>
        </p:sp>
        <p:sp>
          <p:nvSpPr>
            <p:cNvPr id="13" name="TextBox 12"/>
            <p:cNvSpPr txBox="1"/>
            <p:nvPr/>
          </p:nvSpPr>
          <p:spPr>
            <a:xfrm>
              <a:off x="7110350" y="2976750"/>
              <a:ext cx="457200" cy="400110"/>
            </a:xfrm>
            <a:prstGeom prst="rect">
              <a:avLst/>
            </a:prstGeom>
            <a:noFill/>
          </p:spPr>
          <p:txBody>
            <a:bodyPr wrap="square" rtlCol="0">
              <a:spAutoFit/>
            </a:bodyPr>
            <a:lstStyle/>
            <a:p>
              <a:r>
                <a:rPr lang="en-US" sz="2000" i="1" smtClean="0">
                  <a:sym typeface="Symbol"/>
                </a:rPr>
                <a:t></a:t>
              </a:r>
              <a:endParaRPr lang="en-US" sz="2000" i="1"/>
            </a:p>
          </p:txBody>
        </p:sp>
        <p:sp>
          <p:nvSpPr>
            <p:cNvPr id="19" name="TextBox 18"/>
            <p:cNvSpPr txBox="1"/>
            <p:nvPr/>
          </p:nvSpPr>
          <p:spPr>
            <a:xfrm>
              <a:off x="7160825" y="4934200"/>
              <a:ext cx="1066800" cy="369332"/>
            </a:xfrm>
            <a:prstGeom prst="rect">
              <a:avLst/>
            </a:prstGeom>
            <a:noFill/>
          </p:spPr>
          <p:txBody>
            <a:bodyPr wrap="square" rtlCol="0">
              <a:spAutoFit/>
            </a:bodyPr>
            <a:lstStyle/>
            <a:p>
              <a:r>
                <a:rPr lang="en-US" i="1" smtClean="0">
                  <a:solidFill>
                    <a:srgbClr val="FF0000"/>
                  </a:solidFill>
                </a:rPr>
                <a:t>mg</a:t>
              </a:r>
              <a:r>
                <a:rPr lang="en-US" smtClean="0">
                  <a:solidFill>
                    <a:srgbClr val="FF0000"/>
                  </a:solidFill>
                </a:rPr>
                <a:t>sin</a:t>
              </a:r>
              <a:r>
                <a:rPr lang="en-US" i="1" smtClean="0">
                  <a:solidFill>
                    <a:srgbClr val="FF0000"/>
                  </a:solidFill>
                  <a:sym typeface="Symbol"/>
                </a:rPr>
                <a:t></a:t>
              </a:r>
              <a:endParaRPr lang="en-US" i="1">
                <a:solidFill>
                  <a:srgbClr val="FF0000"/>
                </a:solidFill>
              </a:endParaRPr>
            </a:p>
          </p:txBody>
        </p:sp>
        <p:cxnSp>
          <p:nvCxnSpPr>
            <p:cNvPr id="21" name="Straight Arrow Connector 20"/>
            <p:cNvCxnSpPr/>
            <p:nvPr/>
          </p:nvCxnSpPr>
          <p:spPr>
            <a:xfrm rot="10440000" flipV="1">
              <a:off x="7016919" y="4841174"/>
              <a:ext cx="914400" cy="2286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8077200" y="4441065"/>
              <a:ext cx="457200" cy="400110"/>
            </a:xfrm>
            <a:prstGeom prst="rect">
              <a:avLst/>
            </a:prstGeom>
            <a:noFill/>
          </p:spPr>
          <p:txBody>
            <a:bodyPr wrap="square" rtlCol="0">
              <a:spAutoFit/>
            </a:bodyPr>
            <a:lstStyle/>
            <a:p>
              <a:r>
                <a:rPr lang="en-US" sz="2000" i="1" smtClean="0"/>
                <a:t>m</a:t>
              </a:r>
              <a:endParaRPr lang="en-US" sz="2000" i="1"/>
            </a:p>
          </p:txBody>
        </p:sp>
        <p:sp>
          <p:nvSpPr>
            <p:cNvPr id="24" name="Arc 23"/>
            <p:cNvSpPr/>
            <p:nvPr/>
          </p:nvSpPr>
          <p:spPr>
            <a:xfrm rot="5400000">
              <a:off x="5638837" y="1821912"/>
              <a:ext cx="2971803" cy="3276523"/>
            </a:xfrm>
            <a:prstGeom prst="arc">
              <a:avLst>
                <a:gd name="adj1" fmla="val 19763369"/>
                <a:gd name="adj2" fmla="val 0"/>
              </a:avLst>
            </a:prstGeom>
            <a:ln w="38100">
              <a:solidFill>
                <a:srgbClr val="00B05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smtClean="0">
                <a:solidFill>
                  <a:srgbClr val="FFFF00"/>
                </a:solidFill>
              </a:rPr>
              <a:t>F</a:t>
            </a:r>
            <a:r>
              <a:rPr lang="en-US" smtClean="0">
                <a:solidFill>
                  <a:srgbClr val="FFFF00"/>
                </a:solidFill>
              </a:rPr>
              <a:t> = </a:t>
            </a:r>
            <a:r>
              <a:rPr lang="en-US" i="1" smtClean="0">
                <a:solidFill>
                  <a:srgbClr val="FFFF00"/>
                </a:solidFill>
              </a:rPr>
              <a:t>ma</a:t>
            </a:r>
            <a:r>
              <a:rPr lang="en-US" smtClean="0">
                <a:solidFill>
                  <a:srgbClr val="FFFF00"/>
                </a:solidFill>
              </a:rPr>
              <a:t> for the Simple Pendulum</a:t>
            </a:r>
            <a:endParaRPr lang="en-US">
              <a:solidFill>
                <a:srgbClr val="FFFF00"/>
              </a:solidFill>
            </a:endParaRPr>
          </a:p>
        </p:txBody>
      </p:sp>
      <p:sp>
        <p:nvSpPr>
          <p:cNvPr id="3" name="Content Placeholder 2"/>
          <p:cNvSpPr>
            <a:spLocks noGrp="1"/>
          </p:cNvSpPr>
          <p:nvPr>
            <p:ph sz="half" idx="1"/>
          </p:nvPr>
        </p:nvSpPr>
        <p:spPr>
          <a:xfrm>
            <a:off x="457200" y="1600200"/>
            <a:ext cx="4800600" cy="4525963"/>
          </a:xfrm>
          <a:ln w="12700">
            <a:solidFill>
              <a:srgbClr val="FF0000"/>
            </a:solidFill>
          </a:ln>
        </p:spPr>
        <p:txBody>
          <a:bodyPr>
            <a:normAutofit/>
          </a:bodyPr>
          <a:lstStyle/>
          <a:p>
            <a:r>
              <a:rPr lang="en-US" smtClean="0"/>
              <a:t>The displacement </a:t>
            </a:r>
            <a:r>
              <a:rPr lang="en-US" smtClean="0">
                <a:sym typeface="Symbol"/>
              </a:rPr>
              <a:t>along the </a:t>
            </a:r>
            <a:r>
              <a:rPr lang="en-US" smtClean="0">
                <a:solidFill>
                  <a:srgbClr val="00B050"/>
                </a:solidFill>
                <a:sym typeface="Symbol"/>
              </a:rPr>
              <a:t>circular arc</a:t>
            </a:r>
            <a:r>
              <a:rPr lang="en-US" smtClean="0">
                <a:sym typeface="Symbol"/>
              </a:rPr>
              <a:t> is </a:t>
            </a:r>
            <a:r>
              <a:rPr lang="en-US" i="1" smtClean="0">
                <a:solidFill>
                  <a:srgbClr val="FFFF00"/>
                </a:solidFill>
                <a:sym typeface="Symbol"/>
              </a:rPr>
              <a:t>x</a:t>
            </a:r>
            <a:r>
              <a:rPr lang="en-US" smtClean="0">
                <a:solidFill>
                  <a:srgbClr val="FFFF00"/>
                </a:solidFill>
                <a:sym typeface="Symbol"/>
              </a:rPr>
              <a:t> = </a:t>
            </a:r>
            <a:r>
              <a:rPr lang="en-US" i="1" smtClean="0">
                <a:solidFill>
                  <a:srgbClr val="FFFF00"/>
                </a:solidFill>
                <a:sym typeface="Symbol"/>
              </a:rPr>
              <a:t>ℓ</a:t>
            </a:r>
            <a:r>
              <a:rPr lang="en-US" smtClean="0">
                <a:sym typeface="Symbol"/>
              </a:rPr>
              <a:t>.</a:t>
            </a:r>
          </a:p>
          <a:p>
            <a:r>
              <a:rPr lang="en-US" smtClean="0">
                <a:sym typeface="Symbol"/>
              </a:rPr>
              <a:t>The restoring force is</a:t>
            </a:r>
          </a:p>
          <a:p>
            <a:pPr>
              <a:buNone/>
            </a:pPr>
            <a:r>
              <a:rPr lang="en-US" smtClean="0">
                <a:sym typeface="Symbol"/>
              </a:rPr>
              <a:t>	 </a:t>
            </a:r>
            <a:r>
              <a:rPr lang="en-US" i="1" smtClean="0">
                <a:solidFill>
                  <a:srgbClr val="FFFF00"/>
                </a:solidFill>
                <a:sym typeface="Symbol"/>
              </a:rPr>
              <a:t>F</a:t>
            </a:r>
            <a:r>
              <a:rPr lang="en-US" smtClean="0">
                <a:solidFill>
                  <a:srgbClr val="FFFF00"/>
                </a:solidFill>
                <a:sym typeface="Symbol"/>
              </a:rPr>
              <a:t> = -</a:t>
            </a:r>
            <a:r>
              <a:rPr lang="en-US" i="1" smtClean="0">
                <a:solidFill>
                  <a:srgbClr val="FFFF00"/>
                </a:solidFill>
                <a:sym typeface="Symbol"/>
              </a:rPr>
              <a:t>mg</a:t>
            </a:r>
            <a:r>
              <a:rPr lang="en-US" smtClean="0">
                <a:solidFill>
                  <a:srgbClr val="FFFF00"/>
                </a:solidFill>
                <a:sym typeface="Symbol"/>
              </a:rPr>
              <a:t>sin</a:t>
            </a:r>
            <a:r>
              <a:rPr lang="en-US" i="1" smtClean="0">
                <a:solidFill>
                  <a:srgbClr val="FFFF00"/>
                </a:solidFill>
                <a:sym typeface="Symbol"/>
              </a:rPr>
              <a:t></a:t>
            </a:r>
            <a:r>
              <a:rPr lang="en-US" smtClean="0">
                <a:solidFill>
                  <a:srgbClr val="FFFF00"/>
                </a:solidFill>
                <a:sym typeface="Symbol"/>
              </a:rPr>
              <a:t>  -</a:t>
            </a:r>
            <a:r>
              <a:rPr lang="en-US" i="1" smtClean="0">
                <a:solidFill>
                  <a:srgbClr val="FFFF00"/>
                </a:solidFill>
                <a:sym typeface="Symbol"/>
              </a:rPr>
              <a:t>mg = -mgx</a:t>
            </a:r>
            <a:r>
              <a:rPr lang="en-US" smtClean="0">
                <a:solidFill>
                  <a:srgbClr val="FFFF00"/>
                </a:solidFill>
                <a:sym typeface="Symbol"/>
              </a:rPr>
              <a:t>/</a:t>
            </a:r>
            <a:r>
              <a:rPr lang="en-US" i="1" smtClean="0">
                <a:solidFill>
                  <a:srgbClr val="FFFF00"/>
                </a:solidFill>
                <a:sym typeface="Symbol"/>
              </a:rPr>
              <a:t>ℓ</a:t>
            </a:r>
            <a:r>
              <a:rPr lang="en-US" smtClean="0">
                <a:solidFill>
                  <a:srgbClr val="FFFF00"/>
                </a:solidFill>
                <a:sym typeface="Symbol"/>
              </a:rPr>
              <a:t>  </a:t>
            </a:r>
            <a:r>
              <a:rPr lang="en-US" smtClean="0">
                <a:sym typeface="Symbol"/>
              </a:rPr>
              <a:t>along the arc.</a:t>
            </a:r>
          </a:p>
          <a:p>
            <a:r>
              <a:rPr lang="en-US" i="1" smtClean="0">
                <a:solidFill>
                  <a:srgbClr val="FFFF00"/>
                </a:solidFill>
                <a:sym typeface="Symbol"/>
              </a:rPr>
              <a:t>F</a:t>
            </a:r>
            <a:r>
              <a:rPr lang="en-US" smtClean="0">
                <a:solidFill>
                  <a:srgbClr val="FFFF00"/>
                </a:solidFill>
                <a:sym typeface="Symbol"/>
              </a:rPr>
              <a:t> = </a:t>
            </a:r>
            <a:r>
              <a:rPr lang="en-US" i="1" smtClean="0">
                <a:solidFill>
                  <a:srgbClr val="FFFF00"/>
                </a:solidFill>
                <a:sym typeface="Symbol"/>
              </a:rPr>
              <a:t>ma </a:t>
            </a:r>
            <a:r>
              <a:rPr lang="en-US" smtClean="0">
                <a:solidFill>
                  <a:srgbClr val="FFFF00"/>
                </a:solidFill>
                <a:sym typeface="Symbol"/>
              </a:rPr>
              <a:t> </a:t>
            </a:r>
            <a:r>
              <a:rPr lang="en-US" smtClean="0">
                <a:sym typeface="Symbol"/>
              </a:rPr>
              <a:t>is</a:t>
            </a:r>
          </a:p>
          <a:p>
            <a:pPr>
              <a:buNone/>
            </a:pPr>
            <a:r>
              <a:rPr lang="en-US" i="1" smtClean="0">
                <a:sym typeface="Symbol"/>
              </a:rPr>
              <a:t>	       </a:t>
            </a:r>
            <a:r>
              <a:rPr lang="en-US" i="1" smtClean="0">
                <a:solidFill>
                  <a:srgbClr val="FFFF00"/>
                </a:solidFill>
                <a:sym typeface="Symbol"/>
              </a:rPr>
              <a:t>d</a:t>
            </a:r>
            <a:r>
              <a:rPr lang="en-US" baseline="30000" smtClean="0">
                <a:solidFill>
                  <a:srgbClr val="FFFF00"/>
                </a:solidFill>
                <a:sym typeface="Symbol"/>
              </a:rPr>
              <a:t>2</a:t>
            </a:r>
            <a:r>
              <a:rPr lang="en-US" i="1" smtClean="0">
                <a:solidFill>
                  <a:srgbClr val="FFFF00"/>
                </a:solidFill>
                <a:sym typeface="Symbol"/>
              </a:rPr>
              <a:t>x</a:t>
            </a:r>
            <a:r>
              <a:rPr lang="en-US" smtClean="0">
                <a:solidFill>
                  <a:srgbClr val="FFFF00"/>
                </a:solidFill>
                <a:sym typeface="Symbol"/>
              </a:rPr>
              <a:t>/</a:t>
            </a:r>
            <a:r>
              <a:rPr lang="en-US" i="1" smtClean="0">
                <a:solidFill>
                  <a:srgbClr val="FFFF00"/>
                </a:solidFill>
                <a:sym typeface="Symbol"/>
              </a:rPr>
              <a:t>dt</a:t>
            </a:r>
            <a:r>
              <a:rPr lang="en-US" baseline="30000" smtClean="0">
                <a:solidFill>
                  <a:srgbClr val="FFFF00"/>
                </a:solidFill>
                <a:sym typeface="Symbol"/>
              </a:rPr>
              <a:t>2</a:t>
            </a:r>
            <a:r>
              <a:rPr lang="en-US" smtClean="0">
                <a:solidFill>
                  <a:srgbClr val="FFFF00"/>
                </a:solidFill>
                <a:sym typeface="Symbol"/>
              </a:rPr>
              <a:t> = −</a:t>
            </a:r>
            <a:r>
              <a:rPr lang="en-US" i="1" smtClean="0">
                <a:solidFill>
                  <a:srgbClr val="FFFF00"/>
                </a:solidFill>
                <a:sym typeface="Symbol"/>
              </a:rPr>
              <a:t>gx</a:t>
            </a:r>
            <a:r>
              <a:rPr lang="en-US" smtClean="0">
                <a:solidFill>
                  <a:srgbClr val="FFFF00"/>
                </a:solidFill>
                <a:sym typeface="Symbol"/>
              </a:rPr>
              <a:t>/</a:t>
            </a:r>
            <a:r>
              <a:rPr lang="en-US" i="1" smtClean="0">
                <a:solidFill>
                  <a:srgbClr val="FFFF00"/>
                </a:solidFill>
                <a:sym typeface="Symbol"/>
              </a:rPr>
              <a:t>ℓ</a:t>
            </a:r>
          </a:p>
          <a:p>
            <a:pPr>
              <a:buNone/>
            </a:pPr>
            <a:r>
              <a:rPr lang="en-US" i="1" smtClean="0">
                <a:sym typeface="Symbol"/>
              </a:rPr>
              <a:t>	</a:t>
            </a:r>
            <a:r>
              <a:rPr lang="en-US" smtClean="0">
                <a:sym typeface="Symbol"/>
              </a:rPr>
              <a:t>(canceling out </a:t>
            </a:r>
            <a:r>
              <a:rPr lang="en-US" i="1" smtClean="0">
                <a:sym typeface="Symbol"/>
              </a:rPr>
              <a:t>m</a:t>
            </a:r>
            <a:r>
              <a:rPr lang="en-US" smtClean="0">
                <a:sym typeface="Symbol"/>
              </a:rPr>
              <a:t> from both sides!).</a:t>
            </a:r>
            <a:endParaRPr lang="en-US"/>
          </a:p>
        </p:txBody>
      </p:sp>
      <p:sp>
        <p:nvSpPr>
          <p:cNvPr id="4" name="Content Placeholder 3"/>
          <p:cNvSpPr>
            <a:spLocks noGrp="1"/>
          </p:cNvSpPr>
          <p:nvPr>
            <p:ph sz="half" idx="2"/>
          </p:nvPr>
        </p:nvSpPr>
        <p:spPr>
          <a:xfrm>
            <a:off x="5334000" y="1600200"/>
            <a:ext cx="3352800" cy="4525963"/>
          </a:xfrm>
        </p:spPr>
        <p:txBody>
          <a:bodyPr>
            <a:normAutofit/>
          </a:bodyPr>
          <a:lstStyle/>
          <a:p>
            <a:r>
              <a:rPr lang="en-US" smtClean="0">
                <a:solidFill>
                  <a:schemeClr val="bg2">
                    <a:lumMod val="50000"/>
                  </a:schemeClr>
                </a:solidFill>
              </a:rPr>
              <a:t>v</a:t>
            </a:r>
            <a:endParaRPr lang="en-US">
              <a:solidFill>
                <a:schemeClr val="bg2">
                  <a:lumMod val="50000"/>
                </a:schemeClr>
              </a:solidFill>
            </a:endParaRPr>
          </a:p>
        </p:txBody>
      </p:sp>
      <p:grpSp>
        <p:nvGrpSpPr>
          <p:cNvPr id="6" name="Group 26"/>
          <p:cNvGrpSpPr/>
          <p:nvPr/>
        </p:nvGrpSpPr>
        <p:grpSpPr>
          <a:xfrm>
            <a:off x="5879275" y="2133600"/>
            <a:ext cx="2655125" cy="3200400"/>
            <a:chOff x="5715000" y="2133600"/>
            <a:chExt cx="2655125" cy="3200400"/>
          </a:xfrm>
        </p:grpSpPr>
        <p:sp>
          <p:nvSpPr>
            <p:cNvPr id="5" name="Rectangle 4"/>
            <p:cNvSpPr/>
            <p:nvPr/>
          </p:nvSpPr>
          <p:spPr>
            <a:xfrm>
              <a:off x="5715000" y="2133600"/>
              <a:ext cx="2590800" cy="228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5" idx="2"/>
            </p:cNvCxnSpPr>
            <p:nvPr/>
          </p:nvCxnSpPr>
          <p:spPr>
            <a:xfrm rot="5400000">
              <a:off x="5524500" y="3848100"/>
              <a:ext cx="2971800"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7572500" y="4572000"/>
              <a:ext cx="381000" cy="381000"/>
            </a:xfrm>
            <a:prstGeom prst="ellipse">
              <a:avLst/>
            </a:prstGeom>
            <a:gradFill flip="none" rotWithShape="1">
              <a:gsLst>
                <a:gs pos="0">
                  <a:srgbClr val="FFC000"/>
                </a:gs>
                <a:gs pos="50000">
                  <a:schemeClr val="accent1">
                    <a:tint val="44500"/>
                    <a:satMod val="160000"/>
                  </a:schemeClr>
                </a:gs>
                <a:gs pos="100000">
                  <a:schemeClr val="accent1">
                    <a:tint val="23500"/>
                    <a:satMod val="160000"/>
                  </a:schemeClr>
                </a:gs>
              </a:gsLst>
              <a:lin ang="13500000" scaled="1"/>
              <a:tileRect/>
            </a:gra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a:stCxn id="5" idx="2"/>
            </p:cNvCxnSpPr>
            <p:nvPr/>
          </p:nvCxnSpPr>
          <p:spPr>
            <a:xfrm rot="16200000" flipH="1">
              <a:off x="6248400" y="3124200"/>
              <a:ext cx="2209800" cy="685800"/>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403275" y="3388425"/>
              <a:ext cx="457200" cy="400110"/>
            </a:xfrm>
            <a:prstGeom prst="rect">
              <a:avLst/>
            </a:prstGeom>
            <a:noFill/>
          </p:spPr>
          <p:txBody>
            <a:bodyPr wrap="square" rtlCol="0">
              <a:spAutoFit/>
            </a:bodyPr>
            <a:lstStyle/>
            <a:p>
              <a:r>
                <a:rPr lang="en-US" sz="2000" i="1" smtClean="0"/>
                <a:t>ℓ</a:t>
              </a:r>
              <a:endParaRPr lang="en-US" sz="2000" i="1"/>
            </a:p>
          </p:txBody>
        </p:sp>
        <p:sp>
          <p:nvSpPr>
            <p:cNvPr id="13" name="TextBox 12"/>
            <p:cNvSpPr txBox="1"/>
            <p:nvPr/>
          </p:nvSpPr>
          <p:spPr>
            <a:xfrm>
              <a:off x="6946075" y="2976750"/>
              <a:ext cx="457200" cy="400110"/>
            </a:xfrm>
            <a:prstGeom prst="rect">
              <a:avLst/>
            </a:prstGeom>
            <a:noFill/>
          </p:spPr>
          <p:txBody>
            <a:bodyPr wrap="square" rtlCol="0">
              <a:spAutoFit/>
            </a:bodyPr>
            <a:lstStyle/>
            <a:p>
              <a:r>
                <a:rPr lang="en-US" sz="2000" i="1" smtClean="0">
                  <a:sym typeface="Symbol"/>
                </a:rPr>
                <a:t></a:t>
              </a:r>
              <a:endParaRPr lang="en-US" sz="2000" i="1"/>
            </a:p>
          </p:txBody>
        </p:sp>
        <p:sp>
          <p:nvSpPr>
            <p:cNvPr id="19" name="TextBox 18"/>
            <p:cNvSpPr txBox="1"/>
            <p:nvPr/>
          </p:nvSpPr>
          <p:spPr>
            <a:xfrm>
              <a:off x="6996550" y="4934200"/>
              <a:ext cx="1066800" cy="369332"/>
            </a:xfrm>
            <a:prstGeom prst="rect">
              <a:avLst/>
            </a:prstGeom>
            <a:noFill/>
          </p:spPr>
          <p:txBody>
            <a:bodyPr wrap="square" rtlCol="0">
              <a:spAutoFit/>
            </a:bodyPr>
            <a:lstStyle/>
            <a:p>
              <a:r>
                <a:rPr lang="en-US" i="1" smtClean="0">
                  <a:solidFill>
                    <a:srgbClr val="FF0000"/>
                  </a:solidFill>
                </a:rPr>
                <a:t>mg</a:t>
              </a:r>
              <a:r>
                <a:rPr lang="en-US" smtClean="0">
                  <a:solidFill>
                    <a:srgbClr val="FF0000"/>
                  </a:solidFill>
                </a:rPr>
                <a:t>sin</a:t>
              </a:r>
              <a:r>
                <a:rPr lang="en-US" i="1" smtClean="0">
                  <a:solidFill>
                    <a:srgbClr val="FF0000"/>
                  </a:solidFill>
                  <a:sym typeface="Symbol"/>
                </a:rPr>
                <a:t></a:t>
              </a:r>
              <a:endParaRPr lang="en-US" i="1">
                <a:solidFill>
                  <a:srgbClr val="FF0000"/>
                </a:solidFill>
              </a:endParaRPr>
            </a:p>
          </p:txBody>
        </p:sp>
        <p:cxnSp>
          <p:nvCxnSpPr>
            <p:cNvPr id="21" name="Straight Arrow Connector 20"/>
            <p:cNvCxnSpPr/>
            <p:nvPr/>
          </p:nvCxnSpPr>
          <p:spPr>
            <a:xfrm rot="10440000" flipV="1">
              <a:off x="6852644" y="4841174"/>
              <a:ext cx="914400" cy="2286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7912925" y="4441065"/>
              <a:ext cx="457200" cy="400110"/>
            </a:xfrm>
            <a:prstGeom prst="rect">
              <a:avLst/>
            </a:prstGeom>
            <a:noFill/>
          </p:spPr>
          <p:txBody>
            <a:bodyPr wrap="square" rtlCol="0">
              <a:spAutoFit/>
            </a:bodyPr>
            <a:lstStyle/>
            <a:p>
              <a:r>
                <a:rPr lang="en-US" sz="2000" i="1" smtClean="0"/>
                <a:t>m</a:t>
              </a:r>
              <a:endParaRPr lang="en-US" sz="2000" i="1"/>
            </a:p>
          </p:txBody>
        </p:sp>
      </p:grpSp>
      <p:sp>
        <p:nvSpPr>
          <p:cNvPr id="24" name="Arc 23"/>
          <p:cNvSpPr/>
          <p:nvPr/>
        </p:nvSpPr>
        <p:spPr>
          <a:xfrm rot="5400000">
            <a:off x="5638837" y="1821912"/>
            <a:ext cx="2971803" cy="3276523"/>
          </a:xfrm>
          <a:prstGeom prst="arc">
            <a:avLst>
              <a:gd name="adj1" fmla="val 19763369"/>
              <a:gd name="adj2" fmla="val 0"/>
            </a:avLst>
          </a:prstGeom>
          <a:ln w="38100">
            <a:solidFill>
              <a:srgbClr val="00B05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Period of the Simple Pendulum</a:t>
            </a:r>
            <a:endParaRPr lang="en-US">
              <a:solidFill>
                <a:srgbClr val="FFFF00"/>
              </a:solidFill>
            </a:endParaRPr>
          </a:p>
        </p:txBody>
      </p:sp>
      <p:sp>
        <p:nvSpPr>
          <p:cNvPr id="3" name="Content Placeholder 2"/>
          <p:cNvSpPr>
            <a:spLocks noGrp="1"/>
          </p:cNvSpPr>
          <p:nvPr>
            <p:ph sz="half" idx="1"/>
          </p:nvPr>
        </p:nvSpPr>
        <p:spPr>
          <a:xfrm>
            <a:off x="381000" y="1600200"/>
            <a:ext cx="4800600" cy="4648200"/>
          </a:xfrm>
          <a:ln w="12700">
            <a:solidFill>
              <a:srgbClr val="FF0000"/>
            </a:solidFill>
          </a:ln>
        </p:spPr>
        <p:txBody>
          <a:bodyPr>
            <a:normAutofit/>
          </a:bodyPr>
          <a:lstStyle/>
          <a:p>
            <a:r>
              <a:rPr lang="en-US" smtClean="0"/>
              <a:t>The equation of motion</a:t>
            </a:r>
            <a:r>
              <a:rPr lang="en-US" i="1" smtClean="0">
                <a:sym typeface="Symbol"/>
              </a:rPr>
              <a:t>	       	</a:t>
            </a:r>
            <a:endParaRPr lang="en-US" i="1" smtClean="0">
              <a:solidFill>
                <a:srgbClr val="FFFF00"/>
              </a:solidFill>
              <a:sym typeface="Symbol"/>
            </a:endParaRPr>
          </a:p>
          <a:p>
            <a:pPr>
              <a:buNone/>
            </a:pPr>
            <a:r>
              <a:rPr lang="en-US" smtClean="0">
                <a:solidFill>
                  <a:schemeClr val="bg1"/>
                </a:solidFill>
                <a:sym typeface="Symbol"/>
              </a:rPr>
              <a:t>	has solution</a:t>
            </a:r>
          </a:p>
          <a:p>
            <a:pPr>
              <a:buNone/>
            </a:pPr>
            <a:r>
              <a:rPr lang="en-US" i="1" smtClean="0">
                <a:sym typeface="Symbol"/>
              </a:rPr>
              <a:t>	</a:t>
            </a:r>
          </a:p>
          <a:p>
            <a:r>
              <a:rPr lang="en-US" smtClean="0">
                <a:sym typeface="Symbol"/>
              </a:rPr>
              <a:t>Here </a:t>
            </a:r>
          </a:p>
          <a:p>
            <a:endParaRPr lang="en-US" smtClean="0">
              <a:sym typeface="Symbol"/>
            </a:endParaRPr>
          </a:p>
          <a:p>
            <a:pPr>
              <a:buNone/>
            </a:pPr>
            <a:r>
              <a:rPr lang="en-US" smtClean="0">
                <a:sym typeface="Symbol"/>
              </a:rPr>
              <a:t>   and the time for a complete swing</a:t>
            </a:r>
            <a:endParaRPr lang="en-US"/>
          </a:p>
        </p:txBody>
      </p:sp>
      <p:sp>
        <p:nvSpPr>
          <p:cNvPr id="4" name="Content Placeholder 3"/>
          <p:cNvSpPr>
            <a:spLocks noGrp="1"/>
          </p:cNvSpPr>
          <p:nvPr>
            <p:ph sz="half" idx="2"/>
          </p:nvPr>
        </p:nvSpPr>
        <p:spPr>
          <a:xfrm>
            <a:off x="5334000" y="1600200"/>
            <a:ext cx="3352800" cy="4525963"/>
          </a:xfrm>
        </p:spPr>
        <p:txBody>
          <a:bodyPr>
            <a:normAutofit/>
          </a:bodyPr>
          <a:lstStyle/>
          <a:p>
            <a:r>
              <a:rPr lang="en-US" smtClean="0">
                <a:solidFill>
                  <a:schemeClr val="bg2">
                    <a:lumMod val="50000"/>
                  </a:schemeClr>
                </a:solidFill>
              </a:rPr>
              <a:t>v</a:t>
            </a:r>
            <a:endParaRPr lang="en-US">
              <a:solidFill>
                <a:schemeClr val="bg2">
                  <a:lumMod val="50000"/>
                </a:schemeClr>
              </a:solidFill>
            </a:endParaRPr>
          </a:p>
        </p:txBody>
      </p:sp>
      <p:grpSp>
        <p:nvGrpSpPr>
          <p:cNvPr id="6" name="Group 26"/>
          <p:cNvGrpSpPr/>
          <p:nvPr/>
        </p:nvGrpSpPr>
        <p:grpSpPr>
          <a:xfrm>
            <a:off x="5879275" y="1752600"/>
            <a:ext cx="2655125" cy="3200400"/>
            <a:chOff x="5715000" y="2133600"/>
            <a:chExt cx="2655125" cy="3200400"/>
          </a:xfrm>
        </p:grpSpPr>
        <p:sp>
          <p:nvSpPr>
            <p:cNvPr id="5" name="Rectangle 4"/>
            <p:cNvSpPr/>
            <p:nvPr/>
          </p:nvSpPr>
          <p:spPr>
            <a:xfrm>
              <a:off x="5715000" y="2133600"/>
              <a:ext cx="2590800" cy="228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5" idx="2"/>
            </p:cNvCxnSpPr>
            <p:nvPr/>
          </p:nvCxnSpPr>
          <p:spPr>
            <a:xfrm rot="5400000">
              <a:off x="5524500" y="3848100"/>
              <a:ext cx="2971800"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7572500" y="4572000"/>
              <a:ext cx="381000" cy="381000"/>
            </a:xfrm>
            <a:prstGeom prst="ellipse">
              <a:avLst/>
            </a:prstGeom>
            <a:gradFill flip="none" rotWithShape="1">
              <a:gsLst>
                <a:gs pos="0">
                  <a:srgbClr val="FFC000"/>
                </a:gs>
                <a:gs pos="50000">
                  <a:schemeClr val="accent1">
                    <a:tint val="44500"/>
                    <a:satMod val="160000"/>
                  </a:schemeClr>
                </a:gs>
                <a:gs pos="100000">
                  <a:schemeClr val="accent1">
                    <a:tint val="23500"/>
                    <a:satMod val="160000"/>
                  </a:schemeClr>
                </a:gs>
              </a:gsLst>
              <a:lin ang="13500000" scaled="1"/>
              <a:tileRect/>
            </a:gra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a:stCxn id="5" idx="2"/>
            </p:cNvCxnSpPr>
            <p:nvPr/>
          </p:nvCxnSpPr>
          <p:spPr>
            <a:xfrm rot="16200000" flipH="1">
              <a:off x="6248400" y="3124200"/>
              <a:ext cx="2209800" cy="685800"/>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403275" y="3388425"/>
              <a:ext cx="457200" cy="400110"/>
            </a:xfrm>
            <a:prstGeom prst="rect">
              <a:avLst/>
            </a:prstGeom>
            <a:noFill/>
          </p:spPr>
          <p:txBody>
            <a:bodyPr wrap="square" rtlCol="0">
              <a:spAutoFit/>
            </a:bodyPr>
            <a:lstStyle/>
            <a:p>
              <a:r>
                <a:rPr lang="en-US" sz="2000" i="1" smtClean="0"/>
                <a:t>ℓ</a:t>
              </a:r>
              <a:endParaRPr lang="en-US" sz="2000" i="1"/>
            </a:p>
          </p:txBody>
        </p:sp>
        <p:sp>
          <p:nvSpPr>
            <p:cNvPr id="13" name="TextBox 12"/>
            <p:cNvSpPr txBox="1"/>
            <p:nvPr/>
          </p:nvSpPr>
          <p:spPr>
            <a:xfrm>
              <a:off x="6946075" y="2976750"/>
              <a:ext cx="457200" cy="400110"/>
            </a:xfrm>
            <a:prstGeom prst="rect">
              <a:avLst/>
            </a:prstGeom>
            <a:noFill/>
          </p:spPr>
          <p:txBody>
            <a:bodyPr wrap="square" rtlCol="0">
              <a:spAutoFit/>
            </a:bodyPr>
            <a:lstStyle/>
            <a:p>
              <a:r>
                <a:rPr lang="en-US" sz="2000" i="1" smtClean="0">
                  <a:sym typeface="Symbol"/>
                </a:rPr>
                <a:t></a:t>
              </a:r>
              <a:endParaRPr lang="en-US" sz="2000" i="1"/>
            </a:p>
          </p:txBody>
        </p:sp>
        <p:sp>
          <p:nvSpPr>
            <p:cNvPr id="19" name="TextBox 18"/>
            <p:cNvSpPr txBox="1"/>
            <p:nvPr/>
          </p:nvSpPr>
          <p:spPr>
            <a:xfrm>
              <a:off x="6996550" y="4964668"/>
              <a:ext cx="1066800" cy="369332"/>
            </a:xfrm>
            <a:prstGeom prst="rect">
              <a:avLst/>
            </a:prstGeom>
            <a:noFill/>
          </p:spPr>
          <p:txBody>
            <a:bodyPr wrap="square" rtlCol="0">
              <a:spAutoFit/>
            </a:bodyPr>
            <a:lstStyle/>
            <a:p>
              <a:r>
                <a:rPr lang="en-US" i="1" smtClean="0">
                  <a:solidFill>
                    <a:srgbClr val="FF0000"/>
                  </a:solidFill>
                </a:rPr>
                <a:t>mg</a:t>
              </a:r>
              <a:r>
                <a:rPr lang="en-US" smtClean="0">
                  <a:solidFill>
                    <a:srgbClr val="FF0000"/>
                  </a:solidFill>
                </a:rPr>
                <a:t>sin</a:t>
              </a:r>
              <a:r>
                <a:rPr lang="en-US" i="1" smtClean="0">
                  <a:solidFill>
                    <a:srgbClr val="FF0000"/>
                  </a:solidFill>
                  <a:sym typeface="Symbol"/>
                </a:rPr>
                <a:t></a:t>
              </a:r>
              <a:endParaRPr lang="en-US" i="1">
                <a:solidFill>
                  <a:srgbClr val="FF0000"/>
                </a:solidFill>
              </a:endParaRPr>
            </a:p>
          </p:txBody>
        </p:sp>
        <p:cxnSp>
          <p:nvCxnSpPr>
            <p:cNvPr id="21" name="Straight Arrow Connector 20"/>
            <p:cNvCxnSpPr/>
            <p:nvPr/>
          </p:nvCxnSpPr>
          <p:spPr>
            <a:xfrm rot="10440000" flipV="1">
              <a:off x="6852644" y="4841174"/>
              <a:ext cx="914400" cy="2286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7912925" y="4441065"/>
              <a:ext cx="457200" cy="400110"/>
            </a:xfrm>
            <a:prstGeom prst="rect">
              <a:avLst/>
            </a:prstGeom>
            <a:noFill/>
          </p:spPr>
          <p:txBody>
            <a:bodyPr wrap="square" rtlCol="0">
              <a:spAutoFit/>
            </a:bodyPr>
            <a:lstStyle/>
            <a:p>
              <a:r>
                <a:rPr lang="en-US" sz="2000" i="1" smtClean="0"/>
                <a:t>m</a:t>
              </a:r>
              <a:endParaRPr lang="en-US" sz="2000" i="1"/>
            </a:p>
          </p:txBody>
        </p:sp>
      </p:grpSp>
      <p:sp>
        <p:nvSpPr>
          <p:cNvPr id="24" name="Arc 23"/>
          <p:cNvSpPr/>
          <p:nvPr/>
        </p:nvSpPr>
        <p:spPr>
          <a:xfrm rot="5400000">
            <a:off x="5638837" y="1447840"/>
            <a:ext cx="2971803" cy="3276523"/>
          </a:xfrm>
          <a:prstGeom prst="arc">
            <a:avLst>
              <a:gd name="adj1" fmla="val 19763369"/>
              <a:gd name="adj2" fmla="val 0"/>
            </a:avLst>
          </a:prstGeom>
          <a:ln w="38100">
            <a:solidFill>
              <a:srgbClr val="00B05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6" name="Object 15"/>
          <p:cNvGraphicFramePr>
            <a:graphicFrameLocks noChangeAspect="1"/>
          </p:cNvGraphicFramePr>
          <p:nvPr/>
        </p:nvGraphicFramePr>
        <p:xfrm>
          <a:off x="4102100" y="2032000"/>
          <a:ext cx="914400" cy="358775"/>
        </p:xfrm>
        <a:graphic>
          <a:graphicData uri="http://schemas.openxmlformats.org/presentationml/2006/ole">
            <p:oleObj spid="_x0000_s38914" name="Equation" r:id="rId4" imgW="914400" imgH="358560" progId="Equation.DSMT4">
              <p:embed/>
            </p:oleObj>
          </a:graphicData>
        </a:graphic>
      </p:graphicFrame>
      <p:graphicFrame>
        <p:nvGraphicFramePr>
          <p:cNvPr id="17" name="Object 16"/>
          <p:cNvGraphicFramePr>
            <a:graphicFrameLocks noChangeAspect="1"/>
          </p:cNvGraphicFramePr>
          <p:nvPr/>
        </p:nvGraphicFramePr>
        <p:xfrm>
          <a:off x="1593275" y="3124200"/>
          <a:ext cx="2654300" cy="520700"/>
        </p:xfrm>
        <a:graphic>
          <a:graphicData uri="http://schemas.openxmlformats.org/presentationml/2006/ole">
            <p:oleObj spid="_x0000_s38915" name="Equation" r:id="rId5" imgW="2654280" imgH="520560" progId="Equation.DSMT4">
              <p:embed/>
            </p:oleObj>
          </a:graphicData>
        </a:graphic>
      </p:graphicFrame>
      <p:graphicFrame>
        <p:nvGraphicFramePr>
          <p:cNvPr id="18" name="Object 17"/>
          <p:cNvGraphicFramePr>
            <a:graphicFrameLocks noChangeAspect="1"/>
          </p:cNvGraphicFramePr>
          <p:nvPr/>
        </p:nvGraphicFramePr>
        <p:xfrm>
          <a:off x="1839025" y="3931725"/>
          <a:ext cx="1625600" cy="546100"/>
        </p:xfrm>
        <a:graphic>
          <a:graphicData uri="http://schemas.openxmlformats.org/presentationml/2006/ole">
            <p:oleObj spid="_x0000_s38916" name="Equation" r:id="rId6" imgW="1625400" imgH="545760" progId="Equation.DSMT4">
              <p:embed/>
            </p:oleObj>
          </a:graphicData>
        </a:graphic>
      </p:graphicFrame>
      <p:graphicFrame>
        <p:nvGraphicFramePr>
          <p:cNvPr id="20" name="Object 19"/>
          <p:cNvGraphicFramePr>
            <a:graphicFrameLocks noChangeAspect="1"/>
          </p:cNvGraphicFramePr>
          <p:nvPr/>
        </p:nvGraphicFramePr>
        <p:xfrm>
          <a:off x="1054925" y="5549900"/>
          <a:ext cx="3441700" cy="546100"/>
        </p:xfrm>
        <a:graphic>
          <a:graphicData uri="http://schemas.openxmlformats.org/presentationml/2006/ole">
            <p:oleObj spid="_x0000_s38917" name="Equation" r:id="rId7" imgW="3441600" imgH="545760" progId="Equation.DSMT4">
              <p:embed/>
            </p:oleObj>
          </a:graphicData>
        </a:graphic>
      </p:graphicFrame>
      <p:graphicFrame>
        <p:nvGraphicFramePr>
          <p:cNvPr id="22" name="Object 21"/>
          <p:cNvGraphicFramePr>
            <a:graphicFrameLocks noChangeAspect="1"/>
          </p:cNvGraphicFramePr>
          <p:nvPr/>
        </p:nvGraphicFramePr>
        <p:xfrm>
          <a:off x="1159825" y="2108200"/>
          <a:ext cx="2743200" cy="482600"/>
        </p:xfrm>
        <a:graphic>
          <a:graphicData uri="http://schemas.openxmlformats.org/presentationml/2006/ole">
            <p:oleObj spid="_x0000_s38918" name="Equation" r:id="rId8" imgW="2743200" imgH="482400" progId="Equation.DSMT4">
              <p:embed/>
            </p:oleObj>
          </a:graphicData>
        </a:graphic>
      </p:graphicFrame>
      <p:sp>
        <p:nvSpPr>
          <p:cNvPr id="25" name="TextBox 24"/>
          <p:cNvSpPr txBox="1"/>
          <p:nvPr/>
        </p:nvSpPr>
        <p:spPr>
          <a:xfrm>
            <a:off x="5703125" y="5498275"/>
            <a:ext cx="3352800" cy="1200329"/>
          </a:xfrm>
          <a:prstGeom prst="rect">
            <a:avLst/>
          </a:prstGeom>
          <a:noFill/>
          <a:ln w="19050">
            <a:solidFill>
              <a:srgbClr val="FF0000"/>
            </a:solidFill>
          </a:ln>
        </p:spPr>
        <p:txBody>
          <a:bodyPr wrap="square" rtlCol="0">
            <a:spAutoFit/>
          </a:bodyPr>
          <a:lstStyle/>
          <a:p>
            <a:r>
              <a:rPr lang="en-US" smtClean="0"/>
              <a:t>The time for a complete swing doesn’t depend on the mass </a:t>
            </a:r>
            <a:r>
              <a:rPr lang="en-US" i="1" smtClean="0"/>
              <a:t>m</a:t>
            </a:r>
            <a:r>
              <a:rPr lang="en-US" smtClean="0"/>
              <a:t>, for the same reason that different masses fall at the same rate.</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Force of a Stretched Spring</a:t>
            </a:r>
            <a:endParaRPr lang="en-US" dirty="0">
              <a:solidFill>
                <a:srgbClr val="FFFF00"/>
              </a:solidFill>
            </a:endParaRPr>
          </a:p>
        </p:txBody>
      </p:sp>
      <p:sp>
        <p:nvSpPr>
          <p:cNvPr id="3" name="Content Placeholder 2"/>
          <p:cNvSpPr>
            <a:spLocks noGrp="1"/>
          </p:cNvSpPr>
          <p:nvPr>
            <p:ph sz="half" idx="1"/>
          </p:nvPr>
        </p:nvSpPr>
        <p:spPr>
          <a:xfrm>
            <a:off x="379926" y="1600200"/>
            <a:ext cx="4191000" cy="5105400"/>
          </a:xfrm>
        </p:spPr>
        <p:txBody>
          <a:bodyPr>
            <a:normAutofit lnSpcReduction="10000"/>
          </a:bodyPr>
          <a:lstStyle/>
          <a:p>
            <a:r>
              <a:rPr lang="en-US" dirty="0" smtClean="0"/>
              <a:t>If a spring is pulled to extend beyond its natural length by a distance </a:t>
            </a:r>
            <a:r>
              <a:rPr lang="en-US" i="1" dirty="0" smtClean="0"/>
              <a:t>x</a:t>
            </a:r>
            <a:r>
              <a:rPr lang="en-US" dirty="0" smtClean="0"/>
              <a:t>, it will pull back with a force</a:t>
            </a:r>
          </a:p>
          <a:p>
            <a:endParaRPr lang="en-US" dirty="0" smtClean="0"/>
          </a:p>
          <a:p>
            <a:pPr>
              <a:buNone/>
            </a:pPr>
            <a:r>
              <a:rPr lang="en-US" dirty="0" smtClean="0"/>
              <a:t>	where </a:t>
            </a:r>
            <a:r>
              <a:rPr lang="en-US" i="1" dirty="0" smtClean="0">
                <a:solidFill>
                  <a:srgbClr val="FFFF00"/>
                </a:solidFill>
              </a:rPr>
              <a:t>k</a:t>
            </a:r>
            <a:r>
              <a:rPr lang="en-US" dirty="0" smtClean="0"/>
              <a:t> is called the “</a:t>
            </a:r>
            <a:r>
              <a:rPr lang="en-US" dirty="0" smtClean="0">
                <a:solidFill>
                  <a:srgbClr val="FFFF00"/>
                </a:solidFill>
              </a:rPr>
              <a:t>spring constant</a:t>
            </a:r>
            <a:r>
              <a:rPr lang="en-US" dirty="0" smtClean="0"/>
              <a:t>”.</a:t>
            </a:r>
          </a:p>
          <a:p>
            <a:pPr>
              <a:buNone/>
            </a:pPr>
            <a:endParaRPr lang="en-US" dirty="0" smtClean="0"/>
          </a:p>
          <a:p>
            <a:pPr>
              <a:buNone/>
            </a:pPr>
            <a:r>
              <a:rPr lang="en-US" dirty="0" smtClean="0"/>
              <a:t>	</a:t>
            </a:r>
            <a:r>
              <a:rPr lang="en-US" dirty="0" smtClean="0">
                <a:solidFill>
                  <a:srgbClr val="FF0000"/>
                </a:solidFill>
              </a:rPr>
              <a:t>The same linear force is also generated when the spring is </a:t>
            </a:r>
            <a:r>
              <a:rPr lang="en-US" i="1" dirty="0" smtClean="0">
                <a:solidFill>
                  <a:srgbClr val="FF0000"/>
                </a:solidFill>
              </a:rPr>
              <a:t>compressed</a:t>
            </a:r>
            <a:r>
              <a:rPr lang="en-US" dirty="0" smtClean="0">
                <a:solidFill>
                  <a:srgbClr val="FF0000"/>
                </a:solidFill>
              </a:rPr>
              <a:t>.</a:t>
            </a:r>
            <a:endParaRPr lang="en-US" dirty="0">
              <a:solidFill>
                <a:srgbClr val="FF0000"/>
              </a:solidFill>
            </a:endParaRPr>
          </a:p>
        </p:txBody>
      </p:sp>
      <p:sp>
        <p:nvSpPr>
          <p:cNvPr id="4" name="Content Placeholder 3"/>
          <p:cNvSpPr>
            <a:spLocks noGrp="1"/>
          </p:cNvSpPr>
          <p:nvPr>
            <p:ph sz="half" idx="2"/>
          </p:nvPr>
        </p:nvSpPr>
        <p:spPr/>
        <p:txBody>
          <a:bodyPr>
            <a:normAutofit lnSpcReduction="10000"/>
          </a:bodyPr>
          <a:lstStyle/>
          <a:p>
            <a:r>
              <a:rPr lang="en-US" dirty="0" smtClean="0">
                <a:solidFill>
                  <a:schemeClr val="bg2">
                    <a:lumMod val="50000"/>
                  </a:schemeClr>
                </a:solidFill>
              </a:rPr>
              <a:t>A</a:t>
            </a:r>
            <a:endParaRPr lang="en-US" dirty="0">
              <a:solidFill>
                <a:schemeClr val="bg2">
                  <a:lumMod val="50000"/>
                </a:schemeClr>
              </a:solidFill>
            </a:endParaRPr>
          </a:p>
        </p:txBody>
      </p:sp>
      <p:grpSp>
        <p:nvGrpSpPr>
          <p:cNvPr id="7" name="Group 43"/>
          <p:cNvGrpSpPr/>
          <p:nvPr/>
        </p:nvGrpSpPr>
        <p:grpSpPr>
          <a:xfrm>
            <a:off x="5562600" y="2869318"/>
            <a:ext cx="1600200" cy="610648"/>
            <a:chOff x="5562600" y="2895076"/>
            <a:chExt cx="1600200" cy="610648"/>
          </a:xfrm>
        </p:grpSpPr>
        <p:sp>
          <p:nvSpPr>
            <p:cNvPr id="5" name="Rectangle 4"/>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p:cNvGrpSpPr/>
            <p:nvPr/>
          </p:nvGrpSpPr>
          <p:grpSpPr>
            <a:xfrm>
              <a:off x="5943600" y="2895600"/>
              <a:ext cx="227210" cy="610124"/>
              <a:chOff x="5640190" y="2895076"/>
              <a:chExt cx="227210" cy="610124"/>
            </a:xfrm>
          </p:grpSpPr>
          <p:sp>
            <p:nvSpPr>
              <p:cNvPr id="9" name="Rectangle 8"/>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p:cNvGrpSpPr/>
            <p:nvPr/>
          </p:nvGrpSpPr>
          <p:grpSpPr>
            <a:xfrm>
              <a:off x="6248400" y="2895600"/>
              <a:ext cx="227210" cy="610124"/>
              <a:chOff x="5640190" y="2895076"/>
              <a:chExt cx="227210" cy="610124"/>
            </a:xfrm>
          </p:grpSpPr>
          <p:sp>
            <p:nvSpPr>
              <p:cNvPr id="12" name="Rectangle 11"/>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p:cNvGrpSpPr/>
            <p:nvPr/>
          </p:nvGrpSpPr>
          <p:grpSpPr>
            <a:xfrm>
              <a:off x="6553200" y="2895600"/>
              <a:ext cx="227210" cy="610124"/>
              <a:chOff x="5640190" y="2895076"/>
              <a:chExt cx="227210" cy="610124"/>
            </a:xfrm>
          </p:grpSpPr>
          <p:sp>
            <p:nvSpPr>
              <p:cNvPr id="15" name="Rectangle 14"/>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p:cNvGrpSpPr/>
            <p:nvPr/>
          </p:nvGrpSpPr>
          <p:grpSpPr>
            <a:xfrm>
              <a:off x="6858000" y="2895600"/>
              <a:ext cx="227210" cy="610124"/>
              <a:chOff x="5640190" y="2895076"/>
              <a:chExt cx="227210" cy="610124"/>
            </a:xfrm>
          </p:grpSpPr>
          <p:sp>
            <p:nvSpPr>
              <p:cNvPr id="18" name="Rectangle 17"/>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Rectangle 19"/>
            <p:cNvSpPr/>
            <p:nvPr/>
          </p:nvSpPr>
          <p:spPr>
            <a:xfrm flipH="1">
              <a:off x="556260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p:cNvSpPr/>
            <p:nvPr/>
          </p:nvSpPr>
          <p:spPr>
            <a:xfrm flipH="1">
              <a:off x="7086600" y="2895600"/>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Rectangle 59"/>
          <p:cNvSpPr/>
          <p:nvPr/>
        </p:nvSpPr>
        <p:spPr>
          <a:xfrm>
            <a:off x="5181600" y="2437326"/>
            <a:ext cx="381000" cy="1447800"/>
          </a:xfrm>
          <a:prstGeom prst="rect">
            <a:avLst/>
          </a:prstGeom>
          <a:solidFill>
            <a:srgbClr val="C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3" name="Straight Arrow Connector 62"/>
          <p:cNvCxnSpPr/>
          <p:nvPr/>
        </p:nvCxnSpPr>
        <p:spPr>
          <a:xfrm>
            <a:off x="5562600" y="2667000"/>
            <a:ext cx="1600200" cy="1588"/>
          </a:xfrm>
          <a:prstGeom prst="straightConnector1">
            <a:avLst/>
          </a:prstGeom>
          <a:ln w="25400">
            <a:solidFill>
              <a:schemeClr val="tx2">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105400" y="3962400"/>
            <a:ext cx="4191000" cy="762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5600163" y="2274195"/>
            <a:ext cx="1676400" cy="381000"/>
          </a:xfrm>
          <a:prstGeom prst="rect">
            <a:avLst/>
          </a:prstGeom>
          <a:noFill/>
        </p:spPr>
        <p:txBody>
          <a:bodyPr wrap="square" rtlCol="0">
            <a:spAutoFit/>
          </a:bodyPr>
          <a:lstStyle/>
          <a:p>
            <a:r>
              <a:rPr lang="en-US" dirty="0" smtClean="0"/>
              <a:t>Natural length</a:t>
            </a:r>
            <a:endParaRPr lang="en-US" dirty="0"/>
          </a:p>
        </p:txBody>
      </p:sp>
      <p:graphicFrame>
        <p:nvGraphicFramePr>
          <p:cNvPr id="71" name="Object 70"/>
          <p:cNvGraphicFramePr>
            <a:graphicFrameLocks noChangeAspect="1"/>
          </p:cNvGraphicFramePr>
          <p:nvPr/>
        </p:nvGraphicFramePr>
        <p:xfrm>
          <a:off x="1676400" y="3644900"/>
          <a:ext cx="1181100" cy="317500"/>
        </p:xfrm>
        <a:graphic>
          <a:graphicData uri="http://schemas.openxmlformats.org/presentationml/2006/ole">
            <p:oleObj spid="_x0000_s1026" name="Equation" r:id="rId4" imgW="1180800" imgH="317160" progId="Equation.DSMT4">
              <p:embed/>
            </p:oleObj>
          </a:graphicData>
        </a:graphic>
      </p:graphicFrame>
      <p:grpSp>
        <p:nvGrpSpPr>
          <p:cNvPr id="21" name="Group 61"/>
          <p:cNvGrpSpPr/>
          <p:nvPr/>
        </p:nvGrpSpPr>
        <p:grpSpPr>
          <a:xfrm>
            <a:off x="5181600" y="4144717"/>
            <a:ext cx="3200400" cy="1646483"/>
            <a:chOff x="5181600" y="3851859"/>
            <a:chExt cx="3200400" cy="1646483"/>
          </a:xfrm>
        </p:grpSpPr>
        <p:sp>
          <p:nvSpPr>
            <p:cNvPr id="41" name="Rectangle 40"/>
            <p:cNvSpPr/>
            <p:nvPr/>
          </p:nvSpPr>
          <p:spPr>
            <a:xfrm flipH="1">
              <a:off x="5562600" y="4305837"/>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3" name="Group 57"/>
            <p:cNvGrpSpPr/>
            <p:nvPr/>
          </p:nvGrpSpPr>
          <p:grpSpPr>
            <a:xfrm>
              <a:off x="5698140" y="4370781"/>
              <a:ext cx="2192310" cy="610125"/>
              <a:chOff x="6123147" y="4190475"/>
              <a:chExt cx="2192310" cy="610125"/>
            </a:xfrm>
          </p:grpSpPr>
          <p:grpSp>
            <p:nvGrpSpPr>
              <p:cNvPr id="24" name="Group 44"/>
              <p:cNvGrpSpPr/>
              <p:nvPr/>
            </p:nvGrpSpPr>
            <p:grpSpPr>
              <a:xfrm>
                <a:off x="6123147" y="4190475"/>
                <a:ext cx="314457" cy="609600"/>
                <a:chOff x="6123147" y="4190475"/>
                <a:chExt cx="314457" cy="609600"/>
              </a:xfrm>
            </p:grpSpPr>
            <p:sp>
              <p:nvSpPr>
                <p:cNvPr id="43" name="Rectangle 42"/>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5" name="Group 45"/>
              <p:cNvGrpSpPr/>
              <p:nvPr/>
            </p:nvGrpSpPr>
            <p:grpSpPr>
              <a:xfrm>
                <a:off x="6629400" y="4191000"/>
                <a:ext cx="314457" cy="609600"/>
                <a:chOff x="6123147" y="4190475"/>
                <a:chExt cx="314457" cy="609600"/>
              </a:xfrm>
            </p:grpSpPr>
            <p:sp>
              <p:nvSpPr>
                <p:cNvPr id="47" name="Rectangle 46"/>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47"/>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6" name="Group 48"/>
              <p:cNvGrpSpPr/>
              <p:nvPr/>
            </p:nvGrpSpPr>
            <p:grpSpPr>
              <a:xfrm>
                <a:off x="7086600" y="4191000"/>
                <a:ext cx="314457" cy="609600"/>
                <a:chOff x="6123147" y="4190475"/>
                <a:chExt cx="314457" cy="609600"/>
              </a:xfrm>
            </p:grpSpPr>
            <p:sp>
              <p:nvSpPr>
                <p:cNvPr id="50" name="Rectangle 49"/>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 name="Group 51"/>
              <p:cNvGrpSpPr/>
              <p:nvPr/>
            </p:nvGrpSpPr>
            <p:grpSpPr>
              <a:xfrm>
                <a:off x="7543800" y="4191000"/>
                <a:ext cx="314457" cy="609600"/>
                <a:chOff x="6123147" y="4190475"/>
                <a:chExt cx="314457" cy="609600"/>
              </a:xfrm>
            </p:grpSpPr>
            <p:sp>
              <p:nvSpPr>
                <p:cNvPr id="53" name="Rectangle 52"/>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8" name="Group 54"/>
              <p:cNvGrpSpPr/>
              <p:nvPr/>
            </p:nvGrpSpPr>
            <p:grpSpPr>
              <a:xfrm>
                <a:off x="8001000" y="4191000"/>
                <a:ext cx="314457" cy="609600"/>
                <a:chOff x="6123147" y="4190475"/>
                <a:chExt cx="314457" cy="609600"/>
              </a:xfrm>
            </p:grpSpPr>
            <p:sp>
              <p:nvSpPr>
                <p:cNvPr id="56" name="Rectangle 55"/>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59" name="Rectangle 58"/>
            <p:cNvSpPr/>
            <p:nvPr/>
          </p:nvSpPr>
          <p:spPr>
            <a:xfrm flipH="1">
              <a:off x="7924800" y="431871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p:cNvSpPr/>
            <p:nvPr/>
          </p:nvSpPr>
          <p:spPr>
            <a:xfrm>
              <a:off x="5181600" y="3935568"/>
              <a:ext cx="381000" cy="1447800"/>
            </a:xfrm>
            <a:prstGeom prst="rect">
              <a:avLst/>
            </a:prstGeom>
            <a:solidFill>
              <a:srgbClr val="C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4" name="Straight Arrow Connector 63"/>
            <p:cNvCxnSpPr/>
            <p:nvPr/>
          </p:nvCxnSpPr>
          <p:spPr>
            <a:xfrm>
              <a:off x="7239000" y="5105400"/>
              <a:ext cx="733020" cy="1588"/>
            </a:xfrm>
            <a:prstGeom prst="straightConnector1">
              <a:avLst/>
            </a:prstGeom>
            <a:ln w="25400">
              <a:solidFill>
                <a:schemeClr val="tx2">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6934200" y="5129010"/>
              <a:ext cx="1447800" cy="369332"/>
            </a:xfrm>
            <a:prstGeom prst="rect">
              <a:avLst/>
            </a:prstGeom>
            <a:noFill/>
          </p:spPr>
          <p:txBody>
            <a:bodyPr wrap="square" rtlCol="0">
              <a:spAutoFit/>
            </a:bodyPr>
            <a:lstStyle/>
            <a:p>
              <a:r>
                <a:rPr lang="en-US" dirty="0" smtClean="0"/>
                <a:t>Extension </a:t>
              </a:r>
              <a:r>
                <a:rPr lang="en-US" i="1" dirty="0" smtClean="0"/>
                <a:t>x</a:t>
              </a:r>
              <a:endParaRPr lang="en-US" i="1" dirty="0"/>
            </a:p>
          </p:txBody>
        </p:sp>
        <p:graphicFrame>
          <p:nvGraphicFramePr>
            <p:cNvPr id="72" name="Object 71"/>
            <p:cNvGraphicFramePr>
              <a:graphicFrameLocks noChangeAspect="1"/>
            </p:cNvGraphicFramePr>
            <p:nvPr/>
          </p:nvGraphicFramePr>
          <p:xfrm>
            <a:off x="6852630" y="3851859"/>
            <a:ext cx="1181100" cy="317500"/>
          </p:xfrm>
          <a:graphic>
            <a:graphicData uri="http://schemas.openxmlformats.org/presentationml/2006/ole">
              <p:oleObj spid="_x0000_s1027" name="Equation" r:id="rId5" imgW="1180800" imgH="317160" progId="Equation.DSMT4">
                <p:embed/>
              </p:oleObj>
            </a:graphicData>
          </a:graphic>
        </p:graphicFrame>
        <p:cxnSp>
          <p:nvCxnSpPr>
            <p:cNvPr id="74" name="Straight Arrow Connector 73"/>
            <p:cNvCxnSpPr>
              <a:stCxn id="59" idx="0"/>
            </p:cNvCxnSpPr>
            <p:nvPr/>
          </p:nvCxnSpPr>
          <p:spPr>
            <a:xfrm rot="16200000" flipV="1">
              <a:off x="7372350" y="3728166"/>
              <a:ext cx="1588" cy="11811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65" name="TextBox 64"/>
          <p:cNvSpPr txBox="1"/>
          <p:nvPr/>
        </p:nvSpPr>
        <p:spPr>
          <a:xfrm>
            <a:off x="6604716" y="3785316"/>
            <a:ext cx="1752600" cy="400110"/>
          </a:xfrm>
          <a:prstGeom prst="rect">
            <a:avLst/>
          </a:prstGeom>
          <a:noFill/>
        </p:spPr>
        <p:txBody>
          <a:bodyPr wrap="square" rtlCol="0">
            <a:spAutoFit/>
          </a:bodyPr>
          <a:lstStyle/>
          <a:p>
            <a:r>
              <a:rPr lang="en-US" sz="2000" dirty="0" smtClean="0">
                <a:solidFill>
                  <a:srgbClr val="FF0000"/>
                </a:solidFill>
              </a:rPr>
              <a:t>Spring’s force</a:t>
            </a:r>
            <a:endParaRPr lang="en-US" sz="2000"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 Reminder: the Conical Pendulum</a:t>
            </a:r>
            <a:endParaRPr lang="en-US">
              <a:solidFill>
                <a:srgbClr val="FFFF00"/>
              </a:solidFill>
            </a:endParaRPr>
          </a:p>
        </p:txBody>
      </p:sp>
      <p:sp>
        <p:nvSpPr>
          <p:cNvPr id="3" name="Content Placeholder 2"/>
          <p:cNvSpPr>
            <a:spLocks noGrp="1"/>
          </p:cNvSpPr>
          <p:nvPr>
            <p:ph sz="half" idx="1"/>
          </p:nvPr>
        </p:nvSpPr>
        <p:spPr>
          <a:xfrm>
            <a:off x="381000" y="1600200"/>
            <a:ext cx="5334000" cy="5029200"/>
          </a:xfrm>
          <a:ln w="12700">
            <a:solidFill>
              <a:srgbClr val="FF0000"/>
            </a:solidFill>
          </a:ln>
        </p:spPr>
        <p:txBody>
          <a:bodyPr>
            <a:normAutofit/>
          </a:bodyPr>
          <a:lstStyle/>
          <a:p>
            <a:r>
              <a:rPr lang="en-US" smtClean="0"/>
              <a:t>Imagine a conical pendulum in steady circular motion with small angle </a:t>
            </a:r>
            <a:r>
              <a:rPr lang="en-US" i="1" smtClean="0">
                <a:sym typeface="Symbol"/>
              </a:rPr>
              <a:t></a:t>
            </a:r>
            <a:r>
              <a:rPr lang="en-US" smtClean="0">
                <a:sym typeface="Symbol"/>
              </a:rPr>
              <a:t>.  </a:t>
            </a:r>
          </a:p>
          <a:p>
            <a:r>
              <a:rPr lang="en-US" smtClean="0">
                <a:solidFill>
                  <a:schemeClr val="bg1"/>
                </a:solidFill>
                <a:sym typeface="Symbol"/>
              </a:rPr>
              <a:t>As viewed from above, it moves in a circle, the centripetal force being                       .</a:t>
            </a:r>
          </a:p>
          <a:p>
            <a:r>
              <a:rPr lang="en-US" smtClean="0">
                <a:solidFill>
                  <a:schemeClr val="bg1"/>
                </a:solidFill>
                <a:sym typeface="Symbol"/>
              </a:rPr>
              <a:t>So the equation of motion is</a:t>
            </a:r>
          </a:p>
          <a:p>
            <a:endParaRPr lang="en-US" smtClean="0">
              <a:solidFill>
                <a:schemeClr val="bg1"/>
              </a:solidFill>
              <a:sym typeface="Symbol"/>
            </a:endParaRPr>
          </a:p>
          <a:p>
            <a:pPr>
              <a:buNone/>
            </a:pPr>
            <a:r>
              <a:rPr lang="en-US" smtClean="0">
                <a:solidFill>
                  <a:schemeClr val="bg1"/>
                </a:solidFill>
                <a:sym typeface="Symbol"/>
              </a:rPr>
              <a:t>	and for the </a:t>
            </a:r>
            <a:r>
              <a:rPr lang="en-US" i="1" smtClean="0">
                <a:solidFill>
                  <a:schemeClr val="bg1"/>
                </a:solidFill>
                <a:sym typeface="Symbol"/>
              </a:rPr>
              <a:t>x</a:t>
            </a:r>
            <a:r>
              <a:rPr lang="en-US" smtClean="0">
                <a:solidFill>
                  <a:schemeClr val="bg1"/>
                </a:solidFill>
                <a:sym typeface="Symbol"/>
              </a:rPr>
              <a:t>-component of  </a:t>
            </a:r>
          </a:p>
          <a:p>
            <a:pPr>
              <a:buNone/>
            </a:pPr>
            <a:r>
              <a:rPr lang="en-US" i="1" smtClean="0">
                <a:sym typeface="Symbol"/>
              </a:rPr>
              <a:t>	 </a:t>
            </a:r>
          </a:p>
        </p:txBody>
      </p:sp>
      <p:sp>
        <p:nvSpPr>
          <p:cNvPr id="4" name="Content Placeholder 3"/>
          <p:cNvSpPr>
            <a:spLocks noGrp="1"/>
          </p:cNvSpPr>
          <p:nvPr>
            <p:ph sz="half" idx="2"/>
          </p:nvPr>
        </p:nvSpPr>
        <p:spPr>
          <a:xfrm>
            <a:off x="5410200" y="1524000"/>
            <a:ext cx="3352800" cy="4800600"/>
          </a:xfrm>
        </p:spPr>
        <p:txBody>
          <a:bodyPr>
            <a:normAutofit/>
          </a:bodyPr>
          <a:lstStyle/>
          <a:p>
            <a:r>
              <a:rPr lang="en-US" smtClean="0">
                <a:solidFill>
                  <a:schemeClr val="bg2">
                    <a:lumMod val="50000"/>
                  </a:schemeClr>
                </a:solidFill>
              </a:rPr>
              <a:t>v</a:t>
            </a:r>
            <a:endParaRPr lang="en-US">
              <a:solidFill>
                <a:schemeClr val="bg2">
                  <a:lumMod val="50000"/>
                </a:schemeClr>
              </a:solidFill>
            </a:endParaRPr>
          </a:p>
        </p:txBody>
      </p:sp>
      <p:graphicFrame>
        <p:nvGraphicFramePr>
          <p:cNvPr id="16" name="Object 15"/>
          <p:cNvGraphicFramePr>
            <a:graphicFrameLocks noChangeAspect="1"/>
          </p:cNvGraphicFramePr>
          <p:nvPr/>
        </p:nvGraphicFramePr>
        <p:xfrm>
          <a:off x="4102100" y="2032000"/>
          <a:ext cx="914400" cy="358775"/>
        </p:xfrm>
        <a:graphic>
          <a:graphicData uri="http://schemas.openxmlformats.org/presentationml/2006/ole">
            <p:oleObj spid="_x0000_s39938" name="Equation" r:id="rId4" imgW="914400" imgH="358560" progId="Equation.DSMT4">
              <p:embed/>
            </p:oleObj>
          </a:graphicData>
        </a:graphic>
      </p:graphicFrame>
      <p:graphicFrame>
        <p:nvGraphicFramePr>
          <p:cNvPr id="22" name="Object 21"/>
          <p:cNvGraphicFramePr>
            <a:graphicFrameLocks noChangeAspect="1"/>
          </p:cNvGraphicFramePr>
          <p:nvPr/>
        </p:nvGraphicFramePr>
        <p:xfrm>
          <a:off x="1547750" y="5975600"/>
          <a:ext cx="2743200" cy="482600"/>
        </p:xfrm>
        <a:graphic>
          <a:graphicData uri="http://schemas.openxmlformats.org/presentationml/2006/ole">
            <p:oleObj spid="_x0000_s39942" name="Equation" r:id="rId5" imgW="2743200" imgH="482400" progId="Equation.DSMT4">
              <p:embed/>
            </p:oleObj>
          </a:graphicData>
        </a:graphic>
      </p:graphicFrame>
      <p:sp>
        <p:nvSpPr>
          <p:cNvPr id="5" name="Rectangle 4"/>
          <p:cNvSpPr/>
          <p:nvPr/>
        </p:nvSpPr>
        <p:spPr>
          <a:xfrm>
            <a:off x="5879275" y="1600200"/>
            <a:ext cx="2590800" cy="16872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5" idx="2"/>
          </p:cNvCxnSpPr>
          <p:nvPr/>
        </p:nvCxnSpPr>
        <p:spPr>
          <a:xfrm rot="5400000">
            <a:off x="5995802" y="2935928"/>
            <a:ext cx="2345873" cy="11875"/>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7736775" y="3399971"/>
            <a:ext cx="381000" cy="333830"/>
          </a:xfrm>
          <a:prstGeom prst="ellipse">
            <a:avLst/>
          </a:prstGeom>
          <a:gradFill flip="none" rotWithShape="1">
            <a:gsLst>
              <a:gs pos="0">
                <a:srgbClr val="FFC000"/>
              </a:gs>
              <a:gs pos="50000">
                <a:schemeClr val="accent1">
                  <a:tint val="44500"/>
                  <a:satMod val="160000"/>
                </a:schemeClr>
              </a:gs>
              <a:gs pos="100000">
                <a:schemeClr val="accent1">
                  <a:tint val="23500"/>
                  <a:satMod val="160000"/>
                </a:schemeClr>
              </a:gs>
            </a:gsLst>
            <a:lin ang="13500000" scaled="1"/>
            <a:tileRect/>
          </a:gra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a:stCxn id="5" idx="2"/>
          </p:cNvCxnSpPr>
          <p:nvPr/>
        </p:nvCxnSpPr>
        <p:spPr>
          <a:xfrm rot="16200000" flipH="1">
            <a:off x="6702054" y="2241550"/>
            <a:ext cx="1631043" cy="685800"/>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567550" y="2526380"/>
            <a:ext cx="457200" cy="295319"/>
          </a:xfrm>
          <a:prstGeom prst="rect">
            <a:avLst/>
          </a:prstGeom>
          <a:noFill/>
        </p:spPr>
        <p:txBody>
          <a:bodyPr wrap="square" rtlCol="0">
            <a:spAutoFit/>
          </a:bodyPr>
          <a:lstStyle/>
          <a:p>
            <a:r>
              <a:rPr lang="en-US" sz="2000" i="1" smtClean="0"/>
              <a:t>ℓ</a:t>
            </a:r>
            <a:endParaRPr lang="en-US" sz="2000" i="1"/>
          </a:p>
        </p:txBody>
      </p:sp>
      <p:sp>
        <p:nvSpPr>
          <p:cNvPr id="13" name="TextBox 12"/>
          <p:cNvSpPr txBox="1"/>
          <p:nvPr/>
        </p:nvSpPr>
        <p:spPr>
          <a:xfrm>
            <a:off x="7110350" y="2222525"/>
            <a:ext cx="457200" cy="295319"/>
          </a:xfrm>
          <a:prstGeom prst="rect">
            <a:avLst/>
          </a:prstGeom>
          <a:noFill/>
        </p:spPr>
        <p:txBody>
          <a:bodyPr wrap="square" rtlCol="0">
            <a:spAutoFit/>
          </a:bodyPr>
          <a:lstStyle/>
          <a:p>
            <a:r>
              <a:rPr lang="en-US" sz="2000" i="1" smtClean="0">
                <a:sym typeface="Symbol"/>
              </a:rPr>
              <a:t></a:t>
            </a:r>
            <a:endParaRPr lang="en-US" sz="2000" i="1"/>
          </a:p>
        </p:txBody>
      </p:sp>
      <p:sp>
        <p:nvSpPr>
          <p:cNvPr id="23" name="TextBox 22"/>
          <p:cNvSpPr txBox="1"/>
          <p:nvPr/>
        </p:nvSpPr>
        <p:spPr>
          <a:xfrm>
            <a:off x="8077200" y="3303329"/>
            <a:ext cx="457200" cy="295319"/>
          </a:xfrm>
          <a:prstGeom prst="rect">
            <a:avLst/>
          </a:prstGeom>
          <a:noFill/>
        </p:spPr>
        <p:txBody>
          <a:bodyPr wrap="square" rtlCol="0">
            <a:spAutoFit/>
          </a:bodyPr>
          <a:lstStyle/>
          <a:p>
            <a:r>
              <a:rPr lang="en-US" sz="2000" i="1" smtClean="0"/>
              <a:t>m</a:t>
            </a:r>
            <a:endParaRPr lang="en-US" sz="2000" i="1"/>
          </a:p>
        </p:txBody>
      </p:sp>
      <p:sp>
        <p:nvSpPr>
          <p:cNvPr id="26" name="Oval 25"/>
          <p:cNvSpPr/>
          <p:nvPr/>
        </p:nvSpPr>
        <p:spPr>
          <a:xfrm>
            <a:off x="6341424" y="3396350"/>
            <a:ext cx="1659575" cy="457200"/>
          </a:xfrm>
          <a:prstGeom prst="ellipse">
            <a:avLst/>
          </a:prstGeom>
          <a:noFill/>
          <a:ln w="19050">
            <a:solidFill>
              <a:schemeClr val="bg2">
                <a:lumMod val="20000"/>
                <a:lumOff val="8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5943600" y="4234550"/>
            <a:ext cx="2209800" cy="400110"/>
          </a:xfrm>
          <a:prstGeom prst="rect">
            <a:avLst/>
          </a:prstGeom>
          <a:noFill/>
        </p:spPr>
        <p:txBody>
          <a:bodyPr wrap="square" rtlCol="0">
            <a:spAutoFit/>
          </a:bodyPr>
          <a:lstStyle/>
          <a:p>
            <a:r>
              <a:rPr lang="en-US" sz="2000" u="sng" smtClean="0">
                <a:solidFill>
                  <a:srgbClr val="FFFF00"/>
                </a:solidFill>
              </a:rPr>
              <a:t>Top View:</a:t>
            </a:r>
            <a:endParaRPr lang="en-US" sz="2000" u="sng">
              <a:solidFill>
                <a:srgbClr val="FFFF00"/>
              </a:solidFill>
            </a:endParaRPr>
          </a:p>
        </p:txBody>
      </p:sp>
      <p:sp>
        <p:nvSpPr>
          <p:cNvPr id="30" name="Oval 29"/>
          <p:cNvSpPr/>
          <p:nvPr/>
        </p:nvSpPr>
        <p:spPr>
          <a:xfrm>
            <a:off x="7729850" y="5074725"/>
            <a:ext cx="381000" cy="333830"/>
          </a:xfrm>
          <a:prstGeom prst="ellipse">
            <a:avLst/>
          </a:prstGeom>
          <a:gradFill flip="none" rotWithShape="1">
            <a:gsLst>
              <a:gs pos="0">
                <a:srgbClr val="FFC000"/>
              </a:gs>
              <a:gs pos="50000">
                <a:schemeClr val="accent1">
                  <a:tint val="44500"/>
                  <a:satMod val="160000"/>
                </a:schemeClr>
              </a:gs>
              <a:gs pos="100000">
                <a:schemeClr val="accent1">
                  <a:tint val="23500"/>
                  <a:satMod val="160000"/>
                </a:schemeClr>
              </a:gs>
            </a:gsLst>
            <a:lin ang="13500000" scaled="1"/>
            <a:tileRect/>
          </a:gra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6333500" y="4735300"/>
            <a:ext cx="1659575" cy="1600200"/>
          </a:xfrm>
          <a:prstGeom prst="ellipse">
            <a:avLst/>
          </a:prstGeom>
          <a:noFill/>
          <a:ln w="19050">
            <a:solidFill>
              <a:schemeClr val="bg2">
                <a:lumMod val="20000"/>
                <a:lumOff val="8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p:nvPr/>
        </p:nvCxnSpPr>
        <p:spPr>
          <a:xfrm flipV="1">
            <a:off x="7086600" y="5257800"/>
            <a:ext cx="838200" cy="304800"/>
          </a:xfrm>
          <a:prstGeom prst="straightConnector1">
            <a:avLst/>
          </a:prstGeom>
          <a:ln w="28575">
            <a:solidFill>
              <a:schemeClr val="bg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4" name="Object 33"/>
          <p:cNvGraphicFramePr>
            <a:graphicFrameLocks noChangeAspect="1"/>
          </p:cNvGraphicFramePr>
          <p:nvPr/>
        </p:nvGraphicFramePr>
        <p:xfrm>
          <a:off x="7455725" y="5393375"/>
          <a:ext cx="228600" cy="330200"/>
        </p:xfrm>
        <a:graphic>
          <a:graphicData uri="http://schemas.openxmlformats.org/presentationml/2006/ole">
            <p:oleObj spid="_x0000_s39943" name="Equation" r:id="rId6" imgW="228600" imgH="330120" progId="Equation.DSMT4">
              <p:embed/>
            </p:oleObj>
          </a:graphicData>
        </a:graphic>
      </p:graphicFrame>
      <p:graphicFrame>
        <p:nvGraphicFramePr>
          <p:cNvPr id="35" name="Object 34"/>
          <p:cNvGraphicFramePr>
            <a:graphicFrameLocks noChangeAspect="1"/>
          </p:cNvGraphicFramePr>
          <p:nvPr/>
        </p:nvGraphicFramePr>
        <p:xfrm>
          <a:off x="1752600" y="3810000"/>
          <a:ext cx="1727200" cy="520700"/>
        </p:xfrm>
        <a:graphic>
          <a:graphicData uri="http://schemas.openxmlformats.org/presentationml/2006/ole">
            <p:oleObj spid="_x0000_s39944" name="Equation" r:id="rId7" imgW="1726920" imgH="520560" progId="Equation.DSMT4">
              <p:embed/>
            </p:oleObj>
          </a:graphicData>
        </a:graphic>
      </p:graphicFrame>
      <p:graphicFrame>
        <p:nvGraphicFramePr>
          <p:cNvPr id="36" name="Object 35"/>
          <p:cNvGraphicFramePr>
            <a:graphicFrameLocks noChangeAspect="1"/>
          </p:cNvGraphicFramePr>
          <p:nvPr/>
        </p:nvGraphicFramePr>
        <p:xfrm>
          <a:off x="1371600" y="4905500"/>
          <a:ext cx="3149600" cy="533400"/>
        </p:xfrm>
        <a:graphic>
          <a:graphicData uri="http://schemas.openxmlformats.org/presentationml/2006/ole">
            <p:oleObj spid="_x0000_s39945" name="Equation" r:id="rId8" imgW="3149280" imgH="533160" progId="Equation.DSMT4">
              <p:embed/>
            </p:oleObj>
          </a:graphicData>
        </a:graphic>
      </p:graphicFrame>
      <p:graphicFrame>
        <p:nvGraphicFramePr>
          <p:cNvPr id="37" name="Object 36"/>
          <p:cNvGraphicFramePr>
            <a:graphicFrameLocks noChangeAspect="1"/>
          </p:cNvGraphicFramePr>
          <p:nvPr/>
        </p:nvGraphicFramePr>
        <p:xfrm>
          <a:off x="4917375" y="5413500"/>
          <a:ext cx="228600" cy="330200"/>
        </p:xfrm>
        <a:graphic>
          <a:graphicData uri="http://schemas.openxmlformats.org/presentationml/2006/ole">
            <p:oleObj spid="_x0000_s39946" name="Equation" r:id="rId9" imgW="228600" imgH="330120" progId="Equation.DSMT4">
              <p:embed/>
            </p:oleObj>
          </a:graphicData>
        </a:graphic>
      </p:graphicFrame>
      <p:cxnSp>
        <p:nvCxnSpPr>
          <p:cNvPr id="38" name="Straight Arrow Connector 37"/>
          <p:cNvCxnSpPr/>
          <p:nvPr/>
        </p:nvCxnSpPr>
        <p:spPr>
          <a:xfrm flipV="1">
            <a:off x="7177650" y="3601200"/>
            <a:ext cx="823349" cy="1000"/>
          </a:xfrm>
          <a:prstGeom prst="straightConnector1">
            <a:avLst/>
          </a:prstGeom>
          <a:ln w="28575">
            <a:solidFill>
              <a:schemeClr val="bg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4" name="Object 43"/>
          <p:cNvGraphicFramePr>
            <a:graphicFrameLocks noChangeAspect="1"/>
          </p:cNvGraphicFramePr>
          <p:nvPr/>
        </p:nvGraphicFramePr>
        <p:xfrm>
          <a:off x="7418125" y="3492349"/>
          <a:ext cx="208860" cy="328551"/>
        </p:xfrm>
        <a:graphic>
          <a:graphicData uri="http://schemas.openxmlformats.org/presentationml/2006/ole">
            <p:oleObj spid="_x0000_s39948" name="Equation" r:id="rId10" imgW="228600" imgH="330120" progId="Equation.DSMT4">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 The SHO and Circular Motion</a:t>
            </a:r>
            <a:endParaRPr lang="en-US">
              <a:solidFill>
                <a:srgbClr val="FFFF00"/>
              </a:solidFill>
            </a:endParaRPr>
          </a:p>
        </p:txBody>
      </p:sp>
      <p:sp>
        <p:nvSpPr>
          <p:cNvPr id="3" name="Content Placeholder 2"/>
          <p:cNvSpPr>
            <a:spLocks noGrp="1"/>
          </p:cNvSpPr>
          <p:nvPr>
            <p:ph sz="half" idx="1"/>
          </p:nvPr>
        </p:nvSpPr>
        <p:spPr>
          <a:xfrm>
            <a:off x="228600" y="1371600"/>
            <a:ext cx="5486400" cy="5334000"/>
          </a:xfrm>
          <a:ln w="12700">
            <a:solidFill>
              <a:srgbClr val="FF0000"/>
            </a:solidFill>
          </a:ln>
        </p:spPr>
        <p:txBody>
          <a:bodyPr>
            <a:normAutofit/>
          </a:bodyPr>
          <a:lstStyle/>
          <a:p>
            <a:r>
              <a:rPr lang="en-US" smtClean="0">
                <a:solidFill>
                  <a:schemeClr val="bg1"/>
                </a:solidFill>
                <a:sym typeface="Symbol"/>
              </a:rPr>
              <a:t>We can now see that the equation of motion of the simple pendulum at small angles—which is a simple harmonic oscillator</a:t>
            </a:r>
          </a:p>
          <a:p>
            <a:endParaRPr lang="en-US" smtClean="0">
              <a:solidFill>
                <a:schemeClr val="bg1"/>
              </a:solidFill>
              <a:sym typeface="Symbol"/>
            </a:endParaRPr>
          </a:p>
          <a:p>
            <a:pPr>
              <a:buNone/>
            </a:pPr>
            <a:r>
              <a:rPr lang="en-US" smtClean="0">
                <a:solidFill>
                  <a:schemeClr val="bg1"/>
                </a:solidFill>
                <a:sym typeface="Symbol"/>
              </a:rPr>
              <a:t>	is nothing but the </a:t>
            </a:r>
            <a:r>
              <a:rPr lang="en-US" i="1" smtClean="0">
                <a:solidFill>
                  <a:srgbClr val="FFFF00"/>
                </a:solidFill>
                <a:sym typeface="Symbol"/>
              </a:rPr>
              <a:t>x</a:t>
            </a:r>
            <a:r>
              <a:rPr lang="en-US" smtClean="0">
                <a:solidFill>
                  <a:srgbClr val="FFFF00"/>
                </a:solidFill>
                <a:sym typeface="Symbol"/>
              </a:rPr>
              <a:t>-component</a:t>
            </a:r>
            <a:r>
              <a:rPr lang="en-US" smtClean="0">
                <a:solidFill>
                  <a:schemeClr val="bg1"/>
                </a:solidFill>
                <a:sym typeface="Symbol"/>
              </a:rPr>
              <a:t> of  the steady </a:t>
            </a:r>
            <a:r>
              <a:rPr lang="en-US" smtClean="0">
                <a:solidFill>
                  <a:srgbClr val="FFFF00"/>
                </a:solidFill>
                <a:sym typeface="Symbol"/>
              </a:rPr>
              <a:t>circular</a:t>
            </a:r>
            <a:r>
              <a:rPr lang="en-US" smtClean="0">
                <a:solidFill>
                  <a:schemeClr val="bg1"/>
                </a:solidFill>
                <a:sym typeface="Symbol"/>
              </a:rPr>
              <a:t> motion of the conical pendulum</a:t>
            </a:r>
          </a:p>
          <a:p>
            <a:pPr>
              <a:buNone/>
            </a:pPr>
            <a:r>
              <a:rPr lang="en-US" i="1" smtClean="0">
                <a:sym typeface="Symbol"/>
              </a:rPr>
              <a:t>	 </a:t>
            </a:r>
          </a:p>
          <a:p>
            <a:r>
              <a:rPr lang="en-US" smtClean="0">
                <a:sym typeface="Symbol"/>
              </a:rPr>
              <a:t>The simple pendulum is the </a:t>
            </a:r>
            <a:r>
              <a:rPr lang="en-US" i="1" u="sng" smtClean="0">
                <a:solidFill>
                  <a:srgbClr val="FFFF00"/>
                </a:solidFill>
                <a:sym typeface="Symbol"/>
              </a:rPr>
              <a:t>shadow</a:t>
            </a:r>
            <a:r>
              <a:rPr lang="en-US" smtClean="0">
                <a:sym typeface="Symbol"/>
              </a:rPr>
              <a:t> of the conical pendulum!</a:t>
            </a:r>
          </a:p>
        </p:txBody>
      </p:sp>
      <p:sp>
        <p:nvSpPr>
          <p:cNvPr id="4" name="Content Placeholder 3"/>
          <p:cNvSpPr>
            <a:spLocks noGrp="1"/>
          </p:cNvSpPr>
          <p:nvPr>
            <p:ph sz="half" idx="2"/>
          </p:nvPr>
        </p:nvSpPr>
        <p:spPr>
          <a:xfrm>
            <a:off x="5334000" y="1600200"/>
            <a:ext cx="3352800" cy="4800600"/>
          </a:xfrm>
        </p:spPr>
        <p:txBody>
          <a:bodyPr>
            <a:normAutofit/>
          </a:bodyPr>
          <a:lstStyle/>
          <a:p>
            <a:r>
              <a:rPr lang="en-US" smtClean="0">
                <a:solidFill>
                  <a:schemeClr val="bg2">
                    <a:lumMod val="50000"/>
                  </a:schemeClr>
                </a:solidFill>
              </a:rPr>
              <a:t>v</a:t>
            </a:r>
            <a:endParaRPr lang="en-US">
              <a:solidFill>
                <a:schemeClr val="bg2">
                  <a:lumMod val="50000"/>
                </a:schemeClr>
              </a:solidFill>
            </a:endParaRPr>
          </a:p>
        </p:txBody>
      </p:sp>
      <p:graphicFrame>
        <p:nvGraphicFramePr>
          <p:cNvPr id="16" name="Object 15"/>
          <p:cNvGraphicFramePr>
            <a:graphicFrameLocks noChangeAspect="1"/>
          </p:cNvGraphicFramePr>
          <p:nvPr/>
        </p:nvGraphicFramePr>
        <p:xfrm>
          <a:off x="4102100" y="2032000"/>
          <a:ext cx="914400" cy="358775"/>
        </p:xfrm>
        <a:graphic>
          <a:graphicData uri="http://schemas.openxmlformats.org/presentationml/2006/ole">
            <p:oleObj spid="_x0000_s40962" name="Equation" r:id="rId4" imgW="914400" imgH="358560" progId="Equation.DSMT4">
              <p:embed/>
            </p:oleObj>
          </a:graphicData>
        </a:graphic>
      </p:graphicFrame>
      <p:graphicFrame>
        <p:nvGraphicFramePr>
          <p:cNvPr id="22" name="Object 21"/>
          <p:cNvGraphicFramePr>
            <a:graphicFrameLocks noChangeAspect="1"/>
          </p:cNvGraphicFramePr>
          <p:nvPr/>
        </p:nvGraphicFramePr>
        <p:xfrm>
          <a:off x="1447800" y="3200400"/>
          <a:ext cx="2743200" cy="482600"/>
        </p:xfrm>
        <a:graphic>
          <a:graphicData uri="http://schemas.openxmlformats.org/presentationml/2006/ole">
            <p:oleObj spid="_x0000_s40963" name="Equation" r:id="rId5" imgW="2743200" imgH="482400" progId="Equation.DSMT4">
              <p:embed/>
            </p:oleObj>
          </a:graphicData>
        </a:graphic>
      </p:graphicFrame>
      <p:sp>
        <p:nvSpPr>
          <p:cNvPr id="5" name="Rectangle 4"/>
          <p:cNvSpPr/>
          <p:nvPr/>
        </p:nvSpPr>
        <p:spPr>
          <a:xfrm>
            <a:off x="5879275" y="1600200"/>
            <a:ext cx="2590800" cy="16872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5" idx="2"/>
          </p:cNvCxnSpPr>
          <p:nvPr/>
        </p:nvCxnSpPr>
        <p:spPr>
          <a:xfrm rot="5400000">
            <a:off x="5995802" y="2935928"/>
            <a:ext cx="2345873" cy="11875"/>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7736775" y="3399971"/>
            <a:ext cx="381000" cy="333830"/>
          </a:xfrm>
          <a:prstGeom prst="ellipse">
            <a:avLst/>
          </a:prstGeom>
          <a:gradFill flip="none" rotWithShape="1">
            <a:gsLst>
              <a:gs pos="0">
                <a:srgbClr val="FFC000"/>
              </a:gs>
              <a:gs pos="50000">
                <a:schemeClr val="accent1">
                  <a:tint val="44500"/>
                  <a:satMod val="160000"/>
                </a:schemeClr>
              </a:gs>
              <a:gs pos="100000">
                <a:schemeClr val="accent1">
                  <a:tint val="23500"/>
                  <a:satMod val="160000"/>
                </a:schemeClr>
              </a:gs>
            </a:gsLst>
            <a:lin ang="13500000" scaled="1"/>
            <a:tileRect/>
          </a:gra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a:stCxn id="5" idx="2"/>
          </p:cNvCxnSpPr>
          <p:nvPr/>
        </p:nvCxnSpPr>
        <p:spPr>
          <a:xfrm rot="16200000" flipH="1">
            <a:off x="6702054" y="2241550"/>
            <a:ext cx="1631043" cy="685800"/>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567550" y="2526380"/>
            <a:ext cx="457200" cy="295319"/>
          </a:xfrm>
          <a:prstGeom prst="rect">
            <a:avLst/>
          </a:prstGeom>
          <a:noFill/>
        </p:spPr>
        <p:txBody>
          <a:bodyPr wrap="square" rtlCol="0">
            <a:spAutoFit/>
          </a:bodyPr>
          <a:lstStyle/>
          <a:p>
            <a:r>
              <a:rPr lang="en-US" sz="2000" i="1" smtClean="0"/>
              <a:t>ℓ</a:t>
            </a:r>
            <a:endParaRPr lang="en-US" sz="2000" i="1"/>
          </a:p>
        </p:txBody>
      </p:sp>
      <p:sp>
        <p:nvSpPr>
          <p:cNvPr id="13" name="TextBox 12"/>
          <p:cNvSpPr txBox="1"/>
          <p:nvPr/>
        </p:nvSpPr>
        <p:spPr>
          <a:xfrm>
            <a:off x="7110350" y="2222525"/>
            <a:ext cx="457200" cy="295319"/>
          </a:xfrm>
          <a:prstGeom prst="rect">
            <a:avLst/>
          </a:prstGeom>
          <a:noFill/>
        </p:spPr>
        <p:txBody>
          <a:bodyPr wrap="square" rtlCol="0">
            <a:spAutoFit/>
          </a:bodyPr>
          <a:lstStyle/>
          <a:p>
            <a:r>
              <a:rPr lang="en-US" sz="2000" i="1" smtClean="0">
                <a:sym typeface="Symbol"/>
              </a:rPr>
              <a:t></a:t>
            </a:r>
            <a:endParaRPr lang="en-US" sz="2000" i="1"/>
          </a:p>
        </p:txBody>
      </p:sp>
      <p:sp>
        <p:nvSpPr>
          <p:cNvPr id="23" name="TextBox 22"/>
          <p:cNvSpPr txBox="1"/>
          <p:nvPr/>
        </p:nvSpPr>
        <p:spPr>
          <a:xfrm>
            <a:off x="8077200" y="3303329"/>
            <a:ext cx="457200" cy="295319"/>
          </a:xfrm>
          <a:prstGeom prst="rect">
            <a:avLst/>
          </a:prstGeom>
          <a:noFill/>
        </p:spPr>
        <p:txBody>
          <a:bodyPr wrap="square" rtlCol="0">
            <a:spAutoFit/>
          </a:bodyPr>
          <a:lstStyle/>
          <a:p>
            <a:r>
              <a:rPr lang="en-US" sz="2000" i="1" smtClean="0"/>
              <a:t>m</a:t>
            </a:r>
            <a:endParaRPr lang="en-US" sz="2000" i="1"/>
          </a:p>
        </p:txBody>
      </p:sp>
      <p:sp>
        <p:nvSpPr>
          <p:cNvPr id="26" name="Oval 25"/>
          <p:cNvSpPr/>
          <p:nvPr/>
        </p:nvSpPr>
        <p:spPr>
          <a:xfrm>
            <a:off x="6341424" y="3396350"/>
            <a:ext cx="1659575" cy="457200"/>
          </a:xfrm>
          <a:prstGeom prst="ellipse">
            <a:avLst/>
          </a:prstGeom>
          <a:noFill/>
          <a:ln w="19050">
            <a:solidFill>
              <a:schemeClr val="bg2">
                <a:lumMod val="20000"/>
                <a:lumOff val="8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5943600" y="4234550"/>
            <a:ext cx="2209800" cy="400110"/>
          </a:xfrm>
          <a:prstGeom prst="rect">
            <a:avLst/>
          </a:prstGeom>
          <a:noFill/>
        </p:spPr>
        <p:txBody>
          <a:bodyPr wrap="square" rtlCol="0">
            <a:spAutoFit/>
          </a:bodyPr>
          <a:lstStyle/>
          <a:p>
            <a:r>
              <a:rPr lang="en-US" sz="2000" u="sng" smtClean="0">
                <a:solidFill>
                  <a:srgbClr val="FFFF00"/>
                </a:solidFill>
              </a:rPr>
              <a:t>Top View:</a:t>
            </a:r>
            <a:endParaRPr lang="en-US" sz="2000" u="sng">
              <a:solidFill>
                <a:srgbClr val="FFFF00"/>
              </a:solidFill>
            </a:endParaRPr>
          </a:p>
        </p:txBody>
      </p:sp>
      <p:sp>
        <p:nvSpPr>
          <p:cNvPr id="30" name="Oval 29"/>
          <p:cNvSpPr/>
          <p:nvPr/>
        </p:nvSpPr>
        <p:spPr>
          <a:xfrm>
            <a:off x="7729850" y="5074725"/>
            <a:ext cx="381000" cy="333830"/>
          </a:xfrm>
          <a:prstGeom prst="ellipse">
            <a:avLst/>
          </a:prstGeom>
          <a:gradFill flip="none" rotWithShape="1">
            <a:gsLst>
              <a:gs pos="0">
                <a:srgbClr val="FFC000"/>
              </a:gs>
              <a:gs pos="50000">
                <a:schemeClr val="accent1">
                  <a:tint val="44500"/>
                  <a:satMod val="160000"/>
                </a:schemeClr>
              </a:gs>
              <a:gs pos="100000">
                <a:schemeClr val="accent1">
                  <a:tint val="23500"/>
                  <a:satMod val="160000"/>
                </a:schemeClr>
              </a:gs>
            </a:gsLst>
            <a:lin ang="13500000" scaled="1"/>
            <a:tileRect/>
          </a:gra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6333500" y="4735300"/>
            <a:ext cx="1659575" cy="1600200"/>
          </a:xfrm>
          <a:prstGeom prst="ellipse">
            <a:avLst/>
          </a:prstGeom>
          <a:noFill/>
          <a:ln w="19050">
            <a:solidFill>
              <a:schemeClr val="bg2">
                <a:lumMod val="20000"/>
                <a:lumOff val="8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p:nvPr/>
        </p:nvCxnSpPr>
        <p:spPr>
          <a:xfrm flipV="1">
            <a:off x="7086600" y="5257800"/>
            <a:ext cx="838200" cy="304800"/>
          </a:xfrm>
          <a:prstGeom prst="straightConnector1">
            <a:avLst/>
          </a:prstGeom>
          <a:ln w="28575">
            <a:solidFill>
              <a:schemeClr val="bg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4" name="Object 33"/>
          <p:cNvGraphicFramePr>
            <a:graphicFrameLocks noChangeAspect="1"/>
          </p:cNvGraphicFramePr>
          <p:nvPr/>
        </p:nvGraphicFramePr>
        <p:xfrm>
          <a:off x="7455725" y="5393375"/>
          <a:ext cx="228600" cy="330200"/>
        </p:xfrm>
        <a:graphic>
          <a:graphicData uri="http://schemas.openxmlformats.org/presentationml/2006/ole">
            <p:oleObj spid="_x0000_s40964" name="Equation" r:id="rId6" imgW="228600" imgH="330120" progId="Equation.DSMT4">
              <p:embed/>
            </p:oleObj>
          </a:graphicData>
        </a:graphic>
      </p:graphicFrame>
      <p:graphicFrame>
        <p:nvGraphicFramePr>
          <p:cNvPr id="36" name="Object 35"/>
          <p:cNvGraphicFramePr>
            <a:graphicFrameLocks noChangeAspect="1"/>
          </p:cNvGraphicFramePr>
          <p:nvPr/>
        </p:nvGraphicFramePr>
        <p:xfrm>
          <a:off x="1295400" y="5029200"/>
          <a:ext cx="3149600" cy="533400"/>
        </p:xfrm>
        <a:graphic>
          <a:graphicData uri="http://schemas.openxmlformats.org/presentationml/2006/ole">
            <p:oleObj spid="_x0000_s40966" name="Equation" r:id="rId7" imgW="3149280" imgH="533160" progId="Equation.DSMT4">
              <p:embed/>
            </p:oleObj>
          </a:graphicData>
        </a:graphic>
      </p:graphicFrame>
      <p:cxnSp>
        <p:nvCxnSpPr>
          <p:cNvPr id="21" name="Straight Arrow Connector 20"/>
          <p:cNvCxnSpPr/>
          <p:nvPr/>
        </p:nvCxnSpPr>
        <p:spPr>
          <a:xfrm flipV="1">
            <a:off x="7177650" y="3601200"/>
            <a:ext cx="823349" cy="1000"/>
          </a:xfrm>
          <a:prstGeom prst="straightConnector1">
            <a:avLst/>
          </a:prstGeom>
          <a:ln w="28575">
            <a:solidFill>
              <a:schemeClr val="bg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0967" name="Object 7"/>
          <p:cNvGraphicFramePr>
            <a:graphicFrameLocks noChangeAspect="1"/>
          </p:cNvGraphicFramePr>
          <p:nvPr/>
        </p:nvGraphicFramePr>
        <p:xfrm>
          <a:off x="7418388" y="3492500"/>
          <a:ext cx="207962" cy="328613"/>
        </p:xfrm>
        <a:graphic>
          <a:graphicData uri="http://schemas.openxmlformats.org/presentationml/2006/ole">
            <p:oleObj spid="_x0000_s40967" name="Equation" r:id="rId8" imgW="228600" imgH="330120" progId="Equation.DSMT4">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1266" name="AutoShape 2"/>
          <p:cNvSpPr>
            <a:spLocks noChangeArrowheads="1"/>
          </p:cNvSpPr>
          <p:nvPr/>
        </p:nvSpPr>
        <p:spPr bwMode="auto">
          <a:xfrm>
            <a:off x="0" y="0"/>
            <a:ext cx="9144000" cy="38735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651267" name="Rectangle 3"/>
          <p:cNvSpPr>
            <a:spLocks noChangeArrowheads="1"/>
          </p:cNvSpPr>
          <p:nvPr/>
        </p:nvSpPr>
        <p:spPr bwMode="auto">
          <a:xfrm>
            <a:off x="0" y="909638"/>
            <a:ext cx="4160838" cy="2741612"/>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48" charset="2"/>
              <a:buNone/>
            </a:pPr>
            <a:r>
              <a:rPr lang="en-US" sz="2000" b="1">
                <a:latin typeface="Arial" charset="0"/>
              </a:rPr>
              <a:t>	A grandfather clock has a weight at the bottom of the pendulum that can be moved up or down.  If the clock is running slow, what should you do to adjust the time properly?</a:t>
            </a:r>
            <a:r>
              <a:rPr lang="en-US" sz="2000" b="1">
                <a:solidFill>
                  <a:srgbClr val="000000"/>
                </a:solidFill>
                <a:latin typeface="Arial" charset="0"/>
              </a:rPr>
              <a:t> </a:t>
            </a:r>
          </a:p>
        </p:txBody>
      </p:sp>
      <p:sp>
        <p:nvSpPr>
          <p:cNvPr id="651268" name="Rectangle 4"/>
          <p:cNvSpPr>
            <a:spLocks noChangeArrowheads="1"/>
          </p:cNvSpPr>
          <p:nvPr/>
        </p:nvSpPr>
        <p:spPr bwMode="auto">
          <a:xfrm>
            <a:off x="4130675" y="1243013"/>
            <a:ext cx="5092700" cy="1931987"/>
          </a:xfrm>
          <a:prstGeom prst="rect">
            <a:avLst/>
          </a:prstGeom>
          <a:no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Wingdings" pitchFamily="48" charset="2"/>
              <a:buNone/>
            </a:pPr>
            <a:r>
              <a:rPr lang="en-US" sz="2000" b="1">
                <a:latin typeface="Arial" charset="0"/>
              </a:rPr>
              <a:t>	</a:t>
            </a:r>
            <a:r>
              <a:rPr lang="en-US" sz="2000" b="1">
                <a:solidFill>
                  <a:schemeClr val="tx2"/>
                </a:solidFill>
                <a:latin typeface="Arial" charset="0"/>
              </a:rPr>
              <a:t>1)  move the weight up</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2)  move the weight down</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3)  moving the weight will not matter</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4)  call the repairman </a:t>
            </a:r>
          </a:p>
        </p:txBody>
      </p:sp>
      <p:sp>
        <p:nvSpPr>
          <p:cNvPr id="651269" name="Rectangle 5"/>
          <p:cNvSpPr>
            <a:spLocks noGrp="1" noChangeArrowheads="1"/>
          </p:cNvSpPr>
          <p:nvPr>
            <p:ph type="title"/>
          </p:nvPr>
        </p:nvSpPr>
        <p:spPr>
          <a:xfrm>
            <a:off x="933450" y="0"/>
            <a:ext cx="7294563" cy="838200"/>
          </a:xfrm>
          <a:noFill/>
          <a:ln/>
        </p:spPr>
        <p:txBody>
          <a:bodyPr/>
          <a:lstStyle/>
          <a:p>
            <a:pPr>
              <a:lnSpc>
                <a:spcPct val="90000"/>
              </a:lnSpc>
            </a:pPr>
            <a:r>
              <a:rPr lang="en-US" sz="2800" i="1"/>
              <a:t>ConcepTest 14.9   </a:t>
            </a:r>
            <a:r>
              <a:rPr lang="en-US" sz="2800">
                <a:solidFill>
                  <a:schemeClr val="accent2"/>
                </a:solidFill>
                <a:effectLst/>
              </a:rPr>
              <a:t>Grandfather Clock</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3314" name="AutoShape 2"/>
          <p:cNvSpPr>
            <a:spLocks noChangeArrowheads="1"/>
          </p:cNvSpPr>
          <p:nvPr/>
        </p:nvSpPr>
        <p:spPr bwMode="auto">
          <a:xfrm>
            <a:off x="301625" y="4138613"/>
            <a:ext cx="8566150" cy="2408237"/>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653315" name="AutoShape 3"/>
          <p:cNvSpPr>
            <a:spLocks noChangeArrowheads="1"/>
          </p:cNvSpPr>
          <p:nvPr/>
        </p:nvSpPr>
        <p:spPr bwMode="auto">
          <a:xfrm>
            <a:off x="0" y="0"/>
            <a:ext cx="9144000" cy="38735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653316" name="Rectangle 4"/>
          <p:cNvSpPr>
            <a:spLocks noChangeArrowheads="1"/>
          </p:cNvSpPr>
          <p:nvPr/>
        </p:nvSpPr>
        <p:spPr bwMode="auto">
          <a:xfrm>
            <a:off x="0" y="909638"/>
            <a:ext cx="4160838" cy="2741612"/>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48" charset="2"/>
              <a:buNone/>
            </a:pPr>
            <a:r>
              <a:rPr lang="en-US" sz="2000" b="1">
                <a:latin typeface="Arial" charset="0"/>
              </a:rPr>
              <a:t>	A grandfather clock has a weight at the bottom of the pendulum that can be moved up or down.  If the clock is running slow, what should you do to adjust the time properly?</a:t>
            </a:r>
            <a:r>
              <a:rPr lang="en-US" sz="2000" b="1">
                <a:solidFill>
                  <a:srgbClr val="000000"/>
                </a:solidFill>
                <a:latin typeface="Arial" charset="0"/>
              </a:rPr>
              <a:t> </a:t>
            </a:r>
          </a:p>
        </p:txBody>
      </p:sp>
      <p:sp>
        <p:nvSpPr>
          <p:cNvPr id="653317" name="Rectangle 5"/>
          <p:cNvSpPr>
            <a:spLocks noChangeArrowheads="1"/>
          </p:cNvSpPr>
          <p:nvPr/>
        </p:nvSpPr>
        <p:spPr bwMode="auto">
          <a:xfrm>
            <a:off x="4130675" y="1243013"/>
            <a:ext cx="5092700" cy="1931987"/>
          </a:xfrm>
          <a:prstGeom prst="rect">
            <a:avLst/>
          </a:prstGeom>
          <a:no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Wingdings" pitchFamily="48" charset="2"/>
              <a:buNone/>
            </a:pPr>
            <a:r>
              <a:rPr lang="en-US" sz="2000" b="1">
                <a:latin typeface="Arial" charset="0"/>
              </a:rPr>
              <a:t>	</a:t>
            </a:r>
            <a:r>
              <a:rPr lang="en-US" sz="2000" b="1">
                <a:solidFill>
                  <a:schemeClr val="tx2"/>
                </a:solidFill>
                <a:latin typeface="Arial" charset="0"/>
              </a:rPr>
              <a:t>1)  move the weight up</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2)  move the weight down</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3)  moving the weight will not matter</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4)  call the repairman </a:t>
            </a:r>
          </a:p>
        </p:txBody>
      </p:sp>
      <p:sp>
        <p:nvSpPr>
          <p:cNvPr id="653318" name="Rectangle 6"/>
          <p:cNvSpPr>
            <a:spLocks noChangeArrowheads="1"/>
          </p:cNvSpPr>
          <p:nvPr/>
        </p:nvSpPr>
        <p:spPr bwMode="auto">
          <a:xfrm>
            <a:off x="0" y="4241800"/>
            <a:ext cx="9144000" cy="1670050"/>
          </a:xfrm>
          <a:prstGeom prst="rect">
            <a:avLst/>
          </a:prstGeom>
          <a:noFill/>
          <a:ln w="9525">
            <a:noFill/>
            <a:miter lim="800000"/>
            <a:headEnd/>
            <a:tailEnd/>
          </a:ln>
          <a:effectLst/>
        </p:spPr>
        <p:txBody>
          <a:bodyPr lIns="90488" tIns="44450" rIns="90488" bIns="44450"/>
          <a:lstStyle/>
          <a:p>
            <a:pPr marL="401638" indent="-401638">
              <a:lnSpc>
                <a:spcPct val="115000"/>
              </a:lnSpc>
              <a:spcBef>
                <a:spcPct val="30000"/>
              </a:spcBef>
              <a:buClr>
                <a:schemeClr val="accent1"/>
              </a:buClr>
              <a:buSzPct val="75000"/>
              <a:buFont typeface="Wingdings" pitchFamily="48" charset="2"/>
              <a:buNone/>
            </a:pPr>
            <a:r>
              <a:rPr lang="en-US" sz="2000" b="1">
                <a:solidFill>
                  <a:schemeClr val="bg2"/>
                </a:solidFill>
                <a:latin typeface="Arial" charset="0"/>
              </a:rPr>
              <a:t>	The period of the grandfather clock is too long, so we need to decrease the period (increase the frequency).  To do this, the length must be decreased, so the adjustable weight should be moved up in order to shorten the pendulum length.</a:t>
            </a:r>
            <a:endParaRPr lang="en-US" sz="2000" b="1">
              <a:latin typeface="Arial" charset="0"/>
            </a:endParaRPr>
          </a:p>
        </p:txBody>
      </p:sp>
      <p:sp>
        <p:nvSpPr>
          <p:cNvPr id="653319" name="Oval 7"/>
          <p:cNvSpPr>
            <a:spLocks noChangeArrowheads="1"/>
          </p:cNvSpPr>
          <p:nvPr/>
        </p:nvSpPr>
        <p:spPr bwMode="auto">
          <a:xfrm>
            <a:off x="4268788" y="1220788"/>
            <a:ext cx="3529012" cy="512762"/>
          </a:xfrm>
          <a:prstGeom prst="ellipse">
            <a:avLst/>
          </a:prstGeom>
          <a:noFill/>
          <a:ln w="38100">
            <a:solidFill>
              <a:schemeClr val="accent1"/>
            </a:solidFill>
            <a:round/>
            <a:headEnd type="none" w="sm" len="sm"/>
            <a:tailEnd type="none" w="sm" len="sm"/>
          </a:ln>
          <a:effectLst/>
        </p:spPr>
        <p:txBody>
          <a:bodyPr wrap="none" anchor="ctr"/>
          <a:lstStyle/>
          <a:p>
            <a:endParaRPr lang="en-US"/>
          </a:p>
        </p:txBody>
      </p:sp>
      <p:sp>
        <p:nvSpPr>
          <p:cNvPr id="653323" name="Rectangle 11"/>
          <p:cNvSpPr>
            <a:spLocks noGrp="1" noChangeArrowheads="1"/>
          </p:cNvSpPr>
          <p:nvPr>
            <p:ph type="title"/>
          </p:nvPr>
        </p:nvSpPr>
        <p:spPr>
          <a:xfrm>
            <a:off x="981075" y="71438"/>
            <a:ext cx="7162800" cy="762000"/>
          </a:xfrm>
          <a:noFill/>
          <a:ln/>
        </p:spPr>
        <p:txBody>
          <a:bodyPr/>
          <a:lstStyle/>
          <a:p>
            <a:pPr>
              <a:lnSpc>
                <a:spcPct val="90000"/>
              </a:lnSpc>
            </a:pPr>
            <a:r>
              <a:rPr lang="en-US" sz="2800" i="1"/>
              <a:t>ConcepTest 14.9   </a:t>
            </a:r>
            <a:r>
              <a:rPr lang="en-US" sz="2800">
                <a:solidFill>
                  <a:schemeClr val="accent2"/>
                </a:solidFill>
                <a:effectLst/>
              </a:rPr>
              <a:t>Grandfather Clock</a:t>
            </a:r>
          </a:p>
        </p:txBody>
      </p:sp>
      <p:grpSp>
        <p:nvGrpSpPr>
          <p:cNvPr id="2" name="Group 28"/>
          <p:cNvGrpSpPr>
            <a:grpSpLocks/>
          </p:cNvGrpSpPr>
          <p:nvPr/>
        </p:nvGrpSpPr>
        <p:grpSpPr bwMode="auto">
          <a:xfrm>
            <a:off x="5880100" y="5364163"/>
            <a:ext cx="1647825" cy="1082675"/>
            <a:chOff x="2227" y="2929"/>
            <a:chExt cx="1038" cy="682"/>
          </a:xfrm>
        </p:grpSpPr>
        <p:sp>
          <p:nvSpPr>
            <p:cNvPr id="653341" name="AutoShape 29"/>
            <p:cNvSpPr>
              <a:spLocks noChangeArrowheads="1"/>
            </p:cNvSpPr>
            <p:nvPr/>
          </p:nvSpPr>
          <p:spPr bwMode="auto">
            <a:xfrm>
              <a:off x="2227" y="2929"/>
              <a:ext cx="1038" cy="682"/>
            </a:xfrm>
            <a:prstGeom prst="roundRect">
              <a:avLst>
                <a:gd name="adj" fmla="val 12495"/>
              </a:avLst>
            </a:prstGeom>
            <a:solidFill>
              <a:schemeClr val="tx2"/>
            </a:solidFill>
            <a:ln w="12700">
              <a:solidFill>
                <a:srgbClr val="FC0000"/>
              </a:solidFill>
              <a:round/>
              <a:headEnd/>
              <a:tailEnd/>
            </a:ln>
            <a:effectLst/>
          </p:spPr>
          <p:txBody>
            <a:bodyPr wrap="none" anchor="ctr"/>
            <a:lstStyle/>
            <a:p>
              <a:endParaRPr lang="en-US"/>
            </a:p>
          </p:txBody>
        </p:sp>
        <p:sp>
          <p:nvSpPr>
            <p:cNvPr id="653342" name="Line 30"/>
            <p:cNvSpPr>
              <a:spLocks noChangeShapeType="1"/>
            </p:cNvSpPr>
            <p:nvPr/>
          </p:nvSpPr>
          <p:spPr bwMode="auto">
            <a:xfrm>
              <a:off x="2962" y="3270"/>
              <a:ext cx="99" cy="1"/>
            </a:xfrm>
            <a:prstGeom prst="line">
              <a:avLst/>
            </a:prstGeom>
            <a:noFill/>
            <a:ln w="6350">
              <a:solidFill>
                <a:srgbClr val="000000"/>
              </a:solidFill>
              <a:round/>
              <a:headEnd/>
              <a:tailEnd/>
            </a:ln>
          </p:spPr>
          <p:txBody>
            <a:bodyPr/>
            <a:lstStyle/>
            <a:p>
              <a:endParaRPr lang="en-US"/>
            </a:p>
          </p:txBody>
        </p:sp>
        <p:sp>
          <p:nvSpPr>
            <p:cNvPr id="653343" name="Line 31"/>
            <p:cNvSpPr>
              <a:spLocks noChangeShapeType="1"/>
            </p:cNvSpPr>
            <p:nvPr/>
          </p:nvSpPr>
          <p:spPr bwMode="auto">
            <a:xfrm flipV="1">
              <a:off x="2863" y="3322"/>
              <a:ext cx="21" cy="12"/>
            </a:xfrm>
            <a:prstGeom prst="line">
              <a:avLst/>
            </a:prstGeom>
            <a:noFill/>
            <a:ln w="4763">
              <a:solidFill>
                <a:srgbClr val="000000"/>
              </a:solidFill>
              <a:round/>
              <a:headEnd/>
              <a:tailEnd/>
            </a:ln>
          </p:spPr>
          <p:txBody>
            <a:bodyPr/>
            <a:lstStyle/>
            <a:p>
              <a:endParaRPr lang="en-US"/>
            </a:p>
          </p:txBody>
        </p:sp>
        <p:sp>
          <p:nvSpPr>
            <p:cNvPr id="653344" name="Line 32"/>
            <p:cNvSpPr>
              <a:spLocks noChangeShapeType="1"/>
            </p:cNvSpPr>
            <p:nvPr/>
          </p:nvSpPr>
          <p:spPr bwMode="auto">
            <a:xfrm>
              <a:off x="2884" y="3324"/>
              <a:ext cx="29" cy="176"/>
            </a:xfrm>
            <a:prstGeom prst="line">
              <a:avLst/>
            </a:prstGeom>
            <a:noFill/>
            <a:ln w="9525">
              <a:solidFill>
                <a:srgbClr val="000000"/>
              </a:solidFill>
              <a:round/>
              <a:headEnd/>
              <a:tailEnd/>
            </a:ln>
          </p:spPr>
          <p:txBody>
            <a:bodyPr/>
            <a:lstStyle/>
            <a:p>
              <a:endParaRPr lang="en-US"/>
            </a:p>
          </p:txBody>
        </p:sp>
        <p:sp>
          <p:nvSpPr>
            <p:cNvPr id="653345" name="Line 33"/>
            <p:cNvSpPr>
              <a:spLocks noChangeShapeType="1"/>
            </p:cNvSpPr>
            <p:nvPr/>
          </p:nvSpPr>
          <p:spPr bwMode="auto">
            <a:xfrm flipV="1">
              <a:off x="2914" y="3041"/>
              <a:ext cx="34" cy="459"/>
            </a:xfrm>
            <a:prstGeom prst="line">
              <a:avLst/>
            </a:prstGeom>
            <a:noFill/>
            <a:ln w="4763">
              <a:solidFill>
                <a:srgbClr val="000000"/>
              </a:solidFill>
              <a:round/>
              <a:headEnd/>
              <a:tailEnd/>
            </a:ln>
          </p:spPr>
          <p:txBody>
            <a:bodyPr/>
            <a:lstStyle/>
            <a:p>
              <a:endParaRPr lang="en-US"/>
            </a:p>
          </p:txBody>
        </p:sp>
        <p:sp>
          <p:nvSpPr>
            <p:cNvPr id="653346" name="Line 34"/>
            <p:cNvSpPr>
              <a:spLocks noChangeShapeType="1"/>
            </p:cNvSpPr>
            <p:nvPr/>
          </p:nvSpPr>
          <p:spPr bwMode="auto">
            <a:xfrm>
              <a:off x="2948" y="3041"/>
              <a:ext cx="118" cy="1"/>
            </a:xfrm>
            <a:prstGeom prst="line">
              <a:avLst/>
            </a:prstGeom>
            <a:noFill/>
            <a:ln w="4763">
              <a:solidFill>
                <a:srgbClr val="000000"/>
              </a:solidFill>
              <a:round/>
              <a:headEnd/>
              <a:tailEnd/>
            </a:ln>
          </p:spPr>
          <p:txBody>
            <a:bodyPr/>
            <a:lstStyle/>
            <a:p>
              <a:endParaRPr lang="en-US"/>
            </a:p>
          </p:txBody>
        </p:sp>
        <p:sp>
          <p:nvSpPr>
            <p:cNvPr id="653347" name="Rectangle 35"/>
            <p:cNvSpPr>
              <a:spLocks noChangeArrowheads="1"/>
            </p:cNvSpPr>
            <p:nvPr/>
          </p:nvSpPr>
          <p:spPr bwMode="auto">
            <a:xfrm>
              <a:off x="2964" y="3317"/>
              <a:ext cx="108" cy="211"/>
            </a:xfrm>
            <a:prstGeom prst="rect">
              <a:avLst/>
            </a:prstGeom>
            <a:noFill/>
            <a:ln w="9525">
              <a:noFill/>
              <a:miter lim="800000"/>
              <a:headEnd/>
              <a:tailEnd/>
            </a:ln>
          </p:spPr>
          <p:txBody>
            <a:bodyPr wrap="none" lIns="0" tIns="0" rIns="0" bIns="0">
              <a:spAutoFit/>
            </a:bodyPr>
            <a:lstStyle/>
            <a:p>
              <a:r>
                <a:rPr lang="en-US" sz="2200" b="1" i="1">
                  <a:solidFill>
                    <a:srgbClr val="000000"/>
                  </a:solidFill>
                  <a:latin typeface="Arial" charset="0"/>
                </a:rPr>
                <a:t>g</a:t>
              </a:r>
              <a:endParaRPr lang="en-US" sz="2000" b="1">
                <a:effectLst>
                  <a:outerShdw blurRad="38100" dist="38100" dir="2700000" algn="tl">
                    <a:srgbClr val="000000"/>
                  </a:outerShdw>
                </a:effectLst>
                <a:latin typeface="Arial" charset="0"/>
              </a:endParaRPr>
            </a:p>
          </p:txBody>
        </p:sp>
        <p:sp>
          <p:nvSpPr>
            <p:cNvPr id="653348" name="Rectangle 36"/>
            <p:cNvSpPr>
              <a:spLocks noChangeArrowheads="1"/>
            </p:cNvSpPr>
            <p:nvPr/>
          </p:nvSpPr>
          <p:spPr bwMode="auto">
            <a:xfrm>
              <a:off x="2966" y="3056"/>
              <a:ext cx="108" cy="211"/>
            </a:xfrm>
            <a:prstGeom prst="rect">
              <a:avLst/>
            </a:prstGeom>
            <a:noFill/>
            <a:ln w="9525">
              <a:noFill/>
              <a:miter lim="800000"/>
              <a:headEnd/>
              <a:tailEnd/>
            </a:ln>
          </p:spPr>
          <p:txBody>
            <a:bodyPr wrap="none" lIns="0" tIns="0" rIns="0" bIns="0">
              <a:spAutoFit/>
            </a:bodyPr>
            <a:lstStyle/>
            <a:p>
              <a:r>
                <a:rPr lang="en-US" sz="2200" b="1" i="1">
                  <a:solidFill>
                    <a:srgbClr val="000000"/>
                  </a:solidFill>
                  <a:latin typeface="Arial" charset="0"/>
                </a:rPr>
                <a:t>L</a:t>
              </a:r>
              <a:endParaRPr lang="en-US" sz="2000" b="1">
                <a:effectLst>
                  <a:outerShdw blurRad="38100" dist="38100" dir="2700000" algn="tl">
                    <a:srgbClr val="000000"/>
                  </a:outerShdw>
                </a:effectLst>
                <a:latin typeface="Arial" charset="0"/>
              </a:endParaRPr>
            </a:p>
          </p:txBody>
        </p:sp>
        <p:sp>
          <p:nvSpPr>
            <p:cNvPr id="653349" name="Rectangle 37"/>
            <p:cNvSpPr>
              <a:spLocks noChangeArrowheads="1"/>
            </p:cNvSpPr>
            <p:nvPr/>
          </p:nvSpPr>
          <p:spPr bwMode="auto">
            <a:xfrm>
              <a:off x="2426" y="3179"/>
              <a:ext cx="108" cy="211"/>
            </a:xfrm>
            <a:prstGeom prst="rect">
              <a:avLst/>
            </a:prstGeom>
            <a:noFill/>
            <a:ln w="9525">
              <a:noFill/>
              <a:miter lim="800000"/>
              <a:headEnd/>
              <a:tailEnd/>
            </a:ln>
          </p:spPr>
          <p:txBody>
            <a:bodyPr wrap="none" lIns="0" tIns="0" rIns="0" bIns="0">
              <a:spAutoFit/>
            </a:bodyPr>
            <a:lstStyle/>
            <a:p>
              <a:r>
                <a:rPr lang="en-US" sz="2200" b="1" i="1">
                  <a:solidFill>
                    <a:srgbClr val="000000"/>
                  </a:solidFill>
                  <a:latin typeface="Arial" charset="0"/>
                </a:rPr>
                <a:t>T</a:t>
              </a:r>
              <a:endParaRPr lang="en-US" sz="2000" b="1">
                <a:effectLst>
                  <a:outerShdw blurRad="38100" dist="38100" dir="2700000" algn="tl">
                    <a:srgbClr val="000000"/>
                  </a:outerShdw>
                </a:effectLst>
                <a:latin typeface="Arial" charset="0"/>
              </a:endParaRPr>
            </a:p>
          </p:txBody>
        </p:sp>
        <p:sp>
          <p:nvSpPr>
            <p:cNvPr id="653350" name="Rectangle 38"/>
            <p:cNvSpPr>
              <a:spLocks noChangeArrowheads="1"/>
            </p:cNvSpPr>
            <p:nvPr/>
          </p:nvSpPr>
          <p:spPr bwMode="auto">
            <a:xfrm>
              <a:off x="2774" y="3156"/>
              <a:ext cx="0" cy="192"/>
            </a:xfrm>
            <a:prstGeom prst="rect">
              <a:avLst/>
            </a:prstGeom>
            <a:noFill/>
            <a:ln w="9525">
              <a:noFill/>
              <a:miter lim="800000"/>
              <a:headEnd/>
              <a:tailEnd/>
            </a:ln>
          </p:spPr>
          <p:txBody>
            <a:bodyPr wrap="none" lIns="0" tIns="0" rIns="0" bIns="0">
              <a:spAutoFit/>
            </a:bodyPr>
            <a:lstStyle/>
            <a:p>
              <a:endParaRPr lang="en-US" sz="2000" b="1">
                <a:effectLst>
                  <a:outerShdw blurRad="38100" dist="38100" dir="2700000" algn="tl">
                    <a:srgbClr val="000000"/>
                  </a:outerShdw>
                </a:effectLst>
                <a:latin typeface="Arial" charset="0"/>
              </a:endParaRPr>
            </a:p>
          </p:txBody>
        </p:sp>
        <p:sp>
          <p:nvSpPr>
            <p:cNvPr id="653351" name="Rectangle 39"/>
            <p:cNvSpPr>
              <a:spLocks noChangeArrowheads="1"/>
            </p:cNvSpPr>
            <p:nvPr/>
          </p:nvSpPr>
          <p:spPr bwMode="auto">
            <a:xfrm>
              <a:off x="2567" y="3156"/>
              <a:ext cx="97" cy="211"/>
            </a:xfrm>
            <a:prstGeom prst="rect">
              <a:avLst/>
            </a:prstGeom>
            <a:noFill/>
            <a:ln w="9525">
              <a:noFill/>
              <a:miter lim="800000"/>
              <a:headEnd/>
              <a:tailEnd/>
            </a:ln>
          </p:spPr>
          <p:txBody>
            <a:bodyPr wrap="none" lIns="0" tIns="0" rIns="0" bIns="0">
              <a:spAutoFit/>
            </a:bodyPr>
            <a:lstStyle/>
            <a:p>
              <a:r>
                <a:rPr lang="en-US" sz="2200" b="1">
                  <a:solidFill>
                    <a:srgbClr val="000000"/>
                  </a:solidFill>
                  <a:latin typeface="Symbol" pitchFamily="48" charset="2"/>
                </a:rPr>
                <a:t>=</a:t>
              </a:r>
              <a:endParaRPr lang="en-US" sz="2000" b="1">
                <a:effectLst>
                  <a:outerShdw blurRad="38100" dist="38100" dir="2700000" algn="tl">
                    <a:srgbClr val="000000"/>
                  </a:outerShdw>
                </a:effectLst>
                <a:latin typeface="Arial" charset="0"/>
              </a:endParaRPr>
            </a:p>
          </p:txBody>
        </p:sp>
        <p:sp>
          <p:nvSpPr>
            <p:cNvPr id="653352" name="Rectangle 40"/>
            <p:cNvSpPr>
              <a:spLocks noChangeArrowheads="1"/>
            </p:cNvSpPr>
            <p:nvPr/>
          </p:nvSpPr>
          <p:spPr bwMode="auto">
            <a:xfrm>
              <a:off x="2691" y="3172"/>
              <a:ext cx="195" cy="211"/>
            </a:xfrm>
            <a:prstGeom prst="rect">
              <a:avLst/>
            </a:prstGeom>
            <a:noFill/>
            <a:ln w="9525">
              <a:noFill/>
              <a:miter lim="800000"/>
              <a:headEnd/>
              <a:tailEnd/>
            </a:ln>
          </p:spPr>
          <p:txBody>
            <a:bodyPr wrap="none" lIns="0" tIns="0" rIns="0" bIns="0">
              <a:spAutoFit/>
            </a:bodyPr>
            <a:lstStyle/>
            <a:p>
              <a:r>
                <a:rPr lang="en-US" sz="2200" b="1">
                  <a:solidFill>
                    <a:srgbClr val="000000"/>
                  </a:solidFill>
                  <a:latin typeface="Arial" charset="0"/>
                </a:rPr>
                <a:t>2</a:t>
              </a:r>
              <a:r>
                <a:rPr lang="en-US" sz="2200" b="1">
                  <a:solidFill>
                    <a:srgbClr val="000000"/>
                  </a:solidFill>
                  <a:latin typeface="Symbol" pitchFamily="48" charset="2"/>
                </a:rPr>
                <a:t>p</a:t>
              </a:r>
              <a:endParaRPr lang="en-US" sz="2000" b="1">
                <a:effectLst>
                  <a:outerShdw blurRad="38100" dist="38100" dir="2700000" algn="tl">
                    <a:srgbClr val="000000"/>
                  </a:outerShdw>
                </a:effectLst>
                <a:latin typeface="Arial" charset="0"/>
              </a:endParaRPr>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9458" name="AutoShape 2"/>
          <p:cNvSpPr>
            <a:spLocks noChangeArrowheads="1"/>
          </p:cNvSpPr>
          <p:nvPr/>
        </p:nvSpPr>
        <p:spPr bwMode="auto">
          <a:xfrm>
            <a:off x="0" y="0"/>
            <a:ext cx="9144000" cy="3622675"/>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659459" name="Rectangle 3"/>
          <p:cNvSpPr>
            <a:spLocks noChangeArrowheads="1"/>
          </p:cNvSpPr>
          <p:nvPr/>
        </p:nvSpPr>
        <p:spPr bwMode="auto">
          <a:xfrm>
            <a:off x="0" y="911225"/>
            <a:ext cx="4656138" cy="2460625"/>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48" charset="2"/>
              <a:buNone/>
            </a:pPr>
            <a:r>
              <a:rPr lang="en-US" sz="2000" b="1">
                <a:latin typeface="Arial" charset="0"/>
              </a:rPr>
              <a:t>	A  pendulum is suspended from the ceiling of an elevator.  When the elevator is at rest, the period is </a:t>
            </a:r>
            <a:r>
              <a:rPr lang="en-US" sz="2000" b="1" i="1">
                <a:latin typeface="Arial" charset="0"/>
              </a:rPr>
              <a:t>T</a:t>
            </a:r>
            <a:r>
              <a:rPr lang="en-US" sz="2000" b="1">
                <a:latin typeface="Arial" charset="0"/>
              </a:rPr>
              <a:t>.  What happens to the period when the elevator is </a:t>
            </a:r>
            <a:r>
              <a:rPr lang="en-US" sz="2000" b="1">
                <a:solidFill>
                  <a:schemeClr val="accent2"/>
                </a:solidFill>
                <a:latin typeface="Arial" charset="0"/>
              </a:rPr>
              <a:t>accelerating upward</a:t>
            </a:r>
            <a:r>
              <a:rPr lang="en-US" sz="2000" b="1">
                <a:latin typeface="Arial" charset="0"/>
              </a:rPr>
              <a:t>?</a:t>
            </a:r>
            <a:endParaRPr lang="en-US" sz="2000" b="1">
              <a:solidFill>
                <a:srgbClr val="000000"/>
              </a:solidFill>
              <a:latin typeface="Arial" charset="0"/>
            </a:endParaRPr>
          </a:p>
        </p:txBody>
      </p:sp>
      <p:sp>
        <p:nvSpPr>
          <p:cNvPr id="659460" name="Rectangle 4"/>
          <p:cNvSpPr>
            <a:spLocks noChangeArrowheads="1"/>
          </p:cNvSpPr>
          <p:nvPr/>
        </p:nvSpPr>
        <p:spPr bwMode="auto">
          <a:xfrm>
            <a:off x="4703763" y="1541463"/>
            <a:ext cx="3919537" cy="1525587"/>
          </a:xfrm>
          <a:prstGeom prst="rect">
            <a:avLst/>
          </a:prstGeom>
          <a:no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Wingdings" pitchFamily="48" charset="2"/>
              <a:buNone/>
            </a:pPr>
            <a:r>
              <a:rPr lang="en-US" sz="2000" b="1">
                <a:solidFill>
                  <a:schemeClr val="tx2"/>
                </a:solidFill>
                <a:latin typeface="Arial" charset="0"/>
              </a:rPr>
              <a:t>	1)  period will increase</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2)  period will not change</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3)  period will decrease</a:t>
            </a:r>
            <a:endParaRPr lang="en-US" sz="2000">
              <a:effectLst>
                <a:outerShdw blurRad="38100" dist="38100" dir="2700000" algn="tl">
                  <a:srgbClr val="000000"/>
                </a:outerShdw>
              </a:effectLst>
              <a:latin typeface="Arial" charset="0"/>
            </a:endParaRPr>
          </a:p>
        </p:txBody>
      </p:sp>
      <p:sp>
        <p:nvSpPr>
          <p:cNvPr id="659461" name="Rectangle 5"/>
          <p:cNvSpPr>
            <a:spLocks noGrp="1" noChangeArrowheads="1"/>
          </p:cNvSpPr>
          <p:nvPr>
            <p:ph type="title"/>
          </p:nvPr>
        </p:nvSpPr>
        <p:spPr>
          <a:xfrm>
            <a:off x="727075" y="0"/>
            <a:ext cx="7708900" cy="838200"/>
          </a:xfrm>
          <a:noFill/>
          <a:ln/>
        </p:spPr>
        <p:txBody>
          <a:bodyPr/>
          <a:lstStyle/>
          <a:p>
            <a:pPr>
              <a:lnSpc>
                <a:spcPct val="90000"/>
              </a:lnSpc>
            </a:pPr>
            <a:r>
              <a:rPr lang="en-US" sz="2800" i="1"/>
              <a:t>ConcepTest 14.10b</a:t>
            </a:r>
            <a:r>
              <a:rPr lang="en-US" sz="2800" i="1">
                <a:solidFill>
                  <a:srgbClr val="000000"/>
                </a:solidFill>
                <a:effectLst/>
              </a:rPr>
              <a:t>   </a:t>
            </a:r>
            <a:r>
              <a:rPr lang="en-US" sz="2800">
                <a:solidFill>
                  <a:schemeClr val="accent2"/>
                </a:solidFill>
                <a:effectLst/>
              </a:rPr>
              <a:t>Pendulum in Elevator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1506" name="AutoShape 2"/>
          <p:cNvSpPr>
            <a:spLocks noChangeArrowheads="1"/>
          </p:cNvSpPr>
          <p:nvPr/>
        </p:nvSpPr>
        <p:spPr bwMode="auto">
          <a:xfrm>
            <a:off x="404813" y="3941763"/>
            <a:ext cx="7875587" cy="2495550"/>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661507" name="AutoShape 3"/>
          <p:cNvSpPr>
            <a:spLocks noChangeArrowheads="1"/>
          </p:cNvSpPr>
          <p:nvPr/>
        </p:nvSpPr>
        <p:spPr bwMode="auto">
          <a:xfrm>
            <a:off x="0" y="0"/>
            <a:ext cx="9144000" cy="3622675"/>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661508" name="Rectangle 4"/>
          <p:cNvSpPr>
            <a:spLocks noChangeArrowheads="1"/>
          </p:cNvSpPr>
          <p:nvPr/>
        </p:nvSpPr>
        <p:spPr bwMode="auto">
          <a:xfrm>
            <a:off x="0" y="911225"/>
            <a:ext cx="4656138" cy="2460625"/>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48" charset="2"/>
              <a:buNone/>
            </a:pPr>
            <a:r>
              <a:rPr lang="en-US" sz="2000" b="1">
                <a:latin typeface="Arial" charset="0"/>
              </a:rPr>
              <a:t>	A  pendulum is suspended from the ceiling of an elevator.  When the elevator is at rest, the period is </a:t>
            </a:r>
            <a:r>
              <a:rPr lang="en-US" sz="2000" b="1" i="1">
                <a:latin typeface="Arial" charset="0"/>
              </a:rPr>
              <a:t>T</a:t>
            </a:r>
            <a:r>
              <a:rPr lang="en-US" sz="2000" b="1">
                <a:latin typeface="Arial" charset="0"/>
              </a:rPr>
              <a:t>.  What happens to the period when the elevator is </a:t>
            </a:r>
            <a:r>
              <a:rPr lang="en-US" sz="2000" b="1">
                <a:solidFill>
                  <a:schemeClr val="accent2"/>
                </a:solidFill>
                <a:latin typeface="Arial" charset="0"/>
              </a:rPr>
              <a:t>accelerating upward</a:t>
            </a:r>
            <a:r>
              <a:rPr lang="en-US" sz="2000" b="1">
                <a:latin typeface="Arial" charset="0"/>
              </a:rPr>
              <a:t>?</a:t>
            </a:r>
            <a:endParaRPr lang="en-US" sz="2000" b="1">
              <a:solidFill>
                <a:srgbClr val="000000"/>
              </a:solidFill>
              <a:latin typeface="Arial" charset="0"/>
            </a:endParaRPr>
          </a:p>
        </p:txBody>
      </p:sp>
      <p:sp>
        <p:nvSpPr>
          <p:cNvPr id="661509" name="Rectangle 5"/>
          <p:cNvSpPr>
            <a:spLocks noChangeArrowheads="1"/>
          </p:cNvSpPr>
          <p:nvPr/>
        </p:nvSpPr>
        <p:spPr bwMode="auto">
          <a:xfrm>
            <a:off x="4703763" y="1541463"/>
            <a:ext cx="3919537" cy="1525587"/>
          </a:xfrm>
          <a:prstGeom prst="rect">
            <a:avLst/>
          </a:prstGeom>
          <a:no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Wingdings" pitchFamily="48" charset="2"/>
              <a:buNone/>
            </a:pPr>
            <a:r>
              <a:rPr lang="en-US" sz="2000" b="1">
                <a:solidFill>
                  <a:schemeClr val="tx2"/>
                </a:solidFill>
                <a:latin typeface="Arial" charset="0"/>
              </a:rPr>
              <a:t>	1)  period will increase</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2)  period will not change</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3)  period will decrease</a:t>
            </a:r>
            <a:endParaRPr lang="en-US" sz="2000">
              <a:effectLst>
                <a:outerShdw blurRad="38100" dist="38100" dir="2700000" algn="tl">
                  <a:srgbClr val="000000"/>
                </a:outerShdw>
              </a:effectLst>
              <a:latin typeface="Arial" charset="0"/>
            </a:endParaRPr>
          </a:p>
        </p:txBody>
      </p:sp>
      <p:sp>
        <p:nvSpPr>
          <p:cNvPr id="661510" name="Rectangle 6"/>
          <p:cNvSpPr>
            <a:spLocks noChangeArrowheads="1"/>
          </p:cNvSpPr>
          <p:nvPr/>
        </p:nvSpPr>
        <p:spPr bwMode="auto">
          <a:xfrm>
            <a:off x="236538" y="4057650"/>
            <a:ext cx="7924800" cy="2219325"/>
          </a:xfrm>
          <a:prstGeom prst="rect">
            <a:avLst/>
          </a:prstGeom>
          <a:noFill/>
          <a:ln w="9525">
            <a:noFill/>
            <a:miter lim="800000"/>
            <a:headEnd/>
            <a:tailEnd/>
          </a:ln>
          <a:effectLst/>
        </p:spPr>
        <p:txBody>
          <a:bodyPr lIns="90488" tIns="44450" rIns="90488" bIns="44450"/>
          <a:lstStyle/>
          <a:p>
            <a:pPr marL="401638" indent="-401638">
              <a:lnSpc>
                <a:spcPct val="115000"/>
              </a:lnSpc>
              <a:spcBef>
                <a:spcPct val="30000"/>
              </a:spcBef>
              <a:buClr>
                <a:schemeClr val="accent1"/>
              </a:buClr>
              <a:buSzPct val="75000"/>
              <a:buFont typeface="Wingdings" pitchFamily="48" charset="2"/>
              <a:buNone/>
            </a:pPr>
            <a:r>
              <a:rPr lang="en-US" sz="2000" b="1">
                <a:solidFill>
                  <a:schemeClr val="bg2"/>
                </a:solidFill>
                <a:latin typeface="Arial" charset="0"/>
              </a:rPr>
              <a:t>	When the elevator accelerates upward, the hanging mass feels “heavier”</a:t>
            </a:r>
            <a:r>
              <a:rPr lang="en-US" sz="2000" b="1">
                <a:solidFill>
                  <a:schemeClr val="bg2"/>
                </a:solidFill>
                <a:latin typeface="Arial" charset="0"/>
                <a:cs typeface="Arial" charset="0"/>
              </a:rPr>
              <a:t>—</a:t>
            </a:r>
            <a:r>
              <a:rPr lang="en-US" sz="2000" b="1">
                <a:solidFill>
                  <a:schemeClr val="bg2"/>
                </a:solidFill>
                <a:latin typeface="Arial" charset="0"/>
              </a:rPr>
              <a:t>this means that the effective value of </a:t>
            </a:r>
            <a:r>
              <a:rPr lang="en-US" sz="2000" b="1" i="1">
                <a:solidFill>
                  <a:schemeClr val="bg2"/>
                </a:solidFill>
                <a:latin typeface="Arial" charset="0"/>
              </a:rPr>
              <a:t>g</a:t>
            </a:r>
            <a:r>
              <a:rPr lang="en-US" sz="2000" b="1">
                <a:solidFill>
                  <a:schemeClr val="bg2"/>
                </a:solidFill>
                <a:latin typeface="Arial" charset="0"/>
              </a:rPr>
              <a:t> has increased due to the acceleration of the elevator.  Because the period depends inversely on </a:t>
            </a:r>
            <a:r>
              <a:rPr lang="en-US" sz="2000" b="1" i="1">
                <a:solidFill>
                  <a:schemeClr val="bg2"/>
                </a:solidFill>
                <a:latin typeface="Arial" charset="0"/>
              </a:rPr>
              <a:t>g</a:t>
            </a:r>
            <a:r>
              <a:rPr lang="en-US" sz="2000" b="1">
                <a:solidFill>
                  <a:schemeClr val="bg2"/>
                </a:solidFill>
                <a:latin typeface="Arial" charset="0"/>
              </a:rPr>
              <a:t>, and the effective value of </a:t>
            </a:r>
            <a:r>
              <a:rPr lang="en-US" sz="2000" b="1" i="1">
                <a:solidFill>
                  <a:schemeClr val="bg2"/>
                </a:solidFill>
                <a:latin typeface="Arial" charset="0"/>
              </a:rPr>
              <a:t>g</a:t>
            </a:r>
            <a:r>
              <a:rPr lang="en-US" sz="2000" b="1">
                <a:solidFill>
                  <a:schemeClr val="bg2"/>
                </a:solidFill>
                <a:latin typeface="Arial" charset="0"/>
              </a:rPr>
              <a:t> increased, then the period of the pendulum will decrease (</a:t>
            </a:r>
            <a:r>
              <a:rPr lang="en-US" sz="2000" b="1" i="1">
                <a:solidFill>
                  <a:schemeClr val="bg2"/>
                </a:solidFill>
                <a:latin typeface="Arial" charset="0"/>
              </a:rPr>
              <a:t>i.e</a:t>
            </a:r>
            <a:r>
              <a:rPr lang="en-US" sz="2000" b="1">
                <a:solidFill>
                  <a:schemeClr val="bg2"/>
                </a:solidFill>
                <a:latin typeface="Arial" charset="0"/>
              </a:rPr>
              <a:t>., its frequency will increase and it will swing faster).</a:t>
            </a:r>
            <a:endParaRPr lang="en-US" sz="2000" b="1">
              <a:latin typeface="Arial" charset="0"/>
            </a:endParaRPr>
          </a:p>
        </p:txBody>
      </p:sp>
      <p:sp>
        <p:nvSpPr>
          <p:cNvPr id="661511" name="Oval 7"/>
          <p:cNvSpPr>
            <a:spLocks noChangeArrowheads="1"/>
          </p:cNvSpPr>
          <p:nvPr/>
        </p:nvSpPr>
        <p:spPr bwMode="auto">
          <a:xfrm>
            <a:off x="4765675" y="2379663"/>
            <a:ext cx="3819525" cy="512762"/>
          </a:xfrm>
          <a:prstGeom prst="ellipse">
            <a:avLst/>
          </a:prstGeom>
          <a:noFill/>
          <a:ln w="38100">
            <a:solidFill>
              <a:schemeClr val="accent1"/>
            </a:solidFill>
            <a:round/>
            <a:headEnd type="none" w="sm" len="sm"/>
            <a:tailEnd type="none" w="sm" len="sm"/>
          </a:ln>
          <a:effectLst/>
        </p:spPr>
        <p:txBody>
          <a:bodyPr wrap="none" anchor="ctr"/>
          <a:lstStyle/>
          <a:p>
            <a:endParaRPr lang="en-US"/>
          </a:p>
        </p:txBody>
      </p:sp>
      <p:sp>
        <p:nvSpPr>
          <p:cNvPr id="661512" name="Rectangle 8"/>
          <p:cNvSpPr>
            <a:spLocks noGrp="1" noChangeArrowheads="1"/>
          </p:cNvSpPr>
          <p:nvPr>
            <p:ph type="title"/>
          </p:nvPr>
        </p:nvSpPr>
        <p:spPr>
          <a:xfrm>
            <a:off x="727075" y="0"/>
            <a:ext cx="7708900" cy="838200"/>
          </a:xfrm>
          <a:noFill/>
          <a:ln/>
        </p:spPr>
        <p:txBody>
          <a:bodyPr/>
          <a:lstStyle/>
          <a:p>
            <a:pPr>
              <a:lnSpc>
                <a:spcPct val="90000"/>
              </a:lnSpc>
            </a:pPr>
            <a:r>
              <a:rPr lang="en-US" sz="2800" i="1"/>
              <a:t>ConcepTest 14.10b</a:t>
            </a:r>
            <a:r>
              <a:rPr lang="en-US" sz="2800" i="1">
                <a:solidFill>
                  <a:srgbClr val="000000"/>
                </a:solidFill>
                <a:effectLst/>
              </a:rPr>
              <a:t>   </a:t>
            </a:r>
            <a:r>
              <a:rPr lang="en-US" sz="2800">
                <a:solidFill>
                  <a:schemeClr val="accent2"/>
                </a:solidFill>
                <a:effectLst/>
              </a:rPr>
              <a:t>Pendulum in Elevator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 </a:t>
            </a:r>
            <a:r>
              <a:rPr lang="en-US" u="sng" smtClean="0">
                <a:solidFill>
                  <a:srgbClr val="FFFF00"/>
                </a:solidFill>
              </a:rPr>
              <a:t>Physical</a:t>
            </a:r>
            <a:r>
              <a:rPr lang="en-US" smtClean="0">
                <a:solidFill>
                  <a:srgbClr val="FFFF00"/>
                </a:solidFill>
              </a:rPr>
              <a:t> Pendulum</a:t>
            </a:r>
            <a:endParaRPr lang="en-US">
              <a:solidFill>
                <a:srgbClr val="FFFF00"/>
              </a:solidFill>
            </a:endParaRPr>
          </a:p>
        </p:txBody>
      </p:sp>
      <p:sp>
        <p:nvSpPr>
          <p:cNvPr id="3" name="Content Placeholder 2"/>
          <p:cNvSpPr>
            <a:spLocks noGrp="1"/>
          </p:cNvSpPr>
          <p:nvPr>
            <p:ph sz="half" idx="1"/>
          </p:nvPr>
        </p:nvSpPr>
        <p:spPr>
          <a:xfrm>
            <a:off x="304800" y="1600200"/>
            <a:ext cx="5029200" cy="4800600"/>
          </a:xfrm>
        </p:spPr>
        <p:txBody>
          <a:bodyPr>
            <a:normAutofit/>
          </a:bodyPr>
          <a:lstStyle/>
          <a:p>
            <a:r>
              <a:rPr lang="en-US" smtClean="0"/>
              <a:t>The term “physical pendulum” is used to denote a rigid body free to rotate about a fixed axis, making small angular oscillations under gravity.</a:t>
            </a:r>
          </a:p>
          <a:p>
            <a:r>
              <a:rPr lang="en-US" smtClean="0"/>
              <a:t>Taking the distance of the CM from the axis to be </a:t>
            </a:r>
            <a:r>
              <a:rPr lang="en-US" i="1" smtClean="0"/>
              <a:t>h</a:t>
            </a:r>
            <a:r>
              <a:rPr lang="en-US" smtClean="0"/>
              <a:t>, at (small) angle displacement </a:t>
            </a:r>
            <a:r>
              <a:rPr lang="en-US" i="1" smtClean="0">
                <a:sym typeface="Symbol"/>
              </a:rPr>
              <a:t></a:t>
            </a:r>
            <a:r>
              <a:rPr lang="en-US" smtClean="0">
                <a:sym typeface="Symbol"/>
              </a:rPr>
              <a:t>,  the torque is</a:t>
            </a:r>
          </a:p>
          <a:p>
            <a:pPr>
              <a:buNone/>
            </a:pPr>
            <a:r>
              <a:rPr lang="en-US" smtClean="0">
                <a:sym typeface="Symbol"/>
              </a:rPr>
              <a:t>			</a:t>
            </a:r>
            <a:endParaRPr lang="en-US"/>
          </a:p>
        </p:txBody>
      </p:sp>
      <p:sp>
        <p:nvSpPr>
          <p:cNvPr id="4" name="Content Placeholder 3"/>
          <p:cNvSpPr>
            <a:spLocks noGrp="1"/>
          </p:cNvSpPr>
          <p:nvPr>
            <p:ph sz="half" idx="2"/>
          </p:nvPr>
        </p:nvSpPr>
        <p:spPr>
          <a:xfrm>
            <a:off x="5334000" y="1600200"/>
            <a:ext cx="3352800" cy="4525963"/>
          </a:xfrm>
        </p:spPr>
        <p:txBody>
          <a:bodyPr>
            <a:normAutofit/>
          </a:bodyPr>
          <a:lstStyle/>
          <a:p>
            <a:r>
              <a:rPr lang="en-US" smtClean="0">
                <a:solidFill>
                  <a:schemeClr val="bg2">
                    <a:lumMod val="50000"/>
                  </a:schemeClr>
                </a:solidFill>
              </a:rPr>
              <a:t>v</a:t>
            </a:r>
            <a:endParaRPr lang="en-US">
              <a:solidFill>
                <a:schemeClr val="bg2">
                  <a:lumMod val="50000"/>
                </a:schemeClr>
              </a:solidFill>
            </a:endParaRPr>
          </a:p>
        </p:txBody>
      </p:sp>
      <p:sp>
        <p:nvSpPr>
          <p:cNvPr id="8" name="Rectangle 7"/>
          <p:cNvSpPr/>
          <p:nvPr/>
        </p:nvSpPr>
        <p:spPr>
          <a:xfrm rot="20213125">
            <a:off x="6852467" y="1970042"/>
            <a:ext cx="263135" cy="42446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377050" y="2766950"/>
            <a:ext cx="152400" cy="152400"/>
          </a:xfrm>
          <a:prstGeom prst="ellipse">
            <a:avLst/>
          </a:prstGeom>
          <a:solidFill>
            <a:srgbClr val="FFFF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Object 9"/>
          <p:cNvGraphicFramePr>
            <a:graphicFrameLocks noChangeAspect="1"/>
          </p:cNvGraphicFramePr>
          <p:nvPr/>
        </p:nvGraphicFramePr>
        <p:xfrm>
          <a:off x="1335725" y="5662550"/>
          <a:ext cx="3251200" cy="419100"/>
        </p:xfrm>
        <a:graphic>
          <a:graphicData uri="http://schemas.openxmlformats.org/presentationml/2006/ole">
            <p:oleObj spid="_x0000_s54274" name="Equation" r:id="rId4" imgW="3251160" imgH="419040" progId="Equation.DSMT4">
              <p:embed/>
            </p:oleObj>
          </a:graphicData>
        </a:graphic>
      </p:graphicFrame>
      <p:sp>
        <p:nvSpPr>
          <p:cNvPr id="11" name="Oval 10"/>
          <p:cNvSpPr/>
          <p:nvPr/>
        </p:nvSpPr>
        <p:spPr>
          <a:xfrm>
            <a:off x="6846125" y="3821875"/>
            <a:ext cx="76200" cy="76200"/>
          </a:xfrm>
          <a:prstGeom prst="ellipse">
            <a:avLst/>
          </a:prstGeom>
          <a:solidFill>
            <a:srgbClr val="0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rot="5400000">
            <a:off x="4162300" y="4114800"/>
            <a:ext cx="4572000" cy="0"/>
          </a:xfrm>
          <a:prstGeom prst="line">
            <a:avLst/>
          </a:prstGeom>
          <a:ln w="15875">
            <a:solidFill>
              <a:schemeClr val="bg2">
                <a:lumMod val="40000"/>
                <a:lumOff val="6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6140000" flipH="1">
            <a:off x="6341425" y="3038100"/>
            <a:ext cx="1066800" cy="457200"/>
          </a:xfrm>
          <a:prstGeom prst="straightConnector1">
            <a:avLst/>
          </a:prstGeom>
          <a:ln>
            <a:solidFill>
              <a:schemeClr val="bg2">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383975" y="3545775"/>
            <a:ext cx="457200" cy="400110"/>
          </a:xfrm>
          <a:prstGeom prst="rect">
            <a:avLst/>
          </a:prstGeom>
          <a:noFill/>
        </p:spPr>
        <p:txBody>
          <a:bodyPr wrap="square" rtlCol="0">
            <a:spAutoFit/>
          </a:bodyPr>
          <a:lstStyle/>
          <a:p>
            <a:r>
              <a:rPr lang="en-US" sz="2000" i="1" smtClean="0">
                <a:sym typeface="Symbol"/>
              </a:rPr>
              <a:t></a:t>
            </a:r>
            <a:endParaRPr lang="en-US" sz="2000" i="1"/>
          </a:p>
        </p:txBody>
      </p:sp>
      <p:sp>
        <p:nvSpPr>
          <p:cNvPr id="17" name="TextBox 16"/>
          <p:cNvSpPr txBox="1"/>
          <p:nvPr/>
        </p:nvSpPr>
        <p:spPr>
          <a:xfrm>
            <a:off x="6817425" y="2930915"/>
            <a:ext cx="457200" cy="400110"/>
          </a:xfrm>
          <a:prstGeom prst="rect">
            <a:avLst/>
          </a:prstGeom>
          <a:noFill/>
        </p:spPr>
        <p:txBody>
          <a:bodyPr wrap="square" rtlCol="0">
            <a:spAutoFit/>
          </a:bodyPr>
          <a:lstStyle/>
          <a:p>
            <a:r>
              <a:rPr lang="en-US" sz="2000" i="1" smtClean="0"/>
              <a:t>h</a:t>
            </a:r>
            <a:endParaRPr lang="en-US" sz="2000" i="1"/>
          </a:p>
        </p:txBody>
      </p:sp>
      <p:sp>
        <p:nvSpPr>
          <p:cNvPr id="19" name="TextBox 18"/>
          <p:cNvSpPr txBox="1"/>
          <p:nvPr/>
        </p:nvSpPr>
        <p:spPr>
          <a:xfrm>
            <a:off x="6934200" y="2209800"/>
            <a:ext cx="609600" cy="400110"/>
          </a:xfrm>
          <a:prstGeom prst="rect">
            <a:avLst/>
          </a:prstGeom>
          <a:noFill/>
          <a:ln w="19050">
            <a:solidFill>
              <a:schemeClr val="bg1"/>
            </a:solidFill>
          </a:ln>
        </p:spPr>
        <p:txBody>
          <a:bodyPr wrap="square" rtlCol="0">
            <a:spAutoFit/>
          </a:bodyPr>
          <a:lstStyle/>
          <a:p>
            <a:r>
              <a:rPr lang="en-US" sz="2000" smtClean="0"/>
              <a:t>axis</a:t>
            </a:r>
          </a:p>
        </p:txBody>
      </p:sp>
      <p:cxnSp>
        <p:nvCxnSpPr>
          <p:cNvPr id="22" name="Straight Arrow Connector 21"/>
          <p:cNvCxnSpPr>
            <a:stCxn id="19" idx="1"/>
          </p:cNvCxnSpPr>
          <p:nvPr/>
        </p:nvCxnSpPr>
        <p:spPr>
          <a:xfrm rot="10800000" flipV="1">
            <a:off x="6553200" y="2409855"/>
            <a:ext cx="381000" cy="333344"/>
          </a:xfrm>
          <a:prstGeom prst="straightConnector1">
            <a:avLst/>
          </a:prstGeom>
          <a:ln w="22225">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7484425" y="3867090"/>
            <a:ext cx="592775" cy="400110"/>
          </a:xfrm>
          <a:prstGeom prst="rect">
            <a:avLst/>
          </a:prstGeom>
          <a:noFill/>
          <a:ln w="19050">
            <a:solidFill>
              <a:schemeClr val="bg1"/>
            </a:solidFill>
          </a:ln>
        </p:spPr>
        <p:txBody>
          <a:bodyPr wrap="square" rtlCol="0">
            <a:spAutoFit/>
          </a:bodyPr>
          <a:lstStyle/>
          <a:p>
            <a:r>
              <a:rPr lang="en-US" sz="2000" smtClean="0"/>
              <a:t>CM</a:t>
            </a:r>
          </a:p>
        </p:txBody>
      </p:sp>
      <p:cxnSp>
        <p:nvCxnSpPr>
          <p:cNvPr id="30" name="Straight Arrow Connector 29"/>
          <p:cNvCxnSpPr>
            <a:stCxn id="26" idx="1"/>
          </p:cNvCxnSpPr>
          <p:nvPr/>
        </p:nvCxnSpPr>
        <p:spPr>
          <a:xfrm rot="10800000">
            <a:off x="7010401" y="3886201"/>
            <a:ext cx="474025" cy="18094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11" idx="3"/>
          </p:cNvCxnSpPr>
          <p:nvPr/>
        </p:nvCxnSpPr>
        <p:spPr>
          <a:xfrm rot="5400000">
            <a:off x="6172200" y="3658316"/>
            <a:ext cx="456484" cy="913684"/>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486400" y="3810000"/>
            <a:ext cx="1143000" cy="400110"/>
          </a:xfrm>
          <a:prstGeom prst="rect">
            <a:avLst/>
          </a:prstGeom>
          <a:noFill/>
        </p:spPr>
        <p:txBody>
          <a:bodyPr wrap="square" rtlCol="0">
            <a:spAutoFit/>
          </a:bodyPr>
          <a:lstStyle/>
          <a:p>
            <a:r>
              <a:rPr lang="en-US" sz="2000" i="1" smtClean="0">
                <a:solidFill>
                  <a:srgbClr val="FF0000"/>
                </a:solidFill>
              </a:rPr>
              <a:t>mg</a:t>
            </a:r>
            <a:r>
              <a:rPr lang="en-US" sz="2000" smtClean="0">
                <a:solidFill>
                  <a:srgbClr val="FF0000"/>
                </a:solidFill>
              </a:rPr>
              <a:t>sin</a:t>
            </a:r>
            <a:r>
              <a:rPr lang="en-US" sz="2000" i="1" smtClean="0">
                <a:solidFill>
                  <a:srgbClr val="FF0000"/>
                </a:solidFill>
                <a:sym typeface="Symbol"/>
              </a:rPr>
              <a:t></a:t>
            </a:r>
            <a:endParaRPr lang="en-US" sz="2000" i="1">
              <a:solidFill>
                <a:srgbClr val="FF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smtClean="0">
                <a:solidFill>
                  <a:srgbClr val="FFFF00"/>
                </a:solidFill>
                <a:sym typeface="Symbol"/>
              </a:rPr>
              <a:t></a:t>
            </a:r>
            <a:r>
              <a:rPr lang="en-US" smtClean="0">
                <a:solidFill>
                  <a:srgbClr val="FFFF00"/>
                </a:solidFill>
                <a:sym typeface="Symbol"/>
              </a:rPr>
              <a:t> = </a:t>
            </a:r>
            <a:r>
              <a:rPr lang="en-US" i="1" smtClean="0">
                <a:solidFill>
                  <a:srgbClr val="FFFF00"/>
                </a:solidFill>
                <a:sym typeface="Symbol"/>
              </a:rPr>
              <a:t>I</a:t>
            </a:r>
            <a:r>
              <a:rPr lang="en-US" smtClean="0">
                <a:solidFill>
                  <a:srgbClr val="FFFF00"/>
                </a:solidFill>
                <a:sym typeface="Symbol"/>
              </a:rPr>
              <a:t>  for t</a:t>
            </a:r>
            <a:r>
              <a:rPr lang="en-US" smtClean="0">
                <a:solidFill>
                  <a:srgbClr val="FFFF00"/>
                </a:solidFill>
              </a:rPr>
              <a:t>he Physical Pendulum</a:t>
            </a:r>
            <a:endParaRPr lang="en-US">
              <a:solidFill>
                <a:srgbClr val="FFFF00"/>
              </a:solidFill>
            </a:endParaRPr>
          </a:p>
        </p:txBody>
      </p:sp>
      <p:sp>
        <p:nvSpPr>
          <p:cNvPr id="3" name="Content Placeholder 2"/>
          <p:cNvSpPr>
            <a:spLocks noGrp="1"/>
          </p:cNvSpPr>
          <p:nvPr>
            <p:ph sz="half" idx="1"/>
          </p:nvPr>
        </p:nvSpPr>
        <p:spPr>
          <a:xfrm>
            <a:off x="152400" y="1778325"/>
            <a:ext cx="5486400" cy="4800600"/>
          </a:xfrm>
        </p:spPr>
        <p:txBody>
          <a:bodyPr>
            <a:normAutofit/>
          </a:bodyPr>
          <a:lstStyle/>
          <a:p>
            <a:r>
              <a:rPr lang="en-US" smtClean="0"/>
              <a:t>In the small angle  approximation, the equation of motion </a:t>
            </a:r>
            <a:r>
              <a:rPr lang="en-US" i="1" smtClean="0">
                <a:solidFill>
                  <a:srgbClr val="FFFF00"/>
                </a:solidFill>
                <a:sym typeface="Symbol"/>
              </a:rPr>
              <a:t></a:t>
            </a:r>
            <a:r>
              <a:rPr lang="en-US" smtClean="0">
                <a:solidFill>
                  <a:srgbClr val="FFFF00"/>
                </a:solidFill>
                <a:sym typeface="Symbol"/>
              </a:rPr>
              <a:t> = </a:t>
            </a:r>
            <a:r>
              <a:rPr lang="en-US" i="1" smtClean="0">
                <a:solidFill>
                  <a:srgbClr val="FFFF00"/>
                </a:solidFill>
                <a:sym typeface="Symbol"/>
              </a:rPr>
              <a:t>I  </a:t>
            </a:r>
            <a:r>
              <a:rPr lang="en-US" smtClean="0">
                <a:solidFill>
                  <a:schemeClr val="bg1"/>
                </a:solidFill>
                <a:sym typeface="Symbol"/>
              </a:rPr>
              <a:t>is</a:t>
            </a:r>
          </a:p>
          <a:p>
            <a:endParaRPr lang="en-US" smtClean="0">
              <a:solidFill>
                <a:schemeClr val="bg1"/>
              </a:solidFill>
              <a:sym typeface="Symbol"/>
            </a:endParaRPr>
          </a:p>
          <a:p>
            <a:endParaRPr lang="en-US" smtClean="0">
              <a:solidFill>
                <a:schemeClr val="bg1"/>
              </a:solidFill>
              <a:sym typeface="Symbol"/>
            </a:endParaRPr>
          </a:p>
          <a:p>
            <a:r>
              <a:rPr lang="en-US" smtClean="0">
                <a:solidFill>
                  <a:schemeClr val="bg1"/>
                </a:solidFill>
                <a:sym typeface="Symbol"/>
              </a:rPr>
              <a:t>with solution</a:t>
            </a:r>
          </a:p>
          <a:p>
            <a:endParaRPr lang="en-US" smtClean="0">
              <a:solidFill>
                <a:schemeClr val="bg1"/>
              </a:solidFill>
              <a:sym typeface="Symbol"/>
            </a:endParaRPr>
          </a:p>
          <a:p>
            <a:r>
              <a:rPr lang="en-US" smtClean="0">
                <a:solidFill>
                  <a:schemeClr val="bg1"/>
                </a:solidFill>
              </a:rPr>
              <a:t>and </a:t>
            </a:r>
          </a:p>
          <a:p>
            <a:endParaRPr lang="en-US" smtClean="0">
              <a:solidFill>
                <a:schemeClr val="bg1"/>
              </a:solidFill>
            </a:endParaRPr>
          </a:p>
          <a:p>
            <a:r>
              <a:rPr lang="en-US" smtClean="0">
                <a:solidFill>
                  <a:srgbClr val="FF0000"/>
                </a:solidFill>
              </a:rPr>
              <a:t>Remember this is </a:t>
            </a:r>
            <a:r>
              <a:rPr lang="en-US" i="1" smtClean="0">
                <a:solidFill>
                  <a:srgbClr val="FF0000"/>
                </a:solidFill>
              </a:rPr>
              <a:t>I</a:t>
            </a:r>
            <a:r>
              <a:rPr lang="en-US" baseline="-25000" smtClean="0">
                <a:solidFill>
                  <a:srgbClr val="FF0000"/>
                </a:solidFill>
              </a:rPr>
              <a:t>axis</a:t>
            </a:r>
            <a:r>
              <a:rPr lang="en-US" smtClean="0">
                <a:solidFill>
                  <a:srgbClr val="FF0000"/>
                </a:solidFill>
              </a:rPr>
              <a:t> = </a:t>
            </a:r>
            <a:r>
              <a:rPr lang="en-US" i="1" smtClean="0">
                <a:solidFill>
                  <a:srgbClr val="FF0000"/>
                </a:solidFill>
              </a:rPr>
              <a:t>I</a:t>
            </a:r>
            <a:r>
              <a:rPr lang="en-US" baseline="-25000" smtClean="0">
                <a:solidFill>
                  <a:srgbClr val="FF0000"/>
                </a:solidFill>
              </a:rPr>
              <a:t>CM</a:t>
            </a:r>
            <a:r>
              <a:rPr lang="en-US" smtClean="0">
                <a:solidFill>
                  <a:srgbClr val="FF0000"/>
                </a:solidFill>
              </a:rPr>
              <a:t> + </a:t>
            </a:r>
            <a:r>
              <a:rPr lang="en-US" i="1" smtClean="0">
                <a:solidFill>
                  <a:srgbClr val="FF0000"/>
                </a:solidFill>
              </a:rPr>
              <a:t>mh</a:t>
            </a:r>
            <a:r>
              <a:rPr lang="en-US" baseline="30000" smtClean="0">
                <a:solidFill>
                  <a:srgbClr val="FF0000"/>
                </a:solidFill>
              </a:rPr>
              <a:t>2</a:t>
            </a:r>
            <a:r>
              <a:rPr lang="en-US" smtClean="0">
                <a:solidFill>
                  <a:srgbClr val="FF0000"/>
                </a:solidFill>
              </a:rPr>
              <a:t>! </a:t>
            </a:r>
            <a:endParaRPr lang="en-US">
              <a:solidFill>
                <a:srgbClr val="FF0000"/>
              </a:solidFill>
            </a:endParaRPr>
          </a:p>
        </p:txBody>
      </p:sp>
      <p:sp>
        <p:nvSpPr>
          <p:cNvPr id="4" name="Content Placeholder 3"/>
          <p:cNvSpPr>
            <a:spLocks noGrp="1"/>
          </p:cNvSpPr>
          <p:nvPr>
            <p:ph sz="half" idx="2"/>
          </p:nvPr>
        </p:nvSpPr>
        <p:spPr>
          <a:xfrm>
            <a:off x="5867400" y="1647700"/>
            <a:ext cx="2819400" cy="4953000"/>
          </a:xfrm>
        </p:spPr>
        <p:txBody>
          <a:bodyPr>
            <a:normAutofit/>
          </a:bodyPr>
          <a:lstStyle/>
          <a:p>
            <a:r>
              <a:rPr lang="en-US" smtClean="0">
                <a:solidFill>
                  <a:schemeClr val="bg2">
                    <a:lumMod val="50000"/>
                  </a:schemeClr>
                </a:solidFill>
              </a:rPr>
              <a:t>v</a:t>
            </a:r>
            <a:endParaRPr lang="en-US">
              <a:solidFill>
                <a:schemeClr val="bg2">
                  <a:lumMod val="50000"/>
                </a:schemeClr>
              </a:solidFill>
            </a:endParaRPr>
          </a:p>
        </p:txBody>
      </p:sp>
      <p:grpSp>
        <p:nvGrpSpPr>
          <p:cNvPr id="24" name="Group 23"/>
          <p:cNvGrpSpPr/>
          <p:nvPr/>
        </p:nvGrpSpPr>
        <p:grpSpPr>
          <a:xfrm>
            <a:off x="5998025" y="1923800"/>
            <a:ext cx="2590800" cy="4354557"/>
            <a:chOff x="5486400" y="1828800"/>
            <a:chExt cx="2590800" cy="4354557"/>
          </a:xfrm>
        </p:grpSpPr>
        <p:sp>
          <p:nvSpPr>
            <p:cNvPr id="8" name="Rectangle 7"/>
            <p:cNvSpPr/>
            <p:nvPr/>
          </p:nvSpPr>
          <p:spPr>
            <a:xfrm rot="20213125">
              <a:off x="6842409" y="1938671"/>
              <a:ext cx="263135" cy="42446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377050" y="2766950"/>
              <a:ext cx="152400" cy="152400"/>
            </a:xfrm>
            <a:prstGeom prst="ellipse">
              <a:avLst/>
            </a:prstGeom>
            <a:solidFill>
              <a:srgbClr val="FFFF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846125" y="3821875"/>
              <a:ext cx="76200" cy="76200"/>
            </a:xfrm>
            <a:prstGeom prst="ellipse">
              <a:avLst/>
            </a:prstGeom>
            <a:solidFill>
              <a:srgbClr val="0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rot="16200000" flipH="1">
              <a:off x="4443350" y="3833750"/>
              <a:ext cx="4038600" cy="28700"/>
            </a:xfrm>
            <a:prstGeom prst="line">
              <a:avLst/>
            </a:prstGeom>
            <a:ln w="15875">
              <a:solidFill>
                <a:schemeClr val="bg2">
                  <a:lumMod val="40000"/>
                  <a:lumOff val="6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6140000" flipH="1">
              <a:off x="6341425" y="3038100"/>
              <a:ext cx="1066800" cy="457200"/>
            </a:xfrm>
            <a:prstGeom prst="straightConnector1">
              <a:avLst/>
            </a:prstGeom>
            <a:ln>
              <a:solidFill>
                <a:schemeClr val="bg2">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383975" y="3545775"/>
              <a:ext cx="457200" cy="400110"/>
            </a:xfrm>
            <a:prstGeom prst="rect">
              <a:avLst/>
            </a:prstGeom>
            <a:noFill/>
          </p:spPr>
          <p:txBody>
            <a:bodyPr wrap="square" rtlCol="0">
              <a:spAutoFit/>
            </a:bodyPr>
            <a:lstStyle/>
            <a:p>
              <a:r>
                <a:rPr lang="en-US" sz="2000" i="1" smtClean="0">
                  <a:sym typeface="Symbol"/>
                </a:rPr>
                <a:t></a:t>
              </a:r>
              <a:endParaRPr lang="en-US" sz="2000" i="1"/>
            </a:p>
          </p:txBody>
        </p:sp>
        <p:sp>
          <p:nvSpPr>
            <p:cNvPr id="17" name="TextBox 16"/>
            <p:cNvSpPr txBox="1"/>
            <p:nvPr/>
          </p:nvSpPr>
          <p:spPr>
            <a:xfrm>
              <a:off x="6817425" y="2930915"/>
              <a:ext cx="457200" cy="400110"/>
            </a:xfrm>
            <a:prstGeom prst="rect">
              <a:avLst/>
            </a:prstGeom>
            <a:noFill/>
          </p:spPr>
          <p:txBody>
            <a:bodyPr wrap="square" rtlCol="0">
              <a:spAutoFit/>
            </a:bodyPr>
            <a:lstStyle/>
            <a:p>
              <a:r>
                <a:rPr lang="en-US" sz="2000" i="1" smtClean="0"/>
                <a:t>h</a:t>
              </a:r>
              <a:endParaRPr lang="en-US" sz="2000" i="1"/>
            </a:p>
          </p:txBody>
        </p:sp>
        <p:sp>
          <p:nvSpPr>
            <p:cNvPr id="19" name="TextBox 18"/>
            <p:cNvSpPr txBox="1"/>
            <p:nvPr/>
          </p:nvSpPr>
          <p:spPr>
            <a:xfrm>
              <a:off x="6934200" y="2209800"/>
              <a:ext cx="609600" cy="400110"/>
            </a:xfrm>
            <a:prstGeom prst="rect">
              <a:avLst/>
            </a:prstGeom>
            <a:noFill/>
            <a:ln w="19050">
              <a:solidFill>
                <a:schemeClr val="bg1"/>
              </a:solidFill>
            </a:ln>
          </p:spPr>
          <p:txBody>
            <a:bodyPr wrap="square" rtlCol="0">
              <a:spAutoFit/>
            </a:bodyPr>
            <a:lstStyle/>
            <a:p>
              <a:r>
                <a:rPr lang="en-US" sz="2000" smtClean="0"/>
                <a:t>axis</a:t>
              </a:r>
            </a:p>
          </p:txBody>
        </p:sp>
        <p:cxnSp>
          <p:nvCxnSpPr>
            <p:cNvPr id="22" name="Straight Arrow Connector 21"/>
            <p:cNvCxnSpPr>
              <a:stCxn id="19" idx="1"/>
            </p:cNvCxnSpPr>
            <p:nvPr/>
          </p:nvCxnSpPr>
          <p:spPr>
            <a:xfrm rot="10800000" flipV="1">
              <a:off x="6553200" y="2409855"/>
              <a:ext cx="381000" cy="333344"/>
            </a:xfrm>
            <a:prstGeom prst="straightConnector1">
              <a:avLst/>
            </a:prstGeom>
            <a:ln w="22225">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7484425" y="3867090"/>
              <a:ext cx="592775" cy="400110"/>
            </a:xfrm>
            <a:prstGeom prst="rect">
              <a:avLst/>
            </a:prstGeom>
            <a:noFill/>
            <a:ln w="19050">
              <a:solidFill>
                <a:schemeClr val="bg1"/>
              </a:solidFill>
            </a:ln>
          </p:spPr>
          <p:txBody>
            <a:bodyPr wrap="square" rtlCol="0">
              <a:spAutoFit/>
            </a:bodyPr>
            <a:lstStyle/>
            <a:p>
              <a:r>
                <a:rPr lang="en-US" sz="2000" smtClean="0"/>
                <a:t>CM</a:t>
              </a:r>
            </a:p>
          </p:txBody>
        </p:sp>
        <p:cxnSp>
          <p:nvCxnSpPr>
            <p:cNvPr id="30" name="Straight Arrow Connector 29"/>
            <p:cNvCxnSpPr>
              <a:stCxn id="26" idx="1"/>
            </p:cNvCxnSpPr>
            <p:nvPr/>
          </p:nvCxnSpPr>
          <p:spPr>
            <a:xfrm rot="10800000">
              <a:off x="7010401" y="3886201"/>
              <a:ext cx="474025" cy="18094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11" idx="3"/>
            </p:cNvCxnSpPr>
            <p:nvPr/>
          </p:nvCxnSpPr>
          <p:spPr>
            <a:xfrm rot="5400000">
              <a:off x="6172200" y="3658316"/>
              <a:ext cx="456484" cy="913684"/>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486400" y="3810000"/>
              <a:ext cx="1143000" cy="400110"/>
            </a:xfrm>
            <a:prstGeom prst="rect">
              <a:avLst/>
            </a:prstGeom>
            <a:noFill/>
          </p:spPr>
          <p:txBody>
            <a:bodyPr wrap="square" rtlCol="0">
              <a:spAutoFit/>
            </a:bodyPr>
            <a:lstStyle/>
            <a:p>
              <a:r>
                <a:rPr lang="en-US" sz="2000" i="1" smtClean="0">
                  <a:solidFill>
                    <a:srgbClr val="FF0000"/>
                  </a:solidFill>
                </a:rPr>
                <a:t>mg</a:t>
              </a:r>
              <a:r>
                <a:rPr lang="en-US" sz="2000" smtClean="0">
                  <a:solidFill>
                    <a:srgbClr val="FF0000"/>
                  </a:solidFill>
                </a:rPr>
                <a:t>sin</a:t>
              </a:r>
              <a:r>
                <a:rPr lang="en-US" sz="2000" i="1" smtClean="0">
                  <a:solidFill>
                    <a:srgbClr val="FF0000"/>
                  </a:solidFill>
                  <a:sym typeface="Symbol"/>
                </a:rPr>
                <a:t></a:t>
              </a:r>
              <a:endParaRPr lang="en-US" sz="2000" i="1">
                <a:solidFill>
                  <a:srgbClr val="FF0000"/>
                </a:solidFill>
              </a:endParaRPr>
            </a:p>
          </p:txBody>
        </p:sp>
      </p:grpSp>
      <p:graphicFrame>
        <p:nvGraphicFramePr>
          <p:cNvPr id="25" name="Object 24"/>
          <p:cNvGraphicFramePr>
            <a:graphicFrameLocks noChangeAspect="1"/>
          </p:cNvGraphicFramePr>
          <p:nvPr/>
        </p:nvGraphicFramePr>
        <p:xfrm>
          <a:off x="1893825" y="2668975"/>
          <a:ext cx="2362200" cy="939800"/>
        </p:xfrm>
        <a:graphic>
          <a:graphicData uri="http://schemas.openxmlformats.org/presentationml/2006/ole">
            <p:oleObj spid="_x0000_s55299" name="Equation" r:id="rId4" imgW="2361960" imgH="939600" progId="Equation.DSMT4">
              <p:embed/>
            </p:oleObj>
          </a:graphicData>
        </a:graphic>
      </p:graphicFrame>
      <p:graphicFrame>
        <p:nvGraphicFramePr>
          <p:cNvPr id="27" name="Object 26"/>
          <p:cNvGraphicFramePr>
            <a:graphicFrameLocks noChangeAspect="1"/>
          </p:cNvGraphicFramePr>
          <p:nvPr/>
        </p:nvGraphicFramePr>
        <p:xfrm>
          <a:off x="1714000" y="4216725"/>
          <a:ext cx="2743200" cy="520700"/>
        </p:xfrm>
        <a:graphic>
          <a:graphicData uri="http://schemas.openxmlformats.org/presentationml/2006/ole">
            <p:oleObj spid="_x0000_s55300" name="Equation" r:id="rId5" imgW="2743200" imgH="520560" progId="Equation.DSMT4">
              <p:embed/>
            </p:oleObj>
          </a:graphicData>
        </a:graphic>
      </p:graphicFrame>
      <p:graphicFrame>
        <p:nvGraphicFramePr>
          <p:cNvPr id="28" name="Object 27"/>
          <p:cNvGraphicFramePr>
            <a:graphicFrameLocks noChangeAspect="1"/>
          </p:cNvGraphicFramePr>
          <p:nvPr/>
        </p:nvGraphicFramePr>
        <p:xfrm>
          <a:off x="1295400" y="5163950"/>
          <a:ext cx="3873500" cy="546100"/>
        </p:xfrm>
        <a:graphic>
          <a:graphicData uri="http://schemas.openxmlformats.org/presentationml/2006/ole">
            <p:oleObj spid="_x0000_s55301" name="Equation" r:id="rId6" imgW="3873240" imgH="545760" progId="Equation.DSMT4">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Mass on a Spring</a:t>
            </a:r>
            <a:endParaRPr lang="en-US" dirty="0">
              <a:solidFill>
                <a:srgbClr val="FFFF00"/>
              </a:solidFill>
            </a:endParaRPr>
          </a:p>
        </p:txBody>
      </p:sp>
      <p:sp>
        <p:nvSpPr>
          <p:cNvPr id="3" name="Content Placeholder 2"/>
          <p:cNvSpPr>
            <a:spLocks noGrp="1"/>
          </p:cNvSpPr>
          <p:nvPr>
            <p:ph sz="half" idx="1"/>
          </p:nvPr>
        </p:nvSpPr>
        <p:spPr>
          <a:xfrm>
            <a:off x="379926" y="1600200"/>
            <a:ext cx="4191000" cy="5105400"/>
          </a:xfrm>
        </p:spPr>
        <p:txBody>
          <a:bodyPr>
            <a:normAutofit/>
          </a:bodyPr>
          <a:lstStyle/>
          <a:p>
            <a:r>
              <a:rPr lang="en-US" dirty="0" smtClean="0">
                <a:solidFill>
                  <a:schemeClr val="bg1"/>
                </a:solidFill>
              </a:rPr>
              <a:t> Suppose we attach a mass </a:t>
            </a:r>
            <a:r>
              <a:rPr lang="en-US" i="1" dirty="0" smtClean="0">
                <a:solidFill>
                  <a:schemeClr val="bg1"/>
                </a:solidFill>
              </a:rPr>
              <a:t>m</a:t>
            </a:r>
            <a:r>
              <a:rPr lang="en-US" dirty="0" smtClean="0">
                <a:solidFill>
                  <a:schemeClr val="bg1"/>
                </a:solidFill>
              </a:rPr>
              <a:t> to the spring, free to slide backwards and forwards on the frictionless surface, then pull it out to </a:t>
            </a:r>
            <a:r>
              <a:rPr lang="en-US" i="1" dirty="0" smtClean="0">
                <a:solidFill>
                  <a:schemeClr val="bg1"/>
                </a:solidFill>
              </a:rPr>
              <a:t>x</a:t>
            </a:r>
            <a:r>
              <a:rPr lang="en-US" dirty="0" smtClean="0">
                <a:solidFill>
                  <a:schemeClr val="bg1"/>
                </a:solidFill>
              </a:rPr>
              <a:t> and let go.</a:t>
            </a:r>
          </a:p>
          <a:p>
            <a:r>
              <a:rPr lang="en-US" i="1" dirty="0" smtClean="0">
                <a:solidFill>
                  <a:schemeClr val="bg1"/>
                </a:solidFill>
              </a:rPr>
              <a:t>F</a:t>
            </a:r>
            <a:r>
              <a:rPr lang="en-US" dirty="0" smtClean="0">
                <a:solidFill>
                  <a:schemeClr val="bg1"/>
                </a:solidFill>
              </a:rPr>
              <a:t> = </a:t>
            </a:r>
            <a:r>
              <a:rPr lang="en-US" i="1" dirty="0" smtClean="0">
                <a:solidFill>
                  <a:schemeClr val="bg1"/>
                </a:solidFill>
              </a:rPr>
              <a:t>ma</a:t>
            </a:r>
            <a:r>
              <a:rPr lang="en-US" dirty="0" smtClean="0">
                <a:solidFill>
                  <a:schemeClr val="bg1"/>
                </a:solidFill>
              </a:rPr>
              <a:t> is:</a:t>
            </a:r>
          </a:p>
          <a:p>
            <a:endParaRPr lang="en-US" dirty="0">
              <a:solidFill>
                <a:schemeClr val="bg1"/>
              </a:solidFill>
            </a:endParaRPr>
          </a:p>
        </p:txBody>
      </p:sp>
      <p:sp>
        <p:nvSpPr>
          <p:cNvPr id="4" name="Content Placeholder 3"/>
          <p:cNvSpPr>
            <a:spLocks noGrp="1"/>
          </p:cNvSpPr>
          <p:nvPr>
            <p:ph sz="half" idx="2"/>
          </p:nvPr>
        </p:nvSpPr>
        <p:spPr/>
        <p:txBody>
          <a:bodyPr>
            <a:normAutofit/>
          </a:bodyPr>
          <a:lstStyle/>
          <a:p>
            <a:r>
              <a:rPr lang="en-US" dirty="0" smtClean="0">
                <a:solidFill>
                  <a:schemeClr val="bg2">
                    <a:lumMod val="50000"/>
                  </a:schemeClr>
                </a:solidFill>
              </a:rPr>
              <a:t>A</a:t>
            </a:r>
            <a:endParaRPr lang="en-US" dirty="0">
              <a:solidFill>
                <a:schemeClr val="bg2">
                  <a:lumMod val="50000"/>
                </a:schemeClr>
              </a:solidFill>
            </a:endParaRPr>
          </a:p>
        </p:txBody>
      </p:sp>
      <p:cxnSp>
        <p:nvCxnSpPr>
          <p:cNvPr id="68" name="Straight Connector 67"/>
          <p:cNvCxnSpPr/>
          <p:nvPr/>
        </p:nvCxnSpPr>
        <p:spPr>
          <a:xfrm rot="16200000" flipH="1">
            <a:off x="5105400" y="3962400"/>
            <a:ext cx="4191000" cy="7620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nvGrpSpPr>
          <p:cNvPr id="52" name="Group 51"/>
          <p:cNvGrpSpPr/>
          <p:nvPr/>
        </p:nvGrpSpPr>
        <p:grpSpPr>
          <a:xfrm>
            <a:off x="5181600" y="1981200"/>
            <a:ext cx="2094963" cy="1610931"/>
            <a:chOff x="5181600" y="2274195"/>
            <a:chExt cx="2094963" cy="1610931"/>
          </a:xfrm>
        </p:grpSpPr>
        <p:grpSp>
          <p:nvGrpSpPr>
            <p:cNvPr id="7" name="Group 43"/>
            <p:cNvGrpSpPr/>
            <p:nvPr/>
          </p:nvGrpSpPr>
          <p:grpSpPr>
            <a:xfrm>
              <a:off x="5562600" y="2869318"/>
              <a:ext cx="1600200" cy="610648"/>
              <a:chOff x="5562600" y="2895076"/>
              <a:chExt cx="1600200" cy="610648"/>
            </a:xfrm>
          </p:grpSpPr>
          <p:sp>
            <p:nvSpPr>
              <p:cNvPr id="5" name="Rectangle 4"/>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p:cNvGrpSpPr/>
              <p:nvPr/>
            </p:nvGrpSpPr>
            <p:grpSpPr>
              <a:xfrm>
                <a:off x="5943600" y="2895600"/>
                <a:ext cx="227210" cy="610124"/>
                <a:chOff x="5640190" y="2895076"/>
                <a:chExt cx="227210" cy="610124"/>
              </a:xfrm>
            </p:grpSpPr>
            <p:sp>
              <p:nvSpPr>
                <p:cNvPr id="9" name="Rectangle 8"/>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p:cNvGrpSpPr/>
              <p:nvPr/>
            </p:nvGrpSpPr>
            <p:grpSpPr>
              <a:xfrm>
                <a:off x="6248400" y="2895600"/>
                <a:ext cx="227210" cy="610124"/>
                <a:chOff x="5640190" y="2895076"/>
                <a:chExt cx="227210" cy="610124"/>
              </a:xfrm>
            </p:grpSpPr>
            <p:sp>
              <p:nvSpPr>
                <p:cNvPr id="12" name="Rectangle 11"/>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p:cNvGrpSpPr/>
              <p:nvPr/>
            </p:nvGrpSpPr>
            <p:grpSpPr>
              <a:xfrm>
                <a:off x="6553200" y="2895600"/>
                <a:ext cx="227210" cy="610124"/>
                <a:chOff x="5640190" y="2895076"/>
                <a:chExt cx="227210" cy="610124"/>
              </a:xfrm>
            </p:grpSpPr>
            <p:sp>
              <p:nvSpPr>
                <p:cNvPr id="15" name="Rectangle 14"/>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p:cNvGrpSpPr/>
              <p:nvPr/>
            </p:nvGrpSpPr>
            <p:grpSpPr>
              <a:xfrm>
                <a:off x="6858000" y="2895600"/>
                <a:ext cx="227210" cy="610124"/>
                <a:chOff x="5640190" y="2895076"/>
                <a:chExt cx="227210" cy="610124"/>
              </a:xfrm>
            </p:grpSpPr>
            <p:sp>
              <p:nvSpPr>
                <p:cNvPr id="18" name="Rectangle 17"/>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Rectangle 19"/>
              <p:cNvSpPr/>
              <p:nvPr/>
            </p:nvSpPr>
            <p:spPr>
              <a:xfrm flipH="1">
                <a:off x="556260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p:cNvSpPr/>
              <p:nvPr/>
            </p:nvSpPr>
            <p:spPr>
              <a:xfrm flipH="1">
                <a:off x="7086600" y="2895600"/>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Rectangle 59"/>
            <p:cNvSpPr/>
            <p:nvPr/>
          </p:nvSpPr>
          <p:spPr>
            <a:xfrm>
              <a:off x="5181600" y="2437326"/>
              <a:ext cx="381000" cy="1447800"/>
            </a:xfrm>
            <a:prstGeom prst="rect">
              <a:avLst/>
            </a:prstGeom>
            <a:solidFill>
              <a:srgbClr val="C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3" name="Straight Arrow Connector 62"/>
            <p:cNvCxnSpPr/>
            <p:nvPr/>
          </p:nvCxnSpPr>
          <p:spPr>
            <a:xfrm>
              <a:off x="5562600" y="2667000"/>
              <a:ext cx="1600200" cy="1588"/>
            </a:xfrm>
            <a:prstGeom prst="straightConnector1">
              <a:avLst/>
            </a:prstGeom>
            <a:ln w="25400">
              <a:solidFill>
                <a:schemeClr val="tx2">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5600163" y="2274195"/>
              <a:ext cx="1676400" cy="381000"/>
            </a:xfrm>
            <a:prstGeom prst="rect">
              <a:avLst/>
            </a:prstGeom>
            <a:noFill/>
          </p:spPr>
          <p:txBody>
            <a:bodyPr wrap="square" rtlCol="0">
              <a:spAutoFit/>
            </a:bodyPr>
            <a:lstStyle/>
            <a:p>
              <a:r>
                <a:rPr lang="en-US" dirty="0" smtClean="0"/>
                <a:t>Natural length</a:t>
              </a:r>
              <a:endParaRPr lang="en-US" dirty="0"/>
            </a:p>
          </p:txBody>
        </p:sp>
      </p:grpSp>
      <p:sp>
        <p:nvSpPr>
          <p:cNvPr id="55" name="Rectangle 54"/>
          <p:cNvSpPr/>
          <p:nvPr/>
        </p:nvSpPr>
        <p:spPr>
          <a:xfrm>
            <a:off x="5562600" y="3200400"/>
            <a:ext cx="3276600" cy="381000"/>
          </a:xfrm>
          <a:prstGeom prst="rect">
            <a:avLst/>
          </a:prstGeom>
          <a:solidFill>
            <a:srgbClr val="C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7" name="Group 66"/>
          <p:cNvGrpSpPr/>
          <p:nvPr/>
        </p:nvGrpSpPr>
        <p:grpSpPr>
          <a:xfrm>
            <a:off x="7160825" y="2519550"/>
            <a:ext cx="762000" cy="685800"/>
            <a:chOff x="7160825" y="2519550"/>
            <a:chExt cx="762000" cy="685800"/>
          </a:xfrm>
        </p:grpSpPr>
        <p:sp>
          <p:nvSpPr>
            <p:cNvPr id="62" name="Rounded Rectangle 61"/>
            <p:cNvSpPr/>
            <p:nvPr/>
          </p:nvSpPr>
          <p:spPr>
            <a:xfrm>
              <a:off x="7160825" y="2519550"/>
              <a:ext cx="762000" cy="685800"/>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extBox 65"/>
            <p:cNvSpPr txBox="1"/>
            <p:nvPr/>
          </p:nvSpPr>
          <p:spPr>
            <a:xfrm>
              <a:off x="7334000" y="2619500"/>
              <a:ext cx="457200" cy="461665"/>
            </a:xfrm>
            <a:prstGeom prst="rect">
              <a:avLst/>
            </a:prstGeom>
            <a:noFill/>
          </p:spPr>
          <p:txBody>
            <a:bodyPr wrap="square" rtlCol="0">
              <a:spAutoFit/>
            </a:bodyPr>
            <a:lstStyle/>
            <a:p>
              <a:r>
                <a:rPr lang="en-US" sz="2400" b="1" i="1" dirty="0" smtClean="0">
                  <a:solidFill>
                    <a:srgbClr val="000000"/>
                  </a:solidFill>
                </a:rPr>
                <a:t>m</a:t>
              </a:r>
              <a:endParaRPr lang="en-US" sz="2400" b="1" i="1" dirty="0">
                <a:solidFill>
                  <a:srgbClr val="000000"/>
                </a:solidFill>
              </a:endParaRPr>
            </a:p>
          </p:txBody>
        </p:sp>
      </p:grpSp>
      <p:grpSp>
        <p:nvGrpSpPr>
          <p:cNvPr id="71" name="Group 70"/>
          <p:cNvGrpSpPr/>
          <p:nvPr/>
        </p:nvGrpSpPr>
        <p:grpSpPr>
          <a:xfrm>
            <a:off x="5181600" y="3785316"/>
            <a:ext cx="3733800" cy="2615484"/>
            <a:chOff x="5181600" y="3785316"/>
            <a:chExt cx="3733800" cy="2615484"/>
          </a:xfrm>
        </p:grpSpPr>
        <p:grpSp>
          <p:nvGrpSpPr>
            <p:cNvPr id="21" name="Group 61"/>
            <p:cNvGrpSpPr/>
            <p:nvPr/>
          </p:nvGrpSpPr>
          <p:grpSpPr>
            <a:xfrm>
              <a:off x="5181600" y="4144717"/>
              <a:ext cx="3200400" cy="2256083"/>
              <a:chOff x="5181600" y="3851859"/>
              <a:chExt cx="3200400" cy="2256083"/>
            </a:xfrm>
          </p:grpSpPr>
          <p:sp>
            <p:nvSpPr>
              <p:cNvPr id="41" name="Rectangle 40"/>
              <p:cNvSpPr/>
              <p:nvPr/>
            </p:nvSpPr>
            <p:spPr>
              <a:xfrm flipH="1">
                <a:off x="5562600" y="4305837"/>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3" name="Group 57"/>
              <p:cNvGrpSpPr/>
              <p:nvPr/>
            </p:nvGrpSpPr>
            <p:grpSpPr>
              <a:xfrm>
                <a:off x="5698140" y="4370781"/>
                <a:ext cx="2192310" cy="610125"/>
                <a:chOff x="6123147" y="4190475"/>
                <a:chExt cx="2192310" cy="610125"/>
              </a:xfrm>
            </p:grpSpPr>
            <p:grpSp>
              <p:nvGrpSpPr>
                <p:cNvPr id="24" name="Group 44"/>
                <p:cNvGrpSpPr/>
                <p:nvPr/>
              </p:nvGrpSpPr>
              <p:grpSpPr>
                <a:xfrm>
                  <a:off x="6123147" y="4190475"/>
                  <a:ext cx="314457" cy="609600"/>
                  <a:chOff x="6123147" y="4190475"/>
                  <a:chExt cx="314457" cy="609600"/>
                </a:xfrm>
              </p:grpSpPr>
              <p:sp>
                <p:nvSpPr>
                  <p:cNvPr id="43" name="Rectangle 42"/>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5" name="Group 45"/>
                <p:cNvGrpSpPr/>
                <p:nvPr/>
              </p:nvGrpSpPr>
              <p:grpSpPr>
                <a:xfrm>
                  <a:off x="6629400" y="4191000"/>
                  <a:ext cx="314457" cy="609600"/>
                  <a:chOff x="6123147" y="4190475"/>
                  <a:chExt cx="314457" cy="609600"/>
                </a:xfrm>
              </p:grpSpPr>
              <p:sp>
                <p:nvSpPr>
                  <p:cNvPr id="47" name="Rectangle 46"/>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47"/>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6" name="Group 48"/>
                <p:cNvGrpSpPr/>
                <p:nvPr/>
              </p:nvGrpSpPr>
              <p:grpSpPr>
                <a:xfrm>
                  <a:off x="7086600" y="4191000"/>
                  <a:ext cx="314457" cy="609600"/>
                  <a:chOff x="6123147" y="4190475"/>
                  <a:chExt cx="314457" cy="609600"/>
                </a:xfrm>
              </p:grpSpPr>
              <p:sp>
                <p:nvSpPr>
                  <p:cNvPr id="50" name="Rectangle 49"/>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 name="Group 51"/>
                <p:cNvGrpSpPr/>
                <p:nvPr/>
              </p:nvGrpSpPr>
              <p:grpSpPr>
                <a:xfrm>
                  <a:off x="7543800" y="4191000"/>
                  <a:ext cx="314457" cy="609600"/>
                  <a:chOff x="6123147" y="4190475"/>
                  <a:chExt cx="314457" cy="609600"/>
                </a:xfrm>
              </p:grpSpPr>
              <p:sp>
                <p:nvSpPr>
                  <p:cNvPr id="53" name="Rectangle 52"/>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8" name="Group 54"/>
                <p:cNvGrpSpPr/>
                <p:nvPr/>
              </p:nvGrpSpPr>
              <p:grpSpPr>
                <a:xfrm>
                  <a:off x="8001000" y="4191000"/>
                  <a:ext cx="314457" cy="609600"/>
                  <a:chOff x="6123147" y="4190475"/>
                  <a:chExt cx="314457" cy="609600"/>
                </a:xfrm>
              </p:grpSpPr>
              <p:sp>
                <p:nvSpPr>
                  <p:cNvPr id="56" name="Rectangle 55"/>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59" name="Rectangle 58"/>
              <p:cNvSpPr/>
              <p:nvPr/>
            </p:nvSpPr>
            <p:spPr>
              <a:xfrm flipH="1">
                <a:off x="7924800" y="431871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p:cNvSpPr/>
              <p:nvPr/>
            </p:nvSpPr>
            <p:spPr>
              <a:xfrm>
                <a:off x="5181600" y="3935568"/>
                <a:ext cx="381000" cy="1447800"/>
              </a:xfrm>
              <a:prstGeom prst="rect">
                <a:avLst/>
              </a:prstGeom>
              <a:solidFill>
                <a:srgbClr val="C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4" name="Straight Arrow Connector 63"/>
              <p:cNvCxnSpPr/>
              <p:nvPr/>
            </p:nvCxnSpPr>
            <p:spPr>
              <a:xfrm>
                <a:off x="7239000" y="5725354"/>
                <a:ext cx="733020" cy="1588"/>
              </a:xfrm>
              <a:prstGeom prst="straightConnector1">
                <a:avLst/>
              </a:prstGeom>
              <a:ln w="25400">
                <a:solidFill>
                  <a:schemeClr val="tx2">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6934200" y="5738610"/>
                <a:ext cx="1447800" cy="369332"/>
              </a:xfrm>
              <a:prstGeom prst="rect">
                <a:avLst/>
              </a:prstGeom>
              <a:noFill/>
            </p:spPr>
            <p:txBody>
              <a:bodyPr wrap="square" rtlCol="0">
                <a:spAutoFit/>
              </a:bodyPr>
              <a:lstStyle/>
              <a:p>
                <a:r>
                  <a:rPr lang="en-US" dirty="0" smtClean="0"/>
                  <a:t>Extension </a:t>
                </a:r>
                <a:r>
                  <a:rPr lang="en-US" i="1" dirty="0" smtClean="0"/>
                  <a:t>x</a:t>
                </a:r>
                <a:endParaRPr lang="en-US" i="1" dirty="0"/>
              </a:p>
            </p:txBody>
          </p:sp>
          <p:graphicFrame>
            <p:nvGraphicFramePr>
              <p:cNvPr id="72" name="Object 71"/>
              <p:cNvGraphicFramePr>
                <a:graphicFrameLocks noChangeAspect="1"/>
              </p:cNvGraphicFramePr>
              <p:nvPr/>
            </p:nvGraphicFramePr>
            <p:xfrm>
              <a:off x="6852630" y="3851859"/>
              <a:ext cx="1181100" cy="317500"/>
            </p:xfrm>
            <a:graphic>
              <a:graphicData uri="http://schemas.openxmlformats.org/presentationml/2006/ole">
                <p:oleObj spid="_x0000_s2051" name="Equation" r:id="rId4" imgW="1180800" imgH="317160" progId="Equation.DSMT4">
                  <p:embed/>
                </p:oleObj>
              </a:graphicData>
            </a:graphic>
          </p:graphicFrame>
          <p:cxnSp>
            <p:nvCxnSpPr>
              <p:cNvPr id="74" name="Straight Arrow Connector 73"/>
              <p:cNvCxnSpPr>
                <a:stCxn id="59" idx="0"/>
              </p:cNvCxnSpPr>
              <p:nvPr/>
            </p:nvCxnSpPr>
            <p:spPr>
              <a:xfrm rot="16200000" flipV="1">
                <a:off x="7372350" y="3728166"/>
                <a:ext cx="1588" cy="11811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65" name="TextBox 64"/>
            <p:cNvSpPr txBox="1"/>
            <p:nvPr/>
          </p:nvSpPr>
          <p:spPr>
            <a:xfrm>
              <a:off x="6604716" y="3785316"/>
              <a:ext cx="1752600" cy="400110"/>
            </a:xfrm>
            <a:prstGeom prst="rect">
              <a:avLst/>
            </a:prstGeom>
            <a:noFill/>
          </p:spPr>
          <p:txBody>
            <a:bodyPr wrap="square" rtlCol="0">
              <a:spAutoFit/>
            </a:bodyPr>
            <a:lstStyle/>
            <a:p>
              <a:r>
                <a:rPr lang="en-US" sz="2000" dirty="0" smtClean="0">
                  <a:solidFill>
                    <a:srgbClr val="FF0000"/>
                  </a:solidFill>
                </a:rPr>
                <a:t>Spring’s force</a:t>
              </a:r>
              <a:endParaRPr lang="en-US" sz="2000" dirty="0">
                <a:solidFill>
                  <a:srgbClr val="FF0000"/>
                </a:solidFill>
              </a:endParaRPr>
            </a:p>
          </p:txBody>
        </p:sp>
        <p:sp>
          <p:nvSpPr>
            <p:cNvPr id="58" name="Rectangle 57"/>
            <p:cNvSpPr/>
            <p:nvPr/>
          </p:nvSpPr>
          <p:spPr>
            <a:xfrm>
              <a:off x="5562600" y="5293425"/>
              <a:ext cx="3352800" cy="381000"/>
            </a:xfrm>
            <a:prstGeom prst="rect">
              <a:avLst/>
            </a:prstGeom>
            <a:solidFill>
              <a:srgbClr val="C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3" name="Group 72"/>
            <p:cNvGrpSpPr/>
            <p:nvPr/>
          </p:nvGrpSpPr>
          <p:grpSpPr>
            <a:xfrm>
              <a:off x="8005950" y="4600700"/>
              <a:ext cx="762000" cy="685800"/>
              <a:chOff x="7160825" y="2519550"/>
              <a:chExt cx="762000" cy="685800"/>
            </a:xfrm>
          </p:grpSpPr>
          <p:sp>
            <p:nvSpPr>
              <p:cNvPr id="75" name="Rounded Rectangle 74"/>
              <p:cNvSpPr/>
              <p:nvPr/>
            </p:nvSpPr>
            <p:spPr>
              <a:xfrm>
                <a:off x="7160825" y="2519550"/>
                <a:ext cx="762000" cy="685800"/>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p:cNvSpPr txBox="1"/>
              <p:nvPr/>
            </p:nvSpPr>
            <p:spPr>
              <a:xfrm>
                <a:off x="7334000" y="2619500"/>
                <a:ext cx="457200" cy="461665"/>
              </a:xfrm>
              <a:prstGeom prst="rect">
                <a:avLst/>
              </a:prstGeom>
              <a:noFill/>
            </p:spPr>
            <p:txBody>
              <a:bodyPr wrap="square" rtlCol="0">
                <a:spAutoFit/>
              </a:bodyPr>
              <a:lstStyle/>
              <a:p>
                <a:r>
                  <a:rPr lang="en-US" sz="2400" b="1" i="1" dirty="0" smtClean="0">
                    <a:solidFill>
                      <a:srgbClr val="000000"/>
                    </a:solidFill>
                  </a:rPr>
                  <a:t>m</a:t>
                </a:r>
                <a:endParaRPr lang="en-US" sz="2400" b="1" i="1" dirty="0">
                  <a:solidFill>
                    <a:srgbClr val="000000"/>
                  </a:solidFill>
                </a:endParaRPr>
              </a:p>
            </p:txBody>
          </p:sp>
        </p:grpSp>
      </p:grpSp>
      <p:sp>
        <p:nvSpPr>
          <p:cNvPr id="77" name="TextBox 76"/>
          <p:cNvSpPr txBox="1"/>
          <p:nvPr/>
        </p:nvSpPr>
        <p:spPr>
          <a:xfrm>
            <a:off x="6553200" y="3200400"/>
            <a:ext cx="1828800" cy="369332"/>
          </a:xfrm>
          <a:prstGeom prst="rect">
            <a:avLst/>
          </a:prstGeom>
          <a:noFill/>
        </p:spPr>
        <p:txBody>
          <a:bodyPr wrap="square" rtlCol="0">
            <a:spAutoFit/>
          </a:bodyPr>
          <a:lstStyle/>
          <a:p>
            <a:r>
              <a:rPr lang="en-US" dirty="0" smtClean="0"/>
              <a:t>frictionless</a:t>
            </a:r>
            <a:endParaRPr lang="en-US" dirty="0"/>
          </a:p>
        </p:txBody>
      </p:sp>
      <p:graphicFrame>
        <p:nvGraphicFramePr>
          <p:cNvPr id="78" name="Object 77"/>
          <p:cNvGraphicFramePr>
            <a:graphicFrameLocks noChangeAspect="1"/>
          </p:cNvGraphicFramePr>
          <p:nvPr/>
        </p:nvGraphicFramePr>
        <p:xfrm>
          <a:off x="1295400" y="5105400"/>
          <a:ext cx="2552700" cy="406400"/>
        </p:xfrm>
        <a:graphic>
          <a:graphicData uri="http://schemas.openxmlformats.org/presentationml/2006/ole">
            <p:oleObj spid="_x0000_s2052" name="Equation" r:id="rId5" imgW="2552400" imgH="406080" progId="Equation.DSMT4">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Solving the Equation of Motion</a:t>
            </a:r>
            <a:endParaRPr lang="en-US" dirty="0">
              <a:solidFill>
                <a:srgbClr val="FFFF00"/>
              </a:solidFill>
            </a:endParaRPr>
          </a:p>
        </p:txBody>
      </p:sp>
      <p:sp>
        <p:nvSpPr>
          <p:cNvPr id="3" name="Content Placeholder 2"/>
          <p:cNvSpPr>
            <a:spLocks noGrp="1"/>
          </p:cNvSpPr>
          <p:nvPr>
            <p:ph idx="1"/>
          </p:nvPr>
        </p:nvSpPr>
        <p:spPr>
          <a:xfrm>
            <a:off x="457200" y="1493325"/>
            <a:ext cx="8229600" cy="5029200"/>
          </a:xfrm>
        </p:spPr>
        <p:txBody>
          <a:bodyPr>
            <a:normAutofit lnSpcReduction="10000"/>
          </a:bodyPr>
          <a:lstStyle/>
          <a:p>
            <a:r>
              <a:rPr lang="en-US" dirty="0" smtClean="0"/>
              <a:t>For a mass oscillating on the end of a spring, </a:t>
            </a:r>
          </a:p>
          <a:p>
            <a:endParaRPr lang="en-US" dirty="0" smtClean="0"/>
          </a:p>
          <a:p>
            <a:r>
              <a:rPr lang="en-US" dirty="0" smtClean="0"/>
              <a:t>The most general solution is</a:t>
            </a:r>
          </a:p>
          <a:p>
            <a:endParaRPr lang="en-US" dirty="0" smtClean="0"/>
          </a:p>
          <a:p>
            <a:r>
              <a:rPr lang="en-US" dirty="0" smtClean="0"/>
              <a:t>Here </a:t>
            </a:r>
            <a:r>
              <a:rPr lang="en-US" i="1" dirty="0" smtClean="0"/>
              <a:t>A</a:t>
            </a:r>
            <a:r>
              <a:rPr lang="en-US" dirty="0" smtClean="0"/>
              <a:t> is the amplitude, </a:t>
            </a:r>
            <a:r>
              <a:rPr lang="en-US" i="1" dirty="0" smtClean="0">
                <a:sym typeface="Euclid Symbol"/>
              </a:rPr>
              <a:t> </a:t>
            </a:r>
            <a:r>
              <a:rPr lang="en-US" dirty="0" smtClean="0">
                <a:sym typeface="Euclid Symbol"/>
              </a:rPr>
              <a:t>is the phase, and by putting this </a:t>
            </a:r>
            <a:r>
              <a:rPr lang="en-US" i="1" dirty="0" smtClean="0">
                <a:sym typeface="Euclid Symbol"/>
              </a:rPr>
              <a:t>x</a:t>
            </a:r>
            <a:r>
              <a:rPr lang="en-US" dirty="0" smtClean="0">
                <a:sym typeface="Euclid Symbol"/>
              </a:rPr>
              <a:t> in the equation,  </a:t>
            </a:r>
            <a:r>
              <a:rPr lang="en-US" i="1" dirty="0" smtClean="0">
                <a:sym typeface="Euclid Symbol"/>
              </a:rPr>
              <a:t>m</a:t>
            </a:r>
            <a:r>
              <a:rPr lang="el-GR" i="1" smtClean="0">
                <a:sym typeface="Euclid Symbol"/>
              </a:rPr>
              <a:t>ω</a:t>
            </a:r>
            <a:r>
              <a:rPr lang="en-US" baseline="30000" dirty="0" smtClean="0">
                <a:sym typeface="Euclid Symbol"/>
              </a:rPr>
              <a:t>2</a:t>
            </a:r>
            <a:r>
              <a:rPr lang="en-US" dirty="0" smtClean="0">
                <a:sym typeface="Euclid Symbol"/>
              </a:rPr>
              <a:t> = </a:t>
            </a:r>
            <a:r>
              <a:rPr lang="en-US" i="1" dirty="0" smtClean="0">
                <a:sym typeface="Euclid Symbol"/>
              </a:rPr>
              <a:t>k</a:t>
            </a:r>
            <a:r>
              <a:rPr lang="en-US" dirty="0" smtClean="0">
                <a:sym typeface="Euclid Symbol"/>
              </a:rPr>
              <a:t>, or</a:t>
            </a:r>
          </a:p>
          <a:p>
            <a:endParaRPr lang="en-US" dirty="0" smtClean="0">
              <a:sym typeface="Euclid Symbol"/>
            </a:endParaRPr>
          </a:p>
          <a:p>
            <a:r>
              <a:rPr lang="en-US" u="sng" dirty="0" smtClean="0">
                <a:sym typeface="Euclid Symbol"/>
              </a:rPr>
              <a:t>Just as for circular motion</a:t>
            </a:r>
            <a:r>
              <a:rPr lang="en-US" dirty="0" smtClean="0">
                <a:sym typeface="Euclid Symbol"/>
              </a:rPr>
              <a:t>, the time for a complete cycle  </a:t>
            </a:r>
            <a:endParaRPr lang="en-US" dirty="0"/>
          </a:p>
        </p:txBody>
      </p:sp>
      <p:graphicFrame>
        <p:nvGraphicFramePr>
          <p:cNvPr id="3074" name="Object 2"/>
          <p:cNvGraphicFramePr>
            <a:graphicFrameLocks noChangeAspect="1"/>
          </p:cNvGraphicFramePr>
          <p:nvPr/>
        </p:nvGraphicFramePr>
        <p:xfrm>
          <a:off x="2971800" y="2107875"/>
          <a:ext cx="2552700" cy="406400"/>
        </p:xfrm>
        <a:graphic>
          <a:graphicData uri="http://schemas.openxmlformats.org/presentationml/2006/ole">
            <p:oleObj spid="_x0000_s3074" name="Equation" r:id="rId4" imgW="2552400" imgH="406080" progId="Equation.DSMT4">
              <p:embed/>
            </p:oleObj>
          </a:graphicData>
        </a:graphic>
      </p:graphicFrame>
      <p:graphicFrame>
        <p:nvGraphicFramePr>
          <p:cNvPr id="5" name="Object 4"/>
          <p:cNvGraphicFramePr>
            <a:graphicFrameLocks noChangeAspect="1"/>
          </p:cNvGraphicFramePr>
          <p:nvPr/>
        </p:nvGraphicFramePr>
        <p:xfrm>
          <a:off x="3076700" y="3145975"/>
          <a:ext cx="2654300" cy="520700"/>
        </p:xfrm>
        <a:graphic>
          <a:graphicData uri="http://schemas.openxmlformats.org/presentationml/2006/ole">
            <p:oleObj spid="_x0000_s3075" name="Equation" r:id="rId5" imgW="2654280" imgH="520560" progId="Equation.DSMT4">
              <p:embed/>
            </p:oleObj>
          </a:graphicData>
        </a:graphic>
      </p:graphicFrame>
      <p:graphicFrame>
        <p:nvGraphicFramePr>
          <p:cNvPr id="6" name="Object 5"/>
          <p:cNvGraphicFramePr>
            <a:graphicFrameLocks noChangeAspect="1"/>
          </p:cNvGraphicFramePr>
          <p:nvPr/>
        </p:nvGraphicFramePr>
        <p:xfrm>
          <a:off x="3352800" y="4641275"/>
          <a:ext cx="1701800" cy="469900"/>
        </p:xfrm>
        <a:graphic>
          <a:graphicData uri="http://schemas.openxmlformats.org/presentationml/2006/ole">
            <p:oleObj spid="_x0000_s3076" name="Equation" r:id="rId6" imgW="1701720" imgH="469800" progId="Equation.DSMT4">
              <p:embed/>
            </p:oleObj>
          </a:graphicData>
        </a:graphic>
      </p:graphicFrame>
      <p:graphicFrame>
        <p:nvGraphicFramePr>
          <p:cNvPr id="7" name="Object 6"/>
          <p:cNvGraphicFramePr>
            <a:graphicFrameLocks noChangeAspect="1"/>
          </p:cNvGraphicFramePr>
          <p:nvPr/>
        </p:nvGraphicFramePr>
        <p:xfrm>
          <a:off x="1270000" y="6096000"/>
          <a:ext cx="6350000" cy="520700"/>
        </p:xfrm>
        <a:graphic>
          <a:graphicData uri="http://schemas.openxmlformats.org/presentationml/2006/ole">
            <p:oleObj spid="_x0000_s3077" name="Equation" r:id="rId7" imgW="6349680" imgH="520560" progId="Equation.DSMT4">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FF00"/>
                </a:solidFill>
              </a:rPr>
              <a:t>Energy in SHM: Potential Energy Stored in the Spring</a:t>
            </a:r>
            <a:endParaRPr lang="en-US" dirty="0">
              <a:solidFill>
                <a:srgbClr val="FFFF00"/>
              </a:solidFill>
            </a:endParaRPr>
          </a:p>
        </p:txBody>
      </p:sp>
      <p:sp>
        <p:nvSpPr>
          <p:cNvPr id="3" name="Content Placeholder 2"/>
          <p:cNvSpPr>
            <a:spLocks noGrp="1"/>
          </p:cNvSpPr>
          <p:nvPr>
            <p:ph sz="half" idx="1"/>
          </p:nvPr>
        </p:nvSpPr>
        <p:spPr>
          <a:xfrm>
            <a:off x="152400" y="1524000"/>
            <a:ext cx="4572000" cy="4525963"/>
          </a:xfrm>
        </p:spPr>
        <p:txBody>
          <a:bodyPr>
            <a:normAutofit fontScale="92500"/>
          </a:bodyPr>
          <a:lstStyle/>
          <a:p>
            <a:r>
              <a:rPr lang="en-US" dirty="0" smtClean="0"/>
              <a:t>Plotting a graph of external force </a:t>
            </a:r>
            <a:r>
              <a:rPr lang="en-US" i="1" dirty="0" smtClean="0">
                <a:solidFill>
                  <a:srgbClr val="FF0000"/>
                </a:solidFill>
              </a:rPr>
              <a:t>F</a:t>
            </a:r>
            <a:r>
              <a:rPr lang="en-US" dirty="0" smtClean="0">
                <a:solidFill>
                  <a:srgbClr val="FF0000"/>
                </a:solidFill>
              </a:rPr>
              <a:t> = </a:t>
            </a:r>
            <a:r>
              <a:rPr lang="en-US" i="1" dirty="0" err="1" smtClean="0">
                <a:solidFill>
                  <a:srgbClr val="FF0000"/>
                </a:solidFill>
              </a:rPr>
              <a:t>kx</a:t>
            </a:r>
            <a:r>
              <a:rPr lang="en-US" dirty="0" smtClean="0">
                <a:solidFill>
                  <a:srgbClr val="FF0000"/>
                </a:solidFill>
              </a:rPr>
              <a:t>  </a:t>
            </a:r>
            <a:r>
              <a:rPr lang="en-US" dirty="0" smtClean="0"/>
              <a:t>as a function of </a:t>
            </a:r>
            <a:r>
              <a:rPr lang="en-US" i="1" dirty="0" smtClean="0"/>
              <a:t>x</a:t>
            </a:r>
            <a:r>
              <a:rPr lang="en-US" dirty="0" smtClean="0"/>
              <a:t>, the work to stretch the </a:t>
            </a:r>
            <a:r>
              <a:rPr lang="en-US" smtClean="0"/>
              <a:t>spring from </a:t>
            </a:r>
            <a:r>
              <a:rPr lang="en-US" i="1" smtClean="0"/>
              <a:t>x</a:t>
            </a:r>
            <a:r>
              <a:rPr lang="en-US" smtClean="0"/>
              <a:t> to </a:t>
            </a:r>
            <a:r>
              <a:rPr lang="en-US" i="1" smtClean="0"/>
              <a:t>x</a:t>
            </a:r>
            <a:r>
              <a:rPr lang="en-US" smtClean="0"/>
              <a:t> + </a:t>
            </a:r>
            <a:r>
              <a:rPr lang="el-GR" smtClean="0"/>
              <a:t>Δ</a:t>
            </a:r>
            <a:r>
              <a:rPr lang="en-US" i="1" smtClean="0"/>
              <a:t>x</a:t>
            </a:r>
            <a:r>
              <a:rPr lang="en-US" smtClean="0"/>
              <a:t> is force x distance</a:t>
            </a:r>
          </a:p>
          <a:p>
            <a:r>
              <a:rPr lang="en-US" smtClean="0"/>
              <a:t>  </a:t>
            </a:r>
            <a:r>
              <a:rPr lang="el-GR" smtClean="0"/>
              <a:t>Δ</a:t>
            </a:r>
            <a:r>
              <a:rPr lang="en-US" i="1" smtClean="0"/>
              <a:t>W</a:t>
            </a:r>
            <a:r>
              <a:rPr lang="en-US" smtClean="0"/>
              <a:t> = </a:t>
            </a:r>
            <a:r>
              <a:rPr lang="en-US" i="1" smtClean="0"/>
              <a:t>kx</a:t>
            </a:r>
            <a:r>
              <a:rPr lang="el-GR" smtClean="0"/>
              <a:t>Δ</a:t>
            </a:r>
            <a:r>
              <a:rPr lang="en-US" i="1" smtClean="0"/>
              <a:t>x</a:t>
            </a:r>
            <a:r>
              <a:rPr lang="en-US" smtClean="0"/>
              <a:t>, so the </a:t>
            </a:r>
            <a:r>
              <a:rPr lang="en-US" smtClean="0">
                <a:solidFill>
                  <a:srgbClr val="FFFF00"/>
                </a:solidFill>
              </a:rPr>
              <a:t>total work to stretch the spring to </a:t>
            </a:r>
            <a:r>
              <a:rPr lang="en-US" i="1" smtClean="0">
                <a:solidFill>
                  <a:srgbClr val="FFFF00"/>
                </a:solidFill>
              </a:rPr>
              <a:t>x</a:t>
            </a:r>
            <a:r>
              <a:rPr lang="en-US" baseline="-25000" smtClean="0">
                <a:solidFill>
                  <a:srgbClr val="FFFF00"/>
                </a:solidFill>
              </a:rPr>
              <a:t>0</a:t>
            </a:r>
            <a:r>
              <a:rPr lang="en-US" smtClean="0"/>
              <a:t> is</a:t>
            </a:r>
            <a:endParaRPr lang="en-US" dirty="0" smtClean="0"/>
          </a:p>
          <a:p>
            <a:pPr>
              <a:buNone/>
            </a:pPr>
            <a:r>
              <a:rPr lang="en-US" sz="2400" dirty="0" smtClean="0"/>
              <a:t>	</a:t>
            </a:r>
            <a:r>
              <a:rPr lang="en-US" sz="2400" smtClean="0"/>
              <a:t> </a:t>
            </a:r>
            <a:r>
              <a:rPr lang="en-US" smtClean="0"/>
              <a:t>                             </a:t>
            </a:r>
            <a:endParaRPr lang="en-US" dirty="0" smtClean="0"/>
          </a:p>
          <a:p>
            <a:endParaRPr lang="en-US" dirty="0" smtClean="0"/>
          </a:p>
          <a:p>
            <a:pPr>
              <a:buNone/>
            </a:pPr>
            <a:r>
              <a:rPr lang="en-US" dirty="0" smtClean="0"/>
              <a:t>                                     </a:t>
            </a:r>
          </a:p>
          <a:p>
            <a:pPr>
              <a:buNone/>
            </a:pPr>
            <a:endParaRPr lang="en-US" dirty="0"/>
          </a:p>
        </p:txBody>
      </p:sp>
      <p:sp>
        <p:nvSpPr>
          <p:cNvPr id="4" name="Content Placeholder 3"/>
          <p:cNvSpPr>
            <a:spLocks noGrp="1"/>
          </p:cNvSpPr>
          <p:nvPr>
            <p:ph sz="half" idx="2"/>
          </p:nvPr>
        </p:nvSpPr>
        <p:spPr>
          <a:xfrm>
            <a:off x="4572000" y="1600200"/>
            <a:ext cx="4114800" cy="4525963"/>
          </a:xfrm>
        </p:spPr>
        <p:txBody>
          <a:bodyPr>
            <a:normAutofit fontScale="92500"/>
          </a:bodyPr>
          <a:lstStyle/>
          <a:p>
            <a:r>
              <a:rPr lang="en-US" dirty="0" smtClean="0">
                <a:solidFill>
                  <a:schemeClr val="bg2">
                    <a:lumMod val="50000"/>
                  </a:schemeClr>
                </a:solidFill>
              </a:rPr>
              <a:t>A</a:t>
            </a:r>
            <a:endParaRPr lang="en-US" dirty="0">
              <a:solidFill>
                <a:schemeClr val="bg2">
                  <a:lumMod val="50000"/>
                </a:schemeClr>
              </a:solidFill>
            </a:endParaRPr>
          </a:p>
        </p:txBody>
      </p:sp>
      <p:graphicFrame>
        <p:nvGraphicFramePr>
          <p:cNvPr id="58371" name="Object 3"/>
          <p:cNvGraphicFramePr>
            <a:graphicFrameLocks noChangeAspect="1"/>
          </p:cNvGraphicFramePr>
          <p:nvPr/>
        </p:nvGraphicFramePr>
        <p:xfrm>
          <a:off x="1257300" y="4572000"/>
          <a:ext cx="2628900" cy="1041400"/>
        </p:xfrm>
        <a:graphic>
          <a:graphicData uri="http://schemas.openxmlformats.org/presentationml/2006/ole">
            <p:oleObj spid="_x0000_s25603" name="Equation" r:id="rId4" imgW="2628720" imgH="1041120" progId="Equation.DSMT4">
              <p:embed/>
            </p:oleObj>
          </a:graphicData>
        </a:graphic>
      </p:graphicFrame>
      <p:sp>
        <p:nvSpPr>
          <p:cNvPr id="17" name="TextBox 16"/>
          <p:cNvSpPr txBox="1"/>
          <p:nvPr/>
        </p:nvSpPr>
        <p:spPr>
          <a:xfrm>
            <a:off x="7772400" y="3552825"/>
            <a:ext cx="381000" cy="461665"/>
          </a:xfrm>
          <a:prstGeom prst="rect">
            <a:avLst/>
          </a:prstGeom>
          <a:noFill/>
        </p:spPr>
        <p:txBody>
          <a:bodyPr wrap="square" rtlCol="0">
            <a:spAutoFit/>
          </a:bodyPr>
          <a:lstStyle/>
          <a:p>
            <a:r>
              <a:rPr lang="en-US" sz="2400" i="1" dirty="0" smtClean="0"/>
              <a:t>x</a:t>
            </a:r>
            <a:endParaRPr lang="en-US" sz="2400" i="1" dirty="0"/>
          </a:p>
        </p:txBody>
      </p:sp>
      <p:grpSp>
        <p:nvGrpSpPr>
          <p:cNvPr id="5" name="Group 27"/>
          <p:cNvGrpSpPr/>
          <p:nvPr/>
        </p:nvGrpSpPr>
        <p:grpSpPr>
          <a:xfrm>
            <a:off x="5105400" y="1676400"/>
            <a:ext cx="3248025" cy="2533650"/>
            <a:chOff x="5181600" y="1828800"/>
            <a:chExt cx="3248025" cy="2533650"/>
          </a:xfrm>
        </p:grpSpPr>
        <p:sp>
          <p:nvSpPr>
            <p:cNvPr id="18" name="TextBox 17"/>
            <p:cNvSpPr txBox="1"/>
            <p:nvPr/>
          </p:nvSpPr>
          <p:spPr>
            <a:xfrm>
              <a:off x="6486525" y="3900785"/>
              <a:ext cx="533400" cy="461665"/>
            </a:xfrm>
            <a:prstGeom prst="rect">
              <a:avLst/>
            </a:prstGeom>
            <a:noFill/>
          </p:spPr>
          <p:txBody>
            <a:bodyPr wrap="square" rtlCol="0">
              <a:spAutoFit/>
            </a:bodyPr>
            <a:lstStyle/>
            <a:p>
              <a:r>
                <a:rPr lang="en-US" sz="2400" i="1" dirty="0" smtClean="0"/>
                <a:t>x</a:t>
              </a:r>
              <a:r>
                <a:rPr lang="en-US" sz="2400" i="1" baseline="-25000" dirty="0" smtClean="0"/>
                <a:t>0</a:t>
              </a:r>
              <a:endParaRPr lang="en-US" sz="2400" i="1" dirty="0"/>
            </a:p>
          </p:txBody>
        </p:sp>
        <p:grpSp>
          <p:nvGrpSpPr>
            <p:cNvPr id="6" name="Group 25"/>
            <p:cNvGrpSpPr/>
            <p:nvPr/>
          </p:nvGrpSpPr>
          <p:grpSpPr>
            <a:xfrm>
              <a:off x="5181600" y="1828800"/>
              <a:ext cx="3248025" cy="2360828"/>
              <a:chOff x="5229225" y="1987037"/>
              <a:chExt cx="3248025" cy="2360828"/>
            </a:xfrm>
          </p:grpSpPr>
          <p:sp>
            <p:nvSpPr>
              <p:cNvPr id="7" name="Right Triangle 6"/>
              <p:cNvSpPr/>
              <p:nvPr/>
            </p:nvSpPr>
            <p:spPr>
              <a:xfrm rot="5400000" flipH="1" flipV="1">
                <a:off x="5956479" y="2209800"/>
                <a:ext cx="1371600" cy="2133600"/>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flipV="1">
                <a:off x="5562600" y="3962400"/>
                <a:ext cx="2895600" cy="794"/>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0800000">
                <a:off x="5567364" y="1987037"/>
                <a:ext cx="1588" cy="1981200"/>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flipH="1">
                <a:off x="5567363" y="2203094"/>
                <a:ext cx="2743200" cy="17526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229225" y="2209800"/>
                <a:ext cx="685800" cy="461665"/>
              </a:xfrm>
              <a:prstGeom prst="rect">
                <a:avLst/>
              </a:prstGeom>
              <a:noFill/>
            </p:spPr>
            <p:txBody>
              <a:bodyPr wrap="square" rtlCol="0">
                <a:spAutoFit/>
              </a:bodyPr>
              <a:lstStyle/>
              <a:p>
                <a:r>
                  <a:rPr lang="en-US" sz="2400" i="1" dirty="0" smtClean="0">
                    <a:solidFill>
                      <a:srgbClr val="FF0000"/>
                    </a:solidFill>
                  </a:rPr>
                  <a:t>F</a:t>
                </a:r>
                <a:endParaRPr lang="en-US" sz="2400" i="1" dirty="0">
                  <a:solidFill>
                    <a:srgbClr val="FF0000"/>
                  </a:solidFill>
                </a:endParaRPr>
              </a:p>
            </p:txBody>
          </p:sp>
          <p:sp>
            <p:nvSpPr>
              <p:cNvPr id="16" name="TextBox 15"/>
              <p:cNvSpPr txBox="1"/>
              <p:nvPr/>
            </p:nvSpPr>
            <p:spPr>
              <a:xfrm>
                <a:off x="5257800" y="3886200"/>
                <a:ext cx="381000" cy="461665"/>
              </a:xfrm>
              <a:prstGeom prst="rect">
                <a:avLst/>
              </a:prstGeom>
              <a:noFill/>
            </p:spPr>
            <p:txBody>
              <a:bodyPr wrap="square" rtlCol="0">
                <a:spAutoFit/>
              </a:bodyPr>
              <a:lstStyle/>
              <a:p>
                <a:r>
                  <a:rPr lang="en-US" sz="2400" i="1" dirty="0" smtClean="0"/>
                  <a:t>0</a:t>
                </a:r>
                <a:endParaRPr lang="en-US" sz="2400" i="1" dirty="0"/>
              </a:p>
            </p:txBody>
          </p:sp>
          <p:sp>
            <p:nvSpPr>
              <p:cNvPr id="19" name="TextBox 18"/>
              <p:cNvSpPr txBox="1"/>
              <p:nvPr/>
            </p:nvSpPr>
            <p:spPr>
              <a:xfrm>
                <a:off x="7791450" y="2971800"/>
                <a:ext cx="685800" cy="461665"/>
              </a:xfrm>
              <a:prstGeom prst="rect">
                <a:avLst/>
              </a:prstGeom>
              <a:noFill/>
            </p:spPr>
            <p:txBody>
              <a:bodyPr wrap="square" rtlCol="0">
                <a:spAutoFit/>
              </a:bodyPr>
              <a:lstStyle/>
              <a:p>
                <a:r>
                  <a:rPr lang="en-US" sz="2400" i="1" dirty="0" smtClean="0">
                    <a:solidFill>
                      <a:srgbClr val="FF0000"/>
                    </a:solidFill>
                  </a:rPr>
                  <a:t>kx</a:t>
                </a:r>
                <a:r>
                  <a:rPr lang="en-US" sz="2400" i="1" baseline="-25000" dirty="0" smtClean="0">
                    <a:solidFill>
                      <a:srgbClr val="FF0000"/>
                    </a:solidFill>
                  </a:rPr>
                  <a:t>0</a:t>
                </a:r>
                <a:endParaRPr lang="en-US" sz="2400" i="1" dirty="0">
                  <a:solidFill>
                    <a:srgbClr val="FF0000"/>
                  </a:solidFill>
                </a:endParaRPr>
              </a:p>
            </p:txBody>
          </p:sp>
          <p:cxnSp>
            <p:nvCxnSpPr>
              <p:cNvPr id="21" name="Straight Arrow Connector 20"/>
              <p:cNvCxnSpPr/>
              <p:nvPr/>
            </p:nvCxnSpPr>
            <p:spPr>
              <a:xfrm>
                <a:off x="5610225" y="4181475"/>
                <a:ext cx="2133600" cy="1588"/>
              </a:xfrm>
              <a:prstGeom prst="straightConnector1">
                <a:avLst/>
              </a:prstGeom>
              <a:ln w="22225">
                <a:solidFill>
                  <a:schemeClr val="bg1"/>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flipH="1" flipV="1">
                <a:off x="7115969" y="3266281"/>
                <a:ext cx="1371600" cy="1588"/>
              </a:xfrm>
              <a:prstGeom prst="straightConnector1">
                <a:avLst/>
              </a:prstGeom>
              <a:ln w="22225">
                <a:solidFill>
                  <a:srgbClr val="FF0000"/>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flipH="1" flipV="1">
                <a:off x="6410325" y="3571875"/>
                <a:ext cx="762000" cy="0"/>
              </a:xfrm>
              <a:prstGeom prst="line">
                <a:avLst/>
              </a:prstGeom>
              <a:ln w="158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flipH="1">
                <a:off x="6296025" y="3619500"/>
                <a:ext cx="685800" cy="0"/>
              </a:xfrm>
              <a:prstGeom prst="line">
                <a:avLst/>
              </a:prstGeom>
              <a:ln w="15875">
                <a:solidFill>
                  <a:srgbClr val="000000"/>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477000" y="2895600"/>
                <a:ext cx="457200" cy="338554"/>
              </a:xfrm>
              <a:prstGeom prst="rect">
                <a:avLst/>
              </a:prstGeom>
              <a:noFill/>
            </p:spPr>
            <p:txBody>
              <a:bodyPr wrap="square" rtlCol="0">
                <a:spAutoFit/>
              </a:bodyPr>
              <a:lstStyle/>
              <a:p>
                <a:r>
                  <a:rPr lang="el-GR" sz="1600" dirty="0" smtClean="0"/>
                  <a:t>Δ</a:t>
                </a:r>
                <a:r>
                  <a:rPr lang="en-US" sz="1600" i="1" dirty="0" smtClean="0"/>
                  <a:t>x</a:t>
                </a:r>
                <a:endParaRPr lang="en-US" sz="1600" i="1" dirty="0"/>
              </a:p>
            </p:txBody>
          </p:sp>
          <p:cxnSp>
            <p:nvCxnSpPr>
              <p:cNvPr id="32" name="Straight Arrow Connector 31"/>
              <p:cNvCxnSpPr/>
              <p:nvPr/>
            </p:nvCxnSpPr>
            <p:spPr>
              <a:xfrm rot="5400000" flipH="1" flipV="1">
                <a:off x="6352778" y="3581797"/>
                <a:ext cx="762794" cy="1588"/>
              </a:xfrm>
              <a:prstGeom prst="straightConnector1">
                <a:avLst/>
              </a:prstGeom>
              <a:ln w="22225">
                <a:solidFill>
                  <a:srgbClr val="FF0000"/>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6734175" y="3352800"/>
                <a:ext cx="457200" cy="338554"/>
              </a:xfrm>
              <a:prstGeom prst="rect">
                <a:avLst/>
              </a:prstGeom>
              <a:noFill/>
            </p:spPr>
            <p:txBody>
              <a:bodyPr wrap="square" rtlCol="0">
                <a:spAutoFit/>
              </a:bodyPr>
              <a:lstStyle/>
              <a:p>
                <a:r>
                  <a:rPr lang="en-US" sz="1600" i="1" dirty="0" err="1" smtClean="0">
                    <a:solidFill>
                      <a:srgbClr val="FF0000"/>
                    </a:solidFill>
                  </a:rPr>
                  <a:t>kx</a:t>
                </a:r>
                <a:endParaRPr lang="en-US" sz="1600" i="1" dirty="0">
                  <a:solidFill>
                    <a:srgbClr val="FF0000"/>
                  </a:solidFill>
                </a:endParaRPr>
              </a:p>
            </p:txBody>
          </p:sp>
        </p:grpSp>
      </p:grpSp>
      <p:sp>
        <p:nvSpPr>
          <p:cNvPr id="28" name="TextBox 27"/>
          <p:cNvSpPr txBox="1"/>
          <p:nvPr/>
        </p:nvSpPr>
        <p:spPr>
          <a:xfrm>
            <a:off x="5257800" y="4743271"/>
            <a:ext cx="3200400" cy="1200329"/>
          </a:xfrm>
          <a:prstGeom prst="rect">
            <a:avLst/>
          </a:prstGeom>
          <a:noFill/>
          <a:ln w="38100">
            <a:solidFill>
              <a:srgbClr val="FF0000"/>
            </a:solidFill>
          </a:ln>
        </p:spPr>
        <p:txBody>
          <a:bodyPr wrap="square" rtlCol="0">
            <a:spAutoFit/>
          </a:bodyPr>
          <a:lstStyle/>
          <a:p>
            <a:r>
              <a:rPr lang="en-US" sz="2400" smtClean="0"/>
              <a:t>This work is stored in the spring as </a:t>
            </a:r>
            <a:r>
              <a:rPr lang="en-US" sz="2400" u="sng" smtClean="0">
                <a:solidFill>
                  <a:srgbClr val="FFFF00"/>
                </a:solidFill>
              </a:rPr>
              <a:t>potential energy.</a:t>
            </a:r>
            <a:endParaRPr lang="en-US" sz="2400" u="sng">
              <a:solidFill>
                <a:srgbClr val="FFFF00"/>
              </a:solidFill>
            </a:endParaRPr>
          </a:p>
        </p:txBody>
      </p:sp>
      <p:cxnSp>
        <p:nvCxnSpPr>
          <p:cNvPr id="33" name="Straight Arrow Connector 32"/>
          <p:cNvCxnSpPr>
            <a:stCxn id="28" idx="1"/>
          </p:cNvCxnSpPr>
          <p:nvPr/>
        </p:nvCxnSpPr>
        <p:spPr>
          <a:xfrm rot="10800000">
            <a:off x="4267200" y="5257800"/>
            <a:ext cx="990600" cy="85636"/>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Arrow Connector 10"/>
          <p:cNvCxnSpPr/>
          <p:nvPr/>
        </p:nvCxnSpPr>
        <p:spPr>
          <a:xfrm flipV="1">
            <a:off x="4967850" y="4726511"/>
            <a:ext cx="3581400" cy="16441"/>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fontScale="90000"/>
          </a:bodyPr>
          <a:lstStyle/>
          <a:p>
            <a:r>
              <a:rPr lang="en-US" smtClean="0">
                <a:solidFill>
                  <a:srgbClr val="FFFF00"/>
                </a:solidFill>
              </a:rPr>
              <a:t>Potential Energy </a:t>
            </a:r>
            <a:r>
              <a:rPr lang="en-US" i="1" smtClean="0">
                <a:solidFill>
                  <a:srgbClr val="FFFF00"/>
                </a:solidFill>
              </a:rPr>
              <a:t>U</a:t>
            </a:r>
            <a:r>
              <a:rPr lang="en-US" smtClean="0">
                <a:solidFill>
                  <a:srgbClr val="FFFF00"/>
                </a:solidFill>
              </a:rPr>
              <a:t>(</a:t>
            </a:r>
            <a:r>
              <a:rPr lang="en-US" i="1" smtClean="0">
                <a:solidFill>
                  <a:srgbClr val="FFFF00"/>
                </a:solidFill>
              </a:rPr>
              <a:t>x</a:t>
            </a:r>
            <a:r>
              <a:rPr lang="en-US" smtClean="0">
                <a:solidFill>
                  <a:srgbClr val="FFFF00"/>
                </a:solidFill>
              </a:rPr>
              <a:t>) Stored in Spring</a:t>
            </a:r>
            <a:endParaRPr lang="en-US">
              <a:solidFill>
                <a:srgbClr val="FFFF00"/>
              </a:solidFill>
            </a:endParaRPr>
          </a:p>
        </p:txBody>
      </p:sp>
      <p:sp>
        <p:nvSpPr>
          <p:cNvPr id="3" name="Content Placeholder 2"/>
          <p:cNvSpPr>
            <a:spLocks noGrp="1"/>
          </p:cNvSpPr>
          <p:nvPr>
            <p:ph sz="half" idx="1"/>
          </p:nvPr>
        </p:nvSpPr>
        <p:spPr>
          <a:xfrm>
            <a:off x="304800" y="1600200"/>
            <a:ext cx="4343400" cy="4724400"/>
          </a:xfrm>
        </p:spPr>
        <p:txBody>
          <a:bodyPr/>
          <a:lstStyle/>
          <a:p>
            <a:r>
              <a:rPr lang="en-US" smtClean="0"/>
              <a:t>The potential energy curve is a </a:t>
            </a:r>
            <a:r>
              <a:rPr lang="en-US" smtClean="0">
                <a:solidFill>
                  <a:srgbClr val="FFFF00"/>
                </a:solidFill>
              </a:rPr>
              <a:t>parabola</a:t>
            </a:r>
            <a:r>
              <a:rPr lang="en-US" smtClean="0"/>
              <a:t>, its steepness determined by the spring constant </a:t>
            </a:r>
            <a:r>
              <a:rPr lang="en-US" i="1" smtClean="0"/>
              <a:t>k</a:t>
            </a:r>
            <a:r>
              <a:rPr lang="en-US" smtClean="0"/>
              <a:t>. </a:t>
            </a:r>
          </a:p>
          <a:p>
            <a:r>
              <a:rPr lang="en-US" smtClean="0"/>
              <a:t>For a mass </a:t>
            </a:r>
            <a:r>
              <a:rPr lang="en-US" i="1" smtClean="0"/>
              <a:t>m</a:t>
            </a:r>
            <a:r>
              <a:rPr lang="en-US" smtClean="0"/>
              <a:t> oscillating on the spring, with displacement</a:t>
            </a:r>
          </a:p>
          <a:p>
            <a:endParaRPr lang="en-US" smtClean="0"/>
          </a:p>
          <a:p>
            <a:pPr>
              <a:buNone/>
            </a:pPr>
            <a:r>
              <a:rPr lang="en-US" smtClean="0"/>
              <a:t>	the potential energy is</a:t>
            </a:r>
            <a:endParaRPr lang="en-US"/>
          </a:p>
        </p:txBody>
      </p:sp>
      <p:sp>
        <p:nvSpPr>
          <p:cNvPr id="4" name="Content Placeholder 3"/>
          <p:cNvSpPr>
            <a:spLocks noGrp="1"/>
          </p:cNvSpPr>
          <p:nvPr>
            <p:ph sz="half" idx="2"/>
          </p:nvPr>
        </p:nvSpPr>
        <p:spPr/>
        <p:txBody>
          <a:bodyPr/>
          <a:lstStyle/>
          <a:p>
            <a:r>
              <a:rPr lang="en-US" smtClean="0">
                <a:solidFill>
                  <a:schemeClr val="bg2">
                    <a:lumMod val="50000"/>
                  </a:schemeClr>
                </a:solidFill>
              </a:rPr>
              <a:t>X</a:t>
            </a:r>
            <a:r>
              <a:rPr lang="en-US" smtClean="0"/>
              <a:t> </a:t>
            </a:r>
            <a:endParaRPr lang="en-US"/>
          </a:p>
        </p:txBody>
      </p:sp>
      <p:cxnSp>
        <p:nvCxnSpPr>
          <p:cNvPr id="7" name="Straight Arrow Connector 6"/>
          <p:cNvCxnSpPr>
            <a:stCxn id="5" idx="3"/>
          </p:cNvCxnSpPr>
          <p:nvPr/>
        </p:nvCxnSpPr>
        <p:spPr>
          <a:xfrm flipH="1" flipV="1">
            <a:off x="6629400" y="1752602"/>
            <a:ext cx="13602" cy="2963032"/>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5" name="Freeform 4"/>
          <p:cNvSpPr/>
          <p:nvPr/>
        </p:nvSpPr>
        <p:spPr>
          <a:xfrm>
            <a:off x="4724400" y="2362200"/>
            <a:ext cx="3862448" cy="2362200"/>
          </a:xfrm>
          <a:custGeom>
            <a:avLst/>
            <a:gdLst>
              <a:gd name="connsiteX0" fmla="*/ 0 w 5450774"/>
              <a:gd name="connsiteY0" fmla="*/ 130628 h 4267200"/>
              <a:gd name="connsiteX1" fmla="*/ 866899 w 5450774"/>
              <a:gd name="connsiteY1" fmla="*/ 2434441 h 4267200"/>
              <a:gd name="connsiteX2" fmla="*/ 1816925 w 5450774"/>
              <a:gd name="connsiteY2" fmla="*/ 3883231 h 4267200"/>
              <a:gd name="connsiteX3" fmla="*/ 2707574 w 5450774"/>
              <a:gd name="connsiteY3" fmla="*/ 4251366 h 4267200"/>
              <a:gd name="connsiteX4" fmla="*/ 3621974 w 5450774"/>
              <a:gd name="connsiteY4" fmla="*/ 3788228 h 4267200"/>
              <a:gd name="connsiteX5" fmla="*/ 4560125 w 5450774"/>
              <a:gd name="connsiteY5" fmla="*/ 2375065 h 4267200"/>
              <a:gd name="connsiteX6" fmla="*/ 5450774 w 5450774"/>
              <a:gd name="connsiteY6" fmla="*/ 0 h 4267200"/>
              <a:gd name="connsiteX7" fmla="*/ 5450774 w 5450774"/>
              <a:gd name="connsiteY7" fmla="*/ 0 h 4267200"/>
              <a:gd name="connsiteX8" fmla="*/ 5450774 w 5450774"/>
              <a:gd name="connsiteY8" fmla="*/ 0 h 426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50774" h="4267200">
                <a:moveTo>
                  <a:pt x="0" y="130628"/>
                </a:moveTo>
                <a:cubicBezTo>
                  <a:pt x="282039" y="969817"/>
                  <a:pt x="564078" y="1809007"/>
                  <a:pt x="866899" y="2434441"/>
                </a:cubicBezTo>
                <a:cubicBezTo>
                  <a:pt x="1169720" y="3059875"/>
                  <a:pt x="1510146" y="3580410"/>
                  <a:pt x="1816925" y="3883231"/>
                </a:cubicBezTo>
                <a:cubicBezTo>
                  <a:pt x="2123704" y="4186052"/>
                  <a:pt x="2406733" y="4267200"/>
                  <a:pt x="2707574" y="4251366"/>
                </a:cubicBezTo>
                <a:cubicBezTo>
                  <a:pt x="3008415" y="4235532"/>
                  <a:pt x="3313216" y="4100945"/>
                  <a:pt x="3621974" y="3788228"/>
                </a:cubicBezTo>
                <a:cubicBezTo>
                  <a:pt x="3930732" y="3475511"/>
                  <a:pt x="4255325" y="3006436"/>
                  <a:pt x="4560125" y="2375065"/>
                </a:cubicBezTo>
                <a:cubicBezTo>
                  <a:pt x="4864925" y="1743694"/>
                  <a:pt x="5450774" y="0"/>
                  <a:pt x="5450774" y="0"/>
                </a:cubicBezTo>
                <a:lnTo>
                  <a:pt x="5450774" y="0"/>
                </a:lnTo>
                <a:lnTo>
                  <a:pt x="5450774" y="0"/>
                </a:ln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6553200" y="1905000"/>
            <a:ext cx="685800" cy="400110"/>
          </a:xfrm>
          <a:prstGeom prst="rect">
            <a:avLst/>
          </a:prstGeom>
          <a:noFill/>
        </p:spPr>
        <p:txBody>
          <a:bodyPr wrap="square" rtlCol="0">
            <a:spAutoFit/>
          </a:bodyPr>
          <a:lstStyle/>
          <a:p>
            <a:r>
              <a:rPr lang="en-US" sz="2000" i="1" smtClean="0"/>
              <a:t>U</a:t>
            </a:r>
            <a:r>
              <a:rPr lang="en-US" sz="2000" smtClean="0"/>
              <a:t>(</a:t>
            </a:r>
            <a:r>
              <a:rPr lang="en-US" sz="2000" i="1" smtClean="0"/>
              <a:t>x</a:t>
            </a:r>
            <a:r>
              <a:rPr lang="en-US" sz="2000" smtClean="0"/>
              <a:t>)</a:t>
            </a:r>
            <a:endParaRPr lang="en-US" sz="2000"/>
          </a:p>
        </p:txBody>
      </p:sp>
      <p:sp>
        <p:nvSpPr>
          <p:cNvPr id="16" name="TextBox 15"/>
          <p:cNvSpPr txBox="1"/>
          <p:nvPr/>
        </p:nvSpPr>
        <p:spPr>
          <a:xfrm>
            <a:off x="5257800" y="3276600"/>
            <a:ext cx="1524000" cy="400110"/>
          </a:xfrm>
          <a:prstGeom prst="rect">
            <a:avLst/>
          </a:prstGeom>
          <a:noFill/>
        </p:spPr>
        <p:txBody>
          <a:bodyPr wrap="square" rtlCol="0">
            <a:spAutoFit/>
          </a:bodyPr>
          <a:lstStyle/>
          <a:p>
            <a:r>
              <a:rPr lang="en-US" sz="2000" i="1" smtClean="0"/>
              <a:t>U</a:t>
            </a:r>
            <a:r>
              <a:rPr lang="en-US" sz="2000" smtClean="0"/>
              <a:t>(</a:t>
            </a:r>
            <a:r>
              <a:rPr lang="en-US" sz="2000" i="1" smtClean="0"/>
              <a:t>x</a:t>
            </a:r>
            <a:r>
              <a:rPr lang="en-US" sz="2000" smtClean="0"/>
              <a:t>) = ½</a:t>
            </a:r>
            <a:r>
              <a:rPr lang="en-US" sz="2000" i="1" smtClean="0"/>
              <a:t>kx</a:t>
            </a:r>
            <a:r>
              <a:rPr lang="en-US" sz="2000" baseline="30000" smtClean="0"/>
              <a:t>2</a:t>
            </a:r>
            <a:r>
              <a:rPr lang="en-US" sz="2000" smtClean="0"/>
              <a:t> </a:t>
            </a:r>
            <a:endParaRPr lang="en-US" sz="2000"/>
          </a:p>
        </p:txBody>
      </p:sp>
      <p:sp>
        <p:nvSpPr>
          <p:cNvPr id="17" name="TextBox 16"/>
          <p:cNvSpPr txBox="1"/>
          <p:nvPr/>
        </p:nvSpPr>
        <p:spPr>
          <a:xfrm>
            <a:off x="8001000" y="4693725"/>
            <a:ext cx="533400" cy="400110"/>
          </a:xfrm>
          <a:prstGeom prst="rect">
            <a:avLst/>
          </a:prstGeom>
          <a:noFill/>
        </p:spPr>
        <p:txBody>
          <a:bodyPr wrap="square" rtlCol="0">
            <a:spAutoFit/>
          </a:bodyPr>
          <a:lstStyle/>
          <a:p>
            <a:r>
              <a:rPr lang="en-US" sz="2000" i="1" smtClean="0"/>
              <a:t>x</a:t>
            </a:r>
            <a:endParaRPr lang="en-US" sz="2000" i="1"/>
          </a:p>
        </p:txBody>
      </p:sp>
      <p:sp>
        <p:nvSpPr>
          <p:cNvPr id="18" name="TextBox 17"/>
          <p:cNvSpPr txBox="1"/>
          <p:nvPr/>
        </p:nvSpPr>
        <p:spPr>
          <a:xfrm>
            <a:off x="6472050" y="4717475"/>
            <a:ext cx="533400" cy="400110"/>
          </a:xfrm>
          <a:prstGeom prst="rect">
            <a:avLst/>
          </a:prstGeom>
          <a:noFill/>
        </p:spPr>
        <p:txBody>
          <a:bodyPr wrap="square" rtlCol="0">
            <a:spAutoFit/>
          </a:bodyPr>
          <a:lstStyle/>
          <a:p>
            <a:r>
              <a:rPr lang="en-US" sz="2000" smtClean="0"/>
              <a:t>0</a:t>
            </a:r>
            <a:endParaRPr lang="en-US" sz="2000"/>
          </a:p>
        </p:txBody>
      </p:sp>
      <p:cxnSp>
        <p:nvCxnSpPr>
          <p:cNvPr id="20" name="Straight Arrow Connector 19"/>
          <p:cNvCxnSpPr/>
          <p:nvPr/>
        </p:nvCxnSpPr>
        <p:spPr>
          <a:xfrm rot="5400000">
            <a:off x="5600855" y="3595595"/>
            <a:ext cx="361890" cy="3810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2" name="Object 21"/>
          <p:cNvGraphicFramePr>
            <a:graphicFrameLocks noChangeAspect="1"/>
          </p:cNvGraphicFramePr>
          <p:nvPr/>
        </p:nvGraphicFramePr>
        <p:xfrm>
          <a:off x="1143000" y="4724400"/>
          <a:ext cx="2654300" cy="520700"/>
        </p:xfrm>
        <a:graphic>
          <a:graphicData uri="http://schemas.openxmlformats.org/presentationml/2006/ole">
            <p:oleObj spid="_x0000_s26627" name="Equation" r:id="rId4" imgW="2654280" imgH="520560" progId="Equation.DSMT4">
              <p:embed/>
            </p:oleObj>
          </a:graphicData>
        </a:graphic>
      </p:graphicFrame>
      <p:graphicFrame>
        <p:nvGraphicFramePr>
          <p:cNvPr id="23" name="Object 22"/>
          <p:cNvGraphicFramePr>
            <a:graphicFrameLocks noChangeAspect="1"/>
          </p:cNvGraphicFramePr>
          <p:nvPr/>
        </p:nvGraphicFramePr>
        <p:xfrm>
          <a:off x="4165275" y="5293425"/>
          <a:ext cx="3949700" cy="533400"/>
        </p:xfrm>
        <a:graphic>
          <a:graphicData uri="http://schemas.openxmlformats.org/presentationml/2006/ole">
            <p:oleObj spid="_x0000_s26628" name="Equation" r:id="rId5" imgW="3949560" imgH="533160" progId="Equation.DSMT4">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solidFill>
                  <a:srgbClr val="FFFF00"/>
                </a:solidFill>
              </a:rPr>
              <a:t>Total Energy </a:t>
            </a:r>
            <a:r>
              <a:rPr lang="en-US" i="1" smtClean="0">
                <a:solidFill>
                  <a:srgbClr val="FFFF00"/>
                </a:solidFill>
              </a:rPr>
              <a:t>E</a:t>
            </a:r>
            <a:r>
              <a:rPr lang="en-US" smtClean="0">
                <a:solidFill>
                  <a:srgbClr val="FFFF00"/>
                </a:solidFill>
              </a:rPr>
              <a:t> for a SHO</a:t>
            </a:r>
            <a:endParaRPr lang="en-US">
              <a:solidFill>
                <a:srgbClr val="FFFF00"/>
              </a:solidFill>
            </a:endParaRPr>
          </a:p>
        </p:txBody>
      </p:sp>
      <p:sp>
        <p:nvSpPr>
          <p:cNvPr id="3" name="Content Placeholder 2"/>
          <p:cNvSpPr>
            <a:spLocks noGrp="1"/>
          </p:cNvSpPr>
          <p:nvPr>
            <p:ph sz="half" idx="1"/>
          </p:nvPr>
        </p:nvSpPr>
        <p:spPr>
          <a:xfrm>
            <a:off x="381000" y="1593274"/>
            <a:ext cx="4343400" cy="5112325"/>
          </a:xfrm>
        </p:spPr>
        <p:txBody>
          <a:bodyPr>
            <a:normAutofit fontScale="92500" lnSpcReduction="20000"/>
          </a:bodyPr>
          <a:lstStyle/>
          <a:p>
            <a:r>
              <a:rPr lang="en-US" smtClean="0"/>
              <a:t>The </a:t>
            </a:r>
            <a:r>
              <a:rPr lang="en-US" smtClean="0">
                <a:solidFill>
                  <a:srgbClr val="FFFF00"/>
                </a:solidFill>
              </a:rPr>
              <a:t>total energy </a:t>
            </a:r>
            <a:r>
              <a:rPr lang="en-US" i="1" smtClean="0">
                <a:solidFill>
                  <a:srgbClr val="FFFF00"/>
                </a:solidFill>
              </a:rPr>
              <a:t>E</a:t>
            </a:r>
            <a:r>
              <a:rPr lang="en-US" smtClean="0"/>
              <a:t> of a mass </a:t>
            </a:r>
            <a:r>
              <a:rPr lang="en-US" i="1" smtClean="0"/>
              <a:t>m</a:t>
            </a:r>
            <a:r>
              <a:rPr lang="en-US" smtClean="0"/>
              <a:t> oscillating on a spring having constant </a:t>
            </a:r>
            <a:r>
              <a:rPr lang="en-US" i="1" smtClean="0"/>
              <a:t>k</a:t>
            </a:r>
            <a:r>
              <a:rPr lang="en-US" smtClean="0"/>
              <a:t> is the </a:t>
            </a:r>
            <a:r>
              <a:rPr lang="en-US" smtClean="0">
                <a:solidFill>
                  <a:srgbClr val="FFFF00"/>
                </a:solidFill>
              </a:rPr>
              <a:t>sum</a:t>
            </a:r>
            <a:r>
              <a:rPr lang="en-US" smtClean="0"/>
              <a:t> of the mass’s kinetic energy and the spring’s potential energy:</a:t>
            </a:r>
          </a:p>
          <a:p>
            <a:r>
              <a:rPr lang="en-US" sz="3000" i="1" smtClean="0"/>
              <a:t>    </a:t>
            </a:r>
            <a:r>
              <a:rPr lang="en-US" sz="3000" i="1" smtClean="0">
                <a:solidFill>
                  <a:srgbClr val="FFFF00"/>
                </a:solidFill>
              </a:rPr>
              <a:t>E</a:t>
            </a:r>
            <a:r>
              <a:rPr lang="en-US" sz="3000" smtClean="0">
                <a:solidFill>
                  <a:srgbClr val="FFFF00"/>
                </a:solidFill>
              </a:rPr>
              <a:t> = ½</a:t>
            </a:r>
            <a:r>
              <a:rPr lang="en-US" sz="3000" i="1" smtClean="0">
                <a:solidFill>
                  <a:srgbClr val="FFFF00"/>
                </a:solidFill>
              </a:rPr>
              <a:t>mv</a:t>
            </a:r>
            <a:r>
              <a:rPr lang="en-US" sz="3000" baseline="30000" smtClean="0">
                <a:solidFill>
                  <a:srgbClr val="FFFF00"/>
                </a:solidFill>
              </a:rPr>
              <a:t>2</a:t>
            </a:r>
            <a:r>
              <a:rPr lang="en-US" sz="3000" smtClean="0">
                <a:solidFill>
                  <a:srgbClr val="FFFF00"/>
                </a:solidFill>
              </a:rPr>
              <a:t> + ½</a:t>
            </a:r>
            <a:r>
              <a:rPr lang="en-US" sz="3000" i="1" smtClean="0">
                <a:solidFill>
                  <a:srgbClr val="FFFF00"/>
                </a:solidFill>
              </a:rPr>
              <a:t>kx</a:t>
            </a:r>
            <a:r>
              <a:rPr lang="en-US" sz="3000" baseline="30000" smtClean="0">
                <a:solidFill>
                  <a:srgbClr val="FFFF00"/>
                </a:solidFill>
              </a:rPr>
              <a:t>2</a:t>
            </a:r>
            <a:r>
              <a:rPr lang="en-US" sz="3000" smtClean="0">
                <a:solidFill>
                  <a:srgbClr val="FFFF00"/>
                </a:solidFill>
              </a:rPr>
              <a:t> </a:t>
            </a:r>
          </a:p>
          <a:p>
            <a:r>
              <a:rPr lang="en-US" smtClean="0">
                <a:solidFill>
                  <a:schemeClr val="bg1"/>
                </a:solidFill>
              </a:rPr>
              <a:t>For a given </a:t>
            </a:r>
            <a:r>
              <a:rPr lang="en-US" i="1" smtClean="0">
                <a:solidFill>
                  <a:schemeClr val="bg1"/>
                </a:solidFill>
              </a:rPr>
              <a:t>E</a:t>
            </a:r>
            <a:r>
              <a:rPr lang="en-US" smtClean="0">
                <a:solidFill>
                  <a:schemeClr val="bg1"/>
                </a:solidFill>
              </a:rPr>
              <a:t>, the mass will oscillate between the points   </a:t>
            </a:r>
            <a:r>
              <a:rPr lang="en-US" i="1" smtClean="0">
                <a:solidFill>
                  <a:schemeClr val="bg1"/>
                </a:solidFill>
              </a:rPr>
              <a:t>x</a:t>
            </a:r>
            <a:r>
              <a:rPr lang="en-US" smtClean="0">
                <a:solidFill>
                  <a:schemeClr val="bg1"/>
                </a:solidFill>
              </a:rPr>
              <a:t> = </a:t>
            </a:r>
            <a:r>
              <a:rPr lang="en-US" i="1" smtClean="0">
                <a:solidFill>
                  <a:schemeClr val="bg1"/>
                </a:solidFill>
              </a:rPr>
              <a:t>A</a:t>
            </a:r>
            <a:r>
              <a:rPr lang="en-US" smtClean="0">
                <a:solidFill>
                  <a:schemeClr val="bg1"/>
                </a:solidFill>
              </a:rPr>
              <a:t> and –</a:t>
            </a:r>
            <a:r>
              <a:rPr lang="en-US" i="1" smtClean="0">
                <a:solidFill>
                  <a:schemeClr val="bg1"/>
                </a:solidFill>
              </a:rPr>
              <a:t>A</a:t>
            </a:r>
            <a:r>
              <a:rPr lang="en-US" smtClean="0">
                <a:solidFill>
                  <a:schemeClr val="bg1"/>
                </a:solidFill>
              </a:rPr>
              <a:t>,  where </a:t>
            </a:r>
          </a:p>
          <a:p>
            <a:r>
              <a:rPr lang="en-US" sz="3000" i="1" smtClean="0">
                <a:solidFill>
                  <a:srgbClr val="FFFF00"/>
                </a:solidFill>
              </a:rPr>
              <a:t>           E</a:t>
            </a:r>
            <a:r>
              <a:rPr lang="en-US" sz="3000" smtClean="0">
                <a:solidFill>
                  <a:srgbClr val="FFFF00"/>
                </a:solidFill>
              </a:rPr>
              <a:t> = ½</a:t>
            </a:r>
            <a:r>
              <a:rPr lang="en-US" sz="3000" i="1" smtClean="0">
                <a:solidFill>
                  <a:srgbClr val="FFFF00"/>
                </a:solidFill>
              </a:rPr>
              <a:t>kA</a:t>
            </a:r>
            <a:r>
              <a:rPr lang="en-US" sz="3000" baseline="30000" smtClean="0">
                <a:solidFill>
                  <a:srgbClr val="FFFF00"/>
                </a:solidFill>
              </a:rPr>
              <a:t>2</a:t>
            </a:r>
          </a:p>
          <a:p>
            <a:r>
              <a:rPr lang="en-US" smtClean="0">
                <a:solidFill>
                  <a:schemeClr val="bg1"/>
                </a:solidFill>
              </a:rPr>
              <a:t>Maximum speed is at </a:t>
            </a:r>
            <a:r>
              <a:rPr lang="en-US" i="1" smtClean="0">
                <a:solidFill>
                  <a:schemeClr val="bg1"/>
                </a:solidFill>
              </a:rPr>
              <a:t>x</a:t>
            </a:r>
            <a:r>
              <a:rPr lang="en-US" smtClean="0">
                <a:solidFill>
                  <a:schemeClr val="bg1"/>
                </a:solidFill>
              </a:rPr>
              <a:t> = 0, where </a:t>
            </a:r>
            <a:r>
              <a:rPr lang="en-US" i="1" smtClean="0">
                <a:solidFill>
                  <a:schemeClr val="bg1"/>
                </a:solidFill>
              </a:rPr>
              <a:t>U</a:t>
            </a:r>
            <a:r>
              <a:rPr lang="en-US" smtClean="0">
                <a:solidFill>
                  <a:schemeClr val="bg1"/>
                </a:solidFill>
              </a:rPr>
              <a:t>(</a:t>
            </a:r>
            <a:r>
              <a:rPr lang="en-US" i="1" smtClean="0">
                <a:solidFill>
                  <a:schemeClr val="bg1"/>
                </a:solidFill>
              </a:rPr>
              <a:t>x</a:t>
            </a:r>
            <a:r>
              <a:rPr lang="en-US" smtClean="0">
                <a:solidFill>
                  <a:schemeClr val="bg1"/>
                </a:solidFill>
              </a:rPr>
              <a:t>) =0, and </a:t>
            </a:r>
          </a:p>
          <a:p>
            <a:pPr>
              <a:buNone/>
            </a:pPr>
            <a:r>
              <a:rPr lang="en-US" smtClean="0"/>
              <a:t>           </a:t>
            </a:r>
            <a:r>
              <a:rPr lang="en-US" sz="3000" i="1" smtClean="0">
                <a:solidFill>
                  <a:srgbClr val="FFFF00"/>
                </a:solidFill>
              </a:rPr>
              <a:t>E</a:t>
            </a:r>
            <a:r>
              <a:rPr lang="en-US" sz="3000" smtClean="0">
                <a:solidFill>
                  <a:srgbClr val="FFFF00"/>
                </a:solidFill>
              </a:rPr>
              <a:t> = ½</a:t>
            </a:r>
            <a:r>
              <a:rPr lang="en-US" sz="3000" i="1" smtClean="0">
                <a:solidFill>
                  <a:srgbClr val="FFFF00"/>
                </a:solidFill>
              </a:rPr>
              <a:t>mv</a:t>
            </a:r>
            <a:r>
              <a:rPr lang="en-US" sz="3000" baseline="30000" smtClean="0">
                <a:solidFill>
                  <a:srgbClr val="FFFF00"/>
                </a:solidFill>
              </a:rPr>
              <a:t>2</a:t>
            </a:r>
            <a:r>
              <a:rPr lang="en-US" sz="3000" smtClean="0">
                <a:solidFill>
                  <a:srgbClr val="FFFF00"/>
                </a:solidFill>
              </a:rPr>
              <a:t> at </a:t>
            </a:r>
            <a:r>
              <a:rPr lang="en-US" sz="3000" i="1" smtClean="0">
                <a:solidFill>
                  <a:srgbClr val="FFFF00"/>
                </a:solidFill>
              </a:rPr>
              <a:t>x</a:t>
            </a:r>
            <a:r>
              <a:rPr lang="en-US" sz="3000" smtClean="0">
                <a:solidFill>
                  <a:srgbClr val="FFFF00"/>
                </a:solidFill>
              </a:rPr>
              <a:t> = 0</a:t>
            </a:r>
            <a:r>
              <a:rPr lang="en-US" smtClean="0"/>
              <a:t>	</a:t>
            </a:r>
            <a:endParaRPr lang="en-US"/>
          </a:p>
        </p:txBody>
      </p:sp>
      <p:sp>
        <p:nvSpPr>
          <p:cNvPr id="4" name="Content Placeholder 3"/>
          <p:cNvSpPr>
            <a:spLocks noGrp="1"/>
          </p:cNvSpPr>
          <p:nvPr>
            <p:ph sz="half" idx="2"/>
          </p:nvPr>
        </p:nvSpPr>
        <p:spPr>
          <a:xfrm>
            <a:off x="4648200" y="1600200"/>
            <a:ext cx="4343400" cy="4648200"/>
          </a:xfrm>
        </p:spPr>
        <p:txBody>
          <a:bodyPr>
            <a:normAutofit fontScale="92500" lnSpcReduction="20000"/>
          </a:bodyPr>
          <a:lstStyle/>
          <a:p>
            <a:r>
              <a:rPr lang="en-US" smtClean="0">
                <a:solidFill>
                  <a:schemeClr val="bg2">
                    <a:lumMod val="50000"/>
                  </a:schemeClr>
                </a:solidFill>
              </a:rPr>
              <a:t>X</a:t>
            </a:r>
            <a:r>
              <a:rPr lang="en-US" smtClean="0"/>
              <a:t> </a:t>
            </a:r>
            <a:endParaRPr lang="en-US"/>
          </a:p>
        </p:txBody>
      </p:sp>
      <p:grpSp>
        <p:nvGrpSpPr>
          <p:cNvPr id="32" name="Group 31"/>
          <p:cNvGrpSpPr/>
          <p:nvPr/>
        </p:nvGrpSpPr>
        <p:grpSpPr>
          <a:xfrm>
            <a:off x="4800600" y="2045217"/>
            <a:ext cx="4114800" cy="3364983"/>
            <a:chOff x="4572000" y="1752602"/>
            <a:chExt cx="4114800" cy="3364983"/>
          </a:xfrm>
        </p:grpSpPr>
        <p:cxnSp>
          <p:nvCxnSpPr>
            <p:cNvPr id="11" name="Straight Arrow Connector 10"/>
            <p:cNvCxnSpPr/>
            <p:nvPr/>
          </p:nvCxnSpPr>
          <p:spPr>
            <a:xfrm>
              <a:off x="4572000" y="4724400"/>
              <a:ext cx="3977250" cy="2112"/>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5" idx="3"/>
            </p:cNvCxnSpPr>
            <p:nvPr/>
          </p:nvCxnSpPr>
          <p:spPr>
            <a:xfrm flipH="1" flipV="1">
              <a:off x="6629400" y="1752602"/>
              <a:ext cx="13602" cy="2963032"/>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5" name="Freeform 4"/>
            <p:cNvSpPr/>
            <p:nvPr/>
          </p:nvSpPr>
          <p:spPr>
            <a:xfrm>
              <a:off x="4724400" y="2362200"/>
              <a:ext cx="3862448" cy="2362200"/>
            </a:xfrm>
            <a:custGeom>
              <a:avLst/>
              <a:gdLst>
                <a:gd name="connsiteX0" fmla="*/ 0 w 5450774"/>
                <a:gd name="connsiteY0" fmla="*/ 130628 h 4267200"/>
                <a:gd name="connsiteX1" fmla="*/ 866899 w 5450774"/>
                <a:gd name="connsiteY1" fmla="*/ 2434441 h 4267200"/>
                <a:gd name="connsiteX2" fmla="*/ 1816925 w 5450774"/>
                <a:gd name="connsiteY2" fmla="*/ 3883231 h 4267200"/>
                <a:gd name="connsiteX3" fmla="*/ 2707574 w 5450774"/>
                <a:gd name="connsiteY3" fmla="*/ 4251366 h 4267200"/>
                <a:gd name="connsiteX4" fmla="*/ 3621974 w 5450774"/>
                <a:gd name="connsiteY4" fmla="*/ 3788228 h 4267200"/>
                <a:gd name="connsiteX5" fmla="*/ 4560125 w 5450774"/>
                <a:gd name="connsiteY5" fmla="*/ 2375065 h 4267200"/>
                <a:gd name="connsiteX6" fmla="*/ 5450774 w 5450774"/>
                <a:gd name="connsiteY6" fmla="*/ 0 h 4267200"/>
                <a:gd name="connsiteX7" fmla="*/ 5450774 w 5450774"/>
                <a:gd name="connsiteY7" fmla="*/ 0 h 4267200"/>
                <a:gd name="connsiteX8" fmla="*/ 5450774 w 5450774"/>
                <a:gd name="connsiteY8" fmla="*/ 0 h 426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50774" h="4267200">
                  <a:moveTo>
                    <a:pt x="0" y="130628"/>
                  </a:moveTo>
                  <a:cubicBezTo>
                    <a:pt x="282039" y="969817"/>
                    <a:pt x="564078" y="1809007"/>
                    <a:pt x="866899" y="2434441"/>
                  </a:cubicBezTo>
                  <a:cubicBezTo>
                    <a:pt x="1169720" y="3059875"/>
                    <a:pt x="1510146" y="3580410"/>
                    <a:pt x="1816925" y="3883231"/>
                  </a:cubicBezTo>
                  <a:cubicBezTo>
                    <a:pt x="2123704" y="4186052"/>
                    <a:pt x="2406733" y="4267200"/>
                    <a:pt x="2707574" y="4251366"/>
                  </a:cubicBezTo>
                  <a:cubicBezTo>
                    <a:pt x="3008415" y="4235532"/>
                    <a:pt x="3313216" y="4100945"/>
                    <a:pt x="3621974" y="3788228"/>
                  </a:cubicBezTo>
                  <a:cubicBezTo>
                    <a:pt x="3930732" y="3475511"/>
                    <a:pt x="4255325" y="3006436"/>
                    <a:pt x="4560125" y="2375065"/>
                  </a:cubicBezTo>
                  <a:cubicBezTo>
                    <a:pt x="4864925" y="1743694"/>
                    <a:pt x="5450774" y="0"/>
                    <a:pt x="5450774" y="0"/>
                  </a:cubicBezTo>
                  <a:lnTo>
                    <a:pt x="5450774" y="0"/>
                  </a:lnTo>
                  <a:lnTo>
                    <a:pt x="5450774" y="0"/>
                  </a:ln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6705600" y="2667000"/>
              <a:ext cx="1752600" cy="400110"/>
            </a:xfrm>
            <a:prstGeom prst="rect">
              <a:avLst/>
            </a:prstGeom>
            <a:noFill/>
          </p:spPr>
          <p:txBody>
            <a:bodyPr wrap="square" rtlCol="0">
              <a:spAutoFit/>
            </a:bodyPr>
            <a:lstStyle/>
            <a:p>
              <a:r>
                <a:rPr lang="en-US" sz="2000" i="1" smtClean="0"/>
                <a:t>E = K + U   </a:t>
              </a:r>
              <a:endParaRPr lang="en-US" sz="2000"/>
            </a:p>
          </p:txBody>
        </p:sp>
        <p:sp>
          <p:nvSpPr>
            <p:cNvPr id="16" name="TextBox 15"/>
            <p:cNvSpPr txBox="1"/>
            <p:nvPr/>
          </p:nvSpPr>
          <p:spPr>
            <a:xfrm>
              <a:off x="5257800" y="3276600"/>
              <a:ext cx="1524000" cy="400110"/>
            </a:xfrm>
            <a:prstGeom prst="rect">
              <a:avLst/>
            </a:prstGeom>
            <a:noFill/>
          </p:spPr>
          <p:txBody>
            <a:bodyPr wrap="square" rtlCol="0">
              <a:spAutoFit/>
            </a:bodyPr>
            <a:lstStyle/>
            <a:p>
              <a:r>
                <a:rPr lang="en-US" sz="2000" i="1" smtClean="0"/>
                <a:t>U</a:t>
              </a:r>
              <a:r>
                <a:rPr lang="en-US" sz="2000" smtClean="0"/>
                <a:t>(</a:t>
              </a:r>
              <a:r>
                <a:rPr lang="en-US" sz="2000" i="1" smtClean="0"/>
                <a:t>x</a:t>
              </a:r>
              <a:r>
                <a:rPr lang="en-US" sz="2000" smtClean="0"/>
                <a:t>) = ½</a:t>
              </a:r>
              <a:r>
                <a:rPr lang="en-US" sz="2000" i="1" smtClean="0"/>
                <a:t>kx</a:t>
              </a:r>
              <a:r>
                <a:rPr lang="en-US" sz="2000" baseline="30000" smtClean="0"/>
                <a:t>2</a:t>
              </a:r>
              <a:r>
                <a:rPr lang="en-US" sz="2000" smtClean="0"/>
                <a:t> </a:t>
              </a:r>
              <a:endParaRPr lang="en-US" sz="2000"/>
            </a:p>
          </p:txBody>
        </p:sp>
        <p:sp>
          <p:nvSpPr>
            <p:cNvPr id="17" name="TextBox 16"/>
            <p:cNvSpPr txBox="1"/>
            <p:nvPr/>
          </p:nvSpPr>
          <p:spPr>
            <a:xfrm>
              <a:off x="7680375" y="4693725"/>
              <a:ext cx="533400" cy="400110"/>
            </a:xfrm>
            <a:prstGeom prst="rect">
              <a:avLst/>
            </a:prstGeom>
            <a:noFill/>
          </p:spPr>
          <p:txBody>
            <a:bodyPr wrap="square" rtlCol="0">
              <a:spAutoFit/>
            </a:bodyPr>
            <a:lstStyle/>
            <a:p>
              <a:r>
                <a:rPr lang="en-US" sz="2000" i="1" smtClean="0"/>
                <a:t>x</a:t>
              </a:r>
              <a:endParaRPr lang="en-US" sz="2000" i="1"/>
            </a:p>
          </p:txBody>
        </p:sp>
        <p:sp>
          <p:nvSpPr>
            <p:cNvPr id="18" name="TextBox 17"/>
            <p:cNvSpPr txBox="1"/>
            <p:nvPr/>
          </p:nvSpPr>
          <p:spPr>
            <a:xfrm>
              <a:off x="6472050" y="4717475"/>
              <a:ext cx="533400" cy="400110"/>
            </a:xfrm>
            <a:prstGeom prst="rect">
              <a:avLst/>
            </a:prstGeom>
            <a:noFill/>
          </p:spPr>
          <p:txBody>
            <a:bodyPr wrap="square" rtlCol="0">
              <a:spAutoFit/>
            </a:bodyPr>
            <a:lstStyle/>
            <a:p>
              <a:r>
                <a:rPr lang="en-US" sz="2000" smtClean="0"/>
                <a:t>0</a:t>
              </a:r>
              <a:endParaRPr lang="en-US" sz="2000"/>
            </a:p>
          </p:txBody>
        </p:sp>
        <p:cxnSp>
          <p:nvCxnSpPr>
            <p:cNvPr id="20" name="Straight Arrow Connector 19"/>
            <p:cNvCxnSpPr/>
            <p:nvPr/>
          </p:nvCxnSpPr>
          <p:spPr>
            <a:xfrm rot="5400000">
              <a:off x="5600855" y="3595595"/>
              <a:ext cx="361890" cy="3810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800600" y="3048000"/>
              <a:ext cx="3886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7057900" y="3481450"/>
              <a:ext cx="2438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3781300" y="3488375"/>
              <a:ext cx="2438400"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8105875" y="4666025"/>
              <a:ext cx="533400" cy="400110"/>
            </a:xfrm>
            <a:prstGeom prst="rect">
              <a:avLst/>
            </a:prstGeom>
            <a:noFill/>
          </p:spPr>
          <p:txBody>
            <a:bodyPr wrap="square" rtlCol="0">
              <a:spAutoFit/>
            </a:bodyPr>
            <a:lstStyle/>
            <a:p>
              <a:r>
                <a:rPr lang="en-US" sz="2000" i="1" smtClean="0"/>
                <a:t>A</a:t>
              </a:r>
              <a:endParaRPr lang="en-US" sz="2000" i="1"/>
            </a:p>
          </p:txBody>
        </p:sp>
        <p:sp>
          <p:nvSpPr>
            <p:cNvPr id="31" name="TextBox 30"/>
            <p:cNvSpPr txBox="1"/>
            <p:nvPr/>
          </p:nvSpPr>
          <p:spPr>
            <a:xfrm>
              <a:off x="4776850" y="4663050"/>
              <a:ext cx="533400" cy="400110"/>
            </a:xfrm>
            <a:prstGeom prst="rect">
              <a:avLst/>
            </a:prstGeom>
            <a:noFill/>
          </p:spPr>
          <p:txBody>
            <a:bodyPr wrap="square" rtlCol="0">
              <a:spAutoFit/>
            </a:bodyPr>
            <a:lstStyle/>
            <a:p>
              <a:r>
                <a:rPr lang="en-US" sz="2000" i="1" smtClean="0"/>
                <a:t>-A</a:t>
              </a:r>
              <a:endParaRPr lang="en-US" sz="2000" i="1"/>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AutoShape 2"/>
          <p:cNvSpPr>
            <a:spLocks noChangeArrowheads="1"/>
          </p:cNvSpPr>
          <p:nvPr/>
        </p:nvSpPr>
        <p:spPr bwMode="auto">
          <a:xfrm>
            <a:off x="0" y="0"/>
            <a:ext cx="9144000" cy="3559175"/>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593923" name="Rectangle 3"/>
          <p:cNvSpPr>
            <a:spLocks noChangeArrowheads="1"/>
          </p:cNvSpPr>
          <p:nvPr/>
        </p:nvSpPr>
        <p:spPr bwMode="auto">
          <a:xfrm>
            <a:off x="0" y="1050925"/>
            <a:ext cx="4914900" cy="1700213"/>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48" charset="2"/>
              <a:buNone/>
            </a:pPr>
            <a:r>
              <a:rPr lang="en-US" sz="2000" b="1">
                <a:latin typeface="Arial" charset="0"/>
              </a:rPr>
              <a:t>	A mass on a spring in SHM has </a:t>
            </a:r>
            <a:r>
              <a:rPr lang="en-US" sz="2000" b="1">
                <a:solidFill>
                  <a:srgbClr val="FFFF00"/>
                </a:solidFill>
                <a:latin typeface="Arial" charset="0"/>
              </a:rPr>
              <a:t>amplitude </a:t>
            </a:r>
            <a:r>
              <a:rPr lang="en-US" sz="2000" b="1" i="1">
                <a:solidFill>
                  <a:srgbClr val="FFFF00"/>
                </a:solidFill>
                <a:latin typeface="Arial" charset="0"/>
              </a:rPr>
              <a:t>A</a:t>
            </a:r>
            <a:r>
              <a:rPr lang="en-US" sz="2000" b="1">
                <a:latin typeface="Arial" charset="0"/>
              </a:rPr>
              <a:t> and </a:t>
            </a:r>
            <a:r>
              <a:rPr lang="en-US" sz="2000" b="1">
                <a:solidFill>
                  <a:srgbClr val="FFFF00"/>
                </a:solidFill>
                <a:latin typeface="Arial" charset="0"/>
              </a:rPr>
              <a:t>period </a:t>
            </a:r>
            <a:r>
              <a:rPr lang="en-US" sz="2000" b="1" i="1">
                <a:solidFill>
                  <a:srgbClr val="FFFF00"/>
                </a:solidFill>
                <a:latin typeface="Arial" charset="0"/>
              </a:rPr>
              <a:t>T</a:t>
            </a:r>
            <a:r>
              <a:rPr lang="en-US" sz="2000" b="1">
                <a:latin typeface="Arial" charset="0"/>
              </a:rPr>
              <a:t>.  How long does it take for the mass to travel a </a:t>
            </a:r>
            <a:r>
              <a:rPr lang="en-US" sz="2000" b="1">
                <a:solidFill>
                  <a:schemeClr val="accent1"/>
                </a:solidFill>
                <a:latin typeface="Arial" charset="0"/>
              </a:rPr>
              <a:t>total distance of 6</a:t>
            </a:r>
            <a:r>
              <a:rPr lang="en-US" sz="2000" b="1" i="1">
                <a:solidFill>
                  <a:schemeClr val="accent1"/>
                </a:solidFill>
                <a:latin typeface="Arial" charset="0"/>
              </a:rPr>
              <a:t>A</a:t>
            </a:r>
            <a:r>
              <a:rPr lang="en-US" sz="2000" b="1">
                <a:latin typeface="Arial" charset="0"/>
              </a:rPr>
              <a:t> ?</a:t>
            </a:r>
            <a:r>
              <a:rPr lang="en-US" sz="2000" b="1">
                <a:solidFill>
                  <a:srgbClr val="000000"/>
                </a:solidFill>
                <a:latin typeface="Arial" charset="0"/>
              </a:rPr>
              <a:t> </a:t>
            </a:r>
          </a:p>
        </p:txBody>
      </p:sp>
      <p:sp>
        <p:nvSpPr>
          <p:cNvPr id="593924" name="Rectangle 4"/>
          <p:cNvSpPr>
            <a:spLocks noChangeArrowheads="1"/>
          </p:cNvSpPr>
          <p:nvPr/>
        </p:nvSpPr>
        <p:spPr bwMode="auto">
          <a:xfrm>
            <a:off x="6396038" y="1135063"/>
            <a:ext cx="2116137" cy="2371725"/>
          </a:xfrm>
          <a:prstGeom prst="rect">
            <a:avLst/>
          </a:prstGeom>
          <a:no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Wingdings" pitchFamily="48" charset="2"/>
              <a:buNone/>
            </a:pPr>
            <a:r>
              <a:rPr lang="en-US" sz="2000" b="1">
                <a:solidFill>
                  <a:schemeClr val="tx2"/>
                </a:solidFill>
                <a:latin typeface="Arial" charset="0"/>
              </a:rPr>
              <a:t>	1)  </a:t>
            </a:r>
            <a:r>
              <a:rPr lang="en-US" sz="2000" b="1">
                <a:solidFill>
                  <a:schemeClr val="tx2"/>
                </a:solidFill>
                <a:latin typeface="Arial" charset="0"/>
                <a:cs typeface="Arial" charset="0"/>
              </a:rPr>
              <a:t>  </a:t>
            </a:r>
            <a:r>
              <a:rPr lang="en-US" sz="2000" b="1" i="1">
                <a:solidFill>
                  <a:schemeClr val="tx2"/>
                </a:solidFill>
                <a:latin typeface="Arial" charset="0"/>
              </a:rPr>
              <a:t>T</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2)  </a:t>
            </a:r>
            <a:r>
              <a:rPr lang="en-US" sz="2000" b="1">
                <a:solidFill>
                  <a:schemeClr val="tx2"/>
                </a:solidFill>
                <a:latin typeface="Arial" charset="0"/>
                <a:cs typeface="Arial" charset="0"/>
              </a:rPr>
              <a:t>  </a:t>
            </a:r>
            <a:r>
              <a:rPr lang="en-US" sz="2000" b="1" i="1">
                <a:solidFill>
                  <a:schemeClr val="tx2"/>
                </a:solidFill>
                <a:latin typeface="Arial" charset="0"/>
              </a:rPr>
              <a:t>T</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3)  1 </a:t>
            </a:r>
            <a:r>
              <a:rPr lang="en-US" sz="2000" b="1">
                <a:solidFill>
                  <a:schemeClr val="tx2"/>
                </a:solidFill>
                <a:latin typeface="Arial" charset="0"/>
                <a:cs typeface="Arial" charset="0"/>
              </a:rPr>
              <a:t>  </a:t>
            </a:r>
            <a:r>
              <a:rPr lang="en-US" sz="2000" b="1" i="1">
                <a:solidFill>
                  <a:schemeClr val="tx2"/>
                </a:solidFill>
                <a:latin typeface="Arial" charset="0"/>
              </a:rPr>
              <a:t>T</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4)  1</a:t>
            </a:r>
            <a:r>
              <a:rPr lang="en-US" sz="2000" b="1">
                <a:solidFill>
                  <a:schemeClr val="tx2"/>
                </a:solidFill>
                <a:latin typeface="Arial" charset="0"/>
                <a:cs typeface="Arial" charset="0"/>
              </a:rPr>
              <a:t>   </a:t>
            </a:r>
            <a:r>
              <a:rPr lang="en-US" sz="2000" b="1" i="1">
                <a:solidFill>
                  <a:schemeClr val="tx2"/>
                </a:solidFill>
                <a:latin typeface="Arial" charset="0"/>
              </a:rPr>
              <a:t>T</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5)  2</a:t>
            </a:r>
            <a:r>
              <a:rPr lang="en-US" sz="2000" b="1" i="1">
                <a:solidFill>
                  <a:schemeClr val="tx2"/>
                </a:solidFill>
                <a:latin typeface="Arial" charset="0"/>
              </a:rPr>
              <a:t>T</a:t>
            </a:r>
            <a:endParaRPr lang="en-US" sz="2000" b="1" i="1">
              <a:latin typeface="Arial" charset="0"/>
            </a:endParaRPr>
          </a:p>
        </p:txBody>
      </p:sp>
      <p:sp>
        <p:nvSpPr>
          <p:cNvPr id="593925" name="Rectangle 5"/>
          <p:cNvSpPr>
            <a:spLocks noGrp="1" noChangeArrowheads="1"/>
          </p:cNvSpPr>
          <p:nvPr>
            <p:ph type="title"/>
          </p:nvPr>
        </p:nvSpPr>
        <p:spPr>
          <a:xfrm>
            <a:off x="933450" y="0"/>
            <a:ext cx="7294563" cy="838200"/>
          </a:xfrm>
          <a:noFill/>
          <a:ln/>
        </p:spPr>
        <p:txBody>
          <a:bodyPr/>
          <a:lstStyle/>
          <a:p>
            <a:pPr>
              <a:lnSpc>
                <a:spcPct val="90000"/>
              </a:lnSpc>
            </a:pPr>
            <a:r>
              <a:rPr lang="en-US" sz="2800" i="1"/>
              <a:t>ConcepTest 14.1c</a:t>
            </a:r>
            <a:r>
              <a:rPr lang="en-US" sz="2800" i="1">
                <a:solidFill>
                  <a:srgbClr val="000000"/>
                </a:solidFill>
                <a:effectLst/>
              </a:rPr>
              <a:t>   </a:t>
            </a:r>
            <a:r>
              <a:rPr lang="en-US" sz="2800">
                <a:solidFill>
                  <a:schemeClr val="accent2"/>
                </a:solidFill>
                <a:effectLst/>
              </a:rPr>
              <a:t>Harmonic Motion </a:t>
            </a:r>
          </a:p>
        </p:txBody>
      </p:sp>
      <p:graphicFrame>
        <p:nvGraphicFramePr>
          <p:cNvPr id="593927" name="Object 7"/>
          <p:cNvGraphicFramePr>
            <a:graphicFrameLocks noChangeAspect="1"/>
          </p:cNvGraphicFramePr>
          <p:nvPr/>
        </p:nvGraphicFramePr>
        <p:xfrm>
          <a:off x="7237413" y="1608138"/>
          <a:ext cx="161925" cy="381000"/>
        </p:xfrm>
        <a:graphic>
          <a:graphicData uri="http://schemas.openxmlformats.org/presentationml/2006/ole">
            <p:oleObj spid="_x0000_s23554" name="Equation" r:id="rId4" imgW="164880" imgH="393480" progId="Equation.DSMT4">
              <p:embed/>
            </p:oleObj>
          </a:graphicData>
        </a:graphic>
      </p:graphicFrame>
      <p:graphicFrame>
        <p:nvGraphicFramePr>
          <p:cNvPr id="593928" name="Object 8"/>
          <p:cNvGraphicFramePr>
            <a:graphicFrameLocks noChangeAspect="1"/>
          </p:cNvGraphicFramePr>
          <p:nvPr/>
        </p:nvGraphicFramePr>
        <p:xfrm>
          <a:off x="7456488" y="2036763"/>
          <a:ext cx="161925" cy="381000"/>
        </p:xfrm>
        <a:graphic>
          <a:graphicData uri="http://schemas.openxmlformats.org/presentationml/2006/ole">
            <p:oleObj spid="_x0000_s23555" name="Equation" r:id="rId5" imgW="164880" imgH="393480" progId="Equation.DSMT4">
              <p:embed/>
            </p:oleObj>
          </a:graphicData>
        </a:graphic>
      </p:graphicFrame>
      <p:graphicFrame>
        <p:nvGraphicFramePr>
          <p:cNvPr id="593929" name="Object 9"/>
          <p:cNvGraphicFramePr>
            <a:graphicFrameLocks noChangeAspect="1"/>
          </p:cNvGraphicFramePr>
          <p:nvPr/>
        </p:nvGraphicFramePr>
        <p:xfrm>
          <a:off x="7237413" y="1169988"/>
          <a:ext cx="149225" cy="381000"/>
        </p:xfrm>
        <a:graphic>
          <a:graphicData uri="http://schemas.openxmlformats.org/presentationml/2006/ole">
            <p:oleObj spid="_x0000_s23556" name="Equation" r:id="rId6" imgW="152280" imgH="393480" progId="Equation.DSMT4">
              <p:embed/>
            </p:oleObj>
          </a:graphicData>
        </a:graphic>
      </p:graphicFrame>
      <p:graphicFrame>
        <p:nvGraphicFramePr>
          <p:cNvPr id="593930" name="Object 10"/>
          <p:cNvGraphicFramePr>
            <a:graphicFrameLocks noChangeAspect="1"/>
          </p:cNvGraphicFramePr>
          <p:nvPr/>
        </p:nvGraphicFramePr>
        <p:xfrm>
          <a:off x="7456488" y="2455863"/>
          <a:ext cx="149225" cy="381000"/>
        </p:xfrm>
        <a:graphic>
          <a:graphicData uri="http://schemas.openxmlformats.org/presentationml/2006/ole">
            <p:oleObj spid="_x0000_s23557" name="Equation" r:id="rId7" imgW="152280" imgH="393480" progId="Equation.DSMT4">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1" name="AutoShape 3"/>
          <p:cNvSpPr>
            <a:spLocks noChangeArrowheads="1"/>
          </p:cNvSpPr>
          <p:nvPr/>
        </p:nvSpPr>
        <p:spPr bwMode="auto">
          <a:xfrm>
            <a:off x="0" y="0"/>
            <a:ext cx="9144000" cy="3559175"/>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595972" name="Rectangle 4"/>
          <p:cNvSpPr>
            <a:spLocks noChangeArrowheads="1"/>
          </p:cNvSpPr>
          <p:nvPr/>
        </p:nvSpPr>
        <p:spPr bwMode="auto">
          <a:xfrm>
            <a:off x="0" y="1050925"/>
            <a:ext cx="4914900" cy="1700213"/>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48" charset="2"/>
              <a:buNone/>
            </a:pPr>
            <a:r>
              <a:rPr lang="en-US" sz="2000" b="1">
                <a:latin typeface="Arial" charset="0"/>
              </a:rPr>
              <a:t>	A mass on a spring in SHM has </a:t>
            </a:r>
            <a:r>
              <a:rPr lang="en-US" sz="2000" b="1">
                <a:solidFill>
                  <a:srgbClr val="FFFF00"/>
                </a:solidFill>
                <a:latin typeface="Arial" charset="0"/>
              </a:rPr>
              <a:t>amplitude </a:t>
            </a:r>
            <a:r>
              <a:rPr lang="en-US" sz="2000" b="1" i="1">
                <a:solidFill>
                  <a:srgbClr val="FFFF00"/>
                </a:solidFill>
                <a:latin typeface="Arial" charset="0"/>
              </a:rPr>
              <a:t>A</a:t>
            </a:r>
            <a:r>
              <a:rPr lang="en-US" sz="2000" b="1">
                <a:latin typeface="Arial" charset="0"/>
              </a:rPr>
              <a:t> and </a:t>
            </a:r>
            <a:r>
              <a:rPr lang="en-US" sz="2000" b="1">
                <a:solidFill>
                  <a:srgbClr val="FFFF00"/>
                </a:solidFill>
                <a:latin typeface="Arial" charset="0"/>
              </a:rPr>
              <a:t>period </a:t>
            </a:r>
            <a:r>
              <a:rPr lang="en-US" sz="2000" b="1" i="1">
                <a:solidFill>
                  <a:srgbClr val="FFFF00"/>
                </a:solidFill>
                <a:latin typeface="Arial" charset="0"/>
              </a:rPr>
              <a:t>T</a:t>
            </a:r>
            <a:r>
              <a:rPr lang="en-US" sz="2000" b="1">
                <a:latin typeface="Arial" charset="0"/>
              </a:rPr>
              <a:t>.  How long does it take for the mass to travel a </a:t>
            </a:r>
            <a:r>
              <a:rPr lang="en-US" sz="2000" b="1">
                <a:solidFill>
                  <a:schemeClr val="accent1"/>
                </a:solidFill>
                <a:latin typeface="Arial" charset="0"/>
              </a:rPr>
              <a:t>total distance of 6</a:t>
            </a:r>
            <a:r>
              <a:rPr lang="en-US" sz="2000" b="1" i="1">
                <a:solidFill>
                  <a:schemeClr val="accent1"/>
                </a:solidFill>
                <a:latin typeface="Arial" charset="0"/>
              </a:rPr>
              <a:t>A</a:t>
            </a:r>
            <a:r>
              <a:rPr lang="en-US" sz="2000" b="1">
                <a:latin typeface="Arial" charset="0"/>
              </a:rPr>
              <a:t> ?</a:t>
            </a:r>
            <a:r>
              <a:rPr lang="en-US" sz="2000" b="1">
                <a:solidFill>
                  <a:srgbClr val="000000"/>
                </a:solidFill>
                <a:latin typeface="Arial" charset="0"/>
              </a:rPr>
              <a:t> </a:t>
            </a:r>
          </a:p>
        </p:txBody>
      </p:sp>
      <p:sp>
        <p:nvSpPr>
          <p:cNvPr id="595975" name="Oval 7"/>
          <p:cNvSpPr>
            <a:spLocks noChangeArrowheads="1"/>
          </p:cNvSpPr>
          <p:nvPr/>
        </p:nvSpPr>
        <p:spPr bwMode="auto">
          <a:xfrm>
            <a:off x="6459538" y="2401888"/>
            <a:ext cx="1866900" cy="512762"/>
          </a:xfrm>
          <a:prstGeom prst="ellipse">
            <a:avLst/>
          </a:prstGeom>
          <a:noFill/>
          <a:ln w="38100">
            <a:solidFill>
              <a:schemeClr val="accent1"/>
            </a:solidFill>
            <a:round/>
            <a:headEnd type="none" w="sm" len="sm"/>
            <a:tailEnd type="none" w="sm" len="sm"/>
          </a:ln>
          <a:effectLst/>
        </p:spPr>
        <p:txBody>
          <a:bodyPr wrap="none" anchor="ctr"/>
          <a:lstStyle/>
          <a:p>
            <a:endParaRPr lang="en-US"/>
          </a:p>
        </p:txBody>
      </p:sp>
      <p:sp>
        <p:nvSpPr>
          <p:cNvPr id="595976" name="Rectangle 8"/>
          <p:cNvSpPr>
            <a:spLocks noGrp="1" noChangeArrowheads="1"/>
          </p:cNvSpPr>
          <p:nvPr>
            <p:ph type="title"/>
          </p:nvPr>
        </p:nvSpPr>
        <p:spPr>
          <a:xfrm>
            <a:off x="933450" y="0"/>
            <a:ext cx="7294563" cy="838200"/>
          </a:xfrm>
          <a:noFill/>
          <a:ln/>
        </p:spPr>
        <p:txBody>
          <a:bodyPr/>
          <a:lstStyle/>
          <a:p>
            <a:pPr>
              <a:lnSpc>
                <a:spcPct val="90000"/>
              </a:lnSpc>
            </a:pPr>
            <a:r>
              <a:rPr lang="en-US" sz="2800" i="1"/>
              <a:t>ConcepTest 14.1c</a:t>
            </a:r>
            <a:r>
              <a:rPr lang="en-US" sz="2800" i="1">
                <a:solidFill>
                  <a:srgbClr val="000000"/>
                </a:solidFill>
                <a:effectLst/>
              </a:rPr>
              <a:t>   </a:t>
            </a:r>
            <a:r>
              <a:rPr lang="en-US" sz="2800">
                <a:solidFill>
                  <a:schemeClr val="accent2"/>
                </a:solidFill>
                <a:effectLst/>
              </a:rPr>
              <a:t>Harmonic Motion </a:t>
            </a:r>
          </a:p>
        </p:txBody>
      </p:sp>
      <p:sp>
        <p:nvSpPr>
          <p:cNvPr id="595978" name="Rectangle 10"/>
          <p:cNvSpPr>
            <a:spLocks noChangeArrowheads="1"/>
          </p:cNvSpPr>
          <p:nvPr/>
        </p:nvSpPr>
        <p:spPr bwMode="auto">
          <a:xfrm>
            <a:off x="6396038" y="1135063"/>
            <a:ext cx="2116137" cy="2371725"/>
          </a:xfrm>
          <a:prstGeom prst="rect">
            <a:avLst/>
          </a:prstGeom>
          <a:no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Wingdings" pitchFamily="48" charset="2"/>
              <a:buNone/>
            </a:pPr>
            <a:r>
              <a:rPr lang="en-US" sz="2000" b="1">
                <a:solidFill>
                  <a:schemeClr val="tx2"/>
                </a:solidFill>
                <a:latin typeface="Arial" charset="0"/>
              </a:rPr>
              <a:t>	1)  </a:t>
            </a:r>
            <a:r>
              <a:rPr lang="en-US" sz="2000" b="1">
                <a:solidFill>
                  <a:schemeClr val="tx2"/>
                </a:solidFill>
                <a:latin typeface="Arial" charset="0"/>
                <a:cs typeface="Arial" charset="0"/>
              </a:rPr>
              <a:t>  </a:t>
            </a:r>
            <a:r>
              <a:rPr lang="en-US" sz="2000" b="1" i="1">
                <a:solidFill>
                  <a:schemeClr val="tx2"/>
                </a:solidFill>
                <a:latin typeface="Arial" charset="0"/>
              </a:rPr>
              <a:t>T</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2)  </a:t>
            </a:r>
            <a:r>
              <a:rPr lang="en-US" sz="2000" b="1">
                <a:solidFill>
                  <a:schemeClr val="tx2"/>
                </a:solidFill>
                <a:latin typeface="Arial" charset="0"/>
                <a:cs typeface="Arial" charset="0"/>
              </a:rPr>
              <a:t>  </a:t>
            </a:r>
            <a:r>
              <a:rPr lang="en-US" sz="2000" b="1" i="1">
                <a:solidFill>
                  <a:schemeClr val="tx2"/>
                </a:solidFill>
                <a:latin typeface="Arial" charset="0"/>
              </a:rPr>
              <a:t>T</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3)  1 </a:t>
            </a:r>
            <a:r>
              <a:rPr lang="en-US" sz="2000" b="1">
                <a:solidFill>
                  <a:schemeClr val="tx2"/>
                </a:solidFill>
                <a:latin typeface="Arial" charset="0"/>
                <a:cs typeface="Arial" charset="0"/>
              </a:rPr>
              <a:t>  </a:t>
            </a:r>
            <a:r>
              <a:rPr lang="en-US" sz="2000" b="1" i="1">
                <a:solidFill>
                  <a:schemeClr val="tx2"/>
                </a:solidFill>
                <a:latin typeface="Arial" charset="0"/>
              </a:rPr>
              <a:t>T</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4)  1</a:t>
            </a:r>
            <a:r>
              <a:rPr lang="en-US" sz="2000" b="1">
                <a:solidFill>
                  <a:schemeClr val="tx2"/>
                </a:solidFill>
                <a:latin typeface="Arial" charset="0"/>
                <a:cs typeface="Arial" charset="0"/>
              </a:rPr>
              <a:t>   </a:t>
            </a:r>
            <a:r>
              <a:rPr lang="en-US" sz="2000" b="1" i="1">
                <a:solidFill>
                  <a:schemeClr val="tx2"/>
                </a:solidFill>
                <a:latin typeface="Arial" charset="0"/>
              </a:rPr>
              <a:t>T</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	5)  2</a:t>
            </a:r>
            <a:r>
              <a:rPr lang="en-US" sz="2000" b="1" i="1">
                <a:solidFill>
                  <a:schemeClr val="tx2"/>
                </a:solidFill>
                <a:latin typeface="Arial" charset="0"/>
              </a:rPr>
              <a:t>T</a:t>
            </a:r>
            <a:endParaRPr lang="en-US" sz="2000" b="1" i="1">
              <a:latin typeface="Arial" charset="0"/>
            </a:endParaRPr>
          </a:p>
        </p:txBody>
      </p:sp>
      <p:graphicFrame>
        <p:nvGraphicFramePr>
          <p:cNvPr id="595979" name="Object 11"/>
          <p:cNvGraphicFramePr>
            <a:graphicFrameLocks noChangeAspect="1"/>
          </p:cNvGraphicFramePr>
          <p:nvPr/>
        </p:nvGraphicFramePr>
        <p:xfrm>
          <a:off x="7237413" y="1608138"/>
          <a:ext cx="161925" cy="381000"/>
        </p:xfrm>
        <a:graphic>
          <a:graphicData uri="http://schemas.openxmlformats.org/presentationml/2006/ole">
            <p:oleObj spid="_x0000_s24578" name="Equation" r:id="rId4" imgW="164880" imgH="393480" progId="Equation.DSMT4">
              <p:embed/>
            </p:oleObj>
          </a:graphicData>
        </a:graphic>
      </p:graphicFrame>
      <p:graphicFrame>
        <p:nvGraphicFramePr>
          <p:cNvPr id="595980" name="Object 12"/>
          <p:cNvGraphicFramePr>
            <a:graphicFrameLocks noChangeAspect="1"/>
          </p:cNvGraphicFramePr>
          <p:nvPr/>
        </p:nvGraphicFramePr>
        <p:xfrm>
          <a:off x="7456488" y="2036763"/>
          <a:ext cx="161925" cy="381000"/>
        </p:xfrm>
        <a:graphic>
          <a:graphicData uri="http://schemas.openxmlformats.org/presentationml/2006/ole">
            <p:oleObj spid="_x0000_s24579" name="Equation" r:id="rId5" imgW="164880" imgH="393480" progId="Equation.DSMT4">
              <p:embed/>
            </p:oleObj>
          </a:graphicData>
        </a:graphic>
      </p:graphicFrame>
      <p:graphicFrame>
        <p:nvGraphicFramePr>
          <p:cNvPr id="595981" name="Object 13"/>
          <p:cNvGraphicFramePr>
            <a:graphicFrameLocks noChangeAspect="1"/>
          </p:cNvGraphicFramePr>
          <p:nvPr/>
        </p:nvGraphicFramePr>
        <p:xfrm>
          <a:off x="7237413" y="1169988"/>
          <a:ext cx="149225" cy="381000"/>
        </p:xfrm>
        <a:graphic>
          <a:graphicData uri="http://schemas.openxmlformats.org/presentationml/2006/ole">
            <p:oleObj spid="_x0000_s24580" name="Equation" r:id="rId6" imgW="152280" imgH="393480" progId="Equation.DSMT4">
              <p:embed/>
            </p:oleObj>
          </a:graphicData>
        </a:graphic>
      </p:graphicFrame>
      <p:graphicFrame>
        <p:nvGraphicFramePr>
          <p:cNvPr id="595982" name="Object 14"/>
          <p:cNvGraphicFramePr>
            <a:graphicFrameLocks noChangeAspect="1"/>
          </p:cNvGraphicFramePr>
          <p:nvPr/>
        </p:nvGraphicFramePr>
        <p:xfrm>
          <a:off x="7456488" y="2455863"/>
          <a:ext cx="149225" cy="381000"/>
        </p:xfrm>
        <a:graphic>
          <a:graphicData uri="http://schemas.openxmlformats.org/presentationml/2006/ole">
            <p:oleObj spid="_x0000_s24581" name="Equation" r:id="rId7" imgW="152280" imgH="393480" progId="Equation.DSMT4">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17832</TotalTime>
  <Words>996</Words>
  <Application>Microsoft Office PowerPoint</Application>
  <PresentationFormat>On-screen Show (4:3)</PresentationFormat>
  <Paragraphs>282</Paragraphs>
  <Slides>27</Slides>
  <Notes>27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Office Theme</vt:lpstr>
      <vt:lpstr>Equation</vt:lpstr>
      <vt:lpstr>Simple Harmonic Motion</vt:lpstr>
      <vt:lpstr>Force of a Stretched Spring</vt:lpstr>
      <vt:lpstr>Mass on a Spring</vt:lpstr>
      <vt:lpstr>Solving the Equation of Motion</vt:lpstr>
      <vt:lpstr>Energy in SHM: Potential Energy Stored in the Spring</vt:lpstr>
      <vt:lpstr>Potential Energy U(x) Stored in Spring</vt:lpstr>
      <vt:lpstr>Total Energy E for a SHO</vt:lpstr>
      <vt:lpstr>ConcepTest 14.1c   Harmonic Motion </vt:lpstr>
      <vt:lpstr>ConcepTest 14.1c   Harmonic Motion </vt:lpstr>
      <vt:lpstr>ConcepTest 14.2   Speed and Acceleration</vt:lpstr>
      <vt:lpstr>ConcepTest 14.2   Speed and Acceleration</vt:lpstr>
      <vt:lpstr>ConcepTest 14.5b   Energy in SHM </vt:lpstr>
      <vt:lpstr>ConcepTest 14.5b   Energy in SHM </vt:lpstr>
      <vt:lpstr>Mass Hanging on a Spring</vt:lpstr>
      <vt:lpstr>ConcepTest 14.7c   Spring on the Moon</vt:lpstr>
      <vt:lpstr>ConcepTest 14.7c   Spring on the Moon</vt:lpstr>
      <vt:lpstr>The Simple Pendulum</vt:lpstr>
      <vt:lpstr>F = ma for the Simple Pendulum</vt:lpstr>
      <vt:lpstr>Period of the Simple Pendulum</vt:lpstr>
      <vt:lpstr> Reminder: the Conical Pendulum</vt:lpstr>
      <vt:lpstr> The SHO and Circular Motion</vt:lpstr>
      <vt:lpstr>ConcepTest 14.9   Grandfather Clock</vt:lpstr>
      <vt:lpstr>ConcepTest 14.9   Grandfather Clock</vt:lpstr>
      <vt:lpstr>ConcepTest 14.10b   Pendulum in Elevator </vt:lpstr>
      <vt:lpstr>ConcepTest 14.10b   Pendulum in Elevator </vt:lpstr>
      <vt:lpstr>The Physical Pendulum</vt:lpstr>
      <vt:lpstr> = I  for the Physical Pendulum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Momentum</dc:title>
  <dc:creator>Michael</dc:creator>
  <cp:lastModifiedBy>Michael</cp:lastModifiedBy>
  <cp:revision>266</cp:revision>
  <dcterms:created xsi:type="dcterms:W3CDTF">2010-03-01T20:42:02Z</dcterms:created>
  <dcterms:modified xsi:type="dcterms:W3CDTF">2010-04-10T15:21:18Z</dcterms:modified>
</cp:coreProperties>
</file>